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sldIdLst>
    <p:sldId id="631" r:id="rId2"/>
    <p:sldId id="602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32" r:id="rId19"/>
    <p:sldId id="633" r:id="rId20"/>
    <p:sldId id="634" r:id="rId21"/>
    <p:sldId id="635" r:id="rId22"/>
    <p:sldId id="636" r:id="rId23"/>
    <p:sldId id="637" r:id="rId24"/>
    <p:sldId id="638" r:id="rId25"/>
    <p:sldId id="639" r:id="rId26"/>
    <p:sldId id="640" r:id="rId27"/>
    <p:sldId id="641" r:id="rId28"/>
    <p:sldId id="642" r:id="rId29"/>
    <p:sldId id="643" r:id="rId30"/>
    <p:sldId id="644" r:id="rId31"/>
  </p:sldIdLst>
  <p:sldSz cx="9144000" cy="5715000" type="screen16x1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00"/>
    <a:srgbClr val="339933"/>
    <a:srgbClr val="CC0000"/>
    <a:srgbClr val="FDFEE0"/>
    <a:srgbClr val="FEFDE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1" autoAdjust="0"/>
  </p:normalViewPr>
  <p:slideViewPr>
    <p:cSldViewPr>
      <p:cViewPr varScale="1">
        <p:scale>
          <a:sx n="110" d="100"/>
          <a:sy n="110" d="100"/>
        </p:scale>
        <p:origin x="522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8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2523DAC-125C-6DCF-9BA0-A5B347589F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2F9BD82-C68E-4EBC-B728-179B6F552F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5AFD796-1577-1BAB-359A-48BB3CBE779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6117E3D-2BD0-6472-3A8F-BE26D3B415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Kliknij, aby edytować wzorce stylu tekstu</a:t>
            </a:r>
          </a:p>
          <a:p>
            <a:pPr lvl="1"/>
            <a:r>
              <a:rPr lang="en-US" noProof="0"/>
              <a:t>Drugi poziom</a:t>
            </a:r>
          </a:p>
          <a:p>
            <a:pPr lvl="2"/>
            <a:r>
              <a:rPr lang="en-US" noProof="0"/>
              <a:t>Trzeci poziom</a:t>
            </a:r>
          </a:p>
          <a:p>
            <a:pPr lvl="3"/>
            <a:r>
              <a:rPr lang="en-US" noProof="0"/>
              <a:t>Czwarty poziom</a:t>
            </a:r>
          </a:p>
          <a:p>
            <a:pPr lvl="4"/>
            <a:r>
              <a:rPr lang="en-US" noProof="0"/>
              <a:t>Piąty poziom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AE67DB9-98D5-AB43-A46C-41BB75A587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B719887-8A9E-01C5-35E5-10C98AB29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298B702F-8ED8-4E4C-85A3-AAE44398253C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CCD82C3-BFD4-93C7-E0F4-822684F67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08DA7BC3-A02F-407D-B70B-1EFCF389EE5A}" type="slidenum">
              <a:rPr lang="pl-PL" altLang="pl-PL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pl-PL" altLang="pl-PL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FC80B22-E869-4B9B-7900-185B6C3E66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6729234-128A-20E4-C410-7CAB24D8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04D03B-535C-C6E6-9A51-72EB3BFA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8FCAA0-3F85-4B3B-9E7B-8C35408C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C336D0-203B-CA01-FD3A-C85BA08F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63270-6406-4791-A34D-1E4203BA101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16032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345DEE-542E-AF07-4CFB-1BC85DE1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FDFD4D-0F1A-84BC-11DB-D98B7CD9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519B51-2E81-12EB-F627-718DA62F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E804D-C35E-476C-B142-6D8AF2FBEDC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74154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8B1155-F4C4-F345-7A3C-65ECA56D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9B1521-43E8-C8CB-49C3-DE80A4F9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AECE17-F88B-B29E-112D-A2B5E36B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E6110-DB4C-4E4E-B196-F7FF78E7831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3895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AE8CFC-FFCD-87EA-5818-F0C766A6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6F8CF1-58F6-C12F-C5E9-435E9AC8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808AA0-BF64-130C-77D5-CEE68EF4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12F7D-BB54-49B2-8817-B99A474DBE3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2887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D181E4-3197-40D9-8427-31AC6B76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F70C1B-2EDF-7E8B-3ACE-836E74F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0A2B10-1CFA-45D7-97FE-C911C615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3FCD-5117-4254-8437-7C9DDDAE5E4B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7132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47A9F322-16F2-3581-F3FB-80BC48BF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0AE6E893-F091-CEE7-CBA0-C5DAB97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CD9C3A8D-178F-A7FD-7480-8B0A536A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A778F-EC4C-4E9C-B006-89B662AFE0D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24361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3CBA0F96-9CA6-55C5-46BD-C4C86A13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5A90D3C2-40C3-C625-8A22-3333D17D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27C85E52-89A8-7BC5-E458-48E822E5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AF412-71DC-403B-AF5A-1EAEF10D3F1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676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BCE79682-AB49-2447-5125-2D5DCB3D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F69408C7-BC2A-1C5C-280C-F987362B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3FB2FD73-1052-465B-ADCA-286550D6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80610-87C5-49E9-B383-905F60ED1AD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7676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188E301A-A5CD-5106-82F3-133D70FA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7AA190E0-E40D-6553-DE9B-0683CA8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7D0D436-0E6B-0516-A10F-8EA7F531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4A2DD-08C8-4906-A477-C6FCAE39BA7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6520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8BE9F69B-B72F-29F5-28CE-5F288411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2F935EC7-6723-CA1C-38DF-92231633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A22FA196-D4BA-13F1-A5C5-9858A33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615D4-A45F-4138-87B4-F67B7E43629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37092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AF55BACB-37AB-9A8B-0F21-C4CD4AAF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D04CDC69-1580-4211-AFCC-917134D1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8DA87EF5-B580-40A9-5AE5-BB80D3DD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2B0F7-2544-403D-BD6F-C69199D0864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7480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ymbol zastępczy tytułu 1">
            <a:extLst>
              <a:ext uri="{FF2B5EF4-FFF2-40B4-BE49-F238E27FC236}">
                <a16:creationId xmlns:a16="http://schemas.microsoft.com/office/drawing/2014/main" id="{12B36B46-2A25-77CD-CEA2-647065BF49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3075" name="Symbol zastępczy tekstu 2">
            <a:extLst>
              <a:ext uri="{FF2B5EF4-FFF2-40B4-BE49-F238E27FC236}">
                <a16:creationId xmlns:a16="http://schemas.microsoft.com/office/drawing/2014/main" id="{6FC05CEB-4D0B-46B4-B7C4-B4F17433FF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8B8F7E-8347-0E6E-878C-B1ABB1CD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0EDC32-73FB-C86B-B464-603ADE40F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EB7CB6-D84F-A8DA-F1CD-89A4CE070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0B7D12D-3F35-44B2-A937-A25190CE8C12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bieniec@kis.p.lodz.p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6BD915-9D2B-EDBD-98ED-F99C8E8732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628900"/>
            <a:ext cx="9144000" cy="1676400"/>
          </a:xfrm>
        </p:spPr>
        <p:txBody>
          <a:bodyPr/>
          <a:lstStyle/>
          <a:p>
            <a:pPr eaLnBrk="1" hangingPunct="1"/>
            <a:r>
              <a:rPr lang="pl-PL" altLang="pl-PL" sz="3200" b="1" dirty="0"/>
              <a:t>Tutorial </a:t>
            </a:r>
            <a:br>
              <a:rPr lang="pl-PL" altLang="pl-PL" sz="3200" b="1" dirty="0"/>
            </a:br>
            <a:r>
              <a:rPr lang="pl-PL" altLang="pl-PL" sz="3200" b="1" dirty="0"/>
              <a:t>– refleksja i adnotacje</a:t>
            </a:r>
            <a:endParaRPr lang="pl-PL" altLang="pl-PL" sz="3200" dirty="0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2E55CE67-E493-99F2-F874-597CBF891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627" y="709007"/>
            <a:ext cx="627874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4000" dirty="0">
                <a:latin typeface="+mj-lt"/>
              </a:rPr>
              <a:t>Zaawansowane programowanie obiektowe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F045B9CD-5670-5432-709E-3A7BE4BE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AA267174-7F8A-455B-8811-5AE5B51F175A}" type="slidenum">
              <a:rPr lang="pl-PL" altLang="pl-PL" sz="1200">
                <a:solidFill>
                  <a:srgbClr val="898989"/>
                </a:solidFill>
              </a:rPr>
              <a:pPr/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C0CCD05-87E4-5F8D-9B4C-19EED5043A19}"/>
              </a:ext>
            </a:extLst>
          </p:cNvPr>
          <p:cNvSpPr txBox="1"/>
          <p:nvPr/>
        </p:nvSpPr>
        <p:spPr>
          <a:xfrm>
            <a:off x="34926" y="4513264"/>
            <a:ext cx="496887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pl-PL" sz="1800" dirty="0">
                <a:solidFill>
                  <a:schemeClr val="tx1"/>
                </a:solidFill>
                <a:latin typeface="+mj-lt"/>
              </a:rPr>
              <a:t>dr hab. Szymon Grabowski</a:t>
            </a:r>
          </a:p>
          <a:p>
            <a:pPr algn="l">
              <a:defRPr/>
            </a:pPr>
            <a:r>
              <a:rPr lang="pl-PL" sz="1800" dirty="0">
                <a:solidFill>
                  <a:schemeClr val="tx1"/>
                </a:solidFill>
                <a:latin typeface="+mj-lt"/>
              </a:rPr>
              <a:t>dr inż. Wojciech Bieniecki</a:t>
            </a:r>
          </a:p>
          <a:p>
            <a:pPr algn="l">
              <a:defRPr/>
            </a:pPr>
            <a:r>
              <a:rPr lang="pl-PL" sz="1800" dirty="0" err="1">
                <a:solidFill>
                  <a:schemeClr val="tx1"/>
                </a:solidFill>
                <a:latin typeface="+mj-lt"/>
                <a:hlinkClick r:id="rId3"/>
              </a:rPr>
              <a:t>wbieniec@kis.p.lodz.pl</a:t>
            </a:r>
            <a:endParaRPr lang="pl-PL" sz="1800" dirty="0">
              <a:solidFill>
                <a:schemeClr val="tx1"/>
              </a:solidFill>
              <a:latin typeface="+mj-lt"/>
            </a:endParaRPr>
          </a:p>
          <a:p>
            <a:pPr algn="l">
              <a:defRPr/>
            </a:pPr>
            <a:r>
              <a:rPr lang="pl-PL" sz="1800" dirty="0">
                <a:solidFill>
                  <a:schemeClr val="tx1"/>
                </a:solidFill>
                <a:latin typeface="+mj-lt"/>
              </a:rPr>
              <a:t>http://wbieniec.kis.p.lodz.pl</a:t>
            </a: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E9629024-3360-DDAF-76F0-F73104379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520" y="2528276"/>
            <a:ext cx="1556792" cy="1556792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19178AE0-CB15-C83B-A4B2-CE492A826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5688" y="2620945"/>
            <a:ext cx="1556792" cy="1556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895FDE87-F719-6F07-2335-A40E16CB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B2541597-F454-4711-89A7-2D6B5A89D1A5}" type="slidenum">
              <a:rPr lang="en-US" altLang="pl-PL" sz="1200">
                <a:solidFill>
                  <a:srgbClr val="898989"/>
                </a:solidFill>
              </a:rPr>
              <a:pPr/>
              <a:t>10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D898B54A-ADAA-CA1B-0260-89E6DE4B70A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F1D24C8-E5BA-47E1-A2B7-9756B0338211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10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3316" name="Picture 1027">
            <a:extLst>
              <a:ext uri="{FF2B5EF4-FFF2-40B4-BE49-F238E27FC236}">
                <a16:creationId xmlns:a16="http://schemas.microsoft.com/office/drawing/2014/main" id="{23BA9B35-AFD9-A4F2-6659-C8DE495E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0" y="1478940"/>
            <a:ext cx="7363545" cy="419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itle 1">
            <a:extLst>
              <a:ext uri="{FF2B5EF4-FFF2-40B4-BE49-F238E27FC236}">
                <a16:creationId xmlns:a16="http://schemas.microsoft.com/office/drawing/2014/main" id="{D952466C-2807-A2AD-30F4-24E699831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5612" y="-176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l-PL" sz="3600" dirty="0"/>
              <a:t>Delaying the way an action is handling</a:t>
            </a:r>
            <a:br>
              <a:rPr lang="en-US" altLang="pl-PL" sz="3600" dirty="0"/>
            </a:br>
            <a:r>
              <a:rPr lang="en-US" altLang="pl-PL" sz="3600" dirty="0"/>
              <a:t>until the run-time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>
            <a:extLst>
              <a:ext uri="{FF2B5EF4-FFF2-40B4-BE49-F238E27FC236}">
                <a16:creationId xmlns:a16="http://schemas.microsoft.com/office/drawing/2014/main" id="{A25C5672-40BE-67A1-4162-BE609D25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EBD7A3D1-58B5-490C-81B6-9623E941ED3C}" type="slidenum">
              <a:rPr lang="en-US" altLang="pl-PL" sz="1200">
                <a:solidFill>
                  <a:srgbClr val="898989"/>
                </a:solidFill>
              </a:rPr>
              <a:pPr/>
              <a:t>11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numeru slajdu 3">
            <a:extLst>
              <a:ext uri="{FF2B5EF4-FFF2-40B4-BE49-F238E27FC236}">
                <a16:creationId xmlns:a16="http://schemas.microsoft.com/office/drawing/2014/main" id="{C685FCB2-D3FC-A64E-F5A5-02357F8A4A7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2519EE9-B3E7-47C8-8DF3-F169427BC7FD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11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BD600C60-2EE5-BA04-5B43-C4259C19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56" y="1271619"/>
            <a:ext cx="6630888" cy="152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7797" name="Picture 5">
            <a:extLst>
              <a:ext uri="{FF2B5EF4-FFF2-40B4-BE49-F238E27FC236}">
                <a16:creationId xmlns:a16="http://schemas.microsoft.com/office/drawing/2014/main" id="{1244E44A-F962-9F26-B45C-F2F6E14D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43264"/>
            <a:ext cx="88392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itle 1">
            <a:extLst>
              <a:ext uri="{FF2B5EF4-FFF2-40B4-BE49-F238E27FC236}">
                <a16:creationId xmlns:a16="http://schemas.microsoft.com/office/drawing/2014/main" id="{75D7345C-D75D-7C1F-7E3E-3E63275DD9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l-PL" sz="3200" dirty="0"/>
              <a:t>Delaying the way an action is handling</a:t>
            </a:r>
            <a:br>
              <a:rPr lang="en-US" altLang="pl-PL" sz="3200" dirty="0"/>
            </a:br>
            <a:r>
              <a:rPr lang="en-US" altLang="pl-PL" sz="3200" dirty="0"/>
              <a:t>until the run-time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>
            <a:extLst>
              <a:ext uri="{FF2B5EF4-FFF2-40B4-BE49-F238E27FC236}">
                <a16:creationId xmlns:a16="http://schemas.microsoft.com/office/drawing/2014/main" id="{09B6AAD7-0A67-F320-559B-E12585A5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A8D358D7-4CA9-4B8C-B6C7-47127067B478}" type="slidenum">
              <a:rPr lang="en-US" altLang="pl-PL" sz="1200">
                <a:solidFill>
                  <a:srgbClr val="898989"/>
                </a:solidFill>
              </a:rPr>
              <a:pPr/>
              <a:t>12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numeru slajdu 3">
            <a:extLst>
              <a:ext uri="{FF2B5EF4-FFF2-40B4-BE49-F238E27FC236}">
                <a16:creationId xmlns:a16="http://schemas.microsoft.com/office/drawing/2014/main" id="{6C6341FF-DA6C-5096-E3FC-7F308038667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AC2B3BA-9AC4-42E1-8405-ED29082A2D23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12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52171048-C449-62DD-A133-24F47579F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518009"/>
              </p:ext>
            </p:extLst>
          </p:nvPr>
        </p:nvGraphicFramePr>
        <p:xfrm>
          <a:off x="1159842" y="1921396"/>
          <a:ext cx="5837857" cy="3679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86072" imgH="2763012" progId="Word.Document.8">
                  <p:embed/>
                </p:oleObj>
              </mc:Choice>
              <mc:Fallback>
                <p:oleObj name="Document" r:id="rId2" imgW="4386072" imgH="27630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842" y="1921396"/>
                        <a:ext cx="5837857" cy="3679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2" name="Rectangle 4">
            <a:extLst>
              <a:ext uri="{FF2B5EF4-FFF2-40B4-BE49-F238E27FC236}">
                <a16:creationId xmlns:a16="http://schemas.microsoft.com/office/drawing/2014/main" id="{114B5DF4-2D2A-A2BA-8653-C9F53D27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09900"/>
            <a:ext cx="3048000" cy="4572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>
                <a:solidFill>
                  <a:schemeClr val="tx1"/>
                </a:solidFill>
              </a:rPr>
              <a:t>Without reflection</a:t>
            </a:r>
          </a:p>
        </p:txBody>
      </p:sp>
      <p:sp>
        <p:nvSpPr>
          <p:cNvPr id="1030" name="Title 1">
            <a:extLst>
              <a:ext uri="{FF2B5EF4-FFF2-40B4-BE49-F238E27FC236}">
                <a16:creationId xmlns:a16="http://schemas.microsoft.com/office/drawing/2014/main" id="{B4701210-9BDB-749C-B47D-57072B50A4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7041"/>
            <a:ext cx="8229600" cy="1380299"/>
          </a:xfrm>
        </p:spPr>
        <p:txBody>
          <a:bodyPr/>
          <a:lstStyle/>
          <a:p>
            <a:pPr eaLnBrk="1" hangingPunct="1"/>
            <a:r>
              <a:rPr lang="en-US" altLang="pl-PL" sz="4000" dirty="0"/>
              <a:t>Reflection can simplify code.</a:t>
            </a:r>
            <a:br>
              <a:rPr lang="en-US" altLang="pl-PL" sz="4000" dirty="0"/>
            </a:br>
            <a:r>
              <a:rPr lang="en-US" altLang="pl-PL" sz="4000" dirty="0"/>
              <a:t>A factory design pattern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>
            <a:extLst>
              <a:ext uri="{FF2B5EF4-FFF2-40B4-BE49-F238E27FC236}">
                <a16:creationId xmlns:a16="http://schemas.microsoft.com/office/drawing/2014/main" id="{1C477FDF-66CD-B9C5-3DB6-A9212DA4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4535A1FB-D903-498D-805C-3C1C04928BE2}" type="slidenum">
              <a:rPr lang="en-US" altLang="pl-PL" sz="1200">
                <a:solidFill>
                  <a:srgbClr val="898989"/>
                </a:solidFill>
              </a:rPr>
              <a:pPr/>
              <a:t>13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numeru slajdu 3">
            <a:extLst>
              <a:ext uri="{FF2B5EF4-FFF2-40B4-BE49-F238E27FC236}">
                <a16:creationId xmlns:a16="http://schemas.microsoft.com/office/drawing/2014/main" id="{A4F10563-5722-0B55-8733-7BD544132B4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E8D8453-D4BB-4373-9177-8AC618A40065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13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FA2DF521-53DA-1D57-A74F-E7B91E85B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233234"/>
              </p:ext>
            </p:extLst>
          </p:nvPr>
        </p:nvGraphicFramePr>
        <p:xfrm>
          <a:off x="381000" y="1489348"/>
          <a:ext cx="8002588" cy="349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25340" imgH="2025396" progId="Word.Document.8">
                  <p:embed/>
                </p:oleObj>
              </mc:Choice>
              <mc:Fallback>
                <p:oleObj name="Document" r:id="rId2" imgW="4625340" imgH="20253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89348"/>
                        <a:ext cx="8002588" cy="349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6" name="Rectangle 4">
            <a:extLst>
              <a:ext uri="{FF2B5EF4-FFF2-40B4-BE49-F238E27FC236}">
                <a16:creationId xmlns:a16="http://schemas.microsoft.com/office/drawing/2014/main" id="{5618E600-3CBC-CF78-56FA-EF63B6AE5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21396"/>
            <a:ext cx="3048000" cy="4572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>
                <a:solidFill>
                  <a:schemeClr val="tx1"/>
                </a:solidFill>
              </a:rPr>
              <a:t>With reflection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A7C32-DFC9-1320-187F-B71F49778BE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sz="2800" dirty="0">
                <a:solidFill>
                  <a:srgbClr val="A50021"/>
                </a:solidFill>
                <a:latin typeface="Arial"/>
                <a:ea typeface="+mn-ea"/>
                <a:cs typeface="+mn-cs"/>
              </a:rPr>
              <a:t>A factory design pattern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B69D2169-1D05-B9C1-2446-DE37CDD3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B7EB38C5-1D87-4A8B-8233-B678974D4F06}" type="slidenum">
              <a:rPr lang="en-US" altLang="pl-PL" sz="1200">
                <a:solidFill>
                  <a:srgbClr val="898989"/>
                </a:solidFill>
              </a:rPr>
              <a:pPr/>
              <a:t>14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3327663A-8890-11BA-B09C-27DF36D466E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3C77D20-4B25-4D55-A372-9116D376DA4B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14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9CE3615-3F6D-642E-D5B9-084800DA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76301"/>
            <a:ext cx="86106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 sz="2000" dirty="0">
                <a:solidFill>
                  <a:schemeClr val="tx1"/>
                </a:solidFill>
              </a:rPr>
              <a:t>In Java, </a:t>
            </a:r>
            <a:r>
              <a:rPr lang="pl-PL" altLang="pl-PL" sz="2000" dirty="0" err="1">
                <a:solidFill>
                  <a:schemeClr val="tx1"/>
                </a:solidFill>
              </a:rPr>
              <a:t>arrays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objects</a:t>
            </a:r>
            <a:r>
              <a:rPr lang="pl-PL" altLang="pl-PL" sz="2000" dirty="0">
                <a:solidFill>
                  <a:schemeClr val="tx1"/>
                </a:solidFill>
              </a:rPr>
              <a:t>. </a:t>
            </a:r>
          </a:p>
          <a:p>
            <a:r>
              <a:rPr lang="pl-PL" altLang="pl-PL" sz="2000" dirty="0" err="1">
                <a:solidFill>
                  <a:schemeClr val="tx1"/>
                </a:solidFill>
              </a:rPr>
              <a:t>Like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all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objects</a:t>
            </a:r>
            <a:r>
              <a:rPr lang="pl-PL" altLang="pl-PL" sz="2000" dirty="0">
                <a:solidFill>
                  <a:schemeClr val="tx1"/>
                </a:solidFill>
              </a:rPr>
              <a:t>, </a:t>
            </a:r>
            <a:r>
              <a:rPr lang="pl-PL" altLang="pl-PL" sz="2000" dirty="0" err="1">
                <a:solidFill>
                  <a:schemeClr val="tx1"/>
                </a:solidFill>
              </a:rPr>
              <a:t>they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have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classes</a:t>
            </a:r>
            <a:r>
              <a:rPr lang="pl-PL" altLang="pl-PL" sz="2000" dirty="0">
                <a:solidFill>
                  <a:schemeClr val="tx1"/>
                </a:solidFill>
              </a:rPr>
              <a:t>. </a:t>
            </a:r>
          </a:p>
          <a:p>
            <a:r>
              <a:rPr lang="pl-PL" altLang="pl-PL" sz="2000" dirty="0" err="1">
                <a:solidFill>
                  <a:schemeClr val="tx1"/>
                </a:solidFill>
              </a:rPr>
              <a:t>If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you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have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an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array</a:t>
            </a:r>
            <a:r>
              <a:rPr lang="pl-PL" altLang="pl-PL" sz="2000" dirty="0">
                <a:solidFill>
                  <a:schemeClr val="tx1"/>
                </a:solidFill>
              </a:rPr>
              <a:t>, </a:t>
            </a:r>
            <a:r>
              <a:rPr lang="pl-PL" altLang="pl-PL" sz="2000" dirty="0" err="1">
                <a:solidFill>
                  <a:schemeClr val="tx1"/>
                </a:solidFill>
              </a:rPr>
              <a:t>you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can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get</a:t>
            </a:r>
            <a:r>
              <a:rPr lang="pl-PL" altLang="pl-PL" sz="2000" dirty="0">
                <a:solidFill>
                  <a:schemeClr val="tx1"/>
                </a:solidFill>
              </a:rPr>
              <a:t> the </a:t>
            </a:r>
            <a:r>
              <a:rPr lang="pl-PL" altLang="pl-PL" sz="2000" dirty="0" err="1">
                <a:solidFill>
                  <a:schemeClr val="tx1"/>
                </a:solidFill>
              </a:rPr>
              <a:t>class</a:t>
            </a:r>
            <a:r>
              <a:rPr lang="pl-PL" altLang="pl-PL" sz="2000" dirty="0">
                <a:solidFill>
                  <a:schemeClr val="tx1"/>
                </a:solidFill>
              </a:rPr>
              <a:t> of </a:t>
            </a:r>
            <a:r>
              <a:rPr lang="pl-PL" altLang="pl-PL" sz="2000" dirty="0" err="1">
                <a:solidFill>
                  <a:schemeClr val="tx1"/>
                </a:solidFill>
              </a:rPr>
              <a:t>that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array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using</a:t>
            </a:r>
            <a:r>
              <a:rPr lang="pl-PL" altLang="pl-PL" sz="2000" dirty="0">
                <a:solidFill>
                  <a:schemeClr val="tx1"/>
                </a:solidFill>
              </a:rPr>
              <a:t> the standard </a:t>
            </a:r>
            <a:r>
              <a:rPr lang="pl-PL" altLang="pl-PL" sz="2000" dirty="0" err="1">
                <a:solidFill>
                  <a:schemeClr val="tx1"/>
                </a:solidFill>
              </a:rPr>
              <a:t>getClass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method</a:t>
            </a:r>
            <a:r>
              <a:rPr lang="pl-PL" altLang="pl-PL" sz="2000" dirty="0">
                <a:solidFill>
                  <a:schemeClr val="tx1"/>
                </a:solidFill>
              </a:rPr>
              <a:t>, </a:t>
            </a:r>
            <a:r>
              <a:rPr lang="pl-PL" altLang="pl-PL" sz="2000" dirty="0" err="1">
                <a:solidFill>
                  <a:schemeClr val="tx1"/>
                </a:solidFill>
              </a:rPr>
              <a:t>just</a:t>
            </a:r>
            <a:r>
              <a:rPr lang="pl-PL" altLang="pl-PL" sz="2000" dirty="0">
                <a:solidFill>
                  <a:schemeClr val="tx1"/>
                </a:solidFill>
              </a:rPr>
              <a:t> as with </a:t>
            </a:r>
            <a:r>
              <a:rPr lang="pl-PL" altLang="pl-PL" sz="2000" dirty="0" err="1">
                <a:solidFill>
                  <a:schemeClr val="tx1"/>
                </a:solidFill>
              </a:rPr>
              <a:t>any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other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object</a:t>
            </a:r>
            <a:r>
              <a:rPr lang="pl-PL" altLang="pl-PL" sz="2000" dirty="0">
                <a:solidFill>
                  <a:schemeClr val="tx1"/>
                </a:solidFill>
              </a:rPr>
              <a:t>. </a:t>
            </a:r>
          </a:p>
          <a:p>
            <a:endParaRPr lang="pl-PL" altLang="pl-PL" sz="2000" dirty="0">
              <a:solidFill>
                <a:schemeClr val="tx1"/>
              </a:solidFill>
            </a:endParaRPr>
          </a:p>
          <a:p>
            <a:r>
              <a:rPr lang="pl-PL" altLang="pl-PL" sz="2000" dirty="0" err="1">
                <a:solidFill>
                  <a:schemeClr val="tx1"/>
                </a:solidFill>
              </a:rPr>
              <a:t>However</a:t>
            </a:r>
            <a:r>
              <a:rPr lang="pl-PL" altLang="pl-PL" sz="2000" dirty="0">
                <a:solidFill>
                  <a:schemeClr val="tx1"/>
                </a:solidFill>
              </a:rPr>
              <a:t>, </a:t>
            </a:r>
            <a:r>
              <a:rPr lang="pl-PL" altLang="pl-PL" sz="2000" dirty="0" err="1"/>
              <a:t>getting</a:t>
            </a:r>
            <a:r>
              <a:rPr lang="pl-PL" altLang="pl-PL" sz="2000" dirty="0"/>
              <a:t> the </a:t>
            </a:r>
            <a:r>
              <a:rPr lang="pl-PL" altLang="pl-PL" sz="2000" dirty="0" err="1"/>
              <a:t>class</a:t>
            </a:r>
            <a:r>
              <a:rPr lang="pl-PL" altLang="pl-PL" sz="2000" dirty="0"/>
              <a:t> </a:t>
            </a:r>
            <a:r>
              <a:rPr lang="pl-PL" altLang="pl-PL" sz="2000" dirty="0" err="1"/>
              <a:t>without</a:t>
            </a:r>
            <a:r>
              <a:rPr lang="pl-PL" altLang="pl-PL" sz="2000" dirty="0"/>
              <a:t> </a:t>
            </a:r>
            <a:r>
              <a:rPr lang="pl-PL" altLang="pl-PL" sz="2000" dirty="0" err="1"/>
              <a:t>an</a:t>
            </a:r>
            <a:r>
              <a:rPr lang="pl-PL" altLang="pl-PL" sz="2000" dirty="0"/>
              <a:t> </a:t>
            </a:r>
            <a:r>
              <a:rPr lang="pl-PL" altLang="pl-PL" sz="2000" dirty="0" err="1"/>
              <a:t>existing</a:t>
            </a:r>
            <a:r>
              <a:rPr lang="pl-PL" altLang="pl-PL" sz="2000" dirty="0"/>
              <a:t> </a:t>
            </a:r>
            <a:r>
              <a:rPr lang="pl-PL" altLang="pl-PL" sz="2000" dirty="0" err="1"/>
              <a:t>instance</a:t>
            </a:r>
            <a:r>
              <a:rPr lang="pl-PL" altLang="pl-PL" sz="2000" dirty="0"/>
              <a:t> </a:t>
            </a:r>
            <a:br>
              <a:rPr lang="pl-PL" altLang="pl-PL" sz="2000" dirty="0"/>
            </a:br>
            <a:r>
              <a:rPr lang="pl-PL" altLang="pl-PL" sz="2000" dirty="0" err="1"/>
              <a:t>works</a:t>
            </a:r>
            <a:r>
              <a:rPr lang="pl-PL" altLang="pl-PL" sz="2000" dirty="0"/>
              <a:t> </a:t>
            </a:r>
            <a:r>
              <a:rPr lang="pl-PL" altLang="pl-PL" sz="2000" dirty="0" err="1"/>
              <a:t>differently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than</a:t>
            </a:r>
            <a:r>
              <a:rPr lang="pl-PL" altLang="pl-PL" sz="2000" dirty="0">
                <a:solidFill>
                  <a:schemeClr val="tx1"/>
                </a:solidFill>
              </a:rPr>
              <a:t> for </a:t>
            </a:r>
            <a:r>
              <a:rPr lang="pl-PL" altLang="pl-PL" sz="2000" dirty="0" err="1">
                <a:solidFill>
                  <a:schemeClr val="tx1"/>
                </a:solidFill>
              </a:rPr>
              <a:t>other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types</a:t>
            </a:r>
            <a:r>
              <a:rPr lang="pl-PL" altLang="pl-PL" sz="2000" dirty="0">
                <a:solidFill>
                  <a:schemeClr val="tx1"/>
                </a:solidFill>
              </a:rPr>
              <a:t> of </a:t>
            </a:r>
            <a:r>
              <a:rPr lang="pl-PL" altLang="pl-PL" sz="2000" dirty="0" err="1">
                <a:solidFill>
                  <a:schemeClr val="tx1"/>
                </a:solidFill>
              </a:rPr>
              <a:t>objects</a:t>
            </a:r>
            <a:r>
              <a:rPr lang="pl-PL" altLang="pl-PL" sz="2000" dirty="0">
                <a:solidFill>
                  <a:schemeClr val="tx1"/>
                </a:solidFill>
              </a:rPr>
              <a:t>. </a:t>
            </a:r>
            <a:r>
              <a:rPr lang="pl-PL" altLang="pl-PL" sz="20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pl-PL" altLang="pl-PL" sz="2000" dirty="0">
              <a:solidFill>
                <a:schemeClr val="tx1"/>
              </a:solidFill>
            </a:endParaRPr>
          </a:p>
          <a:p>
            <a:endParaRPr lang="pl-PL" altLang="pl-PL" sz="2000" dirty="0">
              <a:solidFill>
                <a:schemeClr val="tx1"/>
              </a:solidFill>
            </a:endParaRPr>
          </a:p>
          <a:p>
            <a:r>
              <a:rPr lang="pl-PL" altLang="pl-PL" sz="2000" dirty="0" err="1">
                <a:solidFill>
                  <a:schemeClr val="tx1"/>
                </a:solidFill>
              </a:rPr>
              <a:t>Even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after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you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have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an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array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class</a:t>
            </a:r>
            <a:r>
              <a:rPr lang="pl-PL" altLang="pl-PL" sz="2000" dirty="0">
                <a:solidFill>
                  <a:schemeClr val="tx1"/>
                </a:solidFill>
              </a:rPr>
              <a:t>, </a:t>
            </a:r>
            <a:r>
              <a:rPr lang="pl-PL" altLang="pl-PL" sz="2000" dirty="0" err="1">
                <a:solidFill>
                  <a:schemeClr val="tx1"/>
                </a:solidFill>
              </a:rPr>
              <a:t>there’s</a:t>
            </a:r>
            <a:r>
              <a:rPr lang="pl-PL" altLang="pl-PL" sz="2000" dirty="0">
                <a:solidFill>
                  <a:schemeClr val="tx1"/>
                </a:solidFill>
              </a:rPr>
              <a:t> not much </a:t>
            </a:r>
            <a:r>
              <a:rPr lang="pl-PL" altLang="pl-PL" sz="2000" dirty="0" err="1">
                <a:solidFill>
                  <a:schemeClr val="tx1"/>
                </a:solidFill>
              </a:rPr>
              <a:t>you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can</a:t>
            </a:r>
            <a:r>
              <a:rPr lang="pl-PL" altLang="pl-PL" sz="2000" dirty="0">
                <a:solidFill>
                  <a:schemeClr val="tx1"/>
                </a:solidFill>
              </a:rPr>
              <a:t> do with </a:t>
            </a:r>
            <a:r>
              <a:rPr lang="pl-PL" altLang="pl-PL" sz="2000" dirty="0" err="1">
                <a:solidFill>
                  <a:schemeClr val="tx1"/>
                </a:solidFill>
              </a:rPr>
              <a:t>it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directly</a:t>
            </a:r>
            <a:r>
              <a:rPr lang="pl-PL" altLang="pl-PL" sz="2000" dirty="0">
                <a:solidFill>
                  <a:schemeClr val="tx1"/>
                </a:solidFill>
              </a:rPr>
              <a:t> – the </a:t>
            </a:r>
            <a:r>
              <a:rPr lang="pl-PL" altLang="pl-PL" sz="2000" dirty="0" err="1">
                <a:solidFill>
                  <a:schemeClr val="tx1"/>
                </a:solidFill>
              </a:rPr>
              <a:t>constructor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access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provided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</a:p>
          <a:p>
            <a:r>
              <a:rPr lang="pl-PL" altLang="pl-PL" sz="2000" dirty="0">
                <a:solidFill>
                  <a:schemeClr val="tx1"/>
                </a:solidFill>
              </a:rPr>
              <a:t>by </a:t>
            </a:r>
            <a:r>
              <a:rPr lang="pl-PL" altLang="pl-PL" sz="2000" dirty="0" err="1">
                <a:solidFill>
                  <a:schemeClr val="tx1"/>
                </a:solidFill>
              </a:rPr>
              <a:t>reflection</a:t>
            </a:r>
            <a:r>
              <a:rPr lang="pl-PL" altLang="pl-PL" sz="2000" dirty="0">
                <a:solidFill>
                  <a:schemeClr val="tx1"/>
                </a:solidFill>
              </a:rPr>
              <a:t> for </a:t>
            </a:r>
            <a:r>
              <a:rPr lang="pl-PL" altLang="pl-PL" sz="2000" dirty="0" err="1">
                <a:solidFill>
                  <a:schemeClr val="tx1"/>
                </a:solidFill>
              </a:rPr>
              <a:t>normal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classes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doesn’t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work</a:t>
            </a:r>
            <a:r>
              <a:rPr lang="pl-PL" altLang="pl-PL" sz="2000" dirty="0">
                <a:solidFill>
                  <a:schemeClr val="tx1"/>
                </a:solidFill>
              </a:rPr>
              <a:t> for </a:t>
            </a:r>
            <a:r>
              <a:rPr lang="pl-PL" altLang="pl-PL" sz="2000" dirty="0" err="1">
                <a:solidFill>
                  <a:schemeClr val="tx1"/>
                </a:solidFill>
              </a:rPr>
              <a:t>arrays</a:t>
            </a:r>
            <a:r>
              <a:rPr lang="pl-PL" altLang="pl-PL" sz="2000" dirty="0">
                <a:solidFill>
                  <a:schemeClr val="tx1"/>
                </a:solidFill>
              </a:rPr>
              <a:t>, </a:t>
            </a:r>
          </a:p>
          <a:p>
            <a:r>
              <a:rPr lang="pl-PL" altLang="pl-PL" sz="2000" dirty="0">
                <a:solidFill>
                  <a:schemeClr val="tx1"/>
                </a:solidFill>
              </a:rPr>
              <a:t>and </a:t>
            </a:r>
            <a:r>
              <a:rPr lang="pl-PL" altLang="pl-PL" sz="2000" dirty="0" err="1">
                <a:solidFill>
                  <a:schemeClr val="tx1"/>
                </a:solidFill>
              </a:rPr>
              <a:t>arrays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don’t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have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any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accessible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fields</a:t>
            </a:r>
            <a:r>
              <a:rPr lang="pl-PL" altLang="pl-PL" sz="2000" dirty="0">
                <a:solidFill>
                  <a:schemeClr val="tx1"/>
                </a:solidFill>
              </a:rPr>
              <a:t>. </a:t>
            </a:r>
          </a:p>
          <a:p>
            <a:r>
              <a:rPr lang="pl-PL" altLang="pl-PL" sz="2000" dirty="0">
                <a:solidFill>
                  <a:schemeClr val="tx1"/>
                </a:solidFill>
              </a:rPr>
              <a:t>(</a:t>
            </a:r>
            <a:r>
              <a:rPr lang="pl-PL" altLang="pl-PL" sz="2000" dirty="0" err="1">
                <a:solidFill>
                  <a:schemeClr val="tx1"/>
                </a:solidFill>
              </a:rPr>
              <a:t>Only</a:t>
            </a:r>
            <a:r>
              <a:rPr lang="pl-PL" altLang="pl-PL" sz="2000" dirty="0">
                <a:solidFill>
                  <a:schemeClr val="tx1"/>
                </a:solidFill>
              </a:rPr>
              <a:t> the </a:t>
            </a:r>
            <a:r>
              <a:rPr lang="pl-PL" altLang="pl-PL" sz="2000" dirty="0" err="1">
                <a:solidFill>
                  <a:schemeClr val="tx1"/>
                </a:solidFill>
              </a:rPr>
              <a:t>base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java.lang.Object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methods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defined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</a:p>
          <a:p>
            <a:r>
              <a:rPr lang="pl-PL" altLang="pl-PL" sz="2000" dirty="0">
                <a:solidFill>
                  <a:schemeClr val="tx1"/>
                </a:solidFill>
              </a:rPr>
              <a:t>for </a:t>
            </a:r>
            <a:r>
              <a:rPr lang="pl-PL" altLang="pl-PL" sz="2000" dirty="0" err="1">
                <a:solidFill>
                  <a:schemeClr val="tx1"/>
                </a:solidFill>
              </a:rPr>
              <a:t>array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objects</a:t>
            </a:r>
            <a:r>
              <a:rPr lang="pl-PL" altLang="pl-PL" sz="2000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AC295-7BA0-6768-D9B8-392194D249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00" y="89260"/>
            <a:ext cx="8229600" cy="952500"/>
          </a:xfrm>
        </p:spPr>
        <p:txBody>
          <a:bodyPr/>
          <a:lstStyle/>
          <a:p>
            <a:pPr eaLnBrk="1" hangingPunct="1">
              <a:defRPr/>
            </a:pPr>
            <a:r>
              <a:rPr lang="pl-PL" sz="2800" dirty="0">
                <a:solidFill>
                  <a:srgbClr val="A50021"/>
                </a:solidFill>
                <a:latin typeface="Arial"/>
                <a:ea typeface="+mn-ea"/>
                <a:cs typeface="+mn-cs"/>
              </a:rPr>
              <a:t>Reflecting arrays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6A7C8CA9-0548-7DE9-A5BA-4BF754E4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59B71C5C-6CE9-427A-AD14-F4FB37355A79}" type="slidenum">
              <a:rPr lang="en-US" altLang="pl-PL" sz="1200">
                <a:solidFill>
                  <a:srgbClr val="898989"/>
                </a:solidFill>
              </a:rPr>
              <a:pPr/>
              <a:t>15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51F02035-39FA-79CA-F196-825CE6326F4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70ED882-DB22-477E-BC94-F5A4A187B107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15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E0D7DF3-E087-5775-7D24-98616503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62" y="1185059"/>
            <a:ext cx="8610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 sz="2000" dirty="0">
                <a:solidFill>
                  <a:schemeClr val="tx1"/>
                </a:solidFill>
              </a:rPr>
              <a:t>The </a:t>
            </a:r>
            <a:r>
              <a:rPr lang="pl-PL" altLang="pl-PL" sz="2000" dirty="0" err="1">
                <a:solidFill>
                  <a:schemeClr val="tx1"/>
                </a:solidFill>
              </a:rPr>
              <a:t>special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handling</a:t>
            </a:r>
            <a:r>
              <a:rPr lang="pl-PL" altLang="pl-PL" sz="2000" dirty="0">
                <a:solidFill>
                  <a:schemeClr val="tx1"/>
                </a:solidFill>
              </a:rPr>
              <a:t> of </a:t>
            </a:r>
            <a:r>
              <a:rPr lang="pl-PL" altLang="pl-PL" sz="2000" dirty="0" err="1">
                <a:solidFill>
                  <a:schemeClr val="tx1"/>
                </a:solidFill>
              </a:rPr>
              <a:t>arrays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uses</a:t>
            </a:r>
            <a:r>
              <a:rPr lang="pl-PL" altLang="pl-PL" sz="2000" dirty="0">
                <a:solidFill>
                  <a:schemeClr val="tx1"/>
                </a:solidFill>
              </a:rPr>
              <a:t> a </a:t>
            </a:r>
            <a:r>
              <a:rPr lang="pl-PL" altLang="pl-PL" sz="2000" dirty="0" err="1">
                <a:solidFill>
                  <a:schemeClr val="tx1"/>
                </a:solidFill>
              </a:rPr>
              <a:t>collection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</a:p>
          <a:p>
            <a:r>
              <a:rPr lang="pl-PL" altLang="pl-PL" sz="2000" dirty="0">
                <a:solidFill>
                  <a:schemeClr val="tx1"/>
                </a:solidFill>
              </a:rPr>
              <a:t>of </a:t>
            </a:r>
            <a:r>
              <a:rPr lang="pl-PL" altLang="pl-PL" sz="2000" dirty="0" err="1">
                <a:solidFill>
                  <a:schemeClr val="tx1"/>
                </a:solidFill>
              </a:rPr>
              <a:t>static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methods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provided</a:t>
            </a:r>
            <a:r>
              <a:rPr lang="pl-PL" altLang="pl-PL" sz="2000" dirty="0">
                <a:solidFill>
                  <a:schemeClr val="tx1"/>
                </a:solidFill>
              </a:rPr>
              <a:t> by the </a:t>
            </a:r>
          </a:p>
          <a:p>
            <a:r>
              <a:rPr lang="pl-PL" altLang="pl-PL" sz="2000" dirty="0" err="1"/>
              <a:t>java.</a:t>
            </a:r>
            <a:r>
              <a:rPr lang="pl-PL" altLang="pl-PL" sz="1800" dirty="0" err="1"/>
              <a:t>lang</a:t>
            </a:r>
            <a:r>
              <a:rPr lang="pl-PL" altLang="pl-PL" sz="2000" dirty="0" err="1"/>
              <a:t>.reflect.Array</a:t>
            </a:r>
            <a:r>
              <a:rPr lang="pl-PL" altLang="pl-PL" sz="2000" dirty="0"/>
              <a:t> </a:t>
            </a:r>
            <a:r>
              <a:rPr lang="pl-PL" altLang="pl-PL" sz="2000" dirty="0" err="1"/>
              <a:t>class</a:t>
            </a:r>
            <a:r>
              <a:rPr lang="pl-PL" altLang="pl-PL" sz="2000" dirty="0"/>
              <a:t>.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</a:p>
          <a:p>
            <a:r>
              <a:rPr lang="pl-PL" altLang="pl-PL" sz="2000" dirty="0">
                <a:solidFill>
                  <a:schemeClr val="tx1"/>
                </a:solidFill>
              </a:rPr>
              <a:t>The </a:t>
            </a:r>
            <a:r>
              <a:rPr lang="pl-PL" altLang="pl-PL" sz="2000" dirty="0" err="1">
                <a:solidFill>
                  <a:schemeClr val="tx1"/>
                </a:solidFill>
              </a:rPr>
              <a:t>methods</a:t>
            </a:r>
            <a:r>
              <a:rPr lang="pl-PL" altLang="pl-PL" sz="2000" dirty="0">
                <a:solidFill>
                  <a:schemeClr val="tx1"/>
                </a:solidFill>
              </a:rPr>
              <a:t> in </a:t>
            </a:r>
            <a:r>
              <a:rPr lang="pl-PL" altLang="pl-PL" sz="2000" dirty="0" err="1">
                <a:solidFill>
                  <a:schemeClr val="tx1"/>
                </a:solidFill>
              </a:rPr>
              <a:t>this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class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let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you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create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new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arrays</a:t>
            </a:r>
            <a:r>
              <a:rPr lang="pl-PL" altLang="pl-PL" sz="2000" dirty="0">
                <a:solidFill>
                  <a:schemeClr val="tx1"/>
                </a:solidFill>
              </a:rPr>
              <a:t>, </a:t>
            </a:r>
          </a:p>
          <a:p>
            <a:r>
              <a:rPr lang="pl-PL" altLang="pl-PL" sz="2000" dirty="0" err="1">
                <a:solidFill>
                  <a:schemeClr val="tx1"/>
                </a:solidFill>
              </a:rPr>
              <a:t>get</a:t>
            </a:r>
            <a:r>
              <a:rPr lang="pl-PL" altLang="pl-PL" sz="2000" dirty="0">
                <a:solidFill>
                  <a:schemeClr val="tx1"/>
                </a:solidFill>
              </a:rPr>
              <a:t> the </a:t>
            </a:r>
            <a:r>
              <a:rPr lang="pl-PL" altLang="pl-PL" sz="2000" dirty="0" err="1">
                <a:solidFill>
                  <a:schemeClr val="tx1"/>
                </a:solidFill>
              </a:rPr>
              <a:t>length</a:t>
            </a:r>
            <a:r>
              <a:rPr lang="pl-PL" altLang="pl-PL" sz="2000" dirty="0">
                <a:solidFill>
                  <a:schemeClr val="tx1"/>
                </a:solidFill>
              </a:rPr>
              <a:t> of </a:t>
            </a:r>
            <a:r>
              <a:rPr lang="pl-PL" altLang="pl-PL" sz="2000" dirty="0" err="1">
                <a:solidFill>
                  <a:schemeClr val="tx1"/>
                </a:solidFill>
              </a:rPr>
              <a:t>an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array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object</a:t>
            </a:r>
            <a:r>
              <a:rPr lang="pl-PL" altLang="pl-PL" sz="2000" dirty="0">
                <a:solidFill>
                  <a:schemeClr val="tx1"/>
                </a:solidFill>
              </a:rPr>
              <a:t>, </a:t>
            </a:r>
          </a:p>
          <a:p>
            <a:r>
              <a:rPr lang="pl-PL" altLang="pl-PL" sz="2000" dirty="0">
                <a:solidFill>
                  <a:schemeClr val="tx1"/>
                </a:solidFill>
              </a:rPr>
              <a:t>and </a:t>
            </a:r>
            <a:r>
              <a:rPr lang="pl-PL" altLang="pl-PL" sz="2000" dirty="0" err="1">
                <a:solidFill>
                  <a:schemeClr val="tx1"/>
                </a:solidFill>
              </a:rPr>
              <a:t>read</a:t>
            </a:r>
            <a:r>
              <a:rPr lang="pl-PL" altLang="pl-PL" sz="2000" dirty="0">
                <a:solidFill>
                  <a:schemeClr val="tx1"/>
                </a:solidFill>
              </a:rPr>
              <a:t> and </a:t>
            </a:r>
            <a:r>
              <a:rPr lang="pl-PL" altLang="pl-PL" sz="2000" dirty="0" err="1">
                <a:solidFill>
                  <a:schemeClr val="tx1"/>
                </a:solidFill>
              </a:rPr>
              <a:t>write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indexed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values</a:t>
            </a:r>
            <a:r>
              <a:rPr lang="pl-PL" altLang="pl-PL" sz="2000" dirty="0">
                <a:solidFill>
                  <a:schemeClr val="tx1"/>
                </a:solidFill>
              </a:rPr>
              <a:t> of </a:t>
            </a:r>
            <a:r>
              <a:rPr lang="pl-PL" altLang="pl-PL" sz="2000" dirty="0" err="1">
                <a:solidFill>
                  <a:schemeClr val="tx1"/>
                </a:solidFill>
              </a:rPr>
              <a:t>an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array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object</a:t>
            </a:r>
            <a:r>
              <a:rPr lang="pl-PL" altLang="pl-PL" sz="2000" dirty="0">
                <a:solidFill>
                  <a:schemeClr val="tx1"/>
                </a:solidFill>
              </a:rPr>
              <a:t>.</a:t>
            </a:r>
          </a:p>
          <a:p>
            <a:endParaRPr lang="pl-PL" altLang="pl-PL" sz="2000" dirty="0">
              <a:solidFill>
                <a:schemeClr val="tx1"/>
              </a:solidFill>
            </a:endParaRPr>
          </a:p>
          <a:p>
            <a:r>
              <a:rPr lang="pl-PL" altLang="pl-PL" sz="2000" dirty="0" err="1">
                <a:solidFill>
                  <a:schemeClr val="tx1"/>
                </a:solidFill>
              </a:rPr>
              <a:t>Next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slide</a:t>
            </a:r>
            <a:r>
              <a:rPr lang="pl-PL" altLang="pl-PL" sz="2000" dirty="0">
                <a:solidFill>
                  <a:schemeClr val="tx1"/>
                </a:solidFill>
              </a:rPr>
              <a:t>:</a:t>
            </a:r>
          </a:p>
          <a:p>
            <a:r>
              <a:rPr lang="pl-PL" altLang="pl-PL" sz="2000" dirty="0">
                <a:solidFill>
                  <a:schemeClr val="tx1"/>
                </a:solidFill>
              </a:rPr>
              <a:t>a </a:t>
            </a:r>
            <a:r>
              <a:rPr lang="pl-PL" altLang="pl-PL" sz="2000" dirty="0" err="1">
                <a:solidFill>
                  <a:schemeClr val="tx1"/>
                </a:solidFill>
              </a:rPr>
              <a:t>useful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method</a:t>
            </a:r>
            <a:r>
              <a:rPr lang="pl-PL" altLang="pl-PL" sz="2000" dirty="0">
                <a:solidFill>
                  <a:schemeClr val="tx1"/>
                </a:solidFill>
              </a:rPr>
              <a:t> for </a:t>
            </a:r>
            <a:r>
              <a:rPr lang="pl-PL" altLang="pl-PL" sz="2000" dirty="0" err="1">
                <a:solidFill>
                  <a:schemeClr val="tx1"/>
                </a:solidFill>
              </a:rPr>
              <a:t>effectively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resizing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an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existing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array</a:t>
            </a:r>
            <a:r>
              <a:rPr lang="pl-PL" altLang="pl-PL" sz="2000" dirty="0">
                <a:solidFill>
                  <a:schemeClr val="tx1"/>
                </a:solidFill>
              </a:rPr>
              <a:t>. </a:t>
            </a:r>
          </a:p>
          <a:p>
            <a:r>
              <a:rPr lang="pl-PL" altLang="pl-PL" sz="2000" dirty="0">
                <a:solidFill>
                  <a:schemeClr val="tx1"/>
                </a:solidFill>
              </a:rPr>
              <a:t>It </a:t>
            </a:r>
            <a:r>
              <a:rPr lang="pl-PL" altLang="pl-PL" sz="2000" dirty="0" err="1">
                <a:solidFill>
                  <a:schemeClr val="tx1"/>
                </a:solidFill>
              </a:rPr>
              <a:t>uses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reflection</a:t>
            </a:r>
            <a:r>
              <a:rPr lang="pl-PL" altLang="pl-PL" sz="2000" dirty="0">
                <a:solidFill>
                  <a:schemeClr val="tx1"/>
                </a:solidFill>
              </a:rPr>
              <a:t> to </a:t>
            </a:r>
            <a:r>
              <a:rPr lang="pl-PL" altLang="pl-PL" sz="2000" dirty="0" err="1">
                <a:solidFill>
                  <a:schemeClr val="tx1"/>
                </a:solidFill>
              </a:rPr>
              <a:t>create</a:t>
            </a:r>
            <a:r>
              <a:rPr lang="pl-PL" altLang="pl-PL" sz="2000" dirty="0">
                <a:solidFill>
                  <a:schemeClr val="tx1"/>
                </a:solidFill>
              </a:rPr>
              <a:t> a </a:t>
            </a:r>
            <a:r>
              <a:rPr lang="pl-PL" altLang="pl-PL" sz="2000" dirty="0" err="1">
                <a:solidFill>
                  <a:schemeClr val="tx1"/>
                </a:solidFill>
              </a:rPr>
              <a:t>new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array</a:t>
            </a:r>
            <a:r>
              <a:rPr lang="pl-PL" altLang="pl-PL" sz="2000" dirty="0">
                <a:solidFill>
                  <a:schemeClr val="tx1"/>
                </a:solidFill>
              </a:rPr>
              <a:t> of the same </a:t>
            </a:r>
            <a:r>
              <a:rPr lang="pl-PL" altLang="pl-PL" sz="2000" dirty="0" err="1">
                <a:solidFill>
                  <a:schemeClr val="tx1"/>
                </a:solidFill>
              </a:rPr>
              <a:t>type</a:t>
            </a:r>
            <a:r>
              <a:rPr lang="pl-PL" altLang="pl-PL" sz="2000" dirty="0">
                <a:solidFill>
                  <a:schemeClr val="tx1"/>
                </a:solidFill>
              </a:rPr>
              <a:t>, </a:t>
            </a:r>
          </a:p>
          <a:p>
            <a:r>
              <a:rPr lang="pl-PL" altLang="pl-PL" sz="2000" dirty="0" err="1">
                <a:solidFill>
                  <a:schemeClr val="tx1"/>
                </a:solidFill>
              </a:rPr>
              <a:t>then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copies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all</a:t>
            </a:r>
            <a:r>
              <a:rPr lang="pl-PL" altLang="pl-PL" sz="2000" dirty="0">
                <a:solidFill>
                  <a:schemeClr val="tx1"/>
                </a:solidFill>
              </a:rPr>
              <a:t> the data </a:t>
            </a:r>
            <a:r>
              <a:rPr lang="pl-PL" altLang="pl-PL" sz="2000" dirty="0" err="1">
                <a:solidFill>
                  <a:schemeClr val="tx1"/>
                </a:solidFill>
              </a:rPr>
              <a:t>across</a:t>
            </a:r>
            <a:r>
              <a:rPr lang="pl-PL" altLang="pl-PL" sz="2000" dirty="0">
                <a:solidFill>
                  <a:schemeClr val="tx1"/>
                </a:solidFill>
              </a:rPr>
              <a:t> from the </a:t>
            </a:r>
            <a:r>
              <a:rPr lang="pl-PL" altLang="pl-PL" sz="2000" dirty="0" err="1">
                <a:solidFill>
                  <a:schemeClr val="tx1"/>
                </a:solidFill>
              </a:rPr>
              <a:t>old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array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</a:p>
          <a:p>
            <a:r>
              <a:rPr lang="pl-PL" altLang="pl-PL" sz="2000" dirty="0" err="1">
                <a:solidFill>
                  <a:schemeClr val="tx1"/>
                </a:solidFill>
              </a:rPr>
              <a:t>before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returning</a:t>
            </a:r>
            <a:r>
              <a:rPr lang="pl-PL" altLang="pl-PL" sz="2000" dirty="0">
                <a:solidFill>
                  <a:schemeClr val="tx1"/>
                </a:solidFill>
              </a:rPr>
              <a:t> the </a:t>
            </a:r>
            <a:r>
              <a:rPr lang="pl-PL" altLang="pl-PL" sz="2000" dirty="0" err="1">
                <a:solidFill>
                  <a:schemeClr val="tx1"/>
                </a:solidFill>
              </a:rPr>
              <a:t>new</a:t>
            </a:r>
            <a:r>
              <a:rPr lang="pl-PL" altLang="pl-PL" sz="2000" dirty="0">
                <a:solidFill>
                  <a:schemeClr val="tx1"/>
                </a:solidFill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</a:rPr>
              <a:t>array</a:t>
            </a:r>
            <a:r>
              <a:rPr lang="pl-PL" altLang="pl-PL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389" name="Title 1">
            <a:extLst>
              <a:ext uri="{FF2B5EF4-FFF2-40B4-BE49-F238E27FC236}">
                <a16:creationId xmlns:a16="http://schemas.microsoft.com/office/drawing/2014/main" id="{4AFB76FD-ED1D-BE9A-16B9-B0847EBD0B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3562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l-PL" dirty="0"/>
              <a:t>Reflecting arrays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>
            <a:extLst>
              <a:ext uri="{FF2B5EF4-FFF2-40B4-BE49-F238E27FC236}">
                <a16:creationId xmlns:a16="http://schemas.microsoft.com/office/drawing/2014/main" id="{BD2873CA-6490-F90E-101A-0D06919E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C385AD5A-7C1D-4D4B-832E-05B24FCFF42B}" type="slidenum">
              <a:rPr lang="en-US" altLang="pl-PL" sz="1200">
                <a:solidFill>
                  <a:srgbClr val="898989"/>
                </a:solidFill>
              </a:rPr>
              <a:pPr/>
              <a:t>16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numeru slajdu 3">
            <a:extLst>
              <a:ext uri="{FF2B5EF4-FFF2-40B4-BE49-F238E27FC236}">
                <a16:creationId xmlns:a16="http://schemas.microsoft.com/office/drawing/2014/main" id="{B94D538E-D23A-C97B-AEE2-DE2CFB940EC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10BC455-E825-4CCC-B271-0BA8B61CC57E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16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3E86C04D-B49F-1EB9-A23E-B9B6B34F8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63" y="1039385"/>
            <a:ext cx="5703433" cy="40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>
            <a:extLst>
              <a:ext uri="{FF2B5EF4-FFF2-40B4-BE49-F238E27FC236}">
                <a16:creationId xmlns:a16="http://schemas.microsoft.com/office/drawing/2014/main" id="{AE30AB12-59EF-6335-70A5-BE40BF30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99" y="4963513"/>
            <a:ext cx="64103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itle 1">
            <a:extLst>
              <a:ext uri="{FF2B5EF4-FFF2-40B4-BE49-F238E27FC236}">
                <a16:creationId xmlns:a16="http://schemas.microsoft.com/office/drawing/2014/main" id="{D5640D00-0A38-383B-61B3-7484383BF3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2514" y="1565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l-PL"/>
              <a:t>Reflecting arrays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45AB4F4E-614B-768F-3F11-7AE2097D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F53BF340-CFE5-420F-ADE3-0FC8E5A0B59D}" type="slidenum">
              <a:rPr lang="en-US" altLang="pl-PL" sz="1200">
                <a:solidFill>
                  <a:srgbClr val="898989"/>
                </a:solidFill>
              </a:rPr>
              <a:pPr/>
              <a:t>17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384CA8EA-CD2F-A7D5-82E5-4B11AD1917E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4D367EB-1FAF-482F-98C4-D7BD69D8AD69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17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03CECE0F-A56C-97EB-3F4F-D262B91C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1104901"/>
            <a:ext cx="81248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itle 1">
            <a:extLst>
              <a:ext uri="{FF2B5EF4-FFF2-40B4-BE49-F238E27FC236}">
                <a16:creationId xmlns:a16="http://schemas.microsoft.com/office/drawing/2014/main" id="{29882701-C8B8-8643-1F9E-B6E9918750A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l-PL"/>
              <a:t>More on reflecting arrays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478FFFB9-68BB-F24A-3E56-BFD108E5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1143000"/>
          </a:xfrm>
        </p:spPr>
        <p:txBody>
          <a:bodyPr/>
          <a:lstStyle/>
          <a:p>
            <a:r>
              <a:rPr lang="pl-PL" altLang="pl-PL"/>
              <a:t>Annotations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8E362D7-DDC0-B2A3-7716-BF6558D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6FF7B6FB-F120-479C-A075-7ECBA2782F16}" type="slidenum">
              <a:rPr lang="en-US" altLang="pl-PL" sz="1200">
                <a:solidFill>
                  <a:srgbClr val="898989"/>
                </a:solidFill>
              </a:rPr>
              <a:pPr/>
              <a:t>18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DE116F0-1B0B-9F95-2FE8-40BD49751CC5}"/>
              </a:ext>
            </a:extLst>
          </p:cNvPr>
          <p:cNvSpPr/>
          <p:nvPr/>
        </p:nvSpPr>
        <p:spPr>
          <a:xfrm>
            <a:off x="250826" y="1285518"/>
            <a:ext cx="8208963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i="1" dirty="0">
                <a:solidFill>
                  <a:schemeClr val="tx1"/>
                </a:solidFill>
                <a:latin typeface="+mj-lt"/>
              </a:rPr>
              <a:t>Annotations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 provide data about a program that is not part of the program itself. They have no direct effect on the operation of the code they annotate.</a:t>
            </a:r>
            <a:endParaRPr lang="pl-PL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097765F-5733-E4D5-1B55-A889661A090C}"/>
              </a:ext>
            </a:extLst>
          </p:cNvPr>
          <p:cNvSpPr/>
          <p:nvPr/>
        </p:nvSpPr>
        <p:spPr>
          <a:xfrm>
            <a:off x="250826" y="2344251"/>
            <a:ext cx="8208963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Annotations have a number of uses, among them:</a:t>
            </a:r>
            <a:endParaRPr lang="pl-PL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B239156-62CA-7B49-2186-F4F1E44A2129}"/>
              </a:ext>
            </a:extLst>
          </p:cNvPr>
          <p:cNvSpPr/>
          <p:nvPr/>
        </p:nvSpPr>
        <p:spPr>
          <a:xfrm>
            <a:off x="755651" y="2847489"/>
            <a:ext cx="820896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Information for the compiler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 — Annotations can be used by the compiler to detect errors or suppress warnings.</a:t>
            </a:r>
            <a:endParaRPr lang="pl-P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89668B6-8F1C-0203-DBE3-43DF231DE2F7}"/>
              </a:ext>
            </a:extLst>
          </p:cNvPr>
          <p:cNvSpPr/>
          <p:nvPr/>
        </p:nvSpPr>
        <p:spPr>
          <a:xfrm>
            <a:off x="755651" y="3568214"/>
            <a:ext cx="820896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Compiler-time and deployment-time processing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 — Software tools can process annotation information to generate code, XML files, and so forth.</a:t>
            </a:r>
            <a:endParaRPr lang="pl-PL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49B3F763-AB9C-0E64-B309-B293AEDFB8B2}"/>
              </a:ext>
            </a:extLst>
          </p:cNvPr>
          <p:cNvSpPr/>
          <p:nvPr/>
        </p:nvSpPr>
        <p:spPr>
          <a:xfrm>
            <a:off x="323851" y="4873625"/>
            <a:ext cx="8208963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Annotations can be applied to a program's declarations of classes, fields, methods, and other program elements.</a:t>
            </a:r>
            <a:endParaRPr lang="pl-PL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2CA59E9-951F-DB5C-BBC1-79E57FB43DB1}"/>
              </a:ext>
            </a:extLst>
          </p:cNvPr>
          <p:cNvSpPr/>
          <p:nvPr/>
        </p:nvSpPr>
        <p:spPr>
          <a:xfrm>
            <a:off x="755650" y="4360376"/>
            <a:ext cx="80645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Runtime processing 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— Some annotations are available to be examined at runtime.</a:t>
            </a:r>
            <a:endParaRPr lang="pl-PL" sz="1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>
            <a:extLst>
              <a:ext uri="{FF2B5EF4-FFF2-40B4-BE49-F238E27FC236}">
                <a16:creationId xmlns:a16="http://schemas.microsoft.com/office/drawing/2014/main" id="{63C07EC3-57C1-C5C5-2976-A3872AC4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00"/>
            <a:ext cx="8229600" cy="1106508"/>
          </a:xfrm>
        </p:spPr>
        <p:txBody>
          <a:bodyPr/>
          <a:lstStyle/>
          <a:p>
            <a:r>
              <a:rPr lang="pl-PL" altLang="pl-PL" sz="4000" dirty="0" err="1"/>
              <a:t>Declaring</a:t>
            </a:r>
            <a:r>
              <a:rPr lang="pl-PL" altLang="pl-PL" sz="4000" dirty="0"/>
              <a:t> </a:t>
            </a:r>
            <a:r>
              <a:rPr lang="pl-PL" altLang="pl-PL" sz="4000" dirty="0" err="1"/>
              <a:t>annotations</a:t>
            </a:r>
            <a:endParaRPr lang="pl-PL" altLang="pl-PL" sz="40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1D72F3-3A7D-8E6A-6111-14EE876D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41079B86-4147-49AD-BEF1-FD27213D0AC8}" type="slidenum">
              <a:rPr lang="en-US" altLang="pl-PL" sz="1200">
                <a:solidFill>
                  <a:srgbClr val="898989"/>
                </a:solidFill>
              </a:rPr>
              <a:pPr/>
              <a:t>19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A797253-B588-774F-6E94-E9A3BC946E3D}"/>
              </a:ext>
            </a:extLst>
          </p:cNvPr>
          <p:cNvSpPr/>
          <p:nvPr/>
        </p:nvSpPr>
        <p:spPr>
          <a:xfrm>
            <a:off x="323850" y="1035939"/>
            <a:ext cx="8135938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 annotation </a:t>
            </a:r>
            <a:r>
              <a:rPr lang="pl-PL" sz="1600" dirty="0" err="1">
                <a:solidFill>
                  <a:schemeClr val="tx1"/>
                </a:solidFill>
                <a:latin typeface="+mj-lt"/>
              </a:rPr>
              <a:t>may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be </a:t>
            </a:r>
            <a:r>
              <a:rPr lang="pl-PL" sz="1600" dirty="0" err="1">
                <a:solidFill>
                  <a:schemeClr val="tx1"/>
                </a:solidFill>
                <a:latin typeface="+mj-lt"/>
              </a:rPr>
              <a:t>defined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on its own line, and may include 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elements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 with named or unnamed values: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553B2085-8FAC-4097-E5AE-E1D4CA9FF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46216"/>
            <a:ext cx="36407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@Author( </a:t>
            </a:r>
            <a:endParaRPr lang="pl-PL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 = "Benjamin Franklin", </a:t>
            </a:r>
            <a:endParaRPr lang="pl-PL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 = "3/27/2003" </a:t>
            </a:r>
            <a:endParaRPr lang="pl-PL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pl-PL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}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C9FAC5A-CAC2-CC29-4377-91574B420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80054"/>
            <a:ext cx="487505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SuppressWarnings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(value = "unchecked")</a:t>
            </a:r>
            <a:endParaRPr lang="pl-PL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} 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7A86CBA-A454-B0F8-111D-A2B5B54D7A72}"/>
              </a:ext>
            </a:extLst>
          </p:cNvPr>
          <p:cNvSpPr/>
          <p:nvPr/>
        </p:nvSpPr>
        <p:spPr>
          <a:xfrm>
            <a:off x="395288" y="3794125"/>
            <a:ext cx="8280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If there is just one element named "value," then the name may be omitted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86B7EA0-EB5F-5215-0540-9D6A8BF2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33185"/>
            <a:ext cx="388760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SuppressWarnings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("unchecked")</a:t>
            </a:r>
            <a:endParaRPr lang="pl-PL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} 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C06EA53-1F6D-0CD7-15C8-70E7D9FC9079}"/>
              </a:ext>
            </a:extLst>
          </p:cNvPr>
          <p:cNvSpPr/>
          <p:nvPr/>
        </p:nvSpPr>
        <p:spPr>
          <a:xfrm>
            <a:off x="323850" y="4747762"/>
            <a:ext cx="7307263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if an annotation has no elements, the parentheses may be omitted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54300A5-0499-E8D8-37F4-DBABF336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86316"/>
            <a:ext cx="32704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endParaRPr lang="pl-PL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mySuperMethod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865" grpId="0" animBg="1"/>
      <p:bldP spid="36866" grpId="0" animBg="1"/>
      <p:bldP spid="8" grpId="0"/>
      <p:bldP spid="9" grpId="0" animBg="1"/>
      <p:bldP spid="10" grpId="0"/>
      <p:bldP spid="368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4ED4AE8A-6328-71FF-3ADA-D8FC1E4E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304FF78E-6877-45A0-95CD-BE2535E513F8}" type="slidenum">
              <a:rPr lang="en-US" altLang="pl-PL" sz="1200">
                <a:solidFill>
                  <a:srgbClr val="898989"/>
                </a:solidFill>
              </a:rPr>
              <a:pPr/>
              <a:t>2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1B430DA6-D02B-7C3F-2372-2FFC09FE768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AFD9EDB-C9F4-476E-B908-035018AF1BB2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2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Rectangle 1027">
            <a:extLst>
              <a:ext uri="{FF2B5EF4-FFF2-40B4-BE49-F238E27FC236}">
                <a16:creationId xmlns:a16="http://schemas.microsoft.com/office/drawing/2014/main" id="{A1216D4F-5444-6816-DE0F-72A4B512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19226"/>
            <a:ext cx="77724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2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pl-PL" i="1"/>
              <a:t>Reflection </a:t>
            </a:r>
            <a:r>
              <a:rPr lang="pl-PL" altLang="pl-PL" i="1"/>
              <a:t>(...) </a:t>
            </a:r>
            <a:r>
              <a:rPr lang="en-US" altLang="pl-PL" i="1"/>
              <a:t>refers to the ability to observe and/or manipulate the inner workings of the environment programmatically</a:t>
            </a:r>
            <a:r>
              <a:rPr lang="pl-PL" altLang="pl-PL" i="1"/>
              <a:t>.</a:t>
            </a:r>
            <a:endParaRPr lang="en-US" altLang="pl-PL" i="1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26D7288E-C841-B974-81BE-4DC78863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25814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>
                <a:solidFill>
                  <a:schemeClr val="tx1"/>
                </a:solidFill>
              </a:rPr>
              <a:t>Reflection in Java is possible thanks to </a:t>
            </a:r>
            <a:br>
              <a:rPr lang="pl-PL" altLang="pl-PL">
                <a:solidFill>
                  <a:schemeClr val="tx1"/>
                </a:solidFill>
              </a:rPr>
            </a:br>
            <a:r>
              <a:rPr lang="pl-PL" altLang="pl-PL">
                <a:solidFill>
                  <a:schemeClr val="tx1"/>
                </a:solidFill>
              </a:rPr>
              <a:t>late dynamic binding.</a:t>
            </a:r>
          </a:p>
          <a:p>
            <a:r>
              <a:rPr lang="pl-PL" altLang="pl-PL">
                <a:solidFill>
                  <a:schemeClr val="tx1"/>
                </a:solidFill>
              </a:rPr>
              <a:t>Class loading occurs when the class is first referenced.</a:t>
            </a:r>
            <a:endParaRPr lang="en-US" altLang="pl-PL">
              <a:solidFill>
                <a:schemeClr val="tx1"/>
              </a:solidFill>
            </a:endParaRPr>
          </a:p>
        </p:txBody>
      </p:sp>
      <p:sp>
        <p:nvSpPr>
          <p:cNvPr id="5126" name="Title 1">
            <a:extLst>
              <a:ext uri="{FF2B5EF4-FFF2-40B4-BE49-F238E27FC236}">
                <a16:creationId xmlns:a16="http://schemas.microsoft.com/office/drawing/2014/main" id="{8F91D5FC-99FF-5042-1858-B5A9D2ACE6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870" y="4585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l-PL" dirty="0"/>
              <a:t>Reflection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ytuł 1">
            <a:extLst>
              <a:ext uri="{FF2B5EF4-FFF2-40B4-BE49-F238E27FC236}">
                <a16:creationId xmlns:a16="http://schemas.microsoft.com/office/drawing/2014/main" id="{8B5F119B-389A-7553-2A5D-79C1B5EA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3" y="0"/>
            <a:ext cx="8229600" cy="1143000"/>
          </a:xfrm>
        </p:spPr>
        <p:txBody>
          <a:bodyPr/>
          <a:lstStyle/>
          <a:p>
            <a:r>
              <a:rPr lang="pl-PL" altLang="pl-PL" dirty="0" err="1"/>
              <a:t>Documentation</a:t>
            </a:r>
            <a:r>
              <a:rPr lang="pl-PL" altLang="pl-PL" dirty="0"/>
              <a:t> and </a:t>
            </a:r>
            <a:r>
              <a:rPr lang="pl-PL" altLang="pl-PL" dirty="0" err="1"/>
              <a:t>annotations</a:t>
            </a:r>
            <a:endParaRPr lang="pl-PL" alt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8B2CB05-BC6B-25DA-0BDC-DB7AE91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F80565EC-6F07-44C6-95E1-100B18CF0915}" type="slidenum">
              <a:rPr lang="en-US" altLang="pl-PL" sz="1200">
                <a:solidFill>
                  <a:srgbClr val="898989"/>
                </a:solidFill>
              </a:rPr>
              <a:pPr/>
              <a:t>20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FAF80DA-3A35-067D-4C71-F0C98D3638BB}"/>
              </a:ext>
            </a:extLst>
          </p:cNvPr>
          <p:cNvSpPr/>
          <p:nvPr/>
        </p:nvSpPr>
        <p:spPr>
          <a:xfrm>
            <a:off x="215141" y="864027"/>
            <a:ext cx="86423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Many annotations replace what would otherwise have been comments in code.</a:t>
            </a:r>
          </a:p>
          <a:p>
            <a:pPr algn="just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Suppose that a software group has traditionally begun the body of every class with comments providing important information: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3099E1E-68B7-3831-0A0B-5C3DBD365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726591"/>
            <a:ext cx="71278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Generation3List extends Generation2List {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Author: John Doe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Date: 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/17/20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Current revision: 6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modified: 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/20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By: Jane Doe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Reviewers: Alice, Bill, Cindy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code goes here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943FE03-2C38-E792-7174-E5D4C5C92E1C}"/>
              </a:ext>
            </a:extLst>
          </p:cNvPr>
          <p:cNvSpPr/>
          <p:nvPr/>
        </p:nvSpPr>
        <p:spPr>
          <a:xfrm>
            <a:off x="179388" y="3737618"/>
            <a:ext cx="882015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To add this same metadata with an annotation, you must first define the 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annotation type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 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029E0F2-6B9A-83F4-1503-678CF90F0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" y="3984628"/>
            <a:ext cx="83518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@interface </a:t>
            </a:r>
            <a:r>
              <a:rPr lang="en-US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ClassPreamble</a:t>
            </a:r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author();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date();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currentRevision</a:t>
            </a:r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default 1;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default "N/A";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lastModifiedBy</a:t>
            </a:r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default "N/A"; 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reviewers(); // Note use of array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1">
            <a:extLst>
              <a:ext uri="{FF2B5EF4-FFF2-40B4-BE49-F238E27FC236}">
                <a16:creationId xmlns:a16="http://schemas.microsoft.com/office/drawing/2014/main" id="{8BA38705-4D08-61CD-9CC9-FCBFF52F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0"/>
            <a:ext cx="8229600" cy="720303"/>
          </a:xfrm>
        </p:spPr>
        <p:txBody>
          <a:bodyPr/>
          <a:lstStyle/>
          <a:p>
            <a:r>
              <a:rPr lang="pl-PL" altLang="pl-PL" sz="4000" dirty="0" err="1"/>
              <a:t>Documentation</a:t>
            </a:r>
            <a:r>
              <a:rPr lang="pl-PL" altLang="pl-PL" sz="4000" dirty="0"/>
              <a:t> and </a:t>
            </a:r>
            <a:r>
              <a:rPr lang="pl-PL" altLang="pl-PL" sz="4000" dirty="0" err="1"/>
              <a:t>annotations</a:t>
            </a:r>
            <a:endParaRPr lang="pl-PL" altLang="pl-PL" sz="40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4E678D-9170-1B9D-AFE3-A53D98CE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D5DB5546-7B97-4C81-88FD-D9DD1587F9AB}" type="slidenum">
              <a:rPr lang="en-US" altLang="pl-PL" sz="1100">
                <a:solidFill>
                  <a:srgbClr val="898989"/>
                </a:solidFill>
              </a:rPr>
              <a:pPr/>
              <a:t>21</a:t>
            </a:fld>
            <a:endParaRPr lang="en-US" altLang="pl-PL" sz="1100">
              <a:solidFill>
                <a:srgbClr val="898989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7D0C26B-F3B9-9152-3DCE-8D355FF9A2D7}"/>
              </a:ext>
            </a:extLst>
          </p:cNvPr>
          <p:cNvSpPr txBox="1"/>
          <p:nvPr/>
        </p:nvSpPr>
        <p:spPr>
          <a:xfrm>
            <a:off x="250824" y="797007"/>
            <a:ext cx="842486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 annotation type definition looks somewhat like an interface definition where the keyword interface is preceded by the @ character (@ = "AT" as in Annotation Type). 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E3B4848-3A38-8808-406D-41623B554E7F}"/>
              </a:ext>
            </a:extLst>
          </p:cNvPr>
          <p:cNvSpPr txBox="1"/>
          <p:nvPr/>
        </p:nvSpPr>
        <p:spPr>
          <a:xfrm>
            <a:off x="232243" y="1449512"/>
            <a:ext cx="84248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Annotation types are, in fact, a form of 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interface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91D7E1A-9540-789F-2D44-2959880343E1}"/>
              </a:ext>
            </a:extLst>
          </p:cNvPr>
          <p:cNvSpPr txBox="1"/>
          <p:nvPr/>
        </p:nvSpPr>
        <p:spPr>
          <a:xfrm>
            <a:off x="250824" y="1821118"/>
            <a:ext cx="86423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 body of the annotation definition above contains annotation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type 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e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lement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declarations,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which look a lot like methods. Note that they may define optional default values.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7063E06-C395-177D-E8B0-14849A085EAA}"/>
              </a:ext>
            </a:extLst>
          </p:cNvPr>
          <p:cNvSpPr/>
          <p:nvPr/>
        </p:nvSpPr>
        <p:spPr>
          <a:xfrm>
            <a:off x="261937" y="2471997"/>
            <a:ext cx="842486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Once the annotation type has been defined, you can use annotations of that type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BA651B9-C756-2266-3DFF-6C866FBA0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4" y="2876655"/>
            <a:ext cx="8280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@ClassPreamble (</a:t>
            </a:r>
          </a:p>
          <a:p>
            <a:pPr algn="l"/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"John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/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"10/17/2011",</a:t>
            </a:r>
          </a:p>
          <a:p>
            <a:pPr algn="l"/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currentRevision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6, </a:t>
            </a:r>
          </a:p>
          <a:p>
            <a:pPr algn="l"/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"10/21/2011",</a:t>
            </a:r>
          </a:p>
          <a:p>
            <a:pPr algn="l"/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lastModifiedBy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Jane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/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reviewers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{"Alice", "Bob", "Cindy"} //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notation</a:t>
            </a:r>
            <a:endParaRPr lang="pl-PL" altLang="pl-PL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Generation3List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Generation2List { </a:t>
            </a:r>
          </a:p>
          <a:p>
            <a:pPr algn="l"/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pl-PL" altLang="pl-P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>
            <a:extLst>
              <a:ext uri="{FF2B5EF4-FFF2-40B4-BE49-F238E27FC236}">
                <a16:creationId xmlns:a16="http://schemas.microsoft.com/office/drawing/2014/main" id="{06A7EA1F-719A-A636-6A23-04D66147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46" y="58043"/>
            <a:ext cx="8229600" cy="1143000"/>
          </a:xfrm>
        </p:spPr>
        <p:txBody>
          <a:bodyPr/>
          <a:lstStyle/>
          <a:p>
            <a:r>
              <a:rPr lang="pl-PL" altLang="pl-PL" dirty="0" err="1"/>
              <a:t>Annotations</a:t>
            </a:r>
            <a:r>
              <a:rPr lang="pl-PL" altLang="pl-PL" dirty="0"/>
              <a:t> with </a:t>
            </a:r>
            <a:r>
              <a:rPr lang="pl-PL" altLang="pl-PL" dirty="0" err="1"/>
              <a:t>javadoc</a:t>
            </a:r>
            <a:endParaRPr lang="pl-PL" alt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AE4D0D-78E0-5265-3C66-2F9CA301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024BFF8F-A38B-4A7B-A3E2-988001E35708}" type="slidenum">
              <a:rPr lang="en-US" altLang="pl-PL" sz="1200">
                <a:solidFill>
                  <a:srgbClr val="898989"/>
                </a:solidFill>
              </a:rPr>
              <a:pPr/>
              <a:t>22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31B448-B892-804C-6261-248CC6389A11}"/>
              </a:ext>
            </a:extLst>
          </p:cNvPr>
          <p:cNvSpPr txBox="1"/>
          <p:nvPr/>
        </p:nvSpPr>
        <p:spPr>
          <a:xfrm>
            <a:off x="269875" y="1777380"/>
            <a:ext cx="8351838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To make the information in 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@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ClassPreamble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 appear in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Javadoc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generated documentation, you must annotate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the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@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ClassPreamble</a:t>
            </a:r>
            <a:r>
              <a:rPr lang="pl-PL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definition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itself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with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the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@Documented</a:t>
            </a:r>
            <a:r>
              <a:rPr lang="pl-PL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annotation</a:t>
            </a:r>
            <a:endParaRPr lang="pl-PL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73" name="pole tekstowe 6">
            <a:extLst>
              <a:ext uri="{FF2B5EF4-FFF2-40B4-BE49-F238E27FC236}">
                <a16:creationId xmlns:a16="http://schemas.microsoft.com/office/drawing/2014/main" id="{1BFFAF0D-D36C-3BF0-29DE-7BC7001A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45532"/>
            <a:ext cx="8243888" cy="1939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java.lang.annotation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.*; 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import this to use @Documented 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@Documented 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@interface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ClassPreamble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Annotation element definitions 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1">
            <a:extLst>
              <a:ext uri="{FF2B5EF4-FFF2-40B4-BE49-F238E27FC236}">
                <a16:creationId xmlns:a16="http://schemas.microsoft.com/office/drawing/2014/main" id="{988E8BF2-0049-92CE-6F3B-2A37EF4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070"/>
            <a:ext cx="8229600" cy="1143000"/>
          </a:xfrm>
        </p:spPr>
        <p:txBody>
          <a:bodyPr/>
          <a:lstStyle/>
          <a:p>
            <a:r>
              <a:rPr lang="pl-PL" altLang="pl-PL" dirty="0" err="1"/>
              <a:t>Annotations</a:t>
            </a:r>
            <a:r>
              <a:rPr lang="pl-PL" altLang="pl-PL" dirty="0"/>
              <a:t> and the </a:t>
            </a:r>
            <a:r>
              <a:rPr lang="pl-PL" altLang="pl-PL" dirty="0" err="1"/>
              <a:t>compiler</a:t>
            </a:r>
            <a:endParaRPr lang="pl-PL" alt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9253CF0-80D2-2738-600D-0E02C541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E20F73C9-DB6B-4B88-BF57-C8BE233C1284}" type="slidenum">
              <a:rPr lang="en-US" altLang="pl-PL" sz="1200">
                <a:solidFill>
                  <a:srgbClr val="898989"/>
                </a:solidFill>
              </a:rPr>
              <a:pPr/>
              <a:t>23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C7ADE31-E856-D592-C954-F0B44E752F17}"/>
              </a:ext>
            </a:extLst>
          </p:cNvPr>
          <p:cNvSpPr txBox="1"/>
          <p:nvPr/>
        </p:nvSpPr>
        <p:spPr>
          <a:xfrm>
            <a:off x="323850" y="879005"/>
            <a:ext cx="8280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There are three annotation types that are predefined by the language specification itself: @Deprecated, @Override, and @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SuppressWarnings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BB31878-4E78-E965-CBE4-F52396CD4D0B}"/>
              </a:ext>
            </a:extLst>
          </p:cNvPr>
          <p:cNvSpPr txBox="1"/>
          <p:nvPr/>
        </p:nvSpPr>
        <p:spPr>
          <a:xfrm>
            <a:off x="323851" y="1562101"/>
            <a:ext cx="864076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@Deprecated annotation indicates that the marked element is 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deprecated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 and should no longer be used. 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B233290-860C-0001-3818-9732A66D22DE}"/>
              </a:ext>
            </a:extLst>
          </p:cNvPr>
          <p:cNvSpPr txBox="1"/>
          <p:nvPr/>
        </p:nvSpPr>
        <p:spPr>
          <a:xfrm>
            <a:off x="323850" y="2137420"/>
            <a:ext cx="84963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 compiler generates a warning whenever a program uses a method, class, or field with the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@Deprecated annotation.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F049E86-53C8-3219-91A3-0638146ACA38}"/>
              </a:ext>
            </a:extLst>
          </p:cNvPr>
          <p:cNvSpPr txBox="1"/>
          <p:nvPr/>
        </p:nvSpPr>
        <p:spPr>
          <a:xfrm>
            <a:off x="323850" y="2786708"/>
            <a:ext cx="84963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When an element is deprecated, it should also be documented using the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Javadoc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@deprecated tag, as shown in the following example.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E3F370C-F451-93C2-026A-E27E471F6BC6}"/>
              </a:ext>
            </a:extLst>
          </p:cNvPr>
          <p:cNvSpPr/>
          <p:nvPr/>
        </p:nvSpPr>
        <p:spPr>
          <a:xfrm>
            <a:off x="323851" y="3434408"/>
            <a:ext cx="864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note that the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Javadoc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tag starts with a lowercase "d" and the annotation starts with an uppercase "D".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56A879B-9D2C-AF2A-19D2-E945FD22D0AA}"/>
              </a:ext>
            </a:extLst>
          </p:cNvPr>
          <p:cNvSpPr txBox="1"/>
          <p:nvPr/>
        </p:nvSpPr>
        <p:spPr>
          <a:xfrm>
            <a:off x="445503" y="3899118"/>
            <a:ext cx="770413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Javadoc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comment follows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/** 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@deprecated </a:t>
            </a:r>
            <a:endParaRPr lang="pl-PL" sz="16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explanation of why it was deprecated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*/ 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@Deprecated 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deprecatedMethod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} }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ytuł 1">
            <a:extLst>
              <a:ext uri="{FF2B5EF4-FFF2-40B4-BE49-F238E27FC236}">
                <a16:creationId xmlns:a16="http://schemas.microsoft.com/office/drawing/2014/main" id="{231122D4-B9FD-C64A-0A98-84BEECB6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" y="42159"/>
            <a:ext cx="8229600" cy="1143000"/>
          </a:xfrm>
        </p:spPr>
        <p:txBody>
          <a:bodyPr/>
          <a:lstStyle/>
          <a:p>
            <a:r>
              <a:rPr lang="pl-PL" altLang="pl-PL" dirty="0" err="1"/>
              <a:t>Annotations</a:t>
            </a:r>
            <a:r>
              <a:rPr lang="pl-PL" altLang="pl-PL" dirty="0"/>
              <a:t> and the </a:t>
            </a:r>
            <a:r>
              <a:rPr lang="pl-PL" altLang="pl-PL" dirty="0" err="1"/>
              <a:t>compiler</a:t>
            </a:r>
            <a:endParaRPr lang="pl-PL" alt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0B6F31E-E0A2-ADAB-0307-56B3D34E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F80AFCD6-5E27-458B-850E-E655A78C7DC6}" type="slidenum">
              <a:rPr lang="en-US" altLang="pl-PL" sz="1200">
                <a:solidFill>
                  <a:srgbClr val="898989"/>
                </a:solidFill>
              </a:rPr>
              <a:pPr/>
              <a:t>24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5CC5E9-0CC4-EFBC-68CA-C5756DF15328}"/>
              </a:ext>
            </a:extLst>
          </p:cNvPr>
          <p:cNvSpPr/>
          <p:nvPr/>
        </p:nvSpPr>
        <p:spPr>
          <a:xfrm>
            <a:off x="457200" y="1441209"/>
            <a:ext cx="7993063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@Override annotation informs the compiler that the element is meant to override an element declared in a superclass</a:t>
            </a:r>
            <a:endParaRPr lang="pl-P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C583660-C23B-828A-8CC3-EB4A27207948}"/>
              </a:ext>
            </a:extLst>
          </p:cNvPr>
          <p:cNvSpPr txBox="1"/>
          <p:nvPr/>
        </p:nvSpPr>
        <p:spPr>
          <a:xfrm>
            <a:off x="489438" y="2550919"/>
            <a:ext cx="7416800" cy="1323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mark method as a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method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that has been overridden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@Override 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overriddenMethod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}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5582403-C892-B14E-0D53-6CBA576604F7}"/>
              </a:ext>
            </a:extLst>
          </p:cNvPr>
          <p:cNvSpPr txBox="1"/>
          <p:nvPr/>
        </p:nvSpPr>
        <p:spPr>
          <a:xfrm>
            <a:off x="540534" y="4030037"/>
            <a:ext cx="79200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While it's not required to use this annotation when overriding a method, it helps to prevent errors.</a:t>
            </a:r>
            <a:endParaRPr lang="pl-PL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pole tekstowe 6">
            <a:extLst>
              <a:ext uri="{FF2B5EF4-FFF2-40B4-BE49-F238E27FC236}">
                <a16:creationId xmlns:a16="http://schemas.microsoft.com/office/drawing/2014/main" id="{415FD045-8AF7-2EE6-E8E9-5463384D3C01}"/>
              </a:ext>
            </a:extLst>
          </p:cNvPr>
          <p:cNvSpPr txBox="1"/>
          <p:nvPr/>
        </p:nvSpPr>
        <p:spPr>
          <a:xfrm>
            <a:off x="489438" y="4893205"/>
            <a:ext cx="79200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a method marked with @Override fails to correctly override a method in one of its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superclasses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, the compiler generates an error</a:t>
            </a:r>
            <a:endParaRPr lang="pl-PL" sz="20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ytuł 1">
            <a:extLst>
              <a:ext uri="{FF2B5EF4-FFF2-40B4-BE49-F238E27FC236}">
                <a16:creationId xmlns:a16="http://schemas.microsoft.com/office/drawing/2014/main" id="{AB590359-F41E-2A13-3663-927B5DD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511"/>
            <a:ext cx="8229600" cy="994308"/>
          </a:xfrm>
        </p:spPr>
        <p:txBody>
          <a:bodyPr/>
          <a:lstStyle/>
          <a:p>
            <a:r>
              <a:rPr lang="pl-PL" altLang="pl-PL" sz="4000" dirty="0" err="1"/>
              <a:t>Annotations</a:t>
            </a:r>
            <a:r>
              <a:rPr lang="pl-PL" altLang="pl-PL" sz="4000" dirty="0"/>
              <a:t> and the </a:t>
            </a:r>
            <a:r>
              <a:rPr lang="pl-PL" altLang="pl-PL" sz="4000" dirty="0" err="1"/>
              <a:t>compiler</a:t>
            </a:r>
            <a:endParaRPr lang="pl-PL" altLang="pl-PL" sz="40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742520-64F7-94F3-AF44-2D8DE3F3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EFEC8C3A-6297-47E0-B541-81D466BB9E39}" type="slidenum">
              <a:rPr lang="en-US" altLang="pl-PL" sz="1200">
                <a:solidFill>
                  <a:srgbClr val="898989"/>
                </a:solidFill>
              </a:rPr>
              <a:pPr/>
              <a:t>25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CB87979-8FCA-CA0B-46C0-2BCE2BB3D874}"/>
              </a:ext>
            </a:extLst>
          </p:cNvPr>
          <p:cNvSpPr/>
          <p:nvPr/>
        </p:nvSpPr>
        <p:spPr>
          <a:xfrm>
            <a:off x="261751" y="1024364"/>
            <a:ext cx="87137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annotation tells the compiler to suppress specific warnings that it would otherwise generate. In the example below, a deprecated method is used and the compiler would normally generate a warning. In this case, however, the annotation causes the warning to be suppressed.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315D629-E3D9-F617-D622-B270D1AF612B}"/>
              </a:ext>
            </a:extLst>
          </p:cNvPr>
          <p:cNvSpPr txBox="1"/>
          <p:nvPr/>
        </p:nvSpPr>
        <p:spPr>
          <a:xfrm>
            <a:off x="261751" y="2022733"/>
            <a:ext cx="856932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use a deprecated method and tell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compiler not to generate a warning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SuppressWarnings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("deprecation")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useDeprecatedMethod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pl-PL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objectOne.deprecatedMethod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//deprecation warning - suppressed</a:t>
            </a: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B574AD7-391D-20F2-E132-A9FCF217D997}"/>
              </a:ext>
            </a:extLst>
          </p:cNvPr>
          <p:cNvSpPr txBox="1"/>
          <p:nvPr/>
        </p:nvSpPr>
        <p:spPr>
          <a:xfrm>
            <a:off x="250825" y="3625850"/>
            <a:ext cx="86423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Every compiler warning belongs to a category. The Java Language Specification lists two categories: "deprecation" and "unchecked."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A8C35B0D-2DE3-ECC2-F64E-7E1428888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51" y="5328306"/>
            <a:ext cx="715645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SuppressWarnings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({"unchecked", "deprecation"}) </a:t>
            </a:r>
            <a:r>
              <a:rPr lang="pl-PL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pole tekstowe 6">
            <a:extLst>
              <a:ext uri="{FF2B5EF4-FFF2-40B4-BE49-F238E27FC236}">
                <a16:creationId xmlns:a16="http://schemas.microsoft.com/office/drawing/2014/main" id="{B45B38C3-CDAC-E9BB-7DB9-DA208043649E}"/>
              </a:ext>
            </a:extLst>
          </p:cNvPr>
          <p:cNvSpPr txBox="1"/>
          <p:nvPr/>
        </p:nvSpPr>
        <p:spPr>
          <a:xfrm>
            <a:off x="250825" y="4275137"/>
            <a:ext cx="86423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 "unchecked" warning can occur when interfacing with legacy code written before the advent of generics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9" name="pole tekstowe 6">
            <a:extLst>
              <a:ext uri="{FF2B5EF4-FFF2-40B4-BE49-F238E27FC236}">
                <a16:creationId xmlns:a16="http://schemas.microsoft.com/office/drawing/2014/main" id="{A2160E89-C528-4CB2-2240-39F28ADB3765}"/>
              </a:ext>
            </a:extLst>
          </p:cNvPr>
          <p:cNvSpPr txBox="1"/>
          <p:nvPr/>
        </p:nvSpPr>
        <p:spPr>
          <a:xfrm>
            <a:off x="250825" y="4922837"/>
            <a:ext cx="864235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To suppress more than one category of warnings, use the following syntax:</a:t>
            </a:r>
            <a:endParaRPr lang="pl-PL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54273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ytuł 1">
            <a:extLst>
              <a:ext uri="{FF2B5EF4-FFF2-40B4-BE49-F238E27FC236}">
                <a16:creationId xmlns:a16="http://schemas.microsoft.com/office/drawing/2014/main" id="{2C01F4D4-CC1A-36E7-AD93-9612AE14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23" y="-528"/>
            <a:ext cx="8229600" cy="1143000"/>
          </a:xfrm>
        </p:spPr>
        <p:txBody>
          <a:bodyPr/>
          <a:lstStyle/>
          <a:p>
            <a:r>
              <a:rPr lang="pl-PL" altLang="pl-PL" dirty="0" err="1"/>
              <a:t>Annotation</a:t>
            </a:r>
            <a:r>
              <a:rPr lang="pl-PL" altLang="pl-PL" dirty="0"/>
              <a:t> Processing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F5E8C6-9DBD-B4B8-E9C4-98CE2B46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75D3B268-51CE-47FE-A069-B4E419BE9F87}" type="slidenum">
              <a:rPr lang="en-US" altLang="pl-PL" sz="1200">
                <a:solidFill>
                  <a:srgbClr val="898989"/>
                </a:solidFill>
              </a:rPr>
              <a:pPr/>
              <a:t>26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8C59B7A-50EE-D3EF-A3BC-BB4BCE41DCD2}"/>
              </a:ext>
            </a:extLst>
          </p:cNvPr>
          <p:cNvSpPr txBox="1"/>
          <p:nvPr/>
        </p:nvSpPr>
        <p:spPr>
          <a:xfrm>
            <a:off x="251568" y="1039284"/>
            <a:ext cx="8497888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The more advanced uses of annotations include writing an 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annotation processor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 that can read a Java program and take actions based on its annotations.</a:t>
            </a:r>
            <a:endParaRPr lang="pl-PL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87656D6-7FE8-7CA1-89EF-5D452D8FEDE3}"/>
              </a:ext>
            </a:extLst>
          </p:cNvPr>
          <p:cNvSpPr txBox="1"/>
          <p:nvPr/>
        </p:nvSpPr>
        <p:spPr>
          <a:xfrm>
            <a:off x="251569" y="2191809"/>
            <a:ext cx="83534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To make annotation information available at runtime, the annotation type itself must be annotated with @Retention(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RetentionPolicy.RUNTIME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), as follows:</a:t>
            </a:r>
            <a:endParaRPr lang="pl-PL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A9EA457-3746-70D4-BE52-0F08560BC136}"/>
              </a:ext>
            </a:extLst>
          </p:cNvPr>
          <p:cNvSpPr txBox="1"/>
          <p:nvPr/>
        </p:nvSpPr>
        <p:spPr>
          <a:xfrm>
            <a:off x="1259632" y="3542771"/>
            <a:ext cx="5545137" cy="175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java.lang.annotation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.*;</a:t>
            </a:r>
            <a:endParaRPr lang="pl-PL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@Retention(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RetentionPolicy.RUNTIME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l-PL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@interface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AnnotationForRuntime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endParaRPr lang="pl-PL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Elements that give information </a:t>
            </a:r>
            <a:endParaRPr lang="pl-PL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for runtime processing </a:t>
            </a:r>
            <a:endParaRPr lang="pl-PL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2B40835-E9DB-D3C2-B3C5-042BD4FB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0"/>
            <a:ext cx="8229600" cy="1143000"/>
          </a:xfrm>
        </p:spPr>
        <p:txBody>
          <a:bodyPr/>
          <a:lstStyle/>
          <a:p>
            <a:r>
              <a:rPr lang="pl-PL" altLang="pl-PL" dirty="0"/>
              <a:t>@Retention </a:t>
            </a:r>
            <a:r>
              <a:rPr lang="pl-PL" altLang="pl-PL" dirty="0" err="1"/>
              <a:t>annotation</a:t>
            </a:r>
            <a:endParaRPr lang="en-US" alt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83E0F-FCEA-F391-A95E-798B4594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2999CDE6-EAD2-4019-AFEA-D9CE3B437E8B}" type="slidenum">
              <a:rPr lang="en-US" altLang="pl-PL" sz="1200">
                <a:solidFill>
                  <a:srgbClr val="898989"/>
                </a:solidFill>
              </a:rPr>
              <a:pPr/>
              <a:t>27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9034C-2C93-6D84-911B-8D84C48968FB}"/>
              </a:ext>
            </a:extLst>
          </p:cNvPr>
          <p:cNvSpPr/>
          <p:nvPr/>
        </p:nvSpPr>
        <p:spPr>
          <a:xfrm>
            <a:off x="610790" y="1589745"/>
            <a:ext cx="77771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The retention annotation indicates where and how long annotations with this type are to be retained. There are three values: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A0B67-E2D3-0E4A-E53F-B8A2617AEC47}"/>
              </a:ext>
            </a:extLst>
          </p:cNvPr>
          <p:cNvSpPr/>
          <p:nvPr/>
        </p:nvSpPr>
        <p:spPr>
          <a:xfrm>
            <a:off x="1115616" y="2381907"/>
            <a:ext cx="727233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l-PL" sz="2000" b="1" dirty="0">
                <a:solidFill>
                  <a:schemeClr val="tx1"/>
                </a:solidFill>
                <a:latin typeface="+mj-lt"/>
              </a:rPr>
              <a:t>Re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tentionPolicy.SOURCE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–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Annotations with this type will be by retained only at the source level and will be ignored by the compiler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8034C-4382-86C3-670C-B205F7E2A0D8}"/>
              </a:ext>
            </a:extLst>
          </p:cNvPr>
          <p:cNvSpPr/>
          <p:nvPr/>
        </p:nvSpPr>
        <p:spPr>
          <a:xfrm>
            <a:off x="1115616" y="3389969"/>
            <a:ext cx="7272337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RetentionPolicy.CLASS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–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Annotations with this type will be by retained by the compiler at compile time, but will be ignored by the VM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02768-EA6E-5ECF-5D43-32BD70B1F4FD}"/>
              </a:ext>
            </a:extLst>
          </p:cNvPr>
          <p:cNvSpPr/>
          <p:nvPr/>
        </p:nvSpPr>
        <p:spPr>
          <a:xfrm>
            <a:off x="1115616" y="4571070"/>
            <a:ext cx="7272337" cy="7064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RetentionPolicy.RUNTIME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–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Annotations with this type will be retained by the VM so they can be read only at run-time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31E9368-4EC4-A6D5-99B0-BA4C7D29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77" y="15082"/>
            <a:ext cx="8229600" cy="1143000"/>
          </a:xfrm>
        </p:spPr>
        <p:txBody>
          <a:bodyPr/>
          <a:lstStyle/>
          <a:p>
            <a:r>
              <a:rPr lang="pl-PL" altLang="pl-PL" dirty="0"/>
              <a:t>@Retention </a:t>
            </a:r>
            <a:r>
              <a:rPr lang="pl-PL" altLang="pl-PL" dirty="0" err="1"/>
              <a:t>annotation</a:t>
            </a:r>
            <a:endParaRPr lang="en-US" alt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1D32C-F6C5-D416-E2EB-34381D34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8848A4EC-F495-4615-A066-2CC0F3883FF6}" type="slidenum">
              <a:rPr lang="en-US" altLang="pl-PL" sz="1200">
                <a:solidFill>
                  <a:srgbClr val="898989"/>
                </a:solidFill>
              </a:rPr>
              <a:pPr/>
              <a:t>28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1EDCE-535F-2C38-959C-CF57D8770EE5}"/>
              </a:ext>
            </a:extLst>
          </p:cNvPr>
          <p:cNvSpPr/>
          <p:nvPr/>
        </p:nvSpPr>
        <p:spPr>
          <a:xfrm>
            <a:off x="611189" y="3569692"/>
            <a:ext cx="74898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In this example, the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Retention(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RetentionPolicy.RUNTIME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)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annotation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indicates that your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Test_Retention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annotation is to be retained by the VM so that it can be read</a:t>
            </a:r>
            <a:r>
              <a:rPr lang="pl-PL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reflectively at run-time.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07C12-1ADE-C305-FCC6-7FA7E809F64F}"/>
              </a:ext>
            </a:extLst>
          </p:cNvPr>
          <p:cNvSpPr/>
          <p:nvPr/>
        </p:nvSpPr>
        <p:spPr>
          <a:xfrm>
            <a:off x="611189" y="1129308"/>
            <a:ext cx="7561262" cy="1938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@Retention(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RetentionPolicy.RUNTIME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Test_Retention</a:t>
            </a:r>
            <a:endParaRPr lang="pl-P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doTestRetention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CACC101-818E-A929-ED98-E6121243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l-PL" altLang="pl-PL" sz="4000" dirty="0"/>
              <a:t>@Retention + @Documented</a:t>
            </a:r>
            <a:endParaRPr lang="en-US" altLang="pl-PL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558CF-6874-E408-B94F-DD2955FF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D8FC3EDA-BC43-4C44-98C6-F41AD57BD733}" type="slidenum">
              <a:rPr lang="en-US" altLang="pl-PL" sz="1200">
                <a:solidFill>
                  <a:srgbClr val="898989"/>
                </a:solidFill>
              </a:rPr>
              <a:pPr/>
              <a:t>29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73299-63A4-5EF0-35CA-C7BF59243453}"/>
              </a:ext>
            </a:extLst>
          </p:cNvPr>
          <p:cNvSpPr/>
          <p:nvPr/>
        </p:nvSpPr>
        <p:spPr>
          <a:xfrm>
            <a:off x="107950" y="936625"/>
            <a:ext cx="4572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@Documented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public @interface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Test_Documented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{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  String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doTestDocument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();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9C0137F-D50C-0F3A-631C-98DDAF7E8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487167"/>
            <a:ext cx="503811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TestAnnotations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{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arg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[]) {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new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TestAnnotations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().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doSomeTestRetention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();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new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TestAnnotations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().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doSomeTestDocumented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}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@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Test_Retention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doTestRetention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="Hello retention test")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doSomeTestRetention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() {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System.out.printf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("Testing annotation 'Retention'");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}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@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Test_Documented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doTestDocument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="Hello document")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doSomeTestDocumented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() {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System.out.printf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("Testing annotation 'Documented'");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}</a:t>
            </a:r>
            <a:endParaRPr lang="pl-PL" sz="16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} 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788F0EE6-9312-CB8E-0DB0-4C85C1F8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18" y="798778"/>
            <a:ext cx="46958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6C40E01A-48B4-D2AB-DDD2-D8F6705D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EC5DA2FD-3713-458A-95CC-DD9E09F31442}" type="slidenum">
              <a:rPr lang="en-US" altLang="pl-PL" sz="1200">
                <a:solidFill>
                  <a:srgbClr val="898989"/>
                </a:solidFill>
              </a:rPr>
              <a:pPr/>
              <a:t>3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736D2DCB-8AA1-4F2C-406D-C5739DA8F46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322B39E-A871-4F1C-950E-3FFCA87468AF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3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9538" name="Rectangle 2">
            <a:extLst>
              <a:ext uri="{FF2B5EF4-FFF2-40B4-BE49-F238E27FC236}">
                <a16:creationId xmlns:a16="http://schemas.microsoft.com/office/drawing/2014/main" id="{AD225218-4BFA-87B3-0024-28390F24F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04900"/>
            <a:ext cx="7543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l-PL" dirty="0">
                <a:solidFill>
                  <a:schemeClr val="tx1"/>
                </a:solidFill>
              </a:rPr>
              <a:t>Every class loaded into the JVM has a Class object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 dirty="0">
                <a:solidFill>
                  <a:schemeClr val="tx1"/>
                </a:solidFill>
              </a:rPr>
              <a:t>Corresponds to a .class file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 dirty="0">
                <a:solidFill>
                  <a:schemeClr val="tx1"/>
                </a:solidFill>
              </a:rPr>
              <a:t>The </a:t>
            </a:r>
            <a:r>
              <a:rPr lang="en-US" altLang="pl-PL" dirty="0" err="1">
                <a:solidFill>
                  <a:schemeClr val="tx1"/>
                </a:solidFill>
              </a:rPr>
              <a:t>ClassLoader</a:t>
            </a:r>
            <a:r>
              <a:rPr lang="en-US" altLang="pl-PL" dirty="0">
                <a:solidFill>
                  <a:schemeClr val="tx1"/>
                </a:solidFill>
              </a:rPr>
              <a:t> is responsible for finding and loading the class into the JVM</a:t>
            </a:r>
            <a:endParaRPr lang="pl-PL" altLang="pl-PL" dirty="0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pl-PL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l-PL" dirty="0">
                <a:solidFill>
                  <a:schemeClr val="tx1"/>
                </a:solidFill>
              </a:rPr>
              <a:t>At object instantiation…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 dirty="0">
                <a:solidFill>
                  <a:schemeClr val="tx1"/>
                </a:solidFill>
              </a:rPr>
              <a:t>The JVM checks to see if the class is already loaded into the virtual machine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 dirty="0">
                <a:solidFill>
                  <a:schemeClr val="tx1"/>
                </a:solidFill>
              </a:rPr>
              <a:t>Locates and loads the class if necessary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 dirty="0">
                <a:solidFill>
                  <a:schemeClr val="tx1"/>
                </a:solidFill>
              </a:rPr>
              <a:t>Once loaded, the JVM uses the loaded</a:t>
            </a:r>
            <a:br>
              <a:rPr lang="en-US" altLang="pl-PL" dirty="0">
                <a:solidFill>
                  <a:schemeClr val="tx1"/>
                </a:solidFill>
              </a:rPr>
            </a:br>
            <a:r>
              <a:rPr lang="en-US" altLang="pl-PL" dirty="0">
                <a:solidFill>
                  <a:schemeClr val="tx1"/>
                </a:solidFill>
              </a:rPr>
              <a:t>class to instantiate an instance</a:t>
            </a:r>
          </a:p>
        </p:txBody>
      </p:sp>
      <p:sp>
        <p:nvSpPr>
          <p:cNvPr id="6149" name="Title 1">
            <a:extLst>
              <a:ext uri="{FF2B5EF4-FFF2-40B4-BE49-F238E27FC236}">
                <a16:creationId xmlns:a16="http://schemas.microsoft.com/office/drawing/2014/main" id="{575E3878-8F9A-7D97-3CB0-12A299C58F3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l-PL"/>
              <a:t>How the Class object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4ADD7E3-7FD0-E393-3AEB-5BB022C9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-56970"/>
            <a:ext cx="8229600" cy="1143000"/>
          </a:xfrm>
        </p:spPr>
        <p:txBody>
          <a:bodyPr/>
          <a:lstStyle/>
          <a:p>
            <a:r>
              <a:rPr lang="pl-PL" altLang="pl-PL" sz="4000" dirty="0"/>
              <a:t>@</a:t>
            </a:r>
            <a:r>
              <a:rPr lang="en-US" altLang="pl-PL" sz="4000" dirty="0"/>
              <a:t>Inherited Annotation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6E755-ADB6-1090-03D1-9BABECE6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96E88E27-9677-4C42-8B29-8A95B527377A}" type="slidenum">
              <a:rPr lang="en-US" altLang="pl-PL" sz="1100">
                <a:solidFill>
                  <a:srgbClr val="898989"/>
                </a:solidFill>
              </a:rPr>
              <a:pPr/>
              <a:t>30</a:t>
            </a:fld>
            <a:endParaRPr lang="en-US" altLang="pl-PL" sz="1100">
              <a:solidFill>
                <a:srgbClr val="89898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DF869-A477-CC17-E71C-C2C8ECE939CD}"/>
              </a:ext>
            </a:extLst>
          </p:cNvPr>
          <p:cNvSpPr/>
          <p:nvPr/>
        </p:nvSpPr>
        <p:spPr>
          <a:xfrm>
            <a:off x="611188" y="844429"/>
            <a:ext cx="7993062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It indicates that the annotated class with this type is automatically inherited.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E9E4A-3C2F-A7B1-0C00-3ADA7DC58923}"/>
              </a:ext>
            </a:extLst>
          </p:cNvPr>
          <p:cNvSpPr/>
          <p:nvPr/>
        </p:nvSpPr>
        <p:spPr>
          <a:xfrm>
            <a:off x="611188" y="1347668"/>
            <a:ext cx="7993062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l-PL" sz="1600" dirty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f you define an annotation with the @Inherited tag, then annotate a class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with your annotation, and finally extend the class in a subclass, all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properties of the parent class will be inherited into its subclass.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27FA40-ACB0-A160-A0EB-7C997C331413}"/>
              </a:ext>
            </a:extLst>
          </p:cNvPr>
          <p:cNvSpPr/>
          <p:nvPr/>
        </p:nvSpPr>
        <p:spPr>
          <a:xfrm>
            <a:off x="611188" y="2209801"/>
            <a:ext cx="799306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@Inherited</a:t>
            </a: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myParentObject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isInherited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default true;</a:t>
            </a: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default "Do what?";</a:t>
            </a: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C0981-C30C-C6CB-50D6-547348153A57}"/>
              </a:ext>
            </a:extLst>
          </p:cNvPr>
          <p:cNvSpPr/>
          <p:nvPr/>
        </p:nvSpPr>
        <p:spPr>
          <a:xfrm>
            <a:off x="611188" y="3693015"/>
            <a:ext cx="799306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myParentObject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myChildObject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98A78-C594-B844-B4B3-B0F59D6E58D3}"/>
              </a:ext>
            </a:extLst>
          </p:cNvPr>
          <p:cNvSpPr/>
          <p:nvPr/>
        </p:nvSpPr>
        <p:spPr>
          <a:xfrm>
            <a:off x="679187" y="4637782"/>
            <a:ext cx="7993062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you do not have to define the interface methods inside the implementing class. These are automatically inherited because of using the @Inherited tag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l">
              <a:defRPr/>
            </a:pPr>
            <a:r>
              <a:rPr lang="pl-PL" sz="1600" dirty="0">
                <a:solidFill>
                  <a:schemeClr val="tx1"/>
                </a:solidFill>
                <a:latin typeface="+mj-lt"/>
              </a:rPr>
              <a:t>Also you don’t have to remeber about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equals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(),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hashCode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()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toString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()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annotationType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() methods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530BDF4F-D1E4-455F-783E-6B9B2EA8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47A18A44-93A2-44F5-B17E-8EB8ADE8BB0B}" type="slidenum">
              <a:rPr lang="en-US" altLang="pl-PL" sz="1200">
                <a:solidFill>
                  <a:srgbClr val="898989"/>
                </a:solidFill>
              </a:rPr>
              <a:pPr/>
              <a:t>4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6CE9715C-4565-5F69-7606-052AF8F956A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C2626E0-C525-4438-AA28-FE06AF53611E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4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B85D34F2-09A5-D045-D06E-AB883950B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28700"/>
            <a:ext cx="7543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>
                <a:solidFill>
                  <a:schemeClr val="tx1"/>
                </a:solidFill>
              </a:rPr>
              <a:t>Load a class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>
                <a:solidFill>
                  <a:schemeClr val="tx1"/>
                </a:solidFill>
              </a:rPr>
              <a:t>Determine if it is a class or interface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>
                <a:solidFill>
                  <a:schemeClr val="tx1"/>
                </a:solidFill>
              </a:rPr>
              <a:t>Determine its superclass and implemented interfaces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>
                <a:solidFill>
                  <a:schemeClr val="tx1"/>
                </a:solidFill>
              </a:rPr>
              <a:t>Instantiate a new instance of a class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>
                <a:solidFill>
                  <a:schemeClr val="tx1"/>
                </a:solidFill>
              </a:rPr>
              <a:t>Determine class and instance methods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>
                <a:solidFill>
                  <a:schemeClr val="tx1"/>
                </a:solidFill>
              </a:rPr>
              <a:t>Invoke class and instance methods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>
                <a:solidFill>
                  <a:schemeClr val="tx1"/>
                </a:solidFill>
              </a:rPr>
              <a:t>Determine and possibly manipulate fields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pl-PL">
                <a:solidFill>
                  <a:schemeClr val="tx1"/>
                </a:solidFill>
              </a:rPr>
              <a:t>Determine the modifiers for fields, methods, classes, and interfaces</a:t>
            </a:r>
            <a:endParaRPr lang="pl-PL" altLang="pl-PL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l-PL" altLang="pl-PL">
                <a:solidFill>
                  <a:schemeClr val="tx1"/>
                </a:solidFill>
              </a:rPr>
              <a:t>...</a:t>
            </a:r>
            <a:endParaRPr lang="en-US" altLang="pl-PL">
              <a:solidFill>
                <a:schemeClr val="tx1"/>
              </a:solidFill>
            </a:endParaRPr>
          </a:p>
        </p:txBody>
      </p:sp>
      <p:sp>
        <p:nvSpPr>
          <p:cNvPr id="7173" name="Title 1">
            <a:extLst>
              <a:ext uri="{FF2B5EF4-FFF2-40B4-BE49-F238E27FC236}">
                <a16:creationId xmlns:a16="http://schemas.microsoft.com/office/drawing/2014/main" id="{81A1718A-5AB5-9BA0-FBF0-7442F1D40AA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l-PL"/>
              <a:t>Reflection – what can I do with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 bldLvl="2" autoUpdateAnimBg="0" advAuto="5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8B789F1A-3F01-8D40-A59D-C436C22C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9A39161F-D217-44FB-903C-8D8A7213BBBE}" type="slidenum">
              <a:rPr lang="en-US" altLang="pl-PL" sz="1200">
                <a:solidFill>
                  <a:srgbClr val="898989"/>
                </a:solidFill>
              </a:rPr>
              <a:pPr/>
              <a:t>5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F3E19EC2-A6CA-CB60-E413-817557B836E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8264B19-C19D-43AA-83D9-C593847A336E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5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BCE1E0A6-735E-3340-AA10-821E49DF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85850"/>
            <a:ext cx="7315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itle 1">
            <a:extLst>
              <a:ext uri="{FF2B5EF4-FFF2-40B4-BE49-F238E27FC236}">
                <a16:creationId xmlns:a16="http://schemas.microsoft.com/office/drawing/2014/main" id="{C230D13D-A499-E884-E290-E42EBA46D0C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l-PL"/>
              <a:t>A very simple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numeru slajdu 3">
            <a:extLst>
              <a:ext uri="{FF2B5EF4-FFF2-40B4-BE49-F238E27FC236}">
                <a16:creationId xmlns:a16="http://schemas.microsoft.com/office/drawing/2014/main" id="{1F9A2AF1-1B12-3163-1F94-0B36D98E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C4848277-787C-49DA-9978-B5418340781A}" type="slidenum">
              <a:rPr lang="en-US" altLang="pl-PL" sz="1200">
                <a:solidFill>
                  <a:srgbClr val="898989"/>
                </a:solidFill>
              </a:rPr>
              <a:pPr/>
              <a:t>6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10" name="Symbol zastępczy numeru slajdu 3">
            <a:extLst>
              <a:ext uri="{FF2B5EF4-FFF2-40B4-BE49-F238E27FC236}">
                <a16:creationId xmlns:a16="http://schemas.microsoft.com/office/drawing/2014/main" id="{4220B53D-C79C-DF77-F5E3-A1DF5F446C6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FFCDF33-DC5C-4E6A-88C6-81CD35A556E5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6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518C9A44-34A1-9795-2F5F-FB601760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46" y="988042"/>
            <a:ext cx="6499449" cy="336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6788DC9A-4070-64FA-0189-423CEB302A1D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277255"/>
            <a:ext cx="6934200" cy="1323975"/>
            <a:chOff x="1056" y="3216"/>
            <a:chExt cx="4368" cy="834"/>
          </a:xfrm>
        </p:grpSpPr>
        <p:sp>
          <p:nvSpPr>
            <p:cNvPr id="9223" name="Rectangle 4">
              <a:extLst>
                <a:ext uri="{FF2B5EF4-FFF2-40B4-BE49-F238E27FC236}">
                  <a16:creationId xmlns:a16="http://schemas.microsoft.com/office/drawing/2014/main" id="{5CDC43AC-A535-4BAC-2599-D0E959FD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16"/>
              <a:ext cx="3264" cy="8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pl-PL" altLang="pl-PL" sz="1600">
                  <a:solidFill>
                    <a:schemeClr val="tx1"/>
                  </a:solidFill>
                </a:rPr>
                <a:t>Class name: Employee</a:t>
              </a:r>
              <a:br>
                <a:rPr lang="pl-PL" altLang="pl-PL" sz="1600">
                  <a:solidFill>
                    <a:schemeClr val="tx1"/>
                  </a:solidFill>
                </a:rPr>
              </a:br>
              <a:r>
                <a:rPr lang="pl-PL" altLang="pl-PL" sz="1600">
                  <a:solidFill>
                    <a:schemeClr val="tx1"/>
                  </a:solidFill>
                </a:rPr>
                <a:t>Class super class: class java.lang.Object</a:t>
              </a:r>
              <a:br>
                <a:rPr lang="pl-PL" altLang="pl-PL" sz="1600">
                  <a:solidFill>
                    <a:schemeClr val="tx1"/>
                  </a:solidFill>
                </a:rPr>
              </a:br>
              <a:r>
                <a:rPr lang="pl-PL" altLang="pl-PL" sz="1600">
                  <a:solidFill>
                    <a:schemeClr val="tx1"/>
                  </a:solidFill>
                </a:rPr>
                <a:t>Class is public: true</a:t>
              </a:r>
              <a:br>
                <a:rPr lang="pl-PL" altLang="pl-PL" sz="1600">
                  <a:solidFill>
                    <a:schemeClr val="tx1"/>
                  </a:solidFill>
                </a:rPr>
              </a:br>
              <a:r>
                <a:rPr lang="pl-PL" altLang="pl-PL" sz="1600">
                  <a:solidFill>
                    <a:schemeClr val="tx1"/>
                  </a:solidFill>
                </a:rPr>
                <a:t>Class is final: false</a:t>
              </a:r>
              <a:br>
                <a:rPr lang="pl-PL" altLang="pl-PL" sz="1600">
                  <a:solidFill>
                    <a:schemeClr val="tx1"/>
                  </a:solidFill>
                </a:rPr>
              </a:br>
              <a:r>
                <a:rPr lang="pl-PL" altLang="pl-PL" sz="1600">
                  <a:solidFill>
                    <a:schemeClr val="tx1"/>
                  </a:solidFill>
                </a:rPr>
                <a:t>Class is abstract: false</a:t>
              </a:r>
            </a:p>
          </p:txBody>
        </p:sp>
        <p:grpSp>
          <p:nvGrpSpPr>
            <p:cNvPr id="9224" name="Group 8">
              <a:extLst>
                <a:ext uri="{FF2B5EF4-FFF2-40B4-BE49-F238E27FC236}">
                  <a16:creationId xmlns:a16="http://schemas.microsoft.com/office/drawing/2014/main" id="{6FD00541-9930-9048-C645-40050EA8E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638"/>
              <a:ext cx="1056" cy="261"/>
              <a:chOff x="144" y="3638"/>
              <a:chExt cx="2016" cy="261"/>
            </a:xfrm>
          </p:grpSpPr>
          <p:sp>
            <p:nvSpPr>
              <p:cNvPr id="9225" name="Line 6">
                <a:extLst>
                  <a:ext uri="{FF2B5EF4-FFF2-40B4-BE49-F238E27FC236}">
                    <a16:creationId xmlns:a16="http://schemas.microsoft.com/office/drawing/2014/main" id="{B7B069CE-4E19-D3DA-7024-4EEE0A252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54831" flipH="1">
                <a:off x="1680" y="3638"/>
                <a:ext cx="480" cy="14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l-PL" sz="1800"/>
              </a:p>
            </p:txBody>
          </p:sp>
          <p:sp>
            <p:nvSpPr>
              <p:cNvPr id="9226" name="Rectangle 7">
                <a:extLst>
                  <a:ext uri="{FF2B5EF4-FFF2-40B4-BE49-F238E27FC236}">
                    <a16:creationId xmlns:a16="http://schemas.microsoft.com/office/drawing/2014/main" id="{08939914-3F2E-38FA-EDAA-310A2DF47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686"/>
                <a:ext cx="1548" cy="213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r>
                  <a:rPr lang="pl-PL" altLang="pl-PL" sz="1600">
                    <a:solidFill>
                      <a:schemeClr val="tx1"/>
                    </a:solidFill>
                  </a:rPr>
                  <a:t>Output</a:t>
                </a:r>
                <a:endParaRPr lang="en-US" altLang="pl-PL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222" name="Title 2">
            <a:extLst>
              <a:ext uri="{FF2B5EF4-FFF2-40B4-BE49-F238E27FC236}">
                <a16:creationId xmlns:a16="http://schemas.microsoft.com/office/drawing/2014/main" id="{C065E9BF-2683-4557-0B11-82EDF202C7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2771" y="3809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l-PL" dirty="0"/>
              <a:t>Looking into Employee’s internals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394A57DC-E5E6-EFF7-3FDD-BF7CC339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A6233771-CA26-448C-A4FB-536F0142E1E2}" type="slidenum">
              <a:rPr lang="en-US" altLang="pl-PL" sz="1200">
                <a:solidFill>
                  <a:srgbClr val="898989"/>
                </a:solidFill>
              </a:rPr>
              <a:pPr/>
              <a:t>7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23B79712-1022-A5BB-9D33-B7A96C209A0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705E9C9-AAE2-4BED-B96C-1F03B38078CB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7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EF15CFF-E90B-E4DB-ADED-38218FE67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23901"/>
            <a:ext cx="7924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pl-PL" altLang="pl-PL" dirty="0" err="1"/>
              <a:t>Calling</a:t>
            </a:r>
            <a:r>
              <a:rPr lang="pl-PL" altLang="pl-PL" dirty="0"/>
              <a:t> </a:t>
            </a:r>
            <a:r>
              <a:rPr lang="pl-PL" altLang="pl-PL" i="1" dirty="0" err="1"/>
              <a:t>getClass</a:t>
            </a:r>
            <a:r>
              <a:rPr lang="pl-PL" altLang="pl-PL" dirty="0">
                <a:solidFill>
                  <a:schemeClr val="tx1"/>
                </a:solidFill>
              </a:rPr>
              <a:t> on </a:t>
            </a:r>
            <a:r>
              <a:rPr lang="pl-PL" altLang="pl-PL" dirty="0" err="1">
                <a:solidFill>
                  <a:schemeClr val="tx1"/>
                </a:solidFill>
              </a:rPr>
              <a:t>an</a:t>
            </a:r>
            <a:r>
              <a:rPr lang="pl-PL" altLang="pl-PL" dirty="0">
                <a:solidFill>
                  <a:schemeClr val="tx1"/>
                </a:solidFill>
              </a:rPr>
              <a:t> </a:t>
            </a:r>
            <a:r>
              <a:rPr lang="pl-PL" altLang="pl-PL" dirty="0" err="1">
                <a:solidFill>
                  <a:schemeClr val="tx1"/>
                </a:solidFill>
              </a:rPr>
              <a:t>instance</a:t>
            </a:r>
            <a:r>
              <a:rPr lang="pl-PL" altLang="pl-PL" dirty="0">
                <a:solidFill>
                  <a:schemeClr val="tx1"/>
                </a:solidFill>
              </a:rPr>
              <a:t> </a:t>
            </a:r>
            <a:br>
              <a:rPr lang="pl-PL" altLang="pl-PL" dirty="0">
                <a:solidFill>
                  <a:schemeClr val="tx1"/>
                </a:solidFill>
              </a:rPr>
            </a:br>
            <a:r>
              <a:rPr lang="pl-PL" altLang="pl-PL" dirty="0">
                <a:solidFill>
                  <a:schemeClr val="tx1"/>
                </a:solidFill>
              </a:rPr>
              <a:t>(we </a:t>
            </a:r>
            <a:r>
              <a:rPr lang="pl-PL" altLang="pl-PL" dirty="0" err="1">
                <a:solidFill>
                  <a:schemeClr val="tx1"/>
                </a:solidFill>
              </a:rPr>
              <a:t>used</a:t>
            </a:r>
            <a:r>
              <a:rPr lang="pl-PL" altLang="pl-PL" dirty="0">
                <a:solidFill>
                  <a:schemeClr val="tx1"/>
                </a:solidFill>
              </a:rPr>
              <a:t> </a:t>
            </a:r>
            <a:r>
              <a:rPr lang="pl-PL" altLang="pl-PL" dirty="0" err="1">
                <a:solidFill>
                  <a:schemeClr val="tx1"/>
                </a:solidFill>
              </a:rPr>
              <a:t>it</a:t>
            </a:r>
            <a:r>
              <a:rPr lang="pl-PL" altLang="pl-PL" dirty="0">
                <a:solidFill>
                  <a:schemeClr val="tx1"/>
                </a:solidFill>
              </a:rPr>
              <a:t> in the </a:t>
            </a:r>
            <a:r>
              <a:rPr lang="pl-PL" altLang="pl-PL" dirty="0" err="1">
                <a:solidFill>
                  <a:schemeClr val="tx1"/>
                </a:solidFill>
              </a:rPr>
              <a:t>example</a:t>
            </a:r>
            <a:r>
              <a:rPr lang="pl-PL" altLang="pl-PL" dirty="0">
                <a:solidFill>
                  <a:schemeClr val="tx1"/>
                </a:solidFill>
              </a:rPr>
              <a:t>).</a:t>
            </a:r>
          </a:p>
          <a:p>
            <a:pPr>
              <a:buFontTx/>
              <a:buAutoNum type="arabicPeriod"/>
            </a:pPr>
            <a:endParaRPr lang="pl-PL" altLang="pl-PL" dirty="0">
              <a:solidFill>
                <a:schemeClr val="tx1"/>
              </a:solidFill>
            </a:endParaRPr>
          </a:p>
          <a:p>
            <a:r>
              <a:rPr lang="pl-PL" altLang="pl-PL" dirty="0">
                <a:solidFill>
                  <a:schemeClr val="tx1"/>
                </a:solidFill>
              </a:rPr>
              <a:t>2. </a:t>
            </a:r>
            <a:r>
              <a:rPr lang="pl-PL" altLang="pl-PL" dirty="0" err="1">
                <a:solidFill>
                  <a:schemeClr val="tx1"/>
                </a:solidFill>
              </a:rPr>
              <a:t>Getting</a:t>
            </a:r>
            <a:r>
              <a:rPr lang="pl-PL" altLang="pl-PL" dirty="0">
                <a:solidFill>
                  <a:schemeClr val="tx1"/>
                </a:solidFill>
              </a:rPr>
              <a:t> </a:t>
            </a:r>
            <a:r>
              <a:rPr lang="pl-PL" altLang="pl-PL" dirty="0" err="1">
                <a:solidFill>
                  <a:schemeClr val="tx1"/>
                </a:solidFill>
              </a:rPr>
              <a:t>it</a:t>
            </a:r>
            <a:r>
              <a:rPr lang="pl-PL" altLang="pl-PL" dirty="0">
                <a:solidFill>
                  <a:schemeClr val="tx1"/>
                </a:solidFill>
              </a:rPr>
              <a:t> </a:t>
            </a:r>
            <a:r>
              <a:rPr lang="pl-PL" altLang="pl-PL" dirty="0" err="1">
                <a:solidFill>
                  <a:schemeClr val="tx1"/>
                </a:solidFill>
              </a:rPr>
              <a:t>directly</a:t>
            </a:r>
            <a:r>
              <a:rPr lang="pl-PL" altLang="pl-PL" dirty="0">
                <a:solidFill>
                  <a:schemeClr val="tx1"/>
                </a:solidFill>
              </a:rPr>
              <a:t> from a </a:t>
            </a:r>
            <a:r>
              <a:rPr lang="pl-PL" altLang="pl-PL" dirty="0" err="1">
                <a:solidFill>
                  <a:schemeClr val="tx1"/>
                </a:solidFill>
              </a:rPr>
              <a:t>class</a:t>
            </a:r>
            <a:r>
              <a:rPr lang="pl-PL" altLang="pl-PL" dirty="0">
                <a:solidFill>
                  <a:schemeClr val="tx1"/>
                </a:solidFill>
              </a:rPr>
              <a:t> </a:t>
            </a:r>
            <a:r>
              <a:rPr lang="pl-PL" altLang="pl-PL" dirty="0" err="1">
                <a:solidFill>
                  <a:schemeClr val="tx1"/>
                </a:solidFill>
              </a:rPr>
              <a:t>name</a:t>
            </a:r>
            <a:r>
              <a:rPr lang="pl-PL" altLang="pl-PL" dirty="0">
                <a:solidFill>
                  <a:schemeClr val="tx1"/>
                </a:solidFill>
              </a:rPr>
              <a:t>: </a:t>
            </a:r>
          </a:p>
          <a:p>
            <a:r>
              <a:rPr lang="pl-PL" altLang="pl-PL" dirty="0"/>
              <a:t>Class </a:t>
            </a:r>
            <a:r>
              <a:rPr lang="pl-PL" altLang="pl-PL" dirty="0" err="1"/>
              <a:t>klass</a:t>
            </a:r>
            <a:r>
              <a:rPr lang="pl-PL" altLang="pl-PL" dirty="0"/>
              <a:t> = </a:t>
            </a:r>
            <a:r>
              <a:rPr lang="pl-PL" altLang="pl-PL" dirty="0" err="1"/>
              <a:t>Employee.class</a:t>
            </a:r>
            <a:r>
              <a:rPr lang="pl-PL" altLang="pl-PL" dirty="0"/>
              <a:t>; </a:t>
            </a:r>
          </a:p>
          <a:p>
            <a:endParaRPr lang="pl-PL" altLang="pl-PL" dirty="0"/>
          </a:p>
          <a:p>
            <a:r>
              <a:rPr lang="pl-PL" altLang="pl-PL" dirty="0">
                <a:solidFill>
                  <a:schemeClr val="tx1"/>
                </a:solidFill>
              </a:rPr>
              <a:t>3. </a:t>
            </a:r>
            <a:r>
              <a:rPr lang="pl-PL" altLang="pl-PL" dirty="0" err="1">
                <a:solidFill>
                  <a:schemeClr val="tx1"/>
                </a:solidFill>
              </a:rPr>
              <a:t>Creating</a:t>
            </a:r>
            <a:r>
              <a:rPr lang="pl-PL" altLang="pl-PL" dirty="0">
                <a:solidFill>
                  <a:schemeClr val="tx1"/>
                </a:solidFill>
              </a:rPr>
              <a:t> a Class </a:t>
            </a:r>
            <a:r>
              <a:rPr lang="pl-PL" altLang="pl-PL" dirty="0" err="1">
                <a:solidFill>
                  <a:schemeClr val="tx1"/>
                </a:solidFill>
              </a:rPr>
              <a:t>object</a:t>
            </a:r>
            <a:r>
              <a:rPr lang="pl-PL" altLang="pl-PL" dirty="0">
                <a:solidFill>
                  <a:schemeClr val="tx1"/>
                </a:solidFill>
              </a:rPr>
              <a:t> from a string:</a:t>
            </a:r>
          </a:p>
          <a:p>
            <a:pPr algn="l"/>
            <a:br>
              <a:rPr lang="pl-PL" altLang="pl-PL" dirty="0">
                <a:solidFill>
                  <a:schemeClr val="tx1"/>
                </a:solidFill>
              </a:rPr>
            </a:br>
            <a:r>
              <a:rPr lang="pl-PL" altLang="pl-PL" sz="2000" dirty="0">
                <a:solidFill>
                  <a:schemeClr val="tx1"/>
                </a:solidFill>
              </a:rPr>
              <a:t>Class </a:t>
            </a:r>
            <a:r>
              <a:rPr lang="pl-PL" altLang="pl-PL" sz="2000" dirty="0" err="1">
                <a:solidFill>
                  <a:schemeClr val="tx1"/>
                </a:solidFill>
              </a:rPr>
              <a:t>klass</a:t>
            </a:r>
            <a:r>
              <a:rPr lang="pl-PL" altLang="pl-PL" sz="2000" dirty="0">
                <a:solidFill>
                  <a:schemeClr val="tx1"/>
                </a:solidFill>
              </a:rPr>
              <a:t> = </a:t>
            </a:r>
            <a:r>
              <a:rPr lang="pl-PL" altLang="pl-PL" sz="2000" dirty="0" err="1">
                <a:solidFill>
                  <a:schemeClr val="tx1"/>
                </a:solidFill>
              </a:rPr>
              <a:t>Class.</a:t>
            </a:r>
            <a:r>
              <a:rPr lang="pl-PL" altLang="pl-PL" sz="2000" dirty="0" err="1"/>
              <a:t>forName</a:t>
            </a:r>
            <a:r>
              <a:rPr lang="pl-PL" altLang="pl-PL" sz="2000" dirty="0">
                <a:solidFill>
                  <a:schemeClr val="tx1"/>
                </a:solidFill>
              </a:rPr>
              <a:t>("</a:t>
            </a:r>
            <a:r>
              <a:rPr lang="pl-PL" altLang="pl-PL" sz="2000" dirty="0" err="1">
                <a:solidFill>
                  <a:schemeClr val="tx1"/>
                </a:solidFill>
              </a:rPr>
              <a:t>javax.swing.JButton</a:t>
            </a:r>
            <a:r>
              <a:rPr lang="pl-PL" altLang="pl-PL" sz="2000" dirty="0">
                <a:solidFill>
                  <a:schemeClr val="tx1"/>
                </a:solidFill>
              </a:rPr>
              <a:t>");</a:t>
            </a:r>
            <a:br>
              <a:rPr lang="pl-PL" altLang="pl-PL" sz="2000" dirty="0">
                <a:solidFill>
                  <a:schemeClr val="tx1"/>
                </a:solidFill>
              </a:rPr>
            </a:br>
            <a:r>
              <a:rPr lang="pl-PL" altLang="pl-PL" sz="2000" dirty="0">
                <a:solidFill>
                  <a:schemeClr val="tx1"/>
                </a:solidFill>
              </a:rPr>
              <a:t>...</a:t>
            </a:r>
          </a:p>
          <a:p>
            <a:pPr algn="l"/>
            <a:r>
              <a:rPr lang="pl-PL" altLang="pl-PL" sz="2000" dirty="0">
                <a:solidFill>
                  <a:schemeClr val="tx1"/>
                </a:solidFill>
              </a:rPr>
              <a:t>	</a:t>
            </a:r>
            <a:r>
              <a:rPr lang="pl-PL" altLang="pl-PL" sz="2000" dirty="0" err="1">
                <a:solidFill>
                  <a:schemeClr val="tx1"/>
                </a:solidFill>
              </a:rPr>
              <a:t>System.out.println</a:t>
            </a:r>
            <a:r>
              <a:rPr lang="pl-PL" altLang="pl-PL" sz="2000" dirty="0">
                <a:solidFill>
                  <a:schemeClr val="tx1"/>
                </a:solidFill>
              </a:rPr>
              <a:t>("Class </a:t>
            </a:r>
            <a:r>
              <a:rPr lang="pl-PL" altLang="pl-PL" sz="2000" dirty="0" err="1">
                <a:solidFill>
                  <a:schemeClr val="tx1"/>
                </a:solidFill>
              </a:rPr>
              <a:t>name</a:t>
            </a:r>
            <a:r>
              <a:rPr lang="pl-PL" altLang="pl-PL" sz="2000" dirty="0">
                <a:solidFill>
                  <a:schemeClr val="tx1"/>
                </a:solidFill>
              </a:rPr>
              <a:t>: " + </a:t>
            </a:r>
            <a:r>
              <a:rPr lang="pl-PL" altLang="pl-PL" sz="2000" dirty="0" err="1">
                <a:solidFill>
                  <a:schemeClr val="tx1"/>
                </a:solidFill>
              </a:rPr>
              <a:t>klass.getName</a:t>
            </a:r>
            <a:r>
              <a:rPr lang="pl-PL" altLang="pl-PL" sz="2000" dirty="0">
                <a:solidFill>
                  <a:schemeClr val="tx1"/>
                </a:solidFill>
              </a:rPr>
              <a:t>());</a:t>
            </a:r>
            <a:br>
              <a:rPr lang="pl-PL" altLang="pl-PL" sz="2000" dirty="0">
                <a:solidFill>
                  <a:schemeClr val="tx1"/>
                </a:solidFill>
              </a:rPr>
            </a:br>
            <a:r>
              <a:rPr lang="pl-PL" altLang="pl-PL" sz="2000" dirty="0">
                <a:solidFill>
                  <a:schemeClr val="tx1"/>
                </a:solidFill>
              </a:rPr>
              <a:t>... </a:t>
            </a:r>
            <a:br>
              <a:rPr lang="pl-PL" altLang="pl-PL" sz="2000" dirty="0">
                <a:solidFill>
                  <a:schemeClr val="tx1"/>
                </a:solidFill>
              </a:rPr>
            </a:br>
            <a:r>
              <a:rPr lang="pl-PL" altLang="pl-PL" sz="2000" dirty="0" err="1">
                <a:solidFill>
                  <a:schemeClr val="tx1"/>
                </a:solidFill>
              </a:rPr>
              <a:t>System.out.println</a:t>
            </a:r>
            <a:r>
              <a:rPr lang="pl-PL" altLang="pl-PL" sz="2000" dirty="0">
                <a:solidFill>
                  <a:schemeClr val="tx1"/>
                </a:solidFill>
              </a:rPr>
              <a:t>("Class super </a:t>
            </a:r>
            <a:r>
              <a:rPr lang="pl-PL" altLang="pl-PL" sz="2000" dirty="0" err="1">
                <a:solidFill>
                  <a:schemeClr val="tx1"/>
                </a:solidFill>
              </a:rPr>
              <a:t>class</a:t>
            </a:r>
            <a:r>
              <a:rPr lang="pl-PL" altLang="pl-PL" sz="2000" dirty="0">
                <a:solidFill>
                  <a:schemeClr val="tx1"/>
                </a:solidFill>
              </a:rPr>
              <a:t>: " + </a:t>
            </a:r>
            <a:r>
              <a:rPr lang="pl-PL" altLang="pl-PL" sz="2000" dirty="0" err="1">
                <a:solidFill>
                  <a:schemeClr val="tx1"/>
                </a:solidFill>
              </a:rPr>
              <a:t>klass.getSuperclass</a:t>
            </a:r>
            <a:r>
              <a:rPr lang="pl-PL" altLang="pl-PL" sz="2000" dirty="0">
                <a:solidFill>
                  <a:schemeClr val="tx1"/>
                </a:solidFill>
              </a:rPr>
              <a:t>()); </a:t>
            </a:r>
          </a:p>
        </p:txBody>
      </p:sp>
      <p:sp>
        <p:nvSpPr>
          <p:cNvPr id="10245" name="Title 1">
            <a:extLst>
              <a:ext uri="{FF2B5EF4-FFF2-40B4-BE49-F238E27FC236}">
                <a16:creationId xmlns:a16="http://schemas.microsoft.com/office/drawing/2014/main" id="{FB2857FF-1E07-CA93-111C-6DA2873119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5715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l-PL" sz="3600"/>
              <a:t>There are 3 ways to get hold of a class object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>
            <a:extLst>
              <a:ext uri="{FF2B5EF4-FFF2-40B4-BE49-F238E27FC236}">
                <a16:creationId xmlns:a16="http://schemas.microsoft.com/office/drawing/2014/main" id="{8A5BBFC0-ECA1-D540-C65A-573A9101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79AD5A47-64B2-4398-860C-0DF532B3FD12}" type="slidenum">
              <a:rPr lang="en-US" altLang="pl-PL" sz="1200">
                <a:solidFill>
                  <a:srgbClr val="898989"/>
                </a:solidFill>
              </a:rPr>
              <a:pPr/>
              <a:t>8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numeru slajdu 3">
            <a:extLst>
              <a:ext uri="{FF2B5EF4-FFF2-40B4-BE49-F238E27FC236}">
                <a16:creationId xmlns:a16="http://schemas.microsoft.com/office/drawing/2014/main" id="{2F2AF3A0-13DC-6EFA-5EB4-177C334A650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45E061A-90C3-488F-AF6E-C62DA6A0568E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8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1B6CCE8D-386D-14A5-940D-CD28989C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52" y="1174931"/>
            <a:ext cx="6855296" cy="309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>
            <a:extLst>
              <a:ext uri="{FF2B5EF4-FFF2-40B4-BE49-F238E27FC236}">
                <a16:creationId xmlns:a16="http://schemas.microsoft.com/office/drawing/2014/main" id="{C4198A6C-36B4-6E84-C442-1D0D4DC5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73576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>
                <a:solidFill>
                  <a:schemeClr val="tx1"/>
                </a:solidFill>
              </a:rPr>
              <a:t>A</a:t>
            </a:r>
            <a:r>
              <a:rPr lang="en-US" altLang="pl-PL">
                <a:solidFill>
                  <a:schemeClr val="tx1"/>
                </a:solidFill>
              </a:rPr>
              <a:t>bout </a:t>
            </a:r>
            <a:r>
              <a:rPr lang="en-US" altLang="pl-PL" i="1">
                <a:solidFill>
                  <a:schemeClr val="tx1"/>
                </a:solidFill>
              </a:rPr>
              <a:t>forName</a:t>
            </a:r>
            <a:r>
              <a:rPr lang="pl-PL" altLang="pl-PL" i="1">
                <a:solidFill>
                  <a:schemeClr val="tx1"/>
                </a:solidFill>
              </a:rPr>
              <a:t>: </a:t>
            </a:r>
            <a:r>
              <a:rPr lang="en-US" altLang="pl-PL">
                <a:solidFill>
                  <a:schemeClr val="tx1"/>
                </a:solidFill>
              </a:rPr>
              <a:t>you need to supply the full, </a:t>
            </a:r>
            <a:br>
              <a:rPr lang="pl-PL" altLang="pl-PL">
                <a:solidFill>
                  <a:schemeClr val="tx1"/>
                </a:solidFill>
              </a:rPr>
            </a:br>
            <a:r>
              <a:rPr lang="en-US" altLang="pl-PL">
                <a:solidFill>
                  <a:schemeClr val="tx1"/>
                </a:solidFill>
              </a:rPr>
              <a:t>complete with the package, name of the class. </a:t>
            </a:r>
          </a:p>
        </p:txBody>
      </p:sp>
      <p:sp>
        <p:nvSpPr>
          <p:cNvPr id="11270" name="Title 1">
            <a:extLst>
              <a:ext uri="{FF2B5EF4-FFF2-40B4-BE49-F238E27FC236}">
                <a16:creationId xmlns:a16="http://schemas.microsoft.com/office/drawing/2014/main" id="{C133E9CE-E0B1-951D-D5DE-E11D5A46F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127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l-PL" sz="3200" dirty="0"/>
              <a:t>Creating a Class object from a string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>
            <a:extLst>
              <a:ext uri="{FF2B5EF4-FFF2-40B4-BE49-F238E27FC236}">
                <a16:creationId xmlns:a16="http://schemas.microsoft.com/office/drawing/2014/main" id="{A0B19DC6-0D08-8244-7B83-CCFD3AF0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fld id="{C579D3C9-5401-452D-825F-2F81F398C3F3}" type="slidenum">
              <a:rPr lang="en-US" altLang="pl-PL" sz="1200">
                <a:solidFill>
                  <a:srgbClr val="898989"/>
                </a:solidFill>
              </a:rPr>
              <a:pPr/>
              <a:t>9</a:t>
            </a:fld>
            <a:endParaRPr lang="en-US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numeru slajdu 3">
            <a:extLst>
              <a:ext uri="{FF2B5EF4-FFF2-40B4-BE49-F238E27FC236}">
                <a16:creationId xmlns:a16="http://schemas.microsoft.com/office/drawing/2014/main" id="{AD65AEA3-A4A3-032E-6339-82E24B5F1C0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56769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4521114-427C-4999-80FF-BA4152A07518}" type="slidenum">
              <a:rPr lang="en-US" altLang="pl-PL" sz="140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9</a:t>
            </a:fld>
            <a:endParaRPr lang="en-US" altLang="pl-PL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4497E0E-461E-9131-218F-2E49091E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58652"/>
            <a:ext cx="81534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 sz="1800" dirty="0" err="1">
                <a:solidFill>
                  <a:schemeClr val="tx1"/>
                </a:solidFill>
              </a:rPr>
              <a:t>Make</a:t>
            </a:r>
            <a:r>
              <a:rPr lang="pl-PL" altLang="pl-PL" sz="1800" dirty="0">
                <a:solidFill>
                  <a:schemeClr val="tx1"/>
                </a:solidFill>
              </a:rPr>
              <a:t> a </a:t>
            </a:r>
            <a:r>
              <a:rPr lang="pl-PL" altLang="pl-PL" sz="1800" dirty="0" err="1">
                <a:solidFill>
                  <a:schemeClr val="tx1"/>
                </a:solidFill>
              </a:rPr>
              <a:t>new</a:t>
            </a:r>
            <a:r>
              <a:rPr lang="pl-PL" altLang="pl-PL" sz="1800" dirty="0">
                <a:solidFill>
                  <a:schemeClr val="tx1"/>
                </a:solidFill>
              </a:rPr>
              <a:t> </a:t>
            </a:r>
            <a:r>
              <a:rPr lang="pl-PL" altLang="pl-PL" sz="1800" dirty="0" err="1">
                <a:solidFill>
                  <a:schemeClr val="tx1"/>
                </a:solidFill>
              </a:rPr>
              <a:t>instance</a:t>
            </a:r>
            <a:r>
              <a:rPr lang="pl-PL" altLang="pl-PL" sz="1800" dirty="0">
                <a:solidFill>
                  <a:schemeClr val="tx1"/>
                </a:solidFill>
              </a:rPr>
              <a:t> of the </a:t>
            </a:r>
            <a:r>
              <a:rPr lang="pl-PL" altLang="pl-PL" sz="1800" dirty="0">
                <a:solidFill>
                  <a:schemeClr val="tx1"/>
                </a:solidFill>
                <a:cs typeface="Arial" panose="020B0604020202020204" pitchFamily="34" charset="0"/>
              </a:rPr>
              <a:t>“</a:t>
            </a:r>
            <a:r>
              <a:rPr lang="pl-PL" altLang="pl-PL" sz="1800" dirty="0" err="1">
                <a:solidFill>
                  <a:schemeClr val="tx1"/>
                </a:solidFill>
              </a:rPr>
              <a:t>hold</a:t>
            </a:r>
            <a:r>
              <a:rPr lang="pl-PL" altLang="pl-PL" sz="1800" dirty="0">
                <a:solidFill>
                  <a:schemeClr val="tx1"/>
                </a:solidFill>
                <a:cs typeface="Arial" panose="020B0604020202020204" pitchFamily="34" charset="0"/>
              </a:rPr>
              <a:t>”</a:t>
            </a:r>
            <a:r>
              <a:rPr lang="pl-PL" altLang="pl-PL" sz="1800" dirty="0">
                <a:solidFill>
                  <a:schemeClr val="tx1"/>
                </a:solidFill>
              </a:rPr>
              <a:t> </a:t>
            </a:r>
            <a:r>
              <a:rPr lang="pl-PL" altLang="pl-PL" sz="1800" dirty="0" err="1">
                <a:solidFill>
                  <a:schemeClr val="tx1"/>
                </a:solidFill>
              </a:rPr>
              <a:t>class</a:t>
            </a:r>
            <a:r>
              <a:rPr lang="pl-PL" altLang="pl-PL" sz="1800" dirty="0">
                <a:solidFill>
                  <a:schemeClr val="tx1"/>
                </a:solidFill>
              </a:rPr>
              <a:t>:</a:t>
            </a:r>
            <a:br>
              <a:rPr lang="pl-PL" altLang="pl-PL" sz="1800" dirty="0">
                <a:solidFill>
                  <a:schemeClr val="tx1"/>
                </a:solidFill>
              </a:rPr>
            </a:br>
            <a:r>
              <a:rPr lang="pl-PL" altLang="pl-PL" sz="1800" dirty="0" err="1"/>
              <a:t>newInstance</a:t>
            </a:r>
            <a:r>
              <a:rPr lang="pl-PL" altLang="pl-PL" sz="1800" dirty="0"/>
              <a:t>()</a:t>
            </a:r>
            <a:r>
              <a:rPr lang="pl-PL" altLang="pl-PL" sz="1800" dirty="0">
                <a:solidFill>
                  <a:schemeClr val="tx1"/>
                </a:solidFill>
              </a:rPr>
              <a:t> </a:t>
            </a:r>
            <a:r>
              <a:rPr lang="pl-PL" altLang="pl-PL" sz="1800" dirty="0" err="1">
                <a:solidFill>
                  <a:schemeClr val="tx1"/>
                </a:solidFill>
              </a:rPr>
              <a:t>method</a:t>
            </a:r>
            <a:r>
              <a:rPr lang="pl-PL" altLang="pl-PL" sz="1800" dirty="0">
                <a:solidFill>
                  <a:schemeClr val="tx1"/>
                </a:solidFill>
              </a:rPr>
              <a:t>.</a:t>
            </a:r>
          </a:p>
          <a:p>
            <a:endParaRPr lang="pl-PL" altLang="pl-PL" sz="1200" dirty="0">
              <a:solidFill>
                <a:schemeClr val="tx1"/>
              </a:solidFill>
            </a:endParaRPr>
          </a:p>
          <a:p>
            <a:pPr algn="l"/>
            <a:r>
              <a:rPr lang="pl-PL" altLang="pl-PL" sz="1800" dirty="0">
                <a:solidFill>
                  <a:schemeClr val="tx1"/>
                </a:solidFill>
              </a:rPr>
              <a:t>public </a:t>
            </a:r>
            <a:r>
              <a:rPr lang="pl-PL" altLang="pl-PL" sz="1800" dirty="0" err="1">
                <a:solidFill>
                  <a:schemeClr val="tx1"/>
                </a:solidFill>
              </a:rPr>
              <a:t>static</a:t>
            </a:r>
            <a:r>
              <a:rPr lang="pl-PL" altLang="pl-PL" sz="1800" dirty="0">
                <a:solidFill>
                  <a:schemeClr val="tx1"/>
                </a:solidFill>
              </a:rPr>
              <a:t> </a:t>
            </a:r>
            <a:r>
              <a:rPr lang="pl-PL" altLang="pl-PL" sz="1800" dirty="0" err="1">
                <a:solidFill>
                  <a:schemeClr val="tx1"/>
                </a:solidFill>
              </a:rPr>
              <a:t>void</a:t>
            </a:r>
            <a:r>
              <a:rPr lang="pl-PL" altLang="pl-PL" sz="1800" dirty="0">
                <a:solidFill>
                  <a:schemeClr val="tx1"/>
                </a:solidFill>
              </a:rPr>
              <a:t> </a:t>
            </a:r>
            <a:r>
              <a:rPr lang="pl-PL" altLang="pl-PL" sz="1800" dirty="0" err="1">
                <a:solidFill>
                  <a:schemeClr val="tx1"/>
                </a:solidFill>
              </a:rPr>
              <a:t>main</a:t>
            </a:r>
            <a:r>
              <a:rPr lang="pl-PL" altLang="pl-PL" sz="1800" dirty="0">
                <a:solidFill>
                  <a:schemeClr val="tx1"/>
                </a:solidFill>
              </a:rPr>
              <a:t>(String[] </a:t>
            </a:r>
            <a:r>
              <a:rPr lang="pl-PL" altLang="pl-PL" sz="1800" dirty="0" err="1">
                <a:solidFill>
                  <a:schemeClr val="tx1"/>
                </a:solidFill>
              </a:rPr>
              <a:t>args</a:t>
            </a:r>
            <a:r>
              <a:rPr lang="pl-PL" altLang="pl-PL" sz="1800" dirty="0">
                <a:solidFill>
                  <a:schemeClr val="tx1"/>
                </a:solidFill>
              </a:rPr>
              <a:t>) </a:t>
            </a:r>
            <a:r>
              <a:rPr lang="pl-PL" altLang="pl-PL" sz="1800" dirty="0" err="1">
                <a:solidFill>
                  <a:schemeClr val="tx1"/>
                </a:solidFill>
              </a:rPr>
              <a:t>throws</a:t>
            </a:r>
            <a:r>
              <a:rPr lang="pl-PL" altLang="pl-PL" sz="1800" dirty="0">
                <a:solidFill>
                  <a:schemeClr val="tx1"/>
                </a:solidFill>
              </a:rPr>
              <a:t> </a:t>
            </a:r>
            <a:br>
              <a:rPr lang="pl-PL" altLang="pl-PL" sz="1800" dirty="0">
                <a:solidFill>
                  <a:schemeClr val="tx1"/>
                </a:solidFill>
              </a:rPr>
            </a:br>
            <a:r>
              <a:rPr lang="pl-PL" altLang="pl-PL" sz="1800" dirty="0">
                <a:solidFill>
                  <a:schemeClr val="tx1"/>
                </a:solidFill>
              </a:rPr>
              <a:t>	</a:t>
            </a:r>
            <a:r>
              <a:rPr lang="pl-PL" altLang="pl-PL" sz="1800" dirty="0" err="1">
                <a:solidFill>
                  <a:schemeClr val="tx1"/>
                </a:solidFill>
              </a:rPr>
              <a:t>ClassNotFoundException</a:t>
            </a:r>
            <a:r>
              <a:rPr lang="pl-PL" altLang="pl-PL" sz="1800" dirty="0">
                <a:solidFill>
                  <a:schemeClr val="tx1"/>
                </a:solidFill>
              </a:rPr>
              <a:t>, </a:t>
            </a:r>
            <a:br>
              <a:rPr lang="pl-PL" altLang="pl-PL" sz="1800" dirty="0">
                <a:solidFill>
                  <a:schemeClr val="tx1"/>
                </a:solidFill>
              </a:rPr>
            </a:br>
            <a:r>
              <a:rPr lang="pl-PL" altLang="pl-PL" sz="1800" dirty="0">
                <a:solidFill>
                  <a:schemeClr val="tx1"/>
                </a:solidFill>
              </a:rPr>
              <a:t>	</a:t>
            </a:r>
            <a:r>
              <a:rPr lang="pl-PL" altLang="pl-PL" sz="1800" dirty="0" err="1">
                <a:solidFill>
                  <a:schemeClr val="tx1"/>
                </a:solidFill>
              </a:rPr>
              <a:t>InstantiationException</a:t>
            </a:r>
            <a:r>
              <a:rPr lang="pl-PL" altLang="pl-PL" sz="1800" dirty="0">
                <a:solidFill>
                  <a:schemeClr val="tx1"/>
                </a:solidFill>
              </a:rPr>
              <a:t>, 	</a:t>
            </a:r>
            <a:br>
              <a:rPr lang="pl-PL" altLang="pl-PL" sz="1800" dirty="0">
                <a:solidFill>
                  <a:schemeClr val="tx1"/>
                </a:solidFill>
              </a:rPr>
            </a:br>
            <a:r>
              <a:rPr lang="pl-PL" altLang="pl-PL" sz="1800" dirty="0">
                <a:solidFill>
                  <a:schemeClr val="tx1"/>
                </a:solidFill>
              </a:rPr>
              <a:t>	</a:t>
            </a:r>
            <a:r>
              <a:rPr lang="pl-PL" altLang="pl-PL" sz="1800" dirty="0" err="1">
                <a:solidFill>
                  <a:schemeClr val="tx1"/>
                </a:solidFill>
              </a:rPr>
              <a:t>IllegalAccessException</a:t>
            </a:r>
            <a:r>
              <a:rPr lang="pl-PL" altLang="pl-PL" sz="1800" dirty="0">
                <a:solidFill>
                  <a:schemeClr val="tx1"/>
                </a:solidFill>
              </a:rPr>
              <a:t> </a:t>
            </a:r>
            <a:br>
              <a:rPr lang="pl-PL" altLang="pl-PL" sz="1800" dirty="0">
                <a:solidFill>
                  <a:schemeClr val="tx1"/>
                </a:solidFill>
              </a:rPr>
            </a:br>
            <a:r>
              <a:rPr lang="pl-PL" altLang="pl-PL" sz="180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pl-PL" altLang="pl-PL" sz="1800" dirty="0">
                <a:solidFill>
                  <a:schemeClr val="tx1"/>
                </a:solidFill>
              </a:rPr>
              <a:t>	Class </a:t>
            </a:r>
            <a:r>
              <a:rPr lang="pl-PL" altLang="pl-PL" sz="1800" dirty="0" err="1">
                <a:solidFill>
                  <a:schemeClr val="tx1"/>
                </a:solidFill>
              </a:rPr>
              <a:t>klass</a:t>
            </a:r>
            <a:r>
              <a:rPr lang="pl-PL" altLang="pl-PL" sz="1800" dirty="0">
                <a:solidFill>
                  <a:schemeClr val="tx1"/>
                </a:solidFill>
              </a:rPr>
              <a:t> = </a:t>
            </a:r>
            <a:r>
              <a:rPr lang="pl-PL" altLang="pl-PL" sz="1800" dirty="0" err="1">
                <a:solidFill>
                  <a:schemeClr val="tx1"/>
                </a:solidFill>
              </a:rPr>
              <a:t>Class.forName</a:t>
            </a:r>
            <a:r>
              <a:rPr lang="pl-PL" altLang="pl-PL" sz="1800" dirty="0">
                <a:solidFill>
                  <a:schemeClr val="tx1"/>
                </a:solidFill>
              </a:rPr>
              <a:t>(</a:t>
            </a:r>
            <a:r>
              <a:rPr lang="pl-PL" altLang="pl-PL" sz="1800" dirty="0" err="1">
                <a:solidFill>
                  <a:schemeClr val="tx1"/>
                </a:solidFill>
              </a:rPr>
              <a:t>args</a:t>
            </a:r>
            <a:r>
              <a:rPr lang="pl-PL" altLang="pl-PL" sz="1800" dirty="0">
                <a:solidFill>
                  <a:schemeClr val="tx1"/>
                </a:solidFill>
              </a:rPr>
              <a:t>[0]); </a:t>
            </a:r>
            <a:br>
              <a:rPr lang="pl-PL" altLang="pl-PL" sz="1800" dirty="0">
                <a:solidFill>
                  <a:schemeClr val="tx1"/>
                </a:solidFill>
              </a:rPr>
            </a:br>
            <a:r>
              <a:rPr lang="pl-PL" altLang="pl-PL" sz="1800" dirty="0">
                <a:solidFill>
                  <a:schemeClr val="tx1"/>
                </a:solidFill>
              </a:rPr>
              <a:t>	Object </a:t>
            </a:r>
            <a:r>
              <a:rPr lang="pl-PL" altLang="pl-PL" sz="1800" dirty="0" err="1">
                <a:solidFill>
                  <a:schemeClr val="tx1"/>
                </a:solidFill>
              </a:rPr>
              <a:t>theNewObject</a:t>
            </a:r>
            <a:r>
              <a:rPr lang="pl-PL" altLang="pl-PL" sz="1800" dirty="0">
                <a:solidFill>
                  <a:schemeClr val="tx1"/>
                </a:solidFill>
              </a:rPr>
              <a:t> = </a:t>
            </a:r>
            <a:r>
              <a:rPr lang="pl-PL" altLang="pl-PL" sz="1800" dirty="0" err="1">
                <a:solidFill>
                  <a:schemeClr val="tx1"/>
                </a:solidFill>
              </a:rPr>
              <a:t>klass.newInstance</a:t>
            </a:r>
            <a:r>
              <a:rPr lang="pl-PL" altLang="pl-PL" sz="18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pl-PL" altLang="pl-PL" sz="1800" dirty="0">
                <a:solidFill>
                  <a:schemeClr val="tx1"/>
                </a:solidFill>
              </a:rPr>
              <a:t>	</a:t>
            </a:r>
            <a:r>
              <a:rPr lang="pl-PL" altLang="pl-PL" sz="1800" dirty="0" err="1">
                <a:solidFill>
                  <a:schemeClr val="tx1"/>
                </a:solidFill>
              </a:rPr>
              <a:t>System.out.println</a:t>
            </a:r>
            <a:r>
              <a:rPr lang="pl-PL" altLang="pl-PL" sz="1800" dirty="0">
                <a:solidFill>
                  <a:schemeClr val="tx1"/>
                </a:solidFill>
              </a:rPr>
              <a:t>("Just </a:t>
            </a:r>
            <a:r>
              <a:rPr lang="pl-PL" altLang="pl-PL" sz="1800" dirty="0" err="1">
                <a:solidFill>
                  <a:schemeClr val="tx1"/>
                </a:solidFill>
              </a:rPr>
              <a:t>made</a:t>
            </a:r>
            <a:r>
              <a:rPr lang="pl-PL" altLang="pl-PL" sz="1800" dirty="0">
                <a:solidFill>
                  <a:schemeClr val="tx1"/>
                </a:solidFill>
              </a:rPr>
              <a:t>: " + </a:t>
            </a:r>
            <a:r>
              <a:rPr lang="pl-PL" altLang="pl-PL" sz="1800" dirty="0" err="1">
                <a:solidFill>
                  <a:schemeClr val="tx1"/>
                </a:solidFill>
              </a:rPr>
              <a:t>theNewObject</a:t>
            </a:r>
            <a:r>
              <a:rPr lang="pl-PL" altLang="pl-PL" sz="1800" dirty="0">
                <a:solidFill>
                  <a:schemeClr val="tx1"/>
                </a:solidFill>
              </a:rPr>
              <a:t>); </a:t>
            </a:r>
            <a:br>
              <a:rPr lang="pl-PL" altLang="pl-PL" sz="1800" dirty="0">
                <a:solidFill>
                  <a:schemeClr val="tx1"/>
                </a:solidFill>
              </a:rPr>
            </a:br>
            <a:r>
              <a:rPr lang="pl-PL" altLang="pl-PL" sz="18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13289E03-A46F-3C2C-BD46-27746702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38" y="4594755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 sz="2000">
                <a:solidFill>
                  <a:schemeClr val="tx1"/>
                </a:solidFill>
              </a:rPr>
              <a:t>Run with </a:t>
            </a:r>
            <a:r>
              <a:rPr lang="pl-PL" altLang="pl-PL" sz="2000" i="1">
                <a:solidFill>
                  <a:schemeClr val="tx1"/>
                </a:solidFill>
              </a:rPr>
              <a:t>Employee</a:t>
            </a:r>
            <a:r>
              <a:rPr lang="pl-PL" altLang="pl-PL" sz="2000">
                <a:solidFill>
                  <a:schemeClr val="tx1"/>
                </a:solidFill>
              </a:rPr>
              <a:t> argument (remember about the package name, </a:t>
            </a:r>
            <a:br>
              <a:rPr lang="pl-PL" altLang="pl-PL" sz="2000">
                <a:solidFill>
                  <a:schemeClr val="tx1"/>
                </a:solidFill>
              </a:rPr>
            </a:br>
            <a:r>
              <a:rPr lang="pl-PL" altLang="pl-PL" sz="2000">
                <a:solidFill>
                  <a:schemeClr val="tx1"/>
                </a:solidFill>
              </a:rPr>
              <a:t>if not the same); you will see:</a:t>
            </a:r>
          </a:p>
          <a:p>
            <a:r>
              <a:rPr lang="pl-PL" altLang="pl-PL" sz="2000">
                <a:solidFill>
                  <a:schemeClr val="tx1"/>
                </a:solidFill>
              </a:rPr>
              <a:t>Just made: Employee: John Smith 50000 </a:t>
            </a:r>
            <a:endParaRPr lang="en-US" altLang="pl-PL" sz="2000">
              <a:solidFill>
                <a:schemeClr val="tx1"/>
              </a:solidFill>
            </a:endParaRPr>
          </a:p>
        </p:txBody>
      </p:sp>
      <p:sp>
        <p:nvSpPr>
          <p:cNvPr id="12294" name="Title 1">
            <a:extLst>
              <a:ext uri="{FF2B5EF4-FFF2-40B4-BE49-F238E27FC236}">
                <a16:creationId xmlns:a16="http://schemas.microsoft.com/office/drawing/2014/main" id="{10C1E199-4A42-A709-39AC-1302DA3054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00" y="1565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l-PL" sz="4000" dirty="0"/>
              <a:t>Do </a:t>
            </a:r>
            <a:r>
              <a:rPr lang="en-US" altLang="pl-PL" sz="4000" dirty="0" err="1"/>
              <a:t>smth</a:t>
            </a:r>
            <a:r>
              <a:rPr lang="en-US" altLang="pl-PL" sz="4000" dirty="0"/>
              <a:t> with a Class object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6819</TotalTime>
  <Words>2219</Words>
  <Application>Microsoft Office PowerPoint</Application>
  <PresentationFormat>Pokaz na ekranie (16:10)</PresentationFormat>
  <Paragraphs>284</Paragraphs>
  <Slides>30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Courier New</vt:lpstr>
      <vt:lpstr>Motyw pakietu Office</vt:lpstr>
      <vt:lpstr>Microsoft Word Document</vt:lpstr>
      <vt:lpstr>Tutorial  – refleksja i adnotacje</vt:lpstr>
      <vt:lpstr>Reflection</vt:lpstr>
      <vt:lpstr>How the Class object works</vt:lpstr>
      <vt:lpstr>Reflection – what can I do with it?</vt:lpstr>
      <vt:lpstr>A very simple class</vt:lpstr>
      <vt:lpstr>Looking into Employee’s internals</vt:lpstr>
      <vt:lpstr>There are 3 ways to get hold of a class object</vt:lpstr>
      <vt:lpstr>Creating a Class object from a string</vt:lpstr>
      <vt:lpstr>Do smth with a Class object</vt:lpstr>
      <vt:lpstr>Delaying the way an action is handling until the run-time </vt:lpstr>
      <vt:lpstr>Delaying the way an action is handling until the run-time </vt:lpstr>
      <vt:lpstr>Reflection can simplify code. A factory design pattern example</vt:lpstr>
      <vt:lpstr>A factory design pattern example</vt:lpstr>
      <vt:lpstr>Reflecting arrays</vt:lpstr>
      <vt:lpstr>Reflecting arrays</vt:lpstr>
      <vt:lpstr>Reflecting arrays</vt:lpstr>
      <vt:lpstr>More on reflecting arrays</vt:lpstr>
      <vt:lpstr>Annotations</vt:lpstr>
      <vt:lpstr>Declaring annotations</vt:lpstr>
      <vt:lpstr>Documentation and annotations</vt:lpstr>
      <vt:lpstr>Documentation and annotations</vt:lpstr>
      <vt:lpstr>Annotations with javadoc</vt:lpstr>
      <vt:lpstr>Annotations and the compiler</vt:lpstr>
      <vt:lpstr>Annotations and the compiler</vt:lpstr>
      <vt:lpstr>Annotations and the compiler</vt:lpstr>
      <vt:lpstr>Annotation Processing</vt:lpstr>
      <vt:lpstr>@Retention annotation</vt:lpstr>
      <vt:lpstr>@Retention annotation</vt:lpstr>
      <vt:lpstr>@Retention + @Documented</vt:lpstr>
      <vt:lpstr>@Inherited Annotation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Deterministic Exact  Nearest Neighbor Search  in the Manhattan Metric  </dc:title>
  <dc:creator>Szymon Grabowski</dc:creator>
  <cp:lastModifiedBy>Wojciech Bieniecki</cp:lastModifiedBy>
  <cp:revision>476</cp:revision>
  <dcterms:created xsi:type="dcterms:W3CDTF">2001-04-09T19:27:30Z</dcterms:created>
  <dcterms:modified xsi:type="dcterms:W3CDTF">2023-05-19T20:53:02Z</dcterms:modified>
</cp:coreProperties>
</file>