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89.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8"/>
  </p:notesMasterIdLst>
  <p:sldIdLst>
    <p:sldId id="629" r:id="rId2"/>
    <p:sldId id="504" r:id="rId3"/>
    <p:sldId id="651" r:id="rId4"/>
    <p:sldId id="652" r:id="rId5"/>
    <p:sldId id="653" r:id="rId6"/>
    <p:sldId id="654" r:id="rId7"/>
    <p:sldId id="655" r:id="rId8"/>
    <p:sldId id="656" r:id="rId9"/>
    <p:sldId id="543" r:id="rId10"/>
    <p:sldId id="505" r:id="rId11"/>
    <p:sldId id="630" r:id="rId12"/>
    <p:sldId id="667" r:id="rId13"/>
    <p:sldId id="668" r:id="rId14"/>
    <p:sldId id="560" r:id="rId15"/>
    <p:sldId id="544" r:id="rId16"/>
    <p:sldId id="546" r:id="rId17"/>
    <p:sldId id="600" r:id="rId18"/>
    <p:sldId id="574" r:id="rId19"/>
    <p:sldId id="575" r:id="rId20"/>
    <p:sldId id="601" r:id="rId21"/>
    <p:sldId id="548" r:id="rId22"/>
    <p:sldId id="549" r:id="rId23"/>
    <p:sldId id="621" r:id="rId24"/>
    <p:sldId id="550" r:id="rId25"/>
    <p:sldId id="622" r:id="rId26"/>
    <p:sldId id="554" r:id="rId27"/>
    <p:sldId id="555" r:id="rId28"/>
    <p:sldId id="556" r:id="rId29"/>
    <p:sldId id="624" r:id="rId30"/>
    <p:sldId id="682" r:id="rId31"/>
    <p:sldId id="683" r:id="rId32"/>
    <p:sldId id="553" r:id="rId33"/>
    <p:sldId id="569" r:id="rId34"/>
    <p:sldId id="684" r:id="rId35"/>
    <p:sldId id="571" r:id="rId36"/>
    <p:sldId id="572" r:id="rId37"/>
    <p:sldId id="573" r:id="rId38"/>
    <p:sldId id="670" r:id="rId39"/>
    <p:sldId id="673" r:id="rId40"/>
    <p:sldId id="674" r:id="rId41"/>
    <p:sldId id="561" r:id="rId42"/>
    <p:sldId id="562" r:id="rId43"/>
    <p:sldId id="563" r:id="rId44"/>
    <p:sldId id="564" r:id="rId45"/>
    <p:sldId id="565" r:id="rId46"/>
    <p:sldId id="566" r:id="rId47"/>
    <p:sldId id="567" r:id="rId48"/>
    <p:sldId id="568" r:id="rId49"/>
    <p:sldId id="576" r:id="rId50"/>
    <p:sldId id="577" r:id="rId51"/>
    <p:sldId id="675" r:id="rId52"/>
    <p:sldId id="676" r:id="rId53"/>
    <p:sldId id="680" r:id="rId54"/>
    <p:sldId id="665" r:id="rId55"/>
    <p:sldId id="666" r:id="rId56"/>
    <p:sldId id="671" r:id="rId57"/>
    <p:sldId id="672" r:id="rId58"/>
    <p:sldId id="619" r:id="rId59"/>
    <p:sldId id="620" r:id="rId60"/>
    <p:sldId id="662" r:id="rId61"/>
    <p:sldId id="663" r:id="rId62"/>
    <p:sldId id="658" r:id="rId63"/>
    <p:sldId id="679" r:id="rId64"/>
    <p:sldId id="659" r:id="rId65"/>
    <p:sldId id="660" r:id="rId66"/>
    <p:sldId id="661" r:id="rId67"/>
    <p:sldId id="664" r:id="rId68"/>
    <p:sldId id="626" r:id="rId69"/>
    <p:sldId id="627" r:id="rId70"/>
    <p:sldId id="628" r:id="rId71"/>
    <p:sldId id="631" r:id="rId72"/>
    <p:sldId id="632" r:id="rId73"/>
    <p:sldId id="633" r:id="rId74"/>
    <p:sldId id="634" r:id="rId75"/>
    <p:sldId id="635" r:id="rId76"/>
    <p:sldId id="636" r:id="rId77"/>
    <p:sldId id="637" r:id="rId78"/>
    <p:sldId id="638" r:id="rId79"/>
    <p:sldId id="677" r:id="rId80"/>
    <p:sldId id="678" r:id="rId81"/>
    <p:sldId id="639" r:id="rId82"/>
    <p:sldId id="640" r:id="rId83"/>
    <p:sldId id="641" r:id="rId84"/>
    <p:sldId id="642" r:id="rId85"/>
    <p:sldId id="643" r:id="rId86"/>
    <p:sldId id="657" r:id="rId87"/>
    <p:sldId id="644" r:id="rId88"/>
    <p:sldId id="645" r:id="rId89"/>
    <p:sldId id="647" r:id="rId90"/>
    <p:sldId id="649" r:id="rId91"/>
    <p:sldId id="648" r:id="rId92"/>
    <p:sldId id="650" r:id="rId93"/>
    <p:sldId id="681" r:id="rId94"/>
    <p:sldId id="669" r:id="rId95"/>
    <p:sldId id="603" r:id="rId96"/>
    <p:sldId id="552" r:id="rId97"/>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Arial"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0E0"/>
    <a:srgbClr val="FF3300"/>
    <a:srgbClr val="336600"/>
    <a:srgbClr val="339933"/>
    <a:srgbClr val="CC0000"/>
    <a:srgbClr val="FDFEE0"/>
    <a:srgbClr val="FEFDE6"/>
    <a:srgbClr val="FF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402" autoAdjust="0"/>
    <p:restoredTop sz="94604" autoAdjust="0"/>
  </p:normalViewPr>
  <p:slideViewPr>
    <p:cSldViewPr>
      <p:cViewPr varScale="1">
        <p:scale>
          <a:sx n="54" d="100"/>
          <a:sy n="54" d="100"/>
        </p:scale>
        <p:origin x="-107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1272"/>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105"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1003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Kliknij, aby edytować wzorce stylu tekstu</a:t>
            </a:r>
          </a:p>
          <a:p>
            <a:pPr lvl="1"/>
            <a:r>
              <a:rPr lang="en-US" noProof="0" smtClean="0"/>
              <a:t>Drugi poziom</a:t>
            </a:r>
          </a:p>
          <a:p>
            <a:pPr lvl="2"/>
            <a:r>
              <a:rPr lang="en-US" noProof="0" smtClean="0"/>
              <a:t>Trzeci poziom</a:t>
            </a:r>
          </a:p>
          <a:p>
            <a:pPr lvl="3"/>
            <a:r>
              <a:rPr lang="en-US" noProof="0" smtClean="0"/>
              <a:t>Czwarty poziom</a:t>
            </a:r>
          </a:p>
          <a:p>
            <a:pPr lvl="4"/>
            <a:r>
              <a:rPr lang="en-US" noProof="0" smtClean="0"/>
              <a:t>Piąty poziom</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F8668835-3E24-4513-AA48-C9344AA23C0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smtClean="0"/>
              <a:t>Kliknij, aby edytować styl wzorca podtytułu</a:t>
            </a:r>
            <a:endParaRPr lang="pl-PL"/>
          </a:p>
        </p:txBody>
      </p:sp>
      <p:sp>
        <p:nvSpPr>
          <p:cNvPr id="4" name="Rectangle 4"/>
          <p:cNvSpPr>
            <a:spLocks noGrp="1" noChangeArrowheads="1"/>
          </p:cNvSpPr>
          <p:nvPr>
            <p:ph type="dt" sz="half" idx="10"/>
          </p:nvPr>
        </p:nvSpPr>
        <p:spPr>
          <a:ln/>
        </p:spPr>
        <p:txBody>
          <a:bodyPr/>
          <a:lstStyle>
            <a:lvl1pPr>
              <a:defRPr/>
            </a:lvl1pPr>
          </a:lstStyle>
          <a:p>
            <a:pPr>
              <a:defRPr/>
            </a:pPr>
            <a:fld id="{6303C772-ABDF-483A-97C8-CE8F1495AC50}" type="datetimeFigureOut">
              <a:rPr lang="pl-PL"/>
              <a:pPr>
                <a:defRPr/>
              </a:pPr>
              <a:t>2023-11-15</a:t>
            </a:fld>
            <a:endParaRPr lang="pl-PL"/>
          </a:p>
        </p:txBody>
      </p:sp>
      <p:sp>
        <p:nvSpPr>
          <p:cNvPr id="5" name="Rectangle 5"/>
          <p:cNvSpPr>
            <a:spLocks noGrp="1" noChangeArrowheads="1"/>
          </p:cNvSpPr>
          <p:nvPr>
            <p:ph type="ftr" sz="quarter" idx="11"/>
          </p:nvPr>
        </p:nvSpPr>
        <p:spPr>
          <a:ln/>
        </p:spPr>
        <p:txBody>
          <a:bodyPr/>
          <a:lstStyle>
            <a:lvl1pPr>
              <a:defRPr/>
            </a:lvl1pPr>
          </a:lstStyle>
          <a:p>
            <a:pPr>
              <a:defRPr/>
            </a:pPr>
            <a:endParaRPr lang="pl-PL"/>
          </a:p>
        </p:txBody>
      </p:sp>
      <p:sp>
        <p:nvSpPr>
          <p:cNvPr id="6" name="Rectangle 6"/>
          <p:cNvSpPr>
            <a:spLocks noGrp="1" noChangeArrowheads="1"/>
          </p:cNvSpPr>
          <p:nvPr>
            <p:ph type="sldNum" sz="quarter" idx="12"/>
          </p:nvPr>
        </p:nvSpPr>
        <p:spPr>
          <a:ln/>
        </p:spPr>
        <p:txBody>
          <a:bodyPr/>
          <a:lstStyle>
            <a:lvl1pPr>
              <a:defRPr/>
            </a:lvl1pPr>
          </a:lstStyle>
          <a:p>
            <a:pPr>
              <a:defRPr/>
            </a:pPr>
            <a:fld id="{0D21ABE2-9B7A-424C-BA79-14B11C59CC4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4"/>
          <p:cNvSpPr>
            <a:spLocks noGrp="1" noChangeArrowheads="1"/>
          </p:cNvSpPr>
          <p:nvPr>
            <p:ph type="dt" sz="half" idx="10"/>
          </p:nvPr>
        </p:nvSpPr>
        <p:spPr>
          <a:ln/>
        </p:spPr>
        <p:txBody>
          <a:bodyPr/>
          <a:lstStyle>
            <a:lvl1pPr>
              <a:defRPr/>
            </a:lvl1pPr>
          </a:lstStyle>
          <a:p>
            <a:pPr>
              <a:defRPr/>
            </a:pPr>
            <a:fld id="{F0674668-1378-48C7-A3D6-64A2F89C62B9}" type="datetimeFigureOut">
              <a:rPr lang="pl-PL"/>
              <a:pPr>
                <a:defRPr/>
              </a:pPr>
              <a:t>2023-11-15</a:t>
            </a:fld>
            <a:endParaRPr lang="pl-PL"/>
          </a:p>
        </p:txBody>
      </p:sp>
      <p:sp>
        <p:nvSpPr>
          <p:cNvPr id="5" name="Rectangle 5"/>
          <p:cNvSpPr>
            <a:spLocks noGrp="1" noChangeArrowheads="1"/>
          </p:cNvSpPr>
          <p:nvPr>
            <p:ph type="ftr" sz="quarter" idx="11"/>
          </p:nvPr>
        </p:nvSpPr>
        <p:spPr>
          <a:ln/>
        </p:spPr>
        <p:txBody>
          <a:bodyPr/>
          <a:lstStyle>
            <a:lvl1pPr>
              <a:defRPr/>
            </a:lvl1pPr>
          </a:lstStyle>
          <a:p>
            <a:pPr>
              <a:defRPr/>
            </a:pPr>
            <a:endParaRPr lang="pl-PL"/>
          </a:p>
        </p:txBody>
      </p:sp>
      <p:sp>
        <p:nvSpPr>
          <p:cNvPr id="6" name="Rectangle 6"/>
          <p:cNvSpPr>
            <a:spLocks noGrp="1" noChangeArrowheads="1"/>
          </p:cNvSpPr>
          <p:nvPr>
            <p:ph type="sldNum" sz="quarter" idx="12"/>
          </p:nvPr>
        </p:nvSpPr>
        <p:spPr>
          <a:ln/>
        </p:spPr>
        <p:txBody>
          <a:bodyPr/>
          <a:lstStyle>
            <a:lvl1pPr>
              <a:defRPr/>
            </a:lvl1pPr>
          </a:lstStyle>
          <a:p>
            <a:pPr>
              <a:defRPr/>
            </a:pPr>
            <a:fld id="{C74C9B58-60D8-493C-95DD-09BABBA6057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515100" y="609600"/>
            <a:ext cx="1943100" cy="54864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685800" y="609600"/>
            <a:ext cx="5676900" cy="54864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4"/>
          <p:cNvSpPr>
            <a:spLocks noGrp="1" noChangeArrowheads="1"/>
          </p:cNvSpPr>
          <p:nvPr>
            <p:ph type="dt" sz="half" idx="10"/>
          </p:nvPr>
        </p:nvSpPr>
        <p:spPr>
          <a:ln/>
        </p:spPr>
        <p:txBody>
          <a:bodyPr/>
          <a:lstStyle>
            <a:lvl1pPr>
              <a:defRPr/>
            </a:lvl1pPr>
          </a:lstStyle>
          <a:p>
            <a:pPr>
              <a:defRPr/>
            </a:pPr>
            <a:fld id="{72FB66DC-5894-4630-B47A-591448090BC0}" type="datetimeFigureOut">
              <a:rPr lang="pl-PL"/>
              <a:pPr>
                <a:defRPr/>
              </a:pPr>
              <a:t>2023-11-15</a:t>
            </a:fld>
            <a:endParaRPr lang="pl-PL"/>
          </a:p>
        </p:txBody>
      </p:sp>
      <p:sp>
        <p:nvSpPr>
          <p:cNvPr id="5" name="Rectangle 5"/>
          <p:cNvSpPr>
            <a:spLocks noGrp="1" noChangeArrowheads="1"/>
          </p:cNvSpPr>
          <p:nvPr>
            <p:ph type="ftr" sz="quarter" idx="11"/>
          </p:nvPr>
        </p:nvSpPr>
        <p:spPr>
          <a:ln/>
        </p:spPr>
        <p:txBody>
          <a:bodyPr/>
          <a:lstStyle>
            <a:lvl1pPr>
              <a:defRPr/>
            </a:lvl1pPr>
          </a:lstStyle>
          <a:p>
            <a:pPr>
              <a:defRPr/>
            </a:pPr>
            <a:endParaRPr lang="pl-PL"/>
          </a:p>
        </p:txBody>
      </p:sp>
      <p:sp>
        <p:nvSpPr>
          <p:cNvPr id="6" name="Rectangle 6"/>
          <p:cNvSpPr>
            <a:spLocks noGrp="1" noChangeArrowheads="1"/>
          </p:cNvSpPr>
          <p:nvPr>
            <p:ph type="sldNum" sz="quarter" idx="12"/>
          </p:nvPr>
        </p:nvSpPr>
        <p:spPr>
          <a:ln/>
        </p:spPr>
        <p:txBody>
          <a:bodyPr/>
          <a:lstStyle>
            <a:lvl1pPr>
              <a:defRPr/>
            </a:lvl1pPr>
          </a:lstStyle>
          <a:p>
            <a:pPr>
              <a:defRPr/>
            </a:pPr>
            <a:fld id="{3892A061-1988-4AB0-B5FF-013248A7B49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4"/>
          <p:cNvSpPr>
            <a:spLocks noGrp="1" noChangeArrowheads="1"/>
          </p:cNvSpPr>
          <p:nvPr>
            <p:ph type="dt" sz="half" idx="10"/>
          </p:nvPr>
        </p:nvSpPr>
        <p:spPr>
          <a:ln/>
        </p:spPr>
        <p:txBody>
          <a:bodyPr/>
          <a:lstStyle>
            <a:lvl1pPr>
              <a:defRPr/>
            </a:lvl1pPr>
          </a:lstStyle>
          <a:p>
            <a:pPr>
              <a:defRPr/>
            </a:pPr>
            <a:fld id="{76D35425-6120-4D74-941B-47C08BD7EB3B}" type="datetimeFigureOut">
              <a:rPr lang="pl-PL"/>
              <a:pPr>
                <a:defRPr/>
              </a:pPr>
              <a:t>2023-11-15</a:t>
            </a:fld>
            <a:endParaRPr lang="pl-PL"/>
          </a:p>
        </p:txBody>
      </p:sp>
      <p:sp>
        <p:nvSpPr>
          <p:cNvPr id="5" name="Rectangle 5"/>
          <p:cNvSpPr>
            <a:spLocks noGrp="1" noChangeArrowheads="1"/>
          </p:cNvSpPr>
          <p:nvPr>
            <p:ph type="ftr" sz="quarter" idx="11"/>
          </p:nvPr>
        </p:nvSpPr>
        <p:spPr>
          <a:ln/>
        </p:spPr>
        <p:txBody>
          <a:bodyPr/>
          <a:lstStyle>
            <a:lvl1pPr>
              <a:defRPr/>
            </a:lvl1pPr>
          </a:lstStyle>
          <a:p>
            <a:pPr>
              <a:defRPr/>
            </a:pPr>
            <a:endParaRPr lang="pl-PL"/>
          </a:p>
        </p:txBody>
      </p:sp>
      <p:sp>
        <p:nvSpPr>
          <p:cNvPr id="6" name="Rectangle 6"/>
          <p:cNvSpPr>
            <a:spLocks noGrp="1" noChangeArrowheads="1"/>
          </p:cNvSpPr>
          <p:nvPr>
            <p:ph type="sldNum" sz="quarter" idx="12"/>
          </p:nvPr>
        </p:nvSpPr>
        <p:spPr>
          <a:ln/>
        </p:spPr>
        <p:txBody>
          <a:bodyPr/>
          <a:lstStyle>
            <a:lvl1pPr>
              <a:defRPr/>
            </a:lvl1pPr>
          </a:lstStyle>
          <a:p>
            <a:pPr>
              <a:defRPr/>
            </a:pPr>
            <a:fld id="{6935FDB7-718D-4771-BEBD-89EF47EC170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4"/>
          <p:cNvSpPr>
            <a:spLocks noGrp="1" noChangeArrowheads="1"/>
          </p:cNvSpPr>
          <p:nvPr>
            <p:ph type="dt" sz="half" idx="10"/>
          </p:nvPr>
        </p:nvSpPr>
        <p:spPr>
          <a:ln/>
        </p:spPr>
        <p:txBody>
          <a:bodyPr/>
          <a:lstStyle>
            <a:lvl1pPr>
              <a:defRPr/>
            </a:lvl1pPr>
          </a:lstStyle>
          <a:p>
            <a:pPr>
              <a:defRPr/>
            </a:pPr>
            <a:fld id="{22BE892E-9A17-4E4A-BEA4-17730C097971}" type="datetimeFigureOut">
              <a:rPr lang="pl-PL"/>
              <a:pPr>
                <a:defRPr/>
              </a:pPr>
              <a:t>2023-11-15</a:t>
            </a:fld>
            <a:endParaRPr lang="pl-PL"/>
          </a:p>
        </p:txBody>
      </p:sp>
      <p:sp>
        <p:nvSpPr>
          <p:cNvPr id="5" name="Rectangle 5"/>
          <p:cNvSpPr>
            <a:spLocks noGrp="1" noChangeArrowheads="1"/>
          </p:cNvSpPr>
          <p:nvPr>
            <p:ph type="ftr" sz="quarter" idx="11"/>
          </p:nvPr>
        </p:nvSpPr>
        <p:spPr>
          <a:ln/>
        </p:spPr>
        <p:txBody>
          <a:bodyPr/>
          <a:lstStyle>
            <a:lvl1pPr>
              <a:defRPr/>
            </a:lvl1pPr>
          </a:lstStyle>
          <a:p>
            <a:pPr>
              <a:defRPr/>
            </a:pPr>
            <a:endParaRPr lang="pl-PL"/>
          </a:p>
        </p:txBody>
      </p:sp>
      <p:sp>
        <p:nvSpPr>
          <p:cNvPr id="6" name="Rectangle 6"/>
          <p:cNvSpPr>
            <a:spLocks noGrp="1" noChangeArrowheads="1"/>
          </p:cNvSpPr>
          <p:nvPr>
            <p:ph type="sldNum" sz="quarter" idx="12"/>
          </p:nvPr>
        </p:nvSpPr>
        <p:spPr>
          <a:ln/>
        </p:spPr>
        <p:txBody>
          <a:bodyPr/>
          <a:lstStyle>
            <a:lvl1pPr>
              <a:defRPr/>
            </a:lvl1pPr>
          </a:lstStyle>
          <a:p>
            <a:pPr>
              <a:defRPr/>
            </a:pPr>
            <a:fld id="{662F2D69-137F-427D-95A9-712A73A7DE4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4"/>
          <p:cNvSpPr>
            <a:spLocks noGrp="1" noChangeArrowheads="1"/>
          </p:cNvSpPr>
          <p:nvPr>
            <p:ph type="dt" sz="half" idx="10"/>
          </p:nvPr>
        </p:nvSpPr>
        <p:spPr>
          <a:ln/>
        </p:spPr>
        <p:txBody>
          <a:bodyPr/>
          <a:lstStyle>
            <a:lvl1pPr>
              <a:defRPr/>
            </a:lvl1pPr>
          </a:lstStyle>
          <a:p>
            <a:pPr>
              <a:defRPr/>
            </a:pPr>
            <a:fld id="{429C18D9-903B-470E-97C7-AF844B191E8A}" type="datetimeFigureOut">
              <a:rPr lang="pl-PL"/>
              <a:pPr>
                <a:defRPr/>
              </a:pPr>
              <a:t>2023-11-15</a:t>
            </a:fld>
            <a:endParaRPr lang="pl-PL"/>
          </a:p>
        </p:txBody>
      </p:sp>
      <p:sp>
        <p:nvSpPr>
          <p:cNvPr id="6" name="Rectangle 5"/>
          <p:cNvSpPr>
            <a:spLocks noGrp="1" noChangeArrowheads="1"/>
          </p:cNvSpPr>
          <p:nvPr>
            <p:ph type="ftr" sz="quarter" idx="11"/>
          </p:nvPr>
        </p:nvSpPr>
        <p:spPr>
          <a:ln/>
        </p:spPr>
        <p:txBody>
          <a:bodyPr/>
          <a:lstStyle>
            <a:lvl1pPr>
              <a:defRPr/>
            </a:lvl1pPr>
          </a:lstStyle>
          <a:p>
            <a:pPr>
              <a:defRPr/>
            </a:pPr>
            <a:endParaRPr lang="pl-PL"/>
          </a:p>
        </p:txBody>
      </p:sp>
      <p:sp>
        <p:nvSpPr>
          <p:cNvPr id="7" name="Rectangle 6"/>
          <p:cNvSpPr>
            <a:spLocks noGrp="1" noChangeArrowheads="1"/>
          </p:cNvSpPr>
          <p:nvPr>
            <p:ph type="sldNum" sz="quarter" idx="12"/>
          </p:nvPr>
        </p:nvSpPr>
        <p:spPr>
          <a:ln/>
        </p:spPr>
        <p:txBody>
          <a:bodyPr/>
          <a:lstStyle>
            <a:lvl1pPr>
              <a:defRPr/>
            </a:lvl1pPr>
          </a:lstStyle>
          <a:p>
            <a:pPr>
              <a:defRPr/>
            </a:pPr>
            <a:fld id="{86E37205-5031-47FE-8A88-41B1D52C5A8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4"/>
          <p:cNvSpPr>
            <a:spLocks noGrp="1" noChangeArrowheads="1"/>
          </p:cNvSpPr>
          <p:nvPr>
            <p:ph type="dt" sz="half" idx="10"/>
          </p:nvPr>
        </p:nvSpPr>
        <p:spPr>
          <a:ln/>
        </p:spPr>
        <p:txBody>
          <a:bodyPr/>
          <a:lstStyle>
            <a:lvl1pPr>
              <a:defRPr/>
            </a:lvl1pPr>
          </a:lstStyle>
          <a:p>
            <a:pPr>
              <a:defRPr/>
            </a:pPr>
            <a:fld id="{6891256D-17B5-40C6-B163-FA0783D98A7F}" type="datetimeFigureOut">
              <a:rPr lang="pl-PL"/>
              <a:pPr>
                <a:defRPr/>
              </a:pPr>
              <a:t>2023-11-15</a:t>
            </a:fld>
            <a:endParaRPr lang="pl-PL"/>
          </a:p>
        </p:txBody>
      </p:sp>
      <p:sp>
        <p:nvSpPr>
          <p:cNvPr id="8" name="Rectangle 5"/>
          <p:cNvSpPr>
            <a:spLocks noGrp="1" noChangeArrowheads="1"/>
          </p:cNvSpPr>
          <p:nvPr>
            <p:ph type="ftr" sz="quarter" idx="11"/>
          </p:nvPr>
        </p:nvSpPr>
        <p:spPr>
          <a:ln/>
        </p:spPr>
        <p:txBody>
          <a:bodyPr/>
          <a:lstStyle>
            <a:lvl1pPr>
              <a:defRPr/>
            </a:lvl1pPr>
          </a:lstStyle>
          <a:p>
            <a:pPr>
              <a:defRPr/>
            </a:pPr>
            <a:endParaRPr lang="pl-PL"/>
          </a:p>
        </p:txBody>
      </p:sp>
      <p:sp>
        <p:nvSpPr>
          <p:cNvPr id="9" name="Rectangle 6"/>
          <p:cNvSpPr>
            <a:spLocks noGrp="1" noChangeArrowheads="1"/>
          </p:cNvSpPr>
          <p:nvPr>
            <p:ph type="sldNum" sz="quarter" idx="12"/>
          </p:nvPr>
        </p:nvSpPr>
        <p:spPr>
          <a:ln/>
        </p:spPr>
        <p:txBody>
          <a:bodyPr/>
          <a:lstStyle>
            <a:lvl1pPr>
              <a:defRPr/>
            </a:lvl1pPr>
          </a:lstStyle>
          <a:p>
            <a:pPr>
              <a:defRPr/>
            </a:pPr>
            <a:fld id="{D0C90859-BA7B-43D3-B273-5BFD397E0E4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4"/>
          <p:cNvSpPr>
            <a:spLocks noGrp="1" noChangeArrowheads="1"/>
          </p:cNvSpPr>
          <p:nvPr>
            <p:ph type="dt" sz="half" idx="10"/>
          </p:nvPr>
        </p:nvSpPr>
        <p:spPr>
          <a:ln/>
        </p:spPr>
        <p:txBody>
          <a:bodyPr/>
          <a:lstStyle>
            <a:lvl1pPr>
              <a:defRPr/>
            </a:lvl1pPr>
          </a:lstStyle>
          <a:p>
            <a:pPr>
              <a:defRPr/>
            </a:pPr>
            <a:fld id="{5B3CE214-5C85-4C61-94B2-418D0C777E32}" type="datetimeFigureOut">
              <a:rPr lang="pl-PL"/>
              <a:pPr>
                <a:defRPr/>
              </a:pPr>
              <a:t>2023-11-15</a:t>
            </a:fld>
            <a:endParaRPr lang="pl-PL"/>
          </a:p>
        </p:txBody>
      </p:sp>
      <p:sp>
        <p:nvSpPr>
          <p:cNvPr id="4" name="Rectangle 5"/>
          <p:cNvSpPr>
            <a:spLocks noGrp="1" noChangeArrowheads="1"/>
          </p:cNvSpPr>
          <p:nvPr>
            <p:ph type="ftr" sz="quarter" idx="11"/>
          </p:nvPr>
        </p:nvSpPr>
        <p:spPr>
          <a:ln/>
        </p:spPr>
        <p:txBody>
          <a:bodyPr/>
          <a:lstStyle>
            <a:lvl1pPr>
              <a:defRPr/>
            </a:lvl1pPr>
          </a:lstStyle>
          <a:p>
            <a:pPr>
              <a:defRPr/>
            </a:pPr>
            <a:endParaRPr lang="pl-PL"/>
          </a:p>
        </p:txBody>
      </p:sp>
      <p:sp>
        <p:nvSpPr>
          <p:cNvPr id="5" name="Rectangle 6"/>
          <p:cNvSpPr>
            <a:spLocks noGrp="1" noChangeArrowheads="1"/>
          </p:cNvSpPr>
          <p:nvPr>
            <p:ph type="sldNum" sz="quarter" idx="12"/>
          </p:nvPr>
        </p:nvSpPr>
        <p:spPr>
          <a:ln/>
        </p:spPr>
        <p:txBody>
          <a:bodyPr/>
          <a:lstStyle>
            <a:lvl1pPr>
              <a:defRPr/>
            </a:lvl1pPr>
          </a:lstStyle>
          <a:p>
            <a:pPr>
              <a:defRPr/>
            </a:pPr>
            <a:fld id="{350B8A61-02FF-49A8-AB2A-26CF31ED88E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47FBECE-CE2F-4D0B-A148-C72FBD7D2276}" type="datetimeFigureOut">
              <a:rPr lang="pl-PL"/>
              <a:pPr>
                <a:defRPr/>
              </a:pPr>
              <a:t>2023-11-15</a:t>
            </a:fld>
            <a:endParaRPr lang="pl-PL"/>
          </a:p>
        </p:txBody>
      </p:sp>
      <p:sp>
        <p:nvSpPr>
          <p:cNvPr id="3" name="Rectangle 5"/>
          <p:cNvSpPr>
            <a:spLocks noGrp="1" noChangeArrowheads="1"/>
          </p:cNvSpPr>
          <p:nvPr>
            <p:ph type="ftr" sz="quarter" idx="11"/>
          </p:nvPr>
        </p:nvSpPr>
        <p:spPr>
          <a:ln/>
        </p:spPr>
        <p:txBody>
          <a:bodyPr/>
          <a:lstStyle>
            <a:lvl1pPr>
              <a:defRPr/>
            </a:lvl1pPr>
          </a:lstStyle>
          <a:p>
            <a:pPr>
              <a:defRPr/>
            </a:pPr>
            <a:endParaRPr lang="pl-PL"/>
          </a:p>
        </p:txBody>
      </p:sp>
      <p:sp>
        <p:nvSpPr>
          <p:cNvPr id="4" name="Rectangle 6"/>
          <p:cNvSpPr>
            <a:spLocks noGrp="1" noChangeArrowheads="1"/>
          </p:cNvSpPr>
          <p:nvPr>
            <p:ph type="sldNum" sz="quarter" idx="12"/>
          </p:nvPr>
        </p:nvSpPr>
        <p:spPr>
          <a:ln/>
        </p:spPr>
        <p:txBody>
          <a:bodyPr/>
          <a:lstStyle>
            <a:lvl1pPr>
              <a:defRPr/>
            </a:lvl1pPr>
          </a:lstStyle>
          <a:p>
            <a:pPr>
              <a:defRPr/>
            </a:pPr>
            <a:fld id="{927FEE73-01FD-4F8D-9A5A-BD8BF1DC6C0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4"/>
          <p:cNvSpPr>
            <a:spLocks noGrp="1" noChangeArrowheads="1"/>
          </p:cNvSpPr>
          <p:nvPr>
            <p:ph type="dt" sz="half" idx="10"/>
          </p:nvPr>
        </p:nvSpPr>
        <p:spPr>
          <a:ln/>
        </p:spPr>
        <p:txBody>
          <a:bodyPr/>
          <a:lstStyle>
            <a:lvl1pPr>
              <a:defRPr/>
            </a:lvl1pPr>
          </a:lstStyle>
          <a:p>
            <a:pPr>
              <a:defRPr/>
            </a:pPr>
            <a:fld id="{A2439606-23CA-4709-AE10-BF1CA24CFF2C}" type="datetimeFigureOut">
              <a:rPr lang="pl-PL"/>
              <a:pPr>
                <a:defRPr/>
              </a:pPr>
              <a:t>2023-11-15</a:t>
            </a:fld>
            <a:endParaRPr lang="pl-PL"/>
          </a:p>
        </p:txBody>
      </p:sp>
      <p:sp>
        <p:nvSpPr>
          <p:cNvPr id="6" name="Rectangle 5"/>
          <p:cNvSpPr>
            <a:spLocks noGrp="1" noChangeArrowheads="1"/>
          </p:cNvSpPr>
          <p:nvPr>
            <p:ph type="ftr" sz="quarter" idx="11"/>
          </p:nvPr>
        </p:nvSpPr>
        <p:spPr>
          <a:ln/>
        </p:spPr>
        <p:txBody>
          <a:bodyPr/>
          <a:lstStyle>
            <a:lvl1pPr>
              <a:defRPr/>
            </a:lvl1pPr>
          </a:lstStyle>
          <a:p>
            <a:pPr>
              <a:defRPr/>
            </a:pPr>
            <a:endParaRPr lang="pl-PL"/>
          </a:p>
        </p:txBody>
      </p:sp>
      <p:sp>
        <p:nvSpPr>
          <p:cNvPr id="7" name="Rectangle 6"/>
          <p:cNvSpPr>
            <a:spLocks noGrp="1" noChangeArrowheads="1"/>
          </p:cNvSpPr>
          <p:nvPr>
            <p:ph type="sldNum" sz="quarter" idx="12"/>
          </p:nvPr>
        </p:nvSpPr>
        <p:spPr>
          <a:ln/>
        </p:spPr>
        <p:txBody>
          <a:bodyPr/>
          <a:lstStyle>
            <a:lvl1pPr>
              <a:defRPr/>
            </a:lvl1pPr>
          </a:lstStyle>
          <a:p>
            <a:pPr>
              <a:defRPr/>
            </a:pPr>
            <a:fld id="{D541FECB-08F2-4EE5-87F6-9EFEBA45CD0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4"/>
          <p:cNvSpPr>
            <a:spLocks noGrp="1" noChangeArrowheads="1"/>
          </p:cNvSpPr>
          <p:nvPr>
            <p:ph type="dt" sz="half" idx="10"/>
          </p:nvPr>
        </p:nvSpPr>
        <p:spPr>
          <a:ln/>
        </p:spPr>
        <p:txBody>
          <a:bodyPr/>
          <a:lstStyle>
            <a:lvl1pPr>
              <a:defRPr/>
            </a:lvl1pPr>
          </a:lstStyle>
          <a:p>
            <a:pPr>
              <a:defRPr/>
            </a:pPr>
            <a:fld id="{39FBF9E3-7A1D-4042-B58F-DC8F9781B005}" type="datetimeFigureOut">
              <a:rPr lang="pl-PL"/>
              <a:pPr>
                <a:defRPr/>
              </a:pPr>
              <a:t>2023-11-15</a:t>
            </a:fld>
            <a:endParaRPr lang="pl-PL"/>
          </a:p>
        </p:txBody>
      </p:sp>
      <p:sp>
        <p:nvSpPr>
          <p:cNvPr id="6" name="Rectangle 5"/>
          <p:cNvSpPr>
            <a:spLocks noGrp="1" noChangeArrowheads="1"/>
          </p:cNvSpPr>
          <p:nvPr>
            <p:ph type="ftr" sz="quarter" idx="11"/>
          </p:nvPr>
        </p:nvSpPr>
        <p:spPr>
          <a:ln/>
        </p:spPr>
        <p:txBody>
          <a:bodyPr/>
          <a:lstStyle>
            <a:lvl1pPr>
              <a:defRPr/>
            </a:lvl1pPr>
          </a:lstStyle>
          <a:p>
            <a:pPr>
              <a:defRPr/>
            </a:pPr>
            <a:endParaRPr lang="pl-PL"/>
          </a:p>
        </p:txBody>
      </p:sp>
      <p:sp>
        <p:nvSpPr>
          <p:cNvPr id="7" name="Rectangle 6"/>
          <p:cNvSpPr>
            <a:spLocks noGrp="1" noChangeArrowheads="1"/>
          </p:cNvSpPr>
          <p:nvPr>
            <p:ph type="sldNum" sz="quarter" idx="12"/>
          </p:nvPr>
        </p:nvSpPr>
        <p:spPr>
          <a:ln/>
        </p:spPr>
        <p:txBody>
          <a:bodyPr/>
          <a:lstStyle>
            <a:lvl1pPr>
              <a:defRPr/>
            </a:lvl1pPr>
          </a:lstStyle>
          <a:p>
            <a:pPr>
              <a:defRPr/>
            </a:pPr>
            <a:fld id="{2BA72F52-2AD2-4731-9F5B-1ECE01417AC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Kliknij, aby edytować wzorzec stylu tytułu</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Kliknij, aby edytować wzorce stylu tekstu</a:t>
            </a:r>
          </a:p>
          <a:p>
            <a:pPr lvl="1"/>
            <a:r>
              <a:rPr lang="en-US" smtClean="0"/>
              <a:t>Drugi poziom</a:t>
            </a:r>
          </a:p>
          <a:p>
            <a:pPr lvl="2"/>
            <a:r>
              <a:rPr lang="en-US" smtClean="0"/>
              <a:t>Trzeci poziom</a:t>
            </a:r>
          </a:p>
          <a:p>
            <a:pPr lvl="3"/>
            <a:r>
              <a:rPr lang="en-US" smtClean="0"/>
              <a:t>Czwarty poziom</a:t>
            </a:r>
          </a:p>
          <a:p>
            <a:pPr lvl="4"/>
            <a:r>
              <a:rPr lang="en-US" smtClean="0"/>
              <a:t>Piąty poziom</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Times New Roman" pitchFamily="18" charset="0"/>
              </a:defRPr>
            </a:lvl1pPr>
          </a:lstStyle>
          <a:p>
            <a:pPr>
              <a:defRPr/>
            </a:pPr>
            <a:fld id="{967B8B92-832D-4FB9-BADB-7ABE1676885F}" type="datetimeFigureOut">
              <a:rPr lang="pl-PL"/>
              <a:pPr>
                <a:defRPr/>
              </a:pPr>
              <a:t>2023-11-15</a:t>
            </a:fld>
            <a:endParaRPr lang="pl-PL"/>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endParaRPr lang="pl-PL"/>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DD54A080-3BD8-43E4-9727-FE1B6F7E805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ymbol zastępczy numeru slajdu 5"/>
          <p:cNvSpPr>
            <a:spLocks noGrp="1"/>
          </p:cNvSpPr>
          <p:nvPr>
            <p:ph type="sldNum" sz="quarter" idx="12"/>
          </p:nvPr>
        </p:nvSpPr>
        <p:spPr/>
        <p:txBody>
          <a:bodyPr/>
          <a:lstStyle/>
          <a:p>
            <a:pPr>
              <a:defRPr/>
            </a:pPr>
            <a:fld id="{F1D7D363-42E1-4173-B39A-3962B791F59B}" type="slidenum">
              <a:rPr lang="en-US"/>
              <a:pPr>
                <a:defRPr/>
              </a:pPr>
              <a:t>1</a:t>
            </a:fld>
            <a:endParaRPr lang="en-US"/>
          </a:p>
        </p:txBody>
      </p:sp>
      <p:sp>
        <p:nvSpPr>
          <p:cNvPr id="2051" name="Rectangle 3"/>
          <p:cNvSpPr>
            <a:spLocks noGrp="1" noChangeArrowheads="1"/>
          </p:cNvSpPr>
          <p:nvPr>
            <p:ph type="subTitle" idx="1"/>
          </p:nvPr>
        </p:nvSpPr>
        <p:spPr>
          <a:xfrm>
            <a:off x="1371600" y="3733800"/>
            <a:ext cx="6400800" cy="1143000"/>
          </a:xfrm>
        </p:spPr>
        <p:txBody>
          <a:bodyPr/>
          <a:lstStyle/>
          <a:p>
            <a:r>
              <a:rPr lang="pl-PL" sz="2800" dirty="0" smtClean="0">
                <a:latin typeface="Arial" pitchFamily="34" charset="0"/>
              </a:rPr>
              <a:t>Szymon Grabowski</a:t>
            </a:r>
            <a:r>
              <a:rPr lang="pl-PL" sz="2400" b="1" dirty="0" smtClean="0"/>
              <a:t/>
            </a:r>
            <a:br>
              <a:rPr lang="pl-PL" sz="2400" b="1" dirty="0" smtClean="0"/>
            </a:br>
            <a:r>
              <a:rPr lang="pl-PL" sz="2200" dirty="0" smtClean="0">
                <a:latin typeface="Arial Narrow" pitchFamily="34" charset="0"/>
              </a:rPr>
              <a:t>sgrabow@kis.p.lodz.pl</a:t>
            </a:r>
            <a:endParaRPr lang="en-US" sz="2200" dirty="0" smtClean="0">
              <a:latin typeface="Arial Narrow" pitchFamily="34" charset="0"/>
            </a:endParaRPr>
          </a:p>
        </p:txBody>
      </p:sp>
      <p:sp>
        <p:nvSpPr>
          <p:cNvPr id="2052" name="Text Box 4"/>
          <p:cNvSpPr txBox="1">
            <a:spLocks noChangeArrowheads="1"/>
          </p:cNvSpPr>
          <p:nvPr/>
        </p:nvSpPr>
        <p:spPr bwMode="auto">
          <a:xfrm>
            <a:off x="2171700" y="6248400"/>
            <a:ext cx="4800600" cy="336550"/>
          </a:xfrm>
          <a:prstGeom prst="rect">
            <a:avLst/>
          </a:prstGeom>
          <a:noFill/>
          <a:ln w="9525">
            <a:noFill/>
            <a:miter lim="800000"/>
            <a:headEnd/>
            <a:tailEnd/>
          </a:ln>
        </p:spPr>
        <p:txBody>
          <a:bodyPr>
            <a:spAutoFit/>
          </a:bodyPr>
          <a:lstStyle/>
          <a:p>
            <a:pPr>
              <a:spcBef>
                <a:spcPct val="50000"/>
              </a:spcBef>
            </a:pPr>
            <a:r>
              <a:rPr lang="pl-PL" sz="1600" dirty="0"/>
              <a:t>Łódź, </a:t>
            </a:r>
            <a:r>
              <a:rPr lang="pl-PL" sz="1600" dirty="0" smtClean="0"/>
              <a:t>2023</a:t>
            </a:r>
            <a:endParaRPr lang="pl-PL" sz="1600" dirty="0"/>
          </a:p>
        </p:txBody>
      </p:sp>
      <p:sp>
        <p:nvSpPr>
          <p:cNvPr id="2053" name="Rectangle 2"/>
          <p:cNvSpPr>
            <a:spLocks noChangeArrowheads="1"/>
          </p:cNvSpPr>
          <p:nvPr/>
        </p:nvSpPr>
        <p:spPr bwMode="auto">
          <a:xfrm>
            <a:off x="541338" y="1447800"/>
            <a:ext cx="8134350" cy="1143000"/>
          </a:xfrm>
          <a:prstGeom prst="rect">
            <a:avLst/>
          </a:prstGeom>
          <a:noFill/>
          <a:ln w="9525">
            <a:noFill/>
            <a:miter lim="800000"/>
            <a:headEnd/>
            <a:tailEnd/>
          </a:ln>
        </p:spPr>
        <p:txBody>
          <a:bodyPr anchor="ctr"/>
          <a:lstStyle/>
          <a:p>
            <a:r>
              <a:rPr lang="pl-PL" sz="4000" b="1" i="1" dirty="0">
                <a:solidFill>
                  <a:schemeClr val="accent2"/>
                </a:solidFill>
              </a:rPr>
              <a:t>Zaawansowane </a:t>
            </a:r>
            <a:br>
              <a:rPr lang="pl-PL" sz="4000" b="1" i="1" dirty="0">
                <a:solidFill>
                  <a:schemeClr val="accent2"/>
                </a:solidFill>
              </a:rPr>
            </a:br>
            <a:r>
              <a:rPr lang="pl-PL" sz="4000" b="1" i="1" dirty="0">
                <a:solidFill>
                  <a:schemeClr val="accent2"/>
                </a:solidFill>
              </a:rPr>
              <a:t>programowanie obiektowe</a:t>
            </a:r>
            <a:br>
              <a:rPr lang="pl-PL" sz="4000" b="1" i="1" dirty="0">
                <a:solidFill>
                  <a:schemeClr val="accent2"/>
                </a:solidFill>
              </a:rPr>
            </a:br>
            <a:r>
              <a:rPr lang="pl-PL" sz="1200" b="1" i="1" dirty="0">
                <a:solidFill>
                  <a:schemeClr val="accent2"/>
                </a:solidFill>
              </a:rPr>
              <a:t/>
            </a:r>
            <a:br>
              <a:rPr lang="pl-PL" sz="1200" b="1" i="1" dirty="0">
                <a:solidFill>
                  <a:schemeClr val="accent2"/>
                </a:solidFill>
              </a:rPr>
            </a:br>
            <a:r>
              <a:rPr lang="pl-PL" sz="3200" b="1" dirty="0" err="1">
                <a:solidFill>
                  <a:srgbClr val="CC0000"/>
                </a:solidFill>
              </a:rPr>
              <a:t>Lecture</a:t>
            </a:r>
            <a:r>
              <a:rPr lang="pl-PL" sz="3200" b="1" dirty="0">
                <a:solidFill>
                  <a:srgbClr val="CC0000"/>
                </a:solidFill>
              </a:rPr>
              <a:t> </a:t>
            </a:r>
            <a:r>
              <a:rPr lang="pl-PL" sz="3200" b="1" dirty="0" smtClean="0">
                <a:solidFill>
                  <a:srgbClr val="CC0000"/>
                </a:solidFill>
              </a:rPr>
              <a:t>4</a:t>
            </a:r>
            <a:r>
              <a:rPr lang="pl-PL" sz="3200" b="1" dirty="0">
                <a:solidFill>
                  <a:srgbClr val="CC0000"/>
                </a:solidFill>
              </a:rPr>
              <a:t/>
            </a:r>
            <a:br>
              <a:rPr lang="pl-PL" sz="3200" b="1" dirty="0">
                <a:solidFill>
                  <a:srgbClr val="CC0000"/>
                </a:solidFill>
              </a:rPr>
            </a:br>
            <a:r>
              <a:rPr lang="pl-PL" sz="3200" b="1" dirty="0">
                <a:solidFill>
                  <a:srgbClr val="CC0000"/>
                </a:solidFill>
              </a:rPr>
              <a:t>(</a:t>
            </a:r>
            <a:r>
              <a:rPr lang="pl-PL" sz="3200" b="1" dirty="0" err="1">
                <a:solidFill>
                  <a:srgbClr val="CC0000"/>
                </a:solidFill>
              </a:rPr>
              <a:t>concurrent</a:t>
            </a:r>
            <a:r>
              <a:rPr lang="pl-PL" sz="3200" b="1" dirty="0">
                <a:solidFill>
                  <a:srgbClr val="CC0000"/>
                </a:solidFill>
              </a:rPr>
              <a:t> </a:t>
            </a:r>
            <a:r>
              <a:rPr lang="pl-PL" sz="3200" b="1" dirty="0" err="1">
                <a:solidFill>
                  <a:srgbClr val="CC0000"/>
                </a:solidFill>
              </a:rPr>
              <a:t>programming</a:t>
            </a:r>
            <a:r>
              <a:rPr lang="pl-PL" sz="3200" b="1" dirty="0">
                <a:solidFill>
                  <a:srgbClr val="CC0000"/>
                </a:solidFill>
              </a:rPr>
              <a:t>)</a:t>
            </a:r>
            <a:endParaRPr lang="en-US" sz="3200" b="1" dirty="0">
              <a:latin typeface="Times New Roman" pitchFamily="18" charset="0"/>
            </a:endParaRPr>
          </a:p>
        </p:txBody>
      </p:sp>
      <p:pic>
        <p:nvPicPr>
          <p:cNvPr id="2054" name="Picture 8"/>
          <p:cNvPicPr>
            <a:picLocks noChangeAspect="1" noChangeArrowheads="1"/>
          </p:cNvPicPr>
          <p:nvPr/>
        </p:nvPicPr>
        <p:blipFill>
          <a:blip r:embed="rId2"/>
          <a:srcRect/>
          <a:stretch>
            <a:fillRect/>
          </a:stretch>
        </p:blipFill>
        <p:spPr bwMode="auto">
          <a:xfrm>
            <a:off x="7916863" y="5508625"/>
            <a:ext cx="1227137" cy="1349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numeru slajdu 3"/>
          <p:cNvSpPr>
            <a:spLocks noGrp="1"/>
          </p:cNvSpPr>
          <p:nvPr>
            <p:ph type="sldNum" sz="quarter" idx="12"/>
          </p:nvPr>
        </p:nvSpPr>
        <p:spPr/>
        <p:txBody>
          <a:bodyPr/>
          <a:lstStyle/>
          <a:p>
            <a:pPr>
              <a:defRPr/>
            </a:pPr>
            <a:fld id="{31F095D5-7CC6-478B-B9F8-48A19381CAA7}" type="slidenum">
              <a:rPr lang="en-US"/>
              <a:pPr>
                <a:defRPr/>
              </a:pPr>
              <a:t>10</a:t>
            </a:fld>
            <a:endParaRPr lang="en-US"/>
          </a:p>
        </p:txBody>
      </p:sp>
      <p:grpSp>
        <p:nvGrpSpPr>
          <p:cNvPr id="2" name="Group 8"/>
          <p:cNvGrpSpPr>
            <a:grpSpLocks/>
          </p:cNvGrpSpPr>
          <p:nvPr/>
        </p:nvGrpSpPr>
        <p:grpSpPr bwMode="auto">
          <a:xfrm>
            <a:off x="457200" y="4237038"/>
            <a:ext cx="8229600" cy="2147887"/>
            <a:chOff x="288" y="2697"/>
            <a:chExt cx="5184" cy="1353"/>
          </a:xfrm>
        </p:grpSpPr>
        <p:sp>
          <p:nvSpPr>
            <p:cNvPr id="11270" name="Text Box 2"/>
            <p:cNvSpPr txBox="1">
              <a:spLocks noChangeArrowheads="1"/>
            </p:cNvSpPr>
            <p:nvPr/>
          </p:nvSpPr>
          <p:spPr bwMode="auto">
            <a:xfrm>
              <a:off x="288" y="2697"/>
              <a:ext cx="5136" cy="327"/>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Why threads</a:t>
              </a:r>
              <a:endParaRPr lang="pl-PL" sz="2000">
                <a:solidFill>
                  <a:srgbClr val="A50021"/>
                </a:solidFill>
              </a:endParaRPr>
            </a:p>
          </p:txBody>
        </p:sp>
        <p:sp>
          <p:nvSpPr>
            <p:cNvPr id="11271" name="Rectangle 3"/>
            <p:cNvSpPr>
              <a:spLocks noChangeArrowheads="1"/>
            </p:cNvSpPr>
            <p:nvPr/>
          </p:nvSpPr>
          <p:spPr bwMode="auto">
            <a:xfrm>
              <a:off x="288" y="3072"/>
              <a:ext cx="5184" cy="978"/>
            </a:xfrm>
            <a:prstGeom prst="rect">
              <a:avLst/>
            </a:prstGeom>
            <a:noFill/>
            <a:ln w="9525">
              <a:noFill/>
              <a:miter lim="800000"/>
              <a:headEnd/>
              <a:tailEnd/>
            </a:ln>
          </p:spPr>
          <p:txBody>
            <a:bodyPr>
              <a:spAutoFit/>
            </a:bodyPr>
            <a:lstStyle/>
            <a:p>
              <a:pPr>
                <a:buFontTx/>
                <a:buChar char="•"/>
              </a:pPr>
              <a:r>
                <a:rPr lang="pl-PL"/>
                <a:t> </a:t>
              </a:r>
              <a:r>
                <a:rPr lang="en-US"/>
                <a:t>simpler programs</a:t>
              </a:r>
              <a:r>
                <a:rPr lang="pl-PL"/>
                <a:t> (hm…)</a:t>
              </a:r>
            </a:p>
            <a:p>
              <a:pPr>
                <a:buFontTx/>
                <a:buChar char="•"/>
              </a:pPr>
              <a:r>
                <a:rPr lang="pl-PL"/>
                <a:t> </a:t>
              </a:r>
              <a:r>
                <a:rPr lang="en-US"/>
                <a:t>high degree of control</a:t>
              </a:r>
              <a:endParaRPr lang="pl-PL"/>
            </a:p>
            <a:p>
              <a:pPr>
                <a:buFontTx/>
                <a:buChar char="•"/>
              </a:pPr>
              <a:r>
                <a:rPr lang="pl-PL"/>
                <a:t> (possibly) faster execution</a:t>
              </a:r>
            </a:p>
            <a:p>
              <a:pPr>
                <a:buFontTx/>
                <a:buChar char="•"/>
              </a:pPr>
              <a:r>
                <a:rPr lang="pl-PL"/>
                <a:t> making use of multiple cores/CPUs.</a:t>
              </a:r>
              <a:endParaRPr lang="en-US"/>
            </a:p>
          </p:txBody>
        </p:sp>
      </p:grpSp>
      <p:sp>
        <p:nvSpPr>
          <p:cNvPr id="11268" name="Text Box 6"/>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Using threads – examples, cont’d</a:t>
            </a:r>
          </a:p>
        </p:txBody>
      </p:sp>
      <p:sp>
        <p:nvSpPr>
          <p:cNvPr id="11269" name="Rectangle 7"/>
          <p:cNvSpPr>
            <a:spLocks noChangeArrowheads="1"/>
          </p:cNvSpPr>
          <p:nvPr/>
        </p:nvSpPr>
        <p:spPr bwMode="auto">
          <a:xfrm>
            <a:off x="228600" y="1143000"/>
            <a:ext cx="8686800" cy="2741613"/>
          </a:xfrm>
          <a:prstGeom prst="rect">
            <a:avLst/>
          </a:prstGeom>
          <a:noFill/>
          <a:ln w="9525">
            <a:noFill/>
            <a:miter lim="800000"/>
            <a:headEnd/>
            <a:tailEnd/>
          </a:ln>
        </p:spPr>
        <p:txBody>
          <a:bodyPr>
            <a:spAutoFit/>
          </a:bodyPr>
          <a:lstStyle/>
          <a:p>
            <a:r>
              <a:rPr lang="pl-PL" dirty="0" err="1">
                <a:solidFill>
                  <a:schemeClr val="accent2"/>
                </a:solidFill>
              </a:rPr>
              <a:t>App</a:t>
            </a:r>
            <a:r>
              <a:rPr lang="pl-PL" dirty="0">
                <a:solidFill>
                  <a:schemeClr val="accent2"/>
                </a:solidFill>
              </a:rPr>
              <a:t>: </a:t>
            </a:r>
            <a:r>
              <a:rPr lang="pl-PL" dirty="0" err="1">
                <a:solidFill>
                  <a:schemeClr val="accent2"/>
                </a:solidFill>
              </a:rPr>
              <a:t>web</a:t>
            </a:r>
            <a:r>
              <a:rPr lang="pl-PL" dirty="0">
                <a:solidFill>
                  <a:schemeClr val="accent2"/>
                </a:solidFill>
              </a:rPr>
              <a:t> </a:t>
            </a:r>
            <a:r>
              <a:rPr lang="pl-PL" dirty="0" err="1" smtClean="0">
                <a:solidFill>
                  <a:schemeClr val="accent2"/>
                </a:solidFill>
              </a:rPr>
              <a:t>browser</a:t>
            </a:r>
            <a:r>
              <a:rPr lang="pl-PL" dirty="0" smtClean="0">
                <a:solidFill>
                  <a:schemeClr val="accent2"/>
                </a:solidFill>
              </a:rPr>
              <a:t>.</a:t>
            </a:r>
            <a:endParaRPr lang="pl-PL" dirty="0">
              <a:solidFill>
                <a:schemeClr val="accent2"/>
              </a:solidFill>
            </a:endParaRPr>
          </a:p>
          <a:p>
            <a:r>
              <a:rPr lang="pl-PL" sz="1800" dirty="0">
                <a:solidFill>
                  <a:schemeClr val="accent2"/>
                </a:solidFill>
              </a:rPr>
              <a:t>[ http://www.cs.fiu.edu/~weiss/cop3338_f00/lectures/Threads/threads.pdf ]</a:t>
            </a:r>
            <a:br>
              <a:rPr lang="pl-PL" sz="1800" dirty="0">
                <a:solidFill>
                  <a:schemeClr val="accent2"/>
                </a:solidFill>
              </a:rPr>
            </a:br>
            <a:r>
              <a:rPr lang="pl-PL" sz="2000" dirty="0">
                <a:solidFill>
                  <a:schemeClr val="accent2"/>
                </a:solidFill>
              </a:rPr>
              <a:t> </a:t>
            </a:r>
          </a:p>
          <a:p>
            <a:pPr>
              <a:buFontTx/>
              <a:buChar char="•"/>
            </a:pPr>
            <a:r>
              <a:rPr lang="pl-PL" sz="2200" dirty="0"/>
              <a:t> </a:t>
            </a:r>
            <a:r>
              <a:rPr lang="pl-PL" sz="2200" dirty="0" err="1"/>
              <a:t>S</a:t>
            </a:r>
            <a:r>
              <a:rPr lang="pl-PL" sz="2200" dirty="0" err="1" smtClean="0"/>
              <a:t>eparate</a:t>
            </a:r>
            <a:r>
              <a:rPr lang="pl-PL" sz="2200" dirty="0" smtClean="0"/>
              <a:t> </a:t>
            </a:r>
            <a:r>
              <a:rPr lang="pl-PL" sz="2200" dirty="0" err="1"/>
              <a:t>thread</a:t>
            </a:r>
            <a:r>
              <a:rPr lang="pl-PL" sz="2200" dirty="0"/>
              <a:t> </a:t>
            </a:r>
            <a:r>
              <a:rPr lang="pl-PL" sz="2200" dirty="0" err="1"/>
              <a:t>downloads</a:t>
            </a:r>
            <a:r>
              <a:rPr lang="pl-PL" sz="2200" dirty="0"/>
              <a:t> </a:t>
            </a:r>
            <a:r>
              <a:rPr lang="pl-PL" sz="2200" dirty="0" err="1"/>
              <a:t>each</a:t>
            </a:r>
            <a:r>
              <a:rPr lang="pl-PL" sz="2200" dirty="0"/>
              <a:t> </a:t>
            </a:r>
            <a:r>
              <a:rPr lang="pl-PL" sz="2200" dirty="0" err="1"/>
              <a:t>image</a:t>
            </a:r>
            <a:r>
              <a:rPr lang="pl-PL" sz="2200" dirty="0"/>
              <a:t> on a </a:t>
            </a:r>
            <a:r>
              <a:rPr lang="pl-PL" sz="2200" dirty="0" err="1"/>
              <a:t>page</a:t>
            </a:r>
            <a:r>
              <a:rPr lang="pl-PL" sz="2200" dirty="0"/>
              <a:t> </a:t>
            </a:r>
            <a:br>
              <a:rPr lang="pl-PL" sz="2200" dirty="0"/>
            </a:br>
            <a:r>
              <a:rPr lang="pl-PL" sz="2200" dirty="0"/>
              <a:t>(</a:t>
            </a:r>
            <a:r>
              <a:rPr lang="pl-PL" sz="2200" dirty="0" err="1"/>
              <a:t>could</a:t>
            </a:r>
            <a:r>
              <a:rPr lang="pl-PL" sz="2200" dirty="0"/>
              <a:t> be one </a:t>
            </a:r>
            <a:r>
              <a:rPr lang="pl-PL" sz="2200" dirty="0" err="1"/>
              <a:t>thread</a:t>
            </a:r>
            <a:r>
              <a:rPr lang="pl-PL" sz="2200" dirty="0"/>
              <a:t> per </a:t>
            </a:r>
            <a:r>
              <a:rPr lang="pl-PL" sz="2200" dirty="0" err="1"/>
              <a:t>image</a:t>
            </a:r>
            <a:r>
              <a:rPr lang="pl-PL" sz="2200" dirty="0" smtClean="0"/>
              <a:t>).</a:t>
            </a:r>
            <a:endParaRPr lang="pl-PL" sz="2200" dirty="0"/>
          </a:p>
          <a:p>
            <a:pPr>
              <a:buFontTx/>
              <a:buChar char="•"/>
            </a:pPr>
            <a:r>
              <a:rPr lang="pl-PL" sz="2200" dirty="0"/>
              <a:t> </a:t>
            </a:r>
            <a:r>
              <a:rPr lang="pl-PL" sz="2200" dirty="0" err="1" smtClean="0"/>
              <a:t>Separate</a:t>
            </a:r>
            <a:r>
              <a:rPr lang="pl-PL" sz="2200" dirty="0" smtClean="0"/>
              <a:t> </a:t>
            </a:r>
            <a:r>
              <a:rPr lang="pl-PL" sz="2200" dirty="0" err="1"/>
              <a:t>thread</a:t>
            </a:r>
            <a:r>
              <a:rPr lang="pl-PL" sz="2200" dirty="0"/>
              <a:t> </a:t>
            </a:r>
            <a:r>
              <a:rPr lang="pl-PL" sz="2200" dirty="0" err="1"/>
              <a:t>displays</a:t>
            </a:r>
            <a:r>
              <a:rPr lang="pl-PL" sz="2200" dirty="0"/>
              <a:t> </a:t>
            </a:r>
            <a:r>
              <a:rPr lang="pl-PL" sz="2200" dirty="0" smtClean="0"/>
              <a:t>HTML.</a:t>
            </a:r>
            <a:endParaRPr lang="pl-PL" sz="2200" dirty="0"/>
          </a:p>
          <a:p>
            <a:pPr>
              <a:buFontTx/>
              <a:buChar char="•"/>
            </a:pPr>
            <a:r>
              <a:rPr lang="pl-PL" sz="2200" dirty="0"/>
              <a:t> </a:t>
            </a:r>
            <a:r>
              <a:rPr lang="pl-PL" sz="2200" dirty="0" err="1" smtClean="0"/>
              <a:t>Separate</a:t>
            </a:r>
            <a:r>
              <a:rPr lang="pl-PL" sz="2200" dirty="0" smtClean="0"/>
              <a:t> </a:t>
            </a:r>
            <a:r>
              <a:rPr lang="pl-PL" sz="2200" dirty="0" err="1"/>
              <a:t>thread</a:t>
            </a:r>
            <a:r>
              <a:rPr lang="pl-PL" sz="2200" dirty="0"/>
              <a:t> </a:t>
            </a:r>
            <a:r>
              <a:rPr lang="pl-PL" sz="2200" dirty="0" err="1"/>
              <a:t>allows</a:t>
            </a:r>
            <a:r>
              <a:rPr lang="pl-PL" sz="2200" dirty="0"/>
              <a:t> </a:t>
            </a:r>
            <a:r>
              <a:rPr lang="pl-PL" sz="2200" dirty="0" err="1"/>
              <a:t>typing</a:t>
            </a:r>
            <a:r>
              <a:rPr lang="pl-PL" sz="2200" dirty="0"/>
              <a:t> </a:t>
            </a:r>
            <a:r>
              <a:rPr lang="pl-PL" sz="2200" dirty="0" err="1"/>
              <a:t>or</a:t>
            </a:r>
            <a:r>
              <a:rPr lang="pl-PL" sz="2200" dirty="0"/>
              <a:t> pressing </a:t>
            </a:r>
            <a:r>
              <a:rPr lang="pl-PL" sz="2200" dirty="0" err="1"/>
              <a:t>the</a:t>
            </a:r>
            <a:r>
              <a:rPr lang="pl-PL" sz="2200" dirty="0"/>
              <a:t> stop </a:t>
            </a:r>
            <a:r>
              <a:rPr lang="pl-PL" sz="2200" dirty="0" err="1" smtClean="0"/>
              <a:t>button</a:t>
            </a:r>
            <a:r>
              <a:rPr lang="pl-PL" sz="2200" dirty="0"/>
              <a:t>.</a:t>
            </a:r>
          </a:p>
          <a:p>
            <a:pPr>
              <a:buFontTx/>
              <a:buChar char="•"/>
            </a:pPr>
            <a:r>
              <a:rPr lang="pl-PL" sz="2200" dirty="0"/>
              <a:t> </a:t>
            </a:r>
            <a:r>
              <a:rPr lang="pl-PL" sz="2200" dirty="0" err="1" smtClean="0"/>
              <a:t>Makes</a:t>
            </a:r>
            <a:r>
              <a:rPr lang="pl-PL" sz="2200" dirty="0" smtClean="0"/>
              <a:t> </a:t>
            </a:r>
            <a:r>
              <a:rPr lang="pl-PL" sz="2200" dirty="0" err="1"/>
              <a:t>browser</a:t>
            </a:r>
            <a:r>
              <a:rPr lang="pl-PL" sz="2200" dirty="0"/>
              <a:t> </a:t>
            </a:r>
            <a:r>
              <a:rPr lang="pl-PL" sz="2200" dirty="0" err="1"/>
              <a:t>look</a:t>
            </a:r>
            <a:r>
              <a:rPr lang="pl-PL" sz="2200" dirty="0"/>
              <a:t> </a:t>
            </a:r>
            <a:r>
              <a:rPr lang="pl-PL" sz="2200" dirty="0" err="1"/>
              <a:t>more</a:t>
            </a:r>
            <a:r>
              <a:rPr lang="pl-PL" sz="2200" dirty="0"/>
              <a:t> </a:t>
            </a:r>
            <a:r>
              <a:rPr lang="pl-PL" sz="2200" dirty="0" err="1" smtClean="0"/>
              <a:t>responsive</a:t>
            </a:r>
            <a:r>
              <a:rPr lang="pl-PL" sz="22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numeru slajdu 3"/>
          <p:cNvSpPr>
            <a:spLocks noGrp="1"/>
          </p:cNvSpPr>
          <p:nvPr>
            <p:ph type="sldNum" sz="quarter" idx="12"/>
          </p:nvPr>
        </p:nvSpPr>
        <p:spPr/>
        <p:txBody>
          <a:bodyPr/>
          <a:lstStyle/>
          <a:p>
            <a:pPr>
              <a:defRPr/>
            </a:pPr>
            <a:fld id="{5CEB35BF-AB00-4C57-9FA3-5496109EF1D3}" type="slidenum">
              <a:rPr lang="en-US"/>
              <a:pPr>
                <a:defRPr/>
              </a:pPr>
              <a:t>11</a:t>
            </a:fld>
            <a:endParaRPr lang="en-US"/>
          </a:p>
        </p:txBody>
      </p:sp>
      <p:sp>
        <p:nvSpPr>
          <p:cNvPr id="12291" name="Text Box 4"/>
          <p:cNvSpPr txBox="1">
            <a:spLocks noChangeArrowheads="1"/>
          </p:cNvSpPr>
          <p:nvPr/>
        </p:nvSpPr>
        <p:spPr bwMode="auto">
          <a:xfrm>
            <a:off x="457200" y="457200"/>
            <a:ext cx="8153400" cy="793750"/>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Beware of Amdahl’s law!</a:t>
            </a:r>
            <a:br>
              <a:rPr lang="pl-PL" sz="2800">
                <a:solidFill>
                  <a:srgbClr val="A50021"/>
                </a:solidFill>
              </a:rPr>
            </a:br>
            <a:r>
              <a:rPr lang="pl-PL" sz="1800">
                <a:solidFill>
                  <a:srgbClr val="A50021"/>
                </a:solidFill>
              </a:rPr>
              <a:t>[ http://en.wikipedia.org/wiki/Amdahl's_law ]</a:t>
            </a:r>
            <a:r>
              <a:rPr lang="pl-PL" sz="1600">
                <a:solidFill>
                  <a:srgbClr val="CC0000"/>
                </a:solidFill>
              </a:rPr>
              <a:t> </a:t>
            </a:r>
          </a:p>
        </p:txBody>
      </p:sp>
      <p:sp>
        <p:nvSpPr>
          <p:cNvPr id="12292" name="Rectangle 7"/>
          <p:cNvSpPr>
            <a:spLocks noChangeArrowheads="1"/>
          </p:cNvSpPr>
          <p:nvPr/>
        </p:nvSpPr>
        <p:spPr bwMode="auto">
          <a:xfrm>
            <a:off x="539750" y="1916113"/>
            <a:ext cx="2181225" cy="457200"/>
          </a:xfrm>
          <a:prstGeom prst="rect">
            <a:avLst/>
          </a:prstGeom>
          <a:noFill/>
          <a:ln w="9525">
            <a:noFill/>
            <a:miter lim="800000"/>
            <a:headEnd/>
            <a:tailEnd/>
          </a:ln>
        </p:spPr>
        <p:txBody>
          <a:bodyPr>
            <a:spAutoFit/>
          </a:bodyPr>
          <a:lstStyle/>
          <a:p>
            <a:r>
              <a:rPr lang="pl-PL"/>
              <a:t>Max speedup:</a:t>
            </a:r>
          </a:p>
        </p:txBody>
      </p:sp>
      <p:sp>
        <p:nvSpPr>
          <p:cNvPr id="12293" name="Rectangle 8"/>
          <p:cNvSpPr>
            <a:spLocks noChangeArrowheads="1"/>
          </p:cNvSpPr>
          <p:nvPr/>
        </p:nvSpPr>
        <p:spPr bwMode="auto">
          <a:xfrm>
            <a:off x="107950" y="4076700"/>
            <a:ext cx="2901950" cy="1311275"/>
          </a:xfrm>
          <a:prstGeom prst="rect">
            <a:avLst/>
          </a:prstGeom>
          <a:noFill/>
          <a:ln w="9525">
            <a:noFill/>
            <a:miter lim="800000"/>
            <a:headEnd/>
            <a:tailEnd/>
          </a:ln>
        </p:spPr>
        <p:txBody>
          <a:bodyPr>
            <a:spAutoFit/>
          </a:bodyPr>
          <a:lstStyle/>
          <a:p>
            <a:r>
              <a:rPr lang="pl-PL" sz="2000" i="1"/>
              <a:t>P</a:t>
            </a:r>
            <a:r>
              <a:rPr lang="pl-PL" sz="2000"/>
              <a:t> – parallel component</a:t>
            </a:r>
            <a:br>
              <a:rPr lang="pl-PL" sz="2000"/>
            </a:br>
            <a:r>
              <a:rPr lang="pl-PL" sz="2000" i="1"/>
              <a:t>S</a:t>
            </a:r>
            <a:r>
              <a:rPr lang="pl-PL" sz="2000"/>
              <a:t> – serial component</a:t>
            </a:r>
            <a:br>
              <a:rPr lang="pl-PL" sz="2000"/>
            </a:br>
            <a:r>
              <a:rPr lang="pl-PL" sz="2000"/>
              <a:t>(= 1 – </a:t>
            </a:r>
            <a:r>
              <a:rPr lang="pl-PL" sz="2000" i="1"/>
              <a:t>P</a:t>
            </a:r>
            <a:r>
              <a:rPr lang="pl-PL" sz="2000"/>
              <a:t>)</a:t>
            </a:r>
            <a:br>
              <a:rPr lang="pl-PL" sz="2000"/>
            </a:br>
            <a:r>
              <a:rPr lang="pl-PL" sz="2000" i="1"/>
              <a:t>N</a:t>
            </a:r>
            <a:r>
              <a:rPr lang="pl-PL" sz="2000"/>
              <a:t> – no of processors</a:t>
            </a:r>
          </a:p>
        </p:txBody>
      </p:sp>
      <p:pic>
        <p:nvPicPr>
          <p:cNvPr id="12294" name="Picture 10"/>
          <p:cNvPicPr>
            <a:picLocks noChangeAspect="1" noChangeArrowheads="1"/>
          </p:cNvPicPr>
          <p:nvPr/>
        </p:nvPicPr>
        <p:blipFill>
          <a:blip r:embed="rId2"/>
          <a:srcRect/>
          <a:stretch>
            <a:fillRect/>
          </a:stretch>
        </p:blipFill>
        <p:spPr bwMode="auto">
          <a:xfrm>
            <a:off x="323850" y="2420938"/>
            <a:ext cx="2444750" cy="1450975"/>
          </a:xfrm>
          <a:prstGeom prst="rect">
            <a:avLst/>
          </a:prstGeom>
          <a:noFill/>
          <a:ln w="9525">
            <a:noFill/>
            <a:miter lim="800000"/>
            <a:headEnd/>
            <a:tailEnd/>
          </a:ln>
        </p:spPr>
      </p:pic>
      <p:pic>
        <p:nvPicPr>
          <p:cNvPr id="12295" name="Picture 11"/>
          <p:cNvPicPr>
            <a:picLocks noChangeAspect="1" noChangeArrowheads="1"/>
          </p:cNvPicPr>
          <p:nvPr/>
        </p:nvPicPr>
        <p:blipFill>
          <a:blip r:embed="rId3"/>
          <a:srcRect/>
          <a:stretch>
            <a:fillRect/>
          </a:stretch>
        </p:blipFill>
        <p:spPr bwMode="auto">
          <a:xfrm>
            <a:off x="2916238" y="1341438"/>
            <a:ext cx="6057900" cy="4879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pPr>
              <a:defRPr/>
            </a:pPr>
            <a:fld id="{5418E1AB-8743-465F-B1F4-18A09A6039CF}" type="slidenum">
              <a:rPr lang="en-US"/>
              <a:pPr>
                <a:defRPr/>
              </a:pPr>
              <a:t>12</a:t>
            </a:fld>
            <a:endParaRPr lang="en-US"/>
          </a:p>
        </p:txBody>
      </p:sp>
      <p:pic>
        <p:nvPicPr>
          <p:cNvPr id="13315" name="Picture 3"/>
          <p:cNvPicPr>
            <a:picLocks noChangeAspect="1" noChangeArrowheads="1"/>
          </p:cNvPicPr>
          <p:nvPr/>
        </p:nvPicPr>
        <p:blipFill>
          <a:blip r:embed="rId2"/>
          <a:srcRect/>
          <a:stretch>
            <a:fillRect/>
          </a:stretch>
        </p:blipFill>
        <p:spPr bwMode="auto">
          <a:xfrm>
            <a:off x="5580063" y="1484313"/>
            <a:ext cx="3365500" cy="4033837"/>
          </a:xfrm>
          <a:prstGeom prst="rect">
            <a:avLst/>
          </a:prstGeom>
          <a:noFill/>
          <a:ln w="9525">
            <a:noFill/>
            <a:miter lim="800000"/>
            <a:headEnd/>
            <a:tailEnd/>
          </a:ln>
        </p:spPr>
      </p:pic>
      <p:sp>
        <p:nvSpPr>
          <p:cNvPr id="13316" name="Text Box 4"/>
          <p:cNvSpPr txBox="1">
            <a:spLocks noChangeArrowheads="1"/>
          </p:cNvSpPr>
          <p:nvPr/>
        </p:nvSpPr>
        <p:spPr bwMode="auto">
          <a:xfrm>
            <a:off x="457200" y="457200"/>
            <a:ext cx="8153400" cy="523875"/>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Various concurrency models</a:t>
            </a:r>
            <a:endParaRPr lang="pl-PL" sz="1600">
              <a:solidFill>
                <a:srgbClr val="CC0000"/>
              </a:solidFill>
            </a:endParaRPr>
          </a:p>
        </p:txBody>
      </p:sp>
      <p:sp>
        <p:nvSpPr>
          <p:cNvPr id="13317" name="Rectangle 1027"/>
          <p:cNvSpPr>
            <a:spLocks noChangeArrowheads="1"/>
          </p:cNvSpPr>
          <p:nvPr/>
        </p:nvSpPr>
        <p:spPr bwMode="auto">
          <a:xfrm>
            <a:off x="128588" y="1484313"/>
            <a:ext cx="7467600" cy="3602037"/>
          </a:xfrm>
          <a:prstGeom prst="rect">
            <a:avLst/>
          </a:prstGeom>
          <a:noFill/>
          <a:ln w="9525">
            <a:noFill/>
            <a:miter lim="800000"/>
            <a:headEnd/>
            <a:tailEnd/>
          </a:ln>
        </p:spPr>
        <p:txBody>
          <a:bodyPr>
            <a:spAutoFit/>
          </a:bodyPr>
          <a:lstStyle/>
          <a:p>
            <a:pPr algn="l">
              <a:spcBef>
                <a:spcPct val="50000"/>
              </a:spcBef>
              <a:buFontTx/>
              <a:buChar char="•"/>
            </a:pPr>
            <a:r>
              <a:rPr lang="pl-PL"/>
              <a:t> threads and locks,</a:t>
            </a:r>
          </a:p>
          <a:p>
            <a:pPr algn="l">
              <a:spcBef>
                <a:spcPct val="50000"/>
              </a:spcBef>
              <a:buFontTx/>
              <a:buChar char="•"/>
            </a:pPr>
            <a:r>
              <a:rPr lang="pl-PL"/>
              <a:t> functional programming</a:t>
            </a:r>
            <a:br>
              <a:rPr lang="pl-PL"/>
            </a:br>
            <a:r>
              <a:rPr lang="pl-PL"/>
              <a:t>  (pure functions, no mutable state),</a:t>
            </a:r>
          </a:p>
          <a:p>
            <a:pPr algn="l">
              <a:spcBef>
                <a:spcPct val="50000"/>
              </a:spcBef>
              <a:buFontTx/>
              <a:buChar char="•"/>
            </a:pPr>
            <a:r>
              <a:rPr lang="pl-PL"/>
              <a:t> actors,</a:t>
            </a:r>
          </a:p>
          <a:p>
            <a:pPr algn="l">
              <a:spcBef>
                <a:spcPct val="50000"/>
              </a:spcBef>
              <a:buFontTx/>
              <a:buChar char="•"/>
            </a:pPr>
            <a:r>
              <a:rPr lang="pl-PL"/>
              <a:t> communicating sequential processes,</a:t>
            </a:r>
          </a:p>
          <a:p>
            <a:pPr algn="l">
              <a:spcBef>
                <a:spcPct val="50000"/>
              </a:spcBef>
              <a:buFontTx/>
              <a:buChar char="•"/>
            </a:pPr>
            <a:r>
              <a:rPr lang="pl-PL"/>
              <a:t> data parallelism (e.g., SIMD),</a:t>
            </a:r>
          </a:p>
          <a:p>
            <a:pPr algn="l">
              <a:spcBef>
                <a:spcPct val="50000"/>
              </a:spcBef>
              <a:buFontTx/>
              <a:buChar char="•"/>
            </a:pPr>
            <a:r>
              <a:rPr lang="pl-PL"/>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pPr>
              <a:defRPr/>
            </a:pPr>
            <a:fld id="{12E0D210-7409-49D0-B8D0-53786682D9DE}" type="slidenum">
              <a:rPr lang="en-US"/>
              <a:pPr>
                <a:defRPr/>
              </a:pPr>
              <a:t>13</a:t>
            </a:fld>
            <a:endParaRPr lang="en-US"/>
          </a:p>
        </p:txBody>
      </p:sp>
      <p:sp>
        <p:nvSpPr>
          <p:cNvPr id="14339" name="Text Box 4"/>
          <p:cNvSpPr txBox="1">
            <a:spLocks noChangeArrowheads="1"/>
          </p:cNvSpPr>
          <p:nvPr/>
        </p:nvSpPr>
        <p:spPr bwMode="auto">
          <a:xfrm>
            <a:off x="457200" y="457200"/>
            <a:ext cx="8153400" cy="523875"/>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Concurrency and parallelism</a:t>
            </a:r>
            <a:endParaRPr lang="pl-PL" sz="1600">
              <a:solidFill>
                <a:srgbClr val="CC0000"/>
              </a:solidFill>
            </a:endParaRPr>
          </a:p>
        </p:txBody>
      </p:sp>
      <p:sp>
        <p:nvSpPr>
          <p:cNvPr id="14340" name="Prostokąt 3"/>
          <p:cNvSpPr>
            <a:spLocks noChangeArrowheads="1"/>
          </p:cNvSpPr>
          <p:nvPr/>
        </p:nvSpPr>
        <p:spPr bwMode="auto">
          <a:xfrm>
            <a:off x="468313" y="1076325"/>
            <a:ext cx="8207375" cy="2370138"/>
          </a:xfrm>
          <a:prstGeom prst="rect">
            <a:avLst/>
          </a:prstGeom>
          <a:noFill/>
          <a:ln w="9525">
            <a:noFill/>
            <a:miter lim="800000"/>
            <a:headEnd/>
            <a:tailEnd/>
          </a:ln>
        </p:spPr>
        <p:txBody>
          <a:bodyPr>
            <a:spAutoFit/>
          </a:bodyPr>
          <a:lstStyle/>
          <a:p>
            <a:r>
              <a:rPr lang="en-US" sz="2200"/>
              <a:t>A concurrent program has multiple logical threads of control. These threads</a:t>
            </a:r>
            <a:r>
              <a:rPr lang="pl-PL" sz="2200"/>
              <a:t> </a:t>
            </a:r>
            <a:r>
              <a:rPr lang="en-US" sz="2200"/>
              <a:t>may or may not run in parallel.</a:t>
            </a:r>
            <a:endParaRPr lang="pl-PL" sz="2200"/>
          </a:p>
          <a:p>
            <a:endParaRPr lang="pl-PL" sz="1600"/>
          </a:p>
          <a:p>
            <a:r>
              <a:rPr lang="en-US" sz="2200"/>
              <a:t>A parallel program (usually) runs faster than a sequential program</a:t>
            </a:r>
            <a:r>
              <a:rPr lang="pl-PL" sz="2200"/>
              <a:t> </a:t>
            </a:r>
            <a:r>
              <a:rPr lang="en-US" sz="2200"/>
              <a:t>by executing different parts of the computation simultaneously (in parallel).</a:t>
            </a:r>
          </a:p>
          <a:p>
            <a:r>
              <a:rPr lang="en-US" sz="2200"/>
              <a:t>It may or may not have more than one logical thread of control.</a:t>
            </a:r>
            <a:endParaRPr lang="pl-PL" sz="2200"/>
          </a:p>
        </p:txBody>
      </p:sp>
      <p:sp>
        <p:nvSpPr>
          <p:cNvPr id="14341" name="Prostokąt 4"/>
          <p:cNvSpPr>
            <a:spLocks noChangeArrowheads="1"/>
          </p:cNvSpPr>
          <p:nvPr/>
        </p:nvSpPr>
        <p:spPr bwMode="auto">
          <a:xfrm>
            <a:off x="250825" y="3573463"/>
            <a:ext cx="8642350" cy="2676525"/>
          </a:xfrm>
          <a:prstGeom prst="rect">
            <a:avLst/>
          </a:prstGeom>
          <a:noFill/>
          <a:ln w="9525">
            <a:noFill/>
            <a:miter lim="800000"/>
            <a:headEnd/>
            <a:tailEnd/>
          </a:ln>
        </p:spPr>
        <p:txBody>
          <a:bodyPr>
            <a:spAutoFit/>
          </a:bodyPr>
          <a:lstStyle/>
          <a:p>
            <a:r>
              <a:rPr lang="en-US"/>
              <a:t>We can also say that </a:t>
            </a:r>
          </a:p>
          <a:p>
            <a:r>
              <a:rPr lang="en-US">
                <a:solidFill>
                  <a:schemeClr val="accent2"/>
                </a:solidFill>
              </a:rPr>
              <a:t>concurrency is an aspect of the problem domain </a:t>
            </a:r>
          </a:p>
          <a:p>
            <a:r>
              <a:rPr lang="en-US"/>
              <a:t>(your program needs to handle multiple simultaneous, </a:t>
            </a:r>
            <a:r>
              <a:rPr lang="pl-PL"/>
              <a:t/>
            </a:r>
            <a:br>
              <a:rPr lang="pl-PL"/>
            </a:br>
            <a:r>
              <a:rPr lang="en-US"/>
              <a:t>or near-simultaneous, events). </a:t>
            </a:r>
          </a:p>
          <a:p>
            <a:r>
              <a:rPr lang="en-US">
                <a:solidFill>
                  <a:schemeClr val="accent2"/>
                </a:solidFill>
              </a:rPr>
              <a:t>Parallelism</a:t>
            </a:r>
            <a:r>
              <a:rPr lang="en-US"/>
              <a:t>, by contrast, </a:t>
            </a:r>
            <a:r>
              <a:rPr lang="en-US">
                <a:solidFill>
                  <a:schemeClr val="accent2"/>
                </a:solidFill>
              </a:rPr>
              <a:t>is an aspect of the solution domain </a:t>
            </a:r>
          </a:p>
          <a:p>
            <a:r>
              <a:rPr lang="en-US"/>
              <a:t>(you want to make your program faster by processing different</a:t>
            </a:r>
          </a:p>
          <a:p>
            <a:r>
              <a:rPr lang="en-US"/>
              <a:t>portions of the problem in parallel).</a:t>
            </a:r>
            <a:endParaRPr lang="pl-PL"/>
          </a:p>
        </p:txBody>
      </p:sp>
      <p:sp>
        <p:nvSpPr>
          <p:cNvPr id="14342" name="Rectangle 8"/>
          <p:cNvSpPr>
            <a:spLocks noChangeArrowheads="1"/>
          </p:cNvSpPr>
          <p:nvPr/>
        </p:nvSpPr>
        <p:spPr bwMode="auto">
          <a:xfrm>
            <a:off x="1474788" y="6437313"/>
            <a:ext cx="6197600" cy="304800"/>
          </a:xfrm>
          <a:prstGeom prst="rect">
            <a:avLst/>
          </a:prstGeom>
          <a:noFill/>
          <a:ln w="9525">
            <a:noFill/>
            <a:miter lim="800000"/>
            <a:headEnd/>
            <a:tailEnd/>
          </a:ln>
        </p:spPr>
        <p:txBody>
          <a:bodyPr wrap="none">
            <a:spAutoFit/>
          </a:bodyPr>
          <a:lstStyle/>
          <a:p>
            <a:r>
              <a:rPr lang="pl-PL" sz="1400"/>
              <a:t>Based on [P. Butcher, </a:t>
            </a:r>
            <a:r>
              <a:rPr lang="pl-PL" sz="1400" i="1"/>
              <a:t>Seven Concurrency Models in Seven Weeks</a:t>
            </a:r>
            <a:r>
              <a:rPr lang="pl-PL" sz="1400"/>
              <a:t>], chap. 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245555C1-407A-4786-AB25-35AD9B124DD2}" type="slidenum">
              <a:rPr lang="en-US"/>
              <a:pPr>
                <a:defRPr/>
              </a:pPr>
              <a:t>14</a:t>
            </a:fld>
            <a:endParaRPr lang="en-US"/>
          </a:p>
        </p:txBody>
      </p:sp>
      <p:sp>
        <p:nvSpPr>
          <p:cNvPr id="15363" name="Text Box 1026"/>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Threads in the VM</a:t>
            </a:r>
          </a:p>
        </p:txBody>
      </p:sp>
      <p:sp>
        <p:nvSpPr>
          <p:cNvPr id="15364" name="Rectangle 1027"/>
          <p:cNvSpPr>
            <a:spLocks noChangeArrowheads="1"/>
          </p:cNvSpPr>
          <p:nvPr/>
        </p:nvSpPr>
        <p:spPr bwMode="auto">
          <a:xfrm>
            <a:off x="838200" y="1374775"/>
            <a:ext cx="7467600" cy="2282825"/>
          </a:xfrm>
          <a:prstGeom prst="rect">
            <a:avLst/>
          </a:prstGeom>
          <a:noFill/>
          <a:ln w="9525">
            <a:noFill/>
            <a:miter lim="800000"/>
            <a:headEnd/>
            <a:tailEnd/>
          </a:ln>
        </p:spPr>
        <p:txBody>
          <a:bodyPr>
            <a:spAutoFit/>
          </a:bodyPr>
          <a:lstStyle/>
          <a:p>
            <a:pPr>
              <a:spcBef>
                <a:spcPct val="50000"/>
              </a:spcBef>
              <a:buFontTx/>
              <a:buChar char="•"/>
            </a:pPr>
            <a:r>
              <a:rPr lang="pl-PL"/>
              <a:t> VM has threads in background</a:t>
            </a:r>
          </a:p>
          <a:p>
            <a:pPr>
              <a:spcBef>
                <a:spcPct val="50000"/>
              </a:spcBef>
              <a:buFontTx/>
              <a:buChar char="•"/>
            </a:pPr>
            <a:r>
              <a:rPr lang="pl-PL"/>
              <a:t> VM alive as long as a “legitimate thread” still</a:t>
            </a:r>
            <a:br>
              <a:rPr lang="pl-PL"/>
            </a:br>
            <a:r>
              <a:rPr lang="pl-PL"/>
              <a:t>around (illegitimate threads are “daemons”)</a:t>
            </a:r>
          </a:p>
          <a:p>
            <a:pPr>
              <a:spcBef>
                <a:spcPct val="50000"/>
              </a:spcBef>
              <a:buFontTx/>
              <a:buChar char="•"/>
            </a:pPr>
            <a:r>
              <a:rPr lang="pl-PL"/>
              <a:t> GUI programs will start separate thread to</a:t>
            </a:r>
            <a:br>
              <a:rPr lang="pl-PL"/>
            </a:br>
            <a:r>
              <a:rPr lang="pl-PL"/>
              <a:t>handle events once frame is visible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31D33C8A-983B-4E88-BDEC-A0B49C1AF434}" type="slidenum">
              <a:rPr lang="en-US"/>
              <a:pPr>
                <a:defRPr/>
              </a:pPr>
              <a:t>15</a:t>
            </a:fld>
            <a:endParaRPr lang="en-US"/>
          </a:p>
        </p:txBody>
      </p:sp>
      <p:sp>
        <p:nvSpPr>
          <p:cNvPr id="16387" name="Text Box 4"/>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Spawning a thread (step-by-step)</a:t>
            </a:r>
            <a:endParaRPr lang="pl-PL" sz="2000">
              <a:solidFill>
                <a:srgbClr val="A50021"/>
              </a:solidFill>
            </a:endParaRPr>
          </a:p>
        </p:txBody>
      </p:sp>
      <p:sp>
        <p:nvSpPr>
          <p:cNvPr id="16388" name="Rectangle 5"/>
          <p:cNvSpPr>
            <a:spLocks noChangeArrowheads="1"/>
          </p:cNvSpPr>
          <p:nvPr/>
        </p:nvSpPr>
        <p:spPr bwMode="auto">
          <a:xfrm>
            <a:off x="457200" y="1052513"/>
            <a:ext cx="8229600" cy="3016250"/>
          </a:xfrm>
          <a:prstGeom prst="rect">
            <a:avLst/>
          </a:prstGeom>
          <a:noFill/>
          <a:ln w="9525">
            <a:noFill/>
            <a:miter lim="800000"/>
            <a:headEnd/>
            <a:tailEnd/>
          </a:ln>
        </p:spPr>
        <p:txBody>
          <a:bodyPr>
            <a:spAutoFit/>
          </a:bodyPr>
          <a:lstStyle/>
          <a:p>
            <a:r>
              <a:rPr lang="pl-PL" sz="2200"/>
              <a:t>1. Create your class, making it </a:t>
            </a:r>
            <a:r>
              <a:rPr lang="pl-PL" sz="2200">
                <a:solidFill>
                  <a:schemeClr val="accent2"/>
                </a:solidFill>
              </a:rPr>
              <a:t>implement Runnable</a:t>
            </a:r>
          </a:p>
          <a:p>
            <a:r>
              <a:rPr lang="pl-PL" sz="2200"/>
              <a:t>class Animation implements Runnable { … }</a:t>
            </a:r>
          </a:p>
          <a:p>
            <a:endParaRPr lang="pl-PL" sz="1600"/>
          </a:p>
          <a:p>
            <a:r>
              <a:rPr lang="pl-PL" sz="2200"/>
              <a:t>2. Define a method in your class with the signature:</a:t>
            </a:r>
          </a:p>
          <a:p>
            <a:pPr algn="l"/>
            <a:r>
              <a:rPr lang="pl-PL" sz="2200"/>
              <a:t>	</a:t>
            </a:r>
            <a:r>
              <a:rPr lang="pl-PL" sz="2200">
                <a:solidFill>
                  <a:schemeClr val="accent2"/>
                </a:solidFill>
              </a:rPr>
              <a:t>public void run()</a:t>
            </a:r>
            <a:r>
              <a:rPr lang="pl-PL" sz="2200"/>
              <a:t> {  // this method will be called</a:t>
            </a:r>
            <a:br>
              <a:rPr lang="pl-PL" sz="2200"/>
            </a:br>
            <a:r>
              <a:rPr lang="pl-PL" sz="2200"/>
              <a:t>		// when the thread starts up </a:t>
            </a:r>
          </a:p>
          <a:p>
            <a:pPr algn="l"/>
            <a:r>
              <a:rPr lang="pl-PL" sz="2200"/>
              <a:t>		… </a:t>
            </a:r>
          </a:p>
          <a:p>
            <a:pPr algn="l"/>
            <a:r>
              <a:rPr lang="pl-PL" sz="2200"/>
              <a:t>		// when this exits, thread dies</a:t>
            </a:r>
            <a:br>
              <a:rPr lang="pl-PL" sz="2200"/>
            </a:br>
            <a:r>
              <a:rPr lang="pl-PL" sz="2200"/>
              <a:t>	}</a:t>
            </a:r>
          </a:p>
        </p:txBody>
      </p:sp>
      <p:sp>
        <p:nvSpPr>
          <p:cNvPr id="16389" name="Rectangle 5"/>
          <p:cNvSpPr>
            <a:spLocks noChangeArrowheads="1"/>
          </p:cNvSpPr>
          <p:nvPr/>
        </p:nvSpPr>
        <p:spPr bwMode="auto">
          <a:xfrm>
            <a:off x="457200" y="4268788"/>
            <a:ext cx="8229600" cy="2255837"/>
          </a:xfrm>
          <a:prstGeom prst="rect">
            <a:avLst/>
          </a:prstGeom>
          <a:noFill/>
          <a:ln w="9525">
            <a:noFill/>
            <a:miter lim="800000"/>
            <a:headEnd/>
            <a:tailEnd/>
          </a:ln>
        </p:spPr>
        <p:txBody>
          <a:bodyPr>
            <a:spAutoFit/>
          </a:bodyPr>
          <a:lstStyle/>
          <a:p>
            <a:r>
              <a:rPr lang="pl-PL" sz="2200"/>
              <a:t>3. Create an instance of your class: </a:t>
            </a:r>
            <a:br>
              <a:rPr lang="pl-PL" sz="2200"/>
            </a:br>
            <a:r>
              <a:rPr lang="pl-PL" sz="2200"/>
              <a:t>Animation a = new Animation();</a:t>
            </a:r>
          </a:p>
          <a:p>
            <a:endParaRPr lang="pl-PL" sz="1600"/>
          </a:p>
          <a:p>
            <a:r>
              <a:rPr lang="pl-PL" sz="2200"/>
              <a:t>4. Create a new thread attached to your new instance: </a:t>
            </a:r>
            <a:br>
              <a:rPr lang="pl-PL" sz="2200"/>
            </a:br>
            <a:r>
              <a:rPr lang="pl-PL" sz="2200"/>
              <a:t>Thread t = </a:t>
            </a:r>
            <a:r>
              <a:rPr lang="pl-PL" sz="2200">
                <a:solidFill>
                  <a:schemeClr val="accent2"/>
                </a:solidFill>
              </a:rPr>
              <a:t>new Thread(a)</a:t>
            </a:r>
            <a:r>
              <a:rPr lang="pl-PL" sz="2200"/>
              <a:t>;</a:t>
            </a:r>
          </a:p>
          <a:p>
            <a:endParaRPr lang="pl-PL" sz="1600"/>
          </a:p>
          <a:p>
            <a:r>
              <a:rPr lang="pl-PL" sz="2200"/>
              <a:t>5. Start the thread attached to your object: </a:t>
            </a:r>
            <a:r>
              <a:rPr lang="pl-PL" sz="2200">
                <a:solidFill>
                  <a:schemeClr val="accent2"/>
                </a:solidFill>
              </a:rPr>
              <a:t>t.start();</a:t>
            </a:r>
            <a:endParaRPr lang="pl-PL" sz="22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6002EA08-D6A7-4B66-B73D-56CCEB416ADD}" type="slidenum">
              <a:rPr lang="en-US"/>
              <a:pPr>
                <a:defRPr/>
              </a:pPr>
              <a:t>16</a:t>
            </a:fld>
            <a:endParaRPr lang="en-US"/>
          </a:p>
        </p:txBody>
      </p:sp>
      <p:sp>
        <p:nvSpPr>
          <p:cNvPr id="17411" name="Text Box 4"/>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dirty="0" err="1">
                <a:solidFill>
                  <a:srgbClr val="A50021"/>
                </a:solidFill>
              </a:rPr>
              <a:t>Simplest</a:t>
            </a:r>
            <a:r>
              <a:rPr lang="pl-PL" sz="2800" dirty="0">
                <a:solidFill>
                  <a:srgbClr val="A50021"/>
                </a:solidFill>
              </a:rPr>
              <a:t> </a:t>
            </a:r>
            <a:r>
              <a:rPr lang="pl-PL" sz="2800" dirty="0" err="1" smtClean="0">
                <a:solidFill>
                  <a:srgbClr val="A50021"/>
                </a:solidFill>
              </a:rPr>
              <a:t>example</a:t>
            </a:r>
            <a:endParaRPr lang="pl-PL" sz="2000" dirty="0">
              <a:solidFill>
                <a:srgbClr val="A50021"/>
              </a:solidFill>
            </a:endParaRPr>
          </a:p>
        </p:txBody>
      </p:sp>
      <p:sp>
        <p:nvSpPr>
          <p:cNvPr id="17412" name="Rectangle 6"/>
          <p:cNvSpPr>
            <a:spLocks noChangeArrowheads="1"/>
          </p:cNvSpPr>
          <p:nvPr/>
        </p:nvSpPr>
        <p:spPr bwMode="auto">
          <a:xfrm>
            <a:off x="214314" y="1071546"/>
            <a:ext cx="4929190" cy="2246769"/>
          </a:xfrm>
          <a:prstGeom prst="rect">
            <a:avLst/>
          </a:prstGeom>
          <a:noFill/>
          <a:ln w="9525">
            <a:noFill/>
            <a:miter lim="800000"/>
            <a:headEnd/>
            <a:tailEnd/>
          </a:ln>
        </p:spPr>
        <p:txBody>
          <a:bodyPr wrap="square">
            <a:spAutoFit/>
          </a:bodyPr>
          <a:lstStyle/>
          <a:p>
            <a:pPr algn="l"/>
            <a:r>
              <a:rPr lang="pl-PL" sz="2000" dirty="0" err="1"/>
              <a:t>class</a:t>
            </a:r>
            <a:r>
              <a:rPr lang="pl-PL" sz="2000" dirty="0"/>
              <a:t> </a:t>
            </a:r>
            <a:r>
              <a:rPr lang="pl-PL" sz="2000" dirty="0" err="1"/>
              <a:t>BlahBlah</a:t>
            </a:r>
            <a:r>
              <a:rPr lang="pl-PL" sz="2000" dirty="0"/>
              <a:t> </a:t>
            </a:r>
            <a:r>
              <a:rPr lang="pl-PL" sz="2000" dirty="0" err="1"/>
              <a:t>implements</a:t>
            </a:r>
            <a:r>
              <a:rPr lang="pl-PL" sz="2000" dirty="0"/>
              <a:t> </a:t>
            </a:r>
            <a:r>
              <a:rPr lang="pl-PL" sz="2000" dirty="0" err="1"/>
              <a:t>Runnable</a:t>
            </a:r>
            <a:r>
              <a:rPr lang="pl-PL" sz="2000" dirty="0"/>
              <a:t> {</a:t>
            </a:r>
          </a:p>
          <a:p>
            <a:pPr algn="l"/>
            <a:r>
              <a:rPr lang="pl-PL" sz="2000" dirty="0" smtClean="0"/>
              <a:t>    </a:t>
            </a:r>
            <a:r>
              <a:rPr lang="pl-PL" sz="2000" dirty="0" err="1" smtClean="0"/>
              <a:t>String</a:t>
            </a:r>
            <a:r>
              <a:rPr lang="pl-PL" sz="2000" dirty="0" smtClean="0"/>
              <a:t> </a:t>
            </a:r>
            <a:r>
              <a:rPr lang="pl-PL" sz="2000" dirty="0" err="1"/>
              <a:t>str</a:t>
            </a:r>
            <a:r>
              <a:rPr lang="pl-PL" sz="2000" dirty="0"/>
              <a:t>;</a:t>
            </a:r>
          </a:p>
          <a:p>
            <a:pPr algn="l"/>
            <a:r>
              <a:rPr lang="pl-PL" sz="2000" dirty="0" smtClean="0"/>
              <a:t>    public </a:t>
            </a:r>
            <a:r>
              <a:rPr lang="pl-PL" sz="2000" dirty="0" err="1"/>
              <a:t>BlahBlah</a:t>
            </a:r>
            <a:r>
              <a:rPr lang="pl-PL" sz="2000" dirty="0"/>
              <a:t>(</a:t>
            </a:r>
            <a:r>
              <a:rPr lang="pl-PL" sz="2000" dirty="0" err="1"/>
              <a:t>String</a:t>
            </a:r>
            <a:r>
              <a:rPr lang="pl-PL" sz="2000" dirty="0"/>
              <a:t> s) { </a:t>
            </a:r>
            <a:r>
              <a:rPr lang="pl-PL" sz="2000" dirty="0" err="1"/>
              <a:t>str</a:t>
            </a:r>
            <a:r>
              <a:rPr lang="pl-PL" sz="2000" dirty="0"/>
              <a:t> = s; }</a:t>
            </a:r>
          </a:p>
          <a:p>
            <a:pPr algn="l"/>
            <a:r>
              <a:rPr lang="pl-PL" sz="2000" dirty="0" smtClean="0"/>
              <a:t>    public </a:t>
            </a:r>
            <a:r>
              <a:rPr lang="pl-PL" sz="2000" dirty="0" err="1"/>
              <a:t>void</a:t>
            </a:r>
            <a:r>
              <a:rPr lang="pl-PL" sz="2000" dirty="0"/>
              <a:t> run() </a:t>
            </a:r>
            <a:r>
              <a:rPr lang="pl-PL" sz="2000" dirty="0" smtClean="0"/>
              <a:t>{</a:t>
            </a:r>
          </a:p>
          <a:p>
            <a:pPr algn="l"/>
            <a:r>
              <a:rPr lang="pl-PL" sz="2000" dirty="0" smtClean="0"/>
              <a:t>        </a:t>
            </a:r>
            <a:r>
              <a:rPr lang="pl-PL" sz="2000" dirty="0" err="1" smtClean="0"/>
              <a:t>while</a:t>
            </a:r>
            <a:r>
              <a:rPr lang="pl-PL" sz="2000" dirty="0" smtClean="0"/>
              <a:t> </a:t>
            </a:r>
            <a:r>
              <a:rPr lang="pl-PL" sz="2000" dirty="0"/>
              <a:t>(</a:t>
            </a:r>
            <a:r>
              <a:rPr lang="pl-PL" sz="2000" dirty="0" err="1"/>
              <a:t>true</a:t>
            </a:r>
            <a:r>
              <a:rPr lang="pl-PL" sz="2000" dirty="0"/>
              <a:t>) </a:t>
            </a:r>
            <a:r>
              <a:rPr lang="pl-PL" sz="2000" dirty="0" smtClean="0"/>
              <a:t>{ </a:t>
            </a:r>
            <a:r>
              <a:rPr lang="pl-PL" sz="2000" dirty="0" err="1" smtClean="0"/>
              <a:t>System.out.print</a:t>
            </a:r>
            <a:r>
              <a:rPr lang="pl-PL" sz="2000" dirty="0" smtClean="0"/>
              <a:t>(</a:t>
            </a:r>
            <a:r>
              <a:rPr lang="pl-PL" sz="2000" dirty="0" err="1" smtClean="0"/>
              <a:t>str</a:t>
            </a:r>
            <a:r>
              <a:rPr lang="pl-PL" sz="2000" dirty="0" smtClean="0"/>
              <a:t>); }</a:t>
            </a:r>
            <a:r>
              <a:rPr lang="pl-PL" sz="2000" dirty="0"/>
              <a:t/>
            </a:r>
            <a:br>
              <a:rPr lang="pl-PL" sz="2000" dirty="0"/>
            </a:br>
            <a:r>
              <a:rPr lang="pl-PL" sz="2000" dirty="0" smtClean="0"/>
              <a:t>    }</a:t>
            </a:r>
            <a:endParaRPr lang="pl-PL" sz="2000" dirty="0"/>
          </a:p>
          <a:p>
            <a:pPr algn="l"/>
            <a:r>
              <a:rPr lang="pl-PL" sz="2000" dirty="0"/>
              <a:t>}</a:t>
            </a:r>
          </a:p>
        </p:txBody>
      </p:sp>
      <p:sp>
        <p:nvSpPr>
          <p:cNvPr id="6" name="Rectangle 6"/>
          <p:cNvSpPr>
            <a:spLocks noChangeArrowheads="1"/>
          </p:cNvSpPr>
          <p:nvPr/>
        </p:nvSpPr>
        <p:spPr bwMode="auto">
          <a:xfrm>
            <a:off x="142844" y="3286124"/>
            <a:ext cx="4786346" cy="3170099"/>
          </a:xfrm>
          <a:prstGeom prst="rect">
            <a:avLst/>
          </a:prstGeom>
          <a:noFill/>
          <a:ln w="9525">
            <a:noFill/>
            <a:miter lim="800000"/>
            <a:headEnd/>
            <a:tailEnd/>
          </a:ln>
        </p:spPr>
        <p:txBody>
          <a:bodyPr wrap="square">
            <a:spAutoFit/>
          </a:bodyPr>
          <a:lstStyle/>
          <a:p>
            <a:pPr algn="l"/>
            <a:r>
              <a:rPr lang="pl-PL" sz="2000" dirty="0" err="1"/>
              <a:t>class</a:t>
            </a:r>
            <a:r>
              <a:rPr lang="pl-PL" sz="2000" dirty="0"/>
              <a:t> </a:t>
            </a:r>
            <a:r>
              <a:rPr lang="pl-PL" sz="2000" dirty="0" err="1"/>
              <a:t>BlahBlahTest</a:t>
            </a:r>
            <a:r>
              <a:rPr lang="pl-PL" sz="2000" dirty="0"/>
              <a:t> {</a:t>
            </a:r>
          </a:p>
          <a:p>
            <a:pPr algn="l"/>
            <a:r>
              <a:rPr lang="pl-PL" sz="2000" dirty="0" smtClean="0"/>
              <a:t>    public </a:t>
            </a:r>
            <a:r>
              <a:rPr lang="pl-PL" sz="2000" dirty="0" err="1"/>
              <a:t>static</a:t>
            </a:r>
            <a:r>
              <a:rPr lang="pl-PL" sz="2000" dirty="0"/>
              <a:t> </a:t>
            </a:r>
            <a:r>
              <a:rPr lang="pl-PL" sz="2000" dirty="0" err="1"/>
              <a:t>void</a:t>
            </a:r>
            <a:r>
              <a:rPr lang="pl-PL" sz="2000" dirty="0"/>
              <a:t> </a:t>
            </a:r>
            <a:r>
              <a:rPr lang="pl-PL" sz="2000" dirty="0" err="1"/>
              <a:t>main</a:t>
            </a:r>
            <a:r>
              <a:rPr lang="pl-PL" sz="2000" dirty="0"/>
              <a:t>(</a:t>
            </a:r>
            <a:r>
              <a:rPr lang="pl-PL" sz="2000" dirty="0" err="1"/>
              <a:t>String</a:t>
            </a:r>
            <a:r>
              <a:rPr lang="pl-PL" sz="2000" dirty="0"/>
              <a:t>[] </a:t>
            </a:r>
            <a:r>
              <a:rPr lang="pl-PL" sz="2000" dirty="0" err="1"/>
              <a:t>args</a:t>
            </a:r>
            <a:r>
              <a:rPr lang="pl-PL" sz="2000" dirty="0"/>
              <a:t>) </a:t>
            </a:r>
            <a:r>
              <a:rPr lang="pl-PL" sz="2000" dirty="0" smtClean="0"/>
              <a:t>{</a:t>
            </a:r>
          </a:p>
          <a:p>
            <a:pPr algn="l"/>
            <a:r>
              <a:rPr lang="pl-PL" sz="2000" dirty="0" smtClean="0"/>
              <a:t>        </a:t>
            </a:r>
            <a:r>
              <a:rPr lang="pl-PL" sz="2000" dirty="0" err="1" smtClean="0"/>
              <a:t>BlahBlah</a:t>
            </a:r>
            <a:r>
              <a:rPr lang="pl-PL" sz="2000" dirty="0" smtClean="0"/>
              <a:t> </a:t>
            </a:r>
            <a:r>
              <a:rPr lang="pl-PL" sz="2000" dirty="0"/>
              <a:t>j = </a:t>
            </a:r>
            <a:r>
              <a:rPr lang="pl-PL" sz="2000" dirty="0" err="1"/>
              <a:t>new</a:t>
            </a:r>
            <a:r>
              <a:rPr lang="pl-PL" sz="2000" dirty="0"/>
              <a:t> </a:t>
            </a:r>
            <a:r>
              <a:rPr lang="pl-PL" sz="2000" dirty="0" err="1"/>
              <a:t>BlahBlah</a:t>
            </a:r>
            <a:r>
              <a:rPr lang="pl-PL" sz="2000" dirty="0"/>
              <a:t>("</a:t>
            </a:r>
            <a:r>
              <a:rPr lang="pl-PL" sz="2000" dirty="0" err="1"/>
              <a:t>Oi</a:t>
            </a:r>
            <a:r>
              <a:rPr lang="pl-PL" sz="2000" dirty="0"/>
              <a:t>! </a:t>
            </a:r>
            <a:r>
              <a:rPr lang="pl-PL" sz="2000" dirty="0" smtClean="0"/>
              <a:t>");</a:t>
            </a:r>
          </a:p>
          <a:p>
            <a:pPr algn="l"/>
            <a:r>
              <a:rPr lang="pl-PL" sz="2000" dirty="0" smtClean="0"/>
              <a:t>        </a:t>
            </a:r>
            <a:r>
              <a:rPr lang="pl-PL" sz="2000" dirty="0" err="1" smtClean="0"/>
              <a:t>BlahBlah</a:t>
            </a:r>
            <a:r>
              <a:rPr lang="pl-PL" sz="2000" dirty="0" smtClean="0"/>
              <a:t> </a:t>
            </a:r>
            <a:r>
              <a:rPr lang="pl-PL" sz="2000" dirty="0"/>
              <a:t>k = </a:t>
            </a:r>
            <a:r>
              <a:rPr lang="pl-PL" sz="2000" dirty="0" err="1"/>
              <a:t>new</a:t>
            </a:r>
            <a:r>
              <a:rPr lang="pl-PL" sz="2000" dirty="0"/>
              <a:t> </a:t>
            </a:r>
            <a:r>
              <a:rPr lang="pl-PL" sz="2000" dirty="0" err="1"/>
              <a:t>BlahBlah</a:t>
            </a:r>
            <a:r>
              <a:rPr lang="pl-PL" sz="2000" dirty="0"/>
              <a:t>("</a:t>
            </a:r>
            <a:r>
              <a:rPr lang="pl-PL" sz="2000" dirty="0" err="1"/>
              <a:t>Yo</a:t>
            </a:r>
            <a:r>
              <a:rPr lang="pl-PL" sz="2000" dirty="0"/>
              <a:t>! </a:t>
            </a:r>
            <a:r>
              <a:rPr lang="pl-PL" sz="2000" dirty="0" smtClean="0"/>
              <a:t>");</a:t>
            </a:r>
          </a:p>
          <a:p>
            <a:pPr algn="l"/>
            <a:r>
              <a:rPr lang="pl-PL" sz="2000" dirty="0" smtClean="0"/>
              <a:t>        </a:t>
            </a:r>
            <a:r>
              <a:rPr lang="pl-PL" sz="2000" dirty="0" err="1" smtClean="0"/>
              <a:t>Thread</a:t>
            </a:r>
            <a:r>
              <a:rPr lang="pl-PL" sz="2000" dirty="0" smtClean="0"/>
              <a:t> </a:t>
            </a:r>
            <a:r>
              <a:rPr lang="pl-PL" sz="2000" dirty="0"/>
              <a:t>t = </a:t>
            </a:r>
            <a:r>
              <a:rPr lang="pl-PL" sz="2000" dirty="0" err="1"/>
              <a:t>new</a:t>
            </a:r>
            <a:r>
              <a:rPr lang="pl-PL" sz="2000" dirty="0"/>
              <a:t> </a:t>
            </a:r>
            <a:r>
              <a:rPr lang="pl-PL" sz="2000" dirty="0" err="1"/>
              <a:t>Thread</a:t>
            </a:r>
            <a:r>
              <a:rPr lang="pl-PL" sz="2000" dirty="0"/>
              <a:t>(j</a:t>
            </a:r>
            <a:r>
              <a:rPr lang="pl-PL" sz="2000" dirty="0" smtClean="0"/>
              <a:t>);</a:t>
            </a:r>
          </a:p>
          <a:p>
            <a:pPr algn="l"/>
            <a:r>
              <a:rPr lang="pl-PL" sz="2000" dirty="0" smtClean="0"/>
              <a:t>        </a:t>
            </a:r>
            <a:r>
              <a:rPr lang="pl-PL" sz="2000" dirty="0" err="1" smtClean="0"/>
              <a:t>Thread</a:t>
            </a:r>
            <a:r>
              <a:rPr lang="pl-PL" sz="2000" dirty="0" smtClean="0"/>
              <a:t> </a:t>
            </a:r>
            <a:r>
              <a:rPr lang="pl-PL" sz="2000" dirty="0"/>
              <a:t>u = </a:t>
            </a:r>
            <a:r>
              <a:rPr lang="pl-PL" sz="2000" dirty="0" err="1"/>
              <a:t>new</a:t>
            </a:r>
            <a:r>
              <a:rPr lang="pl-PL" sz="2000" dirty="0"/>
              <a:t> </a:t>
            </a:r>
            <a:r>
              <a:rPr lang="pl-PL" sz="2000" dirty="0" err="1"/>
              <a:t>Thread</a:t>
            </a:r>
            <a:r>
              <a:rPr lang="pl-PL" sz="2000" dirty="0"/>
              <a:t>(k</a:t>
            </a:r>
            <a:r>
              <a:rPr lang="pl-PL" sz="2000" dirty="0" smtClean="0"/>
              <a:t>);</a:t>
            </a:r>
          </a:p>
          <a:p>
            <a:pPr algn="l"/>
            <a:r>
              <a:rPr lang="pl-PL" sz="2000" dirty="0" smtClean="0"/>
              <a:t>        </a:t>
            </a:r>
            <a:r>
              <a:rPr lang="pl-PL" sz="2000" dirty="0" err="1" smtClean="0"/>
              <a:t>t.start</a:t>
            </a:r>
            <a:r>
              <a:rPr lang="pl-PL" sz="2000" dirty="0" smtClean="0"/>
              <a:t>();</a:t>
            </a:r>
          </a:p>
          <a:p>
            <a:pPr algn="l"/>
            <a:r>
              <a:rPr lang="pl-PL" sz="2000" dirty="0" smtClean="0"/>
              <a:t>        </a:t>
            </a:r>
            <a:r>
              <a:rPr lang="pl-PL" sz="2000" dirty="0" err="1" smtClean="0"/>
              <a:t>u.start</a:t>
            </a:r>
            <a:r>
              <a:rPr lang="pl-PL" sz="2000" dirty="0"/>
              <a:t>();</a:t>
            </a:r>
          </a:p>
          <a:p>
            <a:pPr algn="l"/>
            <a:r>
              <a:rPr lang="pl-PL" sz="2000" dirty="0"/>
              <a:t> </a:t>
            </a:r>
            <a:r>
              <a:rPr lang="pl-PL" sz="2000" dirty="0" smtClean="0"/>
              <a:t>   }</a:t>
            </a:r>
            <a:endParaRPr lang="pl-PL" sz="2000" dirty="0"/>
          </a:p>
          <a:p>
            <a:pPr algn="l"/>
            <a:r>
              <a:rPr lang="pl-PL" sz="2000" dirty="0"/>
              <a:t>}</a:t>
            </a:r>
          </a:p>
        </p:txBody>
      </p:sp>
      <p:sp>
        <p:nvSpPr>
          <p:cNvPr id="7" name="Rectangle 7"/>
          <p:cNvSpPr>
            <a:spLocks noChangeArrowheads="1"/>
          </p:cNvSpPr>
          <p:nvPr/>
        </p:nvSpPr>
        <p:spPr bwMode="auto">
          <a:xfrm>
            <a:off x="4714876" y="4286256"/>
            <a:ext cx="4357718" cy="2277547"/>
          </a:xfrm>
          <a:prstGeom prst="rect">
            <a:avLst/>
          </a:prstGeom>
          <a:noFill/>
          <a:ln w="9525">
            <a:noFill/>
            <a:miter lim="800000"/>
            <a:headEnd/>
            <a:tailEnd/>
          </a:ln>
        </p:spPr>
        <p:txBody>
          <a:bodyPr wrap="square">
            <a:spAutoFit/>
          </a:bodyPr>
          <a:lstStyle/>
          <a:p>
            <a:pPr algn="l">
              <a:spcBef>
                <a:spcPct val="50000"/>
              </a:spcBef>
            </a:pPr>
            <a:r>
              <a:rPr lang="pl-PL" sz="1600" b="1" dirty="0" err="1">
                <a:solidFill>
                  <a:schemeClr val="accent2"/>
                </a:solidFill>
              </a:rPr>
              <a:t>Output</a:t>
            </a:r>
            <a:r>
              <a:rPr lang="pl-PL" sz="1600" b="1" dirty="0">
                <a:solidFill>
                  <a:schemeClr val="accent2"/>
                </a:solidFill>
              </a:rPr>
              <a:t>:</a:t>
            </a:r>
          </a:p>
          <a:p>
            <a:pPr algn="l">
              <a:spcBef>
                <a:spcPct val="50000"/>
              </a:spcBef>
            </a:pP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p>
          <a:p>
            <a:pPr algn="l">
              <a:spcBef>
                <a:spcPct val="50000"/>
              </a:spcBef>
            </a:pP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Yo</a:t>
            </a:r>
            <a:r>
              <a:rPr lang="pl-PL" sz="1200" dirty="0" smtClean="0"/>
              <a:t>! </a:t>
            </a:r>
          </a:p>
          <a:p>
            <a:pPr algn="l">
              <a:spcBef>
                <a:spcPct val="50000"/>
              </a:spcBef>
            </a:pP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p>
          <a:p>
            <a:pPr algn="l">
              <a:spcBef>
                <a:spcPct val="50000"/>
              </a:spcBef>
            </a:pP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p>
          <a:p>
            <a:pPr algn="l">
              <a:spcBef>
                <a:spcPct val="50000"/>
              </a:spcBef>
            </a:pPr>
            <a:r>
              <a:rPr lang="pl-PL" sz="1200" dirty="0" err="1" smtClean="0"/>
              <a:t>Yo</a:t>
            </a:r>
            <a:r>
              <a:rPr lang="pl-PL" sz="1200" dirty="0" smtClean="0"/>
              <a:t>! </a:t>
            </a:r>
            <a:r>
              <a:rPr lang="pl-PL" sz="1200" dirty="0" err="1" smtClean="0"/>
              <a:t>Yo</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p>
          <a:p>
            <a:pPr algn="l">
              <a:spcBef>
                <a:spcPct val="50000"/>
              </a:spcBef>
            </a:pP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p>
          <a:p>
            <a:pPr algn="l">
              <a:spcBef>
                <a:spcPct val="50000"/>
              </a:spcBef>
            </a:pP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Oi</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 </a:t>
            </a:r>
            <a:r>
              <a:rPr lang="pl-PL" sz="1200" dirty="0" err="1" smtClean="0"/>
              <a:t>Yo</a:t>
            </a:r>
            <a:r>
              <a:rPr lang="pl-PL" sz="1200" dirty="0" smtClean="0"/>
              <a:t>!</a:t>
            </a:r>
            <a:endParaRPr lang="pl-PL"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3"/>
          <p:cNvSpPr>
            <a:spLocks noGrp="1"/>
          </p:cNvSpPr>
          <p:nvPr>
            <p:ph type="sldNum" sz="quarter" idx="12"/>
          </p:nvPr>
        </p:nvSpPr>
        <p:spPr/>
        <p:txBody>
          <a:bodyPr/>
          <a:lstStyle/>
          <a:p>
            <a:pPr>
              <a:defRPr/>
            </a:pPr>
            <a:fld id="{09BB7F04-460A-4DFA-9022-9C1A05A731D7}" type="slidenum">
              <a:rPr lang="en-US"/>
              <a:pPr>
                <a:defRPr/>
              </a:pPr>
              <a:t>17</a:t>
            </a:fld>
            <a:endParaRPr lang="en-US"/>
          </a:p>
        </p:txBody>
      </p:sp>
      <p:sp>
        <p:nvSpPr>
          <p:cNvPr id="19459" name="Text Box 2"/>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Improving the output...</a:t>
            </a:r>
            <a:endParaRPr lang="pl-PL" sz="2000">
              <a:solidFill>
                <a:srgbClr val="A50021"/>
              </a:solidFill>
            </a:endParaRPr>
          </a:p>
        </p:txBody>
      </p:sp>
      <p:sp>
        <p:nvSpPr>
          <p:cNvPr id="19460" name="Rectangle 3"/>
          <p:cNvSpPr>
            <a:spLocks noChangeArrowheads="1"/>
          </p:cNvSpPr>
          <p:nvPr/>
        </p:nvSpPr>
        <p:spPr bwMode="auto">
          <a:xfrm>
            <a:off x="827088" y="1143000"/>
            <a:ext cx="7489825" cy="4524315"/>
          </a:xfrm>
          <a:prstGeom prst="rect">
            <a:avLst/>
          </a:prstGeom>
          <a:noFill/>
          <a:ln w="9525">
            <a:noFill/>
            <a:miter lim="800000"/>
            <a:headEnd/>
            <a:tailEnd/>
          </a:ln>
        </p:spPr>
        <p:txBody>
          <a:bodyPr>
            <a:spAutoFit/>
          </a:bodyPr>
          <a:lstStyle/>
          <a:p>
            <a:pPr algn="l"/>
            <a:r>
              <a:rPr lang="pl-PL" dirty="0" err="1"/>
              <a:t>class</a:t>
            </a:r>
            <a:r>
              <a:rPr lang="pl-PL" dirty="0"/>
              <a:t> </a:t>
            </a:r>
            <a:r>
              <a:rPr lang="pl-PL" dirty="0" err="1"/>
              <a:t>BlahBlah</a:t>
            </a:r>
            <a:r>
              <a:rPr lang="pl-PL" dirty="0"/>
              <a:t> </a:t>
            </a:r>
            <a:r>
              <a:rPr lang="pl-PL" dirty="0" err="1"/>
              <a:t>implements</a:t>
            </a:r>
            <a:r>
              <a:rPr lang="pl-PL" dirty="0"/>
              <a:t> </a:t>
            </a:r>
            <a:r>
              <a:rPr lang="pl-PL" dirty="0" err="1"/>
              <a:t>Runnable</a:t>
            </a:r>
            <a:r>
              <a:rPr lang="pl-PL" dirty="0"/>
              <a:t> {</a:t>
            </a:r>
          </a:p>
          <a:p>
            <a:pPr algn="l"/>
            <a:r>
              <a:rPr lang="pl-PL" dirty="0"/>
              <a:t>	</a:t>
            </a:r>
            <a:r>
              <a:rPr lang="pl-PL" dirty="0" err="1"/>
              <a:t>String</a:t>
            </a:r>
            <a:r>
              <a:rPr lang="pl-PL" dirty="0"/>
              <a:t> </a:t>
            </a:r>
            <a:r>
              <a:rPr lang="pl-PL" dirty="0" err="1"/>
              <a:t>str</a:t>
            </a:r>
            <a:r>
              <a:rPr lang="pl-PL" dirty="0"/>
              <a:t>;</a:t>
            </a:r>
          </a:p>
          <a:p>
            <a:pPr algn="l"/>
            <a:r>
              <a:rPr lang="pl-PL" dirty="0"/>
              <a:t>	public </a:t>
            </a:r>
            <a:r>
              <a:rPr lang="pl-PL" dirty="0" err="1"/>
              <a:t>BlahBlah</a:t>
            </a:r>
            <a:r>
              <a:rPr lang="pl-PL" dirty="0"/>
              <a:t>(</a:t>
            </a:r>
            <a:r>
              <a:rPr lang="pl-PL" dirty="0" err="1"/>
              <a:t>String</a:t>
            </a:r>
            <a:r>
              <a:rPr lang="pl-PL" dirty="0"/>
              <a:t> s) { </a:t>
            </a:r>
            <a:r>
              <a:rPr lang="pl-PL" dirty="0" err="1"/>
              <a:t>str</a:t>
            </a:r>
            <a:r>
              <a:rPr lang="pl-PL" dirty="0"/>
              <a:t> = s; }</a:t>
            </a:r>
          </a:p>
          <a:p>
            <a:pPr algn="l"/>
            <a:r>
              <a:rPr lang="pl-PL" dirty="0"/>
              <a:t>	public </a:t>
            </a:r>
            <a:r>
              <a:rPr lang="pl-PL" dirty="0" err="1"/>
              <a:t>void</a:t>
            </a:r>
            <a:r>
              <a:rPr lang="pl-PL" dirty="0"/>
              <a:t> run() {</a:t>
            </a:r>
          </a:p>
          <a:p>
            <a:pPr algn="l"/>
            <a:r>
              <a:rPr lang="pl-PL" dirty="0"/>
              <a:t>		</a:t>
            </a:r>
            <a:r>
              <a:rPr lang="pl-PL" dirty="0" err="1"/>
              <a:t>while</a:t>
            </a:r>
            <a:r>
              <a:rPr lang="pl-PL" dirty="0"/>
              <a:t> (</a:t>
            </a:r>
            <a:r>
              <a:rPr lang="pl-PL" dirty="0" err="1"/>
              <a:t>true</a:t>
            </a:r>
            <a:r>
              <a:rPr lang="pl-PL" dirty="0"/>
              <a:t>) </a:t>
            </a:r>
            <a:r>
              <a:rPr lang="pl-PL" dirty="0" smtClean="0"/>
              <a:t>{</a:t>
            </a:r>
            <a:r>
              <a:rPr lang="pl-PL" dirty="0"/>
              <a:t>	</a:t>
            </a:r>
          </a:p>
          <a:p>
            <a:pPr algn="l"/>
            <a:r>
              <a:rPr lang="pl-PL" dirty="0"/>
              <a:t>			</a:t>
            </a:r>
            <a:r>
              <a:rPr lang="pl-PL" dirty="0" err="1"/>
              <a:t>System.out.print</a:t>
            </a:r>
            <a:r>
              <a:rPr lang="pl-PL" dirty="0"/>
              <a:t>(</a:t>
            </a:r>
            <a:r>
              <a:rPr lang="pl-PL" dirty="0" err="1"/>
              <a:t>str</a:t>
            </a:r>
            <a:r>
              <a:rPr lang="pl-PL" dirty="0"/>
              <a:t>);</a:t>
            </a:r>
          </a:p>
          <a:p>
            <a:pPr algn="l"/>
            <a:r>
              <a:rPr lang="pl-PL" dirty="0"/>
              <a:t>			</a:t>
            </a:r>
            <a:r>
              <a:rPr lang="pl-PL" dirty="0" err="1"/>
              <a:t>try</a:t>
            </a:r>
            <a:r>
              <a:rPr lang="pl-PL" dirty="0"/>
              <a:t> { </a:t>
            </a:r>
            <a:r>
              <a:rPr lang="pl-PL" dirty="0" err="1">
                <a:solidFill>
                  <a:schemeClr val="accent2"/>
                </a:solidFill>
              </a:rPr>
              <a:t>Thread.sleep</a:t>
            </a:r>
            <a:r>
              <a:rPr lang="pl-PL" dirty="0">
                <a:solidFill>
                  <a:schemeClr val="accent2"/>
                </a:solidFill>
              </a:rPr>
              <a:t>(1);</a:t>
            </a:r>
            <a:r>
              <a:rPr lang="pl-PL" dirty="0"/>
              <a:t> }</a:t>
            </a:r>
          </a:p>
          <a:p>
            <a:pPr algn="l"/>
            <a:r>
              <a:rPr lang="pl-PL" dirty="0"/>
              <a:t>			</a:t>
            </a:r>
            <a:r>
              <a:rPr lang="pl-PL" dirty="0" err="1"/>
              <a:t>catch</a:t>
            </a:r>
            <a:r>
              <a:rPr lang="pl-PL" dirty="0"/>
              <a:t>( </a:t>
            </a:r>
            <a:r>
              <a:rPr lang="pl-PL" dirty="0" err="1"/>
              <a:t>InterruptedException</a:t>
            </a:r>
            <a:r>
              <a:rPr lang="pl-PL" dirty="0"/>
              <a:t> e ) {}</a:t>
            </a:r>
          </a:p>
          <a:p>
            <a:pPr algn="l"/>
            <a:r>
              <a:rPr lang="pl-PL" dirty="0"/>
              <a:t>		}</a:t>
            </a:r>
          </a:p>
          <a:p>
            <a:pPr algn="l"/>
            <a:r>
              <a:rPr lang="pl-PL" dirty="0"/>
              <a:t>	}</a:t>
            </a:r>
          </a:p>
          <a:p>
            <a:pPr algn="l"/>
            <a:r>
              <a:rPr lang="pl-PL" dirty="0"/>
              <a:t>}</a:t>
            </a:r>
          </a:p>
          <a:p>
            <a:pPr algn="l"/>
            <a:r>
              <a:rPr lang="pl-PL" dirty="0"/>
              <a:t>....</a:t>
            </a:r>
          </a:p>
        </p:txBody>
      </p:sp>
      <p:sp>
        <p:nvSpPr>
          <p:cNvPr id="367621" name="Rectangle 5"/>
          <p:cNvSpPr>
            <a:spLocks noChangeArrowheads="1"/>
          </p:cNvSpPr>
          <p:nvPr/>
        </p:nvSpPr>
        <p:spPr bwMode="auto">
          <a:xfrm>
            <a:off x="2209800" y="4635500"/>
            <a:ext cx="6553200" cy="1612900"/>
          </a:xfrm>
          <a:prstGeom prst="rect">
            <a:avLst/>
          </a:prstGeom>
          <a:noFill/>
          <a:ln w="9525">
            <a:noFill/>
            <a:miter lim="800000"/>
            <a:headEnd/>
            <a:tailEnd/>
          </a:ln>
        </p:spPr>
        <p:txBody>
          <a:bodyPr>
            <a:spAutoFit/>
          </a:bodyPr>
          <a:lstStyle/>
          <a:p>
            <a:pPr algn="l">
              <a:spcBef>
                <a:spcPct val="50000"/>
              </a:spcBef>
            </a:pPr>
            <a:r>
              <a:rPr lang="pl-PL" sz="1600" b="1">
                <a:solidFill>
                  <a:schemeClr val="accent2"/>
                </a:solidFill>
              </a:rPr>
              <a:t>Output:</a:t>
            </a:r>
          </a:p>
          <a:p>
            <a:pPr algn="l">
              <a:spcBef>
                <a:spcPct val="50000"/>
              </a:spcBef>
            </a:pPr>
            <a:r>
              <a:rPr lang="pl-PL" sz="1400"/>
              <a:t>Oi! Yo! Oi! Yo! Oi! Oi! Yo! Oi! Yo! Oi! Yo! Yo! Oi! Yo! Oi! Yo! Oi! Yo! Oi! Yo!</a:t>
            </a:r>
          </a:p>
          <a:p>
            <a:pPr algn="l">
              <a:spcBef>
                <a:spcPct val="50000"/>
              </a:spcBef>
            </a:pPr>
            <a:r>
              <a:rPr lang="pl-PL" sz="1400"/>
              <a:t>Oi! Yo! Oi! Oi! Yo! Oi! Yo! Yo! Oi! Yo! Oi! Yo! Oi! Yo! Oi! Yo! Oi! Yo! Oi! Yo!</a:t>
            </a:r>
          </a:p>
          <a:p>
            <a:pPr algn="l">
              <a:spcBef>
                <a:spcPct val="50000"/>
              </a:spcBef>
            </a:pPr>
            <a:r>
              <a:rPr lang="pl-PL" sz="1400"/>
              <a:t>Oi! Oi! Yo! Oi! Yo! Yo! Oi! Yo! Oi! Yo! Oi! Yo! Oi! Yo! Oi! Yo! Oi! Oi! Yo! Oi!</a:t>
            </a:r>
          </a:p>
          <a:p>
            <a:pPr algn="l">
              <a:spcBef>
                <a:spcPct val="50000"/>
              </a:spcBef>
            </a:pPr>
            <a:r>
              <a:rPr lang="pl-PL" sz="1400"/>
              <a:t>Yo! Oi! Yo! Yo! Oi! Yo! Oi! Yo! Oi! Yo! Oi! Yo! Oi! Yo! Oi! Oi! Yo! Oi! Yo! Yo!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7621"/>
                                        </p:tgtEl>
                                        <p:attrNameLst>
                                          <p:attrName>style.visibility</p:attrName>
                                        </p:attrNameLst>
                                      </p:cBhvr>
                                      <p:to>
                                        <p:strVal val="visible"/>
                                      </p:to>
                                    </p:set>
                                    <p:anim calcmode="lin" valueType="num">
                                      <p:cBhvr additive="base">
                                        <p:cTn id="7" dur="500" fill="hold"/>
                                        <p:tgtEl>
                                          <p:spTgt spid="367621"/>
                                        </p:tgtEl>
                                        <p:attrNameLst>
                                          <p:attrName>ppt_x</p:attrName>
                                        </p:attrNameLst>
                                      </p:cBhvr>
                                      <p:tavLst>
                                        <p:tav tm="0">
                                          <p:val>
                                            <p:strVal val="0-#ppt_w/2"/>
                                          </p:val>
                                        </p:tav>
                                        <p:tav tm="100000">
                                          <p:val>
                                            <p:strVal val="#ppt_x"/>
                                          </p:val>
                                        </p:tav>
                                      </p:tavLst>
                                    </p:anim>
                                    <p:anim calcmode="lin" valueType="num">
                                      <p:cBhvr additive="base">
                                        <p:cTn id="8" dur="500" fill="hold"/>
                                        <p:tgtEl>
                                          <p:spTgt spid="3676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BF7602AA-CAA8-4789-B9DC-6E2076F89B05}" type="slidenum">
              <a:rPr lang="en-US"/>
              <a:pPr>
                <a:defRPr/>
              </a:pPr>
              <a:t>18</a:t>
            </a:fld>
            <a:endParaRPr lang="en-US"/>
          </a:p>
        </p:txBody>
      </p:sp>
      <p:sp>
        <p:nvSpPr>
          <p:cNvPr id="20483" name="Text Box 2"/>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Spawning a thread, another way (1/2)</a:t>
            </a:r>
            <a:endParaRPr lang="pl-PL" sz="2000">
              <a:solidFill>
                <a:srgbClr val="A50021"/>
              </a:solidFill>
            </a:endParaRPr>
          </a:p>
        </p:txBody>
      </p:sp>
      <p:sp>
        <p:nvSpPr>
          <p:cNvPr id="20484" name="Rectangle 3"/>
          <p:cNvSpPr>
            <a:spLocks noChangeArrowheads="1"/>
          </p:cNvSpPr>
          <p:nvPr/>
        </p:nvSpPr>
        <p:spPr bwMode="auto">
          <a:xfrm>
            <a:off x="228600" y="1173163"/>
            <a:ext cx="8686800" cy="5151437"/>
          </a:xfrm>
          <a:prstGeom prst="rect">
            <a:avLst/>
          </a:prstGeom>
          <a:noFill/>
          <a:ln w="9525">
            <a:noFill/>
            <a:miter lim="800000"/>
            <a:headEnd/>
            <a:tailEnd/>
          </a:ln>
        </p:spPr>
        <p:txBody>
          <a:bodyPr>
            <a:spAutoFit/>
          </a:bodyPr>
          <a:lstStyle/>
          <a:p>
            <a:pPr algn="l"/>
            <a:r>
              <a:rPr lang="pl-PL" sz="2000" b="1">
                <a:solidFill>
                  <a:srgbClr val="0000DD"/>
                </a:solidFill>
                <a:latin typeface="Courier New" pitchFamily="49" charset="0"/>
              </a:rPr>
              <a:t>// Create your class extending Thread</a:t>
            </a:r>
          </a:p>
          <a:p>
            <a:pPr algn="l"/>
            <a:r>
              <a:rPr lang="pl-PL" sz="2000" b="1">
                <a:solidFill>
                  <a:srgbClr val="0000DD"/>
                </a:solidFill>
                <a:latin typeface="Courier New" pitchFamily="49" charset="0"/>
              </a:rPr>
              <a:t>import</a:t>
            </a:r>
            <a:r>
              <a:rPr lang="pl-PL" sz="2000" b="1">
                <a:latin typeface="Courier New" pitchFamily="49" charset="0"/>
              </a:rPr>
              <a:t> java.awt.*;</a:t>
            </a:r>
          </a:p>
          <a:p>
            <a:pPr algn="l"/>
            <a:r>
              <a:rPr lang="pl-PL" sz="2000" b="1">
                <a:solidFill>
                  <a:srgbClr val="0000DD"/>
                </a:solidFill>
                <a:latin typeface="Courier New" pitchFamily="49" charset="0"/>
              </a:rPr>
              <a:t>class</a:t>
            </a:r>
            <a:r>
              <a:rPr lang="pl-PL" sz="2000" b="1">
                <a:latin typeface="Courier New" pitchFamily="49" charset="0"/>
              </a:rPr>
              <a:t> Timer </a:t>
            </a:r>
            <a:r>
              <a:rPr lang="pl-PL" sz="2000" b="1">
                <a:solidFill>
                  <a:srgbClr val="0000DD"/>
                </a:solidFill>
                <a:latin typeface="Courier New" pitchFamily="49" charset="0"/>
              </a:rPr>
              <a:t>extends</a:t>
            </a:r>
            <a:r>
              <a:rPr lang="pl-PL" sz="2000" b="1">
                <a:latin typeface="Courier New" pitchFamily="49" charset="0"/>
              </a:rPr>
              <a:t> Thread {</a:t>
            </a:r>
          </a:p>
          <a:p>
            <a:pPr algn="l"/>
            <a:r>
              <a:rPr lang="pl-PL" sz="2000" b="1">
                <a:latin typeface="Courier New" pitchFamily="49" charset="0"/>
              </a:rPr>
              <a:t>	Label t1;</a:t>
            </a:r>
          </a:p>
          <a:p>
            <a:pPr algn="l"/>
            <a:r>
              <a:rPr lang="pl-PL" sz="2000" b="1">
                <a:latin typeface="Courier New" pitchFamily="49" charset="0"/>
              </a:rPr>
              <a:t>	Timer(Label l){ t1 = l; }</a:t>
            </a:r>
            <a:endParaRPr lang="pl-PL" sz="2000" b="1">
              <a:solidFill>
                <a:schemeClr val="accent2"/>
              </a:solidFill>
            </a:endParaRPr>
          </a:p>
          <a:p>
            <a:endParaRPr lang="pl-PL" sz="1200" b="1"/>
          </a:p>
          <a:p>
            <a:pPr algn="l"/>
            <a:r>
              <a:rPr lang="pl-PL" sz="2000" b="1">
                <a:solidFill>
                  <a:srgbClr val="0000DD"/>
                </a:solidFill>
                <a:latin typeface="Courier New" pitchFamily="49" charset="0"/>
              </a:rPr>
              <a:t>   // Redefine method run():</a:t>
            </a:r>
          </a:p>
          <a:p>
            <a:pPr lvl="1" algn="l"/>
            <a:r>
              <a:rPr lang="pl-PL" sz="2000" b="1">
                <a:solidFill>
                  <a:srgbClr val="0000DD"/>
                </a:solidFill>
                <a:latin typeface="Courier New" pitchFamily="49" charset="0"/>
              </a:rPr>
              <a:t>public</a:t>
            </a:r>
            <a:r>
              <a:rPr lang="pl-PL" sz="2000" b="1">
                <a:latin typeface="Courier New" pitchFamily="49" charset="0"/>
              </a:rPr>
              <a:t> </a:t>
            </a:r>
            <a:r>
              <a:rPr lang="pl-PL" sz="2000" b="1">
                <a:solidFill>
                  <a:srgbClr val="0000DD"/>
                </a:solidFill>
                <a:latin typeface="Courier New" pitchFamily="49" charset="0"/>
              </a:rPr>
              <a:t>void</a:t>
            </a:r>
            <a:r>
              <a:rPr lang="pl-PL" sz="2000" b="1">
                <a:latin typeface="Courier New" pitchFamily="49" charset="0"/>
              </a:rPr>
              <a:t> run() {</a:t>
            </a:r>
          </a:p>
          <a:p>
            <a:pPr lvl="1" algn="l"/>
            <a:r>
              <a:rPr lang="pl-PL" sz="2000" b="1">
                <a:latin typeface="Courier New" pitchFamily="49" charset="0"/>
              </a:rPr>
              <a:t>	</a:t>
            </a:r>
            <a:r>
              <a:rPr lang="pl-PL" sz="2000" b="1">
                <a:solidFill>
                  <a:srgbClr val="0000DD"/>
                </a:solidFill>
                <a:latin typeface="Courier New" pitchFamily="49" charset="0"/>
              </a:rPr>
              <a:t>int</a:t>
            </a:r>
            <a:r>
              <a:rPr lang="pl-PL" sz="2000" b="1">
                <a:latin typeface="Courier New" pitchFamily="49" charset="0"/>
              </a:rPr>
              <a:t> time = 0;</a:t>
            </a:r>
          </a:p>
          <a:p>
            <a:pPr lvl="1" algn="l"/>
            <a:r>
              <a:rPr lang="pl-PL" sz="2000" b="1">
                <a:latin typeface="Courier New" pitchFamily="49" charset="0"/>
              </a:rPr>
              <a:t>	</a:t>
            </a:r>
            <a:r>
              <a:rPr lang="pl-PL" sz="2000" b="1">
                <a:solidFill>
                  <a:srgbClr val="0000DD"/>
                </a:solidFill>
                <a:latin typeface="Courier New" pitchFamily="49" charset="0"/>
              </a:rPr>
              <a:t>while</a:t>
            </a:r>
            <a:r>
              <a:rPr lang="pl-PL" sz="2000" b="1">
                <a:latin typeface="Courier New" pitchFamily="49" charset="0"/>
              </a:rPr>
              <a:t> (</a:t>
            </a:r>
            <a:r>
              <a:rPr lang="pl-PL" sz="2000" b="1">
                <a:solidFill>
                  <a:srgbClr val="0000DD"/>
                </a:solidFill>
                <a:latin typeface="Courier New" pitchFamily="49" charset="0"/>
              </a:rPr>
              <a:t>true</a:t>
            </a:r>
            <a:r>
              <a:rPr lang="pl-PL" sz="2000" b="1">
                <a:latin typeface="Courier New" pitchFamily="49" charset="0"/>
              </a:rPr>
              <a:t>) {</a:t>
            </a:r>
          </a:p>
          <a:p>
            <a:pPr lvl="1" algn="l"/>
            <a:r>
              <a:rPr lang="pl-PL" sz="2000" b="1">
                <a:latin typeface="Courier New" pitchFamily="49" charset="0"/>
              </a:rPr>
              <a:t>		</a:t>
            </a:r>
            <a:r>
              <a:rPr lang="pl-PL" sz="2000" b="1">
                <a:solidFill>
                  <a:srgbClr val="0000DD"/>
                </a:solidFill>
                <a:latin typeface="Courier New" pitchFamily="49" charset="0"/>
              </a:rPr>
              <a:t>try </a:t>
            </a:r>
            <a:r>
              <a:rPr lang="pl-PL" sz="2000" b="1">
                <a:latin typeface="Courier New" pitchFamily="49" charset="0"/>
              </a:rPr>
              <a:t>{ </a:t>
            </a:r>
            <a:r>
              <a:rPr lang="pl-PL" sz="2000" b="1">
                <a:solidFill>
                  <a:srgbClr val="0000DD"/>
                </a:solidFill>
                <a:latin typeface="Courier New" pitchFamily="49" charset="0"/>
              </a:rPr>
              <a:t>this</a:t>
            </a:r>
            <a:r>
              <a:rPr lang="pl-PL" sz="2000" b="1">
                <a:latin typeface="Courier New" pitchFamily="49" charset="0"/>
              </a:rPr>
              <a:t>.sleep(500); }</a:t>
            </a:r>
            <a:br>
              <a:rPr lang="pl-PL" sz="2000" b="1">
                <a:latin typeface="Courier New" pitchFamily="49" charset="0"/>
              </a:rPr>
            </a:br>
            <a:r>
              <a:rPr lang="pl-PL" sz="2000" b="1">
                <a:latin typeface="Courier New" pitchFamily="49" charset="0"/>
              </a:rPr>
              <a:t>		</a:t>
            </a:r>
            <a:r>
              <a:rPr lang="pl-PL" sz="2000" b="1">
                <a:solidFill>
                  <a:srgbClr val="0000DD"/>
                </a:solidFill>
                <a:latin typeface="Courier New" pitchFamily="49" charset="0"/>
              </a:rPr>
              <a:t>catch</a:t>
            </a:r>
            <a:r>
              <a:rPr lang="pl-PL" sz="2000" b="1">
                <a:latin typeface="Courier New" pitchFamily="49" charset="0"/>
              </a:rPr>
              <a:t>(InterruptedException exc){ </a:t>
            </a:r>
            <a:r>
              <a:rPr lang="pl-PL" sz="2000" b="1">
                <a:solidFill>
                  <a:srgbClr val="0000DD"/>
                </a:solidFill>
                <a:latin typeface="Courier New" pitchFamily="49" charset="0"/>
              </a:rPr>
              <a:t>return;</a:t>
            </a:r>
            <a:r>
              <a:rPr lang="pl-PL" sz="2000" b="1">
                <a:latin typeface="Courier New" pitchFamily="49" charset="0"/>
              </a:rPr>
              <a:t> }</a:t>
            </a:r>
          </a:p>
          <a:p>
            <a:pPr lvl="1" algn="l"/>
            <a:r>
              <a:rPr lang="pl-PL" sz="2000" b="1">
                <a:latin typeface="Courier New" pitchFamily="49" charset="0"/>
              </a:rPr>
              <a:t>		time++;</a:t>
            </a:r>
          </a:p>
          <a:p>
            <a:pPr lvl="1" algn="l"/>
            <a:r>
              <a:rPr lang="pl-PL" sz="2000" b="1">
                <a:latin typeface="Courier New" pitchFamily="49" charset="0"/>
              </a:rPr>
              <a:t>		t1.setText(String.valueOf(time));</a:t>
            </a:r>
          </a:p>
          <a:p>
            <a:pPr lvl="1" algn="l"/>
            <a:r>
              <a:rPr lang="pl-PL" sz="2000" b="1">
                <a:latin typeface="Courier New" pitchFamily="49" charset="0"/>
              </a:rPr>
              <a:t>	}</a:t>
            </a:r>
          </a:p>
          <a:p>
            <a:pPr lvl="1" algn="l"/>
            <a:r>
              <a:rPr lang="pl-PL" sz="2000" b="1">
                <a:latin typeface="Courier New" pitchFamily="49" charset="0"/>
              </a:rPr>
              <a:t>}</a:t>
            </a:r>
          </a:p>
          <a:p>
            <a:pPr algn="l"/>
            <a:r>
              <a:rPr lang="pl-PL" sz="2000" b="1">
                <a:latin typeface="Courier New" pitchFamily="49"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3"/>
          <p:cNvSpPr>
            <a:spLocks noGrp="1"/>
          </p:cNvSpPr>
          <p:nvPr>
            <p:ph type="sldNum" sz="quarter" idx="12"/>
          </p:nvPr>
        </p:nvSpPr>
        <p:spPr/>
        <p:txBody>
          <a:bodyPr/>
          <a:lstStyle/>
          <a:p>
            <a:pPr>
              <a:defRPr/>
            </a:pPr>
            <a:fld id="{4416BCAC-0723-480E-8F12-F290BEF25D09}" type="slidenum">
              <a:rPr lang="en-US"/>
              <a:pPr>
                <a:defRPr/>
              </a:pPr>
              <a:t>19</a:t>
            </a:fld>
            <a:endParaRPr lang="en-US"/>
          </a:p>
        </p:txBody>
      </p:sp>
      <p:sp>
        <p:nvSpPr>
          <p:cNvPr id="21507" name="Text Box 2"/>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Spawning a thread, another way (2/2)</a:t>
            </a:r>
            <a:endParaRPr lang="pl-PL" sz="2000">
              <a:solidFill>
                <a:srgbClr val="A50021"/>
              </a:solidFill>
            </a:endParaRPr>
          </a:p>
        </p:txBody>
      </p:sp>
      <p:sp>
        <p:nvSpPr>
          <p:cNvPr id="21508" name="Rectangle 3"/>
          <p:cNvSpPr>
            <a:spLocks noChangeArrowheads="1"/>
          </p:cNvSpPr>
          <p:nvPr/>
        </p:nvSpPr>
        <p:spPr bwMode="auto">
          <a:xfrm>
            <a:off x="381000" y="1050925"/>
            <a:ext cx="8448675" cy="2835275"/>
          </a:xfrm>
          <a:prstGeom prst="rect">
            <a:avLst/>
          </a:prstGeom>
          <a:noFill/>
          <a:ln w="9525">
            <a:noFill/>
            <a:miter lim="800000"/>
            <a:headEnd/>
            <a:tailEnd/>
          </a:ln>
        </p:spPr>
        <p:txBody>
          <a:bodyPr>
            <a:spAutoFit/>
          </a:bodyPr>
          <a:lstStyle/>
          <a:p>
            <a:pPr algn="l"/>
            <a:r>
              <a:rPr lang="pl-PL" sz="2000" b="1">
                <a:solidFill>
                  <a:srgbClr val="0000DD"/>
                </a:solidFill>
                <a:latin typeface="Courier New" pitchFamily="49" charset="0"/>
              </a:rPr>
              <a:t>// create an object of your class</a:t>
            </a:r>
          </a:p>
          <a:p>
            <a:pPr algn="l"/>
            <a:r>
              <a:rPr lang="pl-PL" sz="2000" b="1">
                <a:solidFill>
                  <a:srgbClr val="0000DD"/>
                </a:solidFill>
                <a:latin typeface="Courier New" pitchFamily="49" charset="0"/>
              </a:rPr>
              <a:t>public</a:t>
            </a:r>
            <a:r>
              <a:rPr lang="pl-PL" sz="2000" b="1">
                <a:latin typeface="Courier New" pitchFamily="49" charset="0"/>
              </a:rPr>
              <a:t> </a:t>
            </a:r>
            <a:r>
              <a:rPr lang="pl-PL" sz="2000" b="1">
                <a:solidFill>
                  <a:srgbClr val="0000DD"/>
                </a:solidFill>
                <a:latin typeface="Courier New" pitchFamily="49" charset="0"/>
              </a:rPr>
              <a:t>class</a:t>
            </a:r>
            <a:r>
              <a:rPr lang="pl-PL" sz="2000" b="1">
                <a:latin typeface="Courier New" pitchFamily="49" charset="0"/>
              </a:rPr>
              <a:t> Timer1 {</a:t>
            </a:r>
            <a:br>
              <a:rPr lang="pl-PL" sz="2000" b="1">
                <a:latin typeface="Courier New" pitchFamily="49" charset="0"/>
              </a:rPr>
            </a:br>
            <a:r>
              <a:rPr lang="pl-PL" sz="2000" b="1">
                <a:latin typeface="Courier New" pitchFamily="49" charset="0"/>
              </a:rPr>
              <a:t>  </a:t>
            </a:r>
            <a:r>
              <a:rPr lang="pl-PL" sz="2000" b="1">
                <a:solidFill>
                  <a:srgbClr val="0000DD"/>
                </a:solidFill>
                <a:latin typeface="Courier New" pitchFamily="49" charset="0"/>
              </a:rPr>
              <a:t>public</a:t>
            </a:r>
            <a:r>
              <a:rPr lang="pl-PL" sz="2000" b="1">
                <a:latin typeface="Courier New" pitchFamily="49" charset="0"/>
              </a:rPr>
              <a:t> </a:t>
            </a:r>
            <a:r>
              <a:rPr lang="pl-PL" sz="2000" b="1">
                <a:solidFill>
                  <a:srgbClr val="0000DD"/>
                </a:solidFill>
                <a:latin typeface="Courier New" pitchFamily="49" charset="0"/>
              </a:rPr>
              <a:t>static</a:t>
            </a:r>
            <a:r>
              <a:rPr lang="pl-PL" sz="2000" b="1">
                <a:latin typeface="Courier New" pitchFamily="49" charset="0"/>
              </a:rPr>
              <a:t> </a:t>
            </a:r>
            <a:r>
              <a:rPr lang="pl-PL" sz="2000" b="1">
                <a:solidFill>
                  <a:srgbClr val="0000DD"/>
                </a:solidFill>
                <a:latin typeface="Courier New" pitchFamily="49" charset="0"/>
              </a:rPr>
              <a:t>void</a:t>
            </a:r>
            <a:r>
              <a:rPr lang="pl-PL" sz="2000" b="1">
                <a:latin typeface="Courier New" pitchFamily="49" charset="0"/>
              </a:rPr>
              <a:t> main(String[] args) {</a:t>
            </a:r>
          </a:p>
          <a:p>
            <a:pPr algn="l"/>
            <a:r>
              <a:rPr lang="pl-PL" sz="2000" b="1">
                <a:latin typeface="Courier New" pitchFamily="49" charset="0"/>
              </a:rPr>
              <a:t>	Frame f = </a:t>
            </a:r>
            <a:r>
              <a:rPr lang="pl-PL" sz="2000" b="1">
                <a:solidFill>
                  <a:srgbClr val="0000DD"/>
                </a:solidFill>
                <a:latin typeface="Courier New" pitchFamily="49" charset="0"/>
              </a:rPr>
              <a:t>new</a:t>
            </a:r>
            <a:r>
              <a:rPr lang="pl-PL" sz="2000" b="1">
                <a:latin typeface="Courier New" pitchFamily="49" charset="0"/>
              </a:rPr>
              <a:t> Frame(</a:t>
            </a:r>
            <a:r>
              <a:rPr lang="pl-PL" sz="2000" b="1">
                <a:solidFill>
                  <a:srgbClr val="006600"/>
                </a:solidFill>
                <a:latin typeface="Courier New" pitchFamily="49" charset="0"/>
              </a:rPr>
              <a:t>"Threads"</a:t>
            </a:r>
            <a:r>
              <a:rPr lang="pl-PL" sz="2000" b="1">
                <a:latin typeface="Courier New" pitchFamily="49" charset="0"/>
              </a:rPr>
              <a:t>);</a:t>
            </a:r>
          </a:p>
          <a:p>
            <a:pPr algn="l"/>
            <a:r>
              <a:rPr lang="pl-PL" sz="2000" b="1">
                <a:latin typeface="Courier New" pitchFamily="49" charset="0"/>
              </a:rPr>
              <a:t>	Label l = </a:t>
            </a:r>
            <a:r>
              <a:rPr lang="pl-PL" sz="2000" b="1">
                <a:solidFill>
                  <a:srgbClr val="0000DD"/>
                </a:solidFill>
                <a:latin typeface="Courier New" pitchFamily="49" charset="0"/>
              </a:rPr>
              <a:t>new</a:t>
            </a:r>
            <a:r>
              <a:rPr lang="pl-PL" sz="2000" b="1">
                <a:latin typeface="Courier New" pitchFamily="49" charset="0"/>
              </a:rPr>
              <a:t> Label(</a:t>
            </a:r>
            <a:r>
              <a:rPr lang="pl-PL" sz="2000" b="1">
                <a:solidFill>
                  <a:srgbClr val="006600"/>
                </a:solidFill>
                <a:latin typeface="Courier New" pitchFamily="49" charset="0"/>
              </a:rPr>
              <a:t>"00000"</a:t>
            </a:r>
            <a:r>
              <a:rPr lang="pl-PL" sz="2000" b="1">
                <a:latin typeface="Courier New" pitchFamily="49" charset="0"/>
              </a:rPr>
              <a:t>);</a:t>
            </a:r>
          </a:p>
          <a:p>
            <a:pPr algn="l"/>
            <a:r>
              <a:rPr lang="pl-PL" sz="2000" b="1">
                <a:latin typeface="Courier New" pitchFamily="49" charset="0"/>
              </a:rPr>
              <a:t>	l.setFont(</a:t>
            </a:r>
            <a:r>
              <a:rPr lang="pl-PL" sz="2000" b="1">
                <a:solidFill>
                  <a:srgbClr val="0000DD"/>
                </a:solidFill>
                <a:latin typeface="Courier New" pitchFamily="49" charset="0"/>
              </a:rPr>
              <a:t>new</a:t>
            </a:r>
            <a:r>
              <a:rPr lang="pl-PL" sz="2000" b="1">
                <a:latin typeface="Courier New" pitchFamily="49" charset="0"/>
              </a:rPr>
              <a:t> Font(</a:t>
            </a:r>
            <a:r>
              <a:rPr lang="pl-PL" sz="2000" b="1">
                <a:solidFill>
                  <a:srgbClr val="006600"/>
                </a:solidFill>
                <a:latin typeface="Courier New" pitchFamily="49" charset="0"/>
              </a:rPr>
              <a:t>"Dialog"</a:t>
            </a:r>
            <a:r>
              <a:rPr lang="pl-PL" sz="2000" b="1">
                <a:latin typeface="Courier New" pitchFamily="49" charset="0"/>
              </a:rPr>
              <a:t>, Font.BOLD, 44));</a:t>
            </a:r>
          </a:p>
          <a:p>
            <a:pPr algn="l"/>
            <a:r>
              <a:rPr lang="pl-PL" sz="2000" b="1">
                <a:latin typeface="Courier New" pitchFamily="49" charset="0"/>
              </a:rPr>
              <a:t>	f.add(l, </a:t>
            </a:r>
            <a:r>
              <a:rPr lang="pl-PL" sz="2000" b="1">
                <a:solidFill>
                  <a:srgbClr val="006600"/>
                </a:solidFill>
                <a:latin typeface="Courier New" pitchFamily="49" charset="0"/>
              </a:rPr>
              <a:t>"North"</a:t>
            </a:r>
            <a:r>
              <a:rPr lang="pl-PL" sz="2000" b="1">
                <a:latin typeface="Courier New" pitchFamily="49" charset="0"/>
              </a:rPr>
              <a:t>);</a:t>
            </a:r>
          </a:p>
          <a:p>
            <a:pPr algn="l"/>
            <a:r>
              <a:rPr lang="pl-PL" sz="2000" b="1">
                <a:latin typeface="Courier New" pitchFamily="49" charset="0"/>
              </a:rPr>
              <a:t>	f.setSize(300,200);</a:t>
            </a:r>
          </a:p>
          <a:p>
            <a:pPr algn="l"/>
            <a:r>
              <a:rPr lang="pl-PL" sz="2000" b="1">
                <a:latin typeface="Courier New" pitchFamily="49" charset="0"/>
              </a:rPr>
              <a:t>	f.show();</a:t>
            </a:r>
          </a:p>
        </p:txBody>
      </p:sp>
      <p:sp>
        <p:nvSpPr>
          <p:cNvPr id="342020" name="Rectangle 4"/>
          <p:cNvSpPr>
            <a:spLocks noChangeArrowheads="1"/>
          </p:cNvSpPr>
          <p:nvPr/>
        </p:nvSpPr>
        <p:spPr bwMode="auto">
          <a:xfrm>
            <a:off x="195263" y="4022725"/>
            <a:ext cx="8753475" cy="1920875"/>
          </a:xfrm>
          <a:prstGeom prst="rect">
            <a:avLst/>
          </a:prstGeom>
          <a:noFill/>
          <a:ln w="9525">
            <a:noFill/>
            <a:miter lim="800000"/>
            <a:headEnd/>
            <a:tailEnd/>
          </a:ln>
        </p:spPr>
        <p:txBody>
          <a:bodyPr>
            <a:spAutoFit/>
          </a:bodyPr>
          <a:lstStyle/>
          <a:p>
            <a:pPr lvl="1" algn="l"/>
            <a:r>
              <a:rPr lang="pl-PL" sz="2000" b="1">
                <a:latin typeface="Courier New" pitchFamily="49" charset="0"/>
              </a:rPr>
              <a:t>	 </a:t>
            </a:r>
            <a:r>
              <a:rPr lang="pl-PL" sz="2000" b="1">
                <a:solidFill>
                  <a:srgbClr val="0000DD"/>
                </a:solidFill>
                <a:latin typeface="Courier New" pitchFamily="49" charset="0"/>
              </a:rPr>
              <a:t>// send the start() message to your object</a:t>
            </a:r>
          </a:p>
          <a:p>
            <a:pPr lvl="1" algn="l"/>
            <a:r>
              <a:rPr lang="pl-PL" sz="2000" b="1">
                <a:latin typeface="Courier New" pitchFamily="49" charset="0"/>
              </a:rPr>
              <a:t>	 Timer tm = </a:t>
            </a:r>
            <a:r>
              <a:rPr lang="pl-PL" sz="2000" b="1">
                <a:solidFill>
                  <a:srgbClr val="0000DD"/>
                </a:solidFill>
                <a:latin typeface="Courier New" pitchFamily="49" charset="0"/>
              </a:rPr>
              <a:t>new</a:t>
            </a:r>
            <a:r>
              <a:rPr lang="pl-PL" sz="2000" b="1">
                <a:latin typeface="Courier New" pitchFamily="49" charset="0"/>
              </a:rPr>
              <a:t> Timer(l); // here we create object</a:t>
            </a:r>
          </a:p>
          <a:p>
            <a:pPr lvl="1" algn="l"/>
            <a:r>
              <a:rPr lang="pl-PL" sz="2000" b="1">
                <a:latin typeface="Courier New" pitchFamily="49" charset="0"/>
              </a:rPr>
              <a:t>	 tm.start();  // here we launch a thread</a:t>
            </a:r>
          </a:p>
          <a:p>
            <a:pPr lvl="1" algn="l"/>
            <a:r>
              <a:rPr lang="pl-PL" sz="2000" b="1">
                <a:latin typeface="Courier New" pitchFamily="49" charset="0"/>
              </a:rPr>
              <a:t>	      	   // counting half-secs</a:t>
            </a:r>
          </a:p>
          <a:p>
            <a:pPr algn="l"/>
            <a:r>
              <a:rPr lang="pl-PL" sz="2000" b="1">
                <a:latin typeface="Courier New" pitchFamily="49" charset="0"/>
              </a:rPr>
              <a:t>    }</a:t>
            </a:r>
          </a:p>
          <a:p>
            <a:pPr algn="l"/>
            <a:r>
              <a:rPr lang="pl-PL" sz="2000" b="1">
                <a:latin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2020"/>
                                        </p:tgtEl>
                                        <p:attrNameLst>
                                          <p:attrName>style.visibility</p:attrName>
                                        </p:attrNameLst>
                                      </p:cBhvr>
                                      <p:to>
                                        <p:strVal val="visible"/>
                                      </p:to>
                                    </p:set>
                                    <p:anim calcmode="lin" valueType="num">
                                      <p:cBhvr additive="base">
                                        <p:cTn id="7" dur="500" fill="hold"/>
                                        <p:tgtEl>
                                          <p:spTgt spid="342020"/>
                                        </p:tgtEl>
                                        <p:attrNameLst>
                                          <p:attrName>ppt_x</p:attrName>
                                        </p:attrNameLst>
                                      </p:cBhvr>
                                      <p:tavLst>
                                        <p:tav tm="0">
                                          <p:val>
                                            <p:strVal val="#ppt_x"/>
                                          </p:val>
                                        </p:tav>
                                        <p:tav tm="100000">
                                          <p:val>
                                            <p:strVal val="#ppt_x"/>
                                          </p:val>
                                        </p:tav>
                                      </p:tavLst>
                                    </p:anim>
                                    <p:anim calcmode="lin" valueType="num">
                                      <p:cBhvr additive="base">
                                        <p:cTn id="8" dur="500" fill="hold"/>
                                        <p:tgtEl>
                                          <p:spTgt spid="3420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3"/>
          <p:cNvSpPr>
            <a:spLocks noGrp="1"/>
          </p:cNvSpPr>
          <p:nvPr>
            <p:ph type="sldNum" sz="quarter" idx="12"/>
          </p:nvPr>
        </p:nvSpPr>
        <p:spPr/>
        <p:txBody>
          <a:bodyPr/>
          <a:lstStyle/>
          <a:p>
            <a:pPr>
              <a:defRPr/>
            </a:pPr>
            <a:fld id="{4D4C2766-560B-41E3-B627-97F45DA2ECC5}" type="slidenum">
              <a:rPr lang="en-US"/>
              <a:pPr>
                <a:defRPr/>
              </a:pPr>
              <a:t>2</a:t>
            </a:fld>
            <a:endParaRPr lang="en-US"/>
          </a:p>
        </p:txBody>
      </p:sp>
      <p:sp>
        <p:nvSpPr>
          <p:cNvPr id="3075" name="Text Box 2"/>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Processes and threads</a:t>
            </a:r>
          </a:p>
        </p:txBody>
      </p:sp>
      <p:sp>
        <p:nvSpPr>
          <p:cNvPr id="3076" name="Rectangle 3"/>
          <p:cNvSpPr>
            <a:spLocks noChangeArrowheads="1"/>
          </p:cNvSpPr>
          <p:nvPr/>
        </p:nvSpPr>
        <p:spPr bwMode="auto">
          <a:xfrm>
            <a:off x="539750" y="5546725"/>
            <a:ext cx="7381875" cy="1311275"/>
          </a:xfrm>
          <a:prstGeom prst="rect">
            <a:avLst/>
          </a:prstGeom>
          <a:solidFill>
            <a:srgbClr val="FFCC00"/>
          </a:solidFill>
          <a:ln w="9525">
            <a:noFill/>
            <a:miter lim="800000"/>
            <a:headEnd/>
            <a:tailEnd/>
          </a:ln>
        </p:spPr>
        <p:txBody>
          <a:bodyPr>
            <a:spAutoFit/>
          </a:bodyPr>
          <a:lstStyle/>
          <a:p>
            <a:pPr lvl="1" algn="l"/>
            <a:r>
              <a:rPr lang="pl-PL" sz="2000"/>
              <a:t>Most stuff in this lecture based on</a:t>
            </a:r>
            <a:br>
              <a:rPr lang="pl-PL" sz="2000"/>
            </a:br>
            <a:r>
              <a:rPr lang="pl-PL" sz="2000">
                <a:solidFill>
                  <a:srgbClr val="A50021"/>
                </a:solidFill>
              </a:rPr>
              <a:t>http://www.cs.stir.ac.uk/courses/31V4/lectures/</a:t>
            </a:r>
          </a:p>
          <a:p>
            <a:pPr lvl="1" algn="l"/>
            <a:r>
              <a:rPr lang="pl-PL" sz="2000"/>
              <a:t>But see also</a:t>
            </a:r>
          </a:p>
          <a:p>
            <a:pPr lvl="1" algn="l"/>
            <a:r>
              <a:rPr lang="en-US" sz="2000">
                <a:solidFill>
                  <a:srgbClr val="A50021"/>
                </a:solidFill>
              </a:rPr>
              <a:t>http://www.cs.usfca.edu/~parrt/doc/java/Threads-notes.pdf</a:t>
            </a:r>
          </a:p>
        </p:txBody>
      </p:sp>
      <p:sp>
        <p:nvSpPr>
          <p:cNvPr id="3077" name="Rectangle 4"/>
          <p:cNvSpPr>
            <a:spLocks noChangeArrowheads="1"/>
          </p:cNvSpPr>
          <p:nvPr/>
        </p:nvSpPr>
        <p:spPr bwMode="auto">
          <a:xfrm>
            <a:off x="539750" y="1143000"/>
            <a:ext cx="8229600" cy="4339650"/>
          </a:xfrm>
          <a:prstGeom prst="rect">
            <a:avLst/>
          </a:prstGeom>
          <a:noFill/>
          <a:ln w="9525">
            <a:noFill/>
            <a:miter lim="800000"/>
            <a:headEnd/>
            <a:tailEnd/>
          </a:ln>
        </p:spPr>
        <p:txBody>
          <a:bodyPr>
            <a:spAutoFit/>
          </a:bodyPr>
          <a:lstStyle/>
          <a:p>
            <a:r>
              <a:rPr lang="pl-PL" sz="2200" dirty="0" err="1"/>
              <a:t>Processes</a:t>
            </a:r>
            <a:r>
              <a:rPr lang="pl-PL" sz="2200" dirty="0"/>
              <a:t> </a:t>
            </a:r>
            <a:r>
              <a:rPr lang="pl-PL" sz="2200" dirty="0" err="1"/>
              <a:t>are</a:t>
            </a:r>
            <a:r>
              <a:rPr lang="pl-PL" sz="2200" dirty="0"/>
              <a:t> </a:t>
            </a:r>
            <a:r>
              <a:rPr lang="pl-PL" sz="2200" dirty="0" err="1"/>
              <a:t>tasks</a:t>
            </a:r>
            <a:r>
              <a:rPr lang="pl-PL" sz="2200" dirty="0"/>
              <a:t> </a:t>
            </a:r>
            <a:r>
              <a:rPr lang="pl-PL" sz="2200" dirty="0" err="1"/>
              <a:t>that</a:t>
            </a:r>
            <a:r>
              <a:rPr lang="pl-PL" sz="2200" dirty="0"/>
              <a:t> a </a:t>
            </a:r>
            <a:r>
              <a:rPr lang="pl-PL" sz="2200" dirty="0" err="1"/>
              <a:t>given</a:t>
            </a:r>
            <a:r>
              <a:rPr lang="pl-PL" sz="2200" dirty="0"/>
              <a:t> OS </a:t>
            </a:r>
            <a:r>
              <a:rPr lang="pl-PL" sz="2200" dirty="0" err="1"/>
              <a:t>runs</a:t>
            </a:r>
            <a:r>
              <a:rPr lang="pl-PL" sz="2200" dirty="0"/>
              <a:t> </a:t>
            </a:r>
            <a:r>
              <a:rPr lang="pl-PL" sz="2200" dirty="0" err="1"/>
              <a:t>(i</a:t>
            </a:r>
            <a:r>
              <a:rPr lang="pl-PL" sz="2200" dirty="0"/>
              <a:t>n </a:t>
            </a:r>
            <a:r>
              <a:rPr lang="pl-PL" sz="2200" dirty="0" err="1"/>
              <a:t>parallel</a:t>
            </a:r>
            <a:r>
              <a:rPr lang="pl-PL" sz="2200" dirty="0"/>
              <a:t>).</a:t>
            </a:r>
          </a:p>
          <a:p>
            <a:r>
              <a:rPr lang="pl-PL" sz="2200" dirty="0"/>
              <a:t>A </a:t>
            </a:r>
            <a:r>
              <a:rPr lang="pl-PL" sz="2200" dirty="0" err="1"/>
              <a:t>process</a:t>
            </a:r>
            <a:r>
              <a:rPr lang="pl-PL" sz="2200" dirty="0"/>
              <a:t> </a:t>
            </a:r>
            <a:r>
              <a:rPr lang="pl-PL" sz="2200" dirty="0" err="1"/>
              <a:t>has</a:t>
            </a:r>
            <a:r>
              <a:rPr lang="pl-PL" sz="2200" dirty="0"/>
              <a:t> a </a:t>
            </a:r>
            <a:r>
              <a:rPr lang="pl-PL" sz="2200" dirty="0" err="1"/>
              <a:t>self-contained</a:t>
            </a:r>
            <a:r>
              <a:rPr lang="pl-PL" sz="2200" dirty="0"/>
              <a:t> </a:t>
            </a:r>
            <a:r>
              <a:rPr lang="pl-PL" sz="2200" dirty="0" err="1"/>
              <a:t>execution</a:t>
            </a:r>
            <a:r>
              <a:rPr lang="pl-PL" sz="2200" dirty="0"/>
              <a:t> environment: </a:t>
            </a:r>
            <a:br>
              <a:rPr lang="pl-PL" sz="2200" dirty="0"/>
            </a:br>
            <a:r>
              <a:rPr lang="pl-PL" sz="2200" dirty="0"/>
              <a:t>a </a:t>
            </a:r>
            <a:r>
              <a:rPr lang="pl-PL" sz="2200" dirty="0" err="1"/>
              <a:t>complete</a:t>
            </a:r>
            <a:r>
              <a:rPr lang="pl-PL" sz="2200" dirty="0"/>
              <a:t>, </a:t>
            </a:r>
            <a:r>
              <a:rPr lang="pl-PL" sz="2200" dirty="0" err="1"/>
              <a:t>private</a:t>
            </a:r>
            <a:r>
              <a:rPr lang="pl-PL" sz="2200" dirty="0"/>
              <a:t> set of </a:t>
            </a:r>
            <a:r>
              <a:rPr lang="pl-PL" sz="2200" dirty="0" err="1"/>
              <a:t>basic</a:t>
            </a:r>
            <a:r>
              <a:rPr lang="pl-PL" sz="2200" dirty="0"/>
              <a:t> run-time resources; </a:t>
            </a:r>
            <a:br>
              <a:rPr lang="pl-PL" sz="2200" dirty="0"/>
            </a:br>
            <a:r>
              <a:rPr lang="pl-PL" sz="2200" dirty="0" err="1"/>
              <a:t>in</a:t>
            </a:r>
            <a:r>
              <a:rPr lang="pl-PL" sz="2200" dirty="0"/>
              <a:t> </a:t>
            </a:r>
            <a:r>
              <a:rPr lang="pl-PL" sz="2200" dirty="0" err="1"/>
              <a:t>particular</a:t>
            </a:r>
            <a:r>
              <a:rPr lang="pl-PL" sz="2200" dirty="0"/>
              <a:t>, </a:t>
            </a:r>
            <a:r>
              <a:rPr lang="pl-PL" sz="2200" dirty="0" err="1"/>
              <a:t>each</a:t>
            </a:r>
            <a:r>
              <a:rPr lang="pl-PL" sz="2200" dirty="0"/>
              <a:t> </a:t>
            </a:r>
            <a:r>
              <a:rPr lang="pl-PL" sz="2200" dirty="0" err="1"/>
              <a:t>process</a:t>
            </a:r>
            <a:r>
              <a:rPr lang="pl-PL" sz="2200" dirty="0"/>
              <a:t> </a:t>
            </a:r>
            <a:r>
              <a:rPr lang="pl-PL" sz="2200" dirty="0" err="1"/>
              <a:t>has</a:t>
            </a:r>
            <a:r>
              <a:rPr lang="pl-PL" sz="2200" dirty="0"/>
              <a:t> </a:t>
            </a:r>
            <a:r>
              <a:rPr lang="pl-PL" sz="2200" dirty="0" err="1"/>
              <a:t>its</a:t>
            </a:r>
            <a:r>
              <a:rPr lang="pl-PL" sz="2200" dirty="0"/>
              <a:t> </a:t>
            </a:r>
            <a:r>
              <a:rPr lang="pl-PL" sz="2200" dirty="0" err="1"/>
              <a:t>own</a:t>
            </a:r>
            <a:r>
              <a:rPr lang="pl-PL" sz="2200" dirty="0"/>
              <a:t> </a:t>
            </a:r>
            <a:r>
              <a:rPr lang="pl-PL" sz="2200" dirty="0" err="1"/>
              <a:t>memory</a:t>
            </a:r>
            <a:r>
              <a:rPr lang="pl-PL" sz="2200" dirty="0"/>
              <a:t> </a:t>
            </a:r>
            <a:r>
              <a:rPr lang="pl-PL" sz="2200" dirty="0" err="1"/>
              <a:t>space</a:t>
            </a:r>
            <a:r>
              <a:rPr lang="pl-PL" sz="2200" dirty="0"/>
              <a:t>. </a:t>
            </a:r>
          </a:p>
          <a:p>
            <a:endParaRPr lang="pl-PL" sz="2200" dirty="0"/>
          </a:p>
          <a:p>
            <a:r>
              <a:rPr lang="pl-PL" sz="2200" dirty="0" err="1"/>
              <a:t>Threads</a:t>
            </a:r>
            <a:r>
              <a:rPr lang="pl-PL" sz="2200" dirty="0"/>
              <a:t> </a:t>
            </a:r>
            <a:r>
              <a:rPr lang="pl-PL" sz="2200" dirty="0" err="1"/>
              <a:t>are</a:t>
            </a:r>
            <a:r>
              <a:rPr lang="pl-PL" sz="2200" dirty="0"/>
              <a:t> </a:t>
            </a:r>
            <a:r>
              <a:rPr lang="en-US" sz="2200" dirty="0">
                <a:cs typeface="Arial" pitchFamily="34" charset="0"/>
              </a:rPr>
              <a:t>“</a:t>
            </a:r>
            <a:r>
              <a:rPr lang="pl-PL" sz="2200" dirty="0" err="1"/>
              <a:t>sub-processes</a:t>
            </a:r>
            <a:r>
              <a:rPr lang="en-US" sz="2200" dirty="0">
                <a:cs typeface="Arial" pitchFamily="34" charset="0"/>
              </a:rPr>
              <a:t>”</a:t>
            </a:r>
            <a:r>
              <a:rPr lang="pl-PL" sz="2200" dirty="0"/>
              <a:t> </a:t>
            </a:r>
            <a:r>
              <a:rPr lang="pl-PL" sz="2200" dirty="0" err="1"/>
              <a:t>that</a:t>
            </a:r>
            <a:r>
              <a:rPr lang="pl-PL" sz="2200" dirty="0"/>
              <a:t> run </a:t>
            </a:r>
            <a:r>
              <a:rPr lang="pl-PL" sz="2200" dirty="0" err="1"/>
              <a:t>concurrently</a:t>
            </a:r>
            <a:r>
              <a:rPr lang="pl-PL" sz="2200" dirty="0"/>
              <a:t> </a:t>
            </a:r>
            <a:br>
              <a:rPr lang="pl-PL" sz="2200" dirty="0"/>
            </a:br>
            <a:r>
              <a:rPr lang="pl-PL" sz="2200" dirty="0" err="1"/>
              <a:t>within</a:t>
            </a:r>
            <a:r>
              <a:rPr lang="pl-PL" sz="2200" dirty="0"/>
              <a:t> a single </a:t>
            </a:r>
            <a:r>
              <a:rPr lang="pl-PL" sz="2200" dirty="0" err="1"/>
              <a:t>process</a:t>
            </a:r>
            <a:r>
              <a:rPr lang="pl-PL" sz="2200" dirty="0"/>
              <a:t>.</a:t>
            </a:r>
          </a:p>
          <a:p>
            <a:endParaRPr lang="pl-PL" sz="1200" dirty="0"/>
          </a:p>
          <a:p>
            <a:r>
              <a:rPr lang="en-US" sz="2200" dirty="0">
                <a:solidFill>
                  <a:schemeClr val="accent2"/>
                </a:solidFill>
              </a:rPr>
              <a:t>Java provides language-level and library support for threads</a:t>
            </a:r>
            <a:r>
              <a:rPr lang="pl-PL" sz="2200" dirty="0"/>
              <a:t> </a:t>
            </a:r>
            <a:r>
              <a:rPr lang="en-US" sz="2200" dirty="0"/>
              <a:t>—</a:t>
            </a:r>
            <a:r>
              <a:rPr lang="pl-PL" sz="2200" dirty="0"/>
              <a:t> </a:t>
            </a:r>
            <a:r>
              <a:rPr lang="en-US" sz="2200" dirty="0"/>
              <a:t>independent</a:t>
            </a:r>
            <a:r>
              <a:rPr lang="pl-PL" sz="2200" dirty="0"/>
              <a:t> </a:t>
            </a:r>
            <a:r>
              <a:rPr lang="en-US" sz="2200" dirty="0"/>
              <a:t>sequences of execution within the same program that share the same code and data</a:t>
            </a:r>
            <a:r>
              <a:rPr lang="pl-PL" sz="2200" dirty="0"/>
              <a:t> </a:t>
            </a:r>
            <a:r>
              <a:rPr lang="en-US" sz="2200" dirty="0"/>
              <a:t>address space. </a:t>
            </a:r>
            <a:r>
              <a:rPr lang="pl-PL" sz="2200" dirty="0"/>
              <a:t> </a:t>
            </a:r>
            <a:r>
              <a:rPr lang="pl-PL" sz="2200" dirty="0" smtClean="0"/>
              <a:t/>
            </a:r>
            <a:br>
              <a:rPr lang="pl-PL" sz="2200" dirty="0" smtClean="0"/>
            </a:br>
            <a:r>
              <a:rPr lang="en-US" sz="2200" dirty="0" smtClean="0"/>
              <a:t>Each </a:t>
            </a:r>
            <a:r>
              <a:rPr lang="en-US" sz="2200" dirty="0"/>
              <a:t>thread has its own </a:t>
            </a:r>
            <a:r>
              <a:rPr lang="pl-PL" sz="2200" dirty="0" err="1"/>
              <a:t>runtime</a:t>
            </a:r>
            <a:r>
              <a:rPr lang="pl-PL" sz="2200" dirty="0"/>
              <a:t> </a:t>
            </a:r>
            <a:r>
              <a:rPr lang="en-US" sz="2200" dirty="0"/>
              <a:t>stack </a:t>
            </a:r>
            <a:r>
              <a:rPr lang="pl-PL" sz="2200" dirty="0" smtClean="0"/>
              <a:t/>
            </a:r>
            <a:br>
              <a:rPr lang="pl-PL" sz="2200" dirty="0" smtClean="0"/>
            </a:br>
            <a:r>
              <a:rPr lang="en-US" sz="2200" dirty="0" smtClean="0"/>
              <a:t>to </a:t>
            </a:r>
            <a:r>
              <a:rPr lang="en-US" sz="2200" dirty="0"/>
              <a:t>make method calls </a:t>
            </a:r>
            <a:r>
              <a:rPr lang="en-US" sz="2200" dirty="0" smtClean="0"/>
              <a:t>and </a:t>
            </a:r>
            <a:r>
              <a:rPr lang="en-US" sz="2200" dirty="0"/>
              <a:t>store local</a:t>
            </a:r>
            <a:r>
              <a:rPr lang="pl-PL" sz="2200" dirty="0"/>
              <a:t> </a:t>
            </a:r>
            <a:r>
              <a:rPr lang="en-US" sz="2200" dirty="0"/>
              <a:t>variables.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0C62A58B-1508-4243-84F9-31D04252ABB1}" type="slidenum">
              <a:rPr lang="en-US"/>
              <a:pPr>
                <a:defRPr/>
              </a:pPr>
              <a:t>20</a:t>
            </a:fld>
            <a:endParaRPr lang="en-US"/>
          </a:p>
        </p:txBody>
      </p:sp>
      <p:sp>
        <p:nvSpPr>
          <p:cNvPr id="22531" name="Text Box 2"/>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We can name a thread, and get its name</a:t>
            </a:r>
            <a:endParaRPr lang="pl-PL" sz="2000">
              <a:solidFill>
                <a:srgbClr val="A50021"/>
              </a:solidFill>
            </a:endParaRPr>
          </a:p>
        </p:txBody>
      </p:sp>
      <p:pic>
        <p:nvPicPr>
          <p:cNvPr id="22532" name="Picture 3"/>
          <p:cNvPicPr>
            <a:picLocks noChangeAspect="1" noChangeArrowheads="1"/>
          </p:cNvPicPr>
          <p:nvPr/>
        </p:nvPicPr>
        <p:blipFill>
          <a:blip r:embed="rId2"/>
          <a:srcRect/>
          <a:stretch>
            <a:fillRect/>
          </a:stretch>
        </p:blipFill>
        <p:spPr bwMode="auto">
          <a:xfrm>
            <a:off x="395288" y="981075"/>
            <a:ext cx="8350250" cy="4695825"/>
          </a:xfrm>
          <a:prstGeom prst="rect">
            <a:avLst/>
          </a:prstGeom>
          <a:noFill/>
          <a:ln w="9525">
            <a:noFill/>
            <a:miter lim="800000"/>
            <a:headEnd/>
            <a:tailEnd/>
          </a:ln>
        </p:spPr>
      </p:pic>
      <p:sp>
        <p:nvSpPr>
          <p:cNvPr id="22533" name="Rectangle 6"/>
          <p:cNvSpPr>
            <a:spLocks noChangeArrowheads="1"/>
          </p:cNvSpPr>
          <p:nvPr/>
        </p:nvSpPr>
        <p:spPr bwMode="auto">
          <a:xfrm>
            <a:off x="2206625" y="5734050"/>
            <a:ext cx="4813300" cy="822325"/>
          </a:xfrm>
          <a:prstGeom prst="rect">
            <a:avLst/>
          </a:prstGeom>
          <a:noFill/>
          <a:ln w="9525">
            <a:noFill/>
            <a:miter lim="800000"/>
            <a:headEnd/>
            <a:tailEnd/>
          </a:ln>
        </p:spPr>
        <p:txBody>
          <a:bodyPr>
            <a:spAutoFit/>
          </a:bodyPr>
          <a:lstStyle/>
          <a:p>
            <a:r>
              <a:rPr lang="pl-PL"/>
              <a:t>Analogously:</a:t>
            </a:r>
            <a:br>
              <a:rPr lang="pl-PL"/>
            </a:br>
            <a:r>
              <a:rPr lang="pl-PL"/>
              <a:t>setName(String name)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numeru slajdu 3"/>
          <p:cNvSpPr>
            <a:spLocks noGrp="1"/>
          </p:cNvSpPr>
          <p:nvPr>
            <p:ph type="sldNum" sz="quarter" idx="12"/>
          </p:nvPr>
        </p:nvSpPr>
        <p:spPr/>
        <p:txBody>
          <a:bodyPr/>
          <a:lstStyle/>
          <a:p>
            <a:pPr>
              <a:defRPr/>
            </a:pPr>
            <a:fld id="{66B16B9A-97AC-43A5-BDB5-EEB45BDA56ED}" type="slidenum">
              <a:rPr lang="en-US"/>
              <a:pPr>
                <a:defRPr/>
              </a:pPr>
              <a:t>21</a:t>
            </a:fld>
            <a:endParaRPr lang="en-US"/>
          </a:p>
        </p:txBody>
      </p:sp>
      <p:sp>
        <p:nvSpPr>
          <p:cNvPr id="23555" name="Rectangle 2"/>
          <p:cNvSpPr>
            <a:spLocks noChangeArrowheads="1"/>
          </p:cNvSpPr>
          <p:nvPr/>
        </p:nvSpPr>
        <p:spPr bwMode="auto">
          <a:xfrm>
            <a:off x="76200" y="1214422"/>
            <a:ext cx="8077200" cy="5324535"/>
          </a:xfrm>
          <a:prstGeom prst="rect">
            <a:avLst/>
          </a:prstGeom>
          <a:noFill/>
          <a:ln w="9525">
            <a:noFill/>
            <a:miter lim="800000"/>
            <a:headEnd/>
            <a:tailEnd/>
          </a:ln>
        </p:spPr>
        <p:txBody>
          <a:bodyPr>
            <a:spAutoFit/>
          </a:bodyPr>
          <a:lstStyle/>
          <a:p>
            <a:pPr>
              <a:spcBef>
                <a:spcPct val="50000"/>
              </a:spcBef>
            </a:pPr>
            <a:r>
              <a:rPr lang="pl-PL" sz="2000" dirty="0">
                <a:solidFill>
                  <a:srgbClr val="000000"/>
                </a:solidFill>
              </a:rPr>
              <a:t>A </a:t>
            </a:r>
            <a:r>
              <a:rPr lang="pl-PL" sz="2000" dirty="0" err="1">
                <a:solidFill>
                  <a:srgbClr val="000000"/>
                </a:solidFill>
              </a:rPr>
              <a:t>thread</a:t>
            </a:r>
            <a:r>
              <a:rPr lang="pl-PL" sz="2000" dirty="0">
                <a:solidFill>
                  <a:srgbClr val="000000"/>
                </a:solidFill>
              </a:rPr>
              <a:t> </a:t>
            </a:r>
            <a:r>
              <a:rPr lang="pl-PL" sz="2000" dirty="0" err="1">
                <a:solidFill>
                  <a:srgbClr val="000000"/>
                </a:solidFill>
              </a:rPr>
              <a:t>may</a:t>
            </a:r>
            <a:r>
              <a:rPr lang="pl-PL" sz="2000" dirty="0">
                <a:solidFill>
                  <a:srgbClr val="000000"/>
                </a:solidFill>
              </a:rPr>
              <a:t> be </a:t>
            </a:r>
            <a:r>
              <a:rPr lang="pl-PL" sz="2000" dirty="0" err="1">
                <a:solidFill>
                  <a:srgbClr val="000000"/>
                </a:solidFill>
              </a:rPr>
              <a:t>in</a:t>
            </a:r>
            <a:r>
              <a:rPr lang="pl-PL" sz="2000" dirty="0">
                <a:solidFill>
                  <a:srgbClr val="000000"/>
                </a:solidFill>
              </a:rPr>
              <a:t> one of </a:t>
            </a:r>
            <a:r>
              <a:rPr lang="pl-PL" sz="2000" dirty="0" err="1">
                <a:solidFill>
                  <a:srgbClr val="000000"/>
                </a:solidFill>
              </a:rPr>
              <a:t>the</a:t>
            </a:r>
            <a:r>
              <a:rPr lang="pl-PL" sz="2000" dirty="0">
                <a:solidFill>
                  <a:srgbClr val="000000"/>
                </a:solidFill>
              </a:rPr>
              <a:t> </a:t>
            </a:r>
            <a:r>
              <a:rPr lang="pl-PL" sz="2000" dirty="0" err="1">
                <a:solidFill>
                  <a:srgbClr val="000000"/>
                </a:solidFill>
              </a:rPr>
              <a:t>following</a:t>
            </a:r>
            <a:r>
              <a:rPr lang="pl-PL" sz="2000" dirty="0">
                <a:solidFill>
                  <a:srgbClr val="000000"/>
                </a:solidFill>
              </a:rPr>
              <a:t> </a:t>
            </a:r>
            <a:r>
              <a:rPr lang="pl-PL" sz="2000" dirty="0" err="1">
                <a:solidFill>
                  <a:srgbClr val="000000"/>
                </a:solidFill>
              </a:rPr>
              <a:t>states</a:t>
            </a:r>
            <a:r>
              <a:rPr lang="pl-PL" sz="2000" dirty="0">
                <a:solidFill>
                  <a:srgbClr val="000000"/>
                </a:solidFill>
              </a:rPr>
              <a:t>:</a:t>
            </a:r>
          </a:p>
          <a:p>
            <a:pPr>
              <a:spcBef>
                <a:spcPct val="50000"/>
              </a:spcBef>
              <a:buFontTx/>
              <a:buChar char="•"/>
            </a:pPr>
            <a:r>
              <a:rPr lang="pl-PL" sz="2000" dirty="0">
                <a:solidFill>
                  <a:srgbClr val="3333CD"/>
                </a:solidFill>
              </a:rPr>
              <a:t> </a:t>
            </a:r>
            <a:r>
              <a:rPr lang="pl-PL" dirty="0">
                <a:solidFill>
                  <a:srgbClr val="3333CD"/>
                </a:solidFill>
              </a:rPr>
              <a:t>New</a:t>
            </a:r>
            <a:r>
              <a:rPr lang="pl-PL" sz="2000" dirty="0">
                <a:solidFill>
                  <a:srgbClr val="3333CD"/>
                </a:solidFill>
              </a:rPr>
              <a:t>: </a:t>
            </a:r>
            <a:r>
              <a:rPr lang="pl-PL" sz="2000" dirty="0" err="1">
                <a:solidFill>
                  <a:srgbClr val="000000"/>
                </a:solidFill>
              </a:rPr>
              <a:t>the</a:t>
            </a:r>
            <a:r>
              <a:rPr lang="pl-PL" sz="2000" dirty="0">
                <a:solidFill>
                  <a:srgbClr val="000000"/>
                </a:solidFill>
              </a:rPr>
              <a:t> </a:t>
            </a:r>
            <a:r>
              <a:rPr lang="pl-PL" sz="2000" dirty="0" err="1">
                <a:solidFill>
                  <a:srgbClr val="970000"/>
                </a:solidFill>
              </a:rPr>
              <a:t>Thread</a:t>
            </a:r>
            <a:r>
              <a:rPr lang="pl-PL" sz="2000" dirty="0">
                <a:solidFill>
                  <a:srgbClr val="970000"/>
                </a:solidFill>
              </a:rPr>
              <a:t> </a:t>
            </a:r>
            <a:r>
              <a:rPr lang="pl-PL" sz="2000" dirty="0" err="1">
                <a:solidFill>
                  <a:srgbClr val="000000"/>
                </a:solidFill>
              </a:rPr>
              <a:t>object</a:t>
            </a:r>
            <a:r>
              <a:rPr lang="pl-PL" sz="2000" dirty="0">
                <a:solidFill>
                  <a:srgbClr val="000000"/>
                </a:solidFill>
              </a:rPr>
              <a:t> </a:t>
            </a:r>
            <a:r>
              <a:rPr lang="pl-PL" sz="2000" dirty="0" err="1">
                <a:solidFill>
                  <a:srgbClr val="000000"/>
                </a:solidFill>
              </a:rPr>
              <a:t>has</a:t>
            </a:r>
            <a:r>
              <a:rPr lang="pl-PL" sz="2000" dirty="0">
                <a:solidFill>
                  <a:srgbClr val="000000"/>
                </a:solidFill>
              </a:rPr>
              <a:t> </a:t>
            </a:r>
            <a:r>
              <a:rPr lang="pl-PL" sz="2000" dirty="0" err="1">
                <a:solidFill>
                  <a:srgbClr val="000000"/>
                </a:solidFill>
              </a:rPr>
              <a:t>been</a:t>
            </a:r>
            <a:r>
              <a:rPr lang="pl-PL" sz="2000" dirty="0">
                <a:solidFill>
                  <a:srgbClr val="000000"/>
                </a:solidFill>
              </a:rPr>
              <a:t> </a:t>
            </a:r>
            <a:r>
              <a:rPr lang="pl-PL" sz="2000" dirty="0" err="1">
                <a:solidFill>
                  <a:srgbClr val="000000"/>
                </a:solidFill>
              </a:rPr>
              <a:t>created</a:t>
            </a:r>
            <a:r>
              <a:rPr lang="pl-PL" sz="2000" dirty="0">
                <a:solidFill>
                  <a:srgbClr val="000000"/>
                </a:solidFill>
              </a:rPr>
              <a:t> </a:t>
            </a:r>
            <a:r>
              <a:rPr lang="pl-PL" sz="2000" dirty="0" err="1">
                <a:solidFill>
                  <a:srgbClr val="000000"/>
                </a:solidFill>
              </a:rPr>
              <a:t>using</a:t>
            </a:r>
            <a:r>
              <a:rPr lang="pl-PL" sz="2000" dirty="0">
                <a:solidFill>
                  <a:srgbClr val="000000"/>
                </a:solidFill>
              </a:rPr>
              <a:t> </a:t>
            </a:r>
            <a:r>
              <a:rPr lang="pl-PL" sz="2000" dirty="0" err="1">
                <a:solidFill>
                  <a:srgbClr val="970000"/>
                </a:solidFill>
              </a:rPr>
              <a:t>new</a:t>
            </a:r>
            <a:r>
              <a:rPr lang="pl-PL" sz="2000" dirty="0">
                <a:solidFill>
                  <a:srgbClr val="000000"/>
                </a:solidFill>
              </a:rPr>
              <a:t>, </a:t>
            </a:r>
            <a:br>
              <a:rPr lang="pl-PL" sz="2000" dirty="0">
                <a:solidFill>
                  <a:srgbClr val="000000"/>
                </a:solidFill>
              </a:rPr>
            </a:br>
            <a:r>
              <a:rPr lang="pl-PL" sz="2000" dirty="0">
                <a:solidFill>
                  <a:srgbClr val="000000"/>
                </a:solidFill>
              </a:rPr>
              <a:t>but </a:t>
            </a:r>
            <a:r>
              <a:rPr lang="pl-PL" sz="2000" dirty="0">
                <a:solidFill>
                  <a:srgbClr val="970000"/>
                </a:solidFill>
              </a:rPr>
              <a:t>start() </a:t>
            </a:r>
            <a:r>
              <a:rPr lang="pl-PL" sz="2000" dirty="0" err="1">
                <a:solidFill>
                  <a:srgbClr val="000000"/>
                </a:solidFill>
              </a:rPr>
              <a:t>has</a:t>
            </a:r>
            <a:r>
              <a:rPr lang="pl-PL" sz="2000" dirty="0">
                <a:solidFill>
                  <a:srgbClr val="000000"/>
                </a:solidFill>
              </a:rPr>
              <a:t> not </a:t>
            </a:r>
            <a:r>
              <a:rPr lang="pl-PL" sz="2000" dirty="0" err="1">
                <a:solidFill>
                  <a:srgbClr val="000000"/>
                </a:solidFill>
              </a:rPr>
              <a:t>yet</a:t>
            </a:r>
            <a:r>
              <a:rPr lang="pl-PL" sz="2000" dirty="0">
                <a:solidFill>
                  <a:srgbClr val="000000"/>
                </a:solidFill>
              </a:rPr>
              <a:t> </a:t>
            </a:r>
            <a:r>
              <a:rPr lang="pl-PL" sz="2000" dirty="0" err="1">
                <a:solidFill>
                  <a:srgbClr val="000000"/>
                </a:solidFill>
              </a:rPr>
              <a:t>been</a:t>
            </a:r>
            <a:r>
              <a:rPr lang="pl-PL" sz="2000" dirty="0">
                <a:solidFill>
                  <a:srgbClr val="000000"/>
                </a:solidFill>
              </a:rPr>
              <a:t> </a:t>
            </a:r>
            <a:r>
              <a:rPr lang="pl-PL" sz="2000" dirty="0" err="1">
                <a:solidFill>
                  <a:srgbClr val="000000"/>
                </a:solidFill>
              </a:rPr>
              <a:t>called</a:t>
            </a:r>
            <a:r>
              <a:rPr lang="pl-PL" sz="2000" dirty="0">
                <a:solidFill>
                  <a:srgbClr val="000000"/>
                </a:solidFill>
              </a:rPr>
              <a:t> for </a:t>
            </a:r>
            <a:r>
              <a:rPr lang="pl-PL" sz="2000" dirty="0" err="1">
                <a:solidFill>
                  <a:srgbClr val="000000"/>
                </a:solidFill>
              </a:rPr>
              <a:t>it</a:t>
            </a:r>
            <a:r>
              <a:rPr lang="pl-PL" sz="2000" dirty="0">
                <a:solidFill>
                  <a:srgbClr val="000000"/>
                </a:solidFill>
              </a:rPr>
              <a:t>.</a:t>
            </a:r>
          </a:p>
          <a:p>
            <a:pPr>
              <a:spcBef>
                <a:spcPct val="50000"/>
              </a:spcBef>
              <a:buFontTx/>
              <a:buChar char="•"/>
            </a:pPr>
            <a:r>
              <a:rPr lang="pl-PL" sz="2000" dirty="0">
                <a:solidFill>
                  <a:srgbClr val="000000"/>
                </a:solidFill>
              </a:rPr>
              <a:t> </a:t>
            </a:r>
            <a:r>
              <a:rPr lang="pl-PL" dirty="0" err="1">
                <a:solidFill>
                  <a:srgbClr val="3333CD"/>
                </a:solidFill>
              </a:rPr>
              <a:t>Runnable</a:t>
            </a:r>
            <a:r>
              <a:rPr lang="pl-PL" sz="2000" dirty="0">
                <a:solidFill>
                  <a:srgbClr val="3333CD"/>
                </a:solidFill>
              </a:rPr>
              <a:t>: </a:t>
            </a:r>
            <a:r>
              <a:rPr lang="pl-PL" sz="2000" dirty="0" err="1">
                <a:solidFill>
                  <a:srgbClr val="000000"/>
                </a:solidFill>
              </a:rPr>
              <a:t>It</a:t>
            </a:r>
            <a:r>
              <a:rPr lang="pl-PL" sz="2000" dirty="0">
                <a:solidFill>
                  <a:srgbClr val="000000"/>
                </a:solidFill>
              </a:rPr>
              <a:t> </a:t>
            </a:r>
            <a:r>
              <a:rPr lang="pl-PL" sz="2000" dirty="0" err="1">
                <a:solidFill>
                  <a:srgbClr val="000000"/>
                </a:solidFill>
              </a:rPr>
              <a:t>is</a:t>
            </a:r>
            <a:r>
              <a:rPr lang="pl-PL" sz="2000" dirty="0">
                <a:solidFill>
                  <a:srgbClr val="000000"/>
                </a:solidFill>
              </a:rPr>
              <a:t> </a:t>
            </a:r>
            <a:r>
              <a:rPr lang="pl-PL" sz="2000" dirty="0" err="1">
                <a:solidFill>
                  <a:srgbClr val="000000"/>
                </a:solidFill>
              </a:rPr>
              <a:t>able</a:t>
            </a:r>
            <a:r>
              <a:rPr lang="pl-PL" sz="2000" dirty="0">
                <a:solidFill>
                  <a:srgbClr val="000000"/>
                </a:solidFill>
              </a:rPr>
              <a:t> to run, but </a:t>
            </a:r>
            <a:r>
              <a:rPr lang="pl-PL" sz="2000" dirty="0" err="1">
                <a:solidFill>
                  <a:srgbClr val="000000"/>
                </a:solidFill>
              </a:rPr>
              <a:t>currently</a:t>
            </a:r>
            <a:r>
              <a:rPr lang="pl-PL" sz="2000" dirty="0">
                <a:solidFill>
                  <a:srgbClr val="000000"/>
                </a:solidFill>
              </a:rPr>
              <a:t> </a:t>
            </a:r>
            <a:br>
              <a:rPr lang="pl-PL" sz="2000" dirty="0">
                <a:solidFill>
                  <a:srgbClr val="000000"/>
                </a:solidFill>
              </a:rPr>
            </a:br>
            <a:r>
              <a:rPr lang="pl-PL" sz="2000" dirty="0" err="1">
                <a:solidFill>
                  <a:srgbClr val="000000"/>
                </a:solidFill>
              </a:rPr>
              <a:t>some</a:t>
            </a:r>
            <a:r>
              <a:rPr lang="pl-PL" sz="2000" dirty="0">
                <a:solidFill>
                  <a:srgbClr val="000000"/>
                </a:solidFill>
              </a:rPr>
              <a:t> </a:t>
            </a:r>
            <a:r>
              <a:rPr lang="pl-PL" sz="2000" dirty="0" err="1">
                <a:solidFill>
                  <a:srgbClr val="000000"/>
                </a:solidFill>
              </a:rPr>
              <a:t>other</a:t>
            </a:r>
            <a:r>
              <a:rPr lang="pl-PL" sz="2000" dirty="0">
                <a:solidFill>
                  <a:srgbClr val="000000"/>
                </a:solidFill>
              </a:rPr>
              <a:t> </a:t>
            </a:r>
            <a:r>
              <a:rPr lang="pl-PL" sz="2000" dirty="0" err="1">
                <a:solidFill>
                  <a:srgbClr val="000000"/>
                </a:solidFill>
              </a:rPr>
              <a:t>thread</a:t>
            </a:r>
            <a:r>
              <a:rPr lang="pl-PL" sz="2000" dirty="0">
                <a:solidFill>
                  <a:srgbClr val="000000"/>
                </a:solidFill>
              </a:rPr>
              <a:t> </a:t>
            </a:r>
            <a:r>
              <a:rPr lang="pl-PL" sz="2000" dirty="0" err="1">
                <a:solidFill>
                  <a:srgbClr val="000000"/>
                </a:solidFill>
              </a:rPr>
              <a:t>is</a:t>
            </a:r>
            <a:r>
              <a:rPr lang="pl-PL" sz="2000" dirty="0">
                <a:solidFill>
                  <a:srgbClr val="000000"/>
                </a:solidFill>
              </a:rPr>
              <a:t> </a:t>
            </a:r>
            <a:r>
              <a:rPr lang="pl-PL" sz="2000" dirty="0" err="1">
                <a:solidFill>
                  <a:srgbClr val="000000"/>
                </a:solidFill>
              </a:rPr>
              <a:t>being</a:t>
            </a:r>
            <a:r>
              <a:rPr lang="pl-PL" sz="2000" dirty="0">
                <a:solidFill>
                  <a:srgbClr val="000000"/>
                </a:solidFill>
              </a:rPr>
              <a:t> </a:t>
            </a:r>
            <a:r>
              <a:rPr lang="pl-PL" sz="2000" dirty="0" err="1">
                <a:solidFill>
                  <a:srgbClr val="000000"/>
                </a:solidFill>
              </a:rPr>
              <a:t>executed</a:t>
            </a:r>
            <a:r>
              <a:rPr lang="pl-PL" sz="2000" dirty="0">
                <a:solidFill>
                  <a:srgbClr val="000000"/>
                </a:solidFill>
              </a:rPr>
              <a:t>.</a:t>
            </a:r>
          </a:p>
          <a:p>
            <a:pPr>
              <a:spcBef>
                <a:spcPct val="50000"/>
              </a:spcBef>
              <a:buFontTx/>
              <a:buChar char="•"/>
            </a:pPr>
            <a:r>
              <a:rPr lang="pl-PL" sz="2000" dirty="0">
                <a:solidFill>
                  <a:srgbClr val="000000"/>
                </a:solidFill>
              </a:rPr>
              <a:t> </a:t>
            </a:r>
            <a:r>
              <a:rPr lang="pl-PL" dirty="0" err="1"/>
              <a:t>Running</a:t>
            </a:r>
            <a:r>
              <a:rPr lang="pl-PL" sz="2000" dirty="0">
                <a:solidFill>
                  <a:srgbClr val="3333CD"/>
                </a:solidFill>
              </a:rPr>
              <a:t>: </a:t>
            </a:r>
            <a:r>
              <a:rPr lang="pl-PL" sz="2000" dirty="0" err="1">
                <a:solidFill>
                  <a:srgbClr val="000000"/>
                </a:solidFill>
              </a:rPr>
              <a:t>it</a:t>
            </a:r>
            <a:r>
              <a:rPr lang="pl-PL" sz="2000" dirty="0">
                <a:solidFill>
                  <a:srgbClr val="000000"/>
                </a:solidFill>
              </a:rPr>
              <a:t> </a:t>
            </a:r>
            <a:r>
              <a:rPr lang="pl-PL" sz="2000" dirty="0" err="1">
                <a:solidFill>
                  <a:srgbClr val="000000"/>
                </a:solidFill>
              </a:rPr>
              <a:t>is</a:t>
            </a:r>
            <a:r>
              <a:rPr lang="pl-PL" sz="2000" dirty="0">
                <a:solidFill>
                  <a:srgbClr val="000000"/>
                </a:solidFill>
              </a:rPr>
              <a:t> </a:t>
            </a:r>
            <a:r>
              <a:rPr lang="pl-PL" sz="2000" dirty="0" err="1">
                <a:solidFill>
                  <a:srgbClr val="000000"/>
                </a:solidFill>
              </a:rPr>
              <a:t>currently</a:t>
            </a:r>
            <a:r>
              <a:rPr lang="pl-PL" sz="2000" dirty="0">
                <a:solidFill>
                  <a:srgbClr val="000000"/>
                </a:solidFill>
              </a:rPr>
              <a:t> </a:t>
            </a:r>
            <a:r>
              <a:rPr lang="pl-PL" sz="2000" dirty="0" err="1">
                <a:solidFill>
                  <a:srgbClr val="000000"/>
                </a:solidFill>
              </a:rPr>
              <a:t>running</a:t>
            </a:r>
            <a:r>
              <a:rPr lang="pl-PL" sz="2000" dirty="0">
                <a:solidFill>
                  <a:srgbClr val="000000"/>
                </a:solidFill>
              </a:rPr>
              <a:t>, </a:t>
            </a:r>
            <a:br>
              <a:rPr lang="pl-PL" sz="2000" dirty="0">
                <a:solidFill>
                  <a:srgbClr val="000000"/>
                </a:solidFill>
              </a:rPr>
            </a:br>
            <a:r>
              <a:rPr lang="pl-PL" sz="2000" dirty="0" err="1">
                <a:solidFill>
                  <a:srgbClr val="000000"/>
                </a:solidFill>
              </a:rPr>
              <a:t>i.e</a:t>
            </a:r>
            <a:r>
              <a:rPr lang="pl-PL" sz="2000" dirty="0">
                <a:solidFill>
                  <a:srgbClr val="000000"/>
                </a:solidFill>
              </a:rPr>
              <a:t>. </a:t>
            </a:r>
            <a:r>
              <a:rPr lang="pl-PL" sz="2000" dirty="0" err="1">
                <a:solidFill>
                  <a:srgbClr val="000000"/>
                </a:solidFill>
              </a:rPr>
              <a:t>executing</a:t>
            </a:r>
            <a:r>
              <a:rPr lang="pl-PL" sz="2000" dirty="0">
                <a:solidFill>
                  <a:srgbClr val="000000"/>
                </a:solidFill>
              </a:rPr>
              <a:t> </a:t>
            </a:r>
            <a:r>
              <a:rPr lang="pl-PL" sz="2000" dirty="0" err="1">
                <a:solidFill>
                  <a:srgbClr val="000000"/>
                </a:solidFill>
              </a:rPr>
              <a:t>instructions</a:t>
            </a:r>
            <a:r>
              <a:rPr lang="pl-PL" sz="2000" dirty="0">
                <a:solidFill>
                  <a:srgbClr val="000000"/>
                </a:solidFill>
              </a:rPr>
              <a:t> on </a:t>
            </a:r>
            <a:r>
              <a:rPr lang="pl-PL" sz="2000" dirty="0" err="1">
                <a:solidFill>
                  <a:srgbClr val="000000"/>
                </a:solidFill>
              </a:rPr>
              <a:t>the</a:t>
            </a:r>
            <a:r>
              <a:rPr lang="pl-PL" sz="2000" dirty="0">
                <a:solidFill>
                  <a:srgbClr val="000000"/>
                </a:solidFill>
              </a:rPr>
              <a:t> computer.</a:t>
            </a:r>
          </a:p>
          <a:p>
            <a:pPr>
              <a:spcBef>
                <a:spcPct val="50000"/>
              </a:spcBef>
              <a:buFontTx/>
              <a:buChar char="•"/>
            </a:pPr>
            <a:r>
              <a:rPr lang="pl-PL" sz="2000" dirty="0">
                <a:solidFill>
                  <a:srgbClr val="000000"/>
                </a:solidFill>
              </a:rPr>
              <a:t> </a:t>
            </a:r>
            <a:r>
              <a:rPr lang="pl-PL" dirty="0" err="1">
                <a:solidFill>
                  <a:srgbClr val="3333CD"/>
                </a:solidFill>
              </a:rPr>
              <a:t>Blocked</a:t>
            </a:r>
            <a:r>
              <a:rPr lang="pl-PL" sz="2000" dirty="0">
                <a:solidFill>
                  <a:srgbClr val="3333CD"/>
                </a:solidFill>
              </a:rPr>
              <a:t>: </a:t>
            </a:r>
            <a:r>
              <a:rPr lang="pl-PL" sz="2000" dirty="0" err="1">
                <a:solidFill>
                  <a:srgbClr val="000000"/>
                </a:solidFill>
              </a:rPr>
              <a:t>The</a:t>
            </a:r>
            <a:r>
              <a:rPr lang="pl-PL" sz="2000" dirty="0">
                <a:solidFill>
                  <a:srgbClr val="000000"/>
                </a:solidFill>
              </a:rPr>
              <a:t> </a:t>
            </a:r>
            <a:r>
              <a:rPr lang="pl-PL" sz="2000" dirty="0" err="1">
                <a:solidFill>
                  <a:srgbClr val="000000"/>
                </a:solidFill>
              </a:rPr>
              <a:t>thread</a:t>
            </a:r>
            <a:r>
              <a:rPr lang="pl-PL" sz="2000" dirty="0">
                <a:solidFill>
                  <a:srgbClr val="000000"/>
                </a:solidFill>
              </a:rPr>
              <a:t> </a:t>
            </a:r>
            <a:r>
              <a:rPr lang="pl-PL" sz="2000" dirty="0" err="1">
                <a:solidFill>
                  <a:srgbClr val="000000"/>
                </a:solidFill>
              </a:rPr>
              <a:t>cannot</a:t>
            </a:r>
            <a:r>
              <a:rPr lang="pl-PL" sz="2000" dirty="0">
                <a:solidFill>
                  <a:srgbClr val="000000"/>
                </a:solidFill>
              </a:rPr>
              <a:t> </a:t>
            </a:r>
            <a:r>
              <a:rPr lang="pl-PL" sz="2000" dirty="0" err="1">
                <a:solidFill>
                  <a:srgbClr val="000000"/>
                </a:solidFill>
              </a:rPr>
              <a:t>proceed</a:t>
            </a:r>
            <a:r>
              <a:rPr lang="pl-PL" sz="2000" dirty="0">
                <a:solidFill>
                  <a:srgbClr val="000000"/>
                </a:solidFill>
              </a:rPr>
              <a:t> </a:t>
            </a:r>
            <a:r>
              <a:rPr lang="pl-PL" sz="2000" dirty="0" err="1">
                <a:solidFill>
                  <a:srgbClr val="000000"/>
                </a:solidFill>
              </a:rPr>
              <a:t>until</a:t>
            </a:r>
            <a:r>
              <a:rPr lang="pl-PL" sz="2000" dirty="0">
                <a:solidFill>
                  <a:srgbClr val="000000"/>
                </a:solidFill>
              </a:rPr>
              <a:t> </a:t>
            </a:r>
            <a:r>
              <a:rPr lang="pl-PL" sz="2000" dirty="0" err="1">
                <a:solidFill>
                  <a:srgbClr val="000000"/>
                </a:solidFill>
              </a:rPr>
              <a:t>something</a:t>
            </a:r>
            <a:r>
              <a:rPr lang="pl-PL" sz="2000" dirty="0">
                <a:solidFill>
                  <a:srgbClr val="000000"/>
                </a:solidFill>
              </a:rPr>
              <a:t> </a:t>
            </a:r>
            <a:r>
              <a:rPr lang="pl-PL" sz="2000" dirty="0" err="1">
                <a:solidFill>
                  <a:srgbClr val="000000"/>
                </a:solidFill>
              </a:rPr>
              <a:t>happens</a:t>
            </a:r>
            <a:r>
              <a:rPr lang="pl-PL" sz="2000" dirty="0">
                <a:solidFill>
                  <a:srgbClr val="000000"/>
                </a:solidFill>
              </a:rPr>
              <a:t>.</a:t>
            </a:r>
            <a:br>
              <a:rPr lang="pl-PL" sz="2000" dirty="0">
                <a:solidFill>
                  <a:srgbClr val="000000"/>
                </a:solidFill>
              </a:rPr>
            </a:br>
            <a:r>
              <a:rPr lang="pl-PL" sz="2000" dirty="0">
                <a:solidFill>
                  <a:srgbClr val="000000"/>
                </a:solidFill>
              </a:rPr>
              <a:t>For </a:t>
            </a:r>
            <a:r>
              <a:rPr lang="pl-PL" sz="2000" dirty="0" err="1">
                <a:solidFill>
                  <a:srgbClr val="000000"/>
                </a:solidFill>
              </a:rPr>
              <a:t>example</a:t>
            </a:r>
            <a:r>
              <a:rPr lang="pl-PL" sz="2000" dirty="0">
                <a:solidFill>
                  <a:srgbClr val="000000"/>
                </a:solidFill>
              </a:rPr>
              <a:t>, </a:t>
            </a:r>
            <a:r>
              <a:rPr lang="pl-PL" sz="2000" dirty="0" err="1">
                <a:solidFill>
                  <a:srgbClr val="000000"/>
                </a:solidFill>
              </a:rPr>
              <a:t>it</a:t>
            </a:r>
            <a:r>
              <a:rPr lang="pl-PL" sz="2000" dirty="0">
                <a:solidFill>
                  <a:srgbClr val="000000"/>
                </a:solidFill>
              </a:rPr>
              <a:t> </a:t>
            </a:r>
            <a:r>
              <a:rPr lang="pl-PL" sz="2000" dirty="0" err="1">
                <a:solidFill>
                  <a:srgbClr val="000000"/>
                </a:solidFill>
              </a:rPr>
              <a:t>might</a:t>
            </a:r>
            <a:r>
              <a:rPr lang="pl-PL" sz="2000" dirty="0">
                <a:solidFill>
                  <a:srgbClr val="000000"/>
                </a:solidFill>
              </a:rPr>
              <a:t> </a:t>
            </a:r>
            <a:r>
              <a:rPr lang="pl-PL" sz="2000" dirty="0" err="1">
                <a:solidFill>
                  <a:srgbClr val="000000"/>
                </a:solidFill>
              </a:rPr>
              <a:t>have</a:t>
            </a:r>
            <a:r>
              <a:rPr lang="pl-PL" sz="2000" dirty="0">
                <a:solidFill>
                  <a:srgbClr val="000000"/>
                </a:solidFill>
              </a:rPr>
              <a:t> </a:t>
            </a:r>
            <a:r>
              <a:rPr lang="pl-PL" sz="2000" dirty="0" err="1">
                <a:solidFill>
                  <a:srgbClr val="000000"/>
                </a:solidFill>
              </a:rPr>
              <a:t>called</a:t>
            </a:r>
            <a:r>
              <a:rPr lang="pl-PL" sz="2000" dirty="0">
                <a:solidFill>
                  <a:srgbClr val="000000"/>
                </a:solidFill>
              </a:rPr>
              <a:t> </a:t>
            </a:r>
            <a:r>
              <a:rPr lang="pl-PL" sz="2000" dirty="0" err="1">
                <a:solidFill>
                  <a:srgbClr val="970000"/>
                </a:solidFill>
              </a:rPr>
              <a:t>sleep</a:t>
            </a:r>
            <a:r>
              <a:rPr lang="pl-PL" sz="2000" dirty="0">
                <a:solidFill>
                  <a:srgbClr val="970000"/>
                </a:solidFill>
              </a:rPr>
              <a:t>() </a:t>
            </a:r>
            <a:r>
              <a:rPr lang="pl-PL" sz="2000" dirty="0" err="1">
                <a:solidFill>
                  <a:srgbClr val="000000"/>
                </a:solidFill>
              </a:rPr>
              <a:t>(or</a:t>
            </a:r>
            <a:r>
              <a:rPr lang="pl-PL" sz="2000" dirty="0">
                <a:solidFill>
                  <a:srgbClr val="000000"/>
                </a:solidFill>
              </a:rPr>
              <a:t> </a:t>
            </a:r>
            <a:r>
              <a:rPr lang="pl-PL" sz="2000" dirty="0" err="1">
                <a:solidFill>
                  <a:srgbClr val="000000"/>
                </a:solidFill>
              </a:rPr>
              <a:t>it</a:t>
            </a:r>
            <a:r>
              <a:rPr lang="pl-PL" sz="2000" dirty="0">
                <a:solidFill>
                  <a:srgbClr val="000000"/>
                </a:solidFill>
              </a:rPr>
              <a:t> </a:t>
            </a:r>
            <a:r>
              <a:rPr lang="pl-PL" sz="2000" dirty="0" err="1">
                <a:solidFill>
                  <a:srgbClr val="000000"/>
                </a:solidFill>
              </a:rPr>
              <a:t>might</a:t>
            </a:r>
            <a:r>
              <a:rPr lang="pl-PL" sz="2000" dirty="0">
                <a:solidFill>
                  <a:srgbClr val="000000"/>
                </a:solidFill>
              </a:rPr>
              <a:t> </a:t>
            </a:r>
            <a:r>
              <a:rPr lang="pl-PL" sz="2000" dirty="0" err="1">
                <a:solidFill>
                  <a:srgbClr val="000000"/>
                </a:solidFill>
              </a:rPr>
              <a:t>have</a:t>
            </a:r>
            <a:r>
              <a:rPr lang="pl-PL" sz="2000" dirty="0">
                <a:solidFill>
                  <a:srgbClr val="000000"/>
                </a:solidFill>
              </a:rPr>
              <a:t/>
            </a:r>
            <a:br>
              <a:rPr lang="pl-PL" sz="2000" dirty="0">
                <a:solidFill>
                  <a:srgbClr val="000000"/>
                </a:solidFill>
              </a:rPr>
            </a:br>
            <a:r>
              <a:rPr lang="pl-PL" sz="2000" dirty="0" err="1">
                <a:solidFill>
                  <a:srgbClr val="000000"/>
                </a:solidFill>
              </a:rPr>
              <a:t>called</a:t>
            </a:r>
            <a:r>
              <a:rPr lang="pl-PL" sz="2000" dirty="0">
                <a:solidFill>
                  <a:srgbClr val="000000"/>
                </a:solidFill>
              </a:rPr>
              <a:t> </a:t>
            </a:r>
            <a:r>
              <a:rPr lang="pl-PL" sz="2000" dirty="0" err="1">
                <a:solidFill>
                  <a:srgbClr val="970000"/>
                </a:solidFill>
              </a:rPr>
              <a:t>wait</a:t>
            </a:r>
            <a:r>
              <a:rPr lang="pl-PL" sz="2000" dirty="0">
                <a:solidFill>
                  <a:srgbClr val="970000"/>
                </a:solidFill>
              </a:rPr>
              <a:t>() </a:t>
            </a:r>
            <a:r>
              <a:rPr lang="pl-PL" sz="2000" dirty="0">
                <a:solidFill>
                  <a:srgbClr val="000000"/>
                </a:solidFill>
              </a:rPr>
              <a:t>– </a:t>
            </a:r>
            <a:r>
              <a:rPr lang="pl-PL" sz="2000" dirty="0" err="1">
                <a:solidFill>
                  <a:srgbClr val="000000"/>
                </a:solidFill>
              </a:rPr>
              <a:t>elaborated</a:t>
            </a:r>
            <a:r>
              <a:rPr lang="pl-PL" sz="2000" dirty="0">
                <a:solidFill>
                  <a:srgbClr val="000000"/>
                </a:solidFill>
              </a:rPr>
              <a:t> </a:t>
            </a:r>
            <a:r>
              <a:rPr lang="pl-PL" sz="2000" dirty="0" err="1">
                <a:solidFill>
                  <a:srgbClr val="000000"/>
                </a:solidFill>
              </a:rPr>
              <a:t>later</a:t>
            </a:r>
            <a:r>
              <a:rPr lang="pl-PL" sz="2000" dirty="0">
                <a:solidFill>
                  <a:srgbClr val="000000"/>
                </a:solidFill>
              </a:rPr>
              <a:t>).  Or </a:t>
            </a:r>
            <a:r>
              <a:rPr lang="pl-PL" sz="2000" dirty="0" err="1">
                <a:solidFill>
                  <a:srgbClr val="000000"/>
                </a:solidFill>
              </a:rPr>
              <a:t>is</a:t>
            </a:r>
            <a:r>
              <a:rPr lang="pl-PL" sz="2000" dirty="0">
                <a:solidFill>
                  <a:srgbClr val="000000"/>
                </a:solidFill>
              </a:rPr>
              <a:t> </a:t>
            </a:r>
            <a:r>
              <a:rPr lang="pl-PL" sz="2000" dirty="0" err="1">
                <a:solidFill>
                  <a:srgbClr val="000000"/>
                </a:solidFill>
              </a:rPr>
              <a:t>blocking</a:t>
            </a:r>
            <a:r>
              <a:rPr lang="pl-PL" sz="2000" dirty="0">
                <a:solidFill>
                  <a:srgbClr val="000000"/>
                </a:solidFill>
              </a:rPr>
              <a:t> on I/O.</a:t>
            </a:r>
          </a:p>
          <a:p>
            <a:pPr>
              <a:spcBef>
                <a:spcPct val="50000"/>
              </a:spcBef>
              <a:buFontTx/>
              <a:buChar char="•"/>
            </a:pPr>
            <a:r>
              <a:rPr lang="pl-PL" sz="2000" dirty="0">
                <a:solidFill>
                  <a:srgbClr val="000000"/>
                </a:solidFill>
              </a:rPr>
              <a:t> </a:t>
            </a:r>
            <a:r>
              <a:rPr lang="pl-PL" dirty="0" err="1" smtClean="0">
                <a:solidFill>
                  <a:srgbClr val="3333CD"/>
                </a:solidFill>
              </a:rPr>
              <a:t>Terminated</a:t>
            </a:r>
            <a:r>
              <a:rPr lang="pl-PL" dirty="0" smtClean="0">
                <a:solidFill>
                  <a:srgbClr val="3333CD"/>
                </a:solidFill>
              </a:rPr>
              <a:t> </a:t>
            </a:r>
            <a:r>
              <a:rPr lang="pl-PL" dirty="0" smtClean="0"/>
              <a:t>(</a:t>
            </a:r>
            <a:r>
              <a:rPr lang="pl-PL" dirty="0" err="1" smtClean="0"/>
              <a:t>dead</a:t>
            </a:r>
            <a:r>
              <a:rPr lang="pl-PL" dirty="0" smtClean="0"/>
              <a:t>)</a:t>
            </a:r>
            <a:r>
              <a:rPr lang="pl-PL" sz="2000" dirty="0" smtClean="0">
                <a:solidFill>
                  <a:srgbClr val="3333CD"/>
                </a:solidFill>
              </a:rPr>
              <a:t>: </a:t>
            </a:r>
            <a:r>
              <a:rPr lang="pl-PL" sz="2000" dirty="0" err="1">
                <a:solidFill>
                  <a:srgbClr val="000000"/>
                </a:solidFill>
              </a:rPr>
              <a:t>The</a:t>
            </a:r>
            <a:r>
              <a:rPr lang="pl-PL" sz="2000" dirty="0">
                <a:solidFill>
                  <a:srgbClr val="000000"/>
                </a:solidFill>
              </a:rPr>
              <a:t> </a:t>
            </a:r>
            <a:r>
              <a:rPr lang="pl-PL" sz="2000" dirty="0">
                <a:solidFill>
                  <a:srgbClr val="970000"/>
                </a:solidFill>
              </a:rPr>
              <a:t>run() </a:t>
            </a:r>
            <a:r>
              <a:rPr lang="pl-PL" sz="2000" dirty="0" err="1">
                <a:solidFill>
                  <a:srgbClr val="000000"/>
                </a:solidFill>
              </a:rPr>
              <a:t>method</a:t>
            </a:r>
            <a:r>
              <a:rPr lang="pl-PL" sz="2000" dirty="0">
                <a:solidFill>
                  <a:srgbClr val="000000"/>
                </a:solidFill>
              </a:rPr>
              <a:t> </a:t>
            </a:r>
            <a:r>
              <a:rPr lang="pl-PL" sz="2000" dirty="0" err="1">
                <a:solidFill>
                  <a:srgbClr val="000000"/>
                </a:solidFill>
              </a:rPr>
              <a:t>has</a:t>
            </a:r>
            <a:r>
              <a:rPr lang="pl-PL" sz="2000" dirty="0">
                <a:solidFill>
                  <a:srgbClr val="000000"/>
                </a:solidFill>
              </a:rPr>
              <a:t> </a:t>
            </a:r>
            <a:r>
              <a:rPr lang="pl-PL" sz="2000" dirty="0" err="1">
                <a:solidFill>
                  <a:srgbClr val="000000"/>
                </a:solidFill>
              </a:rPr>
              <a:t>terminated</a:t>
            </a:r>
            <a:r>
              <a:rPr lang="pl-PL" sz="2000" dirty="0">
                <a:solidFill>
                  <a:srgbClr val="000000"/>
                </a:solidFill>
              </a:rPr>
              <a:t>.  </a:t>
            </a:r>
            <a:r>
              <a:rPr lang="pl-PL" sz="2000" dirty="0" err="1">
                <a:solidFill>
                  <a:srgbClr val="000000"/>
                </a:solidFill>
              </a:rPr>
              <a:t>Cannot</a:t>
            </a:r>
            <a:r>
              <a:rPr lang="pl-PL" sz="2000" dirty="0">
                <a:solidFill>
                  <a:srgbClr val="000000"/>
                </a:solidFill>
              </a:rPr>
              <a:t> be </a:t>
            </a:r>
            <a:r>
              <a:rPr lang="pl-PL" sz="2000" dirty="0">
                <a:solidFill>
                  <a:srgbClr val="000000"/>
                </a:solidFill>
                <a:cs typeface="Arial" pitchFamily="34" charset="0"/>
              </a:rPr>
              <a:t>“</a:t>
            </a:r>
            <a:r>
              <a:rPr lang="pl-PL" sz="2000" dirty="0" err="1">
                <a:solidFill>
                  <a:srgbClr val="000000"/>
                </a:solidFill>
              </a:rPr>
              <a:t>revitalized</a:t>
            </a:r>
            <a:r>
              <a:rPr lang="pl-PL" sz="2000" dirty="0">
                <a:solidFill>
                  <a:srgbClr val="000000"/>
                </a:solidFill>
                <a:cs typeface="Arial" pitchFamily="34" charset="0"/>
              </a:rPr>
              <a:t>”</a:t>
            </a:r>
            <a:r>
              <a:rPr lang="pl-PL" sz="2000" dirty="0">
                <a:solidFill>
                  <a:srgbClr val="000000"/>
                </a:solidFill>
              </a:rPr>
              <a:t>.  </a:t>
            </a:r>
            <a:r>
              <a:rPr lang="pl-PL" sz="2000" dirty="0" err="1">
                <a:solidFill>
                  <a:srgbClr val="000000"/>
                </a:solidFill>
              </a:rPr>
              <a:t>That</a:t>
            </a:r>
            <a:r>
              <a:rPr lang="pl-PL" sz="2000" dirty="0">
                <a:solidFill>
                  <a:srgbClr val="000000"/>
                </a:solidFill>
              </a:rPr>
              <a:t> </a:t>
            </a:r>
            <a:r>
              <a:rPr lang="pl-PL" sz="2000" dirty="0" err="1">
                <a:solidFill>
                  <a:srgbClr val="000000"/>
                </a:solidFill>
              </a:rPr>
              <a:t>is</a:t>
            </a:r>
            <a:r>
              <a:rPr lang="pl-PL" sz="2000" dirty="0">
                <a:solidFill>
                  <a:srgbClr val="000000"/>
                </a:solidFill>
              </a:rPr>
              <a:t>, </a:t>
            </a:r>
            <a:r>
              <a:rPr lang="pl-PL" sz="2000" dirty="0" err="1">
                <a:solidFill>
                  <a:srgbClr val="000000"/>
                </a:solidFill>
              </a:rPr>
              <a:t>you</a:t>
            </a:r>
            <a:r>
              <a:rPr lang="pl-PL" sz="2000" dirty="0">
                <a:solidFill>
                  <a:srgbClr val="000000"/>
                </a:solidFill>
              </a:rPr>
              <a:t> </a:t>
            </a:r>
            <a:r>
              <a:rPr lang="pl-PL" sz="2000" dirty="0" err="1">
                <a:solidFill>
                  <a:srgbClr val="000000"/>
                </a:solidFill>
              </a:rPr>
              <a:t>can’t</a:t>
            </a:r>
            <a:r>
              <a:rPr lang="pl-PL" sz="2000" dirty="0">
                <a:solidFill>
                  <a:srgbClr val="000000"/>
                </a:solidFill>
              </a:rPr>
              <a:t> restart </a:t>
            </a:r>
            <a:r>
              <a:rPr lang="pl-PL" sz="2000" dirty="0" err="1">
                <a:solidFill>
                  <a:srgbClr val="000000"/>
                </a:solidFill>
              </a:rPr>
              <a:t>it</a:t>
            </a:r>
            <a:r>
              <a:rPr lang="pl-PL" sz="2000" dirty="0">
                <a:solidFill>
                  <a:srgbClr val="000000"/>
                </a:solidFill>
              </a:rPr>
              <a:t> by </a:t>
            </a:r>
            <a:r>
              <a:rPr lang="pl-PL" sz="2000" dirty="0" err="1">
                <a:solidFill>
                  <a:srgbClr val="000000"/>
                </a:solidFill>
              </a:rPr>
              <a:t>calling</a:t>
            </a:r>
            <a:r>
              <a:rPr lang="pl-PL" sz="2000" dirty="0">
                <a:solidFill>
                  <a:srgbClr val="000000"/>
                </a:solidFill>
              </a:rPr>
              <a:t> </a:t>
            </a:r>
            <a:r>
              <a:rPr lang="pl-PL" sz="2000" dirty="0">
                <a:solidFill>
                  <a:srgbClr val="970000"/>
                </a:solidFill>
              </a:rPr>
              <a:t>start()</a:t>
            </a:r>
            <a:r>
              <a:rPr lang="pl-PL" sz="2000" dirty="0"/>
              <a:t> </a:t>
            </a:r>
            <a:r>
              <a:rPr lang="pl-PL" sz="2000" dirty="0" err="1"/>
              <a:t>again</a:t>
            </a:r>
            <a:r>
              <a:rPr lang="pl-PL" sz="2000" dirty="0"/>
              <a:t> </a:t>
            </a:r>
            <a:br>
              <a:rPr lang="pl-PL" sz="2000" dirty="0"/>
            </a:br>
            <a:r>
              <a:rPr lang="pl-PL" sz="2000" dirty="0"/>
              <a:t>(</a:t>
            </a:r>
            <a:r>
              <a:rPr lang="pl-PL" sz="2000" dirty="0" err="1"/>
              <a:t>i.e</a:t>
            </a:r>
            <a:r>
              <a:rPr lang="pl-PL" sz="2000" dirty="0"/>
              <a:t>. no </a:t>
            </a:r>
            <a:r>
              <a:rPr lang="pl-PL" sz="2000" dirty="0" err="1"/>
              <a:t>effect</a:t>
            </a:r>
            <a:r>
              <a:rPr lang="pl-PL" sz="2000" dirty="0"/>
              <a:t>).</a:t>
            </a:r>
            <a:endParaRPr lang="pl-PL" sz="2000" dirty="0">
              <a:solidFill>
                <a:srgbClr val="000000"/>
              </a:solidFill>
            </a:endParaRPr>
          </a:p>
        </p:txBody>
      </p:sp>
      <p:sp>
        <p:nvSpPr>
          <p:cNvPr id="23556" name="Text Box 3"/>
          <p:cNvSpPr txBox="1">
            <a:spLocks noChangeArrowheads="1"/>
          </p:cNvSpPr>
          <p:nvPr/>
        </p:nvSpPr>
        <p:spPr bwMode="auto">
          <a:xfrm>
            <a:off x="457200" y="457200"/>
            <a:ext cx="8153400" cy="523220"/>
          </a:xfrm>
          <a:prstGeom prst="rect">
            <a:avLst/>
          </a:prstGeom>
          <a:noFill/>
          <a:ln w="9525">
            <a:noFill/>
            <a:miter lim="800000"/>
            <a:headEnd/>
            <a:tailEnd/>
          </a:ln>
        </p:spPr>
        <p:txBody>
          <a:bodyPr>
            <a:spAutoFit/>
          </a:bodyPr>
          <a:lstStyle/>
          <a:p>
            <a:pPr eaLnBrk="1" hangingPunct="1">
              <a:spcBef>
                <a:spcPct val="50000"/>
              </a:spcBef>
            </a:pPr>
            <a:r>
              <a:rPr lang="pl-PL" sz="2800" dirty="0" err="1">
                <a:solidFill>
                  <a:srgbClr val="A50021"/>
                </a:solidFill>
              </a:rPr>
              <a:t>States</a:t>
            </a:r>
            <a:r>
              <a:rPr lang="pl-PL" sz="2800" dirty="0">
                <a:solidFill>
                  <a:srgbClr val="A50021"/>
                </a:solidFill>
              </a:rPr>
              <a:t> of a </a:t>
            </a:r>
            <a:r>
              <a:rPr lang="pl-PL" sz="2800" dirty="0" err="1" smtClean="0">
                <a:solidFill>
                  <a:srgbClr val="A50021"/>
                </a:solidFill>
              </a:rPr>
              <a:t>thread</a:t>
            </a:r>
            <a:endParaRPr lang="pl-PL" sz="2000" dirty="0">
              <a:solidFill>
                <a:srgbClr val="A50021"/>
              </a:solidFill>
            </a:endParaRPr>
          </a:p>
        </p:txBody>
      </p:sp>
      <p:grpSp>
        <p:nvGrpSpPr>
          <p:cNvPr id="2" name="Group 8"/>
          <p:cNvGrpSpPr>
            <a:grpSpLocks/>
          </p:cNvGrpSpPr>
          <p:nvPr/>
        </p:nvGrpSpPr>
        <p:grpSpPr bwMode="auto">
          <a:xfrm>
            <a:off x="6572264" y="2466961"/>
            <a:ext cx="2516187" cy="942975"/>
            <a:chOff x="4175" y="1490"/>
            <a:chExt cx="1585" cy="594"/>
          </a:xfrm>
        </p:grpSpPr>
        <p:sp>
          <p:nvSpPr>
            <p:cNvPr id="23558" name="Line 6"/>
            <p:cNvSpPr>
              <a:spLocks noChangeShapeType="1"/>
            </p:cNvSpPr>
            <p:nvPr/>
          </p:nvSpPr>
          <p:spPr bwMode="auto">
            <a:xfrm rot="10854831" flipV="1">
              <a:off x="4175" y="1875"/>
              <a:ext cx="350" cy="93"/>
            </a:xfrm>
            <a:prstGeom prst="line">
              <a:avLst/>
            </a:prstGeom>
            <a:noFill/>
            <a:ln w="25400">
              <a:solidFill>
                <a:srgbClr val="FF0000"/>
              </a:solidFill>
              <a:round/>
              <a:headEnd/>
              <a:tailEnd type="triangle" w="med" len="med"/>
            </a:ln>
          </p:spPr>
          <p:txBody>
            <a:bodyPr/>
            <a:lstStyle/>
            <a:p>
              <a:endParaRPr lang="pl-PL"/>
            </a:p>
          </p:txBody>
        </p:sp>
        <p:sp>
          <p:nvSpPr>
            <p:cNvPr id="23559" name="Rectangle 7"/>
            <p:cNvSpPr>
              <a:spLocks noChangeArrowheads="1"/>
            </p:cNvSpPr>
            <p:nvPr/>
          </p:nvSpPr>
          <p:spPr bwMode="auto">
            <a:xfrm>
              <a:off x="4512" y="1490"/>
              <a:ext cx="1248" cy="594"/>
            </a:xfrm>
            <a:prstGeom prst="rect">
              <a:avLst/>
            </a:prstGeom>
            <a:solidFill>
              <a:srgbClr val="FFCC00"/>
            </a:solidFill>
            <a:ln w="9525">
              <a:noFill/>
              <a:miter lim="800000"/>
              <a:headEnd/>
              <a:tailEnd/>
            </a:ln>
          </p:spPr>
          <p:txBody>
            <a:bodyPr>
              <a:spAutoFit/>
            </a:bodyPr>
            <a:lstStyle/>
            <a:p>
              <a:pPr eaLnBrk="1" hangingPunct="1">
                <a:spcBef>
                  <a:spcPct val="50000"/>
                </a:spcBef>
              </a:pPr>
              <a:r>
                <a:rPr lang="pl-PL" sz="1400" dirty="0" err="1"/>
                <a:t>Some</a:t>
              </a:r>
              <a:r>
                <a:rPr lang="pl-PL" sz="1400" dirty="0"/>
                <a:t> </a:t>
              </a:r>
              <a:r>
                <a:rPr lang="pl-PL" sz="1400" dirty="0" err="1"/>
                <a:t>authors</a:t>
              </a:r>
              <a:r>
                <a:rPr lang="pl-PL" sz="1400" dirty="0"/>
                <a:t> </a:t>
              </a:r>
              <a:r>
                <a:rPr lang="pl-PL" sz="1400" dirty="0" err="1"/>
                <a:t>don</a:t>
              </a:r>
              <a:r>
                <a:rPr lang="pl-PL" sz="1400" dirty="0" err="1">
                  <a:cs typeface="Arial" pitchFamily="34" charset="0"/>
                </a:rPr>
                <a:t>’</a:t>
              </a:r>
              <a:r>
                <a:rPr lang="pl-PL" sz="1400" dirty="0" err="1"/>
                <a:t>t</a:t>
              </a:r>
              <a:r>
                <a:rPr lang="pl-PL" sz="1400" dirty="0"/>
                <a:t> </a:t>
              </a:r>
              <a:r>
                <a:rPr lang="pl-PL" sz="1400" dirty="0" err="1"/>
                <a:t>distinguish</a:t>
              </a:r>
              <a:r>
                <a:rPr lang="pl-PL" sz="1400" dirty="0"/>
                <a:t> </a:t>
              </a:r>
              <a:r>
                <a:rPr lang="pl-PL" sz="1400" dirty="0" err="1"/>
                <a:t>between</a:t>
              </a:r>
              <a:r>
                <a:rPr lang="pl-PL" sz="1400" dirty="0"/>
                <a:t> </a:t>
              </a:r>
              <a:r>
                <a:rPr lang="pl-PL" sz="1400" dirty="0" err="1"/>
                <a:t>Runnable</a:t>
              </a:r>
              <a:r>
                <a:rPr lang="pl-PL" sz="1400" dirty="0"/>
                <a:t> and </a:t>
              </a:r>
              <a:r>
                <a:rPr lang="pl-PL" sz="1400" dirty="0" err="1"/>
                <a:t>Running</a:t>
              </a:r>
              <a:r>
                <a:rPr lang="pl-PL" sz="1400" dirty="0"/>
                <a:t>.</a:t>
              </a:r>
              <a:endParaRPr lang="en-US"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3"/>
          <p:cNvSpPr>
            <a:spLocks noGrp="1"/>
          </p:cNvSpPr>
          <p:nvPr>
            <p:ph type="sldNum" sz="quarter" idx="12"/>
          </p:nvPr>
        </p:nvSpPr>
        <p:spPr/>
        <p:txBody>
          <a:bodyPr/>
          <a:lstStyle/>
          <a:p>
            <a:pPr>
              <a:defRPr/>
            </a:pPr>
            <a:fld id="{8A285D5E-2B71-487F-B5CA-F9CA3E5188D3}" type="slidenum">
              <a:rPr lang="en-US"/>
              <a:pPr>
                <a:defRPr/>
              </a:pPr>
              <a:t>22</a:t>
            </a:fld>
            <a:endParaRPr lang="en-US"/>
          </a:p>
        </p:txBody>
      </p:sp>
      <p:sp>
        <p:nvSpPr>
          <p:cNvPr id="24579" name="Text Box 2"/>
          <p:cNvSpPr txBox="1">
            <a:spLocks noChangeArrowheads="1"/>
          </p:cNvSpPr>
          <p:nvPr/>
        </p:nvSpPr>
        <p:spPr bwMode="auto">
          <a:xfrm>
            <a:off x="457200" y="457200"/>
            <a:ext cx="8153400" cy="800219"/>
          </a:xfrm>
          <a:prstGeom prst="rect">
            <a:avLst/>
          </a:prstGeom>
          <a:noFill/>
          <a:ln w="9525">
            <a:noFill/>
            <a:miter lim="800000"/>
            <a:headEnd/>
            <a:tailEnd/>
          </a:ln>
        </p:spPr>
        <p:txBody>
          <a:bodyPr>
            <a:spAutoFit/>
          </a:bodyPr>
          <a:lstStyle/>
          <a:p>
            <a:pPr eaLnBrk="1" hangingPunct="1">
              <a:spcBef>
                <a:spcPct val="50000"/>
              </a:spcBef>
            </a:pPr>
            <a:r>
              <a:rPr lang="pl-PL" sz="2800" dirty="0" err="1">
                <a:solidFill>
                  <a:srgbClr val="A50021"/>
                </a:solidFill>
              </a:rPr>
              <a:t>States</a:t>
            </a:r>
            <a:r>
              <a:rPr lang="pl-PL" sz="2800" dirty="0">
                <a:solidFill>
                  <a:srgbClr val="A50021"/>
                </a:solidFill>
              </a:rPr>
              <a:t> of a </a:t>
            </a:r>
            <a:r>
              <a:rPr lang="pl-PL" sz="2800" dirty="0" err="1">
                <a:solidFill>
                  <a:srgbClr val="A50021"/>
                </a:solidFill>
              </a:rPr>
              <a:t>thread</a:t>
            </a:r>
            <a:r>
              <a:rPr lang="pl-PL" sz="2800" dirty="0">
                <a:solidFill>
                  <a:srgbClr val="A50021"/>
                </a:solidFill>
              </a:rPr>
              <a:t>, </a:t>
            </a:r>
            <a:r>
              <a:rPr lang="pl-PL" sz="2800" dirty="0" err="1">
                <a:solidFill>
                  <a:srgbClr val="A50021"/>
                </a:solidFill>
              </a:rPr>
              <a:t>cont’d</a:t>
            </a:r>
            <a:r>
              <a:rPr lang="pl-PL" sz="2800" dirty="0">
                <a:solidFill>
                  <a:srgbClr val="A50021"/>
                </a:solidFill>
              </a:rPr>
              <a:t/>
            </a:r>
            <a:br>
              <a:rPr lang="pl-PL" sz="2800" dirty="0">
                <a:solidFill>
                  <a:srgbClr val="A50021"/>
                </a:solidFill>
              </a:rPr>
            </a:br>
            <a:r>
              <a:rPr lang="pl-PL" sz="1800" dirty="0" smtClean="0">
                <a:solidFill>
                  <a:srgbClr val="A50021"/>
                </a:solidFill>
              </a:rPr>
              <a:t>[ </a:t>
            </a:r>
            <a:r>
              <a:rPr lang="pl-PL" sz="1800" dirty="0">
                <a:solidFill>
                  <a:srgbClr val="A50021"/>
                </a:solidFill>
              </a:rPr>
              <a:t>http://</a:t>
            </a:r>
            <a:r>
              <a:rPr lang="pl-PL" sz="1800" dirty="0" smtClean="0">
                <a:solidFill>
                  <a:srgbClr val="A50021"/>
                </a:solidFill>
              </a:rPr>
              <a:t>www.jguru.com/faq/view.jsp?EID=1253344 ]</a:t>
            </a:r>
            <a:endParaRPr lang="pl-PL" sz="1800" dirty="0">
              <a:solidFill>
                <a:srgbClr val="A50021"/>
              </a:solidFill>
            </a:endParaRPr>
          </a:p>
        </p:txBody>
      </p:sp>
      <p:sp>
        <p:nvSpPr>
          <p:cNvPr id="24580" name="Rectangle 3"/>
          <p:cNvSpPr>
            <a:spLocks noChangeArrowheads="1"/>
          </p:cNvSpPr>
          <p:nvPr/>
        </p:nvSpPr>
        <p:spPr bwMode="auto">
          <a:xfrm>
            <a:off x="457200" y="1600200"/>
            <a:ext cx="8229600" cy="3631763"/>
          </a:xfrm>
          <a:prstGeom prst="rect">
            <a:avLst/>
          </a:prstGeom>
          <a:noFill/>
          <a:ln w="9525">
            <a:noFill/>
            <a:miter lim="800000"/>
            <a:headEnd/>
            <a:tailEnd/>
          </a:ln>
        </p:spPr>
        <p:txBody>
          <a:bodyPr>
            <a:spAutoFit/>
          </a:bodyPr>
          <a:lstStyle/>
          <a:p>
            <a:pPr>
              <a:spcBef>
                <a:spcPct val="50000"/>
              </a:spcBef>
            </a:pPr>
            <a:r>
              <a:rPr lang="pl-PL" sz="2000" dirty="0">
                <a:solidFill>
                  <a:srgbClr val="000000"/>
                </a:solidFill>
              </a:rPr>
              <a:t>We </a:t>
            </a:r>
            <a:r>
              <a:rPr lang="pl-PL" sz="2000" dirty="0" err="1">
                <a:solidFill>
                  <a:srgbClr val="000000"/>
                </a:solidFill>
              </a:rPr>
              <a:t>can</a:t>
            </a:r>
            <a:r>
              <a:rPr lang="pl-PL" sz="2000" dirty="0">
                <a:solidFill>
                  <a:srgbClr val="000000"/>
                </a:solidFill>
              </a:rPr>
              <a:t> </a:t>
            </a:r>
            <a:r>
              <a:rPr lang="pl-PL" sz="2000" dirty="0" err="1">
                <a:solidFill>
                  <a:srgbClr val="000000"/>
                </a:solidFill>
              </a:rPr>
              <a:t>find</a:t>
            </a:r>
            <a:r>
              <a:rPr lang="pl-PL" sz="2000" dirty="0">
                <a:solidFill>
                  <a:srgbClr val="000000"/>
                </a:solidFill>
              </a:rPr>
              <a:t> out </a:t>
            </a:r>
            <a:r>
              <a:rPr lang="pl-PL" sz="2000" dirty="0" err="1">
                <a:solidFill>
                  <a:srgbClr val="000000"/>
                </a:solidFill>
              </a:rPr>
              <a:t>some</a:t>
            </a:r>
            <a:r>
              <a:rPr lang="pl-PL" sz="2000" dirty="0">
                <a:solidFill>
                  <a:srgbClr val="000000"/>
                </a:solidFill>
              </a:rPr>
              <a:t> </a:t>
            </a:r>
            <a:r>
              <a:rPr lang="pl-PL" sz="2000" dirty="0" err="1">
                <a:solidFill>
                  <a:srgbClr val="000000"/>
                </a:solidFill>
              </a:rPr>
              <a:t>information</a:t>
            </a:r>
            <a:r>
              <a:rPr lang="pl-PL" sz="2000" dirty="0">
                <a:solidFill>
                  <a:srgbClr val="000000"/>
                </a:solidFill>
              </a:rPr>
              <a:t> </a:t>
            </a:r>
            <a:r>
              <a:rPr lang="pl-PL" sz="2000" dirty="0" err="1">
                <a:solidFill>
                  <a:srgbClr val="000000"/>
                </a:solidFill>
              </a:rPr>
              <a:t>about</a:t>
            </a:r>
            <a:r>
              <a:rPr lang="pl-PL" sz="2000" dirty="0">
                <a:solidFill>
                  <a:srgbClr val="000000"/>
                </a:solidFill>
              </a:rPr>
              <a:t> </a:t>
            </a:r>
            <a:r>
              <a:rPr lang="pl-PL" sz="2000" dirty="0" err="1">
                <a:solidFill>
                  <a:srgbClr val="000000"/>
                </a:solidFill>
              </a:rPr>
              <a:t>the</a:t>
            </a:r>
            <a:r>
              <a:rPr lang="pl-PL" sz="2000" dirty="0">
                <a:solidFill>
                  <a:srgbClr val="000000"/>
                </a:solidFill>
              </a:rPr>
              <a:t> state of a </a:t>
            </a:r>
            <a:r>
              <a:rPr lang="pl-PL" sz="2000" dirty="0" err="1">
                <a:solidFill>
                  <a:srgbClr val="000000"/>
                </a:solidFill>
              </a:rPr>
              <a:t>thread</a:t>
            </a:r>
            <a:r>
              <a:rPr lang="pl-PL" sz="2000" dirty="0">
                <a:solidFill>
                  <a:srgbClr val="000000"/>
                </a:solidFill>
              </a:rPr>
              <a:t> </a:t>
            </a:r>
            <a:r>
              <a:rPr lang="pl-PL" sz="2000" dirty="0" err="1">
                <a:solidFill>
                  <a:srgbClr val="000000"/>
                </a:solidFill>
              </a:rPr>
              <a:t>at</a:t>
            </a:r>
            <a:r>
              <a:rPr lang="pl-PL" sz="2000" dirty="0">
                <a:solidFill>
                  <a:srgbClr val="000000"/>
                </a:solidFill>
              </a:rPr>
              <a:t> </a:t>
            </a:r>
            <a:br>
              <a:rPr lang="pl-PL" sz="2000" dirty="0">
                <a:solidFill>
                  <a:srgbClr val="000000"/>
                </a:solidFill>
              </a:rPr>
            </a:br>
            <a:r>
              <a:rPr lang="pl-PL" sz="2000" dirty="0" err="1">
                <a:solidFill>
                  <a:srgbClr val="000000"/>
                </a:solidFill>
              </a:rPr>
              <a:t>any</a:t>
            </a:r>
            <a:r>
              <a:rPr lang="pl-PL" sz="2000" dirty="0">
                <a:solidFill>
                  <a:srgbClr val="000000"/>
                </a:solidFill>
              </a:rPr>
              <a:t> time, </a:t>
            </a:r>
            <a:r>
              <a:rPr lang="pl-PL" sz="2000" dirty="0" err="1">
                <a:solidFill>
                  <a:srgbClr val="000000"/>
                </a:solidFill>
              </a:rPr>
              <a:t>e.g</a:t>
            </a:r>
            <a:r>
              <a:rPr lang="pl-PL" sz="2000" dirty="0">
                <a:solidFill>
                  <a:srgbClr val="000000"/>
                </a:solidFill>
              </a:rPr>
              <a:t>.:  </a:t>
            </a:r>
            <a:r>
              <a:rPr lang="pl-PL" sz="2000" b="1" dirty="0" err="1">
                <a:solidFill>
                  <a:srgbClr val="970000"/>
                </a:solidFill>
              </a:rPr>
              <a:t>if</a:t>
            </a:r>
            <a:r>
              <a:rPr lang="pl-PL" sz="2000" b="1" dirty="0">
                <a:solidFill>
                  <a:srgbClr val="970000"/>
                </a:solidFill>
              </a:rPr>
              <a:t> (</a:t>
            </a:r>
            <a:r>
              <a:rPr lang="pl-PL" sz="2000" b="1" dirty="0" err="1">
                <a:solidFill>
                  <a:srgbClr val="970000"/>
                </a:solidFill>
              </a:rPr>
              <a:t>ball.isAlive</a:t>
            </a:r>
            <a:r>
              <a:rPr lang="pl-PL" sz="2000" b="1" dirty="0">
                <a:solidFill>
                  <a:srgbClr val="970000"/>
                </a:solidFill>
              </a:rPr>
              <a:t>()) { ... }</a:t>
            </a:r>
          </a:p>
          <a:p>
            <a:pPr>
              <a:spcBef>
                <a:spcPct val="50000"/>
              </a:spcBef>
            </a:pPr>
            <a:r>
              <a:rPr lang="pl-PL" sz="2000" dirty="0" err="1">
                <a:solidFill>
                  <a:srgbClr val="000000"/>
                </a:solidFill>
              </a:rPr>
              <a:t>The</a:t>
            </a:r>
            <a:r>
              <a:rPr lang="pl-PL" sz="2000" dirty="0">
                <a:solidFill>
                  <a:srgbClr val="000000"/>
                </a:solidFill>
              </a:rPr>
              <a:t> </a:t>
            </a:r>
            <a:r>
              <a:rPr lang="pl-PL" sz="2000" dirty="0" err="1">
                <a:solidFill>
                  <a:srgbClr val="000000"/>
                </a:solidFill>
              </a:rPr>
              <a:t>method</a:t>
            </a:r>
            <a:r>
              <a:rPr lang="pl-PL" sz="2000" dirty="0">
                <a:solidFill>
                  <a:srgbClr val="000000"/>
                </a:solidFill>
              </a:rPr>
              <a:t> </a:t>
            </a:r>
            <a:r>
              <a:rPr lang="pl-PL" sz="2000" b="1" dirty="0" err="1">
                <a:solidFill>
                  <a:srgbClr val="970000"/>
                </a:solidFill>
              </a:rPr>
              <a:t>isAlive</a:t>
            </a:r>
            <a:r>
              <a:rPr lang="pl-PL" sz="2000" b="1" dirty="0">
                <a:solidFill>
                  <a:srgbClr val="970000"/>
                </a:solidFill>
              </a:rPr>
              <a:t>() </a:t>
            </a:r>
            <a:r>
              <a:rPr lang="pl-PL" sz="2000" dirty="0" err="1">
                <a:solidFill>
                  <a:srgbClr val="000000"/>
                </a:solidFill>
              </a:rPr>
              <a:t>returns</a:t>
            </a:r>
            <a:r>
              <a:rPr lang="pl-PL" sz="2000" dirty="0">
                <a:solidFill>
                  <a:srgbClr val="000000"/>
                </a:solidFill>
              </a:rPr>
              <a:t> </a:t>
            </a:r>
            <a:r>
              <a:rPr lang="pl-PL" sz="2000" b="1" dirty="0" err="1">
                <a:solidFill>
                  <a:srgbClr val="970000"/>
                </a:solidFill>
              </a:rPr>
              <a:t>true</a:t>
            </a:r>
            <a:r>
              <a:rPr lang="pl-PL" sz="2000" b="1" dirty="0">
                <a:solidFill>
                  <a:srgbClr val="970000"/>
                </a:solidFill>
              </a:rPr>
              <a:t> </a:t>
            </a:r>
            <a:r>
              <a:rPr lang="pl-PL" sz="2000" dirty="0" err="1">
                <a:solidFill>
                  <a:srgbClr val="000000"/>
                </a:solidFill>
              </a:rPr>
              <a:t>if</a:t>
            </a:r>
            <a:r>
              <a:rPr lang="pl-PL" sz="2000" dirty="0">
                <a:solidFill>
                  <a:srgbClr val="000000"/>
                </a:solidFill>
              </a:rPr>
              <a:t> </a:t>
            </a:r>
            <a:r>
              <a:rPr lang="pl-PL" sz="2000" dirty="0" err="1">
                <a:solidFill>
                  <a:srgbClr val="000000"/>
                </a:solidFill>
              </a:rPr>
              <a:t>the</a:t>
            </a:r>
            <a:r>
              <a:rPr lang="pl-PL" sz="2000" dirty="0">
                <a:solidFill>
                  <a:srgbClr val="000000"/>
                </a:solidFill>
              </a:rPr>
              <a:t> </a:t>
            </a:r>
            <a:r>
              <a:rPr lang="pl-PL" sz="2000" dirty="0" err="1">
                <a:solidFill>
                  <a:srgbClr val="000000"/>
                </a:solidFill>
              </a:rPr>
              <a:t>thread</a:t>
            </a:r>
            <a:r>
              <a:rPr lang="pl-PL" sz="2000" dirty="0">
                <a:solidFill>
                  <a:srgbClr val="000000"/>
                </a:solidFill>
              </a:rPr>
              <a:t> </a:t>
            </a:r>
            <a:r>
              <a:rPr lang="pl-PL" sz="2000" dirty="0" err="1">
                <a:solidFill>
                  <a:srgbClr val="000000"/>
                </a:solidFill>
              </a:rPr>
              <a:t>is</a:t>
            </a:r>
            <a:r>
              <a:rPr lang="pl-PL" sz="2000" dirty="0">
                <a:solidFill>
                  <a:srgbClr val="000000"/>
                </a:solidFill>
              </a:rPr>
              <a:t> </a:t>
            </a:r>
            <a:r>
              <a:rPr lang="pl-PL" sz="2000" dirty="0" err="1">
                <a:solidFill>
                  <a:srgbClr val="000000"/>
                </a:solidFill>
              </a:rPr>
              <a:t>running</a:t>
            </a:r>
            <a:r>
              <a:rPr lang="pl-PL" sz="2000" dirty="0">
                <a:solidFill>
                  <a:srgbClr val="000000"/>
                </a:solidFill>
              </a:rPr>
              <a:t>, </a:t>
            </a:r>
            <a:r>
              <a:rPr lang="pl-PL" sz="2000" dirty="0" err="1">
                <a:solidFill>
                  <a:srgbClr val="000000"/>
                </a:solidFill>
              </a:rPr>
              <a:t>runnable</a:t>
            </a:r>
            <a:r>
              <a:rPr lang="pl-PL" sz="2000" dirty="0">
                <a:solidFill>
                  <a:srgbClr val="000000"/>
                </a:solidFill>
              </a:rPr>
              <a:t> </a:t>
            </a:r>
            <a:r>
              <a:rPr lang="pl-PL" sz="2000" dirty="0" err="1">
                <a:solidFill>
                  <a:srgbClr val="000000"/>
                </a:solidFill>
              </a:rPr>
              <a:t>or</a:t>
            </a:r>
            <a:r>
              <a:rPr lang="pl-PL" sz="2000" dirty="0">
                <a:solidFill>
                  <a:srgbClr val="000000"/>
                </a:solidFill>
              </a:rPr>
              <a:t> </a:t>
            </a:r>
            <a:r>
              <a:rPr lang="pl-PL" sz="2000" dirty="0" err="1">
                <a:solidFill>
                  <a:srgbClr val="000000"/>
                </a:solidFill>
              </a:rPr>
              <a:t>blocked</a:t>
            </a:r>
            <a:r>
              <a:rPr lang="pl-PL" sz="2000" dirty="0">
                <a:solidFill>
                  <a:srgbClr val="000000"/>
                </a:solidFill>
              </a:rPr>
              <a:t>, and </a:t>
            </a:r>
            <a:r>
              <a:rPr lang="pl-PL" sz="2000" dirty="0" err="1">
                <a:solidFill>
                  <a:srgbClr val="000000"/>
                </a:solidFill>
              </a:rPr>
              <a:t>returns</a:t>
            </a:r>
            <a:r>
              <a:rPr lang="pl-PL" sz="2000" dirty="0">
                <a:solidFill>
                  <a:srgbClr val="000000"/>
                </a:solidFill>
              </a:rPr>
              <a:t> </a:t>
            </a:r>
            <a:r>
              <a:rPr lang="pl-PL" sz="2000" b="1" dirty="0" err="1">
                <a:solidFill>
                  <a:srgbClr val="970000"/>
                </a:solidFill>
              </a:rPr>
              <a:t>false</a:t>
            </a:r>
            <a:r>
              <a:rPr lang="pl-PL" sz="2000" b="1" dirty="0">
                <a:solidFill>
                  <a:srgbClr val="970000"/>
                </a:solidFill>
              </a:rPr>
              <a:t> </a:t>
            </a:r>
            <a:r>
              <a:rPr lang="pl-PL" sz="2000" dirty="0" err="1">
                <a:solidFill>
                  <a:srgbClr val="000000"/>
                </a:solidFill>
              </a:rPr>
              <a:t>if</a:t>
            </a:r>
            <a:r>
              <a:rPr lang="pl-PL" sz="2000" dirty="0">
                <a:solidFill>
                  <a:srgbClr val="000000"/>
                </a:solidFill>
              </a:rPr>
              <a:t> </a:t>
            </a:r>
            <a:r>
              <a:rPr lang="pl-PL" sz="2000" dirty="0" err="1">
                <a:solidFill>
                  <a:srgbClr val="000000"/>
                </a:solidFill>
              </a:rPr>
              <a:t>it</a:t>
            </a:r>
            <a:r>
              <a:rPr lang="pl-PL" sz="2000" dirty="0">
                <a:solidFill>
                  <a:srgbClr val="000000"/>
                </a:solidFill>
              </a:rPr>
              <a:t> </a:t>
            </a:r>
            <a:r>
              <a:rPr lang="pl-PL" sz="2000" dirty="0" err="1">
                <a:solidFill>
                  <a:srgbClr val="000000"/>
                </a:solidFill>
              </a:rPr>
              <a:t>is</a:t>
            </a:r>
            <a:r>
              <a:rPr lang="pl-PL" sz="2000" dirty="0">
                <a:solidFill>
                  <a:srgbClr val="000000"/>
                </a:solidFill>
              </a:rPr>
              <a:t> </a:t>
            </a:r>
            <a:r>
              <a:rPr lang="pl-PL" sz="2000" dirty="0" err="1">
                <a:solidFill>
                  <a:srgbClr val="000000"/>
                </a:solidFill>
              </a:rPr>
              <a:t>new</a:t>
            </a:r>
            <a:r>
              <a:rPr lang="pl-PL" sz="2000" dirty="0">
                <a:solidFill>
                  <a:srgbClr val="000000"/>
                </a:solidFill>
              </a:rPr>
              <a:t> </a:t>
            </a:r>
            <a:r>
              <a:rPr lang="pl-PL" sz="2000" dirty="0" err="1">
                <a:solidFill>
                  <a:srgbClr val="000000"/>
                </a:solidFill>
              </a:rPr>
              <a:t>or</a:t>
            </a:r>
            <a:r>
              <a:rPr lang="pl-PL" sz="2000" dirty="0">
                <a:solidFill>
                  <a:srgbClr val="000000"/>
                </a:solidFill>
              </a:rPr>
              <a:t> </a:t>
            </a:r>
            <a:r>
              <a:rPr lang="pl-PL" sz="2000" dirty="0" err="1">
                <a:solidFill>
                  <a:srgbClr val="000000"/>
                </a:solidFill>
              </a:rPr>
              <a:t>dead</a:t>
            </a:r>
            <a:r>
              <a:rPr lang="pl-PL" sz="2000" dirty="0">
                <a:solidFill>
                  <a:srgbClr val="000000"/>
                </a:solidFill>
              </a:rPr>
              <a:t>.</a:t>
            </a:r>
          </a:p>
          <a:p>
            <a:pPr algn="l">
              <a:spcBef>
                <a:spcPct val="50000"/>
              </a:spcBef>
            </a:pPr>
            <a:endParaRPr lang="pl-PL" sz="2000" dirty="0" smtClean="0">
              <a:solidFill>
                <a:srgbClr val="000000"/>
              </a:solidFill>
            </a:endParaRPr>
          </a:p>
          <a:p>
            <a:pPr algn="l">
              <a:spcBef>
                <a:spcPct val="50000"/>
              </a:spcBef>
            </a:pPr>
            <a:r>
              <a:rPr lang="pl-PL" sz="2000" dirty="0" smtClean="0">
                <a:solidFill>
                  <a:srgbClr val="000000"/>
                </a:solidFill>
              </a:rPr>
              <a:t>// </a:t>
            </a:r>
            <a:r>
              <a:rPr lang="pl-PL" sz="2000" dirty="0">
                <a:solidFill>
                  <a:srgbClr val="000000"/>
                </a:solidFill>
              </a:rPr>
              <a:t>t – </a:t>
            </a:r>
            <a:r>
              <a:rPr lang="pl-PL" sz="2000" dirty="0" err="1">
                <a:solidFill>
                  <a:srgbClr val="000000"/>
                </a:solidFill>
              </a:rPr>
              <a:t>some</a:t>
            </a:r>
            <a:r>
              <a:rPr lang="pl-PL" sz="2000" dirty="0">
                <a:solidFill>
                  <a:srgbClr val="000000"/>
                </a:solidFill>
              </a:rPr>
              <a:t> </a:t>
            </a:r>
            <a:r>
              <a:rPr lang="pl-PL" sz="2000" dirty="0" err="1">
                <a:solidFill>
                  <a:srgbClr val="000000"/>
                </a:solidFill>
              </a:rPr>
              <a:t>thread</a:t>
            </a:r>
            <a:r>
              <a:rPr lang="pl-PL" sz="2000" dirty="0">
                <a:solidFill>
                  <a:srgbClr val="000000"/>
                </a:solidFill>
              </a:rPr>
              <a:t/>
            </a:r>
            <a:br>
              <a:rPr lang="pl-PL" sz="2000" dirty="0">
                <a:solidFill>
                  <a:srgbClr val="000000"/>
                </a:solidFill>
              </a:rPr>
            </a:br>
            <a:r>
              <a:rPr lang="pl-PL" sz="2000" dirty="0" err="1" smtClean="0">
                <a:solidFill>
                  <a:srgbClr val="000000"/>
                </a:solidFill>
              </a:rPr>
              <a:t>Thread.State</a:t>
            </a:r>
            <a:r>
              <a:rPr lang="pl-PL" sz="2000" dirty="0" smtClean="0">
                <a:solidFill>
                  <a:srgbClr val="000000"/>
                </a:solidFill>
              </a:rPr>
              <a:t> </a:t>
            </a:r>
            <a:r>
              <a:rPr lang="pl-PL" sz="2000" dirty="0">
                <a:solidFill>
                  <a:srgbClr val="000000"/>
                </a:solidFill>
              </a:rPr>
              <a:t>e = </a:t>
            </a:r>
            <a:r>
              <a:rPr lang="pl-PL" sz="2000" dirty="0" err="1">
                <a:solidFill>
                  <a:srgbClr val="000000"/>
                </a:solidFill>
              </a:rPr>
              <a:t>t.getState</a:t>
            </a:r>
            <a:r>
              <a:rPr lang="pl-PL" sz="2000" dirty="0">
                <a:solidFill>
                  <a:srgbClr val="000000"/>
                </a:solidFill>
              </a:rPr>
              <a:t>(); // </a:t>
            </a:r>
            <a:r>
              <a:rPr lang="pl-PL" sz="2000" dirty="0" err="1">
                <a:solidFill>
                  <a:srgbClr val="000000"/>
                </a:solidFill>
              </a:rPr>
              <a:t>returns</a:t>
            </a:r>
            <a:r>
              <a:rPr lang="pl-PL" sz="2000" dirty="0">
                <a:solidFill>
                  <a:srgbClr val="000000"/>
                </a:solidFill>
              </a:rPr>
              <a:t> an </a:t>
            </a:r>
            <a:r>
              <a:rPr lang="pl-PL" sz="2000" dirty="0" err="1">
                <a:solidFill>
                  <a:srgbClr val="000000"/>
                </a:solidFill>
              </a:rPr>
              <a:t>enum</a:t>
            </a:r>
            <a:r>
              <a:rPr lang="pl-PL" sz="2000" dirty="0">
                <a:solidFill>
                  <a:srgbClr val="000000"/>
                </a:solidFill>
              </a:rPr>
              <a:t/>
            </a:r>
            <a:br>
              <a:rPr lang="pl-PL" sz="2000" dirty="0">
                <a:solidFill>
                  <a:srgbClr val="000000"/>
                </a:solidFill>
              </a:rPr>
            </a:br>
            <a:r>
              <a:rPr lang="pl-PL" sz="2000" dirty="0" err="1" smtClean="0">
                <a:solidFill>
                  <a:srgbClr val="000000"/>
                </a:solidFill>
              </a:rPr>
              <a:t>System.out.println</a:t>
            </a:r>
            <a:r>
              <a:rPr lang="pl-PL" sz="2000" dirty="0" smtClean="0">
                <a:solidFill>
                  <a:srgbClr val="000000"/>
                </a:solidFill>
              </a:rPr>
              <a:t>(</a:t>
            </a:r>
            <a:r>
              <a:rPr lang="pl-PL" sz="2000" dirty="0" err="1" smtClean="0">
                <a:solidFill>
                  <a:srgbClr val="000000"/>
                </a:solidFill>
              </a:rPr>
              <a:t>e.name</a:t>
            </a:r>
            <a:r>
              <a:rPr lang="pl-PL" sz="2000" dirty="0">
                <a:solidFill>
                  <a:srgbClr val="000000"/>
                </a:solidFill>
              </a:rPr>
              <a:t>()); // </a:t>
            </a:r>
            <a:r>
              <a:rPr lang="pl-PL" sz="2000" dirty="0" err="1">
                <a:solidFill>
                  <a:srgbClr val="000000"/>
                </a:solidFill>
              </a:rPr>
              <a:t>prints</a:t>
            </a:r>
            <a:r>
              <a:rPr lang="pl-PL" sz="2000" dirty="0">
                <a:solidFill>
                  <a:srgbClr val="000000"/>
                </a:solidFill>
              </a:rPr>
              <a:t> </a:t>
            </a:r>
            <a:r>
              <a:rPr lang="pl-PL" sz="2000" dirty="0" err="1">
                <a:solidFill>
                  <a:srgbClr val="000000"/>
                </a:solidFill>
              </a:rPr>
              <a:t>the</a:t>
            </a:r>
            <a:r>
              <a:rPr lang="pl-PL" sz="2000" dirty="0">
                <a:solidFill>
                  <a:srgbClr val="000000"/>
                </a:solidFill>
              </a:rPr>
              <a:t> </a:t>
            </a:r>
            <a:r>
              <a:rPr lang="pl-PL" sz="2000" dirty="0" err="1">
                <a:solidFill>
                  <a:srgbClr val="000000"/>
                </a:solidFill>
              </a:rPr>
              <a:t>current</a:t>
            </a:r>
            <a:r>
              <a:rPr lang="pl-PL" sz="2000" dirty="0">
                <a:solidFill>
                  <a:srgbClr val="000000"/>
                </a:solidFill>
              </a:rPr>
              <a:t> state of t </a:t>
            </a:r>
            <a:br>
              <a:rPr lang="pl-PL" sz="2000" dirty="0">
                <a:solidFill>
                  <a:srgbClr val="000000"/>
                </a:solidFill>
              </a:rPr>
            </a:br>
            <a:r>
              <a:rPr lang="pl-PL" sz="2000" dirty="0" err="1" smtClean="0">
                <a:solidFill>
                  <a:srgbClr val="000000"/>
                </a:solidFill>
              </a:rPr>
              <a:t>Thread.State</a:t>
            </a:r>
            <a:r>
              <a:rPr lang="pl-PL" sz="2000" dirty="0">
                <a:solidFill>
                  <a:srgbClr val="000000"/>
                </a:solidFill>
              </a:rPr>
              <a:t>[] </a:t>
            </a:r>
            <a:r>
              <a:rPr lang="pl-PL" sz="2000" dirty="0" err="1">
                <a:solidFill>
                  <a:srgbClr val="000000"/>
                </a:solidFill>
              </a:rPr>
              <a:t>ts</a:t>
            </a:r>
            <a:r>
              <a:rPr lang="pl-PL" sz="2000" dirty="0">
                <a:solidFill>
                  <a:srgbClr val="000000"/>
                </a:solidFill>
              </a:rPr>
              <a:t> = </a:t>
            </a:r>
            <a:r>
              <a:rPr lang="pl-PL" sz="2000" dirty="0" err="1">
                <a:solidFill>
                  <a:srgbClr val="000000"/>
                </a:solidFill>
              </a:rPr>
              <a:t>e.values</a:t>
            </a:r>
            <a:r>
              <a:rPr lang="pl-PL" sz="2000" dirty="0">
                <a:solidFill>
                  <a:srgbClr val="000000"/>
                </a:solidFill>
              </a:rPr>
              <a:t>(); </a:t>
            </a:r>
            <a:br>
              <a:rPr lang="pl-PL" sz="2000" dirty="0">
                <a:solidFill>
                  <a:srgbClr val="000000"/>
                </a:solidFill>
              </a:rPr>
            </a:br>
            <a:r>
              <a:rPr lang="pl-PL" sz="2000" dirty="0" smtClean="0">
                <a:solidFill>
                  <a:srgbClr val="000000"/>
                </a:solidFill>
              </a:rPr>
              <a:t>for(</a:t>
            </a:r>
            <a:r>
              <a:rPr lang="pl-PL" sz="2000" dirty="0" err="1" smtClean="0">
                <a:solidFill>
                  <a:srgbClr val="000000"/>
                </a:solidFill>
              </a:rPr>
              <a:t>int</a:t>
            </a:r>
            <a:r>
              <a:rPr lang="pl-PL" sz="2000" dirty="0" smtClean="0">
                <a:solidFill>
                  <a:srgbClr val="000000"/>
                </a:solidFill>
              </a:rPr>
              <a:t> </a:t>
            </a:r>
            <a:r>
              <a:rPr lang="pl-PL" sz="2000" dirty="0">
                <a:solidFill>
                  <a:srgbClr val="000000"/>
                </a:solidFill>
              </a:rPr>
              <a:t>i = 0; i &lt; </a:t>
            </a:r>
            <a:r>
              <a:rPr lang="pl-PL" sz="2000" dirty="0" err="1">
                <a:solidFill>
                  <a:srgbClr val="000000"/>
                </a:solidFill>
              </a:rPr>
              <a:t>ts.length</a:t>
            </a:r>
            <a:r>
              <a:rPr lang="pl-PL" sz="2000" dirty="0">
                <a:solidFill>
                  <a:srgbClr val="000000"/>
                </a:solidFill>
              </a:rPr>
              <a:t>; i++) { </a:t>
            </a:r>
            <a:r>
              <a:rPr lang="pl-PL" sz="2000" dirty="0" err="1">
                <a:solidFill>
                  <a:srgbClr val="000000"/>
                </a:solidFill>
              </a:rPr>
              <a:t>System.out.println</a:t>
            </a:r>
            <a:r>
              <a:rPr lang="pl-PL" sz="2000" dirty="0">
                <a:solidFill>
                  <a:srgbClr val="000000"/>
                </a:solidFill>
              </a:rPr>
              <a:t>(</a:t>
            </a:r>
            <a:r>
              <a:rPr lang="pl-PL" sz="2000" dirty="0" err="1">
                <a:solidFill>
                  <a:srgbClr val="000000"/>
                </a:solidFill>
              </a:rPr>
              <a:t>ts</a:t>
            </a:r>
            <a:r>
              <a:rPr lang="pl-PL" sz="2000" dirty="0">
                <a:solidFill>
                  <a:srgbClr val="000000"/>
                </a:solidFill>
              </a:rPr>
              <a:t>[i]); } </a:t>
            </a:r>
          </a:p>
        </p:txBody>
      </p:sp>
      <p:pic>
        <p:nvPicPr>
          <p:cNvPr id="315399" name="Picture 7"/>
          <p:cNvPicPr>
            <a:picLocks noChangeAspect="1" noChangeArrowheads="1"/>
          </p:cNvPicPr>
          <p:nvPr/>
        </p:nvPicPr>
        <p:blipFill>
          <a:blip r:embed="rId2"/>
          <a:srcRect/>
          <a:stretch>
            <a:fillRect/>
          </a:stretch>
        </p:blipFill>
        <p:spPr bwMode="auto">
          <a:xfrm>
            <a:off x="7408893" y="3886200"/>
            <a:ext cx="1449387" cy="1222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15399"/>
                                        </p:tgtEl>
                                        <p:attrNameLst>
                                          <p:attrName>style.visibility</p:attrName>
                                        </p:attrNameLst>
                                      </p:cBhvr>
                                      <p:to>
                                        <p:strVal val="visible"/>
                                      </p:to>
                                    </p:set>
                                    <p:anim calcmode="lin" valueType="num">
                                      <p:cBhvr additive="base">
                                        <p:cTn id="7" dur="500" fill="hold"/>
                                        <p:tgtEl>
                                          <p:spTgt spid="315399"/>
                                        </p:tgtEl>
                                        <p:attrNameLst>
                                          <p:attrName>ppt_x</p:attrName>
                                        </p:attrNameLst>
                                      </p:cBhvr>
                                      <p:tavLst>
                                        <p:tav tm="0">
                                          <p:val>
                                            <p:strVal val="1+#ppt_w/2"/>
                                          </p:val>
                                        </p:tav>
                                        <p:tav tm="100000">
                                          <p:val>
                                            <p:strVal val="#ppt_x"/>
                                          </p:val>
                                        </p:tav>
                                      </p:tavLst>
                                    </p:anim>
                                    <p:anim calcmode="lin" valueType="num">
                                      <p:cBhvr additive="base">
                                        <p:cTn id="8" dur="500" fill="hold"/>
                                        <p:tgtEl>
                                          <p:spTgt spid="3153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3"/>
          <p:cNvSpPr>
            <a:spLocks noGrp="1"/>
          </p:cNvSpPr>
          <p:nvPr>
            <p:ph type="sldNum" sz="quarter" idx="12"/>
          </p:nvPr>
        </p:nvSpPr>
        <p:spPr/>
        <p:txBody>
          <a:bodyPr/>
          <a:lstStyle/>
          <a:p>
            <a:pPr>
              <a:defRPr/>
            </a:pPr>
            <a:fld id="{DFE3FCC6-B54E-4360-BBA7-2C297DA99124}" type="slidenum">
              <a:rPr lang="en-US"/>
              <a:pPr>
                <a:defRPr/>
              </a:pPr>
              <a:t>23</a:t>
            </a:fld>
            <a:endParaRPr lang="en-US"/>
          </a:p>
        </p:txBody>
      </p:sp>
      <p:sp>
        <p:nvSpPr>
          <p:cNvPr id="25603" name="Text Box 4"/>
          <p:cNvSpPr txBox="1">
            <a:spLocks noChangeArrowheads="1"/>
          </p:cNvSpPr>
          <p:nvPr/>
        </p:nvSpPr>
        <p:spPr bwMode="auto">
          <a:xfrm>
            <a:off x="457200" y="457200"/>
            <a:ext cx="8153400" cy="763588"/>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Thread lifecycle</a:t>
            </a:r>
            <a:br>
              <a:rPr lang="pl-PL" sz="2800">
                <a:solidFill>
                  <a:srgbClr val="A50021"/>
                </a:solidFill>
              </a:rPr>
            </a:br>
            <a:r>
              <a:rPr lang="pl-PL" sz="1600">
                <a:solidFill>
                  <a:srgbClr val="A50021"/>
                </a:solidFill>
              </a:rPr>
              <a:t>[ http://horstmann.com/corejava/cj7v2ch1.pdf ]</a:t>
            </a:r>
          </a:p>
        </p:txBody>
      </p:sp>
      <p:pic>
        <p:nvPicPr>
          <p:cNvPr id="25604" name="Picture 5"/>
          <p:cNvPicPr>
            <a:picLocks noChangeAspect="1" noChangeArrowheads="1"/>
          </p:cNvPicPr>
          <p:nvPr/>
        </p:nvPicPr>
        <p:blipFill>
          <a:blip r:embed="rId2"/>
          <a:srcRect/>
          <a:stretch>
            <a:fillRect/>
          </a:stretch>
        </p:blipFill>
        <p:spPr bwMode="auto">
          <a:xfrm>
            <a:off x="2543175" y="1371600"/>
            <a:ext cx="4086225" cy="5334000"/>
          </a:xfrm>
          <a:prstGeom prst="rect">
            <a:avLst/>
          </a:prstGeom>
          <a:noFill/>
          <a:ln w="9525">
            <a:noFill/>
            <a:miter lim="800000"/>
            <a:headEnd/>
            <a:tailEnd/>
          </a:ln>
        </p:spPr>
      </p:pic>
      <p:sp>
        <p:nvSpPr>
          <p:cNvPr id="25605" name="Rectangle 8"/>
          <p:cNvSpPr>
            <a:spLocks noChangeArrowheads="1"/>
          </p:cNvSpPr>
          <p:nvPr/>
        </p:nvSpPr>
        <p:spPr bwMode="auto">
          <a:xfrm>
            <a:off x="6934200" y="4343400"/>
            <a:ext cx="2209800" cy="1190625"/>
          </a:xfrm>
          <a:prstGeom prst="rect">
            <a:avLst/>
          </a:prstGeom>
          <a:solidFill>
            <a:srgbClr val="FFCC00"/>
          </a:solidFill>
          <a:ln w="9525">
            <a:noFill/>
            <a:miter lim="800000"/>
            <a:headEnd/>
            <a:tailEnd/>
          </a:ln>
        </p:spPr>
        <p:txBody>
          <a:bodyPr>
            <a:spAutoFit/>
          </a:bodyPr>
          <a:lstStyle/>
          <a:p>
            <a:pPr eaLnBrk="1" hangingPunct="1">
              <a:spcBef>
                <a:spcPct val="50000"/>
              </a:spcBef>
            </a:pPr>
            <a:r>
              <a:rPr lang="pl-PL" sz="1800"/>
              <a:t>Light-shaded</a:t>
            </a:r>
            <a:br>
              <a:rPr lang="pl-PL" sz="1800"/>
            </a:br>
            <a:r>
              <a:rPr lang="pl-PL" sz="1800"/>
              <a:t>methods (suspend,</a:t>
            </a:r>
            <a:br>
              <a:rPr lang="pl-PL" sz="1800"/>
            </a:br>
            <a:r>
              <a:rPr lang="pl-PL" sz="1800"/>
              <a:t>resume, stop) –</a:t>
            </a:r>
            <a:r>
              <a:rPr lang="pl-PL" sz="1800">
                <a:solidFill>
                  <a:schemeClr val="accent2"/>
                </a:solidFill>
              </a:rPr>
              <a:t>deprecated!</a:t>
            </a:r>
            <a:endParaRPr lang="en-US" sz="1800">
              <a:solidFill>
                <a:schemeClr val="accent2"/>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numeru slajdu 3"/>
          <p:cNvSpPr>
            <a:spLocks noGrp="1"/>
          </p:cNvSpPr>
          <p:nvPr>
            <p:ph type="sldNum" sz="quarter" idx="12"/>
          </p:nvPr>
        </p:nvSpPr>
        <p:spPr/>
        <p:txBody>
          <a:bodyPr/>
          <a:lstStyle/>
          <a:p>
            <a:pPr>
              <a:defRPr/>
            </a:pPr>
            <a:fld id="{5903B7C4-781D-4E1A-89C6-DDA267972080}" type="slidenum">
              <a:rPr lang="en-US"/>
              <a:pPr>
                <a:defRPr/>
              </a:pPr>
              <a:t>24</a:t>
            </a:fld>
            <a:endParaRPr lang="en-US"/>
          </a:p>
        </p:txBody>
      </p:sp>
      <p:sp>
        <p:nvSpPr>
          <p:cNvPr id="26627" name="Text Box 2"/>
          <p:cNvSpPr txBox="1">
            <a:spLocks noChangeArrowheads="1"/>
          </p:cNvSpPr>
          <p:nvPr/>
        </p:nvSpPr>
        <p:spPr bwMode="auto">
          <a:xfrm>
            <a:off x="457200" y="457200"/>
            <a:ext cx="8153400" cy="523220"/>
          </a:xfrm>
          <a:prstGeom prst="rect">
            <a:avLst/>
          </a:prstGeom>
          <a:noFill/>
          <a:ln w="9525">
            <a:noFill/>
            <a:miter lim="800000"/>
            <a:headEnd/>
            <a:tailEnd/>
          </a:ln>
        </p:spPr>
        <p:txBody>
          <a:bodyPr>
            <a:spAutoFit/>
          </a:bodyPr>
          <a:lstStyle/>
          <a:p>
            <a:pPr eaLnBrk="1" hangingPunct="1">
              <a:spcBef>
                <a:spcPct val="50000"/>
              </a:spcBef>
            </a:pPr>
            <a:r>
              <a:rPr lang="pl-PL" sz="2800" dirty="0" err="1" smtClean="0">
                <a:solidFill>
                  <a:srgbClr val="A50021"/>
                </a:solidFill>
              </a:rPr>
              <a:t>Scheduling</a:t>
            </a:r>
            <a:endParaRPr lang="pl-PL" sz="2000" dirty="0">
              <a:solidFill>
                <a:srgbClr val="A50021"/>
              </a:solidFill>
            </a:endParaRPr>
          </a:p>
        </p:txBody>
      </p:sp>
      <p:sp>
        <p:nvSpPr>
          <p:cNvPr id="26628" name="Rectangle 3"/>
          <p:cNvSpPr>
            <a:spLocks noChangeArrowheads="1"/>
          </p:cNvSpPr>
          <p:nvPr/>
        </p:nvSpPr>
        <p:spPr bwMode="auto">
          <a:xfrm>
            <a:off x="250825" y="1214422"/>
            <a:ext cx="8642350" cy="822325"/>
          </a:xfrm>
          <a:prstGeom prst="rect">
            <a:avLst/>
          </a:prstGeom>
          <a:noFill/>
          <a:ln w="9525">
            <a:noFill/>
            <a:miter lim="800000"/>
            <a:headEnd/>
            <a:tailEnd/>
          </a:ln>
        </p:spPr>
        <p:txBody>
          <a:bodyPr>
            <a:spAutoFit/>
          </a:bodyPr>
          <a:lstStyle/>
          <a:p>
            <a:pPr>
              <a:spcBef>
                <a:spcPct val="50000"/>
              </a:spcBef>
            </a:pPr>
            <a:r>
              <a:rPr lang="pl-PL" dirty="0" err="1">
                <a:solidFill>
                  <a:srgbClr val="000000"/>
                </a:solidFill>
              </a:rPr>
              <a:t>Parallel</a:t>
            </a:r>
            <a:r>
              <a:rPr lang="pl-PL" dirty="0">
                <a:solidFill>
                  <a:srgbClr val="000000"/>
                </a:solidFill>
              </a:rPr>
              <a:t> </a:t>
            </a:r>
            <a:r>
              <a:rPr lang="pl-PL" dirty="0" err="1">
                <a:solidFill>
                  <a:srgbClr val="000000"/>
                </a:solidFill>
              </a:rPr>
              <a:t>thread</a:t>
            </a:r>
            <a:r>
              <a:rPr lang="pl-PL" dirty="0">
                <a:solidFill>
                  <a:srgbClr val="000000"/>
                </a:solidFill>
              </a:rPr>
              <a:t> </a:t>
            </a:r>
            <a:r>
              <a:rPr lang="pl-PL" dirty="0" err="1">
                <a:solidFill>
                  <a:srgbClr val="000000"/>
                </a:solidFill>
              </a:rPr>
              <a:t>execution</a:t>
            </a:r>
            <a:r>
              <a:rPr lang="pl-PL" dirty="0">
                <a:solidFill>
                  <a:srgbClr val="000000"/>
                </a:solidFill>
              </a:rPr>
              <a:t> </a:t>
            </a:r>
            <a:r>
              <a:rPr lang="pl-PL" dirty="0">
                <a:solidFill>
                  <a:schemeClr val="accent2"/>
                </a:solidFill>
              </a:rPr>
              <a:t>on a single CPU </a:t>
            </a:r>
            <a:r>
              <a:rPr lang="pl-PL" dirty="0" err="1">
                <a:solidFill>
                  <a:schemeClr val="accent2"/>
                </a:solidFill>
              </a:rPr>
              <a:t>core</a:t>
            </a:r>
            <a:r>
              <a:rPr lang="pl-PL" dirty="0">
                <a:solidFill>
                  <a:srgbClr val="000000"/>
                </a:solidFill>
              </a:rPr>
              <a:t> </a:t>
            </a:r>
            <a:r>
              <a:rPr lang="pl-PL" dirty="0" err="1">
                <a:solidFill>
                  <a:srgbClr val="000000"/>
                </a:solidFill>
              </a:rPr>
              <a:t>is</a:t>
            </a:r>
            <a:r>
              <a:rPr lang="pl-PL" dirty="0">
                <a:solidFill>
                  <a:srgbClr val="000000"/>
                </a:solidFill>
              </a:rPr>
              <a:t> an </a:t>
            </a:r>
            <a:r>
              <a:rPr lang="pl-PL" dirty="0" err="1">
                <a:solidFill>
                  <a:srgbClr val="000000"/>
                </a:solidFill>
              </a:rPr>
              <a:t>illusion</a:t>
            </a:r>
            <a:r>
              <a:rPr lang="pl-PL" dirty="0">
                <a:solidFill>
                  <a:srgbClr val="000000"/>
                </a:solidFill>
              </a:rPr>
              <a:t>, </a:t>
            </a:r>
            <a:br>
              <a:rPr lang="pl-PL" dirty="0">
                <a:solidFill>
                  <a:srgbClr val="000000"/>
                </a:solidFill>
              </a:rPr>
            </a:br>
            <a:r>
              <a:rPr lang="pl-PL" dirty="0">
                <a:solidFill>
                  <a:srgbClr val="000000"/>
                </a:solidFill>
              </a:rPr>
              <a:t>of </a:t>
            </a:r>
            <a:r>
              <a:rPr lang="pl-PL" dirty="0" err="1">
                <a:solidFill>
                  <a:srgbClr val="000000"/>
                </a:solidFill>
              </a:rPr>
              <a:t>course</a:t>
            </a:r>
            <a:r>
              <a:rPr lang="pl-PL" dirty="0">
                <a:solidFill>
                  <a:srgbClr val="000000"/>
                </a:solidFill>
              </a:rPr>
              <a:t>.  </a:t>
            </a:r>
            <a:r>
              <a:rPr lang="pl-PL" dirty="0" err="1">
                <a:solidFill>
                  <a:srgbClr val="000000"/>
                </a:solidFill>
              </a:rPr>
              <a:t>At</a:t>
            </a:r>
            <a:r>
              <a:rPr lang="pl-PL" dirty="0">
                <a:solidFill>
                  <a:srgbClr val="000000"/>
                </a:solidFill>
              </a:rPr>
              <a:t> a time, </a:t>
            </a:r>
            <a:r>
              <a:rPr lang="pl-PL" dirty="0" err="1">
                <a:solidFill>
                  <a:srgbClr val="000000"/>
                </a:solidFill>
              </a:rPr>
              <a:t>only</a:t>
            </a:r>
            <a:r>
              <a:rPr lang="pl-PL" dirty="0">
                <a:solidFill>
                  <a:srgbClr val="000000"/>
                </a:solidFill>
              </a:rPr>
              <a:t> one </a:t>
            </a:r>
            <a:r>
              <a:rPr lang="pl-PL" dirty="0" err="1">
                <a:solidFill>
                  <a:srgbClr val="000000"/>
                </a:solidFill>
              </a:rPr>
              <a:t>thread</a:t>
            </a:r>
            <a:r>
              <a:rPr lang="pl-PL" dirty="0">
                <a:solidFill>
                  <a:srgbClr val="000000"/>
                </a:solidFill>
              </a:rPr>
              <a:t> </a:t>
            </a:r>
            <a:r>
              <a:rPr lang="pl-PL" dirty="0" err="1">
                <a:solidFill>
                  <a:srgbClr val="000000"/>
                </a:solidFill>
              </a:rPr>
              <a:t>is</a:t>
            </a:r>
            <a:r>
              <a:rPr lang="pl-PL" dirty="0">
                <a:solidFill>
                  <a:srgbClr val="000000"/>
                </a:solidFill>
              </a:rPr>
              <a:t> </a:t>
            </a:r>
            <a:r>
              <a:rPr lang="pl-PL" dirty="0" err="1">
                <a:solidFill>
                  <a:srgbClr val="000000"/>
                </a:solidFill>
              </a:rPr>
              <a:t>running</a:t>
            </a:r>
            <a:r>
              <a:rPr lang="pl-PL" dirty="0">
                <a:solidFill>
                  <a:srgbClr val="000000"/>
                </a:solidFill>
              </a:rPr>
              <a:t>.</a:t>
            </a:r>
          </a:p>
        </p:txBody>
      </p:sp>
      <p:sp>
        <p:nvSpPr>
          <p:cNvPr id="316420" name="Rectangle 4"/>
          <p:cNvSpPr>
            <a:spLocks noChangeArrowheads="1"/>
          </p:cNvSpPr>
          <p:nvPr/>
        </p:nvSpPr>
        <p:spPr bwMode="auto">
          <a:xfrm>
            <a:off x="457200" y="2205022"/>
            <a:ext cx="8229600" cy="822325"/>
          </a:xfrm>
          <a:prstGeom prst="rect">
            <a:avLst/>
          </a:prstGeom>
          <a:noFill/>
          <a:ln w="9525">
            <a:noFill/>
            <a:miter lim="800000"/>
            <a:headEnd/>
            <a:tailEnd/>
          </a:ln>
        </p:spPr>
        <p:txBody>
          <a:bodyPr>
            <a:spAutoFit/>
          </a:bodyPr>
          <a:lstStyle/>
          <a:p>
            <a:pPr>
              <a:spcBef>
                <a:spcPct val="50000"/>
              </a:spcBef>
            </a:pPr>
            <a:r>
              <a:rPr lang="pl-PL">
                <a:solidFill>
                  <a:srgbClr val="000000"/>
                </a:solidFill>
              </a:rPr>
              <a:t>How does the system decide which thread runs? </a:t>
            </a:r>
            <a:br>
              <a:rPr lang="pl-PL">
                <a:solidFill>
                  <a:srgbClr val="000000"/>
                </a:solidFill>
              </a:rPr>
            </a:br>
            <a:r>
              <a:rPr lang="pl-PL">
                <a:solidFill>
                  <a:srgbClr val="000000"/>
                </a:solidFill>
              </a:rPr>
              <a:t>That is the job of the </a:t>
            </a:r>
            <a:r>
              <a:rPr lang="pl-PL">
                <a:solidFill>
                  <a:schemeClr val="accent2"/>
                </a:solidFill>
              </a:rPr>
              <a:t>scheduler</a:t>
            </a:r>
            <a:r>
              <a:rPr lang="pl-PL">
                <a:solidFill>
                  <a:srgbClr val="000000"/>
                </a:solidFill>
              </a:rPr>
              <a:t>.</a:t>
            </a:r>
          </a:p>
        </p:txBody>
      </p:sp>
      <p:sp>
        <p:nvSpPr>
          <p:cNvPr id="316421" name="Rectangle 5"/>
          <p:cNvSpPr>
            <a:spLocks noChangeArrowheads="1"/>
          </p:cNvSpPr>
          <p:nvPr/>
        </p:nvSpPr>
        <p:spPr bwMode="auto">
          <a:xfrm>
            <a:off x="457200" y="3167047"/>
            <a:ext cx="8229600" cy="1552575"/>
          </a:xfrm>
          <a:prstGeom prst="rect">
            <a:avLst/>
          </a:prstGeom>
          <a:noFill/>
          <a:ln w="9525">
            <a:noFill/>
            <a:miter lim="800000"/>
            <a:headEnd/>
            <a:tailEnd/>
          </a:ln>
        </p:spPr>
        <p:txBody>
          <a:bodyPr>
            <a:spAutoFit/>
          </a:bodyPr>
          <a:lstStyle/>
          <a:p>
            <a:pPr>
              <a:spcBef>
                <a:spcPct val="50000"/>
              </a:spcBef>
            </a:pPr>
            <a:r>
              <a:rPr lang="pl-PL">
                <a:solidFill>
                  <a:srgbClr val="000000"/>
                </a:solidFill>
              </a:rPr>
              <a:t>We cannot make any assumptions about how the scheduler works, as </a:t>
            </a:r>
            <a:r>
              <a:rPr lang="pl-PL">
                <a:solidFill>
                  <a:schemeClr val="accent2"/>
                </a:solidFill>
              </a:rPr>
              <a:t>different strategies are used </a:t>
            </a:r>
            <a:br>
              <a:rPr lang="pl-PL">
                <a:solidFill>
                  <a:schemeClr val="accent2"/>
                </a:solidFill>
              </a:rPr>
            </a:br>
            <a:r>
              <a:rPr lang="pl-PL">
                <a:solidFill>
                  <a:schemeClr val="accent2"/>
                </a:solidFill>
              </a:rPr>
              <a:t>in different operating systems, or different versions </a:t>
            </a:r>
            <a:br>
              <a:rPr lang="pl-PL">
                <a:solidFill>
                  <a:schemeClr val="accent2"/>
                </a:solidFill>
              </a:rPr>
            </a:br>
            <a:r>
              <a:rPr lang="pl-PL">
                <a:solidFill>
                  <a:schemeClr val="accent2"/>
                </a:solidFill>
              </a:rPr>
              <a:t>of the Java Virtual Machine.</a:t>
            </a:r>
          </a:p>
        </p:txBody>
      </p:sp>
      <p:sp>
        <p:nvSpPr>
          <p:cNvPr id="316422" name="Rectangle 6"/>
          <p:cNvSpPr>
            <a:spLocks noChangeArrowheads="1"/>
          </p:cNvSpPr>
          <p:nvPr/>
        </p:nvSpPr>
        <p:spPr bwMode="auto">
          <a:xfrm>
            <a:off x="609600" y="4872022"/>
            <a:ext cx="7924800" cy="1158875"/>
          </a:xfrm>
          <a:prstGeom prst="rect">
            <a:avLst/>
          </a:prstGeom>
          <a:noFill/>
          <a:ln w="9525">
            <a:noFill/>
            <a:miter lim="800000"/>
            <a:headEnd/>
            <a:tailEnd/>
          </a:ln>
        </p:spPr>
        <p:txBody>
          <a:bodyPr>
            <a:spAutoFit/>
          </a:bodyPr>
          <a:lstStyle/>
          <a:p>
            <a:pPr>
              <a:spcBef>
                <a:spcPct val="50000"/>
              </a:spcBef>
            </a:pPr>
            <a:r>
              <a:rPr lang="pl-PL" sz="2000">
                <a:solidFill>
                  <a:srgbClr val="000000"/>
                </a:solidFill>
              </a:rPr>
              <a:t>A thread executes only when it is in state </a:t>
            </a:r>
            <a:r>
              <a:rPr lang="pl-PL" sz="2000" i="1">
                <a:solidFill>
                  <a:srgbClr val="000000"/>
                </a:solidFill>
              </a:rPr>
              <a:t>running</a:t>
            </a:r>
            <a:r>
              <a:rPr lang="pl-PL" sz="2000">
                <a:solidFill>
                  <a:srgbClr val="000000"/>
                </a:solidFill>
              </a:rPr>
              <a:t>.</a:t>
            </a:r>
          </a:p>
          <a:p>
            <a:pPr>
              <a:spcBef>
                <a:spcPct val="50000"/>
              </a:spcBef>
            </a:pPr>
            <a:r>
              <a:rPr lang="pl-PL" sz="2000">
                <a:solidFill>
                  <a:srgbClr val="000000"/>
                </a:solidFill>
              </a:rPr>
              <a:t>Invoking </a:t>
            </a:r>
            <a:r>
              <a:rPr lang="pl-PL" sz="2000" b="1">
                <a:solidFill>
                  <a:srgbClr val="970000"/>
                </a:solidFill>
              </a:rPr>
              <a:t>start() </a:t>
            </a:r>
            <a:r>
              <a:rPr lang="pl-PL" sz="2000">
                <a:solidFill>
                  <a:srgbClr val="000000"/>
                </a:solidFill>
              </a:rPr>
              <a:t>does NOT cause a thread to run (it merely </a:t>
            </a:r>
            <a:br>
              <a:rPr lang="pl-PL" sz="2000">
                <a:solidFill>
                  <a:srgbClr val="000000"/>
                </a:solidFill>
              </a:rPr>
            </a:br>
            <a:r>
              <a:rPr lang="pl-PL" sz="2000">
                <a:solidFill>
                  <a:schemeClr val="accent2"/>
                </a:solidFill>
              </a:rPr>
              <a:t>becomes runnable</a:t>
            </a:r>
            <a:r>
              <a:rPr lang="pl-PL" sz="2000">
                <a:solidFill>
                  <a:srgbClr val="000000"/>
                </a:solidFill>
              </a:rPr>
              <a:t>, and must wait for the scheduler to give it a 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6420"/>
                                        </p:tgtEl>
                                        <p:attrNameLst>
                                          <p:attrName>style.visibility</p:attrName>
                                        </p:attrNameLst>
                                      </p:cBhvr>
                                      <p:to>
                                        <p:strVal val="visible"/>
                                      </p:to>
                                    </p:set>
                                    <p:anim calcmode="lin" valueType="num">
                                      <p:cBhvr additive="base">
                                        <p:cTn id="7" dur="500" fill="hold"/>
                                        <p:tgtEl>
                                          <p:spTgt spid="316420"/>
                                        </p:tgtEl>
                                        <p:attrNameLst>
                                          <p:attrName>ppt_x</p:attrName>
                                        </p:attrNameLst>
                                      </p:cBhvr>
                                      <p:tavLst>
                                        <p:tav tm="0">
                                          <p:val>
                                            <p:strVal val="0-#ppt_w/2"/>
                                          </p:val>
                                        </p:tav>
                                        <p:tav tm="100000">
                                          <p:val>
                                            <p:strVal val="#ppt_x"/>
                                          </p:val>
                                        </p:tav>
                                      </p:tavLst>
                                    </p:anim>
                                    <p:anim calcmode="lin" valueType="num">
                                      <p:cBhvr additive="base">
                                        <p:cTn id="8" dur="500" fill="hold"/>
                                        <p:tgtEl>
                                          <p:spTgt spid="3164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6421"/>
                                        </p:tgtEl>
                                        <p:attrNameLst>
                                          <p:attrName>style.visibility</p:attrName>
                                        </p:attrNameLst>
                                      </p:cBhvr>
                                      <p:to>
                                        <p:strVal val="visible"/>
                                      </p:to>
                                    </p:set>
                                    <p:anim calcmode="lin" valueType="num">
                                      <p:cBhvr additive="base">
                                        <p:cTn id="13" dur="500" fill="hold"/>
                                        <p:tgtEl>
                                          <p:spTgt spid="316421"/>
                                        </p:tgtEl>
                                        <p:attrNameLst>
                                          <p:attrName>ppt_x</p:attrName>
                                        </p:attrNameLst>
                                      </p:cBhvr>
                                      <p:tavLst>
                                        <p:tav tm="0">
                                          <p:val>
                                            <p:strVal val="0-#ppt_w/2"/>
                                          </p:val>
                                        </p:tav>
                                        <p:tav tm="100000">
                                          <p:val>
                                            <p:strVal val="#ppt_x"/>
                                          </p:val>
                                        </p:tav>
                                      </p:tavLst>
                                    </p:anim>
                                    <p:anim calcmode="lin" valueType="num">
                                      <p:cBhvr additive="base">
                                        <p:cTn id="14" dur="500" fill="hold"/>
                                        <p:tgtEl>
                                          <p:spTgt spid="3164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6422"/>
                                        </p:tgtEl>
                                        <p:attrNameLst>
                                          <p:attrName>style.visibility</p:attrName>
                                        </p:attrNameLst>
                                      </p:cBhvr>
                                      <p:to>
                                        <p:strVal val="visible"/>
                                      </p:to>
                                    </p:set>
                                    <p:anim calcmode="lin" valueType="num">
                                      <p:cBhvr additive="base">
                                        <p:cTn id="19" dur="500" fill="hold"/>
                                        <p:tgtEl>
                                          <p:spTgt spid="316422"/>
                                        </p:tgtEl>
                                        <p:attrNameLst>
                                          <p:attrName>ppt_x</p:attrName>
                                        </p:attrNameLst>
                                      </p:cBhvr>
                                      <p:tavLst>
                                        <p:tav tm="0">
                                          <p:val>
                                            <p:strVal val="0-#ppt_w/2"/>
                                          </p:val>
                                        </p:tav>
                                        <p:tav tm="100000">
                                          <p:val>
                                            <p:strVal val="#ppt_x"/>
                                          </p:val>
                                        </p:tav>
                                      </p:tavLst>
                                    </p:anim>
                                    <p:anim calcmode="lin" valueType="num">
                                      <p:cBhvr additive="base">
                                        <p:cTn id="20" dur="500" fill="hold"/>
                                        <p:tgtEl>
                                          <p:spTgt spid="3164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0" grpId="0" autoUpdateAnimBg="0"/>
      <p:bldP spid="316421" grpId="0" autoUpdateAnimBg="0"/>
      <p:bldP spid="31642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E5AEE188-7F8E-4FD3-A619-3A6EB020271B}" type="slidenum">
              <a:rPr lang="en-US"/>
              <a:pPr>
                <a:defRPr/>
              </a:pPr>
              <a:t>25</a:t>
            </a:fld>
            <a:endParaRPr lang="en-US"/>
          </a:p>
        </p:txBody>
      </p:sp>
      <p:sp>
        <p:nvSpPr>
          <p:cNvPr id="27651" name="Text Box 2"/>
          <p:cNvSpPr txBox="1">
            <a:spLocks noChangeArrowheads="1"/>
          </p:cNvSpPr>
          <p:nvPr/>
        </p:nvSpPr>
        <p:spPr bwMode="auto">
          <a:xfrm>
            <a:off x="457200" y="457200"/>
            <a:ext cx="8153400" cy="523220"/>
          </a:xfrm>
          <a:prstGeom prst="rect">
            <a:avLst/>
          </a:prstGeom>
          <a:noFill/>
          <a:ln w="9525">
            <a:noFill/>
            <a:miter lim="800000"/>
            <a:headEnd/>
            <a:tailEnd/>
          </a:ln>
        </p:spPr>
        <p:txBody>
          <a:bodyPr>
            <a:spAutoFit/>
          </a:bodyPr>
          <a:lstStyle/>
          <a:p>
            <a:pPr eaLnBrk="1" hangingPunct="1">
              <a:spcBef>
                <a:spcPct val="50000"/>
              </a:spcBef>
            </a:pPr>
            <a:r>
              <a:rPr lang="pl-PL" sz="2800" dirty="0" err="1">
                <a:solidFill>
                  <a:srgbClr val="A50021"/>
                </a:solidFill>
              </a:rPr>
              <a:t>Daemon</a:t>
            </a:r>
            <a:r>
              <a:rPr lang="pl-PL" sz="2800" dirty="0">
                <a:solidFill>
                  <a:srgbClr val="A50021"/>
                </a:solidFill>
              </a:rPr>
              <a:t> </a:t>
            </a:r>
            <a:r>
              <a:rPr lang="pl-PL" sz="2800" dirty="0" err="1" smtClean="0">
                <a:solidFill>
                  <a:srgbClr val="A50021"/>
                </a:solidFill>
              </a:rPr>
              <a:t>threads</a:t>
            </a:r>
            <a:endParaRPr lang="pl-PL" sz="2000" dirty="0">
              <a:solidFill>
                <a:srgbClr val="A50021"/>
              </a:solidFill>
            </a:endParaRPr>
          </a:p>
        </p:txBody>
      </p:sp>
      <p:sp>
        <p:nvSpPr>
          <p:cNvPr id="27652" name="Rectangle 4"/>
          <p:cNvSpPr>
            <a:spLocks noChangeArrowheads="1"/>
          </p:cNvSpPr>
          <p:nvPr/>
        </p:nvSpPr>
        <p:spPr bwMode="auto">
          <a:xfrm>
            <a:off x="457200" y="1447800"/>
            <a:ext cx="8229600" cy="3565525"/>
          </a:xfrm>
          <a:prstGeom prst="rect">
            <a:avLst/>
          </a:prstGeom>
          <a:noFill/>
          <a:ln w="9525">
            <a:noFill/>
            <a:miter lim="800000"/>
            <a:headEnd/>
            <a:tailEnd/>
          </a:ln>
        </p:spPr>
        <p:txBody>
          <a:bodyPr>
            <a:spAutoFit/>
          </a:bodyPr>
          <a:lstStyle/>
          <a:p>
            <a:pPr>
              <a:spcBef>
                <a:spcPct val="50000"/>
              </a:spcBef>
            </a:pPr>
            <a:r>
              <a:rPr lang="pl-PL">
                <a:solidFill>
                  <a:srgbClr val="000000"/>
                </a:solidFill>
              </a:rPr>
              <a:t>t.setDeamon(true);  // set t as a daemon</a:t>
            </a:r>
            <a:br>
              <a:rPr lang="pl-PL">
                <a:solidFill>
                  <a:srgbClr val="000000"/>
                </a:solidFill>
              </a:rPr>
            </a:br>
            <a:r>
              <a:rPr lang="pl-PL">
                <a:solidFill>
                  <a:srgbClr val="000000"/>
                </a:solidFill>
              </a:rPr>
              <a:t>// This method must be called before the thread is started. </a:t>
            </a:r>
          </a:p>
          <a:p>
            <a:pPr>
              <a:spcBef>
                <a:spcPct val="50000"/>
              </a:spcBef>
            </a:pPr>
            <a:endParaRPr lang="pl-PL" sz="2000">
              <a:solidFill>
                <a:srgbClr val="000000"/>
              </a:solidFill>
            </a:endParaRPr>
          </a:p>
          <a:p>
            <a:pPr>
              <a:spcBef>
                <a:spcPct val="50000"/>
              </a:spcBef>
            </a:pPr>
            <a:r>
              <a:rPr lang="pl-PL" sz="2000">
                <a:solidFill>
                  <a:srgbClr val="000000"/>
                </a:solidFill>
              </a:rPr>
              <a:t>Daemons are threads that are constantly running (once created),</a:t>
            </a:r>
            <a:br>
              <a:rPr lang="pl-PL" sz="2000">
                <a:solidFill>
                  <a:srgbClr val="000000"/>
                </a:solidFill>
              </a:rPr>
            </a:br>
            <a:r>
              <a:rPr lang="pl-PL" sz="2000">
                <a:solidFill>
                  <a:srgbClr val="000000"/>
                </a:solidFill>
              </a:rPr>
              <a:t>and typically </a:t>
            </a:r>
            <a:r>
              <a:rPr lang="pl-PL" sz="2000">
                <a:solidFill>
                  <a:schemeClr val="accent2"/>
                </a:solidFill>
              </a:rPr>
              <a:t>perform some services.</a:t>
            </a:r>
            <a:r>
              <a:rPr lang="pl-PL" sz="2000">
                <a:solidFill>
                  <a:srgbClr val="000000"/>
                </a:solidFill>
              </a:rPr>
              <a:t/>
            </a:r>
            <a:br>
              <a:rPr lang="pl-PL" sz="2000">
                <a:solidFill>
                  <a:srgbClr val="000000"/>
                </a:solidFill>
              </a:rPr>
            </a:br>
            <a:r>
              <a:rPr lang="pl-PL" sz="2000">
                <a:solidFill>
                  <a:srgbClr val="000000"/>
                </a:solidFill>
              </a:rPr>
              <a:t>(like the garbage collection thread).</a:t>
            </a:r>
          </a:p>
          <a:p>
            <a:pPr>
              <a:spcBef>
                <a:spcPct val="50000"/>
              </a:spcBef>
            </a:pPr>
            <a:r>
              <a:rPr lang="pl-PL" sz="2000">
                <a:solidFill>
                  <a:srgbClr val="000000"/>
                </a:solidFill>
              </a:rPr>
              <a:t>When only daemon threads remain, the VM exits.</a:t>
            </a:r>
          </a:p>
          <a:p>
            <a:pPr>
              <a:spcBef>
                <a:spcPct val="50000"/>
              </a:spcBef>
            </a:pPr>
            <a:r>
              <a:rPr lang="pl-PL" sz="2000">
                <a:solidFill>
                  <a:srgbClr val="000000"/>
                </a:solidFill>
              </a:rPr>
              <a:t>Daemon example: a timer thread that sends regular </a:t>
            </a:r>
            <a:r>
              <a:rPr lang="pl-PL" sz="2000">
                <a:solidFill>
                  <a:srgbClr val="000000"/>
                </a:solidFill>
                <a:cs typeface="Arial" pitchFamily="34" charset="0"/>
              </a:rPr>
              <a:t>“</a:t>
            </a:r>
            <a:r>
              <a:rPr lang="pl-PL" sz="2000">
                <a:solidFill>
                  <a:srgbClr val="000000"/>
                </a:solidFill>
              </a:rPr>
              <a:t>time ticks</a:t>
            </a:r>
            <a:r>
              <a:rPr lang="pl-PL" sz="2000">
                <a:solidFill>
                  <a:srgbClr val="000000"/>
                </a:solidFill>
                <a:cs typeface="Arial" pitchFamily="34" charset="0"/>
              </a:rPr>
              <a:t>”</a:t>
            </a:r>
            <a:r>
              <a:rPr lang="pl-PL" sz="2000">
                <a:solidFill>
                  <a:srgbClr val="000000"/>
                </a:solidFill>
              </a:rPr>
              <a:t/>
            </a:r>
            <a:br>
              <a:rPr lang="pl-PL" sz="2000">
                <a:solidFill>
                  <a:srgbClr val="000000"/>
                </a:solidFill>
              </a:rPr>
            </a:br>
            <a:r>
              <a:rPr lang="pl-PL" sz="2000">
                <a:solidFill>
                  <a:srgbClr val="000000"/>
                </a:solidFill>
              </a:rPr>
              <a:t>to other threads.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8A37886E-9E6D-471A-A7D6-C35661C4420D}" type="slidenum">
              <a:rPr lang="en-US"/>
              <a:pPr>
                <a:defRPr/>
              </a:pPr>
              <a:t>26</a:t>
            </a:fld>
            <a:endParaRPr lang="en-US"/>
          </a:p>
        </p:txBody>
      </p:sp>
      <p:sp>
        <p:nvSpPr>
          <p:cNvPr id="28675" name="Text Box 2"/>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Method </a:t>
            </a:r>
            <a:r>
              <a:rPr lang="pl-PL" sz="2800" i="1">
                <a:solidFill>
                  <a:srgbClr val="A50021"/>
                </a:solidFill>
              </a:rPr>
              <a:t>sleep(long time_in_millis)</a:t>
            </a:r>
            <a:r>
              <a:rPr lang="pl-PL" sz="2800">
                <a:solidFill>
                  <a:srgbClr val="A50021"/>
                </a:solidFill>
              </a:rPr>
              <a:t> is very useful</a:t>
            </a:r>
            <a:endParaRPr lang="pl-PL" sz="2000">
              <a:solidFill>
                <a:srgbClr val="A50021"/>
              </a:solidFill>
            </a:endParaRPr>
          </a:p>
        </p:txBody>
      </p:sp>
      <p:sp>
        <p:nvSpPr>
          <p:cNvPr id="28676" name="Rectangle 3"/>
          <p:cNvSpPr>
            <a:spLocks noChangeArrowheads="1"/>
          </p:cNvSpPr>
          <p:nvPr/>
        </p:nvSpPr>
        <p:spPr bwMode="auto">
          <a:xfrm>
            <a:off x="642910" y="1357298"/>
            <a:ext cx="7786742" cy="4493538"/>
          </a:xfrm>
          <a:prstGeom prst="rect">
            <a:avLst/>
          </a:prstGeom>
          <a:noFill/>
          <a:ln w="9525">
            <a:noFill/>
            <a:miter lim="800000"/>
            <a:headEnd/>
            <a:tailEnd/>
          </a:ln>
        </p:spPr>
        <p:txBody>
          <a:bodyPr wrap="square">
            <a:spAutoFit/>
          </a:bodyPr>
          <a:lstStyle/>
          <a:p>
            <a:pPr algn="l">
              <a:spcBef>
                <a:spcPct val="50000"/>
              </a:spcBef>
            </a:pPr>
            <a:r>
              <a:rPr lang="pl-PL" sz="2200" dirty="0" err="1"/>
              <a:t>Static</a:t>
            </a:r>
            <a:r>
              <a:rPr lang="pl-PL" sz="2200" dirty="0"/>
              <a:t> </a:t>
            </a:r>
            <a:r>
              <a:rPr lang="pl-PL" sz="2200" dirty="0" err="1"/>
              <a:t>method</a:t>
            </a:r>
            <a:r>
              <a:rPr lang="pl-PL" sz="2200" dirty="0"/>
              <a:t> (</a:t>
            </a:r>
            <a:r>
              <a:rPr lang="pl-PL" sz="2200" dirty="0" err="1"/>
              <a:t>invoke</a:t>
            </a:r>
            <a:r>
              <a:rPr lang="pl-PL" sz="2200" dirty="0"/>
              <a:t>: </a:t>
            </a:r>
            <a:r>
              <a:rPr lang="pl-PL" sz="2200" i="1" dirty="0" err="1"/>
              <a:t>Thread.sleep</a:t>
            </a:r>
            <a:r>
              <a:rPr lang="pl-PL" sz="2200" i="1" dirty="0"/>
              <a:t>(...);</a:t>
            </a:r>
            <a:r>
              <a:rPr lang="pl-PL" sz="2200" dirty="0"/>
              <a:t> ).</a:t>
            </a:r>
          </a:p>
          <a:p>
            <a:pPr algn="l">
              <a:spcBef>
                <a:spcPct val="50000"/>
              </a:spcBef>
            </a:pPr>
            <a:r>
              <a:rPr lang="pl-PL" sz="2200" dirty="0" err="1"/>
              <a:t>Current</a:t>
            </a:r>
            <a:r>
              <a:rPr lang="pl-PL" sz="2200" dirty="0"/>
              <a:t> </a:t>
            </a:r>
            <a:r>
              <a:rPr lang="pl-PL" sz="2200" dirty="0" err="1"/>
              <a:t>thread</a:t>
            </a:r>
            <a:r>
              <a:rPr lang="pl-PL" sz="2200" dirty="0"/>
              <a:t> </a:t>
            </a:r>
            <a:r>
              <a:rPr lang="pl-PL" sz="2200" dirty="0" err="1"/>
              <a:t>gives</a:t>
            </a:r>
            <a:r>
              <a:rPr lang="pl-PL" sz="2200" dirty="0"/>
              <a:t> </a:t>
            </a:r>
            <a:r>
              <a:rPr lang="pl-PL" sz="2200" dirty="0" err="1"/>
              <a:t>up</a:t>
            </a:r>
            <a:r>
              <a:rPr lang="pl-PL" sz="2200" dirty="0"/>
              <a:t> </a:t>
            </a:r>
            <a:r>
              <a:rPr lang="pl-PL" sz="2200" dirty="0" err="1"/>
              <a:t>the</a:t>
            </a:r>
            <a:r>
              <a:rPr lang="pl-PL" sz="2200" dirty="0"/>
              <a:t> </a:t>
            </a:r>
            <a:r>
              <a:rPr lang="pl-PL" sz="2200" dirty="0" err="1"/>
              <a:t>processor</a:t>
            </a:r>
            <a:r>
              <a:rPr lang="pl-PL" sz="2200" dirty="0"/>
              <a:t> for </a:t>
            </a:r>
            <a:r>
              <a:rPr lang="pl-PL" sz="2200" dirty="0" err="1"/>
              <a:t>at</a:t>
            </a:r>
            <a:r>
              <a:rPr lang="pl-PL" sz="2200" dirty="0"/>
              <a:t> </a:t>
            </a:r>
            <a:r>
              <a:rPr lang="pl-PL" sz="2200" dirty="0" err="1"/>
              <a:t>least</a:t>
            </a:r>
            <a:r>
              <a:rPr lang="pl-PL" sz="2200" dirty="0"/>
              <a:t> </a:t>
            </a:r>
            <a:r>
              <a:rPr lang="pl-PL" sz="2200" dirty="0" err="1"/>
              <a:t>the</a:t>
            </a:r>
            <a:r>
              <a:rPr lang="pl-PL" sz="2200" dirty="0"/>
              <a:t> time </a:t>
            </a:r>
            <a:r>
              <a:rPr lang="pl-PL" sz="2200" dirty="0" err="1" smtClean="0"/>
              <a:t>specified</a:t>
            </a:r>
            <a:r>
              <a:rPr lang="pl-PL" sz="2200" dirty="0" smtClean="0"/>
              <a:t>. </a:t>
            </a:r>
          </a:p>
          <a:p>
            <a:pPr algn="l">
              <a:spcBef>
                <a:spcPct val="50000"/>
              </a:spcBef>
            </a:pPr>
            <a:r>
              <a:rPr lang="pl-PL" sz="2200" dirty="0" smtClean="0"/>
              <a:t>Time </a:t>
            </a:r>
            <a:r>
              <a:rPr lang="pl-PL" sz="2200" dirty="0" err="1"/>
              <a:t>in</a:t>
            </a:r>
            <a:r>
              <a:rPr lang="pl-PL" sz="2200" dirty="0"/>
              <a:t> </a:t>
            </a:r>
            <a:r>
              <a:rPr lang="pl-PL" sz="2200" dirty="0" err="1"/>
              <a:t>millisec</a:t>
            </a:r>
            <a:r>
              <a:rPr lang="pl-PL" sz="2200" dirty="0"/>
              <a:t>.</a:t>
            </a:r>
          </a:p>
          <a:p>
            <a:pPr algn="l">
              <a:spcBef>
                <a:spcPct val="50000"/>
              </a:spcBef>
            </a:pPr>
            <a:r>
              <a:rPr lang="pl-PL" sz="2200" dirty="0"/>
              <a:t>No </a:t>
            </a:r>
            <a:r>
              <a:rPr lang="pl-PL" sz="2200" dirty="0" err="1"/>
              <a:t>guarantee</a:t>
            </a:r>
            <a:r>
              <a:rPr lang="pl-PL" sz="2200" dirty="0"/>
              <a:t> </a:t>
            </a:r>
            <a:r>
              <a:rPr lang="pl-PL" sz="2200" dirty="0" err="1"/>
              <a:t>that</a:t>
            </a:r>
            <a:r>
              <a:rPr lang="pl-PL" sz="2200" dirty="0"/>
              <a:t> </a:t>
            </a:r>
            <a:r>
              <a:rPr lang="pl-PL" sz="2200" dirty="0" err="1"/>
              <a:t>you</a:t>
            </a:r>
            <a:r>
              <a:rPr lang="pl-PL" sz="2200" dirty="0"/>
              <a:t> </a:t>
            </a:r>
            <a:r>
              <a:rPr lang="pl-PL" sz="2200" dirty="0" err="1"/>
              <a:t>get</a:t>
            </a:r>
            <a:r>
              <a:rPr lang="pl-PL" sz="2200" dirty="0"/>
              <a:t> </a:t>
            </a:r>
            <a:r>
              <a:rPr lang="pl-PL" sz="2200" dirty="0" err="1"/>
              <a:t>processor</a:t>
            </a:r>
            <a:r>
              <a:rPr lang="pl-PL" sz="2200" dirty="0"/>
              <a:t> back.</a:t>
            </a:r>
          </a:p>
          <a:p>
            <a:pPr algn="l">
              <a:spcBef>
                <a:spcPct val="50000"/>
              </a:spcBef>
            </a:pPr>
            <a:r>
              <a:rPr lang="pl-PL" sz="2200" dirty="0" err="1"/>
              <a:t>Must</a:t>
            </a:r>
            <a:r>
              <a:rPr lang="pl-PL" sz="2200" dirty="0"/>
              <a:t> </a:t>
            </a:r>
            <a:r>
              <a:rPr lang="pl-PL" sz="2200" dirty="0" err="1"/>
              <a:t>catch</a:t>
            </a:r>
            <a:r>
              <a:rPr lang="pl-PL" sz="2200" dirty="0"/>
              <a:t> </a:t>
            </a:r>
            <a:r>
              <a:rPr lang="pl-PL" sz="2200" i="1" dirty="0" err="1" smtClean="0"/>
              <a:t>InterruptedException</a:t>
            </a:r>
            <a:r>
              <a:rPr lang="pl-PL" sz="2200" dirty="0"/>
              <a:t> </a:t>
            </a:r>
            <a:r>
              <a:rPr lang="pl-PL" sz="2200" dirty="0" smtClean="0"/>
              <a:t/>
            </a:r>
            <a:br>
              <a:rPr lang="pl-PL" sz="2200" dirty="0" smtClean="0"/>
            </a:br>
            <a:r>
              <a:rPr lang="pl-PL" sz="2200" dirty="0" smtClean="0"/>
              <a:t>(</a:t>
            </a:r>
            <a:r>
              <a:rPr lang="en-US" sz="2200" dirty="0" smtClean="0"/>
              <a:t>an exception that sleep throws when another thread </a:t>
            </a:r>
            <a:r>
              <a:rPr lang="pl-PL" sz="2200" dirty="0" smtClean="0"/>
              <a:t/>
            </a:r>
            <a:br>
              <a:rPr lang="pl-PL" sz="2200" dirty="0" smtClean="0"/>
            </a:br>
            <a:r>
              <a:rPr lang="en-US" sz="2200" dirty="0" smtClean="0"/>
              <a:t>interrupts the current thread while sleep is active</a:t>
            </a:r>
            <a:r>
              <a:rPr lang="pl-PL" sz="2200" dirty="0" smtClean="0"/>
              <a:t>).</a:t>
            </a:r>
            <a:endParaRPr lang="pl-PL" sz="2200" dirty="0"/>
          </a:p>
          <a:p>
            <a:pPr algn="l">
              <a:spcBef>
                <a:spcPct val="50000"/>
              </a:spcBef>
            </a:pPr>
            <a:endParaRPr lang="pl-PL" sz="2200" dirty="0"/>
          </a:p>
          <a:p>
            <a:pPr algn="l">
              <a:spcBef>
                <a:spcPct val="50000"/>
              </a:spcBef>
            </a:pPr>
            <a:r>
              <a:rPr lang="pl-PL" sz="2200" dirty="0" err="1"/>
              <a:t>Also</a:t>
            </a:r>
            <a:r>
              <a:rPr lang="pl-PL" sz="2200" dirty="0"/>
              <a:t> a form </a:t>
            </a:r>
            <a:r>
              <a:rPr lang="pl-PL" sz="2200" dirty="0" err="1"/>
              <a:t>sleep</a:t>
            </a:r>
            <a:r>
              <a:rPr lang="pl-PL" sz="2200" dirty="0"/>
              <a:t>(long </a:t>
            </a:r>
            <a:r>
              <a:rPr lang="pl-PL" sz="2200" dirty="0" err="1"/>
              <a:t>millis</a:t>
            </a:r>
            <a:r>
              <a:rPr lang="pl-PL" sz="2200" dirty="0"/>
              <a:t>, </a:t>
            </a:r>
            <a:r>
              <a:rPr lang="pl-PL" sz="2200" dirty="0" err="1">
                <a:solidFill>
                  <a:schemeClr val="accent2"/>
                </a:solidFill>
              </a:rPr>
              <a:t>int</a:t>
            </a:r>
            <a:r>
              <a:rPr lang="pl-PL" sz="2200" dirty="0">
                <a:solidFill>
                  <a:schemeClr val="accent2"/>
                </a:solidFill>
              </a:rPr>
              <a:t> nanos</a:t>
            </a:r>
            <a:r>
              <a:rPr lang="pl-PL" sz="2200" dirty="0"/>
              <a:t>) </a:t>
            </a:r>
            <a:r>
              <a:rPr lang="pl-PL" sz="2200" dirty="0" err="1"/>
              <a:t>exists</a:t>
            </a:r>
            <a:r>
              <a:rPr lang="pl-PL" sz="2200" dirty="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3"/>
          <p:cNvSpPr>
            <a:spLocks noGrp="1"/>
          </p:cNvSpPr>
          <p:nvPr>
            <p:ph type="sldNum" sz="quarter" idx="12"/>
          </p:nvPr>
        </p:nvSpPr>
        <p:spPr/>
        <p:txBody>
          <a:bodyPr/>
          <a:lstStyle/>
          <a:p>
            <a:pPr>
              <a:defRPr/>
            </a:pPr>
            <a:fld id="{8554F5A8-FC5D-4AE9-A390-D0FB90550055}" type="slidenum">
              <a:rPr lang="en-US"/>
              <a:pPr>
                <a:defRPr/>
              </a:pPr>
              <a:t>27</a:t>
            </a:fld>
            <a:endParaRPr lang="en-US"/>
          </a:p>
        </p:txBody>
      </p:sp>
      <p:sp>
        <p:nvSpPr>
          <p:cNvPr id="29699" name="Text Box 2"/>
          <p:cNvSpPr txBox="1">
            <a:spLocks noChangeArrowheads="1"/>
          </p:cNvSpPr>
          <p:nvPr/>
        </p:nvSpPr>
        <p:spPr bwMode="auto">
          <a:xfrm>
            <a:off x="457200" y="457200"/>
            <a:ext cx="8153400" cy="769938"/>
          </a:xfrm>
          <a:prstGeom prst="rect">
            <a:avLst/>
          </a:prstGeom>
          <a:noFill/>
          <a:ln w="9525">
            <a:noFill/>
            <a:miter lim="800000"/>
            <a:headEnd/>
            <a:tailEnd/>
          </a:ln>
        </p:spPr>
        <p:txBody>
          <a:bodyPr>
            <a:spAutoFit/>
          </a:bodyPr>
          <a:lstStyle/>
          <a:p>
            <a:pPr eaLnBrk="1" hangingPunct="1">
              <a:spcBef>
                <a:spcPct val="50000"/>
              </a:spcBef>
            </a:pPr>
            <a:r>
              <a:rPr lang="pl-PL" sz="2800" dirty="0">
                <a:solidFill>
                  <a:srgbClr val="A50021"/>
                </a:solidFill>
              </a:rPr>
              <a:t>Houston, we </a:t>
            </a:r>
            <a:r>
              <a:rPr lang="pl-PL" sz="2800" dirty="0" err="1">
                <a:solidFill>
                  <a:srgbClr val="A50021"/>
                </a:solidFill>
              </a:rPr>
              <a:t>got</a:t>
            </a:r>
            <a:r>
              <a:rPr lang="pl-PL" sz="2800" dirty="0">
                <a:solidFill>
                  <a:srgbClr val="A50021"/>
                </a:solidFill>
              </a:rPr>
              <a:t> a problem!</a:t>
            </a:r>
            <a:br>
              <a:rPr lang="pl-PL" sz="2800" dirty="0">
                <a:solidFill>
                  <a:srgbClr val="A50021"/>
                </a:solidFill>
              </a:rPr>
            </a:br>
            <a:r>
              <a:rPr lang="pl-PL" sz="1600" dirty="0">
                <a:solidFill>
                  <a:srgbClr val="A50021"/>
                </a:solidFill>
              </a:rPr>
              <a:t>[ http://www.cs.fiu.edu/~weiss/cop3338_f00/lectures/Threads/NoSync.java ]</a:t>
            </a:r>
          </a:p>
        </p:txBody>
      </p:sp>
      <p:sp>
        <p:nvSpPr>
          <p:cNvPr id="29700" name="Text Box 4"/>
          <p:cNvSpPr txBox="1">
            <a:spLocks noChangeArrowheads="1"/>
          </p:cNvSpPr>
          <p:nvPr/>
        </p:nvSpPr>
        <p:spPr bwMode="auto">
          <a:xfrm>
            <a:off x="495300" y="1428750"/>
            <a:ext cx="8153400" cy="461963"/>
          </a:xfrm>
          <a:prstGeom prst="rect">
            <a:avLst/>
          </a:prstGeom>
          <a:noFill/>
          <a:ln w="9525">
            <a:noFill/>
            <a:miter lim="800000"/>
            <a:headEnd/>
            <a:tailEnd/>
          </a:ln>
        </p:spPr>
        <p:txBody>
          <a:bodyPr>
            <a:spAutoFit/>
          </a:bodyPr>
          <a:lstStyle/>
          <a:p>
            <a:pPr eaLnBrk="1" hangingPunct="1">
              <a:spcBef>
                <a:spcPct val="50000"/>
              </a:spcBef>
            </a:pPr>
            <a:r>
              <a:rPr lang="pl-PL">
                <a:solidFill>
                  <a:schemeClr val="accent2"/>
                </a:solidFill>
              </a:rPr>
              <a:t>An example showing that threads may disturb each other.</a:t>
            </a:r>
          </a:p>
        </p:txBody>
      </p:sp>
      <p:pic>
        <p:nvPicPr>
          <p:cNvPr id="29701" name="Picture 6"/>
          <p:cNvPicPr>
            <a:picLocks noChangeAspect="1" noChangeArrowheads="1"/>
          </p:cNvPicPr>
          <p:nvPr/>
        </p:nvPicPr>
        <p:blipFill>
          <a:blip r:embed="rId2"/>
          <a:srcRect/>
          <a:stretch>
            <a:fillRect/>
          </a:stretch>
        </p:blipFill>
        <p:spPr bwMode="auto">
          <a:xfrm>
            <a:off x="1143000" y="1928813"/>
            <a:ext cx="6856413" cy="4681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numeru slajdu 3"/>
          <p:cNvSpPr>
            <a:spLocks noGrp="1"/>
          </p:cNvSpPr>
          <p:nvPr>
            <p:ph type="sldNum" sz="quarter" idx="12"/>
          </p:nvPr>
        </p:nvSpPr>
        <p:spPr/>
        <p:txBody>
          <a:bodyPr/>
          <a:lstStyle/>
          <a:p>
            <a:pPr>
              <a:defRPr/>
            </a:pPr>
            <a:fld id="{E3F4CACE-0F92-4D49-9F31-1DE3FBCC69DD}" type="slidenum">
              <a:rPr lang="en-US"/>
              <a:pPr>
                <a:defRPr/>
              </a:pPr>
              <a:t>28</a:t>
            </a:fld>
            <a:endParaRPr lang="en-US"/>
          </a:p>
        </p:txBody>
      </p:sp>
      <p:sp>
        <p:nvSpPr>
          <p:cNvPr id="30723" name="Text Box 2"/>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NoSync.java, cont’d</a:t>
            </a:r>
          </a:p>
        </p:txBody>
      </p:sp>
      <p:pic>
        <p:nvPicPr>
          <p:cNvPr id="30724" name="Picture 8"/>
          <p:cNvPicPr>
            <a:picLocks noChangeAspect="1" noChangeArrowheads="1"/>
          </p:cNvPicPr>
          <p:nvPr/>
        </p:nvPicPr>
        <p:blipFill>
          <a:blip r:embed="rId2"/>
          <a:srcRect/>
          <a:stretch>
            <a:fillRect/>
          </a:stretch>
        </p:blipFill>
        <p:spPr bwMode="auto">
          <a:xfrm>
            <a:off x="285750" y="1143000"/>
            <a:ext cx="6115050" cy="5389563"/>
          </a:xfrm>
          <a:prstGeom prst="rect">
            <a:avLst/>
          </a:prstGeom>
          <a:noFill/>
          <a:ln w="9525">
            <a:noFill/>
            <a:miter lim="800000"/>
            <a:headEnd/>
            <a:tailEnd/>
          </a:ln>
        </p:spPr>
      </p:pic>
      <p:grpSp>
        <p:nvGrpSpPr>
          <p:cNvPr id="30725" name="Grupa 10"/>
          <p:cNvGrpSpPr>
            <a:grpSpLocks/>
          </p:cNvGrpSpPr>
          <p:nvPr/>
        </p:nvGrpSpPr>
        <p:grpSpPr bwMode="auto">
          <a:xfrm>
            <a:off x="5786438" y="1143000"/>
            <a:ext cx="3071812" cy="2427288"/>
            <a:chOff x="5786446" y="1142984"/>
            <a:chExt cx="3071850" cy="2426916"/>
          </a:xfrm>
        </p:grpSpPr>
        <p:sp>
          <p:nvSpPr>
            <p:cNvPr id="30727" name="Prostokąt 8"/>
            <p:cNvSpPr>
              <a:spLocks noChangeArrowheads="1"/>
            </p:cNvSpPr>
            <p:nvPr/>
          </p:nvSpPr>
          <p:spPr bwMode="auto">
            <a:xfrm>
              <a:off x="5786446" y="2000240"/>
              <a:ext cx="3071850" cy="1569660"/>
            </a:xfrm>
            <a:prstGeom prst="rect">
              <a:avLst/>
            </a:prstGeom>
            <a:noFill/>
            <a:ln w="9525">
              <a:noFill/>
              <a:miter lim="800000"/>
              <a:headEnd/>
              <a:tailEnd/>
            </a:ln>
          </p:spPr>
          <p:txBody>
            <a:bodyPr>
              <a:spAutoFit/>
            </a:bodyPr>
            <a:lstStyle/>
            <a:p>
              <a:pPr algn="l"/>
              <a:r>
                <a:rPr lang="pl-PL" sz="1600"/>
                <a:t>88888888 0 1111</a:t>
              </a:r>
            </a:p>
            <a:p>
              <a:pPr algn="l"/>
              <a:r>
                <a:rPr lang="pl-PL" sz="1600"/>
                <a:t>88888888 0 1111</a:t>
              </a:r>
            </a:p>
            <a:p>
              <a:pPr algn="l"/>
              <a:r>
                <a:rPr lang="pl-PL" sz="1600"/>
                <a:t>88888888 88888888 88888888</a:t>
              </a:r>
            </a:p>
            <a:p>
              <a:pPr algn="l"/>
              <a:r>
                <a:rPr lang="pl-PL" sz="1600"/>
                <a:t>88888888 88888888 88888888</a:t>
              </a:r>
            </a:p>
            <a:p>
              <a:pPr algn="l"/>
              <a:r>
                <a:rPr lang="pl-PL" sz="1600"/>
                <a:t>88888888 88888888 88888888</a:t>
              </a:r>
            </a:p>
            <a:p>
              <a:pPr algn="l"/>
              <a:r>
                <a:rPr lang="pl-PL" sz="1600"/>
                <a:t>…</a:t>
              </a:r>
            </a:p>
          </p:txBody>
        </p:sp>
        <p:sp>
          <p:nvSpPr>
            <p:cNvPr id="30728" name="Text Box 5"/>
            <p:cNvSpPr txBox="1">
              <a:spLocks noChangeArrowheads="1"/>
            </p:cNvSpPr>
            <p:nvPr/>
          </p:nvSpPr>
          <p:spPr bwMode="auto">
            <a:xfrm>
              <a:off x="6072198" y="1142984"/>
              <a:ext cx="2590800" cy="822325"/>
            </a:xfrm>
            <a:prstGeom prst="rect">
              <a:avLst/>
            </a:prstGeom>
            <a:noFill/>
            <a:ln w="9525">
              <a:noFill/>
              <a:miter lim="800000"/>
              <a:headEnd/>
              <a:tailEnd/>
            </a:ln>
          </p:spPr>
          <p:txBody>
            <a:bodyPr>
              <a:spAutoFit/>
            </a:bodyPr>
            <a:lstStyle/>
            <a:p>
              <a:pPr eaLnBrk="1" hangingPunct="1">
                <a:spcBef>
                  <a:spcPct val="50000"/>
                </a:spcBef>
              </a:pPr>
              <a:r>
                <a:rPr lang="pl-PL">
                  <a:solidFill>
                    <a:schemeClr val="accent2"/>
                  </a:solidFill>
                </a:rPr>
                <a:t>Output </a:t>
              </a:r>
              <a:br>
                <a:rPr lang="pl-PL">
                  <a:solidFill>
                    <a:schemeClr val="accent2"/>
                  </a:solidFill>
                </a:rPr>
              </a:br>
              <a:r>
                <a:rPr lang="pl-PL">
                  <a:solidFill>
                    <a:schemeClr val="accent2"/>
                  </a:solidFill>
                </a:rPr>
                <a:t>(smth like that...): </a:t>
              </a:r>
            </a:p>
          </p:txBody>
        </p:sp>
      </p:grpSp>
      <p:sp>
        <p:nvSpPr>
          <p:cNvPr id="12" name="pole tekstowe 11"/>
          <p:cNvSpPr txBox="1">
            <a:spLocks noChangeArrowheads="1"/>
          </p:cNvSpPr>
          <p:nvPr/>
        </p:nvSpPr>
        <p:spPr bwMode="auto">
          <a:xfrm>
            <a:off x="6572250" y="4000500"/>
            <a:ext cx="2071688" cy="1816100"/>
          </a:xfrm>
          <a:prstGeom prst="rect">
            <a:avLst/>
          </a:prstGeom>
          <a:noFill/>
          <a:ln w="9525">
            <a:noFill/>
            <a:miter lim="800000"/>
            <a:headEnd/>
            <a:tailEnd/>
          </a:ln>
        </p:spPr>
        <p:txBody>
          <a:bodyPr>
            <a:spAutoFit/>
          </a:bodyPr>
          <a:lstStyle/>
          <a:p>
            <a:pPr algn="l"/>
            <a:r>
              <a:rPr lang="pl-PL" sz="1600"/>
              <a:t>Or sometimes, e.g.:</a:t>
            </a:r>
          </a:p>
          <a:p>
            <a:pPr algn="l"/>
            <a:endParaRPr lang="pl-PL" sz="1600"/>
          </a:p>
          <a:p>
            <a:pPr algn="l"/>
            <a:r>
              <a:rPr lang="pl-PL" sz="1600"/>
              <a:t>88888888 0 1111</a:t>
            </a:r>
          </a:p>
          <a:p>
            <a:pPr algn="l"/>
            <a:r>
              <a:rPr lang="pl-PL" sz="1600"/>
              <a:t>88888888 0 1111</a:t>
            </a:r>
          </a:p>
          <a:p>
            <a:pPr algn="l"/>
            <a:r>
              <a:rPr lang="pl-PL" sz="1600"/>
              <a:t>0 0 0</a:t>
            </a:r>
          </a:p>
          <a:p>
            <a:pPr algn="l"/>
            <a:r>
              <a:rPr lang="pl-PL" sz="1600"/>
              <a:t>0 0 0</a:t>
            </a:r>
          </a:p>
          <a:p>
            <a:pPr algn="l"/>
            <a:r>
              <a:rPr lang="pl-PL" sz="16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3"/>
          <p:cNvSpPr>
            <a:spLocks noGrp="1"/>
          </p:cNvSpPr>
          <p:nvPr>
            <p:ph type="sldNum" sz="quarter" idx="12"/>
          </p:nvPr>
        </p:nvSpPr>
        <p:spPr/>
        <p:txBody>
          <a:bodyPr/>
          <a:lstStyle/>
          <a:p>
            <a:pPr>
              <a:defRPr/>
            </a:pPr>
            <a:fld id="{EACCEDC7-512A-4ADF-9F72-D4EBE6F2EC64}" type="slidenum">
              <a:rPr lang="en-US"/>
              <a:pPr>
                <a:defRPr/>
              </a:pPr>
              <a:t>29</a:t>
            </a:fld>
            <a:endParaRPr lang="en-US"/>
          </a:p>
        </p:txBody>
      </p:sp>
      <p:sp>
        <p:nvSpPr>
          <p:cNvPr id="31747" name="Text Box 2"/>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Shared data, problem gradation</a:t>
            </a:r>
          </a:p>
        </p:txBody>
      </p:sp>
      <p:sp>
        <p:nvSpPr>
          <p:cNvPr id="31748" name="Text Box 3"/>
          <p:cNvSpPr txBox="1">
            <a:spLocks noChangeArrowheads="1"/>
          </p:cNvSpPr>
          <p:nvPr/>
        </p:nvSpPr>
        <p:spPr bwMode="auto">
          <a:xfrm>
            <a:off x="0" y="1093788"/>
            <a:ext cx="9144000" cy="427037"/>
          </a:xfrm>
          <a:prstGeom prst="rect">
            <a:avLst/>
          </a:prstGeom>
          <a:noFill/>
          <a:ln w="9525">
            <a:noFill/>
            <a:miter lim="800000"/>
            <a:headEnd/>
            <a:tailEnd/>
          </a:ln>
        </p:spPr>
        <p:txBody>
          <a:bodyPr>
            <a:spAutoFit/>
          </a:bodyPr>
          <a:lstStyle/>
          <a:p>
            <a:pPr eaLnBrk="1" hangingPunct="1">
              <a:spcBef>
                <a:spcPct val="50000"/>
              </a:spcBef>
            </a:pPr>
            <a:r>
              <a:rPr lang="pl-PL" sz="2200">
                <a:solidFill>
                  <a:schemeClr val="accent2"/>
                </a:solidFill>
              </a:rPr>
              <a:t>Two threads access the same object, but only read data: no problem.</a:t>
            </a:r>
          </a:p>
        </p:txBody>
      </p:sp>
      <p:sp>
        <p:nvSpPr>
          <p:cNvPr id="392196" name="Text Box 4"/>
          <p:cNvSpPr txBox="1">
            <a:spLocks noChangeArrowheads="1"/>
          </p:cNvSpPr>
          <p:nvPr/>
        </p:nvSpPr>
        <p:spPr bwMode="auto">
          <a:xfrm>
            <a:off x="381000" y="1719263"/>
            <a:ext cx="8382000" cy="3862596"/>
          </a:xfrm>
          <a:prstGeom prst="rect">
            <a:avLst/>
          </a:prstGeom>
          <a:noFill/>
          <a:ln w="9525">
            <a:noFill/>
            <a:miter lim="800000"/>
            <a:headEnd/>
            <a:tailEnd/>
          </a:ln>
        </p:spPr>
        <p:txBody>
          <a:bodyPr>
            <a:spAutoFit/>
          </a:bodyPr>
          <a:lstStyle/>
          <a:p>
            <a:pPr eaLnBrk="1" hangingPunct="1">
              <a:spcBef>
                <a:spcPct val="50000"/>
              </a:spcBef>
            </a:pPr>
            <a:r>
              <a:rPr lang="pl-PL" sz="2200" dirty="0" err="1">
                <a:solidFill>
                  <a:schemeClr val="accent2"/>
                </a:solidFill>
              </a:rPr>
              <a:t>Two</a:t>
            </a:r>
            <a:r>
              <a:rPr lang="pl-PL" sz="2200" dirty="0">
                <a:solidFill>
                  <a:schemeClr val="accent2"/>
                </a:solidFill>
              </a:rPr>
              <a:t> </a:t>
            </a:r>
            <a:r>
              <a:rPr lang="pl-PL" sz="2200" dirty="0" err="1">
                <a:solidFill>
                  <a:schemeClr val="accent2"/>
                </a:solidFill>
              </a:rPr>
              <a:t>threads</a:t>
            </a:r>
            <a:r>
              <a:rPr lang="pl-PL" sz="2200" dirty="0">
                <a:solidFill>
                  <a:schemeClr val="accent2"/>
                </a:solidFill>
              </a:rPr>
              <a:t> </a:t>
            </a:r>
            <a:r>
              <a:rPr lang="pl-PL" sz="2200" dirty="0" err="1">
                <a:solidFill>
                  <a:schemeClr val="accent2"/>
                </a:solidFill>
              </a:rPr>
              <a:t>access</a:t>
            </a:r>
            <a:r>
              <a:rPr lang="pl-PL" sz="2200" dirty="0">
                <a:solidFill>
                  <a:schemeClr val="accent2"/>
                </a:solidFill>
              </a:rPr>
              <a:t> </a:t>
            </a:r>
            <a:r>
              <a:rPr lang="pl-PL" sz="2200" dirty="0" err="1">
                <a:solidFill>
                  <a:schemeClr val="accent2"/>
                </a:solidFill>
              </a:rPr>
              <a:t>the</a:t>
            </a:r>
            <a:r>
              <a:rPr lang="pl-PL" sz="2200" dirty="0">
                <a:solidFill>
                  <a:schemeClr val="accent2"/>
                </a:solidFill>
              </a:rPr>
              <a:t> same </a:t>
            </a:r>
            <a:r>
              <a:rPr lang="pl-PL" sz="2200" dirty="0" err="1">
                <a:solidFill>
                  <a:schemeClr val="accent2"/>
                </a:solidFill>
              </a:rPr>
              <a:t>object</a:t>
            </a:r>
            <a:r>
              <a:rPr lang="pl-PL" sz="2200" dirty="0">
                <a:solidFill>
                  <a:schemeClr val="accent2"/>
                </a:solidFill>
              </a:rPr>
              <a:t>, but </a:t>
            </a:r>
            <a:r>
              <a:rPr lang="pl-PL" sz="2200" dirty="0" err="1">
                <a:solidFill>
                  <a:schemeClr val="accent2"/>
                </a:solidFill>
              </a:rPr>
              <a:t>only</a:t>
            </a:r>
            <a:r>
              <a:rPr lang="pl-PL" sz="2200" dirty="0">
                <a:solidFill>
                  <a:schemeClr val="accent2"/>
                </a:solidFill>
              </a:rPr>
              <a:t> one of </a:t>
            </a:r>
            <a:r>
              <a:rPr lang="pl-PL" sz="2200" dirty="0" err="1">
                <a:solidFill>
                  <a:schemeClr val="accent2"/>
                </a:solidFill>
              </a:rPr>
              <a:t>them</a:t>
            </a:r>
            <a:r>
              <a:rPr lang="pl-PL" sz="2200" dirty="0">
                <a:solidFill>
                  <a:schemeClr val="accent2"/>
                </a:solidFill>
              </a:rPr>
              <a:t> </a:t>
            </a:r>
            <a:r>
              <a:rPr lang="pl-PL" sz="2200" dirty="0" err="1">
                <a:solidFill>
                  <a:schemeClr val="accent2"/>
                </a:solidFill>
              </a:rPr>
              <a:t>changes</a:t>
            </a:r>
            <a:r>
              <a:rPr lang="pl-PL" sz="2200" dirty="0">
                <a:solidFill>
                  <a:schemeClr val="accent2"/>
                </a:solidFill>
              </a:rPr>
              <a:t> data: no </a:t>
            </a:r>
            <a:r>
              <a:rPr lang="pl-PL" sz="2200" dirty="0" err="1">
                <a:solidFill>
                  <a:schemeClr val="accent2"/>
                </a:solidFill>
              </a:rPr>
              <a:t>good</a:t>
            </a:r>
            <a:r>
              <a:rPr lang="pl-PL" sz="2200" dirty="0">
                <a:solidFill>
                  <a:schemeClr val="accent2"/>
                </a:solidFill>
              </a:rPr>
              <a:t>, as </a:t>
            </a:r>
            <a:r>
              <a:rPr lang="pl-PL" sz="2200" dirty="0" err="1">
                <a:solidFill>
                  <a:schemeClr val="accent2"/>
                </a:solidFill>
              </a:rPr>
              <a:t>the</a:t>
            </a:r>
            <a:r>
              <a:rPr lang="pl-PL" sz="2200" dirty="0">
                <a:solidFill>
                  <a:schemeClr val="accent2"/>
                </a:solidFill>
              </a:rPr>
              <a:t> </a:t>
            </a:r>
            <a:r>
              <a:rPr lang="pl-PL" sz="2200" dirty="0" err="1">
                <a:solidFill>
                  <a:schemeClr val="accent2"/>
                </a:solidFill>
              </a:rPr>
              <a:t>object</a:t>
            </a:r>
            <a:r>
              <a:rPr lang="pl-PL" sz="2200" dirty="0">
                <a:solidFill>
                  <a:schemeClr val="accent2"/>
                </a:solidFill>
              </a:rPr>
              <a:t> </a:t>
            </a:r>
            <a:r>
              <a:rPr lang="pl-PL" sz="2200" dirty="0" err="1">
                <a:solidFill>
                  <a:schemeClr val="accent2"/>
                </a:solidFill>
              </a:rPr>
              <a:t>may</a:t>
            </a:r>
            <a:r>
              <a:rPr lang="pl-PL" sz="2200" dirty="0">
                <a:solidFill>
                  <a:schemeClr val="accent2"/>
                </a:solidFill>
              </a:rPr>
              <a:t> be </a:t>
            </a:r>
            <a:br>
              <a:rPr lang="pl-PL" sz="2200" dirty="0">
                <a:solidFill>
                  <a:schemeClr val="accent2"/>
                </a:solidFill>
              </a:rPr>
            </a:br>
            <a:r>
              <a:rPr lang="pl-PL" sz="2200" dirty="0" err="1">
                <a:solidFill>
                  <a:schemeClr val="accent2"/>
                </a:solidFill>
              </a:rPr>
              <a:t>temporarily</a:t>
            </a:r>
            <a:r>
              <a:rPr lang="pl-PL" sz="2200" dirty="0">
                <a:solidFill>
                  <a:schemeClr val="accent2"/>
                </a:solidFill>
              </a:rPr>
              <a:t> </a:t>
            </a:r>
            <a:r>
              <a:rPr lang="pl-PL" sz="2200" dirty="0" err="1">
                <a:solidFill>
                  <a:schemeClr val="accent2"/>
                </a:solidFill>
              </a:rPr>
              <a:t>in</a:t>
            </a:r>
            <a:r>
              <a:rPr lang="pl-PL" sz="2200" dirty="0">
                <a:solidFill>
                  <a:schemeClr val="accent2"/>
                </a:solidFill>
              </a:rPr>
              <a:t> a </a:t>
            </a:r>
            <a:r>
              <a:rPr lang="pl-PL" sz="2200" dirty="0" err="1">
                <a:solidFill>
                  <a:schemeClr val="accent2"/>
                </a:solidFill>
              </a:rPr>
              <a:t>bad</a:t>
            </a:r>
            <a:r>
              <a:rPr lang="pl-PL" sz="2200" dirty="0">
                <a:solidFill>
                  <a:schemeClr val="accent2"/>
                </a:solidFill>
              </a:rPr>
              <a:t> state.</a:t>
            </a:r>
          </a:p>
          <a:p>
            <a:pPr algn="l" eaLnBrk="1" hangingPunct="1">
              <a:spcBef>
                <a:spcPct val="50000"/>
              </a:spcBef>
            </a:pPr>
            <a:r>
              <a:rPr lang="pl-PL" sz="1000" dirty="0">
                <a:solidFill>
                  <a:schemeClr val="accent2"/>
                </a:solidFill>
              </a:rPr>
              <a:t/>
            </a:r>
            <a:br>
              <a:rPr lang="pl-PL" sz="1000" dirty="0">
                <a:solidFill>
                  <a:schemeClr val="accent2"/>
                </a:solidFill>
              </a:rPr>
            </a:br>
            <a:r>
              <a:rPr lang="pl-PL" sz="2000" dirty="0" err="1">
                <a:solidFill>
                  <a:srgbClr val="336600"/>
                </a:solidFill>
              </a:rPr>
              <a:t>Example</a:t>
            </a:r>
            <a:r>
              <a:rPr lang="pl-PL" sz="2000" dirty="0">
                <a:solidFill>
                  <a:srgbClr val="336600"/>
                </a:solidFill>
              </a:rPr>
              <a:t> </a:t>
            </a:r>
            <a:r>
              <a:rPr lang="pl-PL" sz="1600" dirty="0">
                <a:solidFill>
                  <a:srgbClr val="336600"/>
                </a:solidFill>
              </a:rPr>
              <a:t>[ http://www.cs.fiu.edu/~weiss/cop3338_f00/lectures/Threads/threads.pdf ] </a:t>
            </a:r>
            <a:r>
              <a:rPr lang="pl-PL" sz="2000" dirty="0">
                <a:solidFill>
                  <a:srgbClr val="336600"/>
                </a:solidFill>
              </a:rPr>
              <a:t>:</a:t>
            </a:r>
            <a:r>
              <a:rPr lang="pl-PL" dirty="0"/>
              <a:t> </a:t>
            </a:r>
            <a:br>
              <a:rPr lang="pl-PL" dirty="0"/>
            </a:br>
            <a:r>
              <a:rPr lang="pl-PL" sz="2000" dirty="0" err="1"/>
              <a:t>class</a:t>
            </a:r>
            <a:r>
              <a:rPr lang="pl-PL" sz="2000" dirty="0"/>
              <a:t> </a:t>
            </a:r>
            <a:r>
              <a:rPr lang="pl-PL" sz="2000" dirty="0" err="1"/>
              <a:t>TwoObjs</a:t>
            </a:r>
            <a:r>
              <a:rPr lang="pl-PL" sz="2000" dirty="0"/>
              <a:t> {</a:t>
            </a:r>
            <a:br>
              <a:rPr lang="pl-PL" sz="2000" dirty="0"/>
            </a:br>
            <a:r>
              <a:rPr lang="pl-PL" sz="2000" dirty="0"/>
              <a:t>  </a:t>
            </a:r>
            <a:r>
              <a:rPr lang="pl-PL" sz="2000" dirty="0" err="1"/>
              <a:t>private</a:t>
            </a:r>
            <a:r>
              <a:rPr lang="pl-PL" sz="2000" dirty="0"/>
              <a:t> </a:t>
            </a:r>
            <a:r>
              <a:rPr lang="pl-PL" sz="2000" dirty="0" err="1"/>
              <a:t>int</a:t>
            </a:r>
            <a:r>
              <a:rPr lang="pl-PL" sz="2000" dirty="0"/>
              <a:t> a = 15;   </a:t>
            </a:r>
            <a:r>
              <a:rPr lang="pl-PL" sz="2000" dirty="0" err="1"/>
              <a:t>private</a:t>
            </a:r>
            <a:r>
              <a:rPr lang="pl-PL" sz="2000" dirty="0"/>
              <a:t> </a:t>
            </a:r>
            <a:r>
              <a:rPr lang="pl-PL" sz="2000" dirty="0" err="1"/>
              <a:t>int</a:t>
            </a:r>
            <a:r>
              <a:rPr lang="pl-PL" sz="2000" dirty="0"/>
              <a:t> b = 37;</a:t>
            </a:r>
            <a:br>
              <a:rPr lang="pl-PL" sz="2000" dirty="0"/>
            </a:br>
            <a:r>
              <a:rPr lang="pl-PL" sz="2000" dirty="0"/>
              <a:t>  public </a:t>
            </a:r>
            <a:r>
              <a:rPr lang="pl-PL" sz="2000" dirty="0" err="1"/>
              <a:t>int</a:t>
            </a:r>
            <a:r>
              <a:rPr lang="pl-PL" sz="2000" dirty="0"/>
              <a:t> sum</a:t>
            </a:r>
            <a:r>
              <a:rPr lang="pl-PL" sz="2000" dirty="0" smtClean="0"/>
              <a:t>() </a:t>
            </a:r>
            <a:r>
              <a:rPr lang="pl-PL" sz="2000" dirty="0"/>
              <a:t>{ return a + b; } // </a:t>
            </a:r>
            <a:r>
              <a:rPr lang="pl-PL" sz="2000" dirty="0" err="1"/>
              <a:t>should</a:t>
            </a:r>
            <a:r>
              <a:rPr lang="pl-PL" sz="2000" dirty="0"/>
              <a:t> </a:t>
            </a:r>
            <a:r>
              <a:rPr lang="pl-PL" sz="2000" dirty="0" err="1"/>
              <a:t>always</a:t>
            </a:r>
            <a:r>
              <a:rPr lang="pl-PL" sz="2000" dirty="0"/>
              <a:t> be 52</a:t>
            </a:r>
            <a:br>
              <a:rPr lang="pl-PL" sz="2000" dirty="0"/>
            </a:br>
            <a:r>
              <a:rPr lang="pl-PL" sz="2000" dirty="0"/>
              <a:t>  public </a:t>
            </a:r>
            <a:r>
              <a:rPr lang="pl-PL" sz="2000" dirty="0" err="1"/>
              <a:t>void</a:t>
            </a:r>
            <a:r>
              <a:rPr lang="pl-PL" sz="2000" dirty="0"/>
              <a:t> </a:t>
            </a:r>
            <a:r>
              <a:rPr lang="pl-PL" sz="2000" dirty="0" err="1"/>
              <a:t>swap</a:t>
            </a:r>
            <a:r>
              <a:rPr lang="pl-PL" sz="2000" dirty="0" smtClean="0"/>
              <a:t>() </a:t>
            </a:r>
            <a:r>
              <a:rPr lang="pl-PL" sz="2000" dirty="0"/>
              <a:t>{ </a:t>
            </a:r>
            <a:r>
              <a:rPr lang="pl-PL" sz="2000" dirty="0" err="1">
                <a:solidFill>
                  <a:srgbClr val="CC0000"/>
                </a:solidFill>
              </a:rPr>
              <a:t>int</a:t>
            </a:r>
            <a:r>
              <a:rPr lang="pl-PL" sz="2000" dirty="0">
                <a:solidFill>
                  <a:srgbClr val="CC0000"/>
                </a:solidFill>
              </a:rPr>
              <a:t> </a:t>
            </a:r>
            <a:r>
              <a:rPr lang="pl-PL" sz="2000" dirty="0" err="1">
                <a:solidFill>
                  <a:srgbClr val="CC0000"/>
                </a:solidFill>
              </a:rPr>
              <a:t>tmp</a:t>
            </a:r>
            <a:r>
              <a:rPr lang="pl-PL" sz="2000" dirty="0">
                <a:solidFill>
                  <a:srgbClr val="CC0000"/>
                </a:solidFill>
              </a:rPr>
              <a:t> = a; </a:t>
            </a:r>
            <a:r>
              <a:rPr lang="pl-PL" sz="2000" dirty="0" err="1">
                <a:solidFill>
                  <a:srgbClr val="CC0000"/>
                </a:solidFill>
              </a:rPr>
              <a:t>a</a:t>
            </a:r>
            <a:r>
              <a:rPr lang="pl-PL" sz="2000" dirty="0">
                <a:solidFill>
                  <a:srgbClr val="CC0000"/>
                </a:solidFill>
              </a:rPr>
              <a:t> = b;</a:t>
            </a:r>
            <a:r>
              <a:rPr lang="pl-PL" sz="2000" dirty="0"/>
              <a:t> </a:t>
            </a:r>
            <a:r>
              <a:rPr lang="pl-PL" sz="2000" dirty="0" err="1"/>
              <a:t>b</a:t>
            </a:r>
            <a:r>
              <a:rPr lang="pl-PL" sz="2000" dirty="0"/>
              <a:t> = </a:t>
            </a:r>
            <a:r>
              <a:rPr lang="pl-PL" sz="2000" dirty="0" err="1"/>
              <a:t>tmp</a:t>
            </a:r>
            <a:r>
              <a:rPr lang="pl-PL" sz="2000" dirty="0"/>
              <a:t>; }</a:t>
            </a:r>
            <a:br>
              <a:rPr lang="pl-PL" sz="2000" dirty="0"/>
            </a:br>
            <a:r>
              <a:rPr lang="pl-PL" sz="2000" dirty="0"/>
              <a:t>}  </a:t>
            </a:r>
            <a:br>
              <a:rPr lang="pl-PL" sz="2000" dirty="0"/>
            </a:br>
            <a:r>
              <a:rPr lang="pl-PL" sz="2000" dirty="0"/>
              <a:t>// </a:t>
            </a:r>
            <a:r>
              <a:rPr lang="pl-PL" sz="2000" dirty="0" err="1"/>
              <a:t>assume</a:t>
            </a:r>
            <a:r>
              <a:rPr lang="pl-PL" sz="2000" dirty="0"/>
              <a:t> </a:t>
            </a:r>
            <a:r>
              <a:rPr lang="pl-PL" sz="2000" dirty="0" err="1"/>
              <a:t>time-slice</a:t>
            </a:r>
            <a:r>
              <a:rPr lang="pl-PL" sz="2000" dirty="0"/>
              <a:t> </a:t>
            </a:r>
            <a:r>
              <a:rPr lang="pl-PL" sz="2000" dirty="0" err="1"/>
              <a:t>in</a:t>
            </a:r>
            <a:r>
              <a:rPr lang="pl-PL" sz="2000" dirty="0"/>
              <a:t> </a:t>
            </a:r>
            <a:r>
              <a:rPr lang="pl-PL" sz="2000" dirty="0" err="1"/>
              <a:t>swap</a:t>
            </a:r>
            <a:r>
              <a:rPr lang="pl-PL" sz="2000" dirty="0"/>
              <a:t>() </a:t>
            </a:r>
            <a:r>
              <a:rPr lang="pl-PL" sz="2000" dirty="0" err="1"/>
              <a:t>ends</a:t>
            </a:r>
            <a:r>
              <a:rPr lang="pl-PL" sz="2000" dirty="0"/>
              <a:t> </a:t>
            </a:r>
            <a:r>
              <a:rPr lang="pl-PL" sz="2000" dirty="0" err="1"/>
              <a:t>after</a:t>
            </a:r>
            <a:r>
              <a:rPr lang="pl-PL" sz="2000" dirty="0"/>
              <a:t> </a:t>
            </a:r>
            <a:r>
              <a:rPr lang="pl-PL" sz="2000" dirty="0" err="1"/>
              <a:t>a=b</a:t>
            </a:r>
            <a:r>
              <a:rPr lang="pl-PL" sz="2000" dirty="0"/>
              <a:t>; </a:t>
            </a:r>
            <a:br>
              <a:rPr lang="pl-PL" sz="2000" dirty="0"/>
            </a:br>
            <a:r>
              <a:rPr lang="pl-PL" sz="2000" dirty="0"/>
              <a:t>// </a:t>
            </a:r>
            <a:r>
              <a:rPr lang="pl-PL" sz="2000" dirty="0" err="1"/>
              <a:t>the</a:t>
            </a:r>
            <a:r>
              <a:rPr lang="pl-PL" sz="2000" dirty="0"/>
              <a:t> </a:t>
            </a:r>
            <a:r>
              <a:rPr lang="pl-PL" sz="2000" dirty="0" err="1"/>
              <a:t>other</a:t>
            </a:r>
            <a:r>
              <a:rPr lang="pl-PL" sz="2000" dirty="0"/>
              <a:t> </a:t>
            </a:r>
            <a:r>
              <a:rPr lang="pl-PL" sz="2000" dirty="0" err="1"/>
              <a:t>thread</a:t>
            </a:r>
            <a:r>
              <a:rPr lang="pl-PL" sz="2000" dirty="0"/>
              <a:t> </a:t>
            </a:r>
            <a:r>
              <a:rPr lang="pl-PL" sz="2000" dirty="0" err="1"/>
              <a:t>calls</a:t>
            </a:r>
            <a:r>
              <a:rPr lang="pl-PL" sz="2000" dirty="0"/>
              <a:t> sum()... </a:t>
            </a:r>
            <a:r>
              <a:rPr lang="pl-PL" sz="2000" dirty="0">
                <a:sym typeface="Wingdings" pitchFamily="2" charset="2"/>
              </a:rPr>
              <a:t></a:t>
            </a:r>
            <a:endParaRPr lang="pl-PL" sz="2000" dirty="0"/>
          </a:p>
        </p:txBody>
      </p:sp>
      <p:sp>
        <p:nvSpPr>
          <p:cNvPr id="35847" name="Text Box 3"/>
          <p:cNvSpPr txBox="1">
            <a:spLocks noChangeArrowheads="1"/>
          </p:cNvSpPr>
          <p:nvPr/>
        </p:nvSpPr>
        <p:spPr bwMode="auto">
          <a:xfrm>
            <a:off x="495300" y="5835650"/>
            <a:ext cx="8153400" cy="762000"/>
          </a:xfrm>
          <a:prstGeom prst="rect">
            <a:avLst/>
          </a:prstGeom>
          <a:noFill/>
          <a:ln w="9525">
            <a:noFill/>
            <a:miter lim="800000"/>
            <a:headEnd/>
            <a:tailEnd/>
          </a:ln>
        </p:spPr>
        <p:txBody>
          <a:bodyPr>
            <a:spAutoFit/>
          </a:bodyPr>
          <a:lstStyle/>
          <a:p>
            <a:pPr eaLnBrk="1" hangingPunct="1">
              <a:spcBef>
                <a:spcPct val="50000"/>
              </a:spcBef>
            </a:pPr>
            <a:r>
              <a:rPr lang="pl-PL" sz="2200" dirty="0" err="1">
                <a:solidFill>
                  <a:schemeClr val="accent2"/>
                </a:solidFill>
              </a:rPr>
              <a:t>Two</a:t>
            </a:r>
            <a:r>
              <a:rPr lang="pl-PL" sz="2200" dirty="0">
                <a:solidFill>
                  <a:schemeClr val="accent2"/>
                </a:solidFill>
              </a:rPr>
              <a:t> </a:t>
            </a:r>
            <a:r>
              <a:rPr lang="pl-PL" sz="2200" dirty="0" err="1">
                <a:solidFill>
                  <a:schemeClr val="accent2"/>
                </a:solidFill>
              </a:rPr>
              <a:t>threads</a:t>
            </a:r>
            <a:r>
              <a:rPr lang="pl-PL" sz="2200" dirty="0">
                <a:solidFill>
                  <a:schemeClr val="accent2"/>
                </a:solidFill>
              </a:rPr>
              <a:t> </a:t>
            </a:r>
            <a:r>
              <a:rPr lang="pl-PL" sz="2200" dirty="0" err="1">
                <a:solidFill>
                  <a:schemeClr val="accent2"/>
                </a:solidFill>
              </a:rPr>
              <a:t>access</a:t>
            </a:r>
            <a:r>
              <a:rPr lang="pl-PL" sz="2200" dirty="0">
                <a:solidFill>
                  <a:schemeClr val="accent2"/>
                </a:solidFill>
              </a:rPr>
              <a:t> </a:t>
            </a:r>
            <a:r>
              <a:rPr lang="pl-PL" sz="2200" dirty="0" err="1">
                <a:solidFill>
                  <a:schemeClr val="accent2"/>
                </a:solidFill>
              </a:rPr>
              <a:t>the</a:t>
            </a:r>
            <a:r>
              <a:rPr lang="pl-PL" sz="2200" dirty="0">
                <a:solidFill>
                  <a:schemeClr val="accent2"/>
                </a:solidFill>
              </a:rPr>
              <a:t> same </a:t>
            </a:r>
            <a:r>
              <a:rPr lang="pl-PL" sz="2200" dirty="0" err="1">
                <a:solidFill>
                  <a:schemeClr val="accent2"/>
                </a:solidFill>
              </a:rPr>
              <a:t>object</a:t>
            </a:r>
            <a:r>
              <a:rPr lang="pl-PL" sz="2200" dirty="0">
                <a:solidFill>
                  <a:schemeClr val="accent2"/>
                </a:solidFill>
              </a:rPr>
              <a:t>, and </a:t>
            </a:r>
            <a:r>
              <a:rPr lang="pl-PL" sz="2200" dirty="0" err="1">
                <a:solidFill>
                  <a:schemeClr val="accent2"/>
                </a:solidFill>
              </a:rPr>
              <a:t>both</a:t>
            </a:r>
            <a:r>
              <a:rPr lang="pl-PL" sz="2200" dirty="0">
                <a:solidFill>
                  <a:schemeClr val="accent2"/>
                </a:solidFill>
              </a:rPr>
              <a:t/>
            </a:r>
            <a:br>
              <a:rPr lang="pl-PL" sz="2200" dirty="0">
                <a:solidFill>
                  <a:schemeClr val="accent2"/>
                </a:solidFill>
              </a:rPr>
            </a:br>
            <a:r>
              <a:rPr lang="pl-PL" sz="2200" dirty="0" err="1">
                <a:solidFill>
                  <a:schemeClr val="accent2"/>
                </a:solidFill>
              </a:rPr>
              <a:t>change</a:t>
            </a:r>
            <a:r>
              <a:rPr lang="pl-PL" sz="2200" dirty="0">
                <a:solidFill>
                  <a:schemeClr val="accent2"/>
                </a:solidFill>
              </a:rPr>
              <a:t> </a:t>
            </a:r>
            <a:r>
              <a:rPr lang="pl-PL" sz="2200" dirty="0" err="1">
                <a:solidFill>
                  <a:schemeClr val="accent2"/>
                </a:solidFill>
              </a:rPr>
              <a:t>the</a:t>
            </a:r>
            <a:r>
              <a:rPr lang="pl-PL" sz="2200" dirty="0">
                <a:solidFill>
                  <a:schemeClr val="accent2"/>
                </a:solidFill>
              </a:rPr>
              <a:t> </a:t>
            </a:r>
            <a:r>
              <a:rPr lang="pl-PL" sz="2200" dirty="0" err="1">
                <a:solidFill>
                  <a:schemeClr val="accent2"/>
                </a:solidFill>
              </a:rPr>
              <a:t>object</a:t>
            </a:r>
            <a:r>
              <a:rPr lang="pl-PL" sz="2200" dirty="0">
                <a:solidFill>
                  <a:schemeClr val="accent2"/>
                </a:solidFill>
              </a:rPr>
              <a:t>: </a:t>
            </a:r>
            <a:r>
              <a:rPr lang="pl-PL" sz="2200" dirty="0" err="1">
                <a:solidFill>
                  <a:schemeClr val="accent2"/>
                </a:solidFill>
              </a:rPr>
              <a:t>fatal</a:t>
            </a:r>
            <a:r>
              <a:rPr lang="pl-PL" sz="2200" dirty="0">
                <a:solidFill>
                  <a:schemeClr val="accent2"/>
                </a:solidFill>
              </a:rPr>
              <a:t> (</a:t>
            </a:r>
            <a:r>
              <a:rPr lang="pl-PL" sz="2200" dirty="0" err="1">
                <a:solidFill>
                  <a:schemeClr val="accent2"/>
                </a:solidFill>
              </a:rPr>
              <a:t>we</a:t>
            </a:r>
            <a:r>
              <a:rPr lang="pl-PL" sz="2200" dirty="0" err="1">
                <a:solidFill>
                  <a:schemeClr val="accent2"/>
                </a:solidFill>
                <a:cs typeface="Arial" pitchFamily="34" charset="0"/>
              </a:rPr>
              <a:t>’</a:t>
            </a:r>
            <a:r>
              <a:rPr lang="pl-PL" sz="2200" dirty="0" err="1">
                <a:solidFill>
                  <a:schemeClr val="accent2"/>
                </a:solidFill>
              </a:rPr>
              <a:t>ve</a:t>
            </a:r>
            <a:r>
              <a:rPr lang="pl-PL" sz="2200" dirty="0">
                <a:solidFill>
                  <a:schemeClr val="accent2"/>
                </a:solidFill>
              </a:rPr>
              <a:t> </a:t>
            </a:r>
            <a:r>
              <a:rPr lang="pl-PL" sz="2200" dirty="0" err="1">
                <a:solidFill>
                  <a:schemeClr val="accent2"/>
                </a:solidFill>
              </a:rPr>
              <a:t>just</a:t>
            </a:r>
            <a:r>
              <a:rPr lang="pl-PL" sz="2200" dirty="0">
                <a:solidFill>
                  <a:schemeClr val="accent2"/>
                </a:solidFill>
              </a:rPr>
              <a:t> </a:t>
            </a:r>
            <a:r>
              <a:rPr lang="pl-PL" sz="2200" dirty="0" err="1">
                <a:solidFill>
                  <a:schemeClr val="accent2"/>
                </a:solidFill>
              </a:rPr>
              <a:t>seen</a:t>
            </a:r>
            <a:r>
              <a:rPr lang="pl-PL" sz="2200" dirty="0">
                <a:solidFill>
                  <a:schemeClr val="accent2"/>
                </a:solidFill>
              </a:rPr>
              <a:t> </a:t>
            </a:r>
            <a:r>
              <a:rPr lang="pl-PL" sz="2200" dirty="0" err="1">
                <a:solidFill>
                  <a:schemeClr val="accent2"/>
                </a:solidFill>
              </a:rPr>
              <a:t>it</a:t>
            </a:r>
            <a:r>
              <a:rPr lang="pl-PL" sz="2200" dirty="0">
                <a:solidFill>
                  <a:schemeClr val="accent2"/>
                </a:solidFill>
              </a:rPr>
              <a:t>, </a:t>
            </a:r>
            <a:r>
              <a:rPr lang="pl-PL" sz="2200" dirty="0" err="1">
                <a:solidFill>
                  <a:schemeClr val="accent2"/>
                </a:solidFill>
              </a:rPr>
              <a:t>NoSync.java</a:t>
            </a:r>
            <a:r>
              <a:rPr lang="pl-PL" sz="2200" dirty="0">
                <a:solidFill>
                  <a:schemeClr val="accent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2196"/>
                                        </p:tgtEl>
                                        <p:attrNameLst>
                                          <p:attrName>style.visibility</p:attrName>
                                        </p:attrNameLst>
                                      </p:cBhvr>
                                      <p:to>
                                        <p:strVal val="visible"/>
                                      </p:to>
                                    </p:set>
                                    <p:anim calcmode="lin" valueType="num">
                                      <p:cBhvr additive="base">
                                        <p:cTn id="7" dur="500" fill="hold"/>
                                        <p:tgtEl>
                                          <p:spTgt spid="392196"/>
                                        </p:tgtEl>
                                        <p:attrNameLst>
                                          <p:attrName>ppt_x</p:attrName>
                                        </p:attrNameLst>
                                      </p:cBhvr>
                                      <p:tavLst>
                                        <p:tav tm="0">
                                          <p:val>
                                            <p:strVal val="0-#ppt_w/2"/>
                                          </p:val>
                                        </p:tav>
                                        <p:tav tm="100000">
                                          <p:val>
                                            <p:strVal val="#ppt_x"/>
                                          </p:val>
                                        </p:tav>
                                      </p:tavLst>
                                    </p:anim>
                                    <p:anim calcmode="lin" valueType="num">
                                      <p:cBhvr additive="base">
                                        <p:cTn id="8" dur="500" fill="hold"/>
                                        <p:tgtEl>
                                          <p:spTgt spid="3921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7"/>
                                        </p:tgtEl>
                                        <p:attrNameLst>
                                          <p:attrName>style.visibility</p:attrName>
                                        </p:attrNameLst>
                                      </p:cBhvr>
                                      <p:to>
                                        <p:strVal val="visible"/>
                                      </p:to>
                                    </p:set>
                                    <p:anim calcmode="lin" valueType="num">
                                      <p:cBhvr additive="base">
                                        <p:cTn id="13" dur="500" fill="hold"/>
                                        <p:tgtEl>
                                          <p:spTgt spid="35847"/>
                                        </p:tgtEl>
                                        <p:attrNameLst>
                                          <p:attrName>ppt_x</p:attrName>
                                        </p:attrNameLst>
                                      </p:cBhvr>
                                      <p:tavLst>
                                        <p:tav tm="0">
                                          <p:val>
                                            <p:strVal val="#ppt_x"/>
                                          </p:val>
                                        </p:tav>
                                        <p:tav tm="100000">
                                          <p:val>
                                            <p:strVal val="#ppt_x"/>
                                          </p:val>
                                        </p:tav>
                                      </p:tavLst>
                                    </p:anim>
                                    <p:anim calcmode="lin" valueType="num">
                                      <p:cBhvr additive="base">
                                        <p:cTn id="14" dur="500" fill="hold"/>
                                        <p:tgtEl>
                                          <p:spTgt spid="358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6" grpId="0" autoUpdateAnimBg="0"/>
      <p:bldP spid="358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ymbol zastępczy numeru slajdu 5"/>
          <p:cNvSpPr>
            <a:spLocks noGrp="1"/>
          </p:cNvSpPr>
          <p:nvPr>
            <p:ph type="sldNum" sz="quarter" idx="12"/>
          </p:nvPr>
        </p:nvSpPr>
        <p:spPr/>
        <p:txBody>
          <a:bodyPr/>
          <a:lstStyle/>
          <a:p>
            <a:pPr>
              <a:defRPr/>
            </a:pPr>
            <a:fld id="{F7560F74-DD1E-4DD0-8EA7-2558D53741C7}" type="slidenum">
              <a:rPr lang="en-US"/>
              <a:pPr>
                <a:defRPr/>
              </a:pPr>
              <a:t>3</a:t>
            </a:fld>
            <a:endParaRPr lang="en-US"/>
          </a:p>
        </p:txBody>
      </p:sp>
      <p:sp>
        <p:nvSpPr>
          <p:cNvPr id="4099" name="Text Box 4"/>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Parallelism saves power</a:t>
            </a:r>
          </a:p>
        </p:txBody>
      </p:sp>
      <p:pic>
        <p:nvPicPr>
          <p:cNvPr id="4100" name="Picture 5"/>
          <p:cNvPicPr>
            <a:picLocks noChangeAspect="1" noChangeArrowheads="1"/>
          </p:cNvPicPr>
          <p:nvPr/>
        </p:nvPicPr>
        <p:blipFill>
          <a:blip r:embed="rId2"/>
          <a:srcRect/>
          <a:stretch>
            <a:fillRect/>
          </a:stretch>
        </p:blipFill>
        <p:spPr bwMode="auto">
          <a:xfrm>
            <a:off x="971550" y="1728788"/>
            <a:ext cx="7200900" cy="4498975"/>
          </a:xfrm>
          <a:prstGeom prst="rect">
            <a:avLst/>
          </a:prstGeom>
          <a:noFill/>
          <a:ln w="9525">
            <a:noFill/>
            <a:miter lim="800000"/>
            <a:headEnd/>
            <a:tailEnd/>
          </a:ln>
        </p:spPr>
      </p:pic>
      <p:sp>
        <p:nvSpPr>
          <p:cNvPr id="4101" name="Rectangle 6"/>
          <p:cNvSpPr>
            <a:spLocks noChangeArrowheads="1"/>
          </p:cNvSpPr>
          <p:nvPr/>
        </p:nvSpPr>
        <p:spPr bwMode="auto">
          <a:xfrm>
            <a:off x="457200" y="1196975"/>
            <a:ext cx="8229600" cy="457200"/>
          </a:xfrm>
          <a:prstGeom prst="rect">
            <a:avLst/>
          </a:prstGeom>
          <a:noFill/>
          <a:ln w="9525">
            <a:noFill/>
            <a:miter lim="800000"/>
            <a:headEnd/>
            <a:tailEnd/>
          </a:ln>
        </p:spPr>
        <p:txBody>
          <a:bodyPr>
            <a:spAutoFit/>
          </a:bodyPr>
          <a:lstStyle/>
          <a:p>
            <a:r>
              <a:rPr lang="pl-PL">
                <a:solidFill>
                  <a:schemeClr val="accent2"/>
                </a:solidFill>
              </a:rPr>
              <a:t>Simplified analysis:</a:t>
            </a:r>
            <a:endParaRPr lang="pl-PL"/>
          </a:p>
        </p:txBody>
      </p:sp>
      <p:sp>
        <p:nvSpPr>
          <p:cNvPr id="4102" name="Rectangle 7"/>
          <p:cNvSpPr>
            <a:spLocks noChangeArrowheads="1"/>
          </p:cNvSpPr>
          <p:nvPr/>
        </p:nvSpPr>
        <p:spPr bwMode="auto">
          <a:xfrm>
            <a:off x="1762125" y="6453188"/>
            <a:ext cx="5618163" cy="304800"/>
          </a:xfrm>
          <a:prstGeom prst="rect">
            <a:avLst/>
          </a:prstGeom>
          <a:noFill/>
          <a:ln w="9525">
            <a:noFill/>
            <a:miter lim="800000"/>
            <a:headEnd/>
            <a:tailEnd/>
          </a:ln>
        </p:spPr>
        <p:txBody>
          <a:bodyPr wrap="none">
            <a:spAutoFit/>
          </a:bodyPr>
          <a:lstStyle/>
          <a:p>
            <a:r>
              <a:rPr lang="pl-PL" sz="1400"/>
              <a:t>http://www.cs.rice.edu/~vsarkar/PDF/comp322-s15-lec1-slides-v1.pdf</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numeru slajdu 1"/>
          <p:cNvSpPr>
            <a:spLocks noGrp="1"/>
          </p:cNvSpPr>
          <p:nvPr>
            <p:ph type="sldNum" sz="quarter" idx="12"/>
          </p:nvPr>
        </p:nvSpPr>
        <p:spPr/>
        <p:txBody>
          <a:bodyPr/>
          <a:lstStyle/>
          <a:p>
            <a:pPr>
              <a:defRPr/>
            </a:pPr>
            <a:fld id="{927FEE73-01FD-4F8D-9A5A-BD8BF1DC6C06}" type="slidenum">
              <a:rPr lang="en-US" smtClean="0"/>
              <a:pPr>
                <a:defRPr/>
              </a:pPr>
              <a:t>30</a:t>
            </a:fld>
            <a:endParaRPr lang="en-US"/>
          </a:p>
        </p:txBody>
      </p:sp>
      <p:sp>
        <p:nvSpPr>
          <p:cNvPr id="3" name="Prostokąt 2"/>
          <p:cNvSpPr/>
          <p:nvPr/>
        </p:nvSpPr>
        <p:spPr>
          <a:xfrm>
            <a:off x="827584" y="6474822"/>
            <a:ext cx="7488832" cy="307777"/>
          </a:xfrm>
          <a:prstGeom prst="rect">
            <a:avLst/>
          </a:prstGeom>
        </p:spPr>
        <p:txBody>
          <a:bodyPr wrap="square">
            <a:spAutoFit/>
          </a:bodyPr>
          <a:lstStyle/>
          <a:p>
            <a:r>
              <a:rPr lang="pl-PL" sz="1400" dirty="0">
                <a:cs typeface="Arial" panose="020B0604020202020204" pitchFamily="34" charset="0"/>
              </a:rPr>
              <a:t>https://fis.uni-bamberg.de/bitstream/uniba/53739/3/fisba53739.pdf</a:t>
            </a:r>
          </a:p>
        </p:txBody>
      </p:sp>
      <p:sp>
        <p:nvSpPr>
          <p:cNvPr id="4" name="Text Box 2"/>
          <p:cNvSpPr txBox="1">
            <a:spLocks noChangeArrowheads="1"/>
          </p:cNvSpPr>
          <p:nvPr/>
        </p:nvSpPr>
        <p:spPr bwMode="auto">
          <a:xfrm>
            <a:off x="457200" y="457200"/>
            <a:ext cx="8153400" cy="523220"/>
          </a:xfrm>
          <a:prstGeom prst="rect">
            <a:avLst/>
          </a:prstGeom>
          <a:noFill/>
          <a:ln w="9525">
            <a:noFill/>
            <a:miter lim="800000"/>
            <a:headEnd/>
            <a:tailEnd/>
          </a:ln>
        </p:spPr>
        <p:txBody>
          <a:bodyPr>
            <a:spAutoFit/>
          </a:bodyPr>
          <a:lstStyle/>
          <a:p>
            <a:pPr eaLnBrk="1" hangingPunct="1">
              <a:spcBef>
                <a:spcPct val="50000"/>
              </a:spcBef>
            </a:pPr>
            <a:r>
              <a:rPr lang="pl-PL" sz="2800" dirty="0" err="1" smtClean="0">
                <a:solidFill>
                  <a:srgbClr val="A50021"/>
                </a:solidFill>
              </a:rPr>
              <a:t>Even</a:t>
            </a:r>
            <a:r>
              <a:rPr lang="pl-PL" sz="2800" dirty="0" smtClean="0">
                <a:solidFill>
                  <a:srgbClr val="A50021"/>
                </a:solidFill>
              </a:rPr>
              <a:t> ++ </a:t>
            </a:r>
            <a:r>
              <a:rPr lang="pl-PL" sz="2800" dirty="0" err="1" smtClean="0">
                <a:solidFill>
                  <a:srgbClr val="A50021"/>
                </a:solidFill>
              </a:rPr>
              <a:t>is</a:t>
            </a:r>
            <a:r>
              <a:rPr lang="pl-PL" sz="2800" dirty="0" smtClean="0">
                <a:solidFill>
                  <a:srgbClr val="A50021"/>
                </a:solidFill>
              </a:rPr>
              <a:t> non-</a:t>
            </a:r>
            <a:r>
              <a:rPr lang="pl-PL" sz="2800" dirty="0" err="1" smtClean="0">
                <a:solidFill>
                  <a:srgbClr val="A50021"/>
                </a:solidFill>
              </a:rPr>
              <a:t>atomic</a:t>
            </a:r>
            <a:r>
              <a:rPr lang="pl-PL" sz="2800" dirty="0" smtClean="0">
                <a:solidFill>
                  <a:srgbClr val="A50021"/>
                </a:solidFill>
              </a:rPr>
              <a:t>!</a:t>
            </a:r>
            <a:endParaRPr lang="pl-PL" sz="2000" dirty="0">
              <a:solidFill>
                <a:srgbClr val="A50021"/>
              </a:solidFill>
            </a:endParaRPr>
          </a:p>
        </p:txBody>
      </p:sp>
      <p:grpSp>
        <p:nvGrpSpPr>
          <p:cNvPr id="9" name="Grupa 8"/>
          <p:cNvGrpSpPr/>
          <p:nvPr/>
        </p:nvGrpSpPr>
        <p:grpSpPr>
          <a:xfrm>
            <a:off x="344216" y="1124744"/>
            <a:ext cx="4443808" cy="5156356"/>
            <a:chOff x="344216" y="1124744"/>
            <a:chExt cx="4443808" cy="5156356"/>
          </a:xfrm>
        </p:grpSpPr>
        <p:pic>
          <p:nvPicPr>
            <p:cNvPr id="5" name="Obraz 4"/>
            <p:cNvPicPr>
              <a:picLocks noChangeAspect="1"/>
            </p:cNvPicPr>
            <p:nvPr/>
          </p:nvPicPr>
          <p:blipFill>
            <a:blip r:embed="rId2"/>
            <a:stretch>
              <a:fillRect/>
            </a:stretch>
          </p:blipFill>
          <p:spPr>
            <a:xfrm>
              <a:off x="344216" y="1124744"/>
              <a:ext cx="4443808" cy="3935122"/>
            </a:xfrm>
            <a:prstGeom prst="rect">
              <a:avLst/>
            </a:prstGeom>
          </p:spPr>
        </p:pic>
        <p:sp>
          <p:nvSpPr>
            <p:cNvPr id="7" name="pole tekstowe 6"/>
            <p:cNvSpPr txBox="1"/>
            <p:nvPr/>
          </p:nvSpPr>
          <p:spPr>
            <a:xfrm>
              <a:off x="457200" y="5203882"/>
              <a:ext cx="4269160" cy="1077218"/>
            </a:xfrm>
            <a:prstGeom prst="rect">
              <a:avLst/>
            </a:prstGeom>
            <a:noFill/>
          </p:spPr>
          <p:txBody>
            <a:bodyPr wrap="square" rtlCol="0">
              <a:spAutoFit/>
            </a:bodyPr>
            <a:lstStyle/>
            <a:p>
              <a:r>
                <a:rPr lang="pl-PL" dirty="0" smtClean="0"/>
                <a:t>problem</a:t>
              </a:r>
              <a:br>
                <a:rPr lang="pl-PL" dirty="0" smtClean="0"/>
              </a:br>
              <a:r>
                <a:rPr lang="pl-PL" sz="2000" dirty="0" smtClean="0"/>
                <a:t>(the </a:t>
              </a:r>
              <a:r>
                <a:rPr lang="pl-PL" sz="2000" dirty="0" err="1" smtClean="0"/>
                <a:t>add</a:t>
              </a:r>
              <a:r>
                <a:rPr lang="pl-PL" sz="2000" dirty="0" smtClean="0"/>
                <a:t> </a:t>
              </a:r>
              <a:r>
                <a:rPr lang="pl-PL" sz="2000" dirty="0" err="1" smtClean="0"/>
                <a:t>op</a:t>
              </a:r>
              <a:r>
                <a:rPr lang="pl-PL" sz="2000" dirty="0" smtClean="0"/>
                <a:t> on </a:t>
              </a:r>
              <a:r>
                <a:rPr lang="pl-PL" sz="2000" dirty="0" err="1" smtClean="0"/>
                <a:t>variable</a:t>
              </a:r>
              <a:r>
                <a:rPr lang="pl-PL" sz="2000" dirty="0" smtClean="0"/>
                <a:t> n </a:t>
              </a:r>
              <a:br>
                <a:rPr lang="pl-PL" sz="2000" dirty="0" smtClean="0"/>
              </a:br>
              <a:r>
                <a:rPr lang="pl-PL" sz="2000" dirty="0" err="1" smtClean="0"/>
                <a:t>may</a:t>
              </a:r>
              <a:r>
                <a:rPr lang="pl-PL" sz="2000" dirty="0" smtClean="0"/>
                <a:t> be </a:t>
              </a:r>
              <a:r>
                <a:rPr lang="pl-PL" sz="2000" dirty="0" err="1" smtClean="0"/>
                <a:t>even</a:t>
              </a:r>
              <a:r>
                <a:rPr lang="pl-PL" sz="2000" dirty="0" smtClean="0"/>
                <a:t> n++)</a:t>
              </a:r>
              <a:endParaRPr lang="pl-PL" sz="2000" dirty="0"/>
            </a:p>
          </p:txBody>
        </p:sp>
      </p:grpSp>
      <p:grpSp>
        <p:nvGrpSpPr>
          <p:cNvPr id="10" name="Grupa 9"/>
          <p:cNvGrpSpPr/>
          <p:nvPr/>
        </p:nvGrpSpPr>
        <p:grpSpPr>
          <a:xfrm>
            <a:off x="5004048" y="2107538"/>
            <a:ext cx="3782039" cy="3520261"/>
            <a:chOff x="5004048" y="2107538"/>
            <a:chExt cx="3782039" cy="3520261"/>
          </a:xfrm>
        </p:grpSpPr>
        <p:pic>
          <p:nvPicPr>
            <p:cNvPr id="6" name="Obraz 5"/>
            <p:cNvPicPr>
              <a:picLocks noChangeAspect="1"/>
            </p:cNvPicPr>
            <p:nvPr/>
          </p:nvPicPr>
          <p:blipFill>
            <a:blip r:embed="rId3"/>
            <a:stretch>
              <a:fillRect/>
            </a:stretch>
          </p:blipFill>
          <p:spPr>
            <a:xfrm>
              <a:off x="5004048" y="2107538"/>
              <a:ext cx="3782039" cy="2952328"/>
            </a:xfrm>
            <a:prstGeom prst="rect">
              <a:avLst/>
            </a:prstGeom>
          </p:spPr>
        </p:pic>
        <p:sp>
          <p:nvSpPr>
            <p:cNvPr id="8" name="pole tekstowe 7"/>
            <p:cNvSpPr txBox="1"/>
            <p:nvPr/>
          </p:nvSpPr>
          <p:spPr>
            <a:xfrm>
              <a:off x="5058863" y="5166134"/>
              <a:ext cx="3672408" cy="461665"/>
            </a:xfrm>
            <a:prstGeom prst="rect">
              <a:avLst/>
            </a:prstGeom>
            <a:noFill/>
          </p:spPr>
          <p:txBody>
            <a:bodyPr wrap="square" rtlCol="0">
              <a:spAutoFit/>
            </a:bodyPr>
            <a:lstStyle/>
            <a:p>
              <a:r>
                <a:rPr lang="pl-PL" dirty="0" err="1" smtClean="0"/>
                <a:t>solution</a:t>
              </a:r>
              <a:endParaRPr lang="pl-PL" dirty="0"/>
            </a:p>
          </p:txBody>
        </p:sp>
      </p:grpSp>
    </p:spTree>
    <p:extLst>
      <p:ext uri="{BB962C8B-B14F-4D97-AF65-F5344CB8AC3E}">
        <p14:creationId xmlns="" xmlns:p14="http://schemas.microsoft.com/office/powerpoint/2010/main" val="51295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numeru slajdu 3"/>
          <p:cNvSpPr>
            <a:spLocks noGrp="1"/>
          </p:cNvSpPr>
          <p:nvPr>
            <p:ph type="sldNum" sz="quarter" idx="12"/>
          </p:nvPr>
        </p:nvSpPr>
        <p:spPr/>
        <p:txBody>
          <a:bodyPr/>
          <a:lstStyle/>
          <a:p>
            <a:pPr>
              <a:defRPr/>
            </a:pPr>
            <a:fld id="{4E1F5FE2-2CE6-4082-9EE3-551659C2C389}" type="slidenum">
              <a:rPr lang="en-US"/>
              <a:pPr>
                <a:defRPr/>
              </a:pPr>
              <a:t>31</a:t>
            </a:fld>
            <a:endParaRPr lang="en-US"/>
          </a:p>
        </p:txBody>
      </p:sp>
      <p:pic>
        <p:nvPicPr>
          <p:cNvPr id="32771" name="Picture 2"/>
          <p:cNvPicPr>
            <a:picLocks noChangeAspect="1" noChangeArrowheads="1"/>
          </p:cNvPicPr>
          <p:nvPr/>
        </p:nvPicPr>
        <p:blipFill>
          <a:blip r:embed="rId2"/>
          <a:srcRect/>
          <a:stretch>
            <a:fillRect/>
          </a:stretch>
        </p:blipFill>
        <p:spPr bwMode="auto">
          <a:xfrm>
            <a:off x="3136900" y="3432175"/>
            <a:ext cx="2868613" cy="0"/>
          </a:xfrm>
          <a:prstGeom prst="rect">
            <a:avLst/>
          </a:prstGeom>
          <a:noFill/>
          <a:ln w="9525">
            <a:noFill/>
            <a:miter lim="800000"/>
            <a:headEnd/>
            <a:tailEnd/>
          </a:ln>
        </p:spPr>
      </p:pic>
      <p:sp>
        <p:nvSpPr>
          <p:cNvPr id="32772" name="Text Box 5"/>
          <p:cNvSpPr txBox="1">
            <a:spLocks noChangeArrowheads="1"/>
          </p:cNvSpPr>
          <p:nvPr/>
        </p:nvSpPr>
        <p:spPr bwMode="auto">
          <a:xfrm>
            <a:off x="457200" y="457200"/>
            <a:ext cx="8153400" cy="523220"/>
          </a:xfrm>
          <a:prstGeom prst="rect">
            <a:avLst/>
          </a:prstGeom>
          <a:noFill/>
          <a:ln w="9525">
            <a:noFill/>
            <a:miter lim="800000"/>
            <a:headEnd/>
            <a:tailEnd/>
          </a:ln>
        </p:spPr>
        <p:txBody>
          <a:bodyPr>
            <a:spAutoFit/>
          </a:bodyPr>
          <a:lstStyle/>
          <a:p>
            <a:pPr eaLnBrk="1" hangingPunct="1">
              <a:spcBef>
                <a:spcPct val="50000"/>
              </a:spcBef>
            </a:pPr>
            <a:r>
              <a:rPr lang="pl-PL" sz="2800" dirty="0" err="1">
                <a:solidFill>
                  <a:srgbClr val="A50021"/>
                </a:solidFill>
              </a:rPr>
              <a:t>Thread</a:t>
            </a:r>
            <a:r>
              <a:rPr lang="pl-PL" sz="2800" dirty="0">
                <a:solidFill>
                  <a:srgbClr val="A50021"/>
                </a:solidFill>
              </a:rPr>
              <a:t> </a:t>
            </a:r>
            <a:r>
              <a:rPr lang="pl-PL" sz="2800" dirty="0" err="1">
                <a:solidFill>
                  <a:srgbClr val="A50021"/>
                </a:solidFill>
              </a:rPr>
              <a:t>interference</a:t>
            </a:r>
            <a:r>
              <a:rPr lang="pl-PL" sz="2800" dirty="0">
                <a:solidFill>
                  <a:srgbClr val="A50021"/>
                </a:solidFill>
              </a:rPr>
              <a:t>, </a:t>
            </a:r>
            <a:r>
              <a:rPr lang="pl-PL" sz="2800" dirty="0" err="1">
                <a:solidFill>
                  <a:srgbClr val="A50021"/>
                </a:solidFill>
              </a:rPr>
              <a:t>another</a:t>
            </a:r>
            <a:r>
              <a:rPr lang="pl-PL" sz="2800" dirty="0">
                <a:solidFill>
                  <a:srgbClr val="A50021"/>
                </a:solidFill>
              </a:rPr>
              <a:t> </a:t>
            </a:r>
            <a:r>
              <a:rPr lang="pl-PL" sz="2800" dirty="0" err="1" smtClean="0">
                <a:solidFill>
                  <a:srgbClr val="A50021"/>
                </a:solidFill>
              </a:rPr>
              <a:t>example</a:t>
            </a:r>
            <a:endParaRPr lang="pl-PL" sz="2000" dirty="0">
              <a:solidFill>
                <a:srgbClr val="A50021"/>
              </a:solidFill>
            </a:endParaRPr>
          </a:p>
        </p:txBody>
      </p:sp>
      <p:sp>
        <p:nvSpPr>
          <p:cNvPr id="32773" name="Rectangle 6"/>
          <p:cNvSpPr>
            <a:spLocks noChangeArrowheads="1"/>
          </p:cNvSpPr>
          <p:nvPr/>
        </p:nvSpPr>
        <p:spPr bwMode="auto">
          <a:xfrm>
            <a:off x="762000" y="1124744"/>
            <a:ext cx="7620000" cy="769441"/>
          </a:xfrm>
          <a:prstGeom prst="rect">
            <a:avLst/>
          </a:prstGeom>
          <a:noFill/>
          <a:ln w="9525">
            <a:noFill/>
            <a:miter lim="800000"/>
            <a:headEnd/>
            <a:tailEnd/>
          </a:ln>
        </p:spPr>
        <p:txBody>
          <a:bodyPr>
            <a:spAutoFit/>
          </a:bodyPr>
          <a:lstStyle/>
          <a:p>
            <a:pPr>
              <a:spcBef>
                <a:spcPct val="50000"/>
              </a:spcBef>
            </a:pPr>
            <a:r>
              <a:rPr lang="pl-PL" sz="2200" dirty="0" err="1"/>
              <a:t>Suppose</a:t>
            </a:r>
            <a:r>
              <a:rPr lang="pl-PL" sz="2200" dirty="0"/>
              <a:t> </a:t>
            </a:r>
            <a:r>
              <a:rPr lang="pl-PL" sz="2200" dirty="0" smtClean="0"/>
              <a:t>we </a:t>
            </a:r>
            <a:r>
              <a:rPr lang="pl-PL" sz="2200" dirty="0" err="1"/>
              <a:t>have</a:t>
            </a:r>
            <a:r>
              <a:rPr lang="pl-PL" sz="2200" dirty="0"/>
              <a:t> </a:t>
            </a:r>
            <a:r>
              <a:rPr lang="pl-PL" sz="2200" dirty="0" err="1"/>
              <a:t>two</a:t>
            </a:r>
            <a:r>
              <a:rPr lang="pl-PL" sz="2200" dirty="0"/>
              <a:t> </a:t>
            </a:r>
            <a:r>
              <a:rPr lang="pl-PL" sz="2200" dirty="0" err="1"/>
              <a:t>threads</a:t>
            </a:r>
            <a:r>
              <a:rPr lang="pl-PL" sz="2200" dirty="0" smtClean="0"/>
              <a:t>: one </a:t>
            </a:r>
            <a:r>
              <a:rPr lang="pl-PL" sz="2200" dirty="0" err="1"/>
              <a:t>sets</a:t>
            </a:r>
            <a:r>
              <a:rPr lang="pl-PL" sz="2200" dirty="0"/>
              <a:t> </a:t>
            </a:r>
            <a:r>
              <a:rPr lang="pl-PL" sz="2200" dirty="0" err="1"/>
              <a:t>new</a:t>
            </a:r>
            <a:r>
              <a:rPr lang="pl-PL" sz="2200" dirty="0"/>
              <a:t> </a:t>
            </a:r>
            <a:r>
              <a:rPr lang="pl-PL" sz="2200" dirty="0" err="1" smtClean="0"/>
              <a:t>dates</a:t>
            </a:r>
            <a:r>
              <a:rPr lang="pl-PL" sz="2200" dirty="0" smtClean="0"/>
              <a:t> (</a:t>
            </a:r>
            <a:r>
              <a:rPr lang="pl-PL" sz="2200" dirty="0" err="1" smtClean="0"/>
              <a:t>setDate</a:t>
            </a:r>
            <a:r>
              <a:rPr lang="pl-PL" sz="2200" dirty="0" smtClean="0"/>
              <a:t>), the </a:t>
            </a:r>
            <a:r>
              <a:rPr lang="pl-PL" sz="2200" dirty="0" err="1" smtClean="0"/>
              <a:t>other</a:t>
            </a:r>
            <a:r>
              <a:rPr lang="pl-PL" sz="2200" dirty="0" smtClean="0"/>
              <a:t> </a:t>
            </a:r>
            <a:r>
              <a:rPr lang="pl-PL" sz="2200" dirty="0" err="1" smtClean="0"/>
              <a:t>periodically</a:t>
            </a:r>
            <a:r>
              <a:rPr lang="pl-PL" sz="2200" dirty="0" smtClean="0"/>
              <a:t> </a:t>
            </a:r>
            <a:r>
              <a:rPr lang="pl-PL" sz="2200" dirty="0" err="1" smtClean="0"/>
              <a:t>reads</a:t>
            </a:r>
            <a:r>
              <a:rPr lang="pl-PL" sz="2200" dirty="0" smtClean="0"/>
              <a:t> </a:t>
            </a:r>
            <a:r>
              <a:rPr lang="pl-PL" sz="2200" dirty="0" err="1" smtClean="0"/>
              <a:t>dates</a:t>
            </a:r>
            <a:r>
              <a:rPr lang="pl-PL" sz="2200" dirty="0" smtClean="0"/>
              <a:t> (</a:t>
            </a:r>
            <a:r>
              <a:rPr lang="pl-PL" sz="2200" dirty="0" err="1" smtClean="0"/>
              <a:t>getDate</a:t>
            </a:r>
            <a:r>
              <a:rPr lang="pl-PL" sz="2200" dirty="0" smtClean="0"/>
              <a:t>).</a:t>
            </a:r>
            <a:endParaRPr lang="pl-PL" sz="2200" dirty="0"/>
          </a:p>
        </p:txBody>
      </p:sp>
      <p:sp>
        <p:nvSpPr>
          <p:cNvPr id="32774" name="Rectangle 7"/>
          <p:cNvSpPr>
            <a:spLocks noChangeArrowheads="1"/>
          </p:cNvSpPr>
          <p:nvPr/>
        </p:nvSpPr>
        <p:spPr bwMode="auto">
          <a:xfrm>
            <a:off x="613792" y="2093947"/>
            <a:ext cx="7918648" cy="769441"/>
          </a:xfrm>
          <a:prstGeom prst="rect">
            <a:avLst/>
          </a:prstGeom>
          <a:noFill/>
          <a:ln w="9525">
            <a:noFill/>
            <a:miter lim="800000"/>
            <a:headEnd/>
            <a:tailEnd/>
          </a:ln>
        </p:spPr>
        <p:txBody>
          <a:bodyPr wrap="square">
            <a:spAutoFit/>
          </a:bodyPr>
          <a:lstStyle/>
          <a:p>
            <a:pPr>
              <a:spcBef>
                <a:spcPct val="50000"/>
              </a:spcBef>
            </a:pPr>
            <a:r>
              <a:rPr lang="pl-PL" sz="2200" dirty="0" err="1"/>
              <a:t>Suppose</a:t>
            </a:r>
            <a:r>
              <a:rPr lang="pl-PL" sz="2200" dirty="0"/>
              <a:t> </a:t>
            </a:r>
            <a:r>
              <a:rPr lang="pl-PL" sz="2200" dirty="0" err="1"/>
              <a:t>now</a:t>
            </a:r>
            <a:r>
              <a:rPr lang="pl-PL" sz="2200" dirty="0"/>
              <a:t> we </a:t>
            </a:r>
            <a:r>
              <a:rPr lang="pl-PL" sz="2200" dirty="0" err="1"/>
              <a:t>have</a:t>
            </a:r>
            <a:r>
              <a:rPr lang="pl-PL" sz="2200" dirty="0"/>
              <a:t> the </a:t>
            </a:r>
            <a:r>
              <a:rPr lang="pl-PL" sz="2200" dirty="0" err="1"/>
              <a:t>date</a:t>
            </a:r>
            <a:r>
              <a:rPr lang="pl-PL" sz="2200" dirty="0"/>
              <a:t> set to March, 31</a:t>
            </a:r>
            <a:r>
              <a:rPr lang="pl-PL" sz="2200" dirty="0" smtClean="0"/>
              <a:t>. </a:t>
            </a:r>
            <a:br>
              <a:rPr lang="pl-PL" sz="2200" dirty="0" smtClean="0"/>
            </a:br>
            <a:r>
              <a:rPr lang="pl-PL" sz="2200" dirty="0"/>
              <a:t>O</a:t>
            </a:r>
            <a:r>
              <a:rPr lang="pl-PL" sz="2200" dirty="0" smtClean="0"/>
              <a:t>ne </a:t>
            </a:r>
            <a:r>
              <a:rPr lang="pl-PL" sz="2200" dirty="0" err="1"/>
              <a:t>thread</a:t>
            </a:r>
            <a:r>
              <a:rPr lang="pl-PL" sz="2200" dirty="0"/>
              <a:t> </a:t>
            </a:r>
            <a:r>
              <a:rPr lang="pl-PL" sz="2200" dirty="0" err="1"/>
              <a:t>makes</a:t>
            </a:r>
            <a:r>
              <a:rPr lang="pl-PL" sz="2200" dirty="0"/>
              <a:t> the </a:t>
            </a:r>
            <a:r>
              <a:rPr lang="pl-PL" sz="2200" dirty="0" err="1" smtClean="0"/>
              <a:t>call</a:t>
            </a:r>
            <a:r>
              <a:rPr lang="pl-PL" sz="2200" dirty="0" smtClean="0"/>
              <a:t>: </a:t>
            </a:r>
            <a:r>
              <a:rPr lang="pl-PL" sz="2200" b="1" dirty="0" err="1" smtClean="0"/>
              <a:t>theDate.setDate</a:t>
            </a:r>
            <a:r>
              <a:rPr lang="pl-PL" sz="2200" b="1" dirty="0"/>
              <a:t>("</a:t>
            </a:r>
            <a:r>
              <a:rPr lang="pl-PL" sz="2200" b="1" dirty="0" err="1"/>
              <a:t>April</a:t>
            </a:r>
            <a:r>
              <a:rPr lang="pl-PL" sz="2200" b="1" dirty="0"/>
              <a:t>", 1);</a:t>
            </a:r>
            <a:endParaRPr lang="pl-PL" sz="2200" dirty="0"/>
          </a:p>
        </p:txBody>
      </p:sp>
      <p:sp>
        <p:nvSpPr>
          <p:cNvPr id="9" name="Rectangle 3"/>
          <p:cNvSpPr>
            <a:spLocks noChangeArrowheads="1"/>
          </p:cNvSpPr>
          <p:nvPr/>
        </p:nvSpPr>
        <p:spPr bwMode="auto">
          <a:xfrm>
            <a:off x="323528" y="2952814"/>
            <a:ext cx="8243918" cy="2246769"/>
          </a:xfrm>
          <a:prstGeom prst="rect">
            <a:avLst/>
          </a:prstGeom>
          <a:noFill/>
          <a:ln w="9525">
            <a:noFill/>
            <a:miter lim="800000"/>
            <a:headEnd/>
            <a:tailEnd/>
          </a:ln>
        </p:spPr>
        <p:txBody>
          <a:bodyPr wrap="square">
            <a:spAutoFit/>
          </a:bodyPr>
          <a:lstStyle/>
          <a:p>
            <a:pPr>
              <a:spcBef>
                <a:spcPct val="50000"/>
              </a:spcBef>
            </a:pPr>
            <a:r>
              <a:rPr lang="pl-PL" sz="2000" dirty="0" err="1" smtClean="0"/>
              <a:t>Let</a:t>
            </a:r>
            <a:r>
              <a:rPr lang="pl-PL" sz="2000" dirty="0" smtClean="0"/>
              <a:t> the </a:t>
            </a:r>
            <a:r>
              <a:rPr lang="pl-PL" sz="2000" dirty="0" err="1" smtClean="0"/>
              <a:t>month</a:t>
            </a:r>
            <a:r>
              <a:rPr lang="pl-PL" sz="2000" dirty="0" smtClean="0"/>
              <a:t> be set </a:t>
            </a:r>
            <a:r>
              <a:rPr lang="pl-PL" sz="2000" dirty="0" err="1" smtClean="0"/>
              <a:t>first</a:t>
            </a:r>
            <a:r>
              <a:rPr lang="pl-PL" sz="2000" dirty="0" smtClean="0"/>
              <a:t>.  And </a:t>
            </a:r>
            <a:r>
              <a:rPr lang="pl-PL" sz="2000" dirty="0" err="1"/>
              <a:t>just</a:t>
            </a:r>
            <a:r>
              <a:rPr lang="pl-PL" sz="2000" dirty="0"/>
              <a:t> </a:t>
            </a:r>
            <a:r>
              <a:rPr lang="pl-PL" sz="2000" dirty="0" err="1"/>
              <a:t>now</a:t>
            </a:r>
            <a:r>
              <a:rPr lang="pl-PL" sz="2000" dirty="0"/>
              <a:t> the </a:t>
            </a:r>
            <a:r>
              <a:rPr lang="pl-PL" sz="2000" dirty="0" err="1">
                <a:solidFill>
                  <a:srgbClr val="000000"/>
                </a:solidFill>
              </a:rPr>
              <a:t>pre-emptive</a:t>
            </a:r>
            <a:r>
              <a:rPr lang="pl-PL" sz="2000" dirty="0">
                <a:solidFill>
                  <a:srgbClr val="000000"/>
                </a:solidFill>
              </a:rPr>
              <a:t> </a:t>
            </a:r>
            <a:r>
              <a:rPr lang="pl-PL" sz="2000" dirty="0" err="1">
                <a:solidFill>
                  <a:srgbClr val="000000"/>
                </a:solidFill>
              </a:rPr>
              <a:t>scheduler</a:t>
            </a:r>
            <a:r>
              <a:rPr lang="pl-PL" sz="2000" dirty="0">
                <a:solidFill>
                  <a:srgbClr val="000000"/>
                </a:solidFill>
              </a:rPr>
              <a:t> </a:t>
            </a:r>
            <a:r>
              <a:rPr lang="pl-PL" sz="2000" dirty="0" err="1">
                <a:solidFill>
                  <a:srgbClr val="000000"/>
                </a:solidFill>
              </a:rPr>
              <a:t>decides</a:t>
            </a:r>
            <a:r>
              <a:rPr lang="pl-PL" sz="2000" dirty="0">
                <a:solidFill>
                  <a:srgbClr val="000000"/>
                </a:solidFill>
              </a:rPr>
              <a:t> </a:t>
            </a:r>
            <a:r>
              <a:rPr lang="pl-PL" sz="2000" dirty="0" smtClean="0">
                <a:solidFill>
                  <a:srgbClr val="000000"/>
                </a:solidFill>
              </a:rPr>
              <a:t>(</a:t>
            </a:r>
            <a:r>
              <a:rPr lang="pl-PL" sz="2000" dirty="0" err="1">
                <a:solidFill>
                  <a:srgbClr val="000000"/>
                </a:solidFill>
              </a:rPr>
              <a:t>after</a:t>
            </a:r>
            <a:r>
              <a:rPr lang="pl-PL" sz="2000" dirty="0">
                <a:solidFill>
                  <a:srgbClr val="000000"/>
                </a:solidFill>
              </a:rPr>
              <a:t> </a:t>
            </a:r>
            <a:r>
              <a:rPr lang="pl-PL" sz="2000" dirty="0" err="1">
                <a:solidFill>
                  <a:srgbClr val="000000"/>
                </a:solidFill>
              </a:rPr>
              <a:t>only</a:t>
            </a:r>
            <a:r>
              <a:rPr lang="pl-PL" sz="2000" dirty="0">
                <a:solidFill>
                  <a:srgbClr val="000000"/>
                </a:solidFill>
              </a:rPr>
              <a:t> </a:t>
            </a:r>
            <a:r>
              <a:rPr lang="pl-PL" sz="2000" dirty="0" err="1">
                <a:solidFill>
                  <a:srgbClr val="000000"/>
                </a:solidFill>
              </a:rPr>
              <a:t>executing</a:t>
            </a:r>
            <a:r>
              <a:rPr lang="pl-PL" sz="2000" dirty="0">
                <a:solidFill>
                  <a:srgbClr val="000000"/>
                </a:solidFill>
              </a:rPr>
              <a:t> the first </a:t>
            </a:r>
            <a:r>
              <a:rPr lang="pl-PL" sz="2000" dirty="0" err="1">
                <a:solidFill>
                  <a:srgbClr val="000000"/>
                </a:solidFill>
              </a:rPr>
              <a:t>line</a:t>
            </a:r>
            <a:r>
              <a:rPr lang="pl-PL" sz="2000" dirty="0">
                <a:solidFill>
                  <a:srgbClr val="000000"/>
                </a:solidFill>
              </a:rPr>
              <a:t> in </a:t>
            </a:r>
            <a:r>
              <a:rPr lang="pl-PL" sz="2000" b="1" dirty="0" err="1">
                <a:solidFill>
                  <a:srgbClr val="970000"/>
                </a:solidFill>
              </a:rPr>
              <a:t>setDate</a:t>
            </a:r>
            <a:r>
              <a:rPr lang="pl-PL" sz="2000" dirty="0">
                <a:solidFill>
                  <a:srgbClr val="000000"/>
                </a:solidFill>
              </a:rPr>
              <a:t>) </a:t>
            </a:r>
            <a:r>
              <a:rPr lang="pl-PL" sz="2000" dirty="0" err="1">
                <a:solidFill>
                  <a:srgbClr val="000000"/>
                </a:solidFill>
              </a:rPr>
              <a:t>that</a:t>
            </a:r>
            <a:r>
              <a:rPr lang="pl-PL" sz="2000" dirty="0">
                <a:solidFill>
                  <a:srgbClr val="000000"/>
                </a:solidFill>
              </a:rPr>
              <a:t> </a:t>
            </a:r>
            <a:r>
              <a:rPr lang="pl-PL" sz="2000" dirty="0" err="1">
                <a:solidFill>
                  <a:srgbClr val="000000"/>
                </a:solidFill>
              </a:rPr>
              <a:t>this</a:t>
            </a:r>
            <a:r>
              <a:rPr lang="pl-PL" sz="2000" dirty="0">
                <a:solidFill>
                  <a:srgbClr val="000000"/>
                </a:solidFill>
              </a:rPr>
              <a:t> </a:t>
            </a:r>
            <a:r>
              <a:rPr lang="pl-PL" sz="2000" dirty="0" err="1">
                <a:solidFill>
                  <a:srgbClr val="000000"/>
                </a:solidFill>
              </a:rPr>
              <a:t>thread’s</a:t>
            </a:r>
            <a:r>
              <a:rPr lang="pl-PL" sz="2000" dirty="0">
                <a:solidFill>
                  <a:srgbClr val="000000"/>
                </a:solidFill>
              </a:rPr>
              <a:t> </a:t>
            </a:r>
            <a:r>
              <a:rPr lang="pl-PL" sz="2000" dirty="0" smtClean="0">
                <a:solidFill>
                  <a:srgbClr val="000000"/>
                </a:solidFill>
              </a:rPr>
              <a:t/>
            </a:r>
            <a:br>
              <a:rPr lang="pl-PL" sz="2000" dirty="0" smtClean="0">
                <a:solidFill>
                  <a:srgbClr val="000000"/>
                </a:solidFill>
              </a:rPr>
            </a:br>
            <a:r>
              <a:rPr lang="pl-PL" sz="2000" dirty="0" smtClean="0">
                <a:solidFill>
                  <a:srgbClr val="000000"/>
                </a:solidFill>
              </a:rPr>
              <a:t>time-slot </a:t>
            </a:r>
            <a:r>
              <a:rPr lang="pl-PL" sz="2000" dirty="0" err="1">
                <a:solidFill>
                  <a:srgbClr val="000000"/>
                </a:solidFill>
              </a:rPr>
              <a:t>is</a:t>
            </a:r>
            <a:r>
              <a:rPr lang="pl-PL" sz="2000" dirty="0">
                <a:solidFill>
                  <a:srgbClr val="000000"/>
                </a:solidFill>
              </a:rPr>
              <a:t> </a:t>
            </a:r>
            <a:r>
              <a:rPr lang="pl-PL" sz="2000" dirty="0" err="1">
                <a:solidFill>
                  <a:srgbClr val="000000"/>
                </a:solidFill>
              </a:rPr>
              <a:t>over</a:t>
            </a:r>
            <a:r>
              <a:rPr lang="pl-PL" sz="2000" dirty="0">
                <a:solidFill>
                  <a:srgbClr val="000000"/>
                </a:solidFill>
              </a:rPr>
              <a:t> and </a:t>
            </a:r>
            <a:r>
              <a:rPr lang="pl-PL" sz="2000" dirty="0" err="1">
                <a:solidFill>
                  <a:srgbClr val="000000"/>
                </a:solidFill>
              </a:rPr>
              <a:t>that</a:t>
            </a:r>
            <a:r>
              <a:rPr lang="pl-PL" sz="2000" dirty="0">
                <a:solidFill>
                  <a:srgbClr val="000000"/>
                </a:solidFill>
              </a:rPr>
              <a:t> </a:t>
            </a:r>
            <a:r>
              <a:rPr lang="pl-PL" sz="2000" dirty="0" err="1">
                <a:solidFill>
                  <a:srgbClr val="000000"/>
                </a:solidFill>
              </a:rPr>
              <a:t>another</a:t>
            </a:r>
            <a:r>
              <a:rPr lang="pl-PL" sz="2000" dirty="0">
                <a:solidFill>
                  <a:srgbClr val="000000"/>
                </a:solidFill>
              </a:rPr>
              <a:t> </a:t>
            </a:r>
            <a:r>
              <a:rPr lang="pl-PL" sz="2000" dirty="0" err="1">
                <a:solidFill>
                  <a:srgbClr val="000000"/>
                </a:solidFill>
              </a:rPr>
              <a:t>thread</a:t>
            </a:r>
            <a:r>
              <a:rPr lang="pl-PL" sz="2000" dirty="0">
                <a:solidFill>
                  <a:srgbClr val="000000"/>
                </a:solidFill>
              </a:rPr>
              <a:t> </a:t>
            </a:r>
            <a:r>
              <a:rPr lang="pl-PL" sz="2000" dirty="0" err="1">
                <a:solidFill>
                  <a:srgbClr val="000000"/>
                </a:solidFill>
              </a:rPr>
              <a:t>is</a:t>
            </a:r>
            <a:r>
              <a:rPr lang="pl-PL" sz="2000" dirty="0">
                <a:solidFill>
                  <a:srgbClr val="000000"/>
                </a:solidFill>
              </a:rPr>
              <a:t> to be run.</a:t>
            </a:r>
          </a:p>
          <a:p>
            <a:pPr>
              <a:spcBef>
                <a:spcPct val="50000"/>
              </a:spcBef>
            </a:pPr>
            <a:r>
              <a:rPr lang="pl-PL" sz="2000" dirty="0" err="1">
                <a:solidFill>
                  <a:srgbClr val="000000"/>
                </a:solidFill>
              </a:rPr>
              <a:t>Say</a:t>
            </a:r>
            <a:r>
              <a:rPr lang="pl-PL" sz="2000" dirty="0">
                <a:solidFill>
                  <a:srgbClr val="000000"/>
                </a:solidFill>
              </a:rPr>
              <a:t> </a:t>
            </a:r>
            <a:r>
              <a:rPr lang="pl-PL" sz="2000" dirty="0" err="1">
                <a:solidFill>
                  <a:srgbClr val="000000"/>
                </a:solidFill>
              </a:rPr>
              <a:t>this</a:t>
            </a:r>
            <a:r>
              <a:rPr lang="pl-PL" sz="2000" dirty="0">
                <a:solidFill>
                  <a:srgbClr val="000000"/>
                </a:solidFill>
              </a:rPr>
              <a:t> </a:t>
            </a:r>
            <a:r>
              <a:rPr lang="pl-PL" sz="2000" dirty="0" err="1">
                <a:solidFill>
                  <a:srgbClr val="000000"/>
                </a:solidFill>
              </a:rPr>
              <a:t>other</a:t>
            </a:r>
            <a:r>
              <a:rPr lang="pl-PL" sz="2000" dirty="0">
                <a:solidFill>
                  <a:srgbClr val="000000"/>
                </a:solidFill>
              </a:rPr>
              <a:t> </a:t>
            </a:r>
            <a:r>
              <a:rPr lang="pl-PL" sz="2000" dirty="0" err="1">
                <a:solidFill>
                  <a:srgbClr val="000000"/>
                </a:solidFill>
              </a:rPr>
              <a:t>different</a:t>
            </a:r>
            <a:r>
              <a:rPr lang="pl-PL" sz="2000" dirty="0">
                <a:solidFill>
                  <a:srgbClr val="000000"/>
                </a:solidFill>
              </a:rPr>
              <a:t> </a:t>
            </a:r>
            <a:r>
              <a:rPr lang="pl-PL" sz="2000" dirty="0" err="1">
                <a:solidFill>
                  <a:srgbClr val="000000"/>
                </a:solidFill>
              </a:rPr>
              <a:t>thread</a:t>
            </a:r>
            <a:r>
              <a:rPr lang="pl-PL" sz="2000" dirty="0">
                <a:solidFill>
                  <a:srgbClr val="000000"/>
                </a:solidFill>
              </a:rPr>
              <a:t> </a:t>
            </a:r>
            <a:r>
              <a:rPr lang="pl-PL" sz="2000" dirty="0" err="1">
                <a:solidFill>
                  <a:srgbClr val="000000"/>
                </a:solidFill>
              </a:rPr>
              <a:t>makes</a:t>
            </a:r>
            <a:r>
              <a:rPr lang="pl-PL" sz="2000" dirty="0">
                <a:solidFill>
                  <a:srgbClr val="000000"/>
                </a:solidFill>
              </a:rPr>
              <a:t> </a:t>
            </a:r>
            <a:r>
              <a:rPr lang="pl-PL" sz="2000" dirty="0" err="1">
                <a:solidFill>
                  <a:srgbClr val="000000"/>
                </a:solidFill>
              </a:rPr>
              <a:t>the</a:t>
            </a:r>
            <a:r>
              <a:rPr lang="pl-PL" sz="2000" dirty="0">
                <a:solidFill>
                  <a:srgbClr val="000000"/>
                </a:solidFill>
              </a:rPr>
              <a:t> </a:t>
            </a:r>
            <a:r>
              <a:rPr lang="pl-PL" sz="2000" dirty="0" err="1">
                <a:solidFill>
                  <a:srgbClr val="000000"/>
                </a:solidFill>
              </a:rPr>
              <a:t>call</a:t>
            </a:r>
            <a:r>
              <a:rPr lang="pl-PL" sz="2000" dirty="0">
                <a:solidFill>
                  <a:srgbClr val="000000"/>
                </a:solidFill>
              </a:rPr>
              <a:t/>
            </a:r>
            <a:br>
              <a:rPr lang="pl-PL" sz="2000" dirty="0">
                <a:solidFill>
                  <a:srgbClr val="000000"/>
                </a:solidFill>
              </a:rPr>
            </a:br>
            <a:r>
              <a:rPr lang="pl-PL" sz="2000" b="1" dirty="0" err="1">
                <a:solidFill>
                  <a:srgbClr val="970000"/>
                </a:solidFill>
              </a:rPr>
              <a:t>String</a:t>
            </a:r>
            <a:r>
              <a:rPr lang="pl-PL" sz="2000" b="1" dirty="0">
                <a:solidFill>
                  <a:srgbClr val="970000"/>
                </a:solidFill>
              </a:rPr>
              <a:t> </a:t>
            </a:r>
            <a:r>
              <a:rPr lang="pl-PL" sz="2000" b="1" dirty="0" err="1">
                <a:solidFill>
                  <a:srgbClr val="970000"/>
                </a:solidFill>
              </a:rPr>
              <a:t>current</a:t>
            </a:r>
            <a:r>
              <a:rPr lang="pl-PL" sz="2000" b="1" dirty="0">
                <a:solidFill>
                  <a:srgbClr val="970000"/>
                </a:solidFill>
              </a:rPr>
              <a:t> = </a:t>
            </a:r>
            <a:r>
              <a:rPr lang="pl-PL" sz="2000" b="1" dirty="0" err="1">
                <a:solidFill>
                  <a:srgbClr val="970000"/>
                </a:solidFill>
              </a:rPr>
              <a:t>theDate.getDate</a:t>
            </a:r>
            <a:r>
              <a:rPr lang="pl-PL" sz="2000" b="1" dirty="0">
                <a:solidFill>
                  <a:srgbClr val="970000"/>
                </a:solidFill>
              </a:rPr>
              <a:t>();</a:t>
            </a:r>
          </a:p>
          <a:p>
            <a:pPr>
              <a:spcBef>
                <a:spcPct val="50000"/>
              </a:spcBef>
            </a:pPr>
            <a:r>
              <a:rPr lang="pl-PL" sz="2000" dirty="0" err="1">
                <a:solidFill>
                  <a:srgbClr val="000000"/>
                </a:solidFill>
              </a:rPr>
              <a:t>What</a:t>
            </a:r>
            <a:r>
              <a:rPr lang="pl-PL" sz="2000" dirty="0">
                <a:solidFill>
                  <a:srgbClr val="000000"/>
                </a:solidFill>
              </a:rPr>
              <a:t> will be </a:t>
            </a:r>
            <a:r>
              <a:rPr lang="pl-PL" sz="2000" dirty="0" err="1">
                <a:solidFill>
                  <a:srgbClr val="000000"/>
                </a:solidFill>
              </a:rPr>
              <a:t>the</a:t>
            </a:r>
            <a:r>
              <a:rPr lang="pl-PL" sz="2000" dirty="0">
                <a:solidFill>
                  <a:srgbClr val="000000"/>
                </a:solidFill>
              </a:rPr>
              <a:t> </a:t>
            </a:r>
            <a:r>
              <a:rPr lang="pl-PL" sz="2000" dirty="0" err="1">
                <a:solidFill>
                  <a:srgbClr val="000000"/>
                </a:solidFill>
              </a:rPr>
              <a:t>value</a:t>
            </a:r>
            <a:r>
              <a:rPr lang="pl-PL" sz="2000" dirty="0">
                <a:solidFill>
                  <a:srgbClr val="000000"/>
                </a:solidFill>
              </a:rPr>
              <a:t> of </a:t>
            </a:r>
            <a:r>
              <a:rPr lang="pl-PL" sz="2000" dirty="0" err="1">
                <a:solidFill>
                  <a:srgbClr val="970000"/>
                </a:solidFill>
              </a:rPr>
              <a:t>current</a:t>
            </a:r>
            <a:r>
              <a:rPr lang="pl-PL" sz="2000" dirty="0">
                <a:solidFill>
                  <a:srgbClr val="000000"/>
                </a:solidFill>
              </a:rPr>
              <a:t>?</a:t>
            </a:r>
            <a:endParaRPr lang="pl-PL" sz="2000" dirty="0"/>
          </a:p>
        </p:txBody>
      </p:sp>
      <p:sp>
        <p:nvSpPr>
          <p:cNvPr id="10" name="Rectangle 4"/>
          <p:cNvSpPr>
            <a:spLocks noChangeArrowheads="1"/>
          </p:cNvSpPr>
          <p:nvPr/>
        </p:nvSpPr>
        <p:spPr bwMode="auto">
          <a:xfrm>
            <a:off x="6732240" y="4768696"/>
            <a:ext cx="1813317" cy="430887"/>
          </a:xfrm>
          <a:prstGeom prst="rect">
            <a:avLst/>
          </a:prstGeom>
          <a:noFill/>
          <a:ln w="9525">
            <a:noFill/>
            <a:miter lim="800000"/>
            <a:headEnd/>
            <a:tailEnd/>
          </a:ln>
        </p:spPr>
        <p:txBody>
          <a:bodyPr wrap="none">
            <a:spAutoFit/>
          </a:bodyPr>
          <a:lstStyle/>
          <a:p>
            <a:r>
              <a:rPr lang="pl-PL" sz="2200" dirty="0">
                <a:solidFill>
                  <a:srgbClr val="000000"/>
                </a:solidFill>
              </a:rPr>
              <a:t>"</a:t>
            </a:r>
            <a:r>
              <a:rPr lang="pl-PL" sz="2200" dirty="0" err="1">
                <a:solidFill>
                  <a:srgbClr val="000000"/>
                </a:solidFill>
              </a:rPr>
              <a:t>April</a:t>
            </a:r>
            <a:r>
              <a:rPr lang="pl-PL" sz="2200" dirty="0">
                <a:solidFill>
                  <a:srgbClr val="000000"/>
                </a:solidFill>
              </a:rPr>
              <a:t>, 31". </a:t>
            </a:r>
            <a:r>
              <a:rPr lang="pl-PL" sz="2200" dirty="0" smtClean="0">
                <a:solidFill>
                  <a:srgbClr val="000000"/>
                </a:solidFill>
                <a:sym typeface="Wingdings" pitchFamily="2" charset="2"/>
              </a:rPr>
              <a:t></a:t>
            </a:r>
            <a:endParaRPr lang="pl-PL" sz="2200" dirty="0">
              <a:solidFill>
                <a:srgbClr val="000000"/>
              </a:solidFill>
              <a:sym typeface="Wingdings" pitchFamily="2" charset="2"/>
            </a:endParaRPr>
          </a:p>
        </p:txBody>
      </p:sp>
      <p:sp>
        <p:nvSpPr>
          <p:cNvPr id="2" name="Prostokąt 1"/>
          <p:cNvSpPr/>
          <p:nvPr/>
        </p:nvSpPr>
        <p:spPr>
          <a:xfrm>
            <a:off x="1259632" y="5755903"/>
            <a:ext cx="6623148" cy="769441"/>
          </a:xfrm>
          <a:prstGeom prst="rect">
            <a:avLst/>
          </a:prstGeom>
        </p:spPr>
        <p:txBody>
          <a:bodyPr wrap="square">
            <a:spAutoFit/>
          </a:bodyPr>
          <a:lstStyle/>
          <a:p>
            <a:r>
              <a:rPr lang="pl-PL" sz="2200" dirty="0" err="1"/>
              <a:t>Happens</a:t>
            </a:r>
            <a:r>
              <a:rPr lang="pl-PL" sz="2200" dirty="0"/>
              <a:t> </a:t>
            </a:r>
            <a:r>
              <a:rPr lang="pl-PL" sz="2200" dirty="0" err="1"/>
              <a:t>very</a:t>
            </a:r>
            <a:r>
              <a:rPr lang="pl-PL" sz="2200" dirty="0"/>
              <a:t> </a:t>
            </a:r>
            <a:r>
              <a:rPr lang="pl-PL" sz="2200" dirty="0" err="1"/>
              <a:t>rarely</a:t>
            </a:r>
            <a:r>
              <a:rPr lang="pl-PL" sz="2200" dirty="0"/>
              <a:t>? </a:t>
            </a:r>
            <a:r>
              <a:rPr lang="pl-PL" sz="2200" dirty="0" err="1"/>
              <a:t>If</a:t>
            </a:r>
            <a:r>
              <a:rPr lang="pl-PL" sz="2200" dirty="0"/>
              <a:t> </a:t>
            </a:r>
            <a:r>
              <a:rPr lang="pl-PL" sz="2200" dirty="0" err="1"/>
              <a:t>so</a:t>
            </a:r>
            <a:r>
              <a:rPr lang="pl-PL" sz="2200" dirty="0"/>
              <a:t>, THAT’S EVEN WORSE. </a:t>
            </a:r>
            <a:r>
              <a:rPr lang="pl-PL" sz="2200" dirty="0" err="1"/>
              <a:t>Testing</a:t>
            </a:r>
            <a:r>
              <a:rPr lang="pl-PL" sz="2200" dirty="0"/>
              <a:t> </a:t>
            </a:r>
            <a:r>
              <a:rPr lang="pl-PL" sz="2200" dirty="0" err="1"/>
              <a:t>multi-threading</a:t>
            </a:r>
            <a:r>
              <a:rPr lang="pl-PL" sz="2200" dirty="0"/>
              <a:t> </a:t>
            </a:r>
            <a:r>
              <a:rPr lang="pl-PL" sz="2200" dirty="0" err="1"/>
              <a:t>programs</a:t>
            </a:r>
            <a:r>
              <a:rPr lang="pl-PL" sz="2200" dirty="0"/>
              <a:t> </a:t>
            </a:r>
            <a:r>
              <a:rPr lang="pl-PL" sz="2200" dirty="0" err="1"/>
              <a:t>is</a:t>
            </a:r>
            <a:r>
              <a:rPr lang="pl-PL" sz="2200" dirty="0"/>
              <a:t> (</a:t>
            </a:r>
            <a:r>
              <a:rPr lang="pl-PL" sz="2200" dirty="0" err="1"/>
              <a:t>very</a:t>
            </a:r>
            <a:r>
              <a:rPr lang="pl-PL" sz="2200" dirty="0"/>
              <a:t>) hard.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0FAE42F6-E9A3-4961-93D1-FC1D41577C0B}" type="slidenum">
              <a:rPr lang="en-US"/>
              <a:pPr>
                <a:defRPr/>
              </a:pPr>
              <a:t>32</a:t>
            </a:fld>
            <a:endParaRPr lang="en-US"/>
          </a:p>
        </p:txBody>
      </p:sp>
      <p:sp>
        <p:nvSpPr>
          <p:cNvPr id="35843" name="Text Box 2"/>
          <p:cNvSpPr txBox="1">
            <a:spLocks noChangeArrowheads="1"/>
          </p:cNvSpPr>
          <p:nvPr/>
        </p:nvSpPr>
        <p:spPr bwMode="auto">
          <a:xfrm>
            <a:off x="457200" y="457200"/>
            <a:ext cx="8153400" cy="523875"/>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Some terms in concurrent programming</a:t>
            </a:r>
            <a:endParaRPr lang="pl-PL" sz="2000">
              <a:solidFill>
                <a:srgbClr val="A50021"/>
              </a:solidFill>
            </a:endParaRPr>
          </a:p>
        </p:txBody>
      </p:sp>
      <p:sp>
        <p:nvSpPr>
          <p:cNvPr id="35844" name="Rectangle 3"/>
          <p:cNvSpPr>
            <a:spLocks noChangeArrowheads="1"/>
          </p:cNvSpPr>
          <p:nvPr/>
        </p:nvSpPr>
        <p:spPr bwMode="auto">
          <a:xfrm>
            <a:off x="571500" y="1428750"/>
            <a:ext cx="7769225" cy="4114800"/>
          </a:xfrm>
          <a:prstGeom prst="rect">
            <a:avLst/>
          </a:prstGeom>
          <a:noFill/>
          <a:ln w="9525">
            <a:noFill/>
            <a:miter lim="800000"/>
            <a:headEnd/>
            <a:tailEnd/>
          </a:ln>
        </p:spPr>
        <p:txBody>
          <a:bodyPr lIns="98470" tIns="49235" rIns="98470" bIns="49235"/>
          <a:lstStyle/>
          <a:p>
            <a:pPr marL="798513" lvl="1" indent="-306388" algn="l" defTabSz="985838">
              <a:lnSpc>
                <a:spcPct val="90000"/>
              </a:lnSpc>
              <a:spcBef>
                <a:spcPct val="20000"/>
              </a:spcBef>
              <a:buFontTx/>
              <a:buChar char="•"/>
            </a:pPr>
            <a:r>
              <a:rPr lang="en-US" sz="3000"/>
              <a:t>Mutual Exclusion</a:t>
            </a:r>
            <a:r>
              <a:rPr lang="en-US" sz="3200"/>
              <a:t> – </a:t>
            </a:r>
            <a:r>
              <a:rPr lang="pl-PL"/>
              <a:t>one m</a:t>
            </a:r>
            <a:r>
              <a:rPr lang="en-US"/>
              <a:t>ust be certain that concurrent processes have mutual exclusive access to shared data.</a:t>
            </a:r>
          </a:p>
          <a:p>
            <a:pPr marL="798513" lvl="1" indent="-306388" algn="l" defTabSz="985838">
              <a:lnSpc>
                <a:spcPct val="90000"/>
              </a:lnSpc>
              <a:spcBef>
                <a:spcPct val="20000"/>
              </a:spcBef>
              <a:buFontTx/>
              <a:buChar char="•"/>
            </a:pPr>
            <a:endParaRPr lang="en-US" sz="1600"/>
          </a:p>
          <a:p>
            <a:pPr marL="798513" lvl="1" indent="-306388" algn="l" defTabSz="985838">
              <a:lnSpc>
                <a:spcPct val="90000"/>
              </a:lnSpc>
              <a:spcBef>
                <a:spcPct val="20000"/>
              </a:spcBef>
              <a:buFontTx/>
              <a:buChar char="•"/>
            </a:pPr>
            <a:r>
              <a:rPr lang="en-US" sz="3000"/>
              <a:t>Race Condition</a:t>
            </a:r>
            <a:r>
              <a:rPr lang="en-US" sz="3200"/>
              <a:t> –</a:t>
            </a:r>
            <a:r>
              <a:rPr lang="en-US"/>
              <a:t> </a:t>
            </a:r>
            <a:r>
              <a:rPr lang="pl-PL"/>
              <a:t>one m</a:t>
            </a:r>
            <a:r>
              <a:rPr lang="en-US"/>
              <a:t>ust avoid situations in which the relative speed of various processes affect the outcome.</a:t>
            </a:r>
          </a:p>
          <a:p>
            <a:pPr marL="798513" lvl="1" indent="-306388" algn="l" defTabSz="985838">
              <a:lnSpc>
                <a:spcPct val="90000"/>
              </a:lnSpc>
              <a:spcBef>
                <a:spcPct val="20000"/>
              </a:spcBef>
              <a:buFontTx/>
              <a:buChar char="•"/>
            </a:pPr>
            <a:endParaRPr lang="en-US" sz="1600"/>
          </a:p>
          <a:p>
            <a:pPr marL="798513" lvl="1" indent="-306388" algn="l" defTabSz="985838">
              <a:lnSpc>
                <a:spcPct val="90000"/>
              </a:lnSpc>
              <a:spcBef>
                <a:spcPct val="20000"/>
              </a:spcBef>
              <a:buFontTx/>
              <a:buChar char="•"/>
            </a:pPr>
            <a:r>
              <a:rPr lang="en-US" sz="3000"/>
              <a:t>Deadlock &amp; Starvation</a:t>
            </a:r>
            <a:r>
              <a:rPr lang="en-US" sz="3200"/>
              <a:t> – </a:t>
            </a:r>
            <a:r>
              <a:rPr lang="pl-PL"/>
              <a:t>one m</a:t>
            </a:r>
            <a:r>
              <a:rPr lang="en-US"/>
              <a:t>ust avoid situations in which processes are placed in a locked condition indefinitely.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FE5432BD-B84E-4397-A084-59E24DF2C1BC}" type="slidenum">
              <a:rPr lang="en-US"/>
              <a:pPr>
                <a:defRPr/>
              </a:pPr>
              <a:t>33</a:t>
            </a:fld>
            <a:endParaRPr lang="en-US"/>
          </a:p>
        </p:txBody>
      </p:sp>
      <p:sp>
        <p:nvSpPr>
          <p:cNvPr id="36867" name="Text Box 2"/>
          <p:cNvSpPr txBox="1">
            <a:spLocks noChangeArrowheads="1"/>
          </p:cNvSpPr>
          <p:nvPr/>
        </p:nvSpPr>
        <p:spPr bwMode="auto">
          <a:xfrm>
            <a:off x="214313" y="457200"/>
            <a:ext cx="8639175" cy="523875"/>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How to stop threads from interfering with each other</a:t>
            </a:r>
            <a:endParaRPr lang="pl-PL" sz="2000">
              <a:solidFill>
                <a:srgbClr val="A50021"/>
              </a:solidFill>
            </a:endParaRPr>
          </a:p>
        </p:txBody>
      </p:sp>
      <p:sp>
        <p:nvSpPr>
          <p:cNvPr id="36868" name="Rectangle 3"/>
          <p:cNvSpPr>
            <a:spLocks noChangeArrowheads="1"/>
          </p:cNvSpPr>
          <p:nvPr/>
        </p:nvSpPr>
        <p:spPr bwMode="auto">
          <a:xfrm>
            <a:off x="228600" y="1284288"/>
            <a:ext cx="8763000" cy="3930650"/>
          </a:xfrm>
          <a:prstGeom prst="rect">
            <a:avLst/>
          </a:prstGeom>
          <a:noFill/>
          <a:ln w="9525">
            <a:noFill/>
            <a:miter lim="800000"/>
            <a:headEnd/>
            <a:tailEnd/>
          </a:ln>
        </p:spPr>
        <p:txBody>
          <a:bodyPr>
            <a:spAutoFit/>
          </a:bodyPr>
          <a:lstStyle/>
          <a:p>
            <a:pPr>
              <a:spcBef>
                <a:spcPct val="50000"/>
              </a:spcBef>
            </a:pPr>
            <a:r>
              <a:rPr lang="pl-PL"/>
              <a:t>Threads may well need to communicate information </a:t>
            </a:r>
            <a:br>
              <a:rPr lang="pl-PL"/>
            </a:br>
            <a:r>
              <a:rPr lang="pl-PL"/>
              <a:t>to each other.</a:t>
            </a:r>
          </a:p>
          <a:p>
            <a:pPr>
              <a:spcBef>
                <a:spcPct val="50000"/>
              </a:spcBef>
            </a:pPr>
            <a:r>
              <a:rPr lang="pl-PL" sz="2000"/>
              <a:t>• The simplest way of achieving this is to allow several threads </a:t>
            </a:r>
            <a:br>
              <a:rPr lang="pl-PL" sz="2000"/>
            </a:br>
            <a:r>
              <a:rPr lang="pl-PL" sz="2000"/>
              <a:t>to access the same stored information. This leads to the idea of</a:t>
            </a:r>
            <a:br>
              <a:rPr lang="pl-PL" sz="2000"/>
            </a:br>
            <a:r>
              <a:rPr lang="pl-PL">
                <a:solidFill>
                  <a:schemeClr val="accent2"/>
                </a:solidFill>
              </a:rPr>
              <a:t>shared variables.</a:t>
            </a:r>
          </a:p>
          <a:p>
            <a:pPr>
              <a:spcBef>
                <a:spcPct val="50000"/>
              </a:spcBef>
            </a:pPr>
            <a:r>
              <a:rPr lang="pl-PL" sz="2000"/>
              <a:t>• In the date example, there was one shared variable: the date object.</a:t>
            </a:r>
          </a:p>
          <a:p>
            <a:pPr>
              <a:spcBef>
                <a:spcPct val="50000"/>
              </a:spcBef>
            </a:pPr>
            <a:r>
              <a:rPr lang="pl-PL" sz="2000"/>
              <a:t>• We had a typical problem of what happens if threads try to share variables: </a:t>
            </a:r>
            <a:br>
              <a:rPr lang="pl-PL" sz="2000"/>
            </a:br>
            <a:r>
              <a:rPr lang="pl-PL" sz="2000"/>
              <a:t>one thread tries to update a shared variable at the same time</a:t>
            </a:r>
            <a:br>
              <a:rPr lang="pl-PL" sz="2000"/>
            </a:br>
            <a:r>
              <a:rPr lang="pl-PL" sz="2000"/>
              <a:t>that another thread is reading it.</a:t>
            </a:r>
          </a:p>
          <a:p>
            <a:pPr>
              <a:spcBef>
                <a:spcPct val="50000"/>
              </a:spcBef>
              <a:buFontTx/>
              <a:buChar char="•"/>
            </a:pPr>
            <a:r>
              <a:rPr lang="pl-PL" sz="2000"/>
              <a:t> This can lead to inconsistent information being read.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01D26ACD-7A43-4704-8987-DD4037E7E853}" type="slidenum">
              <a:rPr lang="en-US"/>
              <a:pPr>
                <a:defRPr/>
              </a:pPr>
              <a:t>34</a:t>
            </a:fld>
            <a:endParaRPr lang="en-US"/>
          </a:p>
        </p:txBody>
      </p:sp>
      <p:sp>
        <p:nvSpPr>
          <p:cNvPr id="37891" name="Text Box 3"/>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dirty="0">
                <a:solidFill>
                  <a:srgbClr val="A50021"/>
                </a:solidFill>
              </a:rPr>
              <a:t>Critical regions</a:t>
            </a:r>
            <a:endParaRPr lang="pl-PL" sz="2000" dirty="0">
              <a:solidFill>
                <a:srgbClr val="A50021"/>
              </a:solidFill>
            </a:endParaRPr>
          </a:p>
        </p:txBody>
      </p:sp>
      <p:sp>
        <p:nvSpPr>
          <p:cNvPr id="37892" name="Rectangle 4"/>
          <p:cNvSpPr>
            <a:spLocks noChangeArrowheads="1"/>
          </p:cNvSpPr>
          <p:nvPr/>
        </p:nvSpPr>
        <p:spPr bwMode="auto">
          <a:xfrm>
            <a:off x="107504" y="980728"/>
            <a:ext cx="8928992" cy="5663089"/>
          </a:xfrm>
          <a:prstGeom prst="rect">
            <a:avLst/>
          </a:prstGeom>
          <a:noFill/>
          <a:ln w="9525">
            <a:noFill/>
            <a:miter lim="800000"/>
            <a:headEnd/>
            <a:tailEnd/>
          </a:ln>
        </p:spPr>
        <p:txBody>
          <a:bodyPr wrap="square">
            <a:spAutoFit/>
          </a:bodyPr>
          <a:lstStyle/>
          <a:p>
            <a:pPr>
              <a:spcBef>
                <a:spcPct val="50000"/>
              </a:spcBef>
            </a:pPr>
            <a:r>
              <a:rPr lang="pl-PL" sz="2200" dirty="0">
                <a:solidFill>
                  <a:srgbClr val="000000"/>
                </a:solidFill>
                <a:latin typeface="ComicSansMS" charset="0"/>
              </a:rPr>
              <a:t>•</a:t>
            </a:r>
            <a:r>
              <a:rPr lang="pl-PL" sz="2200" dirty="0">
                <a:solidFill>
                  <a:srgbClr val="000000"/>
                </a:solidFill>
              </a:rPr>
              <a:t> A </a:t>
            </a:r>
            <a:r>
              <a:rPr lang="pl-PL" sz="2200" dirty="0" err="1">
                <a:solidFill>
                  <a:srgbClr val="000000"/>
                </a:solidFill>
              </a:rPr>
              <a:t>solution</a:t>
            </a:r>
            <a:r>
              <a:rPr lang="pl-PL" sz="2200" dirty="0">
                <a:solidFill>
                  <a:srgbClr val="000000"/>
                </a:solidFill>
              </a:rPr>
              <a:t>: </a:t>
            </a:r>
            <a:r>
              <a:rPr lang="pl-PL" sz="2800" dirty="0" err="1" smtClean="0">
                <a:solidFill>
                  <a:schemeClr val="accent2"/>
                </a:solidFill>
              </a:rPr>
              <a:t>critical</a:t>
            </a:r>
            <a:r>
              <a:rPr lang="pl-PL" sz="2800" dirty="0" smtClean="0">
                <a:solidFill>
                  <a:schemeClr val="accent2"/>
                </a:solidFill>
              </a:rPr>
              <a:t> </a:t>
            </a:r>
            <a:r>
              <a:rPr lang="pl-PL" sz="2800" dirty="0">
                <a:solidFill>
                  <a:schemeClr val="accent2"/>
                </a:solidFill>
              </a:rPr>
              <a:t>regions </a:t>
            </a:r>
            <a:r>
              <a:rPr lang="pl-PL" sz="2800" dirty="0" smtClean="0">
                <a:solidFill>
                  <a:schemeClr val="accent2"/>
                </a:solidFill>
              </a:rPr>
              <a:t>(</a:t>
            </a:r>
            <a:r>
              <a:rPr lang="pl-PL" sz="2800" dirty="0" err="1" smtClean="0">
                <a:solidFill>
                  <a:schemeClr val="accent2"/>
                </a:solidFill>
              </a:rPr>
              <a:t>critical</a:t>
            </a:r>
            <a:r>
              <a:rPr lang="pl-PL" sz="2800" dirty="0" smtClean="0">
                <a:solidFill>
                  <a:schemeClr val="accent2"/>
                </a:solidFill>
              </a:rPr>
              <a:t> </a:t>
            </a:r>
            <a:r>
              <a:rPr lang="pl-PL" sz="2800" dirty="0" err="1" smtClean="0">
                <a:solidFill>
                  <a:schemeClr val="accent2"/>
                </a:solidFill>
              </a:rPr>
              <a:t>sections</a:t>
            </a:r>
            <a:r>
              <a:rPr lang="pl-PL" sz="2800" dirty="0" smtClean="0">
                <a:solidFill>
                  <a:schemeClr val="accent2"/>
                </a:solidFill>
              </a:rPr>
              <a:t>) </a:t>
            </a:r>
            <a:r>
              <a:rPr lang="pl-PL" sz="2200" dirty="0" smtClean="0">
                <a:solidFill>
                  <a:srgbClr val="000000"/>
                </a:solidFill>
              </a:rPr>
              <a:t>in </a:t>
            </a:r>
            <a:r>
              <a:rPr lang="pl-PL" sz="2200" dirty="0" err="1">
                <a:solidFill>
                  <a:srgbClr val="000000"/>
                </a:solidFill>
              </a:rPr>
              <a:t>our</a:t>
            </a:r>
            <a:r>
              <a:rPr lang="pl-PL" sz="2200" dirty="0">
                <a:solidFill>
                  <a:srgbClr val="000000"/>
                </a:solidFill>
              </a:rPr>
              <a:t> program.</a:t>
            </a:r>
          </a:p>
          <a:p>
            <a:pPr>
              <a:spcBef>
                <a:spcPct val="50000"/>
              </a:spcBef>
            </a:pPr>
            <a:r>
              <a:rPr lang="pl-PL" sz="2200" dirty="0">
                <a:solidFill>
                  <a:srgbClr val="000000"/>
                </a:solidFill>
              </a:rPr>
              <a:t>• </a:t>
            </a:r>
            <a:r>
              <a:rPr lang="pl-PL" sz="2200" dirty="0" err="1">
                <a:solidFill>
                  <a:srgbClr val="000000"/>
                </a:solidFill>
              </a:rPr>
              <a:t>All</a:t>
            </a:r>
            <a:r>
              <a:rPr lang="pl-PL" sz="2200" dirty="0">
                <a:solidFill>
                  <a:srgbClr val="000000"/>
                </a:solidFill>
              </a:rPr>
              <a:t> </a:t>
            </a:r>
            <a:r>
              <a:rPr lang="pl-PL" sz="2200" dirty="0" err="1">
                <a:solidFill>
                  <a:srgbClr val="000000"/>
                </a:solidFill>
              </a:rPr>
              <a:t>access</a:t>
            </a:r>
            <a:r>
              <a:rPr lang="pl-PL" sz="2200" dirty="0">
                <a:solidFill>
                  <a:srgbClr val="000000"/>
                </a:solidFill>
              </a:rPr>
              <a:t> to </a:t>
            </a:r>
            <a:r>
              <a:rPr lang="pl-PL" sz="2200" dirty="0" err="1">
                <a:solidFill>
                  <a:srgbClr val="000000"/>
                </a:solidFill>
              </a:rPr>
              <a:t>shared</a:t>
            </a:r>
            <a:r>
              <a:rPr lang="pl-PL" sz="2200" dirty="0">
                <a:solidFill>
                  <a:srgbClr val="000000"/>
                </a:solidFill>
              </a:rPr>
              <a:t> </a:t>
            </a:r>
            <a:r>
              <a:rPr lang="pl-PL" sz="2200" dirty="0" err="1">
                <a:solidFill>
                  <a:srgbClr val="000000"/>
                </a:solidFill>
              </a:rPr>
              <a:t>variables</a:t>
            </a:r>
            <a:r>
              <a:rPr lang="pl-PL" sz="2200" dirty="0">
                <a:solidFill>
                  <a:srgbClr val="000000"/>
                </a:solidFill>
              </a:rPr>
              <a:t> </a:t>
            </a:r>
            <a:r>
              <a:rPr lang="pl-PL" sz="2200" dirty="0" err="1">
                <a:solidFill>
                  <a:srgbClr val="000000"/>
                </a:solidFill>
              </a:rPr>
              <a:t>takes</a:t>
            </a:r>
            <a:r>
              <a:rPr lang="pl-PL" sz="2200" dirty="0">
                <a:solidFill>
                  <a:srgbClr val="000000"/>
                </a:solidFill>
              </a:rPr>
              <a:t> place </a:t>
            </a:r>
            <a:r>
              <a:rPr lang="pl-PL" sz="2200" dirty="0" err="1">
                <a:solidFill>
                  <a:srgbClr val="000000"/>
                </a:solidFill>
              </a:rPr>
              <a:t>within</a:t>
            </a:r>
            <a:r>
              <a:rPr lang="pl-PL" sz="2200" dirty="0">
                <a:solidFill>
                  <a:srgbClr val="000000"/>
                </a:solidFill>
              </a:rPr>
              <a:t> </a:t>
            </a:r>
            <a:br>
              <a:rPr lang="pl-PL" sz="2200" dirty="0">
                <a:solidFill>
                  <a:srgbClr val="000000"/>
                </a:solidFill>
              </a:rPr>
            </a:br>
            <a:r>
              <a:rPr lang="pl-PL" sz="2200" dirty="0" err="1">
                <a:solidFill>
                  <a:srgbClr val="000000"/>
                </a:solidFill>
              </a:rPr>
              <a:t>these</a:t>
            </a:r>
            <a:r>
              <a:rPr lang="pl-PL" sz="2200" dirty="0">
                <a:solidFill>
                  <a:srgbClr val="000000"/>
                </a:solidFill>
              </a:rPr>
              <a:t> </a:t>
            </a:r>
            <a:r>
              <a:rPr lang="pl-PL" sz="2200" dirty="0" err="1">
                <a:solidFill>
                  <a:srgbClr val="000000"/>
                </a:solidFill>
              </a:rPr>
              <a:t>critical</a:t>
            </a:r>
            <a:r>
              <a:rPr lang="pl-PL" sz="2200" dirty="0">
                <a:solidFill>
                  <a:srgbClr val="000000"/>
                </a:solidFill>
              </a:rPr>
              <a:t> regions, and Java </a:t>
            </a:r>
            <a:r>
              <a:rPr lang="pl-PL" sz="2200" dirty="0" err="1">
                <a:solidFill>
                  <a:srgbClr val="000000"/>
                </a:solidFill>
              </a:rPr>
              <a:t>uses</a:t>
            </a:r>
            <a:r>
              <a:rPr lang="pl-PL" sz="2200" dirty="0">
                <a:solidFill>
                  <a:srgbClr val="000000"/>
                </a:solidFill>
              </a:rPr>
              <a:t> </a:t>
            </a:r>
            <a:r>
              <a:rPr lang="pl-PL" sz="2800" dirty="0" err="1">
                <a:solidFill>
                  <a:schemeClr val="accent2"/>
                </a:solidFill>
              </a:rPr>
              <a:t>monitors</a:t>
            </a:r>
            <a:r>
              <a:rPr lang="pl-PL" sz="2800" dirty="0">
                <a:solidFill>
                  <a:srgbClr val="9A009A"/>
                </a:solidFill>
              </a:rPr>
              <a:t> </a:t>
            </a:r>
            <a:br>
              <a:rPr lang="pl-PL" sz="2800" dirty="0">
                <a:solidFill>
                  <a:srgbClr val="9A009A"/>
                </a:solidFill>
              </a:rPr>
            </a:br>
            <a:r>
              <a:rPr lang="pl-PL" sz="2200" dirty="0">
                <a:solidFill>
                  <a:srgbClr val="000000"/>
                </a:solidFill>
              </a:rPr>
              <a:t>to </a:t>
            </a:r>
            <a:r>
              <a:rPr lang="pl-PL" sz="2200" dirty="0" err="1">
                <a:solidFill>
                  <a:srgbClr val="000000"/>
                </a:solidFill>
              </a:rPr>
              <a:t>control</a:t>
            </a:r>
            <a:r>
              <a:rPr lang="pl-PL" sz="2200" dirty="0">
                <a:solidFill>
                  <a:srgbClr val="000000"/>
                </a:solidFill>
              </a:rPr>
              <a:t> </a:t>
            </a:r>
            <a:r>
              <a:rPr lang="pl-PL" sz="2200" dirty="0" err="1">
                <a:solidFill>
                  <a:srgbClr val="000000"/>
                </a:solidFill>
              </a:rPr>
              <a:t>access</a:t>
            </a:r>
            <a:r>
              <a:rPr lang="pl-PL" sz="2200" dirty="0">
                <a:solidFill>
                  <a:srgbClr val="000000"/>
                </a:solidFill>
              </a:rPr>
              <a:t> to the </a:t>
            </a:r>
            <a:r>
              <a:rPr lang="pl-PL" sz="2200" dirty="0" err="1">
                <a:solidFill>
                  <a:srgbClr val="000000"/>
                </a:solidFill>
              </a:rPr>
              <a:t>critical</a:t>
            </a:r>
            <a:r>
              <a:rPr lang="pl-PL" sz="2200" dirty="0">
                <a:solidFill>
                  <a:srgbClr val="000000"/>
                </a:solidFill>
              </a:rPr>
              <a:t> regions.</a:t>
            </a:r>
          </a:p>
          <a:p>
            <a:pPr>
              <a:spcBef>
                <a:spcPct val="50000"/>
              </a:spcBef>
              <a:buFontTx/>
              <a:buChar char="•"/>
            </a:pPr>
            <a:r>
              <a:rPr lang="pl-PL" sz="2200" dirty="0">
                <a:solidFill>
                  <a:srgbClr val="000000"/>
                </a:solidFill>
              </a:rPr>
              <a:t> For </a:t>
            </a:r>
            <a:r>
              <a:rPr lang="pl-PL" sz="2200" dirty="0" err="1">
                <a:solidFill>
                  <a:srgbClr val="000000"/>
                </a:solidFill>
              </a:rPr>
              <a:t>example</a:t>
            </a:r>
            <a:r>
              <a:rPr lang="pl-PL" sz="2200" dirty="0">
                <a:solidFill>
                  <a:srgbClr val="000000"/>
                </a:solidFill>
              </a:rPr>
              <a:t>, the </a:t>
            </a:r>
            <a:r>
              <a:rPr lang="pl-PL" sz="2200" dirty="0" err="1">
                <a:solidFill>
                  <a:srgbClr val="000000"/>
                </a:solidFill>
              </a:rPr>
              <a:t>setDate</a:t>
            </a:r>
            <a:r>
              <a:rPr lang="pl-PL" sz="2200" dirty="0">
                <a:solidFill>
                  <a:srgbClr val="000000"/>
                </a:solidFill>
              </a:rPr>
              <a:t> and </a:t>
            </a:r>
            <a:r>
              <a:rPr lang="pl-PL" sz="2200" dirty="0" err="1">
                <a:solidFill>
                  <a:srgbClr val="000000"/>
                </a:solidFill>
              </a:rPr>
              <a:t>getDate</a:t>
            </a:r>
            <a:r>
              <a:rPr lang="pl-PL" sz="2200" b="1" dirty="0">
                <a:solidFill>
                  <a:srgbClr val="970000"/>
                </a:solidFill>
              </a:rPr>
              <a:t> </a:t>
            </a:r>
            <a:r>
              <a:rPr lang="pl-PL" sz="2200" dirty="0" err="1">
                <a:solidFill>
                  <a:srgbClr val="000000"/>
                </a:solidFill>
              </a:rPr>
              <a:t>methods</a:t>
            </a:r>
            <a:r>
              <a:rPr lang="pl-PL" sz="2200" dirty="0">
                <a:solidFill>
                  <a:srgbClr val="000000"/>
                </a:solidFill>
              </a:rPr>
              <a:t> </a:t>
            </a:r>
            <a:r>
              <a:rPr lang="pl-PL" sz="2200" dirty="0" smtClean="0">
                <a:solidFill>
                  <a:srgbClr val="000000"/>
                </a:solidFill>
              </a:rPr>
              <a:t/>
            </a:r>
            <a:br>
              <a:rPr lang="pl-PL" sz="2200" dirty="0" smtClean="0">
                <a:solidFill>
                  <a:srgbClr val="000000"/>
                </a:solidFill>
              </a:rPr>
            </a:br>
            <a:r>
              <a:rPr lang="pl-PL" sz="2200" dirty="0" err="1" smtClean="0">
                <a:solidFill>
                  <a:srgbClr val="000000"/>
                </a:solidFill>
              </a:rPr>
              <a:t>might</a:t>
            </a:r>
            <a:r>
              <a:rPr lang="pl-PL" sz="2200" dirty="0" smtClean="0">
                <a:solidFill>
                  <a:srgbClr val="000000"/>
                </a:solidFill>
              </a:rPr>
              <a:t> </a:t>
            </a:r>
            <a:r>
              <a:rPr lang="pl-PL" sz="2200" dirty="0">
                <a:solidFill>
                  <a:srgbClr val="000000"/>
                </a:solidFill>
              </a:rPr>
              <a:t>form </a:t>
            </a:r>
            <a:r>
              <a:rPr lang="pl-PL" sz="2200" dirty="0" smtClean="0">
                <a:solidFill>
                  <a:srgbClr val="000000"/>
                </a:solidFill>
              </a:rPr>
              <a:t>a </a:t>
            </a:r>
            <a:r>
              <a:rPr lang="pl-PL" sz="2200" dirty="0" err="1">
                <a:solidFill>
                  <a:srgbClr val="000000"/>
                </a:solidFill>
              </a:rPr>
              <a:t>critical</a:t>
            </a:r>
            <a:r>
              <a:rPr lang="pl-PL" sz="2200" dirty="0">
                <a:solidFill>
                  <a:srgbClr val="000000"/>
                </a:solidFill>
              </a:rPr>
              <a:t> region.</a:t>
            </a:r>
          </a:p>
          <a:p>
            <a:pPr>
              <a:spcBef>
                <a:spcPct val="50000"/>
              </a:spcBef>
            </a:pPr>
            <a:r>
              <a:rPr lang="pl-PL" sz="2200" dirty="0">
                <a:solidFill>
                  <a:srgbClr val="000000"/>
                </a:solidFill>
              </a:rPr>
              <a:t>• Java </a:t>
            </a:r>
            <a:r>
              <a:rPr lang="pl-PL" sz="2200" dirty="0" err="1">
                <a:solidFill>
                  <a:srgbClr val="000000"/>
                </a:solidFill>
              </a:rPr>
              <a:t>provides</a:t>
            </a:r>
            <a:r>
              <a:rPr lang="pl-PL" sz="2200" dirty="0">
                <a:solidFill>
                  <a:srgbClr val="000000"/>
                </a:solidFill>
              </a:rPr>
              <a:t> </a:t>
            </a:r>
            <a:r>
              <a:rPr lang="pl-PL" sz="2200" dirty="0" err="1">
                <a:solidFill>
                  <a:srgbClr val="000000"/>
                </a:solidFill>
              </a:rPr>
              <a:t>mechanisms</a:t>
            </a:r>
            <a:r>
              <a:rPr lang="pl-PL" sz="2200" dirty="0">
                <a:solidFill>
                  <a:srgbClr val="000000"/>
                </a:solidFill>
              </a:rPr>
              <a:t> </a:t>
            </a:r>
            <a:r>
              <a:rPr lang="pl-PL" sz="2200" dirty="0" err="1">
                <a:solidFill>
                  <a:srgbClr val="000000"/>
                </a:solidFill>
              </a:rPr>
              <a:t>so</a:t>
            </a:r>
            <a:r>
              <a:rPr lang="pl-PL" sz="2200" dirty="0">
                <a:solidFill>
                  <a:srgbClr val="000000"/>
                </a:solidFill>
              </a:rPr>
              <a:t> </a:t>
            </a:r>
            <a:r>
              <a:rPr lang="pl-PL" sz="2200" dirty="0" err="1">
                <a:solidFill>
                  <a:srgbClr val="000000"/>
                </a:solidFill>
              </a:rPr>
              <a:t>that</a:t>
            </a:r>
            <a:r>
              <a:rPr lang="pl-PL" sz="2200" dirty="0">
                <a:solidFill>
                  <a:srgbClr val="000000"/>
                </a:solidFill>
              </a:rPr>
              <a:t> we </a:t>
            </a:r>
            <a:r>
              <a:rPr lang="pl-PL" sz="2200" dirty="0" err="1">
                <a:solidFill>
                  <a:srgbClr val="000000"/>
                </a:solidFill>
              </a:rPr>
              <a:t>can</a:t>
            </a:r>
            <a:r>
              <a:rPr lang="pl-PL" sz="2200" dirty="0">
                <a:solidFill>
                  <a:srgbClr val="000000"/>
                </a:solidFill>
              </a:rPr>
              <a:t> be </a:t>
            </a:r>
            <a:r>
              <a:rPr lang="pl-PL" sz="2200" dirty="0" err="1">
                <a:solidFill>
                  <a:srgbClr val="000000"/>
                </a:solidFill>
              </a:rPr>
              <a:t>confident</a:t>
            </a:r>
            <a:r>
              <a:rPr lang="pl-PL" sz="2200" dirty="0">
                <a:solidFill>
                  <a:srgbClr val="000000"/>
                </a:solidFill>
              </a:rPr>
              <a:t> </a:t>
            </a:r>
            <a:r>
              <a:rPr lang="pl-PL" sz="2200" dirty="0" err="1">
                <a:solidFill>
                  <a:srgbClr val="000000"/>
                </a:solidFill>
              </a:rPr>
              <a:t>that</a:t>
            </a:r>
            <a:r>
              <a:rPr lang="pl-PL" sz="2200" dirty="0">
                <a:solidFill>
                  <a:srgbClr val="000000"/>
                </a:solidFill>
              </a:rPr>
              <a:t> </a:t>
            </a:r>
            <a:r>
              <a:rPr lang="pl-PL" sz="2200" dirty="0" err="1">
                <a:solidFill>
                  <a:srgbClr val="000000"/>
                </a:solidFill>
              </a:rPr>
              <a:t>only</a:t>
            </a:r>
            <a:r>
              <a:rPr lang="pl-PL" sz="2200" dirty="0">
                <a:solidFill>
                  <a:srgbClr val="000000"/>
                </a:solidFill>
              </a:rPr>
              <a:t> </a:t>
            </a:r>
            <a:r>
              <a:rPr lang="pl-PL" sz="2200" dirty="0" smtClean="0">
                <a:solidFill>
                  <a:srgbClr val="000000"/>
                </a:solidFill>
              </a:rPr>
              <a:t/>
            </a:r>
            <a:br>
              <a:rPr lang="pl-PL" sz="2200" dirty="0" smtClean="0">
                <a:solidFill>
                  <a:srgbClr val="000000"/>
                </a:solidFill>
              </a:rPr>
            </a:br>
            <a:r>
              <a:rPr lang="pl-PL" sz="2200" dirty="0" smtClean="0">
                <a:solidFill>
                  <a:srgbClr val="000000"/>
                </a:solidFill>
              </a:rPr>
              <a:t>one </a:t>
            </a:r>
            <a:r>
              <a:rPr lang="pl-PL" sz="2200" dirty="0" err="1">
                <a:solidFill>
                  <a:srgbClr val="000000"/>
                </a:solidFill>
              </a:rPr>
              <a:t>thread</a:t>
            </a:r>
            <a:r>
              <a:rPr lang="pl-PL" sz="2200" dirty="0">
                <a:solidFill>
                  <a:srgbClr val="000000"/>
                </a:solidFill>
              </a:rPr>
              <a:t> </a:t>
            </a:r>
            <a:r>
              <a:rPr lang="pl-PL" sz="2200" dirty="0" err="1">
                <a:solidFill>
                  <a:srgbClr val="000000"/>
                </a:solidFill>
              </a:rPr>
              <a:t>can</a:t>
            </a:r>
            <a:r>
              <a:rPr lang="pl-PL" sz="2200" dirty="0">
                <a:solidFill>
                  <a:srgbClr val="000000"/>
                </a:solidFill>
              </a:rPr>
              <a:t> be </a:t>
            </a:r>
            <a:r>
              <a:rPr lang="pl-PL" sz="2200" dirty="0" err="1">
                <a:solidFill>
                  <a:srgbClr val="000000"/>
                </a:solidFill>
              </a:rPr>
              <a:t>executing</a:t>
            </a:r>
            <a:r>
              <a:rPr lang="pl-PL" sz="2200" dirty="0">
                <a:solidFill>
                  <a:srgbClr val="000000"/>
                </a:solidFill>
              </a:rPr>
              <a:t> (</a:t>
            </a:r>
            <a:r>
              <a:rPr lang="pl-PL" sz="2200" dirty="0" err="1">
                <a:solidFill>
                  <a:srgbClr val="000000"/>
                </a:solidFill>
              </a:rPr>
              <a:t>whether</a:t>
            </a:r>
            <a:r>
              <a:rPr lang="pl-PL" sz="2200" dirty="0">
                <a:solidFill>
                  <a:srgbClr val="000000"/>
                </a:solidFill>
              </a:rPr>
              <a:t> </a:t>
            </a:r>
            <a:r>
              <a:rPr lang="pl-PL" sz="2200" dirty="0" err="1">
                <a:solidFill>
                  <a:srgbClr val="000000"/>
                </a:solidFill>
              </a:rPr>
              <a:t>currently</a:t>
            </a:r>
            <a:r>
              <a:rPr lang="pl-PL" sz="2200" dirty="0">
                <a:solidFill>
                  <a:srgbClr val="000000"/>
                </a:solidFill>
              </a:rPr>
              <a:t> </a:t>
            </a:r>
            <a:r>
              <a:rPr lang="pl-PL" sz="2200" dirty="0" err="1">
                <a:solidFill>
                  <a:srgbClr val="000000"/>
                </a:solidFill>
              </a:rPr>
              <a:t>suspended</a:t>
            </a:r>
            <a:r>
              <a:rPr lang="pl-PL" sz="2200" dirty="0">
                <a:solidFill>
                  <a:srgbClr val="000000"/>
                </a:solidFill>
              </a:rPr>
              <a:t> by the </a:t>
            </a:r>
            <a:br>
              <a:rPr lang="pl-PL" sz="2200" dirty="0">
                <a:solidFill>
                  <a:srgbClr val="000000"/>
                </a:solidFill>
              </a:rPr>
            </a:br>
            <a:r>
              <a:rPr lang="pl-PL" sz="2200" dirty="0" err="1">
                <a:solidFill>
                  <a:srgbClr val="000000"/>
                </a:solidFill>
              </a:rPr>
              <a:t>scheduler</a:t>
            </a:r>
            <a:r>
              <a:rPr lang="pl-PL" sz="2200" dirty="0">
                <a:solidFill>
                  <a:srgbClr val="000000"/>
                </a:solidFill>
              </a:rPr>
              <a:t> </a:t>
            </a:r>
            <a:r>
              <a:rPr lang="pl-PL" sz="2200" dirty="0" err="1">
                <a:solidFill>
                  <a:srgbClr val="000000"/>
                </a:solidFill>
              </a:rPr>
              <a:t>or</a:t>
            </a:r>
            <a:r>
              <a:rPr lang="pl-PL" sz="2200" dirty="0">
                <a:solidFill>
                  <a:srgbClr val="000000"/>
                </a:solidFill>
              </a:rPr>
              <a:t> not) </a:t>
            </a:r>
            <a:r>
              <a:rPr lang="pl-PL" sz="2200" dirty="0" err="1">
                <a:solidFill>
                  <a:srgbClr val="000000"/>
                </a:solidFill>
              </a:rPr>
              <a:t>within</a:t>
            </a:r>
            <a:r>
              <a:rPr lang="pl-PL" sz="2200" dirty="0">
                <a:solidFill>
                  <a:srgbClr val="000000"/>
                </a:solidFill>
              </a:rPr>
              <a:t> a </a:t>
            </a:r>
            <a:r>
              <a:rPr lang="pl-PL" sz="2200" dirty="0" err="1">
                <a:solidFill>
                  <a:srgbClr val="000000"/>
                </a:solidFill>
              </a:rPr>
              <a:t>critical</a:t>
            </a:r>
            <a:r>
              <a:rPr lang="pl-PL" sz="2200" dirty="0">
                <a:solidFill>
                  <a:srgbClr val="000000"/>
                </a:solidFill>
              </a:rPr>
              <a:t> region </a:t>
            </a:r>
            <a:r>
              <a:rPr lang="pl-PL" sz="2200" dirty="0" err="1">
                <a:solidFill>
                  <a:srgbClr val="000000"/>
                </a:solidFill>
              </a:rPr>
              <a:t>at</a:t>
            </a:r>
            <a:r>
              <a:rPr lang="pl-PL" sz="2200" dirty="0">
                <a:solidFill>
                  <a:srgbClr val="000000"/>
                </a:solidFill>
              </a:rPr>
              <a:t> </a:t>
            </a:r>
            <a:r>
              <a:rPr lang="pl-PL" sz="2200" dirty="0" err="1">
                <a:solidFill>
                  <a:srgbClr val="000000"/>
                </a:solidFill>
              </a:rPr>
              <a:t>any</a:t>
            </a:r>
            <a:r>
              <a:rPr lang="pl-PL" sz="2200" dirty="0">
                <a:solidFill>
                  <a:srgbClr val="000000"/>
                </a:solidFill>
              </a:rPr>
              <a:t> one </a:t>
            </a:r>
            <a:r>
              <a:rPr lang="pl-PL" sz="2200" dirty="0" err="1">
                <a:solidFill>
                  <a:srgbClr val="000000"/>
                </a:solidFill>
              </a:rPr>
              <a:t>time</a:t>
            </a:r>
            <a:r>
              <a:rPr lang="pl-PL" sz="2200" dirty="0">
                <a:solidFill>
                  <a:srgbClr val="000000"/>
                </a:solidFill>
              </a:rPr>
              <a:t>.</a:t>
            </a:r>
          </a:p>
          <a:p>
            <a:pPr>
              <a:spcBef>
                <a:spcPct val="50000"/>
              </a:spcBef>
            </a:pPr>
            <a:r>
              <a:rPr lang="pl-PL" sz="2200" dirty="0">
                <a:solidFill>
                  <a:srgbClr val="000000"/>
                </a:solidFill>
              </a:rPr>
              <a:t>• </a:t>
            </a:r>
            <a:r>
              <a:rPr lang="pl-PL" sz="2200" dirty="0" err="1">
                <a:solidFill>
                  <a:srgbClr val="000000"/>
                </a:solidFill>
              </a:rPr>
              <a:t>If</a:t>
            </a:r>
            <a:r>
              <a:rPr lang="pl-PL" sz="2200" dirty="0">
                <a:solidFill>
                  <a:srgbClr val="000000"/>
                </a:solidFill>
              </a:rPr>
              <a:t> a </a:t>
            </a:r>
            <a:r>
              <a:rPr lang="pl-PL" sz="2200" dirty="0" err="1">
                <a:solidFill>
                  <a:srgbClr val="000000"/>
                </a:solidFill>
              </a:rPr>
              <a:t>second</a:t>
            </a:r>
            <a:r>
              <a:rPr lang="pl-PL" sz="2200" dirty="0">
                <a:solidFill>
                  <a:srgbClr val="000000"/>
                </a:solidFill>
              </a:rPr>
              <a:t> </a:t>
            </a:r>
            <a:r>
              <a:rPr lang="pl-PL" sz="2200" dirty="0" err="1">
                <a:solidFill>
                  <a:srgbClr val="000000"/>
                </a:solidFill>
              </a:rPr>
              <a:t>thread</a:t>
            </a:r>
            <a:r>
              <a:rPr lang="pl-PL" sz="2200" dirty="0">
                <a:solidFill>
                  <a:srgbClr val="000000"/>
                </a:solidFill>
              </a:rPr>
              <a:t> </a:t>
            </a:r>
            <a:r>
              <a:rPr lang="pl-PL" sz="2200" dirty="0" err="1">
                <a:solidFill>
                  <a:srgbClr val="000000"/>
                </a:solidFill>
              </a:rPr>
              <a:t>wishes</a:t>
            </a:r>
            <a:r>
              <a:rPr lang="pl-PL" sz="2200" dirty="0">
                <a:solidFill>
                  <a:srgbClr val="000000"/>
                </a:solidFill>
              </a:rPr>
              <a:t> to </a:t>
            </a:r>
            <a:r>
              <a:rPr lang="pl-PL" sz="2200" dirty="0" err="1">
                <a:solidFill>
                  <a:srgbClr val="000000"/>
                </a:solidFill>
              </a:rPr>
              <a:t>access</a:t>
            </a:r>
            <a:r>
              <a:rPr lang="pl-PL" sz="2200" dirty="0">
                <a:solidFill>
                  <a:srgbClr val="000000"/>
                </a:solidFill>
              </a:rPr>
              <a:t> to the </a:t>
            </a:r>
            <a:r>
              <a:rPr lang="pl-PL" sz="2200" dirty="0" err="1">
                <a:solidFill>
                  <a:srgbClr val="000000"/>
                </a:solidFill>
              </a:rPr>
              <a:t>critical</a:t>
            </a:r>
            <a:r>
              <a:rPr lang="pl-PL" sz="2200" dirty="0">
                <a:solidFill>
                  <a:srgbClr val="000000"/>
                </a:solidFill>
              </a:rPr>
              <a:t> region, </a:t>
            </a:r>
            <a:br>
              <a:rPr lang="pl-PL" sz="2200" dirty="0">
                <a:solidFill>
                  <a:srgbClr val="000000"/>
                </a:solidFill>
              </a:rPr>
            </a:br>
            <a:r>
              <a:rPr lang="pl-PL" sz="2200" dirty="0" err="1">
                <a:solidFill>
                  <a:srgbClr val="000000"/>
                </a:solidFill>
              </a:rPr>
              <a:t>it</a:t>
            </a:r>
            <a:r>
              <a:rPr lang="pl-PL" sz="2200" dirty="0">
                <a:solidFill>
                  <a:srgbClr val="000000"/>
                </a:solidFill>
              </a:rPr>
              <a:t> </a:t>
            </a:r>
            <a:r>
              <a:rPr lang="pl-PL" sz="2200" dirty="0" err="1">
                <a:solidFill>
                  <a:srgbClr val="000000"/>
                </a:solidFill>
              </a:rPr>
              <a:t>needs</a:t>
            </a:r>
            <a:r>
              <a:rPr lang="pl-PL" sz="2200" dirty="0">
                <a:solidFill>
                  <a:srgbClr val="000000"/>
                </a:solidFill>
              </a:rPr>
              <a:t> to be </a:t>
            </a:r>
            <a:r>
              <a:rPr lang="pl-PL" sz="2200" dirty="0" err="1">
                <a:solidFill>
                  <a:schemeClr val="accent2"/>
                </a:solidFill>
              </a:rPr>
              <a:t>blocked</a:t>
            </a:r>
            <a:r>
              <a:rPr lang="pl-PL" sz="2200" dirty="0">
                <a:solidFill>
                  <a:schemeClr val="accent2"/>
                </a:solidFill>
              </a:rPr>
              <a:t> </a:t>
            </a:r>
            <a:r>
              <a:rPr lang="pl-PL" sz="2200" dirty="0" err="1">
                <a:solidFill>
                  <a:srgbClr val="000000"/>
                </a:solidFill>
              </a:rPr>
              <a:t>until</a:t>
            </a:r>
            <a:r>
              <a:rPr lang="pl-PL" sz="2200" dirty="0">
                <a:solidFill>
                  <a:srgbClr val="000000"/>
                </a:solidFill>
              </a:rPr>
              <a:t> the </a:t>
            </a:r>
            <a:r>
              <a:rPr lang="pl-PL" sz="2200" dirty="0" err="1">
                <a:solidFill>
                  <a:srgbClr val="000000"/>
                </a:solidFill>
              </a:rPr>
              <a:t>first</a:t>
            </a:r>
            <a:r>
              <a:rPr lang="pl-PL" sz="2200" dirty="0">
                <a:solidFill>
                  <a:srgbClr val="000000"/>
                </a:solidFill>
              </a:rPr>
              <a:t> </a:t>
            </a:r>
            <a:r>
              <a:rPr lang="pl-PL" sz="2200" dirty="0" err="1">
                <a:solidFill>
                  <a:srgbClr val="000000"/>
                </a:solidFill>
              </a:rPr>
              <a:t>thread</a:t>
            </a:r>
            <a:r>
              <a:rPr lang="pl-PL" sz="2200" dirty="0">
                <a:solidFill>
                  <a:srgbClr val="000000"/>
                </a:solidFill>
              </a:rPr>
              <a:t> </a:t>
            </a:r>
            <a:r>
              <a:rPr lang="pl-PL" sz="2200" dirty="0" err="1">
                <a:solidFill>
                  <a:srgbClr val="000000"/>
                </a:solidFill>
              </a:rPr>
              <a:t>has</a:t>
            </a:r>
            <a:r>
              <a:rPr lang="pl-PL" sz="2200" dirty="0">
                <a:solidFill>
                  <a:srgbClr val="000000"/>
                </a:solidFill>
              </a:rPr>
              <a:t> </a:t>
            </a:r>
            <a:r>
              <a:rPr lang="pl-PL" sz="2200" dirty="0" err="1">
                <a:solidFill>
                  <a:srgbClr val="000000"/>
                </a:solidFill>
              </a:rPr>
              <a:t>left</a:t>
            </a:r>
            <a:r>
              <a:rPr lang="pl-PL" sz="2200" dirty="0">
                <a:solidFill>
                  <a:srgbClr val="000000"/>
                </a:solidFill>
              </a:rPr>
              <a:t>.</a:t>
            </a:r>
          </a:p>
          <a:p>
            <a:pPr>
              <a:spcBef>
                <a:spcPct val="50000"/>
              </a:spcBef>
            </a:pPr>
            <a:r>
              <a:rPr lang="pl-PL" sz="2200" dirty="0">
                <a:solidFill>
                  <a:srgbClr val="000000"/>
                </a:solidFill>
              </a:rPr>
              <a:t>• </a:t>
            </a:r>
            <a:r>
              <a:rPr lang="pl-PL" sz="2200" dirty="0" err="1">
                <a:solidFill>
                  <a:srgbClr val="000000"/>
                </a:solidFill>
              </a:rPr>
              <a:t>This</a:t>
            </a:r>
            <a:r>
              <a:rPr lang="pl-PL" sz="2200" dirty="0">
                <a:solidFill>
                  <a:srgbClr val="000000"/>
                </a:solidFill>
              </a:rPr>
              <a:t> </a:t>
            </a:r>
            <a:r>
              <a:rPr lang="pl-PL" sz="2200" dirty="0" err="1">
                <a:solidFill>
                  <a:srgbClr val="000000"/>
                </a:solidFill>
              </a:rPr>
              <a:t>is</a:t>
            </a:r>
            <a:r>
              <a:rPr lang="pl-PL" sz="2200" dirty="0">
                <a:solidFill>
                  <a:srgbClr val="000000"/>
                </a:solidFill>
              </a:rPr>
              <a:t> </a:t>
            </a:r>
            <a:r>
              <a:rPr lang="pl-PL" sz="2800" dirty="0">
                <a:solidFill>
                  <a:schemeClr val="accent2"/>
                </a:solidFill>
              </a:rPr>
              <a:t>mutual </a:t>
            </a:r>
            <a:r>
              <a:rPr lang="pl-PL" sz="2800" dirty="0" err="1">
                <a:solidFill>
                  <a:schemeClr val="accent2"/>
                </a:solidFill>
              </a:rPr>
              <a:t>exclusion</a:t>
            </a:r>
            <a:r>
              <a:rPr lang="pl-PL" sz="2200" dirty="0">
                <a:solidFill>
                  <a:srgbClr val="000000"/>
                </a:solidFill>
              </a:rPr>
              <a:t>, i.e. </a:t>
            </a:r>
            <a:r>
              <a:rPr lang="pl-PL" sz="2200" dirty="0" err="1">
                <a:solidFill>
                  <a:srgbClr val="000000"/>
                </a:solidFill>
              </a:rPr>
              <a:t>threads</a:t>
            </a:r>
            <a:r>
              <a:rPr lang="pl-PL" sz="2200" dirty="0">
                <a:solidFill>
                  <a:srgbClr val="000000"/>
                </a:solidFill>
              </a:rPr>
              <a:t> </a:t>
            </a:r>
            <a:r>
              <a:rPr lang="pl-PL" sz="2200" dirty="0" err="1">
                <a:solidFill>
                  <a:srgbClr val="000000"/>
                </a:solidFill>
              </a:rPr>
              <a:t>have</a:t>
            </a:r>
            <a:r>
              <a:rPr lang="pl-PL" sz="2200" dirty="0">
                <a:solidFill>
                  <a:srgbClr val="000000"/>
                </a:solidFill>
              </a:rPr>
              <a:t> </a:t>
            </a:r>
            <a:br>
              <a:rPr lang="pl-PL" sz="2200" dirty="0">
                <a:solidFill>
                  <a:srgbClr val="000000"/>
                </a:solidFill>
              </a:rPr>
            </a:br>
            <a:r>
              <a:rPr lang="pl-PL" sz="2200" dirty="0" err="1">
                <a:solidFill>
                  <a:srgbClr val="000000"/>
                </a:solidFill>
              </a:rPr>
              <a:t>mutually</a:t>
            </a:r>
            <a:r>
              <a:rPr lang="pl-PL" sz="2200" dirty="0">
                <a:solidFill>
                  <a:srgbClr val="000000"/>
                </a:solidFill>
              </a:rPr>
              <a:t> </a:t>
            </a:r>
            <a:r>
              <a:rPr lang="pl-PL" sz="2200" dirty="0" err="1">
                <a:solidFill>
                  <a:srgbClr val="000000"/>
                </a:solidFill>
              </a:rPr>
              <a:t>exclusive</a:t>
            </a:r>
            <a:r>
              <a:rPr lang="pl-PL" sz="2200" dirty="0">
                <a:solidFill>
                  <a:srgbClr val="000000"/>
                </a:solidFill>
              </a:rPr>
              <a:t> </a:t>
            </a:r>
            <a:r>
              <a:rPr lang="pl-PL" sz="2200" dirty="0" err="1">
                <a:solidFill>
                  <a:srgbClr val="000000"/>
                </a:solidFill>
              </a:rPr>
              <a:t>access</a:t>
            </a:r>
            <a:r>
              <a:rPr lang="pl-PL" sz="2200" dirty="0">
                <a:solidFill>
                  <a:srgbClr val="000000"/>
                </a:solidFill>
              </a:rPr>
              <a:t> to the </a:t>
            </a:r>
            <a:r>
              <a:rPr lang="pl-PL" sz="2200" dirty="0" err="1">
                <a:solidFill>
                  <a:srgbClr val="000000"/>
                </a:solidFill>
              </a:rPr>
              <a:t>shared</a:t>
            </a:r>
            <a:r>
              <a:rPr lang="pl-PL" sz="2200" dirty="0">
                <a:solidFill>
                  <a:srgbClr val="000000"/>
                </a:solidFill>
              </a:rPr>
              <a:t> </a:t>
            </a:r>
            <a:r>
              <a:rPr lang="pl-PL" sz="2200" dirty="0" err="1">
                <a:solidFill>
                  <a:srgbClr val="000000"/>
                </a:solidFill>
              </a:rPr>
              <a:t>variables</a:t>
            </a:r>
            <a:r>
              <a:rPr lang="pl-PL" sz="2200" dirty="0">
                <a:solidFill>
                  <a:srgbClr val="000000"/>
                </a:solidFill>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3"/>
          <p:cNvSpPr>
            <a:spLocks noGrp="1"/>
          </p:cNvSpPr>
          <p:nvPr>
            <p:ph type="sldNum" sz="quarter" idx="12"/>
          </p:nvPr>
        </p:nvSpPr>
        <p:spPr/>
        <p:txBody>
          <a:bodyPr/>
          <a:lstStyle/>
          <a:p>
            <a:pPr>
              <a:defRPr/>
            </a:pPr>
            <a:fld id="{796DCF7D-E65B-4A74-A789-D6B493963760}" type="slidenum">
              <a:rPr lang="en-US"/>
              <a:pPr>
                <a:defRPr/>
              </a:pPr>
              <a:t>35</a:t>
            </a:fld>
            <a:endParaRPr lang="en-US"/>
          </a:p>
        </p:txBody>
      </p:sp>
      <p:sp>
        <p:nvSpPr>
          <p:cNvPr id="38915" name="Rectangle 2"/>
          <p:cNvSpPr>
            <a:spLocks noChangeArrowheads="1"/>
          </p:cNvSpPr>
          <p:nvPr/>
        </p:nvSpPr>
        <p:spPr bwMode="auto">
          <a:xfrm>
            <a:off x="533400" y="1143000"/>
            <a:ext cx="8077200" cy="1917700"/>
          </a:xfrm>
          <a:prstGeom prst="rect">
            <a:avLst/>
          </a:prstGeom>
          <a:noFill/>
          <a:ln w="9525">
            <a:noFill/>
            <a:miter lim="800000"/>
            <a:headEnd/>
            <a:tailEnd/>
          </a:ln>
        </p:spPr>
        <p:txBody>
          <a:bodyPr>
            <a:spAutoFit/>
          </a:bodyPr>
          <a:lstStyle/>
          <a:p>
            <a:pPr>
              <a:spcBef>
                <a:spcPct val="50000"/>
              </a:spcBef>
            </a:pPr>
            <a:r>
              <a:rPr lang="pl-PL">
                <a:solidFill>
                  <a:srgbClr val="000000"/>
                </a:solidFill>
              </a:rPr>
              <a:t>We achieve all this in Java through synchronized methods.</a:t>
            </a:r>
            <a:br>
              <a:rPr lang="pl-PL">
                <a:solidFill>
                  <a:srgbClr val="000000"/>
                </a:solidFill>
              </a:rPr>
            </a:br>
            <a:r>
              <a:rPr lang="pl-PL">
                <a:solidFill>
                  <a:srgbClr val="000000"/>
                </a:solidFill>
              </a:rPr>
              <a:t>Our Date class would be the same as before except </a:t>
            </a:r>
            <a:br>
              <a:rPr lang="pl-PL">
                <a:solidFill>
                  <a:srgbClr val="000000"/>
                </a:solidFill>
              </a:rPr>
            </a:br>
            <a:r>
              <a:rPr lang="pl-PL">
                <a:solidFill>
                  <a:srgbClr val="000000"/>
                </a:solidFill>
              </a:rPr>
              <a:t>for the word </a:t>
            </a:r>
            <a:r>
              <a:rPr lang="pl-PL" b="1">
                <a:solidFill>
                  <a:srgbClr val="970000"/>
                </a:solidFill>
              </a:rPr>
              <a:t>synchronized </a:t>
            </a:r>
            <a:br>
              <a:rPr lang="pl-PL" b="1">
                <a:solidFill>
                  <a:srgbClr val="970000"/>
                </a:solidFill>
              </a:rPr>
            </a:br>
            <a:r>
              <a:rPr lang="pl-PL">
                <a:solidFill>
                  <a:srgbClr val="000000"/>
                </a:solidFill>
              </a:rPr>
              <a:t>being inserted in the relevant method headers:</a:t>
            </a:r>
          </a:p>
        </p:txBody>
      </p:sp>
      <p:sp>
        <p:nvSpPr>
          <p:cNvPr id="38916" name="Text Box 3"/>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Keyword </a:t>
            </a:r>
            <a:r>
              <a:rPr lang="pl-PL" sz="2800" i="1">
                <a:solidFill>
                  <a:srgbClr val="A50021"/>
                </a:solidFill>
              </a:rPr>
              <a:t>synchronized</a:t>
            </a:r>
            <a:endParaRPr lang="pl-PL" sz="2000" i="1">
              <a:solidFill>
                <a:srgbClr val="A50021"/>
              </a:solidFill>
            </a:endParaRPr>
          </a:p>
        </p:txBody>
      </p:sp>
      <p:pic>
        <p:nvPicPr>
          <p:cNvPr id="38917" name="Picture 4"/>
          <p:cNvPicPr>
            <a:picLocks noChangeAspect="1" noChangeArrowheads="1"/>
          </p:cNvPicPr>
          <p:nvPr/>
        </p:nvPicPr>
        <p:blipFill>
          <a:blip r:embed="rId2"/>
          <a:srcRect/>
          <a:stretch>
            <a:fillRect/>
          </a:stretch>
        </p:blipFill>
        <p:spPr bwMode="auto">
          <a:xfrm>
            <a:off x="865188" y="3200400"/>
            <a:ext cx="7413625" cy="298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ymbol zastępczy numeru slajdu 3"/>
          <p:cNvSpPr>
            <a:spLocks noGrp="1"/>
          </p:cNvSpPr>
          <p:nvPr>
            <p:ph type="sldNum" sz="quarter" idx="12"/>
          </p:nvPr>
        </p:nvSpPr>
        <p:spPr/>
        <p:txBody>
          <a:bodyPr/>
          <a:lstStyle/>
          <a:p>
            <a:pPr>
              <a:defRPr/>
            </a:pPr>
            <a:fld id="{3498A826-9244-4159-8676-2FF16B98600D}" type="slidenum">
              <a:rPr lang="en-US"/>
              <a:pPr>
                <a:defRPr/>
              </a:pPr>
              <a:t>36</a:t>
            </a:fld>
            <a:endParaRPr lang="en-US"/>
          </a:p>
        </p:txBody>
      </p:sp>
      <p:sp>
        <p:nvSpPr>
          <p:cNvPr id="39939" name="Text Box 2"/>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Synchronizing a block</a:t>
            </a:r>
            <a:endParaRPr lang="pl-PL" sz="2000" i="1">
              <a:solidFill>
                <a:srgbClr val="A50021"/>
              </a:solidFill>
            </a:endParaRPr>
          </a:p>
        </p:txBody>
      </p:sp>
      <p:sp>
        <p:nvSpPr>
          <p:cNvPr id="39940" name="Rectangle 3"/>
          <p:cNvSpPr>
            <a:spLocks noChangeArrowheads="1"/>
          </p:cNvSpPr>
          <p:nvPr/>
        </p:nvSpPr>
        <p:spPr bwMode="auto">
          <a:xfrm>
            <a:off x="381000" y="1143000"/>
            <a:ext cx="8382000" cy="1370013"/>
          </a:xfrm>
          <a:prstGeom prst="rect">
            <a:avLst/>
          </a:prstGeom>
          <a:noFill/>
          <a:ln w="9525">
            <a:noFill/>
            <a:miter lim="800000"/>
            <a:headEnd/>
            <a:tailEnd/>
          </a:ln>
        </p:spPr>
        <p:txBody>
          <a:bodyPr>
            <a:spAutoFit/>
          </a:bodyPr>
          <a:lstStyle/>
          <a:p>
            <a:pPr>
              <a:spcBef>
                <a:spcPct val="50000"/>
              </a:spcBef>
            </a:pPr>
            <a:r>
              <a:rPr lang="pl-PL">
                <a:solidFill>
                  <a:srgbClr val="000000"/>
                </a:solidFill>
              </a:rPr>
              <a:t>Sometimes no need to synchronize the entire method.</a:t>
            </a:r>
          </a:p>
          <a:p>
            <a:pPr>
              <a:spcBef>
                <a:spcPct val="50000"/>
              </a:spcBef>
            </a:pPr>
            <a:r>
              <a:rPr lang="pl-PL">
                <a:solidFill>
                  <a:srgbClr val="000000"/>
                </a:solidFill>
              </a:rPr>
              <a:t>Just need to synchronize a “critical section” – few lines of code that should be viewed as an “atomic” single operation.</a:t>
            </a:r>
          </a:p>
        </p:txBody>
      </p:sp>
      <p:sp>
        <p:nvSpPr>
          <p:cNvPr id="39941" name="Rectangle 4"/>
          <p:cNvSpPr>
            <a:spLocks noChangeArrowheads="1"/>
          </p:cNvSpPr>
          <p:nvPr/>
        </p:nvSpPr>
        <p:spPr bwMode="auto">
          <a:xfrm>
            <a:off x="1295400" y="2743200"/>
            <a:ext cx="6553200" cy="822325"/>
          </a:xfrm>
          <a:prstGeom prst="rect">
            <a:avLst/>
          </a:prstGeom>
          <a:noFill/>
          <a:ln w="9525">
            <a:noFill/>
            <a:miter lim="800000"/>
            <a:headEnd/>
            <a:tailEnd/>
          </a:ln>
        </p:spPr>
        <p:txBody>
          <a:bodyPr>
            <a:spAutoFit/>
          </a:bodyPr>
          <a:lstStyle/>
          <a:p>
            <a:pPr>
              <a:spcBef>
                <a:spcPct val="50000"/>
              </a:spcBef>
            </a:pPr>
            <a:r>
              <a:rPr lang="pl-PL">
                <a:solidFill>
                  <a:schemeClr val="accent2"/>
                </a:solidFill>
              </a:rPr>
              <a:t>Use a synchronized block then:</a:t>
            </a:r>
            <a:br>
              <a:rPr lang="pl-PL">
                <a:solidFill>
                  <a:schemeClr val="accent2"/>
                </a:solidFill>
              </a:rPr>
            </a:br>
            <a:r>
              <a:rPr lang="pl-PL">
                <a:solidFill>
                  <a:srgbClr val="000000"/>
                </a:solidFill>
              </a:rPr>
              <a:t>synchronized( anyobject ) { ... }</a:t>
            </a:r>
          </a:p>
        </p:txBody>
      </p:sp>
      <p:sp>
        <p:nvSpPr>
          <p:cNvPr id="338950" name="Rectangle 6"/>
          <p:cNvSpPr>
            <a:spLocks noChangeArrowheads="1"/>
          </p:cNvSpPr>
          <p:nvPr/>
        </p:nvSpPr>
        <p:spPr bwMode="auto">
          <a:xfrm>
            <a:off x="381000" y="4191000"/>
            <a:ext cx="8382000" cy="1917700"/>
          </a:xfrm>
          <a:prstGeom prst="rect">
            <a:avLst/>
          </a:prstGeom>
          <a:noFill/>
          <a:ln w="9525">
            <a:noFill/>
            <a:miter lim="800000"/>
            <a:headEnd/>
            <a:tailEnd/>
          </a:ln>
        </p:spPr>
        <p:txBody>
          <a:bodyPr>
            <a:spAutoFit/>
          </a:bodyPr>
          <a:lstStyle/>
          <a:p>
            <a:pPr>
              <a:spcBef>
                <a:spcPct val="50000"/>
              </a:spcBef>
            </a:pPr>
            <a:r>
              <a:rPr lang="pl-PL">
                <a:solidFill>
                  <a:srgbClr val="000000"/>
                </a:solidFill>
              </a:rPr>
              <a:t>As long as a given thread is inside a synchronized method </a:t>
            </a:r>
            <a:br>
              <a:rPr lang="pl-PL">
                <a:solidFill>
                  <a:srgbClr val="000000"/>
                </a:solidFill>
              </a:rPr>
            </a:br>
            <a:r>
              <a:rPr lang="pl-PL">
                <a:solidFill>
                  <a:srgbClr val="000000"/>
                </a:solidFill>
              </a:rPr>
              <a:t>or a synchronized block, any other thread attempting to</a:t>
            </a:r>
            <a:br>
              <a:rPr lang="pl-PL">
                <a:solidFill>
                  <a:srgbClr val="000000"/>
                </a:solidFill>
              </a:rPr>
            </a:br>
            <a:r>
              <a:rPr lang="pl-PL">
                <a:solidFill>
                  <a:schemeClr val="accent2"/>
                </a:solidFill>
              </a:rPr>
              <a:t>invoke this or another method of the synchronized object</a:t>
            </a:r>
            <a:r>
              <a:rPr lang="pl-PL">
                <a:solidFill>
                  <a:srgbClr val="000000"/>
                </a:solidFill>
              </a:rPr>
              <a:t/>
            </a:r>
            <a:br>
              <a:rPr lang="pl-PL">
                <a:solidFill>
                  <a:srgbClr val="000000"/>
                </a:solidFill>
              </a:rPr>
            </a:br>
            <a:r>
              <a:rPr lang="pl-PL">
                <a:solidFill>
                  <a:srgbClr val="000000"/>
                </a:solidFill>
              </a:rPr>
              <a:t>must wait until the first thread leaves the </a:t>
            </a:r>
            <a:br>
              <a:rPr lang="pl-PL">
                <a:solidFill>
                  <a:srgbClr val="000000"/>
                </a:solidFill>
              </a:rPr>
            </a:br>
            <a:r>
              <a:rPr lang="pl-PL">
                <a:solidFill>
                  <a:srgbClr val="000000"/>
                </a:solidFill>
              </a:rPr>
              <a:t>synchronized method (block).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8950"/>
                                        </p:tgtEl>
                                        <p:attrNameLst>
                                          <p:attrName>style.visibility</p:attrName>
                                        </p:attrNameLst>
                                      </p:cBhvr>
                                      <p:to>
                                        <p:strVal val="visible"/>
                                      </p:to>
                                    </p:set>
                                    <p:anim calcmode="lin" valueType="num">
                                      <p:cBhvr additive="base">
                                        <p:cTn id="7" dur="500" fill="hold"/>
                                        <p:tgtEl>
                                          <p:spTgt spid="338950"/>
                                        </p:tgtEl>
                                        <p:attrNameLst>
                                          <p:attrName>ppt_x</p:attrName>
                                        </p:attrNameLst>
                                      </p:cBhvr>
                                      <p:tavLst>
                                        <p:tav tm="0">
                                          <p:val>
                                            <p:strVal val="0-#ppt_w/2"/>
                                          </p:val>
                                        </p:tav>
                                        <p:tav tm="100000">
                                          <p:val>
                                            <p:strVal val="#ppt_x"/>
                                          </p:val>
                                        </p:tav>
                                      </p:tavLst>
                                    </p:anim>
                                    <p:anim calcmode="lin" valueType="num">
                                      <p:cBhvr additive="base">
                                        <p:cTn id="8" dur="500" fill="hold"/>
                                        <p:tgtEl>
                                          <p:spTgt spid="3389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50"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3"/>
          <p:cNvSpPr>
            <a:spLocks noGrp="1"/>
          </p:cNvSpPr>
          <p:nvPr>
            <p:ph type="sldNum" sz="quarter" idx="12"/>
          </p:nvPr>
        </p:nvSpPr>
        <p:spPr/>
        <p:txBody>
          <a:bodyPr/>
          <a:lstStyle/>
          <a:p>
            <a:pPr>
              <a:defRPr/>
            </a:pPr>
            <a:fld id="{A54A39A7-854E-4396-8879-20E2BA0560A7}" type="slidenum">
              <a:rPr lang="en-US"/>
              <a:pPr>
                <a:defRPr/>
              </a:pPr>
              <a:t>37</a:t>
            </a:fld>
            <a:endParaRPr lang="en-US"/>
          </a:p>
        </p:txBody>
      </p:sp>
      <p:sp>
        <p:nvSpPr>
          <p:cNvPr id="40963" name="Rectangle 2"/>
          <p:cNvSpPr>
            <a:spLocks noChangeArrowheads="1"/>
          </p:cNvSpPr>
          <p:nvPr/>
        </p:nvSpPr>
        <p:spPr bwMode="auto">
          <a:xfrm>
            <a:off x="1333500" y="1143000"/>
            <a:ext cx="6477000" cy="4324350"/>
          </a:xfrm>
          <a:prstGeom prst="rect">
            <a:avLst/>
          </a:prstGeom>
          <a:noFill/>
          <a:ln w="9525">
            <a:noFill/>
            <a:miter lim="800000"/>
            <a:headEnd/>
            <a:tailEnd/>
          </a:ln>
        </p:spPr>
        <p:txBody>
          <a:bodyPr>
            <a:spAutoFit/>
          </a:bodyPr>
          <a:lstStyle/>
          <a:p>
            <a:pPr algn="l">
              <a:spcBef>
                <a:spcPct val="50000"/>
              </a:spcBef>
            </a:pPr>
            <a:r>
              <a:rPr lang="pl-PL" sz="2200"/>
              <a:t>public class C1 {  // Version #1 </a:t>
            </a:r>
            <a:br>
              <a:rPr lang="pl-PL" sz="2200"/>
            </a:br>
            <a:r>
              <a:rPr lang="pl-PL" sz="2200"/>
              <a:t>  synchronized public void f1() { ... }</a:t>
            </a:r>
            <a:br>
              <a:rPr lang="pl-PL" sz="2200"/>
            </a:br>
            <a:r>
              <a:rPr lang="pl-PL" sz="2200"/>
              <a:t>  synchronized static void f2() { ... }</a:t>
            </a:r>
            <a:br>
              <a:rPr lang="pl-PL" sz="2200"/>
            </a:br>
            <a:r>
              <a:rPr lang="pl-PL" sz="2200"/>
              <a:t>}</a:t>
            </a:r>
          </a:p>
          <a:p>
            <a:pPr algn="l">
              <a:spcBef>
                <a:spcPct val="50000"/>
              </a:spcBef>
            </a:pPr>
            <a:r>
              <a:rPr lang="pl-PL" sz="2200"/>
              <a:t>public class C1 {  // Version #2 </a:t>
            </a:r>
            <a:br>
              <a:rPr lang="pl-PL" sz="2200"/>
            </a:br>
            <a:r>
              <a:rPr lang="pl-PL" sz="2200"/>
              <a:t>  public void f1() {</a:t>
            </a:r>
            <a:br>
              <a:rPr lang="pl-PL" sz="2200"/>
            </a:br>
            <a:r>
              <a:rPr lang="pl-PL" sz="2200"/>
              <a:t> 	synchronized(this) { ... }</a:t>
            </a:r>
            <a:br>
              <a:rPr lang="pl-PL" sz="2200"/>
            </a:br>
            <a:r>
              <a:rPr lang="pl-PL" sz="2200"/>
              <a:t>  }</a:t>
            </a:r>
            <a:br>
              <a:rPr lang="pl-PL" sz="2200"/>
            </a:br>
            <a:r>
              <a:rPr lang="pl-PL" sz="2200"/>
              <a:t>  static void f2() {</a:t>
            </a:r>
            <a:br>
              <a:rPr lang="pl-PL" sz="2200"/>
            </a:br>
            <a:r>
              <a:rPr lang="pl-PL" sz="2200"/>
              <a:t>	synchronized(C1.class) { ... }</a:t>
            </a:r>
            <a:br>
              <a:rPr lang="pl-PL" sz="2200"/>
            </a:br>
            <a:r>
              <a:rPr lang="pl-PL" sz="2200"/>
              <a:t>  }</a:t>
            </a:r>
            <a:br>
              <a:rPr lang="pl-PL" sz="2200"/>
            </a:br>
            <a:r>
              <a:rPr lang="pl-PL" sz="2200"/>
              <a:t>}</a:t>
            </a:r>
          </a:p>
        </p:txBody>
      </p:sp>
      <p:sp>
        <p:nvSpPr>
          <p:cNvPr id="40964" name="Text Box 3"/>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Version #1 and #2 are equivalent</a:t>
            </a:r>
            <a:endParaRPr lang="pl-PL" sz="2000" i="1">
              <a:solidFill>
                <a:srgbClr val="A50021"/>
              </a:solidFill>
            </a:endParaRPr>
          </a:p>
        </p:txBody>
      </p:sp>
      <p:sp>
        <p:nvSpPr>
          <p:cNvPr id="40965" name="Rectangle 4"/>
          <p:cNvSpPr>
            <a:spLocks noChangeArrowheads="1"/>
          </p:cNvSpPr>
          <p:nvPr/>
        </p:nvSpPr>
        <p:spPr bwMode="auto">
          <a:xfrm>
            <a:off x="1295400" y="5578475"/>
            <a:ext cx="6553200" cy="822325"/>
          </a:xfrm>
          <a:prstGeom prst="rect">
            <a:avLst/>
          </a:prstGeom>
          <a:noFill/>
          <a:ln w="9525">
            <a:noFill/>
            <a:miter lim="800000"/>
            <a:headEnd/>
            <a:tailEnd/>
          </a:ln>
        </p:spPr>
        <p:txBody>
          <a:bodyPr>
            <a:spAutoFit/>
          </a:bodyPr>
          <a:lstStyle/>
          <a:p>
            <a:pPr>
              <a:spcBef>
                <a:spcPct val="50000"/>
              </a:spcBef>
            </a:pPr>
            <a:r>
              <a:rPr lang="pl-PL" i="1">
                <a:solidFill>
                  <a:schemeClr val="accent2"/>
                </a:solidFill>
              </a:rPr>
              <a:t>synchronized </a:t>
            </a:r>
            <a:r>
              <a:rPr lang="pl-PL">
                <a:solidFill>
                  <a:schemeClr val="accent2"/>
                </a:solidFill>
              </a:rPr>
              <a:t>in method header is just a convenience. </a:t>
            </a:r>
            <a:r>
              <a:rPr lang="pl-PL" i="1">
                <a:solidFill>
                  <a:schemeClr val="accent2"/>
                </a:solidFill>
              </a:rPr>
              <a:t>Synchronized</a:t>
            </a:r>
            <a:r>
              <a:rPr lang="pl-PL">
                <a:solidFill>
                  <a:schemeClr val="accent2"/>
                </a:solidFill>
              </a:rPr>
              <a:t> is NOT inherited.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45BF0A4A-0D45-4F8E-A9B7-3C93801B929E}" type="slidenum">
              <a:rPr lang="en-US"/>
              <a:pPr>
                <a:defRPr/>
              </a:pPr>
              <a:t>38</a:t>
            </a:fld>
            <a:endParaRPr lang="en-US"/>
          </a:p>
        </p:txBody>
      </p:sp>
      <p:sp>
        <p:nvSpPr>
          <p:cNvPr id="41987" name="Text Box 3"/>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Synchronization</a:t>
            </a:r>
            <a:endParaRPr lang="pl-PL" sz="2000" i="1">
              <a:solidFill>
                <a:srgbClr val="A50021"/>
              </a:solidFill>
            </a:endParaRPr>
          </a:p>
        </p:txBody>
      </p:sp>
      <p:sp>
        <p:nvSpPr>
          <p:cNvPr id="41988" name="Rectangle 5"/>
          <p:cNvSpPr>
            <a:spLocks noChangeArrowheads="1"/>
          </p:cNvSpPr>
          <p:nvPr/>
        </p:nvSpPr>
        <p:spPr bwMode="auto">
          <a:xfrm>
            <a:off x="468313" y="1268413"/>
            <a:ext cx="8207375" cy="2647950"/>
          </a:xfrm>
          <a:prstGeom prst="rect">
            <a:avLst/>
          </a:prstGeom>
          <a:noFill/>
          <a:ln w="9525">
            <a:noFill/>
            <a:miter lim="800000"/>
            <a:headEnd/>
            <a:tailEnd/>
          </a:ln>
        </p:spPr>
        <p:txBody>
          <a:bodyPr>
            <a:spAutoFit/>
          </a:bodyPr>
          <a:lstStyle/>
          <a:p>
            <a:r>
              <a:rPr lang="pl-PL"/>
              <a:t>Synchroniza</a:t>
            </a:r>
            <a:r>
              <a:rPr lang="en-US"/>
              <a:t>tion</a:t>
            </a:r>
            <a:endParaRPr lang="pl-PL"/>
          </a:p>
          <a:p>
            <a:endParaRPr lang="pl-PL" sz="1200"/>
          </a:p>
          <a:p>
            <a:pPr>
              <a:buFontTx/>
              <a:buChar char="•"/>
            </a:pPr>
            <a:r>
              <a:rPr lang="pl-PL"/>
              <a:t> pr</a:t>
            </a:r>
            <a:r>
              <a:rPr lang="en-US"/>
              <a:t>event</a:t>
            </a:r>
            <a:r>
              <a:rPr lang="pl-PL"/>
              <a:t>s</a:t>
            </a:r>
            <a:r>
              <a:rPr lang="en-US"/>
              <a:t> a thread from observing an object </a:t>
            </a:r>
            <a:r>
              <a:rPr lang="pl-PL"/>
              <a:t/>
            </a:r>
            <a:br>
              <a:rPr lang="pl-PL"/>
            </a:br>
            <a:r>
              <a:rPr lang="en-US"/>
              <a:t>in an inconsistent state, </a:t>
            </a:r>
            <a:endParaRPr lang="pl-PL"/>
          </a:p>
          <a:p>
            <a:pPr>
              <a:buFontTx/>
              <a:buChar char="•"/>
            </a:pPr>
            <a:endParaRPr lang="pl-PL" sz="1200"/>
          </a:p>
          <a:p>
            <a:pPr>
              <a:buFontTx/>
              <a:buChar char="•"/>
            </a:pPr>
            <a:r>
              <a:rPr lang="pl-PL"/>
              <a:t> </a:t>
            </a:r>
            <a:r>
              <a:rPr lang="en-US"/>
              <a:t>ensures that each thread entering a </a:t>
            </a:r>
            <a:endParaRPr lang="pl-PL"/>
          </a:p>
          <a:p>
            <a:r>
              <a:rPr lang="en-US"/>
              <a:t>synchronized method or block sees the effects</a:t>
            </a:r>
            <a:r>
              <a:rPr lang="pl-PL"/>
              <a:t> </a:t>
            </a:r>
            <a:r>
              <a:rPr lang="en-US"/>
              <a:t>of all previous modifications that were guarded by the same lock.</a:t>
            </a:r>
            <a:endParaRPr lang="pl-PL"/>
          </a:p>
        </p:txBody>
      </p:sp>
      <p:sp>
        <p:nvSpPr>
          <p:cNvPr id="41989" name="Rectangle 6"/>
          <p:cNvSpPr>
            <a:spLocks noChangeArrowheads="1"/>
          </p:cNvSpPr>
          <p:nvPr/>
        </p:nvSpPr>
        <p:spPr bwMode="auto">
          <a:xfrm>
            <a:off x="468313" y="4618038"/>
            <a:ext cx="8207375" cy="1187450"/>
          </a:xfrm>
          <a:prstGeom prst="rect">
            <a:avLst/>
          </a:prstGeom>
          <a:noFill/>
          <a:ln w="9525">
            <a:noFill/>
            <a:miter lim="800000"/>
            <a:headEnd/>
            <a:tailEnd/>
          </a:ln>
        </p:spPr>
        <p:txBody>
          <a:bodyPr>
            <a:spAutoFit/>
          </a:bodyPr>
          <a:lstStyle/>
          <a:p>
            <a:r>
              <a:rPr lang="pl-PL"/>
              <a:t>W</a:t>
            </a:r>
            <a:r>
              <a:rPr lang="en-US"/>
              <a:t>hen multiple threads share mutable data, </a:t>
            </a:r>
            <a:r>
              <a:rPr lang="pl-PL"/>
              <a:t/>
            </a:r>
            <a:br>
              <a:rPr lang="pl-PL"/>
            </a:br>
            <a:r>
              <a:rPr lang="en-US"/>
              <a:t>each thread that</a:t>
            </a:r>
            <a:r>
              <a:rPr lang="pl-PL"/>
              <a:t> </a:t>
            </a:r>
            <a:r>
              <a:rPr lang="en-US"/>
              <a:t>reads or writes the data </a:t>
            </a:r>
            <a:r>
              <a:rPr lang="pl-PL"/>
              <a:t/>
            </a:r>
            <a:br>
              <a:rPr lang="pl-PL"/>
            </a:br>
            <a:r>
              <a:rPr lang="en-US"/>
              <a:t>must perform synchronization.</a:t>
            </a:r>
            <a:endParaRPr lang="pl-PL"/>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5ADEF617-CEDB-462A-8C24-8BE32A6AD43D}" type="slidenum">
              <a:rPr lang="en-US"/>
              <a:pPr>
                <a:defRPr/>
              </a:pPr>
              <a:t>39</a:t>
            </a:fld>
            <a:endParaRPr lang="en-US"/>
          </a:p>
        </p:txBody>
      </p:sp>
      <p:sp>
        <p:nvSpPr>
          <p:cNvPr id="43011" name="Text Box 3"/>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Synchronization wrappers. Example</a:t>
            </a:r>
            <a:endParaRPr lang="pl-PL" sz="2000" i="1">
              <a:solidFill>
                <a:srgbClr val="A50021"/>
              </a:solidFill>
            </a:endParaRPr>
          </a:p>
        </p:txBody>
      </p:sp>
      <p:sp>
        <p:nvSpPr>
          <p:cNvPr id="43012" name="Rectangle 5"/>
          <p:cNvSpPr>
            <a:spLocks noChangeArrowheads="1"/>
          </p:cNvSpPr>
          <p:nvPr/>
        </p:nvSpPr>
        <p:spPr bwMode="auto">
          <a:xfrm>
            <a:off x="2540000" y="6432550"/>
            <a:ext cx="4065588" cy="304800"/>
          </a:xfrm>
          <a:prstGeom prst="rect">
            <a:avLst/>
          </a:prstGeom>
          <a:noFill/>
          <a:ln w="9525">
            <a:noFill/>
            <a:miter lim="800000"/>
            <a:headEnd/>
            <a:tailEnd/>
          </a:ln>
        </p:spPr>
        <p:txBody>
          <a:bodyPr wrap="none">
            <a:spAutoFit/>
          </a:bodyPr>
          <a:lstStyle/>
          <a:p>
            <a:r>
              <a:rPr lang="en-US" sz="1400"/>
              <a:t>Based on [</a:t>
            </a:r>
            <a:r>
              <a:rPr lang="pl-PL" sz="1400"/>
              <a:t>A. </a:t>
            </a:r>
            <a:r>
              <a:rPr lang="en-US" sz="1400"/>
              <a:t>Holub, </a:t>
            </a:r>
            <a:r>
              <a:rPr lang="en-US" sz="1400" i="1"/>
              <a:t>Taming Java Threads</a:t>
            </a:r>
            <a:r>
              <a:rPr lang="en-US" sz="1400"/>
              <a:t>, 2000]</a:t>
            </a:r>
            <a:endParaRPr lang="pl-PL" sz="1400"/>
          </a:p>
        </p:txBody>
      </p:sp>
      <p:pic>
        <p:nvPicPr>
          <p:cNvPr id="43013" name="Picture 6"/>
          <p:cNvPicPr>
            <a:picLocks noChangeAspect="1" noChangeArrowheads="1"/>
          </p:cNvPicPr>
          <p:nvPr/>
        </p:nvPicPr>
        <p:blipFill>
          <a:blip r:embed="rId2"/>
          <a:srcRect/>
          <a:stretch>
            <a:fillRect/>
          </a:stretch>
        </p:blipFill>
        <p:spPr bwMode="auto">
          <a:xfrm>
            <a:off x="900113" y="1008063"/>
            <a:ext cx="7343775" cy="5229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5"/>
          <p:cNvSpPr>
            <a:spLocks noGrp="1"/>
          </p:cNvSpPr>
          <p:nvPr>
            <p:ph type="sldNum" sz="quarter" idx="12"/>
          </p:nvPr>
        </p:nvSpPr>
        <p:spPr/>
        <p:txBody>
          <a:bodyPr/>
          <a:lstStyle/>
          <a:p>
            <a:pPr>
              <a:defRPr/>
            </a:pPr>
            <a:fld id="{506E1B4D-3E5D-4725-A102-CE083D38070F}" type="slidenum">
              <a:rPr lang="en-US"/>
              <a:pPr>
                <a:defRPr/>
              </a:pPr>
              <a:t>4</a:t>
            </a:fld>
            <a:endParaRPr lang="en-US"/>
          </a:p>
        </p:txBody>
      </p:sp>
      <p:pic>
        <p:nvPicPr>
          <p:cNvPr id="5123" name="Picture 4"/>
          <p:cNvPicPr>
            <a:picLocks noChangeAspect="1" noChangeArrowheads="1"/>
          </p:cNvPicPr>
          <p:nvPr/>
        </p:nvPicPr>
        <p:blipFill>
          <a:blip r:embed="rId2"/>
          <a:srcRect/>
          <a:stretch>
            <a:fillRect/>
          </a:stretch>
        </p:blipFill>
        <p:spPr bwMode="auto">
          <a:xfrm>
            <a:off x="468313" y="1566863"/>
            <a:ext cx="8207375" cy="4670425"/>
          </a:xfrm>
          <a:prstGeom prst="rect">
            <a:avLst/>
          </a:prstGeom>
          <a:noFill/>
          <a:ln w="9525">
            <a:noFill/>
            <a:miter lim="800000"/>
            <a:headEnd/>
            <a:tailEnd/>
          </a:ln>
        </p:spPr>
      </p:pic>
      <p:sp>
        <p:nvSpPr>
          <p:cNvPr id="5124" name="Text Box 5"/>
          <p:cNvSpPr txBox="1">
            <a:spLocks noChangeArrowheads="1"/>
          </p:cNvSpPr>
          <p:nvPr/>
        </p:nvSpPr>
        <p:spPr bwMode="auto">
          <a:xfrm>
            <a:off x="457200" y="457200"/>
            <a:ext cx="8153400" cy="731838"/>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Computation graph</a:t>
            </a:r>
            <a:br>
              <a:rPr lang="pl-PL" sz="2800">
                <a:solidFill>
                  <a:srgbClr val="A50021"/>
                </a:solidFill>
              </a:rPr>
            </a:br>
            <a:r>
              <a:rPr lang="pl-PL" sz="1400">
                <a:solidFill>
                  <a:srgbClr val="A50021"/>
                </a:solidFill>
              </a:rPr>
              <a:t>[ https://wiki.rice.edu/confluence/download/attachments/4435861/comp322-s15-lec2-slides-v1.pdf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p:txBody>
          <a:bodyPr/>
          <a:lstStyle/>
          <a:p>
            <a:pPr>
              <a:defRPr/>
            </a:pPr>
            <a:fld id="{B3AEF410-AC01-438C-BE06-73B3CADB636D}" type="slidenum">
              <a:rPr lang="en-US"/>
              <a:pPr>
                <a:defRPr/>
              </a:pPr>
              <a:t>40</a:t>
            </a:fld>
            <a:endParaRPr lang="en-US"/>
          </a:p>
        </p:txBody>
      </p:sp>
      <p:sp>
        <p:nvSpPr>
          <p:cNvPr id="44035" name="Text Box 3"/>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Synchronization wrappers, cont’d</a:t>
            </a:r>
            <a:endParaRPr lang="pl-PL" sz="2000" i="1">
              <a:solidFill>
                <a:srgbClr val="A50021"/>
              </a:solidFill>
            </a:endParaRPr>
          </a:p>
        </p:txBody>
      </p:sp>
      <p:sp>
        <p:nvSpPr>
          <p:cNvPr id="44036" name="Rectangle 5"/>
          <p:cNvSpPr>
            <a:spLocks noChangeArrowheads="1"/>
          </p:cNvSpPr>
          <p:nvPr/>
        </p:nvSpPr>
        <p:spPr bwMode="auto">
          <a:xfrm>
            <a:off x="1042988" y="1333500"/>
            <a:ext cx="7129462" cy="4154488"/>
          </a:xfrm>
          <a:prstGeom prst="rect">
            <a:avLst/>
          </a:prstGeom>
          <a:noFill/>
          <a:ln w="9525">
            <a:noFill/>
            <a:miter lim="800000"/>
            <a:headEnd/>
            <a:tailEnd/>
          </a:ln>
        </p:spPr>
        <p:txBody>
          <a:bodyPr>
            <a:spAutoFit/>
          </a:bodyPr>
          <a:lstStyle/>
          <a:p>
            <a:pPr algn="l"/>
            <a:r>
              <a:rPr lang="en-US" sz="2200"/>
              <a:t>When thread safety isn</a:t>
            </a:r>
            <a:r>
              <a:rPr lang="pl-PL" sz="2200"/>
              <a:t>’</a:t>
            </a:r>
            <a:r>
              <a:rPr lang="en-US" sz="2200"/>
              <a:t>t an issue, you can just declare </a:t>
            </a:r>
            <a:r>
              <a:rPr lang="pl-PL" sz="2200"/>
              <a:t/>
            </a:r>
            <a:br>
              <a:rPr lang="pl-PL" sz="2200"/>
            </a:br>
            <a:r>
              <a:rPr lang="en-US" sz="2200"/>
              <a:t>and use objects of class NotThreadSafe.</a:t>
            </a:r>
            <a:endParaRPr lang="pl-PL" sz="2200"/>
          </a:p>
          <a:p>
            <a:pPr algn="l"/>
            <a:endParaRPr lang="pl-PL" sz="2200"/>
          </a:p>
          <a:p>
            <a:pPr algn="l"/>
            <a:r>
              <a:rPr lang="en-US" sz="2200"/>
              <a:t>When you need a thread-safe version, just wrap it: </a:t>
            </a:r>
          </a:p>
          <a:p>
            <a:pPr algn="l"/>
            <a:r>
              <a:rPr lang="en-US" sz="2200"/>
              <a:t> </a:t>
            </a:r>
            <a:r>
              <a:rPr lang="pl-PL" sz="2200"/>
              <a:t>  </a:t>
            </a:r>
            <a:r>
              <a:rPr lang="en-US" sz="2200"/>
              <a:t> SomeInterface object = new NotThreadSafe(); </a:t>
            </a:r>
          </a:p>
          <a:p>
            <a:pPr algn="l"/>
            <a:r>
              <a:rPr lang="en-US" sz="2200"/>
              <a:t>  </a:t>
            </a:r>
            <a:r>
              <a:rPr lang="pl-PL" sz="2200"/>
              <a:t>  </a:t>
            </a:r>
            <a:r>
              <a:rPr lang="en-US" sz="2200"/>
              <a:t>// ...</a:t>
            </a:r>
          </a:p>
          <a:p>
            <a:pPr algn="l"/>
            <a:r>
              <a:rPr lang="pl-PL" sz="2200"/>
              <a:t>  </a:t>
            </a:r>
            <a:r>
              <a:rPr lang="en-US" sz="2200"/>
              <a:t>  object = new ThreadSafeWrapper(object); </a:t>
            </a:r>
            <a:r>
              <a:rPr lang="pl-PL" sz="2200"/>
              <a:t/>
            </a:r>
            <a:br>
              <a:rPr lang="pl-PL" sz="2200"/>
            </a:br>
            <a:r>
              <a:rPr lang="pl-PL" sz="2200"/>
              <a:t>    </a:t>
            </a:r>
            <a:r>
              <a:rPr lang="en-US" sz="2200"/>
              <a:t>// object is now thread</a:t>
            </a:r>
            <a:r>
              <a:rPr lang="pl-PL" sz="2200"/>
              <a:t>-</a:t>
            </a:r>
            <a:r>
              <a:rPr lang="en-US" sz="2200"/>
              <a:t>safe </a:t>
            </a:r>
            <a:endParaRPr lang="pl-PL" sz="2200"/>
          </a:p>
          <a:p>
            <a:pPr algn="l"/>
            <a:endParaRPr lang="en-US" sz="2200"/>
          </a:p>
          <a:p>
            <a:pPr algn="l"/>
            <a:r>
              <a:rPr lang="pl-PL" sz="2200"/>
              <a:t>W</a:t>
            </a:r>
            <a:r>
              <a:rPr lang="en-US" sz="2200"/>
              <a:t>hen you don</a:t>
            </a:r>
            <a:r>
              <a:rPr lang="pl-PL" sz="2200"/>
              <a:t>’</a:t>
            </a:r>
            <a:r>
              <a:rPr lang="en-US" sz="2200"/>
              <a:t>t need thread-safe access any more, </a:t>
            </a:r>
            <a:r>
              <a:rPr lang="pl-PL" sz="2200"/>
              <a:t/>
            </a:r>
            <a:br>
              <a:rPr lang="pl-PL" sz="2200"/>
            </a:br>
            <a:r>
              <a:rPr lang="en-US" sz="2200"/>
              <a:t>unwrap it: </a:t>
            </a:r>
          </a:p>
          <a:p>
            <a:pPr algn="l"/>
            <a:r>
              <a:rPr lang="en-US" sz="2200"/>
              <a:t>  </a:t>
            </a:r>
            <a:r>
              <a:rPr lang="pl-PL" sz="2200"/>
              <a:t>  </a:t>
            </a:r>
            <a:r>
              <a:rPr lang="en-US" sz="2200"/>
              <a:t>object = ((ThreadSafeWrapper)object).extract();</a:t>
            </a:r>
            <a:endParaRPr lang="pl-PL" sz="22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8F4BD1C2-B662-4408-BB30-7F655F691639}" type="slidenum">
              <a:rPr lang="en-US"/>
              <a:pPr>
                <a:defRPr/>
              </a:pPr>
              <a:t>41</a:t>
            </a:fld>
            <a:endParaRPr lang="en-US"/>
          </a:p>
        </p:txBody>
      </p:sp>
      <p:sp>
        <p:nvSpPr>
          <p:cNvPr id="45059" name="Text Box 2"/>
          <p:cNvSpPr txBox="1">
            <a:spLocks noChangeArrowheads="1"/>
          </p:cNvSpPr>
          <p:nvPr/>
        </p:nvSpPr>
        <p:spPr bwMode="auto">
          <a:xfrm>
            <a:off x="457200" y="457200"/>
            <a:ext cx="8153400" cy="523220"/>
          </a:xfrm>
          <a:prstGeom prst="rect">
            <a:avLst/>
          </a:prstGeom>
          <a:noFill/>
          <a:ln w="9525">
            <a:noFill/>
            <a:miter lim="800000"/>
            <a:headEnd/>
            <a:tailEnd/>
          </a:ln>
        </p:spPr>
        <p:txBody>
          <a:bodyPr>
            <a:spAutoFit/>
          </a:bodyPr>
          <a:lstStyle/>
          <a:p>
            <a:pPr eaLnBrk="1" hangingPunct="1">
              <a:spcBef>
                <a:spcPct val="50000"/>
              </a:spcBef>
            </a:pPr>
            <a:r>
              <a:rPr lang="pl-PL" sz="2800" dirty="0" err="1">
                <a:solidFill>
                  <a:srgbClr val="A50021"/>
                </a:solidFill>
              </a:rPr>
              <a:t>Synchronization</a:t>
            </a:r>
            <a:r>
              <a:rPr lang="pl-PL" sz="2800" dirty="0">
                <a:solidFill>
                  <a:srgbClr val="A50021"/>
                </a:solidFill>
              </a:rPr>
              <a:t> </a:t>
            </a:r>
            <a:r>
              <a:rPr lang="pl-PL" sz="2800" dirty="0" err="1">
                <a:solidFill>
                  <a:srgbClr val="A50021"/>
                </a:solidFill>
              </a:rPr>
              <a:t>is</a:t>
            </a:r>
            <a:r>
              <a:rPr lang="pl-PL" sz="2800" dirty="0">
                <a:solidFill>
                  <a:srgbClr val="A50021"/>
                </a:solidFill>
              </a:rPr>
              <a:t> (</a:t>
            </a:r>
            <a:r>
              <a:rPr lang="pl-PL" sz="2800" dirty="0" err="1">
                <a:solidFill>
                  <a:srgbClr val="A50021"/>
                </a:solidFill>
              </a:rPr>
              <a:t>often</a:t>
            </a:r>
            <a:r>
              <a:rPr lang="pl-PL" sz="2800" dirty="0">
                <a:solidFill>
                  <a:srgbClr val="A50021"/>
                </a:solidFill>
              </a:rPr>
              <a:t>) not </a:t>
            </a:r>
            <a:r>
              <a:rPr lang="pl-PL" sz="2800" dirty="0" err="1" smtClean="0">
                <a:solidFill>
                  <a:srgbClr val="A50021"/>
                </a:solidFill>
              </a:rPr>
              <a:t>enough</a:t>
            </a:r>
            <a:endParaRPr lang="pl-PL" sz="2800" dirty="0">
              <a:solidFill>
                <a:srgbClr val="A50021"/>
              </a:solidFill>
            </a:endParaRPr>
          </a:p>
        </p:txBody>
      </p:sp>
      <p:sp>
        <p:nvSpPr>
          <p:cNvPr id="45060" name="Rectangle 3"/>
          <p:cNvSpPr>
            <a:spLocks noChangeArrowheads="1"/>
          </p:cNvSpPr>
          <p:nvPr/>
        </p:nvSpPr>
        <p:spPr bwMode="auto">
          <a:xfrm>
            <a:off x="381000" y="1357298"/>
            <a:ext cx="8382000" cy="4586287"/>
          </a:xfrm>
          <a:prstGeom prst="rect">
            <a:avLst/>
          </a:prstGeom>
          <a:noFill/>
          <a:ln w="9525">
            <a:noFill/>
            <a:miter lim="800000"/>
            <a:headEnd/>
            <a:tailEnd/>
          </a:ln>
        </p:spPr>
        <p:txBody>
          <a:bodyPr>
            <a:spAutoFit/>
          </a:bodyPr>
          <a:lstStyle/>
          <a:p>
            <a:pPr>
              <a:spcBef>
                <a:spcPct val="50000"/>
              </a:spcBef>
            </a:pPr>
            <a:r>
              <a:rPr lang="pl-PL" sz="2800" b="1" dirty="0" err="1">
                <a:solidFill>
                  <a:srgbClr val="3333CD"/>
                </a:solidFill>
              </a:rPr>
              <a:t>Interacting</a:t>
            </a:r>
            <a:r>
              <a:rPr lang="pl-PL" sz="2800" b="1" dirty="0">
                <a:solidFill>
                  <a:srgbClr val="3333CD"/>
                </a:solidFill>
              </a:rPr>
              <a:t> </a:t>
            </a:r>
            <a:r>
              <a:rPr lang="pl-PL" sz="2800" b="1" dirty="0" err="1">
                <a:solidFill>
                  <a:srgbClr val="3333CD"/>
                </a:solidFill>
              </a:rPr>
              <a:t>Threads</a:t>
            </a:r>
            <a:r>
              <a:rPr lang="pl-PL" sz="2800" b="1" dirty="0">
                <a:solidFill>
                  <a:srgbClr val="3333CD"/>
                </a:solidFill>
              </a:rPr>
              <a:t> – </a:t>
            </a:r>
            <a:r>
              <a:rPr lang="pl-PL" sz="2800" b="1" dirty="0" err="1">
                <a:solidFill>
                  <a:srgbClr val="3333CD"/>
                </a:solidFill>
              </a:rPr>
              <a:t>Producer</a:t>
            </a:r>
            <a:r>
              <a:rPr lang="pl-PL" sz="2800" b="1" dirty="0">
                <a:solidFill>
                  <a:srgbClr val="3333CD"/>
                </a:solidFill>
              </a:rPr>
              <a:t>/Consumer</a:t>
            </a:r>
          </a:p>
          <a:p>
            <a:pPr>
              <a:spcBef>
                <a:spcPct val="50000"/>
              </a:spcBef>
            </a:pPr>
            <a:r>
              <a:rPr lang="pl-PL" sz="2000" dirty="0">
                <a:solidFill>
                  <a:srgbClr val="000000"/>
                </a:solidFill>
              </a:rPr>
              <a:t>• </a:t>
            </a:r>
            <a:r>
              <a:rPr lang="pl-PL" dirty="0">
                <a:solidFill>
                  <a:srgbClr val="000000"/>
                </a:solidFill>
              </a:rPr>
              <a:t>In </a:t>
            </a:r>
            <a:r>
              <a:rPr lang="pl-PL" dirty="0" err="1">
                <a:solidFill>
                  <a:srgbClr val="000000"/>
                </a:solidFill>
              </a:rPr>
              <a:t>the</a:t>
            </a:r>
            <a:r>
              <a:rPr lang="pl-PL" dirty="0">
                <a:solidFill>
                  <a:srgbClr val="000000"/>
                </a:solidFill>
              </a:rPr>
              <a:t> </a:t>
            </a:r>
            <a:r>
              <a:rPr lang="pl-PL" dirty="0" err="1">
                <a:solidFill>
                  <a:srgbClr val="000000"/>
                </a:solidFill>
              </a:rPr>
              <a:t>setDate</a:t>
            </a:r>
            <a:r>
              <a:rPr lang="pl-PL" dirty="0">
                <a:solidFill>
                  <a:srgbClr val="000000"/>
                </a:solidFill>
              </a:rPr>
              <a:t>/</a:t>
            </a:r>
            <a:r>
              <a:rPr lang="pl-PL" dirty="0" err="1">
                <a:solidFill>
                  <a:srgbClr val="000000"/>
                </a:solidFill>
              </a:rPr>
              <a:t>getDate</a:t>
            </a:r>
            <a:r>
              <a:rPr lang="pl-PL" dirty="0">
                <a:solidFill>
                  <a:srgbClr val="000000"/>
                </a:solidFill>
              </a:rPr>
              <a:t> </a:t>
            </a:r>
            <a:r>
              <a:rPr lang="pl-PL" dirty="0" err="1">
                <a:solidFill>
                  <a:srgbClr val="000000"/>
                </a:solidFill>
              </a:rPr>
              <a:t>example</a:t>
            </a:r>
            <a:r>
              <a:rPr lang="pl-PL" dirty="0">
                <a:solidFill>
                  <a:srgbClr val="000000"/>
                </a:solidFill>
              </a:rPr>
              <a:t>, we do not </a:t>
            </a:r>
            <a:r>
              <a:rPr lang="pl-PL" dirty="0" err="1">
                <a:solidFill>
                  <a:srgbClr val="000000"/>
                </a:solidFill>
              </a:rPr>
              <a:t>care</a:t>
            </a:r>
            <a:r>
              <a:rPr lang="pl-PL" dirty="0">
                <a:solidFill>
                  <a:srgbClr val="000000"/>
                </a:solidFill>
              </a:rPr>
              <a:t> </a:t>
            </a:r>
            <a:r>
              <a:rPr lang="pl-PL" dirty="0" err="1">
                <a:solidFill>
                  <a:srgbClr val="000000"/>
                </a:solidFill>
              </a:rPr>
              <a:t>how</a:t>
            </a:r>
            <a:r>
              <a:rPr lang="pl-PL" dirty="0">
                <a:solidFill>
                  <a:srgbClr val="000000"/>
                </a:solidFill>
              </a:rPr>
              <a:t> </a:t>
            </a:r>
            <a:r>
              <a:rPr lang="pl-PL" dirty="0" err="1">
                <a:solidFill>
                  <a:srgbClr val="000000"/>
                </a:solidFill>
              </a:rPr>
              <a:t>often</a:t>
            </a:r>
            <a:r>
              <a:rPr lang="pl-PL" dirty="0">
                <a:solidFill>
                  <a:srgbClr val="000000"/>
                </a:solidFill>
              </a:rPr>
              <a:t> a </a:t>
            </a:r>
            <a:r>
              <a:rPr lang="pl-PL" dirty="0" err="1">
                <a:solidFill>
                  <a:srgbClr val="000000"/>
                </a:solidFill>
              </a:rPr>
              <a:t>date</a:t>
            </a:r>
            <a:r>
              <a:rPr lang="pl-PL" dirty="0">
                <a:solidFill>
                  <a:srgbClr val="000000"/>
                </a:solidFill>
              </a:rPr>
              <a:t>, </a:t>
            </a:r>
            <a:r>
              <a:rPr lang="pl-PL" dirty="0" err="1">
                <a:solidFill>
                  <a:srgbClr val="000000"/>
                </a:solidFill>
              </a:rPr>
              <a:t>once</a:t>
            </a:r>
            <a:r>
              <a:rPr lang="pl-PL" dirty="0">
                <a:solidFill>
                  <a:srgbClr val="000000"/>
                </a:solidFill>
              </a:rPr>
              <a:t> set, </a:t>
            </a:r>
            <a:r>
              <a:rPr lang="pl-PL" dirty="0" err="1">
                <a:solidFill>
                  <a:srgbClr val="000000"/>
                </a:solidFill>
              </a:rPr>
              <a:t>is</a:t>
            </a:r>
            <a:r>
              <a:rPr lang="pl-PL" dirty="0">
                <a:solidFill>
                  <a:srgbClr val="000000"/>
                </a:solidFill>
              </a:rPr>
              <a:t> </a:t>
            </a:r>
            <a:r>
              <a:rPr lang="pl-PL" dirty="0" err="1">
                <a:solidFill>
                  <a:srgbClr val="000000"/>
                </a:solidFill>
              </a:rPr>
              <a:t>accessed</a:t>
            </a:r>
            <a:r>
              <a:rPr lang="pl-PL" dirty="0">
                <a:solidFill>
                  <a:srgbClr val="000000"/>
                </a:solidFill>
              </a:rPr>
              <a:t> </a:t>
            </a:r>
            <a:r>
              <a:rPr lang="pl-PL" dirty="0" err="1">
                <a:solidFill>
                  <a:srgbClr val="000000"/>
                </a:solidFill>
              </a:rPr>
              <a:t>using</a:t>
            </a:r>
            <a:r>
              <a:rPr lang="pl-PL" dirty="0">
                <a:solidFill>
                  <a:srgbClr val="000000"/>
                </a:solidFill>
              </a:rPr>
              <a:t> </a:t>
            </a:r>
            <a:r>
              <a:rPr lang="pl-PL" dirty="0" err="1">
                <a:solidFill>
                  <a:srgbClr val="000000"/>
                </a:solidFill>
              </a:rPr>
              <a:t>getDate</a:t>
            </a:r>
            <a:r>
              <a:rPr lang="pl-PL" dirty="0">
                <a:solidFill>
                  <a:srgbClr val="000000"/>
                </a:solidFill>
              </a:rPr>
              <a:t>.</a:t>
            </a:r>
          </a:p>
          <a:p>
            <a:pPr>
              <a:spcBef>
                <a:spcPct val="50000"/>
              </a:spcBef>
            </a:pPr>
            <a:r>
              <a:rPr lang="pl-PL" dirty="0">
                <a:solidFill>
                  <a:srgbClr val="000000"/>
                </a:solidFill>
              </a:rPr>
              <a:t>• But </a:t>
            </a:r>
            <a:r>
              <a:rPr lang="pl-PL" dirty="0" err="1">
                <a:solidFill>
                  <a:srgbClr val="000000"/>
                </a:solidFill>
              </a:rPr>
              <a:t>sometimes</a:t>
            </a:r>
            <a:r>
              <a:rPr lang="pl-PL" dirty="0">
                <a:solidFill>
                  <a:srgbClr val="000000"/>
                </a:solidFill>
              </a:rPr>
              <a:t> </a:t>
            </a:r>
            <a:r>
              <a:rPr lang="pl-PL" dirty="0" err="1">
                <a:solidFill>
                  <a:srgbClr val="000000"/>
                </a:solidFill>
              </a:rPr>
              <a:t>where</a:t>
            </a:r>
            <a:r>
              <a:rPr lang="pl-PL" dirty="0">
                <a:solidFill>
                  <a:srgbClr val="000000"/>
                </a:solidFill>
              </a:rPr>
              <a:t> we </a:t>
            </a:r>
            <a:r>
              <a:rPr lang="pl-PL" dirty="0" err="1">
                <a:solidFill>
                  <a:srgbClr val="000000"/>
                </a:solidFill>
              </a:rPr>
              <a:t>need</a:t>
            </a:r>
            <a:r>
              <a:rPr lang="pl-PL" dirty="0">
                <a:solidFill>
                  <a:srgbClr val="000000"/>
                </a:solidFill>
              </a:rPr>
              <a:t> to </a:t>
            </a:r>
            <a:r>
              <a:rPr lang="pl-PL" dirty="0" err="1">
                <a:solidFill>
                  <a:srgbClr val="000000"/>
                </a:solidFill>
              </a:rPr>
              <a:t>add</a:t>
            </a:r>
            <a:r>
              <a:rPr lang="pl-PL" dirty="0">
                <a:solidFill>
                  <a:srgbClr val="000000"/>
                </a:solidFill>
              </a:rPr>
              <a:t> </a:t>
            </a:r>
            <a:r>
              <a:rPr lang="pl-PL" dirty="0" err="1">
                <a:solidFill>
                  <a:srgbClr val="000000"/>
                </a:solidFill>
              </a:rPr>
              <a:t>the</a:t>
            </a:r>
            <a:r>
              <a:rPr lang="pl-PL" dirty="0">
                <a:solidFill>
                  <a:srgbClr val="000000"/>
                </a:solidFill>
              </a:rPr>
              <a:t> </a:t>
            </a:r>
            <a:r>
              <a:rPr lang="pl-PL" dirty="0" err="1">
                <a:solidFill>
                  <a:srgbClr val="000000"/>
                </a:solidFill>
              </a:rPr>
              <a:t>condition</a:t>
            </a:r>
            <a:r>
              <a:rPr lang="pl-PL" dirty="0">
                <a:solidFill>
                  <a:srgbClr val="000000"/>
                </a:solidFill>
              </a:rPr>
              <a:t> </a:t>
            </a:r>
            <a:r>
              <a:rPr lang="pl-PL" dirty="0" err="1">
                <a:solidFill>
                  <a:srgbClr val="000000"/>
                </a:solidFill>
              </a:rPr>
              <a:t>that</a:t>
            </a:r>
            <a:r>
              <a:rPr lang="pl-PL" dirty="0">
                <a:solidFill>
                  <a:srgbClr val="000000"/>
                </a:solidFill>
              </a:rPr>
              <a:t> </a:t>
            </a:r>
            <a:r>
              <a:rPr lang="pl-PL" dirty="0" err="1">
                <a:solidFill>
                  <a:schemeClr val="accent2"/>
                </a:solidFill>
              </a:rPr>
              <a:t>the</a:t>
            </a:r>
            <a:r>
              <a:rPr lang="pl-PL" dirty="0">
                <a:solidFill>
                  <a:schemeClr val="accent2"/>
                </a:solidFill>
              </a:rPr>
              <a:t> </a:t>
            </a:r>
            <a:r>
              <a:rPr lang="pl-PL" dirty="0" err="1">
                <a:solidFill>
                  <a:schemeClr val="accent2"/>
                </a:solidFill>
              </a:rPr>
              <a:t>information</a:t>
            </a:r>
            <a:r>
              <a:rPr lang="pl-PL" dirty="0">
                <a:solidFill>
                  <a:schemeClr val="accent2"/>
                </a:solidFill>
              </a:rPr>
              <a:t> </a:t>
            </a:r>
            <a:r>
              <a:rPr lang="pl-PL" dirty="0" err="1">
                <a:solidFill>
                  <a:schemeClr val="accent2"/>
                </a:solidFill>
              </a:rPr>
              <a:t>must</a:t>
            </a:r>
            <a:r>
              <a:rPr lang="pl-PL" dirty="0">
                <a:solidFill>
                  <a:schemeClr val="accent2"/>
                </a:solidFill>
              </a:rPr>
              <a:t> be </a:t>
            </a:r>
            <a:r>
              <a:rPr lang="pl-PL" dirty="0" err="1">
                <a:solidFill>
                  <a:schemeClr val="accent2"/>
                </a:solidFill>
              </a:rPr>
              <a:t>read</a:t>
            </a:r>
            <a:r>
              <a:rPr lang="pl-PL" dirty="0">
                <a:solidFill>
                  <a:schemeClr val="accent2"/>
                </a:solidFill>
              </a:rPr>
              <a:t> </a:t>
            </a:r>
            <a:r>
              <a:rPr lang="pl-PL" dirty="0" err="1">
                <a:solidFill>
                  <a:schemeClr val="accent2"/>
                </a:solidFill>
              </a:rPr>
              <a:t>exactly</a:t>
            </a:r>
            <a:r>
              <a:rPr lang="pl-PL" dirty="0">
                <a:solidFill>
                  <a:schemeClr val="accent2"/>
                </a:solidFill>
              </a:rPr>
              <a:t> </a:t>
            </a:r>
            <a:r>
              <a:rPr lang="pl-PL" dirty="0" err="1">
                <a:solidFill>
                  <a:schemeClr val="accent2"/>
                </a:solidFill>
              </a:rPr>
              <a:t>once</a:t>
            </a:r>
            <a:r>
              <a:rPr lang="pl-PL" dirty="0">
                <a:solidFill>
                  <a:srgbClr val="000000"/>
                </a:solidFill>
              </a:rPr>
              <a:t>.</a:t>
            </a:r>
          </a:p>
          <a:p>
            <a:pPr>
              <a:spcBef>
                <a:spcPct val="50000"/>
              </a:spcBef>
            </a:pPr>
            <a:r>
              <a:rPr lang="pl-PL" dirty="0">
                <a:solidFill>
                  <a:srgbClr val="000000"/>
                </a:solidFill>
              </a:rPr>
              <a:t>• </a:t>
            </a:r>
            <a:r>
              <a:rPr lang="pl-PL" dirty="0" err="1">
                <a:solidFill>
                  <a:srgbClr val="000000"/>
                </a:solidFill>
              </a:rPr>
              <a:t>This</a:t>
            </a:r>
            <a:r>
              <a:rPr lang="pl-PL" dirty="0">
                <a:solidFill>
                  <a:srgbClr val="000000"/>
                </a:solidFill>
              </a:rPr>
              <a:t> </a:t>
            </a:r>
            <a:r>
              <a:rPr lang="pl-PL" dirty="0" err="1">
                <a:solidFill>
                  <a:srgbClr val="000000"/>
                </a:solidFill>
              </a:rPr>
              <a:t>is</a:t>
            </a:r>
            <a:r>
              <a:rPr lang="pl-PL" dirty="0">
                <a:solidFill>
                  <a:srgbClr val="000000"/>
                </a:solidFill>
              </a:rPr>
              <a:t> </a:t>
            </a:r>
            <a:r>
              <a:rPr lang="pl-PL" dirty="0" err="1">
                <a:solidFill>
                  <a:srgbClr val="000000"/>
                </a:solidFill>
              </a:rPr>
              <a:t>known</a:t>
            </a:r>
            <a:r>
              <a:rPr lang="pl-PL" dirty="0">
                <a:solidFill>
                  <a:srgbClr val="000000"/>
                </a:solidFill>
              </a:rPr>
              <a:t> as </a:t>
            </a:r>
            <a:r>
              <a:rPr lang="pl-PL" dirty="0" err="1">
                <a:solidFill>
                  <a:srgbClr val="000000"/>
                </a:solidFill>
              </a:rPr>
              <a:t>the</a:t>
            </a:r>
            <a:r>
              <a:rPr lang="pl-PL" dirty="0">
                <a:solidFill>
                  <a:srgbClr val="000000"/>
                </a:solidFill>
              </a:rPr>
              <a:t> </a:t>
            </a:r>
            <a:r>
              <a:rPr lang="pl-PL" dirty="0" err="1">
                <a:solidFill>
                  <a:srgbClr val="000000"/>
                </a:solidFill>
              </a:rPr>
              <a:t>producer</a:t>
            </a:r>
            <a:r>
              <a:rPr lang="pl-PL" dirty="0">
                <a:solidFill>
                  <a:srgbClr val="000000"/>
                </a:solidFill>
              </a:rPr>
              <a:t>/consumer problem.</a:t>
            </a:r>
          </a:p>
          <a:p>
            <a:pPr>
              <a:spcBef>
                <a:spcPct val="50000"/>
              </a:spcBef>
            </a:pPr>
            <a:r>
              <a:rPr lang="pl-PL" dirty="0">
                <a:solidFill>
                  <a:srgbClr val="000000"/>
                </a:solidFill>
              </a:rPr>
              <a:t>• A </a:t>
            </a:r>
            <a:r>
              <a:rPr lang="pl-PL" dirty="0" err="1">
                <a:solidFill>
                  <a:srgbClr val="000000"/>
                </a:solidFill>
              </a:rPr>
              <a:t>Producer</a:t>
            </a:r>
            <a:r>
              <a:rPr lang="pl-PL" dirty="0">
                <a:solidFill>
                  <a:srgbClr val="000000"/>
                </a:solidFill>
              </a:rPr>
              <a:t> </a:t>
            </a:r>
            <a:r>
              <a:rPr lang="pl-PL" dirty="0" err="1">
                <a:solidFill>
                  <a:srgbClr val="000000"/>
                </a:solidFill>
              </a:rPr>
              <a:t>produces</a:t>
            </a:r>
            <a:r>
              <a:rPr lang="pl-PL" dirty="0">
                <a:solidFill>
                  <a:srgbClr val="000000"/>
                </a:solidFill>
              </a:rPr>
              <a:t> </a:t>
            </a:r>
            <a:r>
              <a:rPr lang="pl-PL" dirty="0" err="1">
                <a:solidFill>
                  <a:srgbClr val="000000"/>
                </a:solidFill>
              </a:rPr>
              <a:t>items</a:t>
            </a:r>
            <a:r>
              <a:rPr lang="pl-PL" dirty="0">
                <a:solidFill>
                  <a:srgbClr val="000000"/>
                </a:solidFill>
              </a:rPr>
              <a:t>. A Consumer </a:t>
            </a:r>
            <a:r>
              <a:rPr lang="pl-PL" dirty="0" err="1">
                <a:solidFill>
                  <a:srgbClr val="000000"/>
                </a:solidFill>
              </a:rPr>
              <a:t>consumes</a:t>
            </a:r>
            <a:r>
              <a:rPr lang="pl-PL" dirty="0">
                <a:solidFill>
                  <a:srgbClr val="000000"/>
                </a:solidFill>
              </a:rPr>
              <a:t> </a:t>
            </a:r>
            <a:r>
              <a:rPr lang="pl-PL" dirty="0" err="1">
                <a:solidFill>
                  <a:srgbClr val="000000"/>
                </a:solidFill>
              </a:rPr>
              <a:t>items</a:t>
            </a:r>
            <a:r>
              <a:rPr lang="pl-PL" dirty="0">
                <a:solidFill>
                  <a:srgbClr val="000000"/>
                </a:solidFill>
              </a:rPr>
              <a:t>.</a:t>
            </a:r>
            <a:br>
              <a:rPr lang="pl-PL" dirty="0">
                <a:solidFill>
                  <a:srgbClr val="000000"/>
                </a:solidFill>
              </a:rPr>
            </a:br>
            <a:r>
              <a:rPr lang="pl-PL" dirty="0" err="1">
                <a:solidFill>
                  <a:srgbClr val="000000"/>
                </a:solidFill>
              </a:rPr>
              <a:t>E.g</a:t>
            </a:r>
            <a:r>
              <a:rPr lang="pl-PL" dirty="0">
                <a:solidFill>
                  <a:srgbClr val="000000"/>
                </a:solidFill>
              </a:rPr>
              <a:t>., </a:t>
            </a:r>
            <a:r>
              <a:rPr lang="pl-PL" dirty="0" err="1">
                <a:solidFill>
                  <a:srgbClr val="000000"/>
                </a:solidFill>
              </a:rPr>
              <a:t>Author</a:t>
            </a:r>
            <a:r>
              <a:rPr lang="pl-PL" dirty="0">
                <a:solidFill>
                  <a:srgbClr val="000000"/>
                </a:solidFill>
              </a:rPr>
              <a:t> / </a:t>
            </a:r>
            <a:r>
              <a:rPr lang="pl-PL" dirty="0" err="1">
                <a:solidFill>
                  <a:srgbClr val="000000"/>
                </a:solidFill>
              </a:rPr>
              <a:t>Writer</a:t>
            </a:r>
            <a:r>
              <a:rPr lang="pl-PL" dirty="0">
                <a:solidFill>
                  <a:srgbClr val="000000"/>
                </a:solidFill>
              </a:rPr>
              <a:t> </a:t>
            </a:r>
            <a:r>
              <a:rPr lang="pl-PL" dirty="0" err="1">
                <a:solidFill>
                  <a:srgbClr val="000000"/>
                </a:solidFill>
              </a:rPr>
              <a:t>example</a:t>
            </a:r>
            <a:r>
              <a:rPr lang="pl-PL" dirty="0">
                <a:solidFill>
                  <a:srgbClr val="000000"/>
                </a:solidFill>
              </a:rPr>
              <a:t> </a:t>
            </a:r>
            <a:r>
              <a:rPr lang="pl-PL" dirty="0" err="1">
                <a:solidFill>
                  <a:srgbClr val="000000"/>
                </a:solidFill>
              </a:rPr>
              <a:t>in</a:t>
            </a:r>
            <a:r>
              <a:rPr lang="pl-PL" dirty="0">
                <a:solidFill>
                  <a:srgbClr val="000000"/>
                </a:solidFill>
              </a:rPr>
              <a:t> [Barteczko’04]: </a:t>
            </a:r>
            <a:br>
              <a:rPr lang="pl-PL" dirty="0">
                <a:solidFill>
                  <a:srgbClr val="000000"/>
                </a:solidFill>
              </a:rPr>
            </a:br>
            <a:r>
              <a:rPr lang="pl-PL" dirty="0" err="1">
                <a:solidFill>
                  <a:srgbClr val="000000"/>
                </a:solidFill>
              </a:rPr>
              <a:t>Author</a:t>
            </a:r>
            <a:r>
              <a:rPr lang="pl-PL" dirty="0">
                <a:solidFill>
                  <a:srgbClr val="000000"/>
                </a:solidFill>
              </a:rPr>
              <a:t> </a:t>
            </a:r>
            <a:r>
              <a:rPr lang="pl-PL" dirty="0" err="1">
                <a:solidFill>
                  <a:srgbClr val="000000"/>
                </a:solidFill>
              </a:rPr>
              <a:t>creates</a:t>
            </a:r>
            <a:r>
              <a:rPr lang="pl-PL" dirty="0">
                <a:solidFill>
                  <a:srgbClr val="000000"/>
                </a:solidFill>
              </a:rPr>
              <a:t> </a:t>
            </a:r>
            <a:r>
              <a:rPr lang="pl-PL" dirty="0" err="1">
                <a:solidFill>
                  <a:srgbClr val="000000"/>
                </a:solidFill>
              </a:rPr>
              <a:t>stories</a:t>
            </a:r>
            <a:r>
              <a:rPr lang="pl-PL" dirty="0">
                <a:solidFill>
                  <a:srgbClr val="000000"/>
                </a:solidFill>
              </a:rPr>
              <a:t>, </a:t>
            </a:r>
            <a:r>
              <a:rPr lang="pl-PL" dirty="0" err="1">
                <a:solidFill>
                  <a:srgbClr val="000000"/>
                </a:solidFill>
              </a:rPr>
              <a:t>Writer</a:t>
            </a:r>
            <a:r>
              <a:rPr lang="pl-PL" dirty="0">
                <a:solidFill>
                  <a:srgbClr val="000000"/>
                </a:solidFill>
              </a:rPr>
              <a:t> </a:t>
            </a:r>
            <a:r>
              <a:rPr lang="pl-PL" dirty="0">
                <a:solidFill>
                  <a:srgbClr val="000000"/>
                </a:solidFill>
                <a:cs typeface="Arial" pitchFamily="34" charset="0"/>
              </a:rPr>
              <a:t>“</a:t>
            </a:r>
            <a:r>
              <a:rPr lang="pl-PL" dirty="0" err="1">
                <a:solidFill>
                  <a:srgbClr val="000000"/>
                </a:solidFill>
              </a:rPr>
              <a:t>catches</a:t>
            </a:r>
            <a:r>
              <a:rPr lang="pl-PL" dirty="0">
                <a:solidFill>
                  <a:srgbClr val="000000"/>
                </a:solidFill>
              </a:rPr>
              <a:t>” </a:t>
            </a:r>
            <a:r>
              <a:rPr lang="pl-PL" dirty="0" err="1">
                <a:solidFill>
                  <a:srgbClr val="000000"/>
                </a:solidFill>
              </a:rPr>
              <a:t>them</a:t>
            </a:r>
            <a:r>
              <a:rPr lang="pl-PL" dirty="0">
                <a:solidFill>
                  <a:srgbClr val="000000"/>
                </a:solidFill>
              </a:rPr>
              <a:t> and </a:t>
            </a:r>
            <a:r>
              <a:rPr lang="pl-PL" dirty="0" err="1">
                <a:solidFill>
                  <a:srgbClr val="000000"/>
                </a:solidFill>
              </a:rPr>
              <a:t>prints</a:t>
            </a:r>
            <a:r>
              <a:rPr lang="pl-PL" dirty="0">
                <a:solidFill>
                  <a:srgbClr val="000000"/>
                </a:solidFill>
              </a:rPr>
              <a:t> </a:t>
            </a:r>
            <a:br>
              <a:rPr lang="pl-PL" dirty="0">
                <a:solidFill>
                  <a:srgbClr val="000000"/>
                </a:solidFill>
              </a:rPr>
            </a:br>
            <a:r>
              <a:rPr lang="pl-PL" dirty="0">
                <a:solidFill>
                  <a:srgbClr val="000000"/>
                </a:solidFill>
              </a:rPr>
              <a:t>(</a:t>
            </a:r>
            <a:r>
              <a:rPr lang="pl-PL" dirty="0" err="1">
                <a:solidFill>
                  <a:srgbClr val="000000"/>
                </a:solidFill>
              </a:rPr>
              <a:t>sends</a:t>
            </a:r>
            <a:r>
              <a:rPr lang="pl-PL" dirty="0">
                <a:solidFill>
                  <a:srgbClr val="000000"/>
                </a:solidFill>
              </a:rPr>
              <a:t> to </a:t>
            </a:r>
            <a:r>
              <a:rPr lang="pl-PL" dirty="0" err="1">
                <a:solidFill>
                  <a:srgbClr val="000000"/>
                </a:solidFill>
              </a:rPr>
              <a:t>the</a:t>
            </a:r>
            <a:r>
              <a:rPr lang="pl-PL" dirty="0">
                <a:solidFill>
                  <a:srgbClr val="000000"/>
                </a:solidFill>
              </a:rPr>
              <a:t> </a:t>
            </a:r>
            <a:r>
              <a:rPr lang="pl-PL" dirty="0" err="1">
                <a:solidFill>
                  <a:srgbClr val="000000"/>
                </a:solidFill>
              </a:rPr>
              <a:t>screen</a:t>
            </a:r>
            <a:r>
              <a:rPr lang="pl-PL" dirty="0">
                <a:solidFill>
                  <a:srgbClr val="000000"/>
                </a:solidFill>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90FB7148-3CBF-4889-ACD8-C2E3F4EA1F3D}" type="slidenum">
              <a:rPr lang="en-US"/>
              <a:pPr>
                <a:defRPr/>
              </a:pPr>
              <a:t>42</a:t>
            </a:fld>
            <a:endParaRPr lang="en-US"/>
          </a:p>
        </p:txBody>
      </p:sp>
      <p:sp>
        <p:nvSpPr>
          <p:cNvPr id="46083" name="Rectangle 2"/>
          <p:cNvSpPr>
            <a:spLocks noChangeArrowheads="1"/>
          </p:cNvSpPr>
          <p:nvPr/>
        </p:nvSpPr>
        <p:spPr bwMode="auto">
          <a:xfrm>
            <a:off x="762000" y="1285860"/>
            <a:ext cx="7620000" cy="4473575"/>
          </a:xfrm>
          <a:prstGeom prst="rect">
            <a:avLst/>
          </a:prstGeom>
          <a:noFill/>
          <a:ln w="9525">
            <a:noFill/>
            <a:miter lim="800000"/>
            <a:headEnd/>
            <a:tailEnd/>
          </a:ln>
        </p:spPr>
        <p:txBody>
          <a:bodyPr>
            <a:spAutoFit/>
          </a:bodyPr>
          <a:lstStyle/>
          <a:p>
            <a:pPr>
              <a:spcBef>
                <a:spcPct val="50000"/>
              </a:spcBef>
            </a:pPr>
            <a:r>
              <a:rPr lang="pl-PL" dirty="0">
                <a:solidFill>
                  <a:srgbClr val="000000"/>
                </a:solidFill>
              </a:rPr>
              <a:t>• We </a:t>
            </a:r>
            <a:r>
              <a:rPr lang="pl-PL" dirty="0" err="1">
                <a:solidFill>
                  <a:srgbClr val="000000"/>
                </a:solidFill>
              </a:rPr>
              <a:t>must</a:t>
            </a:r>
            <a:r>
              <a:rPr lang="pl-PL" dirty="0">
                <a:solidFill>
                  <a:srgbClr val="000000"/>
                </a:solidFill>
              </a:rPr>
              <a:t> </a:t>
            </a:r>
            <a:r>
              <a:rPr lang="pl-PL" dirty="0" err="1">
                <a:solidFill>
                  <a:srgbClr val="000000"/>
                </a:solidFill>
              </a:rPr>
              <a:t>ensure</a:t>
            </a:r>
            <a:r>
              <a:rPr lang="pl-PL" dirty="0">
                <a:solidFill>
                  <a:srgbClr val="000000"/>
                </a:solidFill>
              </a:rPr>
              <a:t> </a:t>
            </a:r>
            <a:r>
              <a:rPr lang="pl-PL" dirty="0" err="1">
                <a:solidFill>
                  <a:srgbClr val="000000"/>
                </a:solidFill>
              </a:rPr>
              <a:t>that</a:t>
            </a:r>
            <a:r>
              <a:rPr lang="pl-PL" dirty="0">
                <a:solidFill>
                  <a:srgbClr val="000000"/>
                </a:solidFill>
              </a:rPr>
              <a:t> </a:t>
            </a:r>
            <a:r>
              <a:rPr lang="pl-PL" dirty="0" err="1">
                <a:solidFill>
                  <a:srgbClr val="000000"/>
                </a:solidFill>
              </a:rPr>
              <a:t>all</a:t>
            </a:r>
            <a:r>
              <a:rPr lang="pl-PL" dirty="0">
                <a:solidFill>
                  <a:srgbClr val="000000"/>
                </a:solidFill>
              </a:rPr>
              <a:t> </a:t>
            </a:r>
            <a:r>
              <a:rPr lang="pl-PL" dirty="0" err="1">
                <a:solidFill>
                  <a:srgbClr val="000000"/>
                </a:solidFill>
              </a:rPr>
              <a:t>items</a:t>
            </a:r>
            <a:r>
              <a:rPr lang="pl-PL" dirty="0">
                <a:solidFill>
                  <a:srgbClr val="000000"/>
                </a:solidFill>
              </a:rPr>
              <a:t> </a:t>
            </a:r>
            <a:r>
              <a:rPr lang="pl-PL" dirty="0" err="1">
                <a:solidFill>
                  <a:srgbClr val="000000"/>
                </a:solidFill>
              </a:rPr>
              <a:t>produced</a:t>
            </a:r>
            <a:r>
              <a:rPr lang="pl-PL" dirty="0">
                <a:solidFill>
                  <a:srgbClr val="000000"/>
                </a:solidFill>
              </a:rPr>
              <a:t> by </a:t>
            </a:r>
            <a:r>
              <a:rPr lang="pl-PL" dirty="0" err="1">
                <a:solidFill>
                  <a:srgbClr val="000000"/>
                </a:solidFill>
              </a:rPr>
              <a:t>Producer</a:t>
            </a:r>
            <a:r>
              <a:rPr lang="pl-PL" dirty="0">
                <a:solidFill>
                  <a:srgbClr val="000000"/>
                </a:solidFill>
              </a:rPr>
              <a:t> </a:t>
            </a:r>
            <a:r>
              <a:rPr lang="pl-PL" dirty="0" err="1">
                <a:solidFill>
                  <a:srgbClr val="000000"/>
                </a:solidFill>
              </a:rPr>
              <a:t>are</a:t>
            </a:r>
            <a:r>
              <a:rPr lang="pl-PL" dirty="0">
                <a:solidFill>
                  <a:srgbClr val="000000"/>
                </a:solidFill>
              </a:rPr>
              <a:t> </a:t>
            </a:r>
            <a:r>
              <a:rPr lang="pl-PL" dirty="0" err="1">
                <a:solidFill>
                  <a:srgbClr val="000000"/>
                </a:solidFill>
              </a:rPr>
              <a:t>consumed</a:t>
            </a:r>
            <a:r>
              <a:rPr lang="pl-PL" dirty="0">
                <a:solidFill>
                  <a:srgbClr val="000000"/>
                </a:solidFill>
              </a:rPr>
              <a:t> by Consumer, and </a:t>
            </a:r>
            <a:r>
              <a:rPr lang="pl-PL" dirty="0" err="1">
                <a:solidFill>
                  <a:srgbClr val="000000"/>
                </a:solidFill>
              </a:rPr>
              <a:t>that</a:t>
            </a:r>
            <a:r>
              <a:rPr lang="pl-PL" dirty="0">
                <a:solidFill>
                  <a:srgbClr val="000000"/>
                </a:solidFill>
              </a:rPr>
              <a:t> Consumer </a:t>
            </a:r>
            <a:r>
              <a:rPr lang="pl-PL" dirty="0" err="1">
                <a:solidFill>
                  <a:srgbClr val="000000"/>
                </a:solidFill>
              </a:rPr>
              <a:t>does</a:t>
            </a:r>
            <a:r>
              <a:rPr lang="pl-PL" dirty="0">
                <a:solidFill>
                  <a:srgbClr val="000000"/>
                </a:solidFill>
              </a:rPr>
              <a:t> not </a:t>
            </a:r>
            <a:r>
              <a:rPr lang="pl-PL" dirty="0" err="1">
                <a:solidFill>
                  <a:srgbClr val="000000"/>
                </a:solidFill>
              </a:rPr>
              <a:t>consume</a:t>
            </a:r>
            <a:r>
              <a:rPr lang="pl-PL" dirty="0">
                <a:solidFill>
                  <a:srgbClr val="000000"/>
                </a:solidFill>
              </a:rPr>
              <a:t> </a:t>
            </a:r>
            <a:r>
              <a:rPr lang="pl-PL" dirty="0" err="1">
                <a:solidFill>
                  <a:srgbClr val="000000"/>
                </a:solidFill>
              </a:rPr>
              <a:t>the</a:t>
            </a:r>
            <a:r>
              <a:rPr lang="pl-PL" dirty="0">
                <a:solidFill>
                  <a:srgbClr val="000000"/>
                </a:solidFill>
              </a:rPr>
              <a:t> same </a:t>
            </a:r>
            <a:r>
              <a:rPr lang="pl-PL" dirty="0" err="1">
                <a:solidFill>
                  <a:srgbClr val="000000"/>
                </a:solidFill>
              </a:rPr>
              <a:t>item</a:t>
            </a:r>
            <a:r>
              <a:rPr lang="pl-PL" dirty="0">
                <a:solidFill>
                  <a:srgbClr val="000000"/>
                </a:solidFill>
              </a:rPr>
              <a:t> </a:t>
            </a:r>
            <a:r>
              <a:rPr lang="pl-PL" dirty="0" err="1">
                <a:solidFill>
                  <a:srgbClr val="000000"/>
                </a:solidFill>
              </a:rPr>
              <a:t>twice</a:t>
            </a:r>
            <a:r>
              <a:rPr lang="pl-PL" dirty="0">
                <a:solidFill>
                  <a:srgbClr val="000000"/>
                </a:solidFill>
              </a:rPr>
              <a:t>.</a:t>
            </a:r>
          </a:p>
          <a:p>
            <a:pPr>
              <a:spcBef>
                <a:spcPct val="50000"/>
              </a:spcBef>
            </a:pPr>
            <a:endParaRPr lang="pl-PL" dirty="0">
              <a:solidFill>
                <a:srgbClr val="000000"/>
              </a:solidFill>
            </a:endParaRPr>
          </a:p>
          <a:p>
            <a:pPr>
              <a:spcBef>
                <a:spcPct val="50000"/>
              </a:spcBef>
            </a:pPr>
            <a:r>
              <a:rPr lang="pl-PL" dirty="0" err="1">
                <a:solidFill>
                  <a:srgbClr val="000000"/>
                </a:solidFill>
              </a:rPr>
              <a:t>Hence</a:t>
            </a:r>
            <a:r>
              <a:rPr lang="pl-PL" dirty="0">
                <a:solidFill>
                  <a:srgbClr val="000000"/>
                </a:solidFill>
              </a:rPr>
              <a:t>:</a:t>
            </a:r>
          </a:p>
          <a:p>
            <a:pPr>
              <a:spcBef>
                <a:spcPct val="50000"/>
              </a:spcBef>
            </a:pPr>
            <a:r>
              <a:rPr lang="pl-PL" dirty="0">
                <a:solidFill>
                  <a:srgbClr val="000000"/>
                </a:solidFill>
              </a:rPr>
              <a:t>– </a:t>
            </a:r>
            <a:r>
              <a:rPr lang="pl-PL" dirty="0" err="1">
                <a:solidFill>
                  <a:srgbClr val="000000"/>
                </a:solidFill>
              </a:rPr>
              <a:t>if</a:t>
            </a:r>
            <a:r>
              <a:rPr lang="pl-PL" dirty="0">
                <a:solidFill>
                  <a:srgbClr val="000000"/>
                </a:solidFill>
              </a:rPr>
              <a:t> </a:t>
            </a:r>
            <a:r>
              <a:rPr lang="pl-PL" dirty="0" err="1">
                <a:solidFill>
                  <a:srgbClr val="000000"/>
                </a:solidFill>
              </a:rPr>
              <a:t>Producer</a:t>
            </a:r>
            <a:r>
              <a:rPr lang="pl-PL" dirty="0">
                <a:solidFill>
                  <a:srgbClr val="000000"/>
                </a:solidFill>
              </a:rPr>
              <a:t> </a:t>
            </a:r>
            <a:r>
              <a:rPr lang="pl-PL" dirty="0" err="1">
                <a:solidFill>
                  <a:srgbClr val="000000"/>
                </a:solidFill>
              </a:rPr>
              <a:t>is</a:t>
            </a:r>
            <a:r>
              <a:rPr lang="pl-PL" dirty="0">
                <a:solidFill>
                  <a:srgbClr val="000000"/>
                </a:solidFill>
              </a:rPr>
              <a:t> </a:t>
            </a:r>
            <a:r>
              <a:rPr lang="pl-PL" dirty="0" err="1">
                <a:solidFill>
                  <a:srgbClr val="000000"/>
                </a:solidFill>
              </a:rPr>
              <a:t>faster</a:t>
            </a:r>
            <a:r>
              <a:rPr lang="pl-PL" dirty="0">
                <a:solidFill>
                  <a:srgbClr val="000000"/>
                </a:solidFill>
              </a:rPr>
              <a:t> </a:t>
            </a:r>
            <a:r>
              <a:rPr lang="pl-PL" dirty="0" err="1">
                <a:solidFill>
                  <a:srgbClr val="000000"/>
                </a:solidFill>
              </a:rPr>
              <a:t>than</a:t>
            </a:r>
            <a:r>
              <a:rPr lang="pl-PL" dirty="0">
                <a:solidFill>
                  <a:srgbClr val="000000"/>
                </a:solidFill>
              </a:rPr>
              <a:t> Consumer, </a:t>
            </a:r>
            <a:r>
              <a:rPr lang="pl-PL" dirty="0" err="1">
                <a:solidFill>
                  <a:srgbClr val="000000"/>
                </a:solidFill>
              </a:rPr>
              <a:t>then</a:t>
            </a:r>
            <a:r>
              <a:rPr lang="pl-PL" dirty="0">
                <a:solidFill>
                  <a:srgbClr val="000000"/>
                </a:solidFill>
              </a:rPr>
              <a:t> </a:t>
            </a:r>
            <a:br>
              <a:rPr lang="pl-PL" dirty="0">
                <a:solidFill>
                  <a:srgbClr val="000000"/>
                </a:solidFill>
              </a:rPr>
            </a:br>
            <a:r>
              <a:rPr lang="pl-PL" dirty="0" err="1">
                <a:solidFill>
                  <a:srgbClr val="000000"/>
                </a:solidFill>
              </a:rPr>
              <a:t>Producer</a:t>
            </a:r>
            <a:r>
              <a:rPr lang="pl-PL" dirty="0">
                <a:solidFill>
                  <a:srgbClr val="000000"/>
                </a:solidFill>
              </a:rPr>
              <a:t> </a:t>
            </a:r>
            <a:r>
              <a:rPr lang="pl-PL" dirty="0" err="1">
                <a:solidFill>
                  <a:srgbClr val="000000"/>
                </a:solidFill>
              </a:rPr>
              <a:t>must</a:t>
            </a:r>
            <a:r>
              <a:rPr lang="pl-PL" dirty="0">
                <a:solidFill>
                  <a:srgbClr val="000000"/>
                </a:solidFill>
              </a:rPr>
              <a:t> </a:t>
            </a:r>
            <a:r>
              <a:rPr lang="pl-PL" dirty="0" err="1">
                <a:solidFill>
                  <a:srgbClr val="000000"/>
                </a:solidFill>
              </a:rPr>
              <a:t>wait</a:t>
            </a:r>
            <a:r>
              <a:rPr lang="pl-PL" dirty="0">
                <a:solidFill>
                  <a:srgbClr val="000000"/>
                </a:solidFill>
              </a:rPr>
              <a:t> for </a:t>
            </a:r>
            <a:r>
              <a:rPr lang="pl-PL" dirty="0" err="1">
                <a:solidFill>
                  <a:srgbClr val="000000"/>
                </a:solidFill>
              </a:rPr>
              <a:t>the</a:t>
            </a:r>
            <a:r>
              <a:rPr lang="pl-PL" dirty="0">
                <a:solidFill>
                  <a:srgbClr val="000000"/>
                </a:solidFill>
              </a:rPr>
              <a:t> </a:t>
            </a:r>
            <a:r>
              <a:rPr lang="pl-PL" dirty="0" err="1">
                <a:solidFill>
                  <a:srgbClr val="000000"/>
                </a:solidFill>
              </a:rPr>
              <a:t>item</a:t>
            </a:r>
            <a:r>
              <a:rPr lang="pl-PL" dirty="0">
                <a:solidFill>
                  <a:srgbClr val="000000"/>
                </a:solidFill>
              </a:rPr>
              <a:t> to be </a:t>
            </a:r>
            <a:r>
              <a:rPr lang="pl-PL" dirty="0" err="1">
                <a:solidFill>
                  <a:srgbClr val="000000"/>
                </a:solidFill>
              </a:rPr>
              <a:t>consumed</a:t>
            </a:r>
            <a:r>
              <a:rPr lang="pl-PL" dirty="0">
                <a:solidFill>
                  <a:srgbClr val="000000"/>
                </a:solidFill>
              </a:rPr>
              <a:t>, </a:t>
            </a:r>
            <a:br>
              <a:rPr lang="pl-PL" dirty="0">
                <a:solidFill>
                  <a:srgbClr val="000000"/>
                </a:solidFill>
              </a:rPr>
            </a:br>
            <a:r>
              <a:rPr lang="pl-PL" dirty="0">
                <a:solidFill>
                  <a:srgbClr val="000000"/>
                </a:solidFill>
              </a:rPr>
              <a:t>and</a:t>
            </a:r>
          </a:p>
          <a:p>
            <a:pPr>
              <a:spcBef>
                <a:spcPct val="50000"/>
              </a:spcBef>
            </a:pPr>
            <a:r>
              <a:rPr lang="pl-PL" dirty="0">
                <a:solidFill>
                  <a:srgbClr val="000000"/>
                </a:solidFill>
              </a:rPr>
              <a:t>– </a:t>
            </a:r>
            <a:r>
              <a:rPr lang="pl-PL" dirty="0" err="1">
                <a:solidFill>
                  <a:srgbClr val="000000"/>
                </a:solidFill>
              </a:rPr>
              <a:t>if</a:t>
            </a:r>
            <a:r>
              <a:rPr lang="pl-PL" dirty="0">
                <a:solidFill>
                  <a:srgbClr val="000000"/>
                </a:solidFill>
              </a:rPr>
              <a:t> Consumer </a:t>
            </a:r>
            <a:r>
              <a:rPr lang="pl-PL" dirty="0" err="1">
                <a:solidFill>
                  <a:srgbClr val="000000"/>
                </a:solidFill>
              </a:rPr>
              <a:t>is</a:t>
            </a:r>
            <a:r>
              <a:rPr lang="pl-PL" dirty="0">
                <a:solidFill>
                  <a:srgbClr val="000000"/>
                </a:solidFill>
              </a:rPr>
              <a:t> </a:t>
            </a:r>
            <a:r>
              <a:rPr lang="pl-PL" dirty="0" err="1">
                <a:solidFill>
                  <a:srgbClr val="000000"/>
                </a:solidFill>
              </a:rPr>
              <a:t>faster</a:t>
            </a:r>
            <a:r>
              <a:rPr lang="pl-PL" dirty="0">
                <a:solidFill>
                  <a:srgbClr val="000000"/>
                </a:solidFill>
              </a:rPr>
              <a:t> </a:t>
            </a:r>
            <a:r>
              <a:rPr lang="pl-PL" dirty="0" err="1">
                <a:solidFill>
                  <a:srgbClr val="000000"/>
                </a:solidFill>
              </a:rPr>
              <a:t>than</a:t>
            </a:r>
            <a:r>
              <a:rPr lang="pl-PL" dirty="0">
                <a:solidFill>
                  <a:srgbClr val="000000"/>
                </a:solidFill>
              </a:rPr>
              <a:t> </a:t>
            </a:r>
            <a:r>
              <a:rPr lang="pl-PL" dirty="0" err="1">
                <a:solidFill>
                  <a:srgbClr val="000000"/>
                </a:solidFill>
              </a:rPr>
              <a:t>Producer</a:t>
            </a:r>
            <a:r>
              <a:rPr lang="pl-PL" dirty="0">
                <a:solidFill>
                  <a:srgbClr val="000000"/>
                </a:solidFill>
              </a:rPr>
              <a:t>, </a:t>
            </a:r>
            <a:r>
              <a:rPr lang="pl-PL" dirty="0" err="1">
                <a:solidFill>
                  <a:srgbClr val="000000"/>
                </a:solidFill>
              </a:rPr>
              <a:t>then</a:t>
            </a:r>
            <a:r>
              <a:rPr lang="pl-PL" dirty="0">
                <a:solidFill>
                  <a:srgbClr val="000000"/>
                </a:solidFill>
              </a:rPr>
              <a:t> Consumer </a:t>
            </a:r>
            <a:r>
              <a:rPr lang="pl-PL" dirty="0" err="1">
                <a:solidFill>
                  <a:srgbClr val="000000"/>
                </a:solidFill>
              </a:rPr>
              <a:t>must</a:t>
            </a:r>
            <a:r>
              <a:rPr lang="pl-PL" dirty="0">
                <a:solidFill>
                  <a:srgbClr val="000000"/>
                </a:solidFill>
              </a:rPr>
              <a:t> </a:t>
            </a:r>
            <a:r>
              <a:rPr lang="pl-PL" dirty="0" err="1">
                <a:solidFill>
                  <a:srgbClr val="000000"/>
                </a:solidFill>
              </a:rPr>
              <a:t>wait</a:t>
            </a:r>
            <a:r>
              <a:rPr lang="pl-PL" dirty="0">
                <a:solidFill>
                  <a:srgbClr val="000000"/>
                </a:solidFill>
              </a:rPr>
              <a:t> </a:t>
            </a:r>
            <a:r>
              <a:rPr lang="pl-PL" dirty="0" err="1">
                <a:solidFill>
                  <a:srgbClr val="000000"/>
                </a:solidFill>
              </a:rPr>
              <a:t>until</a:t>
            </a:r>
            <a:r>
              <a:rPr lang="pl-PL" dirty="0">
                <a:solidFill>
                  <a:srgbClr val="000000"/>
                </a:solidFill>
              </a:rPr>
              <a:t> </a:t>
            </a:r>
            <a:r>
              <a:rPr lang="pl-PL" dirty="0" err="1">
                <a:solidFill>
                  <a:srgbClr val="000000"/>
                </a:solidFill>
              </a:rPr>
              <a:t>the</a:t>
            </a:r>
            <a:r>
              <a:rPr lang="pl-PL" dirty="0">
                <a:solidFill>
                  <a:srgbClr val="000000"/>
                </a:solidFill>
              </a:rPr>
              <a:t> </a:t>
            </a:r>
            <a:r>
              <a:rPr lang="pl-PL" dirty="0" err="1">
                <a:solidFill>
                  <a:srgbClr val="000000"/>
                </a:solidFill>
              </a:rPr>
              <a:t>next</a:t>
            </a:r>
            <a:r>
              <a:rPr lang="pl-PL" dirty="0">
                <a:solidFill>
                  <a:srgbClr val="000000"/>
                </a:solidFill>
              </a:rPr>
              <a:t> </a:t>
            </a:r>
            <a:r>
              <a:rPr lang="pl-PL" dirty="0" err="1">
                <a:solidFill>
                  <a:srgbClr val="000000"/>
                </a:solidFill>
              </a:rPr>
              <a:t>item</a:t>
            </a:r>
            <a:r>
              <a:rPr lang="pl-PL" dirty="0">
                <a:solidFill>
                  <a:srgbClr val="000000"/>
                </a:solidFill>
              </a:rPr>
              <a:t> </a:t>
            </a:r>
            <a:r>
              <a:rPr lang="pl-PL" dirty="0" err="1">
                <a:solidFill>
                  <a:srgbClr val="000000"/>
                </a:solidFill>
              </a:rPr>
              <a:t>has</a:t>
            </a:r>
            <a:r>
              <a:rPr lang="pl-PL" dirty="0">
                <a:solidFill>
                  <a:srgbClr val="000000"/>
                </a:solidFill>
              </a:rPr>
              <a:t> </a:t>
            </a:r>
            <a:r>
              <a:rPr lang="pl-PL" dirty="0" err="1">
                <a:solidFill>
                  <a:srgbClr val="000000"/>
                </a:solidFill>
              </a:rPr>
              <a:t>been</a:t>
            </a:r>
            <a:r>
              <a:rPr lang="pl-PL" dirty="0">
                <a:solidFill>
                  <a:srgbClr val="000000"/>
                </a:solidFill>
              </a:rPr>
              <a:t> </a:t>
            </a:r>
            <a:r>
              <a:rPr lang="pl-PL" dirty="0" err="1">
                <a:solidFill>
                  <a:srgbClr val="000000"/>
                </a:solidFill>
              </a:rPr>
              <a:t>produced</a:t>
            </a:r>
            <a:r>
              <a:rPr lang="pl-PL" dirty="0">
                <a:solidFill>
                  <a:srgbClr val="000000"/>
                </a:solidFill>
              </a:rPr>
              <a:t>.</a:t>
            </a:r>
          </a:p>
        </p:txBody>
      </p:sp>
      <p:sp>
        <p:nvSpPr>
          <p:cNvPr id="46084" name="Text Box 3"/>
          <p:cNvSpPr txBox="1">
            <a:spLocks noChangeArrowheads="1"/>
          </p:cNvSpPr>
          <p:nvPr/>
        </p:nvSpPr>
        <p:spPr bwMode="auto">
          <a:xfrm>
            <a:off x="457200" y="457200"/>
            <a:ext cx="8153400" cy="523220"/>
          </a:xfrm>
          <a:prstGeom prst="rect">
            <a:avLst/>
          </a:prstGeom>
          <a:noFill/>
          <a:ln w="9525">
            <a:noFill/>
            <a:miter lim="800000"/>
            <a:headEnd/>
            <a:tailEnd/>
          </a:ln>
        </p:spPr>
        <p:txBody>
          <a:bodyPr>
            <a:spAutoFit/>
          </a:bodyPr>
          <a:lstStyle/>
          <a:p>
            <a:pPr eaLnBrk="1" hangingPunct="1">
              <a:spcBef>
                <a:spcPct val="50000"/>
              </a:spcBef>
            </a:pPr>
            <a:r>
              <a:rPr lang="pl-PL" sz="2800" dirty="0" err="1">
                <a:solidFill>
                  <a:srgbClr val="A50021"/>
                </a:solidFill>
              </a:rPr>
              <a:t>Producer</a:t>
            </a:r>
            <a:r>
              <a:rPr lang="pl-PL" sz="2800" dirty="0">
                <a:solidFill>
                  <a:srgbClr val="A50021"/>
                </a:solidFill>
              </a:rPr>
              <a:t> / Consumer, </a:t>
            </a:r>
            <a:r>
              <a:rPr lang="pl-PL" sz="2800" dirty="0" err="1" smtClean="0">
                <a:solidFill>
                  <a:srgbClr val="A50021"/>
                </a:solidFill>
              </a:rPr>
              <a:t>cont’d</a:t>
            </a:r>
            <a:endParaRPr lang="pl-PL" sz="2800" dirty="0">
              <a:solidFill>
                <a:srgbClr val="A5002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3"/>
          <p:cNvSpPr>
            <a:spLocks noGrp="1"/>
          </p:cNvSpPr>
          <p:nvPr>
            <p:ph type="sldNum" sz="quarter" idx="12"/>
          </p:nvPr>
        </p:nvSpPr>
        <p:spPr/>
        <p:txBody>
          <a:bodyPr/>
          <a:lstStyle/>
          <a:p>
            <a:pPr>
              <a:defRPr/>
            </a:pPr>
            <a:fld id="{0BF032A9-5F9F-4205-8319-AD915D7ECFED}" type="slidenum">
              <a:rPr lang="en-US"/>
              <a:pPr>
                <a:defRPr/>
              </a:pPr>
              <a:t>43</a:t>
            </a:fld>
            <a:endParaRPr lang="en-US"/>
          </a:p>
        </p:txBody>
      </p:sp>
      <p:sp>
        <p:nvSpPr>
          <p:cNvPr id="47107" name="Text Box 2"/>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Solution?</a:t>
            </a:r>
          </a:p>
        </p:txBody>
      </p:sp>
      <p:sp>
        <p:nvSpPr>
          <p:cNvPr id="47108" name="Rectangle 3"/>
          <p:cNvSpPr>
            <a:spLocks noChangeArrowheads="1"/>
          </p:cNvSpPr>
          <p:nvPr/>
        </p:nvSpPr>
        <p:spPr bwMode="auto">
          <a:xfrm>
            <a:off x="762000" y="1066800"/>
            <a:ext cx="7620000" cy="519113"/>
          </a:xfrm>
          <a:prstGeom prst="rect">
            <a:avLst/>
          </a:prstGeom>
          <a:noFill/>
          <a:ln w="9525">
            <a:noFill/>
            <a:miter lim="800000"/>
            <a:headEnd/>
            <a:tailEnd/>
          </a:ln>
        </p:spPr>
        <p:txBody>
          <a:bodyPr>
            <a:spAutoFit/>
          </a:bodyPr>
          <a:lstStyle/>
          <a:p>
            <a:pPr>
              <a:spcBef>
                <a:spcPct val="50000"/>
              </a:spcBef>
            </a:pPr>
            <a:r>
              <a:rPr lang="pl-PL" sz="2800">
                <a:solidFill>
                  <a:schemeClr val="accent2"/>
                </a:solidFill>
              </a:rPr>
              <a:t>1. Use a buffer (queue)?</a:t>
            </a:r>
          </a:p>
        </p:txBody>
      </p:sp>
      <p:sp>
        <p:nvSpPr>
          <p:cNvPr id="47109" name="Rectangle 4"/>
          <p:cNvSpPr>
            <a:spLocks noChangeArrowheads="1"/>
          </p:cNvSpPr>
          <p:nvPr/>
        </p:nvSpPr>
        <p:spPr bwMode="auto">
          <a:xfrm>
            <a:off x="304800" y="1766888"/>
            <a:ext cx="8534400" cy="4252912"/>
          </a:xfrm>
          <a:prstGeom prst="rect">
            <a:avLst/>
          </a:prstGeom>
          <a:noFill/>
          <a:ln w="9525">
            <a:noFill/>
            <a:miter lim="800000"/>
            <a:headEnd/>
            <a:tailEnd/>
          </a:ln>
        </p:spPr>
        <p:txBody>
          <a:bodyPr>
            <a:spAutoFit/>
          </a:bodyPr>
          <a:lstStyle/>
          <a:p>
            <a:pPr>
              <a:spcBef>
                <a:spcPct val="50000"/>
              </a:spcBef>
            </a:pPr>
            <a:r>
              <a:rPr lang="pl-PL" sz="2200">
                <a:solidFill>
                  <a:srgbClr val="000000"/>
                </a:solidFill>
              </a:rPr>
              <a:t>In one thread, </a:t>
            </a:r>
            <a:r>
              <a:rPr lang="pl-PL" sz="2200" b="1">
                <a:solidFill>
                  <a:srgbClr val="970000"/>
                </a:solidFill>
              </a:rPr>
              <a:t>Producer </a:t>
            </a:r>
            <a:r>
              <a:rPr lang="pl-PL" sz="2200">
                <a:solidFill>
                  <a:srgbClr val="000000"/>
                </a:solidFill>
              </a:rPr>
              <a:t>produces items which it puts in the buffer, in the other thread, </a:t>
            </a:r>
            <a:r>
              <a:rPr lang="pl-PL" sz="2200" b="1">
                <a:solidFill>
                  <a:srgbClr val="970000"/>
                </a:solidFill>
              </a:rPr>
              <a:t>Consumer </a:t>
            </a:r>
            <a:r>
              <a:rPr lang="pl-PL" sz="2200">
                <a:solidFill>
                  <a:srgbClr val="000000"/>
                </a:solidFill>
              </a:rPr>
              <a:t>takes items from the buffer and “consumes” them.</a:t>
            </a:r>
          </a:p>
          <a:p>
            <a:pPr>
              <a:spcBef>
                <a:spcPct val="50000"/>
              </a:spcBef>
            </a:pPr>
            <a:r>
              <a:rPr lang="pl-PL" sz="2200">
                <a:solidFill>
                  <a:srgbClr val="000000"/>
                </a:solidFill>
              </a:rPr>
              <a:t>The </a:t>
            </a:r>
            <a:r>
              <a:rPr lang="pl-PL" sz="2200" b="1">
                <a:solidFill>
                  <a:srgbClr val="970000"/>
                </a:solidFill>
              </a:rPr>
              <a:t>Buffer </a:t>
            </a:r>
            <a:r>
              <a:rPr lang="pl-PL" sz="2200">
                <a:solidFill>
                  <a:srgbClr val="000000"/>
                </a:solidFill>
              </a:rPr>
              <a:t>encapsulates the shared variable, </a:t>
            </a:r>
            <a:br>
              <a:rPr lang="pl-PL" sz="2200">
                <a:solidFill>
                  <a:srgbClr val="000000"/>
                </a:solidFill>
              </a:rPr>
            </a:br>
            <a:r>
              <a:rPr lang="pl-PL" sz="2200">
                <a:solidFill>
                  <a:srgbClr val="000000"/>
                </a:solidFill>
              </a:rPr>
              <a:t>and is the critical region.</a:t>
            </a:r>
          </a:p>
          <a:p>
            <a:pPr>
              <a:spcBef>
                <a:spcPct val="50000"/>
              </a:spcBef>
            </a:pPr>
            <a:r>
              <a:rPr lang="pl-PL" sz="2200" b="1">
                <a:solidFill>
                  <a:srgbClr val="970000"/>
                </a:solidFill>
              </a:rPr>
              <a:t>Producer </a:t>
            </a:r>
            <a:r>
              <a:rPr lang="pl-PL" sz="2200">
                <a:solidFill>
                  <a:srgbClr val="000000"/>
                </a:solidFill>
              </a:rPr>
              <a:t>and </a:t>
            </a:r>
            <a:r>
              <a:rPr lang="pl-PL" sz="2200" b="1">
                <a:solidFill>
                  <a:srgbClr val="970000"/>
                </a:solidFill>
              </a:rPr>
              <a:t>Consumer </a:t>
            </a:r>
            <a:r>
              <a:rPr lang="pl-PL" sz="2200">
                <a:solidFill>
                  <a:srgbClr val="000000"/>
                </a:solidFill>
              </a:rPr>
              <a:t>access the shared variable (which stores the items) through synchronized </a:t>
            </a:r>
            <a:r>
              <a:rPr lang="pl-PL" sz="2200" b="1">
                <a:solidFill>
                  <a:srgbClr val="970000"/>
                </a:solidFill>
              </a:rPr>
              <a:t>give </a:t>
            </a:r>
            <a:r>
              <a:rPr lang="pl-PL" sz="2200">
                <a:solidFill>
                  <a:srgbClr val="000000"/>
                </a:solidFill>
              </a:rPr>
              <a:t>and </a:t>
            </a:r>
            <a:r>
              <a:rPr lang="pl-PL" sz="2200" b="1">
                <a:solidFill>
                  <a:srgbClr val="970000"/>
                </a:solidFill>
              </a:rPr>
              <a:t>take </a:t>
            </a:r>
            <a:r>
              <a:rPr lang="pl-PL" sz="2200">
                <a:solidFill>
                  <a:srgbClr val="000000"/>
                </a:solidFill>
              </a:rPr>
              <a:t>methods from the </a:t>
            </a:r>
            <a:r>
              <a:rPr lang="pl-PL" sz="2200" b="1">
                <a:solidFill>
                  <a:srgbClr val="970000"/>
                </a:solidFill>
              </a:rPr>
              <a:t>Buffer </a:t>
            </a:r>
            <a:r>
              <a:rPr lang="pl-PL" sz="2200">
                <a:solidFill>
                  <a:srgbClr val="000000"/>
                </a:solidFill>
              </a:rPr>
              <a:t>class.</a:t>
            </a:r>
          </a:p>
          <a:p>
            <a:pPr>
              <a:spcBef>
                <a:spcPct val="50000"/>
              </a:spcBef>
            </a:pPr>
            <a:r>
              <a:rPr lang="pl-PL" sz="2200">
                <a:solidFill>
                  <a:srgbClr val="000000"/>
                </a:solidFill>
              </a:rPr>
              <a:t>Gives mutual exclusion (because the methods are </a:t>
            </a:r>
            <a:r>
              <a:rPr lang="pl-PL" sz="2200" b="1">
                <a:solidFill>
                  <a:srgbClr val="970000"/>
                </a:solidFill>
              </a:rPr>
              <a:t>synchronized</a:t>
            </a:r>
            <a:r>
              <a:rPr lang="pl-PL" sz="2200">
                <a:solidFill>
                  <a:srgbClr val="000000"/>
                </a:solidFill>
              </a:rPr>
              <a:t>).</a:t>
            </a:r>
          </a:p>
          <a:p>
            <a:pPr>
              <a:spcBef>
                <a:spcPct val="50000"/>
              </a:spcBef>
            </a:pPr>
            <a:r>
              <a:rPr lang="pl-PL" sz="2800">
                <a:solidFill>
                  <a:schemeClr val="accent2"/>
                </a:solidFill>
              </a:rPr>
              <a:t>OK?</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ymbol zastępczy numeru slajdu 3"/>
          <p:cNvSpPr>
            <a:spLocks noGrp="1"/>
          </p:cNvSpPr>
          <p:nvPr>
            <p:ph type="sldNum" sz="quarter" idx="12"/>
          </p:nvPr>
        </p:nvSpPr>
        <p:spPr/>
        <p:txBody>
          <a:bodyPr/>
          <a:lstStyle/>
          <a:p>
            <a:pPr>
              <a:defRPr/>
            </a:pPr>
            <a:fld id="{20516F7F-E24F-4EE6-B782-78F9B65EAB0D}" type="slidenum">
              <a:rPr lang="en-US"/>
              <a:pPr>
                <a:defRPr/>
              </a:pPr>
              <a:t>44</a:t>
            </a:fld>
            <a:endParaRPr lang="en-US"/>
          </a:p>
        </p:txBody>
      </p:sp>
      <p:sp>
        <p:nvSpPr>
          <p:cNvPr id="48131" name="Rectangle 2"/>
          <p:cNvSpPr>
            <a:spLocks noChangeArrowheads="1"/>
          </p:cNvSpPr>
          <p:nvPr/>
        </p:nvSpPr>
        <p:spPr bwMode="auto">
          <a:xfrm>
            <a:off x="381000" y="1250950"/>
            <a:ext cx="8382000" cy="1187450"/>
          </a:xfrm>
          <a:prstGeom prst="rect">
            <a:avLst/>
          </a:prstGeom>
          <a:noFill/>
          <a:ln w="9525">
            <a:noFill/>
            <a:miter lim="800000"/>
            <a:headEnd/>
            <a:tailEnd/>
          </a:ln>
        </p:spPr>
        <p:txBody>
          <a:bodyPr>
            <a:spAutoFit/>
          </a:bodyPr>
          <a:lstStyle/>
          <a:p>
            <a:pPr>
              <a:spcBef>
                <a:spcPct val="50000"/>
              </a:spcBef>
            </a:pPr>
            <a:r>
              <a:rPr lang="pl-PL"/>
              <a:t>WRONG. </a:t>
            </a:r>
            <a:r>
              <a:rPr lang="pl-PL">
                <a:sym typeface="Wingdings" pitchFamily="2" charset="2"/>
              </a:rPr>
              <a:t>  </a:t>
            </a:r>
            <a:r>
              <a:rPr lang="pl-PL"/>
              <a:t>As well as mutual exclusion, </a:t>
            </a:r>
            <a:br>
              <a:rPr lang="pl-PL"/>
            </a:br>
            <a:r>
              <a:rPr lang="pl-PL"/>
              <a:t>we </a:t>
            </a:r>
            <a:r>
              <a:rPr lang="pl-PL">
                <a:solidFill>
                  <a:schemeClr val="accent2"/>
                </a:solidFill>
              </a:rPr>
              <a:t>need to ensure that an item can only be put in an empty</a:t>
            </a:r>
            <a:br>
              <a:rPr lang="pl-PL">
                <a:solidFill>
                  <a:schemeClr val="accent2"/>
                </a:solidFill>
              </a:rPr>
            </a:br>
            <a:r>
              <a:rPr lang="pl-PL">
                <a:solidFill>
                  <a:schemeClr val="accent2"/>
                </a:solidFill>
              </a:rPr>
              <a:t>buffer, and removed from a full buffer.</a:t>
            </a:r>
          </a:p>
        </p:txBody>
      </p:sp>
      <p:sp>
        <p:nvSpPr>
          <p:cNvPr id="48132" name="Text Box 3"/>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Solution?  (cont’d)</a:t>
            </a:r>
          </a:p>
        </p:txBody>
      </p:sp>
      <p:sp>
        <p:nvSpPr>
          <p:cNvPr id="330756" name="Text Box 4"/>
          <p:cNvSpPr txBox="1">
            <a:spLocks noChangeArrowheads="1"/>
          </p:cNvSpPr>
          <p:nvPr/>
        </p:nvSpPr>
        <p:spPr bwMode="auto">
          <a:xfrm>
            <a:off x="495300" y="2743200"/>
            <a:ext cx="8153400" cy="946150"/>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We are going to use wait() and notify()</a:t>
            </a:r>
            <a:br>
              <a:rPr lang="pl-PL" sz="2800">
                <a:solidFill>
                  <a:srgbClr val="A50021"/>
                </a:solidFill>
              </a:rPr>
            </a:br>
            <a:r>
              <a:rPr lang="pl-PL" sz="2800">
                <a:solidFill>
                  <a:srgbClr val="A50021"/>
                </a:solidFill>
              </a:rPr>
              <a:t>from class Thread</a:t>
            </a:r>
          </a:p>
        </p:txBody>
      </p:sp>
      <p:sp>
        <p:nvSpPr>
          <p:cNvPr id="330757" name="Rectangle 5"/>
          <p:cNvSpPr>
            <a:spLocks noChangeArrowheads="1"/>
          </p:cNvSpPr>
          <p:nvPr/>
        </p:nvSpPr>
        <p:spPr bwMode="auto">
          <a:xfrm>
            <a:off x="304800" y="3779838"/>
            <a:ext cx="8534400" cy="2800350"/>
          </a:xfrm>
          <a:prstGeom prst="rect">
            <a:avLst/>
          </a:prstGeom>
          <a:noFill/>
          <a:ln w="9525">
            <a:noFill/>
            <a:miter lim="800000"/>
            <a:headEnd/>
            <a:tailEnd/>
          </a:ln>
        </p:spPr>
        <p:txBody>
          <a:bodyPr>
            <a:spAutoFit/>
          </a:bodyPr>
          <a:lstStyle/>
          <a:p>
            <a:pPr>
              <a:spcBef>
                <a:spcPct val="50000"/>
              </a:spcBef>
            </a:pPr>
            <a:r>
              <a:rPr lang="pl-PL" sz="2200">
                <a:solidFill>
                  <a:srgbClr val="000000"/>
                </a:solidFill>
              </a:rPr>
              <a:t>When a thread invokes </a:t>
            </a:r>
            <a:r>
              <a:rPr lang="pl-PL" sz="2200" b="1">
                <a:solidFill>
                  <a:srgbClr val="970000"/>
                </a:solidFill>
              </a:rPr>
              <a:t>wait()</a:t>
            </a:r>
            <a:r>
              <a:rPr lang="pl-PL" sz="2200">
                <a:solidFill>
                  <a:srgbClr val="000000"/>
                </a:solidFill>
              </a:rPr>
              <a:t>,</a:t>
            </a:r>
            <a:br>
              <a:rPr lang="pl-PL" sz="2200">
                <a:solidFill>
                  <a:srgbClr val="000000"/>
                </a:solidFill>
              </a:rPr>
            </a:br>
            <a:r>
              <a:rPr lang="pl-PL" sz="2200">
                <a:solidFill>
                  <a:srgbClr val="000000"/>
                </a:solidFill>
              </a:rPr>
              <a:t>it is put in state </a:t>
            </a:r>
            <a:r>
              <a:rPr lang="pl-PL" sz="2200">
                <a:solidFill>
                  <a:schemeClr val="accent2"/>
                </a:solidFill>
              </a:rPr>
              <a:t>blocked</a:t>
            </a:r>
            <a:r>
              <a:rPr lang="pl-PL" sz="2200">
                <a:solidFill>
                  <a:srgbClr val="000000"/>
                </a:solidFill>
              </a:rPr>
              <a:t> and loses the lock.</a:t>
            </a:r>
          </a:p>
          <a:p>
            <a:pPr>
              <a:spcBef>
                <a:spcPct val="50000"/>
              </a:spcBef>
            </a:pPr>
            <a:r>
              <a:rPr lang="pl-PL" sz="2200">
                <a:solidFill>
                  <a:srgbClr val="000000"/>
                </a:solidFill>
              </a:rPr>
              <a:t> The effect of </a:t>
            </a:r>
            <a:r>
              <a:rPr lang="pl-PL" sz="2200" b="1">
                <a:solidFill>
                  <a:srgbClr val="970000"/>
                </a:solidFill>
              </a:rPr>
              <a:t>notify() </a:t>
            </a:r>
            <a:r>
              <a:rPr lang="pl-PL" sz="2200">
                <a:solidFill>
                  <a:srgbClr val="000000"/>
                </a:solidFill>
              </a:rPr>
              <a:t>is to </a:t>
            </a:r>
            <a:r>
              <a:rPr lang="pl-PL" sz="2200">
                <a:solidFill>
                  <a:schemeClr val="accent2"/>
                </a:solidFill>
              </a:rPr>
              <a:t>wake up a thread</a:t>
            </a:r>
            <a:r>
              <a:rPr lang="pl-PL" sz="2200">
                <a:solidFill>
                  <a:srgbClr val="000000"/>
                </a:solidFill>
              </a:rPr>
              <a:t> which has executed </a:t>
            </a:r>
            <a:br>
              <a:rPr lang="pl-PL" sz="2200">
                <a:solidFill>
                  <a:srgbClr val="000000"/>
                </a:solidFill>
              </a:rPr>
            </a:br>
            <a:r>
              <a:rPr lang="pl-PL" sz="2200">
                <a:solidFill>
                  <a:srgbClr val="000000"/>
                </a:solidFill>
              </a:rPr>
              <a:t>a call of </a:t>
            </a:r>
            <a:r>
              <a:rPr lang="pl-PL" sz="2200" b="1">
                <a:solidFill>
                  <a:srgbClr val="970000"/>
                </a:solidFill>
              </a:rPr>
              <a:t>wait() </a:t>
            </a:r>
            <a:r>
              <a:rPr lang="pl-PL" sz="2200">
                <a:solidFill>
                  <a:srgbClr val="000000"/>
                </a:solidFill>
              </a:rPr>
              <a:t>in this object.  If there is no waiting thread, </a:t>
            </a:r>
            <a:br>
              <a:rPr lang="pl-PL" sz="2200">
                <a:solidFill>
                  <a:srgbClr val="000000"/>
                </a:solidFill>
              </a:rPr>
            </a:br>
            <a:r>
              <a:rPr lang="pl-PL" sz="2200">
                <a:solidFill>
                  <a:srgbClr val="000000"/>
                </a:solidFill>
              </a:rPr>
              <a:t>then the call has no effect.</a:t>
            </a:r>
          </a:p>
          <a:p>
            <a:pPr>
              <a:spcBef>
                <a:spcPct val="50000"/>
              </a:spcBef>
            </a:pPr>
            <a:r>
              <a:rPr lang="pl-PL" sz="2200">
                <a:solidFill>
                  <a:srgbClr val="000000"/>
                </a:solidFill>
              </a:rPr>
              <a:t>When a thread is woken up, it becomes runnable. </a:t>
            </a:r>
            <a:br>
              <a:rPr lang="pl-PL" sz="2200">
                <a:solidFill>
                  <a:srgbClr val="000000"/>
                </a:solidFill>
              </a:rPr>
            </a:br>
            <a:r>
              <a:rPr lang="pl-PL" sz="2200">
                <a:solidFill>
                  <a:srgbClr val="000000"/>
                </a:solidFill>
              </a:rPr>
              <a:t>(But it is run again only when the scheduler decides.)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0756"/>
                                        </p:tgtEl>
                                        <p:attrNameLst>
                                          <p:attrName>style.visibility</p:attrName>
                                        </p:attrNameLst>
                                      </p:cBhvr>
                                      <p:to>
                                        <p:strVal val="visible"/>
                                      </p:to>
                                    </p:set>
                                    <p:anim calcmode="lin" valueType="num">
                                      <p:cBhvr additive="base">
                                        <p:cTn id="7" dur="500" fill="hold"/>
                                        <p:tgtEl>
                                          <p:spTgt spid="330756"/>
                                        </p:tgtEl>
                                        <p:attrNameLst>
                                          <p:attrName>ppt_x</p:attrName>
                                        </p:attrNameLst>
                                      </p:cBhvr>
                                      <p:tavLst>
                                        <p:tav tm="0">
                                          <p:val>
                                            <p:strVal val="0-#ppt_w/2"/>
                                          </p:val>
                                        </p:tav>
                                        <p:tav tm="100000">
                                          <p:val>
                                            <p:strVal val="#ppt_x"/>
                                          </p:val>
                                        </p:tav>
                                      </p:tavLst>
                                    </p:anim>
                                    <p:anim calcmode="lin" valueType="num">
                                      <p:cBhvr additive="base">
                                        <p:cTn id="8" dur="500" fill="hold"/>
                                        <p:tgtEl>
                                          <p:spTgt spid="3307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0757"/>
                                        </p:tgtEl>
                                        <p:attrNameLst>
                                          <p:attrName>style.visibility</p:attrName>
                                        </p:attrNameLst>
                                      </p:cBhvr>
                                      <p:to>
                                        <p:strVal val="visible"/>
                                      </p:to>
                                    </p:set>
                                    <p:anim calcmode="lin" valueType="num">
                                      <p:cBhvr additive="base">
                                        <p:cTn id="13" dur="500" fill="hold"/>
                                        <p:tgtEl>
                                          <p:spTgt spid="330757"/>
                                        </p:tgtEl>
                                        <p:attrNameLst>
                                          <p:attrName>ppt_x</p:attrName>
                                        </p:attrNameLst>
                                      </p:cBhvr>
                                      <p:tavLst>
                                        <p:tav tm="0">
                                          <p:val>
                                            <p:strVal val="0-#ppt_w/2"/>
                                          </p:val>
                                        </p:tav>
                                        <p:tav tm="100000">
                                          <p:val>
                                            <p:strVal val="#ppt_x"/>
                                          </p:val>
                                        </p:tav>
                                      </p:tavLst>
                                    </p:anim>
                                    <p:anim calcmode="lin" valueType="num">
                                      <p:cBhvr additive="base">
                                        <p:cTn id="14" dur="500" fill="hold"/>
                                        <p:tgtEl>
                                          <p:spTgt spid="3307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autoUpdateAnimBg="0"/>
      <p:bldP spid="33075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3"/>
          <p:cNvSpPr>
            <a:spLocks noGrp="1"/>
          </p:cNvSpPr>
          <p:nvPr>
            <p:ph type="sldNum" sz="quarter" idx="12"/>
          </p:nvPr>
        </p:nvSpPr>
        <p:spPr/>
        <p:txBody>
          <a:bodyPr/>
          <a:lstStyle/>
          <a:p>
            <a:pPr>
              <a:defRPr/>
            </a:pPr>
            <a:fld id="{6AD956A1-E43A-4B45-AACF-5E46ADFDD5E1}" type="slidenum">
              <a:rPr lang="en-US"/>
              <a:pPr>
                <a:defRPr/>
              </a:pPr>
              <a:t>45</a:t>
            </a:fld>
            <a:endParaRPr lang="en-US"/>
          </a:p>
        </p:txBody>
      </p:sp>
      <p:sp>
        <p:nvSpPr>
          <p:cNvPr id="49155" name="Text Box 2"/>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wait()</a:t>
            </a:r>
          </a:p>
        </p:txBody>
      </p:sp>
      <p:sp>
        <p:nvSpPr>
          <p:cNvPr id="49156" name="Rectangle 3"/>
          <p:cNvSpPr>
            <a:spLocks noChangeArrowheads="1"/>
          </p:cNvSpPr>
          <p:nvPr/>
        </p:nvSpPr>
        <p:spPr bwMode="auto">
          <a:xfrm>
            <a:off x="609600" y="1066800"/>
            <a:ext cx="7924800" cy="2647950"/>
          </a:xfrm>
          <a:prstGeom prst="rect">
            <a:avLst/>
          </a:prstGeom>
          <a:noFill/>
          <a:ln w="9525">
            <a:noFill/>
            <a:miter lim="800000"/>
            <a:headEnd/>
            <a:tailEnd/>
          </a:ln>
        </p:spPr>
        <p:txBody>
          <a:bodyPr>
            <a:spAutoFit/>
          </a:bodyPr>
          <a:lstStyle/>
          <a:p>
            <a:pPr algn="l">
              <a:spcBef>
                <a:spcPct val="50000"/>
              </a:spcBef>
            </a:pPr>
            <a:r>
              <a:rPr lang="pl-PL" b="1"/>
              <a:t>wait() </a:t>
            </a:r>
            <a:r>
              <a:rPr lang="pl-PL"/>
              <a:t>must always occur within a </a:t>
            </a:r>
            <a:r>
              <a:rPr lang="pl-PL" b="1"/>
              <a:t>try/catch </a:t>
            </a:r>
            <a:r>
              <a:rPr lang="pl-PL"/>
              <a:t>block:</a:t>
            </a:r>
            <a:br>
              <a:rPr lang="pl-PL"/>
            </a:br>
            <a:r>
              <a:rPr lang="pl-PL"/>
              <a:t>try { </a:t>
            </a:r>
            <a:br>
              <a:rPr lang="pl-PL"/>
            </a:br>
            <a:r>
              <a:rPr lang="pl-PL"/>
              <a:t>	wait(); </a:t>
            </a:r>
            <a:br>
              <a:rPr lang="pl-PL"/>
            </a:br>
            <a:r>
              <a:rPr lang="pl-PL"/>
              <a:t>}</a:t>
            </a:r>
            <a:br>
              <a:rPr lang="pl-PL"/>
            </a:br>
            <a:r>
              <a:rPr lang="pl-PL"/>
              <a:t>catch (InterruptedException e) { 	System.err.println("Exception"); </a:t>
            </a:r>
            <a:br>
              <a:rPr lang="pl-PL"/>
            </a:br>
            <a:r>
              <a:rPr lang="pl-PL"/>
              <a:t>}</a:t>
            </a:r>
          </a:p>
        </p:txBody>
      </p:sp>
      <p:sp>
        <p:nvSpPr>
          <p:cNvPr id="331780" name="Text Box 4"/>
          <p:cNvSpPr txBox="1">
            <a:spLocks noChangeArrowheads="1"/>
          </p:cNvSpPr>
          <p:nvPr/>
        </p:nvSpPr>
        <p:spPr bwMode="auto">
          <a:xfrm>
            <a:off x="495300" y="4267200"/>
            <a:ext cx="8153400" cy="1735138"/>
          </a:xfrm>
          <a:prstGeom prst="rect">
            <a:avLst/>
          </a:prstGeom>
          <a:noFill/>
          <a:ln w="9525">
            <a:noFill/>
            <a:miter lim="800000"/>
            <a:headEnd/>
            <a:tailEnd/>
          </a:ln>
        </p:spPr>
        <p:txBody>
          <a:bodyPr>
            <a:spAutoFit/>
          </a:bodyPr>
          <a:lstStyle/>
          <a:p>
            <a:pPr eaLnBrk="1" hangingPunct="1">
              <a:spcBef>
                <a:spcPct val="50000"/>
              </a:spcBef>
            </a:pPr>
            <a:r>
              <a:rPr lang="pl-PL">
                <a:solidFill>
                  <a:schemeClr val="accent2"/>
                </a:solidFill>
              </a:rPr>
              <a:t>Now, let’s present all the needed classes...</a:t>
            </a:r>
            <a:br>
              <a:rPr lang="pl-PL">
                <a:solidFill>
                  <a:schemeClr val="accent2"/>
                </a:solidFill>
              </a:rPr>
            </a:br>
            <a:endParaRPr lang="pl-PL">
              <a:solidFill>
                <a:schemeClr val="accent2"/>
              </a:solidFill>
            </a:endParaRPr>
          </a:p>
          <a:p>
            <a:pPr eaLnBrk="1" hangingPunct="1">
              <a:spcBef>
                <a:spcPct val="50000"/>
              </a:spcBef>
            </a:pPr>
            <a:r>
              <a:rPr lang="pl-PL">
                <a:solidFill>
                  <a:schemeClr val="accent2"/>
                </a:solidFill>
              </a:rPr>
              <a:t>Many of them...</a:t>
            </a:r>
            <a:br>
              <a:rPr lang="pl-PL">
                <a:solidFill>
                  <a:schemeClr val="accent2"/>
                </a:solidFill>
              </a:rPr>
            </a:br>
            <a:r>
              <a:rPr lang="pl-PL">
                <a:solidFill>
                  <a:schemeClr val="accent2"/>
                </a:solidFill>
              </a:rPr>
              <a:t>Producer, Consumer, Buffer and ProduceConsume.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1780"/>
                                        </p:tgtEl>
                                        <p:attrNameLst>
                                          <p:attrName>style.visibility</p:attrName>
                                        </p:attrNameLst>
                                      </p:cBhvr>
                                      <p:to>
                                        <p:strVal val="visible"/>
                                      </p:to>
                                    </p:set>
                                    <p:anim calcmode="lin" valueType="num">
                                      <p:cBhvr additive="base">
                                        <p:cTn id="7" dur="500" fill="hold"/>
                                        <p:tgtEl>
                                          <p:spTgt spid="331780"/>
                                        </p:tgtEl>
                                        <p:attrNameLst>
                                          <p:attrName>ppt_x</p:attrName>
                                        </p:attrNameLst>
                                      </p:cBhvr>
                                      <p:tavLst>
                                        <p:tav tm="0">
                                          <p:val>
                                            <p:strVal val="0-#ppt_w/2"/>
                                          </p:val>
                                        </p:tav>
                                        <p:tav tm="100000">
                                          <p:val>
                                            <p:strVal val="#ppt_x"/>
                                          </p:val>
                                        </p:tav>
                                      </p:tavLst>
                                    </p:anim>
                                    <p:anim calcmode="lin" valueType="num">
                                      <p:cBhvr additive="base">
                                        <p:cTn id="8" dur="500" fill="hold"/>
                                        <p:tgtEl>
                                          <p:spTgt spid="331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0"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3"/>
          <p:cNvSpPr>
            <a:spLocks noGrp="1"/>
          </p:cNvSpPr>
          <p:nvPr>
            <p:ph type="sldNum" sz="quarter" idx="12"/>
          </p:nvPr>
        </p:nvSpPr>
        <p:spPr/>
        <p:txBody>
          <a:bodyPr/>
          <a:lstStyle/>
          <a:p>
            <a:pPr>
              <a:defRPr/>
            </a:pPr>
            <a:fld id="{6446FDD4-9A80-436B-AB9B-ACB4458654DA}" type="slidenum">
              <a:rPr lang="en-US"/>
              <a:pPr>
                <a:defRPr/>
              </a:pPr>
              <a:t>46</a:t>
            </a:fld>
            <a:endParaRPr lang="en-US"/>
          </a:p>
        </p:txBody>
      </p:sp>
      <p:sp>
        <p:nvSpPr>
          <p:cNvPr id="50179" name="Text Box 3"/>
          <p:cNvSpPr txBox="1">
            <a:spLocks noChangeArrowheads="1"/>
          </p:cNvSpPr>
          <p:nvPr/>
        </p:nvSpPr>
        <p:spPr bwMode="auto">
          <a:xfrm>
            <a:off x="228600" y="457200"/>
            <a:ext cx="86106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Producer (produces items and puts them in a buffer)</a:t>
            </a:r>
          </a:p>
        </p:txBody>
      </p:sp>
      <p:pic>
        <p:nvPicPr>
          <p:cNvPr id="50180" name="Picture 4"/>
          <p:cNvPicPr>
            <a:picLocks noChangeAspect="1" noChangeArrowheads="1"/>
          </p:cNvPicPr>
          <p:nvPr/>
        </p:nvPicPr>
        <p:blipFill>
          <a:blip r:embed="rId2"/>
          <a:srcRect/>
          <a:stretch>
            <a:fillRect/>
          </a:stretch>
        </p:blipFill>
        <p:spPr bwMode="auto">
          <a:xfrm>
            <a:off x="3525838" y="3432175"/>
            <a:ext cx="2092325" cy="0"/>
          </a:xfrm>
          <a:prstGeom prst="rect">
            <a:avLst/>
          </a:prstGeom>
          <a:noFill/>
          <a:ln w="9525">
            <a:noFill/>
            <a:miter lim="800000"/>
            <a:headEnd/>
            <a:tailEnd/>
          </a:ln>
        </p:spPr>
      </p:pic>
      <p:pic>
        <p:nvPicPr>
          <p:cNvPr id="50181" name="Picture 7"/>
          <p:cNvPicPr>
            <a:picLocks noChangeAspect="1" noChangeArrowheads="1"/>
          </p:cNvPicPr>
          <p:nvPr/>
        </p:nvPicPr>
        <p:blipFill>
          <a:blip r:embed="rId3"/>
          <a:srcRect/>
          <a:stretch>
            <a:fillRect/>
          </a:stretch>
        </p:blipFill>
        <p:spPr bwMode="auto">
          <a:xfrm>
            <a:off x="1114425" y="1062038"/>
            <a:ext cx="6886575" cy="535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8655CA68-D4BA-4810-9A5A-EC7BBE84D665}" type="slidenum">
              <a:rPr lang="en-US"/>
              <a:pPr>
                <a:defRPr/>
              </a:pPr>
              <a:t>47</a:t>
            </a:fld>
            <a:endParaRPr lang="en-US"/>
          </a:p>
        </p:txBody>
      </p:sp>
      <p:pic>
        <p:nvPicPr>
          <p:cNvPr id="51203" name="Picture 2"/>
          <p:cNvPicPr>
            <a:picLocks noChangeAspect="1" noChangeArrowheads="1"/>
          </p:cNvPicPr>
          <p:nvPr/>
        </p:nvPicPr>
        <p:blipFill>
          <a:blip r:embed="rId2"/>
          <a:srcRect/>
          <a:stretch>
            <a:fillRect/>
          </a:stretch>
        </p:blipFill>
        <p:spPr bwMode="auto">
          <a:xfrm>
            <a:off x="1216025" y="1085850"/>
            <a:ext cx="6708775" cy="5467350"/>
          </a:xfrm>
          <a:prstGeom prst="rect">
            <a:avLst/>
          </a:prstGeom>
          <a:noFill/>
          <a:ln w="9525">
            <a:noFill/>
            <a:miter lim="800000"/>
            <a:headEnd/>
            <a:tailEnd/>
          </a:ln>
        </p:spPr>
      </p:pic>
      <p:sp>
        <p:nvSpPr>
          <p:cNvPr id="51204" name="Text Box 3"/>
          <p:cNvSpPr txBox="1">
            <a:spLocks noChangeArrowheads="1"/>
          </p:cNvSpPr>
          <p:nvPr/>
        </p:nvSpPr>
        <p:spPr bwMode="auto">
          <a:xfrm>
            <a:off x="228600" y="457200"/>
            <a:ext cx="86106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Consumer (takes items from a buffer)</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ymbol zastępczy numeru slajdu 3"/>
          <p:cNvSpPr>
            <a:spLocks noGrp="1"/>
          </p:cNvSpPr>
          <p:nvPr>
            <p:ph type="sldNum" sz="quarter" idx="12"/>
          </p:nvPr>
        </p:nvSpPr>
        <p:spPr/>
        <p:txBody>
          <a:bodyPr/>
          <a:lstStyle/>
          <a:p>
            <a:pPr>
              <a:defRPr/>
            </a:pPr>
            <a:fld id="{5009D920-8C96-4003-A34C-B36346C9FEA7}" type="slidenum">
              <a:rPr lang="en-US"/>
              <a:pPr>
                <a:defRPr/>
              </a:pPr>
              <a:t>48</a:t>
            </a:fld>
            <a:endParaRPr lang="en-US"/>
          </a:p>
        </p:txBody>
      </p:sp>
      <p:pic>
        <p:nvPicPr>
          <p:cNvPr id="52227" name="Picture 2"/>
          <p:cNvPicPr>
            <a:picLocks noChangeAspect="1" noChangeArrowheads="1"/>
          </p:cNvPicPr>
          <p:nvPr/>
        </p:nvPicPr>
        <p:blipFill>
          <a:blip r:embed="rId2"/>
          <a:srcRect/>
          <a:stretch>
            <a:fillRect/>
          </a:stretch>
        </p:blipFill>
        <p:spPr bwMode="auto">
          <a:xfrm>
            <a:off x="1524000" y="76200"/>
            <a:ext cx="6400800" cy="3733800"/>
          </a:xfrm>
          <a:prstGeom prst="rect">
            <a:avLst/>
          </a:prstGeom>
          <a:noFill/>
          <a:ln w="9525">
            <a:noFill/>
            <a:miter lim="800000"/>
            <a:headEnd/>
            <a:tailEnd/>
          </a:ln>
        </p:spPr>
      </p:pic>
      <p:pic>
        <p:nvPicPr>
          <p:cNvPr id="52228" name="Picture 3"/>
          <p:cNvPicPr>
            <a:picLocks noChangeAspect="1" noChangeArrowheads="1"/>
          </p:cNvPicPr>
          <p:nvPr/>
        </p:nvPicPr>
        <p:blipFill>
          <a:blip r:embed="rId3"/>
          <a:srcRect/>
          <a:stretch>
            <a:fillRect/>
          </a:stretch>
        </p:blipFill>
        <p:spPr bwMode="auto">
          <a:xfrm>
            <a:off x="1676400" y="3844925"/>
            <a:ext cx="5943600" cy="2936875"/>
          </a:xfrm>
          <a:prstGeom prst="rect">
            <a:avLst/>
          </a:prstGeom>
          <a:noFill/>
          <a:ln w="9525">
            <a:noFill/>
            <a:miter lim="800000"/>
            <a:headEnd/>
            <a:tailEnd/>
          </a:ln>
        </p:spPr>
      </p:pic>
      <p:sp>
        <p:nvSpPr>
          <p:cNvPr id="52229" name="Text Box 4"/>
          <p:cNvSpPr txBox="1">
            <a:spLocks noChangeArrowheads="1"/>
          </p:cNvSpPr>
          <p:nvPr/>
        </p:nvSpPr>
        <p:spPr bwMode="auto">
          <a:xfrm rot="-5400000">
            <a:off x="-2415381" y="2986881"/>
            <a:ext cx="6629400" cy="884238"/>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Buffer</a:t>
            </a:r>
            <a:r>
              <a:rPr lang="pl-PL">
                <a:solidFill>
                  <a:srgbClr val="A50021"/>
                </a:solidFill>
              </a:rPr>
              <a:t> (critical region; only one thread may be </a:t>
            </a:r>
            <a:br>
              <a:rPr lang="pl-PL">
                <a:solidFill>
                  <a:srgbClr val="A50021"/>
                </a:solidFill>
              </a:rPr>
            </a:br>
            <a:r>
              <a:rPr lang="pl-PL">
                <a:solidFill>
                  <a:srgbClr val="A50021"/>
                </a:solidFill>
              </a:rPr>
              <a:t>executing one of its methods at any one time)</a:t>
            </a:r>
            <a:endParaRPr lang="pl-PL" sz="2800">
              <a:solidFill>
                <a:srgbClr val="A50021"/>
              </a:solidFill>
            </a:endParaRPr>
          </a:p>
        </p:txBody>
      </p:sp>
      <p:grpSp>
        <p:nvGrpSpPr>
          <p:cNvPr id="52230" name="Group 11"/>
          <p:cNvGrpSpPr>
            <a:grpSpLocks/>
          </p:cNvGrpSpPr>
          <p:nvPr/>
        </p:nvGrpSpPr>
        <p:grpSpPr bwMode="auto">
          <a:xfrm>
            <a:off x="6248400" y="2286000"/>
            <a:ext cx="2895600" cy="2135188"/>
            <a:chOff x="3936" y="1440"/>
            <a:chExt cx="1824" cy="1345"/>
          </a:xfrm>
        </p:grpSpPr>
        <p:sp>
          <p:nvSpPr>
            <p:cNvPr id="52231" name="Line 7"/>
            <p:cNvSpPr>
              <a:spLocks noChangeShapeType="1"/>
            </p:cNvSpPr>
            <p:nvPr/>
          </p:nvSpPr>
          <p:spPr bwMode="auto">
            <a:xfrm rot="-10745169">
              <a:off x="4271" y="1440"/>
              <a:ext cx="386" cy="287"/>
            </a:xfrm>
            <a:prstGeom prst="line">
              <a:avLst/>
            </a:prstGeom>
            <a:noFill/>
            <a:ln w="25400">
              <a:solidFill>
                <a:srgbClr val="FF0000"/>
              </a:solidFill>
              <a:round/>
              <a:headEnd/>
              <a:tailEnd type="triangle" w="med" len="med"/>
            </a:ln>
          </p:spPr>
          <p:txBody>
            <a:bodyPr/>
            <a:lstStyle/>
            <a:p>
              <a:endParaRPr lang="pl-PL"/>
            </a:p>
          </p:txBody>
        </p:sp>
        <p:sp>
          <p:nvSpPr>
            <p:cNvPr id="52232" name="Line 10"/>
            <p:cNvSpPr>
              <a:spLocks noChangeShapeType="1"/>
            </p:cNvSpPr>
            <p:nvPr/>
          </p:nvSpPr>
          <p:spPr bwMode="auto">
            <a:xfrm rot="10854831" flipV="1">
              <a:off x="4080" y="2112"/>
              <a:ext cx="530" cy="673"/>
            </a:xfrm>
            <a:prstGeom prst="line">
              <a:avLst/>
            </a:prstGeom>
            <a:noFill/>
            <a:ln w="25400">
              <a:solidFill>
                <a:srgbClr val="FF0000"/>
              </a:solidFill>
              <a:round/>
              <a:headEnd/>
              <a:tailEnd type="triangle" w="med" len="med"/>
            </a:ln>
          </p:spPr>
          <p:txBody>
            <a:bodyPr/>
            <a:lstStyle/>
            <a:p>
              <a:endParaRPr lang="pl-PL"/>
            </a:p>
          </p:txBody>
        </p:sp>
        <p:sp>
          <p:nvSpPr>
            <p:cNvPr id="52233" name="Rectangle 5"/>
            <p:cNvSpPr>
              <a:spLocks noChangeArrowheads="1"/>
            </p:cNvSpPr>
            <p:nvPr/>
          </p:nvSpPr>
          <p:spPr bwMode="auto">
            <a:xfrm>
              <a:off x="3936" y="1718"/>
              <a:ext cx="1824" cy="442"/>
            </a:xfrm>
            <a:prstGeom prst="rect">
              <a:avLst/>
            </a:prstGeom>
            <a:solidFill>
              <a:srgbClr val="FFCC00"/>
            </a:solidFill>
            <a:ln w="9525">
              <a:noFill/>
              <a:miter lim="800000"/>
              <a:headEnd/>
              <a:tailEnd/>
            </a:ln>
          </p:spPr>
          <p:txBody>
            <a:bodyPr>
              <a:spAutoFit/>
            </a:bodyPr>
            <a:lstStyle/>
            <a:p>
              <a:pPr lvl="1" algn="l"/>
              <a:r>
                <a:rPr lang="pl-PL" sz="2000"/>
                <a:t>in a try/catch block, </a:t>
              </a:r>
              <a:br>
                <a:rPr lang="pl-PL" sz="2000"/>
              </a:br>
              <a:r>
                <a:rPr lang="pl-PL" sz="2000"/>
                <a:t>remember!</a:t>
              </a:r>
              <a:endParaRPr lang="en-US" sz="2000"/>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E04C0113-71D8-4BE9-8171-FBE11C75E62A}" type="slidenum">
              <a:rPr lang="en-US"/>
              <a:pPr>
                <a:defRPr/>
              </a:pPr>
              <a:t>49</a:t>
            </a:fld>
            <a:endParaRPr lang="en-US"/>
          </a:p>
        </p:txBody>
      </p:sp>
      <p:pic>
        <p:nvPicPr>
          <p:cNvPr id="53251" name="Picture 2"/>
          <p:cNvPicPr>
            <a:picLocks noChangeAspect="1" noChangeArrowheads="1"/>
          </p:cNvPicPr>
          <p:nvPr/>
        </p:nvPicPr>
        <p:blipFill>
          <a:blip r:embed="rId2"/>
          <a:srcRect/>
          <a:stretch>
            <a:fillRect/>
          </a:stretch>
        </p:blipFill>
        <p:spPr bwMode="auto">
          <a:xfrm>
            <a:off x="1063625" y="1143000"/>
            <a:ext cx="7013575" cy="5334000"/>
          </a:xfrm>
          <a:prstGeom prst="rect">
            <a:avLst/>
          </a:prstGeom>
          <a:noFill/>
          <a:ln w="9525">
            <a:noFill/>
            <a:miter lim="800000"/>
            <a:headEnd/>
            <a:tailEnd/>
          </a:ln>
        </p:spPr>
      </p:pic>
      <p:sp>
        <p:nvSpPr>
          <p:cNvPr id="53252" name="Text Box 3"/>
          <p:cNvSpPr txBox="1">
            <a:spLocks noChangeArrowheads="1"/>
          </p:cNvSpPr>
          <p:nvPr/>
        </p:nvSpPr>
        <p:spPr bwMode="auto">
          <a:xfrm>
            <a:off x="228600" y="457200"/>
            <a:ext cx="86106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Putting it all together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5"/>
          <p:cNvSpPr>
            <a:spLocks noGrp="1"/>
          </p:cNvSpPr>
          <p:nvPr>
            <p:ph type="sldNum" sz="quarter" idx="12"/>
          </p:nvPr>
        </p:nvSpPr>
        <p:spPr/>
        <p:txBody>
          <a:bodyPr/>
          <a:lstStyle/>
          <a:p>
            <a:pPr>
              <a:defRPr/>
            </a:pPr>
            <a:fld id="{C53DD787-542A-42C5-A73B-42F91772043A}" type="slidenum">
              <a:rPr lang="en-US"/>
              <a:pPr>
                <a:defRPr/>
              </a:pPr>
              <a:t>5</a:t>
            </a:fld>
            <a:endParaRPr lang="en-US"/>
          </a:p>
        </p:txBody>
      </p:sp>
      <p:sp>
        <p:nvSpPr>
          <p:cNvPr id="6147" name="Text Box 4"/>
          <p:cNvSpPr txBox="1">
            <a:spLocks noChangeArrowheads="1"/>
          </p:cNvSpPr>
          <p:nvPr/>
        </p:nvSpPr>
        <p:spPr bwMode="auto">
          <a:xfrm>
            <a:off x="457200" y="457200"/>
            <a:ext cx="8153400" cy="731838"/>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Complexity measures for computation graphs</a:t>
            </a:r>
            <a:br>
              <a:rPr lang="pl-PL" sz="2800">
                <a:solidFill>
                  <a:srgbClr val="A50021"/>
                </a:solidFill>
              </a:rPr>
            </a:br>
            <a:r>
              <a:rPr lang="pl-PL" sz="1400">
                <a:solidFill>
                  <a:srgbClr val="A50021"/>
                </a:solidFill>
              </a:rPr>
              <a:t>[ https://wiki.rice.edu/confluence/download/attachments/4435861/comp322-s15-lec2-slides-v1.pdf ]</a:t>
            </a:r>
          </a:p>
        </p:txBody>
      </p:sp>
      <p:pic>
        <p:nvPicPr>
          <p:cNvPr id="6148" name="Picture 5"/>
          <p:cNvPicPr>
            <a:picLocks noChangeAspect="1" noChangeArrowheads="1"/>
          </p:cNvPicPr>
          <p:nvPr/>
        </p:nvPicPr>
        <p:blipFill>
          <a:blip r:embed="rId2"/>
          <a:srcRect/>
          <a:stretch>
            <a:fillRect/>
          </a:stretch>
        </p:blipFill>
        <p:spPr bwMode="auto">
          <a:xfrm>
            <a:off x="250825" y="1412875"/>
            <a:ext cx="8642350" cy="4210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52595ABC-0C52-4A35-8765-3D2DD9F35744}" type="slidenum">
              <a:rPr lang="en-US"/>
              <a:pPr>
                <a:defRPr/>
              </a:pPr>
              <a:t>50</a:t>
            </a:fld>
            <a:endParaRPr lang="en-US"/>
          </a:p>
        </p:txBody>
      </p:sp>
      <p:sp>
        <p:nvSpPr>
          <p:cNvPr id="54275" name="Rectangle 2"/>
          <p:cNvSpPr>
            <a:spLocks noChangeArrowheads="1"/>
          </p:cNvSpPr>
          <p:nvPr/>
        </p:nvSpPr>
        <p:spPr bwMode="auto">
          <a:xfrm>
            <a:off x="457200" y="1171575"/>
            <a:ext cx="8229600" cy="5153025"/>
          </a:xfrm>
          <a:prstGeom prst="rect">
            <a:avLst/>
          </a:prstGeom>
          <a:noFill/>
          <a:ln w="9525">
            <a:noFill/>
            <a:miter lim="800000"/>
            <a:headEnd/>
            <a:tailEnd/>
          </a:ln>
        </p:spPr>
        <p:txBody>
          <a:bodyPr>
            <a:spAutoFit/>
          </a:bodyPr>
          <a:lstStyle/>
          <a:p>
            <a:pPr>
              <a:spcBef>
                <a:spcPct val="50000"/>
              </a:spcBef>
              <a:buFontTx/>
              <a:buChar char="•"/>
            </a:pPr>
            <a:r>
              <a:rPr lang="pl-PL" sz="2000">
                <a:solidFill>
                  <a:srgbClr val="000000"/>
                </a:solidFill>
              </a:rPr>
              <a:t> We could have </a:t>
            </a:r>
            <a:r>
              <a:rPr lang="pl-PL" sz="2000">
                <a:solidFill>
                  <a:schemeClr val="accent2"/>
                </a:solidFill>
              </a:rPr>
              <a:t>several Producer and Consumer objects </a:t>
            </a:r>
            <a:br>
              <a:rPr lang="pl-PL" sz="2000">
                <a:solidFill>
                  <a:schemeClr val="accent2"/>
                </a:solidFill>
              </a:rPr>
            </a:br>
            <a:r>
              <a:rPr lang="pl-PL" sz="2000">
                <a:solidFill>
                  <a:schemeClr val="accent2"/>
                </a:solidFill>
              </a:rPr>
              <a:t>running in parallel</a:t>
            </a:r>
            <a:r>
              <a:rPr lang="pl-PL" sz="2000">
                <a:solidFill>
                  <a:srgbClr val="000000"/>
                </a:solidFill>
              </a:rPr>
              <a:t> in separate threads</a:t>
            </a:r>
          </a:p>
          <a:p>
            <a:pPr>
              <a:spcBef>
                <a:spcPct val="50000"/>
              </a:spcBef>
            </a:pPr>
            <a:r>
              <a:rPr lang="pl-PL" sz="2000">
                <a:solidFill>
                  <a:srgbClr val="000000"/>
                </a:solidFill>
              </a:rPr>
              <a:t>– When a thread calls wait(), the thread is blocked.</a:t>
            </a:r>
          </a:p>
          <a:p>
            <a:pPr>
              <a:spcBef>
                <a:spcPct val="50000"/>
              </a:spcBef>
            </a:pPr>
            <a:r>
              <a:rPr lang="pl-PL" sz="2000">
                <a:solidFill>
                  <a:srgbClr val="000000"/>
                </a:solidFill>
              </a:rPr>
              <a:t>– Several threads can be blocked at any one time.</a:t>
            </a:r>
          </a:p>
          <a:p>
            <a:pPr>
              <a:spcBef>
                <a:spcPct val="50000"/>
              </a:spcBef>
            </a:pPr>
            <a:r>
              <a:rPr lang="pl-PL" sz="2000">
                <a:solidFill>
                  <a:srgbClr val="000000"/>
                </a:solidFill>
              </a:rPr>
              <a:t>• When a call of notify() is executed, one of the blocked threads is reactivated, i.e. put in state Runnable.</a:t>
            </a:r>
          </a:p>
          <a:p>
            <a:pPr>
              <a:spcBef>
                <a:spcPct val="50000"/>
              </a:spcBef>
            </a:pPr>
            <a:r>
              <a:rPr lang="pl-PL" sz="2000">
                <a:solidFill>
                  <a:srgbClr val="000000"/>
                </a:solidFill>
              </a:rPr>
              <a:t>• For our example to work, a Producer needs to notify a Consumer, </a:t>
            </a:r>
            <a:br>
              <a:rPr lang="pl-PL" sz="2000">
                <a:solidFill>
                  <a:srgbClr val="000000"/>
                </a:solidFill>
              </a:rPr>
            </a:br>
            <a:r>
              <a:rPr lang="pl-PL" sz="2000">
                <a:solidFill>
                  <a:srgbClr val="000000"/>
                </a:solidFill>
              </a:rPr>
              <a:t>and a Consumer needs to notify a Producer...</a:t>
            </a:r>
          </a:p>
          <a:p>
            <a:pPr>
              <a:spcBef>
                <a:spcPct val="50000"/>
              </a:spcBef>
            </a:pPr>
            <a:r>
              <a:rPr lang="pl-PL" sz="2000">
                <a:solidFill>
                  <a:schemeClr val="accent2"/>
                </a:solidFill>
              </a:rPr>
              <a:t>– …but it’s possible for a Producer to notify another Producer </a:t>
            </a:r>
            <a:br>
              <a:rPr lang="pl-PL" sz="2000">
                <a:solidFill>
                  <a:schemeClr val="accent2"/>
                </a:solidFill>
              </a:rPr>
            </a:br>
            <a:r>
              <a:rPr lang="pl-PL" sz="2000">
                <a:solidFill>
                  <a:schemeClr val="accent2"/>
                </a:solidFill>
              </a:rPr>
              <a:t>(or a Consumer to notify another Consumer).</a:t>
            </a:r>
          </a:p>
          <a:p>
            <a:pPr>
              <a:spcBef>
                <a:spcPct val="50000"/>
              </a:spcBef>
            </a:pPr>
            <a:r>
              <a:rPr lang="pl-PL" sz="2000">
                <a:solidFill>
                  <a:srgbClr val="000000"/>
                </a:solidFill>
              </a:rPr>
              <a:t>• To get around this problem, there is a method </a:t>
            </a:r>
            <a:r>
              <a:rPr lang="pl-PL" sz="2800">
                <a:solidFill>
                  <a:schemeClr val="accent2"/>
                </a:solidFill>
              </a:rPr>
              <a:t>notifyAll()</a:t>
            </a:r>
            <a:r>
              <a:rPr lang="pl-PL" sz="2000">
                <a:solidFill>
                  <a:srgbClr val="000000"/>
                </a:solidFill>
              </a:rPr>
              <a:t>.</a:t>
            </a:r>
            <a:br>
              <a:rPr lang="pl-PL" sz="2000">
                <a:solidFill>
                  <a:srgbClr val="000000"/>
                </a:solidFill>
              </a:rPr>
            </a:br>
            <a:r>
              <a:rPr lang="pl-PL" sz="2000">
                <a:solidFill>
                  <a:srgbClr val="000000"/>
                </a:solidFill>
              </a:rPr>
              <a:t> This can be used in place of notify(), and it </a:t>
            </a:r>
            <a:r>
              <a:rPr lang="pl-PL" sz="2000">
                <a:solidFill>
                  <a:schemeClr val="accent2"/>
                </a:solidFill>
              </a:rPr>
              <a:t>wakes up all threads waiting on this object</a:t>
            </a:r>
            <a:r>
              <a:rPr lang="pl-PL" sz="2000">
                <a:solidFill>
                  <a:srgbClr val="000000"/>
                </a:solidFill>
              </a:rPr>
              <a:t> (i.e. sets them all to be runnable).</a:t>
            </a:r>
          </a:p>
        </p:txBody>
      </p:sp>
      <p:sp>
        <p:nvSpPr>
          <p:cNvPr id="54276" name="Text Box 3"/>
          <p:cNvSpPr txBox="1">
            <a:spLocks noChangeArrowheads="1"/>
          </p:cNvSpPr>
          <p:nvPr/>
        </p:nvSpPr>
        <p:spPr bwMode="auto">
          <a:xfrm>
            <a:off x="228600" y="457200"/>
            <a:ext cx="86106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Producer / Consumer – extension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2"/>
          </p:nvPr>
        </p:nvSpPr>
        <p:spPr/>
        <p:txBody>
          <a:bodyPr/>
          <a:lstStyle/>
          <a:p>
            <a:pPr>
              <a:defRPr/>
            </a:pPr>
            <a:fld id="{2ACE3419-8681-499B-828A-0172D02E5D6F}" type="slidenum">
              <a:rPr lang="en-US"/>
              <a:pPr>
                <a:defRPr/>
              </a:pPr>
              <a:t>51</a:t>
            </a:fld>
            <a:endParaRPr lang="en-US"/>
          </a:p>
        </p:txBody>
      </p:sp>
      <p:sp>
        <p:nvSpPr>
          <p:cNvPr id="55299" name="Text Box 3"/>
          <p:cNvSpPr txBox="1">
            <a:spLocks noChangeArrowheads="1"/>
          </p:cNvSpPr>
          <p:nvPr/>
        </p:nvSpPr>
        <p:spPr bwMode="auto">
          <a:xfrm>
            <a:off x="228600" y="457200"/>
            <a:ext cx="8610600" cy="946150"/>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Simpler: use a queue implementing </a:t>
            </a:r>
            <a:br>
              <a:rPr lang="pl-PL" sz="2800">
                <a:solidFill>
                  <a:srgbClr val="A50021"/>
                </a:solidFill>
              </a:rPr>
            </a:br>
            <a:r>
              <a:rPr lang="pl-PL" sz="2800">
                <a:solidFill>
                  <a:srgbClr val="A50021"/>
                </a:solidFill>
              </a:rPr>
              <a:t>java.util.concurrent.BlockingQueue&lt;E&gt;</a:t>
            </a:r>
          </a:p>
        </p:txBody>
      </p:sp>
      <p:pic>
        <p:nvPicPr>
          <p:cNvPr id="55300" name="Picture 7"/>
          <p:cNvPicPr>
            <a:picLocks noChangeAspect="1" noChangeArrowheads="1"/>
          </p:cNvPicPr>
          <p:nvPr/>
        </p:nvPicPr>
        <p:blipFill>
          <a:blip r:embed="rId2"/>
          <a:srcRect/>
          <a:stretch>
            <a:fillRect/>
          </a:stretch>
        </p:blipFill>
        <p:spPr bwMode="auto">
          <a:xfrm>
            <a:off x="250825" y="1984375"/>
            <a:ext cx="8642350" cy="1695450"/>
          </a:xfrm>
          <a:prstGeom prst="rect">
            <a:avLst/>
          </a:prstGeom>
          <a:noFill/>
          <a:ln w="9525">
            <a:noFill/>
            <a:miter lim="800000"/>
            <a:headEnd/>
            <a:tailEnd/>
          </a:ln>
        </p:spPr>
      </p:pic>
      <p:sp>
        <p:nvSpPr>
          <p:cNvPr id="55301" name="Rectangle 2"/>
          <p:cNvSpPr>
            <a:spLocks noChangeArrowheads="1"/>
          </p:cNvSpPr>
          <p:nvPr/>
        </p:nvSpPr>
        <p:spPr bwMode="auto">
          <a:xfrm>
            <a:off x="381000" y="1484313"/>
            <a:ext cx="8382000" cy="457200"/>
          </a:xfrm>
          <a:prstGeom prst="rect">
            <a:avLst/>
          </a:prstGeom>
          <a:noFill/>
          <a:ln w="9525">
            <a:noFill/>
            <a:miter lim="800000"/>
            <a:headEnd/>
            <a:tailEnd/>
          </a:ln>
        </p:spPr>
        <p:txBody>
          <a:bodyPr>
            <a:spAutoFit/>
          </a:bodyPr>
          <a:lstStyle/>
          <a:p>
            <a:pPr>
              <a:spcBef>
                <a:spcPct val="50000"/>
              </a:spcBef>
            </a:pPr>
            <a:r>
              <a:rPr lang="pl-PL"/>
              <a:t>BlockingQueue methods:</a:t>
            </a:r>
            <a:endParaRPr lang="pl-PL">
              <a:solidFill>
                <a:schemeClr val="accent2"/>
              </a:solidFill>
            </a:endParaRPr>
          </a:p>
        </p:txBody>
      </p:sp>
      <p:sp>
        <p:nvSpPr>
          <p:cNvPr id="55302" name="Rectangle 9"/>
          <p:cNvSpPr>
            <a:spLocks noChangeArrowheads="1"/>
          </p:cNvSpPr>
          <p:nvPr/>
        </p:nvSpPr>
        <p:spPr bwMode="auto">
          <a:xfrm>
            <a:off x="1908175" y="6408738"/>
            <a:ext cx="5326063" cy="304800"/>
          </a:xfrm>
          <a:prstGeom prst="rect">
            <a:avLst/>
          </a:prstGeom>
          <a:noFill/>
          <a:ln w="9525">
            <a:noFill/>
            <a:miter lim="800000"/>
            <a:headEnd/>
            <a:tailEnd/>
          </a:ln>
        </p:spPr>
        <p:txBody>
          <a:bodyPr wrap="none">
            <a:spAutoFit/>
          </a:bodyPr>
          <a:lstStyle/>
          <a:p>
            <a:r>
              <a:rPr lang="pl-PL" sz="1400" dirty="0"/>
              <a:t>http://tutorials.jenkov.com/java-util-concurrent/blockingqueue.html</a:t>
            </a:r>
          </a:p>
        </p:txBody>
      </p:sp>
      <p:sp>
        <p:nvSpPr>
          <p:cNvPr id="55303" name="Rectangle 2"/>
          <p:cNvSpPr>
            <a:spLocks noChangeArrowheads="1"/>
          </p:cNvSpPr>
          <p:nvPr/>
        </p:nvSpPr>
        <p:spPr bwMode="auto">
          <a:xfrm>
            <a:off x="250825" y="4113213"/>
            <a:ext cx="8670925" cy="1187450"/>
          </a:xfrm>
          <a:prstGeom prst="rect">
            <a:avLst/>
          </a:prstGeom>
          <a:noFill/>
          <a:ln w="9525">
            <a:noFill/>
            <a:miter lim="800000"/>
            <a:headEnd/>
            <a:tailEnd/>
          </a:ln>
        </p:spPr>
        <p:txBody>
          <a:bodyPr>
            <a:spAutoFit/>
          </a:bodyPr>
          <a:lstStyle/>
          <a:p>
            <a:pPr>
              <a:spcBef>
                <a:spcPct val="50000"/>
              </a:spcBef>
            </a:pPr>
            <a:r>
              <a:rPr lang="pl-PL">
                <a:solidFill>
                  <a:schemeClr val="accent2"/>
                </a:solidFill>
              </a:rPr>
              <a:t>Blocking methods:</a:t>
            </a:r>
            <a:r>
              <a:rPr lang="pl-PL"/>
              <a:t> </a:t>
            </a:r>
            <a:br>
              <a:rPr lang="pl-PL"/>
            </a:br>
            <a:r>
              <a:rPr lang="pl-PL">
                <a:solidFill>
                  <a:schemeClr val="accent2"/>
                </a:solidFill>
              </a:rPr>
              <a:t>put</a:t>
            </a:r>
            <a:r>
              <a:rPr lang="pl-PL"/>
              <a:t> </a:t>
            </a:r>
            <a:r>
              <a:rPr lang="pl-PL" sz="2000"/>
              <a:t>(if the producer cannot add an item to the queue, as it is full),</a:t>
            </a:r>
            <a:r>
              <a:rPr lang="pl-PL"/>
              <a:t> </a:t>
            </a:r>
            <a:br>
              <a:rPr lang="pl-PL"/>
            </a:br>
            <a:r>
              <a:rPr lang="pl-PL">
                <a:solidFill>
                  <a:schemeClr val="accent2"/>
                </a:solidFill>
              </a:rPr>
              <a:t>take</a:t>
            </a:r>
            <a:r>
              <a:rPr lang="pl-PL"/>
              <a:t> </a:t>
            </a:r>
            <a:r>
              <a:rPr lang="pl-PL" sz="2000"/>
              <a:t>(when the consumer cannot take an item since the queue is empty).</a:t>
            </a:r>
            <a:endParaRPr lang="pl-PL" sz="2000">
              <a:solidFill>
                <a:schemeClr val="accent2"/>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CE9845F2-C4AD-4F1A-956C-5CA2E8B047DD}" type="slidenum">
              <a:rPr lang="en-US"/>
              <a:pPr>
                <a:defRPr/>
              </a:pPr>
              <a:t>52</a:t>
            </a:fld>
            <a:endParaRPr lang="en-US"/>
          </a:p>
        </p:txBody>
      </p:sp>
      <p:sp>
        <p:nvSpPr>
          <p:cNvPr id="56323" name="Text Box 3"/>
          <p:cNvSpPr txBox="1">
            <a:spLocks noChangeArrowheads="1"/>
          </p:cNvSpPr>
          <p:nvPr/>
        </p:nvSpPr>
        <p:spPr bwMode="auto">
          <a:xfrm>
            <a:off x="228600" y="457200"/>
            <a:ext cx="8610600" cy="519113"/>
          </a:xfrm>
          <a:prstGeom prst="rect">
            <a:avLst/>
          </a:prstGeom>
          <a:noFill/>
          <a:ln w="9525">
            <a:noFill/>
            <a:miter lim="800000"/>
            <a:headEnd/>
            <a:tailEnd/>
          </a:ln>
        </p:spPr>
        <p:txBody>
          <a:bodyPr>
            <a:spAutoFit/>
          </a:bodyPr>
          <a:lstStyle/>
          <a:p>
            <a:pPr eaLnBrk="1" hangingPunct="1">
              <a:spcBef>
                <a:spcPct val="50000"/>
              </a:spcBef>
            </a:pPr>
            <a:r>
              <a:rPr lang="pl-PL" sz="2800" dirty="0" err="1">
                <a:solidFill>
                  <a:srgbClr val="A50021"/>
                </a:solidFill>
              </a:rPr>
              <a:t>Recommended</a:t>
            </a:r>
            <a:r>
              <a:rPr lang="pl-PL" sz="2800" dirty="0">
                <a:solidFill>
                  <a:srgbClr val="A50021"/>
                </a:solidFill>
              </a:rPr>
              <a:t> </a:t>
            </a:r>
            <a:r>
              <a:rPr lang="pl-PL" sz="2800" dirty="0" err="1">
                <a:solidFill>
                  <a:srgbClr val="A50021"/>
                </a:solidFill>
              </a:rPr>
              <a:t>BlockingQueue</a:t>
            </a:r>
            <a:r>
              <a:rPr lang="pl-PL" sz="2800" dirty="0">
                <a:solidFill>
                  <a:srgbClr val="A50021"/>
                </a:solidFill>
              </a:rPr>
              <a:t> </a:t>
            </a:r>
            <a:r>
              <a:rPr lang="pl-PL" sz="2800" dirty="0" err="1">
                <a:solidFill>
                  <a:srgbClr val="A50021"/>
                </a:solidFill>
              </a:rPr>
              <a:t>implementations</a:t>
            </a:r>
            <a:endParaRPr lang="pl-PL" sz="2800" dirty="0">
              <a:solidFill>
                <a:srgbClr val="A50021"/>
              </a:solidFill>
            </a:endParaRPr>
          </a:p>
        </p:txBody>
      </p:sp>
      <p:sp>
        <p:nvSpPr>
          <p:cNvPr id="56324" name="Rectangle 2"/>
          <p:cNvSpPr>
            <a:spLocks noChangeArrowheads="1"/>
          </p:cNvSpPr>
          <p:nvPr/>
        </p:nvSpPr>
        <p:spPr bwMode="auto">
          <a:xfrm>
            <a:off x="250825" y="1593850"/>
            <a:ext cx="8670925" cy="1187450"/>
          </a:xfrm>
          <a:prstGeom prst="rect">
            <a:avLst/>
          </a:prstGeom>
          <a:noFill/>
          <a:ln w="9525">
            <a:noFill/>
            <a:miter lim="800000"/>
            <a:headEnd/>
            <a:tailEnd/>
          </a:ln>
        </p:spPr>
        <p:txBody>
          <a:bodyPr>
            <a:spAutoFit/>
          </a:bodyPr>
          <a:lstStyle/>
          <a:p>
            <a:pPr>
              <a:spcBef>
                <a:spcPct val="50000"/>
              </a:spcBef>
            </a:pPr>
            <a:r>
              <a:rPr lang="pl-PL">
                <a:solidFill>
                  <a:schemeClr val="accent2"/>
                </a:solidFill>
              </a:rPr>
              <a:t>SynchronousQueue</a:t>
            </a:r>
            <a:r>
              <a:rPr lang="pl-PL"/>
              <a:t>: does not have any internal capacity!</a:t>
            </a:r>
          </a:p>
          <a:p>
            <a:r>
              <a:rPr lang="pl-PL"/>
              <a:t>Y</a:t>
            </a:r>
            <a:r>
              <a:rPr lang="en-US"/>
              <a:t>ou cannot insert an element (using any method) unless another thread is trying to remove it</a:t>
            </a:r>
            <a:r>
              <a:rPr lang="pl-PL"/>
              <a:t>.</a:t>
            </a:r>
            <a:endParaRPr lang="en-US"/>
          </a:p>
        </p:txBody>
      </p:sp>
      <p:sp>
        <p:nvSpPr>
          <p:cNvPr id="56325" name="Rectangle 2"/>
          <p:cNvSpPr>
            <a:spLocks noChangeArrowheads="1"/>
          </p:cNvSpPr>
          <p:nvPr/>
        </p:nvSpPr>
        <p:spPr bwMode="auto">
          <a:xfrm>
            <a:off x="250825" y="3327400"/>
            <a:ext cx="8670925" cy="822325"/>
          </a:xfrm>
          <a:prstGeom prst="rect">
            <a:avLst/>
          </a:prstGeom>
          <a:noFill/>
          <a:ln w="9525">
            <a:noFill/>
            <a:miter lim="800000"/>
            <a:headEnd/>
            <a:tailEnd/>
          </a:ln>
        </p:spPr>
        <p:txBody>
          <a:bodyPr>
            <a:spAutoFit/>
          </a:bodyPr>
          <a:lstStyle/>
          <a:p>
            <a:pPr>
              <a:spcBef>
                <a:spcPct val="50000"/>
              </a:spcBef>
            </a:pPr>
            <a:r>
              <a:rPr lang="pl-PL">
                <a:solidFill>
                  <a:schemeClr val="accent2"/>
                </a:solidFill>
              </a:rPr>
              <a:t>ArrayBlockingQueue</a:t>
            </a:r>
            <a:r>
              <a:rPr lang="pl-PL"/>
              <a:t>: backed by an array, </a:t>
            </a:r>
            <a:br>
              <a:rPr lang="pl-PL"/>
            </a:br>
            <a:r>
              <a:rPr lang="pl-PL"/>
              <a:t>its capacity is set in the constructor(s).</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pPr>
              <a:defRPr/>
            </a:pPr>
            <a:fld id="{6935FDB7-718D-4771-BEBD-89EF47EC1707}" type="slidenum">
              <a:rPr lang="en-US" smtClean="0"/>
              <a:pPr>
                <a:defRPr/>
              </a:pPr>
              <a:t>53</a:t>
            </a:fld>
            <a:endParaRPr lang="en-US"/>
          </a:p>
        </p:txBody>
      </p:sp>
      <p:pic>
        <p:nvPicPr>
          <p:cNvPr id="1026" name="Picture 2"/>
          <p:cNvPicPr>
            <a:picLocks noChangeAspect="1" noChangeArrowheads="1"/>
          </p:cNvPicPr>
          <p:nvPr/>
        </p:nvPicPr>
        <p:blipFill>
          <a:blip r:embed="rId2"/>
          <a:srcRect/>
          <a:stretch>
            <a:fillRect/>
          </a:stretch>
        </p:blipFill>
        <p:spPr bwMode="auto">
          <a:xfrm>
            <a:off x="285720" y="1082636"/>
            <a:ext cx="7000924" cy="5632512"/>
          </a:xfrm>
          <a:prstGeom prst="rect">
            <a:avLst/>
          </a:prstGeom>
          <a:noFill/>
          <a:ln w="9525">
            <a:noFill/>
            <a:miter lim="800000"/>
            <a:headEnd/>
            <a:tailEnd/>
          </a:ln>
          <a:effectLst/>
        </p:spPr>
      </p:pic>
      <p:sp>
        <p:nvSpPr>
          <p:cNvPr id="6" name="Text Box 3"/>
          <p:cNvSpPr txBox="1">
            <a:spLocks noChangeArrowheads="1"/>
          </p:cNvSpPr>
          <p:nvPr/>
        </p:nvSpPr>
        <p:spPr bwMode="auto">
          <a:xfrm>
            <a:off x="228600" y="457200"/>
            <a:ext cx="8610600" cy="519113"/>
          </a:xfrm>
          <a:prstGeom prst="rect">
            <a:avLst/>
          </a:prstGeom>
          <a:noFill/>
          <a:ln w="9525">
            <a:noFill/>
            <a:miter lim="800000"/>
            <a:headEnd/>
            <a:tailEnd/>
          </a:ln>
        </p:spPr>
        <p:txBody>
          <a:bodyPr>
            <a:spAutoFit/>
          </a:bodyPr>
          <a:lstStyle/>
          <a:p>
            <a:pPr eaLnBrk="1" hangingPunct="1">
              <a:spcBef>
                <a:spcPct val="50000"/>
              </a:spcBef>
            </a:pPr>
            <a:r>
              <a:rPr lang="pl-PL" sz="2800" dirty="0" err="1" smtClean="0">
                <a:solidFill>
                  <a:srgbClr val="A50021"/>
                </a:solidFill>
              </a:rPr>
              <a:t>SynchronousQueue</a:t>
            </a:r>
            <a:r>
              <a:rPr lang="pl-PL" sz="2800" dirty="0" smtClean="0">
                <a:solidFill>
                  <a:srgbClr val="A50021"/>
                </a:solidFill>
              </a:rPr>
              <a:t> demo (</a:t>
            </a:r>
            <a:r>
              <a:rPr lang="pl-PL" sz="2800" dirty="0" err="1" smtClean="0">
                <a:solidFill>
                  <a:srgbClr val="A50021"/>
                </a:solidFill>
              </a:rPr>
              <a:t>Producer</a:t>
            </a:r>
            <a:r>
              <a:rPr lang="pl-PL" sz="2800" dirty="0" smtClean="0">
                <a:solidFill>
                  <a:srgbClr val="A50021"/>
                </a:solidFill>
              </a:rPr>
              <a:t>/Consumer)</a:t>
            </a:r>
            <a:endParaRPr lang="pl-PL" sz="2800" dirty="0">
              <a:solidFill>
                <a:srgbClr val="A50021"/>
              </a:solidFill>
            </a:endParaRPr>
          </a:p>
        </p:txBody>
      </p:sp>
      <p:sp>
        <p:nvSpPr>
          <p:cNvPr id="7" name="Rectangle 9"/>
          <p:cNvSpPr>
            <a:spLocks noChangeArrowheads="1"/>
          </p:cNvSpPr>
          <p:nvPr/>
        </p:nvSpPr>
        <p:spPr bwMode="auto">
          <a:xfrm rot="16200000">
            <a:off x="5927462" y="3430861"/>
            <a:ext cx="5852884" cy="276999"/>
          </a:xfrm>
          <a:prstGeom prst="rect">
            <a:avLst/>
          </a:prstGeom>
          <a:noFill/>
          <a:ln w="9525">
            <a:noFill/>
            <a:miter lim="800000"/>
            <a:headEnd/>
            <a:tailEnd/>
          </a:ln>
        </p:spPr>
        <p:txBody>
          <a:bodyPr wrap="none">
            <a:spAutoFit/>
          </a:bodyPr>
          <a:lstStyle/>
          <a:p>
            <a:r>
              <a:rPr lang="pl-PL" sz="1200" dirty="0" smtClean="0"/>
              <a:t>https://javarevisited.blogspot.com/2014/06/synchronousqueue-example-in-java.html</a:t>
            </a:r>
            <a:endParaRPr lang="pl-PL" sz="1200" dirty="0"/>
          </a:p>
        </p:txBody>
      </p:sp>
      <p:sp>
        <p:nvSpPr>
          <p:cNvPr id="8" name="Prostokąt 7"/>
          <p:cNvSpPr/>
          <p:nvPr/>
        </p:nvSpPr>
        <p:spPr>
          <a:xfrm>
            <a:off x="5072066" y="4405978"/>
            <a:ext cx="3571900" cy="523220"/>
          </a:xfrm>
          <a:prstGeom prst="rect">
            <a:avLst/>
          </a:prstGeom>
          <a:solidFill>
            <a:schemeClr val="accent1"/>
          </a:solidFill>
        </p:spPr>
        <p:txBody>
          <a:bodyPr wrap="square">
            <a:spAutoFit/>
          </a:bodyPr>
          <a:lstStyle/>
          <a:p>
            <a:pPr algn="l"/>
            <a:r>
              <a:rPr lang="en-US" sz="1400" dirty="0" smtClean="0"/>
              <a:t>[CONSUMER] consumed event : FOUR</a:t>
            </a:r>
          </a:p>
          <a:p>
            <a:pPr algn="l"/>
            <a:r>
              <a:rPr lang="en-US" sz="1400" dirty="0" smtClean="0"/>
              <a:t>[PRODUCER] published event : FOUR</a:t>
            </a:r>
            <a:endParaRPr lang="pl-PL"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numeru slajdu 5"/>
          <p:cNvSpPr>
            <a:spLocks noGrp="1"/>
          </p:cNvSpPr>
          <p:nvPr>
            <p:ph type="sldNum" sz="quarter" idx="12"/>
          </p:nvPr>
        </p:nvSpPr>
        <p:spPr/>
        <p:txBody>
          <a:bodyPr/>
          <a:lstStyle/>
          <a:p>
            <a:pPr>
              <a:defRPr/>
            </a:pPr>
            <a:fld id="{C4D8AD36-038F-45BF-83E2-BA218D02DB4D}" type="slidenum">
              <a:rPr lang="en-US"/>
              <a:pPr>
                <a:defRPr/>
              </a:pPr>
              <a:t>54</a:t>
            </a:fld>
            <a:endParaRPr lang="en-US"/>
          </a:p>
        </p:txBody>
      </p:sp>
      <p:sp>
        <p:nvSpPr>
          <p:cNvPr id="57347" name="Text Box 4"/>
          <p:cNvSpPr txBox="1">
            <a:spLocks noChangeArrowheads="1"/>
          </p:cNvSpPr>
          <p:nvPr/>
        </p:nvSpPr>
        <p:spPr bwMode="auto">
          <a:xfrm>
            <a:off x="228600" y="457200"/>
            <a:ext cx="86106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Careful with locking!</a:t>
            </a:r>
          </a:p>
        </p:txBody>
      </p:sp>
      <p:pic>
        <p:nvPicPr>
          <p:cNvPr id="57348" name="Picture 6"/>
          <p:cNvPicPr>
            <a:picLocks noChangeAspect="1" noChangeArrowheads="1"/>
          </p:cNvPicPr>
          <p:nvPr/>
        </p:nvPicPr>
        <p:blipFill>
          <a:blip r:embed="rId2"/>
          <a:srcRect/>
          <a:stretch>
            <a:fillRect/>
          </a:stretch>
        </p:blipFill>
        <p:spPr bwMode="auto">
          <a:xfrm>
            <a:off x="323850" y="1476375"/>
            <a:ext cx="8496300" cy="2673350"/>
          </a:xfrm>
          <a:prstGeom prst="rect">
            <a:avLst/>
          </a:prstGeom>
          <a:noFill/>
          <a:ln w="9525">
            <a:noFill/>
            <a:miter lim="800000"/>
            <a:headEnd/>
            <a:tailEnd/>
          </a:ln>
        </p:spPr>
      </p:pic>
      <p:sp>
        <p:nvSpPr>
          <p:cNvPr id="57349" name="Rectangle 7"/>
          <p:cNvSpPr>
            <a:spLocks noChangeArrowheads="1"/>
          </p:cNvSpPr>
          <p:nvPr/>
        </p:nvSpPr>
        <p:spPr bwMode="auto">
          <a:xfrm>
            <a:off x="468313" y="985838"/>
            <a:ext cx="8207375" cy="427037"/>
          </a:xfrm>
          <a:prstGeom prst="rect">
            <a:avLst/>
          </a:prstGeom>
          <a:noFill/>
          <a:ln w="9525">
            <a:noFill/>
            <a:miter lim="800000"/>
            <a:headEnd/>
            <a:tailEnd/>
          </a:ln>
        </p:spPr>
        <p:txBody>
          <a:bodyPr>
            <a:spAutoFit/>
          </a:bodyPr>
          <a:lstStyle/>
          <a:p>
            <a:r>
              <a:rPr lang="pl-PL" sz="2200"/>
              <a:t>What’s wrong with this code? We have </a:t>
            </a:r>
            <a:r>
              <a:rPr lang="pl-PL" sz="2200" i="1"/>
              <a:t>synchronized</a:t>
            </a:r>
            <a:r>
              <a:rPr lang="pl-PL" sz="2200"/>
              <a:t> keyword…</a:t>
            </a:r>
          </a:p>
        </p:txBody>
      </p:sp>
      <p:sp>
        <p:nvSpPr>
          <p:cNvPr id="57350" name="Rectangle 8"/>
          <p:cNvSpPr>
            <a:spLocks noChangeArrowheads="1"/>
          </p:cNvSpPr>
          <p:nvPr/>
        </p:nvSpPr>
        <p:spPr bwMode="auto">
          <a:xfrm>
            <a:off x="428625" y="6524625"/>
            <a:ext cx="8288338" cy="274638"/>
          </a:xfrm>
          <a:prstGeom prst="rect">
            <a:avLst/>
          </a:prstGeom>
          <a:noFill/>
          <a:ln w="9525">
            <a:noFill/>
            <a:miter lim="800000"/>
            <a:headEnd/>
            <a:tailEnd/>
          </a:ln>
        </p:spPr>
        <p:txBody>
          <a:bodyPr wrap="none">
            <a:spAutoFit/>
          </a:bodyPr>
          <a:lstStyle/>
          <a:p>
            <a:r>
              <a:rPr lang="pl-PL" sz="1200"/>
              <a:t>http://stackoverflow.com/questions/17533263/why-is-this-code-not-thread-safe-even-when-using-a-synchronized-method</a:t>
            </a:r>
          </a:p>
        </p:txBody>
      </p:sp>
      <p:sp>
        <p:nvSpPr>
          <p:cNvPr id="451593" name="Rectangle 9"/>
          <p:cNvSpPr>
            <a:spLocks noChangeArrowheads="1"/>
          </p:cNvSpPr>
          <p:nvPr/>
        </p:nvSpPr>
        <p:spPr bwMode="auto">
          <a:xfrm>
            <a:off x="69850" y="4149725"/>
            <a:ext cx="8905875" cy="2284413"/>
          </a:xfrm>
          <a:prstGeom prst="rect">
            <a:avLst/>
          </a:prstGeom>
          <a:noFill/>
          <a:ln w="9525">
            <a:noFill/>
            <a:miter lim="800000"/>
            <a:headEnd/>
            <a:tailEnd/>
          </a:ln>
        </p:spPr>
        <p:txBody>
          <a:bodyPr wrap="none" anchor="ctr">
            <a:spAutoFit/>
          </a:bodyPr>
          <a:lstStyle/>
          <a:p>
            <a:r>
              <a:rPr lang="pl-PL" sz="2200"/>
              <a:t>Yet, t</a:t>
            </a:r>
            <a:r>
              <a:rPr lang="en-US" sz="2200"/>
              <a:t>he list is unlocked when </a:t>
            </a:r>
            <a:r>
              <a:rPr lang="en-US" sz="2200" i="1"/>
              <a:t>contains</a:t>
            </a:r>
            <a:r>
              <a:rPr lang="en-US" sz="2200"/>
              <a:t> returns, </a:t>
            </a:r>
            <a:r>
              <a:rPr lang="pl-PL" sz="2200"/>
              <a:t/>
            </a:r>
            <a:br>
              <a:rPr lang="pl-PL" sz="2200"/>
            </a:br>
            <a:r>
              <a:rPr lang="en-US" sz="2200"/>
              <a:t>and then locked again when </a:t>
            </a:r>
            <a:r>
              <a:rPr lang="en-US" sz="2200" i="1"/>
              <a:t>add</a:t>
            </a:r>
            <a:r>
              <a:rPr lang="en-US" sz="2200"/>
              <a:t> is called. </a:t>
            </a:r>
            <a:r>
              <a:rPr lang="pl-PL" sz="2200"/>
              <a:t/>
            </a:r>
            <a:br>
              <a:rPr lang="pl-PL" sz="2200"/>
            </a:br>
            <a:r>
              <a:rPr lang="en-US" sz="2200"/>
              <a:t>Something else could add the same element between the two. </a:t>
            </a:r>
            <a:endParaRPr lang="pl-PL" sz="2200"/>
          </a:p>
          <a:p>
            <a:endParaRPr lang="pl-PL" sz="1200"/>
          </a:p>
          <a:p>
            <a:r>
              <a:rPr lang="pl-PL" sz="2200"/>
              <a:t>That’s because the method putIfAbsent </a:t>
            </a:r>
            <a:r>
              <a:rPr lang="en-US" sz="2200">
                <a:solidFill>
                  <a:schemeClr val="accent2"/>
                </a:solidFill>
              </a:rPr>
              <a:t>synchronizes </a:t>
            </a:r>
            <a:r>
              <a:rPr lang="pl-PL" sz="2200">
                <a:solidFill>
                  <a:schemeClr val="accent2"/>
                </a:solidFill>
              </a:rPr>
              <a:t/>
            </a:r>
            <a:br>
              <a:rPr lang="pl-PL" sz="2200">
                <a:solidFill>
                  <a:schemeClr val="accent2"/>
                </a:solidFill>
              </a:rPr>
            </a:br>
            <a:r>
              <a:rPr lang="en-US" sz="2200">
                <a:solidFill>
                  <a:schemeClr val="accent2"/>
                </a:solidFill>
              </a:rPr>
              <a:t> on</a:t>
            </a:r>
            <a:r>
              <a:rPr lang="pl-PL" sz="2200">
                <a:solidFill>
                  <a:schemeClr val="accent2"/>
                </a:solidFill>
              </a:rPr>
              <a:t> a </a:t>
            </a:r>
            <a:r>
              <a:rPr lang="en-US" sz="2200">
                <a:solidFill>
                  <a:schemeClr val="accent2"/>
                </a:solidFill>
              </a:rPr>
              <a:t>wrong</a:t>
            </a:r>
            <a:r>
              <a:rPr lang="pl-PL" sz="2200">
                <a:solidFill>
                  <a:schemeClr val="accent2"/>
                </a:solidFill>
              </a:rPr>
              <a:t> </a:t>
            </a:r>
            <a:r>
              <a:rPr lang="en-US" sz="2200">
                <a:solidFill>
                  <a:schemeClr val="accent2"/>
                </a:solidFill>
              </a:rPr>
              <a:t>lock</a:t>
            </a:r>
            <a:r>
              <a:rPr lang="en-US" sz="2200"/>
              <a:t>. </a:t>
            </a:r>
            <a:r>
              <a:rPr lang="pl-PL" sz="2200" i="1"/>
              <a:t>this</a:t>
            </a:r>
            <a:r>
              <a:rPr lang="pl-PL" sz="2200"/>
              <a:t>, i.e. object of ListHelper, gives no guarantee</a:t>
            </a:r>
            <a:br>
              <a:rPr lang="pl-PL" sz="2200"/>
            </a:br>
            <a:r>
              <a:rPr lang="pl-PL" sz="2200"/>
              <a:t>that another thread won’t modify the list while putIfAbsent is executing.</a:t>
            </a:r>
            <a:endParaRPr lang="en-US"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1593"/>
                                        </p:tgtEl>
                                        <p:attrNameLst>
                                          <p:attrName>style.visibility</p:attrName>
                                        </p:attrNameLst>
                                      </p:cBhvr>
                                      <p:to>
                                        <p:strVal val="visible"/>
                                      </p:to>
                                    </p:set>
                                    <p:anim calcmode="lin" valueType="num">
                                      <p:cBhvr additive="base">
                                        <p:cTn id="7" dur="500" fill="hold"/>
                                        <p:tgtEl>
                                          <p:spTgt spid="451593"/>
                                        </p:tgtEl>
                                        <p:attrNameLst>
                                          <p:attrName>ppt_x</p:attrName>
                                        </p:attrNameLst>
                                      </p:cBhvr>
                                      <p:tavLst>
                                        <p:tav tm="0">
                                          <p:val>
                                            <p:strVal val="#ppt_x"/>
                                          </p:val>
                                        </p:tav>
                                        <p:tav tm="100000">
                                          <p:val>
                                            <p:strVal val="#ppt_x"/>
                                          </p:val>
                                        </p:tav>
                                      </p:tavLst>
                                    </p:anim>
                                    <p:anim calcmode="lin" valueType="num">
                                      <p:cBhvr additive="base">
                                        <p:cTn id="8" dur="500" fill="hold"/>
                                        <p:tgtEl>
                                          <p:spTgt spid="4515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9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5"/>
          <p:cNvSpPr>
            <a:spLocks noGrp="1"/>
          </p:cNvSpPr>
          <p:nvPr>
            <p:ph type="sldNum" sz="quarter" idx="12"/>
          </p:nvPr>
        </p:nvSpPr>
        <p:spPr/>
        <p:txBody>
          <a:bodyPr/>
          <a:lstStyle/>
          <a:p>
            <a:pPr>
              <a:defRPr/>
            </a:pPr>
            <a:fld id="{34DE0D76-0839-4CC4-A0AD-C6C14C20F4DE}" type="slidenum">
              <a:rPr lang="en-US"/>
              <a:pPr>
                <a:defRPr/>
              </a:pPr>
              <a:t>55</a:t>
            </a:fld>
            <a:endParaRPr lang="en-US"/>
          </a:p>
        </p:txBody>
      </p:sp>
      <p:sp>
        <p:nvSpPr>
          <p:cNvPr id="58371" name="Text Box 4"/>
          <p:cNvSpPr txBox="1">
            <a:spLocks noChangeArrowheads="1"/>
          </p:cNvSpPr>
          <p:nvPr/>
        </p:nvSpPr>
        <p:spPr bwMode="auto">
          <a:xfrm>
            <a:off x="228600" y="457200"/>
            <a:ext cx="86106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Fixed version</a:t>
            </a:r>
          </a:p>
        </p:txBody>
      </p:sp>
      <p:pic>
        <p:nvPicPr>
          <p:cNvPr id="58372" name="Picture 5"/>
          <p:cNvPicPr>
            <a:picLocks noChangeAspect="1" noChangeArrowheads="1"/>
          </p:cNvPicPr>
          <p:nvPr/>
        </p:nvPicPr>
        <p:blipFill>
          <a:blip r:embed="rId2"/>
          <a:srcRect/>
          <a:stretch>
            <a:fillRect/>
          </a:stretch>
        </p:blipFill>
        <p:spPr bwMode="auto">
          <a:xfrm>
            <a:off x="250825" y="1196975"/>
            <a:ext cx="8642350" cy="3267075"/>
          </a:xfrm>
          <a:prstGeom prst="rect">
            <a:avLst/>
          </a:prstGeom>
          <a:noFill/>
          <a:ln w="9525">
            <a:noFill/>
            <a:miter lim="800000"/>
            <a:headEnd/>
            <a:tailEnd/>
          </a:ln>
        </p:spPr>
      </p:pic>
      <p:sp>
        <p:nvSpPr>
          <p:cNvPr id="454662" name="Rectangle 6"/>
          <p:cNvSpPr>
            <a:spLocks noChangeArrowheads="1"/>
          </p:cNvSpPr>
          <p:nvPr/>
        </p:nvSpPr>
        <p:spPr bwMode="auto">
          <a:xfrm>
            <a:off x="179388" y="4852988"/>
            <a:ext cx="8785225" cy="1096962"/>
          </a:xfrm>
          <a:prstGeom prst="rect">
            <a:avLst/>
          </a:prstGeom>
          <a:noFill/>
          <a:ln w="9525">
            <a:noFill/>
            <a:miter lim="800000"/>
            <a:headEnd/>
            <a:tailEnd/>
          </a:ln>
        </p:spPr>
        <p:txBody>
          <a:bodyPr>
            <a:spAutoFit/>
          </a:bodyPr>
          <a:lstStyle/>
          <a:p>
            <a:r>
              <a:rPr lang="pl-PL" sz="2200"/>
              <a:t>Alternatively: make </a:t>
            </a:r>
            <a:r>
              <a:rPr lang="pl-PL" sz="2200" i="1"/>
              <a:t>list</a:t>
            </a:r>
            <a:r>
              <a:rPr lang="pl-PL" sz="2200"/>
              <a:t> private (then no other objects can access it).  Then also Collections.synchronizedList is not needed, </a:t>
            </a:r>
            <a:br>
              <a:rPr lang="pl-PL" sz="2200"/>
            </a:br>
            <a:r>
              <a:rPr lang="pl-PL" sz="2200"/>
              <a:t>as you’re providing all necessary synchronization in your own code.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4662"/>
                                        </p:tgtEl>
                                        <p:attrNameLst>
                                          <p:attrName>style.visibility</p:attrName>
                                        </p:attrNameLst>
                                      </p:cBhvr>
                                      <p:to>
                                        <p:strVal val="visible"/>
                                      </p:to>
                                    </p:set>
                                    <p:anim calcmode="lin" valueType="num">
                                      <p:cBhvr additive="base">
                                        <p:cTn id="7" dur="500" fill="hold"/>
                                        <p:tgtEl>
                                          <p:spTgt spid="454662"/>
                                        </p:tgtEl>
                                        <p:attrNameLst>
                                          <p:attrName>ppt_x</p:attrName>
                                        </p:attrNameLst>
                                      </p:cBhvr>
                                      <p:tavLst>
                                        <p:tav tm="0">
                                          <p:val>
                                            <p:strVal val="#ppt_x"/>
                                          </p:val>
                                        </p:tav>
                                        <p:tav tm="100000">
                                          <p:val>
                                            <p:strVal val="#ppt_x"/>
                                          </p:val>
                                        </p:tav>
                                      </p:tavLst>
                                    </p:anim>
                                    <p:anim calcmode="lin" valueType="num">
                                      <p:cBhvr additive="base">
                                        <p:cTn id="8" dur="500" fill="hold"/>
                                        <p:tgtEl>
                                          <p:spTgt spid="4546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C7DCC6F6-B035-4473-80F6-BCF190DF8D1C}" type="slidenum">
              <a:rPr lang="en-US"/>
              <a:pPr>
                <a:defRPr/>
              </a:pPr>
              <a:t>56</a:t>
            </a:fld>
            <a:endParaRPr lang="en-US"/>
          </a:p>
        </p:txBody>
      </p:sp>
      <p:sp>
        <p:nvSpPr>
          <p:cNvPr id="59395" name="Text Box 4"/>
          <p:cNvSpPr txBox="1">
            <a:spLocks noChangeArrowheads="1"/>
          </p:cNvSpPr>
          <p:nvPr/>
        </p:nvSpPr>
        <p:spPr bwMode="auto">
          <a:xfrm>
            <a:off x="228600" y="457200"/>
            <a:ext cx="86106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Atomic operations</a:t>
            </a:r>
          </a:p>
        </p:txBody>
      </p:sp>
      <p:sp>
        <p:nvSpPr>
          <p:cNvPr id="59396" name="Rectangle 6"/>
          <p:cNvSpPr>
            <a:spLocks noChangeArrowheads="1"/>
          </p:cNvSpPr>
          <p:nvPr/>
        </p:nvSpPr>
        <p:spPr bwMode="auto">
          <a:xfrm>
            <a:off x="179388" y="1196975"/>
            <a:ext cx="8785225" cy="822325"/>
          </a:xfrm>
          <a:prstGeom prst="rect">
            <a:avLst/>
          </a:prstGeom>
          <a:noFill/>
          <a:ln w="9525">
            <a:noFill/>
            <a:miter lim="800000"/>
            <a:headEnd/>
            <a:tailEnd/>
          </a:ln>
        </p:spPr>
        <p:txBody>
          <a:bodyPr>
            <a:spAutoFit/>
          </a:bodyPr>
          <a:lstStyle/>
          <a:p>
            <a:r>
              <a:rPr lang="pl-PL"/>
              <a:t>Assignments to variables of primitive types</a:t>
            </a:r>
            <a:br>
              <a:rPr lang="pl-PL"/>
            </a:br>
            <a:r>
              <a:rPr lang="pl-PL">
                <a:solidFill>
                  <a:schemeClr val="accent2"/>
                </a:solidFill>
              </a:rPr>
              <a:t>except for long and double</a:t>
            </a:r>
            <a:r>
              <a:rPr lang="pl-PL"/>
              <a:t> are atomic.</a:t>
            </a:r>
          </a:p>
        </p:txBody>
      </p:sp>
      <p:sp>
        <p:nvSpPr>
          <p:cNvPr id="2" name="Rectangle 6"/>
          <p:cNvSpPr>
            <a:spLocks noChangeArrowheads="1"/>
          </p:cNvSpPr>
          <p:nvPr/>
        </p:nvSpPr>
        <p:spPr bwMode="auto">
          <a:xfrm>
            <a:off x="468313" y="2349500"/>
            <a:ext cx="8207375" cy="1187450"/>
          </a:xfrm>
          <a:prstGeom prst="rect">
            <a:avLst/>
          </a:prstGeom>
          <a:noFill/>
          <a:ln w="9525">
            <a:noFill/>
            <a:miter lim="800000"/>
            <a:headEnd/>
            <a:tailEnd/>
          </a:ln>
        </p:spPr>
        <p:txBody>
          <a:bodyPr>
            <a:spAutoFit/>
          </a:bodyPr>
          <a:lstStyle/>
          <a:p>
            <a:r>
              <a:rPr lang="pl-PL"/>
              <a:t>Remember: </a:t>
            </a:r>
            <a:r>
              <a:rPr lang="en-US"/>
              <a:t>only assignment</a:t>
            </a:r>
            <a:r>
              <a:rPr lang="pl-PL"/>
              <a:t>s!</a:t>
            </a:r>
            <a:r>
              <a:rPr lang="en-US"/>
              <a:t> </a:t>
            </a:r>
            <a:r>
              <a:rPr lang="pl-PL"/>
              <a:t/>
            </a:r>
            <a:br>
              <a:rPr lang="pl-PL"/>
            </a:br>
            <a:r>
              <a:rPr lang="pl-PL"/>
              <a:t>S</a:t>
            </a:r>
            <a:r>
              <a:rPr lang="en-US"/>
              <a:t>tatement</a:t>
            </a:r>
            <a:r>
              <a:rPr lang="pl-PL"/>
              <a:t>s</a:t>
            </a:r>
            <a:r>
              <a:rPr lang="en-US"/>
              <a:t> like x</a:t>
            </a:r>
            <a:r>
              <a:rPr lang="pl-PL"/>
              <a:t> +</a:t>
            </a:r>
            <a:r>
              <a:rPr lang="en-US"/>
              <a:t>=</a:t>
            </a:r>
            <a:r>
              <a:rPr lang="pl-PL"/>
              <a:t> </a:t>
            </a:r>
            <a:r>
              <a:rPr lang="en-US"/>
              <a:t>y</a:t>
            </a:r>
            <a:r>
              <a:rPr lang="pl-PL"/>
              <a:t> or even x++ are NOT guaranteed</a:t>
            </a:r>
            <a:br>
              <a:rPr lang="pl-PL"/>
            </a:br>
            <a:r>
              <a:rPr lang="pl-PL"/>
              <a:t>to be atomic, even for the int type.</a:t>
            </a:r>
          </a:p>
        </p:txBody>
      </p:sp>
      <p:sp>
        <p:nvSpPr>
          <p:cNvPr id="3" name="Rectangle 6"/>
          <p:cNvSpPr>
            <a:spLocks noChangeArrowheads="1"/>
          </p:cNvSpPr>
          <p:nvPr/>
        </p:nvSpPr>
        <p:spPr bwMode="auto">
          <a:xfrm>
            <a:off x="250825" y="3902075"/>
            <a:ext cx="8642350" cy="1187450"/>
          </a:xfrm>
          <a:prstGeom prst="rect">
            <a:avLst/>
          </a:prstGeom>
          <a:noFill/>
          <a:ln w="9525">
            <a:noFill/>
            <a:miter lim="800000"/>
            <a:headEnd/>
            <a:tailEnd/>
          </a:ln>
        </p:spPr>
        <p:txBody>
          <a:bodyPr>
            <a:spAutoFit/>
          </a:bodyPr>
          <a:lstStyle/>
          <a:p>
            <a:r>
              <a:rPr lang="pl-PL"/>
              <a:t>If you need atomicity in such a case, </a:t>
            </a:r>
            <a:br>
              <a:rPr lang="pl-PL"/>
            </a:br>
            <a:r>
              <a:rPr lang="pl-PL"/>
              <a:t>use synchronization or a special atomic type from </a:t>
            </a:r>
            <a:br>
              <a:rPr lang="pl-PL"/>
            </a:br>
            <a:r>
              <a:rPr lang="pl-PL"/>
              <a:t>the java.util.concurrent.atomic package.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946D49F6-1DA6-4044-9895-BD83025AD6D0}" type="slidenum">
              <a:rPr lang="en-US"/>
              <a:pPr>
                <a:defRPr/>
              </a:pPr>
              <a:t>57</a:t>
            </a:fld>
            <a:endParaRPr lang="en-US"/>
          </a:p>
        </p:txBody>
      </p:sp>
      <p:sp>
        <p:nvSpPr>
          <p:cNvPr id="60419" name="Text Box 4"/>
          <p:cNvSpPr txBox="1">
            <a:spLocks noChangeArrowheads="1"/>
          </p:cNvSpPr>
          <p:nvPr/>
        </p:nvSpPr>
        <p:spPr bwMode="auto">
          <a:xfrm>
            <a:off x="228600" y="457200"/>
            <a:ext cx="8610600" cy="823913"/>
          </a:xfrm>
          <a:prstGeom prst="rect">
            <a:avLst/>
          </a:prstGeom>
          <a:noFill/>
          <a:ln w="9525">
            <a:noFill/>
            <a:miter lim="800000"/>
            <a:headEnd/>
            <a:tailEnd/>
          </a:ln>
        </p:spPr>
        <p:txBody>
          <a:bodyPr>
            <a:spAutoFit/>
          </a:bodyPr>
          <a:lstStyle/>
          <a:p>
            <a:r>
              <a:rPr lang="pl-PL" sz="2800">
                <a:solidFill>
                  <a:srgbClr val="A50021"/>
                </a:solidFill>
              </a:rPr>
              <a:t>java.util.concurrent.atomic.AtomicInteger </a:t>
            </a:r>
            <a:br>
              <a:rPr lang="pl-PL" sz="2800">
                <a:solidFill>
                  <a:srgbClr val="A50021"/>
                </a:solidFill>
              </a:rPr>
            </a:br>
            <a:r>
              <a:rPr lang="pl-PL" sz="2000">
                <a:solidFill>
                  <a:srgbClr val="A50021"/>
                </a:solidFill>
              </a:rPr>
              <a:t>(extends Number implements Serializable)</a:t>
            </a:r>
          </a:p>
        </p:txBody>
      </p:sp>
      <p:pic>
        <p:nvPicPr>
          <p:cNvPr id="60420" name="Picture 5"/>
          <p:cNvPicPr>
            <a:picLocks noChangeAspect="1" noChangeArrowheads="1"/>
          </p:cNvPicPr>
          <p:nvPr/>
        </p:nvPicPr>
        <p:blipFill>
          <a:blip r:embed="rId2"/>
          <a:srcRect/>
          <a:stretch>
            <a:fillRect/>
          </a:stretch>
        </p:blipFill>
        <p:spPr bwMode="auto">
          <a:xfrm>
            <a:off x="220663" y="1314450"/>
            <a:ext cx="8702675" cy="4922838"/>
          </a:xfrm>
          <a:prstGeom prst="rect">
            <a:avLst/>
          </a:prstGeom>
          <a:noFill/>
          <a:ln w="9525">
            <a:noFill/>
            <a:miter lim="800000"/>
            <a:headEnd/>
            <a:tailEnd/>
          </a:ln>
        </p:spPr>
      </p:pic>
      <p:sp>
        <p:nvSpPr>
          <p:cNvPr id="60421" name="Text Box 6"/>
          <p:cNvSpPr txBox="1">
            <a:spLocks noChangeArrowheads="1"/>
          </p:cNvSpPr>
          <p:nvPr/>
        </p:nvSpPr>
        <p:spPr bwMode="auto">
          <a:xfrm>
            <a:off x="1763713" y="5661025"/>
            <a:ext cx="5688012" cy="1066800"/>
          </a:xfrm>
          <a:prstGeom prst="rect">
            <a:avLst/>
          </a:prstGeom>
          <a:noFill/>
          <a:ln w="9525">
            <a:noFill/>
            <a:miter lim="800000"/>
            <a:headEnd/>
            <a:tailEnd/>
          </a:ln>
        </p:spPr>
        <p:txBody>
          <a:bodyPr>
            <a:spAutoFit/>
          </a:bodyPr>
          <a:lstStyle/>
          <a:p>
            <a:pPr>
              <a:spcBef>
                <a:spcPct val="50000"/>
              </a:spcBef>
            </a:pPr>
            <a:r>
              <a:rPr lang="pl-PL" sz="6400"/>
              <a:t>. .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ymbol zastępczy numeru slajdu 3"/>
          <p:cNvSpPr>
            <a:spLocks noGrp="1"/>
          </p:cNvSpPr>
          <p:nvPr>
            <p:ph type="sldNum" sz="quarter" idx="12"/>
          </p:nvPr>
        </p:nvSpPr>
        <p:spPr/>
        <p:txBody>
          <a:bodyPr/>
          <a:lstStyle/>
          <a:p>
            <a:pPr>
              <a:defRPr/>
            </a:pPr>
            <a:fld id="{65E22C79-7E75-4CE1-B18A-13A7EBAFC32D}" type="slidenum">
              <a:rPr lang="en-US"/>
              <a:pPr>
                <a:defRPr/>
              </a:pPr>
              <a:t>58</a:t>
            </a:fld>
            <a:endParaRPr lang="en-US"/>
          </a:p>
        </p:txBody>
      </p:sp>
      <p:sp>
        <p:nvSpPr>
          <p:cNvPr id="61443" name="Text Box 4"/>
          <p:cNvSpPr txBox="1">
            <a:spLocks noChangeArrowheads="1"/>
          </p:cNvSpPr>
          <p:nvPr/>
        </p:nvSpPr>
        <p:spPr bwMode="auto">
          <a:xfrm>
            <a:off x="304800" y="457200"/>
            <a:ext cx="8458200" cy="793750"/>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Guarded blocks</a:t>
            </a:r>
            <a:br>
              <a:rPr lang="pl-PL" sz="2800">
                <a:solidFill>
                  <a:srgbClr val="A50021"/>
                </a:solidFill>
              </a:rPr>
            </a:br>
            <a:r>
              <a:rPr lang="pl-PL" sz="1800">
                <a:solidFill>
                  <a:srgbClr val="A50021"/>
                </a:solidFill>
              </a:rPr>
              <a:t>[ http://docs.oracle.com/javase/tutorial/essential/concurrency/guardmeth.html ]</a:t>
            </a:r>
          </a:p>
        </p:txBody>
      </p:sp>
      <p:sp>
        <p:nvSpPr>
          <p:cNvPr id="61444" name="Rectangle 5"/>
          <p:cNvSpPr>
            <a:spLocks noChangeArrowheads="1"/>
          </p:cNvSpPr>
          <p:nvPr/>
        </p:nvSpPr>
        <p:spPr bwMode="auto">
          <a:xfrm>
            <a:off x="457200" y="1465263"/>
            <a:ext cx="8229600" cy="1735137"/>
          </a:xfrm>
          <a:prstGeom prst="rect">
            <a:avLst/>
          </a:prstGeom>
          <a:noFill/>
          <a:ln w="9525">
            <a:noFill/>
            <a:miter lim="800000"/>
            <a:headEnd/>
            <a:tailEnd/>
          </a:ln>
        </p:spPr>
        <p:txBody>
          <a:bodyPr>
            <a:spAutoFit/>
          </a:bodyPr>
          <a:lstStyle/>
          <a:p>
            <a:pPr>
              <a:spcBef>
                <a:spcPct val="50000"/>
              </a:spcBef>
            </a:pPr>
            <a:r>
              <a:rPr lang="pl-PL">
                <a:solidFill>
                  <a:srgbClr val="000000"/>
                </a:solidFill>
              </a:rPr>
              <a:t>Suppose, for example, that </a:t>
            </a:r>
            <a:r>
              <a:rPr lang="pl-PL" i="1">
                <a:solidFill>
                  <a:srgbClr val="000000"/>
                </a:solidFill>
              </a:rPr>
              <a:t>guardedJoy()</a:t>
            </a:r>
            <a:r>
              <a:rPr lang="pl-PL">
                <a:solidFill>
                  <a:srgbClr val="000000"/>
                </a:solidFill>
              </a:rPr>
              <a:t> is a method </a:t>
            </a:r>
            <a:br>
              <a:rPr lang="pl-PL">
                <a:solidFill>
                  <a:srgbClr val="000000"/>
                </a:solidFill>
              </a:rPr>
            </a:br>
            <a:r>
              <a:rPr lang="pl-PL">
                <a:solidFill>
                  <a:srgbClr val="000000"/>
                </a:solidFill>
              </a:rPr>
              <a:t>that must not proceed until a shared variable </a:t>
            </a:r>
            <a:r>
              <a:rPr lang="pl-PL" i="1">
                <a:solidFill>
                  <a:srgbClr val="000000"/>
                </a:solidFill>
              </a:rPr>
              <a:t>joy</a:t>
            </a:r>
            <a:r>
              <a:rPr lang="pl-PL">
                <a:solidFill>
                  <a:srgbClr val="000000"/>
                </a:solidFill>
              </a:rPr>
              <a:t> </a:t>
            </a:r>
            <a:br>
              <a:rPr lang="pl-PL">
                <a:solidFill>
                  <a:srgbClr val="000000"/>
                </a:solidFill>
              </a:rPr>
            </a:br>
            <a:r>
              <a:rPr lang="pl-PL">
                <a:solidFill>
                  <a:srgbClr val="000000"/>
                </a:solidFill>
              </a:rPr>
              <a:t>has been set by another thread. </a:t>
            </a:r>
          </a:p>
          <a:p>
            <a:pPr>
              <a:spcBef>
                <a:spcPct val="50000"/>
              </a:spcBef>
            </a:pPr>
            <a:r>
              <a:rPr lang="pl-PL">
                <a:solidFill>
                  <a:schemeClr val="accent2"/>
                </a:solidFill>
              </a:rPr>
              <a:t>Do you like the following piece of code?</a:t>
            </a:r>
          </a:p>
        </p:txBody>
      </p:sp>
      <p:sp>
        <p:nvSpPr>
          <p:cNvPr id="61445" name="Rectangle 6"/>
          <p:cNvSpPr>
            <a:spLocks noChangeArrowheads="1"/>
          </p:cNvSpPr>
          <p:nvPr/>
        </p:nvSpPr>
        <p:spPr bwMode="auto">
          <a:xfrm>
            <a:off x="1371600" y="3306763"/>
            <a:ext cx="6400800" cy="1616075"/>
          </a:xfrm>
          <a:prstGeom prst="rect">
            <a:avLst/>
          </a:prstGeom>
          <a:noFill/>
          <a:ln w="9525">
            <a:noFill/>
            <a:miter lim="800000"/>
            <a:headEnd/>
            <a:tailEnd/>
          </a:ln>
        </p:spPr>
        <p:txBody>
          <a:bodyPr>
            <a:spAutoFit/>
          </a:bodyPr>
          <a:lstStyle/>
          <a:p>
            <a:pPr lvl="1" algn="l"/>
            <a:r>
              <a:rPr lang="en-US" sz="2000"/>
              <a:t>public void guardedJoy() </a:t>
            </a:r>
            <a:r>
              <a:rPr lang="pl-PL" sz="2000"/>
              <a:t/>
            </a:r>
            <a:br>
              <a:rPr lang="pl-PL" sz="2000"/>
            </a:br>
            <a:r>
              <a:rPr lang="en-US" sz="2000"/>
              <a:t>{ </a:t>
            </a:r>
            <a:endParaRPr lang="pl-PL" sz="2000"/>
          </a:p>
          <a:p>
            <a:pPr lvl="1" algn="l"/>
            <a:r>
              <a:rPr lang="pl-PL" sz="2000"/>
              <a:t>	</a:t>
            </a:r>
            <a:r>
              <a:rPr lang="en-US" sz="2000"/>
              <a:t>while(!joy) {</a:t>
            </a:r>
            <a:r>
              <a:rPr lang="pl-PL" sz="2000"/>
              <a:t> </a:t>
            </a:r>
            <a:r>
              <a:rPr lang="en-US" sz="2000"/>
              <a:t>}</a:t>
            </a:r>
            <a:r>
              <a:rPr lang="pl-PL" sz="2000"/>
              <a:t> // empty loop</a:t>
            </a:r>
            <a:r>
              <a:rPr lang="en-US" sz="2000"/>
              <a:t> </a:t>
            </a:r>
            <a:r>
              <a:rPr lang="pl-PL" sz="2000"/>
              <a:t/>
            </a:r>
            <a:br>
              <a:rPr lang="pl-PL" sz="2000"/>
            </a:br>
            <a:r>
              <a:rPr lang="pl-PL" sz="2000"/>
              <a:t>       </a:t>
            </a:r>
            <a:r>
              <a:rPr lang="en-US" sz="2000"/>
              <a:t>System.out.println("Joy has been achieved!"); </a:t>
            </a:r>
            <a:r>
              <a:rPr lang="pl-PL" sz="2000"/>
              <a:t/>
            </a:r>
            <a:br>
              <a:rPr lang="pl-PL" sz="2000"/>
            </a:br>
            <a:r>
              <a:rPr lang="en-US" sz="2000"/>
              <a:t>} </a:t>
            </a:r>
          </a:p>
        </p:txBody>
      </p:sp>
      <p:sp>
        <p:nvSpPr>
          <p:cNvPr id="387079" name="Rectangle 7"/>
          <p:cNvSpPr>
            <a:spLocks noChangeArrowheads="1"/>
          </p:cNvSpPr>
          <p:nvPr/>
        </p:nvSpPr>
        <p:spPr bwMode="auto">
          <a:xfrm>
            <a:off x="1828800" y="5334000"/>
            <a:ext cx="5486400" cy="457200"/>
          </a:xfrm>
          <a:prstGeom prst="rect">
            <a:avLst/>
          </a:prstGeom>
          <a:noFill/>
          <a:ln w="9525">
            <a:noFill/>
            <a:miter lim="800000"/>
            <a:headEnd/>
            <a:tailEnd/>
          </a:ln>
        </p:spPr>
        <p:txBody>
          <a:bodyPr>
            <a:spAutoFit/>
          </a:bodyPr>
          <a:lstStyle/>
          <a:p>
            <a:pPr>
              <a:spcBef>
                <a:spcPct val="50000"/>
              </a:spcBef>
            </a:pPr>
            <a:r>
              <a:rPr lang="pl-PL">
                <a:solidFill>
                  <a:srgbClr val="000000"/>
                </a:solidFill>
              </a:rPr>
              <a:t>This is bad.  CPU cycles are wasted.</a:t>
            </a:r>
            <a:endParaRPr lang="pl-PL">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7079"/>
                                        </p:tgtEl>
                                        <p:attrNameLst>
                                          <p:attrName>style.visibility</p:attrName>
                                        </p:attrNameLst>
                                      </p:cBhvr>
                                      <p:to>
                                        <p:strVal val="visible"/>
                                      </p:to>
                                    </p:set>
                                    <p:anim calcmode="lin" valueType="num">
                                      <p:cBhvr additive="base">
                                        <p:cTn id="7" dur="500" fill="hold"/>
                                        <p:tgtEl>
                                          <p:spTgt spid="387079"/>
                                        </p:tgtEl>
                                        <p:attrNameLst>
                                          <p:attrName>ppt_x</p:attrName>
                                        </p:attrNameLst>
                                      </p:cBhvr>
                                      <p:tavLst>
                                        <p:tav tm="0">
                                          <p:val>
                                            <p:strVal val="0-#ppt_w/2"/>
                                          </p:val>
                                        </p:tav>
                                        <p:tav tm="100000">
                                          <p:val>
                                            <p:strVal val="#ppt_x"/>
                                          </p:val>
                                        </p:tav>
                                      </p:tavLst>
                                    </p:anim>
                                    <p:anim calcmode="lin" valueType="num">
                                      <p:cBhvr additive="base">
                                        <p:cTn id="8" dur="500" fill="hold"/>
                                        <p:tgtEl>
                                          <p:spTgt spid="3870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9"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ymbol zastępczy numeru slajdu 3"/>
          <p:cNvSpPr>
            <a:spLocks noGrp="1"/>
          </p:cNvSpPr>
          <p:nvPr>
            <p:ph type="sldNum" sz="quarter" idx="12"/>
          </p:nvPr>
        </p:nvSpPr>
        <p:spPr/>
        <p:txBody>
          <a:bodyPr/>
          <a:lstStyle/>
          <a:p>
            <a:pPr>
              <a:defRPr/>
            </a:pPr>
            <a:fld id="{8251A2E2-8FF9-49C7-A16F-EA795243F6D7}" type="slidenum">
              <a:rPr lang="en-US"/>
              <a:pPr>
                <a:defRPr/>
              </a:pPr>
              <a:t>59</a:t>
            </a:fld>
            <a:endParaRPr lang="en-US"/>
          </a:p>
        </p:txBody>
      </p:sp>
      <p:sp>
        <p:nvSpPr>
          <p:cNvPr id="62467" name="Text Box 1026"/>
          <p:cNvSpPr txBox="1">
            <a:spLocks noChangeArrowheads="1"/>
          </p:cNvSpPr>
          <p:nvPr/>
        </p:nvSpPr>
        <p:spPr bwMode="auto">
          <a:xfrm>
            <a:off x="304800" y="457200"/>
            <a:ext cx="8458200" cy="793750"/>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Guarded blocks, cont</a:t>
            </a:r>
            <a:r>
              <a:rPr lang="pl-PL" sz="2800">
                <a:solidFill>
                  <a:srgbClr val="A50021"/>
                </a:solidFill>
                <a:cs typeface="Arial" pitchFamily="34" charset="0"/>
              </a:rPr>
              <a:t>’</a:t>
            </a:r>
            <a:r>
              <a:rPr lang="pl-PL" sz="2800">
                <a:solidFill>
                  <a:srgbClr val="A50021"/>
                </a:solidFill>
              </a:rPr>
              <a:t>d </a:t>
            </a:r>
            <a:br>
              <a:rPr lang="pl-PL" sz="2800">
                <a:solidFill>
                  <a:srgbClr val="A50021"/>
                </a:solidFill>
              </a:rPr>
            </a:br>
            <a:r>
              <a:rPr lang="pl-PL" sz="1800">
                <a:solidFill>
                  <a:srgbClr val="A50021"/>
                </a:solidFill>
              </a:rPr>
              <a:t>[ http://docs.oracle.com/javase/tutorial/essential/concurrency/guardmeth.html ]</a:t>
            </a:r>
          </a:p>
        </p:txBody>
      </p:sp>
      <p:sp>
        <p:nvSpPr>
          <p:cNvPr id="62468" name="Rectangle 1027"/>
          <p:cNvSpPr>
            <a:spLocks noChangeArrowheads="1"/>
          </p:cNvSpPr>
          <p:nvPr/>
        </p:nvSpPr>
        <p:spPr bwMode="auto">
          <a:xfrm>
            <a:off x="304800" y="1441450"/>
            <a:ext cx="8534400" cy="3140075"/>
          </a:xfrm>
          <a:prstGeom prst="rect">
            <a:avLst/>
          </a:prstGeom>
          <a:noFill/>
          <a:ln w="9525">
            <a:noFill/>
            <a:miter lim="800000"/>
            <a:headEnd/>
            <a:tailEnd/>
          </a:ln>
        </p:spPr>
        <p:txBody>
          <a:bodyPr>
            <a:spAutoFit/>
          </a:bodyPr>
          <a:lstStyle/>
          <a:p>
            <a:pPr lvl="1" algn="l"/>
            <a:r>
              <a:rPr lang="pl-PL" sz="2000"/>
              <a:t>// this is a correct way</a:t>
            </a:r>
          </a:p>
          <a:p>
            <a:pPr lvl="1" algn="l"/>
            <a:r>
              <a:rPr lang="pl-PL" sz="2000"/>
              <a:t>public synchronized guardedJoy() { 	</a:t>
            </a:r>
            <a:br>
              <a:rPr lang="pl-PL" sz="2000"/>
            </a:br>
            <a:r>
              <a:rPr lang="pl-PL" sz="2000"/>
              <a:t>	// This guard only loops once for each special event, </a:t>
            </a:r>
            <a:br>
              <a:rPr lang="pl-PL" sz="2000"/>
            </a:br>
            <a:r>
              <a:rPr lang="pl-PL" sz="2000"/>
              <a:t>  	// which may not be the event we're waiting for. </a:t>
            </a:r>
            <a:br>
              <a:rPr lang="pl-PL" sz="2000"/>
            </a:br>
            <a:r>
              <a:rPr lang="pl-PL" sz="2000"/>
              <a:t>  	while(!joy) { </a:t>
            </a:r>
            <a:br>
              <a:rPr lang="pl-PL" sz="2000"/>
            </a:br>
            <a:r>
              <a:rPr lang="pl-PL" sz="2000"/>
              <a:t> 	     try { wait(); } </a:t>
            </a:r>
            <a:br>
              <a:rPr lang="pl-PL" sz="2000"/>
            </a:br>
            <a:r>
              <a:rPr lang="pl-PL" sz="2000"/>
              <a:t>           catch (InterruptedException e) { } </a:t>
            </a:r>
            <a:br>
              <a:rPr lang="pl-PL" sz="2000"/>
            </a:br>
            <a:r>
              <a:rPr lang="pl-PL" sz="2000"/>
              <a:t>	} </a:t>
            </a:r>
            <a:br>
              <a:rPr lang="pl-PL" sz="2000"/>
            </a:br>
            <a:r>
              <a:rPr lang="pl-PL" sz="2000"/>
              <a:t>	System.out.println("Joy and efficiency have been achieved!"); </a:t>
            </a:r>
            <a:br>
              <a:rPr lang="pl-PL" sz="2000"/>
            </a:br>
            <a:r>
              <a:rPr lang="pl-PL" sz="2000"/>
              <a:t>} </a:t>
            </a:r>
          </a:p>
        </p:txBody>
      </p:sp>
      <p:sp>
        <p:nvSpPr>
          <p:cNvPr id="388101" name="Rectangle 1029"/>
          <p:cNvSpPr>
            <a:spLocks noChangeArrowheads="1"/>
          </p:cNvSpPr>
          <p:nvPr/>
        </p:nvSpPr>
        <p:spPr bwMode="auto">
          <a:xfrm>
            <a:off x="1828800" y="5791200"/>
            <a:ext cx="5486400" cy="701675"/>
          </a:xfrm>
          <a:prstGeom prst="rect">
            <a:avLst/>
          </a:prstGeom>
          <a:noFill/>
          <a:ln w="9525">
            <a:noFill/>
            <a:miter lim="800000"/>
            <a:headEnd/>
            <a:tailEnd/>
          </a:ln>
        </p:spPr>
        <p:txBody>
          <a:bodyPr>
            <a:spAutoFit/>
          </a:bodyPr>
          <a:lstStyle/>
          <a:p>
            <a:pPr>
              <a:spcBef>
                <a:spcPct val="50000"/>
              </a:spcBef>
            </a:pPr>
            <a:r>
              <a:rPr lang="pl-PL" sz="2000">
                <a:solidFill>
                  <a:srgbClr val="000000"/>
                </a:solidFill>
              </a:rPr>
              <a:t>Note this kind of solution was used for the producer / consumer problem.</a:t>
            </a:r>
            <a:endParaRPr lang="pl-PL" sz="2000">
              <a:solidFill>
                <a:schemeClr val="accent2"/>
              </a:solidFill>
            </a:endParaRPr>
          </a:p>
        </p:txBody>
      </p:sp>
      <p:sp>
        <p:nvSpPr>
          <p:cNvPr id="62470" name="Rectangle 1030"/>
          <p:cNvSpPr>
            <a:spLocks noChangeArrowheads="1"/>
          </p:cNvSpPr>
          <p:nvPr/>
        </p:nvSpPr>
        <p:spPr bwMode="auto">
          <a:xfrm>
            <a:off x="228600" y="4800600"/>
            <a:ext cx="8686800" cy="701675"/>
          </a:xfrm>
          <a:prstGeom prst="rect">
            <a:avLst/>
          </a:prstGeom>
          <a:noFill/>
          <a:ln w="9525">
            <a:noFill/>
            <a:miter lim="800000"/>
            <a:headEnd/>
            <a:tailEnd/>
          </a:ln>
        </p:spPr>
        <p:txBody>
          <a:bodyPr>
            <a:spAutoFit/>
          </a:bodyPr>
          <a:lstStyle/>
          <a:p>
            <a:r>
              <a:rPr lang="pl-PL" sz="2000"/>
              <a:t>We expect that some other thread will eventually invoke smth like this:</a:t>
            </a:r>
            <a:br>
              <a:rPr lang="pl-PL" sz="2000"/>
            </a:br>
            <a:r>
              <a:rPr lang="en-US" sz="2000"/>
              <a:t>public synchronized notifyJoy() { joy = true; notifyAll();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8101"/>
                                        </p:tgtEl>
                                        <p:attrNameLst>
                                          <p:attrName>style.visibility</p:attrName>
                                        </p:attrNameLst>
                                      </p:cBhvr>
                                      <p:to>
                                        <p:strVal val="visible"/>
                                      </p:to>
                                    </p:set>
                                    <p:anim calcmode="lin" valueType="num">
                                      <p:cBhvr additive="base">
                                        <p:cTn id="7" dur="500" fill="hold"/>
                                        <p:tgtEl>
                                          <p:spTgt spid="388101"/>
                                        </p:tgtEl>
                                        <p:attrNameLst>
                                          <p:attrName>ppt_x</p:attrName>
                                        </p:attrNameLst>
                                      </p:cBhvr>
                                      <p:tavLst>
                                        <p:tav tm="0">
                                          <p:val>
                                            <p:strVal val="0-#ppt_w/2"/>
                                          </p:val>
                                        </p:tav>
                                        <p:tav tm="100000">
                                          <p:val>
                                            <p:strVal val="#ppt_x"/>
                                          </p:val>
                                        </p:tav>
                                      </p:tavLst>
                                    </p:anim>
                                    <p:anim calcmode="lin" valueType="num">
                                      <p:cBhvr additive="base">
                                        <p:cTn id="8" dur="500" fill="hold"/>
                                        <p:tgtEl>
                                          <p:spTgt spid="388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5"/>
          <p:cNvSpPr>
            <a:spLocks noGrp="1"/>
          </p:cNvSpPr>
          <p:nvPr>
            <p:ph type="sldNum" sz="quarter" idx="12"/>
          </p:nvPr>
        </p:nvSpPr>
        <p:spPr/>
        <p:txBody>
          <a:bodyPr/>
          <a:lstStyle/>
          <a:p>
            <a:pPr>
              <a:defRPr/>
            </a:pPr>
            <a:fld id="{9095AE64-1764-4DB6-B916-FEC650A71D70}" type="slidenum">
              <a:rPr lang="en-US"/>
              <a:pPr>
                <a:defRPr/>
              </a:pPr>
              <a:t>6</a:t>
            </a:fld>
            <a:endParaRPr lang="en-US"/>
          </a:p>
        </p:txBody>
      </p:sp>
      <p:sp>
        <p:nvSpPr>
          <p:cNvPr id="7171" name="Text Box 4"/>
          <p:cNvSpPr txBox="1">
            <a:spLocks noChangeArrowheads="1"/>
          </p:cNvSpPr>
          <p:nvPr/>
        </p:nvSpPr>
        <p:spPr bwMode="auto">
          <a:xfrm>
            <a:off x="457200" y="457200"/>
            <a:ext cx="8153400" cy="731838"/>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Scheduling, fixed # of processors (example)</a:t>
            </a:r>
            <a:br>
              <a:rPr lang="pl-PL" sz="2800">
                <a:solidFill>
                  <a:srgbClr val="A50021"/>
                </a:solidFill>
              </a:rPr>
            </a:br>
            <a:r>
              <a:rPr lang="pl-PL" sz="1400">
                <a:solidFill>
                  <a:srgbClr val="A50021"/>
                </a:solidFill>
              </a:rPr>
              <a:t> [ https://wiki.rice.edu/confluence/display/PARPROG/COMP322 , lecture 3 ]</a:t>
            </a:r>
          </a:p>
        </p:txBody>
      </p:sp>
      <p:pic>
        <p:nvPicPr>
          <p:cNvPr id="7172" name="Picture 5"/>
          <p:cNvPicPr>
            <a:picLocks noChangeAspect="1" noChangeArrowheads="1"/>
          </p:cNvPicPr>
          <p:nvPr/>
        </p:nvPicPr>
        <p:blipFill>
          <a:blip r:embed="rId2"/>
          <a:srcRect/>
          <a:stretch>
            <a:fillRect/>
          </a:stretch>
        </p:blipFill>
        <p:spPr bwMode="auto">
          <a:xfrm>
            <a:off x="395288" y="1393825"/>
            <a:ext cx="8353425" cy="513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5"/>
          <p:cNvSpPr>
            <a:spLocks noGrp="1"/>
          </p:cNvSpPr>
          <p:nvPr>
            <p:ph type="sldNum" sz="quarter" idx="12"/>
          </p:nvPr>
        </p:nvSpPr>
        <p:spPr/>
        <p:txBody>
          <a:bodyPr/>
          <a:lstStyle/>
          <a:p>
            <a:pPr>
              <a:defRPr/>
            </a:pPr>
            <a:fld id="{0F04CC62-2E1F-44D4-936F-A333750D085E}" type="slidenum">
              <a:rPr lang="en-US"/>
              <a:pPr>
                <a:defRPr/>
              </a:pPr>
              <a:t>60</a:t>
            </a:fld>
            <a:endParaRPr lang="en-US"/>
          </a:p>
        </p:txBody>
      </p:sp>
      <p:sp>
        <p:nvSpPr>
          <p:cNvPr id="63491" name="Text Box 4"/>
          <p:cNvSpPr txBox="1">
            <a:spLocks noChangeArrowheads="1"/>
          </p:cNvSpPr>
          <p:nvPr/>
        </p:nvSpPr>
        <p:spPr bwMode="auto">
          <a:xfrm>
            <a:off x="228600" y="457200"/>
            <a:ext cx="86106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Thread.join()</a:t>
            </a:r>
          </a:p>
        </p:txBody>
      </p:sp>
      <p:sp>
        <p:nvSpPr>
          <p:cNvPr id="63492" name="Rectangle 5"/>
          <p:cNvSpPr>
            <a:spLocks noChangeArrowheads="1"/>
          </p:cNvSpPr>
          <p:nvPr/>
        </p:nvSpPr>
        <p:spPr bwMode="auto">
          <a:xfrm>
            <a:off x="971550" y="1300163"/>
            <a:ext cx="7200900" cy="1552575"/>
          </a:xfrm>
          <a:prstGeom prst="rect">
            <a:avLst/>
          </a:prstGeom>
          <a:noFill/>
          <a:ln w="9525">
            <a:noFill/>
            <a:miter lim="800000"/>
            <a:headEnd/>
            <a:tailEnd/>
          </a:ln>
        </p:spPr>
        <p:txBody>
          <a:bodyPr>
            <a:spAutoFit/>
          </a:bodyPr>
          <a:lstStyle/>
          <a:p>
            <a:r>
              <a:rPr lang="en-US"/>
              <a:t>Thread.join() method waits until the thread on which it is called terminates (dies).</a:t>
            </a:r>
          </a:p>
          <a:p>
            <a:r>
              <a:rPr lang="en-US"/>
              <a:t>I.e., t.join() causes the current thread to pause execution until t</a:t>
            </a:r>
            <a:r>
              <a:rPr lang="pl-PL"/>
              <a:t>’</a:t>
            </a:r>
            <a:r>
              <a:rPr lang="en-US"/>
              <a:t>s thread terminates.</a:t>
            </a:r>
            <a:endParaRPr lang="pl-PL"/>
          </a:p>
        </p:txBody>
      </p:sp>
      <p:sp>
        <p:nvSpPr>
          <p:cNvPr id="63493" name="Rectangle 6"/>
          <p:cNvSpPr>
            <a:spLocks noChangeArrowheads="1"/>
          </p:cNvSpPr>
          <p:nvPr/>
        </p:nvSpPr>
        <p:spPr bwMode="auto">
          <a:xfrm>
            <a:off x="700088" y="3630613"/>
            <a:ext cx="7743825" cy="1311275"/>
          </a:xfrm>
          <a:prstGeom prst="rect">
            <a:avLst/>
          </a:prstGeom>
          <a:noFill/>
          <a:ln w="9525">
            <a:noFill/>
            <a:miter lim="800000"/>
            <a:headEnd/>
            <a:tailEnd/>
          </a:ln>
        </p:spPr>
        <p:txBody>
          <a:bodyPr wrap="none">
            <a:spAutoFit/>
          </a:bodyPr>
          <a:lstStyle/>
          <a:p>
            <a:r>
              <a:rPr lang="en-US" sz="2000"/>
              <a:t>Overloads of join allow the programmer to specify a waiting period. </a:t>
            </a:r>
            <a:r>
              <a:rPr lang="pl-PL" sz="2000"/>
              <a:t/>
            </a:r>
            <a:br>
              <a:rPr lang="pl-PL" sz="2000"/>
            </a:br>
            <a:r>
              <a:rPr lang="en-US" sz="2000"/>
              <a:t>However, as with sleep, join is dependent on the OS for timing, </a:t>
            </a:r>
            <a:r>
              <a:rPr lang="pl-PL" sz="2000"/>
              <a:t/>
            </a:r>
            <a:br>
              <a:rPr lang="pl-PL" sz="2000"/>
            </a:br>
            <a:r>
              <a:rPr lang="en-US" sz="2000"/>
              <a:t>so you should not assume that join will wait exactly </a:t>
            </a:r>
            <a:r>
              <a:rPr lang="pl-PL" sz="2000"/>
              <a:t/>
            </a:r>
            <a:br>
              <a:rPr lang="pl-PL" sz="2000"/>
            </a:br>
            <a:r>
              <a:rPr lang="en-US" sz="2000"/>
              <a:t>as long as you specify.</a:t>
            </a:r>
            <a:endParaRPr lang="pl-PL" sz="200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5"/>
          <p:cNvSpPr>
            <a:spLocks noGrp="1"/>
          </p:cNvSpPr>
          <p:nvPr>
            <p:ph type="sldNum" sz="quarter" idx="12"/>
          </p:nvPr>
        </p:nvSpPr>
        <p:spPr/>
        <p:txBody>
          <a:bodyPr/>
          <a:lstStyle/>
          <a:p>
            <a:pPr>
              <a:defRPr/>
            </a:pPr>
            <a:fld id="{0620E9E5-340D-4CCB-9855-4F309C61BA32}" type="slidenum">
              <a:rPr lang="en-US"/>
              <a:pPr>
                <a:defRPr/>
              </a:pPr>
              <a:t>61</a:t>
            </a:fld>
            <a:endParaRPr lang="en-US"/>
          </a:p>
        </p:txBody>
      </p:sp>
      <p:sp>
        <p:nvSpPr>
          <p:cNvPr id="64515" name="Text Box 4"/>
          <p:cNvSpPr txBox="1">
            <a:spLocks noChangeArrowheads="1"/>
          </p:cNvSpPr>
          <p:nvPr/>
        </p:nvSpPr>
        <p:spPr bwMode="auto">
          <a:xfrm>
            <a:off x="304800" y="457200"/>
            <a:ext cx="8458200" cy="946150"/>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Join question. </a:t>
            </a:r>
            <a:br>
              <a:rPr lang="pl-PL" sz="2800">
                <a:solidFill>
                  <a:srgbClr val="A50021"/>
                </a:solidFill>
              </a:rPr>
            </a:br>
            <a:r>
              <a:rPr lang="pl-PL" sz="2800">
                <a:solidFill>
                  <a:srgbClr val="A50021"/>
                </a:solidFill>
              </a:rPr>
              <a:t>What’s the result of the following program?</a:t>
            </a:r>
            <a:endParaRPr lang="pl-PL" sz="1800">
              <a:solidFill>
                <a:srgbClr val="A50021"/>
              </a:solidFill>
            </a:endParaRPr>
          </a:p>
        </p:txBody>
      </p:sp>
      <p:sp>
        <p:nvSpPr>
          <p:cNvPr id="449542" name="Rectangle 6"/>
          <p:cNvSpPr>
            <a:spLocks noChangeArrowheads="1"/>
          </p:cNvSpPr>
          <p:nvPr/>
        </p:nvSpPr>
        <p:spPr bwMode="auto">
          <a:xfrm>
            <a:off x="1101725" y="5516563"/>
            <a:ext cx="7011988" cy="822325"/>
          </a:xfrm>
          <a:prstGeom prst="rect">
            <a:avLst/>
          </a:prstGeom>
          <a:noFill/>
          <a:ln w="9525">
            <a:noFill/>
            <a:miter lim="800000"/>
            <a:headEnd/>
            <a:tailEnd/>
          </a:ln>
        </p:spPr>
        <p:txBody>
          <a:bodyPr wrap="none">
            <a:spAutoFit/>
          </a:bodyPr>
          <a:lstStyle/>
          <a:p>
            <a:r>
              <a:rPr lang="pl-PL"/>
              <a:t>Answer: prints "Slave" and hangs (blocks infinitely </a:t>
            </a:r>
            <a:br>
              <a:rPr lang="pl-PL"/>
            </a:br>
            <a:r>
              <a:rPr lang="pl-PL"/>
              <a:t>on the Thread.currentThread().join() line).</a:t>
            </a:r>
          </a:p>
        </p:txBody>
      </p:sp>
      <p:pic>
        <p:nvPicPr>
          <p:cNvPr id="64517" name="Picture 7"/>
          <p:cNvPicPr>
            <a:picLocks noChangeAspect="1" noChangeArrowheads="1"/>
          </p:cNvPicPr>
          <p:nvPr/>
        </p:nvPicPr>
        <p:blipFill>
          <a:blip r:embed="rId2"/>
          <a:srcRect/>
          <a:stretch>
            <a:fillRect/>
          </a:stretch>
        </p:blipFill>
        <p:spPr bwMode="auto">
          <a:xfrm>
            <a:off x="323850" y="1557338"/>
            <a:ext cx="8496300" cy="3759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9542"/>
                                        </p:tgtEl>
                                        <p:attrNameLst>
                                          <p:attrName>style.visibility</p:attrName>
                                        </p:attrNameLst>
                                      </p:cBhvr>
                                      <p:to>
                                        <p:strVal val="visible"/>
                                      </p:to>
                                    </p:set>
                                    <p:anim calcmode="lin" valueType="num">
                                      <p:cBhvr additive="base">
                                        <p:cTn id="7" dur="500" fill="hold"/>
                                        <p:tgtEl>
                                          <p:spTgt spid="449542"/>
                                        </p:tgtEl>
                                        <p:attrNameLst>
                                          <p:attrName>ppt_x</p:attrName>
                                        </p:attrNameLst>
                                      </p:cBhvr>
                                      <p:tavLst>
                                        <p:tav tm="0">
                                          <p:val>
                                            <p:strVal val="#ppt_x"/>
                                          </p:val>
                                        </p:tav>
                                        <p:tav tm="100000">
                                          <p:val>
                                            <p:strVal val="#ppt_x"/>
                                          </p:val>
                                        </p:tav>
                                      </p:tavLst>
                                    </p:anim>
                                    <p:anim calcmode="lin" valueType="num">
                                      <p:cBhvr additive="base">
                                        <p:cTn id="8" dur="500" fill="hold"/>
                                        <p:tgtEl>
                                          <p:spTgt spid="4495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4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numeru slajdu 5"/>
          <p:cNvSpPr>
            <a:spLocks noGrp="1"/>
          </p:cNvSpPr>
          <p:nvPr>
            <p:ph type="sldNum" sz="quarter" idx="12"/>
          </p:nvPr>
        </p:nvSpPr>
        <p:spPr/>
        <p:txBody>
          <a:bodyPr/>
          <a:lstStyle/>
          <a:p>
            <a:pPr>
              <a:defRPr/>
            </a:pPr>
            <a:fld id="{2C44D08F-31B4-4D80-9A8E-6B9ED118B941}" type="slidenum">
              <a:rPr lang="en-US"/>
              <a:pPr>
                <a:defRPr/>
              </a:pPr>
              <a:t>62</a:t>
            </a:fld>
            <a:endParaRPr lang="en-US"/>
          </a:p>
        </p:txBody>
      </p:sp>
      <p:sp>
        <p:nvSpPr>
          <p:cNvPr id="65539" name="Text Box 4"/>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Volatile fields</a:t>
            </a:r>
            <a:endParaRPr lang="pl-PL" sz="2000">
              <a:solidFill>
                <a:srgbClr val="A50021"/>
              </a:solidFill>
            </a:endParaRPr>
          </a:p>
        </p:txBody>
      </p:sp>
      <p:pic>
        <p:nvPicPr>
          <p:cNvPr id="65540" name="Picture 5"/>
          <p:cNvPicPr>
            <a:picLocks noChangeAspect="1" noChangeArrowheads="1"/>
          </p:cNvPicPr>
          <p:nvPr/>
        </p:nvPicPr>
        <p:blipFill>
          <a:blip r:embed="rId2"/>
          <a:srcRect/>
          <a:stretch>
            <a:fillRect/>
          </a:stretch>
        </p:blipFill>
        <p:spPr bwMode="auto">
          <a:xfrm>
            <a:off x="539750" y="1612900"/>
            <a:ext cx="8064500" cy="2968625"/>
          </a:xfrm>
          <a:prstGeom prst="rect">
            <a:avLst/>
          </a:prstGeom>
          <a:noFill/>
          <a:ln w="9525">
            <a:noFill/>
            <a:miter lim="800000"/>
            <a:headEnd/>
            <a:tailEnd/>
          </a:ln>
        </p:spPr>
      </p:pic>
      <p:sp>
        <p:nvSpPr>
          <p:cNvPr id="65541" name="Rectangle 6"/>
          <p:cNvSpPr>
            <a:spLocks noChangeArrowheads="1"/>
          </p:cNvSpPr>
          <p:nvPr/>
        </p:nvSpPr>
        <p:spPr bwMode="auto">
          <a:xfrm>
            <a:off x="457200" y="1125538"/>
            <a:ext cx="8229600" cy="457200"/>
          </a:xfrm>
          <a:prstGeom prst="rect">
            <a:avLst/>
          </a:prstGeom>
          <a:noFill/>
          <a:ln w="9525">
            <a:noFill/>
            <a:miter lim="800000"/>
            <a:headEnd/>
            <a:tailEnd/>
          </a:ln>
        </p:spPr>
        <p:txBody>
          <a:bodyPr>
            <a:spAutoFit/>
          </a:bodyPr>
          <a:lstStyle/>
          <a:p>
            <a:pPr>
              <a:spcBef>
                <a:spcPct val="50000"/>
              </a:spcBef>
            </a:pPr>
            <a:r>
              <a:rPr lang="pl-PL">
                <a:solidFill>
                  <a:srgbClr val="000000"/>
                </a:solidFill>
              </a:rPr>
              <a:t>Fields can be declared with a keyword </a:t>
            </a:r>
            <a:r>
              <a:rPr lang="pl-PL">
                <a:solidFill>
                  <a:schemeClr val="accent2"/>
                </a:solidFill>
              </a:rPr>
              <a:t>volatile</a:t>
            </a:r>
            <a:r>
              <a:rPr lang="pl-PL">
                <a:solidFill>
                  <a:srgbClr val="000000"/>
                </a:solidFill>
              </a:rPr>
              <a:t>.</a:t>
            </a:r>
          </a:p>
        </p:txBody>
      </p:sp>
      <p:sp>
        <p:nvSpPr>
          <p:cNvPr id="65542" name="Rectangle 7"/>
          <p:cNvSpPr>
            <a:spLocks noChangeArrowheads="1"/>
          </p:cNvSpPr>
          <p:nvPr/>
        </p:nvSpPr>
        <p:spPr bwMode="auto">
          <a:xfrm>
            <a:off x="1258888" y="6453188"/>
            <a:ext cx="6578600" cy="304800"/>
          </a:xfrm>
          <a:prstGeom prst="rect">
            <a:avLst/>
          </a:prstGeom>
          <a:noFill/>
          <a:ln w="9525">
            <a:noFill/>
            <a:miter lim="800000"/>
            <a:headEnd/>
            <a:tailEnd/>
          </a:ln>
        </p:spPr>
        <p:txBody>
          <a:bodyPr wrap="none">
            <a:spAutoFit/>
          </a:bodyPr>
          <a:lstStyle/>
          <a:p>
            <a:r>
              <a:rPr lang="pl-PL" sz="1400"/>
              <a:t>http://www.lst.inf.ethz.ch/teaching/lectures/hs12/2800/slides/2012_11_26Jmm.pdf</a:t>
            </a:r>
          </a:p>
        </p:txBody>
      </p:sp>
      <p:sp>
        <p:nvSpPr>
          <p:cNvPr id="67591" name="Rectangle 8"/>
          <p:cNvSpPr>
            <a:spLocks noChangeArrowheads="1"/>
          </p:cNvSpPr>
          <p:nvPr/>
        </p:nvSpPr>
        <p:spPr bwMode="auto">
          <a:xfrm>
            <a:off x="428625" y="4614863"/>
            <a:ext cx="8356600" cy="1784350"/>
          </a:xfrm>
          <a:prstGeom prst="rect">
            <a:avLst/>
          </a:prstGeom>
          <a:noFill/>
          <a:ln w="9525">
            <a:noFill/>
            <a:miter lim="800000"/>
            <a:headEnd/>
            <a:tailEnd/>
          </a:ln>
        </p:spPr>
        <p:txBody>
          <a:bodyPr anchor="ctr">
            <a:spAutoFit/>
          </a:bodyPr>
          <a:lstStyle/>
          <a:p>
            <a:pPr>
              <a:defRPr/>
            </a:pPr>
            <a:r>
              <a:rPr lang="pl-PL" sz="2200" dirty="0"/>
              <a:t>E</a:t>
            </a:r>
            <a:r>
              <a:rPr lang="en-US" sz="2200" dirty="0"/>
              <a:t>very read of a volatile variable will</a:t>
            </a:r>
            <a:r>
              <a:rPr lang="pl-PL" sz="2200" dirty="0"/>
              <a:t> be </a:t>
            </a:r>
            <a:r>
              <a:rPr lang="en-US" sz="2200" dirty="0">
                <a:solidFill>
                  <a:schemeClr val="accent6"/>
                </a:solidFill>
              </a:rPr>
              <a:t>read from main memory</a:t>
            </a:r>
            <a:r>
              <a:rPr lang="en-US" sz="2200" dirty="0"/>
              <a:t>, </a:t>
            </a:r>
            <a:r>
              <a:rPr lang="pl-PL" sz="2200" dirty="0"/>
              <a:t>a</a:t>
            </a:r>
            <a:r>
              <a:rPr lang="en-US" sz="2200" dirty="0" err="1"/>
              <a:t>nd</a:t>
            </a:r>
            <a:r>
              <a:rPr lang="en-US" sz="2200" dirty="0"/>
              <a:t> not from </a:t>
            </a:r>
            <a:r>
              <a:rPr lang="pl-PL" sz="2200" dirty="0"/>
              <a:t>a register </a:t>
            </a:r>
            <a:r>
              <a:rPr lang="pl-PL" sz="2200" dirty="0" err="1"/>
              <a:t>or</a:t>
            </a:r>
            <a:r>
              <a:rPr lang="pl-PL" sz="2200" dirty="0"/>
              <a:t> </a:t>
            </a:r>
            <a:r>
              <a:rPr lang="pl-PL" sz="2200" dirty="0" err="1"/>
              <a:t>the</a:t>
            </a:r>
            <a:r>
              <a:rPr lang="pl-PL" sz="2200" dirty="0"/>
              <a:t> </a:t>
            </a:r>
            <a:r>
              <a:rPr lang="en-US" sz="2200" dirty="0"/>
              <a:t>CPU cache, </a:t>
            </a:r>
            <a:r>
              <a:rPr lang="pl-PL" sz="2200" dirty="0"/>
              <a:t/>
            </a:r>
            <a:br>
              <a:rPr lang="pl-PL" sz="2200" dirty="0"/>
            </a:br>
            <a:r>
              <a:rPr lang="en-US" sz="2200" dirty="0"/>
              <a:t>and that every write to a volatile variable </a:t>
            </a:r>
            <a:r>
              <a:rPr lang="pl-PL" sz="2200" dirty="0"/>
              <a:t/>
            </a:r>
            <a:br>
              <a:rPr lang="pl-PL" sz="2200" dirty="0"/>
            </a:br>
            <a:r>
              <a:rPr lang="en-US" sz="2200" dirty="0"/>
              <a:t>will be </a:t>
            </a:r>
            <a:r>
              <a:rPr lang="en-US" sz="2200" dirty="0">
                <a:solidFill>
                  <a:schemeClr val="accent6"/>
                </a:solidFill>
              </a:rPr>
              <a:t>written to main memory</a:t>
            </a:r>
            <a:r>
              <a:rPr lang="en-US" sz="2200" dirty="0"/>
              <a:t>,</a:t>
            </a:r>
            <a:r>
              <a:rPr lang="pl-PL" sz="2200" dirty="0"/>
              <a:t> </a:t>
            </a:r>
            <a:br>
              <a:rPr lang="pl-PL" sz="2200" dirty="0"/>
            </a:br>
            <a:r>
              <a:rPr lang="en-US" sz="2200" dirty="0"/>
              <a:t>and not just to the CPU cache.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pPr>
              <a:defRPr/>
            </a:pPr>
            <a:fld id="{AF7A43A6-DF28-4B7E-9C9D-BC0CEB393C80}" type="slidenum">
              <a:rPr lang="en-US" smtClean="0"/>
              <a:pPr>
                <a:defRPr/>
              </a:pPr>
              <a:t>63</a:t>
            </a:fld>
            <a:endParaRPr lang="en-US"/>
          </a:p>
        </p:txBody>
      </p:sp>
      <p:sp>
        <p:nvSpPr>
          <p:cNvPr id="66563" name="Text Box 4"/>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en-US" sz="2800">
                <a:solidFill>
                  <a:srgbClr val="A50021"/>
                </a:solidFill>
              </a:rPr>
              <a:t>Since Java 5 </a:t>
            </a:r>
            <a:r>
              <a:rPr lang="pl-PL" sz="2800">
                <a:solidFill>
                  <a:srgbClr val="A50021"/>
                </a:solidFill>
              </a:rPr>
              <a:t>the keyword </a:t>
            </a:r>
            <a:r>
              <a:rPr lang="en-US" sz="2800" i="1">
                <a:solidFill>
                  <a:srgbClr val="A50021"/>
                </a:solidFill>
              </a:rPr>
              <a:t>volatile</a:t>
            </a:r>
            <a:r>
              <a:rPr lang="en-US" sz="2800">
                <a:solidFill>
                  <a:srgbClr val="A50021"/>
                </a:solidFill>
              </a:rPr>
              <a:t> means more</a:t>
            </a:r>
            <a:endParaRPr lang="pl-PL" sz="2000">
              <a:solidFill>
                <a:srgbClr val="A50021"/>
              </a:solidFill>
            </a:endParaRPr>
          </a:p>
        </p:txBody>
      </p:sp>
      <p:sp>
        <p:nvSpPr>
          <p:cNvPr id="66564" name="Prostokąt 5"/>
          <p:cNvSpPr>
            <a:spLocks noChangeArrowheads="1"/>
          </p:cNvSpPr>
          <p:nvPr/>
        </p:nvSpPr>
        <p:spPr bwMode="auto">
          <a:xfrm>
            <a:off x="357188" y="1038225"/>
            <a:ext cx="8429625" cy="2462213"/>
          </a:xfrm>
          <a:prstGeom prst="rect">
            <a:avLst/>
          </a:prstGeom>
          <a:noFill/>
          <a:ln w="9525">
            <a:noFill/>
            <a:miter lim="800000"/>
            <a:headEnd/>
            <a:tailEnd/>
          </a:ln>
        </p:spPr>
        <p:txBody>
          <a:bodyPr>
            <a:spAutoFit/>
          </a:bodyPr>
          <a:lstStyle/>
          <a:p>
            <a:r>
              <a:rPr lang="en-US" sz="2200"/>
              <a:t>If Thread A writes to a volatile variable and Thread B subsequently reads the same volatile variable, then all variables visible to Thread A before writing the volatile variable, will also be visible to Thread B after it has read the volatile variable.</a:t>
            </a:r>
            <a:r>
              <a:rPr lang="pl-PL" sz="2200"/>
              <a:t>  </a:t>
            </a:r>
            <a:br>
              <a:rPr lang="pl-PL" sz="2200"/>
            </a:br>
            <a:r>
              <a:rPr lang="pl-PL" sz="2200"/>
              <a:t>In other words: </a:t>
            </a:r>
            <a:r>
              <a:rPr lang="en-US" sz="2200"/>
              <a:t>not only the volatile variable, but also all other variables changed by Thread A before writing to the volatile variable are flushed to main memory. </a:t>
            </a:r>
            <a:endParaRPr lang="pl-PL" sz="2200"/>
          </a:p>
        </p:txBody>
      </p:sp>
      <p:sp>
        <p:nvSpPr>
          <p:cNvPr id="7" name="Prostokąt 6"/>
          <p:cNvSpPr>
            <a:spLocks noChangeArrowheads="1"/>
          </p:cNvSpPr>
          <p:nvPr/>
        </p:nvSpPr>
        <p:spPr bwMode="auto">
          <a:xfrm>
            <a:off x="500063" y="3571875"/>
            <a:ext cx="8143875" cy="2800350"/>
          </a:xfrm>
          <a:prstGeom prst="rect">
            <a:avLst/>
          </a:prstGeom>
          <a:noFill/>
          <a:ln w="9525">
            <a:noFill/>
            <a:miter lim="800000"/>
            <a:headEnd/>
            <a:tailEnd/>
          </a:ln>
        </p:spPr>
        <p:txBody>
          <a:bodyPr>
            <a:spAutoFit/>
          </a:bodyPr>
          <a:lstStyle/>
          <a:p>
            <a:r>
              <a:rPr lang="en-US" sz="2200"/>
              <a:t>The reading and writing instructions of volatile variables cannot be reordered by the JVM (the JVM may reorder instructions for performance reasons as long as the JVM detects no change in program behavior from the reordering). </a:t>
            </a:r>
            <a:endParaRPr lang="pl-PL" sz="2200"/>
          </a:p>
          <a:p>
            <a:r>
              <a:rPr lang="en-US" sz="2200"/>
              <a:t>Instructions before and after can be reordered, but the volatile read or write cannot be mixed with these instructions. </a:t>
            </a:r>
            <a:endParaRPr lang="pl-PL" sz="2200"/>
          </a:p>
          <a:p>
            <a:r>
              <a:rPr lang="en-US" sz="2200"/>
              <a:t>Whatever instructions follow a read or write of a volatile variable are guaranteed to happen after the read or write.</a:t>
            </a:r>
            <a:endParaRPr lang="pl-PL" sz="2200"/>
          </a:p>
        </p:txBody>
      </p:sp>
      <p:sp>
        <p:nvSpPr>
          <p:cNvPr id="66566" name="Prostokąt 7"/>
          <p:cNvSpPr>
            <a:spLocks noChangeArrowheads="1"/>
          </p:cNvSpPr>
          <p:nvPr/>
        </p:nvSpPr>
        <p:spPr bwMode="auto">
          <a:xfrm>
            <a:off x="928688" y="6448425"/>
            <a:ext cx="7286625" cy="307975"/>
          </a:xfrm>
          <a:prstGeom prst="rect">
            <a:avLst/>
          </a:prstGeom>
          <a:noFill/>
          <a:ln w="9525">
            <a:noFill/>
            <a:miter lim="800000"/>
            <a:headEnd/>
            <a:tailEnd/>
          </a:ln>
        </p:spPr>
        <p:txBody>
          <a:bodyPr>
            <a:spAutoFit/>
          </a:bodyPr>
          <a:lstStyle/>
          <a:p>
            <a:r>
              <a:rPr lang="pl-PL" sz="1400"/>
              <a:t>http://tutorials.jenkov.com/java-concurrency/volatile.html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5"/>
          <p:cNvSpPr>
            <a:spLocks noGrp="1"/>
          </p:cNvSpPr>
          <p:nvPr>
            <p:ph type="sldNum" sz="quarter" idx="12"/>
          </p:nvPr>
        </p:nvSpPr>
        <p:spPr/>
        <p:txBody>
          <a:bodyPr/>
          <a:lstStyle/>
          <a:p>
            <a:pPr>
              <a:defRPr/>
            </a:pPr>
            <a:fld id="{3BEE05BB-C31B-4B43-BB41-E25D6AC11458}" type="slidenum">
              <a:rPr lang="en-US"/>
              <a:pPr>
                <a:defRPr/>
              </a:pPr>
              <a:t>64</a:t>
            </a:fld>
            <a:endParaRPr lang="en-US"/>
          </a:p>
        </p:txBody>
      </p:sp>
      <p:sp>
        <p:nvSpPr>
          <p:cNvPr id="67587" name="Text Box 4"/>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Java Memory Model (JMM) semantics</a:t>
            </a:r>
            <a:endParaRPr lang="pl-PL" sz="2000">
              <a:solidFill>
                <a:srgbClr val="A50021"/>
              </a:solidFill>
            </a:endParaRPr>
          </a:p>
        </p:txBody>
      </p:sp>
      <p:pic>
        <p:nvPicPr>
          <p:cNvPr id="67588" name="Picture 5"/>
          <p:cNvPicPr>
            <a:picLocks noChangeAspect="1" noChangeArrowheads="1"/>
          </p:cNvPicPr>
          <p:nvPr/>
        </p:nvPicPr>
        <p:blipFill>
          <a:blip r:embed="rId2"/>
          <a:srcRect/>
          <a:stretch>
            <a:fillRect/>
          </a:stretch>
        </p:blipFill>
        <p:spPr bwMode="auto">
          <a:xfrm>
            <a:off x="539750" y="1155700"/>
            <a:ext cx="8064500" cy="4937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ymbol zastępczy numeru slajdu 5"/>
          <p:cNvSpPr>
            <a:spLocks noGrp="1"/>
          </p:cNvSpPr>
          <p:nvPr>
            <p:ph type="sldNum" sz="quarter" idx="12"/>
          </p:nvPr>
        </p:nvSpPr>
        <p:spPr/>
        <p:txBody>
          <a:bodyPr/>
          <a:lstStyle/>
          <a:p>
            <a:pPr>
              <a:defRPr/>
            </a:pPr>
            <a:fld id="{CDDD6614-F1FA-4482-BBA5-78F1A50225A4}" type="slidenum">
              <a:rPr lang="en-US"/>
              <a:pPr>
                <a:defRPr/>
              </a:pPr>
              <a:t>65</a:t>
            </a:fld>
            <a:endParaRPr lang="en-US"/>
          </a:p>
        </p:txBody>
      </p:sp>
      <p:sp>
        <p:nvSpPr>
          <p:cNvPr id="68611" name="Text Box 5"/>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volatile example</a:t>
            </a:r>
            <a:endParaRPr lang="pl-PL" sz="2000">
              <a:solidFill>
                <a:srgbClr val="A50021"/>
              </a:solidFill>
            </a:endParaRPr>
          </a:p>
        </p:txBody>
      </p:sp>
      <p:pic>
        <p:nvPicPr>
          <p:cNvPr id="68612" name="Picture 6"/>
          <p:cNvPicPr>
            <a:picLocks noChangeAspect="1" noChangeArrowheads="1"/>
          </p:cNvPicPr>
          <p:nvPr/>
        </p:nvPicPr>
        <p:blipFill>
          <a:blip r:embed="rId2"/>
          <a:srcRect/>
          <a:stretch>
            <a:fillRect/>
          </a:stretch>
        </p:blipFill>
        <p:spPr bwMode="auto">
          <a:xfrm>
            <a:off x="1331913" y="4076700"/>
            <a:ext cx="6169025" cy="2667000"/>
          </a:xfrm>
          <a:prstGeom prst="rect">
            <a:avLst/>
          </a:prstGeom>
          <a:noFill/>
          <a:ln w="9525">
            <a:noFill/>
            <a:miter lim="800000"/>
            <a:headEnd/>
            <a:tailEnd/>
          </a:ln>
        </p:spPr>
      </p:pic>
      <p:pic>
        <p:nvPicPr>
          <p:cNvPr id="68613" name="Picture 7"/>
          <p:cNvPicPr>
            <a:picLocks noChangeAspect="1" noChangeArrowheads="1"/>
          </p:cNvPicPr>
          <p:nvPr/>
        </p:nvPicPr>
        <p:blipFill>
          <a:blip r:embed="rId3"/>
          <a:srcRect/>
          <a:stretch>
            <a:fillRect/>
          </a:stretch>
        </p:blipFill>
        <p:spPr bwMode="auto">
          <a:xfrm>
            <a:off x="1116013" y="981075"/>
            <a:ext cx="6911975" cy="2568575"/>
          </a:xfrm>
          <a:prstGeom prst="rect">
            <a:avLst/>
          </a:prstGeom>
          <a:noFill/>
          <a:ln w="9525">
            <a:noFill/>
            <a:miter lim="800000"/>
            <a:headEnd/>
            <a:tailEnd/>
          </a:ln>
        </p:spPr>
      </p:pic>
      <p:sp>
        <p:nvSpPr>
          <p:cNvPr id="68614" name="Rectangle 8"/>
          <p:cNvSpPr>
            <a:spLocks noChangeArrowheads="1"/>
          </p:cNvSpPr>
          <p:nvPr/>
        </p:nvSpPr>
        <p:spPr bwMode="auto">
          <a:xfrm>
            <a:off x="3255963" y="3679825"/>
            <a:ext cx="2684462" cy="396875"/>
          </a:xfrm>
          <a:prstGeom prst="rect">
            <a:avLst/>
          </a:prstGeom>
          <a:noFill/>
          <a:ln w="9525">
            <a:noFill/>
            <a:miter lim="800000"/>
            <a:headEnd/>
            <a:tailEnd/>
          </a:ln>
        </p:spPr>
        <p:txBody>
          <a:bodyPr wrap="none">
            <a:spAutoFit/>
          </a:bodyPr>
          <a:lstStyle/>
          <a:p>
            <a:r>
              <a:rPr lang="pl-PL" sz="2000"/>
              <a:t>Below: without volatile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5"/>
          <p:cNvSpPr>
            <a:spLocks noGrp="1"/>
          </p:cNvSpPr>
          <p:nvPr>
            <p:ph type="sldNum" sz="quarter" idx="12"/>
          </p:nvPr>
        </p:nvSpPr>
        <p:spPr/>
        <p:txBody>
          <a:bodyPr/>
          <a:lstStyle/>
          <a:p>
            <a:pPr>
              <a:defRPr/>
            </a:pPr>
            <a:fld id="{9AE976A6-2FFF-459A-AD61-5024CF5B651E}" type="slidenum">
              <a:rPr lang="en-US"/>
              <a:pPr>
                <a:defRPr/>
              </a:pPr>
              <a:t>66</a:t>
            </a:fld>
            <a:endParaRPr lang="en-US"/>
          </a:p>
        </p:txBody>
      </p:sp>
      <p:sp>
        <p:nvSpPr>
          <p:cNvPr id="69635" name="Text Box 5"/>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More on volatiles</a:t>
            </a:r>
            <a:endParaRPr lang="pl-PL" sz="2000">
              <a:solidFill>
                <a:srgbClr val="A50021"/>
              </a:solidFill>
            </a:endParaRPr>
          </a:p>
        </p:txBody>
      </p:sp>
      <p:pic>
        <p:nvPicPr>
          <p:cNvPr id="69636" name="Picture 5"/>
          <p:cNvPicPr>
            <a:picLocks noChangeAspect="1" noChangeArrowheads="1"/>
          </p:cNvPicPr>
          <p:nvPr/>
        </p:nvPicPr>
        <p:blipFill>
          <a:blip r:embed="rId2"/>
          <a:srcRect/>
          <a:stretch>
            <a:fillRect/>
          </a:stretch>
        </p:blipFill>
        <p:spPr bwMode="auto">
          <a:xfrm>
            <a:off x="1281113" y="1000125"/>
            <a:ext cx="6581775" cy="1800225"/>
          </a:xfrm>
          <a:prstGeom prst="rect">
            <a:avLst/>
          </a:prstGeom>
          <a:noFill/>
          <a:ln w="9525">
            <a:noFill/>
            <a:miter lim="800000"/>
            <a:headEnd/>
            <a:tailEnd/>
          </a:ln>
        </p:spPr>
      </p:pic>
      <p:pic>
        <p:nvPicPr>
          <p:cNvPr id="69637" name="Picture 6"/>
          <p:cNvPicPr>
            <a:picLocks noChangeAspect="1" noChangeArrowheads="1"/>
          </p:cNvPicPr>
          <p:nvPr/>
        </p:nvPicPr>
        <p:blipFill>
          <a:blip r:embed="rId3"/>
          <a:srcRect/>
          <a:stretch>
            <a:fillRect/>
          </a:stretch>
        </p:blipFill>
        <p:spPr bwMode="auto">
          <a:xfrm>
            <a:off x="1104900" y="2933700"/>
            <a:ext cx="6934200" cy="1495425"/>
          </a:xfrm>
          <a:prstGeom prst="rect">
            <a:avLst/>
          </a:prstGeom>
          <a:noFill/>
          <a:ln w="9525">
            <a:noFill/>
            <a:miter lim="800000"/>
            <a:headEnd/>
            <a:tailEnd/>
          </a:ln>
        </p:spPr>
      </p:pic>
      <p:sp>
        <p:nvSpPr>
          <p:cNvPr id="7" name="Prostokąt 6"/>
          <p:cNvSpPr>
            <a:spLocks noChangeArrowheads="1"/>
          </p:cNvSpPr>
          <p:nvPr/>
        </p:nvSpPr>
        <p:spPr bwMode="auto">
          <a:xfrm>
            <a:off x="357188" y="4500563"/>
            <a:ext cx="8429625" cy="830262"/>
          </a:xfrm>
          <a:prstGeom prst="rect">
            <a:avLst/>
          </a:prstGeom>
          <a:noFill/>
          <a:ln w="9525">
            <a:noFill/>
            <a:miter lim="800000"/>
            <a:headEnd/>
            <a:tailEnd/>
          </a:ln>
        </p:spPr>
        <p:txBody>
          <a:bodyPr>
            <a:spAutoFit/>
          </a:bodyPr>
          <a:lstStyle/>
          <a:p>
            <a:pPr>
              <a:buFont typeface="Wingdings" pitchFamily="2" charset="2"/>
              <a:buChar char="à"/>
            </a:pPr>
            <a:r>
              <a:rPr lang="pl-PL"/>
              <a:t> </a:t>
            </a:r>
            <a:r>
              <a:rPr lang="en-US"/>
              <a:t>AtomicIntegerArray or AtomicLongArray</a:t>
            </a:r>
            <a:r>
              <a:rPr lang="pl-PL"/>
              <a:t>,</a:t>
            </a:r>
            <a:r>
              <a:rPr lang="en-US"/>
              <a:t> </a:t>
            </a:r>
            <a:r>
              <a:rPr lang="pl-PL"/>
              <a:t/>
            </a:r>
            <a:br>
              <a:rPr lang="pl-PL"/>
            </a:br>
            <a:r>
              <a:rPr lang="en-US"/>
              <a:t>or AtomicReferenceArray</a:t>
            </a:r>
            <a:endParaRPr lang="pl-PL"/>
          </a:p>
        </p:txBody>
      </p:sp>
      <p:sp>
        <p:nvSpPr>
          <p:cNvPr id="8" name="Prostokąt 7"/>
          <p:cNvSpPr>
            <a:spLocks noChangeArrowheads="1"/>
          </p:cNvSpPr>
          <p:nvPr/>
        </p:nvSpPr>
        <p:spPr bwMode="auto">
          <a:xfrm>
            <a:off x="357188" y="5319713"/>
            <a:ext cx="8429625" cy="1323975"/>
          </a:xfrm>
          <a:prstGeom prst="rect">
            <a:avLst/>
          </a:prstGeom>
          <a:noFill/>
          <a:ln w="9525">
            <a:noFill/>
            <a:miter lim="800000"/>
            <a:headEnd/>
            <a:tailEnd/>
          </a:ln>
        </p:spPr>
        <p:txBody>
          <a:bodyPr>
            <a:spAutoFit/>
          </a:bodyPr>
          <a:lstStyle/>
          <a:p>
            <a:r>
              <a:rPr lang="en-US" sz="2000"/>
              <a:t>AtomicIntegerArray implements an int array whose </a:t>
            </a:r>
            <a:r>
              <a:rPr lang="pl-PL" sz="2000"/>
              <a:t>slots </a:t>
            </a:r>
            <a:r>
              <a:rPr lang="en-US" sz="2000"/>
              <a:t>can be accessed with volatile semantics, via get()/set(). </a:t>
            </a:r>
            <a:r>
              <a:rPr lang="pl-PL" sz="2000"/>
              <a:t/>
            </a:r>
            <a:br>
              <a:rPr lang="pl-PL" sz="2000"/>
            </a:br>
            <a:r>
              <a:rPr lang="en-US" sz="2000"/>
              <a:t>Calling arr.set(x, y) from one thread will then guarantee that </a:t>
            </a:r>
            <a:r>
              <a:rPr lang="pl-PL" sz="2000"/>
              <a:t/>
            </a:r>
            <a:br>
              <a:rPr lang="pl-PL" sz="2000"/>
            </a:br>
            <a:r>
              <a:rPr lang="en-US" sz="2000"/>
              <a:t>another thread calling arr.get(x) will read the value y.</a:t>
            </a:r>
            <a:endParaRPr lang="pl-PL"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5"/>
          <p:cNvSpPr>
            <a:spLocks noGrp="1"/>
          </p:cNvSpPr>
          <p:nvPr>
            <p:ph type="sldNum" sz="quarter" idx="12"/>
          </p:nvPr>
        </p:nvSpPr>
        <p:spPr/>
        <p:txBody>
          <a:bodyPr/>
          <a:lstStyle/>
          <a:p>
            <a:pPr>
              <a:defRPr/>
            </a:pPr>
            <a:fld id="{9D673685-504C-4560-B56D-A3F2F17452D2}" type="slidenum">
              <a:rPr lang="en-US"/>
              <a:pPr>
                <a:defRPr/>
              </a:pPr>
              <a:t>67</a:t>
            </a:fld>
            <a:endParaRPr lang="en-US"/>
          </a:p>
        </p:txBody>
      </p:sp>
      <p:sp>
        <p:nvSpPr>
          <p:cNvPr id="70659" name="Text Box 4"/>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StringBuffer, StringBuilder</a:t>
            </a:r>
            <a:endParaRPr lang="pl-PL" sz="2000">
              <a:solidFill>
                <a:srgbClr val="A50021"/>
              </a:solidFill>
            </a:endParaRPr>
          </a:p>
        </p:txBody>
      </p:sp>
      <p:sp>
        <p:nvSpPr>
          <p:cNvPr id="70660" name="Rectangle 5"/>
          <p:cNvSpPr>
            <a:spLocks noChangeArrowheads="1"/>
          </p:cNvSpPr>
          <p:nvPr/>
        </p:nvSpPr>
        <p:spPr bwMode="auto">
          <a:xfrm>
            <a:off x="457200" y="1125538"/>
            <a:ext cx="8229600" cy="1187450"/>
          </a:xfrm>
          <a:prstGeom prst="rect">
            <a:avLst/>
          </a:prstGeom>
          <a:noFill/>
          <a:ln w="9525">
            <a:noFill/>
            <a:miter lim="800000"/>
            <a:headEnd/>
            <a:tailEnd/>
          </a:ln>
        </p:spPr>
        <p:txBody>
          <a:bodyPr>
            <a:spAutoFit/>
          </a:bodyPr>
          <a:lstStyle/>
          <a:p>
            <a:pPr>
              <a:spcBef>
                <a:spcPct val="50000"/>
              </a:spcBef>
            </a:pPr>
            <a:r>
              <a:rPr lang="pl-PL">
                <a:solidFill>
                  <a:srgbClr val="000000"/>
                </a:solidFill>
              </a:rPr>
              <a:t>Scenario: you want to modify a string. </a:t>
            </a:r>
            <a:br>
              <a:rPr lang="pl-PL">
                <a:solidFill>
                  <a:srgbClr val="000000"/>
                </a:solidFill>
              </a:rPr>
            </a:br>
            <a:r>
              <a:rPr lang="pl-PL">
                <a:solidFill>
                  <a:srgbClr val="000000"/>
                </a:solidFill>
              </a:rPr>
              <a:t>You know already StringBuffer and StringBuilder.</a:t>
            </a:r>
            <a:br>
              <a:rPr lang="pl-PL">
                <a:solidFill>
                  <a:srgbClr val="000000"/>
                </a:solidFill>
              </a:rPr>
            </a:br>
            <a:r>
              <a:rPr lang="pl-PL">
                <a:solidFill>
                  <a:srgbClr val="000000"/>
                </a:solidFill>
              </a:rPr>
              <a:t>No difference between them?</a:t>
            </a:r>
          </a:p>
        </p:txBody>
      </p:sp>
      <p:sp>
        <p:nvSpPr>
          <p:cNvPr id="450567" name="Rectangle 7"/>
          <p:cNvSpPr>
            <a:spLocks noChangeArrowheads="1"/>
          </p:cNvSpPr>
          <p:nvPr/>
        </p:nvSpPr>
        <p:spPr bwMode="auto">
          <a:xfrm>
            <a:off x="179388" y="2792413"/>
            <a:ext cx="8785225" cy="3013075"/>
          </a:xfrm>
          <a:prstGeom prst="rect">
            <a:avLst/>
          </a:prstGeom>
          <a:noFill/>
          <a:ln w="9525">
            <a:noFill/>
            <a:miter lim="800000"/>
            <a:headEnd/>
            <a:tailEnd/>
          </a:ln>
        </p:spPr>
        <p:txBody>
          <a:bodyPr>
            <a:spAutoFit/>
          </a:bodyPr>
          <a:lstStyle/>
          <a:p>
            <a:r>
              <a:rPr lang="en-US"/>
              <a:t>If the (mutable) string will be </a:t>
            </a:r>
            <a:r>
              <a:rPr lang="en-US">
                <a:solidFill>
                  <a:schemeClr val="accent2"/>
                </a:solidFill>
              </a:rPr>
              <a:t>shared</a:t>
            </a:r>
            <a:r>
              <a:rPr lang="en-US"/>
              <a:t> between threads, </a:t>
            </a:r>
          </a:p>
          <a:p>
            <a:r>
              <a:rPr lang="en-US"/>
              <a:t>then use the </a:t>
            </a:r>
            <a:r>
              <a:rPr lang="en-US">
                <a:solidFill>
                  <a:schemeClr val="accent2"/>
                </a:solidFill>
              </a:rPr>
              <a:t>StringBuffer</a:t>
            </a:r>
            <a:r>
              <a:rPr lang="en-US"/>
              <a:t> class:</a:t>
            </a:r>
          </a:p>
          <a:p>
            <a:r>
              <a:rPr lang="en-US"/>
              <a:t>•  you</a:t>
            </a:r>
            <a:r>
              <a:rPr lang="pl-PL"/>
              <a:t>’</a:t>
            </a:r>
            <a:r>
              <a:rPr lang="en-US"/>
              <a:t>re sure that the string is updated correctly,</a:t>
            </a:r>
          </a:p>
          <a:p>
            <a:r>
              <a:rPr lang="en-US"/>
              <a:t>•  ...but the methods may execute slower.</a:t>
            </a:r>
          </a:p>
          <a:p>
            <a:endParaRPr lang="en-US"/>
          </a:p>
          <a:p>
            <a:r>
              <a:rPr lang="en-US"/>
              <a:t>If the (mutable) string will </a:t>
            </a:r>
            <a:r>
              <a:rPr lang="en-US">
                <a:solidFill>
                  <a:schemeClr val="accent2"/>
                </a:solidFill>
              </a:rPr>
              <a:t>NOT</a:t>
            </a:r>
            <a:r>
              <a:rPr lang="en-US"/>
              <a:t> be </a:t>
            </a:r>
            <a:r>
              <a:rPr lang="en-US">
                <a:solidFill>
                  <a:schemeClr val="accent2"/>
                </a:solidFill>
              </a:rPr>
              <a:t>shared</a:t>
            </a:r>
            <a:r>
              <a:rPr lang="en-US"/>
              <a:t> between threads, </a:t>
            </a:r>
          </a:p>
          <a:p>
            <a:r>
              <a:rPr lang="en-US"/>
              <a:t>use the </a:t>
            </a:r>
            <a:r>
              <a:rPr lang="en-US">
                <a:solidFill>
                  <a:schemeClr val="accent2"/>
                </a:solidFill>
              </a:rPr>
              <a:t>StringBuilder</a:t>
            </a:r>
            <a:r>
              <a:rPr lang="en-US"/>
              <a:t> class:</a:t>
            </a:r>
          </a:p>
          <a:p>
            <a:r>
              <a:rPr lang="en-US"/>
              <a:t>•  no overhead of synchronization </a:t>
            </a:r>
            <a:r>
              <a:rPr lang="en-US">
                <a:sym typeface="Wingdings" pitchFamily="2" charset="2"/>
              </a:rPr>
              <a:t></a:t>
            </a:r>
            <a:r>
              <a:rPr lang="pl-PL">
                <a:sym typeface="Wingdings" pitchFamily="2" charset="2"/>
              </a:rPr>
              <a:t> faster.</a:t>
            </a:r>
            <a:endParaRPr lang="pl-P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67"/>
                                        </p:tgtEl>
                                        <p:attrNameLst>
                                          <p:attrName>style.visibility</p:attrName>
                                        </p:attrNameLst>
                                      </p:cBhvr>
                                      <p:to>
                                        <p:strVal val="visible"/>
                                      </p:to>
                                    </p:set>
                                    <p:anim calcmode="lin" valueType="num">
                                      <p:cBhvr additive="base">
                                        <p:cTn id="7" dur="500" fill="hold"/>
                                        <p:tgtEl>
                                          <p:spTgt spid="450567"/>
                                        </p:tgtEl>
                                        <p:attrNameLst>
                                          <p:attrName>ppt_x</p:attrName>
                                        </p:attrNameLst>
                                      </p:cBhvr>
                                      <p:tavLst>
                                        <p:tav tm="0">
                                          <p:val>
                                            <p:strVal val="0-#ppt_w/2"/>
                                          </p:val>
                                        </p:tav>
                                        <p:tav tm="100000">
                                          <p:val>
                                            <p:strVal val="#ppt_x"/>
                                          </p:val>
                                        </p:tav>
                                      </p:tavLst>
                                    </p:anim>
                                    <p:anim calcmode="lin" valueType="num">
                                      <p:cBhvr additive="base">
                                        <p:cTn id="8" dur="500" fill="hold"/>
                                        <p:tgtEl>
                                          <p:spTgt spid="4505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02383AF0-2F71-4283-838A-E746C032584A}" type="slidenum">
              <a:rPr lang="en-US"/>
              <a:pPr>
                <a:defRPr/>
              </a:pPr>
              <a:t>68</a:t>
            </a:fld>
            <a:endParaRPr lang="en-US"/>
          </a:p>
        </p:txBody>
      </p:sp>
      <p:sp>
        <p:nvSpPr>
          <p:cNvPr id="71683" name="Text Box 3"/>
          <p:cNvSpPr txBox="1">
            <a:spLocks noChangeArrowheads="1"/>
          </p:cNvSpPr>
          <p:nvPr/>
        </p:nvSpPr>
        <p:spPr bwMode="auto">
          <a:xfrm>
            <a:off x="228600" y="457200"/>
            <a:ext cx="86106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Deadlock example (1/3)</a:t>
            </a:r>
          </a:p>
        </p:txBody>
      </p:sp>
      <p:pic>
        <p:nvPicPr>
          <p:cNvPr id="71684" name="Picture 4"/>
          <p:cNvPicPr>
            <a:picLocks noChangeAspect="1" noChangeArrowheads="1"/>
          </p:cNvPicPr>
          <p:nvPr/>
        </p:nvPicPr>
        <p:blipFill>
          <a:blip r:embed="rId2"/>
          <a:srcRect/>
          <a:stretch>
            <a:fillRect/>
          </a:stretch>
        </p:blipFill>
        <p:spPr bwMode="auto">
          <a:xfrm>
            <a:off x="1042988" y="981075"/>
            <a:ext cx="7058025" cy="544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24004F83-6328-42C1-88D3-461FC679BDC2}" type="slidenum">
              <a:rPr lang="en-US"/>
              <a:pPr>
                <a:defRPr/>
              </a:pPr>
              <a:t>69</a:t>
            </a:fld>
            <a:endParaRPr lang="en-US"/>
          </a:p>
        </p:txBody>
      </p:sp>
      <p:pic>
        <p:nvPicPr>
          <p:cNvPr id="72707" name="Picture 2"/>
          <p:cNvPicPr>
            <a:picLocks noChangeAspect="1" noChangeArrowheads="1"/>
          </p:cNvPicPr>
          <p:nvPr/>
        </p:nvPicPr>
        <p:blipFill>
          <a:blip r:embed="rId2"/>
          <a:srcRect/>
          <a:stretch>
            <a:fillRect/>
          </a:stretch>
        </p:blipFill>
        <p:spPr bwMode="auto">
          <a:xfrm>
            <a:off x="539750" y="1054100"/>
            <a:ext cx="8061325" cy="4746625"/>
          </a:xfrm>
          <a:prstGeom prst="rect">
            <a:avLst/>
          </a:prstGeom>
          <a:noFill/>
          <a:ln w="9525">
            <a:noFill/>
            <a:miter lim="800000"/>
            <a:headEnd/>
            <a:tailEnd/>
          </a:ln>
        </p:spPr>
      </p:pic>
      <p:sp>
        <p:nvSpPr>
          <p:cNvPr id="72708" name="Text Box 3"/>
          <p:cNvSpPr txBox="1">
            <a:spLocks noChangeArrowheads="1"/>
          </p:cNvSpPr>
          <p:nvPr/>
        </p:nvSpPr>
        <p:spPr bwMode="auto">
          <a:xfrm>
            <a:off x="228600" y="457200"/>
            <a:ext cx="86106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Deadlock example (2/3)</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ymbol zastępczy numeru slajdu 5"/>
          <p:cNvSpPr>
            <a:spLocks noGrp="1"/>
          </p:cNvSpPr>
          <p:nvPr>
            <p:ph type="sldNum" sz="quarter" idx="12"/>
          </p:nvPr>
        </p:nvSpPr>
        <p:spPr/>
        <p:txBody>
          <a:bodyPr/>
          <a:lstStyle/>
          <a:p>
            <a:pPr>
              <a:defRPr/>
            </a:pPr>
            <a:fld id="{8DCCC6BB-215E-4408-81C6-F3238F4BB993}" type="slidenum">
              <a:rPr lang="en-US"/>
              <a:pPr>
                <a:defRPr/>
              </a:pPr>
              <a:t>7</a:t>
            </a:fld>
            <a:endParaRPr lang="en-US"/>
          </a:p>
        </p:txBody>
      </p:sp>
      <p:sp>
        <p:nvSpPr>
          <p:cNvPr id="8195" name="Text Box 4"/>
          <p:cNvSpPr txBox="1">
            <a:spLocks noChangeArrowheads="1"/>
          </p:cNvSpPr>
          <p:nvPr/>
        </p:nvSpPr>
        <p:spPr bwMode="auto">
          <a:xfrm>
            <a:off x="457200" y="457200"/>
            <a:ext cx="8153400" cy="731838"/>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Greedy schedule</a:t>
            </a:r>
            <a:br>
              <a:rPr lang="pl-PL" sz="2800">
                <a:solidFill>
                  <a:srgbClr val="A50021"/>
                </a:solidFill>
              </a:rPr>
            </a:br>
            <a:r>
              <a:rPr lang="pl-PL" sz="1400">
                <a:solidFill>
                  <a:srgbClr val="A50021"/>
                </a:solidFill>
              </a:rPr>
              <a:t>[ https://wiki.rice.edu/confluence/display/PARPROG/COMP322 , lecture 3 ]</a:t>
            </a:r>
          </a:p>
        </p:txBody>
      </p:sp>
      <p:sp>
        <p:nvSpPr>
          <p:cNvPr id="8196" name="Rectangle 5"/>
          <p:cNvSpPr>
            <a:spLocks noChangeArrowheads="1"/>
          </p:cNvSpPr>
          <p:nvPr/>
        </p:nvSpPr>
        <p:spPr bwMode="auto">
          <a:xfrm>
            <a:off x="539750" y="1268413"/>
            <a:ext cx="8064500" cy="822325"/>
          </a:xfrm>
          <a:prstGeom prst="rect">
            <a:avLst/>
          </a:prstGeom>
          <a:noFill/>
          <a:ln w="9525">
            <a:noFill/>
            <a:miter lim="800000"/>
            <a:headEnd/>
            <a:tailEnd/>
          </a:ln>
        </p:spPr>
        <p:txBody>
          <a:bodyPr>
            <a:spAutoFit/>
          </a:bodyPr>
          <a:lstStyle/>
          <a:p>
            <a:r>
              <a:rPr lang="en-US">
                <a:solidFill>
                  <a:schemeClr val="accent2"/>
                </a:solidFill>
              </a:rPr>
              <a:t>Def</a:t>
            </a:r>
            <a:r>
              <a:rPr lang="pl-PL">
                <a:solidFill>
                  <a:schemeClr val="accent2"/>
                </a:solidFill>
              </a:rPr>
              <a:t>.</a:t>
            </a:r>
            <a:r>
              <a:rPr lang="en-US"/>
              <a:t>: A greedy schedule never forces a processor </a:t>
            </a:r>
            <a:r>
              <a:rPr lang="pl-PL"/>
              <a:t/>
            </a:r>
            <a:br>
              <a:rPr lang="pl-PL"/>
            </a:br>
            <a:r>
              <a:rPr lang="en-US"/>
              <a:t>to be idle when at least one node is ready for execution.</a:t>
            </a:r>
            <a:endParaRPr lang="pl-PL"/>
          </a:p>
        </p:txBody>
      </p:sp>
      <p:pic>
        <p:nvPicPr>
          <p:cNvPr id="440327" name="Picture 7"/>
          <p:cNvPicPr>
            <a:picLocks noChangeAspect="1" noChangeArrowheads="1"/>
          </p:cNvPicPr>
          <p:nvPr/>
        </p:nvPicPr>
        <p:blipFill>
          <a:blip r:embed="rId2"/>
          <a:srcRect/>
          <a:stretch>
            <a:fillRect/>
          </a:stretch>
        </p:blipFill>
        <p:spPr bwMode="auto">
          <a:xfrm>
            <a:off x="1476375" y="4076700"/>
            <a:ext cx="6229350" cy="2552700"/>
          </a:xfrm>
          <a:prstGeom prst="rect">
            <a:avLst/>
          </a:prstGeom>
          <a:noFill/>
          <a:ln w="9525">
            <a:noFill/>
            <a:miter lim="800000"/>
            <a:headEnd/>
            <a:tailEnd/>
          </a:ln>
        </p:spPr>
      </p:pic>
      <p:pic>
        <p:nvPicPr>
          <p:cNvPr id="8198" name="Picture 9"/>
          <p:cNvPicPr>
            <a:picLocks noChangeAspect="1" noChangeArrowheads="1"/>
          </p:cNvPicPr>
          <p:nvPr/>
        </p:nvPicPr>
        <p:blipFill>
          <a:blip r:embed="rId3"/>
          <a:srcRect/>
          <a:stretch>
            <a:fillRect/>
          </a:stretch>
        </p:blipFill>
        <p:spPr bwMode="auto">
          <a:xfrm>
            <a:off x="1476375" y="2212975"/>
            <a:ext cx="6191250" cy="1720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0327"/>
                                        </p:tgtEl>
                                        <p:attrNameLst>
                                          <p:attrName>style.visibility</p:attrName>
                                        </p:attrNameLst>
                                      </p:cBhvr>
                                      <p:to>
                                        <p:strVal val="visible"/>
                                      </p:to>
                                    </p:set>
                                    <p:anim calcmode="lin" valueType="num">
                                      <p:cBhvr additive="base">
                                        <p:cTn id="7" dur="500" fill="hold"/>
                                        <p:tgtEl>
                                          <p:spTgt spid="440327"/>
                                        </p:tgtEl>
                                        <p:attrNameLst>
                                          <p:attrName>ppt_x</p:attrName>
                                        </p:attrNameLst>
                                      </p:cBhvr>
                                      <p:tavLst>
                                        <p:tav tm="0">
                                          <p:val>
                                            <p:strVal val="0-#ppt_w/2"/>
                                          </p:val>
                                        </p:tav>
                                        <p:tav tm="100000">
                                          <p:val>
                                            <p:strVal val="#ppt_x"/>
                                          </p:val>
                                        </p:tav>
                                      </p:tavLst>
                                    </p:anim>
                                    <p:anim calcmode="lin" valueType="num">
                                      <p:cBhvr additive="base">
                                        <p:cTn id="8" dur="500" fill="hold"/>
                                        <p:tgtEl>
                                          <p:spTgt spid="440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F24C65F3-AE3E-472F-BF88-7FF883E58B3E}" type="slidenum">
              <a:rPr lang="en-US"/>
              <a:pPr>
                <a:defRPr/>
              </a:pPr>
              <a:t>70</a:t>
            </a:fld>
            <a:endParaRPr lang="en-US"/>
          </a:p>
        </p:txBody>
      </p:sp>
      <p:sp>
        <p:nvSpPr>
          <p:cNvPr id="73731" name="Text Box 2"/>
          <p:cNvSpPr txBox="1">
            <a:spLocks noChangeArrowheads="1"/>
          </p:cNvSpPr>
          <p:nvPr/>
        </p:nvSpPr>
        <p:spPr bwMode="auto">
          <a:xfrm>
            <a:off x="228600" y="457200"/>
            <a:ext cx="86106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Deadlock example (3/3)</a:t>
            </a:r>
          </a:p>
        </p:txBody>
      </p:sp>
      <p:pic>
        <p:nvPicPr>
          <p:cNvPr id="73732" name="Picture 4"/>
          <p:cNvPicPr>
            <a:picLocks noChangeAspect="1" noChangeArrowheads="1"/>
          </p:cNvPicPr>
          <p:nvPr/>
        </p:nvPicPr>
        <p:blipFill>
          <a:blip r:embed="rId2"/>
          <a:srcRect/>
          <a:stretch>
            <a:fillRect/>
          </a:stretch>
        </p:blipFill>
        <p:spPr bwMode="auto">
          <a:xfrm>
            <a:off x="766763" y="1066800"/>
            <a:ext cx="7610475" cy="5416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3"/>
          <p:cNvSpPr>
            <a:spLocks noGrp="1"/>
          </p:cNvSpPr>
          <p:nvPr>
            <p:ph type="sldNum" sz="quarter" idx="12"/>
          </p:nvPr>
        </p:nvSpPr>
        <p:spPr/>
        <p:txBody>
          <a:bodyPr/>
          <a:lstStyle/>
          <a:p>
            <a:pPr>
              <a:defRPr/>
            </a:pPr>
            <a:fld id="{59C38ED2-A9DF-46EB-BCA8-62F672434059}" type="slidenum">
              <a:rPr lang="en-US"/>
              <a:pPr>
                <a:defRPr/>
              </a:pPr>
              <a:t>71</a:t>
            </a:fld>
            <a:endParaRPr lang="en-US"/>
          </a:p>
        </p:txBody>
      </p:sp>
      <p:sp>
        <p:nvSpPr>
          <p:cNvPr id="74755" name="Text Box 5"/>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java.util.concurrent (since Java 1.5)</a:t>
            </a:r>
            <a:endParaRPr lang="pl-PL" sz="2000">
              <a:solidFill>
                <a:srgbClr val="A50021"/>
              </a:solidFill>
            </a:endParaRPr>
          </a:p>
        </p:txBody>
      </p:sp>
      <p:sp>
        <p:nvSpPr>
          <p:cNvPr id="74756" name="Rectangle 6"/>
          <p:cNvSpPr>
            <a:spLocks noChangeArrowheads="1"/>
          </p:cNvSpPr>
          <p:nvPr/>
        </p:nvSpPr>
        <p:spPr bwMode="auto">
          <a:xfrm>
            <a:off x="457200" y="1196975"/>
            <a:ext cx="8229600" cy="1187450"/>
          </a:xfrm>
          <a:prstGeom prst="rect">
            <a:avLst/>
          </a:prstGeom>
          <a:noFill/>
          <a:ln w="9525">
            <a:noFill/>
            <a:miter lim="800000"/>
            <a:headEnd/>
            <a:tailEnd/>
          </a:ln>
        </p:spPr>
        <p:txBody>
          <a:bodyPr>
            <a:spAutoFit/>
          </a:bodyPr>
          <a:lstStyle/>
          <a:p>
            <a:pPr>
              <a:spcBef>
                <a:spcPct val="50000"/>
              </a:spcBef>
            </a:pPr>
            <a:r>
              <a:rPr lang="pl-PL">
                <a:solidFill>
                  <a:srgbClr val="000000"/>
                </a:solidFill>
              </a:rPr>
              <a:t>It is hard to write multi-threaded apps…</a:t>
            </a:r>
            <a:br>
              <a:rPr lang="pl-PL">
                <a:solidFill>
                  <a:srgbClr val="000000"/>
                </a:solidFill>
              </a:rPr>
            </a:br>
            <a:r>
              <a:rPr lang="pl-PL">
                <a:solidFill>
                  <a:srgbClr val="000000"/>
                </a:solidFill>
              </a:rPr>
              <a:t>…especially if the number of threads is large </a:t>
            </a:r>
            <a:br>
              <a:rPr lang="pl-PL">
                <a:solidFill>
                  <a:srgbClr val="000000"/>
                </a:solidFill>
              </a:rPr>
            </a:br>
            <a:r>
              <a:rPr lang="pl-PL">
                <a:solidFill>
                  <a:srgbClr val="000000"/>
                </a:solidFill>
              </a:rPr>
              <a:t>(SCALED concurrency!).</a:t>
            </a:r>
          </a:p>
        </p:txBody>
      </p:sp>
      <p:sp>
        <p:nvSpPr>
          <p:cNvPr id="74757" name="Rectangle 7"/>
          <p:cNvSpPr>
            <a:spLocks noChangeArrowheads="1"/>
          </p:cNvSpPr>
          <p:nvPr/>
        </p:nvSpPr>
        <p:spPr bwMode="auto">
          <a:xfrm>
            <a:off x="468313" y="2524125"/>
            <a:ext cx="8229600" cy="4144963"/>
          </a:xfrm>
          <a:prstGeom prst="rect">
            <a:avLst/>
          </a:prstGeom>
          <a:noFill/>
          <a:ln w="9525">
            <a:noFill/>
            <a:miter lim="800000"/>
            <a:headEnd/>
            <a:tailEnd/>
          </a:ln>
        </p:spPr>
        <p:txBody>
          <a:bodyPr>
            <a:spAutoFit/>
          </a:bodyPr>
          <a:lstStyle/>
          <a:p>
            <a:pPr>
              <a:spcBef>
                <a:spcPct val="50000"/>
              </a:spcBef>
            </a:pPr>
            <a:r>
              <a:rPr lang="pl-PL" dirty="0" err="1">
                <a:solidFill>
                  <a:srgbClr val="000000"/>
                </a:solidFill>
              </a:rPr>
              <a:t>The</a:t>
            </a:r>
            <a:r>
              <a:rPr lang="pl-PL" dirty="0">
                <a:solidFill>
                  <a:srgbClr val="000000"/>
                </a:solidFill>
              </a:rPr>
              <a:t> </a:t>
            </a:r>
            <a:r>
              <a:rPr lang="pl-PL" dirty="0" err="1">
                <a:solidFill>
                  <a:srgbClr val="000000"/>
                </a:solidFill>
              </a:rPr>
              <a:t>package</a:t>
            </a:r>
            <a:r>
              <a:rPr lang="pl-PL" dirty="0">
                <a:solidFill>
                  <a:srgbClr val="000000"/>
                </a:solidFill>
              </a:rPr>
              <a:t> </a:t>
            </a:r>
            <a:r>
              <a:rPr lang="pl-PL" dirty="0" err="1">
                <a:solidFill>
                  <a:srgbClr val="000000"/>
                </a:solidFill>
              </a:rPr>
              <a:t>java.util.concurrent</a:t>
            </a:r>
            <a:r>
              <a:rPr lang="pl-PL" dirty="0">
                <a:solidFill>
                  <a:srgbClr val="000000"/>
                </a:solidFill>
              </a:rPr>
              <a:t/>
            </a:r>
            <a:br>
              <a:rPr lang="pl-PL" dirty="0">
                <a:solidFill>
                  <a:srgbClr val="000000"/>
                </a:solidFill>
              </a:rPr>
            </a:br>
            <a:r>
              <a:rPr lang="pl-PL" dirty="0" err="1">
                <a:solidFill>
                  <a:srgbClr val="000000"/>
                </a:solidFill>
              </a:rPr>
              <a:t>introduced</a:t>
            </a:r>
            <a:r>
              <a:rPr lang="pl-PL" dirty="0">
                <a:solidFill>
                  <a:srgbClr val="000000"/>
                </a:solidFill>
              </a:rPr>
              <a:t> many </a:t>
            </a:r>
            <a:r>
              <a:rPr lang="pl-PL" dirty="0" err="1">
                <a:solidFill>
                  <a:srgbClr val="000000"/>
                </a:solidFill>
              </a:rPr>
              <a:t>useful</a:t>
            </a:r>
            <a:r>
              <a:rPr lang="pl-PL" dirty="0">
                <a:solidFill>
                  <a:srgbClr val="000000"/>
                </a:solidFill>
              </a:rPr>
              <a:t> </a:t>
            </a:r>
            <a:r>
              <a:rPr lang="pl-PL" dirty="0" err="1">
                <a:solidFill>
                  <a:srgbClr val="000000"/>
                </a:solidFill>
              </a:rPr>
              <a:t>classes</a:t>
            </a:r>
            <a:r>
              <a:rPr lang="pl-PL" dirty="0">
                <a:solidFill>
                  <a:srgbClr val="000000"/>
                </a:solidFill>
              </a:rPr>
              <a:t>, for </a:t>
            </a:r>
          </a:p>
          <a:p>
            <a:pPr>
              <a:spcBef>
                <a:spcPct val="30000"/>
              </a:spcBef>
              <a:buFontTx/>
              <a:buChar char="•"/>
            </a:pPr>
            <a:r>
              <a:rPr lang="pl-PL" dirty="0">
                <a:solidFill>
                  <a:srgbClr val="000000"/>
                </a:solidFill>
              </a:rPr>
              <a:t> </a:t>
            </a:r>
            <a:r>
              <a:rPr lang="pl-PL" dirty="0" err="1">
                <a:solidFill>
                  <a:srgbClr val="000000"/>
                </a:solidFill>
              </a:rPr>
              <a:t>separation</a:t>
            </a:r>
            <a:r>
              <a:rPr lang="pl-PL" dirty="0">
                <a:solidFill>
                  <a:srgbClr val="000000"/>
                </a:solidFill>
              </a:rPr>
              <a:t> of </a:t>
            </a:r>
            <a:r>
              <a:rPr lang="pl-PL" dirty="0" err="1">
                <a:solidFill>
                  <a:srgbClr val="000000"/>
                </a:solidFill>
              </a:rPr>
              <a:t>threads</a:t>
            </a:r>
            <a:r>
              <a:rPr lang="pl-PL" dirty="0">
                <a:solidFill>
                  <a:srgbClr val="000000"/>
                </a:solidFill>
              </a:rPr>
              <a:t> and </a:t>
            </a:r>
            <a:r>
              <a:rPr lang="pl-PL" dirty="0" err="1">
                <a:solidFill>
                  <a:srgbClr val="000000"/>
                </a:solidFill>
              </a:rPr>
              <a:t>tasks</a:t>
            </a:r>
            <a:r>
              <a:rPr lang="pl-PL" dirty="0">
                <a:solidFill>
                  <a:srgbClr val="000000"/>
                </a:solidFill>
              </a:rPr>
              <a:t>,</a:t>
            </a:r>
          </a:p>
          <a:p>
            <a:pPr>
              <a:spcBef>
                <a:spcPct val="30000"/>
              </a:spcBef>
              <a:buFontTx/>
              <a:buChar char="•"/>
            </a:pPr>
            <a:r>
              <a:rPr lang="pl-PL" dirty="0">
                <a:solidFill>
                  <a:srgbClr val="000000"/>
                </a:solidFill>
              </a:rPr>
              <a:t> </a:t>
            </a:r>
            <a:r>
              <a:rPr lang="pl-PL" dirty="0" err="1">
                <a:solidFill>
                  <a:srgbClr val="000000"/>
                </a:solidFill>
              </a:rPr>
              <a:t>thread</a:t>
            </a:r>
            <a:r>
              <a:rPr lang="pl-PL" dirty="0">
                <a:solidFill>
                  <a:srgbClr val="000000"/>
                </a:solidFill>
              </a:rPr>
              <a:t> </a:t>
            </a:r>
            <a:r>
              <a:rPr lang="pl-PL" dirty="0" err="1">
                <a:solidFill>
                  <a:srgbClr val="000000"/>
                </a:solidFill>
              </a:rPr>
              <a:t>pools</a:t>
            </a:r>
            <a:r>
              <a:rPr lang="pl-PL" dirty="0">
                <a:solidFill>
                  <a:srgbClr val="000000"/>
                </a:solidFill>
              </a:rPr>
              <a:t> </a:t>
            </a:r>
            <a:r>
              <a:rPr lang="pl-PL" dirty="0" err="1">
                <a:solidFill>
                  <a:srgbClr val="000000"/>
                </a:solidFill>
              </a:rPr>
              <a:t>handled</a:t>
            </a:r>
            <a:r>
              <a:rPr lang="pl-PL" dirty="0">
                <a:solidFill>
                  <a:srgbClr val="000000"/>
                </a:solidFill>
              </a:rPr>
              <a:t> by </a:t>
            </a:r>
            <a:r>
              <a:rPr lang="pl-PL" dirty="0" err="1">
                <a:solidFill>
                  <a:srgbClr val="000000"/>
                </a:solidFill>
              </a:rPr>
              <a:t>executors</a:t>
            </a:r>
            <a:r>
              <a:rPr lang="pl-PL" dirty="0">
                <a:solidFill>
                  <a:srgbClr val="000000"/>
                </a:solidFill>
              </a:rPr>
              <a:t>,</a:t>
            </a:r>
          </a:p>
          <a:p>
            <a:pPr>
              <a:spcBef>
                <a:spcPct val="30000"/>
              </a:spcBef>
              <a:buFontTx/>
              <a:buChar char="•"/>
            </a:pPr>
            <a:r>
              <a:rPr lang="pl-PL" dirty="0">
                <a:solidFill>
                  <a:srgbClr val="000000"/>
                </a:solidFill>
              </a:rPr>
              <a:t> </a:t>
            </a:r>
            <a:r>
              <a:rPr lang="pl-PL" dirty="0" err="1">
                <a:solidFill>
                  <a:srgbClr val="000000"/>
                </a:solidFill>
              </a:rPr>
              <a:t>effective</a:t>
            </a:r>
            <a:r>
              <a:rPr lang="pl-PL" dirty="0">
                <a:solidFill>
                  <a:srgbClr val="000000"/>
                </a:solidFill>
              </a:rPr>
              <a:t> </a:t>
            </a:r>
            <a:r>
              <a:rPr lang="pl-PL" dirty="0" err="1">
                <a:solidFill>
                  <a:srgbClr val="000000"/>
                </a:solidFill>
              </a:rPr>
              <a:t>locks</a:t>
            </a:r>
            <a:r>
              <a:rPr lang="pl-PL" dirty="0">
                <a:solidFill>
                  <a:srgbClr val="000000"/>
                </a:solidFill>
              </a:rPr>
              <a:t>,</a:t>
            </a:r>
          </a:p>
          <a:p>
            <a:pPr>
              <a:spcBef>
                <a:spcPct val="30000"/>
              </a:spcBef>
              <a:buFontTx/>
              <a:buChar char="•"/>
            </a:pPr>
            <a:r>
              <a:rPr lang="pl-PL" dirty="0">
                <a:solidFill>
                  <a:srgbClr val="000000"/>
                </a:solidFill>
              </a:rPr>
              <a:t> </a:t>
            </a:r>
            <a:r>
              <a:rPr lang="pl-PL" dirty="0" err="1">
                <a:solidFill>
                  <a:srgbClr val="000000"/>
                </a:solidFill>
              </a:rPr>
              <a:t>blocking</a:t>
            </a:r>
            <a:r>
              <a:rPr lang="pl-PL" dirty="0">
                <a:solidFill>
                  <a:srgbClr val="000000"/>
                </a:solidFill>
              </a:rPr>
              <a:t> </a:t>
            </a:r>
            <a:r>
              <a:rPr lang="pl-PL" dirty="0" err="1">
                <a:solidFill>
                  <a:srgbClr val="000000"/>
                </a:solidFill>
              </a:rPr>
              <a:t>queues</a:t>
            </a:r>
            <a:r>
              <a:rPr lang="pl-PL" dirty="0">
                <a:solidFill>
                  <a:srgbClr val="000000"/>
                </a:solidFill>
              </a:rPr>
              <a:t>,</a:t>
            </a:r>
          </a:p>
          <a:p>
            <a:pPr>
              <a:spcBef>
                <a:spcPct val="30000"/>
              </a:spcBef>
              <a:buFontTx/>
              <a:buChar char="•"/>
            </a:pPr>
            <a:r>
              <a:rPr lang="pl-PL" dirty="0">
                <a:solidFill>
                  <a:srgbClr val="000000"/>
                </a:solidFill>
              </a:rPr>
              <a:t> </a:t>
            </a:r>
            <a:r>
              <a:rPr lang="pl-PL" dirty="0" err="1">
                <a:solidFill>
                  <a:srgbClr val="000000"/>
                </a:solidFill>
              </a:rPr>
              <a:t>concurrent</a:t>
            </a:r>
            <a:r>
              <a:rPr lang="pl-PL" dirty="0">
                <a:solidFill>
                  <a:srgbClr val="000000"/>
                </a:solidFill>
              </a:rPr>
              <a:t> </a:t>
            </a:r>
            <a:r>
              <a:rPr lang="pl-PL" dirty="0" err="1">
                <a:solidFill>
                  <a:srgbClr val="000000"/>
                </a:solidFill>
              </a:rPr>
              <a:t>collections</a:t>
            </a:r>
            <a:r>
              <a:rPr lang="pl-PL" dirty="0">
                <a:solidFill>
                  <a:srgbClr val="000000"/>
                </a:solidFill>
              </a:rPr>
              <a:t>,</a:t>
            </a:r>
          </a:p>
          <a:p>
            <a:pPr>
              <a:spcBef>
                <a:spcPct val="30000"/>
              </a:spcBef>
              <a:buFontTx/>
              <a:buChar char="•"/>
            </a:pPr>
            <a:r>
              <a:rPr lang="pl-PL" dirty="0">
                <a:solidFill>
                  <a:srgbClr val="000000"/>
                </a:solidFill>
              </a:rPr>
              <a:t> </a:t>
            </a:r>
            <a:r>
              <a:rPr lang="pl-PL" dirty="0" err="1">
                <a:solidFill>
                  <a:srgbClr val="000000"/>
                </a:solidFill>
              </a:rPr>
              <a:t>atomic</a:t>
            </a:r>
            <a:r>
              <a:rPr lang="pl-PL" dirty="0">
                <a:solidFill>
                  <a:srgbClr val="000000"/>
                </a:solidFill>
              </a:rPr>
              <a:t> </a:t>
            </a:r>
            <a:r>
              <a:rPr lang="pl-PL" dirty="0" err="1">
                <a:solidFill>
                  <a:srgbClr val="000000"/>
                </a:solidFill>
              </a:rPr>
              <a:t>types</a:t>
            </a:r>
            <a:r>
              <a:rPr lang="pl-PL" dirty="0">
                <a:solidFill>
                  <a:srgbClr val="000000"/>
                </a:solidFill>
              </a:rPr>
              <a:t>,</a:t>
            </a:r>
          </a:p>
          <a:p>
            <a:pPr>
              <a:spcBef>
                <a:spcPct val="30000"/>
              </a:spcBef>
            </a:pPr>
            <a:r>
              <a:rPr lang="pl-PL" dirty="0">
                <a:solidFill>
                  <a:srgbClr val="000000"/>
                </a:solidFill>
              </a:rPr>
              <a:t> and </a:t>
            </a:r>
            <a:r>
              <a:rPr lang="pl-PL" dirty="0" err="1">
                <a:solidFill>
                  <a:srgbClr val="000000"/>
                </a:solidFill>
              </a:rPr>
              <a:t>more</a:t>
            </a:r>
            <a:r>
              <a:rPr lang="pl-PL" dirty="0">
                <a:solidFill>
                  <a:srgbClr val="000000"/>
                </a:solidFill>
              </a:rPr>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3"/>
          <p:cNvSpPr>
            <a:spLocks noGrp="1"/>
          </p:cNvSpPr>
          <p:nvPr>
            <p:ph type="sldNum" sz="quarter" idx="12"/>
          </p:nvPr>
        </p:nvSpPr>
        <p:spPr/>
        <p:txBody>
          <a:bodyPr/>
          <a:lstStyle/>
          <a:p>
            <a:pPr>
              <a:defRPr/>
            </a:pPr>
            <a:fld id="{FE892C88-97E5-4353-B2D2-6A0A1125F569}" type="slidenum">
              <a:rPr lang="en-US"/>
              <a:pPr>
                <a:defRPr/>
              </a:pPr>
              <a:t>72</a:t>
            </a:fld>
            <a:endParaRPr lang="en-US"/>
          </a:p>
        </p:txBody>
      </p:sp>
      <p:sp>
        <p:nvSpPr>
          <p:cNvPr id="75779" name="Text Box 4"/>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Separate tasks from threads</a:t>
            </a:r>
            <a:endParaRPr lang="pl-PL" sz="2000">
              <a:solidFill>
                <a:srgbClr val="A50021"/>
              </a:solidFill>
            </a:endParaRPr>
          </a:p>
        </p:txBody>
      </p:sp>
      <p:sp>
        <p:nvSpPr>
          <p:cNvPr id="75780" name="Rectangle 5"/>
          <p:cNvSpPr>
            <a:spLocks noChangeArrowheads="1"/>
          </p:cNvSpPr>
          <p:nvPr/>
        </p:nvSpPr>
        <p:spPr bwMode="auto">
          <a:xfrm>
            <a:off x="500034" y="928670"/>
            <a:ext cx="8143932" cy="1277273"/>
          </a:xfrm>
          <a:prstGeom prst="rect">
            <a:avLst/>
          </a:prstGeom>
          <a:noFill/>
          <a:ln w="9525">
            <a:noFill/>
            <a:miter lim="800000"/>
            <a:headEnd/>
            <a:tailEnd/>
          </a:ln>
        </p:spPr>
        <p:txBody>
          <a:bodyPr wrap="square">
            <a:spAutoFit/>
          </a:bodyPr>
          <a:lstStyle/>
          <a:p>
            <a:pPr>
              <a:spcBef>
                <a:spcPct val="50000"/>
              </a:spcBef>
            </a:pPr>
            <a:r>
              <a:rPr lang="pl-PL" sz="2200" dirty="0">
                <a:solidFill>
                  <a:srgbClr val="000000"/>
                </a:solidFill>
              </a:rPr>
              <a:t>A </a:t>
            </a:r>
            <a:r>
              <a:rPr lang="pl-PL" sz="2200" dirty="0" err="1">
                <a:solidFill>
                  <a:srgbClr val="000000"/>
                </a:solidFill>
              </a:rPr>
              <a:t>task</a:t>
            </a:r>
            <a:r>
              <a:rPr lang="pl-PL" sz="2200" dirty="0">
                <a:solidFill>
                  <a:srgbClr val="000000"/>
                </a:solidFill>
              </a:rPr>
              <a:t> </a:t>
            </a:r>
            <a:r>
              <a:rPr lang="pl-PL" sz="2200" dirty="0" err="1">
                <a:solidFill>
                  <a:srgbClr val="000000"/>
                </a:solidFill>
              </a:rPr>
              <a:t>is</a:t>
            </a:r>
            <a:r>
              <a:rPr lang="pl-PL" sz="2200" dirty="0">
                <a:solidFill>
                  <a:srgbClr val="000000"/>
                </a:solidFill>
              </a:rPr>
              <a:t> </a:t>
            </a:r>
            <a:r>
              <a:rPr lang="pl-PL" sz="2200" dirty="0" err="1">
                <a:solidFill>
                  <a:srgbClr val="000000"/>
                </a:solidFill>
              </a:rPr>
              <a:t>something</a:t>
            </a:r>
            <a:r>
              <a:rPr lang="pl-PL" sz="2200" dirty="0">
                <a:solidFill>
                  <a:srgbClr val="000000"/>
                </a:solidFill>
              </a:rPr>
              <a:t> to do.</a:t>
            </a:r>
          </a:p>
          <a:p>
            <a:pPr algn="l">
              <a:spcBef>
                <a:spcPct val="50000"/>
              </a:spcBef>
            </a:pPr>
            <a:r>
              <a:rPr lang="pl-PL" sz="2200" dirty="0">
                <a:solidFill>
                  <a:srgbClr val="000000"/>
                </a:solidFill>
              </a:rPr>
              <a:t>A </a:t>
            </a:r>
            <a:r>
              <a:rPr lang="pl-PL" sz="2200" dirty="0" err="1">
                <a:solidFill>
                  <a:srgbClr val="000000"/>
                </a:solidFill>
              </a:rPr>
              <a:t>thread</a:t>
            </a:r>
            <a:r>
              <a:rPr lang="pl-PL" sz="2200" dirty="0">
                <a:solidFill>
                  <a:srgbClr val="000000"/>
                </a:solidFill>
              </a:rPr>
              <a:t> </a:t>
            </a:r>
            <a:r>
              <a:rPr lang="pl-PL" sz="2200" dirty="0" err="1">
                <a:solidFill>
                  <a:srgbClr val="000000"/>
                </a:solidFill>
              </a:rPr>
              <a:t>is</a:t>
            </a:r>
            <a:r>
              <a:rPr lang="pl-PL" sz="2200" dirty="0">
                <a:solidFill>
                  <a:srgbClr val="000000"/>
                </a:solidFill>
              </a:rPr>
              <a:t> a unit of </a:t>
            </a:r>
            <a:r>
              <a:rPr lang="pl-PL" sz="2200" dirty="0" err="1">
                <a:solidFill>
                  <a:srgbClr val="000000"/>
                </a:solidFill>
              </a:rPr>
              <a:t>processing</a:t>
            </a:r>
            <a:r>
              <a:rPr lang="pl-PL" sz="2200" dirty="0">
                <a:solidFill>
                  <a:srgbClr val="000000"/>
                </a:solidFill>
              </a:rPr>
              <a:t> (</a:t>
            </a:r>
            <a:r>
              <a:rPr lang="pl-PL" sz="2200" dirty="0" err="1">
                <a:solidFill>
                  <a:srgbClr val="000000"/>
                </a:solidFill>
              </a:rPr>
              <a:t>smth</a:t>
            </a:r>
            <a:r>
              <a:rPr lang="pl-PL" sz="2200" dirty="0">
                <a:solidFill>
                  <a:srgbClr val="000000"/>
                </a:solidFill>
              </a:rPr>
              <a:t> </a:t>
            </a:r>
            <a:r>
              <a:rPr lang="pl-PL" sz="2200" dirty="0" err="1">
                <a:solidFill>
                  <a:srgbClr val="000000"/>
                </a:solidFill>
              </a:rPr>
              <a:t>physical</a:t>
            </a:r>
            <a:r>
              <a:rPr lang="pl-PL" sz="2200" dirty="0">
                <a:solidFill>
                  <a:srgbClr val="000000"/>
                </a:solidFill>
              </a:rPr>
              <a:t>, </a:t>
            </a:r>
            <a:r>
              <a:rPr lang="pl-PL" sz="2200" dirty="0" smtClean="0">
                <a:solidFill>
                  <a:srgbClr val="000000"/>
                </a:solidFill>
              </a:rPr>
              <a:t>not </a:t>
            </a:r>
            <a:r>
              <a:rPr lang="pl-PL" sz="2200" dirty="0" err="1">
                <a:solidFill>
                  <a:srgbClr val="000000"/>
                </a:solidFill>
              </a:rPr>
              <a:t>conceptual</a:t>
            </a:r>
            <a:r>
              <a:rPr lang="pl-PL" sz="2200" dirty="0">
                <a:solidFill>
                  <a:srgbClr val="000000"/>
                </a:solidFill>
              </a:rPr>
              <a:t>), </a:t>
            </a:r>
            <a:r>
              <a:rPr lang="pl-PL" sz="2200" dirty="0" smtClean="0">
                <a:solidFill>
                  <a:srgbClr val="000000"/>
                </a:solidFill>
              </a:rPr>
              <a:t/>
            </a:r>
            <a:br>
              <a:rPr lang="pl-PL" sz="2200" dirty="0" smtClean="0">
                <a:solidFill>
                  <a:srgbClr val="000000"/>
                </a:solidFill>
              </a:rPr>
            </a:br>
            <a:r>
              <a:rPr lang="pl-PL" sz="2200" dirty="0" smtClean="0">
                <a:solidFill>
                  <a:srgbClr val="000000"/>
                </a:solidFill>
              </a:rPr>
              <a:t>a </a:t>
            </a:r>
            <a:r>
              <a:rPr lang="pl-PL" sz="2200" dirty="0" err="1">
                <a:solidFill>
                  <a:srgbClr val="000000"/>
                </a:solidFill>
              </a:rPr>
              <a:t>technical</a:t>
            </a:r>
            <a:r>
              <a:rPr lang="pl-PL" sz="2200" dirty="0">
                <a:solidFill>
                  <a:srgbClr val="000000"/>
                </a:solidFill>
              </a:rPr>
              <a:t> </a:t>
            </a:r>
            <a:r>
              <a:rPr lang="pl-PL" sz="2200" dirty="0" err="1">
                <a:solidFill>
                  <a:srgbClr val="000000"/>
                </a:solidFill>
              </a:rPr>
              <a:t>detail</a:t>
            </a:r>
            <a:r>
              <a:rPr lang="pl-PL" sz="2200" dirty="0">
                <a:solidFill>
                  <a:srgbClr val="000000"/>
                </a:solidFill>
              </a:rPr>
              <a:t>…</a:t>
            </a:r>
          </a:p>
        </p:txBody>
      </p:sp>
      <p:sp>
        <p:nvSpPr>
          <p:cNvPr id="75781" name="Rectangle 6"/>
          <p:cNvSpPr>
            <a:spLocks noChangeArrowheads="1"/>
          </p:cNvSpPr>
          <p:nvPr/>
        </p:nvSpPr>
        <p:spPr bwMode="auto">
          <a:xfrm>
            <a:off x="214282" y="3214686"/>
            <a:ext cx="8572560" cy="3139321"/>
          </a:xfrm>
          <a:prstGeom prst="rect">
            <a:avLst/>
          </a:prstGeom>
          <a:noFill/>
          <a:ln w="9525">
            <a:noFill/>
            <a:miter lim="800000"/>
            <a:headEnd/>
            <a:tailEnd/>
          </a:ln>
        </p:spPr>
        <p:txBody>
          <a:bodyPr wrap="square">
            <a:spAutoFit/>
          </a:bodyPr>
          <a:lstStyle/>
          <a:p>
            <a:pPr algn="l"/>
            <a:r>
              <a:rPr lang="en-US" sz="2200" dirty="0"/>
              <a:t>public interface Executor {</a:t>
            </a:r>
            <a:endParaRPr lang="pl-PL" sz="2200" dirty="0"/>
          </a:p>
          <a:p>
            <a:pPr algn="l"/>
            <a:r>
              <a:rPr lang="pl-PL" sz="2200" dirty="0"/>
              <a:t>	</a:t>
            </a:r>
            <a:r>
              <a:rPr lang="en-US" sz="2200" dirty="0"/>
              <a:t>void execute(</a:t>
            </a:r>
            <a:r>
              <a:rPr lang="en-US" sz="2200" dirty="0" err="1"/>
              <a:t>Runnable</a:t>
            </a:r>
            <a:r>
              <a:rPr lang="pl-PL" sz="2200" dirty="0"/>
              <a:t> </a:t>
            </a:r>
            <a:r>
              <a:rPr lang="pl-PL" sz="2200" dirty="0" err="1"/>
              <a:t>r</a:t>
            </a:r>
            <a:r>
              <a:rPr lang="en-US" sz="2200" dirty="0"/>
              <a:t>);</a:t>
            </a:r>
            <a:endParaRPr lang="pl-PL" sz="2200" dirty="0"/>
          </a:p>
          <a:p>
            <a:pPr algn="l"/>
            <a:r>
              <a:rPr lang="en-US" sz="2200" dirty="0"/>
              <a:t>}</a:t>
            </a:r>
            <a:endParaRPr lang="pl-PL" sz="2200" dirty="0"/>
          </a:p>
          <a:p>
            <a:pPr algn="l"/>
            <a:endParaRPr lang="pl-PL" sz="2200" dirty="0">
              <a:solidFill>
                <a:srgbClr val="000000"/>
              </a:solidFill>
            </a:endParaRPr>
          </a:p>
          <a:p>
            <a:pPr>
              <a:spcBef>
                <a:spcPct val="50000"/>
              </a:spcBef>
            </a:pPr>
            <a:r>
              <a:rPr lang="pl-PL" sz="2200" dirty="0" err="1">
                <a:solidFill>
                  <a:srgbClr val="000000"/>
                </a:solidFill>
              </a:rPr>
              <a:t>Implementations</a:t>
            </a:r>
            <a:r>
              <a:rPr lang="pl-PL" sz="2200" dirty="0">
                <a:solidFill>
                  <a:srgbClr val="000000"/>
                </a:solidFill>
              </a:rPr>
              <a:t> of </a:t>
            </a:r>
            <a:r>
              <a:rPr lang="pl-PL" sz="2200" dirty="0" err="1">
                <a:solidFill>
                  <a:srgbClr val="000000"/>
                </a:solidFill>
              </a:rPr>
              <a:t>interface</a:t>
            </a:r>
            <a:r>
              <a:rPr lang="pl-PL" sz="2200" dirty="0">
                <a:solidFill>
                  <a:srgbClr val="000000"/>
                </a:solidFill>
              </a:rPr>
              <a:t> </a:t>
            </a:r>
            <a:r>
              <a:rPr lang="pl-PL" sz="2200" dirty="0" err="1">
                <a:solidFill>
                  <a:srgbClr val="000000"/>
                </a:solidFill>
              </a:rPr>
              <a:t>Executor</a:t>
            </a:r>
            <a:r>
              <a:rPr lang="pl-PL" sz="2200" dirty="0">
                <a:solidFill>
                  <a:srgbClr val="000000"/>
                </a:solidFill>
              </a:rPr>
              <a:t> </a:t>
            </a:r>
            <a:r>
              <a:rPr lang="pl-PL" sz="2200" dirty="0" err="1">
                <a:solidFill>
                  <a:srgbClr val="000000"/>
                </a:solidFill>
              </a:rPr>
              <a:t>should</a:t>
            </a:r>
            <a:r>
              <a:rPr lang="pl-PL" sz="2200" dirty="0">
                <a:solidFill>
                  <a:srgbClr val="000000"/>
                </a:solidFill>
              </a:rPr>
              <a:t> </a:t>
            </a:r>
            <a:r>
              <a:rPr lang="pl-PL" sz="2200" dirty="0" err="1">
                <a:solidFill>
                  <a:srgbClr val="000000"/>
                </a:solidFill>
              </a:rPr>
              <a:t>create</a:t>
            </a:r>
            <a:r>
              <a:rPr lang="pl-PL" sz="2200" dirty="0">
                <a:solidFill>
                  <a:srgbClr val="000000"/>
                </a:solidFill>
              </a:rPr>
              <a:t> and run </a:t>
            </a:r>
            <a:r>
              <a:rPr lang="pl-PL" sz="2200" dirty="0" err="1">
                <a:solidFill>
                  <a:srgbClr val="000000"/>
                </a:solidFill>
              </a:rPr>
              <a:t>threads</a:t>
            </a:r>
            <a:r>
              <a:rPr lang="pl-PL" sz="2200" dirty="0">
                <a:solidFill>
                  <a:srgbClr val="000000"/>
                </a:solidFill>
              </a:rPr>
              <a:t>. </a:t>
            </a:r>
            <a:r>
              <a:rPr lang="pl-PL" sz="2200" dirty="0" err="1">
                <a:solidFill>
                  <a:srgbClr val="000000"/>
                </a:solidFill>
              </a:rPr>
              <a:t>They</a:t>
            </a:r>
            <a:r>
              <a:rPr lang="pl-PL" sz="2200" dirty="0">
                <a:solidFill>
                  <a:srgbClr val="000000"/>
                </a:solidFill>
              </a:rPr>
              <a:t> will </a:t>
            </a:r>
            <a:r>
              <a:rPr lang="pl-PL" sz="2200" dirty="0" err="1">
                <a:solidFill>
                  <a:srgbClr val="000000"/>
                </a:solidFill>
              </a:rPr>
              <a:t>follow</a:t>
            </a:r>
            <a:r>
              <a:rPr lang="pl-PL" sz="2200" dirty="0">
                <a:solidFill>
                  <a:srgbClr val="000000"/>
                </a:solidFill>
              </a:rPr>
              <a:t> </a:t>
            </a:r>
            <a:r>
              <a:rPr lang="pl-PL" sz="2200" dirty="0" err="1">
                <a:solidFill>
                  <a:srgbClr val="000000"/>
                </a:solidFill>
              </a:rPr>
              <a:t>some</a:t>
            </a:r>
            <a:r>
              <a:rPr lang="pl-PL" sz="2200" dirty="0">
                <a:solidFill>
                  <a:srgbClr val="000000"/>
                </a:solidFill>
              </a:rPr>
              <a:t> general </a:t>
            </a:r>
            <a:r>
              <a:rPr lang="pl-PL" sz="2200" dirty="0" err="1">
                <a:solidFill>
                  <a:srgbClr val="000000"/>
                </a:solidFill>
              </a:rPr>
              <a:t>strategy</a:t>
            </a:r>
            <a:r>
              <a:rPr lang="pl-PL" sz="2200" dirty="0">
                <a:solidFill>
                  <a:srgbClr val="000000"/>
                </a:solidFill>
              </a:rPr>
              <a:t> (</a:t>
            </a:r>
            <a:r>
              <a:rPr lang="pl-PL" sz="2200" dirty="0" err="1">
                <a:solidFill>
                  <a:srgbClr val="000000"/>
                </a:solidFill>
              </a:rPr>
              <a:t>e.g</a:t>
            </a:r>
            <a:r>
              <a:rPr lang="pl-PL" sz="2200" dirty="0">
                <a:solidFill>
                  <a:srgbClr val="000000"/>
                </a:solidFill>
              </a:rPr>
              <a:t>., max </a:t>
            </a:r>
            <a:r>
              <a:rPr lang="pl-PL" sz="2200" dirty="0" err="1">
                <a:solidFill>
                  <a:srgbClr val="000000"/>
                </a:solidFill>
              </a:rPr>
              <a:t>number</a:t>
            </a:r>
            <a:r>
              <a:rPr lang="pl-PL" sz="2200" dirty="0">
                <a:solidFill>
                  <a:srgbClr val="000000"/>
                </a:solidFill>
              </a:rPr>
              <a:t> of </a:t>
            </a:r>
            <a:r>
              <a:rPr lang="pl-PL" sz="2200" dirty="0" err="1">
                <a:solidFill>
                  <a:srgbClr val="000000"/>
                </a:solidFill>
              </a:rPr>
              <a:t>threads</a:t>
            </a:r>
            <a:r>
              <a:rPr lang="pl-PL" sz="2200" dirty="0">
                <a:solidFill>
                  <a:srgbClr val="000000"/>
                </a:solidFill>
              </a:rPr>
              <a:t> </a:t>
            </a:r>
            <a:r>
              <a:rPr lang="pl-PL" sz="2200" dirty="0" err="1">
                <a:solidFill>
                  <a:srgbClr val="000000"/>
                </a:solidFill>
              </a:rPr>
              <a:t>in</a:t>
            </a:r>
            <a:r>
              <a:rPr lang="pl-PL" sz="2200" dirty="0">
                <a:solidFill>
                  <a:srgbClr val="000000"/>
                </a:solidFill>
              </a:rPr>
              <a:t> a </a:t>
            </a:r>
            <a:r>
              <a:rPr lang="pl-PL" sz="2200" dirty="0" err="1">
                <a:solidFill>
                  <a:srgbClr val="000000"/>
                </a:solidFill>
              </a:rPr>
              <a:t>pool</a:t>
            </a:r>
            <a:r>
              <a:rPr lang="pl-PL" sz="2200" dirty="0">
                <a:solidFill>
                  <a:srgbClr val="000000"/>
                </a:solidFill>
              </a:rPr>
              <a:t> </a:t>
            </a:r>
            <a:r>
              <a:rPr lang="pl-PL" sz="2200" dirty="0" err="1">
                <a:solidFill>
                  <a:srgbClr val="000000"/>
                </a:solidFill>
              </a:rPr>
              <a:t>can</a:t>
            </a:r>
            <a:r>
              <a:rPr lang="pl-PL" sz="2200" dirty="0">
                <a:solidFill>
                  <a:srgbClr val="000000"/>
                </a:solidFill>
              </a:rPr>
              <a:t> be </a:t>
            </a:r>
            <a:r>
              <a:rPr lang="pl-PL" sz="2200" dirty="0" err="1">
                <a:solidFill>
                  <a:srgbClr val="000000"/>
                </a:solidFill>
              </a:rPr>
              <a:t>specified</a:t>
            </a:r>
            <a:r>
              <a:rPr lang="pl-PL" sz="2200" dirty="0" smtClean="0">
                <a:solidFill>
                  <a:srgbClr val="000000"/>
                </a:solidFill>
              </a:rPr>
              <a:t>).</a:t>
            </a:r>
          </a:p>
          <a:p>
            <a:pPr>
              <a:spcBef>
                <a:spcPct val="50000"/>
              </a:spcBef>
            </a:pPr>
            <a:r>
              <a:rPr lang="pl-PL" sz="2200" dirty="0" err="1" smtClean="0">
                <a:solidFill>
                  <a:srgbClr val="000000"/>
                </a:solidFill>
              </a:rPr>
              <a:t>Often</a:t>
            </a:r>
            <a:r>
              <a:rPr lang="pl-PL" sz="2200" dirty="0" smtClean="0">
                <a:solidFill>
                  <a:srgbClr val="000000"/>
                </a:solidFill>
              </a:rPr>
              <a:t> </a:t>
            </a:r>
            <a:r>
              <a:rPr lang="pl-PL" sz="2200" dirty="0" err="1" smtClean="0">
                <a:solidFill>
                  <a:srgbClr val="000000"/>
                </a:solidFill>
              </a:rPr>
              <a:t>there</a:t>
            </a:r>
            <a:r>
              <a:rPr lang="pl-PL" sz="2200" dirty="0" smtClean="0">
                <a:solidFill>
                  <a:srgbClr val="000000"/>
                </a:solidFill>
              </a:rPr>
              <a:t> </a:t>
            </a:r>
            <a:r>
              <a:rPr lang="pl-PL" sz="2200" dirty="0" err="1" smtClean="0">
                <a:solidFill>
                  <a:srgbClr val="000000"/>
                </a:solidFill>
              </a:rPr>
              <a:t>are</a:t>
            </a:r>
            <a:r>
              <a:rPr lang="pl-PL" sz="2200" dirty="0" smtClean="0">
                <a:solidFill>
                  <a:srgbClr val="000000"/>
                </a:solidFill>
              </a:rPr>
              <a:t> (much) </a:t>
            </a:r>
            <a:r>
              <a:rPr lang="pl-PL" sz="2200" dirty="0" err="1" smtClean="0">
                <a:solidFill>
                  <a:srgbClr val="000000"/>
                </a:solidFill>
              </a:rPr>
              <a:t>more</a:t>
            </a:r>
            <a:r>
              <a:rPr lang="pl-PL" sz="2200" dirty="0" smtClean="0">
                <a:solidFill>
                  <a:srgbClr val="000000"/>
                </a:solidFill>
              </a:rPr>
              <a:t> </a:t>
            </a:r>
            <a:r>
              <a:rPr lang="pl-PL" sz="2200" dirty="0" err="1" smtClean="0">
                <a:solidFill>
                  <a:srgbClr val="000000"/>
                </a:solidFill>
              </a:rPr>
              <a:t>tasks</a:t>
            </a:r>
            <a:r>
              <a:rPr lang="pl-PL" sz="2200" dirty="0" smtClean="0">
                <a:solidFill>
                  <a:srgbClr val="000000"/>
                </a:solidFill>
              </a:rPr>
              <a:t> </a:t>
            </a:r>
            <a:r>
              <a:rPr lang="pl-PL" sz="2200" dirty="0" err="1" smtClean="0">
                <a:solidFill>
                  <a:srgbClr val="000000"/>
                </a:solidFill>
              </a:rPr>
              <a:t>than</a:t>
            </a:r>
            <a:r>
              <a:rPr lang="pl-PL" sz="2200" dirty="0" smtClean="0">
                <a:solidFill>
                  <a:srgbClr val="000000"/>
                </a:solidFill>
              </a:rPr>
              <a:t> </a:t>
            </a:r>
            <a:r>
              <a:rPr lang="pl-PL" sz="2200" dirty="0" err="1" smtClean="0">
                <a:solidFill>
                  <a:srgbClr val="000000"/>
                </a:solidFill>
              </a:rPr>
              <a:t>threads</a:t>
            </a:r>
            <a:r>
              <a:rPr lang="pl-PL" sz="2200" dirty="0" smtClean="0">
                <a:solidFill>
                  <a:srgbClr val="000000"/>
                </a:solidFill>
              </a:rPr>
              <a:t> </a:t>
            </a:r>
            <a:r>
              <a:rPr lang="pl-PL" sz="2200" dirty="0" err="1" smtClean="0">
                <a:solidFill>
                  <a:srgbClr val="000000"/>
                </a:solidFill>
              </a:rPr>
              <a:t>which</a:t>
            </a:r>
            <a:r>
              <a:rPr lang="pl-PL" sz="2200" dirty="0" smtClean="0">
                <a:solidFill>
                  <a:srgbClr val="000000"/>
                </a:solidFill>
              </a:rPr>
              <a:t> run </a:t>
            </a:r>
            <a:r>
              <a:rPr lang="pl-PL" sz="2200" dirty="0" err="1" smtClean="0">
                <a:solidFill>
                  <a:srgbClr val="000000"/>
                </a:solidFill>
              </a:rPr>
              <a:t>them</a:t>
            </a:r>
            <a:r>
              <a:rPr lang="pl-PL" sz="2200" dirty="0" smtClean="0">
                <a:solidFill>
                  <a:srgbClr val="000000"/>
                </a:solidFill>
              </a:rPr>
              <a:t>.</a:t>
            </a:r>
          </a:p>
        </p:txBody>
      </p:sp>
      <p:sp>
        <p:nvSpPr>
          <p:cNvPr id="7" name="Prostokąt 6"/>
          <p:cNvSpPr/>
          <p:nvPr/>
        </p:nvSpPr>
        <p:spPr>
          <a:xfrm>
            <a:off x="171040" y="6500834"/>
            <a:ext cx="8801920" cy="307777"/>
          </a:xfrm>
          <a:prstGeom prst="rect">
            <a:avLst/>
          </a:prstGeom>
        </p:spPr>
        <p:txBody>
          <a:bodyPr wrap="square">
            <a:spAutoFit/>
          </a:bodyPr>
          <a:lstStyle/>
          <a:p>
            <a:r>
              <a:rPr lang="pl-PL" sz="1400" dirty="0" err="1" smtClean="0"/>
              <a:t>The</a:t>
            </a:r>
            <a:r>
              <a:rPr lang="pl-PL" sz="1400" dirty="0" smtClean="0"/>
              <a:t> </a:t>
            </a:r>
            <a:r>
              <a:rPr lang="pl-PL" sz="1400" dirty="0" err="1" smtClean="0"/>
              <a:t>picture</a:t>
            </a:r>
            <a:r>
              <a:rPr lang="pl-PL" sz="1400" dirty="0" smtClean="0"/>
              <a:t> </a:t>
            </a:r>
            <a:r>
              <a:rPr lang="pl-PL" sz="1400" dirty="0" err="1" smtClean="0"/>
              <a:t>from</a:t>
            </a:r>
            <a:r>
              <a:rPr lang="pl-PL" sz="1400" dirty="0" smtClean="0"/>
              <a:t>: </a:t>
            </a:r>
            <a:r>
              <a:rPr lang="en-US" sz="1400" dirty="0" smtClean="0"/>
              <a:t>Thomas </a:t>
            </a:r>
            <a:r>
              <a:rPr lang="en-US" sz="1400" dirty="0" err="1" smtClean="0"/>
              <a:t>Dybdahl</a:t>
            </a:r>
            <a:r>
              <a:rPr lang="en-US" sz="1400" dirty="0" smtClean="0"/>
              <a:t> </a:t>
            </a:r>
            <a:r>
              <a:rPr lang="en-US" sz="1400" dirty="0" err="1" smtClean="0"/>
              <a:t>Ahle</a:t>
            </a:r>
            <a:r>
              <a:rPr lang="en-US" sz="1400" dirty="0" smtClean="0"/>
              <a:t>, </a:t>
            </a:r>
            <a:r>
              <a:rPr lang="en-US" sz="1400" i="1" dirty="0" smtClean="0"/>
              <a:t>Practical Concurrent and Parallel Programming 5</a:t>
            </a:r>
            <a:r>
              <a:rPr lang="pl-PL" sz="1400" dirty="0" smtClean="0"/>
              <a:t>, 2019.</a:t>
            </a:r>
            <a:endParaRPr lang="pl-PL" sz="1400" i="1" dirty="0"/>
          </a:p>
        </p:txBody>
      </p:sp>
      <p:pic>
        <p:nvPicPr>
          <p:cNvPr id="1027" name="Picture 3"/>
          <p:cNvPicPr>
            <a:picLocks noChangeAspect="1" noChangeArrowheads="1"/>
          </p:cNvPicPr>
          <p:nvPr/>
        </p:nvPicPr>
        <p:blipFill>
          <a:blip r:embed="rId2"/>
          <a:srcRect/>
          <a:stretch>
            <a:fillRect/>
          </a:stretch>
        </p:blipFill>
        <p:spPr bwMode="auto">
          <a:xfrm>
            <a:off x="4643438" y="1932490"/>
            <a:ext cx="3784680" cy="28538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3"/>
          <p:cNvSpPr>
            <a:spLocks noGrp="1"/>
          </p:cNvSpPr>
          <p:nvPr>
            <p:ph type="sldNum" sz="quarter" idx="12"/>
          </p:nvPr>
        </p:nvSpPr>
        <p:spPr/>
        <p:txBody>
          <a:bodyPr/>
          <a:lstStyle/>
          <a:p>
            <a:pPr>
              <a:defRPr/>
            </a:pPr>
            <a:fld id="{EF6E7ED7-F0C0-497B-B210-8DD275A90F5F}" type="slidenum">
              <a:rPr lang="en-US"/>
              <a:pPr>
                <a:defRPr/>
              </a:pPr>
              <a:t>73</a:t>
            </a:fld>
            <a:endParaRPr lang="en-US"/>
          </a:p>
        </p:txBody>
      </p:sp>
      <p:sp>
        <p:nvSpPr>
          <p:cNvPr id="76803" name="Text Box 4"/>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Executors class</a:t>
            </a:r>
            <a:endParaRPr lang="pl-PL" sz="2000">
              <a:solidFill>
                <a:srgbClr val="A50021"/>
              </a:solidFill>
            </a:endParaRPr>
          </a:p>
        </p:txBody>
      </p:sp>
      <p:sp>
        <p:nvSpPr>
          <p:cNvPr id="76804" name="Rectangle 5"/>
          <p:cNvSpPr>
            <a:spLocks noChangeArrowheads="1"/>
          </p:cNvSpPr>
          <p:nvPr/>
        </p:nvSpPr>
        <p:spPr bwMode="auto">
          <a:xfrm>
            <a:off x="214282" y="1053756"/>
            <a:ext cx="8715436" cy="1446550"/>
          </a:xfrm>
          <a:prstGeom prst="rect">
            <a:avLst/>
          </a:prstGeom>
          <a:noFill/>
          <a:ln w="9525">
            <a:noFill/>
            <a:miter lim="800000"/>
            <a:headEnd/>
            <a:tailEnd/>
          </a:ln>
        </p:spPr>
        <p:txBody>
          <a:bodyPr wrap="square">
            <a:spAutoFit/>
          </a:bodyPr>
          <a:lstStyle/>
          <a:p>
            <a:pPr>
              <a:spcBef>
                <a:spcPct val="50000"/>
              </a:spcBef>
            </a:pPr>
            <a:r>
              <a:rPr lang="pl-PL" sz="2200" dirty="0">
                <a:solidFill>
                  <a:srgbClr val="000000"/>
                </a:solidFill>
              </a:rPr>
              <a:t>We </a:t>
            </a:r>
            <a:r>
              <a:rPr lang="pl-PL" sz="2200" dirty="0" err="1">
                <a:solidFill>
                  <a:srgbClr val="000000"/>
                </a:solidFill>
              </a:rPr>
              <a:t>don’t</a:t>
            </a:r>
            <a:r>
              <a:rPr lang="pl-PL" sz="2200" dirty="0">
                <a:solidFill>
                  <a:srgbClr val="000000"/>
                </a:solidFill>
              </a:rPr>
              <a:t> </a:t>
            </a:r>
            <a:r>
              <a:rPr lang="pl-PL" sz="2200" dirty="0" err="1">
                <a:solidFill>
                  <a:srgbClr val="000000"/>
                </a:solidFill>
              </a:rPr>
              <a:t>have</a:t>
            </a:r>
            <a:r>
              <a:rPr lang="pl-PL" sz="2200" dirty="0">
                <a:solidFill>
                  <a:srgbClr val="000000"/>
                </a:solidFill>
              </a:rPr>
              <a:t> to </a:t>
            </a:r>
            <a:r>
              <a:rPr lang="pl-PL" sz="2200" dirty="0" err="1">
                <a:solidFill>
                  <a:srgbClr val="000000"/>
                </a:solidFill>
              </a:rPr>
              <a:t>create</a:t>
            </a:r>
            <a:r>
              <a:rPr lang="pl-PL" sz="2200" dirty="0">
                <a:solidFill>
                  <a:srgbClr val="000000"/>
                </a:solidFill>
              </a:rPr>
              <a:t> </a:t>
            </a:r>
            <a:r>
              <a:rPr lang="pl-PL" sz="2200" dirty="0" err="1">
                <a:solidFill>
                  <a:srgbClr val="000000"/>
                </a:solidFill>
              </a:rPr>
              <a:t>our</a:t>
            </a:r>
            <a:r>
              <a:rPr lang="pl-PL" sz="2200" dirty="0">
                <a:solidFill>
                  <a:srgbClr val="000000"/>
                </a:solidFill>
              </a:rPr>
              <a:t> </a:t>
            </a:r>
            <a:r>
              <a:rPr lang="pl-PL" sz="2200" dirty="0" err="1">
                <a:solidFill>
                  <a:srgbClr val="000000"/>
                </a:solidFill>
              </a:rPr>
              <a:t>own</a:t>
            </a:r>
            <a:r>
              <a:rPr lang="pl-PL" sz="2200" dirty="0">
                <a:solidFill>
                  <a:srgbClr val="000000"/>
                </a:solidFill>
              </a:rPr>
              <a:t> </a:t>
            </a:r>
            <a:r>
              <a:rPr lang="pl-PL" sz="2200" dirty="0" err="1">
                <a:solidFill>
                  <a:srgbClr val="000000"/>
                </a:solidFill>
              </a:rPr>
              <a:t>Executor</a:t>
            </a:r>
            <a:r>
              <a:rPr lang="pl-PL" sz="2200" dirty="0">
                <a:solidFill>
                  <a:srgbClr val="000000"/>
                </a:solidFill>
              </a:rPr>
              <a:t> </a:t>
            </a:r>
            <a:r>
              <a:rPr lang="pl-PL" sz="2200" dirty="0" err="1" smtClean="0">
                <a:solidFill>
                  <a:srgbClr val="000000"/>
                </a:solidFill>
              </a:rPr>
              <a:t>classes</a:t>
            </a:r>
            <a:r>
              <a:rPr lang="pl-PL" sz="2200" dirty="0">
                <a:solidFill>
                  <a:srgbClr val="000000"/>
                </a:solidFill>
              </a:rPr>
              <a:t> </a:t>
            </a:r>
            <a:r>
              <a:rPr lang="pl-PL" sz="2200" dirty="0" smtClean="0">
                <a:solidFill>
                  <a:srgbClr val="000000"/>
                </a:solidFill>
              </a:rPr>
              <a:t>(</a:t>
            </a:r>
            <a:r>
              <a:rPr lang="pl-PL" sz="2200" dirty="0" err="1" smtClean="0">
                <a:solidFill>
                  <a:srgbClr val="000000"/>
                </a:solidFill>
              </a:rPr>
              <a:t>i.e</a:t>
            </a:r>
            <a:r>
              <a:rPr lang="pl-PL" sz="2200" dirty="0">
                <a:solidFill>
                  <a:srgbClr val="000000"/>
                </a:solidFill>
              </a:rPr>
              <a:t>. </a:t>
            </a:r>
            <a:r>
              <a:rPr lang="pl-PL" sz="2200" dirty="0" err="1">
                <a:solidFill>
                  <a:srgbClr val="000000"/>
                </a:solidFill>
              </a:rPr>
              <a:t>classes</a:t>
            </a:r>
            <a:r>
              <a:rPr lang="pl-PL" sz="2200" dirty="0">
                <a:solidFill>
                  <a:srgbClr val="000000"/>
                </a:solidFill>
              </a:rPr>
              <a:t> </a:t>
            </a:r>
            <a:r>
              <a:rPr lang="pl-PL" sz="2200" dirty="0" err="1">
                <a:solidFill>
                  <a:srgbClr val="000000"/>
                </a:solidFill>
              </a:rPr>
              <a:t>implementing</a:t>
            </a:r>
            <a:r>
              <a:rPr lang="pl-PL" sz="2200" dirty="0">
                <a:solidFill>
                  <a:srgbClr val="000000"/>
                </a:solidFill>
              </a:rPr>
              <a:t> </a:t>
            </a:r>
            <a:r>
              <a:rPr lang="pl-PL" sz="2200" dirty="0" err="1">
                <a:solidFill>
                  <a:srgbClr val="000000"/>
                </a:solidFill>
              </a:rPr>
              <a:t>the</a:t>
            </a:r>
            <a:r>
              <a:rPr lang="pl-PL" sz="2200" dirty="0">
                <a:solidFill>
                  <a:srgbClr val="000000"/>
                </a:solidFill>
              </a:rPr>
              <a:t> </a:t>
            </a:r>
            <a:r>
              <a:rPr lang="pl-PL" sz="2200" dirty="0" err="1">
                <a:solidFill>
                  <a:srgbClr val="000000"/>
                </a:solidFill>
              </a:rPr>
              <a:t>interface</a:t>
            </a:r>
            <a:r>
              <a:rPr lang="pl-PL" sz="2200" dirty="0">
                <a:solidFill>
                  <a:srgbClr val="000000"/>
                </a:solidFill>
              </a:rPr>
              <a:t> </a:t>
            </a:r>
            <a:r>
              <a:rPr lang="pl-PL" sz="2200" dirty="0" err="1">
                <a:solidFill>
                  <a:srgbClr val="000000"/>
                </a:solidFill>
              </a:rPr>
              <a:t>Executor</a:t>
            </a:r>
            <a:r>
              <a:rPr lang="pl-PL" sz="2200" dirty="0" smtClean="0">
                <a:solidFill>
                  <a:srgbClr val="000000"/>
                </a:solidFill>
              </a:rPr>
              <a:t>). </a:t>
            </a:r>
            <a:r>
              <a:rPr lang="pl-PL" sz="2200" dirty="0" err="1" smtClean="0">
                <a:solidFill>
                  <a:srgbClr val="000000"/>
                </a:solidFill>
              </a:rPr>
              <a:t>Instead</a:t>
            </a:r>
            <a:r>
              <a:rPr lang="pl-PL" sz="2200" dirty="0">
                <a:solidFill>
                  <a:srgbClr val="000000"/>
                </a:solidFill>
              </a:rPr>
              <a:t>, we </a:t>
            </a:r>
            <a:r>
              <a:rPr lang="pl-PL" sz="2200" dirty="0" err="1">
                <a:solidFill>
                  <a:srgbClr val="000000"/>
                </a:solidFill>
              </a:rPr>
              <a:t>can</a:t>
            </a:r>
            <a:r>
              <a:rPr lang="pl-PL" sz="2200" dirty="0">
                <a:solidFill>
                  <a:srgbClr val="000000"/>
                </a:solidFill>
              </a:rPr>
              <a:t> </a:t>
            </a:r>
            <a:r>
              <a:rPr lang="pl-PL" sz="2200" dirty="0" err="1">
                <a:solidFill>
                  <a:srgbClr val="000000"/>
                </a:solidFill>
              </a:rPr>
              <a:t>made</a:t>
            </a:r>
            <a:r>
              <a:rPr lang="pl-PL" sz="2200" dirty="0">
                <a:solidFill>
                  <a:srgbClr val="000000"/>
                </a:solidFill>
              </a:rPr>
              <a:t> </a:t>
            </a:r>
            <a:r>
              <a:rPr lang="pl-PL" sz="2200" dirty="0" err="1">
                <a:solidFill>
                  <a:srgbClr val="000000"/>
                </a:solidFill>
              </a:rPr>
              <a:t>use</a:t>
            </a:r>
            <a:r>
              <a:rPr lang="pl-PL" sz="2200" dirty="0">
                <a:solidFill>
                  <a:srgbClr val="000000"/>
                </a:solidFill>
              </a:rPr>
              <a:t> of </a:t>
            </a:r>
            <a:r>
              <a:rPr lang="pl-PL" sz="2200" dirty="0" err="1">
                <a:solidFill>
                  <a:srgbClr val="000000"/>
                </a:solidFill>
              </a:rPr>
              <a:t>ready-made</a:t>
            </a:r>
            <a:r>
              <a:rPr lang="pl-PL" sz="2200" dirty="0">
                <a:solidFill>
                  <a:srgbClr val="000000"/>
                </a:solidFill>
              </a:rPr>
              <a:t> </a:t>
            </a:r>
            <a:r>
              <a:rPr lang="pl-PL" sz="2200" dirty="0" err="1">
                <a:solidFill>
                  <a:srgbClr val="000000"/>
                </a:solidFill>
              </a:rPr>
              <a:t>executors</a:t>
            </a:r>
            <a:r>
              <a:rPr lang="pl-PL" sz="2200" dirty="0">
                <a:solidFill>
                  <a:srgbClr val="000000"/>
                </a:solidFill>
              </a:rPr>
              <a:t>, </a:t>
            </a:r>
            <a:r>
              <a:rPr lang="pl-PL" sz="2200" dirty="0" err="1" smtClean="0">
                <a:solidFill>
                  <a:srgbClr val="000000"/>
                </a:solidFill>
              </a:rPr>
              <a:t>produced</a:t>
            </a:r>
            <a:r>
              <a:rPr lang="pl-PL" sz="2200" dirty="0" smtClean="0">
                <a:solidFill>
                  <a:srgbClr val="000000"/>
                </a:solidFill>
              </a:rPr>
              <a:t> </a:t>
            </a:r>
            <a:r>
              <a:rPr lang="pl-PL" sz="2200" dirty="0">
                <a:solidFill>
                  <a:srgbClr val="000000"/>
                </a:solidFill>
              </a:rPr>
              <a:t>by </a:t>
            </a:r>
            <a:r>
              <a:rPr lang="pl-PL" sz="2200" dirty="0" err="1">
                <a:solidFill>
                  <a:srgbClr val="000000"/>
                </a:solidFill>
              </a:rPr>
              <a:t>static</a:t>
            </a:r>
            <a:r>
              <a:rPr lang="pl-PL" sz="2200" dirty="0">
                <a:solidFill>
                  <a:srgbClr val="000000"/>
                </a:solidFill>
              </a:rPr>
              <a:t> </a:t>
            </a:r>
            <a:r>
              <a:rPr lang="pl-PL" sz="2200" dirty="0" err="1">
                <a:solidFill>
                  <a:srgbClr val="000000"/>
                </a:solidFill>
              </a:rPr>
              <a:t>factory</a:t>
            </a:r>
            <a:r>
              <a:rPr lang="pl-PL" sz="2200" dirty="0">
                <a:solidFill>
                  <a:srgbClr val="000000"/>
                </a:solidFill>
              </a:rPr>
              <a:t> </a:t>
            </a:r>
            <a:r>
              <a:rPr lang="pl-PL" sz="2200" dirty="0" err="1">
                <a:solidFill>
                  <a:srgbClr val="000000"/>
                </a:solidFill>
              </a:rPr>
              <a:t>methods</a:t>
            </a:r>
            <a:r>
              <a:rPr lang="pl-PL" sz="2200" dirty="0">
                <a:solidFill>
                  <a:srgbClr val="000000"/>
                </a:solidFill>
              </a:rPr>
              <a:t> </a:t>
            </a:r>
            <a:r>
              <a:rPr lang="pl-PL" sz="2200" dirty="0" err="1">
                <a:solidFill>
                  <a:srgbClr val="000000"/>
                </a:solidFill>
              </a:rPr>
              <a:t>from</a:t>
            </a:r>
            <a:r>
              <a:rPr lang="pl-PL" sz="2200" dirty="0">
                <a:solidFill>
                  <a:srgbClr val="000000"/>
                </a:solidFill>
              </a:rPr>
              <a:t> </a:t>
            </a:r>
            <a:r>
              <a:rPr lang="pl-PL" sz="2200" dirty="0" err="1" smtClean="0">
                <a:solidFill>
                  <a:srgbClr val="000000"/>
                </a:solidFill>
              </a:rPr>
              <a:t>Executors</a:t>
            </a:r>
            <a:r>
              <a:rPr lang="pl-PL" sz="2200" dirty="0" smtClean="0">
                <a:solidFill>
                  <a:srgbClr val="000000"/>
                </a:solidFill>
              </a:rPr>
              <a:t> (</a:t>
            </a:r>
            <a:r>
              <a:rPr lang="pl-PL" sz="2200" dirty="0" err="1" smtClean="0">
                <a:solidFill>
                  <a:srgbClr val="000000"/>
                </a:solidFill>
              </a:rPr>
              <a:t>they</a:t>
            </a:r>
            <a:r>
              <a:rPr lang="pl-PL" sz="2200" dirty="0" smtClean="0">
                <a:solidFill>
                  <a:srgbClr val="000000"/>
                </a:solidFill>
              </a:rPr>
              <a:t> </a:t>
            </a:r>
            <a:r>
              <a:rPr lang="pl-PL" sz="2200" dirty="0" err="1">
                <a:solidFill>
                  <a:srgbClr val="000000"/>
                </a:solidFill>
              </a:rPr>
              <a:t>create</a:t>
            </a:r>
            <a:r>
              <a:rPr lang="pl-PL" sz="2200" dirty="0">
                <a:solidFill>
                  <a:srgbClr val="000000"/>
                </a:solidFill>
              </a:rPr>
              <a:t> </a:t>
            </a:r>
            <a:r>
              <a:rPr lang="pl-PL" sz="2200" dirty="0" err="1">
                <a:solidFill>
                  <a:srgbClr val="000000"/>
                </a:solidFill>
              </a:rPr>
              <a:t>objects</a:t>
            </a:r>
            <a:r>
              <a:rPr lang="pl-PL" sz="2200" dirty="0">
                <a:solidFill>
                  <a:srgbClr val="000000"/>
                </a:solidFill>
              </a:rPr>
              <a:t> </a:t>
            </a:r>
            <a:r>
              <a:rPr lang="pl-PL" sz="2200" dirty="0" err="1">
                <a:solidFill>
                  <a:srgbClr val="000000"/>
                </a:solidFill>
              </a:rPr>
              <a:t>implementing</a:t>
            </a:r>
            <a:r>
              <a:rPr lang="pl-PL" sz="2200" dirty="0">
                <a:solidFill>
                  <a:srgbClr val="000000"/>
                </a:solidFill>
              </a:rPr>
              <a:t> </a:t>
            </a:r>
            <a:r>
              <a:rPr lang="pl-PL" sz="2200" dirty="0" err="1">
                <a:solidFill>
                  <a:srgbClr val="000000"/>
                </a:solidFill>
              </a:rPr>
              <a:t>ExecutorService</a:t>
            </a:r>
            <a:r>
              <a:rPr lang="pl-PL" sz="2200" dirty="0">
                <a:solidFill>
                  <a:srgbClr val="000000"/>
                </a:solidFill>
              </a:rPr>
              <a:t>).</a:t>
            </a:r>
          </a:p>
        </p:txBody>
      </p:sp>
      <p:sp>
        <p:nvSpPr>
          <p:cNvPr id="76805" name="Rectangle 6"/>
          <p:cNvSpPr>
            <a:spLocks noChangeArrowheads="1"/>
          </p:cNvSpPr>
          <p:nvPr/>
        </p:nvSpPr>
        <p:spPr bwMode="auto">
          <a:xfrm>
            <a:off x="323850" y="2714620"/>
            <a:ext cx="8518525" cy="3662541"/>
          </a:xfrm>
          <a:prstGeom prst="rect">
            <a:avLst/>
          </a:prstGeom>
          <a:noFill/>
          <a:ln w="9525">
            <a:noFill/>
            <a:miter lim="800000"/>
            <a:headEnd/>
            <a:tailEnd/>
          </a:ln>
        </p:spPr>
        <p:txBody>
          <a:bodyPr>
            <a:spAutoFit/>
          </a:bodyPr>
          <a:lstStyle/>
          <a:p>
            <a:pPr>
              <a:spcBef>
                <a:spcPct val="50000"/>
              </a:spcBef>
            </a:pPr>
            <a:r>
              <a:rPr lang="pl-PL" dirty="0" err="1">
                <a:solidFill>
                  <a:schemeClr val="accent2"/>
                </a:solidFill>
              </a:rPr>
              <a:t>Executors.newSingleThreadExecutor</a:t>
            </a:r>
            <a:r>
              <a:rPr lang="pl-PL" dirty="0">
                <a:solidFill>
                  <a:schemeClr val="accent2"/>
                </a:solidFill>
              </a:rPr>
              <a:t>()</a:t>
            </a:r>
            <a:r>
              <a:rPr lang="pl-PL" dirty="0"/>
              <a:t/>
            </a:r>
            <a:br>
              <a:rPr lang="pl-PL" dirty="0"/>
            </a:br>
            <a:r>
              <a:rPr lang="pl-PL" i="1" dirty="0" err="1"/>
              <a:t>runs</a:t>
            </a:r>
            <a:r>
              <a:rPr lang="pl-PL" i="1" dirty="0"/>
              <a:t> </a:t>
            </a:r>
            <a:r>
              <a:rPr lang="pl-PL" i="1" dirty="0" err="1"/>
              <a:t>the</a:t>
            </a:r>
            <a:r>
              <a:rPr lang="pl-PL" i="1" dirty="0"/>
              <a:t> </a:t>
            </a:r>
            <a:r>
              <a:rPr lang="pl-PL" i="1" dirty="0" err="1"/>
              <a:t>given</a:t>
            </a:r>
            <a:r>
              <a:rPr lang="pl-PL" i="1" dirty="0"/>
              <a:t> </a:t>
            </a:r>
            <a:r>
              <a:rPr lang="pl-PL" i="1" dirty="0" err="1"/>
              <a:t>tasks</a:t>
            </a:r>
            <a:r>
              <a:rPr lang="pl-PL" i="1" dirty="0"/>
              <a:t> one by one (</a:t>
            </a:r>
            <a:r>
              <a:rPr lang="pl-PL" i="1" dirty="0" err="1"/>
              <a:t>one</a:t>
            </a:r>
            <a:r>
              <a:rPr lang="pl-PL" i="1" dirty="0"/>
              <a:t> </a:t>
            </a:r>
            <a:r>
              <a:rPr lang="pl-PL" i="1" dirty="0" err="1"/>
              <a:t>thread</a:t>
            </a:r>
            <a:r>
              <a:rPr lang="pl-PL" i="1" dirty="0"/>
              <a:t> </a:t>
            </a:r>
            <a:r>
              <a:rPr lang="pl-PL" i="1" dirty="0" err="1"/>
              <a:t>at</a:t>
            </a:r>
            <a:r>
              <a:rPr lang="pl-PL" i="1" dirty="0"/>
              <a:t> a time</a:t>
            </a:r>
            <a:r>
              <a:rPr lang="pl-PL" i="1" dirty="0" smtClean="0"/>
              <a:t>)</a:t>
            </a:r>
            <a:r>
              <a:rPr lang="en-US" i="1" dirty="0" smtClean="0"/>
              <a:t>; </a:t>
            </a:r>
            <a:r>
              <a:rPr lang="pl-PL" i="1" dirty="0" smtClean="0"/>
              <a:t/>
            </a:r>
            <a:br>
              <a:rPr lang="pl-PL" i="1" dirty="0" smtClean="0"/>
            </a:br>
            <a:r>
              <a:rPr lang="en-US" sz="2000" i="1" dirty="0" smtClean="0"/>
              <a:t>unlike </a:t>
            </a:r>
            <a:r>
              <a:rPr lang="en-US" sz="2000" i="1" dirty="0" smtClean="0"/>
              <a:t>the otherwise equivalent </a:t>
            </a:r>
            <a:r>
              <a:rPr lang="en-US" sz="2000" i="1" dirty="0" err="1" smtClean="0"/>
              <a:t>newFixedThreadPool</a:t>
            </a:r>
            <a:r>
              <a:rPr lang="en-US" sz="2000" i="1" dirty="0" smtClean="0"/>
              <a:t>(1) the returned executor is guaranteed not to be reconfigurable to use additional </a:t>
            </a:r>
            <a:r>
              <a:rPr lang="en-US" sz="2000" i="1" dirty="0" smtClean="0"/>
              <a:t>threads</a:t>
            </a:r>
            <a:endParaRPr lang="pl-PL" sz="2000" i="1" dirty="0"/>
          </a:p>
          <a:p>
            <a:pPr>
              <a:spcBef>
                <a:spcPct val="50000"/>
              </a:spcBef>
            </a:pPr>
            <a:r>
              <a:rPr lang="pl-PL" dirty="0" err="1">
                <a:solidFill>
                  <a:schemeClr val="accent2"/>
                </a:solidFill>
              </a:rPr>
              <a:t>Executors.newFixedThreadPool</a:t>
            </a:r>
            <a:r>
              <a:rPr lang="pl-PL" dirty="0">
                <a:solidFill>
                  <a:schemeClr val="accent2"/>
                </a:solidFill>
              </a:rPr>
              <a:t>(…)</a:t>
            </a:r>
            <a:br>
              <a:rPr lang="pl-PL" dirty="0">
                <a:solidFill>
                  <a:schemeClr val="accent2"/>
                </a:solidFill>
              </a:rPr>
            </a:br>
            <a:r>
              <a:rPr lang="pl-PL" i="1" dirty="0" err="1"/>
              <a:t>given</a:t>
            </a:r>
            <a:r>
              <a:rPr lang="pl-PL" i="1" dirty="0"/>
              <a:t> </a:t>
            </a:r>
            <a:r>
              <a:rPr lang="pl-PL" i="1" dirty="0" err="1"/>
              <a:t>thread</a:t>
            </a:r>
            <a:r>
              <a:rPr lang="pl-PL" i="1" dirty="0"/>
              <a:t> </a:t>
            </a:r>
            <a:r>
              <a:rPr lang="pl-PL" i="1" dirty="0" err="1"/>
              <a:t>pool</a:t>
            </a:r>
            <a:r>
              <a:rPr lang="pl-PL" i="1" dirty="0"/>
              <a:t> </a:t>
            </a:r>
            <a:r>
              <a:rPr lang="pl-PL" i="1" dirty="0" err="1"/>
              <a:t>size</a:t>
            </a:r>
            <a:r>
              <a:rPr lang="pl-PL" i="1" dirty="0"/>
              <a:t> (</a:t>
            </a:r>
            <a:r>
              <a:rPr lang="pl-PL" i="1" dirty="0" err="1"/>
              <a:t>if</a:t>
            </a:r>
            <a:r>
              <a:rPr lang="pl-PL" i="1" dirty="0"/>
              <a:t> </a:t>
            </a:r>
            <a:r>
              <a:rPr lang="pl-PL" i="1" dirty="0" err="1"/>
              <a:t>more</a:t>
            </a:r>
            <a:r>
              <a:rPr lang="pl-PL" i="1" dirty="0"/>
              <a:t> </a:t>
            </a:r>
            <a:r>
              <a:rPr lang="pl-PL" i="1" dirty="0" err="1"/>
              <a:t>tasks</a:t>
            </a:r>
            <a:r>
              <a:rPr lang="pl-PL" i="1" dirty="0"/>
              <a:t>, </a:t>
            </a:r>
            <a:r>
              <a:rPr lang="pl-PL" i="1" dirty="0" err="1"/>
              <a:t>they’ll</a:t>
            </a:r>
            <a:r>
              <a:rPr lang="pl-PL" i="1" dirty="0"/>
              <a:t> </a:t>
            </a:r>
            <a:r>
              <a:rPr lang="pl-PL" i="1" dirty="0" err="1"/>
              <a:t>wait</a:t>
            </a:r>
            <a:r>
              <a:rPr lang="pl-PL" i="1" dirty="0"/>
              <a:t> </a:t>
            </a:r>
            <a:r>
              <a:rPr lang="pl-PL" i="1" dirty="0" err="1"/>
              <a:t>in</a:t>
            </a:r>
            <a:r>
              <a:rPr lang="pl-PL" i="1" dirty="0"/>
              <a:t> a </a:t>
            </a:r>
            <a:r>
              <a:rPr lang="pl-PL" i="1" dirty="0" err="1"/>
              <a:t>queue</a:t>
            </a:r>
            <a:r>
              <a:rPr lang="pl-PL" i="1" dirty="0"/>
              <a:t>)</a:t>
            </a:r>
          </a:p>
          <a:p>
            <a:pPr>
              <a:spcBef>
                <a:spcPct val="50000"/>
              </a:spcBef>
            </a:pPr>
            <a:r>
              <a:rPr lang="pl-PL" dirty="0" err="1">
                <a:solidFill>
                  <a:schemeClr val="accent2"/>
                </a:solidFill>
              </a:rPr>
              <a:t>Executors.newCachedThreadPool</a:t>
            </a:r>
            <a:r>
              <a:rPr lang="pl-PL" dirty="0">
                <a:solidFill>
                  <a:schemeClr val="accent2"/>
                </a:solidFill>
              </a:rPr>
              <a:t>()</a:t>
            </a:r>
            <a:br>
              <a:rPr lang="pl-PL" dirty="0">
                <a:solidFill>
                  <a:schemeClr val="accent2"/>
                </a:solidFill>
              </a:rPr>
            </a:br>
            <a:r>
              <a:rPr lang="pl-PL" i="1" dirty="0" err="1"/>
              <a:t>dynamic</a:t>
            </a:r>
            <a:r>
              <a:rPr lang="pl-PL" i="1" dirty="0"/>
              <a:t> (=</a:t>
            </a:r>
            <a:r>
              <a:rPr lang="pl-PL" i="1" dirty="0" err="1"/>
              <a:t>variable-size</a:t>
            </a:r>
            <a:r>
              <a:rPr lang="pl-PL" i="1" dirty="0"/>
              <a:t>) </a:t>
            </a:r>
            <a:r>
              <a:rPr lang="pl-PL" i="1" dirty="0" err="1"/>
              <a:t>thread</a:t>
            </a:r>
            <a:r>
              <a:rPr lang="pl-PL" i="1" dirty="0"/>
              <a:t> </a:t>
            </a:r>
            <a:r>
              <a:rPr lang="pl-PL" i="1" dirty="0" err="1"/>
              <a:t>pool</a:t>
            </a:r>
            <a:r>
              <a:rPr lang="pl-PL" i="1" dirty="0"/>
              <a:t>;</a:t>
            </a:r>
            <a:br>
              <a:rPr lang="pl-PL" i="1" dirty="0"/>
            </a:br>
            <a:r>
              <a:rPr lang="pl-PL" i="1" dirty="0"/>
              <a:t>will </a:t>
            </a:r>
            <a:r>
              <a:rPr lang="pl-PL" i="1" dirty="0" err="1"/>
              <a:t>reuse</a:t>
            </a:r>
            <a:r>
              <a:rPr lang="pl-PL" i="1" dirty="0"/>
              <a:t> </a:t>
            </a:r>
            <a:r>
              <a:rPr lang="pl-PL" i="1" dirty="0" err="1"/>
              <a:t>previously</a:t>
            </a:r>
            <a:r>
              <a:rPr lang="pl-PL" i="1" dirty="0"/>
              <a:t> </a:t>
            </a:r>
            <a:r>
              <a:rPr lang="pl-PL" i="1" dirty="0" err="1"/>
              <a:t>constructed</a:t>
            </a:r>
            <a:r>
              <a:rPr lang="pl-PL" i="1" dirty="0"/>
              <a:t> </a:t>
            </a:r>
            <a:r>
              <a:rPr lang="pl-PL" i="1" dirty="0" err="1"/>
              <a:t>threads</a:t>
            </a:r>
            <a:r>
              <a:rPr lang="pl-PL" i="1" dirty="0"/>
              <a:t> </a:t>
            </a:r>
            <a:r>
              <a:rPr lang="pl-PL" i="1" dirty="0" err="1"/>
              <a:t>when</a:t>
            </a:r>
            <a:r>
              <a:rPr lang="pl-PL" i="1" dirty="0"/>
              <a:t> </a:t>
            </a:r>
            <a:r>
              <a:rPr lang="pl-PL" i="1" dirty="0" err="1"/>
              <a:t>available</a:t>
            </a:r>
            <a:endParaRPr lang="pl-PL" i="1"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3"/>
          <p:cNvSpPr>
            <a:spLocks noGrp="1"/>
          </p:cNvSpPr>
          <p:nvPr>
            <p:ph type="sldNum" sz="quarter" idx="12"/>
          </p:nvPr>
        </p:nvSpPr>
        <p:spPr/>
        <p:txBody>
          <a:bodyPr/>
          <a:lstStyle/>
          <a:p>
            <a:pPr>
              <a:defRPr/>
            </a:pPr>
            <a:fld id="{5E94FA36-4ACB-4AA4-97E0-F5CA24767E19}" type="slidenum">
              <a:rPr lang="en-US"/>
              <a:pPr>
                <a:defRPr/>
              </a:pPr>
              <a:t>74</a:t>
            </a:fld>
            <a:endParaRPr lang="en-US"/>
          </a:p>
        </p:txBody>
      </p:sp>
      <p:sp>
        <p:nvSpPr>
          <p:cNvPr id="77827" name="Text Box 4"/>
          <p:cNvSpPr txBox="1">
            <a:spLocks noChangeArrowheads="1"/>
          </p:cNvSpPr>
          <p:nvPr/>
        </p:nvSpPr>
        <p:spPr bwMode="auto">
          <a:xfrm>
            <a:off x="457200" y="457200"/>
            <a:ext cx="8153400" cy="763588"/>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Executors in action, example </a:t>
            </a:r>
            <a:br>
              <a:rPr lang="pl-PL" sz="2800">
                <a:solidFill>
                  <a:srgbClr val="A50021"/>
                </a:solidFill>
              </a:rPr>
            </a:br>
            <a:r>
              <a:rPr lang="pl-PL" sz="1600">
                <a:solidFill>
                  <a:srgbClr val="A50021"/>
                </a:solidFill>
              </a:rPr>
              <a:t>[ http://edu.pjwstk.edu.pl/wyklady/zap/scb/W8/W8.htm ]</a:t>
            </a:r>
          </a:p>
        </p:txBody>
      </p:sp>
      <p:pic>
        <p:nvPicPr>
          <p:cNvPr id="77828" name="Picture 6"/>
          <p:cNvPicPr>
            <a:picLocks noChangeAspect="1" noChangeArrowheads="1"/>
          </p:cNvPicPr>
          <p:nvPr/>
        </p:nvPicPr>
        <p:blipFill>
          <a:blip r:embed="rId2"/>
          <a:srcRect/>
          <a:stretch>
            <a:fillRect/>
          </a:stretch>
        </p:blipFill>
        <p:spPr bwMode="auto">
          <a:xfrm>
            <a:off x="611188" y="1230313"/>
            <a:ext cx="6483350" cy="5511800"/>
          </a:xfrm>
          <a:prstGeom prst="rect">
            <a:avLst/>
          </a:prstGeom>
          <a:noFill/>
          <a:ln w="9525">
            <a:noFill/>
            <a:miter lim="800000"/>
            <a:headEnd/>
            <a:tailEnd/>
          </a:ln>
        </p:spPr>
      </p:pic>
      <p:pic>
        <p:nvPicPr>
          <p:cNvPr id="402440" name="Picture 8"/>
          <p:cNvPicPr>
            <a:picLocks noChangeAspect="1" noChangeArrowheads="1"/>
          </p:cNvPicPr>
          <p:nvPr/>
        </p:nvPicPr>
        <p:blipFill>
          <a:blip r:embed="rId3"/>
          <a:srcRect/>
          <a:stretch>
            <a:fillRect/>
          </a:stretch>
        </p:blipFill>
        <p:spPr bwMode="auto">
          <a:xfrm>
            <a:off x="7245350" y="1697038"/>
            <a:ext cx="1536700" cy="4972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02440"/>
                                        </p:tgtEl>
                                        <p:attrNameLst>
                                          <p:attrName>style.visibility</p:attrName>
                                        </p:attrNameLst>
                                      </p:cBhvr>
                                      <p:to>
                                        <p:strVal val="visible"/>
                                      </p:to>
                                    </p:set>
                                    <p:anim calcmode="lin" valueType="num">
                                      <p:cBhvr additive="base">
                                        <p:cTn id="7" dur="500" fill="hold"/>
                                        <p:tgtEl>
                                          <p:spTgt spid="402440"/>
                                        </p:tgtEl>
                                        <p:attrNameLst>
                                          <p:attrName>ppt_x</p:attrName>
                                        </p:attrNameLst>
                                      </p:cBhvr>
                                      <p:tavLst>
                                        <p:tav tm="0">
                                          <p:val>
                                            <p:strVal val="1+#ppt_w/2"/>
                                          </p:val>
                                        </p:tav>
                                        <p:tav tm="100000">
                                          <p:val>
                                            <p:strVal val="#ppt_x"/>
                                          </p:val>
                                        </p:tav>
                                      </p:tavLst>
                                    </p:anim>
                                    <p:anim calcmode="lin" valueType="num">
                                      <p:cBhvr additive="base">
                                        <p:cTn id="8" dur="500" fill="hold"/>
                                        <p:tgtEl>
                                          <p:spTgt spid="4024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E5399F2B-B3D3-477B-8A57-775B7D529B38}" type="slidenum">
              <a:rPr lang="en-US"/>
              <a:pPr>
                <a:defRPr/>
              </a:pPr>
              <a:t>75</a:t>
            </a:fld>
            <a:endParaRPr lang="en-US"/>
          </a:p>
        </p:txBody>
      </p:sp>
      <p:sp>
        <p:nvSpPr>
          <p:cNvPr id="78851" name="Text Box 4"/>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dirty="0" err="1" smtClean="0">
                <a:solidFill>
                  <a:srgbClr val="A50021"/>
                </a:solidFill>
              </a:rPr>
              <a:t>ExecutorService</a:t>
            </a:r>
            <a:r>
              <a:rPr lang="pl-PL" sz="2800" dirty="0" smtClean="0">
                <a:solidFill>
                  <a:srgbClr val="A50021"/>
                </a:solidFill>
              </a:rPr>
              <a:t> (</a:t>
            </a:r>
            <a:r>
              <a:rPr lang="pl-PL" sz="2800" dirty="0" err="1" smtClean="0">
                <a:solidFill>
                  <a:srgbClr val="A50021"/>
                </a:solidFill>
              </a:rPr>
              <a:t>which</a:t>
            </a:r>
            <a:r>
              <a:rPr lang="pl-PL" sz="2800" dirty="0" smtClean="0">
                <a:solidFill>
                  <a:srgbClr val="A50021"/>
                </a:solidFill>
              </a:rPr>
              <a:t> </a:t>
            </a:r>
            <a:r>
              <a:rPr lang="pl-PL" sz="2800" dirty="0" err="1" smtClean="0">
                <a:solidFill>
                  <a:srgbClr val="A50021"/>
                </a:solidFill>
              </a:rPr>
              <a:t>extends</a:t>
            </a:r>
            <a:r>
              <a:rPr lang="pl-PL" sz="2800" dirty="0" smtClean="0">
                <a:solidFill>
                  <a:srgbClr val="A50021"/>
                </a:solidFill>
              </a:rPr>
              <a:t> </a:t>
            </a:r>
            <a:r>
              <a:rPr lang="pl-PL" sz="2800" dirty="0" err="1" smtClean="0">
                <a:solidFill>
                  <a:srgbClr val="A50021"/>
                </a:solidFill>
              </a:rPr>
              <a:t>Executor</a:t>
            </a:r>
            <a:r>
              <a:rPr lang="pl-PL" sz="2800" dirty="0" smtClean="0">
                <a:solidFill>
                  <a:srgbClr val="A50021"/>
                </a:solidFill>
              </a:rPr>
              <a:t>)</a:t>
            </a:r>
            <a:endParaRPr lang="pl-PL" sz="2000" dirty="0"/>
          </a:p>
        </p:txBody>
      </p:sp>
      <p:sp>
        <p:nvSpPr>
          <p:cNvPr id="78852" name="Rectangle 5"/>
          <p:cNvSpPr>
            <a:spLocks noChangeArrowheads="1"/>
          </p:cNvSpPr>
          <p:nvPr/>
        </p:nvSpPr>
        <p:spPr bwMode="auto">
          <a:xfrm>
            <a:off x="457200" y="1071563"/>
            <a:ext cx="8229600" cy="1187450"/>
          </a:xfrm>
          <a:prstGeom prst="rect">
            <a:avLst/>
          </a:prstGeom>
          <a:noFill/>
          <a:ln w="9525">
            <a:noFill/>
            <a:miter lim="800000"/>
            <a:headEnd/>
            <a:tailEnd/>
          </a:ln>
        </p:spPr>
        <p:txBody>
          <a:bodyPr>
            <a:spAutoFit/>
          </a:bodyPr>
          <a:lstStyle/>
          <a:p>
            <a:pPr>
              <a:spcBef>
                <a:spcPct val="50000"/>
              </a:spcBef>
            </a:pPr>
            <a:r>
              <a:rPr lang="pl-PL">
                <a:solidFill>
                  <a:srgbClr val="000000"/>
                </a:solidFill>
              </a:rPr>
              <a:t>shutdown() method (in ExecutorService interface)</a:t>
            </a:r>
            <a:br>
              <a:rPr lang="pl-PL">
                <a:solidFill>
                  <a:srgbClr val="000000"/>
                </a:solidFill>
              </a:rPr>
            </a:br>
            <a:r>
              <a:rPr lang="pl-PL">
                <a:solidFill>
                  <a:srgbClr val="000000"/>
                </a:solidFill>
              </a:rPr>
              <a:t>– the object will reject new tasks (but won’t close the currently run ones)</a:t>
            </a:r>
          </a:p>
        </p:txBody>
      </p:sp>
      <p:pic>
        <p:nvPicPr>
          <p:cNvPr id="78853" name="Picture 6"/>
          <p:cNvPicPr>
            <a:picLocks noChangeAspect="1" noChangeArrowheads="1"/>
          </p:cNvPicPr>
          <p:nvPr/>
        </p:nvPicPr>
        <p:blipFill>
          <a:blip r:embed="rId2"/>
          <a:srcRect/>
          <a:stretch>
            <a:fillRect/>
          </a:stretch>
        </p:blipFill>
        <p:spPr bwMode="auto">
          <a:xfrm>
            <a:off x="1339850" y="2370138"/>
            <a:ext cx="6464300" cy="4059237"/>
          </a:xfrm>
          <a:prstGeom prst="rect">
            <a:avLst/>
          </a:prstGeom>
          <a:noFill/>
          <a:ln w="9525">
            <a:noFill/>
            <a:miter lim="800000"/>
            <a:headEnd/>
            <a:tailEnd/>
          </a:ln>
        </p:spPr>
      </p:pic>
      <p:sp>
        <p:nvSpPr>
          <p:cNvPr id="78854" name="Prostokąt 5"/>
          <p:cNvSpPr>
            <a:spLocks noChangeArrowheads="1"/>
          </p:cNvSpPr>
          <p:nvPr/>
        </p:nvSpPr>
        <p:spPr bwMode="auto">
          <a:xfrm>
            <a:off x="142875" y="6448425"/>
            <a:ext cx="8858250" cy="307777"/>
          </a:xfrm>
          <a:prstGeom prst="rect">
            <a:avLst/>
          </a:prstGeom>
          <a:noFill/>
          <a:ln w="9525">
            <a:noFill/>
            <a:miter lim="800000"/>
            <a:headEnd/>
            <a:tailEnd/>
          </a:ln>
        </p:spPr>
        <p:txBody>
          <a:bodyPr>
            <a:spAutoFit/>
          </a:bodyPr>
          <a:lstStyle/>
          <a:p>
            <a:r>
              <a:rPr lang="pl-PL" sz="1400" dirty="0" smtClean="0"/>
              <a:t>https://docs.oracle.com/en/java/javase/16/docs/api/java.base/java/util/concurrent/ExecutorService.html</a:t>
            </a:r>
            <a:endParaRPr lang="pl-PL" sz="14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ymbol zastępczy numeru slajdu 3"/>
          <p:cNvSpPr>
            <a:spLocks noGrp="1"/>
          </p:cNvSpPr>
          <p:nvPr>
            <p:ph type="sldNum" sz="quarter" idx="12"/>
          </p:nvPr>
        </p:nvSpPr>
        <p:spPr/>
        <p:txBody>
          <a:bodyPr/>
          <a:lstStyle/>
          <a:p>
            <a:pPr>
              <a:defRPr/>
            </a:pPr>
            <a:fld id="{4C067DAD-F695-4248-8749-BC19ACC3C35B}" type="slidenum">
              <a:rPr lang="en-US"/>
              <a:pPr>
                <a:defRPr/>
              </a:pPr>
              <a:t>76</a:t>
            </a:fld>
            <a:endParaRPr lang="en-US"/>
          </a:p>
        </p:txBody>
      </p:sp>
      <p:sp>
        <p:nvSpPr>
          <p:cNvPr id="79875" name="Text Box 4"/>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Callable tasks</a:t>
            </a:r>
            <a:endParaRPr lang="pl-PL" sz="2000"/>
          </a:p>
        </p:txBody>
      </p:sp>
      <p:sp>
        <p:nvSpPr>
          <p:cNvPr id="79876" name="Rectangle 5"/>
          <p:cNvSpPr>
            <a:spLocks noChangeArrowheads="1"/>
          </p:cNvSpPr>
          <p:nvPr/>
        </p:nvSpPr>
        <p:spPr bwMode="auto">
          <a:xfrm>
            <a:off x="457200" y="1511300"/>
            <a:ext cx="8229600" cy="822325"/>
          </a:xfrm>
          <a:prstGeom prst="rect">
            <a:avLst/>
          </a:prstGeom>
          <a:noFill/>
          <a:ln w="9525">
            <a:noFill/>
            <a:miter lim="800000"/>
            <a:headEnd/>
            <a:tailEnd/>
          </a:ln>
        </p:spPr>
        <p:txBody>
          <a:bodyPr>
            <a:spAutoFit/>
          </a:bodyPr>
          <a:lstStyle/>
          <a:p>
            <a:pPr>
              <a:spcBef>
                <a:spcPct val="50000"/>
              </a:spcBef>
            </a:pPr>
            <a:r>
              <a:rPr lang="pl-PL">
                <a:solidFill>
                  <a:srgbClr val="000000"/>
                </a:solidFill>
              </a:rPr>
              <a:t>Sometimes we wish to deal with tasks returning values </a:t>
            </a:r>
            <a:br>
              <a:rPr lang="pl-PL">
                <a:solidFill>
                  <a:srgbClr val="000000"/>
                </a:solidFill>
              </a:rPr>
            </a:br>
            <a:r>
              <a:rPr lang="pl-PL">
                <a:solidFill>
                  <a:srgbClr val="000000"/>
                </a:solidFill>
              </a:rPr>
              <a:t>(or possibly throwing exceptions, when needed).</a:t>
            </a:r>
          </a:p>
        </p:txBody>
      </p:sp>
      <p:sp>
        <p:nvSpPr>
          <p:cNvPr id="79877" name="Rectangle 6"/>
          <p:cNvSpPr>
            <a:spLocks noChangeArrowheads="1"/>
          </p:cNvSpPr>
          <p:nvPr/>
        </p:nvSpPr>
        <p:spPr bwMode="auto">
          <a:xfrm>
            <a:off x="1354138" y="2636838"/>
            <a:ext cx="6457950" cy="1187450"/>
          </a:xfrm>
          <a:prstGeom prst="rect">
            <a:avLst/>
          </a:prstGeom>
          <a:noFill/>
          <a:ln w="9525">
            <a:noFill/>
            <a:miter lim="800000"/>
            <a:headEnd/>
            <a:tailEnd/>
          </a:ln>
        </p:spPr>
        <p:txBody>
          <a:bodyPr>
            <a:spAutoFit/>
          </a:bodyPr>
          <a:lstStyle/>
          <a:p>
            <a:pPr algn="l">
              <a:spcBef>
                <a:spcPct val="50000"/>
              </a:spcBef>
            </a:pPr>
            <a:r>
              <a:rPr lang="pl-PL">
                <a:solidFill>
                  <a:srgbClr val="000000"/>
                </a:solidFill>
              </a:rPr>
              <a:t>public interface Callable&lt;V&gt; {</a:t>
            </a:r>
            <a:br>
              <a:rPr lang="pl-PL">
                <a:solidFill>
                  <a:srgbClr val="000000"/>
                </a:solidFill>
              </a:rPr>
            </a:br>
            <a:r>
              <a:rPr lang="pl-PL">
                <a:solidFill>
                  <a:srgbClr val="000000"/>
                </a:solidFill>
              </a:rPr>
              <a:t>	V call() throws Exception</a:t>
            </a:r>
            <a:br>
              <a:rPr lang="pl-PL">
                <a:solidFill>
                  <a:srgbClr val="000000"/>
                </a:solidFill>
              </a:rPr>
            </a:br>
            <a:r>
              <a:rPr lang="pl-PL">
                <a:solidFill>
                  <a:srgbClr val="000000"/>
                </a:solidFill>
              </a:rPr>
              <a:t>}</a:t>
            </a:r>
          </a:p>
        </p:txBody>
      </p:sp>
      <p:sp>
        <p:nvSpPr>
          <p:cNvPr id="79878" name="Rectangle 7"/>
          <p:cNvSpPr>
            <a:spLocks noChangeArrowheads="1"/>
          </p:cNvSpPr>
          <p:nvPr/>
        </p:nvSpPr>
        <p:spPr bwMode="auto">
          <a:xfrm>
            <a:off x="468313" y="4149725"/>
            <a:ext cx="8229600" cy="1552575"/>
          </a:xfrm>
          <a:prstGeom prst="rect">
            <a:avLst/>
          </a:prstGeom>
          <a:noFill/>
          <a:ln w="9525">
            <a:noFill/>
            <a:miter lim="800000"/>
            <a:headEnd/>
            <a:tailEnd/>
          </a:ln>
        </p:spPr>
        <p:txBody>
          <a:bodyPr>
            <a:spAutoFit/>
          </a:bodyPr>
          <a:lstStyle/>
          <a:p>
            <a:pPr>
              <a:spcBef>
                <a:spcPct val="50000"/>
              </a:spcBef>
            </a:pPr>
            <a:r>
              <a:rPr lang="pl-PL">
                <a:solidFill>
                  <a:srgbClr val="000000"/>
                </a:solidFill>
              </a:rPr>
              <a:t>Something like Runnable, but with two major differences:</a:t>
            </a:r>
          </a:p>
          <a:p>
            <a:pPr>
              <a:spcBef>
                <a:spcPct val="50000"/>
              </a:spcBef>
              <a:buFontTx/>
              <a:buChar char="•"/>
            </a:pPr>
            <a:r>
              <a:rPr lang="pl-PL">
                <a:solidFill>
                  <a:srgbClr val="000000"/>
                </a:solidFill>
              </a:rPr>
              <a:t> returns a value,</a:t>
            </a:r>
          </a:p>
          <a:p>
            <a:pPr>
              <a:spcBef>
                <a:spcPct val="50000"/>
              </a:spcBef>
              <a:buFontTx/>
              <a:buChar char="•"/>
            </a:pPr>
            <a:r>
              <a:rPr lang="pl-PL">
                <a:solidFill>
                  <a:srgbClr val="000000"/>
                </a:solidFill>
              </a:rPr>
              <a:t> may throw a (checked) exception.</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0C305C7A-8356-49BD-98B2-56C94A4A22C3}" type="slidenum">
              <a:rPr lang="en-US"/>
              <a:pPr>
                <a:defRPr/>
              </a:pPr>
              <a:t>77</a:t>
            </a:fld>
            <a:endParaRPr lang="en-US"/>
          </a:p>
        </p:txBody>
      </p:sp>
      <p:sp>
        <p:nvSpPr>
          <p:cNvPr id="80899" name="Text Box 4"/>
          <p:cNvSpPr txBox="1">
            <a:spLocks noChangeArrowheads="1"/>
          </p:cNvSpPr>
          <p:nvPr/>
        </p:nvSpPr>
        <p:spPr bwMode="auto">
          <a:xfrm>
            <a:off x="323850" y="457200"/>
            <a:ext cx="8420100" cy="763588"/>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Future&lt;V&gt;</a:t>
            </a:r>
            <a:br>
              <a:rPr lang="pl-PL" sz="2800">
                <a:solidFill>
                  <a:srgbClr val="A50021"/>
                </a:solidFill>
              </a:rPr>
            </a:br>
            <a:r>
              <a:rPr lang="pl-PL" sz="1600"/>
              <a:t>[ http://download.oracle.com/javase/6/docs/api/java/util/concurrent/Future.html ]</a:t>
            </a:r>
          </a:p>
        </p:txBody>
      </p:sp>
      <p:sp>
        <p:nvSpPr>
          <p:cNvPr id="80900" name="Rectangle 5"/>
          <p:cNvSpPr>
            <a:spLocks noChangeArrowheads="1"/>
          </p:cNvSpPr>
          <p:nvPr/>
        </p:nvSpPr>
        <p:spPr bwMode="auto">
          <a:xfrm>
            <a:off x="250825" y="1628775"/>
            <a:ext cx="8642350" cy="3378200"/>
          </a:xfrm>
          <a:prstGeom prst="rect">
            <a:avLst/>
          </a:prstGeom>
          <a:noFill/>
          <a:ln w="9525">
            <a:noFill/>
            <a:miter lim="800000"/>
            <a:headEnd/>
            <a:tailEnd/>
          </a:ln>
        </p:spPr>
        <p:txBody>
          <a:bodyPr>
            <a:spAutoFit/>
          </a:bodyPr>
          <a:lstStyle/>
          <a:p>
            <a:pPr>
              <a:spcBef>
                <a:spcPct val="50000"/>
              </a:spcBef>
            </a:pPr>
            <a:r>
              <a:rPr lang="pl-PL">
                <a:solidFill>
                  <a:srgbClr val="000000"/>
                </a:solidFill>
              </a:rPr>
              <a:t>A Future represents the result of an asynchronous call (computation).</a:t>
            </a:r>
          </a:p>
          <a:p>
            <a:pPr>
              <a:spcBef>
                <a:spcPct val="50000"/>
              </a:spcBef>
            </a:pPr>
            <a:r>
              <a:rPr lang="pl-PL">
                <a:solidFill>
                  <a:srgbClr val="000000"/>
                </a:solidFill>
              </a:rPr>
              <a:t>There are methods to check </a:t>
            </a:r>
            <a:br>
              <a:rPr lang="pl-PL">
                <a:solidFill>
                  <a:srgbClr val="000000"/>
                </a:solidFill>
              </a:rPr>
            </a:br>
            <a:r>
              <a:rPr lang="pl-PL">
                <a:solidFill>
                  <a:srgbClr val="000000"/>
                </a:solidFill>
              </a:rPr>
              <a:t>if the computation is complete (</a:t>
            </a:r>
            <a:r>
              <a:rPr lang="pl-PL">
                <a:solidFill>
                  <a:schemeClr val="accent2"/>
                </a:solidFill>
              </a:rPr>
              <a:t>isDone()</a:t>
            </a:r>
            <a:r>
              <a:rPr lang="pl-PL">
                <a:solidFill>
                  <a:srgbClr val="000000"/>
                </a:solidFill>
              </a:rPr>
              <a:t>), </a:t>
            </a:r>
            <a:br>
              <a:rPr lang="pl-PL">
                <a:solidFill>
                  <a:srgbClr val="000000"/>
                </a:solidFill>
              </a:rPr>
            </a:br>
            <a:r>
              <a:rPr lang="pl-PL">
                <a:solidFill>
                  <a:srgbClr val="000000"/>
                </a:solidFill>
              </a:rPr>
              <a:t>to wait until it is complete (</a:t>
            </a:r>
            <a:r>
              <a:rPr lang="pl-PL">
                <a:solidFill>
                  <a:schemeClr val="accent2"/>
                </a:solidFill>
              </a:rPr>
              <a:t>get(long timeout, TimeUnit unit)</a:t>
            </a:r>
            <a:r>
              <a:rPr lang="pl-PL"/>
              <a:t>),</a:t>
            </a:r>
            <a:r>
              <a:rPr lang="pl-PL">
                <a:solidFill>
                  <a:srgbClr val="000000"/>
                </a:solidFill>
              </a:rPr>
              <a:t> </a:t>
            </a:r>
            <a:br>
              <a:rPr lang="pl-PL">
                <a:solidFill>
                  <a:srgbClr val="000000"/>
                </a:solidFill>
              </a:rPr>
            </a:br>
            <a:r>
              <a:rPr lang="pl-PL">
                <a:solidFill>
                  <a:srgbClr val="000000"/>
                </a:solidFill>
              </a:rPr>
              <a:t>to get its result (</a:t>
            </a:r>
            <a:r>
              <a:rPr lang="pl-PL">
                <a:solidFill>
                  <a:schemeClr val="accent2"/>
                </a:solidFill>
              </a:rPr>
              <a:t>get()</a:t>
            </a:r>
            <a:r>
              <a:rPr lang="pl-PL">
                <a:solidFill>
                  <a:srgbClr val="000000"/>
                </a:solidFill>
              </a:rPr>
              <a:t>).</a:t>
            </a:r>
          </a:p>
          <a:p>
            <a:pPr>
              <a:spcBef>
                <a:spcPct val="50000"/>
              </a:spcBef>
            </a:pPr>
            <a:r>
              <a:rPr lang="pl-PL">
                <a:solidFill>
                  <a:srgbClr val="000000"/>
                </a:solidFill>
              </a:rPr>
              <a:t>Method </a:t>
            </a:r>
            <a:r>
              <a:rPr lang="pl-PL" i="1">
                <a:solidFill>
                  <a:srgbClr val="000000"/>
                </a:solidFill>
              </a:rPr>
              <a:t>cancel</a:t>
            </a:r>
            <a:r>
              <a:rPr lang="pl-PL">
                <a:solidFill>
                  <a:srgbClr val="000000"/>
                </a:solidFill>
              </a:rPr>
              <a:t> is also provided (won’t work once the computation was completed).</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EB872C76-0411-44ED-9890-1C5BB6C44CDA}" type="slidenum">
              <a:rPr lang="en-US"/>
              <a:pPr>
                <a:defRPr/>
              </a:pPr>
              <a:t>78</a:t>
            </a:fld>
            <a:endParaRPr lang="en-US"/>
          </a:p>
        </p:txBody>
      </p:sp>
      <p:sp>
        <p:nvSpPr>
          <p:cNvPr id="81924" name="Text Box 5"/>
          <p:cNvSpPr txBox="1">
            <a:spLocks noChangeArrowheads="1"/>
          </p:cNvSpPr>
          <p:nvPr/>
        </p:nvSpPr>
        <p:spPr bwMode="auto">
          <a:xfrm>
            <a:off x="323850" y="457200"/>
            <a:ext cx="8420100" cy="738664"/>
          </a:xfrm>
          <a:prstGeom prst="rect">
            <a:avLst/>
          </a:prstGeom>
          <a:noFill/>
          <a:ln w="9525">
            <a:noFill/>
            <a:miter lim="800000"/>
            <a:headEnd/>
            <a:tailEnd/>
          </a:ln>
        </p:spPr>
        <p:txBody>
          <a:bodyPr>
            <a:spAutoFit/>
          </a:bodyPr>
          <a:lstStyle/>
          <a:p>
            <a:pPr eaLnBrk="1" hangingPunct="1">
              <a:spcBef>
                <a:spcPct val="50000"/>
              </a:spcBef>
            </a:pPr>
            <a:r>
              <a:rPr lang="pl-PL" sz="2800" dirty="0" err="1">
                <a:solidFill>
                  <a:srgbClr val="A50021"/>
                </a:solidFill>
              </a:rPr>
              <a:t>Future</a:t>
            </a:r>
            <a:r>
              <a:rPr lang="pl-PL" sz="2800" dirty="0">
                <a:solidFill>
                  <a:srgbClr val="A50021"/>
                </a:solidFill>
              </a:rPr>
              <a:t> </a:t>
            </a:r>
            <a:r>
              <a:rPr lang="pl-PL" sz="2800" dirty="0" err="1">
                <a:solidFill>
                  <a:srgbClr val="A50021"/>
                </a:solidFill>
              </a:rPr>
              <a:t>example</a:t>
            </a:r>
            <a:r>
              <a:rPr lang="pl-PL" sz="2800" dirty="0">
                <a:solidFill>
                  <a:srgbClr val="A50021"/>
                </a:solidFill>
              </a:rPr>
              <a:t/>
            </a:r>
            <a:br>
              <a:rPr lang="pl-PL" sz="2800" dirty="0">
                <a:solidFill>
                  <a:srgbClr val="A50021"/>
                </a:solidFill>
              </a:rPr>
            </a:br>
            <a:r>
              <a:rPr lang="pl-PL" sz="1400" dirty="0" smtClean="0"/>
              <a:t>[ https://docs.oracle.com/en/java/javase/16/docs/api/java.base/java/util/concurrent/Future.html ]</a:t>
            </a:r>
            <a:endParaRPr lang="pl-PL" sz="1400" dirty="0"/>
          </a:p>
        </p:txBody>
      </p:sp>
      <p:pic>
        <p:nvPicPr>
          <p:cNvPr id="1026" name="Picture 2"/>
          <p:cNvPicPr>
            <a:picLocks noChangeAspect="1" noChangeArrowheads="1"/>
          </p:cNvPicPr>
          <p:nvPr/>
        </p:nvPicPr>
        <p:blipFill>
          <a:blip r:embed="rId2"/>
          <a:srcRect/>
          <a:stretch>
            <a:fillRect/>
          </a:stretch>
        </p:blipFill>
        <p:spPr bwMode="auto">
          <a:xfrm>
            <a:off x="857224" y="1643050"/>
            <a:ext cx="7427966" cy="3692044"/>
          </a:xfrm>
          <a:prstGeom prst="rect">
            <a:avLst/>
          </a:prstGeom>
          <a:noFill/>
          <a:ln w="9525">
            <a:noFill/>
            <a:miter lim="800000"/>
            <a:headEnd/>
            <a:tailEnd/>
          </a:ln>
          <a:effectLst/>
        </p:spPr>
      </p:pic>
      <p:sp>
        <p:nvSpPr>
          <p:cNvPr id="6" name="pole tekstowe 5"/>
          <p:cNvSpPr txBox="1"/>
          <p:nvPr/>
        </p:nvSpPr>
        <p:spPr>
          <a:xfrm>
            <a:off x="642910" y="1214422"/>
            <a:ext cx="7858180" cy="400110"/>
          </a:xfrm>
          <a:prstGeom prst="rect">
            <a:avLst/>
          </a:prstGeom>
          <a:noFill/>
        </p:spPr>
        <p:txBody>
          <a:bodyPr wrap="square" rtlCol="0">
            <a:spAutoFit/>
          </a:bodyPr>
          <a:lstStyle/>
          <a:p>
            <a:r>
              <a:rPr lang="pl-PL" sz="2000" dirty="0" smtClean="0"/>
              <a:t>(T</a:t>
            </a:r>
            <a:r>
              <a:rPr lang="en-US" sz="2000" dirty="0" smtClean="0"/>
              <a:t>he following classes are all made-up.</a:t>
            </a:r>
            <a:r>
              <a:rPr lang="pl-PL" sz="2000" dirty="0" smtClean="0"/>
              <a:t>)</a:t>
            </a:r>
            <a:endParaRPr lang="pl-PL" sz="2000" dirty="0"/>
          </a:p>
        </p:txBody>
      </p:sp>
      <p:sp>
        <p:nvSpPr>
          <p:cNvPr id="7" name="Prostokąt 6"/>
          <p:cNvSpPr/>
          <p:nvPr/>
        </p:nvSpPr>
        <p:spPr>
          <a:xfrm>
            <a:off x="285720" y="5371943"/>
            <a:ext cx="8572560" cy="1200329"/>
          </a:xfrm>
          <a:prstGeom prst="rect">
            <a:avLst/>
          </a:prstGeom>
        </p:spPr>
        <p:txBody>
          <a:bodyPr wrap="square">
            <a:spAutoFit/>
          </a:bodyPr>
          <a:lstStyle/>
          <a:p>
            <a:pPr algn="l"/>
            <a:r>
              <a:rPr lang="en-US" sz="1800" dirty="0" smtClean="0"/>
              <a:t>The </a:t>
            </a:r>
            <a:r>
              <a:rPr lang="en-US" sz="1800" dirty="0" err="1" smtClean="0"/>
              <a:t>FutureTask</a:t>
            </a:r>
            <a:r>
              <a:rPr lang="en-US" sz="1800" dirty="0" smtClean="0"/>
              <a:t> class is an </a:t>
            </a:r>
            <a:r>
              <a:rPr lang="pl-PL" sz="1800" dirty="0" err="1" smtClean="0"/>
              <a:t>impl</a:t>
            </a:r>
            <a:r>
              <a:rPr lang="pl-PL" sz="1800" dirty="0" smtClean="0"/>
              <a:t>. </a:t>
            </a:r>
            <a:r>
              <a:rPr lang="en-US" sz="1800" dirty="0" smtClean="0"/>
              <a:t>of Future that implements </a:t>
            </a:r>
            <a:r>
              <a:rPr lang="en-US" sz="1800" dirty="0" err="1" smtClean="0"/>
              <a:t>Runnable</a:t>
            </a:r>
            <a:r>
              <a:rPr lang="en-US" sz="1800" dirty="0" smtClean="0"/>
              <a:t>, and so may be executed by an Executor. For </a:t>
            </a:r>
            <a:r>
              <a:rPr lang="pl-PL" sz="1800" dirty="0" smtClean="0"/>
              <a:t>ex.</a:t>
            </a:r>
            <a:r>
              <a:rPr lang="en-US" sz="1800" dirty="0" smtClean="0"/>
              <a:t>, the </a:t>
            </a:r>
            <a:r>
              <a:rPr lang="pl-PL" sz="1800" dirty="0" err="1" smtClean="0"/>
              <a:t>submit</a:t>
            </a:r>
            <a:r>
              <a:rPr lang="pl-PL" sz="1800" dirty="0" smtClean="0"/>
              <a:t> </a:t>
            </a:r>
            <a:r>
              <a:rPr lang="en-US" sz="1800" dirty="0" smtClean="0"/>
              <a:t>construction could be replaced by:</a:t>
            </a:r>
            <a:r>
              <a:rPr lang="pl-PL" sz="1800" dirty="0" smtClean="0"/>
              <a:t/>
            </a:r>
            <a:br>
              <a:rPr lang="pl-PL" sz="1800" dirty="0" smtClean="0"/>
            </a:br>
            <a:r>
              <a:rPr lang="pl-PL" sz="1800" dirty="0" smtClean="0"/>
              <a:t>  </a:t>
            </a:r>
            <a:r>
              <a:rPr lang="en-US" sz="1800" dirty="0" smtClean="0"/>
              <a:t> </a:t>
            </a:r>
            <a:r>
              <a:rPr lang="pl-PL" sz="1800" dirty="0" smtClean="0"/>
              <a:t>     </a:t>
            </a:r>
            <a:r>
              <a:rPr lang="en-US" sz="1800" dirty="0" err="1" smtClean="0"/>
              <a:t>FutureTask</a:t>
            </a:r>
            <a:r>
              <a:rPr lang="en-US" sz="1800" dirty="0" smtClean="0"/>
              <a:t>&lt;String&gt; future = new </a:t>
            </a:r>
            <a:r>
              <a:rPr lang="en-US" sz="1800" dirty="0" err="1" smtClean="0"/>
              <a:t>FutureTask</a:t>
            </a:r>
            <a:r>
              <a:rPr lang="en-US" sz="1800" dirty="0" smtClean="0"/>
              <a:t>&lt;&gt;(task);</a:t>
            </a:r>
            <a:r>
              <a:rPr lang="pl-PL" sz="1800" dirty="0" smtClean="0"/>
              <a:t> </a:t>
            </a:r>
            <a:br>
              <a:rPr lang="pl-PL" sz="1800" dirty="0" smtClean="0"/>
            </a:br>
            <a:r>
              <a:rPr lang="pl-PL" sz="1800" dirty="0" smtClean="0"/>
              <a:t>        </a:t>
            </a:r>
            <a:r>
              <a:rPr lang="en-US" sz="1800" dirty="0" err="1" smtClean="0"/>
              <a:t>executor.execute</a:t>
            </a:r>
            <a:r>
              <a:rPr lang="en-US" sz="1800" dirty="0" smtClean="0"/>
              <a:t>(future);</a:t>
            </a:r>
            <a:endParaRPr lang="pl-PL" sz="18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2376CC6A-04C8-424D-8373-EB85742CC235}" type="slidenum">
              <a:rPr lang="en-US"/>
              <a:pPr>
                <a:defRPr/>
              </a:pPr>
              <a:t>79</a:t>
            </a:fld>
            <a:endParaRPr lang="en-US"/>
          </a:p>
        </p:txBody>
      </p:sp>
      <p:sp>
        <p:nvSpPr>
          <p:cNvPr id="82947" name="Text Box 5"/>
          <p:cNvSpPr txBox="1">
            <a:spLocks noChangeArrowheads="1"/>
          </p:cNvSpPr>
          <p:nvPr/>
        </p:nvSpPr>
        <p:spPr bwMode="auto">
          <a:xfrm>
            <a:off x="179388" y="457200"/>
            <a:ext cx="8709025" cy="763588"/>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Problem with Future (solution from Java 8)</a:t>
            </a:r>
            <a:br>
              <a:rPr lang="pl-PL" sz="2800">
                <a:solidFill>
                  <a:srgbClr val="A50021"/>
                </a:solidFill>
              </a:rPr>
            </a:br>
            <a:r>
              <a:rPr lang="pl-PL" sz="1600"/>
              <a:t>[ http://www.deadcoderising.com/java8-writing-asynchronous-code-with-completablefuture/ ]</a:t>
            </a:r>
          </a:p>
        </p:txBody>
      </p:sp>
      <p:sp>
        <p:nvSpPr>
          <p:cNvPr id="82948" name="Rectangle 5"/>
          <p:cNvSpPr>
            <a:spLocks noChangeArrowheads="1"/>
          </p:cNvSpPr>
          <p:nvPr/>
        </p:nvSpPr>
        <p:spPr bwMode="auto">
          <a:xfrm>
            <a:off x="250825" y="1412875"/>
            <a:ext cx="8642350" cy="822325"/>
          </a:xfrm>
          <a:prstGeom prst="rect">
            <a:avLst/>
          </a:prstGeom>
          <a:noFill/>
          <a:ln w="9525">
            <a:noFill/>
            <a:miter lim="800000"/>
            <a:headEnd/>
            <a:tailEnd/>
          </a:ln>
        </p:spPr>
        <p:txBody>
          <a:bodyPr>
            <a:spAutoFit/>
          </a:bodyPr>
          <a:lstStyle/>
          <a:p>
            <a:pPr>
              <a:spcBef>
                <a:spcPct val="50000"/>
              </a:spcBef>
            </a:pPr>
            <a:r>
              <a:rPr lang="pl-PL">
                <a:solidFill>
                  <a:srgbClr val="000000"/>
                </a:solidFill>
              </a:rPr>
              <a:t>The method get(…) in Future is blocking. </a:t>
            </a:r>
            <a:br>
              <a:rPr lang="pl-PL">
                <a:solidFill>
                  <a:srgbClr val="000000"/>
                </a:solidFill>
              </a:rPr>
            </a:br>
            <a:r>
              <a:rPr lang="pl-PL">
                <a:solidFill>
                  <a:srgbClr val="000000"/>
                </a:solidFill>
              </a:rPr>
              <a:t>This doesn’t fit nicely asynchronous computation.</a:t>
            </a:r>
          </a:p>
        </p:txBody>
      </p:sp>
      <p:sp>
        <p:nvSpPr>
          <p:cNvPr id="113671" name="Rectangle 7"/>
          <p:cNvSpPr>
            <a:spLocks noChangeArrowheads="1"/>
          </p:cNvSpPr>
          <p:nvPr/>
        </p:nvSpPr>
        <p:spPr bwMode="auto">
          <a:xfrm>
            <a:off x="1116013" y="2349500"/>
            <a:ext cx="3671887" cy="1917700"/>
          </a:xfrm>
          <a:prstGeom prst="rect">
            <a:avLst/>
          </a:prstGeom>
          <a:noFill/>
          <a:ln w="9525">
            <a:noFill/>
            <a:miter lim="800000"/>
            <a:headEnd/>
            <a:tailEnd/>
          </a:ln>
        </p:spPr>
        <p:txBody>
          <a:bodyPr>
            <a:spAutoFit/>
          </a:bodyPr>
          <a:lstStyle/>
          <a:p>
            <a:pPr algn="l"/>
            <a:r>
              <a:rPr lang="fr-FR"/>
              <a:t>public class </a:t>
            </a:r>
            <a:r>
              <a:rPr lang="fr-FR">
                <a:solidFill>
                  <a:schemeClr val="accent2"/>
                </a:solidFill>
              </a:rPr>
              <a:t>CompletableFuture&lt;T&gt;</a:t>
            </a:r>
          </a:p>
          <a:p>
            <a:pPr algn="l"/>
            <a:r>
              <a:rPr lang="fr-FR"/>
              <a:t>extends Object</a:t>
            </a:r>
          </a:p>
          <a:p>
            <a:pPr algn="l"/>
            <a:r>
              <a:rPr lang="fr-FR"/>
              <a:t>implements Future&lt;T&gt;, CompletionStage&lt;T&gt;</a:t>
            </a:r>
            <a:endParaRPr lang="pl-PL"/>
          </a:p>
        </p:txBody>
      </p:sp>
      <p:sp>
        <p:nvSpPr>
          <p:cNvPr id="113672" name="Rectangle 8"/>
          <p:cNvSpPr>
            <a:spLocks noChangeArrowheads="1"/>
          </p:cNvSpPr>
          <p:nvPr/>
        </p:nvSpPr>
        <p:spPr bwMode="auto">
          <a:xfrm>
            <a:off x="179388" y="4508500"/>
            <a:ext cx="8785225" cy="1735138"/>
          </a:xfrm>
          <a:prstGeom prst="rect">
            <a:avLst/>
          </a:prstGeom>
          <a:noFill/>
          <a:ln w="9525">
            <a:noFill/>
            <a:miter lim="800000"/>
            <a:headEnd/>
            <a:tailEnd/>
          </a:ln>
        </p:spPr>
        <p:txBody>
          <a:bodyPr>
            <a:spAutoFit/>
          </a:bodyPr>
          <a:lstStyle/>
          <a:p>
            <a:r>
              <a:rPr lang="pl-PL"/>
              <a:t>Simplest example:</a:t>
            </a:r>
          </a:p>
          <a:p>
            <a:r>
              <a:rPr lang="en-US">
                <a:solidFill>
                  <a:schemeClr val="accent2"/>
                </a:solidFill>
              </a:rPr>
              <a:t>CompletableFuture.supplyAsync(this::sendMsg);</a:t>
            </a:r>
          </a:p>
          <a:p>
            <a:endParaRPr lang="en-US" sz="1200"/>
          </a:p>
          <a:p>
            <a:r>
              <a:rPr lang="en-US"/>
              <a:t>supplyAsync takes a Supplier containing the code we want to execute asynchronously — in our case the sendMsg method.</a:t>
            </a:r>
            <a:endParaRPr lang="pl-P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671"/>
                                        </p:tgtEl>
                                        <p:attrNameLst>
                                          <p:attrName>style.visibility</p:attrName>
                                        </p:attrNameLst>
                                      </p:cBhvr>
                                      <p:to>
                                        <p:strVal val="visible"/>
                                      </p:to>
                                    </p:set>
                                    <p:anim calcmode="lin" valueType="num">
                                      <p:cBhvr additive="base">
                                        <p:cTn id="7" dur="500" fill="hold"/>
                                        <p:tgtEl>
                                          <p:spTgt spid="113671"/>
                                        </p:tgtEl>
                                        <p:attrNameLst>
                                          <p:attrName>ppt_x</p:attrName>
                                        </p:attrNameLst>
                                      </p:cBhvr>
                                      <p:tavLst>
                                        <p:tav tm="0">
                                          <p:val>
                                            <p:strVal val="0-#ppt_w/2"/>
                                          </p:val>
                                        </p:tav>
                                        <p:tav tm="100000">
                                          <p:val>
                                            <p:strVal val="#ppt_x"/>
                                          </p:val>
                                        </p:tav>
                                      </p:tavLst>
                                    </p:anim>
                                    <p:anim calcmode="lin" valueType="num">
                                      <p:cBhvr additive="base">
                                        <p:cTn id="8" dur="500" fill="hold"/>
                                        <p:tgtEl>
                                          <p:spTgt spid="1136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3672"/>
                                        </p:tgtEl>
                                        <p:attrNameLst>
                                          <p:attrName>style.visibility</p:attrName>
                                        </p:attrNameLst>
                                      </p:cBhvr>
                                      <p:to>
                                        <p:strVal val="visible"/>
                                      </p:to>
                                    </p:set>
                                    <p:anim calcmode="lin" valueType="num">
                                      <p:cBhvr additive="base">
                                        <p:cTn id="13" dur="500" fill="hold"/>
                                        <p:tgtEl>
                                          <p:spTgt spid="113672"/>
                                        </p:tgtEl>
                                        <p:attrNameLst>
                                          <p:attrName>ppt_x</p:attrName>
                                        </p:attrNameLst>
                                      </p:cBhvr>
                                      <p:tavLst>
                                        <p:tav tm="0">
                                          <p:val>
                                            <p:strVal val="#ppt_x"/>
                                          </p:val>
                                        </p:tav>
                                        <p:tav tm="100000">
                                          <p:val>
                                            <p:strVal val="#ppt_x"/>
                                          </p:val>
                                        </p:tav>
                                      </p:tavLst>
                                    </p:anim>
                                    <p:anim calcmode="lin" valueType="num">
                                      <p:cBhvr additive="base">
                                        <p:cTn id="14" dur="500" fill="hold"/>
                                        <p:tgtEl>
                                          <p:spTgt spid="1136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1" grpId="0"/>
      <p:bldP spid="11367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5"/>
          <p:cNvSpPr>
            <a:spLocks noGrp="1"/>
          </p:cNvSpPr>
          <p:nvPr>
            <p:ph type="sldNum" sz="quarter" idx="12"/>
          </p:nvPr>
        </p:nvSpPr>
        <p:spPr/>
        <p:txBody>
          <a:bodyPr/>
          <a:lstStyle/>
          <a:p>
            <a:pPr>
              <a:defRPr/>
            </a:pPr>
            <a:fld id="{8CFA9A67-ED00-4B2B-A52E-408809CC0845}" type="slidenum">
              <a:rPr lang="en-US"/>
              <a:pPr>
                <a:defRPr/>
              </a:pPr>
              <a:t>8</a:t>
            </a:fld>
            <a:endParaRPr lang="en-US"/>
          </a:p>
        </p:txBody>
      </p:sp>
      <p:sp>
        <p:nvSpPr>
          <p:cNvPr id="9219" name="Text Box 4"/>
          <p:cNvSpPr txBox="1">
            <a:spLocks noChangeArrowheads="1"/>
          </p:cNvSpPr>
          <p:nvPr/>
        </p:nvSpPr>
        <p:spPr bwMode="auto">
          <a:xfrm>
            <a:off x="457200" y="457200"/>
            <a:ext cx="8153400" cy="731838"/>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Upper bound for greedy schedules</a:t>
            </a:r>
            <a:br>
              <a:rPr lang="pl-PL" sz="2800">
                <a:solidFill>
                  <a:srgbClr val="A50021"/>
                </a:solidFill>
              </a:rPr>
            </a:br>
            <a:r>
              <a:rPr lang="pl-PL" sz="1400">
                <a:solidFill>
                  <a:srgbClr val="A50021"/>
                </a:solidFill>
              </a:rPr>
              <a:t> [ https://wiki.rice.edu/confluence/display/PARPROG/COMP322 , lecture 3 ]</a:t>
            </a:r>
          </a:p>
        </p:txBody>
      </p:sp>
      <p:pic>
        <p:nvPicPr>
          <p:cNvPr id="9220" name="Picture 5"/>
          <p:cNvPicPr>
            <a:picLocks noChangeAspect="1" noChangeArrowheads="1"/>
          </p:cNvPicPr>
          <p:nvPr/>
        </p:nvPicPr>
        <p:blipFill>
          <a:blip r:embed="rId2"/>
          <a:srcRect/>
          <a:stretch>
            <a:fillRect/>
          </a:stretch>
        </p:blipFill>
        <p:spPr bwMode="auto">
          <a:xfrm>
            <a:off x="755650" y="1196975"/>
            <a:ext cx="7632700" cy="4495800"/>
          </a:xfrm>
          <a:prstGeom prst="rect">
            <a:avLst/>
          </a:prstGeom>
          <a:noFill/>
          <a:ln w="9525">
            <a:noFill/>
            <a:miter lim="800000"/>
            <a:headEnd/>
            <a:tailEnd/>
          </a:ln>
        </p:spPr>
      </p:pic>
      <p:sp>
        <p:nvSpPr>
          <p:cNvPr id="441350" name="Text Box 6"/>
          <p:cNvSpPr txBox="1">
            <a:spLocks noChangeArrowheads="1"/>
          </p:cNvSpPr>
          <p:nvPr/>
        </p:nvSpPr>
        <p:spPr bwMode="auto">
          <a:xfrm>
            <a:off x="1373188" y="5805488"/>
            <a:ext cx="6486525" cy="822325"/>
          </a:xfrm>
          <a:prstGeom prst="rect">
            <a:avLst/>
          </a:prstGeom>
          <a:noFill/>
          <a:ln w="9525">
            <a:noFill/>
            <a:miter lim="800000"/>
            <a:headEnd/>
            <a:tailEnd/>
          </a:ln>
        </p:spPr>
        <p:txBody>
          <a:bodyPr wrap="none">
            <a:spAutoFit/>
          </a:bodyPr>
          <a:lstStyle/>
          <a:p>
            <a:r>
              <a:rPr lang="pl-PL">
                <a:solidFill>
                  <a:schemeClr val="accent2"/>
                </a:solidFill>
              </a:rPr>
              <a:t>Conclusion: Any greedy scheduler achieves T</a:t>
            </a:r>
            <a:r>
              <a:rPr lang="pl-PL" baseline="-25000">
                <a:solidFill>
                  <a:schemeClr val="accent2"/>
                </a:solidFill>
              </a:rPr>
              <a:t>p</a:t>
            </a:r>
            <a:r>
              <a:rPr lang="pl-PL">
                <a:solidFill>
                  <a:schemeClr val="accent2"/>
                </a:solidFill>
              </a:rPr>
              <a:t/>
            </a:r>
            <a:br>
              <a:rPr lang="pl-PL">
                <a:solidFill>
                  <a:schemeClr val="accent2"/>
                </a:solidFill>
              </a:rPr>
            </a:br>
            <a:r>
              <a:rPr lang="pl-PL">
                <a:solidFill>
                  <a:schemeClr val="accent2"/>
                </a:solidFill>
              </a:rPr>
              <a:t>at most twice longer than the optimal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1350"/>
                                        </p:tgtEl>
                                        <p:attrNameLst>
                                          <p:attrName>style.visibility</p:attrName>
                                        </p:attrNameLst>
                                      </p:cBhvr>
                                      <p:to>
                                        <p:strVal val="visible"/>
                                      </p:to>
                                    </p:set>
                                    <p:anim calcmode="lin" valueType="num">
                                      <p:cBhvr additive="base">
                                        <p:cTn id="7" dur="500" fill="hold"/>
                                        <p:tgtEl>
                                          <p:spTgt spid="441350"/>
                                        </p:tgtEl>
                                        <p:attrNameLst>
                                          <p:attrName>ppt_x</p:attrName>
                                        </p:attrNameLst>
                                      </p:cBhvr>
                                      <p:tavLst>
                                        <p:tav tm="0">
                                          <p:val>
                                            <p:strVal val="#ppt_x"/>
                                          </p:val>
                                        </p:tav>
                                        <p:tav tm="100000">
                                          <p:val>
                                            <p:strVal val="#ppt_x"/>
                                          </p:val>
                                        </p:tav>
                                      </p:tavLst>
                                    </p:anim>
                                    <p:anim calcmode="lin" valueType="num">
                                      <p:cBhvr additive="base">
                                        <p:cTn id="8" dur="500" fill="hold"/>
                                        <p:tgtEl>
                                          <p:spTgt spid="4413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p:txBody>
          <a:bodyPr/>
          <a:lstStyle/>
          <a:p>
            <a:pPr>
              <a:defRPr/>
            </a:pPr>
            <a:fld id="{75ACEE50-51AB-4E1E-AF9D-8E6713AEEC15}" type="slidenum">
              <a:rPr lang="en-US"/>
              <a:pPr>
                <a:defRPr/>
              </a:pPr>
              <a:t>80</a:t>
            </a:fld>
            <a:endParaRPr lang="en-US"/>
          </a:p>
        </p:txBody>
      </p:sp>
      <p:sp>
        <p:nvSpPr>
          <p:cNvPr id="83971" name="Text Box 5"/>
          <p:cNvSpPr txBox="1">
            <a:spLocks noChangeArrowheads="1"/>
          </p:cNvSpPr>
          <p:nvPr/>
        </p:nvSpPr>
        <p:spPr bwMode="auto">
          <a:xfrm>
            <a:off x="179388" y="457200"/>
            <a:ext cx="8709025"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CompletableFuture, cont’d</a:t>
            </a:r>
            <a:endParaRPr lang="pl-PL" sz="1600"/>
          </a:p>
        </p:txBody>
      </p:sp>
      <p:sp>
        <p:nvSpPr>
          <p:cNvPr id="83972" name="Rectangle 5"/>
          <p:cNvSpPr>
            <a:spLocks noChangeArrowheads="1"/>
          </p:cNvSpPr>
          <p:nvPr/>
        </p:nvSpPr>
        <p:spPr bwMode="auto">
          <a:xfrm>
            <a:off x="179388" y="981075"/>
            <a:ext cx="8691562" cy="3478213"/>
          </a:xfrm>
          <a:prstGeom prst="rect">
            <a:avLst/>
          </a:prstGeom>
          <a:noFill/>
          <a:ln w="9525">
            <a:noFill/>
            <a:miter lim="800000"/>
            <a:headEnd/>
            <a:tailEnd/>
          </a:ln>
        </p:spPr>
        <p:txBody>
          <a:bodyPr>
            <a:spAutoFit/>
          </a:bodyPr>
          <a:lstStyle/>
          <a:p>
            <a:r>
              <a:rPr lang="en-US"/>
              <a:t>Now let</a:t>
            </a:r>
            <a:r>
              <a:rPr lang="pl-PL"/>
              <a:t>’</a:t>
            </a:r>
            <a:r>
              <a:rPr lang="en-US"/>
              <a:t>s add a callback where we notify about how the sending of the message went:</a:t>
            </a:r>
          </a:p>
          <a:p>
            <a:endParaRPr lang="en-US" sz="1200"/>
          </a:p>
          <a:p>
            <a:r>
              <a:rPr lang="en-US">
                <a:solidFill>
                  <a:schemeClr val="accent2"/>
                </a:solidFill>
              </a:rPr>
              <a:t>CompletableFuture.supplyAsync(this::sendMsg)  </a:t>
            </a:r>
          </a:p>
          <a:p>
            <a:r>
              <a:rPr lang="en-US">
                <a:solidFill>
                  <a:schemeClr val="accent2"/>
                </a:solidFill>
              </a:rPr>
              <a:t>                 </a:t>
            </a:r>
            <a:r>
              <a:rPr lang="pl-PL">
                <a:solidFill>
                  <a:schemeClr val="accent2"/>
                </a:solidFill>
              </a:rPr>
              <a:t>      </a:t>
            </a:r>
            <a:r>
              <a:rPr lang="en-US">
                <a:solidFill>
                  <a:schemeClr val="accent2"/>
                </a:solidFill>
              </a:rPr>
              <a:t>.thenAccept(this::notify);</a:t>
            </a:r>
          </a:p>
          <a:p>
            <a:endParaRPr lang="en-US" sz="1200"/>
          </a:p>
          <a:p>
            <a:r>
              <a:rPr lang="en-US"/>
              <a:t>In this way, we say what should happen when an async computation is done without waiting around for the result.</a:t>
            </a:r>
          </a:p>
          <a:p>
            <a:endParaRPr lang="en-US" sz="1200"/>
          </a:p>
          <a:p>
            <a:r>
              <a:rPr lang="en-US" sz="2000" i="1"/>
              <a:t>thenAccept</a:t>
            </a:r>
            <a:r>
              <a:rPr lang="en-US" sz="2000"/>
              <a:t> is one of many ways to add a callback. It takes a Consumer </a:t>
            </a:r>
            <a:r>
              <a:rPr lang="pl-PL" sz="2000"/>
              <a:t>(e.g., </a:t>
            </a:r>
            <a:r>
              <a:rPr lang="en-US" sz="2000"/>
              <a:t>notify</a:t>
            </a:r>
            <a:r>
              <a:rPr lang="pl-PL" sz="2000"/>
              <a:t>)</a:t>
            </a:r>
            <a:r>
              <a:rPr lang="en-US" sz="2000"/>
              <a:t> which handles the result of the prec</a:t>
            </a:r>
            <a:r>
              <a:rPr lang="pl-PL" sz="2000"/>
              <a:t>eding</a:t>
            </a:r>
            <a:r>
              <a:rPr lang="en-US" sz="2000"/>
              <a:t> comput</a:t>
            </a:r>
            <a:r>
              <a:rPr lang="pl-PL" sz="2000"/>
              <a:t>.</a:t>
            </a:r>
            <a:r>
              <a:rPr lang="en-US" sz="2000"/>
              <a:t> when</a:t>
            </a:r>
            <a:r>
              <a:rPr lang="pl-PL" sz="2000"/>
              <a:t> done.</a:t>
            </a:r>
          </a:p>
        </p:txBody>
      </p:sp>
      <p:sp>
        <p:nvSpPr>
          <p:cNvPr id="114694" name="Rectangle 6"/>
          <p:cNvSpPr>
            <a:spLocks noChangeArrowheads="1"/>
          </p:cNvSpPr>
          <p:nvPr/>
        </p:nvSpPr>
        <p:spPr bwMode="auto">
          <a:xfrm>
            <a:off x="250825" y="4652963"/>
            <a:ext cx="8642350" cy="2000250"/>
          </a:xfrm>
          <a:prstGeom prst="rect">
            <a:avLst/>
          </a:prstGeom>
          <a:noFill/>
          <a:ln w="9525">
            <a:noFill/>
            <a:miter lim="800000"/>
            <a:headEnd/>
            <a:tailEnd/>
          </a:ln>
        </p:spPr>
        <p:txBody>
          <a:bodyPr>
            <a:spAutoFit/>
          </a:bodyPr>
          <a:lstStyle/>
          <a:p>
            <a:pPr algn="l"/>
            <a:r>
              <a:rPr lang="en-US">
                <a:solidFill>
                  <a:schemeClr val="accent2"/>
                </a:solidFill>
              </a:rPr>
              <a:t>CompletableFuture.supplyAsync(this::failingMsg)  </a:t>
            </a:r>
          </a:p>
          <a:p>
            <a:pPr algn="l"/>
            <a:r>
              <a:rPr lang="pl-PL">
                <a:solidFill>
                  <a:schemeClr val="accent2"/>
                </a:solidFill>
              </a:rPr>
              <a:t>               </a:t>
            </a:r>
            <a:r>
              <a:rPr lang="en-US">
                <a:solidFill>
                  <a:schemeClr val="accent2"/>
                </a:solidFill>
              </a:rPr>
              <a:t>.exceptionally(ex -&gt; new</a:t>
            </a:r>
            <a:r>
              <a:rPr lang="pl-PL">
                <a:solidFill>
                  <a:schemeClr val="accent2"/>
                </a:solidFill>
              </a:rPr>
              <a:t> </a:t>
            </a:r>
            <a:r>
              <a:rPr lang="en-US">
                <a:solidFill>
                  <a:schemeClr val="accent2"/>
                </a:solidFill>
              </a:rPr>
              <a:t>Result(Status.FAILED))</a:t>
            </a:r>
            <a:endParaRPr lang="pl-PL">
              <a:solidFill>
                <a:schemeClr val="accent2"/>
              </a:solidFill>
            </a:endParaRPr>
          </a:p>
          <a:p>
            <a:pPr algn="l"/>
            <a:r>
              <a:rPr lang="pl-PL">
                <a:solidFill>
                  <a:schemeClr val="accent2"/>
                </a:solidFill>
              </a:rPr>
              <a:t>               </a:t>
            </a:r>
            <a:r>
              <a:rPr lang="en-US">
                <a:solidFill>
                  <a:schemeClr val="accent2"/>
                </a:solidFill>
              </a:rPr>
              <a:t>.thenAccept(this::notify);</a:t>
            </a:r>
          </a:p>
          <a:p>
            <a:endParaRPr lang="en-US" sz="1200"/>
          </a:p>
          <a:p>
            <a:r>
              <a:rPr lang="en-US" sz="2000" i="1"/>
              <a:t>exceptionally</a:t>
            </a:r>
            <a:r>
              <a:rPr lang="en-US" sz="2000"/>
              <a:t> gives a chance to recover by taking an alternative function </a:t>
            </a:r>
            <a:r>
              <a:rPr lang="pl-PL" sz="2000"/>
              <a:t/>
            </a:r>
            <a:br>
              <a:rPr lang="pl-PL" sz="2000"/>
            </a:br>
            <a:r>
              <a:rPr lang="en-US" sz="2000"/>
              <a:t>to be called if preceding calculation fails with an exception.</a:t>
            </a:r>
            <a:endParaRPr lang="pl-PL"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4"/>
                                        </p:tgtEl>
                                        <p:attrNameLst>
                                          <p:attrName>style.visibility</p:attrName>
                                        </p:attrNameLst>
                                      </p:cBhvr>
                                      <p:to>
                                        <p:strVal val="visible"/>
                                      </p:to>
                                    </p:set>
                                    <p:anim calcmode="lin" valueType="num">
                                      <p:cBhvr additive="base">
                                        <p:cTn id="7" dur="500" fill="hold"/>
                                        <p:tgtEl>
                                          <p:spTgt spid="114694"/>
                                        </p:tgtEl>
                                        <p:attrNameLst>
                                          <p:attrName>ppt_x</p:attrName>
                                        </p:attrNameLst>
                                      </p:cBhvr>
                                      <p:tavLst>
                                        <p:tav tm="0">
                                          <p:val>
                                            <p:strVal val="0-#ppt_w/2"/>
                                          </p:val>
                                        </p:tav>
                                        <p:tav tm="100000">
                                          <p:val>
                                            <p:strVal val="#ppt_x"/>
                                          </p:val>
                                        </p:tav>
                                      </p:tavLst>
                                    </p:anim>
                                    <p:anim calcmode="lin" valueType="num">
                                      <p:cBhvr additive="base">
                                        <p:cTn id="8" dur="500" fill="hold"/>
                                        <p:tgtEl>
                                          <p:spTgt spid="1146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FF85580D-19E3-46FE-9940-E5248FBB4EA4}" type="slidenum">
              <a:rPr lang="en-US"/>
              <a:pPr>
                <a:defRPr/>
              </a:pPr>
              <a:t>81</a:t>
            </a:fld>
            <a:endParaRPr lang="en-US"/>
          </a:p>
        </p:txBody>
      </p:sp>
      <p:sp>
        <p:nvSpPr>
          <p:cNvPr id="84995" name="Text Box 4"/>
          <p:cNvSpPr txBox="1">
            <a:spLocks noChangeArrowheads="1"/>
          </p:cNvSpPr>
          <p:nvPr/>
        </p:nvSpPr>
        <p:spPr bwMode="auto">
          <a:xfrm>
            <a:off x="323850" y="457200"/>
            <a:ext cx="8420100" cy="763588"/>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Task features</a:t>
            </a:r>
            <a:br>
              <a:rPr lang="pl-PL" sz="2800">
                <a:solidFill>
                  <a:srgbClr val="A50021"/>
                </a:solidFill>
              </a:rPr>
            </a:br>
            <a:r>
              <a:rPr lang="pl-PL" sz="1600"/>
              <a:t>[ http://edu.pjwstk.edu.pl/wyklady/zap/scb/W8/W8.htm ]</a:t>
            </a:r>
          </a:p>
        </p:txBody>
      </p:sp>
      <p:sp>
        <p:nvSpPr>
          <p:cNvPr id="84996" name="Rectangle 5"/>
          <p:cNvSpPr>
            <a:spLocks noChangeArrowheads="1"/>
          </p:cNvSpPr>
          <p:nvPr/>
        </p:nvSpPr>
        <p:spPr bwMode="auto">
          <a:xfrm>
            <a:off x="250825" y="1557338"/>
            <a:ext cx="8642350" cy="5078313"/>
          </a:xfrm>
          <a:prstGeom prst="rect">
            <a:avLst/>
          </a:prstGeom>
          <a:noFill/>
          <a:ln w="9525">
            <a:noFill/>
            <a:miter lim="800000"/>
            <a:headEnd/>
            <a:tailEnd/>
          </a:ln>
        </p:spPr>
        <p:txBody>
          <a:bodyPr>
            <a:spAutoFit/>
          </a:bodyPr>
          <a:lstStyle/>
          <a:p>
            <a:pPr>
              <a:spcBef>
                <a:spcPct val="50000"/>
              </a:spcBef>
              <a:buFontTx/>
              <a:buChar char="•"/>
            </a:pPr>
            <a:r>
              <a:rPr lang="pl-PL" dirty="0">
                <a:solidFill>
                  <a:srgbClr val="000000"/>
                </a:solidFill>
              </a:rPr>
              <a:t> </a:t>
            </a:r>
            <a:r>
              <a:rPr lang="pl-PL" dirty="0" err="1">
                <a:solidFill>
                  <a:srgbClr val="000000"/>
                </a:solidFill>
              </a:rPr>
              <a:t>must</a:t>
            </a:r>
            <a:r>
              <a:rPr lang="pl-PL" dirty="0">
                <a:solidFill>
                  <a:srgbClr val="000000"/>
                </a:solidFill>
              </a:rPr>
              <a:t> </a:t>
            </a:r>
            <a:r>
              <a:rPr lang="pl-PL" dirty="0" err="1">
                <a:solidFill>
                  <a:srgbClr val="000000"/>
                </a:solidFill>
              </a:rPr>
              <a:t>allow</a:t>
            </a:r>
            <a:r>
              <a:rPr lang="pl-PL" dirty="0">
                <a:solidFill>
                  <a:srgbClr val="000000"/>
                </a:solidFill>
              </a:rPr>
              <a:t> for </a:t>
            </a:r>
            <a:r>
              <a:rPr lang="pl-PL" dirty="0" err="1">
                <a:solidFill>
                  <a:srgbClr val="000000"/>
                </a:solidFill>
              </a:rPr>
              <a:t>async</a:t>
            </a:r>
            <a:r>
              <a:rPr lang="pl-PL" dirty="0">
                <a:solidFill>
                  <a:srgbClr val="000000"/>
                </a:solidFill>
              </a:rPr>
              <a:t> </a:t>
            </a:r>
            <a:r>
              <a:rPr lang="pl-PL" dirty="0" err="1">
                <a:solidFill>
                  <a:srgbClr val="000000"/>
                </a:solidFill>
              </a:rPr>
              <a:t>execution</a:t>
            </a:r>
            <a:r>
              <a:rPr lang="pl-PL" dirty="0">
                <a:solidFill>
                  <a:srgbClr val="000000"/>
                </a:solidFill>
              </a:rPr>
              <a:t> </a:t>
            </a:r>
            <a:r>
              <a:rPr lang="pl-PL" dirty="0" err="1">
                <a:solidFill>
                  <a:srgbClr val="000000"/>
                </a:solidFill>
              </a:rPr>
              <a:t>in</a:t>
            </a:r>
            <a:r>
              <a:rPr lang="pl-PL" dirty="0">
                <a:solidFill>
                  <a:srgbClr val="000000"/>
                </a:solidFill>
              </a:rPr>
              <a:t> a </a:t>
            </a:r>
            <a:r>
              <a:rPr lang="pl-PL" dirty="0" err="1">
                <a:solidFill>
                  <a:srgbClr val="000000"/>
                </a:solidFill>
              </a:rPr>
              <a:t>separate</a:t>
            </a:r>
            <a:r>
              <a:rPr lang="pl-PL" dirty="0">
                <a:solidFill>
                  <a:srgbClr val="000000"/>
                </a:solidFill>
              </a:rPr>
              <a:t> </a:t>
            </a:r>
            <a:r>
              <a:rPr lang="pl-PL" dirty="0" err="1">
                <a:solidFill>
                  <a:srgbClr val="000000"/>
                </a:solidFill>
              </a:rPr>
              <a:t>thread</a:t>
            </a:r>
            <a:r>
              <a:rPr lang="pl-PL" dirty="0">
                <a:solidFill>
                  <a:srgbClr val="000000"/>
                </a:solidFill>
              </a:rPr>
              <a:t/>
            </a:r>
            <a:br>
              <a:rPr lang="pl-PL" dirty="0">
                <a:solidFill>
                  <a:srgbClr val="000000"/>
                </a:solidFill>
              </a:rPr>
            </a:br>
            <a:r>
              <a:rPr lang="pl-PL" dirty="0">
                <a:solidFill>
                  <a:srgbClr val="000000"/>
                </a:solidFill>
              </a:rPr>
              <a:t>– </a:t>
            </a:r>
            <a:r>
              <a:rPr lang="pl-PL" dirty="0" err="1">
                <a:solidFill>
                  <a:srgbClr val="000000"/>
                </a:solidFill>
              </a:rPr>
              <a:t>i.e</a:t>
            </a:r>
            <a:r>
              <a:rPr lang="pl-PL" dirty="0">
                <a:solidFill>
                  <a:srgbClr val="000000"/>
                </a:solidFill>
              </a:rPr>
              <a:t>., </a:t>
            </a:r>
            <a:r>
              <a:rPr lang="pl-PL" dirty="0" err="1">
                <a:solidFill>
                  <a:srgbClr val="000000"/>
                </a:solidFill>
              </a:rPr>
              <a:t>must</a:t>
            </a:r>
            <a:r>
              <a:rPr lang="pl-PL" dirty="0">
                <a:solidFill>
                  <a:srgbClr val="000000"/>
                </a:solidFill>
              </a:rPr>
              <a:t> be </a:t>
            </a:r>
            <a:r>
              <a:rPr lang="pl-PL" dirty="0" err="1">
                <a:solidFill>
                  <a:srgbClr val="000000"/>
                </a:solidFill>
              </a:rPr>
              <a:t>Runnable</a:t>
            </a:r>
            <a:r>
              <a:rPr lang="pl-PL" dirty="0">
                <a:solidFill>
                  <a:srgbClr val="000000"/>
                </a:solidFill>
              </a:rPr>
              <a:t>,</a:t>
            </a:r>
          </a:p>
          <a:p>
            <a:pPr>
              <a:spcBef>
                <a:spcPct val="50000"/>
              </a:spcBef>
              <a:buFontTx/>
              <a:buChar char="•"/>
            </a:pPr>
            <a:r>
              <a:rPr lang="pl-PL" dirty="0">
                <a:solidFill>
                  <a:srgbClr val="000000"/>
                </a:solidFill>
              </a:rPr>
              <a:t> </a:t>
            </a:r>
            <a:r>
              <a:rPr lang="pl-PL" dirty="0" err="1">
                <a:solidFill>
                  <a:srgbClr val="000000"/>
                </a:solidFill>
              </a:rPr>
              <a:t>must</a:t>
            </a:r>
            <a:r>
              <a:rPr lang="pl-PL" dirty="0">
                <a:solidFill>
                  <a:srgbClr val="000000"/>
                </a:solidFill>
              </a:rPr>
              <a:t> be </a:t>
            </a:r>
            <a:r>
              <a:rPr lang="pl-PL" dirty="0" err="1">
                <a:solidFill>
                  <a:srgbClr val="000000"/>
                </a:solidFill>
              </a:rPr>
              <a:t>separable</a:t>
            </a:r>
            <a:r>
              <a:rPr lang="pl-PL" dirty="0">
                <a:solidFill>
                  <a:srgbClr val="000000"/>
                </a:solidFill>
              </a:rPr>
              <a:t> </a:t>
            </a:r>
            <a:r>
              <a:rPr lang="pl-PL" dirty="0" err="1">
                <a:solidFill>
                  <a:srgbClr val="000000"/>
                </a:solidFill>
              </a:rPr>
              <a:t>from</a:t>
            </a:r>
            <a:r>
              <a:rPr lang="pl-PL" dirty="0">
                <a:solidFill>
                  <a:srgbClr val="000000"/>
                </a:solidFill>
              </a:rPr>
              <a:t> </a:t>
            </a:r>
            <a:r>
              <a:rPr lang="pl-PL" dirty="0" err="1">
                <a:solidFill>
                  <a:srgbClr val="000000"/>
                </a:solidFill>
              </a:rPr>
              <a:t>its</a:t>
            </a:r>
            <a:r>
              <a:rPr lang="pl-PL" dirty="0">
                <a:solidFill>
                  <a:srgbClr val="000000"/>
                </a:solidFill>
              </a:rPr>
              <a:t> </a:t>
            </a:r>
            <a:r>
              <a:rPr lang="pl-PL" dirty="0" err="1">
                <a:solidFill>
                  <a:srgbClr val="000000"/>
                </a:solidFill>
              </a:rPr>
              <a:t>thread</a:t>
            </a:r>
            <a:r>
              <a:rPr lang="pl-PL" dirty="0">
                <a:solidFill>
                  <a:srgbClr val="000000"/>
                </a:solidFill>
              </a:rPr>
              <a:t> (</a:t>
            </a:r>
            <a:r>
              <a:rPr lang="pl-PL" dirty="0" err="1">
                <a:solidFill>
                  <a:srgbClr val="000000"/>
                </a:solidFill>
              </a:rPr>
              <a:t>separation</a:t>
            </a:r>
            <a:r>
              <a:rPr lang="pl-PL" dirty="0">
                <a:solidFill>
                  <a:srgbClr val="000000"/>
                </a:solidFill>
              </a:rPr>
              <a:t> of </a:t>
            </a:r>
            <a:r>
              <a:rPr lang="pl-PL" dirty="0" err="1">
                <a:solidFill>
                  <a:srgbClr val="000000"/>
                </a:solidFill>
              </a:rPr>
              <a:t>concerns</a:t>
            </a:r>
            <a:r>
              <a:rPr lang="pl-PL" dirty="0">
                <a:solidFill>
                  <a:srgbClr val="000000"/>
                </a:solidFill>
              </a:rPr>
              <a:t>) </a:t>
            </a:r>
            <a:br>
              <a:rPr lang="pl-PL" dirty="0">
                <a:solidFill>
                  <a:srgbClr val="000000"/>
                </a:solidFill>
              </a:rPr>
            </a:br>
            <a:r>
              <a:rPr lang="pl-PL" dirty="0">
                <a:solidFill>
                  <a:srgbClr val="000000"/>
                </a:solidFill>
              </a:rPr>
              <a:t>– </a:t>
            </a:r>
            <a:r>
              <a:rPr lang="pl-PL" dirty="0" err="1">
                <a:solidFill>
                  <a:srgbClr val="000000"/>
                </a:solidFill>
              </a:rPr>
              <a:t>executors</a:t>
            </a:r>
            <a:r>
              <a:rPr lang="pl-PL" dirty="0">
                <a:solidFill>
                  <a:srgbClr val="000000"/>
                </a:solidFill>
              </a:rPr>
              <a:t> handle </a:t>
            </a:r>
            <a:r>
              <a:rPr lang="pl-PL" dirty="0" err="1">
                <a:solidFill>
                  <a:srgbClr val="000000"/>
                </a:solidFill>
              </a:rPr>
              <a:t>that</a:t>
            </a:r>
            <a:r>
              <a:rPr lang="pl-PL" dirty="0">
                <a:solidFill>
                  <a:srgbClr val="000000"/>
                </a:solidFill>
              </a:rPr>
              <a:t>,</a:t>
            </a:r>
          </a:p>
          <a:p>
            <a:pPr>
              <a:spcBef>
                <a:spcPct val="50000"/>
              </a:spcBef>
              <a:buFontTx/>
              <a:buChar char="•"/>
            </a:pPr>
            <a:r>
              <a:rPr lang="pl-PL" dirty="0">
                <a:solidFill>
                  <a:srgbClr val="000000"/>
                </a:solidFill>
              </a:rPr>
              <a:t> </a:t>
            </a:r>
            <a:r>
              <a:rPr lang="pl-PL" dirty="0" err="1">
                <a:solidFill>
                  <a:srgbClr val="000000"/>
                </a:solidFill>
              </a:rPr>
              <a:t>its</a:t>
            </a:r>
            <a:r>
              <a:rPr lang="pl-PL" dirty="0">
                <a:solidFill>
                  <a:srgbClr val="000000"/>
                </a:solidFill>
              </a:rPr>
              <a:t> </a:t>
            </a:r>
            <a:r>
              <a:rPr lang="pl-PL" dirty="0" err="1">
                <a:solidFill>
                  <a:srgbClr val="000000"/>
                </a:solidFill>
              </a:rPr>
              <a:t>results</a:t>
            </a:r>
            <a:r>
              <a:rPr lang="pl-PL" dirty="0">
                <a:solidFill>
                  <a:srgbClr val="000000"/>
                </a:solidFill>
              </a:rPr>
              <a:t> </a:t>
            </a:r>
            <a:r>
              <a:rPr lang="pl-PL" dirty="0" err="1">
                <a:solidFill>
                  <a:srgbClr val="000000"/>
                </a:solidFill>
              </a:rPr>
              <a:t>must</a:t>
            </a:r>
            <a:r>
              <a:rPr lang="pl-PL" dirty="0">
                <a:solidFill>
                  <a:srgbClr val="000000"/>
                </a:solidFill>
              </a:rPr>
              <a:t> be </a:t>
            </a:r>
            <a:r>
              <a:rPr lang="pl-PL" dirty="0" err="1">
                <a:solidFill>
                  <a:srgbClr val="000000"/>
                </a:solidFill>
              </a:rPr>
              <a:t>available</a:t>
            </a:r>
            <a:r>
              <a:rPr lang="pl-PL" dirty="0">
                <a:solidFill>
                  <a:srgbClr val="000000"/>
                </a:solidFill>
              </a:rPr>
              <a:t> (return </a:t>
            </a:r>
            <a:r>
              <a:rPr lang="pl-PL" dirty="0" err="1">
                <a:solidFill>
                  <a:srgbClr val="000000"/>
                </a:solidFill>
              </a:rPr>
              <a:t>value</a:t>
            </a:r>
            <a:r>
              <a:rPr lang="pl-PL" dirty="0">
                <a:solidFill>
                  <a:srgbClr val="000000"/>
                </a:solidFill>
              </a:rPr>
              <a:t>, </a:t>
            </a:r>
            <a:br>
              <a:rPr lang="pl-PL" dirty="0">
                <a:solidFill>
                  <a:srgbClr val="000000"/>
                </a:solidFill>
              </a:rPr>
            </a:br>
            <a:r>
              <a:rPr lang="pl-PL" dirty="0" err="1">
                <a:solidFill>
                  <a:srgbClr val="000000"/>
                </a:solidFill>
              </a:rPr>
              <a:t>info</a:t>
            </a:r>
            <a:r>
              <a:rPr lang="pl-PL" dirty="0">
                <a:solidFill>
                  <a:srgbClr val="000000"/>
                </a:solidFill>
              </a:rPr>
              <a:t> </a:t>
            </a:r>
            <a:r>
              <a:rPr lang="pl-PL" dirty="0" err="1">
                <a:solidFill>
                  <a:srgbClr val="000000"/>
                </a:solidFill>
              </a:rPr>
              <a:t>if</a:t>
            </a:r>
            <a:r>
              <a:rPr lang="pl-PL" dirty="0">
                <a:solidFill>
                  <a:srgbClr val="000000"/>
                </a:solidFill>
              </a:rPr>
              <a:t> / </a:t>
            </a:r>
            <a:r>
              <a:rPr lang="pl-PL" dirty="0" err="1">
                <a:solidFill>
                  <a:srgbClr val="000000"/>
                </a:solidFill>
              </a:rPr>
              <a:t>what</a:t>
            </a:r>
            <a:r>
              <a:rPr lang="pl-PL" dirty="0">
                <a:solidFill>
                  <a:srgbClr val="000000"/>
                </a:solidFill>
              </a:rPr>
              <a:t> </a:t>
            </a:r>
            <a:r>
              <a:rPr lang="pl-PL" dirty="0" err="1">
                <a:solidFill>
                  <a:srgbClr val="000000"/>
                </a:solidFill>
              </a:rPr>
              <a:t>exception</a:t>
            </a:r>
            <a:r>
              <a:rPr lang="pl-PL" dirty="0">
                <a:solidFill>
                  <a:srgbClr val="000000"/>
                </a:solidFill>
              </a:rPr>
              <a:t> was </a:t>
            </a:r>
            <a:r>
              <a:rPr lang="pl-PL" dirty="0" err="1">
                <a:solidFill>
                  <a:srgbClr val="000000"/>
                </a:solidFill>
              </a:rPr>
              <a:t>thrown</a:t>
            </a:r>
            <a:r>
              <a:rPr lang="pl-PL" dirty="0">
                <a:solidFill>
                  <a:srgbClr val="000000"/>
                </a:solidFill>
              </a:rPr>
              <a:t>, </a:t>
            </a:r>
            <a:br>
              <a:rPr lang="pl-PL" dirty="0">
                <a:solidFill>
                  <a:srgbClr val="000000"/>
                </a:solidFill>
              </a:rPr>
            </a:br>
            <a:r>
              <a:rPr lang="pl-PL" dirty="0" err="1">
                <a:solidFill>
                  <a:srgbClr val="000000"/>
                </a:solidFill>
              </a:rPr>
              <a:t>info</a:t>
            </a:r>
            <a:r>
              <a:rPr lang="pl-PL" dirty="0">
                <a:solidFill>
                  <a:srgbClr val="000000"/>
                </a:solidFill>
              </a:rPr>
              <a:t> </a:t>
            </a:r>
            <a:r>
              <a:rPr lang="pl-PL" dirty="0" err="1">
                <a:solidFill>
                  <a:srgbClr val="000000"/>
                </a:solidFill>
              </a:rPr>
              <a:t>if</a:t>
            </a:r>
            <a:r>
              <a:rPr lang="pl-PL" dirty="0">
                <a:solidFill>
                  <a:srgbClr val="000000"/>
                </a:solidFill>
              </a:rPr>
              <a:t> </a:t>
            </a:r>
            <a:r>
              <a:rPr lang="pl-PL" dirty="0" err="1">
                <a:solidFill>
                  <a:srgbClr val="000000"/>
                </a:solidFill>
              </a:rPr>
              <a:t>the</a:t>
            </a:r>
            <a:r>
              <a:rPr lang="pl-PL" dirty="0">
                <a:solidFill>
                  <a:srgbClr val="000000"/>
                </a:solidFill>
              </a:rPr>
              <a:t> </a:t>
            </a:r>
            <a:r>
              <a:rPr lang="pl-PL" dirty="0" err="1">
                <a:solidFill>
                  <a:srgbClr val="000000"/>
                </a:solidFill>
              </a:rPr>
              <a:t>task</a:t>
            </a:r>
            <a:r>
              <a:rPr lang="pl-PL" dirty="0">
                <a:solidFill>
                  <a:srgbClr val="000000"/>
                </a:solidFill>
              </a:rPr>
              <a:t> was </a:t>
            </a:r>
            <a:r>
              <a:rPr lang="pl-PL" dirty="0" err="1">
                <a:solidFill>
                  <a:srgbClr val="000000"/>
                </a:solidFill>
              </a:rPr>
              <a:t>cancelled</a:t>
            </a:r>
            <a:r>
              <a:rPr lang="pl-PL" dirty="0">
                <a:solidFill>
                  <a:srgbClr val="000000"/>
                </a:solidFill>
              </a:rPr>
              <a:t> </a:t>
            </a:r>
            <a:r>
              <a:rPr lang="pl-PL" dirty="0" err="1">
                <a:solidFill>
                  <a:srgbClr val="000000"/>
                </a:solidFill>
              </a:rPr>
              <a:t>during</a:t>
            </a:r>
            <a:r>
              <a:rPr lang="pl-PL" dirty="0">
                <a:solidFill>
                  <a:srgbClr val="000000"/>
                </a:solidFill>
              </a:rPr>
              <a:t> </a:t>
            </a:r>
            <a:r>
              <a:rPr lang="pl-PL" dirty="0" err="1">
                <a:solidFill>
                  <a:srgbClr val="000000"/>
                </a:solidFill>
              </a:rPr>
              <a:t>execution</a:t>
            </a:r>
            <a:r>
              <a:rPr lang="pl-PL" dirty="0">
                <a:solidFill>
                  <a:srgbClr val="000000"/>
                </a:solidFill>
              </a:rPr>
              <a:t> </a:t>
            </a:r>
            <a:br>
              <a:rPr lang="pl-PL" dirty="0">
                <a:solidFill>
                  <a:srgbClr val="000000"/>
                </a:solidFill>
              </a:rPr>
            </a:br>
            <a:r>
              <a:rPr lang="pl-PL" dirty="0" err="1">
                <a:solidFill>
                  <a:srgbClr val="000000"/>
                </a:solidFill>
              </a:rPr>
              <a:t>or</a:t>
            </a:r>
            <a:r>
              <a:rPr lang="pl-PL" dirty="0">
                <a:solidFill>
                  <a:srgbClr val="000000"/>
                </a:solidFill>
              </a:rPr>
              <a:t> </a:t>
            </a:r>
            <a:r>
              <a:rPr lang="pl-PL" dirty="0" err="1">
                <a:solidFill>
                  <a:srgbClr val="000000"/>
                </a:solidFill>
              </a:rPr>
              <a:t>removed</a:t>
            </a:r>
            <a:r>
              <a:rPr lang="pl-PL" dirty="0">
                <a:solidFill>
                  <a:srgbClr val="000000"/>
                </a:solidFill>
              </a:rPr>
              <a:t> </a:t>
            </a:r>
            <a:r>
              <a:rPr lang="pl-PL" dirty="0" err="1">
                <a:solidFill>
                  <a:srgbClr val="000000"/>
                </a:solidFill>
              </a:rPr>
              <a:t>from</a:t>
            </a:r>
            <a:r>
              <a:rPr lang="pl-PL" dirty="0">
                <a:solidFill>
                  <a:srgbClr val="000000"/>
                </a:solidFill>
              </a:rPr>
              <a:t> </a:t>
            </a:r>
            <a:r>
              <a:rPr lang="pl-PL" dirty="0" err="1">
                <a:solidFill>
                  <a:srgbClr val="000000"/>
                </a:solidFill>
              </a:rPr>
              <a:t>the</a:t>
            </a:r>
            <a:r>
              <a:rPr lang="pl-PL" dirty="0">
                <a:solidFill>
                  <a:srgbClr val="000000"/>
                </a:solidFill>
              </a:rPr>
              <a:t> </a:t>
            </a:r>
            <a:r>
              <a:rPr lang="pl-PL" dirty="0" err="1">
                <a:solidFill>
                  <a:srgbClr val="000000"/>
                </a:solidFill>
              </a:rPr>
              <a:t>queue</a:t>
            </a:r>
            <a:r>
              <a:rPr lang="pl-PL" dirty="0">
                <a:solidFill>
                  <a:srgbClr val="000000"/>
                </a:solidFill>
              </a:rPr>
              <a:t> </a:t>
            </a:r>
            <a:r>
              <a:rPr lang="pl-PL" dirty="0" err="1">
                <a:solidFill>
                  <a:srgbClr val="000000"/>
                </a:solidFill>
              </a:rPr>
              <a:t>before</a:t>
            </a:r>
            <a:r>
              <a:rPr lang="pl-PL" dirty="0">
                <a:solidFill>
                  <a:srgbClr val="000000"/>
                </a:solidFill>
              </a:rPr>
              <a:t> </a:t>
            </a:r>
            <a:r>
              <a:rPr lang="pl-PL" dirty="0" err="1">
                <a:solidFill>
                  <a:srgbClr val="000000"/>
                </a:solidFill>
              </a:rPr>
              <a:t>its</a:t>
            </a:r>
            <a:r>
              <a:rPr lang="pl-PL" dirty="0">
                <a:solidFill>
                  <a:srgbClr val="000000"/>
                </a:solidFill>
              </a:rPr>
              <a:t> </a:t>
            </a:r>
            <a:r>
              <a:rPr lang="pl-PL" dirty="0" err="1">
                <a:solidFill>
                  <a:srgbClr val="000000"/>
                </a:solidFill>
              </a:rPr>
              <a:t>execution</a:t>
            </a:r>
            <a:r>
              <a:rPr lang="pl-PL" dirty="0">
                <a:solidFill>
                  <a:srgbClr val="000000"/>
                </a:solidFill>
              </a:rPr>
              <a:t> start)</a:t>
            </a:r>
            <a:br>
              <a:rPr lang="pl-PL" dirty="0">
                <a:solidFill>
                  <a:srgbClr val="000000"/>
                </a:solidFill>
              </a:rPr>
            </a:br>
            <a:r>
              <a:rPr lang="pl-PL" dirty="0">
                <a:solidFill>
                  <a:srgbClr val="000000"/>
                </a:solidFill>
              </a:rPr>
              <a:t>– </a:t>
            </a:r>
            <a:r>
              <a:rPr lang="pl-PL" dirty="0" err="1">
                <a:solidFill>
                  <a:srgbClr val="000000"/>
                </a:solidFill>
              </a:rPr>
              <a:t>i.e</a:t>
            </a:r>
            <a:r>
              <a:rPr lang="pl-PL" dirty="0" smtClean="0">
                <a:solidFill>
                  <a:srgbClr val="000000"/>
                </a:solidFill>
              </a:rPr>
              <a:t>., </a:t>
            </a:r>
            <a:r>
              <a:rPr lang="pl-PL" dirty="0" err="1">
                <a:solidFill>
                  <a:srgbClr val="000000"/>
                </a:solidFill>
              </a:rPr>
              <a:t>must</a:t>
            </a:r>
            <a:r>
              <a:rPr lang="pl-PL" dirty="0">
                <a:solidFill>
                  <a:srgbClr val="000000"/>
                </a:solidFill>
              </a:rPr>
              <a:t> be </a:t>
            </a:r>
            <a:r>
              <a:rPr lang="pl-PL" dirty="0" err="1">
                <a:solidFill>
                  <a:srgbClr val="000000"/>
                </a:solidFill>
              </a:rPr>
              <a:t>Future</a:t>
            </a:r>
            <a:r>
              <a:rPr lang="pl-PL" dirty="0">
                <a:solidFill>
                  <a:srgbClr val="000000"/>
                </a:solidFill>
              </a:rPr>
              <a:t>, </a:t>
            </a:r>
            <a:r>
              <a:rPr lang="pl-PL" dirty="0" err="1">
                <a:solidFill>
                  <a:srgbClr val="000000"/>
                </a:solidFill>
              </a:rPr>
              <a:t>its</a:t>
            </a:r>
            <a:r>
              <a:rPr lang="pl-PL" dirty="0">
                <a:solidFill>
                  <a:srgbClr val="000000"/>
                </a:solidFill>
              </a:rPr>
              <a:t> </a:t>
            </a:r>
            <a:r>
              <a:rPr lang="pl-PL" dirty="0" err="1">
                <a:solidFill>
                  <a:srgbClr val="000000"/>
                </a:solidFill>
              </a:rPr>
              <a:t>code</a:t>
            </a:r>
            <a:r>
              <a:rPr lang="pl-PL" dirty="0">
                <a:solidFill>
                  <a:srgbClr val="000000"/>
                </a:solidFill>
              </a:rPr>
              <a:t> </a:t>
            </a:r>
            <a:r>
              <a:rPr lang="pl-PL" dirty="0" err="1">
                <a:solidFill>
                  <a:srgbClr val="000000"/>
                </a:solidFill>
              </a:rPr>
              <a:t>must</a:t>
            </a:r>
            <a:r>
              <a:rPr lang="pl-PL" dirty="0">
                <a:solidFill>
                  <a:srgbClr val="000000"/>
                </a:solidFill>
              </a:rPr>
              <a:t> be </a:t>
            </a:r>
            <a:r>
              <a:rPr lang="pl-PL" dirty="0" err="1">
                <a:solidFill>
                  <a:srgbClr val="000000"/>
                </a:solidFill>
              </a:rPr>
              <a:t>Callable</a:t>
            </a:r>
            <a:r>
              <a:rPr lang="pl-PL" dirty="0">
                <a:solidFill>
                  <a:srgbClr val="000000"/>
                </a:solidFill>
              </a:rPr>
              <a:t>,</a:t>
            </a:r>
          </a:p>
          <a:p>
            <a:pPr>
              <a:spcBef>
                <a:spcPct val="50000"/>
              </a:spcBef>
              <a:buFontTx/>
              <a:buChar char="•"/>
            </a:pPr>
            <a:r>
              <a:rPr lang="pl-PL" dirty="0">
                <a:solidFill>
                  <a:srgbClr val="000000"/>
                </a:solidFill>
              </a:rPr>
              <a:t> </a:t>
            </a:r>
            <a:r>
              <a:rPr lang="pl-PL" dirty="0" err="1">
                <a:solidFill>
                  <a:srgbClr val="000000"/>
                </a:solidFill>
              </a:rPr>
              <a:t>there</a:t>
            </a:r>
            <a:r>
              <a:rPr lang="pl-PL" dirty="0">
                <a:solidFill>
                  <a:srgbClr val="000000"/>
                </a:solidFill>
              </a:rPr>
              <a:t> </a:t>
            </a:r>
            <a:r>
              <a:rPr lang="pl-PL" dirty="0" err="1">
                <a:solidFill>
                  <a:srgbClr val="000000"/>
                </a:solidFill>
              </a:rPr>
              <a:t>must</a:t>
            </a:r>
            <a:r>
              <a:rPr lang="pl-PL" dirty="0">
                <a:solidFill>
                  <a:srgbClr val="000000"/>
                </a:solidFill>
              </a:rPr>
              <a:t> be a </a:t>
            </a:r>
            <a:r>
              <a:rPr lang="pl-PL" dirty="0" err="1">
                <a:solidFill>
                  <a:srgbClr val="000000"/>
                </a:solidFill>
              </a:rPr>
              <a:t>way</a:t>
            </a:r>
            <a:r>
              <a:rPr lang="pl-PL" dirty="0">
                <a:solidFill>
                  <a:srgbClr val="000000"/>
                </a:solidFill>
              </a:rPr>
              <a:t> to </a:t>
            </a:r>
            <a:r>
              <a:rPr lang="pl-PL" dirty="0" err="1">
                <a:solidFill>
                  <a:srgbClr val="000000"/>
                </a:solidFill>
              </a:rPr>
              <a:t>cancel</a:t>
            </a:r>
            <a:r>
              <a:rPr lang="pl-PL" dirty="0">
                <a:solidFill>
                  <a:srgbClr val="000000"/>
                </a:solidFill>
              </a:rPr>
              <a:t> / break </a:t>
            </a:r>
            <a:r>
              <a:rPr lang="pl-PL" dirty="0" err="1">
                <a:solidFill>
                  <a:srgbClr val="000000"/>
                </a:solidFill>
              </a:rPr>
              <a:t>it</a:t>
            </a:r>
            <a:r>
              <a:rPr lang="pl-PL" dirty="0">
                <a:solidFill>
                  <a:srgbClr val="000000"/>
                </a:solidFill>
              </a:rPr>
              <a:t> </a:t>
            </a:r>
            <a:br>
              <a:rPr lang="pl-PL" dirty="0">
                <a:solidFill>
                  <a:srgbClr val="000000"/>
                </a:solidFill>
              </a:rPr>
            </a:br>
            <a:r>
              <a:rPr lang="pl-PL" dirty="0">
                <a:solidFill>
                  <a:srgbClr val="000000"/>
                </a:solidFill>
              </a:rPr>
              <a:t>(not ‘</a:t>
            </a:r>
            <a:r>
              <a:rPr lang="pl-PL" dirty="0" err="1">
                <a:solidFill>
                  <a:srgbClr val="000000"/>
                </a:solidFill>
              </a:rPr>
              <a:t>touching</a:t>
            </a:r>
            <a:r>
              <a:rPr lang="pl-PL" dirty="0">
                <a:solidFill>
                  <a:srgbClr val="000000"/>
                </a:solidFill>
              </a:rPr>
              <a:t>’ a </a:t>
            </a:r>
            <a:r>
              <a:rPr lang="pl-PL" dirty="0" err="1">
                <a:solidFill>
                  <a:srgbClr val="000000"/>
                </a:solidFill>
              </a:rPr>
              <a:t>thread</a:t>
            </a:r>
            <a:r>
              <a:rPr lang="pl-PL" dirty="0">
                <a:solidFill>
                  <a:srgbClr val="000000"/>
                </a:solidFill>
              </a:rPr>
              <a:t> </a:t>
            </a:r>
            <a:r>
              <a:rPr lang="pl-PL" dirty="0" err="1">
                <a:solidFill>
                  <a:srgbClr val="000000"/>
                </a:solidFill>
              </a:rPr>
              <a:t>directly</a:t>
            </a:r>
            <a:r>
              <a:rPr lang="pl-PL" dirty="0">
                <a:solidFill>
                  <a:srgbClr val="000000"/>
                </a:solidFill>
              </a:rPr>
              <a:t>) </a:t>
            </a:r>
            <a:br>
              <a:rPr lang="pl-PL" dirty="0">
                <a:solidFill>
                  <a:srgbClr val="000000"/>
                </a:solidFill>
              </a:rPr>
            </a:br>
            <a:r>
              <a:rPr lang="pl-PL" dirty="0">
                <a:solidFill>
                  <a:srgbClr val="000000"/>
                </a:solidFill>
              </a:rPr>
              <a:t>– </a:t>
            </a:r>
            <a:r>
              <a:rPr lang="pl-PL" dirty="0" err="1">
                <a:solidFill>
                  <a:srgbClr val="000000"/>
                </a:solidFill>
              </a:rPr>
              <a:t>i.e</a:t>
            </a:r>
            <a:r>
              <a:rPr lang="pl-PL" dirty="0" smtClean="0">
                <a:solidFill>
                  <a:srgbClr val="000000"/>
                </a:solidFill>
              </a:rPr>
              <a:t>., </a:t>
            </a:r>
            <a:r>
              <a:rPr lang="pl-PL" dirty="0" err="1">
                <a:solidFill>
                  <a:srgbClr val="000000"/>
                </a:solidFill>
              </a:rPr>
              <a:t>must</a:t>
            </a:r>
            <a:r>
              <a:rPr lang="pl-PL" dirty="0">
                <a:solidFill>
                  <a:srgbClr val="000000"/>
                </a:solidFill>
              </a:rPr>
              <a:t> be </a:t>
            </a:r>
            <a:r>
              <a:rPr lang="pl-PL" dirty="0" err="1">
                <a:solidFill>
                  <a:srgbClr val="000000"/>
                </a:solidFill>
              </a:rPr>
              <a:t>Future</a:t>
            </a:r>
            <a:r>
              <a:rPr lang="pl-PL" dirty="0">
                <a:solidFill>
                  <a:srgbClr val="000000"/>
                </a:solidFill>
              </a:rPr>
              <a: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3"/>
          <p:cNvSpPr>
            <a:spLocks noGrp="1"/>
          </p:cNvSpPr>
          <p:nvPr>
            <p:ph type="sldNum" sz="quarter" idx="12"/>
          </p:nvPr>
        </p:nvSpPr>
        <p:spPr/>
        <p:txBody>
          <a:bodyPr/>
          <a:lstStyle/>
          <a:p>
            <a:pPr>
              <a:defRPr/>
            </a:pPr>
            <a:fld id="{00F9D6A1-04A9-497E-BB79-5839A8F6C33A}" type="slidenum">
              <a:rPr lang="en-US"/>
              <a:pPr>
                <a:defRPr/>
              </a:pPr>
              <a:t>82</a:t>
            </a:fld>
            <a:endParaRPr lang="en-US"/>
          </a:p>
        </p:txBody>
      </p:sp>
      <p:sp>
        <p:nvSpPr>
          <p:cNvPr id="86019" name="Text Box 4"/>
          <p:cNvSpPr txBox="1">
            <a:spLocks noChangeArrowheads="1"/>
          </p:cNvSpPr>
          <p:nvPr/>
        </p:nvSpPr>
        <p:spPr bwMode="auto">
          <a:xfrm>
            <a:off x="323850" y="457200"/>
            <a:ext cx="8420100" cy="763588"/>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FutureTask</a:t>
            </a:r>
            <a:br>
              <a:rPr lang="pl-PL" sz="2800">
                <a:solidFill>
                  <a:srgbClr val="A50021"/>
                </a:solidFill>
              </a:rPr>
            </a:br>
            <a:r>
              <a:rPr lang="pl-PL" sz="1600"/>
              <a:t>[ http://edu.pjwstk.edu.pl/wyklady/zap/scb/W8/W8.htm ]</a:t>
            </a:r>
          </a:p>
        </p:txBody>
      </p:sp>
      <p:sp>
        <p:nvSpPr>
          <p:cNvPr id="86020" name="Rectangle 5"/>
          <p:cNvSpPr>
            <a:spLocks noChangeArrowheads="1"/>
          </p:cNvSpPr>
          <p:nvPr/>
        </p:nvSpPr>
        <p:spPr bwMode="auto">
          <a:xfrm>
            <a:off x="250825" y="1557338"/>
            <a:ext cx="8642350" cy="1187450"/>
          </a:xfrm>
          <a:prstGeom prst="rect">
            <a:avLst/>
          </a:prstGeom>
          <a:noFill/>
          <a:ln w="9525">
            <a:noFill/>
            <a:miter lim="800000"/>
            <a:headEnd/>
            <a:tailEnd/>
          </a:ln>
        </p:spPr>
        <p:txBody>
          <a:bodyPr>
            <a:spAutoFit/>
          </a:bodyPr>
          <a:lstStyle/>
          <a:p>
            <a:pPr>
              <a:spcBef>
                <a:spcPct val="50000"/>
              </a:spcBef>
            </a:pPr>
            <a:r>
              <a:rPr lang="pl-PL">
                <a:solidFill>
                  <a:srgbClr val="000000"/>
                </a:solidFill>
              </a:rPr>
              <a:t>So, a task is an object implementing the interfaces</a:t>
            </a:r>
            <a:br>
              <a:rPr lang="pl-PL">
                <a:solidFill>
                  <a:srgbClr val="000000"/>
                </a:solidFill>
              </a:rPr>
            </a:br>
            <a:r>
              <a:rPr lang="pl-PL">
                <a:solidFill>
                  <a:srgbClr val="000000"/>
                </a:solidFill>
              </a:rPr>
              <a:t>Runnable and Future, and its code is in the method call()</a:t>
            </a:r>
            <a:br>
              <a:rPr lang="pl-PL">
                <a:solidFill>
                  <a:srgbClr val="000000"/>
                </a:solidFill>
              </a:rPr>
            </a:br>
            <a:r>
              <a:rPr lang="pl-PL">
                <a:solidFill>
                  <a:srgbClr val="000000"/>
                </a:solidFill>
              </a:rPr>
              <a:t>of a class implementing the interface Callable.</a:t>
            </a:r>
          </a:p>
        </p:txBody>
      </p:sp>
      <p:sp>
        <p:nvSpPr>
          <p:cNvPr id="87045" name="Rectangle 6"/>
          <p:cNvSpPr>
            <a:spLocks noChangeArrowheads="1"/>
          </p:cNvSpPr>
          <p:nvPr/>
        </p:nvSpPr>
        <p:spPr bwMode="auto">
          <a:xfrm>
            <a:off x="179388" y="2924175"/>
            <a:ext cx="8642350" cy="2124075"/>
          </a:xfrm>
          <a:prstGeom prst="rect">
            <a:avLst/>
          </a:prstGeom>
          <a:noFill/>
          <a:ln w="9525">
            <a:noFill/>
            <a:miter lim="800000"/>
            <a:headEnd/>
            <a:tailEnd/>
          </a:ln>
        </p:spPr>
        <p:txBody>
          <a:bodyPr>
            <a:spAutoFit/>
          </a:bodyPr>
          <a:lstStyle/>
          <a:p>
            <a:pPr>
              <a:spcBef>
                <a:spcPct val="50000"/>
              </a:spcBef>
              <a:defRPr/>
            </a:pPr>
            <a:r>
              <a:rPr lang="pl-PL" dirty="0" err="1">
                <a:solidFill>
                  <a:schemeClr val="accent6"/>
                </a:solidFill>
              </a:rPr>
              <a:t>FutureTask</a:t>
            </a:r>
            <a:r>
              <a:rPr lang="pl-PL" dirty="0">
                <a:solidFill>
                  <a:srgbClr val="000000"/>
                </a:solidFill>
              </a:rPr>
              <a:t> </a:t>
            </a:r>
            <a:r>
              <a:rPr lang="pl-PL" dirty="0" err="1">
                <a:solidFill>
                  <a:srgbClr val="000000"/>
                </a:solidFill>
              </a:rPr>
              <a:t>class</a:t>
            </a:r>
            <a:r>
              <a:rPr lang="pl-PL" dirty="0">
                <a:solidFill>
                  <a:srgbClr val="000000"/>
                </a:solidFill>
              </a:rPr>
              <a:t> </a:t>
            </a:r>
            <a:r>
              <a:rPr lang="pl-PL" dirty="0" err="1">
                <a:solidFill>
                  <a:srgbClr val="000000"/>
                </a:solidFill>
              </a:rPr>
              <a:t>is</a:t>
            </a:r>
            <a:r>
              <a:rPr lang="pl-PL" dirty="0">
                <a:solidFill>
                  <a:srgbClr val="000000"/>
                </a:solidFill>
              </a:rPr>
              <a:t> </a:t>
            </a:r>
            <a:r>
              <a:rPr lang="pl-PL" dirty="0" err="1">
                <a:solidFill>
                  <a:srgbClr val="000000"/>
                </a:solidFill>
              </a:rPr>
              <a:t>provided</a:t>
            </a:r>
            <a:r>
              <a:rPr lang="pl-PL" dirty="0">
                <a:solidFill>
                  <a:srgbClr val="000000"/>
                </a:solidFill>
              </a:rPr>
              <a:t>, to </a:t>
            </a:r>
            <a:r>
              <a:rPr lang="pl-PL" dirty="0" err="1">
                <a:solidFill>
                  <a:srgbClr val="000000"/>
                </a:solidFill>
              </a:rPr>
              <a:t>wrap</a:t>
            </a:r>
            <a:r>
              <a:rPr lang="pl-PL" dirty="0">
                <a:solidFill>
                  <a:srgbClr val="000000"/>
                </a:solidFill>
              </a:rPr>
              <a:t> a </a:t>
            </a:r>
            <a:r>
              <a:rPr lang="pl-PL" dirty="0" err="1">
                <a:solidFill>
                  <a:srgbClr val="000000"/>
                </a:solidFill>
              </a:rPr>
              <a:t>Callable</a:t>
            </a:r>
            <a:r>
              <a:rPr lang="pl-PL" dirty="0">
                <a:solidFill>
                  <a:srgbClr val="000000"/>
                </a:solidFill>
              </a:rPr>
              <a:t> </a:t>
            </a:r>
            <a:br>
              <a:rPr lang="pl-PL" dirty="0">
                <a:solidFill>
                  <a:srgbClr val="000000"/>
                </a:solidFill>
              </a:rPr>
            </a:br>
            <a:r>
              <a:rPr lang="pl-PL" dirty="0" err="1">
                <a:solidFill>
                  <a:srgbClr val="000000"/>
                </a:solidFill>
              </a:rPr>
              <a:t>or</a:t>
            </a:r>
            <a:r>
              <a:rPr lang="pl-PL" dirty="0">
                <a:solidFill>
                  <a:srgbClr val="000000"/>
                </a:solidFill>
              </a:rPr>
              <a:t> </a:t>
            </a:r>
            <a:r>
              <a:rPr lang="pl-PL" dirty="0" err="1">
                <a:solidFill>
                  <a:srgbClr val="000000"/>
                </a:solidFill>
              </a:rPr>
              <a:t>Runnable</a:t>
            </a:r>
            <a:r>
              <a:rPr lang="pl-PL" dirty="0">
                <a:solidFill>
                  <a:srgbClr val="000000"/>
                </a:solidFill>
              </a:rPr>
              <a:t> </a:t>
            </a:r>
            <a:r>
              <a:rPr lang="pl-PL" dirty="0" err="1">
                <a:solidFill>
                  <a:srgbClr val="000000"/>
                </a:solidFill>
              </a:rPr>
              <a:t>object</a:t>
            </a:r>
            <a:r>
              <a:rPr lang="pl-PL" dirty="0">
                <a:solidFill>
                  <a:srgbClr val="000000"/>
                </a:solidFill>
              </a:rPr>
              <a:t>. </a:t>
            </a:r>
            <a:r>
              <a:rPr lang="pl-PL" dirty="0" err="1">
                <a:solidFill>
                  <a:srgbClr val="000000"/>
                </a:solidFill>
              </a:rPr>
              <a:t>It</a:t>
            </a:r>
            <a:r>
              <a:rPr lang="pl-PL" dirty="0">
                <a:solidFill>
                  <a:srgbClr val="000000"/>
                </a:solidFill>
              </a:rPr>
              <a:t> </a:t>
            </a:r>
            <a:r>
              <a:rPr lang="pl-PL" dirty="0" err="1">
                <a:solidFill>
                  <a:srgbClr val="000000"/>
                </a:solidFill>
              </a:rPr>
              <a:t>has</a:t>
            </a:r>
            <a:r>
              <a:rPr lang="pl-PL" dirty="0">
                <a:solidFill>
                  <a:srgbClr val="000000"/>
                </a:solidFill>
              </a:rPr>
              <a:t> </a:t>
            </a:r>
            <a:r>
              <a:rPr lang="pl-PL" dirty="0" err="1">
                <a:solidFill>
                  <a:srgbClr val="000000"/>
                </a:solidFill>
              </a:rPr>
              <a:t>methods</a:t>
            </a:r>
            <a:r>
              <a:rPr lang="pl-PL" dirty="0">
                <a:solidFill>
                  <a:srgbClr val="000000"/>
                </a:solidFill>
              </a:rPr>
              <a:t> </a:t>
            </a:r>
            <a:r>
              <a:rPr lang="pl-PL" dirty="0" err="1">
                <a:solidFill>
                  <a:srgbClr val="000000"/>
                </a:solidFill>
              </a:rPr>
              <a:t>get</a:t>
            </a:r>
            <a:r>
              <a:rPr lang="pl-PL" dirty="0">
                <a:solidFill>
                  <a:srgbClr val="000000"/>
                </a:solidFill>
              </a:rPr>
              <a:t>(), </a:t>
            </a:r>
            <a:r>
              <a:rPr lang="pl-PL" dirty="0" err="1">
                <a:solidFill>
                  <a:srgbClr val="000000"/>
                </a:solidFill>
              </a:rPr>
              <a:t>get</a:t>
            </a:r>
            <a:r>
              <a:rPr lang="pl-PL" dirty="0">
                <a:solidFill>
                  <a:srgbClr val="000000"/>
                </a:solidFill>
              </a:rPr>
              <a:t>(…), </a:t>
            </a:r>
            <a:r>
              <a:rPr lang="pl-PL" dirty="0" err="1">
                <a:solidFill>
                  <a:srgbClr val="000000"/>
                </a:solidFill>
              </a:rPr>
              <a:t>cancel</a:t>
            </a:r>
            <a:r>
              <a:rPr lang="pl-PL" dirty="0">
                <a:solidFill>
                  <a:srgbClr val="000000"/>
                </a:solidFill>
              </a:rPr>
              <a:t>(…), </a:t>
            </a:r>
            <a:br>
              <a:rPr lang="pl-PL" dirty="0">
                <a:solidFill>
                  <a:srgbClr val="000000"/>
                </a:solidFill>
              </a:rPr>
            </a:br>
            <a:r>
              <a:rPr lang="pl-PL" dirty="0" err="1">
                <a:solidFill>
                  <a:srgbClr val="000000"/>
                </a:solidFill>
              </a:rPr>
              <a:t>done</a:t>
            </a:r>
            <a:r>
              <a:rPr lang="pl-PL" dirty="0">
                <a:solidFill>
                  <a:srgbClr val="000000"/>
                </a:solidFill>
              </a:rPr>
              <a:t>(…), set(…) and </a:t>
            </a:r>
            <a:r>
              <a:rPr lang="pl-PL" dirty="0" err="1">
                <a:solidFill>
                  <a:srgbClr val="000000"/>
                </a:solidFill>
              </a:rPr>
              <a:t>more</a:t>
            </a:r>
            <a:r>
              <a:rPr lang="pl-PL" dirty="0">
                <a:solidFill>
                  <a:srgbClr val="000000"/>
                </a:solidFill>
              </a:rPr>
              <a:t>.</a:t>
            </a:r>
          </a:p>
          <a:p>
            <a:pPr>
              <a:spcBef>
                <a:spcPct val="50000"/>
              </a:spcBef>
              <a:defRPr/>
            </a:pPr>
            <a:r>
              <a:rPr lang="pl-PL" dirty="0" err="1"/>
              <a:t>FutureTask</a:t>
            </a:r>
            <a:r>
              <a:rPr lang="pl-PL" dirty="0"/>
              <a:t> </a:t>
            </a:r>
            <a:r>
              <a:rPr lang="pl-PL" dirty="0" err="1"/>
              <a:t>implements</a:t>
            </a:r>
            <a:r>
              <a:rPr lang="pl-PL" dirty="0"/>
              <a:t> </a:t>
            </a:r>
            <a:r>
              <a:rPr lang="pl-PL" dirty="0" err="1"/>
              <a:t>Runnable</a:t>
            </a:r>
            <a:r>
              <a:rPr lang="pl-PL" dirty="0"/>
              <a:t>. </a:t>
            </a:r>
            <a:r>
              <a:rPr lang="pl-PL" dirty="0" err="1"/>
              <a:t>Because</a:t>
            </a:r>
            <a:r>
              <a:rPr lang="pl-PL" dirty="0"/>
              <a:t> of </a:t>
            </a:r>
            <a:r>
              <a:rPr lang="pl-PL" dirty="0" err="1"/>
              <a:t>that</a:t>
            </a:r>
            <a:r>
              <a:rPr lang="pl-PL" dirty="0"/>
              <a:t/>
            </a:r>
            <a:br>
              <a:rPr lang="pl-PL" dirty="0"/>
            </a:br>
            <a:r>
              <a:rPr lang="pl-PL" dirty="0" err="1"/>
              <a:t>it</a:t>
            </a:r>
            <a:r>
              <a:rPr lang="pl-PL" dirty="0"/>
              <a:t> </a:t>
            </a:r>
            <a:r>
              <a:rPr lang="en-US" dirty="0"/>
              <a:t>can be submitted to an</a:t>
            </a:r>
            <a:r>
              <a:rPr lang="pl-PL" dirty="0"/>
              <a:t> </a:t>
            </a:r>
            <a:r>
              <a:rPr lang="pl-PL" dirty="0" err="1"/>
              <a:t>Executor</a:t>
            </a:r>
            <a:r>
              <a:rPr lang="pl-PL" dirty="0"/>
              <a:t> for </a:t>
            </a:r>
            <a:r>
              <a:rPr lang="pl-PL" dirty="0" err="1"/>
              <a:t>execution</a:t>
            </a:r>
            <a:r>
              <a:rPr lang="pl-PL" dirty="0"/>
              <a: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ymbol zastępczy numeru slajdu 3"/>
          <p:cNvSpPr>
            <a:spLocks noGrp="1"/>
          </p:cNvSpPr>
          <p:nvPr>
            <p:ph type="sldNum" sz="quarter" idx="12"/>
          </p:nvPr>
        </p:nvSpPr>
        <p:spPr/>
        <p:txBody>
          <a:bodyPr/>
          <a:lstStyle/>
          <a:p>
            <a:pPr>
              <a:defRPr/>
            </a:pPr>
            <a:fld id="{FC1E8501-DA0F-4027-9EED-731BD970AB91}" type="slidenum">
              <a:rPr lang="en-US"/>
              <a:pPr>
                <a:defRPr/>
              </a:pPr>
              <a:t>83</a:t>
            </a:fld>
            <a:endParaRPr lang="en-US"/>
          </a:p>
        </p:txBody>
      </p:sp>
      <p:sp>
        <p:nvSpPr>
          <p:cNvPr id="87043" name="Text Box 4"/>
          <p:cNvSpPr txBox="1">
            <a:spLocks noChangeArrowheads="1"/>
          </p:cNvSpPr>
          <p:nvPr/>
        </p:nvSpPr>
        <p:spPr bwMode="auto">
          <a:xfrm>
            <a:off x="179388" y="457200"/>
            <a:ext cx="8709025" cy="763588"/>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Lock interface</a:t>
            </a:r>
            <a:br>
              <a:rPr lang="pl-PL" sz="2800">
                <a:solidFill>
                  <a:srgbClr val="A50021"/>
                </a:solidFill>
              </a:rPr>
            </a:br>
            <a:r>
              <a:rPr lang="pl-PL" sz="1600"/>
              <a:t>[ http://download.oracle.com/javase/6/docs/api/java/util/concurrent/locks/Lock.html ]</a:t>
            </a:r>
          </a:p>
        </p:txBody>
      </p:sp>
      <p:sp>
        <p:nvSpPr>
          <p:cNvPr id="87044" name="Rectangle 5"/>
          <p:cNvSpPr>
            <a:spLocks noChangeArrowheads="1"/>
          </p:cNvSpPr>
          <p:nvPr/>
        </p:nvSpPr>
        <p:spPr bwMode="auto">
          <a:xfrm>
            <a:off x="250825" y="1557338"/>
            <a:ext cx="8642350" cy="1552575"/>
          </a:xfrm>
          <a:prstGeom prst="rect">
            <a:avLst/>
          </a:prstGeom>
          <a:noFill/>
          <a:ln w="9525">
            <a:noFill/>
            <a:miter lim="800000"/>
            <a:headEnd/>
            <a:tailEnd/>
          </a:ln>
        </p:spPr>
        <p:txBody>
          <a:bodyPr>
            <a:spAutoFit/>
          </a:bodyPr>
          <a:lstStyle/>
          <a:p>
            <a:pPr>
              <a:spcBef>
                <a:spcPct val="50000"/>
              </a:spcBef>
            </a:pPr>
            <a:r>
              <a:rPr lang="pl-PL">
                <a:solidFill>
                  <a:srgbClr val="000000"/>
                </a:solidFill>
              </a:rPr>
              <a:t>3 classes in </a:t>
            </a:r>
            <a:r>
              <a:rPr lang="pl-PL">
                <a:solidFill>
                  <a:schemeClr val="accent2"/>
                </a:solidFill>
              </a:rPr>
              <a:t>java.util.concurrent.locks</a:t>
            </a:r>
            <a:r>
              <a:rPr lang="pl-PL">
                <a:solidFill>
                  <a:srgbClr val="000000"/>
                </a:solidFill>
              </a:rPr>
              <a:t> to implement</a:t>
            </a:r>
            <a:br>
              <a:rPr lang="pl-PL">
                <a:solidFill>
                  <a:srgbClr val="000000"/>
                </a:solidFill>
              </a:rPr>
            </a:br>
            <a:r>
              <a:rPr lang="pl-PL">
                <a:solidFill>
                  <a:srgbClr val="000000"/>
                </a:solidFill>
              </a:rPr>
              <a:t>Lock interface: </a:t>
            </a:r>
            <a:r>
              <a:rPr lang="pl-PL"/>
              <a:t>ReentrantLock, ReentrantReadWriteLock.ReadLock, ReentrantReadWriteLock.WriteLock.</a:t>
            </a:r>
          </a:p>
        </p:txBody>
      </p:sp>
      <p:sp>
        <p:nvSpPr>
          <p:cNvPr id="87045" name="Rectangle 6"/>
          <p:cNvSpPr>
            <a:spLocks noChangeArrowheads="1"/>
          </p:cNvSpPr>
          <p:nvPr/>
        </p:nvSpPr>
        <p:spPr bwMode="auto">
          <a:xfrm>
            <a:off x="250825" y="3357563"/>
            <a:ext cx="8642350" cy="457200"/>
          </a:xfrm>
          <a:prstGeom prst="rect">
            <a:avLst/>
          </a:prstGeom>
          <a:noFill/>
          <a:ln w="9525">
            <a:noFill/>
            <a:miter lim="800000"/>
            <a:headEnd/>
            <a:tailEnd/>
          </a:ln>
        </p:spPr>
        <p:txBody>
          <a:bodyPr>
            <a:spAutoFit/>
          </a:bodyPr>
          <a:lstStyle/>
          <a:p>
            <a:pPr>
              <a:spcBef>
                <a:spcPct val="50000"/>
              </a:spcBef>
            </a:pPr>
            <a:r>
              <a:rPr lang="pl-PL">
                <a:solidFill>
                  <a:srgbClr val="000000"/>
                </a:solidFill>
              </a:rPr>
              <a:t>Common idiom:</a:t>
            </a:r>
          </a:p>
        </p:txBody>
      </p:sp>
      <p:pic>
        <p:nvPicPr>
          <p:cNvPr id="87046" name="Picture 7"/>
          <p:cNvPicPr>
            <a:picLocks noChangeAspect="1" noChangeArrowheads="1"/>
          </p:cNvPicPr>
          <p:nvPr/>
        </p:nvPicPr>
        <p:blipFill>
          <a:blip r:embed="rId2"/>
          <a:srcRect/>
          <a:stretch>
            <a:fillRect/>
          </a:stretch>
        </p:blipFill>
        <p:spPr bwMode="auto">
          <a:xfrm>
            <a:off x="1116013" y="3873500"/>
            <a:ext cx="6873875" cy="2292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B7572EB8-831F-4387-956B-D9D4BE98BDA2}" type="slidenum">
              <a:rPr lang="en-US"/>
              <a:pPr>
                <a:defRPr/>
              </a:pPr>
              <a:t>84</a:t>
            </a:fld>
            <a:endParaRPr lang="en-US"/>
          </a:p>
        </p:txBody>
      </p:sp>
      <p:sp>
        <p:nvSpPr>
          <p:cNvPr id="88067" name="Text Box 4"/>
          <p:cNvSpPr txBox="1">
            <a:spLocks noChangeArrowheads="1"/>
          </p:cNvSpPr>
          <p:nvPr/>
        </p:nvSpPr>
        <p:spPr bwMode="auto">
          <a:xfrm>
            <a:off x="179388" y="457200"/>
            <a:ext cx="8709025" cy="954088"/>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Why (a class implementing) Lock is better than </a:t>
            </a:r>
            <a:r>
              <a:rPr lang="pl-PL" sz="2800" i="1">
                <a:solidFill>
                  <a:srgbClr val="A50021"/>
                </a:solidFill>
              </a:rPr>
              <a:t>synchronized</a:t>
            </a:r>
            <a:r>
              <a:rPr lang="pl-PL" sz="2800">
                <a:solidFill>
                  <a:srgbClr val="A50021"/>
                </a:solidFill>
              </a:rPr>
              <a:t>?</a:t>
            </a:r>
            <a:endParaRPr lang="pl-PL" sz="1600"/>
          </a:p>
        </p:txBody>
      </p:sp>
      <p:sp>
        <p:nvSpPr>
          <p:cNvPr id="88068" name="Rectangle 5"/>
          <p:cNvSpPr>
            <a:spLocks noChangeArrowheads="1"/>
          </p:cNvSpPr>
          <p:nvPr/>
        </p:nvSpPr>
        <p:spPr bwMode="auto">
          <a:xfrm>
            <a:off x="250825" y="1785938"/>
            <a:ext cx="8642350" cy="3925887"/>
          </a:xfrm>
          <a:prstGeom prst="rect">
            <a:avLst/>
          </a:prstGeom>
          <a:noFill/>
          <a:ln w="9525">
            <a:noFill/>
            <a:miter lim="800000"/>
            <a:headEnd/>
            <a:tailEnd/>
          </a:ln>
        </p:spPr>
        <p:txBody>
          <a:bodyPr>
            <a:spAutoFit/>
          </a:bodyPr>
          <a:lstStyle/>
          <a:p>
            <a:pPr>
              <a:spcBef>
                <a:spcPct val="50000"/>
              </a:spcBef>
              <a:buFontTx/>
              <a:buChar char="•"/>
            </a:pPr>
            <a:r>
              <a:rPr lang="pl-PL">
                <a:solidFill>
                  <a:srgbClr val="000000"/>
                </a:solidFill>
              </a:rPr>
              <a:t> more readable code,</a:t>
            </a:r>
          </a:p>
          <a:p>
            <a:pPr>
              <a:spcBef>
                <a:spcPct val="50000"/>
              </a:spcBef>
              <a:buFontTx/>
              <a:buChar char="•"/>
            </a:pPr>
            <a:r>
              <a:rPr lang="pl-PL">
                <a:solidFill>
                  <a:srgbClr val="000000"/>
                </a:solidFill>
              </a:rPr>
              <a:t> (possibly) more effective in highly concurrent cases,</a:t>
            </a:r>
          </a:p>
          <a:p>
            <a:pPr>
              <a:spcBef>
                <a:spcPct val="50000"/>
              </a:spcBef>
              <a:buFontTx/>
              <a:buChar char="•"/>
            </a:pPr>
            <a:r>
              <a:rPr lang="pl-PL">
                <a:solidFill>
                  <a:srgbClr val="000000"/>
                </a:solidFill>
              </a:rPr>
              <a:t> may be passed to methods / constructors,</a:t>
            </a:r>
          </a:p>
          <a:p>
            <a:pPr>
              <a:spcBef>
                <a:spcPct val="50000"/>
              </a:spcBef>
              <a:buFontTx/>
              <a:buChar char="•"/>
            </a:pPr>
            <a:r>
              <a:rPr lang="pl-PL">
                <a:solidFill>
                  <a:srgbClr val="000000"/>
                </a:solidFill>
              </a:rPr>
              <a:t> may be locked / unlocked in different methods</a:t>
            </a:r>
            <a:br>
              <a:rPr lang="pl-PL">
                <a:solidFill>
                  <a:srgbClr val="000000"/>
                </a:solidFill>
              </a:rPr>
            </a:br>
            <a:r>
              <a:rPr lang="pl-PL">
                <a:solidFill>
                  <a:srgbClr val="000000"/>
                </a:solidFill>
              </a:rPr>
              <a:t>(but by the same thread) – impossible with </a:t>
            </a:r>
            <a:r>
              <a:rPr lang="pl-PL" i="1">
                <a:solidFill>
                  <a:srgbClr val="000000"/>
                </a:solidFill>
              </a:rPr>
              <a:t>synchronized</a:t>
            </a:r>
            <a:r>
              <a:rPr lang="pl-PL">
                <a:solidFill>
                  <a:srgbClr val="000000"/>
                </a:solidFill>
              </a:rPr>
              <a:t>;</a:t>
            </a:r>
          </a:p>
          <a:p>
            <a:pPr>
              <a:spcBef>
                <a:spcPct val="50000"/>
              </a:spcBef>
              <a:buFontTx/>
              <a:buChar char="•"/>
            </a:pPr>
            <a:r>
              <a:rPr lang="pl-PL">
                <a:solidFill>
                  <a:srgbClr val="000000"/>
                </a:solidFill>
              </a:rPr>
              <a:t> tryLock() method – if another thread is in the critical region,</a:t>
            </a:r>
            <a:br>
              <a:rPr lang="pl-PL">
                <a:solidFill>
                  <a:srgbClr val="000000"/>
                </a:solidFill>
              </a:rPr>
            </a:br>
            <a:r>
              <a:rPr lang="pl-PL">
                <a:solidFill>
                  <a:srgbClr val="000000"/>
                </a:solidFill>
              </a:rPr>
              <a:t>our thread may do smth else instead of blocking;</a:t>
            </a:r>
          </a:p>
          <a:p>
            <a:pPr>
              <a:spcBef>
                <a:spcPct val="50000"/>
              </a:spcBef>
              <a:buFontTx/>
              <a:buChar char="•"/>
            </a:pPr>
            <a:r>
              <a:rPr lang="pl-PL">
                <a:solidFill>
                  <a:srgbClr val="000000"/>
                </a:solidFill>
              </a:rPr>
              <a:t> tryLock(long, TimeUnit) – to attempt the lock with timeout.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8F6ABC8C-8E03-4613-A738-44E459092773}" type="slidenum">
              <a:rPr lang="en-US"/>
              <a:pPr>
                <a:defRPr/>
              </a:pPr>
              <a:t>85</a:t>
            </a:fld>
            <a:endParaRPr lang="en-US"/>
          </a:p>
        </p:txBody>
      </p:sp>
      <p:sp>
        <p:nvSpPr>
          <p:cNvPr id="89091" name="Text Box 4"/>
          <p:cNvSpPr txBox="1">
            <a:spLocks noChangeArrowheads="1"/>
          </p:cNvSpPr>
          <p:nvPr/>
        </p:nvSpPr>
        <p:spPr bwMode="auto">
          <a:xfrm>
            <a:off x="179388" y="457200"/>
            <a:ext cx="8709025" cy="769938"/>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tryLock() example</a:t>
            </a:r>
            <a:br>
              <a:rPr lang="pl-PL" sz="2800">
                <a:solidFill>
                  <a:srgbClr val="A50021"/>
                </a:solidFill>
              </a:rPr>
            </a:br>
            <a:r>
              <a:rPr lang="pl-PL" sz="1600"/>
              <a:t>[ https://docs.oracle.com/javase/8/docs/api/java/util/concurrent/locks/Lock.html ]</a:t>
            </a:r>
          </a:p>
        </p:txBody>
      </p:sp>
      <p:pic>
        <p:nvPicPr>
          <p:cNvPr id="89092" name="Picture 5"/>
          <p:cNvPicPr>
            <a:picLocks noChangeAspect="1" noChangeArrowheads="1"/>
          </p:cNvPicPr>
          <p:nvPr/>
        </p:nvPicPr>
        <p:blipFill>
          <a:blip r:embed="rId2"/>
          <a:srcRect/>
          <a:stretch>
            <a:fillRect/>
          </a:stretch>
        </p:blipFill>
        <p:spPr bwMode="auto">
          <a:xfrm>
            <a:off x="1403350" y="1357313"/>
            <a:ext cx="6337300" cy="3660775"/>
          </a:xfrm>
          <a:prstGeom prst="rect">
            <a:avLst/>
          </a:prstGeom>
          <a:noFill/>
          <a:ln w="9525">
            <a:noFill/>
            <a:miter lim="800000"/>
            <a:headEnd/>
            <a:tailEnd/>
          </a:ln>
        </p:spPr>
      </p:pic>
      <p:sp>
        <p:nvSpPr>
          <p:cNvPr id="89093" name="Prostokąt 5"/>
          <p:cNvSpPr>
            <a:spLocks noChangeArrowheads="1"/>
          </p:cNvSpPr>
          <p:nvPr/>
        </p:nvSpPr>
        <p:spPr bwMode="auto">
          <a:xfrm>
            <a:off x="571500" y="5214938"/>
            <a:ext cx="8001000" cy="1200150"/>
          </a:xfrm>
          <a:prstGeom prst="rect">
            <a:avLst/>
          </a:prstGeom>
          <a:noFill/>
          <a:ln w="9525">
            <a:noFill/>
            <a:miter lim="800000"/>
            <a:headEnd/>
            <a:tailEnd/>
          </a:ln>
        </p:spPr>
        <p:txBody>
          <a:bodyPr>
            <a:spAutoFit/>
          </a:bodyPr>
          <a:lstStyle/>
          <a:p>
            <a:r>
              <a:rPr lang="en-US"/>
              <a:t>boolean tryLock(): </a:t>
            </a:r>
          </a:p>
          <a:p>
            <a:r>
              <a:rPr lang="en-US"/>
              <a:t>acquires the lock only if it is free at the time of invocation (and returns true)</a:t>
            </a:r>
            <a:endParaRPr lang="pl-PL"/>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numeru slajdu 5"/>
          <p:cNvSpPr>
            <a:spLocks noGrp="1"/>
          </p:cNvSpPr>
          <p:nvPr>
            <p:ph type="sldNum" sz="quarter" idx="12"/>
          </p:nvPr>
        </p:nvSpPr>
        <p:spPr/>
        <p:txBody>
          <a:bodyPr/>
          <a:lstStyle/>
          <a:p>
            <a:pPr>
              <a:defRPr/>
            </a:pPr>
            <a:fld id="{0CE3236B-7858-4975-952A-B4E0F3E0CEDA}" type="slidenum">
              <a:rPr lang="en-US"/>
              <a:pPr>
                <a:defRPr/>
              </a:pPr>
              <a:t>86</a:t>
            </a:fld>
            <a:endParaRPr lang="en-US"/>
          </a:p>
        </p:txBody>
      </p:sp>
      <p:sp>
        <p:nvSpPr>
          <p:cNvPr id="90115" name="Text Box 4"/>
          <p:cNvSpPr txBox="1">
            <a:spLocks noChangeArrowheads="1"/>
          </p:cNvSpPr>
          <p:nvPr/>
        </p:nvSpPr>
        <p:spPr bwMode="auto">
          <a:xfrm>
            <a:off x="179388" y="457200"/>
            <a:ext cx="8709025"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CyclicBarrier</a:t>
            </a:r>
            <a:endParaRPr lang="pl-PL" sz="1800"/>
          </a:p>
        </p:txBody>
      </p:sp>
      <p:sp>
        <p:nvSpPr>
          <p:cNvPr id="90116" name="Rectangle 5"/>
          <p:cNvSpPr>
            <a:spLocks noChangeArrowheads="1"/>
          </p:cNvSpPr>
          <p:nvPr/>
        </p:nvSpPr>
        <p:spPr bwMode="auto">
          <a:xfrm>
            <a:off x="304800" y="1089025"/>
            <a:ext cx="8534400" cy="1187450"/>
          </a:xfrm>
          <a:prstGeom prst="rect">
            <a:avLst/>
          </a:prstGeom>
          <a:noFill/>
          <a:ln w="9525">
            <a:noFill/>
            <a:miter lim="800000"/>
            <a:headEnd/>
            <a:tailEnd/>
          </a:ln>
        </p:spPr>
        <p:txBody>
          <a:bodyPr wrap="none">
            <a:spAutoFit/>
          </a:bodyPr>
          <a:lstStyle/>
          <a:p>
            <a:r>
              <a:rPr lang="en-US"/>
              <a:t>CyclicBarrier class is a barrier (=synchronization mechanism) </a:t>
            </a:r>
            <a:r>
              <a:rPr lang="pl-PL"/>
              <a:t/>
            </a:r>
            <a:br>
              <a:rPr lang="pl-PL"/>
            </a:br>
            <a:r>
              <a:rPr lang="en-US"/>
              <a:t>that all threads must wait at, </a:t>
            </a:r>
            <a:r>
              <a:rPr lang="en-US">
                <a:solidFill>
                  <a:schemeClr val="accent2"/>
                </a:solidFill>
              </a:rPr>
              <a:t>until n threads reach it</a:t>
            </a:r>
            <a:r>
              <a:rPr lang="en-US"/>
              <a:t>, </a:t>
            </a:r>
            <a:r>
              <a:rPr lang="pl-PL"/>
              <a:t/>
            </a:r>
            <a:br>
              <a:rPr lang="pl-PL"/>
            </a:br>
            <a:r>
              <a:rPr lang="en-US"/>
              <a:t>before any of the threads can continue.</a:t>
            </a:r>
            <a:endParaRPr lang="pl-PL"/>
          </a:p>
        </p:txBody>
      </p:sp>
      <p:sp>
        <p:nvSpPr>
          <p:cNvPr id="442374" name="Rectangle 6"/>
          <p:cNvSpPr>
            <a:spLocks noChangeArrowheads="1"/>
          </p:cNvSpPr>
          <p:nvPr/>
        </p:nvSpPr>
        <p:spPr bwMode="auto">
          <a:xfrm>
            <a:off x="323850" y="2420938"/>
            <a:ext cx="8496300" cy="2282825"/>
          </a:xfrm>
          <a:prstGeom prst="rect">
            <a:avLst/>
          </a:prstGeom>
          <a:noFill/>
          <a:ln w="9525">
            <a:noFill/>
            <a:miter lim="800000"/>
            <a:headEnd/>
            <a:tailEnd/>
          </a:ln>
        </p:spPr>
        <p:txBody>
          <a:bodyPr>
            <a:spAutoFit/>
          </a:bodyPr>
          <a:lstStyle/>
          <a:p>
            <a:r>
              <a:rPr lang="en-US"/>
              <a:t>Create a cyclic barrier:</a:t>
            </a:r>
          </a:p>
          <a:p>
            <a:r>
              <a:rPr lang="en-US"/>
              <a:t>CyclicBarrier barrier = new CyclicBarrier(3);</a:t>
            </a:r>
          </a:p>
          <a:p>
            <a:r>
              <a:rPr lang="en-US"/>
              <a:t>or</a:t>
            </a:r>
          </a:p>
          <a:p>
            <a:r>
              <a:rPr lang="en-US"/>
              <a:t>CyclicBarrier barrier = new CyclicBarrier(3, r); </a:t>
            </a:r>
          </a:p>
          <a:p>
            <a:r>
              <a:rPr lang="en-US"/>
              <a:t>// r is a Runnable (action) executed after </a:t>
            </a:r>
            <a:r>
              <a:rPr lang="pl-PL"/>
              <a:t/>
            </a:r>
            <a:br>
              <a:rPr lang="pl-PL"/>
            </a:br>
            <a:r>
              <a:rPr lang="pl-PL"/>
              <a:t>// </a:t>
            </a:r>
            <a:r>
              <a:rPr lang="en-US"/>
              <a:t>the last </a:t>
            </a:r>
            <a:r>
              <a:rPr lang="pl-PL"/>
              <a:t>(of 3) </a:t>
            </a:r>
            <a:r>
              <a:rPr lang="en-US"/>
              <a:t>thread arrives</a:t>
            </a:r>
            <a:endParaRPr lang="pl-PL"/>
          </a:p>
        </p:txBody>
      </p:sp>
      <p:sp>
        <p:nvSpPr>
          <p:cNvPr id="442375" name="Rectangle 7"/>
          <p:cNvSpPr>
            <a:spLocks noChangeArrowheads="1"/>
          </p:cNvSpPr>
          <p:nvPr/>
        </p:nvSpPr>
        <p:spPr bwMode="auto">
          <a:xfrm>
            <a:off x="1404938" y="4833938"/>
            <a:ext cx="6480175" cy="1187450"/>
          </a:xfrm>
          <a:prstGeom prst="rect">
            <a:avLst/>
          </a:prstGeom>
          <a:noFill/>
          <a:ln w="9525">
            <a:noFill/>
            <a:miter lim="800000"/>
            <a:headEnd/>
            <a:tailEnd/>
          </a:ln>
        </p:spPr>
        <p:txBody>
          <a:bodyPr>
            <a:spAutoFit/>
          </a:bodyPr>
          <a:lstStyle/>
          <a:p>
            <a:r>
              <a:rPr lang="en-US"/>
              <a:t>How a thread waits at a CyclicBarrier: </a:t>
            </a:r>
          </a:p>
          <a:p>
            <a:r>
              <a:rPr lang="en-US"/>
              <a:t>barrier.await();</a:t>
            </a:r>
          </a:p>
          <a:p>
            <a:r>
              <a:rPr lang="pl-PL"/>
              <a:t>o</a:t>
            </a:r>
            <a:r>
              <a:rPr lang="en-US"/>
              <a:t>r</a:t>
            </a:r>
            <a:r>
              <a:rPr lang="pl-PL"/>
              <a:t>:    </a:t>
            </a:r>
            <a:r>
              <a:rPr lang="en-US"/>
              <a:t>barrier.await(5, TimeUnit.SECONDS);</a:t>
            </a:r>
            <a:endParaRPr lang="pl-PL"/>
          </a:p>
        </p:txBody>
      </p:sp>
      <p:sp>
        <p:nvSpPr>
          <p:cNvPr id="442376" name="Rectangle 8"/>
          <p:cNvSpPr>
            <a:spLocks noChangeArrowheads="1"/>
          </p:cNvSpPr>
          <p:nvPr/>
        </p:nvSpPr>
        <p:spPr bwMode="auto">
          <a:xfrm>
            <a:off x="939800" y="6040438"/>
            <a:ext cx="7262813" cy="701675"/>
          </a:xfrm>
          <a:prstGeom prst="rect">
            <a:avLst/>
          </a:prstGeom>
          <a:noFill/>
          <a:ln w="9525">
            <a:noFill/>
            <a:miter lim="800000"/>
            <a:headEnd/>
            <a:tailEnd/>
          </a:ln>
        </p:spPr>
        <p:txBody>
          <a:bodyPr wrap="none">
            <a:spAutoFit/>
          </a:bodyPr>
          <a:lstStyle/>
          <a:p>
            <a:r>
              <a:rPr lang="pl-PL" sz="2000"/>
              <a:t>See example:</a:t>
            </a:r>
            <a:br>
              <a:rPr lang="pl-PL" sz="2000"/>
            </a:br>
            <a:r>
              <a:rPr lang="pl-PL" sz="2000"/>
              <a:t>http://tutorials.jenkov.com/java-util-concurrent/cyclicbarrier.html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2374"/>
                                        </p:tgtEl>
                                        <p:attrNameLst>
                                          <p:attrName>style.visibility</p:attrName>
                                        </p:attrNameLst>
                                      </p:cBhvr>
                                      <p:to>
                                        <p:strVal val="visible"/>
                                      </p:to>
                                    </p:set>
                                    <p:anim calcmode="lin" valueType="num">
                                      <p:cBhvr additive="base">
                                        <p:cTn id="7" dur="500" fill="hold"/>
                                        <p:tgtEl>
                                          <p:spTgt spid="442374"/>
                                        </p:tgtEl>
                                        <p:attrNameLst>
                                          <p:attrName>ppt_x</p:attrName>
                                        </p:attrNameLst>
                                      </p:cBhvr>
                                      <p:tavLst>
                                        <p:tav tm="0">
                                          <p:val>
                                            <p:strVal val="0-#ppt_w/2"/>
                                          </p:val>
                                        </p:tav>
                                        <p:tav tm="100000">
                                          <p:val>
                                            <p:strVal val="#ppt_x"/>
                                          </p:val>
                                        </p:tav>
                                      </p:tavLst>
                                    </p:anim>
                                    <p:anim calcmode="lin" valueType="num">
                                      <p:cBhvr additive="base">
                                        <p:cTn id="8" dur="500" fill="hold"/>
                                        <p:tgtEl>
                                          <p:spTgt spid="4423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2375"/>
                                        </p:tgtEl>
                                        <p:attrNameLst>
                                          <p:attrName>style.visibility</p:attrName>
                                        </p:attrNameLst>
                                      </p:cBhvr>
                                      <p:to>
                                        <p:strVal val="visible"/>
                                      </p:to>
                                    </p:set>
                                    <p:anim calcmode="lin" valueType="num">
                                      <p:cBhvr additive="base">
                                        <p:cTn id="13" dur="500" fill="hold"/>
                                        <p:tgtEl>
                                          <p:spTgt spid="442375"/>
                                        </p:tgtEl>
                                        <p:attrNameLst>
                                          <p:attrName>ppt_x</p:attrName>
                                        </p:attrNameLst>
                                      </p:cBhvr>
                                      <p:tavLst>
                                        <p:tav tm="0">
                                          <p:val>
                                            <p:strVal val="0-#ppt_w/2"/>
                                          </p:val>
                                        </p:tav>
                                        <p:tav tm="100000">
                                          <p:val>
                                            <p:strVal val="#ppt_x"/>
                                          </p:val>
                                        </p:tav>
                                      </p:tavLst>
                                    </p:anim>
                                    <p:anim calcmode="lin" valueType="num">
                                      <p:cBhvr additive="base">
                                        <p:cTn id="14" dur="500" fill="hold"/>
                                        <p:tgtEl>
                                          <p:spTgt spid="4423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2376"/>
                                        </p:tgtEl>
                                        <p:attrNameLst>
                                          <p:attrName>style.visibility</p:attrName>
                                        </p:attrNameLst>
                                      </p:cBhvr>
                                      <p:to>
                                        <p:strVal val="visible"/>
                                      </p:to>
                                    </p:set>
                                    <p:anim calcmode="lin" valueType="num">
                                      <p:cBhvr additive="base">
                                        <p:cTn id="19" dur="500" fill="hold"/>
                                        <p:tgtEl>
                                          <p:spTgt spid="442376"/>
                                        </p:tgtEl>
                                        <p:attrNameLst>
                                          <p:attrName>ppt_x</p:attrName>
                                        </p:attrNameLst>
                                      </p:cBhvr>
                                      <p:tavLst>
                                        <p:tav tm="0">
                                          <p:val>
                                            <p:strVal val="#ppt_x"/>
                                          </p:val>
                                        </p:tav>
                                        <p:tav tm="100000">
                                          <p:val>
                                            <p:strVal val="#ppt_x"/>
                                          </p:val>
                                        </p:tav>
                                      </p:tavLst>
                                    </p:anim>
                                    <p:anim calcmode="lin" valueType="num">
                                      <p:cBhvr additive="base">
                                        <p:cTn id="20" dur="500" fill="hold"/>
                                        <p:tgtEl>
                                          <p:spTgt spid="4423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4" grpId="0"/>
      <p:bldP spid="442375" grpId="0"/>
      <p:bldP spid="44237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numeru slajdu 5"/>
          <p:cNvSpPr>
            <a:spLocks noGrp="1"/>
          </p:cNvSpPr>
          <p:nvPr>
            <p:ph type="sldNum" sz="quarter" idx="12"/>
          </p:nvPr>
        </p:nvSpPr>
        <p:spPr/>
        <p:txBody>
          <a:bodyPr/>
          <a:lstStyle/>
          <a:p>
            <a:pPr>
              <a:defRPr/>
            </a:pPr>
            <a:fld id="{9A497BCB-3872-4346-A223-8C363E2B00E2}" type="slidenum">
              <a:rPr lang="en-US"/>
              <a:pPr>
                <a:defRPr/>
              </a:pPr>
              <a:t>87</a:t>
            </a:fld>
            <a:endParaRPr lang="en-US"/>
          </a:p>
        </p:txBody>
      </p:sp>
      <p:sp>
        <p:nvSpPr>
          <p:cNvPr id="91139" name="Text Box 4"/>
          <p:cNvSpPr txBox="1">
            <a:spLocks noChangeArrowheads="1"/>
          </p:cNvSpPr>
          <p:nvPr/>
        </p:nvSpPr>
        <p:spPr bwMode="auto">
          <a:xfrm>
            <a:off x="179388" y="457200"/>
            <a:ext cx="8709025"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Fork/Join framework</a:t>
            </a:r>
            <a:endParaRPr lang="pl-PL" sz="1400"/>
          </a:p>
        </p:txBody>
      </p:sp>
      <p:sp>
        <p:nvSpPr>
          <p:cNvPr id="91140" name="Rectangle 6"/>
          <p:cNvSpPr>
            <a:spLocks noChangeArrowheads="1"/>
          </p:cNvSpPr>
          <p:nvPr/>
        </p:nvSpPr>
        <p:spPr bwMode="auto">
          <a:xfrm>
            <a:off x="857250" y="1150938"/>
            <a:ext cx="7302500" cy="1917700"/>
          </a:xfrm>
          <a:prstGeom prst="rect">
            <a:avLst/>
          </a:prstGeom>
          <a:noFill/>
          <a:ln w="9525">
            <a:noFill/>
            <a:miter lim="800000"/>
            <a:headEnd/>
            <a:tailEnd/>
          </a:ln>
        </p:spPr>
        <p:txBody>
          <a:bodyPr wrap="none" anchor="ctr">
            <a:spAutoFit/>
          </a:bodyPr>
          <a:lstStyle/>
          <a:p>
            <a:r>
              <a:rPr lang="en-US"/>
              <a:t>The fork/join framework is an implementation </a:t>
            </a:r>
            <a:r>
              <a:rPr lang="pl-PL"/>
              <a:t/>
            </a:r>
            <a:br>
              <a:rPr lang="pl-PL"/>
            </a:br>
            <a:r>
              <a:rPr lang="en-US"/>
              <a:t>of the</a:t>
            </a:r>
            <a:r>
              <a:rPr lang="pl-PL"/>
              <a:t> </a:t>
            </a:r>
            <a:r>
              <a:rPr lang="en-US"/>
              <a:t>ExecutorService interface </a:t>
            </a:r>
            <a:r>
              <a:rPr lang="pl-PL"/>
              <a:t/>
            </a:r>
            <a:br>
              <a:rPr lang="pl-PL"/>
            </a:br>
            <a:r>
              <a:rPr lang="en-US"/>
              <a:t>that helps </a:t>
            </a:r>
            <a:r>
              <a:rPr lang="pl-PL"/>
              <a:t>us </a:t>
            </a:r>
            <a:r>
              <a:rPr lang="en-US"/>
              <a:t>take advantage of </a:t>
            </a:r>
            <a:r>
              <a:rPr lang="en-US">
                <a:solidFill>
                  <a:schemeClr val="accent2"/>
                </a:solidFill>
              </a:rPr>
              <a:t>multiple processors</a:t>
            </a:r>
            <a:r>
              <a:rPr lang="en-US"/>
              <a:t>. </a:t>
            </a:r>
            <a:r>
              <a:rPr lang="pl-PL"/>
              <a:t/>
            </a:r>
            <a:br>
              <a:rPr lang="pl-PL"/>
            </a:br>
            <a:r>
              <a:rPr lang="en-US"/>
              <a:t>It is designed for work that can be </a:t>
            </a:r>
            <a:r>
              <a:rPr lang="pl-PL"/>
              <a:t/>
            </a:r>
            <a:br>
              <a:rPr lang="pl-PL"/>
            </a:br>
            <a:r>
              <a:rPr lang="en-US"/>
              <a:t>broken into smaller pieces </a:t>
            </a:r>
            <a:r>
              <a:rPr lang="en-US">
                <a:solidFill>
                  <a:schemeClr val="accent2"/>
                </a:solidFill>
              </a:rPr>
              <a:t>recursively</a:t>
            </a:r>
            <a:r>
              <a:rPr lang="en-US"/>
              <a:t>. </a:t>
            </a:r>
          </a:p>
        </p:txBody>
      </p:sp>
      <p:pic>
        <p:nvPicPr>
          <p:cNvPr id="91141" name="Picture 7"/>
          <p:cNvPicPr>
            <a:picLocks noChangeAspect="1" noChangeArrowheads="1"/>
          </p:cNvPicPr>
          <p:nvPr/>
        </p:nvPicPr>
        <p:blipFill>
          <a:blip r:embed="rId2"/>
          <a:srcRect/>
          <a:stretch>
            <a:fillRect/>
          </a:stretch>
        </p:blipFill>
        <p:spPr bwMode="auto">
          <a:xfrm>
            <a:off x="684213" y="4532313"/>
            <a:ext cx="7775575" cy="1489075"/>
          </a:xfrm>
          <a:prstGeom prst="rect">
            <a:avLst/>
          </a:prstGeom>
          <a:noFill/>
          <a:ln w="9525">
            <a:noFill/>
            <a:miter lim="800000"/>
            <a:headEnd/>
            <a:tailEnd/>
          </a:ln>
        </p:spPr>
      </p:pic>
      <p:sp>
        <p:nvSpPr>
          <p:cNvPr id="91142" name="Rectangle 8"/>
          <p:cNvSpPr>
            <a:spLocks noChangeArrowheads="1"/>
          </p:cNvSpPr>
          <p:nvPr/>
        </p:nvSpPr>
        <p:spPr bwMode="auto">
          <a:xfrm>
            <a:off x="287338" y="3429000"/>
            <a:ext cx="8605837" cy="822325"/>
          </a:xfrm>
          <a:prstGeom prst="rect">
            <a:avLst/>
          </a:prstGeom>
          <a:noFill/>
          <a:ln w="9525">
            <a:noFill/>
            <a:miter lim="800000"/>
            <a:headEnd/>
            <a:tailEnd/>
          </a:ln>
        </p:spPr>
        <p:txBody>
          <a:bodyPr wrap="none" anchor="ctr">
            <a:spAutoFit/>
          </a:bodyPr>
          <a:lstStyle/>
          <a:p>
            <a:r>
              <a:rPr lang="pl-PL">
                <a:solidFill>
                  <a:schemeClr val="accent2"/>
                </a:solidFill>
              </a:rPr>
              <a:t>Work-stealing</a:t>
            </a:r>
            <a:r>
              <a:rPr lang="pl-PL"/>
              <a:t> idea: worker threads that run out of things to do </a:t>
            </a:r>
            <a:br>
              <a:rPr lang="pl-PL"/>
            </a:br>
            <a:r>
              <a:rPr lang="pl-PL"/>
              <a:t>can steal tasks from other threads that are still busy. </a:t>
            </a:r>
            <a:endParaRPr lang="en-US"/>
          </a:p>
        </p:txBody>
      </p:sp>
      <p:sp>
        <p:nvSpPr>
          <p:cNvPr id="91143" name="Rectangle 9"/>
          <p:cNvSpPr>
            <a:spLocks noChangeArrowheads="1"/>
          </p:cNvSpPr>
          <p:nvPr/>
        </p:nvSpPr>
        <p:spPr bwMode="auto">
          <a:xfrm>
            <a:off x="1657350" y="6453188"/>
            <a:ext cx="5829300" cy="304800"/>
          </a:xfrm>
          <a:prstGeom prst="rect">
            <a:avLst/>
          </a:prstGeom>
          <a:noFill/>
          <a:ln w="9525">
            <a:noFill/>
            <a:miter lim="800000"/>
            <a:headEnd/>
            <a:tailEnd/>
          </a:ln>
        </p:spPr>
        <p:txBody>
          <a:bodyPr wrap="none">
            <a:spAutoFit/>
          </a:bodyPr>
          <a:lstStyle/>
          <a:p>
            <a:r>
              <a:rPr lang="pl-PL" sz="1400"/>
              <a:t>http://docs.oracle.com/javase/tutorial/essential/concurrency/forkjoin.html</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5"/>
          <p:cNvSpPr>
            <a:spLocks noGrp="1"/>
          </p:cNvSpPr>
          <p:nvPr>
            <p:ph type="sldNum" sz="quarter" idx="12"/>
          </p:nvPr>
        </p:nvSpPr>
        <p:spPr/>
        <p:txBody>
          <a:bodyPr/>
          <a:lstStyle/>
          <a:p>
            <a:pPr>
              <a:defRPr/>
            </a:pPr>
            <a:fld id="{581B3AE4-4E29-44E9-ABED-97548DAC08A8}" type="slidenum">
              <a:rPr lang="en-US"/>
              <a:pPr>
                <a:defRPr/>
              </a:pPr>
              <a:t>88</a:t>
            </a:fld>
            <a:endParaRPr lang="en-US"/>
          </a:p>
        </p:txBody>
      </p:sp>
      <p:sp>
        <p:nvSpPr>
          <p:cNvPr id="92163" name="Rectangle 4"/>
          <p:cNvSpPr>
            <a:spLocks noChangeArrowheads="1"/>
          </p:cNvSpPr>
          <p:nvPr/>
        </p:nvSpPr>
        <p:spPr bwMode="auto">
          <a:xfrm>
            <a:off x="666750" y="6453188"/>
            <a:ext cx="7805738" cy="304800"/>
          </a:xfrm>
          <a:prstGeom prst="rect">
            <a:avLst/>
          </a:prstGeom>
          <a:noFill/>
          <a:ln w="9525">
            <a:noFill/>
            <a:miter lim="800000"/>
            <a:headEnd/>
            <a:tailEnd/>
          </a:ln>
        </p:spPr>
        <p:txBody>
          <a:bodyPr wrap="none">
            <a:spAutoFit/>
          </a:bodyPr>
          <a:lstStyle/>
          <a:p>
            <a:pPr eaLnBrk="1" hangingPunct="1">
              <a:spcBef>
                <a:spcPct val="50000"/>
              </a:spcBef>
            </a:pPr>
            <a:r>
              <a:rPr lang="pl-PL" sz="1400"/>
              <a:t>http://homes.cs.washington.edu/~djg/teachingMaterials/grossmanSPAC_forkJoinFramework.html</a:t>
            </a:r>
          </a:p>
        </p:txBody>
      </p:sp>
      <p:sp>
        <p:nvSpPr>
          <p:cNvPr id="92164" name="Text Box 5"/>
          <p:cNvSpPr txBox="1">
            <a:spLocks noChangeArrowheads="1"/>
          </p:cNvSpPr>
          <p:nvPr/>
        </p:nvSpPr>
        <p:spPr bwMode="auto">
          <a:xfrm>
            <a:off x="179388" y="457200"/>
            <a:ext cx="8709025"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4 main Fork/Join classes (from java.util.concurrent)</a:t>
            </a:r>
            <a:endParaRPr lang="pl-PL" sz="1400"/>
          </a:p>
        </p:txBody>
      </p:sp>
      <p:sp>
        <p:nvSpPr>
          <p:cNvPr id="92165" name="Rectangle 6"/>
          <p:cNvSpPr>
            <a:spLocks noChangeArrowheads="1"/>
          </p:cNvSpPr>
          <p:nvPr/>
        </p:nvSpPr>
        <p:spPr bwMode="auto">
          <a:xfrm>
            <a:off x="468313" y="1052513"/>
            <a:ext cx="8353425" cy="5262562"/>
          </a:xfrm>
          <a:prstGeom prst="rect">
            <a:avLst/>
          </a:prstGeom>
          <a:noFill/>
          <a:ln w="9525">
            <a:noFill/>
            <a:miter lim="800000"/>
            <a:headEnd/>
            <a:tailEnd/>
          </a:ln>
        </p:spPr>
        <p:txBody>
          <a:bodyPr>
            <a:spAutoFit/>
          </a:bodyPr>
          <a:lstStyle/>
          <a:p>
            <a:pPr algn="l"/>
            <a:r>
              <a:rPr lang="en-US">
                <a:solidFill>
                  <a:schemeClr val="accent2"/>
                </a:solidFill>
              </a:rPr>
              <a:t>ForkJoinPool</a:t>
            </a:r>
            <a:r>
              <a:rPr lang="en-US"/>
              <a:t>: </a:t>
            </a:r>
            <a:r>
              <a:rPr lang="pl-PL"/>
              <a:t>we </a:t>
            </a:r>
            <a:r>
              <a:rPr lang="en-US"/>
              <a:t>create exactly one of these to run     </a:t>
            </a:r>
          </a:p>
          <a:p>
            <a:pPr algn="l"/>
            <a:r>
              <a:rPr lang="pl-PL"/>
              <a:t>	</a:t>
            </a:r>
            <a:r>
              <a:rPr lang="en-US"/>
              <a:t>all your fork-join tasks in the whole program</a:t>
            </a:r>
          </a:p>
          <a:p>
            <a:r>
              <a:rPr lang="en-US"/>
              <a:t>    </a:t>
            </a:r>
          </a:p>
          <a:p>
            <a:pPr algn="l"/>
            <a:r>
              <a:rPr lang="en-US">
                <a:solidFill>
                  <a:schemeClr val="accent2"/>
                </a:solidFill>
              </a:rPr>
              <a:t>RecursiveTask</a:t>
            </a:r>
            <a:r>
              <a:rPr lang="pl-PL">
                <a:solidFill>
                  <a:schemeClr val="accent2"/>
                </a:solidFill>
              </a:rPr>
              <a:t>&lt;V&gt;</a:t>
            </a:r>
            <a:r>
              <a:rPr lang="en-US"/>
              <a:t>: </a:t>
            </a:r>
            <a:r>
              <a:rPr lang="pl-PL"/>
              <a:t>we</a:t>
            </a:r>
            <a:r>
              <a:rPr lang="en-US"/>
              <a:t> run a subclass of this in a pool </a:t>
            </a:r>
          </a:p>
          <a:p>
            <a:pPr algn="l"/>
            <a:r>
              <a:rPr lang="pl-PL"/>
              <a:t>	</a:t>
            </a:r>
            <a:r>
              <a:rPr lang="en-US"/>
              <a:t>and have it return a result</a:t>
            </a:r>
          </a:p>
          <a:p>
            <a:r>
              <a:rPr lang="en-US"/>
              <a:t>    </a:t>
            </a:r>
          </a:p>
          <a:p>
            <a:pPr algn="l"/>
            <a:r>
              <a:rPr lang="en-US">
                <a:solidFill>
                  <a:schemeClr val="accent2"/>
                </a:solidFill>
              </a:rPr>
              <a:t>RecursiveAction</a:t>
            </a:r>
            <a:r>
              <a:rPr lang="en-US"/>
              <a:t>: just like RecursiveTask </a:t>
            </a:r>
          </a:p>
          <a:p>
            <a:pPr algn="l"/>
            <a:r>
              <a:rPr lang="pl-PL"/>
              <a:t>	</a:t>
            </a:r>
            <a:r>
              <a:rPr lang="en-US"/>
              <a:t>except it does not return a result</a:t>
            </a:r>
          </a:p>
          <a:p>
            <a:r>
              <a:rPr lang="en-US"/>
              <a:t>    </a:t>
            </a:r>
          </a:p>
          <a:p>
            <a:pPr algn="l"/>
            <a:r>
              <a:rPr lang="en-US">
                <a:solidFill>
                  <a:schemeClr val="accent2"/>
                </a:solidFill>
              </a:rPr>
              <a:t>ForkJoinTask</a:t>
            </a:r>
            <a:r>
              <a:rPr lang="pl-PL">
                <a:solidFill>
                  <a:schemeClr val="accent2"/>
                </a:solidFill>
              </a:rPr>
              <a:t>&lt;V&gt;</a:t>
            </a:r>
            <a:r>
              <a:rPr lang="en-US"/>
              <a:t>: superclass of </a:t>
            </a:r>
            <a:r>
              <a:rPr lang="pl-PL"/>
              <a:t/>
            </a:r>
            <a:br>
              <a:rPr lang="pl-PL"/>
            </a:br>
            <a:r>
              <a:rPr lang="pl-PL"/>
              <a:t>	</a:t>
            </a:r>
            <a:r>
              <a:rPr lang="en-US"/>
              <a:t>RecursiveTask&lt;V&gt; and RecursiveAction</a:t>
            </a:r>
            <a:r>
              <a:rPr lang="pl-PL"/>
              <a:t>,</a:t>
            </a:r>
            <a:r>
              <a:rPr lang="en-US"/>
              <a:t>     </a:t>
            </a:r>
            <a:endParaRPr lang="pl-PL"/>
          </a:p>
          <a:p>
            <a:pPr algn="l"/>
            <a:r>
              <a:rPr lang="pl-PL"/>
              <a:t>	</a:t>
            </a:r>
            <a:r>
              <a:rPr lang="en-US"/>
              <a:t>fork and join are methods defined in this class. </a:t>
            </a:r>
          </a:p>
          <a:p>
            <a:pPr algn="l"/>
            <a:r>
              <a:rPr lang="pl-PL"/>
              <a:t>	We </a:t>
            </a:r>
            <a:r>
              <a:rPr lang="en-US"/>
              <a:t>won</a:t>
            </a:r>
            <a:r>
              <a:rPr lang="pl-PL"/>
              <a:t>’</a:t>
            </a:r>
            <a:r>
              <a:rPr lang="en-US"/>
              <a:t>t use this class directly, but it is the class </a:t>
            </a:r>
            <a:r>
              <a:rPr lang="pl-PL"/>
              <a:t/>
            </a:r>
            <a:br>
              <a:rPr lang="pl-PL"/>
            </a:br>
            <a:r>
              <a:rPr lang="pl-PL"/>
              <a:t>	</a:t>
            </a:r>
            <a:r>
              <a:rPr lang="en-US"/>
              <a:t>with most of the useful javadoc documentation</a:t>
            </a:r>
            <a:endParaRPr lang="pl-PL"/>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numeru slajdu 5"/>
          <p:cNvSpPr>
            <a:spLocks noGrp="1"/>
          </p:cNvSpPr>
          <p:nvPr>
            <p:ph type="sldNum" sz="quarter" idx="12"/>
          </p:nvPr>
        </p:nvSpPr>
        <p:spPr/>
        <p:txBody>
          <a:bodyPr/>
          <a:lstStyle/>
          <a:p>
            <a:pPr>
              <a:defRPr/>
            </a:pPr>
            <a:fld id="{DB256F99-FE1C-414F-B5FB-CD4C52087626}" type="slidenum">
              <a:rPr lang="en-US"/>
              <a:pPr>
                <a:defRPr/>
              </a:pPr>
              <a:t>89</a:t>
            </a:fld>
            <a:endParaRPr lang="en-US"/>
          </a:p>
        </p:txBody>
      </p:sp>
      <p:sp>
        <p:nvSpPr>
          <p:cNvPr id="93187" name="Text Box 4"/>
          <p:cNvSpPr txBox="1">
            <a:spLocks noChangeArrowheads="1"/>
          </p:cNvSpPr>
          <p:nvPr/>
        </p:nvSpPr>
        <p:spPr bwMode="auto">
          <a:xfrm>
            <a:off x="179388" y="457200"/>
            <a:ext cx="8709025"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Basic syntax</a:t>
            </a:r>
            <a:endParaRPr lang="pl-PL" sz="1400"/>
          </a:p>
        </p:txBody>
      </p:sp>
      <p:sp>
        <p:nvSpPr>
          <p:cNvPr id="93188" name="Rectangle 5"/>
          <p:cNvSpPr>
            <a:spLocks noChangeArrowheads="1"/>
          </p:cNvSpPr>
          <p:nvPr/>
        </p:nvSpPr>
        <p:spPr bwMode="auto">
          <a:xfrm>
            <a:off x="611188" y="1414463"/>
            <a:ext cx="8074025" cy="3743325"/>
          </a:xfrm>
          <a:prstGeom prst="rect">
            <a:avLst/>
          </a:prstGeom>
          <a:noFill/>
          <a:ln w="9525">
            <a:noFill/>
            <a:miter lim="800000"/>
            <a:headEnd/>
            <a:tailEnd/>
          </a:ln>
        </p:spPr>
        <p:txBody>
          <a:bodyPr anchor="ctr">
            <a:spAutoFit/>
          </a:bodyPr>
          <a:lstStyle/>
          <a:p>
            <a:r>
              <a:rPr lang="pl-PL"/>
              <a:t>RecursiveTask&lt;V&gt; has an abstract method </a:t>
            </a:r>
            <a:br>
              <a:rPr lang="pl-PL"/>
            </a:br>
            <a:r>
              <a:rPr lang="pl-PL"/>
              <a:t>V compute(), which is often not called directly</a:t>
            </a:r>
            <a:br>
              <a:rPr lang="pl-PL"/>
            </a:br>
            <a:r>
              <a:rPr lang="pl-PL"/>
              <a:t>(in a concrete class extending RecursiveTask&lt;V&gt;),</a:t>
            </a:r>
            <a:br>
              <a:rPr lang="pl-PL"/>
            </a:br>
            <a:r>
              <a:rPr lang="pl-PL"/>
              <a:t>but is called by method fork().</a:t>
            </a:r>
          </a:p>
          <a:p>
            <a:pPr algn="l"/>
            <a:endParaRPr lang="pl-PL"/>
          </a:p>
          <a:p>
            <a:r>
              <a:rPr lang="pl-PL"/>
              <a:t>After our ForkJoinTask subclass</a:t>
            </a:r>
            <a:br>
              <a:rPr lang="pl-PL"/>
            </a:br>
            <a:r>
              <a:rPr lang="pl-PL"/>
              <a:t>(i.e., a subclass of RecursiveTask&lt;V&gt; or RecursiveAction) </a:t>
            </a:r>
            <a:br>
              <a:rPr lang="pl-PL"/>
            </a:br>
            <a:r>
              <a:rPr lang="pl-PL"/>
              <a:t>is ready, we create the object that represents </a:t>
            </a:r>
            <a:br>
              <a:rPr lang="pl-PL"/>
            </a:br>
            <a:r>
              <a:rPr lang="pl-PL"/>
              <a:t>all the work to be done and pass it to the invoke() method </a:t>
            </a:r>
            <a:br>
              <a:rPr lang="pl-PL"/>
            </a:br>
            <a:r>
              <a:rPr lang="pl-PL"/>
              <a:t>of a ForkJoinPool instance. </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numeru slajdu 4"/>
          <p:cNvSpPr>
            <a:spLocks noGrp="1"/>
          </p:cNvSpPr>
          <p:nvPr>
            <p:ph type="sldNum" sz="quarter" idx="12"/>
          </p:nvPr>
        </p:nvSpPr>
        <p:spPr/>
        <p:txBody>
          <a:bodyPr/>
          <a:lstStyle/>
          <a:p>
            <a:pPr>
              <a:defRPr/>
            </a:pPr>
            <a:fld id="{09C877FC-8561-4618-97C6-4CC41C3443F8}" type="slidenum">
              <a:rPr lang="en-US"/>
              <a:pPr>
                <a:defRPr/>
              </a:pPr>
              <a:t>9</a:t>
            </a:fld>
            <a:endParaRPr lang="en-US"/>
          </a:p>
        </p:txBody>
      </p:sp>
      <p:sp>
        <p:nvSpPr>
          <p:cNvPr id="10243" name="Text Box 5"/>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Using threads – examples</a:t>
            </a:r>
          </a:p>
        </p:txBody>
      </p:sp>
      <p:sp>
        <p:nvSpPr>
          <p:cNvPr id="10244" name="Rectangle 6"/>
          <p:cNvSpPr>
            <a:spLocks noChangeArrowheads="1"/>
          </p:cNvSpPr>
          <p:nvPr/>
        </p:nvSpPr>
        <p:spPr bwMode="auto">
          <a:xfrm>
            <a:off x="457200" y="1362075"/>
            <a:ext cx="8229600" cy="822325"/>
          </a:xfrm>
          <a:prstGeom prst="rect">
            <a:avLst/>
          </a:prstGeom>
          <a:noFill/>
          <a:ln w="9525">
            <a:noFill/>
            <a:miter lim="800000"/>
            <a:headEnd/>
            <a:tailEnd/>
          </a:ln>
        </p:spPr>
        <p:txBody>
          <a:bodyPr>
            <a:spAutoFit/>
          </a:bodyPr>
          <a:lstStyle/>
          <a:p>
            <a:r>
              <a:rPr lang="pl-PL">
                <a:solidFill>
                  <a:schemeClr val="accent2"/>
                </a:solidFill>
              </a:rPr>
              <a:t>Server</a:t>
            </a:r>
            <a:r>
              <a:rPr lang="pl-PL"/>
              <a:t> applications can handle multiple clients by launching a </a:t>
            </a:r>
            <a:r>
              <a:rPr lang="pl-PL">
                <a:solidFill>
                  <a:schemeClr val="accent2"/>
                </a:solidFill>
              </a:rPr>
              <a:t>thread to deal with each client</a:t>
            </a:r>
            <a:r>
              <a:rPr lang="pl-PL"/>
              <a:t>.</a:t>
            </a:r>
          </a:p>
        </p:txBody>
      </p:sp>
      <p:sp>
        <p:nvSpPr>
          <p:cNvPr id="10245" name="Rectangle 7"/>
          <p:cNvSpPr>
            <a:spLocks noChangeArrowheads="1"/>
          </p:cNvSpPr>
          <p:nvPr/>
        </p:nvSpPr>
        <p:spPr bwMode="auto">
          <a:xfrm>
            <a:off x="468313" y="2636838"/>
            <a:ext cx="8229600" cy="1187450"/>
          </a:xfrm>
          <a:prstGeom prst="rect">
            <a:avLst/>
          </a:prstGeom>
          <a:noFill/>
          <a:ln w="9525">
            <a:noFill/>
            <a:miter lim="800000"/>
            <a:headEnd/>
            <a:tailEnd/>
          </a:ln>
        </p:spPr>
        <p:txBody>
          <a:bodyPr>
            <a:spAutoFit/>
          </a:bodyPr>
          <a:lstStyle/>
          <a:p>
            <a:r>
              <a:rPr lang="pl-PL"/>
              <a:t>Long computations or high-latency disk and network operations can be handled in the background without disturbing foreground computations or screen updates.</a:t>
            </a:r>
          </a:p>
        </p:txBody>
      </p:sp>
      <p:sp>
        <p:nvSpPr>
          <p:cNvPr id="10246" name="Rectangle 8"/>
          <p:cNvSpPr>
            <a:spLocks noChangeArrowheads="1"/>
          </p:cNvSpPr>
          <p:nvPr/>
        </p:nvSpPr>
        <p:spPr bwMode="auto">
          <a:xfrm>
            <a:off x="468313" y="4149725"/>
            <a:ext cx="8229600" cy="822325"/>
          </a:xfrm>
          <a:prstGeom prst="rect">
            <a:avLst/>
          </a:prstGeom>
          <a:noFill/>
          <a:ln w="9525">
            <a:noFill/>
            <a:miter lim="800000"/>
            <a:headEnd/>
            <a:tailEnd/>
          </a:ln>
        </p:spPr>
        <p:txBody>
          <a:bodyPr>
            <a:spAutoFit/>
          </a:bodyPr>
          <a:lstStyle/>
          <a:p>
            <a:r>
              <a:rPr lang="pl-PL"/>
              <a:t>Time measurement (via a timer) can be done </a:t>
            </a:r>
            <a:br>
              <a:rPr lang="pl-PL"/>
            </a:br>
            <a:r>
              <a:rPr lang="pl-PL"/>
              <a:t>in a separate thread.</a:t>
            </a:r>
          </a:p>
        </p:txBody>
      </p:sp>
      <p:sp>
        <p:nvSpPr>
          <p:cNvPr id="10247" name="Rectangle 9"/>
          <p:cNvSpPr>
            <a:spLocks noChangeArrowheads="1"/>
          </p:cNvSpPr>
          <p:nvPr/>
        </p:nvSpPr>
        <p:spPr bwMode="auto">
          <a:xfrm>
            <a:off x="468313" y="5300663"/>
            <a:ext cx="8229600" cy="822325"/>
          </a:xfrm>
          <a:prstGeom prst="rect">
            <a:avLst/>
          </a:prstGeom>
          <a:noFill/>
          <a:ln w="9525">
            <a:noFill/>
            <a:miter lim="800000"/>
            <a:headEnd/>
            <a:tailEnd/>
          </a:ln>
        </p:spPr>
        <p:txBody>
          <a:bodyPr>
            <a:spAutoFit/>
          </a:bodyPr>
          <a:lstStyle/>
          <a:p>
            <a:r>
              <a:rPr lang="pl-PL"/>
              <a:t>Editing a source code while compiling </a:t>
            </a:r>
          </a:p>
          <a:p>
            <a:r>
              <a:rPr lang="pl-PL"/>
              <a:t>(the previous version of) the code at the same time.</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5"/>
          <p:cNvSpPr>
            <a:spLocks noGrp="1"/>
          </p:cNvSpPr>
          <p:nvPr>
            <p:ph type="sldNum" sz="quarter" idx="12"/>
          </p:nvPr>
        </p:nvSpPr>
        <p:spPr/>
        <p:txBody>
          <a:bodyPr/>
          <a:lstStyle/>
          <a:p>
            <a:pPr>
              <a:defRPr/>
            </a:pPr>
            <a:fld id="{70EDBAEF-764B-4905-BFEC-6CBF3D132D38}" type="slidenum">
              <a:rPr lang="en-US"/>
              <a:pPr>
                <a:defRPr/>
              </a:pPr>
              <a:t>90</a:t>
            </a:fld>
            <a:endParaRPr lang="en-US"/>
          </a:p>
        </p:txBody>
      </p:sp>
      <p:sp>
        <p:nvSpPr>
          <p:cNvPr id="94211" name="Text Box 4"/>
          <p:cNvSpPr txBox="1">
            <a:spLocks noChangeArrowheads="1"/>
          </p:cNvSpPr>
          <p:nvPr/>
        </p:nvSpPr>
        <p:spPr bwMode="auto">
          <a:xfrm>
            <a:off x="179388" y="457200"/>
            <a:ext cx="8709025"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Basic syntax, cont’d</a:t>
            </a:r>
            <a:endParaRPr lang="pl-PL" sz="1400"/>
          </a:p>
        </p:txBody>
      </p:sp>
      <p:sp>
        <p:nvSpPr>
          <p:cNvPr id="94212" name="Rectangle 5"/>
          <p:cNvSpPr>
            <a:spLocks noChangeArrowheads="1"/>
          </p:cNvSpPr>
          <p:nvPr/>
        </p:nvSpPr>
        <p:spPr bwMode="auto">
          <a:xfrm>
            <a:off x="179388" y="1254125"/>
            <a:ext cx="8785225" cy="4838700"/>
          </a:xfrm>
          <a:prstGeom prst="rect">
            <a:avLst/>
          </a:prstGeom>
          <a:noFill/>
          <a:ln w="9525">
            <a:noFill/>
            <a:miter lim="800000"/>
            <a:headEnd/>
            <a:tailEnd/>
          </a:ln>
        </p:spPr>
        <p:txBody>
          <a:bodyPr>
            <a:spAutoFit/>
          </a:bodyPr>
          <a:lstStyle/>
          <a:p>
            <a:r>
              <a:rPr lang="en-US"/>
              <a:t>The idea is </a:t>
            </a:r>
            <a:r>
              <a:rPr lang="pl-PL"/>
              <a:t>that </a:t>
            </a:r>
            <a:r>
              <a:rPr lang="en-US"/>
              <a:t>our </a:t>
            </a:r>
            <a:r>
              <a:rPr lang="en-US">
                <a:solidFill>
                  <a:schemeClr val="accent2"/>
                </a:solidFill>
              </a:rPr>
              <a:t>compute</a:t>
            </a:r>
            <a:r>
              <a:rPr lang="en-US"/>
              <a:t> method can create other </a:t>
            </a:r>
          </a:p>
          <a:p>
            <a:r>
              <a:rPr lang="en-US"/>
              <a:t>RecursiveTask objects and have the pool run them in parallel. </a:t>
            </a:r>
          </a:p>
          <a:p>
            <a:r>
              <a:rPr lang="en-US"/>
              <a:t>First we create another object. Then we call its </a:t>
            </a:r>
            <a:r>
              <a:rPr lang="en-US">
                <a:solidFill>
                  <a:schemeClr val="accent2"/>
                </a:solidFill>
              </a:rPr>
              <a:t>fork</a:t>
            </a:r>
            <a:r>
              <a:rPr lang="en-US"/>
              <a:t> method. </a:t>
            </a:r>
          </a:p>
          <a:p>
            <a:r>
              <a:rPr lang="en-US"/>
              <a:t>That actually starts parallel computation </a:t>
            </a:r>
            <a:r>
              <a:rPr lang="pl-PL"/>
              <a:t>–</a:t>
            </a:r>
            <a:r>
              <a:rPr lang="en-US"/>
              <a:t> </a:t>
            </a:r>
            <a:r>
              <a:rPr lang="en-US">
                <a:solidFill>
                  <a:schemeClr val="accent2"/>
                </a:solidFill>
              </a:rPr>
              <a:t>fork</a:t>
            </a:r>
            <a:r>
              <a:rPr lang="en-US"/>
              <a:t> itself </a:t>
            </a:r>
          </a:p>
          <a:p>
            <a:r>
              <a:rPr lang="en-US"/>
              <a:t>returns quickly, but more computation is now going on. </a:t>
            </a:r>
          </a:p>
          <a:p>
            <a:r>
              <a:rPr lang="en-US"/>
              <a:t>When you need the answer, you call the </a:t>
            </a:r>
            <a:r>
              <a:rPr lang="en-US">
                <a:solidFill>
                  <a:schemeClr val="accent2"/>
                </a:solidFill>
              </a:rPr>
              <a:t>join</a:t>
            </a:r>
            <a:r>
              <a:rPr lang="en-US"/>
              <a:t> method on </a:t>
            </a:r>
          </a:p>
          <a:p>
            <a:r>
              <a:rPr lang="en-US"/>
              <a:t>the object you called fork on. </a:t>
            </a:r>
          </a:p>
          <a:p>
            <a:r>
              <a:rPr lang="en-US"/>
              <a:t>The </a:t>
            </a:r>
            <a:r>
              <a:rPr lang="en-US">
                <a:solidFill>
                  <a:schemeClr val="accent2"/>
                </a:solidFill>
              </a:rPr>
              <a:t>join</a:t>
            </a:r>
            <a:r>
              <a:rPr lang="en-US"/>
              <a:t> method will get you the answer from compute() </a:t>
            </a:r>
          </a:p>
          <a:p>
            <a:r>
              <a:rPr lang="en-US"/>
              <a:t>that was figured out by fork. </a:t>
            </a:r>
          </a:p>
          <a:p>
            <a:r>
              <a:rPr lang="en-US"/>
              <a:t>If it is not ready yet, then join will block </a:t>
            </a:r>
          </a:p>
          <a:p>
            <a:r>
              <a:rPr lang="en-US"/>
              <a:t>(i.e., not return) until it is ready. </a:t>
            </a:r>
          </a:p>
          <a:p>
            <a:r>
              <a:rPr lang="en-US"/>
              <a:t>So the point is to </a:t>
            </a:r>
            <a:r>
              <a:rPr lang="en-US">
                <a:solidFill>
                  <a:schemeClr val="accent2"/>
                </a:solidFill>
              </a:rPr>
              <a:t>call fork “early</a:t>
            </a:r>
            <a:r>
              <a:rPr lang="pl-PL">
                <a:solidFill>
                  <a:schemeClr val="accent2"/>
                </a:solidFill>
              </a:rPr>
              <a:t>”</a:t>
            </a:r>
            <a:r>
              <a:rPr lang="en-US">
                <a:solidFill>
                  <a:schemeClr val="accent2"/>
                </a:solidFill>
              </a:rPr>
              <a:t> and call join “late</a:t>
            </a:r>
            <a:r>
              <a:rPr lang="pl-PL">
                <a:solidFill>
                  <a:schemeClr val="accent2"/>
                </a:solidFill>
              </a:rPr>
              <a:t>”</a:t>
            </a:r>
            <a:r>
              <a:rPr lang="en-US"/>
              <a:t>, </a:t>
            </a:r>
          </a:p>
          <a:p>
            <a:r>
              <a:rPr lang="en-US"/>
              <a:t>doing other </a:t>
            </a:r>
            <a:r>
              <a:rPr lang="en-US">
                <a:solidFill>
                  <a:schemeClr val="accent2"/>
                </a:solidFill>
              </a:rPr>
              <a:t>useful work in-between</a:t>
            </a:r>
            <a:r>
              <a:rPr lang="en-US"/>
              <a:t>.</a:t>
            </a:r>
            <a:endParaRPr lang="pl-PL"/>
          </a:p>
        </p:txBody>
      </p:sp>
      <p:sp>
        <p:nvSpPr>
          <p:cNvPr id="94213" name="Rectangle 6"/>
          <p:cNvSpPr>
            <a:spLocks noChangeArrowheads="1"/>
          </p:cNvSpPr>
          <p:nvPr/>
        </p:nvSpPr>
        <p:spPr bwMode="auto">
          <a:xfrm>
            <a:off x="666750" y="6453188"/>
            <a:ext cx="7805738" cy="304800"/>
          </a:xfrm>
          <a:prstGeom prst="rect">
            <a:avLst/>
          </a:prstGeom>
          <a:noFill/>
          <a:ln w="9525">
            <a:noFill/>
            <a:miter lim="800000"/>
            <a:headEnd/>
            <a:tailEnd/>
          </a:ln>
        </p:spPr>
        <p:txBody>
          <a:bodyPr wrap="none">
            <a:spAutoFit/>
          </a:bodyPr>
          <a:lstStyle/>
          <a:p>
            <a:pPr eaLnBrk="1" hangingPunct="1">
              <a:spcBef>
                <a:spcPct val="50000"/>
              </a:spcBef>
            </a:pPr>
            <a:r>
              <a:rPr lang="pl-PL" sz="1400"/>
              <a:t>http://homes.cs.washington.edu/~djg/teachingMaterials/grossmanSPAC_forkJoinFramework.html</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ymbol zastępczy numeru slajdu 5"/>
          <p:cNvSpPr>
            <a:spLocks noGrp="1"/>
          </p:cNvSpPr>
          <p:nvPr>
            <p:ph type="sldNum" sz="quarter" idx="12"/>
          </p:nvPr>
        </p:nvSpPr>
        <p:spPr/>
        <p:txBody>
          <a:bodyPr/>
          <a:lstStyle/>
          <a:p>
            <a:pPr>
              <a:defRPr/>
            </a:pPr>
            <a:fld id="{55528B42-3718-4DBF-B537-388FEC938779}" type="slidenum">
              <a:rPr lang="en-US"/>
              <a:pPr>
                <a:defRPr/>
              </a:pPr>
              <a:t>91</a:t>
            </a:fld>
            <a:endParaRPr lang="en-US"/>
          </a:p>
        </p:txBody>
      </p:sp>
      <p:sp>
        <p:nvSpPr>
          <p:cNvPr id="95235" name="Text Box 6"/>
          <p:cNvSpPr txBox="1">
            <a:spLocks noChangeArrowheads="1"/>
          </p:cNvSpPr>
          <p:nvPr/>
        </p:nvSpPr>
        <p:spPr bwMode="auto">
          <a:xfrm rot="-5400000">
            <a:off x="-2633662" y="3208338"/>
            <a:ext cx="6259512" cy="519112"/>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Simple example</a:t>
            </a:r>
            <a:endParaRPr lang="pl-PL" sz="1400"/>
          </a:p>
        </p:txBody>
      </p:sp>
      <p:sp>
        <p:nvSpPr>
          <p:cNvPr id="95236" name="Rectangle 7"/>
          <p:cNvSpPr>
            <a:spLocks noChangeArrowheads="1"/>
          </p:cNvSpPr>
          <p:nvPr/>
        </p:nvSpPr>
        <p:spPr bwMode="auto">
          <a:xfrm rot="5400000">
            <a:off x="5778500" y="3375025"/>
            <a:ext cx="6184900" cy="260350"/>
          </a:xfrm>
          <a:prstGeom prst="rect">
            <a:avLst/>
          </a:prstGeom>
          <a:noFill/>
          <a:ln w="9525">
            <a:noFill/>
            <a:miter lim="800000"/>
            <a:headEnd/>
            <a:tailEnd/>
          </a:ln>
        </p:spPr>
        <p:txBody>
          <a:bodyPr wrap="none">
            <a:spAutoFit/>
          </a:bodyPr>
          <a:lstStyle/>
          <a:p>
            <a:pPr eaLnBrk="1" hangingPunct="1">
              <a:spcBef>
                <a:spcPct val="50000"/>
              </a:spcBef>
            </a:pPr>
            <a:r>
              <a:rPr lang="pl-PL" sz="1100"/>
              <a:t>http://homes.cs.washington.edu/~djg/teachingMaterials/grossmanSPAC_forkJoinFramework.html</a:t>
            </a:r>
          </a:p>
        </p:txBody>
      </p:sp>
      <p:pic>
        <p:nvPicPr>
          <p:cNvPr id="95237" name="Picture 6"/>
          <p:cNvPicPr>
            <a:picLocks noChangeAspect="1" noChangeArrowheads="1"/>
          </p:cNvPicPr>
          <p:nvPr/>
        </p:nvPicPr>
        <p:blipFill>
          <a:blip r:embed="rId2"/>
          <a:srcRect/>
          <a:stretch>
            <a:fillRect/>
          </a:stretch>
        </p:blipFill>
        <p:spPr bwMode="auto">
          <a:xfrm>
            <a:off x="1144588" y="157163"/>
            <a:ext cx="7285037" cy="6542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ymbol zastępczy numeru slajdu 5"/>
          <p:cNvSpPr>
            <a:spLocks noGrp="1"/>
          </p:cNvSpPr>
          <p:nvPr>
            <p:ph type="sldNum" sz="quarter" idx="12"/>
          </p:nvPr>
        </p:nvSpPr>
        <p:spPr/>
        <p:txBody>
          <a:bodyPr/>
          <a:lstStyle/>
          <a:p>
            <a:pPr>
              <a:defRPr/>
            </a:pPr>
            <a:fld id="{D283BDFE-ECBE-4772-ABA3-D6EA7823EEE3}" type="slidenum">
              <a:rPr lang="en-US"/>
              <a:pPr>
                <a:defRPr/>
              </a:pPr>
              <a:t>92</a:t>
            </a:fld>
            <a:endParaRPr lang="en-US"/>
          </a:p>
        </p:txBody>
      </p:sp>
      <p:sp>
        <p:nvSpPr>
          <p:cNvPr id="96259" name="Text Box 4"/>
          <p:cNvSpPr txBox="1">
            <a:spLocks noChangeArrowheads="1"/>
          </p:cNvSpPr>
          <p:nvPr/>
        </p:nvSpPr>
        <p:spPr bwMode="auto">
          <a:xfrm>
            <a:off x="179388" y="457200"/>
            <a:ext cx="8709025" cy="946150"/>
          </a:xfrm>
          <a:prstGeom prst="rect">
            <a:avLst/>
          </a:prstGeom>
          <a:noFill/>
          <a:ln w="9525">
            <a:noFill/>
            <a:miter lim="800000"/>
            <a:headEnd/>
            <a:tailEnd/>
          </a:ln>
        </p:spPr>
        <p:txBody>
          <a:bodyPr>
            <a:spAutoFit/>
          </a:bodyPr>
          <a:lstStyle/>
          <a:p>
            <a:pPr eaLnBrk="1" hangingPunct="1">
              <a:spcBef>
                <a:spcPct val="50000"/>
              </a:spcBef>
            </a:pPr>
            <a:r>
              <a:rPr lang="pl-PL" sz="2800" dirty="0" err="1">
                <a:solidFill>
                  <a:srgbClr val="A50021"/>
                </a:solidFill>
              </a:rPr>
              <a:t>Remember</a:t>
            </a:r>
            <a:r>
              <a:rPr lang="pl-PL" sz="2800" dirty="0">
                <a:solidFill>
                  <a:srgbClr val="A50021"/>
                </a:solidFill>
              </a:rPr>
              <a:t> </a:t>
            </a:r>
            <a:r>
              <a:rPr lang="pl-PL" sz="2800" dirty="0" err="1">
                <a:solidFill>
                  <a:srgbClr val="A50021"/>
                </a:solidFill>
              </a:rPr>
              <a:t>that</a:t>
            </a:r>
            <a:r>
              <a:rPr lang="pl-PL" sz="2800" dirty="0">
                <a:solidFill>
                  <a:srgbClr val="A50021"/>
                </a:solidFill>
              </a:rPr>
              <a:t> </a:t>
            </a:r>
            <a:r>
              <a:rPr lang="pl-PL" sz="2800" dirty="0" err="1">
                <a:solidFill>
                  <a:srgbClr val="A50021"/>
                </a:solidFill>
              </a:rPr>
              <a:t>calling</a:t>
            </a:r>
            <a:r>
              <a:rPr lang="pl-PL" sz="2800" dirty="0">
                <a:solidFill>
                  <a:srgbClr val="A50021"/>
                </a:solidFill>
              </a:rPr>
              <a:t> </a:t>
            </a:r>
            <a:r>
              <a:rPr lang="pl-PL" sz="2800" dirty="0" err="1">
                <a:solidFill>
                  <a:srgbClr val="A50021"/>
                </a:solidFill>
              </a:rPr>
              <a:t>join</a:t>
            </a:r>
            <a:r>
              <a:rPr lang="pl-PL" sz="2800" dirty="0">
                <a:solidFill>
                  <a:srgbClr val="A50021"/>
                </a:solidFill>
              </a:rPr>
              <a:t> </a:t>
            </a:r>
            <a:r>
              <a:rPr lang="pl-PL" sz="2800" dirty="0" err="1">
                <a:solidFill>
                  <a:srgbClr val="A50021"/>
                </a:solidFill>
              </a:rPr>
              <a:t>blocks</a:t>
            </a:r>
            <a:r>
              <a:rPr lang="pl-PL" sz="2800" dirty="0">
                <a:solidFill>
                  <a:srgbClr val="A50021"/>
                </a:solidFill>
              </a:rPr>
              <a:t> </a:t>
            </a:r>
            <a:br>
              <a:rPr lang="pl-PL" sz="2800" dirty="0">
                <a:solidFill>
                  <a:srgbClr val="A50021"/>
                </a:solidFill>
              </a:rPr>
            </a:br>
            <a:r>
              <a:rPr lang="pl-PL" sz="2800" dirty="0" err="1">
                <a:solidFill>
                  <a:srgbClr val="A50021"/>
                </a:solidFill>
              </a:rPr>
              <a:t>until</a:t>
            </a:r>
            <a:r>
              <a:rPr lang="pl-PL" sz="2800" dirty="0">
                <a:solidFill>
                  <a:srgbClr val="A50021"/>
                </a:solidFill>
              </a:rPr>
              <a:t> </a:t>
            </a:r>
            <a:r>
              <a:rPr lang="pl-PL" sz="2800" dirty="0" err="1">
                <a:solidFill>
                  <a:srgbClr val="A50021"/>
                </a:solidFill>
              </a:rPr>
              <a:t>the</a:t>
            </a:r>
            <a:r>
              <a:rPr lang="pl-PL" sz="2800" dirty="0">
                <a:solidFill>
                  <a:srgbClr val="A50021"/>
                </a:solidFill>
              </a:rPr>
              <a:t> </a:t>
            </a:r>
            <a:r>
              <a:rPr lang="pl-PL" sz="2800" dirty="0" err="1">
                <a:solidFill>
                  <a:srgbClr val="A50021"/>
                </a:solidFill>
              </a:rPr>
              <a:t>answer</a:t>
            </a:r>
            <a:r>
              <a:rPr lang="pl-PL" sz="2800" dirty="0">
                <a:solidFill>
                  <a:srgbClr val="A50021"/>
                </a:solidFill>
              </a:rPr>
              <a:t> </a:t>
            </a:r>
            <a:r>
              <a:rPr lang="pl-PL" sz="2800" dirty="0" err="1">
                <a:solidFill>
                  <a:srgbClr val="A50021"/>
                </a:solidFill>
              </a:rPr>
              <a:t>is</a:t>
            </a:r>
            <a:r>
              <a:rPr lang="pl-PL" sz="2800" dirty="0">
                <a:solidFill>
                  <a:srgbClr val="A50021"/>
                </a:solidFill>
              </a:rPr>
              <a:t> </a:t>
            </a:r>
            <a:r>
              <a:rPr lang="pl-PL" sz="2800" dirty="0" err="1">
                <a:solidFill>
                  <a:srgbClr val="A50021"/>
                </a:solidFill>
              </a:rPr>
              <a:t>ready</a:t>
            </a:r>
            <a:r>
              <a:rPr lang="pl-PL" sz="2800" dirty="0">
                <a:solidFill>
                  <a:srgbClr val="A50021"/>
                </a:solidFill>
              </a:rPr>
              <a:t>!</a:t>
            </a:r>
            <a:r>
              <a:rPr lang="pl-PL" sz="2800" dirty="0">
                <a:solidFill>
                  <a:srgbClr val="CC0000"/>
                </a:solidFill>
              </a:rPr>
              <a:t> </a:t>
            </a:r>
          </a:p>
        </p:txBody>
      </p:sp>
      <p:pic>
        <p:nvPicPr>
          <p:cNvPr id="96260" name="Picture 6"/>
          <p:cNvPicPr>
            <a:picLocks noChangeAspect="1" noChangeArrowheads="1"/>
          </p:cNvPicPr>
          <p:nvPr/>
        </p:nvPicPr>
        <p:blipFill>
          <a:blip r:embed="rId2"/>
          <a:srcRect/>
          <a:stretch>
            <a:fillRect/>
          </a:stretch>
        </p:blipFill>
        <p:spPr bwMode="auto">
          <a:xfrm>
            <a:off x="250825" y="3789363"/>
            <a:ext cx="5113338" cy="1316037"/>
          </a:xfrm>
          <a:prstGeom prst="rect">
            <a:avLst/>
          </a:prstGeom>
          <a:noFill/>
          <a:ln w="9525">
            <a:noFill/>
            <a:miter lim="800000"/>
            <a:headEnd/>
            <a:tailEnd/>
          </a:ln>
        </p:spPr>
      </p:pic>
      <p:pic>
        <p:nvPicPr>
          <p:cNvPr id="96261" name="Picture 7"/>
          <p:cNvPicPr>
            <a:picLocks noChangeAspect="1" noChangeArrowheads="1"/>
          </p:cNvPicPr>
          <p:nvPr/>
        </p:nvPicPr>
        <p:blipFill>
          <a:blip r:embed="rId3"/>
          <a:srcRect/>
          <a:stretch>
            <a:fillRect/>
          </a:stretch>
        </p:blipFill>
        <p:spPr bwMode="auto">
          <a:xfrm>
            <a:off x="250825" y="2290763"/>
            <a:ext cx="5184775" cy="1354137"/>
          </a:xfrm>
          <a:prstGeom prst="rect">
            <a:avLst/>
          </a:prstGeom>
          <a:noFill/>
          <a:ln w="9525">
            <a:noFill/>
            <a:miter lim="800000"/>
            <a:headEnd/>
            <a:tailEnd/>
          </a:ln>
        </p:spPr>
      </p:pic>
      <p:pic>
        <p:nvPicPr>
          <p:cNvPr id="96262" name="Picture 8"/>
          <p:cNvPicPr>
            <a:picLocks noChangeAspect="1" noChangeArrowheads="1"/>
          </p:cNvPicPr>
          <p:nvPr/>
        </p:nvPicPr>
        <p:blipFill>
          <a:blip r:embed="rId4"/>
          <a:srcRect/>
          <a:stretch>
            <a:fillRect/>
          </a:stretch>
        </p:blipFill>
        <p:spPr bwMode="auto">
          <a:xfrm>
            <a:off x="250825" y="5237163"/>
            <a:ext cx="5041900" cy="1431925"/>
          </a:xfrm>
          <a:prstGeom prst="rect">
            <a:avLst/>
          </a:prstGeom>
          <a:noFill/>
          <a:ln w="9525">
            <a:noFill/>
            <a:miter lim="800000"/>
            <a:headEnd/>
            <a:tailEnd/>
          </a:ln>
        </p:spPr>
      </p:pic>
      <p:sp>
        <p:nvSpPr>
          <p:cNvPr id="96263" name="Rectangle 9"/>
          <p:cNvSpPr>
            <a:spLocks noChangeArrowheads="1"/>
          </p:cNvSpPr>
          <p:nvPr/>
        </p:nvSpPr>
        <p:spPr bwMode="auto">
          <a:xfrm>
            <a:off x="611188" y="1676400"/>
            <a:ext cx="8074025" cy="457200"/>
          </a:xfrm>
          <a:prstGeom prst="rect">
            <a:avLst/>
          </a:prstGeom>
          <a:noFill/>
          <a:ln w="9525">
            <a:noFill/>
            <a:miter lim="800000"/>
            <a:headEnd/>
            <a:tailEnd/>
          </a:ln>
        </p:spPr>
        <p:txBody>
          <a:bodyPr anchor="ctr">
            <a:spAutoFit/>
          </a:bodyPr>
          <a:lstStyle/>
          <a:p>
            <a:r>
              <a:rPr lang="pl-PL"/>
              <a:t>So, which of the following 3 code orders is correct?</a:t>
            </a:r>
            <a:endParaRPr lang="en-US"/>
          </a:p>
        </p:txBody>
      </p:sp>
      <p:grpSp>
        <p:nvGrpSpPr>
          <p:cNvPr id="2" name="Group 13"/>
          <p:cNvGrpSpPr>
            <a:grpSpLocks/>
          </p:cNvGrpSpPr>
          <p:nvPr/>
        </p:nvGrpSpPr>
        <p:grpSpPr bwMode="auto">
          <a:xfrm>
            <a:off x="5638800" y="2349500"/>
            <a:ext cx="3397250" cy="3998913"/>
            <a:chOff x="3534" y="1480"/>
            <a:chExt cx="2140" cy="2519"/>
          </a:xfrm>
        </p:grpSpPr>
        <p:sp>
          <p:nvSpPr>
            <p:cNvPr id="96265" name="Rectangle 10"/>
            <p:cNvSpPr>
              <a:spLocks noChangeArrowheads="1"/>
            </p:cNvSpPr>
            <p:nvPr/>
          </p:nvSpPr>
          <p:spPr bwMode="auto">
            <a:xfrm>
              <a:off x="3534" y="1480"/>
              <a:ext cx="2140" cy="750"/>
            </a:xfrm>
            <a:prstGeom prst="rect">
              <a:avLst/>
            </a:prstGeom>
            <a:noFill/>
            <a:ln w="9525">
              <a:noFill/>
              <a:miter lim="800000"/>
              <a:headEnd/>
              <a:tailEnd/>
            </a:ln>
          </p:spPr>
          <p:txBody>
            <a:bodyPr wrap="none" anchor="ctr">
              <a:spAutoFit/>
            </a:bodyPr>
            <a:lstStyle/>
            <a:p>
              <a:r>
                <a:rPr lang="en-US">
                  <a:solidFill>
                    <a:srgbClr val="CC0000"/>
                  </a:solidFill>
                </a:rPr>
                <a:t>no parallelism</a:t>
              </a:r>
              <a:r>
                <a:rPr lang="pl-PL">
                  <a:solidFill>
                    <a:srgbClr val="CC0000"/>
                  </a:solidFill>
                </a:rPr>
                <a:t>!</a:t>
              </a:r>
              <a:r>
                <a:rPr lang="en-US"/>
                <a:t> </a:t>
              </a:r>
              <a:r>
                <a:rPr lang="pl-PL"/>
                <a:t/>
              </a:r>
              <a:br>
                <a:rPr lang="pl-PL"/>
              </a:br>
              <a:r>
                <a:rPr lang="en-US" sz="1600"/>
                <a:t>since each step would </a:t>
              </a:r>
              <a:r>
                <a:rPr lang="pl-PL" sz="1600"/>
                <a:t/>
              </a:r>
              <a:br>
                <a:rPr lang="pl-PL" sz="1600"/>
              </a:br>
              <a:r>
                <a:rPr lang="en-US" sz="1600"/>
                <a:t>completely compute the left </a:t>
              </a:r>
              <a:r>
                <a:rPr lang="pl-PL" sz="1600"/>
                <a:t/>
              </a:r>
              <a:br>
                <a:rPr lang="pl-PL" sz="1600"/>
              </a:br>
              <a:r>
                <a:rPr lang="en-US" sz="1600"/>
                <a:t>before starting to compute the right</a:t>
              </a:r>
              <a:r>
                <a:rPr lang="pl-PL" sz="1600"/>
                <a:t> </a:t>
              </a:r>
              <a:endParaRPr lang="en-US" sz="1600"/>
            </a:p>
          </p:txBody>
        </p:sp>
        <p:sp>
          <p:nvSpPr>
            <p:cNvPr id="96266" name="Rectangle 11"/>
            <p:cNvSpPr>
              <a:spLocks noChangeArrowheads="1"/>
            </p:cNvSpPr>
            <p:nvPr/>
          </p:nvSpPr>
          <p:spPr bwMode="auto">
            <a:xfrm>
              <a:off x="4241" y="2568"/>
              <a:ext cx="756" cy="288"/>
            </a:xfrm>
            <a:prstGeom prst="rect">
              <a:avLst/>
            </a:prstGeom>
            <a:noFill/>
            <a:ln w="9525">
              <a:noFill/>
              <a:miter lim="800000"/>
              <a:headEnd/>
              <a:tailEnd/>
            </a:ln>
          </p:spPr>
          <p:txBody>
            <a:bodyPr wrap="none" anchor="ctr">
              <a:spAutoFit/>
            </a:bodyPr>
            <a:lstStyle/>
            <a:p>
              <a:r>
                <a:rPr lang="pl-PL">
                  <a:solidFill>
                    <a:srgbClr val="CC0000"/>
                  </a:solidFill>
                </a:rPr>
                <a:t>correct!</a:t>
              </a:r>
              <a:endParaRPr lang="en-US">
                <a:solidFill>
                  <a:srgbClr val="CC0000"/>
                </a:solidFill>
              </a:endParaRPr>
            </a:p>
          </p:txBody>
        </p:sp>
        <p:sp>
          <p:nvSpPr>
            <p:cNvPr id="96267" name="Rectangle 12"/>
            <p:cNvSpPr>
              <a:spLocks noChangeArrowheads="1"/>
            </p:cNvSpPr>
            <p:nvPr/>
          </p:nvSpPr>
          <p:spPr bwMode="auto">
            <a:xfrm>
              <a:off x="3585" y="3249"/>
              <a:ext cx="2062" cy="750"/>
            </a:xfrm>
            <a:prstGeom prst="rect">
              <a:avLst/>
            </a:prstGeom>
            <a:noFill/>
            <a:ln w="9525">
              <a:noFill/>
              <a:miter lim="800000"/>
              <a:headEnd/>
              <a:tailEnd/>
            </a:ln>
          </p:spPr>
          <p:txBody>
            <a:bodyPr wrap="none" anchor="ctr">
              <a:spAutoFit/>
            </a:bodyPr>
            <a:lstStyle/>
            <a:p>
              <a:r>
                <a:rPr lang="en-US">
                  <a:solidFill>
                    <a:srgbClr val="CC0000"/>
                  </a:solidFill>
                </a:rPr>
                <a:t>no parallelism</a:t>
              </a:r>
              <a:r>
                <a:rPr lang="pl-PL">
                  <a:solidFill>
                    <a:srgbClr val="CC0000"/>
                  </a:solidFill>
                </a:rPr>
                <a:t>!</a:t>
              </a:r>
              <a:r>
                <a:rPr lang="en-US"/>
                <a:t> </a:t>
              </a:r>
              <a:r>
                <a:rPr lang="pl-PL"/>
                <a:t/>
              </a:r>
              <a:br>
                <a:rPr lang="pl-PL"/>
              </a:br>
              <a:r>
                <a:rPr lang="en-US" sz="1600"/>
                <a:t>since each step would </a:t>
              </a:r>
              <a:r>
                <a:rPr lang="pl-PL" sz="1600"/>
                <a:t/>
              </a:r>
              <a:br>
                <a:rPr lang="pl-PL" sz="1600"/>
              </a:br>
              <a:r>
                <a:rPr lang="en-US" sz="1600"/>
                <a:t>completely compute the </a:t>
              </a:r>
              <a:r>
                <a:rPr lang="pl-PL" sz="1600"/>
                <a:t>right</a:t>
              </a:r>
              <a:r>
                <a:rPr lang="en-US" sz="1600"/>
                <a:t> </a:t>
              </a:r>
              <a:r>
                <a:rPr lang="pl-PL" sz="1600"/>
                <a:t/>
              </a:r>
              <a:br>
                <a:rPr lang="pl-PL" sz="1600"/>
              </a:br>
              <a:r>
                <a:rPr lang="en-US" sz="1600"/>
                <a:t>before starting to compute the </a:t>
              </a:r>
              <a:r>
                <a:rPr lang="pl-PL" sz="1600"/>
                <a:t>left </a:t>
              </a:r>
              <a:endParaRPr lang="en-US" sz="16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pPr>
              <a:defRPr/>
            </a:pPr>
            <a:fld id="{6935FDB7-718D-4771-BEBD-89EF47EC1707}" type="slidenum">
              <a:rPr lang="en-US" smtClean="0"/>
              <a:pPr>
                <a:defRPr/>
              </a:pPr>
              <a:t>93</a:t>
            </a:fld>
            <a:endParaRPr lang="en-US"/>
          </a:p>
        </p:txBody>
      </p:sp>
      <p:sp>
        <p:nvSpPr>
          <p:cNvPr id="5" name="Text Box 4"/>
          <p:cNvSpPr txBox="1">
            <a:spLocks noChangeArrowheads="1"/>
          </p:cNvSpPr>
          <p:nvPr/>
        </p:nvSpPr>
        <p:spPr bwMode="auto">
          <a:xfrm>
            <a:off x="179388" y="457200"/>
            <a:ext cx="8709025" cy="523220"/>
          </a:xfrm>
          <a:prstGeom prst="rect">
            <a:avLst/>
          </a:prstGeom>
          <a:noFill/>
          <a:ln w="9525">
            <a:noFill/>
            <a:miter lim="800000"/>
            <a:headEnd/>
            <a:tailEnd/>
          </a:ln>
        </p:spPr>
        <p:txBody>
          <a:bodyPr>
            <a:spAutoFit/>
          </a:bodyPr>
          <a:lstStyle/>
          <a:p>
            <a:pPr eaLnBrk="1" hangingPunct="1">
              <a:spcBef>
                <a:spcPct val="50000"/>
              </a:spcBef>
            </a:pPr>
            <a:r>
              <a:rPr lang="pl-PL" sz="2800" dirty="0" err="1" smtClean="0">
                <a:solidFill>
                  <a:srgbClr val="A50021"/>
                </a:solidFill>
              </a:rPr>
              <a:t>Structured</a:t>
            </a:r>
            <a:r>
              <a:rPr lang="pl-PL" sz="2800" dirty="0" smtClean="0">
                <a:solidFill>
                  <a:srgbClr val="A50021"/>
                </a:solidFill>
              </a:rPr>
              <a:t> </a:t>
            </a:r>
            <a:r>
              <a:rPr lang="pl-PL" sz="2800" dirty="0" err="1" smtClean="0">
                <a:solidFill>
                  <a:srgbClr val="A50021"/>
                </a:solidFill>
              </a:rPr>
              <a:t>concurrency</a:t>
            </a:r>
            <a:r>
              <a:rPr lang="pl-PL" sz="2800" dirty="0" smtClean="0">
                <a:solidFill>
                  <a:srgbClr val="A50021"/>
                </a:solidFill>
              </a:rPr>
              <a:t> API (Java 19</a:t>
            </a:r>
            <a:r>
              <a:rPr lang="pl-PL" sz="2800" dirty="0" smtClean="0">
                <a:solidFill>
                  <a:srgbClr val="A50021"/>
                </a:solidFill>
              </a:rPr>
              <a:t>+, </a:t>
            </a:r>
            <a:r>
              <a:rPr lang="pl-PL" sz="2800" dirty="0" err="1" smtClean="0">
                <a:solidFill>
                  <a:srgbClr val="A50021"/>
                </a:solidFill>
              </a:rPr>
              <a:t>preview</a:t>
            </a:r>
            <a:r>
              <a:rPr lang="pl-PL" sz="2800" dirty="0" smtClean="0">
                <a:solidFill>
                  <a:srgbClr val="A50021"/>
                </a:solidFill>
              </a:rPr>
              <a:t>)</a:t>
            </a:r>
            <a:endParaRPr lang="pl-PL" sz="2800" dirty="0">
              <a:solidFill>
                <a:srgbClr val="CC0000"/>
              </a:solidFill>
            </a:endParaRPr>
          </a:p>
        </p:txBody>
      </p:sp>
      <p:sp>
        <p:nvSpPr>
          <p:cNvPr id="6" name="Prostokąt 5"/>
          <p:cNvSpPr/>
          <p:nvPr/>
        </p:nvSpPr>
        <p:spPr>
          <a:xfrm>
            <a:off x="428596" y="2928934"/>
            <a:ext cx="8286808" cy="3785652"/>
          </a:xfrm>
          <a:prstGeom prst="rect">
            <a:avLst/>
          </a:prstGeom>
        </p:spPr>
        <p:txBody>
          <a:bodyPr wrap="square">
            <a:spAutoFit/>
          </a:bodyPr>
          <a:lstStyle/>
          <a:p>
            <a:pPr algn="l"/>
            <a:r>
              <a:rPr lang="pl-PL" sz="2000" dirty="0" err="1" smtClean="0"/>
              <a:t>Response</a:t>
            </a:r>
            <a:r>
              <a:rPr lang="pl-PL" sz="2000" dirty="0" smtClean="0"/>
              <a:t> handle() </a:t>
            </a:r>
            <a:r>
              <a:rPr lang="pl-PL" sz="2000" dirty="0" err="1" smtClean="0"/>
              <a:t>throws</a:t>
            </a:r>
            <a:r>
              <a:rPr lang="pl-PL" sz="2000" dirty="0" smtClean="0"/>
              <a:t> </a:t>
            </a:r>
            <a:r>
              <a:rPr lang="pl-PL" sz="2000" dirty="0" err="1" smtClean="0"/>
              <a:t>ExecutionException</a:t>
            </a:r>
            <a:r>
              <a:rPr lang="pl-PL" sz="2000" dirty="0" smtClean="0"/>
              <a:t>, </a:t>
            </a:r>
            <a:r>
              <a:rPr lang="pl-PL" sz="2000" dirty="0" err="1" smtClean="0"/>
              <a:t>InterruptedException</a:t>
            </a:r>
            <a:r>
              <a:rPr lang="pl-PL" sz="2000" dirty="0" smtClean="0"/>
              <a:t> {</a:t>
            </a:r>
          </a:p>
          <a:p>
            <a:pPr algn="l"/>
            <a:r>
              <a:rPr lang="pl-PL" sz="2000" dirty="0" smtClean="0"/>
              <a:t>    </a:t>
            </a:r>
            <a:r>
              <a:rPr lang="pl-PL" sz="2000" dirty="0" err="1" smtClean="0">
                <a:solidFill>
                  <a:schemeClr val="accent2"/>
                </a:solidFill>
              </a:rPr>
              <a:t>try</a:t>
            </a:r>
            <a:r>
              <a:rPr lang="pl-PL" sz="2000" dirty="0" smtClean="0"/>
              <a:t> (</a:t>
            </a:r>
            <a:r>
              <a:rPr lang="pl-PL" sz="2000" dirty="0" err="1" smtClean="0"/>
              <a:t>var</a:t>
            </a:r>
            <a:r>
              <a:rPr lang="pl-PL" sz="2000" dirty="0" smtClean="0"/>
              <a:t> </a:t>
            </a:r>
            <a:r>
              <a:rPr lang="pl-PL" sz="2000" dirty="0" err="1" smtClean="0"/>
              <a:t>scope</a:t>
            </a:r>
            <a:r>
              <a:rPr lang="pl-PL" sz="2000" dirty="0" smtClean="0"/>
              <a:t> = </a:t>
            </a:r>
            <a:r>
              <a:rPr lang="pl-PL" sz="2000" dirty="0" err="1" smtClean="0"/>
              <a:t>new</a:t>
            </a:r>
            <a:r>
              <a:rPr lang="pl-PL" sz="2000" dirty="0" smtClean="0"/>
              <a:t> </a:t>
            </a:r>
            <a:r>
              <a:rPr lang="pl-PL" sz="2000" dirty="0" err="1" smtClean="0">
                <a:solidFill>
                  <a:schemeClr val="accent2"/>
                </a:solidFill>
              </a:rPr>
              <a:t>StructuredTaskScope.ShutdownOnFailure</a:t>
            </a:r>
            <a:r>
              <a:rPr lang="pl-PL" sz="2000" dirty="0" smtClean="0"/>
              <a:t>()) {</a:t>
            </a:r>
          </a:p>
          <a:p>
            <a:pPr algn="l"/>
            <a:r>
              <a:rPr lang="pl-PL" sz="2000" dirty="0" smtClean="0"/>
              <a:t>        </a:t>
            </a:r>
            <a:r>
              <a:rPr lang="pl-PL" sz="2000" dirty="0" err="1" smtClean="0"/>
              <a:t>Future&lt;String</a:t>
            </a:r>
            <a:r>
              <a:rPr lang="pl-PL" sz="2000" dirty="0" smtClean="0"/>
              <a:t>&gt; </a:t>
            </a:r>
            <a:r>
              <a:rPr lang="pl-PL" sz="2000" dirty="0" err="1" smtClean="0"/>
              <a:t>user</a:t>
            </a:r>
            <a:r>
              <a:rPr lang="pl-PL" sz="2000" dirty="0" smtClean="0"/>
              <a:t>  = </a:t>
            </a:r>
            <a:r>
              <a:rPr lang="pl-PL" sz="2000" dirty="0" err="1" smtClean="0"/>
              <a:t>scope.</a:t>
            </a:r>
            <a:r>
              <a:rPr lang="pl-PL" sz="2000" dirty="0" err="1" smtClean="0">
                <a:solidFill>
                  <a:schemeClr val="accent2"/>
                </a:solidFill>
              </a:rPr>
              <a:t>fork</a:t>
            </a:r>
            <a:r>
              <a:rPr lang="pl-PL" sz="2000" dirty="0" smtClean="0"/>
              <a:t>(() -&gt; </a:t>
            </a:r>
            <a:r>
              <a:rPr lang="pl-PL" sz="2000" dirty="0" err="1" smtClean="0"/>
              <a:t>findUser</a:t>
            </a:r>
            <a:r>
              <a:rPr lang="pl-PL" sz="2000" dirty="0" smtClean="0"/>
              <a:t>());</a:t>
            </a:r>
          </a:p>
          <a:p>
            <a:pPr algn="l"/>
            <a:r>
              <a:rPr lang="pl-PL" sz="2000" dirty="0" smtClean="0"/>
              <a:t>        </a:t>
            </a:r>
            <a:r>
              <a:rPr lang="pl-PL" sz="2000" dirty="0" err="1" smtClean="0"/>
              <a:t>Future&lt;Integer</a:t>
            </a:r>
            <a:r>
              <a:rPr lang="pl-PL" sz="2000" dirty="0" smtClean="0"/>
              <a:t>&gt; order = </a:t>
            </a:r>
            <a:r>
              <a:rPr lang="pl-PL" sz="2000" dirty="0" err="1" smtClean="0"/>
              <a:t>scope.</a:t>
            </a:r>
            <a:r>
              <a:rPr lang="pl-PL" sz="2000" dirty="0" err="1" smtClean="0">
                <a:solidFill>
                  <a:schemeClr val="accent2"/>
                </a:solidFill>
              </a:rPr>
              <a:t>fork</a:t>
            </a:r>
            <a:r>
              <a:rPr lang="pl-PL" sz="2000" dirty="0" smtClean="0"/>
              <a:t>(() -&gt; </a:t>
            </a:r>
            <a:r>
              <a:rPr lang="pl-PL" sz="2000" dirty="0" err="1" smtClean="0"/>
              <a:t>fetchOrder</a:t>
            </a:r>
            <a:r>
              <a:rPr lang="pl-PL" sz="2000" dirty="0" smtClean="0"/>
              <a:t>());</a:t>
            </a:r>
          </a:p>
          <a:p>
            <a:pPr algn="l"/>
            <a:endParaRPr lang="pl-PL" sz="2000" dirty="0" smtClean="0"/>
          </a:p>
          <a:p>
            <a:pPr algn="l"/>
            <a:r>
              <a:rPr lang="pl-PL" sz="2000" dirty="0" smtClean="0"/>
              <a:t>        </a:t>
            </a:r>
            <a:r>
              <a:rPr lang="pl-PL" sz="2000" dirty="0" err="1" smtClean="0"/>
              <a:t>scope.join</a:t>
            </a:r>
            <a:r>
              <a:rPr lang="pl-PL" sz="2000" dirty="0" smtClean="0"/>
              <a:t>();           // </a:t>
            </a:r>
            <a:r>
              <a:rPr lang="pl-PL" sz="2000" dirty="0" err="1" smtClean="0"/>
              <a:t>Join</a:t>
            </a:r>
            <a:r>
              <a:rPr lang="pl-PL" sz="2000" dirty="0" smtClean="0"/>
              <a:t> </a:t>
            </a:r>
            <a:r>
              <a:rPr lang="pl-PL" sz="2000" dirty="0" err="1" smtClean="0"/>
              <a:t>both</a:t>
            </a:r>
            <a:r>
              <a:rPr lang="pl-PL" sz="2000" dirty="0" smtClean="0"/>
              <a:t> </a:t>
            </a:r>
            <a:r>
              <a:rPr lang="pl-PL" sz="2000" dirty="0" err="1" smtClean="0"/>
              <a:t>forks</a:t>
            </a:r>
            <a:endParaRPr lang="pl-PL" sz="2000" dirty="0" smtClean="0"/>
          </a:p>
          <a:p>
            <a:pPr algn="l"/>
            <a:r>
              <a:rPr lang="pl-PL" sz="2000" dirty="0" smtClean="0"/>
              <a:t>        </a:t>
            </a:r>
            <a:r>
              <a:rPr lang="pl-PL" sz="2000" dirty="0" err="1" smtClean="0"/>
              <a:t>scope.throwIfFailed</a:t>
            </a:r>
            <a:r>
              <a:rPr lang="pl-PL" sz="2000" dirty="0" smtClean="0"/>
              <a:t>();  // ... and </a:t>
            </a:r>
            <a:r>
              <a:rPr lang="pl-PL" sz="2000" dirty="0" err="1" smtClean="0"/>
              <a:t>propagate</a:t>
            </a:r>
            <a:r>
              <a:rPr lang="pl-PL" sz="2000" dirty="0" smtClean="0"/>
              <a:t> </a:t>
            </a:r>
            <a:r>
              <a:rPr lang="pl-PL" sz="2000" dirty="0" err="1" smtClean="0"/>
              <a:t>errors</a:t>
            </a:r>
            <a:endParaRPr lang="pl-PL" sz="2000" dirty="0" smtClean="0"/>
          </a:p>
          <a:p>
            <a:pPr algn="l"/>
            <a:endParaRPr lang="pl-PL" sz="2000" dirty="0" smtClean="0"/>
          </a:p>
          <a:p>
            <a:pPr algn="l"/>
            <a:r>
              <a:rPr lang="pl-PL" sz="2000" dirty="0" smtClean="0"/>
              <a:t>        // </a:t>
            </a:r>
            <a:r>
              <a:rPr lang="pl-PL" sz="2000" dirty="0" err="1" smtClean="0"/>
              <a:t>Here</a:t>
            </a:r>
            <a:r>
              <a:rPr lang="pl-PL" sz="2000" dirty="0" smtClean="0"/>
              <a:t>, </a:t>
            </a:r>
            <a:r>
              <a:rPr lang="pl-PL" sz="2000" dirty="0" err="1" smtClean="0"/>
              <a:t>both</a:t>
            </a:r>
            <a:r>
              <a:rPr lang="pl-PL" sz="2000" dirty="0" smtClean="0"/>
              <a:t> </a:t>
            </a:r>
            <a:r>
              <a:rPr lang="pl-PL" sz="2000" dirty="0" err="1" smtClean="0"/>
              <a:t>forks</a:t>
            </a:r>
            <a:r>
              <a:rPr lang="pl-PL" sz="2000" dirty="0" smtClean="0"/>
              <a:t> </a:t>
            </a:r>
            <a:r>
              <a:rPr lang="pl-PL" sz="2000" dirty="0" err="1" smtClean="0"/>
              <a:t>have</a:t>
            </a:r>
            <a:r>
              <a:rPr lang="pl-PL" sz="2000" dirty="0" smtClean="0"/>
              <a:t> </a:t>
            </a:r>
            <a:r>
              <a:rPr lang="pl-PL" sz="2000" dirty="0" err="1" smtClean="0"/>
              <a:t>succeeded</a:t>
            </a:r>
            <a:r>
              <a:rPr lang="pl-PL" sz="2000" dirty="0" smtClean="0"/>
              <a:t>, so </a:t>
            </a:r>
            <a:r>
              <a:rPr lang="pl-PL" sz="2000" dirty="0" err="1" smtClean="0"/>
              <a:t>compose</a:t>
            </a:r>
            <a:r>
              <a:rPr lang="pl-PL" sz="2000" dirty="0" smtClean="0"/>
              <a:t> </a:t>
            </a:r>
            <a:r>
              <a:rPr lang="pl-PL" sz="2000" dirty="0" err="1" smtClean="0"/>
              <a:t>their</a:t>
            </a:r>
            <a:r>
              <a:rPr lang="pl-PL" sz="2000" dirty="0" smtClean="0"/>
              <a:t> </a:t>
            </a:r>
            <a:r>
              <a:rPr lang="pl-PL" sz="2000" dirty="0" err="1" smtClean="0"/>
              <a:t>results</a:t>
            </a:r>
            <a:endParaRPr lang="pl-PL" sz="2000" dirty="0" smtClean="0"/>
          </a:p>
          <a:p>
            <a:pPr algn="l"/>
            <a:r>
              <a:rPr lang="pl-PL" sz="2000" dirty="0" smtClean="0"/>
              <a:t>        return </a:t>
            </a:r>
            <a:r>
              <a:rPr lang="pl-PL" sz="2000" dirty="0" err="1" smtClean="0"/>
              <a:t>new</a:t>
            </a:r>
            <a:r>
              <a:rPr lang="pl-PL" sz="2000" dirty="0" smtClean="0"/>
              <a:t> </a:t>
            </a:r>
            <a:r>
              <a:rPr lang="pl-PL" sz="2000" dirty="0" err="1" smtClean="0"/>
              <a:t>Response</a:t>
            </a:r>
            <a:r>
              <a:rPr lang="pl-PL" sz="2000" dirty="0" smtClean="0"/>
              <a:t>(</a:t>
            </a:r>
            <a:r>
              <a:rPr lang="pl-PL" sz="2000" dirty="0" err="1" smtClean="0"/>
              <a:t>user.resultNow</a:t>
            </a:r>
            <a:r>
              <a:rPr lang="pl-PL" sz="2000" dirty="0" smtClean="0"/>
              <a:t>(), </a:t>
            </a:r>
            <a:r>
              <a:rPr lang="pl-PL" sz="2000" dirty="0" err="1" smtClean="0"/>
              <a:t>order.resultNow</a:t>
            </a:r>
            <a:r>
              <a:rPr lang="pl-PL" sz="2000" dirty="0" smtClean="0"/>
              <a:t>());</a:t>
            </a:r>
          </a:p>
          <a:p>
            <a:pPr algn="l"/>
            <a:r>
              <a:rPr lang="pl-PL" sz="2000" dirty="0" smtClean="0"/>
              <a:t>    }</a:t>
            </a:r>
          </a:p>
          <a:p>
            <a:pPr algn="l"/>
            <a:r>
              <a:rPr lang="pl-PL" sz="2000" dirty="0" smtClean="0"/>
              <a:t>}</a:t>
            </a:r>
            <a:endParaRPr lang="pl-PL" sz="2000" dirty="0"/>
          </a:p>
        </p:txBody>
      </p:sp>
      <p:sp>
        <p:nvSpPr>
          <p:cNvPr id="1025" name="Rectangle 1"/>
          <p:cNvSpPr>
            <a:spLocks noChangeArrowheads="1"/>
          </p:cNvSpPr>
          <p:nvPr/>
        </p:nvSpPr>
        <p:spPr bwMode="auto">
          <a:xfrm>
            <a:off x="629120" y="1142984"/>
            <a:ext cx="7800532" cy="144655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pl-PL" sz="2200" b="0" i="0" u="none" strike="noStrike" cap="none" normalizeH="0" baseline="0" dirty="0" err="1" smtClean="0">
                <a:ln>
                  <a:noFill/>
                </a:ln>
                <a:solidFill>
                  <a:schemeClr val="tx1"/>
                </a:solidFill>
                <a:effectLst/>
                <a:latin typeface="Arial Unicode MS" pitchFamily="34" charset="-128"/>
                <a:cs typeface="Arial" pitchFamily="34" charset="0"/>
              </a:rPr>
              <a:t>StructuredTaskScope</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r>
              <a:rPr kumimoji="0" lang="pl-PL" sz="2200" b="0" i="0" u="none" strike="noStrike" cap="none" normalizeH="0" baseline="0" dirty="0" err="1" smtClean="0">
                <a:ln>
                  <a:noFill/>
                </a:ln>
                <a:solidFill>
                  <a:schemeClr val="tx1"/>
                </a:solidFill>
                <a:effectLst/>
                <a:latin typeface="Arial" pitchFamily="34" charset="0"/>
                <a:cs typeface="Arial" pitchFamily="34" charset="0"/>
              </a:rPr>
              <a:t>supports</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r>
              <a:rPr kumimoji="0" lang="pl-PL" sz="2200" b="0" i="0" u="none" strike="noStrike" cap="none" normalizeH="0" baseline="0" dirty="0" err="1" smtClean="0">
                <a:ln>
                  <a:noFill/>
                </a:ln>
                <a:solidFill>
                  <a:schemeClr val="tx1"/>
                </a:solidFill>
                <a:effectLst/>
                <a:latin typeface="Arial" pitchFamily="34" charset="0"/>
                <a:cs typeface="Arial" pitchFamily="34" charset="0"/>
              </a:rPr>
              <a:t>cases</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br>
              <a:rPr kumimoji="0" lang="pl-PL" sz="2200" b="0" i="0" u="none" strike="noStrike" cap="none" normalizeH="0" baseline="0" dirty="0" smtClean="0">
                <a:ln>
                  <a:noFill/>
                </a:ln>
                <a:solidFill>
                  <a:schemeClr val="tx1"/>
                </a:solidFill>
                <a:effectLst/>
                <a:latin typeface="Arial" pitchFamily="34" charset="0"/>
                <a:cs typeface="Arial" pitchFamily="34" charset="0"/>
              </a:rPr>
            </a:br>
            <a:r>
              <a:rPr kumimoji="0" lang="pl-PL" sz="2200" b="0" i="0" u="none" strike="noStrike" cap="none" normalizeH="0" baseline="0" dirty="0" err="1" smtClean="0">
                <a:ln>
                  <a:noFill/>
                </a:ln>
                <a:solidFill>
                  <a:schemeClr val="tx1"/>
                </a:solidFill>
                <a:effectLst/>
                <a:latin typeface="Arial" pitchFamily="34" charset="0"/>
                <a:cs typeface="Arial" pitchFamily="34" charset="0"/>
              </a:rPr>
              <a:t>where</a:t>
            </a:r>
            <a:r>
              <a:rPr kumimoji="0" lang="pl-PL" sz="2200" b="0" i="0" u="none" strike="noStrike" cap="none" normalizeH="0" baseline="0" dirty="0" smtClean="0">
                <a:ln>
                  <a:noFill/>
                </a:ln>
                <a:solidFill>
                  <a:schemeClr val="tx1"/>
                </a:solidFill>
                <a:effectLst/>
                <a:latin typeface="Arial" pitchFamily="34" charset="0"/>
                <a:cs typeface="Arial" pitchFamily="34" charset="0"/>
              </a:rPr>
              <a:t> a </a:t>
            </a:r>
            <a:r>
              <a:rPr kumimoji="0" lang="pl-PL" sz="2200" b="0" i="0" u="none" strike="noStrike" cap="none" normalizeH="0" baseline="0" dirty="0" err="1" smtClean="0">
                <a:ln>
                  <a:noFill/>
                </a:ln>
                <a:solidFill>
                  <a:schemeClr val="tx1"/>
                </a:solidFill>
                <a:effectLst/>
                <a:latin typeface="Arial" pitchFamily="34" charset="0"/>
                <a:cs typeface="Arial" pitchFamily="34" charset="0"/>
              </a:rPr>
              <a:t>task</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r>
              <a:rPr kumimoji="0" lang="pl-PL" sz="2200" b="0" i="0" u="none" strike="noStrike" cap="none" normalizeH="0" baseline="0" dirty="0" err="1" smtClean="0">
                <a:ln>
                  <a:noFill/>
                </a:ln>
                <a:solidFill>
                  <a:schemeClr val="tx1"/>
                </a:solidFill>
                <a:effectLst/>
                <a:latin typeface="Arial" pitchFamily="34" charset="0"/>
                <a:cs typeface="Arial" pitchFamily="34" charset="0"/>
              </a:rPr>
              <a:t>splits</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r>
              <a:rPr kumimoji="0" lang="pl-PL" sz="2200" b="0" i="0" u="none" strike="noStrike" cap="none" normalizeH="0" baseline="0" dirty="0" err="1" smtClean="0">
                <a:ln>
                  <a:noFill/>
                </a:ln>
                <a:solidFill>
                  <a:schemeClr val="tx1"/>
                </a:solidFill>
                <a:effectLst/>
                <a:latin typeface="Arial" pitchFamily="34" charset="0"/>
                <a:cs typeface="Arial" pitchFamily="34" charset="0"/>
              </a:rPr>
              <a:t>into</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r>
              <a:rPr kumimoji="0" lang="pl-PL" sz="2200" b="0" i="0" u="none" strike="noStrike" cap="none" normalizeH="0" baseline="0" dirty="0" err="1" smtClean="0">
                <a:ln>
                  <a:noFill/>
                </a:ln>
                <a:solidFill>
                  <a:schemeClr val="tx1"/>
                </a:solidFill>
                <a:effectLst/>
                <a:latin typeface="Arial" pitchFamily="34" charset="0"/>
                <a:cs typeface="Arial" pitchFamily="34" charset="0"/>
              </a:rPr>
              <a:t>several</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r>
              <a:rPr kumimoji="0" lang="pl-PL" sz="2200" b="0" i="0" u="none" strike="noStrike" cap="none" normalizeH="0" baseline="0" dirty="0" err="1" smtClean="0">
                <a:ln>
                  <a:noFill/>
                </a:ln>
                <a:solidFill>
                  <a:schemeClr val="tx1"/>
                </a:solidFill>
                <a:effectLst/>
                <a:latin typeface="Arial" pitchFamily="34" charset="0"/>
                <a:cs typeface="Arial" pitchFamily="34" charset="0"/>
              </a:rPr>
              <a:t>concurrent</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r>
              <a:rPr kumimoji="0" lang="pl-PL" sz="2200" b="0" i="0" u="none" strike="noStrike" cap="none" normalizeH="0" baseline="0" dirty="0" err="1" smtClean="0">
                <a:ln>
                  <a:noFill/>
                </a:ln>
                <a:solidFill>
                  <a:schemeClr val="tx1"/>
                </a:solidFill>
                <a:effectLst/>
                <a:latin typeface="Arial" pitchFamily="34" charset="0"/>
                <a:cs typeface="Arial" pitchFamily="34" charset="0"/>
              </a:rPr>
              <a:t>subtasks</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br>
              <a:rPr kumimoji="0" lang="pl-PL" sz="2200" b="0" i="0" u="none" strike="noStrike" cap="none" normalizeH="0" baseline="0" dirty="0" smtClean="0">
                <a:ln>
                  <a:noFill/>
                </a:ln>
                <a:solidFill>
                  <a:schemeClr val="tx1"/>
                </a:solidFill>
                <a:effectLst/>
                <a:latin typeface="Arial" pitchFamily="34" charset="0"/>
                <a:cs typeface="Arial" pitchFamily="34" charset="0"/>
              </a:rPr>
            </a:br>
            <a:r>
              <a:rPr kumimoji="0" lang="pl-PL" sz="2200" b="0" i="0" u="none" strike="noStrike" cap="none" normalizeH="0" baseline="0" dirty="0" smtClean="0">
                <a:ln>
                  <a:noFill/>
                </a:ln>
                <a:solidFill>
                  <a:schemeClr val="tx1"/>
                </a:solidFill>
                <a:effectLst/>
                <a:latin typeface="Arial" pitchFamily="34" charset="0"/>
                <a:cs typeface="Arial" pitchFamily="34" charset="0"/>
              </a:rPr>
              <a:t>to be </a:t>
            </a:r>
            <a:r>
              <a:rPr kumimoji="0" lang="pl-PL" sz="2200" b="0" i="0" u="none" strike="noStrike" cap="none" normalizeH="0" baseline="0" dirty="0" err="1" smtClean="0">
                <a:ln>
                  <a:noFill/>
                </a:ln>
                <a:solidFill>
                  <a:schemeClr val="tx1"/>
                </a:solidFill>
                <a:effectLst/>
                <a:latin typeface="Arial" pitchFamily="34" charset="0"/>
                <a:cs typeface="Arial" pitchFamily="34" charset="0"/>
              </a:rPr>
              <a:t>executed</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r>
              <a:rPr kumimoji="0" lang="pl-PL" sz="2200" b="0" i="0" u="none" strike="noStrike" cap="none" normalizeH="0" baseline="0" dirty="0" err="1" smtClean="0">
                <a:ln>
                  <a:noFill/>
                </a:ln>
                <a:solidFill>
                  <a:schemeClr val="tx1"/>
                </a:solidFill>
                <a:effectLst/>
                <a:latin typeface="Arial" pitchFamily="34" charset="0"/>
                <a:cs typeface="Arial" pitchFamily="34" charset="0"/>
              </a:rPr>
              <a:t>in</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r>
              <a:rPr kumimoji="0" lang="pl-PL" sz="2200" b="0" i="0" u="none" strike="noStrike" cap="none" normalizeH="0" baseline="0" dirty="0" err="1" smtClean="0">
                <a:ln>
                  <a:noFill/>
                </a:ln>
                <a:solidFill>
                  <a:schemeClr val="tx1"/>
                </a:solidFill>
                <a:effectLst/>
                <a:latin typeface="Arial" pitchFamily="34" charset="0"/>
                <a:cs typeface="Arial" pitchFamily="34" charset="0"/>
              </a:rPr>
              <a:t>their</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r>
              <a:rPr kumimoji="0" lang="pl-PL" sz="2200" b="0" i="0" u="none" strike="noStrike" cap="none" normalizeH="0" baseline="0" dirty="0" err="1" smtClean="0">
                <a:ln>
                  <a:noFill/>
                </a:ln>
                <a:solidFill>
                  <a:schemeClr val="tx1"/>
                </a:solidFill>
                <a:effectLst/>
                <a:latin typeface="Arial" pitchFamily="34" charset="0"/>
                <a:cs typeface="Arial" pitchFamily="34" charset="0"/>
              </a:rPr>
              <a:t>own</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r>
              <a:rPr kumimoji="0" lang="pl-PL" sz="2200" b="0" i="0" u="none" strike="noStrike" cap="none" normalizeH="0" baseline="0" dirty="0" err="1" smtClean="0">
                <a:ln>
                  <a:noFill/>
                </a:ln>
                <a:solidFill>
                  <a:schemeClr val="tx1"/>
                </a:solidFill>
                <a:effectLst/>
                <a:latin typeface="Arial" pitchFamily="34" charset="0"/>
                <a:cs typeface="Arial" pitchFamily="34" charset="0"/>
              </a:rPr>
              <a:t>threads</a:t>
            </a:r>
            <a:r>
              <a:rPr kumimoji="0" lang="pl-PL" sz="2200" b="0" i="0" u="none" strike="noStrike" cap="none" normalizeH="0" baseline="0" dirty="0" smtClean="0">
                <a:ln>
                  <a:noFill/>
                </a:ln>
                <a:solidFill>
                  <a:schemeClr val="tx1"/>
                </a:solidFill>
                <a:effectLst/>
                <a:latin typeface="Arial" pitchFamily="34" charset="0"/>
                <a:cs typeface="Arial" pitchFamily="34" charset="0"/>
              </a:rPr>
              <a:t>, and </a:t>
            </a:r>
            <a:r>
              <a:rPr kumimoji="0" lang="pl-PL" sz="2200" b="0" i="0" u="none" strike="noStrike" cap="none" normalizeH="0" baseline="0" dirty="0" err="1" smtClean="0">
                <a:ln>
                  <a:noFill/>
                </a:ln>
                <a:solidFill>
                  <a:schemeClr val="tx1"/>
                </a:solidFill>
                <a:effectLst/>
                <a:latin typeface="Arial" pitchFamily="34" charset="0"/>
                <a:cs typeface="Arial" pitchFamily="34" charset="0"/>
              </a:rPr>
              <a:t>where</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r>
              <a:rPr kumimoji="0" lang="pl-PL" sz="2200" b="0" i="0" u="none" strike="noStrike" cap="none" normalizeH="0" baseline="0" dirty="0" err="1" smtClean="0">
                <a:ln>
                  <a:noFill/>
                </a:ln>
                <a:solidFill>
                  <a:schemeClr val="tx1"/>
                </a:solidFill>
                <a:effectLst/>
                <a:latin typeface="Arial" pitchFamily="34" charset="0"/>
                <a:cs typeface="Arial" pitchFamily="34" charset="0"/>
              </a:rPr>
              <a:t>the</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r>
              <a:rPr kumimoji="0" lang="pl-PL" sz="2200" b="0" i="0" u="none" strike="noStrike" cap="none" normalizeH="0" baseline="0" dirty="0" err="1" smtClean="0">
                <a:ln>
                  <a:noFill/>
                </a:ln>
                <a:solidFill>
                  <a:schemeClr val="tx1"/>
                </a:solidFill>
                <a:effectLst/>
                <a:latin typeface="Arial" pitchFamily="34" charset="0"/>
                <a:cs typeface="Arial" pitchFamily="34" charset="0"/>
              </a:rPr>
              <a:t>subtasks</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br>
              <a:rPr kumimoji="0" lang="pl-PL" sz="2200" b="0" i="0" u="none" strike="noStrike" cap="none" normalizeH="0" baseline="0" dirty="0" smtClean="0">
                <a:ln>
                  <a:noFill/>
                </a:ln>
                <a:solidFill>
                  <a:schemeClr val="tx1"/>
                </a:solidFill>
                <a:effectLst/>
                <a:latin typeface="Arial" pitchFamily="34" charset="0"/>
                <a:cs typeface="Arial" pitchFamily="34" charset="0"/>
              </a:rPr>
            </a:br>
            <a:r>
              <a:rPr kumimoji="0" lang="pl-PL" sz="2200" b="0" i="0" u="none" strike="noStrike" cap="none" normalizeH="0" baseline="0" dirty="0" err="1" smtClean="0">
                <a:ln>
                  <a:noFill/>
                </a:ln>
                <a:solidFill>
                  <a:schemeClr val="tx1"/>
                </a:solidFill>
                <a:effectLst/>
                <a:latin typeface="Arial" pitchFamily="34" charset="0"/>
                <a:cs typeface="Arial" pitchFamily="34" charset="0"/>
              </a:rPr>
              <a:t>must</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r>
              <a:rPr kumimoji="0" lang="pl-PL" sz="2200" b="0" i="0" u="none" strike="noStrike" cap="none" normalizeH="0" baseline="0" dirty="0" err="1" smtClean="0">
                <a:ln>
                  <a:noFill/>
                </a:ln>
                <a:solidFill>
                  <a:schemeClr val="tx1"/>
                </a:solidFill>
                <a:effectLst/>
                <a:latin typeface="Arial" pitchFamily="34" charset="0"/>
                <a:cs typeface="Arial" pitchFamily="34" charset="0"/>
              </a:rPr>
              <a:t>complete</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r>
              <a:rPr kumimoji="0" lang="pl-PL" sz="2200" b="0" i="0" u="none" strike="noStrike" cap="none" normalizeH="0" baseline="0" dirty="0" err="1" smtClean="0">
                <a:ln>
                  <a:noFill/>
                </a:ln>
                <a:solidFill>
                  <a:schemeClr val="tx1"/>
                </a:solidFill>
                <a:effectLst/>
                <a:latin typeface="Arial" pitchFamily="34" charset="0"/>
                <a:cs typeface="Arial" pitchFamily="34" charset="0"/>
              </a:rPr>
              <a:t>before</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r>
              <a:rPr kumimoji="0" lang="pl-PL" sz="2200" b="0" i="0" u="none" strike="noStrike" cap="none" normalizeH="0" baseline="0" dirty="0" err="1" smtClean="0">
                <a:ln>
                  <a:noFill/>
                </a:ln>
                <a:solidFill>
                  <a:schemeClr val="tx1"/>
                </a:solidFill>
                <a:effectLst/>
                <a:latin typeface="Arial" pitchFamily="34" charset="0"/>
                <a:cs typeface="Arial" pitchFamily="34" charset="0"/>
              </a:rPr>
              <a:t>the</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r>
              <a:rPr kumimoji="0" lang="pl-PL" sz="2200" b="0" i="0" u="none" strike="noStrike" cap="none" normalizeH="0" baseline="0" dirty="0" err="1" smtClean="0">
                <a:ln>
                  <a:noFill/>
                </a:ln>
                <a:solidFill>
                  <a:schemeClr val="tx1"/>
                </a:solidFill>
                <a:effectLst/>
                <a:latin typeface="Arial" pitchFamily="34" charset="0"/>
                <a:cs typeface="Arial" pitchFamily="34" charset="0"/>
              </a:rPr>
              <a:t>main</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r>
              <a:rPr kumimoji="0" lang="pl-PL" sz="2200" b="0" i="0" u="none" strike="noStrike" cap="none" normalizeH="0" baseline="0" dirty="0" err="1" smtClean="0">
                <a:ln>
                  <a:noFill/>
                </a:ln>
                <a:solidFill>
                  <a:schemeClr val="tx1"/>
                </a:solidFill>
                <a:effectLst/>
                <a:latin typeface="Arial" pitchFamily="34" charset="0"/>
                <a:cs typeface="Arial" pitchFamily="34" charset="0"/>
              </a:rPr>
              <a:t>task</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r>
              <a:rPr kumimoji="0" lang="pl-PL" sz="2200" b="0" i="0" u="none" strike="noStrike" cap="none" normalizeH="0" baseline="0" dirty="0" err="1" smtClean="0">
                <a:ln>
                  <a:noFill/>
                </a:ln>
                <a:solidFill>
                  <a:schemeClr val="tx1"/>
                </a:solidFill>
                <a:effectLst/>
                <a:latin typeface="Arial" pitchFamily="34" charset="0"/>
                <a:cs typeface="Arial" pitchFamily="34" charset="0"/>
              </a:rPr>
              <a:t>continues</a:t>
            </a:r>
            <a:r>
              <a:rPr kumimoji="0" lang="pl-PL" sz="22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p:cNvSpPr>
            <a:spLocks noGrp="1"/>
          </p:cNvSpPr>
          <p:nvPr>
            <p:ph type="sldNum" sz="quarter" idx="12"/>
          </p:nvPr>
        </p:nvSpPr>
        <p:spPr/>
        <p:txBody>
          <a:bodyPr/>
          <a:lstStyle/>
          <a:p>
            <a:pPr>
              <a:defRPr/>
            </a:pPr>
            <a:fld id="{E5AE3AFA-8A99-4AF9-98EC-CCBBE4B548A7}" type="slidenum">
              <a:rPr lang="en-US"/>
              <a:pPr>
                <a:defRPr/>
              </a:pPr>
              <a:t>94</a:t>
            </a:fld>
            <a:endParaRPr lang="en-US"/>
          </a:p>
        </p:txBody>
      </p:sp>
      <p:pic>
        <p:nvPicPr>
          <p:cNvPr id="97283" name="Picture 2"/>
          <p:cNvPicPr>
            <a:picLocks noChangeAspect="1" noChangeArrowheads="1"/>
          </p:cNvPicPr>
          <p:nvPr/>
        </p:nvPicPr>
        <p:blipFill>
          <a:blip r:embed="rId2"/>
          <a:srcRect/>
          <a:stretch>
            <a:fillRect/>
          </a:stretch>
        </p:blipFill>
        <p:spPr bwMode="auto">
          <a:xfrm>
            <a:off x="1795463" y="1196975"/>
            <a:ext cx="5553075" cy="5381625"/>
          </a:xfrm>
          <a:prstGeom prst="rect">
            <a:avLst/>
          </a:prstGeom>
          <a:noFill/>
          <a:ln w="9525">
            <a:noFill/>
            <a:miter lim="800000"/>
            <a:headEnd/>
            <a:tailEnd/>
          </a:ln>
        </p:spPr>
      </p:pic>
      <p:sp>
        <p:nvSpPr>
          <p:cNvPr id="97284" name="Text Box 4"/>
          <p:cNvSpPr txBox="1">
            <a:spLocks noChangeArrowheads="1"/>
          </p:cNvSpPr>
          <p:nvPr/>
        </p:nvSpPr>
        <p:spPr bwMode="auto">
          <a:xfrm>
            <a:off x="179388" y="457200"/>
            <a:ext cx="8709025" cy="523875"/>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Dining philosophers</a:t>
            </a:r>
            <a:endParaRPr lang="pl-PL" sz="2800">
              <a:solidFill>
                <a:srgbClr val="CC0000"/>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ymbol zastępczy numeru slajdu 3"/>
          <p:cNvSpPr>
            <a:spLocks noGrp="1"/>
          </p:cNvSpPr>
          <p:nvPr>
            <p:ph type="sldNum" sz="quarter" idx="12"/>
          </p:nvPr>
        </p:nvSpPr>
        <p:spPr/>
        <p:txBody>
          <a:bodyPr/>
          <a:lstStyle/>
          <a:p>
            <a:pPr>
              <a:defRPr/>
            </a:pPr>
            <a:fld id="{53077867-117D-4965-8C9A-B247681E9C51}" type="slidenum">
              <a:rPr lang="en-US"/>
              <a:pPr>
                <a:defRPr/>
              </a:pPr>
              <a:t>95</a:t>
            </a:fld>
            <a:endParaRPr lang="en-US"/>
          </a:p>
        </p:txBody>
      </p:sp>
      <p:sp>
        <p:nvSpPr>
          <p:cNvPr id="98307" name="Text Box 4"/>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Other static methods from Thread</a:t>
            </a:r>
            <a:endParaRPr lang="pl-PL" sz="2000">
              <a:solidFill>
                <a:srgbClr val="A50021"/>
              </a:solidFill>
            </a:endParaRPr>
          </a:p>
        </p:txBody>
      </p:sp>
      <p:sp>
        <p:nvSpPr>
          <p:cNvPr id="98308" name="Rectangle 5"/>
          <p:cNvSpPr>
            <a:spLocks noChangeArrowheads="1"/>
          </p:cNvSpPr>
          <p:nvPr/>
        </p:nvSpPr>
        <p:spPr bwMode="auto">
          <a:xfrm>
            <a:off x="684213" y="1319213"/>
            <a:ext cx="7775575" cy="3324225"/>
          </a:xfrm>
          <a:prstGeom prst="rect">
            <a:avLst/>
          </a:prstGeom>
          <a:noFill/>
          <a:ln w="9525">
            <a:noFill/>
            <a:miter lim="800000"/>
            <a:headEnd/>
            <a:tailEnd/>
          </a:ln>
        </p:spPr>
        <p:txBody>
          <a:bodyPr>
            <a:spAutoFit/>
          </a:bodyPr>
          <a:lstStyle/>
          <a:p>
            <a:r>
              <a:rPr lang="pl-PL" sz="2200">
                <a:solidFill>
                  <a:schemeClr val="accent2"/>
                </a:solidFill>
              </a:rPr>
              <a:t>static Thread currentThread()</a:t>
            </a:r>
            <a:r>
              <a:rPr lang="pl-PL" sz="2200"/>
              <a:t> –</a:t>
            </a:r>
          </a:p>
          <a:p>
            <a:r>
              <a:rPr lang="pl-PL" sz="2200"/>
              <a:t>returns the object representing the currently running thread</a:t>
            </a:r>
            <a:br>
              <a:rPr lang="pl-PL" sz="2200"/>
            </a:br>
            <a:endParaRPr lang="pl-PL" sz="2200"/>
          </a:p>
          <a:p>
            <a:r>
              <a:rPr lang="pl-PL" sz="1800">
                <a:solidFill>
                  <a:schemeClr val="accent2"/>
                </a:solidFill>
              </a:rPr>
              <a:t>static int enumerate(Thread[] threadArray)</a:t>
            </a:r>
            <a:r>
              <a:rPr lang="pl-PL" sz="1800"/>
              <a:t> –</a:t>
            </a:r>
          </a:p>
          <a:p>
            <a:r>
              <a:rPr lang="pl-PL" sz="1800"/>
              <a:t>copies into the specified array every active </a:t>
            </a:r>
            <a:br>
              <a:rPr lang="pl-PL" sz="1800"/>
            </a:br>
            <a:r>
              <a:rPr lang="pl-PL" sz="1800"/>
              <a:t>thread in the current thread’s thread group and its subgroups.  Returns the number of threads put into the array  </a:t>
            </a:r>
          </a:p>
          <a:p>
            <a:endParaRPr lang="pl-PL" sz="1800"/>
          </a:p>
          <a:p>
            <a:r>
              <a:rPr lang="pl-PL" sz="1800">
                <a:solidFill>
                  <a:schemeClr val="accent2"/>
                </a:solidFill>
              </a:rPr>
              <a:t>static int activeCount()</a:t>
            </a:r>
            <a:r>
              <a:rPr lang="pl-PL" sz="1800"/>
              <a:t> –</a:t>
            </a:r>
          </a:p>
          <a:p>
            <a:r>
              <a:rPr lang="pl-PL" sz="1800"/>
              <a:t>returns the number of active threads in the </a:t>
            </a:r>
          </a:p>
          <a:p>
            <a:r>
              <a:rPr lang="pl-PL" sz="1800"/>
              <a:t>current thread’s thread group</a:t>
            </a:r>
          </a:p>
        </p:txBody>
      </p:sp>
      <p:sp>
        <p:nvSpPr>
          <p:cNvPr id="98309" name="Rectangle 6"/>
          <p:cNvSpPr>
            <a:spLocks noChangeArrowheads="1"/>
          </p:cNvSpPr>
          <p:nvPr/>
        </p:nvSpPr>
        <p:spPr bwMode="auto">
          <a:xfrm>
            <a:off x="323850" y="5000625"/>
            <a:ext cx="8467725" cy="1096963"/>
          </a:xfrm>
          <a:prstGeom prst="rect">
            <a:avLst/>
          </a:prstGeom>
          <a:solidFill>
            <a:srgbClr val="FFCC00"/>
          </a:solidFill>
          <a:ln w="9525">
            <a:noFill/>
            <a:miter lim="800000"/>
            <a:headEnd/>
            <a:tailEnd/>
          </a:ln>
        </p:spPr>
        <p:txBody>
          <a:bodyPr>
            <a:spAutoFit/>
          </a:bodyPr>
          <a:lstStyle/>
          <a:p>
            <a:r>
              <a:rPr lang="pl-PL" sz="2200"/>
              <a:t>J. Bloch, </a:t>
            </a:r>
            <a:r>
              <a:rPr lang="pl-PL" sz="2200" i="1"/>
              <a:t>Effective Java</a:t>
            </a:r>
            <a:r>
              <a:rPr lang="pl-PL" sz="2200"/>
              <a:t>, item 73: </a:t>
            </a:r>
            <a:r>
              <a:rPr lang="pl-PL" sz="2200" i="1"/>
              <a:t>(…) thread groups are obsolete. (…) </a:t>
            </a:r>
            <a:r>
              <a:rPr lang="en-US" sz="2200" i="1"/>
              <a:t>If you design a class that deals with logical groups of threads, you</a:t>
            </a:r>
            <a:r>
              <a:rPr lang="pl-PL" sz="2200" i="1"/>
              <a:t> </a:t>
            </a:r>
            <a:r>
              <a:rPr lang="en-US" sz="2200" i="1"/>
              <a:t>should probably use thread pool executors</a:t>
            </a:r>
            <a:r>
              <a:rPr lang="pl-PL" sz="2200" i="1"/>
              <a:t>.</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ymbol zastępczy numeru slajdu 3"/>
          <p:cNvSpPr>
            <a:spLocks noGrp="1"/>
          </p:cNvSpPr>
          <p:nvPr>
            <p:ph type="sldNum" sz="quarter" idx="12"/>
          </p:nvPr>
        </p:nvSpPr>
        <p:spPr/>
        <p:txBody>
          <a:bodyPr/>
          <a:lstStyle/>
          <a:p>
            <a:pPr>
              <a:defRPr/>
            </a:pPr>
            <a:fld id="{4E539CC5-AF7D-473A-8C04-1E62ACA19D98}" type="slidenum">
              <a:rPr lang="en-US"/>
              <a:pPr>
                <a:defRPr/>
              </a:pPr>
              <a:t>96</a:t>
            </a:fld>
            <a:endParaRPr lang="en-US"/>
          </a:p>
        </p:txBody>
      </p:sp>
      <p:sp>
        <p:nvSpPr>
          <p:cNvPr id="99331" name="Text Box 2"/>
          <p:cNvSpPr txBox="1">
            <a:spLocks noChangeArrowheads="1"/>
          </p:cNvSpPr>
          <p:nvPr/>
        </p:nvSpPr>
        <p:spPr bwMode="auto">
          <a:xfrm>
            <a:off x="457200" y="457200"/>
            <a:ext cx="8153400" cy="519113"/>
          </a:xfrm>
          <a:prstGeom prst="rect">
            <a:avLst/>
          </a:prstGeom>
          <a:noFill/>
          <a:ln w="9525">
            <a:noFill/>
            <a:miter lim="800000"/>
            <a:headEnd/>
            <a:tailEnd/>
          </a:ln>
        </p:spPr>
        <p:txBody>
          <a:bodyPr>
            <a:spAutoFit/>
          </a:bodyPr>
          <a:lstStyle/>
          <a:p>
            <a:pPr eaLnBrk="1" hangingPunct="1">
              <a:spcBef>
                <a:spcPct val="50000"/>
              </a:spcBef>
            </a:pPr>
            <a:r>
              <a:rPr lang="pl-PL" sz="2800">
                <a:solidFill>
                  <a:srgbClr val="A50021"/>
                </a:solidFill>
              </a:rPr>
              <a:t>Thread priorities</a:t>
            </a:r>
            <a:endParaRPr lang="pl-PL" sz="2000">
              <a:solidFill>
                <a:srgbClr val="A50021"/>
              </a:solidFill>
            </a:endParaRPr>
          </a:p>
        </p:txBody>
      </p:sp>
      <p:sp>
        <p:nvSpPr>
          <p:cNvPr id="99332" name="Rectangle 3"/>
          <p:cNvSpPr>
            <a:spLocks noChangeArrowheads="1"/>
          </p:cNvSpPr>
          <p:nvPr/>
        </p:nvSpPr>
        <p:spPr bwMode="auto">
          <a:xfrm>
            <a:off x="457200" y="1219200"/>
            <a:ext cx="8229600" cy="1735138"/>
          </a:xfrm>
          <a:prstGeom prst="rect">
            <a:avLst/>
          </a:prstGeom>
          <a:noFill/>
          <a:ln w="9525">
            <a:noFill/>
            <a:miter lim="800000"/>
            <a:headEnd/>
            <a:tailEnd/>
          </a:ln>
        </p:spPr>
        <p:txBody>
          <a:bodyPr>
            <a:spAutoFit/>
          </a:bodyPr>
          <a:lstStyle/>
          <a:p>
            <a:pPr>
              <a:spcBef>
                <a:spcPct val="50000"/>
              </a:spcBef>
            </a:pPr>
            <a:r>
              <a:rPr lang="pl-PL">
                <a:solidFill>
                  <a:srgbClr val="000000"/>
                </a:solidFill>
              </a:rPr>
              <a:t>A thread </a:t>
            </a:r>
            <a:r>
              <a:rPr lang="pl-PL">
                <a:solidFill>
                  <a:schemeClr val="accent2"/>
                </a:solidFill>
              </a:rPr>
              <a:t>priority</a:t>
            </a:r>
            <a:r>
              <a:rPr lang="pl-PL">
                <a:solidFill>
                  <a:srgbClr val="000000"/>
                </a:solidFill>
              </a:rPr>
              <a:t> is an </a:t>
            </a:r>
            <a:r>
              <a:rPr lang="pl-PL">
                <a:solidFill>
                  <a:schemeClr val="accent2"/>
                </a:solidFill>
              </a:rPr>
              <a:t>int</a:t>
            </a:r>
            <a:r>
              <a:rPr lang="pl-PL">
                <a:solidFill>
                  <a:srgbClr val="000000"/>
                </a:solidFill>
              </a:rPr>
              <a:t> from</a:t>
            </a:r>
            <a:br>
              <a:rPr lang="pl-PL">
                <a:solidFill>
                  <a:srgbClr val="000000"/>
                </a:solidFill>
              </a:rPr>
            </a:br>
            <a:r>
              <a:rPr lang="pl-PL">
                <a:solidFill>
                  <a:srgbClr val="000000"/>
                </a:solidFill>
              </a:rPr>
              <a:t>Thread.MIN_PRIORITY (currently 1)</a:t>
            </a:r>
            <a:br>
              <a:rPr lang="pl-PL">
                <a:solidFill>
                  <a:srgbClr val="000000"/>
                </a:solidFill>
              </a:rPr>
            </a:br>
            <a:r>
              <a:rPr lang="pl-PL">
                <a:solidFill>
                  <a:srgbClr val="000000"/>
                </a:solidFill>
              </a:rPr>
              <a:t>to Thread.MAX_PRIORITY (currently 10).</a:t>
            </a:r>
          </a:p>
          <a:p>
            <a:pPr>
              <a:spcBef>
                <a:spcPct val="50000"/>
              </a:spcBef>
            </a:pPr>
            <a:r>
              <a:rPr lang="pl-PL">
                <a:solidFill>
                  <a:schemeClr val="accent2"/>
                </a:solidFill>
              </a:rPr>
              <a:t>Higher priority – accessing the CPU more often.</a:t>
            </a:r>
          </a:p>
        </p:txBody>
      </p:sp>
      <p:sp>
        <p:nvSpPr>
          <p:cNvPr id="99333" name="Rectangle 4"/>
          <p:cNvSpPr>
            <a:spLocks noChangeArrowheads="1"/>
          </p:cNvSpPr>
          <p:nvPr/>
        </p:nvSpPr>
        <p:spPr bwMode="auto">
          <a:xfrm>
            <a:off x="457200" y="3429000"/>
            <a:ext cx="8229600" cy="1370013"/>
          </a:xfrm>
          <a:prstGeom prst="rect">
            <a:avLst/>
          </a:prstGeom>
          <a:noFill/>
          <a:ln w="9525">
            <a:noFill/>
            <a:miter lim="800000"/>
            <a:headEnd/>
            <a:tailEnd/>
          </a:ln>
        </p:spPr>
        <p:txBody>
          <a:bodyPr>
            <a:spAutoFit/>
          </a:bodyPr>
          <a:lstStyle/>
          <a:p>
            <a:pPr>
              <a:spcBef>
                <a:spcPct val="50000"/>
              </a:spcBef>
            </a:pPr>
            <a:r>
              <a:rPr lang="pl-PL">
                <a:solidFill>
                  <a:srgbClr val="000000"/>
                </a:solidFill>
              </a:rPr>
              <a:t>Methods from class Thread():</a:t>
            </a:r>
          </a:p>
          <a:p>
            <a:pPr>
              <a:spcBef>
                <a:spcPct val="50000"/>
              </a:spcBef>
            </a:pPr>
            <a:r>
              <a:rPr lang="pl-PL">
                <a:solidFill>
                  <a:srgbClr val="000000"/>
                </a:solidFill>
              </a:rPr>
              <a:t>void setPriority(int pr);</a:t>
            </a:r>
            <a:br>
              <a:rPr lang="pl-PL">
                <a:solidFill>
                  <a:srgbClr val="000000"/>
                </a:solidFill>
              </a:rPr>
            </a:br>
            <a:r>
              <a:rPr lang="pl-PL">
                <a:solidFill>
                  <a:srgbClr val="000000"/>
                </a:solidFill>
              </a:rPr>
              <a:t>int getPriority();</a:t>
            </a:r>
            <a:endParaRPr lang="pl-PL">
              <a:solidFill>
                <a:schemeClr val="accent2"/>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jekt domyślny">
  <a:themeElements>
    <a:clrScheme name="Projekt domyślny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ojekt domyślny">
      <a:majorFont>
        <a:latin typeface="Times New Roman"/>
        <a:ea typeface=""/>
        <a:cs typeface=""/>
      </a:majorFont>
      <a:minorFont>
        <a:latin typeface="Times New Roman"/>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rojekt domyślny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jekt domyślny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ojekt domyślny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jekt domyślny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jekt domyśln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jekt domyślny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ojekt domyślny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86B3DBFD4CC242459CA2523BB29DDD5E" ma:contentTypeVersion="4" ma:contentTypeDescription="Utwórz nowy dokument." ma:contentTypeScope="" ma:versionID="ff0d84cc5bbd6882d445f301ae70d3ba">
  <xsd:schema xmlns:xsd="http://www.w3.org/2001/XMLSchema" xmlns:xs="http://www.w3.org/2001/XMLSchema" xmlns:p="http://schemas.microsoft.com/office/2006/metadata/properties" xmlns:ns2="dbbc90a6-aee2-4edd-af5a-77bde1fb8f49" targetNamespace="http://schemas.microsoft.com/office/2006/metadata/properties" ma:root="true" ma:fieldsID="b88336c2cdc941491f98f15911994f58" ns2:_="">
    <xsd:import namespace="dbbc90a6-aee2-4edd-af5a-77bde1fb8f4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bc90a6-aee2-4edd-af5a-77bde1fb8f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3B9DFF-9A45-467F-AA78-7198FA209413}"/>
</file>

<file path=customXml/itemProps2.xml><?xml version="1.0" encoding="utf-8"?>
<ds:datastoreItem xmlns:ds="http://schemas.openxmlformats.org/officeDocument/2006/customXml" ds:itemID="{3651A45E-6494-4BFE-BE5B-F5523FC5FC29}"/>
</file>

<file path=customXml/itemProps3.xml><?xml version="1.0" encoding="utf-8"?>
<ds:datastoreItem xmlns:ds="http://schemas.openxmlformats.org/officeDocument/2006/customXml" ds:itemID="{7047EE4E-AE63-465A-ABFD-60530B151C86}"/>
</file>

<file path=docProps/app.xml><?xml version="1.0" encoding="utf-8"?>
<Properties xmlns="http://schemas.openxmlformats.org/officeDocument/2006/extended-properties" xmlns:vt="http://schemas.openxmlformats.org/officeDocument/2006/docPropsVTypes">
  <TotalTime>10867</TotalTime>
  <Words>3496</Words>
  <Application>Microsoft Office PowerPoint</Application>
  <PresentationFormat>Pokaz na ekranie (4:3)</PresentationFormat>
  <Paragraphs>658</Paragraphs>
  <Slides>96</Slides>
  <Notes>0</Notes>
  <HiddenSlides>2</HiddenSlides>
  <MMClips>0</MMClips>
  <ScaleCrop>false</ScaleCrop>
  <HeadingPairs>
    <vt:vector size="4" baseType="variant">
      <vt:variant>
        <vt:lpstr>Motyw</vt:lpstr>
      </vt:variant>
      <vt:variant>
        <vt:i4>1</vt:i4>
      </vt:variant>
      <vt:variant>
        <vt:lpstr>Tytuły slajdów</vt:lpstr>
      </vt:variant>
      <vt:variant>
        <vt:i4>96</vt:i4>
      </vt:variant>
    </vt:vector>
  </HeadingPairs>
  <TitlesOfParts>
    <vt:vector size="97" baseType="lpstr">
      <vt:lpstr>Projekt domyślny</vt:lpstr>
      <vt:lpstr>Slajd 1</vt:lpstr>
      <vt:lpstr>Slajd 2</vt:lpstr>
      <vt:lpstr>Slajd 3</vt:lpstr>
      <vt:lpstr>Slajd 4</vt:lpstr>
      <vt:lpstr>Slajd 5</vt:lpstr>
      <vt:lpstr>Slajd 6</vt:lpstr>
      <vt:lpstr>Slajd 7</vt:lpstr>
      <vt:lpstr>Slajd 8</vt:lpstr>
      <vt:lpstr>Slajd 9</vt:lpstr>
      <vt:lpstr>Slajd 10</vt:lpstr>
      <vt:lpstr>Slajd 11</vt:lpstr>
      <vt:lpstr>Slajd 12</vt:lpstr>
      <vt:lpstr>Slajd 13</vt:lpstr>
      <vt:lpstr>Slajd 14</vt:lpstr>
      <vt:lpstr>Slajd 15</vt:lpstr>
      <vt:lpstr>Slajd 16</vt:lpstr>
      <vt:lpstr>Slajd 17</vt:lpstr>
      <vt:lpstr>Slajd 18</vt:lpstr>
      <vt:lpstr>Slajd 19</vt:lpstr>
      <vt:lpstr>Slajd 20</vt:lpstr>
      <vt:lpstr>Slajd 21</vt:lpstr>
      <vt:lpstr>Slajd 22</vt:lpstr>
      <vt:lpstr>Slajd 23</vt:lpstr>
      <vt:lpstr>Slajd 24</vt:lpstr>
      <vt:lpstr>Slajd 25</vt:lpstr>
      <vt:lpstr>Slajd 26</vt:lpstr>
      <vt:lpstr>Slajd 27</vt:lpstr>
      <vt:lpstr>Slajd 28</vt:lpstr>
      <vt:lpstr>Slajd 29</vt:lpstr>
      <vt:lpstr>Slajd 30</vt:lpstr>
      <vt:lpstr>Slajd 31</vt:lpstr>
      <vt:lpstr>Slajd 32</vt:lpstr>
      <vt:lpstr>Slajd 33</vt:lpstr>
      <vt:lpstr>Slajd 34</vt:lpstr>
      <vt:lpstr>Slajd 35</vt:lpstr>
      <vt:lpstr>Slajd 36</vt:lpstr>
      <vt:lpstr>Slajd 37</vt:lpstr>
      <vt:lpstr>Slajd 38</vt:lpstr>
      <vt:lpstr>Slajd 39</vt:lpstr>
      <vt:lpstr>Slajd 40</vt:lpstr>
      <vt:lpstr>Slajd 41</vt:lpstr>
      <vt:lpstr>Slajd 42</vt:lpstr>
      <vt:lpstr>Slajd 43</vt:lpstr>
      <vt:lpstr>Slajd 44</vt:lpstr>
      <vt:lpstr>Slajd 45</vt:lpstr>
      <vt:lpstr>Slajd 46</vt:lpstr>
      <vt:lpstr>Slajd 47</vt:lpstr>
      <vt:lpstr>Slajd 48</vt:lpstr>
      <vt:lpstr>Slajd 49</vt:lpstr>
      <vt:lpstr>Slajd 50</vt:lpstr>
      <vt:lpstr>Slajd 51</vt:lpstr>
      <vt:lpstr>Slajd 52</vt:lpstr>
      <vt:lpstr>Slajd 53</vt:lpstr>
      <vt:lpstr>Slajd 54</vt:lpstr>
      <vt:lpstr>Slajd 55</vt:lpstr>
      <vt:lpstr>Slajd 56</vt:lpstr>
      <vt:lpstr>Slajd 57</vt:lpstr>
      <vt:lpstr>Slajd 58</vt:lpstr>
      <vt:lpstr>Slajd 59</vt:lpstr>
      <vt:lpstr>Slajd 60</vt:lpstr>
      <vt:lpstr>Slajd 61</vt:lpstr>
      <vt:lpstr>Slajd 62</vt:lpstr>
      <vt:lpstr>Slajd 63</vt:lpstr>
      <vt:lpstr>Slajd 64</vt:lpstr>
      <vt:lpstr>Slajd 65</vt:lpstr>
      <vt:lpstr>Slajd 66</vt:lpstr>
      <vt:lpstr>Slajd 67</vt:lpstr>
      <vt:lpstr>Slajd 68</vt:lpstr>
      <vt:lpstr>Slajd 69</vt:lpstr>
      <vt:lpstr>Slajd 70</vt:lpstr>
      <vt:lpstr>Slajd 71</vt:lpstr>
      <vt:lpstr>Slajd 72</vt:lpstr>
      <vt:lpstr>Slajd 73</vt:lpstr>
      <vt:lpstr>Slajd 74</vt:lpstr>
      <vt:lpstr>Slajd 75</vt:lpstr>
      <vt:lpstr>Slajd 76</vt:lpstr>
      <vt:lpstr>Slajd 77</vt:lpstr>
      <vt:lpstr>Slajd 78</vt:lpstr>
      <vt:lpstr>Slajd 79</vt:lpstr>
      <vt:lpstr>Slajd 80</vt:lpstr>
      <vt:lpstr>Slajd 81</vt:lpstr>
      <vt:lpstr>Slajd 82</vt:lpstr>
      <vt:lpstr>Slajd 83</vt:lpstr>
      <vt:lpstr>Slajd 84</vt:lpstr>
      <vt:lpstr>Slajd 85</vt:lpstr>
      <vt:lpstr>Slajd 86</vt:lpstr>
      <vt:lpstr>Slajd 87</vt:lpstr>
      <vt:lpstr>Slajd 88</vt:lpstr>
      <vt:lpstr>Slajd 89</vt:lpstr>
      <vt:lpstr>Slajd 90</vt:lpstr>
      <vt:lpstr>Slajd 91</vt:lpstr>
      <vt:lpstr>Slajd 92</vt:lpstr>
      <vt:lpstr>Slajd 93</vt:lpstr>
      <vt:lpstr>Slajd 94</vt:lpstr>
      <vt:lpstr>Slajd 95</vt:lpstr>
      <vt:lpstr>Slajd 96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Deterministic Exact  Nearest Neighbor Search  in the Manhattan Metric</dc:title>
  <dc:creator>Szymon Grabowski</dc:creator>
  <cp:lastModifiedBy>PKO BP SA</cp:lastModifiedBy>
  <cp:revision>786</cp:revision>
  <dcterms:created xsi:type="dcterms:W3CDTF">2001-04-09T19:27:30Z</dcterms:created>
  <dcterms:modified xsi:type="dcterms:W3CDTF">2023-11-15T08:12:49Z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0x01010086B3DBFD4CC242459CA2523BB29DDD5E</vt:lpwstr>
  </property>
</Properties>
</file>