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68" r:id="rId5"/>
    <p:sldId id="259" r:id="rId6"/>
    <p:sldId id="269" r:id="rId7"/>
    <p:sldId id="278" r:id="rId8"/>
    <p:sldId id="262" r:id="rId9"/>
    <p:sldId id="273" r:id="rId10"/>
    <p:sldId id="274" r:id="rId11"/>
    <p:sldId id="275" r:id="rId12"/>
    <p:sldId id="276" r:id="rId13"/>
    <p:sldId id="272" r:id="rId14"/>
    <p:sldId id="271" r:id="rId15"/>
    <p:sldId id="277"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74" autoAdjust="0"/>
  </p:normalViewPr>
  <p:slideViewPr>
    <p:cSldViewPr snapToGrid="0" showGuides="1">
      <p:cViewPr varScale="1">
        <p:scale>
          <a:sx n="73" d="100"/>
          <a:sy n="73" d="100"/>
        </p:scale>
        <p:origin x="606" y="7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7/15/2020</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7/15/2020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74596364"/>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847377008"/>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smtClean="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860695037"/>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700659753"/>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658419099"/>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smtClean="0"/>
              <a:t>Edit Master text styles</a:t>
            </a:r>
          </a:p>
        </p:txBody>
      </p:sp>
    </p:spTree>
    <p:extLst>
      <p:ext uri="{BB962C8B-B14F-4D97-AF65-F5344CB8AC3E}">
        <p14:creationId xmlns:p14="http://schemas.microsoft.com/office/powerpoint/2010/main" val="665340804"/>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8918405"/>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smtClean="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Building image">
            <a:extLst>
              <a:ext uri="{FF2B5EF4-FFF2-40B4-BE49-F238E27FC236}">
                <a16:creationId xmlns:a16="http://schemas.microsoft.com/office/drawing/2014/main" id="{2D599535-C841-457B-BE92-EECA801ED768}"/>
              </a:ext>
              <a:ext uri="{C183D7F6-B498-43B3-948B-1728B52AA6E4}">
                <adec:decorative xmlns:adec="http://schemas.microsoft.com/office/drawing/2017/decorative" xmlns="" val="0"/>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810" r="20810"/>
          <a:stretch>
            <a:fillRect/>
          </a:stretch>
        </p:blipFill>
        <p:spPr>
          <a:xfrm>
            <a:off x="2136393" y="1751472"/>
            <a:ext cx="2853618" cy="3310199"/>
          </a:xfrm>
        </p:spPr>
      </p:pic>
      <p:sp>
        <p:nvSpPr>
          <p:cNvPr id="10" name="Hexagon 9">
            <a:extLst>
              <a:ext uri="{FF2B5EF4-FFF2-40B4-BE49-F238E27FC236}">
                <a16:creationId xmlns:a16="http://schemas.microsoft.com/office/drawing/2014/main" id="{84367257-921F-4C31-9DD7-8B0616248FDF}"/>
              </a:ext>
              <a:ext uri="{C183D7F6-B498-43B3-948B-1728B52AA6E4}">
                <adec:decorative xmlns:adec="http://schemas.microsoft.com/office/drawing/2017/decorative" xmlns="" val="1"/>
              </a:ext>
            </a:extLst>
          </p:cNvPr>
          <p:cNvSpPr/>
          <p:nvPr/>
        </p:nvSpPr>
        <p:spPr>
          <a:xfrm rot="16200000">
            <a:off x="2414186" y="2410574"/>
            <a:ext cx="2412998" cy="208017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665473" y="3026705"/>
            <a:ext cx="1810111" cy="1140756"/>
            <a:chOff x="4905031" y="4432303"/>
            <a:chExt cx="1810111" cy="1140756"/>
          </a:xfrm>
        </p:grpSpPr>
        <p:sp>
          <p:nvSpPr>
            <p:cNvPr id="7" name="TextBox 6">
              <a:extLst>
                <a:ext uri="{FF2B5EF4-FFF2-40B4-BE49-F238E27FC236}">
                  <a16:creationId xmlns:a16="http://schemas.microsoft.com/office/drawing/2014/main" id="{4835BE9C-E4C1-41B7-ACD8-7ABEC8DF5F24}"/>
                </a:ext>
              </a:extLst>
            </p:cNvPr>
            <p:cNvSpPr txBox="1"/>
            <p:nvPr/>
          </p:nvSpPr>
          <p:spPr>
            <a:xfrm>
              <a:off x="4905031" y="4432303"/>
              <a:ext cx="1810111" cy="1015663"/>
            </a:xfrm>
            <a:prstGeom prst="rect">
              <a:avLst/>
            </a:prstGeom>
            <a:noFill/>
          </p:spPr>
          <p:txBody>
            <a:bodyPr wrap="none" rtlCol="0">
              <a:spAutoFit/>
            </a:bodyPr>
            <a:lstStyle/>
            <a:p>
              <a:r>
                <a:rPr lang="en-US" sz="6000" b="1" dirty="0" smtClean="0">
                  <a:solidFill>
                    <a:schemeClr val="bg1"/>
                  </a:solidFill>
                  <a:latin typeface="Arial Black" panose="020B0A04020102020204" pitchFamily="34" charset="0"/>
                </a:rPr>
                <a:t>IBM</a:t>
              </a:r>
              <a:endParaRPr lang="en-US" sz="6000" b="1" dirty="0">
                <a:solidFill>
                  <a:schemeClr val="bg1"/>
                </a:solidFill>
                <a:latin typeface="Arial Black" panose="020B0A04020102020204" pitchFamily="34" charset="0"/>
              </a:endParaRPr>
            </a:p>
          </p:txBody>
        </p:sp>
        <p:sp>
          <p:nvSpPr>
            <p:cNvPr id="9" name="TextBox 8">
              <a:extLst>
                <a:ext uri="{FF2B5EF4-FFF2-40B4-BE49-F238E27FC236}">
                  <a16:creationId xmlns:a16="http://schemas.microsoft.com/office/drawing/2014/main" id="{64052DBB-CC72-4F59-92CE-00AB25EFF3F6}"/>
                </a:ext>
              </a:extLst>
            </p:cNvPr>
            <p:cNvSpPr txBox="1"/>
            <p:nvPr/>
          </p:nvSpPr>
          <p:spPr>
            <a:xfrm>
              <a:off x="4929892" y="5265282"/>
              <a:ext cx="184731" cy="307777"/>
            </a:xfrm>
            <a:prstGeom prst="rect">
              <a:avLst/>
            </a:prstGeom>
            <a:noFill/>
          </p:spPr>
          <p:txBody>
            <a:bodyPr wrap="none" rtlCol="0">
              <a:spAutoFit/>
            </a:bodyPr>
            <a:lstStyle/>
            <a:p>
              <a:endParaRPr lang="en-US" sz="1400" dirty="0">
                <a:latin typeface="Calibri Light" panose="020F0302020204030204" pitchFamily="34" charset="0"/>
                <a:cs typeface="Calibri Light" panose="020F0302020204030204" pitchFamily="34" charset="0"/>
              </a:endParaRP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5099747" y="3698713"/>
            <a:ext cx="7094234" cy="875151"/>
          </a:xfrm>
        </p:spPr>
        <p:txBody>
          <a:bodyPr>
            <a:noAutofit/>
          </a:bodyPr>
          <a:lstStyle/>
          <a:p>
            <a:r>
              <a:rPr lang="en-US" sz="2600" dirty="0" smtClean="0"/>
              <a:t>Theme : </a:t>
            </a:r>
            <a:r>
              <a:rPr lang="en-IN" sz="2600" dirty="0"/>
              <a:t>Intelligent Post-Lock Down Management </a:t>
            </a:r>
            <a:r>
              <a:rPr lang="en-IN" sz="2600" dirty="0" smtClean="0"/>
              <a:t>		System </a:t>
            </a:r>
            <a:r>
              <a:rPr lang="en-IN" sz="2600" dirty="0"/>
              <a:t>For </a:t>
            </a:r>
            <a:r>
              <a:rPr lang="en-IN" sz="2600" dirty="0" smtClean="0"/>
              <a:t>Public Transportation</a:t>
            </a:r>
            <a:r>
              <a:rPr lang="en-IN" sz="2800" dirty="0"/>
              <a:t/>
            </a:r>
            <a:br>
              <a:rPr lang="en-IN" sz="2800" dirty="0"/>
            </a:br>
            <a:endParaRPr lang="en-US" sz="2800" dirty="0"/>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4441978" y="5747300"/>
            <a:ext cx="6805141" cy="910580"/>
          </a:xfrm>
        </p:spPr>
        <p:txBody>
          <a:bodyPr>
            <a:noAutofit/>
          </a:bodyPr>
          <a:lstStyle/>
          <a:p>
            <a:r>
              <a:rPr lang="en-US" sz="3200" b="1" dirty="0" smtClean="0">
                <a:solidFill>
                  <a:schemeClr val="accent1"/>
                </a:solidFill>
              </a:rPr>
              <a:t>Team Name : Immutable Coders</a:t>
            </a:r>
            <a:endParaRPr lang="en-US" sz="3200" b="1" dirty="0">
              <a:solidFill>
                <a:schemeClr val="accent1"/>
              </a:solidFill>
            </a:endParaRPr>
          </a:p>
        </p:txBody>
      </p:sp>
      <p:sp>
        <p:nvSpPr>
          <p:cNvPr id="11" name="Title 3">
            <a:extLst>
              <a:ext uri="{FF2B5EF4-FFF2-40B4-BE49-F238E27FC236}">
                <a16:creationId xmlns:a16="http://schemas.microsoft.com/office/drawing/2014/main" id="{291CA16A-993E-43BA-BDDC-9E427CF951B2}"/>
              </a:ext>
            </a:extLst>
          </p:cNvPr>
          <p:cNvSpPr txBox="1">
            <a:spLocks/>
          </p:cNvSpPr>
          <p:nvPr/>
        </p:nvSpPr>
        <p:spPr>
          <a:xfrm>
            <a:off x="5747658" y="2140881"/>
            <a:ext cx="6126480" cy="971114"/>
          </a:xfrm>
          <a:prstGeom prst="rect">
            <a:avLst/>
          </a:prstGeom>
        </p:spPr>
        <p:txBody>
          <a:bodyPr vert="horz" lIns="91440" tIns="45720" rIns="91440" bIns="0" rtlCol="0" anchor="b">
            <a:normAutofit fontScale="92500"/>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r>
              <a:rPr lang="en-US" sz="4800" dirty="0" smtClean="0"/>
              <a:t>IBM Hack Challenge 2020</a:t>
            </a:r>
            <a:endParaRPr lang="en-US" sz="4800" b="0" dirty="0"/>
          </a:p>
        </p:txBody>
      </p:sp>
    </p:spTree>
    <p:extLst>
      <p:ext uri="{BB962C8B-B14F-4D97-AF65-F5344CB8AC3E}">
        <p14:creationId xmlns:p14="http://schemas.microsoft.com/office/powerpoint/2010/main" val="4292661376"/>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circle(in)">
                                      <p:cBhvr>
                                        <p:cTn id="15"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1"/>
          </p:nvPr>
        </p:nvSpPr>
        <p:spPr/>
        <p:txBody>
          <a:bodyPr/>
          <a:lstStyle/>
          <a:p>
            <a:fld id="{8699F50C-BE38-4BD0-BA84-9B090E1F2B9B}" type="slidenum">
              <a:rPr lang="en-US" noProof="0" smtClean="0"/>
              <a:t>10</a:t>
            </a:fld>
            <a:endParaRPr lang="en-US" noProof="0" dirty="0"/>
          </a:p>
        </p:txBody>
      </p:sp>
      <p:sp>
        <p:nvSpPr>
          <p:cNvPr id="4" name="Text Placeholder 18">
            <a:extLst>
              <a:ext uri="{FF2B5EF4-FFF2-40B4-BE49-F238E27FC236}">
                <a16:creationId xmlns:a16="http://schemas.microsoft.com/office/drawing/2014/main" id="{D7CE36F2-C321-46C5-AFD9-00917224D390}"/>
              </a:ext>
            </a:extLst>
          </p:cNvPr>
          <p:cNvSpPr txBox="1">
            <a:spLocks/>
          </p:cNvSpPr>
          <p:nvPr/>
        </p:nvSpPr>
        <p:spPr>
          <a:xfrm>
            <a:off x="531813" y="959070"/>
            <a:ext cx="7368596" cy="608895"/>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000" b="1" dirty="0" smtClean="0">
                <a:solidFill>
                  <a:schemeClr val="accent2">
                    <a:lumMod val="60000"/>
                    <a:lumOff val="40000"/>
                  </a:schemeClr>
                </a:solidFill>
              </a:rPr>
              <a:t>Features</a:t>
            </a:r>
            <a:endParaRPr lang="en-IN" sz="4000" b="1" dirty="0">
              <a:solidFill>
                <a:schemeClr val="accent2">
                  <a:lumMod val="60000"/>
                  <a:lumOff val="40000"/>
                </a:schemeClr>
              </a:solidFill>
            </a:endParaRPr>
          </a:p>
        </p:txBody>
      </p:sp>
      <p:sp>
        <p:nvSpPr>
          <p:cNvPr id="5" name="Text Placeholder 32">
            <a:extLst>
              <a:ext uri="{FF2B5EF4-FFF2-40B4-BE49-F238E27FC236}">
                <a16:creationId xmlns:a16="http://schemas.microsoft.com/office/drawing/2014/main" id="{7CFD0302-279C-8A48-9E27-AD5B08D6501E}"/>
              </a:ext>
            </a:extLst>
          </p:cNvPr>
          <p:cNvSpPr txBox="1">
            <a:spLocks/>
          </p:cNvSpPr>
          <p:nvPr/>
        </p:nvSpPr>
        <p:spPr>
          <a:xfrm>
            <a:off x="531813" y="1666128"/>
            <a:ext cx="9291456" cy="4186032"/>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IN" sz="2200" dirty="0">
                <a:solidFill>
                  <a:schemeClr val="bg1"/>
                </a:solidFill>
              </a:rPr>
              <a:t>The application is intended to be used in Railway station for the safe transportation of people who want to travel to other cities. No checking of tickets inside train. </a:t>
            </a:r>
            <a:endParaRPr lang="en-IN" sz="2200" dirty="0" smtClean="0">
              <a:solidFill>
                <a:schemeClr val="bg1"/>
              </a:solidFill>
            </a:endParaRPr>
          </a:p>
          <a:p>
            <a:pPr>
              <a:buClr>
                <a:schemeClr val="accent2"/>
              </a:buClr>
            </a:pPr>
            <a:r>
              <a:rPr lang="en-IN" sz="2200" dirty="0">
                <a:solidFill>
                  <a:schemeClr val="bg1"/>
                </a:solidFill>
              </a:rPr>
              <a:t>The application is intended to provide all validations required. This will avoid ticket collector (TT) to manually go and check the tickets of  all passengers as the user's will have already been verified at the time of boarding</a:t>
            </a:r>
            <a:r>
              <a:rPr lang="en-IN" sz="2200" dirty="0" smtClean="0">
                <a:solidFill>
                  <a:schemeClr val="bg1"/>
                </a:solidFill>
              </a:rPr>
              <a:t>.</a:t>
            </a:r>
          </a:p>
          <a:p>
            <a:pPr>
              <a:buClr>
                <a:schemeClr val="accent2"/>
              </a:buClr>
            </a:pPr>
            <a:r>
              <a:rPr lang="en-IN" sz="2200" dirty="0">
                <a:solidFill>
                  <a:schemeClr val="bg1"/>
                </a:solidFill>
              </a:rPr>
              <a:t> The app can further be extended to operate for buses and metros operating in the Country. With a little bit modification in code, the same idea can be implemented in case of metros and buses to ensure safe travel</a:t>
            </a:r>
            <a:r>
              <a:rPr lang="en-IN" sz="2200" dirty="0" smtClean="0">
                <a:solidFill>
                  <a:schemeClr val="bg1"/>
                </a:solidFill>
              </a:rPr>
              <a:t>.</a:t>
            </a:r>
          </a:p>
          <a:p>
            <a:pPr>
              <a:buClr>
                <a:schemeClr val="accent2"/>
              </a:buClr>
            </a:pPr>
            <a:r>
              <a:rPr lang="en-IN" sz="2200" dirty="0">
                <a:solidFill>
                  <a:schemeClr val="bg1"/>
                </a:solidFill>
              </a:rPr>
              <a:t>The application designed by us supports minimum API Level: 26, </a:t>
            </a:r>
            <a:r>
              <a:rPr lang="en-IN" sz="2200" dirty="0" err="1">
                <a:solidFill>
                  <a:schemeClr val="bg1"/>
                </a:solidFill>
              </a:rPr>
              <a:t>i</a:t>
            </a:r>
            <a:r>
              <a:rPr lang="en-IN" sz="2200" dirty="0">
                <a:solidFill>
                  <a:schemeClr val="bg1"/>
                </a:solidFill>
              </a:rPr>
              <a:t>. e android version 8 &amp; above. Therefore the number of users targeted by the application is around 85% of the mobile devices running on android operating system.</a:t>
            </a:r>
            <a:endParaRPr lang="en-IN" sz="2200" dirty="0" smtClean="0">
              <a:solidFill>
                <a:schemeClr val="bg1"/>
              </a:solidFill>
            </a:endParaRPr>
          </a:p>
        </p:txBody>
      </p:sp>
    </p:spTree>
    <p:extLst>
      <p:ext uri="{BB962C8B-B14F-4D97-AF65-F5344CB8AC3E}">
        <p14:creationId xmlns:p14="http://schemas.microsoft.com/office/powerpoint/2010/main" val="881171738"/>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1"/>
          </p:nvPr>
        </p:nvSpPr>
        <p:spPr/>
        <p:txBody>
          <a:bodyPr/>
          <a:lstStyle/>
          <a:p>
            <a:fld id="{8699F50C-BE38-4BD0-BA84-9B090E1F2B9B}" type="slidenum">
              <a:rPr lang="en-US" noProof="0" smtClean="0"/>
              <a:t>11</a:t>
            </a:fld>
            <a:endParaRPr lang="en-US" noProof="0" dirty="0"/>
          </a:p>
        </p:txBody>
      </p:sp>
      <p:sp>
        <p:nvSpPr>
          <p:cNvPr id="6" name="Text Placeholder 18">
            <a:extLst>
              <a:ext uri="{FF2B5EF4-FFF2-40B4-BE49-F238E27FC236}">
                <a16:creationId xmlns:a16="http://schemas.microsoft.com/office/drawing/2014/main" id="{D7CE36F2-C321-46C5-AFD9-00917224D390}"/>
              </a:ext>
            </a:extLst>
          </p:cNvPr>
          <p:cNvSpPr>
            <a:spLocks noGrp="1"/>
          </p:cNvSpPr>
          <p:nvPr>
            <p:ph type="body" sz="quarter" idx="4294967295"/>
          </p:nvPr>
        </p:nvSpPr>
        <p:spPr>
          <a:xfrm>
            <a:off x="531813" y="959070"/>
            <a:ext cx="7368596" cy="608895"/>
          </a:xfrm>
          <a:prstGeom prst="rect">
            <a:avLst/>
          </a:prstGeom>
        </p:spPr>
        <p:txBody>
          <a:bodyPr/>
          <a:lstStyle/>
          <a:p>
            <a:r>
              <a:rPr lang="en-US" sz="4000" b="1" dirty="0" smtClean="0">
                <a:solidFill>
                  <a:schemeClr val="accent2">
                    <a:lumMod val="60000"/>
                    <a:lumOff val="40000"/>
                  </a:schemeClr>
                </a:solidFill>
              </a:rPr>
              <a:t>Future Scope</a:t>
            </a:r>
            <a:endParaRPr lang="en-US" sz="4000" b="1" dirty="0">
              <a:solidFill>
                <a:schemeClr val="accent2">
                  <a:lumMod val="60000"/>
                  <a:lumOff val="40000"/>
                </a:schemeClr>
              </a:solidFill>
            </a:endParaRPr>
          </a:p>
        </p:txBody>
      </p:sp>
      <p:sp>
        <p:nvSpPr>
          <p:cNvPr id="7" name="Text Placeholder 32">
            <a:extLst>
              <a:ext uri="{FF2B5EF4-FFF2-40B4-BE49-F238E27FC236}">
                <a16:creationId xmlns:a16="http://schemas.microsoft.com/office/drawing/2014/main" id="{7CFD0302-279C-8A48-9E27-AD5B08D6501E}"/>
              </a:ext>
            </a:extLst>
          </p:cNvPr>
          <p:cNvSpPr>
            <a:spLocks noGrp="1"/>
          </p:cNvSpPr>
          <p:nvPr>
            <p:ph type="body" sz="quarter" idx="4294967295"/>
          </p:nvPr>
        </p:nvSpPr>
        <p:spPr>
          <a:xfrm>
            <a:off x="531813" y="1692253"/>
            <a:ext cx="9291456" cy="3898649"/>
          </a:xfrm>
          <a:prstGeom prst="rect">
            <a:avLst/>
          </a:prstGeom>
        </p:spPr>
        <p:txBody>
          <a:bodyPr/>
          <a:lstStyle/>
          <a:p>
            <a:pPr>
              <a:buClr>
                <a:schemeClr val="accent2"/>
              </a:buClr>
            </a:pPr>
            <a:r>
              <a:rPr lang="en-IN" sz="2200" dirty="0">
                <a:solidFill>
                  <a:schemeClr val="bg1"/>
                </a:solidFill>
              </a:rPr>
              <a:t>The application can further be extended to operate for buses and metros as well operating in the Country. With a little bit modification in code like ( fetching particular details from ticket uploaded using Firebase's </a:t>
            </a:r>
            <a:r>
              <a:rPr lang="en-IN" sz="2200" dirty="0" err="1">
                <a:solidFill>
                  <a:schemeClr val="bg1"/>
                </a:solidFill>
              </a:rPr>
              <a:t>ondeviceTextRecognition</a:t>
            </a:r>
            <a:r>
              <a:rPr lang="en-IN" sz="2200" dirty="0">
                <a:solidFill>
                  <a:schemeClr val="bg1"/>
                </a:solidFill>
              </a:rPr>
              <a:t>() method, fetching cities at which buses operate </a:t>
            </a:r>
            <a:r>
              <a:rPr lang="en-IN" sz="2200" dirty="0" err="1">
                <a:solidFill>
                  <a:schemeClr val="bg1"/>
                </a:solidFill>
              </a:rPr>
              <a:t>etc</a:t>
            </a:r>
            <a:r>
              <a:rPr lang="en-IN" sz="2200" dirty="0">
                <a:solidFill>
                  <a:schemeClr val="bg1"/>
                </a:solidFill>
              </a:rPr>
              <a:t>) , the same idea can be implemented in case of metros and buses to ensure safe travel. </a:t>
            </a:r>
            <a:endParaRPr lang="en-IN" sz="2200" dirty="0" smtClean="0">
              <a:solidFill>
                <a:schemeClr val="bg1"/>
              </a:solidFill>
            </a:endParaRPr>
          </a:p>
          <a:p>
            <a:pPr>
              <a:buClr>
                <a:schemeClr val="accent2"/>
              </a:buClr>
            </a:pPr>
            <a:r>
              <a:rPr lang="en-IN" sz="2200" dirty="0">
                <a:solidFill>
                  <a:schemeClr val="bg1"/>
                </a:solidFill>
              </a:rPr>
              <a:t>Firebase's Face recognition can be later used to identify. </a:t>
            </a:r>
            <a:endParaRPr lang="en-IN" sz="2200" dirty="0" smtClean="0">
              <a:solidFill>
                <a:schemeClr val="bg1"/>
              </a:solidFill>
            </a:endParaRPr>
          </a:p>
          <a:p>
            <a:pPr>
              <a:buClr>
                <a:schemeClr val="accent2"/>
              </a:buClr>
            </a:pPr>
            <a:r>
              <a:rPr lang="en-IN" sz="2200" dirty="0">
                <a:solidFill>
                  <a:schemeClr val="bg1"/>
                </a:solidFill>
              </a:rPr>
              <a:t> Artificial Intelligence based Chat bot using IBM services can be incorporated to provide resolve petty issues and doubts of the passengers</a:t>
            </a:r>
            <a:r>
              <a:rPr lang="en-IN" sz="2200" dirty="0" smtClean="0">
                <a:solidFill>
                  <a:schemeClr val="bg1"/>
                </a:solidFill>
              </a:rPr>
              <a:t>.</a:t>
            </a:r>
          </a:p>
          <a:p>
            <a:pPr>
              <a:buClr>
                <a:schemeClr val="accent2"/>
              </a:buClr>
            </a:pPr>
            <a:r>
              <a:rPr lang="en-IN" sz="2200" dirty="0">
                <a:solidFill>
                  <a:schemeClr val="bg1"/>
                </a:solidFill>
              </a:rPr>
              <a:t>The application can be later developed for IOS Users as well</a:t>
            </a:r>
            <a:endParaRPr lang="en-US" sz="2200" dirty="0">
              <a:solidFill>
                <a:schemeClr val="bg1"/>
              </a:solidFill>
            </a:endParaRPr>
          </a:p>
        </p:txBody>
      </p:sp>
    </p:spTree>
    <p:extLst>
      <p:ext uri="{BB962C8B-B14F-4D97-AF65-F5344CB8AC3E}">
        <p14:creationId xmlns:p14="http://schemas.microsoft.com/office/powerpoint/2010/main" val="198941250"/>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circle(in)">
                                      <p:cBhvr>
                                        <p:cTn id="10" dur="20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circle(in)">
                                      <p:cBhvr>
                                        <p:cTn id="15" dur="20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circle(in)">
                                      <p:cBhvr>
                                        <p:cTn id="20" dur="20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circle(in)">
                                      <p:cBhvr>
                                        <p:cTn id="25"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1"/>
          </p:nvPr>
        </p:nvSpPr>
        <p:spPr/>
        <p:txBody>
          <a:bodyPr/>
          <a:lstStyle/>
          <a:p>
            <a:fld id="{8699F50C-BE38-4BD0-BA84-9B090E1F2B9B}" type="slidenum">
              <a:rPr lang="en-US" noProof="0" smtClean="0"/>
              <a:t>12</a:t>
            </a:fld>
            <a:endParaRPr lang="en-US" noProof="0" dirty="0"/>
          </a:p>
        </p:txBody>
      </p:sp>
      <p:sp>
        <p:nvSpPr>
          <p:cNvPr id="4" name="Text Placeholder 18">
            <a:extLst>
              <a:ext uri="{FF2B5EF4-FFF2-40B4-BE49-F238E27FC236}">
                <a16:creationId xmlns:a16="http://schemas.microsoft.com/office/drawing/2014/main" id="{D7CE36F2-C321-46C5-AFD9-00917224D390}"/>
              </a:ext>
            </a:extLst>
          </p:cNvPr>
          <p:cNvSpPr txBox="1">
            <a:spLocks/>
          </p:cNvSpPr>
          <p:nvPr/>
        </p:nvSpPr>
        <p:spPr>
          <a:xfrm>
            <a:off x="531813" y="959070"/>
            <a:ext cx="7368596" cy="608895"/>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000" b="1" dirty="0" smtClean="0">
                <a:solidFill>
                  <a:schemeClr val="accent2">
                    <a:lumMod val="60000"/>
                    <a:lumOff val="40000"/>
                  </a:schemeClr>
                </a:solidFill>
              </a:rPr>
              <a:t>Conclusion</a:t>
            </a:r>
            <a:endParaRPr lang="en-IN" sz="4000" b="1" dirty="0">
              <a:solidFill>
                <a:schemeClr val="accent2">
                  <a:lumMod val="60000"/>
                  <a:lumOff val="40000"/>
                </a:schemeClr>
              </a:solidFill>
            </a:endParaRPr>
          </a:p>
        </p:txBody>
      </p:sp>
      <p:sp>
        <p:nvSpPr>
          <p:cNvPr id="5" name="Text Placeholder 32">
            <a:extLst>
              <a:ext uri="{FF2B5EF4-FFF2-40B4-BE49-F238E27FC236}">
                <a16:creationId xmlns:a16="http://schemas.microsoft.com/office/drawing/2014/main" id="{7CFD0302-279C-8A48-9E27-AD5B08D6501E}"/>
              </a:ext>
            </a:extLst>
          </p:cNvPr>
          <p:cNvSpPr txBox="1">
            <a:spLocks/>
          </p:cNvSpPr>
          <p:nvPr/>
        </p:nvSpPr>
        <p:spPr>
          <a:xfrm>
            <a:off x="531813" y="1692253"/>
            <a:ext cx="9291456" cy="3898649"/>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IN" sz="2200" dirty="0">
                <a:solidFill>
                  <a:schemeClr val="bg1"/>
                </a:solidFill>
              </a:rPr>
              <a:t>At last , We Thank IBM for given us an opportunity to showcase our skills in the IBM Hack-Challenge 2020. It has been a great experience to make an Android Application for Post-Lockdown Transport System </a:t>
            </a:r>
            <a:r>
              <a:rPr lang="en-IN" sz="2200" dirty="0" err="1">
                <a:solidFill>
                  <a:schemeClr val="bg1"/>
                </a:solidFill>
              </a:rPr>
              <a:t>Management.The</a:t>
            </a:r>
            <a:r>
              <a:rPr lang="en-IN" sz="2200" dirty="0">
                <a:solidFill>
                  <a:schemeClr val="bg1"/>
                </a:solidFill>
              </a:rPr>
              <a:t> Online </a:t>
            </a:r>
            <a:r>
              <a:rPr lang="en-IN" sz="2200" dirty="0" err="1">
                <a:solidFill>
                  <a:schemeClr val="bg1"/>
                </a:solidFill>
              </a:rPr>
              <a:t>Bootcamps</a:t>
            </a:r>
            <a:r>
              <a:rPr lang="en-IN" sz="2200" dirty="0">
                <a:solidFill>
                  <a:schemeClr val="bg1"/>
                </a:solidFill>
              </a:rPr>
              <a:t> were very informative and we got to learn about Node-Red and other IBM Technologies. The Courses provided were also very informative and helped us earn badges.</a:t>
            </a:r>
          </a:p>
        </p:txBody>
      </p:sp>
    </p:spTree>
    <p:extLst>
      <p:ext uri="{BB962C8B-B14F-4D97-AF65-F5344CB8AC3E}">
        <p14:creationId xmlns:p14="http://schemas.microsoft.com/office/powerpoint/2010/main" val="4178066231"/>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 uri="{C183D7F6-B498-43B3-948B-1728B52AA6E4}">
                <adec:decorative xmlns:adec="http://schemas.microsoft.com/office/drawing/2017/decorative" xmlns="" val="0"/>
              </a:ext>
            </a:extLst>
          </p:cNvPr>
          <p:cNvPicPr>
            <a:picLocks noGrp="1" noChangeAspect="1"/>
          </p:cNvPicPr>
          <p:nvPr>
            <p:ph type="pic" sz="quarter" idx="13"/>
          </p:nvPr>
        </p:nvPicPr>
        <p:blipFill>
          <a:blip r:embed="rId2"/>
          <a:srcRect l="20743" r="20743"/>
          <a:stretch>
            <a:fillRect/>
          </a:stretch>
        </p:blipFill>
        <p:spPr/>
      </p:pic>
      <p:sp>
        <p:nvSpPr>
          <p:cNvPr id="19" name="Hexagon 18">
            <a:extLst>
              <a:ext uri="{FF2B5EF4-FFF2-40B4-BE49-F238E27FC236}">
                <a16:creationId xmlns:a16="http://schemas.microsoft.com/office/drawing/2014/main" id="{7CE8B54A-D8B2-498F-ACFB-31AC2DEB83FA}"/>
              </a:ext>
              <a:ext uri="{C183D7F6-B498-43B3-948B-1728B52AA6E4}">
                <adec:decorative xmlns:adec="http://schemas.microsoft.com/office/drawing/2017/decorative" xmlns=""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A20626FA-81E3-4C45-BF2D-D52CF6D96238}"/>
              </a:ext>
            </a:extLst>
          </p:cNvPr>
          <p:cNvSpPr txBox="1"/>
          <p:nvPr/>
        </p:nvSpPr>
        <p:spPr>
          <a:xfrm>
            <a:off x="3006441" y="2823788"/>
            <a:ext cx="1810111" cy="1015663"/>
          </a:xfrm>
          <a:prstGeom prst="rect">
            <a:avLst/>
          </a:prstGeom>
          <a:noFill/>
        </p:spPr>
        <p:txBody>
          <a:bodyPr wrap="square" rtlCol="0">
            <a:spAutoFit/>
          </a:bodyPr>
          <a:lstStyle/>
          <a:p>
            <a:r>
              <a:rPr lang="en-US" sz="6000" b="1" dirty="0" smtClean="0">
                <a:solidFill>
                  <a:schemeClr val="bg1"/>
                </a:solidFill>
                <a:latin typeface="Arial Black" panose="020B0A04020102020204" pitchFamily="34" charset="0"/>
              </a:rPr>
              <a:t>IBM</a:t>
            </a:r>
            <a:endParaRPr lang="en-US" sz="6000" b="1" dirty="0">
              <a:solidFill>
                <a:schemeClr val="bg1"/>
              </a:solidFill>
              <a:latin typeface="Arial Black" panose="020B0A04020102020204" pitchFamily="34" charset="0"/>
            </a:endParaRPr>
          </a:p>
        </p:txBody>
      </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p:txBody>
          <a:bodyPr/>
          <a:lstStyle/>
          <a:p>
            <a:r>
              <a:rPr lang="en-US" dirty="0"/>
              <a:t>Thank </a:t>
            </a:r>
            <a:r>
              <a:rPr lang="en-US" b="0" dirty="0"/>
              <a:t>You.</a:t>
            </a:r>
          </a:p>
        </p:txBody>
      </p:sp>
      <p:sp>
        <p:nvSpPr>
          <p:cNvPr id="14" name="Text Placeholder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a:lstStyle/>
          <a:p>
            <a:r>
              <a:rPr lang="en-US" dirty="0" smtClean="0"/>
              <a:t>Immutable Coders</a:t>
            </a:r>
            <a:endParaRPr lang="en-US" dirty="0"/>
          </a:p>
        </p:txBody>
      </p:sp>
      <p:sp>
        <p:nvSpPr>
          <p:cNvPr id="15" name="Text Placeholder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a:lstStyle/>
          <a:p>
            <a:r>
              <a:rPr lang="en-US" dirty="0" smtClean="0"/>
              <a:t>8557024411</a:t>
            </a:r>
            <a:endParaRPr lang="en-US" dirty="0"/>
          </a:p>
        </p:txBody>
      </p:sp>
      <p:sp>
        <p:nvSpPr>
          <p:cNvPr id="23" name="Text Placeholder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a:lstStyle/>
          <a:p>
            <a:r>
              <a:rPr lang="en-US" dirty="0" smtClean="0"/>
              <a:t>immutablecoders@gmail.com</a:t>
            </a:r>
            <a:endParaRPr lang="en-US" dirty="0"/>
          </a:p>
        </p:txBody>
      </p:sp>
      <p:sp>
        <p:nvSpPr>
          <p:cNvPr id="3" name="Rectangle 2"/>
          <p:cNvSpPr/>
          <p:nvPr/>
        </p:nvSpPr>
        <p:spPr>
          <a:xfrm>
            <a:off x="6375721" y="4635499"/>
            <a:ext cx="447207" cy="28919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Tree>
    <p:extLst>
      <p:ext uri="{BB962C8B-B14F-4D97-AF65-F5344CB8AC3E}">
        <p14:creationId xmlns:p14="http://schemas.microsoft.com/office/powerpoint/2010/main" val="2260955757"/>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circle(in)">
                                      <p:cBhvr>
                                        <p:cTn id="13" dur="2000"/>
                                        <p:tgtEl>
                                          <p:spTgt spid="15">
                                            <p:txEl>
                                              <p:pRg st="0" end="0"/>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circle(in)">
                                      <p:cBhvr>
                                        <p:cTn id="16" dur="2000"/>
                                        <p:tgtEl>
                                          <p:spTgt spid="14">
                                            <p:txEl>
                                              <p:pRg st="0" end="0"/>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circle(in)">
                                      <p:cBhvr>
                                        <p:cTn id="19" dur="20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build="p"/>
      <p:bldP spid="15" grpId="0" build="p"/>
      <p:bldP spid="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338530" y="2099311"/>
            <a:ext cx="5749893" cy="561886"/>
          </a:xfrm>
        </p:spPr>
        <p:txBody>
          <a:bodyPr anchor="t">
            <a:normAutofit/>
          </a:bodyPr>
          <a:lstStyle/>
          <a:p>
            <a:r>
              <a:rPr lang="en-IN" sz="2400" dirty="0"/>
              <a:t>Problems Faced due </a:t>
            </a:r>
            <a:r>
              <a:rPr lang="en-IN" sz="2400" dirty="0" smtClean="0"/>
              <a:t>to</a:t>
            </a:r>
            <a:r>
              <a:rPr lang="en-IN" sz="2400" dirty="0"/>
              <a:t> </a:t>
            </a:r>
            <a:r>
              <a:rPr lang="en-IN" sz="2400" dirty="0" smtClean="0"/>
              <a:t>Covid-19 Pandemic</a:t>
            </a:r>
            <a:endParaRPr lang="en-US" sz="2400" b="0"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338530" y="2714627"/>
            <a:ext cx="5683447" cy="3307350"/>
          </a:xfrm>
        </p:spPr>
        <p:txBody>
          <a:bodyPr>
            <a:normAutofit fontScale="92500" lnSpcReduction="20000"/>
          </a:bodyPr>
          <a:lstStyle/>
          <a:p>
            <a:pPr lvl="0"/>
            <a:r>
              <a:rPr lang="en-IN" dirty="0">
                <a:latin typeface="Souvenir Lt BT" panose="02080503040505020303" pitchFamily="18" charset="0"/>
              </a:rPr>
              <a:t>Post-Lockdown, it will be risky to allow the public transportation without proper mechanism to maintain the social distancing, especially the frequency of buses, trains and metros shall be managed properly to utilize the capacity with social distancing criteria. The transport authorities must integrate to maintain the system properly. People need to be aware about the effects of Covid-19 and take necessary precautions while </a:t>
            </a:r>
            <a:r>
              <a:rPr lang="en-IN" dirty="0" smtClean="0">
                <a:latin typeface="Souvenir Lt BT" panose="02080503040505020303" pitchFamily="18" charset="0"/>
              </a:rPr>
              <a:t>travelling. Moreover</a:t>
            </a:r>
            <a:r>
              <a:rPr lang="en-IN" dirty="0">
                <a:latin typeface="Souvenir Lt BT" panose="02080503040505020303" pitchFamily="18" charset="0"/>
              </a:rPr>
              <a:t>, they must be aware about the recent guidelines generated by the Govt. Of India.</a:t>
            </a:r>
            <a:endParaRPr lang="en-US" dirty="0">
              <a:latin typeface="Souvenir Lt BT" panose="02080503040505020303" pitchFamily="18" charset="0"/>
            </a:endParaRPr>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a:xfrm>
            <a:off x="6604000" y="0"/>
            <a:ext cx="5588000" cy="687224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972005540"/>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circle(in)">
                                      <p:cBhvr>
                                        <p:cTn id="11"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20493" y="313508"/>
            <a:ext cx="8333222" cy="716917"/>
          </a:xfrm>
        </p:spPr>
        <p:txBody>
          <a:bodyPr/>
          <a:lstStyle/>
          <a:p>
            <a:r>
              <a:rPr lang="en-US" dirty="0" smtClean="0">
                <a:solidFill>
                  <a:schemeClr val="accent2">
                    <a:lumMod val="60000"/>
                    <a:lumOff val="40000"/>
                  </a:schemeClr>
                </a:solidFill>
              </a:rPr>
              <a:t> Proposed </a:t>
            </a:r>
            <a:r>
              <a:rPr lang="en-US" dirty="0">
                <a:solidFill>
                  <a:schemeClr val="accent2">
                    <a:lumMod val="60000"/>
                    <a:lumOff val="40000"/>
                  </a:schemeClr>
                </a:solidFill>
              </a:rPr>
              <a:t>Solution</a:t>
            </a:r>
            <a:endParaRPr lang="en-US" b="0" dirty="0">
              <a:solidFill>
                <a:schemeClr val="accent2">
                  <a:lumMod val="60000"/>
                  <a:lumOff val="40000"/>
                </a:schemeClr>
              </a:solidFill>
            </a:endParaRPr>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744583" y="1087737"/>
            <a:ext cx="7144506" cy="608895"/>
          </a:xfrm>
        </p:spPr>
        <p:txBody>
          <a:bodyPr/>
          <a:lstStyle/>
          <a:p>
            <a:r>
              <a:rPr lang="en-IN" sz="1800" b="1" dirty="0"/>
              <a:t>During this pandemic the major risk for the spread can be through the use of public </a:t>
            </a:r>
            <a:r>
              <a:rPr lang="en-IN" sz="1800" b="1" dirty="0" smtClean="0"/>
              <a:t>transports:</a:t>
            </a:r>
            <a:endParaRPr lang="en-US" sz="1800" b="1"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7" y="1815738"/>
            <a:ext cx="10739485" cy="4302488"/>
          </a:xfrm>
        </p:spPr>
        <p:txBody>
          <a:bodyPr>
            <a:normAutofit fontScale="92500" lnSpcReduction="20000"/>
          </a:bodyPr>
          <a:lstStyle/>
          <a:p>
            <a:pPr lvl="0"/>
            <a:r>
              <a:rPr lang="en-IN" dirty="0"/>
              <a:t>So our Solution focuses on avoiding the over-occupancy of public transport / bus stations / railway stations. </a:t>
            </a:r>
          </a:p>
          <a:p>
            <a:pPr lvl="0"/>
            <a:r>
              <a:rPr lang="en-IN" dirty="0"/>
              <a:t>Our idea is to schedule the timing of passenger's arrival on the basis of their ticket class , for instance we can have a nominal gap in the arrival time of passengers of the 3.Ac, 2.AC and sleeper class  resulting in the reduction in the crowd at the stations </a:t>
            </a:r>
            <a:r>
              <a:rPr lang="en-IN" dirty="0" smtClean="0"/>
              <a:t>.</a:t>
            </a:r>
          </a:p>
          <a:p>
            <a:pPr lvl="0"/>
            <a:r>
              <a:rPr lang="en-IN" dirty="0"/>
              <a:t>All valid ticket holders will have to pass through the check in procedures on our app where they will have to submit ticket number and </a:t>
            </a:r>
            <a:r>
              <a:rPr lang="en-IN" dirty="0" err="1"/>
              <a:t>Adhaar</a:t>
            </a:r>
            <a:r>
              <a:rPr lang="en-IN" dirty="0"/>
              <a:t> Card / or any other document valid by Government of India/state  which will subsequently generate QR-CODE  on user's phones that is valid for  some time after verifying the </a:t>
            </a:r>
            <a:r>
              <a:rPr lang="en-IN" dirty="0" err="1"/>
              <a:t>Adhaar</a:t>
            </a:r>
            <a:r>
              <a:rPr lang="en-IN" dirty="0"/>
              <a:t> Number using </a:t>
            </a:r>
            <a:r>
              <a:rPr lang="en-IN" dirty="0" err="1"/>
              <a:t>Adhaar</a:t>
            </a:r>
            <a:r>
              <a:rPr lang="en-IN" dirty="0"/>
              <a:t> API .</a:t>
            </a:r>
          </a:p>
          <a:p>
            <a:pPr lvl="0"/>
            <a:r>
              <a:rPr lang="en-IN" dirty="0"/>
              <a:t>Further , There  will be two designated  spaces/waiting areas where the passengers will report according to odd or even number based upon the last digit of your ticket number.</a:t>
            </a:r>
          </a:p>
          <a:p>
            <a:pPr lvl="0"/>
            <a:r>
              <a:rPr lang="en-IN" dirty="0"/>
              <a:t>The scanning of  QR-CODE will avoid the direct contact of authorities at stations and will eliminate TT or Bus Conductor avoiding direct contact. The said QR_CODE will allow your entry into the waiting areas before boarding. Reporting pattern will be allotted at the time of check in.</a:t>
            </a:r>
            <a:endParaRPr lang="en-US" dirty="0"/>
          </a:p>
          <a:p>
            <a:pPr lvl="0"/>
            <a:endParaRPr lang="en-IN"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a:t>
            </a:fld>
            <a:endParaRPr lang="en-US" dirty="0"/>
          </a:p>
        </p:txBody>
      </p:sp>
    </p:spTree>
    <p:extLst>
      <p:ext uri="{BB962C8B-B14F-4D97-AF65-F5344CB8AC3E}">
        <p14:creationId xmlns:p14="http://schemas.microsoft.com/office/powerpoint/2010/main" val="3891516162"/>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circle(in)">
                                      <p:cBhvr>
                                        <p:cTn id="11" dur="2000"/>
                                        <p:tgtEl>
                                          <p:spTgt spid="16">
                                            <p:txEl>
                                              <p:pRg st="0" end="0"/>
                                            </p:txEl>
                                          </p:spTgt>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circle(in)">
                                      <p:cBhvr>
                                        <p:cTn id="15" dur="2000"/>
                                        <p:tgtEl>
                                          <p:spTgt spid="16">
                                            <p:txEl>
                                              <p:pRg st="1" end="1"/>
                                            </p:txEl>
                                          </p:spTgt>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Effect transition="in" filter="circle(in)">
                                      <p:cBhvr>
                                        <p:cTn id="19" dur="2000"/>
                                        <p:tgtEl>
                                          <p:spTgt spid="16">
                                            <p:txEl>
                                              <p:pRg st="2" end="2"/>
                                            </p:txEl>
                                          </p:spTgt>
                                        </p:tgtEl>
                                      </p:cBhvr>
                                    </p:animEffect>
                                  </p:childTnLst>
                                </p:cTn>
                              </p:par>
                            </p:childTnLst>
                          </p:cTn>
                        </p:par>
                        <p:par>
                          <p:cTn id="20" fill="hold">
                            <p:stCondLst>
                              <p:cond delay="8000"/>
                            </p:stCondLst>
                            <p:childTnLst>
                              <p:par>
                                <p:cTn id="21" presetID="6" presetClass="entr" presetSubtype="16" fill="hold" grpId="0" nodeType="afterEffect">
                                  <p:stCondLst>
                                    <p:cond delay="0"/>
                                  </p:stCondLst>
                                  <p:childTnLst>
                                    <p:set>
                                      <p:cBhvr>
                                        <p:cTn id="22" dur="1" fill="hold">
                                          <p:stCondLst>
                                            <p:cond delay="0"/>
                                          </p:stCondLst>
                                        </p:cTn>
                                        <p:tgtEl>
                                          <p:spTgt spid="16">
                                            <p:txEl>
                                              <p:pRg st="3" end="3"/>
                                            </p:txEl>
                                          </p:spTgt>
                                        </p:tgtEl>
                                        <p:attrNameLst>
                                          <p:attrName>style.visibility</p:attrName>
                                        </p:attrNameLst>
                                      </p:cBhvr>
                                      <p:to>
                                        <p:strVal val="visible"/>
                                      </p:to>
                                    </p:set>
                                    <p:animEffect transition="in" filter="circle(in)">
                                      <p:cBhvr>
                                        <p:cTn id="23" dur="2000"/>
                                        <p:tgtEl>
                                          <p:spTgt spid="16">
                                            <p:txEl>
                                              <p:pRg st="3" end="3"/>
                                            </p:txEl>
                                          </p:spTgt>
                                        </p:tgtEl>
                                      </p:cBhvr>
                                    </p:animEffect>
                                  </p:childTnLst>
                                </p:cTn>
                              </p:par>
                            </p:childTnLst>
                          </p:cTn>
                        </p:par>
                        <p:par>
                          <p:cTn id="24" fill="hold">
                            <p:stCondLst>
                              <p:cond delay="10000"/>
                            </p:stCondLst>
                            <p:childTnLst>
                              <p:par>
                                <p:cTn id="25" presetID="6" presetClass="entr" presetSubtype="16" fill="hold" grpId="0" nodeType="afterEffect">
                                  <p:stCondLst>
                                    <p:cond delay="0"/>
                                  </p:stCondLst>
                                  <p:childTnLst>
                                    <p:set>
                                      <p:cBhvr>
                                        <p:cTn id="26" dur="1" fill="hold">
                                          <p:stCondLst>
                                            <p:cond delay="0"/>
                                          </p:stCondLst>
                                        </p:cTn>
                                        <p:tgtEl>
                                          <p:spTgt spid="16">
                                            <p:txEl>
                                              <p:pRg st="4" end="4"/>
                                            </p:txEl>
                                          </p:spTgt>
                                        </p:tgtEl>
                                        <p:attrNameLst>
                                          <p:attrName>style.visibility</p:attrName>
                                        </p:attrNameLst>
                                      </p:cBhvr>
                                      <p:to>
                                        <p:strVal val="visible"/>
                                      </p:to>
                                    </p:set>
                                    <p:animEffect transition="in" filter="circle(in)">
                                      <p:cBhvr>
                                        <p:cTn id="27" dur="2000"/>
                                        <p:tgtEl>
                                          <p:spTgt spid="16">
                                            <p:txEl>
                                              <p:pRg st="4" end="4"/>
                                            </p:txEl>
                                          </p:spTgt>
                                        </p:tgtEl>
                                      </p:cBhvr>
                                    </p:animEffect>
                                  </p:childTnLst>
                                </p:cTn>
                              </p:par>
                            </p:childTnLst>
                          </p:cTn>
                        </p:par>
                        <p:par>
                          <p:cTn id="28" fill="hold">
                            <p:stCondLst>
                              <p:cond delay="12000"/>
                            </p:stCondLst>
                            <p:childTnLst>
                              <p:par>
                                <p:cTn id="29" presetID="6" presetClass="entr" presetSubtype="16"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circle(in)">
                                      <p:cBhvr>
                                        <p:cTn id="31" dur="2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build="p"/>
      <p:bldP spid="1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1"/>
          </p:nvPr>
        </p:nvSpPr>
        <p:spPr/>
        <p:txBody>
          <a:bodyPr/>
          <a:lstStyle/>
          <a:p>
            <a:fld id="{8699F50C-BE38-4BD0-BA84-9B090E1F2B9B}" type="slidenum">
              <a:rPr lang="en-US" noProof="0" smtClean="0"/>
              <a:t>4</a:t>
            </a:fld>
            <a:endParaRPr lang="en-US" noProof="0" dirty="0"/>
          </a:p>
        </p:txBody>
      </p:sp>
      <p:sp>
        <p:nvSpPr>
          <p:cNvPr id="4" name="Title 3"/>
          <p:cNvSpPr>
            <a:spLocks noGrp="1"/>
          </p:cNvSpPr>
          <p:nvPr>
            <p:ph type="title"/>
          </p:nvPr>
        </p:nvSpPr>
        <p:spPr>
          <a:xfrm>
            <a:off x="779936" y="0"/>
            <a:ext cx="8330184" cy="1147968"/>
          </a:xfrm>
        </p:spPr>
        <p:txBody>
          <a:bodyPr/>
          <a:lstStyle/>
          <a:p>
            <a:r>
              <a:rPr lang="en-IN" dirty="0" smtClean="0"/>
              <a:t>Application Flow Chart</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337" y="1356997"/>
            <a:ext cx="9862457" cy="5001534"/>
          </a:xfrm>
          <a:prstGeom prst="rect">
            <a:avLst/>
          </a:prstGeom>
        </p:spPr>
      </p:pic>
    </p:spTree>
    <p:extLst>
      <p:ext uri="{BB962C8B-B14F-4D97-AF65-F5344CB8AC3E}">
        <p14:creationId xmlns:p14="http://schemas.microsoft.com/office/powerpoint/2010/main" val="1161369726"/>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smtClean="0">
                <a:solidFill>
                  <a:schemeClr val="accent2">
                    <a:lumMod val="60000"/>
                    <a:lumOff val="40000"/>
                  </a:schemeClr>
                </a:solidFill>
              </a:rPr>
              <a:t>Advantages</a:t>
            </a:r>
            <a:endParaRPr lang="en-US" b="0" dirty="0">
              <a:solidFill>
                <a:schemeClr val="accent2">
                  <a:lumMod val="60000"/>
                  <a:lumOff val="40000"/>
                </a:schemeClr>
              </a:solidFill>
            </a:endParaRP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IN" b="1" u="sng" dirty="0">
                <a:solidFill>
                  <a:schemeClr val="accent2">
                    <a:lumMod val="60000"/>
                    <a:lumOff val="40000"/>
                  </a:schemeClr>
                </a:solidFill>
                <a:latin typeface="Souvenir Lt BT" panose="02080503040505020303" pitchFamily="18" charset="0"/>
              </a:rPr>
              <a:t>1. Generation of QR Code</a:t>
            </a:r>
            <a:endParaRPr lang="en-US" b="1" u="sng" dirty="0">
              <a:solidFill>
                <a:schemeClr val="accent2">
                  <a:lumMod val="60000"/>
                  <a:lumOff val="40000"/>
                </a:schemeClr>
              </a:solidFill>
              <a:latin typeface="Souvenir Lt BT" panose="02080503040505020303" pitchFamily="18" charset="0"/>
            </a:endParaRP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3" y="2005762"/>
            <a:ext cx="6635341" cy="4083888"/>
          </a:xfrm>
        </p:spPr>
        <p:txBody>
          <a:bodyPr/>
          <a:lstStyle/>
          <a:p>
            <a:pPr>
              <a:buClr>
                <a:schemeClr val="accent2"/>
              </a:buClr>
            </a:pPr>
            <a:r>
              <a:rPr lang="en-IN" sz="2200" dirty="0" smtClean="0"/>
              <a:t>Checking/Scanning </a:t>
            </a:r>
            <a:r>
              <a:rPr lang="en-IN" sz="2200" dirty="0"/>
              <a:t>of ticket through </a:t>
            </a:r>
            <a:r>
              <a:rPr lang="en-IN" sz="2200" dirty="0" err="1"/>
              <a:t>QRCode</a:t>
            </a:r>
            <a:r>
              <a:rPr lang="en-IN" sz="2200" dirty="0"/>
              <a:t> to avoid physical contact between people. Firstly, user shall be asked to upload an image of his confirmed ticket for travel, then using ml kit</a:t>
            </a:r>
            <a:r>
              <a:rPr lang="en-IN" sz="2200" dirty="0" smtClean="0"/>
              <a:t>, the </a:t>
            </a:r>
            <a:r>
              <a:rPr lang="en-IN" sz="2200" dirty="0"/>
              <a:t>app will fetch extract necessary details and a </a:t>
            </a:r>
            <a:r>
              <a:rPr lang="en-IN" sz="2200" dirty="0" smtClean="0"/>
              <a:t>QR-code </a:t>
            </a:r>
            <a:r>
              <a:rPr lang="en-IN" sz="2200" dirty="0"/>
              <a:t>will be generated, which shall be scanned at the railway station at the time of boarding</a:t>
            </a:r>
            <a:r>
              <a:rPr lang="en-IN" sz="2200" dirty="0" smtClean="0"/>
              <a:t>. The </a:t>
            </a:r>
            <a:r>
              <a:rPr lang="en-IN" sz="2200" dirty="0"/>
              <a:t>app aims at maintaining social distancing principle for the safety of passengers, which is the most important thing to be taken care of so that passengers feel safe during their travel. </a:t>
            </a:r>
            <a:r>
              <a:rPr lang="en-IN" sz="2200" dirty="0" err="1"/>
              <a:t>QRCode</a:t>
            </a:r>
            <a:r>
              <a:rPr lang="en-IN" sz="2200" dirty="0"/>
              <a:t> scanning shall avoid physical contact between people as the physical validation of all the tickets might put their life to risk.</a:t>
            </a:r>
            <a:endParaRPr lang="en-US" sz="220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9" y="332475"/>
            <a:ext cx="3657599" cy="5757175"/>
          </a:xfrm>
          <a:prstGeom prst="rect">
            <a:avLst/>
          </a:prstGeom>
        </p:spPr>
      </p:pic>
    </p:spTree>
    <p:extLst>
      <p:ext uri="{BB962C8B-B14F-4D97-AF65-F5344CB8AC3E}">
        <p14:creationId xmlns:p14="http://schemas.microsoft.com/office/powerpoint/2010/main" val="310042212"/>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circle(in)">
                                      <p:cBhvr>
                                        <p:cTn id="11" dur="2000"/>
                                        <p:tgtEl>
                                          <p:spTgt spid="17">
                                            <p:txEl>
                                              <p:pRg st="0" end="0"/>
                                            </p:txEl>
                                          </p:spTgt>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Effect transition="in" filter="circle(in)">
                                      <p:cBhvr>
                                        <p:cTn id="15" dur="2000"/>
                                        <p:tgtEl>
                                          <p:spTgt spid="33">
                                            <p:txEl>
                                              <p:pRg st="0" end="0"/>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ircle(in)">
                                      <p:cBhvr>
                                        <p:cTn id="18" dur="2000"/>
                                        <p:tgtEl>
                                          <p:spTgt spid="3"/>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in)">
                                      <p:cBhvr>
                                        <p:cTn id="21" dur="2000"/>
                                        <p:tgtEl>
                                          <p:spTgt spid="4"/>
                                        </p:tgtEl>
                                      </p:cBhvr>
                                    </p:animEffect>
                                  </p:childTnLst>
                                </p:cTn>
                              </p:par>
                            </p:childTnLst>
                          </p:cTn>
                        </p:par>
                        <p:par>
                          <p:cTn id="22" fill="hold">
                            <p:stCondLst>
                              <p:cond delay="6000"/>
                            </p:stCondLst>
                            <p:childTnLst>
                              <p:par>
                                <p:cTn id="23" presetID="6" presetClass="entr" presetSubtype="1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ircle(in)">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7" grpId="0" build="p"/>
      <p:bldP spid="33" grpId="0" build="p"/>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t>6</a:t>
            </a:fld>
            <a:endParaRPr lang="en-US" noProof="0" dirty="0"/>
          </a:p>
        </p:txBody>
      </p:sp>
      <p:sp>
        <p:nvSpPr>
          <p:cNvPr id="4" name="Title 3"/>
          <p:cNvSpPr>
            <a:spLocks noGrp="1"/>
          </p:cNvSpPr>
          <p:nvPr>
            <p:ph type="title"/>
          </p:nvPr>
        </p:nvSpPr>
        <p:spPr>
          <a:xfrm>
            <a:off x="505615" y="744583"/>
            <a:ext cx="5706036" cy="888153"/>
          </a:xfrm>
        </p:spPr>
        <p:txBody>
          <a:bodyPr>
            <a:normAutofit fontScale="90000"/>
          </a:bodyPr>
          <a:lstStyle/>
          <a:p>
            <a:r>
              <a:rPr lang="en-IN" sz="2200" u="sng" dirty="0" smtClean="0">
                <a:solidFill>
                  <a:schemeClr val="accent2">
                    <a:lumMod val="60000"/>
                    <a:lumOff val="40000"/>
                  </a:schemeClr>
                </a:solidFill>
                <a:latin typeface="Souvenir Lt BT" panose="02080503040505020303" pitchFamily="18" charset="0"/>
              </a:rPr>
              <a:t>2. </a:t>
            </a:r>
            <a:r>
              <a:rPr lang="en-IN" sz="2200" u="sng" dirty="0">
                <a:solidFill>
                  <a:schemeClr val="accent2">
                    <a:lumMod val="60000"/>
                    <a:lumOff val="40000"/>
                  </a:schemeClr>
                </a:solidFill>
                <a:latin typeface="Souvenir Lt BT" panose="02080503040505020303" pitchFamily="18" charset="0"/>
              </a:rPr>
              <a:t>Generation of QR Code</a:t>
            </a:r>
            <a:r>
              <a:rPr lang="en-US" dirty="0">
                <a:solidFill>
                  <a:schemeClr val="accent2">
                    <a:lumMod val="60000"/>
                    <a:lumOff val="40000"/>
                  </a:schemeClr>
                </a:solidFill>
              </a:rPr>
              <a:t/>
            </a:r>
            <a:br>
              <a:rPr lang="en-US" dirty="0">
                <a:solidFill>
                  <a:schemeClr val="accent2">
                    <a:lumMod val="60000"/>
                    <a:lumOff val="40000"/>
                  </a:schemeClr>
                </a:solidFill>
              </a:rPr>
            </a:br>
            <a:endParaRPr lang="en-IN" dirty="0">
              <a:solidFill>
                <a:schemeClr val="accent2">
                  <a:lumMod val="60000"/>
                  <a:lumOff val="40000"/>
                </a:schemeClr>
              </a:solidFill>
            </a:endParaRPr>
          </a:p>
        </p:txBody>
      </p:sp>
      <p:sp>
        <p:nvSpPr>
          <p:cNvPr id="5" name="Content Placeholder 4"/>
          <p:cNvSpPr>
            <a:spLocks noGrp="1"/>
          </p:cNvSpPr>
          <p:nvPr>
            <p:ph idx="1"/>
          </p:nvPr>
        </p:nvSpPr>
        <p:spPr>
          <a:xfrm>
            <a:off x="505615" y="1332290"/>
            <a:ext cx="7005528" cy="1933424"/>
          </a:xfrm>
        </p:spPr>
        <p:txBody>
          <a:bodyPr/>
          <a:lstStyle/>
          <a:p>
            <a:pPr marL="0" indent="0">
              <a:buNone/>
            </a:pPr>
            <a:r>
              <a:rPr lang="en-IN" dirty="0" smtClean="0"/>
              <a:t>No </a:t>
            </a:r>
            <a:r>
              <a:rPr lang="en-IN" dirty="0"/>
              <a:t>checking of tickets inside train. The application is intended to provide all validations required. This will avoid ticket collector (TT) to manually go and check the tickets of  all passengers as the user's will have already been verified at the time of boarding. </a:t>
            </a:r>
          </a:p>
        </p:txBody>
      </p:sp>
      <p:pic>
        <p:nvPicPr>
          <p:cNvPr id="6" name="Picture 5"/>
          <p:cNvPicPr>
            <a:picLocks noChangeAspect="1"/>
          </p:cNvPicPr>
          <p:nvPr/>
        </p:nvPicPr>
        <p:blipFill rotWithShape="1">
          <a:blip r:embed="rId2"/>
          <a:srcRect b="7811"/>
          <a:stretch/>
        </p:blipFill>
        <p:spPr>
          <a:xfrm>
            <a:off x="7837714" y="437912"/>
            <a:ext cx="3859001" cy="6101000"/>
          </a:xfrm>
          <a:prstGeom prst="rect">
            <a:avLst/>
          </a:prstGeom>
        </p:spPr>
      </p:pic>
      <p:sp>
        <p:nvSpPr>
          <p:cNvPr id="8" name="Title 3"/>
          <p:cNvSpPr txBox="1">
            <a:spLocks/>
          </p:cNvSpPr>
          <p:nvPr/>
        </p:nvSpPr>
        <p:spPr>
          <a:xfrm>
            <a:off x="505615" y="3106389"/>
            <a:ext cx="5706036" cy="888153"/>
          </a:xfrm>
          <a:prstGeom prst="rect">
            <a:avLst/>
          </a:prstGeom>
        </p:spPr>
        <p:txBody>
          <a:bodyPr vert="horz" lIns="91440" tIns="45720" rIns="91440" bIns="0" rtlCol="0" anchor="b">
            <a:normAutofit fontScale="97500" lnSpcReduction="10000"/>
          </a:bodyPr>
          <a:lstStyle>
            <a:lvl1pPr algn="l" defTabSz="914400" rtl="0" eaLnBrk="1" latinLnBrk="0" hangingPunct="1">
              <a:lnSpc>
                <a:spcPct val="90000"/>
              </a:lnSpc>
              <a:spcBef>
                <a:spcPct val="0"/>
              </a:spcBef>
              <a:buNone/>
              <a:defRPr lang="en-IN" sz="4400" b="1" kern="1200">
                <a:solidFill>
                  <a:schemeClr val="bg1"/>
                </a:solidFill>
                <a:latin typeface="+mj-lt"/>
                <a:ea typeface="+mj-ea"/>
                <a:cs typeface="+mj-cs"/>
              </a:defRPr>
            </a:lvl1pPr>
          </a:lstStyle>
          <a:p>
            <a:r>
              <a:rPr lang="en-IN" sz="2200" u="sng" dirty="0" smtClean="0">
                <a:solidFill>
                  <a:schemeClr val="accent2">
                    <a:lumMod val="60000"/>
                    <a:lumOff val="40000"/>
                  </a:schemeClr>
                </a:solidFill>
                <a:latin typeface="Souvenir Lt BT" panose="02080503040505020303" pitchFamily="18" charset="0"/>
              </a:rPr>
              <a:t>3. Used </a:t>
            </a:r>
            <a:r>
              <a:rPr lang="en-IN" sz="2200" u="sng" dirty="0">
                <a:solidFill>
                  <a:schemeClr val="accent2">
                    <a:lumMod val="60000"/>
                    <a:lumOff val="40000"/>
                  </a:schemeClr>
                </a:solidFill>
                <a:latin typeface="Souvenir Lt BT" panose="02080503040505020303" pitchFamily="18" charset="0"/>
              </a:rPr>
              <a:t>for All Public Transport Methods</a:t>
            </a:r>
            <a:r>
              <a:rPr lang="en-IN" u="sng" dirty="0" smtClean="0"/>
              <a:t/>
            </a:r>
            <a:br>
              <a:rPr lang="en-IN" u="sng" dirty="0" smtClean="0"/>
            </a:br>
            <a:endParaRPr lang="en-IN" u="sng" dirty="0"/>
          </a:p>
        </p:txBody>
      </p:sp>
      <p:sp>
        <p:nvSpPr>
          <p:cNvPr id="9" name="Content Placeholder 4"/>
          <p:cNvSpPr txBox="1">
            <a:spLocks/>
          </p:cNvSpPr>
          <p:nvPr/>
        </p:nvSpPr>
        <p:spPr>
          <a:xfrm>
            <a:off x="505615" y="3694096"/>
            <a:ext cx="7005528" cy="1933424"/>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The app can further be extended to operate for buses and metros operating in the Country. With a bit modification in code, the same idea can be implemented in case of metros and buses to ensure safe travel. </a:t>
            </a:r>
          </a:p>
        </p:txBody>
      </p:sp>
    </p:spTree>
    <p:extLst>
      <p:ext uri="{BB962C8B-B14F-4D97-AF65-F5344CB8AC3E}">
        <p14:creationId xmlns:p14="http://schemas.microsoft.com/office/powerpoint/2010/main" val="400773159"/>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in)">
                                      <p:cBhvr>
                                        <p:cTn id="7" dur="2000"/>
                                        <p:tgtEl>
                                          <p:spTgt spid="5">
                                            <p:txEl>
                                              <p:pRg st="0" end="0"/>
                                            </p:txEl>
                                          </p:spTgt>
                                        </p:tgtEl>
                                      </p:cBhvr>
                                    </p:animEffect>
                                  </p:childTnLst>
                                </p:cTn>
                              </p:par>
                            </p:childTnLst>
                          </p:cTn>
                        </p:par>
                        <p:par>
                          <p:cTn id="8" fill="hold">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amond(in)">
                                      <p:cBhvr>
                                        <p:cTn id="11" dur="2000"/>
                                        <p:tgtEl>
                                          <p:spTgt spid="4"/>
                                        </p:tgtEl>
                                      </p:cBhvr>
                                    </p:animEffect>
                                  </p:childTnLst>
                                </p:cTn>
                              </p:par>
                            </p:childTnLst>
                          </p:cTn>
                        </p:par>
                        <p:par>
                          <p:cTn id="12" fill="hold">
                            <p:stCondLst>
                              <p:cond delay="4000"/>
                            </p:stCondLst>
                            <p:childTnLst>
                              <p:par>
                                <p:cTn id="13" presetID="8" presetClass="entr" presetSubtype="16"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in)">
                                      <p:cBhvr>
                                        <p:cTn id="15" dur="2000"/>
                                        <p:tgtEl>
                                          <p:spTgt spid="6"/>
                                        </p:tgtEl>
                                      </p:cBhvr>
                                    </p:animEffect>
                                  </p:childTnLst>
                                </p:cTn>
                              </p:par>
                            </p:childTnLst>
                          </p:cTn>
                        </p:par>
                        <p:par>
                          <p:cTn id="16" fill="hold">
                            <p:stCondLst>
                              <p:cond delay="6000"/>
                            </p:stCondLst>
                            <p:childTnLst>
                              <p:par>
                                <p:cTn id="17" presetID="8"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amond(in)">
                                      <p:cBhvr>
                                        <p:cTn id="19" dur="2000"/>
                                        <p:tgtEl>
                                          <p:spTgt spid="9"/>
                                        </p:tgtEl>
                                      </p:cBhvr>
                                    </p:animEffect>
                                  </p:childTnLst>
                                </p:cTn>
                              </p:par>
                            </p:childTnLst>
                          </p:cTn>
                        </p:par>
                        <p:par>
                          <p:cTn id="20" fill="hold">
                            <p:stCondLst>
                              <p:cond delay="8000"/>
                            </p:stCondLst>
                            <p:childTnLst>
                              <p:par>
                                <p:cTn id="21" presetID="8" presetClass="entr" presetSubtype="1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amond(in)">
                                      <p:cBhvr>
                                        <p:cTn id="2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1"/>
          </p:nvPr>
        </p:nvSpPr>
        <p:spPr/>
        <p:txBody>
          <a:bodyPr/>
          <a:lstStyle/>
          <a:p>
            <a:fld id="{8699F50C-BE38-4BD0-BA84-9B090E1F2B9B}" type="slidenum">
              <a:rPr lang="en-US" noProof="0" smtClean="0"/>
              <a:t>7</a:t>
            </a:fld>
            <a:endParaRPr lang="en-US" noProof="0" dirty="0"/>
          </a:p>
        </p:txBody>
      </p:sp>
      <p:sp>
        <p:nvSpPr>
          <p:cNvPr id="6" name="Title 3"/>
          <p:cNvSpPr txBox="1">
            <a:spLocks/>
          </p:cNvSpPr>
          <p:nvPr/>
        </p:nvSpPr>
        <p:spPr>
          <a:xfrm>
            <a:off x="582888" y="3250019"/>
            <a:ext cx="5706036" cy="888153"/>
          </a:xfrm>
          <a:prstGeom prst="rect">
            <a:avLst/>
          </a:prstGeom>
        </p:spPr>
        <p:txBody>
          <a:bodyPr vert="horz" lIns="91440" tIns="45720" rIns="91440" bIns="0" rtlCol="0" anchor="b">
            <a:normAutofit fontScale="97500"/>
          </a:bodyPr>
          <a:lstStyle>
            <a:lvl1pPr algn="l" defTabSz="914400" rtl="0" eaLnBrk="1" latinLnBrk="0" hangingPunct="1">
              <a:lnSpc>
                <a:spcPct val="90000"/>
              </a:lnSpc>
              <a:spcBef>
                <a:spcPct val="0"/>
              </a:spcBef>
              <a:buNone/>
              <a:defRPr lang="en-IN" sz="4400" b="1" kern="1200">
                <a:solidFill>
                  <a:schemeClr val="bg1"/>
                </a:solidFill>
                <a:latin typeface="+mj-lt"/>
                <a:ea typeface="+mj-ea"/>
                <a:cs typeface="+mj-cs"/>
              </a:defRPr>
            </a:lvl1pPr>
          </a:lstStyle>
          <a:p>
            <a:r>
              <a:rPr lang="en-IN" sz="2200" u="sng" dirty="0">
                <a:solidFill>
                  <a:schemeClr val="accent2">
                    <a:lumMod val="60000"/>
                    <a:lumOff val="40000"/>
                  </a:schemeClr>
                </a:solidFill>
                <a:latin typeface="Souvenir Lt BT" panose="02080503040505020303" pitchFamily="18" charset="0"/>
              </a:rPr>
              <a:t>5. Special Priorities</a:t>
            </a:r>
            <a:endParaRPr lang="en-IN" u="sng" dirty="0"/>
          </a:p>
        </p:txBody>
      </p:sp>
      <p:sp>
        <p:nvSpPr>
          <p:cNvPr id="7" name="Content Placeholder 4"/>
          <p:cNvSpPr txBox="1">
            <a:spLocks/>
          </p:cNvSpPr>
          <p:nvPr/>
        </p:nvSpPr>
        <p:spPr>
          <a:xfrm>
            <a:off x="505615" y="4281803"/>
            <a:ext cx="7005528" cy="1933424"/>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Special provision is there for senior citizens and women passengers. They are given priority and are provided the earliest time slot for their convenience because the elderly require special care.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8422" y="346164"/>
            <a:ext cx="3278775" cy="6010186"/>
          </a:xfrm>
          <a:prstGeom prst="rect">
            <a:avLst/>
          </a:prstGeom>
        </p:spPr>
      </p:pic>
      <p:sp>
        <p:nvSpPr>
          <p:cNvPr id="9" name="Title 3"/>
          <p:cNvSpPr txBox="1">
            <a:spLocks/>
          </p:cNvSpPr>
          <p:nvPr/>
        </p:nvSpPr>
        <p:spPr>
          <a:xfrm>
            <a:off x="505615" y="744583"/>
            <a:ext cx="7005528" cy="888153"/>
          </a:xfrm>
          <a:prstGeom prst="rect">
            <a:avLst/>
          </a:prstGeom>
        </p:spPr>
        <p:txBody>
          <a:bodyPr>
            <a:normAutofit fontScale="97500"/>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IN" sz="2200" u="sng" dirty="0" smtClean="0">
                <a:solidFill>
                  <a:schemeClr val="accent2">
                    <a:lumMod val="60000"/>
                    <a:lumOff val="40000"/>
                  </a:schemeClr>
                </a:solidFill>
                <a:latin typeface="Souvenir Lt BT" panose="02080503040505020303" pitchFamily="18" charset="0"/>
              </a:rPr>
              <a:t>4. </a:t>
            </a:r>
            <a:r>
              <a:rPr lang="en-IN" sz="2200" u="sng" dirty="0">
                <a:solidFill>
                  <a:schemeClr val="accent2">
                    <a:lumMod val="60000"/>
                    <a:lumOff val="40000"/>
                  </a:schemeClr>
                </a:solidFill>
                <a:latin typeface="Souvenir Lt BT" panose="02080503040505020303" pitchFamily="18" charset="0"/>
              </a:rPr>
              <a:t>Fetching Data Using ML</a:t>
            </a:r>
            <a:endParaRPr lang="en-IN" dirty="0">
              <a:solidFill>
                <a:schemeClr val="accent2">
                  <a:lumMod val="60000"/>
                  <a:lumOff val="40000"/>
                </a:schemeClr>
              </a:solidFill>
            </a:endParaRPr>
          </a:p>
        </p:txBody>
      </p:sp>
      <p:sp>
        <p:nvSpPr>
          <p:cNvPr id="10" name="Content Placeholder 4"/>
          <p:cNvSpPr txBox="1">
            <a:spLocks/>
          </p:cNvSpPr>
          <p:nvPr/>
        </p:nvSpPr>
        <p:spPr>
          <a:xfrm>
            <a:off x="505615" y="1332290"/>
            <a:ext cx="7005528" cy="2361806"/>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solidFill>
                  <a:schemeClr val="bg1"/>
                </a:solidFill>
              </a:rPr>
              <a:t>The application enables the user to upload  the reserved ticket of travel and recognizes the ticket number and verifies other credentials using  text recognition facility provided by ML kit. The text is fetched using </a:t>
            </a:r>
            <a:r>
              <a:rPr lang="en-IN" dirty="0" err="1">
                <a:solidFill>
                  <a:schemeClr val="bg1"/>
                </a:solidFill>
              </a:rPr>
              <a:t>onDeviceTextRecognition</a:t>
            </a:r>
            <a:r>
              <a:rPr lang="en-IN" dirty="0">
                <a:solidFill>
                  <a:schemeClr val="bg1"/>
                </a:solidFill>
              </a:rPr>
              <a:t>() method provided by ml. </a:t>
            </a:r>
          </a:p>
        </p:txBody>
      </p:sp>
    </p:spTree>
    <p:extLst>
      <p:ext uri="{BB962C8B-B14F-4D97-AF65-F5344CB8AC3E}">
        <p14:creationId xmlns:p14="http://schemas.microsoft.com/office/powerpoint/2010/main" val="1049395581"/>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circle(in)">
                                      <p:cBhvr>
                                        <p:cTn id="11" dur="2000"/>
                                        <p:tgtEl>
                                          <p:spTgt spid="10"/>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par>
                          <p:cTn id="20" fill="hold">
                            <p:stCondLst>
                              <p:cond delay="8000"/>
                            </p:stCondLst>
                            <p:childTnLst>
                              <p:par>
                                <p:cTn id="21" presetID="6" presetClass="entr" presetSubtype="16"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in)">
                                      <p:cBhvr>
                                        <p:cTn id="2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1"/>
          </p:nvPr>
        </p:nvSpPr>
        <p:spPr/>
        <p:txBody>
          <a:bodyPr/>
          <a:lstStyle/>
          <a:p>
            <a:fld id="{8699F50C-BE38-4BD0-BA84-9B090E1F2B9B}" type="slidenum">
              <a:rPr lang="en-US" noProof="0" smtClean="0"/>
              <a:t>8</a:t>
            </a:fld>
            <a:endParaRPr lang="en-US" noProof="0" dirty="0"/>
          </a:p>
        </p:txBody>
      </p:sp>
      <p:sp>
        <p:nvSpPr>
          <p:cNvPr id="8" name="Title 3"/>
          <p:cNvSpPr txBox="1">
            <a:spLocks/>
          </p:cNvSpPr>
          <p:nvPr/>
        </p:nvSpPr>
        <p:spPr>
          <a:xfrm>
            <a:off x="452259" y="3616793"/>
            <a:ext cx="7005528" cy="888153"/>
          </a:xfrm>
          <a:prstGeom prst="rect">
            <a:avLst/>
          </a:prstGeom>
        </p:spPr>
        <p:txBody>
          <a:bodyPr>
            <a:normAutofit fontScale="97500"/>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IN" sz="2200" u="sng" dirty="0">
                <a:solidFill>
                  <a:schemeClr val="accent2">
                    <a:lumMod val="60000"/>
                    <a:lumOff val="40000"/>
                  </a:schemeClr>
                </a:solidFill>
                <a:latin typeface="Souvenir Lt BT" panose="02080503040505020303" pitchFamily="18" charset="0"/>
              </a:rPr>
              <a:t>7</a:t>
            </a:r>
            <a:r>
              <a:rPr lang="en-IN" sz="2200" u="sng" dirty="0" smtClean="0">
                <a:solidFill>
                  <a:schemeClr val="accent2">
                    <a:lumMod val="60000"/>
                    <a:lumOff val="40000"/>
                  </a:schemeClr>
                </a:solidFill>
                <a:latin typeface="Souvenir Lt BT" panose="02080503040505020303" pitchFamily="18" charset="0"/>
              </a:rPr>
              <a:t>. Changing </a:t>
            </a:r>
            <a:r>
              <a:rPr lang="en-IN" sz="2200" u="sng" dirty="0">
                <a:solidFill>
                  <a:schemeClr val="accent2">
                    <a:lumMod val="60000"/>
                    <a:lumOff val="40000"/>
                  </a:schemeClr>
                </a:solidFill>
                <a:latin typeface="Souvenir Lt BT" panose="02080503040505020303" pitchFamily="18" charset="0"/>
              </a:rPr>
              <a:t>Boarding Station</a:t>
            </a:r>
            <a:endParaRPr lang="en-IN" dirty="0">
              <a:solidFill>
                <a:schemeClr val="accent2">
                  <a:lumMod val="60000"/>
                  <a:lumOff val="40000"/>
                </a:schemeClr>
              </a:solidFill>
            </a:endParaRPr>
          </a:p>
        </p:txBody>
      </p:sp>
      <p:sp>
        <p:nvSpPr>
          <p:cNvPr id="9" name="Content Placeholder 4"/>
          <p:cNvSpPr txBox="1">
            <a:spLocks/>
          </p:cNvSpPr>
          <p:nvPr/>
        </p:nvSpPr>
        <p:spPr>
          <a:xfrm>
            <a:off x="398903" y="4060869"/>
            <a:ext cx="7005528" cy="2361806"/>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solidFill>
                  <a:schemeClr val="bg1"/>
                </a:solidFill>
              </a:rPr>
              <a:t>Facility provided to change the boarding station as per the convenience of user. Passenger is given an option of changing the boarding station as per his convenience and also to avoid crowd accumulation at a particular station. </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1851" y="242933"/>
            <a:ext cx="3605347" cy="6179742"/>
          </a:xfrm>
          <a:prstGeom prst="rect">
            <a:avLst/>
          </a:prstGeom>
        </p:spPr>
      </p:pic>
      <p:sp>
        <p:nvSpPr>
          <p:cNvPr id="14" name="Title 3"/>
          <p:cNvSpPr txBox="1">
            <a:spLocks/>
          </p:cNvSpPr>
          <p:nvPr/>
        </p:nvSpPr>
        <p:spPr>
          <a:xfrm>
            <a:off x="505614" y="744583"/>
            <a:ext cx="7319037" cy="888153"/>
          </a:xfrm>
          <a:prstGeom prst="rect">
            <a:avLst/>
          </a:prstGeom>
        </p:spPr>
        <p:txBody>
          <a:bodyPr>
            <a:normAutofit fontScale="97500"/>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IN" sz="2200" u="sng" dirty="0" smtClean="0">
                <a:solidFill>
                  <a:schemeClr val="accent2">
                    <a:lumMod val="60000"/>
                    <a:lumOff val="40000"/>
                  </a:schemeClr>
                </a:solidFill>
                <a:latin typeface="Souvenir Lt BT" panose="02080503040505020303" pitchFamily="18" charset="0"/>
              </a:rPr>
              <a:t>6. </a:t>
            </a:r>
            <a:r>
              <a:rPr lang="en-IN" sz="2200" u="sng" dirty="0">
                <a:solidFill>
                  <a:schemeClr val="accent2">
                    <a:lumMod val="60000"/>
                    <a:lumOff val="40000"/>
                  </a:schemeClr>
                </a:solidFill>
                <a:latin typeface="Souvenir Lt BT" panose="02080503040505020303" pitchFamily="18" charset="0"/>
              </a:rPr>
              <a:t>Allotment of Waiting Rooms At Station Premises</a:t>
            </a:r>
            <a:endParaRPr lang="en-IN" dirty="0">
              <a:solidFill>
                <a:schemeClr val="accent2">
                  <a:lumMod val="60000"/>
                  <a:lumOff val="40000"/>
                </a:schemeClr>
              </a:solidFill>
            </a:endParaRPr>
          </a:p>
        </p:txBody>
      </p:sp>
      <p:sp>
        <p:nvSpPr>
          <p:cNvPr id="15" name="Content Placeholder 4"/>
          <p:cNvSpPr txBox="1">
            <a:spLocks/>
          </p:cNvSpPr>
          <p:nvPr/>
        </p:nvSpPr>
        <p:spPr>
          <a:xfrm>
            <a:off x="505615" y="1332290"/>
            <a:ext cx="7005528" cy="2361806"/>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solidFill>
                  <a:schemeClr val="bg1"/>
                </a:solidFill>
              </a:rPr>
              <a:t>Proper waiting rooms will be allotted to the user based on Odd-even algorithm. The passengers can wait for their turn to board the train in waiting rooms if they have reached the railway station before their allotted time and the rooms shall be sanitized from time to time by the railway authorities. </a:t>
            </a:r>
          </a:p>
        </p:txBody>
      </p:sp>
    </p:spTree>
    <p:extLst>
      <p:ext uri="{BB962C8B-B14F-4D97-AF65-F5344CB8AC3E}">
        <p14:creationId xmlns:p14="http://schemas.microsoft.com/office/powerpoint/2010/main" val="52412588"/>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circle(in)">
                                      <p:cBhvr>
                                        <p:cTn id="11" dur="2000"/>
                                        <p:tgtEl>
                                          <p:spTgt spid="15"/>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2000"/>
                                        <p:tgtEl>
                                          <p:spTgt spid="9"/>
                                        </p:tgtEl>
                                      </p:cBhvr>
                                    </p:animEffect>
                                  </p:childTnLst>
                                </p:cTn>
                              </p:par>
                            </p:childTnLst>
                          </p:cTn>
                        </p:par>
                        <p:par>
                          <p:cTn id="16" fill="hold">
                            <p:stCondLst>
                              <p:cond delay="6000"/>
                            </p:stCondLst>
                            <p:childTnLst>
                              <p:par>
                                <p:cTn id="17" presetID="6" presetClass="entr" presetSubtype="16"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ircle(in)">
                                      <p:cBhvr>
                                        <p:cTn id="19"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1"/>
          </p:nvPr>
        </p:nvSpPr>
        <p:spPr/>
        <p:txBody>
          <a:bodyPr/>
          <a:lstStyle/>
          <a:p>
            <a:fld id="{8699F50C-BE38-4BD0-BA84-9B090E1F2B9B}" type="slidenum">
              <a:rPr lang="en-US" noProof="0" smtClean="0"/>
              <a:t>9</a:t>
            </a:fld>
            <a:endParaRPr lang="en-US" noProof="0" dirty="0"/>
          </a:p>
        </p:txBody>
      </p:sp>
      <p:sp>
        <p:nvSpPr>
          <p:cNvPr id="9" name="Title 3"/>
          <p:cNvSpPr txBox="1">
            <a:spLocks/>
          </p:cNvSpPr>
          <p:nvPr/>
        </p:nvSpPr>
        <p:spPr>
          <a:xfrm>
            <a:off x="505615" y="950959"/>
            <a:ext cx="5706036" cy="888153"/>
          </a:xfrm>
          <a:prstGeom prst="rect">
            <a:avLst/>
          </a:prstGeom>
        </p:spPr>
        <p:txBody>
          <a:bodyPr>
            <a:normAutofit fontScale="90000" lnSpcReduction="10000"/>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IN" sz="2200" u="sng" dirty="0">
                <a:solidFill>
                  <a:schemeClr val="accent2">
                    <a:lumMod val="60000"/>
                    <a:lumOff val="40000"/>
                  </a:schemeClr>
                </a:solidFill>
                <a:latin typeface="Souvenir Lt BT" panose="02080503040505020303" pitchFamily="18" charset="0"/>
              </a:rPr>
              <a:t>8</a:t>
            </a:r>
            <a:r>
              <a:rPr lang="en-IN" sz="2200" u="sng" dirty="0" smtClean="0">
                <a:solidFill>
                  <a:schemeClr val="accent2">
                    <a:lumMod val="60000"/>
                    <a:lumOff val="40000"/>
                  </a:schemeClr>
                </a:solidFill>
                <a:latin typeface="Souvenir Lt BT" panose="02080503040505020303" pitchFamily="18" charset="0"/>
              </a:rPr>
              <a:t>. </a:t>
            </a:r>
            <a:r>
              <a:rPr lang="en-IN" sz="2200" u="sng" dirty="0">
                <a:solidFill>
                  <a:schemeClr val="accent2">
                    <a:lumMod val="60000"/>
                    <a:lumOff val="40000"/>
                  </a:schemeClr>
                </a:solidFill>
                <a:latin typeface="Souvenir Lt BT" panose="02080503040505020303" pitchFamily="18" charset="0"/>
              </a:rPr>
              <a:t>Proper Time Management</a:t>
            </a:r>
            <a:r>
              <a:rPr lang="en-IN" dirty="0" smtClean="0">
                <a:solidFill>
                  <a:schemeClr val="accent2">
                    <a:lumMod val="60000"/>
                    <a:lumOff val="40000"/>
                  </a:schemeClr>
                </a:solidFill>
              </a:rPr>
              <a:t/>
            </a:r>
            <a:br>
              <a:rPr lang="en-IN" dirty="0" smtClean="0">
                <a:solidFill>
                  <a:schemeClr val="accent2">
                    <a:lumMod val="60000"/>
                    <a:lumOff val="40000"/>
                  </a:schemeClr>
                </a:solidFill>
              </a:rPr>
            </a:br>
            <a:endParaRPr lang="en-IN" dirty="0">
              <a:solidFill>
                <a:schemeClr val="accent2">
                  <a:lumMod val="60000"/>
                  <a:lumOff val="40000"/>
                </a:schemeClr>
              </a:solidFill>
            </a:endParaRPr>
          </a:p>
        </p:txBody>
      </p:sp>
      <p:sp>
        <p:nvSpPr>
          <p:cNvPr id="10" name="Content Placeholder 4"/>
          <p:cNvSpPr txBox="1">
            <a:spLocks/>
          </p:cNvSpPr>
          <p:nvPr/>
        </p:nvSpPr>
        <p:spPr>
          <a:xfrm>
            <a:off x="383649" y="1551728"/>
            <a:ext cx="7005528" cy="2361806"/>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solidFill>
                  <a:schemeClr val="bg1"/>
                </a:solidFill>
              </a:rPr>
              <a:t>Proper Time Slots are provided to passengers for boarding the train based upon the class in which they are going to travel. The arrival and departure timings of trains are fetched from live </a:t>
            </a:r>
            <a:r>
              <a:rPr lang="en-IN" dirty="0" err="1">
                <a:solidFill>
                  <a:schemeClr val="bg1"/>
                </a:solidFill>
              </a:rPr>
              <a:t>api</a:t>
            </a:r>
            <a:r>
              <a:rPr lang="en-IN" dirty="0">
                <a:solidFill>
                  <a:schemeClr val="bg1"/>
                </a:solidFill>
              </a:rPr>
              <a:t> and the time slots are allotted to users. Even the user can get the train timings for all the stations that are included in train's stoppage.</a:t>
            </a:r>
          </a:p>
        </p:txBody>
      </p:sp>
      <p:pic>
        <p:nvPicPr>
          <p:cNvPr id="12" name="Picture 11"/>
          <p:cNvPicPr>
            <a:picLocks noChangeAspect="1"/>
          </p:cNvPicPr>
          <p:nvPr/>
        </p:nvPicPr>
        <p:blipFill>
          <a:blip r:embed="rId2"/>
          <a:stretch>
            <a:fillRect/>
          </a:stretch>
        </p:blipFill>
        <p:spPr>
          <a:xfrm>
            <a:off x="8307977" y="143691"/>
            <a:ext cx="3579221" cy="6348549"/>
          </a:xfrm>
          <a:prstGeom prst="rect">
            <a:avLst/>
          </a:prstGeom>
        </p:spPr>
      </p:pic>
    </p:spTree>
    <p:extLst>
      <p:ext uri="{BB962C8B-B14F-4D97-AF65-F5344CB8AC3E}">
        <p14:creationId xmlns:p14="http://schemas.microsoft.com/office/powerpoint/2010/main" val="3560498873"/>
      </p:ext>
    </p:extLst>
  </p:cSld>
  <p:clrMapOvr>
    <a:masterClrMapping/>
  </p:clrMapOvr>
  <mc:AlternateContent xmlns:mc="http://schemas.openxmlformats.org/markup-compatibility/2006">
    <mc:Choice xmlns:p14="http://schemas.microsoft.com/office/powerpoint/2010/main" Requires="p14">
      <p:transition spd="slow" p14:dur="20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2.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1225</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Black</vt:lpstr>
      <vt:lpstr>Calibri</vt:lpstr>
      <vt:lpstr>Calibri Light</vt:lpstr>
      <vt:lpstr>CiscoSans ExtraLight</vt:lpstr>
      <vt:lpstr>Gill Sans SemiBold</vt:lpstr>
      <vt:lpstr>Souvenir Lt BT</vt:lpstr>
      <vt:lpstr>Times New Roman</vt:lpstr>
      <vt:lpstr>Office Theme</vt:lpstr>
      <vt:lpstr>Theme : Intelligent Post-Lock Down Management   System For Public Transportation </vt:lpstr>
      <vt:lpstr>Problems Faced due to Covid-19 Pandemic</vt:lpstr>
      <vt:lpstr> Proposed Solution</vt:lpstr>
      <vt:lpstr>Application Flow Chart</vt:lpstr>
      <vt:lpstr>Advantages</vt:lpstr>
      <vt:lpstr>2. Generation of QR Code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2020-07-15T16:04:37Z</dcterms:created>
  <dcterms:modified xsi:type="dcterms:W3CDTF">2020-07-15T17:39:24Z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