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310" r:id="rId5"/>
    <p:sldId id="305" r:id="rId6"/>
    <p:sldId id="309" r:id="rId7"/>
    <p:sldId id="315" r:id="rId8"/>
    <p:sldId id="328" r:id="rId9"/>
    <p:sldId id="298" r:id="rId10"/>
    <p:sldId id="312" r:id="rId11"/>
    <p:sldId id="311" r:id="rId12"/>
    <p:sldId id="299" r:id="rId13"/>
    <p:sldId id="316" r:id="rId14"/>
    <p:sldId id="319" r:id="rId15"/>
    <p:sldId id="327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9" r:id="rId24"/>
    <p:sldId id="33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AE8"/>
    <a:srgbClr val="4769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5394" autoAdjust="0"/>
  </p:normalViewPr>
  <p:slideViewPr>
    <p:cSldViewPr snapToGrid="0">
      <p:cViewPr varScale="1">
        <p:scale>
          <a:sx n="73" d="100"/>
          <a:sy n="73" d="100"/>
        </p:scale>
        <p:origin x="364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AA3114B-0CDD-4419-A4DE-E0C29A2AE1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C25048-78D1-4821-8E2B-7A77CCA12F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52186-C111-43A8-A0F7-F77FFDE4DF82}" type="datetimeFigureOut">
              <a:rPr lang="en-US" smtClean="0"/>
              <a:t>10/7/2024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24695-047D-4CC8-8801-1AA37457E7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00293-63F6-438D-A9A8-024975FD55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6CFAD-C154-4C9C-AD01-665A505506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79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BBB5B-F3DE-41D7-B279-483D20E8E363}" type="datetimeFigureOut">
              <a:rPr lang="en-US" smtClean="0"/>
              <a:t>10/7/2024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62BC0-7DC4-4569-951D-2BB9475345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641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62BC0-7DC4-4569-951D-2BB9475345C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580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62BC0-7DC4-4569-951D-2BB9475345C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189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62BC0-7DC4-4569-951D-2BB9475345C6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014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02728A58-8DE2-4B1C-B6CA-F2AED56F45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2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D7CAC-EE78-4BAE-94EA-EBE4BB1181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9909" y="2335192"/>
            <a:ext cx="9792182" cy="218761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lIns="914400" tIns="91440" rIns="914400" anchor="ctr"/>
          <a:lstStyle>
            <a:lvl1pPr algn="ctr">
              <a:defRPr sz="5400" b="1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8328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5E8994-67B0-7A02-C300-323269156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32671" y="0"/>
            <a:ext cx="7659329" cy="6858000"/>
          </a:xfrm>
          <a:prstGeom prst="rect">
            <a:avLst/>
          </a:prstGeom>
          <a:solidFill>
            <a:schemeClr val="accent2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D96D4A-16D3-4C35-A383-2DF039D54C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3791" y="787869"/>
            <a:ext cx="2743200" cy="2142144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EA6B5C4-24E3-C021-071B-DFF6C6CC497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33449" y="3429000"/>
            <a:ext cx="2920796" cy="29273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1pPr>
            <a:lvl2pPr marL="4572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600" spc="100" baseline="0"/>
            </a:lvl2pPr>
            <a:lvl3pPr marL="9144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400" spc="100" baseline="0"/>
            </a:lvl3pPr>
            <a:lvl4pPr marL="13716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200" spc="100" baseline="0"/>
            </a:lvl4pPr>
            <a:lvl5pPr marL="18288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2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F255611-8280-41F3-A5FA-821E144AEAE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220928" y="787869"/>
            <a:ext cx="6292646" cy="54322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600" cap="all" baseline="0">
                <a:solidFill>
                  <a:schemeClr val="accent5">
                    <a:lumMod val="50000"/>
                  </a:schemeClr>
                </a:solidFill>
              </a:defRPr>
            </a:lvl2pPr>
            <a:lvl3pPr marL="914400" indent="0">
              <a:buNone/>
              <a:defRPr sz="1400" cap="all" baseline="0">
                <a:solidFill>
                  <a:schemeClr val="accent5">
                    <a:lumMod val="50000"/>
                  </a:schemeClr>
                </a:solidFill>
              </a:defRPr>
            </a:lvl3pPr>
            <a:lvl4pPr marL="13716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4pPr>
            <a:lvl5pPr marL="18288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53DB9-3C4B-4136-96D2-08A7D5AD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464841-801A-499A-BFD2-9731D2D8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78F9D-CD73-4D53-A871-D6C0B643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0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225E-57F6-4605-A684-F9B30F1F66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0559" y="1"/>
            <a:ext cx="4952999" cy="2182482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lIns="731520" rIns="731520"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93927AF-DF09-4CE5-8767-B2ECF0215B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942932" y="0"/>
            <a:ext cx="7249067" cy="218248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E8D114B-8AAB-41D6-AFCF-750066A652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9728" y="2924355"/>
            <a:ext cx="3769525" cy="3300645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E5C19A-AE6A-FEDE-6B3C-9B1701F4C50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933262" y="2932801"/>
            <a:ext cx="6411912" cy="3300851"/>
          </a:xfrm>
          <a:prstGeom prst="rect">
            <a:avLst/>
          </a:prstGeom>
        </p:spPr>
        <p:txBody>
          <a:bodyPr/>
          <a:lstStyle>
            <a:lvl1pPr marL="283464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1pPr>
            <a:lvl2pPr marL="9144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2pPr>
            <a:lvl3pPr marL="13716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3pPr>
            <a:lvl4pPr marL="18288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4pPr>
            <a:lvl5pPr marL="22860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751D887-2419-4911-A7CC-9B5A598D7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8B214E0-C574-4CE5-8FF0-E0F965A4A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C033920-FB08-49F3-8A75-14E68EF78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51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6722F2-1968-8B82-9382-187D808D9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F6663C8-5425-48D7-9E9D-F2B794222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41541"/>
            <a:ext cx="10515600" cy="1215894"/>
          </a:xfrm>
          <a:prstGeom prst="rect">
            <a:avLst/>
          </a:prstGeom>
        </p:spPr>
        <p:txBody>
          <a:bodyPr anchor="b"/>
          <a:lstStyle>
            <a:lvl1pPr algn="ctr">
              <a:defRPr sz="2400" cap="all" spc="1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E7176063-74EF-4FC1-A687-2F5900412F55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59468" y="2674190"/>
            <a:ext cx="10494331" cy="36058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058ECB-2935-45B1-80F1-ED38302C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C42CC-A62B-40E8-907A-F15D7C21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3E0735-85DE-48C3-8FE9-0754F9AB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16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06EC1-D867-4113-B1E4-72ADCC4B1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0061" y="1541398"/>
            <a:ext cx="4442603" cy="21248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34C23C4D-3C16-4A17-BF8A-A9C4E2F013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30061" y="3984426"/>
            <a:ext cx="4442603" cy="242499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50298920-F98C-4AFF-A39F-BB5644F96E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71736" y="0"/>
            <a:ext cx="5420263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425779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50298920-F98C-4AFF-A39F-BB5644F96E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772276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906EC1-D867-4113-B1E4-72ADCC4B1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4747" y="2365057"/>
            <a:ext cx="4377400" cy="2160644"/>
          </a:xfrm>
          <a:prstGeom prst="rect">
            <a:avLst/>
          </a:prstGeom>
          <a:gradFill>
            <a:gsLst>
              <a:gs pos="5000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accent5">
                  <a:alpha val="10000"/>
                </a:schemeClr>
              </a:gs>
            </a:gsLst>
            <a:lin ang="0" scaled="0"/>
          </a:gradFill>
          <a:ln w="28575">
            <a:solidFill>
              <a:schemeClr val="bg1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B3EFFF7-FFC6-16DF-B4AB-DD5A1A1DA92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27896" y="0"/>
            <a:ext cx="3344379" cy="6858000"/>
          </a:xfrm>
          <a:custGeom>
            <a:avLst/>
            <a:gdLst>
              <a:gd name="connsiteX0" fmla="*/ 0 w 3344379"/>
              <a:gd name="connsiteY0" fmla="*/ 0 h 6858000"/>
              <a:gd name="connsiteX1" fmla="*/ 3344379 w 3344379"/>
              <a:gd name="connsiteY1" fmla="*/ 0 h 6858000"/>
              <a:gd name="connsiteX2" fmla="*/ 3344379 w 3344379"/>
              <a:gd name="connsiteY2" fmla="*/ 6858000 h 6858000"/>
              <a:gd name="connsiteX3" fmla="*/ 0 w 334437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4379" h="6858000">
                <a:moveTo>
                  <a:pt x="0" y="0"/>
                </a:moveTo>
                <a:lnTo>
                  <a:pt x="3344379" y="0"/>
                </a:lnTo>
                <a:lnTo>
                  <a:pt x="334437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Blank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6E802E-B214-0AE3-69C8-CBCA885C70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835900" y="2071688"/>
            <a:ext cx="3773488" cy="273208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1pPr>
            <a:lvl2pPr marL="4572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2pPr>
            <a:lvl3pPr marL="9144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3pPr>
            <a:lvl4pPr marL="13716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4pPr>
            <a:lvl5pPr marL="18288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0398655-42A6-4DBC-9542-9A8D10B44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FF7C44B-1689-4CA8-B0BC-0671EA127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D6105C8-7607-448C-9CD2-9CA33B49B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3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02728A58-8DE2-4B1C-B6CA-F2AED56F45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2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D7CAC-EE78-4BAE-94EA-EBE4BB1181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9909" y="2335192"/>
            <a:ext cx="9792182" cy="2187616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lIns="914400" tIns="182880" rIns="914400" anchor="ctr"/>
          <a:lstStyle>
            <a:lvl1pPr algn="ctr">
              <a:defRPr sz="5400" b="1" cap="all" spc="100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3712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CC6C658-B6F5-98D2-4D95-EA3030D6F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0322" y="-7084"/>
            <a:ext cx="12212321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9AED10-F37C-48B3-A407-EDC6878C71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0065" y="2372810"/>
            <a:ext cx="4352081" cy="2129742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D8B338-CD86-47FF-A4B9-9EE6A11AFB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89480" y="0"/>
            <a:ext cx="539496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19507D12-915D-42C7-9250-F3912C1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4520C17-104B-4F9D-B1D8-2FA4676B3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19F9CF7-C4CD-4EEB-A49F-1820A981A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33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C3FAF69-7EBE-817B-DCEA-4A1595820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7515"/>
            <a:ext cx="4661648" cy="6871651"/>
          </a:xfrm>
          <a:prstGeom prst="rect">
            <a:avLst/>
          </a:prstGeom>
          <a:solidFill>
            <a:srgbClr val="4769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0FC4D-FDE2-42C3-B907-27B071B649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6608" y="804862"/>
            <a:ext cx="3401992" cy="5121375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4F9403-8AE5-DF79-EFCF-E99EABB8341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579338" y="804863"/>
            <a:ext cx="5716587" cy="5248276"/>
          </a:xfrm>
          <a:prstGeom prst="rect">
            <a:avLst/>
          </a:prstGeom>
        </p:spPr>
        <p:txBody>
          <a:bodyPr anchor="ctr"/>
          <a:lstStyle>
            <a:lvl1pPr marL="283464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1pPr>
            <a:lvl2pPr marL="73152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2pPr>
            <a:lvl3pPr marL="109728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3pPr>
            <a:lvl4pPr marL="146304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4pPr>
            <a:lvl5pPr marL="18288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38E30C9-543F-4532-B571-2F2EF52E7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E2F8B6B-A63E-448F-86E5-CF3F12A29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EC1D779-DE8A-45DF-9A79-70F63DD68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9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AED10-F37C-48B3-A407-EDC6878C71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47727" y="2060294"/>
            <a:ext cx="4359795" cy="2141316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D8B338-CD86-47FF-A4B9-9EE6A11AFB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-9009"/>
            <a:ext cx="5521124" cy="687858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20D097E-45D7-422E-A8D1-635C7DE9A9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70878" y="4550199"/>
            <a:ext cx="4359795" cy="1790164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800" b="1" cap="all" spc="100" baseline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19507D12-915D-42C7-9250-F3912C1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4520C17-104B-4F9D-B1D8-2FA4676B3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19F9CF7-C4CD-4EEB-A49F-1820A981A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91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5AC9-F6E1-46F9-8810-475475E17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4980" y="706056"/>
            <a:ext cx="6323957" cy="1088020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52C02D9-C262-43C0-BE24-402661B059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4495801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C3273F-AE8F-21E6-A06E-52686D65496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35563" y="2291786"/>
            <a:ext cx="3017837" cy="3967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1pPr>
            <a:lvl2pPr marL="283464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2pPr>
            <a:lvl3pPr marL="6858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3pPr>
            <a:lvl4pPr marL="11430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4pPr>
            <a:lvl5pPr marL="16002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A011C768-FB8E-F917-0CF9-C9B7DA4CAA6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473281" y="2294680"/>
            <a:ext cx="3136127" cy="3967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1pPr>
            <a:lvl2pPr marL="283464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2pPr>
            <a:lvl3pPr marL="6858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3pPr>
            <a:lvl4pPr marL="11430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4pPr>
            <a:lvl5pPr marL="16002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61AB9D5A-1951-48B0-9CAE-84FC869BE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3AEF9F4B-0EB4-4C9F-9159-80E393F3A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6BC4F905-196D-4DFF-9947-C56088B56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20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D970D0-182D-96E3-04B5-5D634F9C4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EFB40-063A-41A7-9581-865BBE62C3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6143"/>
            <a:ext cx="10515600" cy="1229033"/>
          </a:xfrm>
          <a:prstGeom prst="rect">
            <a:avLst/>
          </a:prstGeom>
        </p:spPr>
        <p:txBody>
          <a:bodyPr anchor="b"/>
          <a:lstStyle>
            <a:lvl1pPr algn="ctr">
              <a:defRPr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E453354-6167-7227-F443-F984688CC4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49775" y="2858625"/>
            <a:ext cx="3941763" cy="3338513"/>
          </a:xfrm>
          <a:prstGeom prst="rect">
            <a:avLst/>
          </a:prstGeom>
        </p:spPr>
        <p:txBody>
          <a:bodyPr/>
          <a:lstStyle>
            <a:lvl1pPr marL="347472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800" spc="100" baseline="0"/>
            </a:lvl1pPr>
            <a:lvl2pPr marL="6858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  <a:defRPr sz="1600" spc="100" baseline="0"/>
            </a:lvl2pPr>
            <a:lvl3pPr marL="11430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  <a:defRPr sz="1400" spc="100" baseline="0"/>
            </a:lvl3pPr>
            <a:lvl4pPr marL="16002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  <a:defRPr sz="1200" spc="100" baseline="0"/>
            </a:lvl4pPr>
            <a:lvl5pPr marL="20574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LcPeriod"/>
              <a:defRPr sz="12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DDA14B5C-C6A4-65FB-34DD-E1C0FF465FF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342681" y="2858625"/>
            <a:ext cx="6011119" cy="33385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None/>
              <a:defRPr sz="1800" spc="100" baseline="0"/>
            </a:lvl1pPr>
            <a:lvl2pPr marL="28575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spc="100" baseline="0"/>
            </a:lvl2pPr>
            <a:lvl3pPr marL="68580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spc="100" baseline="0"/>
            </a:lvl3pPr>
            <a:lvl4pPr marL="114300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spc="100" baseline="0"/>
            </a:lvl4pPr>
            <a:lvl5pPr marL="160020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573EDDB2-8AC2-4A88-95EE-20082E77D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325A34CF-B8DC-4A28-86BC-8D450E3D3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3F009426-0603-4EF7-8DE1-0CA50818F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5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1E109A-BBBE-498A-AC65-464AAF5710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766915"/>
            <a:ext cx="2782529" cy="21630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408009F-7441-4960-8688-598E5537784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64796" y="960385"/>
            <a:ext cx="6341212" cy="1969628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721A019-F5C2-4A15-A6AE-C03209D1D7D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716594"/>
            <a:ext cx="12192000" cy="31414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FE1DF53-32D0-456E-8221-7FCD23325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C108F1B-58C5-43B6-8251-B1392CA9A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530B1E0-03D4-4E5B-A2A7-903B17B30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1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02389-643A-44A3-9E32-4459CAEAC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E221A-6F27-4890-B073-7BA27B8FB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06CAC-A122-486F-81C6-4299D83E9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1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73" r:id="rId3"/>
    <p:sldLayoutId id="2147483669" r:id="rId4"/>
    <p:sldLayoutId id="2147483651" r:id="rId5"/>
    <p:sldLayoutId id="2147483671" r:id="rId6"/>
    <p:sldLayoutId id="2147483652" r:id="rId7"/>
    <p:sldLayoutId id="2147483653" r:id="rId8"/>
    <p:sldLayoutId id="2147483650" r:id="rId9"/>
    <p:sldLayoutId id="2147483664" r:id="rId10"/>
    <p:sldLayoutId id="2147483659" r:id="rId11"/>
    <p:sldLayoutId id="2147483662" r:id="rId12"/>
    <p:sldLayoutId id="214748367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Close-up of a green field">
            <a:extLst>
              <a:ext uri="{FF2B5EF4-FFF2-40B4-BE49-F238E27FC236}">
                <a16:creationId xmlns:a16="http://schemas.microsoft.com/office/drawing/2014/main" id="{FE4A4B5C-D71A-0CFA-A601-EB93F13F5AA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50000"/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0147929-8D39-DAA9-C3C5-4829D9C31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255" y="514705"/>
            <a:ext cx="9792182" cy="2187616"/>
          </a:xfrm>
        </p:spPr>
        <p:txBody>
          <a:bodyPr/>
          <a:lstStyle/>
          <a:p>
            <a:r>
              <a:rPr lang="en-US" dirty="0"/>
              <a:t>Group 2 – Energy Project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490085-681D-29BF-C69E-BC7E97B33567}"/>
              </a:ext>
            </a:extLst>
          </p:cNvPr>
          <p:cNvSpPr txBox="1"/>
          <p:nvPr/>
        </p:nvSpPr>
        <p:spPr>
          <a:xfrm>
            <a:off x="8911582" y="6343295"/>
            <a:ext cx="3098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Shasenem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, Petter, Belal, Lara</a:t>
            </a:r>
            <a:endParaRPr lang="en-FI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268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333A-F73A-0D4C-D299-CE68CFEF6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541"/>
            <a:ext cx="10515600" cy="1215894"/>
          </a:xfrm>
        </p:spPr>
        <p:txBody>
          <a:bodyPr anchor="b">
            <a:normAutofit/>
          </a:bodyPr>
          <a:lstStyle/>
          <a:p>
            <a:r>
              <a:rPr lang="en-US" dirty="0"/>
              <a:t>renewable energy share (%) top 5 emitting countries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D9092A-92F9-2B75-FC44-3FE472468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A87306C-81BA-4795-A5CA-9392456A8C1E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D16C45-3CF8-839F-E362-76CAFF612B2F}"/>
              </a:ext>
            </a:extLst>
          </p:cNvPr>
          <p:cNvSpPr txBox="1"/>
          <p:nvPr/>
        </p:nvSpPr>
        <p:spPr>
          <a:xfrm>
            <a:off x="204952" y="241541"/>
            <a:ext cx="1615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Goal 7.2</a:t>
            </a:r>
            <a:endParaRPr lang="en-FI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43A4B4C8-C955-4E93-B20E-659FEA124656}"/>
              </a:ext>
            </a:extLst>
          </p:cNvPr>
          <p:cNvPicPr>
            <a:picLocks noGrp="1" noChangeAspect="1" noChangeArrowheads="1"/>
          </p:cNvPicPr>
          <p:nvPr>
            <p:ph sz="quarter" idx="3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38" y="2728384"/>
            <a:ext cx="10494962" cy="349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705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333A-F73A-0D4C-D299-CE68CFEF6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541"/>
            <a:ext cx="10515600" cy="1215894"/>
          </a:xfrm>
        </p:spPr>
        <p:txBody>
          <a:bodyPr anchor="b">
            <a:normAutofit/>
          </a:bodyPr>
          <a:lstStyle/>
          <a:p>
            <a:r>
              <a:rPr lang="en-US" dirty="0"/>
              <a:t>renewable energy share (%) top 5 emitting countries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D9092A-92F9-2B75-FC44-3FE472468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A87306C-81BA-4795-A5CA-9392456A8C1E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D16C45-3CF8-839F-E362-76CAFF612B2F}"/>
              </a:ext>
            </a:extLst>
          </p:cNvPr>
          <p:cNvSpPr txBox="1"/>
          <p:nvPr/>
        </p:nvSpPr>
        <p:spPr>
          <a:xfrm>
            <a:off x="204952" y="241541"/>
            <a:ext cx="1615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Goal 7.2</a:t>
            </a:r>
            <a:endParaRPr lang="en-FI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3BC0F98-339A-A314-E078-3432DAF016F2}"/>
              </a:ext>
            </a:extLst>
          </p:cNvPr>
          <p:cNvPicPr>
            <a:picLocks noGrp="1" noChangeAspect="1" noChangeArrowheads="1"/>
          </p:cNvPicPr>
          <p:nvPr>
            <p:ph sz="quarter" idx="3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38" y="2728384"/>
            <a:ext cx="10494962" cy="349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467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333A-F73A-0D4C-D299-CE68CFEF6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541"/>
            <a:ext cx="10515600" cy="1215894"/>
          </a:xfrm>
        </p:spPr>
        <p:txBody>
          <a:bodyPr anchor="b">
            <a:normAutofit/>
          </a:bodyPr>
          <a:lstStyle/>
          <a:p>
            <a:r>
              <a:rPr lang="en-US" dirty="0"/>
              <a:t>Low-carbon electricity (%) top 5 emitting countries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D9092A-92F9-2B75-FC44-3FE472468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A87306C-81BA-4795-A5CA-9392456A8C1E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D16C45-3CF8-839F-E362-76CAFF612B2F}"/>
              </a:ext>
            </a:extLst>
          </p:cNvPr>
          <p:cNvSpPr txBox="1"/>
          <p:nvPr/>
        </p:nvSpPr>
        <p:spPr>
          <a:xfrm>
            <a:off x="204952" y="241541"/>
            <a:ext cx="1615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Goal 7.2</a:t>
            </a:r>
            <a:endParaRPr lang="en-FI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4139F2-A04C-A452-27DA-29DAC269D469}"/>
              </a:ext>
            </a:extLst>
          </p:cNvPr>
          <p:cNvSpPr>
            <a:spLocks noGrp="1"/>
          </p:cNvSpPr>
          <p:nvPr>
            <p:ph sz="quarter" idx="35"/>
          </p:nvPr>
        </p:nvSpPr>
        <p:spPr/>
        <p:txBody>
          <a:bodyPr/>
          <a:lstStyle/>
          <a:p>
            <a:endParaRPr lang="en-FI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60BB91-CB80-3A9A-6014-49255B04D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15" y="2636148"/>
            <a:ext cx="11468777" cy="372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285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field of wheat with tracks in it">
            <a:extLst>
              <a:ext uri="{FF2B5EF4-FFF2-40B4-BE49-F238E27FC236}">
                <a16:creationId xmlns:a16="http://schemas.microsoft.com/office/drawing/2014/main" id="{5BA975B6-ACDF-974C-4B0A-792DE5F09C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50000"/>
          </a:blip>
          <a:srcRect/>
          <a:stretch/>
        </p:blipFill>
        <p:spPr>
          <a:xfrm>
            <a:off x="0" y="-2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5BF4AF3-2D87-5D1D-245D-49E6F0B09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909" y="2335192"/>
            <a:ext cx="9792182" cy="2187616"/>
          </a:xfrm>
        </p:spPr>
        <p:txBody>
          <a:bodyPr/>
          <a:lstStyle/>
          <a:p>
            <a:r>
              <a:rPr lang="en-US" dirty="0"/>
              <a:t>Sub-Saharan africa</a:t>
            </a:r>
          </a:p>
        </p:txBody>
      </p:sp>
    </p:spTree>
    <p:extLst>
      <p:ext uri="{BB962C8B-B14F-4D97-AF65-F5344CB8AC3E}">
        <p14:creationId xmlns:p14="http://schemas.microsoft.com/office/powerpoint/2010/main" val="3689292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333A-F73A-0D4C-D299-CE68CFEF6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541"/>
            <a:ext cx="10515600" cy="1215894"/>
          </a:xfrm>
        </p:spPr>
        <p:txBody>
          <a:bodyPr anchor="b">
            <a:normAutofit/>
          </a:bodyPr>
          <a:lstStyle/>
          <a:p>
            <a:r>
              <a:rPr lang="en-US" dirty="0"/>
              <a:t>Access to electricity (% of population) IN sub-Saharan countries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D9092A-92F9-2B75-FC44-3FE472468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A87306C-81BA-4795-A5CA-9392456A8C1E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6AD504-D200-7F1C-C011-3FB573E128BD}"/>
              </a:ext>
            </a:extLst>
          </p:cNvPr>
          <p:cNvSpPr txBox="1"/>
          <p:nvPr/>
        </p:nvSpPr>
        <p:spPr>
          <a:xfrm>
            <a:off x="94593" y="241541"/>
            <a:ext cx="3145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Goal 7.1</a:t>
            </a:r>
            <a:endParaRPr lang="en-FI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4525429-24E6-92CB-B6D0-9DD3D04BA98B}"/>
              </a:ext>
            </a:extLst>
          </p:cNvPr>
          <p:cNvPicPr>
            <a:picLocks noGrp="1" noChangeAspect="1" noChangeArrowheads="1"/>
          </p:cNvPicPr>
          <p:nvPr>
            <p:ph sz="quarter" idx="3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21504"/>
            <a:ext cx="10904537" cy="3634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651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333A-F73A-0D4C-D299-CE68CFEF6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541"/>
            <a:ext cx="10515600" cy="1215894"/>
          </a:xfrm>
        </p:spPr>
        <p:txBody>
          <a:bodyPr anchor="b">
            <a:normAutofit/>
          </a:bodyPr>
          <a:lstStyle/>
          <a:p>
            <a:r>
              <a:rPr lang="en-US" dirty="0"/>
              <a:t>Low carbon electricity share (%) sub-Saharan countries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D9092A-92F9-2B75-FC44-3FE472468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A87306C-81BA-4795-A5CA-9392456A8C1E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D16C45-3CF8-839F-E362-76CAFF612B2F}"/>
              </a:ext>
            </a:extLst>
          </p:cNvPr>
          <p:cNvSpPr txBox="1"/>
          <p:nvPr/>
        </p:nvSpPr>
        <p:spPr>
          <a:xfrm>
            <a:off x="204952" y="241541"/>
            <a:ext cx="1615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Goal 7.2</a:t>
            </a:r>
            <a:endParaRPr lang="en-FI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ED35359-10A5-1FAE-3213-A75A1C41C07D}"/>
              </a:ext>
            </a:extLst>
          </p:cNvPr>
          <p:cNvPicPr>
            <a:picLocks noGrp="1" noChangeAspect="1"/>
          </p:cNvPicPr>
          <p:nvPr>
            <p:ph sz="quarter" idx="35"/>
          </p:nvPr>
        </p:nvPicPr>
        <p:blipFill>
          <a:blip r:embed="rId2"/>
          <a:stretch>
            <a:fillRect/>
          </a:stretch>
        </p:blipFill>
        <p:spPr>
          <a:xfrm>
            <a:off x="1012933" y="2462103"/>
            <a:ext cx="9991397" cy="3870702"/>
          </a:xfrm>
        </p:spPr>
      </p:pic>
    </p:spTree>
    <p:extLst>
      <p:ext uri="{BB962C8B-B14F-4D97-AF65-F5344CB8AC3E}">
        <p14:creationId xmlns:p14="http://schemas.microsoft.com/office/powerpoint/2010/main" val="3381229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333A-F73A-0D4C-D299-CE68CFEF6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541"/>
            <a:ext cx="10515600" cy="1215894"/>
          </a:xfrm>
        </p:spPr>
        <p:txBody>
          <a:bodyPr anchor="b">
            <a:normAutofit/>
          </a:bodyPr>
          <a:lstStyle/>
          <a:p>
            <a:r>
              <a:rPr lang="en-US" dirty="0"/>
              <a:t>renewable energy share (%) sub-Saharan africa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D9092A-92F9-2B75-FC44-3FE472468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A87306C-81BA-4795-A5CA-9392456A8C1E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D16C45-3CF8-839F-E362-76CAFF612B2F}"/>
              </a:ext>
            </a:extLst>
          </p:cNvPr>
          <p:cNvSpPr txBox="1"/>
          <p:nvPr/>
        </p:nvSpPr>
        <p:spPr>
          <a:xfrm>
            <a:off x="204952" y="241541"/>
            <a:ext cx="1615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Goal 7.2</a:t>
            </a:r>
            <a:endParaRPr lang="en-FI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5A8B05-9E85-BCA6-66B3-AC99ECCFD3BC}"/>
              </a:ext>
            </a:extLst>
          </p:cNvPr>
          <p:cNvSpPr>
            <a:spLocks noGrp="1"/>
          </p:cNvSpPr>
          <p:nvPr>
            <p:ph sz="quarter" idx="35"/>
          </p:nvPr>
        </p:nvSpPr>
        <p:spPr/>
        <p:txBody>
          <a:bodyPr/>
          <a:lstStyle/>
          <a:p>
            <a:endParaRPr lang="en-FI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6A263FF-9546-1E12-A67C-EB0D052D5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01" y="2403120"/>
            <a:ext cx="10780678" cy="3939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914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333A-F73A-0D4C-D299-CE68CFEF6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791" y="787869"/>
            <a:ext cx="2743200" cy="2142144"/>
          </a:xfrm>
        </p:spPr>
        <p:txBody>
          <a:bodyPr anchor="ctr">
            <a:normAutofit/>
          </a:bodyPr>
          <a:lstStyle/>
          <a:p>
            <a:r>
              <a:rPr lang="en-US" kern="1200" cap="all" spc="100" baseline="0">
                <a:latin typeface="+mj-lt"/>
                <a:ea typeface="+mj-ea"/>
                <a:cs typeface="+mj-cs"/>
              </a:rPr>
              <a:t>Global energy intensity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D16C45-3CF8-839F-E362-76CAFF612B2F}"/>
              </a:ext>
            </a:extLst>
          </p:cNvPr>
          <p:cNvSpPr txBox="1"/>
          <p:nvPr/>
        </p:nvSpPr>
        <p:spPr>
          <a:xfrm>
            <a:off x="933449" y="3429000"/>
            <a:ext cx="2920796" cy="292735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spc="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Goal 7.3</a:t>
            </a:r>
          </a:p>
        </p:txBody>
      </p:sp>
      <p:pic>
        <p:nvPicPr>
          <p:cNvPr id="9218" name="Picture 2" descr="A graph with a line going up&#10;&#10;Description automatically generated">
            <a:extLst>
              <a:ext uri="{FF2B5EF4-FFF2-40B4-BE49-F238E27FC236}">
                <a16:creationId xmlns:a16="http://schemas.microsoft.com/office/drawing/2014/main" id="{AAE0D6DD-D149-4157-A69C-27B23DC03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20928" y="1301574"/>
            <a:ext cx="6292646" cy="4404852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D9092A-92F9-2B75-FC44-3FE472468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A87306C-81BA-4795-A5CA-9392456A8C1E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23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A green rolling hills with a sunset">
            <a:extLst>
              <a:ext uri="{FF2B5EF4-FFF2-40B4-BE49-F238E27FC236}">
                <a16:creationId xmlns:a16="http://schemas.microsoft.com/office/drawing/2014/main" id="{565AB0FC-9FCD-FDB2-1D84-F3D855D8387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0" y="0"/>
            <a:ext cx="7394028" cy="6858000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0E8875C-8FE5-DCE1-106E-5F34DFD1618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2"/>
          </p:nvPr>
        </p:nvSpPr>
        <p:spPr>
          <a:xfrm>
            <a:off x="7392714" y="0"/>
            <a:ext cx="4797972" cy="6858000"/>
          </a:xfrm>
        </p:spPr>
        <p:txBody>
          <a:bodyPr/>
          <a:lstStyle/>
          <a:p>
            <a:pPr algn="ctr" rtl="0"/>
            <a:r>
              <a:rPr lang="en-US" sz="2800" i="1" dirty="0">
                <a:effectLst/>
              </a:rPr>
              <a:t>2030? 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3AADE-5119-8CE2-0DD5-2BD7E34032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35900" y="2120462"/>
            <a:ext cx="3773488" cy="2869324"/>
          </a:xfrm>
        </p:spPr>
        <p:txBody>
          <a:bodyPr/>
          <a:lstStyle/>
          <a:p>
            <a:pPr marL="342900" indent="-342900" algn="ctr">
              <a:buAutoNum type="arabicParenR"/>
            </a:pPr>
            <a:r>
              <a:rPr lang="en-US" dirty="0"/>
              <a:t>Increase substantially the share of renewable energy in the global energy mix.</a:t>
            </a:r>
            <a:br>
              <a:rPr lang="en-US" dirty="0"/>
            </a:br>
            <a:endParaRPr lang="en-US" dirty="0"/>
          </a:p>
          <a:p>
            <a:pPr algn="ctr"/>
            <a:r>
              <a:rPr lang="en-US" dirty="0"/>
              <a:t>2) Double the global rate of               improvement in energy efficiency.</a:t>
            </a:r>
            <a:br>
              <a:rPr lang="en-US" dirty="0"/>
            </a:br>
            <a:endParaRPr lang="en-US" dirty="0"/>
          </a:p>
          <a:p>
            <a:pPr algn="ctr"/>
            <a:r>
              <a:rPr lang="en-US" dirty="0"/>
              <a:t>3) Ensure universal access to      affordable, reliable and </a:t>
            </a:r>
          </a:p>
          <a:p>
            <a:pPr algn="ctr"/>
            <a:r>
              <a:rPr lang="en-US" dirty="0"/>
              <a:t>modern energy services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DA9558D5-EB6D-C2EA-C5E2-79076944854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F049E8-D253-9F0A-6FAC-05C99A79EE9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835900" y="780393"/>
            <a:ext cx="3649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800" b="1" i="1" dirty="0">
                <a:effectLst/>
              </a:rPr>
              <a:t>Will we reach the UN goals by 2030? </a:t>
            </a:r>
            <a:endParaRPr lang="en-FI" b="1" dirty="0"/>
          </a:p>
        </p:txBody>
      </p:sp>
      <p:pic>
        <p:nvPicPr>
          <p:cNvPr id="7" name="Graphic 6" descr="Checkbox Checked outline">
            <a:extLst>
              <a:ext uri="{FF2B5EF4-FFF2-40B4-BE49-F238E27FC236}">
                <a16:creationId xmlns:a16="http://schemas.microsoft.com/office/drawing/2014/main" id="{05C80F1F-BBF1-484A-5658-758FC3E92A1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53355" y="2006350"/>
            <a:ext cx="540000" cy="540000"/>
          </a:xfrm>
          <a:prstGeom prst="rect">
            <a:avLst/>
          </a:prstGeom>
        </p:spPr>
      </p:pic>
      <p:pic>
        <p:nvPicPr>
          <p:cNvPr id="9" name="Graphic 8" descr="Checkbox Crossed outline">
            <a:extLst>
              <a:ext uri="{FF2B5EF4-FFF2-40B4-BE49-F238E27FC236}">
                <a16:creationId xmlns:a16="http://schemas.microsoft.com/office/drawing/2014/main" id="{4322EF7D-FA3F-A60A-9FD9-1E07C53944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53355" y="3244091"/>
            <a:ext cx="540000" cy="540000"/>
          </a:xfrm>
          <a:prstGeom prst="rect">
            <a:avLst/>
          </a:prstGeom>
        </p:spPr>
      </p:pic>
      <p:pic>
        <p:nvPicPr>
          <p:cNvPr id="6" name="Graphic 5" descr="Checkbox Crossed outline">
            <a:extLst>
              <a:ext uri="{FF2B5EF4-FFF2-40B4-BE49-F238E27FC236}">
                <a16:creationId xmlns:a16="http://schemas.microsoft.com/office/drawing/2014/main" id="{277E7F67-7330-AF88-47EE-21E9338FE0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53355" y="4781045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797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4" descr="A close-up of a field">
            <a:extLst>
              <a:ext uri="{FF2B5EF4-FFF2-40B4-BE49-F238E27FC236}">
                <a16:creationId xmlns:a16="http://schemas.microsoft.com/office/drawing/2014/main" id="{DA3FAC68-747F-999F-4EF5-874B39A6DD5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l="234" r="234"/>
          <a:stretch/>
        </p:blipFill>
        <p:spPr>
          <a:xfrm>
            <a:off x="6797040" y="0"/>
            <a:ext cx="5394960" cy="685800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885A6-2008-15E5-517B-3CBBFE99B1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4E07FF22-2824-15EE-8911-18018A540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1324" y="2579987"/>
            <a:ext cx="4280338" cy="1345626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Going forward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8DCBE5-8D49-ABEE-449E-221A10DB4DBC}"/>
              </a:ext>
            </a:extLst>
          </p:cNvPr>
          <p:cNvSpPr txBox="1"/>
          <p:nvPr/>
        </p:nvSpPr>
        <p:spPr>
          <a:xfrm>
            <a:off x="900342" y="970260"/>
            <a:ext cx="492935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Analyse the data further</a:t>
            </a:r>
          </a:p>
          <a:p>
            <a:pPr marL="342900" indent="-342900">
              <a:buFontTx/>
              <a:buChar char="-"/>
            </a:pP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Dig deeper into other regions/clusters</a:t>
            </a:r>
          </a:p>
          <a:p>
            <a:pPr marL="342900" indent="-342900">
              <a:buFontTx/>
              <a:buChar char="-"/>
            </a:pP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Find the underlying causes behind environmental phenomenona</a:t>
            </a:r>
          </a:p>
          <a:p>
            <a:pPr marL="342900" indent="-342900">
              <a:buFontTx/>
              <a:buChar char="-"/>
            </a:pP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Incorporate other reliable sources of data</a:t>
            </a:r>
          </a:p>
          <a:p>
            <a:pPr marL="342900" indent="-342900">
              <a:buFontTx/>
              <a:buChar char="-"/>
            </a:pP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Research possible future funding, “follow the money”</a:t>
            </a:r>
          </a:p>
          <a:p>
            <a:pPr marL="342900" indent="-342900">
              <a:buFontTx/>
              <a:buChar char="-"/>
            </a:pP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Update predictions when new data is published</a:t>
            </a:r>
          </a:p>
          <a:p>
            <a:pPr marL="342900" indent="-342900">
              <a:buFontTx/>
              <a:buChar char="-"/>
            </a:pP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Compare different models to find the best working solution to each problem</a:t>
            </a:r>
          </a:p>
          <a:p>
            <a:pPr marL="342900" indent="-342900">
              <a:buFontTx/>
              <a:buChar char="-"/>
            </a:pP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FI" sz="2000" dirty="0"/>
          </a:p>
        </p:txBody>
      </p:sp>
    </p:spTree>
    <p:extLst>
      <p:ext uri="{BB962C8B-B14F-4D97-AF65-F5344CB8AC3E}">
        <p14:creationId xmlns:p14="http://schemas.microsoft.com/office/powerpoint/2010/main" val="3162674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20" descr="Close up of green grass">
            <a:extLst>
              <a:ext uri="{FF2B5EF4-FFF2-40B4-BE49-F238E27FC236}">
                <a16:creationId xmlns:a16="http://schemas.microsoft.com/office/drawing/2014/main" id="{C082290F-76CE-97A7-ECB5-83B0FEA27B3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9009"/>
            <a:ext cx="5521124" cy="6878584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D15DC2-8425-2530-3D59-ABE5D5C4A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17A7F3F-3A0E-6179-86D1-B60488D53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124" y="0"/>
            <a:ext cx="667087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878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field of wheat with tracks in it">
            <a:extLst>
              <a:ext uri="{FF2B5EF4-FFF2-40B4-BE49-F238E27FC236}">
                <a16:creationId xmlns:a16="http://schemas.microsoft.com/office/drawing/2014/main" id="{5BA975B6-ACDF-974C-4B0A-792DE5F09C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50000"/>
          </a:blip>
          <a:srcRect/>
          <a:stretch/>
        </p:blipFill>
        <p:spPr>
          <a:xfrm>
            <a:off x="0" y="-2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5BF4AF3-2D87-5D1D-245D-49E6F0B09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909" y="2335192"/>
            <a:ext cx="9792182" cy="2187616"/>
          </a:xfrm>
        </p:spPr>
        <p:txBody>
          <a:bodyPr/>
          <a:lstStyle/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272333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Close-up of a green field">
            <a:extLst>
              <a:ext uri="{FF2B5EF4-FFF2-40B4-BE49-F238E27FC236}">
                <a16:creationId xmlns:a16="http://schemas.microsoft.com/office/drawing/2014/main" id="{FE4A4B5C-D71A-0CFA-A601-EB93F13F5AA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type="pic" sz="quarter" idx="10"/>
          </p:nvPr>
        </p:nvPicPr>
        <p:blipFill>
          <a:blip r:embed="rId3">
            <a:alphaModFix amt="50000"/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0147929-8D39-DAA9-C3C5-4829D9C31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255" y="514705"/>
            <a:ext cx="9792182" cy="2187616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490085-681D-29BF-C69E-BC7E97B33567}"/>
              </a:ext>
            </a:extLst>
          </p:cNvPr>
          <p:cNvSpPr txBox="1"/>
          <p:nvPr/>
        </p:nvSpPr>
        <p:spPr>
          <a:xfrm>
            <a:off x="4442058" y="3032360"/>
            <a:ext cx="3098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Shasenem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, Petter, Belal, Lara</a:t>
            </a:r>
            <a:endParaRPr lang="en-FI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494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A green rolling hills with a sunset">
            <a:extLst>
              <a:ext uri="{FF2B5EF4-FFF2-40B4-BE49-F238E27FC236}">
                <a16:creationId xmlns:a16="http://schemas.microsoft.com/office/drawing/2014/main" id="{565AB0FC-9FCD-FDB2-1D84-F3D855D8387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0" y="0"/>
            <a:ext cx="7394028" cy="6858000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0E8875C-8FE5-DCE1-106E-5F34DFD161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394028" y="0"/>
            <a:ext cx="4797972" cy="6858000"/>
          </a:xfrm>
        </p:spPr>
        <p:txBody>
          <a:bodyPr/>
          <a:lstStyle/>
          <a:p>
            <a:pPr algn="ctr" rtl="0"/>
            <a:r>
              <a:rPr lang="en-US" sz="2800" i="1" dirty="0">
                <a:effectLst/>
              </a:rPr>
              <a:t>2030? 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3AADE-5119-8CE2-0DD5-2BD7E34032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35900" y="2120462"/>
            <a:ext cx="3773488" cy="2869324"/>
          </a:xfrm>
        </p:spPr>
        <p:txBody>
          <a:bodyPr/>
          <a:lstStyle/>
          <a:p>
            <a:pPr marL="342900" indent="-342900" algn="ctr">
              <a:buAutoNum type="arabicParenR"/>
            </a:pPr>
            <a:r>
              <a:rPr lang="en-US" dirty="0"/>
              <a:t>Substantially increase the share of renewable energy in the global energy mix.</a:t>
            </a:r>
            <a:br>
              <a:rPr lang="en-US" dirty="0"/>
            </a:br>
            <a:endParaRPr lang="en-US" dirty="0"/>
          </a:p>
          <a:p>
            <a:pPr algn="ctr"/>
            <a:r>
              <a:rPr lang="en-US" dirty="0"/>
              <a:t>2) Double the global rate of               improvement in energy efficiency.</a:t>
            </a:r>
            <a:br>
              <a:rPr lang="en-US" dirty="0"/>
            </a:br>
            <a:endParaRPr lang="en-US" dirty="0"/>
          </a:p>
          <a:p>
            <a:pPr algn="ctr"/>
            <a:r>
              <a:rPr lang="en-US" dirty="0"/>
              <a:t>3) Ensure universal access to      affordable, reliable and </a:t>
            </a:r>
          </a:p>
          <a:p>
            <a:pPr algn="ctr"/>
            <a:r>
              <a:rPr lang="en-US" dirty="0"/>
              <a:t>modern energy services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DA9558D5-EB6D-C2EA-C5E2-790769448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F049E8-D253-9F0A-6FAC-05C99A79EE94}"/>
              </a:ext>
            </a:extLst>
          </p:cNvPr>
          <p:cNvSpPr txBox="1"/>
          <p:nvPr/>
        </p:nvSpPr>
        <p:spPr>
          <a:xfrm>
            <a:off x="7835900" y="780393"/>
            <a:ext cx="3649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800" b="1" i="1" dirty="0">
                <a:effectLst/>
              </a:rPr>
              <a:t>Will we reach the UN goals by 2030? </a:t>
            </a:r>
            <a:endParaRPr lang="en-FI" b="1" dirty="0"/>
          </a:p>
        </p:txBody>
      </p:sp>
    </p:spTree>
    <p:extLst>
      <p:ext uri="{BB962C8B-B14F-4D97-AF65-F5344CB8AC3E}">
        <p14:creationId xmlns:p14="http://schemas.microsoft.com/office/powerpoint/2010/main" val="3590292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85AD3-D552-BEEB-3970-3C198F195F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A9197C5-2C37-52D6-5499-36DDA420A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13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4A714-4A2F-305C-1A3E-25184005E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549CB6-7898-83B7-DDD7-74ED8B94B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92" y="1857143"/>
            <a:ext cx="10845312" cy="388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6">
            <a:extLst>
              <a:ext uri="{FF2B5EF4-FFF2-40B4-BE49-F238E27FC236}">
                <a16:creationId xmlns:a16="http://schemas.microsoft.com/office/drawing/2014/main" id="{30BEE5D8-6C64-6B78-28B8-ADA901C6E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7019" y="462234"/>
            <a:ext cx="5420458" cy="834631"/>
          </a:xfrm>
          <a:ln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3352564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E151B1B-5E73-8F8D-4479-181230447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061" y="1541398"/>
            <a:ext cx="4442603" cy="2124827"/>
          </a:xfrm>
        </p:spPr>
        <p:txBody>
          <a:bodyPr anchor="ctr">
            <a:normAutofit/>
          </a:bodyPr>
          <a:lstStyle/>
          <a:p>
            <a:r>
              <a:rPr lang="en-US" kern="1200" cap="all" spc="100" baseline="0">
                <a:latin typeface="+mj-lt"/>
                <a:ea typeface="+mj-ea"/>
                <a:cs typeface="+mj-cs"/>
              </a:rPr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176584-5F66-6E7F-98AB-4508B996E9FE}"/>
              </a:ext>
            </a:extLst>
          </p:cNvPr>
          <p:cNvSpPr txBox="1"/>
          <p:nvPr/>
        </p:nvSpPr>
        <p:spPr>
          <a:xfrm>
            <a:off x="1130061" y="3984426"/>
            <a:ext cx="4442603" cy="2424999"/>
          </a:xfrm>
          <a:prstGeom prst="rect">
            <a:avLst/>
          </a:prstGeom>
        </p:spPr>
        <p:txBody>
          <a:bodyPr rtlCol="0" anchor="t">
            <a:normAutofit/>
          </a:bodyPr>
          <a:lstStyle/>
          <a:p>
            <a:pPr algn="ctr">
              <a:lnSpc>
                <a:spcPct val="115000"/>
              </a:lnSpc>
              <a:spcAft>
                <a:spcPts val="600"/>
              </a:spcAft>
            </a:pPr>
            <a:r>
              <a:rPr lang="en-US" sz="1300" kern="1200" cap="none" spc="100" baseline="0" dirty="0">
                <a:latin typeface="+mn-lt"/>
                <a:ea typeface="+mn-ea"/>
                <a:cs typeface="+mn-cs"/>
              </a:rPr>
              <a:t> Dataset with detailed information on sustainable energy for the years from 2000 to 2020 </a:t>
            </a:r>
          </a:p>
          <a:p>
            <a:pPr algn="ctr">
              <a:lnSpc>
                <a:spcPct val="115000"/>
              </a:lnSpc>
              <a:spcAft>
                <a:spcPts val="600"/>
              </a:spcAft>
            </a:pPr>
            <a:endParaRPr lang="en-US" sz="1300" kern="1200" cap="none" spc="100" baseline="0" dirty="0">
              <a:latin typeface="+mn-lt"/>
              <a:ea typeface="+mn-ea"/>
              <a:cs typeface="+mn-cs"/>
            </a:endParaRPr>
          </a:p>
          <a:p>
            <a:pPr algn="ctr">
              <a:lnSpc>
                <a:spcPct val="115000"/>
              </a:lnSpc>
              <a:spcAft>
                <a:spcPts val="600"/>
              </a:spcAft>
            </a:pPr>
            <a:r>
              <a:rPr lang="en-US" sz="1300" kern="1200" cap="none" spc="100" baseline="0" dirty="0">
                <a:latin typeface="+mn-lt"/>
                <a:ea typeface="+mn-ea"/>
                <a:cs typeface="+mn-cs"/>
              </a:rPr>
              <a:t> Data from Kaggle. </a:t>
            </a:r>
          </a:p>
          <a:p>
            <a:pPr algn="ctr">
              <a:lnSpc>
                <a:spcPct val="115000"/>
              </a:lnSpc>
              <a:spcAft>
                <a:spcPts val="600"/>
              </a:spcAft>
            </a:pPr>
            <a:endParaRPr lang="en-US" sz="1300" kern="1200" cap="none" spc="100" baseline="0" dirty="0">
              <a:latin typeface="+mn-lt"/>
              <a:ea typeface="+mn-ea"/>
              <a:cs typeface="+mn-cs"/>
            </a:endParaRPr>
          </a:p>
          <a:p>
            <a:pPr algn="ctr">
              <a:lnSpc>
                <a:spcPct val="115000"/>
              </a:lnSpc>
              <a:spcAft>
                <a:spcPts val="600"/>
              </a:spcAft>
            </a:pPr>
            <a:r>
              <a:rPr lang="en-US" sz="1300" kern="1200" cap="none" spc="100" baseline="0" dirty="0">
                <a:latin typeface="+mn-lt"/>
                <a:ea typeface="+mn-ea"/>
                <a:cs typeface="+mn-cs"/>
              </a:rPr>
              <a:t> Based on combined source of information from World Bank, International Energy Agency and Our World in Data</a:t>
            </a:r>
          </a:p>
          <a:p>
            <a:pPr algn="ctr">
              <a:lnSpc>
                <a:spcPct val="115000"/>
              </a:lnSpc>
              <a:spcAft>
                <a:spcPts val="600"/>
              </a:spcAft>
            </a:pPr>
            <a:endParaRPr lang="en-US" sz="1300" kern="1200" cap="none" spc="100" baseline="0" dirty="0">
              <a:latin typeface="+mn-lt"/>
              <a:ea typeface="+mn-ea"/>
              <a:cs typeface="+mn-cs"/>
            </a:endParaRPr>
          </a:p>
        </p:txBody>
      </p:sp>
      <p:pic>
        <p:nvPicPr>
          <p:cNvPr id="15" name="Picture Placeholder 14" descr="A close up of a leaf">
            <a:extLst>
              <a:ext uri="{FF2B5EF4-FFF2-40B4-BE49-F238E27FC236}">
                <a16:creationId xmlns:a16="http://schemas.microsoft.com/office/drawing/2014/main" id="{C59CFD32-0A41-78F6-63F2-D8BBA2F23D0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/>
        </p:blipFill>
        <p:spPr>
          <a:xfrm>
            <a:off x="6772957" y="0"/>
            <a:ext cx="541782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10151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4" descr="A close-up of a field">
            <a:extLst>
              <a:ext uri="{FF2B5EF4-FFF2-40B4-BE49-F238E27FC236}">
                <a16:creationId xmlns:a16="http://schemas.microsoft.com/office/drawing/2014/main" id="{DA3FAC68-747F-999F-4EF5-874B39A6DD5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l="234" r="234"/>
          <a:stretch/>
        </p:blipFill>
        <p:spPr>
          <a:xfrm>
            <a:off x="6797040" y="0"/>
            <a:ext cx="5394960" cy="685800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885A6-2008-15E5-517B-3CBBFE99B1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4E07FF22-2824-15EE-8911-18018A540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1324" y="2579987"/>
            <a:ext cx="4280338" cy="1345626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Focus points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8DCBE5-8D49-ABEE-449E-221A10DB4DBC}"/>
              </a:ext>
            </a:extLst>
          </p:cNvPr>
          <p:cNvSpPr txBox="1"/>
          <p:nvPr/>
        </p:nvSpPr>
        <p:spPr>
          <a:xfrm>
            <a:off x="1166648" y="1828800"/>
            <a:ext cx="492935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800" dirty="0"/>
              <a:t>Top 5 emitting countries in the world</a:t>
            </a:r>
          </a:p>
          <a:p>
            <a:pPr marL="342900" indent="-342900">
              <a:buAutoNum type="arabicParenR"/>
            </a:pPr>
            <a:endParaRPr lang="en-US" sz="2800" dirty="0"/>
          </a:p>
          <a:p>
            <a:pPr marL="342900" indent="-342900">
              <a:buAutoNum type="arabicParenR"/>
            </a:pPr>
            <a:endParaRPr lang="en-US" sz="2800" dirty="0"/>
          </a:p>
          <a:p>
            <a:pPr marL="342900" indent="-342900">
              <a:buAutoNum type="arabicParenR"/>
            </a:pPr>
            <a:r>
              <a:rPr lang="en-US" sz="2800" dirty="0"/>
              <a:t>Countries with lowest access to energy (Sub-Saharan Africa)</a:t>
            </a:r>
            <a:endParaRPr lang="en-FI" sz="2800" dirty="0"/>
          </a:p>
        </p:txBody>
      </p:sp>
    </p:spTree>
    <p:extLst>
      <p:ext uri="{BB962C8B-B14F-4D97-AF65-F5344CB8AC3E}">
        <p14:creationId xmlns:p14="http://schemas.microsoft.com/office/powerpoint/2010/main" val="788226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field of wheat with tracks in it">
            <a:extLst>
              <a:ext uri="{FF2B5EF4-FFF2-40B4-BE49-F238E27FC236}">
                <a16:creationId xmlns:a16="http://schemas.microsoft.com/office/drawing/2014/main" id="{5BA975B6-ACDF-974C-4B0A-792DE5F09C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50000"/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/>
        </p:blipFill>
        <p:spPr>
          <a:xfrm>
            <a:off x="0" y="-2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5BF4AF3-2D87-5D1D-245D-49E6F0B09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909" y="2335192"/>
            <a:ext cx="9792182" cy="2187616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Top 5 emitting countries</a:t>
            </a:r>
          </a:p>
        </p:txBody>
      </p:sp>
    </p:spTree>
    <p:extLst>
      <p:ext uri="{BB962C8B-B14F-4D97-AF65-F5344CB8AC3E}">
        <p14:creationId xmlns:p14="http://schemas.microsoft.com/office/powerpoint/2010/main" val="171007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333A-F73A-0D4C-D299-CE68CFEF6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541"/>
            <a:ext cx="10515600" cy="1215894"/>
          </a:xfrm>
        </p:spPr>
        <p:txBody>
          <a:bodyPr anchor="b">
            <a:normAutofit/>
          </a:bodyPr>
          <a:lstStyle/>
          <a:p>
            <a:r>
              <a:rPr lang="en-US" dirty="0"/>
              <a:t>Access to electricity (% of population) of top 5 emitting countries</a:t>
            </a:r>
          </a:p>
        </p:txBody>
      </p:sp>
      <p:pic>
        <p:nvPicPr>
          <p:cNvPr id="3078" name="Picture 6" descr="A graph with lines and numbers&#10;&#10;Description automatically generated with medium confidence">
            <a:extLst>
              <a:ext uri="{FF2B5EF4-FFF2-40B4-BE49-F238E27FC236}">
                <a16:creationId xmlns:a16="http://schemas.microsoft.com/office/drawing/2014/main" id="{52E43A08-9BC1-6F71-A692-237825D15EAB}"/>
              </a:ext>
            </a:extLst>
          </p:cNvPr>
          <p:cNvPicPr>
            <a:picLocks noGrp="1" noChangeAspect="1" noChangeArrowheads="1"/>
          </p:cNvPicPr>
          <p:nvPr>
            <p:ph sz="quarter" idx="3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3208282"/>
            <a:ext cx="10657500" cy="2475187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D9092A-92F9-2B75-FC44-3FE472468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A87306C-81BA-4795-A5CA-9392456A8C1E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6AD504-D200-7F1C-C011-3FB573E128BD}"/>
              </a:ext>
            </a:extLst>
          </p:cNvPr>
          <p:cNvSpPr txBox="1"/>
          <p:nvPr/>
        </p:nvSpPr>
        <p:spPr>
          <a:xfrm>
            <a:off x="94593" y="241541"/>
            <a:ext cx="3145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Goal 7.1</a:t>
            </a:r>
            <a:endParaRPr lang="en-FI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32793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4D0E9"/>
      </a:accent1>
      <a:accent2>
        <a:srgbClr val="476977"/>
      </a:accent2>
      <a:accent3>
        <a:srgbClr val="79BBE9"/>
      </a:accent3>
      <a:accent4>
        <a:srgbClr val="6B8043"/>
      </a:accent4>
      <a:accent5>
        <a:srgbClr val="9ACF21"/>
      </a:accent5>
      <a:accent6>
        <a:srgbClr val="CFDCA5"/>
      </a:accent6>
      <a:hlink>
        <a:srgbClr val="0563C1"/>
      </a:hlink>
      <a:folHlink>
        <a:srgbClr val="954F72"/>
      </a:folHlink>
    </a:clrScheme>
    <a:fontScheme name="Custom 26">
      <a:majorFont>
        <a:latin typeface="Tenorite Bold"/>
        <a:ea typeface=""/>
        <a:cs typeface=""/>
      </a:majorFont>
      <a:minorFont>
        <a:latin typeface="Tenorite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175_Win32_SL_V6" id="{2596AF0E-92BF-4F5A-A2A1-B1C9D33CD0CE}" vid="{0709752F-9199-467A-B305-5274ECB683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AD180A-D253-4F84-BD24-8EE736E655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F19A644-6410-4EC7-894C-877E70305DF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E9424615-5FE5-4F43-AE24-3BC9A05326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{5F1EE54C-67C0-4631-A5FA-CA3A08C30C04}tf16411175_win32</Template>
  <TotalTime>590</TotalTime>
  <Words>343</Words>
  <Application>Microsoft Office PowerPoint</Application>
  <PresentationFormat>Widescreen</PresentationFormat>
  <Paragraphs>79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Tenorite </vt:lpstr>
      <vt:lpstr>Tenorite Bold</vt:lpstr>
      <vt:lpstr>Custom</vt:lpstr>
      <vt:lpstr>Group 2 – Energy Project</vt:lpstr>
      <vt:lpstr>PowerPoint Presentation</vt:lpstr>
      <vt:lpstr>PowerPoint Presentation</vt:lpstr>
      <vt:lpstr>PowerPoint Presentation</vt:lpstr>
      <vt:lpstr>Methods</vt:lpstr>
      <vt:lpstr>Data</vt:lpstr>
      <vt:lpstr>Focus points</vt:lpstr>
      <vt:lpstr>Top 5 emitting countries</vt:lpstr>
      <vt:lpstr>Access to electricity (% of population) of top 5 emitting countries</vt:lpstr>
      <vt:lpstr>renewable energy share (%) top 5 emitting countries</vt:lpstr>
      <vt:lpstr>renewable energy share (%) top 5 emitting countries</vt:lpstr>
      <vt:lpstr>Low-carbon electricity (%) top 5 emitting countries</vt:lpstr>
      <vt:lpstr>Sub-Saharan africa</vt:lpstr>
      <vt:lpstr>Access to electricity (% of population) IN sub-Saharan countries</vt:lpstr>
      <vt:lpstr>Low carbon electricity share (%) sub-Saharan countries</vt:lpstr>
      <vt:lpstr>renewable energy share (%) sub-Saharan africa</vt:lpstr>
      <vt:lpstr>Global energy intensity</vt:lpstr>
      <vt:lpstr>PowerPoint Presentation</vt:lpstr>
      <vt:lpstr>Going forward</vt:lpstr>
      <vt:lpstr>Q &amp; A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Lara Teivainen-Hippi</dc:creator>
  <cp:lastModifiedBy>Lara Teivainen-Hippi</cp:lastModifiedBy>
  <cp:revision>10</cp:revision>
  <dcterms:created xsi:type="dcterms:W3CDTF">2024-09-11T09:00:15Z</dcterms:created>
  <dcterms:modified xsi:type="dcterms:W3CDTF">2024-10-07T06:46:15Z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