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2"/>
  </p:notesMasterIdLst>
  <p:handoutMasterIdLst>
    <p:handoutMasterId r:id="rId93"/>
  </p:handoutMasterIdLst>
  <p:sldIdLst>
    <p:sldId id="256" r:id="rId2"/>
    <p:sldId id="496" r:id="rId3"/>
    <p:sldId id="263" r:id="rId4"/>
    <p:sldId id="451" r:id="rId5"/>
    <p:sldId id="264" r:id="rId6"/>
    <p:sldId id="269" r:id="rId7"/>
    <p:sldId id="410" r:id="rId8"/>
    <p:sldId id="452" r:id="rId9"/>
    <p:sldId id="454" r:id="rId10"/>
    <p:sldId id="466" r:id="rId11"/>
    <p:sldId id="453" r:id="rId12"/>
    <p:sldId id="455" r:id="rId13"/>
    <p:sldId id="457" r:id="rId14"/>
    <p:sldId id="456" r:id="rId15"/>
    <p:sldId id="499" r:id="rId16"/>
    <p:sldId id="458" r:id="rId17"/>
    <p:sldId id="459" r:id="rId18"/>
    <p:sldId id="460" r:id="rId19"/>
    <p:sldId id="461" r:id="rId20"/>
    <p:sldId id="469" r:id="rId21"/>
    <p:sldId id="465" r:id="rId22"/>
    <p:sldId id="478" r:id="rId23"/>
    <p:sldId id="463" r:id="rId24"/>
    <p:sldId id="477" r:id="rId25"/>
    <p:sldId id="464" r:id="rId26"/>
    <p:sldId id="501" r:id="rId27"/>
    <p:sldId id="467" r:id="rId28"/>
    <p:sldId id="468" r:id="rId29"/>
    <p:sldId id="272" r:id="rId30"/>
    <p:sldId id="479" r:id="rId31"/>
    <p:sldId id="480" r:id="rId32"/>
    <p:sldId id="481" r:id="rId33"/>
    <p:sldId id="482" r:id="rId34"/>
    <p:sldId id="274" r:id="rId35"/>
    <p:sldId id="273" r:id="rId36"/>
    <p:sldId id="276" r:id="rId37"/>
    <p:sldId id="278" r:id="rId38"/>
    <p:sldId id="498" r:id="rId39"/>
    <p:sldId id="279" r:id="rId40"/>
    <p:sldId id="471" r:id="rId41"/>
    <p:sldId id="280" r:id="rId42"/>
    <p:sldId id="281" r:id="rId43"/>
    <p:sldId id="285" r:id="rId44"/>
    <p:sldId id="282" r:id="rId45"/>
    <p:sldId id="287" r:id="rId46"/>
    <p:sldId id="293" r:id="rId47"/>
    <p:sldId id="472" r:id="rId48"/>
    <p:sldId id="474" r:id="rId49"/>
    <p:sldId id="290" r:id="rId50"/>
    <p:sldId id="411" r:id="rId51"/>
    <p:sldId id="294" r:id="rId52"/>
    <p:sldId id="493" r:id="rId53"/>
    <p:sldId id="296" r:id="rId54"/>
    <p:sldId id="413" r:id="rId55"/>
    <p:sldId id="297" r:id="rId56"/>
    <p:sldId id="414" r:id="rId57"/>
    <p:sldId id="494" r:id="rId58"/>
    <p:sldId id="289" r:id="rId59"/>
    <p:sldId id="473" r:id="rId60"/>
    <p:sldId id="307" r:id="rId61"/>
    <p:sldId id="308" r:id="rId62"/>
    <p:sldId id="309" r:id="rId63"/>
    <p:sldId id="475" r:id="rId64"/>
    <p:sldId id="318" r:id="rId65"/>
    <p:sldId id="316" r:id="rId66"/>
    <p:sldId id="311" r:id="rId67"/>
    <p:sldId id="315" r:id="rId68"/>
    <p:sldId id="476" r:id="rId69"/>
    <p:sldId id="319" r:id="rId70"/>
    <p:sldId id="322" r:id="rId71"/>
    <p:sldId id="326" r:id="rId72"/>
    <p:sldId id="327" r:id="rId73"/>
    <p:sldId id="329" r:id="rId74"/>
    <p:sldId id="483" r:id="rId75"/>
    <p:sldId id="484" r:id="rId76"/>
    <p:sldId id="488" r:id="rId77"/>
    <p:sldId id="485" r:id="rId78"/>
    <p:sldId id="486" r:id="rId79"/>
    <p:sldId id="487" r:id="rId80"/>
    <p:sldId id="490" r:id="rId81"/>
    <p:sldId id="489" r:id="rId82"/>
    <p:sldId id="495" r:id="rId83"/>
    <p:sldId id="344" r:id="rId84"/>
    <p:sldId id="492" r:id="rId85"/>
    <p:sldId id="345" r:id="rId86"/>
    <p:sldId id="346" r:id="rId87"/>
    <p:sldId id="497" r:id="rId88"/>
    <p:sldId id="406" r:id="rId89"/>
    <p:sldId id="449" r:id="rId90"/>
    <p:sldId id="407" r:id="rId9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DAEDD1"/>
    <a:srgbClr val="C4E3B5"/>
    <a:srgbClr val="663300"/>
    <a:srgbClr val="CC6600"/>
    <a:srgbClr val="FF3300"/>
    <a:srgbClr val="336600"/>
    <a:srgbClr val="CCFFCC"/>
    <a:srgbClr val="FFCC99"/>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14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68"/>
    </p:cViewPr>
  </p:sorterViewPr>
  <p:notesViewPr>
    <p:cSldViewPr snapToGrid="0">
      <p:cViewPr varScale="1">
        <p:scale>
          <a:sx n="37" d="100"/>
          <a:sy n="37" d="100"/>
        </p:scale>
        <p:origin x="-147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51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a:t>
            </a:r>
          </a:p>
        </p:txBody>
      </p:sp>
      <p:sp>
        <p:nvSpPr>
          <p:cNvPr id="51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51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5126" name="Rectangle 6"/>
          <p:cNvSpPr>
            <a:spLocks noGrp="1" noRot="1" noChangeAspect="1" noChangeArrowheads="1" noTextEdit="1"/>
          </p:cNvSpPr>
          <p:nvPr>
            <p:ph type="sldImg"/>
          </p:nvPr>
        </p:nvSpPr>
        <p:spPr>
          <a:xfrm>
            <a:off x="1150938" y="692150"/>
            <a:ext cx="4556125" cy="3416300"/>
          </a:xfrm>
          <a:ln cap="flat"/>
        </p:spPr>
      </p:sp>
      <p:sp>
        <p:nvSpPr>
          <p:cNvPr id="512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xfrm>
            <a:off x="1150938" y="692150"/>
            <a:ext cx="4556125" cy="3416300"/>
          </a:xfrm>
          <a:ln/>
        </p:spPr>
      </p:sp>
      <p:sp>
        <p:nvSpPr>
          <p:cNvPr id="5140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ChangeArrowheads="1" noTextEdit="1"/>
          </p:cNvSpPr>
          <p:nvPr>
            <p:ph type="sldImg"/>
          </p:nvPr>
        </p:nvSpPr>
        <p:spPr>
          <a:xfrm>
            <a:off x="1150938" y="692150"/>
            <a:ext cx="4556125" cy="3416300"/>
          </a:xfrm>
          <a:ln/>
        </p:spPr>
      </p:sp>
      <p:sp>
        <p:nvSpPr>
          <p:cNvPr id="4812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ChangeArrowheads="1" noTextEdit="1"/>
          </p:cNvSpPr>
          <p:nvPr>
            <p:ph type="sldImg"/>
          </p:nvPr>
        </p:nvSpPr>
        <p:spPr>
          <a:xfrm>
            <a:off x="1150938" y="692150"/>
            <a:ext cx="4556125" cy="3416300"/>
          </a:xfrm>
          <a:ln/>
        </p:spPr>
      </p:sp>
      <p:sp>
        <p:nvSpPr>
          <p:cNvPr id="4853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xfrm>
            <a:off x="1150938" y="692150"/>
            <a:ext cx="4556125" cy="3416300"/>
          </a:xfrm>
          <a:ln/>
        </p:spPr>
      </p:sp>
      <p:sp>
        <p:nvSpPr>
          <p:cNvPr id="4904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ChangeArrowheads="1" noTextEdit="1"/>
          </p:cNvSpPr>
          <p:nvPr>
            <p:ph type="sldImg"/>
          </p:nvPr>
        </p:nvSpPr>
        <p:spPr>
          <a:xfrm>
            <a:off x="1150938" y="692150"/>
            <a:ext cx="4556125" cy="3416300"/>
          </a:xfrm>
          <a:ln/>
        </p:spPr>
      </p:sp>
      <p:sp>
        <p:nvSpPr>
          <p:cNvPr id="4874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Rot="1" noChangeAspect="1" noChangeArrowheads="1" noTextEdit="1"/>
          </p:cNvSpPr>
          <p:nvPr>
            <p:ph type="sldImg"/>
          </p:nvPr>
        </p:nvSpPr>
        <p:spPr>
          <a:xfrm>
            <a:off x="1150938" y="692150"/>
            <a:ext cx="4556125" cy="3416300"/>
          </a:xfrm>
          <a:ln/>
        </p:spPr>
      </p:sp>
      <p:sp>
        <p:nvSpPr>
          <p:cNvPr id="4935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Rot="1" noChangeAspect="1" noChangeArrowheads="1" noTextEdit="1"/>
          </p:cNvSpPr>
          <p:nvPr>
            <p:ph type="sldImg"/>
          </p:nvPr>
        </p:nvSpPr>
        <p:spPr>
          <a:xfrm>
            <a:off x="1150938" y="692150"/>
            <a:ext cx="4556125" cy="3416300"/>
          </a:xfrm>
          <a:ln/>
        </p:spPr>
      </p:sp>
      <p:sp>
        <p:nvSpPr>
          <p:cNvPr id="4966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a:xfrm>
            <a:off x="1150938" y="692150"/>
            <a:ext cx="4556125" cy="3416300"/>
          </a:xfrm>
          <a:ln/>
        </p:spPr>
      </p:sp>
      <p:sp>
        <p:nvSpPr>
          <p:cNvPr id="5007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Rot="1" noChangeAspect="1" noChangeArrowheads="1" noTextEdit="1"/>
          </p:cNvSpPr>
          <p:nvPr>
            <p:ph type="sldImg"/>
          </p:nvPr>
        </p:nvSpPr>
        <p:spPr>
          <a:xfrm>
            <a:off x="1150938" y="692150"/>
            <a:ext cx="4556125" cy="3416300"/>
          </a:xfrm>
          <a:ln/>
        </p:spPr>
      </p:sp>
      <p:sp>
        <p:nvSpPr>
          <p:cNvPr id="5027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xfrm>
            <a:off x="1150938" y="692150"/>
            <a:ext cx="4556125" cy="3416300"/>
          </a:xfrm>
          <a:ln/>
        </p:spPr>
      </p:sp>
      <p:sp>
        <p:nvSpPr>
          <p:cNvPr id="5201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Rot="1" noChangeAspect="1" noChangeArrowheads="1" noTextEdit="1"/>
          </p:cNvSpPr>
          <p:nvPr>
            <p:ph type="sldImg"/>
          </p:nvPr>
        </p:nvSpPr>
        <p:spPr>
          <a:xfrm>
            <a:off x="1150938" y="692150"/>
            <a:ext cx="4556125" cy="3416300"/>
          </a:xfrm>
          <a:ln/>
        </p:spPr>
      </p:sp>
      <p:sp>
        <p:nvSpPr>
          <p:cNvPr id="602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xfrm>
            <a:off x="1150938" y="692150"/>
            <a:ext cx="4556125" cy="3416300"/>
          </a:xfrm>
          <a:ln/>
        </p:spPr>
      </p:sp>
      <p:sp>
        <p:nvSpPr>
          <p:cNvPr id="5120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xfrm>
            <a:off x="1150938" y="692150"/>
            <a:ext cx="4556125" cy="3416300"/>
          </a:xfrm>
          <a:ln/>
        </p:spPr>
      </p:sp>
      <p:sp>
        <p:nvSpPr>
          <p:cNvPr id="5416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Rot="1" noChangeAspect="1" noChangeArrowheads="1" noTextEdit="1"/>
          </p:cNvSpPr>
          <p:nvPr>
            <p:ph type="sldImg"/>
          </p:nvPr>
        </p:nvSpPr>
        <p:spPr>
          <a:xfrm>
            <a:off x="1150938" y="692150"/>
            <a:ext cx="4556125" cy="3416300"/>
          </a:xfrm>
          <a:ln/>
        </p:spPr>
      </p:sp>
      <p:sp>
        <p:nvSpPr>
          <p:cNvPr id="5068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xfrm>
            <a:off x="1150938" y="692150"/>
            <a:ext cx="4556125" cy="3416300"/>
          </a:xfrm>
          <a:ln/>
        </p:spPr>
      </p:sp>
      <p:sp>
        <p:nvSpPr>
          <p:cNvPr id="5386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a:xfrm>
            <a:off x="1150938" y="692150"/>
            <a:ext cx="4556125" cy="3416300"/>
          </a:xfrm>
          <a:ln/>
        </p:spPr>
      </p:sp>
      <p:sp>
        <p:nvSpPr>
          <p:cNvPr id="5089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xfrm>
            <a:off x="1150938" y="692150"/>
            <a:ext cx="4556125" cy="3416300"/>
          </a:xfrm>
          <a:ln/>
        </p:spPr>
      </p:sp>
      <p:sp>
        <p:nvSpPr>
          <p:cNvPr id="5160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xfrm>
            <a:off x="1150938" y="692150"/>
            <a:ext cx="4556125" cy="3416300"/>
          </a:xfrm>
          <a:ln/>
        </p:spPr>
      </p:sp>
      <p:sp>
        <p:nvSpPr>
          <p:cNvPr id="5181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972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11</a:t>
            </a:r>
          </a:p>
        </p:txBody>
      </p:sp>
      <p:sp>
        <p:nvSpPr>
          <p:cNvPr id="972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972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97286" name="Rectangle 6"/>
          <p:cNvSpPr>
            <a:spLocks noGrp="1" noRot="1" noChangeAspect="1" noChangeArrowheads="1" noTextEdit="1"/>
          </p:cNvSpPr>
          <p:nvPr>
            <p:ph type="sldImg"/>
          </p:nvPr>
        </p:nvSpPr>
        <p:spPr>
          <a:xfrm>
            <a:off x="1150938" y="692150"/>
            <a:ext cx="4556125" cy="3416300"/>
          </a:xfrm>
          <a:ln cap="flat"/>
        </p:spPr>
      </p:sp>
      <p:sp>
        <p:nvSpPr>
          <p:cNvPr id="9728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xfrm>
            <a:off x="1150938" y="692150"/>
            <a:ext cx="4556125" cy="3416300"/>
          </a:xfrm>
          <a:ln/>
        </p:spPr>
      </p:sp>
      <p:sp>
        <p:nvSpPr>
          <p:cNvPr id="5447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xfrm>
            <a:off x="1150938" y="692150"/>
            <a:ext cx="4556125" cy="3416300"/>
          </a:xfrm>
          <a:ln/>
        </p:spPr>
      </p:sp>
      <p:sp>
        <p:nvSpPr>
          <p:cNvPr id="5468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788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a:t>
            </a:r>
          </a:p>
        </p:txBody>
      </p:sp>
      <p:sp>
        <p:nvSpPr>
          <p:cNvPr id="788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788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78854" name="Rectangle 6"/>
          <p:cNvSpPr>
            <a:spLocks noGrp="1" noRot="1" noChangeAspect="1" noChangeArrowheads="1" noTextEdit="1"/>
          </p:cNvSpPr>
          <p:nvPr>
            <p:ph type="sldImg"/>
          </p:nvPr>
        </p:nvSpPr>
        <p:spPr>
          <a:xfrm>
            <a:off x="1150938" y="692150"/>
            <a:ext cx="4556125" cy="3416300"/>
          </a:xfrm>
          <a:ln cap="flat"/>
        </p:spPr>
      </p:sp>
      <p:sp>
        <p:nvSpPr>
          <p:cNvPr id="7885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Rot="1" noChangeAspect="1" noChangeArrowheads="1" noTextEdit="1"/>
          </p:cNvSpPr>
          <p:nvPr>
            <p:ph type="sldImg"/>
          </p:nvPr>
        </p:nvSpPr>
        <p:spPr>
          <a:xfrm>
            <a:off x="1150938" y="692150"/>
            <a:ext cx="4556125" cy="3416300"/>
          </a:xfrm>
          <a:ln/>
        </p:spPr>
      </p:sp>
      <p:sp>
        <p:nvSpPr>
          <p:cNvPr id="5488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xfrm>
            <a:off x="1150938" y="692150"/>
            <a:ext cx="4556125" cy="3416300"/>
          </a:xfrm>
          <a:ln/>
        </p:spPr>
      </p:sp>
      <p:sp>
        <p:nvSpPr>
          <p:cNvPr id="5509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013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13</a:t>
            </a:r>
          </a:p>
        </p:txBody>
      </p:sp>
      <p:sp>
        <p:nvSpPr>
          <p:cNvPr id="1013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013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993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12</a:t>
            </a:r>
          </a:p>
        </p:txBody>
      </p:sp>
      <p:sp>
        <p:nvSpPr>
          <p:cNvPr id="993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993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99334" name="Rectangle 6"/>
          <p:cNvSpPr>
            <a:spLocks noGrp="1" noRot="1" noChangeAspect="1" noChangeArrowheads="1" noTextEdit="1"/>
          </p:cNvSpPr>
          <p:nvPr>
            <p:ph type="sldImg"/>
          </p:nvPr>
        </p:nvSpPr>
        <p:spPr>
          <a:xfrm>
            <a:off x="1150938" y="692150"/>
            <a:ext cx="4556125" cy="3416300"/>
          </a:xfrm>
          <a:ln cap="flat"/>
        </p:spPr>
      </p:sp>
      <p:sp>
        <p:nvSpPr>
          <p:cNvPr id="9933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054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15</a:t>
            </a:r>
          </a:p>
        </p:txBody>
      </p:sp>
      <p:sp>
        <p:nvSpPr>
          <p:cNvPr id="1054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054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05478" name="Rectangle 6"/>
          <p:cNvSpPr>
            <a:spLocks noGrp="1" noRot="1" noChangeAspect="1" noChangeArrowheads="1" noTextEdit="1"/>
          </p:cNvSpPr>
          <p:nvPr>
            <p:ph type="sldImg"/>
          </p:nvPr>
        </p:nvSpPr>
        <p:spPr>
          <a:xfrm>
            <a:off x="1150938" y="692150"/>
            <a:ext cx="4556125" cy="3416300"/>
          </a:xfrm>
          <a:ln cap="flat"/>
        </p:spPr>
      </p:sp>
      <p:sp>
        <p:nvSpPr>
          <p:cNvPr id="10547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095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17</a:t>
            </a:r>
          </a:p>
        </p:txBody>
      </p:sp>
      <p:sp>
        <p:nvSpPr>
          <p:cNvPr id="1095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095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09574" name="Rectangle 6"/>
          <p:cNvSpPr>
            <a:spLocks noGrp="1" noRot="1" noChangeAspect="1" noChangeArrowheads="1" noTextEdit="1"/>
          </p:cNvSpPr>
          <p:nvPr>
            <p:ph type="sldImg"/>
          </p:nvPr>
        </p:nvSpPr>
        <p:spPr>
          <a:xfrm>
            <a:off x="1150938" y="692150"/>
            <a:ext cx="4556125" cy="3416300"/>
          </a:xfrm>
          <a:ln cap="flat"/>
        </p:spPr>
      </p:sp>
      <p:sp>
        <p:nvSpPr>
          <p:cNvPr id="10957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xfrm>
            <a:off x="1150938" y="692150"/>
            <a:ext cx="4556125" cy="3416300"/>
          </a:xfrm>
          <a:ln/>
        </p:spPr>
      </p:sp>
      <p:sp>
        <p:nvSpPr>
          <p:cNvPr id="3645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16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18</a:t>
            </a:r>
          </a:p>
        </p:txBody>
      </p:sp>
      <p:sp>
        <p:nvSpPr>
          <p:cNvPr id="1116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16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1622" name="Rectangle 6"/>
          <p:cNvSpPr>
            <a:spLocks noGrp="1" noRot="1" noChangeAspect="1" noChangeArrowheads="1" noTextEdit="1"/>
          </p:cNvSpPr>
          <p:nvPr>
            <p:ph type="sldImg"/>
          </p:nvPr>
        </p:nvSpPr>
        <p:spPr>
          <a:xfrm>
            <a:off x="1150938" y="692150"/>
            <a:ext cx="4556125" cy="3416300"/>
          </a:xfrm>
          <a:ln cap="flat"/>
        </p:spPr>
      </p:sp>
      <p:sp>
        <p:nvSpPr>
          <p:cNvPr id="11162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xfrm>
            <a:off x="1150938" y="692150"/>
            <a:ext cx="4556125" cy="3416300"/>
          </a:xfrm>
          <a:ln/>
        </p:spPr>
      </p:sp>
      <p:sp>
        <p:nvSpPr>
          <p:cNvPr id="5242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36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19</a:t>
            </a:r>
          </a:p>
        </p:txBody>
      </p:sp>
      <p:sp>
        <p:nvSpPr>
          <p:cNvPr id="1136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36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3670" name="Rectangle 6"/>
          <p:cNvSpPr>
            <a:spLocks noGrp="1" noRot="1" noChangeAspect="1" noChangeArrowheads="1" noTextEdit="1"/>
          </p:cNvSpPr>
          <p:nvPr>
            <p:ph type="sldImg"/>
          </p:nvPr>
        </p:nvSpPr>
        <p:spPr>
          <a:xfrm>
            <a:off x="1150938" y="692150"/>
            <a:ext cx="4556125" cy="3416300"/>
          </a:xfrm>
          <a:ln cap="flat"/>
        </p:spPr>
      </p:sp>
      <p:sp>
        <p:nvSpPr>
          <p:cNvPr id="11367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ChangeArrowheads="1" noTextEdit="1"/>
          </p:cNvSpPr>
          <p:nvPr>
            <p:ph type="sldImg"/>
          </p:nvPr>
        </p:nvSpPr>
        <p:spPr>
          <a:xfrm>
            <a:off x="1150938" y="692150"/>
            <a:ext cx="4556125" cy="3416300"/>
          </a:xfrm>
          <a:ln/>
        </p:spPr>
      </p:sp>
      <p:sp>
        <p:nvSpPr>
          <p:cNvPr id="4771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57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20</a:t>
            </a:r>
          </a:p>
        </p:txBody>
      </p:sp>
      <p:sp>
        <p:nvSpPr>
          <p:cNvPr id="1157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57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5718" name="Rectangle 6"/>
          <p:cNvSpPr>
            <a:spLocks noGrp="1" noRot="1" noChangeAspect="1" noChangeArrowheads="1" noTextEdit="1"/>
          </p:cNvSpPr>
          <p:nvPr>
            <p:ph type="sldImg"/>
          </p:nvPr>
        </p:nvSpPr>
        <p:spPr>
          <a:xfrm>
            <a:off x="1150938" y="692150"/>
            <a:ext cx="4556125" cy="3416300"/>
          </a:xfrm>
          <a:ln cap="flat"/>
        </p:spPr>
      </p:sp>
      <p:sp>
        <p:nvSpPr>
          <p:cNvPr id="11571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239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24</a:t>
            </a:r>
          </a:p>
        </p:txBody>
      </p:sp>
      <p:sp>
        <p:nvSpPr>
          <p:cNvPr id="1239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239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23910" name="Rectangle 6"/>
          <p:cNvSpPr>
            <a:spLocks noGrp="1" noRot="1" noChangeAspect="1" noChangeArrowheads="1" noTextEdit="1"/>
          </p:cNvSpPr>
          <p:nvPr>
            <p:ph type="sldImg"/>
          </p:nvPr>
        </p:nvSpPr>
        <p:spPr>
          <a:xfrm>
            <a:off x="1150938" y="692150"/>
            <a:ext cx="4556125" cy="3416300"/>
          </a:xfrm>
          <a:ln cap="flat"/>
        </p:spPr>
      </p:sp>
      <p:sp>
        <p:nvSpPr>
          <p:cNvPr id="12391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177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21</a:t>
            </a:r>
          </a:p>
        </p:txBody>
      </p:sp>
      <p:sp>
        <p:nvSpPr>
          <p:cNvPr id="1177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177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17766" name="Rectangle 6"/>
          <p:cNvSpPr>
            <a:spLocks noGrp="1" noRot="1" noChangeAspect="1" noChangeArrowheads="1" noTextEdit="1"/>
          </p:cNvSpPr>
          <p:nvPr>
            <p:ph type="sldImg"/>
          </p:nvPr>
        </p:nvSpPr>
        <p:spPr>
          <a:xfrm>
            <a:off x="1150938" y="692150"/>
            <a:ext cx="4556125" cy="3416300"/>
          </a:xfrm>
          <a:ln cap="flat"/>
        </p:spPr>
      </p:sp>
      <p:sp>
        <p:nvSpPr>
          <p:cNvPr id="11776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280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26</a:t>
            </a:r>
          </a:p>
        </p:txBody>
      </p:sp>
      <p:sp>
        <p:nvSpPr>
          <p:cNvPr id="1280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280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28006" name="Rectangle 6"/>
          <p:cNvSpPr>
            <a:spLocks noGrp="1" noRot="1" noChangeAspect="1" noChangeArrowheads="1" noTextEdit="1"/>
          </p:cNvSpPr>
          <p:nvPr>
            <p:ph type="sldImg"/>
          </p:nvPr>
        </p:nvSpPr>
        <p:spPr>
          <a:xfrm>
            <a:off x="1150938" y="692150"/>
            <a:ext cx="4556125" cy="3416300"/>
          </a:xfrm>
          <a:ln cap="flat"/>
        </p:spPr>
      </p:sp>
      <p:sp>
        <p:nvSpPr>
          <p:cNvPr id="12800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402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32</a:t>
            </a:r>
          </a:p>
        </p:txBody>
      </p:sp>
      <p:sp>
        <p:nvSpPr>
          <p:cNvPr id="1402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402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40294" name="Rectangle 6"/>
          <p:cNvSpPr>
            <a:spLocks noGrp="1" noRot="1" noChangeAspect="1" noChangeArrowheads="1" noTextEdit="1"/>
          </p:cNvSpPr>
          <p:nvPr>
            <p:ph type="sldImg"/>
          </p:nvPr>
        </p:nvSpPr>
        <p:spPr>
          <a:xfrm>
            <a:off x="1150938" y="692150"/>
            <a:ext cx="4556125" cy="3416300"/>
          </a:xfrm>
          <a:ln cap="flat"/>
        </p:spPr>
      </p:sp>
      <p:sp>
        <p:nvSpPr>
          <p:cNvPr id="14029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xfrm>
            <a:off x="1150938" y="692150"/>
            <a:ext cx="4556125" cy="3416300"/>
          </a:xfrm>
          <a:ln/>
        </p:spPr>
      </p:sp>
      <p:sp>
        <p:nvSpPr>
          <p:cNvPr id="5273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xfrm>
            <a:off x="1150938" y="692150"/>
            <a:ext cx="4556125" cy="3416300"/>
          </a:xfrm>
          <a:ln/>
        </p:spPr>
      </p:sp>
      <p:sp>
        <p:nvSpPr>
          <p:cNvPr id="5314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341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29</a:t>
            </a:r>
          </a:p>
        </p:txBody>
      </p:sp>
      <p:sp>
        <p:nvSpPr>
          <p:cNvPr id="1341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341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34150" name="Rectangle 6"/>
          <p:cNvSpPr>
            <a:spLocks noGrp="1" noRot="1" noChangeAspect="1" noChangeArrowheads="1" noTextEdit="1"/>
          </p:cNvSpPr>
          <p:nvPr>
            <p:ph type="sldImg"/>
          </p:nvPr>
        </p:nvSpPr>
        <p:spPr>
          <a:xfrm>
            <a:off x="1150938" y="692150"/>
            <a:ext cx="4556125" cy="3416300"/>
          </a:xfrm>
          <a:ln cap="flat"/>
        </p:spPr>
      </p:sp>
      <p:sp>
        <p:nvSpPr>
          <p:cNvPr id="13415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840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32</a:t>
            </a:r>
          </a:p>
        </p:txBody>
      </p:sp>
      <p:sp>
        <p:nvSpPr>
          <p:cNvPr id="3840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840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84006" name="Rectangle 6"/>
          <p:cNvSpPr>
            <a:spLocks noGrp="1" noRot="1" noChangeAspect="1" noChangeArrowheads="1" noTextEdit="1"/>
          </p:cNvSpPr>
          <p:nvPr>
            <p:ph type="sldImg"/>
          </p:nvPr>
        </p:nvSpPr>
        <p:spPr>
          <a:xfrm>
            <a:off x="1150938" y="692150"/>
            <a:ext cx="4556125" cy="3416300"/>
          </a:xfrm>
          <a:ln cap="flat"/>
        </p:spPr>
      </p:sp>
      <p:sp>
        <p:nvSpPr>
          <p:cNvPr id="38400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423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33</a:t>
            </a:r>
          </a:p>
        </p:txBody>
      </p:sp>
      <p:sp>
        <p:nvSpPr>
          <p:cNvPr id="1423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423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42342" name="Rectangle 6"/>
          <p:cNvSpPr>
            <a:spLocks noGrp="1" noRot="1" noChangeAspect="1" noChangeArrowheads="1" noTextEdit="1"/>
          </p:cNvSpPr>
          <p:nvPr>
            <p:ph type="sldImg"/>
          </p:nvPr>
        </p:nvSpPr>
        <p:spPr>
          <a:xfrm>
            <a:off x="1150938" y="692150"/>
            <a:ext cx="4556125" cy="3416300"/>
          </a:xfrm>
          <a:ln cap="flat"/>
        </p:spPr>
      </p:sp>
      <p:sp>
        <p:nvSpPr>
          <p:cNvPr id="14234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Rot="1" noChangeAspect="1" noChangeArrowheads="1" noTextEdit="1"/>
          </p:cNvSpPr>
          <p:nvPr>
            <p:ph type="sldImg"/>
          </p:nvPr>
        </p:nvSpPr>
        <p:spPr>
          <a:xfrm>
            <a:off x="1150938" y="692150"/>
            <a:ext cx="4556125" cy="3416300"/>
          </a:xfrm>
          <a:ln/>
        </p:spPr>
      </p:sp>
      <p:sp>
        <p:nvSpPr>
          <p:cNvPr id="5775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464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35</a:t>
            </a:r>
          </a:p>
        </p:txBody>
      </p:sp>
      <p:sp>
        <p:nvSpPr>
          <p:cNvPr id="1464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464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46438" name="Rectangle 6"/>
          <p:cNvSpPr>
            <a:spLocks noGrp="1" noRot="1" noChangeAspect="1" noChangeArrowheads="1" noTextEdit="1"/>
          </p:cNvSpPr>
          <p:nvPr>
            <p:ph type="sldImg"/>
          </p:nvPr>
        </p:nvSpPr>
        <p:spPr>
          <a:xfrm>
            <a:off x="1150938" y="692150"/>
            <a:ext cx="4556125" cy="3416300"/>
          </a:xfrm>
          <a:ln cap="flat"/>
        </p:spPr>
      </p:sp>
      <p:sp>
        <p:nvSpPr>
          <p:cNvPr id="14643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880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38</a:t>
            </a:r>
          </a:p>
        </p:txBody>
      </p:sp>
      <p:sp>
        <p:nvSpPr>
          <p:cNvPr id="3881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881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88102" name="Rectangle 6"/>
          <p:cNvSpPr>
            <a:spLocks noGrp="1" noRot="1" noChangeAspect="1" noChangeArrowheads="1" noTextEdit="1"/>
          </p:cNvSpPr>
          <p:nvPr>
            <p:ph type="sldImg"/>
          </p:nvPr>
        </p:nvSpPr>
        <p:spPr>
          <a:xfrm>
            <a:off x="1150938" y="692150"/>
            <a:ext cx="4556125" cy="3416300"/>
          </a:xfrm>
          <a:ln cap="flat"/>
        </p:spPr>
      </p:sp>
      <p:sp>
        <p:nvSpPr>
          <p:cNvPr id="3881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484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36</a:t>
            </a:r>
          </a:p>
        </p:txBody>
      </p:sp>
      <p:sp>
        <p:nvSpPr>
          <p:cNvPr id="1484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484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48486" name="Rectangle 6"/>
          <p:cNvSpPr>
            <a:spLocks noGrp="1" noRot="1" noChangeAspect="1" noChangeArrowheads="1" noTextEdit="1"/>
          </p:cNvSpPr>
          <p:nvPr>
            <p:ph type="sldImg"/>
          </p:nvPr>
        </p:nvSpPr>
        <p:spPr>
          <a:xfrm>
            <a:off x="1150938" y="692150"/>
            <a:ext cx="4556125" cy="3416300"/>
          </a:xfrm>
          <a:ln cap="flat"/>
        </p:spPr>
      </p:sp>
      <p:sp>
        <p:nvSpPr>
          <p:cNvPr id="14848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901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40</a:t>
            </a:r>
          </a:p>
        </p:txBody>
      </p:sp>
      <p:sp>
        <p:nvSpPr>
          <p:cNvPr id="3901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901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90150" name="Rectangle 6"/>
          <p:cNvSpPr>
            <a:spLocks noGrp="1" noRot="1" noChangeAspect="1" noChangeArrowheads="1" noTextEdit="1"/>
          </p:cNvSpPr>
          <p:nvPr>
            <p:ph type="sldImg"/>
          </p:nvPr>
        </p:nvSpPr>
        <p:spPr>
          <a:xfrm>
            <a:off x="1150938" y="692150"/>
            <a:ext cx="4556125" cy="3416300"/>
          </a:xfrm>
          <a:ln cap="flat"/>
        </p:spPr>
      </p:sp>
      <p:sp>
        <p:nvSpPr>
          <p:cNvPr id="39015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xfrm>
            <a:off x="1150938" y="692150"/>
            <a:ext cx="4556125" cy="3416300"/>
          </a:xfrm>
          <a:ln/>
        </p:spPr>
      </p:sp>
      <p:sp>
        <p:nvSpPr>
          <p:cNvPr id="5795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320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28</a:t>
            </a:r>
          </a:p>
        </p:txBody>
      </p:sp>
      <p:sp>
        <p:nvSpPr>
          <p:cNvPr id="1321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321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32102" name="Rectangle 6"/>
          <p:cNvSpPr>
            <a:spLocks noGrp="1" noRot="1" noChangeAspect="1" noChangeArrowheads="1" noTextEdit="1"/>
          </p:cNvSpPr>
          <p:nvPr>
            <p:ph type="sldImg"/>
          </p:nvPr>
        </p:nvSpPr>
        <p:spPr>
          <a:xfrm>
            <a:off x="1150938" y="692150"/>
            <a:ext cx="4556125" cy="3416300"/>
          </a:xfrm>
          <a:ln cap="flat"/>
        </p:spPr>
      </p:sp>
      <p:sp>
        <p:nvSpPr>
          <p:cNvPr id="13210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529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27</a:t>
            </a:r>
          </a:p>
        </p:txBody>
      </p:sp>
      <p:sp>
        <p:nvSpPr>
          <p:cNvPr id="529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529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529414" name="Rectangle 6"/>
          <p:cNvSpPr>
            <a:spLocks noGrp="1" noRot="1" noChangeAspect="1" noChangeArrowheads="1" noTextEdit="1"/>
          </p:cNvSpPr>
          <p:nvPr>
            <p:ph type="sldImg"/>
          </p:nvPr>
        </p:nvSpPr>
        <p:spPr>
          <a:xfrm>
            <a:off x="1150938" y="692150"/>
            <a:ext cx="4556125" cy="3416300"/>
          </a:xfrm>
          <a:ln cap="flat"/>
        </p:spPr>
      </p:sp>
      <p:sp>
        <p:nvSpPr>
          <p:cNvPr id="52941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689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46</a:t>
            </a:r>
          </a:p>
        </p:txBody>
      </p:sp>
      <p:sp>
        <p:nvSpPr>
          <p:cNvPr id="1689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689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68966"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68967"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68968"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68969"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68970" name="Rectangle 10"/>
          <p:cNvSpPr>
            <a:spLocks noGrp="1" noRot="1" noChangeAspect="1" noChangeArrowheads="1" noTextEdit="1"/>
          </p:cNvSpPr>
          <p:nvPr>
            <p:ph type="sldImg"/>
          </p:nvPr>
        </p:nvSpPr>
        <p:spPr>
          <a:xfrm>
            <a:off x="1150938" y="692150"/>
            <a:ext cx="4556125" cy="3416300"/>
          </a:xfrm>
          <a:ln cap="flat"/>
        </p:spPr>
      </p:sp>
      <p:sp>
        <p:nvSpPr>
          <p:cNvPr id="168971"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10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47</a:t>
            </a:r>
          </a:p>
        </p:txBody>
      </p:sp>
      <p:sp>
        <p:nvSpPr>
          <p:cNvPr id="1710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10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1014"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1015"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71016"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1017"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1018" name="Rectangle 10"/>
          <p:cNvSpPr>
            <a:spLocks noGrp="1" noRot="1" noChangeAspect="1" noChangeArrowheads="1" noTextEdit="1"/>
          </p:cNvSpPr>
          <p:nvPr>
            <p:ph type="sldImg"/>
          </p:nvPr>
        </p:nvSpPr>
        <p:spPr>
          <a:xfrm>
            <a:off x="1150938" y="692150"/>
            <a:ext cx="4556125" cy="3416300"/>
          </a:xfrm>
          <a:ln cap="flat"/>
        </p:spPr>
      </p:sp>
      <p:sp>
        <p:nvSpPr>
          <p:cNvPr id="171019"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30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48</a:t>
            </a:r>
          </a:p>
        </p:txBody>
      </p:sp>
      <p:sp>
        <p:nvSpPr>
          <p:cNvPr id="1730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30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3062"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3063"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73064"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3065"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3066" name="Rectangle 10"/>
          <p:cNvSpPr>
            <a:spLocks noGrp="1" noRot="1" noChangeAspect="1" noChangeArrowheads="1" noTextEdit="1"/>
          </p:cNvSpPr>
          <p:nvPr>
            <p:ph type="sldImg"/>
          </p:nvPr>
        </p:nvSpPr>
        <p:spPr>
          <a:xfrm>
            <a:off x="1150938" y="692150"/>
            <a:ext cx="4556125" cy="3416300"/>
          </a:xfrm>
          <a:ln cap="flat"/>
        </p:spPr>
      </p:sp>
      <p:sp>
        <p:nvSpPr>
          <p:cNvPr id="173067"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150938" y="692150"/>
            <a:ext cx="4556125" cy="3416300"/>
          </a:xfrm>
          <a:ln/>
        </p:spPr>
      </p:sp>
      <p:sp>
        <p:nvSpPr>
          <p:cNvPr id="5345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14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57</a:t>
            </a:r>
          </a:p>
        </p:txBody>
      </p:sp>
      <p:sp>
        <p:nvSpPr>
          <p:cNvPr id="1914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14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1494"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1495"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91496"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1497"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1498" name="Rectangle 10"/>
          <p:cNvSpPr>
            <a:spLocks noGrp="1" noRot="1" noChangeAspect="1" noChangeArrowheads="1" noTextEdit="1"/>
          </p:cNvSpPr>
          <p:nvPr>
            <p:ph type="sldImg"/>
          </p:nvPr>
        </p:nvSpPr>
        <p:spPr>
          <a:xfrm>
            <a:off x="1150938" y="692150"/>
            <a:ext cx="4556125" cy="3416300"/>
          </a:xfrm>
          <a:ln cap="flat"/>
        </p:spPr>
      </p:sp>
      <p:sp>
        <p:nvSpPr>
          <p:cNvPr id="191499"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873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55</a:t>
            </a:r>
          </a:p>
        </p:txBody>
      </p:sp>
      <p:sp>
        <p:nvSpPr>
          <p:cNvPr id="1873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873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87398"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87399"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87400"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87401"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87402" name="Rectangle 10"/>
          <p:cNvSpPr>
            <a:spLocks noGrp="1" noRot="1" noChangeAspect="1" noChangeArrowheads="1" noTextEdit="1"/>
          </p:cNvSpPr>
          <p:nvPr>
            <p:ph type="sldImg"/>
          </p:nvPr>
        </p:nvSpPr>
        <p:spPr>
          <a:xfrm>
            <a:off x="1150938" y="692150"/>
            <a:ext cx="4556125" cy="3416300"/>
          </a:xfrm>
          <a:ln cap="flat"/>
        </p:spPr>
      </p:sp>
      <p:sp>
        <p:nvSpPr>
          <p:cNvPr id="187403"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71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50</a:t>
            </a:r>
          </a:p>
        </p:txBody>
      </p:sp>
      <p:sp>
        <p:nvSpPr>
          <p:cNvPr id="1771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71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7158"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77159"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12</a:t>
            </a:r>
          </a:p>
        </p:txBody>
      </p:sp>
      <p:sp>
        <p:nvSpPr>
          <p:cNvPr id="177160"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77161"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77162" name="Rectangle 10"/>
          <p:cNvSpPr>
            <a:spLocks noGrp="1" noRot="1" noChangeAspect="1" noChangeArrowheads="1" noTextEdit="1"/>
          </p:cNvSpPr>
          <p:nvPr>
            <p:ph type="sldImg"/>
          </p:nvPr>
        </p:nvSpPr>
        <p:spPr>
          <a:xfrm>
            <a:off x="1150938" y="692150"/>
            <a:ext cx="4556125" cy="3416300"/>
          </a:xfrm>
          <a:ln cap="flat"/>
        </p:spPr>
      </p:sp>
      <p:sp>
        <p:nvSpPr>
          <p:cNvPr id="177163"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853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54</a:t>
            </a:r>
          </a:p>
        </p:txBody>
      </p:sp>
      <p:sp>
        <p:nvSpPr>
          <p:cNvPr id="1853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853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85350"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85351"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85352"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85353"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85354" name="Rectangle 10"/>
          <p:cNvSpPr>
            <a:spLocks noGrp="1" noRot="1" noChangeAspect="1" noChangeArrowheads="1" noTextEdit="1"/>
          </p:cNvSpPr>
          <p:nvPr>
            <p:ph type="sldImg"/>
          </p:nvPr>
        </p:nvSpPr>
        <p:spPr>
          <a:xfrm>
            <a:off x="1150938" y="692150"/>
            <a:ext cx="4556125" cy="3416300"/>
          </a:xfrm>
          <a:ln cap="flat"/>
        </p:spPr>
      </p:sp>
      <p:sp>
        <p:nvSpPr>
          <p:cNvPr id="185355" name="Rectangle 11"/>
          <p:cNvSpPr>
            <a:spLocks noGrp="1" noChangeArrowheads="1"/>
          </p:cNvSpPr>
          <p:nvPr>
            <p:ph type="body" idx="1"/>
          </p:nvPr>
        </p:nvSpPr>
        <p:spPr>
          <a:noFill/>
          <a:ln/>
        </p:spPr>
        <p:txBody>
          <a:bodyPr/>
          <a:lstStyle/>
          <a:p>
            <a:endParaRPr lang="en-US"/>
          </a:p>
          <a:p>
            <a:endParaRPr lang="en-US"/>
          </a:p>
        </p:txBody>
      </p:sp>
      <p:sp>
        <p:nvSpPr>
          <p:cNvPr id="185356" name="Rectangle 12"/>
          <p:cNvSpPr>
            <a:spLocks noChangeArrowheads="1"/>
          </p:cNvSpPr>
          <p:nvPr/>
        </p:nvSpPr>
        <p:spPr bwMode="auto">
          <a:xfrm>
            <a:off x="1066800" y="4495800"/>
            <a:ext cx="5029200" cy="4114800"/>
          </a:xfrm>
          <a:prstGeom prst="rect">
            <a:avLst/>
          </a:prstGeom>
          <a:noFill/>
          <a:ln w="12700">
            <a:noFill/>
            <a:miter lim="800000"/>
            <a:headEnd/>
            <a:tailEnd/>
          </a:ln>
          <a:effectLst/>
        </p:spPr>
        <p:txBody>
          <a:bodyPr wrap="none" anchor="ctr"/>
          <a:lstStyle/>
          <a:p>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xfrm>
            <a:off x="1150938" y="692150"/>
            <a:ext cx="4556125" cy="3416300"/>
          </a:xfrm>
          <a:ln/>
        </p:spPr>
      </p:sp>
      <p:sp>
        <p:nvSpPr>
          <p:cNvPr id="536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35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58</a:t>
            </a:r>
          </a:p>
        </p:txBody>
      </p:sp>
      <p:sp>
        <p:nvSpPr>
          <p:cNvPr id="1935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35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3542"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3543"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93544"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3545"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3546" name="Rectangle 10"/>
          <p:cNvSpPr>
            <a:spLocks noGrp="1" noRot="1" noChangeAspect="1" noChangeArrowheads="1" noTextEdit="1"/>
          </p:cNvSpPr>
          <p:nvPr>
            <p:ph type="sldImg"/>
          </p:nvPr>
        </p:nvSpPr>
        <p:spPr>
          <a:xfrm>
            <a:off x="1150938" y="692150"/>
            <a:ext cx="4556125" cy="3416300"/>
          </a:xfrm>
          <a:ln cap="flat"/>
        </p:spPr>
      </p:sp>
      <p:sp>
        <p:nvSpPr>
          <p:cNvPr id="193547"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96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61</a:t>
            </a:r>
          </a:p>
        </p:txBody>
      </p:sp>
      <p:sp>
        <p:nvSpPr>
          <p:cNvPr id="1996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96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9686"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199687"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199688"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199689"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199690" name="Rectangle 10"/>
          <p:cNvSpPr>
            <a:spLocks noGrp="1" noRot="1" noChangeAspect="1" noChangeArrowheads="1" noTextEdit="1"/>
          </p:cNvSpPr>
          <p:nvPr>
            <p:ph type="sldImg"/>
          </p:nvPr>
        </p:nvSpPr>
        <p:spPr>
          <a:xfrm>
            <a:off x="1150938" y="692150"/>
            <a:ext cx="4556125" cy="3416300"/>
          </a:xfrm>
          <a:ln cap="flat"/>
        </p:spPr>
      </p:sp>
      <p:sp>
        <p:nvSpPr>
          <p:cNvPr id="199691"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78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65</a:t>
            </a:r>
          </a:p>
        </p:txBody>
      </p:sp>
      <p:sp>
        <p:nvSpPr>
          <p:cNvPr id="2078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78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7878"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7879"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207880"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7881"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7882" name="Rectangle 10"/>
          <p:cNvSpPr>
            <a:spLocks noGrp="1" noRot="1" noChangeAspect="1" noChangeArrowheads="1" noTextEdit="1"/>
          </p:cNvSpPr>
          <p:nvPr>
            <p:ph type="sldImg"/>
          </p:nvPr>
        </p:nvSpPr>
        <p:spPr>
          <a:xfrm>
            <a:off x="1150938" y="692150"/>
            <a:ext cx="4556125" cy="3416300"/>
          </a:xfrm>
          <a:ln cap="flat"/>
        </p:spPr>
      </p:sp>
      <p:sp>
        <p:nvSpPr>
          <p:cNvPr id="207883"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819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a:t>
            </a:r>
          </a:p>
        </p:txBody>
      </p:sp>
      <p:sp>
        <p:nvSpPr>
          <p:cNvPr id="3819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819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81958" name="Rectangle 6"/>
          <p:cNvSpPr>
            <a:spLocks noGrp="1" noRot="1" noChangeAspect="1" noChangeArrowheads="1" noTextEdit="1"/>
          </p:cNvSpPr>
          <p:nvPr>
            <p:ph type="sldImg"/>
          </p:nvPr>
        </p:nvSpPr>
        <p:spPr>
          <a:xfrm>
            <a:off x="1150938" y="692150"/>
            <a:ext cx="4556125" cy="3416300"/>
          </a:xfrm>
          <a:ln cap="flat"/>
        </p:spPr>
      </p:sp>
      <p:sp>
        <p:nvSpPr>
          <p:cNvPr id="38195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99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66</a:t>
            </a:r>
          </a:p>
        </p:txBody>
      </p:sp>
      <p:sp>
        <p:nvSpPr>
          <p:cNvPr id="2099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99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9926" name="Rectangle 6"/>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09927" name="Rectangle 7"/>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42</a:t>
            </a:r>
          </a:p>
        </p:txBody>
      </p:sp>
      <p:sp>
        <p:nvSpPr>
          <p:cNvPr id="209928" name="Rectangle 8"/>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09929" name="Rectangle 9"/>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09930" name="Rectangle 10"/>
          <p:cNvSpPr>
            <a:spLocks noGrp="1" noRot="1" noChangeAspect="1" noChangeArrowheads="1" noTextEdit="1"/>
          </p:cNvSpPr>
          <p:nvPr>
            <p:ph type="sldImg"/>
          </p:nvPr>
        </p:nvSpPr>
        <p:spPr>
          <a:xfrm>
            <a:off x="1150938" y="692150"/>
            <a:ext cx="4556125" cy="3416300"/>
          </a:xfrm>
          <a:ln cap="flat"/>
        </p:spPr>
      </p:sp>
      <p:sp>
        <p:nvSpPr>
          <p:cNvPr id="209931" name="Rectangle 11"/>
          <p:cNvSpPr>
            <a:spLocks noGrp="1" noChangeArrowheads="1"/>
          </p:cNvSpPr>
          <p:nvPr>
            <p:ph type="body" idx="1"/>
          </p:nvPr>
        </p:nvSpPr>
        <p:spPr>
          <a:ln/>
        </p:spPr>
        <p:txBody>
          <a:bodyPr/>
          <a:lstStyle/>
          <a:p>
            <a:endParaRPr lang="es-E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140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68</a:t>
            </a:r>
          </a:p>
        </p:txBody>
      </p:sp>
      <p:sp>
        <p:nvSpPr>
          <p:cNvPr id="2140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140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14022" name="Rectangle 6"/>
          <p:cNvSpPr>
            <a:spLocks noGrp="1" noRot="1" noChangeAspect="1" noChangeArrowheads="1" noTextEdit="1"/>
          </p:cNvSpPr>
          <p:nvPr>
            <p:ph type="sldImg"/>
          </p:nvPr>
        </p:nvSpPr>
        <p:spPr>
          <a:xfrm>
            <a:off x="1150938" y="692150"/>
            <a:ext cx="4556125" cy="3416300"/>
          </a:xfrm>
          <a:ln cap="flat"/>
        </p:spPr>
      </p:sp>
      <p:sp>
        <p:nvSpPr>
          <p:cNvPr id="21402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Rot="1" noChangeAspect="1" noChangeArrowheads="1" noTextEdit="1"/>
          </p:cNvSpPr>
          <p:nvPr>
            <p:ph type="sldImg"/>
          </p:nvPr>
        </p:nvSpPr>
        <p:spPr>
          <a:xfrm>
            <a:off x="1150938" y="692150"/>
            <a:ext cx="4556125" cy="3416300"/>
          </a:xfrm>
          <a:ln/>
        </p:spPr>
      </p:sp>
      <p:sp>
        <p:nvSpPr>
          <p:cNvPr id="5529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xfrm>
            <a:off x="1150938" y="692150"/>
            <a:ext cx="4556125" cy="3416300"/>
          </a:xfrm>
          <a:ln/>
        </p:spPr>
      </p:sp>
      <p:sp>
        <p:nvSpPr>
          <p:cNvPr id="5550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xfrm>
            <a:off x="1150938" y="692150"/>
            <a:ext cx="4556125" cy="3416300"/>
          </a:xfrm>
          <a:ln/>
        </p:spPr>
      </p:sp>
      <p:sp>
        <p:nvSpPr>
          <p:cNvPr id="5652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5570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79" tIns="44445" rIns="90479" bIns="44445" anchor="b"/>
          <a:lstStyle/>
          <a:p>
            <a:pPr algn="r" eaLnBrk="0" hangingPunct="0"/>
            <a:r>
              <a:rPr lang="en-US" sz="1200">
                <a:latin typeface="Times New Roman" pitchFamily="18" charset="0"/>
              </a:rPr>
              <a:t>77</a:t>
            </a:r>
          </a:p>
        </p:txBody>
      </p:sp>
      <p:sp>
        <p:nvSpPr>
          <p:cNvPr id="5570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5570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557062" name="Rectangle 6"/>
          <p:cNvSpPr>
            <a:spLocks noGrp="1" noRot="1" noChangeAspect="1" noChangeArrowheads="1" noTextEdit="1"/>
          </p:cNvSpPr>
          <p:nvPr>
            <p:ph type="sldImg"/>
          </p:nvPr>
        </p:nvSpPr>
        <p:spPr>
          <a:xfrm>
            <a:off x="1150938" y="692150"/>
            <a:ext cx="4556125" cy="3416300"/>
          </a:xfrm>
          <a:ln cap="flat"/>
        </p:spPr>
      </p:sp>
      <p:sp>
        <p:nvSpPr>
          <p:cNvPr id="557063" name="Rectangle 7"/>
          <p:cNvSpPr>
            <a:spLocks noGrp="1" noChangeArrowheads="1"/>
          </p:cNvSpPr>
          <p:nvPr>
            <p:ph type="body" idx="1"/>
          </p:nvPr>
        </p:nvSpPr>
        <p:spPr>
          <a:ln/>
        </p:spPr>
        <p:txBody>
          <a:bodyPr lIns="90479" tIns="44445" rIns="90479" bIns="44445"/>
          <a:lstStyle/>
          <a:p>
            <a:endParaRPr lang="es-E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Rot="1" noChangeAspect="1" noChangeArrowheads="1" noTextEdit="1"/>
          </p:cNvSpPr>
          <p:nvPr>
            <p:ph type="sldImg"/>
          </p:nvPr>
        </p:nvSpPr>
        <p:spPr>
          <a:xfrm>
            <a:off x="1150938" y="692150"/>
            <a:ext cx="4556125" cy="3416300"/>
          </a:xfrm>
          <a:ln/>
        </p:spPr>
      </p:sp>
      <p:sp>
        <p:nvSpPr>
          <p:cNvPr id="5591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xfrm>
            <a:off x="1150938" y="692150"/>
            <a:ext cx="4556125" cy="3416300"/>
          </a:xfrm>
          <a:ln/>
        </p:spPr>
      </p:sp>
      <p:sp>
        <p:nvSpPr>
          <p:cNvPr id="5611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a:xfrm>
            <a:off x="1150938" y="692150"/>
            <a:ext cx="4556125" cy="3416300"/>
          </a:xfrm>
          <a:ln/>
        </p:spPr>
      </p:sp>
      <p:sp>
        <p:nvSpPr>
          <p:cNvPr id="5703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noTextEdit="1"/>
          </p:cNvSpPr>
          <p:nvPr>
            <p:ph type="sldImg"/>
          </p:nvPr>
        </p:nvSpPr>
        <p:spPr>
          <a:xfrm>
            <a:off x="1150938" y="692150"/>
            <a:ext cx="4556125" cy="3416300"/>
          </a:xfrm>
          <a:ln/>
        </p:spPr>
      </p:sp>
      <p:sp>
        <p:nvSpPr>
          <p:cNvPr id="5672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ChangeArrowheads="1" noTextEdit="1"/>
          </p:cNvSpPr>
          <p:nvPr>
            <p:ph type="sldImg"/>
          </p:nvPr>
        </p:nvSpPr>
        <p:spPr>
          <a:xfrm>
            <a:off x="1150938" y="692150"/>
            <a:ext cx="4556125" cy="3416300"/>
          </a:xfrm>
          <a:ln/>
        </p:spPr>
      </p:sp>
      <p:sp>
        <p:nvSpPr>
          <p:cNvPr id="4792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xfrm>
            <a:off x="1150938" y="692150"/>
            <a:ext cx="4556125" cy="3416300"/>
          </a:xfrm>
          <a:ln/>
        </p:spPr>
      </p:sp>
      <p:sp>
        <p:nvSpPr>
          <p:cNvPr id="5816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447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83</a:t>
            </a:r>
          </a:p>
        </p:txBody>
      </p:sp>
      <p:sp>
        <p:nvSpPr>
          <p:cNvPr id="2447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447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44742" name="Rectangle 6"/>
          <p:cNvSpPr>
            <a:spLocks noGrp="1" noRot="1" noChangeAspect="1" noChangeArrowheads="1" noTextEdit="1"/>
          </p:cNvSpPr>
          <p:nvPr>
            <p:ph type="sldImg"/>
          </p:nvPr>
        </p:nvSpPr>
        <p:spPr>
          <a:xfrm>
            <a:off x="1150938" y="692150"/>
            <a:ext cx="4556125" cy="3416300"/>
          </a:xfrm>
          <a:ln cap="flat"/>
        </p:spPr>
      </p:sp>
      <p:sp>
        <p:nvSpPr>
          <p:cNvPr id="244743"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5754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38</a:t>
            </a:r>
          </a:p>
        </p:txBody>
      </p:sp>
      <p:sp>
        <p:nvSpPr>
          <p:cNvPr id="5754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5754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575494" name="Rectangle 6"/>
          <p:cNvSpPr>
            <a:spLocks noGrp="1" noRot="1" noChangeAspect="1" noChangeArrowheads="1" noTextEdit="1"/>
          </p:cNvSpPr>
          <p:nvPr>
            <p:ph type="sldImg"/>
          </p:nvPr>
        </p:nvSpPr>
        <p:spPr>
          <a:xfrm>
            <a:off x="1150938" y="692150"/>
            <a:ext cx="4556125" cy="3416300"/>
          </a:xfrm>
          <a:ln cap="flat"/>
        </p:spPr>
      </p:sp>
      <p:sp>
        <p:nvSpPr>
          <p:cNvPr id="575495"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467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84</a:t>
            </a:r>
          </a:p>
        </p:txBody>
      </p:sp>
      <p:sp>
        <p:nvSpPr>
          <p:cNvPr id="2467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467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46790" name="Rectangle 6"/>
          <p:cNvSpPr>
            <a:spLocks noGrp="1" noRot="1" noChangeAspect="1" noChangeArrowheads="1" noTextEdit="1"/>
          </p:cNvSpPr>
          <p:nvPr>
            <p:ph type="sldImg"/>
          </p:nvPr>
        </p:nvSpPr>
        <p:spPr>
          <a:xfrm>
            <a:off x="1150938" y="692150"/>
            <a:ext cx="4556125" cy="3416300"/>
          </a:xfrm>
          <a:ln cap="flat"/>
        </p:spPr>
      </p:sp>
      <p:sp>
        <p:nvSpPr>
          <p:cNvPr id="24679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2488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85</a:t>
            </a:r>
          </a:p>
        </p:txBody>
      </p:sp>
      <p:sp>
        <p:nvSpPr>
          <p:cNvPr id="2488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2488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248838" name="Rectangle 6"/>
          <p:cNvSpPr>
            <a:spLocks noGrp="1" noRot="1" noChangeAspect="1" noChangeArrowheads="1" noTextEdit="1"/>
          </p:cNvSpPr>
          <p:nvPr>
            <p:ph type="sldImg"/>
          </p:nvPr>
        </p:nvSpPr>
        <p:spPr>
          <a:xfrm>
            <a:off x="1150938" y="692150"/>
            <a:ext cx="4556125" cy="3416300"/>
          </a:xfrm>
          <a:ln cap="flat"/>
        </p:spPr>
      </p:sp>
      <p:sp>
        <p:nvSpPr>
          <p:cNvPr id="24883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xfrm>
            <a:off x="1150938" y="692150"/>
            <a:ext cx="4556125" cy="3416300"/>
          </a:xfrm>
          <a:ln/>
        </p:spPr>
      </p:sp>
      <p:sp>
        <p:nvSpPr>
          <p:cNvPr id="6041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717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145</a:t>
            </a:r>
          </a:p>
        </p:txBody>
      </p:sp>
      <p:sp>
        <p:nvSpPr>
          <p:cNvPr id="3717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717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71718" name="Rectangle 6"/>
          <p:cNvSpPr>
            <a:spLocks noGrp="1" noRot="1" noChangeAspect="1" noChangeArrowheads="1" noTextEdit="1"/>
          </p:cNvSpPr>
          <p:nvPr>
            <p:ph type="sldImg"/>
          </p:nvPr>
        </p:nvSpPr>
        <p:spPr>
          <a:xfrm>
            <a:off x="1150938" y="692150"/>
            <a:ext cx="4556125" cy="3416300"/>
          </a:xfrm>
          <a:ln cap="flat"/>
        </p:spPr>
      </p:sp>
      <p:sp>
        <p:nvSpPr>
          <p:cNvPr id="371719"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4567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145</a:t>
            </a:r>
          </a:p>
        </p:txBody>
      </p:sp>
      <p:sp>
        <p:nvSpPr>
          <p:cNvPr id="4567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4567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456710" name="Rectangle 6"/>
          <p:cNvSpPr>
            <a:spLocks noGrp="1" noRot="1" noChangeAspect="1" noChangeArrowheads="1" noTextEdit="1"/>
          </p:cNvSpPr>
          <p:nvPr>
            <p:ph type="sldImg"/>
          </p:nvPr>
        </p:nvSpPr>
        <p:spPr>
          <a:xfrm>
            <a:off x="1150938" y="692150"/>
            <a:ext cx="4556125" cy="3416300"/>
          </a:xfrm>
          <a:ln cap="flat"/>
        </p:spPr>
      </p:sp>
      <p:sp>
        <p:nvSpPr>
          <p:cNvPr id="456711"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s-ES"/>
          </a:p>
        </p:txBody>
      </p:sp>
      <p:sp>
        <p:nvSpPr>
          <p:cNvPr id="3737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latin typeface="Times New Roman" pitchFamily="18" charset="0"/>
              </a:rPr>
              <a:t>146</a:t>
            </a:r>
          </a:p>
        </p:txBody>
      </p:sp>
      <p:sp>
        <p:nvSpPr>
          <p:cNvPr id="3737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s-ES"/>
          </a:p>
        </p:txBody>
      </p:sp>
      <p:sp>
        <p:nvSpPr>
          <p:cNvPr id="3737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s-ES"/>
          </a:p>
        </p:txBody>
      </p:sp>
      <p:sp>
        <p:nvSpPr>
          <p:cNvPr id="373766" name="Rectangle 6"/>
          <p:cNvSpPr>
            <a:spLocks noGrp="1" noRot="1" noChangeAspect="1" noChangeArrowheads="1" noTextEdit="1"/>
          </p:cNvSpPr>
          <p:nvPr>
            <p:ph type="sldImg"/>
          </p:nvPr>
        </p:nvSpPr>
        <p:spPr>
          <a:xfrm>
            <a:off x="1150938" y="692150"/>
            <a:ext cx="4556125" cy="3416300"/>
          </a:xfrm>
          <a:ln cap="flat"/>
        </p:spPr>
      </p:sp>
      <p:sp>
        <p:nvSpPr>
          <p:cNvPr id="373767" name="Rectangle 7"/>
          <p:cNvSpPr>
            <a:spLocks noGrp="1" noChangeArrowheads="1"/>
          </p:cNvSpPr>
          <p:nvPr>
            <p:ph type="body" idx="1"/>
          </p:nvPr>
        </p:nvSpPr>
        <p:spPr>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Rot="1" noChangeAspect="1" noChangeArrowheads="1" noTextEdit="1"/>
          </p:cNvSpPr>
          <p:nvPr>
            <p:ph type="sldImg"/>
          </p:nvPr>
        </p:nvSpPr>
        <p:spPr>
          <a:xfrm>
            <a:off x="1150938" y="692150"/>
            <a:ext cx="4556125" cy="3416300"/>
          </a:xfrm>
          <a:ln/>
        </p:spPr>
      </p:sp>
      <p:sp>
        <p:nvSpPr>
          <p:cNvPr id="483331"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1</a:t>
            </a:r>
          </a:p>
        </p:txBody>
      </p:sp>
      <p:sp>
        <p:nvSpPr>
          <p:cNvPr id="6" name="5 Marcador de número de diapositiva"/>
          <p:cNvSpPr>
            <a:spLocks noGrp="1"/>
          </p:cNvSpPr>
          <p:nvPr>
            <p:ph type="sldNum" sz="quarter" idx="12"/>
          </p:nvPr>
        </p:nvSpPr>
        <p:spPr/>
        <p:txBody>
          <a:bodyPr/>
          <a:lstStyle>
            <a:lvl1pPr>
              <a:defRPr/>
            </a:lvl1pPr>
          </a:lstStyle>
          <a:p>
            <a:fld id="{E97316F4-A7F2-4B1D-935C-66F09A99E362}" type="slidenum">
              <a:rPr lang="es-ES"/>
              <a:pPr/>
              <a:t>‹Nº›</a:t>
            </a:fld>
            <a:endParaRPr lang="es-E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1</a:t>
            </a:r>
          </a:p>
        </p:txBody>
      </p:sp>
      <p:sp>
        <p:nvSpPr>
          <p:cNvPr id="6" name="5 Marcador de número de diapositiva"/>
          <p:cNvSpPr>
            <a:spLocks noGrp="1"/>
          </p:cNvSpPr>
          <p:nvPr>
            <p:ph type="sldNum" sz="quarter" idx="12"/>
          </p:nvPr>
        </p:nvSpPr>
        <p:spPr/>
        <p:txBody>
          <a:bodyPr/>
          <a:lstStyle>
            <a:lvl1pPr>
              <a:defRPr/>
            </a:lvl1pPr>
          </a:lstStyle>
          <a:p>
            <a:fld id="{106E9A0F-6650-4675-8B4C-6ECB9109603D}" type="slidenum">
              <a:rPr lang="es-ES"/>
              <a:pPr/>
              <a:t>‹Nº›</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1</a:t>
            </a:r>
          </a:p>
        </p:txBody>
      </p:sp>
      <p:sp>
        <p:nvSpPr>
          <p:cNvPr id="6" name="5 Marcador de número de diapositiva"/>
          <p:cNvSpPr>
            <a:spLocks noGrp="1"/>
          </p:cNvSpPr>
          <p:nvPr>
            <p:ph type="sldNum" sz="quarter" idx="12"/>
          </p:nvPr>
        </p:nvSpPr>
        <p:spPr/>
        <p:txBody>
          <a:bodyPr/>
          <a:lstStyle>
            <a:lvl1pPr>
              <a:defRPr/>
            </a:lvl1pPr>
          </a:lstStyle>
          <a:p>
            <a:fld id="{E9E5D64F-613B-40C8-AB33-F24966527253}" type="slidenum">
              <a:rPr lang="es-ES"/>
              <a:pPr/>
              <a:t>‹Nº›</a:t>
            </a:fld>
            <a:endParaRPr lang="es-E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r>
              <a:rPr lang="es-ES"/>
              <a:t>Capítulo 1</a:t>
            </a:r>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D6B4E9DE-B11A-4854-8BDC-AAB883CA6AA0}" type="slidenum">
              <a:rPr lang="es-ES"/>
              <a:pPr/>
              <a:t>‹Nº›</a:t>
            </a:fld>
            <a:endParaRPr lang="es-E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r>
              <a:rPr lang="es-ES"/>
              <a:t>Capítulo 1</a:t>
            </a:r>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E4B8D097-2F7A-46F9-A175-FDDEECBEE152}" type="slidenum">
              <a:rPr lang="es-ES"/>
              <a:pPr/>
              <a:t>‹Nº›</a:t>
            </a:fld>
            <a:endParaRPr lang="es-E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r>
              <a:rPr lang="es-ES"/>
              <a:t>Capítulo 1</a:t>
            </a:r>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0609F643-0494-46C3-8494-D3328B7AE4A0}" type="slidenum">
              <a:rPr lang="es-ES"/>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1</a:t>
            </a:r>
          </a:p>
        </p:txBody>
      </p:sp>
      <p:sp>
        <p:nvSpPr>
          <p:cNvPr id="6" name="5 Marcador de número de diapositiva"/>
          <p:cNvSpPr>
            <a:spLocks noGrp="1"/>
          </p:cNvSpPr>
          <p:nvPr>
            <p:ph type="sldNum" sz="quarter" idx="12"/>
          </p:nvPr>
        </p:nvSpPr>
        <p:spPr/>
        <p:txBody>
          <a:bodyPr/>
          <a:lstStyle>
            <a:lvl1pPr>
              <a:defRPr/>
            </a:lvl1pPr>
          </a:lstStyle>
          <a:p>
            <a:fld id="{B507AF30-5B2E-41F1-A07D-A0BF160E02E3}" type="slidenum">
              <a:rPr lang="es-ES"/>
              <a:pPr/>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r>
              <a:rPr lang="es-ES"/>
              <a:t>Capítulo 1</a:t>
            </a:r>
          </a:p>
        </p:txBody>
      </p:sp>
      <p:sp>
        <p:nvSpPr>
          <p:cNvPr id="6" name="5 Marcador de número de diapositiva"/>
          <p:cNvSpPr>
            <a:spLocks noGrp="1"/>
          </p:cNvSpPr>
          <p:nvPr>
            <p:ph type="sldNum" sz="quarter" idx="12"/>
          </p:nvPr>
        </p:nvSpPr>
        <p:spPr/>
        <p:txBody>
          <a:bodyPr/>
          <a:lstStyle>
            <a:lvl1pPr>
              <a:defRPr/>
            </a:lvl1pPr>
          </a:lstStyle>
          <a:p>
            <a:fld id="{9F599FC6-FD81-49F8-90A1-ADBE6BFBCCFC}" type="slidenum">
              <a:rPr lang="es-ES"/>
              <a:pPr/>
              <a:t>‹Nº›</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1</a:t>
            </a:r>
          </a:p>
        </p:txBody>
      </p:sp>
      <p:sp>
        <p:nvSpPr>
          <p:cNvPr id="7" name="6 Marcador de número de diapositiva"/>
          <p:cNvSpPr>
            <a:spLocks noGrp="1"/>
          </p:cNvSpPr>
          <p:nvPr>
            <p:ph type="sldNum" sz="quarter" idx="12"/>
          </p:nvPr>
        </p:nvSpPr>
        <p:spPr/>
        <p:txBody>
          <a:bodyPr/>
          <a:lstStyle>
            <a:lvl1pPr>
              <a:defRPr/>
            </a:lvl1pPr>
          </a:lstStyle>
          <a:p>
            <a:fld id="{7DF26B5C-E27F-4793-AE41-96D721C27135}" type="slidenum">
              <a:rPr lang="es-ES"/>
              <a:pPr/>
              <a:t>‹Nº›</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r>
              <a:rPr lang="es-ES"/>
              <a:t>Capítulo 1</a:t>
            </a:r>
          </a:p>
        </p:txBody>
      </p:sp>
      <p:sp>
        <p:nvSpPr>
          <p:cNvPr id="9" name="8 Marcador de número de diapositiva"/>
          <p:cNvSpPr>
            <a:spLocks noGrp="1"/>
          </p:cNvSpPr>
          <p:nvPr>
            <p:ph type="sldNum" sz="quarter" idx="12"/>
          </p:nvPr>
        </p:nvSpPr>
        <p:spPr/>
        <p:txBody>
          <a:bodyPr/>
          <a:lstStyle>
            <a:lvl1pPr>
              <a:defRPr/>
            </a:lvl1pPr>
          </a:lstStyle>
          <a:p>
            <a:fld id="{AC680A18-B4CA-4A27-84CF-205F45CC512B}" type="slidenum">
              <a:rPr lang="es-ES"/>
              <a:pPr/>
              <a:t>‹Nº›</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r>
              <a:rPr lang="es-ES"/>
              <a:t>Capítulo 1</a:t>
            </a:r>
          </a:p>
        </p:txBody>
      </p:sp>
      <p:sp>
        <p:nvSpPr>
          <p:cNvPr id="5" name="4 Marcador de número de diapositiva"/>
          <p:cNvSpPr>
            <a:spLocks noGrp="1"/>
          </p:cNvSpPr>
          <p:nvPr>
            <p:ph type="sldNum" sz="quarter" idx="12"/>
          </p:nvPr>
        </p:nvSpPr>
        <p:spPr/>
        <p:txBody>
          <a:bodyPr/>
          <a:lstStyle>
            <a:lvl1pPr>
              <a:defRPr/>
            </a:lvl1pPr>
          </a:lstStyle>
          <a:p>
            <a:fld id="{CADBAD7C-E20A-4369-98F8-FE7166501204}" type="slidenum">
              <a:rPr lang="es-ES"/>
              <a:pPr/>
              <a:t>‹Nº›</a:t>
            </a:fld>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r>
              <a:rPr lang="es-ES"/>
              <a:t>Capítulo 1</a:t>
            </a:r>
          </a:p>
        </p:txBody>
      </p:sp>
      <p:sp>
        <p:nvSpPr>
          <p:cNvPr id="4" name="3 Marcador de número de diapositiva"/>
          <p:cNvSpPr>
            <a:spLocks noGrp="1"/>
          </p:cNvSpPr>
          <p:nvPr>
            <p:ph type="sldNum" sz="quarter" idx="12"/>
          </p:nvPr>
        </p:nvSpPr>
        <p:spPr/>
        <p:txBody>
          <a:bodyPr/>
          <a:lstStyle>
            <a:lvl1pPr>
              <a:defRPr/>
            </a:lvl1pPr>
          </a:lstStyle>
          <a:p>
            <a:fld id="{0055031D-3D5D-4C62-ACDE-52C10F963B68}" type="slidenum">
              <a:rPr lang="es-ES"/>
              <a:pPr/>
              <a:t>‹Nº›</a:t>
            </a:fld>
            <a:endParaRPr lang="es-E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1</a:t>
            </a:r>
          </a:p>
        </p:txBody>
      </p:sp>
      <p:sp>
        <p:nvSpPr>
          <p:cNvPr id="7" name="6 Marcador de número de diapositiva"/>
          <p:cNvSpPr>
            <a:spLocks noGrp="1"/>
          </p:cNvSpPr>
          <p:nvPr>
            <p:ph type="sldNum" sz="quarter" idx="12"/>
          </p:nvPr>
        </p:nvSpPr>
        <p:spPr/>
        <p:txBody>
          <a:bodyPr/>
          <a:lstStyle>
            <a:lvl1pPr>
              <a:defRPr/>
            </a:lvl1pPr>
          </a:lstStyle>
          <a:p>
            <a:fld id="{76EF3C66-20BC-4469-9A6C-76C4965EBD38}" type="slidenum">
              <a:rPr lang="es-ES"/>
              <a:pPr/>
              <a:t>‹Nº›</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r>
              <a:rPr lang="es-ES"/>
              <a:t>Capítulo 1</a:t>
            </a:r>
          </a:p>
        </p:txBody>
      </p:sp>
      <p:sp>
        <p:nvSpPr>
          <p:cNvPr id="7" name="6 Marcador de número de diapositiva"/>
          <p:cNvSpPr>
            <a:spLocks noGrp="1"/>
          </p:cNvSpPr>
          <p:nvPr>
            <p:ph type="sldNum" sz="quarter" idx="12"/>
          </p:nvPr>
        </p:nvSpPr>
        <p:spPr/>
        <p:txBody>
          <a:bodyPr/>
          <a:lstStyle>
            <a:lvl1pPr>
              <a:defRPr/>
            </a:lvl1pPr>
          </a:lstStyle>
          <a:p>
            <a:fld id="{FB2F944C-D0E8-494A-A945-94ECBDDEC66B}" type="slidenum">
              <a:rPr lang="es-ES"/>
              <a:pPr/>
              <a:t>‹Nº›</a:t>
            </a:fld>
            <a:endParaRPr lang="es-E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4720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720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4720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s-ES"/>
              <a:t>Capítulo 1</a:t>
            </a:r>
          </a:p>
        </p:txBody>
      </p:sp>
      <p:sp>
        <p:nvSpPr>
          <p:cNvPr id="4720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082DCD5-D1B4-4100-AA66-4A9ACAF2188E}"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p:timing>
    <p:tnLst>
      <p:par>
        <p:cTn id="1" dur="indefinite" restart="never" nodeType="tmRoot"/>
      </p:par>
    </p:tnLst>
  </p:timing>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cheza@ugr.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13.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409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4108" name="Rectangle 12"/>
          <p:cNvSpPr>
            <a:spLocks noGrp="1" noChangeArrowheads="1"/>
          </p:cNvSpPr>
          <p:nvPr>
            <p:ph type="ctrTitle"/>
          </p:nvPr>
        </p:nvSpPr>
        <p:spPr>
          <a:xfrm>
            <a:off x="3808413" y="1587500"/>
            <a:ext cx="4827587" cy="1143000"/>
          </a:xfrm>
          <a:noFill/>
          <a:ln/>
        </p:spPr>
        <p:txBody>
          <a:bodyPr lIns="90488" tIns="44450" rIns="90488" bIns="44450" anchor="b"/>
          <a:lstStyle/>
          <a:p>
            <a:r>
              <a:rPr lang="en-US" sz="5400" b="1" dirty="0" err="1"/>
              <a:t>Capítulo</a:t>
            </a:r>
            <a:r>
              <a:rPr lang="en-US" sz="5400" b="1" dirty="0"/>
              <a:t> 1</a:t>
            </a:r>
            <a:br>
              <a:rPr lang="en-US" sz="5400" b="1" dirty="0"/>
            </a:br>
            <a:r>
              <a:rPr lang="en-US" sz="5400" dirty="0"/>
              <a:t>El </a:t>
            </a:r>
            <a:r>
              <a:rPr lang="en-US" sz="5400" dirty="0" err="1"/>
              <a:t>consumidor</a:t>
            </a:r>
            <a:endParaRPr lang="en-US" sz="6000" dirty="0"/>
          </a:p>
        </p:txBody>
      </p:sp>
      <p:sp>
        <p:nvSpPr>
          <p:cNvPr id="4119" name="Line 23"/>
          <p:cNvSpPr>
            <a:spLocks noChangeShapeType="1"/>
          </p:cNvSpPr>
          <p:nvPr/>
        </p:nvSpPr>
        <p:spPr bwMode="auto">
          <a:xfrm>
            <a:off x="900113" y="5837238"/>
            <a:ext cx="739775" cy="0"/>
          </a:xfrm>
          <a:prstGeom prst="line">
            <a:avLst/>
          </a:prstGeom>
          <a:noFill/>
          <a:ln w="38100">
            <a:solidFill>
              <a:srgbClr val="FFFFFF"/>
            </a:solidFill>
            <a:round/>
            <a:headEnd/>
            <a:tailEnd type="triangle" w="med" len="med"/>
          </a:ln>
          <a:effectLst/>
        </p:spPr>
        <p:txBody>
          <a:bodyPr wrap="none" anchor="ctr"/>
          <a:lstStyle/>
          <a:p>
            <a:endParaRPr lang="es-ES"/>
          </a:p>
        </p:txBody>
      </p:sp>
      <p:sp>
        <p:nvSpPr>
          <p:cNvPr id="4120" name="Rectangle 24"/>
          <p:cNvSpPr>
            <a:spLocks noChangeArrowheads="1"/>
          </p:cNvSpPr>
          <p:nvPr/>
        </p:nvSpPr>
        <p:spPr bwMode="auto">
          <a:xfrm>
            <a:off x="1516967" y="4730589"/>
            <a:ext cx="7134225" cy="1352550"/>
          </a:xfrm>
          <a:prstGeom prst="rect">
            <a:avLst/>
          </a:prstGeom>
          <a:noFill/>
          <a:ln w="12700">
            <a:noFill/>
            <a:miter lim="800000"/>
            <a:headEnd/>
            <a:tailEnd/>
          </a:ln>
          <a:effectLst/>
        </p:spPr>
        <p:txBody>
          <a:bodyPr lIns="90488" tIns="44450" rIns="90488" bIns="44450" anchor="b"/>
          <a:lstStyle/>
          <a:p>
            <a:pPr algn="ctr"/>
            <a:r>
              <a:rPr lang="en-US" sz="2800" b="1" dirty="0">
                <a:solidFill>
                  <a:schemeClr val="tx2"/>
                </a:solidFill>
              </a:rPr>
              <a:t/>
            </a:r>
            <a:br>
              <a:rPr lang="en-US" sz="2800" b="1" dirty="0">
                <a:solidFill>
                  <a:schemeClr val="tx2"/>
                </a:solidFill>
              </a:rPr>
            </a:br>
            <a:r>
              <a:rPr lang="en-US" sz="2800" b="1" dirty="0">
                <a:solidFill>
                  <a:schemeClr val="tx2"/>
                </a:solidFill>
              </a:rPr>
              <a:t> </a:t>
            </a:r>
            <a:r>
              <a:rPr lang="es-ES" sz="2800" b="1" dirty="0">
                <a:solidFill>
                  <a:schemeClr val="tx2"/>
                </a:solidFill>
              </a:rPr>
              <a:t> </a:t>
            </a:r>
            <a:br>
              <a:rPr lang="es-ES" sz="2800" b="1" dirty="0">
                <a:solidFill>
                  <a:schemeClr val="tx2"/>
                </a:solidFill>
              </a:rPr>
            </a:br>
            <a:r>
              <a:rPr lang="es-ES" sz="2800" b="1" dirty="0">
                <a:solidFill>
                  <a:schemeClr val="tx2"/>
                </a:solidFill>
              </a:rPr>
              <a:t/>
            </a:r>
            <a:br>
              <a:rPr lang="es-ES" sz="2800" b="1" dirty="0">
                <a:solidFill>
                  <a:schemeClr val="tx2"/>
                </a:solidFill>
              </a:rPr>
            </a:br>
            <a:r>
              <a:rPr lang="es-ES" sz="2800" b="1" dirty="0">
                <a:solidFill>
                  <a:schemeClr val="tx2"/>
                </a:solidFill>
              </a:rPr>
              <a:t/>
            </a:r>
            <a:br>
              <a:rPr lang="es-ES" sz="2800" b="1" dirty="0">
                <a:solidFill>
                  <a:schemeClr val="tx2"/>
                </a:solidFill>
              </a:rPr>
            </a:br>
            <a:r>
              <a:rPr lang="es-ES" sz="2400" dirty="0">
                <a:solidFill>
                  <a:schemeClr val="tx2"/>
                </a:solidFill>
              </a:rPr>
              <a:t>Ángeles Sánchez Domínguez </a:t>
            </a:r>
            <a:br>
              <a:rPr lang="es-ES" sz="2400" dirty="0">
                <a:solidFill>
                  <a:schemeClr val="tx2"/>
                </a:solidFill>
              </a:rPr>
            </a:br>
            <a:r>
              <a:rPr lang="es-ES" sz="2400" dirty="0">
                <a:solidFill>
                  <a:schemeClr val="tx2"/>
                </a:solidFill>
              </a:rPr>
              <a:t>Departamento Economía Aplicada</a:t>
            </a:r>
            <a:br>
              <a:rPr lang="es-ES" sz="2400" dirty="0">
                <a:solidFill>
                  <a:schemeClr val="tx2"/>
                </a:solidFill>
              </a:rPr>
            </a:br>
            <a:r>
              <a:rPr lang="es-ES" sz="2400" dirty="0">
                <a:solidFill>
                  <a:schemeClr val="tx2"/>
                </a:solidFill>
              </a:rPr>
              <a:t>Universidad de Granada</a:t>
            </a:r>
            <a:br>
              <a:rPr lang="es-ES" sz="2400" dirty="0">
                <a:solidFill>
                  <a:schemeClr val="tx2"/>
                </a:solidFill>
              </a:rPr>
            </a:br>
            <a:r>
              <a:rPr lang="es-ES" sz="2400" dirty="0">
                <a:solidFill>
                  <a:schemeClr val="tx2"/>
                </a:solidFill>
                <a:hlinkClick r:id="rId3"/>
              </a:rPr>
              <a:t>sancheza@ugr.es</a:t>
            </a:r>
            <a:r>
              <a:rPr lang="es-ES" sz="2400" dirty="0">
                <a:solidFill>
                  <a:schemeClr val="tx2"/>
                </a:solidFill>
              </a:rPr>
              <a:t/>
            </a:r>
            <a:br>
              <a:rPr lang="es-ES" sz="2400" dirty="0">
                <a:solidFill>
                  <a:schemeClr val="tx2"/>
                </a:solidFill>
              </a:rPr>
            </a:br>
            <a:r>
              <a:rPr lang="es-ES" sz="2400" dirty="0" smtClean="0">
                <a:solidFill>
                  <a:schemeClr val="tx2"/>
                </a:solidFill>
              </a:rPr>
              <a:t>PRADRO2 de la UGR</a:t>
            </a:r>
            <a:r>
              <a:rPr lang="es-ES" sz="2400" dirty="0" smtClean="0"/>
              <a:t> (https://prado.ugr.es/moodle/</a:t>
            </a:r>
            <a:r>
              <a:rPr lang="es-ES" sz="2400" dirty="0" smtClean="0">
                <a:solidFill>
                  <a:schemeClr val="tx2"/>
                </a:solidFill>
              </a:rPr>
              <a:t>)</a:t>
            </a:r>
          </a:p>
          <a:p>
            <a:pPr algn="ctr"/>
            <a:endParaRPr lang="es-ES" sz="2400" dirty="0">
              <a:solidFill>
                <a:schemeClr val="tx2"/>
              </a:solidFill>
            </a:endParaRPr>
          </a:p>
        </p:txBody>
      </p:sp>
      <p:sp>
        <p:nvSpPr>
          <p:cNvPr id="127013" name="AutoShape 2085" descr="9k="/>
          <p:cNvSpPr>
            <a:spLocks noChangeAspect="1" noChangeArrowheads="1"/>
          </p:cNvSpPr>
          <p:nvPr/>
        </p:nvSpPr>
        <p:spPr bwMode="auto">
          <a:xfrm>
            <a:off x="4419600" y="3276600"/>
            <a:ext cx="304800" cy="304800"/>
          </a:xfrm>
          <a:prstGeom prst="rect">
            <a:avLst/>
          </a:prstGeom>
          <a:noFill/>
        </p:spPr>
        <p:txBody>
          <a:bodyPr/>
          <a:lstStyle/>
          <a:p>
            <a:endParaRPr lang="es-ES"/>
          </a:p>
        </p:txBody>
      </p:sp>
      <p:sp>
        <p:nvSpPr>
          <p:cNvPr id="127015" name="AutoShape 2087" descr="9k="/>
          <p:cNvSpPr>
            <a:spLocks noChangeAspect="1" noChangeArrowheads="1"/>
          </p:cNvSpPr>
          <p:nvPr/>
        </p:nvSpPr>
        <p:spPr bwMode="auto">
          <a:xfrm>
            <a:off x="4419600" y="3276600"/>
            <a:ext cx="304800" cy="304800"/>
          </a:xfrm>
          <a:prstGeom prst="rect">
            <a:avLst/>
          </a:prstGeom>
          <a:noFill/>
        </p:spPr>
        <p:txBody>
          <a:bodyPr/>
          <a:lstStyle/>
          <a:p>
            <a:endParaRPr lang="es-ES"/>
          </a:p>
        </p:txBody>
      </p:sp>
      <p:sp>
        <p:nvSpPr>
          <p:cNvPr id="127017" name="AutoShape 2089" descr="9k="/>
          <p:cNvSpPr>
            <a:spLocks noChangeAspect="1" noChangeArrowheads="1"/>
          </p:cNvSpPr>
          <p:nvPr/>
        </p:nvSpPr>
        <p:spPr bwMode="auto">
          <a:xfrm>
            <a:off x="4419600" y="3276600"/>
            <a:ext cx="304800" cy="304800"/>
          </a:xfrm>
          <a:prstGeom prst="rect">
            <a:avLst/>
          </a:prstGeom>
          <a:noFill/>
        </p:spPr>
        <p:txBody>
          <a:bodyPr/>
          <a:lstStyle/>
          <a:p>
            <a:endParaRPr lang="es-ES"/>
          </a:p>
        </p:txBody>
      </p:sp>
      <p:sp>
        <p:nvSpPr>
          <p:cNvPr id="127019" name="AutoShape 2091" descr="9k="/>
          <p:cNvSpPr>
            <a:spLocks noChangeAspect="1" noChangeArrowheads="1"/>
          </p:cNvSpPr>
          <p:nvPr/>
        </p:nvSpPr>
        <p:spPr bwMode="auto">
          <a:xfrm>
            <a:off x="168275" y="46038"/>
            <a:ext cx="304800" cy="304800"/>
          </a:xfrm>
          <a:prstGeom prst="rect">
            <a:avLst/>
          </a:prstGeom>
          <a:noFill/>
        </p:spPr>
        <p:txBody>
          <a:bodyPr/>
          <a:lstStyle/>
          <a:p>
            <a:endParaRPr lang="es-ES"/>
          </a:p>
        </p:txBody>
      </p:sp>
      <p:sp>
        <p:nvSpPr>
          <p:cNvPr id="127022" name="AutoShape 2094" descr="9k="/>
          <p:cNvSpPr>
            <a:spLocks noChangeAspect="1" noChangeArrowheads="1"/>
          </p:cNvSpPr>
          <p:nvPr/>
        </p:nvSpPr>
        <p:spPr bwMode="auto">
          <a:xfrm>
            <a:off x="1857375" y="1433513"/>
            <a:ext cx="5429250" cy="3990975"/>
          </a:xfrm>
          <a:prstGeom prst="rect">
            <a:avLst/>
          </a:prstGeom>
          <a:noFill/>
        </p:spPr>
        <p:txBody>
          <a:bodyPr/>
          <a:lstStyle/>
          <a:p>
            <a:endParaRPr lang="es-ES"/>
          </a:p>
        </p:txBody>
      </p:sp>
      <p:pic>
        <p:nvPicPr>
          <p:cNvPr id="127024" name="Picture 2096" descr="consumidorresponsable_lh"/>
          <p:cNvPicPr>
            <a:picLocks noChangeAspect="1" noChangeArrowheads="1"/>
          </p:cNvPicPr>
          <p:nvPr/>
        </p:nvPicPr>
        <p:blipFill>
          <a:blip r:embed="rId4"/>
          <a:srcRect/>
          <a:stretch>
            <a:fillRect/>
          </a:stretch>
        </p:blipFill>
        <p:spPr bwMode="auto">
          <a:xfrm>
            <a:off x="0" y="817563"/>
            <a:ext cx="3619500" cy="238125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573CAA83-D8BE-41F7-AD56-229345257CB5}" type="slidenum">
              <a:rPr lang="es-ES"/>
              <a:pPr/>
              <a:t>10</a:t>
            </a:fld>
            <a:endParaRPr lang="es-ES"/>
          </a:p>
        </p:txBody>
      </p:sp>
      <p:sp>
        <p:nvSpPr>
          <p:cNvPr id="513026" name="Rectangle 2"/>
          <p:cNvSpPr>
            <a:spLocks noGrp="1" noChangeArrowheads="1"/>
          </p:cNvSpPr>
          <p:nvPr>
            <p:ph type="title"/>
          </p:nvPr>
        </p:nvSpPr>
        <p:spPr>
          <a:xfrm>
            <a:off x="238125" y="274638"/>
            <a:ext cx="8448675" cy="954087"/>
          </a:xfrm>
        </p:spPr>
        <p:txBody>
          <a:bodyPr/>
          <a:lstStyle/>
          <a:p>
            <a:r>
              <a:rPr lang="es-ES" sz="4000"/>
              <a:t>2. Preferencias y función de utilidad</a:t>
            </a:r>
          </a:p>
        </p:txBody>
      </p:sp>
      <p:sp>
        <p:nvSpPr>
          <p:cNvPr id="513027" name="Rectangle 3"/>
          <p:cNvSpPr>
            <a:spLocks noGrp="1" noChangeArrowheads="1"/>
          </p:cNvSpPr>
          <p:nvPr>
            <p:ph type="body" idx="1"/>
          </p:nvPr>
        </p:nvSpPr>
        <p:spPr>
          <a:xfrm>
            <a:off x="500064" y="1238250"/>
            <a:ext cx="7810560" cy="4525963"/>
          </a:xfrm>
        </p:spPr>
        <p:txBody>
          <a:bodyPr/>
          <a:lstStyle/>
          <a:p>
            <a:pPr marL="0" indent="0" algn="just">
              <a:spcAft>
                <a:spcPct val="30000"/>
              </a:spcAft>
              <a:buFontTx/>
              <a:buNone/>
            </a:pPr>
            <a:r>
              <a:rPr lang="es-ES" sz="2800" dirty="0"/>
              <a:t>Dos enfoques para estudiar la teoría de la utilidad:</a:t>
            </a:r>
          </a:p>
          <a:p>
            <a:pPr algn="just">
              <a:spcAft>
                <a:spcPct val="30000"/>
              </a:spcAft>
            </a:pPr>
            <a:r>
              <a:rPr lang="es-ES" sz="2800" dirty="0"/>
              <a:t>La teoría de la utilidad cardinal, fundada en el siglo XIX por </a:t>
            </a:r>
            <a:r>
              <a:rPr lang="es-ES" sz="2800" dirty="0" err="1"/>
              <a:t>Menger</a:t>
            </a:r>
            <a:r>
              <a:rPr lang="es-ES" sz="2800" dirty="0"/>
              <a:t> (1871), </a:t>
            </a:r>
            <a:r>
              <a:rPr lang="es-ES" sz="2800" dirty="0" err="1"/>
              <a:t>Jevons</a:t>
            </a:r>
            <a:r>
              <a:rPr lang="es-ES" sz="2800" dirty="0"/>
              <a:t> (1871) y </a:t>
            </a:r>
            <a:r>
              <a:rPr lang="es-ES" sz="2800" dirty="0" err="1"/>
              <a:t>Walras</a:t>
            </a:r>
            <a:r>
              <a:rPr lang="es-ES" sz="2800" dirty="0"/>
              <a:t> (1874); y desarrollada por Marshall (1890).</a:t>
            </a:r>
          </a:p>
          <a:p>
            <a:pPr algn="just">
              <a:spcAft>
                <a:spcPct val="30000"/>
              </a:spcAft>
            </a:pPr>
            <a:r>
              <a:rPr lang="es-ES" sz="2800" dirty="0"/>
              <a:t>La teoría de la utilidad ordinal, desarrollada en el siglo XX por </a:t>
            </a:r>
            <a:r>
              <a:rPr lang="es-ES" sz="2800" dirty="0" err="1"/>
              <a:t>Pareto</a:t>
            </a:r>
            <a:r>
              <a:rPr lang="es-ES" sz="2800" dirty="0"/>
              <a:t> (1906), Johnson (1913), </a:t>
            </a:r>
            <a:r>
              <a:rPr lang="es-ES" sz="2800" dirty="0" err="1"/>
              <a:t>Slutsky</a:t>
            </a:r>
            <a:r>
              <a:rPr lang="es-ES" sz="2800" dirty="0"/>
              <a:t> (1915) y </a:t>
            </a:r>
            <a:r>
              <a:rPr lang="es-ES" sz="2800" dirty="0" err="1"/>
              <a:t>Hicks</a:t>
            </a:r>
            <a:r>
              <a:rPr lang="es-ES" sz="2800" dirty="0"/>
              <a:t> y Allen (1934).</a:t>
            </a:r>
          </a:p>
          <a:p>
            <a:endParaRPr lang="es-E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345A783-CA31-4320-AC40-1BE8DBAA94D9}" type="slidenum">
              <a:rPr lang="es-ES"/>
              <a:pPr/>
              <a:t>11</a:t>
            </a:fld>
            <a:endParaRPr lang="es-ES"/>
          </a:p>
        </p:txBody>
      </p:sp>
      <p:sp>
        <p:nvSpPr>
          <p:cNvPr id="480258" name="Rectangle 2"/>
          <p:cNvSpPr>
            <a:spLocks noGrp="1" noChangeArrowheads="1"/>
          </p:cNvSpPr>
          <p:nvPr>
            <p:ph type="title"/>
          </p:nvPr>
        </p:nvSpPr>
        <p:spPr/>
        <p:txBody>
          <a:bodyPr/>
          <a:lstStyle/>
          <a:p>
            <a:r>
              <a:rPr lang="es-ES" sz="4000"/>
              <a:t>2.1. La teoría de la utilidad cardinal</a:t>
            </a:r>
          </a:p>
        </p:txBody>
      </p:sp>
      <p:sp>
        <p:nvSpPr>
          <p:cNvPr id="480259" name="Rectangle 3"/>
          <p:cNvSpPr>
            <a:spLocks noGrp="1" noChangeArrowheads="1"/>
          </p:cNvSpPr>
          <p:nvPr>
            <p:ph type="body" idx="1"/>
          </p:nvPr>
        </p:nvSpPr>
        <p:spPr>
          <a:xfrm>
            <a:off x="526648" y="1286076"/>
            <a:ext cx="8229600" cy="5097463"/>
          </a:xfrm>
        </p:spPr>
        <p:txBody>
          <a:bodyPr/>
          <a:lstStyle/>
          <a:p>
            <a:pPr algn="just">
              <a:spcAft>
                <a:spcPct val="20000"/>
              </a:spcAft>
            </a:pPr>
            <a:r>
              <a:rPr lang="es-ES" sz="2800" dirty="0"/>
              <a:t>La satisfacción o utilidad que obtiene una persona del consumo de un bien o cesta de bienes es mensurable y la unidad de medida es el útil.</a:t>
            </a:r>
          </a:p>
          <a:p>
            <a:pPr algn="just">
              <a:spcAft>
                <a:spcPct val="20000"/>
              </a:spcAft>
            </a:pPr>
            <a:r>
              <a:rPr lang="es-ES" sz="2800" dirty="0"/>
              <a:t>Así, si la 1ª manzana proporciona al consumidor analizado una utilidad de 10 útiles y una 1ª naranja le proporciona solo 5 útiles, puede deducirse que una manzana proporciona exactamente el doble de utilidad que la naranja y, además, que este consumidor estaría dispuesto a pagar el doble por una manzana.</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A18478B-CE02-4751-AD17-72801D90680E}" type="slidenum">
              <a:rPr lang="es-ES"/>
              <a:pPr/>
              <a:t>12</a:t>
            </a:fld>
            <a:endParaRPr lang="es-ES"/>
          </a:p>
        </p:txBody>
      </p:sp>
      <p:sp>
        <p:nvSpPr>
          <p:cNvPr id="484356" name="Rectangle 4"/>
          <p:cNvSpPr>
            <a:spLocks noGrp="1" noChangeArrowheads="1"/>
          </p:cNvSpPr>
          <p:nvPr>
            <p:ph type="title"/>
          </p:nvPr>
        </p:nvSpPr>
        <p:spPr/>
        <p:txBody>
          <a:bodyPr/>
          <a:lstStyle/>
          <a:p>
            <a:r>
              <a:rPr lang="es-ES" sz="4000"/>
              <a:t>2.1. La teoría de la utilidad cardinal</a:t>
            </a:r>
          </a:p>
        </p:txBody>
      </p:sp>
      <p:sp>
        <p:nvSpPr>
          <p:cNvPr id="484357" name="Rectangle 5"/>
          <p:cNvSpPr>
            <a:spLocks noGrp="1" noChangeArrowheads="1"/>
          </p:cNvSpPr>
          <p:nvPr>
            <p:ph type="body" idx="1"/>
          </p:nvPr>
        </p:nvSpPr>
        <p:spPr>
          <a:xfrm>
            <a:off x="457200" y="1600200"/>
            <a:ext cx="7992319" cy="4525963"/>
          </a:xfrm>
        </p:spPr>
        <p:txBody>
          <a:bodyPr/>
          <a:lstStyle/>
          <a:p>
            <a:pPr algn="just">
              <a:buNone/>
            </a:pPr>
            <a:r>
              <a:rPr lang="es-ES" sz="2800" dirty="0" smtClean="0"/>
              <a:t>Suponiendo U=f(X)</a:t>
            </a:r>
          </a:p>
          <a:p>
            <a:pPr algn="just"/>
            <a:r>
              <a:rPr lang="es-ES" sz="2800" dirty="0" smtClean="0"/>
              <a:t>La </a:t>
            </a:r>
            <a:r>
              <a:rPr lang="es-ES" sz="2800" dirty="0"/>
              <a:t>utilidad total cardinal (U) es la relación existente entre la cantidad consumida de un bien (X) –o cesta de bienes- y la utilidad cardinal (medida en útiles) obtenida de dicho consumo.</a:t>
            </a:r>
          </a:p>
          <a:p>
            <a:pPr algn="just"/>
            <a:r>
              <a:rPr lang="es-ES" sz="2800" dirty="0"/>
              <a:t>Ejemplo de una persona a la que le gustan los bombones (</a:t>
            </a:r>
            <a:r>
              <a:rPr lang="es-ES" sz="2800" dirty="0">
                <a:solidFill>
                  <a:srgbClr val="FF3300"/>
                </a:solidFill>
              </a:rPr>
              <a:t>práctica 1</a:t>
            </a:r>
            <a:r>
              <a:rPr lang="es-ES" sz="2800" dirty="0"/>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p:cNvSpPr>
            <a:spLocks noGrp="1"/>
          </p:cNvSpPr>
          <p:nvPr>
            <p:ph type="sldNum" sz="quarter" idx="12"/>
          </p:nvPr>
        </p:nvSpPr>
        <p:spPr>
          <a:xfrm>
            <a:off x="7010400" y="6381750"/>
            <a:ext cx="2133600" cy="476250"/>
          </a:xfrm>
        </p:spPr>
        <p:txBody>
          <a:bodyPr/>
          <a:lstStyle/>
          <a:p>
            <a:fld id="{2AB44E53-C522-4AE6-A7F5-883AEC133749}" type="slidenum">
              <a:rPr lang="es-ES"/>
              <a:pPr/>
              <a:t>13</a:t>
            </a:fld>
            <a:endParaRPr lang="es-ES" dirty="0"/>
          </a:p>
        </p:txBody>
      </p:sp>
      <p:sp>
        <p:nvSpPr>
          <p:cNvPr id="489515" name="Rectangle 43"/>
          <p:cNvSpPr>
            <a:spLocks noGrp="1" noChangeArrowheads="1"/>
          </p:cNvSpPr>
          <p:nvPr>
            <p:ph type="title"/>
          </p:nvPr>
        </p:nvSpPr>
        <p:spPr>
          <a:xfrm>
            <a:off x="561372" y="355661"/>
            <a:ext cx="8229600" cy="1143000"/>
          </a:xfrm>
        </p:spPr>
        <p:txBody>
          <a:bodyPr/>
          <a:lstStyle/>
          <a:p>
            <a:pPr algn="l">
              <a:spcBef>
                <a:spcPts val="0"/>
              </a:spcBef>
              <a:spcAft>
                <a:spcPts val="0"/>
              </a:spcAft>
            </a:pPr>
            <a:r>
              <a:rPr lang="es-ES" sz="2400" dirty="0">
                <a:solidFill>
                  <a:srgbClr val="FF3300"/>
                </a:solidFill>
              </a:rPr>
              <a:t>Práctica 1</a:t>
            </a:r>
            <a:r>
              <a:rPr lang="es-ES" sz="2400" dirty="0"/>
              <a:t>. </a:t>
            </a:r>
            <a:r>
              <a:rPr lang="es-ES" sz="2400" dirty="0" smtClean="0"/>
              <a:t>Deducción de la utilidad </a:t>
            </a:r>
            <a:r>
              <a:rPr lang="es-ES" sz="2400" dirty="0"/>
              <a:t>total y utilidad </a:t>
            </a:r>
            <a:r>
              <a:rPr lang="es-ES" sz="2400" dirty="0" smtClean="0"/>
              <a:t>marginal</a:t>
            </a:r>
            <a:r>
              <a:rPr lang="es-ES" sz="2800" dirty="0" smtClean="0"/>
              <a:t/>
            </a:r>
            <a:br>
              <a:rPr lang="es-ES" sz="2800" dirty="0" smtClean="0"/>
            </a:br>
            <a:r>
              <a:rPr lang="es-ES" sz="2800" dirty="0" smtClean="0"/>
              <a:t/>
            </a:r>
            <a:br>
              <a:rPr lang="es-ES" sz="2800" dirty="0" smtClean="0"/>
            </a:br>
            <a:r>
              <a:rPr lang="es-ES" sz="2400" dirty="0" smtClean="0"/>
              <a:t>Tabla 1</a:t>
            </a:r>
            <a:br>
              <a:rPr lang="es-ES" sz="2400" dirty="0" smtClean="0"/>
            </a:br>
            <a:r>
              <a:rPr lang="es-ES" sz="2400" i="1" dirty="0" smtClean="0"/>
              <a:t>Consumo y utilidad de un consumidor de bombones</a:t>
            </a:r>
            <a:endParaRPr lang="es-ES" sz="2800" i="1" dirty="0"/>
          </a:p>
        </p:txBody>
      </p:sp>
      <p:graphicFrame>
        <p:nvGraphicFramePr>
          <p:cNvPr id="489521" name="Group 49"/>
          <p:cNvGraphicFramePr>
            <a:graphicFrameLocks noGrp="1"/>
          </p:cNvGraphicFramePr>
          <p:nvPr>
            <p:ph idx="1"/>
          </p:nvPr>
        </p:nvGraphicFramePr>
        <p:xfrm>
          <a:off x="482600" y="1716589"/>
          <a:ext cx="8229600" cy="4722814"/>
        </p:xfrm>
        <a:graphic>
          <a:graphicData uri="http://schemas.openxmlformats.org/drawingml/2006/table">
            <a:tbl>
              <a:tblPr/>
              <a:tblGrid>
                <a:gridCol w="2743200"/>
                <a:gridCol w="2743200"/>
                <a:gridCol w="2743200"/>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charset="0"/>
                          <a:cs typeface="Arial" charset="0"/>
                        </a:rPr>
                        <a:t>Cantidad del bien (X)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charset="0"/>
                          <a:cs typeface="Arial" charset="0"/>
                        </a:rPr>
                        <a:t> (nº bombones)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chemeClr val="tx1"/>
                          </a:solidFill>
                          <a:effectLst/>
                          <a:latin typeface="Arial" charset="0"/>
                          <a:cs typeface="Arial" charset="0"/>
                        </a:rPr>
                        <a:t>Utilidad total (U)</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chemeClr val="tx1"/>
                          </a:solidFill>
                          <a:effectLst/>
                          <a:latin typeface="Arial" charset="0"/>
                          <a:cs typeface="Arial" charset="0"/>
                        </a:rPr>
                        <a:t>(útiles)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chemeClr val="tx1"/>
                          </a:solidFill>
                          <a:effectLst/>
                          <a:latin typeface="Arial" charset="0"/>
                          <a:cs typeface="Arial" charset="0"/>
                        </a:rPr>
                        <a:t>Utilidad margina (UM)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smtClean="0">
                          <a:ln>
                            <a:noFill/>
                          </a:ln>
                          <a:solidFill>
                            <a:schemeClr val="tx1"/>
                          </a:solidFill>
                          <a:effectLst/>
                          <a:latin typeface="Arial" charset="0"/>
                          <a:cs typeface="Arial" charset="0"/>
                        </a:rPr>
                        <a:t>(útiles/bombón)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dirty="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3 Marcador de número de diapositiva"/>
          <p:cNvSpPr>
            <a:spLocks noGrp="1"/>
          </p:cNvSpPr>
          <p:nvPr>
            <p:ph type="sldNum" sz="quarter" idx="12"/>
          </p:nvPr>
        </p:nvSpPr>
        <p:spPr/>
        <p:txBody>
          <a:bodyPr/>
          <a:lstStyle/>
          <a:p>
            <a:fld id="{3E430770-A49B-4A73-AF2B-23C2288B599A}" type="slidenum">
              <a:rPr lang="es-ES"/>
              <a:pPr/>
              <a:t>14</a:t>
            </a:fld>
            <a:endParaRPr lang="es-ES"/>
          </a:p>
        </p:txBody>
      </p:sp>
      <p:sp>
        <p:nvSpPr>
          <p:cNvPr id="486403" name="Line 2"/>
          <p:cNvSpPr>
            <a:spLocks noChangeShapeType="1"/>
          </p:cNvSpPr>
          <p:nvPr/>
        </p:nvSpPr>
        <p:spPr bwMode="auto">
          <a:xfrm>
            <a:off x="2362200" y="228600"/>
            <a:ext cx="0" cy="3200400"/>
          </a:xfrm>
          <a:prstGeom prst="line">
            <a:avLst/>
          </a:prstGeom>
          <a:noFill/>
          <a:ln w="38100">
            <a:solidFill>
              <a:schemeClr val="accent2"/>
            </a:solidFill>
            <a:round/>
            <a:headEnd/>
            <a:tailEnd/>
          </a:ln>
        </p:spPr>
        <p:txBody>
          <a:bodyPr wrap="none" anchor="ctr"/>
          <a:lstStyle/>
          <a:p>
            <a:endParaRPr lang="es-ES"/>
          </a:p>
        </p:txBody>
      </p:sp>
      <p:sp>
        <p:nvSpPr>
          <p:cNvPr id="486404" name="Line 3"/>
          <p:cNvSpPr>
            <a:spLocks noChangeShapeType="1"/>
          </p:cNvSpPr>
          <p:nvPr/>
        </p:nvSpPr>
        <p:spPr bwMode="auto">
          <a:xfrm>
            <a:off x="2362200" y="3962400"/>
            <a:ext cx="0" cy="1828800"/>
          </a:xfrm>
          <a:prstGeom prst="line">
            <a:avLst/>
          </a:prstGeom>
          <a:noFill/>
          <a:ln w="38100">
            <a:solidFill>
              <a:schemeClr val="accent2"/>
            </a:solidFill>
            <a:round/>
            <a:headEnd/>
            <a:tailEnd/>
          </a:ln>
        </p:spPr>
        <p:txBody>
          <a:bodyPr wrap="none" anchor="ctr"/>
          <a:lstStyle/>
          <a:p>
            <a:endParaRPr lang="es-ES"/>
          </a:p>
        </p:txBody>
      </p:sp>
      <p:sp>
        <p:nvSpPr>
          <p:cNvPr id="486405" name="Line 4"/>
          <p:cNvSpPr>
            <a:spLocks noChangeShapeType="1"/>
          </p:cNvSpPr>
          <p:nvPr/>
        </p:nvSpPr>
        <p:spPr bwMode="auto">
          <a:xfrm>
            <a:off x="2362200" y="5791200"/>
            <a:ext cx="4038600" cy="0"/>
          </a:xfrm>
          <a:prstGeom prst="line">
            <a:avLst/>
          </a:prstGeom>
          <a:noFill/>
          <a:ln w="38100">
            <a:solidFill>
              <a:schemeClr val="accent2"/>
            </a:solidFill>
            <a:round/>
            <a:headEnd/>
            <a:tailEnd/>
          </a:ln>
        </p:spPr>
        <p:txBody>
          <a:bodyPr wrap="none" anchor="ctr"/>
          <a:lstStyle/>
          <a:p>
            <a:endParaRPr lang="es-ES"/>
          </a:p>
        </p:txBody>
      </p:sp>
      <p:sp>
        <p:nvSpPr>
          <p:cNvPr id="486406" name="Text Box 5"/>
          <p:cNvSpPr txBox="1">
            <a:spLocks noChangeArrowheads="1"/>
          </p:cNvSpPr>
          <p:nvPr/>
        </p:nvSpPr>
        <p:spPr bwMode="auto">
          <a:xfrm>
            <a:off x="2673350"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1</a:t>
            </a:r>
          </a:p>
        </p:txBody>
      </p:sp>
      <p:sp>
        <p:nvSpPr>
          <p:cNvPr id="486407" name="Rectangle 6"/>
          <p:cNvSpPr>
            <a:spLocks noChangeArrowheads="1"/>
          </p:cNvSpPr>
          <p:nvPr/>
        </p:nvSpPr>
        <p:spPr bwMode="auto">
          <a:xfrm>
            <a:off x="3313113"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2</a:t>
            </a:r>
          </a:p>
        </p:txBody>
      </p:sp>
      <p:sp>
        <p:nvSpPr>
          <p:cNvPr id="486408" name="Rectangle 7"/>
          <p:cNvSpPr>
            <a:spLocks noChangeArrowheads="1"/>
          </p:cNvSpPr>
          <p:nvPr/>
        </p:nvSpPr>
        <p:spPr bwMode="auto">
          <a:xfrm>
            <a:off x="3952875"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3</a:t>
            </a:r>
          </a:p>
        </p:txBody>
      </p:sp>
      <p:sp>
        <p:nvSpPr>
          <p:cNvPr id="486409" name="Rectangle 8"/>
          <p:cNvSpPr>
            <a:spLocks noChangeArrowheads="1"/>
          </p:cNvSpPr>
          <p:nvPr/>
        </p:nvSpPr>
        <p:spPr bwMode="auto">
          <a:xfrm>
            <a:off x="4592638"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4</a:t>
            </a:r>
          </a:p>
        </p:txBody>
      </p:sp>
      <p:sp>
        <p:nvSpPr>
          <p:cNvPr id="486410" name="Rectangle 9"/>
          <p:cNvSpPr>
            <a:spLocks noChangeArrowheads="1"/>
          </p:cNvSpPr>
          <p:nvPr/>
        </p:nvSpPr>
        <p:spPr bwMode="auto">
          <a:xfrm>
            <a:off x="5232400"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5</a:t>
            </a:r>
          </a:p>
        </p:txBody>
      </p:sp>
      <p:sp>
        <p:nvSpPr>
          <p:cNvPr id="486411" name="Rectangle 10"/>
          <p:cNvSpPr>
            <a:spLocks noChangeArrowheads="1"/>
          </p:cNvSpPr>
          <p:nvPr/>
        </p:nvSpPr>
        <p:spPr bwMode="auto">
          <a:xfrm>
            <a:off x="5873750" y="33528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6</a:t>
            </a:r>
          </a:p>
        </p:txBody>
      </p:sp>
      <p:sp>
        <p:nvSpPr>
          <p:cNvPr id="486412" name="Text Box 11"/>
          <p:cNvSpPr txBox="1">
            <a:spLocks noChangeArrowheads="1"/>
          </p:cNvSpPr>
          <p:nvPr/>
        </p:nvSpPr>
        <p:spPr bwMode="auto">
          <a:xfrm>
            <a:off x="1933575" y="454025"/>
            <a:ext cx="4127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10</a:t>
            </a:r>
          </a:p>
        </p:txBody>
      </p:sp>
      <p:sp>
        <p:nvSpPr>
          <p:cNvPr id="486413" name="Rectangle 12"/>
          <p:cNvSpPr>
            <a:spLocks noChangeArrowheads="1"/>
          </p:cNvSpPr>
          <p:nvPr/>
        </p:nvSpPr>
        <p:spPr bwMode="auto">
          <a:xfrm>
            <a:off x="2047875" y="74295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9</a:t>
            </a:r>
          </a:p>
        </p:txBody>
      </p:sp>
      <p:sp>
        <p:nvSpPr>
          <p:cNvPr id="486414" name="Rectangle 13"/>
          <p:cNvSpPr>
            <a:spLocks noChangeArrowheads="1"/>
          </p:cNvSpPr>
          <p:nvPr/>
        </p:nvSpPr>
        <p:spPr bwMode="auto">
          <a:xfrm>
            <a:off x="2047875" y="1031875"/>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8</a:t>
            </a:r>
          </a:p>
        </p:txBody>
      </p:sp>
      <p:sp>
        <p:nvSpPr>
          <p:cNvPr id="486415" name="Rectangle 14"/>
          <p:cNvSpPr>
            <a:spLocks noChangeArrowheads="1"/>
          </p:cNvSpPr>
          <p:nvPr/>
        </p:nvSpPr>
        <p:spPr bwMode="auto">
          <a:xfrm>
            <a:off x="2047875" y="1319213"/>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7</a:t>
            </a:r>
          </a:p>
        </p:txBody>
      </p:sp>
      <p:sp>
        <p:nvSpPr>
          <p:cNvPr id="486416" name="Rectangle 15"/>
          <p:cNvSpPr>
            <a:spLocks noChangeArrowheads="1"/>
          </p:cNvSpPr>
          <p:nvPr/>
        </p:nvSpPr>
        <p:spPr bwMode="auto">
          <a:xfrm>
            <a:off x="2047875" y="160813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6</a:t>
            </a:r>
          </a:p>
        </p:txBody>
      </p:sp>
      <p:sp>
        <p:nvSpPr>
          <p:cNvPr id="486417" name="Rectangle 16"/>
          <p:cNvSpPr>
            <a:spLocks noChangeArrowheads="1"/>
          </p:cNvSpPr>
          <p:nvPr/>
        </p:nvSpPr>
        <p:spPr bwMode="auto">
          <a:xfrm>
            <a:off x="2047875" y="1895475"/>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5</a:t>
            </a:r>
          </a:p>
        </p:txBody>
      </p:sp>
      <p:sp>
        <p:nvSpPr>
          <p:cNvPr id="486418" name="Rectangle 17"/>
          <p:cNvSpPr>
            <a:spLocks noChangeArrowheads="1"/>
          </p:cNvSpPr>
          <p:nvPr/>
        </p:nvSpPr>
        <p:spPr bwMode="auto">
          <a:xfrm>
            <a:off x="2047875" y="21844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4</a:t>
            </a:r>
          </a:p>
        </p:txBody>
      </p:sp>
      <p:sp>
        <p:nvSpPr>
          <p:cNvPr id="486419" name="Rectangle 18"/>
          <p:cNvSpPr>
            <a:spLocks noChangeArrowheads="1"/>
          </p:cNvSpPr>
          <p:nvPr/>
        </p:nvSpPr>
        <p:spPr bwMode="auto">
          <a:xfrm>
            <a:off x="2047875" y="247173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3</a:t>
            </a:r>
          </a:p>
        </p:txBody>
      </p:sp>
      <p:sp>
        <p:nvSpPr>
          <p:cNvPr id="486420" name="Rectangle 19"/>
          <p:cNvSpPr>
            <a:spLocks noChangeArrowheads="1"/>
          </p:cNvSpPr>
          <p:nvPr/>
        </p:nvSpPr>
        <p:spPr bwMode="auto">
          <a:xfrm>
            <a:off x="2047875" y="2760663"/>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2</a:t>
            </a:r>
          </a:p>
        </p:txBody>
      </p:sp>
      <p:sp>
        <p:nvSpPr>
          <p:cNvPr id="486421" name="Rectangle 20"/>
          <p:cNvSpPr>
            <a:spLocks noChangeArrowheads="1"/>
          </p:cNvSpPr>
          <p:nvPr/>
        </p:nvSpPr>
        <p:spPr bwMode="auto">
          <a:xfrm>
            <a:off x="2057400" y="30480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1</a:t>
            </a:r>
          </a:p>
        </p:txBody>
      </p:sp>
      <p:sp>
        <p:nvSpPr>
          <p:cNvPr id="486422" name="Rectangle 21"/>
          <p:cNvSpPr>
            <a:spLocks noChangeArrowheads="1"/>
          </p:cNvSpPr>
          <p:nvPr/>
        </p:nvSpPr>
        <p:spPr bwMode="auto">
          <a:xfrm>
            <a:off x="2057400" y="4208463"/>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3</a:t>
            </a:r>
          </a:p>
        </p:txBody>
      </p:sp>
      <p:sp>
        <p:nvSpPr>
          <p:cNvPr id="486423" name="Rectangle 22"/>
          <p:cNvSpPr>
            <a:spLocks noChangeArrowheads="1"/>
          </p:cNvSpPr>
          <p:nvPr/>
        </p:nvSpPr>
        <p:spPr bwMode="auto">
          <a:xfrm>
            <a:off x="2057400" y="4449763"/>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2</a:t>
            </a:r>
          </a:p>
        </p:txBody>
      </p:sp>
      <p:sp>
        <p:nvSpPr>
          <p:cNvPr id="486424" name="Rectangle 23"/>
          <p:cNvSpPr>
            <a:spLocks noChangeArrowheads="1"/>
          </p:cNvSpPr>
          <p:nvPr/>
        </p:nvSpPr>
        <p:spPr bwMode="auto">
          <a:xfrm>
            <a:off x="2057400" y="4689475"/>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1</a:t>
            </a:r>
          </a:p>
        </p:txBody>
      </p:sp>
      <p:sp>
        <p:nvSpPr>
          <p:cNvPr id="486425" name="Rectangle 24"/>
          <p:cNvSpPr>
            <a:spLocks noChangeArrowheads="1"/>
          </p:cNvSpPr>
          <p:nvPr/>
        </p:nvSpPr>
        <p:spPr bwMode="auto">
          <a:xfrm>
            <a:off x="2057400" y="3962400"/>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4</a:t>
            </a:r>
          </a:p>
        </p:txBody>
      </p:sp>
      <p:sp>
        <p:nvSpPr>
          <p:cNvPr id="486426" name="Text Box 25"/>
          <p:cNvSpPr txBox="1">
            <a:spLocks noChangeArrowheads="1"/>
          </p:cNvSpPr>
          <p:nvPr/>
        </p:nvSpPr>
        <p:spPr bwMode="auto">
          <a:xfrm>
            <a:off x="2057400" y="4930775"/>
            <a:ext cx="2984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0</a:t>
            </a:r>
          </a:p>
        </p:txBody>
      </p:sp>
      <p:sp>
        <p:nvSpPr>
          <p:cNvPr id="486427" name="Rectangle 26"/>
          <p:cNvSpPr>
            <a:spLocks noChangeArrowheads="1"/>
          </p:cNvSpPr>
          <p:nvPr/>
        </p:nvSpPr>
        <p:spPr bwMode="auto">
          <a:xfrm>
            <a:off x="1981200" y="5170488"/>
            <a:ext cx="3746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-1</a:t>
            </a:r>
          </a:p>
        </p:txBody>
      </p:sp>
      <p:sp>
        <p:nvSpPr>
          <p:cNvPr id="486428" name="Rectangle 27"/>
          <p:cNvSpPr>
            <a:spLocks noChangeArrowheads="1"/>
          </p:cNvSpPr>
          <p:nvPr/>
        </p:nvSpPr>
        <p:spPr bwMode="auto">
          <a:xfrm>
            <a:off x="1981200" y="5410200"/>
            <a:ext cx="374650" cy="366713"/>
          </a:xfrm>
          <a:prstGeom prst="rect">
            <a:avLst/>
          </a:prstGeom>
          <a:noFill/>
          <a:ln w="9525">
            <a:noFill/>
            <a:miter lim="800000"/>
            <a:headEnd/>
            <a:tailEnd/>
          </a:ln>
        </p:spPr>
        <p:txBody>
          <a:bodyPr wrap="none">
            <a:spAutoFit/>
          </a:bodyPr>
          <a:lstStyle/>
          <a:p>
            <a:pPr eaLnBrk="0" hangingPunct="0"/>
            <a:r>
              <a:rPr lang="en-US">
                <a:latin typeface="Times New Roman" pitchFamily="18" charset="0"/>
              </a:rPr>
              <a:t>-2</a:t>
            </a:r>
          </a:p>
        </p:txBody>
      </p:sp>
      <p:sp>
        <p:nvSpPr>
          <p:cNvPr id="486429" name="Line 28"/>
          <p:cNvSpPr>
            <a:spLocks noChangeShapeType="1"/>
          </p:cNvSpPr>
          <p:nvPr/>
        </p:nvSpPr>
        <p:spPr bwMode="auto">
          <a:xfrm>
            <a:off x="2362200" y="5105400"/>
            <a:ext cx="4038600" cy="0"/>
          </a:xfrm>
          <a:prstGeom prst="line">
            <a:avLst/>
          </a:prstGeom>
          <a:noFill/>
          <a:ln w="38100">
            <a:solidFill>
              <a:schemeClr val="accent2"/>
            </a:solidFill>
            <a:round/>
            <a:headEnd/>
            <a:tailEnd/>
          </a:ln>
        </p:spPr>
        <p:txBody>
          <a:bodyPr wrap="none" anchor="ctr"/>
          <a:lstStyle/>
          <a:p>
            <a:endParaRPr lang="es-ES"/>
          </a:p>
        </p:txBody>
      </p:sp>
      <p:sp>
        <p:nvSpPr>
          <p:cNvPr id="486430" name="Rectangle 29"/>
          <p:cNvSpPr>
            <a:spLocks noChangeArrowheads="1"/>
          </p:cNvSpPr>
          <p:nvPr/>
        </p:nvSpPr>
        <p:spPr bwMode="auto">
          <a:xfrm>
            <a:off x="2438400" y="2362200"/>
            <a:ext cx="381000" cy="1041400"/>
          </a:xfrm>
          <a:prstGeom prst="rect">
            <a:avLst/>
          </a:prstGeom>
          <a:solidFill>
            <a:srgbClr val="FFFF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1" name="Rectangle 30"/>
          <p:cNvSpPr>
            <a:spLocks noChangeArrowheads="1"/>
          </p:cNvSpPr>
          <p:nvPr/>
        </p:nvSpPr>
        <p:spPr bwMode="auto">
          <a:xfrm>
            <a:off x="3078163" y="1447800"/>
            <a:ext cx="381000" cy="1955800"/>
          </a:xfrm>
          <a:prstGeom prst="rect">
            <a:avLst/>
          </a:prstGeom>
          <a:solidFill>
            <a:srgbClr val="FF99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2" name="Rectangle 31"/>
          <p:cNvSpPr>
            <a:spLocks noChangeArrowheads="1"/>
          </p:cNvSpPr>
          <p:nvPr/>
        </p:nvSpPr>
        <p:spPr bwMode="auto">
          <a:xfrm>
            <a:off x="3717925" y="1041400"/>
            <a:ext cx="381000" cy="2362200"/>
          </a:xfrm>
          <a:prstGeom prst="rect">
            <a:avLst/>
          </a:prstGeom>
          <a:solidFill>
            <a:srgbClr val="FFCC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3" name="Rectangle 32"/>
          <p:cNvSpPr>
            <a:spLocks noChangeArrowheads="1"/>
          </p:cNvSpPr>
          <p:nvPr/>
        </p:nvSpPr>
        <p:spPr bwMode="auto">
          <a:xfrm>
            <a:off x="4357688" y="609600"/>
            <a:ext cx="381000" cy="2794000"/>
          </a:xfrm>
          <a:prstGeom prst="rect">
            <a:avLst/>
          </a:prstGeom>
          <a:solidFill>
            <a:srgbClr val="CCFF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4" name="Rectangle 33"/>
          <p:cNvSpPr>
            <a:spLocks noChangeArrowheads="1"/>
          </p:cNvSpPr>
          <p:nvPr/>
        </p:nvSpPr>
        <p:spPr bwMode="auto">
          <a:xfrm>
            <a:off x="4997450" y="609600"/>
            <a:ext cx="381000" cy="2794000"/>
          </a:xfrm>
          <a:prstGeom prst="rect">
            <a:avLst/>
          </a:prstGeom>
          <a:solidFill>
            <a:srgbClr val="99FF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5" name="Rectangle 34"/>
          <p:cNvSpPr>
            <a:spLocks noChangeArrowheads="1"/>
          </p:cNvSpPr>
          <p:nvPr/>
        </p:nvSpPr>
        <p:spPr bwMode="auto">
          <a:xfrm>
            <a:off x="2438400" y="4114800"/>
            <a:ext cx="381000" cy="990600"/>
          </a:xfrm>
          <a:prstGeom prst="rect">
            <a:avLst/>
          </a:prstGeom>
          <a:solidFill>
            <a:srgbClr val="FFFF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6" name="Rectangle 35"/>
          <p:cNvSpPr>
            <a:spLocks noChangeArrowheads="1"/>
          </p:cNvSpPr>
          <p:nvPr/>
        </p:nvSpPr>
        <p:spPr bwMode="auto">
          <a:xfrm>
            <a:off x="3078163" y="4343400"/>
            <a:ext cx="381000" cy="762000"/>
          </a:xfrm>
          <a:prstGeom prst="rect">
            <a:avLst/>
          </a:prstGeom>
          <a:solidFill>
            <a:srgbClr val="FF99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7" name="Rectangle 36"/>
          <p:cNvSpPr>
            <a:spLocks noChangeArrowheads="1"/>
          </p:cNvSpPr>
          <p:nvPr/>
        </p:nvSpPr>
        <p:spPr bwMode="auto">
          <a:xfrm>
            <a:off x="3717925" y="4572000"/>
            <a:ext cx="381000" cy="533400"/>
          </a:xfrm>
          <a:prstGeom prst="rect">
            <a:avLst/>
          </a:prstGeom>
          <a:solidFill>
            <a:srgbClr val="FFCC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8" name="Rectangle 37"/>
          <p:cNvSpPr>
            <a:spLocks noChangeArrowheads="1"/>
          </p:cNvSpPr>
          <p:nvPr/>
        </p:nvSpPr>
        <p:spPr bwMode="auto">
          <a:xfrm>
            <a:off x="4357688" y="4800600"/>
            <a:ext cx="381000" cy="304800"/>
          </a:xfrm>
          <a:prstGeom prst="rect">
            <a:avLst/>
          </a:prstGeom>
          <a:solidFill>
            <a:srgbClr val="CCFF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39" name="Rectangle 38"/>
          <p:cNvSpPr>
            <a:spLocks noChangeArrowheads="1"/>
          </p:cNvSpPr>
          <p:nvPr/>
        </p:nvSpPr>
        <p:spPr bwMode="auto">
          <a:xfrm>
            <a:off x="4997450" y="5067300"/>
            <a:ext cx="381000" cy="76200"/>
          </a:xfrm>
          <a:prstGeom prst="rect">
            <a:avLst/>
          </a:prstGeom>
          <a:solidFill>
            <a:srgbClr val="99FFCC"/>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40" name="Text Box 39"/>
          <p:cNvSpPr txBox="1">
            <a:spLocks noChangeArrowheads="1"/>
          </p:cNvSpPr>
          <p:nvPr/>
        </p:nvSpPr>
        <p:spPr bwMode="auto">
          <a:xfrm>
            <a:off x="2667000"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1</a:t>
            </a:r>
          </a:p>
        </p:txBody>
      </p:sp>
      <p:sp>
        <p:nvSpPr>
          <p:cNvPr id="486441" name="Rectangle 40"/>
          <p:cNvSpPr>
            <a:spLocks noChangeArrowheads="1"/>
          </p:cNvSpPr>
          <p:nvPr/>
        </p:nvSpPr>
        <p:spPr bwMode="auto">
          <a:xfrm>
            <a:off x="3306763"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2</a:t>
            </a:r>
          </a:p>
        </p:txBody>
      </p:sp>
      <p:sp>
        <p:nvSpPr>
          <p:cNvPr id="486442" name="Rectangle 41"/>
          <p:cNvSpPr>
            <a:spLocks noChangeArrowheads="1"/>
          </p:cNvSpPr>
          <p:nvPr/>
        </p:nvSpPr>
        <p:spPr bwMode="auto">
          <a:xfrm>
            <a:off x="3946525"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3</a:t>
            </a:r>
          </a:p>
        </p:txBody>
      </p:sp>
      <p:sp>
        <p:nvSpPr>
          <p:cNvPr id="486443" name="Rectangle 42"/>
          <p:cNvSpPr>
            <a:spLocks noChangeArrowheads="1"/>
          </p:cNvSpPr>
          <p:nvPr/>
        </p:nvSpPr>
        <p:spPr bwMode="auto">
          <a:xfrm>
            <a:off x="4586288"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4</a:t>
            </a:r>
          </a:p>
        </p:txBody>
      </p:sp>
      <p:sp>
        <p:nvSpPr>
          <p:cNvPr id="486444" name="Rectangle 43"/>
          <p:cNvSpPr>
            <a:spLocks noChangeArrowheads="1"/>
          </p:cNvSpPr>
          <p:nvPr/>
        </p:nvSpPr>
        <p:spPr bwMode="auto">
          <a:xfrm>
            <a:off x="5226050"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5</a:t>
            </a:r>
          </a:p>
        </p:txBody>
      </p:sp>
      <p:sp>
        <p:nvSpPr>
          <p:cNvPr id="486445" name="Rectangle 44"/>
          <p:cNvSpPr>
            <a:spLocks noChangeArrowheads="1"/>
          </p:cNvSpPr>
          <p:nvPr/>
        </p:nvSpPr>
        <p:spPr bwMode="auto">
          <a:xfrm>
            <a:off x="5867400" y="5729288"/>
            <a:ext cx="298450" cy="366712"/>
          </a:xfrm>
          <a:prstGeom prst="rect">
            <a:avLst/>
          </a:prstGeom>
          <a:noFill/>
          <a:ln w="9525">
            <a:noFill/>
            <a:miter lim="800000"/>
            <a:headEnd/>
            <a:tailEnd/>
          </a:ln>
        </p:spPr>
        <p:txBody>
          <a:bodyPr wrap="none">
            <a:spAutoFit/>
          </a:bodyPr>
          <a:lstStyle/>
          <a:p>
            <a:pPr eaLnBrk="0" hangingPunct="0"/>
            <a:r>
              <a:rPr lang="en-US">
                <a:latin typeface="Times New Roman" pitchFamily="18" charset="0"/>
              </a:rPr>
              <a:t>6</a:t>
            </a:r>
          </a:p>
        </p:txBody>
      </p:sp>
      <p:sp>
        <p:nvSpPr>
          <p:cNvPr id="486446" name="Text Box 45"/>
          <p:cNvSpPr txBox="1">
            <a:spLocks noChangeArrowheads="1"/>
          </p:cNvSpPr>
          <p:nvPr/>
        </p:nvSpPr>
        <p:spPr bwMode="auto">
          <a:xfrm rot="-70529">
            <a:off x="254000" y="896938"/>
            <a:ext cx="1778000" cy="476250"/>
          </a:xfrm>
          <a:prstGeom prst="rect">
            <a:avLst/>
          </a:prstGeom>
          <a:noFill/>
          <a:ln w="9525">
            <a:noFill/>
            <a:miter lim="800000"/>
            <a:headEnd/>
            <a:tailEnd/>
          </a:ln>
        </p:spPr>
        <p:txBody>
          <a:bodyPr anchor="ctr">
            <a:spAutoFit/>
          </a:bodyPr>
          <a:lstStyle/>
          <a:p>
            <a:pPr algn="ctr" eaLnBrk="0" hangingPunct="0">
              <a:lnSpc>
                <a:spcPct val="70000"/>
              </a:lnSpc>
            </a:pPr>
            <a:r>
              <a:rPr lang="es-ES"/>
              <a:t>Utilidad total</a:t>
            </a:r>
          </a:p>
          <a:p>
            <a:pPr algn="ctr" eaLnBrk="0" hangingPunct="0">
              <a:lnSpc>
                <a:spcPct val="70000"/>
              </a:lnSpc>
            </a:pPr>
            <a:r>
              <a:rPr lang="es-ES"/>
              <a:t>(útiles)</a:t>
            </a:r>
          </a:p>
        </p:txBody>
      </p:sp>
      <p:sp>
        <p:nvSpPr>
          <p:cNvPr id="486447" name="Text Box 46"/>
          <p:cNvSpPr txBox="1">
            <a:spLocks noChangeArrowheads="1"/>
          </p:cNvSpPr>
          <p:nvPr/>
        </p:nvSpPr>
        <p:spPr bwMode="auto">
          <a:xfrm rot="23800">
            <a:off x="195263" y="4076700"/>
            <a:ext cx="1885950" cy="476250"/>
          </a:xfrm>
          <a:prstGeom prst="rect">
            <a:avLst/>
          </a:prstGeom>
          <a:noFill/>
          <a:ln w="9525">
            <a:noFill/>
            <a:miter lim="800000"/>
            <a:headEnd/>
            <a:tailEnd/>
          </a:ln>
        </p:spPr>
        <p:txBody>
          <a:bodyPr wrap="none" anchor="ctr">
            <a:spAutoFit/>
          </a:bodyPr>
          <a:lstStyle/>
          <a:p>
            <a:pPr algn="ctr" eaLnBrk="0" hangingPunct="0">
              <a:lnSpc>
                <a:spcPct val="70000"/>
              </a:lnSpc>
            </a:pPr>
            <a:r>
              <a:rPr lang="es-ES"/>
              <a:t>Utilidad marginal</a:t>
            </a:r>
          </a:p>
          <a:p>
            <a:pPr algn="ctr" eaLnBrk="0" hangingPunct="0">
              <a:lnSpc>
                <a:spcPct val="70000"/>
              </a:lnSpc>
            </a:pPr>
            <a:r>
              <a:rPr lang="es-ES"/>
              <a:t>(útiles/bombón)</a:t>
            </a:r>
          </a:p>
        </p:txBody>
      </p:sp>
      <p:sp>
        <p:nvSpPr>
          <p:cNvPr id="486448" name="Text Box 47"/>
          <p:cNvSpPr txBox="1">
            <a:spLocks noChangeArrowheads="1"/>
          </p:cNvSpPr>
          <p:nvPr/>
        </p:nvSpPr>
        <p:spPr bwMode="auto">
          <a:xfrm>
            <a:off x="4033838" y="3703638"/>
            <a:ext cx="4532312" cy="581025"/>
          </a:xfrm>
          <a:prstGeom prst="rect">
            <a:avLst/>
          </a:prstGeom>
          <a:noFill/>
          <a:ln w="9525">
            <a:noFill/>
            <a:miter lim="800000"/>
            <a:headEnd/>
            <a:tailEnd/>
          </a:ln>
        </p:spPr>
        <p:txBody>
          <a:bodyPr anchor="ctr">
            <a:spAutoFit/>
          </a:bodyPr>
          <a:lstStyle/>
          <a:p>
            <a:pPr algn="ctr" eaLnBrk="0" hangingPunct="0"/>
            <a:r>
              <a:rPr lang="es-ES" sz="1600"/>
              <a:t>Cantidad consumida</a:t>
            </a:r>
          </a:p>
          <a:p>
            <a:pPr algn="ctr" eaLnBrk="0" hangingPunct="0"/>
            <a:r>
              <a:rPr lang="es-ES" sz="1600"/>
              <a:t> (nº bombones</a:t>
            </a:r>
            <a:r>
              <a:rPr lang="en-US" sz="1600"/>
              <a:t>)</a:t>
            </a:r>
          </a:p>
        </p:txBody>
      </p:sp>
      <p:sp>
        <p:nvSpPr>
          <p:cNvPr id="486449" name="Text Box 48"/>
          <p:cNvSpPr txBox="1">
            <a:spLocks noChangeArrowheads="1"/>
          </p:cNvSpPr>
          <p:nvPr/>
        </p:nvSpPr>
        <p:spPr bwMode="auto">
          <a:xfrm>
            <a:off x="4565650" y="5557838"/>
            <a:ext cx="3419475" cy="1066800"/>
          </a:xfrm>
          <a:prstGeom prst="rect">
            <a:avLst/>
          </a:prstGeom>
          <a:noFill/>
          <a:ln w="9525">
            <a:noFill/>
            <a:miter lim="800000"/>
            <a:headEnd/>
            <a:tailEnd/>
          </a:ln>
        </p:spPr>
        <p:txBody>
          <a:bodyPr wrap="none" anchor="ctr">
            <a:spAutoFit/>
          </a:bodyPr>
          <a:lstStyle/>
          <a:p>
            <a:pPr algn="ctr" eaLnBrk="0" hangingPunct="0"/>
            <a:endParaRPr lang="en-US" sz="2400">
              <a:latin typeface="Times New Roman" pitchFamily="18" charset="0"/>
            </a:endParaRPr>
          </a:p>
          <a:p>
            <a:pPr algn="ctr" eaLnBrk="0" hangingPunct="0"/>
            <a:r>
              <a:rPr lang="es-ES" sz="1600"/>
              <a:t>Cantidad consumida (nº bombones</a:t>
            </a:r>
            <a:r>
              <a:rPr lang="en-US" sz="1600"/>
              <a:t>)</a:t>
            </a:r>
          </a:p>
          <a:p>
            <a:pPr algn="ctr" eaLnBrk="0" hangingPunct="0"/>
            <a:endParaRPr lang="en-US" sz="2400">
              <a:latin typeface="Times New Roman" pitchFamily="18" charset="0"/>
            </a:endParaRPr>
          </a:p>
        </p:txBody>
      </p:sp>
      <p:sp>
        <p:nvSpPr>
          <p:cNvPr id="486450" name="Line 49"/>
          <p:cNvSpPr>
            <a:spLocks noChangeShapeType="1"/>
          </p:cNvSpPr>
          <p:nvPr/>
        </p:nvSpPr>
        <p:spPr bwMode="auto">
          <a:xfrm>
            <a:off x="2362200" y="3429000"/>
            <a:ext cx="3962400" cy="0"/>
          </a:xfrm>
          <a:prstGeom prst="line">
            <a:avLst/>
          </a:prstGeom>
          <a:noFill/>
          <a:ln w="38100">
            <a:solidFill>
              <a:schemeClr val="accent2"/>
            </a:solidFill>
            <a:round/>
            <a:headEnd/>
            <a:tailEnd/>
          </a:ln>
        </p:spPr>
        <p:txBody>
          <a:bodyPr wrap="none" anchor="ctr"/>
          <a:lstStyle/>
          <a:p>
            <a:endParaRPr lang="es-ES"/>
          </a:p>
        </p:txBody>
      </p:sp>
      <p:sp>
        <p:nvSpPr>
          <p:cNvPr id="486451" name="Rectangle 50"/>
          <p:cNvSpPr>
            <a:spLocks noChangeArrowheads="1"/>
          </p:cNvSpPr>
          <p:nvPr/>
        </p:nvSpPr>
        <p:spPr bwMode="auto">
          <a:xfrm>
            <a:off x="5638800" y="1066800"/>
            <a:ext cx="381000" cy="2336800"/>
          </a:xfrm>
          <a:prstGeom prst="rect">
            <a:avLst/>
          </a:prstGeom>
          <a:solidFill>
            <a:srgbClr val="CCFF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486452" name="Rectangle 51"/>
          <p:cNvSpPr>
            <a:spLocks noChangeArrowheads="1"/>
          </p:cNvSpPr>
          <p:nvPr/>
        </p:nvSpPr>
        <p:spPr bwMode="auto">
          <a:xfrm>
            <a:off x="5638800" y="5105400"/>
            <a:ext cx="381000" cy="304800"/>
          </a:xfrm>
          <a:prstGeom prst="rect">
            <a:avLst/>
          </a:prstGeom>
          <a:solidFill>
            <a:srgbClr val="CCFF99"/>
          </a:solidFill>
          <a:ln w="9525">
            <a:solidFill>
              <a:schemeClr val="tx1"/>
            </a:solidFill>
            <a:miter lim="800000"/>
            <a:headEnd/>
            <a:tailEnd/>
          </a:ln>
        </p:spPr>
        <p:txBody>
          <a:bodyPr wrap="none" anchor="ctr"/>
          <a:lstStyle/>
          <a:p>
            <a:endParaRPr lang="es-ES" sz="2400">
              <a:latin typeface="Times New Roman" pitchFamily="18" charset="0"/>
            </a:endParaRPr>
          </a:p>
        </p:txBody>
      </p:sp>
      <p:sp>
        <p:nvSpPr>
          <p:cNvPr id="12340" name="Line 52"/>
          <p:cNvSpPr>
            <a:spLocks noChangeShapeType="1"/>
          </p:cNvSpPr>
          <p:nvPr/>
        </p:nvSpPr>
        <p:spPr bwMode="auto">
          <a:xfrm>
            <a:off x="2438400" y="3962400"/>
            <a:ext cx="3581400" cy="1524000"/>
          </a:xfrm>
          <a:prstGeom prst="line">
            <a:avLst/>
          </a:prstGeom>
          <a:noFill/>
          <a:ln w="57150">
            <a:solidFill>
              <a:srgbClr val="CC0066"/>
            </a:solidFill>
            <a:round/>
            <a:headEnd/>
            <a:tailEnd/>
          </a:ln>
        </p:spPr>
        <p:txBody>
          <a:bodyPr wrap="none" anchor="ctr"/>
          <a:lstStyle/>
          <a:p>
            <a:endParaRPr lang="es-ES"/>
          </a:p>
        </p:txBody>
      </p:sp>
      <p:sp>
        <p:nvSpPr>
          <p:cNvPr id="12341" name="Freeform 53"/>
          <p:cNvSpPr>
            <a:spLocks/>
          </p:cNvSpPr>
          <p:nvPr/>
        </p:nvSpPr>
        <p:spPr bwMode="auto">
          <a:xfrm>
            <a:off x="2438400" y="520700"/>
            <a:ext cx="3810000" cy="2603500"/>
          </a:xfrm>
          <a:custGeom>
            <a:avLst/>
            <a:gdLst>
              <a:gd name="T0" fmla="*/ 0 w 2400"/>
              <a:gd name="T1" fmla="*/ 2147483647 h 1640"/>
              <a:gd name="T2" fmla="*/ 2147483647 w 2400"/>
              <a:gd name="T3" fmla="*/ 2147483647 h 1640"/>
              <a:gd name="T4" fmla="*/ 2147483647 w 2400"/>
              <a:gd name="T5" fmla="*/ 2147483647 h 1640"/>
              <a:gd name="T6" fmla="*/ 2147483647 w 2400"/>
              <a:gd name="T7" fmla="*/ 2147483647 h 1640"/>
              <a:gd name="T8" fmla="*/ 2147483647 w 2400"/>
              <a:gd name="T9" fmla="*/ 2147483647 h 1640"/>
              <a:gd name="T10" fmla="*/ 0 60000 65536"/>
              <a:gd name="T11" fmla="*/ 0 60000 65536"/>
              <a:gd name="T12" fmla="*/ 0 60000 65536"/>
              <a:gd name="T13" fmla="*/ 0 60000 65536"/>
              <a:gd name="T14" fmla="*/ 0 60000 65536"/>
              <a:gd name="T15" fmla="*/ 0 w 2400"/>
              <a:gd name="T16" fmla="*/ 0 h 1640"/>
              <a:gd name="T17" fmla="*/ 2400 w 2400"/>
              <a:gd name="T18" fmla="*/ 1640 h 1640"/>
            </a:gdLst>
            <a:ahLst/>
            <a:cxnLst>
              <a:cxn ang="T10">
                <a:pos x="T0" y="T1"/>
              </a:cxn>
              <a:cxn ang="T11">
                <a:pos x="T2" y="T3"/>
              </a:cxn>
              <a:cxn ang="T12">
                <a:pos x="T4" y="T5"/>
              </a:cxn>
              <a:cxn ang="T13">
                <a:pos x="T6" y="T7"/>
              </a:cxn>
              <a:cxn ang="T14">
                <a:pos x="T8" y="T9"/>
              </a:cxn>
            </a:cxnLst>
            <a:rect l="T15" t="T16" r="T17" b="T18"/>
            <a:pathLst>
              <a:path w="2400" h="1640">
                <a:moveTo>
                  <a:pt x="0" y="1640"/>
                </a:moveTo>
                <a:cubicBezTo>
                  <a:pt x="4" y="1488"/>
                  <a:pt x="8" y="1336"/>
                  <a:pt x="96" y="1160"/>
                </a:cubicBezTo>
                <a:cubicBezTo>
                  <a:pt x="184" y="984"/>
                  <a:pt x="296" y="776"/>
                  <a:pt x="528" y="584"/>
                </a:cubicBezTo>
                <a:cubicBezTo>
                  <a:pt x="760" y="392"/>
                  <a:pt x="1176" y="16"/>
                  <a:pt x="1488" y="8"/>
                </a:cubicBezTo>
                <a:cubicBezTo>
                  <a:pt x="1800" y="0"/>
                  <a:pt x="2100" y="268"/>
                  <a:pt x="2400" y="536"/>
                </a:cubicBezTo>
              </a:path>
            </a:pathLst>
          </a:custGeom>
          <a:noFill/>
          <a:ln w="57150">
            <a:solidFill>
              <a:srgbClr val="CC0066"/>
            </a:solidFill>
            <a:round/>
            <a:headEnd/>
            <a:tailEnd/>
          </a:ln>
        </p:spPr>
        <p:txBody>
          <a:bodyPr wrap="none" anchor="ctr"/>
          <a:lstStyle/>
          <a:p>
            <a:endParaRPr lang="es-ES" sz="2400">
              <a:latin typeface="Times New Roman" pitchFamily="18" charset="0"/>
            </a:endParaRPr>
          </a:p>
        </p:txBody>
      </p:sp>
      <p:sp>
        <p:nvSpPr>
          <p:cNvPr id="486455" name="Text Box 54"/>
          <p:cNvSpPr txBox="1">
            <a:spLocks noChangeArrowheads="1"/>
          </p:cNvSpPr>
          <p:nvPr/>
        </p:nvSpPr>
        <p:spPr bwMode="auto">
          <a:xfrm>
            <a:off x="0" y="3162300"/>
            <a:ext cx="1981200" cy="396875"/>
          </a:xfrm>
          <a:prstGeom prst="rect">
            <a:avLst/>
          </a:prstGeom>
          <a:noFill/>
          <a:ln w="9525">
            <a:noFill/>
            <a:miter lim="800000"/>
            <a:headEnd/>
            <a:tailEnd/>
          </a:ln>
        </p:spPr>
        <p:txBody>
          <a:bodyPr anchor="ctr">
            <a:spAutoFit/>
          </a:bodyPr>
          <a:lstStyle/>
          <a:p>
            <a:pPr algn="ctr" eaLnBrk="0" hangingPunct="0"/>
            <a:endParaRPr lang="es-ES" sz="2000">
              <a:latin typeface="Times New Roman" pitchFamily="18" charset="0"/>
            </a:endParaRPr>
          </a:p>
        </p:txBody>
      </p:sp>
      <p:sp>
        <p:nvSpPr>
          <p:cNvPr id="486457" name="Rectangle 56"/>
          <p:cNvSpPr>
            <a:spLocks noChangeArrowheads="1"/>
          </p:cNvSpPr>
          <p:nvPr/>
        </p:nvSpPr>
        <p:spPr bwMode="auto">
          <a:xfrm>
            <a:off x="0" y="0"/>
            <a:ext cx="9144000" cy="404813"/>
          </a:xfrm>
          <a:prstGeom prst="rect">
            <a:avLst/>
          </a:prstGeom>
          <a:noFill/>
          <a:ln w="9525">
            <a:noFill/>
            <a:miter lim="800000"/>
            <a:headEnd/>
            <a:tailEnd/>
          </a:ln>
        </p:spPr>
        <p:txBody>
          <a:bodyPr anchor="ctr"/>
          <a:lstStyle/>
          <a:p>
            <a:pPr algn="ctr"/>
            <a:r>
              <a:rPr lang="es-ES" dirty="0">
                <a:solidFill>
                  <a:schemeClr val="tx2"/>
                </a:solidFill>
              </a:rPr>
              <a:t>Práctica </a:t>
            </a:r>
            <a:r>
              <a:rPr lang="es-ES" dirty="0" smtClean="0">
                <a:solidFill>
                  <a:schemeClr val="tx2"/>
                </a:solidFill>
              </a:rPr>
              <a:t>1</a:t>
            </a:r>
            <a:r>
              <a:rPr lang="es-ES_tradnl" dirty="0" smtClean="0"/>
              <a:t> </a:t>
            </a:r>
            <a:endParaRPr lang="es-ES_tradnl" dirty="0"/>
          </a:p>
        </p:txBody>
      </p:sp>
      <p:sp>
        <p:nvSpPr>
          <p:cNvPr id="486459" name="Text Box 59"/>
          <p:cNvSpPr txBox="1">
            <a:spLocks noChangeArrowheads="1"/>
          </p:cNvSpPr>
          <p:nvPr/>
        </p:nvSpPr>
        <p:spPr bwMode="auto">
          <a:xfrm>
            <a:off x="6791325" y="1433513"/>
            <a:ext cx="2009775" cy="1465262"/>
          </a:xfrm>
          <a:prstGeom prst="rect">
            <a:avLst/>
          </a:prstGeom>
          <a:noFill/>
          <a:ln w="12700">
            <a:noFill/>
            <a:miter lim="800000"/>
            <a:headEnd/>
            <a:tailEnd/>
          </a:ln>
          <a:effectLst/>
        </p:spPr>
        <p:txBody>
          <a:bodyPr>
            <a:spAutoFit/>
          </a:bodyPr>
          <a:lstStyle/>
          <a:p>
            <a:r>
              <a:rPr lang="es-ES">
                <a:solidFill>
                  <a:srgbClr val="FF3300"/>
                </a:solidFill>
              </a:rPr>
              <a:t>CLAVE</a:t>
            </a:r>
            <a:r>
              <a:rPr lang="es-ES"/>
              <a:t>:</a:t>
            </a:r>
          </a:p>
          <a:p>
            <a:pPr>
              <a:buFontTx/>
              <a:buChar char="•"/>
            </a:pPr>
            <a:r>
              <a:rPr lang="es-ES"/>
              <a:t>Comportamiento de U.</a:t>
            </a:r>
          </a:p>
          <a:p>
            <a:pPr>
              <a:buFontTx/>
              <a:buChar char="•"/>
            </a:pPr>
            <a:r>
              <a:rPr lang="es-ES"/>
              <a:t>Punto de saturación.</a:t>
            </a:r>
          </a:p>
        </p:txBody>
      </p:sp>
      <p:sp>
        <p:nvSpPr>
          <p:cNvPr id="486460" name="Rectangle 60"/>
          <p:cNvSpPr>
            <a:spLocks noChangeArrowheads="1"/>
          </p:cNvSpPr>
          <p:nvPr/>
        </p:nvSpPr>
        <p:spPr bwMode="auto">
          <a:xfrm>
            <a:off x="892818" y="6250872"/>
            <a:ext cx="5827236" cy="369332"/>
          </a:xfrm>
          <a:prstGeom prst="rect">
            <a:avLst/>
          </a:prstGeom>
          <a:noFill/>
          <a:ln w="12700">
            <a:noFill/>
            <a:miter lim="800000"/>
            <a:headEnd/>
            <a:tailEnd/>
          </a:ln>
          <a:effectLst/>
        </p:spPr>
        <p:txBody>
          <a:bodyPr wrap="none" anchor="ctr">
            <a:spAutoFit/>
          </a:bodyPr>
          <a:lstStyle/>
          <a:p>
            <a:pPr algn="ctr"/>
            <a:r>
              <a:rPr lang="es-ES" i="1" dirty="0" smtClean="0"/>
              <a:t>Figura 1</a:t>
            </a:r>
            <a:r>
              <a:rPr lang="es-ES" dirty="0" smtClean="0"/>
              <a:t>. Funciones de utilidad total y utilidad marginal.</a:t>
            </a:r>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3000"/>
                                  </p:stCondLst>
                                  <p:childTnLst>
                                    <p:set>
                                      <p:cBhvr>
                                        <p:cTn id="6" dur="1" fill="hold">
                                          <p:stCondLst>
                                            <p:cond delay="0"/>
                                          </p:stCondLst>
                                        </p:cTn>
                                        <p:tgtEl>
                                          <p:spTgt spid="12341"/>
                                        </p:tgtEl>
                                        <p:attrNameLst>
                                          <p:attrName>style.visibility</p:attrName>
                                        </p:attrNameLst>
                                      </p:cBhvr>
                                      <p:to>
                                        <p:strVal val="visible"/>
                                      </p:to>
                                    </p:set>
                                    <p:animEffect transition="in" filter="strips(downRight)">
                                      <p:cBhvr>
                                        <p:cTn id="7" dur="500"/>
                                        <p:tgtEl>
                                          <p:spTgt spid="12341"/>
                                        </p:tgtEl>
                                      </p:cBhvr>
                                    </p:animEffect>
                                  </p:childTnLst>
                                </p:cTn>
                              </p:par>
                            </p:childTnLst>
                          </p:cTn>
                        </p:par>
                        <p:par>
                          <p:cTn id="8" fill="hold">
                            <p:stCondLst>
                              <p:cond delay="3500"/>
                            </p:stCondLst>
                            <p:childTnLst>
                              <p:par>
                                <p:cTn id="9" presetID="18" presetClass="entr" presetSubtype="6" fill="hold" grpId="0" nodeType="afterEffect">
                                  <p:stCondLst>
                                    <p:cond delay="3000"/>
                                  </p:stCondLst>
                                  <p:childTnLst>
                                    <p:set>
                                      <p:cBhvr>
                                        <p:cTn id="10" dur="1" fill="hold">
                                          <p:stCondLst>
                                            <p:cond delay="0"/>
                                          </p:stCondLst>
                                        </p:cTn>
                                        <p:tgtEl>
                                          <p:spTgt spid="12340"/>
                                        </p:tgtEl>
                                        <p:attrNameLst>
                                          <p:attrName>style.visibility</p:attrName>
                                        </p:attrNameLst>
                                      </p:cBhvr>
                                      <p:to>
                                        <p:strVal val="visible"/>
                                      </p:to>
                                    </p:set>
                                    <p:animEffect transition="in" filter="strips(downRight)">
                                      <p:cBhvr>
                                        <p:cTn id="11"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0" grpId="0" animBg="1"/>
      <p:bldP spid="1234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smtClean="0"/>
              <a:t>Capítulo 1</a:t>
            </a:r>
          </a:p>
          <a:p>
            <a:r>
              <a:rPr lang="es-ES" dirty="0" smtClean="0"/>
              <a:t>Manuel Salas</a:t>
            </a:r>
            <a:endParaRPr lang="es-ES" dirty="0"/>
          </a:p>
        </p:txBody>
      </p:sp>
      <p:sp>
        <p:nvSpPr>
          <p:cNvPr id="3" name="2 Marcador de número de diapositiva"/>
          <p:cNvSpPr>
            <a:spLocks noGrp="1"/>
          </p:cNvSpPr>
          <p:nvPr>
            <p:ph type="sldNum" sz="quarter" idx="12"/>
          </p:nvPr>
        </p:nvSpPr>
        <p:spPr/>
        <p:txBody>
          <a:bodyPr/>
          <a:lstStyle/>
          <a:p>
            <a:fld id="{0055031D-3D5D-4C62-ACDE-52C10F963B68}" type="slidenum">
              <a:rPr lang="es-ES" smtClean="0"/>
              <a:pPr/>
              <a:t>15</a:t>
            </a:fld>
            <a:endParaRPr lang="es-ES"/>
          </a:p>
        </p:txBody>
      </p:sp>
      <p:pic>
        <p:nvPicPr>
          <p:cNvPr id="668674" name="Picture 2"/>
          <p:cNvPicPr>
            <a:picLocks noChangeAspect="1" noChangeArrowheads="1"/>
          </p:cNvPicPr>
          <p:nvPr/>
        </p:nvPicPr>
        <p:blipFill>
          <a:blip r:embed="rId2"/>
          <a:srcRect/>
          <a:stretch>
            <a:fillRect/>
          </a:stretch>
        </p:blipFill>
        <p:spPr bwMode="auto">
          <a:xfrm>
            <a:off x="595086" y="1030514"/>
            <a:ext cx="7939314" cy="478971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número de diapositiva"/>
          <p:cNvSpPr>
            <a:spLocks noGrp="1"/>
          </p:cNvSpPr>
          <p:nvPr>
            <p:ph type="sldNum" sz="quarter" idx="12"/>
          </p:nvPr>
        </p:nvSpPr>
        <p:spPr/>
        <p:txBody>
          <a:bodyPr/>
          <a:lstStyle/>
          <a:p>
            <a:fld id="{E87E62EF-7FE5-491F-82F0-DDA2994F22D5}" type="slidenum">
              <a:rPr lang="es-ES"/>
              <a:pPr/>
              <a:t>16</a:t>
            </a:fld>
            <a:endParaRPr lang="es-ES"/>
          </a:p>
        </p:txBody>
      </p:sp>
      <p:sp>
        <p:nvSpPr>
          <p:cNvPr id="492546" name="Rectangle 2"/>
          <p:cNvSpPr>
            <a:spLocks noGrp="1" noChangeArrowheads="1"/>
          </p:cNvSpPr>
          <p:nvPr>
            <p:ph type="title"/>
          </p:nvPr>
        </p:nvSpPr>
        <p:spPr/>
        <p:txBody>
          <a:bodyPr/>
          <a:lstStyle/>
          <a:p>
            <a:r>
              <a:rPr lang="es-ES" sz="4000" dirty="0"/>
              <a:t>2.1. La teoría de la utilidad cardinal</a:t>
            </a:r>
          </a:p>
        </p:txBody>
      </p:sp>
      <p:sp>
        <p:nvSpPr>
          <p:cNvPr id="492547" name="Rectangle 3"/>
          <p:cNvSpPr>
            <a:spLocks noGrp="1" noChangeArrowheads="1"/>
          </p:cNvSpPr>
          <p:nvPr>
            <p:ph type="body" sz="half" idx="1"/>
          </p:nvPr>
        </p:nvSpPr>
        <p:spPr>
          <a:xfrm>
            <a:off x="491923" y="1426579"/>
            <a:ext cx="8178800" cy="4525963"/>
          </a:xfrm>
        </p:spPr>
        <p:txBody>
          <a:bodyPr/>
          <a:lstStyle/>
          <a:p>
            <a:pPr algn="just"/>
            <a:r>
              <a:rPr lang="es-ES" sz="2800" dirty="0"/>
              <a:t>La </a:t>
            </a:r>
            <a:r>
              <a:rPr lang="es-ES" sz="2800" dirty="0">
                <a:solidFill>
                  <a:srgbClr val="FF3300"/>
                </a:solidFill>
              </a:rPr>
              <a:t>utilidad marginal</a:t>
            </a:r>
            <a:r>
              <a:rPr lang="es-ES" sz="2800" dirty="0"/>
              <a:t> (UM) mide la variación que experimenta la utilidad total ante variaciones en la cantidad consumida de un bien (X).</a:t>
            </a:r>
          </a:p>
          <a:p>
            <a:pPr>
              <a:buFontTx/>
              <a:buNone/>
            </a:pPr>
            <a:endParaRPr lang="es-ES" sz="2800" dirty="0"/>
          </a:p>
          <a:p>
            <a:pPr>
              <a:buFontTx/>
              <a:buNone/>
            </a:pPr>
            <a:endParaRPr lang="es-ES" sz="2800" dirty="0"/>
          </a:p>
          <a:p>
            <a:pPr algn="just"/>
            <a:r>
              <a:rPr lang="es-ES" sz="2800" dirty="0" smtClean="0"/>
              <a:t>En </a:t>
            </a:r>
            <a:r>
              <a:rPr lang="es-ES" sz="2800" dirty="0"/>
              <a:t>términos continuos, la utilidad marginal es la derivada de la utilidad total respecto al bien cuyo consumo varía</a:t>
            </a:r>
            <a:r>
              <a:rPr lang="es-ES" sz="2800" dirty="0" smtClean="0"/>
              <a:t>.</a:t>
            </a:r>
          </a:p>
          <a:p>
            <a:pPr algn="just"/>
            <a:endParaRPr lang="es-ES" sz="2800" dirty="0"/>
          </a:p>
          <a:p>
            <a:pPr>
              <a:buNone/>
            </a:pPr>
            <a:endParaRPr lang="es-ES" sz="2800" dirty="0"/>
          </a:p>
        </p:txBody>
      </p:sp>
      <p:graphicFrame>
        <p:nvGraphicFramePr>
          <p:cNvPr id="492548" name="Object 4"/>
          <p:cNvGraphicFramePr>
            <a:graphicFrameLocks noChangeAspect="1"/>
          </p:cNvGraphicFramePr>
          <p:nvPr>
            <p:ph sz="half" idx="2"/>
          </p:nvPr>
        </p:nvGraphicFramePr>
        <p:xfrm>
          <a:off x="3536950" y="2900363"/>
          <a:ext cx="1503363" cy="879475"/>
        </p:xfrm>
        <a:graphic>
          <a:graphicData uri="http://schemas.openxmlformats.org/presentationml/2006/ole">
            <p:oleObj spid="_x0000_s492548" name="Ecuación" r:id="rId4" imgW="672840" imgH="393480" progId="Equation.3">
              <p:embed/>
            </p:oleObj>
          </a:graphicData>
        </a:graphic>
      </p:graphicFrame>
      <p:graphicFrame>
        <p:nvGraphicFramePr>
          <p:cNvPr id="492550" name="Object 6"/>
          <p:cNvGraphicFramePr>
            <a:graphicFrameLocks noChangeAspect="1"/>
          </p:cNvGraphicFramePr>
          <p:nvPr/>
        </p:nvGraphicFramePr>
        <p:xfrm>
          <a:off x="4527550" y="5026025"/>
          <a:ext cx="1568450" cy="954088"/>
        </p:xfrm>
        <a:graphic>
          <a:graphicData uri="http://schemas.openxmlformats.org/presentationml/2006/ole">
            <p:oleObj spid="_x0000_s492550" name="Ecuación" r:id="rId5" imgW="647640" imgH="393480" progId="Equation.3">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7 Marcador de número de diapositiva"/>
          <p:cNvSpPr>
            <a:spLocks noGrp="1"/>
          </p:cNvSpPr>
          <p:nvPr>
            <p:ph type="sldNum" sz="quarter" idx="12"/>
          </p:nvPr>
        </p:nvSpPr>
        <p:spPr/>
        <p:txBody>
          <a:bodyPr/>
          <a:lstStyle/>
          <a:p>
            <a:fld id="{AC8C5959-4893-4C07-AF94-D57434B518BC}" type="slidenum">
              <a:rPr lang="es-ES"/>
              <a:pPr/>
              <a:t>17</a:t>
            </a:fld>
            <a:endParaRPr lang="es-ES"/>
          </a:p>
        </p:txBody>
      </p:sp>
      <p:sp>
        <p:nvSpPr>
          <p:cNvPr id="495618" name="Rectangle 2"/>
          <p:cNvSpPr>
            <a:spLocks noGrp="1" noChangeArrowheads="1"/>
          </p:cNvSpPr>
          <p:nvPr>
            <p:ph type="title"/>
          </p:nvPr>
        </p:nvSpPr>
        <p:spPr/>
        <p:txBody>
          <a:bodyPr/>
          <a:lstStyle/>
          <a:p>
            <a:r>
              <a:rPr lang="es-ES" sz="4000"/>
              <a:t>2.1. La teoría de la utilidad cardinal</a:t>
            </a:r>
          </a:p>
        </p:txBody>
      </p:sp>
      <p:sp>
        <p:nvSpPr>
          <p:cNvPr id="495619" name="Rectangle 3"/>
          <p:cNvSpPr>
            <a:spLocks noGrp="1" noChangeArrowheads="1"/>
          </p:cNvSpPr>
          <p:nvPr>
            <p:ph type="body" sz="half" idx="1"/>
          </p:nvPr>
        </p:nvSpPr>
        <p:spPr>
          <a:xfrm>
            <a:off x="457200" y="1600200"/>
            <a:ext cx="8142790" cy="4525963"/>
          </a:xfrm>
        </p:spPr>
        <p:txBody>
          <a:bodyPr/>
          <a:lstStyle/>
          <a:p>
            <a:pPr algn="just"/>
            <a:r>
              <a:rPr lang="es-ES" sz="2400" dirty="0"/>
              <a:t>En el caso de una cesta de bienes, la utilidad marginal del bien X</a:t>
            </a:r>
            <a:r>
              <a:rPr lang="es-ES" sz="2400" baseline="-25000" dirty="0"/>
              <a:t>1</a:t>
            </a:r>
            <a:r>
              <a:rPr lang="es-ES" sz="2400" dirty="0"/>
              <a:t> (UM</a:t>
            </a:r>
            <a:r>
              <a:rPr lang="es-ES" sz="2400" baseline="-25000" dirty="0"/>
              <a:t>1</a:t>
            </a:r>
            <a:r>
              <a:rPr lang="es-ES" sz="2400" dirty="0"/>
              <a:t>) mide la variación que experimenta la utilidad total del consumidor ante variaciones en la cantidad consumida del bien X</a:t>
            </a:r>
            <a:r>
              <a:rPr lang="es-ES" sz="2400" baseline="-25000" dirty="0"/>
              <a:t>1</a:t>
            </a:r>
            <a:r>
              <a:rPr lang="es-ES" sz="2400" dirty="0"/>
              <a:t>, permaneciendo constante la cantidad consumida del resto de bienes. </a:t>
            </a:r>
          </a:p>
          <a:p>
            <a:pPr>
              <a:spcBef>
                <a:spcPct val="40000"/>
              </a:spcBef>
              <a:spcAft>
                <a:spcPct val="70000"/>
              </a:spcAft>
            </a:pPr>
            <a:r>
              <a:rPr lang="es-ES" sz="2400" dirty="0"/>
              <a:t>En términos discretos:</a:t>
            </a:r>
          </a:p>
          <a:p>
            <a:pPr algn="just"/>
            <a:r>
              <a:rPr lang="es-ES" sz="2400" dirty="0"/>
              <a:t>En términos continuos vendría representada por la derivada parcial de la función de utilidad respecto al bien cuyo consumo ha variado:</a:t>
            </a:r>
            <a:r>
              <a:rPr lang="es-ES" sz="2800" dirty="0"/>
              <a:t>  </a:t>
            </a:r>
          </a:p>
        </p:txBody>
      </p:sp>
      <p:graphicFrame>
        <p:nvGraphicFramePr>
          <p:cNvPr id="495620" name="Object 4"/>
          <p:cNvGraphicFramePr>
            <a:graphicFrameLocks noChangeAspect="1"/>
          </p:cNvGraphicFramePr>
          <p:nvPr>
            <p:ph sz="quarter" idx="2"/>
          </p:nvPr>
        </p:nvGraphicFramePr>
        <p:xfrm>
          <a:off x="4279900" y="3498850"/>
          <a:ext cx="1422400" cy="760413"/>
        </p:xfrm>
        <a:graphic>
          <a:graphicData uri="http://schemas.openxmlformats.org/presentationml/2006/ole">
            <p:oleObj spid="_x0000_s495620" name="Ecuación" r:id="rId4" imgW="736560" imgH="393480" progId="Equation.3">
              <p:embed/>
            </p:oleObj>
          </a:graphicData>
        </a:graphic>
      </p:graphicFrame>
      <p:graphicFrame>
        <p:nvGraphicFramePr>
          <p:cNvPr id="495625" name="Object 9"/>
          <p:cNvGraphicFramePr>
            <a:graphicFrameLocks noChangeAspect="1"/>
          </p:cNvGraphicFramePr>
          <p:nvPr>
            <p:ph sz="quarter" idx="3"/>
          </p:nvPr>
        </p:nvGraphicFramePr>
        <p:xfrm>
          <a:off x="5325962" y="5353371"/>
          <a:ext cx="1447800" cy="831850"/>
        </p:xfrm>
        <a:graphic>
          <a:graphicData uri="http://schemas.openxmlformats.org/presentationml/2006/ole">
            <p:oleObj spid="_x0000_s495625" name="Ecuación" r:id="rId5" imgW="685800" imgH="393480"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33348398-8BE4-4B3A-BF05-A683D3A09D19}" type="slidenum">
              <a:rPr lang="es-ES"/>
              <a:pPr/>
              <a:t>18</a:t>
            </a:fld>
            <a:endParaRPr lang="es-ES"/>
          </a:p>
        </p:txBody>
      </p:sp>
      <p:sp>
        <p:nvSpPr>
          <p:cNvPr id="499714" name="Rectangle 2"/>
          <p:cNvSpPr>
            <a:spLocks noGrp="1" noChangeArrowheads="1"/>
          </p:cNvSpPr>
          <p:nvPr>
            <p:ph type="title"/>
          </p:nvPr>
        </p:nvSpPr>
        <p:spPr/>
        <p:txBody>
          <a:bodyPr/>
          <a:lstStyle/>
          <a:p>
            <a:r>
              <a:rPr lang="es-ES" sz="4000"/>
              <a:t>2.1. La teoría de la utilidad cardinal</a:t>
            </a:r>
            <a:r>
              <a:rPr lang="es-ES" sz="3200"/>
              <a:t> </a:t>
            </a:r>
          </a:p>
        </p:txBody>
      </p:sp>
      <p:sp>
        <p:nvSpPr>
          <p:cNvPr id="499715" name="Rectangle 3"/>
          <p:cNvSpPr>
            <a:spLocks noGrp="1" noChangeArrowheads="1"/>
          </p:cNvSpPr>
          <p:nvPr>
            <p:ph type="body" idx="1"/>
          </p:nvPr>
        </p:nvSpPr>
        <p:spPr>
          <a:xfrm>
            <a:off x="457200" y="1600200"/>
            <a:ext cx="7899722" cy="4525963"/>
          </a:xfrm>
        </p:spPr>
        <p:txBody>
          <a:bodyPr/>
          <a:lstStyle/>
          <a:p>
            <a:pPr algn="just"/>
            <a:r>
              <a:rPr lang="es-ES" sz="2800" dirty="0"/>
              <a:t>E</a:t>
            </a:r>
            <a:r>
              <a:rPr lang="es-ES" sz="2800" dirty="0" smtClean="0"/>
              <a:t>l </a:t>
            </a:r>
            <a:r>
              <a:rPr lang="es-ES" sz="2800" dirty="0">
                <a:solidFill>
                  <a:srgbClr val="FF3300"/>
                </a:solidFill>
              </a:rPr>
              <a:t>principio o ley de la utilidad marginal </a:t>
            </a:r>
            <a:r>
              <a:rPr lang="es-ES" sz="2800" dirty="0" smtClean="0">
                <a:solidFill>
                  <a:srgbClr val="FF3300"/>
                </a:solidFill>
              </a:rPr>
              <a:t>decreciente</a:t>
            </a:r>
            <a:r>
              <a:rPr lang="es-ES" sz="2800" dirty="0" smtClean="0">
                <a:solidFill>
                  <a:srgbClr val="FF0000"/>
                </a:solidFill>
              </a:rPr>
              <a:t> </a:t>
            </a:r>
            <a:r>
              <a:rPr lang="es-ES" sz="2800" dirty="0" smtClean="0">
                <a:solidFill>
                  <a:schemeClr val="tx2"/>
                </a:solidFill>
              </a:rPr>
              <a:t>se refiere a que a </a:t>
            </a:r>
            <a:r>
              <a:rPr lang="es-ES" sz="2800" dirty="0"/>
              <a:t>medida que se consume una cantidad mayor de un bien, las cantidades adicionales que se consumen generan un aumento cada vez menor de la utilidad </a:t>
            </a:r>
            <a:r>
              <a:rPr lang="es-ES" sz="2800" dirty="0" smtClean="0"/>
              <a:t>(llegando </a:t>
            </a:r>
            <a:r>
              <a:rPr lang="es-ES" sz="2800" dirty="0"/>
              <a:t>incluso a disminuir la utilidad </a:t>
            </a:r>
            <a:r>
              <a:rPr lang="es-ES" sz="2800" dirty="0" smtClean="0"/>
              <a:t>total). </a:t>
            </a:r>
          </a:p>
          <a:p>
            <a:pPr algn="just"/>
            <a:r>
              <a:rPr lang="es-ES" sz="2800" dirty="0" smtClean="0"/>
              <a:t>La </a:t>
            </a:r>
            <a:r>
              <a:rPr lang="es-ES" sz="2800" dirty="0"/>
              <a:t>función de utilidad marginal tiene pendiente negativa.</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3 Marcador de número de diapositiva"/>
          <p:cNvSpPr>
            <a:spLocks noGrp="1"/>
          </p:cNvSpPr>
          <p:nvPr>
            <p:ph type="sldNum" sz="quarter" idx="12"/>
          </p:nvPr>
        </p:nvSpPr>
        <p:spPr/>
        <p:txBody>
          <a:bodyPr/>
          <a:lstStyle/>
          <a:p>
            <a:fld id="{70F7F072-31E7-4F30-A9FD-6844F322994D}" type="slidenum">
              <a:rPr lang="es-ES"/>
              <a:pPr/>
              <a:t>19</a:t>
            </a:fld>
            <a:endParaRPr lang="es-ES"/>
          </a:p>
        </p:txBody>
      </p:sp>
      <p:sp>
        <p:nvSpPr>
          <p:cNvPr id="501762" name="Text Box 2"/>
          <p:cNvSpPr txBox="1">
            <a:spLocks noChangeArrowheads="1"/>
          </p:cNvSpPr>
          <p:nvPr/>
        </p:nvSpPr>
        <p:spPr bwMode="auto">
          <a:xfrm rot="16200000">
            <a:off x="384969" y="2320132"/>
            <a:ext cx="1441450" cy="366712"/>
          </a:xfrm>
          <a:prstGeom prst="rect">
            <a:avLst/>
          </a:prstGeom>
          <a:noFill/>
          <a:ln w="9525">
            <a:noFill/>
            <a:miter lim="800000"/>
            <a:headEnd/>
            <a:tailEnd/>
          </a:ln>
          <a:effectLst/>
        </p:spPr>
        <p:txBody>
          <a:bodyPr wrap="none">
            <a:spAutoFit/>
          </a:bodyPr>
          <a:lstStyle/>
          <a:p>
            <a:r>
              <a:rPr lang="es-ES" dirty="0">
                <a:solidFill>
                  <a:schemeClr val="tx2"/>
                </a:solidFill>
              </a:rPr>
              <a:t>Utilidad total</a:t>
            </a:r>
          </a:p>
        </p:txBody>
      </p:sp>
      <p:sp>
        <p:nvSpPr>
          <p:cNvPr id="501763" name="Text Box 3"/>
          <p:cNvSpPr txBox="1">
            <a:spLocks noChangeArrowheads="1"/>
          </p:cNvSpPr>
          <p:nvPr/>
        </p:nvSpPr>
        <p:spPr bwMode="auto">
          <a:xfrm>
            <a:off x="3652838" y="3579813"/>
            <a:ext cx="1347787" cy="304800"/>
          </a:xfrm>
          <a:prstGeom prst="rect">
            <a:avLst/>
          </a:prstGeom>
          <a:noFill/>
          <a:ln w="9525">
            <a:noFill/>
            <a:miter lim="800000"/>
            <a:headEnd/>
            <a:tailEnd/>
          </a:ln>
          <a:effectLst/>
        </p:spPr>
        <p:txBody>
          <a:bodyPr wrap="none">
            <a:spAutoFit/>
          </a:bodyPr>
          <a:lstStyle/>
          <a:p>
            <a:r>
              <a:rPr lang="es-ES" sz="1400" dirty="0">
                <a:solidFill>
                  <a:schemeClr val="tx2"/>
                </a:solidFill>
              </a:rPr>
              <a:t>Unidades de X</a:t>
            </a:r>
            <a:endParaRPr lang="es-ES" sz="1400" baseline="-25000" dirty="0">
              <a:solidFill>
                <a:schemeClr val="tx2"/>
              </a:solidFill>
            </a:endParaRPr>
          </a:p>
        </p:txBody>
      </p:sp>
      <p:sp>
        <p:nvSpPr>
          <p:cNvPr id="501764" name="Text Box 4"/>
          <p:cNvSpPr txBox="1">
            <a:spLocks noChangeArrowheads="1"/>
          </p:cNvSpPr>
          <p:nvPr/>
        </p:nvSpPr>
        <p:spPr bwMode="auto">
          <a:xfrm>
            <a:off x="776288" y="1230313"/>
            <a:ext cx="628650" cy="304800"/>
          </a:xfrm>
          <a:prstGeom prst="rect">
            <a:avLst/>
          </a:prstGeom>
          <a:noFill/>
          <a:ln w="9525">
            <a:noFill/>
            <a:miter lim="800000"/>
            <a:headEnd/>
            <a:tailEnd/>
          </a:ln>
          <a:effectLst/>
        </p:spPr>
        <p:txBody>
          <a:bodyPr wrap="none">
            <a:spAutoFit/>
          </a:bodyPr>
          <a:lstStyle/>
          <a:p>
            <a:r>
              <a:rPr lang="es-ES" sz="1400" dirty="0">
                <a:solidFill>
                  <a:schemeClr val="tx2"/>
                </a:solidFill>
              </a:rPr>
              <a:t>Útiles</a:t>
            </a:r>
          </a:p>
        </p:txBody>
      </p:sp>
      <p:sp>
        <p:nvSpPr>
          <p:cNvPr id="501765" name="Line 5"/>
          <p:cNvSpPr>
            <a:spLocks noChangeShapeType="1"/>
          </p:cNvSpPr>
          <p:nvPr/>
        </p:nvSpPr>
        <p:spPr bwMode="auto">
          <a:xfrm>
            <a:off x="1409700" y="1276350"/>
            <a:ext cx="0" cy="2266950"/>
          </a:xfrm>
          <a:prstGeom prst="line">
            <a:avLst/>
          </a:prstGeom>
          <a:noFill/>
          <a:ln w="12700">
            <a:solidFill>
              <a:schemeClr val="tx1"/>
            </a:solidFill>
            <a:round/>
            <a:headEnd/>
            <a:tailEnd/>
          </a:ln>
          <a:effectLst/>
        </p:spPr>
        <p:txBody>
          <a:bodyPr wrap="none">
            <a:spAutoFit/>
          </a:bodyPr>
          <a:lstStyle/>
          <a:p>
            <a:endParaRPr lang="es-ES"/>
          </a:p>
        </p:txBody>
      </p:sp>
      <p:sp>
        <p:nvSpPr>
          <p:cNvPr id="501766" name="Line 6"/>
          <p:cNvSpPr>
            <a:spLocks noChangeShapeType="1"/>
          </p:cNvSpPr>
          <p:nvPr/>
        </p:nvSpPr>
        <p:spPr bwMode="auto">
          <a:xfrm>
            <a:off x="1390650" y="3543300"/>
            <a:ext cx="2533650" cy="0"/>
          </a:xfrm>
          <a:prstGeom prst="line">
            <a:avLst/>
          </a:prstGeom>
          <a:noFill/>
          <a:ln w="12700">
            <a:solidFill>
              <a:schemeClr val="tx1"/>
            </a:solidFill>
            <a:round/>
            <a:headEnd/>
            <a:tailEnd/>
          </a:ln>
          <a:effectLst/>
        </p:spPr>
        <p:txBody>
          <a:bodyPr>
            <a:spAutoFit/>
          </a:bodyPr>
          <a:lstStyle/>
          <a:p>
            <a:endParaRPr lang="es-ES"/>
          </a:p>
        </p:txBody>
      </p:sp>
      <p:sp>
        <p:nvSpPr>
          <p:cNvPr id="501767" name="Freeform 7"/>
          <p:cNvSpPr>
            <a:spLocks/>
          </p:cNvSpPr>
          <p:nvPr/>
        </p:nvSpPr>
        <p:spPr bwMode="auto">
          <a:xfrm>
            <a:off x="1409700" y="1495425"/>
            <a:ext cx="2266950" cy="2047875"/>
          </a:xfrm>
          <a:custGeom>
            <a:avLst/>
            <a:gdLst/>
            <a:ahLst/>
            <a:cxnLst>
              <a:cxn ang="0">
                <a:pos x="0" y="1290"/>
              </a:cxn>
              <a:cxn ang="0">
                <a:pos x="1164" y="138"/>
              </a:cxn>
              <a:cxn ang="0">
                <a:pos x="2052" y="462"/>
              </a:cxn>
            </a:cxnLst>
            <a:rect l="0" t="0" r="r" b="b"/>
            <a:pathLst>
              <a:path w="2052" h="1290">
                <a:moveTo>
                  <a:pt x="0" y="1290"/>
                </a:moveTo>
                <a:cubicBezTo>
                  <a:pt x="411" y="783"/>
                  <a:pt x="822" y="276"/>
                  <a:pt x="1164" y="138"/>
                </a:cubicBezTo>
                <a:cubicBezTo>
                  <a:pt x="1506" y="0"/>
                  <a:pt x="1779" y="231"/>
                  <a:pt x="2052" y="462"/>
                </a:cubicBezTo>
              </a:path>
            </a:pathLst>
          </a:custGeom>
          <a:noFill/>
          <a:ln w="38100" cap="flat" cmpd="sng">
            <a:solidFill>
              <a:srgbClr val="FF0000"/>
            </a:solidFill>
            <a:prstDash val="solid"/>
            <a:round/>
            <a:headEnd type="none" w="med" len="med"/>
            <a:tailEnd type="none" w="med" len="med"/>
          </a:ln>
          <a:effectLst/>
        </p:spPr>
        <p:txBody>
          <a:bodyPr>
            <a:spAutoFit/>
          </a:bodyPr>
          <a:lstStyle/>
          <a:p>
            <a:endParaRPr lang="es-ES"/>
          </a:p>
        </p:txBody>
      </p:sp>
      <p:sp>
        <p:nvSpPr>
          <p:cNvPr id="501769" name="Text Box 9"/>
          <p:cNvSpPr txBox="1">
            <a:spLocks noChangeArrowheads="1"/>
          </p:cNvSpPr>
          <p:nvPr/>
        </p:nvSpPr>
        <p:spPr bwMode="auto">
          <a:xfrm rot="16200000">
            <a:off x="124359" y="4920257"/>
            <a:ext cx="1885950" cy="366713"/>
          </a:xfrm>
          <a:prstGeom prst="rect">
            <a:avLst/>
          </a:prstGeom>
          <a:noFill/>
          <a:ln w="9525">
            <a:noFill/>
            <a:miter lim="800000"/>
            <a:headEnd/>
            <a:tailEnd/>
          </a:ln>
          <a:effectLst/>
        </p:spPr>
        <p:txBody>
          <a:bodyPr wrap="none">
            <a:spAutoFit/>
          </a:bodyPr>
          <a:lstStyle/>
          <a:p>
            <a:r>
              <a:rPr lang="es-ES" dirty="0">
                <a:solidFill>
                  <a:schemeClr val="tx2"/>
                </a:solidFill>
              </a:rPr>
              <a:t>Utilidad marginal</a:t>
            </a:r>
          </a:p>
        </p:txBody>
      </p:sp>
      <p:sp>
        <p:nvSpPr>
          <p:cNvPr id="501770" name="Text Box 10"/>
          <p:cNvSpPr txBox="1">
            <a:spLocks noChangeArrowheads="1"/>
          </p:cNvSpPr>
          <p:nvPr/>
        </p:nvSpPr>
        <p:spPr bwMode="auto">
          <a:xfrm>
            <a:off x="3678238" y="5624513"/>
            <a:ext cx="1347787" cy="304800"/>
          </a:xfrm>
          <a:prstGeom prst="rect">
            <a:avLst/>
          </a:prstGeom>
          <a:noFill/>
          <a:ln w="9525">
            <a:noFill/>
            <a:miter lim="800000"/>
            <a:headEnd/>
            <a:tailEnd/>
          </a:ln>
          <a:effectLst/>
        </p:spPr>
        <p:txBody>
          <a:bodyPr wrap="none">
            <a:spAutoFit/>
          </a:bodyPr>
          <a:lstStyle/>
          <a:p>
            <a:r>
              <a:rPr lang="es-ES" sz="1400" dirty="0">
                <a:solidFill>
                  <a:schemeClr val="tx2"/>
                </a:solidFill>
              </a:rPr>
              <a:t>Unidades de X</a:t>
            </a:r>
            <a:endParaRPr lang="es-ES" sz="1400" baseline="-25000" dirty="0">
              <a:solidFill>
                <a:schemeClr val="tx2"/>
              </a:solidFill>
            </a:endParaRPr>
          </a:p>
        </p:txBody>
      </p:sp>
      <p:sp>
        <p:nvSpPr>
          <p:cNvPr id="501771" name="Text Box 11"/>
          <p:cNvSpPr txBox="1">
            <a:spLocks noChangeArrowheads="1"/>
          </p:cNvSpPr>
          <p:nvPr/>
        </p:nvSpPr>
        <p:spPr bwMode="auto">
          <a:xfrm>
            <a:off x="350838" y="3694113"/>
            <a:ext cx="1624012" cy="304800"/>
          </a:xfrm>
          <a:prstGeom prst="rect">
            <a:avLst/>
          </a:prstGeom>
          <a:noFill/>
          <a:ln w="9525">
            <a:noFill/>
            <a:miter lim="800000"/>
            <a:headEnd/>
            <a:tailEnd/>
          </a:ln>
          <a:effectLst/>
        </p:spPr>
        <p:txBody>
          <a:bodyPr wrap="none">
            <a:spAutoFit/>
          </a:bodyPr>
          <a:lstStyle/>
          <a:p>
            <a:r>
              <a:rPr lang="es-ES" sz="1400" dirty="0">
                <a:solidFill>
                  <a:schemeClr val="tx2"/>
                </a:solidFill>
              </a:rPr>
              <a:t>Útiles/unidad de X</a:t>
            </a:r>
            <a:endParaRPr lang="es-ES" sz="1400" baseline="-25000" dirty="0">
              <a:solidFill>
                <a:schemeClr val="tx2"/>
              </a:solidFill>
            </a:endParaRPr>
          </a:p>
        </p:txBody>
      </p:sp>
      <p:sp>
        <p:nvSpPr>
          <p:cNvPr id="501772" name="Line 12"/>
          <p:cNvSpPr>
            <a:spLocks noChangeShapeType="1"/>
          </p:cNvSpPr>
          <p:nvPr/>
        </p:nvSpPr>
        <p:spPr bwMode="auto">
          <a:xfrm>
            <a:off x="1416050" y="3740150"/>
            <a:ext cx="0" cy="2266950"/>
          </a:xfrm>
          <a:prstGeom prst="line">
            <a:avLst/>
          </a:prstGeom>
          <a:noFill/>
          <a:ln w="12700">
            <a:solidFill>
              <a:schemeClr val="tx1"/>
            </a:solidFill>
            <a:round/>
            <a:headEnd/>
            <a:tailEnd/>
          </a:ln>
          <a:effectLst/>
        </p:spPr>
        <p:txBody>
          <a:bodyPr wrap="none">
            <a:spAutoFit/>
          </a:bodyPr>
          <a:lstStyle/>
          <a:p>
            <a:endParaRPr lang="es-ES"/>
          </a:p>
        </p:txBody>
      </p:sp>
      <p:sp>
        <p:nvSpPr>
          <p:cNvPr id="501773" name="Line 13"/>
          <p:cNvSpPr>
            <a:spLocks noChangeShapeType="1"/>
          </p:cNvSpPr>
          <p:nvPr/>
        </p:nvSpPr>
        <p:spPr bwMode="auto">
          <a:xfrm>
            <a:off x="1416050" y="5588000"/>
            <a:ext cx="2533650" cy="0"/>
          </a:xfrm>
          <a:prstGeom prst="line">
            <a:avLst/>
          </a:prstGeom>
          <a:noFill/>
          <a:ln w="12700">
            <a:solidFill>
              <a:schemeClr val="tx1"/>
            </a:solidFill>
            <a:round/>
            <a:headEnd/>
            <a:tailEnd/>
          </a:ln>
          <a:effectLst/>
        </p:spPr>
        <p:txBody>
          <a:bodyPr>
            <a:spAutoFit/>
          </a:bodyPr>
          <a:lstStyle/>
          <a:p>
            <a:endParaRPr lang="es-ES"/>
          </a:p>
        </p:txBody>
      </p:sp>
      <p:sp>
        <p:nvSpPr>
          <p:cNvPr id="501775" name="Line 15"/>
          <p:cNvSpPr>
            <a:spLocks noChangeShapeType="1"/>
          </p:cNvSpPr>
          <p:nvPr/>
        </p:nvSpPr>
        <p:spPr bwMode="auto">
          <a:xfrm>
            <a:off x="2914650" y="1657350"/>
            <a:ext cx="0" cy="392430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501776" name="Line 16"/>
          <p:cNvSpPr>
            <a:spLocks noChangeShapeType="1"/>
          </p:cNvSpPr>
          <p:nvPr/>
        </p:nvSpPr>
        <p:spPr bwMode="auto">
          <a:xfrm>
            <a:off x="1428750" y="4400550"/>
            <a:ext cx="2000250" cy="1600200"/>
          </a:xfrm>
          <a:prstGeom prst="line">
            <a:avLst/>
          </a:prstGeom>
          <a:noFill/>
          <a:ln w="38100">
            <a:solidFill>
              <a:srgbClr val="FF0000"/>
            </a:solidFill>
            <a:round/>
            <a:headEnd/>
            <a:tailEnd/>
          </a:ln>
          <a:effectLst/>
        </p:spPr>
        <p:txBody>
          <a:bodyPr wrap="none">
            <a:spAutoFit/>
          </a:bodyPr>
          <a:lstStyle/>
          <a:p>
            <a:endParaRPr lang="es-ES"/>
          </a:p>
        </p:txBody>
      </p:sp>
      <p:sp>
        <p:nvSpPr>
          <p:cNvPr id="501777" name="Text Box 17"/>
          <p:cNvSpPr txBox="1">
            <a:spLocks noChangeArrowheads="1"/>
          </p:cNvSpPr>
          <p:nvPr/>
        </p:nvSpPr>
        <p:spPr bwMode="auto">
          <a:xfrm>
            <a:off x="4705350" y="1422400"/>
            <a:ext cx="4133850" cy="1200329"/>
          </a:xfrm>
          <a:prstGeom prst="rect">
            <a:avLst/>
          </a:prstGeom>
          <a:noFill/>
          <a:ln w="9525">
            <a:noFill/>
            <a:miter lim="800000"/>
            <a:headEnd type="none" w="lg" len="lg"/>
            <a:tailEnd/>
          </a:ln>
          <a:effectLst/>
        </p:spPr>
        <p:txBody>
          <a:bodyPr>
            <a:spAutoFit/>
          </a:bodyPr>
          <a:lstStyle/>
          <a:p>
            <a:pPr algn="just">
              <a:spcBef>
                <a:spcPct val="50000"/>
              </a:spcBef>
            </a:pPr>
            <a:r>
              <a:rPr lang="es-ES" sz="2400" dirty="0"/>
              <a:t>Cuando la utilidad total es máxima, la utilidad marginal es nula.</a:t>
            </a:r>
          </a:p>
        </p:txBody>
      </p:sp>
      <p:sp>
        <p:nvSpPr>
          <p:cNvPr id="501781" name="Rectangle 21"/>
          <p:cNvSpPr>
            <a:spLocks noChangeArrowheads="1"/>
          </p:cNvSpPr>
          <p:nvPr/>
        </p:nvSpPr>
        <p:spPr bwMode="auto">
          <a:xfrm>
            <a:off x="258763" y="247650"/>
            <a:ext cx="8542337" cy="781050"/>
          </a:xfrm>
          <a:prstGeom prst="rect">
            <a:avLst/>
          </a:prstGeom>
          <a:noFill/>
          <a:ln w="12700">
            <a:noFill/>
            <a:miter lim="800000"/>
            <a:headEnd/>
            <a:tailEnd/>
          </a:ln>
          <a:effectLst/>
        </p:spPr>
        <p:txBody>
          <a:bodyPr lIns="90488" tIns="44450" rIns="90488" bIns="44450" anchor="b"/>
          <a:lstStyle/>
          <a:p>
            <a:pPr algn="ctr"/>
            <a:r>
              <a:rPr lang="en-US" sz="4000">
                <a:solidFill>
                  <a:schemeClr val="tx2"/>
                </a:solidFill>
              </a:rPr>
              <a:t>2.1. La teoría de la utilidad cardinal</a:t>
            </a:r>
          </a:p>
        </p:txBody>
      </p:sp>
      <p:graphicFrame>
        <p:nvGraphicFramePr>
          <p:cNvPr id="501783" name="Object 23"/>
          <p:cNvGraphicFramePr>
            <a:graphicFrameLocks noChangeAspect="1"/>
          </p:cNvGraphicFramePr>
          <p:nvPr/>
        </p:nvGraphicFramePr>
        <p:xfrm>
          <a:off x="5799138" y="3330575"/>
          <a:ext cx="1320800" cy="925513"/>
        </p:xfrm>
        <a:graphic>
          <a:graphicData uri="http://schemas.openxmlformats.org/presentationml/2006/ole">
            <p:oleObj spid="_x0000_s501783" name="Ecuación" r:id="rId4" imgW="647640" imgH="393480" progId="Equation.3">
              <p:embed/>
            </p:oleObj>
          </a:graphicData>
        </a:graphic>
      </p:graphicFrame>
      <p:sp>
        <p:nvSpPr>
          <p:cNvPr id="501784" name="Text Box 24"/>
          <p:cNvSpPr txBox="1">
            <a:spLocks noChangeArrowheads="1"/>
          </p:cNvSpPr>
          <p:nvPr/>
        </p:nvSpPr>
        <p:spPr bwMode="auto">
          <a:xfrm>
            <a:off x="5058016" y="2756845"/>
            <a:ext cx="3445174" cy="461665"/>
          </a:xfrm>
          <a:prstGeom prst="rect">
            <a:avLst/>
          </a:prstGeom>
          <a:noFill/>
          <a:ln w="12700">
            <a:noFill/>
            <a:miter lim="800000"/>
            <a:headEnd/>
            <a:tailEnd/>
          </a:ln>
          <a:effectLst/>
        </p:spPr>
        <p:txBody>
          <a:bodyPr wrap="none">
            <a:spAutoFit/>
          </a:bodyPr>
          <a:lstStyle/>
          <a:p>
            <a:r>
              <a:rPr lang="es-ES" sz="2400" dirty="0" smtClean="0"/>
              <a:t>Para maximizar </a:t>
            </a:r>
            <a:r>
              <a:rPr lang="es-ES" sz="2400" dirty="0"/>
              <a:t>U=U(X)</a:t>
            </a:r>
            <a:endParaRPr lang="es-ES" sz="1600" dirty="0"/>
          </a:p>
        </p:txBody>
      </p:sp>
      <p:graphicFrame>
        <p:nvGraphicFramePr>
          <p:cNvPr id="501787" name="Object 27"/>
          <p:cNvGraphicFramePr>
            <a:graphicFrameLocks noChangeAspect="1"/>
          </p:cNvGraphicFramePr>
          <p:nvPr/>
        </p:nvGraphicFramePr>
        <p:xfrm>
          <a:off x="5729630" y="4410779"/>
          <a:ext cx="1469824" cy="997328"/>
        </p:xfrm>
        <a:graphic>
          <a:graphicData uri="http://schemas.openxmlformats.org/presentationml/2006/ole">
            <p:oleObj spid="_x0000_s501787" name="Ecuación" r:id="rId5" imgW="711000" imgH="419040" progId="Equation.3">
              <p:embed/>
            </p:oleObj>
          </a:graphicData>
        </a:graphic>
      </p:graphicFrame>
      <p:sp>
        <p:nvSpPr>
          <p:cNvPr id="501788" name="Rectangle 28"/>
          <p:cNvSpPr>
            <a:spLocks noChangeArrowheads="1"/>
          </p:cNvSpPr>
          <p:nvPr/>
        </p:nvSpPr>
        <p:spPr bwMode="auto">
          <a:xfrm>
            <a:off x="659596" y="6156124"/>
            <a:ext cx="7904728" cy="369332"/>
          </a:xfrm>
          <a:prstGeom prst="rect">
            <a:avLst/>
          </a:prstGeom>
          <a:noFill/>
          <a:ln w="12700">
            <a:noFill/>
            <a:miter lim="800000"/>
            <a:headEnd/>
            <a:tailEnd/>
          </a:ln>
          <a:effectLst/>
        </p:spPr>
        <p:txBody>
          <a:bodyPr wrap="none" anchor="ctr">
            <a:spAutoFit/>
          </a:bodyPr>
          <a:lstStyle/>
          <a:p>
            <a:pPr algn="ctr"/>
            <a:r>
              <a:rPr lang="es-ES" i="1" dirty="0" smtClean="0"/>
              <a:t>Figura 2</a:t>
            </a:r>
            <a:r>
              <a:rPr lang="es-ES" dirty="0" smtClean="0"/>
              <a:t>. Función de utilidad total y utilidad marginal en términos continuos.</a:t>
            </a:r>
            <a:endParaRPr lang="es-E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82DDC70C-36E3-4BF1-962A-3626768D3ECA}" type="slidenum">
              <a:rPr lang="es-ES"/>
              <a:pPr/>
              <a:t>2</a:t>
            </a:fld>
            <a:endParaRPr lang="es-ES"/>
          </a:p>
        </p:txBody>
      </p:sp>
      <p:sp>
        <p:nvSpPr>
          <p:cNvPr id="601090" name="Rectangle 2"/>
          <p:cNvSpPr>
            <a:spLocks noGrp="1" noChangeArrowheads="1"/>
          </p:cNvSpPr>
          <p:nvPr>
            <p:ph type="title"/>
          </p:nvPr>
        </p:nvSpPr>
        <p:spPr/>
        <p:txBody>
          <a:bodyPr/>
          <a:lstStyle/>
          <a:p>
            <a:r>
              <a:rPr lang="es-ES" sz="4000"/>
              <a:t>Objetivos del capítulo</a:t>
            </a:r>
          </a:p>
        </p:txBody>
      </p:sp>
      <p:sp>
        <p:nvSpPr>
          <p:cNvPr id="601091" name="Rectangle 3"/>
          <p:cNvSpPr>
            <a:spLocks noGrp="1" noChangeArrowheads="1"/>
          </p:cNvSpPr>
          <p:nvPr>
            <p:ph type="body" idx="1"/>
          </p:nvPr>
        </p:nvSpPr>
        <p:spPr>
          <a:xfrm>
            <a:off x="457200" y="1419225"/>
            <a:ext cx="8229600" cy="4525963"/>
          </a:xfrm>
        </p:spPr>
        <p:txBody>
          <a:bodyPr/>
          <a:lstStyle/>
          <a:p>
            <a:pPr algn="just">
              <a:lnSpc>
                <a:spcPct val="90000"/>
              </a:lnSpc>
            </a:pPr>
            <a:r>
              <a:rPr lang="es-ES" sz="2800" dirty="0"/>
              <a:t>Analizar cómo los consumidores distribuyen su renta en la adquisición de distintos bienes y servicios.</a:t>
            </a:r>
          </a:p>
          <a:p>
            <a:pPr algn="just">
              <a:lnSpc>
                <a:spcPct val="90000"/>
              </a:lnSpc>
            </a:pPr>
            <a:r>
              <a:rPr lang="es-ES" sz="2800" dirty="0"/>
              <a:t>Comprender por qué los consumidores toman sus decisiones de consumo maximizando su utilidad, una medida de la satisfacción que obtienen del consumo de bienes y servicios.</a:t>
            </a:r>
          </a:p>
          <a:p>
            <a:pPr algn="just">
              <a:lnSpc>
                <a:spcPct val="90000"/>
              </a:lnSpc>
            </a:pPr>
            <a:r>
              <a:rPr lang="es-ES" sz="2800" dirty="0"/>
              <a:t>Aprender a utilizar el análisis marginal para obtener la combinación óptima de bienes y servicios que demandará el consumidor.</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66FA40D7-BC4A-4591-848D-3828E4EA97CE}" type="slidenum">
              <a:rPr lang="es-ES"/>
              <a:pPr/>
              <a:t>20</a:t>
            </a:fld>
            <a:endParaRPr lang="es-ES"/>
          </a:p>
        </p:txBody>
      </p:sp>
      <p:sp>
        <p:nvSpPr>
          <p:cNvPr id="519170" name="Rectangle 2"/>
          <p:cNvSpPr>
            <a:spLocks noGrp="1" noChangeArrowheads="1"/>
          </p:cNvSpPr>
          <p:nvPr>
            <p:ph type="title"/>
          </p:nvPr>
        </p:nvSpPr>
        <p:spPr/>
        <p:txBody>
          <a:bodyPr/>
          <a:lstStyle/>
          <a:p>
            <a:r>
              <a:rPr lang="en-US" sz="4000"/>
              <a:t>2.1. </a:t>
            </a:r>
            <a:r>
              <a:rPr lang="es-ES" sz="4000"/>
              <a:t>La teoría de la utilidad</a:t>
            </a:r>
            <a:r>
              <a:rPr lang="en-US" sz="4000"/>
              <a:t> cardinal</a:t>
            </a:r>
            <a:endParaRPr lang="es-ES" sz="4000"/>
          </a:p>
        </p:txBody>
      </p:sp>
      <p:sp>
        <p:nvSpPr>
          <p:cNvPr id="519171" name="Rectangle 3"/>
          <p:cNvSpPr>
            <a:spLocks noGrp="1" noChangeArrowheads="1"/>
          </p:cNvSpPr>
          <p:nvPr>
            <p:ph type="body" idx="1"/>
          </p:nvPr>
        </p:nvSpPr>
        <p:spPr>
          <a:xfrm>
            <a:off x="457200" y="1600200"/>
            <a:ext cx="7922871" cy="4525963"/>
          </a:xfrm>
        </p:spPr>
        <p:txBody>
          <a:bodyPr/>
          <a:lstStyle/>
          <a:p>
            <a:r>
              <a:rPr lang="es-ES" dirty="0">
                <a:solidFill>
                  <a:srgbClr val="FF3300"/>
                </a:solidFill>
              </a:rPr>
              <a:t>Práctica 2.</a:t>
            </a:r>
          </a:p>
          <a:p>
            <a:pPr algn="just">
              <a:buFontTx/>
              <a:buNone/>
            </a:pPr>
            <a:r>
              <a:rPr lang="es-ES" dirty="0"/>
              <a:t>   Dada la función de utilidad U=28x-2x</a:t>
            </a:r>
            <a:r>
              <a:rPr lang="es-ES" baseline="30000" dirty="0"/>
              <a:t>2</a:t>
            </a:r>
            <a:r>
              <a:rPr lang="es-ES" dirty="0"/>
              <a:t> ; compruebe si verifica las condiciones teóricas de las funciones de utilidad total y utilidad marginal, y en qué intervalo.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p:txBody>
          <a:bodyPr/>
          <a:lstStyle/>
          <a:p>
            <a:r>
              <a:rPr lang="es-ES"/>
              <a:t>Capítulo 1</a:t>
            </a:r>
          </a:p>
        </p:txBody>
      </p:sp>
      <p:sp>
        <p:nvSpPr>
          <p:cNvPr id="7" name="6 Marcador de número de diapositiva"/>
          <p:cNvSpPr>
            <a:spLocks noGrp="1"/>
          </p:cNvSpPr>
          <p:nvPr>
            <p:ph type="sldNum" sz="quarter" idx="12"/>
          </p:nvPr>
        </p:nvSpPr>
        <p:spPr/>
        <p:txBody>
          <a:bodyPr/>
          <a:lstStyle/>
          <a:p>
            <a:fld id="{61F5A135-92B6-4460-A317-4F0C5A8F5A60}" type="slidenum">
              <a:rPr lang="es-ES"/>
              <a:pPr/>
              <a:t>21</a:t>
            </a:fld>
            <a:endParaRPr lang="es-ES"/>
          </a:p>
        </p:txBody>
      </p:sp>
      <p:sp>
        <p:nvSpPr>
          <p:cNvPr id="510978" name="Rectangle 2"/>
          <p:cNvSpPr>
            <a:spLocks noGrp="1" noChangeArrowheads="1"/>
          </p:cNvSpPr>
          <p:nvPr>
            <p:ph type="title"/>
          </p:nvPr>
        </p:nvSpPr>
        <p:spPr/>
        <p:txBody>
          <a:bodyPr/>
          <a:lstStyle/>
          <a:p>
            <a:r>
              <a:rPr lang="en-US" sz="4000"/>
              <a:t>2.1. </a:t>
            </a:r>
            <a:r>
              <a:rPr lang="es-ES" sz="4000"/>
              <a:t>La teoría de la utilidad cardinal</a:t>
            </a:r>
          </a:p>
        </p:txBody>
      </p:sp>
      <p:sp>
        <p:nvSpPr>
          <p:cNvPr id="510979" name="Rectangle 3"/>
          <p:cNvSpPr>
            <a:spLocks noGrp="1" noChangeArrowheads="1"/>
          </p:cNvSpPr>
          <p:nvPr>
            <p:ph type="body" sz="half" idx="1"/>
          </p:nvPr>
        </p:nvSpPr>
        <p:spPr>
          <a:xfrm>
            <a:off x="3432176" y="2819400"/>
            <a:ext cx="5283562" cy="3306763"/>
          </a:xfrm>
        </p:spPr>
        <p:txBody>
          <a:bodyPr/>
          <a:lstStyle/>
          <a:p>
            <a:pPr algn="just">
              <a:lnSpc>
                <a:spcPct val="80000"/>
              </a:lnSpc>
              <a:spcBef>
                <a:spcPct val="50000"/>
              </a:spcBef>
            </a:pPr>
            <a:r>
              <a:rPr lang="es-ES_tradnl" sz="2800" dirty="0"/>
              <a:t>El consumidor alcanza el </a:t>
            </a:r>
            <a:r>
              <a:rPr lang="es-ES_tradnl" sz="2800" dirty="0">
                <a:solidFill>
                  <a:srgbClr val="FF3300"/>
                </a:solidFill>
              </a:rPr>
              <a:t>equilibrio</a:t>
            </a:r>
            <a:r>
              <a:rPr lang="es-ES_tradnl" sz="2800" dirty="0"/>
              <a:t> cuando la asignación de su renta</a:t>
            </a:r>
            <a:r>
              <a:rPr lang="es-ES_tradnl" sz="2800" b="1" dirty="0"/>
              <a:t> </a:t>
            </a:r>
            <a:r>
              <a:rPr lang="es-ES_tradnl" sz="2800" dirty="0"/>
              <a:t>entre los diferentes bienes de consumo le reporta la máxima utilidad.</a:t>
            </a:r>
          </a:p>
          <a:p>
            <a:pPr>
              <a:lnSpc>
                <a:spcPct val="80000"/>
              </a:lnSpc>
              <a:spcBef>
                <a:spcPct val="50000"/>
              </a:spcBef>
              <a:buFontTx/>
              <a:buNone/>
            </a:pPr>
            <a:r>
              <a:rPr lang="es-ES" sz="2400" dirty="0" smtClean="0"/>
              <a:t>    (</a:t>
            </a:r>
            <a:r>
              <a:rPr lang="es-ES" sz="2400" dirty="0" err="1"/>
              <a:t>Jevons</a:t>
            </a:r>
            <a:r>
              <a:rPr lang="es-ES" sz="2400" dirty="0"/>
              <a:t>, W.S. (1862). </a:t>
            </a:r>
            <a:r>
              <a:rPr lang="es-ES" sz="2400" i="1" dirty="0"/>
              <a:t>A General </a:t>
            </a:r>
            <a:r>
              <a:rPr lang="es-ES" sz="2400" i="1" dirty="0" err="1"/>
              <a:t>Mathematical</a:t>
            </a:r>
            <a:r>
              <a:rPr lang="es-ES" sz="2400" i="1" dirty="0"/>
              <a:t> </a:t>
            </a:r>
            <a:r>
              <a:rPr lang="es-ES" sz="2400" i="1" dirty="0" err="1"/>
              <a:t>Theory</a:t>
            </a:r>
            <a:r>
              <a:rPr lang="es-ES" sz="2400" i="1" dirty="0"/>
              <a:t> of </a:t>
            </a:r>
            <a:r>
              <a:rPr lang="es-ES" sz="2400" i="1" dirty="0" err="1"/>
              <a:t>Political</a:t>
            </a:r>
            <a:r>
              <a:rPr lang="es-ES" sz="2400" i="1" dirty="0"/>
              <a:t> </a:t>
            </a:r>
            <a:r>
              <a:rPr lang="es-ES" sz="2400" i="1" dirty="0" err="1"/>
              <a:t>Economy</a:t>
            </a:r>
            <a:r>
              <a:rPr lang="es-ES" sz="2400" i="1" dirty="0"/>
              <a:t>.</a:t>
            </a:r>
            <a:r>
              <a:rPr lang="es-ES" sz="2400" dirty="0"/>
              <a:t> )</a:t>
            </a:r>
            <a:endParaRPr lang="es-ES_tradnl" sz="2400" dirty="0"/>
          </a:p>
        </p:txBody>
      </p:sp>
      <p:sp>
        <p:nvSpPr>
          <p:cNvPr id="510983" name="Text Box 7"/>
          <p:cNvSpPr txBox="1">
            <a:spLocks noChangeArrowheads="1"/>
          </p:cNvSpPr>
          <p:nvPr/>
        </p:nvSpPr>
        <p:spPr bwMode="auto">
          <a:xfrm>
            <a:off x="785813" y="1544638"/>
            <a:ext cx="7588250"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solidFill>
                  <a:schemeClr val="tx2"/>
                </a:solidFill>
              </a:rPr>
              <a:t>Ley de la igualdad de las utilidades marginales</a:t>
            </a:r>
          </a:p>
          <a:p>
            <a:pPr algn="ctr" eaLnBrk="0" hangingPunct="0"/>
            <a:r>
              <a:rPr lang="es-ES" sz="2800">
                <a:solidFill>
                  <a:schemeClr val="tx2"/>
                </a:solidFill>
              </a:rPr>
              <a:t>ponderadas (Jevons, 1862)</a:t>
            </a:r>
            <a:endParaRPr lang="en-US" sz="2800">
              <a:solidFill>
                <a:schemeClr val="tx2"/>
              </a:solidFill>
            </a:endParaRPr>
          </a:p>
        </p:txBody>
      </p:sp>
      <p:pic>
        <p:nvPicPr>
          <p:cNvPr id="510989" name="Picture 13" descr="220px-William_Stanley_Jevons"/>
          <p:cNvPicPr>
            <a:picLocks noChangeAspect="1" noChangeArrowheads="1"/>
          </p:cNvPicPr>
          <p:nvPr/>
        </p:nvPicPr>
        <p:blipFill>
          <a:blip r:embed="rId3"/>
          <a:srcRect/>
          <a:stretch>
            <a:fillRect/>
          </a:stretch>
        </p:blipFill>
        <p:spPr bwMode="auto">
          <a:xfrm>
            <a:off x="593725" y="2746375"/>
            <a:ext cx="2921000" cy="3306763"/>
          </a:xfrm>
          <a:prstGeom prst="rect">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pie de página"/>
          <p:cNvSpPr>
            <a:spLocks noGrp="1"/>
          </p:cNvSpPr>
          <p:nvPr>
            <p:ph type="ftr" sz="quarter" idx="11"/>
          </p:nvPr>
        </p:nvSpPr>
        <p:spPr/>
        <p:txBody>
          <a:bodyPr/>
          <a:lstStyle/>
          <a:p>
            <a:r>
              <a:rPr lang="es-ES"/>
              <a:t>Capítulo 1</a:t>
            </a:r>
          </a:p>
        </p:txBody>
      </p:sp>
      <p:sp>
        <p:nvSpPr>
          <p:cNvPr id="6" name="6 Marcador de número de diapositiva"/>
          <p:cNvSpPr>
            <a:spLocks noGrp="1"/>
          </p:cNvSpPr>
          <p:nvPr>
            <p:ph type="sldNum" sz="quarter" idx="12"/>
          </p:nvPr>
        </p:nvSpPr>
        <p:spPr/>
        <p:txBody>
          <a:bodyPr/>
          <a:lstStyle/>
          <a:p>
            <a:fld id="{A4D35466-9AC4-4CCF-A8B2-D4AD93F3B786}" type="slidenum">
              <a:rPr lang="es-ES"/>
              <a:pPr/>
              <a:t>22</a:t>
            </a:fld>
            <a:endParaRPr lang="es-ES"/>
          </a:p>
        </p:txBody>
      </p:sp>
      <p:sp>
        <p:nvSpPr>
          <p:cNvPr id="540675" name="Rectangle 3"/>
          <p:cNvSpPr>
            <a:spLocks noGrp="1" noChangeArrowheads="1"/>
          </p:cNvSpPr>
          <p:nvPr>
            <p:ph type="body" sz="half" idx="1"/>
          </p:nvPr>
        </p:nvSpPr>
        <p:spPr>
          <a:xfrm>
            <a:off x="457200" y="1600200"/>
            <a:ext cx="8262938" cy="4525963"/>
          </a:xfrm>
        </p:spPr>
        <p:txBody>
          <a:bodyPr/>
          <a:lstStyle/>
          <a:p>
            <a:pPr algn="just">
              <a:spcBef>
                <a:spcPct val="50000"/>
              </a:spcBef>
            </a:pPr>
            <a:r>
              <a:rPr lang="es-ES_tradnl" sz="2400" dirty="0"/>
              <a:t>Los consumidores distribuirán sus gastos entre los “n” bienes de modo que la última unidad monetaria gastada en cada uno de los bienes le reporte exactamente la misma utilidad:</a:t>
            </a:r>
          </a:p>
          <a:p>
            <a:pPr>
              <a:spcBef>
                <a:spcPct val="50000"/>
              </a:spcBef>
              <a:buFontTx/>
              <a:buNone/>
            </a:pPr>
            <a:r>
              <a:rPr lang="es-ES_tradnl" sz="2400" dirty="0"/>
              <a:t> </a:t>
            </a:r>
          </a:p>
          <a:p>
            <a:endParaRPr lang="es-ES" sz="2400" dirty="0"/>
          </a:p>
          <a:p>
            <a:pPr algn="just"/>
            <a:r>
              <a:rPr lang="es-ES" sz="2400" dirty="0"/>
              <a:t>De lo contrario, los consumidores aumentarían la utilidad total, sin un gasto adicional, consumiendo mas del bien que tiene la relación más alta de la utilidad marginal respecto al precio y menos de los otros productos.</a:t>
            </a:r>
          </a:p>
        </p:txBody>
      </p:sp>
      <p:graphicFrame>
        <p:nvGraphicFramePr>
          <p:cNvPr id="540676" name="Object 4"/>
          <p:cNvGraphicFramePr>
            <a:graphicFrameLocks noChangeAspect="1"/>
          </p:cNvGraphicFramePr>
          <p:nvPr>
            <p:ph sz="half" idx="2"/>
          </p:nvPr>
        </p:nvGraphicFramePr>
        <p:xfrm>
          <a:off x="3052763" y="3144838"/>
          <a:ext cx="3340100" cy="855662"/>
        </p:xfrm>
        <a:graphic>
          <a:graphicData uri="http://schemas.openxmlformats.org/presentationml/2006/ole">
            <p:oleObj spid="_x0000_s540676" name="Ecuación" r:id="rId4" imgW="1536480" imgH="393480" progId="Equation.3">
              <p:embed/>
            </p:oleObj>
          </a:graphicData>
        </a:graphic>
      </p:graphicFrame>
      <p:sp>
        <p:nvSpPr>
          <p:cNvPr id="540679" name="Text Box 7"/>
          <p:cNvSpPr txBox="1">
            <a:spLocks noGrp="1" noChangeArrowheads="1"/>
          </p:cNvSpPr>
          <p:nvPr>
            <p:ph type="title"/>
          </p:nvPr>
        </p:nvSpPr>
        <p:spPr>
          <a:xfrm>
            <a:off x="261938" y="317500"/>
            <a:ext cx="8686800" cy="1143000"/>
          </a:xfrm>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sz="3200"/>
              <a:t>Ley de la igualdad de las utilidades marginales</a:t>
            </a:r>
            <a:br>
              <a:rPr lang="es-ES" sz="3200"/>
            </a:br>
            <a:r>
              <a:rPr lang="es-ES" sz="3200"/>
              <a:t>ponderadas (Jevons, 1862)</a:t>
            </a:r>
            <a:endParaRPr lang="en-US" sz="32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a:spLocks noGrp="1"/>
          </p:cNvSpPr>
          <p:nvPr>
            <p:ph type="ftr" sz="quarter" idx="11"/>
          </p:nvPr>
        </p:nvSpPr>
        <p:spPr/>
        <p:txBody>
          <a:bodyPr/>
          <a:lstStyle/>
          <a:p>
            <a:r>
              <a:rPr lang="es-ES"/>
              <a:t>Capítulo 1</a:t>
            </a:r>
          </a:p>
        </p:txBody>
      </p:sp>
      <p:sp>
        <p:nvSpPr>
          <p:cNvPr id="9" name="3 Marcador de número de diapositiva"/>
          <p:cNvSpPr>
            <a:spLocks noGrp="1"/>
          </p:cNvSpPr>
          <p:nvPr>
            <p:ph type="sldNum" sz="quarter" idx="12"/>
          </p:nvPr>
        </p:nvSpPr>
        <p:spPr/>
        <p:txBody>
          <a:bodyPr/>
          <a:lstStyle/>
          <a:p>
            <a:fld id="{89F0E20C-C12C-48B3-8A4F-8F82C915C224}" type="slidenum">
              <a:rPr lang="es-ES"/>
              <a:pPr/>
              <a:t>23</a:t>
            </a:fld>
            <a:endParaRPr lang="es-ES"/>
          </a:p>
        </p:txBody>
      </p:sp>
      <p:sp>
        <p:nvSpPr>
          <p:cNvPr id="505858" name="Rectangle 2"/>
          <p:cNvSpPr>
            <a:spLocks noChangeArrowheads="1"/>
          </p:cNvSpPr>
          <p:nvPr/>
        </p:nvSpPr>
        <p:spPr bwMode="auto">
          <a:xfrm>
            <a:off x="239713" y="266700"/>
            <a:ext cx="8542337" cy="781050"/>
          </a:xfrm>
          <a:prstGeom prst="rect">
            <a:avLst/>
          </a:prstGeom>
          <a:noFill/>
          <a:ln w="12700">
            <a:noFill/>
            <a:miter lim="800000"/>
            <a:headEnd/>
            <a:tailEnd/>
          </a:ln>
          <a:effectLst/>
        </p:spPr>
        <p:txBody>
          <a:bodyPr lIns="90488" tIns="44450" rIns="90488" bIns="44450" anchor="b"/>
          <a:lstStyle/>
          <a:p>
            <a:pPr algn="ctr"/>
            <a:endParaRPr lang="es-ES" sz="3200">
              <a:solidFill>
                <a:schemeClr val="tx2"/>
              </a:solidFill>
            </a:endParaRPr>
          </a:p>
        </p:txBody>
      </p:sp>
      <p:pic>
        <p:nvPicPr>
          <p:cNvPr id="505859" name="Picture 3" descr="ANd9GcTgTSMPDigapGGx2Ygdo-PEZwYcfHH4NteDHvAV91qHHX3zfSXm"/>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10150" y="2257425"/>
            <a:ext cx="2247900" cy="2038350"/>
          </a:xfrm>
          <a:prstGeom prst="rect">
            <a:avLst/>
          </a:prstGeom>
          <a:noFill/>
        </p:spPr>
      </p:pic>
      <p:pic>
        <p:nvPicPr>
          <p:cNvPr id="505860" name="Picture 4" descr="ANd9GcSB5xF72bkNQ06825fSxlFZ6lcDvMxsZBFy5nLowRahqf9tT3rY"/>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47850" y="1885950"/>
            <a:ext cx="1905000" cy="2400300"/>
          </a:xfrm>
          <a:prstGeom prst="rect">
            <a:avLst/>
          </a:prstGeom>
          <a:noFill/>
        </p:spPr>
      </p:pic>
      <p:sp>
        <p:nvSpPr>
          <p:cNvPr id="505861" name="Text Box 5"/>
          <p:cNvSpPr txBox="1">
            <a:spLocks noChangeArrowheads="1"/>
          </p:cNvSpPr>
          <p:nvPr/>
        </p:nvSpPr>
        <p:spPr bwMode="auto">
          <a:xfrm>
            <a:off x="609600" y="1296988"/>
            <a:ext cx="7848600" cy="519112"/>
          </a:xfrm>
          <a:prstGeom prst="rect">
            <a:avLst/>
          </a:prstGeom>
          <a:noFill/>
          <a:ln w="9525">
            <a:noFill/>
            <a:miter lim="800000"/>
            <a:headEnd/>
            <a:tailEnd/>
          </a:ln>
          <a:effectLst/>
        </p:spPr>
        <p:txBody>
          <a:bodyPr>
            <a:spAutoFit/>
          </a:bodyPr>
          <a:lstStyle/>
          <a:p>
            <a:pPr algn="ctr">
              <a:buFont typeface="Wingdings" pitchFamily="2" charset="2"/>
              <a:buNone/>
            </a:pPr>
            <a:r>
              <a:rPr lang="es-ES_tradnl" sz="2800" b="1"/>
              <a:t>La paradoja del agua y los diamantes</a:t>
            </a:r>
            <a:endParaRPr lang="es-ES" sz="2800" b="1"/>
          </a:p>
        </p:txBody>
      </p:sp>
      <p:sp>
        <p:nvSpPr>
          <p:cNvPr id="505862" name="Text Box 6"/>
          <p:cNvSpPr txBox="1">
            <a:spLocks noChangeArrowheads="1"/>
          </p:cNvSpPr>
          <p:nvPr/>
        </p:nvSpPr>
        <p:spPr bwMode="auto">
          <a:xfrm>
            <a:off x="1016000" y="4618038"/>
            <a:ext cx="7734300" cy="1373187"/>
          </a:xfrm>
          <a:prstGeom prst="rect">
            <a:avLst/>
          </a:prstGeom>
          <a:noFill/>
          <a:ln w="9525">
            <a:noFill/>
            <a:miter lim="800000"/>
            <a:headEnd/>
            <a:tailEnd/>
          </a:ln>
          <a:effectLst/>
        </p:spPr>
        <p:txBody>
          <a:bodyPr>
            <a:spAutoFit/>
          </a:bodyPr>
          <a:lstStyle/>
          <a:p>
            <a:pPr algn="just">
              <a:buFont typeface="Wingdings" pitchFamily="2" charset="2"/>
              <a:buNone/>
            </a:pPr>
            <a:r>
              <a:rPr lang="es-ES_tradnl" sz="2800" dirty="0"/>
              <a:t>¿Por qué el agua, siendo tan útil para la vida, tiene un precio tan bajo, y los diamantes, que son poco necesarios, tienen un precio tan alto?</a:t>
            </a:r>
            <a:endParaRPr lang="es-ES" sz="2800" dirty="0"/>
          </a:p>
        </p:txBody>
      </p:sp>
      <p:sp>
        <p:nvSpPr>
          <p:cNvPr id="505864" name="Text Box 8"/>
          <p:cNvSpPr txBox="1">
            <a:spLocks noChangeArrowheads="1"/>
          </p:cNvSpPr>
          <p:nvPr/>
        </p:nvSpPr>
        <p:spPr bwMode="auto">
          <a:xfrm>
            <a:off x="679450" y="311150"/>
            <a:ext cx="7921625"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dirty="0">
                <a:solidFill>
                  <a:schemeClr val="tx2"/>
                </a:solidFill>
              </a:rPr>
              <a:t>Relación entre el valor de los bienes y la utilidad </a:t>
            </a:r>
          </a:p>
          <a:p>
            <a:pPr algn="ctr" eaLnBrk="0" hangingPunct="0"/>
            <a:r>
              <a:rPr lang="es-ES" sz="2800" dirty="0">
                <a:solidFill>
                  <a:schemeClr val="tx2"/>
                </a:solidFill>
              </a:rPr>
              <a:t>derivada de su consumo</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883E7C02-D064-4E21-B81E-4009431CD3F2}" type="slidenum">
              <a:rPr lang="es-ES"/>
              <a:pPr/>
              <a:t>24</a:t>
            </a:fld>
            <a:endParaRPr lang="es-ES"/>
          </a:p>
        </p:txBody>
      </p:sp>
      <p:sp>
        <p:nvSpPr>
          <p:cNvPr id="537603" name="Rectangle 3"/>
          <p:cNvSpPr>
            <a:spLocks noGrp="1" noChangeArrowheads="1"/>
          </p:cNvSpPr>
          <p:nvPr>
            <p:ph type="body" idx="1"/>
          </p:nvPr>
        </p:nvSpPr>
        <p:spPr>
          <a:xfrm>
            <a:off x="457200" y="1600200"/>
            <a:ext cx="8154365" cy="4525963"/>
          </a:xfrm>
        </p:spPr>
        <p:txBody>
          <a:bodyPr/>
          <a:lstStyle/>
          <a:p>
            <a:pPr algn="just">
              <a:lnSpc>
                <a:spcPct val="80000"/>
              </a:lnSpc>
              <a:spcAft>
                <a:spcPct val="30000"/>
              </a:spcAft>
            </a:pPr>
            <a:r>
              <a:rPr lang="es-ES" sz="2800" dirty="0"/>
              <a:t>De acuerdo a Adam Smith (1723-1790), los diamantes tienen un precio alto (valor de cambio alto), pero no son necesarios para la vida (un valor de uso bajo). El agua tiene un precio bajo (valor de cambio bajo) pero es necesaria para la vida (un valor de uso alto).</a:t>
            </a:r>
          </a:p>
          <a:p>
            <a:pPr algn="just">
              <a:lnSpc>
                <a:spcPct val="80000"/>
              </a:lnSpc>
            </a:pPr>
            <a:r>
              <a:rPr lang="es-ES" sz="2800" dirty="0" err="1"/>
              <a:t>Jevons</a:t>
            </a:r>
            <a:r>
              <a:rPr lang="es-ES" sz="2800" dirty="0"/>
              <a:t> en 1862 aportó la respuesta: </a:t>
            </a:r>
            <a:r>
              <a:rPr lang="es-ES" sz="2800" dirty="0">
                <a:solidFill>
                  <a:srgbClr val="FF3300"/>
                </a:solidFill>
              </a:rPr>
              <a:t>el precio de los bienes está relacionado con la utilidad marginal y no con la utilidad total</a:t>
            </a:r>
            <a:r>
              <a:rPr lang="es-ES" sz="2800" dirty="0"/>
              <a:t> (</a:t>
            </a:r>
            <a:r>
              <a:rPr lang="es-ES" sz="2800" dirty="0" err="1"/>
              <a:t>Menger</a:t>
            </a:r>
            <a:r>
              <a:rPr lang="es-ES" sz="2800" dirty="0"/>
              <a:t> y </a:t>
            </a:r>
            <a:r>
              <a:rPr lang="es-ES" sz="2800" dirty="0" err="1"/>
              <a:t>Walras</a:t>
            </a:r>
            <a:r>
              <a:rPr lang="es-ES" sz="2800" dirty="0"/>
              <a:t> llegaron a la misma conclusión de forma independiente). </a:t>
            </a:r>
          </a:p>
        </p:txBody>
      </p:sp>
      <p:sp>
        <p:nvSpPr>
          <p:cNvPr id="537605" name="Text Box 5"/>
          <p:cNvSpPr txBox="1">
            <a:spLocks noChangeArrowheads="1"/>
          </p:cNvSpPr>
          <p:nvPr/>
        </p:nvSpPr>
        <p:spPr bwMode="auto">
          <a:xfrm>
            <a:off x="679450" y="311150"/>
            <a:ext cx="7921625"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dirty="0">
                <a:solidFill>
                  <a:schemeClr val="tx2"/>
                </a:solidFill>
              </a:rPr>
              <a:t>Relación entre el valor de los bienes y la utilidad </a:t>
            </a:r>
          </a:p>
          <a:p>
            <a:pPr algn="ctr" eaLnBrk="0" hangingPunct="0"/>
            <a:r>
              <a:rPr lang="es-ES" sz="2800" dirty="0">
                <a:solidFill>
                  <a:schemeClr val="tx2"/>
                </a:solidFill>
              </a:rPr>
              <a:t>derivada de su consumo</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pie de página"/>
          <p:cNvSpPr>
            <a:spLocks noGrp="1"/>
          </p:cNvSpPr>
          <p:nvPr>
            <p:ph type="ftr" sz="quarter" idx="11"/>
          </p:nvPr>
        </p:nvSpPr>
        <p:spPr/>
        <p:txBody>
          <a:bodyPr/>
          <a:lstStyle/>
          <a:p>
            <a:r>
              <a:rPr lang="es-ES"/>
              <a:t>Capítulo 1</a:t>
            </a:r>
          </a:p>
        </p:txBody>
      </p:sp>
      <p:sp>
        <p:nvSpPr>
          <p:cNvPr id="8" name="3 Marcador de número de diapositiva"/>
          <p:cNvSpPr>
            <a:spLocks noGrp="1"/>
          </p:cNvSpPr>
          <p:nvPr>
            <p:ph type="sldNum" sz="quarter" idx="12"/>
          </p:nvPr>
        </p:nvSpPr>
        <p:spPr/>
        <p:txBody>
          <a:bodyPr/>
          <a:lstStyle/>
          <a:p>
            <a:fld id="{F8C03351-261F-4385-B161-C1DA5D80AD7C}" type="slidenum">
              <a:rPr lang="es-ES"/>
              <a:pPr/>
              <a:t>25</a:t>
            </a:fld>
            <a:endParaRPr lang="es-ES"/>
          </a:p>
        </p:txBody>
      </p:sp>
      <p:sp>
        <p:nvSpPr>
          <p:cNvPr id="507906" name="Text Box 2"/>
          <p:cNvSpPr txBox="1">
            <a:spLocks noChangeArrowheads="1"/>
          </p:cNvSpPr>
          <p:nvPr/>
        </p:nvSpPr>
        <p:spPr bwMode="auto">
          <a:xfrm>
            <a:off x="250825" y="2132013"/>
            <a:ext cx="8610600" cy="4021137"/>
          </a:xfrm>
          <a:prstGeom prst="rect">
            <a:avLst/>
          </a:prstGeom>
          <a:noFill/>
          <a:ln w="9525">
            <a:noFill/>
            <a:miter lim="800000"/>
            <a:headEnd/>
            <a:tailEnd/>
          </a:ln>
          <a:effectLst/>
        </p:spPr>
        <p:txBody>
          <a:bodyPr>
            <a:spAutoFit/>
          </a:bodyPr>
          <a:lstStyle/>
          <a:p>
            <a:pPr lvl="4" algn="just">
              <a:spcBef>
                <a:spcPct val="20000"/>
              </a:spcBef>
              <a:buClr>
                <a:srgbClr val="663300"/>
              </a:buClr>
              <a:buFont typeface="Wingdings" pitchFamily="2" charset="2"/>
              <a:buChar char="Ø"/>
            </a:pPr>
            <a:r>
              <a:rPr lang="es-ES_tradnl" sz="2800"/>
              <a:t>La utilidad total del agua es muy elevada, pero consumimos tanta agua que la utilidad marginal de un litro de agua más es muy pequeña.</a:t>
            </a:r>
          </a:p>
          <a:p>
            <a:pPr lvl="4" algn="just">
              <a:spcBef>
                <a:spcPct val="20000"/>
              </a:spcBef>
              <a:buClr>
                <a:srgbClr val="663300"/>
              </a:buClr>
              <a:buFont typeface="Wingdings" pitchFamily="2" charset="2"/>
              <a:buChar char="Ø"/>
            </a:pPr>
            <a:r>
              <a:rPr lang="es-ES_tradnl" sz="2800"/>
              <a:t>La utilidad total del diamante es pequeña en relación con la del agua, pero debido a que compramos pocos diamantes éstos tienen una utilidad marginal muy alta.</a:t>
            </a:r>
          </a:p>
        </p:txBody>
      </p:sp>
      <p:sp>
        <p:nvSpPr>
          <p:cNvPr id="507907" name="Text Box 3"/>
          <p:cNvSpPr txBox="1">
            <a:spLocks noChangeArrowheads="1"/>
          </p:cNvSpPr>
          <p:nvPr/>
        </p:nvSpPr>
        <p:spPr bwMode="auto">
          <a:xfrm>
            <a:off x="209550" y="1449388"/>
            <a:ext cx="8610600" cy="519112"/>
          </a:xfrm>
          <a:prstGeom prst="rect">
            <a:avLst/>
          </a:prstGeom>
          <a:noFill/>
          <a:ln w="9525">
            <a:noFill/>
            <a:miter lim="800000"/>
            <a:headEnd/>
            <a:tailEnd/>
          </a:ln>
          <a:effectLst/>
        </p:spPr>
        <p:txBody>
          <a:bodyPr>
            <a:spAutoFit/>
          </a:bodyPr>
          <a:lstStyle/>
          <a:p>
            <a:pPr algn="just">
              <a:spcBef>
                <a:spcPct val="50000"/>
              </a:spcBef>
              <a:buClr>
                <a:srgbClr val="000099"/>
              </a:buClr>
              <a:buFont typeface="Wingdings" pitchFamily="2" charset="2"/>
              <a:buNone/>
            </a:pPr>
            <a:r>
              <a:rPr lang="es-ES_tradnl" sz="2800"/>
              <a:t>                  De modo que:</a:t>
            </a:r>
          </a:p>
        </p:txBody>
      </p:sp>
      <p:pic>
        <p:nvPicPr>
          <p:cNvPr id="507908" name="Picture 4" descr="ANd9GcSB5xF72bkNQ06825fSxlFZ6lcDvMxsZBFy5nLowRahqf9tT3rY"/>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0550" y="2286000"/>
            <a:ext cx="1466850" cy="1790700"/>
          </a:xfrm>
          <a:prstGeom prst="rect">
            <a:avLst/>
          </a:prstGeom>
          <a:noFill/>
        </p:spPr>
      </p:pic>
      <p:pic>
        <p:nvPicPr>
          <p:cNvPr id="507909" name="Picture 5" descr="ANd9GcTgTSMPDigapGGx2Ygdo-PEZwYcfHH4NteDHvAV91qHHX3zfSXm"/>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3400" y="4295775"/>
            <a:ext cx="1714500" cy="1504950"/>
          </a:xfrm>
          <a:prstGeom prst="rect">
            <a:avLst/>
          </a:prstGeom>
          <a:noFill/>
        </p:spPr>
      </p:pic>
      <p:sp>
        <p:nvSpPr>
          <p:cNvPr id="507913" name="Text Box 9"/>
          <p:cNvSpPr txBox="1">
            <a:spLocks noChangeArrowheads="1"/>
          </p:cNvSpPr>
          <p:nvPr/>
        </p:nvSpPr>
        <p:spPr bwMode="auto">
          <a:xfrm>
            <a:off x="679450" y="311150"/>
            <a:ext cx="7921625"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solidFill>
                  <a:schemeClr val="tx2"/>
                </a:solidFill>
              </a:rPr>
              <a:t>Relación entre el valor de los bienes y la utilidad </a:t>
            </a:r>
          </a:p>
          <a:p>
            <a:pPr algn="ctr" eaLnBrk="0" hangingPunct="0"/>
            <a:r>
              <a:rPr lang="es-ES" sz="2800">
                <a:solidFill>
                  <a:schemeClr val="tx2"/>
                </a:solidFill>
              </a:rPr>
              <a:t>derivada de su consumo</a:t>
            </a:r>
            <a:endParaRPr lang="en-US" sz="2800">
              <a:solidFill>
                <a:schemeClr val="tx2"/>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smtClean="0"/>
              <a:t>Capítulo 1</a:t>
            </a:r>
          </a:p>
          <a:p>
            <a:r>
              <a:rPr lang="es-ES" dirty="0" smtClean="0"/>
              <a:t>Manuel Salas</a:t>
            </a:r>
            <a:endParaRPr lang="es-ES" dirty="0"/>
          </a:p>
        </p:txBody>
      </p:sp>
      <p:sp>
        <p:nvSpPr>
          <p:cNvPr id="3" name="2 Marcador de número de diapositiva"/>
          <p:cNvSpPr>
            <a:spLocks noGrp="1"/>
          </p:cNvSpPr>
          <p:nvPr>
            <p:ph type="sldNum" sz="quarter" idx="12"/>
          </p:nvPr>
        </p:nvSpPr>
        <p:spPr/>
        <p:txBody>
          <a:bodyPr/>
          <a:lstStyle/>
          <a:p>
            <a:fld id="{0055031D-3D5D-4C62-ACDE-52C10F963B68}" type="slidenum">
              <a:rPr lang="es-ES" smtClean="0"/>
              <a:pPr/>
              <a:t>26</a:t>
            </a:fld>
            <a:endParaRPr lang="es-ES"/>
          </a:p>
        </p:txBody>
      </p:sp>
      <p:pic>
        <p:nvPicPr>
          <p:cNvPr id="668674" name="Picture 2"/>
          <p:cNvPicPr>
            <a:picLocks noChangeAspect="1" noChangeArrowheads="1"/>
          </p:cNvPicPr>
          <p:nvPr/>
        </p:nvPicPr>
        <p:blipFill>
          <a:blip r:embed="rId2"/>
          <a:srcRect/>
          <a:stretch>
            <a:fillRect/>
          </a:stretch>
        </p:blipFill>
        <p:spPr bwMode="auto">
          <a:xfrm>
            <a:off x="595086" y="1030514"/>
            <a:ext cx="7939314" cy="478971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5622A19D-F219-420C-A047-C2E83F714319}" type="slidenum">
              <a:rPr lang="es-ES"/>
              <a:pPr/>
              <a:t>27</a:t>
            </a:fld>
            <a:endParaRPr lang="es-ES"/>
          </a:p>
        </p:txBody>
      </p:sp>
      <p:sp>
        <p:nvSpPr>
          <p:cNvPr id="515074" name="Rectangle 2"/>
          <p:cNvSpPr>
            <a:spLocks noGrp="1" noChangeArrowheads="1"/>
          </p:cNvSpPr>
          <p:nvPr>
            <p:ph type="title"/>
          </p:nvPr>
        </p:nvSpPr>
        <p:spPr/>
        <p:txBody>
          <a:bodyPr/>
          <a:lstStyle/>
          <a:p>
            <a:endParaRPr lang="es-ES"/>
          </a:p>
        </p:txBody>
      </p:sp>
      <p:sp>
        <p:nvSpPr>
          <p:cNvPr id="515075" name="Rectangle 3"/>
          <p:cNvSpPr>
            <a:spLocks noGrp="1" noChangeArrowheads="1"/>
          </p:cNvSpPr>
          <p:nvPr>
            <p:ph type="body" idx="1"/>
          </p:nvPr>
        </p:nvSpPr>
        <p:spPr/>
        <p:txBody>
          <a:bodyPr/>
          <a:lstStyle/>
          <a:p>
            <a:pPr>
              <a:buFontTx/>
              <a:buNone/>
            </a:pPr>
            <a:r>
              <a:rPr lang="es-ES" dirty="0"/>
              <a:t>2.2. La teoría de la utilidad ordinal.</a:t>
            </a:r>
            <a:endParaRPr lang="es-ES_tradnl" dirty="0"/>
          </a:p>
          <a:p>
            <a:pPr>
              <a:buFontTx/>
              <a:buNone/>
            </a:pPr>
            <a:r>
              <a:rPr lang="es-ES" dirty="0"/>
              <a:t>    2.2.1. Supuestos.</a:t>
            </a:r>
          </a:p>
          <a:p>
            <a:pPr>
              <a:buFontTx/>
              <a:buNone/>
            </a:pPr>
            <a:r>
              <a:rPr lang="es-ES" dirty="0"/>
              <a:t>    2.2.2. Las curvas de indiferencia.</a:t>
            </a:r>
          </a:p>
          <a:p>
            <a:pPr>
              <a:buFontTx/>
              <a:buNone/>
            </a:pPr>
            <a:r>
              <a:rPr lang="es-ES" dirty="0"/>
              <a:t>    2.2.3. Propiedades de las curvas de  </a:t>
            </a:r>
          </a:p>
          <a:p>
            <a:pPr>
              <a:buFontTx/>
              <a:buNone/>
            </a:pPr>
            <a:r>
              <a:rPr lang="es-ES" dirty="0"/>
              <a:t>    indiferencia.</a:t>
            </a:r>
          </a:p>
          <a:p>
            <a:pPr>
              <a:buFontTx/>
              <a:buNone/>
            </a:pPr>
            <a:r>
              <a:rPr lang="es-ES" dirty="0"/>
              <a:t>    2.2.4. Relación marginal de sustitución (RMS).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B72721C9-C430-4D5D-9D59-3C3DF59A45B2}" type="slidenum">
              <a:rPr lang="es-ES"/>
              <a:pPr/>
              <a:t>28</a:t>
            </a:fld>
            <a:endParaRPr lang="es-ES"/>
          </a:p>
        </p:txBody>
      </p:sp>
      <p:sp>
        <p:nvSpPr>
          <p:cNvPr id="517122" name="Rectangle 2"/>
          <p:cNvSpPr>
            <a:spLocks noGrp="1" noChangeArrowheads="1"/>
          </p:cNvSpPr>
          <p:nvPr>
            <p:ph type="title"/>
          </p:nvPr>
        </p:nvSpPr>
        <p:spPr/>
        <p:txBody>
          <a:bodyPr/>
          <a:lstStyle/>
          <a:p>
            <a:r>
              <a:rPr lang="es-ES" sz="4000"/>
              <a:t>2.2. La teoría de la utilidad ordinal</a:t>
            </a:r>
          </a:p>
        </p:txBody>
      </p:sp>
      <p:sp>
        <p:nvSpPr>
          <p:cNvPr id="517123" name="Rectangle 3"/>
          <p:cNvSpPr>
            <a:spLocks noGrp="1" noChangeArrowheads="1"/>
          </p:cNvSpPr>
          <p:nvPr>
            <p:ph type="body" idx="1"/>
          </p:nvPr>
        </p:nvSpPr>
        <p:spPr>
          <a:xfrm>
            <a:off x="457200" y="1600200"/>
            <a:ext cx="8084916" cy="4525963"/>
          </a:xfrm>
        </p:spPr>
        <p:txBody>
          <a:bodyPr/>
          <a:lstStyle/>
          <a:p>
            <a:pPr algn="just"/>
            <a:r>
              <a:rPr lang="es-ES" sz="2800" dirty="0"/>
              <a:t>La teoría de la utilidad ordinal solo requiere que el consumidor sea capaz de distinguir entre dos bienes diferentes –o cestas de bienes- cuál le reporta mayor utilidad cuando la consume. Esto es, que sea capaz de establecer un orden (1º, 2º</a:t>
            </a:r>
            <a:r>
              <a:rPr lang="es-ES" sz="2800" dirty="0" smtClean="0"/>
              <a:t>, etc.) </a:t>
            </a:r>
            <a:r>
              <a:rPr lang="es-ES" sz="2800" dirty="0"/>
              <a:t>en cuanto a utilidad.</a:t>
            </a:r>
          </a:p>
          <a:p>
            <a:pPr algn="just"/>
            <a:r>
              <a:rPr lang="es-ES" sz="2800" dirty="0"/>
              <a:t>La teoría de la utilidad ordinal parte de supuestos menos restrictivos que la teoría de la utilidad cardinal, pero requiere supuestos.</a:t>
            </a:r>
          </a:p>
          <a:p>
            <a:endParaRPr lang="es-ES" sz="2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23C150C6-A027-42C7-A88A-79EA08D321FE}" type="slidenum">
              <a:rPr lang="es-ES"/>
              <a:pPr/>
              <a:t>29</a:t>
            </a:fld>
            <a:endParaRPr lang="es-ES"/>
          </a:p>
        </p:txBody>
      </p:sp>
      <p:sp>
        <p:nvSpPr>
          <p:cNvPr id="9625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9625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96261" name="Rectangle 5"/>
          <p:cNvSpPr>
            <a:spLocks noGrp="1" noChangeArrowheads="1"/>
          </p:cNvSpPr>
          <p:nvPr>
            <p:ph type="body" idx="1"/>
          </p:nvPr>
        </p:nvSpPr>
        <p:spPr>
          <a:xfrm>
            <a:off x="694480" y="1763713"/>
            <a:ext cx="7731889" cy="3824287"/>
          </a:xfrm>
          <a:noFill/>
          <a:ln/>
        </p:spPr>
        <p:txBody>
          <a:bodyPr lIns="90488" tIns="44450" rIns="90488" bIns="44450"/>
          <a:lstStyle/>
          <a:p>
            <a:pPr algn="just">
              <a:lnSpc>
                <a:spcPct val="90000"/>
              </a:lnSpc>
              <a:spcBef>
                <a:spcPct val="30000"/>
              </a:spcBef>
              <a:buFontTx/>
              <a:buNone/>
            </a:pPr>
            <a:r>
              <a:rPr lang="es-ES" sz="2800" dirty="0"/>
              <a:t>1) Las preferencias son </a:t>
            </a:r>
            <a:r>
              <a:rPr lang="es-ES" sz="2800" i="1" dirty="0"/>
              <a:t>completas (ordenación completa o integridad)</a:t>
            </a:r>
            <a:r>
              <a:rPr lang="es-ES" sz="2800" dirty="0"/>
              <a:t>.</a:t>
            </a:r>
          </a:p>
          <a:p>
            <a:pPr algn="just">
              <a:lnSpc>
                <a:spcPct val="90000"/>
              </a:lnSpc>
              <a:spcBef>
                <a:spcPct val="30000"/>
              </a:spcBef>
              <a:buFontTx/>
              <a:buNone/>
            </a:pPr>
            <a:r>
              <a:rPr lang="es-ES" sz="2800" dirty="0"/>
              <a:t>2) Las preferencias son </a:t>
            </a:r>
            <a:r>
              <a:rPr lang="es-ES" sz="2800" i="1" dirty="0"/>
              <a:t>transitivas (transitividad o consistencia).</a:t>
            </a:r>
            <a:endParaRPr lang="es-ES" sz="2800" dirty="0"/>
          </a:p>
          <a:p>
            <a:pPr algn="just">
              <a:lnSpc>
                <a:spcPct val="90000"/>
              </a:lnSpc>
              <a:spcBef>
                <a:spcPct val="30000"/>
              </a:spcBef>
              <a:buFontTx/>
              <a:buNone/>
            </a:pPr>
            <a:r>
              <a:rPr lang="es-ES" sz="2800" dirty="0"/>
              <a:t>3) Los consumidores siempre prefieren una cantidad mayor de cualquier bien a una menor (</a:t>
            </a:r>
            <a:r>
              <a:rPr lang="es-ES" sz="2800" i="1" dirty="0"/>
              <a:t>no saciedad o codicia</a:t>
            </a:r>
            <a:r>
              <a:rPr lang="es-ES" sz="2800" dirty="0"/>
              <a:t>).</a:t>
            </a:r>
          </a:p>
          <a:p>
            <a:pPr algn="just">
              <a:lnSpc>
                <a:spcPct val="90000"/>
              </a:lnSpc>
              <a:spcBef>
                <a:spcPct val="30000"/>
              </a:spcBef>
              <a:buFontTx/>
              <a:buNone/>
            </a:pPr>
            <a:r>
              <a:rPr lang="es-ES" sz="2800" dirty="0"/>
              <a:t>4) Ausencia de externalidades.</a:t>
            </a:r>
            <a:r>
              <a:rPr lang="en-US" sz="2800" dirty="0"/>
              <a:t> </a:t>
            </a:r>
          </a:p>
        </p:txBody>
      </p:sp>
      <p:sp>
        <p:nvSpPr>
          <p:cNvPr id="96263" name="Text Box 7"/>
          <p:cNvSpPr txBox="1">
            <a:spLocks noChangeArrowheads="1"/>
          </p:cNvSpPr>
          <p:nvPr/>
        </p:nvSpPr>
        <p:spPr bwMode="auto">
          <a:xfrm>
            <a:off x="68263" y="827088"/>
            <a:ext cx="9140825" cy="592137"/>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n-US" sz="2800" dirty="0"/>
              <a:t>2.2.1. </a:t>
            </a:r>
            <a:r>
              <a:rPr lang="es-ES" sz="2800" dirty="0"/>
              <a:t>Supuestos</a:t>
            </a:r>
            <a:r>
              <a:rPr lang="en-US" sz="2800" b="1" dirty="0"/>
              <a:t> </a:t>
            </a:r>
            <a:r>
              <a:rPr lang="es-ES" sz="2800" dirty="0"/>
              <a:t>relativos a la conducta del consumidor</a:t>
            </a:r>
            <a:r>
              <a:rPr lang="en-US" sz="3200" b="1" dirty="0"/>
              <a:t> </a:t>
            </a:r>
          </a:p>
        </p:txBody>
      </p:sp>
      <p:sp>
        <p:nvSpPr>
          <p:cNvPr id="96265" name="Rectangle 9"/>
          <p:cNvSpPr>
            <a:spLocks noGrp="1" noChangeArrowheads="1"/>
          </p:cNvSpPr>
          <p:nvPr>
            <p:ph type="title"/>
          </p:nvPr>
        </p:nvSpPr>
        <p:spPr>
          <a:xfrm>
            <a:off x="428625" y="0"/>
            <a:ext cx="8715375" cy="781050"/>
          </a:xfrm>
          <a:noFill/>
          <a:ln/>
        </p:spPr>
        <p:txBody>
          <a:bodyPr lIns="90488" tIns="44450" rIns="90488" bIns="44450" anchor="b"/>
          <a:lstStyle/>
          <a:p>
            <a:r>
              <a:rPr lang="es-ES" sz="4000"/>
              <a:t>2.2. La teoría de la utilidad ordinal</a:t>
            </a:r>
            <a:r>
              <a:rPr lang="en-US" sz="400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F2421617-6A01-479F-A6F8-5B84F818368F}" type="slidenum">
              <a:rPr lang="es-ES"/>
              <a:pPr/>
              <a:t>3</a:t>
            </a:fld>
            <a:endParaRPr lang="es-ES"/>
          </a:p>
        </p:txBody>
      </p:sp>
      <p:sp>
        <p:nvSpPr>
          <p:cNvPr id="7782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7782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77828" name="Rectangle 4"/>
          <p:cNvSpPr>
            <a:spLocks noGrp="1" noChangeArrowheads="1"/>
          </p:cNvSpPr>
          <p:nvPr>
            <p:ph type="title"/>
          </p:nvPr>
        </p:nvSpPr>
        <p:spPr>
          <a:xfrm>
            <a:off x="515938" y="827088"/>
            <a:ext cx="8229600" cy="114300"/>
          </a:xfrm>
          <a:noFill/>
          <a:ln/>
        </p:spPr>
        <p:txBody>
          <a:bodyPr lIns="90488" tIns="44450" rIns="90488" bIns="44450" anchor="b"/>
          <a:lstStyle/>
          <a:p>
            <a:r>
              <a:rPr lang="es-ES" sz="4000"/>
              <a:t>Contenidos del capítulo</a:t>
            </a:r>
          </a:p>
        </p:txBody>
      </p:sp>
      <p:sp>
        <p:nvSpPr>
          <p:cNvPr id="77829" name="Rectangle 5"/>
          <p:cNvSpPr>
            <a:spLocks noGrp="1" noChangeArrowheads="1"/>
          </p:cNvSpPr>
          <p:nvPr>
            <p:ph type="body" idx="1"/>
          </p:nvPr>
        </p:nvSpPr>
        <p:spPr>
          <a:xfrm>
            <a:off x="412750" y="1016000"/>
            <a:ext cx="8156575" cy="5195888"/>
          </a:xfrm>
          <a:noFill/>
          <a:ln/>
        </p:spPr>
        <p:txBody>
          <a:bodyPr lIns="90488" tIns="44450" rIns="90488" bIns="44450"/>
          <a:lstStyle/>
          <a:p>
            <a:pPr>
              <a:lnSpc>
                <a:spcPct val="90000"/>
              </a:lnSpc>
              <a:buFontTx/>
              <a:buNone/>
            </a:pPr>
            <a:r>
              <a:rPr lang="es-ES" sz="2400"/>
              <a:t>1. Formulación del modelo.</a:t>
            </a:r>
            <a:endParaRPr lang="es-ES_tradnl" sz="2400"/>
          </a:p>
          <a:p>
            <a:pPr>
              <a:lnSpc>
                <a:spcPct val="90000"/>
              </a:lnSpc>
              <a:buFontTx/>
              <a:buNone/>
            </a:pPr>
            <a:r>
              <a:rPr lang="es-ES" sz="2400"/>
              <a:t>2. Preferencias y función de utilidad.</a:t>
            </a:r>
            <a:endParaRPr lang="es-ES_tradnl" sz="2400"/>
          </a:p>
          <a:p>
            <a:pPr>
              <a:lnSpc>
                <a:spcPct val="90000"/>
              </a:lnSpc>
              <a:buFontTx/>
              <a:buNone/>
            </a:pPr>
            <a:r>
              <a:rPr lang="es-ES" sz="2400"/>
              <a:t>  2.1. La teoría de la utilidad cardinal.</a:t>
            </a:r>
            <a:endParaRPr lang="es-ES_tradnl" sz="2400"/>
          </a:p>
          <a:p>
            <a:pPr>
              <a:lnSpc>
                <a:spcPct val="90000"/>
              </a:lnSpc>
              <a:buFontTx/>
              <a:buNone/>
            </a:pPr>
            <a:r>
              <a:rPr lang="es-ES" sz="2400"/>
              <a:t>  2.2. La teoría de la utilidad ordinal.</a:t>
            </a:r>
            <a:endParaRPr lang="es-ES_tradnl" sz="2400"/>
          </a:p>
          <a:p>
            <a:pPr>
              <a:lnSpc>
                <a:spcPct val="90000"/>
              </a:lnSpc>
              <a:buFontTx/>
              <a:buNone/>
            </a:pPr>
            <a:r>
              <a:rPr lang="es-ES" sz="2400"/>
              <a:t>    2.2.1. Supuestos.</a:t>
            </a:r>
          </a:p>
          <a:p>
            <a:pPr>
              <a:lnSpc>
                <a:spcPct val="90000"/>
              </a:lnSpc>
              <a:buFontTx/>
              <a:buNone/>
            </a:pPr>
            <a:r>
              <a:rPr lang="es-ES" sz="2400"/>
              <a:t>    2.2.2. Las curvas de indiferencia.</a:t>
            </a:r>
          </a:p>
          <a:p>
            <a:pPr>
              <a:lnSpc>
                <a:spcPct val="90000"/>
              </a:lnSpc>
              <a:buFontTx/>
              <a:buNone/>
            </a:pPr>
            <a:r>
              <a:rPr lang="es-ES" sz="2400"/>
              <a:t>    2.2.3. Propiedades de las curvas de indiferencia.</a:t>
            </a:r>
          </a:p>
          <a:p>
            <a:pPr>
              <a:lnSpc>
                <a:spcPct val="90000"/>
              </a:lnSpc>
              <a:buFontTx/>
              <a:buNone/>
            </a:pPr>
            <a:r>
              <a:rPr lang="es-ES" sz="2400"/>
              <a:t>    2.2.4. Relación marginal de sustitución (RMS).</a:t>
            </a:r>
          </a:p>
          <a:p>
            <a:pPr>
              <a:lnSpc>
                <a:spcPct val="90000"/>
              </a:lnSpc>
              <a:buFontTx/>
              <a:buNone/>
            </a:pPr>
            <a:r>
              <a:rPr lang="es-ES" sz="2400"/>
              <a:t>3. Conjunto de oportunidades y restricción presupuestaria.</a:t>
            </a:r>
            <a:endParaRPr lang="es-ES_tradnl" sz="2400"/>
          </a:p>
          <a:p>
            <a:pPr>
              <a:lnSpc>
                <a:spcPct val="90000"/>
              </a:lnSpc>
              <a:buFontTx/>
              <a:buNone/>
            </a:pPr>
            <a:r>
              <a:rPr lang="es-ES" sz="2400"/>
              <a:t>4. Equilibrio del consumidor.</a:t>
            </a:r>
            <a:endParaRPr lang="es-ES_tradnl" sz="2400"/>
          </a:p>
          <a:p>
            <a:pPr>
              <a:lnSpc>
                <a:spcPct val="90000"/>
              </a:lnSpc>
              <a:buFontTx/>
              <a:buNone/>
            </a:pPr>
            <a:r>
              <a:rPr lang="es-ES" sz="2400"/>
              <a:t>  4.1. Solución interior.</a:t>
            </a:r>
            <a:endParaRPr lang="es-ES_tradnl" sz="2400"/>
          </a:p>
          <a:p>
            <a:pPr>
              <a:lnSpc>
                <a:spcPct val="90000"/>
              </a:lnSpc>
              <a:buFontTx/>
              <a:buNone/>
            </a:pPr>
            <a:r>
              <a:rPr lang="es-ES" sz="2400"/>
              <a:t>  4.2. Solución de esquina.</a:t>
            </a:r>
            <a:endParaRPr lang="es-ES_tradnl" sz="2400"/>
          </a:p>
          <a:p>
            <a:pPr>
              <a:lnSpc>
                <a:spcPct val="90000"/>
              </a:lnSpc>
              <a:spcBef>
                <a:spcPct val="70000"/>
              </a:spcBef>
            </a:pPr>
            <a:endParaRPr lang="en-US" sz="24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1EEEE81A-E0B1-40F0-95FD-BBE95D03374A}" type="slidenum">
              <a:rPr lang="es-ES"/>
              <a:pPr/>
              <a:t>30</a:t>
            </a:fld>
            <a:endParaRPr lang="es-ES"/>
          </a:p>
        </p:txBody>
      </p:sp>
      <p:sp>
        <p:nvSpPr>
          <p:cNvPr id="543746" name="Rectangle 2"/>
          <p:cNvSpPr>
            <a:spLocks noGrp="1" noChangeArrowheads="1"/>
          </p:cNvSpPr>
          <p:nvPr>
            <p:ph type="title"/>
          </p:nvPr>
        </p:nvSpPr>
        <p:spPr>
          <a:xfrm>
            <a:off x="457200" y="274638"/>
            <a:ext cx="8229600" cy="781050"/>
          </a:xfrm>
        </p:spPr>
        <p:txBody>
          <a:bodyPr/>
          <a:lstStyle/>
          <a:p>
            <a:r>
              <a:rPr lang="es-ES" sz="4000"/>
              <a:t>2.2. La teoría de la utilidad ordinal</a:t>
            </a:r>
          </a:p>
        </p:txBody>
      </p:sp>
      <p:sp>
        <p:nvSpPr>
          <p:cNvPr id="543747" name="Rectangle 3"/>
          <p:cNvSpPr>
            <a:spLocks noGrp="1" noChangeArrowheads="1"/>
          </p:cNvSpPr>
          <p:nvPr>
            <p:ph type="body" idx="1"/>
          </p:nvPr>
        </p:nvSpPr>
        <p:spPr>
          <a:xfrm>
            <a:off x="457200" y="1935163"/>
            <a:ext cx="8096491" cy="3973512"/>
          </a:xfrm>
        </p:spPr>
        <p:txBody>
          <a:bodyPr/>
          <a:lstStyle/>
          <a:p>
            <a:pPr marL="514350" indent="-514350">
              <a:lnSpc>
                <a:spcPct val="90000"/>
              </a:lnSpc>
              <a:buAutoNum type="arabicParenR"/>
            </a:pPr>
            <a:r>
              <a:rPr lang="es-ES" sz="2800" b="1" dirty="0" smtClean="0"/>
              <a:t>Ordenación </a:t>
            </a:r>
            <a:r>
              <a:rPr lang="es-ES" sz="2800" b="1" dirty="0"/>
              <a:t>completa o integridad</a:t>
            </a:r>
            <a:r>
              <a:rPr lang="es-ES" sz="2800" dirty="0"/>
              <a:t>.</a:t>
            </a:r>
          </a:p>
          <a:p>
            <a:pPr marL="358775" indent="-266700" algn="just">
              <a:lnSpc>
                <a:spcPct val="90000"/>
              </a:lnSpc>
            </a:pPr>
            <a:r>
              <a:rPr lang="es-ES" sz="2800" dirty="0" smtClean="0"/>
              <a:t>El </a:t>
            </a:r>
            <a:r>
              <a:rPr lang="es-ES" sz="2800" dirty="0"/>
              <a:t>consumidor individual cuando se enfrenta a una elección entre ciertas combinaciones de bienes puede decidir cuál de ellas prefiere, o cuáles combinaciones le son indiferentes. </a:t>
            </a:r>
          </a:p>
          <a:p>
            <a:pPr algn="just">
              <a:lnSpc>
                <a:spcPct val="90000"/>
              </a:lnSpc>
            </a:pPr>
            <a:r>
              <a:rPr lang="es-ES" sz="2800" dirty="0" smtClean="0"/>
              <a:t>En </a:t>
            </a:r>
            <a:r>
              <a:rPr lang="es-ES" sz="2800" dirty="0"/>
              <a:t>el contexto de la teoría de la utilidad ordinal, </a:t>
            </a:r>
            <a:r>
              <a:rPr lang="es-ES" sz="2800" dirty="0">
                <a:solidFill>
                  <a:srgbClr val="FF3300"/>
                </a:solidFill>
              </a:rPr>
              <a:t>indiferente</a:t>
            </a:r>
            <a:r>
              <a:rPr lang="es-ES" sz="2800" dirty="0"/>
              <a:t> significa que obtiene exactamente el mismo nivel de satisfacción de cada una de las combinaciones de bienes. </a:t>
            </a:r>
          </a:p>
        </p:txBody>
      </p:sp>
      <p:sp>
        <p:nvSpPr>
          <p:cNvPr id="543748" name="Text Box 4"/>
          <p:cNvSpPr txBox="1">
            <a:spLocks noChangeArrowheads="1"/>
          </p:cNvSpPr>
          <p:nvPr/>
        </p:nvSpPr>
        <p:spPr bwMode="auto">
          <a:xfrm>
            <a:off x="3175" y="1117600"/>
            <a:ext cx="9140825" cy="592138"/>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a:spAutoFit/>
          </a:bodyPr>
          <a:lstStyle/>
          <a:p>
            <a:pPr algn="ctr" eaLnBrk="0" hangingPunct="0"/>
            <a:r>
              <a:rPr lang="en-US" sz="2800"/>
              <a:t>2.2.1. </a:t>
            </a:r>
            <a:r>
              <a:rPr lang="es-ES" sz="2800"/>
              <a:t>Supuestos</a:t>
            </a:r>
            <a:r>
              <a:rPr lang="en-US" sz="2800" b="1"/>
              <a:t> </a:t>
            </a:r>
            <a:r>
              <a:rPr lang="es-ES" sz="2800"/>
              <a:t>relativos a la conducta del consumidor</a:t>
            </a:r>
            <a:r>
              <a:rPr lang="en-US" sz="3200" b="1"/>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C589BA97-2359-426F-BA27-2FBC76537171}" type="slidenum">
              <a:rPr lang="es-ES"/>
              <a:pPr/>
              <a:t>31</a:t>
            </a:fld>
            <a:endParaRPr lang="es-ES"/>
          </a:p>
        </p:txBody>
      </p:sp>
      <p:sp>
        <p:nvSpPr>
          <p:cNvPr id="545794" name="Rectangle 2"/>
          <p:cNvSpPr>
            <a:spLocks noGrp="1" noChangeArrowheads="1"/>
          </p:cNvSpPr>
          <p:nvPr>
            <p:ph type="title"/>
          </p:nvPr>
        </p:nvSpPr>
        <p:spPr>
          <a:xfrm>
            <a:off x="457200" y="274638"/>
            <a:ext cx="8229600" cy="781050"/>
          </a:xfrm>
        </p:spPr>
        <p:txBody>
          <a:bodyPr/>
          <a:lstStyle/>
          <a:p>
            <a:r>
              <a:rPr lang="es-ES" sz="4000"/>
              <a:t>2.2. La teoría de la utilidad ordinal</a:t>
            </a:r>
          </a:p>
        </p:txBody>
      </p:sp>
      <p:sp>
        <p:nvSpPr>
          <p:cNvPr id="545795" name="Rectangle 3"/>
          <p:cNvSpPr>
            <a:spLocks noGrp="1" noChangeArrowheads="1"/>
          </p:cNvSpPr>
          <p:nvPr>
            <p:ph type="body" idx="1"/>
          </p:nvPr>
        </p:nvSpPr>
        <p:spPr>
          <a:xfrm>
            <a:off x="659757" y="1949450"/>
            <a:ext cx="7592992" cy="3973513"/>
          </a:xfrm>
        </p:spPr>
        <p:txBody>
          <a:bodyPr/>
          <a:lstStyle/>
          <a:p>
            <a:pPr>
              <a:buNone/>
            </a:pPr>
            <a:r>
              <a:rPr lang="es-ES" sz="2800" b="1" dirty="0"/>
              <a:t>2) Transitividad o consistencia</a:t>
            </a:r>
            <a:r>
              <a:rPr lang="es-ES" sz="2800" i="1" dirty="0"/>
              <a:t>.</a:t>
            </a:r>
          </a:p>
          <a:p>
            <a:pPr algn="just">
              <a:buFontTx/>
              <a:buNone/>
            </a:pPr>
            <a:r>
              <a:rPr lang="es-ES" sz="2800" i="1" dirty="0"/>
              <a:t>   </a:t>
            </a:r>
            <a:r>
              <a:rPr lang="es-ES" sz="2800" dirty="0"/>
              <a:t>Si se prefiere la combinación de bienes A </a:t>
            </a:r>
            <a:r>
              <a:rPr lang="es-ES" sz="2800" dirty="0" err="1"/>
              <a:t>a</a:t>
            </a:r>
            <a:r>
              <a:rPr lang="es-ES" sz="2800" dirty="0"/>
              <a:t> B (o se es indiferente) y, a su vez, se prefiere B a C (o se es indiferente), entonces se prefiere A </a:t>
            </a:r>
            <a:r>
              <a:rPr lang="es-ES" sz="2800" dirty="0" err="1"/>
              <a:t>a</a:t>
            </a:r>
            <a:r>
              <a:rPr lang="es-ES" sz="2800" dirty="0"/>
              <a:t> C (o se es </a:t>
            </a:r>
            <a:r>
              <a:rPr lang="es-ES" sz="2800" dirty="0" smtClean="0"/>
              <a:t>indiferente entre A y C). </a:t>
            </a:r>
            <a:endParaRPr lang="es-ES" sz="2800" dirty="0"/>
          </a:p>
        </p:txBody>
      </p:sp>
      <p:sp>
        <p:nvSpPr>
          <p:cNvPr id="545796" name="Text Box 4"/>
          <p:cNvSpPr txBox="1">
            <a:spLocks noChangeArrowheads="1"/>
          </p:cNvSpPr>
          <p:nvPr/>
        </p:nvSpPr>
        <p:spPr bwMode="auto">
          <a:xfrm>
            <a:off x="3175" y="1117600"/>
            <a:ext cx="9140825" cy="592138"/>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a:spAutoFit/>
          </a:bodyPr>
          <a:lstStyle/>
          <a:p>
            <a:pPr algn="ctr" eaLnBrk="0" hangingPunct="0"/>
            <a:r>
              <a:rPr lang="en-US" sz="2800" dirty="0"/>
              <a:t>2.2.1. </a:t>
            </a:r>
            <a:r>
              <a:rPr lang="es-ES" sz="2800" dirty="0"/>
              <a:t>Supuestos</a:t>
            </a:r>
            <a:r>
              <a:rPr lang="en-US" sz="2800" b="1" dirty="0"/>
              <a:t> </a:t>
            </a:r>
            <a:r>
              <a:rPr lang="es-ES" sz="2800" dirty="0"/>
              <a:t>relativos a la conducta del consumidor</a:t>
            </a:r>
            <a:r>
              <a:rPr lang="en-US" sz="3200" b="1" dirty="0"/>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2EB0A88A-2305-4493-A66A-F27E5C05CDBD}" type="slidenum">
              <a:rPr lang="es-ES"/>
              <a:pPr/>
              <a:t>32</a:t>
            </a:fld>
            <a:endParaRPr lang="es-ES"/>
          </a:p>
        </p:txBody>
      </p:sp>
      <p:sp>
        <p:nvSpPr>
          <p:cNvPr id="547842" name="Rectangle 2"/>
          <p:cNvSpPr>
            <a:spLocks noGrp="1" noChangeArrowheads="1"/>
          </p:cNvSpPr>
          <p:nvPr>
            <p:ph type="title"/>
          </p:nvPr>
        </p:nvSpPr>
        <p:spPr>
          <a:xfrm>
            <a:off x="457200" y="274638"/>
            <a:ext cx="8229600" cy="781050"/>
          </a:xfrm>
        </p:spPr>
        <p:txBody>
          <a:bodyPr/>
          <a:lstStyle/>
          <a:p>
            <a:r>
              <a:rPr lang="es-ES" sz="4000"/>
              <a:t>2.2. La teoría de la utilidad ordinal</a:t>
            </a:r>
          </a:p>
        </p:txBody>
      </p:sp>
      <p:sp>
        <p:nvSpPr>
          <p:cNvPr id="547843" name="Rectangle 3"/>
          <p:cNvSpPr>
            <a:spLocks noGrp="1" noChangeArrowheads="1"/>
          </p:cNvSpPr>
          <p:nvPr>
            <p:ph type="body" idx="1"/>
          </p:nvPr>
        </p:nvSpPr>
        <p:spPr>
          <a:xfrm>
            <a:off x="659757" y="1935163"/>
            <a:ext cx="7824486" cy="3973512"/>
          </a:xfrm>
        </p:spPr>
        <p:txBody>
          <a:bodyPr/>
          <a:lstStyle/>
          <a:p>
            <a:pPr>
              <a:lnSpc>
                <a:spcPct val="90000"/>
              </a:lnSpc>
              <a:buNone/>
            </a:pPr>
            <a:r>
              <a:rPr lang="es-ES" sz="2800" b="1" dirty="0"/>
              <a:t>3) No saciedad o codicia.</a:t>
            </a:r>
          </a:p>
          <a:p>
            <a:pPr algn="just">
              <a:lnSpc>
                <a:spcPct val="90000"/>
              </a:lnSpc>
            </a:pPr>
            <a:r>
              <a:rPr lang="es-ES" sz="2800" dirty="0" smtClean="0"/>
              <a:t>Un </a:t>
            </a:r>
            <a:r>
              <a:rPr lang="es-ES" sz="2800" dirty="0"/>
              <a:t>consumidor siempre prefiere tener más de una mercancía que menos. </a:t>
            </a:r>
            <a:endParaRPr lang="es-ES" sz="2800" dirty="0" smtClean="0"/>
          </a:p>
          <a:p>
            <a:pPr algn="just">
              <a:lnSpc>
                <a:spcPct val="90000"/>
              </a:lnSpc>
            </a:pPr>
            <a:r>
              <a:rPr lang="es-ES" sz="2800" dirty="0" smtClean="0"/>
              <a:t>Por </a:t>
            </a:r>
            <a:r>
              <a:rPr lang="es-ES" sz="2800" dirty="0"/>
              <a:t>tanto, en nuestro modelo nos situamos antes del punto de saturación, es decir las </a:t>
            </a:r>
            <a:r>
              <a:rPr lang="es-ES" sz="2800" dirty="0">
                <a:solidFill>
                  <a:srgbClr val="FF3300"/>
                </a:solidFill>
              </a:rPr>
              <a:t>utilidades marginales de todos los bienes son positivas</a:t>
            </a:r>
            <a:r>
              <a:rPr lang="es-ES" sz="2800" dirty="0"/>
              <a:t>. </a:t>
            </a:r>
            <a:endParaRPr lang="es-ES" sz="2800" dirty="0" smtClean="0"/>
          </a:p>
          <a:p>
            <a:pPr algn="just">
              <a:lnSpc>
                <a:spcPct val="90000"/>
              </a:lnSpc>
            </a:pPr>
            <a:r>
              <a:rPr lang="es-ES" sz="2800" dirty="0" smtClean="0"/>
              <a:t>Los </a:t>
            </a:r>
            <a:r>
              <a:rPr lang="es-ES" sz="2800" dirty="0"/>
              <a:t>bienes son deseados por el consumidor.</a:t>
            </a:r>
          </a:p>
        </p:txBody>
      </p:sp>
      <p:sp>
        <p:nvSpPr>
          <p:cNvPr id="547844" name="Text Box 4"/>
          <p:cNvSpPr txBox="1">
            <a:spLocks noChangeArrowheads="1"/>
          </p:cNvSpPr>
          <p:nvPr/>
        </p:nvSpPr>
        <p:spPr bwMode="auto">
          <a:xfrm>
            <a:off x="3175" y="1117600"/>
            <a:ext cx="9140825" cy="592138"/>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a:spAutoFit/>
          </a:bodyPr>
          <a:lstStyle/>
          <a:p>
            <a:pPr algn="ctr" eaLnBrk="0" hangingPunct="0"/>
            <a:r>
              <a:rPr lang="en-US" sz="2800"/>
              <a:t>2.2.1. </a:t>
            </a:r>
            <a:r>
              <a:rPr lang="es-ES" sz="2800"/>
              <a:t>Supuestos</a:t>
            </a:r>
            <a:r>
              <a:rPr lang="en-US" sz="2800" b="1"/>
              <a:t> </a:t>
            </a:r>
            <a:r>
              <a:rPr lang="es-ES" sz="2800"/>
              <a:t>relativos a la conducta del consumidor</a:t>
            </a:r>
            <a:r>
              <a:rPr lang="en-US" sz="3200" b="1"/>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1E42F4CC-33D9-44F2-8DA2-A45C921B1231}" type="slidenum">
              <a:rPr lang="es-ES"/>
              <a:pPr/>
              <a:t>33</a:t>
            </a:fld>
            <a:endParaRPr lang="es-ES"/>
          </a:p>
        </p:txBody>
      </p:sp>
      <p:sp>
        <p:nvSpPr>
          <p:cNvPr id="549890" name="Rectangle 2"/>
          <p:cNvSpPr>
            <a:spLocks noGrp="1" noChangeArrowheads="1"/>
          </p:cNvSpPr>
          <p:nvPr>
            <p:ph type="title"/>
          </p:nvPr>
        </p:nvSpPr>
        <p:spPr>
          <a:xfrm>
            <a:off x="457200" y="274638"/>
            <a:ext cx="8229600" cy="781050"/>
          </a:xfrm>
        </p:spPr>
        <p:txBody>
          <a:bodyPr/>
          <a:lstStyle/>
          <a:p>
            <a:r>
              <a:rPr lang="es-ES" sz="4000"/>
              <a:t>2.2. La teoría de la utilidad ordinal</a:t>
            </a:r>
          </a:p>
        </p:txBody>
      </p:sp>
      <p:sp>
        <p:nvSpPr>
          <p:cNvPr id="549891" name="Rectangle 3"/>
          <p:cNvSpPr>
            <a:spLocks noGrp="1" noChangeArrowheads="1"/>
          </p:cNvSpPr>
          <p:nvPr>
            <p:ph type="body" idx="1"/>
          </p:nvPr>
        </p:nvSpPr>
        <p:spPr>
          <a:xfrm>
            <a:off x="544513" y="1905000"/>
            <a:ext cx="7893431" cy="3973513"/>
          </a:xfrm>
        </p:spPr>
        <p:txBody>
          <a:bodyPr/>
          <a:lstStyle/>
          <a:p>
            <a:pPr algn="just">
              <a:lnSpc>
                <a:spcPct val="90000"/>
              </a:lnSpc>
              <a:buNone/>
            </a:pPr>
            <a:r>
              <a:rPr lang="es-ES" sz="2800" b="1" dirty="0"/>
              <a:t>4) Ausencia de externalidades.</a:t>
            </a:r>
          </a:p>
          <a:p>
            <a:pPr algn="just">
              <a:lnSpc>
                <a:spcPct val="90000"/>
              </a:lnSpc>
              <a:buFontTx/>
              <a:buNone/>
            </a:pPr>
            <a:r>
              <a:rPr lang="es-ES" sz="2800" dirty="0"/>
              <a:t>   Vamos a trabajar bajo el supuesto de que no existen externalidades, es decir que la satisfacción o utilidad que obtiene un individuo del consumo de una mercancía solo depende de la cantidad que él consuma, con independencia de lo que otros puedan consumir.</a:t>
            </a:r>
          </a:p>
        </p:txBody>
      </p:sp>
      <p:sp>
        <p:nvSpPr>
          <p:cNvPr id="549892" name="Text Box 4"/>
          <p:cNvSpPr txBox="1">
            <a:spLocks noChangeArrowheads="1"/>
          </p:cNvSpPr>
          <p:nvPr/>
        </p:nvSpPr>
        <p:spPr bwMode="auto">
          <a:xfrm>
            <a:off x="3175" y="1117600"/>
            <a:ext cx="9140825" cy="592138"/>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a:spAutoFit/>
          </a:bodyPr>
          <a:lstStyle/>
          <a:p>
            <a:pPr algn="ctr" eaLnBrk="0" hangingPunct="0"/>
            <a:r>
              <a:rPr lang="en-US" sz="2800"/>
              <a:t>2.2.1. </a:t>
            </a:r>
            <a:r>
              <a:rPr lang="es-ES" sz="2800"/>
              <a:t>Supuestos</a:t>
            </a:r>
            <a:r>
              <a:rPr lang="en-US" sz="2800" b="1"/>
              <a:t> </a:t>
            </a:r>
            <a:r>
              <a:rPr lang="es-ES" sz="2800"/>
              <a:t>relativos a la conducta del consumidor</a:t>
            </a:r>
            <a:r>
              <a:rPr lang="en-US" sz="3200" b="1"/>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8D87ACF8-E8A3-4ED0-A2DC-BBECD9F5E9E0}" type="slidenum">
              <a:rPr lang="es-ES"/>
              <a:pPr/>
              <a:t>34</a:t>
            </a:fld>
            <a:endParaRPr lang="es-ES"/>
          </a:p>
        </p:txBody>
      </p:sp>
      <p:sp>
        <p:nvSpPr>
          <p:cNvPr id="10035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0035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00357" name="Rectangle 5"/>
          <p:cNvSpPr>
            <a:spLocks noGrp="1" noChangeArrowheads="1"/>
          </p:cNvSpPr>
          <p:nvPr>
            <p:ph type="body" idx="1"/>
          </p:nvPr>
        </p:nvSpPr>
        <p:spPr>
          <a:xfrm>
            <a:off x="500063" y="2012950"/>
            <a:ext cx="7845284" cy="3881438"/>
          </a:xfrm>
          <a:noFill/>
          <a:ln/>
        </p:spPr>
        <p:txBody>
          <a:bodyPr lIns="90488" tIns="44450" rIns="90488" bIns="44450"/>
          <a:lstStyle/>
          <a:p>
            <a:pPr algn="just">
              <a:spcBef>
                <a:spcPct val="40000"/>
              </a:spcBef>
            </a:pPr>
            <a:r>
              <a:rPr lang="es-ES" dirty="0"/>
              <a:t>Una</a:t>
            </a:r>
            <a:r>
              <a:rPr lang="es-ES" dirty="0">
                <a:solidFill>
                  <a:srgbClr val="FF3300"/>
                </a:solidFill>
              </a:rPr>
              <a:t> curva de indiferencia</a:t>
            </a:r>
            <a:r>
              <a:rPr lang="es-ES" dirty="0"/>
              <a:t> representa todas las cestas o combinaciones de bienes o servicios que reportan el mismo nivel de satisfacción (utilidad) a una persona. </a:t>
            </a:r>
          </a:p>
          <a:p>
            <a:pPr algn="just">
              <a:spcBef>
                <a:spcPct val="40000"/>
              </a:spcBef>
            </a:pPr>
            <a:r>
              <a:rPr lang="es-ES" dirty="0"/>
              <a:t>Las curvas de indiferencia fueron </a:t>
            </a:r>
            <a:r>
              <a:rPr lang="es-ES" dirty="0" smtClean="0"/>
              <a:t>desarrolladas </a:t>
            </a:r>
            <a:r>
              <a:rPr lang="es-ES" dirty="0"/>
              <a:t>por </a:t>
            </a:r>
            <a:r>
              <a:rPr lang="es-ES" dirty="0" err="1"/>
              <a:t>Edgeworth</a:t>
            </a:r>
            <a:r>
              <a:rPr lang="es-ES" dirty="0"/>
              <a:t> en 1881.</a:t>
            </a:r>
          </a:p>
        </p:txBody>
      </p:sp>
      <p:sp>
        <p:nvSpPr>
          <p:cNvPr id="100359" name="Text Box 7"/>
          <p:cNvSpPr txBox="1">
            <a:spLocks noChangeArrowheads="1"/>
          </p:cNvSpPr>
          <p:nvPr/>
        </p:nvSpPr>
        <p:spPr bwMode="auto">
          <a:xfrm>
            <a:off x="1831975" y="1339850"/>
            <a:ext cx="5326063"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2.2.2. Las curvas de indiferencia</a:t>
            </a:r>
            <a:endParaRPr lang="en-US" sz="2800" b="1"/>
          </a:p>
        </p:txBody>
      </p:sp>
      <p:sp>
        <p:nvSpPr>
          <p:cNvPr id="100361" name="Rectangle 9"/>
          <p:cNvSpPr>
            <a:spLocks noGrp="1" noChangeArrowheads="1"/>
          </p:cNvSpPr>
          <p:nvPr>
            <p:ph type="title"/>
          </p:nvPr>
        </p:nvSpPr>
        <p:spPr>
          <a:xfrm>
            <a:off x="428625" y="261938"/>
            <a:ext cx="8715375" cy="781050"/>
          </a:xfrm>
          <a:noFill/>
          <a:ln/>
        </p:spPr>
        <p:txBody>
          <a:bodyPr lIns="90488" tIns="44450" rIns="90488" bIns="44450" anchor="b"/>
          <a:lstStyle/>
          <a:p>
            <a:r>
              <a:rPr lang="es-ES" sz="4000"/>
              <a:t>2.2. La teoría de la utilidad ordinal</a:t>
            </a:r>
            <a:r>
              <a:rPr lang="en-US" sz="4000"/>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12"/>
          </p:nvPr>
        </p:nvSpPr>
        <p:spPr/>
        <p:txBody>
          <a:bodyPr/>
          <a:lstStyle/>
          <a:p>
            <a:fld id="{8BE611ED-4747-47EC-A829-29096756EA15}" type="slidenum">
              <a:rPr lang="es-ES"/>
              <a:pPr/>
              <a:t>35</a:t>
            </a:fld>
            <a:endParaRPr lang="es-ES"/>
          </a:p>
        </p:txBody>
      </p:sp>
      <p:sp>
        <p:nvSpPr>
          <p:cNvPr id="9830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9830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98309" name="Rectangle 5"/>
          <p:cNvSpPr>
            <a:spLocks noGrp="1" noChangeArrowheads="1"/>
          </p:cNvSpPr>
          <p:nvPr>
            <p:ph type="body" idx="1"/>
          </p:nvPr>
        </p:nvSpPr>
        <p:spPr>
          <a:xfrm>
            <a:off x="831448" y="2438400"/>
            <a:ext cx="8001000" cy="4419600"/>
          </a:xfrm>
          <a:noFill/>
          <a:ln/>
        </p:spPr>
        <p:txBody>
          <a:bodyPr lIns="90488" tIns="44450" rIns="90488" bIns="44450"/>
          <a:lstStyle/>
          <a:p>
            <a:pPr marL="0" indent="0">
              <a:lnSpc>
                <a:spcPct val="90000"/>
              </a:lnSpc>
              <a:spcBef>
                <a:spcPct val="70000"/>
              </a:spcBef>
              <a:buFontTx/>
              <a:buNone/>
              <a:tabLst>
                <a:tab pos="1443038" algn="l"/>
                <a:tab pos="3665538" algn="l"/>
                <a:tab pos="5830888" algn="l"/>
              </a:tabLst>
            </a:pPr>
            <a:r>
              <a:rPr lang="en-US" dirty="0"/>
              <a:t>	</a:t>
            </a:r>
            <a:r>
              <a:rPr lang="en-US" sz="2800" dirty="0"/>
              <a:t>B	10	50</a:t>
            </a:r>
          </a:p>
          <a:p>
            <a:pPr marL="0" indent="0">
              <a:lnSpc>
                <a:spcPct val="90000"/>
              </a:lnSpc>
              <a:spcBef>
                <a:spcPct val="70000"/>
              </a:spcBef>
              <a:buFontTx/>
              <a:buNone/>
              <a:tabLst>
                <a:tab pos="1443038" algn="l"/>
                <a:tab pos="3665538" algn="l"/>
                <a:tab pos="5830888" algn="l"/>
              </a:tabLst>
            </a:pPr>
            <a:r>
              <a:rPr lang="en-US" sz="2800" dirty="0"/>
              <a:t>	C	20	30</a:t>
            </a:r>
          </a:p>
          <a:p>
            <a:pPr marL="0" indent="0">
              <a:lnSpc>
                <a:spcPct val="90000"/>
              </a:lnSpc>
              <a:spcBef>
                <a:spcPct val="70000"/>
              </a:spcBef>
              <a:buFontTx/>
              <a:buNone/>
              <a:tabLst>
                <a:tab pos="1443038" algn="l"/>
                <a:tab pos="3665538" algn="l"/>
                <a:tab pos="5830888" algn="l"/>
              </a:tabLst>
            </a:pPr>
            <a:r>
              <a:rPr lang="en-US" sz="2800" dirty="0"/>
              <a:t>	D	40	20</a:t>
            </a:r>
          </a:p>
          <a:p>
            <a:pPr marL="0" indent="0">
              <a:lnSpc>
                <a:spcPct val="90000"/>
              </a:lnSpc>
              <a:spcBef>
                <a:spcPct val="70000"/>
              </a:spcBef>
              <a:buFontTx/>
              <a:buNone/>
              <a:tabLst>
                <a:tab pos="1443038" algn="l"/>
                <a:tab pos="3665538" algn="l"/>
                <a:tab pos="5830888" algn="l"/>
              </a:tabLst>
            </a:pPr>
            <a:r>
              <a:rPr lang="en-US" sz="2800" dirty="0"/>
              <a:t>	E	30	40</a:t>
            </a:r>
          </a:p>
          <a:p>
            <a:pPr marL="0" indent="0">
              <a:lnSpc>
                <a:spcPct val="90000"/>
              </a:lnSpc>
              <a:spcBef>
                <a:spcPct val="70000"/>
              </a:spcBef>
              <a:buFontTx/>
              <a:buNone/>
              <a:tabLst>
                <a:tab pos="1443038" algn="l"/>
                <a:tab pos="3665538" algn="l"/>
                <a:tab pos="5830888" algn="l"/>
              </a:tabLst>
            </a:pPr>
            <a:r>
              <a:rPr lang="en-US" sz="2800" dirty="0"/>
              <a:t>	F	10	20</a:t>
            </a:r>
          </a:p>
          <a:p>
            <a:pPr marL="0" indent="0">
              <a:lnSpc>
                <a:spcPct val="90000"/>
              </a:lnSpc>
              <a:spcBef>
                <a:spcPct val="70000"/>
              </a:spcBef>
              <a:buFontTx/>
              <a:buNone/>
              <a:tabLst>
                <a:tab pos="1443038" algn="l"/>
                <a:tab pos="3665538" algn="l"/>
                <a:tab pos="5830888" algn="l"/>
              </a:tabLst>
            </a:pPr>
            <a:r>
              <a:rPr lang="en-US" sz="2800" dirty="0"/>
              <a:t>	G	10	40	</a:t>
            </a:r>
          </a:p>
        </p:txBody>
      </p:sp>
      <p:sp>
        <p:nvSpPr>
          <p:cNvPr id="98310" name="Rectangle 6"/>
          <p:cNvSpPr>
            <a:spLocks noChangeArrowheads="1"/>
          </p:cNvSpPr>
          <p:nvPr/>
        </p:nvSpPr>
        <p:spPr bwMode="auto">
          <a:xfrm>
            <a:off x="300038" y="1898550"/>
            <a:ext cx="8843962" cy="393700"/>
          </a:xfrm>
          <a:prstGeom prst="rect">
            <a:avLst/>
          </a:prstGeom>
          <a:noFill/>
          <a:ln w="12700">
            <a:noFill/>
            <a:miter lim="800000"/>
            <a:headEnd/>
            <a:tailEnd/>
          </a:ln>
          <a:effectLst/>
        </p:spPr>
        <p:txBody>
          <a:bodyPr lIns="90488" tIns="44450" rIns="90488" bIns="44450">
            <a:spAutoFit/>
          </a:bodyPr>
          <a:lstStyle/>
          <a:p>
            <a:pPr eaLnBrk="0" hangingPunct="0">
              <a:tabLst>
                <a:tab pos="2000250" algn="ctr"/>
                <a:tab pos="4286250" algn="ctr"/>
                <a:tab pos="6457950" algn="ctr"/>
              </a:tabLst>
            </a:pPr>
            <a:r>
              <a:rPr lang="en-US" sz="2000" b="1" dirty="0"/>
              <a:t>        </a:t>
            </a:r>
            <a:r>
              <a:rPr lang="en-US" sz="2000" b="1" dirty="0" err="1"/>
              <a:t>Cesta</a:t>
            </a:r>
            <a:r>
              <a:rPr lang="en-US" sz="2000" b="1" dirty="0"/>
              <a:t> de </a:t>
            </a:r>
            <a:r>
              <a:rPr lang="en-US" sz="2000" b="1" dirty="0" err="1"/>
              <a:t>mercado</a:t>
            </a:r>
            <a:r>
              <a:rPr lang="en-US" sz="2000" b="1" dirty="0"/>
              <a:t>   </a:t>
            </a:r>
            <a:r>
              <a:rPr lang="en-US" sz="2000" b="1" dirty="0" err="1"/>
              <a:t>Unidades</a:t>
            </a:r>
            <a:r>
              <a:rPr lang="en-US" sz="2000" b="1" dirty="0"/>
              <a:t> de </a:t>
            </a:r>
            <a:r>
              <a:rPr lang="en-US" sz="2000" b="1" dirty="0" err="1"/>
              <a:t>alimentos</a:t>
            </a:r>
            <a:r>
              <a:rPr lang="en-US" sz="2000" b="1" dirty="0"/>
              <a:t>	  </a:t>
            </a:r>
            <a:r>
              <a:rPr lang="en-US" sz="2000" b="1" dirty="0" err="1"/>
              <a:t>Unidades</a:t>
            </a:r>
            <a:r>
              <a:rPr lang="en-US" sz="2000" b="1" dirty="0"/>
              <a:t> de </a:t>
            </a:r>
            <a:r>
              <a:rPr lang="en-US" sz="2000" b="1" dirty="0" err="1"/>
              <a:t>vestido</a:t>
            </a:r>
            <a:endParaRPr lang="en-US" sz="2400" b="1" dirty="0"/>
          </a:p>
        </p:txBody>
      </p:sp>
      <p:sp>
        <p:nvSpPr>
          <p:cNvPr id="98311" name="Line 7"/>
          <p:cNvSpPr>
            <a:spLocks noChangeShapeType="1"/>
          </p:cNvSpPr>
          <p:nvPr/>
        </p:nvSpPr>
        <p:spPr bwMode="auto">
          <a:xfrm>
            <a:off x="1122743" y="2349661"/>
            <a:ext cx="7465671" cy="69448"/>
          </a:xfrm>
          <a:prstGeom prst="line">
            <a:avLst/>
          </a:prstGeom>
          <a:noFill/>
          <a:ln w="57150" cmpd="thinThick">
            <a:solidFill>
              <a:srgbClr val="376546"/>
            </a:solidFill>
            <a:round/>
            <a:headEnd/>
            <a:tailEnd/>
          </a:ln>
          <a:effectLst/>
        </p:spPr>
        <p:txBody>
          <a:bodyPr wrap="none" anchor="ctr"/>
          <a:lstStyle/>
          <a:p>
            <a:endParaRPr lang="es-ES"/>
          </a:p>
        </p:txBody>
      </p:sp>
      <p:sp>
        <p:nvSpPr>
          <p:cNvPr id="98313" name="Rectangle 9"/>
          <p:cNvSpPr>
            <a:spLocks noGrp="1" noChangeArrowheads="1"/>
          </p:cNvSpPr>
          <p:nvPr>
            <p:ph type="title"/>
          </p:nvPr>
        </p:nvSpPr>
        <p:spPr>
          <a:xfrm>
            <a:off x="428625" y="1135444"/>
            <a:ext cx="8715375" cy="447675"/>
          </a:xfrm>
          <a:noFill/>
          <a:ln/>
        </p:spPr>
        <p:txBody>
          <a:bodyPr lIns="90488" tIns="44450" rIns="90488" bIns="44450" anchor="b"/>
          <a:lstStyle/>
          <a:p>
            <a:pPr algn="l">
              <a:spcAft>
                <a:spcPts val="1200"/>
              </a:spcAft>
            </a:pPr>
            <a:r>
              <a:rPr lang="es-ES" sz="2800" dirty="0">
                <a:solidFill>
                  <a:srgbClr val="FF3300"/>
                </a:solidFill>
              </a:rPr>
              <a:t>Práctica 3</a:t>
            </a:r>
            <a:r>
              <a:rPr lang="es-ES" sz="2800" dirty="0"/>
              <a:t>. Deducción de una curva de indiferencia</a:t>
            </a:r>
            <a:r>
              <a:rPr lang="en-US" sz="3600" dirty="0" smtClean="0"/>
              <a:t>.</a:t>
            </a:r>
            <a:r>
              <a:rPr lang="en-US" sz="2000" dirty="0" smtClean="0"/>
              <a:t/>
            </a:r>
            <a:br>
              <a:rPr lang="en-US" sz="2000" dirty="0" smtClean="0"/>
            </a:br>
            <a:r>
              <a:rPr lang="en-US" sz="2400" dirty="0" err="1" smtClean="0"/>
              <a:t>Tabla</a:t>
            </a:r>
            <a:r>
              <a:rPr lang="en-US" sz="2400" dirty="0" smtClean="0"/>
              <a:t> 2</a:t>
            </a:r>
            <a:br>
              <a:rPr lang="en-US" sz="2400" dirty="0" smtClean="0"/>
            </a:br>
            <a:r>
              <a:rPr lang="en-US" sz="2400" i="1" dirty="0" err="1" smtClean="0"/>
              <a:t>Combinaciones</a:t>
            </a:r>
            <a:r>
              <a:rPr lang="en-US" sz="2400" i="1" dirty="0" smtClean="0"/>
              <a:t> de </a:t>
            </a:r>
            <a:r>
              <a:rPr lang="en-US" sz="2400" i="1" dirty="0" err="1" smtClean="0"/>
              <a:t>alimentos</a:t>
            </a:r>
            <a:r>
              <a:rPr lang="en-US" sz="2400" i="1" dirty="0" smtClean="0"/>
              <a:t> y </a:t>
            </a:r>
            <a:r>
              <a:rPr lang="en-US" sz="2400" i="1" dirty="0" err="1" smtClean="0"/>
              <a:t>vestidos</a:t>
            </a:r>
            <a:r>
              <a:rPr lang="en-US" sz="2400" i="1" dirty="0" smtClean="0"/>
              <a:t> </a:t>
            </a:r>
            <a:endParaRPr lang="en-US" i="1" dirty="0"/>
          </a:p>
        </p:txBody>
      </p:sp>
      <p:sp>
        <p:nvSpPr>
          <p:cNvPr id="11" name="Line 7"/>
          <p:cNvSpPr>
            <a:spLocks noChangeShapeType="1"/>
          </p:cNvSpPr>
          <p:nvPr/>
        </p:nvSpPr>
        <p:spPr bwMode="auto">
          <a:xfrm>
            <a:off x="1097988" y="6347508"/>
            <a:ext cx="6908800" cy="0"/>
          </a:xfrm>
          <a:prstGeom prst="line">
            <a:avLst/>
          </a:prstGeom>
          <a:noFill/>
          <a:ln w="57150" cmpd="thinThick">
            <a:solidFill>
              <a:srgbClr val="376546"/>
            </a:solidFill>
            <a:round/>
            <a:headEnd/>
            <a:tailEnd/>
          </a:ln>
          <a:effectLst/>
        </p:spPr>
        <p:txBody>
          <a:bodyPr wrap="none" anchor="ctr"/>
          <a:lstStyle/>
          <a:p>
            <a:endParaRPr lang="es-ES"/>
          </a:p>
        </p:txBody>
      </p:sp>
      <p:sp>
        <p:nvSpPr>
          <p:cNvPr id="12" name="Line 7"/>
          <p:cNvSpPr>
            <a:spLocks noChangeShapeType="1"/>
          </p:cNvSpPr>
          <p:nvPr/>
        </p:nvSpPr>
        <p:spPr bwMode="auto">
          <a:xfrm>
            <a:off x="985776" y="1645532"/>
            <a:ext cx="7533190" cy="90669"/>
          </a:xfrm>
          <a:prstGeom prst="line">
            <a:avLst/>
          </a:prstGeom>
          <a:noFill/>
          <a:ln w="57150" cmpd="thinThick">
            <a:solidFill>
              <a:srgbClr val="376546"/>
            </a:solidFill>
            <a:round/>
            <a:headEnd/>
            <a:tailEnd/>
          </a:ln>
          <a:effectLst/>
        </p:spPr>
        <p:txBody>
          <a:bodyPr wrap="none" anchor="ctr"/>
          <a:lstStyle/>
          <a:p>
            <a:endParaRPr lang="es-E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p:cNvSpPr>
            <a:spLocks noGrp="1"/>
          </p:cNvSpPr>
          <p:nvPr>
            <p:ph type="sldNum" sz="quarter" idx="12"/>
          </p:nvPr>
        </p:nvSpPr>
        <p:spPr/>
        <p:txBody>
          <a:bodyPr/>
          <a:lstStyle/>
          <a:p>
            <a:fld id="{0AAE923C-CF01-43DA-86D1-82C3923B03FD}" type="slidenum">
              <a:rPr lang="es-ES"/>
              <a:pPr/>
              <a:t>36</a:t>
            </a:fld>
            <a:endParaRPr lang="es-ES"/>
          </a:p>
        </p:txBody>
      </p:sp>
      <p:grpSp>
        <p:nvGrpSpPr>
          <p:cNvPr id="104493" name="Group 45"/>
          <p:cNvGrpSpPr>
            <a:grpSpLocks/>
          </p:cNvGrpSpPr>
          <p:nvPr/>
        </p:nvGrpSpPr>
        <p:grpSpPr bwMode="auto">
          <a:xfrm>
            <a:off x="2225675" y="1562100"/>
            <a:ext cx="6918325" cy="4381500"/>
            <a:chOff x="1402" y="984"/>
            <a:chExt cx="4358" cy="2760"/>
          </a:xfrm>
        </p:grpSpPr>
        <p:sp>
          <p:nvSpPr>
            <p:cNvPr id="104453" name="Rectangle 5"/>
            <p:cNvSpPr>
              <a:spLocks noChangeArrowheads="1"/>
            </p:cNvSpPr>
            <p:nvPr/>
          </p:nvSpPr>
          <p:spPr bwMode="auto">
            <a:xfrm>
              <a:off x="1402" y="2352"/>
              <a:ext cx="1152" cy="1392"/>
            </a:xfrm>
            <a:prstGeom prst="rect">
              <a:avLst/>
            </a:prstGeom>
            <a:solidFill>
              <a:srgbClr val="99CCFF"/>
            </a:solidFill>
            <a:ln w="12700">
              <a:noFill/>
              <a:miter lim="800000"/>
              <a:headEnd/>
              <a:tailEnd/>
            </a:ln>
            <a:effectLst/>
          </p:spPr>
          <p:txBody>
            <a:bodyPr wrap="none" anchor="ctr"/>
            <a:lstStyle/>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a:p>
              <a:pPr algn="ctr" eaLnBrk="0" hangingPunct="0"/>
              <a:endParaRPr lang="en-US" sz="2400"/>
            </a:p>
          </p:txBody>
        </p:sp>
        <p:sp>
          <p:nvSpPr>
            <p:cNvPr id="104452" name="Rectangle 4"/>
            <p:cNvSpPr>
              <a:spLocks noChangeArrowheads="1"/>
            </p:cNvSpPr>
            <p:nvPr/>
          </p:nvSpPr>
          <p:spPr bwMode="auto">
            <a:xfrm>
              <a:off x="2544" y="984"/>
              <a:ext cx="1584" cy="1392"/>
            </a:xfrm>
            <a:prstGeom prst="rect">
              <a:avLst/>
            </a:prstGeom>
            <a:solidFill>
              <a:srgbClr val="FF99CC"/>
            </a:solidFill>
            <a:ln w="12700">
              <a:noFill/>
              <a:miter lim="800000"/>
              <a:headEnd/>
              <a:tailEnd/>
            </a:ln>
            <a:effectLst/>
          </p:spPr>
          <p:txBody>
            <a:bodyPr wrap="none" anchor="ctr"/>
            <a:lstStyle/>
            <a:p>
              <a:endParaRPr lang="es-ES"/>
            </a:p>
          </p:txBody>
        </p:sp>
        <p:sp>
          <p:nvSpPr>
            <p:cNvPr id="104486" name="Rectangle 38"/>
            <p:cNvSpPr>
              <a:spLocks noChangeArrowheads="1"/>
            </p:cNvSpPr>
            <p:nvPr/>
          </p:nvSpPr>
          <p:spPr bwMode="auto">
            <a:xfrm>
              <a:off x="4167" y="1014"/>
              <a:ext cx="1593" cy="1758"/>
            </a:xfrm>
            <a:prstGeom prst="rect">
              <a:avLst/>
            </a:prstGeom>
            <a:solidFill>
              <a:srgbClr val="FFCC99"/>
            </a:solidFill>
            <a:ln w="12700">
              <a:solidFill>
                <a:schemeClr val="tx2"/>
              </a:solidFill>
              <a:miter lim="800000"/>
              <a:headEnd/>
              <a:tailEnd/>
            </a:ln>
            <a:effectLst/>
          </p:spPr>
          <p:txBody>
            <a:bodyPr lIns="54000" tIns="44450" rIns="54000" bIns="44450">
              <a:spAutoFit/>
            </a:bodyPr>
            <a:lstStyle/>
            <a:p>
              <a:pPr algn="ctr" eaLnBrk="0" hangingPunct="0"/>
              <a:r>
                <a:rPr lang="en-US" sz="1600" b="1"/>
                <a:t>Los consumidores prefieren la cesta de mercado</a:t>
              </a:r>
              <a:r>
                <a:rPr lang="en-US" sz="1600" b="1" i="1"/>
                <a:t> C</a:t>
              </a:r>
              <a:r>
                <a:rPr lang="en-US" sz="1600" b="1"/>
                <a:t> a todas</a:t>
              </a:r>
            </a:p>
            <a:p>
              <a:pPr algn="ctr" eaLnBrk="0" hangingPunct="0"/>
              <a:r>
                <a:rPr lang="en-US" sz="1600" b="1"/>
                <a:t> las combinaciones del área en azul. Sin embargo, en el área rosa, la </a:t>
              </a:r>
              <a:r>
                <a:rPr lang="en-US" sz="1600" b="1" i="1"/>
                <a:t>C </a:t>
              </a:r>
              <a:r>
                <a:rPr lang="en-US" sz="1600" b="1"/>
                <a:t>no puede compararse con las demás cestas de mercado. PRINCIPIO DE NO SACIEDAD</a:t>
              </a:r>
              <a:endParaRPr lang="en-US" sz="1400" b="1"/>
            </a:p>
          </p:txBody>
        </p:sp>
      </p:grpSp>
      <p:sp>
        <p:nvSpPr>
          <p:cNvPr id="10445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04451" name="Rectangle 3"/>
          <p:cNvSpPr>
            <a:spLocks noChangeArrowheads="1"/>
          </p:cNvSpPr>
          <p:nvPr/>
        </p:nvSpPr>
        <p:spPr bwMode="auto">
          <a:xfrm>
            <a:off x="3276600" y="6191250"/>
            <a:ext cx="2895600" cy="457200"/>
          </a:xfrm>
          <a:prstGeom prst="rect">
            <a:avLst/>
          </a:prstGeom>
          <a:noFill/>
          <a:ln w="12700">
            <a:noFill/>
            <a:miter lim="800000"/>
            <a:headEnd/>
            <a:tailEnd/>
          </a:ln>
          <a:effectLst/>
        </p:spPr>
        <p:txBody>
          <a:bodyPr wrap="none" anchor="ctr"/>
          <a:lstStyle/>
          <a:p>
            <a:endParaRPr lang="es-ES"/>
          </a:p>
        </p:txBody>
      </p:sp>
      <p:sp>
        <p:nvSpPr>
          <p:cNvPr id="104455" name="Rectangle 7"/>
          <p:cNvSpPr>
            <a:spLocks noChangeArrowheads="1"/>
          </p:cNvSpPr>
          <p:nvPr/>
        </p:nvSpPr>
        <p:spPr bwMode="auto">
          <a:xfrm>
            <a:off x="3124200" y="6178550"/>
            <a:ext cx="2895600" cy="457200"/>
          </a:xfrm>
          <a:prstGeom prst="rect">
            <a:avLst/>
          </a:prstGeom>
          <a:noFill/>
          <a:ln w="12700">
            <a:noFill/>
            <a:miter lim="800000"/>
            <a:headEnd/>
            <a:tailEnd/>
          </a:ln>
          <a:effectLst/>
        </p:spPr>
        <p:txBody>
          <a:bodyPr wrap="none" anchor="ctr"/>
          <a:lstStyle/>
          <a:p>
            <a:endParaRPr lang="es-ES"/>
          </a:p>
        </p:txBody>
      </p:sp>
      <p:sp>
        <p:nvSpPr>
          <p:cNvPr id="104456" name="Line 8"/>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04457" name="Line 9"/>
          <p:cNvSpPr>
            <a:spLocks noChangeShapeType="1"/>
          </p:cNvSpPr>
          <p:nvPr/>
        </p:nvSpPr>
        <p:spPr bwMode="auto">
          <a:xfrm>
            <a:off x="2224088" y="5969000"/>
            <a:ext cx="4195762" cy="0"/>
          </a:xfrm>
          <a:prstGeom prst="line">
            <a:avLst/>
          </a:prstGeom>
          <a:noFill/>
          <a:ln w="25400">
            <a:solidFill>
              <a:schemeClr val="tx1"/>
            </a:solidFill>
            <a:round/>
            <a:headEnd/>
            <a:tailEnd/>
          </a:ln>
          <a:effectLst/>
        </p:spPr>
        <p:txBody>
          <a:bodyPr wrap="none" anchor="ctr"/>
          <a:lstStyle/>
          <a:p>
            <a:endParaRPr lang="es-ES"/>
          </a:p>
        </p:txBody>
      </p:sp>
      <p:sp>
        <p:nvSpPr>
          <p:cNvPr id="104458" name="Rectangle 10"/>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Alimentos (X)</a:t>
            </a:r>
          </a:p>
          <a:p>
            <a:pPr eaLnBrk="0" hangingPunct="0"/>
            <a:r>
              <a:rPr lang="en-US" sz="1600" b="1"/>
              <a:t>(unidades semanales)</a:t>
            </a:r>
            <a:endParaRPr lang="en-US" b="1"/>
          </a:p>
        </p:txBody>
      </p:sp>
      <p:sp>
        <p:nvSpPr>
          <p:cNvPr id="104459" name="Rectangle 11"/>
          <p:cNvSpPr>
            <a:spLocks noChangeArrowheads="1"/>
          </p:cNvSpPr>
          <p:nvPr/>
        </p:nvSpPr>
        <p:spPr bwMode="auto">
          <a:xfrm>
            <a:off x="1746250" y="50990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04460" name="Rectangle 12"/>
          <p:cNvSpPr>
            <a:spLocks noChangeArrowheads="1"/>
          </p:cNvSpPr>
          <p:nvPr/>
        </p:nvSpPr>
        <p:spPr bwMode="auto">
          <a:xfrm>
            <a:off x="1746250" y="43434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04461" name="Rectangle 13"/>
          <p:cNvSpPr>
            <a:spLocks noChangeArrowheads="1"/>
          </p:cNvSpPr>
          <p:nvPr/>
        </p:nvSpPr>
        <p:spPr bwMode="auto">
          <a:xfrm>
            <a:off x="1746250" y="358933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104462" name="Rectangle 14"/>
          <p:cNvSpPr>
            <a:spLocks noChangeArrowheads="1"/>
          </p:cNvSpPr>
          <p:nvPr/>
        </p:nvSpPr>
        <p:spPr bwMode="auto">
          <a:xfrm>
            <a:off x="1746250" y="28336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40</a:t>
            </a:r>
          </a:p>
        </p:txBody>
      </p:sp>
      <p:sp>
        <p:nvSpPr>
          <p:cNvPr id="104463" name="Rectangle 15"/>
          <p:cNvSpPr>
            <a:spLocks noChangeArrowheads="1"/>
          </p:cNvSpPr>
          <p:nvPr/>
        </p:nvSpPr>
        <p:spPr bwMode="auto">
          <a:xfrm>
            <a:off x="2814638" y="59229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04464" name="Rectangle 16"/>
          <p:cNvSpPr>
            <a:spLocks noChangeArrowheads="1"/>
          </p:cNvSpPr>
          <p:nvPr/>
        </p:nvSpPr>
        <p:spPr bwMode="auto">
          <a:xfrm>
            <a:off x="3805238" y="59229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04465" name="Rectangle 17"/>
          <p:cNvSpPr>
            <a:spLocks noChangeArrowheads="1"/>
          </p:cNvSpPr>
          <p:nvPr/>
        </p:nvSpPr>
        <p:spPr bwMode="auto">
          <a:xfrm>
            <a:off x="4795838" y="59229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104466" name="Rectangle 18"/>
          <p:cNvSpPr>
            <a:spLocks noChangeArrowheads="1"/>
          </p:cNvSpPr>
          <p:nvPr/>
        </p:nvSpPr>
        <p:spPr bwMode="auto">
          <a:xfrm>
            <a:off x="5786438" y="59229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40</a:t>
            </a:r>
          </a:p>
        </p:txBody>
      </p:sp>
      <p:sp>
        <p:nvSpPr>
          <p:cNvPr id="104478" name="Rectangle 30"/>
          <p:cNvSpPr>
            <a:spLocks noChangeArrowheads="1"/>
          </p:cNvSpPr>
          <p:nvPr/>
        </p:nvSpPr>
        <p:spPr bwMode="auto">
          <a:xfrm>
            <a:off x="898525" y="1270000"/>
            <a:ext cx="1374775" cy="852488"/>
          </a:xfrm>
          <a:prstGeom prst="rect">
            <a:avLst/>
          </a:prstGeom>
          <a:noFill/>
          <a:ln w="12700">
            <a:noFill/>
            <a:miter lim="800000"/>
            <a:headEnd/>
            <a:tailEnd/>
          </a:ln>
          <a:effectLst/>
        </p:spPr>
        <p:txBody>
          <a:bodyPr wrap="none" lIns="90488" tIns="44450" rIns="90488" bIns="44450">
            <a:spAutoFit/>
          </a:bodyPr>
          <a:lstStyle/>
          <a:p>
            <a:pPr algn="r" eaLnBrk="0" hangingPunct="0"/>
            <a:r>
              <a:rPr lang="en-US" b="1"/>
              <a:t>(Y) Vestido</a:t>
            </a:r>
          </a:p>
          <a:p>
            <a:pPr algn="r" eaLnBrk="0" hangingPunct="0"/>
            <a:r>
              <a:rPr lang="en-US" sz="1600" b="1"/>
              <a:t>(unidades </a:t>
            </a:r>
          </a:p>
          <a:p>
            <a:pPr algn="r" eaLnBrk="0" hangingPunct="0"/>
            <a:r>
              <a:rPr lang="en-US" sz="1600" b="1"/>
              <a:t>semanales)</a:t>
            </a:r>
          </a:p>
        </p:txBody>
      </p:sp>
      <p:sp>
        <p:nvSpPr>
          <p:cNvPr id="104479" name="Rectangle 31"/>
          <p:cNvSpPr>
            <a:spLocks noChangeArrowheads="1"/>
          </p:cNvSpPr>
          <p:nvPr/>
        </p:nvSpPr>
        <p:spPr bwMode="auto">
          <a:xfrm>
            <a:off x="1746250" y="207962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50</a:t>
            </a:r>
          </a:p>
        </p:txBody>
      </p:sp>
      <p:grpSp>
        <p:nvGrpSpPr>
          <p:cNvPr id="104482" name="Group 34"/>
          <p:cNvGrpSpPr>
            <a:grpSpLocks/>
          </p:cNvGrpSpPr>
          <p:nvPr/>
        </p:nvGrpSpPr>
        <p:grpSpPr bwMode="auto">
          <a:xfrm>
            <a:off x="3048000" y="2052638"/>
            <a:ext cx="3332163" cy="2679700"/>
            <a:chOff x="1920" y="1293"/>
            <a:chExt cx="2099" cy="1688"/>
          </a:xfrm>
        </p:grpSpPr>
        <p:sp>
          <p:nvSpPr>
            <p:cNvPr id="104467" name="Oval 19"/>
            <p:cNvSpPr>
              <a:spLocks noChangeArrowheads="1"/>
            </p:cNvSpPr>
            <p:nvPr/>
          </p:nvSpPr>
          <p:spPr bwMode="auto">
            <a:xfrm>
              <a:off x="1920" y="283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68" name="Oval 20"/>
            <p:cNvSpPr>
              <a:spLocks noChangeArrowheads="1"/>
            </p:cNvSpPr>
            <p:nvPr/>
          </p:nvSpPr>
          <p:spPr bwMode="auto">
            <a:xfrm>
              <a:off x="1920" y="187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69" name="Oval 21"/>
            <p:cNvSpPr>
              <a:spLocks noChangeArrowheads="1"/>
            </p:cNvSpPr>
            <p:nvPr/>
          </p:nvSpPr>
          <p:spPr bwMode="auto">
            <a:xfrm>
              <a:off x="1920" y="139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70" name="Oval 22"/>
            <p:cNvSpPr>
              <a:spLocks noChangeArrowheads="1"/>
            </p:cNvSpPr>
            <p:nvPr/>
          </p:nvSpPr>
          <p:spPr bwMode="auto">
            <a:xfrm>
              <a:off x="2496" y="235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71" name="Oval 23"/>
            <p:cNvSpPr>
              <a:spLocks noChangeArrowheads="1"/>
            </p:cNvSpPr>
            <p:nvPr/>
          </p:nvSpPr>
          <p:spPr bwMode="auto">
            <a:xfrm>
              <a:off x="3120" y="187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72" name="Oval 24"/>
            <p:cNvSpPr>
              <a:spLocks noChangeArrowheads="1"/>
            </p:cNvSpPr>
            <p:nvPr/>
          </p:nvSpPr>
          <p:spPr bwMode="auto">
            <a:xfrm>
              <a:off x="3744" y="283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4473" name="Rectangle 25"/>
            <p:cNvSpPr>
              <a:spLocks noChangeArrowheads="1"/>
            </p:cNvSpPr>
            <p:nvPr/>
          </p:nvSpPr>
          <p:spPr bwMode="auto">
            <a:xfrm>
              <a:off x="2013" y="2733"/>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F</a:t>
              </a:r>
            </a:p>
          </p:txBody>
        </p:sp>
        <p:sp>
          <p:nvSpPr>
            <p:cNvPr id="104474" name="Rectangle 26"/>
            <p:cNvSpPr>
              <a:spLocks noChangeArrowheads="1"/>
            </p:cNvSpPr>
            <p:nvPr/>
          </p:nvSpPr>
          <p:spPr bwMode="auto">
            <a:xfrm>
              <a:off x="2301" y="210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04475" name="Rectangle 27"/>
            <p:cNvSpPr>
              <a:spLocks noChangeArrowheads="1"/>
            </p:cNvSpPr>
            <p:nvPr/>
          </p:nvSpPr>
          <p:spPr bwMode="auto">
            <a:xfrm>
              <a:off x="3213" y="1773"/>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104476" name="Rectangle 28"/>
            <p:cNvSpPr>
              <a:spLocks noChangeArrowheads="1"/>
            </p:cNvSpPr>
            <p:nvPr/>
          </p:nvSpPr>
          <p:spPr bwMode="auto">
            <a:xfrm>
              <a:off x="2013" y="1773"/>
              <a:ext cx="23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G</a:t>
              </a:r>
            </a:p>
          </p:txBody>
        </p:sp>
        <p:sp>
          <p:nvSpPr>
            <p:cNvPr id="104477" name="Rectangle 29"/>
            <p:cNvSpPr>
              <a:spLocks noChangeArrowheads="1"/>
            </p:cNvSpPr>
            <p:nvPr/>
          </p:nvSpPr>
          <p:spPr bwMode="auto">
            <a:xfrm>
              <a:off x="2013" y="1293"/>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104480" name="Rectangle 32"/>
            <p:cNvSpPr>
              <a:spLocks noChangeArrowheads="1"/>
            </p:cNvSpPr>
            <p:nvPr/>
          </p:nvSpPr>
          <p:spPr bwMode="auto">
            <a:xfrm>
              <a:off x="3789" y="263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grpSp>
      <p:sp>
        <p:nvSpPr>
          <p:cNvPr id="104494" name="Text Box 46"/>
          <p:cNvSpPr txBox="1">
            <a:spLocks noChangeArrowheads="1"/>
          </p:cNvSpPr>
          <p:nvPr/>
        </p:nvSpPr>
        <p:spPr bwMode="auto">
          <a:xfrm>
            <a:off x="1860550" y="322263"/>
            <a:ext cx="5326063"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2.2.2. Las curvas de indiferencia</a:t>
            </a:r>
            <a:endParaRPr lang="en-US" sz="2800" b="1"/>
          </a:p>
        </p:txBody>
      </p:sp>
      <p:sp>
        <p:nvSpPr>
          <p:cNvPr id="104495" name="Rectangle 47"/>
          <p:cNvSpPr>
            <a:spLocks noGrp="1" noChangeArrowheads="1"/>
          </p:cNvSpPr>
          <p:nvPr>
            <p:ph type="title"/>
          </p:nvPr>
        </p:nvSpPr>
        <p:spPr>
          <a:xfrm>
            <a:off x="457200" y="957263"/>
            <a:ext cx="8686800" cy="344487"/>
          </a:xfrm>
        </p:spPr>
        <p:txBody>
          <a:bodyPr/>
          <a:lstStyle/>
          <a:p>
            <a:r>
              <a:rPr lang="es-ES" sz="2800">
                <a:solidFill>
                  <a:srgbClr val="FF3300"/>
                </a:solidFill>
              </a:rPr>
              <a:t>Práctica 3</a:t>
            </a:r>
            <a:r>
              <a:rPr lang="es-ES" sz="2800"/>
              <a:t>. Deducción de una curva de indiferencia</a:t>
            </a:r>
            <a:r>
              <a:rPr lang="en-US" sz="3600"/>
              <a:t>.</a:t>
            </a:r>
            <a:endParaRPr lang="es-E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4482"/>
                                        </p:tgtEl>
                                        <p:attrNameLst>
                                          <p:attrName>style.visibility</p:attrName>
                                        </p:attrNameLst>
                                      </p:cBhvr>
                                      <p:to>
                                        <p:strVal val="visible"/>
                                      </p:to>
                                    </p:set>
                                    <p:animEffect transition="in" filter="box(out)">
                                      <p:cBhvr>
                                        <p:cTn id="7" dur="500"/>
                                        <p:tgtEl>
                                          <p:spTgt spid="104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4 Marcador de número de diapositiva"/>
          <p:cNvSpPr>
            <a:spLocks noGrp="1"/>
          </p:cNvSpPr>
          <p:nvPr>
            <p:ph type="sldNum" sz="quarter" idx="12"/>
          </p:nvPr>
        </p:nvSpPr>
        <p:spPr/>
        <p:txBody>
          <a:bodyPr/>
          <a:lstStyle/>
          <a:p>
            <a:fld id="{EB2D9625-C361-4849-B5D5-DB29480854FF}" type="slidenum">
              <a:rPr lang="es-ES"/>
              <a:pPr/>
              <a:t>37</a:t>
            </a:fld>
            <a:endParaRPr lang="es-ES"/>
          </a:p>
        </p:txBody>
      </p:sp>
      <p:sp>
        <p:nvSpPr>
          <p:cNvPr id="108592" name="Freeform 48"/>
          <p:cNvSpPr>
            <a:spLocks/>
          </p:cNvSpPr>
          <p:nvPr/>
        </p:nvSpPr>
        <p:spPr bwMode="auto">
          <a:xfrm>
            <a:off x="3079750" y="1676400"/>
            <a:ext cx="3454400" cy="3000375"/>
          </a:xfrm>
          <a:custGeom>
            <a:avLst/>
            <a:gdLst/>
            <a:ahLst/>
            <a:cxnLst>
              <a:cxn ang="0">
                <a:pos x="4" y="0"/>
              </a:cxn>
              <a:cxn ang="0">
                <a:pos x="28" y="372"/>
              </a:cxn>
              <a:cxn ang="0">
                <a:pos x="172" y="936"/>
              </a:cxn>
              <a:cxn ang="0">
                <a:pos x="628" y="1368"/>
              </a:cxn>
              <a:cxn ang="0">
                <a:pos x="1264" y="1680"/>
              </a:cxn>
              <a:cxn ang="0">
                <a:pos x="1888" y="1824"/>
              </a:cxn>
              <a:cxn ang="0">
                <a:pos x="2176" y="1872"/>
              </a:cxn>
            </a:cxnLst>
            <a:rect l="0" t="0" r="r" b="b"/>
            <a:pathLst>
              <a:path w="2176" h="1890">
                <a:moveTo>
                  <a:pt x="4" y="0"/>
                </a:moveTo>
                <a:cubicBezTo>
                  <a:pt x="8" y="62"/>
                  <a:pt x="0" y="216"/>
                  <a:pt x="28" y="372"/>
                </a:cubicBezTo>
                <a:cubicBezTo>
                  <a:pt x="56" y="528"/>
                  <a:pt x="72" y="770"/>
                  <a:pt x="172" y="936"/>
                </a:cubicBezTo>
                <a:cubicBezTo>
                  <a:pt x="272" y="1102"/>
                  <a:pt x="446" y="1244"/>
                  <a:pt x="628" y="1368"/>
                </a:cubicBezTo>
                <a:cubicBezTo>
                  <a:pt x="810" y="1492"/>
                  <a:pt x="1054" y="1604"/>
                  <a:pt x="1264" y="1680"/>
                </a:cubicBezTo>
                <a:cubicBezTo>
                  <a:pt x="1474" y="1756"/>
                  <a:pt x="1736" y="1792"/>
                  <a:pt x="1888" y="1824"/>
                </a:cubicBezTo>
                <a:cubicBezTo>
                  <a:pt x="2040" y="1856"/>
                  <a:pt x="2161" y="1890"/>
                  <a:pt x="2176" y="1872"/>
                </a:cubicBezTo>
              </a:path>
            </a:pathLst>
          </a:custGeom>
          <a:noFill/>
          <a:ln w="57150" cap="flat" cmpd="sng">
            <a:solidFill>
              <a:srgbClr val="663300"/>
            </a:solidFill>
            <a:prstDash val="solid"/>
            <a:round/>
            <a:headEnd type="none" w="med" len="med"/>
            <a:tailEnd type="none" w="med" len="med"/>
          </a:ln>
          <a:effectLst/>
        </p:spPr>
        <p:txBody>
          <a:bodyPr wrap="none" anchor="ctr">
            <a:spAutoFit/>
          </a:bodyPr>
          <a:lstStyle/>
          <a:p>
            <a:endParaRPr lang="es-ES"/>
          </a:p>
        </p:txBody>
      </p:sp>
      <p:grpSp>
        <p:nvGrpSpPr>
          <p:cNvPr id="108585" name="Group 41"/>
          <p:cNvGrpSpPr>
            <a:grpSpLocks/>
          </p:cNvGrpSpPr>
          <p:nvPr/>
        </p:nvGrpSpPr>
        <p:grpSpPr bwMode="auto">
          <a:xfrm>
            <a:off x="2266950" y="1962150"/>
            <a:ext cx="4006850" cy="4006850"/>
            <a:chOff x="1428" y="1236"/>
            <a:chExt cx="2524" cy="2524"/>
          </a:xfrm>
        </p:grpSpPr>
        <p:sp>
          <p:nvSpPr>
            <p:cNvPr id="108548" name="Line 4"/>
            <p:cNvSpPr>
              <a:spLocks noChangeShapeType="1"/>
            </p:cNvSpPr>
            <p:nvPr/>
          </p:nvSpPr>
          <p:spPr bwMode="auto">
            <a:xfrm>
              <a:off x="1428" y="2400"/>
              <a:ext cx="2524" cy="0"/>
            </a:xfrm>
            <a:prstGeom prst="line">
              <a:avLst/>
            </a:prstGeom>
            <a:noFill/>
            <a:ln w="25400">
              <a:solidFill>
                <a:srgbClr val="0000FF"/>
              </a:solidFill>
              <a:prstDash val="dash"/>
              <a:round/>
              <a:headEnd/>
              <a:tailEnd/>
            </a:ln>
            <a:effectLst/>
          </p:spPr>
          <p:txBody>
            <a:bodyPr wrap="none" anchor="ctr"/>
            <a:lstStyle/>
            <a:p>
              <a:endParaRPr lang="es-ES"/>
            </a:p>
          </p:txBody>
        </p:sp>
        <p:sp>
          <p:nvSpPr>
            <p:cNvPr id="108549" name="Line 5"/>
            <p:cNvSpPr>
              <a:spLocks noChangeShapeType="1"/>
            </p:cNvSpPr>
            <p:nvPr/>
          </p:nvSpPr>
          <p:spPr bwMode="auto">
            <a:xfrm>
              <a:off x="2544" y="1236"/>
              <a:ext cx="0" cy="2524"/>
            </a:xfrm>
            <a:prstGeom prst="line">
              <a:avLst/>
            </a:prstGeom>
            <a:noFill/>
            <a:ln w="25400">
              <a:solidFill>
                <a:srgbClr val="0000FF"/>
              </a:solidFill>
              <a:prstDash val="dash"/>
              <a:round/>
              <a:headEnd/>
              <a:tailEnd/>
            </a:ln>
            <a:effectLst/>
          </p:spPr>
          <p:txBody>
            <a:bodyPr wrap="none" anchor="ctr"/>
            <a:lstStyle/>
            <a:p>
              <a:endParaRPr lang="es-ES"/>
            </a:p>
          </p:txBody>
        </p:sp>
        <p:sp>
          <p:nvSpPr>
            <p:cNvPr id="108579" name="Line 35"/>
            <p:cNvSpPr>
              <a:spLocks noChangeShapeType="1"/>
            </p:cNvSpPr>
            <p:nvPr/>
          </p:nvSpPr>
          <p:spPr bwMode="auto">
            <a:xfrm>
              <a:off x="1428" y="1440"/>
              <a:ext cx="508" cy="0"/>
            </a:xfrm>
            <a:prstGeom prst="line">
              <a:avLst/>
            </a:prstGeom>
            <a:noFill/>
            <a:ln w="25400">
              <a:solidFill>
                <a:schemeClr val="tx1"/>
              </a:solidFill>
              <a:prstDash val="dash"/>
              <a:round/>
              <a:headEnd/>
              <a:tailEnd/>
            </a:ln>
            <a:effectLst/>
          </p:spPr>
          <p:txBody>
            <a:bodyPr wrap="none" anchor="ctr"/>
            <a:lstStyle/>
            <a:p>
              <a:endParaRPr lang="es-ES"/>
            </a:p>
          </p:txBody>
        </p:sp>
        <p:sp>
          <p:nvSpPr>
            <p:cNvPr id="108580" name="Line 36"/>
            <p:cNvSpPr>
              <a:spLocks noChangeShapeType="1"/>
            </p:cNvSpPr>
            <p:nvPr/>
          </p:nvSpPr>
          <p:spPr bwMode="auto">
            <a:xfrm>
              <a:off x="1428" y="1920"/>
              <a:ext cx="1708" cy="0"/>
            </a:xfrm>
            <a:prstGeom prst="line">
              <a:avLst/>
            </a:prstGeom>
            <a:noFill/>
            <a:ln w="25400">
              <a:solidFill>
                <a:schemeClr val="tx1"/>
              </a:solidFill>
              <a:prstDash val="dash"/>
              <a:round/>
              <a:headEnd/>
              <a:tailEnd/>
            </a:ln>
            <a:effectLst/>
          </p:spPr>
          <p:txBody>
            <a:bodyPr wrap="none" anchor="ctr"/>
            <a:lstStyle/>
            <a:p>
              <a:endParaRPr lang="es-ES"/>
            </a:p>
          </p:txBody>
        </p:sp>
        <p:sp>
          <p:nvSpPr>
            <p:cNvPr id="108581" name="Line 37"/>
            <p:cNvSpPr>
              <a:spLocks noChangeShapeType="1"/>
            </p:cNvSpPr>
            <p:nvPr/>
          </p:nvSpPr>
          <p:spPr bwMode="auto">
            <a:xfrm>
              <a:off x="1428" y="2880"/>
              <a:ext cx="2284" cy="0"/>
            </a:xfrm>
            <a:prstGeom prst="line">
              <a:avLst/>
            </a:prstGeom>
            <a:noFill/>
            <a:ln w="25400">
              <a:solidFill>
                <a:schemeClr val="tx1"/>
              </a:solidFill>
              <a:prstDash val="dash"/>
              <a:round/>
              <a:headEnd/>
              <a:tailEnd/>
            </a:ln>
            <a:effectLst/>
          </p:spPr>
          <p:txBody>
            <a:bodyPr wrap="none" anchor="ctr"/>
            <a:lstStyle/>
            <a:p>
              <a:endParaRPr lang="es-ES"/>
            </a:p>
          </p:txBody>
        </p:sp>
        <p:sp>
          <p:nvSpPr>
            <p:cNvPr id="108582" name="Line 38"/>
            <p:cNvSpPr>
              <a:spLocks noChangeShapeType="1"/>
            </p:cNvSpPr>
            <p:nvPr/>
          </p:nvSpPr>
          <p:spPr bwMode="auto">
            <a:xfrm>
              <a:off x="1968" y="1476"/>
              <a:ext cx="0" cy="2284"/>
            </a:xfrm>
            <a:prstGeom prst="line">
              <a:avLst/>
            </a:prstGeom>
            <a:noFill/>
            <a:ln w="25400">
              <a:solidFill>
                <a:schemeClr val="tx1"/>
              </a:solidFill>
              <a:prstDash val="dash"/>
              <a:round/>
              <a:headEnd/>
              <a:tailEnd/>
            </a:ln>
            <a:effectLst/>
          </p:spPr>
          <p:txBody>
            <a:bodyPr wrap="none" anchor="ctr"/>
            <a:lstStyle/>
            <a:p>
              <a:endParaRPr lang="es-ES"/>
            </a:p>
          </p:txBody>
        </p:sp>
        <p:sp>
          <p:nvSpPr>
            <p:cNvPr id="108583" name="Line 39"/>
            <p:cNvSpPr>
              <a:spLocks noChangeShapeType="1"/>
            </p:cNvSpPr>
            <p:nvPr/>
          </p:nvSpPr>
          <p:spPr bwMode="auto">
            <a:xfrm>
              <a:off x="3168" y="2004"/>
              <a:ext cx="0" cy="1756"/>
            </a:xfrm>
            <a:prstGeom prst="line">
              <a:avLst/>
            </a:prstGeom>
            <a:noFill/>
            <a:ln w="25400">
              <a:solidFill>
                <a:schemeClr val="tx1"/>
              </a:solidFill>
              <a:prstDash val="dash"/>
              <a:round/>
              <a:headEnd/>
              <a:tailEnd/>
            </a:ln>
            <a:effectLst/>
          </p:spPr>
          <p:txBody>
            <a:bodyPr wrap="none" anchor="ctr"/>
            <a:lstStyle/>
            <a:p>
              <a:endParaRPr lang="es-ES"/>
            </a:p>
          </p:txBody>
        </p:sp>
        <p:sp>
          <p:nvSpPr>
            <p:cNvPr id="108584" name="Line 40"/>
            <p:cNvSpPr>
              <a:spLocks noChangeShapeType="1"/>
            </p:cNvSpPr>
            <p:nvPr/>
          </p:nvSpPr>
          <p:spPr bwMode="auto">
            <a:xfrm>
              <a:off x="3792" y="2916"/>
              <a:ext cx="0" cy="844"/>
            </a:xfrm>
            <a:prstGeom prst="line">
              <a:avLst/>
            </a:prstGeom>
            <a:noFill/>
            <a:ln w="25400">
              <a:solidFill>
                <a:schemeClr val="tx1"/>
              </a:solidFill>
              <a:prstDash val="dash"/>
              <a:round/>
              <a:headEnd/>
              <a:tailEnd/>
            </a:ln>
            <a:effectLst/>
          </p:spPr>
          <p:txBody>
            <a:bodyPr wrap="none" anchor="ctr"/>
            <a:lstStyle/>
            <a:p>
              <a:endParaRPr lang="es-ES"/>
            </a:p>
          </p:txBody>
        </p:sp>
      </p:grpSp>
      <p:sp>
        <p:nvSpPr>
          <p:cNvPr id="10854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0854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08552" name="Rectangle 8"/>
          <p:cNvSpPr>
            <a:spLocks noChangeArrowheads="1"/>
          </p:cNvSpPr>
          <p:nvPr/>
        </p:nvSpPr>
        <p:spPr bwMode="auto">
          <a:xfrm>
            <a:off x="3124200" y="6235700"/>
            <a:ext cx="2895600" cy="457200"/>
          </a:xfrm>
          <a:prstGeom prst="rect">
            <a:avLst/>
          </a:prstGeom>
          <a:noFill/>
          <a:ln w="12700">
            <a:noFill/>
            <a:miter lim="800000"/>
            <a:headEnd/>
            <a:tailEnd/>
          </a:ln>
          <a:effectLst/>
        </p:spPr>
        <p:txBody>
          <a:bodyPr wrap="none" anchor="ctr"/>
          <a:lstStyle/>
          <a:p>
            <a:endParaRPr lang="es-ES"/>
          </a:p>
        </p:txBody>
      </p:sp>
      <p:sp>
        <p:nvSpPr>
          <p:cNvPr id="108553" name="Line 9"/>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08554" name="Line 10"/>
          <p:cNvSpPr>
            <a:spLocks noChangeShapeType="1"/>
          </p:cNvSpPr>
          <p:nvPr/>
        </p:nvSpPr>
        <p:spPr bwMode="auto">
          <a:xfrm>
            <a:off x="2205038" y="5930900"/>
            <a:ext cx="4195762" cy="0"/>
          </a:xfrm>
          <a:prstGeom prst="line">
            <a:avLst/>
          </a:prstGeom>
          <a:noFill/>
          <a:ln w="25400">
            <a:solidFill>
              <a:schemeClr val="tx1"/>
            </a:solidFill>
            <a:round/>
            <a:headEnd/>
            <a:tailEnd/>
          </a:ln>
          <a:effectLst/>
        </p:spPr>
        <p:txBody>
          <a:bodyPr wrap="none" anchor="ctr"/>
          <a:lstStyle/>
          <a:p>
            <a:endParaRPr lang="es-ES"/>
          </a:p>
        </p:txBody>
      </p:sp>
      <p:sp>
        <p:nvSpPr>
          <p:cNvPr id="108556" name="Rectangle 12"/>
          <p:cNvSpPr>
            <a:spLocks noChangeArrowheads="1"/>
          </p:cNvSpPr>
          <p:nvPr/>
        </p:nvSpPr>
        <p:spPr bwMode="auto">
          <a:xfrm>
            <a:off x="1746250" y="50990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08557" name="Rectangle 13"/>
          <p:cNvSpPr>
            <a:spLocks noChangeArrowheads="1"/>
          </p:cNvSpPr>
          <p:nvPr/>
        </p:nvSpPr>
        <p:spPr bwMode="auto">
          <a:xfrm>
            <a:off x="1746250" y="43434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08558" name="Rectangle 14"/>
          <p:cNvSpPr>
            <a:spLocks noChangeArrowheads="1"/>
          </p:cNvSpPr>
          <p:nvPr/>
        </p:nvSpPr>
        <p:spPr bwMode="auto">
          <a:xfrm>
            <a:off x="1746250" y="358933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108559" name="Rectangle 15"/>
          <p:cNvSpPr>
            <a:spLocks noChangeArrowheads="1"/>
          </p:cNvSpPr>
          <p:nvPr/>
        </p:nvSpPr>
        <p:spPr bwMode="auto">
          <a:xfrm>
            <a:off x="1746250" y="28336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40</a:t>
            </a:r>
          </a:p>
        </p:txBody>
      </p:sp>
      <p:sp>
        <p:nvSpPr>
          <p:cNvPr id="108560" name="Rectangle 16"/>
          <p:cNvSpPr>
            <a:spLocks noChangeArrowheads="1"/>
          </p:cNvSpPr>
          <p:nvPr/>
        </p:nvSpPr>
        <p:spPr bwMode="auto">
          <a:xfrm>
            <a:off x="2814638" y="592296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10</a:t>
            </a:r>
          </a:p>
        </p:txBody>
      </p:sp>
      <p:sp>
        <p:nvSpPr>
          <p:cNvPr id="108561" name="Rectangle 17"/>
          <p:cNvSpPr>
            <a:spLocks noChangeArrowheads="1"/>
          </p:cNvSpPr>
          <p:nvPr/>
        </p:nvSpPr>
        <p:spPr bwMode="auto">
          <a:xfrm>
            <a:off x="3805238" y="592296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20</a:t>
            </a:r>
          </a:p>
        </p:txBody>
      </p:sp>
      <p:sp>
        <p:nvSpPr>
          <p:cNvPr id="108562" name="Rectangle 18"/>
          <p:cNvSpPr>
            <a:spLocks noChangeArrowheads="1"/>
          </p:cNvSpPr>
          <p:nvPr/>
        </p:nvSpPr>
        <p:spPr bwMode="auto">
          <a:xfrm>
            <a:off x="4795838" y="592296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30</a:t>
            </a:r>
          </a:p>
        </p:txBody>
      </p:sp>
      <p:sp>
        <p:nvSpPr>
          <p:cNvPr id="108563" name="Rectangle 19"/>
          <p:cNvSpPr>
            <a:spLocks noChangeArrowheads="1"/>
          </p:cNvSpPr>
          <p:nvPr/>
        </p:nvSpPr>
        <p:spPr bwMode="auto">
          <a:xfrm>
            <a:off x="5786438" y="592296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40</a:t>
            </a:r>
          </a:p>
        </p:txBody>
      </p:sp>
      <p:sp>
        <p:nvSpPr>
          <p:cNvPr id="108576" name="Rectangle 32"/>
          <p:cNvSpPr>
            <a:spLocks noChangeArrowheads="1"/>
          </p:cNvSpPr>
          <p:nvPr/>
        </p:nvSpPr>
        <p:spPr bwMode="auto">
          <a:xfrm>
            <a:off x="898525" y="1193800"/>
            <a:ext cx="1374775" cy="852488"/>
          </a:xfrm>
          <a:prstGeom prst="rect">
            <a:avLst/>
          </a:prstGeom>
          <a:noFill/>
          <a:ln w="12700">
            <a:noFill/>
            <a:miter lim="800000"/>
            <a:headEnd/>
            <a:tailEnd/>
          </a:ln>
          <a:effectLst/>
        </p:spPr>
        <p:txBody>
          <a:bodyPr wrap="none" lIns="90488" tIns="44450" rIns="90488" bIns="44450">
            <a:spAutoFit/>
          </a:bodyPr>
          <a:lstStyle/>
          <a:p>
            <a:pPr algn="r" eaLnBrk="0" hangingPunct="0"/>
            <a:r>
              <a:rPr lang="en-US" b="1"/>
              <a:t>Vestido (Y)</a:t>
            </a:r>
          </a:p>
          <a:p>
            <a:pPr algn="r" eaLnBrk="0" hangingPunct="0"/>
            <a:r>
              <a:rPr lang="en-US" sz="1600" b="1"/>
              <a:t>(unidades </a:t>
            </a:r>
          </a:p>
          <a:p>
            <a:pPr algn="r" eaLnBrk="0" hangingPunct="0"/>
            <a:r>
              <a:rPr lang="en-US" sz="1600" b="1"/>
              <a:t>semanales)</a:t>
            </a:r>
            <a:endParaRPr lang="en-US" b="1"/>
          </a:p>
        </p:txBody>
      </p:sp>
      <p:sp>
        <p:nvSpPr>
          <p:cNvPr id="108577" name="Rectangle 33"/>
          <p:cNvSpPr>
            <a:spLocks noChangeArrowheads="1"/>
          </p:cNvSpPr>
          <p:nvPr/>
        </p:nvSpPr>
        <p:spPr bwMode="auto">
          <a:xfrm>
            <a:off x="1746250" y="207962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50</a:t>
            </a:r>
          </a:p>
        </p:txBody>
      </p:sp>
      <p:grpSp>
        <p:nvGrpSpPr>
          <p:cNvPr id="108597" name="Group 53"/>
          <p:cNvGrpSpPr>
            <a:grpSpLocks/>
          </p:cNvGrpSpPr>
          <p:nvPr/>
        </p:nvGrpSpPr>
        <p:grpSpPr bwMode="auto">
          <a:xfrm>
            <a:off x="2662238" y="1609725"/>
            <a:ext cx="6234112" cy="3351213"/>
            <a:chOff x="1677" y="1014"/>
            <a:chExt cx="3927" cy="2111"/>
          </a:xfrm>
        </p:grpSpPr>
        <p:sp>
          <p:nvSpPr>
            <p:cNvPr id="108578" name="Rectangle 34"/>
            <p:cNvSpPr>
              <a:spLocks noChangeArrowheads="1"/>
            </p:cNvSpPr>
            <p:nvPr/>
          </p:nvSpPr>
          <p:spPr bwMode="auto">
            <a:xfrm>
              <a:off x="4115" y="2807"/>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1</a:t>
              </a:r>
            </a:p>
          </p:txBody>
        </p:sp>
        <p:sp>
          <p:nvSpPr>
            <p:cNvPr id="108588" name="Rectangle 44"/>
            <p:cNvSpPr>
              <a:spLocks noChangeArrowheads="1"/>
            </p:cNvSpPr>
            <p:nvPr/>
          </p:nvSpPr>
          <p:spPr bwMode="auto">
            <a:xfrm>
              <a:off x="3082" y="1014"/>
              <a:ext cx="2522" cy="680"/>
            </a:xfrm>
            <a:prstGeom prst="rect">
              <a:avLst/>
            </a:prstGeom>
            <a:solidFill>
              <a:srgbClr val="FFCC99"/>
            </a:solidFill>
            <a:ln w="12700">
              <a:solidFill>
                <a:schemeClr val="tx2"/>
              </a:solidFill>
              <a:miter lim="800000"/>
              <a:headEnd/>
              <a:tailEnd/>
            </a:ln>
            <a:effectLst/>
          </p:spPr>
          <p:txBody>
            <a:bodyPr wrap="none" lIns="90488" tIns="44450" rIns="90488" bIns="44450">
              <a:spAutoFit/>
            </a:bodyPr>
            <a:lstStyle/>
            <a:p>
              <a:pPr eaLnBrk="0" hangingPunct="0"/>
              <a:r>
                <a:rPr lang="en-US" sz="1600" b="1"/>
                <a:t>La combinación de </a:t>
              </a:r>
              <a:r>
                <a:rPr lang="en-US" sz="1600" b="1" i="1"/>
                <a:t>B, C, y D</a:t>
              </a:r>
            </a:p>
            <a:p>
              <a:pPr eaLnBrk="0" hangingPunct="0"/>
              <a:r>
                <a:rPr lang="en-US" sz="1600" b="1"/>
                <a:t>reportan el mismo nivel de satisfacción</a:t>
              </a:r>
            </a:p>
            <a:p>
              <a:pPr eaLnBrk="0" hangingPunct="0">
                <a:buFontTx/>
                <a:buChar char="•"/>
              </a:pPr>
              <a:r>
                <a:rPr lang="en-US" sz="1600" b="1"/>
                <a:t>Se prefiere</a:t>
              </a:r>
              <a:r>
                <a:rPr lang="en-US" sz="1600" b="1" i="1"/>
                <a:t> E </a:t>
              </a:r>
              <a:r>
                <a:rPr lang="en-US" sz="1600" b="1"/>
                <a:t> a </a:t>
              </a:r>
              <a:r>
                <a:rPr lang="en-US" sz="1600" b="1" i="1"/>
                <a:t>U</a:t>
              </a:r>
              <a:r>
                <a:rPr lang="en-US" sz="1600" b="1" i="1" baseline="-25000"/>
                <a:t>1</a:t>
              </a:r>
              <a:endParaRPr lang="en-US" sz="1600" b="1" i="1"/>
            </a:p>
            <a:p>
              <a:pPr eaLnBrk="0" hangingPunct="0">
                <a:buFontTx/>
                <a:buChar char="•"/>
              </a:pPr>
              <a:r>
                <a:rPr lang="en-US" sz="1600" b="1" i="1"/>
                <a:t>Se </a:t>
              </a:r>
              <a:r>
                <a:rPr lang="en-US" sz="1600" b="1"/>
                <a:t>prefiere</a:t>
              </a:r>
              <a:r>
                <a:rPr lang="en-US" sz="1600" b="1" i="1"/>
                <a:t> U</a:t>
              </a:r>
              <a:r>
                <a:rPr lang="en-US" sz="1600" b="1" i="1" baseline="-25000"/>
                <a:t>1</a:t>
              </a:r>
              <a:r>
                <a:rPr lang="en-US" sz="1600" b="1" baseline="-25000"/>
                <a:t> </a:t>
              </a:r>
              <a:r>
                <a:rPr lang="en-US" sz="1600" b="1"/>
                <a:t>a </a:t>
              </a:r>
              <a:r>
                <a:rPr lang="en-US" sz="1600" b="1" i="1"/>
                <a:t>G y F</a:t>
              </a:r>
              <a:endParaRPr lang="en-US" sz="1400" b="1" i="1"/>
            </a:p>
          </p:txBody>
        </p:sp>
        <p:grpSp>
          <p:nvGrpSpPr>
            <p:cNvPr id="108586" name="Group 42"/>
            <p:cNvGrpSpPr>
              <a:grpSpLocks/>
            </p:cNvGrpSpPr>
            <p:nvPr/>
          </p:nvGrpSpPr>
          <p:grpSpPr bwMode="auto">
            <a:xfrm>
              <a:off x="1677" y="1293"/>
              <a:ext cx="2342" cy="1832"/>
              <a:chOff x="1677" y="1293"/>
              <a:chExt cx="2342" cy="1832"/>
            </a:xfrm>
          </p:grpSpPr>
          <p:sp>
            <p:nvSpPr>
              <p:cNvPr id="108564" name="Oval 20"/>
              <p:cNvSpPr>
                <a:spLocks noChangeArrowheads="1"/>
              </p:cNvSpPr>
              <p:nvPr/>
            </p:nvSpPr>
            <p:spPr bwMode="auto">
              <a:xfrm>
                <a:off x="1920" y="283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65" name="Oval 21"/>
              <p:cNvSpPr>
                <a:spLocks noChangeArrowheads="1"/>
              </p:cNvSpPr>
              <p:nvPr/>
            </p:nvSpPr>
            <p:spPr bwMode="auto">
              <a:xfrm>
                <a:off x="1920" y="187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66" name="Oval 22"/>
              <p:cNvSpPr>
                <a:spLocks noChangeArrowheads="1"/>
              </p:cNvSpPr>
              <p:nvPr/>
            </p:nvSpPr>
            <p:spPr bwMode="auto">
              <a:xfrm>
                <a:off x="1920" y="139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67" name="Oval 23"/>
              <p:cNvSpPr>
                <a:spLocks noChangeArrowheads="1"/>
              </p:cNvSpPr>
              <p:nvPr/>
            </p:nvSpPr>
            <p:spPr bwMode="auto">
              <a:xfrm>
                <a:off x="2496" y="235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68" name="Oval 24"/>
              <p:cNvSpPr>
                <a:spLocks noChangeArrowheads="1"/>
              </p:cNvSpPr>
              <p:nvPr/>
            </p:nvSpPr>
            <p:spPr bwMode="auto">
              <a:xfrm>
                <a:off x="3120" y="187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69" name="Oval 25"/>
              <p:cNvSpPr>
                <a:spLocks noChangeArrowheads="1"/>
              </p:cNvSpPr>
              <p:nvPr/>
            </p:nvSpPr>
            <p:spPr bwMode="auto">
              <a:xfrm>
                <a:off x="3744" y="283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08570" name="Rectangle 26"/>
              <p:cNvSpPr>
                <a:spLocks noChangeArrowheads="1"/>
              </p:cNvSpPr>
              <p:nvPr/>
            </p:nvSpPr>
            <p:spPr bwMode="auto">
              <a:xfrm>
                <a:off x="2013" y="2877"/>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F</a:t>
                </a:r>
              </a:p>
            </p:txBody>
          </p:sp>
          <p:sp>
            <p:nvSpPr>
              <p:cNvPr id="108571" name="Rectangle 27"/>
              <p:cNvSpPr>
                <a:spLocks noChangeArrowheads="1"/>
              </p:cNvSpPr>
              <p:nvPr/>
            </p:nvSpPr>
            <p:spPr bwMode="auto">
              <a:xfrm>
                <a:off x="3789" y="263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108572" name="Rectangle 28"/>
              <p:cNvSpPr>
                <a:spLocks noChangeArrowheads="1"/>
              </p:cNvSpPr>
              <p:nvPr/>
            </p:nvSpPr>
            <p:spPr bwMode="auto">
              <a:xfrm>
                <a:off x="2541" y="215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08573" name="Rectangle 29"/>
              <p:cNvSpPr>
                <a:spLocks noChangeArrowheads="1"/>
              </p:cNvSpPr>
              <p:nvPr/>
            </p:nvSpPr>
            <p:spPr bwMode="auto">
              <a:xfrm>
                <a:off x="3213" y="1773"/>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108574" name="Rectangle 30"/>
              <p:cNvSpPr>
                <a:spLocks noChangeArrowheads="1"/>
              </p:cNvSpPr>
              <p:nvPr/>
            </p:nvSpPr>
            <p:spPr bwMode="auto">
              <a:xfrm>
                <a:off x="1677" y="1629"/>
                <a:ext cx="23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G</a:t>
                </a:r>
              </a:p>
            </p:txBody>
          </p:sp>
          <p:sp>
            <p:nvSpPr>
              <p:cNvPr id="108575" name="Rectangle 31"/>
              <p:cNvSpPr>
                <a:spLocks noChangeArrowheads="1"/>
              </p:cNvSpPr>
              <p:nvPr/>
            </p:nvSpPr>
            <p:spPr bwMode="auto">
              <a:xfrm>
                <a:off x="2013" y="1293"/>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grpSp>
      </p:grpSp>
      <p:sp>
        <p:nvSpPr>
          <p:cNvPr id="108595" name="Rectangle 51"/>
          <p:cNvSpPr>
            <a:spLocks noGrp="1" noChangeArrowheads="1"/>
          </p:cNvSpPr>
          <p:nvPr>
            <p:ph type="title"/>
          </p:nvPr>
        </p:nvSpPr>
        <p:spPr>
          <a:xfrm>
            <a:off x="428625" y="581025"/>
            <a:ext cx="8715375" cy="781050"/>
          </a:xfrm>
          <a:noFill/>
          <a:ln/>
        </p:spPr>
        <p:txBody>
          <a:bodyPr lIns="90488" tIns="44450" rIns="90488" bIns="44450" anchor="b"/>
          <a:lstStyle/>
          <a:p>
            <a:r>
              <a:rPr lang="es-ES" sz="2800">
                <a:solidFill>
                  <a:srgbClr val="FF3300"/>
                </a:solidFill>
              </a:rPr>
              <a:t>Práctica 3</a:t>
            </a:r>
            <a:r>
              <a:rPr lang="es-ES" sz="2800"/>
              <a:t>. Deducción de una curva de indiferencia</a:t>
            </a:r>
            <a:r>
              <a:rPr lang="en-US" sz="3600"/>
              <a:t>. </a:t>
            </a:r>
          </a:p>
        </p:txBody>
      </p:sp>
      <p:sp>
        <p:nvSpPr>
          <p:cNvPr id="108596" name="Rectangle 52"/>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Alimentos (X)</a:t>
            </a:r>
          </a:p>
          <a:p>
            <a:pPr eaLnBrk="0" hangingPunct="0"/>
            <a:r>
              <a:rPr lang="en-US" sz="1600" b="1"/>
              <a:t>(unidades semanales)</a:t>
            </a:r>
            <a:endParaRPr lang="en-US" b="1"/>
          </a:p>
        </p:txBody>
      </p:sp>
      <p:sp>
        <p:nvSpPr>
          <p:cNvPr id="108598" name="Text Box 54"/>
          <p:cNvSpPr txBox="1">
            <a:spLocks noChangeArrowheads="1"/>
          </p:cNvSpPr>
          <p:nvPr/>
        </p:nvSpPr>
        <p:spPr bwMode="auto">
          <a:xfrm>
            <a:off x="1860550" y="322263"/>
            <a:ext cx="5326063"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2.2.2. Las curvas de indiferencia</a:t>
            </a:r>
            <a:endParaRPr lang="en-US" sz="2800" b="1"/>
          </a:p>
        </p:txBody>
      </p:sp>
      <p:sp>
        <p:nvSpPr>
          <p:cNvPr id="112649" name="Rectangle 9"/>
          <p:cNvSpPr>
            <a:spLocks noChangeArrowheads="1"/>
          </p:cNvSpPr>
          <p:nvPr/>
        </p:nvSpPr>
        <p:spPr bwMode="auto">
          <a:xfrm>
            <a:off x="937388" y="6217293"/>
            <a:ext cx="3403496" cy="369332"/>
          </a:xfrm>
          <a:prstGeom prst="rect">
            <a:avLst/>
          </a:prstGeom>
          <a:noFill/>
          <a:ln w="12700">
            <a:noFill/>
            <a:miter lim="800000"/>
            <a:headEnd/>
            <a:tailEnd/>
          </a:ln>
          <a:effectLst/>
        </p:spPr>
        <p:txBody>
          <a:bodyPr wrap="none" anchor="ctr">
            <a:spAutoFit/>
          </a:bodyPr>
          <a:lstStyle/>
          <a:p>
            <a:pPr algn="ctr"/>
            <a:r>
              <a:rPr lang="es-ES" i="1" dirty="0" smtClean="0"/>
              <a:t>Figura 3</a:t>
            </a:r>
            <a:r>
              <a:rPr lang="es-ES" dirty="0" smtClean="0"/>
              <a:t>. Curva de indiferencia.</a:t>
            </a:r>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85"/>
                                        </p:tgtEl>
                                        <p:attrNameLst>
                                          <p:attrName>style.visibility</p:attrName>
                                        </p:attrNameLst>
                                      </p:cBhvr>
                                      <p:to>
                                        <p:strVal val="visible"/>
                                      </p:to>
                                    </p:set>
                                    <p:animEffect transition="in" filter="wipe(left)">
                                      <p:cBhvr>
                                        <p:cTn id="7" dur="500"/>
                                        <p:tgtEl>
                                          <p:spTgt spid="10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dirty="0"/>
              <a:t>Capítulo </a:t>
            </a:r>
            <a:r>
              <a:rPr lang="es-ES" dirty="0" smtClean="0"/>
              <a:t>1</a:t>
            </a:r>
            <a:endParaRPr lang="es-ES" dirty="0"/>
          </a:p>
        </p:txBody>
      </p:sp>
      <p:sp>
        <p:nvSpPr>
          <p:cNvPr id="5" name="5 Marcador de número de diapositiva"/>
          <p:cNvSpPr>
            <a:spLocks noGrp="1"/>
          </p:cNvSpPr>
          <p:nvPr>
            <p:ph type="sldNum" sz="quarter" idx="12"/>
          </p:nvPr>
        </p:nvSpPr>
        <p:spPr/>
        <p:txBody>
          <a:bodyPr/>
          <a:lstStyle/>
          <a:p>
            <a:fld id="{BA99CD78-E9A3-4D87-BA6B-C0E50F8471E6}" type="slidenum">
              <a:rPr lang="es-ES"/>
              <a:pPr/>
              <a:t>38</a:t>
            </a:fld>
            <a:endParaRPr lang="es-ES"/>
          </a:p>
        </p:txBody>
      </p:sp>
      <p:sp>
        <p:nvSpPr>
          <p:cNvPr id="363523" name="Rectangle 3"/>
          <p:cNvSpPr>
            <a:spLocks noGrp="1" noChangeArrowheads="1"/>
          </p:cNvSpPr>
          <p:nvPr>
            <p:ph type="body" idx="1"/>
          </p:nvPr>
        </p:nvSpPr>
        <p:spPr>
          <a:xfrm>
            <a:off x="480349" y="2332037"/>
            <a:ext cx="8003894" cy="4525963"/>
          </a:xfrm>
        </p:spPr>
        <p:txBody>
          <a:bodyPr/>
          <a:lstStyle/>
          <a:p>
            <a:pPr marL="609600" indent="-609600" algn="just">
              <a:buFontTx/>
              <a:buAutoNum type="arabicPeriod"/>
            </a:pPr>
            <a:r>
              <a:rPr lang="es-ES" sz="2800" dirty="0"/>
              <a:t>Las curvas </a:t>
            </a:r>
            <a:r>
              <a:rPr lang="es-ES" sz="2800" dirty="0" smtClean="0"/>
              <a:t>de indiferencia </a:t>
            </a:r>
            <a:r>
              <a:rPr lang="es-ES" sz="2800" dirty="0"/>
              <a:t>son decrecientes.</a:t>
            </a:r>
          </a:p>
          <a:p>
            <a:pPr marL="609600" indent="-609600" algn="just">
              <a:buFontTx/>
              <a:buAutoNum type="arabicPeriod"/>
            </a:pPr>
            <a:r>
              <a:rPr lang="es-ES" sz="2800" dirty="0"/>
              <a:t>Cuanto más alejada del origen de coordenadas esté una </a:t>
            </a:r>
            <a:r>
              <a:rPr lang="es-ES" sz="2800" dirty="0" smtClean="0"/>
              <a:t>curva de indiferencia, </a:t>
            </a:r>
            <a:r>
              <a:rPr lang="es-ES" sz="2800" dirty="0"/>
              <a:t>mayor nivel de </a:t>
            </a:r>
            <a:r>
              <a:rPr lang="es-ES" sz="2800" dirty="0" smtClean="0"/>
              <a:t>utilidad </a:t>
            </a:r>
            <a:r>
              <a:rPr lang="es-ES" sz="2800" dirty="0"/>
              <a:t>representa.</a:t>
            </a:r>
          </a:p>
          <a:p>
            <a:pPr marL="609600" indent="-609600" algn="just">
              <a:buFontTx/>
              <a:buAutoNum type="arabicPeriod"/>
            </a:pPr>
            <a:r>
              <a:rPr lang="es-ES" sz="2800" dirty="0"/>
              <a:t>Las curvas </a:t>
            </a:r>
            <a:r>
              <a:rPr lang="es-ES" sz="2800" dirty="0" smtClean="0"/>
              <a:t>de indiferencia </a:t>
            </a:r>
            <a:r>
              <a:rPr lang="es-ES" sz="2800" dirty="0"/>
              <a:t>no pueden cortarse.</a:t>
            </a:r>
          </a:p>
          <a:p>
            <a:pPr marL="609600" indent="-609600" algn="just">
              <a:buFontTx/>
              <a:buAutoNum type="arabicPeriod"/>
            </a:pPr>
            <a:r>
              <a:rPr lang="es-ES" sz="2800" dirty="0"/>
              <a:t>Las curvas </a:t>
            </a:r>
            <a:r>
              <a:rPr lang="es-ES" sz="2800" dirty="0" smtClean="0"/>
              <a:t>de indiferencia </a:t>
            </a:r>
            <a:r>
              <a:rPr lang="es-ES" sz="2800" dirty="0"/>
              <a:t>son convexas respecto al origen de coordenadas.</a:t>
            </a:r>
          </a:p>
        </p:txBody>
      </p:sp>
      <p:sp>
        <p:nvSpPr>
          <p:cNvPr id="6" name="5 Rectángulo"/>
          <p:cNvSpPr/>
          <p:nvPr/>
        </p:nvSpPr>
        <p:spPr>
          <a:xfrm>
            <a:off x="565970" y="520859"/>
            <a:ext cx="8311811" cy="707886"/>
          </a:xfrm>
          <a:prstGeom prst="rect">
            <a:avLst/>
          </a:prstGeom>
        </p:spPr>
        <p:txBody>
          <a:bodyPr wrap="square">
            <a:spAutoFit/>
          </a:bodyPr>
          <a:lstStyle/>
          <a:p>
            <a:r>
              <a:rPr lang="es-ES" sz="4000" dirty="0" smtClean="0"/>
              <a:t>2.2. La teoría de la utilidad ordinal</a:t>
            </a:r>
            <a:endParaRPr lang="es-ES" sz="4000" dirty="0"/>
          </a:p>
        </p:txBody>
      </p:sp>
      <p:sp>
        <p:nvSpPr>
          <p:cNvPr id="8" name="Text Box 8"/>
          <p:cNvSpPr txBox="1">
            <a:spLocks noGrp="1" noChangeArrowheads="1"/>
          </p:cNvSpPr>
          <p:nvPr>
            <p:ph type="title"/>
          </p:nvPr>
        </p:nvSpPr>
        <p:spPr bwMode="auto">
          <a:xfrm>
            <a:off x="526648" y="1585730"/>
            <a:ext cx="8229600" cy="52322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square">
            <a:spAutoFit/>
          </a:bodyPr>
          <a:lstStyle/>
          <a:p>
            <a:pPr algn="ctr" eaLnBrk="0" hangingPunct="0"/>
            <a:r>
              <a:rPr lang="es-ES" sz="2800" dirty="0"/>
              <a:t>2.2.3. Propiedades de las curvas de indiferencia</a:t>
            </a:r>
            <a:endParaRPr lang="en-US" sz="2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FB983478-BDBA-4074-AD3D-2A49927B6F44}" type="slidenum">
              <a:rPr lang="es-ES"/>
              <a:pPr/>
              <a:t>39</a:t>
            </a:fld>
            <a:endParaRPr lang="es-ES"/>
          </a:p>
        </p:txBody>
      </p:sp>
      <p:sp>
        <p:nvSpPr>
          <p:cNvPr id="11059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059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0597" name="Rectangle 5"/>
          <p:cNvSpPr>
            <a:spLocks noGrp="1" noChangeArrowheads="1"/>
          </p:cNvSpPr>
          <p:nvPr>
            <p:ph type="body" idx="1"/>
          </p:nvPr>
        </p:nvSpPr>
        <p:spPr>
          <a:noFill/>
          <a:ln/>
        </p:spPr>
        <p:txBody>
          <a:bodyPr lIns="90488" tIns="44450" rIns="90488" bIns="44450"/>
          <a:lstStyle/>
          <a:p>
            <a:pPr algn="just">
              <a:lnSpc>
                <a:spcPct val="90000"/>
              </a:lnSpc>
              <a:spcBef>
                <a:spcPct val="70000"/>
              </a:spcBef>
              <a:buFontTx/>
              <a:buNone/>
            </a:pPr>
            <a:r>
              <a:rPr lang="en-US" sz="2800" dirty="0"/>
              <a:t>1ª </a:t>
            </a:r>
            <a:r>
              <a:rPr lang="es-ES" sz="2800" dirty="0"/>
              <a:t>Las curvas de indiferencia son </a:t>
            </a:r>
            <a:r>
              <a:rPr lang="es-ES" sz="2800" dirty="0">
                <a:solidFill>
                  <a:srgbClr val="FF3300"/>
                </a:solidFill>
              </a:rPr>
              <a:t>decrecientes</a:t>
            </a:r>
            <a:r>
              <a:rPr lang="es-ES" sz="2800" dirty="0"/>
              <a:t> (tienen pendiente negativa de izquierda hacia la derecha, ya que los bienes analizados son deseados).</a:t>
            </a:r>
          </a:p>
          <a:p>
            <a:pPr algn="just">
              <a:lnSpc>
                <a:spcPct val="90000"/>
              </a:lnSpc>
              <a:spcBef>
                <a:spcPct val="40000"/>
              </a:spcBef>
              <a:buFontTx/>
              <a:buNone/>
            </a:pPr>
            <a:r>
              <a:rPr lang="es-ES" sz="2800" dirty="0"/>
              <a:t>    Si el consumo se desplaza a lo largo de una curva de indiferencia, la utilidad adicional derivada del consumo de más de un bien (X), debe contrarrestar la pérdida de utilidad causada por la reducción del consumo de otro bien (Y), de modo que la variación de la utilidad sea nula (</a:t>
            </a:r>
            <a:r>
              <a:rPr lang="el-GR" sz="2800" dirty="0"/>
              <a:t>Δ</a:t>
            </a:r>
            <a:r>
              <a:rPr lang="es-ES" sz="2800" dirty="0"/>
              <a:t>U=0).</a:t>
            </a:r>
          </a:p>
          <a:p>
            <a:pPr>
              <a:lnSpc>
                <a:spcPct val="90000"/>
              </a:lnSpc>
              <a:spcBef>
                <a:spcPct val="70000"/>
              </a:spcBef>
              <a:buFontTx/>
              <a:buNone/>
            </a:pPr>
            <a:endParaRPr lang="es-ES" sz="2800" dirty="0"/>
          </a:p>
        </p:txBody>
      </p:sp>
      <p:sp>
        <p:nvSpPr>
          <p:cNvPr id="110599" name="Rectangle 7"/>
          <p:cNvSpPr>
            <a:spLocks noGrp="1" noChangeArrowheads="1"/>
          </p:cNvSpPr>
          <p:nvPr>
            <p:ph type="title"/>
          </p:nvPr>
        </p:nvSpPr>
        <p:spPr>
          <a:xfrm>
            <a:off x="428625" y="0"/>
            <a:ext cx="8715375" cy="781050"/>
          </a:xfrm>
          <a:noFill/>
          <a:ln/>
        </p:spPr>
        <p:txBody>
          <a:bodyPr lIns="90488" tIns="44450" rIns="90488" bIns="44450" anchor="b"/>
          <a:lstStyle/>
          <a:p>
            <a:r>
              <a:rPr lang="es-ES" sz="4000" dirty="0"/>
              <a:t>2.2. La teoría de la utilidad ordinal</a:t>
            </a:r>
            <a:endParaRPr lang="en-US" sz="4000" dirty="0"/>
          </a:p>
        </p:txBody>
      </p:sp>
      <p:sp>
        <p:nvSpPr>
          <p:cNvPr id="110600" name="Text Box 8"/>
          <p:cNvSpPr txBox="1">
            <a:spLocks noChangeArrowheads="1"/>
          </p:cNvSpPr>
          <p:nvPr/>
        </p:nvSpPr>
        <p:spPr bwMode="auto">
          <a:xfrm>
            <a:off x="630238" y="917575"/>
            <a:ext cx="7802562"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dirty="0"/>
              <a:t>2.2.3. Propiedades de las curvas de indiferencia</a:t>
            </a:r>
            <a:endParaRPr lang="en-US" sz="28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944636FF-4D03-4138-8CA9-DA7844CD6F15}" type="slidenum">
              <a:rPr lang="es-ES"/>
              <a:pPr/>
              <a:t>4</a:t>
            </a:fld>
            <a:endParaRPr lang="es-ES"/>
          </a:p>
        </p:txBody>
      </p:sp>
      <p:sp>
        <p:nvSpPr>
          <p:cNvPr id="476162" name="Rectangle 2"/>
          <p:cNvSpPr>
            <a:spLocks noGrp="1" noChangeArrowheads="1"/>
          </p:cNvSpPr>
          <p:nvPr>
            <p:ph type="title"/>
          </p:nvPr>
        </p:nvSpPr>
        <p:spPr/>
        <p:txBody>
          <a:bodyPr/>
          <a:lstStyle/>
          <a:p>
            <a:r>
              <a:rPr lang="es-ES"/>
              <a:t>Orientación bibliográfica</a:t>
            </a:r>
          </a:p>
        </p:txBody>
      </p:sp>
      <p:sp>
        <p:nvSpPr>
          <p:cNvPr id="476163" name="Rectangle 3"/>
          <p:cNvSpPr>
            <a:spLocks noGrp="1" noChangeArrowheads="1"/>
          </p:cNvSpPr>
          <p:nvPr>
            <p:ph type="body" idx="1"/>
          </p:nvPr>
        </p:nvSpPr>
        <p:spPr/>
        <p:txBody>
          <a:bodyPr/>
          <a:lstStyle/>
          <a:p>
            <a:pPr algn="just">
              <a:spcAft>
                <a:spcPct val="30000"/>
              </a:spcAft>
            </a:pPr>
            <a:r>
              <a:rPr lang="es-ES" dirty="0"/>
              <a:t>Capítulo 3 de </a:t>
            </a:r>
            <a:r>
              <a:rPr lang="es-ES" dirty="0" err="1"/>
              <a:t>Pindyck</a:t>
            </a:r>
            <a:r>
              <a:rPr lang="es-ES" dirty="0"/>
              <a:t>, R.S. y </a:t>
            </a:r>
            <a:r>
              <a:rPr lang="es-ES" dirty="0" err="1"/>
              <a:t>Rubinfeld</a:t>
            </a:r>
            <a:r>
              <a:rPr lang="es-ES" dirty="0"/>
              <a:t>, D.L. (2013). </a:t>
            </a:r>
            <a:r>
              <a:rPr lang="es-ES" i="1" dirty="0"/>
              <a:t>Microeconomía</a:t>
            </a:r>
            <a:r>
              <a:rPr lang="es-ES" dirty="0"/>
              <a:t> (8ª edición). Madrid: </a:t>
            </a:r>
            <a:r>
              <a:rPr lang="es-ES" dirty="0" err="1"/>
              <a:t>Pearson</a:t>
            </a:r>
            <a:r>
              <a:rPr lang="es-ES" dirty="0"/>
              <a:t> </a:t>
            </a:r>
            <a:r>
              <a:rPr lang="es-ES" dirty="0" err="1"/>
              <a:t>Prentice</a:t>
            </a:r>
            <a:r>
              <a:rPr lang="es-ES" dirty="0"/>
              <a:t> Hall. (</a:t>
            </a:r>
            <a:r>
              <a:rPr lang="es-ES" dirty="0">
                <a:solidFill>
                  <a:srgbClr val="FF3300"/>
                </a:solidFill>
              </a:rPr>
              <a:t>Excepto epígrafes 3.4 y 3.6</a:t>
            </a:r>
            <a:r>
              <a:rPr lang="es-ES" dirty="0"/>
              <a:t>)</a:t>
            </a:r>
          </a:p>
          <a:p>
            <a:pPr algn="just"/>
            <a:r>
              <a:rPr lang="es-ES" dirty="0"/>
              <a:t>Capítulo 2 de </a:t>
            </a:r>
            <a:r>
              <a:rPr lang="es-ES" dirty="0" err="1"/>
              <a:t>Nicholson</a:t>
            </a:r>
            <a:r>
              <a:rPr lang="es-ES" dirty="0"/>
              <a:t>, W. (2006). </a:t>
            </a:r>
            <a:r>
              <a:rPr lang="es-ES" i="1" dirty="0"/>
              <a:t>Microeconomía Intermedia y Aplicaciones</a:t>
            </a:r>
            <a:r>
              <a:rPr lang="es-ES" dirty="0"/>
              <a:t> (9ª edición). Madrid: </a:t>
            </a:r>
            <a:r>
              <a:rPr lang="es-ES" dirty="0" err="1"/>
              <a:t>Thomson</a:t>
            </a:r>
            <a:r>
              <a:rPr lang="es-ES" dirty="0"/>
              <a:t>. (</a:t>
            </a:r>
            <a:r>
              <a:rPr lang="es-ES" dirty="0">
                <a:solidFill>
                  <a:srgbClr val="FF3300"/>
                </a:solidFill>
              </a:rPr>
              <a:t>Excepto páginas 81 y 82</a:t>
            </a:r>
            <a:r>
              <a:rPr lang="es-ES" dirty="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p:txBody>
          <a:bodyPr/>
          <a:lstStyle/>
          <a:p>
            <a:r>
              <a:rPr lang="es-ES"/>
              <a:t>Capítulo 1</a:t>
            </a:r>
          </a:p>
        </p:txBody>
      </p:sp>
      <p:sp>
        <p:nvSpPr>
          <p:cNvPr id="7" name="6 Marcador de número de diapositiva"/>
          <p:cNvSpPr>
            <a:spLocks noGrp="1"/>
          </p:cNvSpPr>
          <p:nvPr>
            <p:ph type="sldNum" sz="quarter" idx="12"/>
          </p:nvPr>
        </p:nvSpPr>
        <p:spPr/>
        <p:txBody>
          <a:bodyPr/>
          <a:lstStyle/>
          <a:p>
            <a:fld id="{A4C395AF-31E0-40F1-BFCD-0C819094610F}" type="slidenum">
              <a:rPr lang="es-ES"/>
              <a:pPr/>
              <a:t>40</a:t>
            </a:fld>
            <a:endParaRPr lang="es-ES"/>
          </a:p>
        </p:txBody>
      </p:sp>
      <p:sp>
        <p:nvSpPr>
          <p:cNvPr id="523266" name="Rectangle 2"/>
          <p:cNvSpPr>
            <a:spLocks noGrp="1" noChangeArrowheads="1"/>
          </p:cNvSpPr>
          <p:nvPr>
            <p:ph type="title"/>
          </p:nvPr>
        </p:nvSpPr>
        <p:spPr>
          <a:xfrm>
            <a:off x="457200" y="274638"/>
            <a:ext cx="8229600" cy="561975"/>
          </a:xfrm>
        </p:spPr>
        <p:txBody>
          <a:bodyPr/>
          <a:lstStyle/>
          <a:p>
            <a:r>
              <a:rPr lang="es-ES" sz="4000"/>
              <a:t>2.2. La teoría de la utilidad ordinal</a:t>
            </a:r>
          </a:p>
        </p:txBody>
      </p:sp>
      <p:sp>
        <p:nvSpPr>
          <p:cNvPr id="523267" name="Rectangle 3"/>
          <p:cNvSpPr>
            <a:spLocks noGrp="1" noChangeArrowheads="1"/>
          </p:cNvSpPr>
          <p:nvPr>
            <p:ph type="body" sz="half" idx="1"/>
          </p:nvPr>
        </p:nvSpPr>
        <p:spPr>
          <a:xfrm>
            <a:off x="457200" y="1600200"/>
            <a:ext cx="7972425" cy="4525963"/>
          </a:xfrm>
        </p:spPr>
        <p:txBody>
          <a:bodyPr/>
          <a:lstStyle/>
          <a:p>
            <a:pPr>
              <a:lnSpc>
                <a:spcPct val="80000"/>
              </a:lnSpc>
            </a:pPr>
            <a:r>
              <a:rPr lang="es-ES" sz="2400" dirty="0"/>
              <a:t>Formalmente:</a:t>
            </a:r>
          </a:p>
          <a:p>
            <a:pPr>
              <a:lnSpc>
                <a:spcPct val="80000"/>
              </a:lnSpc>
            </a:pPr>
            <a:endParaRPr lang="es-ES" sz="2400" dirty="0"/>
          </a:p>
          <a:p>
            <a:pPr>
              <a:lnSpc>
                <a:spcPct val="80000"/>
              </a:lnSpc>
            </a:pPr>
            <a:endParaRPr lang="es-ES" sz="2400" dirty="0"/>
          </a:p>
          <a:p>
            <a:pPr>
              <a:lnSpc>
                <a:spcPct val="80000"/>
              </a:lnSpc>
            </a:pPr>
            <a:endParaRPr lang="es-ES" sz="2400" dirty="0"/>
          </a:p>
          <a:p>
            <a:pPr>
              <a:lnSpc>
                <a:spcPct val="80000"/>
              </a:lnSpc>
            </a:pPr>
            <a:endParaRPr lang="es-ES" sz="2400" dirty="0"/>
          </a:p>
          <a:p>
            <a:pPr>
              <a:lnSpc>
                <a:spcPct val="80000"/>
              </a:lnSpc>
            </a:pPr>
            <a:endParaRPr lang="es-ES" sz="2400" dirty="0"/>
          </a:p>
          <a:p>
            <a:pPr>
              <a:lnSpc>
                <a:spcPct val="80000"/>
              </a:lnSpc>
            </a:pPr>
            <a:endParaRPr lang="es-ES" sz="2400" dirty="0"/>
          </a:p>
          <a:p>
            <a:pPr>
              <a:lnSpc>
                <a:spcPct val="80000"/>
              </a:lnSpc>
            </a:pPr>
            <a:endParaRPr lang="es-ES" sz="2400" dirty="0"/>
          </a:p>
          <a:p>
            <a:pPr>
              <a:lnSpc>
                <a:spcPct val="80000"/>
              </a:lnSpc>
            </a:pPr>
            <a:endParaRPr lang="es-ES" sz="2400" dirty="0"/>
          </a:p>
          <a:p>
            <a:pPr algn="just">
              <a:lnSpc>
                <a:spcPct val="80000"/>
              </a:lnSpc>
            </a:pPr>
            <a:r>
              <a:rPr lang="es-ES" sz="2400" dirty="0"/>
              <a:t>Por el supuesto de no saciedad, las utilidades marginales son positivas; por tanto la pendiente de la curva de indiferencia (</a:t>
            </a:r>
            <a:r>
              <a:rPr lang="el-GR" sz="2400" dirty="0"/>
              <a:t>Δ</a:t>
            </a:r>
            <a:r>
              <a:rPr lang="es-ES" sz="2400" dirty="0"/>
              <a:t>Y/</a:t>
            </a:r>
            <a:r>
              <a:rPr lang="el-GR" sz="2400" dirty="0"/>
              <a:t>Δ</a:t>
            </a:r>
            <a:r>
              <a:rPr lang="es-ES" sz="2400" dirty="0"/>
              <a:t>X) es negativa.</a:t>
            </a:r>
          </a:p>
          <a:p>
            <a:pPr>
              <a:lnSpc>
                <a:spcPct val="80000"/>
              </a:lnSpc>
            </a:pPr>
            <a:endParaRPr lang="es-ES" sz="2400" dirty="0"/>
          </a:p>
        </p:txBody>
      </p:sp>
      <p:sp>
        <p:nvSpPr>
          <p:cNvPr id="523268" name="Text Box 4"/>
          <p:cNvSpPr txBox="1">
            <a:spLocks noChangeArrowheads="1"/>
          </p:cNvSpPr>
          <p:nvPr/>
        </p:nvSpPr>
        <p:spPr bwMode="auto">
          <a:xfrm>
            <a:off x="601663" y="887413"/>
            <a:ext cx="7802562"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2.2.3. Propiedades de las curvas de indiferencia</a:t>
            </a:r>
            <a:endParaRPr lang="en-US" sz="2800" b="1"/>
          </a:p>
        </p:txBody>
      </p:sp>
      <p:graphicFrame>
        <p:nvGraphicFramePr>
          <p:cNvPr id="523269" name="Object 5"/>
          <p:cNvGraphicFramePr>
            <a:graphicFrameLocks noChangeAspect="1"/>
          </p:cNvGraphicFramePr>
          <p:nvPr>
            <p:ph sz="half" idx="2"/>
          </p:nvPr>
        </p:nvGraphicFramePr>
        <p:xfrm>
          <a:off x="3379788" y="1978025"/>
          <a:ext cx="3543300" cy="2795588"/>
        </p:xfrm>
        <a:graphic>
          <a:graphicData uri="http://schemas.openxmlformats.org/presentationml/2006/ole">
            <p:oleObj spid="_x0000_s523269" name="Ecuación" r:id="rId4" imgW="1866600" imgH="1473120" progId="Equation.3">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9BB6162C-7758-4B3E-8C5F-91085C91112F}" type="slidenum">
              <a:rPr lang="es-ES"/>
              <a:pPr/>
              <a:t>41</a:t>
            </a:fld>
            <a:endParaRPr lang="es-ES"/>
          </a:p>
        </p:txBody>
      </p:sp>
      <p:sp>
        <p:nvSpPr>
          <p:cNvPr id="11264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264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2645" name="Rectangle 5"/>
          <p:cNvSpPr>
            <a:spLocks noGrp="1" noChangeArrowheads="1"/>
          </p:cNvSpPr>
          <p:nvPr>
            <p:ph type="body" idx="1"/>
          </p:nvPr>
        </p:nvSpPr>
        <p:spPr>
          <a:xfrm>
            <a:off x="457200" y="1762246"/>
            <a:ext cx="8229600" cy="4525963"/>
          </a:xfrm>
          <a:noFill/>
          <a:ln/>
        </p:spPr>
        <p:txBody>
          <a:bodyPr lIns="90488" tIns="44450" rIns="90488" bIns="44450"/>
          <a:lstStyle/>
          <a:p>
            <a:pPr algn="just">
              <a:lnSpc>
                <a:spcPct val="80000"/>
              </a:lnSpc>
              <a:spcBef>
                <a:spcPct val="30000"/>
              </a:spcBef>
              <a:buFontTx/>
              <a:buNone/>
            </a:pPr>
            <a:r>
              <a:rPr lang="en-US" sz="2400" dirty="0"/>
              <a:t>2ª </a:t>
            </a:r>
            <a:r>
              <a:rPr lang="es-ES" sz="2400" dirty="0"/>
              <a:t>Cualquier cesta de mercado que se encuentre por encima y a la derecha de una curva de indiferencia se prefiere a cualquiera que se encuentre en la curva de indiferencia. </a:t>
            </a:r>
          </a:p>
          <a:p>
            <a:pPr algn="just">
              <a:lnSpc>
                <a:spcPct val="80000"/>
              </a:lnSpc>
              <a:spcBef>
                <a:spcPct val="30000"/>
              </a:spcBef>
              <a:buFontTx/>
              <a:buNone/>
            </a:pPr>
            <a:r>
              <a:rPr lang="es-ES" sz="2400" dirty="0"/>
              <a:t>    Esto es así porque cuanto más alejada esté del origen, la curva de indiferencia incorpora mayor cantidad de bienes y, si ambos bienes se desean, aumentará la utilidad. </a:t>
            </a:r>
          </a:p>
          <a:p>
            <a:pPr algn="just">
              <a:lnSpc>
                <a:spcPct val="80000"/>
              </a:lnSpc>
              <a:spcBef>
                <a:spcPct val="30000"/>
              </a:spcBef>
              <a:buFontTx/>
              <a:buNone/>
            </a:pPr>
            <a:r>
              <a:rPr lang="es-ES" sz="2400" dirty="0"/>
              <a:t>    Además, todo el primer cuadrante está cubierto de curvas de indiferencias (</a:t>
            </a:r>
            <a:r>
              <a:rPr lang="es-ES" sz="2400" dirty="0">
                <a:solidFill>
                  <a:srgbClr val="FF3300"/>
                </a:solidFill>
              </a:rPr>
              <a:t>mapa de curvas de indiferencia</a:t>
            </a:r>
            <a:r>
              <a:rPr lang="es-ES" sz="2400" dirty="0"/>
              <a:t>). Por cada punto existente en el espacio de bienes pasa una curva de indiferencia. Mapa de curvas de indiferencia</a:t>
            </a:r>
            <a:r>
              <a:rPr lang="en-US" sz="2400" dirty="0"/>
              <a:t>.</a:t>
            </a:r>
          </a:p>
        </p:txBody>
      </p:sp>
      <p:sp>
        <p:nvSpPr>
          <p:cNvPr id="112647" name="Rectangle 7"/>
          <p:cNvSpPr>
            <a:spLocks noGrp="1" noChangeArrowheads="1"/>
          </p:cNvSpPr>
          <p:nvPr>
            <p:ph type="title"/>
          </p:nvPr>
        </p:nvSpPr>
        <p:spPr>
          <a:xfrm>
            <a:off x="428625" y="0"/>
            <a:ext cx="8715375" cy="781050"/>
          </a:xfrm>
          <a:noFill/>
          <a:ln/>
        </p:spPr>
        <p:txBody>
          <a:bodyPr lIns="90488" tIns="44450" rIns="90488" bIns="44450" anchor="b"/>
          <a:lstStyle/>
          <a:p>
            <a:r>
              <a:rPr lang="es-ES" sz="4000"/>
              <a:t>2.2. La teoría de la utilidad ordinal</a:t>
            </a:r>
            <a:endParaRPr lang="en-US" sz="4000"/>
          </a:p>
        </p:txBody>
      </p:sp>
      <p:sp>
        <p:nvSpPr>
          <p:cNvPr id="112648" name="Text Box 8"/>
          <p:cNvSpPr txBox="1">
            <a:spLocks noChangeArrowheads="1"/>
          </p:cNvSpPr>
          <p:nvPr/>
        </p:nvSpPr>
        <p:spPr bwMode="auto">
          <a:xfrm>
            <a:off x="630238" y="946150"/>
            <a:ext cx="7802562"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2.2.3. Propiedades de las curvas de indiferencia</a:t>
            </a:r>
            <a:endParaRPr lang="en-US" sz="2800" b="1"/>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4D0AFB98-D425-4233-A3A6-C11837264BE8}" type="slidenum">
              <a:rPr lang="es-ES"/>
              <a:pPr/>
              <a:t>42</a:t>
            </a:fld>
            <a:endParaRPr lang="es-ES"/>
          </a:p>
        </p:txBody>
      </p:sp>
      <p:sp>
        <p:nvSpPr>
          <p:cNvPr id="11469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469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4693" name="Rectangle 5"/>
          <p:cNvSpPr>
            <a:spLocks noGrp="1" noChangeArrowheads="1"/>
          </p:cNvSpPr>
          <p:nvPr>
            <p:ph type="body" idx="1"/>
          </p:nvPr>
        </p:nvSpPr>
        <p:spPr>
          <a:xfrm>
            <a:off x="558800" y="1804988"/>
            <a:ext cx="8229600" cy="3784600"/>
          </a:xfrm>
          <a:noFill/>
          <a:ln/>
        </p:spPr>
        <p:txBody>
          <a:bodyPr lIns="90488" tIns="44450" rIns="90488" bIns="44450"/>
          <a:lstStyle/>
          <a:p>
            <a:pPr algn="just">
              <a:spcBef>
                <a:spcPct val="70000"/>
              </a:spcBef>
            </a:pPr>
            <a:r>
              <a:rPr lang="es-ES" dirty="0"/>
              <a:t>Un </a:t>
            </a:r>
            <a:r>
              <a:rPr lang="es-ES" dirty="0">
                <a:solidFill>
                  <a:srgbClr val="FF3300"/>
                </a:solidFill>
              </a:rPr>
              <a:t>mapa de curvas de indiferencia</a:t>
            </a:r>
            <a:r>
              <a:rPr lang="es-ES" dirty="0"/>
              <a:t> es un conjunto de curvas de indiferencia que describen las preferencias de una persona por todas las combinaciones de dos mercancías.</a:t>
            </a:r>
          </a:p>
          <a:p>
            <a:pPr algn="just">
              <a:spcBef>
                <a:spcPct val="40000"/>
              </a:spcBef>
            </a:pPr>
            <a:r>
              <a:rPr lang="es-ES" dirty="0"/>
              <a:t>Cada una de las curvas del mapa muestra las cestas de mercado entre las que es indiferente la persona</a:t>
            </a:r>
            <a:r>
              <a:rPr lang="en-US" dirty="0"/>
              <a:t>.</a:t>
            </a:r>
          </a:p>
        </p:txBody>
      </p:sp>
      <p:sp>
        <p:nvSpPr>
          <p:cNvPr id="114694" name="Text Box 6"/>
          <p:cNvSpPr txBox="1">
            <a:spLocks noChangeArrowheads="1"/>
          </p:cNvSpPr>
          <p:nvPr/>
        </p:nvSpPr>
        <p:spPr bwMode="auto">
          <a:xfrm>
            <a:off x="900113" y="962025"/>
            <a:ext cx="6430962"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n-US" sz="2800" b="1" dirty="0"/>
              <a:t>Los </a:t>
            </a:r>
            <a:r>
              <a:rPr lang="en-US" sz="2800" b="1" dirty="0" err="1"/>
              <a:t>mapas</a:t>
            </a:r>
            <a:r>
              <a:rPr lang="en-US" sz="2800" b="1" dirty="0"/>
              <a:t> de </a:t>
            </a:r>
            <a:r>
              <a:rPr lang="en-US" sz="2800" b="1" dirty="0" err="1"/>
              <a:t>curvas</a:t>
            </a:r>
            <a:r>
              <a:rPr lang="en-US" sz="2800" b="1" dirty="0"/>
              <a:t> de </a:t>
            </a:r>
            <a:r>
              <a:rPr lang="en-US" sz="2800" b="1" dirty="0" err="1"/>
              <a:t>indiferencia</a:t>
            </a:r>
            <a:endParaRPr lang="en-US" sz="3200" b="1" dirty="0"/>
          </a:p>
        </p:txBody>
      </p:sp>
      <p:sp>
        <p:nvSpPr>
          <p:cNvPr id="114696" name="Rectangle 8"/>
          <p:cNvSpPr>
            <a:spLocks noGrp="1" noChangeArrowheads="1"/>
          </p:cNvSpPr>
          <p:nvPr>
            <p:ph type="title"/>
          </p:nvPr>
        </p:nvSpPr>
        <p:spPr>
          <a:xfrm>
            <a:off x="428625" y="0"/>
            <a:ext cx="8715375" cy="781050"/>
          </a:xfrm>
          <a:noFill/>
          <a:ln/>
        </p:spPr>
        <p:txBody>
          <a:bodyPr lIns="90488" tIns="44450" rIns="90488" bIns="44450" anchor="b"/>
          <a:lstStyle/>
          <a:p>
            <a:r>
              <a:rPr lang="es-ES" sz="4000" dirty="0"/>
              <a:t>2.2. La teoría de la utilidad ordinal</a:t>
            </a:r>
            <a:endParaRPr lang="en-US" sz="40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número de diapositiva"/>
          <p:cNvSpPr>
            <a:spLocks noGrp="1"/>
          </p:cNvSpPr>
          <p:nvPr>
            <p:ph type="sldNum" sz="quarter" idx="12"/>
          </p:nvPr>
        </p:nvSpPr>
        <p:spPr/>
        <p:txBody>
          <a:bodyPr/>
          <a:lstStyle/>
          <a:p>
            <a:fld id="{B3481ADD-54A4-4153-B6AE-1EEA0E811032}" type="slidenum">
              <a:rPr lang="es-ES"/>
              <a:pPr/>
              <a:t>43</a:t>
            </a:fld>
            <a:endParaRPr lang="es-ES"/>
          </a:p>
        </p:txBody>
      </p:sp>
      <p:grpSp>
        <p:nvGrpSpPr>
          <p:cNvPr id="122903" name="Group 23"/>
          <p:cNvGrpSpPr>
            <a:grpSpLocks/>
          </p:cNvGrpSpPr>
          <p:nvPr/>
        </p:nvGrpSpPr>
        <p:grpSpPr bwMode="auto">
          <a:xfrm>
            <a:off x="3073400" y="1979613"/>
            <a:ext cx="3475038" cy="2676525"/>
            <a:chOff x="1936" y="1247"/>
            <a:chExt cx="2189" cy="1686"/>
          </a:xfrm>
        </p:grpSpPr>
        <p:sp>
          <p:nvSpPr>
            <p:cNvPr id="122885" name="Freeform 5"/>
            <p:cNvSpPr>
              <a:spLocks/>
            </p:cNvSpPr>
            <p:nvPr/>
          </p:nvSpPr>
          <p:spPr bwMode="auto">
            <a:xfrm>
              <a:off x="1936" y="1247"/>
              <a:ext cx="1906" cy="1573"/>
            </a:xfrm>
            <a:custGeom>
              <a:avLst/>
              <a:gdLst/>
              <a:ahLst/>
              <a:cxnLst>
                <a:cxn ang="0">
                  <a:pos x="6" y="0"/>
                </a:cxn>
                <a:cxn ang="0">
                  <a:pos x="0" y="22"/>
                </a:cxn>
                <a:cxn ang="0">
                  <a:pos x="0" y="49"/>
                </a:cxn>
                <a:cxn ang="0">
                  <a:pos x="6" y="117"/>
                </a:cxn>
                <a:cxn ang="0">
                  <a:pos x="24" y="199"/>
                </a:cxn>
                <a:cxn ang="0">
                  <a:pos x="49" y="290"/>
                </a:cxn>
                <a:cxn ang="0">
                  <a:pos x="61" y="339"/>
                </a:cxn>
                <a:cxn ang="0">
                  <a:pos x="80" y="394"/>
                </a:cxn>
                <a:cxn ang="0">
                  <a:pos x="117" y="507"/>
                </a:cxn>
                <a:cxn ang="0">
                  <a:pos x="160" y="630"/>
                </a:cxn>
                <a:cxn ang="0">
                  <a:pos x="184" y="684"/>
                </a:cxn>
                <a:cxn ang="0">
                  <a:pos x="215" y="738"/>
                </a:cxn>
                <a:cxn ang="0">
                  <a:pos x="283" y="838"/>
                </a:cxn>
                <a:cxn ang="0">
                  <a:pos x="356" y="938"/>
                </a:cxn>
                <a:cxn ang="0">
                  <a:pos x="442" y="1033"/>
                </a:cxn>
                <a:cxn ang="0">
                  <a:pos x="547" y="1115"/>
                </a:cxn>
                <a:cxn ang="0">
                  <a:pos x="602" y="1151"/>
                </a:cxn>
                <a:cxn ang="0">
                  <a:pos x="664" y="1187"/>
                </a:cxn>
                <a:cxn ang="0">
                  <a:pos x="799" y="1255"/>
                </a:cxn>
                <a:cxn ang="0">
                  <a:pos x="940" y="1309"/>
                </a:cxn>
                <a:cxn ang="0">
                  <a:pos x="1075" y="1364"/>
                </a:cxn>
                <a:cxn ang="0">
                  <a:pos x="1217" y="1414"/>
                </a:cxn>
                <a:cxn ang="0">
                  <a:pos x="1358" y="1459"/>
                </a:cxn>
                <a:cxn ang="0">
                  <a:pos x="1499" y="1495"/>
                </a:cxn>
                <a:cxn ang="0">
                  <a:pos x="1561" y="1513"/>
                </a:cxn>
                <a:cxn ang="0">
                  <a:pos x="1616" y="1527"/>
                </a:cxn>
                <a:cxn ang="0">
                  <a:pos x="1714" y="1550"/>
                </a:cxn>
                <a:cxn ang="0">
                  <a:pos x="1801" y="1568"/>
                </a:cxn>
                <a:cxn ang="0">
                  <a:pos x="1837" y="1572"/>
                </a:cxn>
                <a:cxn ang="0">
                  <a:pos x="1868" y="1572"/>
                </a:cxn>
                <a:cxn ang="0">
                  <a:pos x="1887" y="1572"/>
                </a:cxn>
                <a:cxn ang="0">
                  <a:pos x="1905" y="1568"/>
                </a:cxn>
              </a:cxnLst>
              <a:rect l="0" t="0" r="r" b="b"/>
              <a:pathLst>
                <a:path w="1906" h="1573">
                  <a:moveTo>
                    <a:pt x="6" y="0"/>
                  </a:moveTo>
                  <a:lnTo>
                    <a:pt x="0" y="22"/>
                  </a:lnTo>
                  <a:lnTo>
                    <a:pt x="0" y="49"/>
                  </a:lnTo>
                  <a:lnTo>
                    <a:pt x="6" y="117"/>
                  </a:lnTo>
                  <a:lnTo>
                    <a:pt x="24" y="199"/>
                  </a:lnTo>
                  <a:lnTo>
                    <a:pt x="49" y="290"/>
                  </a:lnTo>
                  <a:lnTo>
                    <a:pt x="61" y="339"/>
                  </a:lnTo>
                  <a:lnTo>
                    <a:pt x="80" y="394"/>
                  </a:lnTo>
                  <a:lnTo>
                    <a:pt x="117" y="507"/>
                  </a:lnTo>
                  <a:lnTo>
                    <a:pt x="160" y="630"/>
                  </a:lnTo>
                  <a:lnTo>
                    <a:pt x="184" y="684"/>
                  </a:lnTo>
                  <a:lnTo>
                    <a:pt x="215" y="738"/>
                  </a:lnTo>
                  <a:lnTo>
                    <a:pt x="283" y="838"/>
                  </a:lnTo>
                  <a:lnTo>
                    <a:pt x="356" y="938"/>
                  </a:lnTo>
                  <a:lnTo>
                    <a:pt x="442" y="1033"/>
                  </a:lnTo>
                  <a:lnTo>
                    <a:pt x="547" y="1115"/>
                  </a:lnTo>
                  <a:lnTo>
                    <a:pt x="602" y="1151"/>
                  </a:lnTo>
                  <a:lnTo>
                    <a:pt x="664" y="1187"/>
                  </a:lnTo>
                  <a:lnTo>
                    <a:pt x="799" y="1255"/>
                  </a:lnTo>
                  <a:lnTo>
                    <a:pt x="940" y="1309"/>
                  </a:lnTo>
                  <a:lnTo>
                    <a:pt x="1075" y="1364"/>
                  </a:lnTo>
                  <a:lnTo>
                    <a:pt x="1217" y="1414"/>
                  </a:lnTo>
                  <a:lnTo>
                    <a:pt x="1358" y="1459"/>
                  </a:lnTo>
                  <a:lnTo>
                    <a:pt x="1499" y="1495"/>
                  </a:lnTo>
                  <a:lnTo>
                    <a:pt x="1561" y="1513"/>
                  </a:lnTo>
                  <a:lnTo>
                    <a:pt x="1616" y="1527"/>
                  </a:lnTo>
                  <a:lnTo>
                    <a:pt x="1714" y="1550"/>
                  </a:lnTo>
                  <a:lnTo>
                    <a:pt x="1801" y="1568"/>
                  </a:lnTo>
                  <a:lnTo>
                    <a:pt x="1837" y="1572"/>
                  </a:lnTo>
                  <a:lnTo>
                    <a:pt x="1868" y="1572"/>
                  </a:lnTo>
                  <a:lnTo>
                    <a:pt x="1887" y="1572"/>
                  </a:lnTo>
                  <a:lnTo>
                    <a:pt x="1905" y="1568"/>
                  </a:lnTo>
                </a:path>
              </a:pathLst>
            </a:custGeom>
            <a:noFill/>
            <a:ln w="50800" cap="rnd" cmpd="sng">
              <a:solidFill>
                <a:srgbClr val="FF9900"/>
              </a:solidFill>
              <a:prstDash val="solid"/>
              <a:round/>
              <a:headEnd type="none" w="med" len="med"/>
              <a:tailEnd type="none" w="med" len="med"/>
            </a:ln>
            <a:effectLst/>
          </p:spPr>
          <p:txBody>
            <a:bodyPr/>
            <a:lstStyle/>
            <a:p>
              <a:endParaRPr lang="es-ES"/>
            </a:p>
          </p:txBody>
        </p:sp>
        <p:sp>
          <p:nvSpPr>
            <p:cNvPr id="122899" name="Rectangle 19"/>
            <p:cNvSpPr>
              <a:spLocks noChangeArrowheads="1"/>
            </p:cNvSpPr>
            <p:nvPr/>
          </p:nvSpPr>
          <p:spPr bwMode="auto">
            <a:xfrm>
              <a:off x="3837" y="2685"/>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2</a:t>
              </a:r>
            </a:p>
          </p:txBody>
        </p:sp>
      </p:grpSp>
      <p:grpSp>
        <p:nvGrpSpPr>
          <p:cNvPr id="122904" name="Group 24"/>
          <p:cNvGrpSpPr>
            <a:grpSpLocks/>
          </p:cNvGrpSpPr>
          <p:nvPr/>
        </p:nvGrpSpPr>
        <p:grpSpPr bwMode="auto">
          <a:xfrm>
            <a:off x="3903663" y="1827213"/>
            <a:ext cx="2949575" cy="2219325"/>
            <a:chOff x="2459" y="1151"/>
            <a:chExt cx="1858" cy="1398"/>
          </a:xfrm>
        </p:grpSpPr>
        <p:sp>
          <p:nvSpPr>
            <p:cNvPr id="122884" name="Freeform 4"/>
            <p:cNvSpPr>
              <a:spLocks/>
            </p:cNvSpPr>
            <p:nvPr/>
          </p:nvSpPr>
          <p:spPr bwMode="auto">
            <a:xfrm>
              <a:off x="2459" y="1151"/>
              <a:ext cx="1575" cy="1335"/>
            </a:xfrm>
            <a:custGeom>
              <a:avLst/>
              <a:gdLst/>
              <a:ahLst/>
              <a:cxnLst>
                <a:cxn ang="0">
                  <a:pos x="6" y="0"/>
                </a:cxn>
                <a:cxn ang="0">
                  <a:pos x="0" y="20"/>
                </a:cxn>
                <a:cxn ang="0">
                  <a:pos x="0" y="44"/>
                </a:cxn>
                <a:cxn ang="0">
                  <a:pos x="0" y="72"/>
                </a:cxn>
                <a:cxn ang="0">
                  <a:pos x="6" y="99"/>
                </a:cxn>
                <a:cxn ang="0">
                  <a:pos x="25" y="171"/>
                </a:cxn>
                <a:cxn ang="0">
                  <a:pos x="45" y="247"/>
                </a:cxn>
                <a:cxn ang="0">
                  <a:pos x="58" y="287"/>
                </a:cxn>
                <a:cxn ang="0">
                  <a:pos x="64" y="335"/>
                </a:cxn>
                <a:cxn ang="0">
                  <a:pos x="96" y="431"/>
                </a:cxn>
                <a:cxn ang="0">
                  <a:pos x="135" y="535"/>
                </a:cxn>
                <a:cxn ang="0">
                  <a:pos x="154" y="583"/>
                </a:cxn>
                <a:cxn ang="0">
                  <a:pos x="180" y="627"/>
                </a:cxn>
                <a:cxn ang="0">
                  <a:pos x="232" y="715"/>
                </a:cxn>
                <a:cxn ang="0">
                  <a:pos x="296" y="799"/>
                </a:cxn>
                <a:cxn ang="0">
                  <a:pos x="367" y="875"/>
                </a:cxn>
                <a:cxn ang="0">
                  <a:pos x="451" y="946"/>
                </a:cxn>
                <a:cxn ang="0">
                  <a:pos x="548" y="1010"/>
                </a:cxn>
                <a:cxn ang="0">
                  <a:pos x="658" y="1066"/>
                </a:cxn>
                <a:cxn ang="0">
                  <a:pos x="774" y="1114"/>
                </a:cxn>
                <a:cxn ang="0">
                  <a:pos x="890" y="1158"/>
                </a:cxn>
                <a:cxn ang="0">
                  <a:pos x="1006" y="1202"/>
                </a:cxn>
                <a:cxn ang="0">
                  <a:pos x="1122" y="1238"/>
                </a:cxn>
                <a:cxn ang="0">
                  <a:pos x="1238" y="1270"/>
                </a:cxn>
                <a:cxn ang="0">
                  <a:pos x="1335" y="1294"/>
                </a:cxn>
                <a:cxn ang="0">
                  <a:pos x="1419" y="1314"/>
                </a:cxn>
                <a:cxn ang="0">
                  <a:pos x="1490" y="1330"/>
                </a:cxn>
                <a:cxn ang="0">
                  <a:pos x="1542" y="1334"/>
                </a:cxn>
                <a:cxn ang="0">
                  <a:pos x="1561" y="1334"/>
                </a:cxn>
                <a:cxn ang="0">
                  <a:pos x="1574" y="1330"/>
                </a:cxn>
              </a:cxnLst>
              <a:rect l="0" t="0" r="r" b="b"/>
              <a:pathLst>
                <a:path w="1575" h="1335">
                  <a:moveTo>
                    <a:pt x="6" y="0"/>
                  </a:moveTo>
                  <a:lnTo>
                    <a:pt x="0" y="20"/>
                  </a:lnTo>
                  <a:lnTo>
                    <a:pt x="0" y="44"/>
                  </a:lnTo>
                  <a:lnTo>
                    <a:pt x="0" y="72"/>
                  </a:lnTo>
                  <a:lnTo>
                    <a:pt x="6" y="99"/>
                  </a:lnTo>
                  <a:lnTo>
                    <a:pt x="25" y="171"/>
                  </a:lnTo>
                  <a:lnTo>
                    <a:pt x="45" y="247"/>
                  </a:lnTo>
                  <a:lnTo>
                    <a:pt x="58" y="287"/>
                  </a:lnTo>
                  <a:lnTo>
                    <a:pt x="64" y="335"/>
                  </a:lnTo>
                  <a:lnTo>
                    <a:pt x="96" y="431"/>
                  </a:lnTo>
                  <a:lnTo>
                    <a:pt x="135" y="535"/>
                  </a:lnTo>
                  <a:lnTo>
                    <a:pt x="154" y="583"/>
                  </a:lnTo>
                  <a:lnTo>
                    <a:pt x="180" y="627"/>
                  </a:lnTo>
                  <a:lnTo>
                    <a:pt x="232" y="715"/>
                  </a:lnTo>
                  <a:lnTo>
                    <a:pt x="296" y="799"/>
                  </a:lnTo>
                  <a:lnTo>
                    <a:pt x="367" y="875"/>
                  </a:lnTo>
                  <a:lnTo>
                    <a:pt x="451" y="946"/>
                  </a:lnTo>
                  <a:lnTo>
                    <a:pt x="548" y="1010"/>
                  </a:lnTo>
                  <a:lnTo>
                    <a:pt x="658" y="1066"/>
                  </a:lnTo>
                  <a:lnTo>
                    <a:pt x="774" y="1114"/>
                  </a:lnTo>
                  <a:lnTo>
                    <a:pt x="890" y="1158"/>
                  </a:lnTo>
                  <a:lnTo>
                    <a:pt x="1006" y="1202"/>
                  </a:lnTo>
                  <a:lnTo>
                    <a:pt x="1122" y="1238"/>
                  </a:lnTo>
                  <a:lnTo>
                    <a:pt x="1238" y="1270"/>
                  </a:lnTo>
                  <a:lnTo>
                    <a:pt x="1335" y="1294"/>
                  </a:lnTo>
                  <a:lnTo>
                    <a:pt x="1419" y="1314"/>
                  </a:lnTo>
                  <a:lnTo>
                    <a:pt x="1490" y="1330"/>
                  </a:lnTo>
                  <a:lnTo>
                    <a:pt x="1542" y="1334"/>
                  </a:lnTo>
                  <a:lnTo>
                    <a:pt x="1561" y="1334"/>
                  </a:lnTo>
                  <a:lnTo>
                    <a:pt x="1574" y="1330"/>
                  </a:lnTo>
                </a:path>
              </a:pathLst>
            </a:custGeom>
            <a:noFill/>
            <a:ln w="50800" cap="rnd" cmpd="sng">
              <a:solidFill>
                <a:srgbClr val="CC6600"/>
              </a:solidFill>
              <a:prstDash val="solid"/>
              <a:round/>
              <a:headEnd type="none" w="med" len="med"/>
              <a:tailEnd type="none" w="med" len="med"/>
            </a:ln>
            <a:effectLst/>
          </p:spPr>
          <p:txBody>
            <a:bodyPr/>
            <a:lstStyle/>
            <a:p>
              <a:endParaRPr lang="es-ES"/>
            </a:p>
          </p:txBody>
        </p:sp>
        <p:sp>
          <p:nvSpPr>
            <p:cNvPr id="122900" name="Rectangle 20"/>
            <p:cNvSpPr>
              <a:spLocks noChangeArrowheads="1"/>
            </p:cNvSpPr>
            <p:nvPr/>
          </p:nvSpPr>
          <p:spPr bwMode="auto">
            <a:xfrm>
              <a:off x="4029" y="2301"/>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3</a:t>
              </a:r>
            </a:p>
          </p:txBody>
        </p:sp>
      </p:grpSp>
      <p:sp>
        <p:nvSpPr>
          <p:cNvPr id="12288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22883" name="Rectangle 3"/>
          <p:cNvSpPr>
            <a:spLocks noChangeArrowheads="1"/>
          </p:cNvSpPr>
          <p:nvPr/>
        </p:nvSpPr>
        <p:spPr bwMode="auto">
          <a:xfrm>
            <a:off x="3276600" y="6400800"/>
            <a:ext cx="2895600" cy="457200"/>
          </a:xfrm>
          <a:prstGeom prst="rect">
            <a:avLst/>
          </a:prstGeom>
          <a:noFill/>
          <a:ln w="12700">
            <a:noFill/>
            <a:miter lim="800000"/>
            <a:headEnd/>
            <a:tailEnd/>
          </a:ln>
          <a:effectLst/>
        </p:spPr>
        <p:txBody>
          <a:bodyPr wrap="none" anchor="ctr"/>
          <a:lstStyle/>
          <a:p>
            <a:endParaRPr lang="es-ES"/>
          </a:p>
        </p:txBody>
      </p:sp>
      <p:sp>
        <p:nvSpPr>
          <p:cNvPr id="122888" name="Line 8"/>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22889" name="Line 9"/>
          <p:cNvSpPr>
            <a:spLocks noChangeShapeType="1"/>
          </p:cNvSpPr>
          <p:nvPr/>
        </p:nvSpPr>
        <p:spPr bwMode="auto">
          <a:xfrm>
            <a:off x="2224088" y="5949950"/>
            <a:ext cx="4195762" cy="0"/>
          </a:xfrm>
          <a:prstGeom prst="line">
            <a:avLst/>
          </a:prstGeom>
          <a:noFill/>
          <a:ln w="25400">
            <a:solidFill>
              <a:schemeClr val="tx1"/>
            </a:solidFill>
            <a:round/>
            <a:headEnd/>
            <a:tailEnd/>
          </a:ln>
          <a:effectLst/>
        </p:spPr>
        <p:txBody>
          <a:bodyPr wrap="none" anchor="ctr"/>
          <a:lstStyle/>
          <a:p>
            <a:endParaRPr lang="es-ES"/>
          </a:p>
        </p:txBody>
      </p:sp>
      <p:sp>
        <p:nvSpPr>
          <p:cNvPr id="122890" name="Rectangle 10"/>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122895" name="Rectangle 15"/>
          <p:cNvSpPr>
            <a:spLocks noChangeArrowheads="1"/>
          </p:cNvSpPr>
          <p:nvPr/>
        </p:nvSpPr>
        <p:spPr bwMode="auto">
          <a:xfrm>
            <a:off x="649288" y="2170113"/>
            <a:ext cx="1287462" cy="852487"/>
          </a:xfrm>
          <a:prstGeom prst="rect">
            <a:avLst/>
          </a:prstGeom>
          <a:noFill/>
          <a:ln w="12700">
            <a:noFill/>
            <a:miter lim="800000"/>
            <a:headEnd/>
            <a:tailEnd/>
          </a:ln>
          <a:effectLst/>
        </p:spPr>
        <p:txBody>
          <a:bodyPr wrap="none" lIns="90488" tIns="44450" rIns="90488" bIns="44450">
            <a:spAutoFit/>
          </a:bodyPr>
          <a:lstStyle/>
          <a:p>
            <a:pPr algn="r" eaLnBrk="0" hangingPunct="0"/>
            <a:r>
              <a:rPr lang="en-US" b="1"/>
              <a:t>Y</a:t>
            </a:r>
          </a:p>
          <a:p>
            <a:pPr algn="r" eaLnBrk="0" hangingPunct="0"/>
            <a:r>
              <a:rPr lang="en-US" sz="1600" b="1"/>
              <a:t>(unidades</a:t>
            </a:r>
          </a:p>
          <a:p>
            <a:pPr algn="r" eaLnBrk="0" hangingPunct="0"/>
            <a:r>
              <a:rPr lang="en-US" sz="1600" b="1"/>
              <a:t>semanales)</a:t>
            </a:r>
            <a:endParaRPr lang="en-US" b="1"/>
          </a:p>
        </p:txBody>
      </p:sp>
      <p:grpSp>
        <p:nvGrpSpPr>
          <p:cNvPr id="122902" name="Group 22"/>
          <p:cNvGrpSpPr>
            <a:grpSpLocks/>
          </p:cNvGrpSpPr>
          <p:nvPr/>
        </p:nvGrpSpPr>
        <p:grpSpPr bwMode="auto">
          <a:xfrm>
            <a:off x="2330450" y="2227263"/>
            <a:ext cx="3956050" cy="3095625"/>
            <a:chOff x="1459" y="1393"/>
            <a:chExt cx="2492" cy="1950"/>
          </a:xfrm>
        </p:grpSpPr>
        <p:sp>
          <p:nvSpPr>
            <p:cNvPr id="122887" name="Freeform 7"/>
            <p:cNvSpPr>
              <a:spLocks/>
            </p:cNvSpPr>
            <p:nvPr/>
          </p:nvSpPr>
          <p:spPr bwMode="auto">
            <a:xfrm>
              <a:off x="1459" y="1393"/>
              <a:ext cx="2219" cy="1829"/>
            </a:xfrm>
            <a:custGeom>
              <a:avLst/>
              <a:gdLst/>
              <a:ahLst/>
              <a:cxnLst>
                <a:cxn ang="0">
                  <a:pos x="12" y="0"/>
                </a:cxn>
                <a:cxn ang="0">
                  <a:pos x="6" y="26"/>
                </a:cxn>
                <a:cxn ang="0">
                  <a:pos x="0" y="57"/>
                </a:cxn>
                <a:cxn ang="0">
                  <a:pos x="6" y="93"/>
                </a:cxn>
                <a:cxn ang="0">
                  <a:pos x="12" y="135"/>
                </a:cxn>
                <a:cxn ang="0">
                  <a:pos x="29" y="233"/>
                </a:cxn>
                <a:cxn ang="0">
                  <a:pos x="59" y="337"/>
                </a:cxn>
                <a:cxn ang="0">
                  <a:pos x="71" y="394"/>
                </a:cxn>
                <a:cxn ang="0">
                  <a:pos x="88" y="456"/>
                </a:cxn>
                <a:cxn ang="0">
                  <a:pos x="129" y="591"/>
                </a:cxn>
                <a:cxn ang="0">
                  <a:pos x="182" y="730"/>
                </a:cxn>
                <a:cxn ang="0">
                  <a:pos x="212" y="798"/>
                </a:cxn>
                <a:cxn ang="0">
                  <a:pos x="247" y="860"/>
                </a:cxn>
                <a:cxn ang="0">
                  <a:pos x="324" y="979"/>
                </a:cxn>
                <a:cxn ang="0">
                  <a:pos x="412" y="1093"/>
                </a:cxn>
                <a:cxn ang="0">
                  <a:pos x="518" y="1197"/>
                </a:cxn>
                <a:cxn ang="0">
                  <a:pos x="635" y="1295"/>
                </a:cxn>
                <a:cxn ang="0">
                  <a:pos x="700" y="1342"/>
                </a:cxn>
                <a:cxn ang="0">
                  <a:pos x="771" y="1383"/>
                </a:cxn>
                <a:cxn ang="0">
                  <a:pos x="930" y="1461"/>
                </a:cxn>
                <a:cxn ang="0">
                  <a:pos x="1088" y="1528"/>
                </a:cxn>
                <a:cxn ang="0">
                  <a:pos x="1253" y="1590"/>
                </a:cxn>
                <a:cxn ang="0">
                  <a:pos x="1418" y="1647"/>
                </a:cxn>
                <a:cxn ang="0">
                  <a:pos x="1583" y="1699"/>
                </a:cxn>
                <a:cxn ang="0">
                  <a:pos x="1741" y="1740"/>
                </a:cxn>
                <a:cxn ang="0">
                  <a:pos x="1818" y="1761"/>
                </a:cxn>
                <a:cxn ang="0">
                  <a:pos x="1883" y="1777"/>
                </a:cxn>
                <a:cxn ang="0">
                  <a:pos x="1994" y="1803"/>
                </a:cxn>
                <a:cxn ang="0">
                  <a:pos x="2094" y="1823"/>
                </a:cxn>
                <a:cxn ang="0">
                  <a:pos x="2136" y="1828"/>
                </a:cxn>
                <a:cxn ang="0">
                  <a:pos x="2171" y="1828"/>
                </a:cxn>
                <a:cxn ang="0">
                  <a:pos x="2200" y="1828"/>
                </a:cxn>
                <a:cxn ang="0">
                  <a:pos x="2218" y="1823"/>
                </a:cxn>
              </a:cxnLst>
              <a:rect l="0" t="0" r="r" b="b"/>
              <a:pathLst>
                <a:path w="2219" h="1829">
                  <a:moveTo>
                    <a:pt x="12" y="0"/>
                  </a:moveTo>
                  <a:lnTo>
                    <a:pt x="6" y="26"/>
                  </a:lnTo>
                  <a:lnTo>
                    <a:pt x="0" y="57"/>
                  </a:lnTo>
                  <a:lnTo>
                    <a:pt x="6" y="93"/>
                  </a:lnTo>
                  <a:lnTo>
                    <a:pt x="12" y="135"/>
                  </a:lnTo>
                  <a:lnTo>
                    <a:pt x="29" y="233"/>
                  </a:lnTo>
                  <a:lnTo>
                    <a:pt x="59" y="337"/>
                  </a:lnTo>
                  <a:lnTo>
                    <a:pt x="71" y="394"/>
                  </a:lnTo>
                  <a:lnTo>
                    <a:pt x="88" y="456"/>
                  </a:lnTo>
                  <a:lnTo>
                    <a:pt x="129" y="591"/>
                  </a:lnTo>
                  <a:lnTo>
                    <a:pt x="182" y="730"/>
                  </a:lnTo>
                  <a:lnTo>
                    <a:pt x="212" y="798"/>
                  </a:lnTo>
                  <a:lnTo>
                    <a:pt x="247" y="860"/>
                  </a:lnTo>
                  <a:lnTo>
                    <a:pt x="324" y="979"/>
                  </a:lnTo>
                  <a:lnTo>
                    <a:pt x="412" y="1093"/>
                  </a:lnTo>
                  <a:lnTo>
                    <a:pt x="518" y="1197"/>
                  </a:lnTo>
                  <a:lnTo>
                    <a:pt x="635" y="1295"/>
                  </a:lnTo>
                  <a:lnTo>
                    <a:pt x="700" y="1342"/>
                  </a:lnTo>
                  <a:lnTo>
                    <a:pt x="771" y="1383"/>
                  </a:lnTo>
                  <a:lnTo>
                    <a:pt x="930" y="1461"/>
                  </a:lnTo>
                  <a:lnTo>
                    <a:pt x="1088" y="1528"/>
                  </a:lnTo>
                  <a:lnTo>
                    <a:pt x="1253" y="1590"/>
                  </a:lnTo>
                  <a:lnTo>
                    <a:pt x="1418" y="1647"/>
                  </a:lnTo>
                  <a:lnTo>
                    <a:pt x="1583" y="1699"/>
                  </a:lnTo>
                  <a:lnTo>
                    <a:pt x="1741" y="1740"/>
                  </a:lnTo>
                  <a:lnTo>
                    <a:pt x="1818" y="1761"/>
                  </a:lnTo>
                  <a:lnTo>
                    <a:pt x="1883" y="1777"/>
                  </a:lnTo>
                  <a:lnTo>
                    <a:pt x="1994" y="1803"/>
                  </a:lnTo>
                  <a:lnTo>
                    <a:pt x="2094" y="1823"/>
                  </a:lnTo>
                  <a:lnTo>
                    <a:pt x="2136" y="1828"/>
                  </a:lnTo>
                  <a:lnTo>
                    <a:pt x="2171" y="1828"/>
                  </a:lnTo>
                  <a:lnTo>
                    <a:pt x="2200" y="1828"/>
                  </a:lnTo>
                  <a:lnTo>
                    <a:pt x="2218" y="1823"/>
                  </a:ln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122896" name="Rectangle 16"/>
            <p:cNvSpPr>
              <a:spLocks noChangeArrowheads="1"/>
            </p:cNvSpPr>
            <p:nvPr/>
          </p:nvSpPr>
          <p:spPr bwMode="auto">
            <a:xfrm>
              <a:off x="3663" y="3095"/>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1</a:t>
              </a:r>
            </a:p>
          </p:txBody>
        </p:sp>
      </p:grpSp>
      <p:grpSp>
        <p:nvGrpSpPr>
          <p:cNvPr id="122906" name="Group 26"/>
          <p:cNvGrpSpPr>
            <a:grpSpLocks/>
          </p:cNvGrpSpPr>
          <p:nvPr/>
        </p:nvGrpSpPr>
        <p:grpSpPr bwMode="auto">
          <a:xfrm>
            <a:off x="2438400" y="1809750"/>
            <a:ext cx="6492875" cy="2152650"/>
            <a:chOff x="1536" y="1140"/>
            <a:chExt cx="4090" cy="1356"/>
          </a:xfrm>
        </p:grpSpPr>
        <p:sp>
          <p:nvSpPr>
            <p:cNvPr id="122891" name="Oval 11"/>
            <p:cNvSpPr>
              <a:spLocks noChangeArrowheads="1"/>
            </p:cNvSpPr>
            <p:nvPr/>
          </p:nvSpPr>
          <p:spPr bwMode="auto">
            <a:xfrm>
              <a:off x="2496" y="235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22892" name="Oval 12"/>
            <p:cNvSpPr>
              <a:spLocks noChangeArrowheads="1"/>
            </p:cNvSpPr>
            <p:nvPr/>
          </p:nvSpPr>
          <p:spPr bwMode="auto">
            <a:xfrm>
              <a:off x="3744" y="2400"/>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22893" name="Rectangle 13"/>
            <p:cNvSpPr>
              <a:spLocks noChangeArrowheads="1"/>
            </p:cNvSpPr>
            <p:nvPr/>
          </p:nvSpPr>
          <p:spPr bwMode="auto">
            <a:xfrm>
              <a:off x="3789" y="220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22894" name="Rectangle 14"/>
            <p:cNvSpPr>
              <a:spLocks noChangeArrowheads="1"/>
            </p:cNvSpPr>
            <p:nvPr/>
          </p:nvSpPr>
          <p:spPr bwMode="auto">
            <a:xfrm>
              <a:off x="2541" y="215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122897" name="Oval 17"/>
            <p:cNvSpPr>
              <a:spLocks noChangeArrowheads="1"/>
            </p:cNvSpPr>
            <p:nvPr/>
          </p:nvSpPr>
          <p:spPr bwMode="auto">
            <a:xfrm>
              <a:off x="1536" y="1920"/>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22898" name="Rectangle 18"/>
            <p:cNvSpPr>
              <a:spLocks noChangeArrowheads="1"/>
            </p:cNvSpPr>
            <p:nvPr/>
          </p:nvSpPr>
          <p:spPr bwMode="auto">
            <a:xfrm>
              <a:off x="1581" y="1677"/>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122901" name="Rectangle 21"/>
            <p:cNvSpPr>
              <a:spLocks noChangeArrowheads="1"/>
            </p:cNvSpPr>
            <p:nvPr/>
          </p:nvSpPr>
          <p:spPr bwMode="auto">
            <a:xfrm>
              <a:off x="3984" y="1140"/>
              <a:ext cx="1642" cy="756"/>
            </a:xfrm>
            <a:prstGeom prst="rect">
              <a:avLst/>
            </a:prstGeom>
            <a:solidFill>
              <a:srgbClr val="FFCC99"/>
            </a:solidFill>
            <a:ln w="12700">
              <a:solidFill>
                <a:schemeClr val="tx2"/>
              </a:solidFill>
              <a:miter lim="800000"/>
              <a:headEnd/>
              <a:tailEnd/>
            </a:ln>
            <a:effectLst/>
          </p:spPr>
          <p:txBody>
            <a:bodyPr wrap="none" lIns="90488" tIns="44450" rIns="90488" bIns="44450">
              <a:spAutoFit/>
            </a:bodyPr>
            <a:lstStyle/>
            <a:p>
              <a:pPr eaLnBrk="0" hangingPunct="0"/>
              <a:r>
                <a:rPr lang="en-US" b="1"/>
                <a:t>Se prefiere la cesta</a:t>
              </a:r>
              <a:endParaRPr lang="en-US" b="1" i="1"/>
            </a:p>
            <a:p>
              <a:pPr eaLnBrk="0" hangingPunct="0"/>
              <a:r>
                <a:rPr lang="en-US" b="1"/>
                <a:t>de mercado </a:t>
              </a:r>
              <a:r>
                <a:rPr lang="en-US" b="1" i="1"/>
                <a:t>C</a:t>
              </a:r>
              <a:r>
                <a:rPr lang="en-US" b="1"/>
                <a:t> a la </a:t>
              </a:r>
              <a:r>
                <a:rPr lang="en-US" b="1" i="1"/>
                <a:t>B.</a:t>
              </a:r>
            </a:p>
            <a:p>
              <a:pPr eaLnBrk="0" hangingPunct="0"/>
              <a:r>
                <a:rPr lang="en-US" b="1"/>
                <a:t>Se prefiere la cesta de</a:t>
              </a:r>
            </a:p>
            <a:p>
              <a:pPr eaLnBrk="0" hangingPunct="0"/>
              <a:r>
                <a:rPr lang="en-US" b="1"/>
                <a:t>mercado </a:t>
              </a:r>
              <a:r>
                <a:rPr lang="en-US" b="1" i="1"/>
                <a:t>B</a:t>
              </a:r>
              <a:r>
                <a:rPr lang="en-US" b="1"/>
                <a:t> a la </a:t>
              </a:r>
              <a:r>
                <a:rPr lang="en-US" b="1" i="1"/>
                <a:t>D.</a:t>
              </a:r>
            </a:p>
          </p:txBody>
        </p:sp>
      </p:grpSp>
      <p:sp>
        <p:nvSpPr>
          <p:cNvPr id="122908" name="Rectangle 28"/>
          <p:cNvSpPr>
            <a:spLocks noGrp="1" noChangeArrowheads="1"/>
          </p:cNvSpPr>
          <p:nvPr>
            <p:ph type="title"/>
          </p:nvPr>
        </p:nvSpPr>
        <p:spPr>
          <a:xfrm>
            <a:off x="428625" y="381965"/>
            <a:ext cx="8715375" cy="781050"/>
          </a:xfrm>
          <a:noFill/>
          <a:ln/>
        </p:spPr>
        <p:txBody>
          <a:bodyPr lIns="90488" tIns="44450" rIns="90488" bIns="44450" anchor="b"/>
          <a:lstStyle/>
          <a:p>
            <a:r>
              <a:rPr lang="es-ES" sz="4000" dirty="0"/>
              <a:t>2.2. La teoría de la utilidad ordinal</a:t>
            </a:r>
            <a:endParaRPr lang="en-US" sz="4000" dirty="0"/>
          </a:p>
        </p:txBody>
      </p:sp>
      <p:sp>
        <p:nvSpPr>
          <p:cNvPr id="122909" name="Text Box 29"/>
          <p:cNvSpPr txBox="1">
            <a:spLocks noChangeArrowheads="1"/>
          </p:cNvSpPr>
          <p:nvPr/>
        </p:nvSpPr>
        <p:spPr bwMode="auto">
          <a:xfrm>
            <a:off x="420970" y="6138621"/>
            <a:ext cx="6705682" cy="523220"/>
          </a:xfrm>
          <a:prstGeom prst="rect">
            <a:avLst/>
          </a:prstGeom>
          <a:noFill/>
          <a:ln w="12700">
            <a:noFill/>
            <a:miter lim="800000"/>
            <a:headEnd/>
            <a:tailEnd/>
          </a:ln>
          <a:effectLst>
            <a:outerShdw dist="107763" dir="2700000" algn="ctr" rotWithShape="0">
              <a:schemeClr val="bg1"/>
            </a:outerShdw>
          </a:effectLst>
        </p:spPr>
        <p:txBody>
          <a:bodyPr wrap="none">
            <a:spAutoFit/>
          </a:bodyPr>
          <a:lstStyle/>
          <a:p>
            <a:pPr algn="ctr" eaLnBrk="0" hangingPunct="0"/>
            <a:r>
              <a:rPr lang="en-US" sz="2800" i="1" dirty="0" err="1" smtClean="0"/>
              <a:t>Figura</a:t>
            </a:r>
            <a:r>
              <a:rPr lang="en-US" sz="2800" i="1" dirty="0" smtClean="0"/>
              <a:t> 4</a:t>
            </a:r>
            <a:r>
              <a:rPr lang="en-US" sz="2800" dirty="0" smtClean="0"/>
              <a:t>. </a:t>
            </a:r>
            <a:r>
              <a:rPr lang="en-US" sz="2800" dirty="0" err="1"/>
              <a:t>Mapa</a:t>
            </a:r>
            <a:r>
              <a:rPr lang="en-US" sz="2800" dirty="0"/>
              <a:t> de </a:t>
            </a:r>
            <a:r>
              <a:rPr lang="en-US" sz="2800" dirty="0" err="1"/>
              <a:t>curvas</a:t>
            </a:r>
            <a:r>
              <a:rPr lang="en-US" sz="2800" dirty="0"/>
              <a:t> de </a:t>
            </a:r>
            <a:r>
              <a:rPr lang="en-US" sz="2800" dirty="0" err="1"/>
              <a:t>indiferencia</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02"/>
                                        </p:tgtEl>
                                        <p:attrNameLst>
                                          <p:attrName>style.visibility</p:attrName>
                                        </p:attrNameLst>
                                      </p:cBhvr>
                                      <p:to>
                                        <p:strVal val="visible"/>
                                      </p:to>
                                    </p:set>
                                    <p:animEffect transition="in" filter="wipe(left)">
                                      <p:cBhvr>
                                        <p:cTn id="7" dur="500"/>
                                        <p:tgtEl>
                                          <p:spTgt spid="1229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3"/>
                                        </p:tgtEl>
                                        <p:attrNameLst>
                                          <p:attrName>style.visibility</p:attrName>
                                        </p:attrNameLst>
                                      </p:cBhvr>
                                      <p:to>
                                        <p:strVal val="visible"/>
                                      </p:to>
                                    </p:set>
                                    <p:animEffect transition="in" filter="wipe(left)">
                                      <p:cBhvr>
                                        <p:cTn id="12" dur="500"/>
                                        <p:tgtEl>
                                          <p:spTgt spid="1229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4"/>
                                        </p:tgtEl>
                                        <p:attrNameLst>
                                          <p:attrName>style.visibility</p:attrName>
                                        </p:attrNameLst>
                                      </p:cBhvr>
                                      <p:to>
                                        <p:strVal val="visible"/>
                                      </p:to>
                                    </p:set>
                                    <p:animEffect transition="in" filter="wipe(left)">
                                      <p:cBhvr>
                                        <p:cTn id="17" dur="500"/>
                                        <p:tgtEl>
                                          <p:spTgt spid="1229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06"/>
                                        </p:tgtEl>
                                        <p:attrNameLst>
                                          <p:attrName>style.visibility</p:attrName>
                                        </p:attrNameLst>
                                      </p:cBhvr>
                                      <p:to>
                                        <p:strVal val="visible"/>
                                      </p:to>
                                    </p:set>
                                    <p:animEffect transition="in" filter="wipe(left)">
                                      <p:cBhvr>
                                        <p:cTn id="22" dur="500"/>
                                        <p:tgtEl>
                                          <p:spTgt spid="122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14BFBB64-6E9F-4B7D-B102-17AC0A20DA08}" type="slidenum">
              <a:rPr lang="es-ES"/>
              <a:pPr/>
              <a:t>44</a:t>
            </a:fld>
            <a:endParaRPr lang="es-ES"/>
          </a:p>
        </p:txBody>
      </p:sp>
      <p:sp>
        <p:nvSpPr>
          <p:cNvPr id="11673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1673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16741" name="Rectangle 5"/>
          <p:cNvSpPr>
            <a:spLocks noGrp="1" noChangeArrowheads="1"/>
          </p:cNvSpPr>
          <p:nvPr>
            <p:ph type="body" idx="1"/>
          </p:nvPr>
        </p:nvSpPr>
        <p:spPr>
          <a:xfrm>
            <a:off x="665545" y="2483313"/>
            <a:ext cx="8229600" cy="3654425"/>
          </a:xfrm>
          <a:noFill/>
          <a:ln/>
        </p:spPr>
        <p:txBody>
          <a:bodyPr lIns="90488" tIns="44450" rIns="90488" bIns="44450"/>
          <a:lstStyle/>
          <a:p>
            <a:pPr>
              <a:spcBef>
                <a:spcPct val="70000"/>
              </a:spcBef>
              <a:buFontTx/>
              <a:buNone/>
            </a:pPr>
            <a:r>
              <a:rPr lang="en-US" dirty="0"/>
              <a:t>3ª </a:t>
            </a:r>
            <a:r>
              <a:rPr lang="es-ES" dirty="0"/>
              <a:t>Las curvas de indiferencia no pueden cortarse. De lo contrario, se violaría el supuesto de transitividad. </a:t>
            </a:r>
          </a:p>
        </p:txBody>
      </p:sp>
      <p:sp>
        <p:nvSpPr>
          <p:cNvPr id="116743" name="Rectangle 7"/>
          <p:cNvSpPr>
            <a:spLocks noGrp="1" noChangeArrowheads="1"/>
          </p:cNvSpPr>
          <p:nvPr>
            <p:ph type="title"/>
          </p:nvPr>
        </p:nvSpPr>
        <p:spPr>
          <a:xfrm>
            <a:off x="428625" y="420688"/>
            <a:ext cx="8715375" cy="781050"/>
          </a:xfrm>
          <a:noFill/>
          <a:ln/>
        </p:spPr>
        <p:txBody>
          <a:bodyPr lIns="90488" tIns="44450" rIns="90488" bIns="44450" anchor="b"/>
          <a:lstStyle/>
          <a:p>
            <a:r>
              <a:rPr lang="es-ES" sz="4000"/>
              <a:t>2.2. La teoría de la utilidad ordinal</a:t>
            </a:r>
            <a:endParaRPr lang="en-US" sz="4000"/>
          </a:p>
        </p:txBody>
      </p:sp>
      <p:sp>
        <p:nvSpPr>
          <p:cNvPr id="116744" name="Text Box 8"/>
          <p:cNvSpPr txBox="1">
            <a:spLocks noChangeArrowheads="1"/>
          </p:cNvSpPr>
          <p:nvPr/>
        </p:nvSpPr>
        <p:spPr bwMode="auto">
          <a:xfrm>
            <a:off x="615950" y="1541463"/>
            <a:ext cx="7802563" cy="531812"/>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2.2.3. Propiedades de las curvas de indiferencia</a:t>
            </a:r>
            <a:endParaRPr lang="en-US" sz="2800" b="1"/>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4 Marcador de número de diapositiva"/>
          <p:cNvSpPr>
            <a:spLocks noGrp="1"/>
          </p:cNvSpPr>
          <p:nvPr>
            <p:ph type="sldNum" sz="quarter" idx="12"/>
          </p:nvPr>
        </p:nvSpPr>
        <p:spPr/>
        <p:txBody>
          <a:bodyPr/>
          <a:lstStyle/>
          <a:p>
            <a:fld id="{23175E77-90DF-4B98-A0BF-81236B4C55CD}" type="slidenum">
              <a:rPr lang="es-ES"/>
              <a:pPr/>
              <a:t>45</a:t>
            </a:fld>
            <a:endParaRPr lang="es-ES"/>
          </a:p>
        </p:txBody>
      </p:sp>
      <p:grpSp>
        <p:nvGrpSpPr>
          <p:cNvPr id="126997" name="Group 21"/>
          <p:cNvGrpSpPr>
            <a:grpSpLocks/>
          </p:cNvGrpSpPr>
          <p:nvPr/>
        </p:nvGrpSpPr>
        <p:grpSpPr bwMode="auto">
          <a:xfrm>
            <a:off x="3195638" y="1824038"/>
            <a:ext cx="3741737" cy="3563937"/>
            <a:chOff x="2013" y="1149"/>
            <a:chExt cx="2357" cy="2245"/>
          </a:xfrm>
        </p:grpSpPr>
        <p:sp>
          <p:nvSpPr>
            <p:cNvPr id="126980" name="Freeform 4"/>
            <p:cNvSpPr>
              <a:spLocks/>
            </p:cNvSpPr>
            <p:nvPr/>
          </p:nvSpPr>
          <p:spPr bwMode="auto">
            <a:xfrm>
              <a:off x="2195" y="1440"/>
              <a:ext cx="2175" cy="1954"/>
            </a:xfrm>
            <a:custGeom>
              <a:avLst/>
              <a:gdLst/>
              <a:ahLst/>
              <a:cxnLst>
                <a:cxn ang="0">
                  <a:pos x="7" y="0"/>
                </a:cxn>
                <a:cxn ang="0">
                  <a:pos x="0" y="27"/>
                </a:cxn>
                <a:cxn ang="0">
                  <a:pos x="0" y="60"/>
                </a:cxn>
                <a:cxn ang="0">
                  <a:pos x="0" y="104"/>
                </a:cxn>
                <a:cxn ang="0">
                  <a:pos x="7" y="147"/>
                </a:cxn>
                <a:cxn ang="0">
                  <a:pos x="28" y="251"/>
                </a:cxn>
                <a:cxn ang="0">
                  <a:pos x="56" y="360"/>
                </a:cxn>
                <a:cxn ang="0">
                  <a:pos x="70" y="420"/>
                </a:cxn>
                <a:cxn ang="0">
                  <a:pos x="91" y="485"/>
                </a:cxn>
                <a:cxn ang="0">
                  <a:pos x="133" y="633"/>
                </a:cxn>
                <a:cxn ang="0">
                  <a:pos x="182" y="780"/>
                </a:cxn>
                <a:cxn ang="0">
                  <a:pos x="210" y="851"/>
                </a:cxn>
                <a:cxn ang="0">
                  <a:pos x="245" y="916"/>
                </a:cxn>
                <a:cxn ang="0">
                  <a:pos x="322" y="1042"/>
                </a:cxn>
                <a:cxn ang="0">
                  <a:pos x="405" y="1167"/>
                </a:cxn>
                <a:cxn ang="0">
                  <a:pos x="503" y="1282"/>
                </a:cxn>
                <a:cxn ang="0">
                  <a:pos x="622" y="1385"/>
                </a:cxn>
                <a:cxn ang="0">
                  <a:pos x="685" y="1429"/>
                </a:cxn>
                <a:cxn ang="0">
                  <a:pos x="755" y="1473"/>
                </a:cxn>
                <a:cxn ang="0">
                  <a:pos x="909" y="1554"/>
                </a:cxn>
                <a:cxn ang="0">
                  <a:pos x="1070" y="1631"/>
                </a:cxn>
                <a:cxn ang="0">
                  <a:pos x="1223" y="1696"/>
                </a:cxn>
                <a:cxn ang="0">
                  <a:pos x="1384" y="1756"/>
                </a:cxn>
                <a:cxn ang="0">
                  <a:pos x="1552" y="1811"/>
                </a:cxn>
                <a:cxn ang="0">
                  <a:pos x="1713" y="1860"/>
                </a:cxn>
                <a:cxn ang="0">
                  <a:pos x="1783" y="1876"/>
                </a:cxn>
                <a:cxn ang="0">
                  <a:pos x="1845" y="1893"/>
                </a:cxn>
                <a:cxn ang="0">
                  <a:pos x="1957" y="1925"/>
                </a:cxn>
                <a:cxn ang="0">
                  <a:pos x="2055" y="1947"/>
                </a:cxn>
                <a:cxn ang="0">
                  <a:pos x="2097" y="1953"/>
                </a:cxn>
                <a:cxn ang="0">
                  <a:pos x="2132" y="1953"/>
                </a:cxn>
                <a:cxn ang="0">
                  <a:pos x="2153" y="1953"/>
                </a:cxn>
                <a:cxn ang="0">
                  <a:pos x="2174" y="1947"/>
                </a:cxn>
              </a:cxnLst>
              <a:rect l="0" t="0" r="r" b="b"/>
              <a:pathLst>
                <a:path w="2175" h="1954">
                  <a:moveTo>
                    <a:pt x="7" y="0"/>
                  </a:moveTo>
                  <a:lnTo>
                    <a:pt x="0" y="27"/>
                  </a:lnTo>
                  <a:lnTo>
                    <a:pt x="0" y="60"/>
                  </a:lnTo>
                  <a:lnTo>
                    <a:pt x="0" y="104"/>
                  </a:lnTo>
                  <a:lnTo>
                    <a:pt x="7" y="147"/>
                  </a:lnTo>
                  <a:lnTo>
                    <a:pt x="28" y="251"/>
                  </a:lnTo>
                  <a:lnTo>
                    <a:pt x="56" y="360"/>
                  </a:lnTo>
                  <a:lnTo>
                    <a:pt x="70" y="420"/>
                  </a:lnTo>
                  <a:lnTo>
                    <a:pt x="91" y="485"/>
                  </a:lnTo>
                  <a:lnTo>
                    <a:pt x="133" y="633"/>
                  </a:lnTo>
                  <a:lnTo>
                    <a:pt x="182" y="780"/>
                  </a:lnTo>
                  <a:lnTo>
                    <a:pt x="210" y="851"/>
                  </a:lnTo>
                  <a:lnTo>
                    <a:pt x="245" y="916"/>
                  </a:lnTo>
                  <a:lnTo>
                    <a:pt x="322" y="1042"/>
                  </a:lnTo>
                  <a:lnTo>
                    <a:pt x="405" y="1167"/>
                  </a:lnTo>
                  <a:lnTo>
                    <a:pt x="503" y="1282"/>
                  </a:lnTo>
                  <a:lnTo>
                    <a:pt x="622" y="1385"/>
                  </a:lnTo>
                  <a:lnTo>
                    <a:pt x="685" y="1429"/>
                  </a:lnTo>
                  <a:lnTo>
                    <a:pt x="755" y="1473"/>
                  </a:lnTo>
                  <a:lnTo>
                    <a:pt x="909" y="1554"/>
                  </a:lnTo>
                  <a:lnTo>
                    <a:pt x="1070" y="1631"/>
                  </a:lnTo>
                  <a:lnTo>
                    <a:pt x="1223" y="1696"/>
                  </a:lnTo>
                  <a:lnTo>
                    <a:pt x="1384" y="1756"/>
                  </a:lnTo>
                  <a:lnTo>
                    <a:pt x="1552" y="1811"/>
                  </a:lnTo>
                  <a:lnTo>
                    <a:pt x="1713" y="1860"/>
                  </a:lnTo>
                  <a:lnTo>
                    <a:pt x="1783" y="1876"/>
                  </a:lnTo>
                  <a:lnTo>
                    <a:pt x="1845" y="1893"/>
                  </a:lnTo>
                  <a:lnTo>
                    <a:pt x="1957" y="1925"/>
                  </a:lnTo>
                  <a:lnTo>
                    <a:pt x="2055" y="1947"/>
                  </a:lnTo>
                  <a:lnTo>
                    <a:pt x="2097" y="1953"/>
                  </a:lnTo>
                  <a:lnTo>
                    <a:pt x="2132" y="1953"/>
                  </a:lnTo>
                  <a:lnTo>
                    <a:pt x="2153" y="1953"/>
                  </a:lnTo>
                  <a:lnTo>
                    <a:pt x="2174" y="1947"/>
                  </a:lnTo>
                </a:path>
              </a:pathLst>
            </a:custGeom>
            <a:noFill/>
            <a:ln w="50800" cap="rnd" cmpd="sng">
              <a:solidFill>
                <a:srgbClr val="FF9900"/>
              </a:solidFill>
              <a:prstDash val="solid"/>
              <a:round/>
              <a:headEnd type="none" w="med" len="med"/>
              <a:tailEnd type="none" w="med" len="med"/>
            </a:ln>
            <a:effectLst/>
          </p:spPr>
          <p:txBody>
            <a:bodyPr/>
            <a:lstStyle/>
            <a:p>
              <a:endParaRPr lang="es-ES"/>
            </a:p>
          </p:txBody>
        </p:sp>
        <p:sp>
          <p:nvSpPr>
            <p:cNvPr id="126989" name="Rectangle 13"/>
            <p:cNvSpPr>
              <a:spLocks noChangeArrowheads="1"/>
            </p:cNvSpPr>
            <p:nvPr/>
          </p:nvSpPr>
          <p:spPr bwMode="auto">
            <a:xfrm>
              <a:off x="2013" y="1149"/>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1</a:t>
              </a:r>
            </a:p>
          </p:txBody>
        </p:sp>
      </p:grpSp>
      <p:grpSp>
        <p:nvGrpSpPr>
          <p:cNvPr id="126998" name="Group 22"/>
          <p:cNvGrpSpPr>
            <a:grpSpLocks/>
          </p:cNvGrpSpPr>
          <p:nvPr/>
        </p:nvGrpSpPr>
        <p:grpSpPr bwMode="auto">
          <a:xfrm>
            <a:off x="2586038" y="2052638"/>
            <a:ext cx="4427537" cy="2879725"/>
            <a:chOff x="1629" y="1293"/>
            <a:chExt cx="2789" cy="1814"/>
          </a:xfrm>
        </p:grpSpPr>
        <p:sp>
          <p:nvSpPr>
            <p:cNvPr id="126982" name="Freeform 6"/>
            <p:cNvSpPr>
              <a:spLocks/>
            </p:cNvSpPr>
            <p:nvPr/>
          </p:nvSpPr>
          <p:spPr bwMode="auto">
            <a:xfrm>
              <a:off x="1774" y="1583"/>
              <a:ext cx="2644" cy="1524"/>
            </a:xfrm>
            <a:custGeom>
              <a:avLst/>
              <a:gdLst/>
              <a:ahLst/>
              <a:cxnLst>
                <a:cxn ang="0">
                  <a:pos x="0" y="0"/>
                </a:cxn>
                <a:cxn ang="0">
                  <a:pos x="7" y="20"/>
                </a:cxn>
                <a:cxn ang="0">
                  <a:pos x="21" y="50"/>
                </a:cxn>
                <a:cxn ang="0">
                  <a:pos x="49" y="120"/>
                </a:cxn>
                <a:cxn ang="0">
                  <a:pos x="85" y="195"/>
                </a:cxn>
                <a:cxn ang="0">
                  <a:pos x="134" y="280"/>
                </a:cxn>
                <a:cxn ang="0">
                  <a:pos x="184" y="374"/>
                </a:cxn>
                <a:cxn ang="0">
                  <a:pos x="240" y="474"/>
                </a:cxn>
                <a:cxn ang="0">
                  <a:pos x="311" y="574"/>
                </a:cxn>
                <a:cxn ang="0">
                  <a:pos x="389" y="674"/>
                </a:cxn>
                <a:cxn ang="0">
                  <a:pos x="488" y="764"/>
                </a:cxn>
                <a:cxn ang="0">
                  <a:pos x="594" y="854"/>
                </a:cxn>
                <a:cxn ang="0">
                  <a:pos x="707" y="944"/>
                </a:cxn>
                <a:cxn ang="0">
                  <a:pos x="841" y="1029"/>
                </a:cxn>
                <a:cxn ang="0">
                  <a:pos x="989" y="1109"/>
                </a:cxn>
                <a:cxn ang="0">
                  <a:pos x="1145" y="1188"/>
                </a:cxn>
                <a:cxn ang="0">
                  <a:pos x="1314" y="1263"/>
                </a:cxn>
                <a:cxn ang="0">
                  <a:pos x="1484" y="1323"/>
                </a:cxn>
                <a:cxn ang="0">
                  <a:pos x="1576" y="1348"/>
                </a:cxn>
                <a:cxn ang="0">
                  <a:pos x="1675" y="1373"/>
                </a:cxn>
                <a:cxn ang="0">
                  <a:pos x="1880" y="1418"/>
                </a:cxn>
                <a:cxn ang="0">
                  <a:pos x="1979" y="1438"/>
                </a:cxn>
                <a:cxn ang="0">
                  <a:pos x="2078" y="1453"/>
                </a:cxn>
                <a:cxn ang="0">
                  <a:pos x="2162" y="1468"/>
                </a:cxn>
                <a:cxn ang="0">
                  <a:pos x="2240" y="1478"/>
                </a:cxn>
                <a:cxn ang="0">
                  <a:pos x="2374" y="1503"/>
                </a:cxn>
                <a:cxn ang="0">
                  <a:pos x="2495" y="1518"/>
                </a:cxn>
                <a:cxn ang="0">
                  <a:pos x="2544" y="1523"/>
                </a:cxn>
                <a:cxn ang="0">
                  <a:pos x="2586" y="1523"/>
                </a:cxn>
                <a:cxn ang="0">
                  <a:pos x="2622" y="1523"/>
                </a:cxn>
                <a:cxn ang="0">
                  <a:pos x="2643" y="1518"/>
                </a:cxn>
              </a:cxnLst>
              <a:rect l="0" t="0" r="r" b="b"/>
              <a:pathLst>
                <a:path w="2644" h="1524">
                  <a:moveTo>
                    <a:pt x="0" y="0"/>
                  </a:moveTo>
                  <a:lnTo>
                    <a:pt x="7" y="20"/>
                  </a:lnTo>
                  <a:lnTo>
                    <a:pt x="21" y="50"/>
                  </a:lnTo>
                  <a:lnTo>
                    <a:pt x="49" y="120"/>
                  </a:lnTo>
                  <a:lnTo>
                    <a:pt x="85" y="195"/>
                  </a:lnTo>
                  <a:lnTo>
                    <a:pt x="134" y="280"/>
                  </a:lnTo>
                  <a:lnTo>
                    <a:pt x="184" y="374"/>
                  </a:lnTo>
                  <a:lnTo>
                    <a:pt x="240" y="474"/>
                  </a:lnTo>
                  <a:lnTo>
                    <a:pt x="311" y="574"/>
                  </a:lnTo>
                  <a:lnTo>
                    <a:pt x="389" y="674"/>
                  </a:lnTo>
                  <a:lnTo>
                    <a:pt x="488" y="764"/>
                  </a:lnTo>
                  <a:lnTo>
                    <a:pt x="594" y="854"/>
                  </a:lnTo>
                  <a:lnTo>
                    <a:pt x="707" y="944"/>
                  </a:lnTo>
                  <a:lnTo>
                    <a:pt x="841" y="1029"/>
                  </a:lnTo>
                  <a:lnTo>
                    <a:pt x="989" y="1109"/>
                  </a:lnTo>
                  <a:lnTo>
                    <a:pt x="1145" y="1188"/>
                  </a:lnTo>
                  <a:lnTo>
                    <a:pt x="1314" y="1263"/>
                  </a:lnTo>
                  <a:lnTo>
                    <a:pt x="1484" y="1323"/>
                  </a:lnTo>
                  <a:lnTo>
                    <a:pt x="1576" y="1348"/>
                  </a:lnTo>
                  <a:lnTo>
                    <a:pt x="1675" y="1373"/>
                  </a:lnTo>
                  <a:lnTo>
                    <a:pt x="1880" y="1418"/>
                  </a:lnTo>
                  <a:lnTo>
                    <a:pt x="1979" y="1438"/>
                  </a:lnTo>
                  <a:lnTo>
                    <a:pt x="2078" y="1453"/>
                  </a:lnTo>
                  <a:lnTo>
                    <a:pt x="2162" y="1468"/>
                  </a:lnTo>
                  <a:lnTo>
                    <a:pt x="2240" y="1478"/>
                  </a:lnTo>
                  <a:lnTo>
                    <a:pt x="2374" y="1503"/>
                  </a:lnTo>
                  <a:lnTo>
                    <a:pt x="2495" y="1518"/>
                  </a:lnTo>
                  <a:lnTo>
                    <a:pt x="2544" y="1523"/>
                  </a:lnTo>
                  <a:lnTo>
                    <a:pt x="2586" y="1523"/>
                  </a:lnTo>
                  <a:lnTo>
                    <a:pt x="2622" y="1523"/>
                  </a:lnTo>
                  <a:lnTo>
                    <a:pt x="2643" y="1518"/>
                  </a:lnTo>
                </a:path>
              </a:pathLst>
            </a:custGeom>
            <a:noFill/>
            <a:ln w="50800" cap="rnd" cmpd="sng">
              <a:solidFill>
                <a:srgbClr val="996633"/>
              </a:solidFill>
              <a:prstDash val="solid"/>
              <a:round/>
              <a:headEnd type="none" w="med" len="med"/>
              <a:tailEnd type="none" w="med" len="med"/>
            </a:ln>
            <a:effectLst/>
          </p:spPr>
          <p:txBody>
            <a:bodyPr/>
            <a:lstStyle/>
            <a:p>
              <a:endParaRPr lang="es-ES"/>
            </a:p>
          </p:txBody>
        </p:sp>
        <p:sp>
          <p:nvSpPr>
            <p:cNvPr id="126990" name="Rectangle 14"/>
            <p:cNvSpPr>
              <a:spLocks noChangeArrowheads="1"/>
            </p:cNvSpPr>
            <p:nvPr/>
          </p:nvSpPr>
          <p:spPr bwMode="auto">
            <a:xfrm>
              <a:off x="1629" y="1293"/>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2</a:t>
              </a:r>
            </a:p>
          </p:txBody>
        </p:sp>
      </p:grpSp>
      <p:sp>
        <p:nvSpPr>
          <p:cNvPr id="12697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2697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26983" name="Line 7"/>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26984" name="Line 8"/>
          <p:cNvSpPr>
            <a:spLocks noChangeShapeType="1"/>
          </p:cNvSpPr>
          <p:nvPr/>
        </p:nvSpPr>
        <p:spPr bwMode="auto">
          <a:xfrm>
            <a:off x="2224088" y="5949950"/>
            <a:ext cx="4195762" cy="0"/>
          </a:xfrm>
          <a:prstGeom prst="line">
            <a:avLst/>
          </a:prstGeom>
          <a:noFill/>
          <a:ln w="25400">
            <a:solidFill>
              <a:schemeClr val="tx1"/>
            </a:solidFill>
            <a:round/>
            <a:headEnd/>
            <a:tailEnd/>
          </a:ln>
          <a:effectLst/>
        </p:spPr>
        <p:txBody>
          <a:bodyPr wrap="none" anchor="ctr"/>
          <a:lstStyle/>
          <a:p>
            <a:endParaRPr lang="es-ES"/>
          </a:p>
        </p:txBody>
      </p:sp>
      <p:sp>
        <p:nvSpPr>
          <p:cNvPr id="126996" name="Text Box 20"/>
          <p:cNvSpPr txBox="1">
            <a:spLocks noChangeArrowheads="1"/>
          </p:cNvSpPr>
          <p:nvPr/>
        </p:nvSpPr>
        <p:spPr bwMode="auto">
          <a:xfrm>
            <a:off x="3889375" y="938213"/>
            <a:ext cx="4651375" cy="2654300"/>
          </a:xfrm>
          <a:prstGeom prst="rect">
            <a:avLst/>
          </a:prstGeom>
          <a:noFill/>
          <a:ln w="12700">
            <a:noFill/>
            <a:miter lim="800000"/>
            <a:headEnd/>
            <a:tailEnd/>
          </a:ln>
          <a:effectLst/>
        </p:spPr>
        <p:txBody>
          <a:bodyPr>
            <a:spAutoFit/>
          </a:bodyPr>
          <a:lstStyle/>
          <a:p>
            <a:pPr algn="just" eaLnBrk="0" hangingPunct="0"/>
            <a:r>
              <a:rPr lang="es-ES" dirty="0"/>
              <a:t>El consumidor debería estar indiferente entre B y C (están en la misma curva) y entre C y A (están en la misma curva). Por tanto, por el supuesto de transitividad, debería estar indiferente entre B y A.</a:t>
            </a:r>
          </a:p>
          <a:p>
            <a:pPr algn="just" eaLnBrk="0" hangingPunct="0"/>
            <a:r>
              <a:rPr lang="es-ES" dirty="0"/>
              <a:t>Sin embargo, A contiene la misma cantidad del bien X y una mayor cantidad del bien Y, de modo que preferirá A </a:t>
            </a:r>
            <a:r>
              <a:rPr lang="es-ES" dirty="0" err="1"/>
              <a:t>a</a:t>
            </a:r>
            <a:r>
              <a:rPr lang="es-ES" dirty="0"/>
              <a:t> B.</a:t>
            </a:r>
          </a:p>
          <a:p>
            <a:pPr algn="ctr" eaLnBrk="0" hangingPunct="0"/>
            <a:endParaRPr lang="es-ES" sz="2400" b="1" dirty="0">
              <a:solidFill>
                <a:srgbClr val="FF3300"/>
              </a:solidFill>
            </a:endParaRPr>
          </a:p>
        </p:txBody>
      </p:sp>
      <p:sp>
        <p:nvSpPr>
          <p:cNvPr id="127003" name="Rectangle 27"/>
          <p:cNvSpPr>
            <a:spLocks noChangeArrowheads="1"/>
          </p:cNvSpPr>
          <p:nvPr/>
        </p:nvSpPr>
        <p:spPr bwMode="auto">
          <a:xfrm>
            <a:off x="920750" y="1403350"/>
            <a:ext cx="1287463" cy="852488"/>
          </a:xfrm>
          <a:prstGeom prst="rect">
            <a:avLst/>
          </a:prstGeom>
          <a:noFill/>
          <a:ln w="12700">
            <a:noFill/>
            <a:miter lim="800000"/>
            <a:headEnd/>
            <a:tailEnd/>
          </a:ln>
          <a:effectLst/>
        </p:spPr>
        <p:txBody>
          <a:bodyPr wrap="none" lIns="90488" tIns="44450" rIns="90488" bIns="44450">
            <a:spAutoFit/>
          </a:bodyPr>
          <a:lstStyle/>
          <a:p>
            <a:pPr algn="r" eaLnBrk="0" hangingPunct="0"/>
            <a:r>
              <a:rPr lang="en-US" b="1"/>
              <a:t>Y</a:t>
            </a:r>
          </a:p>
          <a:p>
            <a:pPr algn="r" eaLnBrk="0" hangingPunct="0"/>
            <a:r>
              <a:rPr lang="en-US" sz="1600" b="1"/>
              <a:t>(unidades</a:t>
            </a:r>
          </a:p>
          <a:p>
            <a:pPr algn="r" eaLnBrk="0" hangingPunct="0"/>
            <a:r>
              <a:rPr lang="en-US" sz="1600" b="1"/>
              <a:t>semanales)</a:t>
            </a:r>
            <a:endParaRPr lang="en-US" b="1"/>
          </a:p>
        </p:txBody>
      </p:sp>
      <p:sp>
        <p:nvSpPr>
          <p:cNvPr id="127004" name="Rectangle 28"/>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127006" name="Text Box 30"/>
          <p:cNvSpPr txBox="1">
            <a:spLocks noChangeArrowheads="1"/>
          </p:cNvSpPr>
          <p:nvPr/>
        </p:nvSpPr>
        <p:spPr bwMode="auto">
          <a:xfrm>
            <a:off x="4203700" y="3635375"/>
            <a:ext cx="349250" cy="366713"/>
          </a:xfrm>
          <a:prstGeom prst="rect">
            <a:avLst/>
          </a:prstGeom>
          <a:noFill/>
          <a:ln w="12700">
            <a:noFill/>
            <a:miter lim="800000"/>
            <a:headEnd/>
            <a:tailEnd/>
          </a:ln>
          <a:effectLst/>
        </p:spPr>
        <p:txBody>
          <a:bodyPr wrap="none">
            <a:spAutoFit/>
          </a:bodyPr>
          <a:lstStyle/>
          <a:p>
            <a:r>
              <a:rPr lang="es-ES"/>
              <a:t>C</a:t>
            </a:r>
          </a:p>
        </p:txBody>
      </p:sp>
      <p:sp>
        <p:nvSpPr>
          <p:cNvPr id="127007" name="Text Box 31"/>
          <p:cNvSpPr txBox="1">
            <a:spLocks noChangeArrowheads="1"/>
          </p:cNvSpPr>
          <p:nvPr/>
        </p:nvSpPr>
        <p:spPr bwMode="auto">
          <a:xfrm>
            <a:off x="5597525" y="4202113"/>
            <a:ext cx="336550" cy="1465262"/>
          </a:xfrm>
          <a:prstGeom prst="rect">
            <a:avLst/>
          </a:prstGeom>
          <a:noFill/>
          <a:ln w="12700">
            <a:noFill/>
            <a:miter lim="800000"/>
            <a:headEnd/>
            <a:tailEnd/>
          </a:ln>
          <a:effectLst/>
        </p:spPr>
        <p:txBody>
          <a:bodyPr>
            <a:spAutoFit/>
          </a:bodyPr>
          <a:lstStyle/>
          <a:p>
            <a:r>
              <a:rPr lang="es-ES"/>
              <a:t>A</a:t>
            </a:r>
          </a:p>
          <a:p>
            <a:endParaRPr lang="es-ES"/>
          </a:p>
          <a:p>
            <a:endParaRPr lang="es-ES"/>
          </a:p>
          <a:p>
            <a:endParaRPr lang="es-ES"/>
          </a:p>
          <a:p>
            <a:r>
              <a:rPr lang="es-ES"/>
              <a:t>B</a:t>
            </a:r>
          </a:p>
        </p:txBody>
      </p:sp>
      <p:sp>
        <p:nvSpPr>
          <p:cNvPr id="127008" name="Line 32"/>
          <p:cNvSpPr>
            <a:spLocks noChangeShapeType="1"/>
          </p:cNvSpPr>
          <p:nvPr/>
        </p:nvSpPr>
        <p:spPr bwMode="auto">
          <a:xfrm>
            <a:off x="4106863" y="4137025"/>
            <a:ext cx="0" cy="1814513"/>
          </a:xfrm>
          <a:prstGeom prst="line">
            <a:avLst/>
          </a:prstGeom>
          <a:noFill/>
          <a:ln w="12700">
            <a:solidFill>
              <a:schemeClr val="tx1"/>
            </a:solidFill>
            <a:prstDash val="sysDot"/>
            <a:round/>
            <a:headEnd/>
            <a:tailEnd/>
          </a:ln>
          <a:effectLst/>
        </p:spPr>
        <p:txBody>
          <a:bodyPr wrap="none">
            <a:spAutoFit/>
          </a:bodyPr>
          <a:lstStyle/>
          <a:p>
            <a:endParaRPr lang="es-ES"/>
          </a:p>
        </p:txBody>
      </p:sp>
      <p:sp>
        <p:nvSpPr>
          <p:cNvPr id="127009" name="Line 33"/>
          <p:cNvSpPr>
            <a:spLocks noChangeShapeType="1"/>
          </p:cNvSpPr>
          <p:nvPr/>
        </p:nvSpPr>
        <p:spPr bwMode="auto">
          <a:xfrm flipH="1">
            <a:off x="2206625" y="4137025"/>
            <a:ext cx="1885950" cy="0"/>
          </a:xfrm>
          <a:prstGeom prst="line">
            <a:avLst/>
          </a:prstGeom>
          <a:noFill/>
          <a:ln w="12700">
            <a:solidFill>
              <a:schemeClr val="tx1"/>
            </a:solidFill>
            <a:prstDash val="sysDot"/>
            <a:round/>
            <a:headEnd/>
            <a:tailEnd/>
          </a:ln>
          <a:effectLst/>
        </p:spPr>
        <p:txBody>
          <a:bodyPr wrap="none">
            <a:spAutoFit/>
          </a:bodyPr>
          <a:lstStyle/>
          <a:p>
            <a:endParaRPr lang="es-ES"/>
          </a:p>
        </p:txBody>
      </p:sp>
      <p:sp>
        <p:nvSpPr>
          <p:cNvPr id="127010" name="Line 34"/>
          <p:cNvSpPr>
            <a:spLocks noChangeShapeType="1"/>
          </p:cNvSpPr>
          <p:nvPr/>
        </p:nvSpPr>
        <p:spPr bwMode="auto">
          <a:xfrm>
            <a:off x="5892800" y="4775200"/>
            <a:ext cx="0" cy="1176338"/>
          </a:xfrm>
          <a:prstGeom prst="line">
            <a:avLst/>
          </a:prstGeom>
          <a:noFill/>
          <a:ln w="12700">
            <a:solidFill>
              <a:schemeClr val="tx1"/>
            </a:solidFill>
            <a:round/>
            <a:headEnd/>
            <a:tailEnd/>
          </a:ln>
          <a:effectLst/>
        </p:spPr>
        <p:txBody>
          <a:bodyPr wrap="none">
            <a:spAutoFit/>
          </a:bodyPr>
          <a:lstStyle/>
          <a:p>
            <a:endParaRPr lang="es-ES"/>
          </a:p>
        </p:txBody>
      </p:sp>
      <p:sp>
        <p:nvSpPr>
          <p:cNvPr id="127011" name="Text Box 35"/>
          <p:cNvSpPr txBox="1">
            <a:spLocks noChangeArrowheads="1"/>
          </p:cNvSpPr>
          <p:nvPr/>
        </p:nvSpPr>
        <p:spPr bwMode="auto">
          <a:xfrm>
            <a:off x="658813" y="279400"/>
            <a:ext cx="7802562"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2.2.3. Propiedades de las curvas de indiferencia</a:t>
            </a:r>
            <a:endParaRPr lang="en-US" sz="2800" b="1"/>
          </a:p>
        </p:txBody>
      </p:sp>
      <p:sp>
        <p:nvSpPr>
          <p:cNvPr id="596994" name="Rectangle 2"/>
          <p:cNvSpPr>
            <a:spLocks noChangeArrowheads="1"/>
          </p:cNvSpPr>
          <p:nvPr/>
        </p:nvSpPr>
        <p:spPr bwMode="auto">
          <a:xfrm>
            <a:off x="1174168" y="6248882"/>
            <a:ext cx="5993949" cy="369332"/>
          </a:xfrm>
          <a:prstGeom prst="rect">
            <a:avLst/>
          </a:prstGeom>
          <a:noFill/>
          <a:ln w="12700">
            <a:noFill/>
            <a:miter lim="800000"/>
            <a:headEnd/>
            <a:tailEnd/>
          </a:ln>
          <a:effectLst/>
        </p:spPr>
        <p:txBody>
          <a:bodyPr wrap="none" anchor="ctr">
            <a:spAutoFit/>
          </a:bodyPr>
          <a:lstStyle/>
          <a:p>
            <a:pPr algn="ctr"/>
            <a:r>
              <a:rPr lang="es-ES" i="1" dirty="0" smtClean="0"/>
              <a:t>Figura 5</a:t>
            </a:r>
            <a:r>
              <a:rPr lang="es-ES" dirty="0" smtClean="0"/>
              <a:t>. Dos curvas de indiferencia no pueden cortarse.</a:t>
            </a:r>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6997"/>
                                        </p:tgtEl>
                                        <p:attrNameLst>
                                          <p:attrName>style.visibility</p:attrName>
                                        </p:attrNameLst>
                                      </p:cBhvr>
                                      <p:to>
                                        <p:strVal val="visible"/>
                                      </p:to>
                                    </p:set>
                                    <p:animEffect transition="in" filter="wipe(left)">
                                      <p:cBhvr>
                                        <p:cTn id="7" dur="500"/>
                                        <p:tgtEl>
                                          <p:spTgt spid="1269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998"/>
                                        </p:tgtEl>
                                        <p:attrNameLst>
                                          <p:attrName>style.visibility</p:attrName>
                                        </p:attrNameLst>
                                      </p:cBhvr>
                                      <p:to>
                                        <p:strVal val="visible"/>
                                      </p:to>
                                    </p:set>
                                    <p:animEffect transition="in" filter="wipe(left)">
                                      <p:cBhvr>
                                        <p:cTn id="12" dur="500"/>
                                        <p:tgtEl>
                                          <p:spTgt spid="126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4 Marcador de número de diapositiva"/>
          <p:cNvSpPr>
            <a:spLocks noGrp="1"/>
          </p:cNvSpPr>
          <p:nvPr>
            <p:ph type="sldNum" sz="quarter" idx="12"/>
          </p:nvPr>
        </p:nvSpPr>
        <p:spPr/>
        <p:txBody>
          <a:bodyPr/>
          <a:lstStyle/>
          <a:p>
            <a:fld id="{D2513FCD-21CF-4367-B1FC-8FC56299D4FD}" type="slidenum">
              <a:rPr lang="es-ES"/>
              <a:pPr/>
              <a:t>46</a:t>
            </a:fld>
            <a:endParaRPr lang="es-ES"/>
          </a:p>
        </p:txBody>
      </p:sp>
      <p:sp>
        <p:nvSpPr>
          <p:cNvPr id="139272" name="Freeform 8"/>
          <p:cNvSpPr>
            <a:spLocks/>
          </p:cNvSpPr>
          <p:nvPr/>
        </p:nvSpPr>
        <p:spPr bwMode="auto">
          <a:xfrm>
            <a:off x="2740025" y="1901825"/>
            <a:ext cx="2597150" cy="3359150"/>
          </a:xfrm>
          <a:custGeom>
            <a:avLst/>
            <a:gdLst/>
            <a:ahLst/>
            <a:cxnLst>
              <a:cxn ang="0">
                <a:pos x="0" y="0"/>
              </a:cxn>
              <a:cxn ang="0">
                <a:pos x="113" y="276"/>
              </a:cxn>
              <a:cxn ang="0">
                <a:pos x="221" y="541"/>
              </a:cxn>
              <a:cxn ang="0">
                <a:pos x="274" y="668"/>
              </a:cxn>
              <a:cxn ang="0">
                <a:pos x="328" y="790"/>
              </a:cxn>
              <a:cxn ang="0">
                <a:pos x="382" y="906"/>
              </a:cxn>
              <a:cxn ang="0">
                <a:pos x="436" y="1012"/>
              </a:cxn>
              <a:cxn ang="0">
                <a:pos x="484" y="1108"/>
              </a:cxn>
              <a:cxn ang="0">
                <a:pos x="533" y="1203"/>
              </a:cxn>
              <a:cxn ang="0">
                <a:pos x="581" y="1288"/>
              </a:cxn>
              <a:cxn ang="0">
                <a:pos x="629" y="1362"/>
              </a:cxn>
              <a:cxn ang="0">
                <a:pos x="721" y="1505"/>
              </a:cxn>
              <a:cxn ang="0">
                <a:pos x="818" y="1633"/>
              </a:cxn>
              <a:cxn ang="0">
                <a:pos x="871" y="1691"/>
              </a:cxn>
              <a:cxn ang="0">
                <a:pos x="925" y="1744"/>
              </a:cxn>
              <a:cxn ang="0">
                <a:pos x="1033" y="1834"/>
              </a:cxn>
              <a:cxn ang="0">
                <a:pos x="1146" y="1908"/>
              </a:cxn>
              <a:cxn ang="0">
                <a:pos x="1248" y="1972"/>
              </a:cxn>
              <a:cxn ang="0">
                <a:pos x="1350" y="2025"/>
              </a:cxn>
              <a:cxn ang="0">
                <a:pos x="1447" y="2062"/>
              </a:cxn>
              <a:cxn ang="0">
                <a:pos x="1544" y="2088"/>
              </a:cxn>
              <a:cxn ang="0">
                <a:pos x="1635" y="2115"/>
              </a:cxn>
            </a:cxnLst>
            <a:rect l="0" t="0" r="r" b="b"/>
            <a:pathLst>
              <a:path w="1636" h="2116">
                <a:moveTo>
                  <a:pt x="0" y="0"/>
                </a:moveTo>
                <a:lnTo>
                  <a:pt x="113" y="276"/>
                </a:lnTo>
                <a:lnTo>
                  <a:pt x="221" y="541"/>
                </a:lnTo>
                <a:lnTo>
                  <a:pt x="274" y="668"/>
                </a:lnTo>
                <a:lnTo>
                  <a:pt x="328" y="790"/>
                </a:lnTo>
                <a:lnTo>
                  <a:pt x="382" y="906"/>
                </a:lnTo>
                <a:lnTo>
                  <a:pt x="436" y="1012"/>
                </a:lnTo>
                <a:lnTo>
                  <a:pt x="484" y="1108"/>
                </a:lnTo>
                <a:lnTo>
                  <a:pt x="533" y="1203"/>
                </a:lnTo>
                <a:lnTo>
                  <a:pt x="581" y="1288"/>
                </a:lnTo>
                <a:lnTo>
                  <a:pt x="629" y="1362"/>
                </a:lnTo>
                <a:lnTo>
                  <a:pt x="721" y="1505"/>
                </a:lnTo>
                <a:lnTo>
                  <a:pt x="818" y="1633"/>
                </a:lnTo>
                <a:lnTo>
                  <a:pt x="871" y="1691"/>
                </a:lnTo>
                <a:lnTo>
                  <a:pt x="925" y="1744"/>
                </a:lnTo>
                <a:lnTo>
                  <a:pt x="1033" y="1834"/>
                </a:lnTo>
                <a:lnTo>
                  <a:pt x="1146" y="1908"/>
                </a:lnTo>
                <a:lnTo>
                  <a:pt x="1248" y="1972"/>
                </a:lnTo>
                <a:lnTo>
                  <a:pt x="1350" y="2025"/>
                </a:lnTo>
                <a:lnTo>
                  <a:pt x="1447" y="2062"/>
                </a:lnTo>
                <a:lnTo>
                  <a:pt x="1544" y="2088"/>
                </a:lnTo>
                <a:lnTo>
                  <a:pt x="1635" y="2115"/>
                </a:lnTo>
              </a:path>
            </a:pathLst>
          </a:custGeom>
          <a:noFill/>
          <a:ln w="50800" cap="rnd" cmpd="sng">
            <a:solidFill>
              <a:srgbClr val="993300"/>
            </a:solidFill>
            <a:prstDash val="solid"/>
            <a:round/>
            <a:headEnd type="none" w="med" len="med"/>
            <a:tailEnd type="none" w="med" len="med"/>
          </a:ln>
          <a:effectLst/>
        </p:spPr>
        <p:txBody>
          <a:bodyPr/>
          <a:lstStyle/>
          <a:p>
            <a:endParaRPr lang="es-ES"/>
          </a:p>
        </p:txBody>
      </p:sp>
      <p:grpSp>
        <p:nvGrpSpPr>
          <p:cNvPr id="139325" name="Group 61"/>
          <p:cNvGrpSpPr>
            <a:grpSpLocks/>
          </p:cNvGrpSpPr>
          <p:nvPr/>
        </p:nvGrpSpPr>
        <p:grpSpPr bwMode="auto">
          <a:xfrm>
            <a:off x="2667000" y="1560513"/>
            <a:ext cx="3040063" cy="3773487"/>
            <a:chOff x="1680" y="983"/>
            <a:chExt cx="1915" cy="2377"/>
          </a:xfrm>
        </p:grpSpPr>
        <p:sp>
          <p:nvSpPr>
            <p:cNvPr id="139290" name="Oval 26"/>
            <p:cNvSpPr>
              <a:spLocks noChangeArrowheads="1"/>
            </p:cNvSpPr>
            <p:nvPr/>
          </p:nvSpPr>
          <p:spPr bwMode="auto">
            <a:xfrm>
              <a:off x="3312" y="326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39291" name="Oval 27"/>
            <p:cNvSpPr>
              <a:spLocks noChangeArrowheads="1"/>
            </p:cNvSpPr>
            <p:nvPr/>
          </p:nvSpPr>
          <p:spPr bwMode="auto">
            <a:xfrm>
              <a:off x="1680" y="1152"/>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39292" name="Oval 28"/>
            <p:cNvSpPr>
              <a:spLocks noChangeArrowheads="1"/>
            </p:cNvSpPr>
            <p:nvPr/>
          </p:nvSpPr>
          <p:spPr bwMode="auto">
            <a:xfrm>
              <a:off x="2112" y="2160"/>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39293" name="Oval 29"/>
            <p:cNvSpPr>
              <a:spLocks noChangeArrowheads="1"/>
            </p:cNvSpPr>
            <p:nvPr/>
          </p:nvSpPr>
          <p:spPr bwMode="auto">
            <a:xfrm>
              <a:off x="2496" y="2784"/>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39295" name="Rectangle 31"/>
            <p:cNvSpPr>
              <a:spLocks noChangeArrowheads="1"/>
            </p:cNvSpPr>
            <p:nvPr/>
          </p:nvSpPr>
          <p:spPr bwMode="auto">
            <a:xfrm>
              <a:off x="1811" y="983"/>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39296" name="Rectangle 32"/>
            <p:cNvSpPr>
              <a:spLocks noChangeArrowheads="1"/>
            </p:cNvSpPr>
            <p:nvPr/>
          </p:nvSpPr>
          <p:spPr bwMode="auto">
            <a:xfrm>
              <a:off x="2253" y="2061"/>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139297" name="Rectangle 33"/>
            <p:cNvSpPr>
              <a:spLocks noChangeArrowheads="1"/>
            </p:cNvSpPr>
            <p:nvPr/>
          </p:nvSpPr>
          <p:spPr bwMode="auto">
            <a:xfrm>
              <a:off x="2541" y="2541"/>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139298" name="Rectangle 34"/>
            <p:cNvSpPr>
              <a:spLocks noChangeArrowheads="1"/>
            </p:cNvSpPr>
            <p:nvPr/>
          </p:nvSpPr>
          <p:spPr bwMode="auto">
            <a:xfrm>
              <a:off x="2973" y="2877"/>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139299" name="Rectangle 35"/>
            <p:cNvSpPr>
              <a:spLocks noChangeArrowheads="1"/>
            </p:cNvSpPr>
            <p:nvPr/>
          </p:nvSpPr>
          <p:spPr bwMode="auto">
            <a:xfrm>
              <a:off x="3357" y="3021"/>
              <a:ext cx="23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G</a:t>
              </a:r>
            </a:p>
          </p:txBody>
        </p:sp>
      </p:grpSp>
      <p:grpSp>
        <p:nvGrpSpPr>
          <p:cNvPr id="139326" name="Group 62"/>
          <p:cNvGrpSpPr>
            <a:grpSpLocks/>
          </p:cNvGrpSpPr>
          <p:nvPr/>
        </p:nvGrpSpPr>
        <p:grpSpPr bwMode="auto">
          <a:xfrm>
            <a:off x="2341563" y="1598613"/>
            <a:ext cx="6361112" cy="4017962"/>
            <a:chOff x="1475" y="1007"/>
            <a:chExt cx="4007" cy="2531"/>
          </a:xfrm>
        </p:grpSpPr>
        <p:sp>
          <p:nvSpPr>
            <p:cNvPr id="139315" name="Rectangle 51"/>
            <p:cNvSpPr>
              <a:spLocks noChangeArrowheads="1"/>
            </p:cNvSpPr>
            <p:nvPr/>
          </p:nvSpPr>
          <p:spPr bwMode="auto">
            <a:xfrm>
              <a:off x="2781" y="3117"/>
              <a:ext cx="242" cy="229"/>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39300" name="Line 36"/>
            <p:cNvSpPr>
              <a:spLocks noChangeShapeType="1"/>
            </p:cNvSpPr>
            <p:nvPr/>
          </p:nvSpPr>
          <p:spPr bwMode="auto">
            <a:xfrm>
              <a:off x="1716" y="1284"/>
              <a:ext cx="0" cy="892"/>
            </a:xfrm>
            <a:prstGeom prst="line">
              <a:avLst/>
            </a:prstGeom>
            <a:noFill/>
            <a:ln w="25400">
              <a:solidFill>
                <a:schemeClr val="tx1"/>
              </a:solidFill>
              <a:prstDash val="dash"/>
              <a:round/>
              <a:headEnd/>
              <a:tailEnd/>
            </a:ln>
            <a:effectLst/>
          </p:spPr>
          <p:txBody>
            <a:bodyPr wrap="none" anchor="ctr"/>
            <a:lstStyle/>
            <a:p>
              <a:endParaRPr lang="es-ES"/>
            </a:p>
          </p:txBody>
        </p:sp>
        <p:sp>
          <p:nvSpPr>
            <p:cNvPr id="139301" name="Line 37"/>
            <p:cNvSpPr>
              <a:spLocks noChangeShapeType="1"/>
            </p:cNvSpPr>
            <p:nvPr/>
          </p:nvSpPr>
          <p:spPr bwMode="auto">
            <a:xfrm flipH="1">
              <a:off x="1736" y="2208"/>
              <a:ext cx="408" cy="0"/>
            </a:xfrm>
            <a:prstGeom prst="line">
              <a:avLst/>
            </a:prstGeom>
            <a:noFill/>
            <a:ln w="25400">
              <a:solidFill>
                <a:schemeClr val="tx1"/>
              </a:solidFill>
              <a:prstDash val="dash"/>
              <a:round/>
              <a:headEnd/>
              <a:tailEnd/>
            </a:ln>
            <a:effectLst/>
          </p:spPr>
          <p:txBody>
            <a:bodyPr wrap="none" anchor="ctr"/>
            <a:lstStyle/>
            <a:p>
              <a:endParaRPr lang="es-ES"/>
            </a:p>
          </p:txBody>
        </p:sp>
        <p:sp>
          <p:nvSpPr>
            <p:cNvPr id="139302" name="Line 38"/>
            <p:cNvSpPr>
              <a:spLocks noChangeShapeType="1"/>
            </p:cNvSpPr>
            <p:nvPr/>
          </p:nvSpPr>
          <p:spPr bwMode="auto">
            <a:xfrm>
              <a:off x="2160" y="2244"/>
              <a:ext cx="0" cy="556"/>
            </a:xfrm>
            <a:prstGeom prst="line">
              <a:avLst/>
            </a:prstGeom>
            <a:noFill/>
            <a:ln w="25400">
              <a:solidFill>
                <a:schemeClr val="tx1"/>
              </a:solidFill>
              <a:prstDash val="dash"/>
              <a:round/>
              <a:headEnd/>
              <a:tailEnd/>
            </a:ln>
            <a:effectLst/>
          </p:spPr>
          <p:txBody>
            <a:bodyPr wrap="none" anchor="ctr"/>
            <a:lstStyle/>
            <a:p>
              <a:endParaRPr lang="es-ES"/>
            </a:p>
          </p:txBody>
        </p:sp>
        <p:sp>
          <p:nvSpPr>
            <p:cNvPr id="139303" name="Line 39"/>
            <p:cNvSpPr>
              <a:spLocks noChangeShapeType="1"/>
            </p:cNvSpPr>
            <p:nvPr/>
          </p:nvSpPr>
          <p:spPr bwMode="auto">
            <a:xfrm flipH="1">
              <a:off x="2132" y="2832"/>
              <a:ext cx="396" cy="0"/>
            </a:xfrm>
            <a:prstGeom prst="line">
              <a:avLst/>
            </a:prstGeom>
            <a:noFill/>
            <a:ln w="25400">
              <a:solidFill>
                <a:schemeClr val="tx1"/>
              </a:solidFill>
              <a:prstDash val="dash"/>
              <a:round/>
              <a:headEnd/>
              <a:tailEnd/>
            </a:ln>
            <a:effectLst/>
          </p:spPr>
          <p:txBody>
            <a:bodyPr wrap="none" anchor="ctr"/>
            <a:lstStyle/>
            <a:p>
              <a:endParaRPr lang="es-ES"/>
            </a:p>
          </p:txBody>
        </p:sp>
        <p:sp>
          <p:nvSpPr>
            <p:cNvPr id="139308" name="Rectangle 44"/>
            <p:cNvSpPr>
              <a:spLocks noChangeArrowheads="1"/>
            </p:cNvSpPr>
            <p:nvPr/>
          </p:nvSpPr>
          <p:spPr bwMode="auto">
            <a:xfrm>
              <a:off x="1475" y="1686"/>
              <a:ext cx="242" cy="229"/>
            </a:xfrm>
            <a:prstGeom prst="rect">
              <a:avLst/>
            </a:prstGeom>
            <a:noFill/>
            <a:ln w="12700">
              <a:noFill/>
              <a:miter lim="800000"/>
              <a:headEnd/>
              <a:tailEnd/>
            </a:ln>
            <a:effectLst/>
          </p:spPr>
          <p:txBody>
            <a:bodyPr wrap="none" lIns="90488" tIns="44450" rIns="90488" bIns="44450">
              <a:spAutoFit/>
            </a:bodyPr>
            <a:lstStyle/>
            <a:p>
              <a:pPr eaLnBrk="0" hangingPunct="0"/>
              <a:r>
                <a:rPr lang="en-US" b="1"/>
                <a:t>-6</a:t>
              </a:r>
            </a:p>
          </p:txBody>
        </p:sp>
        <p:sp>
          <p:nvSpPr>
            <p:cNvPr id="139309" name="Rectangle 45"/>
            <p:cNvSpPr>
              <a:spLocks noChangeArrowheads="1"/>
            </p:cNvSpPr>
            <p:nvPr/>
          </p:nvSpPr>
          <p:spPr bwMode="auto">
            <a:xfrm>
              <a:off x="1821" y="2205"/>
              <a:ext cx="194" cy="229"/>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39310" name="Rectangle 46"/>
            <p:cNvSpPr>
              <a:spLocks noChangeArrowheads="1"/>
            </p:cNvSpPr>
            <p:nvPr/>
          </p:nvSpPr>
          <p:spPr bwMode="auto">
            <a:xfrm>
              <a:off x="2253" y="2781"/>
              <a:ext cx="194" cy="229"/>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39313" name="Rectangle 49"/>
            <p:cNvSpPr>
              <a:spLocks noChangeArrowheads="1"/>
            </p:cNvSpPr>
            <p:nvPr/>
          </p:nvSpPr>
          <p:spPr bwMode="auto">
            <a:xfrm>
              <a:off x="1917" y="2397"/>
              <a:ext cx="242" cy="229"/>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139314" name="Rectangle 50"/>
            <p:cNvSpPr>
              <a:spLocks noChangeArrowheads="1"/>
            </p:cNvSpPr>
            <p:nvPr/>
          </p:nvSpPr>
          <p:spPr bwMode="auto">
            <a:xfrm>
              <a:off x="2301" y="2925"/>
              <a:ext cx="242" cy="229"/>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139305" name="Line 41"/>
            <p:cNvSpPr>
              <a:spLocks noChangeShapeType="1"/>
            </p:cNvSpPr>
            <p:nvPr/>
          </p:nvSpPr>
          <p:spPr bwMode="auto">
            <a:xfrm flipH="1">
              <a:off x="2540" y="3168"/>
              <a:ext cx="420" cy="0"/>
            </a:xfrm>
            <a:prstGeom prst="line">
              <a:avLst/>
            </a:prstGeom>
            <a:noFill/>
            <a:ln w="25400">
              <a:solidFill>
                <a:schemeClr val="tx1"/>
              </a:solidFill>
              <a:prstDash val="dash"/>
              <a:round/>
              <a:headEnd/>
              <a:tailEnd/>
            </a:ln>
            <a:effectLst/>
          </p:spPr>
          <p:txBody>
            <a:bodyPr wrap="none" anchor="ctr"/>
            <a:lstStyle/>
            <a:p>
              <a:endParaRPr lang="es-ES"/>
            </a:p>
          </p:txBody>
        </p:sp>
        <p:sp>
          <p:nvSpPr>
            <p:cNvPr id="139306" name="Line 42"/>
            <p:cNvSpPr>
              <a:spLocks noChangeShapeType="1"/>
            </p:cNvSpPr>
            <p:nvPr/>
          </p:nvSpPr>
          <p:spPr bwMode="auto">
            <a:xfrm>
              <a:off x="2976" y="3252"/>
              <a:ext cx="0" cy="28"/>
            </a:xfrm>
            <a:prstGeom prst="line">
              <a:avLst/>
            </a:prstGeom>
            <a:noFill/>
            <a:ln w="25400">
              <a:solidFill>
                <a:schemeClr val="tx1"/>
              </a:solidFill>
              <a:prstDash val="dash"/>
              <a:round/>
              <a:headEnd/>
              <a:tailEnd/>
            </a:ln>
            <a:effectLst/>
          </p:spPr>
          <p:txBody>
            <a:bodyPr wrap="none" anchor="ctr"/>
            <a:lstStyle/>
            <a:p>
              <a:endParaRPr lang="es-ES"/>
            </a:p>
          </p:txBody>
        </p:sp>
        <p:sp>
          <p:nvSpPr>
            <p:cNvPr id="139311" name="Rectangle 47"/>
            <p:cNvSpPr>
              <a:spLocks noChangeArrowheads="1"/>
            </p:cNvSpPr>
            <p:nvPr/>
          </p:nvSpPr>
          <p:spPr bwMode="auto">
            <a:xfrm>
              <a:off x="2589" y="3117"/>
              <a:ext cx="194" cy="229"/>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39294" name="Oval 30"/>
            <p:cNvSpPr>
              <a:spLocks noChangeArrowheads="1"/>
            </p:cNvSpPr>
            <p:nvPr/>
          </p:nvSpPr>
          <p:spPr bwMode="auto">
            <a:xfrm>
              <a:off x="2928" y="3120"/>
              <a:ext cx="96" cy="96"/>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139304" name="Line 40"/>
            <p:cNvSpPr>
              <a:spLocks noChangeShapeType="1"/>
            </p:cNvSpPr>
            <p:nvPr/>
          </p:nvSpPr>
          <p:spPr bwMode="auto">
            <a:xfrm>
              <a:off x="2544" y="2916"/>
              <a:ext cx="0" cy="220"/>
            </a:xfrm>
            <a:prstGeom prst="line">
              <a:avLst/>
            </a:prstGeom>
            <a:noFill/>
            <a:ln w="25400">
              <a:solidFill>
                <a:schemeClr val="tx1"/>
              </a:solidFill>
              <a:prstDash val="dash"/>
              <a:round/>
              <a:headEnd/>
              <a:tailEnd/>
            </a:ln>
            <a:effectLst/>
          </p:spPr>
          <p:txBody>
            <a:bodyPr wrap="none" anchor="ctr"/>
            <a:lstStyle/>
            <a:p>
              <a:endParaRPr lang="es-ES"/>
            </a:p>
          </p:txBody>
        </p:sp>
        <p:sp>
          <p:nvSpPr>
            <p:cNvPr id="139307" name="Line 43"/>
            <p:cNvSpPr>
              <a:spLocks noChangeShapeType="1"/>
            </p:cNvSpPr>
            <p:nvPr/>
          </p:nvSpPr>
          <p:spPr bwMode="auto">
            <a:xfrm flipH="1">
              <a:off x="2948" y="3312"/>
              <a:ext cx="396" cy="0"/>
            </a:xfrm>
            <a:prstGeom prst="line">
              <a:avLst/>
            </a:prstGeom>
            <a:noFill/>
            <a:ln w="25400">
              <a:solidFill>
                <a:schemeClr val="tx1"/>
              </a:solidFill>
              <a:prstDash val="dash"/>
              <a:round/>
              <a:headEnd/>
              <a:tailEnd/>
            </a:ln>
            <a:effectLst/>
          </p:spPr>
          <p:txBody>
            <a:bodyPr wrap="none" anchor="ctr"/>
            <a:lstStyle/>
            <a:p>
              <a:endParaRPr lang="es-ES"/>
            </a:p>
          </p:txBody>
        </p:sp>
        <p:sp>
          <p:nvSpPr>
            <p:cNvPr id="139312" name="Rectangle 48"/>
            <p:cNvSpPr>
              <a:spLocks noChangeArrowheads="1"/>
            </p:cNvSpPr>
            <p:nvPr/>
          </p:nvSpPr>
          <p:spPr bwMode="auto">
            <a:xfrm>
              <a:off x="3021" y="3309"/>
              <a:ext cx="194" cy="229"/>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139319" name="Text Box 55"/>
            <p:cNvSpPr txBox="1">
              <a:spLocks noChangeArrowheads="1"/>
            </p:cNvSpPr>
            <p:nvPr/>
          </p:nvSpPr>
          <p:spPr bwMode="auto">
            <a:xfrm>
              <a:off x="2486" y="1007"/>
              <a:ext cx="2996" cy="585"/>
            </a:xfrm>
            <a:prstGeom prst="rect">
              <a:avLst/>
            </a:prstGeom>
            <a:solidFill>
              <a:schemeClr val="bg1"/>
            </a:solidFill>
            <a:ln w="12700">
              <a:solidFill>
                <a:schemeClr val="tx1"/>
              </a:solidFill>
              <a:miter lim="800000"/>
              <a:headEnd/>
              <a:tailEnd/>
            </a:ln>
            <a:effectLst/>
          </p:spPr>
          <p:txBody>
            <a:bodyPr wrap="none">
              <a:spAutoFit/>
            </a:bodyPr>
            <a:lstStyle/>
            <a:p>
              <a:pPr eaLnBrk="0" hangingPunct="0"/>
              <a:r>
                <a:rPr lang="es-ES" b="1" dirty="0"/>
                <a:t>Observación: la cantidad de Y a la que se </a:t>
              </a:r>
            </a:p>
            <a:p>
              <a:pPr algn="just" eaLnBrk="0" hangingPunct="0"/>
              <a:r>
                <a:rPr lang="es-ES" b="1" dirty="0"/>
                <a:t>renuncia por una unidad adicional de X</a:t>
              </a:r>
            </a:p>
            <a:p>
              <a:pPr eaLnBrk="0" hangingPunct="0"/>
              <a:r>
                <a:rPr lang="es-ES" b="1" dirty="0"/>
                <a:t>disminuye de 6 a 1.</a:t>
              </a:r>
            </a:p>
          </p:txBody>
        </p:sp>
      </p:grpSp>
      <p:sp>
        <p:nvSpPr>
          <p:cNvPr id="13926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3926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39273" name="Line 9"/>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39274" name="Line 10"/>
          <p:cNvSpPr>
            <a:spLocks noChangeShapeType="1"/>
          </p:cNvSpPr>
          <p:nvPr/>
        </p:nvSpPr>
        <p:spPr bwMode="auto">
          <a:xfrm>
            <a:off x="2224088" y="5930900"/>
            <a:ext cx="4195762" cy="0"/>
          </a:xfrm>
          <a:prstGeom prst="line">
            <a:avLst/>
          </a:prstGeom>
          <a:noFill/>
          <a:ln w="25400">
            <a:solidFill>
              <a:schemeClr val="tx1"/>
            </a:solidFill>
            <a:round/>
            <a:headEnd/>
            <a:tailEnd/>
          </a:ln>
          <a:effectLst/>
        </p:spPr>
        <p:txBody>
          <a:bodyPr wrap="none" anchor="ctr"/>
          <a:lstStyle/>
          <a:p>
            <a:endParaRPr lang="es-ES"/>
          </a:p>
        </p:txBody>
      </p:sp>
      <p:sp>
        <p:nvSpPr>
          <p:cNvPr id="139277" name="Rectangle 13"/>
          <p:cNvSpPr>
            <a:spLocks noChangeArrowheads="1"/>
          </p:cNvSpPr>
          <p:nvPr/>
        </p:nvSpPr>
        <p:spPr bwMode="auto">
          <a:xfrm>
            <a:off x="3255963"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139278" name="Rectangle 14"/>
          <p:cNvSpPr>
            <a:spLocks noChangeArrowheads="1"/>
          </p:cNvSpPr>
          <p:nvPr/>
        </p:nvSpPr>
        <p:spPr bwMode="auto">
          <a:xfrm>
            <a:off x="3895725" y="5865813"/>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139279" name="Rectangle 15"/>
          <p:cNvSpPr>
            <a:spLocks noChangeArrowheads="1"/>
          </p:cNvSpPr>
          <p:nvPr/>
        </p:nvSpPr>
        <p:spPr bwMode="auto">
          <a:xfrm>
            <a:off x="45354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139280" name="Rectangle 16"/>
          <p:cNvSpPr>
            <a:spLocks noChangeArrowheads="1"/>
          </p:cNvSpPr>
          <p:nvPr/>
        </p:nvSpPr>
        <p:spPr bwMode="auto">
          <a:xfrm>
            <a:off x="517683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139281" name="Rectangle 17"/>
          <p:cNvSpPr>
            <a:spLocks noChangeArrowheads="1"/>
          </p:cNvSpPr>
          <p:nvPr/>
        </p:nvSpPr>
        <p:spPr bwMode="auto">
          <a:xfrm>
            <a:off x="2616200" y="5865813"/>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139282" name="Rectangle 18"/>
          <p:cNvSpPr>
            <a:spLocks noChangeArrowheads="1"/>
          </p:cNvSpPr>
          <p:nvPr/>
        </p:nvSpPr>
        <p:spPr bwMode="auto">
          <a:xfrm>
            <a:off x="1900238" y="5329238"/>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139283" name="Rectangle 19"/>
          <p:cNvSpPr>
            <a:spLocks noChangeArrowheads="1"/>
          </p:cNvSpPr>
          <p:nvPr/>
        </p:nvSpPr>
        <p:spPr bwMode="auto">
          <a:xfrm>
            <a:off x="1900238" y="481012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139284" name="Rectangle 20"/>
          <p:cNvSpPr>
            <a:spLocks noChangeArrowheads="1"/>
          </p:cNvSpPr>
          <p:nvPr/>
        </p:nvSpPr>
        <p:spPr bwMode="auto">
          <a:xfrm>
            <a:off x="1900238" y="42910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139285" name="Rectangle 21"/>
          <p:cNvSpPr>
            <a:spLocks noChangeArrowheads="1"/>
          </p:cNvSpPr>
          <p:nvPr/>
        </p:nvSpPr>
        <p:spPr bwMode="auto">
          <a:xfrm>
            <a:off x="1900238" y="3771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139286" name="Rectangle 22"/>
          <p:cNvSpPr>
            <a:spLocks noChangeArrowheads="1"/>
          </p:cNvSpPr>
          <p:nvPr/>
        </p:nvSpPr>
        <p:spPr bwMode="auto">
          <a:xfrm>
            <a:off x="1747838" y="32512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39287" name="Rectangle 23"/>
          <p:cNvSpPr>
            <a:spLocks noChangeArrowheads="1"/>
          </p:cNvSpPr>
          <p:nvPr/>
        </p:nvSpPr>
        <p:spPr bwMode="auto">
          <a:xfrm>
            <a:off x="1747838" y="27320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12</a:t>
            </a:r>
          </a:p>
        </p:txBody>
      </p:sp>
      <p:sp>
        <p:nvSpPr>
          <p:cNvPr id="139288" name="Rectangle 24"/>
          <p:cNvSpPr>
            <a:spLocks noChangeArrowheads="1"/>
          </p:cNvSpPr>
          <p:nvPr/>
        </p:nvSpPr>
        <p:spPr bwMode="auto">
          <a:xfrm>
            <a:off x="1747838" y="221297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14</a:t>
            </a:r>
          </a:p>
        </p:txBody>
      </p:sp>
      <p:sp>
        <p:nvSpPr>
          <p:cNvPr id="139289" name="Rectangle 25"/>
          <p:cNvSpPr>
            <a:spLocks noChangeArrowheads="1"/>
          </p:cNvSpPr>
          <p:nvPr/>
        </p:nvSpPr>
        <p:spPr bwMode="auto">
          <a:xfrm>
            <a:off x="1747838" y="16938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16</a:t>
            </a:r>
          </a:p>
        </p:txBody>
      </p:sp>
      <p:sp>
        <p:nvSpPr>
          <p:cNvPr id="139329" name="Rectangle 65"/>
          <p:cNvSpPr>
            <a:spLocks noChangeArrowheads="1"/>
          </p:cNvSpPr>
          <p:nvPr/>
        </p:nvSpPr>
        <p:spPr bwMode="auto">
          <a:xfrm>
            <a:off x="533400" y="1651000"/>
            <a:ext cx="1312863" cy="852488"/>
          </a:xfrm>
          <a:prstGeom prst="rect">
            <a:avLst/>
          </a:prstGeom>
          <a:noFill/>
          <a:ln w="12700">
            <a:noFill/>
            <a:miter lim="800000"/>
            <a:headEnd/>
            <a:tailEnd/>
          </a:ln>
          <a:effectLst/>
        </p:spPr>
        <p:txBody>
          <a:bodyPr lIns="90488" tIns="44450" rIns="90488" bIns="44450">
            <a:spAutoFit/>
          </a:bodyPr>
          <a:lstStyle/>
          <a:p>
            <a:pPr algn="r" eaLnBrk="0" hangingPunct="0"/>
            <a:r>
              <a:rPr lang="en-US" b="1"/>
              <a:t>Y</a:t>
            </a:r>
          </a:p>
          <a:p>
            <a:pPr algn="r" eaLnBrk="0" hangingPunct="0"/>
            <a:r>
              <a:rPr lang="en-US" sz="1600" b="1"/>
              <a:t>(unidades semanales)</a:t>
            </a:r>
            <a:endParaRPr lang="en-US" b="1"/>
          </a:p>
        </p:txBody>
      </p:sp>
      <p:sp>
        <p:nvSpPr>
          <p:cNvPr id="139330" name="Rectangle 66"/>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139331" name="Rectangle 67"/>
          <p:cNvSpPr>
            <a:spLocks noChangeArrowheads="1"/>
          </p:cNvSpPr>
          <p:nvPr/>
        </p:nvSpPr>
        <p:spPr bwMode="auto">
          <a:xfrm>
            <a:off x="0" y="811213"/>
            <a:ext cx="9144000" cy="606425"/>
          </a:xfrm>
          <a:prstGeom prst="rect">
            <a:avLst/>
          </a:prstGeom>
          <a:noFill/>
          <a:ln w="12700">
            <a:noFill/>
            <a:miter lim="800000"/>
            <a:headEnd/>
            <a:tailEnd/>
          </a:ln>
          <a:effectLst/>
        </p:spPr>
        <p:txBody>
          <a:bodyPr lIns="90488" tIns="44450" rIns="90488" bIns="44450" anchor="b"/>
          <a:lstStyle/>
          <a:p>
            <a:pPr algn="ctr"/>
            <a:r>
              <a:rPr lang="es-ES" sz="2800">
                <a:solidFill>
                  <a:schemeClr val="tx2"/>
                </a:solidFill>
              </a:rPr>
              <a:t>4ª Las curvas de indiferencia son convexas respecto al origen de coordenadas</a:t>
            </a:r>
            <a:endParaRPr lang="en-US" sz="2800">
              <a:solidFill>
                <a:schemeClr val="tx2"/>
              </a:solidFill>
            </a:endParaRPr>
          </a:p>
        </p:txBody>
      </p:sp>
      <p:sp>
        <p:nvSpPr>
          <p:cNvPr id="139333" name="Text Box 69"/>
          <p:cNvSpPr txBox="1">
            <a:spLocks noChangeArrowheads="1"/>
          </p:cNvSpPr>
          <p:nvPr/>
        </p:nvSpPr>
        <p:spPr bwMode="auto">
          <a:xfrm>
            <a:off x="762000" y="0"/>
            <a:ext cx="7802563" cy="531813"/>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eaLnBrk="0" hangingPunct="0"/>
            <a:r>
              <a:rPr lang="es-ES" sz="2800"/>
              <a:t>2.2.3. Propiedades de las curvas de indiferencia</a:t>
            </a:r>
            <a:endParaRPr lang="en-US" sz="2800" b="1"/>
          </a:p>
        </p:txBody>
      </p:sp>
      <p:sp>
        <p:nvSpPr>
          <p:cNvPr id="383047" name="Rectangle 71"/>
          <p:cNvSpPr>
            <a:spLocks noChangeArrowheads="1"/>
          </p:cNvSpPr>
          <p:nvPr/>
        </p:nvSpPr>
        <p:spPr bwMode="auto">
          <a:xfrm>
            <a:off x="144322" y="6253584"/>
            <a:ext cx="8212506" cy="369332"/>
          </a:xfrm>
          <a:prstGeom prst="rect">
            <a:avLst/>
          </a:prstGeom>
          <a:noFill/>
          <a:ln w="12700">
            <a:noFill/>
            <a:miter lim="800000"/>
            <a:headEnd/>
            <a:tailEnd/>
          </a:ln>
          <a:effectLst/>
        </p:spPr>
        <p:txBody>
          <a:bodyPr wrap="none" anchor="ctr">
            <a:spAutoFit/>
          </a:bodyPr>
          <a:lstStyle/>
          <a:p>
            <a:pPr algn="ctr"/>
            <a:r>
              <a:rPr lang="es-ES" i="1" dirty="0" smtClean="0"/>
              <a:t>Figura 6.</a:t>
            </a:r>
            <a:r>
              <a:rPr lang="es-ES" dirty="0" smtClean="0"/>
              <a:t> Movimientos de izquierda a derecha sobre una curva de indiferencia.</a:t>
            </a:r>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wipe(left)">
                                      <p:cBhvr>
                                        <p:cTn id="7" dur="500"/>
                                        <p:tgtEl>
                                          <p:spTgt spid="139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325"/>
                                        </p:tgtEl>
                                        <p:attrNameLst>
                                          <p:attrName>style.visibility</p:attrName>
                                        </p:attrNameLst>
                                      </p:cBhvr>
                                      <p:to>
                                        <p:strVal val="visible"/>
                                      </p:to>
                                    </p:set>
                                    <p:animEffect transition="in" filter="wipe(left)">
                                      <p:cBhvr>
                                        <p:cTn id="12" dur="500"/>
                                        <p:tgtEl>
                                          <p:spTgt spid="1393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326"/>
                                        </p:tgtEl>
                                        <p:attrNameLst>
                                          <p:attrName>style.visibility</p:attrName>
                                        </p:attrNameLst>
                                      </p:cBhvr>
                                      <p:to>
                                        <p:strVal val="visible"/>
                                      </p:to>
                                    </p:set>
                                    <p:animEffect transition="in" filter="wipe(left)">
                                      <p:cBhvr>
                                        <p:cTn id="17" dur="500"/>
                                        <p:tgtEl>
                                          <p:spTgt spid="139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F7C8EC82-E6B9-44B8-9A5F-D92F01068AB8}" type="slidenum">
              <a:rPr lang="es-ES"/>
              <a:pPr/>
              <a:t>47</a:t>
            </a:fld>
            <a:endParaRPr lang="es-ES"/>
          </a:p>
        </p:txBody>
      </p:sp>
      <p:sp>
        <p:nvSpPr>
          <p:cNvPr id="526339" name="Rectangle 3"/>
          <p:cNvSpPr>
            <a:spLocks noGrp="1" noChangeArrowheads="1"/>
          </p:cNvSpPr>
          <p:nvPr>
            <p:ph type="body" idx="1"/>
          </p:nvPr>
        </p:nvSpPr>
        <p:spPr>
          <a:xfrm>
            <a:off x="203200" y="1427163"/>
            <a:ext cx="8338916" cy="4525962"/>
          </a:xfrm>
        </p:spPr>
        <p:txBody>
          <a:bodyPr/>
          <a:lstStyle/>
          <a:p>
            <a:pPr algn="just">
              <a:lnSpc>
                <a:spcPct val="90000"/>
              </a:lnSpc>
              <a:spcBef>
                <a:spcPct val="35000"/>
              </a:spcBef>
            </a:pPr>
            <a:r>
              <a:rPr lang="es-ES" sz="2800" dirty="0"/>
              <a:t>Las curvas de indiferencia son </a:t>
            </a:r>
            <a:r>
              <a:rPr lang="es-ES" sz="2800" dirty="0">
                <a:solidFill>
                  <a:srgbClr val="FF3300"/>
                </a:solidFill>
              </a:rPr>
              <a:t>convexas</a:t>
            </a:r>
            <a:r>
              <a:rPr lang="es-ES" sz="2800" dirty="0"/>
              <a:t> porque a medida que va disminuyendo la cantidad poseída de un bien, el consumidor lo valora más en términos del otro bien y, por tanto, exige mayores cantidades para resarcirse o compensar disminuciones adicionales del bien que se va haciendo más escaso. </a:t>
            </a:r>
          </a:p>
          <a:p>
            <a:pPr algn="just">
              <a:lnSpc>
                <a:spcPct val="90000"/>
              </a:lnSpc>
              <a:spcBef>
                <a:spcPct val="35000"/>
              </a:spcBef>
            </a:pPr>
            <a:r>
              <a:rPr lang="es-ES" sz="2800" dirty="0"/>
              <a:t>Este comportamiento es reflejo de la </a:t>
            </a:r>
            <a:r>
              <a:rPr lang="es-ES" sz="2800" dirty="0">
                <a:solidFill>
                  <a:srgbClr val="FF3300"/>
                </a:solidFill>
              </a:rPr>
              <a:t>ley de la utilidad marginal decreciente</a:t>
            </a:r>
            <a:r>
              <a:rPr lang="es-ES" sz="2800" dirty="0"/>
              <a:t>.</a:t>
            </a:r>
          </a:p>
          <a:p>
            <a:pPr>
              <a:lnSpc>
                <a:spcPct val="90000"/>
              </a:lnSpc>
            </a:pPr>
            <a:endParaRPr lang="es-ES" dirty="0"/>
          </a:p>
        </p:txBody>
      </p:sp>
      <p:sp>
        <p:nvSpPr>
          <p:cNvPr id="526340" name="Text Box 4"/>
          <p:cNvSpPr txBox="1">
            <a:spLocks noGrp="1" noChangeArrowheads="1"/>
          </p:cNvSpPr>
          <p:nvPr>
            <p:ph type="title"/>
          </p:nvPr>
        </p:nvSpPr>
        <p:spPr>
          <a:xfrm>
            <a:off x="457200" y="447675"/>
            <a:ext cx="8229600" cy="722313"/>
          </a:xfrm>
          <a:solidFill>
            <a:srgbClr val="D8C0CB"/>
          </a:solidFill>
          <a:ln w="12700">
            <a:solidFill>
              <a:srgbClr val="376546"/>
            </a:solidFill>
          </a:ln>
          <a:effectLst>
            <a:outerShdw dist="107763" dir="2700000" algn="ctr" rotWithShape="0">
              <a:srgbClr val="B2B2B2"/>
            </a:outerShdw>
          </a:effectLst>
        </p:spPr>
        <p:txBody>
          <a:bodyPr/>
          <a:lstStyle/>
          <a:p>
            <a:pPr eaLnBrk="0" hangingPunct="0"/>
            <a:r>
              <a:rPr lang="es-ES" sz="2800"/>
              <a:t>2.2.3. Propiedades de las curvas de indiferencia</a:t>
            </a:r>
            <a:endParaRPr lang="en-US" sz="28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A4563279-6BAD-4D81-BAEF-5076BDC89C8F}" type="slidenum">
              <a:rPr lang="es-ES"/>
              <a:pPr/>
              <a:t>48</a:t>
            </a:fld>
            <a:endParaRPr lang="es-ES"/>
          </a:p>
        </p:txBody>
      </p:sp>
      <p:sp>
        <p:nvSpPr>
          <p:cNvPr id="530435" name="Rectangle 3"/>
          <p:cNvSpPr>
            <a:spLocks noGrp="1" noChangeArrowheads="1"/>
          </p:cNvSpPr>
          <p:nvPr>
            <p:ph type="body" idx="1"/>
          </p:nvPr>
        </p:nvSpPr>
        <p:spPr/>
        <p:txBody>
          <a:bodyPr/>
          <a:lstStyle/>
          <a:p>
            <a:pPr algn="just">
              <a:lnSpc>
                <a:spcPct val="90000"/>
              </a:lnSpc>
              <a:spcAft>
                <a:spcPct val="40000"/>
              </a:spcAft>
            </a:pPr>
            <a:r>
              <a:rPr lang="es-ES" dirty="0"/>
              <a:t>Las funciones de utilidad </a:t>
            </a:r>
            <a:r>
              <a:rPr lang="es-ES" dirty="0" err="1"/>
              <a:t>Cobb</a:t>
            </a:r>
            <a:r>
              <a:rPr lang="es-ES" dirty="0"/>
              <a:t>-Douglas verifican todas las propiedades estudiadas (curvas de indiferencia regulares).</a:t>
            </a:r>
          </a:p>
          <a:p>
            <a:pPr algn="just">
              <a:lnSpc>
                <a:spcPct val="90000"/>
              </a:lnSpc>
            </a:pPr>
            <a:r>
              <a:rPr lang="es-ES" dirty="0"/>
              <a:t>Las funciones de utilidad </a:t>
            </a:r>
            <a:r>
              <a:rPr lang="es-ES" dirty="0" err="1"/>
              <a:t>Cobb</a:t>
            </a:r>
            <a:r>
              <a:rPr lang="es-ES" dirty="0"/>
              <a:t>-Douglas tienen la expresión U(X,Y)=AX</a:t>
            </a:r>
            <a:r>
              <a:rPr lang="es-ES" baseline="30000" dirty="0"/>
              <a:t>C</a:t>
            </a:r>
            <a:r>
              <a:rPr lang="es-ES" dirty="0"/>
              <a:t>Y</a:t>
            </a:r>
            <a:r>
              <a:rPr lang="es-ES" baseline="30000" dirty="0"/>
              <a:t>D</a:t>
            </a:r>
            <a:r>
              <a:rPr lang="es-ES" dirty="0"/>
              <a:t>, donde X e Y son las cantidades consumidas de los dos bienes y A, C, D son parámetros positivos que describen las preferencias del consumidor.</a:t>
            </a:r>
          </a:p>
        </p:txBody>
      </p:sp>
      <p:sp>
        <p:nvSpPr>
          <p:cNvPr id="530436"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a:lnSpc>
                <a:spcPct val="90000"/>
              </a:lnSpc>
              <a:spcBef>
                <a:spcPct val="20000"/>
              </a:spcBef>
            </a:pPr>
            <a:r>
              <a:rPr lang="es-ES" sz="3200"/>
              <a:t>2.2.3. Propiedades de las curvas de indiferencia</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71E8560E-50A8-40EF-B0A7-5A5480AEA87C}" type="slidenum">
              <a:rPr lang="es-ES"/>
              <a:pPr/>
              <a:t>49</a:t>
            </a:fld>
            <a:endParaRPr lang="es-ES"/>
          </a:p>
        </p:txBody>
      </p:sp>
      <p:sp>
        <p:nvSpPr>
          <p:cNvPr id="13312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3312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33125" name="Rectangle 5"/>
          <p:cNvSpPr>
            <a:spLocks noGrp="1" noChangeArrowheads="1"/>
          </p:cNvSpPr>
          <p:nvPr>
            <p:ph type="body" idx="1"/>
          </p:nvPr>
        </p:nvSpPr>
        <p:spPr>
          <a:xfrm>
            <a:off x="457200" y="1589088"/>
            <a:ext cx="7922871" cy="4537075"/>
          </a:xfrm>
          <a:noFill/>
          <a:ln/>
        </p:spPr>
        <p:txBody>
          <a:bodyPr lIns="90488" tIns="44450" rIns="90488" bIns="44450"/>
          <a:lstStyle/>
          <a:p>
            <a:pPr algn="just">
              <a:lnSpc>
                <a:spcPct val="90000"/>
              </a:lnSpc>
              <a:spcBef>
                <a:spcPct val="40000"/>
              </a:spcBef>
            </a:pPr>
            <a:r>
              <a:rPr lang="es-ES" sz="2800" dirty="0"/>
              <a:t>La </a:t>
            </a:r>
            <a:r>
              <a:rPr lang="es-ES" sz="2800" dirty="0">
                <a:solidFill>
                  <a:srgbClr val="FF3300"/>
                </a:solidFill>
              </a:rPr>
              <a:t>relación marginal de sustitución (</a:t>
            </a:r>
            <a:r>
              <a:rPr lang="es-ES" sz="2800" i="1" dirty="0">
                <a:solidFill>
                  <a:srgbClr val="FF3300"/>
                </a:solidFill>
              </a:rPr>
              <a:t>RMS</a:t>
            </a:r>
            <a:r>
              <a:rPr lang="es-ES" sz="2800" dirty="0">
                <a:solidFill>
                  <a:srgbClr val="FF3300"/>
                </a:solidFill>
              </a:rPr>
              <a:t>)</a:t>
            </a:r>
            <a:r>
              <a:rPr lang="es-ES" sz="2800" dirty="0"/>
              <a:t> indica el número máximo de unidades de un bien (Y) al que un consumidor está dispuesto a renunciar para obtener una unidad más del otro (X), manteniéndose constante la utilidad.</a:t>
            </a:r>
          </a:p>
          <a:p>
            <a:pPr algn="just">
              <a:lnSpc>
                <a:spcPct val="90000"/>
              </a:lnSpc>
              <a:spcBef>
                <a:spcPct val="40000"/>
              </a:spcBef>
            </a:pPr>
            <a:r>
              <a:rPr lang="es-ES" sz="2800" dirty="0"/>
              <a:t>Pasamos de una combinación a otra sobre la misma curva de indiferencia, de izquierda a derecha.</a:t>
            </a:r>
          </a:p>
          <a:p>
            <a:pPr algn="just">
              <a:lnSpc>
                <a:spcPct val="90000"/>
              </a:lnSpc>
              <a:spcBef>
                <a:spcPct val="40000"/>
              </a:spcBef>
            </a:pPr>
            <a:r>
              <a:rPr lang="es-ES" sz="2800" dirty="0"/>
              <a:t>Se mide por la negativa de la pendiente de la curva de indiferencia.</a:t>
            </a:r>
          </a:p>
        </p:txBody>
      </p:sp>
      <p:sp>
        <p:nvSpPr>
          <p:cNvPr id="133126" name="Text Box 6"/>
          <p:cNvSpPr txBox="1">
            <a:spLocks noChangeArrowheads="1"/>
          </p:cNvSpPr>
          <p:nvPr/>
        </p:nvSpPr>
        <p:spPr bwMode="auto">
          <a:xfrm>
            <a:off x="1376363" y="852488"/>
            <a:ext cx="6575425" cy="4889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n-US" sz="2800"/>
              <a:t>2.2.4.La relación marginal de sustitución</a:t>
            </a:r>
          </a:p>
        </p:txBody>
      </p:sp>
      <p:sp>
        <p:nvSpPr>
          <p:cNvPr id="133128" name="Rectangle 8"/>
          <p:cNvSpPr>
            <a:spLocks noGrp="1" noChangeArrowheads="1"/>
          </p:cNvSpPr>
          <p:nvPr>
            <p:ph type="title"/>
          </p:nvPr>
        </p:nvSpPr>
        <p:spPr>
          <a:xfrm>
            <a:off x="428625" y="0"/>
            <a:ext cx="8715375" cy="781050"/>
          </a:xfrm>
          <a:noFill/>
          <a:ln/>
        </p:spPr>
        <p:txBody>
          <a:bodyPr lIns="90488" tIns="44450" rIns="90488" bIns="44450" anchor="b"/>
          <a:lstStyle/>
          <a:p>
            <a:r>
              <a:rPr lang="es-ES" sz="4000"/>
              <a:t>2.2. La teoría de la utilidad ordinal</a:t>
            </a:r>
            <a:endParaRPr lang="en-US" sz="40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2C82D76C-3973-45CF-A4BD-BC8BBAC550DD}" type="slidenum">
              <a:rPr lang="es-ES"/>
              <a:pPr/>
              <a:t>5</a:t>
            </a:fld>
            <a:endParaRPr lang="es-ES"/>
          </a:p>
        </p:txBody>
      </p:sp>
      <p:sp>
        <p:nvSpPr>
          <p:cNvPr id="79876" name="Rectangle 4"/>
          <p:cNvSpPr>
            <a:spLocks noGrp="1" noChangeArrowheads="1"/>
          </p:cNvSpPr>
          <p:nvPr>
            <p:ph type="title"/>
          </p:nvPr>
        </p:nvSpPr>
        <p:spPr>
          <a:xfrm>
            <a:off x="457200" y="274638"/>
            <a:ext cx="8229600" cy="990600"/>
          </a:xfrm>
          <a:noFill/>
          <a:ln/>
        </p:spPr>
        <p:txBody>
          <a:bodyPr lIns="90488" tIns="44450" rIns="90488" bIns="44450" anchor="b"/>
          <a:lstStyle/>
          <a:p>
            <a:r>
              <a:rPr lang="es-ES"/>
              <a:t>1. Formulación del modelo</a:t>
            </a:r>
            <a:endParaRPr lang="en-US"/>
          </a:p>
        </p:txBody>
      </p:sp>
      <p:sp>
        <p:nvSpPr>
          <p:cNvPr id="79877" name="Rectangle 5"/>
          <p:cNvSpPr>
            <a:spLocks noGrp="1" noChangeArrowheads="1"/>
          </p:cNvSpPr>
          <p:nvPr>
            <p:ph type="body" idx="1"/>
          </p:nvPr>
        </p:nvSpPr>
        <p:spPr>
          <a:xfrm>
            <a:off x="431800" y="1270000"/>
            <a:ext cx="8229600" cy="4525963"/>
          </a:xfrm>
          <a:noFill/>
          <a:ln/>
        </p:spPr>
        <p:txBody>
          <a:bodyPr lIns="90488" tIns="44450" rIns="90488" bIns="44450"/>
          <a:lstStyle/>
          <a:p>
            <a:pPr algn="just"/>
            <a:r>
              <a:rPr lang="es-ES" sz="2800" dirty="0"/>
              <a:t>En este capítulo iniciamos el análisis de las bases que sustentan la teoría de la demanda.</a:t>
            </a:r>
          </a:p>
          <a:p>
            <a:pPr algn="just"/>
            <a:r>
              <a:rPr lang="es-ES" sz="2800" dirty="0"/>
              <a:t>Analizamos el comportamiento del consumidor que tiene que decidir qué bienes y servicios compra para satisfacer sus necesidades.</a:t>
            </a:r>
          </a:p>
          <a:p>
            <a:pPr algn="just"/>
            <a:r>
              <a:rPr lang="es-ES" sz="2800" dirty="0"/>
              <a:t>Factores que influyen en la elección del consumidor:</a:t>
            </a:r>
          </a:p>
          <a:p>
            <a:pPr lvl="1" algn="just"/>
            <a:r>
              <a:rPr lang="es-ES" sz="2400" dirty="0"/>
              <a:t>Las preferencias personales.</a:t>
            </a:r>
          </a:p>
          <a:p>
            <a:pPr lvl="1" algn="just"/>
            <a:r>
              <a:rPr lang="es-ES" sz="2400" dirty="0"/>
              <a:t>El poder adquisitivo.</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4 Marcador de número de diapositiva"/>
          <p:cNvSpPr>
            <a:spLocks noGrp="1"/>
          </p:cNvSpPr>
          <p:nvPr>
            <p:ph type="sldNum" sz="quarter" idx="12"/>
          </p:nvPr>
        </p:nvSpPr>
        <p:spPr/>
        <p:txBody>
          <a:bodyPr/>
          <a:lstStyle/>
          <a:p>
            <a:fld id="{9B7C8BCE-DB6C-4444-AE6E-BF903910B90C}" type="slidenum">
              <a:rPr lang="es-ES"/>
              <a:pPr/>
              <a:t>50</a:t>
            </a:fld>
            <a:endParaRPr lang="es-ES"/>
          </a:p>
        </p:txBody>
      </p:sp>
      <p:sp>
        <p:nvSpPr>
          <p:cNvPr id="38297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8297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82981" name="Freeform 5"/>
          <p:cNvSpPr>
            <a:spLocks/>
          </p:cNvSpPr>
          <p:nvPr/>
        </p:nvSpPr>
        <p:spPr bwMode="auto">
          <a:xfrm>
            <a:off x="4110038" y="4440238"/>
            <a:ext cx="641350" cy="569912"/>
          </a:xfrm>
          <a:custGeom>
            <a:avLst/>
            <a:gdLst/>
            <a:ahLst/>
            <a:cxnLst>
              <a:cxn ang="0">
                <a:pos x="0" y="50"/>
              </a:cxn>
              <a:cxn ang="0">
                <a:pos x="24" y="25"/>
              </a:cxn>
              <a:cxn ang="0">
                <a:pos x="53" y="5"/>
              </a:cxn>
              <a:cxn ang="0">
                <a:pos x="72" y="0"/>
              </a:cxn>
              <a:cxn ang="0">
                <a:pos x="91" y="0"/>
              </a:cxn>
              <a:cxn ang="0">
                <a:pos x="211" y="106"/>
              </a:cxn>
              <a:cxn ang="0">
                <a:pos x="230" y="111"/>
              </a:cxn>
              <a:cxn ang="0">
                <a:pos x="254" y="101"/>
              </a:cxn>
              <a:cxn ang="0">
                <a:pos x="279" y="80"/>
              </a:cxn>
              <a:cxn ang="0">
                <a:pos x="307" y="55"/>
              </a:cxn>
              <a:cxn ang="0">
                <a:pos x="283" y="85"/>
              </a:cxn>
              <a:cxn ang="0">
                <a:pos x="269" y="116"/>
              </a:cxn>
              <a:cxn ang="0">
                <a:pos x="269" y="141"/>
              </a:cxn>
              <a:cxn ang="0">
                <a:pos x="274" y="156"/>
              </a:cxn>
              <a:cxn ang="0">
                <a:pos x="394" y="257"/>
              </a:cxn>
              <a:cxn ang="0">
                <a:pos x="403" y="272"/>
              </a:cxn>
              <a:cxn ang="0">
                <a:pos x="399" y="297"/>
              </a:cxn>
              <a:cxn ang="0">
                <a:pos x="384" y="328"/>
              </a:cxn>
              <a:cxn ang="0">
                <a:pos x="365" y="358"/>
              </a:cxn>
            </a:cxnLst>
            <a:rect l="0" t="0" r="r" b="b"/>
            <a:pathLst>
              <a:path w="404" h="359">
                <a:moveTo>
                  <a:pt x="0" y="50"/>
                </a:moveTo>
                <a:lnTo>
                  <a:pt x="24" y="25"/>
                </a:lnTo>
                <a:lnTo>
                  <a:pt x="53" y="5"/>
                </a:lnTo>
                <a:lnTo>
                  <a:pt x="72" y="0"/>
                </a:lnTo>
                <a:lnTo>
                  <a:pt x="91" y="0"/>
                </a:lnTo>
                <a:lnTo>
                  <a:pt x="211" y="106"/>
                </a:lnTo>
                <a:lnTo>
                  <a:pt x="230" y="111"/>
                </a:lnTo>
                <a:lnTo>
                  <a:pt x="254" y="101"/>
                </a:lnTo>
                <a:lnTo>
                  <a:pt x="279" y="80"/>
                </a:lnTo>
                <a:lnTo>
                  <a:pt x="307" y="55"/>
                </a:lnTo>
                <a:lnTo>
                  <a:pt x="283" y="85"/>
                </a:lnTo>
                <a:lnTo>
                  <a:pt x="269" y="116"/>
                </a:lnTo>
                <a:lnTo>
                  <a:pt x="269" y="141"/>
                </a:lnTo>
                <a:lnTo>
                  <a:pt x="274" y="156"/>
                </a:lnTo>
                <a:lnTo>
                  <a:pt x="394" y="257"/>
                </a:lnTo>
                <a:lnTo>
                  <a:pt x="403" y="272"/>
                </a:lnTo>
                <a:lnTo>
                  <a:pt x="399" y="297"/>
                </a:lnTo>
                <a:lnTo>
                  <a:pt x="384" y="328"/>
                </a:lnTo>
                <a:lnTo>
                  <a:pt x="365" y="358"/>
                </a:lnTo>
              </a:path>
            </a:pathLst>
          </a:custGeom>
          <a:noFill/>
          <a:ln w="12700" cap="rnd" cmpd="sng">
            <a:solidFill>
              <a:srgbClr val="FF0000"/>
            </a:solidFill>
            <a:prstDash val="solid"/>
            <a:round/>
            <a:headEnd type="none" w="med" len="med"/>
            <a:tailEnd type="none" w="med" len="med"/>
          </a:ln>
          <a:effectLst/>
        </p:spPr>
        <p:txBody>
          <a:bodyPr/>
          <a:lstStyle/>
          <a:p>
            <a:endParaRPr lang="es-ES"/>
          </a:p>
        </p:txBody>
      </p:sp>
      <p:sp>
        <p:nvSpPr>
          <p:cNvPr id="382982" name="Freeform 6"/>
          <p:cNvSpPr>
            <a:spLocks/>
          </p:cNvSpPr>
          <p:nvPr/>
        </p:nvSpPr>
        <p:spPr bwMode="auto">
          <a:xfrm>
            <a:off x="2762250" y="1876425"/>
            <a:ext cx="846138" cy="1646238"/>
          </a:xfrm>
          <a:custGeom>
            <a:avLst/>
            <a:gdLst/>
            <a:ahLst/>
            <a:cxnLst>
              <a:cxn ang="0">
                <a:pos x="0" y="17"/>
              </a:cxn>
              <a:cxn ang="0">
                <a:pos x="30" y="7"/>
              </a:cxn>
              <a:cxn ang="0">
                <a:pos x="55" y="3"/>
              </a:cxn>
              <a:cxn ang="0">
                <a:pos x="85" y="0"/>
              </a:cxn>
              <a:cxn ang="0">
                <a:pos x="107" y="3"/>
              </a:cxn>
              <a:cxn ang="0">
                <a:pos x="129" y="7"/>
              </a:cxn>
              <a:cxn ang="0">
                <a:pos x="147" y="17"/>
              </a:cxn>
              <a:cxn ang="0">
                <a:pos x="162" y="32"/>
              </a:cxn>
              <a:cxn ang="0">
                <a:pos x="173" y="46"/>
              </a:cxn>
              <a:cxn ang="0">
                <a:pos x="316" y="383"/>
              </a:cxn>
              <a:cxn ang="0">
                <a:pos x="326" y="401"/>
              </a:cxn>
              <a:cxn ang="0">
                <a:pos x="341" y="411"/>
              </a:cxn>
              <a:cxn ang="0">
                <a:pos x="359" y="422"/>
              </a:cxn>
              <a:cxn ang="0">
                <a:pos x="381" y="429"/>
              </a:cxn>
              <a:cxn ang="0">
                <a:pos x="403" y="429"/>
              </a:cxn>
              <a:cxn ang="0">
                <a:pos x="433" y="429"/>
              </a:cxn>
              <a:cxn ang="0">
                <a:pos x="458" y="422"/>
              </a:cxn>
              <a:cxn ang="0">
                <a:pos x="488" y="411"/>
              </a:cxn>
              <a:cxn ang="0">
                <a:pos x="462" y="426"/>
              </a:cxn>
              <a:cxn ang="0">
                <a:pos x="436" y="440"/>
              </a:cxn>
              <a:cxn ang="0">
                <a:pos x="418" y="458"/>
              </a:cxn>
              <a:cxn ang="0">
                <a:pos x="400" y="479"/>
              </a:cxn>
              <a:cxn ang="0">
                <a:pos x="389" y="497"/>
              </a:cxn>
              <a:cxn ang="0">
                <a:pos x="381" y="518"/>
              </a:cxn>
              <a:cxn ang="0">
                <a:pos x="381" y="536"/>
              </a:cxn>
              <a:cxn ang="0">
                <a:pos x="385" y="553"/>
              </a:cxn>
              <a:cxn ang="0">
                <a:pos x="528" y="894"/>
              </a:cxn>
              <a:cxn ang="0">
                <a:pos x="532" y="912"/>
              </a:cxn>
              <a:cxn ang="0">
                <a:pos x="532" y="933"/>
              </a:cxn>
              <a:cxn ang="0">
                <a:pos x="524" y="951"/>
              </a:cxn>
              <a:cxn ang="0">
                <a:pos x="513" y="972"/>
              </a:cxn>
              <a:cxn ang="0">
                <a:pos x="499" y="990"/>
              </a:cxn>
              <a:cxn ang="0">
                <a:pos x="480" y="1008"/>
              </a:cxn>
              <a:cxn ang="0">
                <a:pos x="429" y="1036"/>
              </a:cxn>
            </a:cxnLst>
            <a:rect l="0" t="0" r="r" b="b"/>
            <a:pathLst>
              <a:path w="533" h="1037">
                <a:moveTo>
                  <a:pt x="0" y="17"/>
                </a:moveTo>
                <a:lnTo>
                  <a:pt x="30" y="7"/>
                </a:lnTo>
                <a:lnTo>
                  <a:pt x="55" y="3"/>
                </a:lnTo>
                <a:lnTo>
                  <a:pt x="85" y="0"/>
                </a:lnTo>
                <a:lnTo>
                  <a:pt x="107" y="3"/>
                </a:lnTo>
                <a:lnTo>
                  <a:pt x="129" y="7"/>
                </a:lnTo>
                <a:lnTo>
                  <a:pt x="147" y="17"/>
                </a:lnTo>
                <a:lnTo>
                  <a:pt x="162" y="32"/>
                </a:lnTo>
                <a:lnTo>
                  <a:pt x="173" y="46"/>
                </a:lnTo>
                <a:lnTo>
                  <a:pt x="316" y="383"/>
                </a:lnTo>
                <a:lnTo>
                  <a:pt x="326" y="401"/>
                </a:lnTo>
                <a:lnTo>
                  <a:pt x="341" y="411"/>
                </a:lnTo>
                <a:lnTo>
                  <a:pt x="359" y="422"/>
                </a:lnTo>
                <a:lnTo>
                  <a:pt x="381" y="429"/>
                </a:lnTo>
                <a:lnTo>
                  <a:pt x="403" y="429"/>
                </a:lnTo>
                <a:lnTo>
                  <a:pt x="433" y="429"/>
                </a:lnTo>
                <a:lnTo>
                  <a:pt x="458" y="422"/>
                </a:lnTo>
                <a:lnTo>
                  <a:pt x="488" y="411"/>
                </a:lnTo>
                <a:lnTo>
                  <a:pt x="462" y="426"/>
                </a:lnTo>
                <a:lnTo>
                  <a:pt x="436" y="440"/>
                </a:lnTo>
                <a:lnTo>
                  <a:pt x="418" y="458"/>
                </a:lnTo>
                <a:lnTo>
                  <a:pt x="400" y="479"/>
                </a:lnTo>
                <a:lnTo>
                  <a:pt x="389" y="497"/>
                </a:lnTo>
                <a:lnTo>
                  <a:pt x="381" y="518"/>
                </a:lnTo>
                <a:lnTo>
                  <a:pt x="381" y="536"/>
                </a:lnTo>
                <a:lnTo>
                  <a:pt x="385" y="553"/>
                </a:lnTo>
                <a:lnTo>
                  <a:pt x="528" y="894"/>
                </a:lnTo>
                <a:lnTo>
                  <a:pt x="532" y="912"/>
                </a:lnTo>
                <a:lnTo>
                  <a:pt x="532" y="933"/>
                </a:lnTo>
                <a:lnTo>
                  <a:pt x="524" y="951"/>
                </a:lnTo>
                <a:lnTo>
                  <a:pt x="513" y="972"/>
                </a:lnTo>
                <a:lnTo>
                  <a:pt x="499" y="990"/>
                </a:lnTo>
                <a:lnTo>
                  <a:pt x="480" y="1008"/>
                </a:lnTo>
                <a:lnTo>
                  <a:pt x="429" y="1036"/>
                </a:lnTo>
              </a:path>
            </a:pathLst>
          </a:custGeom>
          <a:noFill/>
          <a:ln w="12700" cap="rnd" cmpd="sng">
            <a:solidFill>
              <a:srgbClr val="FF0000"/>
            </a:solidFill>
            <a:prstDash val="solid"/>
            <a:round/>
            <a:headEnd type="none" w="med" len="med"/>
            <a:tailEnd type="none" w="med" len="med"/>
          </a:ln>
          <a:effectLst/>
        </p:spPr>
        <p:txBody>
          <a:bodyPr/>
          <a:lstStyle/>
          <a:p>
            <a:endParaRPr lang="es-ES"/>
          </a:p>
        </p:txBody>
      </p:sp>
      <p:sp>
        <p:nvSpPr>
          <p:cNvPr id="382983" name="Freeform 7"/>
          <p:cNvSpPr>
            <a:spLocks/>
          </p:cNvSpPr>
          <p:nvPr/>
        </p:nvSpPr>
        <p:spPr bwMode="auto">
          <a:xfrm>
            <a:off x="2740025" y="1901825"/>
            <a:ext cx="2597150" cy="3359150"/>
          </a:xfrm>
          <a:custGeom>
            <a:avLst/>
            <a:gdLst/>
            <a:ahLst/>
            <a:cxnLst>
              <a:cxn ang="0">
                <a:pos x="0" y="0"/>
              </a:cxn>
              <a:cxn ang="0">
                <a:pos x="113" y="276"/>
              </a:cxn>
              <a:cxn ang="0">
                <a:pos x="221" y="541"/>
              </a:cxn>
              <a:cxn ang="0">
                <a:pos x="274" y="668"/>
              </a:cxn>
              <a:cxn ang="0">
                <a:pos x="328" y="790"/>
              </a:cxn>
              <a:cxn ang="0">
                <a:pos x="382" y="906"/>
              </a:cxn>
              <a:cxn ang="0">
                <a:pos x="436" y="1012"/>
              </a:cxn>
              <a:cxn ang="0">
                <a:pos x="484" y="1108"/>
              </a:cxn>
              <a:cxn ang="0">
                <a:pos x="533" y="1203"/>
              </a:cxn>
              <a:cxn ang="0">
                <a:pos x="581" y="1288"/>
              </a:cxn>
              <a:cxn ang="0">
                <a:pos x="629" y="1362"/>
              </a:cxn>
              <a:cxn ang="0">
                <a:pos x="721" y="1505"/>
              </a:cxn>
              <a:cxn ang="0">
                <a:pos x="818" y="1633"/>
              </a:cxn>
              <a:cxn ang="0">
                <a:pos x="871" y="1691"/>
              </a:cxn>
              <a:cxn ang="0">
                <a:pos x="925" y="1744"/>
              </a:cxn>
              <a:cxn ang="0">
                <a:pos x="1033" y="1834"/>
              </a:cxn>
              <a:cxn ang="0">
                <a:pos x="1146" y="1908"/>
              </a:cxn>
              <a:cxn ang="0">
                <a:pos x="1248" y="1972"/>
              </a:cxn>
              <a:cxn ang="0">
                <a:pos x="1350" y="2025"/>
              </a:cxn>
              <a:cxn ang="0">
                <a:pos x="1447" y="2062"/>
              </a:cxn>
              <a:cxn ang="0">
                <a:pos x="1544" y="2088"/>
              </a:cxn>
              <a:cxn ang="0">
                <a:pos x="1635" y="2115"/>
              </a:cxn>
            </a:cxnLst>
            <a:rect l="0" t="0" r="r" b="b"/>
            <a:pathLst>
              <a:path w="1636" h="2116">
                <a:moveTo>
                  <a:pt x="0" y="0"/>
                </a:moveTo>
                <a:lnTo>
                  <a:pt x="113" y="276"/>
                </a:lnTo>
                <a:lnTo>
                  <a:pt x="221" y="541"/>
                </a:lnTo>
                <a:lnTo>
                  <a:pt x="274" y="668"/>
                </a:lnTo>
                <a:lnTo>
                  <a:pt x="328" y="790"/>
                </a:lnTo>
                <a:lnTo>
                  <a:pt x="382" y="906"/>
                </a:lnTo>
                <a:lnTo>
                  <a:pt x="436" y="1012"/>
                </a:lnTo>
                <a:lnTo>
                  <a:pt x="484" y="1108"/>
                </a:lnTo>
                <a:lnTo>
                  <a:pt x="533" y="1203"/>
                </a:lnTo>
                <a:lnTo>
                  <a:pt x="581" y="1288"/>
                </a:lnTo>
                <a:lnTo>
                  <a:pt x="629" y="1362"/>
                </a:lnTo>
                <a:lnTo>
                  <a:pt x="721" y="1505"/>
                </a:lnTo>
                <a:lnTo>
                  <a:pt x="818" y="1633"/>
                </a:lnTo>
                <a:lnTo>
                  <a:pt x="871" y="1691"/>
                </a:lnTo>
                <a:lnTo>
                  <a:pt x="925" y="1744"/>
                </a:lnTo>
                <a:lnTo>
                  <a:pt x="1033" y="1834"/>
                </a:lnTo>
                <a:lnTo>
                  <a:pt x="1146" y="1908"/>
                </a:lnTo>
                <a:lnTo>
                  <a:pt x="1248" y="1972"/>
                </a:lnTo>
                <a:lnTo>
                  <a:pt x="1350" y="2025"/>
                </a:lnTo>
                <a:lnTo>
                  <a:pt x="1447" y="2062"/>
                </a:lnTo>
                <a:lnTo>
                  <a:pt x="1544" y="2088"/>
                </a:lnTo>
                <a:lnTo>
                  <a:pt x="1635" y="2115"/>
                </a:lnTo>
              </a:path>
            </a:pathLst>
          </a:custGeom>
          <a:noFill/>
          <a:ln w="50800" cap="rnd" cmpd="sng">
            <a:solidFill>
              <a:srgbClr val="993300"/>
            </a:solidFill>
            <a:prstDash val="solid"/>
            <a:round/>
            <a:headEnd type="none" w="med" len="med"/>
            <a:tailEnd type="none" w="med" len="med"/>
          </a:ln>
          <a:effectLst/>
        </p:spPr>
        <p:txBody>
          <a:bodyPr/>
          <a:lstStyle/>
          <a:p>
            <a:endParaRPr lang="es-ES"/>
          </a:p>
        </p:txBody>
      </p:sp>
      <p:sp>
        <p:nvSpPr>
          <p:cNvPr id="382984" name="Line 8"/>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382985" name="Line 9"/>
          <p:cNvSpPr>
            <a:spLocks noChangeShapeType="1"/>
          </p:cNvSpPr>
          <p:nvPr/>
        </p:nvSpPr>
        <p:spPr bwMode="auto">
          <a:xfrm>
            <a:off x="2224088" y="5930900"/>
            <a:ext cx="4195762" cy="0"/>
          </a:xfrm>
          <a:prstGeom prst="line">
            <a:avLst/>
          </a:prstGeom>
          <a:noFill/>
          <a:ln w="25400">
            <a:solidFill>
              <a:schemeClr val="tx1"/>
            </a:solidFill>
            <a:round/>
            <a:headEnd/>
            <a:tailEnd/>
          </a:ln>
          <a:effectLst/>
        </p:spPr>
        <p:txBody>
          <a:bodyPr wrap="none" anchor="ctr"/>
          <a:lstStyle/>
          <a:p>
            <a:endParaRPr lang="es-ES"/>
          </a:p>
        </p:txBody>
      </p:sp>
      <p:sp>
        <p:nvSpPr>
          <p:cNvPr id="382988" name="Rectangle 12"/>
          <p:cNvSpPr>
            <a:spLocks noChangeArrowheads="1"/>
          </p:cNvSpPr>
          <p:nvPr/>
        </p:nvSpPr>
        <p:spPr bwMode="auto">
          <a:xfrm>
            <a:off x="3255963"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2989" name="Rectangle 13"/>
          <p:cNvSpPr>
            <a:spLocks noChangeArrowheads="1"/>
          </p:cNvSpPr>
          <p:nvPr/>
        </p:nvSpPr>
        <p:spPr bwMode="auto">
          <a:xfrm>
            <a:off x="3895725" y="5865813"/>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82990" name="Rectangle 14"/>
          <p:cNvSpPr>
            <a:spLocks noChangeArrowheads="1"/>
          </p:cNvSpPr>
          <p:nvPr/>
        </p:nvSpPr>
        <p:spPr bwMode="auto">
          <a:xfrm>
            <a:off x="45354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2991" name="Rectangle 15"/>
          <p:cNvSpPr>
            <a:spLocks noChangeArrowheads="1"/>
          </p:cNvSpPr>
          <p:nvPr/>
        </p:nvSpPr>
        <p:spPr bwMode="auto">
          <a:xfrm>
            <a:off x="517683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5</a:t>
            </a:r>
          </a:p>
        </p:txBody>
      </p:sp>
      <p:sp>
        <p:nvSpPr>
          <p:cNvPr id="382992" name="Rectangle 16"/>
          <p:cNvSpPr>
            <a:spLocks noChangeArrowheads="1"/>
          </p:cNvSpPr>
          <p:nvPr/>
        </p:nvSpPr>
        <p:spPr bwMode="auto">
          <a:xfrm>
            <a:off x="2616200" y="5865813"/>
            <a:ext cx="322263"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382993" name="Rectangle 17"/>
          <p:cNvSpPr>
            <a:spLocks noChangeArrowheads="1"/>
          </p:cNvSpPr>
          <p:nvPr/>
        </p:nvSpPr>
        <p:spPr bwMode="auto">
          <a:xfrm>
            <a:off x="1900238" y="5329238"/>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2994" name="Rectangle 18"/>
          <p:cNvSpPr>
            <a:spLocks noChangeArrowheads="1"/>
          </p:cNvSpPr>
          <p:nvPr/>
        </p:nvSpPr>
        <p:spPr bwMode="auto">
          <a:xfrm>
            <a:off x="1900238" y="481012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2995" name="Rectangle 19"/>
          <p:cNvSpPr>
            <a:spLocks noChangeArrowheads="1"/>
          </p:cNvSpPr>
          <p:nvPr/>
        </p:nvSpPr>
        <p:spPr bwMode="auto">
          <a:xfrm>
            <a:off x="1900238" y="42910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a:t>
            </a:r>
          </a:p>
        </p:txBody>
      </p:sp>
      <p:sp>
        <p:nvSpPr>
          <p:cNvPr id="382996" name="Rectangle 20"/>
          <p:cNvSpPr>
            <a:spLocks noChangeArrowheads="1"/>
          </p:cNvSpPr>
          <p:nvPr/>
        </p:nvSpPr>
        <p:spPr bwMode="auto">
          <a:xfrm>
            <a:off x="1900238" y="37719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8</a:t>
            </a:r>
          </a:p>
        </p:txBody>
      </p:sp>
      <p:sp>
        <p:nvSpPr>
          <p:cNvPr id="382997" name="Rectangle 21"/>
          <p:cNvSpPr>
            <a:spLocks noChangeArrowheads="1"/>
          </p:cNvSpPr>
          <p:nvPr/>
        </p:nvSpPr>
        <p:spPr bwMode="auto">
          <a:xfrm>
            <a:off x="1747838" y="325120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382998" name="Rectangle 22"/>
          <p:cNvSpPr>
            <a:spLocks noChangeArrowheads="1"/>
          </p:cNvSpPr>
          <p:nvPr/>
        </p:nvSpPr>
        <p:spPr bwMode="auto">
          <a:xfrm>
            <a:off x="1747838" y="273208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12</a:t>
            </a:r>
          </a:p>
        </p:txBody>
      </p:sp>
      <p:sp>
        <p:nvSpPr>
          <p:cNvPr id="382999" name="Rectangle 23"/>
          <p:cNvSpPr>
            <a:spLocks noChangeArrowheads="1"/>
          </p:cNvSpPr>
          <p:nvPr/>
        </p:nvSpPr>
        <p:spPr bwMode="auto">
          <a:xfrm>
            <a:off x="1747838" y="221297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14</a:t>
            </a:r>
          </a:p>
        </p:txBody>
      </p:sp>
      <p:sp>
        <p:nvSpPr>
          <p:cNvPr id="383000" name="Rectangle 24"/>
          <p:cNvSpPr>
            <a:spLocks noChangeArrowheads="1"/>
          </p:cNvSpPr>
          <p:nvPr/>
        </p:nvSpPr>
        <p:spPr bwMode="auto">
          <a:xfrm>
            <a:off x="1747838" y="169386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16</a:t>
            </a:r>
          </a:p>
        </p:txBody>
      </p:sp>
      <p:sp>
        <p:nvSpPr>
          <p:cNvPr id="383001" name="Oval 25"/>
          <p:cNvSpPr>
            <a:spLocks noChangeArrowheads="1"/>
          </p:cNvSpPr>
          <p:nvPr/>
        </p:nvSpPr>
        <p:spPr bwMode="auto">
          <a:xfrm>
            <a:off x="5257800" y="51816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83002" name="Oval 26"/>
          <p:cNvSpPr>
            <a:spLocks noChangeArrowheads="1"/>
          </p:cNvSpPr>
          <p:nvPr/>
        </p:nvSpPr>
        <p:spPr bwMode="auto">
          <a:xfrm>
            <a:off x="2667000" y="18288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83003" name="Oval 27"/>
          <p:cNvSpPr>
            <a:spLocks noChangeArrowheads="1"/>
          </p:cNvSpPr>
          <p:nvPr/>
        </p:nvSpPr>
        <p:spPr bwMode="auto">
          <a:xfrm>
            <a:off x="3352800" y="34290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83004" name="Oval 28"/>
          <p:cNvSpPr>
            <a:spLocks noChangeArrowheads="1"/>
          </p:cNvSpPr>
          <p:nvPr/>
        </p:nvSpPr>
        <p:spPr bwMode="auto">
          <a:xfrm>
            <a:off x="3962400" y="44196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83005" name="Oval 29"/>
          <p:cNvSpPr>
            <a:spLocks noChangeArrowheads="1"/>
          </p:cNvSpPr>
          <p:nvPr/>
        </p:nvSpPr>
        <p:spPr bwMode="auto">
          <a:xfrm>
            <a:off x="4648200" y="495300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sp>
        <p:nvSpPr>
          <p:cNvPr id="383006" name="Rectangle 30"/>
          <p:cNvSpPr>
            <a:spLocks noChangeArrowheads="1"/>
          </p:cNvSpPr>
          <p:nvPr/>
        </p:nvSpPr>
        <p:spPr bwMode="auto">
          <a:xfrm>
            <a:off x="2874963" y="1560513"/>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383007" name="Rectangle 31"/>
          <p:cNvSpPr>
            <a:spLocks noChangeArrowheads="1"/>
          </p:cNvSpPr>
          <p:nvPr/>
        </p:nvSpPr>
        <p:spPr bwMode="auto">
          <a:xfrm>
            <a:off x="3576638" y="327183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383008" name="Rectangle 32"/>
          <p:cNvSpPr>
            <a:spLocks noChangeArrowheads="1"/>
          </p:cNvSpPr>
          <p:nvPr/>
        </p:nvSpPr>
        <p:spPr bwMode="auto">
          <a:xfrm>
            <a:off x="4033838" y="403383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383009" name="Rectangle 33"/>
          <p:cNvSpPr>
            <a:spLocks noChangeArrowheads="1"/>
          </p:cNvSpPr>
          <p:nvPr/>
        </p:nvSpPr>
        <p:spPr bwMode="auto">
          <a:xfrm>
            <a:off x="4719638" y="4567238"/>
            <a:ext cx="350837"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383010" name="Rectangle 34"/>
          <p:cNvSpPr>
            <a:spLocks noChangeArrowheads="1"/>
          </p:cNvSpPr>
          <p:nvPr/>
        </p:nvSpPr>
        <p:spPr bwMode="auto">
          <a:xfrm>
            <a:off x="5329238" y="4795838"/>
            <a:ext cx="3778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G</a:t>
            </a:r>
          </a:p>
        </p:txBody>
      </p:sp>
      <p:sp>
        <p:nvSpPr>
          <p:cNvPr id="383011" name="Line 35"/>
          <p:cNvSpPr>
            <a:spLocks noChangeShapeType="1"/>
          </p:cNvSpPr>
          <p:nvPr/>
        </p:nvSpPr>
        <p:spPr bwMode="auto">
          <a:xfrm>
            <a:off x="2743200" y="2038350"/>
            <a:ext cx="0" cy="1416050"/>
          </a:xfrm>
          <a:prstGeom prst="line">
            <a:avLst/>
          </a:prstGeom>
          <a:noFill/>
          <a:ln w="25400">
            <a:solidFill>
              <a:schemeClr val="tx1"/>
            </a:solidFill>
            <a:prstDash val="dash"/>
            <a:round/>
            <a:headEnd/>
            <a:tailEnd/>
          </a:ln>
          <a:effectLst/>
        </p:spPr>
        <p:txBody>
          <a:bodyPr wrap="none" anchor="ctr"/>
          <a:lstStyle/>
          <a:p>
            <a:endParaRPr lang="es-ES"/>
          </a:p>
        </p:txBody>
      </p:sp>
      <p:sp>
        <p:nvSpPr>
          <p:cNvPr id="383012" name="Line 36"/>
          <p:cNvSpPr>
            <a:spLocks noChangeShapeType="1"/>
          </p:cNvSpPr>
          <p:nvPr/>
        </p:nvSpPr>
        <p:spPr bwMode="auto">
          <a:xfrm flipH="1">
            <a:off x="2698750" y="3505200"/>
            <a:ext cx="704850" cy="0"/>
          </a:xfrm>
          <a:prstGeom prst="line">
            <a:avLst/>
          </a:prstGeom>
          <a:noFill/>
          <a:ln w="25400">
            <a:solidFill>
              <a:schemeClr val="tx1"/>
            </a:solidFill>
            <a:prstDash val="dash"/>
            <a:round/>
            <a:headEnd/>
            <a:tailEnd/>
          </a:ln>
          <a:effectLst/>
        </p:spPr>
        <p:txBody>
          <a:bodyPr wrap="none" anchor="ctr"/>
          <a:lstStyle/>
          <a:p>
            <a:endParaRPr lang="es-ES"/>
          </a:p>
        </p:txBody>
      </p:sp>
      <p:sp>
        <p:nvSpPr>
          <p:cNvPr id="383013" name="Line 37"/>
          <p:cNvSpPr>
            <a:spLocks noChangeShapeType="1"/>
          </p:cNvSpPr>
          <p:nvPr/>
        </p:nvSpPr>
        <p:spPr bwMode="auto">
          <a:xfrm>
            <a:off x="3429000" y="3562350"/>
            <a:ext cx="0" cy="882650"/>
          </a:xfrm>
          <a:prstGeom prst="line">
            <a:avLst/>
          </a:prstGeom>
          <a:noFill/>
          <a:ln w="25400">
            <a:solidFill>
              <a:schemeClr val="tx1"/>
            </a:solidFill>
            <a:prstDash val="dash"/>
            <a:round/>
            <a:headEnd/>
            <a:tailEnd/>
          </a:ln>
          <a:effectLst/>
        </p:spPr>
        <p:txBody>
          <a:bodyPr wrap="none" anchor="ctr"/>
          <a:lstStyle/>
          <a:p>
            <a:endParaRPr lang="es-ES"/>
          </a:p>
        </p:txBody>
      </p:sp>
      <p:sp>
        <p:nvSpPr>
          <p:cNvPr id="383014" name="Line 38"/>
          <p:cNvSpPr>
            <a:spLocks noChangeShapeType="1"/>
          </p:cNvSpPr>
          <p:nvPr/>
        </p:nvSpPr>
        <p:spPr bwMode="auto">
          <a:xfrm flipH="1">
            <a:off x="3384550" y="4495800"/>
            <a:ext cx="628650" cy="0"/>
          </a:xfrm>
          <a:prstGeom prst="line">
            <a:avLst/>
          </a:prstGeom>
          <a:noFill/>
          <a:ln w="25400">
            <a:solidFill>
              <a:schemeClr val="tx1"/>
            </a:solidFill>
            <a:prstDash val="dash"/>
            <a:round/>
            <a:headEnd/>
            <a:tailEnd/>
          </a:ln>
          <a:effectLst/>
        </p:spPr>
        <p:txBody>
          <a:bodyPr wrap="none" anchor="ctr"/>
          <a:lstStyle/>
          <a:p>
            <a:endParaRPr lang="es-ES"/>
          </a:p>
        </p:txBody>
      </p:sp>
      <p:sp>
        <p:nvSpPr>
          <p:cNvPr id="383015" name="Line 39"/>
          <p:cNvSpPr>
            <a:spLocks noChangeShapeType="1"/>
          </p:cNvSpPr>
          <p:nvPr/>
        </p:nvSpPr>
        <p:spPr bwMode="auto">
          <a:xfrm>
            <a:off x="4038600" y="4629150"/>
            <a:ext cx="0" cy="349250"/>
          </a:xfrm>
          <a:prstGeom prst="line">
            <a:avLst/>
          </a:prstGeom>
          <a:noFill/>
          <a:ln w="25400">
            <a:solidFill>
              <a:schemeClr val="tx1"/>
            </a:solidFill>
            <a:prstDash val="dash"/>
            <a:round/>
            <a:headEnd/>
            <a:tailEnd/>
          </a:ln>
          <a:effectLst/>
        </p:spPr>
        <p:txBody>
          <a:bodyPr wrap="none" anchor="ctr"/>
          <a:lstStyle/>
          <a:p>
            <a:endParaRPr lang="es-ES"/>
          </a:p>
        </p:txBody>
      </p:sp>
      <p:sp>
        <p:nvSpPr>
          <p:cNvPr id="383016" name="Line 40"/>
          <p:cNvSpPr>
            <a:spLocks noChangeShapeType="1"/>
          </p:cNvSpPr>
          <p:nvPr/>
        </p:nvSpPr>
        <p:spPr bwMode="auto">
          <a:xfrm flipH="1">
            <a:off x="3994150" y="5029200"/>
            <a:ext cx="704850" cy="0"/>
          </a:xfrm>
          <a:prstGeom prst="line">
            <a:avLst/>
          </a:prstGeom>
          <a:noFill/>
          <a:ln w="25400">
            <a:solidFill>
              <a:schemeClr val="tx1"/>
            </a:solidFill>
            <a:prstDash val="dash"/>
            <a:round/>
            <a:headEnd/>
            <a:tailEnd/>
          </a:ln>
          <a:effectLst/>
        </p:spPr>
        <p:txBody>
          <a:bodyPr wrap="none" anchor="ctr"/>
          <a:lstStyle/>
          <a:p>
            <a:endParaRPr lang="es-ES"/>
          </a:p>
        </p:txBody>
      </p:sp>
      <p:sp>
        <p:nvSpPr>
          <p:cNvPr id="383017" name="Line 41"/>
          <p:cNvSpPr>
            <a:spLocks noChangeShapeType="1"/>
          </p:cNvSpPr>
          <p:nvPr/>
        </p:nvSpPr>
        <p:spPr bwMode="auto">
          <a:xfrm>
            <a:off x="4724400" y="5162550"/>
            <a:ext cx="0" cy="44450"/>
          </a:xfrm>
          <a:prstGeom prst="line">
            <a:avLst/>
          </a:prstGeom>
          <a:noFill/>
          <a:ln w="25400">
            <a:solidFill>
              <a:schemeClr val="tx1"/>
            </a:solidFill>
            <a:prstDash val="dash"/>
            <a:round/>
            <a:headEnd/>
            <a:tailEnd/>
          </a:ln>
          <a:effectLst/>
        </p:spPr>
        <p:txBody>
          <a:bodyPr wrap="none" anchor="ctr"/>
          <a:lstStyle/>
          <a:p>
            <a:endParaRPr lang="es-ES"/>
          </a:p>
        </p:txBody>
      </p:sp>
      <p:sp>
        <p:nvSpPr>
          <p:cNvPr id="383018" name="Line 42"/>
          <p:cNvSpPr>
            <a:spLocks noChangeShapeType="1"/>
          </p:cNvSpPr>
          <p:nvPr/>
        </p:nvSpPr>
        <p:spPr bwMode="auto">
          <a:xfrm flipH="1">
            <a:off x="4679950" y="5257800"/>
            <a:ext cx="628650" cy="0"/>
          </a:xfrm>
          <a:prstGeom prst="line">
            <a:avLst/>
          </a:prstGeom>
          <a:noFill/>
          <a:ln w="25400">
            <a:solidFill>
              <a:schemeClr val="tx1"/>
            </a:solidFill>
            <a:prstDash val="dash"/>
            <a:round/>
            <a:headEnd/>
            <a:tailEnd/>
          </a:ln>
          <a:effectLst/>
        </p:spPr>
        <p:txBody>
          <a:bodyPr wrap="none" anchor="ctr"/>
          <a:lstStyle/>
          <a:p>
            <a:endParaRPr lang="es-ES"/>
          </a:p>
        </p:txBody>
      </p:sp>
      <p:sp>
        <p:nvSpPr>
          <p:cNvPr id="383019" name="Rectangle 43"/>
          <p:cNvSpPr>
            <a:spLocks noChangeArrowheads="1"/>
          </p:cNvSpPr>
          <p:nvPr/>
        </p:nvSpPr>
        <p:spPr bwMode="auto">
          <a:xfrm>
            <a:off x="2341563" y="2676525"/>
            <a:ext cx="3841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-6</a:t>
            </a:r>
          </a:p>
        </p:txBody>
      </p:sp>
      <p:sp>
        <p:nvSpPr>
          <p:cNvPr id="383020" name="Rectangle 44"/>
          <p:cNvSpPr>
            <a:spLocks noChangeArrowheads="1"/>
          </p:cNvSpPr>
          <p:nvPr/>
        </p:nvSpPr>
        <p:spPr bwMode="auto">
          <a:xfrm>
            <a:off x="2890838" y="3500438"/>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383021" name="Rectangle 45"/>
          <p:cNvSpPr>
            <a:spLocks noChangeArrowheads="1"/>
          </p:cNvSpPr>
          <p:nvPr/>
        </p:nvSpPr>
        <p:spPr bwMode="auto">
          <a:xfrm>
            <a:off x="3576638" y="4414838"/>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383022" name="Rectangle 46"/>
          <p:cNvSpPr>
            <a:spLocks noChangeArrowheads="1"/>
          </p:cNvSpPr>
          <p:nvPr/>
        </p:nvSpPr>
        <p:spPr bwMode="auto">
          <a:xfrm>
            <a:off x="4110038" y="4948238"/>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383023" name="Rectangle 47"/>
          <p:cNvSpPr>
            <a:spLocks noChangeArrowheads="1"/>
          </p:cNvSpPr>
          <p:nvPr/>
        </p:nvSpPr>
        <p:spPr bwMode="auto">
          <a:xfrm>
            <a:off x="4795838" y="5253038"/>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383024" name="Rectangle 48"/>
          <p:cNvSpPr>
            <a:spLocks noChangeArrowheads="1"/>
          </p:cNvSpPr>
          <p:nvPr/>
        </p:nvSpPr>
        <p:spPr bwMode="auto">
          <a:xfrm>
            <a:off x="3043238" y="3805238"/>
            <a:ext cx="3841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a:t>
            </a:r>
          </a:p>
        </p:txBody>
      </p:sp>
      <p:sp>
        <p:nvSpPr>
          <p:cNvPr id="383025" name="Rectangle 49"/>
          <p:cNvSpPr>
            <a:spLocks noChangeArrowheads="1"/>
          </p:cNvSpPr>
          <p:nvPr/>
        </p:nvSpPr>
        <p:spPr bwMode="auto">
          <a:xfrm>
            <a:off x="3652838" y="4643438"/>
            <a:ext cx="3841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a:t>
            </a:r>
          </a:p>
        </p:txBody>
      </p:sp>
      <p:sp>
        <p:nvSpPr>
          <p:cNvPr id="383026" name="Rectangle 50"/>
          <p:cNvSpPr>
            <a:spLocks noChangeArrowheads="1"/>
          </p:cNvSpPr>
          <p:nvPr/>
        </p:nvSpPr>
        <p:spPr bwMode="auto">
          <a:xfrm>
            <a:off x="4414838" y="4948238"/>
            <a:ext cx="3841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a:t>
            </a:r>
          </a:p>
        </p:txBody>
      </p:sp>
      <p:sp>
        <p:nvSpPr>
          <p:cNvPr id="383027" name="Rectangle 51"/>
          <p:cNvSpPr>
            <a:spLocks noChangeArrowheads="1"/>
          </p:cNvSpPr>
          <p:nvPr/>
        </p:nvSpPr>
        <p:spPr bwMode="auto">
          <a:xfrm>
            <a:off x="3713163" y="2246313"/>
            <a:ext cx="11747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RMS</a:t>
            </a:r>
            <a:r>
              <a:rPr lang="en-US" sz="2000" b="1"/>
              <a:t> = 6</a:t>
            </a:r>
          </a:p>
        </p:txBody>
      </p:sp>
      <p:sp>
        <p:nvSpPr>
          <p:cNvPr id="383028" name="Rectangle 52"/>
          <p:cNvSpPr>
            <a:spLocks noChangeArrowheads="1"/>
          </p:cNvSpPr>
          <p:nvPr/>
        </p:nvSpPr>
        <p:spPr bwMode="auto">
          <a:xfrm>
            <a:off x="4641850" y="4108450"/>
            <a:ext cx="11747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RMS</a:t>
            </a:r>
            <a:r>
              <a:rPr lang="en-US" sz="2000" b="1"/>
              <a:t> = 2</a:t>
            </a:r>
          </a:p>
        </p:txBody>
      </p:sp>
      <p:sp>
        <p:nvSpPr>
          <p:cNvPr id="383030" name="Rectangle 54"/>
          <p:cNvSpPr>
            <a:spLocks noChangeArrowheads="1"/>
          </p:cNvSpPr>
          <p:nvPr/>
        </p:nvSpPr>
        <p:spPr bwMode="auto">
          <a:xfrm>
            <a:off x="5505450" y="1752600"/>
            <a:ext cx="3028950" cy="1123950"/>
          </a:xfrm>
          <a:prstGeom prst="rect">
            <a:avLst/>
          </a:prstGeom>
          <a:solidFill>
            <a:schemeClr val="bg1"/>
          </a:solidFill>
          <a:ln w="12700">
            <a:solidFill>
              <a:schemeClr val="tx1"/>
            </a:solidFill>
            <a:miter lim="800000"/>
            <a:headEnd/>
            <a:tailEnd/>
          </a:ln>
          <a:effectLst/>
        </p:spPr>
        <p:txBody>
          <a:bodyPr wrap="none" anchor="ctr">
            <a:spAutoFit/>
          </a:bodyPr>
          <a:lstStyle/>
          <a:p>
            <a:endParaRPr lang="es-ES"/>
          </a:p>
        </p:txBody>
      </p:sp>
      <p:sp>
        <p:nvSpPr>
          <p:cNvPr id="383035" name="Line 59"/>
          <p:cNvSpPr>
            <a:spLocks noChangeShapeType="1"/>
          </p:cNvSpPr>
          <p:nvPr/>
        </p:nvSpPr>
        <p:spPr bwMode="auto">
          <a:xfrm flipH="1">
            <a:off x="7515225" y="1995488"/>
            <a:ext cx="455613" cy="633412"/>
          </a:xfrm>
          <a:prstGeom prst="line">
            <a:avLst/>
          </a:prstGeom>
          <a:noFill/>
          <a:ln w="17463">
            <a:solidFill>
              <a:srgbClr val="000000"/>
            </a:solidFill>
            <a:round/>
            <a:headEnd/>
            <a:tailEnd/>
          </a:ln>
        </p:spPr>
        <p:txBody>
          <a:bodyPr/>
          <a:lstStyle/>
          <a:p>
            <a:endParaRPr lang="es-ES"/>
          </a:p>
        </p:txBody>
      </p:sp>
      <p:sp>
        <p:nvSpPr>
          <p:cNvPr id="383038" name="Rectangle 62"/>
          <p:cNvSpPr>
            <a:spLocks noChangeArrowheads="1"/>
          </p:cNvSpPr>
          <p:nvPr/>
        </p:nvSpPr>
        <p:spPr bwMode="auto">
          <a:xfrm>
            <a:off x="5630863" y="2052638"/>
            <a:ext cx="788987" cy="487362"/>
          </a:xfrm>
          <a:prstGeom prst="rect">
            <a:avLst/>
          </a:prstGeom>
          <a:noFill/>
          <a:ln w="9525">
            <a:noFill/>
            <a:miter lim="800000"/>
            <a:headEnd/>
            <a:tailEnd/>
          </a:ln>
        </p:spPr>
        <p:txBody>
          <a:bodyPr wrap="none" lIns="0" tIns="0" rIns="0" bIns="0">
            <a:spAutoFit/>
          </a:bodyPr>
          <a:lstStyle/>
          <a:p>
            <a:pPr eaLnBrk="0" hangingPunct="0"/>
            <a:r>
              <a:rPr lang="es-ES" sz="3200" i="1">
                <a:solidFill>
                  <a:srgbClr val="000000"/>
                </a:solidFill>
                <a:latin typeface="Times New Roman" pitchFamily="18" charset="0"/>
              </a:rPr>
              <a:t>RMS</a:t>
            </a:r>
          </a:p>
        </p:txBody>
      </p:sp>
      <p:sp>
        <p:nvSpPr>
          <p:cNvPr id="383039" name="Rectangle 63"/>
          <p:cNvSpPr>
            <a:spLocks noChangeArrowheads="1"/>
          </p:cNvSpPr>
          <p:nvPr/>
        </p:nvSpPr>
        <p:spPr bwMode="auto">
          <a:xfrm>
            <a:off x="7775575" y="2216150"/>
            <a:ext cx="496888" cy="487363"/>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D</a:t>
            </a:r>
            <a:r>
              <a:rPr lang="es-ES" sz="3200" i="1">
                <a:solidFill>
                  <a:srgbClr val="000000"/>
                </a:solidFill>
                <a:latin typeface="Times New Roman" pitchFamily="18" charset="0"/>
              </a:rPr>
              <a:t>X</a:t>
            </a:r>
            <a:endParaRPr lang="es-ES" sz="2000"/>
          </a:p>
        </p:txBody>
      </p:sp>
      <p:sp>
        <p:nvSpPr>
          <p:cNvPr id="383040" name="Rectangle 64"/>
          <p:cNvSpPr>
            <a:spLocks noChangeArrowheads="1"/>
          </p:cNvSpPr>
          <p:nvPr/>
        </p:nvSpPr>
        <p:spPr bwMode="auto">
          <a:xfrm>
            <a:off x="7165975" y="1895475"/>
            <a:ext cx="576263" cy="487363"/>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D</a:t>
            </a:r>
            <a:r>
              <a:rPr lang="es-ES" sz="3200" i="1">
                <a:solidFill>
                  <a:srgbClr val="000000"/>
                </a:solidFill>
                <a:latin typeface="Times New Roman" pitchFamily="18" charset="0"/>
              </a:rPr>
              <a:t>Y</a:t>
            </a:r>
            <a:r>
              <a:rPr lang="es-ES" sz="3200">
                <a:solidFill>
                  <a:srgbClr val="000000"/>
                </a:solidFill>
                <a:latin typeface="Symbol" pitchFamily="18" charset="2"/>
              </a:rPr>
              <a:t> </a:t>
            </a:r>
            <a:endParaRPr lang="es-ES" sz="2000"/>
          </a:p>
        </p:txBody>
      </p:sp>
      <p:sp>
        <p:nvSpPr>
          <p:cNvPr id="383041" name="Rectangle 65"/>
          <p:cNvSpPr>
            <a:spLocks noChangeArrowheads="1"/>
          </p:cNvSpPr>
          <p:nvPr/>
        </p:nvSpPr>
        <p:spPr bwMode="auto">
          <a:xfrm>
            <a:off x="6881813" y="2005013"/>
            <a:ext cx="484187" cy="604837"/>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a:t>
            </a:r>
            <a:endParaRPr lang="es-ES" sz="2000"/>
          </a:p>
        </p:txBody>
      </p:sp>
      <p:sp>
        <p:nvSpPr>
          <p:cNvPr id="383042" name="Rectangle 66"/>
          <p:cNvSpPr>
            <a:spLocks noChangeArrowheads="1"/>
          </p:cNvSpPr>
          <p:nvPr/>
        </p:nvSpPr>
        <p:spPr bwMode="auto">
          <a:xfrm>
            <a:off x="6559550" y="2005013"/>
            <a:ext cx="484188" cy="604837"/>
          </a:xfrm>
          <a:prstGeom prst="rect">
            <a:avLst/>
          </a:prstGeom>
          <a:noFill/>
          <a:ln w="9525">
            <a:noFill/>
            <a:miter lim="800000"/>
            <a:headEnd/>
            <a:tailEnd/>
          </a:ln>
        </p:spPr>
        <p:txBody>
          <a:bodyPr wrap="none" lIns="0" tIns="0" rIns="0" bIns="0">
            <a:spAutoFit/>
          </a:bodyPr>
          <a:lstStyle/>
          <a:p>
            <a:pPr eaLnBrk="0" hangingPunct="0"/>
            <a:r>
              <a:rPr lang="es-ES" sz="3200">
                <a:solidFill>
                  <a:srgbClr val="000000"/>
                </a:solidFill>
                <a:latin typeface="Symbol" pitchFamily="18" charset="2"/>
              </a:rPr>
              <a:t>=</a:t>
            </a:r>
            <a:endParaRPr lang="es-ES" sz="2000"/>
          </a:p>
        </p:txBody>
      </p:sp>
      <p:sp>
        <p:nvSpPr>
          <p:cNvPr id="383034" name="Rectangle 58"/>
          <p:cNvSpPr>
            <a:spLocks noChangeArrowheads="1"/>
          </p:cNvSpPr>
          <p:nvPr/>
        </p:nvSpPr>
        <p:spPr bwMode="auto">
          <a:xfrm>
            <a:off x="533400" y="1651000"/>
            <a:ext cx="1312863" cy="852488"/>
          </a:xfrm>
          <a:prstGeom prst="rect">
            <a:avLst/>
          </a:prstGeom>
          <a:noFill/>
          <a:ln w="12700">
            <a:noFill/>
            <a:miter lim="800000"/>
            <a:headEnd/>
            <a:tailEnd/>
          </a:ln>
          <a:effectLst/>
        </p:spPr>
        <p:txBody>
          <a:bodyPr lIns="90488" tIns="44450" rIns="90488" bIns="44450">
            <a:spAutoFit/>
          </a:bodyPr>
          <a:lstStyle/>
          <a:p>
            <a:pPr algn="r" eaLnBrk="0" hangingPunct="0"/>
            <a:r>
              <a:rPr lang="en-US" b="1"/>
              <a:t>Y</a:t>
            </a:r>
          </a:p>
          <a:p>
            <a:pPr algn="r" eaLnBrk="0" hangingPunct="0"/>
            <a:r>
              <a:rPr lang="en-US" sz="1600" b="1"/>
              <a:t>(unidades semanales)</a:t>
            </a:r>
            <a:endParaRPr lang="en-US" b="1"/>
          </a:p>
        </p:txBody>
      </p:sp>
      <p:sp>
        <p:nvSpPr>
          <p:cNvPr id="383043" name="Rectangle 67"/>
          <p:cNvSpPr>
            <a:spLocks noChangeArrowheads="1"/>
          </p:cNvSpPr>
          <p:nvPr/>
        </p:nvSpPr>
        <p:spPr bwMode="auto">
          <a:xfrm>
            <a:off x="6623050" y="57086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383045" name="Text Box 69"/>
          <p:cNvSpPr txBox="1">
            <a:spLocks noChangeArrowheads="1"/>
          </p:cNvSpPr>
          <p:nvPr/>
        </p:nvSpPr>
        <p:spPr bwMode="auto">
          <a:xfrm>
            <a:off x="1347788" y="563563"/>
            <a:ext cx="6575425" cy="4889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n-US" sz="2800"/>
              <a:t>2.2.4.La relación marginal de sustitución</a:t>
            </a:r>
          </a:p>
        </p:txBody>
      </p:sp>
      <p:sp>
        <p:nvSpPr>
          <p:cNvPr id="383046" name="Text Box 70"/>
          <p:cNvSpPr txBox="1">
            <a:spLocks noChangeArrowheads="1"/>
          </p:cNvSpPr>
          <p:nvPr/>
        </p:nvSpPr>
        <p:spPr bwMode="auto">
          <a:xfrm>
            <a:off x="6135688" y="3330575"/>
            <a:ext cx="2684462" cy="457200"/>
          </a:xfrm>
          <a:prstGeom prst="rect">
            <a:avLst/>
          </a:prstGeom>
          <a:noFill/>
          <a:ln w="12700">
            <a:noFill/>
            <a:miter lim="800000"/>
            <a:headEnd/>
            <a:tailEnd/>
          </a:ln>
          <a:effectLst/>
        </p:spPr>
        <p:txBody>
          <a:bodyPr>
            <a:spAutoFit/>
          </a:bodyPr>
          <a:lstStyle/>
          <a:p>
            <a:r>
              <a:rPr lang="es-ES" sz="2400"/>
              <a:t>RMS=UMx/UMy</a:t>
            </a:r>
          </a:p>
        </p:txBody>
      </p:sp>
      <p:sp>
        <p:nvSpPr>
          <p:cNvPr id="64" name="Rectangle 71"/>
          <p:cNvSpPr>
            <a:spLocks noChangeArrowheads="1"/>
          </p:cNvSpPr>
          <p:nvPr/>
        </p:nvSpPr>
        <p:spPr bwMode="auto">
          <a:xfrm>
            <a:off x="155897" y="6302944"/>
            <a:ext cx="8212506" cy="369332"/>
          </a:xfrm>
          <a:prstGeom prst="rect">
            <a:avLst/>
          </a:prstGeom>
          <a:noFill/>
          <a:ln w="12700">
            <a:noFill/>
            <a:miter lim="800000"/>
            <a:headEnd/>
            <a:tailEnd/>
          </a:ln>
          <a:effectLst/>
        </p:spPr>
        <p:txBody>
          <a:bodyPr wrap="none" anchor="ctr">
            <a:spAutoFit/>
          </a:bodyPr>
          <a:lstStyle/>
          <a:p>
            <a:pPr algn="ctr"/>
            <a:r>
              <a:rPr lang="es-ES" i="1" dirty="0" smtClean="0"/>
              <a:t>Figura 6</a:t>
            </a:r>
            <a:r>
              <a:rPr lang="es-ES" dirty="0" smtClean="0"/>
              <a:t>. Movimientos de izquierda a derecha sobre una curva de indiferencia.</a:t>
            </a:r>
            <a:endParaRPr lang="es-E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E81F00B-7FA4-416B-966C-3AA7BCB30EFA}" type="slidenum">
              <a:rPr lang="es-ES"/>
              <a:pPr/>
              <a:t>51</a:t>
            </a:fld>
            <a:endParaRPr lang="es-ES"/>
          </a:p>
        </p:txBody>
      </p:sp>
      <p:sp>
        <p:nvSpPr>
          <p:cNvPr id="14131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41317" name="Rectangle 5"/>
          <p:cNvSpPr>
            <a:spLocks noGrp="1" noChangeArrowheads="1"/>
          </p:cNvSpPr>
          <p:nvPr>
            <p:ph type="body" idx="1"/>
          </p:nvPr>
        </p:nvSpPr>
        <p:spPr>
          <a:xfrm>
            <a:off x="457200" y="1147763"/>
            <a:ext cx="8038618" cy="4978400"/>
          </a:xfrm>
          <a:noFill/>
          <a:ln/>
        </p:spPr>
        <p:txBody>
          <a:bodyPr lIns="90488" tIns="44450" rIns="90488" bIns="44450"/>
          <a:lstStyle/>
          <a:p>
            <a:pPr algn="just">
              <a:spcBef>
                <a:spcPct val="70000"/>
              </a:spcBef>
            </a:pPr>
            <a:r>
              <a:rPr lang="es-ES" sz="2800" dirty="0"/>
              <a:t>A medida que nos movemos de izquierda a derecha a lo largo de una curva de indiferencia, la </a:t>
            </a:r>
            <a:r>
              <a:rPr lang="es-ES" sz="2800" i="1" dirty="0"/>
              <a:t>relación marginal de sustitución decrece</a:t>
            </a:r>
            <a:r>
              <a:rPr lang="es-ES" sz="2800" dirty="0"/>
              <a:t>. </a:t>
            </a:r>
            <a:endParaRPr lang="es-ES" sz="2800" i="1" dirty="0"/>
          </a:p>
          <a:p>
            <a:pPr lvl="1" algn="just">
              <a:spcBef>
                <a:spcPct val="35000"/>
              </a:spcBef>
            </a:pPr>
            <a:r>
              <a:rPr lang="es-ES" sz="2400" dirty="0"/>
              <a:t>Observe que la </a:t>
            </a:r>
            <a:r>
              <a:rPr lang="es-ES" sz="2400" i="1" dirty="0"/>
              <a:t>RMS</a:t>
            </a:r>
            <a:r>
              <a:rPr lang="es-ES" sz="2400" dirty="0"/>
              <a:t> para las cestas de mercado </a:t>
            </a:r>
            <a:r>
              <a:rPr lang="es-ES" sz="2400" i="1" dirty="0"/>
              <a:t>CB</a:t>
            </a:r>
            <a:r>
              <a:rPr lang="es-ES" sz="2400" dirty="0"/>
              <a:t> es 6, mientras que para </a:t>
            </a:r>
            <a:r>
              <a:rPr lang="es-ES" sz="2400" i="1" dirty="0"/>
              <a:t>DE</a:t>
            </a:r>
            <a:r>
              <a:rPr lang="es-ES" sz="2400" dirty="0"/>
              <a:t> es 2.</a:t>
            </a:r>
          </a:p>
          <a:p>
            <a:pPr algn="just">
              <a:spcBef>
                <a:spcPct val="35000"/>
              </a:spcBef>
            </a:pPr>
            <a:r>
              <a:rPr lang="es-ES" sz="2800" dirty="0"/>
              <a:t>Esto indica que la utilidad relativa que aportan dos bienes a los consumidores depende de la cantidad relativa de los bienes que posean. Los consumidores obtienen una utilidad relativamente mayor de un bien del que tienen relativamente menos y viceversa.</a:t>
            </a:r>
          </a:p>
        </p:txBody>
      </p:sp>
      <p:sp>
        <p:nvSpPr>
          <p:cNvPr id="141323" name="Text Box 11"/>
          <p:cNvSpPr txBox="1">
            <a:spLocks noChangeArrowheads="1"/>
          </p:cNvSpPr>
          <p:nvPr/>
        </p:nvSpPr>
        <p:spPr bwMode="auto">
          <a:xfrm>
            <a:off x="1347788" y="563563"/>
            <a:ext cx="6575425" cy="4889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n-US" sz="2800"/>
              <a:t>2.2.4.La relación marginal de sustitución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55F95967-9A43-4635-873B-723B876AB5EA}" type="slidenum">
              <a:rPr lang="es-ES"/>
              <a:pPr/>
              <a:t>52</a:t>
            </a:fld>
            <a:endParaRPr lang="es-ES"/>
          </a:p>
        </p:txBody>
      </p:sp>
      <p:sp>
        <p:nvSpPr>
          <p:cNvPr id="576515" name="Rectangle 3"/>
          <p:cNvSpPr>
            <a:spLocks noGrp="1" noChangeArrowheads="1"/>
          </p:cNvSpPr>
          <p:nvPr>
            <p:ph type="body" idx="1"/>
          </p:nvPr>
        </p:nvSpPr>
        <p:spPr/>
        <p:txBody>
          <a:bodyPr/>
          <a:lstStyle/>
          <a:p>
            <a:pPr algn="just">
              <a:lnSpc>
                <a:spcPct val="90000"/>
              </a:lnSpc>
              <a:buFontTx/>
              <a:buNone/>
            </a:pPr>
            <a:r>
              <a:rPr lang="es-ES" sz="2800" dirty="0"/>
              <a:t>   Suponga que las preferencias de un consumidor con respecto a los bienes X e Y se representan por curvas de indiferencia convexas respecto al origen de coordenadas. El individuo está indiferente entre las combinaciones (3,10) y (10,4), y en la primera la RMS del bien Y por el bien X es 2. Este consumidor podría estar indiferente entre estas dos combinaciones y la combinación:</a:t>
            </a:r>
          </a:p>
          <a:p>
            <a:pPr>
              <a:lnSpc>
                <a:spcPct val="90000"/>
              </a:lnSpc>
              <a:buFontTx/>
              <a:buNone/>
            </a:pPr>
            <a:r>
              <a:rPr lang="es-ES" sz="2800" dirty="0"/>
              <a:t>    a) (X,Y) = (2,12);    b) (X,Y) = (11,2); </a:t>
            </a:r>
          </a:p>
          <a:p>
            <a:pPr>
              <a:lnSpc>
                <a:spcPct val="90000"/>
              </a:lnSpc>
              <a:buFontTx/>
              <a:buNone/>
            </a:pPr>
            <a:r>
              <a:rPr lang="es-ES" sz="2800" dirty="0"/>
              <a:t>    c) (X,Y) = (4,8);      d) (X,Y) = (9,6).</a:t>
            </a:r>
          </a:p>
        </p:txBody>
      </p:sp>
      <p:sp>
        <p:nvSpPr>
          <p:cNvPr id="576516" name="Text Box 4"/>
          <p:cNvSpPr txBox="1">
            <a:spLocks noGrp="1" noChangeArrowheads="1"/>
          </p:cNvSpPr>
          <p:nvPr>
            <p:ph type="title"/>
          </p:nvPr>
        </p:nvSpPr>
        <p:spPr>
          <a:solidFill>
            <a:srgbClr val="D8C0CB"/>
          </a:solidFill>
          <a:ln w="12700">
            <a:solidFill>
              <a:srgbClr val="376546"/>
            </a:solidFill>
          </a:ln>
          <a:effectLst>
            <a:outerShdw dist="107763" dir="2700000" algn="ctr" rotWithShape="0">
              <a:srgbClr val="B2B2B2"/>
            </a:outerShdw>
          </a:effectLst>
        </p:spPr>
        <p:txBody>
          <a:bodyPr/>
          <a:lstStyle/>
          <a:p>
            <a:pPr>
              <a:lnSpc>
                <a:spcPct val="90000"/>
              </a:lnSpc>
              <a:spcBef>
                <a:spcPct val="20000"/>
              </a:spcBef>
            </a:pPr>
            <a:r>
              <a:rPr lang="es-ES" sz="4000"/>
              <a:t>2.2.4.La relación marginal de sustitución. Práctica 4</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682CF57A-0A07-4545-8AED-4B4804CCEEFE}" type="slidenum">
              <a:rPr lang="es-ES"/>
              <a:pPr/>
              <a:t>53</a:t>
            </a:fld>
            <a:endParaRPr lang="es-ES"/>
          </a:p>
        </p:txBody>
      </p:sp>
      <p:sp>
        <p:nvSpPr>
          <p:cNvPr id="14541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4541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45413" name="Rectangle 5"/>
          <p:cNvSpPr>
            <a:spLocks noGrp="1" noChangeArrowheads="1"/>
          </p:cNvSpPr>
          <p:nvPr>
            <p:ph type="body" idx="1"/>
          </p:nvPr>
        </p:nvSpPr>
        <p:spPr>
          <a:xfrm>
            <a:off x="419100" y="1760538"/>
            <a:ext cx="8250238" cy="4000500"/>
          </a:xfrm>
          <a:noFill/>
          <a:ln/>
        </p:spPr>
        <p:txBody>
          <a:bodyPr lIns="90488" tIns="44450" rIns="90488" bIns="44450"/>
          <a:lstStyle/>
          <a:p>
            <a:pPr>
              <a:spcBef>
                <a:spcPct val="70000"/>
              </a:spcBef>
              <a:buFontTx/>
              <a:buNone/>
            </a:pPr>
            <a:r>
              <a:rPr lang="en-US" dirty="0"/>
              <a:t>1º </a:t>
            </a:r>
            <a:r>
              <a:rPr lang="es-ES" dirty="0"/>
              <a:t>Bienes sustitutivos perfectos</a:t>
            </a:r>
          </a:p>
          <a:p>
            <a:pPr lvl="1" algn="just">
              <a:buSzPct val="75000"/>
            </a:pPr>
            <a:r>
              <a:rPr lang="es-ES" dirty="0"/>
              <a:t>Las curvas de indiferencia son líneas rectas decrecientes.</a:t>
            </a:r>
            <a:r>
              <a:rPr lang="en-US" dirty="0"/>
              <a:t> 	</a:t>
            </a:r>
          </a:p>
          <a:p>
            <a:pPr lvl="1" algn="just">
              <a:buSzPct val="75000"/>
            </a:pPr>
            <a:r>
              <a:rPr lang="es-ES" dirty="0"/>
              <a:t>La función de utilidad tendría la expresión:</a:t>
            </a:r>
          </a:p>
          <a:p>
            <a:pPr lvl="1" algn="just">
              <a:buSzPct val="75000"/>
              <a:buFontTx/>
              <a:buNone/>
            </a:pPr>
            <a:r>
              <a:rPr lang="es-ES" dirty="0"/>
              <a:t>   U=</a:t>
            </a:r>
            <a:r>
              <a:rPr lang="es-ES" dirty="0" err="1"/>
              <a:t>aX+bY</a:t>
            </a:r>
            <a:r>
              <a:rPr lang="es-ES" dirty="0"/>
              <a:t>, siendo a, b constantes positivas que miden el valor que tienen los bienes X e Y para el consumidor.</a:t>
            </a:r>
          </a:p>
          <a:p>
            <a:pPr lvl="1">
              <a:buSzPct val="75000"/>
            </a:pPr>
            <a:r>
              <a:rPr lang="es-ES" dirty="0"/>
              <a:t>La RMS sería constante: RMS=a/b</a:t>
            </a:r>
          </a:p>
        </p:txBody>
      </p:sp>
      <p:sp>
        <p:nvSpPr>
          <p:cNvPr id="145419" name="Text Box 11"/>
          <p:cNvSpPr txBox="1">
            <a:spLocks noChangeArrowheads="1"/>
          </p:cNvSpPr>
          <p:nvPr/>
        </p:nvSpPr>
        <p:spPr bwMode="auto">
          <a:xfrm>
            <a:off x="876300" y="563563"/>
            <a:ext cx="7518400"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s-ES" sz="2800"/>
              <a:t>2.2.4.La relación marginal de sustitución</a:t>
            </a:r>
          </a:p>
          <a:p>
            <a:pPr algn="ctr">
              <a:lnSpc>
                <a:spcPct val="90000"/>
              </a:lnSpc>
              <a:spcBef>
                <a:spcPct val="20000"/>
              </a:spcBef>
            </a:pPr>
            <a:r>
              <a:rPr lang="es-ES" sz="2800" b="1"/>
              <a:t>Casos en los que la RMS no es decreciente</a:t>
            </a:r>
            <a:endParaRPr lang="en-US" sz="2800" b="1"/>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p:cNvSpPr>
            <a:spLocks noGrp="1"/>
          </p:cNvSpPr>
          <p:nvPr>
            <p:ph type="sldNum" sz="quarter" idx="12"/>
          </p:nvPr>
        </p:nvSpPr>
        <p:spPr/>
        <p:txBody>
          <a:bodyPr/>
          <a:lstStyle/>
          <a:p>
            <a:fld id="{9A90094A-5D8A-4F4A-B65B-DD0F415153DD}" type="slidenum">
              <a:rPr lang="es-ES"/>
              <a:pPr/>
              <a:t>54</a:t>
            </a:fld>
            <a:endParaRPr lang="es-ES"/>
          </a:p>
        </p:txBody>
      </p:sp>
      <p:sp>
        <p:nvSpPr>
          <p:cNvPr id="38707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8707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grpSp>
        <p:nvGrpSpPr>
          <p:cNvPr id="387097" name="Group 25"/>
          <p:cNvGrpSpPr>
            <a:grpSpLocks/>
          </p:cNvGrpSpPr>
          <p:nvPr/>
        </p:nvGrpSpPr>
        <p:grpSpPr bwMode="auto">
          <a:xfrm>
            <a:off x="2317750" y="2317750"/>
            <a:ext cx="3524250" cy="3524250"/>
            <a:chOff x="1460" y="1460"/>
            <a:chExt cx="2220" cy="2220"/>
          </a:xfrm>
        </p:grpSpPr>
        <p:sp>
          <p:nvSpPr>
            <p:cNvPr id="387076" name="Line 4"/>
            <p:cNvSpPr>
              <a:spLocks noChangeShapeType="1"/>
            </p:cNvSpPr>
            <p:nvPr/>
          </p:nvSpPr>
          <p:spPr bwMode="auto">
            <a:xfrm>
              <a:off x="1460" y="3380"/>
              <a:ext cx="300" cy="300"/>
            </a:xfrm>
            <a:prstGeom prst="line">
              <a:avLst/>
            </a:prstGeom>
            <a:noFill/>
            <a:ln w="50800">
              <a:solidFill>
                <a:srgbClr val="CC6600"/>
              </a:solidFill>
              <a:round/>
              <a:headEnd/>
              <a:tailEnd/>
            </a:ln>
            <a:effectLst/>
          </p:spPr>
          <p:txBody>
            <a:bodyPr wrap="none" anchor="ctr"/>
            <a:lstStyle/>
            <a:p>
              <a:endParaRPr lang="es-ES"/>
            </a:p>
          </p:txBody>
        </p:sp>
        <p:sp>
          <p:nvSpPr>
            <p:cNvPr id="387077" name="Line 5"/>
            <p:cNvSpPr>
              <a:spLocks noChangeShapeType="1"/>
            </p:cNvSpPr>
            <p:nvPr/>
          </p:nvSpPr>
          <p:spPr bwMode="auto">
            <a:xfrm>
              <a:off x="1460" y="2708"/>
              <a:ext cx="972" cy="972"/>
            </a:xfrm>
            <a:prstGeom prst="line">
              <a:avLst/>
            </a:prstGeom>
            <a:noFill/>
            <a:ln w="50800">
              <a:solidFill>
                <a:srgbClr val="CC6600"/>
              </a:solidFill>
              <a:round/>
              <a:headEnd/>
              <a:tailEnd/>
            </a:ln>
            <a:effectLst/>
          </p:spPr>
          <p:txBody>
            <a:bodyPr wrap="none" anchor="ctr"/>
            <a:lstStyle/>
            <a:p>
              <a:endParaRPr lang="es-ES"/>
            </a:p>
          </p:txBody>
        </p:sp>
        <p:sp>
          <p:nvSpPr>
            <p:cNvPr id="387078" name="Line 6"/>
            <p:cNvSpPr>
              <a:spLocks noChangeShapeType="1"/>
            </p:cNvSpPr>
            <p:nvPr/>
          </p:nvSpPr>
          <p:spPr bwMode="auto">
            <a:xfrm>
              <a:off x="1460" y="2084"/>
              <a:ext cx="1596" cy="1596"/>
            </a:xfrm>
            <a:prstGeom prst="line">
              <a:avLst/>
            </a:prstGeom>
            <a:noFill/>
            <a:ln w="50800">
              <a:solidFill>
                <a:srgbClr val="CC6600"/>
              </a:solidFill>
              <a:round/>
              <a:headEnd/>
              <a:tailEnd/>
            </a:ln>
            <a:effectLst/>
          </p:spPr>
          <p:txBody>
            <a:bodyPr wrap="none" anchor="ctr"/>
            <a:lstStyle/>
            <a:p>
              <a:endParaRPr lang="es-ES"/>
            </a:p>
          </p:txBody>
        </p:sp>
        <p:sp>
          <p:nvSpPr>
            <p:cNvPr id="387079" name="Line 7"/>
            <p:cNvSpPr>
              <a:spLocks noChangeShapeType="1"/>
            </p:cNvSpPr>
            <p:nvPr/>
          </p:nvSpPr>
          <p:spPr bwMode="auto">
            <a:xfrm>
              <a:off x="1460" y="1460"/>
              <a:ext cx="2220" cy="2220"/>
            </a:xfrm>
            <a:prstGeom prst="line">
              <a:avLst/>
            </a:prstGeom>
            <a:noFill/>
            <a:ln w="50800">
              <a:solidFill>
                <a:srgbClr val="CC6600"/>
              </a:solidFill>
              <a:round/>
              <a:headEnd/>
              <a:tailEnd/>
            </a:ln>
            <a:effectLst/>
          </p:spPr>
          <p:txBody>
            <a:bodyPr wrap="none" anchor="ctr"/>
            <a:lstStyle/>
            <a:p>
              <a:endParaRPr lang="es-ES"/>
            </a:p>
          </p:txBody>
        </p:sp>
      </p:grpSp>
      <p:sp>
        <p:nvSpPr>
          <p:cNvPr id="387081" name="Line 9"/>
          <p:cNvSpPr>
            <a:spLocks noChangeShapeType="1"/>
          </p:cNvSpPr>
          <p:nvPr/>
        </p:nvSpPr>
        <p:spPr bwMode="auto">
          <a:xfrm>
            <a:off x="2305050" y="1663700"/>
            <a:ext cx="0" cy="4184650"/>
          </a:xfrm>
          <a:prstGeom prst="line">
            <a:avLst/>
          </a:prstGeom>
          <a:noFill/>
          <a:ln w="25400">
            <a:solidFill>
              <a:schemeClr val="tx1"/>
            </a:solidFill>
            <a:round/>
            <a:headEnd/>
            <a:tailEnd/>
          </a:ln>
          <a:effectLst/>
        </p:spPr>
        <p:txBody>
          <a:bodyPr wrap="none" anchor="ctr"/>
          <a:lstStyle/>
          <a:p>
            <a:endParaRPr lang="es-ES"/>
          </a:p>
        </p:txBody>
      </p:sp>
      <p:sp>
        <p:nvSpPr>
          <p:cNvPr id="387082" name="Line 10"/>
          <p:cNvSpPr>
            <a:spLocks noChangeShapeType="1"/>
          </p:cNvSpPr>
          <p:nvPr/>
        </p:nvSpPr>
        <p:spPr bwMode="auto">
          <a:xfrm>
            <a:off x="2300288" y="5854700"/>
            <a:ext cx="4195762" cy="0"/>
          </a:xfrm>
          <a:prstGeom prst="line">
            <a:avLst/>
          </a:prstGeom>
          <a:noFill/>
          <a:ln w="25400">
            <a:solidFill>
              <a:schemeClr val="tx1"/>
            </a:solidFill>
            <a:round/>
            <a:headEnd/>
            <a:tailEnd/>
          </a:ln>
          <a:effectLst/>
        </p:spPr>
        <p:txBody>
          <a:bodyPr wrap="none" anchor="ctr"/>
          <a:lstStyle/>
          <a:p>
            <a:endParaRPr lang="es-ES"/>
          </a:p>
        </p:txBody>
      </p:sp>
      <p:sp>
        <p:nvSpPr>
          <p:cNvPr id="387083" name="Rectangle 11"/>
          <p:cNvSpPr>
            <a:spLocks noChangeArrowheads="1"/>
          </p:cNvSpPr>
          <p:nvPr/>
        </p:nvSpPr>
        <p:spPr bwMode="auto">
          <a:xfrm>
            <a:off x="6489700" y="5657850"/>
            <a:ext cx="2009775" cy="638175"/>
          </a:xfrm>
          <a:prstGeom prst="rect">
            <a:avLst/>
          </a:prstGeom>
          <a:noFill/>
          <a:ln w="12700">
            <a:noFill/>
            <a:miter lim="800000"/>
            <a:headEnd/>
            <a:tailEnd/>
          </a:ln>
          <a:effectLst/>
        </p:spPr>
        <p:txBody>
          <a:bodyPr wrap="none" lIns="90488" tIns="44450" rIns="90488" bIns="44450">
            <a:spAutoFit/>
          </a:bodyPr>
          <a:lstStyle/>
          <a:p>
            <a:pPr eaLnBrk="0" hangingPunct="0"/>
            <a:r>
              <a:rPr lang="en-US" b="1"/>
              <a:t>Zumo de naranja</a:t>
            </a:r>
          </a:p>
          <a:p>
            <a:pPr eaLnBrk="0" hangingPunct="0"/>
            <a:r>
              <a:rPr lang="en-US" b="1"/>
              <a:t>(vasos)</a:t>
            </a:r>
          </a:p>
        </p:txBody>
      </p:sp>
      <p:sp>
        <p:nvSpPr>
          <p:cNvPr id="387084" name="Rectangle 12"/>
          <p:cNvSpPr>
            <a:spLocks noChangeArrowheads="1"/>
          </p:cNvSpPr>
          <p:nvPr/>
        </p:nvSpPr>
        <p:spPr bwMode="auto">
          <a:xfrm>
            <a:off x="311150" y="2100263"/>
            <a:ext cx="1489075" cy="912812"/>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t>Zumo</a:t>
            </a:r>
          </a:p>
          <a:p>
            <a:pPr algn="ctr" eaLnBrk="0" hangingPunct="0"/>
            <a:r>
              <a:rPr lang="en-US" b="1"/>
              <a:t>de manzana</a:t>
            </a:r>
          </a:p>
          <a:p>
            <a:pPr algn="ctr" eaLnBrk="0" hangingPunct="0"/>
            <a:r>
              <a:rPr lang="en-US" b="1"/>
              <a:t>(vasos)</a:t>
            </a:r>
          </a:p>
        </p:txBody>
      </p:sp>
      <p:sp>
        <p:nvSpPr>
          <p:cNvPr id="387085" name="Rectangle 13"/>
          <p:cNvSpPr>
            <a:spLocks noChangeArrowheads="1"/>
          </p:cNvSpPr>
          <p:nvPr/>
        </p:nvSpPr>
        <p:spPr bwMode="auto">
          <a:xfrm>
            <a:off x="38242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7086" name="Rectangle 14"/>
          <p:cNvSpPr>
            <a:spLocks noChangeArrowheads="1"/>
          </p:cNvSpPr>
          <p:nvPr/>
        </p:nvSpPr>
        <p:spPr bwMode="auto">
          <a:xfrm>
            <a:off x="47767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87087" name="Rectangle 15"/>
          <p:cNvSpPr>
            <a:spLocks noChangeArrowheads="1"/>
          </p:cNvSpPr>
          <p:nvPr/>
        </p:nvSpPr>
        <p:spPr bwMode="auto">
          <a:xfrm>
            <a:off x="57292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7088" name="Rectangle 16"/>
          <p:cNvSpPr>
            <a:spLocks noChangeArrowheads="1"/>
          </p:cNvSpPr>
          <p:nvPr/>
        </p:nvSpPr>
        <p:spPr bwMode="auto">
          <a:xfrm>
            <a:off x="277653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387089" name="Rectangle 17"/>
          <p:cNvSpPr>
            <a:spLocks noChangeArrowheads="1"/>
          </p:cNvSpPr>
          <p:nvPr/>
        </p:nvSpPr>
        <p:spPr bwMode="auto">
          <a:xfrm>
            <a:off x="1900238" y="49784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387090" name="Rectangle 18"/>
          <p:cNvSpPr>
            <a:spLocks noChangeArrowheads="1"/>
          </p:cNvSpPr>
          <p:nvPr/>
        </p:nvSpPr>
        <p:spPr bwMode="auto">
          <a:xfrm>
            <a:off x="1900238" y="397827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7091" name="Rectangle 19"/>
          <p:cNvSpPr>
            <a:spLocks noChangeArrowheads="1"/>
          </p:cNvSpPr>
          <p:nvPr/>
        </p:nvSpPr>
        <p:spPr bwMode="auto">
          <a:xfrm>
            <a:off x="1900238" y="297656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87092" name="Rectangle 20"/>
          <p:cNvSpPr>
            <a:spLocks noChangeArrowheads="1"/>
          </p:cNvSpPr>
          <p:nvPr/>
        </p:nvSpPr>
        <p:spPr bwMode="auto">
          <a:xfrm>
            <a:off x="1900238" y="1976438"/>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7093" name="Rectangle 21"/>
          <p:cNvSpPr>
            <a:spLocks noChangeArrowheads="1"/>
          </p:cNvSpPr>
          <p:nvPr/>
        </p:nvSpPr>
        <p:spPr bwMode="auto">
          <a:xfrm>
            <a:off x="20335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87096" name="Text Box 24"/>
          <p:cNvSpPr txBox="1">
            <a:spLocks noChangeArrowheads="1"/>
          </p:cNvSpPr>
          <p:nvPr/>
        </p:nvSpPr>
        <p:spPr bwMode="auto">
          <a:xfrm>
            <a:off x="-451413" y="6231319"/>
            <a:ext cx="7535119" cy="461665"/>
          </a:xfrm>
          <a:prstGeom prst="rect">
            <a:avLst/>
          </a:prstGeom>
          <a:noFill/>
          <a:ln w="12700">
            <a:noFill/>
            <a:miter lim="800000"/>
            <a:headEnd/>
            <a:tailEnd/>
          </a:ln>
          <a:effectLst>
            <a:outerShdw dist="107763" dir="2700000" algn="ctr" rotWithShape="0">
              <a:schemeClr val="bg1"/>
            </a:outerShdw>
          </a:effectLst>
        </p:spPr>
        <p:txBody>
          <a:bodyPr wrap="square">
            <a:spAutoFit/>
          </a:bodyPr>
          <a:lstStyle/>
          <a:p>
            <a:pPr algn="ctr" eaLnBrk="0" hangingPunct="0"/>
            <a:r>
              <a:rPr lang="en-US" sz="2400" i="1" dirty="0" err="1" smtClean="0"/>
              <a:t>Figura</a:t>
            </a:r>
            <a:r>
              <a:rPr lang="en-US" sz="2400" i="1" dirty="0" smtClean="0"/>
              <a:t> 7</a:t>
            </a:r>
            <a:r>
              <a:rPr lang="en-US" sz="2400" dirty="0" smtClean="0"/>
              <a:t>. </a:t>
            </a:r>
            <a:r>
              <a:rPr lang="en-US" sz="2400" dirty="0" err="1"/>
              <a:t>Bienes</a:t>
            </a:r>
            <a:r>
              <a:rPr lang="en-US" sz="2400" dirty="0"/>
              <a:t> </a:t>
            </a:r>
            <a:r>
              <a:rPr lang="en-US" sz="2400" dirty="0" err="1" smtClean="0"/>
              <a:t>sustitutivos</a:t>
            </a:r>
            <a:r>
              <a:rPr lang="en-US" sz="2400" dirty="0" smtClean="0"/>
              <a:t> perfectos.</a:t>
            </a:r>
            <a:endParaRPr lang="en-US" sz="2800" dirty="0"/>
          </a:p>
        </p:txBody>
      </p:sp>
      <p:sp>
        <p:nvSpPr>
          <p:cNvPr id="387101" name="Text Box 29"/>
          <p:cNvSpPr txBox="1">
            <a:spLocks noChangeArrowheads="1"/>
          </p:cNvSpPr>
          <p:nvPr/>
        </p:nvSpPr>
        <p:spPr bwMode="auto">
          <a:xfrm>
            <a:off x="919163" y="346075"/>
            <a:ext cx="7518400"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s-ES" sz="2800"/>
              <a:t>2.2.4.La relación marginal de sustitución</a:t>
            </a:r>
          </a:p>
          <a:p>
            <a:pPr algn="ctr">
              <a:lnSpc>
                <a:spcPct val="90000"/>
              </a:lnSpc>
              <a:spcBef>
                <a:spcPct val="20000"/>
              </a:spcBef>
            </a:pPr>
            <a:r>
              <a:rPr lang="es-ES" sz="2800" b="1"/>
              <a:t>Casos en los que la RMS no es decreciente</a:t>
            </a:r>
            <a:endParaRPr lang="en-US" sz="2800" b="1"/>
          </a:p>
        </p:txBody>
      </p:sp>
      <p:sp>
        <p:nvSpPr>
          <p:cNvPr id="593922" name="Text Box 2"/>
          <p:cNvSpPr txBox="1">
            <a:spLocks noChangeArrowheads="1"/>
          </p:cNvSpPr>
          <p:nvPr/>
        </p:nvSpPr>
        <p:spPr bwMode="auto">
          <a:xfrm>
            <a:off x="2511425" y="5240338"/>
            <a:ext cx="493713" cy="366712"/>
          </a:xfrm>
          <a:prstGeom prst="rect">
            <a:avLst/>
          </a:prstGeom>
          <a:noFill/>
          <a:ln w="12700">
            <a:noFill/>
            <a:miter lim="800000"/>
            <a:headEnd/>
            <a:tailEnd/>
          </a:ln>
          <a:effectLst/>
        </p:spPr>
        <p:txBody>
          <a:bodyPr>
            <a:spAutoFit/>
          </a:bodyPr>
          <a:lstStyle/>
          <a:p>
            <a:pPr>
              <a:spcBef>
                <a:spcPct val="50000"/>
              </a:spcBef>
            </a:pPr>
            <a:r>
              <a:rPr lang="es-ES"/>
              <a:t>U</a:t>
            </a:r>
            <a:r>
              <a:rPr lang="es-ES" baseline="-25000"/>
              <a:t>1</a:t>
            </a:r>
          </a:p>
        </p:txBody>
      </p:sp>
      <p:sp>
        <p:nvSpPr>
          <p:cNvPr id="593923" name="Text Box 3"/>
          <p:cNvSpPr txBox="1">
            <a:spLocks noChangeArrowheads="1"/>
          </p:cNvSpPr>
          <p:nvPr/>
        </p:nvSpPr>
        <p:spPr bwMode="auto">
          <a:xfrm>
            <a:off x="3119438" y="4745038"/>
            <a:ext cx="493712" cy="366712"/>
          </a:xfrm>
          <a:prstGeom prst="rect">
            <a:avLst/>
          </a:prstGeom>
          <a:noFill/>
          <a:ln w="12700">
            <a:noFill/>
            <a:miter lim="800000"/>
            <a:headEnd/>
            <a:tailEnd/>
          </a:ln>
          <a:effectLst/>
        </p:spPr>
        <p:txBody>
          <a:bodyPr>
            <a:spAutoFit/>
          </a:bodyPr>
          <a:lstStyle/>
          <a:p>
            <a:pPr>
              <a:spcBef>
                <a:spcPct val="50000"/>
              </a:spcBef>
            </a:pPr>
            <a:r>
              <a:rPr lang="es-ES"/>
              <a:t>U</a:t>
            </a:r>
            <a:r>
              <a:rPr lang="es-ES" baseline="-25000"/>
              <a:t>2</a:t>
            </a:r>
          </a:p>
        </p:txBody>
      </p:sp>
      <p:sp>
        <p:nvSpPr>
          <p:cNvPr id="593924" name="Text Box 4"/>
          <p:cNvSpPr txBox="1">
            <a:spLocks noChangeArrowheads="1"/>
          </p:cNvSpPr>
          <p:nvPr/>
        </p:nvSpPr>
        <p:spPr bwMode="auto">
          <a:xfrm>
            <a:off x="3613150" y="4324350"/>
            <a:ext cx="493713" cy="366713"/>
          </a:xfrm>
          <a:prstGeom prst="rect">
            <a:avLst/>
          </a:prstGeom>
          <a:noFill/>
          <a:ln w="12700">
            <a:noFill/>
            <a:miter lim="800000"/>
            <a:headEnd/>
            <a:tailEnd/>
          </a:ln>
          <a:effectLst/>
        </p:spPr>
        <p:txBody>
          <a:bodyPr>
            <a:spAutoFit/>
          </a:bodyPr>
          <a:lstStyle/>
          <a:p>
            <a:pPr>
              <a:spcBef>
                <a:spcPct val="50000"/>
              </a:spcBef>
            </a:pPr>
            <a:r>
              <a:rPr lang="es-ES"/>
              <a:t>U</a:t>
            </a:r>
            <a:r>
              <a:rPr lang="es-ES" baseline="-25000"/>
              <a:t>3</a:t>
            </a:r>
          </a:p>
        </p:txBody>
      </p:sp>
      <p:sp>
        <p:nvSpPr>
          <p:cNvPr id="593925" name="Text Box 5"/>
          <p:cNvSpPr txBox="1">
            <a:spLocks noChangeArrowheads="1"/>
          </p:cNvSpPr>
          <p:nvPr/>
        </p:nvSpPr>
        <p:spPr bwMode="auto">
          <a:xfrm>
            <a:off x="4135438" y="3860800"/>
            <a:ext cx="493712" cy="366713"/>
          </a:xfrm>
          <a:prstGeom prst="rect">
            <a:avLst/>
          </a:prstGeom>
          <a:noFill/>
          <a:ln w="12700">
            <a:noFill/>
            <a:miter lim="800000"/>
            <a:headEnd/>
            <a:tailEnd/>
          </a:ln>
          <a:effectLst/>
        </p:spPr>
        <p:txBody>
          <a:bodyPr>
            <a:spAutoFit/>
          </a:bodyPr>
          <a:lstStyle/>
          <a:p>
            <a:pPr>
              <a:spcBef>
                <a:spcPct val="50000"/>
              </a:spcBef>
            </a:pPr>
            <a:r>
              <a:rPr lang="es-ES"/>
              <a:t>U</a:t>
            </a:r>
            <a:r>
              <a:rPr lang="es-ES" baseline="-25000"/>
              <a:t>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7097"/>
                                        </p:tgtEl>
                                        <p:attrNameLst>
                                          <p:attrName>style.visibility</p:attrName>
                                        </p:attrNameLst>
                                      </p:cBhvr>
                                      <p:to>
                                        <p:strVal val="visible"/>
                                      </p:to>
                                    </p:set>
                                    <p:animEffect transition="in" filter="wipe(left)">
                                      <p:cBhvr>
                                        <p:cTn id="7" dur="500"/>
                                        <p:tgtEl>
                                          <p:spTgt spid="387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dirty="0"/>
              <a:t>Capítulo 1</a:t>
            </a:r>
          </a:p>
        </p:txBody>
      </p:sp>
      <p:sp>
        <p:nvSpPr>
          <p:cNvPr id="7" name="5 Marcador de número de diapositiva"/>
          <p:cNvSpPr>
            <a:spLocks noGrp="1"/>
          </p:cNvSpPr>
          <p:nvPr>
            <p:ph type="sldNum" sz="quarter" idx="12"/>
          </p:nvPr>
        </p:nvSpPr>
        <p:spPr/>
        <p:txBody>
          <a:bodyPr/>
          <a:lstStyle/>
          <a:p>
            <a:fld id="{2574D7F0-04C5-4A36-845C-83CB0532F0BE}" type="slidenum">
              <a:rPr lang="es-ES"/>
              <a:pPr/>
              <a:t>55</a:t>
            </a:fld>
            <a:endParaRPr lang="es-ES"/>
          </a:p>
        </p:txBody>
      </p:sp>
      <p:sp>
        <p:nvSpPr>
          <p:cNvPr id="14745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47461" name="Rectangle 5"/>
          <p:cNvSpPr>
            <a:spLocks noGrp="1" noChangeArrowheads="1"/>
          </p:cNvSpPr>
          <p:nvPr>
            <p:ph type="body" idx="1"/>
          </p:nvPr>
        </p:nvSpPr>
        <p:spPr>
          <a:xfrm>
            <a:off x="471488" y="1751013"/>
            <a:ext cx="7862284" cy="4259262"/>
          </a:xfrm>
          <a:noFill/>
          <a:ln/>
        </p:spPr>
        <p:txBody>
          <a:bodyPr lIns="90488" tIns="44450" rIns="90488" bIns="44450"/>
          <a:lstStyle/>
          <a:p>
            <a:pPr>
              <a:lnSpc>
                <a:spcPct val="90000"/>
              </a:lnSpc>
              <a:spcBef>
                <a:spcPct val="70000"/>
              </a:spcBef>
            </a:pPr>
            <a:r>
              <a:rPr lang="es-ES" dirty="0"/>
              <a:t>Bienes complementarios perfectos</a:t>
            </a:r>
          </a:p>
          <a:p>
            <a:pPr lvl="1" algn="just">
              <a:lnSpc>
                <a:spcPct val="90000"/>
              </a:lnSpc>
              <a:buSzPct val="75000"/>
            </a:pPr>
            <a:r>
              <a:rPr lang="es-ES" dirty="0"/>
              <a:t>Las curvas de indiferencia tienen forma de ángulo recto. </a:t>
            </a:r>
          </a:p>
          <a:p>
            <a:pPr lvl="1" algn="just">
              <a:lnSpc>
                <a:spcPct val="90000"/>
              </a:lnSpc>
              <a:buSzPct val="75000"/>
            </a:pPr>
            <a:r>
              <a:rPr lang="es-ES" dirty="0"/>
              <a:t>Pueden ser descritos por la función de utilidad U=min{</a:t>
            </a:r>
            <a:r>
              <a:rPr lang="es-ES" dirty="0" err="1"/>
              <a:t>aX,bY</a:t>
            </a:r>
            <a:r>
              <a:rPr lang="es-ES" dirty="0"/>
              <a:t>}, donde a y b son constantes positivas que indican las proporciones que se consumen de cada bien.</a:t>
            </a:r>
          </a:p>
          <a:p>
            <a:pPr lvl="1" algn="just">
              <a:lnSpc>
                <a:spcPct val="90000"/>
              </a:lnSpc>
              <a:buSzPct val="75000"/>
            </a:pPr>
            <a:r>
              <a:rPr lang="es-ES" dirty="0"/>
              <a:t>En el tramo vertical de la curva de indiferencia la RMS sería infinita y en el tramo horizontal la RMS=0.</a:t>
            </a:r>
          </a:p>
          <a:p>
            <a:pPr lvl="1">
              <a:lnSpc>
                <a:spcPct val="90000"/>
              </a:lnSpc>
              <a:buSzPct val="75000"/>
              <a:buNone/>
            </a:pPr>
            <a:endParaRPr lang="es-ES" dirty="0"/>
          </a:p>
        </p:txBody>
      </p:sp>
      <p:sp>
        <p:nvSpPr>
          <p:cNvPr id="147466" name="Text Box 10"/>
          <p:cNvSpPr txBox="1">
            <a:spLocks noChangeArrowheads="1"/>
          </p:cNvSpPr>
          <p:nvPr/>
        </p:nvSpPr>
        <p:spPr bwMode="auto">
          <a:xfrm>
            <a:off x="876300" y="563563"/>
            <a:ext cx="7518400"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s-ES" sz="2800"/>
              <a:t>2.2.4.La relación marginal de sustitución</a:t>
            </a:r>
          </a:p>
          <a:p>
            <a:pPr algn="ctr">
              <a:lnSpc>
                <a:spcPct val="90000"/>
              </a:lnSpc>
              <a:spcBef>
                <a:spcPct val="20000"/>
              </a:spcBef>
            </a:pPr>
            <a:r>
              <a:rPr lang="es-ES" sz="2800" b="1"/>
              <a:t>Casos en los que la RMS no es decreciente</a:t>
            </a:r>
            <a:endParaRPr lang="en-US" sz="2800" b="1"/>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p:cNvSpPr>
            <a:spLocks noGrp="1"/>
          </p:cNvSpPr>
          <p:nvPr>
            <p:ph type="sldNum" sz="quarter" idx="12"/>
          </p:nvPr>
        </p:nvSpPr>
        <p:spPr/>
        <p:txBody>
          <a:bodyPr/>
          <a:lstStyle/>
          <a:p>
            <a:fld id="{3C9E4639-192B-4380-913C-D9F090E222EA}" type="slidenum">
              <a:rPr lang="es-ES"/>
              <a:pPr/>
              <a:t>56</a:t>
            </a:fld>
            <a:endParaRPr lang="es-ES"/>
          </a:p>
        </p:txBody>
      </p:sp>
      <p:sp>
        <p:nvSpPr>
          <p:cNvPr id="38912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8912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grpSp>
        <p:nvGrpSpPr>
          <p:cNvPr id="389161" name="Group 41"/>
          <p:cNvGrpSpPr>
            <a:grpSpLocks/>
          </p:cNvGrpSpPr>
          <p:nvPr/>
        </p:nvGrpSpPr>
        <p:grpSpPr bwMode="auto">
          <a:xfrm>
            <a:off x="3048000" y="1898650"/>
            <a:ext cx="3232150" cy="3371850"/>
            <a:chOff x="1920" y="1196"/>
            <a:chExt cx="2036" cy="2124"/>
          </a:xfrm>
        </p:grpSpPr>
        <p:sp>
          <p:nvSpPr>
            <p:cNvPr id="389138" name="Line 18"/>
            <p:cNvSpPr>
              <a:spLocks noChangeShapeType="1"/>
            </p:cNvSpPr>
            <p:nvPr/>
          </p:nvSpPr>
          <p:spPr bwMode="auto">
            <a:xfrm>
              <a:off x="1920" y="1196"/>
              <a:ext cx="0" cy="2124"/>
            </a:xfrm>
            <a:prstGeom prst="line">
              <a:avLst/>
            </a:prstGeom>
            <a:noFill/>
            <a:ln w="50800">
              <a:solidFill>
                <a:srgbClr val="CC6600"/>
              </a:solidFill>
              <a:round/>
              <a:headEnd/>
              <a:tailEnd/>
            </a:ln>
            <a:effectLst/>
          </p:spPr>
          <p:txBody>
            <a:bodyPr wrap="none" anchor="ctr"/>
            <a:lstStyle/>
            <a:p>
              <a:endParaRPr lang="es-ES"/>
            </a:p>
          </p:txBody>
        </p:sp>
        <p:sp>
          <p:nvSpPr>
            <p:cNvPr id="389139" name="Line 19"/>
            <p:cNvSpPr>
              <a:spLocks noChangeShapeType="1"/>
            </p:cNvSpPr>
            <p:nvPr/>
          </p:nvSpPr>
          <p:spPr bwMode="auto">
            <a:xfrm>
              <a:off x="2544" y="1196"/>
              <a:ext cx="0" cy="1452"/>
            </a:xfrm>
            <a:prstGeom prst="line">
              <a:avLst/>
            </a:prstGeom>
            <a:noFill/>
            <a:ln w="50800">
              <a:solidFill>
                <a:srgbClr val="CC6600"/>
              </a:solidFill>
              <a:round/>
              <a:headEnd/>
              <a:tailEnd/>
            </a:ln>
            <a:effectLst/>
          </p:spPr>
          <p:txBody>
            <a:bodyPr wrap="none" anchor="ctr"/>
            <a:lstStyle/>
            <a:p>
              <a:endParaRPr lang="es-ES"/>
            </a:p>
          </p:txBody>
        </p:sp>
        <p:sp>
          <p:nvSpPr>
            <p:cNvPr id="389140" name="Line 20"/>
            <p:cNvSpPr>
              <a:spLocks noChangeShapeType="1"/>
            </p:cNvSpPr>
            <p:nvPr/>
          </p:nvSpPr>
          <p:spPr bwMode="auto">
            <a:xfrm>
              <a:off x="3168" y="1196"/>
              <a:ext cx="0" cy="828"/>
            </a:xfrm>
            <a:prstGeom prst="line">
              <a:avLst/>
            </a:prstGeom>
            <a:noFill/>
            <a:ln w="50800">
              <a:solidFill>
                <a:srgbClr val="CC6600"/>
              </a:solidFill>
              <a:round/>
              <a:headEnd/>
              <a:tailEnd/>
            </a:ln>
            <a:effectLst/>
          </p:spPr>
          <p:txBody>
            <a:bodyPr wrap="none" anchor="ctr"/>
            <a:lstStyle/>
            <a:p>
              <a:endParaRPr lang="es-ES"/>
            </a:p>
          </p:txBody>
        </p:sp>
        <p:sp>
          <p:nvSpPr>
            <p:cNvPr id="389141" name="Line 21"/>
            <p:cNvSpPr>
              <a:spLocks noChangeShapeType="1"/>
            </p:cNvSpPr>
            <p:nvPr/>
          </p:nvSpPr>
          <p:spPr bwMode="auto">
            <a:xfrm>
              <a:off x="3744" y="1196"/>
              <a:ext cx="0" cy="204"/>
            </a:xfrm>
            <a:prstGeom prst="line">
              <a:avLst/>
            </a:prstGeom>
            <a:noFill/>
            <a:ln w="50800">
              <a:solidFill>
                <a:srgbClr val="CC6600"/>
              </a:solidFill>
              <a:round/>
              <a:headEnd/>
              <a:tailEnd/>
            </a:ln>
            <a:effectLst/>
          </p:spPr>
          <p:txBody>
            <a:bodyPr wrap="none" anchor="ctr"/>
            <a:lstStyle/>
            <a:p>
              <a:endParaRPr lang="es-ES"/>
            </a:p>
          </p:txBody>
        </p:sp>
        <p:sp>
          <p:nvSpPr>
            <p:cNvPr id="389142" name="Line 22"/>
            <p:cNvSpPr>
              <a:spLocks noChangeShapeType="1"/>
            </p:cNvSpPr>
            <p:nvPr/>
          </p:nvSpPr>
          <p:spPr bwMode="auto">
            <a:xfrm>
              <a:off x="1928" y="3312"/>
              <a:ext cx="2028" cy="0"/>
            </a:xfrm>
            <a:prstGeom prst="line">
              <a:avLst/>
            </a:prstGeom>
            <a:noFill/>
            <a:ln w="50800">
              <a:solidFill>
                <a:srgbClr val="CC6600"/>
              </a:solidFill>
              <a:round/>
              <a:headEnd/>
              <a:tailEnd/>
            </a:ln>
            <a:effectLst/>
          </p:spPr>
          <p:txBody>
            <a:bodyPr wrap="none" anchor="ctr"/>
            <a:lstStyle/>
            <a:p>
              <a:endParaRPr lang="es-ES"/>
            </a:p>
          </p:txBody>
        </p:sp>
        <p:sp>
          <p:nvSpPr>
            <p:cNvPr id="389143" name="Line 23"/>
            <p:cNvSpPr>
              <a:spLocks noChangeShapeType="1"/>
            </p:cNvSpPr>
            <p:nvPr/>
          </p:nvSpPr>
          <p:spPr bwMode="auto">
            <a:xfrm>
              <a:off x="2552" y="2640"/>
              <a:ext cx="1404" cy="0"/>
            </a:xfrm>
            <a:prstGeom prst="line">
              <a:avLst/>
            </a:prstGeom>
            <a:noFill/>
            <a:ln w="50800">
              <a:solidFill>
                <a:srgbClr val="CC6600"/>
              </a:solidFill>
              <a:round/>
              <a:headEnd/>
              <a:tailEnd/>
            </a:ln>
            <a:effectLst/>
          </p:spPr>
          <p:txBody>
            <a:bodyPr wrap="none" anchor="ctr"/>
            <a:lstStyle/>
            <a:p>
              <a:endParaRPr lang="es-ES"/>
            </a:p>
          </p:txBody>
        </p:sp>
        <p:sp>
          <p:nvSpPr>
            <p:cNvPr id="389144" name="Line 24"/>
            <p:cNvSpPr>
              <a:spLocks noChangeShapeType="1"/>
            </p:cNvSpPr>
            <p:nvPr/>
          </p:nvSpPr>
          <p:spPr bwMode="auto">
            <a:xfrm>
              <a:off x="3176" y="2016"/>
              <a:ext cx="780" cy="0"/>
            </a:xfrm>
            <a:prstGeom prst="line">
              <a:avLst/>
            </a:prstGeom>
            <a:noFill/>
            <a:ln w="50800">
              <a:solidFill>
                <a:srgbClr val="CC6600"/>
              </a:solidFill>
              <a:round/>
              <a:headEnd/>
              <a:tailEnd/>
            </a:ln>
            <a:effectLst/>
          </p:spPr>
          <p:txBody>
            <a:bodyPr wrap="none" anchor="ctr"/>
            <a:lstStyle/>
            <a:p>
              <a:endParaRPr lang="es-ES"/>
            </a:p>
          </p:txBody>
        </p:sp>
        <p:sp>
          <p:nvSpPr>
            <p:cNvPr id="389145" name="Line 25"/>
            <p:cNvSpPr>
              <a:spLocks noChangeShapeType="1"/>
            </p:cNvSpPr>
            <p:nvPr/>
          </p:nvSpPr>
          <p:spPr bwMode="auto">
            <a:xfrm>
              <a:off x="3752" y="1392"/>
              <a:ext cx="204" cy="0"/>
            </a:xfrm>
            <a:prstGeom prst="line">
              <a:avLst/>
            </a:prstGeom>
            <a:noFill/>
            <a:ln w="50800">
              <a:solidFill>
                <a:srgbClr val="CC6600"/>
              </a:solidFill>
              <a:round/>
              <a:headEnd/>
              <a:tailEnd/>
            </a:ln>
            <a:effectLst/>
          </p:spPr>
          <p:txBody>
            <a:bodyPr wrap="none" anchor="ctr"/>
            <a:lstStyle/>
            <a:p>
              <a:endParaRPr lang="es-ES"/>
            </a:p>
          </p:txBody>
        </p:sp>
      </p:grpSp>
      <p:sp>
        <p:nvSpPr>
          <p:cNvPr id="389147" name="Line 27"/>
          <p:cNvSpPr>
            <a:spLocks noChangeShapeType="1"/>
          </p:cNvSpPr>
          <p:nvPr/>
        </p:nvSpPr>
        <p:spPr bwMode="auto">
          <a:xfrm>
            <a:off x="2305050" y="1663700"/>
            <a:ext cx="0" cy="4184650"/>
          </a:xfrm>
          <a:prstGeom prst="line">
            <a:avLst/>
          </a:prstGeom>
          <a:noFill/>
          <a:ln w="25400">
            <a:solidFill>
              <a:schemeClr val="tx1"/>
            </a:solidFill>
            <a:round/>
            <a:headEnd/>
            <a:tailEnd/>
          </a:ln>
          <a:effectLst/>
        </p:spPr>
        <p:txBody>
          <a:bodyPr wrap="none" anchor="ctr"/>
          <a:lstStyle/>
          <a:p>
            <a:endParaRPr lang="es-ES"/>
          </a:p>
        </p:txBody>
      </p:sp>
      <p:sp>
        <p:nvSpPr>
          <p:cNvPr id="389148" name="Line 28"/>
          <p:cNvSpPr>
            <a:spLocks noChangeShapeType="1"/>
          </p:cNvSpPr>
          <p:nvPr/>
        </p:nvSpPr>
        <p:spPr bwMode="auto">
          <a:xfrm>
            <a:off x="2300288" y="5854700"/>
            <a:ext cx="4195762" cy="0"/>
          </a:xfrm>
          <a:prstGeom prst="line">
            <a:avLst/>
          </a:prstGeom>
          <a:noFill/>
          <a:ln w="25400">
            <a:solidFill>
              <a:schemeClr val="tx1"/>
            </a:solidFill>
            <a:round/>
            <a:headEnd/>
            <a:tailEnd/>
          </a:ln>
          <a:effectLst/>
        </p:spPr>
        <p:txBody>
          <a:bodyPr wrap="none" anchor="ctr"/>
          <a:lstStyle/>
          <a:p>
            <a:endParaRPr lang="es-ES"/>
          </a:p>
        </p:txBody>
      </p:sp>
      <p:sp>
        <p:nvSpPr>
          <p:cNvPr id="389149" name="Rectangle 29"/>
          <p:cNvSpPr>
            <a:spLocks noChangeArrowheads="1"/>
          </p:cNvSpPr>
          <p:nvPr/>
        </p:nvSpPr>
        <p:spPr bwMode="auto">
          <a:xfrm>
            <a:off x="6280150" y="5867400"/>
            <a:ext cx="27971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Zapatos del pie derecho</a:t>
            </a:r>
          </a:p>
        </p:txBody>
      </p:sp>
      <p:sp>
        <p:nvSpPr>
          <p:cNvPr id="389150" name="Rectangle 30"/>
          <p:cNvSpPr>
            <a:spLocks noChangeArrowheads="1"/>
          </p:cNvSpPr>
          <p:nvPr/>
        </p:nvSpPr>
        <p:spPr bwMode="auto">
          <a:xfrm>
            <a:off x="347663" y="2187575"/>
            <a:ext cx="15906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t>Zapatos del</a:t>
            </a:r>
          </a:p>
          <a:p>
            <a:pPr algn="ctr" eaLnBrk="0" hangingPunct="0"/>
            <a:r>
              <a:rPr lang="en-US" b="1"/>
              <a:t>pie izquierdo</a:t>
            </a:r>
          </a:p>
        </p:txBody>
      </p:sp>
      <p:sp>
        <p:nvSpPr>
          <p:cNvPr id="389151" name="Rectangle 31"/>
          <p:cNvSpPr>
            <a:spLocks noChangeArrowheads="1"/>
          </p:cNvSpPr>
          <p:nvPr/>
        </p:nvSpPr>
        <p:spPr bwMode="auto">
          <a:xfrm>
            <a:off x="38242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9152" name="Rectangle 32"/>
          <p:cNvSpPr>
            <a:spLocks noChangeArrowheads="1"/>
          </p:cNvSpPr>
          <p:nvPr/>
        </p:nvSpPr>
        <p:spPr bwMode="auto">
          <a:xfrm>
            <a:off x="47767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89153" name="Rectangle 33"/>
          <p:cNvSpPr>
            <a:spLocks noChangeArrowheads="1"/>
          </p:cNvSpPr>
          <p:nvPr/>
        </p:nvSpPr>
        <p:spPr bwMode="auto">
          <a:xfrm>
            <a:off x="57292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9154" name="Rectangle 34"/>
          <p:cNvSpPr>
            <a:spLocks noChangeArrowheads="1"/>
          </p:cNvSpPr>
          <p:nvPr/>
        </p:nvSpPr>
        <p:spPr bwMode="auto">
          <a:xfrm>
            <a:off x="277653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389155" name="Rectangle 35"/>
          <p:cNvSpPr>
            <a:spLocks noChangeArrowheads="1"/>
          </p:cNvSpPr>
          <p:nvPr/>
        </p:nvSpPr>
        <p:spPr bwMode="auto">
          <a:xfrm>
            <a:off x="1900238" y="49784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389156" name="Rectangle 36"/>
          <p:cNvSpPr>
            <a:spLocks noChangeArrowheads="1"/>
          </p:cNvSpPr>
          <p:nvPr/>
        </p:nvSpPr>
        <p:spPr bwMode="auto">
          <a:xfrm>
            <a:off x="1900238" y="3978275"/>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a:t>
            </a:r>
          </a:p>
        </p:txBody>
      </p:sp>
      <p:sp>
        <p:nvSpPr>
          <p:cNvPr id="389157" name="Rectangle 37"/>
          <p:cNvSpPr>
            <a:spLocks noChangeArrowheads="1"/>
          </p:cNvSpPr>
          <p:nvPr/>
        </p:nvSpPr>
        <p:spPr bwMode="auto">
          <a:xfrm>
            <a:off x="1900238" y="297656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389158" name="Rectangle 38"/>
          <p:cNvSpPr>
            <a:spLocks noChangeArrowheads="1"/>
          </p:cNvSpPr>
          <p:nvPr/>
        </p:nvSpPr>
        <p:spPr bwMode="auto">
          <a:xfrm>
            <a:off x="1900238" y="1976438"/>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a:t>
            </a:r>
          </a:p>
        </p:txBody>
      </p:sp>
      <p:sp>
        <p:nvSpPr>
          <p:cNvPr id="389159" name="Rectangle 39"/>
          <p:cNvSpPr>
            <a:spLocks noChangeArrowheads="1"/>
          </p:cNvSpPr>
          <p:nvPr/>
        </p:nvSpPr>
        <p:spPr bwMode="auto">
          <a:xfrm>
            <a:off x="20335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389160" name="Text Box 40"/>
          <p:cNvSpPr txBox="1">
            <a:spLocks noChangeArrowheads="1"/>
          </p:cNvSpPr>
          <p:nvPr/>
        </p:nvSpPr>
        <p:spPr bwMode="auto">
          <a:xfrm>
            <a:off x="6663783" y="2790021"/>
            <a:ext cx="1806585" cy="677108"/>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lIns="0" tIns="0" rIns="0" bIns="0">
            <a:spAutoFit/>
          </a:bodyPr>
          <a:lstStyle/>
          <a:p>
            <a:pPr algn="ctr" eaLnBrk="0" hangingPunct="0"/>
            <a:r>
              <a:rPr lang="en-US" sz="2200" b="1" dirty="0"/>
              <a:t>E</a:t>
            </a:r>
            <a:r>
              <a:rPr lang="en-US" sz="2200" b="1" dirty="0" smtClean="0"/>
              <a:t>n </a:t>
            </a:r>
            <a:r>
              <a:rPr lang="es-ES" sz="2200" b="1" dirty="0"/>
              <a:t>este caso</a:t>
            </a:r>
            <a:r>
              <a:rPr lang="en-US" sz="2200" b="1" dirty="0"/>
              <a:t>,</a:t>
            </a:r>
          </a:p>
          <a:p>
            <a:pPr algn="ctr" eaLnBrk="0" hangingPunct="0"/>
            <a:r>
              <a:rPr lang="en-US" sz="2200" b="1" dirty="0"/>
              <a:t> </a:t>
            </a:r>
            <a:r>
              <a:rPr lang="en-US" sz="2200" b="1" dirty="0" smtClean="0"/>
              <a:t>a=b=1</a:t>
            </a:r>
            <a:endParaRPr lang="en-US" sz="2200" b="1" dirty="0"/>
          </a:p>
        </p:txBody>
      </p:sp>
      <p:sp>
        <p:nvSpPr>
          <p:cNvPr id="389165" name="Text Box 45"/>
          <p:cNvSpPr txBox="1">
            <a:spLocks noChangeArrowheads="1"/>
          </p:cNvSpPr>
          <p:nvPr/>
        </p:nvSpPr>
        <p:spPr bwMode="auto">
          <a:xfrm>
            <a:off x="817563" y="361950"/>
            <a:ext cx="7518400" cy="958850"/>
          </a:xfrm>
          <a:prstGeom prst="rect">
            <a:avLst/>
          </a:prstGeom>
          <a:solidFill>
            <a:srgbClr val="D8C0CB"/>
          </a:solidFill>
          <a:ln w="12700">
            <a:solidFill>
              <a:srgbClr val="376546"/>
            </a:solidFill>
            <a:miter lim="800000"/>
            <a:headEnd/>
            <a:tailEnd/>
          </a:ln>
          <a:effectLst>
            <a:outerShdw dist="107763" dir="2700000" algn="ctr" rotWithShape="0">
              <a:srgbClr val="B2B2B2"/>
            </a:outerShdw>
          </a:effectLst>
        </p:spPr>
        <p:txBody>
          <a:bodyPr wrap="none">
            <a:spAutoFit/>
          </a:bodyPr>
          <a:lstStyle/>
          <a:p>
            <a:pPr algn="ctr">
              <a:lnSpc>
                <a:spcPct val="90000"/>
              </a:lnSpc>
              <a:spcBef>
                <a:spcPct val="20000"/>
              </a:spcBef>
            </a:pPr>
            <a:r>
              <a:rPr lang="es-ES" sz="2800"/>
              <a:t>2.2.4.La relación marginal de sustitución</a:t>
            </a:r>
          </a:p>
          <a:p>
            <a:pPr algn="ctr">
              <a:lnSpc>
                <a:spcPct val="90000"/>
              </a:lnSpc>
              <a:spcBef>
                <a:spcPct val="20000"/>
              </a:spcBef>
            </a:pPr>
            <a:r>
              <a:rPr lang="es-ES" sz="2800" b="1"/>
              <a:t>Casos en los que la RMS no es decreciente</a:t>
            </a:r>
            <a:endParaRPr lang="en-US" sz="2800" b="1"/>
          </a:p>
        </p:txBody>
      </p:sp>
      <p:sp>
        <p:nvSpPr>
          <p:cNvPr id="592898" name="Text Box 2"/>
          <p:cNvSpPr txBox="1">
            <a:spLocks noChangeArrowheads="1"/>
          </p:cNvSpPr>
          <p:nvPr/>
        </p:nvSpPr>
        <p:spPr bwMode="auto">
          <a:xfrm>
            <a:off x="5980113" y="1743075"/>
            <a:ext cx="493712" cy="366713"/>
          </a:xfrm>
          <a:prstGeom prst="rect">
            <a:avLst/>
          </a:prstGeom>
          <a:noFill/>
          <a:ln w="12700">
            <a:noFill/>
            <a:miter lim="800000"/>
            <a:headEnd/>
            <a:tailEnd/>
          </a:ln>
          <a:effectLst/>
        </p:spPr>
        <p:txBody>
          <a:bodyPr>
            <a:spAutoFit/>
          </a:bodyPr>
          <a:lstStyle/>
          <a:p>
            <a:pPr>
              <a:spcBef>
                <a:spcPct val="50000"/>
              </a:spcBef>
            </a:pPr>
            <a:r>
              <a:rPr lang="es-ES"/>
              <a:t>U</a:t>
            </a:r>
            <a:r>
              <a:rPr lang="es-ES" baseline="-25000"/>
              <a:t>4</a:t>
            </a:r>
          </a:p>
        </p:txBody>
      </p:sp>
      <p:sp>
        <p:nvSpPr>
          <p:cNvPr id="592899" name="Text Box 3"/>
          <p:cNvSpPr txBox="1">
            <a:spLocks noChangeArrowheads="1"/>
          </p:cNvSpPr>
          <p:nvPr/>
        </p:nvSpPr>
        <p:spPr bwMode="auto">
          <a:xfrm>
            <a:off x="3192463" y="1914525"/>
            <a:ext cx="493712" cy="366713"/>
          </a:xfrm>
          <a:prstGeom prst="rect">
            <a:avLst/>
          </a:prstGeom>
          <a:noFill/>
          <a:ln w="12700">
            <a:noFill/>
            <a:miter lim="800000"/>
            <a:headEnd/>
            <a:tailEnd/>
          </a:ln>
          <a:effectLst/>
        </p:spPr>
        <p:txBody>
          <a:bodyPr>
            <a:spAutoFit/>
          </a:bodyPr>
          <a:lstStyle/>
          <a:p>
            <a:pPr>
              <a:spcBef>
                <a:spcPct val="50000"/>
              </a:spcBef>
            </a:pPr>
            <a:r>
              <a:rPr lang="es-ES"/>
              <a:t>U</a:t>
            </a:r>
            <a:r>
              <a:rPr lang="es-ES" baseline="-25000"/>
              <a:t>1</a:t>
            </a:r>
          </a:p>
        </p:txBody>
      </p:sp>
      <p:sp>
        <p:nvSpPr>
          <p:cNvPr id="592900" name="Text Box 4"/>
          <p:cNvSpPr txBox="1">
            <a:spLocks noChangeArrowheads="1"/>
          </p:cNvSpPr>
          <p:nvPr/>
        </p:nvSpPr>
        <p:spPr bwMode="auto">
          <a:xfrm>
            <a:off x="5121275" y="1884363"/>
            <a:ext cx="493713" cy="366712"/>
          </a:xfrm>
          <a:prstGeom prst="rect">
            <a:avLst/>
          </a:prstGeom>
          <a:noFill/>
          <a:ln w="12700">
            <a:noFill/>
            <a:miter lim="800000"/>
            <a:headEnd/>
            <a:tailEnd/>
          </a:ln>
          <a:effectLst/>
        </p:spPr>
        <p:txBody>
          <a:bodyPr>
            <a:spAutoFit/>
          </a:bodyPr>
          <a:lstStyle/>
          <a:p>
            <a:pPr>
              <a:spcBef>
                <a:spcPct val="50000"/>
              </a:spcBef>
            </a:pPr>
            <a:r>
              <a:rPr lang="es-ES"/>
              <a:t>U</a:t>
            </a:r>
            <a:r>
              <a:rPr lang="es-ES" baseline="-25000"/>
              <a:t>3</a:t>
            </a:r>
          </a:p>
        </p:txBody>
      </p:sp>
      <p:sp>
        <p:nvSpPr>
          <p:cNvPr id="592901" name="Text Box 5"/>
          <p:cNvSpPr txBox="1">
            <a:spLocks noChangeArrowheads="1"/>
          </p:cNvSpPr>
          <p:nvPr/>
        </p:nvSpPr>
        <p:spPr bwMode="auto">
          <a:xfrm>
            <a:off x="4146550" y="1924050"/>
            <a:ext cx="493713" cy="366713"/>
          </a:xfrm>
          <a:prstGeom prst="rect">
            <a:avLst/>
          </a:prstGeom>
          <a:noFill/>
          <a:ln w="12700">
            <a:noFill/>
            <a:miter lim="800000"/>
            <a:headEnd/>
            <a:tailEnd/>
          </a:ln>
          <a:effectLst/>
        </p:spPr>
        <p:txBody>
          <a:bodyPr>
            <a:spAutoFit/>
          </a:bodyPr>
          <a:lstStyle/>
          <a:p>
            <a:pPr>
              <a:spcBef>
                <a:spcPct val="50000"/>
              </a:spcBef>
            </a:pPr>
            <a:r>
              <a:rPr lang="es-ES"/>
              <a:t>U</a:t>
            </a:r>
            <a:r>
              <a:rPr lang="es-ES" baseline="-25000"/>
              <a:t>2</a:t>
            </a:r>
          </a:p>
        </p:txBody>
      </p:sp>
      <p:sp>
        <p:nvSpPr>
          <p:cNvPr id="34" name="Text Box 24"/>
          <p:cNvSpPr txBox="1">
            <a:spLocks noChangeArrowheads="1"/>
          </p:cNvSpPr>
          <p:nvPr/>
        </p:nvSpPr>
        <p:spPr bwMode="auto">
          <a:xfrm>
            <a:off x="-219919" y="6248681"/>
            <a:ext cx="7535119" cy="461665"/>
          </a:xfrm>
          <a:prstGeom prst="rect">
            <a:avLst/>
          </a:prstGeom>
          <a:noFill/>
          <a:ln w="12700">
            <a:noFill/>
            <a:miter lim="800000"/>
            <a:headEnd/>
            <a:tailEnd/>
          </a:ln>
          <a:effectLst>
            <a:outerShdw dist="107763" dir="2700000" algn="ctr" rotWithShape="0">
              <a:schemeClr val="bg1"/>
            </a:outerShdw>
          </a:effectLst>
        </p:spPr>
        <p:txBody>
          <a:bodyPr wrap="square">
            <a:spAutoFit/>
          </a:bodyPr>
          <a:lstStyle/>
          <a:p>
            <a:pPr algn="ctr" eaLnBrk="0" hangingPunct="0"/>
            <a:r>
              <a:rPr lang="en-US" sz="2400" i="1" dirty="0" err="1" smtClean="0"/>
              <a:t>Figura</a:t>
            </a:r>
            <a:r>
              <a:rPr lang="en-US" sz="2400" i="1" dirty="0" smtClean="0"/>
              <a:t> 8</a:t>
            </a:r>
            <a:r>
              <a:rPr lang="en-US" sz="2400" dirty="0" smtClean="0"/>
              <a:t>. </a:t>
            </a:r>
            <a:r>
              <a:rPr lang="en-US" sz="2400" dirty="0" err="1"/>
              <a:t>Bienes</a:t>
            </a:r>
            <a:r>
              <a:rPr lang="en-US" sz="2400" dirty="0"/>
              <a:t> </a:t>
            </a:r>
            <a:r>
              <a:rPr lang="en-US" sz="2400" dirty="0" err="1" smtClean="0"/>
              <a:t>complementarios</a:t>
            </a:r>
            <a:r>
              <a:rPr lang="en-US" sz="2400" dirty="0" smtClean="0"/>
              <a:t> perfectos.</a:t>
            </a: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89161"/>
                                        </p:tgtEl>
                                        <p:attrNameLst>
                                          <p:attrName>style.visibility</p:attrName>
                                        </p:attrNameLst>
                                      </p:cBhvr>
                                      <p:to>
                                        <p:strVal val="visible"/>
                                      </p:to>
                                    </p:set>
                                    <p:animEffect transition="in" filter="strips(upRight)">
                                      <p:cBhvr>
                                        <p:cTn id="7" dur="500"/>
                                        <p:tgtEl>
                                          <p:spTgt spid="38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5ADDCC15-4E39-4872-BB71-0A843EB38227}" type="slidenum">
              <a:rPr lang="es-ES"/>
              <a:pPr/>
              <a:t>57</a:t>
            </a:fld>
            <a:endParaRPr lang="es-ES"/>
          </a:p>
        </p:txBody>
      </p:sp>
      <p:sp>
        <p:nvSpPr>
          <p:cNvPr id="578563" name="Rectangle 3"/>
          <p:cNvSpPr>
            <a:spLocks noGrp="1" noChangeArrowheads="1"/>
          </p:cNvSpPr>
          <p:nvPr>
            <p:ph type="body" idx="1"/>
          </p:nvPr>
        </p:nvSpPr>
        <p:spPr>
          <a:xfrm>
            <a:off x="457200" y="1600200"/>
            <a:ext cx="8119641" cy="4525963"/>
          </a:xfrm>
        </p:spPr>
        <p:txBody>
          <a:bodyPr/>
          <a:lstStyle/>
          <a:p>
            <a:pPr marL="609600" indent="-609600" algn="just">
              <a:buFontTx/>
              <a:buNone/>
            </a:pPr>
            <a:r>
              <a:rPr lang="es-ES" dirty="0"/>
              <a:t>     Si a un consumidor sólo le interesa el bien X, entonces representando Y en ordenadas y X en abscisas las curvas de indiferencia:</a:t>
            </a:r>
          </a:p>
          <a:p>
            <a:pPr marL="609600" indent="-609600">
              <a:buFontTx/>
              <a:buAutoNum type="arabicPeriod"/>
            </a:pPr>
            <a:r>
              <a:rPr lang="es-ES" dirty="0"/>
              <a:t>Forman ángulo recto.</a:t>
            </a:r>
          </a:p>
          <a:p>
            <a:pPr marL="609600" indent="-609600">
              <a:buFontTx/>
              <a:buAutoNum type="arabicPeriod"/>
            </a:pPr>
            <a:r>
              <a:rPr lang="es-ES" dirty="0"/>
              <a:t>Son rectas horizontales.</a:t>
            </a:r>
          </a:p>
          <a:p>
            <a:pPr marL="609600" indent="-609600">
              <a:buFontTx/>
              <a:buAutoNum type="arabicPeriod"/>
            </a:pPr>
            <a:r>
              <a:rPr lang="es-ES" dirty="0"/>
              <a:t>Son rectas verticales.</a:t>
            </a:r>
          </a:p>
          <a:p>
            <a:pPr marL="609600" indent="-609600">
              <a:buFontTx/>
              <a:buAutoNum type="arabicPeriod"/>
            </a:pPr>
            <a:r>
              <a:rPr lang="es-ES" dirty="0"/>
              <a:t>Son convexas respecto al origen.</a:t>
            </a:r>
          </a:p>
        </p:txBody>
      </p:sp>
      <p:sp>
        <p:nvSpPr>
          <p:cNvPr id="578564" name="Text Box 4"/>
          <p:cNvSpPr txBox="1">
            <a:spLocks noGrp="1" noChangeArrowheads="1"/>
          </p:cNvSpPr>
          <p:nvPr>
            <p:ph type="title"/>
          </p:nvPr>
        </p:nvSpPr>
        <p:spPr>
          <a:xfrm>
            <a:off x="0" y="274638"/>
            <a:ext cx="9144000" cy="1143000"/>
          </a:xfrm>
          <a:solidFill>
            <a:srgbClr val="D8C0CB"/>
          </a:solidFill>
          <a:ln w="12700">
            <a:solidFill>
              <a:srgbClr val="376546"/>
            </a:solidFill>
          </a:ln>
          <a:effectLst>
            <a:outerShdw dist="107763" dir="2700000" algn="ctr" rotWithShape="0">
              <a:srgbClr val="B2B2B2"/>
            </a:outerShdw>
          </a:effectLst>
        </p:spPr>
        <p:txBody>
          <a:bodyPr/>
          <a:lstStyle/>
          <a:p>
            <a:pPr>
              <a:lnSpc>
                <a:spcPct val="90000"/>
              </a:lnSpc>
              <a:spcBef>
                <a:spcPct val="20000"/>
              </a:spcBef>
            </a:pPr>
            <a:r>
              <a:rPr lang="es-ES" sz="4000" dirty="0"/>
              <a:t>Casos en los que la RMS no es decreciente. Práctica 5.</a:t>
            </a:r>
            <a:endParaRPr lang="en-US" sz="40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CC0636F1-615B-44B9-818C-F929C15634B7}" type="slidenum">
              <a:rPr lang="es-ES"/>
              <a:pPr/>
              <a:t>58</a:t>
            </a:fld>
            <a:endParaRPr lang="es-ES"/>
          </a:p>
        </p:txBody>
      </p:sp>
      <p:sp>
        <p:nvSpPr>
          <p:cNvPr id="13107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31077" name="Rectangle 5"/>
          <p:cNvSpPr>
            <a:spLocks noGrp="1" noChangeArrowheads="1"/>
          </p:cNvSpPr>
          <p:nvPr>
            <p:ph type="body" idx="1"/>
          </p:nvPr>
        </p:nvSpPr>
        <p:spPr>
          <a:xfrm>
            <a:off x="228600" y="1162050"/>
            <a:ext cx="8313516" cy="4419600"/>
          </a:xfrm>
          <a:noFill/>
          <a:ln/>
        </p:spPr>
        <p:txBody>
          <a:bodyPr lIns="90488" tIns="44450" rIns="90488" bIns="44450"/>
          <a:lstStyle/>
          <a:p>
            <a:pPr algn="just">
              <a:lnSpc>
                <a:spcPct val="90000"/>
              </a:lnSpc>
              <a:buSzPct val="75000"/>
            </a:pPr>
            <a:r>
              <a:rPr lang="es-ES" sz="2400" dirty="0">
                <a:solidFill>
                  <a:srgbClr val="FF3300"/>
                </a:solidFill>
              </a:rPr>
              <a:t>La función de utilidad cardinal</a:t>
            </a:r>
            <a:r>
              <a:rPr lang="es-ES" sz="2400" dirty="0"/>
              <a:t> describe cuánto se prefiere una cesta de mercado a otra.</a:t>
            </a:r>
            <a:endParaRPr lang="es-ES" sz="2400" dirty="0">
              <a:solidFill>
                <a:srgbClr val="FF3300"/>
              </a:solidFill>
            </a:endParaRPr>
          </a:p>
          <a:p>
            <a:pPr algn="just">
              <a:lnSpc>
                <a:spcPct val="90000"/>
              </a:lnSpc>
              <a:buSzPct val="75000"/>
            </a:pPr>
            <a:r>
              <a:rPr lang="es-ES" sz="2400" dirty="0">
                <a:solidFill>
                  <a:srgbClr val="FF3300"/>
                </a:solidFill>
              </a:rPr>
              <a:t>La función de utilidad ordinal</a:t>
            </a:r>
            <a:r>
              <a:rPr lang="es-ES" sz="2400" dirty="0"/>
              <a:t> coloca las cestas de mercado en orden descendente, pero no indica cuánto se prefiere una a otra.</a:t>
            </a:r>
          </a:p>
          <a:p>
            <a:pPr algn="just">
              <a:lnSpc>
                <a:spcPct val="90000"/>
              </a:lnSpc>
            </a:pPr>
            <a:r>
              <a:rPr lang="es-ES" sz="2400" dirty="0"/>
              <a:t>La unidad de medida de la utilidad ordinal carece de importancia. Por tanto, una ordenación ordinal es suficiente para explicar cómo toman decisiones la mayoría de las personas.</a:t>
            </a:r>
          </a:p>
          <a:p>
            <a:pPr algn="just">
              <a:lnSpc>
                <a:spcPct val="90000"/>
              </a:lnSpc>
            </a:pPr>
            <a:r>
              <a:rPr lang="es-ES" sz="2400" dirty="0"/>
              <a:t>Los valores numéricos o índices de utilidad de las curvas de indiferencia son arbitrarios, por tanto es imposible realizar comparaciones interpersonales de utilidad. (</a:t>
            </a:r>
            <a:r>
              <a:rPr lang="es-ES" sz="2400" dirty="0">
                <a:solidFill>
                  <a:srgbClr val="FF3300"/>
                </a:solidFill>
              </a:rPr>
              <a:t>Práctica 6</a:t>
            </a:r>
            <a:r>
              <a:rPr lang="es-ES" sz="2400" dirty="0"/>
              <a:t>).</a:t>
            </a:r>
          </a:p>
        </p:txBody>
      </p:sp>
      <p:sp>
        <p:nvSpPr>
          <p:cNvPr id="131079" name="Rectangle 7"/>
          <p:cNvSpPr>
            <a:spLocks noGrp="1" noChangeArrowheads="1"/>
          </p:cNvSpPr>
          <p:nvPr>
            <p:ph type="title"/>
          </p:nvPr>
        </p:nvSpPr>
        <p:spPr>
          <a:xfrm>
            <a:off x="428625" y="247650"/>
            <a:ext cx="8715375" cy="781050"/>
          </a:xfrm>
          <a:noFill/>
          <a:ln/>
        </p:spPr>
        <p:txBody>
          <a:bodyPr lIns="90488" tIns="44450" rIns="90488" bIns="44450" anchor="b"/>
          <a:lstStyle/>
          <a:p>
            <a:r>
              <a:rPr lang="en-US" sz="4000" dirty="0" smtClean="0"/>
              <a:t>RECUERDE </a:t>
            </a:r>
            <a:endParaRPr lang="en-US" sz="40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C1F37437-880A-444B-A312-7F604A09698F}" type="slidenum">
              <a:rPr lang="es-ES"/>
              <a:pPr/>
              <a:t>59</a:t>
            </a:fld>
            <a:endParaRPr lang="es-ES"/>
          </a:p>
        </p:txBody>
      </p:sp>
      <p:sp>
        <p:nvSpPr>
          <p:cNvPr id="52838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52838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528388" name="Rectangle 4"/>
          <p:cNvSpPr>
            <a:spLocks noGrp="1" noChangeArrowheads="1"/>
          </p:cNvSpPr>
          <p:nvPr>
            <p:ph type="body" idx="1"/>
          </p:nvPr>
        </p:nvSpPr>
        <p:spPr>
          <a:xfrm>
            <a:off x="501650" y="1281113"/>
            <a:ext cx="8086765" cy="4525962"/>
          </a:xfrm>
          <a:noFill/>
          <a:ln/>
        </p:spPr>
        <p:txBody>
          <a:bodyPr lIns="90488" tIns="44450" rIns="90488" bIns="44450"/>
          <a:lstStyle/>
          <a:p>
            <a:pPr algn="just">
              <a:spcBef>
                <a:spcPct val="70000"/>
              </a:spcBef>
            </a:pPr>
            <a:r>
              <a:rPr lang="es-ES" sz="2800" dirty="0"/>
              <a:t>Con el consumo que realizan de nº de sesiones de cine al mes y nº de pasteles al mes, tanto Juan como Lucía afirman estar en la curva de indiferencia de nivel 3. Entonces es correcto:</a:t>
            </a:r>
          </a:p>
          <a:p>
            <a:pPr lvl="1" algn="just">
              <a:spcBef>
                <a:spcPct val="70000"/>
              </a:spcBef>
            </a:pPr>
            <a:r>
              <a:rPr lang="es-ES" sz="2400" dirty="0"/>
              <a:t>a) Juan y Lucía obtienen exactamente la misma utilidad.</a:t>
            </a:r>
          </a:p>
          <a:p>
            <a:pPr lvl="1" algn="just">
              <a:spcBef>
                <a:spcPct val="70000"/>
              </a:spcBef>
            </a:pPr>
            <a:r>
              <a:rPr lang="es-ES" sz="2400" dirty="0"/>
              <a:t>b) No puede deducirse qué consumidor obtiene mayor utilidad, ya que en el contexto de la utilidad ordinal es imposible realizar comparaciones interpersonales de utilidad. </a:t>
            </a:r>
          </a:p>
          <a:p>
            <a:pPr>
              <a:spcBef>
                <a:spcPct val="70000"/>
              </a:spcBef>
            </a:pPr>
            <a:endParaRPr lang="es-ES" sz="2800" dirty="0"/>
          </a:p>
        </p:txBody>
      </p:sp>
      <p:sp>
        <p:nvSpPr>
          <p:cNvPr id="528389" name="Rectangle 5"/>
          <p:cNvSpPr>
            <a:spLocks noGrp="1" noChangeArrowheads="1"/>
          </p:cNvSpPr>
          <p:nvPr>
            <p:ph type="title"/>
          </p:nvPr>
        </p:nvSpPr>
        <p:spPr>
          <a:xfrm>
            <a:off x="239713" y="333375"/>
            <a:ext cx="8715375" cy="781050"/>
          </a:xfrm>
          <a:noFill/>
          <a:ln/>
        </p:spPr>
        <p:txBody>
          <a:bodyPr lIns="90488" tIns="44450" rIns="90488" bIns="44450" anchor="b"/>
          <a:lstStyle/>
          <a:p>
            <a:r>
              <a:rPr lang="es-ES" sz="4000">
                <a:solidFill>
                  <a:srgbClr val="FF3300"/>
                </a:solidFill>
              </a:rPr>
              <a:t>Práctica 6.</a:t>
            </a:r>
            <a:endParaRPr lang="es-ES" sz="4800">
              <a:solidFill>
                <a:srgbClr val="FF33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dirty="0"/>
              <a:t>Capítulo 1</a:t>
            </a:r>
          </a:p>
        </p:txBody>
      </p:sp>
      <p:sp>
        <p:nvSpPr>
          <p:cNvPr id="7" name="5 Marcador de número de diapositiva"/>
          <p:cNvSpPr>
            <a:spLocks noGrp="1"/>
          </p:cNvSpPr>
          <p:nvPr>
            <p:ph type="sldNum" sz="quarter" idx="12"/>
          </p:nvPr>
        </p:nvSpPr>
        <p:spPr/>
        <p:txBody>
          <a:bodyPr/>
          <a:lstStyle/>
          <a:p>
            <a:fld id="{62008BC9-DFAF-47B9-9407-EC8154A328EE}" type="slidenum">
              <a:rPr lang="es-ES"/>
              <a:pPr/>
              <a:t>6</a:t>
            </a:fld>
            <a:endParaRPr lang="es-ES"/>
          </a:p>
        </p:txBody>
      </p:sp>
      <p:sp>
        <p:nvSpPr>
          <p:cNvPr id="9011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9011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90117" name="Rectangle 5"/>
          <p:cNvSpPr>
            <a:spLocks noGrp="1" noChangeArrowheads="1"/>
          </p:cNvSpPr>
          <p:nvPr>
            <p:ph type="body" idx="1"/>
          </p:nvPr>
        </p:nvSpPr>
        <p:spPr>
          <a:xfrm>
            <a:off x="416849" y="1338805"/>
            <a:ext cx="8287313" cy="4419600"/>
          </a:xfrm>
          <a:noFill/>
          <a:ln/>
        </p:spPr>
        <p:txBody>
          <a:bodyPr lIns="90488" tIns="44450" rIns="90488" bIns="44450"/>
          <a:lstStyle/>
          <a:p>
            <a:pPr algn="just">
              <a:lnSpc>
                <a:spcPct val="110000"/>
              </a:lnSpc>
              <a:spcBef>
                <a:spcPct val="40000"/>
              </a:spcBef>
            </a:pPr>
            <a:r>
              <a:rPr lang="es-ES" sz="2400" dirty="0"/>
              <a:t>Suponemos un </a:t>
            </a:r>
            <a:r>
              <a:rPr lang="es-ES" sz="2400" dirty="0" smtClean="0"/>
              <a:t>consumidor </a:t>
            </a:r>
            <a:r>
              <a:rPr lang="es-ES" sz="2400" dirty="0"/>
              <a:t>enfrentado a una serie de bienes (X</a:t>
            </a:r>
            <a:r>
              <a:rPr lang="es-ES" sz="2400" baseline="-25000" dirty="0"/>
              <a:t>1</a:t>
            </a:r>
            <a:r>
              <a:rPr lang="es-ES" sz="2400" dirty="0"/>
              <a:t>, X</a:t>
            </a:r>
            <a:r>
              <a:rPr lang="es-ES" sz="2400" baseline="-25000" dirty="0"/>
              <a:t>2</a:t>
            </a:r>
            <a:r>
              <a:rPr lang="es-ES" sz="2400" dirty="0"/>
              <a:t>, …, </a:t>
            </a:r>
            <a:r>
              <a:rPr lang="es-ES" sz="2400" dirty="0" err="1"/>
              <a:t>X</a:t>
            </a:r>
            <a:r>
              <a:rPr lang="es-ES" sz="2400" baseline="-25000" dirty="0" err="1"/>
              <a:t>n</a:t>
            </a:r>
            <a:r>
              <a:rPr lang="es-ES" sz="2400" dirty="0"/>
              <a:t>) cuyos precios vienen dados por el mercado (P</a:t>
            </a:r>
            <a:r>
              <a:rPr lang="es-ES" sz="2400" baseline="-25000" dirty="0"/>
              <a:t>1</a:t>
            </a:r>
            <a:r>
              <a:rPr lang="es-ES" sz="2400" dirty="0"/>
              <a:t>, P</a:t>
            </a:r>
            <a:r>
              <a:rPr lang="es-ES" sz="2400" baseline="-25000" dirty="0"/>
              <a:t>2</a:t>
            </a:r>
            <a:r>
              <a:rPr lang="es-ES" sz="2400" dirty="0"/>
              <a:t>, …, </a:t>
            </a:r>
            <a:r>
              <a:rPr lang="es-ES" sz="2400" dirty="0" err="1"/>
              <a:t>P</a:t>
            </a:r>
            <a:r>
              <a:rPr lang="es-ES" sz="2400" baseline="-25000" dirty="0" err="1"/>
              <a:t>n</a:t>
            </a:r>
            <a:r>
              <a:rPr lang="es-ES" sz="2400" dirty="0"/>
              <a:t>) y que dispone de una renta </a:t>
            </a:r>
            <a:r>
              <a:rPr lang="es-ES" sz="2400" dirty="0" smtClean="0"/>
              <a:t>o ingreso I</a:t>
            </a:r>
            <a:r>
              <a:rPr lang="es-ES" sz="2400" dirty="0"/>
              <a:t>. </a:t>
            </a:r>
          </a:p>
          <a:p>
            <a:pPr algn="just">
              <a:lnSpc>
                <a:spcPct val="90000"/>
              </a:lnSpc>
              <a:spcBef>
                <a:spcPct val="40000"/>
              </a:spcBef>
            </a:pPr>
            <a:r>
              <a:rPr lang="es-ES" sz="2400" dirty="0"/>
              <a:t>El problema consiste en determinar las cantidades demandadas de cada uno de los “n” bienes, teniendo en cuenta los precios del mercado, la renta y las preferencias subjetivas que tiene por cada uno de los “n” bienes. </a:t>
            </a:r>
          </a:p>
          <a:p>
            <a:pPr algn="just">
              <a:lnSpc>
                <a:spcPct val="90000"/>
              </a:lnSpc>
              <a:spcBef>
                <a:spcPct val="40000"/>
              </a:spcBef>
            </a:pPr>
            <a:r>
              <a:rPr lang="es-ES" sz="2400" dirty="0"/>
              <a:t>Suponemos que el consumidor actuará de forma que a través de las cantidades demandadas de los “n” bienes, maximiza el bienestar o satisfacción de sus necesidades individuales.</a:t>
            </a:r>
          </a:p>
        </p:txBody>
      </p:sp>
      <p:sp>
        <p:nvSpPr>
          <p:cNvPr id="90119" name="Rectangle 7"/>
          <p:cNvSpPr>
            <a:spLocks noGrp="1" noChangeArrowheads="1"/>
          </p:cNvSpPr>
          <p:nvPr>
            <p:ph type="title"/>
          </p:nvPr>
        </p:nvSpPr>
        <p:spPr>
          <a:xfrm>
            <a:off x="265997" y="463630"/>
            <a:ext cx="8542337" cy="781050"/>
          </a:xfrm>
          <a:noFill/>
          <a:ln/>
        </p:spPr>
        <p:txBody>
          <a:bodyPr lIns="90488" tIns="44450" rIns="90488" bIns="44450" anchor="b"/>
          <a:lstStyle/>
          <a:p>
            <a:r>
              <a:rPr lang="es-ES" sz="4000" dirty="0"/>
              <a:t>1. Formulación del modelo</a:t>
            </a:r>
            <a:endParaRPr lang="en-US" sz="40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p:cNvSpPr>
            <a:spLocks noGrp="1"/>
          </p:cNvSpPr>
          <p:nvPr>
            <p:ph type="ftr" sz="quarter" idx="11"/>
          </p:nvPr>
        </p:nvSpPr>
        <p:spPr/>
        <p:txBody>
          <a:bodyPr/>
          <a:lstStyle/>
          <a:p>
            <a:r>
              <a:rPr lang="es-ES"/>
              <a:t>Capítulo 1</a:t>
            </a:r>
          </a:p>
        </p:txBody>
      </p:sp>
      <p:sp>
        <p:nvSpPr>
          <p:cNvPr id="9" name="5 Marcador de número de diapositiva"/>
          <p:cNvSpPr>
            <a:spLocks noGrp="1"/>
          </p:cNvSpPr>
          <p:nvPr>
            <p:ph type="sldNum" sz="quarter" idx="12"/>
          </p:nvPr>
        </p:nvSpPr>
        <p:spPr/>
        <p:txBody>
          <a:bodyPr/>
          <a:lstStyle/>
          <a:p>
            <a:fld id="{1162CC44-4D50-46CF-8D15-39479A363614}" type="slidenum">
              <a:rPr lang="es-ES"/>
              <a:pPr/>
              <a:t>60</a:t>
            </a:fld>
            <a:endParaRPr lang="es-ES"/>
          </a:p>
        </p:txBody>
      </p:sp>
      <p:sp>
        <p:nvSpPr>
          <p:cNvPr id="16793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67939" name="Rectangle 3"/>
          <p:cNvSpPr>
            <a:spLocks noChangeArrowheads="1"/>
          </p:cNvSpPr>
          <p:nvPr/>
        </p:nvSpPr>
        <p:spPr bwMode="auto">
          <a:xfrm>
            <a:off x="3276600" y="6400800"/>
            <a:ext cx="2895600" cy="457200"/>
          </a:xfrm>
          <a:prstGeom prst="rect">
            <a:avLst/>
          </a:prstGeom>
          <a:noFill/>
          <a:ln w="12700">
            <a:noFill/>
            <a:miter lim="800000"/>
            <a:headEnd/>
            <a:tailEnd/>
          </a:ln>
          <a:effectLst/>
        </p:spPr>
        <p:txBody>
          <a:bodyPr wrap="none" anchor="ctr"/>
          <a:lstStyle/>
          <a:p>
            <a:endParaRPr lang="es-ES"/>
          </a:p>
        </p:txBody>
      </p:sp>
      <p:sp>
        <p:nvSpPr>
          <p:cNvPr id="167940" name="Rectangle 4"/>
          <p:cNvSpPr>
            <a:spLocks noChangeArrowheads="1"/>
          </p:cNvSpPr>
          <p:nvPr/>
        </p:nvSpPr>
        <p:spPr bwMode="auto">
          <a:xfrm>
            <a:off x="762000" y="6400800"/>
            <a:ext cx="1905000" cy="457200"/>
          </a:xfrm>
          <a:prstGeom prst="rect">
            <a:avLst/>
          </a:prstGeom>
          <a:noFill/>
          <a:ln w="12700">
            <a:noFill/>
            <a:miter lim="800000"/>
            <a:headEnd/>
            <a:tailEnd/>
          </a:ln>
          <a:effectLst/>
        </p:spPr>
        <p:txBody>
          <a:bodyPr wrap="none" anchor="ctr"/>
          <a:lstStyle/>
          <a:p>
            <a:endParaRPr lang="es-ES"/>
          </a:p>
        </p:txBody>
      </p:sp>
      <p:sp>
        <p:nvSpPr>
          <p:cNvPr id="167941" name="Rectangle 5"/>
          <p:cNvSpPr>
            <a:spLocks noChangeArrowheads="1"/>
          </p:cNvSpPr>
          <p:nvPr/>
        </p:nvSpPr>
        <p:spPr bwMode="auto">
          <a:xfrm>
            <a:off x="3217863" y="6135688"/>
            <a:ext cx="2895600" cy="457200"/>
          </a:xfrm>
          <a:prstGeom prst="rect">
            <a:avLst/>
          </a:prstGeom>
          <a:noFill/>
          <a:ln w="12700">
            <a:noFill/>
            <a:miter lim="800000"/>
            <a:headEnd/>
            <a:tailEnd/>
          </a:ln>
          <a:effectLst/>
        </p:spPr>
        <p:txBody>
          <a:bodyPr wrap="none" anchor="ctr"/>
          <a:lstStyle/>
          <a:p>
            <a:endParaRPr lang="es-ES"/>
          </a:p>
        </p:txBody>
      </p:sp>
      <p:sp>
        <p:nvSpPr>
          <p:cNvPr id="167942" name="Rectangle 6"/>
          <p:cNvSpPr>
            <a:spLocks noGrp="1" noChangeArrowheads="1"/>
          </p:cNvSpPr>
          <p:nvPr>
            <p:ph type="title"/>
          </p:nvPr>
        </p:nvSpPr>
        <p:spPr>
          <a:xfrm>
            <a:off x="0" y="508000"/>
            <a:ext cx="9144000" cy="781050"/>
          </a:xfrm>
          <a:noFill/>
          <a:ln/>
        </p:spPr>
        <p:txBody>
          <a:bodyPr lIns="90488" tIns="44450" rIns="90488" bIns="44450" anchor="b"/>
          <a:lstStyle/>
          <a:p>
            <a:r>
              <a:rPr lang="es-ES" sz="3600"/>
              <a:t>3. Conjunto de oportunidades y restricción presupuestaria</a:t>
            </a:r>
            <a:endParaRPr lang="en-US" sz="3600"/>
          </a:p>
        </p:txBody>
      </p:sp>
      <p:sp>
        <p:nvSpPr>
          <p:cNvPr id="167943" name="Rectangle 7"/>
          <p:cNvSpPr>
            <a:spLocks noGrp="1" noChangeArrowheads="1"/>
          </p:cNvSpPr>
          <p:nvPr>
            <p:ph type="body" idx="1"/>
          </p:nvPr>
        </p:nvSpPr>
        <p:spPr>
          <a:xfrm>
            <a:off x="457200" y="1600200"/>
            <a:ext cx="8084916" cy="4525963"/>
          </a:xfrm>
          <a:noFill/>
          <a:ln/>
        </p:spPr>
        <p:txBody>
          <a:bodyPr lIns="90488" tIns="44450" rIns="90488" bIns="44450"/>
          <a:lstStyle/>
          <a:p>
            <a:pPr algn="just">
              <a:lnSpc>
                <a:spcPct val="90000"/>
              </a:lnSpc>
              <a:spcBef>
                <a:spcPct val="40000"/>
              </a:spcBef>
            </a:pPr>
            <a:r>
              <a:rPr lang="es-ES" sz="2800" dirty="0"/>
              <a:t>Las preferencias no explican la conducta de los consumidores en su totalidad.</a:t>
            </a:r>
          </a:p>
          <a:p>
            <a:pPr algn="just">
              <a:lnSpc>
                <a:spcPct val="90000"/>
              </a:lnSpc>
              <a:spcBef>
                <a:spcPct val="40000"/>
              </a:spcBef>
            </a:pPr>
            <a:r>
              <a:rPr lang="es-ES" sz="2800" dirty="0"/>
              <a:t>Un bien o cesta de bienes se compra no solo porque se prefiere, sino también porque se tienen medios para pagarla.</a:t>
            </a:r>
          </a:p>
          <a:p>
            <a:pPr algn="just">
              <a:lnSpc>
                <a:spcPct val="90000"/>
              </a:lnSpc>
              <a:spcBef>
                <a:spcPct val="40000"/>
              </a:spcBef>
            </a:pPr>
            <a:r>
              <a:rPr lang="es-ES" sz="2800" dirty="0"/>
              <a:t>Las</a:t>
            </a:r>
            <a:r>
              <a:rPr lang="es-ES" sz="2800" dirty="0">
                <a:solidFill>
                  <a:srgbClr val="FF3300"/>
                </a:solidFill>
              </a:rPr>
              <a:t> restricciones presupuestarias</a:t>
            </a:r>
            <a:r>
              <a:rPr lang="es-ES" sz="2800" dirty="0"/>
              <a:t> limitan la capacidad de los consumidores para consumir al considerar los precios que deben pagar por los distintos bienes y servicios, y la renta de la que disponen.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C2B4A875-26A4-4DC8-AF51-D3237135D8CA}" type="slidenum">
              <a:rPr lang="es-ES"/>
              <a:pPr/>
              <a:t>61</a:t>
            </a:fld>
            <a:endParaRPr lang="es-ES"/>
          </a:p>
        </p:txBody>
      </p:sp>
      <p:sp>
        <p:nvSpPr>
          <p:cNvPr id="16998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6998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69988" name="Rectangle 4"/>
          <p:cNvSpPr>
            <a:spLocks noChangeArrowheads="1"/>
          </p:cNvSpPr>
          <p:nvPr/>
        </p:nvSpPr>
        <p:spPr bwMode="auto">
          <a:xfrm>
            <a:off x="993775" y="6629400"/>
            <a:ext cx="1905000" cy="457200"/>
          </a:xfrm>
          <a:prstGeom prst="rect">
            <a:avLst/>
          </a:prstGeom>
          <a:noFill/>
          <a:ln w="12700">
            <a:noFill/>
            <a:miter lim="800000"/>
            <a:headEnd/>
            <a:tailEnd/>
          </a:ln>
          <a:effectLst/>
        </p:spPr>
        <p:txBody>
          <a:bodyPr wrap="none" anchor="ctr"/>
          <a:lstStyle/>
          <a:p>
            <a:endParaRPr lang="es-ES"/>
          </a:p>
        </p:txBody>
      </p:sp>
      <p:sp>
        <p:nvSpPr>
          <p:cNvPr id="169989"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69991" name="Rectangle 7"/>
          <p:cNvSpPr>
            <a:spLocks noGrp="1" noChangeArrowheads="1"/>
          </p:cNvSpPr>
          <p:nvPr>
            <p:ph type="body" idx="1"/>
          </p:nvPr>
        </p:nvSpPr>
        <p:spPr>
          <a:xfrm>
            <a:off x="189114" y="1356991"/>
            <a:ext cx="8503473" cy="4830762"/>
          </a:xfrm>
          <a:noFill/>
          <a:ln/>
        </p:spPr>
        <p:txBody>
          <a:bodyPr lIns="90488" tIns="44450" rIns="90488" bIns="44450"/>
          <a:lstStyle/>
          <a:p>
            <a:pPr algn="just">
              <a:lnSpc>
                <a:spcPct val="90000"/>
              </a:lnSpc>
              <a:spcBef>
                <a:spcPct val="70000"/>
              </a:spcBef>
            </a:pPr>
            <a:r>
              <a:rPr lang="es-ES" sz="2800" dirty="0"/>
              <a:t>La restricción presupuestaria expresa que la suma del gasto en el bien X </a:t>
            </a:r>
            <a:r>
              <a:rPr lang="es-ES" sz="2800" dirty="0" smtClean="0"/>
              <a:t>más </a:t>
            </a:r>
            <a:r>
              <a:rPr lang="es-ES" sz="2800" dirty="0"/>
              <a:t>el gasto en el bien Y debe ser igual </a:t>
            </a:r>
            <a:r>
              <a:rPr lang="es-ES" sz="2800" dirty="0" smtClean="0"/>
              <a:t>al ingreso o </a:t>
            </a:r>
            <a:r>
              <a:rPr lang="es-ES" sz="2800" dirty="0"/>
              <a:t>renta del consumidor.</a:t>
            </a:r>
          </a:p>
          <a:p>
            <a:pPr algn="ctr">
              <a:lnSpc>
                <a:spcPct val="40000"/>
              </a:lnSpc>
              <a:spcBef>
                <a:spcPct val="70000"/>
              </a:spcBef>
              <a:buFontTx/>
              <a:buNone/>
            </a:pPr>
            <a:r>
              <a:rPr lang="es-ES" sz="2800" dirty="0" err="1"/>
              <a:t>XP</a:t>
            </a:r>
            <a:r>
              <a:rPr lang="es-ES" sz="2800" baseline="-25000" dirty="0" err="1"/>
              <a:t>x</a:t>
            </a:r>
            <a:r>
              <a:rPr lang="es-ES" sz="2800" dirty="0" err="1"/>
              <a:t>+YP</a:t>
            </a:r>
            <a:r>
              <a:rPr lang="es-ES" sz="2800" baseline="-25000" dirty="0" err="1"/>
              <a:t>y</a:t>
            </a:r>
            <a:r>
              <a:rPr lang="es-ES" sz="2800" dirty="0"/>
              <a:t>=I</a:t>
            </a:r>
          </a:p>
          <a:p>
            <a:pPr>
              <a:lnSpc>
                <a:spcPct val="40000"/>
              </a:lnSpc>
              <a:spcBef>
                <a:spcPct val="40000"/>
              </a:spcBef>
              <a:buFontTx/>
              <a:buNone/>
            </a:pPr>
            <a:r>
              <a:rPr lang="es-ES" sz="2800" dirty="0"/>
              <a:t>   donde:</a:t>
            </a:r>
          </a:p>
          <a:p>
            <a:pPr algn="just">
              <a:lnSpc>
                <a:spcPct val="80000"/>
              </a:lnSpc>
              <a:spcBef>
                <a:spcPct val="30000"/>
              </a:spcBef>
              <a:buFontTx/>
              <a:buNone/>
            </a:pPr>
            <a:r>
              <a:rPr lang="es-ES" sz="2800" dirty="0"/>
              <a:t>   X e Y son las cantidades consumidas de los dos bienes (medidas en unidades de producto).</a:t>
            </a:r>
          </a:p>
          <a:p>
            <a:pPr algn="just">
              <a:lnSpc>
                <a:spcPct val="80000"/>
              </a:lnSpc>
              <a:spcBef>
                <a:spcPct val="30000"/>
              </a:spcBef>
              <a:buFontTx/>
              <a:buNone/>
            </a:pPr>
            <a:r>
              <a:rPr lang="es-ES" sz="2800" dirty="0"/>
              <a:t>   </a:t>
            </a:r>
            <a:r>
              <a:rPr lang="es-ES" sz="2800" dirty="0" err="1"/>
              <a:t>P</a:t>
            </a:r>
            <a:r>
              <a:rPr lang="es-ES" sz="2800" baseline="-25000" dirty="0" err="1"/>
              <a:t>x</a:t>
            </a:r>
            <a:r>
              <a:rPr lang="es-ES" sz="2800" dirty="0"/>
              <a:t> y </a:t>
            </a:r>
            <a:r>
              <a:rPr lang="es-ES" sz="2800" dirty="0" err="1"/>
              <a:t>P</a:t>
            </a:r>
            <a:r>
              <a:rPr lang="es-ES" sz="2800" baseline="-25000" dirty="0" err="1"/>
              <a:t>y</a:t>
            </a:r>
            <a:r>
              <a:rPr lang="es-ES" sz="2800" dirty="0"/>
              <a:t> son, respectivamente, los precios de X e Y (medidos en unidades monetarias por unidad de producto).</a:t>
            </a:r>
          </a:p>
          <a:p>
            <a:pPr algn="just">
              <a:lnSpc>
                <a:spcPct val="80000"/>
              </a:lnSpc>
              <a:spcBef>
                <a:spcPct val="30000"/>
              </a:spcBef>
              <a:buFontTx/>
              <a:buNone/>
            </a:pPr>
            <a:r>
              <a:rPr lang="es-ES" sz="2800" dirty="0"/>
              <a:t>   I </a:t>
            </a:r>
            <a:r>
              <a:rPr lang="es-ES" sz="2800" dirty="0" smtClean="0"/>
              <a:t>es el ingreso o </a:t>
            </a:r>
            <a:r>
              <a:rPr lang="es-ES" sz="2800" dirty="0"/>
              <a:t>renta del consumidor (</a:t>
            </a:r>
            <a:r>
              <a:rPr lang="es-ES" sz="2800" dirty="0" smtClean="0"/>
              <a:t>medido </a:t>
            </a:r>
            <a:r>
              <a:rPr lang="es-ES" sz="2800" dirty="0"/>
              <a:t>en unidades monetarias).</a:t>
            </a:r>
          </a:p>
        </p:txBody>
      </p:sp>
      <p:sp>
        <p:nvSpPr>
          <p:cNvPr id="169993" name="Rectangle 9"/>
          <p:cNvSpPr>
            <a:spLocks noGrp="1" noChangeArrowheads="1"/>
          </p:cNvSpPr>
          <p:nvPr>
            <p:ph type="title"/>
          </p:nvPr>
        </p:nvSpPr>
        <p:spPr>
          <a:xfrm>
            <a:off x="0" y="536575"/>
            <a:ext cx="9144000" cy="781050"/>
          </a:xfrm>
          <a:noFill/>
          <a:ln/>
        </p:spPr>
        <p:txBody>
          <a:bodyPr lIns="90488" tIns="44450" rIns="90488" bIns="44450" anchor="b"/>
          <a:lstStyle/>
          <a:p>
            <a:r>
              <a:rPr lang="es-ES" sz="3600"/>
              <a:t>3. Conjunto de oportunidades y restricción presupuestaria</a:t>
            </a:r>
            <a:endParaRPr lang="en-US" sz="360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pie de página"/>
          <p:cNvSpPr>
            <a:spLocks noGrp="1"/>
          </p:cNvSpPr>
          <p:nvPr>
            <p:ph type="ftr" sz="quarter" idx="11"/>
          </p:nvPr>
        </p:nvSpPr>
        <p:spPr/>
        <p:txBody>
          <a:bodyPr/>
          <a:lstStyle/>
          <a:p>
            <a:r>
              <a:rPr lang="es-ES"/>
              <a:t>Capítulo 1</a:t>
            </a:r>
          </a:p>
        </p:txBody>
      </p:sp>
      <p:sp>
        <p:nvSpPr>
          <p:cNvPr id="10" name="6 Marcador de número de diapositiva"/>
          <p:cNvSpPr>
            <a:spLocks noGrp="1"/>
          </p:cNvSpPr>
          <p:nvPr>
            <p:ph type="sldNum" sz="quarter" idx="12"/>
          </p:nvPr>
        </p:nvSpPr>
        <p:spPr/>
        <p:txBody>
          <a:bodyPr/>
          <a:lstStyle/>
          <a:p>
            <a:fld id="{59AF85CB-558B-4CFC-B668-7BBBD0DB7E78}" type="slidenum">
              <a:rPr lang="es-ES"/>
              <a:pPr/>
              <a:t>62</a:t>
            </a:fld>
            <a:endParaRPr lang="es-ES"/>
          </a:p>
        </p:txBody>
      </p:sp>
      <p:sp>
        <p:nvSpPr>
          <p:cNvPr id="17203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7203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72036"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72037"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72041" name="Rectangle 9"/>
          <p:cNvSpPr>
            <a:spLocks noGrp="1" noChangeArrowheads="1"/>
          </p:cNvSpPr>
          <p:nvPr>
            <p:ph type="title"/>
          </p:nvPr>
        </p:nvSpPr>
        <p:spPr>
          <a:xfrm>
            <a:off x="0" y="274638"/>
            <a:ext cx="9144000" cy="1143000"/>
          </a:xfrm>
          <a:noFill/>
          <a:ln/>
        </p:spPr>
        <p:txBody>
          <a:bodyPr lIns="90488" tIns="44450" rIns="90488" bIns="44450" anchor="b"/>
          <a:lstStyle/>
          <a:p>
            <a:r>
              <a:rPr lang="es-ES" sz="3600"/>
              <a:t>3. Conjunto de oportunidades y restricción presupuestaria</a:t>
            </a:r>
            <a:endParaRPr lang="en-US" sz="3600"/>
          </a:p>
        </p:txBody>
      </p:sp>
      <p:sp>
        <p:nvSpPr>
          <p:cNvPr id="172039" name="Rectangle 7"/>
          <p:cNvSpPr>
            <a:spLocks noGrp="1" noChangeArrowheads="1"/>
          </p:cNvSpPr>
          <p:nvPr>
            <p:ph type="body" sz="half" idx="1"/>
          </p:nvPr>
        </p:nvSpPr>
        <p:spPr>
          <a:xfrm>
            <a:off x="457200" y="1600200"/>
            <a:ext cx="8364538" cy="4525963"/>
          </a:xfrm>
          <a:noFill/>
          <a:ln/>
        </p:spPr>
        <p:txBody>
          <a:bodyPr lIns="90488" tIns="44450" rIns="90488" bIns="44450"/>
          <a:lstStyle/>
          <a:p>
            <a:pPr algn="just">
              <a:lnSpc>
                <a:spcPct val="80000"/>
              </a:lnSpc>
              <a:spcBef>
                <a:spcPct val="30000"/>
              </a:spcBef>
              <a:buSzPct val="75000"/>
            </a:pPr>
            <a:r>
              <a:rPr lang="es-ES" sz="2800" dirty="0"/>
              <a:t>Representando X en abscisas e Y en ordenadas, la restricción presupuestaria puede expresarse:</a:t>
            </a:r>
          </a:p>
          <a:p>
            <a:pPr>
              <a:lnSpc>
                <a:spcPct val="80000"/>
              </a:lnSpc>
              <a:spcBef>
                <a:spcPct val="30000"/>
              </a:spcBef>
              <a:buSzPct val="75000"/>
              <a:buFontTx/>
              <a:buNone/>
            </a:pPr>
            <a:endParaRPr lang="es-ES" sz="2800" dirty="0"/>
          </a:p>
          <a:p>
            <a:pPr>
              <a:lnSpc>
                <a:spcPct val="80000"/>
              </a:lnSpc>
              <a:spcBef>
                <a:spcPct val="30000"/>
              </a:spcBef>
              <a:buSzPct val="75000"/>
            </a:pPr>
            <a:endParaRPr lang="es-ES" sz="2800" dirty="0"/>
          </a:p>
          <a:p>
            <a:pPr>
              <a:lnSpc>
                <a:spcPct val="80000"/>
              </a:lnSpc>
              <a:spcBef>
                <a:spcPct val="30000"/>
              </a:spcBef>
              <a:buSzPct val="75000"/>
            </a:pPr>
            <a:endParaRPr lang="es-ES" sz="2800" dirty="0"/>
          </a:p>
          <a:p>
            <a:pPr algn="just">
              <a:lnSpc>
                <a:spcPct val="80000"/>
              </a:lnSpc>
              <a:spcBef>
                <a:spcPct val="30000"/>
              </a:spcBef>
              <a:buSzPct val="75000"/>
            </a:pPr>
            <a:r>
              <a:rPr lang="es-ES" sz="2800" dirty="0"/>
              <a:t>Esta expresión es la ecuación de una recta -la </a:t>
            </a:r>
            <a:r>
              <a:rPr lang="es-ES" sz="2800" dirty="0">
                <a:solidFill>
                  <a:srgbClr val="FF3300"/>
                </a:solidFill>
              </a:rPr>
              <a:t>recta presupuestaria-</a:t>
            </a:r>
            <a:r>
              <a:rPr lang="es-ES" sz="2800" dirty="0">
                <a:solidFill>
                  <a:srgbClr val="3366FF"/>
                </a:solidFill>
              </a:rPr>
              <a:t> </a:t>
            </a:r>
            <a:r>
              <a:rPr lang="es-ES" sz="2800" dirty="0"/>
              <a:t>que muestra todas las combinaciones de dos mercancías con las que el consumidor gasta toda su renta.</a:t>
            </a:r>
          </a:p>
        </p:txBody>
      </p:sp>
      <p:graphicFrame>
        <p:nvGraphicFramePr>
          <p:cNvPr id="176140" name="Object 12"/>
          <p:cNvGraphicFramePr>
            <a:graphicFrameLocks noChangeAspect="1"/>
          </p:cNvGraphicFramePr>
          <p:nvPr>
            <p:ph sz="half" idx="2"/>
          </p:nvPr>
        </p:nvGraphicFramePr>
        <p:xfrm>
          <a:off x="2781300" y="2598738"/>
          <a:ext cx="2225675" cy="954087"/>
        </p:xfrm>
        <a:graphic>
          <a:graphicData uri="http://schemas.openxmlformats.org/presentationml/2006/ole">
            <p:oleObj spid="_x0000_s176140" name="Ecuación" r:id="rId4" imgW="977760" imgH="419040" progId="Equation.3">
              <p:embed/>
            </p:oleObj>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BEF3A1FD-6B31-4928-BD03-96529FF70EA4}" type="slidenum">
              <a:rPr lang="es-ES"/>
              <a:pPr/>
              <a:t>63</a:t>
            </a:fld>
            <a:endParaRPr lang="es-ES"/>
          </a:p>
        </p:txBody>
      </p:sp>
      <p:sp>
        <p:nvSpPr>
          <p:cNvPr id="533506" name="Rectangle 2"/>
          <p:cNvSpPr>
            <a:spLocks noGrp="1" noChangeArrowheads="1"/>
          </p:cNvSpPr>
          <p:nvPr>
            <p:ph type="title"/>
          </p:nvPr>
        </p:nvSpPr>
        <p:spPr>
          <a:xfrm>
            <a:off x="0" y="274638"/>
            <a:ext cx="9144000" cy="1143000"/>
          </a:xfrm>
        </p:spPr>
        <p:txBody>
          <a:bodyPr/>
          <a:lstStyle/>
          <a:p>
            <a:r>
              <a:rPr lang="es-ES" sz="3600"/>
              <a:t>3. Conjunto de oportunidades y restricción presupuestaria. </a:t>
            </a:r>
            <a:r>
              <a:rPr lang="es-ES" sz="3600">
                <a:solidFill>
                  <a:srgbClr val="FF3300"/>
                </a:solidFill>
              </a:rPr>
              <a:t>Práctica 7</a:t>
            </a:r>
            <a:r>
              <a:rPr lang="es-ES" sz="3600"/>
              <a:t>.</a:t>
            </a:r>
          </a:p>
        </p:txBody>
      </p:sp>
      <p:sp>
        <p:nvSpPr>
          <p:cNvPr id="533507" name="Rectangle 3"/>
          <p:cNvSpPr>
            <a:spLocks noGrp="1" noChangeArrowheads="1"/>
          </p:cNvSpPr>
          <p:nvPr>
            <p:ph type="body" idx="1"/>
          </p:nvPr>
        </p:nvSpPr>
        <p:spPr>
          <a:xfrm>
            <a:off x="544010" y="1600200"/>
            <a:ext cx="8044405" cy="4525963"/>
          </a:xfrm>
        </p:spPr>
        <p:txBody>
          <a:bodyPr/>
          <a:lstStyle/>
          <a:p>
            <a:pPr algn="just"/>
            <a:r>
              <a:rPr lang="es-ES" dirty="0"/>
              <a:t>Represente gráficamente la recta presupuestaria.</a:t>
            </a:r>
          </a:p>
          <a:p>
            <a:pPr algn="just"/>
            <a:r>
              <a:rPr lang="es-ES" dirty="0"/>
              <a:t>Determine la ordenada en el origen, la abscisa en el origen y la pendiente.</a:t>
            </a:r>
          </a:p>
          <a:p>
            <a:pPr algn="just"/>
            <a:r>
              <a:rPr lang="es-ES" dirty="0"/>
              <a:t>Analice el significado económico de la ordenada en el origen, de la abscisa en el origen y de la pendiente.</a:t>
            </a:r>
          </a:p>
          <a:p>
            <a:endParaRPr lang="es-E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t>Capítulo 1</a:t>
            </a:r>
          </a:p>
        </p:txBody>
      </p:sp>
      <p:sp>
        <p:nvSpPr>
          <p:cNvPr id="8" name="5 Marcador de número de diapositiva"/>
          <p:cNvSpPr>
            <a:spLocks noGrp="1"/>
          </p:cNvSpPr>
          <p:nvPr>
            <p:ph type="sldNum" sz="quarter" idx="12"/>
          </p:nvPr>
        </p:nvSpPr>
        <p:spPr/>
        <p:txBody>
          <a:bodyPr/>
          <a:lstStyle/>
          <a:p>
            <a:fld id="{16143AA2-8FDB-4D94-9105-728BC5688893}" type="slidenum">
              <a:rPr lang="es-ES"/>
              <a:pPr/>
              <a:t>64</a:t>
            </a:fld>
            <a:endParaRPr lang="es-ES"/>
          </a:p>
        </p:txBody>
      </p:sp>
      <p:sp>
        <p:nvSpPr>
          <p:cNvPr id="19046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046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0468"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0471" name="Rectangle 7"/>
          <p:cNvSpPr>
            <a:spLocks noGrp="1" noChangeArrowheads="1"/>
          </p:cNvSpPr>
          <p:nvPr>
            <p:ph type="body" idx="1"/>
          </p:nvPr>
        </p:nvSpPr>
        <p:spPr>
          <a:noFill/>
          <a:ln/>
        </p:spPr>
        <p:txBody>
          <a:bodyPr lIns="90488" tIns="44450" rIns="90488" bIns="44450"/>
          <a:lstStyle/>
          <a:p>
            <a:pPr algn="just">
              <a:spcBef>
                <a:spcPct val="70000"/>
              </a:spcBef>
            </a:pPr>
            <a:r>
              <a:rPr lang="es-ES_tradnl" dirty="0"/>
              <a:t>La ordenada en el origen (I/</a:t>
            </a:r>
            <a:r>
              <a:rPr lang="es-ES_tradnl" dirty="0" err="1"/>
              <a:t>P</a:t>
            </a:r>
            <a:r>
              <a:rPr lang="es-ES_tradnl" baseline="-25000" dirty="0" err="1"/>
              <a:t>y</a:t>
            </a:r>
            <a:r>
              <a:rPr lang="es-ES_tradnl" dirty="0"/>
              <a:t>) representa la cantidad máxima de unidades de Y que puede comprarse con la renta I.</a:t>
            </a:r>
            <a:endParaRPr lang="en-US" dirty="0"/>
          </a:p>
          <a:p>
            <a:pPr algn="just">
              <a:spcBef>
                <a:spcPct val="70000"/>
              </a:spcBef>
            </a:pPr>
            <a:r>
              <a:rPr lang="es-ES_tradnl" dirty="0"/>
              <a:t>La abscisa en el origen (I/</a:t>
            </a:r>
            <a:r>
              <a:rPr lang="es-ES_tradnl" dirty="0" err="1"/>
              <a:t>P</a:t>
            </a:r>
            <a:r>
              <a:rPr lang="es-ES_tradnl" baseline="-25000" dirty="0" err="1"/>
              <a:t>x</a:t>
            </a:r>
            <a:r>
              <a:rPr lang="es-ES_tradnl" dirty="0"/>
              <a:t>) indica la cantidad máxima de unidades de X que puede comprarse con la renta I</a:t>
            </a:r>
            <a:r>
              <a:rPr lang="en-US" dirty="0"/>
              <a:t>.</a:t>
            </a:r>
          </a:p>
        </p:txBody>
      </p:sp>
      <p:sp>
        <p:nvSpPr>
          <p:cNvPr id="190473" name="Rectangle 9"/>
          <p:cNvSpPr>
            <a:spLocks noGrp="1" noChangeArrowheads="1"/>
          </p:cNvSpPr>
          <p:nvPr>
            <p:ph type="title"/>
          </p:nvPr>
        </p:nvSpPr>
        <p:spPr>
          <a:xfrm>
            <a:off x="180975" y="0"/>
            <a:ext cx="8963025" cy="1477963"/>
          </a:xfrm>
          <a:noFill/>
          <a:ln/>
        </p:spPr>
        <p:txBody>
          <a:bodyPr lIns="90488" tIns="44450" rIns="90488" bIns="44450" anchor="b"/>
          <a:lstStyle/>
          <a:p>
            <a:r>
              <a:rPr lang="es-ES" sz="3600"/>
              <a:t>3. Conjunto de oportunidades y restricción presupuestaria</a:t>
            </a:r>
            <a:endParaRPr lang="en-US" sz="360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p:cNvSpPr>
            <a:spLocks noGrp="1"/>
          </p:cNvSpPr>
          <p:nvPr>
            <p:ph type="ftr" sz="quarter" idx="11"/>
          </p:nvPr>
        </p:nvSpPr>
        <p:spPr/>
        <p:txBody>
          <a:bodyPr/>
          <a:lstStyle/>
          <a:p>
            <a:r>
              <a:rPr lang="es-ES"/>
              <a:t>Capítulo 1</a:t>
            </a:r>
          </a:p>
        </p:txBody>
      </p:sp>
      <p:sp>
        <p:nvSpPr>
          <p:cNvPr id="9" name="5 Marcador de número de diapositiva"/>
          <p:cNvSpPr>
            <a:spLocks noGrp="1"/>
          </p:cNvSpPr>
          <p:nvPr>
            <p:ph type="sldNum" sz="quarter" idx="12"/>
          </p:nvPr>
        </p:nvSpPr>
        <p:spPr/>
        <p:txBody>
          <a:bodyPr/>
          <a:lstStyle/>
          <a:p>
            <a:fld id="{9C7A767D-86FF-4F12-BDF6-D889F48856EE}" type="slidenum">
              <a:rPr lang="es-ES"/>
              <a:pPr/>
              <a:t>65</a:t>
            </a:fld>
            <a:endParaRPr lang="es-ES"/>
          </a:p>
        </p:txBody>
      </p:sp>
      <p:sp>
        <p:nvSpPr>
          <p:cNvPr id="18637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8637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86372"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86373"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86375" name="Rectangle 7"/>
          <p:cNvSpPr>
            <a:spLocks noGrp="1" noChangeArrowheads="1"/>
          </p:cNvSpPr>
          <p:nvPr>
            <p:ph type="body" idx="1"/>
          </p:nvPr>
        </p:nvSpPr>
        <p:spPr>
          <a:xfrm>
            <a:off x="1" y="1600200"/>
            <a:ext cx="8738886" cy="4525963"/>
          </a:xfrm>
          <a:noFill/>
          <a:ln/>
        </p:spPr>
        <p:txBody>
          <a:bodyPr lIns="90488" tIns="44450" rIns="90488" bIns="44450"/>
          <a:lstStyle/>
          <a:p>
            <a:pPr marL="717550" indent="-266700">
              <a:spcBef>
                <a:spcPct val="70000"/>
              </a:spcBef>
            </a:pPr>
            <a:r>
              <a:rPr lang="es-ES" sz="2800" dirty="0"/>
              <a:t>El valor absoluto de la pendiente de la recta presupuestaria:</a:t>
            </a:r>
          </a:p>
          <a:p>
            <a:pPr lvl="1" algn="just">
              <a:buSzPct val="75000"/>
            </a:pPr>
            <a:r>
              <a:rPr lang="es-ES" sz="2400" dirty="0"/>
              <a:t>Mide el </a:t>
            </a:r>
            <a:r>
              <a:rPr lang="es-ES" sz="2400" dirty="0">
                <a:solidFill>
                  <a:srgbClr val="FF3300"/>
                </a:solidFill>
              </a:rPr>
              <a:t>coste relativo de X e Y</a:t>
            </a:r>
            <a:r>
              <a:rPr lang="es-ES" sz="2400" dirty="0"/>
              <a:t>. Si </a:t>
            </a:r>
            <a:r>
              <a:rPr lang="es-ES" sz="2400" dirty="0" err="1"/>
              <a:t>P</a:t>
            </a:r>
            <a:r>
              <a:rPr lang="es-ES" sz="2400" baseline="-25000" dirty="0" err="1"/>
              <a:t>x</a:t>
            </a:r>
            <a:r>
              <a:rPr lang="es-ES" sz="2400" dirty="0"/>
              <a:t>=6, </a:t>
            </a:r>
            <a:r>
              <a:rPr lang="es-ES" sz="2400" dirty="0" err="1"/>
              <a:t>P</a:t>
            </a:r>
            <a:r>
              <a:rPr lang="es-ES" sz="2400" baseline="-25000" dirty="0" err="1"/>
              <a:t>y</a:t>
            </a:r>
            <a:r>
              <a:rPr lang="es-ES" sz="2400" dirty="0"/>
              <a:t>=2, el valor absoluto de la pendiente es </a:t>
            </a:r>
            <a:r>
              <a:rPr lang="es-ES" sz="2400" dirty="0" err="1"/>
              <a:t>P</a:t>
            </a:r>
            <a:r>
              <a:rPr lang="es-ES" sz="2400" baseline="-25000" dirty="0" err="1"/>
              <a:t>x</a:t>
            </a:r>
            <a:r>
              <a:rPr lang="es-ES" sz="2400" dirty="0"/>
              <a:t>/</a:t>
            </a:r>
            <a:r>
              <a:rPr lang="es-ES" sz="2400" dirty="0" err="1"/>
              <a:t>P</a:t>
            </a:r>
            <a:r>
              <a:rPr lang="es-ES" sz="2400" baseline="-25000" dirty="0" err="1"/>
              <a:t>y</a:t>
            </a:r>
            <a:r>
              <a:rPr lang="es-ES" sz="2400" dirty="0"/>
              <a:t>=3 y significa que el bien X cuesta el triple que Y.</a:t>
            </a:r>
          </a:p>
          <a:p>
            <a:pPr lvl="1" algn="just">
              <a:buSzPct val="75000"/>
            </a:pPr>
            <a:r>
              <a:rPr lang="es-ES" sz="2400" dirty="0"/>
              <a:t>Representa el </a:t>
            </a:r>
            <a:r>
              <a:rPr lang="es-ES" sz="2400" dirty="0">
                <a:solidFill>
                  <a:srgbClr val="FF3300"/>
                </a:solidFill>
              </a:rPr>
              <a:t>coste de oportunidad </a:t>
            </a:r>
            <a:r>
              <a:rPr lang="es-ES" sz="2400" dirty="0"/>
              <a:t>del bien X en términos de Y (para comprar una unidad mas de X es necesario renunciar a 3 unidades de Y). </a:t>
            </a:r>
          </a:p>
          <a:p>
            <a:pPr lvl="1" algn="just">
              <a:buSzPct val="75000"/>
            </a:pPr>
            <a:r>
              <a:rPr lang="es-ES" sz="2400" dirty="0"/>
              <a:t>Es la </a:t>
            </a:r>
            <a:r>
              <a:rPr lang="es-ES" sz="2400" dirty="0">
                <a:solidFill>
                  <a:srgbClr val="FF3300"/>
                </a:solidFill>
              </a:rPr>
              <a:t>relación marginal de sustitución del mercado</a:t>
            </a:r>
            <a:r>
              <a:rPr lang="es-ES" sz="2400" dirty="0"/>
              <a:t> (RMSM) o tasa factible o de mercado a la cual el consumidor puede intercambiar el bien Y por el X.</a:t>
            </a:r>
          </a:p>
        </p:txBody>
      </p:sp>
      <p:sp>
        <p:nvSpPr>
          <p:cNvPr id="186377" name="Rectangle 9"/>
          <p:cNvSpPr>
            <a:spLocks noGrp="1" noChangeArrowheads="1"/>
          </p:cNvSpPr>
          <p:nvPr>
            <p:ph type="title"/>
          </p:nvPr>
        </p:nvSpPr>
        <p:spPr>
          <a:xfrm>
            <a:off x="0" y="188913"/>
            <a:ext cx="9144000" cy="1289050"/>
          </a:xfrm>
          <a:noFill/>
          <a:ln/>
        </p:spPr>
        <p:txBody>
          <a:bodyPr lIns="90488" tIns="44450" rIns="90488" bIns="44450" anchor="b"/>
          <a:lstStyle/>
          <a:p>
            <a:r>
              <a:rPr lang="es-ES" sz="3600"/>
              <a:t>3. Conjunto de oportunidades y restricción presupuestaria</a:t>
            </a:r>
            <a:endParaRPr lang="en-US" sz="360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5 Marcador de número de diapositiva"/>
          <p:cNvSpPr>
            <a:spLocks noGrp="1"/>
          </p:cNvSpPr>
          <p:nvPr>
            <p:ph type="sldNum" sz="quarter" idx="12"/>
          </p:nvPr>
        </p:nvSpPr>
        <p:spPr>
          <a:xfrm>
            <a:off x="7010400" y="6381750"/>
            <a:ext cx="2133600" cy="476250"/>
          </a:xfrm>
        </p:spPr>
        <p:txBody>
          <a:bodyPr/>
          <a:lstStyle/>
          <a:p>
            <a:fld id="{01453598-598C-436C-BF93-D8A0D338FB10}" type="slidenum">
              <a:rPr lang="es-ES"/>
              <a:pPr/>
              <a:t>66</a:t>
            </a:fld>
            <a:endParaRPr lang="es-ES" dirty="0"/>
          </a:p>
        </p:txBody>
      </p:sp>
      <p:sp>
        <p:nvSpPr>
          <p:cNvPr id="17613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7613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76132"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76133"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76135" name="Rectangle 7"/>
          <p:cNvSpPr>
            <a:spLocks noGrp="1" noChangeArrowheads="1"/>
          </p:cNvSpPr>
          <p:nvPr>
            <p:ph type="body" idx="1"/>
          </p:nvPr>
        </p:nvSpPr>
        <p:spPr>
          <a:xfrm>
            <a:off x="990600" y="3052582"/>
            <a:ext cx="8153400" cy="3505200"/>
          </a:xfrm>
          <a:noFill/>
          <a:ln/>
        </p:spPr>
        <p:txBody>
          <a:bodyPr lIns="90488" tIns="44450" rIns="90488" bIns="44450"/>
          <a:lstStyle/>
          <a:p>
            <a:pPr marL="0" indent="0">
              <a:lnSpc>
                <a:spcPct val="90000"/>
              </a:lnSpc>
              <a:spcBef>
                <a:spcPct val="70000"/>
              </a:spcBef>
              <a:buFontTx/>
              <a:buNone/>
              <a:tabLst>
                <a:tab pos="858838" algn="l"/>
                <a:tab pos="2857500" algn="r"/>
                <a:tab pos="4572000" algn="r"/>
                <a:tab pos="6057900" algn="l"/>
              </a:tabLst>
            </a:pPr>
            <a:r>
              <a:rPr lang="en-US" dirty="0"/>
              <a:t>    </a:t>
            </a:r>
            <a:r>
              <a:rPr lang="en-US" sz="2800" dirty="0"/>
              <a:t>C		0	40	</a:t>
            </a:r>
            <a:r>
              <a:rPr lang="en-US" sz="2800" dirty="0" smtClean="0"/>
              <a:t>80</a:t>
            </a:r>
            <a:endParaRPr lang="en-US" sz="2800" dirty="0"/>
          </a:p>
          <a:p>
            <a:pPr marL="0" indent="0">
              <a:lnSpc>
                <a:spcPct val="90000"/>
              </a:lnSpc>
              <a:spcBef>
                <a:spcPct val="70000"/>
              </a:spcBef>
              <a:buFontTx/>
              <a:buNone/>
              <a:tabLst>
                <a:tab pos="858838" algn="l"/>
                <a:tab pos="2857500" algn="r"/>
                <a:tab pos="4572000" algn="r"/>
                <a:tab pos="6057900" algn="l"/>
              </a:tabLst>
            </a:pPr>
            <a:r>
              <a:rPr lang="en-US" sz="2800" dirty="0"/>
              <a:t>    B		20	30	</a:t>
            </a:r>
            <a:r>
              <a:rPr lang="en-US" sz="2800" dirty="0" smtClean="0"/>
              <a:t>80</a:t>
            </a:r>
            <a:endParaRPr lang="en-US" sz="2800" dirty="0"/>
          </a:p>
          <a:p>
            <a:pPr marL="0" indent="0">
              <a:lnSpc>
                <a:spcPct val="90000"/>
              </a:lnSpc>
              <a:spcBef>
                <a:spcPct val="70000"/>
              </a:spcBef>
              <a:buFontTx/>
              <a:buNone/>
              <a:tabLst>
                <a:tab pos="858838" algn="l"/>
                <a:tab pos="2857500" algn="r"/>
                <a:tab pos="4572000" algn="r"/>
                <a:tab pos="6057900" algn="l"/>
              </a:tabLst>
            </a:pPr>
            <a:r>
              <a:rPr lang="en-US" sz="2800" dirty="0"/>
              <a:t>    D		40	20	</a:t>
            </a:r>
            <a:r>
              <a:rPr lang="en-US" sz="2800" dirty="0" smtClean="0"/>
              <a:t>80</a:t>
            </a:r>
            <a:endParaRPr lang="en-US" sz="2800" dirty="0"/>
          </a:p>
          <a:p>
            <a:pPr marL="0" indent="0">
              <a:lnSpc>
                <a:spcPct val="90000"/>
              </a:lnSpc>
              <a:spcBef>
                <a:spcPct val="70000"/>
              </a:spcBef>
              <a:buFontTx/>
              <a:buNone/>
              <a:tabLst>
                <a:tab pos="858838" algn="l"/>
                <a:tab pos="2857500" algn="r"/>
                <a:tab pos="4572000" algn="r"/>
                <a:tab pos="6057900" algn="l"/>
              </a:tabLst>
            </a:pPr>
            <a:r>
              <a:rPr lang="en-US" sz="2800" dirty="0"/>
              <a:t>    E		60	10	</a:t>
            </a:r>
            <a:r>
              <a:rPr lang="en-US" sz="2800" dirty="0" smtClean="0"/>
              <a:t>80</a:t>
            </a:r>
            <a:endParaRPr lang="en-US" sz="2800" dirty="0"/>
          </a:p>
          <a:p>
            <a:pPr marL="0" indent="0">
              <a:lnSpc>
                <a:spcPct val="90000"/>
              </a:lnSpc>
              <a:spcBef>
                <a:spcPct val="70000"/>
              </a:spcBef>
              <a:buFontTx/>
              <a:buNone/>
              <a:tabLst>
                <a:tab pos="858838" algn="l"/>
                <a:tab pos="2857500" algn="r"/>
                <a:tab pos="4572000" algn="r"/>
                <a:tab pos="6057900" algn="l"/>
              </a:tabLst>
            </a:pPr>
            <a:r>
              <a:rPr lang="en-US" sz="2800" dirty="0"/>
              <a:t>    F		80	0	</a:t>
            </a:r>
            <a:r>
              <a:rPr lang="en-US" sz="2800" dirty="0" smtClean="0"/>
              <a:t>80</a:t>
            </a:r>
            <a:endParaRPr lang="en-US" sz="2800" dirty="0"/>
          </a:p>
        </p:txBody>
      </p:sp>
      <p:sp>
        <p:nvSpPr>
          <p:cNvPr id="176136" name="Rectangle 8"/>
          <p:cNvSpPr>
            <a:spLocks noChangeArrowheads="1"/>
          </p:cNvSpPr>
          <p:nvPr/>
        </p:nvSpPr>
        <p:spPr bwMode="auto">
          <a:xfrm>
            <a:off x="535390" y="2142342"/>
            <a:ext cx="8462962" cy="863521"/>
          </a:xfrm>
          <a:prstGeom prst="rect">
            <a:avLst/>
          </a:prstGeom>
          <a:noFill/>
          <a:ln w="12700">
            <a:noFill/>
            <a:miter lim="800000"/>
            <a:headEnd/>
            <a:tailEnd/>
          </a:ln>
          <a:effectLst/>
        </p:spPr>
        <p:txBody>
          <a:bodyPr lIns="90488" tIns="44450" rIns="90488" bIns="79200">
            <a:spAutoFit/>
          </a:bodyPr>
          <a:lstStyle/>
          <a:p>
            <a:pPr eaLnBrk="0" hangingPunct="0">
              <a:tabLst>
                <a:tab pos="2857500" algn="ctr"/>
                <a:tab pos="4506913" algn="ctr"/>
                <a:tab pos="6737350" algn="ctr"/>
              </a:tabLst>
            </a:pPr>
            <a:r>
              <a:rPr lang="en-US" sz="2400" b="1" dirty="0"/>
              <a:t>  </a:t>
            </a:r>
            <a:r>
              <a:rPr lang="en-US" sz="2400" dirty="0" err="1"/>
              <a:t>Cesta</a:t>
            </a:r>
            <a:r>
              <a:rPr lang="en-US" sz="2400" dirty="0"/>
              <a:t> de   </a:t>
            </a:r>
            <a:r>
              <a:rPr lang="en-US" sz="2400" dirty="0" err="1"/>
              <a:t>Alimentos</a:t>
            </a:r>
            <a:r>
              <a:rPr lang="en-US" sz="2400" dirty="0"/>
              <a:t> (</a:t>
            </a:r>
            <a:r>
              <a:rPr lang="en-US" sz="2400" i="1" dirty="0"/>
              <a:t>X</a:t>
            </a:r>
            <a:r>
              <a:rPr lang="en-US" sz="2400" dirty="0"/>
              <a:t>)	  </a:t>
            </a:r>
            <a:r>
              <a:rPr lang="en-US" sz="2400" dirty="0" err="1"/>
              <a:t>Vestido</a:t>
            </a:r>
            <a:r>
              <a:rPr lang="en-US" sz="2400" dirty="0"/>
              <a:t> (</a:t>
            </a:r>
            <a:r>
              <a:rPr lang="en-US" sz="2400" i="1" dirty="0"/>
              <a:t>Y</a:t>
            </a:r>
            <a:r>
              <a:rPr lang="en-US" sz="2400" dirty="0"/>
              <a:t>)	</a:t>
            </a:r>
            <a:r>
              <a:rPr lang="en-US" sz="2400" dirty="0" err="1"/>
              <a:t>Gasto</a:t>
            </a:r>
            <a:r>
              <a:rPr lang="en-US" sz="2400" dirty="0"/>
              <a:t> </a:t>
            </a:r>
            <a:r>
              <a:rPr lang="en-US" sz="2400" dirty="0" smtClean="0"/>
              <a:t>total (€)</a:t>
            </a:r>
            <a:endParaRPr lang="en-US" sz="2400" dirty="0"/>
          </a:p>
          <a:p>
            <a:pPr eaLnBrk="0" hangingPunct="0">
              <a:tabLst>
                <a:tab pos="2857500" algn="ctr"/>
                <a:tab pos="4506913" algn="ctr"/>
                <a:tab pos="6737350" algn="ctr"/>
              </a:tabLst>
            </a:pPr>
            <a:r>
              <a:rPr lang="en-US" sz="2400" dirty="0"/>
              <a:t>  </a:t>
            </a:r>
            <a:r>
              <a:rPr lang="en-US" sz="2400" dirty="0" err="1"/>
              <a:t>mercado</a:t>
            </a:r>
            <a:r>
              <a:rPr lang="en-US" sz="2400" dirty="0"/>
              <a:t>     </a:t>
            </a:r>
            <a:r>
              <a:rPr lang="en-US" sz="2400" dirty="0" err="1" smtClean="0"/>
              <a:t>P</a:t>
            </a:r>
            <a:r>
              <a:rPr lang="en-US" sz="2400" baseline="-25000" dirty="0" err="1" smtClean="0"/>
              <a:t>x</a:t>
            </a:r>
            <a:r>
              <a:rPr lang="en-US" sz="2400" baseline="-25000" dirty="0" smtClean="0"/>
              <a:t> </a:t>
            </a:r>
            <a:r>
              <a:rPr lang="en-US" sz="2400" dirty="0" smtClean="0"/>
              <a:t> </a:t>
            </a:r>
            <a:r>
              <a:rPr lang="en-US" sz="2400" dirty="0"/>
              <a:t>= (</a:t>
            </a:r>
            <a:r>
              <a:rPr lang="en-US" sz="2400" dirty="0" smtClean="0"/>
              <a:t>1€/</a:t>
            </a:r>
            <a:r>
              <a:rPr lang="en-US" sz="2400" dirty="0" err="1" smtClean="0"/>
              <a:t>ud</a:t>
            </a:r>
            <a:r>
              <a:rPr lang="en-US" sz="2400" dirty="0"/>
              <a:t>)	</a:t>
            </a:r>
            <a:r>
              <a:rPr lang="en-US" sz="2400" dirty="0" smtClean="0"/>
              <a:t>   P</a:t>
            </a:r>
            <a:r>
              <a:rPr lang="en-US" sz="2400" baseline="-25000" dirty="0" smtClean="0"/>
              <a:t>Y</a:t>
            </a:r>
            <a:r>
              <a:rPr lang="en-US" sz="2400" dirty="0" smtClean="0"/>
              <a:t> </a:t>
            </a:r>
            <a:r>
              <a:rPr lang="en-US" sz="2400" dirty="0"/>
              <a:t>= (</a:t>
            </a:r>
            <a:r>
              <a:rPr lang="en-US" sz="2400" dirty="0" smtClean="0"/>
              <a:t>2€/</a:t>
            </a:r>
            <a:r>
              <a:rPr lang="en-US" sz="2400" dirty="0" err="1" smtClean="0"/>
              <a:t>ud</a:t>
            </a:r>
            <a:r>
              <a:rPr lang="en-US" sz="2400" dirty="0"/>
              <a:t>)	</a:t>
            </a:r>
            <a:r>
              <a:rPr lang="en-US" sz="2400" dirty="0" err="1"/>
              <a:t>P</a:t>
            </a:r>
            <a:r>
              <a:rPr lang="en-US" sz="2400" baseline="-25000" dirty="0" err="1"/>
              <a:t>x</a:t>
            </a:r>
            <a:r>
              <a:rPr lang="en-US" sz="2400" dirty="0" err="1"/>
              <a:t>X</a:t>
            </a:r>
            <a:r>
              <a:rPr lang="en-US" sz="2400" dirty="0"/>
              <a:t> + </a:t>
            </a:r>
            <a:r>
              <a:rPr lang="en-US" sz="2400" dirty="0" err="1"/>
              <a:t>P</a:t>
            </a:r>
            <a:r>
              <a:rPr lang="en-US" sz="2400" baseline="-25000" dirty="0" err="1"/>
              <a:t>y</a:t>
            </a:r>
            <a:r>
              <a:rPr lang="en-US" sz="2400" dirty="0" err="1"/>
              <a:t>Y</a:t>
            </a:r>
            <a:r>
              <a:rPr lang="en-US" sz="2400" dirty="0"/>
              <a:t> = I</a:t>
            </a:r>
          </a:p>
        </p:txBody>
      </p:sp>
      <p:sp>
        <p:nvSpPr>
          <p:cNvPr id="176137" name="Line 9"/>
          <p:cNvSpPr>
            <a:spLocks noChangeShapeType="1"/>
          </p:cNvSpPr>
          <p:nvPr/>
        </p:nvSpPr>
        <p:spPr bwMode="auto">
          <a:xfrm>
            <a:off x="679250" y="3085378"/>
            <a:ext cx="7994650" cy="0"/>
          </a:xfrm>
          <a:prstGeom prst="line">
            <a:avLst/>
          </a:prstGeom>
          <a:noFill/>
          <a:ln w="57150" cmpd="thinThick">
            <a:solidFill>
              <a:schemeClr val="tx1"/>
            </a:solidFill>
            <a:round/>
            <a:headEnd/>
            <a:tailEnd/>
          </a:ln>
          <a:effectLst/>
        </p:spPr>
        <p:txBody>
          <a:bodyPr wrap="none" anchor="ctr"/>
          <a:lstStyle/>
          <a:p>
            <a:endParaRPr lang="es-ES"/>
          </a:p>
        </p:txBody>
      </p:sp>
      <p:sp>
        <p:nvSpPr>
          <p:cNvPr id="176139" name="Rectangle 11"/>
          <p:cNvSpPr>
            <a:spLocks noGrp="1" noChangeArrowheads="1"/>
          </p:cNvSpPr>
          <p:nvPr>
            <p:ph type="title"/>
          </p:nvPr>
        </p:nvSpPr>
        <p:spPr>
          <a:xfrm>
            <a:off x="485775" y="349250"/>
            <a:ext cx="8658225" cy="781050"/>
          </a:xfrm>
          <a:noFill/>
          <a:ln/>
        </p:spPr>
        <p:txBody>
          <a:bodyPr lIns="90488" tIns="44450" rIns="90488" bIns="44450" anchor="b"/>
          <a:lstStyle/>
          <a:p>
            <a:r>
              <a:rPr lang="es-ES" sz="3200" dirty="0"/>
              <a:t>3. Conjunto de oportunidades y restricción presupuestaria. </a:t>
            </a:r>
            <a:r>
              <a:rPr lang="es-ES" sz="3200" dirty="0">
                <a:solidFill>
                  <a:srgbClr val="FF3300"/>
                </a:solidFill>
              </a:rPr>
              <a:t>Práctica 8</a:t>
            </a:r>
            <a:r>
              <a:rPr lang="es-ES" sz="3200" dirty="0"/>
              <a:t>.</a:t>
            </a:r>
            <a:endParaRPr lang="en-US" sz="3200" dirty="0"/>
          </a:p>
        </p:txBody>
      </p:sp>
      <p:sp>
        <p:nvSpPr>
          <p:cNvPr id="12" name="Line 9"/>
          <p:cNvSpPr>
            <a:spLocks noChangeShapeType="1"/>
          </p:cNvSpPr>
          <p:nvPr/>
        </p:nvSpPr>
        <p:spPr bwMode="auto">
          <a:xfrm>
            <a:off x="901098" y="6351367"/>
            <a:ext cx="7994650" cy="0"/>
          </a:xfrm>
          <a:prstGeom prst="line">
            <a:avLst/>
          </a:prstGeom>
          <a:noFill/>
          <a:ln w="57150" cmpd="thinThick">
            <a:solidFill>
              <a:schemeClr val="tx1"/>
            </a:solidFill>
            <a:round/>
            <a:headEnd/>
            <a:tailEnd/>
          </a:ln>
          <a:effectLst/>
        </p:spPr>
        <p:txBody>
          <a:bodyPr wrap="none" anchor="ctr"/>
          <a:lstStyle/>
          <a:p>
            <a:endParaRPr lang="es-ES"/>
          </a:p>
        </p:txBody>
      </p:sp>
      <p:sp>
        <p:nvSpPr>
          <p:cNvPr id="13" name="Line 9"/>
          <p:cNvSpPr>
            <a:spLocks noChangeShapeType="1"/>
          </p:cNvSpPr>
          <p:nvPr/>
        </p:nvSpPr>
        <p:spPr bwMode="auto">
          <a:xfrm>
            <a:off x="600156" y="2149758"/>
            <a:ext cx="7994650" cy="0"/>
          </a:xfrm>
          <a:prstGeom prst="line">
            <a:avLst/>
          </a:prstGeom>
          <a:noFill/>
          <a:ln w="57150" cmpd="thinThick">
            <a:solidFill>
              <a:schemeClr val="tx1"/>
            </a:solidFill>
            <a:round/>
            <a:headEnd/>
            <a:tailEnd/>
          </a:ln>
          <a:effectLst/>
        </p:spPr>
        <p:txBody>
          <a:bodyPr wrap="none" anchor="ctr"/>
          <a:lstStyle/>
          <a:p>
            <a:endParaRPr lang="es-ES"/>
          </a:p>
        </p:txBody>
      </p:sp>
      <p:sp>
        <p:nvSpPr>
          <p:cNvPr id="14" name="Rectangle 11"/>
          <p:cNvSpPr txBox="1">
            <a:spLocks noChangeArrowheads="1"/>
          </p:cNvSpPr>
          <p:nvPr/>
        </p:nvSpPr>
        <p:spPr bwMode="auto">
          <a:xfrm>
            <a:off x="485775" y="1311877"/>
            <a:ext cx="8658225" cy="781050"/>
          </a:xfrm>
          <a:prstGeom prst="rect">
            <a:avLst/>
          </a:prstGeom>
          <a:noFill/>
          <a:ln w="9525">
            <a:noFill/>
            <a:miter lim="800000"/>
            <a:headEnd/>
            <a:tailEnd/>
          </a:ln>
          <a:effectLst/>
        </p:spPr>
        <p:txBody>
          <a:bodyPr vert="horz" wrap="square" lIns="90488" tIns="44450" rIns="90488" bIns="44450" numCol="1" anchor="b"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err="1" smtClean="0">
                <a:ln>
                  <a:noFill/>
                </a:ln>
                <a:solidFill>
                  <a:schemeClr val="tx2"/>
                </a:solidFill>
                <a:effectLst/>
                <a:uLnTx/>
                <a:uFillTx/>
                <a:latin typeface="+mj-lt"/>
                <a:ea typeface="+mj-ea"/>
                <a:cs typeface="+mj-cs"/>
              </a:rPr>
              <a:t>Tabla</a:t>
            </a:r>
            <a:r>
              <a:rPr kumimoji="0" lang="en-US" sz="2800" b="0" i="0" u="none" strike="noStrike" kern="0" cap="none" spc="0" normalizeH="0" noProof="0" dirty="0" smtClean="0">
                <a:ln>
                  <a:noFill/>
                </a:ln>
                <a:solidFill>
                  <a:schemeClr val="tx2"/>
                </a:solidFill>
                <a:effectLst/>
                <a:uLnTx/>
                <a:uFillTx/>
                <a:latin typeface="+mj-lt"/>
                <a:ea typeface="+mj-ea"/>
                <a:cs typeface="+mj-cs"/>
              </a:rPr>
              <a:t> 3</a:t>
            </a:r>
          </a:p>
          <a:p>
            <a:pPr marL="0" marR="0" lvl="0" indent="0" defTabSz="914400" rtl="0" eaLnBrk="1" fontAlgn="base" latinLnBrk="0" hangingPunct="1">
              <a:lnSpc>
                <a:spcPct val="100000"/>
              </a:lnSpc>
              <a:spcBef>
                <a:spcPct val="0"/>
              </a:spcBef>
              <a:spcAft>
                <a:spcPct val="0"/>
              </a:spcAft>
              <a:buClrTx/>
              <a:buSzTx/>
              <a:buFontTx/>
              <a:buNone/>
              <a:tabLst/>
              <a:defRPr/>
            </a:pPr>
            <a:r>
              <a:rPr lang="en-US" sz="2800" i="1" kern="0" baseline="0" dirty="0" err="1" smtClean="0">
                <a:solidFill>
                  <a:schemeClr val="tx2"/>
                </a:solidFill>
                <a:latin typeface="+mj-lt"/>
                <a:ea typeface="+mj-ea"/>
                <a:cs typeface="+mj-cs"/>
              </a:rPr>
              <a:t>Combinaciones</a:t>
            </a:r>
            <a:r>
              <a:rPr lang="en-US" sz="2800" i="1" kern="0" dirty="0" smtClean="0">
                <a:solidFill>
                  <a:schemeClr val="tx2"/>
                </a:solidFill>
                <a:latin typeface="+mj-lt"/>
                <a:ea typeface="+mj-ea"/>
                <a:cs typeface="+mj-cs"/>
              </a:rPr>
              <a:t> de </a:t>
            </a:r>
            <a:r>
              <a:rPr lang="en-US" sz="2800" i="1" kern="0" dirty="0" err="1" smtClean="0">
                <a:solidFill>
                  <a:schemeClr val="tx2"/>
                </a:solidFill>
                <a:latin typeface="+mj-lt"/>
                <a:ea typeface="+mj-ea"/>
                <a:cs typeface="+mj-cs"/>
              </a:rPr>
              <a:t>bienes</a:t>
            </a:r>
            <a:r>
              <a:rPr lang="en-US" sz="2800" i="1" kern="0" dirty="0" smtClean="0">
                <a:solidFill>
                  <a:schemeClr val="tx2"/>
                </a:solidFill>
                <a:latin typeface="+mj-lt"/>
                <a:ea typeface="+mj-ea"/>
                <a:cs typeface="+mj-cs"/>
              </a:rPr>
              <a:t> y </a:t>
            </a:r>
            <a:r>
              <a:rPr lang="en-US" sz="2800" i="1" kern="0" dirty="0" err="1" smtClean="0">
                <a:solidFill>
                  <a:schemeClr val="tx2"/>
                </a:solidFill>
                <a:latin typeface="+mj-lt"/>
                <a:ea typeface="+mj-ea"/>
                <a:cs typeface="+mj-cs"/>
              </a:rPr>
              <a:t>gasto</a:t>
            </a:r>
            <a:endParaRPr kumimoji="0" lang="en-US" sz="2800" b="0" i="1"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5 Marcador de número de diapositiva"/>
          <p:cNvSpPr>
            <a:spLocks noGrp="1"/>
          </p:cNvSpPr>
          <p:nvPr>
            <p:ph type="sldNum" sz="quarter" idx="12"/>
          </p:nvPr>
        </p:nvSpPr>
        <p:spPr/>
        <p:txBody>
          <a:bodyPr/>
          <a:lstStyle/>
          <a:p>
            <a:fld id="{D4C72740-EBA0-4A78-B1E3-1B369872FB77}" type="slidenum">
              <a:rPr lang="es-ES"/>
              <a:pPr/>
              <a:t>67</a:t>
            </a:fld>
            <a:endParaRPr lang="es-ES"/>
          </a:p>
        </p:txBody>
      </p:sp>
      <p:sp>
        <p:nvSpPr>
          <p:cNvPr id="184338" name="Line 18"/>
          <p:cNvSpPr>
            <a:spLocks noChangeShapeType="1"/>
          </p:cNvSpPr>
          <p:nvPr/>
        </p:nvSpPr>
        <p:spPr bwMode="auto">
          <a:xfrm>
            <a:off x="2184400" y="2551113"/>
            <a:ext cx="3048000" cy="3367087"/>
          </a:xfrm>
          <a:prstGeom prst="line">
            <a:avLst/>
          </a:prstGeom>
          <a:noFill/>
          <a:ln w="50800">
            <a:solidFill>
              <a:srgbClr val="0033CC"/>
            </a:solidFill>
            <a:round/>
            <a:headEnd/>
            <a:tailEnd/>
          </a:ln>
          <a:effectLst/>
        </p:spPr>
        <p:txBody>
          <a:bodyPr wrap="none" anchor="ctr"/>
          <a:lstStyle/>
          <a:p>
            <a:endParaRPr lang="es-ES"/>
          </a:p>
        </p:txBody>
      </p:sp>
      <p:grpSp>
        <p:nvGrpSpPr>
          <p:cNvPr id="184363" name="Group 43"/>
          <p:cNvGrpSpPr>
            <a:grpSpLocks/>
          </p:cNvGrpSpPr>
          <p:nvPr/>
        </p:nvGrpSpPr>
        <p:grpSpPr bwMode="auto">
          <a:xfrm>
            <a:off x="3292475" y="2222500"/>
            <a:ext cx="4019550" cy="1368425"/>
            <a:chOff x="2074" y="1400"/>
            <a:chExt cx="2532" cy="862"/>
          </a:xfrm>
        </p:grpSpPr>
        <p:sp>
          <p:nvSpPr>
            <p:cNvPr id="184349" name="Line 29"/>
            <p:cNvSpPr>
              <a:spLocks noChangeShapeType="1"/>
            </p:cNvSpPr>
            <p:nvPr/>
          </p:nvSpPr>
          <p:spPr bwMode="auto">
            <a:xfrm flipV="1">
              <a:off x="2074" y="1626"/>
              <a:ext cx="436" cy="636"/>
            </a:xfrm>
            <a:prstGeom prst="line">
              <a:avLst/>
            </a:prstGeom>
            <a:noFill/>
            <a:ln w="25400">
              <a:solidFill>
                <a:schemeClr val="tx1"/>
              </a:solidFill>
              <a:round/>
              <a:headEnd type="triangle" w="med" len="med"/>
              <a:tailEnd/>
            </a:ln>
            <a:effectLst/>
          </p:spPr>
          <p:txBody>
            <a:bodyPr wrap="none" anchor="ctr"/>
            <a:lstStyle/>
            <a:p>
              <a:endParaRPr lang="es-ES"/>
            </a:p>
          </p:txBody>
        </p:sp>
        <p:sp>
          <p:nvSpPr>
            <p:cNvPr id="184350" name="Rectangle 30"/>
            <p:cNvSpPr>
              <a:spLocks noChangeArrowheads="1"/>
            </p:cNvSpPr>
            <p:nvPr/>
          </p:nvSpPr>
          <p:spPr bwMode="auto">
            <a:xfrm>
              <a:off x="2084" y="1400"/>
              <a:ext cx="2522" cy="231"/>
            </a:xfrm>
            <a:prstGeom prst="rect">
              <a:avLst/>
            </a:prstGeom>
            <a:noFill/>
            <a:ln w="12700">
              <a:noFill/>
              <a:miter lim="800000"/>
              <a:headEnd/>
              <a:tailEnd/>
            </a:ln>
            <a:effectLst/>
          </p:spPr>
          <p:txBody>
            <a:bodyPr wrap="none" lIns="90488" tIns="44450" rIns="90488" bIns="44450">
              <a:spAutoFit/>
            </a:bodyPr>
            <a:lstStyle/>
            <a:p>
              <a:pPr eaLnBrk="0" hangingPunct="0"/>
              <a:r>
                <a:rPr lang="en-US" b="1" dirty="0"/>
                <a:t>Recta </a:t>
              </a:r>
              <a:r>
                <a:rPr lang="en-US" b="1" dirty="0" err="1"/>
                <a:t>presupuestaria</a:t>
              </a:r>
              <a:r>
                <a:rPr lang="en-US" b="1" dirty="0"/>
                <a:t>  X</a:t>
              </a:r>
              <a:r>
                <a:rPr lang="en-US" b="1" i="1" dirty="0"/>
                <a:t> + </a:t>
              </a:r>
              <a:r>
                <a:rPr lang="en-US" b="1" dirty="0"/>
                <a:t>2Y</a:t>
              </a:r>
              <a:r>
                <a:rPr lang="en-US" b="1" i="1" dirty="0"/>
                <a:t> = </a:t>
              </a:r>
              <a:r>
                <a:rPr lang="en-US" b="1" dirty="0" smtClean="0"/>
                <a:t>80€</a:t>
              </a:r>
              <a:endParaRPr lang="en-US" b="1" dirty="0"/>
            </a:p>
          </p:txBody>
        </p:sp>
      </p:grpSp>
      <p:sp>
        <p:nvSpPr>
          <p:cNvPr id="184358" name="Rectangle 38"/>
          <p:cNvSpPr>
            <a:spLocks noChangeArrowheads="1"/>
          </p:cNvSpPr>
          <p:nvPr/>
        </p:nvSpPr>
        <p:spPr bwMode="auto">
          <a:xfrm>
            <a:off x="3873500" y="2863850"/>
            <a:ext cx="5041900" cy="1047750"/>
          </a:xfrm>
          <a:prstGeom prst="rect">
            <a:avLst/>
          </a:prstGeom>
          <a:solidFill>
            <a:schemeClr val="bg1"/>
          </a:solidFill>
          <a:ln w="12700">
            <a:solidFill>
              <a:schemeClr val="tx1"/>
            </a:solidFill>
            <a:miter lim="800000"/>
            <a:headEnd/>
            <a:tailEnd/>
          </a:ln>
          <a:effectLst/>
        </p:spPr>
        <p:txBody>
          <a:bodyPr anchor="ctr">
            <a:spAutoFit/>
          </a:bodyPr>
          <a:lstStyle/>
          <a:p>
            <a:endParaRPr lang="es-ES"/>
          </a:p>
        </p:txBody>
      </p:sp>
      <p:sp>
        <p:nvSpPr>
          <p:cNvPr id="184368" name="Line 48"/>
          <p:cNvSpPr>
            <a:spLocks noChangeShapeType="1"/>
          </p:cNvSpPr>
          <p:nvPr/>
        </p:nvSpPr>
        <p:spPr bwMode="auto">
          <a:xfrm>
            <a:off x="6935788" y="3406775"/>
            <a:ext cx="222250" cy="1588"/>
          </a:xfrm>
          <a:prstGeom prst="line">
            <a:avLst/>
          </a:prstGeom>
          <a:noFill/>
          <a:ln w="15875">
            <a:solidFill>
              <a:srgbClr val="000000"/>
            </a:solidFill>
            <a:round/>
            <a:headEnd/>
            <a:tailEnd/>
          </a:ln>
        </p:spPr>
        <p:txBody>
          <a:bodyPr/>
          <a:lstStyle/>
          <a:p>
            <a:endParaRPr lang="es-ES"/>
          </a:p>
        </p:txBody>
      </p:sp>
      <p:sp>
        <p:nvSpPr>
          <p:cNvPr id="184371" name="Rectangle 51"/>
          <p:cNvSpPr>
            <a:spLocks noChangeArrowheads="1"/>
          </p:cNvSpPr>
          <p:nvPr/>
        </p:nvSpPr>
        <p:spPr bwMode="auto">
          <a:xfrm>
            <a:off x="8247062" y="3105150"/>
            <a:ext cx="619145" cy="430887"/>
          </a:xfrm>
          <a:prstGeom prst="rect">
            <a:avLst/>
          </a:prstGeom>
          <a:noFill/>
          <a:ln w="9525">
            <a:noFill/>
            <a:miter lim="800000"/>
            <a:headEnd/>
            <a:tailEnd/>
          </a:ln>
        </p:spPr>
        <p:txBody>
          <a:bodyPr wrap="square" lIns="0" tIns="0" rIns="0" bIns="0">
            <a:spAutoFit/>
          </a:bodyPr>
          <a:lstStyle/>
          <a:p>
            <a:pPr eaLnBrk="0" hangingPunct="0"/>
            <a:r>
              <a:rPr lang="es-ES" sz="2800" i="1" dirty="0">
                <a:solidFill>
                  <a:srgbClr val="000000"/>
                </a:solidFill>
                <a:latin typeface="Times New Roman" pitchFamily="18" charset="0"/>
              </a:rPr>
              <a:t>/</a:t>
            </a:r>
            <a:r>
              <a:rPr lang="es-ES" sz="2400" dirty="0">
                <a:solidFill>
                  <a:srgbClr val="000000"/>
                </a:solidFill>
                <a:latin typeface="+mn-lt"/>
              </a:rPr>
              <a:t>P</a:t>
            </a:r>
            <a:r>
              <a:rPr lang="es-ES" sz="2400" baseline="-25000" dirty="0">
                <a:solidFill>
                  <a:srgbClr val="000000"/>
                </a:solidFill>
                <a:latin typeface="+mn-lt"/>
              </a:rPr>
              <a:t>Y</a:t>
            </a:r>
          </a:p>
        </p:txBody>
      </p:sp>
      <p:sp>
        <p:nvSpPr>
          <p:cNvPr id="184372" name="Rectangle 52"/>
          <p:cNvSpPr>
            <a:spLocks noChangeArrowheads="1"/>
          </p:cNvSpPr>
          <p:nvPr/>
        </p:nvSpPr>
        <p:spPr bwMode="auto">
          <a:xfrm>
            <a:off x="7854950" y="3086100"/>
            <a:ext cx="341440" cy="369332"/>
          </a:xfrm>
          <a:prstGeom prst="rect">
            <a:avLst/>
          </a:prstGeom>
          <a:noFill/>
          <a:ln w="9525">
            <a:noFill/>
            <a:miter lim="800000"/>
            <a:headEnd/>
            <a:tailEnd/>
          </a:ln>
        </p:spPr>
        <p:txBody>
          <a:bodyPr wrap="none" lIns="0" tIns="0" rIns="0" bIns="0">
            <a:spAutoFit/>
          </a:bodyPr>
          <a:lstStyle/>
          <a:p>
            <a:pPr eaLnBrk="0" hangingPunct="0"/>
            <a:r>
              <a:rPr lang="es-ES" sz="2400" dirty="0">
                <a:solidFill>
                  <a:srgbClr val="000000"/>
                </a:solidFill>
                <a:latin typeface="+mj-lt"/>
              </a:rPr>
              <a:t>P</a:t>
            </a:r>
            <a:r>
              <a:rPr lang="es-ES" sz="2400" baseline="-25000" dirty="0">
                <a:solidFill>
                  <a:srgbClr val="000000"/>
                </a:solidFill>
                <a:latin typeface="+mj-lt"/>
              </a:rPr>
              <a:t>X</a:t>
            </a:r>
            <a:endParaRPr lang="es-ES" dirty="0">
              <a:latin typeface="+mj-lt"/>
            </a:endParaRPr>
          </a:p>
        </p:txBody>
      </p:sp>
      <p:sp>
        <p:nvSpPr>
          <p:cNvPr id="184375" name="Rectangle 55"/>
          <p:cNvSpPr>
            <a:spLocks noChangeArrowheads="1"/>
          </p:cNvSpPr>
          <p:nvPr/>
        </p:nvSpPr>
        <p:spPr bwMode="auto">
          <a:xfrm>
            <a:off x="7607300" y="3086100"/>
            <a:ext cx="119063" cy="427038"/>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a:t>
            </a:r>
            <a:endParaRPr lang="es-ES" sz="2000"/>
          </a:p>
        </p:txBody>
      </p:sp>
      <p:sp>
        <p:nvSpPr>
          <p:cNvPr id="184378" name="Rectangle 58"/>
          <p:cNvSpPr>
            <a:spLocks noChangeArrowheads="1"/>
          </p:cNvSpPr>
          <p:nvPr/>
        </p:nvSpPr>
        <p:spPr bwMode="auto">
          <a:xfrm>
            <a:off x="7056438" y="3455988"/>
            <a:ext cx="177800" cy="42703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2</a:t>
            </a:r>
            <a:endParaRPr lang="es-ES" sz="2000"/>
          </a:p>
        </p:txBody>
      </p:sp>
      <p:sp>
        <p:nvSpPr>
          <p:cNvPr id="184379" name="Rectangle 59"/>
          <p:cNvSpPr>
            <a:spLocks noChangeArrowheads="1"/>
          </p:cNvSpPr>
          <p:nvPr/>
        </p:nvSpPr>
        <p:spPr bwMode="auto">
          <a:xfrm>
            <a:off x="6992938" y="2960688"/>
            <a:ext cx="177800" cy="42703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1</a:t>
            </a:r>
            <a:endParaRPr lang="es-ES" sz="2000"/>
          </a:p>
        </p:txBody>
      </p:sp>
      <p:sp>
        <p:nvSpPr>
          <p:cNvPr id="184380" name="Rectangle 60"/>
          <p:cNvSpPr>
            <a:spLocks noChangeArrowheads="1"/>
          </p:cNvSpPr>
          <p:nvPr/>
        </p:nvSpPr>
        <p:spPr bwMode="auto">
          <a:xfrm>
            <a:off x="6808788" y="3143250"/>
            <a:ext cx="119062" cy="427038"/>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a:t>
            </a:r>
            <a:endParaRPr lang="es-ES" sz="2000"/>
          </a:p>
        </p:txBody>
      </p:sp>
      <p:sp>
        <p:nvSpPr>
          <p:cNvPr id="184381" name="Rectangle 61"/>
          <p:cNvSpPr>
            <a:spLocks noChangeArrowheads="1"/>
          </p:cNvSpPr>
          <p:nvPr/>
        </p:nvSpPr>
        <p:spPr bwMode="auto">
          <a:xfrm>
            <a:off x="6921500" y="3200400"/>
            <a:ext cx="334963" cy="469900"/>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  </a:t>
            </a:r>
            <a:endParaRPr lang="es-ES" sz="2000"/>
          </a:p>
        </p:txBody>
      </p:sp>
      <p:sp>
        <p:nvSpPr>
          <p:cNvPr id="184382" name="Rectangle 62"/>
          <p:cNvSpPr>
            <a:spLocks noChangeArrowheads="1"/>
          </p:cNvSpPr>
          <p:nvPr/>
        </p:nvSpPr>
        <p:spPr bwMode="auto">
          <a:xfrm>
            <a:off x="6646863" y="3200400"/>
            <a:ext cx="242887" cy="469900"/>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Times New Roman" pitchFamily="18" charset="0"/>
              </a:rPr>
              <a:t> </a:t>
            </a:r>
            <a:endParaRPr lang="es-ES" sz="2000"/>
          </a:p>
        </p:txBody>
      </p:sp>
      <p:sp>
        <p:nvSpPr>
          <p:cNvPr id="184383" name="Rectangle 63"/>
          <p:cNvSpPr>
            <a:spLocks noChangeArrowheads="1"/>
          </p:cNvSpPr>
          <p:nvPr/>
        </p:nvSpPr>
        <p:spPr bwMode="auto">
          <a:xfrm>
            <a:off x="5880100" y="3200400"/>
            <a:ext cx="98425" cy="427038"/>
          </a:xfrm>
          <a:prstGeom prst="rect">
            <a:avLst/>
          </a:prstGeom>
          <a:noFill/>
          <a:ln w="9525">
            <a:noFill/>
            <a:miter lim="800000"/>
            <a:headEnd/>
            <a:tailEnd/>
          </a:ln>
        </p:spPr>
        <p:txBody>
          <a:bodyPr wrap="none" lIns="0" tIns="0" rIns="0" bIns="0">
            <a:spAutoFit/>
          </a:bodyPr>
          <a:lstStyle/>
          <a:p>
            <a:pPr eaLnBrk="0" hangingPunct="0"/>
            <a:r>
              <a:rPr lang="es-ES" sz="2800" dirty="0">
                <a:solidFill>
                  <a:srgbClr val="000000"/>
                </a:solidFill>
                <a:latin typeface="Times New Roman" pitchFamily="18" charset="0"/>
              </a:rPr>
              <a:t>/</a:t>
            </a:r>
            <a:endParaRPr lang="es-ES" sz="2000" dirty="0"/>
          </a:p>
        </p:txBody>
      </p:sp>
      <p:sp>
        <p:nvSpPr>
          <p:cNvPr id="184384" name="Rectangle 64"/>
          <p:cNvSpPr>
            <a:spLocks noChangeArrowheads="1"/>
          </p:cNvSpPr>
          <p:nvPr/>
        </p:nvSpPr>
        <p:spPr bwMode="auto">
          <a:xfrm>
            <a:off x="7356475" y="3141663"/>
            <a:ext cx="195263" cy="42703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Symbol" pitchFamily="18" charset="2"/>
              </a:rPr>
              <a:t>=</a:t>
            </a:r>
            <a:endParaRPr lang="es-ES" sz="2000"/>
          </a:p>
        </p:txBody>
      </p:sp>
      <p:sp>
        <p:nvSpPr>
          <p:cNvPr id="184385" name="Rectangle 65"/>
          <p:cNvSpPr>
            <a:spLocks noChangeArrowheads="1"/>
          </p:cNvSpPr>
          <p:nvPr/>
        </p:nvSpPr>
        <p:spPr bwMode="auto">
          <a:xfrm>
            <a:off x="6542088" y="3141663"/>
            <a:ext cx="195262" cy="42703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Symbol" pitchFamily="18" charset="2"/>
              </a:rPr>
              <a:t>=</a:t>
            </a:r>
            <a:endParaRPr lang="es-ES" sz="2000"/>
          </a:p>
        </p:txBody>
      </p:sp>
      <p:sp>
        <p:nvSpPr>
          <p:cNvPr id="184386" name="Rectangle 66"/>
          <p:cNvSpPr>
            <a:spLocks noChangeArrowheads="1"/>
          </p:cNvSpPr>
          <p:nvPr/>
        </p:nvSpPr>
        <p:spPr bwMode="auto">
          <a:xfrm>
            <a:off x="6040438" y="3141663"/>
            <a:ext cx="424796" cy="430887"/>
          </a:xfrm>
          <a:prstGeom prst="rect">
            <a:avLst/>
          </a:prstGeom>
          <a:noFill/>
          <a:ln w="9525">
            <a:noFill/>
            <a:miter lim="800000"/>
            <a:headEnd/>
            <a:tailEnd/>
          </a:ln>
        </p:spPr>
        <p:txBody>
          <a:bodyPr wrap="none" lIns="0" tIns="0" rIns="0" bIns="0">
            <a:spAutoFit/>
          </a:bodyPr>
          <a:lstStyle/>
          <a:p>
            <a:pPr eaLnBrk="0" hangingPunct="0"/>
            <a:r>
              <a:rPr lang="es-ES" sz="2800" dirty="0">
                <a:solidFill>
                  <a:srgbClr val="000000"/>
                </a:solidFill>
                <a:latin typeface="Symbol" pitchFamily="18" charset="2"/>
              </a:rPr>
              <a:t>D</a:t>
            </a:r>
            <a:r>
              <a:rPr lang="es-ES" sz="2400" dirty="0">
                <a:solidFill>
                  <a:srgbClr val="000000"/>
                </a:solidFill>
                <a:latin typeface="+mj-lt"/>
              </a:rPr>
              <a:t>X</a:t>
            </a:r>
          </a:p>
        </p:txBody>
      </p:sp>
      <p:sp>
        <p:nvSpPr>
          <p:cNvPr id="184387" name="Rectangle 67"/>
          <p:cNvSpPr>
            <a:spLocks noChangeArrowheads="1"/>
          </p:cNvSpPr>
          <p:nvPr/>
        </p:nvSpPr>
        <p:spPr bwMode="auto">
          <a:xfrm>
            <a:off x="5408613" y="3160713"/>
            <a:ext cx="424796" cy="430887"/>
          </a:xfrm>
          <a:prstGeom prst="rect">
            <a:avLst/>
          </a:prstGeom>
          <a:noFill/>
          <a:ln w="9525">
            <a:noFill/>
            <a:miter lim="800000"/>
            <a:headEnd/>
            <a:tailEnd/>
          </a:ln>
        </p:spPr>
        <p:txBody>
          <a:bodyPr wrap="none" lIns="0" tIns="0" rIns="0" bIns="0">
            <a:spAutoFit/>
          </a:bodyPr>
          <a:lstStyle/>
          <a:p>
            <a:pPr eaLnBrk="0" hangingPunct="0"/>
            <a:r>
              <a:rPr lang="es-ES" sz="2800" dirty="0">
                <a:solidFill>
                  <a:srgbClr val="000000"/>
                </a:solidFill>
                <a:latin typeface="Symbol" pitchFamily="18" charset="2"/>
              </a:rPr>
              <a:t>D</a:t>
            </a:r>
            <a:r>
              <a:rPr lang="es-ES" sz="2400" dirty="0">
                <a:solidFill>
                  <a:srgbClr val="000000"/>
                </a:solidFill>
                <a:latin typeface="+mj-lt"/>
              </a:rPr>
              <a:t>Y</a:t>
            </a:r>
          </a:p>
        </p:txBody>
      </p:sp>
      <p:sp>
        <p:nvSpPr>
          <p:cNvPr id="184388" name="Rectangle 68"/>
          <p:cNvSpPr>
            <a:spLocks noChangeArrowheads="1"/>
          </p:cNvSpPr>
          <p:nvPr/>
        </p:nvSpPr>
        <p:spPr bwMode="auto">
          <a:xfrm>
            <a:off x="5140325" y="3160713"/>
            <a:ext cx="195263" cy="42703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latin typeface="Symbol" pitchFamily="18" charset="2"/>
              </a:rPr>
              <a:t>=</a:t>
            </a:r>
            <a:endParaRPr lang="es-ES" sz="2000"/>
          </a:p>
        </p:txBody>
      </p:sp>
      <p:sp>
        <p:nvSpPr>
          <p:cNvPr id="184389" name="Rectangle 69"/>
          <p:cNvSpPr>
            <a:spLocks noChangeArrowheads="1"/>
          </p:cNvSpPr>
          <p:nvPr/>
        </p:nvSpPr>
        <p:spPr bwMode="auto">
          <a:xfrm>
            <a:off x="5500688" y="3195638"/>
            <a:ext cx="268287" cy="47148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rPr>
              <a:t> </a:t>
            </a:r>
            <a:endParaRPr lang="es-ES" sz="2000"/>
          </a:p>
        </p:txBody>
      </p:sp>
      <p:sp>
        <p:nvSpPr>
          <p:cNvPr id="184390" name="Rectangle 70"/>
          <p:cNvSpPr>
            <a:spLocks noChangeArrowheads="1"/>
          </p:cNvSpPr>
          <p:nvPr/>
        </p:nvSpPr>
        <p:spPr bwMode="auto">
          <a:xfrm>
            <a:off x="5213350" y="3195638"/>
            <a:ext cx="268288" cy="471487"/>
          </a:xfrm>
          <a:prstGeom prst="rect">
            <a:avLst/>
          </a:prstGeom>
          <a:noFill/>
          <a:ln w="9525">
            <a:noFill/>
            <a:miter lim="800000"/>
            <a:headEnd/>
            <a:tailEnd/>
          </a:ln>
        </p:spPr>
        <p:txBody>
          <a:bodyPr wrap="none" lIns="0" tIns="0" rIns="0" bIns="0">
            <a:spAutoFit/>
          </a:bodyPr>
          <a:lstStyle/>
          <a:p>
            <a:pPr eaLnBrk="0" hangingPunct="0"/>
            <a:r>
              <a:rPr lang="es-ES" sz="2800">
                <a:solidFill>
                  <a:srgbClr val="000000"/>
                </a:solidFill>
              </a:rPr>
              <a:t> </a:t>
            </a:r>
            <a:endParaRPr lang="es-ES" sz="2000"/>
          </a:p>
        </p:txBody>
      </p:sp>
      <p:sp>
        <p:nvSpPr>
          <p:cNvPr id="184391" name="Rectangle 71"/>
          <p:cNvSpPr>
            <a:spLocks noChangeArrowheads="1"/>
          </p:cNvSpPr>
          <p:nvPr/>
        </p:nvSpPr>
        <p:spPr bwMode="auto">
          <a:xfrm>
            <a:off x="3976688" y="3233738"/>
            <a:ext cx="1028700" cy="274637"/>
          </a:xfrm>
          <a:prstGeom prst="rect">
            <a:avLst/>
          </a:prstGeom>
          <a:noFill/>
          <a:ln w="9525">
            <a:noFill/>
            <a:miter lim="800000"/>
            <a:headEnd/>
            <a:tailEnd/>
          </a:ln>
        </p:spPr>
        <p:txBody>
          <a:bodyPr wrap="none" lIns="0" tIns="0" rIns="0" bIns="0">
            <a:spAutoFit/>
          </a:bodyPr>
          <a:lstStyle/>
          <a:p>
            <a:pPr eaLnBrk="0" hangingPunct="0"/>
            <a:r>
              <a:rPr lang="es-ES">
                <a:solidFill>
                  <a:srgbClr val="000000"/>
                </a:solidFill>
              </a:rPr>
              <a:t>Pendiente</a:t>
            </a:r>
            <a:endParaRPr lang="es-ES" sz="2000"/>
          </a:p>
        </p:txBody>
      </p:sp>
      <p:sp>
        <p:nvSpPr>
          <p:cNvPr id="184352" name="Line 32"/>
          <p:cNvSpPr>
            <a:spLocks noChangeShapeType="1"/>
          </p:cNvSpPr>
          <p:nvPr/>
        </p:nvSpPr>
        <p:spPr bwMode="auto">
          <a:xfrm>
            <a:off x="3048000" y="3562350"/>
            <a:ext cx="0" cy="730250"/>
          </a:xfrm>
          <a:prstGeom prst="line">
            <a:avLst/>
          </a:prstGeom>
          <a:noFill/>
          <a:ln w="25400">
            <a:solidFill>
              <a:schemeClr val="tx1"/>
            </a:solidFill>
            <a:prstDash val="dash"/>
            <a:round/>
            <a:headEnd/>
            <a:tailEnd/>
          </a:ln>
          <a:effectLst/>
        </p:spPr>
        <p:txBody>
          <a:bodyPr wrap="none" anchor="ctr"/>
          <a:lstStyle/>
          <a:p>
            <a:endParaRPr lang="es-ES"/>
          </a:p>
        </p:txBody>
      </p:sp>
      <p:sp>
        <p:nvSpPr>
          <p:cNvPr id="184353" name="Line 33"/>
          <p:cNvSpPr>
            <a:spLocks noChangeShapeType="1"/>
          </p:cNvSpPr>
          <p:nvPr/>
        </p:nvSpPr>
        <p:spPr bwMode="auto">
          <a:xfrm>
            <a:off x="3105150" y="4343400"/>
            <a:ext cx="654050" cy="0"/>
          </a:xfrm>
          <a:prstGeom prst="line">
            <a:avLst/>
          </a:prstGeom>
          <a:noFill/>
          <a:ln w="25400">
            <a:solidFill>
              <a:schemeClr val="tx1"/>
            </a:solidFill>
            <a:prstDash val="dash"/>
            <a:round/>
            <a:headEnd/>
            <a:tailEnd/>
          </a:ln>
          <a:effectLst/>
        </p:spPr>
        <p:txBody>
          <a:bodyPr wrap="none" anchor="ctr"/>
          <a:lstStyle/>
          <a:p>
            <a:endParaRPr lang="es-ES"/>
          </a:p>
        </p:txBody>
      </p:sp>
      <p:sp>
        <p:nvSpPr>
          <p:cNvPr id="184354" name="Rectangle 34"/>
          <p:cNvSpPr>
            <a:spLocks noChangeArrowheads="1"/>
          </p:cNvSpPr>
          <p:nvPr/>
        </p:nvSpPr>
        <p:spPr bwMode="auto">
          <a:xfrm>
            <a:off x="2584450" y="37274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84355" name="Rectangle 35"/>
          <p:cNvSpPr>
            <a:spLocks noChangeArrowheads="1"/>
          </p:cNvSpPr>
          <p:nvPr/>
        </p:nvSpPr>
        <p:spPr bwMode="auto">
          <a:xfrm>
            <a:off x="3194050" y="44132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84357" name="Rectangle 37"/>
          <p:cNvSpPr>
            <a:spLocks noChangeArrowheads="1"/>
          </p:cNvSpPr>
          <p:nvPr/>
        </p:nvSpPr>
        <p:spPr bwMode="auto">
          <a:xfrm>
            <a:off x="908050" y="2357438"/>
            <a:ext cx="1338263" cy="393700"/>
          </a:xfrm>
          <a:prstGeom prst="rect">
            <a:avLst/>
          </a:prstGeom>
          <a:noFill/>
          <a:ln w="12700">
            <a:noFill/>
            <a:miter lim="800000"/>
            <a:headEnd/>
            <a:tailEnd/>
          </a:ln>
          <a:effectLst/>
        </p:spPr>
        <p:txBody>
          <a:bodyPr wrap="none" lIns="90488" tIns="44450" rIns="90488" bIns="44450">
            <a:spAutoFit/>
          </a:bodyPr>
          <a:lstStyle/>
          <a:p>
            <a:pPr algn="r" eaLnBrk="0" hangingPunct="0"/>
            <a:r>
              <a:rPr lang="en-US" sz="2000" b="1"/>
              <a:t>(</a:t>
            </a:r>
            <a:r>
              <a:rPr lang="en-US" sz="2000" b="1" i="1"/>
              <a:t>I/P</a:t>
            </a:r>
            <a:r>
              <a:rPr lang="en-US" sz="2000" b="1" i="1" baseline="-25000"/>
              <a:t>Y</a:t>
            </a:r>
            <a:r>
              <a:rPr lang="en-US" sz="2000" b="1"/>
              <a:t>) = 40</a:t>
            </a:r>
          </a:p>
        </p:txBody>
      </p:sp>
      <p:sp>
        <p:nvSpPr>
          <p:cNvPr id="18432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8432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84324"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84325"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84327" name="Line 7"/>
          <p:cNvSpPr>
            <a:spLocks noChangeShapeType="1"/>
          </p:cNvSpPr>
          <p:nvPr/>
        </p:nvSpPr>
        <p:spPr bwMode="auto">
          <a:xfrm>
            <a:off x="22098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84328" name="Line 8"/>
          <p:cNvSpPr>
            <a:spLocks noChangeShapeType="1"/>
          </p:cNvSpPr>
          <p:nvPr/>
        </p:nvSpPr>
        <p:spPr bwMode="auto">
          <a:xfrm>
            <a:off x="2224088" y="5949950"/>
            <a:ext cx="4195762" cy="0"/>
          </a:xfrm>
          <a:prstGeom prst="line">
            <a:avLst/>
          </a:prstGeom>
          <a:noFill/>
          <a:ln w="25400">
            <a:solidFill>
              <a:schemeClr val="tx1"/>
            </a:solidFill>
            <a:round/>
            <a:headEnd/>
            <a:tailEnd/>
          </a:ln>
          <a:effectLst/>
        </p:spPr>
        <p:txBody>
          <a:bodyPr wrap="none" anchor="ctr"/>
          <a:lstStyle/>
          <a:p>
            <a:endParaRPr lang="es-ES"/>
          </a:p>
        </p:txBody>
      </p:sp>
      <p:sp>
        <p:nvSpPr>
          <p:cNvPr id="184330" name="Rectangle 10"/>
          <p:cNvSpPr>
            <a:spLocks noChangeArrowheads="1"/>
          </p:cNvSpPr>
          <p:nvPr/>
        </p:nvSpPr>
        <p:spPr bwMode="auto">
          <a:xfrm>
            <a:off x="3538538" y="59801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40</a:t>
            </a:r>
          </a:p>
        </p:txBody>
      </p:sp>
      <p:sp>
        <p:nvSpPr>
          <p:cNvPr id="184331" name="Rectangle 11"/>
          <p:cNvSpPr>
            <a:spLocks noChangeArrowheads="1"/>
          </p:cNvSpPr>
          <p:nvPr/>
        </p:nvSpPr>
        <p:spPr bwMode="auto">
          <a:xfrm>
            <a:off x="4395788" y="59801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60</a:t>
            </a:r>
          </a:p>
        </p:txBody>
      </p:sp>
      <p:sp>
        <p:nvSpPr>
          <p:cNvPr id="184332" name="Rectangle 12"/>
          <p:cNvSpPr>
            <a:spLocks noChangeArrowheads="1"/>
          </p:cNvSpPr>
          <p:nvPr/>
        </p:nvSpPr>
        <p:spPr bwMode="auto">
          <a:xfrm>
            <a:off x="5253038" y="5980113"/>
            <a:ext cx="122872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80 = (</a:t>
            </a:r>
            <a:r>
              <a:rPr lang="en-US" b="1" i="1"/>
              <a:t>I/P</a:t>
            </a:r>
            <a:r>
              <a:rPr lang="en-US" b="1" i="1" baseline="-25000"/>
              <a:t>X</a:t>
            </a:r>
            <a:r>
              <a:rPr lang="en-US" b="1"/>
              <a:t>)</a:t>
            </a:r>
          </a:p>
        </p:txBody>
      </p:sp>
      <p:sp>
        <p:nvSpPr>
          <p:cNvPr id="184333" name="Rectangle 13"/>
          <p:cNvSpPr>
            <a:spLocks noChangeArrowheads="1"/>
          </p:cNvSpPr>
          <p:nvPr/>
        </p:nvSpPr>
        <p:spPr bwMode="auto">
          <a:xfrm>
            <a:off x="2681288" y="59801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20</a:t>
            </a:r>
          </a:p>
        </p:txBody>
      </p:sp>
      <p:sp>
        <p:nvSpPr>
          <p:cNvPr id="184334" name="Rectangle 14"/>
          <p:cNvSpPr>
            <a:spLocks noChangeArrowheads="1"/>
          </p:cNvSpPr>
          <p:nvPr/>
        </p:nvSpPr>
        <p:spPr bwMode="auto">
          <a:xfrm>
            <a:off x="1747838" y="50736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10</a:t>
            </a:r>
          </a:p>
        </p:txBody>
      </p:sp>
      <p:sp>
        <p:nvSpPr>
          <p:cNvPr id="184335" name="Rectangle 15"/>
          <p:cNvSpPr>
            <a:spLocks noChangeArrowheads="1"/>
          </p:cNvSpPr>
          <p:nvPr/>
        </p:nvSpPr>
        <p:spPr bwMode="auto">
          <a:xfrm>
            <a:off x="1747838" y="416877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84336" name="Rectangle 16"/>
          <p:cNvSpPr>
            <a:spLocks noChangeArrowheads="1"/>
          </p:cNvSpPr>
          <p:nvPr/>
        </p:nvSpPr>
        <p:spPr bwMode="auto">
          <a:xfrm>
            <a:off x="1747838" y="326231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30</a:t>
            </a:r>
          </a:p>
        </p:txBody>
      </p:sp>
      <p:sp>
        <p:nvSpPr>
          <p:cNvPr id="184337" name="Rectangle 17"/>
          <p:cNvSpPr>
            <a:spLocks noChangeArrowheads="1"/>
          </p:cNvSpPr>
          <p:nvPr/>
        </p:nvSpPr>
        <p:spPr bwMode="auto">
          <a:xfrm>
            <a:off x="1900238" y="59801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0</a:t>
            </a:r>
          </a:p>
        </p:txBody>
      </p:sp>
      <p:grpSp>
        <p:nvGrpSpPr>
          <p:cNvPr id="184361" name="Group 41"/>
          <p:cNvGrpSpPr>
            <a:grpSpLocks/>
          </p:cNvGrpSpPr>
          <p:nvPr/>
        </p:nvGrpSpPr>
        <p:grpSpPr bwMode="auto">
          <a:xfrm>
            <a:off x="2133600" y="2246313"/>
            <a:ext cx="3530600" cy="3773487"/>
            <a:chOff x="1344" y="1415"/>
            <a:chExt cx="2224" cy="2377"/>
          </a:xfrm>
        </p:grpSpPr>
        <p:sp>
          <p:nvSpPr>
            <p:cNvPr id="184339" name="Oval 19"/>
            <p:cNvSpPr>
              <a:spLocks noChangeArrowheads="1"/>
            </p:cNvSpPr>
            <p:nvPr/>
          </p:nvSpPr>
          <p:spPr bwMode="auto">
            <a:xfrm>
              <a:off x="1344" y="1584"/>
              <a:ext cx="96" cy="96"/>
            </a:xfrm>
            <a:prstGeom prst="ellipse">
              <a:avLst/>
            </a:prstGeom>
            <a:solidFill>
              <a:schemeClr val="tx1"/>
            </a:solidFill>
            <a:ln w="12700">
              <a:noFill/>
              <a:round/>
              <a:headEnd/>
              <a:tailEnd/>
            </a:ln>
            <a:effectLst/>
          </p:spPr>
          <p:txBody>
            <a:bodyPr wrap="none" anchor="ctr"/>
            <a:lstStyle/>
            <a:p>
              <a:endParaRPr lang="es-ES"/>
            </a:p>
          </p:txBody>
        </p:sp>
        <p:sp>
          <p:nvSpPr>
            <p:cNvPr id="184340" name="Oval 20"/>
            <p:cNvSpPr>
              <a:spLocks noChangeArrowheads="1"/>
            </p:cNvSpPr>
            <p:nvPr/>
          </p:nvSpPr>
          <p:spPr bwMode="auto">
            <a:xfrm>
              <a:off x="1872" y="2160"/>
              <a:ext cx="96" cy="96"/>
            </a:xfrm>
            <a:prstGeom prst="ellipse">
              <a:avLst/>
            </a:prstGeom>
            <a:solidFill>
              <a:schemeClr val="tx1"/>
            </a:solidFill>
            <a:ln w="12700">
              <a:noFill/>
              <a:round/>
              <a:headEnd/>
              <a:tailEnd/>
            </a:ln>
            <a:effectLst/>
          </p:spPr>
          <p:txBody>
            <a:bodyPr wrap="none" anchor="ctr"/>
            <a:lstStyle/>
            <a:p>
              <a:endParaRPr lang="es-ES"/>
            </a:p>
          </p:txBody>
        </p:sp>
        <p:sp>
          <p:nvSpPr>
            <p:cNvPr id="184341" name="Oval 21"/>
            <p:cNvSpPr>
              <a:spLocks noChangeArrowheads="1"/>
            </p:cNvSpPr>
            <p:nvPr/>
          </p:nvSpPr>
          <p:spPr bwMode="auto">
            <a:xfrm>
              <a:off x="2352" y="2688"/>
              <a:ext cx="96" cy="96"/>
            </a:xfrm>
            <a:prstGeom prst="ellipse">
              <a:avLst/>
            </a:prstGeom>
            <a:solidFill>
              <a:schemeClr val="tx1"/>
            </a:solidFill>
            <a:ln w="12700">
              <a:noFill/>
              <a:round/>
              <a:headEnd/>
              <a:tailEnd/>
            </a:ln>
            <a:effectLst/>
          </p:spPr>
          <p:txBody>
            <a:bodyPr wrap="none" anchor="ctr"/>
            <a:lstStyle/>
            <a:p>
              <a:endParaRPr lang="es-ES"/>
            </a:p>
          </p:txBody>
        </p:sp>
        <p:sp>
          <p:nvSpPr>
            <p:cNvPr id="184342" name="Oval 22"/>
            <p:cNvSpPr>
              <a:spLocks noChangeArrowheads="1"/>
            </p:cNvSpPr>
            <p:nvPr/>
          </p:nvSpPr>
          <p:spPr bwMode="auto">
            <a:xfrm>
              <a:off x="2880" y="3264"/>
              <a:ext cx="96" cy="96"/>
            </a:xfrm>
            <a:prstGeom prst="ellipse">
              <a:avLst/>
            </a:prstGeom>
            <a:solidFill>
              <a:schemeClr val="tx1"/>
            </a:solidFill>
            <a:ln w="12700">
              <a:noFill/>
              <a:round/>
              <a:headEnd/>
              <a:tailEnd/>
            </a:ln>
            <a:effectLst/>
          </p:spPr>
          <p:txBody>
            <a:bodyPr wrap="none" anchor="ctr"/>
            <a:lstStyle/>
            <a:p>
              <a:endParaRPr lang="es-ES"/>
            </a:p>
          </p:txBody>
        </p:sp>
        <p:sp>
          <p:nvSpPr>
            <p:cNvPr id="184343" name="Oval 23"/>
            <p:cNvSpPr>
              <a:spLocks noChangeArrowheads="1"/>
            </p:cNvSpPr>
            <p:nvPr/>
          </p:nvSpPr>
          <p:spPr bwMode="auto">
            <a:xfrm>
              <a:off x="3264" y="3696"/>
              <a:ext cx="96" cy="96"/>
            </a:xfrm>
            <a:prstGeom prst="ellipse">
              <a:avLst/>
            </a:prstGeom>
            <a:solidFill>
              <a:schemeClr val="tx1"/>
            </a:solidFill>
            <a:ln w="12700">
              <a:noFill/>
              <a:round/>
              <a:headEnd/>
              <a:tailEnd/>
            </a:ln>
            <a:effectLst/>
          </p:spPr>
          <p:txBody>
            <a:bodyPr wrap="none" anchor="ctr"/>
            <a:lstStyle/>
            <a:p>
              <a:endParaRPr lang="es-ES"/>
            </a:p>
          </p:txBody>
        </p:sp>
        <p:sp>
          <p:nvSpPr>
            <p:cNvPr id="184344" name="Rectangle 24"/>
            <p:cNvSpPr>
              <a:spLocks noChangeArrowheads="1"/>
            </p:cNvSpPr>
            <p:nvPr/>
          </p:nvSpPr>
          <p:spPr bwMode="auto">
            <a:xfrm>
              <a:off x="1475" y="1415"/>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C</a:t>
              </a:r>
            </a:p>
          </p:txBody>
        </p:sp>
        <p:sp>
          <p:nvSpPr>
            <p:cNvPr id="184345" name="Rectangle 25"/>
            <p:cNvSpPr>
              <a:spLocks noChangeArrowheads="1"/>
            </p:cNvSpPr>
            <p:nvPr/>
          </p:nvSpPr>
          <p:spPr bwMode="auto">
            <a:xfrm>
              <a:off x="1916" y="1916"/>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B</a:t>
              </a:r>
            </a:p>
          </p:txBody>
        </p:sp>
        <p:sp>
          <p:nvSpPr>
            <p:cNvPr id="184346" name="Rectangle 26"/>
            <p:cNvSpPr>
              <a:spLocks noChangeArrowheads="1"/>
            </p:cNvSpPr>
            <p:nvPr/>
          </p:nvSpPr>
          <p:spPr bwMode="auto">
            <a:xfrm>
              <a:off x="2396" y="2444"/>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D</a:t>
              </a:r>
            </a:p>
          </p:txBody>
        </p:sp>
        <p:sp>
          <p:nvSpPr>
            <p:cNvPr id="184347" name="Rectangle 27"/>
            <p:cNvSpPr>
              <a:spLocks noChangeArrowheads="1"/>
            </p:cNvSpPr>
            <p:nvPr/>
          </p:nvSpPr>
          <p:spPr bwMode="auto">
            <a:xfrm>
              <a:off x="2924" y="3020"/>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E</a:t>
              </a:r>
            </a:p>
          </p:txBody>
        </p:sp>
        <p:sp>
          <p:nvSpPr>
            <p:cNvPr id="184348" name="Rectangle 28"/>
            <p:cNvSpPr>
              <a:spLocks noChangeArrowheads="1"/>
            </p:cNvSpPr>
            <p:nvPr/>
          </p:nvSpPr>
          <p:spPr bwMode="auto">
            <a:xfrm>
              <a:off x="3356" y="3500"/>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F</a:t>
              </a:r>
            </a:p>
          </p:txBody>
        </p:sp>
      </p:grpSp>
      <p:sp>
        <p:nvSpPr>
          <p:cNvPr id="184360" name="Text Box 40"/>
          <p:cNvSpPr txBox="1">
            <a:spLocks noChangeArrowheads="1"/>
          </p:cNvSpPr>
          <p:nvPr/>
        </p:nvSpPr>
        <p:spPr bwMode="auto">
          <a:xfrm>
            <a:off x="3279775" y="1579563"/>
            <a:ext cx="3332163" cy="379412"/>
          </a:xfrm>
          <a:prstGeom prst="rect">
            <a:avLst/>
          </a:prstGeom>
          <a:solidFill>
            <a:schemeClr val="bg1"/>
          </a:solidFill>
          <a:ln w="12700">
            <a:solidFill>
              <a:schemeClr val="tx1"/>
            </a:solidFill>
            <a:miter lim="800000"/>
            <a:headEnd/>
            <a:tailEnd/>
          </a:ln>
          <a:effectLst/>
        </p:spPr>
        <p:txBody>
          <a:bodyPr>
            <a:spAutoFit/>
          </a:bodyPr>
          <a:lstStyle/>
          <a:p>
            <a:pPr eaLnBrk="0" hangingPunct="0"/>
            <a:r>
              <a:rPr lang="en-US" b="1" dirty="0"/>
              <a:t>P</a:t>
            </a:r>
            <a:r>
              <a:rPr lang="en-US" b="1" baseline="-25000" dirty="0"/>
              <a:t>Y</a:t>
            </a:r>
            <a:r>
              <a:rPr lang="en-US" b="1" dirty="0"/>
              <a:t>= </a:t>
            </a:r>
            <a:r>
              <a:rPr lang="en-US" b="1" dirty="0" smtClean="0"/>
              <a:t>2€/</a:t>
            </a:r>
            <a:r>
              <a:rPr lang="en-US" b="1" dirty="0" err="1" smtClean="0"/>
              <a:t>ud</a:t>
            </a:r>
            <a:r>
              <a:rPr lang="en-US" b="1" dirty="0" smtClean="0"/>
              <a:t>  </a:t>
            </a:r>
            <a:r>
              <a:rPr lang="en-US" b="1" dirty="0"/>
              <a:t>P</a:t>
            </a:r>
            <a:r>
              <a:rPr lang="en-US" b="1" baseline="-25000" dirty="0"/>
              <a:t>X</a:t>
            </a:r>
            <a:r>
              <a:rPr lang="en-US" b="1" dirty="0"/>
              <a:t> = </a:t>
            </a:r>
            <a:r>
              <a:rPr lang="en-US" b="1" dirty="0" smtClean="0"/>
              <a:t>1€/</a:t>
            </a:r>
            <a:r>
              <a:rPr lang="en-US" b="1" dirty="0" err="1" smtClean="0"/>
              <a:t>ud</a:t>
            </a:r>
            <a:r>
              <a:rPr lang="en-US" b="1" dirty="0" smtClean="0"/>
              <a:t>  </a:t>
            </a:r>
            <a:r>
              <a:rPr lang="en-US" b="1" dirty="0"/>
              <a:t>I = </a:t>
            </a:r>
            <a:r>
              <a:rPr lang="en-US" b="1" dirty="0" smtClean="0"/>
              <a:t>80€</a:t>
            </a:r>
            <a:endParaRPr lang="en-US" b="1" dirty="0"/>
          </a:p>
        </p:txBody>
      </p:sp>
      <p:sp>
        <p:nvSpPr>
          <p:cNvPr id="184367" name="Rectangle 47"/>
          <p:cNvSpPr>
            <a:spLocks noGrp="1" noChangeArrowheads="1"/>
          </p:cNvSpPr>
          <p:nvPr>
            <p:ph type="title"/>
          </p:nvPr>
        </p:nvSpPr>
        <p:spPr>
          <a:xfrm>
            <a:off x="485775" y="319088"/>
            <a:ext cx="8658225" cy="781050"/>
          </a:xfrm>
          <a:noFill/>
          <a:ln/>
        </p:spPr>
        <p:txBody>
          <a:bodyPr lIns="90488" tIns="44450" rIns="90488" bIns="44450" anchor="b"/>
          <a:lstStyle/>
          <a:p>
            <a:r>
              <a:rPr lang="es-ES" sz="3200"/>
              <a:t>3. Conjunto de oportunidades y restricción presupuestaria. </a:t>
            </a:r>
            <a:r>
              <a:rPr lang="es-ES" sz="3200">
                <a:solidFill>
                  <a:srgbClr val="FF3300"/>
                </a:solidFill>
              </a:rPr>
              <a:t>Práctica 8</a:t>
            </a:r>
            <a:r>
              <a:rPr lang="es-ES" sz="3200"/>
              <a:t>.</a:t>
            </a:r>
            <a:endParaRPr lang="en-US" sz="3200"/>
          </a:p>
        </p:txBody>
      </p:sp>
      <p:sp>
        <p:nvSpPr>
          <p:cNvPr id="184392" name="Rectangle 72"/>
          <p:cNvSpPr>
            <a:spLocks noChangeArrowheads="1"/>
          </p:cNvSpPr>
          <p:nvPr/>
        </p:nvSpPr>
        <p:spPr bwMode="auto">
          <a:xfrm>
            <a:off x="723900" y="1498600"/>
            <a:ext cx="1312863" cy="852488"/>
          </a:xfrm>
          <a:prstGeom prst="rect">
            <a:avLst/>
          </a:prstGeom>
          <a:noFill/>
          <a:ln w="12700">
            <a:noFill/>
            <a:miter lim="800000"/>
            <a:headEnd/>
            <a:tailEnd/>
          </a:ln>
          <a:effectLst/>
        </p:spPr>
        <p:txBody>
          <a:bodyPr lIns="90488" tIns="44450" rIns="90488" bIns="44450">
            <a:spAutoFit/>
          </a:bodyPr>
          <a:lstStyle/>
          <a:p>
            <a:pPr algn="r" eaLnBrk="0" hangingPunct="0"/>
            <a:r>
              <a:rPr lang="en-US" b="1"/>
              <a:t>Y</a:t>
            </a:r>
          </a:p>
          <a:p>
            <a:pPr algn="r" eaLnBrk="0" hangingPunct="0"/>
            <a:r>
              <a:rPr lang="en-US" sz="1600" b="1"/>
              <a:t>(unidades semanales)</a:t>
            </a:r>
            <a:endParaRPr lang="en-US" b="1"/>
          </a:p>
        </p:txBody>
      </p:sp>
      <p:sp>
        <p:nvSpPr>
          <p:cNvPr id="184393" name="Rectangle 73"/>
          <p:cNvSpPr>
            <a:spLocks noChangeArrowheads="1"/>
          </p:cNvSpPr>
          <p:nvPr/>
        </p:nvSpPr>
        <p:spPr bwMode="auto">
          <a:xfrm>
            <a:off x="6470650" y="5594350"/>
            <a:ext cx="2303463" cy="608013"/>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184394" name="Rectangle 74"/>
          <p:cNvSpPr>
            <a:spLocks noChangeArrowheads="1"/>
          </p:cNvSpPr>
          <p:nvPr/>
        </p:nvSpPr>
        <p:spPr bwMode="auto">
          <a:xfrm>
            <a:off x="1092682" y="6334607"/>
            <a:ext cx="3416320" cy="369332"/>
          </a:xfrm>
          <a:prstGeom prst="rect">
            <a:avLst/>
          </a:prstGeom>
          <a:noFill/>
          <a:ln w="12700">
            <a:noFill/>
            <a:miter lim="800000"/>
            <a:headEnd/>
            <a:tailEnd/>
          </a:ln>
          <a:effectLst/>
        </p:spPr>
        <p:txBody>
          <a:bodyPr wrap="none" anchor="ctr">
            <a:spAutoFit/>
          </a:bodyPr>
          <a:lstStyle/>
          <a:p>
            <a:pPr algn="ctr"/>
            <a:r>
              <a:rPr lang="es-ES" i="1" dirty="0" smtClean="0"/>
              <a:t>Figura 9</a:t>
            </a:r>
            <a:r>
              <a:rPr lang="es-ES" dirty="0" smtClean="0"/>
              <a:t>. Recta presupuestaria.</a:t>
            </a:r>
            <a:endParaRPr lang="es-E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61"/>
                                        </p:tgtEl>
                                        <p:attrNameLst>
                                          <p:attrName>style.visibility</p:attrName>
                                        </p:attrNameLst>
                                      </p:cBhvr>
                                      <p:to>
                                        <p:strVal val="visible"/>
                                      </p:to>
                                    </p:set>
                                    <p:animEffect transition="in" filter="wipe(left)">
                                      <p:cBhvr>
                                        <p:cTn id="7" dur="500"/>
                                        <p:tgtEl>
                                          <p:spTgt spid="1843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38"/>
                                        </p:tgtEl>
                                        <p:attrNameLst>
                                          <p:attrName>style.visibility</p:attrName>
                                        </p:attrNameLst>
                                      </p:cBhvr>
                                      <p:to>
                                        <p:strVal val="visible"/>
                                      </p:to>
                                    </p:set>
                                    <p:animEffect transition="in" filter="wipe(left)">
                                      <p:cBhvr>
                                        <p:cTn id="12" dur="500"/>
                                        <p:tgtEl>
                                          <p:spTgt spid="1843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63"/>
                                        </p:tgtEl>
                                        <p:attrNameLst>
                                          <p:attrName>style.visibility</p:attrName>
                                        </p:attrNameLst>
                                      </p:cBhvr>
                                      <p:to>
                                        <p:strVal val="visible"/>
                                      </p:to>
                                    </p:set>
                                    <p:animEffect transition="in" filter="wipe(left)">
                                      <p:cBhvr>
                                        <p:cTn id="17" dur="500"/>
                                        <p:tgtEl>
                                          <p:spTgt spid="18436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4358"/>
                                        </p:tgtEl>
                                        <p:attrNameLst>
                                          <p:attrName>style.visibility</p:attrName>
                                        </p:attrNameLst>
                                      </p:cBhvr>
                                      <p:to>
                                        <p:strVal val="visible"/>
                                      </p:to>
                                    </p:set>
                                    <p:anim calcmode="lin" valueType="num">
                                      <p:cBhvr additive="base">
                                        <p:cTn id="22" dur="500" fill="hold"/>
                                        <p:tgtEl>
                                          <p:spTgt spid="184358"/>
                                        </p:tgtEl>
                                        <p:attrNameLst>
                                          <p:attrName>ppt_x</p:attrName>
                                        </p:attrNameLst>
                                      </p:cBhvr>
                                      <p:tavLst>
                                        <p:tav tm="0">
                                          <p:val>
                                            <p:strVal val="0-#ppt_w/2"/>
                                          </p:val>
                                        </p:tav>
                                        <p:tav tm="100000">
                                          <p:val>
                                            <p:strVal val="#ppt_x"/>
                                          </p:val>
                                        </p:tav>
                                      </p:tavLst>
                                    </p:anim>
                                    <p:anim calcmode="lin" valueType="num">
                                      <p:cBhvr additive="base">
                                        <p:cTn id="23" dur="500" fill="hold"/>
                                        <p:tgtEl>
                                          <p:spTgt spid="18435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84352"/>
                                        </p:tgtEl>
                                        <p:attrNameLst>
                                          <p:attrName>style.visibility</p:attrName>
                                        </p:attrNameLst>
                                      </p:cBhvr>
                                      <p:to>
                                        <p:strVal val="visible"/>
                                      </p:to>
                                    </p:set>
                                    <p:anim calcmode="lin" valueType="num">
                                      <p:cBhvr additive="base">
                                        <p:cTn id="28" dur="500" fill="hold"/>
                                        <p:tgtEl>
                                          <p:spTgt spid="184352"/>
                                        </p:tgtEl>
                                        <p:attrNameLst>
                                          <p:attrName>ppt_x</p:attrName>
                                        </p:attrNameLst>
                                      </p:cBhvr>
                                      <p:tavLst>
                                        <p:tav tm="0">
                                          <p:val>
                                            <p:strVal val="0-#ppt_w/2"/>
                                          </p:val>
                                        </p:tav>
                                        <p:tav tm="100000">
                                          <p:val>
                                            <p:strVal val="#ppt_x"/>
                                          </p:val>
                                        </p:tav>
                                      </p:tavLst>
                                    </p:anim>
                                    <p:anim calcmode="lin" valueType="num">
                                      <p:cBhvr additive="base">
                                        <p:cTn id="29" dur="500" fill="hold"/>
                                        <p:tgtEl>
                                          <p:spTgt spid="18435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84353"/>
                                        </p:tgtEl>
                                        <p:attrNameLst>
                                          <p:attrName>style.visibility</p:attrName>
                                        </p:attrNameLst>
                                      </p:cBhvr>
                                      <p:to>
                                        <p:strVal val="visible"/>
                                      </p:to>
                                    </p:set>
                                    <p:anim calcmode="lin" valueType="num">
                                      <p:cBhvr additive="base">
                                        <p:cTn id="34" dur="500" fill="hold"/>
                                        <p:tgtEl>
                                          <p:spTgt spid="184353"/>
                                        </p:tgtEl>
                                        <p:attrNameLst>
                                          <p:attrName>ppt_x</p:attrName>
                                        </p:attrNameLst>
                                      </p:cBhvr>
                                      <p:tavLst>
                                        <p:tav tm="0">
                                          <p:val>
                                            <p:strVal val="0-#ppt_w/2"/>
                                          </p:val>
                                        </p:tav>
                                        <p:tav tm="100000">
                                          <p:val>
                                            <p:strVal val="#ppt_x"/>
                                          </p:val>
                                        </p:tav>
                                      </p:tavLst>
                                    </p:anim>
                                    <p:anim calcmode="lin" valueType="num">
                                      <p:cBhvr additive="base">
                                        <p:cTn id="35" dur="500" fill="hold"/>
                                        <p:tgtEl>
                                          <p:spTgt spid="18435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84354"/>
                                        </p:tgtEl>
                                        <p:attrNameLst>
                                          <p:attrName>style.visibility</p:attrName>
                                        </p:attrNameLst>
                                      </p:cBhvr>
                                      <p:to>
                                        <p:strVal val="visible"/>
                                      </p:to>
                                    </p:set>
                                    <p:anim calcmode="lin" valueType="num">
                                      <p:cBhvr additive="base">
                                        <p:cTn id="40" dur="500" fill="hold"/>
                                        <p:tgtEl>
                                          <p:spTgt spid="184354"/>
                                        </p:tgtEl>
                                        <p:attrNameLst>
                                          <p:attrName>ppt_x</p:attrName>
                                        </p:attrNameLst>
                                      </p:cBhvr>
                                      <p:tavLst>
                                        <p:tav tm="0">
                                          <p:val>
                                            <p:strVal val="0-#ppt_w/2"/>
                                          </p:val>
                                        </p:tav>
                                        <p:tav tm="100000">
                                          <p:val>
                                            <p:strVal val="#ppt_x"/>
                                          </p:val>
                                        </p:tav>
                                      </p:tavLst>
                                    </p:anim>
                                    <p:anim calcmode="lin" valueType="num">
                                      <p:cBhvr additive="base">
                                        <p:cTn id="41" dur="500" fill="hold"/>
                                        <p:tgtEl>
                                          <p:spTgt spid="18435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84355"/>
                                        </p:tgtEl>
                                        <p:attrNameLst>
                                          <p:attrName>style.visibility</p:attrName>
                                        </p:attrNameLst>
                                      </p:cBhvr>
                                      <p:to>
                                        <p:strVal val="visible"/>
                                      </p:to>
                                    </p:set>
                                    <p:anim calcmode="lin" valueType="num">
                                      <p:cBhvr additive="base">
                                        <p:cTn id="46" dur="500" fill="hold"/>
                                        <p:tgtEl>
                                          <p:spTgt spid="184355"/>
                                        </p:tgtEl>
                                        <p:attrNameLst>
                                          <p:attrName>ppt_x</p:attrName>
                                        </p:attrNameLst>
                                      </p:cBhvr>
                                      <p:tavLst>
                                        <p:tav tm="0">
                                          <p:val>
                                            <p:strVal val="0-#ppt_w/2"/>
                                          </p:val>
                                        </p:tav>
                                        <p:tav tm="100000">
                                          <p:val>
                                            <p:strVal val="#ppt_x"/>
                                          </p:val>
                                        </p:tav>
                                      </p:tavLst>
                                    </p:anim>
                                    <p:anim calcmode="lin" valueType="num">
                                      <p:cBhvr additive="base">
                                        <p:cTn id="47" dur="500" fill="hold"/>
                                        <p:tgtEl>
                                          <p:spTgt spid="1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8" grpId="0" animBg="1"/>
      <p:bldP spid="184358" grpId="0" animBg="1"/>
      <p:bldP spid="184352" grpId="0" animBg="1"/>
      <p:bldP spid="184353" grpId="0" animBg="1"/>
      <p:bldP spid="184354" grpId="0" autoUpdateAnimBg="0"/>
      <p:bldP spid="18435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F8D72DAA-5A34-4B5F-BACD-5D114D16E233}" type="slidenum">
              <a:rPr lang="es-ES"/>
              <a:pPr/>
              <a:t>68</a:t>
            </a:fld>
            <a:endParaRPr lang="es-ES"/>
          </a:p>
        </p:txBody>
      </p:sp>
      <p:sp>
        <p:nvSpPr>
          <p:cNvPr id="535554" name="Rectangle 2"/>
          <p:cNvSpPr>
            <a:spLocks noGrp="1" noChangeArrowheads="1"/>
          </p:cNvSpPr>
          <p:nvPr>
            <p:ph type="title"/>
          </p:nvPr>
        </p:nvSpPr>
        <p:spPr/>
        <p:txBody>
          <a:bodyPr/>
          <a:lstStyle/>
          <a:p>
            <a:r>
              <a:rPr lang="es-ES" sz="3200"/>
              <a:t>3. Conjunto de oportunidades y restricción presupuestaria. </a:t>
            </a:r>
            <a:r>
              <a:rPr lang="es-ES" sz="3200">
                <a:solidFill>
                  <a:srgbClr val="FF3300"/>
                </a:solidFill>
              </a:rPr>
              <a:t>Práctica 8</a:t>
            </a:r>
            <a:r>
              <a:rPr lang="es-ES" sz="3200"/>
              <a:t>.</a:t>
            </a:r>
          </a:p>
        </p:txBody>
      </p:sp>
      <p:sp>
        <p:nvSpPr>
          <p:cNvPr id="535555" name="Rectangle 3"/>
          <p:cNvSpPr>
            <a:spLocks noGrp="1" noChangeArrowheads="1"/>
          </p:cNvSpPr>
          <p:nvPr>
            <p:ph type="body" idx="1"/>
          </p:nvPr>
        </p:nvSpPr>
        <p:spPr>
          <a:xfrm>
            <a:off x="471488" y="1368425"/>
            <a:ext cx="8229600" cy="4525963"/>
          </a:xfrm>
        </p:spPr>
        <p:txBody>
          <a:bodyPr/>
          <a:lstStyle/>
          <a:p>
            <a:pPr algn="just"/>
            <a:r>
              <a:rPr lang="es-ES" sz="2400" dirty="0"/>
              <a:t>El área del triángulo CFO representa el </a:t>
            </a:r>
            <a:r>
              <a:rPr lang="es-ES" sz="2400" dirty="0">
                <a:solidFill>
                  <a:srgbClr val="FF3300"/>
                </a:solidFill>
              </a:rPr>
              <a:t>conjunto de oportunidades del consumidor</a:t>
            </a:r>
            <a:r>
              <a:rPr lang="es-ES" sz="2400" dirty="0"/>
              <a:t>, es decir todas las combinaciones de bienes asequibles o factibles para el consumidor.</a:t>
            </a:r>
          </a:p>
          <a:p>
            <a:pPr algn="just"/>
            <a:r>
              <a:rPr lang="es-ES" sz="2400" dirty="0"/>
              <a:t>Dados los precios de los bienes </a:t>
            </a:r>
            <a:r>
              <a:rPr lang="es-ES" sz="2400" dirty="0" err="1"/>
              <a:t>P</a:t>
            </a:r>
            <a:r>
              <a:rPr lang="es-ES" sz="2400" baseline="-25000" dirty="0" err="1"/>
              <a:t>x</a:t>
            </a:r>
            <a:r>
              <a:rPr lang="es-ES" sz="2400" dirty="0"/>
              <a:t> y </a:t>
            </a:r>
            <a:r>
              <a:rPr lang="es-ES" sz="2400" dirty="0" err="1"/>
              <a:t>P</a:t>
            </a:r>
            <a:r>
              <a:rPr lang="es-ES" sz="2400" baseline="-25000" dirty="0" err="1"/>
              <a:t>y</a:t>
            </a:r>
            <a:r>
              <a:rPr lang="es-ES" sz="2400" dirty="0"/>
              <a:t>, el consumidor con una renta I puede comprar cualquiera de las combinaciones del espacio presupuestal o conjunto de oportunidades.</a:t>
            </a:r>
          </a:p>
          <a:p>
            <a:pPr algn="just"/>
            <a:r>
              <a:rPr lang="es-ES" sz="2400" dirty="0"/>
              <a:t>La </a:t>
            </a:r>
            <a:r>
              <a:rPr lang="es-ES" sz="2400" dirty="0">
                <a:solidFill>
                  <a:srgbClr val="FF3300"/>
                </a:solidFill>
              </a:rPr>
              <a:t>línea de presupuesto</a:t>
            </a:r>
            <a:r>
              <a:rPr lang="es-ES" sz="2400" dirty="0"/>
              <a:t> CF representa las combinaciones máximas posibles que puede adquirir el consumidor dados </a:t>
            </a:r>
            <a:r>
              <a:rPr lang="es-ES" sz="2400" dirty="0" err="1"/>
              <a:t>P</a:t>
            </a:r>
            <a:r>
              <a:rPr lang="es-ES" sz="2400" baseline="-25000" dirty="0" err="1"/>
              <a:t>x</a:t>
            </a:r>
            <a:r>
              <a:rPr lang="es-ES" sz="2400" baseline="-25000" dirty="0"/>
              <a:t>,</a:t>
            </a:r>
            <a:r>
              <a:rPr lang="es-ES" sz="2400" dirty="0"/>
              <a:t> </a:t>
            </a:r>
            <a:r>
              <a:rPr lang="es-ES" sz="2400" dirty="0" err="1"/>
              <a:t>P</a:t>
            </a:r>
            <a:r>
              <a:rPr lang="es-ES" sz="2400" baseline="-25000" dirty="0" err="1"/>
              <a:t>y</a:t>
            </a:r>
            <a:r>
              <a:rPr lang="es-ES" sz="2400" dirty="0"/>
              <a:t> e I (se gastaría </a:t>
            </a:r>
            <a:r>
              <a:rPr lang="es-ES" sz="2400" dirty="0" smtClean="0"/>
              <a:t>todo el ingreso).</a:t>
            </a:r>
            <a:endParaRPr lang="es-ES" sz="2400"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p:cNvSpPr>
            <a:spLocks noGrp="1"/>
          </p:cNvSpPr>
          <p:nvPr>
            <p:ph type="ftr" sz="quarter" idx="11"/>
          </p:nvPr>
        </p:nvSpPr>
        <p:spPr/>
        <p:txBody>
          <a:bodyPr/>
          <a:lstStyle/>
          <a:p>
            <a:r>
              <a:rPr lang="es-ES"/>
              <a:t>Capítulo 1</a:t>
            </a:r>
          </a:p>
        </p:txBody>
      </p:sp>
      <p:sp>
        <p:nvSpPr>
          <p:cNvPr id="9" name="5 Marcador de número de diapositiva"/>
          <p:cNvSpPr>
            <a:spLocks noGrp="1"/>
          </p:cNvSpPr>
          <p:nvPr>
            <p:ph type="sldNum" sz="quarter" idx="12"/>
          </p:nvPr>
        </p:nvSpPr>
        <p:spPr/>
        <p:txBody>
          <a:bodyPr/>
          <a:lstStyle/>
          <a:p>
            <a:fld id="{C977307F-7046-4DA8-8C35-54F3A8B9F70C}" type="slidenum">
              <a:rPr lang="es-ES"/>
              <a:pPr/>
              <a:t>69</a:t>
            </a:fld>
            <a:endParaRPr lang="es-ES"/>
          </a:p>
        </p:txBody>
      </p:sp>
      <p:sp>
        <p:nvSpPr>
          <p:cNvPr id="19251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251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2516"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2517"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2519" name="Rectangle 7"/>
          <p:cNvSpPr>
            <a:spLocks noGrp="1" noChangeArrowheads="1"/>
          </p:cNvSpPr>
          <p:nvPr>
            <p:ph type="body" idx="1"/>
          </p:nvPr>
        </p:nvSpPr>
        <p:spPr>
          <a:xfrm>
            <a:off x="457200" y="1600200"/>
            <a:ext cx="8108066" cy="4525963"/>
          </a:xfrm>
          <a:noFill/>
          <a:ln/>
        </p:spPr>
        <p:txBody>
          <a:bodyPr lIns="90488" tIns="44450" rIns="90488" bIns="44450"/>
          <a:lstStyle/>
          <a:p>
            <a:pPr>
              <a:spcBef>
                <a:spcPct val="70000"/>
              </a:spcBef>
            </a:pPr>
            <a:r>
              <a:rPr lang="en-US" dirty="0"/>
              <a:t>Los </a:t>
            </a:r>
            <a:r>
              <a:rPr lang="en-US" dirty="0" err="1"/>
              <a:t>efectos</a:t>
            </a:r>
            <a:r>
              <a:rPr lang="en-US" dirty="0"/>
              <a:t> de </a:t>
            </a:r>
            <a:r>
              <a:rPr lang="en-US" dirty="0" err="1"/>
              <a:t>las</a:t>
            </a:r>
            <a:r>
              <a:rPr lang="en-US" dirty="0"/>
              <a:t> </a:t>
            </a:r>
            <a:r>
              <a:rPr lang="en-US" dirty="0" err="1"/>
              <a:t>variaciones</a:t>
            </a:r>
            <a:r>
              <a:rPr lang="en-US" dirty="0"/>
              <a:t> de la </a:t>
            </a:r>
            <a:r>
              <a:rPr lang="en-US" dirty="0" err="1"/>
              <a:t>renta</a:t>
            </a:r>
            <a:r>
              <a:rPr lang="en-US" dirty="0"/>
              <a:t>:</a:t>
            </a:r>
          </a:p>
          <a:p>
            <a:pPr lvl="1" algn="just">
              <a:buSzPct val="75000"/>
            </a:pPr>
            <a:r>
              <a:rPr lang="es-ES_tradnl" dirty="0"/>
              <a:t>Un aumento de la renta (permaneciendo constantes los precios) provoca un desplazamiento paralelo de la recta presupuestaria hacia fuera.</a:t>
            </a:r>
          </a:p>
          <a:p>
            <a:pPr lvl="1" algn="just">
              <a:buSzPct val="75000"/>
            </a:pPr>
            <a:r>
              <a:rPr lang="es-ES_tradnl" dirty="0"/>
              <a:t>Una reducción de la renta (permaneciendo constantes los precios) provoca un desplazamiento paralelo de la recta presupuestaria hacia dentro. </a:t>
            </a:r>
            <a:endParaRPr lang="en-US" dirty="0"/>
          </a:p>
        </p:txBody>
      </p:sp>
      <p:sp>
        <p:nvSpPr>
          <p:cNvPr id="192521" name="Rectangle 9"/>
          <p:cNvSpPr>
            <a:spLocks noGrp="1" noChangeArrowheads="1"/>
          </p:cNvSpPr>
          <p:nvPr>
            <p:ph type="title"/>
          </p:nvPr>
        </p:nvSpPr>
        <p:spPr>
          <a:xfrm>
            <a:off x="223838" y="652463"/>
            <a:ext cx="8658225" cy="781050"/>
          </a:xfrm>
          <a:noFill/>
          <a:ln/>
        </p:spPr>
        <p:txBody>
          <a:bodyPr lIns="90488" tIns="44450" rIns="90488" bIns="44450" anchor="b"/>
          <a:lstStyle/>
          <a:p>
            <a:r>
              <a:rPr lang="es-ES" sz="3200"/>
              <a:t>3. Conjunto de oportunidades y restricción presupuestaria</a:t>
            </a:r>
            <a:endParaRPr lang="en-US" sz="40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87D10A8B-4A85-4E7A-B387-1E27FF14ACE6}" type="slidenum">
              <a:rPr lang="es-ES"/>
              <a:pPr/>
              <a:t>7</a:t>
            </a:fld>
            <a:endParaRPr lang="es-ES"/>
          </a:p>
        </p:txBody>
      </p:sp>
      <p:sp>
        <p:nvSpPr>
          <p:cNvPr id="380930" name="Rectangle 2050"/>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80931" name="Rectangle 2051"/>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80933" name="Rectangle 2053"/>
          <p:cNvSpPr>
            <a:spLocks noGrp="1" noChangeArrowheads="1"/>
          </p:cNvSpPr>
          <p:nvPr>
            <p:ph type="body" idx="1"/>
          </p:nvPr>
        </p:nvSpPr>
        <p:spPr>
          <a:xfrm>
            <a:off x="457200" y="1206500"/>
            <a:ext cx="8229600" cy="4919663"/>
          </a:xfrm>
          <a:noFill/>
          <a:ln/>
        </p:spPr>
        <p:txBody>
          <a:bodyPr lIns="90488" tIns="44450" rIns="90488" bIns="44450"/>
          <a:lstStyle/>
          <a:p>
            <a:pPr algn="just">
              <a:lnSpc>
                <a:spcPct val="80000"/>
              </a:lnSpc>
              <a:spcAft>
                <a:spcPct val="20000"/>
              </a:spcAft>
            </a:pPr>
            <a:r>
              <a:rPr lang="es-ES" sz="2400" dirty="0"/>
              <a:t>El estudio de la conducta de los consumidores implica tres etapas:</a:t>
            </a:r>
          </a:p>
          <a:p>
            <a:pPr algn="just">
              <a:lnSpc>
                <a:spcPct val="80000"/>
              </a:lnSpc>
              <a:spcBef>
                <a:spcPct val="30000"/>
              </a:spcBef>
              <a:spcAft>
                <a:spcPct val="20000"/>
              </a:spcAft>
              <a:buFontTx/>
              <a:buNone/>
            </a:pPr>
            <a:r>
              <a:rPr lang="es-ES" sz="2400" dirty="0"/>
              <a:t>   1ª Formular de forma explícita y operativa la función de satisfacción o de preferencias del consumidor, para describir las razones por las que las personas prefieren un bien a otro. </a:t>
            </a:r>
          </a:p>
          <a:p>
            <a:pPr algn="just">
              <a:lnSpc>
                <a:spcPct val="80000"/>
              </a:lnSpc>
              <a:spcBef>
                <a:spcPct val="40000"/>
              </a:spcBef>
              <a:spcAft>
                <a:spcPct val="20000"/>
              </a:spcAft>
              <a:buFontTx/>
              <a:buNone/>
            </a:pPr>
            <a:r>
              <a:rPr lang="en-US" sz="2400" dirty="0"/>
              <a:t>   </a:t>
            </a:r>
            <a:r>
              <a:rPr lang="es-ES" sz="2400" dirty="0"/>
              <a:t>2ª La restricción presupuestaria que supone la renta limitada de los consumidores y el precio de los bienes</a:t>
            </a:r>
            <a:r>
              <a:rPr lang="en-US" sz="2400" dirty="0" smtClean="0"/>
              <a:t>.</a:t>
            </a:r>
          </a:p>
          <a:p>
            <a:pPr algn="just">
              <a:spcBef>
                <a:spcPts val="1200"/>
              </a:spcBef>
              <a:buFontTx/>
              <a:buNone/>
            </a:pPr>
            <a:r>
              <a:rPr lang="es-ES" sz="2400" dirty="0" smtClean="0"/>
              <a:t>    3ª	Con las etapas 1ª y 2ª determinaremos un procedimiento de optimización de la conducta del consumidor. Deduciremos la combinación de bienes que comprará un consumidor para maximizar su satisfacción.</a:t>
            </a:r>
            <a:endParaRPr lang="en-US" sz="2400" dirty="0"/>
          </a:p>
        </p:txBody>
      </p:sp>
      <p:sp>
        <p:nvSpPr>
          <p:cNvPr id="380935" name="Rectangle 2055"/>
          <p:cNvSpPr>
            <a:spLocks noGrp="1" noChangeArrowheads="1"/>
          </p:cNvSpPr>
          <p:nvPr>
            <p:ph type="title"/>
          </p:nvPr>
        </p:nvSpPr>
        <p:spPr>
          <a:xfrm>
            <a:off x="208124" y="252875"/>
            <a:ext cx="8542337" cy="781050"/>
          </a:xfrm>
          <a:noFill/>
          <a:ln/>
        </p:spPr>
        <p:txBody>
          <a:bodyPr lIns="90488" tIns="44450" rIns="90488" bIns="44450" anchor="b"/>
          <a:lstStyle/>
          <a:p>
            <a:r>
              <a:rPr lang="es-ES" sz="4000" dirty="0"/>
              <a:t>1. Formulación del modelo</a:t>
            </a:r>
            <a:endParaRPr lang="en-US" sz="40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5 Marcador de número de diapositiva"/>
          <p:cNvSpPr>
            <a:spLocks noGrp="1"/>
          </p:cNvSpPr>
          <p:nvPr>
            <p:ph type="sldNum" sz="quarter" idx="12"/>
          </p:nvPr>
        </p:nvSpPr>
        <p:spPr/>
        <p:txBody>
          <a:bodyPr/>
          <a:lstStyle/>
          <a:p>
            <a:fld id="{091AE82B-7760-415C-8A41-14364D94AC17}" type="slidenum">
              <a:rPr lang="es-ES"/>
              <a:pPr/>
              <a:t>70</a:t>
            </a:fld>
            <a:endParaRPr lang="es-ES"/>
          </a:p>
        </p:txBody>
      </p:sp>
      <p:sp>
        <p:nvSpPr>
          <p:cNvPr id="19865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865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8664" name="Rectangle 8"/>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8665" name="Rectangle 9"/>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8667" name="Rectangle 11"/>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198668" name="Rectangle 12"/>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198669" name="Line 13"/>
          <p:cNvSpPr>
            <a:spLocks noChangeShapeType="1"/>
          </p:cNvSpPr>
          <p:nvPr/>
        </p:nvSpPr>
        <p:spPr bwMode="auto">
          <a:xfrm>
            <a:off x="230505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198670" name="Line 14"/>
          <p:cNvSpPr>
            <a:spLocks noChangeShapeType="1"/>
          </p:cNvSpPr>
          <p:nvPr/>
        </p:nvSpPr>
        <p:spPr bwMode="auto">
          <a:xfrm>
            <a:off x="2319338" y="5930900"/>
            <a:ext cx="4195762" cy="0"/>
          </a:xfrm>
          <a:prstGeom prst="line">
            <a:avLst/>
          </a:prstGeom>
          <a:noFill/>
          <a:ln w="25400">
            <a:solidFill>
              <a:schemeClr val="tx1"/>
            </a:solidFill>
            <a:round/>
            <a:headEnd/>
            <a:tailEnd/>
          </a:ln>
          <a:effectLst/>
        </p:spPr>
        <p:txBody>
          <a:bodyPr wrap="none" anchor="ctr"/>
          <a:lstStyle/>
          <a:p>
            <a:endParaRPr lang="es-ES"/>
          </a:p>
        </p:txBody>
      </p:sp>
      <p:sp>
        <p:nvSpPr>
          <p:cNvPr id="198673" name="Rectangle 17"/>
          <p:cNvSpPr>
            <a:spLocks noChangeArrowheads="1"/>
          </p:cNvSpPr>
          <p:nvPr/>
        </p:nvSpPr>
        <p:spPr bwMode="auto">
          <a:xfrm>
            <a:off x="3538538" y="59420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80</a:t>
            </a:r>
          </a:p>
        </p:txBody>
      </p:sp>
      <p:sp>
        <p:nvSpPr>
          <p:cNvPr id="198674" name="Rectangle 18"/>
          <p:cNvSpPr>
            <a:spLocks noChangeArrowheads="1"/>
          </p:cNvSpPr>
          <p:nvPr/>
        </p:nvSpPr>
        <p:spPr bwMode="auto">
          <a:xfrm>
            <a:off x="4395788" y="5942013"/>
            <a:ext cx="561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120</a:t>
            </a:r>
          </a:p>
        </p:txBody>
      </p:sp>
      <p:sp>
        <p:nvSpPr>
          <p:cNvPr id="198675" name="Rectangle 19"/>
          <p:cNvSpPr>
            <a:spLocks noChangeArrowheads="1"/>
          </p:cNvSpPr>
          <p:nvPr/>
        </p:nvSpPr>
        <p:spPr bwMode="auto">
          <a:xfrm>
            <a:off x="5253038" y="5942013"/>
            <a:ext cx="561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160</a:t>
            </a:r>
          </a:p>
        </p:txBody>
      </p:sp>
      <p:sp>
        <p:nvSpPr>
          <p:cNvPr id="198676" name="Rectangle 20"/>
          <p:cNvSpPr>
            <a:spLocks noChangeArrowheads="1"/>
          </p:cNvSpPr>
          <p:nvPr/>
        </p:nvSpPr>
        <p:spPr bwMode="auto">
          <a:xfrm>
            <a:off x="2681288" y="59420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40</a:t>
            </a:r>
          </a:p>
        </p:txBody>
      </p:sp>
      <p:sp>
        <p:nvSpPr>
          <p:cNvPr id="198677" name="Rectangle 21"/>
          <p:cNvSpPr>
            <a:spLocks noChangeArrowheads="1"/>
          </p:cNvSpPr>
          <p:nvPr/>
        </p:nvSpPr>
        <p:spPr bwMode="auto">
          <a:xfrm>
            <a:off x="1747838" y="5073650"/>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20</a:t>
            </a:r>
          </a:p>
        </p:txBody>
      </p:sp>
      <p:sp>
        <p:nvSpPr>
          <p:cNvPr id="198678" name="Rectangle 22"/>
          <p:cNvSpPr>
            <a:spLocks noChangeArrowheads="1"/>
          </p:cNvSpPr>
          <p:nvPr/>
        </p:nvSpPr>
        <p:spPr bwMode="auto">
          <a:xfrm>
            <a:off x="1747838" y="4168775"/>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40</a:t>
            </a:r>
          </a:p>
        </p:txBody>
      </p:sp>
      <p:sp>
        <p:nvSpPr>
          <p:cNvPr id="198679" name="Rectangle 23"/>
          <p:cNvSpPr>
            <a:spLocks noChangeArrowheads="1"/>
          </p:cNvSpPr>
          <p:nvPr/>
        </p:nvSpPr>
        <p:spPr bwMode="auto">
          <a:xfrm>
            <a:off x="1747838" y="3262313"/>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60</a:t>
            </a:r>
          </a:p>
        </p:txBody>
      </p:sp>
      <p:sp>
        <p:nvSpPr>
          <p:cNvPr id="198680" name="Rectangle 24"/>
          <p:cNvSpPr>
            <a:spLocks noChangeArrowheads="1"/>
          </p:cNvSpPr>
          <p:nvPr/>
        </p:nvSpPr>
        <p:spPr bwMode="auto">
          <a:xfrm>
            <a:off x="1782763" y="2357438"/>
            <a:ext cx="463550" cy="393700"/>
          </a:xfrm>
          <a:prstGeom prst="rect">
            <a:avLst/>
          </a:prstGeom>
          <a:noFill/>
          <a:ln w="12700">
            <a:noFill/>
            <a:miter lim="800000"/>
            <a:headEnd/>
            <a:tailEnd/>
          </a:ln>
          <a:effectLst/>
        </p:spPr>
        <p:txBody>
          <a:bodyPr wrap="none" lIns="90488" tIns="44450" rIns="90488" bIns="44450">
            <a:spAutoFit/>
          </a:bodyPr>
          <a:lstStyle/>
          <a:p>
            <a:pPr algn="r" eaLnBrk="0" hangingPunct="0"/>
            <a:r>
              <a:rPr lang="en-US" sz="2000" b="1"/>
              <a:t>80</a:t>
            </a:r>
          </a:p>
        </p:txBody>
      </p:sp>
      <p:sp>
        <p:nvSpPr>
          <p:cNvPr id="198681" name="Rectangle 25"/>
          <p:cNvSpPr>
            <a:spLocks noChangeArrowheads="1"/>
          </p:cNvSpPr>
          <p:nvPr/>
        </p:nvSpPr>
        <p:spPr bwMode="auto">
          <a:xfrm>
            <a:off x="1900238" y="5942013"/>
            <a:ext cx="307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0</a:t>
            </a:r>
          </a:p>
        </p:txBody>
      </p:sp>
      <p:grpSp>
        <p:nvGrpSpPr>
          <p:cNvPr id="198692" name="Group 36"/>
          <p:cNvGrpSpPr>
            <a:grpSpLocks/>
          </p:cNvGrpSpPr>
          <p:nvPr/>
        </p:nvGrpSpPr>
        <p:grpSpPr bwMode="auto">
          <a:xfrm>
            <a:off x="2317750" y="1752600"/>
            <a:ext cx="4373563" cy="4191000"/>
            <a:chOff x="1460" y="1104"/>
            <a:chExt cx="2755" cy="2640"/>
          </a:xfrm>
        </p:grpSpPr>
        <p:sp>
          <p:nvSpPr>
            <p:cNvPr id="198660" name="Line 4"/>
            <p:cNvSpPr>
              <a:spLocks noChangeShapeType="1"/>
            </p:cNvSpPr>
            <p:nvPr/>
          </p:nvSpPr>
          <p:spPr bwMode="auto">
            <a:xfrm>
              <a:off x="1460" y="1700"/>
              <a:ext cx="2028" cy="2028"/>
            </a:xfrm>
            <a:prstGeom prst="line">
              <a:avLst/>
            </a:prstGeom>
            <a:noFill/>
            <a:ln w="50800">
              <a:solidFill>
                <a:schemeClr val="accent2"/>
              </a:solidFill>
              <a:round/>
              <a:headEnd/>
              <a:tailEnd/>
            </a:ln>
            <a:effectLst/>
          </p:spPr>
          <p:txBody>
            <a:bodyPr wrap="none" anchor="ctr"/>
            <a:lstStyle/>
            <a:p>
              <a:endParaRPr lang="es-ES"/>
            </a:p>
          </p:txBody>
        </p:sp>
        <p:sp>
          <p:nvSpPr>
            <p:cNvPr id="198663" name="AutoShape 7"/>
            <p:cNvSpPr>
              <a:spLocks noChangeArrowheads="1"/>
            </p:cNvSpPr>
            <p:nvPr/>
          </p:nvSpPr>
          <p:spPr bwMode="auto">
            <a:xfrm rot="8160000" flipH="1">
              <a:off x="1824" y="2832"/>
              <a:ext cx="672" cy="384"/>
            </a:xfrm>
            <a:prstGeom prst="rightArrow">
              <a:avLst>
                <a:gd name="adj1" fmla="val 50000"/>
                <a:gd name="adj2" fmla="val 43815"/>
              </a:avLst>
            </a:prstGeom>
            <a:solidFill>
              <a:srgbClr val="CCECFF"/>
            </a:solidFill>
            <a:ln w="12700">
              <a:noFill/>
              <a:miter lim="800000"/>
              <a:headEnd/>
              <a:tailEnd/>
            </a:ln>
            <a:effectLst/>
          </p:spPr>
          <p:txBody>
            <a:bodyPr wrap="none" anchor="ctr"/>
            <a:lstStyle/>
            <a:p>
              <a:endParaRPr lang="es-ES"/>
            </a:p>
          </p:txBody>
        </p:sp>
        <p:sp>
          <p:nvSpPr>
            <p:cNvPr id="198684" name="Rectangle 28"/>
            <p:cNvSpPr>
              <a:spLocks noChangeArrowheads="1"/>
            </p:cNvSpPr>
            <p:nvPr/>
          </p:nvSpPr>
          <p:spPr bwMode="auto">
            <a:xfrm>
              <a:off x="2138" y="1104"/>
              <a:ext cx="1538" cy="756"/>
            </a:xfrm>
            <a:prstGeom prst="rect">
              <a:avLst/>
            </a:prstGeom>
            <a:solidFill>
              <a:srgbClr val="FFCC99"/>
            </a:solidFill>
            <a:ln w="12700">
              <a:solidFill>
                <a:schemeClr val="tx1"/>
              </a:solidFill>
              <a:miter lim="800000"/>
              <a:headEnd/>
              <a:tailEnd/>
            </a:ln>
            <a:effectLst/>
          </p:spPr>
          <p:txBody>
            <a:bodyPr wrap="none" lIns="90488" tIns="44450" rIns="90488" bIns="44450">
              <a:spAutoFit/>
            </a:bodyPr>
            <a:lstStyle/>
            <a:p>
              <a:pPr algn="ctr" eaLnBrk="0" hangingPunct="0"/>
              <a:r>
                <a:rPr lang="en-US" b="1"/>
                <a:t>Un aumento de</a:t>
              </a:r>
            </a:p>
            <a:p>
              <a:pPr algn="ctr" eaLnBrk="0" hangingPunct="0"/>
              <a:r>
                <a:rPr lang="en-US" b="1"/>
                <a:t>la renta desplaza la</a:t>
              </a:r>
            </a:p>
            <a:p>
              <a:pPr algn="ctr" eaLnBrk="0" hangingPunct="0"/>
              <a:r>
                <a:rPr lang="en-US" b="1"/>
                <a:t>recta presupuestaria</a:t>
              </a:r>
            </a:p>
            <a:p>
              <a:pPr algn="ctr" eaLnBrk="0" hangingPunct="0"/>
              <a:r>
                <a:rPr lang="en-US" b="1"/>
                <a:t>hacia fuera.</a:t>
              </a:r>
            </a:p>
          </p:txBody>
        </p:sp>
        <p:sp>
          <p:nvSpPr>
            <p:cNvPr id="198685" name="Rectangle 29"/>
            <p:cNvSpPr>
              <a:spLocks noChangeArrowheads="1"/>
            </p:cNvSpPr>
            <p:nvPr/>
          </p:nvSpPr>
          <p:spPr bwMode="auto">
            <a:xfrm>
              <a:off x="3548" y="3534"/>
              <a:ext cx="667"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t>(</a:t>
              </a:r>
              <a:r>
                <a:rPr lang="en-US" sz="1600" b="1" i="1"/>
                <a:t>I</a:t>
              </a:r>
              <a:r>
                <a:rPr lang="en-US" sz="1600" b="1"/>
                <a:t> = 160$)</a:t>
              </a:r>
            </a:p>
          </p:txBody>
        </p:sp>
        <p:sp>
          <p:nvSpPr>
            <p:cNvPr id="198686" name="Rectangle 30"/>
            <p:cNvSpPr>
              <a:spLocks noChangeArrowheads="1"/>
            </p:cNvSpPr>
            <p:nvPr/>
          </p:nvSpPr>
          <p:spPr bwMode="auto">
            <a:xfrm>
              <a:off x="3356" y="3356"/>
              <a:ext cx="241"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b="1" i="1"/>
                <a:t>L</a:t>
              </a:r>
              <a:r>
                <a:rPr lang="en-US" sz="1600" b="1" i="1" baseline="-25000"/>
                <a:t>2</a:t>
              </a:r>
            </a:p>
          </p:txBody>
        </p:sp>
      </p:grpSp>
      <p:grpSp>
        <p:nvGrpSpPr>
          <p:cNvPr id="198691" name="Group 35"/>
          <p:cNvGrpSpPr>
            <a:grpSpLocks/>
          </p:cNvGrpSpPr>
          <p:nvPr/>
        </p:nvGrpSpPr>
        <p:grpSpPr bwMode="auto">
          <a:xfrm>
            <a:off x="2317750" y="4527550"/>
            <a:ext cx="2279650" cy="1438275"/>
            <a:chOff x="1460" y="2852"/>
            <a:chExt cx="1436" cy="906"/>
          </a:xfrm>
        </p:grpSpPr>
        <p:sp>
          <p:nvSpPr>
            <p:cNvPr id="198661" name="Line 5"/>
            <p:cNvSpPr>
              <a:spLocks noChangeShapeType="1"/>
            </p:cNvSpPr>
            <p:nvPr/>
          </p:nvSpPr>
          <p:spPr bwMode="auto">
            <a:xfrm>
              <a:off x="1460" y="2852"/>
              <a:ext cx="876" cy="876"/>
            </a:xfrm>
            <a:prstGeom prst="line">
              <a:avLst/>
            </a:prstGeom>
            <a:noFill/>
            <a:ln w="50800">
              <a:solidFill>
                <a:srgbClr val="0033CC"/>
              </a:solidFill>
              <a:round/>
              <a:headEnd/>
              <a:tailEnd/>
            </a:ln>
            <a:effectLst/>
          </p:spPr>
          <p:txBody>
            <a:bodyPr wrap="none" anchor="ctr"/>
            <a:lstStyle/>
            <a:p>
              <a:endParaRPr lang="es-ES"/>
            </a:p>
          </p:txBody>
        </p:sp>
        <p:sp>
          <p:nvSpPr>
            <p:cNvPr id="198687" name="Rectangle 31"/>
            <p:cNvSpPr>
              <a:spLocks noChangeArrowheads="1"/>
            </p:cNvSpPr>
            <p:nvPr/>
          </p:nvSpPr>
          <p:spPr bwMode="auto">
            <a:xfrm>
              <a:off x="2300" y="3548"/>
              <a:ext cx="596"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t>(</a:t>
              </a:r>
              <a:r>
                <a:rPr lang="en-US" sz="1600" b="1" i="1"/>
                <a:t>I</a:t>
              </a:r>
              <a:r>
                <a:rPr lang="en-US" sz="1600" b="1"/>
                <a:t> = 80$)</a:t>
              </a:r>
            </a:p>
          </p:txBody>
        </p:sp>
        <p:sp>
          <p:nvSpPr>
            <p:cNvPr id="198688" name="Rectangle 32"/>
            <p:cNvSpPr>
              <a:spLocks noChangeArrowheads="1"/>
            </p:cNvSpPr>
            <p:nvPr/>
          </p:nvSpPr>
          <p:spPr bwMode="auto">
            <a:xfrm>
              <a:off x="2156" y="3358"/>
              <a:ext cx="241"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b="1" i="1"/>
                <a:t>L</a:t>
              </a:r>
              <a:r>
                <a:rPr lang="en-US" sz="1600" b="1" i="1" baseline="-25000"/>
                <a:t>1</a:t>
              </a:r>
            </a:p>
          </p:txBody>
        </p:sp>
      </p:grpSp>
      <p:grpSp>
        <p:nvGrpSpPr>
          <p:cNvPr id="198693" name="Group 37"/>
          <p:cNvGrpSpPr>
            <a:grpSpLocks/>
          </p:cNvGrpSpPr>
          <p:nvPr/>
        </p:nvGrpSpPr>
        <p:grpSpPr bwMode="auto">
          <a:xfrm>
            <a:off x="2279650" y="3619500"/>
            <a:ext cx="6165850" cy="2362200"/>
            <a:chOff x="1436" y="2280"/>
            <a:chExt cx="3884" cy="1488"/>
          </a:xfrm>
        </p:grpSpPr>
        <p:sp>
          <p:nvSpPr>
            <p:cNvPr id="198662" name="Line 6"/>
            <p:cNvSpPr>
              <a:spLocks noChangeShapeType="1"/>
            </p:cNvSpPr>
            <p:nvPr/>
          </p:nvSpPr>
          <p:spPr bwMode="auto">
            <a:xfrm>
              <a:off x="1460" y="3380"/>
              <a:ext cx="348" cy="348"/>
            </a:xfrm>
            <a:prstGeom prst="line">
              <a:avLst/>
            </a:prstGeom>
            <a:noFill/>
            <a:ln w="50800">
              <a:solidFill>
                <a:schemeClr val="accent2"/>
              </a:solidFill>
              <a:round/>
              <a:headEnd/>
              <a:tailEnd/>
            </a:ln>
            <a:effectLst/>
          </p:spPr>
          <p:txBody>
            <a:bodyPr wrap="none" anchor="ctr"/>
            <a:lstStyle/>
            <a:p>
              <a:endParaRPr lang="es-ES"/>
            </a:p>
          </p:txBody>
        </p:sp>
        <p:sp>
          <p:nvSpPr>
            <p:cNvPr id="198682" name="Freeform 26"/>
            <p:cNvSpPr>
              <a:spLocks/>
            </p:cNvSpPr>
            <p:nvPr/>
          </p:nvSpPr>
          <p:spPr bwMode="auto">
            <a:xfrm>
              <a:off x="1641" y="3286"/>
              <a:ext cx="254" cy="266"/>
            </a:xfrm>
            <a:custGeom>
              <a:avLst/>
              <a:gdLst/>
              <a:ahLst/>
              <a:cxnLst>
                <a:cxn ang="0">
                  <a:pos x="0" y="2"/>
                </a:cxn>
                <a:cxn ang="0">
                  <a:pos x="64" y="74"/>
                </a:cxn>
                <a:cxn ang="0">
                  <a:pos x="147" y="0"/>
                </a:cxn>
                <a:cxn ang="0">
                  <a:pos x="253" y="120"/>
                </a:cxn>
                <a:cxn ang="0">
                  <a:pos x="170" y="194"/>
                </a:cxn>
                <a:cxn ang="0">
                  <a:pos x="234" y="265"/>
                </a:cxn>
                <a:cxn ang="0">
                  <a:pos x="15" y="224"/>
                </a:cxn>
                <a:cxn ang="0">
                  <a:pos x="0" y="2"/>
                </a:cxn>
              </a:cxnLst>
              <a:rect l="0" t="0" r="r" b="b"/>
              <a:pathLst>
                <a:path w="254" h="266">
                  <a:moveTo>
                    <a:pt x="0" y="2"/>
                  </a:moveTo>
                  <a:lnTo>
                    <a:pt x="64" y="74"/>
                  </a:lnTo>
                  <a:lnTo>
                    <a:pt x="147" y="0"/>
                  </a:lnTo>
                  <a:lnTo>
                    <a:pt x="253" y="120"/>
                  </a:lnTo>
                  <a:lnTo>
                    <a:pt x="170" y="194"/>
                  </a:lnTo>
                  <a:lnTo>
                    <a:pt x="234" y="265"/>
                  </a:lnTo>
                  <a:lnTo>
                    <a:pt x="15" y="224"/>
                  </a:lnTo>
                  <a:lnTo>
                    <a:pt x="0" y="2"/>
                  </a:lnTo>
                </a:path>
              </a:pathLst>
            </a:custGeom>
            <a:solidFill>
              <a:srgbClr val="CCECFF"/>
            </a:solidFill>
            <a:ln w="12700" cap="rnd" cmpd="sng">
              <a:noFill/>
              <a:prstDash val="solid"/>
              <a:round/>
              <a:headEnd type="none" w="med" len="med"/>
              <a:tailEnd type="none" w="med" len="med"/>
            </a:ln>
            <a:effectLst/>
          </p:spPr>
          <p:txBody>
            <a:bodyPr/>
            <a:lstStyle/>
            <a:p>
              <a:endParaRPr lang="es-ES"/>
            </a:p>
          </p:txBody>
        </p:sp>
        <p:sp>
          <p:nvSpPr>
            <p:cNvPr id="198683" name="Rectangle 27"/>
            <p:cNvSpPr>
              <a:spLocks noChangeArrowheads="1"/>
            </p:cNvSpPr>
            <p:nvPr/>
          </p:nvSpPr>
          <p:spPr bwMode="auto">
            <a:xfrm>
              <a:off x="1436" y="3176"/>
              <a:ext cx="241" cy="210"/>
            </a:xfrm>
            <a:prstGeom prst="rect">
              <a:avLst/>
            </a:prstGeom>
            <a:noFill/>
            <a:ln w="12700">
              <a:noFill/>
              <a:miter lim="800000"/>
              <a:headEnd/>
              <a:tailEnd/>
            </a:ln>
            <a:effectLst/>
          </p:spPr>
          <p:txBody>
            <a:bodyPr wrap="none" lIns="90488" tIns="44450" rIns="90488" bIns="44450">
              <a:spAutoFit/>
            </a:bodyPr>
            <a:lstStyle/>
            <a:p>
              <a:pPr eaLnBrk="0" hangingPunct="0"/>
              <a:r>
                <a:rPr lang="en-US" sz="1600" b="1" i="1"/>
                <a:t>L</a:t>
              </a:r>
              <a:r>
                <a:rPr lang="en-US" sz="1600" b="1" i="1" baseline="-25000"/>
                <a:t>3</a:t>
              </a:r>
            </a:p>
          </p:txBody>
        </p:sp>
        <p:sp>
          <p:nvSpPr>
            <p:cNvPr id="198689" name="Rectangle 33"/>
            <p:cNvSpPr>
              <a:spLocks noChangeArrowheads="1"/>
            </p:cNvSpPr>
            <p:nvPr/>
          </p:nvSpPr>
          <p:spPr bwMode="auto">
            <a:xfrm>
              <a:off x="1724" y="3404"/>
              <a:ext cx="370" cy="364"/>
            </a:xfrm>
            <a:prstGeom prst="rect">
              <a:avLst/>
            </a:prstGeom>
            <a:noFill/>
            <a:ln w="12700">
              <a:noFill/>
              <a:miter lim="800000"/>
              <a:headEnd/>
              <a:tailEnd/>
            </a:ln>
            <a:effectLst/>
          </p:spPr>
          <p:txBody>
            <a:bodyPr wrap="none" lIns="90488" tIns="44450" rIns="90488" bIns="44450">
              <a:spAutoFit/>
            </a:bodyPr>
            <a:lstStyle/>
            <a:p>
              <a:pPr eaLnBrk="0" hangingPunct="0"/>
              <a:r>
                <a:rPr lang="en-US" sz="1600" b="1"/>
                <a:t>(</a:t>
              </a:r>
              <a:r>
                <a:rPr lang="en-US" sz="1600" b="1" i="1"/>
                <a:t>I</a:t>
              </a:r>
              <a:r>
                <a:rPr lang="en-US" sz="1600" b="1"/>
                <a:t> =</a:t>
              </a:r>
            </a:p>
            <a:p>
              <a:pPr eaLnBrk="0" hangingPunct="0"/>
              <a:r>
                <a:rPr lang="en-US" sz="1600" b="1"/>
                <a:t>40$)</a:t>
              </a:r>
            </a:p>
          </p:txBody>
        </p:sp>
        <p:sp>
          <p:nvSpPr>
            <p:cNvPr id="198690" name="Rectangle 34"/>
            <p:cNvSpPr>
              <a:spLocks noChangeArrowheads="1"/>
            </p:cNvSpPr>
            <p:nvPr/>
          </p:nvSpPr>
          <p:spPr bwMode="auto">
            <a:xfrm>
              <a:off x="3782" y="2280"/>
              <a:ext cx="1538" cy="756"/>
            </a:xfrm>
            <a:prstGeom prst="rect">
              <a:avLst/>
            </a:prstGeom>
            <a:solidFill>
              <a:srgbClr val="FFCC99"/>
            </a:solidFill>
            <a:ln w="12700">
              <a:solidFill>
                <a:schemeClr val="tx1"/>
              </a:solidFill>
              <a:miter lim="800000"/>
              <a:headEnd/>
              <a:tailEnd/>
            </a:ln>
            <a:effectLst/>
          </p:spPr>
          <p:txBody>
            <a:bodyPr wrap="none" lIns="90488" tIns="44450" rIns="90488" bIns="44450">
              <a:spAutoFit/>
            </a:bodyPr>
            <a:lstStyle/>
            <a:p>
              <a:pPr algn="ctr" eaLnBrk="0" hangingPunct="0"/>
              <a:r>
                <a:rPr lang="en-US" b="1"/>
                <a:t>Una reducción de</a:t>
              </a:r>
            </a:p>
            <a:p>
              <a:pPr algn="ctr" eaLnBrk="0" hangingPunct="0"/>
              <a:r>
                <a:rPr lang="en-US" b="1"/>
                <a:t>la renta desplaza la</a:t>
              </a:r>
            </a:p>
            <a:p>
              <a:pPr algn="ctr" eaLnBrk="0" hangingPunct="0"/>
              <a:r>
                <a:rPr lang="en-US" b="1"/>
                <a:t>recta presupuestaria</a:t>
              </a:r>
            </a:p>
            <a:p>
              <a:pPr algn="ctr" eaLnBrk="0" hangingPunct="0"/>
              <a:r>
                <a:rPr lang="en-US" b="1"/>
                <a:t>hacia dentro.</a:t>
              </a:r>
            </a:p>
          </p:txBody>
        </p:sp>
      </p:grpSp>
      <p:sp>
        <p:nvSpPr>
          <p:cNvPr id="198697" name="Rectangle 41"/>
          <p:cNvSpPr>
            <a:spLocks noChangeArrowheads="1"/>
          </p:cNvSpPr>
          <p:nvPr/>
        </p:nvSpPr>
        <p:spPr bwMode="auto">
          <a:xfrm>
            <a:off x="914400" y="1506538"/>
            <a:ext cx="1312863" cy="852487"/>
          </a:xfrm>
          <a:prstGeom prst="rect">
            <a:avLst/>
          </a:prstGeom>
          <a:noFill/>
          <a:ln w="12700">
            <a:noFill/>
            <a:miter lim="800000"/>
            <a:headEnd/>
            <a:tailEnd/>
          </a:ln>
          <a:effectLst/>
        </p:spPr>
        <p:txBody>
          <a:bodyPr lIns="90488" tIns="44450" rIns="90488" bIns="44450">
            <a:spAutoFit/>
          </a:bodyPr>
          <a:lstStyle/>
          <a:p>
            <a:pPr algn="r" eaLnBrk="0" hangingPunct="0"/>
            <a:r>
              <a:rPr lang="en-US" b="1"/>
              <a:t>Vestido</a:t>
            </a:r>
          </a:p>
          <a:p>
            <a:pPr algn="r" eaLnBrk="0" hangingPunct="0"/>
            <a:r>
              <a:rPr lang="en-US" sz="1600" b="1"/>
              <a:t>(unidades semanales)</a:t>
            </a:r>
            <a:endParaRPr lang="en-US" b="1"/>
          </a:p>
        </p:txBody>
      </p:sp>
      <p:sp>
        <p:nvSpPr>
          <p:cNvPr id="198698" name="Rectangle 42"/>
          <p:cNvSpPr>
            <a:spLocks noChangeArrowheads="1"/>
          </p:cNvSpPr>
          <p:nvPr/>
        </p:nvSpPr>
        <p:spPr bwMode="auto">
          <a:xfrm>
            <a:off x="6611938" y="5621338"/>
            <a:ext cx="2303462" cy="608012"/>
          </a:xfrm>
          <a:prstGeom prst="rect">
            <a:avLst/>
          </a:prstGeom>
          <a:noFill/>
          <a:ln w="12700">
            <a:noFill/>
            <a:miter lim="800000"/>
            <a:headEnd/>
            <a:tailEnd/>
          </a:ln>
          <a:effectLst/>
        </p:spPr>
        <p:txBody>
          <a:bodyPr wrap="none" lIns="90488" tIns="44450" rIns="90488" bIns="44450">
            <a:spAutoFit/>
          </a:bodyPr>
          <a:lstStyle/>
          <a:p>
            <a:pPr eaLnBrk="0" hangingPunct="0"/>
            <a:r>
              <a:rPr lang="en-US" b="1"/>
              <a:t>Alimentos</a:t>
            </a:r>
          </a:p>
          <a:p>
            <a:pPr eaLnBrk="0" hangingPunct="0"/>
            <a:r>
              <a:rPr lang="en-US" sz="1600" b="1"/>
              <a:t>(unidades semanales)</a:t>
            </a:r>
            <a:endParaRPr lang="en-US" b="1"/>
          </a:p>
        </p:txBody>
      </p:sp>
      <p:sp>
        <p:nvSpPr>
          <p:cNvPr id="40" name="39 Rectángulo"/>
          <p:cNvSpPr/>
          <p:nvPr/>
        </p:nvSpPr>
        <p:spPr>
          <a:xfrm>
            <a:off x="312515" y="6327415"/>
            <a:ext cx="8368498" cy="369332"/>
          </a:xfrm>
          <a:prstGeom prst="rect">
            <a:avLst/>
          </a:prstGeom>
        </p:spPr>
        <p:txBody>
          <a:bodyPr wrap="square">
            <a:spAutoFit/>
          </a:bodyPr>
          <a:lstStyle/>
          <a:p>
            <a:r>
              <a:rPr lang="es-ES" i="1" dirty="0" smtClean="0">
                <a:solidFill>
                  <a:schemeClr val="tx2"/>
                </a:solidFill>
              </a:rPr>
              <a:t>Figura 10</a:t>
            </a:r>
            <a:r>
              <a:rPr lang="es-ES" dirty="0" smtClean="0">
                <a:solidFill>
                  <a:schemeClr val="tx2"/>
                </a:solidFill>
              </a:rPr>
              <a:t>. Efectos de las variaciones de la renta sobre la recta presupuestaria</a:t>
            </a:r>
            <a:endParaRPr lang="en-US" dirty="0"/>
          </a:p>
        </p:txBody>
      </p:sp>
      <p:sp>
        <p:nvSpPr>
          <p:cNvPr id="41" name="Rectangle 9"/>
          <p:cNvSpPr>
            <a:spLocks noGrp="1" noChangeArrowheads="1"/>
          </p:cNvSpPr>
          <p:nvPr>
            <p:ph type="title"/>
          </p:nvPr>
        </p:nvSpPr>
        <p:spPr>
          <a:xfrm>
            <a:off x="223838" y="652463"/>
            <a:ext cx="8658225" cy="781050"/>
          </a:xfrm>
          <a:noFill/>
          <a:ln/>
        </p:spPr>
        <p:txBody>
          <a:bodyPr lIns="90488" tIns="44450" rIns="90488" bIns="44450" anchor="b"/>
          <a:lstStyle/>
          <a:p>
            <a:r>
              <a:rPr lang="es-ES" sz="3200" dirty="0"/>
              <a:t>3. Conjunto de oportunidades y restricción presupuestaria</a:t>
            </a:r>
            <a:endParaRPr 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8691"/>
                                        </p:tgtEl>
                                        <p:attrNameLst>
                                          <p:attrName>style.visibility</p:attrName>
                                        </p:attrNameLst>
                                      </p:cBhvr>
                                      <p:to>
                                        <p:strVal val="visible"/>
                                      </p:to>
                                    </p:set>
                                    <p:animEffect transition="in" filter="wipe(left)">
                                      <p:cBhvr>
                                        <p:cTn id="7" dur="500"/>
                                        <p:tgtEl>
                                          <p:spTgt spid="198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8692"/>
                                        </p:tgtEl>
                                        <p:attrNameLst>
                                          <p:attrName>style.visibility</p:attrName>
                                        </p:attrNameLst>
                                      </p:cBhvr>
                                      <p:to>
                                        <p:strVal val="visible"/>
                                      </p:to>
                                    </p:set>
                                    <p:animEffect transition="in" filter="wipe(left)">
                                      <p:cBhvr>
                                        <p:cTn id="12" dur="500"/>
                                        <p:tgtEl>
                                          <p:spTgt spid="1986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8693"/>
                                        </p:tgtEl>
                                        <p:attrNameLst>
                                          <p:attrName>style.visibility</p:attrName>
                                        </p:attrNameLst>
                                      </p:cBhvr>
                                      <p:to>
                                        <p:strVal val="visible"/>
                                      </p:to>
                                    </p:set>
                                    <p:animEffect transition="in" filter="wipe(left)">
                                      <p:cBhvr>
                                        <p:cTn id="17" dur="500"/>
                                        <p:tgtEl>
                                          <p:spTgt spid="19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5 Marcador de número de diapositiva"/>
          <p:cNvSpPr>
            <a:spLocks noGrp="1"/>
          </p:cNvSpPr>
          <p:nvPr>
            <p:ph type="sldNum" sz="quarter" idx="12"/>
          </p:nvPr>
        </p:nvSpPr>
        <p:spPr/>
        <p:txBody>
          <a:bodyPr/>
          <a:lstStyle/>
          <a:p>
            <a:fld id="{EFE5D38E-6E47-41E6-9F3D-449EAEBE2D98}" type="slidenum">
              <a:rPr lang="es-ES"/>
              <a:pPr/>
              <a:t>71</a:t>
            </a:fld>
            <a:endParaRPr lang="es-ES"/>
          </a:p>
        </p:txBody>
      </p:sp>
      <p:sp>
        <p:nvSpPr>
          <p:cNvPr id="20685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685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6854" name="Rectangle 6"/>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6855" name="Rectangle 7"/>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6857" name="Rectangle 9"/>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6858" name="Rectangle 10"/>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6859" name="Rectangle 11"/>
          <p:cNvSpPr>
            <a:spLocks noChangeArrowheads="1"/>
          </p:cNvSpPr>
          <p:nvPr/>
        </p:nvSpPr>
        <p:spPr bwMode="auto">
          <a:xfrm>
            <a:off x="2660248" y="6225251"/>
            <a:ext cx="1905000" cy="457200"/>
          </a:xfrm>
          <a:prstGeom prst="rect">
            <a:avLst/>
          </a:prstGeom>
          <a:noFill/>
          <a:ln w="12700">
            <a:noFill/>
            <a:miter lim="800000"/>
            <a:headEnd/>
            <a:tailEnd/>
          </a:ln>
          <a:effectLst/>
        </p:spPr>
        <p:txBody>
          <a:bodyPr wrap="none" anchor="ctr"/>
          <a:lstStyle/>
          <a:p>
            <a:pPr algn="ctr"/>
            <a:r>
              <a:rPr lang="es-ES" i="1" dirty="0" smtClean="0">
                <a:solidFill>
                  <a:schemeClr val="tx2"/>
                </a:solidFill>
              </a:rPr>
              <a:t>Figura 11</a:t>
            </a:r>
            <a:r>
              <a:rPr lang="es-ES" dirty="0" smtClean="0">
                <a:solidFill>
                  <a:schemeClr val="tx2"/>
                </a:solidFill>
              </a:rPr>
              <a:t>. Efectos de las variaciones del precio de X (</a:t>
            </a:r>
            <a:r>
              <a:rPr lang="es-ES" dirty="0" err="1" smtClean="0">
                <a:solidFill>
                  <a:schemeClr val="tx2"/>
                </a:solidFill>
              </a:rPr>
              <a:t>P</a:t>
            </a:r>
            <a:r>
              <a:rPr lang="es-ES" baseline="-25000" dirty="0" err="1" smtClean="0">
                <a:solidFill>
                  <a:schemeClr val="tx2"/>
                </a:solidFill>
              </a:rPr>
              <a:t>x</a:t>
            </a:r>
            <a:r>
              <a:rPr lang="es-ES" dirty="0" smtClean="0">
                <a:solidFill>
                  <a:schemeClr val="tx2"/>
                </a:solidFill>
              </a:rPr>
              <a:t>)</a:t>
            </a:r>
            <a:endParaRPr lang="en-US" dirty="0"/>
          </a:p>
        </p:txBody>
      </p:sp>
      <p:sp>
        <p:nvSpPr>
          <p:cNvPr id="206860" name="Rectangle 12"/>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6862" name="Line 14"/>
          <p:cNvSpPr>
            <a:spLocks noChangeShapeType="1"/>
          </p:cNvSpPr>
          <p:nvPr/>
        </p:nvSpPr>
        <p:spPr bwMode="auto">
          <a:xfrm>
            <a:off x="2319338" y="5949950"/>
            <a:ext cx="4195762" cy="0"/>
          </a:xfrm>
          <a:prstGeom prst="line">
            <a:avLst/>
          </a:prstGeom>
          <a:noFill/>
          <a:ln w="25400">
            <a:solidFill>
              <a:schemeClr val="tx1"/>
            </a:solidFill>
            <a:round/>
            <a:headEnd/>
            <a:tailEnd/>
          </a:ln>
          <a:effectLst/>
        </p:spPr>
        <p:txBody>
          <a:bodyPr wrap="none" anchor="ctr"/>
          <a:lstStyle/>
          <a:p>
            <a:endParaRPr lang="es-ES"/>
          </a:p>
        </p:txBody>
      </p:sp>
      <p:sp>
        <p:nvSpPr>
          <p:cNvPr id="206865" name="Rectangle 17"/>
          <p:cNvSpPr>
            <a:spLocks noChangeArrowheads="1"/>
          </p:cNvSpPr>
          <p:nvPr/>
        </p:nvSpPr>
        <p:spPr bwMode="auto">
          <a:xfrm>
            <a:off x="3716338" y="59039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80</a:t>
            </a:r>
          </a:p>
        </p:txBody>
      </p:sp>
      <p:sp>
        <p:nvSpPr>
          <p:cNvPr id="206866" name="Rectangle 18"/>
          <p:cNvSpPr>
            <a:spLocks noChangeArrowheads="1"/>
          </p:cNvSpPr>
          <p:nvPr/>
        </p:nvSpPr>
        <p:spPr bwMode="auto">
          <a:xfrm>
            <a:off x="4751388" y="5903913"/>
            <a:ext cx="561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120</a:t>
            </a:r>
          </a:p>
        </p:txBody>
      </p:sp>
      <p:sp>
        <p:nvSpPr>
          <p:cNvPr id="206867" name="Rectangle 19"/>
          <p:cNvSpPr>
            <a:spLocks noChangeArrowheads="1"/>
          </p:cNvSpPr>
          <p:nvPr/>
        </p:nvSpPr>
        <p:spPr bwMode="auto">
          <a:xfrm>
            <a:off x="5938838" y="5903913"/>
            <a:ext cx="561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160</a:t>
            </a:r>
          </a:p>
        </p:txBody>
      </p:sp>
      <p:sp>
        <p:nvSpPr>
          <p:cNvPr id="206868" name="Rectangle 20"/>
          <p:cNvSpPr>
            <a:spLocks noChangeArrowheads="1"/>
          </p:cNvSpPr>
          <p:nvPr/>
        </p:nvSpPr>
        <p:spPr bwMode="auto">
          <a:xfrm>
            <a:off x="2681288" y="5903913"/>
            <a:ext cx="4349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a:t>40</a:t>
            </a:r>
          </a:p>
        </p:txBody>
      </p:sp>
      <p:sp>
        <p:nvSpPr>
          <p:cNvPr id="206869" name="Rectangle 21"/>
          <p:cNvSpPr>
            <a:spLocks noChangeArrowheads="1"/>
          </p:cNvSpPr>
          <p:nvPr/>
        </p:nvSpPr>
        <p:spPr bwMode="auto">
          <a:xfrm>
            <a:off x="1862138" y="3614738"/>
            <a:ext cx="4635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40</a:t>
            </a:r>
            <a:endParaRPr lang="en-US" sz="2400"/>
          </a:p>
        </p:txBody>
      </p:sp>
      <p:grpSp>
        <p:nvGrpSpPr>
          <p:cNvPr id="206882" name="Group 34"/>
          <p:cNvGrpSpPr>
            <a:grpSpLocks/>
          </p:cNvGrpSpPr>
          <p:nvPr/>
        </p:nvGrpSpPr>
        <p:grpSpPr bwMode="auto">
          <a:xfrm>
            <a:off x="2317750" y="3841750"/>
            <a:ext cx="2373313" cy="2076450"/>
            <a:chOff x="1460" y="2420"/>
            <a:chExt cx="1495" cy="1308"/>
          </a:xfrm>
        </p:grpSpPr>
        <p:sp>
          <p:nvSpPr>
            <p:cNvPr id="206870" name="Line 22"/>
            <p:cNvSpPr>
              <a:spLocks noChangeShapeType="1"/>
            </p:cNvSpPr>
            <p:nvPr/>
          </p:nvSpPr>
          <p:spPr bwMode="auto">
            <a:xfrm>
              <a:off x="1460" y="2420"/>
              <a:ext cx="972" cy="1308"/>
            </a:xfrm>
            <a:prstGeom prst="line">
              <a:avLst/>
            </a:prstGeom>
            <a:noFill/>
            <a:ln w="50800">
              <a:solidFill>
                <a:srgbClr val="0033CC"/>
              </a:solidFill>
              <a:round/>
              <a:headEnd/>
              <a:tailEnd/>
            </a:ln>
            <a:effectLst/>
          </p:spPr>
          <p:txBody>
            <a:bodyPr wrap="none" anchor="ctr"/>
            <a:lstStyle/>
            <a:p>
              <a:endParaRPr lang="es-ES"/>
            </a:p>
          </p:txBody>
        </p:sp>
        <p:sp>
          <p:nvSpPr>
            <p:cNvPr id="206871" name="Rectangle 23"/>
            <p:cNvSpPr>
              <a:spLocks noChangeArrowheads="1"/>
            </p:cNvSpPr>
            <p:nvPr/>
          </p:nvSpPr>
          <p:spPr bwMode="auto">
            <a:xfrm>
              <a:off x="2300" y="3356"/>
              <a:ext cx="655"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a:t>
              </a:r>
              <a:r>
                <a:rPr lang="en-US" sz="2000" b="1" i="1"/>
                <a:t>P</a:t>
              </a:r>
              <a:r>
                <a:rPr lang="en-US" sz="2000" b="1" i="1" baseline="-25000"/>
                <a:t>x</a:t>
              </a:r>
              <a:r>
                <a:rPr lang="en-US" sz="2000" b="1"/>
                <a:t> = 1)</a:t>
              </a:r>
            </a:p>
          </p:txBody>
        </p:sp>
        <p:sp>
          <p:nvSpPr>
            <p:cNvPr id="206872" name="Rectangle 24"/>
            <p:cNvSpPr>
              <a:spLocks noChangeArrowheads="1"/>
            </p:cNvSpPr>
            <p:nvPr/>
          </p:nvSpPr>
          <p:spPr bwMode="auto">
            <a:xfrm>
              <a:off x="2108" y="3037"/>
              <a:ext cx="30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L</a:t>
              </a:r>
              <a:r>
                <a:rPr lang="en-US" sz="2400" b="1" i="1" baseline="-25000"/>
                <a:t>1</a:t>
              </a:r>
            </a:p>
          </p:txBody>
        </p:sp>
        <p:sp>
          <p:nvSpPr>
            <p:cNvPr id="206873" name="Line 25"/>
            <p:cNvSpPr>
              <a:spLocks noChangeShapeType="1"/>
            </p:cNvSpPr>
            <p:nvPr/>
          </p:nvSpPr>
          <p:spPr bwMode="auto">
            <a:xfrm flipH="1">
              <a:off x="2420" y="3636"/>
              <a:ext cx="252" cy="76"/>
            </a:xfrm>
            <a:prstGeom prst="line">
              <a:avLst/>
            </a:prstGeom>
            <a:noFill/>
            <a:ln w="25400">
              <a:solidFill>
                <a:schemeClr val="tx1"/>
              </a:solidFill>
              <a:round/>
              <a:headEnd/>
              <a:tailEnd type="triangle" w="med" len="med"/>
            </a:ln>
            <a:effectLst/>
          </p:spPr>
          <p:txBody>
            <a:bodyPr wrap="none" anchor="ctr"/>
            <a:lstStyle/>
            <a:p>
              <a:endParaRPr lang="es-ES"/>
            </a:p>
          </p:txBody>
        </p:sp>
      </p:grpSp>
      <p:grpSp>
        <p:nvGrpSpPr>
          <p:cNvPr id="206885" name="Group 37"/>
          <p:cNvGrpSpPr>
            <a:grpSpLocks/>
          </p:cNvGrpSpPr>
          <p:nvPr/>
        </p:nvGrpSpPr>
        <p:grpSpPr bwMode="auto">
          <a:xfrm>
            <a:off x="1060450" y="1733550"/>
            <a:ext cx="4373563" cy="4292600"/>
            <a:chOff x="668" y="1092"/>
            <a:chExt cx="2755" cy="2704"/>
          </a:xfrm>
        </p:grpSpPr>
        <p:sp>
          <p:nvSpPr>
            <p:cNvPr id="206877" name="Rectangle 29"/>
            <p:cNvSpPr>
              <a:spLocks noChangeArrowheads="1"/>
            </p:cNvSpPr>
            <p:nvPr/>
          </p:nvSpPr>
          <p:spPr bwMode="auto">
            <a:xfrm>
              <a:off x="1813" y="1092"/>
              <a:ext cx="1610" cy="1102"/>
            </a:xfrm>
            <a:prstGeom prst="rect">
              <a:avLst/>
            </a:prstGeom>
            <a:solidFill>
              <a:srgbClr val="FFCC99"/>
            </a:solidFill>
            <a:ln w="12700">
              <a:solidFill>
                <a:schemeClr val="tx1"/>
              </a:solidFill>
              <a:miter lim="800000"/>
              <a:headEnd/>
              <a:tailEnd/>
            </a:ln>
            <a:effectLst/>
          </p:spPr>
          <p:txBody>
            <a:bodyPr wrap="none" lIns="90488" tIns="44450" rIns="90488" bIns="44450">
              <a:spAutoFit/>
            </a:bodyPr>
            <a:lstStyle/>
            <a:p>
              <a:pPr algn="ctr" eaLnBrk="0" hangingPunct="0"/>
              <a:r>
                <a:rPr lang="en-US" b="1"/>
                <a:t>Una subida del</a:t>
              </a:r>
            </a:p>
            <a:p>
              <a:pPr algn="ctr" eaLnBrk="0" hangingPunct="0"/>
              <a:r>
                <a:rPr lang="en-US" b="1"/>
                <a:t>precio de X</a:t>
              </a:r>
            </a:p>
            <a:p>
              <a:pPr algn="ctr" eaLnBrk="0" hangingPunct="0"/>
              <a:r>
                <a:rPr lang="en-US" b="1"/>
                <a:t>a 2,00 dólares varía la</a:t>
              </a:r>
            </a:p>
            <a:p>
              <a:pPr algn="ctr" eaLnBrk="0" hangingPunct="0"/>
              <a:r>
                <a:rPr lang="en-US" b="1"/>
                <a:t>pendiente de la recta</a:t>
              </a:r>
            </a:p>
            <a:p>
              <a:pPr algn="ctr" eaLnBrk="0" hangingPunct="0"/>
              <a:r>
                <a:rPr lang="en-US" b="1"/>
                <a:t>presupuestaria y</a:t>
              </a:r>
            </a:p>
            <a:p>
              <a:pPr algn="ctr" eaLnBrk="0" hangingPunct="0"/>
              <a:r>
                <a:rPr lang="en-US" b="1"/>
                <a:t>rota hacia dentro.</a:t>
              </a:r>
            </a:p>
          </p:txBody>
        </p:sp>
        <p:sp>
          <p:nvSpPr>
            <p:cNvPr id="206853" name="Line 5"/>
            <p:cNvSpPr>
              <a:spLocks noChangeShapeType="1"/>
            </p:cNvSpPr>
            <p:nvPr/>
          </p:nvSpPr>
          <p:spPr bwMode="auto">
            <a:xfrm>
              <a:off x="1460" y="2420"/>
              <a:ext cx="348" cy="1308"/>
            </a:xfrm>
            <a:prstGeom prst="line">
              <a:avLst/>
            </a:prstGeom>
            <a:noFill/>
            <a:ln w="50800">
              <a:solidFill>
                <a:schemeClr val="accent2"/>
              </a:solidFill>
              <a:round/>
              <a:headEnd/>
              <a:tailEnd/>
            </a:ln>
            <a:effectLst/>
          </p:spPr>
          <p:txBody>
            <a:bodyPr wrap="none" anchor="ctr"/>
            <a:lstStyle/>
            <a:p>
              <a:endParaRPr lang="es-ES"/>
            </a:p>
          </p:txBody>
        </p:sp>
        <p:sp>
          <p:nvSpPr>
            <p:cNvPr id="206878" name="Rectangle 30"/>
            <p:cNvSpPr>
              <a:spLocks noChangeArrowheads="1"/>
            </p:cNvSpPr>
            <p:nvPr/>
          </p:nvSpPr>
          <p:spPr bwMode="auto">
            <a:xfrm>
              <a:off x="1676" y="3037"/>
              <a:ext cx="30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L</a:t>
              </a:r>
              <a:r>
                <a:rPr lang="en-US" sz="2400" b="1" i="1" baseline="-25000"/>
                <a:t>3</a:t>
              </a:r>
            </a:p>
          </p:txBody>
        </p:sp>
        <p:sp>
          <p:nvSpPr>
            <p:cNvPr id="206879" name="Rectangle 31"/>
            <p:cNvSpPr>
              <a:spLocks noChangeArrowheads="1"/>
            </p:cNvSpPr>
            <p:nvPr/>
          </p:nvSpPr>
          <p:spPr bwMode="auto">
            <a:xfrm>
              <a:off x="668" y="3548"/>
              <a:ext cx="64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a:t>
              </a:r>
              <a:r>
                <a:rPr lang="en-US" sz="2000" b="1" i="1"/>
                <a:t>P</a:t>
              </a:r>
              <a:r>
                <a:rPr lang="en-US" sz="2000" b="1" i="1" baseline="-25000"/>
                <a:t>x </a:t>
              </a:r>
              <a:r>
                <a:rPr lang="en-US" sz="2000" b="1"/>
                <a:t>= 2)</a:t>
              </a:r>
            </a:p>
          </p:txBody>
        </p:sp>
        <p:sp>
          <p:nvSpPr>
            <p:cNvPr id="206880" name="Line 32"/>
            <p:cNvSpPr>
              <a:spLocks noChangeShapeType="1"/>
            </p:cNvSpPr>
            <p:nvPr/>
          </p:nvSpPr>
          <p:spPr bwMode="auto">
            <a:xfrm flipV="1">
              <a:off x="1282" y="3618"/>
              <a:ext cx="460" cy="108"/>
            </a:xfrm>
            <a:prstGeom prst="line">
              <a:avLst/>
            </a:prstGeom>
            <a:noFill/>
            <a:ln w="25400">
              <a:solidFill>
                <a:schemeClr val="tx1"/>
              </a:solidFill>
              <a:round/>
              <a:headEnd/>
              <a:tailEnd type="triangle" w="med" len="med"/>
            </a:ln>
            <a:effectLst/>
          </p:spPr>
          <p:txBody>
            <a:bodyPr wrap="none" anchor="ctr"/>
            <a:lstStyle/>
            <a:p>
              <a:endParaRPr lang="es-ES"/>
            </a:p>
          </p:txBody>
        </p:sp>
      </p:grpSp>
      <p:grpSp>
        <p:nvGrpSpPr>
          <p:cNvPr id="206883" name="Group 35"/>
          <p:cNvGrpSpPr>
            <a:grpSpLocks/>
          </p:cNvGrpSpPr>
          <p:nvPr/>
        </p:nvGrpSpPr>
        <p:grpSpPr bwMode="auto">
          <a:xfrm>
            <a:off x="2317750" y="3390900"/>
            <a:ext cx="6565900" cy="2527300"/>
            <a:chOff x="1460" y="2136"/>
            <a:chExt cx="4136" cy="1592"/>
          </a:xfrm>
        </p:grpSpPr>
        <p:sp>
          <p:nvSpPr>
            <p:cNvPr id="206852" name="Line 4"/>
            <p:cNvSpPr>
              <a:spLocks noChangeShapeType="1"/>
            </p:cNvSpPr>
            <p:nvPr/>
          </p:nvSpPr>
          <p:spPr bwMode="auto">
            <a:xfrm>
              <a:off x="1460" y="2420"/>
              <a:ext cx="2412" cy="1308"/>
            </a:xfrm>
            <a:prstGeom prst="line">
              <a:avLst/>
            </a:prstGeom>
            <a:noFill/>
            <a:ln w="50800">
              <a:solidFill>
                <a:schemeClr val="accent2"/>
              </a:solidFill>
              <a:round/>
              <a:headEnd/>
              <a:tailEnd/>
            </a:ln>
            <a:effectLst/>
          </p:spPr>
          <p:txBody>
            <a:bodyPr wrap="none" anchor="ctr"/>
            <a:lstStyle/>
            <a:p>
              <a:endParaRPr lang="es-ES"/>
            </a:p>
          </p:txBody>
        </p:sp>
        <p:sp>
          <p:nvSpPr>
            <p:cNvPr id="206874" name="Rectangle 26"/>
            <p:cNvSpPr>
              <a:spLocks noChangeArrowheads="1"/>
            </p:cNvSpPr>
            <p:nvPr/>
          </p:nvSpPr>
          <p:spPr bwMode="auto">
            <a:xfrm>
              <a:off x="3548" y="3356"/>
              <a:ext cx="7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a:t>
              </a:r>
              <a:r>
                <a:rPr lang="en-US" sz="2000" b="1" i="1"/>
                <a:t>P</a:t>
              </a:r>
              <a:r>
                <a:rPr lang="en-US" sz="2000" b="1" i="1" baseline="-25000"/>
                <a:t>x</a:t>
              </a:r>
              <a:r>
                <a:rPr lang="en-US" sz="2000" b="1"/>
                <a:t> = 1/2)</a:t>
              </a:r>
            </a:p>
          </p:txBody>
        </p:sp>
        <p:sp>
          <p:nvSpPr>
            <p:cNvPr id="206875" name="Rectangle 27"/>
            <p:cNvSpPr>
              <a:spLocks noChangeArrowheads="1"/>
            </p:cNvSpPr>
            <p:nvPr/>
          </p:nvSpPr>
          <p:spPr bwMode="auto">
            <a:xfrm>
              <a:off x="3164" y="3037"/>
              <a:ext cx="302"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i="1"/>
                <a:t>L</a:t>
              </a:r>
              <a:r>
                <a:rPr lang="en-US" sz="2400" b="1" i="1" baseline="-25000"/>
                <a:t>2</a:t>
              </a:r>
            </a:p>
          </p:txBody>
        </p:sp>
        <p:sp>
          <p:nvSpPr>
            <p:cNvPr id="206876" name="Line 28"/>
            <p:cNvSpPr>
              <a:spLocks noChangeShapeType="1"/>
            </p:cNvSpPr>
            <p:nvPr/>
          </p:nvSpPr>
          <p:spPr bwMode="auto">
            <a:xfrm flipH="1">
              <a:off x="3800" y="3564"/>
              <a:ext cx="156" cy="124"/>
            </a:xfrm>
            <a:prstGeom prst="line">
              <a:avLst/>
            </a:prstGeom>
            <a:noFill/>
            <a:ln w="25400">
              <a:solidFill>
                <a:schemeClr val="tx1"/>
              </a:solidFill>
              <a:round/>
              <a:headEnd/>
              <a:tailEnd type="triangle" w="med" len="med"/>
            </a:ln>
            <a:effectLst/>
          </p:spPr>
          <p:txBody>
            <a:bodyPr wrap="none" anchor="ctr"/>
            <a:lstStyle/>
            <a:p>
              <a:endParaRPr lang="es-ES"/>
            </a:p>
          </p:txBody>
        </p:sp>
        <p:sp>
          <p:nvSpPr>
            <p:cNvPr id="206881" name="Rectangle 33"/>
            <p:cNvSpPr>
              <a:spLocks noChangeArrowheads="1"/>
            </p:cNvSpPr>
            <p:nvPr/>
          </p:nvSpPr>
          <p:spPr bwMode="auto">
            <a:xfrm>
              <a:off x="3986" y="2136"/>
              <a:ext cx="1610" cy="1102"/>
            </a:xfrm>
            <a:prstGeom prst="rect">
              <a:avLst/>
            </a:prstGeom>
            <a:solidFill>
              <a:srgbClr val="FFCC99"/>
            </a:solidFill>
            <a:ln w="12700">
              <a:solidFill>
                <a:schemeClr val="tx1"/>
              </a:solidFill>
              <a:miter lim="800000"/>
              <a:headEnd/>
              <a:tailEnd/>
            </a:ln>
            <a:effectLst/>
          </p:spPr>
          <p:txBody>
            <a:bodyPr wrap="none" lIns="90488" tIns="44450" rIns="90488" bIns="44450">
              <a:spAutoFit/>
            </a:bodyPr>
            <a:lstStyle/>
            <a:p>
              <a:pPr algn="ctr" eaLnBrk="0" hangingPunct="0"/>
              <a:r>
                <a:rPr lang="en-US" b="1"/>
                <a:t>Una reducción del</a:t>
              </a:r>
            </a:p>
            <a:p>
              <a:pPr algn="ctr" eaLnBrk="0" hangingPunct="0"/>
              <a:r>
                <a:rPr lang="en-US" b="1"/>
                <a:t>precio de X</a:t>
              </a:r>
            </a:p>
            <a:p>
              <a:pPr algn="ctr" eaLnBrk="0" hangingPunct="0"/>
              <a:r>
                <a:rPr lang="en-US" b="1"/>
                <a:t>a 0,50 dólares varía la</a:t>
              </a:r>
            </a:p>
            <a:p>
              <a:pPr algn="ctr" eaLnBrk="0" hangingPunct="0"/>
              <a:r>
                <a:rPr lang="en-US" b="1"/>
                <a:t>pendiente de la recta</a:t>
              </a:r>
            </a:p>
            <a:p>
              <a:pPr algn="ctr" eaLnBrk="0" hangingPunct="0"/>
              <a:r>
                <a:rPr lang="en-US" b="1"/>
                <a:t>presupuestaria y</a:t>
              </a:r>
            </a:p>
            <a:p>
              <a:pPr algn="ctr" eaLnBrk="0" hangingPunct="0"/>
              <a:r>
                <a:rPr lang="en-US" b="1"/>
                <a:t>rota hacia fuera.</a:t>
              </a:r>
            </a:p>
          </p:txBody>
        </p:sp>
      </p:grpSp>
      <p:sp>
        <p:nvSpPr>
          <p:cNvPr id="206861" name="Line 13"/>
          <p:cNvSpPr>
            <a:spLocks noChangeShapeType="1"/>
          </p:cNvSpPr>
          <p:nvPr/>
        </p:nvSpPr>
        <p:spPr bwMode="auto">
          <a:xfrm>
            <a:off x="232410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206889" name="Rectangle 41"/>
          <p:cNvSpPr>
            <a:spLocks noChangeArrowheads="1"/>
          </p:cNvSpPr>
          <p:nvPr/>
        </p:nvSpPr>
        <p:spPr bwMode="auto">
          <a:xfrm>
            <a:off x="838200" y="1639888"/>
            <a:ext cx="1312863" cy="852487"/>
          </a:xfrm>
          <a:prstGeom prst="rect">
            <a:avLst/>
          </a:prstGeom>
          <a:noFill/>
          <a:ln w="12700">
            <a:noFill/>
            <a:miter lim="800000"/>
            <a:headEnd/>
            <a:tailEnd/>
          </a:ln>
          <a:effectLst/>
        </p:spPr>
        <p:txBody>
          <a:bodyPr lIns="90488" tIns="44450" rIns="90488" bIns="44450">
            <a:spAutoFit/>
          </a:bodyPr>
          <a:lstStyle/>
          <a:p>
            <a:pPr algn="r" eaLnBrk="0" hangingPunct="0"/>
            <a:r>
              <a:rPr lang="en-US" b="1"/>
              <a:t>Y</a:t>
            </a:r>
          </a:p>
          <a:p>
            <a:pPr algn="r" eaLnBrk="0" hangingPunct="0"/>
            <a:r>
              <a:rPr lang="en-US" sz="1600" b="1"/>
              <a:t>(unidades semanales)</a:t>
            </a:r>
            <a:endParaRPr lang="en-US" b="1"/>
          </a:p>
        </p:txBody>
      </p:sp>
      <p:sp>
        <p:nvSpPr>
          <p:cNvPr id="206890" name="Rectangle 42"/>
          <p:cNvSpPr>
            <a:spLocks noChangeArrowheads="1"/>
          </p:cNvSpPr>
          <p:nvPr/>
        </p:nvSpPr>
        <p:spPr bwMode="auto">
          <a:xfrm>
            <a:off x="6840538" y="5583238"/>
            <a:ext cx="2303462" cy="608012"/>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p>
          <a:p>
            <a:pPr eaLnBrk="0" hangingPunct="0"/>
            <a:r>
              <a:rPr lang="en-US" sz="1600" b="1"/>
              <a:t>(unidades semanales)</a:t>
            </a:r>
            <a:endParaRPr lang="en-US" b="1"/>
          </a:p>
        </p:txBody>
      </p:sp>
      <p:sp>
        <p:nvSpPr>
          <p:cNvPr id="39" name="Rectangle 9"/>
          <p:cNvSpPr>
            <a:spLocks noGrp="1" noChangeArrowheads="1"/>
          </p:cNvSpPr>
          <p:nvPr>
            <p:ph type="title"/>
          </p:nvPr>
        </p:nvSpPr>
        <p:spPr>
          <a:xfrm>
            <a:off x="223838" y="652463"/>
            <a:ext cx="8658225" cy="781050"/>
          </a:xfrm>
          <a:noFill/>
          <a:ln/>
        </p:spPr>
        <p:txBody>
          <a:bodyPr lIns="90488" tIns="44450" rIns="90488" bIns="44450" anchor="b"/>
          <a:lstStyle/>
          <a:p>
            <a:r>
              <a:rPr lang="es-ES" sz="3200" dirty="0"/>
              <a:t>3. Conjunto de oportunidades y restricción presupuestaria</a:t>
            </a:r>
            <a:endParaRPr 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6882"/>
                                        </p:tgtEl>
                                        <p:attrNameLst>
                                          <p:attrName>style.visibility</p:attrName>
                                        </p:attrNameLst>
                                      </p:cBhvr>
                                      <p:to>
                                        <p:strVal val="visible"/>
                                      </p:to>
                                    </p:set>
                                    <p:animEffect transition="in" filter="wipe(left)">
                                      <p:cBhvr>
                                        <p:cTn id="7" dur="500"/>
                                        <p:tgtEl>
                                          <p:spTgt spid="206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6883"/>
                                        </p:tgtEl>
                                        <p:attrNameLst>
                                          <p:attrName>style.visibility</p:attrName>
                                        </p:attrNameLst>
                                      </p:cBhvr>
                                      <p:to>
                                        <p:strVal val="visible"/>
                                      </p:to>
                                    </p:set>
                                    <p:animEffect transition="in" filter="wipe(left)">
                                      <p:cBhvr>
                                        <p:cTn id="12" dur="500"/>
                                        <p:tgtEl>
                                          <p:spTgt spid="2068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6885"/>
                                        </p:tgtEl>
                                        <p:attrNameLst>
                                          <p:attrName>style.visibility</p:attrName>
                                        </p:attrNameLst>
                                      </p:cBhvr>
                                      <p:to>
                                        <p:strVal val="visible"/>
                                      </p:to>
                                    </p:set>
                                    <p:animEffect transition="in" filter="wipe(left)">
                                      <p:cBhvr>
                                        <p:cTn id="17" dur="500"/>
                                        <p:tgtEl>
                                          <p:spTgt spid="2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p:cNvSpPr>
            <a:spLocks noGrp="1"/>
          </p:cNvSpPr>
          <p:nvPr>
            <p:ph type="ftr" sz="quarter" idx="11"/>
          </p:nvPr>
        </p:nvSpPr>
        <p:spPr/>
        <p:txBody>
          <a:bodyPr/>
          <a:lstStyle/>
          <a:p>
            <a:r>
              <a:rPr lang="es-ES"/>
              <a:t>Capítulo 1</a:t>
            </a:r>
          </a:p>
        </p:txBody>
      </p:sp>
      <p:sp>
        <p:nvSpPr>
          <p:cNvPr id="9" name="5 Marcador de número de diapositiva"/>
          <p:cNvSpPr>
            <a:spLocks noGrp="1"/>
          </p:cNvSpPr>
          <p:nvPr>
            <p:ph type="sldNum" sz="quarter" idx="12"/>
          </p:nvPr>
        </p:nvSpPr>
        <p:spPr/>
        <p:txBody>
          <a:bodyPr/>
          <a:lstStyle/>
          <a:p>
            <a:fld id="{58ACF13D-D733-45ED-8803-017DEAF9F1CE}" type="slidenum">
              <a:rPr lang="es-ES"/>
              <a:pPr/>
              <a:t>72</a:t>
            </a:fld>
            <a:endParaRPr lang="es-ES"/>
          </a:p>
        </p:txBody>
      </p:sp>
      <p:sp>
        <p:nvSpPr>
          <p:cNvPr id="20889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8899"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8900"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08901"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08903" name="Rectangle 7"/>
          <p:cNvSpPr>
            <a:spLocks noGrp="1" noChangeArrowheads="1"/>
          </p:cNvSpPr>
          <p:nvPr>
            <p:ph type="body" idx="1"/>
          </p:nvPr>
        </p:nvSpPr>
        <p:spPr>
          <a:xfrm>
            <a:off x="457200" y="1281113"/>
            <a:ext cx="8131215" cy="4932362"/>
          </a:xfrm>
          <a:noFill/>
          <a:ln/>
        </p:spPr>
        <p:txBody>
          <a:bodyPr lIns="90488" tIns="44450" rIns="90488" bIns="44450"/>
          <a:lstStyle/>
          <a:p>
            <a:pPr marL="92075" indent="-92075" algn="just">
              <a:buFontTx/>
              <a:buNone/>
            </a:pPr>
            <a:r>
              <a:rPr lang="es-ES" sz="2000" dirty="0"/>
              <a:t> </a:t>
            </a:r>
            <a:r>
              <a:rPr lang="es-ES" sz="2000" dirty="0" smtClean="0"/>
              <a:t>Represente </a:t>
            </a:r>
            <a:r>
              <a:rPr lang="es-ES" sz="2000" dirty="0"/>
              <a:t>gráficamente las siguientes rectas de presupuesto y analice qué le sucede al poder adquisitivo del consumidor.</a:t>
            </a:r>
          </a:p>
          <a:p>
            <a:pPr marL="609600" indent="-609600" algn="just">
              <a:buFontTx/>
              <a:buNone/>
            </a:pPr>
            <a:endParaRPr lang="es-ES" sz="2000" dirty="0"/>
          </a:p>
          <a:p>
            <a:pPr marL="609600" indent="-609600" algn="just">
              <a:buFontTx/>
              <a:buAutoNum type="arabicPeriod"/>
            </a:pPr>
            <a:r>
              <a:rPr lang="es-ES" sz="2000" dirty="0"/>
              <a:t>La renta monetaria en el periodo analizado es I=200 </a:t>
            </a:r>
            <a:r>
              <a:rPr lang="es-ES" sz="2000" dirty="0" err="1"/>
              <a:t>um</a:t>
            </a:r>
            <a:r>
              <a:rPr lang="es-ES" sz="2000" dirty="0"/>
              <a:t>, y los precios de los dos bienes son </a:t>
            </a:r>
            <a:r>
              <a:rPr lang="es-ES" sz="2000" dirty="0" err="1"/>
              <a:t>Px</a:t>
            </a:r>
            <a:r>
              <a:rPr lang="es-ES" sz="2000" dirty="0"/>
              <a:t>=2 </a:t>
            </a:r>
            <a:r>
              <a:rPr lang="es-ES" sz="2000" dirty="0" err="1"/>
              <a:t>um</a:t>
            </a:r>
            <a:r>
              <a:rPr lang="es-ES" sz="2000" dirty="0"/>
              <a:t>/</a:t>
            </a:r>
            <a:r>
              <a:rPr lang="es-ES" sz="2000" dirty="0" err="1"/>
              <a:t>ud</a:t>
            </a:r>
            <a:r>
              <a:rPr lang="es-ES" sz="2000" dirty="0"/>
              <a:t>, </a:t>
            </a:r>
            <a:r>
              <a:rPr lang="es-ES" sz="2000" dirty="0" err="1"/>
              <a:t>Py</a:t>
            </a:r>
            <a:r>
              <a:rPr lang="es-ES" sz="2000" dirty="0"/>
              <a:t>=10 </a:t>
            </a:r>
            <a:r>
              <a:rPr lang="es-ES" sz="2000" dirty="0" err="1"/>
              <a:t>um</a:t>
            </a:r>
            <a:r>
              <a:rPr lang="es-ES" sz="2000" dirty="0"/>
              <a:t>/</a:t>
            </a:r>
            <a:r>
              <a:rPr lang="es-ES" sz="2000" dirty="0" err="1"/>
              <a:t>ud.</a:t>
            </a:r>
            <a:endParaRPr lang="es-ES" sz="2000" dirty="0"/>
          </a:p>
          <a:p>
            <a:pPr marL="609600" indent="-609600" algn="just">
              <a:buFontTx/>
              <a:buAutoNum type="arabicPeriod"/>
            </a:pPr>
            <a:r>
              <a:rPr lang="es-ES" sz="2000" dirty="0"/>
              <a:t>Aumenta la renta en un 50% y los precios de los dos bienes permanecen constantes.</a:t>
            </a:r>
          </a:p>
          <a:p>
            <a:pPr marL="609600" indent="-609600" algn="just">
              <a:buFontTx/>
              <a:buAutoNum type="arabicPeriod"/>
            </a:pPr>
            <a:r>
              <a:rPr lang="es-ES" sz="2000" dirty="0"/>
              <a:t>Partiendo de 1), aumenta la renta en un 50% y los precios de los dos bienes también aumentan en el mismo porcentaje.</a:t>
            </a:r>
          </a:p>
          <a:p>
            <a:pPr marL="609600" indent="-609600">
              <a:buFontTx/>
              <a:buAutoNum type="arabicPeriod"/>
            </a:pPr>
            <a:r>
              <a:rPr lang="es-ES" sz="2000" dirty="0"/>
              <a:t>Partiendo de 1), el precio de X desciende hasta </a:t>
            </a:r>
            <a:r>
              <a:rPr lang="es-ES" sz="2000" dirty="0" err="1" smtClean="0"/>
              <a:t>Px</a:t>
            </a:r>
            <a:r>
              <a:rPr lang="es-ES" sz="2000" dirty="0" smtClean="0"/>
              <a:t>’=1 </a:t>
            </a:r>
            <a:r>
              <a:rPr lang="es-ES" sz="2000" dirty="0" err="1"/>
              <a:t>um</a:t>
            </a:r>
            <a:r>
              <a:rPr lang="es-ES" sz="2000" dirty="0"/>
              <a:t>/</a:t>
            </a:r>
            <a:r>
              <a:rPr lang="es-ES" sz="2000" dirty="0" err="1"/>
              <a:t>ud.</a:t>
            </a:r>
            <a:endParaRPr lang="es-ES" sz="2000" dirty="0"/>
          </a:p>
          <a:p>
            <a:pPr marL="609600" indent="-609600">
              <a:buFontTx/>
              <a:buAutoNum type="arabicPeriod"/>
            </a:pPr>
            <a:r>
              <a:rPr lang="es-ES" sz="2000" dirty="0"/>
              <a:t>Partiendo de 1), el precio de X aumenta hasta </a:t>
            </a:r>
            <a:r>
              <a:rPr lang="es-ES" sz="2000" dirty="0" err="1" smtClean="0"/>
              <a:t>Px</a:t>
            </a:r>
            <a:r>
              <a:rPr lang="es-ES" sz="2000" dirty="0" smtClean="0"/>
              <a:t>’’=4 </a:t>
            </a:r>
            <a:r>
              <a:rPr lang="es-ES" sz="2000" dirty="0" err="1"/>
              <a:t>um</a:t>
            </a:r>
            <a:r>
              <a:rPr lang="es-ES" sz="2000" dirty="0"/>
              <a:t>/</a:t>
            </a:r>
            <a:r>
              <a:rPr lang="es-ES" sz="2000" dirty="0" err="1"/>
              <a:t>ud.</a:t>
            </a:r>
            <a:endParaRPr lang="es-ES" sz="2000" dirty="0"/>
          </a:p>
          <a:p>
            <a:pPr marL="609600" indent="-609600">
              <a:buFontTx/>
              <a:buAutoNum type="arabicPeriod"/>
            </a:pPr>
            <a:r>
              <a:rPr lang="es-ES" sz="2000" dirty="0"/>
              <a:t>Partiendo de 1), el precio de Y aumenta hasta </a:t>
            </a:r>
            <a:r>
              <a:rPr lang="es-ES" sz="2000" dirty="0" err="1" smtClean="0"/>
              <a:t>Py</a:t>
            </a:r>
            <a:r>
              <a:rPr lang="es-ES" sz="2000" dirty="0" smtClean="0"/>
              <a:t>’=20 </a:t>
            </a:r>
            <a:r>
              <a:rPr lang="es-ES" sz="2000" dirty="0" err="1"/>
              <a:t>um</a:t>
            </a:r>
            <a:r>
              <a:rPr lang="es-ES" sz="2000" dirty="0"/>
              <a:t>/</a:t>
            </a:r>
            <a:r>
              <a:rPr lang="es-ES" sz="2000" dirty="0" err="1"/>
              <a:t>ud.</a:t>
            </a:r>
            <a:endParaRPr lang="es-ES" sz="2000" dirty="0"/>
          </a:p>
          <a:p>
            <a:pPr marL="609600" indent="-609600">
              <a:buFontTx/>
              <a:buAutoNum type="arabicPeriod"/>
            </a:pPr>
            <a:r>
              <a:rPr lang="es-ES" sz="2000" dirty="0"/>
              <a:t>Partiendo de 1), el precio de Y desciende hasta </a:t>
            </a:r>
            <a:r>
              <a:rPr lang="es-ES" sz="2000" dirty="0" err="1" smtClean="0"/>
              <a:t>Py</a:t>
            </a:r>
            <a:r>
              <a:rPr lang="es-ES" sz="2000" dirty="0" smtClean="0"/>
              <a:t>’’=5 </a:t>
            </a:r>
            <a:r>
              <a:rPr lang="es-ES" sz="2000" dirty="0" err="1"/>
              <a:t>um</a:t>
            </a:r>
            <a:r>
              <a:rPr lang="es-ES" sz="2000" dirty="0"/>
              <a:t>/</a:t>
            </a:r>
            <a:r>
              <a:rPr lang="es-ES" sz="2000" dirty="0" err="1"/>
              <a:t>ud.</a:t>
            </a:r>
            <a:endParaRPr lang="en-US" sz="2000" dirty="0"/>
          </a:p>
        </p:txBody>
      </p:sp>
      <p:sp>
        <p:nvSpPr>
          <p:cNvPr id="208905" name="Rectangle 9"/>
          <p:cNvSpPr>
            <a:spLocks noGrp="1" noChangeArrowheads="1"/>
          </p:cNvSpPr>
          <p:nvPr>
            <p:ph type="title"/>
          </p:nvPr>
        </p:nvSpPr>
        <p:spPr>
          <a:xfrm>
            <a:off x="485775" y="361950"/>
            <a:ext cx="8658225" cy="781050"/>
          </a:xfrm>
          <a:noFill/>
          <a:ln/>
        </p:spPr>
        <p:txBody>
          <a:bodyPr lIns="90488" tIns="44450" rIns="90488" bIns="44450" anchor="b"/>
          <a:lstStyle/>
          <a:p>
            <a:r>
              <a:rPr lang="es-ES" sz="3200"/>
              <a:t>3. Conjunto de oportunidades y restricción presupuestaria</a:t>
            </a:r>
            <a:r>
              <a:rPr lang="en-US" sz="4000"/>
              <a:t>. </a:t>
            </a:r>
            <a:r>
              <a:rPr lang="es-ES" sz="3200">
                <a:solidFill>
                  <a:srgbClr val="FF3300"/>
                </a:solidFill>
              </a:rPr>
              <a:t>Práctica</a:t>
            </a:r>
            <a:r>
              <a:rPr lang="en-US" sz="3200">
                <a:solidFill>
                  <a:srgbClr val="FF3300"/>
                </a:solidFill>
              </a:rPr>
              <a:t> 9.</a:t>
            </a:r>
            <a:r>
              <a:rPr lang="en-US" sz="4000"/>
              <a:t>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BB5AB4E5-F74E-42BF-999D-7215461032C4}" type="slidenum">
              <a:rPr lang="es-ES"/>
              <a:pPr/>
              <a:t>73</a:t>
            </a:fld>
            <a:endParaRPr lang="es-ES"/>
          </a:p>
        </p:txBody>
      </p:sp>
      <p:sp>
        <p:nvSpPr>
          <p:cNvPr id="21299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1299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12997" name="Rectangle 5"/>
          <p:cNvSpPr>
            <a:spLocks noGrp="1" noChangeArrowheads="1"/>
          </p:cNvSpPr>
          <p:nvPr>
            <p:ph type="body" idx="1"/>
          </p:nvPr>
        </p:nvSpPr>
        <p:spPr>
          <a:noFill/>
          <a:ln/>
        </p:spPr>
        <p:txBody>
          <a:bodyPr lIns="90488" tIns="44450" rIns="90488" bIns="44450"/>
          <a:lstStyle/>
          <a:p>
            <a:pPr>
              <a:buFontTx/>
              <a:buNone/>
            </a:pPr>
            <a:r>
              <a:rPr lang="es-ES"/>
              <a:t>4. Equilibrio del consumidor.</a:t>
            </a:r>
            <a:endParaRPr lang="es-ES_tradnl"/>
          </a:p>
          <a:p>
            <a:pPr>
              <a:buFontTx/>
              <a:buNone/>
            </a:pPr>
            <a:r>
              <a:rPr lang="es-ES"/>
              <a:t>  4.1. Solución interior.</a:t>
            </a:r>
            <a:endParaRPr lang="es-ES_tradnl"/>
          </a:p>
          <a:p>
            <a:pPr>
              <a:buFontTx/>
              <a:buNone/>
            </a:pPr>
            <a:r>
              <a:rPr lang="es-ES"/>
              <a:t>  4.2. Solución de esquina.</a:t>
            </a:r>
          </a:p>
          <a:p>
            <a:pPr>
              <a:buFontTx/>
              <a:buNone/>
            </a:pPr>
            <a:r>
              <a:rPr lang="en-US"/>
              <a:t> </a:t>
            </a:r>
          </a:p>
        </p:txBody>
      </p:sp>
      <p:sp>
        <p:nvSpPr>
          <p:cNvPr id="212998" name="Rectangle 6"/>
          <p:cNvSpPr>
            <a:spLocks noGrp="1" noChangeArrowheads="1"/>
          </p:cNvSpPr>
          <p:nvPr>
            <p:ph type="title"/>
          </p:nvPr>
        </p:nvSpPr>
        <p:spPr/>
        <p:txBody>
          <a:bodyPr/>
          <a:lstStyle/>
          <a:p>
            <a:endParaRPr lang="es-E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7F4D17B4-8829-449A-9770-8E3BFA208DC7}" type="slidenum">
              <a:rPr lang="es-ES"/>
              <a:pPr/>
              <a:t>74</a:t>
            </a:fld>
            <a:endParaRPr lang="es-ES"/>
          </a:p>
        </p:txBody>
      </p:sp>
      <p:sp>
        <p:nvSpPr>
          <p:cNvPr id="551938" name="Rectangle 2"/>
          <p:cNvSpPr>
            <a:spLocks noGrp="1" noChangeArrowheads="1"/>
          </p:cNvSpPr>
          <p:nvPr>
            <p:ph type="title"/>
          </p:nvPr>
        </p:nvSpPr>
        <p:spPr/>
        <p:txBody>
          <a:bodyPr/>
          <a:lstStyle/>
          <a:p>
            <a:r>
              <a:rPr lang="es-ES"/>
              <a:t>4. Equilibrio del consumidor</a:t>
            </a:r>
          </a:p>
        </p:txBody>
      </p:sp>
      <p:sp>
        <p:nvSpPr>
          <p:cNvPr id="551939" name="Rectangle 3"/>
          <p:cNvSpPr>
            <a:spLocks noGrp="1" noChangeArrowheads="1"/>
          </p:cNvSpPr>
          <p:nvPr>
            <p:ph type="body" idx="1"/>
          </p:nvPr>
        </p:nvSpPr>
        <p:spPr>
          <a:xfrm>
            <a:off x="544513" y="1352550"/>
            <a:ext cx="7986029" cy="4525963"/>
          </a:xfrm>
        </p:spPr>
        <p:txBody>
          <a:bodyPr/>
          <a:lstStyle/>
          <a:p>
            <a:pPr algn="just"/>
            <a:r>
              <a:rPr lang="es-ES" sz="2800" dirty="0"/>
              <a:t>Dado el presupuesto limitado (restricción presupuestal), un consumidor racional escogerá la combinación de bienes que maximice su utilidad o satisfacción.</a:t>
            </a:r>
          </a:p>
          <a:p>
            <a:pPr algn="just"/>
            <a:r>
              <a:rPr lang="es-ES" sz="2800" dirty="0"/>
              <a:t>La </a:t>
            </a:r>
            <a:r>
              <a:rPr lang="es-ES" sz="2800" dirty="0">
                <a:solidFill>
                  <a:srgbClr val="FF3300"/>
                </a:solidFill>
              </a:rPr>
              <a:t>eficiencia en el consumo</a:t>
            </a:r>
            <a:r>
              <a:rPr lang="es-ES" sz="2800" dirty="0"/>
              <a:t> se alcanza comprando aquella combinación de bienes con la que (1) se maximice la utilidad (curva de indiferencia más alejada del origen) y (2) se gaste toda la renta (un punto de la recta presupuestal).</a:t>
            </a:r>
          </a:p>
          <a:p>
            <a:endParaRPr lang="es-ES" sz="2800"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3DF87C71-81A1-4169-9CF7-E187E3E3B661}" type="slidenum">
              <a:rPr lang="es-ES"/>
              <a:pPr/>
              <a:t>75</a:t>
            </a:fld>
            <a:endParaRPr lang="es-ES"/>
          </a:p>
        </p:txBody>
      </p:sp>
      <p:sp>
        <p:nvSpPr>
          <p:cNvPr id="553986" name="Rectangle 2"/>
          <p:cNvSpPr>
            <a:spLocks noGrp="1" noChangeArrowheads="1"/>
          </p:cNvSpPr>
          <p:nvPr>
            <p:ph type="title"/>
          </p:nvPr>
        </p:nvSpPr>
        <p:spPr/>
        <p:txBody>
          <a:bodyPr/>
          <a:lstStyle/>
          <a:p>
            <a:r>
              <a:rPr lang="es-ES"/>
              <a:t>4. Equilibrio del consumidor</a:t>
            </a:r>
          </a:p>
        </p:txBody>
      </p:sp>
      <p:sp>
        <p:nvSpPr>
          <p:cNvPr id="553987" name="Rectangle 3"/>
          <p:cNvSpPr>
            <a:spLocks noGrp="1" noChangeArrowheads="1"/>
          </p:cNvSpPr>
          <p:nvPr>
            <p:ph type="body" idx="1"/>
          </p:nvPr>
        </p:nvSpPr>
        <p:spPr/>
        <p:txBody>
          <a:bodyPr/>
          <a:lstStyle/>
          <a:p>
            <a:pPr algn="just"/>
            <a:r>
              <a:rPr lang="es-ES" dirty="0"/>
              <a:t>La optimización en el consumo –para cestas de dos bienes- se plantea en los siguientes términos:</a:t>
            </a:r>
          </a:p>
          <a:p>
            <a:pPr>
              <a:buFontTx/>
              <a:buNone/>
            </a:pPr>
            <a:r>
              <a:rPr lang="es-ES" dirty="0"/>
              <a:t>                   Maximizar U(X,Y)</a:t>
            </a:r>
          </a:p>
          <a:p>
            <a:pPr>
              <a:buFontTx/>
              <a:buNone/>
            </a:pPr>
            <a:r>
              <a:rPr lang="es-ES" dirty="0"/>
              <a:t>                   tal que: I=</a:t>
            </a:r>
            <a:r>
              <a:rPr lang="es-ES" dirty="0" err="1"/>
              <a:t>XP</a:t>
            </a:r>
            <a:r>
              <a:rPr lang="es-ES" baseline="-25000" dirty="0" err="1"/>
              <a:t>x</a:t>
            </a:r>
            <a:r>
              <a:rPr lang="es-ES" dirty="0" err="1"/>
              <a:t>+YP</a:t>
            </a:r>
            <a:r>
              <a:rPr lang="es-ES" baseline="-25000" dirty="0" err="1"/>
              <a:t>y</a:t>
            </a:r>
            <a:endParaRPr lang="es-ES" baseline="-25000" dirty="0"/>
          </a:p>
          <a:p>
            <a:endParaRPr lang="es-E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729A63F0-41FF-4D95-BAA5-94124B35D817}" type="slidenum">
              <a:rPr lang="es-ES"/>
              <a:pPr/>
              <a:t>76</a:t>
            </a:fld>
            <a:endParaRPr lang="es-ES"/>
          </a:p>
        </p:txBody>
      </p:sp>
      <p:sp>
        <p:nvSpPr>
          <p:cNvPr id="564226" name="Rectangle 2"/>
          <p:cNvSpPr>
            <a:spLocks noGrp="1" noChangeArrowheads="1"/>
          </p:cNvSpPr>
          <p:nvPr>
            <p:ph type="title"/>
          </p:nvPr>
        </p:nvSpPr>
        <p:spPr>
          <a:xfrm>
            <a:off x="0" y="274638"/>
            <a:ext cx="8961438" cy="1143000"/>
          </a:xfrm>
        </p:spPr>
        <p:txBody>
          <a:bodyPr/>
          <a:lstStyle/>
          <a:p>
            <a:r>
              <a:rPr lang="es-ES" sz="4000" dirty="0"/>
              <a:t>4. Equilibrio del consumidor</a:t>
            </a:r>
          </a:p>
        </p:txBody>
      </p:sp>
      <p:sp>
        <p:nvSpPr>
          <p:cNvPr id="564227" name="Rectangle 3"/>
          <p:cNvSpPr>
            <a:spLocks noGrp="1" noChangeArrowheads="1"/>
          </p:cNvSpPr>
          <p:nvPr>
            <p:ph type="body" idx="1"/>
          </p:nvPr>
        </p:nvSpPr>
        <p:spPr>
          <a:xfrm>
            <a:off x="457200" y="1397000"/>
            <a:ext cx="7934446" cy="4729163"/>
          </a:xfrm>
        </p:spPr>
        <p:txBody>
          <a:bodyPr/>
          <a:lstStyle/>
          <a:p>
            <a:pPr algn="just">
              <a:lnSpc>
                <a:spcPct val="80000"/>
              </a:lnSpc>
              <a:spcAft>
                <a:spcPct val="30000"/>
              </a:spcAft>
            </a:pPr>
            <a:r>
              <a:rPr lang="es-ES" sz="2800" dirty="0"/>
              <a:t>Dadas las preferencias de un consumidor recogidas en su función de utilidad U(X,Y) y teniendo en cuenta la restricción que imponen los precios de los bienes (</a:t>
            </a:r>
            <a:r>
              <a:rPr lang="es-ES" sz="2800" dirty="0" err="1"/>
              <a:t>P</a:t>
            </a:r>
            <a:r>
              <a:rPr lang="es-ES" sz="2800" baseline="-25000" dirty="0" err="1"/>
              <a:t>x</a:t>
            </a:r>
            <a:r>
              <a:rPr lang="es-ES" sz="2800" dirty="0"/>
              <a:t>, </a:t>
            </a:r>
            <a:r>
              <a:rPr lang="es-ES" sz="2800" dirty="0" err="1"/>
              <a:t>P</a:t>
            </a:r>
            <a:r>
              <a:rPr lang="es-ES" sz="2800" baseline="-25000" dirty="0" err="1"/>
              <a:t>y</a:t>
            </a:r>
            <a:r>
              <a:rPr lang="es-ES" sz="2800" dirty="0"/>
              <a:t>) y </a:t>
            </a:r>
            <a:r>
              <a:rPr lang="es-ES" sz="2800" dirty="0" smtClean="0"/>
              <a:t>la renta (I) de la </a:t>
            </a:r>
            <a:r>
              <a:rPr lang="es-ES" sz="2800" dirty="0"/>
              <a:t>que dispone el consumidor, se trataría de encontrar las cantidades óptimas o de equilibrio de los dos bienes (X</a:t>
            </a:r>
            <a:r>
              <a:rPr lang="es-ES" sz="2800" baseline="-25000" dirty="0"/>
              <a:t>0</a:t>
            </a:r>
            <a:r>
              <a:rPr lang="es-ES" sz="2800" dirty="0"/>
              <a:t>,Y</a:t>
            </a:r>
            <a:r>
              <a:rPr lang="es-ES" sz="2800" baseline="-25000" dirty="0"/>
              <a:t>0</a:t>
            </a:r>
            <a:r>
              <a:rPr lang="es-ES" sz="2800" dirty="0"/>
              <a:t>) que comprará el consumidor para maximizar su utilidad.</a:t>
            </a:r>
          </a:p>
          <a:p>
            <a:pPr algn="just">
              <a:lnSpc>
                <a:spcPct val="80000"/>
              </a:lnSpc>
            </a:pPr>
            <a:r>
              <a:rPr lang="es-ES" sz="2800" dirty="0"/>
              <a:t>En este modelo, las cantidades de X e Y </a:t>
            </a:r>
            <a:r>
              <a:rPr lang="es-ES" sz="2800" dirty="0" err="1"/>
              <a:t>y</a:t>
            </a:r>
            <a:r>
              <a:rPr lang="es-ES" sz="2800" dirty="0"/>
              <a:t> la utilidad (U) son </a:t>
            </a:r>
            <a:r>
              <a:rPr lang="es-ES" sz="2800" dirty="0">
                <a:solidFill>
                  <a:srgbClr val="FF3300"/>
                </a:solidFill>
              </a:rPr>
              <a:t>variables endógenas</a:t>
            </a:r>
            <a:r>
              <a:rPr lang="es-ES" sz="2800" dirty="0"/>
              <a:t> y los precios de los bienes (</a:t>
            </a:r>
            <a:r>
              <a:rPr lang="es-ES" sz="2800" dirty="0" err="1"/>
              <a:t>P</a:t>
            </a:r>
            <a:r>
              <a:rPr lang="es-ES" sz="2800" baseline="-25000" dirty="0" err="1"/>
              <a:t>x</a:t>
            </a:r>
            <a:r>
              <a:rPr lang="es-ES" sz="2800" dirty="0" err="1"/>
              <a:t>,P</a:t>
            </a:r>
            <a:r>
              <a:rPr lang="es-ES" sz="2800" baseline="-25000" dirty="0" err="1"/>
              <a:t>y</a:t>
            </a:r>
            <a:r>
              <a:rPr lang="es-ES" sz="2800" dirty="0"/>
              <a:t>) y </a:t>
            </a:r>
            <a:r>
              <a:rPr lang="es-ES" sz="2800" dirty="0" smtClean="0"/>
              <a:t>la renta </a:t>
            </a:r>
            <a:r>
              <a:rPr lang="es-ES" sz="2800" dirty="0"/>
              <a:t>(I) son </a:t>
            </a:r>
            <a:r>
              <a:rPr lang="es-ES" sz="2800" dirty="0">
                <a:solidFill>
                  <a:srgbClr val="FF3300"/>
                </a:solidFill>
              </a:rPr>
              <a:t>variables exógenas</a:t>
            </a:r>
            <a:r>
              <a:rPr lang="es-ES" sz="2800" dirty="0"/>
              <a:t>.</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4 Marcador de número de diapositiva"/>
          <p:cNvSpPr>
            <a:spLocks noGrp="1"/>
          </p:cNvSpPr>
          <p:nvPr>
            <p:ph type="sldNum" sz="quarter" idx="12"/>
          </p:nvPr>
        </p:nvSpPr>
        <p:spPr/>
        <p:txBody>
          <a:bodyPr/>
          <a:lstStyle/>
          <a:p>
            <a:fld id="{58E008E9-5C6D-48FA-A923-195270199D96}" type="slidenum">
              <a:rPr lang="es-ES"/>
              <a:pPr/>
              <a:t>77</a:t>
            </a:fld>
            <a:endParaRPr lang="es-ES"/>
          </a:p>
        </p:txBody>
      </p:sp>
      <p:sp>
        <p:nvSpPr>
          <p:cNvPr id="55603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55603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556036" name="Rectangle 4"/>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556037" name="Rectangle 5"/>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556038" name="Rectangle 6"/>
          <p:cNvSpPr>
            <a:spLocks noChangeArrowheads="1"/>
          </p:cNvSpPr>
          <p:nvPr/>
        </p:nvSpPr>
        <p:spPr bwMode="auto">
          <a:xfrm>
            <a:off x="762000" y="6400800"/>
            <a:ext cx="1905000" cy="457200"/>
          </a:xfrm>
          <a:prstGeom prst="rect">
            <a:avLst/>
          </a:prstGeom>
          <a:noFill/>
          <a:ln w="12700">
            <a:noFill/>
            <a:miter lim="800000"/>
            <a:headEnd/>
            <a:tailEnd/>
          </a:ln>
          <a:effectLst/>
        </p:spPr>
        <p:txBody>
          <a:bodyPr wrap="none" anchor="ctr"/>
          <a:lstStyle/>
          <a:p>
            <a:endParaRPr lang="es-ES"/>
          </a:p>
        </p:txBody>
      </p:sp>
      <p:sp>
        <p:nvSpPr>
          <p:cNvPr id="556039" name="Rectangle 7"/>
          <p:cNvSpPr>
            <a:spLocks noChangeArrowheads="1"/>
          </p:cNvSpPr>
          <p:nvPr/>
        </p:nvSpPr>
        <p:spPr bwMode="auto">
          <a:xfrm>
            <a:off x="3276600" y="6400800"/>
            <a:ext cx="2895600" cy="457200"/>
          </a:xfrm>
          <a:prstGeom prst="rect">
            <a:avLst/>
          </a:prstGeom>
          <a:noFill/>
          <a:ln w="12700">
            <a:noFill/>
            <a:miter lim="800000"/>
            <a:headEnd/>
            <a:tailEnd/>
          </a:ln>
          <a:effectLst/>
        </p:spPr>
        <p:txBody>
          <a:bodyPr wrap="none" anchor="ctr"/>
          <a:lstStyle/>
          <a:p>
            <a:endParaRPr lang="es-ES"/>
          </a:p>
        </p:txBody>
      </p:sp>
      <p:sp>
        <p:nvSpPr>
          <p:cNvPr id="556040" name="Line 8"/>
          <p:cNvSpPr>
            <a:spLocks noChangeShapeType="1"/>
          </p:cNvSpPr>
          <p:nvPr/>
        </p:nvSpPr>
        <p:spPr bwMode="auto">
          <a:xfrm flipH="1">
            <a:off x="800100" y="1739900"/>
            <a:ext cx="19050" cy="3651250"/>
          </a:xfrm>
          <a:prstGeom prst="line">
            <a:avLst/>
          </a:prstGeom>
          <a:noFill/>
          <a:ln w="25400">
            <a:solidFill>
              <a:schemeClr val="tx1"/>
            </a:solidFill>
            <a:round/>
            <a:headEnd/>
            <a:tailEnd/>
          </a:ln>
          <a:effectLst/>
        </p:spPr>
        <p:txBody>
          <a:bodyPr wrap="none" anchor="ctr"/>
          <a:lstStyle/>
          <a:p>
            <a:endParaRPr lang="es-ES"/>
          </a:p>
        </p:txBody>
      </p:sp>
      <p:sp>
        <p:nvSpPr>
          <p:cNvPr id="556041" name="Line 9"/>
          <p:cNvSpPr>
            <a:spLocks noChangeShapeType="1"/>
          </p:cNvSpPr>
          <p:nvPr/>
        </p:nvSpPr>
        <p:spPr bwMode="auto">
          <a:xfrm>
            <a:off x="795338" y="5378450"/>
            <a:ext cx="3567112" cy="0"/>
          </a:xfrm>
          <a:prstGeom prst="line">
            <a:avLst/>
          </a:prstGeom>
          <a:noFill/>
          <a:ln w="25400">
            <a:solidFill>
              <a:schemeClr val="tx1"/>
            </a:solidFill>
            <a:round/>
            <a:headEnd/>
            <a:tailEnd/>
          </a:ln>
          <a:effectLst/>
        </p:spPr>
        <p:txBody>
          <a:bodyPr wrap="none" anchor="ctr"/>
          <a:lstStyle/>
          <a:p>
            <a:endParaRPr lang="es-ES"/>
          </a:p>
        </p:txBody>
      </p:sp>
      <p:sp>
        <p:nvSpPr>
          <p:cNvPr id="556042" name="Rectangle 10"/>
          <p:cNvSpPr>
            <a:spLocks noChangeArrowheads="1"/>
          </p:cNvSpPr>
          <p:nvPr/>
        </p:nvSpPr>
        <p:spPr bwMode="auto">
          <a:xfrm>
            <a:off x="4060825" y="5365750"/>
            <a:ext cx="33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endParaRPr lang="en-US" b="1" baseline="-25000"/>
          </a:p>
        </p:txBody>
      </p:sp>
      <p:sp>
        <p:nvSpPr>
          <p:cNvPr id="556043" name="Rectangle 11"/>
          <p:cNvSpPr>
            <a:spLocks noChangeArrowheads="1"/>
          </p:cNvSpPr>
          <p:nvPr/>
        </p:nvSpPr>
        <p:spPr bwMode="auto">
          <a:xfrm>
            <a:off x="390525" y="1733550"/>
            <a:ext cx="33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Y</a:t>
            </a:r>
            <a:endParaRPr lang="en-US" b="1" baseline="-25000"/>
          </a:p>
        </p:txBody>
      </p:sp>
      <p:sp>
        <p:nvSpPr>
          <p:cNvPr id="556044" name="Freeform 12"/>
          <p:cNvSpPr>
            <a:spLocks/>
          </p:cNvSpPr>
          <p:nvPr/>
        </p:nvSpPr>
        <p:spPr bwMode="auto">
          <a:xfrm>
            <a:off x="1333500" y="2190750"/>
            <a:ext cx="2724150" cy="2590800"/>
          </a:xfrm>
          <a:custGeom>
            <a:avLst/>
            <a:gdLst/>
            <a:ahLst/>
            <a:cxnLst>
              <a:cxn ang="0">
                <a:pos x="0" y="0"/>
              </a:cxn>
              <a:cxn ang="0">
                <a:pos x="384" y="1200"/>
              </a:cxn>
              <a:cxn ang="0">
                <a:pos x="1716" y="1632"/>
              </a:cxn>
            </a:cxnLst>
            <a:rect l="0" t="0" r="r" b="b"/>
            <a:pathLst>
              <a:path w="1716" h="1632">
                <a:moveTo>
                  <a:pt x="0" y="0"/>
                </a:moveTo>
                <a:cubicBezTo>
                  <a:pt x="49" y="464"/>
                  <a:pt x="98" y="928"/>
                  <a:pt x="384" y="1200"/>
                </a:cubicBezTo>
                <a:cubicBezTo>
                  <a:pt x="670" y="1472"/>
                  <a:pt x="1193" y="1552"/>
                  <a:pt x="1716" y="1632"/>
                </a:cubicBezTo>
              </a:path>
            </a:pathLst>
          </a:custGeom>
          <a:noFill/>
          <a:ln w="31750" cap="flat" cmpd="sng">
            <a:solidFill>
              <a:srgbClr val="FF0000"/>
            </a:solidFill>
            <a:prstDash val="solid"/>
            <a:round/>
            <a:headEnd type="none" w="med" len="med"/>
            <a:tailEnd type="none" w="med" len="med"/>
          </a:ln>
          <a:effectLst/>
        </p:spPr>
        <p:txBody>
          <a:bodyPr wrap="none">
            <a:spAutoFit/>
          </a:bodyPr>
          <a:lstStyle/>
          <a:p>
            <a:endParaRPr lang="es-ES"/>
          </a:p>
        </p:txBody>
      </p:sp>
      <p:sp>
        <p:nvSpPr>
          <p:cNvPr id="556045" name="Line 13"/>
          <p:cNvSpPr>
            <a:spLocks noChangeShapeType="1"/>
          </p:cNvSpPr>
          <p:nvPr/>
        </p:nvSpPr>
        <p:spPr bwMode="auto">
          <a:xfrm>
            <a:off x="800100" y="2705100"/>
            <a:ext cx="2152650" cy="2686050"/>
          </a:xfrm>
          <a:prstGeom prst="line">
            <a:avLst/>
          </a:prstGeom>
          <a:noFill/>
          <a:ln w="31750">
            <a:solidFill>
              <a:srgbClr val="0000FF"/>
            </a:solidFill>
            <a:round/>
            <a:headEnd/>
            <a:tailEnd/>
          </a:ln>
          <a:effectLst/>
        </p:spPr>
        <p:txBody>
          <a:bodyPr>
            <a:spAutoFit/>
          </a:bodyPr>
          <a:lstStyle/>
          <a:p>
            <a:endParaRPr lang="es-ES"/>
          </a:p>
        </p:txBody>
      </p:sp>
      <p:sp>
        <p:nvSpPr>
          <p:cNvPr id="556046" name="Freeform 14"/>
          <p:cNvSpPr>
            <a:spLocks/>
          </p:cNvSpPr>
          <p:nvPr/>
        </p:nvSpPr>
        <p:spPr bwMode="auto">
          <a:xfrm>
            <a:off x="1758950" y="1816100"/>
            <a:ext cx="2724150" cy="2590800"/>
          </a:xfrm>
          <a:custGeom>
            <a:avLst/>
            <a:gdLst/>
            <a:ahLst/>
            <a:cxnLst>
              <a:cxn ang="0">
                <a:pos x="0" y="0"/>
              </a:cxn>
              <a:cxn ang="0">
                <a:pos x="384" y="1200"/>
              </a:cxn>
              <a:cxn ang="0">
                <a:pos x="1716" y="1632"/>
              </a:cxn>
            </a:cxnLst>
            <a:rect l="0" t="0" r="r" b="b"/>
            <a:pathLst>
              <a:path w="1716" h="1632">
                <a:moveTo>
                  <a:pt x="0" y="0"/>
                </a:moveTo>
                <a:cubicBezTo>
                  <a:pt x="49" y="464"/>
                  <a:pt x="98" y="928"/>
                  <a:pt x="384" y="1200"/>
                </a:cubicBezTo>
                <a:cubicBezTo>
                  <a:pt x="670" y="1472"/>
                  <a:pt x="1193" y="1552"/>
                  <a:pt x="1716" y="1632"/>
                </a:cubicBezTo>
              </a:path>
            </a:pathLst>
          </a:custGeom>
          <a:noFill/>
          <a:ln w="31750" cap="flat" cmpd="sng">
            <a:solidFill>
              <a:srgbClr val="FF0000"/>
            </a:solidFill>
            <a:prstDash val="solid"/>
            <a:round/>
            <a:headEnd type="none" w="med" len="med"/>
            <a:tailEnd type="none" w="med" len="med"/>
          </a:ln>
          <a:effectLst/>
        </p:spPr>
        <p:txBody>
          <a:bodyPr wrap="none">
            <a:spAutoFit/>
          </a:bodyPr>
          <a:lstStyle/>
          <a:p>
            <a:endParaRPr lang="es-ES"/>
          </a:p>
        </p:txBody>
      </p:sp>
      <p:sp>
        <p:nvSpPr>
          <p:cNvPr id="556047" name="Freeform 15"/>
          <p:cNvSpPr>
            <a:spLocks/>
          </p:cNvSpPr>
          <p:nvPr/>
        </p:nvSpPr>
        <p:spPr bwMode="auto">
          <a:xfrm>
            <a:off x="1016000" y="2635250"/>
            <a:ext cx="2724150" cy="2590800"/>
          </a:xfrm>
          <a:custGeom>
            <a:avLst/>
            <a:gdLst/>
            <a:ahLst/>
            <a:cxnLst>
              <a:cxn ang="0">
                <a:pos x="0" y="0"/>
              </a:cxn>
              <a:cxn ang="0">
                <a:pos x="384" y="1200"/>
              </a:cxn>
              <a:cxn ang="0">
                <a:pos x="1716" y="1632"/>
              </a:cxn>
            </a:cxnLst>
            <a:rect l="0" t="0" r="r" b="b"/>
            <a:pathLst>
              <a:path w="1716" h="1632">
                <a:moveTo>
                  <a:pt x="0" y="0"/>
                </a:moveTo>
                <a:cubicBezTo>
                  <a:pt x="49" y="464"/>
                  <a:pt x="98" y="928"/>
                  <a:pt x="384" y="1200"/>
                </a:cubicBezTo>
                <a:cubicBezTo>
                  <a:pt x="670" y="1472"/>
                  <a:pt x="1193" y="1552"/>
                  <a:pt x="1716" y="1632"/>
                </a:cubicBezTo>
              </a:path>
            </a:pathLst>
          </a:custGeom>
          <a:noFill/>
          <a:ln w="31750" cap="flat" cmpd="sng">
            <a:solidFill>
              <a:srgbClr val="FF0000"/>
            </a:solidFill>
            <a:prstDash val="solid"/>
            <a:round/>
            <a:headEnd type="none" w="med" len="med"/>
            <a:tailEnd type="none" w="med" len="med"/>
          </a:ln>
          <a:effectLst/>
        </p:spPr>
        <p:txBody>
          <a:bodyPr wrap="none">
            <a:spAutoFit/>
          </a:bodyPr>
          <a:lstStyle/>
          <a:p>
            <a:endParaRPr lang="es-ES"/>
          </a:p>
        </p:txBody>
      </p:sp>
      <p:sp>
        <p:nvSpPr>
          <p:cNvPr id="556048" name="Text Box 16"/>
          <p:cNvSpPr txBox="1">
            <a:spLocks noChangeArrowheads="1"/>
          </p:cNvSpPr>
          <p:nvPr/>
        </p:nvSpPr>
        <p:spPr bwMode="auto">
          <a:xfrm>
            <a:off x="3705225" y="4852988"/>
            <a:ext cx="576263" cy="519112"/>
          </a:xfrm>
          <a:prstGeom prst="rect">
            <a:avLst/>
          </a:prstGeom>
          <a:noFill/>
          <a:ln w="12700">
            <a:noFill/>
            <a:miter lim="800000"/>
            <a:headEnd/>
            <a:tailEnd/>
          </a:ln>
          <a:effectLst/>
        </p:spPr>
        <p:txBody>
          <a:bodyPr wrap="none">
            <a:spAutoFit/>
          </a:bodyPr>
          <a:lstStyle/>
          <a:p>
            <a:pPr eaLnBrk="0" hangingPunct="0"/>
            <a:r>
              <a:rPr lang="es-ES" sz="2800"/>
              <a:t>U</a:t>
            </a:r>
            <a:r>
              <a:rPr lang="es-ES" sz="2800" baseline="-25000"/>
              <a:t>1</a:t>
            </a:r>
          </a:p>
        </p:txBody>
      </p:sp>
      <p:sp>
        <p:nvSpPr>
          <p:cNvPr id="556049" name="Text Box 17"/>
          <p:cNvSpPr txBox="1">
            <a:spLocks noChangeArrowheads="1"/>
          </p:cNvSpPr>
          <p:nvPr/>
        </p:nvSpPr>
        <p:spPr bwMode="auto">
          <a:xfrm>
            <a:off x="4048125" y="4548188"/>
            <a:ext cx="576263" cy="519112"/>
          </a:xfrm>
          <a:prstGeom prst="rect">
            <a:avLst/>
          </a:prstGeom>
          <a:noFill/>
          <a:ln w="12700">
            <a:noFill/>
            <a:miter lim="800000"/>
            <a:headEnd/>
            <a:tailEnd/>
          </a:ln>
          <a:effectLst/>
        </p:spPr>
        <p:txBody>
          <a:bodyPr wrap="none">
            <a:spAutoFit/>
          </a:bodyPr>
          <a:lstStyle/>
          <a:p>
            <a:pPr eaLnBrk="0" hangingPunct="0"/>
            <a:r>
              <a:rPr lang="es-ES" sz="2800"/>
              <a:t>U</a:t>
            </a:r>
            <a:r>
              <a:rPr lang="es-ES" sz="2800" baseline="-25000"/>
              <a:t>2</a:t>
            </a:r>
          </a:p>
        </p:txBody>
      </p:sp>
      <p:sp>
        <p:nvSpPr>
          <p:cNvPr id="556050" name="Text Box 18"/>
          <p:cNvSpPr txBox="1">
            <a:spLocks noChangeArrowheads="1"/>
          </p:cNvSpPr>
          <p:nvPr/>
        </p:nvSpPr>
        <p:spPr bwMode="auto">
          <a:xfrm>
            <a:off x="4448175" y="4148138"/>
            <a:ext cx="576263" cy="519112"/>
          </a:xfrm>
          <a:prstGeom prst="rect">
            <a:avLst/>
          </a:prstGeom>
          <a:noFill/>
          <a:ln w="12700">
            <a:noFill/>
            <a:miter lim="800000"/>
            <a:headEnd/>
            <a:tailEnd/>
          </a:ln>
          <a:effectLst/>
        </p:spPr>
        <p:txBody>
          <a:bodyPr wrap="none">
            <a:spAutoFit/>
          </a:bodyPr>
          <a:lstStyle/>
          <a:p>
            <a:pPr eaLnBrk="0" hangingPunct="0"/>
            <a:r>
              <a:rPr lang="es-ES" sz="2800"/>
              <a:t>U</a:t>
            </a:r>
            <a:r>
              <a:rPr lang="es-ES" sz="2800" baseline="-25000"/>
              <a:t>3</a:t>
            </a:r>
          </a:p>
        </p:txBody>
      </p:sp>
      <p:sp>
        <p:nvSpPr>
          <p:cNvPr id="556051" name="Text Box 19"/>
          <p:cNvSpPr txBox="1">
            <a:spLocks noChangeArrowheads="1"/>
          </p:cNvSpPr>
          <p:nvPr/>
        </p:nvSpPr>
        <p:spPr bwMode="auto">
          <a:xfrm>
            <a:off x="1627188" y="3551238"/>
            <a:ext cx="396875" cy="823912"/>
          </a:xfrm>
          <a:prstGeom prst="rect">
            <a:avLst/>
          </a:prstGeom>
          <a:noFill/>
          <a:ln w="12700">
            <a:noFill/>
            <a:miter lim="800000"/>
            <a:headEnd/>
            <a:tailEnd/>
          </a:ln>
          <a:effectLst/>
        </p:spPr>
        <p:txBody>
          <a:bodyPr wrap="none">
            <a:spAutoFit/>
          </a:bodyPr>
          <a:lstStyle/>
          <a:p>
            <a:pPr eaLnBrk="0" hangingPunct="0"/>
            <a:r>
              <a:rPr lang="es-ES" sz="4800">
                <a:solidFill>
                  <a:srgbClr val="376546"/>
                </a:solidFill>
              </a:rPr>
              <a:t>•</a:t>
            </a:r>
          </a:p>
        </p:txBody>
      </p:sp>
      <p:sp>
        <p:nvSpPr>
          <p:cNvPr id="556052" name="Line 20"/>
          <p:cNvSpPr>
            <a:spLocks noChangeShapeType="1"/>
          </p:cNvSpPr>
          <p:nvPr/>
        </p:nvSpPr>
        <p:spPr bwMode="auto">
          <a:xfrm flipH="1">
            <a:off x="800100" y="3962400"/>
            <a:ext cx="1009650" cy="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556053" name="Line 21"/>
          <p:cNvSpPr>
            <a:spLocks noChangeShapeType="1"/>
          </p:cNvSpPr>
          <p:nvPr/>
        </p:nvSpPr>
        <p:spPr bwMode="auto">
          <a:xfrm>
            <a:off x="1847850" y="3981450"/>
            <a:ext cx="0" cy="1390650"/>
          </a:xfrm>
          <a:prstGeom prst="line">
            <a:avLst/>
          </a:prstGeom>
          <a:noFill/>
          <a:ln w="12700">
            <a:solidFill>
              <a:schemeClr val="tx1"/>
            </a:solidFill>
            <a:prstDash val="dash"/>
            <a:round/>
            <a:headEnd/>
            <a:tailEnd/>
          </a:ln>
          <a:effectLst/>
        </p:spPr>
        <p:txBody>
          <a:bodyPr wrap="none">
            <a:spAutoFit/>
          </a:bodyPr>
          <a:lstStyle/>
          <a:p>
            <a:endParaRPr lang="es-ES"/>
          </a:p>
        </p:txBody>
      </p:sp>
      <p:sp>
        <p:nvSpPr>
          <p:cNvPr id="556054" name="Text Box 22"/>
          <p:cNvSpPr txBox="1">
            <a:spLocks noChangeArrowheads="1"/>
          </p:cNvSpPr>
          <p:nvPr/>
        </p:nvSpPr>
        <p:spPr bwMode="auto">
          <a:xfrm>
            <a:off x="1343025" y="4033838"/>
            <a:ext cx="396875" cy="823912"/>
          </a:xfrm>
          <a:prstGeom prst="rect">
            <a:avLst/>
          </a:prstGeom>
          <a:noFill/>
          <a:ln w="12700">
            <a:noFill/>
            <a:miter lim="800000"/>
            <a:headEnd/>
            <a:tailEnd/>
          </a:ln>
          <a:effectLst/>
        </p:spPr>
        <p:txBody>
          <a:bodyPr wrap="none">
            <a:spAutoFit/>
          </a:bodyPr>
          <a:lstStyle/>
          <a:p>
            <a:pPr eaLnBrk="0" hangingPunct="0"/>
            <a:r>
              <a:rPr lang="es-ES" sz="4800"/>
              <a:t>•</a:t>
            </a:r>
          </a:p>
        </p:txBody>
      </p:sp>
      <p:sp>
        <p:nvSpPr>
          <p:cNvPr id="556055" name="Text Box 23"/>
          <p:cNvSpPr txBox="1">
            <a:spLocks noChangeArrowheads="1"/>
          </p:cNvSpPr>
          <p:nvPr/>
        </p:nvSpPr>
        <p:spPr bwMode="auto">
          <a:xfrm>
            <a:off x="2447925" y="4586288"/>
            <a:ext cx="396875" cy="823912"/>
          </a:xfrm>
          <a:prstGeom prst="rect">
            <a:avLst/>
          </a:prstGeom>
          <a:noFill/>
          <a:ln w="12700">
            <a:noFill/>
            <a:miter lim="800000"/>
            <a:headEnd/>
            <a:tailEnd/>
          </a:ln>
          <a:effectLst/>
        </p:spPr>
        <p:txBody>
          <a:bodyPr wrap="none">
            <a:spAutoFit/>
          </a:bodyPr>
          <a:lstStyle/>
          <a:p>
            <a:pPr eaLnBrk="0" hangingPunct="0"/>
            <a:r>
              <a:rPr lang="es-ES" sz="4800"/>
              <a:t>•</a:t>
            </a:r>
          </a:p>
        </p:txBody>
      </p:sp>
      <p:sp>
        <p:nvSpPr>
          <p:cNvPr id="556056" name="Text Box 24"/>
          <p:cNvSpPr txBox="1">
            <a:spLocks noChangeArrowheads="1"/>
          </p:cNvSpPr>
          <p:nvPr/>
        </p:nvSpPr>
        <p:spPr bwMode="auto">
          <a:xfrm>
            <a:off x="2714625" y="3614738"/>
            <a:ext cx="396875" cy="823912"/>
          </a:xfrm>
          <a:prstGeom prst="rect">
            <a:avLst/>
          </a:prstGeom>
          <a:noFill/>
          <a:ln w="12700">
            <a:noFill/>
            <a:miter lim="800000"/>
            <a:headEnd/>
            <a:tailEnd/>
          </a:ln>
          <a:effectLst/>
        </p:spPr>
        <p:txBody>
          <a:bodyPr wrap="none">
            <a:spAutoFit/>
          </a:bodyPr>
          <a:lstStyle/>
          <a:p>
            <a:pPr eaLnBrk="0" hangingPunct="0"/>
            <a:r>
              <a:rPr lang="es-ES" sz="4800"/>
              <a:t>•</a:t>
            </a:r>
          </a:p>
        </p:txBody>
      </p:sp>
      <p:sp>
        <p:nvSpPr>
          <p:cNvPr id="556057" name="Text Box 25"/>
          <p:cNvSpPr txBox="1">
            <a:spLocks noChangeArrowheads="1"/>
          </p:cNvSpPr>
          <p:nvPr/>
        </p:nvSpPr>
        <p:spPr bwMode="auto">
          <a:xfrm>
            <a:off x="1812925" y="3513138"/>
            <a:ext cx="420688" cy="519112"/>
          </a:xfrm>
          <a:prstGeom prst="rect">
            <a:avLst/>
          </a:prstGeom>
          <a:noFill/>
          <a:ln w="12700">
            <a:noFill/>
            <a:miter lim="800000"/>
            <a:headEnd/>
            <a:tailEnd/>
          </a:ln>
          <a:effectLst/>
        </p:spPr>
        <p:txBody>
          <a:bodyPr wrap="none">
            <a:spAutoFit/>
          </a:bodyPr>
          <a:lstStyle/>
          <a:p>
            <a:pPr eaLnBrk="0" hangingPunct="0"/>
            <a:r>
              <a:rPr lang="es-ES" sz="2800"/>
              <a:t>E</a:t>
            </a:r>
          </a:p>
        </p:txBody>
      </p:sp>
      <p:sp>
        <p:nvSpPr>
          <p:cNvPr id="556058" name="Text Box 26"/>
          <p:cNvSpPr txBox="1">
            <a:spLocks noChangeArrowheads="1"/>
          </p:cNvSpPr>
          <p:nvPr/>
        </p:nvSpPr>
        <p:spPr bwMode="auto">
          <a:xfrm>
            <a:off x="1127125" y="4408488"/>
            <a:ext cx="420688" cy="519112"/>
          </a:xfrm>
          <a:prstGeom prst="rect">
            <a:avLst/>
          </a:prstGeom>
          <a:noFill/>
          <a:ln w="12700">
            <a:noFill/>
            <a:miter lim="800000"/>
            <a:headEnd/>
            <a:tailEnd/>
          </a:ln>
          <a:effectLst/>
        </p:spPr>
        <p:txBody>
          <a:bodyPr wrap="none">
            <a:spAutoFit/>
          </a:bodyPr>
          <a:lstStyle/>
          <a:p>
            <a:pPr eaLnBrk="0" hangingPunct="0"/>
            <a:r>
              <a:rPr lang="es-ES" sz="2800"/>
              <a:t>A</a:t>
            </a:r>
          </a:p>
        </p:txBody>
      </p:sp>
      <p:sp>
        <p:nvSpPr>
          <p:cNvPr id="556059" name="Text Box 27"/>
          <p:cNvSpPr txBox="1">
            <a:spLocks noChangeArrowheads="1"/>
          </p:cNvSpPr>
          <p:nvPr/>
        </p:nvSpPr>
        <p:spPr bwMode="auto">
          <a:xfrm>
            <a:off x="2593975" y="4541838"/>
            <a:ext cx="441325" cy="519112"/>
          </a:xfrm>
          <a:prstGeom prst="rect">
            <a:avLst/>
          </a:prstGeom>
          <a:noFill/>
          <a:ln w="12700">
            <a:noFill/>
            <a:miter lim="800000"/>
            <a:headEnd/>
            <a:tailEnd/>
          </a:ln>
          <a:effectLst/>
        </p:spPr>
        <p:txBody>
          <a:bodyPr wrap="none">
            <a:spAutoFit/>
          </a:bodyPr>
          <a:lstStyle/>
          <a:p>
            <a:pPr eaLnBrk="0" hangingPunct="0"/>
            <a:r>
              <a:rPr lang="es-ES" sz="2800"/>
              <a:t>C</a:t>
            </a:r>
          </a:p>
        </p:txBody>
      </p:sp>
      <p:sp>
        <p:nvSpPr>
          <p:cNvPr id="556060" name="Text Box 28"/>
          <p:cNvSpPr txBox="1">
            <a:spLocks noChangeArrowheads="1"/>
          </p:cNvSpPr>
          <p:nvPr/>
        </p:nvSpPr>
        <p:spPr bwMode="auto">
          <a:xfrm>
            <a:off x="2860675" y="3532188"/>
            <a:ext cx="441325" cy="519112"/>
          </a:xfrm>
          <a:prstGeom prst="rect">
            <a:avLst/>
          </a:prstGeom>
          <a:noFill/>
          <a:ln w="12700">
            <a:noFill/>
            <a:miter lim="800000"/>
            <a:headEnd/>
            <a:tailEnd/>
          </a:ln>
          <a:effectLst/>
        </p:spPr>
        <p:txBody>
          <a:bodyPr wrap="none">
            <a:spAutoFit/>
          </a:bodyPr>
          <a:lstStyle/>
          <a:p>
            <a:pPr eaLnBrk="0" hangingPunct="0"/>
            <a:r>
              <a:rPr lang="es-ES" sz="2800">
                <a:solidFill>
                  <a:srgbClr val="376546"/>
                </a:solidFill>
              </a:rPr>
              <a:t>D</a:t>
            </a:r>
          </a:p>
        </p:txBody>
      </p:sp>
      <p:sp>
        <p:nvSpPr>
          <p:cNvPr id="556061" name="Rectangle 29"/>
          <p:cNvSpPr>
            <a:spLocks noChangeArrowheads="1"/>
          </p:cNvSpPr>
          <p:nvPr/>
        </p:nvSpPr>
        <p:spPr bwMode="auto">
          <a:xfrm>
            <a:off x="1647825" y="5372100"/>
            <a:ext cx="417513"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X</a:t>
            </a:r>
            <a:r>
              <a:rPr lang="en-US" b="1" baseline="-25000"/>
              <a:t>0</a:t>
            </a:r>
          </a:p>
        </p:txBody>
      </p:sp>
      <p:sp>
        <p:nvSpPr>
          <p:cNvPr id="556062" name="Rectangle 30"/>
          <p:cNvSpPr>
            <a:spLocks noChangeArrowheads="1"/>
          </p:cNvSpPr>
          <p:nvPr/>
        </p:nvSpPr>
        <p:spPr bwMode="auto">
          <a:xfrm>
            <a:off x="333375" y="3810000"/>
            <a:ext cx="417513" cy="363538"/>
          </a:xfrm>
          <a:prstGeom prst="rect">
            <a:avLst/>
          </a:prstGeom>
          <a:noFill/>
          <a:ln w="12700">
            <a:noFill/>
            <a:miter lim="800000"/>
            <a:headEnd/>
            <a:tailEnd/>
          </a:ln>
          <a:effectLst/>
        </p:spPr>
        <p:txBody>
          <a:bodyPr wrap="none" lIns="90488" tIns="44450" rIns="90488" bIns="44450">
            <a:spAutoFit/>
          </a:bodyPr>
          <a:lstStyle/>
          <a:p>
            <a:pPr eaLnBrk="0" hangingPunct="0"/>
            <a:r>
              <a:rPr lang="en-US" b="1"/>
              <a:t>Y</a:t>
            </a:r>
            <a:r>
              <a:rPr lang="en-US" b="1" baseline="-25000"/>
              <a:t>0</a:t>
            </a:r>
          </a:p>
        </p:txBody>
      </p:sp>
      <p:sp>
        <p:nvSpPr>
          <p:cNvPr id="556063" name="Rectangle 31"/>
          <p:cNvSpPr>
            <a:spLocks noChangeArrowheads="1"/>
          </p:cNvSpPr>
          <p:nvPr/>
        </p:nvSpPr>
        <p:spPr bwMode="auto">
          <a:xfrm>
            <a:off x="2171700" y="1219200"/>
            <a:ext cx="6477000" cy="3371850"/>
          </a:xfrm>
          <a:prstGeom prst="rect">
            <a:avLst/>
          </a:prstGeom>
          <a:noFill/>
          <a:ln w="12700">
            <a:noFill/>
            <a:miter lim="800000"/>
            <a:headEnd/>
            <a:tailEnd/>
          </a:ln>
          <a:effectLst/>
        </p:spPr>
        <p:txBody>
          <a:bodyPr lIns="90488" tIns="44450" rIns="90488" bIns="44450"/>
          <a:lstStyle/>
          <a:p>
            <a:pPr marL="342900" indent="-342900" algn="just">
              <a:spcBef>
                <a:spcPct val="70000"/>
              </a:spcBef>
            </a:pPr>
            <a:r>
              <a:rPr lang="en-US" sz="2800" dirty="0"/>
              <a:t>	En A el </a:t>
            </a:r>
            <a:r>
              <a:rPr lang="en-US" sz="2800" dirty="0" err="1"/>
              <a:t>consumidor</a:t>
            </a:r>
            <a:r>
              <a:rPr lang="en-US" sz="2800" dirty="0"/>
              <a:t> no </a:t>
            </a:r>
            <a:r>
              <a:rPr lang="en-US" sz="2800" dirty="0" err="1"/>
              <a:t>gasta</a:t>
            </a:r>
            <a:r>
              <a:rPr lang="en-US" sz="2800" dirty="0"/>
              <a:t> </a:t>
            </a:r>
            <a:r>
              <a:rPr lang="en-US" sz="2800" dirty="0" err="1" smtClean="0"/>
              <a:t>todo</a:t>
            </a:r>
            <a:r>
              <a:rPr lang="en-US" sz="2800" dirty="0" smtClean="0"/>
              <a:t> </a:t>
            </a:r>
            <a:r>
              <a:rPr lang="en-US" sz="2800" dirty="0" err="1"/>
              <a:t>su</a:t>
            </a:r>
            <a:r>
              <a:rPr lang="en-US" sz="2800" dirty="0"/>
              <a:t> </a:t>
            </a:r>
            <a:r>
              <a:rPr lang="en-US" sz="2800" dirty="0" err="1" smtClean="0"/>
              <a:t>renta</a:t>
            </a:r>
            <a:r>
              <a:rPr lang="en-US" sz="2800" dirty="0" smtClean="0"/>
              <a:t>, </a:t>
            </a:r>
            <a:r>
              <a:rPr lang="en-US" sz="2800" dirty="0" err="1"/>
              <a:t>por</a:t>
            </a:r>
            <a:r>
              <a:rPr lang="en-US" sz="2800" dirty="0"/>
              <a:t> lo </a:t>
            </a:r>
            <a:r>
              <a:rPr lang="en-US" sz="2800" dirty="0" err="1"/>
              <a:t>que</a:t>
            </a:r>
            <a:r>
              <a:rPr lang="en-US" sz="2800" dirty="0"/>
              <a:t> no </a:t>
            </a:r>
            <a:r>
              <a:rPr lang="en-US" sz="2800" dirty="0" err="1"/>
              <a:t>está</a:t>
            </a:r>
            <a:r>
              <a:rPr lang="en-US" sz="2800" dirty="0"/>
              <a:t> </a:t>
            </a:r>
            <a:r>
              <a:rPr lang="en-US" sz="2800" dirty="0" err="1"/>
              <a:t>maximi-zando</a:t>
            </a:r>
            <a:r>
              <a:rPr lang="en-US" sz="2800" dirty="0"/>
              <a:t> la </a:t>
            </a:r>
            <a:r>
              <a:rPr lang="en-US" sz="2800" dirty="0" err="1"/>
              <a:t>utilidad</a:t>
            </a:r>
            <a:r>
              <a:rPr lang="en-US" sz="2800" dirty="0"/>
              <a:t>.</a:t>
            </a:r>
          </a:p>
          <a:p>
            <a:pPr marL="1600200" lvl="3" indent="-228600" algn="just"/>
            <a:r>
              <a:rPr lang="en-US" dirty="0"/>
              <a:t>	</a:t>
            </a:r>
            <a:r>
              <a:rPr lang="en-US" sz="2400" dirty="0"/>
              <a:t>En C </a:t>
            </a:r>
            <a:r>
              <a:rPr lang="en-US" sz="2400" dirty="0" err="1"/>
              <a:t>gasta</a:t>
            </a:r>
            <a:r>
              <a:rPr lang="en-US" sz="2400" dirty="0"/>
              <a:t> </a:t>
            </a:r>
            <a:r>
              <a:rPr lang="en-US" sz="2400" dirty="0" err="1" smtClean="0"/>
              <a:t>todo</a:t>
            </a:r>
            <a:r>
              <a:rPr lang="en-US" sz="2400" dirty="0" smtClean="0"/>
              <a:t> </a:t>
            </a:r>
            <a:r>
              <a:rPr lang="en-US" sz="2400" dirty="0" err="1" smtClean="0"/>
              <a:t>su</a:t>
            </a:r>
            <a:r>
              <a:rPr lang="en-US" sz="2400" dirty="0" smtClean="0"/>
              <a:t> </a:t>
            </a:r>
            <a:r>
              <a:rPr lang="en-US" sz="2400" dirty="0" err="1" smtClean="0"/>
              <a:t>renta</a:t>
            </a:r>
            <a:r>
              <a:rPr lang="en-US" sz="2400" dirty="0" smtClean="0"/>
              <a:t>, </a:t>
            </a:r>
            <a:r>
              <a:rPr lang="en-US" sz="2400" dirty="0" err="1"/>
              <a:t>pero</a:t>
            </a:r>
            <a:r>
              <a:rPr lang="en-US" sz="2400" dirty="0"/>
              <a:t> </a:t>
            </a:r>
            <a:r>
              <a:rPr lang="en-US" sz="2400" dirty="0" err="1"/>
              <a:t>podría</a:t>
            </a:r>
            <a:r>
              <a:rPr lang="en-US" sz="2400" dirty="0"/>
              <a:t> </a:t>
            </a:r>
            <a:r>
              <a:rPr lang="en-US" sz="2400" dirty="0" err="1"/>
              <a:t>alcanzar</a:t>
            </a:r>
            <a:r>
              <a:rPr lang="en-US" sz="2400" dirty="0"/>
              <a:t> </a:t>
            </a:r>
            <a:r>
              <a:rPr lang="en-US" sz="2400" dirty="0" err="1"/>
              <a:t>una</a:t>
            </a:r>
            <a:r>
              <a:rPr lang="en-US" sz="2400" dirty="0"/>
              <a:t> </a:t>
            </a:r>
            <a:r>
              <a:rPr lang="en-US" sz="2400" dirty="0" err="1"/>
              <a:t>curva</a:t>
            </a:r>
            <a:r>
              <a:rPr lang="en-US" sz="2400" dirty="0"/>
              <a:t> de </a:t>
            </a:r>
            <a:r>
              <a:rPr lang="en-US" sz="2400" dirty="0" err="1"/>
              <a:t>indiferencia</a:t>
            </a:r>
            <a:r>
              <a:rPr lang="en-US" sz="2400" dirty="0"/>
              <a:t> </a:t>
            </a:r>
            <a:r>
              <a:rPr lang="en-US" sz="2400" dirty="0" err="1"/>
              <a:t>más</a:t>
            </a:r>
            <a:r>
              <a:rPr lang="en-US" sz="2400" dirty="0"/>
              <a:t> </a:t>
            </a:r>
            <a:r>
              <a:rPr lang="en-US" sz="2400" dirty="0" err="1"/>
              <a:t>elevada</a:t>
            </a:r>
            <a:r>
              <a:rPr lang="en-US" sz="2400" dirty="0"/>
              <a:t> (mayor </a:t>
            </a:r>
            <a:r>
              <a:rPr lang="en-US" sz="2400" dirty="0" err="1"/>
              <a:t>utilidad</a:t>
            </a:r>
            <a:r>
              <a:rPr lang="en-US" sz="2400" dirty="0"/>
              <a:t>).</a:t>
            </a:r>
          </a:p>
        </p:txBody>
      </p:sp>
      <p:sp>
        <p:nvSpPr>
          <p:cNvPr id="556064" name="Rectangle 32"/>
          <p:cNvSpPr>
            <a:spLocks noChangeArrowheads="1"/>
          </p:cNvSpPr>
          <p:nvPr/>
        </p:nvSpPr>
        <p:spPr bwMode="auto">
          <a:xfrm>
            <a:off x="5241724" y="4123079"/>
            <a:ext cx="3277243" cy="1809750"/>
          </a:xfrm>
          <a:prstGeom prst="rect">
            <a:avLst/>
          </a:prstGeom>
          <a:noFill/>
          <a:ln w="12700">
            <a:noFill/>
            <a:miter lim="800000"/>
            <a:headEnd/>
            <a:tailEnd/>
          </a:ln>
          <a:effectLst/>
        </p:spPr>
        <p:txBody>
          <a:bodyPr lIns="90488" tIns="44450" rIns="90488" bIns="44450"/>
          <a:lstStyle/>
          <a:p>
            <a:pPr marL="342900" indent="-342900" algn="just">
              <a:spcBef>
                <a:spcPct val="70000"/>
              </a:spcBef>
            </a:pPr>
            <a:r>
              <a:rPr lang="en-US" sz="2800" dirty="0"/>
              <a:t>	</a:t>
            </a:r>
            <a:r>
              <a:rPr lang="en-US" sz="2400" dirty="0"/>
              <a:t>El </a:t>
            </a:r>
            <a:r>
              <a:rPr lang="en-US" sz="2400" dirty="0" err="1"/>
              <a:t>consumidor</a:t>
            </a:r>
            <a:r>
              <a:rPr lang="en-US" sz="2400" dirty="0"/>
              <a:t> no </a:t>
            </a:r>
            <a:r>
              <a:rPr lang="en-US" sz="2400" dirty="0" err="1"/>
              <a:t>puede</a:t>
            </a:r>
            <a:r>
              <a:rPr lang="en-US" sz="2400" dirty="0"/>
              <a:t> </a:t>
            </a:r>
            <a:r>
              <a:rPr lang="en-US" sz="2400" dirty="0" err="1"/>
              <a:t>alcanzar</a:t>
            </a:r>
            <a:r>
              <a:rPr lang="en-US" sz="2400" dirty="0"/>
              <a:t> la </a:t>
            </a:r>
            <a:r>
              <a:rPr lang="en-US" sz="2400" dirty="0" err="1"/>
              <a:t>cesta</a:t>
            </a:r>
            <a:r>
              <a:rPr lang="en-US" sz="2400" dirty="0"/>
              <a:t> D, </a:t>
            </a:r>
            <a:r>
              <a:rPr lang="en-US" sz="2400" dirty="0" err="1"/>
              <a:t>porque</a:t>
            </a:r>
            <a:r>
              <a:rPr lang="en-US" sz="2400" dirty="0"/>
              <a:t> </a:t>
            </a:r>
            <a:r>
              <a:rPr lang="en-US" sz="2400" dirty="0" err="1"/>
              <a:t>supera</a:t>
            </a:r>
            <a:r>
              <a:rPr lang="en-US" sz="2400" dirty="0"/>
              <a:t> </a:t>
            </a:r>
            <a:r>
              <a:rPr lang="en-US" sz="2400" dirty="0" err="1"/>
              <a:t>su</a:t>
            </a:r>
            <a:r>
              <a:rPr lang="en-US" sz="2400" dirty="0"/>
              <a:t> </a:t>
            </a:r>
            <a:r>
              <a:rPr lang="en-US" sz="2400" dirty="0" err="1" smtClean="0"/>
              <a:t>renta</a:t>
            </a:r>
            <a:r>
              <a:rPr lang="en-US" sz="2400" dirty="0" smtClean="0"/>
              <a:t>.</a:t>
            </a:r>
            <a:endParaRPr lang="en-US" sz="3600" dirty="0"/>
          </a:p>
        </p:txBody>
      </p:sp>
      <p:sp>
        <p:nvSpPr>
          <p:cNvPr id="556065" name="Rectangle 33"/>
          <p:cNvSpPr>
            <a:spLocks noGrp="1" noChangeArrowheads="1"/>
          </p:cNvSpPr>
          <p:nvPr>
            <p:ph type="title"/>
          </p:nvPr>
        </p:nvSpPr>
        <p:spPr>
          <a:xfrm>
            <a:off x="0" y="190500"/>
            <a:ext cx="9144000" cy="679450"/>
          </a:xfrm>
          <a:noFill/>
          <a:ln/>
        </p:spPr>
        <p:txBody>
          <a:bodyPr lIns="90488" tIns="44450" rIns="90488" bIns="44450"/>
          <a:lstStyle/>
          <a:p>
            <a:r>
              <a:rPr lang="es-ES" sz="4000"/>
              <a:t>4.1. Solución interior</a:t>
            </a:r>
            <a:endParaRPr lang="en-US" sz="4000"/>
          </a:p>
        </p:txBody>
      </p:sp>
      <p:sp>
        <p:nvSpPr>
          <p:cNvPr id="556067" name="Rectangle 35"/>
          <p:cNvSpPr>
            <a:spLocks noChangeArrowheads="1"/>
          </p:cNvSpPr>
          <p:nvPr/>
        </p:nvSpPr>
        <p:spPr bwMode="auto">
          <a:xfrm>
            <a:off x="737725" y="6064672"/>
            <a:ext cx="5660589" cy="369332"/>
          </a:xfrm>
          <a:prstGeom prst="rect">
            <a:avLst/>
          </a:prstGeom>
          <a:noFill/>
          <a:ln w="12700">
            <a:noFill/>
            <a:miter lim="800000"/>
            <a:headEnd/>
            <a:tailEnd/>
          </a:ln>
          <a:effectLst/>
        </p:spPr>
        <p:txBody>
          <a:bodyPr wrap="none" anchor="ctr">
            <a:spAutoFit/>
          </a:bodyPr>
          <a:lstStyle/>
          <a:p>
            <a:pPr algn="ctr"/>
            <a:r>
              <a:rPr lang="es-ES" i="1" dirty="0" smtClean="0"/>
              <a:t>Figura 12</a:t>
            </a:r>
            <a:r>
              <a:rPr lang="es-ES" dirty="0" smtClean="0"/>
              <a:t>. Equilibrio del consumidor: solución interior.</a:t>
            </a:r>
            <a:endParaRPr lang="es-E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AE63E606-4B84-4547-9961-28035D8E0D29}" type="slidenum">
              <a:rPr lang="es-ES"/>
              <a:pPr/>
              <a:t>78</a:t>
            </a:fld>
            <a:endParaRPr lang="es-ES"/>
          </a:p>
        </p:txBody>
      </p:sp>
      <p:sp>
        <p:nvSpPr>
          <p:cNvPr id="558082" name="Rectangle 2"/>
          <p:cNvSpPr>
            <a:spLocks noGrp="1" noChangeArrowheads="1"/>
          </p:cNvSpPr>
          <p:nvPr>
            <p:ph type="title"/>
          </p:nvPr>
        </p:nvSpPr>
        <p:spPr/>
        <p:txBody>
          <a:bodyPr/>
          <a:lstStyle/>
          <a:p>
            <a:r>
              <a:rPr lang="es-ES"/>
              <a:t>4.1. Solución interior</a:t>
            </a:r>
          </a:p>
        </p:txBody>
      </p:sp>
      <p:sp>
        <p:nvSpPr>
          <p:cNvPr id="558083" name="Rectangle 3"/>
          <p:cNvSpPr>
            <a:spLocks noGrp="1" noChangeArrowheads="1"/>
          </p:cNvSpPr>
          <p:nvPr>
            <p:ph type="body" idx="1"/>
          </p:nvPr>
        </p:nvSpPr>
        <p:spPr>
          <a:xfrm>
            <a:off x="457200" y="1323975"/>
            <a:ext cx="8229600" cy="4525963"/>
          </a:xfrm>
        </p:spPr>
        <p:txBody>
          <a:bodyPr/>
          <a:lstStyle/>
          <a:p>
            <a:r>
              <a:rPr lang="es-ES" dirty="0"/>
              <a:t>El equilibrio se alcanzaría en E(X</a:t>
            </a:r>
            <a:r>
              <a:rPr lang="es-ES" baseline="-25000" dirty="0"/>
              <a:t>0</a:t>
            </a:r>
            <a:r>
              <a:rPr lang="es-ES" dirty="0"/>
              <a:t>,Y</a:t>
            </a:r>
            <a:r>
              <a:rPr lang="es-ES" baseline="-25000" dirty="0"/>
              <a:t>0</a:t>
            </a:r>
            <a:r>
              <a:rPr lang="es-ES" dirty="0"/>
              <a:t>).</a:t>
            </a:r>
          </a:p>
          <a:p>
            <a:pPr algn="just"/>
            <a:r>
              <a:rPr lang="es-ES" dirty="0"/>
              <a:t>Como el consumidor va a comprar (consumir) una determina cantidad de los dos bienes se dice que se alcanza una solución interior.</a:t>
            </a:r>
          </a:p>
          <a:p>
            <a:r>
              <a:rPr lang="es-ES" dirty="0"/>
              <a:t>El consumidor se gasta </a:t>
            </a:r>
            <a:r>
              <a:rPr lang="es-ES" dirty="0" smtClean="0"/>
              <a:t>todo su renta </a:t>
            </a:r>
            <a:r>
              <a:rPr lang="es-ES" dirty="0"/>
              <a:t>I.</a:t>
            </a:r>
          </a:p>
          <a:p>
            <a:pPr algn="just"/>
            <a:r>
              <a:rPr lang="es-ES" dirty="0"/>
              <a:t>El consumidor accede al mayor nivel de utilidad factible (U</a:t>
            </a:r>
            <a:r>
              <a:rPr lang="es-ES" baseline="-25000" dirty="0"/>
              <a:t>2</a:t>
            </a:r>
            <a:r>
              <a:rPr lang="es-ES" dirty="0"/>
              <a:t>).</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6 Marcador de pie de página"/>
          <p:cNvSpPr>
            <a:spLocks noGrp="1"/>
          </p:cNvSpPr>
          <p:nvPr>
            <p:ph type="ftr" sz="quarter" idx="11"/>
          </p:nvPr>
        </p:nvSpPr>
        <p:spPr/>
        <p:txBody>
          <a:bodyPr/>
          <a:lstStyle/>
          <a:p>
            <a:r>
              <a:rPr lang="es-ES"/>
              <a:t>Capítulo 1</a:t>
            </a:r>
          </a:p>
        </p:txBody>
      </p:sp>
      <p:sp>
        <p:nvSpPr>
          <p:cNvPr id="7" name="7 Marcador de número de diapositiva"/>
          <p:cNvSpPr>
            <a:spLocks noGrp="1"/>
          </p:cNvSpPr>
          <p:nvPr>
            <p:ph type="sldNum" sz="quarter" idx="12"/>
          </p:nvPr>
        </p:nvSpPr>
        <p:spPr/>
        <p:txBody>
          <a:bodyPr/>
          <a:lstStyle/>
          <a:p>
            <a:fld id="{7CAE72AE-D7FF-4395-959B-1AE59680F09D}" type="slidenum">
              <a:rPr lang="es-ES"/>
              <a:pPr/>
              <a:t>79</a:t>
            </a:fld>
            <a:endParaRPr lang="es-ES"/>
          </a:p>
        </p:txBody>
      </p:sp>
      <p:sp>
        <p:nvSpPr>
          <p:cNvPr id="560130" name="Rectangle 2"/>
          <p:cNvSpPr>
            <a:spLocks noGrp="1" noChangeArrowheads="1"/>
          </p:cNvSpPr>
          <p:nvPr>
            <p:ph type="title"/>
          </p:nvPr>
        </p:nvSpPr>
        <p:spPr>
          <a:xfrm>
            <a:off x="0" y="274638"/>
            <a:ext cx="8686800" cy="1143000"/>
          </a:xfrm>
        </p:spPr>
        <p:txBody>
          <a:bodyPr/>
          <a:lstStyle/>
          <a:p>
            <a:r>
              <a:rPr lang="es-ES" sz="4000"/>
              <a:t>4.1. Solución interior. Analíticamente</a:t>
            </a:r>
          </a:p>
        </p:txBody>
      </p:sp>
      <p:sp>
        <p:nvSpPr>
          <p:cNvPr id="560131" name="Rectangle 3"/>
          <p:cNvSpPr>
            <a:spLocks noGrp="1" noChangeArrowheads="1"/>
          </p:cNvSpPr>
          <p:nvPr>
            <p:ph type="body" sz="half" idx="1"/>
          </p:nvPr>
        </p:nvSpPr>
        <p:spPr>
          <a:xfrm>
            <a:off x="1" y="1266825"/>
            <a:ext cx="8808334" cy="4859338"/>
          </a:xfrm>
        </p:spPr>
        <p:txBody>
          <a:bodyPr/>
          <a:lstStyle/>
          <a:p>
            <a:pPr algn="just">
              <a:lnSpc>
                <a:spcPct val="90000"/>
              </a:lnSpc>
              <a:buFontTx/>
              <a:buNone/>
            </a:pPr>
            <a:r>
              <a:rPr lang="es-ES" sz="2400" dirty="0"/>
              <a:t>    En E, la pendiente de la curva de indiferencia es igual a la pendiente de la restricción presupuestaria:</a:t>
            </a:r>
          </a:p>
          <a:p>
            <a:pPr>
              <a:lnSpc>
                <a:spcPct val="90000"/>
              </a:lnSpc>
              <a:buFontTx/>
              <a:buNone/>
            </a:pPr>
            <a:endParaRPr lang="es-ES" sz="2400" dirty="0"/>
          </a:p>
          <a:p>
            <a:pPr>
              <a:lnSpc>
                <a:spcPct val="90000"/>
              </a:lnSpc>
              <a:buFontTx/>
              <a:buNone/>
            </a:pPr>
            <a:endParaRPr lang="es-ES" sz="2400" dirty="0"/>
          </a:p>
          <a:p>
            <a:pPr>
              <a:lnSpc>
                <a:spcPct val="90000"/>
              </a:lnSpc>
              <a:buFontTx/>
              <a:buNone/>
            </a:pPr>
            <a:r>
              <a:rPr lang="es-ES" sz="2400" dirty="0"/>
              <a:t>   </a:t>
            </a:r>
          </a:p>
          <a:p>
            <a:pPr>
              <a:lnSpc>
                <a:spcPct val="90000"/>
              </a:lnSpc>
              <a:buFontTx/>
              <a:buNone/>
            </a:pPr>
            <a:r>
              <a:rPr lang="es-ES" sz="2400" dirty="0"/>
              <a:t>    Multiplicando la expresión (1) por -1 y teniendo en cuenta (2) resulta:</a:t>
            </a:r>
          </a:p>
          <a:p>
            <a:pPr>
              <a:lnSpc>
                <a:spcPct val="90000"/>
              </a:lnSpc>
              <a:buFontTx/>
              <a:buNone/>
            </a:pPr>
            <a:endParaRPr lang="es-ES" sz="2400" dirty="0"/>
          </a:p>
          <a:p>
            <a:pPr>
              <a:lnSpc>
                <a:spcPct val="90000"/>
              </a:lnSpc>
              <a:buFontTx/>
              <a:buNone/>
            </a:pPr>
            <a:endParaRPr lang="es-ES" sz="2400" dirty="0"/>
          </a:p>
          <a:p>
            <a:pPr>
              <a:lnSpc>
                <a:spcPct val="90000"/>
              </a:lnSpc>
              <a:buFontTx/>
              <a:buNone/>
            </a:pPr>
            <a:endParaRPr lang="es-ES" sz="2400" dirty="0"/>
          </a:p>
          <a:p>
            <a:pPr>
              <a:lnSpc>
                <a:spcPct val="90000"/>
              </a:lnSpc>
              <a:buFontTx/>
              <a:buNone/>
            </a:pPr>
            <a:r>
              <a:rPr lang="es-ES" sz="2400" dirty="0"/>
              <a:t>    Esta expresión recoge el punto de tangencia entre la curva de indiferencia y la recta presupuestaria.</a:t>
            </a:r>
          </a:p>
          <a:p>
            <a:pPr>
              <a:lnSpc>
                <a:spcPct val="90000"/>
              </a:lnSpc>
              <a:buFontTx/>
              <a:buNone/>
            </a:pPr>
            <a:endParaRPr lang="es-ES" sz="2400" dirty="0"/>
          </a:p>
          <a:p>
            <a:pPr>
              <a:lnSpc>
                <a:spcPct val="90000"/>
              </a:lnSpc>
              <a:buFontTx/>
              <a:buNone/>
            </a:pPr>
            <a:endParaRPr lang="es-ES" sz="2400" dirty="0"/>
          </a:p>
        </p:txBody>
      </p:sp>
      <p:graphicFrame>
        <p:nvGraphicFramePr>
          <p:cNvPr id="560132" name="Object 4"/>
          <p:cNvGraphicFramePr>
            <a:graphicFrameLocks noChangeAspect="1"/>
          </p:cNvGraphicFramePr>
          <p:nvPr>
            <p:ph sz="quarter" idx="2"/>
          </p:nvPr>
        </p:nvGraphicFramePr>
        <p:xfrm>
          <a:off x="1306513" y="2257425"/>
          <a:ext cx="6745287" cy="798513"/>
        </p:xfrm>
        <a:graphic>
          <a:graphicData uri="http://schemas.openxmlformats.org/presentationml/2006/ole">
            <p:oleObj spid="_x0000_s560132" name="Ecuación" r:id="rId4" imgW="3543120" imgH="419040" progId="Equation.3">
              <p:embed/>
            </p:oleObj>
          </a:graphicData>
        </a:graphic>
      </p:graphicFrame>
      <p:graphicFrame>
        <p:nvGraphicFramePr>
          <p:cNvPr id="560134" name="Object 6"/>
          <p:cNvGraphicFramePr>
            <a:graphicFrameLocks noChangeAspect="1"/>
          </p:cNvGraphicFramePr>
          <p:nvPr>
            <p:ph sz="quarter" idx="3"/>
          </p:nvPr>
        </p:nvGraphicFramePr>
        <p:xfrm>
          <a:off x="3332163" y="3976688"/>
          <a:ext cx="2125662" cy="935037"/>
        </p:xfrm>
        <a:graphic>
          <a:graphicData uri="http://schemas.openxmlformats.org/presentationml/2006/ole">
            <p:oleObj spid="_x0000_s560134" name="Ecuación" r:id="rId5" imgW="952200" imgH="419040" progId="Equation.3">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BB85721C-52E5-4031-A63A-40FCB6D9DF4C}" type="slidenum">
              <a:rPr lang="es-ES"/>
              <a:pPr/>
              <a:t>8</a:t>
            </a:fld>
            <a:endParaRPr lang="es-ES"/>
          </a:p>
        </p:txBody>
      </p:sp>
      <p:sp>
        <p:nvSpPr>
          <p:cNvPr id="478210" name="Rectangle 2"/>
          <p:cNvSpPr>
            <a:spLocks noGrp="1" noChangeArrowheads="1"/>
          </p:cNvSpPr>
          <p:nvPr>
            <p:ph type="title"/>
          </p:nvPr>
        </p:nvSpPr>
        <p:spPr/>
        <p:txBody>
          <a:bodyPr/>
          <a:lstStyle/>
          <a:p>
            <a:endParaRPr lang="es-ES"/>
          </a:p>
        </p:txBody>
      </p:sp>
      <p:sp>
        <p:nvSpPr>
          <p:cNvPr id="478211" name="Rectangle 3"/>
          <p:cNvSpPr>
            <a:spLocks noGrp="1" noChangeArrowheads="1"/>
          </p:cNvSpPr>
          <p:nvPr>
            <p:ph type="body" idx="1"/>
          </p:nvPr>
        </p:nvSpPr>
        <p:spPr>
          <a:xfrm>
            <a:off x="457200" y="1244600"/>
            <a:ext cx="8229600" cy="4525963"/>
          </a:xfrm>
        </p:spPr>
        <p:txBody>
          <a:bodyPr/>
          <a:lstStyle/>
          <a:p>
            <a:pPr>
              <a:buFontTx/>
              <a:buNone/>
            </a:pPr>
            <a:r>
              <a:rPr lang="es-ES" sz="2800"/>
              <a:t>2. Preferencias y función de utilidad.</a:t>
            </a:r>
            <a:endParaRPr lang="es-ES_tradnl" sz="2800"/>
          </a:p>
          <a:p>
            <a:pPr>
              <a:buFontTx/>
              <a:buNone/>
            </a:pPr>
            <a:r>
              <a:rPr lang="es-ES" sz="2800"/>
              <a:t>  2.1. La teoría de la utilidad cardinal.</a:t>
            </a:r>
            <a:endParaRPr lang="es-ES_tradnl" sz="2800"/>
          </a:p>
          <a:p>
            <a:pPr>
              <a:buFontTx/>
              <a:buNone/>
            </a:pPr>
            <a:r>
              <a:rPr lang="es-ES" sz="2800"/>
              <a:t>  2.2. La teoría de la utilidad ordinal.</a:t>
            </a:r>
            <a:endParaRPr lang="es-ES_tradnl" sz="2800"/>
          </a:p>
          <a:p>
            <a:pPr>
              <a:buFontTx/>
              <a:buNone/>
            </a:pPr>
            <a:r>
              <a:rPr lang="es-ES" sz="2800"/>
              <a:t>    2.2.1. Supuestos.</a:t>
            </a:r>
          </a:p>
          <a:p>
            <a:pPr>
              <a:buFontTx/>
              <a:buNone/>
            </a:pPr>
            <a:r>
              <a:rPr lang="es-ES" sz="2800"/>
              <a:t>    2.2.2. Las curvas de indiferencia.</a:t>
            </a:r>
          </a:p>
          <a:p>
            <a:pPr>
              <a:buFontTx/>
              <a:buNone/>
            </a:pPr>
            <a:r>
              <a:rPr lang="es-ES" sz="2800"/>
              <a:t>    2.2.3. Propiedades de las curvas de indiferencia.</a:t>
            </a:r>
          </a:p>
          <a:p>
            <a:pPr>
              <a:buFontTx/>
              <a:buNone/>
            </a:pPr>
            <a:r>
              <a:rPr lang="es-ES" sz="2800"/>
              <a:t>    2.2.4. Relación marginal de sustitución (RMS).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pie de página"/>
          <p:cNvSpPr>
            <a:spLocks noGrp="1"/>
          </p:cNvSpPr>
          <p:nvPr>
            <p:ph type="ftr" sz="quarter" idx="11"/>
          </p:nvPr>
        </p:nvSpPr>
        <p:spPr/>
        <p:txBody>
          <a:bodyPr/>
          <a:lstStyle/>
          <a:p>
            <a:r>
              <a:rPr lang="es-ES"/>
              <a:t>Capítulo 1</a:t>
            </a:r>
          </a:p>
        </p:txBody>
      </p:sp>
      <p:sp>
        <p:nvSpPr>
          <p:cNvPr id="6" name="6 Marcador de número de diapositiva"/>
          <p:cNvSpPr>
            <a:spLocks noGrp="1"/>
          </p:cNvSpPr>
          <p:nvPr>
            <p:ph type="sldNum" sz="quarter" idx="12"/>
          </p:nvPr>
        </p:nvSpPr>
        <p:spPr/>
        <p:txBody>
          <a:bodyPr/>
          <a:lstStyle/>
          <a:p>
            <a:fld id="{443A8F0D-4E0F-439C-9008-E99D443B190A}" type="slidenum">
              <a:rPr lang="es-ES"/>
              <a:pPr/>
              <a:t>80</a:t>
            </a:fld>
            <a:endParaRPr lang="es-ES"/>
          </a:p>
        </p:txBody>
      </p:sp>
      <p:sp>
        <p:nvSpPr>
          <p:cNvPr id="569346" name="Rectangle 2"/>
          <p:cNvSpPr>
            <a:spLocks noGrp="1" noChangeArrowheads="1"/>
          </p:cNvSpPr>
          <p:nvPr>
            <p:ph type="title"/>
          </p:nvPr>
        </p:nvSpPr>
        <p:spPr/>
        <p:txBody>
          <a:bodyPr/>
          <a:lstStyle/>
          <a:p>
            <a:r>
              <a:rPr lang="es-ES"/>
              <a:t>4.1. Solución interior</a:t>
            </a:r>
          </a:p>
        </p:txBody>
      </p:sp>
      <p:sp>
        <p:nvSpPr>
          <p:cNvPr id="569347" name="Rectangle 3"/>
          <p:cNvSpPr>
            <a:spLocks noGrp="1" noChangeArrowheads="1"/>
          </p:cNvSpPr>
          <p:nvPr>
            <p:ph type="body" sz="half" idx="1"/>
          </p:nvPr>
        </p:nvSpPr>
        <p:spPr>
          <a:xfrm>
            <a:off x="457200" y="1281113"/>
            <a:ext cx="8247063" cy="4845050"/>
          </a:xfrm>
        </p:spPr>
        <p:txBody>
          <a:bodyPr/>
          <a:lstStyle/>
          <a:p>
            <a:r>
              <a:rPr lang="es-ES" sz="2400" dirty="0"/>
              <a:t>A partir de la expresión (3) se comprueba  fácilmente que una situación óptima en el contexto de la utilidad ordinal también debe verificar la </a:t>
            </a:r>
            <a:r>
              <a:rPr lang="es-ES" sz="2400" dirty="0">
                <a:solidFill>
                  <a:srgbClr val="FF3300"/>
                </a:solidFill>
              </a:rPr>
              <a:t>ley de la igualdad de las utilidades marginales ponderadas</a:t>
            </a:r>
            <a:r>
              <a:rPr lang="es-ES" sz="2400" dirty="0"/>
              <a:t> por los precios de los bienes. </a:t>
            </a:r>
          </a:p>
          <a:p>
            <a:endParaRPr lang="es-ES" sz="2400" dirty="0"/>
          </a:p>
          <a:p>
            <a:endParaRPr lang="es-ES" sz="2400" dirty="0"/>
          </a:p>
          <a:p>
            <a:r>
              <a:rPr lang="es-ES" sz="2400" dirty="0"/>
              <a:t>La utilidad total se maximiza cuando el presupuesto se asigna de tal manera que la utilidad marginal de todos los bienes por unidad monetaria de gasto sea idéntica</a:t>
            </a:r>
            <a:r>
              <a:rPr lang="en-US" sz="2400" dirty="0"/>
              <a:t>.</a:t>
            </a:r>
            <a:endParaRPr lang="es-ES" sz="2400" dirty="0"/>
          </a:p>
        </p:txBody>
      </p:sp>
      <p:graphicFrame>
        <p:nvGraphicFramePr>
          <p:cNvPr id="569348" name="Object 4"/>
          <p:cNvGraphicFramePr>
            <a:graphicFrameLocks noChangeAspect="1"/>
          </p:cNvGraphicFramePr>
          <p:nvPr>
            <p:ph sz="half" idx="2"/>
          </p:nvPr>
        </p:nvGraphicFramePr>
        <p:xfrm>
          <a:off x="3373119" y="2963863"/>
          <a:ext cx="1959293" cy="936805"/>
        </p:xfrm>
        <a:graphic>
          <a:graphicData uri="http://schemas.openxmlformats.org/presentationml/2006/ole">
            <p:oleObj spid="_x0000_s569348" name="Ecuación" r:id="rId4" imgW="876240" imgH="419040" progId="Equation.3">
              <p:embed/>
            </p:oleObj>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pie de página"/>
          <p:cNvSpPr>
            <a:spLocks noGrp="1"/>
          </p:cNvSpPr>
          <p:nvPr>
            <p:ph type="ftr" sz="quarter" idx="11"/>
          </p:nvPr>
        </p:nvSpPr>
        <p:spPr/>
        <p:txBody>
          <a:bodyPr/>
          <a:lstStyle/>
          <a:p>
            <a:r>
              <a:rPr lang="es-ES"/>
              <a:t>Capítulo 1</a:t>
            </a:r>
          </a:p>
        </p:txBody>
      </p:sp>
      <p:sp>
        <p:nvSpPr>
          <p:cNvPr id="6" name="6 Marcador de número de diapositiva"/>
          <p:cNvSpPr>
            <a:spLocks noGrp="1"/>
          </p:cNvSpPr>
          <p:nvPr>
            <p:ph type="sldNum" sz="quarter" idx="12"/>
          </p:nvPr>
        </p:nvSpPr>
        <p:spPr/>
        <p:txBody>
          <a:bodyPr/>
          <a:lstStyle/>
          <a:p>
            <a:fld id="{B93A685E-28C6-4850-AB10-7A51C0378418}" type="slidenum">
              <a:rPr lang="es-ES"/>
              <a:pPr/>
              <a:t>81</a:t>
            </a:fld>
            <a:endParaRPr lang="es-ES"/>
          </a:p>
        </p:txBody>
      </p:sp>
      <p:sp>
        <p:nvSpPr>
          <p:cNvPr id="566277" name="Rectangle 5"/>
          <p:cNvSpPr>
            <a:spLocks noGrp="1" noChangeArrowheads="1"/>
          </p:cNvSpPr>
          <p:nvPr>
            <p:ph type="title"/>
          </p:nvPr>
        </p:nvSpPr>
        <p:spPr/>
        <p:txBody>
          <a:bodyPr/>
          <a:lstStyle/>
          <a:p>
            <a:r>
              <a:rPr lang="es-ES"/>
              <a:t>4.1. Solución interior</a:t>
            </a:r>
          </a:p>
        </p:txBody>
      </p:sp>
      <p:sp>
        <p:nvSpPr>
          <p:cNvPr id="566275" name="Rectangle 3"/>
          <p:cNvSpPr>
            <a:spLocks noGrp="1" noChangeArrowheads="1"/>
          </p:cNvSpPr>
          <p:nvPr>
            <p:ph type="body" sz="half" idx="1"/>
          </p:nvPr>
        </p:nvSpPr>
        <p:spPr>
          <a:xfrm>
            <a:off x="457200" y="1600200"/>
            <a:ext cx="8131215" cy="4525963"/>
          </a:xfrm>
        </p:spPr>
        <p:txBody>
          <a:bodyPr/>
          <a:lstStyle/>
          <a:p>
            <a:pPr algn="just"/>
            <a:r>
              <a:rPr lang="es-ES" sz="2800" dirty="0"/>
              <a:t>Encontrar la combinación óptima de bienes (X</a:t>
            </a:r>
            <a:r>
              <a:rPr lang="es-ES" sz="2800" baseline="-25000" dirty="0"/>
              <a:t>0</a:t>
            </a:r>
            <a:r>
              <a:rPr lang="es-ES" sz="2800" dirty="0"/>
              <a:t>,Y</a:t>
            </a:r>
            <a:r>
              <a:rPr lang="es-ES" sz="2800" baseline="-25000" dirty="0"/>
              <a:t>0</a:t>
            </a:r>
            <a:r>
              <a:rPr lang="es-ES" sz="2800" dirty="0"/>
              <a:t>) se limita a resolver el siguiente sistema de </a:t>
            </a:r>
            <a:r>
              <a:rPr lang="es-ES" sz="2800" dirty="0" smtClean="0"/>
              <a:t>dos </a:t>
            </a:r>
            <a:r>
              <a:rPr lang="es-ES" sz="2800" dirty="0"/>
              <a:t>ecuaciones con </a:t>
            </a:r>
            <a:r>
              <a:rPr lang="es-ES" sz="2800" dirty="0" smtClean="0"/>
              <a:t>dos </a:t>
            </a:r>
            <a:r>
              <a:rPr lang="es-ES" sz="2800" dirty="0"/>
              <a:t>incógnitas:</a:t>
            </a:r>
          </a:p>
          <a:p>
            <a:endParaRPr lang="es-ES" sz="2800" dirty="0"/>
          </a:p>
          <a:p>
            <a:endParaRPr lang="es-ES" sz="2800" dirty="0"/>
          </a:p>
          <a:p>
            <a:endParaRPr lang="es-ES" sz="2800" dirty="0"/>
          </a:p>
          <a:p>
            <a:pPr>
              <a:buFontTx/>
              <a:buNone/>
            </a:pPr>
            <a:r>
              <a:rPr lang="es-ES" sz="2800" dirty="0"/>
              <a:t>       </a:t>
            </a:r>
            <a:r>
              <a:rPr lang="es-ES" sz="2800" dirty="0" smtClean="0"/>
              <a:t>(</a:t>
            </a:r>
            <a:r>
              <a:rPr lang="es-ES" sz="2800" dirty="0"/>
              <a:t>2) </a:t>
            </a:r>
            <a:r>
              <a:rPr lang="es-ES" sz="2800" dirty="0" smtClean="0"/>
              <a:t>  I=</a:t>
            </a:r>
            <a:r>
              <a:rPr lang="es-ES" sz="2800" dirty="0" err="1" smtClean="0"/>
              <a:t>XP</a:t>
            </a:r>
            <a:r>
              <a:rPr lang="es-ES" sz="2800" baseline="-25000" dirty="0" err="1" smtClean="0"/>
              <a:t>x</a:t>
            </a:r>
            <a:r>
              <a:rPr lang="es-ES" sz="2800" dirty="0" err="1" smtClean="0"/>
              <a:t>+YP</a:t>
            </a:r>
            <a:r>
              <a:rPr lang="es-ES" sz="2800" baseline="-25000" dirty="0" err="1" smtClean="0"/>
              <a:t>y</a:t>
            </a:r>
            <a:endParaRPr lang="es-ES" sz="2800" baseline="-25000" dirty="0"/>
          </a:p>
          <a:p>
            <a:pPr>
              <a:buFontTx/>
              <a:buNone/>
            </a:pPr>
            <a:endParaRPr lang="es-ES" sz="2800" dirty="0"/>
          </a:p>
        </p:txBody>
      </p:sp>
      <p:graphicFrame>
        <p:nvGraphicFramePr>
          <p:cNvPr id="566276" name="Object 4"/>
          <p:cNvGraphicFramePr>
            <a:graphicFrameLocks noChangeAspect="1"/>
          </p:cNvGraphicFramePr>
          <p:nvPr>
            <p:ph sz="half" idx="2"/>
          </p:nvPr>
        </p:nvGraphicFramePr>
        <p:xfrm>
          <a:off x="1168241" y="3302663"/>
          <a:ext cx="5076844" cy="910521"/>
        </p:xfrm>
        <a:graphic>
          <a:graphicData uri="http://schemas.openxmlformats.org/presentationml/2006/ole">
            <p:oleObj spid="_x0000_s566276" name="Ecuación" r:id="rId4" imgW="2336760" imgH="419040" progId="Equation.3">
              <p:embed/>
            </p:oleObj>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2C2D9CF9-8BD0-40A2-A90D-D9A622A03DDB}" type="slidenum">
              <a:rPr lang="es-ES"/>
              <a:pPr/>
              <a:t>82</a:t>
            </a:fld>
            <a:endParaRPr lang="es-ES"/>
          </a:p>
        </p:txBody>
      </p:sp>
      <p:sp>
        <p:nvSpPr>
          <p:cNvPr id="580610" name="Rectangle 2"/>
          <p:cNvSpPr>
            <a:spLocks noGrp="1" noChangeArrowheads="1"/>
          </p:cNvSpPr>
          <p:nvPr>
            <p:ph type="title"/>
          </p:nvPr>
        </p:nvSpPr>
        <p:spPr>
          <a:xfrm>
            <a:off x="0" y="274638"/>
            <a:ext cx="9144000" cy="911225"/>
          </a:xfrm>
        </p:spPr>
        <p:txBody>
          <a:bodyPr/>
          <a:lstStyle/>
          <a:p>
            <a:r>
              <a:rPr lang="es-ES" sz="3600">
                <a:solidFill>
                  <a:srgbClr val="FF3300"/>
                </a:solidFill>
              </a:rPr>
              <a:t>Práctica 10</a:t>
            </a:r>
            <a:r>
              <a:rPr lang="es-ES" sz="3600"/>
              <a:t>. El equilibrio del consumidor</a:t>
            </a:r>
          </a:p>
        </p:txBody>
      </p:sp>
      <p:sp>
        <p:nvSpPr>
          <p:cNvPr id="580611" name="Rectangle 3"/>
          <p:cNvSpPr>
            <a:spLocks noGrp="1" noChangeArrowheads="1"/>
          </p:cNvSpPr>
          <p:nvPr>
            <p:ph type="body" idx="1"/>
          </p:nvPr>
        </p:nvSpPr>
        <p:spPr>
          <a:xfrm>
            <a:off x="487363" y="1338263"/>
            <a:ext cx="8066328" cy="4525962"/>
          </a:xfrm>
        </p:spPr>
        <p:txBody>
          <a:bodyPr/>
          <a:lstStyle/>
          <a:p>
            <a:pPr marL="533400" indent="-533400" algn="just">
              <a:lnSpc>
                <a:spcPct val="90000"/>
              </a:lnSpc>
              <a:buFontTx/>
              <a:buNone/>
            </a:pPr>
            <a:r>
              <a:rPr lang="es-ES" sz="2800" dirty="0"/>
              <a:t>     Un consumidor cuyas preferencias vienen </a:t>
            </a:r>
            <a:r>
              <a:rPr lang="es-ES" sz="2800" dirty="0" smtClean="0"/>
              <a:t>representadas </a:t>
            </a:r>
            <a:r>
              <a:rPr lang="es-ES" sz="2800" dirty="0"/>
              <a:t>por la función de utilidad U=20X</a:t>
            </a:r>
            <a:r>
              <a:rPr lang="es-ES" sz="2800" baseline="30000" dirty="0"/>
              <a:t>1/2</a:t>
            </a:r>
            <a:r>
              <a:rPr lang="es-ES" sz="2800" dirty="0"/>
              <a:t>Y</a:t>
            </a:r>
            <a:r>
              <a:rPr lang="es-ES" sz="2800" baseline="30000" dirty="0"/>
              <a:t>1/3</a:t>
            </a:r>
            <a:r>
              <a:rPr lang="es-ES" sz="2800" dirty="0"/>
              <a:t> dispone de </a:t>
            </a:r>
            <a:r>
              <a:rPr lang="es-ES" sz="2800" dirty="0" smtClean="0"/>
              <a:t>una renta </a:t>
            </a:r>
            <a:r>
              <a:rPr lang="es-ES" sz="2800" dirty="0"/>
              <a:t>de 200 </a:t>
            </a:r>
            <a:r>
              <a:rPr lang="es-ES" sz="2800" dirty="0" err="1"/>
              <a:t>um</a:t>
            </a:r>
            <a:r>
              <a:rPr lang="es-ES" sz="2800" dirty="0"/>
              <a:t>. Si los precios de los bienes fijados por el mercado son, respectivamente, </a:t>
            </a:r>
            <a:r>
              <a:rPr lang="es-ES" sz="2800" dirty="0" err="1"/>
              <a:t>P</a:t>
            </a:r>
            <a:r>
              <a:rPr lang="es-ES" sz="2800" baseline="-25000" dirty="0" err="1"/>
              <a:t>x</a:t>
            </a:r>
            <a:r>
              <a:rPr lang="es-ES" sz="2800" dirty="0"/>
              <a:t>=12 </a:t>
            </a:r>
            <a:r>
              <a:rPr lang="es-ES" sz="2800" dirty="0" err="1"/>
              <a:t>um</a:t>
            </a:r>
            <a:r>
              <a:rPr lang="es-ES" sz="2800" dirty="0"/>
              <a:t>/</a:t>
            </a:r>
            <a:r>
              <a:rPr lang="es-ES" sz="2800" dirty="0" err="1"/>
              <a:t>ud</a:t>
            </a:r>
            <a:r>
              <a:rPr lang="es-ES" sz="2800" dirty="0"/>
              <a:t>, </a:t>
            </a:r>
            <a:r>
              <a:rPr lang="es-ES" sz="2800" dirty="0" err="1"/>
              <a:t>Py</a:t>
            </a:r>
            <a:r>
              <a:rPr lang="es-ES" sz="2800" dirty="0"/>
              <a:t>=5 </a:t>
            </a:r>
            <a:r>
              <a:rPr lang="es-ES" sz="2800" dirty="0" err="1"/>
              <a:t>um</a:t>
            </a:r>
            <a:r>
              <a:rPr lang="es-ES" sz="2800" dirty="0"/>
              <a:t>/</a:t>
            </a:r>
            <a:r>
              <a:rPr lang="es-ES" sz="2800" dirty="0" err="1"/>
              <a:t>ud</a:t>
            </a:r>
            <a:r>
              <a:rPr lang="es-ES" sz="2800" dirty="0"/>
              <a:t>, determine:</a:t>
            </a:r>
          </a:p>
          <a:p>
            <a:pPr marL="533400" indent="-533400" algn="just">
              <a:lnSpc>
                <a:spcPct val="90000"/>
              </a:lnSpc>
              <a:buFontTx/>
              <a:buAutoNum type="arabicPeriod"/>
            </a:pPr>
            <a:r>
              <a:rPr lang="es-ES" sz="2800" dirty="0"/>
              <a:t>Las cantidades de equilibrio de los dos bienes que le proporcionan la máxima satisfacción. </a:t>
            </a:r>
          </a:p>
          <a:p>
            <a:pPr marL="533400" indent="-533400" algn="just">
              <a:lnSpc>
                <a:spcPct val="90000"/>
              </a:lnSpc>
              <a:buFontTx/>
              <a:buAutoNum type="arabicPeriod"/>
            </a:pPr>
            <a:r>
              <a:rPr lang="es-ES" sz="2800" dirty="0"/>
              <a:t>El valor de la RMS del bien Y por el bien X en el óptimo del consumidor. Analice su significado económico.</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59ED4E19-26B2-4D52-8E40-69EC4438BFB7}" type="slidenum">
              <a:rPr lang="es-ES"/>
              <a:pPr/>
              <a:t>83</a:t>
            </a:fld>
            <a:endParaRPr lang="es-ES"/>
          </a:p>
        </p:txBody>
      </p:sp>
      <p:sp>
        <p:nvSpPr>
          <p:cNvPr id="243714"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3715"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3717" name="Rectangle 5"/>
          <p:cNvSpPr>
            <a:spLocks noGrp="1" noChangeArrowheads="1"/>
          </p:cNvSpPr>
          <p:nvPr>
            <p:ph type="body" idx="1"/>
          </p:nvPr>
        </p:nvSpPr>
        <p:spPr>
          <a:xfrm>
            <a:off x="457200" y="1304925"/>
            <a:ext cx="7888147" cy="4821238"/>
          </a:xfrm>
          <a:noFill/>
          <a:ln/>
        </p:spPr>
        <p:txBody>
          <a:bodyPr lIns="90488" tIns="44450" rIns="90488" bIns="44450"/>
          <a:lstStyle/>
          <a:p>
            <a:pPr algn="just">
              <a:spcBef>
                <a:spcPct val="70000"/>
              </a:spcBef>
            </a:pPr>
            <a:r>
              <a:rPr lang="es-ES" dirty="0"/>
              <a:t>Se alcanza una solución de esquina en el equilibrio del consumidor cuando éste decide especializarse en el consumo de un solo bien.  </a:t>
            </a:r>
          </a:p>
          <a:p>
            <a:pPr>
              <a:spcBef>
                <a:spcPct val="70000"/>
              </a:spcBef>
            </a:pPr>
            <a:r>
              <a:rPr lang="es-ES" dirty="0"/>
              <a:t>RMS no es igual a P</a:t>
            </a:r>
            <a:r>
              <a:rPr lang="es-ES" baseline="-25000" dirty="0"/>
              <a:t>X</a:t>
            </a:r>
            <a:r>
              <a:rPr lang="es-ES" dirty="0"/>
              <a:t>/P</a:t>
            </a:r>
            <a:r>
              <a:rPr lang="es-ES" baseline="-25000" dirty="0"/>
              <a:t>Y</a:t>
            </a:r>
            <a:r>
              <a:rPr lang="es-ES" dirty="0"/>
              <a:t>.</a:t>
            </a:r>
            <a:endParaRPr lang="es-ES" baseline="-25000" dirty="0"/>
          </a:p>
        </p:txBody>
      </p:sp>
      <p:sp>
        <p:nvSpPr>
          <p:cNvPr id="243721" name="Rectangle 9"/>
          <p:cNvSpPr>
            <a:spLocks noGrp="1" noChangeArrowheads="1"/>
          </p:cNvSpPr>
          <p:nvPr>
            <p:ph type="title"/>
          </p:nvPr>
        </p:nvSpPr>
        <p:spPr>
          <a:xfrm>
            <a:off x="0" y="190500"/>
            <a:ext cx="9144000" cy="781050"/>
          </a:xfrm>
          <a:noFill/>
          <a:ln/>
        </p:spPr>
        <p:txBody>
          <a:bodyPr lIns="90488" tIns="44450" rIns="90488" bIns="44450" anchor="b"/>
          <a:lstStyle/>
          <a:p>
            <a:r>
              <a:rPr lang="en-US" sz="4000" dirty="0"/>
              <a:t>4.2. </a:t>
            </a:r>
            <a:r>
              <a:rPr lang="es-ES" sz="4000" dirty="0"/>
              <a:t>Solución de esquina</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p:cNvSpPr>
            <a:spLocks noGrp="1"/>
          </p:cNvSpPr>
          <p:nvPr>
            <p:ph type="sldNum" sz="quarter" idx="12"/>
          </p:nvPr>
        </p:nvSpPr>
        <p:spPr/>
        <p:txBody>
          <a:bodyPr/>
          <a:lstStyle/>
          <a:p>
            <a:fld id="{59F577AD-F75D-48AC-A39B-728FC9A51124}" type="slidenum">
              <a:rPr lang="es-ES"/>
              <a:pPr/>
              <a:t>84</a:t>
            </a:fld>
            <a:endParaRPr lang="es-ES" dirty="0"/>
          </a:p>
        </p:txBody>
      </p:sp>
      <p:sp>
        <p:nvSpPr>
          <p:cNvPr id="574466"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574467"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grpSp>
        <p:nvGrpSpPr>
          <p:cNvPr id="574468" name="Group 4"/>
          <p:cNvGrpSpPr>
            <a:grpSpLocks/>
          </p:cNvGrpSpPr>
          <p:nvPr/>
        </p:nvGrpSpPr>
        <p:grpSpPr bwMode="auto">
          <a:xfrm>
            <a:off x="2317750" y="2317750"/>
            <a:ext cx="3524250" cy="3524250"/>
            <a:chOff x="1460" y="1460"/>
            <a:chExt cx="2220" cy="2220"/>
          </a:xfrm>
        </p:grpSpPr>
        <p:sp>
          <p:nvSpPr>
            <p:cNvPr id="574469" name="Line 5"/>
            <p:cNvSpPr>
              <a:spLocks noChangeShapeType="1"/>
            </p:cNvSpPr>
            <p:nvPr/>
          </p:nvSpPr>
          <p:spPr bwMode="auto">
            <a:xfrm>
              <a:off x="1460" y="3380"/>
              <a:ext cx="300" cy="300"/>
            </a:xfrm>
            <a:prstGeom prst="line">
              <a:avLst/>
            </a:prstGeom>
            <a:noFill/>
            <a:ln w="50800">
              <a:solidFill>
                <a:srgbClr val="CC6600"/>
              </a:solidFill>
              <a:round/>
              <a:headEnd/>
              <a:tailEnd/>
            </a:ln>
            <a:effectLst/>
          </p:spPr>
          <p:txBody>
            <a:bodyPr wrap="none" anchor="ctr"/>
            <a:lstStyle/>
            <a:p>
              <a:endParaRPr lang="es-ES"/>
            </a:p>
          </p:txBody>
        </p:sp>
        <p:sp>
          <p:nvSpPr>
            <p:cNvPr id="574470" name="Line 6"/>
            <p:cNvSpPr>
              <a:spLocks noChangeShapeType="1"/>
            </p:cNvSpPr>
            <p:nvPr/>
          </p:nvSpPr>
          <p:spPr bwMode="auto">
            <a:xfrm>
              <a:off x="1460" y="2708"/>
              <a:ext cx="972" cy="972"/>
            </a:xfrm>
            <a:prstGeom prst="line">
              <a:avLst/>
            </a:prstGeom>
            <a:noFill/>
            <a:ln w="50800">
              <a:solidFill>
                <a:srgbClr val="CC6600"/>
              </a:solidFill>
              <a:round/>
              <a:headEnd/>
              <a:tailEnd/>
            </a:ln>
            <a:effectLst/>
          </p:spPr>
          <p:txBody>
            <a:bodyPr wrap="none" anchor="ctr"/>
            <a:lstStyle/>
            <a:p>
              <a:endParaRPr lang="es-ES"/>
            </a:p>
          </p:txBody>
        </p:sp>
        <p:sp>
          <p:nvSpPr>
            <p:cNvPr id="574471" name="Line 7"/>
            <p:cNvSpPr>
              <a:spLocks noChangeShapeType="1"/>
            </p:cNvSpPr>
            <p:nvPr/>
          </p:nvSpPr>
          <p:spPr bwMode="auto">
            <a:xfrm>
              <a:off x="1460" y="2084"/>
              <a:ext cx="1596" cy="1596"/>
            </a:xfrm>
            <a:prstGeom prst="line">
              <a:avLst/>
            </a:prstGeom>
            <a:noFill/>
            <a:ln w="50800">
              <a:solidFill>
                <a:srgbClr val="CC6600"/>
              </a:solidFill>
              <a:round/>
              <a:headEnd/>
              <a:tailEnd/>
            </a:ln>
            <a:effectLst/>
          </p:spPr>
          <p:txBody>
            <a:bodyPr wrap="none" anchor="ctr"/>
            <a:lstStyle/>
            <a:p>
              <a:endParaRPr lang="es-ES"/>
            </a:p>
          </p:txBody>
        </p:sp>
        <p:sp>
          <p:nvSpPr>
            <p:cNvPr id="574472" name="Line 8"/>
            <p:cNvSpPr>
              <a:spLocks noChangeShapeType="1"/>
            </p:cNvSpPr>
            <p:nvPr/>
          </p:nvSpPr>
          <p:spPr bwMode="auto">
            <a:xfrm>
              <a:off x="1460" y="1460"/>
              <a:ext cx="2220" cy="2220"/>
            </a:xfrm>
            <a:prstGeom prst="line">
              <a:avLst/>
            </a:prstGeom>
            <a:noFill/>
            <a:ln w="50800">
              <a:solidFill>
                <a:srgbClr val="CC6600"/>
              </a:solidFill>
              <a:round/>
              <a:headEnd/>
              <a:tailEnd/>
            </a:ln>
            <a:effectLst/>
          </p:spPr>
          <p:txBody>
            <a:bodyPr wrap="none" anchor="ctr"/>
            <a:lstStyle/>
            <a:p>
              <a:endParaRPr lang="es-ES"/>
            </a:p>
          </p:txBody>
        </p:sp>
      </p:grpSp>
      <p:sp>
        <p:nvSpPr>
          <p:cNvPr id="574473" name="Line 9"/>
          <p:cNvSpPr>
            <a:spLocks noChangeShapeType="1"/>
          </p:cNvSpPr>
          <p:nvPr/>
        </p:nvSpPr>
        <p:spPr bwMode="auto">
          <a:xfrm>
            <a:off x="2305050" y="1663700"/>
            <a:ext cx="0" cy="4184650"/>
          </a:xfrm>
          <a:prstGeom prst="line">
            <a:avLst/>
          </a:prstGeom>
          <a:noFill/>
          <a:ln w="25400">
            <a:solidFill>
              <a:schemeClr val="tx1"/>
            </a:solidFill>
            <a:round/>
            <a:headEnd/>
            <a:tailEnd/>
          </a:ln>
          <a:effectLst/>
        </p:spPr>
        <p:txBody>
          <a:bodyPr wrap="none" anchor="ctr"/>
          <a:lstStyle/>
          <a:p>
            <a:endParaRPr lang="es-ES"/>
          </a:p>
        </p:txBody>
      </p:sp>
      <p:sp>
        <p:nvSpPr>
          <p:cNvPr id="574474" name="Line 10"/>
          <p:cNvSpPr>
            <a:spLocks noChangeShapeType="1"/>
          </p:cNvSpPr>
          <p:nvPr/>
        </p:nvSpPr>
        <p:spPr bwMode="auto">
          <a:xfrm>
            <a:off x="2300288" y="5854700"/>
            <a:ext cx="4195762" cy="0"/>
          </a:xfrm>
          <a:prstGeom prst="line">
            <a:avLst/>
          </a:prstGeom>
          <a:noFill/>
          <a:ln w="25400">
            <a:solidFill>
              <a:schemeClr val="tx1"/>
            </a:solidFill>
            <a:round/>
            <a:headEnd/>
            <a:tailEnd/>
          </a:ln>
          <a:effectLst/>
        </p:spPr>
        <p:txBody>
          <a:bodyPr wrap="none" anchor="ctr"/>
          <a:lstStyle/>
          <a:p>
            <a:endParaRPr lang="es-ES"/>
          </a:p>
        </p:txBody>
      </p:sp>
      <p:sp>
        <p:nvSpPr>
          <p:cNvPr id="574475" name="Rectangle 11"/>
          <p:cNvSpPr>
            <a:spLocks noChangeArrowheads="1"/>
          </p:cNvSpPr>
          <p:nvPr/>
        </p:nvSpPr>
        <p:spPr bwMode="auto">
          <a:xfrm>
            <a:off x="6489700" y="5657850"/>
            <a:ext cx="2009775" cy="638175"/>
          </a:xfrm>
          <a:prstGeom prst="rect">
            <a:avLst/>
          </a:prstGeom>
          <a:noFill/>
          <a:ln w="12700">
            <a:noFill/>
            <a:miter lim="800000"/>
            <a:headEnd/>
            <a:tailEnd/>
          </a:ln>
          <a:effectLst/>
        </p:spPr>
        <p:txBody>
          <a:bodyPr wrap="none" lIns="90488" tIns="44450" rIns="90488" bIns="44450">
            <a:spAutoFit/>
          </a:bodyPr>
          <a:lstStyle/>
          <a:p>
            <a:pPr eaLnBrk="0" hangingPunct="0"/>
            <a:r>
              <a:rPr lang="en-US" b="1"/>
              <a:t>Zumo de naranja</a:t>
            </a:r>
          </a:p>
          <a:p>
            <a:pPr eaLnBrk="0" hangingPunct="0"/>
            <a:r>
              <a:rPr lang="en-US" b="1"/>
              <a:t>X (vasos)</a:t>
            </a:r>
          </a:p>
        </p:txBody>
      </p:sp>
      <p:sp>
        <p:nvSpPr>
          <p:cNvPr id="574476" name="Rectangle 12"/>
          <p:cNvSpPr>
            <a:spLocks noChangeArrowheads="1"/>
          </p:cNvSpPr>
          <p:nvPr/>
        </p:nvSpPr>
        <p:spPr bwMode="auto">
          <a:xfrm>
            <a:off x="239713" y="2681288"/>
            <a:ext cx="1487487" cy="912812"/>
          </a:xfrm>
          <a:prstGeom prst="rect">
            <a:avLst/>
          </a:prstGeom>
          <a:noFill/>
          <a:ln w="12700">
            <a:noFill/>
            <a:miter lim="800000"/>
            <a:headEnd/>
            <a:tailEnd/>
          </a:ln>
          <a:effectLst/>
        </p:spPr>
        <p:txBody>
          <a:bodyPr lIns="90488" tIns="44450" rIns="90488" bIns="44450">
            <a:spAutoFit/>
          </a:bodyPr>
          <a:lstStyle/>
          <a:p>
            <a:pPr algn="ctr" eaLnBrk="0" hangingPunct="0"/>
            <a:r>
              <a:rPr lang="en-US" b="1"/>
              <a:t>Zumo</a:t>
            </a:r>
          </a:p>
          <a:p>
            <a:pPr algn="ctr" eaLnBrk="0" hangingPunct="0"/>
            <a:r>
              <a:rPr lang="en-US" b="1"/>
              <a:t>manzana</a:t>
            </a:r>
          </a:p>
          <a:p>
            <a:pPr algn="ctr" eaLnBrk="0" hangingPunct="0"/>
            <a:r>
              <a:rPr lang="en-US" b="1"/>
              <a:t>Y (vasos)</a:t>
            </a:r>
          </a:p>
        </p:txBody>
      </p:sp>
      <p:sp>
        <p:nvSpPr>
          <p:cNvPr id="574477" name="Rectangle 13"/>
          <p:cNvSpPr>
            <a:spLocks noChangeArrowheads="1"/>
          </p:cNvSpPr>
          <p:nvPr/>
        </p:nvSpPr>
        <p:spPr bwMode="auto">
          <a:xfrm>
            <a:off x="3824288" y="5865813"/>
            <a:ext cx="730250"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2  B´</a:t>
            </a:r>
          </a:p>
        </p:txBody>
      </p:sp>
      <p:sp>
        <p:nvSpPr>
          <p:cNvPr id="574478" name="Rectangle 14"/>
          <p:cNvSpPr>
            <a:spLocks noChangeArrowheads="1"/>
          </p:cNvSpPr>
          <p:nvPr/>
        </p:nvSpPr>
        <p:spPr bwMode="auto">
          <a:xfrm>
            <a:off x="47767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574479" name="Rectangle 15"/>
          <p:cNvSpPr>
            <a:spLocks noChangeArrowheads="1"/>
          </p:cNvSpPr>
          <p:nvPr/>
        </p:nvSpPr>
        <p:spPr bwMode="auto">
          <a:xfrm>
            <a:off x="5729288" y="5865813"/>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B</a:t>
            </a:r>
          </a:p>
        </p:txBody>
      </p:sp>
      <p:sp>
        <p:nvSpPr>
          <p:cNvPr id="574480" name="Rectangle 16"/>
          <p:cNvSpPr>
            <a:spLocks noChangeArrowheads="1"/>
          </p:cNvSpPr>
          <p:nvPr/>
        </p:nvSpPr>
        <p:spPr bwMode="auto">
          <a:xfrm>
            <a:off x="277653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574481" name="Rectangle 17"/>
          <p:cNvSpPr>
            <a:spLocks noChangeArrowheads="1"/>
          </p:cNvSpPr>
          <p:nvPr/>
        </p:nvSpPr>
        <p:spPr bwMode="auto">
          <a:xfrm>
            <a:off x="1900238" y="4978400"/>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1</a:t>
            </a:r>
          </a:p>
        </p:txBody>
      </p:sp>
      <p:sp>
        <p:nvSpPr>
          <p:cNvPr id="574482" name="Rectangle 18"/>
          <p:cNvSpPr>
            <a:spLocks noChangeArrowheads="1"/>
          </p:cNvSpPr>
          <p:nvPr/>
        </p:nvSpPr>
        <p:spPr bwMode="auto">
          <a:xfrm>
            <a:off x="1900238" y="3978275"/>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A</a:t>
            </a:r>
          </a:p>
        </p:txBody>
      </p:sp>
      <p:sp>
        <p:nvSpPr>
          <p:cNvPr id="574483" name="Rectangle 19"/>
          <p:cNvSpPr>
            <a:spLocks noChangeArrowheads="1"/>
          </p:cNvSpPr>
          <p:nvPr/>
        </p:nvSpPr>
        <p:spPr bwMode="auto">
          <a:xfrm>
            <a:off x="1900238" y="297656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3</a:t>
            </a:r>
          </a:p>
        </p:txBody>
      </p:sp>
      <p:sp>
        <p:nvSpPr>
          <p:cNvPr id="574484" name="Rectangle 20"/>
          <p:cNvSpPr>
            <a:spLocks noChangeArrowheads="1"/>
          </p:cNvSpPr>
          <p:nvPr/>
        </p:nvSpPr>
        <p:spPr bwMode="auto">
          <a:xfrm>
            <a:off x="1770063" y="1976438"/>
            <a:ext cx="452437" cy="393700"/>
          </a:xfrm>
          <a:prstGeom prst="rect">
            <a:avLst/>
          </a:prstGeom>
          <a:noFill/>
          <a:ln w="12700">
            <a:noFill/>
            <a:miter lim="800000"/>
            <a:headEnd/>
            <a:tailEnd/>
          </a:ln>
          <a:effectLst/>
        </p:spPr>
        <p:txBody>
          <a:bodyPr lIns="90488" tIns="44450" rIns="90488" bIns="44450">
            <a:spAutoFit/>
          </a:bodyPr>
          <a:lstStyle/>
          <a:p>
            <a:pPr eaLnBrk="0" hangingPunct="0"/>
            <a:r>
              <a:rPr lang="en-US" sz="2000" b="1"/>
              <a:t>A´    </a:t>
            </a:r>
          </a:p>
        </p:txBody>
      </p:sp>
      <p:sp>
        <p:nvSpPr>
          <p:cNvPr id="574485" name="Rectangle 21"/>
          <p:cNvSpPr>
            <a:spLocks noChangeArrowheads="1"/>
          </p:cNvSpPr>
          <p:nvPr/>
        </p:nvSpPr>
        <p:spPr bwMode="auto">
          <a:xfrm>
            <a:off x="2033588" y="5865813"/>
            <a:ext cx="322262"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a:t>0</a:t>
            </a:r>
          </a:p>
        </p:txBody>
      </p:sp>
      <p:sp>
        <p:nvSpPr>
          <p:cNvPr id="574488" name="Line 24"/>
          <p:cNvSpPr>
            <a:spLocks noChangeShapeType="1"/>
          </p:cNvSpPr>
          <p:nvPr/>
        </p:nvSpPr>
        <p:spPr bwMode="auto">
          <a:xfrm>
            <a:off x="2293938" y="4295775"/>
            <a:ext cx="3540125" cy="1524000"/>
          </a:xfrm>
          <a:prstGeom prst="line">
            <a:avLst/>
          </a:prstGeom>
          <a:noFill/>
          <a:ln w="38100">
            <a:solidFill>
              <a:srgbClr val="FF0000"/>
            </a:solidFill>
            <a:round/>
            <a:headEnd/>
            <a:tailEnd/>
          </a:ln>
          <a:effectLst/>
        </p:spPr>
        <p:txBody>
          <a:bodyPr wrap="none">
            <a:spAutoFit/>
          </a:bodyPr>
          <a:lstStyle/>
          <a:p>
            <a:endParaRPr lang="es-ES"/>
          </a:p>
        </p:txBody>
      </p:sp>
      <p:sp>
        <p:nvSpPr>
          <p:cNvPr id="574489" name="Line 25"/>
          <p:cNvSpPr>
            <a:spLocks noChangeShapeType="1"/>
          </p:cNvSpPr>
          <p:nvPr/>
        </p:nvSpPr>
        <p:spPr bwMode="auto">
          <a:xfrm>
            <a:off x="2293938" y="2322513"/>
            <a:ext cx="2001837" cy="3556000"/>
          </a:xfrm>
          <a:prstGeom prst="line">
            <a:avLst/>
          </a:prstGeom>
          <a:noFill/>
          <a:ln w="38100">
            <a:solidFill>
              <a:schemeClr val="accent2"/>
            </a:solidFill>
            <a:round/>
            <a:headEnd/>
            <a:tailEnd/>
          </a:ln>
          <a:effectLst/>
        </p:spPr>
        <p:txBody>
          <a:bodyPr wrap="none">
            <a:spAutoFit/>
          </a:bodyPr>
          <a:lstStyle/>
          <a:p>
            <a:endParaRPr lang="es-ES"/>
          </a:p>
        </p:txBody>
      </p:sp>
      <p:sp>
        <p:nvSpPr>
          <p:cNvPr id="574490" name="Text Box 26"/>
          <p:cNvSpPr txBox="1">
            <a:spLocks noChangeArrowheads="1"/>
          </p:cNvSpPr>
          <p:nvPr/>
        </p:nvSpPr>
        <p:spPr bwMode="auto">
          <a:xfrm>
            <a:off x="4030663" y="1603375"/>
            <a:ext cx="3501856" cy="1560427"/>
          </a:xfrm>
          <a:prstGeom prst="rect">
            <a:avLst/>
          </a:prstGeom>
          <a:noFill/>
          <a:ln w="12700">
            <a:noFill/>
            <a:miter lim="800000"/>
            <a:headEnd/>
            <a:tailEnd/>
          </a:ln>
          <a:effectLst/>
        </p:spPr>
        <p:txBody>
          <a:bodyPr wrap="none">
            <a:spAutoFit/>
          </a:bodyPr>
          <a:lstStyle/>
          <a:p>
            <a:r>
              <a:rPr lang="es-ES" dirty="0"/>
              <a:t>1º Para I, </a:t>
            </a:r>
            <a:r>
              <a:rPr lang="es-ES" dirty="0" err="1"/>
              <a:t>Px</a:t>
            </a:r>
            <a:r>
              <a:rPr lang="es-ES" dirty="0"/>
              <a:t>, </a:t>
            </a:r>
            <a:r>
              <a:rPr lang="es-ES" dirty="0" err="1"/>
              <a:t>Py</a:t>
            </a:r>
            <a:r>
              <a:rPr lang="es-ES" dirty="0"/>
              <a:t> se tendría AB</a:t>
            </a:r>
          </a:p>
          <a:p>
            <a:pPr>
              <a:spcAft>
                <a:spcPct val="30000"/>
              </a:spcAft>
            </a:pPr>
            <a:r>
              <a:rPr lang="es-ES" dirty="0"/>
              <a:t>Solución óptima B (X=4,Y=0)</a:t>
            </a:r>
          </a:p>
          <a:p>
            <a:r>
              <a:rPr lang="es-ES" dirty="0"/>
              <a:t>2º Para I, </a:t>
            </a:r>
            <a:r>
              <a:rPr lang="es-ES" dirty="0" err="1" smtClean="0"/>
              <a:t>P’x</a:t>
            </a:r>
            <a:r>
              <a:rPr lang="es-ES" dirty="0"/>
              <a:t>, </a:t>
            </a:r>
            <a:r>
              <a:rPr lang="es-ES" dirty="0" err="1" smtClean="0"/>
              <a:t>P’y</a:t>
            </a:r>
            <a:r>
              <a:rPr lang="es-ES" dirty="0" smtClean="0"/>
              <a:t> </a:t>
            </a:r>
            <a:r>
              <a:rPr lang="es-ES" dirty="0"/>
              <a:t>se tendría </a:t>
            </a:r>
            <a:r>
              <a:rPr lang="es-ES" dirty="0" smtClean="0"/>
              <a:t>A’B’</a:t>
            </a:r>
            <a:endParaRPr lang="es-ES" dirty="0"/>
          </a:p>
          <a:p>
            <a:r>
              <a:rPr lang="es-ES" dirty="0"/>
              <a:t>Solución óptima </a:t>
            </a:r>
            <a:r>
              <a:rPr lang="es-ES" dirty="0" smtClean="0"/>
              <a:t>A’ </a:t>
            </a:r>
            <a:r>
              <a:rPr lang="es-ES" dirty="0"/>
              <a:t>(X=0,Y=4)</a:t>
            </a:r>
          </a:p>
          <a:p>
            <a:endParaRPr lang="es-ES" dirty="0"/>
          </a:p>
        </p:txBody>
      </p:sp>
      <p:sp>
        <p:nvSpPr>
          <p:cNvPr id="574491" name="Text Box 27"/>
          <p:cNvSpPr txBox="1">
            <a:spLocks noChangeArrowheads="1"/>
          </p:cNvSpPr>
          <p:nvPr/>
        </p:nvSpPr>
        <p:spPr bwMode="auto">
          <a:xfrm>
            <a:off x="4581525" y="3054350"/>
            <a:ext cx="4133850" cy="1190625"/>
          </a:xfrm>
          <a:prstGeom prst="rect">
            <a:avLst/>
          </a:prstGeom>
          <a:noFill/>
          <a:ln w="12700">
            <a:noFill/>
            <a:miter lim="800000"/>
            <a:headEnd/>
            <a:tailEnd/>
          </a:ln>
          <a:effectLst/>
        </p:spPr>
        <p:txBody>
          <a:bodyPr wrap="none">
            <a:spAutoFit/>
          </a:bodyPr>
          <a:lstStyle/>
          <a:p>
            <a:pPr lvl="1" algn="just"/>
            <a:r>
              <a:rPr lang="es-ES" dirty="0"/>
              <a:t>Al consumidor solo le interesa el </a:t>
            </a:r>
          </a:p>
          <a:p>
            <a:pPr lvl="1"/>
            <a:r>
              <a:rPr lang="es-ES" dirty="0" smtClean="0"/>
              <a:t>número </a:t>
            </a:r>
            <a:r>
              <a:rPr lang="es-ES" dirty="0"/>
              <a:t>total de X+Y</a:t>
            </a:r>
          </a:p>
          <a:p>
            <a:pPr lvl="1"/>
            <a:r>
              <a:rPr lang="es-ES" dirty="0"/>
              <a:t>El consumidor solo compra el bien</a:t>
            </a:r>
          </a:p>
          <a:p>
            <a:pPr lvl="1"/>
            <a:r>
              <a:rPr lang="es-ES" dirty="0"/>
              <a:t>más barato (y cero del otro)</a:t>
            </a:r>
          </a:p>
        </p:txBody>
      </p:sp>
      <p:sp>
        <p:nvSpPr>
          <p:cNvPr id="574492" name="Text Box 28"/>
          <p:cNvSpPr txBox="1">
            <a:spLocks noChangeArrowheads="1"/>
          </p:cNvSpPr>
          <p:nvPr/>
        </p:nvSpPr>
        <p:spPr bwMode="auto">
          <a:xfrm>
            <a:off x="4608513" y="4129088"/>
            <a:ext cx="460375" cy="396875"/>
          </a:xfrm>
          <a:prstGeom prst="rect">
            <a:avLst/>
          </a:prstGeom>
          <a:noFill/>
          <a:ln w="12700">
            <a:noFill/>
            <a:miter lim="800000"/>
            <a:headEnd/>
            <a:tailEnd/>
          </a:ln>
          <a:effectLst/>
        </p:spPr>
        <p:txBody>
          <a:bodyPr wrap="none">
            <a:spAutoFit/>
          </a:bodyPr>
          <a:lstStyle/>
          <a:p>
            <a:pPr eaLnBrk="0" hangingPunct="0"/>
            <a:r>
              <a:rPr lang="es-ES" sz="2000"/>
              <a:t>U</a:t>
            </a:r>
            <a:r>
              <a:rPr lang="es-ES" sz="2000" baseline="-25000"/>
              <a:t>4</a:t>
            </a:r>
          </a:p>
        </p:txBody>
      </p:sp>
      <p:sp>
        <p:nvSpPr>
          <p:cNvPr id="574493" name="Text Box 29"/>
          <p:cNvSpPr txBox="1">
            <a:spLocks noChangeArrowheads="1"/>
          </p:cNvSpPr>
          <p:nvPr/>
        </p:nvSpPr>
        <p:spPr bwMode="auto">
          <a:xfrm>
            <a:off x="3911600" y="4435475"/>
            <a:ext cx="460375" cy="396875"/>
          </a:xfrm>
          <a:prstGeom prst="rect">
            <a:avLst/>
          </a:prstGeom>
          <a:noFill/>
          <a:ln w="12700">
            <a:noFill/>
            <a:miter lim="800000"/>
            <a:headEnd/>
            <a:tailEnd/>
          </a:ln>
          <a:effectLst/>
        </p:spPr>
        <p:txBody>
          <a:bodyPr wrap="none">
            <a:spAutoFit/>
          </a:bodyPr>
          <a:lstStyle/>
          <a:p>
            <a:pPr eaLnBrk="0" hangingPunct="0"/>
            <a:r>
              <a:rPr lang="es-ES" sz="2000"/>
              <a:t>U</a:t>
            </a:r>
            <a:r>
              <a:rPr lang="es-ES" sz="2000" baseline="-25000"/>
              <a:t>3</a:t>
            </a:r>
          </a:p>
        </p:txBody>
      </p:sp>
      <p:sp>
        <p:nvSpPr>
          <p:cNvPr id="574494" name="Text Box 30"/>
          <p:cNvSpPr txBox="1">
            <a:spLocks noChangeArrowheads="1"/>
          </p:cNvSpPr>
          <p:nvPr/>
        </p:nvSpPr>
        <p:spPr bwMode="auto">
          <a:xfrm>
            <a:off x="2460625" y="5191125"/>
            <a:ext cx="460375" cy="396875"/>
          </a:xfrm>
          <a:prstGeom prst="rect">
            <a:avLst/>
          </a:prstGeom>
          <a:noFill/>
          <a:ln w="12700">
            <a:noFill/>
            <a:miter lim="800000"/>
            <a:headEnd/>
            <a:tailEnd/>
          </a:ln>
          <a:effectLst/>
        </p:spPr>
        <p:txBody>
          <a:bodyPr wrap="none">
            <a:spAutoFit/>
          </a:bodyPr>
          <a:lstStyle/>
          <a:p>
            <a:pPr eaLnBrk="0" hangingPunct="0"/>
            <a:r>
              <a:rPr lang="es-ES" sz="2000"/>
              <a:t>U</a:t>
            </a:r>
            <a:r>
              <a:rPr lang="es-ES" sz="2000" baseline="-25000"/>
              <a:t>1</a:t>
            </a:r>
          </a:p>
        </p:txBody>
      </p:sp>
      <p:sp>
        <p:nvSpPr>
          <p:cNvPr id="574495" name="Text Box 31"/>
          <p:cNvSpPr txBox="1">
            <a:spLocks noChangeArrowheads="1"/>
          </p:cNvSpPr>
          <p:nvPr/>
        </p:nvSpPr>
        <p:spPr bwMode="auto">
          <a:xfrm>
            <a:off x="3125788" y="4883150"/>
            <a:ext cx="460375" cy="396875"/>
          </a:xfrm>
          <a:prstGeom prst="rect">
            <a:avLst/>
          </a:prstGeom>
          <a:noFill/>
          <a:ln w="12700">
            <a:noFill/>
            <a:miter lim="800000"/>
            <a:headEnd/>
            <a:tailEnd/>
          </a:ln>
          <a:effectLst/>
        </p:spPr>
        <p:txBody>
          <a:bodyPr wrap="none">
            <a:spAutoFit/>
          </a:bodyPr>
          <a:lstStyle/>
          <a:p>
            <a:pPr eaLnBrk="0" hangingPunct="0"/>
            <a:r>
              <a:rPr lang="es-ES" sz="2000"/>
              <a:t>U</a:t>
            </a:r>
            <a:r>
              <a:rPr lang="es-ES" sz="2000" baseline="-25000"/>
              <a:t>2</a:t>
            </a:r>
          </a:p>
        </p:txBody>
      </p:sp>
      <p:sp>
        <p:nvSpPr>
          <p:cNvPr id="34" name="33 Rectángulo"/>
          <p:cNvSpPr/>
          <p:nvPr/>
        </p:nvSpPr>
        <p:spPr>
          <a:xfrm>
            <a:off x="538224" y="6304266"/>
            <a:ext cx="7575630" cy="341632"/>
          </a:xfrm>
          <a:prstGeom prst="rect">
            <a:avLst/>
          </a:prstGeom>
        </p:spPr>
        <p:txBody>
          <a:bodyPr wrap="square">
            <a:spAutoFit/>
          </a:bodyPr>
          <a:lstStyle/>
          <a:p>
            <a:pPr>
              <a:lnSpc>
                <a:spcPct val="90000"/>
              </a:lnSpc>
              <a:spcBef>
                <a:spcPct val="20000"/>
              </a:spcBef>
            </a:pPr>
            <a:r>
              <a:rPr lang="en-US" i="1" dirty="0" err="1" smtClean="0">
                <a:solidFill>
                  <a:schemeClr val="tx2"/>
                </a:solidFill>
              </a:rPr>
              <a:t>Figura</a:t>
            </a:r>
            <a:r>
              <a:rPr lang="en-US" i="1" dirty="0" smtClean="0">
                <a:solidFill>
                  <a:schemeClr val="tx2"/>
                </a:solidFill>
              </a:rPr>
              <a:t> 13</a:t>
            </a:r>
            <a:r>
              <a:rPr lang="en-US" dirty="0" smtClean="0">
                <a:solidFill>
                  <a:schemeClr val="tx2"/>
                </a:solidFill>
              </a:rPr>
              <a:t>. </a:t>
            </a:r>
            <a:r>
              <a:rPr lang="es-ES" dirty="0" smtClean="0">
                <a:solidFill>
                  <a:schemeClr val="tx2"/>
                </a:solidFill>
              </a:rPr>
              <a:t>Solución de esquina en b</a:t>
            </a:r>
            <a:r>
              <a:rPr lang="es-ES" dirty="0" smtClean="0"/>
              <a:t>ienes sustitutivos perfectos.</a:t>
            </a:r>
            <a:endParaRPr lang="en-US" dirty="0"/>
          </a:p>
        </p:txBody>
      </p:sp>
      <p:sp>
        <p:nvSpPr>
          <p:cNvPr id="35" name="34 Rectángulo"/>
          <p:cNvSpPr/>
          <p:nvPr/>
        </p:nvSpPr>
        <p:spPr>
          <a:xfrm>
            <a:off x="1145894" y="393540"/>
            <a:ext cx="6609144" cy="707886"/>
          </a:xfrm>
          <a:prstGeom prst="rect">
            <a:avLst/>
          </a:prstGeom>
        </p:spPr>
        <p:txBody>
          <a:bodyPr wrap="square">
            <a:spAutoFit/>
          </a:bodyPr>
          <a:lstStyle/>
          <a:p>
            <a:r>
              <a:rPr lang="en-US" sz="4000" dirty="0" smtClean="0"/>
              <a:t>4.2. </a:t>
            </a:r>
            <a:r>
              <a:rPr lang="es-ES" sz="4000" dirty="0" smtClean="0"/>
              <a:t>Solución de esquina</a:t>
            </a:r>
            <a:endParaRPr lang="es-E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wipe(left)">
                                      <p:cBhvr>
                                        <p:cTn id="7" dur="500"/>
                                        <p:tgtEl>
                                          <p:spTgt spid="57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p:cNvSpPr>
            <a:spLocks noGrp="1"/>
          </p:cNvSpPr>
          <p:nvPr>
            <p:ph type="sldNum" sz="quarter" idx="12"/>
          </p:nvPr>
        </p:nvSpPr>
        <p:spPr/>
        <p:txBody>
          <a:bodyPr/>
          <a:lstStyle/>
          <a:p>
            <a:fld id="{79EFE2C7-99FC-46A1-9C19-6DF15535BAA8}" type="slidenum">
              <a:rPr lang="es-ES"/>
              <a:pPr/>
              <a:t>85</a:t>
            </a:fld>
            <a:endParaRPr lang="es-ES"/>
          </a:p>
        </p:txBody>
      </p:sp>
      <p:sp>
        <p:nvSpPr>
          <p:cNvPr id="24576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576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5766" name="Rectangle 6"/>
          <p:cNvSpPr>
            <a:spLocks noGrp="1" noChangeArrowheads="1"/>
          </p:cNvSpPr>
          <p:nvPr>
            <p:ph type="title"/>
          </p:nvPr>
        </p:nvSpPr>
        <p:spPr>
          <a:noFill/>
          <a:ln/>
        </p:spPr>
        <p:txBody>
          <a:bodyPr lIns="90488" tIns="44450" rIns="90488" bIns="44450"/>
          <a:lstStyle/>
          <a:p>
            <a:r>
              <a:rPr lang="en-US" sz="4000"/>
              <a:t>4.2. </a:t>
            </a:r>
            <a:r>
              <a:rPr lang="es-ES" sz="4000"/>
              <a:t>Solución de esquina</a:t>
            </a:r>
            <a:endParaRPr lang="en-US" sz="4000"/>
          </a:p>
        </p:txBody>
      </p:sp>
      <p:sp>
        <p:nvSpPr>
          <p:cNvPr id="245767" name="Rectangle 7"/>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5768" name="Rectangle 8"/>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5769" name="Rectangle 9"/>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5770" name="Rectangle 10"/>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5771" name="Line 11"/>
          <p:cNvSpPr>
            <a:spLocks noChangeShapeType="1"/>
          </p:cNvSpPr>
          <p:nvPr/>
        </p:nvSpPr>
        <p:spPr bwMode="auto">
          <a:xfrm>
            <a:off x="2305050" y="1758950"/>
            <a:ext cx="0" cy="4184650"/>
          </a:xfrm>
          <a:prstGeom prst="line">
            <a:avLst/>
          </a:prstGeom>
          <a:noFill/>
          <a:ln w="25400">
            <a:solidFill>
              <a:schemeClr val="tx1"/>
            </a:solidFill>
            <a:round/>
            <a:headEnd/>
            <a:tailEnd/>
          </a:ln>
          <a:effectLst/>
        </p:spPr>
        <p:txBody>
          <a:bodyPr wrap="none" anchor="ctr"/>
          <a:lstStyle/>
          <a:p>
            <a:endParaRPr lang="es-ES"/>
          </a:p>
        </p:txBody>
      </p:sp>
      <p:sp>
        <p:nvSpPr>
          <p:cNvPr id="245772" name="Line 12"/>
          <p:cNvSpPr>
            <a:spLocks noChangeShapeType="1"/>
          </p:cNvSpPr>
          <p:nvPr/>
        </p:nvSpPr>
        <p:spPr bwMode="auto">
          <a:xfrm>
            <a:off x="2338388" y="5949950"/>
            <a:ext cx="4195762" cy="0"/>
          </a:xfrm>
          <a:prstGeom prst="line">
            <a:avLst/>
          </a:prstGeom>
          <a:noFill/>
          <a:ln w="25400">
            <a:solidFill>
              <a:schemeClr val="tx1"/>
            </a:solidFill>
            <a:round/>
            <a:headEnd/>
            <a:tailEnd/>
          </a:ln>
          <a:effectLst/>
        </p:spPr>
        <p:txBody>
          <a:bodyPr wrap="none" anchor="ctr"/>
          <a:lstStyle/>
          <a:p>
            <a:endParaRPr lang="es-ES"/>
          </a:p>
        </p:txBody>
      </p:sp>
      <p:sp>
        <p:nvSpPr>
          <p:cNvPr id="245773" name="Rectangle 13"/>
          <p:cNvSpPr>
            <a:spLocks noChangeArrowheads="1"/>
          </p:cNvSpPr>
          <p:nvPr/>
        </p:nvSpPr>
        <p:spPr bwMode="auto">
          <a:xfrm>
            <a:off x="5861050" y="5954713"/>
            <a:ext cx="666750" cy="363537"/>
          </a:xfrm>
          <a:prstGeom prst="rect">
            <a:avLst/>
          </a:prstGeom>
          <a:noFill/>
          <a:ln w="12700">
            <a:noFill/>
            <a:miter lim="800000"/>
            <a:headEnd/>
            <a:tailEnd/>
          </a:ln>
          <a:effectLst/>
        </p:spPr>
        <p:txBody>
          <a:bodyPr lIns="90488" tIns="44450" rIns="90488" bIns="44450">
            <a:spAutoFit/>
          </a:bodyPr>
          <a:lstStyle/>
          <a:p>
            <a:pPr eaLnBrk="0" hangingPunct="0"/>
            <a:r>
              <a:rPr lang="en-US" b="1"/>
              <a:t>     X</a:t>
            </a:r>
            <a:endParaRPr lang="en-US" sz="1600" b="1"/>
          </a:p>
        </p:txBody>
      </p:sp>
      <p:sp>
        <p:nvSpPr>
          <p:cNvPr id="245774" name="Rectangle 14"/>
          <p:cNvSpPr>
            <a:spLocks noChangeArrowheads="1"/>
          </p:cNvSpPr>
          <p:nvPr/>
        </p:nvSpPr>
        <p:spPr bwMode="auto">
          <a:xfrm>
            <a:off x="1636713" y="1892300"/>
            <a:ext cx="315912"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t>Y</a:t>
            </a:r>
          </a:p>
        </p:txBody>
      </p:sp>
      <p:sp>
        <p:nvSpPr>
          <p:cNvPr id="245775" name="Rectangle 15"/>
          <p:cNvSpPr>
            <a:spLocks noChangeArrowheads="1"/>
          </p:cNvSpPr>
          <p:nvPr/>
        </p:nvSpPr>
        <p:spPr bwMode="auto">
          <a:xfrm>
            <a:off x="5329238" y="5938838"/>
            <a:ext cx="346075" cy="363537"/>
          </a:xfrm>
          <a:prstGeom prst="rect">
            <a:avLst/>
          </a:prstGeom>
          <a:noFill/>
          <a:ln w="12700">
            <a:noFill/>
            <a:miter lim="800000"/>
            <a:headEnd/>
            <a:tailEnd/>
          </a:ln>
          <a:effectLst/>
        </p:spPr>
        <p:txBody>
          <a:bodyPr wrap="none" lIns="90488" tIns="44450" rIns="90488" bIns="44450">
            <a:spAutoFit/>
          </a:bodyPr>
          <a:lstStyle/>
          <a:p>
            <a:pPr eaLnBrk="0" hangingPunct="0"/>
            <a:r>
              <a:rPr lang="en-US" b="1" i="1"/>
              <a:t>B</a:t>
            </a:r>
          </a:p>
        </p:txBody>
      </p:sp>
      <p:sp>
        <p:nvSpPr>
          <p:cNvPr id="245776" name="Line 16"/>
          <p:cNvSpPr>
            <a:spLocks noChangeShapeType="1"/>
          </p:cNvSpPr>
          <p:nvPr/>
        </p:nvSpPr>
        <p:spPr bwMode="auto">
          <a:xfrm>
            <a:off x="2317750" y="2470150"/>
            <a:ext cx="3143250" cy="3448050"/>
          </a:xfrm>
          <a:prstGeom prst="line">
            <a:avLst/>
          </a:prstGeom>
          <a:noFill/>
          <a:ln w="50800">
            <a:solidFill>
              <a:srgbClr val="0000FF"/>
            </a:solidFill>
            <a:round/>
            <a:headEnd/>
            <a:tailEnd/>
          </a:ln>
          <a:effectLst/>
        </p:spPr>
        <p:txBody>
          <a:bodyPr wrap="none" anchor="ctr"/>
          <a:lstStyle/>
          <a:p>
            <a:endParaRPr lang="es-ES"/>
          </a:p>
        </p:txBody>
      </p:sp>
      <p:sp>
        <p:nvSpPr>
          <p:cNvPr id="245777" name="Rectangle 17"/>
          <p:cNvSpPr>
            <a:spLocks noChangeArrowheads="1"/>
          </p:cNvSpPr>
          <p:nvPr/>
        </p:nvSpPr>
        <p:spPr bwMode="auto">
          <a:xfrm>
            <a:off x="2205038" y="2128838"/>
            <a:ext cx="365125" cy="393700"/>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A</a:t>
            </a:r>
          </a:p>
        </p:txBody>
      </p:sp>
      <p:sp>
        <p:nvSpPr>
          <p:cNvPr id="245779" name="Oval 19"/>
          <p:cNvSpPr>
            <a:spLocks noChangeArrowheads="1"/>
          </p:cNvSpPr>
          <p:nvPr/>
        </p:nvSpPr>
        <p:spPr bwMode="auto">
          <a:xfrm>
            <a:off x="5372100" y="5848350"/>
            <a:ext cx="152400" cy="152400"/>
          </a:xfrm>
          <a:prstGeom prst="ellipse">
            <a:avLst/>
          </a:prstGeom>
          <a:solidFill>
            <a:schemeClr val="tx1"/>
          </a:solidFill>
          <a:ln w="12700">
            <a:solidFill>
              <a:schemeClr val="tx1"/>
            </a:solidFill>
            <a:round/>
            <a:headEnd/>
            <a:tailEnd/>
          </a:ln>
          <a:effectLst/>
        </p:spPr>
        <p:txBody>
          <a:bodyPr wrap="none" anchor="ctr"/>
          <a:lstStyle/>
          <a:p>
            <a:endParaRPr lang="es-ES"/>
          </a:p>
        </p:txBody>
      </p:sp>
      <p:grpSp>
        <p:nvGrpSpPr>
          <p:cNvPr id="245791" name="Group 31"/>
          <p:cNvGrpSpPr>
            <a:grpSpLocks/>
          </p:cNvGrpSpPr>
          <p:nvPr/>
        </p:nvGrpSpPr>
        <p:grpSpPr bwMode="auto">
          <a:xfrm>
            <a:off x="4260850" y="2584451"/>
            <a:ext cx="4319588" cy="3343275"/>
            <a:chOff x="2684" y="1628"/>
            <a:chExt cx="2721" cy="2106"/>
          </a:xfrm>
        </p:grpSpPr>
        <p:grpSp>
          <p:nvGrpSpPr>
            <p:cNvPr id="245790" name="Group 30"/>
            <p:cNvGrpSpPr>
              <a:grpSpLocks/>
            </p:cNvGrpSpPr>
            <p:nvPr/>
          </p:nvGrpSpPr>
          <p:grpSpPr bwMode="auto">
            <a:xfrm>
              <a:off x="2684" y="1628"/>
              <a:ext cx="1386" cy="2106"/>
              <a:chOff x="2684" y="1628"/>
              <a:chExt cx="1386" cy="2106"/>
            </a:xfrm>
          </p:grpSpPr>
          <p:sp>
            <p:nvSpPr>
              <p:cNvPr id="245765" name="Freeform 5"/>
              <p:cNvSpPr>
                <a:spLocks/>
              </p:cNvSpPr>
              <p:nvPr/>
            </p:nvSpPr>
            <p:spPr bwMode="auto">
              <a:xfrm>
                <a:off x="3108" y="1906"/>
                <a:ext cx="626" cy="1828"/>
              </a:xfrm>
              <a:custGeom>
                <a:avLst/>
                <a:gdLst/>
                <a:ahLst/>
                <a:cxnLst>
                  <a:cxn ang="0">
                    <a:pos x="0" y="0"/>
                  </a:cxn>
                  <a:cxn ang="0">
                    <a:pos x="0" y="25"/>
                  </a:cxn>
                  <a:cxn ang="0">
                    <a:pos x="6" y="55"/>
                  </a:cxn>
                  <a:cxn ang="0">
                    <a:pos x="12" y="134"/>
                  </a:cxn>
                  <a:cxn ang="0">
                    <a:pos x="18" y="225"/>
                  </a:cxn>
                  <a:cxn ang="0">
                    <a:pos x="30" y="328"/>
                  </a:cxn>
                  <a:cxn ang="0">
                    <a:pos x="36" y="383"/>
                  </a:cxn>
                  <a:cxn ang="0">
                    <a:pos x="42" y="443"/>
                  </a:cxn>
                  <a:cxn ang="0">
                    <a:pos x="61" y="577"/>
                  </a:cxn>
                  <a:cxn ang="0">
                    <a:pos x="85" y="710"/>
                  </a:cxn>
                  <a:cxn ang="0">
                    <a:pos x="109" y="838"/>
                  </a:cxn>
                  <a:cxn ang="0">
                    <a:pos x="139" y="953"/>
                  </a:cxn>
                  <a:cxn ang="0">
                    <a:pos x="164" y="1068"/>
                  </a:cxn>
                  <a:cxn ang="0">
                    <a:pos x="194" y="1178"/>
                  </a:cxn>
                  <a:cxn ang="0">
                    <a:pos x="231" y="1269"/>
                  </a:cxn>
                  <a:cxn ang="0">
                    <a:pos x="273" y="1348"/>
                  </a:cxn>
                  <a:cxn ang="0">
                    <a:pos x="315" y="1414"/>
                  </a:cxn>
                  <a:cxn ang="0">
                    <a:pos x="358" y="1475"/>
                  </a:cxn>
                  <a:cxn ang="0">
                    <a:pos x="394" y="1530"/>
                  </a:cxn>
                  <a:cxn ang="0">
                    <a:pos x="431" y="1578"/>
                  </a:cxn>
                  <a:cxn ang="0">
                    <a:pos x="461" y="1627"/>
                  </a:cxn>
                  <a:cxn ang="0">
                    <a:pos x="528" y="1700"/>
                  </a:cxn>
                  <a:cxn ang="0">
                    <a:pos x="583" y="1772"/>
                  </a:cxn>
                  <a:cxn ang="0">
                    <a:pos x="607" y="1803"/>
                  </a:cxn>
                  <a:cxn ang="0">
                    <a:pos x="625" y="1827"/>
                  </a:cxn>
                </a:cxnLst>
                <a:rect l="0" t="0" r="r" b="b"/>
                <a:pathLst>
                  <a:path w="626" h="1828">
                    <a:moveTo>
                      <a:pt x="0" y="0"/>
                    </a:moveTo>
                    <a:lnTo>
                      <a:pt x="0" y="25"/>
                    </a:lnTo>
                    <a:lnTo>
                      <a:pt x="6" y="55"/>
                    </a:lnTo>
                    <a:lnTo>
                      <a:pt x="12" y="134"/>
                    </a:lnTo>
                    <a:lnTo>
                      <a:pt x="18" y="225"/>
                    </a:lnTo>
                    <a:lnTo>
                      <a:pt x="30" y="328"/>
                    </a:lnTo>
                    <a:lnTo>
                      <a:pt x="36" y="383"/>
                    </a:lnTo>
                    <a:lnTo>
                      <a:pt x="42" y="443"/>
                    </a:lnTo>
                    <a:lnTo>
                      <a:pt x="61" y="577"/>
                    </a:lnTo>
                    <a:lnTo>
                      <a:pt x="85" y="710"/>
                    </a:lnTo>
                    <a:lnTo>
                      <a:pt x="109" y="838"/>
                    </a:lnTo>
                    <a:lnTo>
                      <a:pt x="139" y="953"/>
                    </a:lnTo>
                    <a:lnTo>
                      <a:pt x="164" y="1068"/>
                    </a:lnTo>
                    <a:lnTo>
                      <a:pt x="194" y="1178"/>
                    </a:lnTo>
                    <a:lnTo>
                      <a:pt x="231" y="1269"/>
                    </a:lnTo>
                    <a:lnTo>
                      <a:pt x="273" y="1348"/>
                    </a:lnTo>
                    <a:lnTo>
                      <a:pt x="315" y="1414"/>
                    </a:lnTo>
                    <a:lnTo>
                      <a:pt x="358" y="1475"/>
                    </a:lnTo>
                    <a:lnTo>
                      <a:pt x="394" y="1530"/>
                    </a:lnTo>
                    <a:lnTo>
                      <a:pt x="431" y="1578"/>
                    </a:lnTo>
                    <a:lnTo>
                      <a:pt x="461" y="1627"/>
                    </a:lnTo>
                    <a:lnTo>
                      <a:pt x="528" y="1700"/>
                    </a:lnTo>
                    <a:lnTo>
                      <a:pt x="583" y="1772"/>
                    </a:lnTo>
                    <a:lnTo>
                      <a:pt x="607" y="1803"/>
                    </a:lnTo>
                    <a:lnTo>
                      <a:pt x="625" y="1827"/>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245778" name="Rectangle 18"/>
              <p:cNvSpPr>
                <a:spLocks noChangeArrowheads="1"/>
              </p:cNvSpPr>
              <p:nvPr/>
            </p:nvSpPr>
            <p:spPr bwMode="auto">
              <a:xfrm>
                <a:off x="3020" y="1628"/>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2</a:t>
                </a:r>
              </a:p>
            </p:txBody>
          </p:sp>
          <p:sp>
            <p:nvSpPr>
              <p:cNvPr id="245780" name="Freeform 20"/>
              <p:cNvSpPr>
                <a:spLocks/>
              </p:cNvSpPr>
              <p:nvPr/>
            </p:nvSpPr>
            <p:spPr bwMode="auto">
              <a:xfrm>
                <a:off x="3441" y="1906"/>
                <a:ext cx="629" cy="1828"/>
              </a:xfrm>
              <a:custGeom>
                <a:avLst/>
                <a:gdLst/>
                <a:ahLst/>
                <a:cxnLst>
                  <a:cxn ang="0">
                    <a:pos x="0" y="0"/>
                  </a:cxn>
                  <a:cxn ang="0">
                    <a:pos x="0" y="25"/>
                  </a:cxn>
                  <a:cxn ang="0">
                    <a:pos x="7" y="55"/>
                  </a:cxn>
                  <a:cxn ang="0">
                    <a:pos x="14" y="134"/>
                  </a:cxn>
                  <a:cxn ang="0">
                    <a:pos x="20" y="225"/>
                  </a:cxn>
                  <a:cxn ang="0">
                    <a:pos x="33" y="328"/>
                  </a:cxn>
                  <a:cxn ang="0">
                    <a:pos x="40" y="383"/>
                  </a:cxn>
                  <a:cxn ang="0">
                    <a:pos x="47" y="443"/>
                  </a:cxn>
                  <a:cxn ang="0">
                    <a:pos x="66" y="577"/>
                  </a:cxn>
                  <a:cxn ang="0">
                    <a:pos x="86" y="710"/>
                  </a:cxn>
                  <a:cxn ang="0">
                    <a:pos x="113" y="838"/>
                  </a:cxn>
                  <a:cxn ang="0">
                    <a:pos x="139" y="953"/>
                  </a:cxn>
                  <a:cxn ang="0">
                    <a:pos x="166" y="1068"/>
                  </a:cxn>
                  <a:cxn ang="0">
                    <a:pos x="199" y="1178"/>
                  </a:cxn>
                  <a:cxn ang="0">
                    <a:pos x="238" y="1269"/>
                  </a:cxn>
                  <a:cxn ang="0">
                    <a:pos x="278" y="1348"/>
                  </a:cxn>
                  <a:cxn ang="0">
                    <a:pos x="317" y="1414"/>
                  </a:cxn>
                  <a:cxn ang="0">
                    <a:pos x="357" y="1475"/>
                  </a:cxn>
                  <a:cxn ang="0">
                    <a:pos x="397" y="1530"/>
                  </a:cxn>
                  <a:cxn ang="0">
                    <a:pos x="436" y="1578"/>
                  </a:cxn>
                  <a:cxn ang="0">
                    <a:pos x="469" y="1627"/>
                  </a:cxn>
                  <a:cxn ang="0">
                    <a:pos x="529" y="1700"/>
                  </a:cxn>
                  <a:cxn ang="0">
                    <a:pos x="588" y="1772"/>
                  </a:cxn>
                  <a:cxn ang="0">
                    <a:pos x="608" y="1803"/>
                  </a:cxn>
                  <a:cxn ang="0">
                    <a:pos x="628" y="1827"/>
                  </a:cxn>
                </a:cxnLst>
                <a:rect l="0" t="0" r="r" b="b"/>
                <a:pathLst>
                  <a:path w="629" h="1828">
                    <a:moveTo>
                      <a:pt x="0" y="0"/>
                    </a:moveTo>
                    <a:lnTo>
                      <a:pt x="0" y="25"/>
                    </a:lnTo>
                    <a:lnTo>
                      <a:pt x="7" y="55"/>
                    </a:lnTo>
                    <a:lnTo>
                      <a:pt x="14" y="134"/>
                    </a:lnTo>
                    <a:lnTo>
                      <a:pt x="20" y="225"/>
                    </a:lnTo>
                    <a:lnTo>
                      <a:pt x="33" y="328"/>
                    </a:lnTo>
                    <a:lnTo>
                      <a:pt x="40" y="383"/>
                    </a:lnTo>
                    <a:lnTo>
                      <a:pt x="47" y="443"/>
                    </a:lnTo>
                    <a:lnTo>
                      <a:pt x="66" y="577"/>
                    </a:lnTo>
                    <a:lnTo>
                      <a:pt x="86" y="710"/>
                    </a:lnTo>
                    <a:lnTo>
                      <a:pt x="113" y="838"/>
                    </a:lnTo>
                    <a:lnTo>
                      <a:pt x="139" y="953"/>
                    </a:lnTo>
                    <a:lnTo>
                      <a:pt x="166" y="1068"/>
                    </a:lnTo>
                    <a:lnTo>
                      <a:pt x="199" y="1178"/>
                    </a:lnTo>
                    <a:lnTo>
                      <a:pt x="238" y="1269"/>
                    </a:lnTo>
                    <a:lnTo>
                      <a:pt x="278" y="1348"/>
                    </a:lnTo>
                    <a:lnTo>
                      <a:pt x="317" y="1414"/>
                    </a:lnTo>
                    <a:lnTo>
                      <a:pt x="357" y="1475"/>
                    </a:lnTo>
                    <a:lnTo>
                      <a:pt x="397" y="1530"/>
                    </a:lnTo>
                    <a:lnTo>
                      <a:pt x="436" y="1578"/>
                    </a:lnTo>
                    <a:lnTo>
                      <a:pt x="469" y="1627"/>
                    </a:lnTo>
                    <a:lnTo>
                      <a:pt x="529" y="1700"/>
                    </a:lnTo>
                    <a:lnTo>
                      <a:pt x="588" y="1772"/>
                    </a:lnTo>
                    <a:lnTo>
                      <a:pt x="608" y="1803"/>
                    </a:lnTo>
                    <a:lnTo>
                      <a:pt x="628" y="1827"/>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245781" name="Rectangle 21"/>
              <p:cNvSpPr>
                <a:spLocks noChangeArrowheads="1"/>
              </p:cNvSpPr>
              <p:nvPr/>
            </p:nvSpPr>
            <p:spPr bwMode="auto">
              <a:xfrm>
                <a:off x="3356" y="1628"/>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3</a:t>
                </a:r>
              </a:p>
            </p:txBody>
          </p:sp>
          <p:sp>
            <p:nvSpPr>
              <p:cNvPr id="245764" name="Freeform 4"/>
              <p:cNvSpPr>
                <a:spLocks/>
              </p:cNvSpPr>
              <p:nvPr/>
            </p:nvSpPr>
            <p:spPr bwMode="auto">
              <a:xfrm>
                <a:off x="2823" y="1906"/>
                <a:ext cx="623" cy="1828"/>
              </a:xfrm>
              <a:custGeom>
                <a:avLst/>
                <a:gdLst/>
                <a:ahLst/>
                <a:cxnLst>
                  <a:cxn ang="0">
                    <a:pos x="0" y="0"/>
                  </a:cxn>
                  <a:cxn ang="0">
                    <a:pos x="0" y="25"/>
                  </a:cxn>
                  <a:cxn ang="0">
                    <a:pos x="0" y="55"/>
                  </a:cxn>
                  <a:cxn ang="0">
                    <a:pos x="5" y="134"/>
                  </a:cxn>
                  <a:cxn ang="0">
                    <a:pos x="16" y="225"/>
                  </a:cxn>
                  <a:cxn ang="0">
                    <a:pos x="28" y="328"/>
                  </a:cxn>
                  <a:cxn ang="0">
                    <a:pos x="33" y="383"/>
                  </a:cxn>
                  <a:cxn ang="0">
                    <a:pos x="44" y="443"/>
                  </a:cxn>
                  <a:cxn ang="0">
                    <a:pos x="61" y="577"/>
                  </a:cxn>
                  <a:cxn ang="0">
                    <a:pos x="84" y="710"/>
                  </a:cxn>
                  <a:cxn ang="0">
                    <a:pos x="106" y="838"/>
                  </a:cxn>
                  <a:cxn ang="0">
                    <a:pos x="134" y="953"/>
                  </a:cxn>
                  <a:cxn ang="0">
                    <a:pos x="162" y="1068"/>
                  </a:cxn>
                  <a:cxn ang="0">
                    <a:pos x="196" y="1178"/>
                  </a:cxn>
                  <a:cxn ang="0">
                    <a:pos x="229" y="1269"/>
                  </a:cxn>
                  <a:cxn ang="0">
                    <a:pos x="269" y="1348"/>
                  </a:cxn>
                  <a:cxn ang="0">
                    <a:pos x="308" y="1414"/>
                  </a:cxn>
                  <a:cxn ang="0">
                    <a:pos x="353" y="1475"/>
                  </a:cxn>
                  <a:cxn ang="0">
                    <a:pos x="392" y="1530"/>
                  </a:cxn>
                  <a:cxn ang="0">
                    <a:pos x="426" y="1578"/>
                  </a:cxn>
                  <a:cxn ang="0">
                    <a:pos x="459" y="1627"/>
                  </a:cxn>
                  <a:cxn ang="0">
                    <a:pos x="521" y="1700"/>
                  </a:cxn>
                  <a:cxn ang="0">
                    <a:pos x="577" y="1772"/>
                  </a:cxn>
                  <a:cxn ang="0">
                    <a:pos x="605" y="1803"/>
                  </a:cxn>
                  <a:cxn ang="0">
                    <a:pos x="622" y="1827"/>
                  </a:cxn>
                </a:cxnLst>
                <a:rect l="0" t="0" r="r" b="b"/>
                <a:pathLst>
                  <a:path w="623" h="1828">
                    <a:moveTo>
                      <a:pt x="0" y="0"/>
                    </a:moveTo>
                    <a:lnTo>
                      <a:pt x="0" y="25"/>
                    </a:lnTo>
                    <a:lnTo>
                      <a:pt x="0" y="55"/>
                    </a:lnTo>
                    <a:lnTo>
                      <a:pt x="5" y="134"/>
                    </a:lnTo>
                    <a:lnTo>
                      <a:pt x="16" y="225"/>
                    </a:lnTo>
                    <a:lnTo>
                      <a:pt x="28" y="328"/>
                    </a:lnTo>
                    <a:lnTo>
                      <a:pt x="33" y="383"/>
                    </a:lnTo>
                    <a:lnTo>
                      <a:pt x="44" y="443"/>
                    </a:lnTo>
                    <a:lnTo>
                      <a:pt x="61" y="577"/>
                    </a:lnTo>
                    <a:lnTo>
                      <a:pt x="84" y="710"/>
                    </a:lnTo>
                    <a:lnTo>
                      <a:pt x="106" y="838"/>
                    </a:lnTo>
                    <a:lnTo>
                      <a:pt x="134" y="953"/>
                    </a:lnTo>
                    <a:lnTo>
                      <a:pt x="162" y="1068"/>
                    </a:lnTo>
                    <a:lnTo>
                      <a:pt x="196" y="1178"/>
                    </a:lnTo>
                    <a:lnTo>
                      <a:pt x="229" y="1269"/>
                    </a:lnTo>
                    <a:lnTo>
                      <a:pt x="269" y="1348"/>
                    </a:lnTo>
                    <a:lnTo>
                      <a:pt x="308" y="1414"/>
                    </a:lnTo>
                    <a:lnTo>
                      <a:pt x="353" y="1475"/>
                    </a:lnTo>
                    <a:lnTo>
                      <a:pt x="392" y="1530"/>
                    </a:lnTo>
                    <a:lnTo>
                      <a:pt x="426" y="1578"/>
                    </a:lnTo>
                    <a:lnTo>
                      <a:pt x="459" y="1627"/>
                    </a:lnTo>
                    <a:lnTo>
                      <a:pt x="521" y="1700"/>
                    </a:lnTo>
                    <a:lnTo>
                      <a:pt x="577" y="1772"/>
                    </a:lnTo>
                    <a:lnTo>
                      <a:pt x="605" y="1803"/>
                    </a:lnTo>
                    <a:lnTo>
                      <a:pt x="622" y="1827"/>
                    </a:lnTo>
                  </a:path>
                </a:pathLst>
              </a:custGeom>
              <a:noFill/>
              <a:ln w="50800" cap="rnd" cmpd="sng">
                <a:solidFill>
                  <a:srgbClr val="663300"/>
                </a:solidFill>
                <a:prstDash val="solid"/>
                <a:round/>
                <a:headEnd type="none" w="med" len="med"/>
                <a:tailEnd type="none" w="med" len="med"/>
              </a:ln>
              <a:effectLst/>
            </p:spPr>
            <p:txBody>
              <a:bodyPr/>
              <a:lstStyle/>
              <a:p>
                <a:endParaRPr lang="es-ES"/>
              </a:p>
            </p:txBody>
          </p:sp>
          <p:sp>
            <p:nvSpPr>
              <p:cNvPr id="245782" name="Rectangle 22"/>
              <p:cNvSpPr>
                <a:spLocks noChangeArrowheads="1"/>
              </p:cNvSpPr>
              <p:nvPr/>
            </p:nvSpPr>
            <p:spPr bwMode="auto">
              <a:xfrm>
                <a:off x="2684" y="1628"/>
                <a:ext cx="28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i="1"/>
                  <a:t>U</a:t>
                </a:r>
                <a:r>
                  <a:rPr lang="en-US" sz="2000" b="1" i="1" baseline="-25000"/>
                  <a:t>1</a:t>
                </a:r>
              </a:p>
            </p:txBody>
          </p:sp>
        </p:grpSp>
        <p:sp>
          <p:nvSpPr>
            <p:cNvPr id="245783" name="Rectangle 23"/>
            <p:cNvSpPr>
              <a:spLocks noChangeArrowheads="1"/>
            </p:cNvSpPr>
            <p:nvPr/>
          </p:nvSpPr>
          <p:spPr bwMode="auto">
            <a:xfrm>
              <a:off x="3723" y="2069"/>
              <a:ext cx="1682" cy="410"/>
            </a:xfrm>
            <a:prstGeom prst="rect">
              <a:avLst/>
            </a:prstGeom>
            <a:solidFill>
              <a:srgbClr val="FFCC99"/>
            </a:solidFill>
            <a:ln w="12700">
              <a:solidFill>
                <a:schemeClr val="tx2"/>
              </a:solidFill>
              <a:miter lim="800000"/>
              <a:headEnd/>
              <a:tailEnd/>
            </a:ln>
            <a:effectLst/>
          </p:spPr>
          <p:txBody>
            <a:bodyPr wrap="none" lIns="90488" tIns="44450" rIns="90488" bIns="44450">
              <a:spAutoFit/>
            </a:bodyPr>
            <a:lstStyle/>
            <a:p>
              <a:pPr eaLnBrk="0" hangingPunct="0"/>
              <a:r>
                <a:rPr lang="en-US" b="1" dirty="0" err="1"/>
                <a:t>Existe</a:t>
              </a:r>
              <a:r>
                <a:rPr lang="en-US" b="1" dirty="0"/>
                <a:t> </a:t>
              </a:r>
              <a:r>
                <a:rPr lang="en-US" b="1" dirty="0" err="1"/>
                <a:t>una</a:t>
              </a:r>
              <a:r>
                <a:rPr lang="en-US" b="1" dirty="0"/>
                <a:t> </a:t>
              </a:r>
              <a:r>
                <a:rPr lang="en-US" b="1" dirty="0" err="1"/>
                <a:t>solución</a:t>
              </a:r>
              <a:r>
                <a:rPr lang="en-US" b="1" dirty="0"/>
                <a:t> de</a:t>
              </a:r>
            </a:p>
            <a:p>
              <a:pPr eaLnBrk="0" hangingPunct="0"/>
              <a:r>
                <a:rPr lang="en-US" b="1" dirty="0" err="1"/>
                <a:t>esquina</a:t>
              </a:r>
              <a:r>
                <a:rPr lang="en-US" b="1" dirty="0"/>
                <a:t> en el </a:t>
              </a:r>
              <a:r>
                <a:rPr lang="en-US" b="1" dirty="0" err="1"/>
                <a:t>punto</a:t>
              </a:r>
              <a:r>
                <a:rPr lang="en-US" b="1" dirty="0"/>
                <a:t> </a:t>
              </a:r>
              <a:r>
                <a:rPr lang="en-US" b="1" i="1" dirty="0"/>
                <a:t>B.</a:t>
              </a:r>
            </a:p>
          </p:txBody>
        </p:sp>
      </p:grpSp>
      <p:sp>
        <p:nvSpPr>
          <p:cNvPr id="245793" name="Text Box 33"/>
          <p:cNvSpPr txBox="1">
            <a:spLocks noChangeArrowheads="1"/>
          </p:cNvSpPr>
          <p:nvPr/>
        </p:nvSpPr>
        <p:spPr bwMode="auto">
          <a:xfrm>
            <a:off x="3971925" y="1341438"/>
            <a:ext cx="4032250" cy="641350"/>
          </a:xfrm>
          <a:prstGeom prst="rect">
            <a:avLst/>
          </a:prstGeom>
          <a:noFill/>
          <a:ln w="12700">
            <a:noFill/>
            <a:miter lim="800000"/>
            <a:headEnd/>
            <a:tailEnd/>
          </a:ln>
          <a:effectLst/>
        </p:spPr>
        <p:txBody>
          <a:bodyPr>
            <a:spAutoFit/>
          </a:bodyPr>
          <a:lstStyle/>
          <a:p>
            <a:r>
              <a:rPr lang="es-ES" b="1"/>
              <a:t>Y es un bien “lujoso” (muy caro)</a:t>
            </a:r>
          </a:p>
          <a:p>
            <a:r>
              <a:rPr lang="es-ES" b="1"/>
              <a:t>X resto de bienes</a:t>
            </a:r>
          </a:p>
        </p:txBody>
      </p:sp>
      <p:sp>
        <p:nvSpPr>
          <p:cNvPr id="30" name="29 Rectángulo"/>
          <p:cNvSpPr/>
          <p:nvPr/>
        </p:nvSpPr>
        <p:spPr>
          <a:xfrm>
            <a:off x="480351" y="6304265"/>
            <a:ext cx="8108064" cy="341632"/>
          </a:xfrm>
          <a:prstGeom prst="rect">
            <a:avLst/>
          </a:prstGeom>
        </p:spPr>
        <p:txBody>
          <a:bodyPr wrap="square">
            <a:spAutoFit/>
          </a:bodyPr>
          <a:lstStyle/>
          <a:p>
            <a:pPr>
              <a:lnSpc>
                <a:spcPct val="90000"/>
              </a:lnSpc>
              <a:spcBef>
                <a:spcPct val="20000"/>
              </a:spcBef>
            </a:pPr>
            <a:r>
              <a:rPr lang="en-US" i="1" dirty="0" err="1" smtClean="0">
                <a:solidFill>
                  <a:schemeClr val="tx2"/>
                </a:solidFill>
              </a:rPr>
              <a:t>Figura</a:t>
            </a:r>
            <a:r>
              <a:rPr lang="en-US" i="1" dirty="0" smtClean="0">
                <a:solidFill>
                  <a:schemeClr val="tx2"/>
                </a:solidFill>
              </a:rPr>
              <a:t> 14</a:t>
            </a:r>
            <a:r>
              <a:rPr lang="en-US" dirty="0" smtClean="0">
                <a:solidFill>
                  <a:schemeClr val="tx2"/>
                </a:solidFill>
              </a:rPr>
              <a:t>. </a:t>
            </a:r>
            <a:r>
              <a:rPr lang="es-ES" dirty="0" smtClean="0">
                <a:solidFill>
                  <a:schemeClr val="tx2"/>
                </a:solidFill>
              </a:rPr>
              <a:t>Solución de esquina cuando uno de los bienes es un bien lujoso</a:t>
            </a:r>
            <a:r>
              <a:rPr lang="es-ES"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91"/>
                                        </p:tgtEl>
                                        <p:attrNameLst>
                                          <p:attrName>style.visibility</p:attrName>
                                        </p:attrNameLst>
                                      </p:cBhvr>
                                      <p:to>
                                        <p:strVal val="visible"/>
                                      </p:to>
                                    </p:set>
                                    <p:animEffect transition="in" filter="wipe(left)">
                                      <p:cBhvr>
                                        <p:cTn id="7" dur="500"/>
                                        <p:tgtEl>
                                          <p:spTgt spid="245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F9B7794B-4323-4F4E-9EFB-06672043583C}" type="slidenum">
              <a:rPr lang="es-ES"/>
              <a:pPr/>
              <a:t>86</a:t>
            </a:fld>
            <a:endParaRPr lang="es-ES"/>
          </a:p>
        </p:txBody>
      </p:sp>
      <p:sp>
        <p:nvSpPr>
          <p:cNvPr id="24781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24781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247812" name="Rectangle 4"/>
          <p:cNvSpPr>
            <a:spLocks noGrp="1" noChangeArrowheads="1"/>
          </p:cNvSpPr>
          <p:nvPr>
            <p:ph type="title"/>
          </p:nvPr>
        </p:nvSpPr>
        <p:spPr>
          <a:xfrm>
            <a:off x="0" y="190500"/>
            <a:ext cx="9144000" cy="781050"/>
          </a:xfrm>
          <a:noFill/>
          <a:ln/>
        </p:spPr>
        <p:txBody>
          <a:bodyPr lIns="90488" tIns="44450" rIns="90488" bIns="44450"/>
          <a:lstStyle/>
          <a:p>
            <a:r>
              <a:rPr lang="en-US" sz="4000" dirty="0"/>
              <a:t>4.2. </a:t>
            </a:r>
            <a:r>
              <a:rPr lang="es-ES" sz="4000" dirty="0"/>
              <a:t>Solución de esquina</a:t>
            </a:r>
            <a:r>
              <a:rPr lang="en-US" sz="4000" dirty="0"/>
              <a:t> </a:t>
            </a:r>
          </a:p>
        </p:txBody>
      </p:sp>
      <p:sp>
        <p:nvSpPr>
          <p:cNvPr id="247813" name="Rectangle 5"/>
          <p:cNvSpPr>
            <a:spLocks noGrp="1" noChangeArrowheads="1"/>
          </p:cNvSpPr>
          <p:nvPr>
            <p:ph type="body" idx="1"/>
          </p:nvPr>
        </p:nvSpPr>
        <p:spPr>
          <a:xfrm>
            <a:off x="374650" y="1089025"/>
            <a:ext cx="8294788" cy="4854575"/>
          </a:xfrm>
          <a:noFill/>
          <a:ln/>
        </p:spPr>
        <p:txBody>
          <a:bodyPr lIns="90488" tIns="44450" rIns="90488" bIns="44450"/>
          <a:lstStyle/>
          <a:p>
            <a:pPr algn="just">
              <a:spcBef>
                <a:spcPct val="40000"/>
              </a:spcBef>
            </a:pPr>
            <a:r>
              <a:rPr lang="es-ES" sz="2800" dirty="0"/>
              <a:t>En el punto B, la </a:t>
            </a:r>
            <a:r>
              <a:rPr lang="es-ES" sz="2800" i="1" dirty="0"/>
              <a:t>RMS</a:t>
            </a:r>
            <a:r>
              <a:rPr lang="es-ES" sz="2800" dirty="0"/>
              <a:t> de Y por X es mayor que la pendiente de la recta presupuestaria.</a:t>
            </a:r>
          </a:p>
          <a:p>
            <a:pPr algn="just">
              <a:spcBef>
                <a:spcPct val="40000"/>
              </a:spcBef>
            </a:pPr>
            <a:r>
              <a:rPr lang="es-ES" sz="2800" dirty="0"/>
              <a:t>Esta desigualdad sugiere que si el consumidor tuviera más de Y al que renunciar, lo intercambiaría por más X.</a:t>
            </a:r>
          </a:p>
          <a:p>
            <a:pPr algn="just">
              <a:spcBef>
                <a:spcPct val="70000"/>
              </a:spcBef>
            </a:pPr>
            <a:r>
              <a:rPr lang="es-ES" sz="2800" dirty="0">
                <a:solidFill>
                  <a:srgbClr val="FF3300"/>
                </a:solidFill>
              </a:rPr>
              <a:t>Práctica 11. </a:t>
            </a:r>
            <a:r>
              <a:rPr lang="es-ES" sz="2800" dirty="0"/>
              <a:t>¿Qué tendría que suceder para que el consumidor alcanzara una solución interior? Recoja su respuesta en el gráfico</a:t>
            </a:r>
            <a:r>
              <a:rPr lang="en-US" sz="2800" dirty="0"/>
              <a:t>.</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8C6BD35D-2DA6-4BAE-950A-A827CCBD3B23}" type="slidenum">
              <a:rPr lang="es-ES"/>
              <a:pPr/>
              <a:t>87</a:t>
            </a:fld>
            <a:endParaRPr lang="es-ES"/>
          </a:p>
        </p:txBody>
      </p:sp>
      <p:sp>
        <p:nvSpPr>
          <p:cNvPr id="603138" name="Rectangle 2"/>
          <p:cNvSpPr>
            <a:spLocks noGrp="1" noChangeArrowheads="1"/>
          </p:cNvSpPr>
          <p:nvPr>
            <p:ph type="title"/>
          </p:nvPr>
        </p:nvSpPr>
        <p:spPr>
          <a:xfrm>
            <a:off x="471488" y="0"/>
            <a:ext cx="8229600" cy="1143000"/>
          </a:xfrm>
        </p:spPr>
        <p:txBody>
          <a:bodyPr/>
          <a:lstStyle/>
          <a:p>
            <a:r>
              <a:rPr lang="es-ES" sz="3600"/>
              <a:t>Bibliografía adicional</a:t>
            </a:r>
          </a:p>
        </p:txBody>
      </p:sp>
      <p:sp>
        <p:nvSpPr>
          <p:cNvPr id="603139" name="Rectangle 3"/>
          <p:cNvSpPr>
            <a:spLocks noGrp="1" noChangeArrowheads="1"/>
          </p:cNvSpPr>
          <p:nvPr>
            <p:ph type="body" idx="1"/>
          </p:nvPr>
        </p:nvSpPr>
        <p:spPr>
          <a:xfrm>
            <a:off x="427038" y="917575"/>
            <a:ext cx="8126653" cy="5454650"/>
          </a:xfrm>
        </p:spPr>
        <p:txBody>
          <a:bodyPr/>
          <a:lstStyle/>
          <a:p>
            <a:pPr algn="just">
              <a:lnSpc>
                <a:spcPct val="80000"/>
              </a:lnSpc>
            </a:pPr>
            <a:r>
              <a:rPr lang="es-ES" sz="2000" dirty="0" err="1"/>
              <a:t>Edgeworth</a:t>
            </a:r>
            <a:r>
              <a:rPr lang="es-ES" sz="2000" dirty="0"/>
              <a:t>, F. Y. (1881). </a:t>
            </a:r>
            <a:r>
              <a:rPr lang="es-ES" sz="2000" i="1" dirty="0" err="1"/>
              <a:t>Mathematical</a:t>
            </a:r>
            <a:r>
              <a:rPr lang="es-ES" sz="2000" i="1" dirty="0"/>
              <a:t> </a:t>
            </a:r>
            <a:r>
              <a:rPr lang="es-ES" sz="2000" i="1" dirty="0" err="1"/>
              <a:t>Physhics</a:t>
            </a:r>
            <a:r>
              <a:rPr lang="es-ES" sz="2000" dirty="0"/>
              <a:t>. Londres: </a:t>
            </a:r>
            <a:r>
              <a:rPr lang="es-ES" sz="2000" dirty="0" err="1"/>
              <a:t>Kegan</a:t>
            </a:r>
            <a:r>
              <a:rPr lang="es-ES" sz="2000" dirty="0"/>
              <a:t> Paul.</a:t>
            </a:r>
          </a:p>
          <a:p>
            <a:pPr algn="just">
              <a:lnSpc>
                <a:spcPct val="80000"/>
              </a:lnSpc>
            </a:pPr>
            <a:r>
              <a:rPr lang="es-ES" sz="2000" dirty="0" err="1"/>
              <a:t>Hicks</a:t>
            </a:r>
            <a:r>
              <a:rPr lang="es-ES" sz="2000" dirty="0"/>
              <a:t>, J. R. y Allen, R. (1934). A </a:t>
            </a:r>
            <a:r>
              <a:rPr lang="es-ES" sz="2000" dirty="0" err="1"/>
              <a:t>Reconsideration</a:t>
            </a:r>
            <a:r>
              <a:rPr lang="es-ES" sz="2000" dirty="0"/>
              <a:t> of </a:t>
            </a:r>
            <a:r>
              <a:rPr lang="es-ES" sz="2000" dirty="0" err="1"/>
              <a:t>the</a:t>
            </a:r>
            <a:r>
              <a:rPr lang="es-ES" sz="2000" dirty="0"/>
              <a:t> </a:t>
            </a:r>
            <a:r>
              <a:rPr lang="es-ES" sz="2000" dirty="0" err="1"/>
              <a:t>Theory</a:t>
            </a:r>
            <a:r>
              <a:rPr lang="es-ES" sz="2000" dirty="0"/>
              <a:t> of </a:t>
            </a:r>
            <a:r>
              <a:rPr lang="es-ES" sz="2000" dirty="0" err="1"/>
              <a:t>Value</a:t>
            </a:r>
            <a:r>
              <a:rPr lang="es-ES" sz="2000" dirty="0"/>
              <a:t>. </a:t>
            </a:r>
            <a:r>
              <a:rPr lang="es-ES" sz="2000" i="1" dirty="0" err="1"/>
              <a:t>Economica</a:t>
            </a:r>
            <a:r>
              <a:rPr lang="es-ES" sz="2000" i="1" dirty="0"/>
              <a:t>, </a:t>
            </a:r>
            <a:r>
              <a:rPr lang="es-ES" sz="2000" dirty="0"/>
              <a:t>1(1), 52-76.</a:t>
            </a:r>
          </a:p>
          <a:p>
            <a:pPr algn="just">
              <a:lnSpc>
                <a:spcPct val="80000"/>
              </a:lnSpc>
            </a:pPr>
            <a:r>
              <a:rPr lang="es-ES" sz="2000" dirty="0" err="1"/>
              <a:t>Jevons</a:t>
            </a:r>
            <a:r>
              <a:rPr lang="es-ES" sz="2000" dirty="0"/>
              <a:t>, W.S. (1871).</a:t>
            </a:r>
            <a:r>
              <a:rPr lang="es-ES" sz="2000" i="1" dirty="0"/>
              <a:t> </a:t>
            </a:r>
            <a:r>
              <a:rPr lang="es-ES" sz="2000" i="1" dirty="0" err="1"/>
              <a:t>The</a:t>
            </a:r>
            <a:r>
              <a:rPr lang="es-ES" sz="2000" i="1" dirty="0"/>
              <a:t> </a:t>
            </a:r>
            <a:r>
              <a:rPr lang="es-ES" sz="2000" i="1" dirty="0" err="1"/>
              <a:t>Theory</a:t>
            </a:r>
            <a:r>
              <a:rPr lang="es-ES" sz="2000" i="1" dirty="0"/>
              <a:t> of </a:t>
            </a:r>
            <a:r>
              <a:rPr lang="es-ES" sz="2000" i="1" dirty="0" err="1"/>
              <a:t>Political</a:t>
            </a:r>
            <a:r>
              <a:rPr lang="es-ES" sz="2000" i="1" dirty="0"/>
              <a:t> </a:t>
            </a:r>
            <a:r>
              <a:rPr lang="es-ES" sz="2000" i="1" dirty="0" err="1"/>
              <a:t>Economy</a:t>
            </a:r>
            <a:r>
              <a:rPr lang="es-ES" sz="2000" i="1" dirty="0"/>
              <a:t>. </a:t>
            </a:r>
            <a:r>
              <a:rPr lang="es-ES" sz="2000" dirty="0"/>
              <a:t>Londres: </a:t>
            </a:r>
            <a:r>
              <a:rPr lang="es-ES" sz="2000" dirty="0" err="1"/>
              <a:t>Macmillan</a:t>
            </a:r>
            <a:r>
              <a:rPr lang="es-ES" sz="2000" dirty="0"/>
              <a:t> and </a:t>
            </a:r>
            <a:r>
              <a:rPr lang="es-ES" sz="2000" dirty="0" err="1"/>
              <a:t>Co.</a:t>
            </a:r>
            <a:r>
              <a:rPr lang="es-ES" sz="2000" i="1" dirty="0"/>
              <a:t> </a:t>
            </a:r>
            <a:endParaRPr lang="es-ES" sz="2000" dirty="0"/>
          </a:p>
          <a:p>
            <a:pPr algn="just">
              <a:lnSpc>
                <a:spcPct val="80000"/>
              </a:lnSpc>
            </a:pPr>
            <a:r>
              <a:rPr lang="es-ES" sz="2000" dirty="0"/>
              <a:t>Johnson, W. E. (1913). </a:t>
            </a:r>
            <a:r>
              <a:rPr lang="es-ES" sz="2000" dirty="0" err="1"/>
              <a:t>The</a:t>
            </a:r>
            <a:r>
              <a:rPr lang="es-ES" sz="2000" dirty="0"/>
              <a:t> </a:t>
            </a:r>
            <a:r>
              <a:rPr lang="es-ES" sz="2000" dirty="0" err="1"/>
              <a:t>Pure</a:t>
            </a:r>
            <a:r>
              <a:rPr lang="es-ES" sz="2000" dirty="0"/>
              <a:t> </a:t>
            </a:r>
            <a:r>
              <a:rPr lang="es-ES" sz="2000" dirty="0" err="1"/>
              <a:t>Theory</a:t>
            </a:r>
            <a:r>
              <a:rPr lang="es-ES" sz="2000" dirty="0"/>
              <a:t> of </a:t>
            </a:r>
            <a:r>
              <a:rPr lang="es-ES" sz="2000" dirty="0" err="1"/>
              <a:t>Utility</a:t>
            </a:r>
            <a:r>
              <a:rPr lang="es-ES" sz="2000" dirty="0"/>
              <a:t> Curves. </a:t>
            </a:r>
            <a:r>
              <a:rPr lang="es-ES" sz="2000" i="1" dirty="0" err="1"/>
              <a:t>Economic</a:t>
            </a:r>
            <a:r>
              <a:rPr lang="es-ES" sz="2000" i="1" dirty="0"/>
              <a:t> </a:t>
            </a:r>
            <a:r>
              <a:rPr lang="es-ES" sz="2000" i="1" dirty="0" err="1"/>
              <a:t>Journal</a:t>
            </a:r>
            <a:r>
              <a:rPr lang="es-ES" sz="2000" i="1" dirty="0"/>
              <a:t>, </a:t>
            </a:r>
            <a:r>
              <a:rPr lang="es-ES" sz="2000" dirty="0"/>
              <a:t>23, 483-513.</a:t>
            </a:r>
          </a:p>
          <a:p>
            <a:pPr algn="just">
              <a:lnSpc>
                <a:spcPct val="80000"/>
              </a:lnSpc>
            </a:pPr>
            <a:r>
              <a:rPr lang="es-ES" sz="2000" dirty="0"/>
              <a:t>Marshall, A. (1890).</a:t>
            </a:r>
            <a:r>
              <a:rPr lang="es-ES" sz="2000" i="1" dirty="0"/>
              <a:t> </a:t>
            </a:r>
            <a:r>
              <a:rPr lang="es-ES" sz="2000" i="1" dirty="0" err="1"/>
              <a:t>Principles</a:t>
            </a:r>
            <a:r>
              <a:rPr lang="es-ES" sz="2000" i="1" dirty="0"/>
              <a:t> of </a:t>
            </a:r>
            <a:r>
              <a:rPr lang="es-ES" sz="2000" i="1" dirty="0" err="1"/>
              <a:t>Economics</a:t>
            </a:r>
            <a:r>
              <a:rPr lang="es-ES" sz="2000" i="1" dirty="0"/>
              <a:t>. </a:t>
            </a:r>
            <a:r>
              <a:rPr lang="es-ES" sz="2000" dirty="0"/>
              <a:t>Londres: </a:t>
            </a:r>
            <a:r>
              <a:rPr lang="es-ES" sz="2000" dirty="0" err="1"/>
              <a:t>Macmillan</a:t>
            </a:r>
            <a:r>
              <a:rPr lang="es-ES" sz="2000" dirty="0"/>
              <a:t> and </a:t>
            </a:r>
            <a:r>
              <a:rPr lang="es-ES" sz="2000" dirty="0" err="1"/>
              <a:t>Co.</a:t>
            </a:r>
            <a:r>
              <a:rPr lang="es-ES" sz="2000" i="1" dirty="0"/>
              <a:t> </a:t>
            </a:r>
            <a:r>
              <a:rPr lang="es-ES_tradnl" sz="2000" dirty="0"/>
              <a:t>(Marshall, A. (1948). </a:t>
            </a:r>
            <a:r>
              <a:rPr lang="es-ES_tradnl" sz="2000" i="1" dirty="0"/>
              <a:t>Principios de economía. </a:t>
            </a:r>
            <a:r>
              <a:rPr lang="es-ES_tradnl" sz="2000" dirty="0"/>
              <a:t>Madrid: Aguilar.)</a:t>
            </a:r>
            <a:endParaRPr lang="es-ES" sz="2000" dirty="0"/>
          </a:p>
          <a:p>
            <a:pPr algn="just">
              <a:lnSpc>
                <a:spcPct val="80000"/>
              </a:lnSpc>
            </a:pPr>
            <a:r>
              <a:rPr lang="es-ES" sz="2000" dirty="0" err="1"/>
              <a:t>Menger</a:t>
            </a:r>
            <a:r>
              <a:rPr lang="es-ES" sz="2000" dirty="0"/>
              <a:t>, C. (1871).</a:t>
            </a:r>
            <a:r>
              <a:rPr lang="es-ES" sz="2000" i="1" dirty="0"/>
              <a:t> </a:t>
            </a:r>
            <a:r>
              <a:rPr lang="es-ES" sz="2000" i="1" dirty="0" err="1"/>
              <a:t>Grundsätze</a:t>
            </a:r>
            <a:r>
              <a:rPr lang="es-ES" sz="2000" i="1" dirty="0"/>
              <a:t> </a:t>
            </a:r>
            <a:r>
              <a:rPr lang="es-ES" sz="2000" i="1" dirty="0" err="1"/>
              <a:t>der</a:t>
            </a:r>
            <a:r>
              <a:rPr lang="es-ES" sz="2000" i="1" dirty="0"/>
              <a:t> </a:t>
            </a:r>
            <a:r>
              <a:rPr lang="es-ES" sz="2000" i="1" dirty="0" err="1"/>
              <a:t>Volkswirtschaftslehre</a:t>
            </a:r>
            <a:r>
              <a:rPr lang="es-ES" sz="2000" dirty="0"/>
              <a:t>. Austria: </a:t>
            </a:r>
            <a:r>
              <a:rPr lang="es-ES" sz="2000" dirty="0" err="1"/>
              <a:t>Braumüller</a:t>
            </a:r>
            <a:r>
              <a:rPr lang="es-ES" sz="2000" dirty="0"/>
              <a:t>. (</a:t>
            </a:r>
            <a:r>
              <a:rPr lang="es-ES_tradnl" sz="2000" dirty="0" err="1"/>
              <a:t>Menger</a:t>
            </a:r>
            <a:r>
              <a:rPr lang="es-ES_tradnl" sz="2000" dirty="0"/>
              <a:t>, C. (1985). </a:t>
            </a:r>
            <a:r>
              <a:rPr lang="es-ES_tradnl" sz="2000" i="1" dirty="0"/>
              <a:t>Principios de economía política. </a:t>
            </a:r>
            <a:r>
              <a:rPr lang="es-ES_tradnl" sz="2000" dirty="0"/>
              <a:t>Barcelona: </a:t>
            </a:r>
            <a:r>
              <a:rPr lang="es-ES_tradnl" sz="2000" dirty="0" err="1"/>
              <a:t>Orbis</a:t>
            </a:r>
            <a:r>
              <a:rPr lang="es-ES_tradnl" sz="2000" dirty="0"/>
              <a:t>.)</a:t>
            </a:r>
          </a:p>
          <a:p>
            <a:pPr algn="just">
              <a:lnSpc>
                <a:spcPct val="80000"/>
              </a:lnSpc>
            </a:pPr>
            <a:r>
              <a:rPr lang="es-ES_tradnl" sz="2000" dirty="0" err="1"/>
              <a:t>Pareto</a:t>
            </a:r>
            <a:r>
              <a:rPr lang="es-ES_tradnl" sz="2000" dirty="0"/>
              <a:t>, V. (1906). </a:t>
            </a:r>
            <a:r>
              <a:rPr lang="es-ES_tradnl" sz="2000" i="1" dirty="0" err="1"/>
              <a:t>Cours</a:t>
            </a:r>
            <a:r>
              <a:rPr lang="es-ES_tradnl" sz="2000" i="1" dirty="0"/>
              <a:t> </a:t>
            </a:r>
            <a:r>
              <a:rPr lang="es-ES_tradnl" sz="2000" i="1" dirty="0" err="1"/>
              <a:t>d´économie</a:t>
            </a:r>
            <a:r>
              <a:rPr lang="es-ES_tradnl" sz="2000" i="1" dirty="0"/>
              <a:t> </a:t>
            </a:r>
            <a:r>
              <a:rPr lang="es-ES_tradnl" sz="2000" i="1" dirty="0" err="1"/>
              <a:t>politique</a:t>
            </a:r>
            <a:r>
              <a:rPr lang="es-ES_tradnl" sz="2000" i="1" dirty="0"/>
              <a:t>.</a:t>
            </a:r>
            <a:r>
              <a:rPr lang="es-ES_tradnl" sz="2000" dirty="0"/>
              <a:t> </a:t>
            </a:r>
            <a:r>
              <a:rPr lang="es-ES_tradnl" sz="2000" dirty="0" err="1"/>
              <a:t>Losanne</a:t>
            </a:r>
            <a:r>
              <a:rPr lang="es-ES_tradnl" sz="2000" dirty="0"/>
              <a:t>: Rouge.</a:t>
            </a:r>
          </a:p>
          <a:p>
            <a:pPr algn="just">
              <a:lnSpc>
                <a:spcPct val="80000"/>
              </a:lnSpc>
            </a:pPr>
            <a:r>
              <a:rPr lang="es-ES" sz="2000" dirty="0" err="1"/>
              <a:t>Slutsky</a:t>
            </a:r>
            <a:r>
              <a:rPr lang="es-ES" sz="2000" dirty="0"/>
              <a:t>, E. (1915). </a:t>
            </a:r>
            <a:r>
              <a:rPr lang="es-ES" sz="2000" dirty="0" err="1"/>
              <a:t>Sulla</a:t>
            </a:r>
            <a:r>
              <a:rPr lang="es-ES" sz="2000" dirty="0"/>
              <a:t> </a:t>
            </a:r>
            <a:r>
              <a:rPr lang="es-ES" sz="2000" dirty="0" err="1"/>
              <a:t>teoria</a:t>
            </a:r>
            <a:r>
              <a:rPr lang="es-ES" sz="2000" dirty="0"/>
              <a:t> del </a:t>
            </a:r>
            <a:r>
              <a:rPr lang="es-ES" sz="2000" dirty="0" err="1"/>
              <a:t>bilancio</a:t>
            </a:r>
            <a:r>
              <a:rPr lang="es-ES" sz="2000" dirty="0"/>
              <a:t> del </a:t>
            </a:r>
            <a:r>
              <a:rPr lang="es-ES" sz="2000" dirty="0" err="1"/>
              <a:t>consumatore</a:t>
            </a:r>
            <a:r>
              <a:rPr lang="es-ES" sz="2000" dirty="0"/>
              <a:t>. </a:t>
            </a:r>
            <a:r>
              <a:rPr lang="es-ES" sz="2000" i="1" dirty="0" err="1"/>
              <a:t>Giornale</a:t>
            </a:r>
            <a:r>
              <a:rPr lang="es-ES" sz="2000" i="1" dirty="0"/>
              <a:t> </a:t>
            </a:r>
            <a:r>
              <a:rPr lang="es-ES" sz="2000" i="1" dirty="0" err="1"/>
              <a:t>degli</a:t>
            </a:r>
            <a:r>
              <a:rPr lang="es-ES" sz="2000" i="1" dirty="0"/>
              <a:t> </a:t>
            </a:r>
            <a:r>
              <a:rPr lang="es-ES" sz="2000" i="1" dirty="0" err="1"/>
              <a:t>Economisti</a:t>
            </a:r>
            <a:r>
              <a:rPr lang="es-ES" sz="2000" i="1" dirty="0"/>
              <a:t>,</a:t>
            </a:r>
            <a:r>
              <a:rPr lang="es-ES" sz="2000" dirty="0"/>
              <a:t> 51, 1–26. </a:t>
            </a:r>
          </a:p>
          <a:p>
            <a:pPr algn="just">
              <a:lnSpc>
                <a:spcPct val="80000"/>
              </a:lnSpc>
            </a:pPr>
            <a:r>
              <a:rPr lang="es-ES" sz="2000" dirty="0" err="1"/>
              <a:t>Walras</a:t>
            </a:r>
            <a:r>
              <a:rPr lang="es-ES" sz="2000" dirty="0"/>
              <a:t>, L. (1874). </a:t>
            </a:r>
            <a:r>
              <a:rPr lang="es-ES" sz="2000" dirty="0" err="1"/>
              <a:t>Principe</a:t>
            </a:r>
            <a:r>
              <a:rPr lang="es-ES" sz="2000" dirty="0"/>
              <a:t> </a:t>
            </a:r>
            <a:r>
              <a:rPr lang="es-ES" sz="2000" dirty="0" err="1"/>
              <a:t>d’une</a:t>
            </a:r>
            <a:r>
              <a:rPr lang="es-ES" sz="2000" dirty="0"/>
              <a:t> </a:t>
            </a:r>
            <a:r>
              <a:rPr lang="es-ES" sz="2000" dirty="0" err="1"/>
              <a:t>théorie</a:t>
            </a:r>
            <a:r>
              <a:rPr lang="es-ES" sz="2000" dirty="0"/>
              <a:t> </a:t>
            </a:r>
            <a:r>
              <a:rPr lang="es-ES" sz="2000" dirty="0" err="1"/>
              <a:t>mathématique</a:t>
            </a:r>
            <a:r>
              <a:rPr lang="es-ES" sz="2000" dirty="0"/>
              <a:t> de </a:t>
            </a:r>
            <a:r>
              <a:rPr lang="es-ES" sz="2000" dirty="0" err="1"/>
              <a:t>l'échange</a:t>
            </a:r>
            <a:r>
              <a:rPr lang="es-ES" sz="2000" dirty="0"/>
              <a:t>. </a:t>
            </a:r>
            <a:r>
              <a:rPr lang="es-ES" sz="2000" i="1" dirty="0" err="1"/>
              <a:t>Journal</a:t>
            </a:r>
            <a:r>
              <a:rPr lang="es-ES" sz="2000" i="1" dirty="0"/>
              <a:t> des </a:t>
            </a:r>
            <a:r>
              <a:rPr lang="es-ES" sz="2000" i="1" dirty="0" err="1"/>
              <a:t>économistes</a:t>
            </a:r>
            <a:r>
              <a:rPr lang="es-ES" sz="2000" i="1" dirty="0"/>
              <a:t>.</a:t>
            </a:r>
            <a:endParaRPr lang="es-ES" sz="2000" dirty="0"/>
          </a:p>
          <a:p>
            <a:pPr>
              <a:lnSpc>
                <a:spcPct val="80000"/>
              </a:lnSpc>
            </a:pPr>
            <a:endParaRPr lang="es-ES" sz="20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D7C9D4E5-8687-40F2-8B2C-3469405A1250}" type="slidenum">
              <a:rPr lang="es-ES"/>
              <a:pPr/>
              <a:t>88</a:t>
            </a:fld>
            <a:endParaRPr lang="es-ES"/>
          </a:p>
        </p:txBody>
      </p:sp>
      <p:sp>
        <p:nvSpPr>
          <p:cNvPr id="370690"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70691"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370692" name="Rectangle 4"/>
          <p:cNvSpPr>
            <a:spLocks noGrp="1" noChangeArrowheads="1"/>
          </p:cNvSpPr>
          <p:nvPr>
            <p:ph type="title"/>
          </p:nvPr>
        </p:nvSpPr>
        <p:spPr>
          <a:xfrm>
            <a:off x="473075" y="0"/>
            <a:ext cx="8229600" cy="1143000"/>
          </a:xfrm>
          <a:noFill/>
          <a:ln/>
        </p:spPr>
        <p:txBody>
          <a:bodyPr lIns="90488" tIns="44450" rIns="90488" bIns="44450" anchor="b"/>
          <a:lstStyle/>
          <a:p>
            <a:r>
              <a:rPr lang="en-US"/>
              <a:t>Resumen</a:t>
            </a:r>
          </a:p>
        </p:txBody>
      </p:sp>
      <p:sp>
        <p:nvSpPr>
          <p:cNvPr id="370693" name="Rectangle 5"/>
          <p:cNvSpPr>
            <a:spLocks noGrp="1" noChangeArrowheads="1"/>
          </p:cNvSpPr>
          <p:nvPr>
            <p:ph type="body" idx="1"/>
          </p:nvPr>
        </p:nvSpPr>
        <p:spPr>
          <a:xfrm>
            <a:off x="613458" y="1304925"/>
            <a:ext cx="8090705" cy="4419600"/>
          </a:xfrm>
          <a:noFill/>
          <a:ln/>
        </p:spPr>
        <p:txBody>
          <a:bodyPr lIns="90488" tIns="44450" rIns="90488" bIns="44450"/>
          <a:lstStyle/>
          <a:p>
            <a:pPr algn="just">
              <a:spcBef>
                <a:spcPct val="70000"/>
              </a:spcBef>
            </a:pPr>
            <a:r>
              <a:rPr lang="en-US" dirty="0"/>
              <a:t>Los </a:t>
            </a:r>
            <a:r>
              <a:rPr lang="en-US" dirty="0" err="1"/>
              <a:t>consumidores</a:t>
            </a:r>
            <a:r>
              <a:rPr lang="en-US" dirty="0"/>
              <a:t> se </a:t>
            </a:r>
            <a:r>
              <a:rPr lang="en-US" dirty="0" err="1"/>
              <a:t>comportan</a:t>
            </a:r>
            <a:r>
              <a:rPr lang="en-US" dirty="0"/>
              <a:t> </a:t>
            </a:r>
            <a:r>
              <a:rPr lang="en-US" dirty="0" err="1"/>
              <a:t>racionalmente</a:t>
            </a:r>
            <a:r>
              <a:rPr lang="en-US" dirty="0"/>
              <a:t> en un </a:t>
            </a:r>
            <a:r>
              <a:rPr lang="en-US" dirty="0" err="1"/>
              <a:t>intento</a:t>
            </a:r>
            <a:r>
              <a:rPr lang="en-US" dirty="0"/>
              <a:t> de </a:t>
            </a:r>
            <a:r>
              <a:rPr lang="en-US" dirty="0" err="1"/>
              <a:t>maximizar</a:t>
            </a:r>
            <a:r>
              <a:rPr lang="en-US" dirty="0"/>
              <a:t> la </a:t>
            </a:r>
            <a:r>
              <a:rPr lang="en-US" dirty="0" err="1"/>
              <a:t>satisfacción</a:t>
            </a:r>
            <a:r>
              <a:rPr lang="en-US" dirty="0"/>
              <a:t> </a:t>
            </a:r>
            <a:r>
              <a:rPr lang="en-US" dirty="0" err="1"/>
              <a:t>que</a:t>
            </a:r>
            <a:r>
              <a:rPr lang="en-US" dirty="0"/>
              <a:t> </a:t>
            </a:r>
            <a:r>
              <a:rPr lang="en-US" dirty="0" err="1"/>
              <a:t>pueden</a:t>
            </a:r>
            <a:r>
              <a:rPr lang="en-US" dirty="0"/>
              <a:t> </a:t>
            </a:r>
            <a:r>
              <a:rPr lang="en-US" dirty="0" err="1"/>
              <a:t>experimentar</a:t>
            </a:r>
            <a:r>
              <a:rPr lang="en-US" dirty="0"/>
              <a:t> </a:t>
            </a:r>
            <a:r>
              <a:rPr lang="en-US" dirty="0" err="1"/>
              <a:t>comprando</a:t>
            </a:r>
            <a:r>
              <a:rPr lang="en-US" dirty="0"/>
              <a:t> </a:t>
            </a:r>
            <a:r>
              <a:rPr lang="en-US" dirty="0" err="1"/>
              <a:t>una</a:t>
            </a:r>
            <a:r>
              <a:rPr lang="en-US" dirty="0"/>
              <a:t> </a:t>
            </a:r>
            <a:r>
              <a:rPr lang="en-US" dirty="0" err="1"/>
              <a:t>determinada</a:t>
            </a:r>
            <a:r>
              <a:rPr lang="en-US" dirty="0"/>
              <a:t> </a:t>
            </a:r>
            <a:r>
              <a:rPr lang="en-US" dirty="0" err="1"/>
              <a:t>combinación</a:t>
            </a:r>
            <a:r>
              <a:rPr lang="en-US" dirty="0"/>
              <a:t> de </a:t>
            </a:r>
            <a:r>
              <a:rPr lang="en-US" dirty="0" err="1"/>
              <a:t>bienes</a:t>
            </a:r>
            <a:r>
              <a:rPr lang="en-US" dirty="0"/>
              <a:t> y </a:t>
            </a:r>
            <a:r>
              <a:rPr lang="en-US" dirty="0" err="1"/>
              <a:t>servicios</a:t>
            </a:r>
            <a:r>
              <a:rPr lang="en-US" dirty="0"/>
              <a:t>.</a:t>
            </a:r>
          </a:p>
          <a:p>
            <a:pPr algn="just">
              <a:spcBef>
                <a:spcPct val="70000"/>
              </a:spcBef>
            </a:pPr>
            <a:r>
              <a:rPr lang="en-US" dirty="0"/>
              <a:t>La </a:t>
            </a:r>
            <a:r>
              <a:rPr lang="en-US" dirty="0" err="1"/>
              <a:t>teoría</a:t>
            </a:r>
            <a:r>
              <a:rPr lang="en-US" dirty="0"/>
              <a:t> de la </a:t>
            </a:r>
            <a:r>
              <a:rPr lang="en-US" dirty="0" err="1"/>
              <a:t>elección</a:t>
            </a:r>
            <a:r>
              <a:rPr lang="en-US" dirty="0"/>
              <a:t> del </a:t>
            </a:r>
            <a:r>
              <a:rPr lang="en-US" dirty="0" err="1"/>
              <a:t>consumidor</a:t>
            </a:r>
            <a:r>
              <a:rPr lang="en-US" dirty="0"/>
              <a:t> </a:t>
            </a:r>
            <a:r>
              <a:rPr lang="en-US" dirty="0" err="1"/>
              <a:t>consta</a:t>
            </a:r>
            <a:r>
              <a:rPr lang="en-US" dirty="0"/>
              <a:t> de dos </a:t>
            </a:r>
            <a:r>
              <a:rPr lang="en-US" dirty="0" err="1"/>
              <a:t>partes</a:t>
            </a:r>
            <a:r>
              <a:rPr lang="en-US" dirty="0"/>
              <a:t> </a:t>
            </a:r>
            <a:r>
              <a:rPr lang="en-US" dirty="0" err="1"/>
              <a:t>relacionadas</a:t>
            </a:r>
            <a:r>
              <a:rPr lang="en-US" dirty="0"/>
              <a:t> entre </a:t>
            </a:r>
            <a:r>
              <a:rPr lang="en-US" dirty="0" err="1"/>
              <a:t>sí</a:t>
            </a:r>
            <a:r>
              <a:rPr lang="en-US" dirty="0"/>
              <a:t>: </a:t>
            </a:r>
            <a:r>
              <a:rPr lang="en-US" dirty="0" err="1"/>
              <a:t>las</a:t>
            </a:r>
            <a:r>
              <a:rPr lang="en-US" dirty="0"/>
              <a:t> </a:t>
            </a:r>
            <a:r>
              <a:rPr lang="en-US" dirty="0" err="1"/>
              <a:t>preferencias</a:t>
            </a:r>
            <a:r>
              <a:rPr lang="en-US" dirty="0"/>
              <a:t> del </a:t>
            </a:r>
            <a:r>
              <a:rPr lang="en-US" dirty="0" err="1"/>
              <a:t>consumidor</a:t>
            </a:r>
            <a:r>
              <a:rPr lang="en-US" dirty="0"/>
              <a:t> y la recta </a:t>
            </a:r>
            <a:r>
              <a:rPr lang="en-US" dirty="0" err="1"/>
              <a:t>presupuestaria</a:t>
            </a:r>
            <a:r>
              <a:rPr lang="en-US" dirty="0"/>
              <a:t>.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t>Capítulo 1</a:t>
            </a:r>
          </a:p>
        </p:txBody>
      </p:sp>
      <p:sp>
        <p:nvSpPr>
          <p:cNvPr id="7" name="5 Marcador de número de diapositiva"/>
          <p:cNvSpPr>
            <a:spLocks noGrp="1"/>
          </p:cNvSpPr>
          <p:nvPr>
            <p:ph type="sldNum" sz="quarter" idx="12"/>
          </p:nvPr>
        </p:nvSpPr>
        <p:spPr/>
        <p:txBody>
          <a:bodyPr/>
          <a:lstStyle/>
          <a:p>
            <a:fld id="{49B1A765-2908-40DD-80D0-A2E2A833CD24}" type="slidenum">
              <a:rPr lang="es-ES"/>
              <a:pPr/>
              <a:t>89</a:t>
            </a:fld>
            <a:endParaRPr lang="es-ES"/>
          </a:p>
        </p:txBody>
      </p:sp>
      <p:sp>
        <p:nvSpPr>
          <p:cNvPr id="455682"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455683" name="Rectangle 3"/>
          <p:cNvSpPr>
            <a:spLocks noChangeArrowheads="1"/>
          </p:cNvSpPr>
          <p:nvPr/>
        </p:nvSpPr>
        <p:spPr bwMode="auto">
          <a:xfrm>
            <a:off x="3276600" y="6248400"/>
            <a:ext cx="2895600" cy="457200"/>
          </a:xfrm>
          <a:prstGeom prst="rect">
            <a:avLst/>
          </a:prstGeom>
          <a:noFill/>
          <a:ln w="12700">
            <a:noFill/>
            <a:miter lim="800000"/>
            <a:headEnd/>
            <a:tailEnd/>
          </a:ln>
          <a:effectLst/>
        </p:spPr>
        <p:txBody>
          <a:bodyPr wrap="none" anchor="ctr"/>
          <a:lstStyle/>
          <a:p>
            <a:endParaRPr lang="es-ES"/>
          </a:p>
        </p:txBody>
      </p:sp>
      <p:sp>
        <p:nvSpPr>
          <p:cNvPr id="455685" name="Rectangle 5"/>
          <p:cNvSpPr>
            <a:spLocks noGrp="1" noChangeArrowheads="1"/>
          </p:cNvSpPr>
          <p:nvPr>
            <p:ph type="body" idx="1"/>
          </p:nvPr>
        </p:nvSpPr>
        <p:spPr>
          <a:xfrm>
            <a:off x="506414" y="1552575"/>
            <a:ext cx="8105152" cy="4419600"/>
          </a:xfrm>
          <a:noFill/>
          <a:ln/>
        </p:spPr>
        <p:txBody>
          <a:bodyPr lIns="90488" tIns="44450" rIns="90488" bIns="44450"/>
          <a:lstStyle/>
          <a:p>
            <a:pPr algn="just">
              <a:lnSpc>
                <a:spcPct val="90000"/>
              </a:lnSpc>
              <a:spcBef>
                <a:spcPct val="70000"/>
              </a:spcBef>
            </a:pPr>
            <a:r>
              <a:rPr lang="en-US" dirty="0"/>
              <a:t>Los </a:t>
            </a:r>
            <a:r>
              <a:rPr lang="en-US" dirty="0" err="1"/>
              <a:t>consumidores</a:t>
            </a:r>
            <a:r>
              <a:rPr lang="en-US" dirty="0"/>
              <a:t> </a:t>
            </a:r>
            <a:r>
              <a:rPr lang="en-US" dirty="0" err="1"/>
              <a:t>eligen</a:t>
            </a:r>
            <a:r>
              <a:rPr lang="en-US" dirty="0"/>
              <a:t> </a:t>
            </a:r>
            <a:r>
              <a:rPr lang="en-US" dirty="0" err="1"/>
              <a:t>comparando</a:t>
            </a:r>
            <a:r>
              <a:rPr lang="en-US" dirty="0"/>
              <a:t> </a:t>
            </a:r>
            <a:r>
              <a:rPr lang="en-US" dirty="0" err="1"/>
              <a:t>cestas</a:t>
            </a:r>
            <a:r>
              <a:rPr lang="en-US" dirty="0"/>
              <a:t> de </a:t>
            </a:r>
            <a:r>
              <a:rPr lang="en-US" dirty="0" err="1"/>
              <a:t>mercado</a:t>
            </a:r>
            <a:r>
              <a:rPr lang="en-US" dirty="0"/>
              <a:t> o </a:t>
            </a:r>
            <a:r>
              <a:rPr lang="en-US" dirty="0" err="1"/>
              <a:t>conjuntos</a:t>
            </a:r>
            <a:r>
              <a:rPr lang="en-US" dirty="0"/>
              <a:t> de </a:t>
            </a:r>
            <a:r>
              <a:rPr lang="en-US" dirty="0" err="1"/>
              <a:t>mercancías</a:t>
            </a:r>
            <a:r>
              <a:rPr lang="en-US" dirty="0"/>
              <a:t>. </a:t>
            </a:r>
          </a:p>
          <a:p>
            <a:pPr algn="just">
              <a:lnSpc>
                <a:spcPct val="90000"/>
              </a:lnSpc>
              <a:spcBef>
                <a:spcPct val="70000"/>
              </a:spcBef>
            </a:pPr>
            <a:r>
              <a:rPr lang="en-US" dirty="0"/>
              <a:t>Las </a:t>
            </a:r>
            <a:r>
              <a:rPr lang="en-US" dirty="0" err="1"/>
              <a:t>curvas</a:t>
            </a:r>
            <a:r>
              <a:rPr lang="en-US" dirty="0"/>
              <a:t> de </a:t>
            </a:r>
            <a:r>
              <a:rPr lang="en-US" dirty="0" err="1"/>
              <a:t>indiferencia</a:t>
            </a:r>
            <a:r>
              <a:rPr lang="en-US" dirty="0"/>
              <a:t> </a:t>
            </a:r>
            <a:r>
              <a:rPr lang="en-US" dirty="0" err="1"/>
              <a:t>tienen</a:t>
            </a:r>
            <a:r>
              <a:rPr lang="en-US" dirty="0"/>
              <a:t> </a:t>
            </a:r>
            <a:r>
              <a:rPr lang="en-US" dirty="0" err="1"/>
              <a:t>pendiente</a:t>
            </a:r>
            <a:r>
              <a:rPr lang="en-US" dirty="0"/>
              <a:t> </a:t>
            </a:r>
            <a:r>
              <a:rPr lang="en-US" dirty="0" err="1"/>
              <a:t>negativa</a:t>
            </a:r>
            <a:r>
              <a:rPr lang="en-US" dirty="0"/>
              <a:t> y no </a:t>
            </a:r>
            <a:r>
              <a:rPr lang="en-US" dirty="0" err="1"/>
              <a:t>pueden</a:t>
            </a:r>
            <a:r>
              <a:rPr lang="en-US" dirty="0"/>
              <a:t> </a:t>
            </a:r>
            <a:r>
              <a:rPr lang="en-US" dirty="0" err="1"/>
              <a:t>cortarse</a:t>
            </a:r>
            <a:r>
              <a:rPr lang="en-US" dirty="0"/>
              <a:t>. </a:t>
            </a:r>
          </a:p>
          <a:p>
            <a:pPr algn="just">
              <a:lnSpc>
                <a:spcPct val="90000"/>
              </a:lnSpc>
              <a:spcBef>
                <a:spcPct val="70000"/>
              </a:spcBef>
            </a:pPr>
            <a:r>
              <a:rPr lang="en-US" dirty="0"/>
              <a:t>Las </a:t>
            </a:r>
            <a:r>
              <a:rPr lang="en-US" dirty="0" err="1"/>
              <a:t>preferencias</a:t>
            </a:r>
            <a:r>
              <a:rPr lang="en-US" dirty="0"/>
              <a:t> de los </a:t>
            </a:r>
            <a:r>
              <a:rPr lang="en-US" dirty="0" err="1"/>
              <a:t>consumidores</a:t>
            </a:r>
            <a:r>
              <a:rPr lang="en-US" dirty="0"/>
              <a:t> </a:t>
            </a:r>
            <a:r>
              <a:rPr lang="en-US" dirty="0" err="1"/>
              <a:t>pueden</a:t>
            </a:r>
            <a:r>
              <a:rPr lang="en-US" dirty="0"/>
              <a:t> </a:t>
            </a:r>
            <a:r>
              <a:rPr lang="en-US" dirty="0" err="1"/>
              <a:t>describirse</a:t>
            </a:r>
            <a:r>
              <a:rPr lang="en-US" dirty="0"/>
              <a:t> </a:t>
            </a:r>
            <a:r>
              <a:rPr lang="en-US" dirty="0" err="1"/>
              <a:t>totalmente</a:t>
            </a:r>
            <a:r>
              <a:rPr lang="en-US" dirty="0"/>
              <a:t> </a:t>
            </a:r>
            <a:r>
              <a:rPr lang="en-US" dirty="0" err="1"/>
              <a:t>por</a:t>
            </a:r>
            <a:r>
              <a:rPr lang="en-US" dirty="0"/>
              <a:t> </a:t>
            </a:r>
            <a:r>
              <a:rPr lang="en-US" dirty="0" err="1"/>
              <a:t>medio</a:t>
            </a:r>
            <a:r>
              <a:rPr lang="en-US" dirty="0"/>
              <a:t> de un </a:t>
            </a:r>
            <a:r>
              <a:rPr lang="en-US" dirty="0" err="1"/>
              <a:t>mapa</a:t>
            </a:r>
            <a:r>
              <a:rPr lang="en-US" dirty="0"/>
              <a:t> de </a:t>
            </a:r>
            <a:r>
              <a:rPr lang="en-US" dirty="0" err="1"/>
              <a:t>curvas</a:t>
            </a:r>
            <a:r>
              <a:rPr lang="en-US" dirty="0"/>
              <a:t> de </a:t>
            </a:r>
            <a:r>
              <a:rPr lang="en-US" dirty="0" err="1"/>
              <a:t>indiferencia</a:t>
            </a:r>
            <a:r>
              <a:rPr lang="en-US" dirty="0"/>
              <a:t>. </a:t>
            </a:r>
          </a:p>
        </p:txBody>
      </p:sp>
      <p:sp>
        <p:nvSpPr>
          <p:cNvPr id="455687" name="Rectangle 7"/>
          <p:cNvSpPr>
            <a:spLocks noGrp="1" noChangeArrowheads="1"/>
          </p:cNvSpPr>
          <p:nvPr>
            <p:ph type="title"/>
          </p:nvPr>
        </p:nvSpPr>
        <p:spPr>
          <a:noFill/>
          <a:ln/>
        </p:spPr>
        <p:txBody>
          <a:bodyPr lIns="90488" tIns="44450" rIns="90488" bIns="44450" anchor="b"/>
          <a:lstStyle/>
          <a:p>
            <a:r>
              <a:rPr lang="en-US" dirty="0" err="1"/>
              <a:t>Resumen</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a:t>Capítulo 1</a:t>
            </a:r>
          </a:p>
        </p:txBody>
      </p:sp>
      <p:sp>
        <p:nvSpPr>
          <p:cNvPr id="5" name="5 Marcador de número de diapositiva"/>
          <p:cNvSpPr>
            <a:spLocks noGrp="1"/>
          </p:cNvSpPr>
          <p:nvPr>
            <p:ph type="sldNum" sz="quarter" idx="12"/>
          </p:nvPr>
        </p:nvSpPr>
        <p:spPr/>
        <p:txBody>
          <a:bodyPr/>
          <a:lstStyle/>
          <a:p>
            <a:fld id="{4D494869-7991-4E42-BC28-D15A60422DFD}" type="slidenum">
              <a:rPr lang="es-ES"/>
              <a:pPr/>
              <a:t>9</a:t>
            </a:fld>
            <a:endParaRPr lang="es-ES"/>
          </a:p>
        </p:txBody>
      </p:sp>
      <p:sp>
        <p:nvSpPr>
          <p:cNvPr id="482306" name="Rectangle 2"/>
          <p:cNvSpPr>
            <a:spLocks noGrp="1" noChangeArrowheads="1"/>
          </p:cNvSpPr>
          <p:nvPr>
            <p:ph type="title"/>
          </p:nvPr>
        </p:nvSpPr>
        <p:spPr>
          <a:xfrm>
            <a:off x="188913" y="230188"/>
            <a:ext cx="8483600" cy="1143000"/>
          </a:xfrm>
        </p:spPr>
        <p:txBody>
          <a:bodyPr/>
          <a:lstStyle/>
          <a:p>
            <a:r>
              <a:rPr lang="es-ES" sz="4000"/>
              <a:t>2. Preferencias y función de utilidad</a:t>
            </a:r>
          </a:p>
        </p:txBody>
      </p:sp>
      <p:sp>
        <p:nvSpPr>
          <p:cNvPr id="482307" name="Rectangle 3"/>
          <p:cNvSpPr>
            <a:spLocks noGrp="1" noChangeArrowheads="1"/>
          </p:cNvSpPr>
          <p:nvPr>
            <p:ph type="body" idx="1"/>
          </p:nvPr>
        </p:nvSpPr>
        <p:spPr>
          <a:xfrm>
            <a:off x="442913" y="1309688"/>
            <a:ext cx="8122353" cy="4525962"/>
          </a:xfrm>
        </p:spPr>
        <p:txBody>
          <a:bodyPr/>
          <a:lstStyle/>
          <a:p>
            <a:pPr algn="just"/>
            <a:r>
              <a:rPr lang="es-ES" sz="2800" dirty="0"/>
              <a:t>La función de utilidad U para un </a:t>
            </a:r>
            <a:r>
              <a:rPr lang="es-ES" sz="2800" dirty="0" smtClean="0"/>
              <a:t>consumidor </a:t>
            </a:r>
            <a:r>
              <a:rPr lang="es-ES" sz="2800" dirty="0"/>
              <a:t>recoge la utilidad o satisfacción que obtiene una persona del consumo de una determinada cesta de bienes:</a:t>
            </a:r>
          </a:p>
          <a:p>
            <a:pPr algn="just">
              <a:buFontTx/>
              <a:buNone/>
            </a:pPr>
            <a:r>
              <a:rPr lang="es-ES" sz="2800" dirty="0" smtClean="0"/>
              <a:t>                       U=U(X</a:t>
            </a:r>
            <a:r>
              <a:rPr lang="es-ES" sz="2800" baseline="-25000" dirty="0" smtClean="0"/>
              <a:t>1</a:t>
            </a:r>
            <a:r>
              <a:rPr lang="es-ES" sz="2800" dirty="0"/>
              <a:t>, X</a:t>
            </a:r>
            <a:r>
              <a:rPr lang="es-ES" sz="2800" baseline="-25000" dirty="0"/>
              <a:t>2</a:t>
            </a:r>
            <a:r>
              <a:rPr lang="es-ES" sz="2800" dirty="0"/>
              <a:t>, …, </a:t>
            </a:r>
            <a:r>
              <a:rPr lang="es-ES" sz="2800" dirty="0" err="1"/>
              <a:t>X</a:t>
            </a:r>
            <a:r>
              <a:rPr lang="es-ES" sz="2800" baseline="-25000" dirty="0" err="1"/>
              <a:t>n</a:t>
            </a:r>
            <a:r>
              <a:rPr lang="es-ES" sz="2800" dirty="0"/>
              <a:t>) </a:t>
            </a:r>
          </a:p>
          <a:p>
            <a:pPr algn="just">
              <a:buFontTx/>
              <a:buNone/>
            </a:pPr>
            <a:r>
              <a:rPr lang="es-ES" sz="2800" dirty="0"/>
              <a:t>   Donde X</a:t>
            </a:r>
            <a:r>
              <a:rPr lang="es-ES" sz="2800" baseline="-25000" dirty="0"/>
              <a:t>1</a:t>
            </a:r>
            <a:r>
              <a:rPr lang="es-ES" sz="2800" dirty="0"/>
              <a:t>, X</a:t>
            </a:r>
            <a:r>
              <a:rPr lang="es-ES" sz="2800" baseline="-25000" dirty="0"/>
              <a:t>2</a:t>
            </a:r>
            <a:r>
              <a:rPr lang="es-ES" sz="2800" dirty="0"/>
              <a:t>, …, </a:t>
            </a:r>
            <a:r>
              <a:rPr lang="es-ES" sz="2800" dirty="0" err="1"/>
              <a:t>X</a:t>
            </a:r>
            <a:r>
              <a:rPr lang="es-ES" sz="2800" baseline="-25000" dirty="0" err="1"/>
              <a:t>n</a:t>
            </a:r>
            <a:r>
              <a:rPr lang="es-ES" sz="2800" dirty="0"/>
              <a:t>, son las cantidades que consume el individuo de los “n” bienes.</a:t>
            </a:r>
          </a:p>
          <a:p>
            <a:pPr algn="just"/>
            <a:endParaRPr lang="es-ES" sz="2800" dirty="0" smtClean="0"/>
          </a:p>
          <a:p>
            <a:pPr algn="just"/>
            <a:r>
              <a:rPr lang="es-ES" sz="2800" dirty="0" smtClean="0"/>
              <a:t>Supuesto </a:t>
            </a:r>
            <a:r>
              <a:rPr lang="es-ES" sz="2800" dirty="0" err="1"/>
              <a:t>ceteris</a:t>
            </a:r>
            <a:r>
              <a:rPr lang="es-ES" sz="2800" dirty="0"/>
              <a:t> </a:t>
            </a:r>
            <a:r>
              <a:rPr lang="es-ES" sz="2800" dirty="0" err="1"/>
              <a:t>paribus</a:t>
            </a:r>
            <a:r>
              <a:rPr lang="es-ES" sz="2800" dirty="0"/>
              <a:t>.</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ES"/>
              <a:t>Capítulo 1</a:t>
            </a:r>
          </a:p>
        </p:txBody>
      </p:sp>
      <p:sp>
        <p:nvSpPr>
          <p:cNvPr id="6" name="5 Marcador de número de diapositiva"/>
          <p:cNvSpPr>
            <a:spLocks noGrp="1"/>
          </p:cNvSpPr>
          <p:nvPr>
            <p:ph type="sldNum" sz="quarter" idx="12"/>
          </p:nvPr>
        </p:nvSpPr>
        <p:spPr/>
        <p:txBody>
          <a:bodyPr/>
          <a:lstStyle/>
          <a:p>
            <a:fld id="{2FCFD12B-F070-4F25-8C46-7D5581C5A583}" type="slidenum">
              <a:rPr lang="es-ES"/>
              <a:pPr/>
              <a:t>90</a:t>
            </a:fld>
            <a:endParaRPr lang="es-ES"/>
          </a:p>
        </p:txBody>
      </p:sp>
      <p:sp>
        <p:nvSpPr>
          <p:cNvPr id="372738" name="Rectangle 2"/>
          <p:cNvSpPr>
            <a:spLocks noChangeArrowheads="1"/>
          </p:cNvSpPr>
          <p:nvPr/>
        </p:nvSpPr>
        <p:spPr bwMode="auto">
          <a:xfrm>
            <a:off x="762000" y="6248400"/>
            <a:ext cx="1905000" cy="457200"/>
          </a:xfrm>
          <a:prstGeom prst="rect">
            <a:avLst/>
          </a:prstGeom>
          <a:noFill/>
          <a:ln w="12700">
            <a:noFill/>
            <a:miter lim="800000"/>
            <a:headEnd/>
            <a:tailEnd/>
          </a:ln>
          <a:effectLst/>
        </p:spPr>
        <p:txBody>
          <a:bodyPr wrap="none" anchor="ctr"/>
          <a:lstStyle/>
          <a:p>
            <a:endParaRPr lang="es-ES"/>
          </a:p>
        </p:txBody>
      </p:sp>
      <p:sp>
        <p:nvSpPr>
          <p:cNvPr id="372741" name="Rectangle 5"/>
          <p:cNvSpPr>
            <a:spLocks noGrp="1" noChangeArrowheads="1"/>
          </p:cNvSpPr>
          <p:nvPr>
            <p:ph type="body" idx="1"/>
          </p:nvPr>
        </p:nvSpPr>
        <p:spPr>
          <a:noFill/>
          <a:ln/>
        </p:spPr>
        <p:txBody>
          <a:bodyPr lIns="90488" tIns="44450" rIns="90488" bIns="44450"/>
          <a:lstStyle/>
          <a:p>
            <a:pPr algn="just">
              <a:lnSpc>
                <a:spcPct val="90000"/>
              </a:lnSpc>
              <a:spcBef>
                <a:spcPct val="70000"/>
              </a:spcBef>
            </a:pPr>
            <a:r>
              <a:rPr lang="en-US" sz="2800" dirty="0"/>
              <a:t>La </a:t>
            </a:r>
            <a:r>
              <a:rPr lang="en-US" sz="2800" dirty="0" err="1"/>
              <a:t>relación</a:t>
            </a:r>
            <a:r>
              <a:rPr lang="en-US" sz="2800" dirty="0"/>
              <a:t> marginal de </a:t>
            </a:r>
            <a:r>
              <a:rPr lang="en-US" sz="2800" dirty="0" err="1"/>
              <a:t>sustitución</a:t>
            </a:r>
            <a:r>
              <a:rPr lang="en-US" sz="2800" dirty="0"/>
              <a:t> de Y</a:t>
            </a:r>
            <a:r>
              <a:rPr lang="en-US" sz="2800" i="1" dirty="0"/>
              <a:t> </a:t>
            </a:r>
            <a:r>
              <a:rPr lang="en-US" sz="2800" dirty="0" err="1"/>
              <a:t>por</a:t>
            </a:r>
            <a:r>
              <a:rPr lang="en-US" sz="2800" dirty="0"/>
              <a:t> X</a:t>
            </a:r>
            <a:r>
              <a:rPr lang="en-US" sz="2800" i="1" dirty="0"/>
              <a:t> </a:t>
            </a:r>
            <a:r>
              <a:rPr lang="en-US" sz="2800" dirty="0" err="1"/>
              <a:t>es</a:t>
            </a:r>
            <a:r>
              <a:rPr lang="en-US" sz="2800" dirty="0"/>
              <a:t> la </a:t>
            </a:r>
            <a:r>
              <a:rPr lang="en-US" sz="2800" dirty="0" err="1"/>
              <a:t>cantidad</a:t>
            </a:r>
            <a:r>
              <a:rPr lang="en-US" sz="2800" dirty="0"/>
              <a:t> </a:t>
            </a:r>
            <a:r>
              <a:rPr lang="en-US" sz="2800" dirty="0" err="1"/>
              <a:t>máxima</a:t>
            </a:r>
            <a:r>
              <a:rPr lang="en-US" sz="2800" dirty="0"/>
              <a:t> de </a:t>
            </a:r>
            <a:r>
              <a:rPr lang="en-US" sz="2800" i="1" dirty="0"/>
              <a:t>Y </a:t>
            </a:r>
            <a:r>
              <a:rPr lang="en-US" sz="2800" dirty="0"/>
              <a:t>a la </a:t>
            </a:r>
            <a:r>
              <a:rPr lang="en-US" sz="2800" dirty="0" err="1"/>
              <a:t>que</a:t>
            </a:r>
            <a:r>
              <a:rPr lang="en-US" sz="2800" dirty="0"/>
              <a:t> </a:t>
            </a:r>
            <a:r>
              <a:rPr lang="en-US" sz="2800" dirty="0" err="1"/>
              <a:t>una</a:t>
            </a:r>
            <a:r>
              <a:rPr lang="en-US" sz="2800" dirty="0"/>
              <a:t> persona </a:t>
            </a:r>
            <a:r>
              <a:rPr lang="en-US" sz="2800" dirty="0" err="1"/>
              <a:t>está</a:t>
            </a:r>
            <a:r>
              <a:rPr lang="en-US" sz="2800" dirty="0"/>
              <a:t> </a:t>
            </a:r>
            <a:r>
              <a:rPr lang="en-US" sz="2800" dirty="0" err="1"/>
              <a:t>dispuesta</a:t>
            </a:r>
            <a:r>
              <a:rPr lang="en-US" sz="2800" dirty="0"/>
              <a:t> a </a:t>
            </a:r>
            <a:r>
              <a:rPr lang="en-US" sz="2800" dirty="0" err="1"/>
              <a:t>renunciar</a:t>
            </a:r>
            <a:r>
              <a:rPr lang="en-US" sz="2800" dirty="0"/>
              <a:t> </a:t>
            </a:r>
            <a:r>
              <a:rPr lang="en-US" sz="2800" dirty="0" err="1"/>
              <a:t>para</a:t>
            </a:r>
            <a:r>
              <a:rPr lang="en-US" sz="2800" dirty="0"/>
              <a:t> </a:t>
            </a:r>
            <a:r>
              <a:rPr lang="en-US" sz="2800" dirty="0" err="1"/>
              <a:t>obtener</a:t>
            </a:r>
            <a:r>
              <a:rPr lang="en-US" sz="2800" dirty="0"/>
              <a:t> </a:t>
            </a:r>
            <a:r>
              <a:rPr lang="en-US" sz="2800" dirty="0" err="1"/>
              <a:t>una</a:t>
            </a:r>
            <a:r>
              <a:rPr lang="en-US" sz="2800" dirty="0"/>
              <a:t> </a:t>
            </a:r>
            <a:r>
              <a:rPr lang="en-US" sz="2800" dirty="0" err="1"/>
              <a:t>unidad</a:t>
            </a:r>
            <a:r>
              <a:rPr lang="en-US" sz="2800" dirty="0"/>
              <a:t> </a:t>
            </a:r>
            <a:r>
              <a:rPr lang="en-US" sz="2800" dirty="0" err="1"/>
              <a:t>adicional</a:t>
            </a:r>
            <a:r>
              <a:rPr lang="en-US" sz="2800" dirty="0"/>
              <a:t> de </a:t>
            </a:r>
            <a:r>
              <a:rPr lang="en-US" sz="2800" i="1" dirty="0"/>
              <a:t>X. </a:t>
            </a:r>
          </a:p>
          <a:p>
            <a:pPr algn="just">
              <a:lnSpc>
                <a:spcPct val="90000"/>
              </a:lnSpc>
              <a:spcBef>
                <a:spcPct val="70000"/>
              </a:spcBef>
            </a:pPr>
            <a:r>
              <a:rPr lang="es-ES_tradnl" sz="2800" dirty="0"/>
              <a:t>Las rectas presupuestarias representan todas las combinaciones de bienes en las que los consumidores gastan toda su renta</a:t>
            </a:r>
            <a:r>
              <a:rPr lang="en-US" sz="2800" dirty="0"/>
              <a:t>.</a:t>
            </a:r>
          </a:p>
          <a:p>
            <a:pPr algn="just">
              <a:lnSpc>
                <a:spcPct val="90000"/>
              </a:lnSpc>
              <a:spcBef>
                <a:spcPct val="70000"/>
              </a:spcBef>
            </a:pPr>
            <a:r>
              <a:rPr lang="es-ES_tradnl" sz="2800" dirty="0"/>
              <a:t>Los consumidores maximizan la satisfacción sujetos a restricciones presupuestarias.</a:t>
            </a:r>
            <a:endParaRPr lang="en-US" sz="2800" dirty="0"/>
          </a:p>
          <a:p>
            <a:pPr>
              <a:lnSpc>
                <a:spcPct val="90000"/>
              </a:lnSpc>
              <a:spcBef>
                <a:spcPct val="70000"/>
              </a:spcBef>
            </a:pPr>
            <a:endParaRPr lang="en-US" sz="2800" dirty="0"/>
          </a:p>
        </p:txBody>
      </p:sp>
      <p:sp>
        <p:nvSpPr>
          <p:cNvPr id="372743" name="Rectangle 7"/>
          <p:cNvSpPr>
            <a:spLocks noGrp="1" noChangeArrowheads="1"/>
          </p:cNvSpPr>
          <p:nvPr>
            <p:ph type="title"/>
          </p:nvPr>
        </p:nvSpPr>
        <p:spPr>
          <a:noFill/>
          <a:ln/>
        </p:spPr>
        <p:txBody>
          <a:bodyPr lIns="90488" tIns="44450" rIns="90488" bIns="44450" anchor="b"/>
          <a:lstStyle/>
          <a:p>
            <a:r>
              <a:rPr lang="en-US"/>
              <a:t>Resumen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5155</TotalTime>
  <Words>6581</Words>
  <Application>Microsoft PowerPoint</Application>
  <PresentationFormat>Presentación en pantalla (4:3)</PresentationFormat>
  <Paragraphs>1005</Paragraphs>
  <Slides>90</Slides>
  <Notes>88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90</vt:i4>
      </vt:variant>
    </vt:vector>
  </HeadingPairs>
  <TitlesOfParts>
    <vt:vector size="92" baseType="lpstr">
      <vt:lpstr>Diseño predeterminado</vt:lpstr>
      <vt:lpstr>Ecuación</vt:lpstr>
      <vt:lpstr>Capítulo 1 El consumidor</vt:lpstr>
      <vt:lpstr>Objetivos del capítulo</vt:lpstr>
      <vt:lpstr>Contenidos del capítulo</vt:lpstr>
      <vt:lpstr>Orientación bibliográfica</vt:lpstr>
      <vt:lpstr>1. Formulación del modelo</vt:lpstr>
      <vt:lpstr>1. Formulación del modelo</vt:lpstr>
      <vt:lpstr>1. Formulación del modelo</vt:lpstr>
      <vt:lpstr>Diapositiva 8</vt:lpstr>
      <vt:lpstr>2. Preferencias y función de utilidad</vt:lpstr>
      <vt:lpstr>2. Preferencias y función de utilidad</vt:lpstr>
      <vt:lpstr>2.1. La teoría de la utilidad cardinal</vt:lpstr>
      <vt:lpstr>2.1. La teoría de la utilidad cardinal</vt:lpstr>
      <vt:lpstr>Práctica 1. Deducción de la utilidad total y utilidad marginal  Tabla 1 Consumo y utilidad de un consumidor de bombones</vt:lpstr>
      <vt:lpstr>Diapositiva 14</vt:lpstr>
      <vt:lpstr>Diapositiva 15</vt:lpstr>
      <vt:lpstr>2.1. La teoría de la utilidad cardinal</vt:lpstr>
      <vt:lpstr>2.1. La teoría de la utilidad cardinal</vt:lpstr>
      <vt:lpstr>2.1. La teoría de la utilidad cardinal </vt:lpstr>
      <vt:lpstr>Diapositiva 19</vt:lpstr>
      <vt:lpstr>2.1. La teoría de la utilidad cardinal</vt:lpstr>
      <vt:lpstr>2.1. La teoría de la utilidad cardinal</vt:lpstr>
      <vt:lpstr>Ley de la igualdad de las utilidades marginales ponderadas (Jevons, 1862)</vt:lpstr>
      <vt:lpstr>Diapositiva 23</vt:lpstr>
      <vt:lpstr>Diapositiva 24</vt:lpstr>
      <vt:lpstr>Diapositiva 25</vt:lpstr>
      <vt:lpstr>Diapositiva 26</vt:lpstr>
      <vt:lpstr>Diapositiva 27</vt:lpstr>
      <vt:lpstr>2.2. La teoría de la utilidad ordinal</vt:lpstr>
      <vt:lpstr>2.2. La teoría de la utilidad ordinal </vt:lpstr>
      <vt:lpstr>2.2. La teoría de la utilidad ordinal</vt:lpstr>
      <vt:lpstr>2.2. La teoría de la utilidad ordinal</vt:lpstr>
      <vt:lpstr>2.2. La teoría de la utilidad ordinal</vt:lpstr>
      <vt:lpstr>2.2. La teoría de la utilidad ordinal</vt:lpstr>
      <vt:lpstr>2.2. La teoría de la utilidad ordinal </vt:lpstr>
      <vt:lpstr>Práctica 3. Deducción de una curva de indiferencia. Tabla 2 Combinaciones de alimentos y vestidos </vt:lpstr>
      <vt:lpstr>Práctica 3. Deducción de una curva de indiferencia.</vt:lpstr>
      <vt:lpstr>Práctica 3. Deducción de una curva de indiferencia. </vt:lpstr>
      <vt:lpstr>2.2.3. Propiedades de las curvas de indiferencia</vt:lpstr>
      <vt:lpstr>2.2. La teoría de la utilidad ordinal</vt:lpstr>
      <vt:lpstr>2.2. La teoría de la utilidad ordinal</vt:lpstr>
      <vt:lpstr>2.2. La teoría de la utilidad ordinal</vt:lpstr>
      <vt:lpstr>2.2. La teoría de la utilidad ordinal</vt:lpstr>
      <vt:lpstr>2.2. La teoría de la utilidad ordinal</vt:lpstr>
      <vt:lpstr>2.2. La teoría de la utilidad ordinal</vt:lpstr>
      <vt:lpstr>Diapositiva 45</vt:lpstr>
      <vt:lpstr>Diapositiva 46</vt:lpstr>
      <vt:lpstr>2.2.3. Propiedades de las curvas de indiferencia</vt:lpstr>
      <vt:lpstr>2.2.3. Propiedades de las curvas de indiferencia</vt:lpstr>
      <vt:lpstr>2.2. La teoría de la utilidad ordinal</vt:lpstr>
      <vt:lpstr>Diapositiva 50</vt:lpstr>
      <vt:lpstr>Diapositiva 51</vt:lpstr>
      <vt:lpstr>2.2.4.La relación marginal de sustitución. Práctica 4</vt:lpstr>
      <vt:lpstr>Diapositiva 53</vt:lpstr>
      <vt:lpstr>Diapositiva 54</vt:lpstr>
      <vt:lpstr>Diapositiva 55</vt:lpstr>
      <vt:lpstr>Diapositiva 56</vt:lpstr>
      <vt:lpstr>Casos en los que la RMS no es decreciente. Práctica 5.</vt:lpstr>
      <vt:lpstr>RECUERDE </vt:lpstr>
      <vt:lpstr>Práctica 6.</vt:lpstr>
      <vt:lpstr>3. Conjunto de oportunidades y restricción presupuestaria</vt:lpstr>
      <vt:lpstr>3. Conjunto de oportunidades y restricción presupuestaria</vt:lpstr>
      <vt:lpstr>3. Conjunto de oportunidades y restricción presupuestaria</vt:lpstr>
      <vt:lpstr>3. Conjunto de oportunidades y restricción presupuestaria. Práctica 7.</vt:lpstr>
      <vt:lpstr>3. Conjunto de oportunidades y restricción presupuestaria</vt:lpstr>
      <vt:lpstr>3. Conjunto de oportunidades y restricción presupuestaria</vt:lpstr>
      <vt:lpstr>3. Conjunto de oportunidades y restricción presupuestaria. Práctica 8.</vt:lpstr>
      <vt:lpstr>3. Conjunto de oportunidades y restricción presupuestaria. Práctica 8.</vt:lpstr>
      <vt:lpstr>3. Conjunto de oportunidades y restricción presupuestaria. Práctica 8.</vt:lpstr>
      <vt:lpstr>3. Conjunto de oportunidades y restricción presupuestaria</vt:lpstr>
      <vt:lpstr>3. Conjunto de oportunidades y restricción presupuestaria</vt:lpstr>
      <vt:lpstr>3. Conjunto de oportunidades y restricción presupuestaria</vt:lpstr>
      <vt:lpstr>3. Conjunto de oportunidades y restricción presupuestaria. Práctica 9. </vt:lpstr>
      <vt:lpstr>Diapositiva 73</vt:lpstr>
      <vt:lpstr>4. Equilibrio del consumidor</vt:lpstr>
      <vt:lpstr>4. Equilibrio del consumidor</vt:lpstr>
      <vt:lpstr>4. Equilibrio del consumidor</vt:lpstr>
      <vt:lpstr>4.1. Solución interior</vt:lpstr>
      <vt:lpstr>4.1. Solución interior</vt:lpstr>
      <vt:lpstr>4.1. Solución interior. Analíticamente</vt:lpstr>
      <vt:lpstr>4.1. Solución interior</vt:lpstr>
      <vt:lpstr>4.1. Solución interior</vt:lpstr>
      <vt:lpstr>Práctica 10. El equilibrio del consumidor</vt:lpstr>
      <vt:lpstr>4.2. Solución de esquina</vt:lpstr>
      <vt:lpstr>Diapositiva 84</vt:lpstr>
      <vt:lpstr>4.2. Solución de esquina</vt:lpstr>
      <vt:lpstr>4.2. Solución de esquina </vt:lpstr>
      <vt:lpstr>Bibliografía adicional</vt:lpstr>
      <vt:lpstr>Resumen</vt:lpstr>
      <vt:lpstr>Resumen</vt:lpstr>
      <vt:lpstr>Resumen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Jeff Caldwell</dc:creator>
  <cp:lastModifiedBy>Maria</cp:lastModifiedBy>
  <cp:revision>558</cp:revision>
  <dcterms:created xsi:type="dcterms:W3CDTF">1997-07-14T00:22:12Z</dcterms:created>
  <dcterms:modified xsi:type="dcterms:W3CDTF">2020-01-27T16:14:11Z</dcterms:modified>
</cp:coreProperties>
</file>