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444" r:id="rId2"/>
    <p:sldId id="445" r:id="rId3"/>
    <p:sldId id="405" r:id="rId4"/>
    <p:sldId id="408" r:id="rId5"/>
    <p:sldId id="406" r:id="rId6"/>
    <p:sldId id="407" r:id="rId7"/>
    <p:sldId id="265" r:id="rId8"/>
    <p:sldId id="416" r:id="rId9"/>
    <p:sldId id="272" r:id="rId10"/>
    <p:sldId id="372" r:id="rId11"/>
    <p:sldId id="417" r:id="rId12"/>
    <p:sldId id="274" r:id="rId13"/>
    <p:sldId id="275" r:id="rId14"/>
    <p:sldId id="409" r:id="rId15"/>
    <p:sldId id="418" r:id="rId16"/>
    <p:sldId id="426" r:id="rId17"/>
    <p:sldId id="302" r:id="rId18"/>
    <p:sldId id="303" r:id="rId19"/>
    <p:sldId id="377" r:id="rId20"/>
    <p:sldId id="277" r:id="rId21"/>
    <p:sldId id="419" r:id="rId22"/>
    <p:sldId id="282" r:id="rId23"/>
    <p:sldId id="287" r:id="rId24"/>
    <p:sldId id="295" r:id="rId25"/>
    <p:sldId id="421" r:id="rId26"/>
    <p:sldId id="422" r:id="rId27"/>
    <p:sldId id="420" r:id="rId28"/>
    <p:sldId id="297" r:id="rId29"/>
    <p:sldId id="423" r:id="rId30"/>
    <p:sldId id="424" r:id="rId31"/>
    <p:sldId id="412" r:id="rId32"/>
    <p:sldId id="441" r:id="rId33"/>
    <p:sldId id="442" r:id="rId34"/>
    <p:sldId id="425" r:id="rId35"/>
    <p:sldId id="410" r:id="rId36"/>
    <p:sldId id="285" r:id="rId37"/>
    <p:sldId id="288" r:id="rId38"/>
    <p:sldId id="375" r:id="rId39"/>
    <p:sldId id="294" r:id="rId40"/>
    <p:sldId id="300" r:id="rId41"/>
    <p:sldId id="428" r:id="rId42"/>
    <p:sldId id="429" r:id="rId43"/>
    <p:sldId id="430" r:id="rId44"/>
    <p:sldId id="305" r:id="rId45"/>
    <p:sldId id="427" r:id="rId46"/>
    <p:sldId id="378" r:id="rId47"/>
    <p:sldId id="306" r:id="rId48"/>
    <p:sldId id="431" r:id="rId49"/>
    <p:sldId id="307" r:id="rId50"/>
    <p:sldId id="414" r:id="rId51"/>
    <p:sldId id="312" r:id="rId52"/>
    <p:sldId id="432" r:id="rId53"/>
    <p:sldId id="415" r:id="rId54"/>
    <p:sldId id="433" r:id="rId55"/>
    <p:sldId id="315" r:id="rId56"/>
    <p:sldId id="434" r:id="rId57"/>
    <p:sldId id="316" r:id="rId58"/>
    <p:sldId id="438" r:id="rId59"/>
    <p:sldId id="439" r:id="rId60"/>
    <p:sldId id="436" r:id="rId61"/>
    <p:sldId id="440" r:id="rId62"/>
    <p:sldId id="435" r:id="rId63"/>
    <p:sldId id="317" r:id="rId64"/>
    <p:sldId id="318" r:id="rId65"/>
    <p:sldId id="322" r:id="rId66"/>
    <p:sldId id="323" r:id="rId67"/>
    <p:sldId id="446" r:id="rId68"/>
    <p:sldId id="447" r:id="rId69"/>
    <p:sldId id="368" r:id="rId70"/>
    <p:sldId id="369" r:id="rId71"/>
    <p:sldId id="396" r:id="rId7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  <a:srgbClr val="DAEDD1"/>
    <a:srgbClr val="C4E3B5"/>
    <a:srgbClr val="663300"/>
    <a:srgbClr val="1C4E35"/>
    <a:srgbClr val="FFFFFF"/>
    <a:srgbClr val="B2B2B2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853" y="-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0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02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4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41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1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3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34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8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8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0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0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4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43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7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75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4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7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7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9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8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00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0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0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BF1F2-3D09-4658-9B98-D1834462886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259B-4E6E-4CFF-87B9-D9DEBB0E861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FD34C-2667-4B2D-866C-1B4FD0476DF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098745-7B44-45CC-BEBF-1C94A07C377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EED06-0579-466F-94CC-4DE97C88066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8BF21-54C0-4C42-A69B-CDC6D123464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FF43F-D80D-48B2-A34F-A3CD50AB3E7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AEC64-09FD-48DB-B67C-51D73DFA2E1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ECE0C-77F0-4A98-A9E1-795A201C338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4C70-B3A7-4B48-88FC-5DC53A731A0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60C30-B1BB-4F33-B4CB-594C8484868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DFE78-67AA-43C7-894A-05CFF8FD41C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Capítulo 2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67C794-8703-446A-993F-96EECF992883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cheza@ugr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Capítulo 2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E81-4217-43AF-B3BD-EC7A9B830983}" type="slidenum">
              <a:rPr lang="es-ES"/>
              <a:pPr/>
              <a:t>1</a:t>
            </a:fld>
            <a:endParaRPr lang="es-ES"/>
          </a:p>
        </p:txBody>
      </p:sp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792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196850" y="2425700"/>
            <a:ext cx="7191375" cy="10858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5400" b="1"/>
              <a:t/>
            </a:r>
            <a:br>
              <a:rPr lang="en-US" sz="5400" b="1"/>
            </a:br>
            <a:r>
              <a:rPr lang="en-US" sz="5400" b="1"/>
              <a:t>Capítulo 2</a:t>
            </a:r>
            <a:br>
              <a:rPr lang="en-US" sz="5400" b="1"/>
            </a:br>
            <a:r>
              <a:rPr lang="en-US" sz="5400" b="1"/>
              <a:t> </a:t>
            </a:r>
            <a:r>
              <a:rPr lang="es-ES" sz="5400"/>
              <a:t>La demanda individual y del mercado</a:t>
            </a:r>
            <a:endParaRPr lang="en-US" sz="5400"/>
          </a:p>
        </p:txBody>
      </p:sp>
      <p:sp>
        <p:nvSpPr>
          <p:cNvPr id="479237" name="Line 5"/>
          <p:cNvSpPr>
            <a:spLocks noChangeShapeType="1"/>
          </p:cNvSpPr>
          <p:nvPr/>
        </p:nvSpPr>
        <p:spPr bwMode="auto">
          <a:xfrm>
            <a:off x="900113" y="5837238"/>
            <a:ext cx="7397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79238" name="Rectangle 6"/>
          <p:cNvSpPr>
            <a:spLocks noChangeArrowheads="1"/>
          </p:cNvSpPr>
          <p:nvPr/>
        </p:nvSpPr>
        <p:spPr bwMode="auto">
          <a:xfrm>
            <a:off x="839788" y="4330700"/>
            <a:ext cx="7134225" cy="1352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/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s-ES" sz="2800" b="1" dirty="0">
                <a:solidFill>
                  <a:schemeClr val="tx2"/>
                </a:solidFill>
              </a:rPr>
              <a:t> </a:t>
            </a: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800" b="1" dirty="0">
                <a:solidFill>
                  <a:schemeClr val="tx2"/>
                </a:solidFill>
              </a:rPr>
              <a:t/>
            </a: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800" b="1" dirty="0">
                <a:solidFill>
                  <a:schemeClr val="tx2"/>
                </a:solidFill>
              </a:rPr>
              <a:t/>
            </a:r>
            <a:br>
              <a:rPr lang="es-ES" sz="2800" b="1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>Ángeles Sánchez Domínguez </a:t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>Departamento Economía Aplicada</a:t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>Universidad de Granada</a:t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  <a:hlinkClick r:id="rId3"/>
              </a:rPr>
              <a:t>sancheza@ugr.es</a:t>
            </a:r>
            <a:r>
              <a:rPr lang="es-ES" sz="2400" dirty="0">
                <a:solidFill>
                  <a:schemeClr val="tx2"/>
                </a:solidFill>
              </a:rPr>
              <a:t/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 PRADRO2 de la UGR</a:t>
            </a:r>
            <a:r>
              <a:rPr lang="es-ES" sz="2400" dirty="0" smtClean="0"/>
              <a:t> (https://prado.ugr.es/moodle/</a:t>
            </a:r>
            <a:r>
              <a:rPr lang="es-ES" sz="2400" dirty="0" smtClean="0">
                <a:solidFill>
                  <a:schemeClr val="tx2"/>
                </a:solidFill>
              </a:rPr>
              <a:t>)</a:t>
            </a:r>
            <a:endParaRPr lang="es-ES" sz="2400" dirty="0">
              <a:solidFill>
                <a:schemeClr val="tx2"/>
              </a:solidFill>
            </a:endParaRPr>
          </a:p>
        </p:txBody>
      </p:sp>
      <p:pic>
        <p:nvPicPr>
          <p:cNvPr id="479239" name="Picture 7" descr="ANd9GcTslF2vvGnG32GFFNdA6ZEwg1ye4jp7q_HDzwDio9hC7IUfR1GD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428625"/>
            <a:ext cx="3286125" cy="2305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19514" y="6245225"/>
            <a:ext cx="4700286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2</a:t>
            </a:r>
            <a:r>
              <a:rPr lang="es-ES" sz="2000" dirty="0" smtClean="0"/>
              <a:t>. Curva de precio-consumo.</a:t>
            </a:r>
            <a:endParaRPr lang="es-ES" sz="2000" dirty="0"/>
          </a:p>
        </p:txBody>
      </p:sp>
      <p:sp>
        <p:nvSpPr>
          <p:cNvPr id="4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A8F2-0D65-45C3-A6E2-10CB71B41791}" type="slidenum">
              <a:rPr lang="es-ES"/>
              <a:pPr/>
              <a:t>10</a:t>
            </a:fld>
            <a:endParaRPr lang="es-ES"/>
          </a:p>
        </p:txBody>
      </p:sp>
      <p:sp>
        <p:nvSpPr>
          <p:cNvPr id="303146" name="Rectangle 42"/>
          <p:cNvSpPr>
            <a:spLocks noChangeArrowheads="1"/>
          </p:cNvSpPr>
          <p:nvPr/>
        </p:nvSpPr>
        <p:spPr bwMode="auto">
          <a:xfrm>
            <a:off x="4594225" y="3195638"/>
            <a:ext cx="331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Curva de precio-consumo</a:t>
            </a:r>
          </a:p>
        </p:txBody>
      </p:sp>
      <p:sp>
        <p:nvSpPr>
          <p:cNvPr id="303107" name="Line 3"/>
          <p:cNvSpPr>
            <a:spLocks noChangeShapeType="1"/>
          </p:cNvSpPr>
          <p:nvPr/>
        </p:nvSpPr>
        <p:spPr bwMode="auto">
          <a:xfrm>
            <a:off x="2238375" y="2155825"/>
            <a:ext cx="936625" cy="3838575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08" name="Line 4"/>
          <p:cNvSpPr>
            <a:spLocks noChangeShapeType="1"/>
          </p:cNvSpPr>
          <p:nvPr/>
        </p:nvSpPr>
        <p:spPr bwMode="auto">
          <a:xfrm>
            <a:off x="2236788" y="2236788"/>
            <a:ext cx="4748212" cy="37576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09" name="Line 5"/>
          <p:cNvSpPr>
            <a:spLocks noChangeShapeType="1"/>
          </p:cNvSpPr>
          <p:nvPr/>
        </p:nvSpPr>
        <p:spPr bwMode="auto">
          <a:xfrm>
            <a:off x="2236788" y="2236788"/>
            <a:ext cx="1928812" cy="37576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13" name="Rectangle 9"/>
          <p:cNvSpPr>
            <a:spLocks noGrp="1" noChangeArrowheads="1"/>
          </p:cNvSpPr>
          <p:nvPr>
            <p:ph type="title"/>
          </p:nvPr>
        </p:nvSpPr>
        <p:spPr>
          <a:xfrm>
            <a:off x="445626" y="0"/>
            <a:ext cx="8229600" cy="1143000"/>
          </a:xfrm>
          <a:noFill/>
          <a:ln/>
        </p:spPr>
        <p:txBody>
          <a:bodyPr lIns="90488" tIns="44450" rIns="90488" bIns="44450" anchor="b"/>
          <a:lstStyle/>
          <a:p>
            <a:pPr>
              <a:lnSpc>
                <a:spcPct val="80000"/>
              </a:lnSpc>
            </a:pPr>
            <a:r>
              <a:rPr lang="en-US" sz="4000" dirty="0" err="1"/>
              <a:t>Efecto</a:t>
            </a:r>
            <a:r>
              <a:rPr lang="en-US" sz="4000" dirty="0"/>
              <a:t> de la </a:t>
            </a:r>
            <a:r>
              <a:rPr lang="en-US" sz="4000" dirty="0" err="1"/>
              <a:t>variación</a:t>
            </a:r>
            <a:r>
              <a:rPr lang="en-US" sz="4000" dirty="0"/>
              <a:t> de </a:t>
            </a:r>
            <a:r>
              <a:rPr lang="en-US" sz="4000" dirty="0" err="1" smtClean="0"/>
              <a:t>Px</a:t>
            </a:r>
            <a:endParaRPr lang="en-US" dirty="0"/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15" name="Line 11"/>
          <p:cNvSpPr>
            <a:spLocks noChangeShapeType="1"/>
          </p:cNvSpPr>
          <p:nvPr/>
        </p:nvSpPr>
        <p:spPr bwMode="auto">
          <a:xfrm>
            <a:off x="2244725" y="173355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7204075" y="5381625"/>
            <a:ext cx="15494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X (unidades </a:t>
            </a:r>
          </a:p>
          <a:p>
            <a:pPr algn="ctr" eaLnBrk="0" hangingPunct="0"/>
            <a:r>
              <a:rPr lang="en-US" b="1"/>
              <a:t>mensuales)</a:t>
            </a:r>
            <a:endParaRPr lang="en-US" sz="1500" b="1"/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631825" y="1482725"/>
            <a:ext cx="1476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 (unidades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303118" name="Line 14"/>
          <p:cNvSpPr>
            <a:spLocks noChangeShapeType="1"/>
          </p:cNvSpPr>
          <p:nvPr/>
        </p:nvSpPr>
        <p:spPr bwMode="auto">
          <a:xfrm>
            <a:off x="2224088" y="6002338"/>
            <a:ext cx="5078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20" name="Freeform 16"/>
          <p:cNvSpPr>
            <a:spLocks/>
          </p:cNvSpPr>
          <p:nvPr/>
        </p:nvSpPr>
        <p:spPr bwMode="auto">
          <a:xfrm>
            <a:off x="2436813" y="2744788"/>
            <a:ext cx="309562" cy="1068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77"/>
              </a:cxn>
              <a:cxn ang="0">
                <a:pos x="9" y="153"/>
              </a:cxn>
              <a:cxn ang="0">
                <a:pos x="20" y="230"/>
              </a:cxn>
              <a:cxn ang="0">
                <a:pos x="28" y="272"/>
              </a:cxn>
              <a:cxn ang="0">
                <a:pos x="39" y="315"/>
              </a:cxn>
              <a:cxn ang="0">
                <a:pos x="70" y="399"/>
              </a:cxn>
              <a:cxn ang="0">
                <a:pos x="105" y="488"/>
              </a:cxn>
              <a:cxn ang="0">
                <a:pos x="150" y="580"/>
              </a:cxn>
              <a:cxn ang="0">
                <a:pos x="194" y="672"/>
              </a:cxn>
            </a:cxnLst>
            <a:rect l="0" t="0" r="r" b="b"/>
            <a:pathLst>
              <a:path w="195" h="673">
                <a:moveTo>
                  <a:pt x="0" y="0"/>
                </a:moveTo>
                <a:lnTo>
                  <a:pt x="3" y="77"/>
                </a:lnTo>
                <a:lnTo>
                  <a:pt x="9" y="153"/>
                </a:lnTo>
                <a:lnTo>
                  <a:pt x="20" y="230"/>
                </a:lnTo>
                <a:lnTo>
                  <a:pt x="28" y="272"/>
                </a:lnTo>
                <a:lnTo>
                  <a:pt x="39" y="315"/>
                </a:lnTo>
                <a:lnTo>
                  <a:pt x="70" y="399"/>
                </a:lnTo>
                <a:lnTo>
                  <a:pt x="105" y="488"/>
                </a:lnTo>
                <a:lnTo>
                  <a:pt x="150" y="580"/>
                </a:lnTo>
                <a:lnTo>
                  <a:pt x="194" y="672"/>
                </a:lnTo>
              </a:path>
            </a:pathLst>
          </a:custGeom>
          <a:noFill/>
          <a:ln w="50800" cap="rnd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3121" name="Freeform 17"/>
          <p:cNvSpPr>
            <a:spLocks/>
          </p:cNvSpPr>
          <p:nvPr/>
        </p:nvSpPr>
        <p:spPr bwMode="auto">
          <a:xfrm>
            <a:off x="3654425" y="3051175"/>
            <a:ext cx="1455738" cy="1177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9"/>
              </a:cxn>
              <a:cxn ang="0">
                <a:pos x="41" y="68"/>
              </a:cxn>
              <a:cxn ang="0">
                <a:pos x="66" y="115"/>
              </a:cxn>
              <a:cxn ang="0">
                <a:pos x="97" y="166"/>
              </a:cxn>
              <a:cxn ang="0">
                <a:pos x="159" y="268"/>
              </a:cxn>
              <a:cxn ang="0">
                <a:pos x="195" y="315"/>
              </a:cxn>
              <a:cxn ang="0">
                <a:pos x="226" y="358"/>
              </a:cxn>
              <a:cxn ang="0">
                <a:pos x="283" y="421"/>
              </a:cxn>
              <a:cxn ang="0">
                <a:pos x="344" y="477"/>
              </a:cxn>
              <a:cxn ang="0">
                <a:pos x="411" y="528"/>
              </a:cxn>
              <a:cxn ang="0">
                <a:pos x="489" y="575"/>
              </a:cxn>
              <a:cxn ang="0">
                <a:pos x="540" y="600"/>
              </a:cxn>
              <a:cxn ang="0">
                <a:pos x="592" y="622"/>
              </a:cxn>
              <a:cxn ang="0">
                <a:pos x="715" y="669"/>
              </a:cxn>
              <a:cxn ang="0">
                <a:pos x="772" y="690"/>
              </a:cxn>
              <a:cxn ang="0">
                <a:pos x="828" y="711"/>
              </a:cxn>
              <a:cxn ang="0">
                <a:pos x="880" y="728"/>
              </a:cxn>
              <a:cxn ang="0">
                <a:pos x="916" y="741"/>
              </a:cxn>
            </a:cxnLst>
            <a:rect l="0" t="0" r="r" b="b"/>
            <a:pathLst>
              <a:path w="917" h="742">
                <a:moveTo>
                  <a:pt x="0" y="0"/>
                </a:moveTo>
                <a:lnTo>
                  <a:pt x="15" y="29"/>
                </a:lnTo>
                <a:lnTo>
                  <a:pt x="41" y="68"/>
                </a:lnTo>
                <a:lnTo>
                  <a:pt x="66" y="115"/>
                </a:lnTo>
                <a:lnTo>
                  <a:pt x="97" y="166"/>
                </a:lnTo>
                <a:lnTo>
                  <a:pt x="159" y="268"/>
                </a:lnTo>
                <a:lnTo>
                  <a:pt x="195" y="315"/>
                </a:lnTo>
                <a:lnTo>
                  <a:pt x="226" y="358"/>
                </a:lnTo>
                <a:lnTo>
                  <a:pt x="283" y="421"/>
                </a:lnTo>
                <a:lnTo>
                  <a:pt x="344" y="477"/>
                </a:lnTo>
                <a:lnTo>
                  <a:pt x="411" y="528"/>
                </a:lnTo>
                <a:lnTo>
                  <a:pt x="489" y="575"/>
                </a:lnTo>
                <a:lnTo>
                  <a:pt x="540" y="600"/>
                </a:lnTo>
                <a:lnTo>
                  <a:pt x="592" y="622"/>
                </a:lnTo>
                <a:lnTo>
                  <a:pt x="715" y="669"/>
                </a:lnTo>
                <a:lnTo>
                  <a:pt x="772" y="690"/>
                </a:lnTo>
                <a:lnTo>
                  <a:pt x="828" y="711"/>
                </a:lnTo>
                <a:lnTo>
                  <a:pt x="880" y="728"/>
                </a:lnTo>
                <a:lnTo>
                  <a:pt x="916" y="741"/>
                </a:lnTo>
              </a:path>
            </a:pathLst>
          </a:custGeom>
          <a:noFill/>
          <a:ln w="50800" cap="rnd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3122" name="Freeform 18"/>
          <p:cNvSpPr>
            <a:spLocks/>
          </p:cNvSpPr>
          <p:nvPr/>
        </p:nvSpPr>
        <p:spPr bwMode="auto">
          <a:xfrm>
            <a:off x="3122613" y="3581400"/>
            <a:ext cx="766762" cy="145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102"/>
              </a:cxn>
              <a:cxn ang="0">
                <a:pos x="20" y="208"/>
              </a:cxn>
              <a:cxn ang="0">
                <a:pos x="31" y="259"/>
              </a:cxn>
              <a:cxn ang="0">
                <a:pos x="51" y="315"/>
              </a:cxn>
              <a:cxn ang="0">
                <a:pos x="71" y="370"/>
              </a:cxn>
              <a:cxn ang="0">
                <a:pos x="98" y="426"/>
              </a:cxn>
              <a:cxn ang="0">
                <a:pos x="129" y="482"/>
              </a:cxn>
              <a:cxn ang="0">
                <a:pos x="169" y="543"/>
              </a:cxn>
              <a:cxn ang="0">
                <a:pos x="216" y="604"/>
              </a:cxn>
              <a:cxn ang="0">
                <a:pos x="263" y="665"/>
              </a:cxn>
              <a:cxn ang="0">
                <a:pos x="368" y="786"/>
              </a:cxn>
              <a:cxn ang="0">
                <a:pos x="482" y="913"/>
              </a:cxn>
            </a:cxnLst>
            <a:rect l="0" t="0" r="r" b="b"/>
            <a:pathLst>
              <a:path w="483" h="914">
                <a:moveTo>
                  <a:pt x="0" y="0"/>
                </a:moveTo>
                <a:lnTo>
                  <a:pt x="8" y="102"/>
                </a:lnTo>
                <a:lnTo>
                  <a:pt x="20" y="208"/>
                </a:lnTo>
                <a:lnTo>
                  <a:pt x="31" y="259"/>
                </a:lnTo>
                <a:lnTo>
                  <a:pt x="51" y="315"/>
                </a:lnTo>
                <a:lnTo>
                  <a:pt x="71" y="370"/>
                </a:lnTo>
                <a:lnTo>
                  <a:pt x="98" y="426"/>
                </a:lnTo>
                <a:lnTo>
                  <a:pt x="129" y="482"/>
                </a:lnTo>
                <a:lnTo>
                  <a:pt x="169" y="543"/>
                </a:lnTo>
                <a:lnTo>
                  <a:pt x="216" y="604"/>
                </a:lnTo>
                <a:lnTo>
                  <a:pt x="263" y="665"/>
                </a:lnTo>
                <a:lnTo>
                  <a:pt x="368" y="786"/>
                </a:lnTo>
                <a:lnTo>
                  <a:pt x="482" y="913"/>
                </a:lnTo>
              </a:path>
            </a:pathLst>
          </a:custGeom>
          <a:noFill/>
          <a:ln w="50800" cap="rnd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3123" name="Rectangle 19"/>
          <p:cNvSpPr>
            <a:spLocks noChangeArrowheads="1"/>
          </p:cNvSpPr>
          <p:nvPr/>
        </p:nvSpPr>
        <p:spPr bwMode="auto">
          <a:xfrm>
            <a:off x="1822450" y="41084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303124" name="Rectangle 20"/>
          <p:cNvSpPr>
            <a:spLocks noChangeArrowheads="1"/>
          </p:cNvSpPr>
          <p:nvPr/>
        </p:nvSpPr>
        <p:spPr bwMode="auto">
          <a:xfrm>
            <a:off x="1822450" y="36131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5</a:t>
            </a:r>
          </a:p>
        </p:txBody>
      </p:sp>
      <p:sp>
        <p:nvSpPr>
          <p:cNvPr id="303125" name="Rectangle 21"/>
          <p:cNvSpPr>
            <a:spLocks noChangeArrowheads="1"/>
          </p:cNvSpPr>
          <p:nvPr/>
        </p:nvSpPr>
        <p:spPr bwMode="auto">
          <a:xfrm>
            <a:off x="1822450" y="31178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6</a:t>
            </a:r>
          </a:p>
        </p:txBody>
      </p:sp>
      <p:sp>
        <p:nvSpPr>
          <p:cNvPr id="303126" name="Line 22"/>
          <p:cNvSpPr>
            <a:spLocks noChangeShapeType="1"/>
          </p:cNvSpPr>
          <p:nvPr/>
        </p:nvSpPr>
        <p:spPr bwMode="auto">
          <a:xfrm>
            <a:off x="2224088" y="3352800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27" name="Line 23"/>
          <p:cNvSpPr>
            <a:spLocks noChangeShapeType="1"/>
          </p:cNvSpPr>
          <p:nvPr/>
        </p:nvSpPr>
        <p:spPr bwMode="auto">
          <a:xfrm>
            <a:off x="2514600" y="3367088"/>
            <a:ext cx="0" cy="2640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28" name="Oval 24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2224088" y="3810000"/>
            <a:ext cx="18780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30" name="Line 26"/>
          <p:cNvSpPr>
            <a:spLocks noChangeShapeType="1"/>
          </p:cNvSpPr>
          <p:nvPr/>
        </p:nvSpPr>
        <p:spPr bwMode="auto">
          <a:xfrm>
            <a:off x="2224088" y="4267200"/>
            <a:ext cx="10398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31" name="Line 27"/>
          <p:cNvSpPr>
            <a:spLocks noChangeShapeType="1"/>
          </p:cNvSpPr>
          <p:nvPr/>
        </p:nvSpPr>
        <p:spPr bwMode="auto">
          <a:xfrm>
            <a:off x="3276600" y="4281488"/>
            <a:ext cx="0" cy="17256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3200400" y="4191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33" name="Oval 29"/>
          <p:cNvSpPr>
            <a:spLocks noChangeArrowheads="1"/>
          </p:cNvSpPr>
          <p:nvPr/>
        </p:nvSpPr>
        <p:spPr bwMode="auto">
          <a:xfrm>
            <a:off x="41148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34" name="Line 30"/>
          <p:cNvSpPr>
            <a:spLocks noChangeShapeType="1"/>
          </p:cNvSpPr>
          <p:nvPr/>
        </p:nvSpPr>
        <p:spPr bwMode="auto">
          <a:xfrm>
            <a:off x="4191000" y="3900488"/>
            <a:ext cx="0" cy="20304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3135" name="Rectangle 31"/>
          <p:cNvSpPr>
            <a:spLocks noChangeArrowheads="1"/>
          </p:cNvSpPr>
          <p:nvPr/>
        </p:nvSpPr>
        <p:spPr bwMode="auto">
          <a:xfrm>
            <a:off x="3729038" y="4948238"/>
            <a:ext cx="4048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U</a:t>
            </a:r>
            <a:r>
              <a:rPr lang="en-US" sz="1600" b="1" i="1" baseline="-25000"/>
              <a:t>2</a:t>
            </a:r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5176838" y="4110038"/>
            <a:ext cx="4048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U</a:t>
            </a:r>
            <a:r>
              <a:rPr lang="en-US" sz="1600" b="1" i="1" baseline="-25000"/>
              <a:t>3</a:t>
            </a:r>
          </a:p>
        </p:txBody>
      </p:sp>
      <p:sp>
        <p:nvSpPr>
          <p:cNvPr id="303137" name="Rectangle 33"/>
          <p:cNvSpPr>
            <a:spLocks noChangeArrowheads="1"/>
          </p:cNvSpPr>
          <p:nvPr/>
        </p:nvSpPr>
        <p:spPr bwMode="auto">
          <a:xfrm>
            <a:off x="2509838" y="3119438"/>
            <a:ext cx="315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E</a:t>
            </a:r>
          </a:p>
        </p:txBody>
      </p:sp>
      <p:sp>
        <p:nvSpPr>
          <p:cNvPr id="303138" name="Rectangle 34"/>
          <p:cNvSpPr>
            <a:spLocks noChangeArrowheads="1"/>
          </p:cNvSpPr>
          <p:nvPr/>
        </p:nvSpPr>
        <p:spPr bwMode="auto">
          <a:xfrm>
            <a:off x="3271838" y="3805238"/>
            <a:ext cx="501509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i="1" dirty="0" smtClean="0"/>
              <a:t>E’</a:t>
            </a:r>
            <a:endParaRPr lang="en-US" sz="1600" b="1" i="1" dirty="0"/>
          </a:p>
        </p:txBody>
      </p:sp>
      <p:sp>
        <p:nvSpPr>
          <p:cNvPr id="303139" name="Rectangle 35"/>
          <p:cNvSpPr>
            <a:spLocks noChangeArrowheads="1"/>
          </p:cNvSpPr>
          <p:nvPr/>
        </p:nvSpPr>
        <p:spPr bwMode="auto">
          <a:xfrm>
            <a:off x="4338638" y="3576638"/>
            <a:ext cx="696349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i="1" dirty="0" smtClean="0"/>
              <a:t>E’’</a:t>
            </a:r>
            <a:endParaRPr lang="en-US" sz="1600" b="1" i="1" dirty="0"/>
          </a:p>
        </p:txBody>
      </p:sp>
      <p:sp>
        <p:nvSpPr>
          <p:cNvPr id="303140" name="Rectangle 36"/>
          <p:cNvSpPr>
            <a:spLocks noChangeArrowheads="1"/>
          </p:cNvSpPr>
          <p:nvPr/>
        </p:nvSpPr>
        <p:spPr bwMode="auto">
          <a:xfrm>
            <a:off x="2662238" y="3524250"/>
            <a:ext cx="373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i="1"/>
              <a:t>U</a:t>
            </a:r>
            <a:r>
              <a:rPr lang="en-US" sz="1400" b="1" i="1" baseline="-25000"/>
              <a:t>1</a:t>
            </a:r>
          </a:p>
        </p:txBody>
      </p:sp>
      <p:sp>
        <p:nvSpPr>
          <p:cNvPr id="303141" name="Rectangle 37"/>
          <p:cNvSpPr>
            <a:spLocks noChangeArrowheads="1"/>
          </p:cNvSpPr>
          <p:nvPr/>
        </p:nvSpPr>
        <p:spPr bwMode="auto">
          <a:xfrm>
            <a:off x="2355850" y="5926138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303142" name="Rectangle 38"/>
          <p:cNvSpPr>
            <a:spLocks noChangeArrowheads="1"/>
          </p:cNvSpPr>
          <p:nvPr/>
        </p:nvSpPr>
        <p:spPr bwMode="auto">
          <a:xfrm>
            <a:off x="3117850" y="59261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12</a:t>
            </a:r>
          </a:p>
        </p:txBody>
      </p:sp>
      <p:sp>
        <p:nvSpPr>
          <p:cNvPr id="303143" name="Rectangle 39"/>
          <p:cNvSpPr>
            <a:spLocks noChangeArrowheads="1"/>
          </p:cNvSpPr>
          <p:nvPr/>
        </p:nvSpPr>
        <p:spPr bwMode="auto">
          <a:xfrm>
            <a:off x="3879850" y="59261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20</a:t>
            </a:r>
          </a:p>
        </p:txBody>
      </p:sp>
      <p:sp>
        <p:nvSpPr>
          <p:cNvPr id="303144" name="Rectangle 40"/>
          <p:cNvSpPr>
            <a:spLocks noChangeArrowheads="1"/>
          </p:cNvSpPr>
          <p:nvPr/>
        </p:nvSpPr>
        <p:spPr bwMode="auto">
          <a:xfrm>
            <a:off x="4060825" y="1471613"/>
            <a:ext cx="5083175" cy="1474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La curva de precio-consumo representa</a:t>
            </a:r>
          </a:p>
          <a:p>
            <a:pPr algn="ctr" eaLnBrk="0" hangingPunct="0"/>
            <a:r>
              <a:rPr lang="en-US" b="1"/>
              <a:t> las combinaciones de X e Y</a:t>
            </a:r>
          </a:p>
          <a:p>
            <a:pPr algn="ctr" eaLnBrk="0" hangingPunct="0"/>
            <a:r>
              <a:rPr lang="en-US" b="1"/>
              <a:t> maximizadoras de la utilidad</a:t>
            </a:r>
          </a:p>
          <a:p>
            <a:pPr algn="ctr" eaLnBrk="0" hangingPunct="0"/>
            <a:r>
              <a:rPr lang="en-US" b="1"/>
              <a:t> correspondientes a todos y cada uno</a:t>
            </a:r>
          </a:p>
          <a:p>
            <a:pPr algn="ctr" eaLnBrk="0" hangingPunct="0"/>
            <a:r>
              <a:rPr lang="en-US" b="1"/>
              <a:t>de los precios posibles de X, ceteris paribus.</a:t>
            </a:r>
          </a:p>
        </p:txBody>
      </p:sp>
      <p:grpSp>
        <p:nvGrpSpPr>
          <p:cNvPr id="303158" name="Group 54"/>
          <p:cNvGrpSpPr>
            <a:grpSpLocks/>
          </p:cNvGrpSpPr>
          <p:nvPr/>
        </p:nvGrpSpPr>
        <p:grpSpPr bwMode="auto">
          <a:xfrm>
            <a:off x="2433638" y="3271838"/>
            <a:ext cx="1838325" cy="1066800"/>
            <a:chOff x="1632" y="2160"/>
            <a:chExt cx="1158" cy="672"/>
          </a:xfrm>
        </p:grpSpPr>
        <p:sp>
          <p:nvSpPr>
            <p:cNvPr id="303145" name="Freeform 41"/>
            <p:cNvSpPr>
              <a:spLocks/>
            </p:cNvSpPr>
            <p:nvPr/>
          </p:nvSpPr>
          <p:spPr bwMode="auto">
            <a:xfrm>
              <a:off x="1683" y="2201"/>
              <a:ext cx="1107" cy="5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30"/>
                </a:cxn>
                <a:cxn ang="0">
                  <a:pos x="22" y="69"/>
                </a:cxn>
                <a:cxn ang="0">
                  <a:pos x="35" y="112"/>
                </a:cxn>
                <a:cxn ang="0">
                  <a:pos x="48" y="164"/>
                </a:cxn>
                <a:cxn ang="0">
                  <a:pos x="86" y="264"/>
                </a:cxn>
                <a:cxn ang="0">
                  <a:pos x="108" y="312"/>
                </a:cxn>
                <a:cxn ang="0">
                  <a:pos x="138" y="351"/>
                </a:cxn>
                <a:cxn ang="0">
                  <a:pos x="168" y="390"/>
                </a:cxn>
                <a:cxn ang="0">
                  <a:pos x="207" y="425"/>
                </a:cxn>
                <a:cxn ang="0">
                  <a:pos x="293" y="494"/>
                </a:cxn>
                <a:cxn ang="0">
                  <a:pos x="336" y="520"/>
                </a:cxn>
                <a:cxn ang="0">
                  <a:pos x="383" y="546"/>
                </a:cxn>
                <a:cxn ang="0">
                  <a:pos x="435" y="563"/>
                </a:cxn>
                <a:cxn ang="0">
                  <a:pos x="482" y="576"/>
                </a:cxn>
                <a:cxn ang="0">
                  <a:pos x="534" y="581"/>
                </a:cxn>
                <a:cxn ang="0">
                  <a:pos x="590" y="576"/>
                </a:cxn>
                <a:cxn ang="0">
                  <a:pos x="650" y="568"/>
                </a:cxn>
                <a:cxn ang="0">
                  <a:pos x="710" y="555"/>
                </a:cxn>
                <a:cxn ang="0">
                  <a:pos x="770" y="537"/>
                </a:cxn>
                <a:cxn ang="0">
                  <a:pos x="822" y="520"/>
                </a:cxn>
                <a:cxn ang="0">
                  <a:pos x="874" y="498"/>
                </a:cxn>
                <a:cxn ang="0">
                  <a:pos x="912" y="481"/>
                </a:cxn>
                <a:cxn ang="0">
                  <a:pos x="943" y="459"/>
                </a:cxn>
                <a:cxn ang="0">
                  <a:pos x="973" y="438"/>
                </a:cxn>
                <a:cxn ang="0">
                  <a:pos x="990" y="412"/>
                </a:cxn>
                <a:cxn ang="0">
                  <a:pos x="1007" y="386"/>
                </a:cxn>
                <a:cxn ang="0">
                  <a:pos x="1033" y="334"/>
                </a:cxn>
                <a:cxn ang="0">
                  <a:pos x="1059" y="290"/>
                </a:cxn>
                <a:cxn ang="0">
                  <a:pos x="1076" y="251"/>
                </a:cxn>
                <a:cxn ang="0">
                  <a:pos x="1089" y="212"/>
                </a:cxn>
                <a:cxn ang="0">
                  <a:pos x="1106" y="143"/>
                </a:cxn>
              </a:cxnLst>
              <a:rect l="0" t="0" r="r" b="b"/>
              <a:pathLst>
                <a:path w="1107" h="582">
                  <a:moveTo>
                    <a:pt x="0" y="0"/>
                  </a:moveTo>
                  <a:lnTo>
                    <a:pt x="9" y="30"/>
                  </a:lnTo>
                  <a:lnTo>
                    <a:pt x="22" y="69"/>
                  </a:lnTo>
                  <a:lnTo>
                    <a:pt x="35" y="112"/>
                  </a:lnTo>
                  <a:lnTo>
                    <a:pt x="48" y="164"/>
                  </a:lnTo>
                  <a:lnTo>
                    <a:pt x="86" y="264"/>
                  </a:lnTo>
                  <a:lnTo>
                    <a:pt x="108" y="312"/>
                  </a:lnTo>
                  <a:lnTo>
                    <a:pt x="138" y="351"/>
                  </a:lnTo>
                  <a:lnTo>
                    <a:pt x="168" y="390"/>
                  </a:lnTo>
                  <a:lnTo>
                    <a:pt x="207" y="425"/>
                  </a:lnTo>
                  <a:lnTo>
                    <a:pt x="293" y="494"/>
                  </a:lnTo>
                  <a:lnTo>
                    <a:pt x="336" y="520"/>
                  </a:lnTo>
                  <a:lnTo>
                    <a:pt x="383" y="546"/>
                  </a:lnTo>
                  <a:lnTo>
                    <a:pt x="435" y="563"/>
                  </a:lnTo>
                  <a:lnTo>
                    <a:pt x="482" y="576"/>
                  </a:lnTo>
                  <a:lnTo>
                    <a:pt x="534" y="581"/>
                  </a:lnTo>
                  <a:lnTo>
                    <a:pt x="590" y="576"/>
                  </a:lnTo>
                  <a:lnTo>
                    <a:pt x="650" y="568"/>
                  </a:lnTo>
                  <a:lnTo>
                    <a:pt x="710" y="555"/>
                  </a:lnTo>
                  <a:lnTo>
                    <a:pt x="770" y="537"/>
                  </a:lnTo>
                  <a:lnTo>
                    <a:pt x="822" y="520"/>
                  </a:lnTo>
                  <a:lnTo>
                    <a:pt x="874" y="498"/>
                  </a:lnTo>
                  <a:lnTo>
                    <a:pt x="912" y="481"/>
                  </a:lnTo>
                  <a:lnTo>
                    <a:pt x="943" y="459"/>
                  </a:lnTo>
                  <a:lnTo>
                    <a:pt x="973" y="438"/>
                  </a:lnTo>
                  <a:lnTo>
                    <a:pt x="990" y="412"/>
                  </a:lnTo>
                  <a:lnTo>
                    <a:pt x="1007" y="386"/>
                  </a:lnTo>
                  <a:lnTo>
                    <a:pt x="1033" y="334"/>
                  </a:lnTo>
                  <a:lnTo>
                    <a:pt x="1059" y="290"/>
                  </a:lnTo>
                  <a:lnTo>
                    <a:pt x="1076" y="251"/>
                  </a:lnTo>
                  <a:lnTo>
                    <a:pt x="1089" y="212"/>
                  </a:lnTo>
                  <a:lnTo>
                    <a:pt x="1106" y="143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3155" name="Oval 51"/>
            <p:cNvSpPr>
              <a:spLocks noChangeArrowheads="1"/>
            </p:cNvSpPr>
            <p:nvPr/>
          </p:nvSpPr>
          <p:spPr bwMode="auto">
            <a:xfrm>
              <a:off x="1632" y="216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3156" name="Oval 52"/>
            <p:cNvSpPr>
              <a:spLocks noChangeArrowheads="1"/>
            </p:cNvSpPr>
            <p:nvPr/>
          </p:nvSpPr>
          <p:spPr bwMode="auto">
            <a:xfrm>
              <a:off x="2112" y="273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3157" name="Oval 53"/>
            <p:cNvSpPr>
              <a:spLocks noChangeArrowheads="1"/>
            </p:cNvSpPr>
            <p:nvPr/>
          </p:nvSpPr>
          <p:spPr bwMode="auto">
            <a:xfrm>
              <a:off x="2688" y="24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554-6EC8-46AE-A843-3E22867B83A1}" type="slidenum">
              <a:rPr lang="es-ES"/>
              <a:pPr/>
              <a:t>11</a:t>
            </a:fld>
            <a:endParaRPr lang="es-E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/>
              <a:t>2. Variaciones del precio, curva precio-consumo y derivación de la curva de demanda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01813"/>
            <a:ext cx="8715375" cy="45259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dirty="0" err="1">
                <a:solidFill>
                  <a:srgbClr val="FF3300"/>
                </a:solidFill>
              </a:rPr>
              <a:t>P</a:t>
            </a:r>
            <a:r>
              <a:rPr lang="es-ES" baseline="-25000" dirty="0" err="1">
                <a:solidFill>
                  <a:srgbClr val="FF3300"/>
                </a:solidFill>
              </a:rPr>
              <a:t>x</a:t>
            </a:r>
            <a:r>
              <a:rPr lang="es-ES" dirty="0">
                <a:solidFill>
                  <a:srgbClr val="FF3300"/>
                </a:solidFill>
              </a:rPr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ud,I</a:t>
            </a:r>
            <a:r>
              <a:rPr lang="es-ES" dirty="0"/>
              <a:t>=20 </a:t>
            </a:r>
            <a:r>
              <a:rPr lang="es-ES" dirty="0" err="1"/>
              <a:t>um</a:t>
            </a:r>
            <a:r>
              <a:rPr lang="es-ES" dirty="0"/>
              <a:t>, AB, E(</a:t>
            </a:r>
            <a:r>
              <a:rPr lang="es-ES" dirty="0">
                <a:solidFill>
                  <a:srgbClr val="FF3300"/>
                </a:solidFill>
              </a:rPr>
              <a:t>4</a:t>
            </a:r>
            <a:r>
              <a:rPr lang="es-ES" dirty="0"/>
              <a:t>,6), U</a:t>
            </a:r>
            <a:r>
              <a:rPr lang="es-ES" baseline="-25000" dirty="0"/>
              <a:t>1</a:t>
            </a:r>
            <a:r>
              <a:rPr lang="es-ES" dirty="0"/>
              <a:t>. </a:t>
            </a:r>
            <a:r>
              <a:rPr lang="es-ES" dirty="0">
                <a:solidFill>
                  <a:schemeClr val="accent2"/>
                </a:solidFill>
              </a:rPr>
              <a:t>Punto curva demanda de X → (</a:t>
            </a:r>
            <a:r>
              <a:rPr lang="es-ES" dirty="0" err="1">
                <a:solidFill>
                  <a:schemeClr val="accent2"/>
                </a:solidFill>
              </a:rPr>
              <a:t>X,P</a:t>
            </a:r>
            <a:r>
              <a:rPr lang="es-ES" baseline="-25000" dirty="0" err="1"/>
              <a:t>x</a:t>
            </a:r>
            <a:r>
              <a:rPr lang="es-ES" dirty="0">
                <a:solidFill>
                  <a:schemeClr val="accent2"/>
                </a:solidFill>
              </a:rPr>
              <a:t>)=(4,2)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dirty="0" err="1" smtClean="0">
                <a:solidFill>
                  <a:srgbClr val="FF3300"/>
                </a:solidFill>
              </a:rPr>
              <a:t>P</a:t>
            </a:r>
            <a:r>
              <a:rPr lang="es-ES" baseline="-25000" dirty="0" err="1" smtClean="0">
                <a:solidFill>
                  <a:srgbClr val="FF3300"/>
                </a:solidFill>
              </a:rPr>
              <a:t>x</a:t>
            </a:r>
            <a:r>
              <a:rPr lang="es-ES" dirty="0" smtClean="0">
                <a:solidFill>
                  <a:srgbClr val="FF3300"/>
                </a:solidFill>
              </a:rPr>
              <a:t>’=1</a:t>
            </a:r>
            <a:r>
              <a:rPr lang="es-ES" dirty="0" smtClean="0"/>
              <a:t>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ud,I</a:t>
            </a:r>
            <a:r>
              <a:rPr lang="es-ES" dirty="0"/>
              <a:t>=20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smtClean="0"/>
              <a:t>AB’, E’(</a:t>
            </a:r>
            <a:r>
              <a:rPr lang="es-ES" dirty="0" smtClean="0">
                <a:solidFill>
                  <a:srgbClr val="FF3300"/>
                </a:solidFill>
              </a:rPr>
              <a:t>12</a:t>
            </a:r>
            <a:r>
              <a:rPr lang="es-ES" dirty="0" smtClean="0"/>
              <a:t>,4</a:t>
            </a:r>
            <a:r>
              <a:rPr lang="es-ES" dirty="0"/>
              <a:t>), U</a:t>
            </a:r>
            <a:r>
              <a:rPr lang="es-ES" baseline="-25000" dirty="0"/>
              <a:t>2</a:t>
            </a:r>
            <a:r>
              <a:rPr lang="es-ES" dirty="0"/>
              <a:t>. </a:t>
            </a:r>
            <a:r>
              <a:rPr lang="es-ES" dirty="0">
                <a:solidFill>
                  <a:schemeClr val="accent2"/>
                </a:solidFill>
              </a:rPr>
              <a:t>Punto curva demanda de X → (</a:t>
            </a:r>
            <a:r>
              <a:rPr lang="es-ES" dirty="0" err="1">
                <a:solidFill>
                  <a:schemeClr val="accent2"/>
                </a:solidFill>
              </a:rPr>
              <a:t>X,P</a:t>
            </a:r>
            <a:r>
              <a:rPr lang="es-ES" baseline="-25000" dirty="0" err="1"/>
              <a:t>x</a:t>
            </a:r>
            <a:r>
              <a:rPr lang="es-ES" dirty="0">
                <a:solidFill>
                  <a:schemeClr val="accent2"/>
                </a:solidFill>
              </a:rPr>
              <a:t>)=(12,1)</a:t>
            </a:r>
            <a:endParaRPr lang="es-ES" dirty="0"/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dirty="0" err="1" smtClean="0">
                <a:solidFill>
                  <a:srgbClr val="FF3300"/>
                </a:solidFill>
              </a:rPr>
              <a:t>P</a:t>
            </a:r>
            <a:r>
              <a:rPr lang="es-ES" baseline="-25000" dirty="0" err="1" smtClean="0">
                <a:solidFill>
                  <a:srgbClr val="FF3300"/>
                </a:solidFill>
              </a:rPr>
              <a:t>x</a:t>
            </a:r>
            <a:r>
              <a:rPr lang="es-ES" dirty="0" smtClean="0">
                <a:solidFill>
                  <a:srgbClr val="FF3300"/>
                </a:solidFill>
              </a:rPr>
              <a:t>’’=</a:t>
            </a:r>
            <a:r>
              <a:rPr lang="es-ES" dirty="0">
                <a:solidFill>
                  <a:srgbClr val="FF3300"/>
                </a:solidFill>
              </a:rPr>
              <a:t>0,5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ud,I</a:t>
            </a:r>
            <a:r>
              <a:rPr lang="es-ES" dirty="0"/>
              <a:t>=20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smtClean="0"/>
              <a:t>AB’’, E’’(</a:t>
            </a:r>
            <a:r>
              <a:rPr lang="es-ES" dirty="0" smtClean="0">
                <a:solidFill>
                  <a:srgbClr val="FF3300"/>
                </a:solidFill>
              </a:rPr>
              <a:t>20</a:t>
            </a:r>
            <a:r>
              <a:rPr lang="es-ES" dirty="0" smtClean="0"/>
              <a:t>,5</a:t>
            </a:r>
            <a:r>
              <a:rPr lang="es-ES" dirty="0"/>
              <a:t>), U</a:t>
            </a:r>
            <a:r>
              <a:rPr lang="es-ES" baseline="-25000" dirty="0"/>
              <a:t>3</a:t>
            </a:r>
            <a:r>
              <a:rPr lang="es-ES" dirty="0"/>
              <a:t>. </a:t>
            </a:r>
            <a:r>
              <a:rPr lang="es-ES" dirty="0">
                <a:solidFill>
                  <a:schemeClr val="accent2"/>
                </a:solidFill>
              </a:rPr>
              <a:t>Punto curva demanda de X→ (</a:t>
            </a:r>
            <a:r>
              <a:rPr lang="es-ES" dirty="0" err="1">
                <a:solidFill>
                  <a:schemeClr val="accent2"/>
                </a:solidFill>
              </a:rPr>
              <a:t>X,P</a:t>
            </a:r>
            <a:r>
              <a:rPr lang="es-ES" baseline="-25000" dirty="0" err="1"/>
              <a:t>x</a:t>
            </a:r>
            <a:r>
              <a:rPr lang="es-ES" dirty="0">
                <a:solidFill>
                  <a:schemeClr val="accent2"/>
                </a:solidFill>
              </a:rPr>
              <a:t>)=(20,0,5)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endParaRPr lang="es-ES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875098" y="6245225"/>
            <a:ext cx="6053559" cy="476250"/>
          </a:xfrm>
        </p:spPr>
        <p:txBody>
          <a:bodyPr/>
          <a:lstStyle/>
          <a:p>
            <a:pPr algn="l"/>
            <a:r>
              <a:rPr lang="es-ES" sz="1800" i="1" dirty="0" smtClean="0"/>
              <a:t>Figura 3. </a:t>
            </a:r>
            <a:r>
              <a:rPr lang="es-ES" sz="1800" dirty="0" smtClean="0"/>
              <a:t>Deducción de la curva de demanda del bien X.</a:t>
            </a:r>
            <a:endParaRPr lang="es-ES" sz="1800" dirty="0"/>
          </a:p>
        </p:txBody>
      </p:sp>
      <p:sp>
        <p:nvSpPr>
          <p:cNvPr id="3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5834-6B3A-4B93-8430-B9F9A5D6592B}" type="slidenum">
              <a:rPr lang="es-ES"/>
              <a:pPr/>
              <a:t>12</a:t>
            </a:fld>
            <a:endParaRPr lang="es-E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 sz="4000" dirty="0" err="1"/>
              <a:t>Efecto</a:t>
            </a:r>
            <a:r>
              <a:rPr lang="en-US" sz="4000" dirty="0"/>
              <a:t> de la </a:t>
            </a:r>
            <a:r>
              <a:rPr lang="en-US" sz="4000" dirty="0" err="1"/>
              <a:t>variación</a:t>
            </a:r>
            <a:r>
              <a:rPr lang="en-US" sz="4000" dirty="0"/>
              <a:t> de </a:t>
            </a:r>
            <a:r>
              <a:rPr lang="en-US" sz="4000" dirty="0" err="1"/>
              <a:t>Px</a:t>
            </a:r>
            <a:r>
              <a:rPr lang="en-US" sz="4000" dirty="0"/>
              <a:t/>
            </a:r>
            <a:br>
              <a:rPr lang="en-US" sz="4000" dirty="0"/>
            </a:br>
            <a:endParaRPr lang="en-US" sz="3200" dirty="0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54" name="Freeform 2"/>
          <p:cNvSpPr>
            <a:spLocks/>
          </p:cNvSpPr>
          <p:nvPr/>
        </p:nvSpPr>
        <p:spPr bwMode="auto">
          <a:xfrm>
            <a:off x="2505075" y="2435225"/>
            <a:ext cx="1601788" cy="267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" y="309"/>
              </a:cxn>
              <a:cxn ang="0">
                <a:pos x="203" y="458"/>
              </a:cxn>
              <a:cxn ang="0">
                <a:pos x="270" y="602"/>
              </a:cxn>
              <a:cxn ang="0">
                <a:pos x="336" y="741"/>
              </a:cxn>
              <a:cxn ang="0">
                <a:pos x="398" y="875"/>
              </a:cxn>
              <a:cxn ang="0">
                <a:pos x="465" y="998"/>
              </a:cxn>
              <a:cxn ang="0">
                <a:pos x="527" y="1107"/>
              </a:cxn>
              <a:cxn ang="0">
                <a:pos x="589" y="1204"/>
              </a:cxn>
              <a:cxn ang="0">
                <a:pos x="651" y="1292"/>
              </a:cxn>
              <a:cxn ang="0">
                <a:pos x="713" y="1374"/>
              </a:cxn>
              <a:cxn ang="0">
                <a:pos x="772" y="1441"/>
              </a:cxn>
              <a:cxn ang="0">
                <a:pos x="830" y="1508"/>
              </a:cxn>
              <a:cxn ang="0">
                <a:pos x="892" y="1570"/>
              </a:cxn>
              <a:cxn ang="0">
                <a:pos x="1008" y="1683"/>
              </a:cxn>
            </a:cxnLst>
            <a:rect l="0" t="0" r="r" b="b"/>
            <a:pathLst>
              <a:path w="1009" h="1684">
                <a:moveTo>
                  <a:pt x="0" y="0"/>
                </a:moveTo>
                <a:lnTo>
                  <a:pt x="133" y="309"/>
                </a:lnTo>
                <a:lnTo>
                  <a:pt x="203" y="458"/>
                </a:lnTo>
                <a:lnTo>
                  <a:pt x="270" y="602"/>
                </a:lnTo>
                <a:lnTo>
                  <a:pt x="336" y="741"/>
                </a:lnTo>
                <a:lnTo>
                  <a:pt x="398" y="875"/>
                </a:lnTo>
                <a:lnTo>
                  <a:pt x="465" y="998"/>
                </a:lnTo>
                <a:lnTo>
                  <a:pt x="527" y="1107"/>
                </a:lnTo>
                <a:lnTo>
                  <a:pt x="589" y="1204"/>
                </a:lnTo>
                <a:lnTo>
                  <a:pt x="651" y="1292"/>
                </a:lnTo>
                <a:lnTo>
                  <a:pt x="713" y="1374"/>
                </a:lnTo>
                <a:lnTo>
                  <a:pt x="772" y="1441"/>
                </a:lnTo>
                <a:lnTo>
                  <a:pt x="830" y="1508"/>
                </a:lnTo>
                <a:lnTo>
                  <a:pt x="892" y="1570"/>
                </a:lnTo>
                <a:lnTo>
                  <a:pt x="1008" y="1683"/>
                </a:lnTo>
              </a:path>
            </a:pathLst>
          </a:custGeom>
          <a:noFill/>
          <a:ln w="50800" cap="rnd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3794125" y="4414838"/>
            <a:ext cx="2454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Curva de demanda</a:t>
            </a: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4724400" y="1917700"/>
            <a:ext cx="4191000" cy="174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ES" b="1"/>
              <a:t>La demanda del individuo indica </a:t>
            </a:r>
          </a:p>
          <a:p>
            <a:pPr eaLnBrk="0" hangingPunct="0"/>
            <a:r>
              <a:rPr lang="es-ES" b="1"/>
              <a:t>la cantidad óptima o de máxima utilidad que comprará un </a:t>
            </a:r>
          </a:p>
          <a:p>
            <a:pPr eaLnBrk="0" hangingPunct="0"/>
            <a:r>
              <a:rPr lang="es-ES" b="1"/>
              <a:t>consumidor de un bien para los diferentes precios de dicho bien, ceteris paribus.  </a:t>
            </a:r>
            <a:endParaRPr lang="es-ES" sz="2000" b="1"/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>
            <a:off x="2244725" y="173355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7423150" y="5656263"/>
            <a:ext cx="131127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500" b="1"/>
              <a:t>X (unidades </a:t>
            </a:r>
          </a:p>
          <a:p>
            <a:pPr algn="r" eaLnBrk="0" hangingPunct="0"/>
            <a:r>
              <a:rPr lang="en-US" sz="1500" b="1"/>
              <a:t>mensuales)</a:t>
            </a: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874713" y="1616075"/>
            <a:ext cx="1163637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500" b="1"/>
              <a:t>Px (um/ud)</a:t>
            </a:r>
            <a:endParaRPr lang="en-US" b="1"/>
          </a:p>
        </p:txBody>
      </p:sp>
      <p:sp>
        <p:nvSpPr>
          <p:cNvPr id="100387" name="Line 35"/>
          <p:cNvSpPr>
            <a:spLocks noChangeShapeType="1"/>
          </p:cNvSpPr>
          <p:nvPr/>
        </p:nvSpPr>
        <p:spPr bwMode="auto">
          <a:xfrm>
            <a:off x="2224088" y="6002338"/>
            <a:ext cx="5078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0398" name="Group 46"/>
          <p:cNvGrpSpPr>
            <a:grpSpLocks/>
          </p:cNvGrpSpPr>
          <p:nvPr/>
        </p:nvGrpSpPr>
        <p:grpSpPr bwMode="auto">
          <a:xfrm>
            <a:off x="1611313" y="2093913"/>
            <a:ext cx="3154363" cy="4225925"/>
            <a:chOff x="1015" y="1319"/>
            <a:chExt cx="1987" cy="2662"/>
          </a:xfrm>
        </p:grpSpPr>
        <p:sp>
          <p:nvSpPr>
            <p:cNvPr id="100370" name="Oval 18"/>
            <p:cNvSpPr>
              <a:spLocks noChangeArrowheads="1"/>
            </p:cNvSpPr>
            <p:nvPr/>
          </p:nvSpPr>
          <p:spPr bwMode="auto">
            <a:xfrm>
              <a:off x="1536" y="148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71" name="Oval 19"/>
            <p:cNvSpPr>
              <a:spLocks noChangeArrowheads="1"/>
            </p:cNvSpPr>
            <p:nvPr/>
          </p:nvSpPr>
          <p:spPr bwMode="auto">
            <a:xfrm>
              <a:off x="2064" y="25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2589" y="3165"/>
              <a:ext cx="4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 dirty="0"/>
                <a:t>(</a:t>
              </a:r>
              <a:r>
                <a:rPr lang="en-US" sz="2000" b="1" i="1" dirty="0" smtClean="0"/>
                <a:t>E’’)</a:t>
              </a:r>
              <a:endParaRPr lang="en-US" sz="2000" b="1" i="1" dirty="0"/>
            </a:p>
          </p:txBody>
        </p:sp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2544" y="316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1619" y="1319"/>
              <a:ext cx="32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(E)</a:t>
              </a:r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2109" y="2349"/>
              <a:ext cx="37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 dirty="0"/>
                <a:t>(</a:t>
              </a:r>
              <a:r>
                <a:rPr lang="en-US" sz="2000" b="1" i="1" dirty="0" smtClean="0"/>
                <a:t>E’)</a:t>
              </a:r>
              <a:endParaRPr lang="en-US" sz="2000" b="1" i="1" dirty="0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1401" y="1536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78" name="Line 26"/>
            <p:cNvSpPr>
              <a:spLocks noChangeShapeType="1"/>
            </p:cNvSpPr>
            <p:nvPr/>
          </p:nvSpPr>
          <p:spPr bwMode="auto">
            <a:xfrm>
              <a:off x="1401" y="2640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>
              <a:off x="1401" y="3216"/>
              <a:ext cx="11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>
              <a:off x="1584" y="1545"/>
              <a:ext cx="0" cy="22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2112" y="2667"/>
              <a:ext cx="0" cy="11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>
              <a:off x="2592" y="3210"/>
              <a:ext cx="0" cy="5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90" name="Rectangle 38"/>
            <p:cNvSpPr>
              <a:spLocks noChangeArrowheads="1"/>
            </p:cNvSpPr>
            <p:nvPr/>
          </p:nvSpPr>
          <p:spPr bwMode="auto">
            <a:xfrm>
              <a:off x="1015" y="1453"/>
              <a:ext cx="42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000" b="1"/>
                <a:t>2,00</a:t>
              </a: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1484" y="373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4</a:t>
              </a:r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1964" y="3733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12</a:t>
              </a:r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2444" y="3733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20</a:t>
              </a:r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1015" y="2519"/>
              <a:ext cx="42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000" b="1"/>
                <a:t>1,00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1015" y="3086"/>
              <a:ext cx="42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000" b="1"/>
                <a:t>0,50</a:t>
              </a:r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AD79-2AF2-4D40-AD39-5302A7BD5906}" type="slidenum">
              <a:rPr lang="es-ES"/>
              <a:pPr/>
              <a:t>13</a:t>
            </a:fld>
            <a:endParaRPr lang="es-E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460500"/>
            <a:ext cx="8796759" cy="4665663"/>
          </a:xfrm>
          <a:noFill/>
          <a:ln/>
        </p:spPr>
        <p:txBody>
          <a:bodyPr lIns="90488" tIns="44450" rIns="90488" bIns="44450"/>
          <a:lstStyle/>
          <a:p>
            <a:pPr marL="609600" indent="-609600" algn="just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914400" algn="l"/>
              </a:tabLst>
            </a:pPr>
            <a:r>
              <a:rPr lang="es-ES" sz="2800" dirty="0"/>
              <a:t>Demanda precio, demanda </a:t>
            </a:r>
            <a:r>
              <a:rPr lang="es-ES" sz="2800" dirty="0" err="1"/>
              <a:t>marshalliana</a:t>
            </a:r>
            <a:r>
              <a:rPr lang="es-ES" sz="2800" dirty="0"/>
              <a:t> (análisis de equilibrio parcial con renta monetaria constante), demanda ordinaria o simplemente demanda.</a:t>
            </a:r>
          </a:p>
          <a:p>
            <a:pPr marL="609600" indent="-609600" algn="just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914400" algn="l"/>
              </a:tabLst>
            </a:pPr>
            <a:r>
              <a:rPr lang="es-ES" sz="2800" dirty="0"/>
              <a:t>X=D(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), dadas unas pautas de preferencias, 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 e I permanecen constantes. </a:t>
            </a:r>
          </a:p>
          <a:p>
            <a:pPr marL="609600" indent="-609600" algn="just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914400" algn="l"/>
              </a:tabLst>
            </a:pPr>
            <a:r>
              <a:rPr lang="es-ES" sz="2800" dirty="0"/>
              <a:t>En todos los puntos de la curva de demanda o demanda precio, el consumidor maximiza la utilidad y se satisfacen las dos condiciones de equilibrio:    1ª RMS=RMSM y 2ª I=</a:t>
            </a:r>
            <a:r>
              <a:rPr lang="es-ES" sz="2800" dirty="0" err="1"/>
              <a:t>XP</a:t>
            </a:r>
            <a:r>
              <a:rPr lang="es-ES" sz="2800" baseline="-25000" dirty="0" err="1"/>
              <a:t>x</a:t>
            </a:r>
            <a:r>
              <a:rPr lang="es-ES" sz="2800" dirty="0" err="1"/>
              <a:t>+YP</a:t>
            </a:r>
            <a:r>
              <a:rPr lang="es-ES" sz="2800" baseline="-25000" dirty="0" err="1"/>
              <a:t>y</a:t>
            </a:r>
            <a:r>
              <a:rPr lang="es-ES" sz="2800" dirty="0"/>
              <a:t> .</a:t>
            </a:r>
          </a:p>
          <a:p>
            <a:pPr marL="609600" indent="-609600" algn="just">
              <a:lnSpc>
                <a:spcPct val="80000"/>
              </a:lnSpc>
              <a:spcBef>
                <a:spcPct val="30000"/>
              </a:spcBef>
              <a:buFontTx/>
              <a:buAutoNum type="arabicPeriod"/>
              <a:tabLst>
                <a:tab pos="914400" algn="l"/>
              </a:tabLst>
            </a:pPr>
            <a:r>
              <a:rPr lang="es-ES" sz="2800" dirty="0"/>
              <a:t>Cada vez que baja el precio y nos desplazamos a lo largo de la curva de demanda, aumenta el bienestar del consumidor (la utilidad es mayor, </a:t>
            </a:r>
            <a:r>
              <a:rPr lang="es-ES" sz="2800" dirty="0" smtClean="0"/>
              <a:t>figura </a:t>
            </a:r>
            <a:r>
              <a:rPr lang="es-ES" sz="2800" dirty="0"/>
              <a:t>2).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27100" y="436563"/>
            <a:ext cx="77501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800" b="1"/>
              <a:t>La curva de demanda del individuo</a:t>
            </a:r>
            <a:endParaRPr lang="en-US" sz="3200" b="1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10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0049-7E5B-407F-BAA9-0BEB01529A9B}" type="slidenum">
              <a:rPr lang="es-ES"/>
              <a:pPr/>
              <a:t>14</a:t>
            </a:fld>
            <a:endParaRPr lang="es-E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sz="2400"/>
              <a:t>Recuerde: la elasticidad-precio de la demanda de X mide la variación porcentual que experimenta la cantidad demandada de X como consecuencia de una variación del precio de X de un 1 por ciento, ceteris paribus.</a:t>
            </a:r>
          </a:p>
        </p:txBody>
      </p:sp>
      <p:graphicFrame>
        <p:nvGraphicFramePr>
          <p:cNvPr id="388101" name="Object 5">
            <a:hlinkClick r:id="" action="ppaction://ole?verb=0"/>
          </p:cNvPr>
          <p:cNvGraphicFramePr>
            <a:graphicFrameLocks/>
          </p:cNvGraphicFramePr>
          <p:nvPr>
            <p:ph sz="quarter" idx="2"/>
          </p:nvPr>
        </p:nvGraphicFramePr>
        <p:xfrm>
          <a:off x="4699322" y="1860550"/>
          <a:ext cx="3525516" cy="790053"/>
        </p:xfrm>
        <a:graphic>
          <a:graphicData uri="http://schemas.openxmlformats.org/presentationml/2006/ole">
            <p:oleObj spid="_x0000_s388101" name="Ecuación" r:id="rId4" imgW="1663560" imgH="393480" progId="Equation.3">
              <p:embed/>
            </p:oleObj>
          </a:graphicData>
        </a:graphic>
      </p:graphicFrame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927100" y="436563"/>
            <a:ext cx="77501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800" b="1"/>
              <a:t>La curva de demanda del individuo</a:t>
            </a:r>
            <a:endParaRPr lang="en-US" sz="3200" b="1"/>
          </a:p>
        </p:txBody>
      </p:sp>
      <p:graphicFrame>
        <p:nvGraphicFramePr>
          <p:cNvPr id="388107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4887249" y="3019546"/>
          <a:ext cx="1049338" cy="692150"/>
        </p:xfrm>
        <a:graphic>
          <a:graphicData uri="http://schemas.openxmlformats.org/presentationml/2006/ole">
            <p:oleObj spid="_x0000_s388107" name="Ecuación" r:id="rId5" imgW="596880" imgH="393480" progId="Equation.3">
              <p:embed/>
            </p:oleObj>
          </a:graphicData>
        </a:graphic>
      </p:graphicFrame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6235700" y="2909888"/>
            <a:ext cx="20002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X cumple la ley </a:t>
            </a:r>
          </a:p>
          <a:p>
            <a:r>
              <a:rPr lang="es-ES"/>
              <a:t>de la demanda es</a:t>
            </a:r>
          </a:p>
          <a:p>
            <a:r>
              <a:rPr lang="es-ES"/>
              <a:t>un bien ordinario.</a:t>
            </a:r>
          </a:p>
        </p:txBody>
      </p:sp>
      <p:graphicFrame>
        <p:nvGraphicFramePr>
          <p:cNvPr id="388111" name="Object 15"/>
          <p:cNvGraphicFramePr>
            <a:graphicFrameLocks noChangeAspect="1"/>
          </p:cNvGraphicFramePr>
          <p:nvPr/>
        </p:nvGraphicFramePr>
        <p:xfrm>
          <a:off x="4954214" y="4254742"/>
          <a:ext cx="1146609" cy="803396"/>
        </p:xfrm>
        <a:graphic>
          <a:graphicData uri="http://schemas.openxmlformats.org/presentationml/2006/ole">
            <p:oleObj spid="_x0000_s388111" name="Ecuación" r:id="rId6" imgW="596880" imgH="393480" progId="Equation.3">
              <p:embed/>
            </p:oleObj>
          </a:graphicData>
        </a:graphic>
      </p:graphicFrame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6321425" y="4186238"/>
            <a:ext cx="21907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X es un bien Giffen,</a:t>
            </a:r>
          </a:p>
          <a:p>
            <a:r>
              <a:rPr lang="es-ES"/>
              <a:t>no cumple la ley de</a:t>
            </a:r>
          </a:p>
          <a:p>
            <a:r>
              <a:rPr lang="es-ES"/>
              <a:t>la demanda.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10A-8731-488D-9F18-8DB04DEA0A93}" type="slidenum">
              <a:rPr lang="es-ES"/>
              <a:pPr/>
              <a:t>15</a:t>
            </a:fld>
            <a:endParaRPr lang="es-E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>
                <a:solidFill>
                  <a:srgbClr val="FF3300"/>
                </a:solidFill>
              </a:rPr>
              <a:t>Práctica 2. Deducción de la demanda precio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19641" cy="4525963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None/>
            </a:pPr>
            <a:r>
              <a:rPr lang="es-ES" sz="2800" dirty="0" smtClean="0"/>
              <a:t>      A </a:t>
            </a:r>
            <a:r>
              <a:rPr lang="es-ES" sz="2800" dirty="0"/>
              <a:t>partir de las funciones de demanda generalizada obtenidas en la práctica 1, (donde U=20X</a:t>
            </a:r>
            <a:r>
              <a:rPr lang="es-ES" sz="2800" baseline="30000" dirty="0"/>
              <a:t>1/2</a:t>
            </a:r>
            <a:r>
              <a:rPr lang="es-ES" sz="2800" dirty="0"/>
              <a:t>Y</a:t>
            </a:r>
            <a:r>
              <a:rPr lang="es-ES" sz="2800" baseline="30000" dirty="0"/>
              <a:t>1/3</a:t>
            </a:r>
            <a:r>
              <a:rPr lang="es-ES" sz="2800" dirty="0"/>
              <a:t>), y teniendo en cuenta que I=200 </a:t>
            </a:r>
            <a:r>
              <a:rPr lang="es-ES" sz="2800" dirty="0" err="1"/>
              <a:t>um</a:t>
            </a:r>
            <a:r>
              <a:rPr lang="es-ES" sz="2800" dirty="0"/>
              <a:t>, 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=12 </a:t>
            </a:r>
            <a:r>
              <a:rPr lang="es-ES" sz="2800" dirty="0" err="1"/>
              <a:t>um</a:t>
            </a:r>
            <a:r>
              <a:rPr lang="es-ES" sz="2800" dirty="0"/>
              <a:t>/</a:t>
            </a:r>
            <a:r>
              <a:rPr lang="es-ES" sz="2800" dirty="0" err="1"/>
              <a:t>ud</a:t>
            </a:r>
            <a:r>
              <a:rPr lang="es-ES" sz="2800" dirty="0"/>
              <a:t>, 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=5 </a:t>
            </a:r>
            <a:r>
              <a:rPr lang="es-ES" sz="2800" dirty="0" err="1"/>
              <a:t>um</a:t>
            </a:r>
            <a:r>
              <a:rPr lang="es-ES" sz="2800" dirty="0"/>
              <a:t>/</a:t>
            </a:r>
            <a:r>
              <a:rPr lang="es-ES" sz="2800" dirty="0" err="1"/>
              <a:t>ud</a:t>
            </a:r>
            <a:r>
              <a:rPr lang="es-ES" sz="2800" dirty="0"/>
              <a:t>, deduzca: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Analítica y gráficamente la función de demanda precio de X. ¿Cómo se comporta X respecto a su precio?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Analítica y gráficamente la función de demanda precio de Y. ¿Cómo se comporta Y respecto a su precio?</a:t>
            </a:r>
          </a:p>
          <a:p>
            <a:pPr marL="609600" indent="-609600">
              <a:lnSpc>
                <a:spcPct val="90000"/>
              </a:lnSpc>
            </a:pPr>
            <a:endParaRPr lang="es-ES" sz="2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8C7-9A88-45BE-894C-09C6A6DA0EDB}" type="slidenum">
              <a:rPr lang="es-ES"/>
              <a:pPr/>
              <a:t>16</a:t>
            </a:fld>
            <a:endParaRPr lang="es-E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84916" cy="4525963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s-ES" sz="2800" dirty="0"/>
              <a:t>Con frecuencia nos </a:t>
            </a:r>
            <a:r>
              <a:rPr lang="es-ES" sz="2800" dirty="0" smtClean="0"/>
              <a:t>preguntamos: dado </a:t>
            </a:r>
            <a:r>
              <a:rPr lang="es-ES" sz="2800" dirty="0"/>
              <a:t>el precio del bien X, ¿cuál es la cantidad demandada de X</a:t>
            </a:r>
            <a:r>
              <a:rPr lang="es-ES" sz="2800" dirty="0" smtClean="0"/>
              <a:t>? </a:t>
            </a:r>
            <a:r>
              <a:rPr lang="es-ES" sz="2800" dirty="0"/>
              <a:t>=&gt;X=D(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s-ES" sz="2800" dirty="0"/>
              <a:t>Pero también nos podemos hacer la pregunta a la </a:t>
            </a:r>
            <a:r>
              <a:rPr lang="es-ES" sz="2800" dirty="0" smtClean="0">
                <a:solidFill>
                  <a:schemeClr val="tx2"/>
                </a:solidFill>
              </a:rPr>
              <a:t>inversa</a:t>
            </a:r>
            <a:r>
              <a:rPr lang="es-ES" sz="2800" dirty="0" smtClean="0"/>
              <a:t>: ¿</a:t>
            </a:r>
            <a:r>
              <a:rPr lang="es-ES" sz="2800" dirty="0"/>
              <a:t>A qué precio será demandada una cierta cantidad del bien X</a:t>
            </a:r>
            <a:r>
              <a:rPr lang="es-ES" sz="2800" dirty="0" smtClean="0"/>
              <a:t>?</a:t>
            </a:r>
            <a:endParaRPr lang="es-ES" sz="2800" dirty="0"/>
          </a:p>
          <a:p>
            <a:pPr algn="just">
              <a:lnSpc>
                <a:spcPct val="90000"/>
              </a:lnSpc>
            </a:pPr>
            <a:r>
              <a:rPr lang="es-ES" sz="2800" dirty="0"/>
              <a:t>Tomando la cantidad demanda como dada y preguntando cuál debe ser el precio, describimos la </a:t>
            </a:r>
            <a:r>
              <a:rPr lang="es-ES" sz="2800" dirty="0">
                <a:solidFill>
                  <a:schemeClr val="tx2"/>
                </a:solidFill>
              </a:rPr>
              <a:t>función inversa de demanda</a:t>
            </a:r>
            <a:r>
              <a:rPr lang="es-ES" sz="2800" dirty="0"/>
              <a:t> de un bien: 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=f(X)</a:t>
            </a:r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752475" y="668338"/>
            <a:ext cx="77501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s-ES" sz="2800" b="1"/>
              <a:t>Función inversa de demanda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1507-87FC-466F-8EEB-09FA71E5B271}" type="slidenum">
              <a:rPr lang="es-ES"/>
              <a:pPr/>
              <a:t>17</a:t>
            </a:fld>
            <a:endParaRPr lang="es-ES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5350"/>
          </a:xfrm>
          <a:noFill/>
          <a:ln/>
        </p:spPr>
        <p:txBody>
          <a:bodyPr lIns="90488" tIns="44450" rIns="90488" bIns="44450" anchor="b"/>
          <a:lstStyle/>
          <a:p>
            <a:r>
              <a:rPr lang="es-ES"/>
              <a:t>A modo de recordatorio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54250"/>
            <a:ext cx="8229600" cy="3871913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  <a:buFontTx/>
              <a:buNone/>
              <a:tabLst>
                <a:tab pos="514350" algn="l"/>
              </a:tabLst>
            </a:pPr>
            <a:r>
              <a:rPr lang="en-US" dirty="0"/>
              <a:t>1) 	 </a:t>
            </a:r>
            <a:r>
              <a:rPr lang="es-ES_tradnl" dirty="0"/>
              <a:t>Dos bienes son </a:t>
            </a:r>
            <a:r>
              <a:rPr lang="es-ES_tradnl" dirty="0">
                <a:solidFill>
                  <a:srgbClr val="FF3300"/>
                </a:solidFill>
              </a:rPr>
              <a:t>sustitutivos</a:t>
            </a:r>
            <a:r>
              <a:rPr lang="es-ES_tradnl" dirty="0"/>
              <a:t> si la subida (la bajada) del precio de uno de ellos provoca un aumento (una reducción) de la cantidad demandada de otro.</a:t>
            </a:r>
            <a:r>
              <a:rPr lang="en-US" dirty="0"/>
              <a:t> </a:t>
            </a:r>
          </a:p>
          <a:p>
            <a:pPr marL="1200150" lvl="2" indent="-285750">
              <a:spcBef>
                <a:spcPct val="35000"/>
              </a:spcBef>
              <a:tabLst>
                <a:tab pos="514350" algn="l"/>
              </a:tabLst>
            </a:pP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entradas</a:t>
            </a:r>
            <a:r>
              <a:rPr lang="en-US" dirty="0"/>
              <a:t> de cine y </a:t>
            </a:r>
            <a:r>
              <a:rPr lang="en-US" dirty="0" err="1"/>
              <a:t>alquiler</a:t>
            </a:r>
            <a:r>
              <a:rPr lang="en-US" dirty="0"/>
              <a:t> de </a:t>
            </a:r>
            <a:r>
              <a:rPr lang="en-US" dirty="0" err="1"/>
              <a:t>películas</a:t>
            </a:r>
            <a:r>
              <a:rPr lang="en-US" dirty="0"/>
              <a:t>.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919163" y="1341438"/>
            <a:ext cx="6807200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70000"/>
              </a:spcBef>
            </a:pPr>
            <a:r>
              <a:rPr lang="en-US" sz="2800" b="1"/>
              <a:t>Bienes sustitutivos y complementarios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F31F8-40B5-47E7-BB51-3892E31E19B1}" type="slidenum">
              <a:rPr lang="es-ES"/>
              <a:pPr/>
              <a:t>18</a:t>
            </a:fld>
            <a:endParaRPr lang="es-E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/>
              <a:t>A modo de recordatorio</a:t>
            </a: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63"/>
            <a:ext cx="8229600" cy="39116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FontTx/>
              <a:buNone/>
              <a:tabLst>
                <a:tab pos="514350" algn="l"/>
              </a:tabLst>
            </a:pPr>
            <a:r>
              <a:rPr lang="en-US"/>
              <a:t>2) 	</a:t>
            </a:r>
            <a:r>
              <a:rPr lang="es-ES_tradnl"/>
              <a:t>Dos bienes se denominan </a:t>
            </a:r>
            <a:r>
              <a:rPr lang="es-ES_tradnl">
                <a:solidFill>
                  <a:srgbClr val="FF3300"/>
                </a:solidFill>
              </a:rPr>
              <a:t>complementarios</a:t>
            </a:r>
            <a:r>
              <a:rPr lang="es-ES_tradnl"/>
              <a:t> si la subida (la bajada) del precio de uno de ellos provoca una disminución (un aumento) de la cantidad demandada de otro.</a:t>
            </a:r>
            <a:endParaRPr lang="en-US"/>
          </a:p>
          <a:p>
            <a:pPr lvl="2">
              <a:spcBef>
                <a:spcPct val="35000"/>
              </a:spcBef>
              <a:tabLst>
                <a:tab pos="514350" algn="l"/>
              </a:tabLst>
            </a:pPr>
            <a:r>
              <a:rPr lang="en-US"/>
              <a:t>Ejemplo: la gasolina y el aceite de motor.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060873" y="1461887"/>
            <a:ext cx="6807200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70000"/>
              </a:spcBef>
            </a:pPr>
            <a:r>
              <a:rPr lang="en-US" sz="2800" b="1"/>
              <a:t>Bienes sustitutivos y complementarios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D6C6-28A1-433A-9245-E9A6646423F2}" type="slidenum">
              <a:rPr lang="es-ES"/>
              <a:pPr/>
              <a:t>19</a:t>
            </a:fld>
            <a:endParaRPr lang="es-ES"/>
          </a:p>
        </p:txBody>
      </p:sp>
      <p:sp>
        <p:nvSpPr>
          <p:cNvPr id="313346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3347" name="Rectangle 102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3348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/>
              <a:t>A modo de recordatorio</a:t>
            </a:r>
            <a:r>
              <a:rPr lang="en-US"/>
              <a:t> </a:t>
            </a:r>
          </a:p>
        </p:txBody>
      </p:sp>
      <p:sp>
        <p:nvSpPr>
          <p:cNvPr id="313349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63"/>
            <a:ext cx="8061767" cy="3911600"/>
          </a:xfrm>
          <a:noFill/>
          <a:ln/>
        </p:spPr>
        <p:txBody>
          <a:bodyPr lIns="90488" tIns="44450" rIns="90488" bIns="44450"/>
          <a:lstStyle/>
          <a:p>
            <a:pPr marL="609600" indent="-609600" algn="just">
              <a:spcBef>
                <a:spcPct val="70000"/>
              </a:spcBef>
              <a:buFontTx/>
              <a:buAutoNum type="arabicParenR" startAt="3"/>
              <a:tabLst>
                <a:tab pos="514350" algn="l"/>
              </a:tabLst>
            </a:pPr>
            <a:r>
              <a:rPr lang="es-ES" dirty="0"/>
              <a:t>Dos bienes son </a:t>
            </a:r>
            <a:r>
              <a:rPr lang="es-ES" dirty="0">
                <a:solidFill>
                  <a:srgbClr val="FF3300"/>
                </a:solidFill>
              </a:rPr>
              <a:t>independientes</a:t>
            </a:r>
            <a:r>
              <a:rPr lang="es-ES" dirty="0"/>
              <a:t>, si la variación del precio de uno de ellos no afecta a la cantidad demandada del otro.</a:t>
            </a:r>
          </a:p>
          <a:p>
            <a:pPr marL="1390650" lvl="2" indent="-533400">
              <a:spcBef>
                <a:spcPct val="70000"/>
              </a:spcBef>
              <a:tabLst>
                <a:tab pos="514350" algn="l"/>
              </a:tabLst>
            </a:pPr>
            <a:r>
              <a:rPr lang="es-ES" sz="2800" dirty="0"/>
              <a:t>¿Podría facilitar algún ejemplo?</a:t>
            </a:r>
          </a:p>
        </p:txBody>
      </p:sp>
      <p:sp>
        <p:nvSpPr>
          <p:cNvPr id="313350" name="Text Box 1030"/>
          <p:cNvSpPr txBox="1">
            <a:spLocks noChangeArrowheads="1"/>
          </p:cNvSpPr>
          <p:nvPr/>
        </p:nvSpPr>
        <p:spPr bwMode="auto">
          <a:xfrm>
            <a:off x="911225" y="1441450"/>
            <a:ext cx="6807200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70000"/>
              </a:spcBef>
            </a:pPr>
            <a:r>
              <a:rPr lang="en-US" sz="2800" b="1"/>
              <a:t>Bienes sustitutivos y complementarios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A55A-A383-47D8-985D-7C4528F92274}" type="slidenum">
              <a:rPr lang="es-ES"/>
              <a:pPr/>
              <a:t>2</a:t>
            </a:fld>
            <a:endParaRPr lang="es-E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Objetivos del capítulo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8229600" cy="4525963"/>
          </a:xfrm>
        </p:spPr>
        <p:txBody>
          <a:bodyPr/>
          <a:lstStyle/>
          <a:p>
            <a:pPr algn="just"/>
            <a:r>
              <a:rPr lang="es-ES" sz="2800" dirty="0"/>
              <a:t>Comprender cómo a partir del análisis de las curvas de indiferencia puede deducirse la curva de demanda individual.</a:t>
            </a:r>
          </a:p>
          <a:p>
            <a:pPr algn="just"/>
            <a:r>
              <a:rPr lang="es-ES" sz="2800" dirty="0"/>
              <a:t>Estudiar los efectos renta y sustitución.</a:t>
            </a:r>
          </a:p>
          <a:p>
            <a:pPr algn="just"/>
            <a:r>
              <a:rPr lang="es-ES" sz="2800" dirty="0"/>
              <a:t>Entender cómo se obtiene la demanda de mercado.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81B6-D9DF-40E0-AA92-160B59B24738}" type="slidenum">
              <a:rPr lang="es-ES"/>
              <a:pPr/>
              <a:t>20</a:t>
            </a:fld>
            <a:endParaRPr lang="es-ES"/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00" y="971550"/>
            <a:ext cx="8229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3. Variaciones de la renta, curva renta-consumo y derivación de las curvas de Engel</a:t>
            </a:r>
            <a:r>
              <a:rPr lang="en-US" sz="4000"/>
              <a:t> 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81225"/>
            <a:ext cx="8108066" cy="3684588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</a:pPr>
            <a:r>
              <a:rPr lang="es-ES" sz="2800" dirty="0"/>
              <a:t>En este epígrafe analizamos cómo afecta a la elección óptima del consumidor cambios en la renta (I) cuando el precio de los dos bienes (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, 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) y las preferencias del consumidor (U) no varían (</a:t>
            </a:r>
            <a:r>
              <a:rPr lang="es-ES" sz="2800" dirty="0" err="1"/>
              <a:t>ceteris</a:t>
            </a:r>
            <a:r>
              <a:rPr lang="es-ES" sz="2800" dirty="0"/>
              <a:t> </a:t>
            </a:r>
            <a:r>
              <a:rPr lang="es-ES" sz="2800" dirty="0" err="1"/>
              <a:t>paribus</a:t>
            </a:r>
            <a:r>
              <a:rPr lang="es-ES" sz="2800" dirty="0"/>
              <a:t>).</a:t>
            </a:r>
          </a:p>
          <a:p>
            <a:pPr algn="just">
              <a:lnSpc>
                <a:spcPct val="90000"/>
              </a:lnSpc>
            </a:pPr>
            <a:r>
              <a:rPr lang="es-ES" sz="2800" dirty="0"/>
              <a:t>Concretamente, vamos a considerar aumentos en la renta del consumidor y vamos a deducir las funciones de demanda renta o curvas de </a:t>
            </a:r>
            <a:r>
              <a:rPr lang="es-ES" sz="2800" dirty="0" err="1"/>
              <a:t>Engel</a:t>
            </a:r>
            <a:r>
              <a:rPr lang="es-ES" sz="2800" dirty="0"/>
              <a:t> de X e Y.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C803-DF9D-4BE7-A027-1834A4805864}" type="slidenum">
              <a:rPr lang="es-ES"/>
              <a:pPr/>
              <a:t>21</a:t>
            </a:fld>
            <a:endParaRPr lang="es-E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/>
              <a:t>3. Variaciones de la renta, curva renta-consumo y derivación de las curvas de Engel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801813"/>
            <a:ext cx="8229600" cy="4525962"/>
          </a:xfrm>
        </p:spPr>
        <p:txBody>
          <a:bodyPr/>
          <a:lstStyle/>
          <a:p>
            <a:pPr marL="609600" indent="-609600">
              <a:spcBef>
                <a:spcPct val="40000"/>
              </a:spcBef>
              <a:buNone/>
            </a:pPr>
            <a:r>
              <a:rPr lang="es-ES" dirty="0"/>
              <a:t>Análisis de estática comparativa:</a:t>
            </a:r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dirty="0"/>
              <a:t>I=10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=1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AB, E(4,3), U</a:t>
            </a:r>
            <a:r>
              <a:rPr lang="es-ES" baseline="-25000" dirty="0"/>
              <a:t>1</a:t>
            </a:r>
            <a:r>
              <a:rPr lang="es-ES" dirty="0"/>
              <a:t>.</a:t>
            </a:r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dirty="0" smtClean="0"/>
              <a:t>I’=20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=1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smtClean="0"/>
              <a:t>A’B’, E’(10,5</a:t>
            </a:r>
            <a:r>
              <a:rPr lang="es-ES" dirty="0"/>
              <a:t>), U</a:t>
            </a:r>
            <a:r>
              <a:rPr lang="es-ES" baseline="-25000" dirty="0"/>
              <a:t>2</a:t>
            </a:r>
            <a:r>
              <a:rPr lang="es-ES" dirty="0"/>
              <a:t>.</a:t>
            </a:r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dirty="0" smtClean="0"/>
              <a:t>I’’=30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=1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,, </a:t>
            </a:r>
            <a:r>
              <a:rPr lang="es-ES" dirty="0" smtClean="0"/>
              <a:t>A’’B’’, E’’(16,7</a:t>
            </a:r>
            <a:r>
              <a:rPr lang="es-ES" dirty="0"/>
              <a:t>), U</a:t>
            </a:r>
            <a:r>
              <a:rPr lang="es-ES" baseline="-25000" dirty="0"/>
              <a:t>3</a:t>
            </a:r>
            <a:r>
              <a:rPr lang="es-ES" dirty="0"/>
              <a:t>.</a:t>
            </a:r>
          </a:p>
          <a:p>
            <a:pPr marL="609600" indent="-609600">
              <a:buFontTx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643605" y="6245225"/>
            <a:ext cx="437619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4.</a:t>
            </a:r>
            <a:r>
              <a:rPr lang="es-ES" sz="2000" dirty="0" smtClean="0"/>
              <a:t> Curva renta-consumo.</a:t>
            </a:r>
            <a:endParaRPr lang="es-ES" sz="2000" dirty="0"/>
          </a:p>
        </p:txBody>
      </p:sp>
      <p:sp>
        <p:nvSpPr>
          <p:cNvPr id="4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CB3B-9432-4AF7-8371-E5C330C32883}" type="slidenum">
              <a:rPr lang="es-ES"/>
              <a:pPr/>
              <a:t>22</a:t>
            </a:fld>
            <a:endParaRPr lang="es-ES"/>
          </a:p>
        </p:txBody>
      </p:sp>
      <p:sp>
        <p:nvSpPr>
          <p:cNvPr id="116745" name="Rectangle 9"/>
          <p:cNvSpPr>
            <a:spLocks noGrp="1" noChangeArrowheads="1"/>
          </p:cNvSpPr>
          <p:nvPr>
            <p:ph type="title"/>
          </p:nvPr>
        </p:nvSpPr>
        <p:spPr>
          <a:xfrm>
            <a:off x="461963" y="407988"/>
            <a:ext cx="86820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 err="1"/>
              <a:t>Efectos</a:t>
            </a:r>
            <a:r>
              <a:rPr lang="en-US" sz="3600" dirty="0"/>
              <a:t> de </a:t>
            </a:r>
            <a:r>
              <a:rPr lang="en-US" sz="3600" dirty="0" err="1"/>
              <a:t>las</a:t>
            </a:r>
            <a:r>
              <a:rPr lang="en-US" sz="3600" dirty="0"/>
              <a:t> </a:t>
            </a:r>
            <a:r>
              <a:rPr lang="en-US" sz="3600" dirty="0" err="1"/>
              <a:t>variaciones</a:t>
            </a:r>
            <a:r>
              <a:rPr lang="en-US" sz="3600" dirty="0"/>
              <a:t> de la </a:t>
            </a:r>
            <a:r>
              <a:rPr lang="en-US" sz="3600" dirty="0" err="1" smtClean="0"/>
              <a:t>renta</a:t>
            </a:r>
            <a:endParaRPr lang="en-US" sz="3200" dirty="0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209800" y="15382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6556375" y="5807075"/>
            <a:ext cx="146685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700" b="1"/>
              <a:t>X (unidades </a:t>
            </a:r>
          </a:p>
          <a:p>
            <a:pPr algn="r" eaLnBrk="0" hangingPunct="0"/>
            <a:r>
              <a:rPr lang="en-US" sz="1700" b="1"/>
              <a:t>mensuales)</a:t>
            </a:r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712788" y="151765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2224088" y="5981700"/>
            <a:ext cx="424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5534025" y="3822700"/>
            <a:ext cx="3609975" cy="174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s-ES" b="1"/>
              <a:t>La curva de renta-consumo</a:t>
            </a:r>
          </a:p>
          <a:p>
            <a:r>
              <a:rPr lang="es-ES" b="1"/>
              <a:t>representa las combinaciones</a:t>
            </a:r>
          </a:p>
          <a:p>
            <a:r>
              <a:rPr lang="es-ES" b="1"/>
              <a:t>de X e Y que maximizan la </a:t>
            </a:r>
          </a:p>
          <a:p>
            <a:r>
              <a:rPr lang="es-ES" b="1"/>
              <a:t>utilidad para diferentes niveles </a:t>
            </a:r>
          </a:p>
          <a:p>
            <a:r>
              <a:rPr lang="es-ES" b="1"/>
              <a:t>de renta del consumidor, </a:t>
            </a:r>
          </a:p>
          <a:p>
            <a:r>
              <a:rPr lang="es-ES" b="1"/>
              <a:t>ceteris paribus.</a:t>
            </a:r>
            <a:endParaRPr lang="es-ES" sz="1600" b="1"/>
          </a:p>
        </p:txBody>
      </p:sp>
      <p:grpSp>
        <p:nvGrpSpPr>
          <p:cNvPr id="116784" name="Group 48"/>
          <p:cNvGrpSpPr>
            <a:grpSpLocks/>
          </p:cNvGrpSpPr>
          <p:nvPr/>
        </p:nvGrpSpPr>
        <p:grpSpPr bwMode="auto">
          <a:xfrm>
            <a:off x="2389188" y="3405188"/>
            <a:ext cx="5295900" cy="2106612"/>
            <a:chOff x="1505" y="2145"/>
            <a:chExt cx="3336" cy="1327"/>
          </a:xfrm>
        </p:grpSpPr>
        <p:sp>
          <p:nvSpPr>
            <p:cNvPr id="116744" name="Line 8"/>
            <p:cNvSpPr>
              <a:spLocks noChangeShapeType="1"/>
            </p:cNvSpPr>
            <p:nvPr/>
          </p:nvSpPr>
          <p:spPr bwMode="auto">
            <a:xfrm flipV="1">
              <a:off x="1505" y="2145"/>
              <a:ext cx="1887" cy="13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69" name="Rectangle 33"/>
            <p:cNvSpPr>
              <a:spLocks noChangeArrowheads="1"/>
            </p:cNvSpPr>
            <p:nvPr/>
          </p:nvSpPr>
          <p:spPr bwMode="auto">
            <a:xfrm>
              <a:off x="3405" y="2157"/>
              <a:ext cx="143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Curva renta-consumo</a:t>
              </a:r>
            </a:p>
          </p:txBody>
        </p:sp>
      </p:grpSp>
      <p:grpSp>
        <p:nvGrpSpPr>
          <p:cNvPr id="116791" name="Group 55"/>
          <p:cNvGrpSpPr>
            <a:grpSpLocks/>
          </p:cNvGrpSpPr>
          <p:nvPr/>
        </p:nvGrpSpPr>
        <p:grpSpPr bwMode="auto">
          <a:xfrm>
            <a:off x="1824038" y="4575175"/>
            <a:ext cx="1852612" cy="1757363"/>
            <a:chOff x="1149" y="2882"/>
            <a:chExt cx="1167" cy="1107"/>
          </a:xfrm>
        </p:grpSpPr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1409" y="2897"/>
              <a:ext cx="879" cy="879"/>
            </a:xfrm>
            <a:prstGeom prst="line">
              <a:avLst/>
            </a:prstGeom>
            <a:noFill/>
            <a:ln w="50800">
              <a:solidFill>
                <a:srgbClr val="00279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43" name="Freeform 7"/>
            <p:cNvSpPr>
              <a:spLocks/>
            </p:cNvSpPr>
            <p:nvPr/>
          </p:nvSpPr>
          <p:spPr bwMode="auto">
            <a:xfrm>
              <a:off x="1537" y="2882"/>
              <a:ext cx="673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3"/>
                </a:cxn>
                <a:cxn ang="0">
                  <a:pos x="29" y="57"/>
                </a:cxn>
                <a:cxn ang="0">
                  <a:pos x="50" y="91"/>
                </a:cxn>
                <a:cxn ang="0">
                  <a:pos x="75" y="137"/>
                </a:cxn>
                <a:cxn ang="0">
                  <a:pos x="128" y="222"/>
                </a:cxn>
                <a:cxn ang="0">
                  <a:pos x="152" y="262"/>
                </a:cxn>
                <a:cxn ang="0">
                  <a:pos x="174" y="296"/>
                </a:cxn>
                <a:cxn ang="0">
                  <a:pos x="213" y="347"/>
                </a:cxn>
                <a:cxn ang="0">
                  <a:pos x="248" y="392"/>
                </a:cxn>
                <a:cxn ang="0">
                  <a:pos x="287" y="432"/>
                </a:cxn>
                <a:cxn ang="0">
                  <a:pos x="311" y="449"/>
                </a:cxn>
                <a:cxn ang="0">
                  <a:pos x="340" y="472"/>
                </a:cxn>
                <a:cxn ang="0">
                  <a:pos x="375" y="495"/>
                </a:cxn>
                <a:cxn ang="0">
                  <a:pos x="418" y="523"/>
                </a:cxn>
                <a:cxn ang="0">
                  <a:pos x="463" y="552"/>
                </a:cxn>
                <a:cxn ang="0">
                  <a:pos x="513" y="580"/>
                </a:cxn>
                <a:cxn ang="0">
                  <a:pos x="559" y="603"/>
                </a:cxn>
                <a:cxn ang="0">
                  <a:pos x="601" y="631"/>
                </a:cxn>
                <a:cxn ang="0">
                  <a:pos x="640" y="654"/>
                </a:cxn>
                <a:cxn ang="0">
                  <a:pos x="672" y="671"/>
                </a:cxn>
              </a:cxnLst>
              <a:rect l="0" t="0" r="r" b="b"/>
              <a:pathLst>
                <a:path w="673" h="672">
                  <a:moveTo>
                    <a:pt x="0" y="0"/>
                  </a:moveTo>
                  <a:lnTo>
                    <a:pt x="11" y="23"/>
                  </a:lnTo>
                  <a:lnTo>
                    <a:pt x="29" y="57"/>
                  </a:lnTo>
                  <a:lnTo>
                    <a:pt x="50" y="91"/>
                  </a:lnTo>
                  <a:lnTo>
                    <a:pt x="75" y="137"/>
                  </a:lnTo>
                  <a:lnTo>
                    <a:pt x="128" y="222"/>
                  </a:lnTo>
                  <a:lnTo>
                    <a:pt x="152" y="262"/>
                  </a:lnTo>
                  <a:lnTo>
                    <a:pt x="174" y="296"/>
                  </a:lnTo>
                  <a:lnTo>
                    <a:pt x="213" y="347"/>
                  </a:lnTo>
                  <a:lnTo>
                    <a:pt x="248" y="392"/>
                  </a:lnTo>
                  <a:lnTo>
                    <a:pt x="287" y="432"/>
                  </a:lnTo>
                  <a:lnTo>
                    <a:pt x="311" y="449"/>
                  </a:lnTo>
                  <a:lnTo>
                    <a:pt x="340" y="472"/>
                  </a:lnTo>
                  <a:lnTo>
                    <a:pt x="375" y="495"/>
                  </a:lnTo>
                  <a:lnTo>
                    <a:pt x="418" y="523"/>
                  </a:lnTo>
                  <a:lnTo>
                    <a:pt x="463" y="552"/>
                  </a:lnTo>
                  <a:lnTo>
                    <a:pt x="513" y="580"/>
                  </a:lnTo>
                  <a:lnTo>
                    <a:pt x="559" y="603"/>
                  </a:lnTo>
                  <a:lnTo>
                    <a:pt x="601" y="631"/>
                  </a:lnTo>
                  <a:lnTo>
                    <a:pt x="640" y="654"/>
                  </a:lnTo>
                  <a:lnTo>
                    <a:pt x="672" y="671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1149" y="3117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3</a:t>
              </a:r>
            </a:p>
          </p:txBody>
        </p:sp>
        <p:sp>
          <p:nvSpPr>
            <p:cNvPr id="116756" name="Rectangle 20"/>
            <p:cNvSpPr>
              <a:spLocks noChangeArrowheads="1"/>
            </p:cNvSpPr>
            <p:nvPr/>
          </p:nvSpPr>
          <p:spPr bwMode="auto">
            <a:xfrm>
              <a:off x="1677" y="374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4</a:t>
              </a:r>
            </a:p>
          </p:txBody>
        </p:sp>
        <p:sp>
          <p:nvSpPr>
            <p:cNvPr id="116759" name="Line 23"/>
            <p:cNvSpPr>
              <a:spLocks noChangeShapeType="1"/>
            </p:cNvSpPr>
            <p:nvPr/>
          </p:nvSpPr>
          <p:spPr bwMode="auto">
            <a:xfrm>
              <a:off x="1401" y="3264"/>
              <a:ext cx="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1776" y="3321"/>
              <a:ext cx="0" cy="5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65" name="Oval 29"/>
            <p:cNvSpPr>
              <a:spLocks noChangeArrowheads="1"/>
            </p:cNvSpPr>
            <p:nvPr/>
          </p:nvSpPr>
          <p:spPr bwMode="auto">
            <a:xfrm>
              <a:off x="1728" y="32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70" name="Rectangle 34"/>
            <p:cNvSpPr>
              <a:spLocks noChangeArrowheads="1"/>
            </p:cNvSpPr>
            <p:nvPr/>
          </p:nvSpPr>
          <p:spPr bwMode="auto">
            <a:xfrm>
              <a:off x="1581" y="3309"/>
              <a:ext cx="1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E</a:t>
              </a:r>
            </a:p>
          </p:txBody>
        </p:sp>
        <p:sp>
          <p:nvSpPr>
            <p:cNvPr id="116771" name="Rectangle 35"/>
            <p:cNvSpPr>
              <a:spLocks noChangeArrowheads="1"/>
            </p:cNvSpPr>
            <p:nvPr/>
          </p:nvSpPr>
          <p:spPr bwMode="auto">
            <a:xfrm>
              <a:off x="2061" y="3261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U</a:t>
              </a:r>
              <a:r>
                <a:rPr lang="en-US" sz="1600" b="1" i="1" baseline="-25000"/>
                <a:t>1</a:t>
              </a:r>
            </a:p>
          </p:txBody>
        </p:sp>
      </p:grpSp>
      <p:grpSp>
        <p:nvGrpSpPr>
          <p:cNvPr id="116792" name="Group 56"/>
          <p:cNvGrpSpPr>
            <a:grpSpLocks/>
          </p:cNvGrpSpPr>
          <p:nvPr/>
        </p:nvGrpSpPr>
        <p:grpSpPr bwMode="auto">
          <a:xfrm>
            <a:off x="1824038" y="3151188"/>
            <a:ext cx="3255962" cy="3181350"/>
            <a:chOff x="1149" y="1985"/>
            <a:chExt cx="2051" cy="2004"/>
          </a:xfrm>
        </p:grpSpPr>
        <p:sp>
          <p:nvSpPr>
            <p:cNvPr id="116768" name="Rectangle 32"/>
            <p:cNvSpPr>
              <a:spLocks noChangeArrowheads="1"/>
            </p:cNvSpPr>
            <p:nvPr/>
          </p:nvSpPr>
          <p:spPr bwMode="auto">
            <a:xfrm>
              <a:off x="1149" y="2757"/>
              <a:ext cx="31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A5</a:t>
              </a:r>
            </a:p>
          </p:txBody>
        </p:sp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 flipV="1">
              <a:off x="2304" y="2873"/>
              <a:ext cx="0" cy="9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1401" y="2880"/>
              <a:ext cx="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1409" y="1985"/>
              <a:ext cx="1791" cy="1791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41" name="Freeform 5"/>
            <p:cNvSpPr>
              <a:spLocks/>
            </p:cNvSpPr>
            <p:nvPr/>
          </p:nvSpPr>
          <p:spPr bwMode="auto">
            <a:xfrm>
              <a:off x="2063" y="2495"/>
              <a:ext cx="675" cy="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25"/>
                </a:cxn>
                <a:cxn ang="0">
                  <a:pos x="30" y="55"/>
                </a:cxn>
                <a:cxn ang="0">
                  <a:pos x="52" y="96"/>
                </a:cxn>
                <a:cxn ang="0">
                  <a:pos x="74" y="137"/>
                </a:cxn>
                <a:cxn ang="0">
                  <a:pos x="127" y="223"/>
                </a:cxn>
                <a:cxn ang="0">
                  <a:pos x="153" y="263"/>
                </a:cxn>
                <a:cxn ang="0">
                  <a:pos x="175" y="299"/>
                </a:cxn>
                <a:cxn ang="0">
                  <a:pos x="214" y="349"/>
                </a:cxn>
                <a:cxn ang="0">
                  <a:pos x="249" y="395"/>
                </a:cxn>
                <a:cxn ang="0">
                  <a:pos x="289" y="431"/>
                </a:cxn>
                <a:cxn ang="0">
                  <a:pos x="315" y="451"/>
                </a:cxn>
                <a:cxn ang="0">
                  <a:pos x="341" y="476"/>
                </a:cxn>
                <a:cxn ang="0">
                  <a:pos x="376" y="502"/>
                </a:cxn>
                <a:cxn ang="0">
                  <a:pos x="420" y="527"/>
                </a:cxn>
                <a:cxn ang="0">
                  <a:pos x="512" y="583"/>
                </a:cxn>
                <a:cxn ang="0">
                  <a:pos x="560" y="608"/>
                </a:cxn>
                <a:cxn ang="0">
                  <a:pos x="604" y="633"/>
                </a:cxn>
                <a:cxn ang="0">
                  <a:pos x="643" y="659"/>
                </a:cxn>
                <a:cxn ang="0">
                  <a:pos x="674" y="674"/>
                </a:cxn>
              </a:cxnLst>
              <a:rect l="0" t="0" r="r" b="b"/>
              <a:pathLst>
                <a:path w="675" h="675">
                  <a:moveTo>
                    <a:pt x="0" y="0"/>
                  </a:moveTo>
                  <a:lnTo>
                    <a:pt x="13" y="25"/>
                  </a:lnTo>
                  <a:lnTo>
                    <a:pt x="30" y="55"/>
                  </a:lnTo>
                  <a:lnTo>
                    <a:pt x="52" y="96"/>
                  </a:lnTo>
                  <a:lnTo>
                    <a:pt x="74" y="137"/>
                  </a:lnTo>
                  <a:lnTo>
                    <a:pt x="127" y="223"/>
                  </a:lnTo>
                  <a:lnTo>
                    <a:pt x="153" y="263"/>
                  </a:lnTo>
                  <a:lnTo>
                    <a:pt x="175" y="299"/>
                  </a:lnTo>
                  <a:lnTo>
                    <a:pt x="214" y="349"/>
                  </a:lnTo>
                  <a:lnTo>
                    <a:pt x="249" y="395"/>
                  </a:lnTo>
                  <a:lnTo>
                    <a:pt x="289" y="431"/>
                  </a:lnTo>
                  <a:lnTo>
                    <a:pt x="315" y="451"/>
                  </a:lnTo>
                  <a:lnTo>
                    <a:pt x="341" y="476"/>
                  </a:lnTo>
                  <a:lnTo>
                    <a:pt x="376" y="502"/>
                  </a:lnTo>
                  <a:lnTo>
                    <a:pt x="420" y="527"/>
                  </a:lnTo>
                  <a:lnTo>
                    <a:pt x="512" y="583"/>
                  </a:lnTo>
                  <a:lnTo>
                    <a:pt x="560" y="608"/>
                  </a:lnTo>
                  <a:lnTo>
                    <a:pt x="604" y="633"/>
                  </a:lnTo>
                  <a:lnTo>
                    <a:pt x="643" y="659"/>
                  </a:lnTo>
                  <a:lnTo>
                    <a:pt x="674" y="674"/>
                  </a:lnTo>
                </a:path>
              </a:pathLst>
            </a:custGeom>
            <a:noFill/>
            <a:ln w="50800" cap="rnd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16766" name="Oval 30"/>
            <p:cNvSpPr>
              <a:spLocks noChangeArrowheads="1"/>
            </p:cNvSpPr>
            <p:nvPr/>
          </p:nvSpPr>
          <p:spPr bwMode="auto">
            <a:xfrm>
              <a:off x="2256" y="28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2157" y="3741"/>
              <a:ext cx="40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B10</a:t>
              </a:r>
            </a:p>
          </p:txBody>
        </p:sp>
        <p:sp>
          <p:nvSpPr>
            <p:cNvPr id="116772" name="Rectangle 36"/>
            <p:cNvSpPr>
              <a:spLocks noChangeArrowheads="1"/>
            </p:cNvSpPr>
            <p:nvPr/>
          </p:nvSpPr>
          <p:spPr bwMode="auto">
            <a:xfrm>
              <a:off x="2301" y="3021"/>
              <a:ext cx="23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 dirty="0" smtClean="0"/>
                <a:t>E’</a:t>
              </a:r>
              <a:endParaRPr lang="en-US" sz="1600" b="1" i="1" dirty="0"/>
            </a:p>
          </p:txBody>
        </p:sp>
        <p:sp>
          <p:nvSpPr>
            <p:cNvPr id="116773" name="Rectangle 37"/>
            <p:cNvSpPr>
              <a:spLocks noChangeArrowheads="1"/>
            </p:cNvSpPr>
            <p:nvPr/>
          </p:nvSpPr>
          <p:spPr bwMode="auto">
            <a:xfrm>
              <a:off x="2493" y="2829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U</a:t>
              </a:r>
              <a:r>
                <a:rPr lang="en-US" sz="1600" b="1" i="1" baseline="-25000"/>
                <a:t>2</a:t>
              </a:r>
            </a:p>
          </p:txBody>
        </p:sp>
      </p:grpSp>
      <p:grpSp>
        <p:nvGrpSpPr>
          <p:cNvPr id="116786" name="Group 50"/>
          <p:cNvGrpSpPr>
            <a:grpSpLocks/>
          </p:cNvGrpSpPr>
          <p:nvPr/>
        </p:nvGrpSpPr>
        <p:grpSpPr bwMode="auto">
          <a:xfrm>
            <a:off x="1824038" y="1627188"/>
            <a:ext cx="4475162" cy="4705350"/>
            <a:chOff x="1149" y="1025"/>
            <a:chExt cx="2819" cy="2964"/>
          </a:xfrm>
        </p:grpSpPr>
        <p:sp>
          <p:nvSpPr>
            <p:cNvPr id="116774" name="Rectangle 38"/>
            <p:cNvSpPr>
              <a:spLocks noChangeArrowheads="1"/>
            </p:cNvSpPr>
            <p:nvPr/>
          </p:nvSpPr>
          <p:spPr bwMode="auto">
            <a:xfrm>
              <a:off x="2925" y="2445"/>
              <a:ext cx="2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 dirty="0" smtClean="0"/>
                <a:t>E’’</a:t>
              </a:r>
              <a:endParaRPr lang="en-US" sz="1600" b="1" i="1" dirty="0"/>
            </a:p>
          </p:txBody>
        </p:sp>
        <p:sp>
          <p:nvSpPr>
            <p:cNvPr id="116738" name="Line 2"/>
            <p:cNvSpPr>
              <a:spLocks noChangeShapeType="1"/>
            </p:cNvSpPr>
            <p:nvPr/>
          </p:nvSpPr>
          <p:spPr bwMode="auto">
            <a:xfrm>
              <a:off x="1409" y="1025"/>
              <a:ext cx="2559" cy="2751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39" name="Freeform 3"/>
            <p:cNvSpPr>
              <a:spLocks/>
            </p:cNvSpPr>
            <p:nvPr/>
          </p:nvSpPr>
          <p:spPr bwMode="auto">
            <a:xfrm>
              <a:off x="2591" y="2162"/>
              <a:ext cx="675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3"/>
                </a:cxn>
                <a:cxn ang="0">
                  <a:pos x="31" y="55"/>
                </a:cxn>
                <a:cxn ang="0">
                  <a:pos x="52" y="95"/>
                </a:cxn>
                <a:cxn ang="0">
                  <a:pos x="78" y="136"/>
                </a:cxn>
                <a:cxn ang="0">
                  <a:pos x="125" y="222"/>
                </a:cxn>
                <a:cxn ang="0">
                  <a:pos x="152" y="263"/>
                </a:cxn>
                <a:cxn ang="0">
                  <a:pos x="172" y="295"/>
                </a:cxn>
                <a:cxn ang="0">
                  <a:pos x="193" y="322"/>
                </a:cxn>
                <a:cxn ang="0">
                  <a:pos x="214" y="349"/>
                </a:cxn>
                <a:cxn ang="0">
                  <a:pos x="251" y="390"/>
                </a:cxn>
                <a:cxn ang="0">
                  <a:pos x="293" y="431"/>
                </a:cxn>
                <a:cxn ang="0">
                  <a:pos x="345" y="472"/>
                </a:cxn>
                <a:cxn ang="0">
                  <a:pos x="381" y="499"/>
                </a:cxn>
                <a:cxn ang="0">
                  <a:pos x="423" y="526"/>
                </a:cxn>
                <a:cxn ang="0">
                  <a:pos x="517" y="580"/>
                </a:cxn>
                <a:cxn ang="0">
                  <a:pos x="564" y="608"/>
                </a:cxn>
                <a:cxn ang="0">
                  <a:pos x="606" y="630"/>
                </a:cxn>
                <a:cxn ang="0">
                  <a:pos x="643" y="653"/>
                </a:cxn>
                <a:cxn ang="0">
                  <a:pos x="674" y="671"/>
                </a:cxn>
              </a:cxnLst>
              <a:rect l="0" t="0" r="r" b="b"/>
              <a:pathLst>
                <a:path w="675" h="672">
                  <a:moveTo>
                    <a:pt x="0" y="0"/>
                  </a:moveTo>
                  <a:lnTo>
                    <a:pt x="11" y="23"/>
                  </a:lnTo>
                  <a:lnTo>
                    <a:pt x="31" y="55"/>
                  </a:lnTo>
                  <a:lnTo>
                    <a:pt x="52" y="95"/>
                  </a:lnTo>
                  <a:lnTo>
                    <a:pt x="78" y="136"/>
                  </a:lnTo>
                  <a:lnTo>
                    <a:pt x="125" y="222"/>
                  </a:lnTo>
                  <a:lnTo>
                    <a:pt x="152" y="263"/>
                  </a:lnTo>
                  <a:lnTo>
                    <a:pt x="172" y="295"/>
                  </a:lnTo>
                  <a:lnTo>
                    <a:pt x="193" y="322"/>
                  </a:lnTo>
                  <a:lnTo>
                    <a:pt x="214" y="349"/>
                  </a:lnTo>
                  <a:lnTo>
                    <a:pt x="251" y="390"/>
                  </a:lnTo>
                  <a:lnTo>
                    <a:pt x="293" y="431"/>
                  </a:lnTo>
                  <a:lnTo>
                    <a:pt x="345" y="472"/>
                  </a:lnTo>
                  <a:lnTo>
                    <a:pt x="381" y="499"/>
                  </a:lnTo>
                  <a:lnTo>
                    <a:pt x="423" y="526"/>
                  </a:lnTo>
                  <a:lnTo>
                    <a:pt x="517" y="580"/>
                  </a:lnTo>
                  <a:lnTo>
                    <a:pt x="564" y="608"/>
                  </a:lnTo>
                  <a:lnTo>
                    <a:pt x="606" y="630"/>
                  </a:lnTo>
                  <a:lnTo>
                    <a:pt x="643" y="653"/>
                  </a:lnTo>
                  <a:lnTo>
                    <a:pt x="674" y="671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1149" y="2397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7</a:t>
              </a:r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2685" y="37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16</a:t>
              </a:r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>
              <a:off x="1401" y="2544"/>
              <a:ext cx="14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 flipV="1">
              <a:off x="2832" y="2573"/>
              <a:ext cx="0" cy="1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67" name="Oval 31"/>
            <p:cNvSpPr>
              <a:spLocks noChangeArrowheads="1"/>
            </p:cNvSpPr>
            <p:nvPr/>
          </p:nvSpPr>
          <p:spPr bwMode="auto">
            <a:xfrm>
              <a:off x="2784" y="249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6775" name="Rectangle 39"/>
            <p:cNvSpPr>
              <a:spLocks noChangeArrowheads="1"/>
            </p:cNvSpPr>
            <p:nvPr/>
          </p:nvSpPr>
          <p:spPr bwMode="auto">
            <a:xfrm>
              <a:off x="3117" y="2541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 dirty="0"/>
                <a:t>U</a:t>
              </a:r>
              <a:r>
                <a:rPr lang="en-US" sz="1600" b="1" i="1" baseline="-25000" dirty="0"/>
                <a:t>3</a:t>
              </a:r>
            </a:p>
          </p:txBody>
        </p:sp>
      </p:grp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4594225" y="1366838"/>
            <a:ext cx="3190875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" b="1" dirty="0"/>
              <a:t>Supongamos aumentos en</a:t>
            </a:r>
          </a:p>
          <a:p>
            <a:pPr eaLnBrk="0" hangingPunct="0"/>
            <a:r>
              <a:rPr lang="es-ES" b="1" dirty="0"/>
              <a:t> la renta, </a:t>
            </a:r>
            <a:r>
              <a:rPr lang="es-ES" b="1" dirty="0" err="1"/>
              <a:t>ceteris</a:t>
            </a:r>
            <a:r>
              <a:rPr lang="es-ES" b="1" dirty="0"/>
              <a:t> </a:t>
            </a:r>
            <a:r>
              <a:rPr lang="es-ES" b="1" dirty="0" err="1"/>
              <a:t>paribus</a:t>
            </a:r>
            <a:r>
              <a:rPr lang="es-ES" b="1" dirty="0"/>
              <a:t>:</a:t>
            </a:r>
          </a:p>
          <a:p>
            <a:pPr eaLnBrk="0" hangingPunct="0"/>
            <a:r>
              <a:rPr lang="es-ES" b="1" dirty="0"/>
              <a:t> </a:t>
            </a:r>
            <a:r>
              <a:rPr lang="es-ES" b="1" i="1" dirty="0"/>
              <a:t>P</a:t>
            </a:r>
            <a:r>
              <a:rPr lang="es-ES" b="1" i="1" baseline="-25000" dirty="0"/>
              <a:t>X </a:t>
            </a:r>
            <a:r>
              <a:rPr lang="es-ES" b="1" i="1" dirty="0"/>
              <a:t> = </a:t>
            </a:r>
            <a:r>
              <a:rPr lang="es-ES" b="1" dirty="0"/>
              <a:t>1 </a:t>
            </a:r>
            <a:r>
              <a:rPr lang="es-ES" b="1" dirty="0" err="1"/>
              <a:t>um</a:t>
            </a:r>
            <a:r>
              <a:rPr lang="es-ES" b="1" dirty="0"/>
              <a:t>/</a:t>
            </a:r>
            <a:r>
              <a:rPr lang="es-ES" b="1" dirty="0" err="1"/>
              <a:t>ud,</a:t>
            </a:r>
            <a:r>
              <a:rPr lang="es-ES" b="1" i="1" dirty="0" err="1"/>
              <a:t>P</a:t>
            </a:r>
            <a:r>
              <a:rPr lang="es-ES" b="1" i="1" baseline="-25000" dirty="0" err="1"/>
              <a:t>Y</a:t>
            </a:r>
            <a:r>
              <a:rPr lang="es-ES" b="1" i="1" baseline="-25000" dirty="0"/>
              <a:t> </a:t>
            </a:r>
            <a:r>
              <a:rPr lang="es-ES" b="1" dirty="0"/>
              <a:t> = 2 </a:t>
            </a:r>
            <a:r>
              <a:rPr lang="es-ES" b="1" dirty="0" err="1"/>
              <a:t>um</a:t>
            </a:r>
            <a:r>
              <a:rPr lang="es-ES" b="1" dirty="0"/>
              <a:t>/</a:t>
            </a:r>
            <a:r>
              <a:rPr lang="es-ES" b="1" dirty="0" err="1"/>
              <a:t>ud</a:t>
            </a:r>
            <a:endParaRPr lang="es-ES" b="1" dirty="0"/>
          </a:p>
          <a:p>
            <a:pPr eaLnBrk="0" hangingPunct="0"/>
            <a:r>
              <a:rPr lang="es-ES" b="1" dirty="0"/>
              <a:t>  I </a:t>
            </a:r>
            <a:r>
              <a:rPr lang="es-ES" b="1" i="1" dirty="0"/>
              <a:t>= </a:t>
            </a:r>
            <a:r>
              <a:rPr lang="es-ES" b="1" dirty="0"/>
              <a:t>10 </a:t>
            </a:r>
            <a:r>
              <a:rPr lang="es-ES" b="1" dirty="0" err="1"/>
              <a:t>um</a:t>
            </a:r>
            <a:r>
              <a:rPr lang="es-ES" b="1" dirty="0"/>
              <a:t> </a:t>
            </a:r>
          </a:p>
          <a:p>
            <a:pPr eaLnBrk="0" hangingPunct="0"/>
            <a:r>
              <a:rPr lang="es-ES" b="1" dirty="0"/>
              <a:t>  </a:t>
            </a:r>
            <a:r>
              <a:rPr lang="es-ES" b="1" dirty="0" smtClean="0"/>
              <a:t>I’= </a:t>
            </a:r>
            <a:r>
              <a:rPr lang="es-ES" b="1" dirty="0"/>
              <a:t>20 </a:t>
            </a:r>
            <a:r>
              <a:rPr lang="es-ES" b="1" dirty="0" err="1"/>
              <a:t>um</a:t>
            </a:r>
            <a:r>
              <a:rPr lang="es-ES" b="1" dirty="0"/>
              <a:t> </a:t>
            </a:r>
          </a:p>
          <a:p>
            <a:pPr eaLnBrk="0" hangingPunct="0"/>
            <a:r>
              <a:rPr lang="es-ES" b="1" dirty="0"/>
              <a:t>  </a:t>
            </a:r>
            <a:r>
              <a:rPr lang="es-ES" b="1" dirty="0" smtClean="0"/>
              <a:t>I’’=30 </a:t>
            </a:r>
            <a:r>
              <a:rPr lang="es-ES" b="1" dirty="0" err="1"/>
              <a:t>um</a:t>
            </a:r>
            <a:endParaRPr lang="es-ES" b="1" dirty="0"/>
          </a:p>
        </p:txBody>
      </p:sp>
      <p:sp>
        <p:nvSpPr>
          <p:cNvPr id="116793" name="Text Box 57"/>
          <p:cNvSpPr txBox="1">
            <a:spLocks noChangeArrowheads="1"/>
          </p:cNvSpPr>
          <p:nvPr/>
        </p:nvSpPr>
        <p:spPr bwMode="auto">
          <a:xfrm>
            <a:off x="1490663" y="2867025"/>
            <a:ext cx="425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A´</a:t>
            </a:r>
          </a:p>
        </p:txBody>
      </p:sp>
      <p:sp>
        <p:nvSpPr>
          <p:cNvPr id="116794" name="Text Box 58"/>
          <p:cNvSpPr txBox="1">
            <a:spLocks noChangeArrowheads="1"/>
          </p:cNvSpPr>
          <p:nvPr/>
        </p:nvSpPr>
        <p:spPr bwMode="auto">
          <a:xfrm>
            <a:off x="1647825" y="1327150"/>
            <a:ext cx="4572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dirty="0" smtClean="0"/>
              <a:t>A’’</a:t>
            </a:r>
            <a:endParaRPr lang="es-ES" b="1" dirty="0"/>
          </a:p>
        </p:txBody>
      </p:sp>
      <p:sp>
        <p:nvSpPr>
          <p:cNvPr id="116795" name="Text Box 59"/>
          <p:cNvSpPr txBox="1">
            <a:spLocks noChangeArrowheads="1"/>
          </p:cNvSpPr>
          <p:nvPr/>
        </p:nvSpPr>
        <p:spPr bwMode="auto">
          <a:xfrm>
            <a:off x="5100638" y="6043613"/>
            <a:ext cx="15287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dirty="0" smtClean="0"/>
              <a:t>B’            B’’</a:t>
            </a:r>
            <a:endParaRPr lang="es-ES" b="1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A3AC-2FEB-4B3D-9C79-ADCB4B6F5702}" type="slidenum">
              <a:rPr lang="es-ES"/>
              <a:pPr/>
              <a:t>23</a:t>
            </a:fld>
            <a:endParaRPr lang="es-E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xfrm>
            <a:off x="295154" y="297788"/>
            <a:ext cx="86868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Efectos de las variaciones de la renta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4480" y="1498600"/>
            <a:ext cx="7639291" cy="4525963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SzPct val="75000"/>
            </a:pPr>
            <a:r>
              <a:rPr lang="es-ES" dirty="0"/>
              <a:t>Un aumento de la renta desplazaría la recta presupuestaria hacia la derecha, el consumidor se traslada de un punto de tangencia a otro, buscando siempre la eficiencia en el consumo.</a:t>
            </a:r>
          </a:p>
          <a:p>
            <a:pPr algn="just">
              <a:lnSpc>
                <a:spcPct val="90000"/>
              </a:lnSpc>
              <a:buSzPct val="75000"/>
            </a:pPr>
            <a:r>
              <a:rPr lang="es-ES" dirty="0"/>
              <a:t>A medida que aumenta la renta, ha aumentado el bienestar del consumidor, ya que el consumidor se traslada a curvas de indiferencia de mayor nivel.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833A-0F75-407D-9A18-0111FCF0C387}" type="slidenum">
              <a:rPr lang="es-ES"/>
              <a:pPr/>
              <a:t>24</a:t>
            </a:fld>
            <a:endParaRPr lang="es-E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6262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Efectos de las variaciones de la renta</a:t>
            </a:r>
            <a:endParaRPr lang="en-US" sz="4000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9366" y="1600200"/>
            <a:ext cx="8397433" cy="4525963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s-ES" sz="2400" dirty="0"/>
              <a:t>El estadístico alemán </a:t>
            </a:r>
            <a:r>
              <a:rPr lang="es-ES" sz="2400" dirty="0" err="1"/>
              <a:t>Ernst</a:t>
            </a:r>
            <a:r>
              <a:rPr lang="es-ES" sz="2400" dirty="0"/>
              <a:t> </a:t>
            </a:r>
            <a:r>
              <a:rPr lang="es-ES" sz="2400" dirty="0" err="1"/>
              <a:t>Engel</a:t>
            </a:r>
            <a:r>
              <a:rPr lang="es-ES" sz="2400" dirty="0"/>
              <a:t> en el siglo XIX (1857) fue el primero en relacionar los niveles de ingreso con los niveles de gasto en un determinado bien.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s-ES" sz="2400" dirty="0"/>
              <a:t>En nuestro modelo, la curva de </a:t>
            </a:r>
            <a:r>
              <a:rPr lang="es-ES" sz="2400" dirty="0" err="1"/>
              <a:t>Engel</a:t>
            </a:r>
            <a:r>
              <a:rPr lang="es-ES" sz="2400" dirty="0"/>
              <a:t> –o demanda renta- de un bien relaciona la cantidad óptima consumida de ese bien con los niveles de renta del consumidor (I), </a:t>
            </a:r>
            <a:r>
              <a:rPr lang="es-ES" sz="2400" dirty="0" err="1"/>
              <a:t>ceteris</a:t>
            </a:r>
            <a:r>
              <a:rPr lang="es-ES" sz="2400" dirty="0"/>
              <a:t> </a:t>
            </a:r>
            <a:r>
              <a:rPr lang="es-ES" sz="2400" dirty="0" err="1"/>
              <a:t>paribus</a:t>
            </a:r>
            <a:r>
              <a:rPr lang="es-ES" sz="2400" dirty="0"/>
              <a:t>.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s-ES" sz="2400" dirty="0"/>
              <a:t>Demanda renta de X, X=F(I), dadas unas pautas de preferencias, </a:t>
            </a:r>
            <a:r>
              <a:rPr lang="es-ES" sz="2400" dirty="0" err="1"/>
              <a:t>P</a:t>
            </a:r>
            <a:r>
              <a:rPr lang="es-ES" sz="2400" baseline="-25000" dirty="0" err="1"/>
              <a:t>x</a:t>
            </a:r>
            <a:r>
              <a:rPr lang="es-ES" sz="2400" dirty="0"/>
              <a:t> y </a:t>
            </a:r>
            <a:r>
              <a:rPr lang="es-ES" sz="2400" dirty="0" err="1"/>
              <a:t>P</a:t>
            </a:r>
            <a:r>
              <a:rPr lang="es-ES" sz="2400" baseline="-25000" dirty="0" err="1"/>
              <a:t>y</a:t>
            </a:r>
            <a:r>
              <a:rPr lang="es-ES" sz="2400" dirty="0"/>
              <a:t> permanecen constantes.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s-ES" sz="2400" dirty="0"/>
              <a:t>Demanda renta de Y, Y=G(I), dadas unas pautas de preferencias, </a:t>
            </a:r>
            <a:r>
              <a:rPr lang="es-ES" sz="2400" dirty="0" err="1"/>
              <a:t>P</a:t>
            </a:r>
            <a:r>
              <a:rPr lang="es-ES" sz="2400" baseline="-25000" dirty="0" err="1"/>
              <a:t>x</a:t>
            </a:r>
            <a:r>
              <a:rPr lang="es-ES" sz="2400" dirty="0"/>
              <a:t> y </a:t>
            </a:r>
            <a:r>
              <a:rPr lang="es-ES" sz="2400" dirty="0" err="1"/>
              <a:t>P</a:t>
            </a:r>
            <a:r>
              <a:rPr lang="es-ES" sz="2400" baseline="-25000" dirty="0" err="1"/>
              <a:t>y</a:t>
            </a:r>
            <a:r>
              <a:rPr lang="es-ES" sz="2400" dirty="0"/>
              <a:t> permanecen constantes.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2562045" y="877224"/>
            <a:ext cx="3802062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/>
              <a:t>Las curvas de Engel</a:t>
            </a:r>
            <a:r>
              <a:rPr lang="en-US"/>
              <a:t> </a:t>
            </a:r>
            <a:r>
              <a:rPr lang="en-US" sz="2800" b="1"/>
              <a:t> 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1786-0702-4B4B-A069-DB6969F68F53}" type="slidenum">
              <a:rPr lang="es-ES"/>
              <a:pPr/>
              <a:t>25</a:t>
            </a:fld>
            <a:endParaRPr lang="es-ES"/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460500"/>
            <a:ext cx="8715737" cy="4665663"/>
          </a:xfrm>
          <a:noFill/>
          <a:ln/>
        </p:spPr>
        <p:txBody>
          <a:bodyPr lIns="90488" tIns="44450" rIns="90488" bIns="44450"/>
          <a:lstStyle/>
          <a:p>
            <a:pPr marL="609600" indent="-609600" algn="just">
              <a:lnSpc>
                <a:spcPct val="90000"/>
              </a:lnSpc>
              <a:spcBef>
                <a:spcPct val="30000"/>
              </a:spcBef>
              <a:tabLst>
                <a:tab pos="914400" algn="l"/>
              </a:tabLst>
            </a:pPr>
            <a:r>
              <a:rPr lang="es-ES" sz="2800" dirty="0"/>
              <a:t>En todos los puntos de la curva de demanda renta o curva de </a:t>
            </a:r>
            <a:r>
              <a:rPr lang="es-ES" sz="2800" dirty="0" err="1"/>
              <a:t>Engel</a:t>
            </a:r>
            <a:r>
              <a:rPr lang="es-ES" sz="2800" dirty="0"/>
              <a:t>, el consumidor maximiza la utilidad y se satisfacen las dos condiciones de equilibrio:                                                                                </a:t>
            </a:r>
            <a:r>
              <a:rPr lang="es-ES" sz="2800" dirty="0" smtClean="0"/>
              <a:t>        		1ª </a:t>
            </a:r>
            <a:r>
              <a:rPr lang="es-ES" sz="2800" dirty="0"/>
              <a:t>RMS=RMSM y 2ª I=</a:t>
            </a:r>
            <a:r>
              <a:rPr lang="es-ES" sz="2800" dirty="0" err="1"/>
              <a:t>XP</a:t>
            </a:r>
            <a:r>
              <a:rPr lang="es-ES" sz="2800" baseline="-25000" dirty="0" err="1"/>
              <a:t>x</a:t>
            </a:r>
            <a:r>
              <a:rPr lang="es-ES" sz="2800" dirty="0" err="1"/>
              <a:t>+YP</a:t>
            </a:r>
            <a:r>
              <a:rPr lang="es-ES" sz="2800" baseline="-25000" dirty="0" err="1"/>
              <a:t>y</a:t>
            </a:r>
            <a:r>
              <a:rPr lang="es-ES" sz="2800" dirty="0"/>
              <a:t> 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tabLst>
                <a:tab pos="914400" algn="l"/>
              </a:tabLst>
            </a:pPr>
            <a:r>
              <a:rPr lang="es-ES" sz="2800" dirty="0"/>
              <a:t>Si el bien es </a:t>
            </a:r>
            <a:r>
              <a:rPr lang="es-ES" sz="2800" dirty="0">
                <a:solidFill>
                  <a:srgbClr val="FF3300"/>
                </a:solidFill>
              </a:rPr>
              <a:t>normal</a:t>
            </a:r>
            <a:r>
              <a:rPr lang="es-ES" sz="2800" dirty="0"/>
              <a:t>, la curva de </a:t>
            </a:r>
            <a:r>
              <a:rPr lang="es-ES" sz="2800" dirty="0" err="1"/>
              <a:t>Engel</a:t>
            </a:r>
            <a:r>
              <a:rPr lang="es-ES" sz="2800" dirty="0"/>
              <a:t> tiene pendiente positiva.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SzPct val="75000"/>
              <a:tabLst>
                <a:tab pos="914400" algn="l"/>
              </a:tabLst>
            </a:pPr>
            <a:r>
              <a:rPr lang="es-ES" sz="2800" dirty="0"/>
              <a:t>Si el bien es </a:t>
            </a:r>
            <a:r>
              <a:rPr lang="es-ES" sz="2800" dirty="0">
                <a:solidFill>
                  <a:srgbClr val="FF3300"/>
                </a:solidFill>
              </a:rPr>
              <a:t>inferior</a:t>
            </a:r>
            <a:r>
              <a:rPr lang="es-ES" sz="2800" dirty="0"/>
              <a:t>, la curva de </a:t>
            </a:r>
            <a:r>
              <a:rPr lang="es-ES" sz="2800" dirty="0" err="1"/>
              <a:t>Engel</a:t>
            </a:r>
            <a:r>
              <a:rPr lang="es-ES" sz="2800" dirty="0"/>
              <a:t> tiene pendiente negativa.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SzPct val="75000"/>
              <a:tabLst>
                <a:tab pos="914400" algn="l"/>
              </a:tabLst>
            </a:pPr>
            <a:endParaRPr lang="es-ES" dirty="0"/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927100" y="436563"/>
            <a:ext cx="77501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s-ES" sz="2800" b="1"/>
              <a:t>Las curvas de Engel</a:t>
            </a:r>
            <a:endParaRPr lang="es-ES" sz="3200" b="1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A08C-21EF-42C1-9698-AFE48325759B}" type="slidenum">
              <a:rPr lang="es-ES"/>
              <a:pPr/>
              <a:t>26</a:t>
            </a:fld>
            <a:endParaRPr lang="es-ES"/>
          </a:p>
        </p:txBody>
      </p:sp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6689" y="1460500"/>
            <a:ext cx="7963382" cy="4665663"/>
          </a:xfrm>
          <a:noFill/>
          <a:ln/>
        </p:spPr>
        <p:txBody>
          <a:bodyPr lIns="90488" tIns="44450" rIns="90488" bIns="44450"/>
          <a:lstStyle/>
          <a:p>
            <a:pPr marL="609600" indent="-609600" algn="just">
              <a:buSzPct val="75000"/>
              <a:tabLst>
                <a:tab pos="914400" algn="l"/>
              </a:tabLst>
            </a:pPr>
            <a:r>
              <a:rPr lang="es-ES" sz="2800" dirty="0"/>
              <a:t>Según muestra </a:t>
            </a:r>
            <a:r>
              <a:rPr lang="es-ES" sz="2800" dirty="0" smtClean="0"/>
              <a:t>la figura </a:t>
            </a:r>
            <a:r>
              <a:rPr lang="es-ES" sz="2800" dirty="0"/>
              <a:t>4, tanto el bien X como el bien Y son </a:t>
            </a:r>
            <a:r>
              <a:rPr lang="es-ES" sz="2800" dirty="0">
                <a:solidFill>
                  <a:srgbClr val="FF3300"/>
                </a:solidFill>
              </a:rPr>
              <a:t>normales respecto a la renta</a:t>
            </a:r>
            <a:r>
              <a:rPr lang="es-ES" sz="2800" dirty="0"/>
              <a:t>, ya que al aumentar la renta, aumenta la cantidad demandada de los dos.</a:t>
            </a:r>
          </a:p>
          <a:p>
            <a:pPr marL="609600" indent="-609600" algn="just">
              <a:spcBef>
                <a:spcPct val="30000"/>
              </a:spcBef>
              <a:tabLst>
                <a:tab pos="914400" algn="l"/>
              </a:tabLst>
            </a:pPr>
            <a:r>
              <a:rPr lang="es-ES" sz="2800" dirty="0"/>
              <a:t>Cada vez que aumenta la renta y nos desplazamos a lo largo de la curva de demanda renta, aumenta el bienestar del consumidor (la utilidad es mayor, </a:t>
            </a:r>
            <a:r>
              <a:rPr lang="es-ES" sz="2800" dirty="0" smtClean="0"/>
              <a:t>figura </a:t>
            </a:r>
            <a:r>
              <a:rPr lang="es-ES" sz="2800" dirty="0"/>
              <a:t>4).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927100" y="436563"/>
            <a:ext cx="77501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sz="2800" b="1"/>
              <a:t>Las curvas de Engel</a:t>
            </a:r>
            <a:endParaRPr lang="en-US" sz="3200" b="1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522A-521D-44F4-8415-3E896F480D41}" type="slidenum">
              <a:rPr lang="es-ES"/>
              <a:pPr/>
              <a:t>27</a:t>
            </a:fld>
            <a:endParaRPr lang="es-E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265238"/>
            <a:ext cx="8229600" cy="50625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40000"/>
              </a:spcBef>
              <a:buNone/>
            </a:pPr>
            <a:r>
              <a:rPr lang="es-ES" sz="3000" dirty="0"/>
              <a:t>Volviendo a los datos </a:t>
            </a:r>
            <a:r>
              <a:rPr lang="es-ES" sz="3000" dirty="0" smtClean="0"/>
              <a:t>de la figura 4:</a:t>
            </a:r>
            <a:endParaRPr lang="es-ES" sz="3000" dirty="0"/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3000" dirty="0"/>
              <a:t>I=</a:t>
            </a:r>
            <a:r>
              <a:rPr lang="es-ES" sz="3000" dirty="0">
                <a:solidFill>
                  <a:srgbClr val="FF3300"/>
                </a:solidFill>
              </a:rPr>
              <a:t>10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x</a:t>
            </a:r>
            <a:r>
              <a:rPr lang="es-ES" sz="3000" dirty="0"/>
              <a:t>=1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y</a:t>
            </a:r>
            <a:r>
              <a:rPr lang="es-ES" sz="3000" dirty="0"/>
              <a:t>=2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AB, E(</a:t>
            </a:r>
            <a:r>
              <a:rPr lang="es-ES" sz="3000" dirty="0">
                <a:solidFill>
                  <a:srgbClr val="FF3300"/>
                </a:solidFill>
              </a:rPr>
              <a:t>4</a:t>
            </a:r>
            <a:r>
              <a:rPr lang="es-ES" sz="3000" dirty="0"/>
              <a:t>,3), U</a:t>
            </a:r>
            <a:r>
              <a:rPr lang="es-ES" sz="3000" baseline="-25000" dirty="0"/>
              <a:t>1</a:t>
            </a:r>
            <a:r>
              <a:rPr lang="es-ES" sz="3000" dirty="0"/>
              <a:t>. Punto curva de </a:t>
            </a:r>
            <a:r>
              <a:rPr lang="es-ES" sz="3000" dirty="0" err="1"/>
              <a:t>Engel</a:t>
            </a:r>
            <a:r>
              <a:rPr lang="es-ES" sz="3000" dirty="0"/>
              <a:t> de X →</a:t>
            </a:r>
            <a:r>
              <a:rPr lang="es-ES" sz="3000" dirty="0">
                <a:solidFill>
                  <a:srgbClr val="0033CC"/>
                </a:solidFill>
              </a:rPr>
              <a:t>(X,I)=(4,10).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3000" dirty="0" smtClean="0"/>
              <a:t>I’=</a:t>
            </a:r>
            <a:r>
              <a:rPr lang="es-ES" sz="3000" dirty="0" smtClean="0">
                <a:solidFill>
                  <a:srgbClr val="FF3300"/>
                </a:solidFill>
              </a:rPr>
              <a:t>20</a:t>
            </a:r>
            <a:r>
              <a:rPr lang="es-ES" sz="3000" dirty="0" smtClean="0"/>
              <a:t> </a:t>
            </a:r>
            <a:r>
              <a:rPr lang="es-ES" sz="3000" dirty="0" err="1"/>
              <a:t>um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x</a:t>
            </a:r>
            <a:r>
              <a:rPr lang="es-ES" sz="3000" dirty="0"/>
              <a:t>=1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y</a:t>
            </a:r>
            <a:r>
              <a:rPr lang="es-ES" sz="3000" dirty="0"/>
              <a:t>=2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smtClean="0"/>
              <a:t>A’B’, E’(</a:t>
            </a:r>
            <a:r>
              <a:rPr lang="es-ES" sz="3000" dirty="0" smtClean="0">
                <a:solidFill>
                  <a:srgbClr val="FF3300"/>
                </a:solidFill>
              </a:rPr>
              <a:t>10</a:t>
            </a:r>
            <a:r>
              <a:rPr lang="es-ES" sz="3000" dirty="0" smtClean="0"/>
              <a:t>,5</a:t>
            </a:r>
            <a:r>
              <a:rPr lang="es-ES" sz="3000" dirty="0"/>
              <a:t>), U</a:t>
            </a:r>
            <a:r>
              <a:rPr lang="es-ES" sz="3000" baseline="-25000" dirty="0"/>
              <a:t>2</a:t>
            </a:r>
            <a:r>
              <a:rPr lang="es-ES" sz="3000" dirty="0"/>
              <a:t>. Punto curva de </a:t>
            </a:r>
            <a:r>
              <a:rPr lang="es-ES" sz="3000" dirty="0" err="1"/>
              <a:t>Engel</a:t>
            </a:r>
            <a:r>
              <a:rPr lang="es-ES" sz="3000" dirty="0"/>
              <a:t> de X →</a:t>
            </a:r>
            <a:r>
              <a:rPr lang="es-ES" sz="3000" dirty="0">
                <a:solidFill>
                  <a:srgbClr val="0033CC"/>
                </a:solidFill>
              </a:rPr>
              <a:t>(X,I)=(10,20).</a:t>
            </a:r>
            <a:endParaRPr lang="es-ES" sz="3000" dirty="0"/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3000" dirty="0" smtClean="0"/>
              <a:t>I’’=</a:t>
            </a:r>
            <a:r>
              <a:rPr lang="es-ES" sz="3000" dirty="0" smtClean="0">
                <a:solidFill>
                  <a:srgbClr val="FF3300"/>
                </a:solidFill>
              </a:rPr>
              <a:t>30</a:t>
            </a:r>
            <a:r>
              <a:rPr lang="es-ES" sz="3000" dirty="0" smtClean="0"/>
              <a:t> </a:t>
            </a:r>
            <a:r>
              <a:rPr lang="es-ES" sz="3000" dirty="0" err="1"/>
              <a:t>um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x</a:t>
            </a:r>
            <a:r>
              <a:rPr lang="es-ES" sz="3000" dirty="0"/>
              <a:t>=1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y</a:t>
            </a:r>
            <a:r>
              <a:rPr lang="es-ES" sz="3000" dirty="0"/>
              <a:t>=2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,, </a:t>
            </a:r>
            <a:r>
              <a:rPr lang="es-ES" sz="3000" dirty="0" smtClean="0"/>
              <a:t>A’’B’’, E’’(</a:t>
            </a:r>
            <a:r>
              <a:rPr lang="es-ES" sz="3000" dirty="0" smtClean="0">
                <a:solidFill>
                  <a:srgbClr val="FF3300"/>
                </a:solidFill>
              </a:rPr>
              <a:t>16</a:t>
            </a:r>
            <a:r>
              <a:rPr lang="es-ES" sz="3000" dirty="0" smtClean="0"/>
              <a:t>,7</a:t>
            </a:r>
            <a:r>
              <a:rPr lang="es-ES" sz="3000" dirty="0"/>
              <a:t>), U</a:t>
            </a:r>
            <a:r>
              <a:rPr lang="es-ES" sz="3000" baseline="-25000" dirty="0"/>
              <a:t>3</a:t>
            </a:r>
            <a:r>
              <a:rPr lang="es-ES" sz="3000" dirty="0"/>
              <a:t>. Punto curva de </a:t>
            </a:r>
            <a:r>
              <a:rPr lang="es-ES" sz="3000" dirty="0" err="1"/>
              <a:t>Engel</a:t>
            </a:r>
            <a:r>
              <a:rPr lang="es-ES" sz="3000" dirty="0"/>
              <a:t> de X →</a:t>
            </a:r>
            <a:r>
              <a:rPr lang="es-ES" sz="3000" dirty="0">
                <a:solidFill>
                  <a:srgbClr val="0033CC"/>
                </a:solidFill>
              </a:rPr>
              <a:t>(X,I)=(16,30).</a:t>
            </a:r>
            <a:endParaRPr lang="es-ES" sz="30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s-ES" sz="3000" dirty="0"/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847725" y="490538"/>
            <a:ext cx="65690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/>
              <a:t>Deducción de la curva de Engel de X</a:t>
            </a:r>
            <a:r>
              <a:rPr lang="en-US"/>
              <a:t> </a:t>
            </a:r>
            <a:r>
              <a:rPr lang="en-US" sz="2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7387" y="6381750"/>
            <a:ext cx="6389225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5.</a:t>
            </a:r>
            <a:r>
              <a:rPr lang="es-ES" sz="2000" dirty="0" smtClean="0"/>
              <a:t> Curva de </a:t>
            </a:r>
            <a:r>
              <a:rPr lang="es-ES" sz="2000" dirty="0" err="1" smtClean="0"/>
              <a:t>Engel</a:t>
            </a:r>
            <a:r>
              <a:rPr lang="es-ES" sz="2000" dirty="0" smtClean="0"/>
              <a:t> o demanda renta del bien X.</a:t>
            </a:r>
            <a:endParaRPr lang="es-ES" sz="2000" dirty="0"/>
          </a:p>
        </p:txBody>
      </p:sp>
      <p:sp>
        <p:nvSpPr>
          <p:cNvPr id="3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C64B-9ABE-4344-908E-9BD2B072F558}" type="slidenum">
              <a:rPr lang="es-ES"/>
              <a:pPr/>
              <a:t>28</a:t>
            </a:fld>
            <a:endParaRPr lang="es-E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2247900" y="15382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6680200" y="538480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X </a:t>
            </a:r>
          </a:p>
          <a:p>
            <a:pPr eaLnBrk="0" hangingPunct="0"/>
            <a:r>
              <a:rPr lang="en-US" b="1"/>
              <a:t>(unidades</a:t>
            </a:r>
          </a:p>
          <a:p>
            <a:pPr eaLnBrk="0" hangingPunct="0"/>
            <a:r>
              <a:rPr lang="en-US" b="1"/>
              <a:t>mensuales)</a:t>
            </a:r>
            <a:endParaRPr lang="en-US" sz="1700" b="1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2224088" y="5981700"/>
            <a:ext cx="424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1747838" y="1824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30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04323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4651375" y="59388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10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1747838" y="4618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10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320675" y="1250950"/>
            <a:ext cx="1641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Renta (I) (um </a:t>
            </a:r>
          </a:p>
          <a:p>
            <a:pPr algn="ctr" eaLnBrk="0" hangingPunct="0"/>
            <a:r>
              <a:rPr lang="en-US" b="1"/>
              <a:t>por mes)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1747838" y="3221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20</a:t>
            </a: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6110288" y="59388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16</a:t>
            </a:r>
          </a:p>
        </p:txBody>
      </p:sp>
      <p:sp>
        <p:nvSpPr>
          <p:cNvPr id="147476" name="Rectangle 20"/>
          <p:cNvSpPr>
            <a:spLocks noChangeArrowheads="1"/>
          </p:cNvSpPr>
          <p:nvPr/>
        </p:nvSpPr>
        <p:spPr bwMode="auto">
          <a:xfrm>
            <a:off x="207168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grpSp>
        <p:nvGrpSpPr>
          <p:cNvPr id="147480" name="Group 24"/>
          <p:cNvGrpSpPr>
            <a:grpSpLocks/>
          </p:cNvGrpSpPr>
          <p:nvPr/>
        </p:nvGrpSpPr>
        <p:grpSpPr bwMode="auto">
          <a:xfrm>
            <a:off x="2779070" y="1805189"/>
            <a:ext cx="6110287" cy="3516312"/>
            <a:chOff x="1745" y="1113"/>
            <a:chExt cx="3849" cy="2215"/>
          </a:xfrm>
        </p:grpSpPr>
        <p:sp>
          <p:nvSpPr>
            <p:cNvPr id="147475" name="Rectangle 19"/>
            <p:cNvSpPr>
              <a:spLocks noChangeArrowheads="1"/>
            </p:cNvSpPr>
            <p:nvPr/>
          </p:nvSpPr>
          <p:spPr bwMode="auto">
            <a:xfrm>
              <a:off x="3941" y="1729"/>
              <a:ext cx="1653" cy="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s-ES" sz="1600" b="1"/>
                <a:t>La curva de Engel </a:t>
              </a:r>
            </a:p>
            <a:p>
              <a:pPr algn="ctr" eaLnBrk="0" hangingPunct="0"/>
              <a:r>
                <a:rPr lang="es-ES" sz="1600" b="1"/>
                <a:t>tiene pendiente positiva. </a:t>
              </a:r>
            </a:p>
            <a:p>
              <a:pPr algn="ctr" eaLnBrk="0" hangingPunct="0"/>
              <a:r>
                <a:rPr lang="es-ES" sz="1600" b="1"/>
                <a:t>X es un bien normal</a:t>
              </a:r>
              <a:r>
                <a:rPr lang="en-US" sz="1600" b="1"/>
                <a:t>.</a:t>
              </a:r>
            </a:p>
          </p:txBody>
        </p:sp>
        <p:sp>
          <p:nvSpPr>
            <p:cNvPr id="147458" name="Line 2"/>
            <p:cNvSpPr>
              <a:spLocks noChangeShapeType="1"/>
            </p:cNvSpPr>
            <p:nvPr/>
          </p:nvSpPr>
          <p:spPr bwMode="auto">
            <a:xfrm flipV="1">
              <a:off x="1745" y="1113"/>
              <a:ext cx="2463" cy="2215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7474" name="Oval 18"/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7477" name="Oval 21"/>
            <p:cNvSpPr>
              <a:spLocks noChangeArrowheads="1"/>
            </p:cNvSpPr>
            <p:nvPr/>
          </p:nvSpPr>
          <p:spPr bwMode="auto">
            <a:xfrm>
              <a:off x="3936" y="12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7478" name="Oval 22"/>
            <p:cNvSpPr>
              <a:spLocks noChangeArrowheads="1"/>
            </p:cNvSpPr>
            <p:nvPr/>
          </p:nvSpPr>
          <p:spPr bwMode="auto">
            <a:xfrm>
              <a:off x="29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1127125" y="534988"/>
            <a:ext cx="6407150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/>
              <a:t>Deducción de la curva de Engel de X</a:t>
            </a:r>
            <a:endParaRPr lang="en-US" sz="2800" b="1"/>
          </a:p>
        </p:txBody>
      </p:sp>
      <p:sp>
        <p:nvSpPr>
          <p:cNvPr id="147483" name="Line 27"/>
          <p:cNvSpPr>
            <a:spLocks noChangeShapeType="1"/>
          </p:cNvSpPr>
          <p:nvPr/>
        </p:nvSpPr>
        <p:spPr bwMode="auto">
          <a:xfrm>
            <a:off x="4803775" y="3482975"/>
            <a:ext cx="0" cy="25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>
            <a:off x="3192463" y="4919663"/>
            <a:ext cx="0" cy="1089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>
            <a:off x="6313488" y="2090738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 flipH="1">
            <a:off x="2220913" y="3440113"/>
            <a:ext cx="258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47487" name="Line 31"/>
          <p:cNvSpPr>
            <a:spLocks noChangeShapeType="1"/>
          </p:cNvSpPr>
          <p:nvPr/>
        </p:nvSpPr>
        <p:spPr bwMode="auto">
          <a:xfrm flipH="1">
            <a:off x="2249488" y="2090738"/>
            <a:ext cx="40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147488" name="Line 32"/>
          <p:cNvSpPr>
            <a:spLocks noChangeShapeType="1"/>
          </p:cNvSpPr>
          <p:nvPr/>
        </p:nvSpPr>
        <p:spPr bwMode="auto">
          <a:xfrm flipH="1">
            <a:off x="2235200" y="4862513"/>
            <a:ext cx="957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4850-8141-4AB5-AD0D-05CE04232AB5}" type="slidenum">
              <a:rPr lang="es-ES"/>
              <a:pPr/>
              <a:t>29</a:t>
            </a:fld>
            <a:endParaRPr lang="es-E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5775" y="1265238"/>
            <a:ext cx="8229600" cy="50625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40000"/>
              </a:spcBef>
              <a:buNone/>
            </a:pPr>
            <a:r>
              <a:rPr lang="es-ES" sz="3000" dirty="0"/>
              <a:t>Volviendo a los datos </a:t>
            </a:r>
            <a:r>
              <a:rPr lang="es-ES" sz="3000" dirty="0" smtClean="0"/>
              <a:t>de la figura 4:</a:t>
            </a:r>
            <a:endParaRPr lang="es-ES" sz="3000" dirty="0"/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3000" dirty="0"/>
              <a:t>I=</a:t>
            </a:r>
            <a:r>
              <a:rPr lang="es-ES" sz="3000" dirty="0">
                <a:solidFill>
                  <a:srgbClr val="FF3300"/>
                </a:solidFill>
              </a:rPr>
              <a:t>10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x</a:t>
            </a:r>
            <a:r>
              <a:rPr lang="es-ES" sz="3000" dirty="0"/>
              <a:t>=1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y</a:t>
            </a:r>
            <a:r>
              <a:rPr lang="es-ES" sz="3000" dirty="0"/>
              <a:t>=2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AB, E(4,</a:t>
            </a:r>
            <a:r>
              <a:rPr lang="es-ES" sz="3000" dirty="0">
                <a:solidFill>
                  <a:srgbClr val="FF3300"/>
                </a:solidFill>
              </a:rPr>
              <a:t>3</a:t>
            </a:r>
            <a:r>
              <a:rPr lang="es-ES" sz="3000" dirty="0"/>
              <a:t>), U</a:t>
            </a:r>
            <a:r>
              <a:rPr lang="es-ES" sz="3000" baseline="-25000" dirty="0"/>
              <a:t>1</a:t>
            </a:r>
            <a:r>
              <a:rPr lang="es-ES" sz="3000" dirty="0"/>
              <a:t>. Punto curva de </a:t>
            </a:r>
            <a:r>
              <a:rPr lang="es-ES" sz="3000" dirty="0" err="1"/>
              <a:t>Engel</a:t>
            </a:r>
            <a:r>
              <a:rPr lang="es-ES" sz="3000" dirty="0"/>
              <a:t> de Y →</a:t>
            </a:r>
            <a:r>
              <a:rPr lang="es-ES" sz="3000" dirty="0">
                <a:solidFill>
                  <a:srgbClr val="0033CC"/>
                </a:solidFill>
              </a:rPr>
              <a:t>(Y,I)=(3,10).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3000" dirty="0" smtClean="0"/>
              <a:t>I’=</a:t>
            </a:r>
            <a:r>
              <a:rPr lang="es-ES" sz="3000" dirty="0" smtClean="0">
                <a:solidFill>
                  <a:srgbClr val="FF3300"/>
                </a:solidFill>
              </a:rPr>
              <a:t>20</a:t>
            </a:r>
            <a:r>
              <a:rPr lang="es-ES" sz="3000" dirty="0" smtClean="0"/>
              <a:t> </a:t>
            </a:r>
            <a:r>
              <a:rPr lang="es-ES" sz="3000" dirty="0" err="1"/>
              <a:t>um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x</a:t>
            </a:r>
            <a:r>
              <a:rPr lang="es-ES" sz="3000" dirty="0"/>
              <a:t>=1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y</a:t>
            </a:r>
            <a:r>
              <a:rPr lang="es-ES" sz="3000" dirty="0"/>
              <a:t>=2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smtClean="0"/>
              <a:t>A’B’, E’(10,</a:t>
            </a:r>
            <a:r>
              <a:rPr lang="es-ES" sz="3000" dirty="0" smtClean="0">
                <a:solidFill>
                  <a:srgbClr val="FF3300"/>
                </a:solidFill>
              </a:rPr>
              <a:t>5</a:t>
            </a:r>
            <a:r>
              <a:rPr lang="es-ES" sz="3000" dirty="0"/>
              <a:t>), U</a:t>
            </a:r>
            <a:r>
              <a:rPr lang="es-ES" sz="3000" baseline="-25000" dirty="0"/>
              <a:t>2</a:t>
            </a:r>
            <a:r>
              <a:rPr lang="es-ES" sz="3000" dirty="0"/>
              <a:t>. Punto curva de </a:t>
            </a:r>
            <a:r>
              <a:rPr lang="es-ES" sz="3000" dirty="0" err="1"/>
              <a:t>Engel</a:t>
            </a:r>
            <a:r>
              <a:rPr lang="es-ES" sz="3000" dirty="0"/>
              <a:t> de Y →</a:t>
            </a:r>
            <a:r>
              <a:rPr lang="es-ES" sz="3000" dirty="0">
                <a:solidFill>
                  <a:srgbClr val="0033CC"/>
                </a:solidFill>
              </a:rPr>
              <a:t>(Y,I)=(5,20).</a:t>
            </a:r>
            <a:endParaRPr lang="es-ES" sz="3000" dirty="0"/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3000" dirty="0" smtClean="0"/>
              <a:t>I’’=</a:t>
            </a:r>
            <a:r>
              <a:rPr lang="es-ES" sz="3000" dirty="0" smtClean="0">
                <a:solidFill>
                  <a:srgbClr val="FF3300"/>
                </a:solidFill>
              </a:rPr>
              <a:t>30</a:t>
            </a:r>
            <a:r>
              <a:rPr lang="es-ES" sz="3000" dirty="0" smtClean="0"/>
              <a:t> </a:t>
            </a:r>
            <a:r>
              <a:rPr lang="es-ES" sz="3000" dirty="0" err="1"/>
              <a:t>um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x</a:t>
            </a:r>
            <a:r>
              <a:rPr lang="es-ES" sz="3000" dirty="0"/>
              <a:t>=1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 </a:t>
            </a:r>
            <a:r>
              <a:rPr lang="es-ES" sz="3000" dirty="0" err="1"/>
              <a:t>P</a:t>
            </a:r>
            <a:r>
              <a:rPr lang="es-ES" sz="3000" baseline="-25000" dirty="0" err="1"/>
              <a:t>y</a:t>
            </a:r>
            <a:r>
              <a:rPr lang="es-ES" sz="3000" dirty="0"/>
              <a:t>=2 </a:t>
            </a:r>
            <a:r>
              <a:rPr lang="es-ES" sz="3000" dirty="0" err="1"/>
              <a:t>um</a:t>
            </a:r>
            <a:r>
              <a:rPr lang="es-ES" sz="3000" dirty="0"/>
              <a:t>/</a:t>
            </a:r>
            <a:r>
              <a:rPr lang="es-ES" sz="3000" dirty="0" err="1"/>
              <a:t>ud</a:t>
            </a:r>
            <a:r>
              <a:rPr lang="es-ES" sz="3000" dirty="0"/>
              <a:t>,, </a:t>
            </a:r>
            <a:r>
              <a:rPr lang="es-ES" sz="3000" dirty="0" smtClean="0"/>
              <a:t>A’’B’’, E’’(16,</a:t>
            </a:r>
            <a:r>
              <a:rPr lang="es-ES" sz="3000" dirty="0" smtClean="0">
                <a:solidFill>
                  <a:srgbClr val="FF3300"/>
                </a:solidFill>
              </a:rPr>
              <a:t>7</a:t>
            </a:r>
            <a:r>
              <a:rPr lang="es-ES" sz="3000" dirty="0"/>
              <a:t>), U</a:t>
            </a:r>
            <a:r>
              <a:rPr lang="es-ES" sz="3000" baseline="-25000" dirty="0"/>
              <a:t>3</a:t>
            </a:r>
            <a:r>
              <a:rPr lang="es-ES" sz="3000" dirty="0"/>
              <a:t>. Punto curva de </a:t>
            </a:r>
            <a:r>
              <a:rPr lang="es-ES" sz="3000" dirty="0" err="1"/>
              <a:t>Engel</a:t>
            </a:r>
            <a:r>
              <a:rPr lang="es-ES" sz="3000" dirty="0"/>
              <a:t> de Y →</a:t>
            </a:r>
            <a:r>
              <a:rPr lang="es-ES" sz="3000" dirty="0">
                <a:solidFill>
                  <a:srgbClr val="0033CC"/>
                </a:solidFill>
              </a:rPr>
              <a:t>(Y,I)=(7,30).</a:t>
            </a:r>
            <a:endParaRPr lang="es-ES" sz="30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s-ES" sz="3000" dirty="0"/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928688" y="490538"/>
            <a:ext cx="6407150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/>
              <a:t>Deducción de la curva de Engel de Y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771-46BD-4D91-ABB6-D15F0D054FD9}" type="slidenum">
              <a:rPr lang="es-ES"/>
              <a:pPr/>
              <a:t>3</a:t>
            </a:fld>
            <a:endParaRPr lang="es-E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Contenidos del capítulo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500188"/>
            <a:ext cx="8229600" cy="4525962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La función de demanda generalizada. </a:t>
            </a:r>
            <a:endParaRPr lang="es-ES_tradnl" sz="2800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Variaciones del precio, curva precio-consumo y derivación de la curva de demanda. </a:t>
            </a:r>
            <a:endParaRPr lang="es-ES_tradnl" sz="2800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Variaciones de la renta, curva renta-consumo y derivación de las curvas de </a:t>
            </a:r>
            <a:r>
              <a:rPr lang="es-ES" sz="2800" dirty="0" err="1"/>
              <a:t>Engel</a:t>
            </a:r>
            <a:r>
              <a:rPr lang="es-ES" sz="2800" dirty="0"/>
              <a:t>.</a:t>
            </a:r>
            <a:endParaRPr lang="es-ES_tradnl" sz="2800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Efecto sustitución y efecto renta.</a:t>
            </a:r>
            <a:endParaRPr lang="es-ES_tradnl" sz="2800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La demanda del mercado.</a:t>
            </a:r>
            <a:endParaRPr lang="es-ES_tradnl" sz="2800" dirty="0"/>
          </a:p>
          <a:p>
            <a:pPr marL="609600" indent="-609600">
              <a:lnSpc>
                <a:spcPct val="90000"/>
              </a:lnSpc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C79E-E09E-48F5-A68C-7A47D6035D95}" type="slidenum">
              <a:rPr lang="es-ES"/>
              <a:pPr/>
              <a:t>30</a:t>
            </a:fld>
            <a:endParaRPr lang="es-ES"/>
          </a:p>
        </p:txBody>
      </p:sp>
      <p:sp>
        <p:nvSpPr>
          <p:cNvPr id="422914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2917" name="Line 5"/>
          <p:cNvSpPr>
            <a:spLocks noChangeShapeType="1"/>
          </p:cNvSpPr>
          <p:nvPr/>
        </p:nvSpPr>
        <p:spPr bwMode="auto">
          <a:xfrm>
            <a:off x="2247900" y="15382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2918" name="Rectangle 6"/>
          <p:cNvSpPr>
            <a:spLocks noChangeArrowheads="1"/>
          </p:cNvSpPr>
          <p:nvPr/>
        </p:nvSpPr>
        <p:spPr bwMode="auto">
          <a:xfrm>
            <a:off x="6680200" y="538480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Y </a:t>
            </a:r>
          </a:p>
          <a:p>
            <a:pPr eaLnBrk="0" hangingPunct="0"/>
            <a:r>
              <a:rPr lang="en-US" b="1"/>
              <a:t>(unidades</a:t>
            </a:r>
          </a:p>
          <a:p>
            <a:pPr eaLnBrk="0" hangingPunct="0"/>
            <a:r>
              <a:rPr lang="en-US" b="1"/>
              <a:t>mensuales)</a:t>
            </a:r>
            <a:endParaRPr lang="en-US" sz="1700" b="1"/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>
            <a:off x="2224088" y="5981700"/>
            <a:ext cx="424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22920" name="Rectangle 8"/>
          <p:cNvSpPr>
            <a:spLocks noChangeArrowheads="1"/>
          </p:cNvSpPr>
          <p:nvPr/>
        </p:nvSpPr>
        <p:spPr bwMode="auto">
          <a:xfrm>
            <a:off x="1747838" y="1824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30</a:t>
            </a:r>
          </a:p>
        </p:txBody>
      </p:sp>
      <p:sp>
        <p:nvSpPr>
          <p:cNvPr id="422921" name="Rectangle 9"/>
          <p:cNvSpPr>
            <a:spLocks noChangeArrowheads="1"/>
          </p:cNvSpPr>
          <p:nvPr/>
        </p:nvSpPr>
        <p:spPr bwMode="auto">
          <a:xfrm>
            <a:off x="304323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3</a:t>
            </a:r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4651375" y="5938838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5</a:t>
            </a:r>
          </a:p>
        </p:txBody>
      </p:sp>
      <p:sp>
        <p:nvSpPr>
          <p:cNvPr id="422923" name="Rectangle 11"/>
          <p:cNvSpPr>
            <a:spLocks noChangeArrowheads="1"/>
          </p:cNvSpPr>
          <p:nvPr/>
        </p:nvSpPr>
        <p:spPr bwMode="auto">
          <a:xfrm>
            <a:off x="1747838" y="4618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10</a:t>
            </a:r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320675" y="1250950"/>
            <a:ext cx="1641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Renta (I) (um </a:t>
            </a:r>
          </a:p>
          <a:p>
            <a:pPr algn="ctr" eaLnBrk="0" hangingPunct="0"/>
            <a:r>
              <a:rPr lang="en-US" b="1"/>
              <a:t>por mes)</a:t>
            </a:r>
          </a:p>
        </p:txBody>
      </p:sp>
      <p:sp>
        <p:nvSpPr>
          <p:cNvPr id="422925" name="Rectangle 13"/>
          <p:cNvSpPr>
            <a:spLocks noChangeArrowheads="1"/>
          </p:cNvSpPr>
          <p:nvPr/>
        </p:nvSpPr>
        <p:spPr bwMode="auto">
          <a:xfrm>
            <a:off x="1747838" y="3221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20</a:t>
            </a:r>
          </a:p>
        </p:txBody>
      </p:sp>
      <p:sp>
        <p:nvSpPr>
          <p:cNvPr id="422926" name="Rectangle 14"/>
          <p:cNvSpPr>
            <a:spLocks noChangeArrowheads="1"/>
          </p:cNvSpPr>
          <p:nvPr/>
        </p:nvSpPr>
        <p:spPr bwMode="auto">
          <a:xfrm>
            <a:off x="611028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7</a:t>
            </a:r>
          </a:p>
        </p:txBody>
      </p:sp>
      <p:sp>
        <p:nvSpPr>
          <p:cNvPr id="422927" name="Rectangle 15"/>
          <p:cNvSpPr>
            <a:spLocks noChangeArrowheads="1"/>
          </p:cNvSpPr>
          <p:nvPr/>
        </p:nvSpPr>
        <p:spPr bwMode="auto">
          <a:xfrm>
            <a:off x="207168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grpSp>
        <p:nvGrpSpPr>
          <p:cNvPr id="422928" name="Group 16"/>
          <p:cNvGrpSpPr>
            <a:grpSpLocks/>
          </p:cNvGrpSpPr>
          <p:nvPr/>
        </p:nvGrpSpPr>
        <p:grpSpPr bwMode="auto">
          <a:xfrm>
            <a:off x="2770188" y="1766888"/>
            <a:ext cx="6084887" cy="3516312"/>
            <a:chOff x="1745" y="1113"/>
            <a:chExt cx="3833" cy="2215"/>
          </a:xfrm>
        </p:grpSpPr>
        <p:sp>
          <p:nvSpPr>
            <p:cNvPr id="422929" name="Rectangle 17"/>
            <p:cNvSpPr>
              <a:spLocks noChangeArrowheads="1"/>
            </p:cNvSpPr>
            <p:nvPr/>
          </p:nvSpPr>
          <p:spPr bwMode="auto">
            <a:xfrm>
              <a:off x="3961" y="1729"/>
              <a:ext cx="1617" cy="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s-ES" sz="1600" b="1"/>
                <a:t>Las curva de Engel </a:t>
              </a:r>
            </a:p>
            <a:p>
              <a:pPr algn="ctr" eaLnBrk="0" hangingPunct="0"/>
              <a:r>
                <a:rPr lang="es-ES" sz="1600" b="1"/>
                <a:t>tiene pendiente positiva.</a:t>
              </a:r>
            </a:p>
            <a:p>
              <a:pPr algn="ctr" eaLnBrk="0" hangingPunct="0"/>
              <a:r>
                <a:rPr lang="es-ES" sz="1600" b="1"/>
                <a:t> Y es un bien normal.</a:t>
              </a:r>
            </a:p>
          </p:txBody>
        </p:sp>
        <p:sp>
          <p:nvSpPr>
            <p:cNvPr id="422930" name="Line 18"/>
            <p:cNvSpPr>
              <a:spLocks noChangeShapeType="1"/>
            </p:cNvSpPr>
            <p:nvPr/>
          </p:nvSpPr>
          <p:spPr bwMode="auto">
            <a:xfrm flipV="1">
              <a:off x="1745" y="1113"/>
              <a:ext cx="2463" cy="2215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2931" name="Oval 19"/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2932" name="Oval 20"/>
            <p:cNvSpPr>
              <a:spLocks noChangeArrowheads="1"/>
            </p:cNvSpPr>
            <p:nvPr/>
          </p:nvSpPr>
          <p:spPr bwMode="auto">
            <a:xfrm>
              <a:off x="3936" y="124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2933" name="Oval 21"/>
            <p:cNvSpPr>
              <a:spLocks noChangeArrowheads="1"/>
            </p:cNvSpPr>
            <p:nvPr/>
          </p:nvSpPr>
          <p:spPr bwMode="auto">
            <a:xfrm>
              <a:off x="29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22934" name="Text Box 22"/>
          <p:cNvSpPr txBox="1">
            <a:spLocks noChangeArrowheads="1"/>
          </p:cNvSpPr>
          <p:nvPr/>
        </p:nvSpPr>
        <p:spPr bwMode="auto">
          <a:xfrm>
            <a:off x="1060450" y="534988"/>
            <a:ext cx="656907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/>
              <a:t>Deducción de la curva de Engel de Y</a:t>
            </a:r>
            <a:r>
              <a:rPr lang="en-US"/>
              <a:t> </a:t>
            </a:r>
            <a:r>
              <a:rPr lang="en-US" sz="2800" b="1"/>
              <a:t> </a:t>
            </a:r>
          </a:p>
        </p:txBody>
      </p:sp>
      <p:sp>
        <p:nvSpPr>
          <p:cNvPr id="422935" name="Line 23"/>
          <p:cNvSpPr>
            <a:spLocks noChangeShapeType="1"/>
          </p:cNvSpPr>
          <p:nvPr/>
        </p:nvSpPr>
        <p:spPr bwMode="auto">
          <a:xfrm>
            <a:off x="4803775" y="3482975"/>
            <a:ext cx="0" cy="25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2936" name="Line 24"/>
          <p:cNvSpPr>
            <a:spLocks noChangeShapeType="1"/>
          </p:cNvSpPr>
          <p:nvPr/>
        </p:nvSpPr>
        <p:spPr bwMode="auto">
          <a:xfrm>
            <a:off x="3192463" y="4919663"/>
            <a:ext cx="0" cy="1089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2937" name="Line 25"/>
          <p:cNvSpPr>
            <a:spLocks noChangeShapeType="1"/>
          </p:cNvSpPr>
          <p:nvPr/>
        </p:nvSpPr>
        <p:spPr bwMode="auto">
          <a:xfrm>
            <a:off x="6313488" y="2090738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2938" name="Line 26"/>
          <p:cNvSpPr>
            <a:spLocks noChangeShapeType="1"/>
          </p:cNvSpPr>
          <p:nvPr/>
        </p:nvSpPr>
        <p:spPr bwMode="auto">
          <a:xfrm flipH="1">
            <a:off x="2220913" y="3440113"/>
            <a:ext cx="2582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2939" name="Line 27"/>
          <p:cNvSpPr>
            <a:spLocks noChangeShapeType="1"/>
          </p:cNvSpPr>
          <p:nvPr/>
        </p:nvSpPr>
        <p:spPr bwMode="auto">
          <a:xfrm flipH="1">
            <a:off x="2249488" y="2090738"/>
            <a:ext cx="40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22940" name="Line 28"/>
          <p:cNvSpPr>
            <a:spLocks noChangeShapeType="1"/>
          </p:cNvSpPr>
          <p:nvPr/>
        </p:nvSpPr>
        <p:spPr bwMode="auto">
          <a:xfrm flipH="1">
            <a:off x="2235200" y="4862513"/>
            <a:ext cx="957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32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80619" y="6245225"/>
            <a:ext cx="6551270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6</a:t>
            </a:r>
            <a:r>
              <a:rPr lang="es-ES" sz="2000" dirty="0" smtClean="0"/>
              <a:t>. Curva de </a:t>
            </a:r>
            <a:r>
              <a:rPr lang="es-ES" sz="2000" dirty="0" err="1" smtClean="0"/>
              <a:t>Engel</a:t>
            </a:r>
            <a:r>
              <a:rPr lang="es-ES" sz="2000" dirty="0" smtClean="0"/>
              <a:t> o demanda renta del bien Y.</a:t>
            </a:r>
            <a:endParaRPr lang="es-ES" sz="2000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10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60AC-4814-4278-AF3A-4748DA66D309}" type="slidenum">
              <a:rPr lang="es-ES"/>
              <a:pPr/>
              <a:t>31</a:t>
            </a:fld>
            <a:endParaRPr lang="es-E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sz="2400"/>
              <a:t>Recuerde: la </a:t>
            </a:r>
            <a:r>
              <a:rPr lang="es-ES" sz="2400">
                <a:solidFill>
                  <a:srgbClr val="FF3300"/>
                </a:solidFill>
              </a:rPr>
              <a:t>elasticidad-renta de la demanda</a:t>
            </a:r>
            <a:r>
              <a:rPr lang="es-ES" sz="2400"/>
              <a:t> de X mide la variación porcentual que experimenta la cantidad demandada de X como consecuencia de una variación de la renta del consumidor (I) de un 1 por ciento, ceteris paribus.</a:t>
            </a:r>
          </a:p>
        </p:txBody>
      </p:sp>
      <p:graphicFrame>
        <p:nvGraphicFramePr>
          <p:cNvPr id="397315" name="Object 3">
            <a:hlinkClick r:id="" action="ppaction://ole?verb=0"/>
          </p:cNvPr>
          <p:cNvGraphicFramePr>
            <a:graphicFrameLocks/>
          </p:cNvGraphicFramePr>
          <p:nvPr>
            <p:ph sz="quarter" idx="2"/>
          </p:nvPr>
        </p:nvGraphicFramePr>
        <p:xfrm>
          <a:off x="5387975" y="1809750"/>
          <a:ext cx="2616200" cy="1200150"/>
        </p:xfrm>
        <a:graphic>
          <a:graphicData uri="http://schemas.openxmlformats.org/presentationml/2006/ole">
            <p:oleObj spid="_x0000_s397315" name="Ecuación" r:id="rId4" imgW="1384200" imgH="634680" progId="Equation.3">
              <p:embed/>
            </p:oleObj>
          </a:graphicData>
        </a:graphic>
      </p:graphicFrame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927100" y="436563"/>
            <a:ext cx="7750175" cy="958850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s-ES" sz="2800" b="1"/>
              <a:t>La elasticidad renta de la demanda se mide en las curvas de Engel</a:t>
            </a: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900613" y="2835275"/>
          <a:ext cx="974725" cy="736600"/>
        </p:xfrm>
        <a:graphic>
          <a:graphicData uri="http://schemas.openxmlformats.org/presentationml/2006/ole">
            <p:oleObj spid="_x0000_s397317" name="Ecuación" r:id="rId5" imgW="520560" imgH="393480" progId="Equation.3">
              <p:embed/>
            </p:oleObj>
          </a:graphicData>
        </a:graphic>
      </p:graphicFrame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6235700" y="2909888"/>
            <a:ext cx="2279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X es un bien normal </a:t>
            </a:r>
          </a:p>
          <a:p>
            <a:r>
              <a:rPr lang="es-ES"/>
              <a:t>respecto a la renta</a:t>
            </a:r>
          </a:p>
        </p:txBody>
      </p:sp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4913313" y="3930650"/>
          <a:ext cx="1030287" cy="828675"/>
        </p:xfrm>
        <a:graphic>
          <a:graphicData uri="http://schemas.openxmlformats.org/presentationml/2006/ole">
            <p:oleObj spid="_x0000_s397319" name="Ecuación" r:id="rId6" imgW="520560" imgH="393480" progId="Equation.3">
              <p:embed/>
            </p:oleObj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6321425" y="4186238"/>
            <a:ext cx="2216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X es un bien inferior</a:t>
            </a:r>
          </a:p>
          <a:p>
            <a:r>
              <a:rPr lang="es-ES"/>
              <a:t>respecto a la renta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ADD-8073-4F7B-A23A-18308D581A8A}" type="slidenum">
              <a:rPr lang="es-ES"/>
              <a:pPr/>
              <a:t>32</a:t>
            </a:fld>
            <a:endParaRPr lang="es-ES"/>
          </a:p>
        </p:txBody>
      </p:sp>
      <p:sp>
        <p:nvSpPr>
          <p:cNvPr id="465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Relación entre las elasticidades renta de la demanda para los distintos bienes adquiridos por un mismo consumidor</a:t>
            </a:r>
          </a:p>
        </p:txBody>
      </p:sp>
      <p:sp>
        <p:nvSpPr>
          <p:cNvPr id="46592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600200"/>
            <a:ext cx="4052888" cy="4525963"/>
          </a:xfrm>
        </p:spPr>
        <p:txBody>
          <a:bodyPr/>
          <a:lstStyle/>
          <a:p>
            <a:endParaRPr lang="es-ES" sz="2000" dirty="0"/>
          </a:p>
          <a:p>
            <a:r>
              <a:rPr lang="es-ES" sz="2000" dirty="0"/>
              <a:t>La derivada total de la restricción presupuestaria sería: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000" dirty="0"/>
              <a:t>Dividiendo (2) por </a:t>
            </a:r>
            <a:r>
              <a:rPr lang="el-GR" sz="2000" dirty="0"/>
              <a:t>Δ</a:t>
            </a:r>
            <a:r>
              <a:rPr lang="es-ES" sz="2000" dirty="0"/>
              <a:t>I: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endParaRPr lang="el-GR" sz="2400" dirty="0"/>
          </a:p>
        </p:txBody>
      </p:sp>
      <p:graphicFrame>
        <p:nvGraphicFramePr>
          <p:cNvPr id="465929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3646025" y="4438650"/>
          <a:ext cx="3424700" cy="842064"/>
        </p:xfrm>
        <a:graphic>
          <a:graphicData uri="http://schemas.openxmlformats.org/presentationml/2006/ole">
            <p:oleObj spid="_x0000_s465929" name="Ecuación" r:id="rId4" imgW="1600200" imgH="393480" progId="Equation.3">
              <p:embed/>
            </p:oleObj>
          </a:graphicData>
        </a:graphic>
      </p:graphicFrame>
      <p:graphicFrame>
        <p:nvGraphicFramePr>
          <p:cNvPr id="465924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3629025" y="1865313"/>
          <a:ext cx="5235575" cy="2527300"/>
        </p:xfrm>
        <a:graphic>
          <a:graphicData uri="http://schemas.openxmlformats.org/presentationml/2006/ole">
            <p:oleObj spid="_x0000_s465924" name="Ecuación" r:id="rId5" imgW="2577960" imgH="1244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17B-E25F-4418-A53A-961C3740214F}" type="slidenum">
              <a:rPr lang="es-ES"/>
              <a:pPr/>
              <a:t>33</a:t>
            </a:fld>
            <a:endParaRPr lang="es-E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Relación entre las elasticidades renta de la demanda para los distintos bienes adquiridos por un mismo consumidor</a:t>
            </a:r>
          </a:p>
        </p:txBody>
      </p:sp>
      <p:sp>
        <p:nvSpPr>
          <p:cNvPr id="4720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Multiplicando el 1º sumando de </a:t>
            </a:r>
            <a:r>
              <a:rPr lang="es-ES" sz="2400" dirty="0" smtClean="0"/>
              <a:t>la derecha en (3</a:t>
            </a:r>
            <a:r>
              <a:rPr lang="es-ES" sz="2400" dirty="0"/>
              <a:t>) por “X/X” e “I/I”, y el 2º sumando de </a:t>
            </a:r>
            <a:r>
              <a:rPr lang="es-ES" sz="2400" dirty="0" smtClean="0"/>
              <a:t>la derecha en (3</a:t>
            </a:r>
            <a:r>
              <a:rPr lang="es-ES" sz="2400" dirty="0"/>
              <a:t>) por “Y/Y” e ”I/I”: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Siendo </a:t>
            </a:r>
            <a:r>
              <a:rPr lang="es-ES" sz="2400" dirty="0" err="1"/>
              <a:t>kx</a:t>
            </a:r>
            <a:r>
              <a:rPr lang="es-ES" sz="2400" dirty="0"/>
              <a:t>=(</a:t>
            </a:r>
            <a:r>
              <a:rPr lang="es-ES" sz="2400" dirty="0" err="1"/>
              <a:t>PxX</a:t>
            </a:r>
            <a:r>
              <a:rPr lang="es-ES" sz="2400" dirty="0"/>
              <a:t>)/I, </a:t>
            </a:r>
            <a:r>
              <a:rPr lang="es-ES" sz="2400" dirty="0" err="1"/>
              <a:t>ky</a:t>
            </a:r>
            <a:r>
              <a:rPr lang="es-ES" sz="2400" dirty="0"/>
              <a:t>=(</a:t>
            </a:r>
            <a:r>
              <a:rPr lang="es-ES" sz="2400" dirty="0" err="1"/>
              <a:t>PyY</a:t>
            </a:r>
            <a:r>
              <a:rPr lang="es-ES" sz="2400" dirty="0"/>
              <a:t>)/I la proporción de renta que se gasta en los bienes X e Y, respectivamente:</a:t>
            </a:r>
          </a:p>
          <a:p>
            <a:pPr algn="ctr">
              <a:buFontTx/>
              <a:buNone/>
            </a:pPr>
            <a:r>
              <a:rPr lang="es-ES" sz="2400" dirty="0"/>
              <a:t>1=</a:t>
            </a:r>
            <a:r>
              <a:rPr lang="es-ES" sz="2400" dirty="0" err="1"/>
              <a:t>kxE</a:t>
            </a:r>
            <a:r>
              <a:rPr lang="es-ES" sz="2400" baseline="-25000" dirty="0" err="1"/>
              <a:t>RX</a:t>
            </a:r>
            <a:r>
              <a:rPr lang="es-ES" sz="2400" dirty="0" err="1"/>
              <a:t>+kyE</a:t>
            </a:r>
            <a:r>
              <a:rPr lang="es-ES" sz="2400" baseline="-25000" dirty="0" err="1"/>
              <a:t>RY</a:t>
            </a:r>
            <a:endParaRPr lang="es-ES" sz="2400" baseline="-25000" dirty="0"/>
          </a:p>
          <a:p>
            <a:pPr>
              <a:buFontTx/>
              <a:buNone/>
            </a:pPr>
            <a:r>
              <a:rPr lang="es-ES" sz="2400" dirty="0"/>
              <a:t>     por definición: </a:t>
            </a:r>
            <a:r>
              <a:rPr lang="es-ES" sz="2400" dirty="0" err="1"/>
              <a:t>kx+ky</a:t>
            </a:r>
            <a:r>
              <a:rPr lang="es-ES" sz="2400" dirty="0"/>
              <a:t>=1</a:t>
            </a:r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403475" y="2527300"/>
          <a:ext cx="3973513" cy="1449388"/>
        </p:xfrm>
        <a:graphic>
          <a:graphicData uri="http://schemas.openxmlformats.org/presentationml/2006/ole">
            <p:oleObj spid="_x0000_s472068" name="Ecuación" r:id="rId4" imgW="215892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D7AA-68BD-4398-8366-63BC330AA5CD}" type="slidenum">
              <a:rPr lang="es-ES"/>
              <a:pPr/>
              <a:t>34</a:t>
            </a:fld>
            <a:endParaRPr lang="es-E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>
                <a:solidFill>
                  <a:srgbClr val="FF3300"/>
                </a:solidFill>
              </a:rPr>
              <a:t>Práctica 3. Deducción de la demanda renta o curva de Engel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lnSpc>
                <a:spcPct val="90000"/>
              </a:lnSpc>
              <a:buNone/>
            </a:pPr>
            <a:r>
              <a:rPr lang="es-ES" sz="2800" dirty="0" smtClean="0"/>
              <a:t>      A </a:t>
            </a:r>
            <a:r>
              <a:rPr lang="es-ES" sz="2800" dirty="0"/>
              <a:t>partir de las funciones de demanda generalizada obtenidas en la práctica 1, (donde U=20X</a:t>
            </a:r>
            <a:r>
              <a:rPr lang="es-ES" sz="2800" baseline="30000" dirty="0"/>
              <a:t>1/2</a:t>
            </a:r>
            <a:r>
              <a:rPr lang="es-ES" sz="2800" dirty="0"/>
              <a:t>Y</a:t>
            </a:r>
            <a:r>
              <a:rPr lang="es-ES" sz="2800" baseline="30000" dirty="0"/>
              <a:t>1/3</a:t>
            </a:r>
            <a:r>
              <a:rPr lang="es-ES" sz="2800" dirty="0"/>
              <a:t>), y teniendo en cuenta que I=200 </a:t>
            </a:r>
            <a:r>
              <a:rPr lang="es-ES" sz="2800" dirty="0" err="1"/>
              <a:t>um</a:t>
            </a:r>
            <a:r>
              <a:rPr lang="es-ES" sz="2800" dirty="0"/>
              <a:t>, 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=12 </a:t>
            </a:r>
            <a:r>
              <a:rPr lang="es-ES" sz="2800" dirty="0" err="1"/>
              <a:t>um</a:t>
            </a:r>
            <a:r>
              <a:rPr lang="es-ES" sz="2800" dirty="0"/>
              <a:t>/</a:t>
            </a:r>
            <a:r>
              <a:rPr lang="es-ES" sz="2800" dirty="0" err="1"/>
              <a:t>ud</a:t>
            </a:r>
            <a:r>
              <a:rPr lang="es-ES" sz="2800" dirty="0"/>
              <a:t>, 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=5 </a:t>
            </a:r>
            <a:r>
              <a:rPr lang="es-ES" sz="2800" dirty="0" err="1"/>
              <a:t>um</a:t>
            </a:r>
            <a:r>
              <a:rPr lang="es-ES" sz="2800" dirty="0"/>
              <a:t>/</a:t>
            </a:r>
            <a:r>
              <a:rPr lang="es-ES" sz="2800" dirty="0" err="1"/>
              <a:t>ud</a:t>
            </a:r>
            <a:r>
              <a:rPr lang="es-ES" sz="2800" dirty="0"/>
              <a:t>, deduzca: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Analítica y gráficamente la función de demanda renta o curva de </a:t>
            </a:r>
            <a:r>
              <a:rPr lang="es-ES" sz="2800" dirty="0" err="1"/>
              <a:t>Engel</a:t>
            </a:r>
            <a:r>
              <a:rPr lang="es-ES" sz="2800" dirty="0"/>
              <a:t> de X. ¿Cómo se comporta X respecto a la renta?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ES" sz="2800" dirty="0"/>
              <a:t>Analítica y gráficamente la función de demanda renta o curva de </a:t>
            </a:r>
            <a:r>
              <a:rPr lang="es-ES" sz="2800" dirty="0" err="1"/>
              <a:t>Engel</a:t>
            </a:r>
            <a:r>
              <a:rPr lang="es-ES" sz="2800" dirty="0"/>
              <a:t> de Y. ¿Cómo se comporta Y respecto a la renta?</a:t>
            </a:r>
          </a:p>
          <a:p>
            <a:pPr marL="609600" indent="-609600">
              <a:lnSpc>
                <a:spcPct val="90000"/>
              </a:lnSpc>
            </a:pPr>
            <a:endParaRPr lang="es-ES" sz="2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4B09-6554-47AE-BED4-958B4A562CEB}" type="slidenum">
              <a:rPr lang="es-ES"/>
              <a:pPr/>
              <a:t>35</a:t>
            </a:fld>
            <a:endParaRPr lang="es-E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686800" cy="881062"/>
          </a:xfrm>
        </p:spPr>
        <p:txBody>
          <a:bodyPr/>
          <a:lstStyle/>
          <a:p>
            <a:r>
              <a:rPr lang="es-ES" sz="3600" dirty="0"/>
              <a:t>Efectos de las variaciones de la renta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390" y="1975031"/>
            <a:ext cx="8426369" cy="4119562"/>
          </a:xfrm>
        </p:spPr>
        <p:txBody>
          <a:bodyPr/>
          <a:lstStyle/>
          <a:p>
            <a:pPr algn="just">
              <a:spcAft>
                <a:spcPts val="1200"/>
              </a:spcAft>
              <a:buSzPct val="75000"/>
            </a:pPr>
            <a:r>
              <a:rPr lang="es-ES" sz="2800" dirty="0"/>
              <a:t>A partir de la información </a:t>
            </a:r>
            <a:r>
              <a:rPr lang="es-ES" sz="2800" dirty="0" smtClean="0"/>
              <a:t>de la figura </a:t>
            </a:r>
            <a:r>
              <a:rPr lang="es-ES" sz="2800" dirty="0"/>
              <a:t>4, fijándonos en el bien X, puede deducirse que el aumento de la renta provoca un </a:t>
            </a:r>
            <a:r>
              <a:rPr lang="es-ES" sz="2800" dirty="0">
                <a:solidFill>
                  <a:srgbClr val="FF3300"/>
                </a:solidFill>
              </a:rPr>
              <a:t>desplazamiento</a:t>
            </a:r>
            <a:r>
              <a:rPr lang="es-ES" sz="2800" dirty="0"/>
              <a:t> de la curva de la demanda precio del bien X hacia la derecha </a:t>
            </a:r>
            <a:r>
              <a:rPr lang="es-ES" sz="2800" dirty="0" smtClean="0"/>
              <a:t>(figura </a:t>
            </a:r>
            <a:r>
              <a:rPr lang="es-ES" sz="2800" dirty="0"/>
              <a:t>7</a:t>
            </a:r>
            <a:r>
              <a:rPr lang="es-ES" sz="2800" dirty="0" smtClean="0"/>
              <a:t>).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2400" dirty="0" smtClean="0"/>
              <a:t>I=</a:t>
            </a:r>
            <a:r>
              <a:rPr lang="es-ES" sz="2400" dirty="0" smtClean="0">
                <a:solidFill>
                  <a:srgbClr val="0033CC"/>
                </a:solidFill>
              </a:rPr>
              <a:t>10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, </a:t>
            </a:r>
            <a:r>
              <a:rPr lang="es-ES" sz="2400" dirty="0" err="1" smtClean="0">
                <a:solidFill>
                  <a:srgbClr val="FF3300"/>
                </a:solidFill>
              </a:rPr>
              <a:t>Px</a:t>
            </a:r>
            <a:r>
              <a:rPr lang="es-ES" sz="2400" dirty="0" smtClean="0">
                <a:solidFill>
                  <a:srgbClr val="FF3300"/>
                </a:solidFill>
              </a:rPr>
              <a:t>=1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/</a:t>
            </a:r>
            <a:r>
              <a:rPr lang="es-ES" sz="2400" dirty="0" err="1" smtClean="0"/>
              <a:t>ud</a:t>
            </a:r>
            <a:r>
              <a:rPr lang="es-ES" sz="2400" dirty="0" smtClean="0"/>
              <a:t>, </a:t>
            </a:r>
            <a:r>
              <a:rPr lang="es-ES" sz="2400" dirty="0" err="1" smtClean="0"/>
              <a:t>P</a:t>
            </a:r>
            <a:r>
              <a:rPr lang="es-ES" sz="2400" baseline="-25000" dirty="0" err="1" smtClean="0"/>
              <a:t>y</a:t>
            </a:r>
            <a:r>
              <a:rPr lang="es-ES" sz="2400" dirty="0" smtClean="0"/>
              <a:t>=2 </a:t>
            </a:r>
            <a:r>
              <a:rPr lang="es-ES" sz="2400" dirty="0" err="1" smtClean="0"/>
              <a:t>um</a:t>
            </a:r>
            <a:r>
              <a:rPr lang="es-ES" sz="2400" dirty="0" smtClean="0"/>
              <a:t>/</a:t>
            </a:r>
            <a:r>
              <a:rPr lang="es-ES" sz="2400" dirty="0" err="1" smtClean="0"/>
              <a:t>ud</a:t>
            </a:r>
            <a:r>
              <a:rPr lang="es-ES" sz="2400" dirty="0" smtClean="0"/>
              <a:t>, AB, E(</a:t>
            </a:r>
            <a:r>
              <a:rPr lang="es-ES" sz="2400" dirty="0" smtClean="0">
                <a:solidFill>
                  <a:srgbClr val="FF3300"/>
                </a:solidFill>
              </a:rPr>
              <a:t>4</a:t>
            </a:r>
            <a:r>
              <a:rPr lang="es-ES" sz="2400" dirty="0" smtClean="0"/>
              <a:t>,3), U</a:t>
            </a:r>
            <a:r>
              <a:rPr lang="es-ES" sz="2400" baseline="-25000" dirty="0" smtClean="0"/>
              <a:t>1</a:t>
            </a:r>
            <a:r>
              <a:rPr lang="es-ES" sz="2400" dirty="0" smtClean="0"/>
              <a:t>. </a:t>
            </a:r>
            <a:endParaRPr lang="es-ES" sz="2400" dirty="0" smtClean="0">
              <a:solidFill>
                <a:srgbClr val="0033CC"/>
              </a:solidFill>
            </a:endParaRP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2400" dirty="0" smtClean="0"/>
              <a:t>I’=</a:t>
            </a:r>
            <a:r>
              <a:rPr lang="es-ES" sz="2400" dirty="0" smtClean="0">
                <a:solidFill>
                  <a:srgbClr val="0033CC"/>
                </a:solidFill>
              </a:rPr>
              <a:t>20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, </a:t>
            </a:r>
            <a:r>
              <a:rPr lang="es-ES" sz="2400" dirty="0" err="1" smtClean="0">
                <a:solidFill>
                  <a:srgbClr val="FF3300"/>
                </a:solidFill>
              </a:rPr>
              <a:t>Px</a:t>
            </a:r>
            <a:r>
              <a:rPr lang="es-ES" sz="2400" dirty="0" smtClean="0">
                <a:solidFill>
                  <a:srgbClr val="FF3300"/>
                </a:solidFill>
              </a:rPr>
              <a:t>=1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/</a:t>
            </a:r>
            <a:r>
              <a:rPr lang="es-ES" sz="2400" dirty="0" err="1" smtClean="0"/>
              <a:t>ud</a:t>
            </a:r>
            <a:r>
              <a:rPr lang="es-ES" sz="2400" dirty="0" smtClean="0"/>
              <a:t>, </a:t>
            </a:r>
            <a:r>
              <a:rPr lang="es-ES" sz="2400" dirty="0" err="1" smtClean="0"/>
              <a:t>P</a:t>
            </a:r>
            <a:r>
              <a:rPr lang="es-ES" sz="2400" baseline="-25000" dirty="0" err="1" smtClean="0"/>
              <a:t>y</a:t>
            </a:r>
            <a:r>
              <a:rPr lang="es-ES" sz="2400" dirty="0" smtClean="0"/>
              <a:t>=2 </a:t>
            </a:r>
            <a:r>
              <a:rPr lang="es-ES" sz="2400" dirty="0" err="1" smtClean="0"/>
              <a:t>um</a:t>
            </a:r>
            <a:r>
              <a:rPr lang="es-ES" sz="2400" dirty="0" smtClean="0"/>
              <a:t>/</a:t>
            </a:r>
            <a:r>
              <a:rPr lang="es-ES" sz="2400" dirty="0" err="1" smtClean="0"/>
              <a:t>ud</a:t>
            </a:r>
            <a:r>
              <a:rPr lang="es-ES" sz="2400" dirty="0" smtClean="0"/>
              <a:t>, A’B’, E’(</a:t>
            </a:r>
            <a:r>
              <a:rPr lang="es-ES" sz="2400" dirty="0" smtClean="0">
                <a:solidFill>
                  <a:srgbClr val="FF3300"/>
                </a:solidFill>
              </a:rPr>
              <a:t>10</a:t>
            </a:r>
            <a:r>
              <a:rPr lang="es-ES" sz="2400" dirty="0" smtClean="0"/>
              <a:t>,5), U</a:t>
            </a:r>
            <a:r>
              <a:rPr lang="es-ES" sz="2400" baseline="-25000" dirty="0" smtClean="0"/>
              <a:t>2</a:t>
            </a:r>
            <a:r>
              <a:rPr lang="es-ES" sz="2400" dirty="0" smtClean="0"/>
              <a:t>. 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2400" dirty="0" smtClean="0"/>
              <a:t>I’’=</a:t>
            </a:r>
            <a:r>
              <a:rPr lang="es-ES" sz="2400" dirty="0" smtClean="0">
                <a:solidFill>
                  <a:srgbClr val="0033CC"/>
                </a:solidFill>
              </a:rPr>
              <a:t>30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, </a:t>
            </a:r>
            <a:r>
              <a:rPr lang="es-ES" sz="2400" dirty="0" err="1" smtClean="0">
                <a:solidFill>
                  <a:srgbClr val="FF3300"/>
                </a:solidFill>
              </a:rPr>
              <a:t>Px</a:t>
            </a:r>
            <a:r>
              <a:rPr lang="es-ES" sz="2400" dirty="0" smtClean="0">
                <a:solidFill>
                  <a:srgbClr val="FF3300"/>
                </a:solidFill>
              </a:rPr>
              <a:t>=1</a:t>
            </a:r>
            <a:r>
              <a:rPr lang="es-ES" sz="2400" dirty="0" smtClean="0"/>
              <a:t> </a:t>
            </a:r>
            <a:r>
              <a:rPr lang="es-ES" sz="2400" dirty="0" err="1" smtClean="0"/>
              <a:t>um</a:t>
            </a:r>
            <a:r>
              <a:rPr lang="es-ES" sz="2400" dirty="0" smtClean="0"/>
              <a:t>/</a:t>
            </a:r>
            <a:r>
              <a:rPr lang="es-ES" sz="2400" dirty="0" err="1" smtClean="0"/>
              <a:t>ud</a:t>
            </a:r>
            <a:r>
              <a:rPr lang="es-ES" sz="2400" dirty="0" smtClean="0"/>
              <a:t>, </a:t>
            </a:r>
            <a:r>
              <a:rPr lang="es-ES" sz="2400" dirty="0" err="1" smtClean="0"/>
              <a:t>P</a:t>
            </a:r>
            <a:r>
              <a:rPr lang="es-ES" sz="2400" baseline="-25000" dirty="0" err="1" smtClean="0"/>
              <a:t>y</a:t>
            </a:r>
            <a:r>
              <a:rPr lang="es-ES" sz="2400" dirty="0" smtClean="0"/>
              <a:t>=2 </a:t>
            </a:r>
            <a:r>
              <a:rPr lang="es-ES" sz="2400" dirty="0" err="1" smtClean="0"/>
              <a:t>um</a:t>
            </a:r>
            <a:r>
              <a:rPr lang="es-ES" sz="2400" dirty="0" smtClean="0"/>
              <a:t>/</a:t>
            </a:r>
            <a:r>
              <a:rPr lang="es-ES" sz="2400" dirty="0" err="1" smtClean="0"/>
              <a:t>ud</a:t>
            </a:r>
            <a:r>
              <a:rPr lang="es-ES" sz="2400" dirty="0" smtClean="0"/>
              <a:t>,, A’’B’’, E’’(</a:t>
            </a:r>
            <a:r>
              <a:rPr lang="es-ES" sz="2400" dirty="0" smtClean="0">
                <a:solidFill>
                  <a:srgbClr val="FF3300"/>
                </a:solidFill>
              </a:rPr>
              <a:t>16</a:t>
            </a:r>
            <a:r>
              <a:rPr lang="es-ES" sz="2400" dirty="0" smtClean="0"/>
              <a:t>,7), U</a:t>
            </a:r>
            <a:r>
              <a:rPr lang="es-ES" sz="2400" baseline="-25000" dirty="0" smtClean="0"/>
              <a:t>3</a:t>
            </a:r>
            <a:r>
              <a:rPr lang="es-ES" sz="2400" dirty="0" smtClean="0"/>
              <a:t>. </a:t>
            </a: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826083" y="1143724"/>
            <a:ext cx="7894637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" sz="2800" b="1"/>
              <a:t>Desplazamientos de la curva demanda precio</a:t>
            </a:r>
            <a:endParaRPr lang="es-E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97305" y="6245225"/>
            <a:ext cx="5903089" cy="476250"/>
          </a:xfrm>
        </p:spPr>
        <p:txBody>
          <a:bodyPr/>
          <a:lstStyle/>
          <a:p>
            <a:pPr algn="l"/>
            <a:r>
              <a:rPr lang="es-ES" sz="1800" i="1" dirty="0" smtClean="0"/>
              <a:t>Figura 7</a:t>
            </a:r>
            <a:r>
              <a:rPr lang="es-ES" sz="1800" dirty="0" smtClean="0"/>
              <a:t>. Desplazamiento de la curva de demanda.</a:t>
            </a:r>
            <a:endParaRPr lang="es-ES" sz="1800" dirty="0"/>
          </a:p>
        </p:txBody>
      </p:sp>
      <p:sp>
        <p:nvSpPr>
          <p:cNvPr id="3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CB5-C830-4ED7-9689-3A881FE8E0C3}" type="slidenum">
              <a:rPr lang="es-ES"/>
              <a:pPr/>
              <a:t>36</a:t>
            </a:fld>
            <a:endParaRPr lang="es-E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452438"/>
            <a:ext cx="85931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 err="1"/>
              <a:t>Efectos</a:t>
            </a:r>
            <a:r>
              <a:rPr lang="en-US" sz="3600" dirty="0"/>
              <a:t> de </a:t>
            </a:r>
            <a:r>
              <a:rPr lang="en-US" sz="3600" dirty="0" err="1"/>
              <a:t>las</a:t>
            </a:r>
            <a:r>
              <a:rPr lang="en-US" sz="3600" dirty="0"/>
              <a:t> </a:t>
            </a:r>
            <a:r>
              <a:rPr lang="en-US" sz="3600" dirty="0" err="1"/>
              <a:t>variaciones</a:t>
            </a:r>
            <a:r>
              <a:rPr lang="en-US" sz="3600" dirty="0"/>
              <a:t> de la </a:t>
            </a:r>
            <a:r>
              <a:rPr lang="en-US" sz="3600" dirty="0" err="1" smtClean="0"/>
              <a:t>renta</a:t>
            </a:r>
            <a:endParaRPr lang="en-US" sz="3200" dirty="0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247900" y="15763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6372225" y="5708650"/>
            <a:ext cx="1406525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/>
              <a:t>X (unidades</a:t>
            </a:r>
          </a:p>
          <a:p>
            <a:pPr eaLnBrk="0" hangingPunct="0"/>
            <a:r>
              <a:rPr lang="en-US" sz="1700" b="1"/>
              <a:t>mensuales)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649288" y="1517650"/>
            <a:ext cx="1362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dirty="0" err="1"/>
              <a:t>P</a:t>
            </a:r>
            <a:r>
              <a:rPr lang="en-US" b="1" baseline="-25000" dirty="0" err="1"/>
              <a:t>x</a:t>
            </a:r>
            <a:r>
              <a:rPr lang="en-US" b="1" dirty="0"/>
              <a:t> (um/</a:t>
            </a:r>
            <a:r>
              <a:rPr lang="en-US" b="1" dirty="0" err="1"/>
              <a:t>ud</a:t>
            </a:r>
            <a:r>
              <a:rPr lang="en-US" b="1" dirty="0"/>
              <a:t>)</a:t>
            </a: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2224088" y="6019800"/>
            <a:ext cx="424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5351463" y="1639888"/>
            <a:ext cx="3173412" cy="1812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/>
              <a:t>Un aumento de la renta de </a:t>
            </a:r>
          </a:p>
          <a:p>
            <a:pPr algn="ctr" eaLnBrk="0" hangingPunct="0"/>
            <a:r>
              <a:rPr lang="en-US" sz="1600" b="1"/>
              <a:t>los consumidores,</a:t>
            </a:r>
          </a:p>
          <a:p>
            <a:pPr algn="ctr" eaLnBrk="0" hangingPunct="0"/>
            <a:r>
              <a:rPr lang="en-US" sz="1600" b="1"/>
              <a:t>de 10 um a 20 y a 30,</a:t>
            </a:r>
          </a:p>
          <a:p>
            <a:pPr algn="ctr" eaLnBrk="0" hangingPunct="0"/>
            <a:r>
              <a:rPr lang="en-US" sz="1600" b="1"/>
              <a:t>sin que varíe el precio de X,</a:t>
            </a:r>
          </a:p>
          <a:p>
            <a:pPr algn="ctr" eaLnBrk="0" hangingPunct="0"/>
            <a:r>
              <a:rPr lang="en-US" sz="1600" b="1"/>
              <a:t>desplazaría la curva de </a:t>
            </a:r>
          </a:p>
          <a:p>
            <a:pPr algn="ctr" eaLnBrk="0" hangingPunct="0"/>
            <a:r>
              <a:rPr lang="en-US" sz="1600" b="1"/>
              <a:t>demanda de los consumidores</a:t>
            </a:r>
          </a:p>
          <a:p>
            <a:pPr algn="ctr" eaLnBrk="0" hangingPunct="0"/>
            <a:r>
              <a:rPr lang="en-US" sz="1600" b="1"/>
              <a:t> hacia la derecha.</a:t>
            </a:r>
          </a:p>
        </p:txBody>
      </p:sp>
      <p:grpSp>
        <p:nvGrpSpPr>
          <p:cNvPr id="122911" name="Group 31"/>
          <p:cNvGrpSpPr>
            <a:grpSpLocks/>
          </p:cNvGrpSpPr>
          <p:nvPr/>
        </p:nvGrpSpPr>
        <p:grpSpPr bwMode="auto">
          <a:xfrm>
            <a:off x="1366838" y="3500438"/>
            <a:ext cx="4640262" cy="396875"/>
            <a:chOff x="861" y="2205"/>
            <a:chExt cx="2923" cy="250"/>
          </a:xfrm>
        </p:grpSpPr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861" y="2205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>
              <a:off x="1401" y="2352"/>
              <a:ext cx="2383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912" name="Group 32"/>
          <p:cNvGrpSpPr>
            <a:grpSpLocks/>
          </p:cNvGrpSpPr>
          <p:nvPr/>
        </p:nvGrpSpPr>
        <p:grpSpPr bwMode="auto">
          <a:xfrm>
            <a:off x="2359025" y="3048000"/>
            <a:ext cx="3130550" cy="3303588"/>
            <a:chOff x="1486" y="1920"/>
            <a:chExt cx="1972" cy="2081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1677" y="375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4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1776" y="2361"/>
              <a:ext cx="0" cy="14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899" name="Freeform 19"/>
            <p:cNvSpPr>
              <a:spLocks/>
            </p:cNvSpPr>
            <p:nvPr/>
          </p:nvSpPr>
          <p:spPr bwMode="auto">
            <a:xfrm>
              <a:off x="1486" y="1920"/>
              <a:ext cx="1684" cy="14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220"/>
                </a:cxn>
                <a:cxn ang="0">
                  <a:pos x="309" y="435"/>
                </a:cxn>
                <a:cxn ang="0">
                  <a:pos x="390" y="538"/>
                </a:cxn>
                <a:cxn ang="0">
                  <a:pos x="481" y="640"/>
                </a:cxn>
                <a:cxn ang="0">
                  <a:pos x="573" y="737"/>
                </a:cxn>
                <a:cxn ang="0">
                  <a:pos x="674" y="828"/>
                </a:cxn>
                <a:cxn ang="0">
                  <a:pos x="780" y="914"/>
                </a:cxn>
                <a:cxn ang="0">
                  <a:pos x="897" y="1000"/>
                </a:cxn>
                <a:cxn ang="0">
                  <a:pos x="1019" y="1081"/>
                </a:cxn>
                <a:cxn ang="0">
                  <a:pos x="1146" y="1156"/>
                </a:cxn>
                <a:cxn ang="0">
                  <a:pos x="1409" y="1301"/>
                </a:cxn>
                <a:cxn ang="0">
                  <a:pos x="1683" y="1441"/>
                </a:cxn>
              </a:cxnLst>
              <a:rect l="0" t="0" r="r" b="b"/>
              <a:pathLst>
                <a:path w="1684" h="1442">
                  <a:moveTo>
                    <a:pt x="0" y="0"/>
                  </a:moveTo>
                  <a:lnTo>
                    <a:pt x="152" y="220"/>
                  </a:lnTo>
                  <a:lnTo>
                    <a:pt x="309" y="435"/>
                  </a:lnTo>
                  <a:lnTo>
                    <a:pt x="390" y="538"/>
                  </a:lnTo>
                  <a:lnTo>
                    <a:pt x="481" y="640"/>
                  </a:lnTo>
                  <a:lnTo>
                    <a:pt x="573" y="737"/>
                  </a:lnTo>
                  <a:lnTo>
                    <a:pt x="674" y="828"/>
                  </a:lnTo>
                  <a:lnTo>
                    <a:pt x="780" y="914"/>
                  </a:lnTo>
                  <a:lnTo>
                    <a:pt x="897" y="1000"/>
                  </a:lnTo>
                  <a:lnTo>
                    <a:pt x="1019" y="1081"/>
                  </a:lnTo>
                  <a:lnTo>
                    <a:pt x="1146" y="1156"/>
                  </a:lnTo>
                  <a:lnTo>
                    <a:pt x="1409" y="1301"/>
                  </a:lnTo>
                  <a:lnTo>
                    <a:pt x="1683" y="1441"/>
                  </a:lnTo>
                </a:path>
              </a:pathLst>
            </a:custGeom>
            <a:noFill/>
            <a:ln w="50800" cap="rnd" cmpd="sng">
              <a:solidFill>
                <a:srgbClr val="00279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3203" y="3333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D</a:t>
              </a:r>
              <a:r>
                <a:rPr lang="en-US" sz="1600" b="1" i="1" baseline="-25000"/>
                <a:t>1</a:t>
              </a:r>
            </a:p>
          </p:txBody>
        </p:sp>
        <p:sp>
          <p:nvSpPr>
            <p:cNvPr id="122905" name="Oval 25"/>
            <p:cNvSpPr>
              <a:spLocks noChangeArrowheads="1"/>
            </p:cNvSpPr>
            <p:nvPr/>
          </p:nvSpPr>
          <p:spPr bwMode="auto">
            <a:xfrm>
              <a:off x="1728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08" name="Rectangle 28"/>
            <p:cNvSpPr>
              <a:spLocks noChangeArrowheads="1"/>
            </p:cNvSpPr>
            <p:nvPr/>
          </p:nvSpPr>
          <p:spPr bwMode="auto">
            <a:xfrm>
              <a:off x="1811" y="2118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E</a:t>
              </a:r>
            </a:p>
          </p:txBody>
        </p:sp>
      </p:grpSp>
      <p:grpSp>
        <p:nvGrpSpPr>
          <p:cNvPr id="122913" name="Group 33"/>
          <p:cNvGrpSpPr>
            <a:grpSpLocks/>
          </p:cNvGrpSpPr>
          <p:nvPr/>
        </p:nvGrpSpPr>
        <p:grpSpPr bwMode="auto">
          <a:xfrm>
            <a:off x="2894013" y="2744788"/>
            <a:ext cx="2992437" cy="3606800"/>
            <a:chOff x="1823" y="1729"/>
            <a:chExt cx="1885" cy="2272"/>
          </a:xfrm>
        </p:grpSpPr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2157" y="3753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10</a:t>
              </a: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 flipV="1">
              <a:off x="2304" y="2345"/>
              <a:ext cx="0" cy="1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00" name="Freeform 20"/>
            <p:cNvSpPr>
              <a:spLocks/>
            </p:cNvSpPr>
            <p:nvPr/>
          </p:nvSpPr>
          <p:spPr bwMode="auto">
            <a:xfrm>
              <a:off x="1823" y="1729"/>
              <a:ext cx="1683" cy="14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1" y="218"/>
                </a:cxn>
                <a:cxn ang="0">
                  <a:pos x="302" y="436"/>
                </a:cxn>
                <a:cxn ang="0">
                  <a:pos x="387" y="537"/>
                </a:cxn>
                <a:cxn ang="0">
                  <a:pos x="476" y="639"/>
                </a:cxn>
                <a:cxn ang="0">
                  <a:pos x="572" y="735"/>
                </a:cxn>
                <a:cxn ang="0">
                  <a:pos x="673" y="826"/>
                </a:cxn>
                <a:cxn ang="0">
                  <a:pos x="779" y="913"/>
                </a:cxn>
                <a:cxn ang="0">
                  <a:pos x="897" y="999"/>
                </a:cxn>
                <a:cxn ang="0">
                  <a:pos x="1020" y="1080"/>
                </a:cxn>
                <a:cxn ang="0">
                  <a:pos x="1144" y="1156"/>
                </a:cxn>
                <a:cxn ang="0">
                  <a:pos x="1413" y="1298"/>
                </a:cxn>
                <a:cxn ang="0">
                  <a:pos x="1682" y="1440"/>
                </a:cxn>
              </a:cxnLst>
              <a:rect l="0" t="0" r="r" b="b"/>
              <a:pathLst>
                <a:path w="1683" h="1441">
                  <a:moveTo>
                    <a:pt x="0" y="0"/>
                  </a:moveTo>
                  <a:lnTo>
                    <a:pt x="151" y="218"/>
                  </a:lnTo>
                  <a:lnTo>
                    <a:pt x="302" y="436"/>
                  </a:lnTo>
                  <a:lnTo>
                    <a:pt x="387" y="537"/>
                  </a:lnTo>
                  <a:lnTo>
                    <a:pt x="476" y="639"/>
                  </a:lnTo>
                  <a:lnTo>
                    <a:pt x="572" y="735"/>
                  </a:lnTo>
                  <a:lnTo>
                    <a:pt x="673" y="826"/>
                  </a:lnTo>
                  <a:lnTo>
                    <a:pt x="779" y="913"/>
                  </a:lnTo>
                  <a:lnTo>
                    <a:pt x="897" y="999"/>
                  </a:lnTo>
                  <a:lnTo>
                    <a:pt x="1020" y="1080"/>
                  </a:lnTo>
                  <a:lnTo>
                    <a:pt x="1144" y="1156"/>
                  </a:lnTo>
                  <a:lnTo>
                    <a:pt x="1413" y="1298"/>
                  </a:lnTo>
                  <a:lnTo>
                    <a:pt x="1682" y="1440"/>
                  </a:lnTo>
                </a:path>
              </a:pathLst>
            </a:custGeom>
            <a:noFill/>
            <a:ln w="50800" cap="rnd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3453" y="3117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D</a:t>
              </a:r>
              <a:r>
                <a:rPr lang="en-US" sz="1600" b="1" i="1" baseline="-25000"/>
                <a:t>2</a:t>
              </a:r>
            </a:p>
          </p:txBody>
        </p:sp>
        <p:sp>
          <p:nvSpPr>
            <p:cNvPr id="122906" name="Oval 26"/>
            <p:cNvSpPr>
              <a:spLocks noChangeArrowheads="1"/>
            </p:cNvSpPr>
            <p:nvPr/>
          </p:nvSpPr>
          <p:spPr bwMode="auto">
            <a:xfrm>
              <a:off x="2256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09" name="Rectangle 29"/>
            <p:cNvSpPr>
              <a:spLocks noChangeArrowheads="1"/>
            </p:cNvSpPr>
            <p:nvPr/>
          </p:nvSpPr>
          <p:spPr bwMode="auto">
            <a:xfrm>
              <a:off x="2301" y="2118"/>
              <a:ext cx="25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 dirty="0" smtClean="0"/>
                <a:t>E’</a:t>
              </a:r>
              <a:endParaRPr lang="en-US" b="1" i="1" dirty="0"/>
            </a:p>
          </p:txBody>
        </p:sp>
      </p:grpSp>
      <p:grpSp>
        <p:nvGrpSpPr>
          <p:cNvPr id="122915" name="Group 35"/>
          <p:cNvGrpSpPr>
            <a:grpSpLocks/>
          </p:cNvGrpSpPr>
          <p:nvPr/>
        </p:nvGrpSpPr>
        <p:grpSpPr bwMode="auto">
          <a:xfrm>
            <a:off x="3352800" y="2365375"/>
            <a:ext cx="3067050" cy="3986213"/>
            <a:chOff x="2112" y="1490"/>
            <a:chExt cx="1932" cy="2511"/>
          </a:xfrm>
        </p:grpSpPr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2685" y="3753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16</a:t>
              </a:r>
              <a:endParaRPr lang="en-US" sz="2000" b="1">
                <a:solidFill>
                  <a:srgbClr val="FF3300"/>
                </a:solidFill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 flipV="1">
              <a:off x="2832" y="2345"/>
              <a:ext cx="0" cy="1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01" name="Freeform 21"/>
            <p:cNvSpPr>
              <a:spLocks/>
            </p:cNvSpPr>
            <p:nvPr/>
          </p:nvSpPr>
          <p:spPr bwMode="auto">
            <a:xfrm>
              <a:off x="2112" y="1490"/>
              <a:ext cx="1682" cy="14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221"/>
                </a:cxn>
                <a:cxn ang="0">
                  <a:pos x="303" y="431"/>
                </a:cxn>
                <a:cxn ang="0">
                  <a:pos x="479" y="638"/>
                </a:cxn>
                <a:cxn ang="0">
                  <a:pos x="570" y="731"/>
                </a:cxn>
                <a:cxn ang="0">
                  <a:pos x="674" y="825"/>
                </a:cxn>
                <a:cxn ang="0">
                  <a:pos x="783" y="914"/>
                </a:cxn>
                <a:cxn ang="0">
                  <a:pos x="898" y="998"/>
                </a:cxn>
                <a:cxn ang="0">
                  <a:pos x="1147" y="1153"/>
                </a:cxn>
                <a:cxn ang="0">
                  <a:pos x="1408" y="1298"/>
                </a:cxn>
                <a:cxn ang="0">
                  <a:pos x="1681" y="1439"/>
                </a:cxn>
              </a:cxnLst>
              <a:rect l="0" t="0" r="r" b="b"/>
              <a:pathLst>
                <a:path w="1682" h="1440">
                  <a:moveTo>
                    <a:pt x="0" y="0"/>
                  </a:moveTo>
                  <a:lnTo>
                    <a:pt x="146" y="221"/>
                  </a:lnTo>
                  <a:lnTo>
                    <a:pt x="303" y="431"/>
                  </a:lnTo>
                  <a:lnTo>
                    <a:pt x="479" y="638"/>
                  </a:lnTo>
                  <a:lnTo>
                    <a:pt x="570" y="731"/>
                  </a:lnTo>
                  <a:lnTo>
                    <a:pt x="674" y="825"/>
                  </a:lnTo>
                  <a:lnTo>
                    <a:pt x="783" y="914"/>
                  </a:lnTo>
                  <a:lnTo>
                    <a:pt x="898" y="998"/>
                  </a:lnTo>
                  <a:lnTo>
                    <a:pt x="1147" y="1153"/>
                  </a:lnTo>
                  <a:lnTo>
                    <a:pt x="1408" y="1298"/>
                  </a:lnTo>
                  <a:lnTo>
                    <a:pt x="1681" y="1439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22904" name="Rectangle 24"/>
            <p:cNvSpPr>
              <a:spLocks noChangeArrowheads="1"/>
            </p:cNvSpPr>
            <p:nvPr/>
          </p:nvSpPr>
          <p:spPr bwMode="auto">
            <a:xfrm>
              <a:off x="3789" y="2877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D</a:t>
              </a:r>
              <a:r>
                <a:rPr lang="en-US" sz="1600" b="1" i="1" baseline="-25000"/>
                <a:t>3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2784" y="230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10" name="Rectangle 30"/>
            <p:cNvSpPr>
              <a:spLocks noChangeArrowheads="1"/>
            </p:cNvSpPr>
            <p:nvPr/>
          </p:nvSpPr>
          <p:spPr bwMode="auto">
            <a:xfrm>
              <a:off x="2829" y="2118"/>
              <a:ext cx="28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 dirty="0" smtClean="0"/>
                <a:t>E’’</a:t>
              </a:r>
              <a:endParaRPr lang="en-US" b="1" i="1" dirty="0"/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D1E-FCC9-4A54-94A8-D250D5CA0FF8}" type="slidenum">
              <a:rPr lang="es-ES"/>
              <a:pPr/>
              <a:t>37</a:t>
            </a:fld>
            <a:endParaRPr lang="es-E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Efectos de las variaciones de la renta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63"/>
            <a:ext cx="8027043" cy="3911600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s-ES" dirty="0"/>
              <a:t>Cuando la curva de renta-consumo tiene pendiente positiva:</a:t>
            </a:r>
          </a:p>
          <a:p>
            <a:pPr lvl="1" algn="just">
              <a:lnSpc>
                <a:spcPct val="90000"/>
              </a:lnSpc>
              <a:buSzPct val="50000"/>
            </a:pPr>
            <a:r>
              <a:rPr lang="es-ES" dirty="0"/>
              <a:t>La cantidad demandada de X e Y aumenta con la renta.</a:t>
            </a:r>
          </a:p>
          <a:p>
            <a:pPr lvl="1" algn="just">
              <a:lnSpc>
                <a:spcPct val="90000"/>
              </a:lnSpc>
              <a:buSzPct val="50000"/>
            </a:pPr>
            <a:r>
              <a:rPr lang="es-ES" dirty="0"/>
              <a:t>La elasticidad-renta de la demanda de X e Y es positiva.</a:t>
            </a:r>
          </a:p>
          <a:p>
            <a:pPr lvl="1" algn="just">
              <a:lnSpc>
                <a:spcPct val="90000"/>
              </a:lnSpc>
              <a:buSzPct val="50000"/>
            </a:pPr>
            <a:r>
              <a:rPr lang="es-ES" dirty="0"/>
              <a:t>Los dos bienes son </a:t>
            </a:r>
            <a:r>
              <a:rPr lang="es-ES" dirty="0">
                <a:solidFill>
                  <a:srgbClr val="FF3300"/>
                </a:solidFill>
              </a:rPr>
              <a:t>normales respecto a la renta.</a:t>
            </a:r>
            <a:r>
              <a:rPr lang="es-ES" dirty="0"/>
              <a:t> </a:t>
            </a:r>
            <a:endParaRPr lang="es-ES" dirty="0">
              <a:solidFill>
                <a:srgbClr val="FF3300"/>
              </a:solidFill>
            </a:endParaRP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161005" y="1364788"/>
            <a:ext cx="6291263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Bienes normales y bienes inferiores</a:t>
            </a:r>
            <a:endParaRPr lang="en-US" sz="3200" b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C4F0-E9FB-4A42-8E0C-D5D86F96031C}" type="slidenum">
              <a:rPr lang="es-ES"/>
              <a:pPr/>
              <a:t>38</a:t>
            </a:fld>
            <a:endParaRPr lang="es-ES"/>
          </a:p>
        </p:txBody>
      </p:sp>
      <p:sp>
        <p:nvSpPr>
          <p:cNvPr id="309250" name="Rectangle 1026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9251" name="Rectangle 1027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925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53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/>
              <a:t>Efectos de las variaciones de la renta</a:t>
            </a:r>
            <a:endParaRPr lang="en-US" sz="3600"/>
          </a:p>
        </p:txBody>
      </p:sp>
      <p:sp>
        <p:nvSpPr>
          <p:cNvPr id="30925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457200" y="2214563"/>
            <a:ext cx="7946020" cy="3911600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renta-consumo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pendiente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</a:t>
            </a:r>
          </a:p>
          <a:p>
            <a:pPr lvl="1" algn="just">
              <a:lnSpc>
                <a:spcPct val="90000"/>
              </a:lnSpc>
              <a:buSzPct val="50000"/>
            </a:pPr>
            <a:r>
              <a:rPr lang="es-ES_tradnl" dirty="0"/>
              <a:t>La cantidad demandada disminuye con la renta.</a:t>
            </a:r>
            <a:endParaRPr lang="en-US" dirty="0"/>
          </a:p>
          <a:p>
            <a:pPr lvl="1" algn="just">
              <a:lnSpc>
                <a:spcPct val="90000"/>
              </a:lnSpc>
              <a:buSzPct val="50000"/>
            </a:pPr>
            <a:r>
              <a:rPr lang="es-ES_tradnl" dirty="0"/>
              <a:t>La elasticidad-renta de la demanda es negativa</a:t>
            </a:r>
            <a:r>
              <a:rPr lang="en-US" dirty="0"/>
              <a:t>.	</a:t>
            </a:r>
          </a:p>
          <a:p>
            <a:pPr lvl="1" algn="just">
              <a:lnSpc>
                <a:spcPct val="90000"/>
              </a:lnSpc>
              <a:buSzPct val="50000"/>
            </a:pPr>
            <a:r>
              <a:rPr lang="es-ES_tradnl" dirty="0"/>
              <a:t>El bien es un </a:t>
            </a:r>
            <a:r>
              <a:rPr lang="es-ES_tradnl" dirty="0">
                <a:solidFill>
                  <a:srgbClr val="FF3300"/>
                </a:solidFill>
              </a:rPr>
              <a:t>bien inferior.</a:t>
            </a:r>
            <a:r>
              <a:rPr lang="en-US" dirty="0"/>
              <a:t> 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09254" name="Text Box 1030"/>
          <p:cNvSpPr txBox="1">
            <a:spLocks noChangeArrowheads="1"/>
          </p:cNvSpPr>
          <p:nvPr/>
        </p:nvSpPr>
        <p:spPr bwMode="auto">
          <a:xfrm>
            <a:off x="1004888" y="1317625"/>
            <a:ext cx="6291262" cy="531813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/>
              <a:t>Bienes normales y bienes inferiores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99595" y="6245225"/>
            <a:ext cx="4920205" cy="476250"/>
          </a:xfrm>
        </p:spPr>
        <p:txBody>
          <a:bodyPr/>
          <a:lstStyle/>
          <a:p>
            <a:pPr algn="l"/>
            <a:r>
              <a:rPr lang="es-ES" sz="2400" i="1" dirty="0" smtClean="0"/>
              <a:t>Figura 8</a:t>
            </a:r>
            <a:r>
              <a:rPr lang="es-ES" sz="2400" dirty="0" smtClean="0"/>
              <a:t>. Curva de renta-consumo.</a:t>
            </a:r>
            <a:endParaRPr lang="es-ES" sz="2400" dirty="0"/>
          </a:p>
        </p:txBody>
      </p:sp>
      <p:sp>
        <p:nvSpPr>
          <p:cNvPr id="4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EA27-1F82-4B2B-8DA7-E8BA2A59DA57}" type="slidenum">
              <a:rPr lang="es-ES"/>
              <a:pPr/>
              <a:t>39</a:t>
            </a:fld>
            <a:endParaRPr lang="es-E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8382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Efectos de las variaciones de la </a:t>
            </a:r>
            <a:r>
              <a:rPr lang="es-ES" sz="3600" dirty="0" smtClean="0"/>
              <a:t>renta</a:t>
            </a:r>
            <a:endParaRPr lang="en-US" sz="4000" dirty="0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2209800" y="15382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6470650" y="5651500"/>
            <a:ext cx="2513013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/>
              <a:t>Hamburgesas</a:t>
            </a:r>
          </a:p>
          <a:p>
            <a:pPr eaLnBrk="0" hangingPunct="0"/>
            <a:r>
              <a:rPr lang="en-US" sz="1700" b="1"/>
              <a:t> (unidades mensuales)</a:t>
            </a:r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2224088" y="5962650"/>
            <a:ext cx="424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20688" y="1517650"/>
            <a:ext cx="15017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Bistecs</a:t>
            </a:r>
          </a:p>
          <a:p>
            <a:pPr algn="ctr" eaLnBrk="0" hangingPunct="0"/>
            <a:r>
              <a:rPr lang="en-US" b="1"/>
              <a:t>(unidades</a:t>
            </a:r>
          </a:p>
          <a:p>
            <a:pPr algn="ctr" eaLnBrk="0" hangingPunct="0"/>
            <a:r>
              <a:rPr lang="en-US" b="1"/>
              <a:t> mensuales)</a:t>
            </a:r>
          </a:p>
        </p:txBody>
      </p:sp>
      <p:grpSp>
        <p:nvGrpSpPr>
          <p:cNvPr id="141358" name="Group 46"/>
          <p:cNvGrpSpPr>
            <a:grpSpLocks/>
          </p:cNvGrpSpPr>
          <p:nvPr/>
        </p:nvGrpSpPr>
        <p:grpSpPr bwMode="auto">
          <a:xfrm>
            <a:off x="1747838" y="1443038"/>
            <a:ext cx="4778375" cy="4878387"/>
            <a:chOff x="1101" y="909"/>
            <a:chExt cx="3010" cy="3073"/>
          </a:xfrm>
        </p:grpSpPr>
        <p:sp>
          <p:nvSpPr>
            <p:cNvPr id="141315" name="Line 3"/>
            <p:cNvSpPr>
              <a:spLocks noChangeShapeType="1"/>
            </p:cNvSpPr>
            <p:nvPr/>
          </p:nvSpPr>
          <p:spPr bwMode="auto">
            <a:xfrm>
              <a:off x="1409" y="1025"/>
              <a:ext cx="2559" cy="2751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16" name="Freeform 4"/>
            <p:cNvSpPr>
              <a:spLocks/>
            </p:cNvSpPr>
            <p:nvPr/>
          </p:nvSpPr>
          <p:spPr bwMode="auto">
            <a:xfrm>
              <a:off x="1729" y="1152"/>
              <a:ext cx="1057" cy="1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8"/>
                </a:cxn>
                <a:cxn ang="0">
                  <a:pos x="18" y="39"/>
                </a:cxn>
                <a:cxn ang="0">
                  <a:pos x="49" y="89"/>
                </a:cxn>
                <a:cxn ang="0">
                  <a:pos x="80" y="149"/>
                </a:cxn>
                <a:cxn ang="0">
                  <a:pos x="116" y="216"/>
                </a:cxn>
                <a:cxn ang="0">
                  <a:pos x="156" y="287"/>
                </a:cxn>
                <a:cxn ang="0">
                  <a:pos x="196" y="354"/>
                </a:cxn>
                <a:cxn ang="0">
                  <a:pos x="236" y="417"/>
                </a:cxn>
                <a:cxn ang="0">
                  <a:pos x="272" y="470"/>
                </a:cxn>
                <a:cxn ang="0">
                  <a:pos x="303" y="513"/>
                </a:cxn>
                <a:cxn ang="0">
                  <a:pos x="334" y="552"/>
                </a:cxn>
                <a:cxn ang="0">
                  <a:pos x="361" y="587"/>
                </a:cxn>
                <a:cxn ang="0">
                  <a:pos x="388" y="619"/>
                </a:cxn>
                <a:cxn ang="0">
                  <a:pos x="419" y="647"/>
                </a:cxn>
                <a:cxn ang="0">
                  <a:pos x="454" y="679"/>
                </a:cxn>
                <a:cxn ang="0">
                  <a:pos x="495" y="707"/>
                </a:cxn>
                <a:cxn ang="0">
                  <a:pos x="539" y="742"/>
                </a:cxn>
                <a:cxn ang="0">
                  <a:pos x="593" y="781"/>
                </a:cxn>
                <a:cxn ang="0">
                  <a:pos x="659" y="824"/>
                </a:cxn>
                <a:cxn ang="0">
                  <a:pos x="731" y="866"/>
                </a:cxn>
                <a:cxn ang="0">
                  <a:pos x="806" y="912"/>
                </a:cxn>
                <a:cxn ang="0">
                  <a:pos x="878" y="955"/>
                </a:cxn>
                <a:cxn ang="0">
                  <a:pos x="949" y="993"/>
                </a:cxn>
                <a:cxn ang="0">
                  <a:pos x="1007" y="1029"/>
                </a:cxn>
                <a:cxn ang="0">
                  <a:pos x="1056" y="1057"/>
                </a:cxn>
              </a:cxnLst>
              <a:rect l="0" t="0" r="r" b="b"/>
              <a:pathLst>
                <a:path w="1057" h="1058">
                  <a:moveTo>
                    <a:pt x="0" y="0"/>
                  </a:moveTo>
                  <a:lnTo>
                    <a:pt x="9" y="18"/>
                  </a:lnTo>
                  <a:lnTo>
                    <a:pt x="18" y="39"/>
                  </a:lnTo>
                  <a:lnTo>
                    <a:pt x="49" y="89"/>
                  </a:lnTo>
                  <a:lnTo>
                    <a:pt x="80" y="149"/>
                  </a:lnTo>
                  <a:lnTo>
                    <a:pt x="116" y="216"/>
                  </a:lnTo>
                  <a:lnTo>
                    <a:pt x="156" y="287"/>
                  </a:lnTo>
                  <a:lnTo>
                    <a:pt x="196" y="354"/>
                  </a:lnTo>
                  <a:lnTo>
                    <a:pt x="236" y="417"/>
                  </a:lnTo>
                  <a:lnTo>
                    <a:pt x="272" y="470"/>
                  </a:lnTo>
                  <a:lnTo>
                    <a:pt x="303" y="513"/>
                  </a:lnTo>
                  <a:lnTo>
                    <a:pt x="334" y="552"/>
                  </a:lnTo>
                  <a:lnTo>
                    <a:pt x="361" y="587"/>
                  </a:lnTo>
                  <a:lnTo>
                    <a:pt x="388" y="619"/>
                  </a:lnTo>
                  <a:lnTo>
                    <a:pt x="419" y="647"/>
                  </a:lnTo>
                  <a:lnTo>
                    <a:pt x="454" y="679"/>
                  </a:lnTo>
                  <a:lnTo>
                    <a:pt x="495" y="707"/>
                  </a:lnTo>
                  <a:lnTo>
                    <a:pt x="539" y="742"/>
                  </a:lnTo>
                  <a:lnTo>
                    <a:pt x="593" y="781"/>
                  </a:lnTo>
                  <a:lnTo>
                    <a:pt x="659" y="824"/>
                  </a:lnTo>
                  <a:lnTo>
                    <a:pt x="731" y="866"/>
                  </a:lnTo>
                  <a:lnTo>
                    <a:pt x="806" y="912"/>
                  </a:lnTo>
                  <a:lnTo>
                    <a:pt x="878" y="955"/>
                  </a:lnTo>
                  <a:lnTo>
                    <a:pt x="949" y="993"/>
                  </a:lnTo>
                  <a:lnTo>
                    <a:pt x="1007" y="1029"/>
                  </a:lnTo>
                  <a:lnTo>
                    <a:pt x="1056" y="1057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1326" name="Rectangle 14"/>
            <p:cNvSpPr>
              <a:spLocks noChangeArrowheads="1"/>
            </p:cNvSpPr>
            <p:nvPr/>
          </p:nvSpPr>
          <p:spPr bwMode="auto">
            <a:xfrm>
              <a:off x="1101" y="90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15</a:t>
              </a:r>
            </a:p>
          </p:txBody>
        </p:sp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3837" y="375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30</a:t>
              </a:r>
            </a:p>
          </p:txBody>
        </p:sp>
        <p:sp>
          <p:nvSpPr>
            <p:cNvPr id="141345" name="Oval 33"/>
            <p:cNvSpPr>
              <a:spLocks noChangeArrowheads="1"/>
            </p:cNvSpPr>
            <p:nvPr/>
          </p:nvSpPr>
          <p:spPr bwMode="auto">
            <a:xfrm>
              <a:off x="2112" y="177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2781" y="2061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U</a:t>
              </a:r>
              <a:r>
                <a:rPr lang="en-US" sz="1600" b="1" i="1" baseline="-25000"/>
                <a:t>3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2253" y="1629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C</a:t>
              </a:r>
            </a:p>
          </p:txBody>
        </p:sp>
      </p:grp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3429000" y="2986088"/>
            <a:ext cx="0" cy="3021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14" name="Freeform 2"/>
          <p:cNvSpPr>
            <a:spLocks/>
          </p:cNvSpPr>
          <p:nvPr/>
        </p:nvSpPr>
        <p:spPr bwMode="auto">
          <a:xfrm>
            <a:off x="2822575" y="2513013"/>
            <a:ext cx="862013" cy="2671762"/>
          </a:xfrm>
          <a:custGeom>
            <a:avLst/>
            <a:gdLst/>
            <a:ahLst/>
            <a:cxnLst>
              <a:cxn ang="0">
                <a:pos x="0" y="1682"/>
              </a:cxn>
              <a:cxn ang="0">
                <a:pos x="87" y="1656"/>
              </a:cxn>
              <a:cxn ang="0">
                <a:pos x="170" y="1625"/>
              </a:cxn>
              <a:cxn ang="0">
                <a:pos x="250" y="1593"/>
              </a:cxn>
              <a:cxn ang="0">
                <a:pos x="326" y="1551"/>
              </a:cxn>
              <a:cxn ang="0">
                <a:pos x="394" y="1504"/>
              </a:cxn>
              <a:cxn ang="0">
                <a:pos x="451" y="1447"/>
              </a:cxn>
              <a:cxn ang="0">
                <a:pos x="496" y="1379"/>
              </a:cxn>
              <a:cxn ang="0">
                <a:pos x="511" y="1337"/>
              </a:cxn>
              <a:cxn ang="0">
                <a:pos x="527" y="1295"/>
              </a:cxn>
              <a:cxn ang="0">
                <a:pos x="534" y="1248"/>
              </a:cxn>
              <a:cxn ang="0">
                <a:pos x="542" y="1191"/>
              </a:cxn>
              <a:cxn ang="0">
                <a:pos x="542" y="1128"/>
              </a:cxn>
              <a:cxn ang="0">
                <a:pos x="534" y="1060"/>
              </a:cxn>
              <a:cxn ang="0">
                <a:pos x="519" y="914"/>
              </a:cxn>
              <a:cxn ang="0">
                <a:pos x="489" y="763"/>
              </a:cxn>
              <a:cxn ang="0">
                <a:pos x="458" y="606"/>
              </a:cxn>
              <a:cxn ang="0">
                <a:pos x="428" y="465"/>
              </a:cxn>
              <a:cxn ang="0">
                <a:pos x="413" y="397"/>
              </a:cxn>
              <a:cxn ang="0">
                <a:pos x="401" y="339"/>
              </a:cxn>
              <a:cxn ang="0">
                <a:pos x="390" y="287"/>
              </a:cxn>
              <a:cxn ang="0">
                <a:pos x="383" y="240"/>
              </a:cxn>
              <a:cxn ang="0">
                <a:pos x="371" y="167"/>
              </a:cxn>
              <a:cxn ang="0">
                <a:pos x="360" y="115"/>
              </a:cxn>
              <a:cxn ang="0">
                <a:pos x="352" y="73"/>
              </a:cxn>
              <a:cxn ang="0">
                <a:pos x="348" y="47"/>
              </a:cxn>
              <a:cxn ang="0">
                <a:pos x="345" y="26"/>
              </a:cxn>
              <a:cxn ang="0">
                <a:pos x="341" y="16"/>
              </a:cxn>
              <a:cxn ang="0">
                <a:pos x="333" y="0"/>
              </a:cxn>
            </a:cxnLst>
            <a:rect l="0" t="0" r="r" b="b"/>
            <a:pathLst>
              <a:path w="543" h="1683">
                <a:moveTo>
                  <a:pt x="0" y="1682"/>
                </a:moveTo>
                <a:lnTo>
                  <a:pt x="87" y="1656"/>
                </a:lnTo>
                <a:lnTo>
                  <a:pt x="170" y="1625"/>
                </a:lnTo>
                <a:lnTo>
                  <a:pt x="250" y="1593"/>
                </a:lnTo>
                <a:lnTo>
                  <a:pt x="326" y="1551"/>
                </a:lnTo>
                <a:lnTo>
                  <a:pt x="394" y="1504"/>
                </a:lnTo>
                <a:lnTo>
                  <a:pt x="451" y="1447"/>
                </a:lnTo>
                <a:lnTo>
                  <a:pt x="496" y="1379"/>
                </a:lnTo>
                <a:lnTo>
                  <a:pt x="511" y="1337"/>
                </a:lnTo>
                <a:lnTo>
                  <a:pt x="527" y="1295"/>
                </a:lnTo>
                <a:lnTo>
                  <a:pt x="534" y="1248"/>
                </a:lnTo>
                <a:lnTo>
                  <a:pt x="542" y="1191"/>
                </a:lnTo>
                <a:lnTo>
                  <a:pt x="542" y="1128"/>
                </a:lnTo>
                <a:lnTo>
                  <a:pt x="534" y="1060"/>
                </a:lnTo>
                <a:lnTo>
                  <a:pt x="519" y="914"/>
                </a:lnTo>
                <a:lnTo>
                  <a:pt x="489" y="763"/>
                </a:lnTo>
                <a:lnTo>
                  <a:pt x="458" y="606"/>
                </a:lnTo>
                <a:lnTo>
                  <a:pt x="428" y="465"/>
                </a:lnTo>
                <a:lnTo>
                  <a:pt x="413" y="397"/>
                </a:lnTo>
                <a:lnTo>
                  <a:pt x="401" y="339"/>
                </a:lnTo>
                <a:lnTo>
                  <a:pt x="390" y="287"/>
                </a:lnTo>
                <a:lnTo>
                  <a:pt x="383" y="240"/>
                </a:lnTo>
                <a:lnTo>
                  <a:pt x="371" y="167"/>
                </a:lnTo>
                <a:lnTo>
                  <a:pt x="360" y="115"/>
                </a:lnTo>
                <a:lnTo>
                  <a:pt x="352" y="73"/>
                </a:lnTo>
                <a:lnTo>
                  <a:pt x="348" y="47"/>
                </a:lnTo>
                <a:lnTo>
                  <a:pt x="345" y="26"/>
                </a:lnTo>
                <a:lnTo>
                  <a:pt x="341" y="16"/>
                </a:lnTo>
                <a:lnTo>
                  <a:pt x="333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3736975" y="1785938"/>
            <a:ext cx="25733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/>
              <a:t>Curva de renta-consumo</a:t>
            </a: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 flipH="1">
            <a:off x="3417888" y="2147888"/>
            <a:ext cx="633412" cy="354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440363" y="3370263"/>
            <a:ext cx="3483718" cy="1567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s-ES" sz="1600" b="1" dirty="0" smtClean="0"/>
              <a:t>Para </a:t>
            </a:r>
            <a:r>
              <a:rPr lang="es-ES" sz="1600" b="1" dirty="0"/>
              <a:t>una renta mayor a </a:t>
            </a:r>
            <a:r>
              <a:rPr lang="es-ES" sz="1600" b="1" dirty="0" smtClean="0"/>
              <a:t>I’</a:t>
            </a:r>
            <a:endParaRPr lang="es-ES" sz="1600" b="1" dirty="0"/>
          </a:p>
          <a:p>
            <a:pPr algn="ctr" eaLnBrk="0" hangingPunct="0"/>
            <a:r>
              <a:rPr lang="es-ES" sz="1600" b="1" dirty="0"/>
              <a:t>la hamburguesa </a:t>
            </a:r>
            <a:r>
              <a:rPr lang="es-ES" sz="1600" b="1" dirty="0" smtClean="0"/>
              <a:t> pasa a ser </a:t>
            </a:r>
            <a:r>
              <a:rPr lang="es-ES" sz="1600" b="1" dirty="0"/>
              <a:t>un bien inferior, cuando </a:t>
            </a:r>
          </a:p>
          <a:p>
            <a:pPr algn="ctr" eaLnBrk="0" hangingPunct="0"/>
            <a:r>
              <a:rPr lang="es-ES" sz="1600" b="1" dirty="0"/>
              <a:t>la curva de renta-consumo </a:t>
            </a:r>
          </a:p>
          <a:p>
            <a:pPr algn="ctr" eaLnBrk="0" hangingPunct="0"/>
            <a:r>
              <a:rPr lang="es-ES" sz="1600" b="1" dirty="0"/>
              <a:t>se vuelve hacia atrás</a:t>
            </a:r>
          </a:p>
          <a:p>
            <a:pPr algn="ctr" eaLnBrk="0" hangingPunct="0"/>
            <a:r>
              <a:rPr lang="es-ES" sz="1600" b="1" dirty="0"/>
              <a:t>del punto </a:t>
            </a:r>
            <a:r>
              <a:rPr lang="es-ES" sz="1600" b="1" i="1" dirty="0"/>
              <a:t>B al</a:t>
            </a:r>
            <a:r>
              <a:rPr lang="es-ES" sz="1600" b="1" dirty="0"/>
              <a:t> </a:t>
            </a:r>
            <a:r>
              <a:rPr lang="es-ES" sz="1600" b="1" i="1" dirty="0"/>
              <a:t>C</a:t>
            </a:r>
            <a:r>
              <a:rPr lang="en-US" sz="1600" b="1" i="1" dirty="0"/>
              <a:t>.</a:t>
            </a:r>
          </a:p>
        </p:txBody>
      </p:sp>
      <p:grpSp>
        <p:nvGrpSpPr>
          <p:cNvPr id="141362" name="Group 50"/>
          <p:cNvGrpSpPr>
            <a:grpSpLocks/>
          </p:cNvGrpSpPr>
          <p:nvPr/>
        </p:nvGrpSpPr>
        <p:grpSpPr bwMode="auto">
          <a:xfrm>
            <a:off x="1747838" y="2154238"/>
            <a:ext cx="6824662" cy="4167187"/>
            <a:chOff x="1101" y="1357"/>
            <a:chExt cx="4299" cy="2625"/>
          </a:xfrm>
        </p:grpSpPr>
        <p:sp>
          <p:nvSpPr>
            <p:cNvPr id="141328" name="Rectangle 16"/>
            <p:cNvSpPr>
              <a:spLocks noChangeArrowheads="1"/>
            </p:cNvSpPr>
            <p:nvPr/>
          </p:nvSpPr>
          <p:spPr bwMode="auto">
            <a:xfrm>
              <a:off x="2157" y="375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10</a:t>
              </a:r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409" y="1985"/>
              <a:ext cx="1791" cy="1791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>
              <a:off x="1409" y="2897"/>
              <a:ext cx="879" cy="87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1677" y="375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141329" name="Rectangle 17"/>
            <p:cNvSpPr>
              <a:spLocks noChangeArrowheads="1"/>
            </p:cNvSpPr>
            <p:nvPr/>
          </p:nvSpPr>
          <p:spPr bwMode="auto">
            <a:xfrm>
              <a:off x="3021" y="375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20</a:t>
              </a:r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1776" y="3321"/>
              <a:ext cx="0" cy="4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1149" y="275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141334" name="Rectangle 22"/>
            <p:cNvSpPr>
              <a:spLocks noChangeArrowheads="1"/>
            </p:cNvSpPr>
            <p:nvPr/>
          </p:nvSpPr>
          <p:spPr bwMode="auto">
            <a:xfrm>
              <a:off x="1101" y="182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10</a:t>
              </a:r>
            </a:p>
          </p:txBody>
        </p:sp>
        <p:sp>
          <p:nvSpPr>
            <p:cNvPr id="141336" name="Freeform 24"/>
            <p:cNvSpPr>
              <a:spLocks/>
            </p:cNvSpPr>
            <p:nvPr/>
          </p:nvSpPr>
          <p:spPr bwMode="auto">
            <a:xfrm>
              <a:off x="1920" y="2258"/>
              <a:ext cx="1058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37"/>
                </a:cxn>
                <a:cxn ang="0">
                  <a:pos x="47" y="85"/>
                </a:cxn>
                <a:cxn ang="0">
                  <a:pos x="81" y="149"/>
                </a:cxn>
                <a:cxn ang="0">
                  <a:pos x="119" y="212"/>
                </a:cxn>
                <a:cxn ang="0">
                  <a:pos x="200" y="350"/>
                </a:cxn>
                <a:cxn ang="0">
                  <a:pos x="238" y="414"/>
                </a:cxn>
                <a:cxn ang="0">
                  <a:pos x="271" y="467"/>
                </a:cxn>
                <a:cxn ang="0">
                  <a:pos x="304" y="509"/>
                </a:cxn>
                <a:cxn ang="0">
                  <a:pos x="333" y="546"/>
                </a:cxn>
                <a:cxn ang="0">
                  <a:pos x="390" y="615"/>
                </a:cxn>
                <a:cxn ang="0">
                  <a:pos x="457" y="673"/>
                </a:cxn>
                <a:cxn ang="0">
                  <a:pos x="495" y="705"/>
                </a:cxn>
                <a:cxn ang="0">
                  <a:pos x="538" y="742"/>
                </a:cxn>
                <a:cxn ang="0">
                  <a:pos x="595" y="779"/>
                </a:cxn>
                <a:cxn ang="0">
                  <a:pos x="657" y="822"/>
                </a:cxn>
                <a:cxn ang="0">
                  <a:pos x="728" y="864"/>
                </a:cxn>
                <a:cxn ang="0">
                  <a:pos x="805" y="912"/>
                </a:cxn>
                <a:cxn ang="0">
                  <a:pos x="881" y="954"/>
                </a:cxn>
                <a:cxn ang="0">
                  <a:pos x="947" y="991"/>
                </a:cxn>
                <a:cxn ang="0">
                  <a:pos x="1009" y="1028"/>
                </a:cxn>
                <a:cxn ang="0">
                  <a:pos x="1057" y="1055"/>
                </a:cxn>
              </a:cxnLst>
              <a:rect l="0" t="0" r="r" b="b"/>
              <a:pathLst>
                <a:path w="1058" h="1056">
                  <a:moveTo>
                    <a:pt x="0" y="0"/>
                  </a:moveTo>
                  <a:lnTo>
                    <a:pt x="19" y="37"/>
                  </a:lnTo>
                  <a:lnTo>
                    <a:pt x="47" y="85"/>
                  </a:lnTo>
                  <a:lnTo>
                    <a:pt x="81" y="149"/>
                  </a:lnTo>
                  <a:lnTo>
                    <a:pt x="119" y="212"/>
                  </a:lnTo>
                  <a:lnTo>
                    <a:pt x="200" y="350"/>
                  </a:lnTo>
                  <a:lnTo>
                    <a:pt x="238" y="414"/>
                  </a:lnTo>
                  <a:lnTo>
                    <a:pt x="271" y="467"/>
                  </a:lnTo>
                  <a:lnTo>
                    <a:pt x="304" y="509"/>
                  </a:lnTo>
                  <a:lnTo>
                    <a:pt x="333" y="546"/>
                  </a:lnTo>
                  <a:lnTo>
                    <a:pt x="390" y="615"/>
                  </a:lnTo>
                  <a:lnTo>
                    <a:pt x="457" y="673"/>
                  </a:lnTo>
                  <a:lnTo>
                    <a:pt x="495" y="705"/>
                  </a:lnTo>
                  <a:lnTo>
                    <a:pt x="538" y="742"/>
                  </a:lnTo>
                  <a:lnTo>
                    <a:pt x="595" y="779"/>
                  </a:lnTo>
                  <a:lnTo>
                    <a:pt x="657" y="822"/>
                  </a:lnTo>
                  <a:lnTo>
                    <a:pt x="728" y="864"/>
                  </a:lnTo>
                  <a:lnTo>
                    <a:pt x="805" y="912"/>
                  </a:lnTo>
                  <a:lnTo>
                    <a:pt x="881" y="954"/>
                  </a:lnTo>
                  <a:lnTo>
                    <a:pt x="947" y="991"/>
                  </a:lnTo>
                  <a:lnTo>
                    <a:pt x="1009" y="1028"/>
                  </a:lnTo>
                  <a:lnTo>
                    <a:pt x="1057" y="1055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1337" name="Freeform 25"/>
            <p:cNvSpPr>
              <a:spLocks/>
            </p:cNvSpPr>
            <p:nvPr/>
          </p:nvSpPr>
          <p:spPr bwMode="auto">
            <a:xfrm>
              <a:off x="1438" y="2738"/>
              <a:ext cx="916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9"/>
                </a:cxn>
                <a:cxn ang="0">
                  <a:pos x="42" y="76"/>
                </a:cxn>
                <a:cxn ang="0">
                  <a:pos x="72" y="129"/>
                </a:cxn>
                <a:cxn ang="0">
                  <a:pos x="106" y="187"/>
                </a:cxn>
                <a:cxn ang="0">
                  <a:pos x="173" y="304"/>
                </a:cxn>
                <a:cxn ang="0">
                  <a:pos x="207" y="356"/>
                </a:cxn>
                <a:cxn ang="0">
                  <a:pos x="237" y="403"/>
                </a:cxn>
                <a:cxn ang="0">
                  <a:pos x="264" y="438"/>
                </a:cxn>
                <a:cxn ang="0">
                  <a:pos x="290" y="473"/>
                </a:cxn>
                <a:cxn ang="0">
                  <a:pos x="339" y="532"/>
                </a:cxn>
                <a:cxn ang="0">
                  <a:pos x="365" y="555"/>
                </a:cxn>
                <a:cxn ang="0">
                  <a:pos x="395" y="584"/>
                </a:cxn>
                <a:cxn ang="0">
                  <a:pos x="429" y="613"/>
                </a:cxn>
                <a:cxn ang="0">
                  <a:pos x="467" y="642"/>
                </a:cxn>
                <a:cxn ang="0">
                  <a:pos x="516" y="677"/>
                </a:cxn>
                <a:cxn ang="0">
                  <a:pos x="572" y="712"/>
                </a:cxn>
                <a:cxn ang="0">
                  <a:pos x="633" y="748"/>
                </a:cxn>
                <a:cxn ang="0">
                  <a:pos x="697" y="788"/>
                </a:cxn>
                <a:cxn ang="0">
                  <a:pos x="761" y="823"/>
                </a:cxn>
                <a:cxn ang="0">
                  <a:pos x="821" y="858"/>
                </a:cxn>
                <a:cxn ang="0">
                  <a:pos x="874" y="888"/>
                </a:cxn>
                <a:cxn ang="0">
                  <a:pos x="915" y="911"/>
                </a:cxn>
              </a:cxnLst>
              <a:rect l="0" t="0" r="r" b="b"/>
              <a:pathLst>
                <a:path w="916" h="912">
                  <a:moveTo>
                    <a:pt x="0" y="0"/>
                  </a:moveTo>
                  <a:lnTo>
                    <a:pt x="19" y="29"/>
                  </a:lnTo>
                  <a:lnTo>
                    <a:pt x="42" y="76"/>
                  </a:lnTo>
                  <a:lnTo>
                    <a:pt x="72" y="129"/>
                  </a:lnTo>
                  <a:lnTo>
                    <a:pt x="106" y="187"/>
                  </a:lnTo>
                  <a:lnTo>
                    <a:pt x="173" y="304"/>
                  </a:lnTo>
                  <a:lnTo>
                    <a:pt x="207" y="356"/>
                  </a:lnTo>
                  <a:lnTo>
                    <a:pt x="237" y="403"/>
                  </a:lnTo>
                  <a:lnTo>
                    <a:pt x="264" y="438"/>
                  </a:lnTo>
                  <a:lnTo>
                    <a:pt x="290" y="473"/>
                  </a:lnTo>
                  <a:lnTo>
                    <a:pt x="339" y="532"/>
                  </a:lnTo>
                  <a:lnTo>
                    <a:pt x="365" y="555"/>
                  </a:lnTo>
                  <a:lnTo>
                    <a:pt x="395" y="584"/>
                  </a:lnTo>
                  <a:lnTo>
                    <a:pt x="429" y="613"/>
                  </a:lnTo>
                  <a:lnTo>
                    <a:pt x="467" y="642"/>
                  </a:lnTo>
                  <a:lnTo>
                    <a:pt x="516" y="677"/>
                  </a:lnTo>
                  <a:lnTo>
                    <a:pt x="572" y="712"/>
                  </a:lnTo>
                  <a:lnTo>
                    <a:pt x="633" y="748"/>
                  </a:lnTo>
                  <a:lnTo>
                    <a:pt x="697" y="788"/>
                  </a:lnTo>
                  <a:lnTo>
                    <a:pt x="761" y="823"/>
                  </a:lnTo>
                  <a:lnTo>
                    <a:pt x="821" y="858"/>
                  </a:lnTo>
                  <a:lnTo>
                    <a:pt x="874" y="888"/>
                  </a:lnTo>
                  <a:lnTo>
                    <a:pt x="915" y="911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41338" name="Oval 26"/>
            <p:cNvSpPr>
              <a:spLocks noChangeArrowheads="1"/>
            </p:cNvSpPr>
            <p:nvPr/>
          </p:nvSpPr>
          <p:spPr bwMode="auto">
            <a:xfrm>
              <a:off x="1728" y="32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39" name="Rectangle 27"/>
            <p:cNvSpPr>
              <a:spLocks noChangeArrowheads="1"/>
            </p:cNvSpPr>
            <p:nvPr/>
          </p:nvSpPr>
          <p:spPr bwMode="auto">
            <a:xfrm>
              <a:off x="1581" y="3309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A</a:t>
              </a:r>
            </a:p>
          </p:txBody>
        </p:sp>
        <p:sp>
          <p:nvSpPr>
            <p:cNvPr id="141341" name="Oval 29"/>
            <p:cNvSpPr>
              <a:spLocks noChangeArrowheads="1"/>
            </p:cNvSpPr>
            <p:nvPr/>
          </p:nvSpPr>
          <p:spPr bwMode="auto">
            <a:xfrm>
              <a:off x="2256" y="28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2349" y="3465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U</a:t>
              </a:r>
              <a:r>
                <a:rPr lang="en-US" sz="1600" b="1" i="1" baseline="-25000"/>
                <a:t>1</a:t>
              </a:r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2349" y="268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B</a:t>
              </a:r>
            </a:p>
          </p:txBody>
        </p:sp>
        <p:sp>
          <p:nvSpPr>
            <p:cNvPr id="141344" name="Rectangle 32"/>
            <p:cNvSpPr>
              <a:spLocks noChangeArrowheads="1"/>
            </p:cNvSpPr>
            <p:nvPr/>
          </p:nvSpPr>
          <p:spPr bwMode="auto">
            <a:xfrm>
              <a:off x="2973" y="3165"/>
              <a:ext cx="25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i="1"/>
                <a:t>U</a:t>
              </a:r>
              <a:r>
                <a:rPr lang="en-US" sz="1600" b="1" i="1" baseline="-25000"/>
                <a:t>2</a:t>
              </a:r>
            </a:p>
          </p:txBody>
        </p:sp>
        <p:sp>
          <p:nvSpPr>
            <p:cNvPr id="141348" name="Line 36"/>
            <p:cNvSpPr>
              <a:spLocks noChangeShapeType="1"/>
            </p:cNvSpPr>
            <p:nvPr/>
          </p:nvSpPr>
          <p:spPr bwMode="auto">
            <a:xfrm>
              <a:off x="2304" y="2889"/>
              <a:ext cx="0" cy="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3504" y="1357"/>
              <a:ext cx="1896" cy="6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 err="1"/>
                <a:t>Tanto</a:t>
              </a:r>
              <a:r>
                <a:rPr lang="en-US" sz="1600" b="1" dirty="0"/>
                <a:t> </a:t>
              </a:r>
              <a:r>
                <a:rPr lang="en-US" sz="1600" b="1" dirty="0" err="1"/>
                <a:t>las</a:t>
              </a:r>
              <a:r>
                <a:rPr lang="en-US" sz="1600" b="1" dirty="0"/>
                <a:t> </a:t>
              </a:r>
              <a:r>
                <a:rPr lang="en-US" sz="1600" b="1" dirty="0" err="1"/>
                <a:t>hamburguesas</a:t>
              </a:r>
              <a:endParaRPr lang="en-US" sz="1600" b="1" dirty="0"/>
            </a:p>
            <a:p>
              <a:pPr algn="ctr" eaLnBrk="0" hangingPunct="0"/>
              <a:r>
                <a:rPr lang="en-US" sz="1600" b="1" dirty="0"/>
                <a:t> </a:t>
              </a:r>
              <a:r>
                <a:rPr lang="en-US" sz="1600" b="1" dirty="0" err="1"/>
                <a:t>como</a:t>
              </a:r>
              <a:r>
                <a:rPr lang="en-US" sz="1600" b="1" dirty="0"/>
                <a:t> los </a:t>
              </a:r>
              <a:r>
                <a:rPr lang="en-US" sz="1600" b="1" dirty="0" err="1"/>
                <a:t>bistecs</a:t>
              </a:r>
              <a:r>
                <a:rPr lang="en-US" sz="1600" b="1" dirty="0"/>
                <a:t> </a:t>
              </a:r>
            </a:p>
            <a:p>
              <a:pPr algn="ctr" eaLnBrk="0" hangingPunct="0"/>
              <a:r>
                <a:rPr lang="en-US" sz="1600" b="1" dirty="0"/>
                <a:t>se </a:t>
              </a:r>
              <a:r>
                <a:rPr lang="en-US" sz="1600" b="1" dirty="0" err="1"/>
                <a:t>comportan</a:t>
              </a:r>
              <a:r>
                <a:rPr lang="en-US" sz="1600" b="1" dirty="0"/>
                <a:t> </a:t>
              </a:r>
              <a:r>
                <a:rPr lang="en-US" sz="1600" b="1" dirty="0" err="1"/>
                <a:t>como</a:t>
              </a:r>
              <a:endParaRPr lang="en-US" sz="1600" b="1" dirty="0"/>
            </a:p>
            <a:p>
              <a:pPr algn="ctr" eaLnBrk="0" hangingPunct="0"/>
              <a:r>
                <a:rPr lang="en-US" sz="1600" b="1" dirty="0"/>
                <a:t> un </a:t>
              </a:r>
              <a:r>
                <a:rPr lang="en-US" sz="1600" b="1" dirty="0" err="1"/>
                <a:t>bien</a:t>
              </a:r>
              <a:r>
                <a:rPr lang="en-US" sz="1600" b="1" dirty="0"/>
                <a:t> normal entre </a:t>
              </a:r>
              <a:r>
                <a:rPr lang="en-US" sz="1600" b="1" i="1" dirty="0"/>
                <a:t>A y B</a:t>
              </a:r>
              <a:r>
                <a:rPr lang="en-US" sz="1600" b="1" i="1" dirty="0" smtClean="0"/>
                <a:t>.</a:t>
              </a:r>
              <a:endParaRPr lang="en-US" sz="1600" b="1" i="1" dirty="0"/>
            </a:p>
          </p:txBody>
        </p:sp>
      </p:grpSp>
      <p:sp>
        <p:nvSpPr>
          <p:cNvPr id="141363" name="Text Box 51"/>
          <p:cNvSpPr txBox="1">
            <a:spLocks noChangeArrowheads="1"/>
          </p:cNvSpPr>
          <p:nvPr/>
        </p:nvSpPr>
        <p:spPr bwMode="auto">
          <a:xfrm>
            <a:off x="373063" y="3214688"/>
            <a:ext cx="1367682" cy="20313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 dirty="0"/>
              <a:t>A: </a:t>
            </a:r>
            <a:r>
              <a:rPr lang="es-ES" b="1" dirty="0" err="1"/>
              <a:t>I,Px,Py</a:t>
            </a:r>
            <a:endParaRPr lang="es-ES" b="1" dirty="0"/>
          </a:p>
          <a:p>
            <a:r>
              <a:rPr lang="es-ES" b="1" dirty="0"/>
              <a:t>B: </a:t>
            </a:r>
            <a:r>
              <a:rPr lang="es-ES" b="1" dirty="0" err="1" smtClean="0"/>
              <a:t>I’,Px,Py</a:t>
            </a:r>
            <a:endParaRPr lang="es-ES" b="1" dirty="0"/>
          </a:p>
          <a:p>
            <a:r>
              <a:rPr lang="es-ES" b="1" dirty="0"/>
              <a:t>C: </a:t>
            </a:r>
            <a:r>
              <a:rPr lang="es-ES" b="1" dirty="0" err="1" smtClean="0"/>
              <a:t>I’’,Px,Py</a:t>
            </a:r>
            <a:endParaRPr lang="es-ES" b="1" dirty="0"/>
          </a:p>
          <a:p>
            <a:r>
              <a:rPr lang="es-ES" b="1" dirty="0" smtClean="0"/>
              <a:t>I&lt;I’&lt;I’’</a:t>
            </a:r>
            <a:endParaRPr lang="es-ES" b="1" dirty="0"/>
          </a:p>
          <a:p>
            <a:r>
              <a:rPr lang="es-ES" b="1" dirty="0" err="1"/>
              <a:t>P</a:t>
            </a:r>
            <a:r>
              <a:rPr lang="es-ES" b="1" baseline="-25000" dirty="0" err="1"/>
              <a:t>x</a:t>
            </a:r>
            <a:r>
              <a:rPr lang="es-ES" b="1" dirty="0"/>
              <a:t>=1,P</a:t>
            </a:r>
            <a:r>
              <a:rPr lang="es-ES" b="1" baseline="-25000" dirty="0"/>
              <a:t>y</a:t>
            </a:r>
            <a:r>
              <a:rPr lang="es-ES" b="1" dirty="0"/>
              <a:t>=2</a:t>
            </a:r>
          </a:p>
          <a:p>
            <a:r>
              <a:rPr lang="es-ES" b="1" dirty="0" smtClean="0"/>
              <a:t>I=10,I’=20</a:t>
            </a:r>
            <a:endParaRPr lang="es-ES" b="1" dirty="0"/>
          </a:p>
          <a:p>
            <a:r>
              <a:rPr lang="es-ES" b="1" dirty="0" smtClean="0"/>
              <a:t>I’’=30</a:t>
            </a:r>
            <a:endParaRPr lang="es-ES" b="1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CB40-6C82-451A-8EB4-00990FE3FF75}" type="slidenum">
              <a:rPr lang="es-ES"/>
              <a:pPr/>
              <a:t>4</a:t>
            </a:fld>
            <a:endParaRPr lang="es-E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Orientación bibliográfica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ct val="30000"/>
              </a:spcAft>
            </a:pPr>
            <a:r>
              <a:rPr lang="es-ES" dirty="0"/>
              <a:t>Capítulo 4 de </a:t>
            </a:r>
            <a:r>
              <a:rPr lang="es-ES" dirty="0" err="1"/>
              <a:t>Pindyck</a:t>
            </a:r>
            <a:r>
              <a:rPr lang="es-ES" dirty="0"/>
              <a:t>, R.S. y </a:t>
            </a:r>
            <a:r>
              <a:rPr lang="es-ES" dirty="0" err="1"/>
              <a:t>Rubinfeld</a:t>
            </a:r>
            <a:r>
              <a:rPr lang="es-ES" dirty="0"/>
              <a:t>, D.L. (2013). </a:t>
            </a:r>
            <a:r>
              <a:rPr lang="es-ES" i="1" dirty="0"/>
              <a:t>Microeconomía</a:t>
            </a:r>
            <a:r>
              <a:rPr lang="es-ES" dirty="0"/>
              <a:t> (8ª edición). Madrid: </a:t>
            </a:r>
            <a:r>
              <a:rPr lang="es-ES" dirty="0" err="1"/>
              <a:t>Pearson</a:t>
            </a:r>
            <a:r>
              <a:rPr lang="es-ES" dirty="0"/>
              <a:t> </a:t>
            </a:r>
            <a:r>
              <a:rPr lang="es-ES" dirty="0" err="1"/>
              <a:t>Prentice</a:t>
            </a:r>
            <a:r>
              <a:rPr lang="es-ES" dirty="0"/>
              <a:t> Hall. (</a:t>
            </a:r>
            <a:r>
              <a:rPr lang="es-ES" dirty="0">
                <a:solidFill>
                  <a:srgbClr val="FF3300"/>
                </a:solidFill>
              </a:rPr>
              <a:t>Excepto epígrafes 4.5 y 4.6</a:t>
            </a:r>
            <a:r>
              <a:rPr lang="es-ES" dirty="0"/>
              <a:t>)</a:t>
            </a:r>
          </a:p>
          <a:p>
            <a:pPr algn="just"/>
            <a:r>
              <a:rPr lang="es-ES" dirty="0"/>
              <a:t>Capítulo 3 de </a:t>
            </a:r>
            <a:r>
              <a:rPr lang="es-ES" dirty="0" err="1"/>
              <a:t>Nicholson</a:t>
            </a:r>
            <a:r>
              <a:rPr lang="es-ES" dirty="0"/>
              <a:t>, W. (2006). </a:t>
            </a:r>
            <a:r>
              <a:rPr lang="es-ES" i="1" dirty="0"/>
              <a:t>Microeconomía Intermedia y Aplicaciones</a:t>
            </a:r>
            <a:r>
              <a:rPr lang="es-ES" dirty="0"/>
              <a:t> (9ª edición). Madrid: </a:t>
            </a:r>
            <a:r>
              <a:rPr lang="es-ES" dirty="0" err="1"/>
              <a:t>Thomson</a:t>
            </a:r>
            <a:r>
              <a:rPr lang="es-ES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61641" y="6381750"/>
            <a:ext cx="6146156" cy="476250"/>
          </a:xfrm>
        </p:spPr>
        <p:txBody>
          <a:bodyPr/>
          <a:lstStyle/>
          <a:p>
            <a:pPr algn="l"/>
            <a:r>
              <a:rPr lang="es-ES" sz="1800" i="1" dirty="0" smtClean="0"/>
              <a:t>Figura 9. </a:t>
            </a:r>
            <a:r>
              <a:rPr lang="es-ES" sz="1800" dirty="0" smtClean="0"/>
              <a:t>Diferentes comportamientos respecto a la renta.</a:t>
            </a:r>
            <a:endParaRPr lang="es-ES" sz="1800" dirty="0"/>
          </a:p>
        </p:txBody>
      </p:sp>
      <p:sp>
        <p:nvSpPr>
          <p:cNvPr id="3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A66-BF1F-4DD7-9B4A-8DAA7ED750CE}" type="slidenum">
              <a:rPr lang="es-ES"/>
              <a:pPr/>
              <a:t>40</a:t>
            </a:fld>
            <a:endParaRPr lang="es-ES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53641" name="Group 41"/>
          <p:cNvGrpSpPr>
            <a:grpSpLocks/>
          </p:cNvGrpSpPr>
          <p:nvPr/>
        </p:nvGrpSpPr>
        <p:grpSpPr bwMode="auto">
          <a:xfrm>
            <a:off x="2489200" y="1779588"/>
            <a:ext cx="5267325" cy="3363912"/>
            <a:chOff x="1568" y="1121"/>
            <a:chExt cx="3318" cy="2119"/>
          </a:xfrm>
        </p:grpSpPr>
        <p:grpSp>
          <p:nvGrpSpPr>
            <p:cNvPr id="153640" name="Group 40"/>
            <p:cNvGrpSpPr>
              <a:grpSpLocks/>
            </p:cNvGrpSpPr>
            <p:nvPr/>
          </p:nvGrpSpPr>
          <p:grpSpPr bwMode="auto">
            <a:xfrm>
              <a:off x="1568" y="1164"/>
              <a:ext cx="2224" cy="2076"/>
              <a:chOff x="1568" y="1164"/>
              <a:chExt cx="2224" cy="2076"/>
            </a:xfrm>
          </p:grpSpPr>
          <p:sp>
            <p:nvSpPr>
              <p:cNvPr id="153639" name="Freeform 39"/>
              <p:cNvSpPr>
                <a:spLocks/>
              </p:cNvSpPr>
              <p:nvPr/>
            </p:nvSpPr>
            <p:spPr bwMode="auto">
              <a:xfrm>
                <a:off x="2334" y="1164"/>
                <a:ext cx="1444" cy="2076"/>
              </a:xfrm>
              <a:custGeom>
                <a:avLst/>
                <a:gdLst/>
                <a:ahLst/>
                <a:cxnLst>
                  <a:cxn ang="0">
                    <a:pos x="6" y="2076"/>
                  </a:cxn>
                  <a:cxn ang="0">
                    <a:pos x="234" y="1884"/>
                  </a:cxn>
                  <a:cxn ang="0">
                    <a:pos x="1410" y="984"/>
                  </a:cxn>
                  <a:cxn ang="0">
                    <a:pos x="438" y="0"/>
                  </a:cxn>
                </a:cxnLst>
                <a:rect l="0" t="0" r="r" b="b"/>
                <a:pathLst>
                  <a:path w="1444" h="2076">
                    <a:moveTo>
                      <a:pt x="6" y="2076"/>
                    </a:moveTo>
                    <a:cubicBezTo>
                      <a:pt x="3" y="2071"/>
                      <a:pt x="0" y="2066"/>
                      <a:pt x="234" y="1884"/>
                    </a:cubicBezTo>
                    <a:cubicBezTo>
                      <a:pt x="468" y="1702"/>
                      <a:pt x="1376" y="1298"/>
                      <a:pt x="1410" y="984"/>
                    </a:cubicBezTo>
                    <a:cubicBezTo>
                      <a:pt x="1444" y="670"/>
                      <a:pt x="941" y="335"/>
                      <a:pt x="438" y="0"/>
                    </a:cubicBezTo>
                  </a:path>
                </a:pathLst>
              </a:custGeom>
              <a:noFill/>
              <a:ln w="5715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"/>
              </a:p>
            </p:txBody>
          </p:sp>
          <p:sp>
            <p:nvSpPr>
              <p:cNvPr id="153616" name="Rectangle 16"/>
              <p:cNvSpPr>
                <a:spLocks noChangeArrowheads="1"/>
              </p:cNvSpPr>
              <p:nvPr/>
            </p:nvSpPr>
            <p:spPr bwMode="auto">
              <a:xfrm>
                <a:off x="1568" y="1777"/>
                <a:ext cx="1694" cy="5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1600" b="1"/>
                  <a:t>Las curvas de Engel </a:t>
                </a:r>
              </a:p>
              <a:p>
                <a:pPr algn="ctr" eaLnBrk="0" hangingPunct="0"/>
                <a:r>
                  <a:rPr lang="en-US" sz="1600" b="1"/>
                  <a:t>tienen pendiente negativa</a:t>
                </a:r>
              </a:p>
              <a:p>
                <a:pPr algn="ctr" eaLnBrk="0" hangingPunct="0"/>
                <a:r>
                  <a:rPr lang="en-US" sz="1600" b="1"/>
                  <a:t> para bienes inferiores.</a:t>
                </a:r>
                <a:endParaRPr lang="en-US" b="1"/>
              </a:p>
            </p:txBody>
          </p:sp>
          <p:sp>
            <p:nvSpPr>
              <p:cNvPr id="153618" name="Oval 18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3619" name="Oval 19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3620" name="Oval 20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53638" name="Group 38"/>
            <p:cNvGrpSpPr>
              <a:grpSpLocks/>
            </p:cNvGrpSpPr>
            <p:nvPr/>
          </p:nvGrpSpPr>
          <p:grpSpPr bwMode="auto">
            <a:xfrm>
              <a:off x="4080" y="1121"/>
              <a:ext cx="806" cy="2079"/>
              <a:chOff x="4080" y="1121"/>
              <a:chExt cx="806" cy="2079"/>
            </a:xfrm>
          </p:grpSpPr>
          <p:sp>
            <p:nvSpPr>
              <p:cNvPr id="153621" name="Line 21"/>
              <p:cNvSpPr>
                <a:spLocks noChangeShapeType="1"/>
              </p:cNvSpPr>
              <p:nvPr/>
            </p:nvSpPr>
            <p:spPr bwMode="auto">
              <a:xfrm>
                <a:off x="4080" y="2177"/>
                <a:ext cx="0" cy="10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3622" name="Line 22"/>
              <p:cNvSpPr>
                <a:spLocks noChangeShapeType="1"/>
              </p:cNvSpPr>
              <p:nvPr/>
            </p:nvSpPr>
            <p:spPr bwMode="auto">
              <a:xfrm>
                <a:off x="4080" y="1121"/>
                <a:ext cx="0" cy="10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3623" name="Rectangle 23"/>
              <p:cNvSpPr>
                <a:spLocks noChangeArrowheads="1"/>
              </p:cNvSpPr>
              <p:nvPr/>
            </p:nvSpPr>
            <p:spPr bwMode="auto">
              <a:xfrm>
                <a:off x="4211" y="1494"/>
                <a:ext cx="664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/>
                  <a:t>Inferior</a:t>
                </a:r>
              </a:p>
            </p:txBody>
          </p:sp>
          <p:sp>
            <p:nvSpPr>
              <p:cNvPr id="153624" name="Rectangle 24"/>
              <p:cNvSpPr>
                <a:spLocks noChangeArrowheads="1"/>
              </p:cNvSpPr>
              <p:nvPr/>
            </p:nvSpPr>
            <p:spPr bwMode="auto">
              <a:xfrm>
                <a:off x="4221" y="2541"/>
                <a:ext cx="66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b="1"/>
                  <a:t>Normal</a:t>
                </a:r>
              </a:p>
            </p:txBody>
          </p:sp>
        </p:grpSp>
      </p:grpSp>
      <p:sp>
        <p:nvSpPr>
          <p:cNvPr id="153625" name="Line 25"/>
          <p:cNvSpPr>
            <a:spLocks noChangeShapeType="1"/>
          </p:cNvSpPr>
          <p:nvPr/>
        </p:nvSpPr>
        <p:spPr bwMode="auto">
          <a:xfrm>
            <a:off x="2247900" y="15382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6432550" y="5613400"/>
            <a:ext cx="14763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X (unidades</a:t>
            </a:r>
          </a:p>
          <a:p>
            <a:pPr eaLnBrk="0" hangingPunct="0"/>
            <a:r>
              <a:rPr lang="en-US" b="1"/>
              <a:t>mensuales)</a:t>
            </a:r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2224088" y="5981700"/>
            <a:ext cx="4240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1747838" y="1824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30</a:t>
            </a: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304323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401478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8</a:t>
            </a: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4986338" y="59388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12</a:t>
            </a: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1747838" y="4618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10</a:t>
            </a: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212725" y="1250950"/>
            <a:ext cx="15017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Renta (I)</a:t>
            </a:r>
          </a:p>
          <a:p>
            <a:pPr algn="ctr" eaLnBrk="0" hangingPunct="0"/>
            <a:r>
              <a:rPr lang="en-US" b="1"/>
              <a:t>(dólares</a:t>
            </a:r>
          </a:p>
          <a:p>
            <a:pPr algn="ctr" eaLnBrk="0" hangingPunct="0"/>
            <a:r>
              <a:rPr lang="en-US" b="1"/>
              <a:t> mensuales)</a:t>
            </a:r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1747838" y="32210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20</a:t>
            </a: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6110288" y="5938838"/>
            <a:ext cx="463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16</a:t>
            </a: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2071688" y="5938838"/>
            <a:ext cx="322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0</a:t>
            </a:r>
          </a:p>
        </p:txBody>
      </p:sp>
      <p:sp>
        <p:nvSpPr>
          <p:cNvPr id="153642" name="Text Box 42"/>
          <p:cNvSpPr txBox="1">
            <a:spLocks noChangeArrowheads="1"/>
          </p:cNvSpPr>
          <p:nvPr/>
        </p:nvSpPr>
        <p:spPr bwMode="auto">
          <a:xfrm>
            <a:off x="2441575" y="534988"/>
            <a:ext cx="3802063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sz="2800" b="1"/>
              <a:t>Las curvas de Engel</a:t>
            </a:r>
            <a:r>
              <a:rPr lang="en-US"/>
              <a:t> </a:t>
            </a:r>
            <a:r>
              <a:rPr lang="en-US" sz="2800" b="1"/>
              <a:t>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1DB4-F7DA-4FB4-BC37-2F136051D1E9}" type="slidenum">
              <a:rPr lang="es-ES"/>
              <a:pPr/>
              <a:t>41</a:t>
            </a:fld>
            <a:endParaRPr lang="es-E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 </a:t>
            </a:r>
            <a:r>
              <a:rPr lang="es-ES" sz="4000" dirty="0"/>
              <a:t>Efecto sustitución y efecto renta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7973"/>
            <a:ext cx="8686800" cy="5076825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40000"/>
              </a:spcBef>
            </a:pPr>
            <a:r>
              <a:rPr lang="es-ES" sz="2400" dirty="0"/>
              <a:t>Consideramos una reducción del precio del bien X (</a:t>
            </a:r>
            <a:r>
              <a:rPr lang="es-ES" sz="2400" dirty="0" err="1"/>
              <a:t>P</a:t>
            </a:r>
            <a:r>
              <a:rPr lang="es-ES" sz="2400" baseline="-25000" dirty="0" err="1"/>
              <a:t>x</a:t>
            </a:r>
            <a:r>
              <a:rPr lang="es-ES" sz="2400" dirty="0"/>
              <a:t>), permaneciendo constantes el precio del otro bien (</a:t>
            </a:r>
            <a:r>
              <a:rPr lang="es-ES" sz="2400" dirty="0" err="1"/>
              <a:t>P</a:t>
            </a:r>
            <a:r>
              <a:rPr lang="es-ES" sz="2400" baseline="-25000" dirty="0" err="1"/>
              <a:t>y</a:t>
            </a:r>
            <a:r>
              <a:rPr lang="es-ES" sz="2400" dirty="0"/>
              <a:t>) y la renta monetaria del consumidor (I) y dadas unas pautas de preferencias -</a:t>
            </a:r>
            <a:r>
              <a:rPr lang="es-ES" sz="2400" dirty="0" err="1"/>
              <a:t>ceteris</a:t>
            </a:r>
            <a:r>
              <a:rPr lang="es-ES" sz="2400" dirty="0"/>
              <a:t> </a:t>
            </a:r>
            <a:r>
              <a:rPr lang="es-ES" sz="2400" dirty="0" err="1" smtClean="0"/>
              <a:t>paribus</a:t>
            </a:r>
            <a:r>
              <a:rPr lang="es-ES" sz="2400" dirty="0" smtClean="0"/>
              <a:t>-.</a:t>
            </a:r>
            <a:endParaRPr lang="es-ES" sz="2400" dirty="0"/>
          </a:p>
          <a:p>
            <a:pPr marL="457200" indent="-457200">
              <a:lnSpc>
                <a:spcPct val="90000"/>
              </a:lnSpc>
              <a:spcBef>
                <a:spcPts val="1800"/>
              </a:spcBef>
            </a:pPr>
            <a:r>
              <a:rPr lang="es-ES" sz="2400" dirty="0"/>
              <a:t>Análisis de estática comparativa:</a:t>
            </a:r>
          </a:p>
          <a:p>
            <a:pPr marL="838200" lvl="1" indent="-3810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2000" dirty="0" err="1"/>
              <a:t>P</a:t>
            </a:r>
            <a:r>
              <a:rPr lang="es-ES" sz="2400" baseline="-25000" dirty="0" err="1">
                <a:ea typeface="+mn-ea"/>
              </a:rPr>
              <a:t>x</a:t>
            </a:r>
            <a:r>
              <a:rPr lang="es-ES" sz="2000" dirty="0"/>
              <a:t>, </a:t>
            </a:r>
            <a:r>
              <a:rPr lang="es-ES" sz="2000" dirty="0" err="1"/>
              <a:t>P</a:t>
            </a:r>
            <a:r>
              <a:rPr lang="es-ES" sz="2400" baseline="-25000" dirty="0" err="1">
                <a:ea typeface="+mn-ea"/>
              </a:rPr>
              <a:t>y</a:t>
            </a:r>
            <a:r>
              <a:rPr lang="es-ES" sz="2000" dirty="0" err="1"/>
              <a:t>,I,AB</a:t>
            </a:r>
            <a:r>
              <a:rPr lang="es-ES" sz="2000" dirty="0"/>
              <a:t>, E</a:t>
            </a:r>
            <a:r>
              <a:rPr lang="es-ES" sz="2000" baseline="-25000" dirty="0"/>
              <a:t>0</a:t>
            </a:r>
            <a:r>
              <a:rPr lang="es-ES" sz="2000" dirty="0"/>
              <a:t>(X</a:t>
            </a:r>
            <a:r>
              <a:rPr lang="es-ES" sz="2000" baseline="-25000" dirty="0"/>
              <a:t>0</a:t>
            </a:r>
            <a:r>
              <a:rPr lang="es-ES" sz="2000" dirty="0"/>
              <a:t>, Y</a:t>
            </a:r>
            <a:r>
              <a:rPr lang="es-ES" sz="2000" baseline="-25000" dirty="0"/>
              <a:t>0</a:t>
            </a:r>
            <a:r>
              <a:rPr lang="es-ES" sz="2000" dirty="0"/>
              <a:t>), U</a:t>
            </a:r>
            <a:r>
              <a:rPr lang="es-ES" sz="2000" baseline="-25000" dirty="0"/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40000"/>
              </a:spcBef>
              <a:buFontTx/>
              <a:buAutoNum type="arabicPeriod"/>
            </a:pPr>
            <a:r>
              <a:rPr lang="es-ES" sz="2000" dirty="0" err="1" smtClean="0"/>
              <a:t>P</a:t>
            </a:r>
            <a:r>
              <a:rPr lang="es-ES" sz="2400" baseline="-25000" dirty="0" err="1" smtClean="0">
                <a:ea typeface="+mn-ea"/>
              </a:rPr>
              <a:t>x</a:t>
            </a:r>
            <a:r>
              <a:rPr lang="es-ES" sz="2000" dirty="0" smtClean="0">
                <a:ea typeface="+mn-ea"/>
              </a:rPr>
              <a:t>’</a:t>
            </a:r>
            <a:r>
              <a:rPr lang="es-ES" sz="2000" dirty="0" smtClean="0"/>
              <a:t>&lt;</a:t>
            </a:r>
            <a:r>
              <a:rPr lang="es-ES" sz="2000" dirty="0" err="1" smtClean="0"/>
              <a:t>P</a:t>
            </a:r>
            <a:r>
              <a:rPr lang="es-ES" sz="2400" baseline="-25000" dirty="0" err="1" smtClean="0">
                <a:ea typeface="+mn-ea"/>
              </a:rPr>
              <a:t>x</a:t>
            </a:r>
            <a:r>
              <a:rPr lang="es-ES" sz="2000" dirty="0"/>
              <a:t>, </a:t>
            </a:r>
            <a:r>
              <a:rPr lang="es-ES" sz="2000" dirty="0" err="1" smtClean="0"/>
              <a:t>P</a:t>
            </a:r>
            <a:r>
              <a:rPr lang="es-ES" sz="2400" baseline="-25000" dirty="0" err="1" smtClean="0">
                <a:ea typeface="+mn-ea"/>
              </a:rPr>
              <a:t>y</a:t>
            </a:r>
            <a:r>
              <a:rPr lang="es-ES" sz="2000" dirty="0" err="1" smtClean="0"/>
              <a:t>,I,AB</a:t>
            </a:r>
            <a:r>
              <a:rPr lang="es-ES" sz="2000" dirty="0" smtClean="0"/>
              <a:t>’, </a:t>
            </a:r>
            <a:r>
              <a:rPr lang="es-ES" sz="2000" dirty="0"/>
              <a:t>E</a:t>
            </a:r>
            <a:r>
              <a:rPr lang="es-ES" sz="2000" baseline="-25000" dirty="0"/>
              <a:t>1</a:t>
            </a:r>
            <a:r>
              <a:rPr lang="es-ES" sz="2000" dirty="0"/>
              <a:t>(X</a:t>
            </a:r>
            <a:r>
              <a:rPr lang="es-ES" sz="2000" baseline="-25000" dirty="0"/>
              <a:t>1</a:t>
            </a:r>
            <a:r>
              <a:rPr lang="es-ES" sz="2000" dirty="0"/>
              <a:t>, Y</a:t>
            </a:r>
            <a:r>
              <a:rPr lang="es-ES" sz="2000" baseline="-25000" dirty="0"/>
              <a:t>1</a:t>
            </a:r>
            <a:r>
              <a:rPr lang="es-ES" sz="2000" dirty="0"/>
              <a:t>), U</a:t>
            </a:r>
            <a:r>
              <a:rPr lang="es-ES" sz="2000" baseline="-25000" dirty="0"/>
              <a:t>2</a:t>
            </a:r>
            <a:endParaRPr lang="es-ES" sz="2000" dirty="0"/>
          </a:p>
          <a:p>
            <a:pPr marL="457200" indent="-457200" algn="just">
              <a:lnSpc>
                <a:spcPct val="90000"/>
              </a:lnSpc>
              <a:spcBef>
                <a:spcPts val="1800"/>
              </a:spcBef>
            </a:pPr>
            <a:r>
              <a:rPr lang="es-ES" sz="2400" dirty="0"/>
              <a:t>Al bajar el precio de </a:t>
            </a:r>
            <a:r>
              <a:rPr lang="es-ES" sz="2400" dirty="0" err="1"/>
              <a:t>P</a:t>
            </a:r>
            <a:r>
              <a:rPr lang="es-ES" sz="2400" baseline="-25000" dirty="0" err="1"/>
              <a:t>x</a:t>
            </a:r>
            <a:r>
              <a:rPr lang="es-ES" sz="2400" dirty="0"/>
              <a:t> a </a:t>
            </a:r>
            <a:r>
              <a:rPr lang="es-ES" sz="2400" dirty="0" err="1" smtClean="0"/>
              <a:t>P</a:t>
            </a:r>
            <a:r>
              <a:rPr lang="es-ES" sz="2400" baseline="-25000" dirty="0" err="1" smtClean="0"/>
              <a:t>x</a:t>
            </a:r>
            <a:r>
              <a:rPr lang="es-ES" sz="2400" dirty="0" smtClean="0"/>
              <a:t>’, </a:t>
            </a:r>
            <a:r>
              <a:rPr lang="es-ES" sz="2400" dirty="0"/>
              <a:t>el consumidor ha pasado de demandar X</a:t>
            </a:r>
            <a:r>
              <a:rPr lang="es-ES" sz="2400" baseline="-25000" dirty="0"/>
              <a:t>0</a:t>
            </a:r>
            <a:r>
              <a:rPr lang="es-ES" sz="2400" dirty="0"/>
              <a:t> a X</a:t>
            </a:r>
            <a:r>
              <a:rPr lang="es-ES" sz="2400" baseline="-25000" dirty="0"/>
              <a:t>1</a:t>
            </a:r>
            <a:r>
              <a:rPr lang="es-ES" sz="2400" dirty="0"/>
              <a:t> unidades del bien X </a:t>
            </a:r>
            <a:r>
              <a:rPr lang="es-ES" sz="2400" dirty="0" smtClean="0"/>
              <a:t>(figura </a:t>
            </a:r>
            <a:r>
              <a:rPr lang="es-ES" sz="2400" dirty="0"/>
              <a:t>10). Este es el </a:t>
            </a:r>
            <a:r>
              <a:rPr lang="es-ES" sz="2400" dirty="0">
                <a:solidFill>
                  <a:srgbClr val="FF3300"/>
                </a:solidFill>
              </a:rPr>
              <a:t>efecto total</a:t>
            </a:r>
            <a:r>
              <a:rPr lang="es-ES" sz="2400" dirty="0"/>
              <a:t> y se mide en unidades del producto: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es-ES" sz="2400" dirty="0"/>
              <a:t>                         </a:t>
            </a:r>
            <a:r>
              <a:rPr lang="es-ES" sz="2400" dirty="0" smtClean="0"/>
              <a:t>               </a:t>
            </a:r>
            <a:r>
              <a:rPr lang="es-ES" sz="2400" dirty="0"/>
              <a:t>ET=X</a:t>
            </a:r>
            <a:r>
              <a:rPr lang="es-ES" sz="2400" baseline="-25000" dirty="0"/>
              <a:t>1</a:t>
            </a:r>
            <a:r>
              <a:rPr lang="es-ES" sz="2400" dirty="0"/>
              <a:t>-X</a:t>
            </a:r>
            <a:r>
              <a:rPr lang="es-ES" sz="2400" baseline="-25000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1722" y="6245225"/>
            <a:ext cx="6956384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10</a:t>
            </a:r>
            <a:r>
              <a:rPr lang="es-ES" sz="2000" dirty="0" smtClean="0"/>
              <a:t>. Efecto total de una reducción del precio de X.</a:t>
            </a:r>
            <a:endParaRPr lang="es-ES" sz="2000" dirty="0"/>
          </a:p>
        </p:txBody>
      </p:sp>
      <p:sp>
        <p:nvSpPr>
          <p:cNvPr id="3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DB29-2669-4B71-B35C-038CD70EA7D0}" type="slidenum">
              <a:rPr lang="es-ES"/>
              <a:pPr/>
              <a:t>42</a:t>
            </a:fld>
            <a:endParaRPr lang="es-E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200"/>
              <a:t>4. </a:t>
            </a:r>
            <a:r>
              <a:rPr lang="es-ES" sz="3200"/>
              <a:t>Efecto sustitución y efecto renta</a:t>
            </a:r>
            <a:r>
              <a:rPr lang="en-US" sz="3200"/>
              <a:t>: bien normal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>
            <a:off x="2209800" y="125253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7035800" y="5356225"/>
            <a:ext cx="1371600" cy="86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700" b="1"/>
              <a:t>X </a:t>
            </a:r>
          </a:p>
          <a:p>
            <a:pPr algn="ctr" eaLnBrk="0" hangingPunct="0"/>
            <a:r>
              <a:rPr lang="en-US" sz="1700" b="1"/>
              <a:t>(unidades</a:t>
            </a:r>
          </a:p>
          <a:p>
            <a:pPr algn="ctr" eaLnBrk="0" hangingPunct="0"/>
            <a:r>
              <a:rPr lang="en-US" sz="1700" b="1"/>
              <a:t>mensuales)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2205038" y="5695950"/>
            <a:ext cx="4621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900238" y="5729288"/>
            <a:ext cx="35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O</a:t>
            </a:r>
          </a:p>
        </p:txBody>
      </p:sp>
      <p:sp>
        <p:nvSpPr>
          <p:cNvPr id="436231" name="Rectangle 7"/>
          <p:cNvSpPr>
            <a:spLocks noChangeArrowheads="1"/>
          </p:cNvSpPr>
          <p:nvPr/>
        </p:nvSpPr>
        <p:spPr bwMode="auto">
          <a:xfrm>
            <a:off x="407988" y="123190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 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>
            <a:off x="2222500" y="2089150"/>
            <a:ext cx="2690813" cy="3605213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33" name="Freeform 9"/>
          <p:cNvSpPr>
            <a:spLocks/>
          </p:cNvSpPr>
          <p:nvPr/>
        </p:nvSpPr>
        <p:spPr bwMode="auto">
          <a:xfrm>
            <a:off x="2266950" y="1754188"/>
            <a:ext cx="3540125" cy="3433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22"/>
              </a:cxn>
              <a:cxn ang="0">
                <a:pos x="29" y="55"/>
              </a:cxn>
              <a:cxn ang="0">
                <a:pos x="65" y="127"/>
              </a:cxn>
              <a:cxn ang="0">
                <a:pos x="106" y="210"/>
              </a:cxn>
              <a:cxn ang="0">
                <a:pos x="153" y="304"/>
              </a:cxn>
              <a:cxn ang="0">
                <a:pos x="200" y="398"/>
              </a:cxn>
              <a:cxn ang="0">
                <a:pos x="246" y="487"/>
              </a:cxn>
              <a:cxn ang="0">
                <a:pos x="293" y="569"/>
              </a:cxn>
              <a:cxn ang="0">
                <a:pos x="329" y="636"/>
              </a:cxn>
              <a:cxn ang="0">
                <a:pos x="358" y="686"/>
              </a:cxn>
              <a:cxn ang="0">
                <a:pos x="381" y="724"/>
              </a:cxn>
              <a:cxn ang="0">
                <a:pos x="399" y="752"/>
              </a:cxn>
              <a:cxn ang="0">
                <a:pos x="417" y="774"/>
              </a:cxn>
              <a:cxn ang="0">
                <a:pos x="434" y="802"/>
              </a:cxn>
              <a:cxn ang="0">
                <a:pos x="458" y="829"/>
              </a:cxn>
              <a:cxn ang="0">
                <a:pos x="493" y="863"/>
              </a:cxn>
              <a:cxn ang="0">
                <a:pos x="534" y="907"/>
              </a:cxn>
              <a:cxn ang="0">
                <a:pos x="587" y="968"/>
              </a:cxn>
              <a:cxn ang="0">
                <a:pos x="651" y="1039"/>
              </a:cxn>
              <a:cxn ang="0">
                <a:pos x="727" y="1111"/>
              </a:cxn>
              <a:cxn ang="0">
                <a:pos x="804" y="1194"/>
              </a:cxn>
              <a:cxn ang="0">
                <a:pos x="962" y="1355"/>
              </a:cxn>
              <a:cxn ang="0">
                <a:pos x="1038" y="1432"/>
              </a:cxn>
              <a:cxn ang="0">
                <a:pos x="1109" y="1498"/>
              </a:cxn>
              <a:cxn ang="0">
                <a:pos x="1244" y="1615"/>
              </a:cxn>
              <a:cxn ang="0">
                <a:pos x="1378" y="1720"/>
              </a:cxn>
              <a:cxn ang="0">
                <a:pos x="1508" y="1814"/>
              </a:cxn>
              <a:cxn ang="0">
                <a:pos x="1642" y="1902"/>
              </a:cxn>
              <a:cxn ang="0">
                <a:pos x="1719" y="1941"/>
              </a:cxn>
              <a:cxn ang="0">
                <a:pos x="1795" y="1980"/>
              </a:cxn>
              <a:cxn ang="0">
                <a:pos x="1959" y="2051"/>
              </a:cxn>
              <a:cxn ang="0">
                <a:pos x="2041" y="2085"/>
              </a:cxn>
              <a:cxn ang="0">
                <a:pos x="2112" y="2112"/>
              </a:cxn>
              <a:cxn ang="0">
                <a:pos x="2176" y="2140"/>
              </a:cxn>
              <a:cxn ang="0">
                <a:pos x="2229" y="2162"/>
              </a:cxn>
            </a:cxnLst>
            <a:rect l="0" t="0" r="r" b="b"/>
            <a:pathLst>
              <a:path w="2230" h="2163">
                <a:moveTo>
                  <a:pt x="0" y="0"/>
                </a:moveTo>
                <a:lnTo>
                  <a:pt x="12" y="22"/>
                </a:lnTo>
                <a:lnTo>
                  <a:pt x="29" y="55"/>
                </a:lnTo>
                <a:lnTo>
                  <a:pt x="65" y="127"/>
                </a:lnTo>
                <a:lnTo>
                  <a:pt x="106" y="210"/>
                </a:lnTo>
                <a:lnTo>
                  <a:pt x="153" y="304"/>
                </a:lnTo>
                <a:lnTo>
                  <a:pt x="200" y="398"/>
                </a:lnTo>
                <a:lnTo>
                  <a:pt x="246" y="487"/>
                </a:lnTo>
                <a:lnTo>
                  <a:pt x="293" y="569"/>
                </a:lnTo>
                <a:lnTo>
                  <a:pt x="329" y="636"/>
                </a:lnTo>
                <a:lnTo>
                  <a:pt x="358" y="686"/>
                </a:lnTo>
                <a:lnTo>
                  <a:pt x="381" y="724"/>
                </a:lnTo>
                <a:lnTo>
                  <a:pt x="399" y="752"/>
                </a:lnTo>
                <a:lnTo>
                  <a:pt x="417" y="774"/>
                </a:lnTo>
                <a:lnTo>
                  <a:pt x="434" y="802"/>
                </a:lnTo>
                <a:lnTo>
                  <a:pt x="458" y="829"/>
                </a:lnTo>
                <a:lnTo>
                  <a:pt x="493" y="863"/>
                </a:lnTo>
                <a:lnTo>
                  <a:pt x="534" y="907"/>
                </a:lnTo>
                <a:lnTo>
                  <a:pt x="587" y="968"/>
                </a:lnTo>
                <a:lnTo>
                  <a:pt x="651" y="1039"/>
                </a:lnTo>
                <a:lnTo>
                  <a:pt x="727" y="1111"/>
                </a:lnTo>
                <a:lnTo>
                  <a:pt x="804" y="1194"/>
                </a:lnTo>
                <a:lnTo>
                  <a:pt x="962" y="1355"/>
                </a:lnTo>
                <a:lnTo>
                  <a:pt x="1038" y="1432"/>
                </a:lnTo>
                <a:lnTo>
                  <a:pt x="1109" y="1498"/>
                </a:lnTo>
                <a:lnTo>
                  <a:pt x="1244" y="1615"/>
                </a:lnTo>
                <a:lnTo>
                  <a:pt x="1378" y="1720"/>
                </a:lnTo>
                <a:lnTo>
                  <a:pt x="1508" y="1814"/>
                </a:lnTo>
                <a:lnTo>
                  <a:pt x="1642" y="1902"/>
                </a:lnTo>
                <a:lnTo>
                  <a:pt x="1719" y="1941"/>
                </a:lnTo>
                <a:lnTo>
                  <a:pt x="1795" y="1980"/>
                </a:lnTo>
                <a:lnTo>
                  <a:pt x="1959" y="2051"/>
                </a:lnTo>
                <a:lnTo>
                  <a:pt x="2041" y="2085"/>
                </a:lnTo>
                <a:lnTo>
                  <a:pt x="2112" y="2112"/>
                </a:lnTo>
                <a:lnTo>
                  <a:pt x="2176" y="2140"/>
                </a:lnTo>
                <a:lnTo>
                  <a:pt x="2229" y="216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809750" y="18288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A</a:t>
            </a:r>
          </a:p>
        </p:txBody>
      </p:sp>
      <p:sp>
        <p:nvSpPr>
          <p:cNvPr id="436235" name="Rectangle 11"/>
          <p:cNvSpPr>
            <a:spLocks noChangeArrowheads="1"/>
          </p:cNvSpPr>
          <p:nvPr/>
        </p:nvSpPr>
        <p:spPr bwMode="auto">
          <a:xfrm>
            <a:off x="4781550" y="57150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B</a:t>
            </a: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2805113" y="29003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2881313" y="3067050"/>
            <a:ext cx="0" cy="26400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38" name="Rectangle 14"/>
          <p:cNvSpPr>
            <a:spLocks noChangeArrowheads="1"/>
          </p:cNvSpPr>
          <p:nvPr/>
        </p:nvSpPr>
        <p:spPr bwMode="auto">
          <a:xfrm>
            <a:off x="2952750" y="2819400"/>
            <a:ext cx="4175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0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5657850" y="5143500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1</a:t>
            </a:r>
          </a:p>
        </p:txBody>
      </p:sp>
      <p:sp>
        <p:nvSpPr>
          <p:cNvPr id="436240" name="Rectangle 16"/>
          <p:cNvSpPr>
            <a:spLocks noChangeArrowheads="1"/>
          </p:cNvSpPr>
          <p:nvPr/>
        </p:nvSpPr>
        <p:spPr bwMode="auto">
          <a:xfrm>
            <a:off x="6624638" y="5729288"/>
            <a:ext cx="422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B´</a:t>
            </a:r>
          </a:p>
        </p:txBody>
      </p:sp>
      <p:sp>
        <p:nvSpPr>
          <p:cNvPr id="436241" name="Line 17"/>
          <p:cNvSpPr>
            <a:spLocks noChangeShapeType="1"/>
          </p:cNvSpPr>
          <p:nvPr/>
        </p:nvSpPr>
        <p:spPr bwMode="auto">
          <a:xfrm>
            <a:off x="2236788" y="2103438"/>
            <a:ext cx="4519612" cy="35290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42" name="Freeform 18"/>
          <p:cNvSpPr>
            <a:spLocks/>
          </p:cNvSpPr>
          <p:nvPr/>
        </p:nvSpPr>
        <p:spPr bwMode="auto">
          <a:xfrm>
            <a:off x="4414838" y="3141663"/>
            <a:ext cx="3003550" cy="2138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3"/>
              </a:cxn>
              <a:cxn ang="0">
                <a:pos x="30" y="56"/>
              </a:cxn>
              <a:cxn ang="0">
                <a:pos x="75" y="129"/>
              </a:cxn>
              <a:cxn ang="0">
                <a:pos x="119" y="219"/>
              </a:cxn>
              <a:cxn ang="0">
                <a:pos x="172" y="314"/>
              </a:cxn>
              <a:cxn ang="0">
                <a:pos x="232" y="415"/>
              </a:cxn>
              <a:cxn ang="0">
                <a:pos x="291" y="510"/>
              </a:cxn>
              <a:cxn ang="0">
                <a:pos x="344" y="600"/>
              </a:cxn>
              <a:cxn ang="0">
                <a:pos x="403" y="673"/>
              </a:cxn>
              <a:cxn ang="0">
                <a:pos x="456" y="735"/>
              </a:cxn>
              <a:cxn ang="0">
                <a:pos x="501" y="791"/>
              </a:cxn>
              <a:cxn ang="0">
                <a:pos x="598" y="886"/>
              </a:cxn>
              <a:cxn ang="0">
                <a:pos x="658" y="925"/>
              </a:cxn>
              <a:cxn ang="0">
                <a:pos x="717" y="965"/>
              </a:cxn>
              <a:cxn ang="0">
                <a:pos x="792" y="1010"/>
              </a:cxn>
              <a:cxn ang="0">
                <a:pos x="874" y="1049"/>
              </a:cxn>
              <a:cxn ang="0">
                <a:pos x="979" y="1094"/>
              </a:cxn>
              <a:cxn ang="0">
                <a:pos x="1106" y="1133"/>
              </a:cxn>
              <a:cxn ang="0">
                <a:pos x="1248" y="1178"/>
              </a:cxn>
              <a:cxn ang="0">
                <a:pos x="1398" y="1217"/>
              </a:cxn>
              <a:cxn ang="0">
                <a:pos x="1540" y="1256"/>
              </a:cxn>
              <a:cxn ang="0">
                <a:pos x="1682" y="1290"/>
              </a:cxn>
              <a:cxn ang="0">
                <a:pos x="1801" y="1318"/>
              </a:cxn>
              <a:cxn ang="0">
                <a:pos x="1846" y="1335"/>
              </a:cxn>
              <a:cxn ang="0">
                <a:pos x="1891" y="1346"/>
              </a:cxn>
            </a:cxnLst>
            <a:rect l="0" t="0" r="r" b="b"/>
            <a:pathLst>
              <a:path w="1892" h="1347">
                <a:moveTo>
                  <a:pt x="0" y="0"/>
                </a:moveTo>
                <a:lnTo>
                  <a:pt x="15" y="23"/>
                </a:lnTo>
                <a:lnTo>
                  <a:pt x="30" y="56"/>
                </a:lnTo>
                <a:lnTo>
                  <a:pt x="75" y="129"/>
                </a:lnTo>
                <a:lnTo>
                  <a:pt x="119" y="219"/>
                </a:lnTo>
                <a:lnTo>
                  <a:pt x="172" y="314"/>
                </a:lnTo>
                <a:lnTo>
                  <a:pt x="232" y="415"/>
                </a:lnTo>
                <a:lnTo>
                  <a:pt x="291" y="510"/>
                </a:lnTo>
                <a:lnTo>
                  <a:pt x="344" y="600"/>
                </a:lnTo>
                <a:lnTo>
                  <a:pt x="403" y="673"/>
                </a:lnTo>
                <a:lnTo>
                  <a:pt x="456" y="735"/>
                </a:lnTo>
                <a:lnTo>
                  <a:pt x="501" y="791"/>
                </a:lnTo>
                <a:lnTo>
                  <a:pt x="598" y="886"/>
                </a:lnTo>
                <a:lnTo>
                  <a:pt x="658" y="925"/>
                </a:lnTo>
                <a:lnTo>
                  <a:pt x="717" y="965"/>
                </a:lnTo>
                <a:lnTo>
                  <a:pt x="792" y="1010"/>
                </a:lnTo>
                <a:lnTo>
                  <a:pt x="874" y="1049"/>
                </a:lnTo>
                <a:lnTo>
                  <a:pt x="979" y="1094"/>
                </a:lnTo>
                <a:lnTo>
                  <a:pt x="1106" y="1133"/>
                </a:lnTo>
                <a:lnTo>
                  <a:pt x="1248" y="1178"/>
                </a:lnTo>
                <a:lnTo>
                  <a:pt x="1398" y="1217"/>
                </a:lnTo>
                <a:lnTo>
                  <a:pt x="1540" y="1256"/>
                </a:lnTo>
                <a:lnTo>
                  <a:pt x="1682" y="1290"/>
                </a:lnTo>
                <a:lnTo>
                  <a:pt x="1801" y="1318"/>
                </a:lnTo>
                <a:lnTo>
                  <a:pt x="1846" y="1335"/>
                </a:lnTo>
                <a:lnTo>
                  <a:pt x="1891" y="1346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5334000" y="45148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44" name="Line 20"/>
          <p:cNvSpPr>
            <a:spLocks noChangeShapeType="1"/>
          </p:cNvSpPr>
          <p:nvPr/>
        </p:nvSpPr>
        <p:spPr bwMode="auto">
          <a:xfrm>
            <a:off x="5410200" y="4605338"/>
            <a:ext cx="0" cy="1116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7234238" y="4814888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2</a:t>
            </a:r>
          </a:p>
        </p:txBody>
      </p:sp>
      <p:sp>
        <p:nvSpPr>
          <p:cNvPr id="436246" name="Rectangle 22"/>
          <p:cNvSpPr>
            <a:spLocks noChangeArrowheads="1"/>
          </p:cNvSpPr>
          <p:nvPr/>
        </p:nvSpPr>
        <p:spPr bwMode="auto">
          <a:xfrm>
            <a:off x="5481638" y="42052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1</a:t>
            </a:r>
          </a:p>
        </p:txBody>
      </p:sp>
      <p:sp>
        <p:nvSpPr>
          <p:cNvPr id="436247" name="Rectangle 23"/>
          <p:cNvSpPr>
            <a:spLocks noChangeArrowheads="1"/>
          </p:cNvSpPr>
          <p:nvPr/>
        </p:nvSpPr>
        <p:spPr bwMode="auto">
          <a:xfrm>
            <a:off x="2706688" y="1287463"/>
            <a:ext cx="4060825" cy="107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Cuando baja el precio de X, aumenta el consumo en (X</a:t>
            </a:r>
            <a:r>
              <a:rPr lang="es-ES" sz="1600" b="1" i="1" baseline="-25000"/>
              <a:t>1</a:t>
            </a:r>
            <a:r>
              <a:rPr lang="es-ES" sz="1600" b="1" i="1"/>
              <a:t>-X</a:t>
            </a:r>
            <a:r>
              <a:rPr lang="es-ES" sz="1600" b="1" i="1" baseline="-25000"/>
              <a:t>0</a:t>
            </a:r>
            <a:r>
              <a:rPr lang="es-ES" sz="1600" b="1"/>
              <a:t>) unidades, al desplazarse el consumidor de E</a:t>
            </a:r>
            <a:r>
              <a:rPr lang="es-ES" sz="1600" b="1" baseline="-25000"/>
              <a:t>0</a:t>
            </a:r>
            <a:r>
              <a:rPr lang="es-ES" sz="1600" b="1"/>
              <a:t> a E</a:t>
            </a:r>
            <a:r>
              <a:rPr lang="es-ES" sz="1600" b="1" baseline="-25000"/>
              <a:t>1</a:t>
            </a:r>
            <a:r>
              <a:rPr lang="es-ES" sz="1600" b="1" i="1"/>
              <a:t>. </a:t>
            </a:r>
            <a:r>
              <a:rPr lang="es-ES" sz="1600" b="1"/>
              <a:t>EFECTO TOTAL</a:t>
            </a:r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>
            <a:off x="2986088" y="6191250"/>
            <a:ext cx="2335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6249" name="Rectangle 25"/>
          <p:cNvSpPr>
            <a:spLocks noChangeArrowheads="1"/>
          </p:cNvSpPr>
          <p:nvPr/>
        </p:nvSpPr>
        <p:spPr bwMode="auto">
          <a:xfrm>
            <a:off x="3103563" y="5867400"/>
            <a:ext cx="11445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Efecto total</a:t>
            </a:r>
          </a:p>
        </p:txBody>
      </p:sp>
      <p:sp>
        <p:nvSpPr>
          <p:cNvPr id="436250" name="Rectangle 26"/>
          <p:cNvSpPr>
            <a:spLocks noChangeArrowheads="1"/>
          </p:cNvSpPr>
          <p:nvPr/>
        </p:nvSpPr>
        <p:spPr bwMode="auto">
          <a:xfrm>
            <a:off x="4913313" y="2940050"/>
            <a:ext cx="3541712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El efecto total indica que el bien X </a:t>
            </a:r>
          </a:p>
          <a:p>
            <a:pPr eaLnBrk="0" hangingPunct="0"/>
            <a:r>
              <a:rPr lang="es-ES" sz="1600" b="1"/>
              <a:t>cumple la ley de la demanda </a:t>
            </a:r>
          </a:p>
          <a:p>
            <a:pPr eaLnBrk="0" hangingPunct="0"/>
            <a:r>
              <a:rPr lang="es-ES" sz="1600" b="1"/>
              <a:t>(bien ordinario).</a:t>
            </a:r>
          </a:p>
        </p:txBody>
      </p:sp>
      <p:sp>
        <p:nvSpPr>
          <p:cNvPr id="436251" name="Rectangle 27"/>
          <p:cNvSpPr>
            <a:spLocks noChangeArrowheads="1"/>
          </p:cNvSpPr>
          <p:nvPr/>
        </p:nvSpPr>
        <p:spPr bwMode="auto">
          <a:xfrm>
            <a:off x="2662238" y="56149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0</a:t>
            </a:r>
          </a:p>
        </p:txBody>
      </p:sp>
      <p:sp>
        <p:nvSpPr>
          <p:cNvPr id="436252" name="Rectangle 28"/>
          <p:cNvSpPr>
            <a:spLocks noChangeArrowheads="1"/>
          </p:cNvSpPr>
          <p:nvPr/>
        </p:nvSpPr>
        <p:spPr bwMode="auto">
          <a:xfrm>
            <a:off x="5183188" y="5681663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1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6BC75-E0FA-446D-85D2-4D0C85A2A434}" type="slidenum">
              <a:rPr lang="es-ES"/>
              <a:pPr/>
              <a:t>43</a:t>
            </a:fld>
            <a:endParaRPr lang="es-E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s-ES" sz="4000">
                <a:solidFill>
                  <a:srgbClr val="FF3300"/>
                </a:solidFill>
              </a:rPr>
              <a:t>Práctica 4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A partir de la información del ET </a:t>
            </a:r>
            <a:r>
              <a:rPr lang="es-ES" dirty="0" smtClean="0"/>
              <a:t>de la figura </a:t>
            </a:r>
            <a:r>
              <a:rPr lang="es-ES" dirty="0"/>
              <a:t>10, deduzca geométricamente la curva de demanda precio de X. ¿Cumple X la ley de la demanda?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1D47-3019-4A2D-BF93-7F01C63E5387}" type="slidenum">
              <a:rPr lang="es-ES"/>
              <a:pPr/>
              <a:t>44</a:t>
            </a:fld>
            <a:endParaRPr lang="es-E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31775"/>
            <a:ext cx="8593138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/>
              <a:t>4. </a:t>
            </a:r>
            <a:r>
              <a:rPr lang="es-ES" sz="4000"/>
              <a:t>Efecto sustitución y efecto renta</a:t>
            </a:r>
            <a:r>
              <a:rPr lang="en-US" sz="3600"/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46188"/>
            <a:ext cx="8306363" cy="4829175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sz="2800" dirty="0"/>
              <a:t>La variación del precio de un bien (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), permaneciendo constantes el precio del otro bien (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) y la renta monetaria del consumidor (I) –</a:t>
            </a:r>
            <a:r>
              <a:rPr lang="es-ES" sz="2800" dirty="0" err="1"/>
              <a:t>ceteris</a:t>
            </a:r>
            <a:r>
              <a:rPr lang="es-ES" sz="2800" dirty="0"/>
              <a:t> </a:t>
            </a:r>
            <a:r>
              <a:rPr lang="es-ES" sz="2800" dirty="0" err="1"/>
              <a:t>paribus</a:t>
            </a:r>
            <a:r>
              <a:rPr lang="es-ES" sz="2800" dirty="0"/>
              <a:t>-, da lugar a una </a:t>
            </a:r>
            <a:r>
              <a:rPr lang="es-ES" sz="2800" dirty="0">
                <a:solidFill>
                  <a:srgbClr val="FF3300"/>
                </a:solidFill>
              </a:rPr>
              <a:t>nueva situación presupuestaria</a:t>
            </a:r>
            <a:r>
              <a:rPr lang="es-ES" sz="2800" dirty="0"/>
              <a:t> del consumidor que afecta a la demanda del bien cuyo precio ha variado (X).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sz="2800" dirty="0"/>
              <a:t>Concretamente, una disminución en 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 –</a:t>
            </a:r>
            <a:r>
              <a:rPr lang="es-ES" sz="2800" dirty="0" err="1"/>
              <a:t>ceteris</a:t>
            </a:r>
            <a:r>
              <a:rPr lang="es-ES" sz="2800" dirty="0"/>
              <a:t> </a:t>
            </a:r>
            <a:r>
              <a:rPr lang="es-ES" sz="2800" dirty="0" err="1"/>
              <a:t>paribus</a:t>
            </a:r>
            <a:r>
              <a:rPr lang="es-ES" sz="2800" dirty="0"/>
              <a:t>- implica (1) que X se abarata relativamente e Y se encarece comparativamente; y (2) que aumenta la renta real o poder adquisitivo del consumidor.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8C42-82CC-498A-AF65-554C1B7049D7}" type="slidenum">
              <a:rPr lang="es-ES"/>
              <a:pPr/>
              <a:t>45</a:t>
            </a:fld>
            <a:endParaRPr lang="es-E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4. </a:t>
            </a:r>
            <a:r>
              <a:rPr lang="es-ES" sz="4000"/>
              <a:t>Efecto sustitución y efecto renta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38618" cy="452596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sz="3000" dirty="0"/>
              <a:t>¿Cómo determinar cuánto afecta a la demanda de X cambios en los precios relativos y cambios en la renta real?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s-ES" sz="3000" dirty="0" err="1">
                <a:solidFill>
                  <a:srgbClr val="FF0000"/>
                </a:solidFill>
              </a:rPr>
              <a:t>Slutsky</a:t>
            </a:r>
            <a:r>
              <a:rPr lang="es-ES" sz="3000" dirty="0">
                <a:solidFill>
                  <a:srgbClr val="FF0000"/>
                </a:solidFill>
              </a:rPr>
              <a:t> en 1915 </a:t>
            </a:r>
            <a:r>
              <a:rPr lang="es-ES" sz="3000" dirty="0"/>
              <a:t>fue el primero en proponer una descomposición del efecto total sobre la demanda de X al variar su precio, de modo que el efecto total puede expresarse como la suma del efecto sustitución y del efecto renta: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3000" dirty="0"/>
              <a:t>                           ET=ES+ER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30A-03E0-42A7-AE97-9694C4EAD5C3}" type="slidenum">
              <a:rPr lang="es-ES"/>
              <a:pPr/>
              <a:t>46</a:t>
            </a:fld>
            <a:endParaRPr lang="es-ES"/>
          </a:p>
        </p:txBody>
      </p:sp>
      <p:sp>
        <p:nvSpPr>
          <p:cNvPr id="317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3238" y="249238"/>
            <a:ext cx="8364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/>
              <a:t>4. </a:t>
            </a:r>
            <a:r>
              <a:rPr lang="es-ES" sz="4000"/>
              <a:t>Efecto sustitución y efecto renta</a:t>
            </a:r>
            <a:endParaRPr lang="en-US" sz="4000"/>
          </a:p>
        </p:txBody>
      </p:sp>
      <p:sp>
        <p:nvSpPr>
          <p:cNvPr id="317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7338" y="1246188"/>
            <a:ext cx="8161337" cy="4813300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ct val="70000"/>
              </a:spcBef>
            </a:pPr>
            <a:r>
              <a:rPr lang="es-ES" dirty="0" smtClean="0"/>
              <a:t>El </a:t>
            </a:r>
            <a:r>
              <a:rPr lang="es-ES" dirty="0"/>
              <a:t>descenso del precio de un bien provoca dos efectos: 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</a:pPr>
            <a:r>
              <a:rPr lang="es-ES" dirty="0"/>
              <a:t>El </a:t>
            </a:r>
            <a:r>
              <a:rPr lang="es-ES" dirty="0">
                <a:solidFill>
                  <a:srgbClr val="FF0000"/>
                </a:solidFill>
              </a:rPr>
              <a:t>efecto-sustitución</a:t>
            </a:r>
            <a:r>
              <a:rPr lang="es-ES" dirty="0"/>
              <a:t> es un efecto de carácter sustitutivo del bien que se ha encarecido relativamente (Y) por el que se ha abaratado (X) –se demanda menos de Y </a:t>
            </a:r>
            <a:r>
              <a:rPr lang="es-ES" dirty="0" err="1"/>
              <a:t>y</a:t>
            </a:r>
            <a:r>
              <a:rPr lang="es-ES" dirty="0"/>
              <a:t> </a:t>
            </a:r>
            <a:r>
              <a:rPr lang="es-ES" dirty="0" smtClean="0"/>
              <a:t>más </a:t>
            </a:r>
            <a:r>
              <a:rPr lang="es-ES" dirty="0"/>
              <a:t>de X-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</a:pPr>
            <a:r>
              <a:rPr lang="es-ES" dirty="0"/>
              <a:t>El </a:t>
            </a:r>
            <a:r>
              <a:rPr lang="es-ES" dirty="0">
                <a:solidFill>
                  <a:srgbClr val="FF0000"/>
                </a:solidFill>
              </a:rPr>
              <a:t>efecto-renta</a:t>
            </a:r>
            <a:r>
              <a:rPr lang="es-ES" i="1" dirty="0"/>
              <a:t>, </a:t>
            </a:r>
            <a:r>
              <a:rPr lang="es-ES" dirty="0"/>
              <a:t>ya que</a:t>
            </a:r>
            <a:r>
              <a:rPr lang="es-ES" i="1" dirty="0"/>
              <a:t> </a:t>
            </a:r>
            <a:r>
              <a:rPr lang="es-ES" dirty="0"/>
              <a:t>la reducción del precio de algún bien</a:t>
            </a:r>
            <a:r>
              <a:rPr lang="es-ES" i="1" dirty="0"/>
              <a:t> </a:t>
            </a:r>
            <a:r>
              <a:rPr lang="es-ES" dirty="0"/>
              <a:t>causa</a:t>
            </a:r>
            <a:r>
              <a:rPr lang="es-ES" i="1" dirty="0"/>
              <a:t> </a:t>
            </a:r>
            <a:r>
              <a:rPr lang="es-ES" dirty="0"/>
              <a:t>una subida del poder real de compra del consumidor –con la misma renta monetaria I puede comprar más cantidad de bienes-.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s-E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AA54-3FAD-474E-A3F0-4DDCA356D830}" type="slidenum">
              <a:rPr lang="es-ES"/>
              <a:pPr/>
              <a:t>47</a:t>
            </a:fld>
            <a:endParaRPr lang="es-E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18" y="196770"/>
            <a:ext cx="85931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4. </a:t>
            </a:r>
            <a:r>
              <a:rPr lang="es-ES" sz="4000" dirty="0"/>
              <a:t>Efecto sustitución y efecto renta</a:t>
            </a:r>
            <a:r>
              <a:rPr lang="en-US" sz="3600" dirty="0"/>
              <a:t> </a:t>
            </a:r>
            <a:r>
              <a:rPr lang="en-US" sz="4000" dirty="0"/>
              <a:t>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652" y="1184657"/>
            <a:ext cx="7766613" cy="5208587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s-ES" dirty="0"/>
              <a:t>En nuestro modelo, vamos a seguir el método de descomposición propuesto por </a:t>
            </a:r>
            <a:r>
              <a:rPr lang="es-ES" dirty="0" err="1">
                <a:solidFill>
                  <a:srgbClr val="FF0000"/>
                </a:solidFill>
              </a:rPr>
              <a:t>Hicks</a:t>
            </a:r>
            <a:r>
              <a:rPr lang="es-ES" dirty="0">
                <a:solidFill>
                  <a:srgbClr val="FF0000"/>
                </a:solidFill>
              </a:rPr>
              <a:t> (1939). </a:t>
            </a:r>
          </a:p>
          <a:p>
            <a:pPr algn="just">
              <a:spcBef>
                <a:spcPct val="70000"/>
              </a:spcBef>
            </a:pPr>
            <a:r>
              <a:rPr lang="es-ES" dirty="0"/>
              <a:t>Para </a:t>
            </a:r>
            <a:r>
              <a:rPr lang="es-ES" dirty="0" err="1"/>
              <a:t>Hicks</a:t>
            </a:r>
            <a:r>
              <a:rPr lang="es-ES" dirty="0"/>
              <a:t>, el poder adquisitivo permanece constante cuando se mantiene el mismo nivel de la utilidad.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EEEB-98FB-45E4-9055-A3B684D3977E}" type="slidenum">
              <a:rPr lang="es-ES"/>
              <a:pPr/>
              <a:t>48</a:t>
            </a:fld>
            <a:endParaRPr lang="es-E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4. </a:t>
            </a:r>
            <a:r>
              <a:rPr lang="es-ES" sz="4000"/>
              <a:t>Efecto sustitución y efecto renta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68425"/>
            <a:ext cx="8087629" cy="4525963"/>
          </a:xfrm>
        </p:spPr>
        <p:txBody>
          <a:bodyPr/>
          <a:lstStyle/>
          <a:p>
            <a:pPr>
              <a:spcBef>
                <a:spcPct val="70000"/>
              </a:spcBef>
              <a:buFontTx/>
              <a:buNone/>
            </a:pPr>
            <a:r>
              <a:rPr lang="es-ES" sz="2800" dirty="0"/>
              <a:t>   </a:t>
            </a:r>
            <a:r>
              <a:rPr lang="es-ES" sz="2800" b="1" i="1" dirty="0"/>
              <a:t>Efecto-sustitución</a:t>
            </a:r>
            <a:r>
              <a:rPr lang="es-ES" sz="2800" dirty="0"/>
              <a:t>:</a:t>
            </a:r>
          </a:p>
          <a:p>
            <a:pPr algn="just">
              <a:buSzPct val="75000"/>
            </a:pPr>
            <a:r>
              <a:rPr lang="es-ES" sz="2800" dirty="0"/>
              <a:t>El </a:t>
            </a:r>
            <a:r>
              <a:rPr lang="es-ES" sz="2800" dirty="0">
                <a:solidFill>
                  <a:srgbClr val="FF3300"/>
                </a:solidFill>
              </a:rPr>
              <a:t>efecto sustitución </a:t>
            </a:r>
            <a:r>
              <a:rPr lang="es-ES" sz="2800" dirty="0"/>
              <a:t>es la variación que experimenta el consumo de un bien cuando varía su precio y </a:t>
            </a:r>
            <a:r>
              <a:rPr lang="es-ES" sz="2800" i="1" dirty="0"/>
              <a:t>se mantiene  constante el poder adquisitivo o nivel de utilidad</a:t>
            </a:r>
            <a:r>
              <a:rPr lang="es-ES" sz="2800" dirty="0"/>
              <a:t>.</a:t>
            </a:r>
            <a:endParaRPr lang="es-ES" sz="2800" i="1" dirty="0"/>
          </a:p>
          <a:p>
            <a:pPr algn="just">
              <a:buSzPct val="75000"/>
            </a:pPr>
            <a:r>
              <a:rPr lang="es-ES" sz="2800" dirty="0"/>
              <a:t>Cuando baja el precio de algún producto, el efecto-sustitución siempre provoca un aumento de la cantidad demandada del producto.</a:t>
            </a:r>
          </a:p>
          <a:p>
            <a:pPr>
              <a:buSzPct val="75000"/>
            </a:pPr>
            <a:r>
              <a:rPr lang="es-ES" sz="2800" dirty="0"/>
              <a:t>ES=X</a:t>
            </a:r>
            <a:r>
              <a:rPr lang="es-ES" sz="2800" baseline="-25000" dirty="0"/>
              <a:t>2</a:t>
            </a:r>
            <a:r>
              <a:rPr lang="es-ES" sz="2800" dirty="0"/>
              <a:t>-X</a:t>
            </a:r>
            <a:r>
              <a:rPr lang="es-ES" sz="2800" baseline="-25000" dirty="0"/>
              <a:t>0</a:t>
            </a:r>
            <a:r>
              <a:rPr lang="es-ES" sz="2800" dirty="0"/>
              <a:t> expresado en unidades de producto.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0F1-F0E9-4BB3-BBAF-C53F4ABCAD2B}" type="slidenum">
              <a:rPr lang="es-ES"/>
              <a:pPr/>
              <a:t>49</a:t>
            </a:fld>
            <a:endParaRPr lang="es-E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7956" y="249238"/>
            <a:ext cx="8562975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 dirty="0"/>
              <a:t>4. </a:t>
            </a:r>
            <a:r>
              <a:rPr lang="es-ES" sz="4000" dirty="0"/>
              <a:t>Efecto sustitución y efecto renta</a:t>
            </a:r>
            <a:endParaRPr lang="en-US" sz="4000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9688"/>
            <a:ext cx="8050192" cy="4525962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s-ES" sz="2800" dirty="0"/>
              <a:t>    </a:t>
            </a:r>
            <a:r>
              <a:rPr lang="es-ES" sz="2800" b="1" i="1" dirty="0"/>
              <a:t>Efecto-renta</a:t>
            </a:r>
            <a:r>
              <a:rPr lang="es-ES" sz="2800" b="1" dirty="0"/>
              <a:t>:</a:t>
            </a:r>
          </a:p>
          <a:p>
            <a:pPr algn="just">
              <a:lnSpc>
                <a:spcPct val="90000"/>
              </a:lnSpc>
              <a:buSzPct val="75000"/>
            </a:pPr>
            <a:r>
              <a:rPr lang="es-ES" sz="2800" dirty="0"/>
              <a:t>El </a:t>
            </a:r>
            <a:r>
              <a:rPr lang="es-ES" sz="2800" dirty="0">
                <a:solidFill>
                  <a:srgbClr val="FF3300"/>
                </a:solidFill>
              </a:rPr>
              <a:t>efecto-renta</a:t>
            </a:r>
            <a:r>
              <a:rPr lang="es-ES" sz="2800" dirty="0"/>
              <a:t> es la variación del consumo de un producto provocada SOLO por un aumento del poder adquisitivo (una vez ha variado 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, se </a:t>
            </a:r>
            <a:r>
              <a:rPr lang="es-ES" sz="2800" i="1" dirty="0"/>
              <a:t>mantiene constante el precio relativo</a:t>
            </a:r>
            <a:r>
              <a:rPr lang="es-ES" sz="2800" dirty="0"/>
              <a:t> (</a:t>
            </a:r>
            <a:r>
              <a:rPr lang="es-ES" sz="2800" dirty="0" err="1" smtClean="0"/>
              <a:t>P</a:t>
            </a:r>
            <a:r>
              <a:rPr lang="es-ES" sz="2800" baseline="-25000" dirty="0" err="1" smtClean="0"/>
              <a:t>x</a:t>
            </a:r>
            <a:r>
              <a:rPr lang="es-ES" sz="2800" dirty="0" smtClean="0"/>
              <a:t>’/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))</a:t>
            </a:r>
            <a:endParaRPr lang="es-ES" sz="2800" i="1" dirty="0"/>
          </a:p>
          <a:p>
            <a:pPr algn="just">
              <a:lnSpc>
                <a:spcPct val="90000"/>
              </a:lnSpc>
              <a:buSzPct val="75000"/>
            </a:pPr>
            <a:r>
              <a:rPr lang="es-ES" sz="2800" dirty="0"/>
              <a:t>Cuando aumenta la renta real, la cantidad demandada del producto puede aumentar o disminuir (según el bien sea normal o inferior, respectivamente).</a:t>
            </a:r>
          </a:p>
          <a:p>
            <a:pPr>
              <a:lnSpc>
                <a:spcPct val="110000"/>
              </a:lnSpc>
              <a:buSzPct val="75000"/>
            </a:pPr>
            <a:r>
              <a:rPr lang="es-ES" sz="2800" dirty="0"/>
              <a:t>ER=X</a:t>
            </a:r>
            <a:r>
              <a:rPr lang="es-ES" sz="2800" baseline="-25000" dirty="0"/>
              <a:t>1</a:t>
            </a:r>
            <a:r>
              <a:rPr lang="es-ES" sz="2800" dirty="0"/>
              <a:t>-X</a:t>
            </a:r>
            <a:r>
              <a:rPr lang="es-ES" sz="2800" baseline="-25000" dirty="0"/>
              <a:t>2</a:t>
            </a:r>
            <a:r>
              <a:rPr lang="es-ES" sz="2800" dirty="0"/>
              <a:t> expresado en unidades de producto.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0CC6-D538-4F0C-83FB-CAA02654B20D}" type="slidenum">
              <a:rPr lang="es-ES"/>
              <a:pPr/>
              <a:t>5</a:t>
            </a:fld>
            <a:endParaRPr lang="es-E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s-ES" sz="4000" dirty="0"/>
              <a:t>1. La función de demanda generalizada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308" y="1276350"/>
            <a:ext cx="7847635" cy="4525963"/>
          </a:xfrm>
        </p:spPr>
        <p:txBody>
          <a:bodyPr/>
          <a:lstStyle/>
          <a:p>
            <a:pPr algn="just"/>
            <a:r>
              <a:rPr lang="es-ES" sz="2800" dirty="0"/>
              <a:t>La función de demanda generalizada del consumidor muestra las cantidades óptimas demandadas o consumidas de cada uno de los bienes (X,Y) en función de los precios de todos los bienes y de la renta del consumidor.</a:t>
            </a:r>
          </a:p>
          <a:p>
            <a:r>
              <a:rPr lang="es-ES" sz="2800" dirty="0" smtClean="0"/>
              <a:t>Formalmente:   X=X(</a:t>
            </a:r>
            <a:r>
              <a:rPr lang="es-ES" sz="2800" dirty="0" err="1" smtClean="0"/>
              <a:t>P</a:t>
            </a:r>
            <a:r>
              <a:rPr lang="es-ES" sz="2800" baseline="-25000" dirty="0" err="1" smtClean="0"/>
              <a:t>x</a:t>
            </a:r>
            <a:r>
              <a:rPr lang="es-ES" sz="2800" dirty="0" err="1" smtClean="0"/>
              <a:t>,P</a:t>
            </a:r>
            <a:r>
              <a:rPr lang="es-ES" sz="2800" baseline="-25000" dirty="0" err="1" smtClean="0"/>
              <a:t>y</a:t>
            </a:r>
            <a:r>
              <a:rPr lang="es-ES" sz="2800" dirty="0" err="1" smtClean="0"/>
              <a:t>,I</a:t>
            </a:r>
            <a:r>
              <a:rPr lang="es-ES" sz="2800" dirty="0"/>
              <a:t>)  ; </a:t>
            </a:r>
            <a:r>
              <a:rPr lang="es-ES" sz="2800" dirty="0" smtClean="0"/>
              <a:t> </a:t>
            </a:r>
            <a:r>
              <a:rPr lang="es-ES" sz="2800" dirty="0"/>
              <a:t>Y=Y(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 err="1"/>
              <a:t>,P</a:t>
            </a:r>
            <a:r>
              <a:rPr lang="es-ES" sz="2800" baseline="-25000" dirty="0" err="1"/>
              <a:t>y</a:t>
            </a:r>
            <a:r>
              <a:rPr lang="es-ES" sz="2800" dirty="0" err="1"/>
              <a:t>,I</a:t>
            </a:r>
            <a:r>
              <a:rPr lang="es-ES" sz="2800" dirty="0"/>
              <a:t>) </a:t>
            </a:r>
          </a:p>
          <a:p>
            <a:pPr algn="just"/>
            <a:r>
              <a:rPr lang="es-ES" sz="2800" dirty="0"/>
              <a:t>En todos los puntos se verifican las condiciones de equilibrio: </a:t>
            </a:r>
            <a:endParaRPr lang="es-ES" sz="2800" dirty="0" smtClean="0"/>
          </a:p>
          <a:p>
            <a:pPr algn="just">
              <a:buNone/>
            </a:pPr>
            <a:r>
              <a:rPr lang="es-ES" sz="2800" dirty="0"/>
              <a:t> </a:t>
            </a:r>
            <a:r>
              <a:rPr lang="es-ES" sz="2800" dirty="0" smtClean="0"/>
              <a:t>            1ª RMS=RMSM</a:t>
            </a:r>
          </a:p>
          <a:p>
            <a:pPr algn="just">
              <a:buNone/>
            </a:pPr>
            <a:r>
              <a:rPr lang="es-ES" sz="2800" dirty="0"/>
              <a:t> </a:t>
            </a:r>
            <a:r>
              <a:rPr lang="es-ES" sz="2800" dirty="0" smtClean="0"/>
              <a:t>            2ª </a:t>
            </a:r>
            <a:r>
              <a:rPr lang="es-ES" sz="2800" dirty="0"/>
              <a:t>I=</a:t>
            </a:r>
            <a:r>
              <a:rPr lang="es-ES" sz="2800" dirty="0" err="1"/>
              <a:t>XP</a:t>
            </a:r>
            <a:r>
              <a:rPr lang="es-ES" sz="2800" baseline="-25000" dirty="0" err="1"/>
              <a:t>x</a:t>
            </a:r>
            <a:r>
              <a:rPr lang="es-ES" sz="2800" dirty="0" err="1"/>
              <a:t>+YP</a:t>
            </a:r>
            <a:r>
              <a:rPr lang="es-ES" sz="2800" baseline="-25000" dirty="0" err="1"/>
              <a:t>y</a:t>
            </a:r>
            <a:endParaRPr lang="es-ES" sz="2800" baseline="-25000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B3B7-ECF5-465E-A723-9C44C7AB1CA9}" type="slidenum">
              <a:rPr lang="es-ES"/>
              <a:pPr/>
              <a:t>50</a:t>
            </a:fld>
            <a:endParaRPr lang="es-E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200"/>
              <a:t>4. </a:t>
            </a:r>
            <a:r>
              <a:rPr lang="es-ES" sz="3200"/>
              <a:t>Efecto sustitución y efecto renta</a:t>
            </a:r>
            <a:r>
              <a:rPr lang="en-US" sz="3200"/>
              <a:t>: bien normal</a:t>
            </a:r>
          </a:p>
        </p:txBody>
      </p:sp>
      <p:sp>
        <p:nvSpPr>
          <p:cNvPr id="402435" name="Line 3"/>
          <p:cNvSpPr>
            <a:spLocks noChangeShapeType="1"/>
          </p:cNvSpPr>
          <p:nvPr/>
        </p:nvSpPr>
        <p:spPr bwMode="auto">
          <a:xfrm>
            <a:off x="2209800" y="125253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7035800" y="5356225"/>
            <a:ext cx="1371600" cy="86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700" b="1"/>
              <a:t>X </a:t>
            </a:r>
          </a:p>
          <a:p>
            <a:pPr algn="ctr" eaLnBrk="0" hangingPunct="0"/>
            <a:r>
              <a:rPr lang="en-US" sz="1700" b="1"/>
              <a:t>(unidades</a:t>
            </a:r>
          </a:p>
          <a:p>
            <a:pPr algn="ctr" eaLnBrk="0" hangingPunct="0"/>
            <a:r>
              <a:rPr lang="en-US" sz="1700" b="1"/>
              <a:t>mensuales)</a:t>
            </a:r>
          </a:p>
        </p:txBody>
      </p:sp>
      <p:sp>
        <p:nvSpPr>
          <p:cNvPr id="402437" name="Line 5"/>
          <p:cNvSpPr>
            <a:spLocks noChangeShapeType="1"/>
          </p:cNvSpPr>
          <p:nvPr/>
        </p:nvSpPr>
        <p:spPr bwMode="auto">
          <a:xfrm>
            <a:off x="2205038" y="5695950"/>
            <a:ext cx="4621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1900238" y="5729288"/>
            <a:ext cx="35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O</a:t>
            </a:r>
          </a:p>
        </p:txBody>
      </p:sp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407988" y="123190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 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402440" name="Line 8"/>
          <p:cNvSpPr>
            <a:spLocks noChangeShapeType="1"/>
          </p:cNvSpPr>
          <p:nvPr/>
        </p:nvSpPr>
        <p:spPr bwMode="auto">
          <a:xfrm>
            <a:off x="2222500" y="2089150"/>
            <a:ext cx="2690813" cy="3605213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41" name="Freeform 9"/>
          <p:cNvSpPr>
            <a:spLocks/>
          </p:cNvSpPr>
          <p:nvPr/>
        </p:nvSpPr>
        <p:spPr bwMode="auto">
          <a:xfrm>
            <a:off x="2266950" y="1754188"/>
            <a:ext cx="3540125" cy="3433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22"/>
              </a:cxn>
              <a:cxn ang="0">
                <a:pos x="29" y="55"/>
              </a:cxn>
              <a:cxn ang="0">
                <a:pos x="65" y="127"/>
              </a:cxn>
              <a:cxn ang="0">
                <a:pos x="106" y="210"/>
              </a:cxn>
              <a:cxn ang="0">
                <a:pos x="153" y="304"/>
              </a:cxn>
              <a:cxn ang="0">
                <a:pos x="200" y="398"/>
              </a:cxn>
              <a:cxn ang="0">
                <a:pos x="246" y="487"/>
              </a:cxn>
              <a:cxn ang="0">
                <a:pos x="293" y="569"/>
              </a:cxn>
              <a:cxn ang="0">
                <a:pos x="329" y="636"/>
              </a:cxn>
              <a:cxn ang="0">
                <a:pos x="358" y="686"/>
              </a:cxn>
              <a:cxn ang="0">
                <a:pos x="381" y="724"/>
              </a:cxn>
              <a:cxn ang="0">
                <a:pos x="399" y="752"/>
              </a:cxn>
              <a:cxn ang="0">
                <a:pos x="417" y="774"/>
              </a:cxn>
              <a:cxn ang="0">
                <a:pos x="434" y="802"/>
              </a:cxn>
              <a:cxn ang="0">
                <a:pos x="458" y="829"/>
              </a:cxn>
              <a:cxn ang="0">
                <a:pos x="493" y="863"/>
              </a:cxn>
              <a:cxn ang="0">
                <a:pos x="534" y="907"/>
              </a:cxn>
              <a:cxn ang="0">
                <a:pos x="587" y="968"/>
              </a:cxn>
              <a:cxn ang="0">
                <a:pos x="651" y="1039"/>
              </a:cxn>
              <a:cxn ang="0">
                <a:pos x="727" y="1111"/>
              </a:cxn>
              <a:cxn ang="0">
                <a:pos x="804" y="1194"/>
              </a:cxn>
              <a:cxn ang="0">
                <a:pos x="962" y="1355"/>
              </a:cxn>
              <a:cxn ang="0">
                <a:pos x="1038" y="1432"/>
              </a:cxn>
              <a:cxn ang="0">
                <a:pos x="1109" y="1498"/>
              </a:cxn>
              <a:cxn ang="0">
                <a:pos x="1244" y="1615"/>
              </a:cxn>
              <a:cxn ang="0">
                <a:pos x="1378" y="1720"/>
              </a:cxn>
              <a:cxn ang="0">
                <a:pos x="1508" y="1814"/>
              </a:cxn>
              <a:cxn ang="0">
                <a:pos x="1642" y="1902"/>
              </a:cxn>
              <a:cxn ang="0">
                <a:pos x="1719" y="1941"/>
              </a:cxn>
              <a:cxn ang="0">
                <a:pos x="1795" y="1980"/>
              </a:cxn>
              <a:cxn ang="0">
                <a:pos x="1959" y="2051"/>
              </a:cxn>
              <a:cxn ang="0">
                <a:pos x="2041" y="2085"/>
              </a:cxn>
              <a:cxn ang="0">
                <a:pos x="2112" y="2112"/>
              </a:cxn>
              <a:cxn ang="0">
                <a:pos x="2176" y="2140"/>
              </a:cxn>
              <a:cxn ang="0">
                <a:pos x="2229" y="2162"/>
              </a:cxn>
            </a:cxnLst>
            <a:rect l="0" t="0" r="r" b="b"/>
            <a:pathLst>
              <a:path w="2230" h="2163">
                <a:moveTo>
                  <a:pt x="0" y="0"/>
                </a:moveTo>
                <a:lnTo>
                  <a:pt x="12" y="22"/>
                </a:lnTo>
                <a:lnTo>
                  <a:pt x="29" y="55"/>
                </a:lnTo>
                <a:lnTo>
                  <a:pt x="65" y="127"/>
                </a:lnTo>
                <a:lnTo>
                  <a:pt x="106" y="210"/>
                </a:lnTo>
                <a:lnTo>
                  <a:pt x="153" y="304"/>
                </a:lnTo>
                <a:lnTo>
                  <a:pt x="200" y="398"/>
                </a:lnTo>
                <a:lnTo>
                  <a:pt x="246" y="487"/>
                </a:lnTo>
                <a:lnTo>
                  <a:pt x="293" y="569"/>
                </a:lnTo>
                <a:lnTo>
                  <a:pt x="329" y="636"/>
                </a:lnTo>
                <a:lnTo>
                  <a:pt x="358" y="686"/>
                </a:lnTo>
                <a:lnTo>
                  <a:pt x="381" y="724"/>
                </a:lnTo>
                <a:lnTo>
                  <a:pt x="399" y="752"/>
                </a:lnTo>
                <a:lnTo>
                  <a:pt x="417" y="774"/>
                </a:lnTo>
                <a:lnTo>
                  <a:pt x="434" y="802"/>
                </a:lnTo>
                <a:lnTo>
                  <a:pt x="458" y="829"/>
                </a:lnTo>
                <a:lnTo>
                  <a:pt x="493" y="863"/>
                </a:lnTo>
                <a:lnTo>
                  <a:pt x="534" y="907"/>
                </a:lnTo>
                <a:lnTo>
                  <a:pt x="587" y="968"/>
                </a:lnTo>
                <a:lnTo>
                  <a:pt x="651" y="1039"/>
                </a:lnTo>
                <a:lnTo>
                  <a:pt x="727" y="1111"/>
                </a:lnTo>
                <a:lnTo>
                  <a:pt x="804" y="1194"/>
                </a:lnTo>
                <a:lnTo>
                  <a:pt x="962" y="1355"/>
                </a:lnTo>
                <a:lnTo>
                  <a:pt x="1038" y="1432"/>
                </a:lnTo>
                <a:lnTo>
                  <a:pt x="1109" y="1498"/>
                </a:lnTo>
                <a:lnTo>
                  <a:pt x="1244" y="1615"/>
                </a:lnTo>
                <a:lnTo>
                  <a:pt x="1378" y="1720"/>
                </a:lnTo>
                <a:lnTo>
                  <a:pt x="1508" y="1814"/>
                </a:lnTo>
                <a:lnTo>
                  <a:pt x="1642" y="1902"/>
                </a:lnTo>
                <a:lnTo>
                  <a:pt x="1719" y="1941"/>
                </a:lnTo>
                <a:lnTo>
                  <a:pt x="1795" y="1980"/>
                </a:lnTo>
                <a:lnTo>
                  <a:pt x="1959" y="2051"/>
                </a:lnTo>
                <a:lnTo>
                  <a:pt x="2041" y="2085"/>
                </a:lnTo>
                <a:lnTo>
                  <a:pt x="2112" y="2112"/>
                </a:lnTo>
                <a:lnTo>
                  <a:pt x="2176" y="2140"/>
                </a:lnTo>
                <a:lnTo>
                  <a:pt x="2229" y="216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1809750" y="18288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A</a:t>
            </a:r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4781550" y="57150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B</a:t>
            </a:r>
          </a:p>
        </p:txBody>
      </p:sp>
      <p:sp>
        <p:nvSpPr>
          <p:cNvPr id="402444" name="Oval 12"/>
          <p:cNvSpPr>
            <a:spLocks noChangeArrowheads="1"/>
          </p:cNvSpPr>
          <p:nvPr/>
        </p:nvSpPr>
        <p:spPr bwMode="auto">
          <a:xfrm>
            <a:off x="2805113" y="29003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45" name="Line 13"/>
          <p:cNvSpPr>
            <a:spLocks noChangeShapeType="1"/>
          </p:cNvSpPr>
          <p:nvPr/>
        </p:nvSpPr>
        <p:spPr bwMode="auto">
          <a:xfrm>
            <a:off x="2881313" y="3067050"/>
            <a:ext cx="0" cy="26400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46" name="Rectangle 14"/>
          <p:cNvSpPr>
            <a:spLocks noChangeArrowheads="1"/>
          </p:cNvSpPr>
          <p:nvPr/>
        </p:nvSpPr>
        <p:spPr bwMode="auto">
          <a:xfrm>
            <a:off x="2952750" y="2819400"/>
            <a:ext cx="4175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0</a:t>
            </a: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5657850" y="5143500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1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6624638" y="5729288"/>
            <a:ext cx="413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 dirty="0" smtClean="0"/>
              <a:t>B’</a:t>
            </a:r>
            <a:endParaRPr lang="en-US" b="1" i="1" dirty="0"/>
          </a:p>
        </p:txBody>
      </p:sp>
      <p:sp>
        <p:nvSpPr>
          <p:cNvPr id="402453" name="Line 21"/>
          <p:cNvSpPr>
            <a:spLocks noChangeShapeType="1"/>
          </p:cNvSpPr>
          <p:nvPr/>
        </p:nvSpPr>
        <p:spPr bwMode="auto">
          <a:xfrm>
            <a:off x="2236788" y="2103438"/>
            <a:ext cx="4519612" cy="35290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54" name="Freeform 22"/>
          <p:cNvSpPr>
            <a:spLocks/>
          </p:cNvSpPr>
          <p:nvPr/>
        </p:nvSpPr>
        <p:spPr bwMode="auto">
          <a:xfrm>
            <a:off x="4414838" y="3141663"/>
            <a:ext cx="3003550" cy="2138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3"/>
              </a:cxn>
              <a:cxn ang="0">
                <a:pos x="30" y="56"/>
              </a:cxn>
              <a:cxn ang="0">
                <a:pos x="75" y="129"/>
              </a:cxn>
              <a:cxn ang="0">
                <a:pos x="119" y="219"/>
              </a:cxn>
              <a:cxn ang="0">
                <a:pos x="172" y="314"/>
              </a:cxn>
              <a:cxn ang="0">
                <a:pos x="232" y="415"/>
              </a:cxn>
              <a:cxn ang="0">
                <a:pos x="291" y="510"/>
              </a:cxn>
              <a:cxn ang="0">
                <a:pos x="344" y="600"/>
              </a:cxn>
              <a:cxn ang="0">
                <a:pos x="403" y="673"/>
              </a:cxn>
              <a:cxn ang="0">
                <a:pos x="456" y="735"/>
              </a:cxn>
              <a:cxn ang="0">
                <a:pos x="501" y="791"/>
              </a:cxn>
              <a:cxn ang="0">
                <a:pos x="598" y="886"/>
              </a:cxn>
              <a:cxn ang="0">
                <a:pos x="658" y="925"/>
              </a:cxn>
              <a:cxn ang="0">
                <a:pos x="717" y="965"/>
              </a:cxn>
              <a:cxn ang="0">
                <a:pos x="792" y="1010"/>
              </a:cxn>
              <a:cxn ang="0">
                <a:pos x="874" y="1049"/>
              </a:cxn>
              <a:cxn ang="0">
                <a:pos x="979" y="1094"/>
              </a:cxn>
              <a:cxn ang="0">
                <a:pos x="1106" y="1133"/>
              </a:cxn>
              <a:cxn ang="0">
                <a:pos x="1248" y="1178"/>
              </a:cxn>
              <a:cxn ang="0">
                <a:pos x="1398" y="1217"/>
              </a:cxn>
              <a:cxn ang="0">
                <a:pos x="1540" y="1256"/>
              </a:cxn>
              <a:cxn ang="0">
                <a:pos x="1682" y="1290"/>
              </a:cxn>
              <a:cxn ang="0">
                <a:pos x="1801" y="1318"/>
              </a:cxn>
              <a:cxn ang="0">
                <a:pos x="1846" y="1335"/>
              </a:cxn>
              <a:cxn ang="0">
                <a:pos x="1891" y="1346"/>
              </a:cxn>
            </a:cxnLst>
            <a:rect l="0" t="0" r="r" b="b"/>
            <a:pathLst>
              <a:path w="1892" h="1347">
                <a:moveTo>
                  <a:pt x="0" y="0"/>
                </a:moveTo>
                <a:lnTo>
                  <a:pt x="15" y="23"/>
                </a:lnTo>
                <a:lnTo>
                  <a:pt x="30" y="56"/>
                </a:lnTo>
                <a:lnTo>
                  <a:pt x="75" y="129"/>
                </a:lnTo>
                <a:lnTo>
                  <a:pt x="119" y="219"/>
                </a:lnTo>
                <a:lnTo>
                  <a:pt x="172" y="314"/>
                </a:lnTo>
                <a:lnTo>
                  <a:pt x="232" y="415"/>
                </a:lnTo>
                <a:lnTo>
                  <a:pt x="291" y="510"/>
                </a:lnTo>
                <a:lnTo>
                  <a:pt x="344" y="600"/>
                </a:lnTo>
                <a:lnTo>
                  <a:pt x="403" y="673"/>
                </a:lnTo>
                <a:lnTo>
                  <a:pt x="456" y="735"/>
                </a:lnTo>
                <a:lnTo>
                  <a:pt x="501" y="791"/>
                </a:lnTo>
                <a:lnTo>
                  <a:pt x="598" y="886"/>
                </a:lnTo>
                <a:lnTo>
                  <a:pt x="658" y="925"/>
                </a:lnTo>
                <a:lnTo>
                  <a:pt x="717" y="965"/>
                </a:lnTo>
                <a:lnTo>
                  <a:pt x="792" y="1010"/>
                </a:lnTo>
                <a:lnTo>
                  <a:pt x="874" y="1049"/>
                </a:lnTo>
                <a:lnTo>
                  <a:pt x="979" y="1094"/>
                </a:lnTo>
                <a:lnTo>
                  <a:pt x="1106" y="1133"/>
                </a:lnTo>
                <a:lnTo>
                  <a:pt x="1248" y="1178"/>
                </a:lnTo>
                <a:lnTo>
                  <a:pt x="1398" y="1217"/>
                </a:lnTo>
                <a:lnTo>
                  <a:pt x="1540" y="1256"/>
                </a:lnTo>
                <a:lnTo>
                  <a:pt x="1682" y="1290"/>
                </a:lnTo>
                <a:lnTo>
                  <a:pt x="1801" y="1318"/>
                </a:lnTo>
                <a:lnTo>
                  <a:pt x="1846" y="1335"/>
                </a:lnTo>
                <a:lnTo>
                  <a:pt x="1891" y="1346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2455" name="Oval 23"/>
          <p:cNvSpPr>
            <a:spLocks noChangeArrowheads="1"/>
          </p:cNvSpPr>
          <p:nvPr/>
        </p:nvSpPr>
        <p:spPr bwMode="auto">
          <a:xfrm>
            <a:off x="5334000" y="45148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56" name="Line 24"/>
          <p:cNvSpPr>
            <a:spLocks noChangeShapeType="1"/>
          </p:cNvSpPr>
          <p:nvPr/>
        </p:nvSpPr>
        <p:spPr bwMode="auto">
          <a:xfrm>
            <a:off x="5410200" y="4605338"/>
            <a:ext cx="0" cy="1116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57" name="Rectangle 25"/>
          <p:cNvSpPr>
            <a:spLocks noChangeArrowheads="1"/>
          </p:cNvSpPr>
          <p:nvPr/>
        </p:nvSpPr>
        <p:spPr bwMode="auto">
          <a:xfrm>
            <a:off x="7234238" y="4814888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2</a:t>
            </a:r>
          </a:p>
        </p:txBody>
      </p:sp>
      <p:sp>
        <p:nvSpPr>
          <p:cNvPr id="402458" name="Rectangle 26"/>
          <p:cNvSpPr>
            <a:spLocks noChangeArrowheads="1"/>
          </p:cNvSpPr>
          <p:nvPr/>
        </p:nvSpPr>
        <p:spPr bwMode="auto">
          <a:xfrm>
            <a:off x="5481638" y="42052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1</a:t>
            </a:r>
          </a:p>
        </p:txBody>
      </p:sp>
      <p:sp>
        <p:nvSpPr>
          <p:cNvPr id="402459" name="Rectangle 27"/>
          <p:cNvSpPr>
            <a:spLocks noChangeArrowheads="1"/>
          </p:cNvSpPr>
          <p:nvPr/>
        </p:nvSpPr>
        <p:spPr bwMode="auto">
          <a:xfrm>
            <a:off x="2706688" y="1273175"/>
            <a:ext cx="4060825" cy="107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Cuando baja el precio de X, aumenta el consumo en (X</a:t>
            </a:r>
            <a:r>
              <a:rPr lang="es-ES" sz="1600" b="1" i="1" baseline="-25000"/>
              <a:t>1</a:t>
            </a:r>
            <a:r>
              <a:rPr lang="es-ES" sz="1600" b="1" i="1"/>
              <a:t>-X</a:t>
            </a:r>
            <a:r>
              <a:rPr lang="es-ES" sz="1600" b="1" i="1" baseline="-25000"/>
              <a:t>0</a:t>
            </a:r>
            <a:r>
              <a:rPr lang="es-ES" sz="1600" b="1"/>
              <a:t>) unidades, al desplazarse el consumidor de E</a:t>
            </a:r>
            <a:r>
              <a:rPr lang="es-ES" sz="1600" b="1" baseline="-25000"/>
              <a:t>0</a:t>
            </a:r>
            <a:r>
              <a:rPr lang="es-ES" sz="1600" b="1"/>
              <a:t> a E</a:t>
            </a:r>
            <a:r>
              <a:rPr lang="es-ES" sz="1600" b="1" baseline="-25000"/>
              <a:t>1</a:t>
            </a:r>
            <a:r>
              <a:rPr lang="es-ES" sz="1600" b="1" i="1"/>
              <a:t>. </a:t>
            </a:r>
            <a:r>
              <a:rPr lang="es-ES" sz="1600" b="1"/>
              <a:t>EFECTO TOTAL</a:t>
            </a:r>
          </a:p>
        </p:txBody>
      </p:sp>
      <p:sp>
        <p:nvSpPr>
          <p:cNvPr id="402464" name="Line 32"/>
          <p:cNvSpPr>
            <a:spLocks noChangeShapeType="1"/>
          </p:cNvSpPr>
          <p:nvPr/>
        </p:nvSpPr>
        <p:spPr bwMode="auto">
          <a:xfrm>
            <a:off x="2986088" y="6191250"/>
            <a:ext cx="2335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2465" name="Rectangle 33"/>
          <p:cNvSpPr>
            <a:spLocks noChangeArrowheads="1"/>
          </p:cNvSpPr>
          <p:nvPr/>
        </p:nvSpPr>
        <p:spPr bwMode="auto">
          <a:xfrm>
            <a:off x="3103563" y="5867400"/>
            <a:ext cx="11445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Efecto total</a:t>
            </a:r>
          </a:p>
        </p:txBody>
      </p:sp>
      <p:sp>
        <p:nvSpPr>
          <p:cNvPr id="402469" name="Rectangle 37"/>
          <p:cNvSpPr>
            <a:spLocks noChangeArrowheads="1"/>
          </p:cNvSpPr>
          <p:nvPr/>
        </p:nvSpPr>
        <p:spPr bwMode="auto">
          <a:xfrm>
            <a:off x="4913313" y="2940050"/>
            <a:ext cx="3541712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El efecto total indica que el bien X </a:t>
            </a:r>
          </a:p>
          <a:p>
            <a:pPr eaLnBrk="0" hangingPunct="0"/>
            <a:r>
              <a:rPr lang="es-ES" sz="1600" b="1"/>
              <a:t>cumple la ley de la demanda </a:t>
            </a:r>
          </a:p>
          <a:p>
            <a:pPr eaLnBrk="0" hangingPunct="0"/>
            <a:r>
              <a:rPr lang="es-ES" sz="1600" b="1"/>
              <a:t>(bien ordinario).</a:t>
            </a:r>
          </a:p>
        </p:txBody>
      </p:sp>
      <p:sp>
        <p:nvSpPr>
          <p:cNvPr id="402470" name="Rectangle 38"/>
          <p:cNvSpPr>
            <a:spLocks noChangeArrowheads="1"/>
          </p:cNvSpPr>
          <p:nvPr/>
        </p:nvSpPr>
        <p:spPr bwMode="auto">
          <a:xfrm>
            <a:off x="2662238" y="56149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0</a:t>
            </a:r>
          </a:p>
        </p:txBody>
      </p:sp>
      <p:sp>
        <p:nvSpPr>
          <p:cNvPr id="402471" name="Rectangle 39"/>
          <p:cNvSpPr>
            <a:spLocks noChangeArrowheads="1"/>
          </p:cNvSpPr>
          <p:nvPr/>
        </p:nvSpPr>
        <p:spPr bwMode="auto">
          <a:xfrm>
            <a:off x="5183188" y="5681663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1</a:t>
            </a:r>
          </a:p>
        </p:txBody>
      </p:sp>
      <p:sp>
        <p:nvSpPr>
          <p:cNvPr id="32" name="3 Marcador de pie de página"/>
          <p:cNvSpPr txBox="1">
            <a:spLocks/>
          </p:cNvSpPr>
          <p:nvPr/>
        </p:nvSpPr>
        <p:spPr bwMode="auto">
          <a:xfrm>
            <a:off x="555586" y="6222076"/>
            <a:ext cx="69563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Figura 10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Efecto total de una reducción del precio de X.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5115" y="6245225"/>
            <a:ext cx="8102278" cy="476250"/>
          </a:xfrm>
        </p:spPr>
        <p:txBody>
          <a:bodyPr/>
          <a:lstStyle/>
          <a:p>
            <a:pPr algn="l"/>
            <a:r>
              <a:rPr lang="es-ES" sz="1800" i="1" dirty="0" smtClean="0"/>
              <a:t>Figura 11</a:t>
            </a:r>
            <a:r>
              <a:rPr lang="es-ES" sz="1800" dirty="0" smtClean="0"/>
              <a:t>. Efecto sustitución y efecto renta de una reducción del precio de X.</a:t>
            </a:r>
            <a:endParaRPr lang="es-ES" sz="1800" dirty="0"/>
          </a:p>
        </p:txBody>
      </p:sp>
      <p:sp>
        <p:nvSpPr>
          <p:cNvPr id="4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0FFA-B079-4E7F-81C3-C348F87C7B03}" type="slidenum">
              <a:rPr lang="es-ES"/>
              <a:pPr/>
              <a:t>51</a:t>
            </a:fld>
            <a:endParaRPr lang="es-ES" dirty="0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454025"/>
            <a:ext cx="85931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Efecto sustitución y efecto renta: bien </a:t>
            </a:r>
            <a:r>
              <a:rPr lang="es-ES" sz="3600" dirty="0" smtClean="0"/>
              <a:t>normal</a:t>
            </a:r>
            <a:endParaRPr lang="es-ES" sz="3800" dirty="0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2209800" y="125253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7035800" y="5356225"/>
            <a:ext cx="1371600" cy="86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700" b="1"/>
              <a:t>X </a:t>
            </a:r>
          </a:p>
          <a:p>
            <a:pPr algn="ctr" eaLnBrk="0" hangingPunct="0"/>
            <a:r>
              <a:rPr lang="en-US" sz="1700" b="1"/>
              <a:t>(unidades</a:t>
            </a:r>
          </a:p>
          <a:p>
            <a:pPr algn="ctr" eaLnBrk="0" hangingPunct="0"/>
            <a:r>
              <a:rPr lang="en-US" sz="1700" b="1"/>
              <a:t>mensuales)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2205038" y="5695950"/>
            <a:ext cx="4621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1900238" y="5729288"/>
            <a:ext cx="35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O</a:t>
            </a: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407988" y="123190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 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2222500" y="2089150"/>
            <a:ext cx="2690813" cy="3605213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84" name="Freeform 8"/>
          <p:cNvSpPr>
            <a:spLocks/>
          </p:cNvSpPr>
          <p:nvPr/>
        </p:nvSpPr>
        <p:spPr bwMode="auto">
          <a:xfrm>
            <a:off x="2266950" y="1754188"/>
            <a:ext cx="3540125" cy="3433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22"/>
              </a:cxn>
              <a:cxn ang="0">
                <a:pos x="29" y="55"/>
              </a:cxn>
              <a:cxn ang="0">
                <a:pos x="65" y="127"/>
              </a:cxn>
              <a:cxn ang="0">
                <a:pos x="106" y="210"/>
              </a:cxn>
              <a:cxn ang="0">
                <a:pos x="153" y="304"/>
              </a:cxn>
              <a:cxn ang="0">
                <a:pos x="200" y="398"/>
              </a:cxn>
              <a:cxn ang="0">
                <a:pos x="246" y="487"/>
              </a:cxn>
              <a:cxn ang="0">
                <a:pos x="293" y="569"/>
              </a:cxn>
              <a:cxn ang="0">
                <a:pos x="329" y="636"/>
              </a:cxn>
              <a:cxn ang="0">
                <a:pos x="358" y="686"/>
              </a:cxn>
              <a:cxn ang="0">
                <a:pos x="381" y="724"/>
              </a:cxn>
              <a:cxn ang="0">
                <a:pos x="399" y="752"/>
              </a:cxn>
              <a:cxn ang="0">
                <a:pos x="417" y="774"/>
              </a:cxn>
              <a:cxn ang="0">
                <a:pos x="434" y="802"/>
              </a:cxn>
              <a:cxn ang="0">
                <a:pos x="458" y="829"/>
              </a:cxn>
              <a:cxn ang="0">
                <a:pos x="493" y="863"/>
              </a:cxn>
              <a:cxn ang="0">
                <a:pos x="534" y="907"/>
              </a:cxn>
              <a:cxn ang="0">
                <a:pos x="587" y="968"/>
              </a:cxn>
              <a:cxn ang="0">
                <a:pos x="651" y="1039"/>
              </a:cxn>
              <a:cxn ang="0">
                <a:pos x="727" y="1111"/>
              </a:cxn>
              <a:cxn ang="0">
                <a:pos x="804" y="1194"/>
              </a:cxn>
              <a:cxn ang="0">
                <a:pos x="962" y="1355"/>
              </a:cxn>
              <a:cxn ang="0">
                <a:pos x="1038" y="1432"/>
              </a:cxn>
              <a:cxn ang="0">
                <a:pos x="1109" y="1498"/>
              </a:cxn>
              <a:cxn ang="0">
                <a:pos x="1244" y="1615"/>
              </a:cxn>
              <a:cxn ang="0">
                <a:pos x="1378" y="1720"/>
              </a:cxn>
              <a:cxn ang="0">
                <a:pos x="1508" y="1814"/>
              </a:cxn>
              <a:cxn ang="0">
                <a:pos x="1642" y="1902"/>
              </a:cxn>
              <a:cxn ang="0">
                <a:pos x="1719" y="1941"/>
              </a:cxn>
              <a:cxn ang="0">
                <a:pos x="1795" y="1980"/>
              </a:cxn>
              <a:cxn ang="0">
                <a:pos x="1959" y="2051"/>
              </a:cxn>
              <a:cxn ang="0">
                <a:pos x="2041" y="2085"/>
              </a:cxn>
              <a:cxn ang="0">
                <a:pos x="2112" y="2112"/>
              </a:cxn>
              <a:cxn ang="0">
                <a:pos x="2176" y="2140"/>
              </a:cxn>
              <a:cxn ang="0">
                <a:pos x="2229" y="2162"/>
              </a:cxn>
            </a:cxnLst>
            <a:rect l="0" t="0" r="r" b="b"/>
            <a:pathLst>
              <a:path w="2230" h="2163">
                <a:moveTo>
                  <a:pt x="0" y="0"/>
                </a:moveTo>
                <a:lnTo>
                  <a:pt x="12" y="22"/>
                </a:lnTo>
                <a:lnTo>
                  <a:pt x="29" y="55"/>
                </a:lnTo>
                <a:lnTo>
                  <a:pt x="65" y="127"/>
                </a:lnTo>
                <a:lnTo>
                  <a:pt x="106" y="210"/>
                </a:lnTo>
                <a:lnTo>
                  <a:pt x="153" y="304"/>
                </a:lnTo>
                <a:lnTo>
                  <a:pt x="200" y="398"/>
                </a:lnTo>
                <a:lnTo>
                  <a:pt x="246" y="487"/>
                </a:lnTo>
                <a:lnTo>
                  <a:pt x="293" y="569"/>
                </a:lnTo>
                <a:lnTo>
                  <a:pt x="329" y="636"/>
                </a:lnTo>
                <a:lnTo>
                  <a:pt x="358" y="686"/>
                </a:lnTo>
                <a:lnTo>
                  <a:pt x="381" y="724"/>
                </a:lnTo>
                <a:lnTo>
                  <a:pt x="399" y="752"/>
                </a:lnTo>
                <a:lnTo>
                  <a:pt x="417" y="774"/>
                </a:lnTo>
                <a:lnTo>
                  <a:pt x="434" y="802"/>
                </a:lnTo>
                <a:lnTo>
                  <a:pt x="458" y="829"/>
                </a:lnTo>
                <a:lnTo>
                  <a:pt x="493" y="863"/>
                </a:lnTo>
                <a:lnTo>
                  <a:pt x="534" y="907"/>
                </a:lnTo>
                <a:lnTo>
                  <a:pt x="587" y="968"/>
                </a:lnTo>
                <a:lnTo>
                  <a:pt x="651" y="1039"/>
                </a:lnTo>
                <a:lnTo>
                  <a:pt x="727" y="1111"/>
                </a:lnTo>
                <a:lnTo>
                  <a:pt x="804" y="1194"/>
                </a:lnTo>
                <a:lnTo>
                  <a:pt x="962" y="1355"/>
                </a:lnTo>
                <a:lnTo>
                  <a:pt x="1038" y="1432"/>
                </a:lnTo>
                <a:lnTo>
                  <a:pt x="1109" y="1498"/>
                </a:lnTo>
                <a:lnTo>
                  <a:pt x="1244" y="1615"/>
                </a:lnTo>
                <a:lnTo>
                  <a:pt x="1378" y="1720"/>
                </a:lnTo>
                <a:lnTo>
                  <a:pt x="1508" y="1814"/>
                </a:lnTo>
                <a:lnTo>
                  <a:pt x="1642" y="1902"/>
                </a:lnTo>
                <a:lnTo>
                  <a:pt x="1719" y="1941"/>
                </a:lnTo>
                <a:lnTo>
                  <a:pt x="1795" y="1980"/>
                </a:lnTo>
                <a:lnTo>
                  <a:pt x="1959" y="2051"/>
                </a:lnTo>
                <a:lnTo>
                  <a:pt x="2041" y="2085"/>
                </a:lnTo>
                <a:lnTo>
                  <a:pt x="2112" y="2112"/>
                </a:lnTo>
                <a:lnTo>
                  <a:pt x="2176" y="2140"/>
                </a:lnTo>
                <a:lnTo>
                  <a:pt x="2229" y="216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1809750" y="18288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A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4781550" y="5715000"/>
            <a:ext cx="34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B</a:t>
            </a:r>
          </a:p>
        </p:txBody>
      </p:sp>
      <p:sp>
        <p:nvSpPr>
          <p:cNvPr id="178196" name="Oval 20"/>
          <p:cNvSpPr>
            <a:spLocks noChangeArrowheads="1"/>
          </p:cNvSpPr>
          <p:nvPr/>
        </p:nvSpPr>
        <p:spPr bwMode="auto">
          <a:xfrm>
            <a:off x="2805113" y="29003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>
            <a:off x="2881313" y="3067050"/>
            <a:ext cx="0" cy="264001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2952750" y="2819400"/>
            <a:ext cx="4175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0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5657850" y="5143500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1</a:t>
            </a:r>
          </a:p>
        </p:txBody>
      </p:sp>
      <p:sp>
        <p:nvSpPr>
          <p:cNvPr id="178215" name="Line 39"/>
          <p:cNvSpPr>
            <a:spLocks noChangeShapeType="1"/>
          </p:cNvSpPr>
          <p:nvPr/>
        </p:nvSpPr>
        <p:spPr bwMode="auto">
          <a:xfrm>
            <a:off x="4814888" y="5581650"/>
            <a:ext cx="58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6383338" y="3582988"/>
            <a:ext cx="2760662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El efecto renta de E</a:t>
            </a:r>
            <a:r>
              <a:rPr lang="es-ES" sz="1600" b="1" baseline="-25000"/>
              <a:t>2</a:t>
            </a:r>
            <a:r>
              <a:rPr lang="es-ES" sz="1600" b="1"/>
              <a:t> a E</a:t>
            </a:r>
            <a:r>
              <a:rPr lang="es-ES" sz="1600" b="1" baseline="-25000"/>
              <a:t>1</a:t>
            </a:r>
            <a:endParaRPr lang="es-ES" sz="1600" b="1" i="1"/>
          </a:p>
          <a:p>
            <a:pPr eaLnBrk="0" hangingPunct="0"/>
            <a:r>
              <a:rPr lang="es-ES" sz="1600" b="1"/>
              <a:t>(X</a:t>
            </a:r>
            <a:r>
              <a:rPr lang="es-ES" sz="1600" b="1" baseline="-25000"/>
              <a:t>1</a:t>
            </a:r>
            <a:r>
              <a:rPr lang="es-ES" sz="1600" b="1"/>
              <a:t>-X</a:t>
            </a:r>
            <a:r>
              <a:rPr lang="es-ES" sz="1600" b="1" baseline="-25000"/>
              <a:t>2</a:t>
            </a:r>
            <a:r>
              <a:rPr lang="es-ES" sz="1600" b="1"/>
              <a:t>) mantiene </a:t>
            </a:r>
          </a:p>
          <a:p>
            <a:pPr eaLnBrk="0" hangingPunct="0"/>
            <a:r>
              <a:rPr lang="es-ES" sz="1600" b="1"/>
              <a:t>constantes los precios </a:t>
            </a:r>
          </a:p>
          <a:p>
            <a:pPr eaLnBrk="0" hangingPunct="0"/>
            <a:r>
              <a:rPr lang="es-ES" sz="1600" b="1"/>
              <a:t>relativos, pero aumenta el </a:t>
            </a:r>
          </a:p>
          <a:p>
            <a:pPr eaLnBrk="0" hangingPunct="0"/>
            <a:r>
              <a:rPr lang="es-ES" sz="1600" b="1"/>
              <a:t>poder adquisitivo.</a:t>
            </a:r>
          </a:p>
        </p:txBody>
      </p:sp>
      <p:sp>
        <p:nvSpPr>
          <p:cNvPr id="178216" name="Rectangle 40"/>
          <p:cNvSpPr>
            <a:spLocks noChangeArrowheads="1"/>
          </p:cNvSpPr>
          <p:nvPr/>
        </p:nvSpPr>
        <p:spPr bwMode="auto">
          <a:xfrm>
            <a:off x="5557838" y="6021388"/>
            <a:ext cx="12049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Efecto renta</a:t>
            </a:r>
          </a:p>
        </p:txBody>
      </p:sp>
      <p:sp>
        <p:nvSpPr>
          <p:cNvPr id="178217" name="Line 41"/>
          <p:cNvSpPr>
            <a:spLocks noChangeShapeType="1"/>
          </p:cNvSpPr>
          <p:nvPr/>
        </p:nvSpPr>
        <p:spPr bwMode="auto">
          <a:xfrm flipH="1" flipV="1">
            <a:off x="5176838" y="5576888"/>
            <a:ext cx="715962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624638" y="5729288"/>
            <a:ext cx="413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 dirty="0" smtClean="0"/>
              <a:t>B’</a:t>
            </a:r>
            <a:endParaRPr lang="en-US" b="1" i="1" dirty="0"/>
          </a:p>
        </p:txBody>
      </p:sp>
      <p:sp>
        <p:nvSpPr>
          <p:cNvPr id="178199" name="Line 23"/>
          <p:cNvSpPr>
            <a:spLocks noChangeShapeType="1"/>
          </p:cNvSpPr>
          <p:nvPr/>
        </p:nvSpPr>
        <p:spPr bwMode="auto">
          <a:xfrm>
            <a:off x="2236788" y="2103438"/>
            <a:ext cx="4519612" cy="35290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03" name="Freeform 27"/>
          <p:cNvSpPr>
            <a:spLocks/>
          </p:cNvSpPr>
          <p:nvPr/>
        </p:nvSpPr>
        <p:spPr bwMode="auto">
          <a:xfrm>
            <a:off x="4414838" y="3141663"/>
            <a:ext cx="3003550" cy="2138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3"/>
              </a:cxn>
              <a:cxn ang="0">
                <a:pos x="30" y="56"/>
              </a:cxn>
              <a:cxn ang="0">
                <a:pos x="75" y="129"/>
              </a:cxn>
              <a:cxn ang="0">
                <a:pos x="119" y="219"/>
              </a:cxn>
              <a:cxn ang="0">
                <a:pos x="172" y="314"/>
              </a:cxn>
              <a:cxn ang="0">
                <a:pos x="232" y="415"/>
              </a:cxn>
              <a:cxn ang="0">
                <a:pos x="291" y="510"/>
              </a:cxn>
              <a:cxn ang="0">
                <a:pos x="344" y="600"/>
              </a:cxn>
              <a:cxn ang="0">
                <a:pos x="403" y="673"/>
              </a:cxn>
              <a:cxn ang="0">
                <a:pos x="456" y="735"/>
              </a:cxn>
              <a:cxn ang="0">
                <a:pos x="501" y="791"/>
              </a:cxn>
              <a:cxn ang="0">
                <a:pos x="598" y="886"/>
              </a:cxn>
              <a:cxn ang="0">
                <a:pos x="658" y="925"/>
              </a:cxn>
              <a:cxn ang="0">
                <a:pos x="717" y="965"/>
              </a:cxn>
              <a:cxn ang="0">
                <a:pos x="792" y="1010"/>
              </a:cxn>
              <a:cxn ang="0">
                <a:pos x="874" y="1049"/>
              </a:cxn>
              <a:cxn ang="0">
                <a:pos x="979" y="1094"/>
              </a:cxn>
              <a:cxn ang="0">
                <a:pos x="1106" y="1133"/>
              </a:cxn>
              <a:cxn ang="0">
                <a:pos x="1248" y="1178"/>
              </a:cxn>
              <a:cxn ang="0">
                <a:pos x="1398" y="1217"/>
              </a:cxn>
              <a:cxn ang="0">
                <a:pos x="1540" y="1256"/>
              </a:cxn>
              <a:cxn ang="0">
                <a:pos x="1682" y="1290"/>
              </a:cxn>
              <a:cxn ang="0">
                <a:pos x="1801" y="1318"/>
              </a:cxn>
              <a:cxn ang="0">
                <a:pos x="1846" y="1335"/>
              </a:cxn>
              <a:cxn ang="0">
                <a:pos x="1891" y="1346"/>
              </a:cxn>
            </a:cxnLst>
            <a:rect l="0" t="0" r="r" b="b"/>
            <a:pathLst>
              <a:path w="1892" h="1347">
                <a:moveTo>
                  <a:pt x="0" y="0"/>
                </a:moveTo>
                <a:lnTo>
                  <a:pt x="15" y="23"/>
                </a:lnTo>
                <a:lnTo>
                  <a:pt x="30" y="56"/>
                </a:lnTo>
                <a:lnTo>
                  <a:pt x="75" y="129"/>
                </a:lnTo>
                <a:lnTo>
                  <a:pt x="119" y="219"/>
                </a:lnTo>
                <a:lnTo>
                  <a:pt x="172" y="314"/>
                </a:lnTo>
                <a:lnTo>
                  <a:pt x="232" y="415"/>
                </a:lnTo>
                <a:lnTo>
                  <a:pt x="291" y="510"/>
                </a:lnTo>
                <a:lnTo>
                  <a:pt x="344" y="600"/>
                </a:lnTo>
                <a:lnTo>
                  <a:pt x="403" y="673"/>
                </a:lnTo>
                <a:lnTo>
                  <a:pt x="456" y="735"/>
                </a:lnTo>
                <a:lnTo>
                  <a:pt x="501" y="791"/>
                </a:lnTo>
                <a:lnTo>
                  <a:pt x="598" y="886"/>
                </a:lnTo>
                <a:lnTo>
                  <a:pt x="658" y="925"/>
                </a:lnTo>
                <a:lnTo>
                  <a:pt x="717" y="965"/>
                </a:lnTo>
                <a:lnTo>
                  <a:pt x="792" y="1010"/>
                </a:lnTo>
                <a:lnTo>
                  <a:pt x="874" y="1049"/>
                </a:lnTo>
                <a:lnTo>
                  <a:pt x="979" y="1094"/>
                </a:lnTo>
                <a:lnTo>
                  <a:pt x="1106" y="1133"/>
                </a:lnTo>
                <a:lnTo>
                  <a:pt x="1248" y="1178"/>
                </a:lnTo>
                <a:lnTo>
                  <a:pt x="1398" y="1217"/>
                </a:lnTo>
                <a:lnTo>
                  <a:pt x="1540" y="1256"/>
                </a:lnTo>
                <a:lnTo>
                  <a:pt x="1682" y="1290"/>
                </a:lnTo>
                <a:lnTo>
                  <a:pt x="1801" y="1318"/>
                </a:lnTo>
                <a:lnTo>
                  <a:pt x="1846" y="1335"/>
                </a:lnTo>
                <a:lnTo>
                  <a:pt x="1891" y="1346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8204" name="Oval 28"/>
          <p:cNvSpPr>
            <a:spLocks noChangeArrowheads="1"/>
          </p:cNvSpPr>
          <p:nvPr/>
        </p:nvSpPr>
        <p:spPr bwMode="auto">
          <a:xfrm>
            <a:off x="5334000" y="45148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>
            <a:off x="5410200" y="4605338"/>
            <a:ext cx="0" cy="1116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06" name="Rectangle 30"/>
          <p:cNvSpPr>
            <a:spLocks noChangeArrowheads="1"/>
          </p:cNvSpPr>
          <p:nvPr/>
        </p:nvSpPr>
        <p:spPr bwMode="auto">
          <a:xfrm>
            <a:off x="7567613" y="5032375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2</a:t>
            </a: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5481638" y="42052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1</a:t>
            </a:r>
          </a:p>
        </p:txBody>
      </p:sp>
      <p:sp>
        <p:nvSpPr>
          <p:cNvPr id="178208" name="Line 32"/>
          <p:cNvSpPr>
            <a:spLocks noChangeShapeType="1"/>
          </p:cNvSpPr>
          <p:nvPr/>
        </p:nvSpPr>
        <p:spPr bwMode="auto">
          <a:xfrm>
            <a:off x="4648200" y="4757738"/>
            <a:ext cx="0" cy="9636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>
            <a:off x="2236788" y="2789238"/>
            <a:ext cx="3757612" cy="2919412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09" name="Oval 33"/>
          <p:cNvSpPr>
            <a:spLocks noChangeArrowheads="1"/>
          </p:cNvSpPr>
          <p:nvPr/>
        </p:nvSpPr>
        <p:spPr bwMode="auto">
          <a:xfrm>
            <a:off x="4572000" y="45148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4414838" y="57292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2</a:t>
            </a:r>
          </a:p>
        </p:txBody>
      </p:sp>
      <p:sp>
        <p:nvSpPr>
          <p:cNvPr id="178211" name="Line 35"/>
          <p:cNvSpPr>
            <a:spLocks noChangeShapeType="1"/>
          </p:cNvSpPr>
          <p:nvPr/>
        </p:nvSpPr>
        <p:spPr bwMode="auto">
          <a:xfrm>
            <a:off x="2986088" y="6191250"/>
            <a:ext cx="2335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12" name="Rectangle 36"/>
          <p:cNvSpPr>
            <a:spLocks noChangeArrowheads="1"/>
          </p:cNvSpPr>
          <p:nvPr/>
        </p:nvSpPr>
        <p:spPr bwMode="auto">
          <a:xfrm>
            <a:off x="3103563" y="5867400"/>
            <a:ext cx="11445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Efecto total</a:t>
            </a:r>
          </a:p>
        </p:txBody>
      </p:sp>
      <p:sp>
        <p:nvSpPr>
          <p:cNvPr id="178213" name="Line 37"/>
          <p:cNvSpPr>
            <a:spLocks noChangeShapeType="1"/>
          </p:cNvSpPr>
          <p:nvPr/>
        </p:nvSpPr>
        <p:spPr bwMode="auto">
          <a:xfrm>
            <a:off x="2986088" y="5581650"/>
            <a:ext cx="157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2890838" y="4967288"/>
            <a:ext cx="11239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Efecto</a:t>
            </a:r>
          </a:p>
          <a:p>
            <a:pPr eaLnBrk="0" hangingPunct="0"/>
            <a:r>
              <a:rPr lang="en-US" sz="1400" b="1"/>
              <a:t>sustitución</a:t>
            </a:r>
          </a:p>
        </p:txBody>
      </p:sp>
      <p:sp>
        <p:nvSpPr>
          <p:cNvPr id="178218" name="Rectangle 42"/>
          <p:cNvSpPr>
            <a:spLocks noChangeArrowheads="1"/>
          </p:cNvSpPr>
          <p:nvPr/>
        </p:nvSpPr>
        <p:spPr bwMode="auto">
          <a:xfrm>
            <a:off x="4567238" y="41290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2</a:t>
            </a:r>
          </a:p>
        </p:txBody>
      </p: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4797425" y="2401888"/>
            <a:ext cx="3979863" cy="1079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El efecto-sustitución, de E</a:t>
            </a:r>
            <a:r>
              <a:rPr lang="es-ES" sz="1600" b="1" baseline="-25000"/>
              <a:t>0 </a:t>
            </a:r>
            <a:r>
              <a:rPr lang="es-ES" sz="1600" b="1"/>
              <a:t>a E</a:t>
            </a:r>
            <a:r>
              <a:rPr lang="es-ES" sz="1600" b="1" baseline="-25000"/>
              <a:t>2</a:t>
            </a:r>
            <a:r>
              <a:rPr lang="es-ES" sz="1600" b="1"/>
              <a:t> (X</a:t>
            </a:r>
            <a:r>
              <a:rPr lang="es-ES" sz="1600" b="1" baseline="-25000"/>
              <a:t>2</a:t>
            </a:r>
            <a:r>
              <a:rPr lang="es-ES" sz="1600" b="1"/>
              <a:t>-X</a:t>
            </a:r>
            <a:r>
              <a:rPr lang="es-ES" sz="1600" b="1" baseline="-25000"/>
              <a:t>0</a:t>
            </a:r>
            <a:r>
              <a:rPr lang="es-ES" sz="1600" b="1"/>
              <a:t>),</a:t>
            </a:r>
          </a:p>
          <a:p>
            <a:pPr eaLnBrk="0" hangingPunct="0"/>
            <a:r>
              <a:rPr lang="es-ES" sz="1600" b="1" i="1"/>
              <a:t> </a:t>
            </a:r>
            <a:r>
              <a:rPr lang="es-ES" sz="1600" b="1"/>
              <a:t>altera los precios</a:t>
            </a:r>
            <a:r>
              <a:rPr lang="es-ES" sz="1600" b="1" i="1"/>
              <a:t> </a:t>
            </a:r>
            <a:r>
              <a:rPr lang="es-ES" sz="1600" b="1"/>
              <a:t>relativos de X e Y,</a:t>
            </a:r>
          </a:p>
          <a:p>
            <a:pPr eaLnBrk="0" hangingPunct="0"/>
            <a:r>
              <a:rPr lang="es-ES" sz="1600" b="1"/>
              <a:t>pero mantiene constante la renta real </a:t>
            </a:r>
          </a:p>
          <a:p>
            <a:pPr eaLnBrk="0" hangingPunct="0"/>
            <a:r>
              <a:rPr lang="es-ES" sz="1600" b="1"/>
              <a:t>(la satisfacción o utilidad U</a:t>
            </a:r>
            <a:r>
              <a:rPr lang="es-ES" sz="1600" b="1" baseline="-25000"/>
              <a:t>1</a:t>
            </a:r>
            <a:r>
              <a:rPr lang="es-ES" sz="1600" b="1"/>
              <a:t>).</a:t>
            </a:r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2662238" y="56149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0</a:t>
            </a:r>
          </a:p>
        </p:txBody>
      </p:sp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5183188" y="5681663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1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86A8-B812-4710-B1A8-CFDAB53B191A}" type="slidenum">
              <a:rPr lang="es-ES"/>
              <a:pPr/>
              <a:t>52</a:t>
            </a:fld>
            <a:endParaRPr lang="es-E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s-ES" sz="4000">
                <a:solidFill>
                  <a:srgbClr val="FF3300"/>
                </a:solidFill>
              </a:rPr>
              <a:t>Práctica 5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349" y="1169646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A partir de la información del ER </a:t>
            </a:r>
            <a:r>
              <a:rPr lang="es-ES" dirty="0" smtClean="0"/>
              <a:t>de la figura </a:t>
            </a:r>
            <a:r>
              <a:rPr lang="es-ES" dirty="0"/>
              <a:t>11, deduzca geométricamente la curva de demanda renta de X. ¿Cómo se comporta X respecto a la renta?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7F01-ADD2-4FC7-9257-D86A361B0D89}" type="slidenum">
              <a:rPr lang="es-ES"/>
              <a:pPr/>
              <a:t>53</a:t>
            </a:fld>
            <a:endParaRPr lang="es-ES"/>
          </a:p>
        </p:txBody>
      </p:sp>
      <p:sp>
        <p:nvSpPr>
          <p:cNvPr id="404483" name="Line 3"/>
          <p:cNvSpPr>
            <a:spLocks noChangeShapeType="1"/>
          </p:cNvSpPr>
          <p:nvPr/>
        </p:nvSpPr>
        <p:spPr bwMode="auto">
          <a:xfrm>
            <a:off x="2236788" y="2084388"/>
            <a:ext cx="2690812" cy="36052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84" name="Freeform 4"/>
          <p:cNvSpPr>
            <a:spLocks/>
          </p:cNvSpPr>
          <p:nvPr/>
        </p:nvSpPr>
        <p:spPr bwMode="auto">
          <a:xfrm>
            <a:off x="2281238" y="1749425"/>
            <a:ext cx="3540125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22"/>
              </a:cxn>
              <a:cxn ang="0">
                <a:pos x="29" y="55"/>
              </a:cxn>
              <a:cxn ang="0">
                <a:pos x="65" y="127"/>
              </a:cxn>
              <a:cxn ang="0">
                <a:pos x="106" y="210"/>
              </a:cxn>
              <a:cxn ang="0">
                <a:pos x="153" y="304"/>
              </a:cxn>
              <a:cxn ang="0">
                <a:pos x="200" y="398"/>
              </a:cxn>
              <a:cxn ang="0">
                <a:pos x="246" y="487"/>
              </a:cxn>
              <a:cxn ang="0">
                <a:pos x="293" y="569"/>
              </a:cxn>
              <a:cxn ang="0">
                <a:pos x="329" y="636"/>
              </a:cxn>
              <a:cxn ang="0">
                <a:pos x="358" y="686"/>
              </a:cxn>
              <a:cxn ang="0">
                <a:pos x="381" y="724"/>
              </a:cxn>
              <a:cxn ang="0">
                <a:pos x="399" y="752"/>
              </a:cxn>
              <a:cxn ang="0">
                <a:pos x="417" y="774"/>
              </a:cxn>
              <a:cxn ang="0">
                <a:pos x="434" y="802"/>
              </a:cxn>
              <a:cxn ang="0">
                <a:pos x="458" y="829"/>
              </a:cxn>
              <a:cxn ang="0">
                <a:pos x="493" y="863"/>
              </a:cxn>
              <a:cxn ang="0">
                <a:pos x="534" y="907"/>
              </a:cxn>
              <a:cxn ang="0">
                <a:pos x="587" y="968"/>
              </a:cxn>
              <a:cxn ang="0">
                <a:pos x="651" y="1039"/>
              </a:cxn>
              <a:cxn ang="0">
                <a:pos x="727" y="1111"/>
              </a:cxn>
              <a:cxn ang="0">
                <a:pos x="804" y="1194"/>
              </a:cxn>
              <a:cxn ang="0">
                <a:pos x="962" y="1355"/>
              </a:cxn>
              <a:cxn ang="0">
                <a:pos x="1038" y="1432"/>
              </a:cxn>
              <a:cxn ang="0">
                <a:pos x="1109" y="1498"/>
              </a:cxn>
              <a:cxn ang="0">
                <a:pos x="1244" y="1615"/>
              </a:cxn>
              <a:cxn ang="0">
                <a:pos x="1378" y="1720"/>
              </a:cxn>
              <a:cxn ang="0">
                <a:pos x="1508" y="1814"/>
              </a:cxn>
              <a:cxn ang="0">
                <a:pos x="1642" y="1902"/>
              </a:cxn>
              <a:cxn ang="0">
                <a:pos x="1719" y="1941"/>
              </a:cxn>
              <a:cxn ang="0">
                <a:pos x="1795" y="1980"/>
              </a:cxn>
              <a:cxn ang="0">
                <a:pos x="1959" y="2051"/>
              </a:cxn>
              <a:cxn ang="0">
                <a:pos x="2041" y="2085"/>
              </a:cxn>
              <a:cxn ang="0">
                <a:pos x="2112" y="2112"/>
              </a:cxn>
              <a:cxn ang="0">
                <a:pos x="2176" y="2140"/>
              </a:cxn>
              <a:cxn ang="0">
                <a:pos x="2229" y="2162"/>
              </a:cxn>
            </a:cxnLst>
            <a:rect l="0" t="0" r="r" b="b"/>
            <a:pathLst>
              <a:path w="2230" h="2163">
                <a:moveTo>
                  <a:pt x="0" y="0"/>
                </a:moveTo>
                <a:lnTo>
                  <a:pt x="12" y="22"/>
                </a:lnTo>
                <a:lnTo>
                  <a:pt x="29" y="55"/>
                </a:lnTo>
                <a:lnTo>
                  <a:pt x="65" y="127"/>
                </a:lnTo>
                <a:lnTo>
                  <a:pt x="106" y="210"/>
                </a:lnTo>
                <a:lnTo>
                  <a:pt x="153" y="304"/>
                </a:lnTo>
                <a:lnTo>
                  <a:pt x="200" y="398"/>
                </a:lnTo>
                <a:lnTo>
                  <a:pt x="246" y="487"/>
                </a:lnTo>
                <a:lnTo>
                  <a:pt x="293" y="569"/>
                </a:lnTo>
                <a:lnTo>
                  <a:pt x="329" y="636"/>
                </a:lnTo>
                <a:lnTo>
                  <a:pt x="358" y="686"/>
                </a:lnTo>
                <a:lnTo>
                  <a:pt x="381" y="724"/>
                </a:lnTo>
                <a:lnTo>
                  <a:pt x="399" y="752"/>
                </a:lnTo>
                <a:lnTo>
                  <a:pt x="417" y="774"/>
                </a:lnTo>
                <a:lnTo>
                  <a:pt x="434" y="802"/>
                </a:lnTo>
                <a:lnTo>
                  <a:pt x="458" y="829"/>
                </a:lnTo>
                <a:lnTo>
                  <a:pt x="493" y="863"/>
                </a:lnTo>
                <a:lnTo>
                  <a:pt x="534" y="907"/>
                </a:lnTo>
                <a:lnTo>
                  <a:pt x="587" y="968"/>
                </a:lnTo>
                <a:lnTo>
                  <a:pt x="651" y="1039"/>
                </a:lnTo>
                <a:lnTo>
                  <a:pt x="727" y="1111"/>
                </a:lnTo>
                <a:lnTo>
                  <a:pt x="804" y="1194"/>
                </a:lnTo>
                <a:lnTo>
                  <a:pt x="962" y="1355"/>
                </a:lnTo>
                <a:lnTo>
                  <a:pt x="1038" y="1432"/>
                </a:lnTo>
                <a:lnTo>
                  <a:pt x="1109" y="1498"/>
                </a:lnTo>
                <a:lnTo>
                  <a:pt x="1244" y="1615"/>
                </a:lnTo>
                <a:lnTo>
                  <a:pt x="1378" y="1720"/>
                </a:lnTo>
                <a:lnTo>
                  <a:pt x="1508" y="1814"/>
                </a:lnTo>
                <a:lnTo>
                  <a:pt x="1642" y="1902"/>
                </a:lnTo>
                <a:lnTo>
                  <a:pt x="1719" y="1941"/>
                </a:lnTo>
                <a:lnTo>
                  <a:pt x="1795" y="1980"/>
                </a:lnTo>
                <a:lnTo>
                  <a:pt x="1959" y="2051"/>
                </a:lnTo>
                <a:lnTo>
                  <a:pt x="2041" y="2085"/>
                </a:lnTo>
                <a:lnTo>
                  <a:pt x="2112" y="2112"/>
                </a:lnTo>
                <a:lnTo>
                  <a:pt x="2176" y="2140"/>
                </a:lnTo>
                <a:lnTo>
                  <a:pt x="2229" y="2162"/>
                </a:lnTo>
              </a:path>
            </a:pathLst>
          </a:custGeom>
          <a:noFill/>
          <a:ln w="50800" cap="rnd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04485" name="Line 5"/>
          <p:cNvSpPr>
            <a:spLocks noChangeShapeType="1"/>
          </p:cNvSpPr>
          <p:nvPr/>
        </p:nvSpPr>
        <p:spPr bwMode="auto">
          <a:xfrm>
            <a:off x="2209800" y="12334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7002463" y="5346700"/>
            <a:ext cx="1431925" cy="86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700" b="1"/>
              <a:t>X </a:t>
            </a:r>
          </a:p>
          <a:p>
            <a:pPr algn="ctr" eaLnBrk="0" hangingPunct="0"/>
            <a:r>
              <a:rPr lang="en-US" sz="1700" b="1"/>
              <a:t>(unidades</a:t>
            </a:r>
          </a:p>
          <a:p>
            <a:pPr algn="ctr" eaLnBrk="0" hangingPunct="0"/>
            <a:r>
              <a:rPr lang="en-US" sz="1700" b="1"/>
              <a:t> mensuales)</a:t>
            </a: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2224088" y="5676900"/>
            <a:ext cx="4621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1900238" y="5614988"/>
            <a:ext cx="35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O</a:t>
            </a:r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1824038" y="1824038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A</a:t>
            </a:r>
          </a:p>
        </p:txBody>
      </p:sp>
      <p:sp>
        <p:nvSpPr>
          <p:cNvPr id="404490" name="Rectangle 10"/>
          <p:cNvSpPr>
            <a:spLocks noChangeArrowheads="1"/>
          </p:cNvSpPr>
          <p:nvPr/>
        </p:nvSpPr>
        <p:spPr bwMode="auto">
          <a:xfrm>
            <a:off x="407988" y="121285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404491" name="Rectangle 11"/>
          <p:cNvSpPr>
            <a:spLocks noChangeArrowheads="1"/>
          </p:cNvSpPr>
          <p:nvPr/>
        </p:nvSpPr>
        <p:spPr bwMode="auto">
          <a:xfrm>
            <a:off x="2662238" y="56149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0</a:t>
            </a:r>
          </a:p>
        </p:txBody>
      </p:sp>
      <p:sp>
        <p:nvSpPr>
          <p:cNvPr id="404492" name="Rectangle 12"/>
          <p:cNvSpPr>
            <a:spLocks noChangeArrowheads="1"/>
          </p:cNvSpPr>
          <p:nvPr/>
        </p:nvSpPr>
        <p:spPr bwMode="auto">
          <a:xfrm>
            <a:off x="4795838" y="561498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B</a:t>
            </a:r>
          </a:p>
        </p:txBody>
      </p:sp>
      <p:sp>
        <p:nvSpPr>
          <p:cNvPr id="404493" name="Rectangle 13"/>
          <p:cNvSpPr>
            <a:spLocks noChangeArrowheads="1"/>
          </p:cNvSpPr>
          <p:nvPr/>
        </p:nvSpPr>
        <p:spPr bwMode="auto">
          <a:xfrm>
            <a:off x="6624638" y="5614988"/>
            <a:ext cx="413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 smtClean="0"/>
              <a:t>B’</a:t>
            </a:r>
            <a:endParaRPr lang="en-US" b="1" dirty="0"/>
          </a:p>
        </p:txBody>
      </p:sp>
      <p:sp>
        <p:nvSpPr>
          <p:cNvPr id="404494" name="Oval 14"/>
          <p:cNvSpPr>
            <a:spLocks noChangeArrowheads="1"/>
          </p:cNvSpPr>
          <p:nvPr/>
        </p:nvSpPr>
        <p:spPr bwMode="auto">
          <a:xfrm>
            <a:off x="2819400" y="2895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95" name="Line 15"/>
          <p:cNvSpPr>
            <a:spLocks noChangeShapeType="1"/>
          </p:cNvSpPr>
          <p:nvPr/>
        </p:nvSpPr>
        <p:spPr bwMode="auto">
          <a:xfrm>
            <a:off x="2895600" y="3062288"/>
            <a:ext cx="0" cy="2640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928938" y="273843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0</a:t>
            </a:r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5672138" y="5138738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1</a:t>
            </a:r>
          </a:p>
        </p:txBody>
      </p:sp>
      <p:grpSp>
        <p:nvGrpSpPr>
          <p:cNvPr id="404504" name="Group 24"/>
          <p:cNvGrpSpPr>
            <a:grpSpLocks/>
          </p:cNvGrpSpPr>
          <p:nvPr/>
        </p:nvGrpSpPr>
        <p:grpSpPr bwMode="auto">
          <a:xfrm>
            <a:off x="2374900" y="1463675"/>
            <a:ext cx="6769100" cy="4867275"/>
            <a:chOff x="1409" y="913"/>
            <a:chExt cx="4264" cy="3066"/>
          </a:xfrm>
        </p:grpSpPr>
        <p:sp>
          <p:nvSpPr>
            <p:cNvPr id="404505" name="Rectangle 25"/>
            <p:cNvSpPr>
              <a:spLocks noChangeArrowheads="1"/>
            </p:cNvSpPr>
            <p:nvPr/>
          </p:nvSpPr>
          <p:spPr bwMode="auto">
            <a:xfrm>
              <a:off x="1821" y="3720"/>
              <a:ext cx="7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Efecto total</a:t>
              </a:r>
              <a:endParaRPr lang="en-US" sz="1200" b="1"/>
            </a:p>
          </p:txBody>
        </p:sp>
        <p:sp>
          <p:nvSpPr>
            <p:cNvPr id="404506" name="Line 26"/>
            <p:cNvSpPr>
              <a:spLocks noChangeShapeType="1"/>
            </p:cNvSpPr>
            <p:nvPr/>
          </p:nvSpPr>
          <p:spPr bwMode="auto">
            <a:xfrm>
              <a:off x="1881" y="3900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4507" name="Rectangle 27"/>
            <p:cNvSpPr>
              <a:spLocks noChangeArrowheads="1"/>
            </p:cNvSpPr>
            <p:nvPr/>
          </p:nvSpPr>
          <p:spPr bwMode="auto">
            <a:xfrm>
              <a:off x="2917" y="913"/>
              <a:ext cx="2756" cy="7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b="1"/>
                <a:t>Cuando baja el precio de X, aumenta</a:t>
              </a:r>
            </a:p>
            <a:p>
              <a:pPr eaLnBrk="0" hangingPunct="0"/>
              <a:r>
                <a:rPr lang="es-ES" b="1"/>
                <a:t>el consumo en (X</a:t>
              </a:r>
              <a:r>
                <a:rPr lang="es-ES" b="1" baseline="-25000"/>
                <a:t>1</a:t>
              </a:r>
              <a:r>
                <a:rPr lang="es-ES" b="1"/>
                <a:t>-X</a:t>
              </a:r>
              <a:r>
                <a:rPr lang="es-ES" b="1" baseline="-25000"/>
                <a:t>0</a:t>
              </a:r>
              <a:r>
                <a:rPr lang="es-ES" b="1"/>
                <a:t>) unidades, al </a:t>
              </a:r>
            </a:p>
            <a:p>
              <a:pPr eaLnBrk="0" hangingPunct="0"/>
              <a:r>
                <a:rPr lang="es-ES" b="1"/>
                <a:t>desplazarse el consumidor de E</a:t>
              </a:r>
              <a:r>
                <a:rPr lang="es-ES" b="1" baseline="-25000"/>
                <a:t>0</a:t>
              </a:r>
              <a:r>
                <a:rPr lang="es-ES" b="1"/>
                <a:t> a E</a:t>
              </a:r>
              <a:r>
                <a:rPr lang="es-ES" b="1" baseline="-25000"/>
                <a:t>1</a:t>
              </a:r>
              <a:r>
                <a:rPr lang="es-ES" b="1" i="1"/>
                <a:t>. </a:t>
              </a:r>
            </a:p>
            <a:p>
              <a:pPr eaLnBrk="0" hangingPunct="0"/>
              <a:r>
                <a:rPr lang="es-ES" b="1"/>
                <a:t>EFECTO TOTAL.</a:t>
              </a:r>
              <a:endParaRPr lang="en-US" sz="1600" b="1"/>
            </a:p>
          </p:txBody>
        </p:sp>
        <p:sp>
          <p:nvSpPr>
            <p:cNvPr id="404508" name="Line 28"/>
            <p:cNvSpPr>
              <a:spLocks noChangeShapeType="1"/>
            </p:cNvSpPr>
            <p:nvPr/>
          </p:nvSpPr>
          <p:spPr bwMode="auto">
            <a:xfrm>
              <a:off x="1409" y="1313"/>
              <a:ext cx="2847" cy="2223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4509" name="Freeform 29"/>
            <p:cNvSpPr>
              <a:spLocks/>
            </p:cNvSpPr>
            <p:nvPr/>
          </p:nvSpPr>
          <p:spPr bwMode="auto">
            <a:xfrm>
              <a:off x="1968" y="1343"/>
              <a:ext cx="1889" cy="1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3"/>
                </a:cxn>
                <a:cxn ang="0">
                  <a:pos x="31" y="55"/>
                </a:cxn>
                <a:cxn ang="0">
                  <a:pos x="49" y="88"/>
                </a:cxn>
                <a:cxn ang="0">
                  <a:pos x="68" y="129"/>
                </a:cxn>
                <a:cxn ang="0">
                  <a:pos x="117" y="217"/>
                </a:cxn>
                <a:cxn ang="0">
                  <a:pos x="173" y="313"/>
                </a:cxn>
                <a:cxn ang="0">
                  <a:pos x="228" y="410"/>
                </a:cxn>
                <a:cxn ang="0">
                  <a:pos x="284" y="512"/>
                </a:cxn>
                <a:cxn ang="0">
                  <a:pos x="346" y="599"/>
                </a:cxn>
                <a:cxn ang="0">
                  <a:pos x="370" y="636"/>
                </a:cxn>
                <a:cxn ang="0">
                  <a:pos x="401" y="673"/>
                </a:cxn>
                <a:cxn ang="0">
                  <a:pos x="450" y="733"/>
                </a:cxn>
                <a:cxn ang="0">
                  <a:pos x="500" y="788"/>
                </a:cxn>
                <a:cxn ang="0">
                  <a:pos x="549" y="839"/>
                </a:cxn>
                <a:cxn ang="0">
                  <a:pos x="599" y="885"/>
                </a:cxn>
                <a:cxn ang="0">
                  <a:pos x="648" y="927"/>
                </a:cxn>
                <a:cxn ang="0">
                  <a:pos x="716" y="968"/>
                </a:cxn>
                <a:cxn ang="0">
                  <a:pos x="784" y="1009"/>
                </a:cxn>
                <a:cxn ang="0">
                  <a:pos x="870" y="1051"/>
                </a:cxn>
                <a:cxn ang="0">
                  <a:pos x="919" y="1074"/>
                </a:cxn>
                <a:cxn ang="0">
                  <a:pos x="975" y="1092"/>
                </a:cxn>
                <a:cxn ang="0">
                  <a:pos x="1104" y="1134"/>
                </a:cxn>
                <a:cxn ang="0">
                  <a:pos x="1246" y="1175"/>
                </a:cxn>
                <a:cxn ang="0">
                  <a:pos x="1388" y="1217"/>
                </a:cxn>
                <a:cxn ang="0">
                  <a:pos x="1536" y="1254"/>
                </a:cxn>
                <a:cxn ang="0">
                  <a:pos x="1672" y="1291"/>
                </a:cxn>
                <a:cxn ang="0">
                  <a:pos x="1795" y="1323"/>
                </a:cxn>
                <a:cxn ang="0">
                  <a:pos x="1845" y="1332"/>
                </a:cxn>
                <a:cxn ang="0">
                  <a:pos x="1888" y="1346"/>
                </a:cxn>
              </a:cxnLst>
              <a:rect l="0" t="0" r="r" b="b"/>
              <a:pathLst>
                <a:path w="1889" h="1347">
                  <a:moveTo>
                    <a:pt x="0" y="0"/>
                  </a:moveTo>
                  <a:lnTo>
                    <a:pt x="12" y="23"/>
                  </a:lnTo>
                  <a:lnTo>
                    <a:pt x="31" y="55"/>
                  </a:lnTo>
                  <a:lnTo>
                    <a:pt x="49" y="88"/>
                  </a:lnTo>
                  <a:lnTo>
                    <a:pt x="68" y="129"/>
                  </a:lnTo>
                  <a:lnTo>
                    <a:pt x="117" y="217"/>
                  </a:lnTo>
                  <a:lnTo>
                    <a:pt x="173" y="313"/>
                  </a:lnTo>
                  <a:lnTo>
                    <a:pt x="228" y="410"/>
                  </a:lnTo>
                  <a:lnTo>
                    <a:pt x="284" y="512"/>
                  </a:lnTo>
                  <a:lnTo>
                    <a:pt x="346" y="599"/>
                  </a:lnTo>
                  <a:lnTo>
                    <a:pt x="370" y="636"/>
                  </a:lnTo>
                  <a:lnTo>
                    <a:pt x="401" y="673"/>
                  </a:lnTo>
                  <a:lnTo>
                    <a:pt x="450" y="733"/>
                  </a:lnTo>
                  <a:lnTo>
                    <a:pt x="500" y="788"/>
                  </a:lnTo>
                  <a:lnTo>
                    <a:pt x="549" y="839"/>
                  </a:lnTo>
                  <a:lnTo>
                    <a:pt x="599" y="885"/>
                  </a:lnTo>
                  <a:lnTo>
                    <a:pt x="648" y="927"/>
                  </a:lnTo>
                  <a:lnTo>
                    <a:pt x="716" y="968"/>
                  </a:lnTo>
                  <a:lnTo>
                    <a:pt x="784" y="1009"/>
                  </a:lnTo>
                  <a:lnTo>
                    <a:pt x="870" y="1051"/>
                  </a:lnTo>
                  <a:lnTo>
                    <a:pt x="919" y="1074"/>
                  </a:lnTo>
                  <a:lnTo>
                    <a:pt x="975" y="1092"/>
                  </a:lnTo>
                  <a:lnTo>
                    <a:pt x="1104" y="1134"/>
                  </a:lnTo>
                  <a:lnTo>
                    <a:pt x="1246" y="1175"/>
                  </a:lnTo>
                  <a:lnTo>
                    <a:pt x="1388" y="1217"/>
                  </a:lnTo>
                  <a:lnTo>
                    <a:pt x="1536" y="1254"/>
                  </a:lnTo>
                  <a:lnTo>
                    <a:pt x="1672" y="1291"/>
                  </a:lnTo>
                  <a:lnTo>
                    <a:pt x="1795" y="1323"/>
                  </a:lnTo>
                  <a:lnTo>
                    <a:pt x="1845" y="1332"/>
                  </a:lnTo>
                  <a:lnTo>
                    <a:pt x="1888" y="1346"/>
                  </a:lnTo>
                </a:path>
              </a:pathLst>
            </a:custGeom>
            <a:noFill/>
            <a:ln w="50800" cap="rnd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04510" name="Oval 30"/>
            <p:cNvSpPr>
              <a:spLocks noChangeArrowheads="1"/>
            </p:cNvSpPr>
            <p:nvPr/>
          </p:nvSpPr>
          <p:spPr bwMode="auto">
            <a:xfrm>
              <a:off x="2592" y="220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4511" name="Line 31"/>
            <p:cNvSpPr>
              <a:spLocks noChangeShapeType="1"/>
            </p:cNvSpPr>
            <p:nvPr/>
          </p:nvSpPr>
          <p:spPr bwMode="auto">
            <a:xfrm>
              <a:off x="2640" y="2265"/>
              <a:ext cx="0" cy="1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4512" name="Rectangle 32"/>
            <p:cNvSpPr>
              <a:spLocks noChangeArrowheads="1"/>
            </p:cNvSpPr>
            <p:nvPr/>
          </p:nvSpPr>
          <p:spPr bwMode="auto">
            <a:xfrm>
              <a:off x="2589" y="1965"/>
              <a:ext cx="26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E</a:t>
              </a:r>
              <a:r>
                <a:rPr lang="en-US" b="1" i="1" baseline="-25000"/>
                <a:t>1</a:t>
              </a:r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 flipH="1">
              <a:off x="2633" y="3780"/>
              <a:ext cx="255" cy="0"/>
            </a:xfrm>
            <a:prstGeom prst="line">
              <a:avLst/>
            </a:prstGeom>
            <a:noFill/>
            <a:ln w="0">
              <a:noFill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4514" name="Rectangle 34"/>
            <p:cNvSpPr>
              <a:spLocks noChangeArrowheads="1"/>
            </p:cNvSpPr>
            <p:nvPr/>
          </p:nvSpPr>
          <p:spPr bwMode="auto">
            <a:xfrm>
              <a:off x="2589" y="3789"/>
              <a:ext cx="11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sz="1400" b="1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3837" y="2445"/>
              <a:ext cx="28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U</a:t>
              </a:r>
              <a:r>
                <a:rPr lang="en-US" sz="2000" b="1" i="1" baseline="-25000"/>
                <a:t>2</a:t>
              </a:r>
            </a:p>
          </p:txBody>
        </p:sp>
      </p:grpSp>
      <p:sp>
        <p:nvSpPr>
          <p:cNvPr id="404516" name="Rectangle 36"/>
          <p:cNvSpPr>
            <a:spLocks noGrp="1" noChangeArrowheads="1"/>
          </p:cNvSpPr>
          <p:nvPr>
            <p:ph type="title"/>
          </p:nvPr>
        </p:nvSpPr>
        <p:spPr>
          <a:xfrm>
            <a:off x="0" y="236538"/>
            <a:ext cx="9144000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200" dirty="0"/>
              <a:t>4. </a:t>
            </a:r>
            <a:r>
              <a:rPr lang="es-ES" sz="3200" dirty="0"/>
              <a:t>Efecto sustitución y efecto renta</a:t>
            </a:r>
            <a:r>
              <a:rPr lang="en-US" sz="3200" dirty="0"/>
              <a:t>: </a:t>
            </a:r>
            <a:r>
              <a:rPr lang="en-US" sz="3200" dirty="0" err="1"/>
              <a:t>bien</a:t>
            </a:r>
            <a:r>
              <a:rPr lang="en-US" sz="3200" dirty="0"/>
              <a:t> </a:t>
            </a:r>
            <a:r>
              <a:rPr lang="en-US" sz="3200" dirty="0" smtClean="0"/>
              <a:t>inferior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cumple</a:t>
            </a:r>
            <a:r>
              <a:rPr lang="en-US" sz="3200" dirty="0" smtClean="0"/>
              <a:t> la </a:t>
            </a:r>
            <a:r>
              <a:rPr lang="en-US" sz="3200" dirty="0" err="1" smtClean="0"/>
              <a:t>ley</a:t>
            </a:r>
            <a:r>
              <a:rPr lang="en-US" sz="3200" dirty="0" smtClean="0"/>
              <a:t> de la </a:t>
            </a:r>
            <a:r>
              <a:rPr lang="en-US" sz="3200" dirty="0" err="1" smtClean="0"/>
              <a:t>demanda</a:t>
            </a:r>
            <a:endParaRPr lang="en-US" sz="3200" dirty="0"/>
          </a:p>
        </p:txBody>
      </p:sp>
      <p:sp>
        <p:nvSpPr>
          <p:cNvPr id="404517" name="Rectangle 37"/>
          <p:cNvSpPr>
            <a:spLocks noChangeArrowheads="1"/>
          </p:cNvSpPr>
          <p:nvPr/>
        </p:nvSpPr>
        <p:spPr bwMode="auto">
          <a:xfrm>
            <a:off x="4164013" y="571023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1</a:t>
            </a:r>
          </a:p>
        </p:txBody>
      </p:sp>
      <p:sp>
        <p:nvSpPr>
          <p:cNvPr id="404518" name="Rectangle 38"/>
          <p:cNvSpPr>
            <a:spLocks noChangeArrowheads="1"/>
          </p:cNvSpPr>
          <p:nvPr/>
        </p:nvSpPr>
        <p:spPr bwMode="auto">
          <a:xfrm>
            <a:off x="4913313" y="2940050"/>
            <a:ext cx="3541712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s-ES" sz="1600" b="1"/>
              <a:t>El efecto total indica que el bien X </a:t>
            </a:r>
          </a:p>
          <a:p>
            <a:pPr eaLnBrk="0" hangingPunct="0"/>
            <a:r>
              <a:rPr lang="es-ES" sz="1600" b="1"/>
              <a:t>cumple la ley de la demanda </a:t>
            </a:r>
          </a:p>
          <a:p>
            <a:pPr eaLnBrk="0" hangingPunct="0"/>
            <a:r>
              <a:rPr lang="es-ES" sz="1600" b="1"/>
              <a:t>(bien ordinario).</a:t>
            </a:r>
          </a:p>
        </p:txBody>
      </p:sp>
      <p:sp>
        <p:nvSpPr>
          <p:cNvPr id="35" name="3 Marcador de pie de página"/>
          <p:cNvSpPr txBox="1">
            <a:spLocks noGrp="1"/>
          </p:cNvSpPr>
          <p:nvPr>
            <p:ph type="ftr" sz="quarter" idx="11"/>
          </p:nvPr>
        </p:nvSpPr>
        <p:spPr bwMode="auto">
          <a:xfrm>
            <a:off x="555585" y="6245225"/>
            <a:ext cx="762771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Figura 12.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Efecto total de una reducción del precio de 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F3E3-770A-4F44-9255-3220BFE378C1}" type="slidenum">
              <a:rPr lang="es-ES"/>
              <a:pPr/>
              <a:t>54</a:t>
            </a:fld>
            <a:endParaRPr lang="es-E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s-ES" sz="4000">
                <a:solidFill>
                  <a:srgbClr val="FF3300"/>
                </a:solidFill>
              </a:rPr>
              <a:t>Práctica 6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A partir de la información del ET </a:t>
            </a:r>
            <a:r>
              <a:rPr lang="es-ES" dirty="0" smtClean="0"/>
              <a:t>de la figura </a:t>
            </a:r>
            <a:r>
              <a:rPr lang="es-ES" dirty="0"/>
              <a:t>12, deduzca geométricamente la curva de demanda precio de X. ¿Cumple X la ley de la demanda?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AC75-5BCA-415F-8764-9D9BCF43D938}" type="slidenum">
              <a:rPr lang="es-ES"/>
              <a:pPr/>
              <a:t>55</a:t>
            </a:fld>
            <a:endParaRPr lang="es-ES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2236788" y="2770188"/>
            <a:ext cx="3757612" cy="2919412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2236788" y="2084388"/>
            <a:ext cx="2690812" cy="36052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28" name="Freeform 8"/>
          <p:cNvSpPr>
            <a:spLocks/>
          </p:cNvSpPr>
          <p:nvPr/>
        </p:nvSpPr>
        <p:spPr bwMode="auto">
          <a:xfrm>
            <a:off x="2281238" y="1749425"/>
            <a:ext cx="3540125" cy="343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22"/>
              </a:cxn>
              <a:cxn ang="0">
                <a:pos x="29" y="55"/>
              </a:cxn>
              <a:cxn ang="0">
                <a:pos x="65" y="127"/>
              </a:cxn>
              <a:cxn ang="0">
                <a:pos x="106" y="210"/>
              </a:cxn>
              <a:cxn ang="0">
                <a:pos x="153" y="304"/>
              </a:cxn>
              <a:cxn ang="0">
                <a:pos x="200" y="398"/>
              </a:cxn>
              <a:cxn ang="0">
                <a:pos x="246" y="487"/>
              </a:cxn>
              <a:cxn ang="0">
                <a:pos x="293" y="569"/>
              </a:cxn>
              <a:cxn ang="0">
                <a:pos x="329" y="636"/>
              </a:cxn>
              <a:cxn ang="0">
                <a:pos x="358" y="686"/>
              </a:cxn>
              <a:cxn ang="0">
                <a:pos x="381" y="724"/>
              </a:cxn>
              <a:cxn ang="0">
                <a:pos x="399" y="752"/>
              </a:cxn>
              <a:cxn ang="0">
                <a:pos x="417" y="774"/>
              </a:cxn>
              <a:cxn ang="0">
                <a:pos x="434" y="802"/>
              </a:cxn>
              <a:cxn ang="0">
                <a:pos x="458" y="829"/>
              </a:cxn>
              <a:cxn ang="0">
                <a:pos x="493" y="863"/>
              </a:cxn>
              <a:cxn ang="0">
                <a:pos x="534" y="907"/>
              </a:cxn>
              <a:cxn ang="0">
                <a:pos x="587" y="968"/>
              </a:cxn>
              <a:cxn ang="0">
                <a:pos x="651" y="1039"/>
              </a:cxn>
              <a:cxn ang="0">
                <a:pos x="727" y="1111"/>
              </a:cxn>
              <a:cxn ang="0">
                <a:pos x="804" y="1194"/>
              </a:cxn>
              <a:cxn ang="0">
                <a:pos x="962" y="1355"/>
              </a:cxn>
              <a:cxn ang="0">
                <a:pos x="1038" y="1432"/>
              </a:cxn>
              <a:cxn ang="0">
                <a:pos x="1109" y="1498"/>
              </a:cxn>
              <a:cxn ang="0">
                <a:pos x="1244" y="1615"/>
              </a:cxn>
              <a:cxn ang="0">
                <a:pos x="1378" y="1720"/>
              </a:cxn>
              <a:cxn ang="0">
                <a:pos x="1508" y="1814"/>
              </a:cxn>
              <a:cxn ang="0">
                <a:pos x="1642" y="1902"/>
              </a:cxn>
              <a:cxn ang="0">
                <a:pos x="1719" y="1941"/>
              </a:cxn>
              <a:cxn ang="0">
                <a:pos x="1795" y="1980"/>
              </a:cxn>
              <a:cxn ang="0">
                <a:pos x="1959" y="2051"/>
              </a:cxn>
              <a:cxn ang="0">
                <a:pos x="2041" y="2085"/>
              </a:cxn>
              <a:cxn ang="0">
                <a:pos x="2112" y="2112"/>
              </a:cxn>
              <a:cxn ang="0">
                <a:pos x="2176" y="2140"/>
              </a:cxn>
              <a:cxn ang="0">
                <a:pos x="2229" y="2162"/>
              </a:cxn>
            </a:cxnLst>
            <a:rect l="0" t="0" r="r" b="b"/>
            <a:pathLst>
              <a:path w="2230" h="2163">
                <a:moveTo>
                  <a:pt x="0" y="0"/>
                </a:moveTo>
                <a:lnTo>
                  <a:pt x="12" y="22"/>
                </a:lnTo>
                <a:lnTo>
                  <a:pt x="29" y="55"/>
                </a:lnTo>
                <a:lnTo>
                  <a:pt x="65" y="127"/>
                </a:lnTo>
                <a:lnTo>
                  <a:pt x="106" y="210"/>
                </a:lnTo>
                <a:lnTo>
                  <a:pt x="153" y="304"/>
                </a:lnTo>
                <a:lnTo>
                  <a:pt x="200" y="398"/>
                </a:lnTo>
                <a:lnTo>
                  <a:pt x="246" y="487"/>
                </a:lnTo>
                <a:lnTo>
                  <a:pt x="293" y="569"/>
                </a:lnTo>
                <a:lnTo>
                  <a:pt x="329" y="636"/>
                </a:lnTo>
                <a:lnTo>
                  <a:pt x="358" y="686"/>
                </a:lnTo>
                <a:lnTo>
                  <a:pt x="381" y="724"/>
                </a:lnTo>
                <a:lnTo>
                  <a:pt x="399" y="752"/>
                </a:lnTo>
                <a:lnTo>
                  <a:pt x="417" y="774"/>
                </a:lnTo>
                <a:lnTo>
                  <a:pt x="434" y="802"/>
                </a:lnTo>
                <a:lnTo>
                  <a:pt x="458" y="829"/>
                </a:lnTo>
                <a:lnTo>
                  <a:pt x="493" y="863"/>
                </a:lnTo>
                <a:lnTo>
                  <a:pt x="534" y="907"/>
                </a:lnTo>
                <a:lnTo>
                  <a:pt x="587" y="968"/>
                </a:lnTo>
                <a:lnTo>
                  <a:pt x="651" y="1039"/>
                </a:lnTo>
                <a:lnTo>
                  <a:pt x="727" y="1111"/>
                </a:lnTo>
                <a:lnTo>
                  <a:pt x="804" y="1194"/>
                </a:lnTo>
                <a:lnTo>
                  <a:pt x="962" y="1355"/>
                </a:lnTo>
                <a:lnTo>
                  <a:pt x="1038" y="1432"/>
                </a:lnTo>
                <a:lnTo>
                  <a:pt x="1109" y="1498"/>
                </a:lnTo>
                <a:lnTo>
                  <a:pt x="1244" y="1615"/>
                </a:lnTo>
                <a:lnTo>
                  <a:pt x="1378" y="1720"/>
                </a:lnTo>
                <a:lnTo>
                  <a:pt x="1508" y="1814"/>
                </a:lnTo>
                <a:lnTo>
                  <a:pt x="1642" y="1902"/>
                </a:lnTo>
                <a:lnTo>
                  <a:pt x="1719" y="1941"/>
                </a:lnTo>
                <a:lnTo>
                  <a:pt x="1795" y="1980"/>
                </a:lnTo>
                <a:lnTo>
                  <a:pt x="1959" y="2051"/>
                </a:lnTo>
                <a:lnTo>
                  <a:pt x="2041" y="2085"/>
                </a:lnTo>
                <a:lnTo>
                  <a:pt x="2112" y="2112"/>
                </a:lnTo>
                <a:lnTo>
                  <a:pt x="2176" y="2140"/>
                </a:lnTo>
                <a:lnTo>
                  <a:pt x="2229" y="2162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2209800" y="1233488"/>
            <a:ext cx="0" cy="444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7002463" y="5346700"/>
            <a:ext cx="1431925" cy="86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700" b="1"/>
              <a:t>X </a:t>
            </a:r>
          </a:p>
          <a:p>
            <a:pPr algn="ctr" eaLnBrk="0" hangingPunct="0"/>
            <a:r>
              <a:rPr lang="en-US" sz="1700" b="1"/>
              <a:t>(unidades</a:t>
            </a:r>
          </a:p>
          <a:p>
            <a:pPr algn="ctr" eaLnBrk="0" hangingPunct="0"/>
            <a:r>
              <a:rPr lang="en-US" sz="1700" b="1"/>
              <a:t> mensuales)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2224088" y="5676900"/>
            <a:ext cx="4621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1900238" y="5614988"/>
            <a:ext cx="35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O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824038" y="1824038"/>
            <a:ext cx="365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A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07988" y="1212850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2662238" y="56149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X</a:t>
            </a:r>
            <a:r>
              <a:rPr lang="en-US" b="1" baseline="-25000"/>
              <a:t>0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795838" y="561498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B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624638" y="5614988"/>
            <a:ext cx="41357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 dirty="0" smtClean="0"/>
              <a:t>B’</a:t>
            </a:r>
            <a:endParaRPr lang="en-US" b="1" i="1" dirty="0"/>
          </a:p>
        </p:txBody>
      </p:sp>
      <p:sp>
        <p:nvSpPr>
          <p:cNvPr id="184339" name="Oval 19"/>
          <p:cNvSpPr>
            <a:spLocks noChangeArrowheads="1"/>
          </p:cNvSpPr>
          <p:nvPr/>
        </p:nvSpPr>
        <p:spPr bwMode="auto">
          <a:xfrm>
            <a:off x="2819400" y="2895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>
            <a:off x="2895600" y="3062288"/>
            <a:ext cx="0" cy="2640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2928938" y="273843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0</a:t>
            </a: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5672138" y="5138738"/>
            <a:ext cx="457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i="1"/>
              <a:t>U</a:t>
            </a:r>
            <a:r>
              <a:rPr lang="en-US" sz="2000" b="1" i="1" baseline="-25000"/>
              <a:t>1</a:t>
            </a:r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4648200" y="4738688"/>
            <a:ext cx="0" cy="9636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46" name="Oval 26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4414838" y="561498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2</a:t>
            </a:r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2986088" y="5467350"/>
            <a:ext cx="157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2890838" y="4948238"/>
            <a:ext cx="11239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Efecto</a:t>
            </a:r>
          </a:p>
          <a:p>
            <a:pPr eaLnBrk="0" hangingPunct="0"/>
            <a:r>
              <a:rPr lang="en-US" sz="1400" b="1"/>
              <a:t>sustitución</a:t>
            </a: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4567238" y="4110038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E</a:t>
            </a:r>
            <a:r>
              <a:rPr lang="en-US" b="1" i="1" baseline="-25000"/>
              <a:t>2</a:t>
            </a:r>
          </a:p>
        </p:txBody>
      </p:sp>
      <p:grpSp>
        <p:nvGrpSpPr>
          <p:cNvPr id="184363" name="Group 43"/>
          <p:cNvGrpSpPr>
            <a:grpSpLocks/>
          </p:cNvGrpSpPr>
          <p:nvPr/>
        </p:nvGrpSpPr>
        <p:grpSpPr bwMode="auto">
          <a:xfrm>
            <a:off x="2189163" y="1449388"/>
            <a:ext cx="6954837" cy="4867275"/>
            <a:chOff x="1409" y="913"/>
            <a:chExt cx="4381" cy="3066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1821" y="3720"/>
              <a:ext cx="7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Efecto total</a:t>
              </a:r>
              <a:endParaRPr lang="en-US" sz="1200" b="1"/>
            </a:p>
          </p:txBody>
        </p:sp>
        <p:sp>
          <p:nvSpPr>
            <p:cNvPr id="184348" name="Line 28"/>
            <p:cNvSpPr>
              <a:spLocks noChangeShapeType="1"/>
            </p:cNvSpPr>
            <p:nvPr/>
          </p:nvSpPr>
          <p:spPr bwMode="auto">
            <a:xfrm>
              <a:off x="1881" y="3900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23" name="Rectangle 3"/>
            <p:cNvSpPr>
              <a:spLocks noChangeArrowheads="1"/>
            </p:cNvSpPr>
            <p:nvPr/>
          </p:nvSpPr>
          <p:spPr bwMode="auto">
            <a:xfrm>
              <a:off x="3639" y="913"/>
              <a:ext cx="2151" cy="9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sz="1600" b="1"/>
                <a:t>Puesto que X es un bien inferior, </a:t>
              </a:r>
            </a:p>
            <a:p>
              <a:pPr eaLnBrk="0" hangingPunct="0"/>
              <a:r>
                <a:rPr lang="es-ES" sz="1600" b="1"/>
                <a:t>el efecto renta es negativo. </a:t>
              </a:r>
            </a:p>
            <a:p>
              <a:pPr eaLnBrk="0" hangingPunct="0"/>
              <a:r>
                <a:rPr lang="es-ES" sz="1600" b="1"/>
                <a:t>Sin embargo, el efecto </a:t>
              </a:r>
            </a:p>
            <a:p>
              <a:pPr eaLnBrk="0" hangingPunct="0"/>
              <a:r>
                <a:rPr lang="es-ES" sz="1600" b="1"/>
                <a:t>sustitución es mayor que el</a:t>
              </a:r>
            </a:p>
            <a:p>
              <a:pPr eaLnBrk="0" hangingPunct="0"/>
              <a:r>
                <a:rPr lang="es-ES" sz="1600" b="1"/>
                <a:t>efecto renta.</a:t>
              </a:r>
            </a:p>
            <a:p>
              <a:pPr eaLnBrk="0" hangingPunct="0"/>
              <a:r>
                <a:rPr lang="es-ES" sz="1600" b="1"/>
                <a:t>El ER contrarresta al ES.</a:t>
              </a:r>
            </a:p>
          </p:txBody>
        </p:sp>
        <p:sp>
          <p:nvSpPr>
            <p:cNvPr id="184341" name="Line 21"/>
            <p:cNvSpPr>
              <a:spLocks noChangeShapeType="1"/>
            </p:cNvSpPr>
            <p:nvPr/>
          </p:nvSpPr>
          <p:spPr bwMode="auto">
            <a:xfrm>
              <a:off x="1409" y="1313"/>
              <a:ext cx="2847" cy="2223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44" name="Freeform 24"/>
            <p:cNvSpPr>
              <a:spLocks/>
            </p:cNvSpPr>
            <p:nvPr/>
          </p:nvSpPr>
          <p:spPr bwMode="auto">
            <a:xfrm>
              <a:off x="1968" y="1343"/>
              <a:ext cx="1889" cy="1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3"/>
                </a:cxn>
                <a:cxn ang="0">
                  <a:pos x="31" y="55"/>
                </a:cxn>
                <a:cxn ang="0">
                  <a:pos x="49" y="88"/>
                </a:cxn>
                <a:cxn ang="0">
                  <a:pos x="68" y="129"/>
                </a:cxn>
                <a:cxn ang="0">
                  <a:pos x="117" y="217"/>
                </a:cxn>
                <a:cxn ang="0">
                  <a:pos x="173" y="313"/>
                </a:cxn>
                <a:cxn ang="0">
                  <a:pos x="228" y="410"/>
                </a:cxn>
                <a:cxn ang="0">
                  <a:pos x="284" y="512"/>
                </a:cxn>
                <a:cxn ang="0">
                  <a:pos x="346" y="599"/>
                </a:cxn>
                <a:cxn ang="0">
                  <a:pos x="370" y="636"/>
                </a:cxn>
                <a:cxn ang="0">
                  <a:pos x="401" y="673"/>
                </a:cxn>
                <a:cxn ang="0">
                  <a:pos x="450" y="733"/>
                </a:cxn>
                <a:cxn ang="0">
                  <a:pos x="500" y="788"/>
                </a:cxn>
                <a:cxn ang="0">
                  <a:pos x="549" y="839"/>
                </a:cxn>
                <a:cxn ang="0">
                  <a:pos x="599" y="885"/>
                </a:cxn>
                <a:cxn ang="0">
                  <a:pos x="648" y="927"/>
                </a:cxn>
                <a:cxn ang="0">
                  <a:pos x="716" y="968"/>
                </a:cxn>
                <a:cxn ang="0">
                  <a:pos x="784" y="1009"/>
                </a:cxn>
                <a:cxn ang="0">
                  <a:pos x="870" y="1051"/>
                </a:cxn>
                <a:cxn ang="0">
                  <a:pos x="919" y="1074"/>
                </a:cxn>
                <a:cxn ang="0">
                  <a:pos x="975" y="1092"/>
                </a:cxn>
                <a:cxn ang="0">
                  <a:pos x="1104" y="1134"/>
                </a:cxn>
                <a:cxn ang="0">
                  <a:pos x="1246" y="1175"/>
                </a:cxn>
                <a:cxn ang="0">
                  <a:pos x="1388" y="1217"/>
                </a:cxn>
                <a:cxn ang="0">
                  <a:pos x="1536" y="1254"/>
                </a:cxn>
                <a:cxn ang="0">
                  <a:pos x="1672" y="1291"/>
                </a:cxn>
                <a:cxn ang="0">
                  <a:pos x="1795" y="1323"/>
                </a:cxn>
                <a:cxn ang="0">
                  <a:pos x="1845" y="1332"/>
                </a:cxn>
                <a:cxn ang="0">
                  <a:pos x="1888" y="1346"/>
                </a:cxn>
              </a:cxnLst>
              <a:rect l="0" t="0" r="r" b="b"/>
              <a:pathLst>
                <a:path w="1889" h="1347">
                  <a:moveTo>
                    <a:pt x="0" y="0"/>
                  </a:moveTo>
                  <a:lnTo>
                    <a:pt x="12" y="23"/>
                  </a:lnTo>
                  <a:lnTo>
                    <a:pt x="31" y="55"/>
                  </a:lnTo>
                  <a:lnTo>
                    <a:pt x="49" y="88"/>
                  </a:lnTo>
                  <a:lnTo>
                    <a:pt x="68" y="129"/>
                  </a:lnTo>
                  <a:lnTo>
                    <a:pt x="117" y="217"/>
                  </a:lnTo>
                  <a:lnTo>
                    <a:pt x="173" y="313"/>
                  </a:lnTo>
                  <a:lnTo>
                    <a:pt x="228" y="410"/>
                  </a:lnTo>
                  <a:lnTo>
                    <a:pt x="284" y="512"/>
                  </a:lnTo>
                  <a:lnTo>
                    <a:pt x="346" y="599"/>
                  </a:lnTo>
                  <a:lnTo>
                    <a:pt x="370" y="636"/>
                  </a:lnTo>
                  <a:lnTo>
                    <a:pt x="401" y="673"/>
                  </a:lnTo>
                  <a:lnTo>
                    <a:pt x="450" y="733"/>
                  </a:lnTo>
                  <a:lnTo>
                    <a:pt x="500" y="788"/>
                  </a:lnTo>
                  <a:lnTo>
                    <a:pt x="549" y="839"/>
                  </a:lnTo>
                  <a:lnTo>
                    <a:pt x="599" y="885"/>
                  </a:lnTo>
                  <a:lnTo>
                    <a:pt x="648" y="927"/>
                  </a:lnTo>
                  <a:lnTo>
                    <a:pt x="716" y="968"/>
                  </a:lnTo>
                  <a:lnTo>
                    <a:pt x="784" y="1009"/>
                  </a:lnTo>
                  <a:lnTo>
                    <a:pt x="870" y="1051"/>
                  </a:lnTo>
                  <a:lnTo>
                    <a:pt x="919" y="1074"/>
                  </a:lnTo>
                  <a:lnTo>
                    <a:pt x="975" y="1092"/>
                  </a:lnTo>
                  <a:lnTo>
                    <a:pt x="1104" y="1134"/>
                  </a:lnTo>
                  <a:lnTo>
                    <a:pt x="1246" y="1175"/>
                  </a:lnTo>
                  <a:lnTo>
                    <a:pt x="1388" y="1217"/>
                  </a:lnTo>
                  <a:lnTo>
                    <a:pt x="1536" y="1254"/>
                  </a:lnTo>
                  <a:lnTo>
                    <a:pt x="1672" y="1291"/>
                  </a:lnTo>
                  <a:lnTo>
                    <a:pt x="1795" y="1323"/>
                  </a:lnTo>
                  <a:lnTo>
                    <a:pt x="1845" y="1332"/>
                  </a:lnTo>
                  <a:lnTo>
                    <a:pt x="1888" y="1346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84352" name="Oval 32"/>
            <p:cNvSpPr>
              <a:spLocks noChangeArrowheads="1"/>
            </p:cNvSpPr>
            <p:nvPr/>
          </p:nvSpPr>
          <p:spPr bwMode="auto">
            <a:xfrm>
              <a:off x="2592" y="220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53" name="Line 33"/>
            <p:cNvSpPr>
              <a:spLocks noChangeShapeType="1"/>
            </p:cNvSpPr>
            <p:nvPr/>
          </p:nvSpPr>
          <p:spPr bwMode="auto">
            <a:xfrm>
              <a:off x="2640" y="2265"/>
              <a:ext cx="0" cy="1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54" name="Rectangle 34"/>
            <p:cNvSpPr>
              <a:spLocks noChangeArrowheads="1"/>
            </p:cNvSpPr>
            <p:nvPr/>
          </p:nvSpPr>
          <p:spPr bwMode="auto">
            <a:xfrm>
              <a:off x="2589" y="1965"/>
              <a:ext cx="26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i="1"/>
                <a:t>E</a:t>
              </a:r>
              <a:r>
                <a:rPr lang="en-US" b="1" i="1" baseline="-25000"/>
                <a:t>1</a:t>
              </a:r>
            </a:p>
          </p:txBody>
        </p:sp>
        <p:sp>
          <p:nvSpPr>
            <p:cNvPr id="184355" name="Line 35"/>
            <p:cNvSpPr>
              <a:spLocks noChangeShapeType="1"/>
            </p:cNvSpPr>
            <p:nvPr/>
          </p:nvSpPr>
          <p:spPr bwMode="auto">
            <a:xfrm flipH="1">
              <a:off x="2633" y="3780"/>
              <a:ext cx="2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2589" y="3789"/>
              <a:ext cx="75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Efecto renta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837" y="2445"/>
              <a:ext cx="28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i="1"/>
                <a:t>U</a:t>
              </a:r>
              <a:r>
                <a:rPr lang="en-US" sz="2000" b="1" i="1" baseline="-25000"/>
                <a:t>2</a:t>
              </a:r>
            </a:p>
          </p:txBody>
        </p:sp>
      </p:grpSp>
      <p:sp>
        <p:nvSpPr>
          <p:cNvPr id="184362" name="Rectangle 4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144000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 dirty="0"/>
              <a:t>4. Efecto sustitución y efecto renta</a:t>
            </a:r>
            <a:r>
              <a:rPr lang="en-US" sz="3200" dirty="0"/>
              <a:t>: </a:t>
            </a:r>
            <a:r>
              <a:rPr lang="en-US" sz="3200" dirty="0" err="1"/>
              <a:t>bien</a:t>
            </a:r>
            <a:r>
              <a:rPr lang="en-US" sz="3200" dirty="0"/>
              <a:t> </a:t>
            </a:r>
            <a:r>
              <a:rPr lang="en-US" sz="3200" dirty="0" smtClean="0"/>
              <a:t>inferior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cumple</a:t>
            </a:r>
            <a:r>
              <a:rPr lang="en-US" sz="3200" dirty="0" smtClean="0"/>
              <a:t> la </a:t>
            </a:r>
            <a:r>
              <a:rPr lang="en-US" sz="3200" dirty="0" err="1" smtClean="0"/>
              <a:t>ley</a:t>
            </a:r>
            <a:r>
              <a:rPr lang="en-US" sz="3200" dirty="0" smtClean="0"/>
              <a:t> de la </a:t>
            </a:r>
            <a:r>
              <a:rPr lang="en-US" sz="3200" dirty="0" err="1" smtClean="0"/>
              <a:t>demanda</a:t>
            </a:r>
            <a:endParaRPr lang="en-US" sz="3200" dirty="0"/>
          </a:p>
        </p:txBody>
      </p:sp>
      <p:sp>
        <p:nvSpPr>
          <p:cNvPr id="184364" name="Rectangle 44"/>
          <p:cNvSpPr>
            <a:spLocks noChangeArrowheads="1"/>
          </p:cNvSpPr>
          <p:nvPr/>
        </p:nvSpPr>
        <p:spPr bwMode="auto">
          <a:xfrm>
            <a:off x="3960813" y="5580063"/>
            <a:ext cx="4175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X</a:t>
            </a:r>
            <a:r>
              <a:rPr lang="en-US" b="1" i="1" baseline="-25000"/>
              <a:t>1</a:t>
            </a:r>
          </a:p>
        </p:txBody>
      </p:sp>
      <p:sp>
        <p:nvSpPr>
          <p:cNvPr id="41" name="3 Marcador de pie de página"/>
          <p:cNvSpPr txBox="1">
            <a:spLocks/>
          </p:cNvSpPr>
          <p:nvPr/>
        </p:nvSpPr>
        <p:spPr bwMode="auto">
          <a:xfrm>
            <a:off x="393541" y="6214761"/>
            <a:ext cx="8102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Figura 13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Efecto sustitución y efecto renta de una reducción del precio de X.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2BEA-1358-4E12-8BE4-A76E7E538E04}" type="slidenum">
              <a:rPr lang="es-ES"/>
              <a:pPr/>
              <a:t>56</a:t>
            </a:fld>
            <a:endParaRPr lang="es-E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s-ES" sz="4000">
                <a:solidFill>
                  <a:srgbClr val="FF3300"/>
                </a:solidFill>
              </a:rPr>
              <a:t>Práctica 7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229600" cy="4525963"/>
          </a:xfrm>
        </p:spPr>
        <p:txBody>
          <a:bodyPr/>
          <a:lstStyle/>
          <a:p>
            <a:pPr algn="just"/>
            <a:r>
              <a:rPr lang="es-ES" dirty="0"/>
              <a:t>A partir de la información del ER </a:t>
            </a:r>
            <a:r>
              <a:rPr lang="es-ES" dirty="0" smtClean="0"/>
              <a:t>de la figura </a:t>
            </a:r>
            <a:r>
              <a:rPr lang="es-ES" dirty="0"/>
              <a:t>13, deduzca geométricamente la curva de demanda renta de X. ¿Cómo se comporta X respecto a la renta?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2F2C-C86C-4FAC-84AD-8D4C9D71D6B0}" type="slidenum">
              <a:rPr lang="es-ES"/>
              <a:pPr/>
              <a:t>57</a:t>
            </a:fld>
            <a:endParaRPr lang="es-E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74" y="268288"/>
            <a:ext cx="85931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200" dirty="0"/>
              <a:t>4. Efecto sustitución y efecto renta</a:t>
            </a:r>
            <a:r>
              <a:rPr lang="en-US" sz="3200" dirty="0"/>
              <a:t>: </a:t>
            </a:r>
            <a:r>
              <a:rPr lang="en-US" sz="3200" dirty="0" err="1"/>
              <a:t>bien</a:t>
            </a:r>
            <a:r>
              <a:rPr lang="en-US" sz="3200" dirty="0"/>
              <a:t> </a:t>
            </a:r>
            <a:r>
              <a:rPr lang="en-US" sz="3200" dirty="0" err="1"/>
              <a:t>Giffen</a:t>
            </a:r>
            <a:endParaRPr lang="en-US" sz="36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063"/>
            <a:ext cx="8229600" cy="4991100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80000"/>
              </a:lnSpc>
              <a:spcBef>
                <a:spcPct val="70000"/>
              </a:spcBef>
            </a:pPr>
            <a:r>
              <a:rPr lang="es-ES" sz="2800" dirty="0"/>
              <a:t>Marshall, en sus Principios de Economía (1890), dedujo de la información estadística facilitada por el estadístico británico y contemporáneo suyo Robert </a:t>
            </a:r>
            <a:r>
              <a:rPr lang="es-ES" sz="2800" dirty="0" err="1"/>
              <a:t>Giffen</a:t>
            </a:r>
            <a:r>
              <a:rPr lang="es-ES" sz="2800" dirty="0"/>
              <a:t>, que la </a:t>
            </a:r>
            <a:r>
              <a:rPr lang="es-ES" sz="2800" dirty="0">
                <a:solidFill>
                  <a:srgbClr val="FF3300"/>
                </a:solidFill>
              </a:rPr>
              <a:t>demanda de pan</a:t>
            </a:r>
            <a:r>
              <a:rPr lang="es-ES" sz="2800" dirty="0"/>
              <a:t> de las clases </a:t>
            </a:r>
            <a:r>
              <a:rPr lang="es-ES" sz="2800" dirty="0" smtClean="0"/>
              <a:t>más </a:t>
            </a:r>
            <a:r>
              <a:rPr lang="es-ES" sz="2800" dirty="0"/>
              <a:t>pobres podía tener pendiente positiva. </a:t>
            </a:r>
          </a:p>
          <a:p>
            <a:pPr algn="just">
              <a:lnSpc>
                <a:spcPct val="80000"/>
              </a:lnSpc>
              <a:spcBef>
                <a:spcPct val="70000"/>
              </a:spcBef>
            </a:pPr>
            <a:r>
              <a:rPr lang="es-ES" sz="2800" dirty="0"/>
              <a:t>La justificación es que un aumento en el precio del pan genera una pérdida de recursos en las familias trabajadoras más pobres que les obligan a recortar su consumo de carne y alimentos más caros, y como el pan sigue siendo el alimento más barato al cual pueden acceder, las familias consumirán más pan.</a:t>
            </a:r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8338-0381-4ECD-94B5-D692243D310F}" type="slidenum">
              <a:rPr lang="es-ES"/>
              <a:pPr/>
              <a:t>58</a:t>
            </a:fld>
            <a:endParaRPr lang="es-E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923925"/>
          </a:xfrm>
        </p:spPr>
        <p:txBody>
          <a:bodyPr/>
          <a:lstStyle/>
          <a:p>
            <a:r>
              <a:rPr lang="es-ES" sz="3200"/>
              <a:t>4. Efecto sustitución y efecto renta</a:t>
            </a:r>
            <a:r>
              <a:rPr lang="en-US" sz="3200"/>
              <a:t>: bien Giffen</a:t>
            </a:r>
            <a:endParaRPr lang="es-ES" sz="3200"/>
          </a:p>
        </p:txBody>
      </p:sp>
      <p:sp>
        <p:nvSpPr>
          <p:cNvPr id="459779" name="Line 3"/>
          <p:cNvSpPr>
            <a:spLocks noChangeShapeType="1"/>
          </p:cNvSpPr>
          <p:nvPr/>
        </p:nvSpPr>
        <p:spPr bwMode="auto">
          <a:xfrm>
            <a:off x="1684338" y="1465263"/>
            <a:ext cx="28575" cy="3730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0" name="Line 4"/>
          <p:cNvSpPr>
            <a:spLocks noChangeShapeType="1"/>
          </p:cNvSpPr>
          <p:nvPr/>
        </p:nvSpPr>
        <p:spPr bwMode="auto">
          <a:xfrm flipV="1">
            <a:off x="1698625" y="5210175"/>
            <a:ext cx="6675438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1" name="Line 5"/>
          <p:cNvSpPr>
            <a:spLocks noChangeShapeType="1"/>
          </p:cNvSpPr>
          <p:nvPr/>
        </p:nvSpPr>
        <p:spPr bwMode="auto">
          <a:xfrm>
            <a:off x="1698625" y="2757488"/>
            <a:ext cx="2408238" cy="2482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2" name="Line 6"/>
          <p:cNvSpPr>
            <a:spLocks noChangeShapeType="1"/>
          </p:cNvSpPr>
          <p:nvPr/>
        </p:nvSpPr>
        <p:spPr bwMode="auto">
          <a:xfrm>
            <a:off x="1698625" y="2743200"/>
            <a:ext cx="5834063" cy="24526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4" name="Freeform 8"/>
          <p:cNvSpPr>
            <a:spLocks/>
          </p:cNvSpPr>
          <p:nvPr/>
        </p:nvSpPr>
        <p:spPr bwMode="auto">
          <a:xfrm>
            <a:off x="2466975" y="3294063"/>
            <a:ext cx="3440113" cy="1814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" y="421"/>
              </a:cxn>
              <a:cxn ang="0">
                <a:pos x="969" y="915"/>
              </a:cxn>
              <a:cxn ang="0">
                <a:pos x="2167" y="1143"/>
              </a:cxn>
            </a:cxnLst>
            <a:rect l="0" t="0" r="r" b="b"/>
            <a:pathLst>
              <a:path w="2167" h="1143">
                <a:moveTo>
                  <a:pt x="0" y="0"/>
                </a:moveTo>
                <a:cubicBezTo>
                  <a:pt x="52" y="134"/>
                  <a:pt x="104" y="269"/>
                  <a:pt x="265" y="421"/>
                </a:cubicBezTo>
                <a:cubicBezTo>
                  <a:pt x="426" y="573"/>
                  <a:pt x="652" y="795"/>
                  <a:pt x="969" y="915"/>
                </a:cubicBezTo>
                <a:cubicBezTo>
                  <a:pt x="1286" y="1035"/>
                  <a:pt x="1967" y="1105"/>
                  <a:pt x="2167" y="114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5" name="Freeform 9"/>
          <p:cNvSpPr>
            <a:spLocks/>
          </p:cNvSpPr>
          <p:nvPr/>
        </p:nvSpPr>
        <p:spPr bwMode="auto">
          <a:xfrm>
            <a:off x="2074863" y="2438400"/>
            <a:ext cx="1974850" cy="987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375"/>
              </a:cxn>
              <a:cxn ang="0">
                <a:pos x="1244" y="622"/>
              </a:cxn>
            </a:cxnLst>
            <a:rect l="0" t="0" r="r" b="b"/>
            <a:pathLst>
              <a:path w="1244" h="622">
                <a:moveTo>
                  <a:pt x="0" y="0"/>
                </a:moveTo>
                <a:cubicBezTo>
                  <a:pt x="20" y="135"/>
                  <a:pt x="40" y="271"/>
                  <a:pt x="247" y="375"/>
                </a:cubicBezTo>
                <a:cubicBezTo>
                  <a:pt x="454" y="479"/>
                  <a:pt x="1078" y="581"/>
                  <a:pt x="1244" y="622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6" name="Line 10"/>
          <p:cNvSpPr>
            <a:spLocks noChangeShapeType="1"/>
          </p:cNvSpPr>
          <p:nvPr/>
        </p:nvSpPr>
        <p:spPr bwMode="auto">
          <a:xfrm>
            <a:off x="2424113" y="3005138"/>
            <a:ext cx="87312" cy="220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7" name="Line 11"/>
          <p:cNvSpPr>
            <a:spLocks noChangeShapeType="1"/>
          </p:cNvSpPr>
          <p:nvPr/>
        </p:nvSpPr>
        <p:spPr bwMode="auto">
          <a:xfrm>
            <a:off x="2903538" y="3962400"/>
            <a:ext cx="42862" cy="126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9789" name="Rectangle 13"/>
          <p:cNvSpPr>
            <a:spLocks noChangeArrowheads="1"/>
          </p:cNvSpPr>
          <p:nvPr/>
        </p:nvSpPr>
        <p:spPr bwMode="auto">
          <a:xfrm>
            <a:off x="263525" y="1298575"/>
            <a:ext cx="1438275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Y</a:t>
            </a:r>
          </a:p>
          <a:p>
            <a:pPr algn="ctr" eaLnBrk="0" hangingPunct="0"/>
            <a:r>
              <a:rPr lang="en-US" b="1"/>
              <a:t>(unidades</a:t>
            </a:r>
          </a:p>
          <a:p>
            <a:pPr algn="ctr" eaLnBrk="0" hangingPunct="0"/>
            <a:r>
              <a:rPr lang="en-US" b="1"/>
              <a:t>mensuales)</a:t>
            </a:r>
          </a:p>
        </p:txBody>
      </p:sp>
      <p:sp>
        <p:nvSpPr>
          <p:cNvPr id="459790" name="Rectangle 14"/>
          <p:cNvSpPr>
            <a:spLocks noChangeArrowheads="1"/>
          </p:cNvSpPr>
          <p:nvPr/>
        </p:nvSpPr>
        <p:spPr bwMode="auto">
          <a:xfrm>
            <a:off x="7685590" y="5233988"/>
            <a:ext cx="145841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b="1" dirty="0"/>
              <a:t>X</a:t>
            </a:r>
          </a:p>
          <a:p>
            <a:pPr algn="ctr" eaLnBrk="0" hangingPunct="0"/>
            <a:r>
              <a:rPr lang="en-US" b="1" dirty="0"/>
              <a:t>(</a:t>
            </a:r>
            <a:r>
              <a:rPr lang="en-US" b="1" dirty="0" err="1" smtClean="0"/>
              <a:t>unidades</a:t>
            </a:r>
            <a:r>
              <a:rPr lang="en-US" b="1" dirty="0" smtClean="0"/>
              <a:t> </a:t>
            </a:r>
            <a:r>
              <a:rPr lang="en-US" b="1" dirty="0" err="1" smtClean="0"/>
              <a:t>mensuales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59791" name="Text Box 15"/>
          <p:cNvSpPr txBox="1">
            <a:spLocks noChangeArrowheads="1"/>
          </p:cNvSpPr>
          <p:nvPr/>
        </p:nvSpPr>
        <p:spPr bwMode="auto">
          <a:xfrm>
            <a:off x="2243138" y="5334000"/>
            <a:ext cx="4206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X</a:t>
            </a:r>
            <a:r>
              <a:rPr lang="es-ES" b="1" baseline="-25000"/>
              <a:t>1</a:t>
            </a:r>
          </a:p>
        </p:txBody>
      </p:sp>
      <p:sp>
        <p:nvSpPr>
          <p:cNvPr id="459792" name="Text Box 16"/>
          <p:cNvSpPr txBox="1">
            <a:spLocks noChangeArrowheads="1"/>
          </p:cNvSpPr>
          <p:nvPr/>
        </p:nvSpPr>
        <p:spPr bwMode="auto">
          <a:xfrm>
            <a:off x="2692400" y="5345113"/>
            <a:ext cx="420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X</a:t>
            </a:r>
            <a:r>
              <a:rPr lang="es-ES" b="1" baseline="-25000"/>
              <a:t>0</a:t>
            </a:r>
          </a:p>
        </p:txBody>
      </p:sp>
      <p:sp>
        <p:nvSpPr>
          <p:cNvPr id="459793" name="Text Box 17"/>
          <p:cNvSpPr txBox="1">
            <a:spLocks noChangeArrowheads="1"/>
          </p:cNvSpPr>
          <p:nvPr/>
        </p:nvSpPr>
        <p:spPr bwMode="auto">
          <a:xfrm>
            <a:off x="3867150" y="5360988"/>
            <a:ext cx="6524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B</a:t>
            </a:r>
            <a:endParaRPr lang="es-ES" b="1" baseline="-25000"/>
          </a:p>
        </p:txBody>
      </p:sp>
      <p:sp>
        <p:nvSpPr>
          <p:cNvPr id="459794" name="Text Box 18"/>
          <p:cNvSpPr txBox="1">
            <a:spLocks noChangeArrowheads="1"/>
          </p:cNvSpPr>
          <p:nvPr/>
        </p:nvSpPr>
        <p:spPr bwMode="auto">
          <a:xfrm>
            <a:off x="1184275" y="2503488"/>
            <a:ext cx="420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A</a:t>
            </a:r>
            <a:endParaRPr lang="es-ES" b="1" baseline="-25000"/>
          </a:p>
        </p:txBody>
      </p:sp>
      <p:sp>
        <p:nvSpPr>
          <p:cNvPr id="459795" name="Text Box 19"/>
          <p:cNvSpPr txBox="1">
            <a:spLocks noChangeArrowheads="1"/>
          </p:cNvSpPr>
          <p:nvPr/>
        </p:nvSpPr>
        <p:spPr bwMode="auto">
          <a:xfrm>
            <a:off x="2389188" y="2503488"/>
            <a:ext cx="4206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E</a:t>
            </a:r>
            <a:r>
              <a:rPr lang="es-ES" b="1" baseline="-25000"/>
              <a:t>1</a:t>
            </a:r>
          </a:p>
        </p:txBody>
      </p:sp>
      <p:sp>
        <p:nvSpPr>
          <p:cNvPr id="459796" name="Text Box 20"/>
          <p:cNvSpPr txBox="1">
            <a:spLocks noChangeArrowheads="1"/>
          </p:cNvSpPr>
          <p:nvPr/>
        </p:nvSpPr>
        <p:spPr bwMode="auto">
          <a:xfrm>
            <a:off x="5756275" y="4665663"/>
            <a:ext cx="5222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U</a:t>
            </a:r>
            <a:r>
              <a:rPr lang="es-ES" b="1" baseline="-25000"/>
              <a:t>1</a:t>
            </a:r>
          </a:p>
        </p:txBody>
      </p:sp>
      <p:sp>
        <p:nvSpPr>
          <p:cNvPr id="459797" name="Text Box 21"/>
          <p:cNvSpPr txBox="1">
            <a:spLocks noChangeArrowheads="1"/>
          </p:cNvSpPr>
          <p:nvPr/>
        </p:nvSpPr>
        <p:spPr bwMode="auto">
          <a:xfrm>
            <a:off x="4260850" y="3038475"/>
            <a:ext cx="5222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U</a:t>
            </a:r>
            <a:r>
              <a:rPr lang="es-ES" b="1" baseline="-25000"/>
              <a:t>2</a:t>
            </a:r>
          </a:p>
        </p:txBody>
      </p:sp>
      <p:sp>
        <p:nvSpPr>
          <p:cNvPr id="459799" name="Oval 23"/>
          <p:cNvSpPr>
            <a:spLocks noChangeArrowheads="1"/>
          </p:cNvSpPr>
          <p:nvPr/>
        </p:nvSpPr>
        <p:spPr bwMode="auto">
          <a:xfrm>
            <a:off x="2844800" y="39290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9800" name="Oval 24"/>
          <p:cNvSpPr>
            <a:spLocks noChangeArrowheads="1"/>
          </p:cNvSpPr>
          <p:nvPr/>
        </p:nvSpPr>
        <p:spPr bwMode="auto">
          <a:xfrm>
            <a:off x="2381250" y="29432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9803" name="Text Box 27"/>
          <p:cNvSpPr txBox="1">
            <a:spLocks noChangeArrowheads="1"/>
          </p:cNvSpPr>
          <p:nvPr/>
        </p:nvSpPr>
        <p:spPr bwMode="auto">
          <a:xfrm>
            <a:off x="3082925" y="3619500"/>
            <a:ext cx="4206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E</a:t>
            </a:r>
            <a:r>
              <a:rPr lang="es-ES" b="1" baseline="-25000"/>
              <a:t>0</a:t>
            </a:r>
          </a:p>
        </p:txBody>
      </p:sp>
      <p:sp>
        <p:nvSpPr>
          <p:cNvPr id="459804" name="Text Box 28"/>
          <p:cNvSpPr txBox="1">
            <a:spLocks noChangeArrowheads="1"/>
          </p:cNvSpPr>
          <p:nvPr/>
        </p:nvSpPr>
        <p:spPr bwMode="auto">
          <a:xfrm>
            <a:off x="7261225" y="5330825"/>
            <a:ext cx="5794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dirty="0" smtClean="0"/>
              <a:t>B’</a:t>
            </a:r>
            <a:endParaRPr lang="es-ES" b="1" baseline="-25000" dirty="0"/>
          </a:p>
        </p:txBody>
      </p:sp>
      <p:sp>
        <p:nvSpPr>
          <p:cNvPr id="459809" name="Text Box 33"/>
          <p:cNvSpPr txBox="1">
            <a:spLocks noChangeArrowheads="1"/>
          </p:cNvSpPr>
          <p:nvPr/>
        </p:nvSpPr>
        <p:spPr bwMode="auto">
          <a:xfrm>
            <a:off x="5699125" y="2563813"/>
            <a:ext cx="2841625" cy="928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El ET es negativo: X</a:t>
            </a:r>
            <a:r>
              <a:rPr lang="es-ES" b="1" baseline="-25000"/>
              <a:t>1</a:t>
            </a:r>
            <a:r>
              <a:rPr lang="es-ES" b="1"/>
              <a:t>-X</a:t>
            </a:r>
            <a:r>
              <a:rPr lang="es-ES" b="1" baseline="-25000"/>
              <a:t>0</a:t>
            </a:r>
            <a:r>
              <a:rPr lang="es-ES" b="1"/>
              <a:t> </a:t>
            </a:r>
          </a:p>
          <a:p>
            <a:r>
              <a:rPr lang="es-ES" b="1"/>
              <a:t>(disminuye X).</a:t>
            </a:r>
          </a:p>
          <a:p>
            <a:endParaRPr lang="es-ES"/>
          </a:p>
        </p:txBody>
      </p:sp>
      <p:sp>
        <p:nvSpPr>
          <p:cNvPr id="459811" name="Text Box 35"/>
          <p:cNvSpPr txBox="1">
            <a:spLocks noChangeArrowheads="1"/>
          </p:cNvSpPr>
          <p:nvPr/>
        </p:nvSpPr>
        <p:spPr bwMode="auto">
          <a:xfrm>
            <a:off x="2459038" y="5824538"/>
            <a:ext cx="476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ET</a:t>
            </a:r>
          </a:p>
        </p:txBody>
      </p:sp>
      <p:sp>
        <p:nvSpPr>
          <p:cNvPr id="459812" name="Line 36"/>
          <p:cNvSpPr>
            <a:spLocks noChangeShapeType="1"/>
          </p:cNvSpPr>
          <p:nvPr/>
        </p:nvSpPr>
        <p:spPr bwMode="auto">
          <a:xfrm flipH="1">
            <a:off x="2481263" y="5703888"/>
            <a:ext cx="465137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30" name="3 Marcador de pie de página"/>
          <p:cNvSpPr txBox="1">
            <a:spLocks noGrp="1"/>
          </p:cNvSpPr>
          <p:nvPr>
            <p:ph type="ftr" sz="quarter" idx="11"/>
          </p:nvPr>
        </p:nvSpPr>
        <p:spPr bwMode="auto">
          <a:xfrm>
            <a:off x="868102" y="6152628"/>
            <a:ext cx="762771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Figura 14.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Efecto total de una reducción del precio de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5B86-987E-430D-934D-7E29DB018269}" type="slidenum">
              <a:rPr lang="es-ES"/>
              <a:pPr/>
              <a:t>59</a:t>
            </a:fld>
            <a:endParaRPr lang="es-E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s-ES" sz="4000">
                <a:solidFill>
                  <a:srgbClr val="FF3300"/>
                </a:solidFill>
              </a:rPr>
              <a:t>Práctica 8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061767" cy="4525963"/>
          </a:xfrm>
        </p:spPr>
        <p:txBody>
          <a:bodyPr/>
          <a:lstStyle/>
          <a:p>
            <a:pPr algn="just"/>
            <a:r>
              <a:rPr lang="es-ES" dirty="0"/>
              <a:t>A partir de la información del ET </a:t>
            </a:r>
            <a:r>
              <a:rPr lang="es-ES" dirty="0" smtClean="0"/>
              <a:t>de la figura </a:t>
            </a:r>
            <a:r>
              <a:rPr lang="es-ES" dirty="0"/>
              <a:t>14, deduzca geométricamente la curva de demanda precio de X. ¿Cumple X la ley de la demanda?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1155-9FDD-45FB-9C40-076C5555761E}" type="slidenum">
              <a:rPr lang="es-ES"/>
              <a:pPr/>
              <a:t>6</a:t>
            </a:fld>
            <a:endParaRPr lang="es-E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>
                <a:solidFill>
                  <a:srgbClr val="FF3300"/>
                </a:solidFill>
              </a:rPr>
              <a:t>Práctica 1. Deducción de la demanda generalizada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61767" cy="4525963"/>
          </a:xfrm>
        </p:spPr>
        <p:txBody>
          <a:bodyPr/>
          <a:lstStyle/>
          <a:p>
            <a:pPr algn="just"/>
            <a:r>
              <a:rPr lang="es-ES" dirty="0"/>
              <a:t>La utilidad generada por el consumo de los bienes X e Y para un consumidor viene dada por la función de utilidad </a:t>
            </a:r>
            <a:r>
              <a:rPr lang="es-ES" dirty="0" err="1"/>
              <a:t>Cobb</a:t>
            </a:r>
            <a:r>
              <a:rPr lang="es-ES" dirty="0"/>
              <a:t>-Douglas U=20X</a:t>
            </a:r>
            <a:r>
              <a:rPr lang="es-ES" baseline="30000" dirty="0"/>
              <a:t>1/2</a:t>
            </a:r>
            <a:r>
              <a:rPr lang="es-ES" dirty="0"/>
              <a:t>Y</a:t>
            </a:r>
            <a:r>
              <a:rPr lang="es-ES" baseline="30000" dirty="0"/>
              <a:t>1/3</a:t>
            </a:r>
            <a:r>
              <a:rPr lang="es-ES" dirty="0"/>
              <a:t>. Determine la demanda generalizada de X y de 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28A-767D-4E81-8C75-43807BE79589}" type="slidenum">
              <a:rPr lang="es-ES"/>
              <a:pPr/>
              <a:t>60</a:t>
            </a:fld>
            <a:endParaRPr lang="es-E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274638"/>
            <a:ext cx="8947150" cy="866775"/>
          </a:xfrm>
        </p:spPr>
        <p:txBody>
          <a:bodyPr/>
          <a:lstStyle/>
          <a:p>
            <a:r>
              <a:rPr lang="es-ES" sz="3200"/>
              <a:t>4. Efecto sustitución y efecto renta</a:t>
            </a:r>
            <a:r>
              <a:rPr lang="en-US" sz="3200"/>
              <a:t>: bien Giffen</a:t>
            </a:r>
            <a:endParaRPr lang="es-ES" sz="3200"/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>
            <a:off x="1684338" y="1465263"/>
            <a:ext cx="28575" cy="3730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 flipV="1">
            <a:off x="1698625" y="5210175"/>
            <a:ext cx="6675438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>
            <a:off x="1698625" y="2757488"/>
            <a:ext cx="2408238" cy="2482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>
            <a:off x="1698625" y="2743200"/>
            <a:ext cx="5834063" cy="24526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>
            <a:off x="1727200" y="3933825"/>
            <a:ext cx="3570288" cy="13208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7" name="Freeform 9"/>
          <p:cNvSpPr>
            <a:spLocks/>
          </p:cNvSpPr>
          <p:nvPr/>
        </p:nvSpPr>
        <p:spPr bwMode="auto">
          <a:xfrm>
            <a:off x="2466975" y="3294063"/>
            <a:ext cx="3440113" cy="1814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5" y="421"/>
              </a:cxn>
              <a:cxn ang="0">
                <a:pos x="969" y="915"/>
              </a:cxn>
              <a:cxn ang="0">
                <a:pos x="2167" y="1143"/>
              </a:cxn>
            </a:cxnLst>
            <a:rect l="0" t="0" r="r" b="b"/>
            <a:pathLst>
              <a:path w="2167" h="1143">
                <a:moveTo>
                  <a:pt x="0" y="0"/>
                </a:moveTo>
                <a:cubicBezTo>
                  <a:pt x="52" y="134"/>
                  <a:pt x="104" y="269"/>
                  <a:pt x="265" y="421"/>
                </a:cubicBezTo>
                <a:cubicBezTo>
                  <a:pt x="426" y="573"/>
                  <a:pt x="652" y="795"/>
                  <a:pt x="969" y="915"/>
                </a:cubicBezTo>
                <a:cubicBezTo>
                  <a:pt x="1286" y="1035"/>
                  <a:pt x="1967" y="1105"/>
                  <a:pt x="2167" y="114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8" name="Freeform 10"/>
          <p:cNvSpPr>
            <a:spLocks/>
          </p:cNvSpPr>
          <p:nvPr/>
        </p:nvSpPr>
        <p:spPr bwMode="auto">
          <a:xfrm>
            <a:off x="2074863" y="2438400"/>
            <a:ext cx="1974850" cy="987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375"/>
              </a:cxn>
              <a:cxn ang="0">
                <a:pos x="1244" y="622"/>
              </a:cxn>
            </a:cxnLst>
            <a:rect l="0" t="0" r="r" b="b"/>
            <a:pathLst>
              <a:path w="1244" h="622">
                <a:moveTo>
                  <a:pt x="0" y="0"/>
                </a:moveTo>
                <a:cubicBezTo>
                  <a:pt x="20" y="135"/>
                  <a:pt x="40" y="271"/>
                  <a:pt x="247" y="375"/>
                </a:cubicBezTo>
                <a:cubicBezTo>
                  <a:pt x="454" y="479"/>
                  <a:pt x="1078" y="581"/>
                  <a:pt x="1244" y="622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2424113" y="3005138"/>
            <a:ext cx="87312" cy="220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903538" y="3962400"/>
            <a:ext cx="42862" cy="126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4005263" y="4746625"/>
            <a:ext cx="30162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23" name="Rectangle 15"/>
          <p:cNvSpPr>
            <a:spLocks noChangeArrowheads="1"/>
          </p:cNvSpPr>
          <p:nvPr/>
        </p:nvSpPr>
        <p:spPr bwMode="auto">
          <a:xfrm>
            <a:off x="263525" y="1298575"/>
            <a:ext cx="1452322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dirty="0"/>
              <a:t>Y</a:t>
            </a:r>
          </a:p>
          <a:p>
            <a:pPr algn="ctr" eaLnBrk="0" hangingPunct="0"/>
            <a:r>
              <a:rPr lang="en-US" b="1" dirty="0"/>
              <a:t>(</a:t>
            </a:r>
            <a:r>
              <a:rPr lang="en-US" b="1" dirty="0" err="1"/>
              <a:t>unidades</a:t>
            </a:r>
            <a:endParaRPr lang="en-US" b="1" dirty="0"/>
          </a:p>
          <a:p>
            <a:pPr algn="ctr" eaLnBrk="0" hangingPunct="0"/>
            <a:r>
              <a:rPr lang="en-US" b="1" dirty="0" err="1" smtClean="0"/>
              <a:t>mensuales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52624" name="Rectangle 16"/>
          <p:cNvSpPr>
            <a:spLocks noChangeArrowheads="1"/>
          </p:cNvSpPr>
          <p:nvPr/>
        </p:nvSpPr>
        <p:spPr bwMode="auto">
          <a:xfrm>
            <a:off x="7014258" y="5291862"/>
            <a:ext cx="2129741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b="1" dirty="0"/>
              <a:t>X</a:t>
            </a:r>
          </a:p>
          <a:p>
            <a:pPr algn="ctr" eaLnBrk="0" hangingPunct="0"/>
            <a:r>
              <a:rPr lang="en-US" b="1" dirty="0"/>
              <a:t>(</a:t>
            </a:r>
            <a:r>
              <a:rPr lang="en-US" b="1" dirty="0" err="1" smtClean="0"/>
              <a:t>unidades</a:t>
            </a:r>
            <a:r>
              <a:rPr lang="en-US" b="1" dirty="0" smtClean="0"/>
              <a:t> </a:t>
            </a:r>
            <a:r>
              <a:rPr lang="en-US" b="1" dirty="0" err="1" smtClean="0"/>
              <a:t>mensuales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52626" name="Text Box 18"/>
          <p:cNvSpPr txBox="1">
            <a:spLocks noChangeArrowheads="1"/>
          </p:cNvSpPr>
          <p:nvPr/>
        </p:nvSpPr>
        <p:spPr bwMode="auto">
          <a:xfrm>
            <a:off x="2243138" y="5334000"/>
            <a:ext cx="4206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X</a:t>
            </a:r>
            <a:r>
              <a:rPr lang="es-ES" b="1" baseline="-25000"/>
              <a:t>1</a:t>
            </a:r>
          </a:p>
        </p:txBody>
      </p:sp>
      <p:sp>
        <p:nvSpPr>
          <p:cNvPr id="452627" name="Text Box 19"/>
          <p:cNvSpPr txBox="1">
            <a:spLocks noChangeArrowheads="1"/>
          </p:cNvSpPr>
          <p:nvPr/>
        </p:nvSpPr>
        <p:spPr bwMode="auto">
          <a:xfrm>
            <a:off x="2692400" y="5345113"/>
            <a:ext cx="420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X</a:t>
            </a:r>
            <a:r>
              <a:rPr lang="es-ES" b="1" baseline="-25000"/>
              <a:t>0</a:t>
            </a:r>
          </a:p>
        </p:txBody>
      </p:sp>
      <p:sp>
        <p:nvSpPr>
          <p:cNvPr id="452628" name="Text Box 20"/>
          <p:cNvSpPr txBox="1">
            <a:spLocks noChangeArrowheads="1"/>
          </p:cNvSpPr>
          <p:nvPr/>
        </p:nvSpPr>
        <p:spPr bwMode="auto">
          <a:xfrm>
            <a:off x="3867150" y="5360988"/>
            <a:ext cx="6524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X</a:t>
            </a:r>
            <a:r>
              <a:rPr lang="es-ES" b="1" baseline="-25000"/>
              <a:t>2</a:t>
            </a:r>
            <a:r>
              <a:rPr lang="es-ES" b="1"/>
              <a:t> B</a:t>
            </a:r>
            <a:endParaRPr lang="es-ES" b="1" baseline="-25000"/>
          </a:p>
        </p:txBody>
      </p:sp>
      <p:sp>
        <p:nvSpPr>
          <p:cNvPr id="452629" name="Text Box 21"/>
          <p:cNvSpPr txBox="1">
            <a:spLocks noChangeArrowheads="1"/>
          </p:cNvSpPr>
          <p:nvPr/>
        </p:nvSpPr>
        <p:spPr bwMode="auto">
          <a:xfrm>
            <a:off x="1184275" y="2503488"/>
            <a:ext cx="420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A</a:t>
            </a:r>
            <a:endParaRPr lang="es-ES" b="1" baseline="-25000"/>
          </a:p>
        </p:txBody>
      </p:sp>
      <p:sp>
        <p:nvSpPr>
          <p:cNvPr id="452630" name="Text Box 22"/>
          <p:cNvSpPr txBox="1">
            <a:spLocks noChangeArrowheads="1"/>
          </p:cNvSpPr>
          <p:nvPr/>
        </p:nvSpPr>
        <p:spPr bwMode="auto">
          <a:xfrm>
            <a:off x="2389188" y="2503488"/>
            <a:ext cx="4206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E</a:t>
            </a:r>
            <a:r>
              <a:rPr lang="es-ES" b="1" baseline="-25000"/>
              <a:t>1</a:t>
            </a:r>
          </a:p>
        </p:txBody>
      </p:sp>
      <p:sp>
        <p:nvSpPr>
          <p:cNvPr id="452631" name="Text Box 23"/>
          <p:cNvSpPr txBox="1">
            <a:spLocks noChangeArrowheads="1"/>
          </p:cNvSpPr>
          <p:nvPr/>
        </p:nvSpPr>
        <p:spPr bwMode="auto">
          <a:xfrm>
            <a:off x="5756275" y="4665663"/>
            <a:ext cx="5222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U</a:t>
            </a:r>
            <a:r>
              <a:rPr lang="es-ES" b="1" baseline="-25000"/>
              <a:t>1</a:t>
            </a:r>
          </a:p>
        </p:txBody>
      </p:sp>
      <p:sp>
        <p:nvSpPr>
          <p:cNvPr id="452632" name="Text Box 24"/>
          <p:cNvSpPr txBox="1">
            <a:spLocks noChangeArrowheads="1"/>
          </p:cNvSpPr>
          <p:nvPr/>
        </p:nvSpPr>
        <p:spPr bwMode="auto">
          <a:xfrm>
            <a:off x="4260850" y="3038475"/>
            <a:ext cx="5222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U</a:t>
            </a:r>
            <a:r>
              <a:rPr lang="es-ES" b="1" baseline="-25000"/>
              <a:t>2</a:t>
            </a:r>
          </a:p>
        </p:txBody>
      </p:sp>
      <p:sp>
        <p:nvSpPr>
          <p:cNvPr id="452633" name="Oval 25"/>
          <p:cNvSpPr>
            <a:spLocks noChangeArrowheads="1"/>
          </p:cNvSpPr>
          <p:nvPr/>
        </p:nvSpPr>
        <p:spPr bwMode="auto">
          <a:xfrm>
            <a:off x="3919538" y="464185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2634" name="Oval 26"/>
          <p:cNvSpPr>
            <a:spLocks noChangeArrowheads="1"/>
          </p:cNvSpPr>
          <p:nvPr/>
        </p:nvSpPr>
        <p:spPr bwMode="auto">
          <a:xfrm>
            <a:off x="2844800" y="39290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2635" name="Oval 27"/>
          <p:cNvSpPr>
            <a:spLocks noChangeArrowheads="1"/>
          </p:cNvSpPr>
          <p:nvPr/>
        </p:nvSpPr>
        <p:spPr bwMode="auto">
          <a:xfrm>
            <a:off x="2381250" y="29432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2636" name="Line 28"/>
          <p:cNvSpPr>
            <a:spLocks noChangeShapeType="1"/>
          </p:cNvSpPr>
          <p:nvPr/>
        </p:nvSpPr>
        <p:spPr bwMode="auto">
          <a:xfrm flipV="1">
            <a:off x="2932113" y="5370513"/>
            <a:ext cx="1089025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3260725" y="5421313"/>
            <a:ext cx="488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ES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082925" y="3619500"/>
            <a:ext cx="4206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E</a:t>
            </a:r>
            <a:r>
              <a:rPr lang="es-ES" b="1" baseline="-25000"/>
              <a:t>0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4140200" y="4168775"/>
            <a:ext cx="4206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E</a:t>
            </a:r>
            <a:r>
              <a:rPr lang="es-ES" b="1" baseline="-25000"/>
              <a:t>2</a:t>
            </a:r>
          </a:p>
        </p:txBody>
      </p:sp>
      <p:sp>
        <p:nvSpPr>
          <p:cNvPr id="452640" name="Line 32"/>
          <p:cNvSpPr>
            <a:spLocks noChangeShapeType="1"/>
          </p:cNvSpPr>
          <p:nvPr/>
        </p:nvSpPr>
        <p:spPr bwMode="auto">
          <a:xfrm flipH="1">
            <a:off x="2511425" y="4978400"/>
            <a:ext cx="1493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936750" y="4767263"/>
            <a:ext cx="501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ER</a:t>
            </a:r>
          </a:p>
        </p:txBody>
      </p:sp>
      <p:sp>
        <p:nvSpPr>
          <p:cNvPr id="452642" name="Line 34"/>
          <p:cNvSpPr>
            <a:spLocks noChangeShapeType="1"/>
          </p:cNvSpPr>
          <p:nvPr/>
        </p:nvSpPr>
        <p:spPr bwMode="auto">
          <a:xfrm flipH="1" flipV="1">
            <a:off x="2497138" y="5776913"/>
            <a:ext cx="449262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s-ES"/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2459038" y="5824538"/>
            <a:ext cx="476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ET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4945063" y="1633538"/>
            <a:ext cx="3714750" cy="20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b="1"/>
              <a:t>X es un bien inferior, </a:t>
            </a:r>
          </a:p>
          <a:p>
            <a:r>
              <a:rPr lang="es-ES" b="1"/>
              <a:t>el efecto renta es negativo. </a:t>
            </a:r>
          </a:p>
          <a:p>
            <a:r>
              <a:rPr lang="es-ES" b="1"/>
              <a:t>Además, el efecto </a:t>
            </a:r>
          </a:p>
          <a:p>
            <a:r>
              <a:rPr lang="es-ES" b="1"/>
              <a:t>sustitución es menor que el</a:t>
            </a:r>
          </a:p>
          <a:p>
            <a:r>
              <a:rPr lang="es-ES" b="1"/>
              <a:t>efecto renta.</a:t>
            </a:r>
          </a:p>
          <a:p>
            <a:r>
              <a:rPr lang="es-ES" b="1"/>
              <a:t>El ET es negativo (disminuye X).</a:t>
            </a:r>
          </a:p>
          <a:p>
            <a:endParaRPr lang="es-ES"/>
          </a:p>
        </p:txBody>
      </p:sp>
      <p:sp>
        <p:nvSpPr>
          <p:cNvPr id="37" name="3 Marcador de pie de página"/>
          <p:cNvSpPr txBox="1">
            <a:spLocks/>
          </p:cNvSpPr>
          <p:nvPr/>
        </p:nvSpPr>
        <p:spPr bwMode="auto">
          <a:xfrm>
            <a:off x="405115" y="6245225"/>
            <a:ext cx="81022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Figura 15. 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Efecto sustitución y efecto renta de una reducción del precio de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37ED-BFDB-4268-BBCF-9820FE6F7874}" type="slidenum">
              <a:rPr lang="es-ES"/>
              <a:pPr/>
              <a:t>61</a:t>
            </a:fld>
            <a:endParaRPr lang="es-E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es-ES" sz="4000">
                <a:solidFill>
                  <a:srgbClr val="FF3300"/>
                </a:solidFill>
              </a:rPr>
              <a:t>Práctica 9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9175"/>
            <a:ext cx="8084916" cy="4525963"/>
          </a:xfrm>
        </p:spPr>
        <p:txBody>
          <a:bodyPr/>
          <a:lstStyle/>
          <a:p>
            <a:pPr algn="just"/>
            <a:r>
              <a:rPr lang="es-ES" dirty="0"/>
              <a:t>A partir de la información del ER </a:t>
            </a:r>
            <a:r>
              <a:rPr lang="es-ES" dirty="0" smtClean="0"/>
              <a:t>de la figura </a:t>
            </a:r>
            <a:r>
              <a:rPr lang="es-ES" dirty="0"/>
              <a:t>15, deduzca geométricamente la curva de demanda renta de X. ¿Cómo se comporta X respecto a la renta?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63E6-242D-406C-A1EF-A91936AC85F6}" type="slidenum">
              <a:rPr lang="es-ES"/>
              <a:pPr/>
              <a:t>62</a:t>
            </a:fld>
            <a:endParaRPr lang="es-E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95" y="263063"/>
            <a:ext cx="8686800" cy="895350"/>
          </a:xfrm>
        </p:spPr>
        <p:txBody>
          <a:bodyPr/>
          <a:lstStyle/>
          <a:p>
            <a:r>
              <a:rPr lang="es-ES" sz="3200" dirty="0"/>
              <a:t>4. Efecto sustitución y efecto renta</a:t>
            </a:r>
            <a:r>
              <a:rPr lang="en-US" sz="3200" dirty="0"/>
              <a:t>: </a:t>
            </a:r>
            <a:r>
              <a:rPr lang="en-US" sz="3200" dirty="0" err="1"/>
              <a:t>bien</a:t>
            </a:r>
            <a:r>
              <a:rPr lang="en-US" sz="3200" dirty="0"/>
              <a:t> </a:t>
            </a:r>
            <a:r>
              <a:rPr lang="en-US" sz="3200" dirty="0" err="1"/>
              <a:t>Giffen</a:t>
            </a:r>
            <a:endParaRPr lang="es-ES" sz="3200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53133"/>
            <a:ext cx="8229600" cy="4525962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ts val="1800"/>
              </a:spcBef>
              <a:buSzPct val="75000"/>
              <a:buNone/>
            </a:pPr>
            <a:r>
              <a:rPr lang="es-ES" sz="2800" dirty="0" smtClean="0"/>
              <a:t>     Los bienes </a:t>
            </a:r>
            <a:r>
              <a:rPr lang="es-ES" sz="2800" dirty="0" err="1" smtClean="0"/>
              <a:t>Giffen</a:t>
            </a:r>
            <a:r>
              <a:rPr lang="es-ES" sz="2800" dirty="0" smtClean="0"/>
              <a:t> requieren dos </a:t>
            </a:r>
            <a:r>
              <a:rPr lang="es-ES" sz="2800" dirty="0"/>
              <a:t>circunstancias:</a:t>
            </a:r>
          </a:p>
          <a:p>
            <a:pPr marL="533400" indent="-533400">
              <a:lnSpc>
                <a:spcPct val="90000"/>
              </a:lnSpc>
              <a:spcBef>
                <a:spcPts val="1800"/>
              </a:spcBef>
              <a:buSzPct val="75000"/>
              <a:buFontTx/>
              <a:buAutoNum type="arabicPeriod"/>
            </a:pPr>
            <a:r>
              <a:rPr lang="es-ES" sz="2800" dirty="0"/>
              <a:t>Ser un bien </a:t>
            </a:r>
            <a:r>
              <a:rPr lang="es-ES" sz="2800" dirty="0">
                <a:solidFill>
                  <a:srgbClr val="FF3300"/>
                </a:solidFill>
              </a:rPr>
              <a:t>inferior.</a:t>
            </a:r>
          </a:p>
          <a:p>
            <a:pPr marL="533400" indent="-533400" algn="just">
              <a:lnSpc>
                <a:spcPct val="90000"/>
              </a:lnSpc>
              <a:spcBef>
                <a:spcPts val="1800"/>
              </a:spcBef>
              <a:buSzPct val="75000"/>
              <a:buFontTx/>
              <a:buAutoNum type="arabicPeriod"/>
            </a:pPr>
            <a:r>
              <a:rPr lang="es-ES" sz="2800" dirty="0"/>
              <a:t>Ser un bien en el cual el consumidor gasta un </a:t>
            </a:r>
            <a:r>
              <a:rPr lang="es-ES" sz="2800" dirty="0">
                <a:solidFill>
                  <a:srgbClr val="FF3300"/>
                </a:solidFill>
              </a:rPr>
              <a:t>elevado porcentaje de su renta total</a:t>
            </a:r>
            <a:r>
              <a:rPr lang="es-ES" sz="2800" dirty="0"/>
              <a:t>, de modo que la reducción de su precio libere una gran parte de su poder de compra que le lleve a reducir el consumo de dicho bien y le permita aumentar el consumo de otros bienes más deseados.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9436-0DF4-40F2-8EEB-320EA06A1FEA}" type="slidenum">
              <a:rPr lang="es-ES"/>
              <a:pPr/>
              <a:t>63</a:t>
            </a:fld>
            <a:endParaRPr lang="es-E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s-ES"/>
              <a:t>5. La demanda del mercado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95513"/>
            <a:ext cx="8229600" cy="393065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30000"/>
              </a:spcBef>
            </a:pPr>
            <a:r>
              <a:rPr lang="es-ES" dirty="0"/>
              <a:t>La curva de demanda del mercado relaciona la cantidad que comprarán todos los consumidores de un bien en un mercado y el precio. </a:t>
            </a:r>
          </a:p>
          <a:p>
            <a:pPr algn="just">
              <a:spcBef>
                <a:spcPct val="30000"/>
              </a:spcBef>
            </a:pPr>
            <a:r>
              <a:rPr lang="es-ES" dirty="0"/>
              <a:t>Se obtiene como la suma horizontal de las demandas individuales.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484188" y="1458913"/>
            <a:ext cx="8201025" cy="469900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70000"/>
              </a:spcBef>
            </a:pPr>
            <a:r>
              <a:rPr lang="en-US" sz="2400" b="1"/>
              <a:t>De la demanda del individuo a la demanda del mercado</a:t>
            </a:r>
            <a:endParaRPr lang="en-US" sz="2800" b="1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AFD1-7D56-490E-A0D3-BE0F813DF8D7}" type="slidenum">
              <a:rPr lang="es-ES"/>
              <a:pPr/>
              <a:t>64</a:t>
            </a:fld>
            <a:endParaRPr lang="es-E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2438" y="551244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200" dirty="0" err="1">
                <a:solidFill>
                  <a:srgbClr val="FF3300"/>
                </a:solidFill>
              </a:rPr>
              <a:t>Práctica</a:t>
            </a:r>
            <a:r>
              <a:rPr lang="en-US" sz="3200" dirty="0">
                <a:solidFill>
                  <a:srgbClr val="FF3300"/>
                </a:solidFill>
              </a:rPr>
              <a:t> 10.</a:t>
            </a:r>
            <a:r>
              <a:rPr lang="en-US" sz="3200" dirty="0"/>
              <a:t> </a:t>
            </a:r>
            <a:r>
              <a:rPr lang="en-US" sz="3200" dirty="0" err="1"/>
              <a:t>Determinación</a:t>
            </a:r>
            <a:r>
              <a:rPr lang="en-US" sz="3200" dirty="0"/>
              <a:t> de la </a:t>
            </a:r>
            <a:r>
              <a:rPr lang="en-US" sz="3200" dirty="0" err="1"/>
              <a:t>curva</a:t>
            </a:r>
            <a:r>
              <a:rPr lang="en-US" sz="3200" dirty="0"/>
              <a:t> de </a:t>
            </a:r>
            <a:r>
              <a:rPr lang="en-US" sz="3200" dirty="0" err="1"/>
              <a:t>demanda</a:t>
            </a:r>
            <a:r>
              <a:rPr lang="en-US" sz="3200" dirty="0"/>
              <a:t> del </a:t>
            </a:r>
            <a:r>
              <a:rPr lang="en-US" sz="3200" dirty="0" err="1"/>
              <a:t>mercado</a:t>
            </a:r>
            <a:endParaRPr lang="en-US" sz="4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409825"/>
            <a:ext cx="7786688" cy="3324225"/>
          </a:xfrm>
          <a:noFill/>
          <a:ln/>
        </p:spPr>
        <p:txBody>
          <a:bodyPr lIns="90488" tIns="44450" rIns="90488" bIns="44450"/>
          <a:lstStyle/>
          <a:p>
            <a:pPr marL="0" indent="0">
              <a:spcBef>
                <a:spcPct val="70000"/>
              </a:spcBef>
              <a:buFontTx/>
              <a:buNone/>
              <a:tabLst>
                <a:tab pos="1208088" algn="l"/>
                <a:tab pos="3252788" algn="r"/>
                <a:tab pos="5203825" algn="r"/>
                <a:tab pos="6807200" algn="r"/>
              </a:tabLst>
            </a:pPr>
            <a:r>
              <a:rPr lang="en-US" sz="2800" b="1"/>
              <a:t>1	6	10	16	  32</a:t>
            </a:r>
          </a:p>
          <a:p>
            <a:pPr marL="0" indent="0">
              <a:spcBef>
                <a:spcPct val="70000"/>
              </a:spcBef>
              <a:buFontTx/>
              <a:buNone/>
              <a:tabLst>
                <a:tab pos="1208088" algn="l"/>
                <a:tab pos="3252788" algn="r"/>
                <a:tab pos="5203825" algn="r"/>
                <a:tab pos="6807200" algn="r"/>
              </a:tabLst>
            </a:pPr>
            <a:r>
              <a:rPr lang="en-US" sz="2800" b="1"/>
              <a:t>2	4	8	13	25</a:t>
            </a:r>
          </a:p>
          <a:p>
            <a:pPr marL="0" indent="0">
              <a:spcBef>
                <a:spcPct val="70000"/>
              </a:spcBef>
              <a:buFontTx/>
              <a:buNone/>
              <a:tabLst>
                <a:tab pos="1208088" algn="l"/>
                <a:tab pos="3252788" algn="r"/>
                <a:tab pos="5203825" algn="r"/>
                <a:tab pos="6807200" algn="r"/>
              </a:tabLst>
            </a:pPr>
            <a:r>
              <a:rPr lang="en-US" sz="2800" b="1"/>
              <a:t>3	2	6	10	18</a:t>
            </a:r>
          </a:p>
          <a:p>
            <a:pPr marL="0" indent="0">
              <a:spcBef>
                <a:spcPct val="70000"/>
              </a:spcBef>
              <a:buFontTx/>
              <a:buNone/>
              <a:tabLst>
                <a:tab pos="1208088" algn="l"/>
                <a:tab pos="3252788" algn="r"/>
                <a:tab pos="5203825" algn="r"/>
                <a:tab pos="6807200" algn="r"/>
              </a:tabLst>
            </a:pPr>
            <a:r>
              <a:rPr lang="en-US" sz="2800" b="1"/>
              <a:t>4	0	4	7	11</a:t>
            </a:r>
          </a:p>
          <a:p>
            <a:pPr marL="0" indent="0">
              <a:spcBef>
                <a:spcPct val="70000"/>
              </a:spcBef>
              <a:buFontTx/>
              <a:buNone/>
              <a:tabLst>
                <a:tab pos="1208088" algn="l"/>
                <a:tab pos="3252788" algn="r"/>
                <a:tab pos="5203825" algn="r"/>
                <a:tab pos="6807200" algn="r"/>
              </a:tabLst>
            </a:pPr>
            <a:r>
              <a:rPr lang="en-US" sz="2800" b="1"/>
              <a:t>5	0	2	4	6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47638" y="1408113"/>
            <a:ext cx="89963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800100" algn="ctr"/>
                <a:tab pos="2228850" algn="ctr"/>
                <a:tab pos="4111625" algn="ctr"/>
                <a:tab pos="5994400" algn="ctr"/>
                <a:tab pos="7543800" algn="ctr"/>
              </a:tabLst>
            </a:pPr>
            <a:r>
              <a:rPr lang="en-US" sz="2400" b="1"/>
              <a:t>	Precio	   Individuo </a:t>
            </a:r>
            <a:r>
              <a:rPr lang="en-US" sz="2400" b="1" i="1"/>
              <a:t>A	 </a:t>
            </a:r>
            <a:r>
              <a:rPr lang="en-US" sz="2400" b="1"/>
              <a:t>Individuo B	 Individuo C	    Mercado</a:t>
            </a:r>
          </a:p>
          <a:p>
            <a:pPr eaLnBrk="0" hangingPunct="0">
              <a:tabLst>
                <a:tab pos="800100" algn="ctr"/>
                <a:tab pos="2228850" algn="ctr"/>
                <a:tab pos="4111625" algn="ctr"/>
                <a:tab pos="5994400" algn="ctr"/>
                <a:tab pos="7543800" algn="ctr"/>
              </a:tabLst>
            </a:pPr>
            <a:r>
              <a:rPr lang="en-US" sz="2400" b="1"/>
              <a:t>	(dólares)	  (unidades)	(unidades)	   (unidades)     (unidades)</a:t>
            </a:r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973138" y="2286000"/>
            <a:ext cx="7427912" cy="1588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40343" y="6177023"/>
            <a:ext cx="7427912" cy="1588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51009" y="6245225"/>
            <a:ext cx="6493396" cy="476250"/>
          </a:xfrm>
        </p:spPr>
        <p:txBody>
          <a:bodyPr/>
          <a:lstStyle/>
          <a:p>
            <a:pPr algn="l"/>
            <a:r>
              <a:rPr lang="es-ES" sz="1800" i="1" dirty="0" smtClean="0"/>
              <a:t>Figura 16. </a:t>
            </a:r>
            <a:r>
              <a:rPr lang="es-ES" sz="1800" dirty="0" smtClean="0"/>
              <a:t>Obtención de la curva de demanda de mercado.</a:t>
            </a:r>
            <a:endParaRPr lang="es-ES" sz="1800" dirty="0"/>
          </a:p>
        </p:txBody>
      </p:sp>
      <p:sp>
        <p:nvSpPr>
          <p:cNvPr id="3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3F3-5545-4B17-892D-1237FD861FA6}" type="slidenum">
              <a:rPr lang="es-ES"/>
              <a:pPr/>
              <a:t>65</a:t>
            </a:fld>
            <a:endParaRPr lang="es-ES"/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>
            <a:off x="2228850" y="1735138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2238375" y="6007100"/>
            <a:ext cx="5673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7899400" y="5881688"/>
            <a:ext cx="1222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Cantidad 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1898650" y="5037138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1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898650" y="4214813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2</a:t>
            </a: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1898650" y="33909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1898650" y="2568575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984250" y="1593850"/>
            <a:ext cx="10271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Precio 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1898650" y="59372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0</a:t>
            </a: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1898650" y="17462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5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2711450" y="59372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5</a:t>
            </a:r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3524250" y="593725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10</a:t>
            </a: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4489450" y="593725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15</a:t>
            </a: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5454650" y="593725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20</a:t>
            </a:r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6419850" y="593725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25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7385050" y="593725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30</a:t>
            </a:r>
          </a:p>
        </p:txBody>
      </p:sp>
      <p:grpSp>
        <p:nvGrpSpPr>
          <p:cNvPr id="198687" name="Group 31"/>
          <p:cNvGrpSpPr>
            <a:grpSpLocks/>
          </p:cNvGrpSpPr>
          <p:nvPr/>
        </p:nvGrpSpPr>
        <p:grpSpPr bwMode="auto">
          <a:xfrm>
            <a:off x="2522538" y="2008188"/>
            <a:ext cx="1614487" cy="3638550"/>
            <a:chOff x="1589" y="1265"/>
            <a:chExt cx="1017" cy="2292"/>
          </a:xfrm>
        </p:grpSpPr>
        <p:sp>
          <p:nvSpPr>
            <p:cNvPr id="198676" name="Line 20"/>
            <p:cNvSpPr>
              <a:spLocks noChangeShapeType="1"/>
            </p:cNvSpPr>
            <p:nvPr/>
          </p:nvSpPr>
          <p:spPr bwMode="auto">
            <a:xfrm>
              <a:off x="1589" y="1265"/>
              <a:ext cx="747" cy="2031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8679" name="Rectangle 23"/>
            <p:cNvSpPr>
              <a:spLocks noChangeArrowheads="1"/>
            </p:cNvSpPr>
            <p:nvPr/>
          </p:nvSpPr>
          <p:spPr bwMode="auto">
            <a:xfrm>
              <a:off x="2253" y="3309"/>
              <a:ext cx="35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D</a:t>
              </a:r>
              <a:r>
                <a:rPr lang="en-US" sz="2000" b="1" baseline="-25000"/>
                <a:t>B</a:t>
              </a:r>
            </a:p>
          </p:txBody>
        </p:sp>
      </p:grpSp>
      <p:grpSp>
        <p:nvGrpSpPr>
          <p:cNvPr id="198688" name="Group 32"/>
          <p:cNvGrpSpPr>
            <a:grpSpLocks/>
          </p:cNvGrpSpPr>
          <p:nvPr/>
        </p:nvGrpSpPr>
        <p:grpSpPr bwMode="auto">
          <a:xfrm>
            <a:off x="2922588" y="1931988"/>
            <a:ext cx="2433637" cy="3714750"/>
            <a:chOff x="1841" y="1217"/>
            <a:chExt cx="1533" cy="2340"/>
          </a:xfrm>
        </p:grpSpPr>
        <p:sp>
          <p:nvSpPr>
            <p:cNvPr id="198677" name="Line 21"/>
            <p:cNvSpPr>
              <a:spLocks noChangeShapeType="1"/>
            </p:cNvSpPr>
            <p:nvPr/>
          </p:nvSpPr>
          <p:spPr bwMode="auto">
            <a:xfrm>
              <a:off x="1841" y="1217"/>
              <a:ext cx="1263" cy="2079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3021" y="3309"/>
              <a:ext cx="35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D</a:t>
              </a:r>
              <a:r>
                <a:rPr lang="en-US" sz="2000" b="1" baseline="-25000"/>
                <a:t>C</a:t>
              </a:r>
            </a:p>
          </p:txBody>
        </p:sp>
      </p:grpSp>
      <p:grpSp>
        <p:nvGrpSpPr>
          <p:cNvPr id="198689" name="Group 33"/>
          <p:cNvGrpSpPr>
            <a:grpSpLocks/>
          </p:cNvGrpSpPr>
          <p:nvPr/>
        </p:nvGrpSpPr>
        <p:grpSpPr bwMode="auto">
          <a:xfrm>
            <a:off x="3151188" y="2008188"/>
            <a:ext cx="5983287" cy="3179762"/>
            <a:chOff x="1985" y="1265"/>
            <a:chExt cx="3769" cy="2003"/>
          </a:xfrm>
        </p:grpSpPr>
        <p:grpSp>
          <p:nvGrpSpPr>
            <p:cNvPr id="198681" name="Group 25"/>
            <p:cNvGrpSpPr>
              <a:grpSpLocks/>
            </p:cNvGrpSpPr>
            <p:nvPr/>
          </p:nvGrpSpPr>
          <p:grpSpPr bwMode="auto">
            <a:xfrm>
              <a:off x="1985" y="1265"/>
              <a:ext cx="3023" cy="2003"/>
              <a:chOff x="1985" y="1265"/>
              <a:chExt cx="3023" cy="2003"/>
            </a:xfrm>
          </p:grpSpPr>
          <p:sp>
            <p:nvSpPr>
              <p:cNvPr id="198682" name="Line 26"/>
              <p:cNvSpPr>
                <a:spLocks noChangeShapeType="1"/>
              </p:cNvSpPr>
              <p:nvPr/>
            </p:nvSpPr>
            <p:spPr bwMode="auto">
              <a:xfrm>
                <a:off x="1985" y="1265"/>
                <a:ext cx="495" cy="447"/>
              </a:xfrm>
              <a:prstGeom prst="line">
                <a:avLst/>
              </a:prstGeom>
              <a:noFill/>
              <a:ln w="50800">
                <a:solidFill>
                  <a:srgbClr val="00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8683" name="Line 27"/>
              <p:cNvSpPr>
                <a:spLocks noChangeShapeType="1"/>
              </p:cNvSpPr>
              <p:nvPr/>
            </p:nvSpPr>
            <p:spPr bwMode="auto">
              <a:xfrm flipH="1" flipV="1">
                <a:off x="2481" y="1712"/>
                <a:ext cx="2527" cy="1556"/>
              </a:xfrm>
              <a:prstGeom prst="line">
                <a:avLst/>
              </a:prstGeom>
              <a:noFill/>
              <a:ln w="50800">
                <a:solidFill>
                  <a:srgbClr val="00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98684" name="Rectangle 28"/>
            <p:cNvSpPr>
              <a:spLocks noChangeArrowheads="1"/>
            </p:cNvSpPr>
            <p:nvPr/>
          </p:nvSpPr>
          <p:spPr bwMode="auto">
            <a:xfrm>
              <a:off x="3933" y="2349"/>
              <a:ext cx="182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/>
                <a:t>Demanda del mercado</a:t>
              </a:r>
            </a:p>
          </p:txBody>
        </p:sp>
      </p:grpSp>
      <p:sp>
        <p:nvSpPr>
          <p:cNvPr id="198658" name="Line 2"/>
          <p:cNvSpPr>
            <a:spLocks noChangeShapeType="1"/>
          </p:cNvSpPr>
          <p:nvPr/>
        </p:nvSpPr>
        <p:spPr bwMode="auto">
          <a:xfrm>
            <a:off x="2236788" y="2846388"/>
            <a:ext cx="862012" cy="2386012"/>
          </a:xfrm>
          <a:prstGeom prst="line">
            <a:avLst/>
          </a:prstGeom>
          <a:noFill/>
          <a:ln w="508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8678" name="Rectangle 22"/>
          <p:cNvSpPr>
            <a:spLocks noChangeArrowheads="1"/>
          </p:cNvSpPr>
          <p:nvPr/>
        </p:nvSpPr>
        <p:spPr bwMode="auto">
          <a:xfrm>
            <a:off x="2967038" y="5253038"/>
            <a:ext cx="560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D</a:t>
            </a:r>
            <a:r>
              <a:rPr lang="en-US" sz="2000" b="1" baseline="-25000"/>
              <a:t>A</a:t>
            </a: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4840288" y="1849438"/>
            <a:ext cx="3940175" cy="925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La curva de demanda del mercado</a:t>
            </a:r>
          </a:p>
          <a:p>
            <a:pPr algn="ctr" eaLnBrk="0" hangingPunct="0"/>
            <a:r>
              <a:rPr lang="en-US" b="1"/>
              <a:t>se obtiene sumando las curvas </a:t>
            </a:r>
          </a:p>
          <a:p>
            <a:pPr algn="ctr" eaLnBrk="0" hangingPunct="0"/>
            <a:r>
              <a:rPr lang="en-US" b="1"/>
              <a:t>de demanda de los consumidores.</a:t>
            </a:r>
          </a:p>
        </p:txBody>
      </p:sp>
      <p:sp>
        <p:nvSpPr>
          <p:cNvPr id="35" name="3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3300"/>
                </a:solidFill>
              </a:rPr>
              <a:t>Práctica</a:t>
            </a:r>
            <a:r>
              <a:rPr lang="en-US" sz="3600" dirty="0" smtClean="0">
                <a:solidFill>
                  <a:srgbClr val="FF3300"/>
                </a:solidFill>
              </a:rPr>
              <a:t> 10.</a:t>
            </a:r>
            <a:r>
              <a:rPr lang="en-US" sz="3600" dirty="0" smtClean="0"/>
              <a:t> </a:t>
            </a:r>
            <a:r>
              <a:rPr lang="en-US" sz="3600" dirty="0" err="1" smtClean="0"/>
              <a:t>Determinación</a:t>
            </a:r>
            <a:r>
              <a:rPr lang="en-US" sz="3600" dirty="0" smtClean="0"/>
              <a:t> de la </a:t>
            </a:r>
            <a:r>
              <a:rPr lang="en-US" sz="3600" dirty="0" err="1" smtClean="0"/>
              <a:t>curva</a:t>
            </a:r>
            <a:r>
              <a:rPr lang="en-US" sz="3600" dirty="0" smtClean="0"/>
              <a:t> de </a:t>
            </a:r>
            <a:r>
              <a:rPr lang="en-US" sz="3600" dirty="0" err="1" smtClean="0"/>
              <a:t>demanda</a:t>
            </a:r>
            <a:r>
              <a:rPr lang="en-US" sz="3600" dirty="0" smtClean="0"/>
              <a:t> del </a:t>
            </a:r>
            <a:r>
              <a:rPr lang="en-US" sz="3600" dirty="0" err="1" smtClean="0"/>
              <a:t>mercado</a:t>
            </a:r>
            <a:endParaRPr lang="es-ES" sz="3600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572-3BB8-42FE-A0C2-78049C189C20}" type="slidenum">
              <a:rPr lang="es-ES"/>
              <a:pPr/>
              <a:t>66</a:t>
            </a:fld>
            <a:endParaRPr lang="es-E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5. La demanda del mercado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600200"/>
            <a:ext cx="7758173" cy="4525963"/>
          </a:xfrm>
          <a:noFill/>
          <a:ln/>
        </p:spPr>
        <p:txBody>
          <a:bodyPr lIns="90488" tIns="44450" rIns="90488" bIns="44450"/>
          <a:lstStyle/>
          <a:p>
            <a:pPr marL="609600" indent="-609600">
              <a:spcBef>
                <a:spcPct val="30000"/>
              </a:spcBef>
              <a:buFontTx/>
              <a:buNone/>
              <a:tabLst>
                <a:tab pos="685800" algn="l"/>
              </a:tabLst>
            </a:pPr>
            <a:r>
              <a:rPr lang="es-ES" dirty="0"/>
              <a:t>Dos observaciones:</a:t>
            </a:r>
          </a:p>
          <a:p>
            <a:pPr marL="609600" indent="-609600" algn="just">
              <a:spcBef>
                <a:spcPct val="30000"/>
              </a:spcBef>
              <a:buFontTx/>
              <a:buAutoNum type="arabicPeriod"/>
              <a:tabLst>
                <a:tab pos="685800" algn="l"/>
              </a:tabLst>
            </a:pPr>
            <a:r>
              <a:rPr lang="es-ES" sz="2800" dirty="0"/>
              <a:t>La curva de demanda del mercado se desplaza hacia la derecha a medida que entran más consumidores en el mercado.</a:t>
            </a:r>
          </a:p>
          <a:p>
            <a:pPr marL="609600" indent="-609600" algn="just">
              <a:spcBef>
                <a:spcPct val="30000"/>
              </a:spcBef>
              <a:buFontTx/>
              <a:buAutoNum type="arabicPeriod"/>
              <a:tabLst>
                <a:tab pos="685800" algn="l"/>
              </a:tabLst>
            </a:pPr>
            <a:r>
              <a:rPr lang="es-ES" sz="2800" dirty="0"/>
              <a:t>Los factores que influyen en las demandas de muchos consumidores también afectan a la demanda del mercado.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056E-BB45-44DA-9066-0F75E2526344}" type="slidenum">
              <a:rPr lang="es-ES"/>
              <a:pPr/>
              <a:t>67</a:t>
            </a:fld>
            <a:endParaRPr lang="es-E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623888"/>
            <a:ext cx="7983537" cy="781050"/>
          </a:xfrm>
          <a:noFill/>
          <a:ln/>
        </p:spPr>
        <p:txBody>
          <a:bodyPr lIns="90488" tIns="44450" rIns="90488" bIns="44450" anchor="b"/>
          <a:lstStyle/>
          <a:p>
            <a:r>
              <a:rPr lang="en-US" sz="3600"/>
              <a:t>Elasticidad-precio y gastos de consumo (o ingresos de producción)</a:t>
            </a:r>
            <a:endParaRPr 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68475"/>
            <a:ext cx="9048750" cy="1374775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buFontTx/>
              <a:buNone/>
              <a:tabLst>
                <a:tab pos="1371600" algn="ctr"/>
                <a:tab pos="4171950" algn="ctr"/>
                <a:tab pos="7372350" algn="ctr"/>
              </a:tabLst>
            </a:pPr>
            <a:r>
              <a:rPr lang="en-US" sz="2400" b="1" i="1"/>
              <a:t>		Demanda	Si sube el precio,	Si baja el precio,</a:t>
            </a:r>
          </a:p>
          <a:p>
            <a:pPr>
              <a:lnSpc>
                <a:spcPct val="10000"/>
              </a:lnSpc>
              <a:spcBef>
                <a:spcPct val="70000"/>
              </a:spcBef>
              <a:buFontTx/>
              <a:buNone/>
              <a:tabLst>
                <a:tab pos="1371600" algn="ctr"/>
                <a:tab pos="4171950" algn="ctr"/>
                <a:tab pos="7372350" algn="ctr"/>
              </a:tabLst>
            </a:pPr>
            <a:r>
              <a:rPr lang="en-US" sz="2400" b="1" i="1"/>
              <a:t>			el gasto	el gasto</a:t>
            </a:r>
            <a:endParaRPr lang="en-US" sz="2400" b="1"/>
          </a:p>
        </p:txBody>
      </p:sp>
      <p:sp>
        <p:nvSpPr>
          <p:cNvPr id="483332" name="Line 4"/>
          <p:cNvSpPr>
            <a:spLocks noChangeShapeType="1"/>
          </p:cNvSpPr>
          <p:nvPr/>
        </p:nvSpPr>
        <p:spPr bwMode="auto">
          <a:xfrm>
            <a:off x="0" y="27844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447675" y="2962275"/>
            <a:ext cx="8343900" cy="2495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70000"/>
              </a:spcBef>
              <a:tabLst>
                <a:tab pos="3086100" algn="l"/>
                <a:tab pos="6057900" algn="l"/>
              </a:tabLst>
            </a:pPr>
            <a:r>
              <a:rPr lang="en-US" sz="2400" b="1"/>
              <a:t>Inelástica (|</a:t>
            </a:r>
            <a:r>
              <a:rPr lang="en-US" sz="2400" b="1" i="1"/>
              <a:t>E</a:t>
            </a:r>
            <a:r>
              <a:rPr lang="en-US" sz="2400" b="1" i="1" baseline="-25000"/>
              <a:t>p</a:t>
            </a:r>
            <a:r>
              <a:rPr lang="en-US" sz="2400" b="1"/>
              <a:t>|</a:t>
            </a:r>
            <a:r>
              <a:rPr lang="en-US" sz="2400" b="1" i="1"/>
              <a:t> </a:t>
            </a:r>
            <a:r>
              <a:rPr lang="en-US" sz="2400" b="1"/>
              <a:t>&lt;1)</a:t>
            </a:r>
            <a:r>
              <a:rPr lang="en-US" sz="2400" b="1" i="1"/>
              <a:t>	</a:t>
            </a:r>
            <a:r>
              <a:rPr lang="en-US" sz="2400" b="1"/>
              <a:t>Aumenta	Disminuye</a:t>
            </a:r>
          </a:p>
          <a:p>
            <a:pPr>
              <a:lnSpc>
                <a:spcPct val="30000"/>
              </a:lnSpc>
              <a:spcBef>
                <a:spcPct val="70000"/>
              </a:spcBef>
              <a:tabLst>
                <a:tab pos="3086100" algn="l"/>
                <a:tab pos="6057900" algn="l"/>
              </a:tabLst>
            </a:pPr>
            <a:endParaRPr lang="en-US" sz="2400" b="1"/>
          </a:p>
          <a:p>
            <a:pPr>
              <a:lnSpc>
                <a:spcPct val="30000"/>
              </a:lnSpc>
              <a:spcBef>
                <a:spcPct val="70000"/>
              </a:spcBef>
              <a:tabLst>
                <a:tab pos="3086100" algn="l"/>
                <a:tab pos="6057900" algn="l"/>
              </a:tabLst>
            </a:pPr>
            <a:r>
              <a:rPr lang="en-US" sz="2400" b="1"/>
              <a:t>De elasticidad</a:t>
            </a:r>
          </a:p>
          <a:p>
            <a:pPr>
              <a:lnSpc>
                <a:spcPct val="30000"/>
              </a:lnSpc>
              <a:spcBef>
                <a:spcPct val="70000"/>
              </a:spcBef>
              <a:tabLst>
                <a:tab pos="3086100" algn="l"/>
                <a:tab pos="6057900" algn="l"/>
              </a:tabLst>
            </a:pPr>
            <a:r>
              <a:rPr lang="en-US" sz="2400" b="1"/>
              <a:t>unitaria (|</a:t>
            </a:r>
            <a:r>
              <a:rPr lang="en-US" sz="2400" b="1" i="1"/>
              <a:t>E</a:t>
            </a:r>
            <a:r>
              <a:rPr lang="en-US" sz="2400" b="1" i="1" baseline="-25000"/>
              <a:t>p</a:t>
            </a:r>
            <a:r>
              <a:rPr lang="en-US" sz="2400" b="1"/>
              <a:t>|</a:t>
            </a:r>
            <a:r>
              <a:rPr lang="en-US" sz="2400" b="1" i="1"/>
              <a:t> = </a:t>
            </a:r>
            <a:r>
              <a:rPr lang="en-US" sz="2400" b="1"/>
              <a:t>1) 	No varía	No varía </a:t>
            </a:r>
          </a:p>
          <a:p>
            <a:pPr>
              <a:spcBef>
                <a:spcPct val="70000"/>
              </a:spcBef>
              <a:tabLst>
                <a:tab pos="3086100" algn="l"/>
                <a:tab pos="6057900" algn="l"/>
              </a:tabLst>
            </a:pPr>
            <a:r>
              <a:rPr lang="en-US" sz="2400" b="1"/>
              <a:t>Elástica (|</a:t>
            </a:r>
            <a:r>
              <a:rPr lang="en-US" sz="2400" b="1" i="1"/>
              <a:t>E</a:t>
            </a:r>
            <a:r>
              <a:rPr lang="en-US" sz="2400" b="1" i="1" baseline="-25000"/>
              <a:t>p</a:t>
            </a:r>
            <a:r>
              <a:rPr lang="en-US" sz="2400" b="1"/>
              <a:t>| &gt;1) 	Disminuye	Aumenta</a:t>
            </a:r>
          </a:p>
        </p:txBody>
      </p:sp>
      <p:sp>
        <p:nvSpPr>
          <p:cNvPr id="483334" name="Line 6"/>
          <p:cNvSpPr>
            <a:spLocks noChangeShapeType="1"/>
          </p:cNvSpPr>
          <p:nvPr/>
        </p:nvSpPr>
        <p:spPr bwMode="auto">
          <a:xfrm>
            <a:off x="0" y="5337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330-0D0E-48E0-931E-242E3CEC43AC}" type="slidenum">
              <a:rPr lang="es-ES"/>
              <a:pPr/>
              <a:t>68</a:t>
            </a:fld>
            <a:endParaRPr lang="es-E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Bibliografía adicional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400" dirty="0" err="1"/>
              <a:t>Hicks</a:t>
            </a:r>
            <a:r>
              <a:rPr lang="es-ES" sz="2400" dirty="0"/>
              <a:t>, J. (1939).</a:t>
            </a:r>
            <a:r>
              <a:rPr lang="es-ES" sz="2400" i="1" dirty="0"/>
              <a:t> </a:t>
            </a:r>
            <a:r>
              <a:rPr lang="es-ES" sz="2400" i="1" dirty="0" err="1"/>
              <a:t>Value</a:t>
            </a:r>
            <a:r>
              <a:rPr lang="es-ES" sz="2400" i="1" dirty="0"/>
              <a:t> and Capital: </a:t>
            </a:r>
            <a:r>
              <a:rPr lang="es-ES" sz="2400" i="1" dirty="0" err="1"/>
              <a:t>An</a:t>
            </a:r>
            <a:r>
              <a:rPr lang="es-ES" sz="2400" i="1" dirty="0"/>
              <a:t> </a:t>
            </a:r>
            <a:r>
              <a:rPr lang="es-ES" sz="2400" i="1" dirty="0" err="1"/>
              <a:t>Inquiry</a:t>
            </a:r>
            <a:r>
              <a:rPr lang="es-ES" sz="2400" i="1" dirty="0"/>
              <a:t> </a:t>
            </a:r>
            <a:r>
              <a:rPr lang="es-ES" sz="2400" i="1" dirty="0" err="1"/>
              <a:t>into</a:t>
            </a:r>
            <a:r>
              <a:rPr lang="es-ES" sz="2400" i="1" dirty="0"/>
              <a:t> </a:t>
            </a:r>
            <a:r>
              <a:rPr lang="es-ES" sz="2400" i="1" dirty="0" err="1"/>
              <a:t>Some</a:t>
            </a:r>
            <a:r>
              <a:rPr lang="es-ES" sz="2400" i="1" dirty="0"/>
              <a:t> Fundamental </a:t>
            </a:r>
            <a:r>
              <a:rPr lang="es-ES" sz="2400" i="1" dirty="0" err="1"/>
              <a:t>Principles</a:t>
            </a:r>
            <a:r>
              <a:rPr lang="es-ES" sz="2400" i="1" dirty="0"/>
              <a:t> of </a:t>
            </a:r>
            <a:r>
              <a:rPr lang="es-ES" sz="2400" i="1" dirty="0" err="1"/>
              <a:t>Economic</a:t>
            </a:r>
            <a:r>
              <a:rPr lang="es-ES" sz="2400" i="1" dirty="0"/>
              <a:t> </a:t>
            </a:r>
            <a:r>
              <a:rPr lang="es-ES" sz="2400" i="1" dirty="0" err="1"/>
              <a:t>Theory</a:t>
            </a:r>
            <a:r>
              <a:rPr lang="es-ES" sz="2400" dirty="0"/>
              <a:t>. Oxford: </a:t>
            </a:r>
            <a:r>
              <a:rPr lang="es-ES" sz="2400" dirty="0" err="1"/>
              <a:t>Clarendon</a:t>
            </a:r>
            <a:r>
              <a:rPr lang="es-ES" sz="2400" dirty="0"/>
              <a:t> </a:t>
            </a:r>
            <a:r>
              <a:rPr lang="es-ES" sz="2400" dirty="0" err="1"/>
              <a:t>Press</a:t>
            </a:r>
            <a:r>
              <a:rPr lang="es-ES" sz="24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s-ES" sz="2400" dirty="0" err="1"/>
              <a:t>Engel</a:t>
            </a:r>
            <a:r>
              <a:rPr lang="es-ES" sz="2400" dirty="0"/>
              <a:t>, E. (1857). Die </a:t>
            </a:r>
            <a:r>
              <a:rPr lang="es-ES" sz="2400" dirty="0" err="1"/>
              <a:t>Productions</a:t>
            </a:r>
            <a:r>
              <a:rPr lang="es-ES" sz="2400" dirty="0"/>
              <a:t>- </a:t>
            </a:r>
            <a:r>
              <a:rPr lang="es-ES" sz="2400" dirty="0" err="1"/>
              <a:t>und</a:t>
            </a:r>
            <a:r>
              <a:rPr lang="es-ES" sz="2400" dirty="0"/>
              <a:t> </a:t>
            </a:r>
            <a:r>
              <a:rPr lang="es-ES" sz="2400" dirty="0" err="1"/>
              <a:t>Consumtionsverhältnisse</a:t>
            </a:r>
            <a:r>
              <a:rPr lang="es-ES" sz="2400" dirty="0"/>
              <a:t> des </a:t>
            </a:r>
            <a:r>
              <a:rPr lang="es-ES" sz="2400" dirty="0" err="1"/>
              <a:t>Königreichs</a:t>
            </a:r>
            <a:r>
              <a:rPr lang="es-ES" sz="2400" dirty="0"/>
              <a:t> </a:t>
            </a:r>
            <a:r>
              <a:rPr lang="es-ES" sz="2400" dirty="0" err="1"/>
              <a:t>Sachsen</a:t>
            </a:r>
            <a:r>
              <a:rPr lang="es-ES" sz="2400" dirty="0"/>
              <a:t>. </a:t>
            </a:r>
            <a:r>
              <a:rPr lang="es-ES" sz="2400" i="1" dirty="0" err="1"/>
              <a:t>Zeitschrift</a:t>
            </a:r>
            <a:r>
              <a:rPr lang="es-ES" sz="2400" i="1" dirty="0"/>
              <a:t> des </a:t>
            </a:r>
            <a:r>
              <a:rPr lang="es-ES" sz="2400" i="1" dirty="0" err="1"/>
              <a:t>statistischen</a:t>
            </a:r>
            <a:r>
              <a:rPr lang="es-ES" sz="2400" i="1" dirty="0"/>
              <a:t> Bureaus des </a:t>
            </a:r>
            <a:r>
              <a:rPr lang="es-ES" sz="2400" i="1" dirty="0" err="1"/>
              <a:t>Königlich</a:t>
            </a:r>
            <a:r>
              <a:rPr lang="es-ES" sz="2400" i="1" dirty="0"/>
              <a:t> </a:t>
            </a:r>
            <a:r>
              <a:rPr lang="es-ES" sz="2400" i="1" dirty="0" err="1"/>
              <a:t>Sächsischen</a:t>
            </a:r>
            <a:r>
              <a:rPr lang="es-ES" sz="2400" i="1" dirty="0"/>
              <a:t> </a:t>
            </a:r>
            <a:r>
              <a:rPr lang="es-ES" sz="2400" i="1" dirty="0" err="1"/>
              <a:t>Ministerium</a:t>
            </a:r>
            <a:r>
              <a:rPr lang="es-ES" sz="2400" i="1" dirty="0"/>
              <a:t> des </a:t>
            </a:r>
            <a:r>
              <a:rPr lang="es-ES" sz="2400" i="1" dirty="0" err="1"/>
              <a:t>Inneren</a:t>
            </a:r>
            <a:r>
              <a:rPr lang="es-ES" sz="2400" i="1" dirty="0"/>
              <a:t>,</a:t>
            </a:r>
            <a:r>
              <a:rPr lang="es-ES" sz="2400" dirty="0"/>
              <a:t> 8–9, 28–29. </a:t>
            </a:r>
          </a:p>
          <a:p>
            <a:pPr algn="just">
              <a:lnSpc>
                <a:spcPct val="90000"/>
              </a:lnSpc>
            </a:pPr>
            <a:r>
              <a:rPr lang="es-ES" sz="2400" dirty="0"/>
              <a:t>Marshall, A. (1890).</a:t>
            </a:r>
            <a:r>
              <a:rPr lang="es-ES" sz="2400" i="1" dirty="0"/>
              <a:t> </a:t>
            </a:r>
            <a:r>
              <a:rPr lang="es-ES" sz="2400" i="1" dirty="0" err="1"/>
              <a:t>Principles</a:t>
            </a:r>
            <a:r>
              <a:rPr lang="es-ES" sz="2400" i="1" dirty="0"/>
              <a:t> of </a:t>
            </a:r>
            <a:r>
              <a:rPr lang="es-ES" sz="2400" i="1" dirty="0" err="1"/>
              <a:t>Economics</a:t>
            </a:r>
            <a:r>
              <a:rPr lang="es-ES" sz="2400" i="1" dirty="0"/>
              <a:t>. </a:t>
            </a:r>
            <a:r>
              <a:rPr lang="es-ES" sz="2400" dirty="0"/>
              <a:t>Londres: </a:t>
            </a:r>
            <a:r>
              <a:rPr lang="es-ES" sz="2400" dirty="0" err="1"/>
              <a:t>Macmillan</a:t>
            </a:r>
            <a:r>
              <a:rPr lang="es-ES" sz="2400" dirty="0"/>
              <a:t> and </a:t>
            </a:r>
            <a:r>
              <a:rPr lang="es-ES" sz="2400" dirty="0" err="1"/>
              <a:t>Co.</a:t>
            </a:r>
            <a:r>
              <a:rPr lang="es-ES" sz="2400" i="1" dirty="0"/>
              <a:t> </a:t>
            </a:r>
            <a:r>
              <a:rPr lang="es-ES_tradnl" sz="2400" dirty="0"/>
              <a:t>(Marshall, A. (1948). </a:t>
            </a:r>
            <a:r>
              <a:rPr lang="es-ES_tradnl" sz="2400" i="1" dirty="0"/>
              <a:t>Principios de economía. </a:t>
            </a:r>
            <a:r>
              <a:rPr lang="es-ES_tradnl" sz="2400" dirty="0"/>
              <a:t>Madrid: Aguilar.)</a:t>
            </a:r>
            <a:endParaRPr lang="es-ES" sz="2400" dirty="0"/>
          </a:p>
          <a:p>
            <a:pPr algn="just">
              <a:lnSpc>
                <a:spcPct val="90000"/>
              </a:lnSpc>
            </a:pPr>
            <a:r>
              <a:rPr lang="es-ES" sz="2400" dirty="0" err="1"/>
              <a:t>Slutsky</a:t>
            </a:r>
            <a:r>
              <a:rPr lang="es-ES" sz="2400" dirty="0"/>
              <a:t>, E. (1915). </a:t>
            </a:r>
            <a:r>
              <a:rPr lang="es-ES" sz="2400" dirty="0" err="1"/>
              <a:t>Sulla</a:t>
            </a:r>
            <a:r>
              <a:rPr lang="es-ES" sz="2400" dirty="0"/>
              <a:t> </a:t>
            </a:r>
            <a:r>
              <a:rPr lang="es-ES" sz="2400" dirty="0" err="1"/>
              <a:t>teoria</a:t>
            </a:r>
            <a:r>
              <a:rPr lang="es-ES" sz="2400" dirty="0"/>
              <a:t> del </a:t>
            </a:r>
            <a:r>
              <a:rPr lang="es-ES" sz="2400" dirty="0" err="1"/>
              <a:t>bilancio</a:t>
            </a:r>
            <a:r>
              <a:rPr lang="es-ES" sz="2400" dirty="0"/>
              <a:t> del </a:t>
            </a:r>
            <a:r>
              <a:rPr lang="es-ES" sz="2400" dirty="0" err="1"/>
              <a:t>consumatore</a:t>
            </a:r>
            <a:r>
              <a:rPr lang="es-ES" sz="2400" dirty="0"/>
              <a:t>. </a:t>
            </a:r>
            <a:r>
              <a:rPr lang="es-ES" sz="2400" i="1" dirty="0" err="1"/>
              <a:t>Giornale</a:t>
            </a:r>
            <a:r>
              <a:rPr lang="es-ES" sz="2400" i="1" dirty="0"/>
              <a:t> </a:t>
            </a:r>
            <a:r>
              <a:rPr lang="es-ES" sz="2400" i="1" dirty="0" err="1"/>
              <a:t>degli</a:t>
            </a:r>
            <a:r>
              <a:rPr lang="es-ES" sz="2400" i="1" dirty="0"/>
              <a:t> </a:t>
            </a:r>
            <a:r>
              <a:rPr lang="es-ES" sz="2400" i="1" dirty="0" err="1"/>
              <a:t>Economisti</a:t>
            </a:r>
            <a:r>
              <a:rPr lang="es-ES" sz="2400" i="1" dirty="0"/>
              <a:t>,</a:t>
            </a:r>
            <a:r>
              <a:rPr lang="es-ES" sz="2400" dirty="0"/>
              <a:t> 51, 1–26.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4050-2417-425A-A82F-119A9F953D8D}" type="slidenum">
              <a:rPr lang="es-ES"/>
              <a:pPr/>
              <a:t>69</a:t>
            </a:fld>
            <a:endParaRPr lang="es-E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289050"/>
            <a:ext cx="7839075" cy="434975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dirty="0"/>
              <a:t>Las </a:t>
            </a:r>
            <a:r>
              <a:rPr lang="en-US" dirty="0" err="1"/>
              <a:t>curvas</a:t>
            </a:r>
            <a:r>
              <a:rPr lang="en-US" dirty="0"/>
              <a:t> de </a:t>
            </a:r>
            <a:r>
              <a:rPr lang="en-US" dirty="0" err="1"/>
              <a:t>demanda</a:t>
            </a:r>
            <a:r>
              <a:rPr lang="en-US" dirty="0"/>
              <a:t> de un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parte de un </a:t>
            </a:r>
            <a:r>
              <a:rPr lang="en-US" dirty="0" err="1"/>
              <a:t>individuo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obtenerse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gustos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bienes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y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restricciones</a:t>
            </a:r>
            <a:r>
              <a:rPr lang="en-US" dirty="0"/>
              <a:t> </a:t>
            </a:r>
            <a:r>
              <a:rPr lang="en-US" dirty="0" err="1"/>
              <a:t>presupuestarias</a:t>
            </a:r>
            <a:r>
              <a:rPr lang="en-US" dirty="0"/>
              <a:t>.</a:t>
            </a:r>
          </a:p>
          <a:p>
            <a:pPr algn="just">
              <a:spcBef>
                <a:spcPct val="70000"/>
              </a:spcBef>
            </a:pPr>
            <a:r>
              <a:rPr lang="en-US" dirty="0"/>
              <a:t>Las </a:t>
            </a:r>
            <a:r>
              <a:rPr lang="en-US" dirty="0" err="1"/>
              <a:t>curvas</a:t>
            </a:r>
            <a:r>
              <a:rPr lang="en-US" dirty="0"/>
              <a:t> de Engel </a:t>
            </a:r>
            <a:r>
              <a:rPr lang="en-US" dirty="0" err="1"/>
              <a:t>describen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entre la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consumida</a:t>
            </a:r>
            <a:r>
              <a:rPr lang="en-US" dirty="0"/>
              <a:t> de un </a:t>
            </a:r>
            <a:r>
              <a:rPr lang="en-US" dirty="0" err="1"/>
              <a:t>bien</a:t>
            </a:r>
            <a:r>
              <a:rPr lang="en-US" dirty="0"/>
              <a:t> y la </a:t>
            </a:r>
            <a:r>
              <a:rPr lang="en-US" dirty="0" err="1"/>
              <a:t>renta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415D-B74B-4E00-A78F-06CC4E3EA080}" type="slidenum">
              <a:rPr lang="es-ES"/>
              <a:pPr/>
              <a:t>7</a:t>
            </a:fld>
            <a:endParaRPr lang="es-E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7650" y="712788"/>
            <a:ext cx="8896350" cy="1143000"/>
          </a:xfrm>
          <a:noFill/>
          <a:ln/>
        </p:spPr>
        <p:txBody>
          <a:bodyPr lIns="90488" tIns="44450" rIns="90488" bIns="44450" anchor="b"/>
          <a:lstStyle/>
          <a:p>
            <a:r>
              <a:rPr lang="es-ES" sz="3600" dirty="0"/>
              <a:t>2. Variaciones del precio, curva precio-consumo y derivación de la curva de demanda</a:t>
            </a:r>
            <a:endParaRPr lang="en-US" sz="3600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218" y="1924050"/>
            <a:ext cx="8287473" cy="4202113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s-ES" sz="2800" dirty="0"/>
              <a:t>En nuestro análisis de </a:t>
            </a:r>
            <a:r>
              <a:rPr lang="es-ES" sz="2800" dirty="0">
                <a:solidFill>
                  <a:srgbClr val="FF3300"/>
                </a:solidFill>
              </a:rPr>
              <a:t>estática comparativa</a:t>
            </a:r>
            <a:r>
              <a:rPr lang="es-ES" sz="2800" dirty="0"/>
              <a:t> analizamos el antes y el después –situación 1 y situación 2- cuando ocurre un cambio en el entorno económico. </a:t>
            </a:r>
          </a:p>
          <a:p>
            <a:pPr algn="just"/>
            <a:r>
              <a:rPr lang="es-ES" sz="2800" dirty="0"/>
              <a:t>Concretamente, en este epígrafe analizamos cómo afecta a la elección óptima del consumidor cambios en el precio de uno de los bienes (</a:t>
            </a:r>
            <a:r>
              <a:rPr lang="es-ES" sz="2800" dirty="0" err="1"/>
              <a:t>P</a:t>
            </a:r>
            <a:r>
              <a:rPr lang="es-ES" sz="2800" baseline="-25000" dirty="0" err="1"/>
              <a:t>x</a:t>
            </a:r>
            <a:r>
              <a:rPr lang="es-ES" sz="2800" dirty="0"/>
              <a:t>) cuando la renta (I), el precio del otro bien (</a:t>
            </a:r>
            <a:r>
              <a:rPr lang="es-ES" sz="2800" dirty="0" err="1"/>
              <a:t>P</a:t>
            </a:r>
            <a:r>
              <a:rPr lang="es-ES" sz="2800" baseline="-25000" dirty="0" err="1"/>
              <a:t>y</a:t>
            </a:r>
            <a:r>
              <a:rPr lang="es-ES" sz="2800" dirty="0"/>
              <a:t>) y las preferencias del consumidor (U) no varían (</a:t>
            </a:r>
            <a:r>
              <a:rPr lang="es-ES" sz="2800" dirty="0" err="1"/>
              <a:t>ceteris</a:t>
            </a:r>
            <a:r>
              <a:rPr lang="es-ES" sz="2800" dirty="0"/>
              <a:t> </a:t>
            </a:r>
            <a:r>
              <a:rPr lang="es-ES" sz="2800" dirty="0" err="1"/>
              <a:t>paribus</a:t>
            </a:r>
            <a:r>
              <a:rPr lang="es-ES" sz="2800" dirty="0"/>
              <a:t>).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53DF-B2A0-41CA-B1B0-186124C4A463}" type="slidenum">
              <a:rPr lang="es-ES"/>
              <a:pPr/>
              <a:t>70</a:t>
            </a:fld>
            <a:endParaRPr lang="es-E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477963"/>
            <a:ext cx="7648575" cy="434975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sz="2600" dirty="0"/>
              <a:t>Dos </a:t>
            </a:r>
            <a:r>
              <a:rPr lang="en-US" sz="2600" dirty="0" err="1"/>
              <a:t>bienes</a:t>
            </a:r>
            <a:r>
              <a:rPr lang="en-US" sz="2600" dirty="0"/>
              <a:t> son </a:t>
            </a:r>
            <a:r>
              <a:rPr lang="en-US" sz="2600" dirty="0" err="1"/>
              <a:t>sustitutivos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la </a:t>
            </a:r>
            <a:r>
              <a:rPr lang="en-US" sz="2600" dirty="0" err="1"/>
              <a:t>subida</a:t>
            </a:r>
            <a:r>
              <a:rPr lang="en-US" sz="2600" dirty="0"/>
              <a:t> del </a:t>
            </a:r>
            <a:r>
              <a:rPr lang="en-US" sz="2600" dirty="0" err="1"/>
              <a:t>precio</a:t>
            </a:r>
            <a:r>
              <a:rPr lang="en-US" sz="2600" dirty="0"/>
              <a:t> de </a:t>
            </a:r>
            <a:r>
              <a:rPr lang="en-US" sz="2600" dirty="0" err="1"/>
              <a:t>uno</a:t>
            </a:r>
            <a:r>
              <a:rPr lang="en-US" sz="2600" dirty="0"/>
              <a:t> de </a:t>
            </a:r>
            <a:r>
              <a:rPr lang="en-US" sz="2600" dirty="0" err="1"/>
              <a:t>ellos</a:t>
            </a:r>
            <a:r>
              <a:rPr lang="en-US" sz="2600" dirty="0"/>
              <a:t> </a:t>
            </a:r>
            <a:r>
              <a:rPr lang="en-US" sz="2600" dirty="0" err="1"/>
              <a:t>provoca</a:t>
            </a:r>
            <a:r>
              <a:rPr lang="en-US" sz="2600" dirty="0"/>
              <a:t> un </a:t>
            </a:r>
            <a:r>
              <a:rPr lang="en-US" sz="2600" dirty="0" err="1"/>
              <a:t>aumento</a:t>
            </a:r>
            <a:r>
              <a:rPr lang="en-US" sz="2600" dirty="0"/>
              <a:t> de la </a:t>
            </a:r>
            <a:r>
              <a:rPr lang="en-US" sz="2600" dirty="0" err="1"/>
              <a:t>cantidad</a:t>
            </a:r>
            <a:r>
              <a:rPr lang="en-US" sz="2600" dirty="0"/>
              <a:t> </a:t>
            </a:r>
            <a:r>
              <a:rPr lang="en-US" sz="2600" dirty="0" err="1"/>
              <a:t>demandada</a:t>
            </a:r>
            <a:r>
              <a:rPr lang="en-US" sz="2600" dirty="0"/>
              <a:t> del </a:t>
            </a:r>
            <a:r>
              <a:rPr lang="en-US" sz="2600" dirty="0" err="1"/>
              <a:t>otro</a:t>
            </a:r>
            <a:r>
              <a:rPr lang="en-US" sz="2600" dirty="0"/>
              <a:t>. En </a:t>
            </a:r>
            <a:r>
              <a:rPr lang="en-US" sz="2600" dirty="0" err="1"/>
              <a:t>cambio</a:t>
            </a:r>
            <a:r>
              <a:rPr lang="en-US" sz="2600" dirty="0"/>
              <a:t>, son </a:t>
            </a:r>
            <a:r>
              <a:rPr lang="en-US" sz="2600" dirty="0" err="1"/>
              <a:t>complementarios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la </a:t>
            </a:r>
            <a:r>
              <a:rPr lang="en-US" sz="2600" dirty="0" err="1"/>
              <a:t>subida</a:t>
            </a:r>
            <a:r>
              <a:rPr lang="en-US" sz="2600" dirty="0"/>
              <a:t> del </a:t>
            </a:r>
            <a:r>
              <a:rPr lang="en-US" sz="2600" dirty="0" err="1"/>
              <a:t>precio</a:t>
            </a:r>
            <a:r>
              <a:rPr lang="en-US" sz="2600" dirty="0"/>
              <a:t> de </a:t>
            </a:r>
            <a:r>
              <a:rPr lang="en-US" sz="2600" dirty="0" err="1"/>
              <a:t>uno</a:t>
            </a:r>
            <a:r>
              <a:rPr lang="en-US" sz="2600" dirty="0"/>
              <a:t> de </a:t>
            </a:r>
            <a:r>
              <a:rPr lang="en-US" sz="2600" dirty="0" err="1"/>
              <a:t>ellos</a:t>
            </a:r>
            <a:r>
              <a:rPr lang="en-US" sz="2600" dirty="0"/>
              <a:t> </a:t>
            </a:r>
            <a:r>
              <a:rPr lang="en-US" sz="2600" dirty="0" err="1"/>
              <a:t>provoca</a:t>
            </a:r>
            <a:r>
              <a:rPr lang="en-US" sz="2600" dirty="0"/>
              <a:t> </a:t>
            </a:r>
            <a:r>
              <a:rPr lang="en-US" sz="2600" dirty="0" err="1"/>
              <a:t>una</a:t>
            </a:r>
            <a:r>
              <a:rPr lang="en-US" sz="2600" dirty="0"/>
              <a:t> </a:t>
            </a:r>
            <a:r>
              <a:rPr lang="en-US" sz="2600" dirty="0" err="1"/>
              <a:t>disminución</a:t>
            </a:r>
            <a:r>
              <a:rPr lang="en-US" sz="2600" dirty="0"/>
              <a:t> de la </a:t>
            </a:r>
            <a:r>
              <a:rPr lang="en-US" sz="2600" dirty="0" err="1"/>
              <a:t>cantidad</a:t>
            </a:r>
            <a:r>
              <a:rPr lang="en-US" sz="2600" dirty="0"/>
              <a:t> </a:t>
            </a:r>
            <a:r>
              <a:rPr lang="en-US" sz="2600" dirty="0" err="1"/>
              <a:t>demandada</a:t>
            </a:r>
            <a:r>
              <a:rPr lang="en-US" sz="2600" dirty="0"/>
              <a:t> del </a:t>
            </a:r>
            <a:r>
              <a:rPr lang="en-US" sz="2600" dirty="0" err="1"/>
              <a:t>otro</a:t>
            </a:r>
            <a:r>
              <a:rPr lang="en-US" sz="2600" dirty="0"/>
              <a:t>. </a:t>
            </a:r>
          </a:p>
          <a:p>
            <a:pPr algn="just">
              <a:spcBef>
                <a:spcPct val="70000"/>
              </a:spcBef>
            </a:pPr>
            <a:r>
              <a:rPr lang="en-US" sz="2600" dirty="0"/>
              <a:t>La </a:t>
            </a:r>
            <a:r>
              <a:rPr lang="en-US" sz="2600" dirty="0" err="1"/>
              <a:t>influencia</a:t>
            </a:r>
            <a:r>
              <a:rPr lang="en-US" sz="2600" dirty="0"/>
              <a:t> de la </a:t>
            </a:r>
            <a:r>
              <a:rPr lang="en-US" sz="2600" dirty="0" err="1"/>
              <a:t>variación</a:t>
            </a:r>
            <a:r>
              <a:rPr lang="en-US" sz="2600" dirty="0"/>
              <a:t> del </a:t>
            </a:r>
            <a:r>
              <a:rPr lang="en-US" sz="2600" dirty="0" err="1"/>
              <a:t>precio</a:t>
            </a:r>
            <a:r>
              <a:rPr lang="en-US" sz="2600" dirty="0"/>
              <a:t> en la </a:t>
            </a:r>
            <a:r>
              <a:rPr lang="en-US" sz="2600" dirty="0" err="1"/>
              <a:t>cantidad</a:t>
            </a:r>
            <a:r>
              <a:rPr lang="en-US" sz="2600" dirty="0"/>
              <a:t> </a:t>
            </a:r>
            <a:r>
              <a:rPr lang="en-US" sz="2600" dirty="0" err="1"/>
              <a:t>demandada</a:t>
            </a:r>
            <a:r>
              <a:rPr lang="en-US" sz="2600" dirty="0"/>
              <a:t> de un </a:t>
            </a:r>
            <a:r>
              <a:rPr lang="en-US" sz="2600" dirty="0" err="1"/>
              <a:t>bien</a:t>
            </a:r>
            <a:r>
              <a:rPr lang="en-US" sz="2600" dirty="0"/>
              <a:t> </a:t>
            </a:r>
            <a:r>
              <a:rPr lang="en-US" sz="2600" dirty="0" err="1"/>
              <a:t>puede</a:t>
            </a:r>
            <a:r>
              <a:rPr lang="en-US" sz="2600" dirty="0"/>
              <a:t> </a:t>
            </a:r>
            <a:r>
              <a:rPr lang="en-US" sz="2600" dirty="0" err="1"/>
              <a:t>desglosarse</a:t>
            </a:r>
            <a:r>
              <a:rPr lang="en-US" sz="2600" dirty="0"/>
              <a:t> en dos </a:t>
            </a:r>
            <a:r>
              <a:rPr lang="en-US" sz="2600" dirty="0" err="1"/>
              <a:t>partes</a:t>
            </a:r>
            <a:r>
              <a:rPr lang="en-US" sz="2600" dirty="0"/>
              <a:t>: un </a:t>
            </a:r>
            <a:r>
              <a:rPr lang="en-US" sz="2600" dirty="0" err="1"/>
              <a:t>efecto</a:t>
            </a:r>
            <a:r>
              <a:rPr lang="en-US" sz="2600" dirty="0"/>
              <a:t> </a:t>
            </a:r>
            <a:r>
              <a:rPr lang="en-US" sz="2600" dirty="0" err="1"/>
              <a:t>sustitución</a:t>
            </a:r>
            <a:r>
              <a:rPr lang="en-US" sz="2600" dirty="0"/>
              <a:t> y un </a:t>
            </a:r>
            <a:r>
              <a:rPr lang="en-US" sz="2600" dirty="0" err="1"/>
              <a:t>efecto</a:t>
            </a:r>
            <a:r>
              <a:rPr lang="en-US" sz="2600" dirty="0"/>
              <a:t> </a:t>
            </a:r>
            <a:r>
              <a:rPr lang="en-US" sz="2600" dirty="0" err="1"/>
              <a:t>renta</a:t>
            </a:r>
            <a:r>
              <a:rPr lang="en-US" sz="2600" dirty="0"/>
              <a:t>.</a:t>
            </a:r>
          </a:p>
          <a:p>
            <a:pPr>
              <a:spcBef>
                <a:spcPct val="70000"/>
              </a:spcBef>
            </a:pPr>
            <a:endParaRPr lang="en-US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D86A-66B9-487B-9135-44A8EB72CCF1}" type="slidenum">
              <a:rPr lang="es-ES"/>
              <a:pPr/>
              <a:t>71</a:t>
            </a:fld>
            <a:endParaRPr lang="es-E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/>
              <a:t>Resumen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algn="just">
              <a:spcBef>
                <a:spcPct val="70000"/>
              </a:spcBef>
            </a:pPr>
            <a:r>
              <a:rPr lang="en-US" sz="3000" dirty="0"/>
              <a:t>La </a:t>
            </a:r>
            <a:r>
              <a:rPr lang="en-US" sz="3000" dirty="0" err="1"/>
              <a:t>curva</a:t>
            </a:r>
            <a:r>
              <a:rPr lang="en-US" sz="3000" dirty="0"/>
              <a:t> de </a:t>
            </a:r>
            <a:r>
              <a:rPr lang="en-US" sz="3000" dirty="0" err="1"/>
              <a:t>demanda</a:t>
            </a:r>
            <a:r>
              <a:rPr lang="en-US" sz="3000" dirty="0"/>
              <a:t> del </a:t>
            </a:r>
            <a:r>
              <a:rPr lang="en-US" sz="3000" dirty="0" err="1"/>
              <a:t>mercado</a:t>
            </a:r>
            <a:r>
              <a:rPr lang="en-US" sz="3000" dirty="0"/>
              <a:t> </a:t>
            </a:r>
            <a:r>
              <a:rPr lang="en-US" sz="3000" dirty="0" err="1"/>
              <a:t>es</a:t>
            </a:r>
            <a:r>
              <a:rPr lang="en-US" sz="3000" dirty="0"/>
              <a:t> la </a:t>
            </a:r>
            <a:r>
              <a:rPr lang="en-US" sz="3000" dirty="0" err="1"/>
              <a:t>suma</a:t>
            </a:r>
            <a:r>
              <a:rPr lang="en-US" sz="3000" dirty="0"/>
              <a:t> horizontal de </a:t>
            </a:r>
            <a:r>
              <a:rPr lang="en-US" sz="3000" dirty="0" err="1"/>
              <a:t>las</a:t>
            </a:r>
            <a:r>
              <a:rPr lang="en-US" sz="3000" dirty="0"/>
              <a:t> </a:t>
            </a:r>
            <a:r>
              <a:rPr lang="en-US" sz="3000" dirty="0" err="1"/>
              <a:t>curvas</a:t>
            </a:r>
            <a:r>
              <a:rPr lang="en-US" sz="3000" dirty="0"/>
              <a:t> de </a:t>
            </a:r>
            <a:r>
              <a:rPr lang="en-US" sz="3000" dirty="0" err="1"/>
              <a:t>demanda</a:t>
            </a:r>
            <a:r>
              <a:rPr lang="en-US" sz="3000" dirty="0"/>
              <a:t> de </a:t>
            </a:r>
            <a:r>
              <a:rPr lang="en-US" sz="3000" dirty="0" err="1"/>
              <a:t>todos</a:t>
            </a:r>
            <a:r>
              <a:rPr lang="en-US" sz="3000" dirty="0"/>
              <a:t> los </a:t>
            </a:r>
            <a:r>
              <a:rPr lang="en-US" sz="3000" dirty="0" err="1"/>
              <a:t>consumidores</a:t>
            </a:r>
            <a:r>
              <a:rPr lang="en-US" sz="3000" dirty="0"/>
              <a:t> en el </a:t>
            </a:r>
            <a:r>
              <a:rPr lang="en-US" sz="3000" dirty="0" err="1"/>
              <a:t>mercado</a:t>
            </a:r>
            <a:r>
              <a:rPr lang="en-US" sz="3000" dirty="0"/>
              <a:t> del </a:t>
            </a:r>
            <a:r>
              <a:rPr lang="en-US" sz="3000" dirty="0" err="1"/>
              <a:t>bien</a:t>
            </a:r>
            <a:r>
              <a:rPr lang="en-US" sz="3000" dirty="0"/>
              <a:t>. </a:t>
            </a:r>
          </a:p>
          <a:p>
            <a:pPr algn="just">
              <a:spcBef>
                <a:spcPct val="70000"/>
              </a:spcBef>
            </a:pPr>
            <a:r>
              <a:rPr lang="en-US" sz="3000" dirty="0"/>
              <a:t>El </a:t>
            </a:r>
            <a:r>
              <a:rPr lang="en-US" sz="3000" dirty="0" err="1"/>
              <a:t>cambio</a:t>
            </a:r>
            <a:r>
              <a:rPr lang="en-US" sz="3000" dirty="0"/>
              <a:t> </a:t>
            </a:r>
            <a:r>
              <a:rPr lang="en-US" sz="3000" dirty="0" err="1"/>
              <a:t>porcentual</a:t>
            </a:r>
            <a:r>
              <a:rPr lang="en-US" sz="3000" dirty="0"/>
              <a:t> en la </a:t>
            </a:r>
            <a:r>
              <a:rPr lang="en-US" sz="3000" dirty="0" err="1"/>
              <a:t>cantidad</a:t>
            </a:r>
            <a:r>
              <a:rPr lang="en-US" sz="3000" dirty="0"/>
              <a:t> </a:t>
            </a:r>
            <a:r>
              <a:rPr lang="en-US" sz="3000" dirty="0" err="1"/>
              <a:t>demandada</a:t>
            </a:r>
            <a:r>
              <a:rPr lang="en-US" sz="3000" dirty="0"/>
              <a:t> </a:t>
            </a:r>
            <a:r>
              <a:rPr lang="en-US" sz="3000" dirty="0" err="1"/>
              <a:t>que</a:t>
            </a:r>
            <a:r>
              <a:rPr lang="en-US" sz="3000" dirty="0"/>
              <a:t> </a:t>
            </a:r>
            <a:r>
              <a:rPr lang="en-US" sz="3000" dirty="0" err="1"/>
              <a:t>resulta</a:t>
            </a:r>
            <a:r>
              <a:rPr lang="en-US" sz="3000" dirty="0"/>
              <a:t> de </a:t>
            </a:r>
            <a:r>
              <a:rPr lang="en-US" sz="3000" dirty="0" err="1"/>
              <a:t>una</a:t>
            </a:r>
            <a:r>
              <a:rPr lang="en-US" sz="3000" dirty="0"/>
              <a:t> </a:t>
            </a:r>
            <a:r>
              <a:rPr lang="en-US" sz="3000" dirty="0" err="1"/>
              <a:t>variación</a:t>
            </a:r>
            <a:r>
              <a:rPr lang="en-US" sz="3000" dirty="0"/>
              <a:t> </a:t>
            </a:r>
            <a:r>
              <a:rPr lang="en-US" sz="3000" dirty="0" err="1"/>
              <a:t>porcentual</a:t>
            </a:r>
            <a:r>
              <a:rPr lang="en-US" sz="3000" dirty="0"/>
              <a:t> en el </a:t>
            </a:r>
            <a:r>
              <a:rPr lang="en-US" sz="3000" dirty="0" err="1"/>
              <a:t>precio</a:t>
            </a:r>
            <a:r>
              <a:rPr lang="en-US" sz="3000" dirty="0"/>
              <a:t> </a:t>
            </a:r>
            <a:r>
              <a:rPr lang="en-US" sz="3000" dirty="0" err="1"/>
              <a:t>determina</a:t>
            </a:r>
            <a:r>
              <a:rPr lang="en-US" sz="3000" dirty="0"/>
              <a:t> la </a:t>
            </a:r>
            <a:r>
              <a:rPr lang="en-US" sz="3000" dirty="0" err="1"/>
              <a:t>elasticidad</a:t>
            </a:r>
            <a:r>
              <a:rPr lang="en-US" sz="3000" dirty="0"/>
              <a:t> de la </a:t>
            </a:r>
            <a:r>
              <a:rPr lang="en-US" sz="3000" dirty="0" err="1"/>
              <a:t>demanda</a:t>
            </a:r>
            <a:r>
              <a:rPr lang="en-US" sz="3000" dirty="0"/>
              <a:t>. </a:t>
            </a:r>
          </a:p>
          <a:p>
            <a:pPr>
              <a:spcBef>
                <a:spcPct val="70000"/>
              </a:spcBef>
            </a:pPr>
            <a:endParaRPr lang="en-US" sz="3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Capítulo 2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56C5-16D2-4940-B85F-0973935FAFCD}" type="slidenum">
              <a:rPr lang="es-ES"/>
              <a:pPr/>
              <a:t>8</a:t>
            </a:fld>
            <a:endParaRPr lang="es-E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/>
              <a:t>2. Variaciones del precio, curva precio-consumo y derivación de la curva de demanda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801813"/>
            <a:ext cx="8229600" cy="4525962"/>
          </a:xfrm>
        </p:spPr>
        <p:txBody>
          <a:bodyPr/>
          <a:lstStyle/>
          <a:p>
            <a:pPr marL="609600" indent="-609600">
              <a:spcBef>
                <a:spcPct val="40000"/>
              </a:spcBef>
              <a:buNone/>
            </a:pPr>
            <a:r>
              <a:rPr lang="es-ES" dirty="0"/>
              <a:t>Análisis de estática comparativa:</a:t>
            </a:r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ud,I</a:t>
            </a:r>
            <a:r>
              <a:rPr lang="es-ES" dirty="0"/>
              <a:t>=20 </a:t>
            </a:r>
            <a:r>
              <a:rPr lang="es-ES" dirty="0" err="1"/>
              <a:t>um</a:t>
            </a:r>
            <a:r>
              <a:rPr lang="es-ES" dirty="0"/>
              <a:t>, AB, E(4,6), U</a:t>
            </a:r>
            <a:r>
              <a:rPr lang="es-ES" baseline="-25000" dirty="0"/>
              <a:t>1</a:t>
            </a:r>
            <a:r>
              <a:rPr lang="es-ES" dirty="0"/>
              <a:t>.</a:t>
            </a:r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dirty="0" err="1" smtClean="0"/>
              <a:t>Px</a:t>
            </a:r>
            <a:r>
              <a:rPr lang="es-ES" dirty="0" smtClean="0"/>
              <a:t>’=1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ud,I</a:t>
            </a:r>
            <a:r>
              <a:rPr lang="es-ES" dirty="0"/>
              <a:t>=20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smtClean="0"/>
              <a:t>AB’, E’(12,4</a:t>
            </a:r>
            <a:r>
              <a:rPr lang="es-ES" dirty="0"/>
              <a:t>), U</a:t>
            </a:r>
            <a:r>
              <a:rPr lang="es-ES" baseline="-25000" dirty="0"/>
              <a:t>2</a:t>
            </a:r>
            <a:r>
              <a:rPr lang="es-ES" dirty="0"/>
              <a:t>.</a:t>
            </a:r>
          </a:p>
          <a:p>
            <a:pPr marL="609600" indent="-609600">
              <a:spcBef>
                <a:spcPct val="40000"/>
              </a:spcBef>
              <a:buFontTx/>
              <a:buAutoNum type="arabicPeriod"/>
            </a:pPr>
            <a:r>
              <a:rPr lang="es-ES" dirty="0" err="1" smtClean="0"/>
              <a:t>P</a:t>
            </a:r>
            <a:r>
              <a:rPr lang="es-ES" baseline="-25000" dirty="0" err="1" smtClean="0"/>
              <a:t>x</a:t>
            </a:r>
            <a:r>
              <a:rPr lang="es-ES" dirty="0" smtClean="0"/>
              <a:t>’’=0,5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</a:t>
            </a:r>
            <a:r>
              <a:rPr lang="es-ES" dirty="0"/>
              <a:t>, </a:t>
            </a:r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=2 </a:t>
            </a:r>
            <a:r>
              <a:rPr lang="es-ES" dirty="0" err="1"/>
              <a:t>um</a:t>
            </a:r>
            <a:r>
              <a:rPr lang="es-ES" dirty="0"/>
              <a:t>/</a:t>
            </a:r>
            <a:r>
              <a:rPr lang="es-ES" dirty="0" err="1"/>
              <a:t>ud,I</a:t>
            </a:r>
            <a:r>
              <a:rPr lang="es-ES" dirty="0"/>
              <a:t>=20 </a:t>
            </a:r>
            <a:r>
              <a:rPr lang="es-ES" dirty="0" err="1"/>
              <a:t>um</a:t>
            </a:r>
            <a:r>
              <a:rPr lang="es-ES" dirty="0"/>
              <a:t>, </a:t>
            </a:r>
            <a:r>
              <a:rPr lang="es-ES" dirty="0" smtClean="0"/>
              <a:t>AB’’, E’’(20,5</a:t>
            </a:r>
            <a:r>
              <a:rPr lang="es-ES" dirty="0"/>
              <a:t>), U</a:t>
            </a:r>
            <a:r>
              <a:rPr lang="es-ES" baseline="-25000" dirty="0"/>
              <a:t>3</a:t>
            </a:r>
            <a:r>
              <a:rPr lang="es-ES" dirty="0"/>
              <a:t>.</a:t>
            </a:r>
          </a:p>
          <a:p>
            <a:pPr marL="609600" indent="-609600">
              <a:buFontTx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A30E-1FA8-40EC-B758-74D3E56D394A}" type="slidenum">
              <a:rPr lang="es-ES"/>
              <a:pPr/>
              <a:t>9</a:t>
            </a:fld>
            <a:endParaRPr lang="es-ES"/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6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b"/>
          <a:lstStyle/>
          <a:p>
            <a:r>
              <a:rPr lang="en-US" sz="4000" dirty="0" err="1"/>
              <a:t>Efecto</a:t>
            </a:r>
            <a:r>
              <a:rPr lang="en-US" sz="4000" dirty="0"/>
              <a:t> de la </a:t>
            </a:r>
            <a:r>
              <a:rPr lang="en-US" sz="4000" dirty="0" err="1"/>
              <a:t>variación</a:t>
            </a:r>
            <a:r>
              <a:rPr lang="en-US" sz="4000" dirty="0"/>
              <a:t> de </a:t>
            </a:r>
            <a:r>
              <a:rPr lang="en-US" sz="4000" dirty="0" err="1"/>
              <a:t>Px</a:t>
            </a:r>
            <a:r>
              <a:rPr lang="en-US" sz="4000" dirty="0"/>
              <a:t/>
            </a:r>
            <a:br>
              <a:rPr lang="en-US" sz="4000" dirty="0"/>
            </a:br>
            <a:endParaRPr lang="es-ES" sz="3200" dirty="0"/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3124200" y="62357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2244725" y="173355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7253288" y="5670550"/>
            <a:ext cx="120491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X (unidades</a:t>
            </a:r>
          </a:p>
          <a:p>
            <a:pPr algn="ctr" eaLnBrk="0" hangingPunct="0"/>
            <a:r>
              <a:rPr lang="en-US" sz="1400" b="1"/>
              <a:t> mensuales)</a:t>
            </a:r>
            <a:endParaRPr lang="en-US" sz="1500" b="1"/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792163" y="1558925"/>
            <a:ext cx="11842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/>
              <a:t>Y (unidades</a:t>
            </a:r>
          </a:p>
          <a:p>
            <a:pPr algn="ctr" eaLnBrk="0" hangingPunct="0"/>
            <a:r>
              <a:rPr lang="en-US" sz="1400" b="1"/>
              <a:t>mensuales)</a:t>
            </a:r>
            <a:endParaRPr lang="en-US" b="1"/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2224088" y="6002338"/>
            <a:ext cx="5078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59" name="Freeform 3"/>
          <p:cNvSpPr>
            <a:spLocks/>
          </p:cNvSpPr>
          <p:nvPr/>
        </p:nvSpPr>
        <p:spPr bwMode="auto">
          <a:xfrm>
            <a:off x="2436813" y="2744788"/>
            <a:ext cx="309562" cy="1068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77"/>
              </a:cxn>
              <a:cxn ang="0">
                <a:pos x="9" y="153"/>
              </a:cxn>
              <a:cxn ang="0">
                <a:pos x="20" y="230"/>
              </a:cxn>
              <a:cxn ang="0">
                <a:pos x="28" y="272"/>
              </a:cxn>
              <a:cxn ang="0">
                <a:pos x="39" y="315"/>
              </a:cxn>
              <a:cxn ang="0">
                <a:pos x="70" y="399"/>
              </a:cxn>
              <a:cxn ang="0">
                <a:pos x="105" y="488"/>
              </a:cxn>
              <a:cxn ang="0">
                <a:pos x="150" y="580"/>
              </a:cxn>
              <a:cxn ang="0">
                <a:pos x="194" y="672"/>
              </a:cxn>
            </a:cxnLst>
            <a:rect l="0" t="0" r="r" b="b"/>
            <a:pathLst>
              <a:path w="195" h="673">
                <a:moveTo>
                  <a:pt x="0" y="0"/>
                </a:moveTo>
                <a:lnTo>
                  <a:pt x="3" y="77"/>
                </a:lnTo>
                <a:lnTo>
                  <a:pt x="9" y="153"/>
                </a:lnTo>
                <a:lnTo>
                  <a:pt x="20" y="230"/>
                </a:lnTo>
                <a:lnTo>
                  <a:pt x="28" y="272"/>
                </a:lnTo>
                <a:lnTo>
                  <a:pt x="39" y="315"/>
                </a:lnTo>
                <a:lnTo>
                  <a:pt x="70" y="399"/>
                </a:lnTo>
                <a:lnTo>
                  <a:pt x="105" y="488"/>
                </a:lnTo>
                <a:lnTo>
                  <a:pt x="150" y="580"/>
                </a:lnTo>
                <a:lnTo>
                  <a:pt x="194" y="672"/>
                </a:lnTo>
              </a:path>
            </a:pathLst>
          </a:custGeom>
          <a:noFill/>
          <a:ln w="50800" cap="rnd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261" name="Freeform 5"/>
          <p:cNvSpPr>
            <a:spLocks/>
          </p:cNvSpPr>
          <p:nvPr/>
        </p:nvSpPr>
        <p:spPr bwMode="auto">
          <a:xfrm>
            <a:off x="3654425" y="3051175"/>
            <a:ext cx="1455738" cy="1177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9"/>
              </a:cxn>
              <a:cxn ang="0">
                <a:pos x="41" y="68"/>
              </a:cxn>
              <a:cxn ang="0">
                <a:pos x="66" y="115"/>
              </a:cxn>
              <a:cxn ang="0">
                <a:pos x="97" y="166"/>
              </a:cxn>
              <a:cxn ang="0">
                <a:pos x="159" y="268"/>
              </a:cxn>
              <a:cxn ang="0">
                <a:pos x="195" y="315"/>
              </a:cxn>
              <a:cxn ang="0">
                <a:pos x="226" y="358"/>
              </a:cxn>
              <a:cxn ang="0">
                <a:pos x="283" y="421"/>
              </a:cxn>
              <a:cxn ang="0">
                <a:pos x="344" y="477"/>
              </a:cxn>
              <a:cxn ang="0">
                <a:pos x="411" y="528"/>
              </a:cxn>
              <a:cxn ang="0">
                <a:pos x="489" y="575"/>
              </a:cxn>
              <a:cxn ang="0">
                <a:pos x="540" y="600"/>
              </a:cxn>
              <a:cxn ang="0">
                <a:pos x="592" y="622"/>
              </a:cxn>
              <a:cxn ang="0">
                <a:pos x="715" y="669"/>
              </a:cxn>
              <a:cxn ang="0">
                <a:pos x="772" y="690"/>
              </a:cxn>
              <a:cxn ang="0">
                <a:pos x="828" y="711"/>
              </a:cxn>
              <a:cxn ang="0">
                <a:pos x="880" y="728"/>
              </a:cxn>
              <a:cxn ang="0">
                <a:pos x="916" y="741"/>
              </a:cxn>
            </a:cxnLst>
            <a:rect l="0" t="0" r="r" b="b"/>
            <a:pathLst>
              <a:path w="917" h="742">
                <a:moveTo>
                  <a:pt x="0" y="0"/>
                </a:moveTo>
                <a:lnTo>
                  <a:pt x="15" y="29"/>
                </a:lnTo>
                <a:lnTo>
                  <a:pt x="41" y="68"/>
                </a:lnTo>
                <a:lnTo>
                  <a:pt x="66" y="115"/>
                </a:lnTo>
                <a:lnTo>
                  <a:pt x="97" y="166"/>
                </a:lnTo>
                <a:lnTo>
                  <a:pt x="159" y="268"/>
                </a:lnTo>
                <a:lnTo>
                  <a:pt x="195" y="315"/>
                </a:lnTo>
                <a:lnTo>
                  <a:pt x="226" y="358"/>
                </a:lnTo>
                <a:lnTo>
                  <a:pt x="283" y="421"/>
                </a:lnTo>
                <a:lnTo>
                  <a:pt x="344" y="477"/>
                </a:lnTo>
                <a:lnTo>
                  <a:pt x="411" y="528"/>
                </a:lnTo>
                <a:lnTo>
                  <a:pt x="489" y="575"/>
                </a:lnTo>
                <a:lnTo>
                  <a:pt x="540" y="600"/>
                </a:lnTo>
                <a:lnTo>
                  <a:pt x="592" y="622"/>
                </a:lnTo>
                <a:lnTo>
                  <a:pt x="715" y="669"/>
                </a:lnTo>
                <a:lnTo>
                  <a:pt x="772" y="690"/>
                </a:lnTo>
                <a:lnTo>
                  <a:pt x="828" y="711"/>
                </a:lnTo>
                <a:lnTo>
                  <a:pt x="880" y="728"/>
                </a:lnTo>
                <a:lnTo>
                  <a:pt x="916" y="741"/>
                </a:lnTo>
              </a:path>
            </a:pathLst>
          </a:custGeom>
          <a:noFill/>
          <a:ln w="50800" cap="rnd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263" name="Freeform 7"/>
          <p:cNvSpPr>
            <a:spLocks/>
          </p:cNvSpPr>
          <p:nvPr/>
        </p:nvSpPr>
        <p:spPr bwMode="auto">
          <a:xfrm>
            <a:off x="3122613" y="3581400"/>
            <a:ext cx="766762" cy="145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102"/>
              </a:cxn>
              <a:cxn ang="0">
                <a:pos x="20" y="208"/>
              </a:cxn>
              <a:cxn ang="0">
                <a:pos x="31" y="259"/>
              </a:cxn>
              <a:cxn ang="0">
                <a:pos x="51" y="315"/>
              </a:cxn>
              <a:cxn ang="0">
                <a:pos x="71" y="370"/>
              </a:cxn>
              <a:cxn ang="0">
                <a:pos x="98" y="426"/>
              </a:cxn>
              <a:cxn ang="0">
                <a:pos x="129" y="482"/>
              </a:cxn>
              <a:cxn ang="0">
                <a:pos x="169" y="543"/>
              </a:cxn>
              <a:cxn ang="0">
                <a:pos x="216" y="604"/>
              </a:cxn>
              <a:cxn ang="0">
                <a:pos x="263" y="665"/>
              </a:cxn>
              <a:cxn ang="0">
                <a:pos x="368" y="786"/>
              </a:cxn>
              <a:cxn ang="0">
                <a:pos x="482" y="913"/>
              </a:cxn>
            </a:cxnLst>
            <a:rect l="0" t="0" r="r" b="b"/>
            <a:pathLst>
              <a:path w="483" h="914">
                <a:moveTo>
                  <a:pt x="0" y="0"/>
                </a:moveTo>
                <a:lnTo>
                  <a:pt x="8" y="102"/>
                </a:lnTo>
                <a:lnTo>
                  <a:pt x="20" y="208"/>
                </a:lnTo>
                <a:lnTo>
                  <a:pt x="31" y="259"/>
                </a:lnTo>
                <a:lnTo>
                  <a:pt x="51" y="315"/>
                </a:lnTo>
                <a:lnTo>
                  <a:pt x="71" y="370"/>
                </a:lnTo>
                <a:lnTo>
                  <a:pt x="98" y="426"/>
                </a:lnTo>
                <a:lnTo>
                  <a:pt x="129" y="482"/>
                </a:lnTo>
                <a:lnTo>
                  <a:pt x="169" y="543"/>
                </a:lnTo>
                <a:lnTo>
                  <a:pt x="216" y="604"/>
                </a:lnTo>
                <a:lnTo>
                  <a:pt x="263" y="665"/>
                </a:lnTo>
                <a:lnTo>
                  <a:pt x="368" y="786"/>
                </a:lnTo>
                <a:lnTo>
                  <a:pt x="482" y="913"/>
                </a:lnTo>
              </a:path>
            </a:pathLst>
          </a:custGeom>
          <a:noFill/>
          <a:ln w="50800" cap="rnd" cmpd="sng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1822450" y="41084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1822450" y="36131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5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1822450" y="311785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6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>
            <a:off x="2224088" y="3352800"/>
            <a:ext cx="3540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2514600" y="3367088"/>
            <a:ext cx="0" cy="26400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2224088" y="3810000"/>
            <a:ext cx="18780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2224088" y="4267200"/>
            <a:ext cx="10398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>
            <a:off x="3276600" y="4281488"/>
            <a:ext cx="0" cy="17256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3200400" y="4191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82" name="Oval 26"/>
          <p:cNvSpPr>
            <a:spLocks noChangeArrowheads="1"/>
          </p:cNvSpPr>
          <p:nvPr/>
        </p:nvSpPr>
        <p:spPr bwMode="auto">
          <a:xfrm>
            <a:off x="41148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4191000" y="3900488"/>
            <a:ext cx="0" cy="20304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3729038" y="4948238"/>
            <a:ext cx="4048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U</a:t>
            </a:r>
            <a:r>
              <a:rPr lang="en-US" sz="1600" b="1" i="1" baseline="-25000"/>
              <a:t>2</a:t>
            </a:r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5176838" y="4110038"/>
            <a:ext cx="4048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U</a:t>
            </a:r>
            <a:r>
              <a:rPr lang="en-US" sz="1600" b="1" i="1" baseline="-25000"/>
              <a:t>3</a:t>
            </a:r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2509838" y="3119438"/>
            <a:ext cx="315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/>
              <a:t>E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271837" y="3805238"/>
            <a:ext cx="47835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i="1" dirty="0" smtClean="0"/>
              <a:t>E’</a:t>
            </a:r>
            <a:endParaRPr lang="en-US" sz="1600" b="1" i="1" dirty="0"/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4338638" y="3576638"/>
            <a:ext cx="42479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i="1" dirty="0" smtClean="0"/>
              <a:t>E’’</a:t>
            </a:r>
            <a:endParaRPr lang="en-US" sz="1600" b="1" i="1" dirty="0"/>
          </a:p>
        </p:txBody>
      </p:sp>
      <p:sp>
        <p:nvSpPr>
          <p:cNvPr id="96289" name="Rectangle 33"/>
          <p:cNvSpPr>
            <a:spLocks noChangeArrowheads="1"/>
          </p:cNvSpPr>
          <p:nvPr/>
        </p:nvSpPr>
        <p:spPr bwMode="auto">
          <a:xfrm>
            <a:off x="2662238" y="3524250"/>
            <a:ext cx="373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i="1"/>
              <a:t>U</a:t>
            </a:r>
            <a:r>
              <a:rPr lang="en-US" sz="1400" b="1" i="1" baseline="-25000"/>
              <a:t>1</a:t>
            </a:r>
          </a:p>
        </p:txBody>
      </p:sp>
      <p:sp>
        <p:nvSpPr>
          <p:cNvPr id="96290" name="Rectangle 34"/>
          <p:cNvSpPr>
            <a:spLocks noChangeArrowheads="1"/>
          </p:cNvSpPr>
          <p:nvPr/>
        </p:nvSpPr>
        <p:spPr bwMode="auto">
          <a:xfrm>
            <a:off x="2355850" y="5926138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4</a:t>
            </a:r>
          </a:p>
        </p:txBody>
      </p: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2755900" y="5926138"/>
            <a:ext cx="825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 dirty="0" smtClean="0"/>
              <a:t>B </a:t>
            </a:r>
            <a:r>
              <a:rPr lang="en-US" sz="2000" b="1" dirty="0"/>
              <a:t>12</a:t>
            </a:r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>
            <a:off x="3735388" y="5972437"/>
            <a:ext cx="941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 dirty="0" smtClean="0"/>
              <a:t>B’ 20</a:t>
            </a:r>
            <a:endParaRPr lang="en-US" sz="2000" b="1" dirty="0"/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5622925" y="3668713"/>
            <a:ext cx="3521075" cy="1200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s-ES" b="1"/>
              <a:t>Tres curvas de indiferencia </a:t>
            </a:r>
          </a:p>
          <a:p>
            <a:pPr algn="ctr" eaLnBrk="0" hangingPunct="0"/>
            <a:r>
              <a:rPr lang="es-ES" b="1"/>
              <a:t>distintas son tangentes a cada</a:t>
            </a:r>
          </a:p>
          <a:p>
            <a:pPr algn="ctr" eaLnBrk="0" hangingPunct="0"/>
            <a:r>
              <a:rPr lang="es-ES" b="1"/>
              <a:t>una de las líneas de </a:t>
            </a:r>
          </a:p>
          <a:p>
            <a:pPr algn="ctr" eaLnBrk="0" hangingPunct="0"/>
            <a:r>
              <a:rPr lang="es-ES" b="1"/>
              <a:t>presupuesto.</a:t>
            </a:r>
            <a:r>
              <a:rPr lang="en-US" b="1"/>
              <a:t> </a:t>
            </a:r>
          </a:p>
        </p:txBody>
      </p:sp>
      <p:grpSp>
        <p:nvGrpSpPr>
          <p:cNvPr id="96299" name="Group 43"/>
          <p:cNvGrpSpPr>
            <a:grpSpLocks/>
          </p:cNvGrpSpPr>
          <p:nvPr/>
        </p:nvGrpSpPr>
        <p:grpSpPr bwMode="auto">
          <a:xfrm>
            <a:off x="1736725" y="1549400"/>
            <a:ext cx="7142163" cy="4445000"/>
            <a:chOff x="1094" y="976"/>
            <a:chExt cx="4499" cy="2800"/>
          </a:xfrm>
        </p:grpSpPr>
        <p:grpSp>
          <p:nvGrpSpPr>
            <p:cNvPr id="96295" name="Group 39"/>
            <p:cNvGrpSpPr>
              <a:grpSpLocks/>
            </p:cNvGrpSpPr>
            <p:nvPr/>
          </p:nvGrpSpPr>
          <p:grpSpPr bwMode="auto">
            <a:xfrm>
              <a:off x="1409" y="976"/>
              <a:ext cx="4184" cy="2800"/>
              <a:chOff x="1409" y="976"/>
              <a:chExt cx="4184" cy="2800"/>
            </a:xfrm>
          </p:grpSpPr>
          <p:sp>
            <p:nvSpPr>
              <p:cNvPr id="96258" name="Line 2"/>
              <p:cNvSpPr>
                <a:spLocks noChangeShapeType="1"/>
              </p:cNvSpPr>
              <p:nvPr/>
            </p:nvSpPr>
            <p:spPr bwMode="auto">
              <a:xfrm>
                <a:off x="1410" y="1358"/>
                <a:ext cx="590" cy="2418"/>
              </a:xfrm>
              <a:prstGeom prst="line">
                <a:avLst/>
              </a:prstGeom>
              <a:noFill/>
              <a:ln w="50800">
                <a:solidFill>
                  <a:srgbClr val="00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260" name="Line 4"/>
              <p:cNvSpPr>
                <a:spLocks noChangeShapeType="1"/>
              </p:cNvSpPr>
              <p:nvPr/>
            </p:nvSpPr>
            <p:spPr bwMode="auto">
              <a:xfrm>
                <a:off x="1409" y="1409"/>
                <a:ext cx="2991" cy="2367"/>
              </a:xfrm>
              <a:prstGeom prst="line">
                <a:avLst/>
              </a:prstGeom>
              <a:noFill/>
              <a:ln w="50800">
                <a:solidFill>
                  <a:srgbClr val="00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262" name="Line 6"/>
              <p:cNvSpPr>
                <a:spLocks noChangeShapeType="1"/>
              </p:cNvSpPr>
              <p:nvPr/>
            </p:nvSpPr>
            <p:spPr bwMode="auto">
              <a:xfrm>
                <a:off x="1409" y="1409"/>
                <a:ext cx="1215" cy="2367"/>
              </a:xfrm>
              <a:prstGeom prst="line">
                <a:avLst/>
              </a:prstGeom>
              <a:noFill/>
              <a:ln w="50800">
                <a:solidFill>
                  <a:srgbClr val="0033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294" name="Rectangle 38"/>
              <p:cNvSpPr>
                <a:spLocks noChangeArrowheads="1"/>
              </p:cNvSpPr>
              <p:nvPr/>
            </p:nvSpPr>
            <p:spPr bwMode="auto">
              <a:xfrm>
                <a:off x="2350" y="976"/>
                <a:ext cx="3243" cy="75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b="1" dirty="0" err="1"/>
                  <a:t>Supongamos</a:t>
                </a:r>
                <a:r>
                  <a:rPr lang="en-US" b="1" dirty="0"/>
                  <a:t> </a:t>
                </a:r>
                <a:r>
                  <a:rPr lang="en-US" b="1" dirty="0" err="1"/>
                  <a:t>que</a:t>
                </a:r>
                <a:r>
                  <a:rPr lang="en-US" b="1" dirty="0"/>
                  <a:t>: 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b="1" i="1" dirty="0"/>
                  <a:t>I = </a:t>
                </a:r>
                <a:r>
                  <a:rPr lang="en-US" b="1" dirty="0"/>
                  <a:t>20 um.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b="1" i="1" dirty="0"/>
                  <a:t>P</a:t>
                </a:r>
                <a:r>
                  <a:rPr lang="en-US" b="1" i="1" baseline="-25000" dirty="0"/>
                  <a:t>Y </a:t>
                </a:r>
                <a:r>
                  <a:rPr lang="en-US" b="1" i="1" dirty="0"/>
                  <a:t> = </a:t>
                </a:r>
                <a:r>
                  <a:rPr lang="en-US" b="1" dirty="0"/>
                  <a:t>2 um/</a:t>
                </a:r>
                <a:r>
                  <a:rPr lang="en-US" b="1" dirty="0" err="1"/>
                  <a:t>ud</a:t>
                </a:r>
                <a:r>
                  <a:rPr lang="en-US" b="1" dirty="0"/>
                  <a:t>.</a:t>
                </a:r>
                <a:endParaRPr lang="en-US" b="1" i="1" dirty="0"/>
              </a:p>
              <a:p>
                <a:pPr eaLnBrk="0" hangingPunct="0">
                  <a:buFontTx/>
                  <a:buChar char="•"/>
                </a:pPr>
                <a:r>
                  <a:rPr lang="en-US" b="1" i="1" dirty="0"/>
                  <a:t>P</a:t>
                </a:r>
                <a:r>
                  <a:rPr lang="en-US" b="1" i="1" baseline="-25000" dirty="0"/>
                  <a:t>X </a:t>
                </a:r>
                <a:r>
                  <a:rPr lang="en-US" b="1" i="1" dirty="0"/>
                  <a:t> = </a:t>
                </a:r>
                <a:r>
                  <a:rPr lang="en-US" b="1" dirty="0"/>
                  <a:t>2 um/</a:t>
                </a:r>
                <a:r>
                  <a:rPr lang="en-US" b="1" dirty="0" err="1"/>
                  <a:t>ud</a:t>
                </a:r>
                <a:r>
                  <a:rPr lang="en-US" b="1" dirty="0"/>
                  <a:t>, </a:t>
                </a:r>
                <a:r>
                  <a:rPr lang="en-US" b="1" dirty="0" err="1" smtClean="0"/>
                  <a:t>Px</a:t>
                </a:r>
                <a:r>
                  <a:rPr lang="en-US" b="1" dirty="0" smtClean="0"/>
                  <a:t>’=1 </a:t>
                </a:r>
                <a:r>
                  <a:rPr lang="en-US" b="1" dirty="0"/>
                  <a:t>um/</a:t>
                </a:r>
                <a:r>
                  <a:rPr lang="en-US" b="1" dirty="0" err="1"/>
                  <a:t>ud</a:t>
                </a:r>
                <a:r>
                  <a:rPr lang="en-US" b="1" dirty="0"/>
                  <a:t>, </a:t>
                </a:r>
                <a:r>
                  <a:rPr lang="en-US" b="1" dirty="0" err="1" smtClean="0"/>
                  <a:t>Px</a:t>
                </a:r>
                <a:r>
                  <a:rPr lang="en-US" b="1" dirty="0" smtClean="0"/>
                  <a:t>’’=0,50 </a:t>
                </a:r>
                <a:r>
                  <a:rPr lang="en-US" b="1" dirty="0"/>
                  <a:t>um/</a:t>
                </a:r>
                <a:r>
                  <a:rPr lang="en-US" b="1" dirty="0" err="1"/>
                  <a:t>ud</a:t>
                </a:r>
                <a:r>
                  <a:rPr lang="en-US" b="1" dirty="0"/>
                  <a:t>.</a:t>
                </a:r>
              </a:p>
            </p:txBody>
          </p:sp>
        </p:grpSp>
        <p:sp>
          <p:nvSpPr>
            <p:cNvPr id="96298" name="Text Box 42"/>
            <p:cNvSpPr txBox="1">
              <a:spLocks noChangeArrowheads="1"/>
            </p:cNvSpPr>
            <p:nvPr/>
          </p:nvSpPr>
          <p:spPr bwMode="auto">
            <a:xfrm>
              <a:off x="1094" y="1327"/>
              <a:ext cx="41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/>
                <a:t>A10</a:t>
              </a:r>
              <a:endParaRPr lang="en-US" sz="2000"/>
            </a:p>
          </p:txBody>
        </p:sp>
      </p:grpSp>
      <p:sp>
        <p:nvSpPr>
          <p:cNvPr id="96300" name="Rectangle 44"/>
          <p:cNvSpPr>
            <a:spLocks noChangeArrowheads="1"/>
          </p:cNvSpPr>
          <p:nvPr/>
        </p:nvSpPr>
        <p:spPr bwMode="auto">
          <a:xfrm>
            <a:off x="6462713" y="6054725"/>
            <a:ext cx="9413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 dirty="0" smtClean="0"/>
              <a:t>B’’ 40</a:t>
            </a:r>
            <a:endParaRPr lang="en-US" sz="2000" b="1" dirty="0"/>
          </a:p>
        </p:txBody>
      </p:sp>
      <p:sp>
        <p:nvSpPr>
          <p:cNvPr id="4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19513" y="6245225"/>
            <a:ext cx="4988689" cy="476250"/>
          </a:xfrm>
        </p:spPr>
        <p:txBody>
          <a:bodyPr/>
          <a:lstStyle/>
          <a:p>
            <a:pPr algn="l"/>
            <a:r>
              <a:rPr lang="es-ES" sz="2000" i="1" dirty="0" smtClean="0"/>
              <a:t>Figura 1</a:t>
            </a:r>
            <a:r>
              <a:rPr lang="es-ES" sz="2000" dirty="0" smtClean="0"/>
              <a:t>. Variación en el precio del bien X.</a:t>
            </a:r>
            <a:endParaRPr lang="es-ES" sz="2000" dirty="0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5035</Words>
  <Application>Microsoft PowerPoint</Application>
  <PresentationFormat>Presentación en pantalla (4:3)</PresentationFormat>
  <Paragraphs>793</Paragraphs>
  <Slides>71</Slides>
  <Notes>71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3" baseType="lpstr">
      <vt:lpstr>Diseño predeterminado</vt:lpstr>
      <vt:lpstr>Microsoft Editor de ecuaciones 3.0</vt:lpstr>
      <vt:lpstr> Capítulo 2  La demanda individual y del mercado</vt:lpstr>
      <vt:lpstr>Objetivos del capítulo</vt:lpstr>
      <vt:lpstr>Contenidos del capítulo</vt:lpstr>
      <vt:lpstr>Orientación bibliográfica</vt:lpstr>
      <vt:lpstr>1. La función de demanda generalizada</vt:lpstr>
      <vt:lpstr>Práctica 1. Deducción de la demanda generalizada</vt:lpstr>
      <vt:lpstr>2. Variaciones del precio, curva precio-consumo y derivación de la curva de demanda</vt:lpstr>
      <vt:lpstr>2. Variaciones del precio, curva precio-consumo y derivación de la curva de demanda</vt:lpstr>
      <vt:lpstr>Efecto de la variación de Px </vt:lpstr>
      <vt:lpstr>Efecto de la variación de Px</vt:lpstr>
      <vt:lpstr>2. Variaciones del precio, curva precio-consumo y derivación de la curva de demanda</vt:lpstr>
      <vt:lpstr>Efecto de la variación de Px </vt:lpstr>
      <vt:lpstr>Diapositiva 13</vt:lpstr>
      <vt:lpstr>Diapositiva 14</vt:lpstr>
      <vt:lpstr>Práctica 2. Deducción de la demanda precio</vt:lpstr>
      <vt:lpstr>Diapositiva 16</vt:lpstr>
      <vt:lpstr>A modo de recordatorio</vt:lpstr>
      <vt:lpstr>A modo de recordatorio</vt:lpstr>
      <vt:lpstr>A modo de recordatorio </vt:lpstr>
      <vt:lpstr>3. Variaciones de la renta, curva renta-consumo y derivación de las curvas de Engel </vt:lpstr>
      <vt:lpstr>3. Variaciones de la renta, curva renta-consumo y derivación de las curvas de Engel</vt:lpstr>
      <vt:lpstr>Efectos de las variaciones de la renta</vt:lpstr>
      <vt:lpstr>Efectos de las variaciones de la renta</vt:lpstr>
      <vt:lpstr>Efectos de las variaciones de la renta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Relación entre las elasticidades renta de la demanda para los distintos bienes adquiridos por un mismo consumidor</vt:lpstr>
      <vt:lpstr>Relación entre las elasticidades renta de la demanda para los distintos bienes adquiridos por un mismo consumidor</vt:lpstr>
      <vt:lpstr>Práctica 3. Deducción de la demanda renta o curva de Engel</vt:lpstr>
      <vt:lpstr>Efectos de las variaciones de la renta</vt:lpstr>
      <vt:lpstr>Efectos de las variaciones de la renta</vt:lpstr>
      <vt:lpstr>Efectos de las variaciones de la renta</vt:lpstr>
      <vt:lpstr>Efectos de las variaciones de la renta</vt:lpstr>
      <vt:lpstr>Efectos de las variaciones de la renta</vt:lpstr>
      <vt:lpstr>Diapositiva 40</vt:lpstr>
      <vt:lpstr>4. Efecto sustitución y efecto renta</vt:lpstr>
      <vt:lpstr>4. Efecto sustitución y efecto renta: bien normal</vt:lpstr>
      <vt:lpstr>Práctica 4</vt:lpstr>
      <vt:lpstr>4. Efecto sustitución y efecto renta </vt:lpstr>
      <vt:lpstr>4. Efecto sustitución y efecto renta</vt:lpstr>
      <vt:lpstr>4. Efecto sustitución y efecto renta</vt:lpstr>
      <vt:lpstr>4. Efecto sustitución y efecto renta  </vt:lpstr>
      <vt:lpstr>4. Efecto sustitución y efecto renta</vt:lpstr>
      <vt:lpstr>4. Efecto sustitución y efecto renta</vt:lpstr>
      <vt:lpstr>4. Efecto sustitución y efecto renta: bien normal</vt:lpstr>
      <vt:lpstr>Efecto sustitución y efecto renta: bien normal</vt:lpstr>
      <vt:lpstr>Práctica 5</vt:lpstr>
      <vt:lpstr>4. Efecto sustitución y efecto renta: bien inferior que cumple la ley de la demanda</vt:lpstr>
      <vt:lpstr>Práctica 6</vt:lpstr>
      <vt:lpstr>4. Efecto sustitución y efecto renta: bien inferior que cumple la ley de la demanda</vt:lpstr>
      <vt:lpstr>Práctica 7</vt:lpstr>
      <vt:lpstr>4. Efecto sustitución y efecto renta: bien Giffen</vt:lpstr>
      <vt:lpstr>4. Efecto sustitución y efecto renta: bien Giffen</vt:lpstr>
      <vt:lpstr>Práctica 8</vt:lpstr>
      <vt:lpstr>4. Efecto sustitución y efecto renta: bien Giffen</vt:lpstr>
      <vt:lpstr>Práctica 9</vt:lpstr>
      <vt:lpstr>4. Efecto sustitución y efecto renta: bien Giffen</vt:lpstr>
      <vt:lpstr>5. La demanda del mercado</vt:lpstr>
      <vt:lpstr>Práctica 10. Determinación de la curva de demanda del mercado</vt:lpstr>
      <vt:lpstr>Práctica 10. Determinación de la curva de demanda del mercado</vt:lpstr>
      <vt:lpstr>5. La demanda del mercado</vt:lpstr>
      <vt:lpstr>Elasticidad-precio y gastos de consumo (o ingresos de producción)</vt:lpstr>
      <vt:lpstr>Bibliografía adicional</vt:lpstr>
      <vt:lpstr>Resumen</vt:lpstr>
      <vt:lpstr>Resumen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Jeff Caldwell</dc:creator>
  <cp:lastModifiedBy>Usuario</cp:lastModifiedBy>
  <cp:revision>329</cp:revision>
  <dcterms:created xsi:type="dcterms:W3CDTF">1997-07-14T00:22:12Z</dcterms:created>
  <dcterms:modified xsi:type="dcterms:W3CDTF">2018-12-01T20:56:59Z</dcterms:modified>
</cp:coreProperties>
</file>