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ppt/notesSlides/notesSlide6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Default Extension="vml" ContentType="application/vnd.openxmlformats-officedocument.vmlDrawing"/>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Default Extension="wmf" ContentType="image/x-wmf"/>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67"/>
  </p:notesMasterIdLst>
  <p:handoutMasterIdLst>
    <p:handoutMasterId r:id="rId68"/>
  </p:handoutMasterIdLst>
  <p:sldIdLst>
    <p:sldId id="408" r:id="rId2"/>
    <p:sldId id="264" r:id="rId3"/>
    <p:sldId id="409" r:id="rId4"/>
    <p:sldId id="374" r:id="rId5"/>
    <p:sldId id="391" r:id="rId6"/>
    <p:sldId id="375" r:id="rId7"/>
    <p:sldId id="265" r:id="rId8"/>
    <p:sldId id="376" r:id="rId9"/>
    <p:sldId id="266" r:id="rId10"/>
    <p:sldId id="267" r:id="rId11"/>
    <p:sldId id="377" r:id="rId12"/>
    <p:sldId id="378" r:id="rId13"/>
    <p:sldId id="380" r:id="rId14"/>
    <p:sldId id="381" r:id="rId15"/>
    <p:sldId id="382" r:id="rId16"/>
    <p:sldId id="278" r:id="rId17"/>
    <p:sldId id="279" r:id="rId18"/>
    <p:sldId id="384" r:id="rId19"/>
    <p:sldId id="280" r:id="rId20"/>
    <p:sldId id="385" r:id="rId21"/>
    <p:sldId id="386" r:id="rId22"/>
    <p:sldId id="387" r:id="rId23"/>
    <p:sldId id="281" r:id="rId24"/>
    <p:sldId id="388" r:id="rId25"/>
    <p:sldId id="389" r:id="rId26"/>
    <p:sldId id="390" r:id="rId27"/>
    <p:sldId id="292" r:id="rId28"/>
    <p:sldId id="352" r:id="rId29"/>
    <p:sldId id="288" r:id="rId30"/>
    <p:sldId id="289" r:id="rId31"/>
    <p:sldId id="284" r:id="rId32"/>
    <p:sldId id="392" r:id="rId33"/>
    <p:sldId id="395" r:id="rId34"/>
    <p:sldId id="393" r:id="rId35"/>
    <p:sldId id="314" r:id="rId36"/>
    <p:sldId id="270" r:id="rId37"/>
    <p:sldId id="275" r:id="rId38"/>
    <p:sldId id="396" r:id="rId39"/>
    <p:sldId id="401" r:id="rId40"/>
    <p:sldId id="320" r:id="rId41"/>
    <p:sldId id="399" r:id="rId42"/>
    <p:sldId id="397" r:id="rId43"/>
    <p:sldId id="323" r:id="rId44"/>
    <p:sldId id="398" r:id="rId45"/>
    <p:sldId id="321" r:id="rId46"/>
    <p:sldId id="400" r:id="rId47"/>
    <p:sldId id="325" r:id="rId48"/>
    <p:sldId id="326" r:id="rId49"/>
    <p:sldId id="327" r:id="rId50"/>
    <p:sldId id="328" r:id="rId51"/>
    <p:sldId id="402" r:id="rId52"/>
    <p:sldId id="403" r:id="rId53"/>
    <p:sldId id="337" r:id="rId54"/>
    <p:sldId id="366" r:id="rId55"/>
    <p:sldId id="335" r:id="rId56"/>
    <p:sldId id="336" r:id="rId57"/>
    <p:sldId id="339" r:id="rId58"/>
    <p:sldId id="367" r:id="rId59"/>
    <p:sldId id="341" r:id="rId60"/>
    <p:sldId id="405" r:id="rId61"/>
    <p:sldId id="406" r:id="rId62"/>
    <p:sldId id="394" r:id="rId63"/>
    <p:sldId id="407" r:id="rId64"/>
    <p:sldId id="346" r:id="rId65"/>
    <p:sldId id="348" r:id="rId66"/>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DAEDD1"/>
    <a:srgbClr val="C4E3B5"/>
    <a:srgbClr val="663300"/>
    <a:srgbClr val="1C4E35"/>
    <a:srgbClr val="FFFFFF"/>
    <a:srgbClr val="FF3300"/>
    <a:srgbClr val="0000FF"/>
    <a:srgbClr val="3366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66" d="100"/>
          <a:sy n="66" d="100"/>
        </p:scale>
        <p:origin x="-1853" y="-37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632"/>
    </p:cViewPr>
  </p:sorterViewPr>
  <p:notesViewPr>
    <p:cSldViewPr snapToGrid="0">
      <p:cViewPr varScale="1">
        <p:scale>
          <a:sx n="37" d="100"/>
          <a:sy n="37" d="100"/>
        </p:scale>
        <p:origin x="-1470" y="-96"/>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149350" y="692150"/>
            <a:ext cx="4559300" cy="3416300"/>
          </a:xfrm>
          <a:prstGeom prst="rect">
            <a:avLst/>
          </a:prstGeom>
          <a:noFill/>
          <a:ln w="12700">
            <a:solidFill>
              <a:srgbClr val="000000"/>
            </a:solidFill>
            <a:miter lim="800000"/>
            <a:headEnd/>
            <a:tailEnd/>
          </a:ln>
          <a:effectLst/>
        </p:spPr>
      </p:sp>
      <p:sp>
        <p:nvSpPr>
          <p:cNvPr id="2051" name="Rectangle 3"/>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s-ES"/>
          </a:p>
        </p:txBody>
      </p:sp>
      <p:sp>
        <p:nvSpPr>
          <p:cNvPr id="394243"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lstStyle/>
          <a:p>
            <a:pPr algn="r" eaLnBrk="0" hangingPunct="0"/>
            <a:r>
              <a:rPr lang="en-US" sz="1200">
                <a:latin typeface="Times New Roman" pitchFamily="18" charset="0"/>
              </a:rPr>
              <a:t>1</a:t>
            </a:r>
          </a:p>
        </p:txBody>
      </p:sp>
      <p:sp>
        <p:nvSpPr>
          <p:cNvPr id="394244"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s-ES"/>
          </a:p>
        </p:txBody>
      </p:sp>
      <p:sp>
        <p:nvSpPr>
          <p:cNvPr id="394245"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s-ES"/>
          </a:p>
        </p:txBody>
      </p:sp>
      <p:sp>
        <p:nvSpPr>
          <p:cNvPr id="394246" name="Rectangle 6"/>
          <p:cNvSpPr>
            <a:spLocks noGrp="1" noRot="1" noChangeAspect="1" noChangeArrowheads="1" noTextEdit="1"/>
          </p:cNvSpPr>
          <p:nvPr>
            <p:ph type="sldImg"/>
          </p:nvPr>
        </p:nvSpPr>
        <p:spPr>
          <a:xfrm>
            <a:off x="1150938" y="692150"/>
            <a:ext cx="4556125" cy="3416300"/>
          </a:xfrm>
          <a:ln cap="flat"/>
        </p:spPr>
      </p:sp>
      <p:sp>
        <p:nvSpPr>
          <p:cNvPr id="394247" name="Rectangle 7"/>
          <p:cNvSpPr>
            <a:spLocks noGrp="1" noChangeArrowheads="1"/>
          </p:cNvSpPr>
          <p:nvPr>
            <p:ph type="body" idx="1"/>
          </p:nvPr>
        </p:nvSpPr>
        <p:spPr>
          <a:ln/>
        </p:spPr>
        <p:txBody>
          <a:bodyPr/>
          <a:lstStyle/>
          <a:p>
            <a:endParaRPr lang="es-E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s-ES"/>
          </a:p>
        </p:txBody>
      </p:sp>
      <p:sp>
        <p:nvSpPr>
          <p:cNvPr id="87043"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lstStyle/>
          <a:p>
            <a:pPr algn="r" eaLnBrk="0" hangingPunct="0"/>
            <a:r>
              <a:rPr lang="en-US" sz="1200">
                <a:latin typeface="Times New Roman" pitchFamily="18" charset="0"/>
              </a:rPr>
              <a:t>6</a:t>
            </a:r>
          </a:p>
        </p:txBody>
      </p:sp>
      <p:sp>
        <p:nvSpPr>
          <p:cNvPr id="87044"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s-ES"/>
          </a:p>
        </p:txBody>
      </p:sp>
      <p:sp>
        <p:nvSpPr>
          <p:cNvPr id="87045"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s-ES"/>
          </a:p>
        </p:txBody>
      </p:sp>
      <p:sp>
        <p:nvSpPr>
          <p:cNvPr id="87046" name="Rectangle 6"/>
          <p:cNvSpPr>
            <a:spLocks noGrp="1" noRot="1" noChangeAspect="1" noChangeArrowheads="1" noTextEdit="1"/>
          </p:cNvSpPr>
          <p:nvPr>
            <p:ph type="sldImg"/>
          </p:nvPr>
        </p:nvSpPr>
        <p:spPr>
          <a:xfrm>
            <a:off x="1150938" y="692150"/>
            <a:ext cx="4556125" cy="3416300"/>
          </a:xfrm>
          <a:ln cap="flat"/>
        </p:spPr>
      </p:sp>
      <p:sp>
        <p:nvSpPr>
          <p:cNvPr id="87047" name="Rectangle 7"/>
          <p:cNvSpPr>
            <a:spLocks noGrp="1" noChangeArrowheads="1"/>
          </p:cNvSpPr>
          <p:nvPr>
            <p:ph type="body" idx="1"/>
          </p:nvPr>
        </p:nvSpPr>
        <p:spPr>
          <a:ln/>
        </p:spPr>
        <p:txBody>
          <a:bodyPr/>
          <a:lstStyle/>
          <a:p>
            <a:endParaRPr lang="es-E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Rot="1" noChangeAspect="1" noChangeArrowheads="1" noTextEdit="1"/>
          </p:cNvSpPr>
          <p:nvPr>
            <p:ph type="sldImg"/>
          </p:nvPr>
        </p:nvSpPr>
        <p:spPr>
          <a:xfrm>
            <a:off x="1150938" y="692150"/>
            <a:ext cx="4556125" cy="3416300"/>
          </a:xfrm>
          <a:ln/>
        </p:spPr>
      </p:sp>
      <p:sp>
        <p:nvSpPr>
          <p:cNvPr id="322563" name="Rectangle 3"/>
          <p:cNvSpPr>
            <a:spLocks noGrp="1" noChangeArrowheads="1"/>
          </p:cNvSpPr>
          <p:nvPr>
            <p:ph type="body" idx="1"/>
          </p:nvPr>
        </p:nvSpPr>
        <p:spPr/>
        <p:txBody>
          <a:bodyPr/>
          <a:lstStyle/>
          <a:p>
            <a:endParaRPr lang="es-E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Rot="1" noChangeAspect="1" noChangeArrowheads="1" noTextEdit="1"/>
          </p:cNvSpPr>
          <p:nvPr>
            <p:ph type="sldImg"/>
          </p:nvPr>
        </p:nvSpPr>
        <p:spPr>
          <a:xfrm>
            <a:off x="1150938" y="692150"/>
            <a:ext cx="4556125" cy="3416300"/>
          </a:xfrm>
          <a:ln/>
        </p:spPr>
      </p:sp>
      <p:sp>
        <p:nvSpPr>
          <p:cNvPr id="324611" name="Rectangle 3"/>
          <p:cNvSpPr>
            <a:spLocks noGrp="1" noChangeArrowheads="1"/>
          </p:cNvSpPr>
          <p:nvPr>
            <p:ph type="body" idx="1"/>
          </p:nvPr>
        </p:nvSpPr>
        <p:spPr/>
        <p:txBody>
          <a:bodyPr/>
          <a:lstStyle/>
          <a:p>
            <a:endParaRPr lang="es-E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Rot="1" noChangeAspect="1" noChangeArrowheads="1" noTextEdit="1"/>
          </p:cNvSpPr>
          <p:nvPr>
            <p:ph type="sldImg"/>
          </p:nvPr>
        </p:nvSpPr>
        <p:spPr>
          <a:xfrm>
            <a:off x="1150938" y="692150"/>
            <a:ext cx="4556125" cy="3416300"/>
          </a:xfrm>
          <a:ln/>
        </p:spPr>
      </p:sp>
      <p:sp>
        <p:nvSpPr>
          <p:cNvPr id="328707" name="Rectangle 3"/>
          <p:cNvSpPr>
            <a:spLocks noGrp="1" noChangeArrowheads="1"/>
          </p:cNvSpPr>
          <p:nvPr>
            <p:ph type="body" idx="1"/>
          </p:nvPr>
        </p:nvSpPr>
        <p:spPr/>
        <p:txBody>
          <a:bodyPr/>
          <a:lstStyle/>
          <a:p>
            <a:endParaRPr lang="es-E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Rot="1" noChangeAspect="1" noChangeArrowheads="1" noTextEdit="1"/>
          </p:cNvSpPr>
          <p:nvPr>
            <p:ph type="sldImg"/>
          </p:nvPr>
        </p:nvSpPr>
        <p:spPr>
          <a:xfrm>
            <a:off x="1150938" y="692150"/>
            <a:ext cx="4556125" cy="3416300"/>
          </a:xfrm>
          <a:ln/>
        </p:spPr>
      </p:sp>
      <p:sp>
        <p:nvSpPr>
          <p:cNvPr id="330755" name="Rectangle 3"/>
          <p:cNvSpPr>
            <a:spLocks noGrp="1" noChangeArrowheads="1"/>
          </p:cNvSpPr>
          <p:nvPr>
            <p:ph type="body" idx="1"/>
          </p:nvPr>
        </p:nvSpPr>
        <p:spPr/>
        <p:txBody>
          <a:bodyPr/>
          <a:lstStyle/>
          <a:p>
            <a:endParaRPr lang="es-E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Rot="1" noChangeAspect="1" noChangeArrowheads="1" noTextEdit="1"/>
          </p:cNvSpPr>
          <p:nvPr>
            <p:ph type="sldImg"/>
          </p:nvPr>
        </p:nvSpPr>
        <p:spPr>
          <a:xfrm>
            <a:off x="1150938" y="692150"/>
            <a:ext cx="4556125" cy="3416300"/>
          </a:xfrm>
          <a:ln/>
        </p:spPr>
      </p:sp>
      <p:sp>
        <p:nvSpPr>
          <p:cNvPr id="332803" name="Rectangle 3"/>
          <p:cNvSpPr>
            <a:spLocks noGrp="1" noChangeArrowheads="1"/>
          </p:cNvSpPr>
          <p:nvPr>
            <p:ph type="body" idx="1"/>
          </p:nvPr>
        </p:nvSpPr>
        <p:spPr/>
        <p:txBody>
          <a:bodyPr/>
          <a:lstStyle/>
          <a:p>
            <a:endParaRPr lang="es-E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s-ES"/>
          </a:p>
        </p:txBody>
      </p:sp>
      <p:sp>
        <p:nvSpPr>
          <p:cNvPr id="10957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lstStyle/>
          <a:p>
            <a:pPr algn="r" eaLnBrk="0" hangingPunct="0"/>
            <a:r>
              <a:rPr lang="en-US" sz="1200">
                <a:latin typeface="Times New Roman" pitchFamily="18" charset="0"/>
              </a:rPr>
              <a:t>17</a:t>
            </a:r>
          </a:p>
        </p:txBody>
      </p:sp>
      <p:sp>
        <p:nvSpPr>
          <p:cNvPr id="10957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s-ES"/>
          </a:p>
        </p:txBody>
      </p:sp>
      <p:sp>
        <p:nvSpPr>
          <p:cNvPr id="10957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s-ES"/>
          </a:p>
        </p:txBody>
      </p:sp>
      <p:sp>
        <p:nvSpPr>
          <p:cNvPr id="109574" name="Rectangle 6"/>
          <p:cNvSpPr>
            <a:spLocks noGrp="1" noRot="1" noChangeAspect="1" noChangeArrowheads="1" noTextEdit="1"/>
          </p:cNvSpPr>
          <p:nvPr>
            <p:ph type="sldImg"/>
          </p:nvPr>
        </p:nvSpPr>
        <p:spPr>
          <a:xfrm>
            <a:off x="1150938" y="692150"/>
            <a:ext cx="4556125" cy="3416300"/>
          </a:xfrm>
          <a:ln cap="flat"/>
        </p:spPr>
      </p:sp>
      <p:sp>
        <p:nvSpPr>
          <p:cNvPr id="109575" name="Rectangle 7"/>
          <p:cNvSpPr>
            <a:spLocks noGrp="1" noChangeArrowheads="1"/>
          </p:cNvSpPr>
          <p:nvPr>
            <p:ph type="body" idx="1"/>
          </p:nvPr>
        </p:nvSpPr>
        <p:spPr>
          <a:ln/>
        </p:spPr>
        <p:txBody>
          <a:bodyPr/>
          <a:lstStyle/>
          <a:p>
            <a:endParaRPr lang="es-E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s-ES"/>
          </a:p>
        </p:txBody>
      </p:sp>
      <p:sp>
        <p:nvSpPr>
          <p:cNvPr id="11161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lstStyle/>
          <a:p>
            <a:pPr algn="r" eaLnBrk="0" hangingPunct="0"/>
            <a:r>
              <a:rPr lang="en-US" sz="1200">
                <a:latin typeface="Times New Roman" pitchFamily="18" charset="0"/>
              </a:rPr>
              <a:t>18</a:t>
            </a:r>
          </a:p>
        </p:txBody>
      </p:sp>
      <p:sp>
        <p:nvSpPr>
          <p:cNvPr id="11162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s-ES"/>
          </a:p>
        </p:txBody>
      </p:sp>
      <p:sp>
        <p:nvSpPr>
          <p:cNvPr id="11162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s-ES"/>
          </a:p>
        </p:txBody>
      </p:sp>
      <p:sp>
        <p:nvSpPr>
          <p:cNvPr id="111622" name="Rectangle 6"/>
          <p:cNvSpPr>
            <a:spLocks noGrp="1" noRot="1" noChangeAspect="1" noChangeArrowheads="1" noTextEdit="1"/>
          </p:cNvSpPr>
          <p:nvPr>
            <p:ph type="sldImg"/>
          </p:nvPr>
        </p:nvSpPr>
        <p:spPr>
          <a:xfrm>
            <a:off x="1150938" y="692150"/>
            <a:ext cx="4556125" cy="3416300"/>
          </a:xfrm>
          <a:ln cap="flat"/>
        </p:spPr>
      </p:sp>
      <p:sp>
        <p:nvSpPr>
          <p:cNvPr id="111623" name="Rectangle 7"/>
          <p:cNvSpPr>
            <a:spLocks noGrp="1" noChangeArrowheads="1"/>
          </p:cNvSpPr>
          <p:nvPr>
            <p:ph type="body" idx="1"/>
          </p:nvPr>
        </p:nvSpPr>
        <p:spPr>
          <a:ln/>
        </p:spPr>
        <p:txBody>
          <a:bodyPr/>
          <a:lstStyle/>
          <a:p>
            <a:endParaRPr lang="es-E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s-ES"/>
          </a:p>
        </p:txBody>
      </p:sp>
      <p:sp>
        <p:nvSpPr>
          <p:cNvPr id="33689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lstStyle/>
          <a:p>
            <a:pPr algn="r" eaLnBrk="0" hangingPunct="0"/>
            <a:r>
              <a:rPr lang="en-US" sz="1200">
                <a:latin typeface="Times New Roman" pitchFamily="18" charset="0"/>
              </a:rPr>
              <a:t>23</a:t>
            </a:r>
          </a:p>
        </p:txBody>
      </p:sp>
      <p:sp>
        <p:nvSpPr>
          <p:cNvPr id="33690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s-ES"/>
          </a:p>
        </p:txBody>
      </p:sp>
      <p:sp>
        <p:nvSpPr>
          <p:cNvPr id="33690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s-ES"/>
          </a:p>
        </p:txBody>
      </p:sp>
      <p:sp>
        <p:nvSpPr>
          <p:cNvPr id="336902" name="Rectangle 6"/>
          <p:cNvSpPr>
            <a:spLocks noGrp="1" noRot="1" noChangeAspect="1" noChangeArrowheads="1" noTextEdit="1"/>
          </p:cNvSpPr>
          <p:nvPr>
            <p:ph type="sldImg"/>
          </p:nvPr>
        </p:nvSpPr>
        <p:spPr>
          <a:xfrm>
            <a:off x="1150938" y="692150"/>
            <a:ext cx="4556125" cy="3416300"/>
          </a:xfrm>
          <a:ln cap="flat"/>
        </p:spPr>
      </p:sp>
      <p:sp>
        <p:nvSpPr>
          <p:cNvPr id="336903" name="Rectangle 7"/>
          <p:cNvSpPr>
            <a:spLocks noGrp="1" noChangeArrowheads="1"/>
          </p:cNvSpPr>
          <p:nvPr>
            <p:ph type="body" idx="1"/>
          </p:nvPr>
        </p:nvSpPr>
        <p:spPr>
          <a:ln/>
        </p:spPr>
        <p:txBody>
          <a:bodyPr/>
          <a:lstStyle/>
          <a:p>
            <a:endParaRPr lang="es-E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1026"/>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s-ES"/>
          </a:p>
        </p:txBody>
      </p:sp>
      <p:sp>
        <p:nvSpPr>
          <p:cNvPr id="113667" name="Rectangle 1027"/>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lstStyle/>
          <a:p>
            <a:pPr algn="r" eaLnBrk="0" hangingPunct="0"/>
            <a:r>
              <a:rPr lang="en-US" sz="1200">
                <a:latin typeface="Times New Roman" pitchFamily="18" charset="0"/>
              </a:rPr>
              <a:t>19</a:t>
            </a:r>
          </a:p>
        </p:txBody>
      </p:sp>
      <p:sp>
        <p:nvSpPr>
          <p:cNvPr id="113668" name="Rectangle 1028"/>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s-ES"/>
          </a:p>
        </p:txBody>
      </p:sp>
      <p:sp>
        <p:nvSpPr>
          <p:cNvPr id="113669" name="Rectangle 1029"/>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s-ES"/>
          </a:p>
        </p:txBody>
      </p:sp>
      <p:sp>
        <p:nvSpPr>
          <p:cNvPr id="113670" name="Rectangle 1030"/>
          <p:cNvSpPr>
            <a:spLocks noGrp="1" noRot="1" noChangeAspect="1" noChangeArrowheads="1" noTextEdit="1"/>
          </p:cNvSpPr>
          <p:nvPr>
            <p:ph type="sldImg"/>
          </p:nvPr>
        </p:nvSpPr>
        <p:spPr>
          <a:xfrm>
            <a:off x="1150938" y="692150"/>
            <a:ext cx="4556125" cy="3416300"/>
          </a:xfrm>
          <a:ln cap="flat"/>
        </p:spPr>
      </p:sp>
      <p:sp>
        <p:nvSpPr>
          <p:cNvPr id="113671" name="Rectangle 1031"/>
          <p:cNvSpPr>
            <a:spLocks noGrp="1" noChangeArrowheads="1"/>
          </p:cNvSpPr>
          <p:nvPr>
            <p:ph type="body" idx="1"/>
          </p:nvPr>
        </p:nvSpPr>
        <p:spPr>
          <a:ln/>
        </p:spPr>
        <p:txBody>
          <a:bodyPr/>
          <a:lstStyle/>
          <a:p>
            <a:endParaRPr 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s-ES"/>
          </a:p>
        </p:txBody>
      </p:sp>
      <p:sp>
        <p:nvSpPr>
          <p:cNvPr id="8089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lstStyle/>
          <a:p>
            <a:pPr algn="r" eaLnBrk="0" hangingPunct="0"/>
            <a:r>
              <a:rPr lang="en-US" sz="1200">
                <a:latin typeface="Times New Roman" pitchFamily="18" charset="0"/>
              </a:rPr>
              <a:t>3</a:t>
            </a:r>
          </a:p>
        </p:txBody>
      </p:sp>
      <p:sp>
        <p:nvSpPr>
          <p:cNvPr id="8090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s-ES"/>
          </a:p>
        </p:txBody>
      </p:sp>
      <p:sp>
        <p:nvSpPr>
          <p:cNvPr id="8090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s-ES"/>
          </a:p>
        </p:txBody>
      </p:sp>
      <p:sp>
        <p:nvSpPr>
          <p:cNvPr id="80902" name="Rectangle 6"/>
          <p:cNvSpPr>
            <a:spLocks noGrp="1" noRot="1" noChangeAspect="1" noChangeArrowheads="1" noTextEdit="1"/>
          </p:cNvSpPr>
          <p:nvPr>
            <p:ph type="sldImg"/>
          </p:nvPr>
        </p:nvSpPr>
        <p:spPr>
          <a:xfrm>
            <a:off x="1150938" y="692150"/>
            <a:ext cx="4556125" cy="3416300"/>
          </a:xfrm>
          <a:ln cap="flat"/>
        </p:spPr>
      </p:sp>
      <p:sp>
        <p:nvSpPr>
          <p:cNvPr id="80903" name="Rectangle 7"/>
          <p:cNvSpPr>
            <a:spLocks noGrp="1" noChangeArrowheads="1"/>
          </p:cNvSpPr>
          <p:nvPr>
            <p:ph type="body" idx="1"/>
          </p:nvPr>
        </p:nvSpPr>
        <p:spPr>
          <a:ln/>
        </p:spPr>
        <p:txBody>
          <a:bodyPr/>
          <a:lstStyle/>
          <a:p>
            <a:endParaRPr lang="es-E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s-ES"/>
          </a:p>
        </p:txBody>
      </p:sp>
      <p:sp>
        <p:nvSpPr>
          <p:cNvPr id="33894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lstStyle/>
          <a:p>
            <a:pPr algn="r" eaLnBrk="0" hangingPunct="0"/>
            <a:r>
              <a:rPr lang="en-US" sz="1200">
                <a:latin typeface="Times New Roman" pitchFamily="18" charset="0"/>
              </a:rPr>
              <a:t>23</a:t>
            </a:r>
          </a:p>
        </p:txBody>
      </p:sp>
      <p:sp>
        <p:nvSpPr>
          <p:cNvPr id="33894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s-ES"/>
          </a:p>
        </p:txBody>
      </p:sp>
      <p:sp>
        <p:nvSpPr>
          <p:cNvPr id="33894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s-ES"/>
          </a:p>
        </p:txBody>
      </p:sp>
      <p:sp>
        <p:nvSpPr>
          <p:cNvPr id="338950" name="Rectangle 6"/>
          <p:cNvSpPr>
            <a:spLocks noGrp="1" noRot="1" noChangeAspect="1" noChangeArrowheads="1" noTextEdit="1"/>
          </p:cNvSpPr>
          <p:nvPr>
            <p:ph type="sldImg"/>
          </p:nvPr>
        </p:nvSpPr>
        <p:spPr>
          <a:xfrm>
            <a:off x="1150938" y="692150"/>
            <a:ext cx="4556125" cy="3416300"/>
          </a:xfrm>
          <a:ln cap="flat"/>
        </p:spPr>
      </p:sp>
      <p:sp>
        <p:nvSpPr>
          <p:cNvPr id="338951" name="Rectangle 7"/>
          <p:cNvSpPr>
            <a:spLocks noGrp="1" noChangeArrowheads="1"/>
          </p:cNvSpPr>
          <p:nvPr>
            <p:ph type="body" idx="1"/>
          </p:nvPr>
        </p:nvSpPr>
        <p:spPr>
          <a:ln/>
        </p:spPr>
        <p:txBody>
          <a:bodyPr/>
          <a:lstStyle/>
          <a:p>
            <a:endParaRPr lang="es-E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Rot="1" noChangeAspect="1" noChangeArrowheads="1" noTextEdit="1"/>
          </p:cNvSpPr>
          <p:nvPr>
            <p:ph type="sldImg"/>
          </p:nvPr>
        </p:nvSpPr>
        <p:spPr>
          <a:xfrm>
            <a:off x="1150938" y="692150"/>
            <a:ext cx="4556125" cy="3416300"/>
          </a:xfrm>
          <a:ln/>
        </p:spPr>
      </p:sp>
      <p:sp>
        <p:nvSpPr>
          <p:cNvPr id="340995" name="Rectangle 3"/>
          <p:cNvSpPr>
            <a:spLocks noGrp="1" noChangeArrowheads="1"/>
          </p:cNvSpPr>
          <p:nvPr>
            <p:ph type="body" idx="1"/>
          </p:nvPr>
        </p:nvSpPr>
        <p:spPr/>
        <p:txBody>
          <a:bodyPr/>
          <a:lstStyle/>
          <a:p>
            <a:endParaRPr lang="es-E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Rot="1" noChangeAspect="1" noChangeArrowheads="1" noTextEdit="1"/>
          </p:cNvSpPr>
          <p:nvPr>
            <p:ph type="sldImg"/>
          </p:nvPr>
        </p:nvSpPr>
        <p:spPr>
          <a:xfrm>
            <a:off x="1150938" y="692150"/>
            <a:ext cx="4556125" cy="3416300"/>
          </a:xfrm>
          <a:ln/>
        </p:spPr>
      </p:sp>
      <p:sp>
        <p:nvSpPr>
          <p:cNvPr id="343043" name="Rectangle 3"/>
          <p:cNvSpPr>
            <a:spLocks noGrp="1" noChangeArrowheads="1"/>
          </p:cNvSpPr>
          <p:nvPr>
            <p:ph type="body" idx="1"/>
          </p:nvPr>
        </p:nvSpPr>
        <p:spPr/>
        <p:txBody>
          <a:bodyPr/>
          <a:lstStyle/>
          <a:p>
            <a:endParaRPr lang="es-E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s-ES"/>
          </a:p>
        </p:txBody>
      </p:sp>
      <p:sp>
        <p:nvSpPr>
          <p:cNvPr id="11571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lstStyle/>
          <a:p>
            <a:pPr algn="r" eaLnBrk="0" hangingPunct="0"/>
            <a:r>
              <a:rPr lang="en-US" sz="1200">
                <a:latin typeface="Times New Roman" pitchFamily="18" charset="0"/>
              </a:rPr>
              <a:t>20</a:t>
            </a:r>
          </a:p>
        </p:txBody>
      </p:sp>
      <p:sp>
        <p:nvSpPr>
          <p:cNvPr id="11571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s-ES"/>
          </a:p>
        </p:txBody>
      </p:sp>
      <p:sp>
        <p:nvSpPr>
          <p:cNvPr id="11571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s-ES"/>
          </a:p>
        </p:txBody>
      </p:sp>
      <p:sp>
        <p:nvSpPr>
          <p:cNvPr id="115718" name="Rectangle 6"/>
          <p:cNvSpPr>
            <a:spLocks noGrp="1" noRot="1" noChangeAspect="1" noChangeArrowheads="1" noTextEdit="1"/>
          </p:cNvSpPr>
          <p:nvPr>
            <p:ph type="sldImg"/>
          </p:nvPr>
        </p:nvSpPr>
        <p:spPr>
          <a:xfrm>
            <a:off x="1150938" y="692150"/>
            <a:ext cx="4556125" cy="3416300"/>
          </a:xfrm>
          <a:ln cap="flat"/>
        </p:spPr>
      </p:sp>
      <p:sp>
        <p:nvSpPr>
          <p:cNvPr id="115719" name="Rectangle 7"/>
          <p:cNvSpPr>
            <a:spLocks noGrp="1" noChangeArrowheads="1"/>
          </p:cNvSpPr>
          <p:nvPr>
            <p:ph type="body" idx="1"/>
          </p:nvPr>
        </p:nvSpPr>
        <p:spPr>
          <a:ln/>
        </p:spPr>
        <p:txBody>
          <a:bodyPr/>
          <a:lstStyle/>
          <a:p>
            <a:endParaRPr lang="es-E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s-ES"/>
          </a:p>
        </p:txBody>
      </p:sp>
      <p:sp>
        <p:nvSpPr>
          <p:cNvPr id="34611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lstStyle/>
          <a:p>
            <a:pPr algn="r" eaLnBrk="0" hangingPunct="0"/>
            <a:r>
              <a:rPr lang="en-US" sz="1200">
                <a:latin typeface="Times New Roman" pitchFamily="18" charset="0"/>
              </a:rPr>
              <a:t>23</a:t>
            </a:r>
          </a:p>
        </p:txBody>
      </p:sp>
      <p:sp>
        <p:nvSpPr>
          <p:cNvPr id="34611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s-ES"/>
          </a:p>
        </p:txBody>
      </p:sp>
      <p:sp>
        <p:nvSpPr>
          <p:cNvPr id="34611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s-ES"/>
          </a:p>
        </p:txBody>
      </p:sp>
      <p:sp>
        <p:nvSpPr>
          <p:cNvPr id="346118" name="Rectangle 6"/>
          <p:cNvSpPr>
            <a:spLocks noGrp="1" noRot="1" noChangeAspect="1" noChangeArrowheads="1" noTextEdit="1"/>
          </p:cNvSpPr>
          <p:nvPr>
            <p:ph type="sldImg"/>
          </p:nvPr>
        </p:nvSpPr>
        <p:spPr>
          <a:xfrm>
            <a:off x="1150938" y="692150"/>
            <a:ext cx="4556125" cy="3416300"/>
          </a:xfrm>
          <a:ln cap="flat"/>
        </p:spPr>
      </p:sp>
      <p:sp>
        <p:nvSpPr>
          <p:cNvPr id="346119" name="Rectangle 7"/>
          <p:cNvSpPr>
            <a:spLocks noGrp="1" noChangeArrowheads="1"/>
          </p:cNvSpPr>
          <p:nvPr>
            <p:ph type="body" idx="1"/>
          </p:nvPr>
        </p:nvSpPr>
        <p:spPr>
          <a:ln/>
        </p:spPr>
        <p:txBody>
          <a:bodyPr/>
          <a:lstStyle/>
          <a:p>
            <a:endParaRPr lang="es-E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Rot="1" noChangeAspect="1" noChangeArrowheads="1" noTextEdit="1"/>
          </p:cNvSpPr>
          <p:nvPr>
            <p:ph type="sldImg"/>
          </p:nvPr>
        </p:nvSpPr>
        <p:spPr>
          <a:xfrm>
            <a:off x="1150938" y="692150"/>
            <a:ext cx="4556125" cy="3416300"/>
          </a:xfrm>
          <a:ln/>
        </p:spPr>
      </p:sp>
      <p:sp>
        <p:nvSpPr>
          <p:cNvPr id="348163" name="Rectangle 3"/>
          <p:cNvSpPr>
            <a:spLocks noGrp="1" noChangeArrowheads="1"/>
          </p:cNvSpPr>
          <p:nvPr>
            <p:ph type="body" idx="1"/>
          </p:nvPr>
        </p:nvSpPr>
        <p:spPr/>
        <p:txBody>
          <a:bodyPr/>
          <a:lstStyle/>
          <a:p>
            <a:endParaRPr lang="es-E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Rot="1" noChangeAspect="1" noChangeArrowheads="1" noTextEdit="1"/>
          </p:cNvSpPr>
          <p:nvPr>
            <p:ph type="sldImg"/>
          </p:nvPr>
        </p:nvSpPr>
        <p:spPr>
          <a:xfrm>
            <a:off x="1150938" y="692150"/>
            <a:ext cx="4556125" cy="3416300"/>
          </a:xfrm>
          <a:ln/>
        </p:spPr>
      </p:sp>
      <p:sp>
        <p:nvSpPr>
          <p:cNvPr id="350211" name="Rectangle 3"/>
          <p:cNvSpPr>
            <a:spLocks noGrp="1" noChangeArrowheads="1"/>
          </p:cNvSpPr>
          <p:nvPr>
            <p:ph type="body" idx="1"/>
          </p:nvPr>
        </p:nvSpPr>
        <p:spPr/>
        <p:txBody>
          <a:bodyPr/>
          <a:lstStyle/>
          <a:p>
            <a:endParaRPr lang="es-E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1026"/>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s-ES"/>
          </a:p>
        </p:txBody>
      </p:sp>
      <p:sp>
        <p:nvSpPr>
          <p:cNvPr id="138243" name="Rectangle 1027"/>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lstStyle/>
          <a:p>
            <a:pPr algn="r" eaLnBrk="0" hangingPunct="0"/>
            <a:r>
              <a:rPr lang="en-US" sz="1200">
                <a:latin typeface="Times New Roman" pitchFamily="18" charset="0"/>
              </a:rPr>
              <a:t>31</a:t>
            </a:r>
          </a:p>
        </p:txBody>
      </p:sp>
      <p:sp>
        <p:nvSpPr>
          <p:cNvPr id="138244" name="Rectangle 1028"/>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s-ES"/>
          </a:p>
        </p:txBody>
      </p:sp>
      <p:sp>
        <p:nvSpPr>
          <p:cNvPr id="138245" name="Rectangle 1029"/>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s-ES"/>
          </a:p>
        </p:txBody>
      </p:sp>
      <p:sp>
        <p:nvSpPr>
          <p:cNvPr id="138246" name="Rectangle 1030"/>
          <p:cNvSpPr>
            <a:spLocks noGrp="1" noRot="1" noChangeAspect="1" noChangeArrowheads="1" noTextEdit="1"/>
          </p:cNvSpPr>
          <p:nvPr>
            <p:ph type="sldImg"/>
          </p:nvPr>
        </p:nvSpPr>
        <p:spPr>
          <a:xfrm>
            <a:off x="1150938" y="692150"/>
            <a:ext cx="4556125" cy="3416300"/>
          </a:xfrm>
          <a:ln cap="flat"/>
        </p:spPr>
      </p:sp>
      <p:sp>
        <p:nvSpPr>
          <p:cNvPr id="138247" name="Rectangle 1031"/>
          <p:cNvSpPr>
            <a:spLocks noGrp="1" noChangeArrowheads="1"/>
          </p:cNvSpPr>
          <p:nvPr>
            <p:ph type="body" idx="1"/>
          </p:nvPr>
        </p:nvSpPr>
        <p:spPr>
          <a:ln/>
        </p:spPr>
        <p:txBody>
          <a:bodyPr/>
          <a:lstStyle/>
          <a:p>
            <a:endParaRPr lang="es-E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s-ES"/>
          </a:p>
        </p:txBody>
      </p:sp>
      <p:sp>
        <p:nvSpPr>
          <p:cNvPr id="26726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lstStyle/>
          <a:p>
            <a:pPr algn="r" eaLnBrk="0" hangingPunct="0"/>
            <a:r>
              <a:rPr lang="en-US" sz="1200">
                <a:latin typeface="Times New Roman" pitchFamily="18" charset="0"/>
              </a:rPr>
              <a:t>23</a:t>
            </a:r>
          </a:p>
        </p:txBody>
      </p:sp>
      <p:sp>
        <p:nvSpPr>
          <p:cNvPr id="26726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s-ES"/>
          </a:p>
        </p:txBody>
      </p:sp>
      <p:sp>
        <p:nvSpPr>
          <p:cNvPr id="26726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s-ES"/>
          </a:p>
        </p:txBody>
      </p:sp>
      <p:sp>
        <p:nvSpPr>
          <p:cNvPr id="267270" name="Rectangle 6"/>
          <p:cNvSpPr>
            <a:spLocks noGrp="1" noRot="1" noChangeAspect="1" noChangeArrowheads="1" noTextEdit="1"/>
          </p:cNvSpPr>
          <p:nvPr>
            <p:ph type="sldImg"/>
          </p:nvPr>
        </p:nvSpPr>
        <p:spPr>
          <a:xfrm>
            <a:off x="1150938" y="692150"/>
            <a:ext cx="4556125" cy="3416300"/>
          </a:xfrm>
          <a:ln cap="flat"/>
        </p:spPr>
      </p:sp>
      <p:sp>
        <p:nvSpPr>
          <p:cNvPr id="267271" name="Rectangle 7"/>
          <p:cNvSpPr>
            <a:spLocks noGrp="1" noChangeArrowheads="1"/>
          </p:cNvSpPr>
          <p:nvPr>
            <p:ph type="body" idx="1"/>
          </p:nvPr>
        </p:nvSpPr>
        <p:spPr>
          <a:ln/>
        </p:spPr>
        <p:txBody>
          <a:bodyPr/>
          <a:lstStyle/>
          <a:p>
            <a:endParaRPr lang="es-E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s-ES"/>
          </a:p>
        </p:txBody>
      </p:sp>
      <p:sp>
        <p:nvSpPr>
          <p:cNvPr id="13005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lstStyle/>
          <a:p>
            <a:pPr algn="r" eaLnBrk="0" hangingPunct="0"/>
            <a:r>
              <a:rPr lang="en-US" sz="1200">
                <a:latin typeface="Times New Roman" pitchFamily="18" charset="0"/>
              </a:rPr>
              <a:t>27</a:t>
            </a:r>
          </a:p>
        </p:txBody>
      </p:sp>
      <p:sp>
        <p:nvSpPr>
          <p:cNvPr id="13005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s-ES"/>
          </a:p>
        </p:txBody>
      </p:sp>
      <p:sp>
        <p:nvSpPr>
          <p:cNvPr id="13005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s-ES"/>
          </a:p>
        </p:txBody>
      </p:sp>
      <p:sp>
        <p:nvSpPr>
          <p:cNvPr id="130054" name="Rectangle 6"/>
          <p:cNvSpPr>
            <a:spLocks noGrp="1" noRot="1" noChangeAspect="1" noChangeArrowheads="1" noTextEdit="1"/>
          </p:cNvSpPr>
          <p:nvPr>
            <p:ph type="sldImg"/>
          </p:nvPr>
        </p:nvSpPr>
        <p:spPr>
          <a:xfrm>
            <a:off x="1150938" y="692150"/>
            <a:ext cx="4556125" cy="3416300"/>
          </a:xfrm>
          <a:ln cap="flat"/>
        </p:spPr>
      </p:sp>
      <p:sp>
        <p:nvSpPr>
          <p:cNvPr id="130055" name="Rectangle 7"/>
          <p:cNvSpPr>
            <a:spLocks noGrp="1" noChangeArrowheads="1"/>
          </p:cNvSpPr>
          <p:nvPr>
            <p:ph type="body" idx="1"/>
          </p:nvPr>
        </p:nvSpPr>
        <p:spPr>
          <a:ln/>
        </p:spPr>
        <p:txBody>
          <a:bodyPr/>
          <a:lstStyle/>
          <a:p>
            <a:endParaRPr 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Rot="1" noChangeAspect="1" noChangeArrowheads="1" noTextEdit="1"/>
          </p:cNvSpPr>
          <p:nvPr>
            <p:ph type="sldImg"/>
          </p:nvPr>
        </p:nvSpPr>
        <p:spPr>
          <a:xfrm>
            <a:off x="1150938" y="692150"/>
            <a:ext cx="4556125" cy="3416300"/>
          </a:xfrm>
          <a:ln/>
        </p:spPr>
      </p:sp>
      <p:sp>
        <p:nvSpPr>
          <p:cNvPr id="39833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s-ES"/>
          </a:p>
        </p:txBody>
      </p:sp>
      <p:sp>
        <p:nvSpPr>
          <p:cNvPr id="13209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lstStyle/>
          <a:p>
            <a:pPr algn="r" eaLnBrk="0" hangingPunct="0"/>
            <a:r>
              <a:rPr lang="en-US" sz="1200">
                <a:latin typeface="Times New Roman" pitchFamily="18" charset="0"/>
              </a:rPr>
              <a:t>28</a:t>
            </a:r>
          </a:p>
        </p:txBody>
      </p:sp>
      <p:sp>
        <p:nvSpPr>
          <p:cNvPr id="13210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s-ES"/>
          </a:p>
        </p:txBody>
      </p:sp>
      <p:sp>
        <p:nvSpPr>
          <p:cNvPr id="13210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s-ES"/>
          </a:p>
        </p:txBody>
      </p:sp>
      <p:sp>
        <p:nvSpPr>
          <p:cNvPr id="132102" name="Rectangle 6"/>
          <p:cNvSpPr>
            <a:spLocks noGrp="1" noRot="1" noChangeAspect="1" noChangeArrowheads="1" noTextEdit="1"/>
          </p:cNvSpPr>
          <p:nvPr>
            <p:ph type="sldImg"/>
          </p:nvPr>
        </p:nvSpPr>
        <p:spPr>
          <a:xfrm>
            <a:off x="1150938" y="692150"/>
            <a:ext cx="4556125" cy="3416300"/>
          </a:xfrm>
          <a:ln cap="flat"/>
        </p:spPr>
      </p:sp>
      <p:sp>
        <p:nvSpPr>
          <p:cNvPr id="132103" name="Rectangle 7"/>
          <p:cNvSpPr>
            <a:spLocks noGrp="1" noChangeArrowheads="1"/>
          </p:cNvSpPr>
          <p:nvPr>
            <p:ph type="body" idx="1"/>
          </p:nvPr>
        </p:nvSpPr>
        <p:spPr>
          <a:ln/>
        </p:spPr>
        <p:txBody>
          <a:bodyPr/>
          <a:lstStyle/>
          <a:p>
            <a:endParaRPr lang="es-E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s-ES"/>
          </a:p>
        </p:txBody>
      </p:sp>
      <p:sp>
        <p:nvSpPr>
          <p:cNvPr id="12185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lstStyle/>
          <a:p>
            <a:pPr algn="r" eaLnBrk="0" hangingPunct="0"/>
            <a:r>
              <a:rPr lang="en-US" sz="1200">
                <a:latin typeface="Times New Roman" pitchFamily="18" charset="0"/>
              </a:rPr>
              <a:t>23</a:t>
            </a:r>
          </a:p>
        </p:txBody>
      </p:sp>
      <p:sp>
        <p:nvSpPr>
          <p:cNvPr id="12186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s-ES"/>
          </a:p>
        </p:txBody>
      </p:sp>
      <p:sp>
        <p:nvSpPr>
          <p:cNvPr id="12186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s-ES"/>
          </a:p>
        </p:txBody>
      </p:sp>
      <p:sp>
        <p:nvSpPr>
          <p:cNvPr id="121862" name="Rectangle 6"/>
          <p:cNvSpPr>
            <a:spLocks noGrp="1" noRot="1" noChangeAspect="1" noChangeArrowheads="1" noTextEdit="1"/>
          </p:cNvSpPr>
          <p:nvPr>
            <p:ph type="sldImg"/>
          </p:nvPr>
        </p:nvSpPr>
        <p:spPr>
          <a:xfrm>
            <a:off x="1150938" y="692150"/>
            <a:ext cx="4556125" cy="3416300"/>
          </a:xfrm>
          <a:ln cap="flat"/>
        </p:spPr>
      </p:sp>
      <p:sp>
        <p:nvSpPr>
          <p:cNvPr id="121863" name="Rectangle 7"/>
          <p:cNvSpPr>
            <a:spLocks noGrp="1" noChangeArrowheads="1"/>
          </p:cNvSpPr>
          <p:nvPr>
            <p:ph type="body" idx="1"/>
          </p:nvPr>
        </p:nvSpPr>
        <p:spPr>
          <a:ln/>
        </p:spPr>
        <p:txBody>
          <a:bodyPr/>
          <a:lstStyle/>
          <a:p>
            <a:endParaRPr lang="es-E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Rot="1" noChangeAspect="1" noChangeArrowheads="1" noTextEdit="1"/>
          </p:cNvSpPr>
          <p:nvPr>
            <p:ph type="sldImg"/>
          </p:nvPr>
        </p:nvSpPr>
        <p:spPr>
          <a:xfrm>
            <a:off x="1150938" y="692150"/>
            <a:ext cx="4556125" cy="3416300"/>
          </a:xfrm>
          <a:ln/>
        </p:spPr>
      </p:sp>
      <p:sp>
        <p:nvSpPr>
          <p:cNvPr id="356355" name="Rectangle 3"/>
          <p:cNvSpPr>
            <a:spLocks noGrp="1" noChangeArrowheads="1"/>
          </p:cNvSpPr>
          <p:nvPr>
            <p:ph type="body" idx="1"/>
          </p:nvPr>
        </p:nvSpPr>
        <p:spPr/>
        <p:txBody>
          <a:bodyPr/>
          <a:lstStyle/>
          <a:p>
            <a:endParaRPr lang="es-E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s-ES"/>
          </a:p>
        </p:txBody>
      </p:sp>
      <p:sp>
        <p:nvSpPr>
          <p:cNvPr id="36249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lstStyle/>
          <a:p>
            <a:pPr algn="r" eaLnBrk="0" hangingPunct="0"/>
            <a:r>
              <a:rPr lang="en-US" sz="1200">
                <a:latin typeface="Times New Roman" pitchFamily="18" charset="0"/>
              </a:rPr>
              <a:t>17</a:t>
            </a:r>
          </a:p>
        </p:txBody>
      </p:sp>
      <p:sp>
        <p:nvSpPr>
          <p:cNvPr id="36250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s-ES"/>
          </a:p>
        </p:txBody>
      </p:sp>
      <p:sp>
        <p:nvSpPr>
          <p:cNvPr id="36250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s-ES"/>
          </a:p>
        </p:txBody>
      </p:sp>
      <p:sp>
        <p:nvSpPr>
          <p:cNvPr id="362502" name="Rectangle 6"/>
          <p:cNvSpPr>
            <a:spLocks noGrp="1" noRot="1" noChangeAspect="1" noChangeArrowheads="1" noTextEdit="1"/>
          </p:cNvSpPr>
          <p:nvPr>
            <p:ph type="sldImg"/>
          </p:nvPr>
        </p:nvSpPr>
        <p:spPr>
          <a:xfrm>
            <a:off x="1150938" y="692150"/>
            <a:ext cx="4556125" cy="3416300"/>
          </a:xfrm>
          <a:ln cap="flat"/>
        </p:spPr>
      </p:sp>
      <p:sp>
        <p:nvSpPr>
          <p:cNvPr id="362503" name="Rectangle 7"/>
          <p:cNvSpPr>
            <a:spLocks noGrp="1" noChangeArrowheads="1"/>
          </p:cNvSpPr>
          <p:nvPr>
            <p:ph type="body" idx="1"/>
          </p:nvPr>
        </p:nvSpPr>
        <p:spPr>
          <a:ln/>
        </p:spPr>
        <p:txBody>
          <a:bodyPr/>
          <a:lstStyle/>
          <a:p>
            <a:endParaRPr lang="es-E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Rot="1" noChangeAspect="1" noChangeArrowheads="1" noTextEdit="1"/>
          </p:cNvSpPr>
          <p:nvPr>
            <p:ph type="sldImg"/>
          </p:nvPr>
        </p:nvSpPr>
        <p:spPr>
          <a:xfrm>
            <a:off x="1150938" y="692150"/>
            <a:ext cx="4556125" cy="3416300"/>
          </a:xfrm>
          <a:ln/>
        </p:spPr>
      </p:sp>
      <p:sp>
        <p:nvSpPr>
          <p:cNvPr id="358403" name="Rectangle 3"/>
          <p:cNvSpPr>
            <a:spLocks noGrp="1" noChangeArrowheads="1"/>
          </p:cNvSpPr>
          <p:nvPr>
            <p:ph type="body" idx="1"/>
          </p:nvPr>
        </p:nvSpPr>
        <p:spPr/>
        <p:txBody>
          <a:bodyPr/>
          <a:lstStyle/>
          <a:p>
            <a:endParaRPr lang="es-E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s-ES"/>
          </a:p>
        </p:txBody>
      </p:sp>
      <p:sp>
        <p:nvSpPr>
          <p:cNvPr id="18329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lstStyle/>
          <a:p>
            <a:pPr algn="r" eaLnBrk="0" hangingPunct="0"/>
            <a:r>
              <a:rPr lang="en-US" sz="1200">
                <a:latin typeface="Times New Roman" pitchFamily="18" charset="0"/>
              </a:rPr>
              <a:t>53</a:t>
            </a:r>
          </a:p>
        </p:txBody>
      </p:sp>
      <p:sp>
        <p:nvSpPr>
          <p:cNvPr id="18330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s-ES"/>
          </a:p>
        </p:txBody>
      </p:sp>
      <p:sp>
        <p:nvSpPr>
          <p:cNvPr id="18330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s-ES"/>
          </a:p>
        </p:txBody>
      </p:sp>
      <p:sp>
        <p:nvSpPr>
          <p:cNvPr id="183302" name="Rectangle 6"/>
          <p:cNvSpPr>
            <a:spLocks noGrp="1" noRot="1" noChangeAspect="1" noChangeArrowheads="1" noTextEdit="1"/>
          </p:cNvSpPr>
          <p:nvPr>
            <p:ph type="sldImg"/>
          </p:nvPr>
        </p:nvSpPr>
        <p:spPr>
          <a:xfrm>
            <a:off x="1150938" y="692150"/>
            <a:ext cx="4556125" cy="3416300"/>
          </a:xfrm>
          <a:ln cap="flat"/>
        </p:spPr>
      </p:sp>
      <p:sp>
        <p:nvSpPr>
          <p:cNvPr id="183303" name="Rectangle 7"/>
          <p:cNvSpPr>
            <a:spLocks noGrp="1" noChangeArrowheads="1"/>
          </p:cNvSpPr>
          <p:nvPr>
            <p:ph type="body" idx="1"/>
          </p:nvPr>
        </p:nvSpPr>
        <p:spPr>
          <a:ln/>
        </p:spPr>
        <p:txBody>
          <a:bodyPr/>
          <a:lstStyle/>
          <a:p>
            <a:endParaRPr lang="es-E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s-ES"/>
          </a:p>
        </p:txBody>
      </p:sp>
      <p:sp>
        <p:nvSpPr>
          <p:cNvPr id="9318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lstStyle/>
          <a:p>
            <a:pPr algn="r" eaLnBrk="0" hangingPunct="0"/>
            <a:r>
              <a:rPr lang="en-US" sz="1200">
                <a:latin typeface="Times New Roman" pitchFamily="18" charset="0"/>
              </a:rPr>
              <a:t>9</a:t>
            </a:r>
          </a:p>
        </p:txBody>
      </p:sp>
      <p:sp>
        <p:nvSpPr>
          <p:cNvPr id="9318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s-ES"/>
          </a:p>
        </p:txBody>
      </p:sp>
      <p:sp>
        <p:nvSpPr>
          <p:cNvPr id="9318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s-ES"/>
          </a:p>
        </p:txBody>
      </p:sp>
      <p:sp>
        <p:nvSpPr>
          <p:cNvPr id="93190" name="Rectangle 6"/>
          <p:cNvSpPr>
            <a:spLocks noGrp="1" noRot="1" noChangeAspect="1" noChangeArrowheads="1" noTextEdit="1"/>
          </p:cNvSpPr>
          <p:nvPr>
            <p:ph type="sldImg"/>
          </p:nvPr>
        </p:nvSpPr>
        <p:spPr>
          <a:xfrm>
            <a:off x="1150938" y="692150"/>
            <a:ext cx="4556125" cy="3416300"/>
          </a:xfrm>
          <a:ln cap="flat"/>
        </p:spPr>
      </p:sp>
      <p:sp>
        <p:nvSpPr>
          <p:cNvPr id="93191" name="Rectangle 7"/>
          <p:cNvSpPr>
            <a:spLocks noGrp="1" noChangeArrowheads="1"/>
          </p:cNvSpPr>
          <p:nvPr>
            <p:ph type="body" idx="1"/>
          </p:nvPr>
        </p:nvSpPr>
        <p:spPr>
          <a:ln/>
        </p:spPr>
        <p:txBody>
          <a:bodyPr/>
          <a:lstStyle/>
          <a:p>
            <a:endParaRPr lang="es-E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s-ES"/>
          </a:p>
        </p:txBody>
      </p:sp>
      <p:sp>
        <p:nvSpPr>
          <p:cNvPr id="10342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lstStyle/>
          <a:p>
            <a:pPr algn="r" eaLnBrk="0" hangingPunct="0"/>
            <a:r>
              <a:rPr lang="en-US" sz="1200">
                <a:latin typeface="Times New Roman" pitchFamily="18" charset="0"/>
              </a:rPr>
              <a:t>14</a:t>
            </a:r>
          </a:p>
        </p:txBody>
      </p:sp>
      <p:sp>
        <p:nvSpPr>
          <p:cNvPr id="10342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s-ES"/>
          </a:p>
        </p:txBody>
      </p:sp>
      <p:sp>
        <p:nvSpPr>
          <p:cNvPr id="10342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s-ES"/>
          </a:p>
        </p:txBody>
      </p:sp>
      <p:sp>
        <p:nvSpPr>
          <p:cNvPr id="103430" name="Rectangle 6"/>
          <p:cNvSpPr>
            <a:spLocks noGrp="1" noRot="1" noChangeAspect="1" noChangeArrowheads="1" noTextEdit="1"/>
          </p:cNvSpPr>
          <p:nvPr>
            <p:ph type="sldImg"/>
          </p:nvPr>
        </p:nvSpPr>
        <p:spPr>
          <a:xfrm>
            <a:off x="1150938" y="692150"/>
            <a:ext cx="4556125" cy="3416300"/>
          </a:xfrm>
          <a:ln cap="flat"/>
        </p:spPr>
      </p:sp>
      <p:sp>
        <p:nvSpPr>
          <p:cNvPr id="103431" name="Rectangle 7"/>
          <p:cNvSpPr>
            <a:spLocks noGrp="1" noChangeArrowheads="1"/>
          </p:cNvSpPr>
          <p:nvPr>
            <p:ph type="body" idx="1"/>
          </p:nvPr>
        </p:nvSpPr>
        <p:spPr>
          <a:ln/>
        </p:spPr>
        <p:txBody>
          <a:bodyPr/>
          <a:lstStyle/>
          <a:p>
            <a:endParaRPr lang="es-E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Rot="1" noChangeAspect="1" noChangeArrowheads="1" noTextEdit="1"/>
          </p:cNvSpPr>
          <p:nvPr>
            <p:ph type="sldImg"/>
          </p:nvPr>
        </p:nvSpPr>
        <p:spPr>
          <a:xfrm>
            <a:off x="1150938" y="692150"/>
            <a:ext cx="4556125" cy="3416300"/>
          </a:xfrm>
          <a:ln/>
        </p:spPr>
      </p:sp>
      <p:sp>
        <p:nvSpPr>
          <p:cNvPr id="364547" name="Rectangle 3"/>
          <p:cNvSpPr>
            <a:spLocks noGrp="1" noChangeArrowheads="1"/>
          </p:cNvSpPr>
          <p:nvPr>
            <p:ph type="body" idx="1"/>
          </p:nvPr>
        </p:nvSpPr>
        <p:spPr/>
        <p:txBody>
          <a:bodyPr/>
          <a:lstStyle/>
          <a:p>
            <a:endParaRPr lang="es-E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Rot="1" noChangeAspect="1" noChangeArrowheads="1" noTextEdit="1"/>
          </p:cNvSpPr>
          <p:nvPr>
            <p:ph type="sldImg"/>
          </p:nvPr>
        </p:nvSpPr>
        <p:spPr>
          <a:xfrm>
            <a:off x="1150938" y="692150"/>
            <a:ext cx="4556125" cy="3416300"/>
          </a:xfrm>
          <a:ln/>
        </p:spPr>
      </p:sp>
      <p:sp>
        <p:nvSpPr>
          <p:cNvPr id="379907" name="Rectangle 3"/>
          <p:cNvSpPr>
            <a:spLocks noGrp="1" noChangeArrowheads="1"/>
          </p:cNvSpPr>
          <p:nvPr>
            <p:ph type="body" idx="1"/>
          </p:nvPr>
        </p:nvSpPr>
        <p:spPr/>
        <p:txBody>
          <a:bodyPr/>
          <a:lstStyle/>
          <a:p>
            <a:endParaRPr 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Rot="1" noChangeAspect="1" noChangeArrowheads="1" noTextEdit="1"/>
          </p:cNvSpPr>
          <p:nvPr>
            <p:ph type="sldImg"/>
          </p:nvPr>
        </p:nvSpPr>
        <p:spPr>
          <a:xfrm>
            <a:off x="1150938" y="692150"/>
            <a:ext cx="4556125" cy="3416300"/>
          </a:xfrm>
          <a:ln/>
        </p:spPr>
      </p:sp>
      <p:sp>
        <p:nvSpPr>
          <p:cNvPr id="315395" name="Rectangle 3"/>
          <p:cNvSpPr>
            <a:spLocks noGrp="1" noChangeArrowheads="1"/>
          </p:cNvSpPr>
          <p:nvPr>
            <p:ph type="body" idx="1"/>
          </p:nvPr>
        </p:nvSpPr>
        <p:spPr/>
        <p:txBody>
          <a:bodyPr/>
          <a:lstStyle/>
          <a:p>
            <a:endParaRPr lang="es-E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s-ES"/>
          </a:p>
        </p:txBody>
      </p:sp>
      <p:sp>
        <p:nvSpPr>
          <p:cNvPr id="19558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lstStyle/>
          <a:p>
            <a:pPr algn="r" eaLnBrk="0" hangingPunct="0"/>
            <a:r>
              <a:rPr lang="en-US" sz="1200">
                <a:latin typeface="Times New Roman" pitchFamily="18" charset="0"/>
              </a:rPr>
              <a:t>59</a:t>
            </a:r>
          </a:p>
        </p:txBody>
      </p:sp>
      <p:sp>
        <p:nvSpPr>
          <p:cNvPr id="19558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s-ES"/>
          </a:p>
        </p:txBody>
      </p:sp>
      <p:sp>
        <p:nvSpPr>
          <p:cNvPr id="19558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s-ES"/>
          </a:p>
        </p:txBody>
      </p:sp>
      <p:sp>
        <p:nvSpPr>
          <p:cNvPr id="195590" name="Rectangle 6"/>
          <p:cNvSpPr>
            <a:spLocks noGrp="1" noRot="1" noChangeAspect="1" noChangeArrowheads="1" noTextEdit="1"/>
          </p:cNvSpPr>
          <p:nvPr>
            <p:ph type="sldImg"/>
          </p:nvPr>
        </p:nvSpPr>
        <p:spPr>
          <a:xfrm>
            <a:off x="1150938" y="692150"/>
            <a:ext cx="4556125" cy="3416300"/>
          </a:xfrm>
          <a:ln cap="flat"/>
        </p:spPr>
      </p:sp>
      <p:sp>
        <p:nvSpPr>
          <p:cNvPr id="195591" name="Rectangle 7"/>
          <p:cNvSpPr>
            <a:spLocks noGrp="1" noChangeArrowheads="1"/>
          </p:cNvSpPr>
          <p:nvPr>
            <p:ph type="body" idx="1"/>
          </p:nvPr>
        </p:nvSpPr>
        <p:spPr>
          <a:ln/>
        </p:spPr>
        <p:txBody>
          <a:bodyPr/>
          <a:lstStyle/>
          <a:p>
            <a:endParaRPr lang="es-E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p:cNvSpPr>
            <a:spLocks noGrp="1" noRot="1" noChangeAspect="1" noChangeArrowheads="1" noTextEdit="1"/>
          </p:cNvSpPr>
          <p:nvPr>
            <p:ph type="sldImg"/>
          </p:nvPr>
        </p:nvSpPr>
        <p:spPr>
          <a:xfrm>
            <a:off x="1150938" y="692150"/>
            <a:ext cx="4556125" cy="3416300"/>
          </a:xfrm>
          <a:ln/>
        </p:spPr>
      </p:sp>
      <p:sp>
        <p:nvSpPr>
          <p:cNvPr id="374787" name="Rectangle 3"/>
          <p:cNvSpPr>
            <a:spLocks noGrp="1" noChangeArrowheads="1"/>
          </p:cNvSpPr>
          <p:nvPr>
            <p:ph type="body" idx="1"/>
          </p:nvPr>
        </p:nvSpPr>
        <p:spPr/>
        <p:txBody>
          <a:bodyPr/>
          <a:lstStyle/>
          <a:p>
            <a:endParaRPr lang="es-E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Rot="1" noChangeAspect="1" noChangeArrowheads="1" noTextEdit="1"/>
          </p:cNvSpPr>
          <p:nvPr>
            <p:ph type="sldImg"/>
          </p:nvPr>
        </p:nvSpPr>
        <p:spPr>
          <a:xfrm>
            <a:off x="1150938" y="692150"/>
            <a:ext cx="4556125" cy="3416300"/>
          </a:xfrm>
          <a:ln/>
        </p:spPr>
      </p:sp>
      <p:sp>
        <p:nvSpPr>
          <p:cNvPr id="366595" name="Rectangle 3"/>
          <p:cNvSpPr>
            <a:spLocks noGrp="1" noChangeArrowheads="1"/>
          </p:cNvSpPr>
          <p:nvPr>
            <p:ph type="body" idx="1"/>
          </p:nvPr>
        </p:nvSpPr>
        <p:spPr/>
        <p:txBody>
          <a:bodyPr/>
          <a:lstStyle/>
          <a:p>
            <a:endParaRPr lang="es-E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s-ES"/>
          </a:p>
        </p:txBody>
      </p:sp>
      <p:sp>
        <p:nvSpPr>
          <p:cNvPr id="20173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lstStyle/>
          <a:p>
            <a:pPr algn="r" eaLnBrk="0" hangingPunct="0"/>
            <a:r>
              <a:rPr lang="en-US" sz="1200">
                <a:latin typeface="Times New Roman" pitchFamily="18" charset="0"/>
              </a:rPr>
              <a:t>62</a:t>
            </a:r>
          </a:p>
        </p:txBody>
      </p:sp>
      <p:sp>
        <p:nvSpPr>
          <p:cNvPr id="20173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s-ES"/>
          </a:p>
        </p:txBody>
      </p:sp>
      <p:sp>
        <p:nvSpPr>
          <p:cNvPr id="20173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s-ES"/>
          </a:p>
        </p:txBody>
      </p:sp>
      <p:sp>
        <p:nvSpPr>
          <p:cNvPr id="201734" name="Rectangle 6"/>
          <p:cNvSpPr>
            <a:spLocks noGrp="1" noRot="1" noChangeAspect="1" noChangeArrowheads="1" noTextEdit="1"/>
          </p:cNvSpPr>
          <p:nvPr>
            <p:ph type="sldImg"/>
          </p:nvPr>
        </p:nvSpPr>
        <p:spPr>
          <a:xfrm>
            <a:off x="1150938" y="692150"/>
            <a:ext cx="4556125" cy="3416300"/>
          </a:xfrm>
          <a:ln cap="flat"/>
        </p:spPr>
      </p:sp>
      <p:sp>
        <p:nvSpPr>
          <p:cNvPr id="201735" name="Rectangle 7"/>
          <p:cNvSpPr>
            <a:spLocks noGrp="1" noChangeArrowheads="1"/>
          </p:cNvSpPr>
          <p:nvPr>
            <p:ph type="body" idx="1"/>
          </p:nvPr>
        </p:nvSpPr>
        <p:spPr>
          <a:ln/>
        </p:spPr>
        <p:txBody>
          <a:bodyPr/>
          <a:lstStyle/>
          <a:p>
            <a:endParaRPr lang="es-E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p:cNvSpPr>
            <a:spLocks noGrp="1" noRot="1" noChangeAspect="1" noChangeArrowheads="1" noTextEdit="1"/>
          </p:cNvSpPr>
          <p:nvPr>
            <p:ph type="sldImg"/>
          </p:nvPr>
        </p:nvSpPr>
        <p:spPr>
          <a:xfrm>
            <a:off x="1150938" y="692150"/>
            <a:ext cx="4556125" cy="3416300"/>
          </a:xfrm>
          <a:ln/>
        </p:spPr>
      </p:sp>
      <p:sp>
        <p:nvSpPr>
          <p:cNvPr id="371715" name="Rectangle 3"/>
          <p:cNvSpPr>
            <a:spLocks noGrp="1" noChangeArrowheads="1"/>
          </p:cNvSpPr>
          <p:nvPr>
            <p:ph type="body" idx="1"/>
          </p:nvPr>
        </p:nvSpPr>
        <p:spPr/>
        <p:txBody>
          <a:bodyPr/>
          <a:lstStyle/>
          <a:p>
            <a:endParaRPr lang="es-E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s-ES"/>
          </a:p>
        </p:txBody>
      </p:sp>
      <p:sp>
        <p:nvSpPr>
          <p:cNvPr id="19763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lstStyle/>
          <a:p>
            <a:pPr algn="r" eaLnBrk="0" hangingPunct="0"/>
            <a:r>
              <a:rPr lang="en-US" sz="1200">
                <a:latin typeface="Times New Roman" pitchFamily="18" charset="0"/>
              </a:rPr>
              <a:t>60</a:t>
            </a:r>
          </a:p>
        </p:txBody>
      </p:sp>
      <p:sp>
        <p:nvSpPr>
          <p:cNvPr id="19763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s-ES"/>
          </a:p>
        </p:txBody>
      </p:sp>
      <p:sp>
        <p:nvSpPr>
          <p:cNvPr id="19763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s-ES"/>
          </a:p>
        </p:txBody>
      </p:sp>
      <p:sp>
        <p:nvSpPr>
          <p:cNvPr id="197638" name="Rectangle 6"/>
          <p:cNvSpPr>
            <a:spLocks noGrp="1" noRot="1" noChangeAspect="1" noChangeArrowheads="1" noTextEdit="1"/>
          </p:cNvSpPr>
          <p:nvPr>
            <p:ph type="sldImg"/>
          </p:nvPr>
        </p:nvSpPr>
        <p:spPr>
          <a:xfrm>
            <a:off x="1150938" y="692150"/>
            <a:ext cx="4556125" cy="3416300"/>
          </a:xfrm>
          <a:ln cap="flat"/>
        </p:spPr>
      </p:sp>
      <p:sp>
        <p:nvSpPr>
          <p:cNvPr id="197639" name="Rectangle 7"/>
          <p:cNvSpPr>
            <a:spLocks noGrp="1" noChangeArrowheads="1"/>
          </p:cNvSpPr>
          <p:nvPr>
            <p:ph type="body" idx="1"/>
          </p:nvPr>
        </p:nvSpPr>
        <p:spPr>
          <a:ln/>
        </p:spPr>
        <p:txBody>
          <a:bodyPr/>
          <a:lstStyle/>
          <a:p>
            <a:endParaRPr lang="es-E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Rot="1" noChangeAspect="1" noChangeArrowheads="1" noTextEdit="1"/>
          </p:cNvSpPr>
          <p:nvPr>
            <p:ph type="sldImg"/>
          </p:nvPr>
        </p:nvSpPr>
        <p:spPr>
          <a:xfrm>
            <a:off x="1150938" y="692150"/>
            <a:ext cx="4556125" cy="3416300"/>
          </a:xfrm>
          <a:ln/>
        </p:spPr>
      </p:sp>
      <p:sp>
        <p:nvSpPr>
          <p:cNvPr id="376835" name="Rectangle 3"/>
          <p:cNvSpPr>
            <a:spLocks noGrp="1" noChangeArrowheads="1"/>
          </p:cNvSpPr>
          <p:nvPr>
            <p:ph type="body" idx="1"/>
          </p:nvPr>
        </p:nvSpPr>
        <p:spPr/>
        <p:txBody>
          <a:bodyPr/>
          <a:lstStyle/>
          <a:p>
            <a:endParaRPr lang="es-E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s-ES"/>
          </a:p>
        </p:txBody>
      </p:sp>
      <p:sp>
        <p:nvSpPr>
          <p:cNvPr id="20582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lstStyle/>
          <a:p>
            <a:pPr algn="r" eaLnBrk="0" hangingPunct="0"/>
            <a:r>
              <a:rPr lang="en-US" sz="1200">
                <a:latin typeface="Times New Roman" pitchFamily="18" charset="0"/>
              </a:rPr>
              <a:t>64</a:t>
            </a:r>
          </a:p>
        </p:txBody>
      </p:sp>
      <p:sp>
        <p:nvSpPr>
          <p:cNvPr id="20582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s-ES"/>
          </a:p>
        </p:txBody>
      </p:sp>
      <p:sp>
        <p:nvSpPr>
          <p:cNvPr id="20582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s-ES"/>
          </a:p>
        </p:txBody>
      </p:sp>
      <p:sp>
        <p:nvSpPr>
          <p:cNvPr id="205830" name="Rectangle 6"/>
          <p:cNvSpPr>
            <a:spLocks noGrp="1" noRot="1" noChangeAspect="1" noChangeArrowheads="1" noTextEdit="1"/>
          </p:cNvSpPr>
          <p:nvPr>
            <p:ph type="sldImg"/>
          </p:nvPr>
        </p:nvSpPr>
        <p:spPr>
          <a:xfrm>
            <a:off x="1150938" y="692150"/>
            <a:ext cx="4556125" cy="3416300"/>
          </a:xfrm>
          <a:ln cap="flat"/>
        </p:spPr>
      </p:sp>
      <p:sp>
        <p:nvSpPr>
          <p:cNvPr id="205831" name="Rectangle 7"/>
          <p:cNvSpPr>
            <a:spLocks noGrp="1" noChangeArrowheads="1"/>
          </p:cNvSpPr>
          <p:nvPr>
            <p:ph type="body" idx="1"/>
          </p:nvPr>
        </p:nvSpPr>
        <p:spPr>
          <a:ln/>
        </p:spPr>
        <p:txBody>
          <a:bodyPr/>
          <a:lstStyle/>
          <a:p>
            <a:endParaRPr lang="es-E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s-ES"/>
          </a:p>
        </p:txBody>
      </p:sp>
      <p:sp>
        <p:nvSpPr>
          <p:cNvPr id="20787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lstStyle/>
          <a:p>
            <a:pPr algn="r" eaLnBrk="0" hangingPunct="0"/>
            <a:r>
              <a:rPr lang="en-US" sz="1200">
                <a:latin typeface="Times New Roman" pitchFamily="18" charset="0"/>
              </a:rPr>
              <a:t>65</a:t>
            </a:r>
          </a:p>
        </p:txBody>
      </p:sp>
      <p:sp>
        <p:nvSpPr>
          <p:cNvPr id="20787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s-ES"/>
          </a:p>
        </p:txBody>
      </p:sp>
      <p:sp>
        <p:nvSpPr>
          <p:cNvPr id="20787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s-ES"/>
          </a:p>
        </p:txBody>
      </p:sp>
      <p:sp>
        <p:nvSpPr>
          <p:cNvPr id="207878" name="Rectangle 6"/>
          <p:cNvSpPr>
            <a:spLocks noGrp="1" noRot="1" noChangeAspect="1" noChangeArrowheads="1" noTextEdit="1"/>
          </p:cNvSpPr>
          <p:nvPr>
            <p:ph type="sldImg"/>
          </p:nvPr>
        </p:nvSpPr>
        <p:spPr>
          <a:xfrm>
            <a:off x="1150938" y="692150"/>
            <a:ext cx="4556125" cy="3416300"/>
          </a:xfrm>
          <a:ln cap="flat"/>
        </p:spPr>
      </p:sp>
      <p:sp>
        <p:nvSpPr>
          <p:cNvPr id="207879" name="Rectangle 7"/>
          <p:cNvSpPr>
            <a:spLocks noGrp="1" noChangeArrowheads="1"/>
          </p:cNvSpPr>
          <p:nvPr>
            <p:ph type="body" idx="1"/>
          </p:nvPr>
        </p:nvSpPr>
        <p:spPr>
          <a:ln/>
        </p:spPr>
        <p:txBody>
          <a:bodyPr/>
          <a:lstStyle/>
          <a:p>
            <a:endParaRPr lang="es-E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s-ES"/>
          </a:p>
        </p:txBody>
      </p:sp>
      <p:sp>
        <p:nvSpPr>
          <p:cNvPr id="209923"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lstStyle/>
          <a:p>
            <a:pPr algn="r" eaLnBrk="0" hangingPunct="0"/>
            <a:r>
              <a:rPr lang="en-US" sz="1200">
                <a:latin typeface="Times New Roman" pitchFamily="18" charset="0"/>
              </a:rPr>
              <a:t>66</a:t>
            </a:r>
          </a:p>
        </p:txBody>
      </p:sp>
      <p:sp>
        <p:nvSpPr>
          <p:cNvPr id="209924"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s-ES"/>
          </a:p>
        </p:txBody>
      </p:sp>
      <p:sp>
        <p:nvSpPr>
          <p:cNvPr id="209925"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s-ES"/>
          </a:p>
        </p:txBody>
      </p:sp>
      <p:sp>
        <p:nvSpPr>
          <p:cNvPr id="209926" name="Rectangle 6"/>
          <p:cNvSpPr>
            <a:spLocks noGrp="1" noRot="1" noChangeAspect="1" noChangeArrowheads="1" noTextEdit="1"/>
          </p:cNvSpPr>
          <p:nvPr>
            <p:ph type="sldImg"/>
          </p:nvPr>
        </p:nvSpPr>
        <p:spPr>
          <a:xfrm>
            <a:off x="1150938" y="692150"/>
            <a:ext cx="4556125" cy="3416300"/>
          </a:xfrm>
          <a:ln cap="flat"/>
        </p:spPr>
      </p:sp>
      <p:sp>
        <p:nvSpPr>
          <p:cNvPr id="209927" name="Rectangle 7"/>
          <p:cNvSpPr>
            <a:spLocks noGrp="1" noChangeArrowheads="1"/>
          </p:cNvSpPr>
          <p:nvPr>
            <p:ph type="body" idx="1"/>
          </p:nvPr>
        </p:nvSpPr>
        <p:spPr>
          <a:ln/>
        </p:spPr>
        <p:txBody>
          <a:bodyPr/>
          <a:lstStyle/>
          <a:p>
            <a:endParaRPr 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Rot="1" noChangeAspect="1" noChangeArrowheads="1" noTextEdit="1"/>
          </p:cNvSpPr>
          <p:nvPr>
            <p:ph type="sldImg"/>
          </p:nvPr>
        </p:nvSpPr>
        <p:spPr>
          <a:xfrm>
            <a:off x="1150938" y="692150"/>
            <a:ext cx="4556125" cy="3416300"/>
          </a:xfrm>
          <a:ln/>
        </p:spPr>
      </p:sp>
      <p:sp>
        <p:nvSpPr>
          <p:cNvPr id="35225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s-ES"/>
          </a:p>
        </p:txBody>
      </p:sp>
      <p:sp>
        <p:nvSpPr>
          <p:cNvPr id="21197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lstStyle/>
          <a:p>
            <a:pPr algn="r" eaLnBrk="0" hangingPunct="0"/>
            <a:r>
              <a:rPr lang="en-US" sz="1200">
                <a:latin typeface="Times New Roman" pitchFamily="18" charset="0"/>
              </a:rPr>
              <a:t>67</a:t>
            </a:r>
          </a:p>
        </p:txBody>
      </p:sp>
      <p:sp>
        <p:nvSpPr>
          <p:cNvPr id="21197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s-ES"/>
          </a:p>
        </p:txBody>
      </p:sp>
      <p:sp>
        <p:nvSpPr>
          <p:cNvPr id="21197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s-ES"/>
          </a:p>
        </p:txBody>
      </p:sp>
      <p:sp>
        <p:nvSpPr>
          <p:cNvPr id="211974" name="Rectangle 6"/>
          <p:cNvSpPr>
            <a:spLocks noGrp="1" noRot="1" noChangeAspect="1" noChangeArrowheads="1" noTextEdit="1"/>
          </p:cNvSpPr>
          <p:nvPr>
            <p:ph type="sldImg"/>
          </p:nvPr>
        </p:nvSpPr>
        <p:spPr>
          <a:xfrm>
            <a:off x="1150938" y="692150"/>
            <a:ext cx="4556125" cy="3416300"/>
          </a:xfrm>
          <a:ln cap="flat"/>
        </p:spPr>
      </p:sp>
      <p:sp>
        <p:nvSpPr>
          <p:cNvPr id="211975" name="Rectangle 7"/>
          <p:cNvSpPr>
            <a:spLocks noGrp="1" noChangeArrowheads="1"/>
          </p:cNvSpPr>
          <p:nvPr>
            <p:ph type="body" idx="1"/>
          </p:nvPr>
        </p:nvSpPr>
        <p:spPr>
          <a:ln/>
        </p:spPr>
        <p:txBody>
          <a:bodyPr/>
          <a:lstStyle/>
          <a:p>
            <a:endParaRPr lang="es-E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Rot="1" noChangeAspect="1" noChangeArrowheads="1" noTextEdit="1"/>
          </p:cNvSpPr>
          <p:nvPr>
            <p:ph type="sldImg"/>
          </p:nvPr>
        </p:nvSpPr>
        <p:spPr>
          <a:xfrm>
            <a:off x="1150938" y="692150"/>
            <a:ext cx="4556125" cy="3416300"/>
          </a:xfrm>
          <a:ln/>
        </p:spPr>
      </p:sp>
      <p:sp>
        <p:nvSpPr>
          <p:cNvPr id="381955" name="Rectangle 3"/>
          <p:cNvSpPr>
            <a:spLocks noGrp="1" noChangeArrowheads="1"/>
          </p:cNvSpPr>
          <p:nvPr>
            <p:ph type="body" idx="1"/>
          </p:nvPr>
        </p:nvSpPr>
        <p:spPr/>
        <p:txBody>
          <a:bodyPr/>
          <a:lstStyle/>
          <a:p>
            <a:endParaRPr lang="es-E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Rot="1" noChangeAspect="1" noChangeArrowheads="1" noTextEdit="1"/>
          </p:cNvSpPr>
          <p:nvPr>
            <p:ph type="sldImg"/>
          </p:nvPr>
        </p:nvSpPr>
        <p:spPr>
          <a:xfrm>
            <a:off x="1150938" y="692150"/>
            <a:ext cx="4556125" cy="3416300"/>
          </a:xfrm>
          <a:ln/>
        </p:spPr>
      </p:sp>
      <p:sp>
        <p:nvSpPr>
          <p:cNvPr id="384003" name="Rectangle 3"/>
          <p:cNvSpPr>
            <a:spLocks noGrp="1" noChangeArrowheads="1"/>
          </p:cNvSpPr>
          <p:nvPr>
            <p:ph type="body" idx="1"/>
          </p:nvPr>
        </p:nvSpPr>
        <p:spPr/>
        <p:txBody>
          <a:bodyPr/>
          <a:lstStyle/>
          <a:p>
            <a:endParaRPr lang="es-E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s-ES"/>
          </a:p>
        </p:txBody>
      </p:sp>
      <p:sp>
        <p:nvSpPr>
          <p:cNvPr id="230403"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lstStyle/>
          <a:p>
            <a:pPr algn="r" eaLnBrk="0" hangingPunct="0"/>
            <a:r>
              <a:rPr lang="en-US" sz="1200">
                <a:latin typeface="Times New Roman" pitchFamily="18" charset="0"/>
              </a:rPr>
              <a:t>76</a:t>
            </a:r>
          </a:p>
        </p:txBody>
      </p:sp>
      <p:sp>
        <p:nvSpPr>
          <p:cNvPr id="230404"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s-ES"/>
          </a:p>
        </p:txBody>
      </p:sp>
      <p:sp>
        <p:nvSpPr>
          <p:cNvPr id="230405"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s-ES"/>
          </a:p>
        </p:txBody>
      </p:sp>
      <p:sp>
        <p:nvSpPr>
          <p:cNvPr id="230406" name="Rectangle 6"/>
          <p:cNvSpPr>
            <a:spLocks noGrp="1" noRot="1" noChangeAspect="1" noChangeArrowheads="1" noTextEdit="1"/>
          </p:cNvSpPr>
          <p:nvPr>
            <p:ph type="sldImg"/>
          </p:nvPr>
        </p:nvSpPr>
        <p:spPr>
          <a:xfrm>
            <a:off x="1150938" y="692150"/>
            <a:ext cx="4556125" cy="3416300"/>
          </a:xfrm>
          <a:ln cap="flat"/>
        </p:spPr>
      </p:sp>
      <p:sp>
        <p:nvSpPr>
          <p:cNvPr id="230407" name="Rectangle 7"/>
          <p:cNvSpPr>
            <a:spLocks noGrp="1" noChangeArrowheads="1"/>
          </p:cNvSpPr>
          <p:nvPr>
            <p:ph type="body" idx="1"/>
          </p:nvPr>
        </p:nvSpPr>
        <p:spPr>
          <a:ln/>
        </p:spPr>
        <p:txBody>
          <a:bodyPr/>
          <a:lstStyle/>
          <a:p>
            <a:endParaRPr lang="es-E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s-ES"/>
          </a:p>
        </p:txBody>
      </p:sp>
      <p:sp>
        <p:nvSpPr>
          <p:cNvPr id="29593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lstStyle/>
          <a:p>
            <a:pPr algn="r" eaLnBrk="0" hangingPunct="0"/>
            <a:r>
              <a:rPr lang="en-US" sz="1200">
                <a:latin typeface="Times New Roman" pitchFamily="18" charset="0"/>
              </a:rPr>
              <a:t>75</a:t>
            </a:r>
          </a:p>
        </p:txBody>
      </p:sp>
      <p:sp>
        <p:nvSpPr>
          <p:cNvPr id="29594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s-ES"/>
          </a:p>
        </p:txBody>
      </p:sp>
      <p:sp>
        <p:nvSpPr>
          <p:cNvPr id="29594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s-ES"/>
          </a:p>
        </p:txBody>
      </p:sp>
      <p:sp>
        <p:nvSpPr>
          <p:cNvPr id="295942" name="Rectangle 6"/>
          <p:cNvSpPr>
            <a:spLocks noGrp="1" noRot="1" noChangeAspect="1" noChangeArrowheads="1" noTextEdit="1"/>
          </p:cNvSpPr>
          <p:nvPr>
            <p:ph type="sldImg"/>
          </p:nvPr>
        </p:nvSpPr>
        <p:spPr>
          <a:xfrm>
            <a:off x="1150938" y="692150"/>
            <a:ext cx="4556125" cy="3416300"/>
          </a:xfrm>
          <a:ln cap="flat"/>
        </p:spPr>
      </p:sp>
      <p:sp>
        <p:nvSpPr>
          <p:cNvPr id="295943" name="Rectangle 7"/>
          <p:cNvSpPr>
            <a:spLocks noGrp="1" noChangeArrowheads="1"/>
          </p:cNvSpPr>
          <p:nvPr>
            <p:ph type="body" idx="1"/>
          </p:nvPr>
        </p:nvSpPr>
        <p:spPr>
          <a:ln/>
        </p:spPr>
        <p:txBody>
          <a:bodyPr/>
          <a:lstStyle/>
          <a:p>
            <a:endParaRPr lang="es-E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s-ES"/>
          </a:p>
        </p:txBody>
      </p:sp>
      <p:sp>
        <p:nvSpPr>
          <p:cNvPr id="22630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lstStyle/>
          <a:p>
            <a:pPr algn="r" eaLnBrk="0" hangingPunct="0"/>
            <a:r>
              <a:rPr lang="en-US" sz="1200">
                <a:latin typeface="Times New Roman" pitchFamily="18" charset="0"/>
              </a:rPr>
              <a:t>74</a:t>
            </a:r>
          </a:p>
        </p:txBody>
      </p:sp>
      <p:sp>
        <p:nvSpPr>
          <p:cNvPr id="22630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s-ES"/>
          </a:p>
        </p:txBody>
      </p:sp>
      <p:sp>
        <p:nvSpPr>
          <p:cNvPr id="22630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s-ES"/>
          </a:p>
        </p:txBody>
      </p:sp>
      <p:sp>
        <p:nvSpPr>
          <p:cNvPr id="226310" name="Rectangle 6"/>
          <p:cNvSpPr>
            <a:spLocks noGrp="1" noRot="1" noChangeAspect="1" noChangeArrowheads="1" noTextEdit="1"/>
          </p:cNvSpPr>
          <p:nvPr>
            <p:ph type="sldImg"/>
          </p:nvPr>
        </p:nvSpPr>
        <p:spPr>
          <a:xfrm>
            <a:off x="1150938" y="692150"/>
            <a:ext cx="4556125" cy="3416300"/>
          </a:xfrm>
          <a:ln cap="flat"/>
        </p:spPr>
      </p:sp>
      <p:sp>
        <p:nvSpPr>
          <p:cNvPr id="226311" name="Rectangle 7"/>
          <p:cNvSpPr>
            <a:spLocks noGrp="1" noChangeArrowheads="1"/>
          </p:cNvSpPr>
          <p:nvPr>
            <p:ph type="body" idx="1"/>
          </p:nvPr>
        </p:nvSpPr>
        <p:spPr>
          <a:ln/>
        </p:spPr>
        <p:txBody>
          <a:bodyPr/>
          <a:lstStyle/>
          <a:p>
            <a:endParaRPr lang="es-E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s-ES"/>
          </a:p>
        </p:txBody>
      </p:sp>
      <p:sp>
        <p:nvSpPr>
          <p:cNvPr id="22835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lstStyle/>
          <a:p>
            <a:pPr algn="r" eaLnBrk="0" hangingPunct="0"/>
            <a:r>
              <a:rPr lang="en-US" sz="1200">
                <a:latin typeface="Times New Roman" pitchFamily="18" charset="0"/>
              </a:rPr>
              <a:t>75</a:t>
            </a:r>
          </a:p>
        </p:txBody>
      </p:sp>
      <p:sp>
        <p:nvSpPr>
          <p:cNvPr id="22835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s-ES"/>
          </a:p>
        </p:txBody>
      </p:sp>
      <p:sp>
        <p:nvSpPr>
          <p:cNvPr id="22835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s-ES"/>
          </a:p>
        </p:txBody>
      </p:sp>
      <p:sp>
        <p:nvSpPr>
          <p:cNvPr id="228358" name="Rectangle 6"/>
          <p:cNvSpPr>
            <a:spLocks noGrp="1" noRot="1" noChangeAspect="1" noChangeArrowheads="1" noTextEdit="1"/>
          </p:cNvSpPr>
          <p:nvPr>
            <p:ph type="sldImg"/>
          </p:nvPr>
        </p:nvSpPr>
        <p:spPr>
          <a:xfrm>
            <a:off x="1150938" y="692150"/>
            <a:ext cx="4556125" cy="3416300"/>
          </a:xfrm>
          <a:ln cap="flat"/>
        </p:spPr>
      </p:sp>
      <p:sp>
        <p:nvSpPr>
          <p:cNvPr id="228359" name="Rectangle 7"/>
          <p:cNvSpPr>
            <a:spLocks noGrp="1" noChangeArrowheads="1"/>
          </p:cNvSpPr>
          <p:nvPr>
            <p:ph type="body" idx="1"/>
          </p:nvPr>
        </p:nvSpPr>
        <p:spPr>
          <a:ln/>
        </p:spPr>
        <p:txBody>
          <a:bodyPr/>
          <a:lstStyle/>
          <a:p>
            <a:endParaRPr lang="es-E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s-ES"/>
          </a:p>
        </p:txBody>
      </p:sp>
      <p:sp>
        <p:nvSpPr>
          <p:cNvPr id="23449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lstStyle/>
          <a:p>
            <a:pPr algn="r" eaLnBrk="0" hangingPunct="0"/>
            <a:r>
              <a:rPr lang="en-US" sz="1200">
                <a:latin typeface="Times New Roman" pitchFamily="18" charset="0"/>
              </a:rPr>
              <a:t>78</a:t>
            </a:r>
          </a:p>
        </p:txBody>
      </p:sp>
      <p:sp>
        <p:nvSpPr>
          <p:cNvPr id="23450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s-ES"/>
          </a:p>
        </p:txBody>
      </p:sp>
      <p:sp>
        <p:nvSpPr>
          <p:cNvPr id="23450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s-ES"/>
          </a:p>
        </p:txBody>
      </p:sp>
      <p:sp>
        <p:nvSpPr>
          <p:cNvPr id="234502" name="Rectangle 6"/>
          <p:cNvSpPr>
            <a:spLocks noGrp="1" noRot="1" noChangeAspect="1" noChangeArrowheads="1" noTextEdit="1"/>
          </p:cNvSpPr>
          <p:nvPr>
            <p:ph type="sldImg"/>
          </p:nvPr>
        </p:nvSpPr>
        <p:spPr>
          <a:xfrm>
            <a:off x="1150938" y="692150"/>
            <a:ext cx="4556125" cy="3416300"/>
          </a:xfrm>
          <a:ln cap="flat"/>
        </p:spPr>
      </p:sp>
      <p:sp>
        <p:nvSpPr>
          <p:cNvPr id="234503" name="Rectangle 7"/>
          <p:cNvSpPr>
            <a:spLocks noGrp="1" noChangeArrowheads="1"/>
          </p:cNvSpPr>
          <p:nvPr>
            <p:ph type="body" idx="1"/>
          </p:nvPr>
        </p:nvSpPr>
        <p:spPr>
          <a:ln/>
        </p:spPr>
        <p:txBody>
          <a:bodyPr/>
          <a:lstStyle/>
          <a:p>
            <a:endParaRPr lang="es-E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s-ES"/>
          </a:p>
        </p:txBody>
      </p:sp>
      <p:sp>
        <p:nvSpPr>
          <p:cNvPr id="29798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lstStyle/>
          <a:p>
            <a:pPr algn="r" eaLnBrk="0" hangingPunct="0"/>
            <a:r>
              <a:rPr lang="en-US" sz="1200">
                <a:latin typeface="Times New Roman" pitchFamily="18" charset="0"/>
              </a:rPr>
              <a:t>75</a:t>
            </a:r>
          </a:p>
        </p:txBody>
      </p:sp>
      <p:sp>
        <p:nvSpPr>
          <p:cNvPr id="29798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s-ES"/>
          </a:p>
        </p:txBody>
      </p:sp>
      <p:sp>
        <p:nvSpPr>
          <p:cNvPr id="29798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s-ES"/>
          </a:p>
        </p:txBody>
      </p:sp>
      <p:sp>
        <p:nvSpPr>
          <p:cNvPr id="297990" name="Rectangle 6"/>
          <p:cNvSpPr>
            <a:spLocks noGrp="1" noRot="1" noChangeAspect="1" noChangeArrowheads="1" noTextEdit="1"/>
          </p:cNvSpPr>
          <p:nvPr>
            <p:ph type="sldImg"/>
          </p:nvPr>
        </p:nvSpPr>
        <p:spPr>
          <a:xfrm>
            <a:off x="1150938" y="692150"/>
            <a:ext cx="4556125" cy="3416300"/>
          </a:xfrm>
          <a:ln cap="flat"/>
        </p:spPr>
      </p:sp>
      <p:sp>
        <p:nvSpPr>
          <p:cNvPr id="297991" name="Rectangle 7"/>
          <p:cNvSpPr>
            <a:spLocks noGrp="1" noChangeArrowheads="1"/>
          </p:cNvSpPr>
          <p:nvPr>
            <p:ph type="body" idx="1"/>
          </p:nvPr>
        </p:nvSpPr>
        <p:spPr>
          <a:ln/>
        </p:spPr>
        <p:txBody>
          <a:bodyPr/>
          <a:lstStyle/>
          <a:p>
            <a:endParaRPr lang="es-E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s-ES"/>
          </a:p>
        </p:txBody>
      </p:sp>
      <p:sp>
        <p:nvSpPr>
          <p:cNvPr id="23859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lstStyle/>
          <a:p>
            <a:pPr algn="r" eaLnBrk="0" hangingPunct="0"/>
            <a:r>
              <a:rPr lang="en-US" sz="1200">
                <a:latin typeface="Times New Roman" pitchFamily="18" charset="0"/>
              </a:rPr>
              <a:t>80</a:t>
            </a:r>
          </a:p>
        </p:txBody>
      </p:sp>
      <p:sp>
        <p:nvSpPr>
          <p:cNvPr id="23859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s-ES"/>
          </a:p>
        </p:txBody>
      </p:sp>
      <p:sp>
        <p:nvSpPr>
          <p:cNvPr id="23859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s-ES"/>
          </a:p>
        </p:txBody>
      </p:sp>
      <p:sp>
        <p:nvSpPr>
          <p:cNvPr id="238598" name="Rectangle 6"/>
          <p:cNvSpPr>
            <a:spLocks noGrp="1" noRot="1" noChangeAspect="1" noChangeArrowheads="1" noTextEdit="1"/>
          </p:cNvSpPr>
          <p:nvPr>
            <p:ph type="sldImg"/>
          </p:nvPr>
        </p:nvSpPr>
        <p:spPr>
          <a:xfrm>
            <a:off x="1150938" y="692150"/>
            <a:ext cx="4556125" cy="3416300"/>
          </a:xfrm>
          <a:ln cap="flat"/>
        </p:spPr>
      </p:sp>
      <p:sp>
        <p:nvSpPr>
          <p:cNvPr id="238599" name="Rectangle 7"/>
          <p:cNvSpPr>
            <a:spLocks noGrp="1" noChangeArrowheads="1"/>
          </p:cNvSpPr>
          <p:nvPr>
            <p:ph type="body" idx="1"/>
          </p:nvPr>
        </p:nvSpPr>
        <p:spPr>
          <a:ln/>
        </p:spPr>
        <p:txBody>
          <a:bodyPr/>
          <a:lstStyle/>
          <a:p>
            <a:endParaRPr 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Rot="1" noChangeAspect="1" noChangeArrowheads="1" noTextEdit="1"/>
          </p:cNvSpPr>
          <p:nvPr>
            <p:ph type="sldImg"/>
          </p:nvPr>
        </p:nvSpPr>
        <p:spPr>
          <a:xfrm>
            <a:off x="1150938" y="692150"/>
            <a:ext cx="4556125" cy="3416300"/>
          </a:xfrm>
          <a:ln/>
        </p:spPr>
      </p:sp>
      <p:sp>
        <p:nvSpPr>
          <p:cNvPr id="317443" name="Rectangle 3"/>
          <p:cNvSpPr>
            <a:spLocks noGrp="1" noChangeArrowheads="1"/>
          </p:cNvSpPr>
          <p:nvPr>
            <p:ph type="body" idx="1"/>
          </p:nvPr>
        </p:nvSpPr>
        <p:spPr/>
        <p:txBody>
          <a:bodyPr/>
          <a:lstStyle/>
          <a:p>
            <a:endParaRPr lang="es-E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Rot="1" noChangeAspect="1" noChangeArrowheads="1" noTextEdit="1"/>
          </p:cNvSpPr>
          <p:nvPr>
            <p:ph type="sldImg"/>
          </p:nvPr>
        </p:nvSpPr>
        <p:spPr>
          <a:xfrm>
            <a:off x="1150938" y="692150"/>
            <a:ext cx="4556125" cy="3416300"/>
          </a:xfrm>
          <a:ln/>
        </p:spPr>
      </p:sp>
      <p:sp>
        <p:nvSpPr>
          <p:cNvPr id="38809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Rot="1" noChangeAspect="1" noChangeArrowheads="1" noTextEdit="1"/>
          </p:cNvSpPr>
          <p:nvPr>
            <p:ph type="sldImg"/>
          </p:nvPr>
        </p:nvSpPr>
        <p:spPr>
          <a:xfrm>
            <a:off x="1150938" y="692150"/>
            <a:ext cx="4556125" cy="3416300"/>
          </a:xfrm>
          <a:ln/>
        </p:spPr>
      </p:sp>
      <p:sp>
        <p:nvSpPr>
          <p:cNvPr id="390147" name="Rectangle 3"/>
          <p:cNvSpPr>
            <a:spLocks noGrp="1" noChangeArrowheads="1"/>
          </p:cNvSpPr>
          <p:nvPr>
            <p:ph type="body" idx="1"/>
          </p:nvPr>
        </p:nvSpPr>
        <p:spPr/>
        <p:txBody>
          <a:bodyPr/>
          <a:lstStyle/>
          <a:p>
            <a:endParaRPr lang="es-E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s-ES"/>
          </a:p>
        </p:txBody>
      </p:sp>
      <p:sp>
        <p:nvSpPr>
          <p:cNvPr id="36045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lstStyle/>
          <a:p>
            <a:pPr algn="r" eaLnBrk="0" hangingPunct="0"/>
            <a:r>
              <a:rPr lang="en-US" sz="1200">
                <a:latin typeface="Times New Roman" pitchFamily="18" charset="0"/>
              </a:rPr>
              <a:t>37</a:t>
            </a:r>
          </a:p>
        </p:txBody>
      </p:sp>
      <p:sp>
        <p:nvSpPr>
          <p:cNvPr id="36045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s-ES"/>
          </a:p>
        </p:txBody>
      </p:sp>
      <p:sp>
        <p:nvSpPr>
          <p:cNvPr id="36045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s-ES"/>
          </a:p>
        </p:txBody>
      </p:sp>
      <p:sp>
        <p:nvSpPr>
          <p:cNvPr id="360454" name="Rectangle 6"/>
          <p:cNvSpPr>
            <a:spLocks noGrp="1" noRot="1" noChangeAspect="1" noChangeArrowheads="1" noTextEdit="1"/>
          </p:cNvSpPr>
          <p:nvPr>
            <p:ph type="sldImg"/>
          </p:nvPr>
        </p:nvSpPr>
        <p:spPr>
          <a:xfrm>
            <a:off x="1150938" y="692150"/>
            <a:ext cx="4556125" cy="3416300"/>
          </a:xfrm>
          <a:ln cap="flat"/>
        </p:spPr>
      </p:sp>
      <p:sp>
        <p:nvSpPr>
          <p:cNvPr id="360455" name="Rectangle 7"/>
          <p:cNvSpPr>
            <a:spLocks noGrp="1" noChangeArrowheads="1"/>
          </p:cNvSpPr>
          <p:nvPr>
            <p:ph type="body" idx="1"/>
          </p:nvPr>
        </p:nvSpPr>
        <p:spPr>
          <a:ln/>
        </p:spPr>
        <p:txBody>
          <a:bodyPr/>
          <a:lstStyle/>
          <a:p>
            <a:endParaRPr lang="es-E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Rot="1" noChangeAspect="1" noChangeArrowheads="1" noTextEdit="1"/>
          </p:cNvSpPr>
          <p:nvPr>
            <p:ph type="sldImg"/>
          </p:nvPr>
        </p:nvSpPr>
        <p:spPr>
          <a:xfrm>
            <a:off x="1150938" y="692150"/>
            <a:ext cx="4556125" cy="3416300"/>
          </a:xfrm>
          <a:ln/>
        </p:spPr>
      </p:sp>
      <p:sp>
        <p:nvSpPr>
          <p:cNvPr id="392195" name="Rectangle 3"/>
          <p:cNvSpPr>
            <a:spLocks noGrp="1" noChangeArrowheads="1"/>
          </p:cNvSpPr>
          <p:nvPr>
            <p:ph type="body" idx="1"/>
          </p:nvPr>
        </p:nvSpPr>
        <p:spPr/>
        <p:txBody>
          <a:bodyPr/>
          <a:lstStyle/>
          <a:p>
            <a:endParaRPr lang="es-E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s-ES"/>
          </a:p>
        </p:txBody>
      </p:sp>
      <p:sp>
        <p:nvSpPr>
          <p:cNvPr id="24883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lstStyle/>
          <a:p>
            <a:pPr algn="r" eaLnBrk="0" hangingPunct="0"/>
            <a:r>
              <a:rPr lang="en-US" sz="1200">
                <a:latin typeface="Times New Roman" pitchFamily="18" charset="0"/>
              </a:rPr>
              <a:t>85</a:t>
            </a:r>
          </a:p>
        </p:txBody>
      </p:sp>
      <p:sp>
        <p:nvSpPr>
          <p:cNvPr id="24883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s-ES"/>
          </a:p>
        </p:txBody>
      </p:sp>
      <p:sp>
        <p:nvSpPr>
          <p:cNvPr id="24883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s-ES"/>
          </a:p>
        </p:txBody>
      </p:sp>
      <p:sp>
        <p:nvSpPr>
          <p:cNvPr id="248838" name="Rectangle 6"/>
          <p:cNvSpPr>
            <a:spLocks noGrp="1" noRot="1" noChangeAspect="1" noChangeArrowheads="1" noTextEdit="1"/>
          </p:cNvSpPr>
          <p:nvPr>
            <p:ph type="sldImg"/>
          </p:nvPr>
        </p:nvSpPr>
        <p:spPr>
          <a:xfrm>
            <a:off x="1150938" y="692150"/>
            <a:ext cx="4556125" cy="3416300"/>
          </a:xfrm>
          <a:ln cap="flat"/>
        </p:spPr>
      </p:sp>
      <p:sp>
        <p:nvSpPr>
          <p:cNvPr id="248839" name="Rectangle 7"/>
          <p:cNvSpPr>
            <a:spLocks noGrp="1" noChangeArrowheads="1"/>
          </p:cNvSpPr>
          <p:nvPr>
            <p:ph type="body" idx="1"/>
          </p:nvPr>
        </p:nvSpPr>
        <p:spPr>
          <a:ln/>
        </p:spPr>
        <p:txBody>
          <a:bodyPr/>
          <a:lstStyle/>
          <a:p>
            <a:endParaRPr lang="es-E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s-ES"/>
          </a:p>
        </p:txBody>
      </p:sp>
      <p:sp>
        <p:nvSpPr>
          <p:cNvPr id="25293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lstStyle/>
          <a:p>
            <a:pPr algn="r" eaLnBrk="0" hangingPunct="0"/>
            <a:r>
              <a:rPr lang="en-US" sz="1200">
                <a:latin typeface="Times New Roman" pitchFamily="18" charset="0"/>
              </a:rPr>
              <a:t>87</a:t>
            </a:r>
          </a:p>
        </p:txBody>
      </p:sp>
      <p:sp>
        <p:nvSpPr>
          <p:cNvPr id="25293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s-ES"/>
          </a:p>
        </p:txBody>
      </p:sp>
      <p:sp>
        <p:nvSpPr>
          <p:cNvPr id="25293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s-ES"/>
          </a:p>
        </p:txBody>
      </p:sp>
      <p:sp>
        <p:nvSpPr>
          <p:cNvPr id="252934" name="Rectangle 6"/>
          <p:cNvSpPr>
            <a:spLocks noGrp="1" noRot="1" noChangeAspect="1" noChangeArrowheads="1" noTextEdit="1"/>
          </p:cNvSpPr>
          <p:nvPr>
            <p:ph type="sldImg"/>
          </p:nvPr>
        </p:nvSpPr>
        <p:spPr>
          <a:xfrm>
            <a:off x="1150938" y="692150"/>
            <a:ext cx="4556125" cy="3416300"/>
          </a:xfrm>
          <a:ln cap="flat"/>
        </p:spPr>
      </p:sp>
      <p:sp>
        <p:nvSpPr>
          <p:cNvPr id="252935" name="Rectangle 7"/>
          <p:cNvSpPr>
            <a:spLocks noGrp="1" noChangeArrowheads="1"/>
          </p:cNvSpPr>
          <p:nvPr>
            <p:ph type="body" idx="1"/>
          </p:nvPr>
        </p:nvSpPr>
        <p:spPr>
          <a:ln/>
        </p:spPr>
        <p:txBody>
          <a:bodyPr/>
          <a:lstStyle/>
          <a:p>
            <a:endParaRPr lang="es-E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s-ES"/>
          </a:p>
        </p:txBody>
      </p:sp>
      <p:sp>
        <p:nvSpPr>
          <p:cNvPr id="8294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lstStyle/>
          <a:p>
            <a:pPr algn="r" eaLnBrk="0" hangingPunct="0"/>
            <a:r>
              <a:rPr lang="en-US" sz="1200">
                <a:latin typeface="Times New Roman" pitchFamily="18" charset="0"/>
              </a:rPr>
              <a:t>4</a:t>
            </a:r>
          </a:p>
        </p:txBody>
      </p:sp>
      <p:sp>
        <p:nvSpPr>
          <p:cNvPr id="8294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s-ES"/>
          </a:p>
        </p:txBody>
      </p:sp>
      <p:sp>
        <p:nvSpPr>
          <p:cNvPr id="8294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s-ES"/>
          </a:p>
        </p:txBody>
      </p:sp>
      <p:sp>
        <p:nvSpPr>
          <p:cNvPr id="82950" name="Rectangle 6"/>
          <p:cNvSpPr>
            <a:spLocks noGrp="1" noRot="1" noChangeAspect="1" noChangeArrowheads="1" noTextEdit="1"/>
          </p:cNvSpPr>
          <p:nvPr>
            <p:ph type="sldImg"/>
          </p:nvPr>
        </p:nvSpPr>
        <p:spPr>
          <a:xfrm>
            <a:off x="1150938" y="692150"/>
            <a:ext cx="4556125" cy="3416300"/>
          </a:xfrm>
          <a:ln cap="flat"/>
        </p:spPr>
      </p:sp>
      <p:sp>
        <p:nvSpPr>
          <p:cNvPr id="82951" name="Rectangle 7"/>
          <p:cNvSpPr>
            <a:spLocks noGrp="1" noChangeArrowheads="1"/>
          </p:cNvSpPr>
          <p:nvPr>
            <p:ph type="body" idx="1"/>
          </p:nvPr>
        </p:nvSpPr>
        <p:spPr>
          <a:ln/>
        </p:spPr>
        <p:txBody>
          <a:bodyPr/>
          <a:lstStyle/>
          <a:p>
            <a:endParaRPr lang="es-E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Rot="1" noChangeAspect="1" noChangeArrowheads="1" noTextEdit="1"/>
          </p:cNvSpPr>
          <p:nvPr>
            <p:ph type="sldImg"/>
          </p:nvPr>
        </p:nvSpPr>
        <p:spPr>
          <a:xfrm>
            <a:off x="1150938" y="692150"/>
            <a:ext cx="4556125" cy="3416300"/>
          </a:xfrm>
          <a:ln/>
        </p:spPr>
      </p:sp>
      <p:sp>
        <p:nvSpPr>
          <p:cNvPr id="319491" name="Rectangle 3"/>
          <p:cNvSpPr>
            <a:spLocks noGrp="1" noChangeArrowheads="1"/>
          </p:cNvSpPr>
          <p:nvPr>
            <p:ph type="body" idx="1"/>
          </p:nvPr>
        </p:nvSpPr>
        <p:spPr/>
        <p:txBody>
          <a:bodyPr/>
          <a:lstStyle/>
          <a:p>
            <a:endParaRPr lang="es-E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s-ES"/>
          </a:p>
        </p:txBody>
      </p:sp>
      <p:sp>
        <p:nvSpPr>
          <p:cNvPr id="8499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lstStyle/>
          <a:p>
            <a:pPr algn="r" eaLnBrk="0" hangingPunct="0"/>
            <a:r>
              <a:rPr lang="en-US" sz="1200">
                <a:latin typeface="Times New Roman" pitchFamily="18" charset="0"/>
              </a:rPr>
              <a:t>5</a:t>
            </a:r>
          </a:p>
        </p:txBody>
      </p:sp>
      <p:sp>
        <p:nvSpPr>
          <p:cNvPr id="8499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s-ES"/>
          </a:p>
        </p:txBody>
      </p:sp>
      <p:sp>
        <p:nvSpPr>
          <p:cNvPr id="8499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s-ES"/>
          </a:p>
        </p:txBody>
      </p:sp>
      <p:sp>
        <p:nvSpPr>
          <p:cNvPr id="84998" name="Rectangle 6"/>
          <p:cNvSpPr>
            <a:spLocks noGrp="1" noRot="1" noChangeAspect="1" noChangeArrowheads="1" noTextEdit="1"/>
          </p:cNvSpPr>
          <p:nvPr>
            <p:ph type="sldImg"/>
          </p:nvPr>
        </p:nvSpPr>
        <p:spPr>
          <a:xfrm>
            <a:off x="1150938" y="692150"/>
            <a:ext cx="4556125" cy="3416300"/>
          </a:xfrm>
          <a:ln cap="flat"/>
        </p:spPr>
      </p:sp>
      <p:sp>
        <p:nvSpPr>
          <p:cNvPr id="84999" name="Rectangle 7"/>
          <p:cNvSpPr>
            <a:spLocks noGrp="1" noChangeArrowheads="1"/>
          </p:cNvSpPr>
          <p:nvPr>
            <p:ph type="body" idx="1"/>
          </p:nvPr>
        </p:nvSpPr>
        <p:spPr>
          <a:ln/>
        </p:spPr>
        <p:txBody>
          <a:bodyPr/>
          <a:lstStyle/>
          <a:p>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r>
              <a:rPr lang="es-ES"/>
              <a:t>Capítulo 3</a:t>
            </a:r>
          </a:p>
        </p:txBody>
      </p:sp>
      <p:sp>
        <p:nvSpPr>
          <p:cNvPr id="6" name="5 Marcador de número de diapositiva"/>
          <p:cNvSpPr>
            <a:spLocks noGrp="1"/>
          </p:cNvSpPr>
          <p:nvPr>
            <p:ph type="sldNum" sz="quarter" idx="12"/>
          </p:nvPr>
        </p:nvSpPr>
        <p:spPr/>
        <p:txBody>
          <a:bodyPr/>
          <a:lstStyle>
            <a:lvl1pPr>
              <a:defRPr/>
            </a:lvl1pPr>
          </a:lstStyle>
          <a:p>
            <a:fld id="{4F5F74D0-584D-404E-B695-2915A8844EE2}" type="slidenum">
              <a:rPr lang="es-ES"/>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r>
              <a:rPr lang="es-ES"/>
              <a:t>Capítulo 3</a:t>
            </a:r>
          </a:p>
        </p:txBody>
      </p:sp>
      <p:sp>
        <p:nvSpPr>
          <p:cNvPr id="6" name="5 Marcador de número de diapositiva"/>
          <p:cNvSpPr>
            <a:spLocks noGrp="1"/>
          </p:cNvSpPr>
          <p:nvPr>
            <p:ph type="sldNum" sz="quarter" idx="12"/>
          </p:nvPr>
        </p:nvSpPr>
        <p:spPr/>
        <p:txBody>
          <a:bodyPr/>
          <a:lstStyle>
            <a:lvl1pPr>
              <a:defRPr/>
            </a:lvl1pPr>
          </a:lstStyle>
          <a:p>
            <a:fld id="{A5FACAC7-3D81-4D5D-B463-08F2F683F30B}" type="slidenum">
              <a:rPr lang="es-ES"/>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r>
              <a:rPr lang="es-ES"/>
              <a:t>Capítulo 3</a:t>
            </a:r>
          </a:p>
        </p:txBody>
      </p:sp>
      <p:sp>
        <p:nvSpPr>
          <p:cNvPr id="6" name="5 Marcador de número de diapositiva"/>
          <p:cNvSpPr>
            <a:spLocks noGrp="1"/>
          </p:cNvSpPr>
          <p:nvPr>
            <p:ph type="sldNum" sz="quarter" idx="12"/>
          </p:nvPr>
        </p:nvSpPr>
        <p:spPr/>
        <p:txBody>
          <a:bodyPr/>
          <a:lstStyle>
            <a:lvl1pPr>
              <a:defRPr/>
            </a:lvl1pPr>
          </a:lstStyle>
          <a:p>
            <a:fld id="{75130397-8C89-4593-9417-0436EA67DB81}" type="slidenum">
              <a:rPr lang="es-ES"/>
              <a:pPr/>
              <a:t>‹Nº›</a:t>
            </a:fld>
            <a:endParaRPr lang="es-E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p>
            <a:r>
              <a:rPr lang="es-ES" smtClean="0"/>
              <a:t>Haga clic para modificar el estilo de título del patrón</a:t>
            </a:r>
            <a:endParaRPr lang="es-ES"/>
          </a:p>
        </p:txBody>
      </p:sp>
      <p:sp>
        <p:nvSpPr>
          <p:cNvPr id="3" name="2 Marcador de tabla"/>
          <p:cNvSpPr>
            <a:spLocks noGrp="1"/>
          </p:cNvSpPr>
          <p:nvPr>
            <p:ph type="tbl" idx="1"/>
          </p:nvPr>
        </p:nvSpPr>
        <p:spPr>
          <a:xfrm>
            <a:off x="457200" y="1600200"/>
            <a:ext cx="8229600" cy="4525963"/>
          </a:xfrm>
        </p:spPr>
        <p:txBody>
          <a:bodyPr/>
          <a:lstStyle/>
          <a:p>
            <a:endParaRPr lang="es-ES"/>
          </a:p>
        </p:txBody>
      </p:sp>
      <p:sp>
        <p:nvSpPr>
          <p:cNvPr id="4" name="3 Marcador de fecha"/>
          <p:cNvSpPr>
            <a:spLocks noGrp="1"/>
          </p:cNvSpPr>
          <p:nvPr>
            <p:ph type="dt" sz="half" idx="10"/>
          </p:nvPr>
        </p:nvSpPr>
        <p:spPr>
          <a:xfrm>
            <a:off x="457200" y="6245225"/>
            <a:ext cx="2133600" cy="476250"/>
          </a:xfrm>
        </p:spPr>
        <p:txBody>
          <a:bodyPr/>
          <a:lstStyle>
            <a:lvl1pPr>
              <a:defRPr/>
            </a:lvl1pPr>
          </a:lstStyle>
          <a:p>
            <a:endParaRPr lang="es-ES"/>
          </a:p>
        </p:txBody>
      </p:sp>
      <p:sp>
        <p:nvSpPr>
          <p:cNvPr id="5" name="4 Marcador de pie de página"/>
          <p:cNvSpPr>
            <a:spLocks noGrp="1"/>
          </p:cNvSpPr>
          <p:nvPr>
            <p:ph type="ftr" sz="quarter" idx="11"/>
          </p:nvPr>
        </p:nvSpPr>
        <p:spPr>
          <a:xfrm>
            <a:off x="3124200" y="6245225"/>
            <a:ext cx="2895600" cy="476250"/>
          </a:xfrm>
        </p:spPr>
        <p:txBody>
          <a:bodyPr/>
          <a:lstStyle>
            <a:lvl1pPr>
              <a:defRPr/>
            </a:lvl1pPr>
          </a:lstStyle>
          <a:p>
            <a:r>
              <a:rPr lang="es-ES"/>
              <a:t>Capítulo 3</a:t>
            </a:r>
          </a:p>
        </p:txBody>
      </p:sp>
      <p:sp>
        <p:nvSpPr>
          <p:cNvPr id="6" name="5 Marcador de número de diapositiva"/>
          <p:cNvSpPr>
            <a:spLocks noGrp="1"/>
          </p:cNvSpPr>
          <p:nvPr>
            <p:ph type="sldNum" sz="quarter" idx="12"/>
          </p:nvPr>
        </p:nvSpPr>
        <p:spPr>
          <a:xfrm>
            <a:off x="6553200" y="6245225"/>
            <a:ext cx="2133600" cy="476250"/>
          </a:xfrm>
        </p:spPr>
        <p:txBody>
          <a:bodyPr/>
          <a:lstStyle>
            <a:lvl1pPr>
              <a:defRPr/>
            </a:lvl1pPr>
          </a:lstStyle>
          <a:p>
            <a:fld id="{11E01EDF-2D53-49A0-A7D6-0A284B93F71A}" type="slidenum">
              <a:rPr lang="es-ES"/>
              <a:pPr/>
              <a:t>‹Nº›</a:t>
            </a:fld>
            <a:endParaRPr lang="es-E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ítulo, texto y 2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p>
            <a:r>
              <a:rPr lang="es-ES" smtClean="0"/>
              <a:t>Haga clic para modificar el estilo de título del patrón</a:t>
            </a:r>
            <a:endParaRPr lang="es-ES"/>
          </a:p>
        </p:txBody>
      </p:sp>
      <p:sp>
        <p:nvSpPr>
          <p:cNvPr id="3" name="2 Marcador de texto"/>
          <p:cNvSpPr>
            <a:spLocks noGrp="1"/>
          </p:cNvSpPr>
          <p:nvPr>
            <p:ph type="body" sz="half" idx="1"/>
          </p:nvPr>
        </p:nvSpPr>
        <p:spPr>
          <a:xfrm>
            <a:off x="457200" y="1600200"/>
            <a:ext cx="4038600" cy="452596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quarter" idx="2"/>
          </p:nvPr>
        </p:nvSpPr>
        <p:spPr>
          <a:xfrm>
            <a:off x="4648200" y="1600200"/>
            <a:ext cx="4038600" cy="21859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contenido"/>
          <p:cNvSpPr>
            <a:spLocks noGrp="1"/>
          </p:cNvSpPr>
          <p:nvPr>
            <p:ph sz="quarter" idx="3"/>
          </p:nvPr>
        </p:nvSpPr>
        <p:spPr>
          <a:xfrm>
            <a:off x="4648200" y="3938588"/>
            <a:ext cx="4038600" cy="218757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fecha"/>
          <p:cNvSpPr>
            <a:spLocks noGrp="1"/>
          </p:cNvSpPr>
          <p:nvPr>
            <p:ph type="dt" sz="half" idx="10"/>
          </p:nvPr>
        </p:nvSpPr>
        <p:spPr>
          <a:xfrm>
            <a:off x="457200" y="6245225"/>
            <a:ext cx="2133600" cy="476250"/>
          </a:xfrm>
        </p:spPr>
        <p:txBody>
          <a:bodyPr/>
          <a:lstStyle>
            <a:lvl1pPr>
              <a:defRPr/>
            </a:lvl1pPr>
          </a:lstStyle>
          <a:p>
            <a:endParaRPr lang="es-ES"/>
          </a:p>
        </p:txBody>
      </p:sp>
      <p:sp>
        <p:nvSpPr>
          <p:cNvPr id="7" name="6 Marcador de pie de página"/>
          <p:cNvSpPr>
            <a:spLocks noGrp="1"/>
          </p:cNvSpPr>
          <p:nvPr>
            <p:ph type="ftr" sz="quarter" idx="11"/>
          </p:nvPr>
        </p:nvSpPr>
        <p:spPr>
          <a:xfrm>
            <a:off x="3124200" y="6245225"/>
            <a:ext cx="2895600" cy="476250"/>
          </a:xfrm>
        </p:spPr>
        <p:txBody>
          <a:bodyPr/>
          <a:lstStyle>
            <a:lvl1pPr>
              <a:defRPr/>
            </a:lvl1pPr>
          </a:lstStyle>
          <a:p>
            <a:r>
              <a:rPr lang="es-ES"/>
              <a:t>Capítulo 3</a:t>
            </a:r>
          </a:p>
        </p:txBody>
      </p:sp>
      <p:sp>
        <p:nvSpPr>
          <p:cNvPr id="8" name="7 Marcador de número de diapositiva"/>
          <p:cNvSpPr>
            <a:spLocks noGrp="1"/>
          </p:cNvSpPr>
          <p:nvPr>
            <p:ph type="sldNum" sz="quarter" idx="12"/>
          </p:nvPr>
        </p:nvSpPr>
        <p:spPr>
          <a:xfrm>
            <a:off x="6553200" y="6245225"/>
            <a:ext cx="2133600" cy="476250"/>
          </a:xfrm>
        </p:spPr>
        <p:txBody>
          <a:bodyPr/>
          <a:lstStyle>
            <a:lvl1pPr>
              <a:defRPr/>
            </a:lvl1pPr>
          </a:lstStyle>
          <a:p>
            <a:fld id="{42A12811-7998-4B91-A65C-EBCC3CA89746}" type="slidenum">
              <a:rPr lang="es-ES"/>
              <a:pPr/>
              <a:t>‹Nº›</a:t>
            </a:fld>
            <a:endParaRPr lang="es-E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p>
            <a:r>
              <a:rPr lang="es-ES" smtClean="0"/>
              <a:t>Haga clic para modificar el estilo de título del patrón</a:t>
            </a:r>
            <a:endParaRPr lang="es-ES"/>
          </a:p>
        </p:txBody>
      </p:sp>
      <p:sp>
        <p:nvSpPr>
          <p:cNvPr id="3" name="2 Marcador de texto"/>
          <p:cNvSpPr>
            <a:spLocks noGrp="1"/>
          </p:cNvSpPr>
          <p:nvPr>
            <p:ph type="body" sz="half" idx="1"/>
          </p:nvPr>
        </p:nvSpPr>
        <p:spPr>
          <a:xfrm>
            <a:off x="457200" y="1600200"/>
            <a:ext cx="4038600" cy="452596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a:xfrm>
            <a:off x="457200" y="6245225"/>
            <a:ext cx="2133600" cy="476250"/>
          </a:xfrm>
        </p:spPr>
        <p:txBody>
          <a:bodyPr/>
          <a:lstStyle>
            <a:lvl1pPr>
              <a:defRPr/>
            </a:lvl1pPr>
          </a:lstStyle>
          <a:p>
            <a:endParaRPr lang="es-ES"/>
          </a:p>
        </p:txBody>
      </p:sp>
      <p:sp>
        <p:nvSpPr>
          <p:cNvPr id="6" name="5 Marcador de pie de página"/>
          <p:cNvSpPr>
            <a:spLocks noGrp="1"/>
          </p:cNvSpPr>
          <p:nvPr>
            <p:ph type="ftr" sz="quarter" idx="11"/>
          </p:nvPr>
        </p:nvSpPr>
        <p:spPr>
          <a:xfrm>
            <a:off x="3124200" y="6245225"/>
            <a:ext cx="2895600" cy="476250"/>
          </a:xfrm>
        </p:spPr>
        <p:txBody>
          <a:bodyPr/>
          <a:lstStyle>
            <a:lvl1pPr>
              <a:defRPr/>
            </a:lvl1pPr>
          </a:lstStyle>
          <a:p>
            <a:r>
              <a:rPr lang="es-ES"/>
              <a:t>Capítulo 3</a:t>
            </a:r>
          </a:p>
        </p:txBody>
      </p:sp>
      <p:sp>
        <p:nvSpPr>
          <p:cNvPr id="7" name="6 Marcador de número de diapositiva"/>
          <p:cNvSpPr>
            <a:spLocks noGrp="1"/>
          </p:cNvSpPr>
          <p:nvPr>
            <p:ph type="sldNum" sz="quarter" idx="12"/>
          </p:nvPr>
        </p:nvSpPr>
        <p:spPr>
          <a:xfrm>
            <a:off x="6553200" y="6245225"/>
            <a:ext cx="2133600" cy="476250"/>
          </a:xfrm>
        </p:spPr>
        <p:txBody>
          <a:bodyPr/>
          <a:lstStyle>
            <a:lvl1pPr>
              <a:defRPr/>
            </a:lvl1pPr>
          </a:lstStyle>
          <a:p>
            <a:fld id="{499EF5D5-4E31-4D0F-8230-2B10445EBA76}" type="slidenum">
              <a:rPr lang="es-ES"/>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r>
              <a:rPr lang="es-ES"/>
              <a:t>Capítulo 3</a:t>
            </a:r>
          </a:p>
        </p:txBody>
      </p:sp>
      <p:sp>
        <p:nvSpPr>
          <p:cNvPr id="6" name="5 Marcador de número de diapositiva"/>
          <p:cNvSpPr>
            <a:spLocks noGrp="1"/>
          </p:cNvSpPr>
          <p:nvPr>
            <p:ph type="sldNum" sz="quarter" idx="12"/>
          </p:nvPr>
        </p:nvSpPr>
        <p:spPr/>
        <p:txBody>
          <a:bodyPr/>
          <a:lstStyle>
            <a:lvl1pPr>
              <a:defRPr/>
            </a:lvl1pPr>
          </a:lstStyle>
          <a:p>
            <a:fld id="{52159FA6-A8E8-4B24-93A3-2D8626D71D7B}" type="slidenum">
              <a:rPr lang="es-ES"/>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r>
              <a:rPr lang="es-ES"/>
              <a:t>Capítulo 3</a:t>
            </a:r>
          </a:p>
        </p:txBody>
      </p:sp>
      <p:sp>
        <p:nvSpPr>
          <p:cNvPr id="6" name="5 Marcador de número de diapositiva"/>
          <p:cNvSpPr>
            <a:spLocks noGrp="1"/>
          </p:cNvSpPr>
          <p:nvPr>
            <p:ph type="sldNum" sz="quarter" idx="12"/>
          </p:nvPr>
        </p:nvSpPr>
        <p:spPr/>
        <p:txBody>
          <a:bodyPr/>
          <a:lstStyle>
            <a:lvl1pPr>
              <a:defRPr/>
            </a:lvl1pPr>
          </a:lstStyle>
          <a:p>
            <a:fld id="{F4957909-88EE-4737-B6E0-5BA96A051EF7}" type="slidenum">
              <a:rPr lang="es-ES"/>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lvl1pPr>
              <a:defRPr/>
            </a:lvl1pPr>
          </a:lstStyle>
          <a:p>
            <a:endParaRPr lang="es-ES"/>
          </a:p>
        </p:txBody>
      </p:sp>
      <p:sp>
        <p:nvSpPr>
          <p:cNvPr id="6" name="5 Marcador de pie de página"/>
          <p:cNvSpPr>
            <a:spLocks noGrp="1"/>
          </p:cNvSpPr>
          <p:nvPr>
            <p:ph type="ftr" sz="quarter" idx="11"/>
          </p:nvPr>
        </p:nvSpPr>
        <p:spPr/>
        <p:txBody>
          <a:bodyPr/>
          <a:lstStyle>
            <a:lvl1pPr>
              <a:defRPr/>
            </a:lvl1pPr>
          </a:lstStyle>
          <a:p>
            <a:r>
              <a:rPr lang="es-ES"/>
              <a:t>Capítulo 3</a:t>
            </a:r>
          </a:p>
        </p:txBody>
      </p:sp>
      <p:sp>
        <p:nvSpPr>
          <p:cNvPr id="7" name="6 Marcador de número de diapositiva"/>
          <p:cNvSpPr>
            <a:spLocks noGrp="1"/>
          </p:cNvSpPr>
          <p:nvPr>
            <p:ph type="sldNum" sz="quarter" idx="12"/>
          </p:nvPr>
        </p:nvSpPr>
        <p:spPr/>
        <p:txBody>
          <a:bodyPr/>
          <a:lstStyle>
            <a:lvl1pPr>
              <a:defRPr/>
            </a:lvl1pPr>
          </a:lstStyle>
          <a:p>
            <a:fld id="{BF2E4E2B-DC24-4334-A063-6F2682042D8D}" type="slidenum">
              <a:rPr lang="es-ES"/>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lvl1pPr>
              <a:defRPr/>
            </a:lvl1pPr>
          </a:lstStyle>
          <a:p>
            <a:endParaRPr lang="es-ES"/>
          </a:p>
        </p:txBody>
      </p:sp>
      <p:sp>
        <p:nvSpPr>
          <p:cNvPr id="8" name="7 Marcador de pie de página"/>
          <p:cNvSpPr>
            <a:spLocks noGrp="1"/>
          </p:cNvSpPr>
          <p:nvPr>
            <p:ph type="ftr" sz="quarter" idx="11"/>
          </p:nvPr>
        </p:nvSpPr>
        <p:spPr/>
        <p:txBody>
          <a:bodyPr/>
          <a:lstStyle>
            <a:lvl1pPr>
              <a:defRPr/>
            </a:lvl1pPr>
          </a:lstStyle>
          <a:p>
            <a:r>
              <a:rPr lang="es-ES"/>
              <a:t>Capítulo 3</a:t>
            </a:r>
          </a:p>
        </p:txBody>
      </p:sp>
      <p:sp>
        <p:nvSpPr>
          <p:cNvPr id="9" name="8 Marcador de número de diapositiva"/>
          <p:cNvSpPr>
            <a:spLocks noGrp="1"/>
          </p:cNvSpPr>
          <p:nvPr>
            <p:ph type="sldNum" sz="quarter" idx="12"/>
          </p:nvPr>
        </p:nvSpPr>
        <p:spPr/>
        <p:txBody>
          <a:bodyPr/>
          <a:lstStyle>
            <a:lvl1pPr>
              <a:defRPr/>
            </a:lvl1pPr>
          </a:lstStyle>
          <a:p>
            <a:fld id="{3974848B-AEE4-40EC-B54B-C5E11E5A5922}" type="slidenum">
              <a:rPr lang="es-ES"/>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lvl1pPr>
              <a:defRPr/>
            </a:lvl1pPr>
          </a:lstStyle>
          <a:p>
            <a:endParaRPr lang="es-ES"/>
          </a:p>
        </p:txBody>
      </p:sp>
      <p:sp>
        <p:nvSpPr>
          <p:cNvPr id="4" name="3 Marcador de pie de página"/>
          <p:cNvSpPr>
            <a:spLocks noGrp="1"/>
          </p:cNvSpPr>
          <p:nvPr>
            <p:ph type="ftr" sz="quarter" idx="11"/>
          </p:nvPr>
        </p:nvSpPr>
        <p:spPr/>
        <p:txBody>
          <a:bodyPr/>
          <a:lstStyle>
            <a:lvl1pPr>
              <a:defRPr/>
            </a:lvl1pPr>
          </a:lstStyle>
          <a:p>
            <a:r>
              <a:rPr lang="es-ES"/>
              <a:t>Capítulo 3</a:t>
            </a:r>
          </a:p>
        </p:txBody>
      </p:sp>
      <p:sp>
        <p:nvSpPr>
          <p:cNvPr id="5" name="4 Marcador de número de diapositiva"/>
          <p:cNvSpPr>
            <a:spLocks noGrp="1"/>
          </p:cNvSpPr>
          <p:nvPr>
            <p:ph type="sldNum" sz="quarter" idx="12"/>
          </p:nvPr>
        </p:nvSpPr>
        <p:spPr/>
        <p:txBody>
          <a:bodyPr/>
          <a:lstStyle>
            <a:lvl1pPr>
              <a:defRPr/>
            </a:lvl1pPr>
          </a:lstStyle>
          <a:p>
            <a:fld id="{A07FE14F-DDBB-4584-A1BB-40FDFF820B79}" type="slidenum">
              <a:rPr lang="es-ES"/>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lvl1pPr>
              <a:defRPr/>
            </a:lvl1pPr>
          </a:lstStyle>
          <a:p>
            <a:endParaRPr lang="es-ES"/>
          </a:p>
        </p:txBody>
      </p:sp>
      <p:sp>
        <p:nvSpPr>
          <p:cNvPr id="3" name="2 Marcador de pie de página"/>
          <p:cNvSpPr>
            <a:spLocks noGrp="1"/>
          </p:cNvSpPr>
          <p:nvPr>
            <p:ph type="ftr" sz="quarter" idx="11"/>
          </p:nvPr>
        </p:nvSpPr>
        <p:spPr/>
        <p:txBody>
          <a:bodyPr/>
          <a:lstStyle>
            <a:lvl1pPr>
              <a:defRPr/>
            </a:lvl1pPr>
          </a:lstStyle>
          <a:p>
            <a:r>
              <a:rPr lang="es-ES"/>
              <a:t>Capítulo 3</a:t>
            </a:r>
          </a:p>
        </p:txBody>
      </p:sp>
      <p:sp>
        <p:nvSpPr>
          <p:cNvPr id="4" name="3 Marcador de número de diapositiva"/>
          <p:cNvSpPr>
            <a:spLocks noGrp="1"/>
          </p:cNvSpPr>
          <p:nvPr>
            <p:ph type="sldNum" sz="quarter" idx="12"/>
          </p:nvPr>
        </p:nvSpPr>
        <p:spPr/>
        <p:txBody>
          <a:bodyPr/>
          <a:lstStyle>
            <a:lvl1pPr>
              <a:defRPr/>
            </a:lvl1pPr>
          </a:lstStyle>
          <a:p>
            <a:fld id="{93152C7F-B344-4833-8266-92283E638410}" type="slidenum">
              <a:rPr lang="es-ES"/>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s-ES"/>
          </a:p>
        </p:txBody>
      </p:sp>
      <p:sp>
        <p:nvSpPr>
          <p:cNvPr id="6" name="5 Marcador de pie de página"/>
          <p:cNvSpPr>
            <a:spLocks noGrp="1"/>
          </p:cNvSpPr>
          <p:nvPr>
            <p:ph type="ftr" sz="quarter" idx="11"/>
          </p:nvPr>
        </p:nvSpPr>
        <p:spPr/>
        <p:txBody>
          <a:bodyPr/>
          <a:lstStyle>
            <a:lvl1pPr>
              <a:defRPr/>
            </a:lvl1pPr>
          </a:lstStyle>
          <a:p>
            <a:r>
              <a:rPr lang="es-ES"/>
              <a:t>Capítulo 3</a:t>
            </a:r>
          </a:p>
        </p:txBody>
      </p:sp>
      <p:sp>
        <p:nvSpPr>
          <p:cNvPr id="7" name="6 Marcador de número de diapositiva"/>
          <p:cNvSpPr>
            <a:spLocks noGrp="1"/>
          </p:cNvSpPr>
          <p:nvPr>
            <p:ph type="sldNum" sz="quarter" idx="12"/>
          </p:nvPr>
        </p:nvSpPr>
        <p:spPr/>
        <p:txBody>
          <a:bodyPr/>
          <a:lstStyle>
            <a:lvl1pPr>
              <a:defRPr/>
            </a:lvl1pPr>
          </a:lstStyle>
          <a:p>
            <a:fld id="{E11B6689-64CF-4DC6-8405-231DF3A05569}" type="slidenum">
              <a:rPr lang="es-ES"/>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s-ES"/>
          </a:p>
        </p:txBody>
      </p:sp>
      <p:sp>
        <p:nvSpPr>
          <p:cNvPr id="6" name="5 Marcador de pie de página"/>
          <p:cNvSpPr>
            <a:spLocks noGrp="1"/>
          </p:cNvSpPr>
          <p:nvPr>
            <p:ph type="ftr" sz="quarter" idx="11"/>
          </p:nvPr>
        </p:nvSpPr>
        <p:spPr/>
        <p:txBody>
          <a:bodyPr/>
          <a:lstStyle>
            <a:lvl1pPr>
              <a:defRPr/>
            </a:lvl1pPr>
          </a:lstStyle>
          <a:p>
            <a:r>
              <a:rPr lang="es-ES"/>
              <a:t>Capítulo 3</a:t>
            </a:r>
          </a:p>
        </p:txBody>
      </p:sp>
      <p:sp>
        <p:nvSpPr>
          <p:cNvPr id="7" name="6 Marcador de número de diapositiva"/>
          <p:cNvSpPr>
            <a:spLocks noGrp="1"/>
          </p:cNvSpPr>
          <p:nvPr>
            <p:ph type="sldNum" sz="quarter" idx="12"/>
          </p:nvPr>
        </p:nvSpPr>
        <p:spPr/>
        <p:txBody>
          <a:bodyPr/>
          <a:lstStyle>
            <a:lvl1pPr>
              <a:defRPr/>
            </a:lvl1pPr>
          </a:lstStyle>
          <a:p>
            <a:fld id="{35471530-2CC0-4ACE-88B4-1EB71625D6FA}" type="slidenum">
              <a:rPr lang="es-ES"/>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2322"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s-ES" smtClean="0"/>
              <a:t>Haga clic para cambiar el estilo de título	</a:t>
            </a:r>
          </a:p>
        </p:txBody>
      </p:sp>
      <p:sp>
        <p:nvSpPr>
          <p:cNvPr id="312323"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31232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s-ES"/>
          </a:p>
        </p:txBody>
      </p:sp>
      <p:sp>
        <p:nvSpPr>
          <p:cNvPr id="31232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r>
              <a:rPr lang="es-ES"/>
              <a:t>Capítulo 3</a:t>
            </a:r>
          </a:p>
        </p:txBody>
      </p:sp>
      <p:sp>
        <p:nvSpPr>
          <p:cNvPr id="312326"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AB80710E-ECDA-433A-AD1B-460C0D42AD02}" type="slidenum">
              <a:rPr lang="es-ES"/>
              <a:pPr/>
              <a:t>‹Nº›</a:t>
            </a:fld>
            <a:endParaRPr lang="es-E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hf hd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ancheza@ugr.e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translate.googleusercontent.com/translate_c?hl=es&amp;langpair=en|es&amp;u=http://en.wikipedia.org/wiki/File:Alfred_Marshall.jpg&amp;rurl=translate.google.es&amp;usg=ALkJrhgPK_LlYaMcREzusacnmSwyPJ8XIw"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3.xml"/><Relationship Id="rId1" Type="http://schemas.openxmlformats.org/officeDocument/2006/relationships/vmlDrawing" Target="../drawings/vmlDrawing2.vml"/><Relationship Id="rId5" Type="http://schemas.openxmlformats.org/officeDocument/2006/relationships/oleObject" Target="../embeddings/oleObject5.bin"/><Relationship Id="rId4" Type="http://schemas.openxmlformats.org/officeDocument/2006/relationships/oleObject" Target="../embeddings/oleObject4.bin"/></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4.xml"/><Relationship Id="rId1" Type="http://schemas.openxmlformats.org/officeDocument/2006/relationships/vmlDrawing" Target="../drawings/vmlDrawing3.vml"/><Relationship Id="rId4" Type="http://schemas.openxmlformats.org/officeDocument/2006/relationships/oleObject" Target="../embeddings/oleObject6.bin"/></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4.xml"/><Relationship Id="rId1" Type="http://schemas.openxmlformats.org/officeDocument/2006/relationships/vmlDrawing" Target="../drawings/vmlDrawing4.vml"/><Relationship Id="rId4" Type="http://schemas.openxmlformats.org/officeDocument/2006/relationships/oleObject" Target="../embeddings/oleObject7.bin"/></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4 Marcador de pie de página"/>
          <p:cNvSpPr>
            <a:spLocks noGrp="1"/>
          </p:cNvSpPr>
          <p:nvPr>
            <p:ph type="ftr" sz="quarter" idx="11"/>
          </p:nvPr>
        </p:nvSpPr>
        <p:spPr/>
        <p:txBody>
          <a:bodyPr/>
          <a:lstStyle/>
          <a:p>
            <a:r>
              <a:rPr lang="es-ES"/>
              <a:t>Capítulo 3</a:t>
            </a:r>
          </a:p>
        </p:txBody>
      </p:sp>
      <p:sp>
        <p:nvSpPr>
          <p:cNvPr id="10" name="5 Marcador de número de diapositiva"/>
          <p:cNvSpPr>
            <a:spLocks noGrp="1"/>
          </p:cNvSpPr>
          <p:nvPr>
            <p:ph type="sldNum" sz="quarter" idx="12"/>
          </p:nvPr>
        </p:nvSpPr>
        <p:spPr/>
        <p:txBody>
          <a:bodyPr/>
          <a:lstStyle/>
          <a:p>
            <a:fld id="{5D697914-016E-4D65-8FCE-94A9C7BAD0D0}" type="slidenum">
              <a:rPr lang="es-ES"/>
              <a:pPr/>
              <a:t>1</a:t>
            </a:fld>
            <a:endParaRPr lang="es-ES"/>
          </a:p>
        </p:txBody>
      </p:sp>
      <p:sp>
        <p:nvSpPr>
          <p:cNvPr id="393218" name="Rectangle 2"/>
          <p:cNvSpPr>
            <a:spLocks noChangeArrowheads="1"/>
          </p:cNvSpPr>
          <p:nvPr/>
        </p:nvSpPr>
        <p:spPr bwMode="auto">
          <a:xfrm>
            <a:off x="762000" y="6248400"/>
            <a:ext cx="1905000" cy="457200"/>
          </a:xfrm>
          <a:prstGeom prst="rect">
            <a:avLst/>
          </a:prstGeom>
          <a:noFill/>
          <a:ln w="12700">
            <a:noFill/>
            <a:miter lim="800000"/>
            <a:headEnd/>
            <a:tailEnd/>
          </a:ln>
          <a:effectLst/>
        </p:spPr>
        <p:txBody>
          <a:bodyPr wrap="none" anchor="ctr"/>
          <a:lstStyle/>
          <a:p>
            <a:endParaRPr lang="es-ES"/>
          </a:p>
        </p:txBody>
      </p:sp>
      <p:sp>
        <p:nvSpPr>
          <p:cNvPr id="393219" name="Rectangle 3"/>
          <p:cNvSpPr>
            <a:spLocks noChangeArrowheads="1"/>
          </p:cNvSpPr>
          <p:nvPr/>
        </p:nvSpPr>
        <p:spPr bwMode="auto">
          <a:xfrm>
            <a:off x="3276600" y="6248400"/>
            <a:ext cx="2895600" cy="457200"/>
          </a:xfrm>
          <a:prstGeom prst="rect">
            <a:avLst/>
          </a:prstGeom>
          <a:noFill/>
          <a:ln w="12700">
            <a:noFill/>
            <a:miter lim="800000"/>
            <a:headEnd/>
            <a:tailEnd/>
          </a:ln>
          <a:effectLst/>
        </p:spPr>
        <p:txBody>
          <a:bodyPr wrap="none" anchor="ctr"/>
          <a:lstStyle/>
          <a:p>
            <a:endParaRPr lang="es-ES"/>
          </a:p>
        </p:txBody>
      </p:sp>
      <p:sp>
        <p:nvSpPr>
          <p:cNvPr id="393220" name="Rectangle 4"/>
          <p:cNvSpPr>
            <a:spLocks noGrp="1" noChangeArrowheads="1"/>
          </p:cNvSpPr>
          <p:nvPr>
            <p:ph type="ctrTitle"/>
          </p:nvPr>
        </p:nvSpPr>
        <p:spPr>
          <a:xfrm>
            <a:off x="-790132" y="1669667"/>
            <a:ext cx="7772400" cy="1143000"/>
          </a:xfrm>
          <a:noFill/>
          <a:ln/>
        </p:spPr>
        <p:txBody>
          <a:bodyPr lIns="90488" tIns="44450" rIns="90488" bIns="44450" anchor="b"/>
          <a:lstStyle/>
          <a:p>
            <a:r>
              <a:rPr lang="en-US" sz="5400" b="1" dirty="0" err="1"/>
              <a:t>Capítulo</a:t>
            </a:r>
            <a:r>
              <a:rPr lang="en-US" sz="5400" b="1" dirty="0"/>
              <a:t> 3</a:t>
            </a:r>
            <a:br>
              <a:rPr lang="en-US" sz="5400" b="1" dirty="0"/>
            </a:br>
            <a:r>
              <a:rPr lang="en-US" sz="5400" b="1" dirty="0"/>
              <a:t> </a:t>
            </a:r>
            <a:r>
              <a:rPr lang="es-ES" sz="5400" dirty="0"/>
              <a:t>La producción</a:t>
            </a:r>
            <a:endParaRPr lang="en-US" sz="5400" dirty="0"/>
          </a:p>
        </p:txBody>
      </p:sp>
      <p:sp>
        <p:nvSpPr>
          <p:cNvPr id="393221" name="Line 5"/>
          <p:cNvSpPr>
            <a:spLocks noChangeShapeType="1"/>
          </p:cNvSpPr>
          <p:nvPr/>
        </p:nvSpPr>
        <p:spPr bwMode="auto">
          <a:xfrm>
            <a:off x="900113" y="5837238"/>
            <a:ext cx="739775" cy="0"/>
          </a:xfrm>
          <a:prstGeom prst="line">
            <a:avLst/>
          </a:prstGeom>
          <a:noFill/>
          <a:ln w="38100">
            <a:solidFill>
              <a:srgbClr val="FFFFFF"/>
            </a:solidFill>
            <a:round/>
            <a:headEnd/>
            <a:tailEnd type="triangle" w="med" len="med"/>
          </a:ln>
          <a:effectLst/>
        </p:spPr>
        <p:txBody>
          <a:bodyPr wrap="none" anchor="ctr"/>
          <a:lstStyle/>
          <a:p>
            <a:endParaRPr lang="es-ES"/>
          </a:p>
        </p:txBody>
      </p:sp>
      <p:sp>
        <p:nvSpPr>
          <p:cNvPr id="393222" name="Rectangle 6"/>
          <p:cNvSpPr>
            <a:spLocks noChangeArrowheads="1"/>
          </p:cNvSpPr>
          <p:nvPr/>
        </p:nvSpPr>
        <p:spPr bwMode="auto">
          <a:xfrm>
            <a:off x="1022411" y="4474580"/>
            <a:ext cx="7134225" cy="1352550"/>
          </a:xfrm>
          <a:prstGeom prst="rect">
            <a:avLst/>
          </a:prstGeom>
          <a:noFill/>
          <a:ln w="12700">
            <a:noFill/>
            <a:miter lim="800000"/>
            <a:headEnd/>
            <a:tailEnd/>
          </a:ln>
          <a:effectLst/>
        </p:spPr>
        <p:txBody>
          <a:bodyPr lIns="90488" tIns="44450" rIns="90488" bIns="44450" anchor="b"/>
          <a:lstStyle/>
          <a:p>
            <a:pPr algn="ctr"/>
            <a:r>
              <a:rPr lang="en-US" sz="2800" b="1" dirty="0">
                <a:solidFill>
                  <a:schemeClr val="tx2"/>
                </a:solidFill>
              </a:rPr>
              <a:t/>
            </a:r>
            <a:br>
              <a:rPr lang="en-US" sz="2800" b="1" dirty="0">
                <a:solidFill>
                  <a:schemeClr val="tx2"/>
                </a:solidFill>
              </a:rPr>
            </a:br>
            <a:r>
              <a:rPr lang="en-US" sz="2800" b="1" dirty="0">
                <a:solidFill>
                  <a:schemeClr val="tx2"/>
                </a:solidFill>
              </a:rPr>
              <a:t> </a:t>
            </a:r>
            <a:r>
              <a:rPr lang="es-ES" sz="2800" b="1" dirty="0">
                <a:solidFill>
                  <a:schemeClr val="tx2"/>
                </a:solidFill>
              </a:rPr>
              <a:t> </a:t>
            </a:r>
            <a:br>
              <a:rPr lang="es-ES" sz="2800" b="1" dirty="0">
                <a:solidFill>
                  <a:schemeClr val="tx2"/>
                </a:solidFill>
              </a:rPr>
            </a:br>
            <a:r>
              <a:rPr lang="es-ES" sz="2800" b="1" dirty="0">
                <a:solidFill>
                  <a:schemeClr val="tx2"/>
                </a:solidFill>
              </a:rPr>
              <a:t/>
            </a:r>
            <a:br>
              <a:rPr lang="es-ES" sz="2800" b="1" dirty="0">
                <a:solidFill>
                  <a:schemeClr val="tx2"/>
                </a:solidFill>
              </a:rPr>
            </a:br>
            <a:r>
              <a:rPr lang="es-ES" sz="2800" b="1" dirty="0">
                <a:solidFill>
                  <a:schemeClr val="tx2"/>
                </a:solidFill>
              </a:rPr>
              <a:t/>
            </a:r>
            <a:br>
              <a:rPr lang="es-ES" sz="2800" b="1" dirty="0">
                <a:solidFill>
                  <a:schemeClr val="tx2"/>
                </a:solidFill>
              </a:rPr>
            </a:br>
            <a:r>
              <a:rPr lang="es-ES" sz="2400" dirty="0">
                <a:solidFill>
                  <a:schemeClr val="tx2"/>
                </a:solidFill>
              </a:rPr>
              <a:t>Ángeles Sánchez Domínguez </a:t>
            </a:r>
            <a:br>
              <a:rPr lang="es-ES" sz="2400" dirty="0">
                <a:solidFill>
                  <a:schemeClr val="tx2"/>
                </a:solidFill>
              </a:rPr>
            </a:br>
            <a:r>
              <a:rPr lang="es-ES" sz="2400" dirty="0">
                <a:solidFill>
                  <a:schemeClr val="tx2"/>
                </a:solidFill>
              </a:rPr>
              <a:t>Departamento Economía Aplicada</a:t>
            </a:r>
            <a:br>
              <a:rPr lang="es-ES" sz="2400" dirty="0">
                <a:solidFill>
                  <a:schemeClr val="tx2"/>
                </a:solidFill>
              </a:rPr>
            </a:br>
            <a:r>
              <a:rPr lang="es-ES" sz="2400" dirty="0">
                <a:solidFill>
                  <a:schemeClr val="tx2"/>
                </a:solidFill>
              </a:rPr>
              <a:t>Universidad de Granada</a:t>
            </a:r>
            <a:br>
              <a:rPr lang="es-ES" sz="2400" dirty="0">
                <a:solidFill>
                  <a:schemeClr val="tx2"/>
                </a:solidFill>
              </a:rPr>
            </a:br>
            <a:r>
              <a:rPr lang="es-ES" sz="2400" dirty="0">
                <a:solidFill>
                  <a:schemeClr val="tx2"/>
                </a:solidFill>
                <a:hlinkClick r:id="rId3"/>
              </a:rPr>
              <a:t>sancheza@ugr.es</a:t>
            </a:r>
            <a:r>
              <a:rPr lang="es-ES" sz="2400" dirty="0">
                <a:solidFill>
                  <a:schemeClr val="tx2"/>
                </a:solidFill>
              </a:rPr>
              <a:t/>
            </a:r>
            <a:br>
              <a:rPr lang="es-ES" sz="2400" dirty="0">
                <a:solidFill>
                  <a:schemeClr val="tx2"/>
                </a:solidFill>
              </a:rPr>
            </a:br>
            <a:r>
              <a:rPr lang="es-ES" sz="2400" dirty="0" smtClean="0">
                <a:solidFill>
                  <a:schemeClr val="tx2"/>
                </a:solidFill>
              </a:rPr>
              <a:t>PRADRO2 de la UGR</a:t>
            </a:r>
            <a:r>
              <a:rPr lang="es-ES" sz="2400" dirty="0" smtClean="0"/>
              <a:t> (https://prado.ugr.es/moodle/</a:t>
            </a:r>
            <a:r>
              <a:rPr lang="es-ES" sz="2400" dirty="0" smtClean="0">
                <a:solidFill>
                  <a:schemeClr val="tx2"/>
                </a:solidFill>
              </a:rPr>
              <a:t>)</a:t>
            </a:r>
          </a:p>
          <a:p>
            <a:pPr algn="ctr"/>
            <a:endParaRPr lang="es-ES" sz="2400" dirty="0">
              <a:solidFill>
                <a:schemeClr val="tx2"/>
              </a:solidFill>
            </a:endParaRPr>
          </a:p>
        </p:txBody>
      </p:sp>
      <p:pic>
        <p:nvPicPr>
          <p:cNvPr id="393228" name="Picture 12" descr="Resultado de imagen de cadena producción"/>
          <p:cNvPicPr>
            <a:picLocks noChangeAspect="1" noChangeArrowheads="1"/>
          </p:cNvPicPr>
          <p:nvPr/>
        </p:nvPicPr>
        <p:blipFill>
          <a:blip r:embed="rId4"/>
          <a:srcRect/>
          <a:stretch>
            <a:fillRect/>
          </a:stretch>
        </p:blipFill>
        <p:spPr bwMode="auto">
          <a:xfrm>
            <a:off x="5574292" y="428262"/>
            <a:ext cx="3292116" cy="2210764"/>
          </a:xfrm>
          <a:prstGeom prst="rect">
            <a:avLst/>
          </a:prstGeom>
          <a:noFill/>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8" name="Rectangle 2"/>
          <p:cNvSpPr>
            <a:spLocks noChangeArrowheads="1"/>
          </p:cNvSpPr>
          <p:nvPr/>
        </p:nvSpPr>
        <p:spPr bwMode="auto">
          <a:xfrm>
            <a:off x="762000" y="6248400"/>
            <a:ext cx="1905000" cy="457200"/>
          </a:xfrm>
          <a:prstGeom prst="rect">
            <a:avLst/>
          </a:prstGeom>
          <a:noFill/>
          <a:ln w="12700">
            <a:noFill/>
            <a:miter lim="800000"/>
            <a:headEnd/>
            <a:tailEnd/>
          </a:ln>
          <a:effectLst/>
        </p:spPr>
        <p:txBody>
          <a:bodyPr wrap="none" anchor="ctr"/>
          <a:lstStyle/>
          <a:p>
            <a:endParaRPr lang="es-ES"/>
          </a:p>
        </p:txBody>
      </p:sp>
      <p:sp>
        <p:nvSpPr>
          <p:cNvPr id="86019" name="Rectangle 3"/>
          <p:cNvSpPr>
            <a:spLocks noChangeArrowheads="1"/>
          </p:cNvSpPr>
          <p:nvPr/>
        </p:nvSpPr>
        <p:spPr bwMode="auto">
          <a:xfrm>
            <a:off x="3276600" y="6248400"/>
            <a:ext cx="2895600" cy="457200"/>
          </a:xfrm>
          <a:prstGeom prst="rect">
            <a:avLst/>
          </a:prstGeom>
          <a:noFill/>
          <a:ln w="12700">
            <a:noFill/>
            <a:miter lim="800000"/>
            <a:headEnd/>
            <a:tailEnd/>
          </a:ln>
          <a:effectLst/>
        </p:spPr>
        <p:txBody>
          <a:bodyPr wrap="none" anchor="ctr"/>
          <a:lstStyle/>
          <a:p>
            <a:endParaRPr lang="es-ES"/>
          </a:p>
        </p:txBody>
      </p:sp>
      <p:sp>
        <p:nvSpPr>
          <p:cNvPr id="86024" name="Text Box 8"/>
          <p:cNvSpPr txBox="1">
            <a:spLocks noChangeArrowheads="1"/>
          </p:cNvSpPr>
          <p:nvPr/>
        </p:nvSpPr>
        <p:spPr bwMode="auto">
          <a:xfrm>
            <a:off x="100012" y="162045"/>
            <a:ext cx="9043988" cy="531813"/>
          </a:xfrm>
          <a:prstGeom prst="rect">
            <a:avLst/>
          </a:prstGeom>
          <a:solidFill>
            <a:srgbClr val="D8C0CB"/>
          </a:solidFill>
          <a:ln w="12700">
            <a:solidFill>
              <a:srgbClr val="376546"/>
            </a:solidFill>
            <a:miter lim="800000"/>
            <a:headEnd/>
            <a:tailEnd/>
          </a:ln>
          <a:effectLst>
            <a:outerShdw dist="107763" dir="2700000" algn="ctr" rotWithShape="0">
              <a:srgbClr val="B2B2B2"/>
            </a:outerShdw>
          </a:effectLst>
        </p:spPr>
        <p:txBody>
          <a:bodyPr wrap="none">
            <a:spAutoFit/>
          </a:bodyPr>
          <a:lstStyle/>
          <a:p>
            <a:pPr algn="ctr" eaLnBrk="0" hangingPunct="0"/>
            <a:r>
              <a:rPr lang="es-ES" sz="2800" b="1" dirty="0"/>
              <a:t>Práctica 1. Eficiencia técnica y eficiencia económica</a:t>
            </a:r>
            <a:endParaRPr lang="es-ES" sz="3200" b="1" dirty="0"/>
          </a:p>
        </p:txBody>
      </p:sp>
      <p:graphicFrame>
        <p:nvGraphicFramePr>
          <p:cNvPr id="86083" name="Group 67"/>
          <p:cNvGraphicFramePr>
            <a:graphicFrameLocks noGrp="1"/>
          </p:cNvGraphicFramePr>
          <p:nvPr>
            <p:ph idx="1"/>
          </p:nvPr>
        </p:nvGraphicFramePr>
        <p:xfrm>
          <a:off x="775503" y="2118167"/>
          <a:ext cx="7650867" cy="4412829"/>
        </p:xfrm>
        <a:graphic>
          <a:graphicData uri="http://schemas.openxmlformats.org/drawingml/2006/table">
            <a:tbl>
              <a:tblPr/>
              <a:tblGrid>
                <a:gridCol w="1396165"/>
                <a:gridCol w="2995999"/>
                <a:gridCol w="3258703"/>
              </a:tblGrid>
              <a:tr h="452015">
                <a:tc gridSpan="3">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s-ES" sz="2400" b="0" i="0" u="none" strike="noStrike" cap="none" normalizeH="0" baseline="0" dirty="0" smtClean="0">
                          <a:ln>
                            <a:noFill/>
                          </a:ln>
                          <a:solidFill>
                            <a:schemeClr val="tx1"/>
                          </a:solidFill>
                          <a:effectLst/>
                          <a:latin typeface="Arial" charset="0"/>
                          <a:cs typeface="Arial" charset="0"/>
                        </a:rPr>
                        <a:t>Q=1.000 </a:t>
                      </a:r>
                      <a:r>
                        <a:rPr kumimoji="0" lang="es-ES" sz="2400" b="0" i="0" u="none" strike="noStrike" cap="none" normalizeH="0" baseline="0" dirty="0" smtClean="0">
                          <a:ln>
                            <a:noFill/>
                          </a:ln>
                          <a:solidFill>
                            <a:schemeClr val="tx1"/>
                          </a:solidFill>
                          <a:effectLst/>
                          <a:latin typeface="Arial" charset="0"/>
                          <a:cs typeface="Arial" charset="0"/>
                        </a:rPr>
                        <a:t>unidades de producto al año</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s-ES"/>
                    </a:p>
                  </a:txBody>
                  <a:tcPr/>
                </a:tc>
                <a:tc hMerge="1">
                  <a:txBody>
                    <a:bodyPr/>
                    <a:lstStyle/>
                    <a:p>
                      <a:endParaRPr lang="es-ES"/>
                    </a:p>
                  </a:txBody>
                  <a:tcPr/>
                </a:tc>
              </a:tr>
              <a:tr h="566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2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400" b="0" i="0" u="none" strike="noStrike" cap="none" normalizeH="0" baseline="0" dirty="0" smtClean="0">
                          <a:ln>
                            <a:noFill/>
                          </a:ln>
                          <a:solidFill>
                            <a:schemeClr val="tx1"/>
                          </a:solidFill>
                          <a:effectLst/>
                          <a:latin typeface="Arial" charset="0"/>
                          <a:cs typeface="Arial" charset="0"/>
                        </a:rPr>
                        <a:t>Cantidad de factores al año (</a:t>
                      </a:r>
                      <a:r>
                        <a:rPr kumimoji="0" lang="es-ES" sz="2400" b="0" i="0" u="none" strike="noStrike" cap="none" normalizeH="0" baseline="0" dirty="0" err="1" smtClean="0">
                          <a:ln>
                            <a:noFill/>
                          </a:ln>
                          <a:solidFill>
                            <a:schemeClr val="tx1"/>
                          </a:solidFill>
                          <a:effectLst/>
                          <a:latin typeface="Arial" charset="0"/>
                          <a:cs typeface="Arial" charset="0"/>
                        </a:rPr>
                        <a:t>ud.</a:t>
                      </a:r>
                      <a:r>
                        <a:rPr kumimoji="0" lang="es-ES" sz="2400" b="0" i="0" u="none" strike="noStrike" cap="none" normalizeH="0" baseline="0" dirty="0" smtClean="0">
                          <a:ln>
                            <a:noFill/>
                          </a:ln>
                          <a:solidFill>
                            <a:schemeClr val="tx1"/>
                          </a:solidFill>
                          <a:effectLst/>
                          <a:latin typeface="Arial" charset="0"/>
                          <a:cs typeface="Arial" charset="0"/>
                        </a:rPr>
                        <a:t> físicas)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s-ES"/>
                    </a:p>
                  </a:txBody>
                  <a:tcPr/>
                </a:tc>
              </a:tr>
              <a:tr h="565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400" b="0" i="0" u="none" strike="noStrike" cap="none" normalizeH="0" baseline="0" smtClean="0">
                          <a:ln>
                            <a:noFill/>
                          </a:ln>
                          <a:solidFill>
                            <a:schemeClr val="tx1"/>
                          </a:solidFill>
                          <a:effectLst/>
                          <a:latin typeface="Arial" charset="0"/>
                          <a:cs typeface="Arial" charset="0"/>
                        </a:rPr>
                        <a:t>Método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400" b="0" i="0" u="none" strike="noStrike" cap="none" normalizeH="0" baseline="0" dirty="0" smtClean="0">
                          <a:ln>
                            <a:noFill/>
                          </a:ln>
                          <a:solidFill>
                            <a:schemeClr val="tx1"/>
                          </a:solidFill>
                          <a:effectLst/>
                          <a:latin typeface="Arial" charset="0"/>
                          <a:cs typeface="Arial" charset="0"/>
                        </a:rPr>
                        <a:t>Capital (K)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400" b="0" i="0" u="none" strike="noStrike" cap="none" normalizeH="0" baseline="0" smtClean="0">
                          <a:ln>
                            <a:noFill/>
                          </a:ln>
                          <a:solidFill>
                            <a:schemeClr val="tx1"/>
                          </a:solidFill>
                          <a:effectLst/>
                          <a:latin typeface="Arial" charset="0"/>
                          <a:cs typeface="Arial" charset="0"/>
                        </a:rPr>
                        <a:t>Trabajo (L)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400" b="0" i="0" u="none" strike="noStrike" cap="none" normalizeH="0" baseline="0" smtClean="0">
                          <a:ln>
                            <a:noFill/>
                          </a:ln>
                          <a:solidFill>
                            <a:schemeClr val="tx1"/>
                          </a:solidFill>
                          <a:effectLst/>
                          <a:latin typeface="Arial" charset="0"/>
                          <a:cs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400" b="0" i="0" u="none" strike="noStrike" cap="none" normalizeH="0" baseline="0" dirty="0" smtClean="0">
                          <a:ln>
                            <a:noFill/>
                          </a:ln>
                          <a:solidFill>
                            <a:schemeClr val="tx1"/>
                          </a:solidFill>
                          <a:effectLst/>
                          <a:latin typeface="Arial" charset="0"/>
                          <a:cs typeface="Arial" charset="0"/>
                        </a:rPr>
                        <a:t>300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400" b="0" i="0" u="none" strike="noStrike" cap="none" normalizeH="0" baseline="0" dirty="0" smtClean="0">
                          <a:ln>
                            <a:noFill/>
                          </a:ln>
                          <a:solidFill>
                            <a:schemeClr val="tx1"/>
                          </a:solidFill>
                          <a:effectLst/>
                          <a:latin typeface="Arial" charset="0"/>
                          <a:cs typeface="Arial" charset="0"/>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400" b="0" i="0" u="none" strike="noStrike" cap="none" normalizeH="0" baseline="0" smtClean="0">
                          <a:ln>
                            <a:noFill/>
                          </a:ln>
                          <a:solidFill>
                            <a:schemeClr val="tx1"/>
                          </a:solidFill>
                          <a:effectLst/>
                          <a:latin typeface="Arial" charset="0"/>
                          <a:cs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400" b="0" i="0" u="none" strike="noStrike" cap="none" normalizeH="0" baseline="0" smtClean="0">
                          <a:ln>
                            <a:noFill/>
                          </a:ln>
                          <a:solidFill>
                            <a:schemeClr val="tx1"/>
                          </a:solidFill>
                          <a:effectLst/>
                          <a:latin typeface="Arial" charset="0"/>
                          <a:cs typeface="Arial" charset="0"/>
                        </a:rPr>
                        <a:t>300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400" b="0" i="0" u="none" strike="noStrike" cap="none" normalizeH="0" baseline="0" dirty="0" smtClean="0">
                          <a:ln>
                            <a:noFill/>
                          </a:ln>
                          <a:solidFill>
                            <a:schemeClr val="tx1"/>
                          </a:solidFill>
                          <a:effectLst/>
                          <a:latin typeface="Arial" charset="0"/>
                          <a:cs typeface="Arial" charset="0"/>
                        </a:rPr>
                        <a:t>200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400" b="0" i="0" u="none" strike="noStrike" cap="none" normalizeH="0" baseline="0" smtClean="0">
                          <a:ln>
                            <a:noFill/>
                          </a:ln>
                          <a:solidFill>
                            <a:schemeClr val="tx1"/>
                          </a:solidFill>
                          <a:effectLst/>
                          <a:latin typeface="Arial" charset="0"/>
                          <a:cs typeface="Arial"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400" b="0" i="0" u="none" strike="noStrike" cap="none" normalizeH="0" baseline="0" smtClean="0">
                          <a:ln>
                            <a:noFill/>
                          </a:ln>
                          <a:solidFill>
                            <a:schemeClr val="tx1"/>
                          </a:solidFill>
                          <a:effectLst/>
                          <a:latin typeface="Arial" charset="0"/>
                          <a:cs typeface="Arial"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400" b="0" i="0" u="none" strike="noStrike" cap="none" normalizeH="0" baseline="0" dirty="0" smtClean="0">
                          <a:ln>
                            <a:noFill/>
                          </a:ln>
                          <a:solidFill>
                            <a:schemeClr val="tx1"/>
                          </a:solidFill>
                          <a:effectLst/>
                          <a:latin typeface="Arial" charset="0"/>
                          <a:cs typeface="Arial" charset="0"/>
                        </a:rPr>
                        <a:t>400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400" b="0" i="0" u="none" strike="noStrike" cap="none" normalizeH="0" baseline="0" smtClean="0">
                          <a:ln>
                            <a:noFill/>
                          </a:ln>
                          <a:solidFill>
                            <a:schemeClr val="tx1"/>
                          </a:solidFill>
                          <a:effectLst/>
                          <a:latin typeface="Arial" charset="0"/>
                          <a:cs typeface="Arial"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400" b="0" i="0" u="none" strike="noStrike" cap="none" normalizeH="0" baseline="0" smtClean="0">
                          <a:ln>
                            <a:noFill/>
                          </a:ln>
                          <a:solidFill>
                            <a:schemeClr val="tx1"/>
                          </a:solidFill>
                          <a:effectLst/>
                          <a:latin typeface="Arial" charset="0"/>
                          <a:cs typeface="Arial" charset="0"/>
                        </a:rPr>
                        <a:t>150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400" b="0" i="0" u="none" strike="noStrike" cap="none" normalizeH="0" baseline="0" dirty="0" smtClean="0">
                          <a:ln>
                            <a:noFill/>
                          </a:ln>
                          <a:solidFill>
                            <a:schemeClr val="tx1"/>
                          </a:solidFill>
                          <a:effectLst/>
                          <a:latin typeface="Arial" charset="0"/>
                          <a:cs typeface="Arial" charset="0"/>
                        </a:rPr>
                        <a:t>400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400" b="0" i="0" u="none" strike="noStrike" cap="none" normalizeH="0" baseline="0" dirty="0" smtClean="0">
                          <a:ln>
                            <a:noFill/>
                          </a:ln>
                          <a:solidFill>
                            <a:schemeClr val="tx1"/>
                          </a:solidFill>
                          <a:effectLst/>
                          <a:latin typeface="Arial" charset="0"/>
                          <a:cs typeface="Arial" charset="0"/>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400" b="0" i="0" u="none" strike="noStrike" cap="none" normalizeH="0" baseline="0" dirty="0" smtClean="0">
                          <a:ln>
                            <a:noFill/>
                          </a:ln>
                          <a:solidFill>
                            <a:schemeClr val="tx1"/>
                          </a:solidFill>
                          <a:effectLst/>
                          <a:latin typeface="Arial" charset="0"/>
                          <a:cs typeface="Arial" charset="0"/>
                        </a:rPr>
                        <a:t>  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400" b="0" i="0" u="none" strike="noStrike" cap="none" normalizeH="0" baseline="0" dirty="0" smtClean="0">
                          <a:ln>
                            <a:noFill/>
                          </a:ln>
                          <a:solidFill>
                            <a:schemeClr val="tx1"/>
                          </a:solidFill>
                          <a:effectLst/>
                          <a:latin typeface="Arial" charset="0"/>
                          <a:cs typeface="Arial" charset="0"/>
                        </a:rPr>
                        <a:t>500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4 Marcador de pie de página"/>
          <p:cNvSpPr>
            <a:spLocks noGrp="1"/>
          </p:cNvSpPr>
          <p:nvPr>
            <p:ph type="ftr" sz="quarter" idx="11"/>
          </p:nvPr>
        </p:nvSpPr>
        <p:spPr>
          <a:xfrm>
            <a:off x="231494" y="747250"/>
            <a:ext cx="8461093" cy="476250"/>
          </a:xfrm>
        </p:spPr>
        <p:txBody>
          <a:bodyPr/>
          <a:lstStyle/>
          <a:p>
            <a:pPr algn="l"/>
            <a:r>
              <a:rPr lang="es-ES" sz="2400" dirty="0" smtClean="0"/>
              <a:t>Tabla 1 </a:t>
            </a:r>
          </a:p>
          <a:p>
            <a:pPr algn="l"/>
            <a:r>
              <a:rPr lang="es-ES" sz="2400" i="1" dirty="0" smtClean="0"/>
              <a:t>Producción y cantidad de factores utilizados en diferentes métodos de producción</a:t>
            </a:r>
            <a:endParaRPr lang="es-ES" sz="2400" i="1" dirty="0"/>
          </a:p>
        </p:txBody>
      </p:sp>
    </p:spTree>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pie de página"/>
          <p:cNvSpPr>
            <a:spLocks noGrp="1"/>
          </p:cNvSpPr>
          <p:nvPr>
            <p:ph type="ftr" sz="quarter" idx="11"/>
          </p:nvPr>
        </p:nvSpPr>
        <p:spPr/>
        <p:txBody>
          <a:bodyPr/>
          <a:lstStyle/>
          <a:p>
            <a:r>
              <a:rPr lang="es-ES" dirty="0"/>
              <a:t>Capítulo 3</a:t>
            </a:r>
          </a:p>
        </p:txBody>
      </p:sp>
      <p:sp>
        <p:nvSpPr>
          <p:cNvPr id="5" name="5 Marcador de número de diapositiva"/>
          <p:cNvSpPr>
            <a:spLocks noGrp="1"/>
          </p:cNvSpPr>
          <p:nvPr>
            <p:ph type="sldNum" sz="quarter" idx="12"/>
          </p:nvPr>
        </p:nvSpPr>
        <p:spPr/>
        <p:txBody>
          <a:bodyPr/>
          <a:lstStyle/>
          <a:p>
            <a:fld id="{A84CBD96-654E-42A3-81EA-DA6E72594BC3}" type="slidenum">
              <a:rPr lang="es-ES"/>
              <a:pPr/>
              <a:t>11</a:t>
            </a:fld>
            <a:endParaRPr lang="es-ES"/>
          </a:p>
        </p:txBody>
      </p:sp>
      <p:sp>
        <p:nvSpPr>
          <p:cNvPr id="321539" name="Rectangle 3"/>
          <p:cNvSpPr>
            <a:spLocks noGrp="1" noChangeArrowheads="1"/>
          </p:cNvSpPr>
          <p:nvPr>
            <p:ph type="body" idx="1"/>
          </p:nvPr>
        </p:nvSpPr>
        <p:spPr/>
        <p:txBody>
          <a:bodyPr/>
          <a:lstStyle/>
          <a:p>
            <a:pPr marL="609600" indent="-609600" algn="just">
              <a:buFontTx/>
              <a:buAutoNum type="arabicPeriod"/>
            </a:pPr>
            <a:r>
              <a:rPr lang="es-ES" dirty="0"/>
              <a:t>Determine qué procesos de producción son técnicamente ineficientes.</a:t>
            </a:r>
          </a:p>
          <a:p>
            <a:pPr marL="609600" indent="-609600" algn="just">
              <a:buFontTx/>
              <a:buAutoNum type="arabicPeriod"/>
            </a:pPr>
            <a:r>
              <a:rPr lang="es-ES" dirty="0"/>
              <a:t>Si el precio por unidad del factor trabajo (w) es 10 </a:t>
            </a:r>
            <a:r>
              <a:rPr lang="es-ES" dirty="0" err="1"/>
              <a:t>um</a:t>
            </a:r>
            <a:r>
              <a:rPr lang="es-ES" dirty="0"/>
              <a:t> y el precio por unidad del factor capital (r) es 3 </a:t>
            </a:r>
            <a:r>
              <a:rPr lang="es-ES" dirty="0" err="1"/>
              <a:t>um</a:t>
            </a:r>
            <a:r>
              <a:rPr lang="es-ES" dirty="0"/>
              <a:t> ¿qué método de producción sería económicamente eficiente?</a:t>
            </a:r>
          </a:p>
          <a:p>
            <a:pPr marL="609600" indent="-609600"/>
            <a:endParaRPr lang="es-ES" dirty="0"/>
          </a:p>
        </p:txBody>
      </p:sp>
      <p:sp>
        <p:nvSpPr>
          <p:cNvPr id="321540" name="Text Box 4"/>
          <p:cNvSpPr txBox="1">
            <a:spLocks noGrp="1" noChangeArrowheads="1"/>
          </p:cNvSpPr>
          <p:nvPr>
            <p:ph type="title"/>
          </p:nvPr>
        </p:nvSpPr>
        <p:spPr>
          <a:solidFill>
            <a:srgbClr val="D8C0CB"/>
          </a:solidFill>
          <a:ln w="12700">
            <a:solidFill>
              <a:srgbClr val="376546"/>
            </a:solidFill>
          </a:ln>
          <a:effectLst>
            <a:outerShdw dist="107763" dir="2700000" algn="ctr" rotWithShape="0">
              <a:srgbClr val="B2B2B2"/>
            </a:outerShdw>
          </a:effectLst>
        </p:spPr>
        <p:txBody>
          <a:bodyPr/>
          <a:lstStyle/>
          <a:p>
            <a:pPr eaLnBrk="0" hangingPunct="0"/>
            <a:r>
              <a:rPr lang="es-ES" sz="4000" b="1"/>
              <a:t>Práctica 1. Eficiencia técnica y eficiencia económica</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pie de página"/>
          <p:cNvSpPr>
            <a:spLocks noGrp="1"/>
          </p:cNvSpPr>
          <p:nvPr>
            <p:ph type="ftr" sz="quarter" idx="11"/>
          </p:nvPr>
        </p:nvSpPr>
        <p:spPr/>
        <p:txBody>
          <a:bodyPr/>
          <a:lstStyle/>
          <a:p>
            <a:r>
              <a:rPr lang="es-ES"/>
              <a:t>Capítulo 3</a:t>
            </a:r>
          </a:p>
        </p:txBody>
      </p:sp>
      <p:sp>
        <p:nvSpPr>
          <p:cNvPr id="6" name="5 Marcador de número de diapositiva"/>
          <p:cNvSpPr>
            <a:spLocks noGrp="1"/>
          </p:cNvSpPr>
          <p:nvPr>
            <p:ph type="sldNum" sz="quarter" idx="12"/>
          </p:nvPr>
        </p:nvSpPr>
        <p:spPr/>
        <p:txBody>
          <a:bodyPr/>
          <a:lstStyle/>
          <a:p>
            <a:fld id="{4E5344D7-5B3C-439E-8690-3AB9B737778A}" type="slidenum">
              <a:rPr lang="es-ES"/>
              <a:pPr/>
              <a:t>12</a:t>
            </a:fld>
            <a:endParaRPr lang="es-ES"/>
          </a:p>
        </p:txBody>
      </p:sp>
      <p:sp>
        <p:nvSpPr>
          <p:cNvPr id="323586" name="Rectangle 2"/>
          <p:cNvSpPr>
            <a:spLocks noGrp="1" noChangeArrowheads="1"/>
          </p:cNvSpPr>
          <p:nvPr>
            <p:ph type="title"/>
          </p:nvPr>
        </p:nvSpPr>
        <p:spPr/>
        <p:txBody>
          <a:bodyPr/>
          <a:lstStyle/>
          <a:p>
            <a:r>
              <a:rPr lang="es-ES" sz="4000"/>
              <a:t>1.2. El corto plazo y el largo plazo</a:t>
            </a:r>
          </a:p>
        </p:txBody>
      </p:sp>
      <p:sp>
        <p:nvSpPr>
          <p:cNvPr id="323587" name="Rectangle 3"/>
          <p:cNvSpPr>
            <a:spLocks noGrp="1" noChangeArrowheads="1"/>
          </p:cNvSpPr>
          <p:nvPr>
            <p:ph type="body" idx="1"/>
          </p:nvPr>
        </p:nvSpPr>
        <p:spPr>
          <a:xfrm>
            <a:off x="457200" y="1600200"/>
            <a:ext cx="5268913" cy="4525963"/>
          </a:xfrm>
        </p:spPr>
        <p:txBody>
          <a:bodyPr/>
          <a:lstStyle/>
          <a:p>
            <a:pPr>
              <a:spcBef>
                <a:spcPct val="70000"/>
              </a:spcBef>
            </a:pPr>
            <a:r>
              <a:rPr lang="es-ES" dirty="0"/>
              <a:t>Alfred Marshall estableció la diferencia entre el análisis a corto y a largo plazo, estudiando la industria pesquera británica (Principios de Economía, 1890, Libro V, Capítulo V). </a:t>
            </a:r>
          </a:p>
          <a:p>
            <a:endParaRPr lang="es-ES" dirty="0"/>
          </a:p>
        </p:txBody>
      </p:sp>
      <p:pic>
        <p:nvPicPr>
          <p:cNvPr id="323588" name="Picture 4" descr="Alfred Marshall.jpg">
            <a:hlinkClick r:id="rId3"/>
          </p:cNvPr>
          <p:cNvPicPr>
            <a:picLocks noChangeAspect="1" noChangeArrowheads="1"/>
          </p:cNvPicPr>
          <p:nvPr/>
        </p:nvPicPr>
        <p:blipFill>
          <a:blip r:embed="rId4"/>
          <a:srcRect/>
          <a:stretch>
            <a:fillRect/>
          </a:stretch>
        </p:blipFill>
        <p:spPr bwMode="auto">
          <a:xfrm>
            <a:off x="6210300" y="2128838"/>
            <a:ext cx="1866900" cy="241935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pie de página"/>
          <p:cNvSpPr>
            <a:spLocks noGrp="1"/>
          </p:cNvSpPr>
          <p:nvPr>
            <p:ph type="ftr" sz="quarter" idx="11"/>
          </p:nvPr>
        </p:nvSpPr>
        <p:spPr/>
        <p:txBody>
          <a:bodyPr/>
          <a:lstStyle/>
          <a:p>
            <a:r>
              <a:rPr lang="es-ES"/>
              <a:t>Capítulo 3</a:t>
            </a:r>
          </a:p>
        </p:txBody>
      </p:sp>
      <p:sp>
        <p:nvSpPr>
          <p:cNvPr id="5" name="5 Marcador de número de diapositiva"/>
          <p:cNvSpPr>
            <a:spLocks noGrp="1"/>
          </p:cNvSpPr>
          <p:nvPr>
            <p:ph type="sldNum" sz="quarter" idx="12"/>
          </p:nvPr>
        </p:nvSpPr>
        <p:spPr/>
        <p:txBody>
          <a:bodyPr/>
          <a:lstStyle/>
          <a:p>
            <a:fld id="{2D30523C-EB9B-4396-AC50-3C81E58BDE51}" type="slidenum">
              <a:rPr lang="es-ES"/>
              <a:pPr/>
              <a:t>13</a:t>
            </a:fld>
            <a:endParaRPr lang="es-ES"/>
          </a:p>
        </p:txBody>
      </p:sp>
      <p:sp>
        <p:nvSpPr>
          <p:cNvPr id="327683" name="Rectangle 3"/>
          <p:cNvSpPr>
            <a:spLocks noGrp="1" noChangeArrowheads="1"/>
          </p:cNvSpPr>
          <p:nvPr>
            <p:ph type="body" idx="1"/>
          </p:nvPr>
        </p:nvSpPr>
        <p:spPr>
          <a:xfrm>
            <a:off x="471488" y="1354138"/>
            <a:ext cx="7954882" cy="4525962"/>
          </a:xfrm>
        </p:spPr>
        <p:txBody>
          <a:bodyPr/>
          <a:lstStyle/>
          <a:p>
            <a:pPr algn="just">
              <a:lnSpc>
                <a:spcPct val="90000"/>
              </a:lnSpc>
              <a:spcBef>
                <a:spcPct val="40000"/>
              </a:spcBef>
            </a:pPr>
            <a:r>
              <a:rPr lang="es-ES" sz="2800" dirty="0"/>
              <a:t>El </a:t>
            </a:r>
            <a:r>
              <a:rPr lang="es-ES" sz="2800" dirty="0">
                <a:solidFill>
                  <a:srgbClr val="FF3300"/>
                </a:solidFill>
              </a:rPr>
              <a:t>corto plazo</a:t>
            </a:r>
            <a:r>
              <a:rPr lang="es-ES" sz="2800" dirty="0"/>
              <a:t> es el periodo de tiempo en el que:</a:t>
            </a:r>
          </a:p>
          <a:p>
            <a:pPr lvl="1" algn="just">
              <a:lnSpc>
                <a:spcPct val="90000"/>
              </a:lnSpc>
              <a:spcBef>
                <a:spcPct val="40000"/>
              </a:spcBef>
            </a:pPr>
            <a:r>
              <a:rPr lang="es-ES" sz="2400" dirty="0" smtClean="0"/>
              <a:t>No </a:t>
            </a:r>
            <a:r>
              <a:rPr lang="es-ES" sz="2400" dirty="0"/>
              <a:t>es posible alterar las cantidades de uno o más factores de producción. Dichos factores se denominan factores fijos.</a:t>
            </a:r>
          </a:p>
          <a:p>
            <a:pPr lvl="1" algn="just">
              <a:lnSpc>
                <a:spcPct val="90000"/>
              </a:lnSpc>
              <a:spcBef>
                <a:spcPct val="40000"/>
              </a:spcBef>
            </a:pPr>
            <a:r>
              <a:rPr lang="es-ES" sz="2400" dirty="0" smtClean="0"/>
              <a:t>La </a:t>
            </a:r>
            <a:r>
              <a:rPr lang="es-ES" sz="2400" dirty="0"/>
              <a:t>empresa está restringida, en alguna forma, para escoger el nivel de empleo de al menos uno de los insumos.</a:t>
            </a:r>
          </a:p>
          <a:p>
            <a:pPr lvl="1" algn="just">
              <a:lnSpc>
                <a:spcPct val="90000"/>
              </a:lnSpc>
            </a:pPr>
            <a:r>
              <a:rPr lang="es-ES" sz="2400" dirty="0" smtClean="0"/>
              <a:t>Por </a:t>
            </a:r>
            <a:r>
              <a:rPr lang="es-ES" sz="2400" dirty="0"/>
              <a:t>ejemplo, temporalmente la empresa es incapaz de instalar o cambiar la maquinaria; o está obligada por ley a mantener niveles positivos de empleo de algunos insumos.</a:t>
            </a:r>
          </a:p>
          <a:p>
            <a:pPr>
              <a:lnSpc>
                <a:spcPct val="90000"/>
              </a:lnSpc>
              <a:spcBef>
                <a:spcPct val="70000"/>
              </a:spcBef>
            </a:pPr>
            <a:endParaRPr lang="es-ES" sz="2800" dirty="0"/>
          </a:p>
        </p:txBody>
      </p:sp>
      <p:sp>
        <p:nvSpPr>
          <p:cNvPr id="327684" name="Rectangle 4"/>
          <p:cNvSpPr>
            <a:spLocks noGrp="1" noChangeArrowheads="1"/>
          </p:cNvSpPr>
          <p:nvPr>
            <p:ph type="title"/>
          </p:nvPr>
        </p:nvSpPr>
        <p:spPr>
          <a:noFill/>
          <a:ln/>
        </p:spPr>
        <p:txBody>
          <a:bodyPr/>
          <a:lstStyle/>
          <a:p>
            <a:r>
              <a:rPr lang="es-ES" sz="4000"/>
              <a:t>1.2. El corto plazo y el largo plazo</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pie de página"/>
          <p:cNvSpPr>
            <a:spLocks noGrp="1"/>
          </p:cNvSpPr>
          <p:nvPr>
            <p:ph type="ftr" sz="quarter" idx="11"/>
          </p:nvPr>
        </p:nvSpPr>
        <p:spPr/>
        <p:txBody>
          <a:bodyPr/>
          <a:lstStyle/>
          <a:p>
            <a:r>
              <a:rPr lang="es-ES"/>
              <a:t>Capítulo 3</a:t>
            </a:r>
          </a:p>
        </p:txBody>
      </p:sp>
      <p:sp>
        <p:nvSpPr>
          <p:cNvPr id="5" name="5 Marcador de número de diapositiva"/>
          <p:cNvSpPr>
            <a:spLocks noGrp="1"/>
          </p:cNvSpPr>
          <p:nvPr>
            <p:ph type="sldNum" sz="quarter" idx="12"/>
          </p:nvPr>
        </p:nvSpPr>
        <p:spPr/>
        <p:txBody>
          <a:bodyPr/>
          <a:lstStyle/>
          <a:p>
            <a:fld id="{26C2FBF9-6CED-42AA-A248-38899E769789}" type="slidenum">
              <a:rPr lang="es-ES"/>
              <a:pPr/>
              <a:t>14</a:t>
            </a:fld>
            <a:endParaRPr lang="es-ES"/>
          </a:p>
        </p:txBody>
      </p:sp>
      <p:sp>
        <p:nvSpPr>
          <p:cNvPr id="329730" name="Rectangle 2"/>
          <p:cNvSpPr>
            <a:spLocks noGrp="1" noChangeArrowheads="1"/>
          </p:cNvSpPr>
          <p:nvPr>
            <p:ph type="title"/>
          </p:nvPr>
        </p:nvSpPr>
        <p:spPr/>
        <p:txBody>
          <a:bodyPr/>
          <a:lstStyle/>
          <a:p>
            <a:r>
              <a:rPr lang="es-ES" sz="4000" dirty="0"/>
              <a:t>1.2. El corto plazo y el largo plazo</a:t>
            </a:r>
          </a:p>
        </p:txBody>
      </p:sp>
      <p:sp>
        <p:nvSpPr>
          <p:cNvPr id="329731" name="Rectangle 3"/>
          <p:cNvSpPr>
            <a:spLocks noGrp="1" noChangeArrowheads="1"/>
          </p:cNvSpPr>
          <p:nvPr>
            <p:ph type="body" idx="1"/>
          </p:nvPr>
        </p:nvSpPr>
        <p:spPr>
          <a:xfrm>
            <a:off x="457200" y="1600200"/>
            <a:ext cx="7969170" cy="4525963"/>
          </a:xfrm>
        </p:spPr>
        <p:txBody>
          <a:bodyPr/>
          <a:lstStyle/>
          <a:p>
            <a:pPr algn="just">
              <a:spcBef>
                <a:spcPct val="40000"/>
              </a:spcBef>
            </a:pPr>
            <a:r>
              <a:rPr lang="es-ES" dirty="0"/>
              <a:t>El </a:t>
            </a:r>
            <a:r>
              <a:rPr lang="es-ES" dirty="0">
                <a:solidFill>
                  <a:srgbClr val="FF3300"/>
                </a:solidFill>
              </a:rPr>
              <a:t>largo plazo</a:t>
            </a:r>
            <a:r>
              <a:rPr lang="es-ES" dirty="0"/>
              <a:t> es el periodo de tiempo en el </a:t>
            </a:r>
            <a:r>
              <a:rPr lang="es-ES" dirty="0" smtClean="0"/>
              <a:t>que </a:t>
            </a:r>
            <a:r>
              <a:rPr lang="es-ES" dirty="0"/>
              <a:t>la </a:t>
            </a:r>
            <a:r>
              <a:rPr lang="es-ES" dirty="0" smtClean="0"/>
              <a:t>empresa:</a:t>
            </a:r>
          </a:p>
          <a:p>
            <a:pPr lvl="1" algn="just">
              <a:spcBef>
                <a:spcPct val="40000"/>
              </a:spcBef>
            </a:pPr>
            <a:r>
              <a:rPr lang="es-ES" dirty="0" smtClean="0"/>
              <a:t>No </a:t>
            </a:r>
            <a:r>
              <a:rPr lang="es-ES" dirty="0"/>
              <a:t>tiene restricciones para escoger todos los niveles de empleo de todos los insumos. </a:t>
            </a:r>
            <a:endParaRPr lang="es-ES" dirty="0" smtClean="0"/>
          </a:p>
          <a:p>
            <a:pPr lvl="1" algn="just">
              <a:spcBef>
                <a:spcPct val="40000"/>
              </a:spcBef>
            </a:pPr>
            <a:r>
              <a:rPr lang="es-ES" dirty="0" smtClean="0"/>
              <a:t>Todos </a:t>
            </a:r>
            <a:r>
              <a:rPr lang="es-ES" dirty="0"/>
              <a:t>los factores de producción son variables.</a:t>
            </a:r>
          </a:p>
          <a:p>
            <a:endParaRPr lang="es-E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pie de página"/>
          <p:cNvSpPr>
            <a:spLocks noGrp="1"/>
          </p:cNvSpPr>
          <p:nvPr>
            <p:ph type="ftr" sz="quarter" idx="11"/>
          </p:nvPr>
        </p:nvSpPr>
        <p:spPr/>
        <p:txBody>
          <a:bodyPr/>
          <a:lstStyle/>
          <a:p>
            <a:r>
              <a:rPr lang="es-ES"/>
              <a:t>Capítulo 3</a:t>
            </a:r>
          </a:p>
        </p:txBody>
      </p:sp>
      <p:sp>
        <p:nvSpPr>
          <p:cNvPr id="5" name="5 Marcador de número de diapositiva"/>
          <p:cNvSpPr>
            <a:spLocks noGrp="1"/>
          </p:cNvSpPr>
          <p:nvPr>
            <p:ph type="sldNum" sz="quarter" idx="12"/>
          </p:nvPr>
        </p:nvSpPr>
        <p:spPr/>
        <p:txBody>
          <a:bodyPr/>
          <a:lstStyle/>
          <a:p>
            <a:fld id="{F6C85827-1E65-49A5-BE91-C9441C80007A}" type="slidenum">
              <a:rPr lang="es-ES"/>
              <a:pPr/>
              <a:t>15</a:t>
            </a:fld>
            <a:endParaRPr lang="es-ES"/>
          </a:p>
        </p:txBody>
      </p:sp>
      <p:sp>
        <p:nvSpPr>
          <p:cNvPr id="331778" name="Rectangle 2"/>
          <p:cNvSpPr>
            <a:spLocks noGrp="1" noChangeArrowheads="1"/>
          </p:cNvSpPr>
          <p:nvPr>
            <p:ph type="title"/>
          </p:nvPr>
        </p:nvSpPr>
        <p:spPr/>
        <p:txBody>
          <a:bodyPr/>
          <a:lstStyle/>
          <a:p>
            <a:endParaRPr lang="es-ES" dirty="0"/>
          </a:p>
        </p:txBody>
      </p:sp>
      <p:sp>
        <p:nvSpPr>
          <p:cNvPr id="331779" name="Rectangle 3"/>
          <p:cNvSpPr>
            <a:spLocks noGrp="1" noChangeArrowheads="1"/>
          </p:cNvSpPr>
          <p:nvPr>
            <p:ph type="body" idx="1"/>
          </p:nvPr>
        </p:nvSpPr>
        <p:spPr/>
        <p:txBody>
          <a:bodyPr/>
          <a:lstStyle/>
          <a:p>
            <a:pPr>
              <a:buFontTx/>
              <a:buNone/>
            </a:pPr>
            <a:r>
              <a:rPr lang="es-ES" dirty="0"/>
              <a:t>2. La producción a corto plazo. </a:t>
            </a:r>
          </a:p>
          <a:p>
            <a:pPr lvl="1" algn="just">
              <a:buFontTx/>
              <a:buNone/>
            </a:pPr>
            <a:r>
              <a:rPr lang="es-ES" dirty="0"/>
              <a:t>2.1. Producto total, producto medio y producto marginal.</a:t>
            </a:r>
          </a:p>
          <a:p>
            <a:pPr lvl="1" algn="just">
              <a:buFontTx/>
              <a:buNone/>
            </a:pPr>
            <a:r>
              <a:rPr lang="es-ES" dirty="0"/>
              <a:t>2.2. Relaciones entre las curvas de producto total, medio y marginal. </a:t>
            </a:r>
          </a:p>
          <a:p>
            <a:endParaRPr lang="es-E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5 Marcador de número de diapositiva"/>
          <p:cNvSpPr>
            <a:spLocks noGrp="1"/>
          </p:cNvSpPr>
          <p:nvPr>
            <p:ph type="sldNum" sz="quarter" idx="12"/>
          </p:nvPr>
        </p:nvSpPr>
        <p:spPr/>
        <p:txBody>
          <a:bodyPr/>
          <a:lstStyle/>
          <a:p>
            <a:fld id="{FFE774B5-23B4-4235-8E70-2C3086A4A271}" type="slidenum">
              <a:rPr lang="es-ES"/>
              <a:pPr/>
              <a:t>16</a:t>
            </a:fld>
            <a:endParaRPr lang="es-ES"/>
          </a:p>
        </p:txBody>
      </p:sp>
      <p:sp>
        <p:nvSpPr>
          <p:cNvPr id="108551" name="Rectangle 7"/>
          <p:cNvSpPr>
            <a:spLocks noChangeArrowheads="1"/>
          </p:cNvSpPr>
          <p:nvPr/>
        </p:nvSpPr>
        <p:spPr bwMode="auto">
          <a:xfrm>
            <a:off x="0" y="1193318"/>
            <a:ext cx="9144000" cy="1003300"/>
          </a:xfrm>
          <a:prstGeom prst="rect">
            <a:avLst/>
          </a:prstGeom>
          <a:noFill/>
          <a:ln w="12700">
            <a:noFill/>
            <a:miter lim="800000"/>
            <a:headEnd/>
            <a:tailEnd/>
          </a:ln>
          <a:effectLst/>
        </p:spPr>
        <p:txBody>
          <a:bodyPr lIns="90488" tIns="44450" rIns="90488" bIns="44450">
            <a:spAutoFit/>
          </a:bodyPr>
          <a:lstStyle/>
          <a:p>
            <a:pPr eaLnBrk="0" hangingPunct="0">
              <a:tabLst>
                <a:tab pos="1714500" algn="ctr"/>
                <a:tab pos="3543300" algn="ctr"/>
                <a:tab pos="5086350" algn="ctr"/>
                <a:tab pos="6629400" algn="ctr"/>
                <a:tab pos="7943850" algn="ctr"/>
              </a:tabLst>
            </a:pPr>
            <a:r>
              <a:rPr lang="es-ES" sz="2000" dirty="0"/>
              <a:t>Cantidad	 de trabajo Cantidad de 	Producción	Producto 	</a:t>
            </a:r>
            <a:r>
              <a:rPr lang="es-ES" sz="2000" dirty="0" err="1"/>
              <a:t>Producto</a:t>
            </a:r>
            <a:endParaRPr lang="es-ES" sz="2000" dirty="0"/>
          </a:p>
          <a:p>
            <a:pPr eaLnBrk="0" hangingPunct="0">
              <a:tabLst>
                <a:tab pos="1714500" algn="ctr"/>
                <a:tab pos="3543300" algn="ctr"/>
                <a:tab pos="5086350" algn="ctr"/>
                <a:tab pos="6629400" algn="ctr"/>
                <a:tab pos="7943850" algn="ctr"/>
              </a:tabLst>
            </a:pPr>
            <a:r>
              <a:rPr lang="es-ES" sz="2000" dirty="0"/>
              <a:t> (</a:t>
            </a:r>
            <a:r>
              <a:rPr lang="es-ES" sz="2000" i="1" dirty="0"/>
              <a:t>L, nº trabajadores </a:t>
            </a:r>
            <a:r>
              <a:rPr lang="es-ES" sz="2000" dirty="0"/>
              <a:t> </a:t>
            </a:r>
            <a:r>
              <a:rPr lang="es-ES" sz="2000" dirty="0" smtClean="0"/>
              <a:t>     capital        </a:t>
            </a:r>
            <a:r>
              <a:rPr lang="es-ES" sz="2000" dirty="0"/>
              <a:t>	total (</a:t>
            </a:r>
            <a:r>
              <a:rPr lang="es-ES" sz="2000" i="1" dirty="0"/>
              <a:t>Q)</a:t>
            </a:r>
            <a:r>
              <a:rPr lang="es-ES" sz="2000" dirty="0"/>
              <a:t>	medio	marginal</a:t>
            </a:r>
          </a:p>
          <a:p>
            <a:pPr eaLnBrk="0" hangingPunct="0">
              <a:tabLst>
                <a:tab pos="1714500" algn="ctr"/>
                <a:tab pos="3543300" algn="ctr"/>
                <a:tab pos="5086350" algn="ctr"/>
                <a:tab pos="6629400" algn="ctr"/>
                <a:tab pos="7943850" algn="ctr"/>
              </a:tabLst>
            </a:pPr>
            <a:r>
              <a:rPr lang="es-ES" sz="2000" dirty="0"/>
              <a:t>    al día)                  </a:t>
            </a:r>
            <a:r>
              <a:rPr lang="es-ES" dirty="0"/>
              <a:t>(</a:t>
            </a:r>
            <a:r>
              <a:rPr lang="es-ES" i="1" dirty="0"/>
              <a:t>K, hectáreas</a:t>
            </a:r>
            <a:r>
              <a:rPr lang="es-ES" dirty="0"/>
              <a:t>)   </a:t>
            </a:r>
            <a:r>
              <a:rPr lang="es-ES" dirty="0" smtClean="0"/>
              <a:t>     </a:t>
            </a:r>
            <a:r>
              <a:rPr lang="es-ES" dirty="0"/>
              <a:t>(Kg naranjas/día)    (Kg por trabajador y día)</a:t>
            </a:r>
          </a:p>
        </p:txBody>
      </p:sp>
      <p:sp>
        <p:nvSpPr>
          <p:cNvPr id="108552" name="Line 8"/>
          <p:cNvSpPr>
            <a:spLocks noChangeShapeType="1"/>
          </p:cNvSpPr>
          <p:nvPr/>
        </p:nvSpPr>
        <p:spPr bwMode="auto">
          <a:xfrm>
            <a:off x="0" y="2216793"/>
            <a:ext cx="9144000" cy="0"/>
          </a:xfrm>
          <a:prstGeom prst="line">
            <a:avLst/>
          </a:prstGeom>
          <a:noFill/>
          <a:ln w="57150" cmpd="thinThick">
            <a:solidFill>
              <a:schemeClr val="tx1"/>
            </a:solidFill>
            <a:round/>
            <a:headEnd/>
            <a:tailEnd/>
          </a:ln>
          <a:effectLst/>
        </p:spPr>
        <p:txBody>
          <a:bodyPr wrap="none" anchor="ctr"/>
          <a:lstStyle/>
          <a:p>
            <a:endParaRPr lang="es-ES"/>
          </a:p>
        </p:txBody>
      </p:sp>
      <p:sp>
        <p:nvSpPr>
          <p:cNvPr id="108546" name="Rectangle 2"/>
          <p:cNvSpPr>
            <a:spLocks noChangeArrowheads="1"/>
          </p:cNvSpPr>
          <p:nvPr/>
        </p:nvSpPr>
        <p:spPr bwMode="auto">
          <a:xfrm>
            <a:off x="762000" y="6248400"/>
            <a:ext cx="1905000" cy="457200"/>
          </a:xfrm>
          <a:prstGeom prst="rect">
            <a:avLst/>
          </a:prstGeom>
          <a:noFill/>
          <a:ln w="12700">
            <a:noFill/>
            <a:miter lim="800000"/>
            <a:headEnd/>
            <a:tailEnd/>
          </a:ln>
          <a:effectLst/>
        </p:spPr>
        <p:txBody>
          <a:bodyPr wrap="none" anchor="ctr"/>
          <a:lstStyle/>
          <a:p>
            <a:endParaRPr lang="es-ES"/>
          </a:p>
        </p:txBody>
      </p:sp>
      <p:sp>
        <p:nvSpPr>
          <p:cNvPr id="108548" name="Rectangle 4"/>
          <p:cNvSpPr>
            <a:spLocks noGrp="1" noChangeArrowheads="1"/>
          </p:cNvSpPr>
          <p:nvPr>
            <p:ph type="title"/>
          </p:nvPr>
        </p:nvSpPr>
        <p:spPr>
          <a:xfrm>
            <a:off x="-188913" y="217488"/>
            <a:ext cx="9550401" cy="781050"/>
          </a:xfrm>
          <a:noFill/>
          <a:ln/>
        </p:spPr>
        <p:txBody>
          <a:bodyPr lIns="90488" tIns="44450" rIns="90488" bIns="44450" anchor="b"/>
          <a:lstStyle/>
          <a:p>
            <a:r>
              <a:rPr lang="es-ES" sz="2500" dirty="0"/>
              <a:t>2.1. Producto total, producto medio y producto marginal</a:t>
            </a:r>
            <a:br>
              <a:rPr lang="es-ES" sz="2500" dirty="0"/>
            </a:br>
            <a:r>
              <a:rPr lang="es-ES" sz="2500" dirty="0"/>
              <a:t>Tabla </a:t>
            </a:r>
            <a:r>
              <a:rPr lang="es-ES" sz="2500" dirty="0" smtClean="0"/>
              <a:t>2. Producción de naranjas </a:t>
            </a:r>
            <a:r>
              <a:rPr lang="es-ES" sz="2500" dirty="0"/>
              <a:t>(K es fijo, L variable)</a:t>
            </a:r>
            <a:endParaRPr lang="en-US" sz="2500" dirty="0"/>
          </a:p>
        </p:txBody>
      </p:sp>
      <p:sp>
        <p:nvSpPr>
          <p:cNvPr id="108549" name="Rectangle 5"/>
          <p:cNvSpPr>
            <a:spLocks noGrp="1" noChangeArrowheads="1"/>
          </p:cNvSpPr>
          <p:nvPr>
            <p:ph type="body" idx="1"/>
          </p:nvPr>
        </p:nvSpPr>
        <p:spPr>
          <a:xfrm>
            <a:off x="0" y="2316143"/>
            <a:ext cx="9144000" cy="4343400"/>
          </a:xfrm>
          <a:noFill/>
          <a:ln/>
        </p:spPr>
        <p:txBody>
          <a:bodyPr lIns="90488" tIns="44450" rIns="90488" bIns="44450"/>
          <a:lstStyle/>
          <a:p>
            <a:pPr marL="0" indent="0">
              <a:lnSpc>
                <a:spcPct val="60000"/>
              </a:lnSpc>
              <a:spcBef>
                <a:spcPct val="70000"/>
              </a:spcBef>
              <a:buFontTx/>
              <a:buNone/>
              <a:tabLst>
                <a:tab pos="1817688" algn="r"/>
                <a:tab pos="3657600" algn="r"/>
                <a:tab pos="5200650" algn="r"/>
                <a:tab pos="6743700" algn="r"/>
                <a:tab pos="8115300" algn="r"/>
              </a:tabLst>
            </a:pPr>
            <a:r>
              <a:rPr lang="en-US" sz="2400" b="1" dirty="0"/>
              <a:t>	</a:t>
            </a:r>
            <a:r>
              <a:rPr lang="en-US" sz="2000" dirty="0"/>
              <a:t>0	10	0	---	---</a:t>
            </a:r>
          </a:p>
          <a:p>
            <a:pPr marL="0" indent="0">
              <a:lnSpc>
                <a:spcPct val="60000"/>
              </a:lnSpc>
              <a:spcBef>
                <a:spcPct val="70000"/>
              </a:spcBef>
              <a:buFontTx/>
              <a:buNone/>
              <a:tabLst>
                <a:tab pos="1817688" algn="r"/>
                <a:tab pos="3657600" algn="r"/>
                <a:tab pos="5200650" algn="r"/>
                <a:tab pos="6743700" algn="r"/>
                <a:tab pos="8115300" algn="r"/>
              </a:tabLst>
            </a:pPr>
            <a:r>
              <a:rPr lang="en-US" sz="2000" dirty="0"/>
              <a:t>	1	10	10	10	10</a:t>
            </a:r>
          </a:p>
          <a:p>
            <a:pPr marL="0" indent="0">
              <a:lnSpc>
                <a:spcPct val="60000"/>
              </a:lnSpc>
              <a:spcBef>
                <a:spcPct val="70000"/>
              </a:spcBef>
              <a:buFontTx/>
              <a:buNone/>
              <a:tabLst>
                <a:tab pos="1817688" algn="r"/>
                <a:tab pos="3657600" algn="r"/>
                <a:tab pos="5200650" algn="r"/>
                <a:tab pos="6743700" algn="r"/>
                <a:tab pos="8115300" algn="r"/>
              </a:tabLst>
            </a:pPr>
            <a:r>
              <a:rPr lang="en-US" sz="2000" dirty="0"/>
              <a:t>	2	10	30	15	20</a:t>
            </a:r>
          </a:p>
          <a:p>
            <a:pPr marL="0" indent="0">
              <a:lnSpc>
                <a:spcPct val="60000"/>
              </a:lnSpc>
              <a:spcBef>
                <a:spcPct val="70000"/>
              </a:spcBef>
              <a:buFontTx/>
              <a:buNone/>
              <a:tabLst>
                <a:tab pos="1817688" algn="r"/>
                <a:tab pos="3657600" algn="r"/>
                <a:tab pos="5200650" algn="r"/>
                <a:tab pos="6743700" algn="r"/>
                <a:tab pos="8115300" algn="r"/>
              </a:tabLst>
            </a:pPr>
            <a:r>
              <a:rPr lang="en-US" sz="2000" dirty="0"/>
              <a:t>	3	10	60	20	30</a:t>
            </a:r>
          </a:p>
          <a:p>
            <a:pPr marL="0" indent="0">
              <a:lnSpc>
                <a:spcPct val="60000"/>
              </a:lnSpc>
              <a:spcBef>
                <a:spcPct val="70000"/>
              </a:spcBef>
              <a:buFontTx/>
              <a:buNone/>
              <a:tabLst>
                <a:tab pos="1817688" algn="r"/>
                <a:tab pos="3657600" algn="r"/>
                <a:tab pos="5200650" algn="r"/>
                <a:tab pos="6743700" algn="r"/>
                <a:tab pos="8115300" algn="r"/>
              </a:tabLst>
            </a:pPr>
            <a:r>
              <a:rPr lang="en-US" sz="2000" dirty="0"/>
              <a:t>	4	10	80	20	20</a:t>
            </a:r>
          </a:p>
          <a:p>
            <a:pPr marL="0" indent="0">
              <a:lnSpc>
                <a:spcPct val="60000"/>
              </a:lnSpc>
              <a:spcBef>
                <a:spcPct val="70000"/>
              </a:spcBef>
              <a:buFontTx/>
              <a:buNone/>
              <a:tabLst>
                <a:tab pos="1817688" algn="r"/>
                <a:tab pos="3657600" algn="r"/>
                <a:tab pos="5200650" algn="r"/>
                <a:tab pos="6743700" algn="r"/>
                <a:tab pos="8115300" algn="r"/>
              </a:tabLst>
            </a:pPr>
            <a:r>
              <a:rPr lang="en-US" sz="2000" dirty="0"/>
              <a:t>	5	10	95	19	15</a:t>
            </a:r>
          </a:p>
          <a:p>
            <a:pPr marL="0" indent="0">
              <a:lnSpc>
                <a:spcPct val="60000"/>
              </a:lnSpc>
              <a:spcBef>
                <a:spcPct val="70000"/>
              </a:spcBef>
              <a:buFontTx/>
              <a:buNone/>
              <a:tabLst>
                <a:tab pos="1817688" algn="r"/>
                <a:tab pos="3657600" algn="r"/>
                <a:tab pos="5200650" algn="r"/>
                <a:tab pos="6743700" algn="r"/>
                <a:tab pos="8115300" algn="r"/>
              </a:tabLst>
            </a:pPr>
            <a:r>
              <a:rPr lang="en-US" sz="2000" dirty="0"/>
              <a:t>	6	10	108	18	13</a:t>
            </a:r>
          </a:p>
          <a:p>
            <a:pPr marL="0" indent="0">
              <a:lnSpc>
                <a:spcPct val="60000"/>
              </a:lnSpc>
              <a:spcBef>
                <a:spcPct val="70000"/>
              </a:spcBef>
              <a:buFontTx/>
              <a:buNone/>
              <a:tabLst>
                <a:tab pos="1817688" algn="r"/>
                <a:tab pos="3657600" algn="r"/>
                <a:tab pos="5200650" algn="r"/>
                <a:tab pos="6743700" algn="r"/>
                <a:tab pos="8115300" algn="r"/>
              </a:tabLst>
            </a:pPr>
            <a:r>
              <a:rPr lang="en-US" sz="2000" dirty="0"/>
              <a:t>	7	10	112	16	4</a:t>
            </a:r>
          </a:p>
          <a:p>
            <a:pPr marL="0" indent="0">
              <a:lnSpc>
                <a:spcPct val="60000"/>
              </a:lnSpc>
              <a:spcBef>
                <a:spcPct val="70000"/>
              </a:spcBef>
              <a:buFontTx/>
              <a:buNone/>
              <a:tabLst>
                <a:tab pos="1817688" algn="r"/>
                <a:tab pos="3657600" algn="r"/>
                <a:tab pos="5200650" algn="r"/>
                <a:tab pos="6743700" algn="r"/>
                <a:tab pos="8115300" algn="r"/>
              </a:tabLst>
            </a:pPr>
            <a:r>
              <a:rPr lang="en-US" sz="2000" dirty="0"/>
              <a:t>	8	10	112	14	0</a:t>
            </a:r>
          </a:p>
          <a:p>
            <a:pPr marL="0" indent="0">
              <a:lnSpc>
                <a:spcPct val="60000"/>
              </a:lnSpc>
              <a:spcBef>
                <a:spcPct val="70000"/>
              </a:spcBef>
              <a:buFontTx/>
              <a:buNone/>
              <a:tabLst>
                <a:tab pos="1817688" algn="r"/>
                <a:tab pos="3657600" algn="r"/>
                <a:tab pos="5200650" algn="r"/>
                <a:tab pos="6743700" algn="r"/>
                <a:tab pos="8115300" algn="r"/>
              </a:tabLst>
            </a:pPr>
            <a:r>
              <a:rPr lang="en-US" sz="2000" dirty="0"/>
              <a:t>	9	10	108	12	-4</a:t>
            </a:r>
          </a:p>
          <a:p>
            <a:pPr marL="0" indent="0">
              <a:lnSpc>
                <a:spcPct val="60000"/>
              </a:lnSpc>
              <a:spcBef>
                <a:spcPct val="70000"/>
              </a:spcBef>
              <a:buFontTx/>
              <a:buNone/>
              <a:tabLst>
                <a:tab pos="1817688" algn="r"/>
                <a:tab pos="3657600" algn="r"/>
                <a:tab pos="5200650" algn="r"/>
                <a:tab pos="6743700" algn="r"/>
                <a:tab pos="8115300" algn="r"/>
              </a:tabLst>
            </a:pPr>
            <a:r>
              <a:rPr lang="en-US" sz="2000" dirty="0"/>
              <a:t>	10	10	100	10	-8</a:t>
            </a:r>
          </a:p>
        </p:txBody>
      </p:sp>
      <p:sp>
        <p:nvSpPr>
          <p:cNvPr id="108554" name="Line 10"/>
          <p:cNvSpPr>
            <a:spLocks noChangeShapeType="1"/>
          </p:cNvSpPr>
          <p:nvPr/>
        </p:nvSpPr>
        <p:spPr bwMode="auto">
          <a:xfrm>
            <a:off x="0" y="6697039"/>
            <a:ext cx="9144000" cy="0"/>
          </a:xfrm>
          <a:prstGeom prst="line">
            <a:avLst/>
          </a:prstGeom>
          <a:noFill/>
          <a:ln w="57150" cmpd="thinThick">
            <a:solidFill>
              <a:schemeClr val="tx1"/>
            </a:solidFill>
            <a:round/>
            <a:headEnd/>
            <a:tailEnd/>
          </a:ln>
          <a:effectLst/>
        </p:spPr>
        <p:txBody>
          <a:bodyPr wrap="none" anchor="ctr"/>
          <a:lstStyle/>
          <a:p>
            <a:endParaRPr lang="es-ES"/>
          </a:p>
        </p:txBody>
      </p:sp>
      <p:sp>
        <p:nvSpPr>
          <p:cNvPr id="10" name="Line 8"/>
          <p:cNvSpPr>
            <a:spLocks noChangeShapeType="1"/>
          </p:cNvSpPr>
          <p:nvPr/>
        </p:nvSpPr>
        <p:spPr bwMode="auto">
          <a:xfrm>
            <a:off x="0" y="1130702"/>
            <a:ext cx="9144000" cy="0"/>
          </a:xfrm>
          <a:prstGeom prst="line">
            <a:avLst/>
          </a:prstGeom>
          <a:noFill/>
          <a:ln w="57150" cmpd="thinThick">
            <a:solidFill>
              <a:schemeClr val="tx1"/>
            </a:solidFill>
            <a:round/>
            <a:headEnd/>
            <a:tailEnd/>
          </a:ln>
          <a:effectLst/>
        </p:spPr>
        <p:txBody>
          <a:bodyPr wrap="none" anchor="ctr"/>
          <a:lstStyle/>
          <a:p>
            <a:endParaRPr lang="es-ES"/>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8549"/>
                                        </p:tgtEl>
                                        <p:attrNameLst>
                                          <p:attrName>style.visibility</p:attrName>
                                        </p:attrNameLst>
                                      </p:cBhvr>
                                      <p:to>
                                        <p:strVal val="visible"/>
                                      </p:to>
                                    </p:set>
                                    <p:animEffect transition="in" filter="wipe(left)">
                                      <p:cBhvr>
                                        <p:cTn id="7" dur="500"/>
                                        <p:tgtEl>
                                          <p:spTgt spid="1085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9"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4 Marcador de pie de página"/>
          <p:cNvSpPr>
            <a:spLocks noGrp="1"/>
          </p:cNvSpPr>
          <p:nvPr>
            <p:ph type="ftr" sz="quarter" idx="11"/>
          </p:nvPr>
        </p:nvSpPr>
        <p:spPr/>
        <p:txBody>
          <a:bodyPr/>
          <a:lstStyle/>
          <a:p>
            <a:r>
              <a:rPr lang="es-ES"/>
              <a:t>Capítulo 3</a:t>
            </a:r>
          </a:p>
        </p:txBody>
      </p:sp>
      <p:sp>
        <p:nvSpPr>
          <p:cNvPr id="7" name="5 Marcador de número de diapositiva"/>
          <p:cNvSpPr>
            <a:spLocks noGrp="1"/>
          </p:cNvSpPr>
          <p:nvPr>
            <p:ph type="sldNum" sz="quarter" idx="12"/>
          </p:nvPr>
        </p:nvSpPr>
        <p:spPr/>
        <p:txBody>
          <a:bodyPr/>
          <a:lstStyle/>
          <a:p>
            <a:fld id="{0DA86B98-93CD-4A5C-9906-4AE1AEBDA102}" type="slidenum">
              <a:rPr lang="es-ES"/>
              <a:pPr/>
              <a:t>17</a:t>
            </a:fld>
            <a:endParaRPr lang="es-ES"/>
          </a:p>
        </p:txBody>
      </p:sp>
      <p:sp>
        <p:nvSpPr>
          <p:cNvPr id="110594" name="Rectangle 2"/>
          <p:cNvSpPr>
            <a:spLocks noChangeArrowheads="1"/>
          </p:cNvSpPr>
          <p:nvPr/>
        </p:nvSpPr>
        <p:spPr bwMode="auto">
          <a:xfrm>
            <a:off x="762000" y="6248400"/>
            <a:ext cx="1905000" cy="457200"/>
          </a:xfrm>
          <a:prstGeom prst="rect">
            <a:avLst/>
          </a:prstGeom>
          <a:noFill/>
          <a:ln w="12700">
            <a:noFill/>
            <a:miter lim="800000"/>
            <a:headEnd/>
            <a:tailEnd/>
          </a:ln>
          <a:effectLst/>
        </p:spPr>
        <p:txBody>
          <a:bodyPr wrap="none" anchor="ctr"/>
          <a:lstStyle/>
          <a:p>
            <a:endParaRPr lang="es-ES"/>
          </a:p>
        </p:txBody>
      </p:sp>
      <p:sp>
        <p:nvSpPr>
          <p:cNvPr id="110595" name="Rectangle 3"/>
          <p:cNvSpPr>
            <a:spLocks noChangeArrowheads="1"/>
          </p:cNvSpPr>
          <p:nvPr/>
        </p:nvSpPr>
        <p:spPr bwMode="auto">
          <a:xfrm>
            <a:off x="3276600" y="6248400"/>
            <a:ext cx="2895600" cy="457200"/>
          </a:xfrm>
          <a:prstGeom prst="rect">
            <a:avLst/>
          </a:prstGeom>
          <a:noFill/>
          <a:ln w="12700">
            <a:noFill/>
            <a:miter lim="800000"/>
            <a:headEnd/>
            <a:tailEnd/>
          </a:ln>
          <a:effectLst/>
        </p:spPr>
        <p:txBody>
          <a:bodyPr wrap="none" anchor="ctr"/>
          <a:lstStyle/>
          <a:p>
            <a:endParaRPr lang="es-ES"/>
          </a:p>
        </p:txBody>
      </p:sp>
      <p:sp>
        <p:nvSpPr>
          <p:cNvPr id="110597" name="Rectangle 5"/>
          <p:cNvSpPr>
            <a:spLocks noGrp="1" noChangeArrowheads="1"/>
          </p:cNvSpPr>
          <p:nvPr>
            <p:ph type="body" idx="1"/>
          </p:nvPr>
        </p:nvSpPr>
        <p:spPr>
          <a:xfrm>
            <a:off x="457200" y="1600200"/>
            <a:ext cx="8061767" cy="4525963"/>
          </a:xfrm>
          <a:noFill/>
          <a:ln/>
        </p:spPr>
        <p:txBody>
          <a:bodyPr lIns="90488" tIns="44450" rIns="90488" bIns="44450"/>
          <a:lstStyle/>
          <a:p>
            <a:pPr algn="just">
              <a:spcBef>
                <a:spcPct val="70000"/>
              </a:spcBef>
            </a:pPr>
            <a:r>
              <a:rPr lang="es-ES" dirty="0"/>
              <a:t>Para L=0, la producción Q o producto total es 0.</a:t>
            </a:r>
          </a:p>
          <a:p>
            <a:pPr algn="just">
              <a:spcBef>
                <a:spcPct val="70000"/>
              </a:spcBef>
            </a:pPr>
            <a:r>
              <a:rPr lang="es-ES" dirty="0"/>
              <a:t>Con trabajadores adicionales (L),  la producción (</a:t>
            </a:r>
            <a:r>
              <a:rPr lang="es-ES" i="1" dirty="0"/>
              <a:t>Q</a:t>
            </a:r>
            <a:r>
              <a:rPr lang="es-ES" dirty="0"/>
              <a:t>) aumenta, alcanza un punto máximo (</a:t>
            </a:r>
            <a:r>
              <a:rPr lang="es-ES" dirty="0">
                <a:solidFill>
                  <a:srgbClr val="FF3300"/>
                </a:solidFill>
              </a:rPr>
              <a:t>máximo técnico</a:t>
            </a:r>
            <a:r>
              <a:rPr lang="es-ES" dirty="0"/>
              <a:t>) y luego decrece. </a:t>
            </a:r>
            <a:endParaRPr lang="en-US" dirty="0"/>
          </a:p>
        </p:txBody>
      </p:sp>
      <p:sp>
        <p:nvSpPr>
          <p:cNvPr id="110601" name="Rectangle 9"/>
          <p:cNvSpPr>
            <a:spLocks noGrp="1" noChangeArrowheads="1"/>
          </p:cNvSpPr>
          <p:nvPr>
            <p:ph type="title"/>
          </p:nvPr>
        </p:nvSpPr>
        <p:spPr>
          <a:xfrm>
            <a:off x="550863" y="481013"/>
            <a:ext cx="7983537" cy="781050"/>
          </a:xfrm>
          <a:noFill/>
          <a:ln/>
        </p:spPr>
        <p:txBody>
          <a:bodyPr lIns="90488" tIns="44450" rIns="90488" bIns="44450" anchor="b"/>
          <a:lstStyle/>
          <a:p>
            <a:r>
              <a:rPr lang="es-ES" sz="3600"/>
              <a:t>2.1. Producto total, producto medio y producto marginal</a:t>
            </a:r>
            <a:endParaRPr lang="en-US" sz="3600"/>
          </a:p>
        </p:txBody>
      </p:sp>
    </p:spTree>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3 Marcador de pie de página"/>
          <p:cNvSpPr>
            <a:spLocks noGrp="1"/>
          </p:cNvSpPr>
          <p:nvPr>
            <p:ph type="ftr" sz="quarter" idx="11"/>
          </p:nvPr>
        </p:nvSpPr>
        <p:spPr>
          <a:xfrm>
            <a:off x="1967695" y="6245225"/>
            <a:ext cx="4826643" cy="476250"/>
          </a:xfrm>
        </p:spPr>
        <p:txBody>
          <a:bodyPr/>
          <a:lstStyle/>
          <a:p>
            <a:pPr algn="l"/>
            <a:r>
              <a:rPr lang="es-ES" sz="2400" i="1" dirty="0" smtClean="0"/>
              <a:t>Figura 1.</a:t>
            </a:r>
            <a:r>
              <a:rPr lang="es-ES" sz="2400" dirty="0" smtClean="0"/>
              <a:t> Producto total.</a:t>
            </a:r>
            <a:endParaRPr lang="es-ES" sz="2400" dirty="0"/>
          </a:p>
        </p:txBody>
      </p:sp>
      <p:sp>
        <p:nvSpPr>
          <p:cNvPr id="42" name="4 Marcador de número de diapositiva"/>
          <p:cNvSpPr>
            <a:spLocks noGrp="1"/>
          </p:cNvSpPr>
          <p:nvPr>
            <p:ph type="sldNum" sz="quarter" idx="12"/>
          </p:nvPr>
        </p:nvSpPr>
        <p:spPr/>
        <p:txBody>
          <a:bodyPr/>
          <a:lstStyle/>
          <a:p>
            <a:fld id="{24F55D3F-DE59-4069-8781-B01CDBB656B8}" type="slidenum">
              <a:rPr lang="es-ES"/>
              <a:pPr/>
              <a:t>18</a:t>
            </a:fld>
            <a:endParaRPr lang="es-ES"/>
          </a:p>
        </p:txBody>
      </p:sp>
      <p:sp>
        <p:nvSpPr>
          <p:cNvPr id="335874" name="Freeform 2"/>
          <p:cNvSpPr>
            <a:spLocks/>
          </p:cNvSpPr>
          <p:nvPr/>
        </p:nvSpPr>
        <p:spPr bwMode="auto">
          <a:xfrm>
            <a:off x="5321300" y="2514600"/>
            <a:ext cx="876300" cy="228600"/>
          </a:xfrm>
          <a:custGeom>
            <a:avLst/>
            <a:gdLst/>
            <a:ahLst/>
            <a:cxnLst>
              <a:cxn ang="0">
                <a:pos x="0" y="0"/>
              </a:cxn>
              <a:cxn ang="0">
                <a:pos x="336" y="48"/>
              </a:cxn>
              <a:cxn ang="0">
                <a:pos x="552" y="144"/>
              </a:cxn>
            </a:cxnLst>
            <a:rect l="0" t="0" r="r" b="b"/>
            <a:pathLst>
              <a:path w="552" h="144">
                <a:moveTo>
                  <a:pt x="0" y="0"/>
                </a:moveTo>
                <a:cubicBezTo>
                  <a:pt x="122" y="12"/>
                  <a:pt x="244" y="24"/>
                  <a:pt x="336" y="48"/>
                </a:cubicBezTo>
                <a:cubicBezTo>
                  <a:pt x="428" y="72"/>
                  <a:pt x="490" y="108"/>
                  <a:pt x="552" y="144"/>
                </a:cubicBezTo>
              </a:path>
            </a:pathLst>
          </a:custGeom>
          <a:noFill/>
          <a:ln w="57150" cap="flat" cmpd="sng">
            <a:solidFill>
              <a:srgbClr val="3366CC"/>
            </a:solidFill>
            <a:prstDash val="dash"/>
            <a:round/>
            <a:headEnd type="none" w="med" len="med"/>
            <a:tailEnd type="none" w="med" len="med"/>
          </a:ln>
          <a:effectLst/>
        </p:spPr>
        <p:txBody>
          <a:bodyPr wrap="none" anchor="ctr">
            <a:spAutoFit/>
          </a:bodyPr>
          <a:lstStyle/>
          <a:p>
            <a:endParaRPr lang="es-ES"/>
          </a:p>
        </p:txBody>
      </p:sp>
      <p:sp>
        <p:nvSpPr>
          <p:cNvPr id="335875" name="Rectangle 3"/>
          <p:cNvSpPr>
            <a:spLocks noChangeArrowheads="1"/>
          </p:cNvSpPr>
          <p:nvPr/>
        </p:nvSpPr>
        <p:spPr bwMode="auto">
          <a:xfrm>
            <a:off x="6243638" y="3417888"/>
            <a:ext cx="1730375" cy="363537"/>
          </a:xfrm>
          <a:prstGeom prst="rect">
            <a:avLst/>
          </a:prstGeom>
          <a:noFill/>
          <a:ln w="12700">
            <a:noFill/>
            <a:miter lim="800000"/>
            <a:headEnd/>
            <a:tailEnd/>
          </a:ln>
          <a:effectLst/>
        </p:spPr>
        <p:txBody>
          <a:bodyPr wrap="none" lIns="90488" tIns="44450" rIns="90488" bIns="44450">
            <a:spAutoFit/>
          </a:bodyPr>
          <a:lstStyle/>
          <a:p>
            <a:pPr eaLnBrk="0" hangingPunct="0"/>
            <a:r>
              <a:rPr lang="en-US" b="1"/>
              <a:t>Producto total</a:t>
            </a:r>
          </a:p>
        </p:txBody>
      </p:sp>
      <p:sp>
        <p:nvSpPr>
          <p:cNvPr id="335876" name="Freeform 4"/>
          <p:cNvSpPr>
            <a:spLocks/>
          </p:cNvSpPr>
          <p:nvPr/>
        </p:nvSpPr>
        <p:spPr bwMode="auto">
          <a:xfrm>
            <a:off x="2197100" y="2514600"/>
            <a:ext cx="3124200" cy="3314700"/>
          </a:xfrm>
          <a:custGeom>
            <a:avLst/>
            <a:gdLst/>
            <a:ahLst/>
            <a:cxnLst>
              <a:cxn ang="0">
                <a:pos x="0" y="2088"/>
              </a:cxn>
              <a:cxn ang="0">
                <a:pos x="492" y="1668"/>
              </a:cxn>
              <a:cxn ang="0">
                <a:pos x="732" y="1188"/>
              </a:cxn>
              <a:cxn ang="0">
                <a:pos x="972" y="672"/>
              </a:cxn>
              <a:cxn ang="0">
                <a:pos x="1476" y="156"/>
              </a:cxn>
              <a:cxn ang="0">
                <a:pos x="1968" y="0"/>
              </a:cxn>
            </a:cxnLst>
            <a:rect l="0" t="0" r="r" b="b"/>
            <a:pathLst>
              <a:path w="1968" h="2088">
                <a:moveTo>
                  <a:pt x="0" y="2088"/>
                </a:moveTo>
                <a:cubicBezTo>
                  <a:pt x="185" y="1953"/>
                  <a:pt x="370" y="1818"/>
                  <a:pt x="492" y="1668"/>
                </a:cubicBezTo>
                <a:cubicBezTo>
                  <a:pt x="614" y="1518"/>
                  <a:pt x="652" y="1354"/>
                  <a:pt x="732" y="1188"/>
                </a:cubicBezTo>
                <a:cubicBezTo>
                  <a:pt x="812" y="1022"/>
                  <a:pt x="848" y="844"/>
                  <a:pt x="972" y="672"/>
                </a:cubicBezTo>
                <a:cubicBezTo>
                  <a:pt x="1096" y="500"/>
                  <a:pt x="1310" y="268"/>
                  <a:pt x="1476" y="156"/>
                </a:cubicBezTo>
                <a:cubicBezTo>
                  <a:pt x="1642" y="44"/>
                  <a:pt x="1866" y="32"/>
                  <a:pt x="1968" y="0"/>
                </a:cubicBezTo>
              </a:path>
            </a:pathLst>
          </a:custGeom>
          <a:noFill/>
          <a:ln w="57150" cap="flat" cmpd="sng">
            <a:solidFill>
              <a:srgbClr val="3366CC"/>
            </a:solidFill>
            <a:prstDash val="solid"/>
            <a:round/>
            <a:headEnd type="none" w="med" len="med"/>
            <a:tailEnd type="none" w="med" len="med"/>
          </a:ln>
          <a:effectLst/>
        </p:spPr>
        <p:txBody>
          <a:bodyPr wrap="none" anchor="ctr">
            <a:spAutoFit/>
          </a:bodyPr>
          <a:lstStyle/>
          <a:p>
            <a:endParaRPr lang="es-ES"/>
          </a:p>
        </p:txBody>
      </p:sp>
      <p:sp>
        <p:nvSpPr>
          <p:cNvPr id="335877" name="Line 5"/>
          <p:cNvSpPr>
            <a:spLocks noChangeShapeType="1"/>
          </p:cNvSpPr>
          <p:nvPr/>
        </p:nvSpPr>
        <p:spPr bwMode="auto">
          <a:xfrm flipH="1" flipV="1">
            <a:off x="4638675" y="2784475"/>
            <a:ext cx="1633538" cy="795338"/>
          </a:xfrm>
          <a:prstGeom prst="line">
            <a:avLst/>
          </a:prstGeom>
          <a:noFill/>
          <a:ln w="25400">
            <a:solidFill>
              <a:schemeClr val="tx1"/>
            </a:solidFill>
            <a:round/>
            <a:headEnd/>
            <a:tailEnd type="triangle" w="med" len="med"/>
          </a:ln>
          <a:effectLst/>
        </p:spPr>
        <p:txBody>
          <a:bodyPr wrap="none" anchor="ctr"/>
          <a:lstStyle/>
          <a:p>
            <a:endParaRPr lang="es-ES"/>
          </a:p>
        </p:txBody>
      </p:sp>
      <p:sp>
        <p:nvSpPr>
          <p:cNvPr id="335879" name="Line 7"/>
          <p:cNvSpPr>
            <a:spLocks noChangeShapeType="1"/>
          </p:cNvSpPr>
          <p:nvPr/>
        </p:nvSpPr>
        <p:spPr bwMode="auto">
          <a:xfrm>
            <a:off x="2214563" y="2514600"/>
            <a:ext cx="4141787" cy="0"/>
          </a:xfrm>
          <a:prstGeom prst="line">
            <a:avLst/>
          </a:prstGeom>
          <a:noFill/>
          <a:ln w="25400">
            <a:solidFill>
              <a:schemeClr val="tx1"/>
            </a:solidFill>
            <a:prstDash val="dash"/>
            <a:round/>
            <a:headEnd/>
            <a:tailEnd/>
          </a:ln>
          <a:effectLst/>
        </p:spPr>
        <p:txBody>
          <a:bodyPr wrap="none" anchor="ctr"/>
          <a:lstStyle/>
          <a:p>
            <a:endParaRPr lang="es-ES"/>
          </a:p>
        </p:txBody>
      </p:sp>
      <p:sp>
        <p:nvSpPr>
          <p:cNvPr id="335880" name="Line 8"/>
          <p:cNvSpPr>
            <a:spLocks noChangeShapeType="1"/>
          </p:cNvSpPr>
          <p:nvPr/>
        </p:nvSpPr>
        <p:spPr bwMode="auto">
          <a:xfrm>
            <a:off x="3352800" y="4576763"/>
            <a:ext cx="0" cy="1227137"/>
          </a:xfrm>
          <a:prstGeom prst="line">
            <a:avLst/>
          </a:prstGeom>
          <a:noFill/>
          <a:ln w="25400">
            <a:solidFill>
              <a:schemeClr val="tx1"/>
            </a:solidFill>
            <a:prstDash val="dash"/>
            <a:round/>
            <a:headEnd/>
            <a:tailEnd/>
          </a:ln>
          <a:effectLst/>
        </p:spPr>
        <p:txBody>
          <a:bodyPr wrap="none" anchor="ctr"/>
          <a:lstStyle/>
          <a:p>
            <a:endParaRPr lang="es-ES"/>
          </a:p>
        </p:txBody>
      </p:sp>
      <p:sp>
        <p:nvSpPr>
          <p:cNvPr id="335881" name="Line 9"/>
          <p:cNvSpPr>
            <a:spLocks noChangeShapeType="1"/>
          </p:cNvSpPr>
          <p:nvPr/>
        </p:nvSpPr>
        <p:spPr bwMode="auto">
          <a:xfrm>
            <a:off x="3733800" y="3738563"/>
            <a:ext cx="0" cy="2065337"/>
          </a:xfrm>
          <a:prstGeom prst="line">
            <a:avLst/>
          </a:prstGeom>
          <a:noFill/>
          <a:ln w="25400">
            <a:solidFill>
              <a:schemeClr val="tx1"/>
            </a:solidFill>
            <a:prstDash val="dash"/>
            <a:round/>
            <a:headEnd/>
            <a:tailEnd/>
          </a:ln>
          <a:effectLst/>
        </p:spPr>
        <p:txBody>
          <a:bodyPr wrap="none" anchor="ctr"/>
          <a:lstStyle/>
          <a:p>
            <a:endParaRPr lang="es-ES"/>
          </a:p>
        </p:txBody>
      </p:sp>
      <p:sp>
        <p:nvSpPr>
          <p:cNvPr id="335882" name="Line 10"/>
          <p:cNvSpPr>
            <a:spLocks noChangeShapeType="1"/>
          </p:cNvSpPr>
          <p:nvPr/>
        </p:nvSpPr>
        <p:spPr bwMode="auto">
          <a:xfrm>
            <a:off x="5334000" y="2595563"/>
            <a:ext cx="0" cy="3208337"/>
          </a:xfrm>
          <a:prstGeom prst="line">
            <a:avLst/>
          </a:prstGeom>
          <a:noFill/>
          <a:ln w="25400">
            <a:solidFill>
              <a:schemeClr val="tx1"/>
            </a:solidFill>
            <a:prstDash val="dash"/>
            <a:round/>
            <a:headEnd/>
            <a:tailEnd/>
          </a:ln>
          <a:effectLst/>
        </p:spPr>
        <p:txBody>
          <a:bodyPr wrap="none" anchor="ctr"/>
          <a:lstStyle/>
          <a:p>
            <a:endParaRPr lang="es-ES"/>
          </a:p>
        </p:txBody>
      </p:sp>
      <p:sp>
        <p:nvSpPr>
          <p:cNvPr id="335883" name="Rectangle 11"/>
          <p:cNvSpPr>
            <a:spLocks noChangeArrowheads="1"/>
          </p:cNvSpPr>
          <p:nvPr/>
        </p:nvSpPr>
        <p:spPr bwMode="auto">
          <a:xfrm>
            <a:off x="762000" y="6248400"/>
            <a:ext cx="1905000" cy="457200"/>
          </a:xfrm>
          <a:prstGeom prst="rect">
            <a:avLst/>
          </a:prstGeom>
          <a:noFill/>
          <a:ln w="12700">
            <a:noFill/>
            <a:miter lim="800000"/>
            <a:headEnd/>
            <a:tailEnd/>
          </a:ln>
          <a:effectLst/>
        </p:spPr>
        <p:txBody>
          <a:bodyPr wrap="none" anchor="ctr"/>
          <a:lstStyle/>
          <a:p>
            <a:endParaRPr lang="es-ES"/>
          </a:p>
        </p:txBody>
      </p:sp>
      <p:sp>
        <p:nvSpPr>
          <p:cNvPr id="335884" name="Rectangle 12"/>
          <p:cNvSpPr>
            <a:spLocks noChangeArrowheads="1"/>
          </p:cNvSpPr>
          <p:nvPr/>
        </p:nvSpPr>
        <p:spPr bwMode="auto">
          <a:xfrm>
            <a:off x="3276600" y="6248400"/>
            <a:ext cx="2895600" cy="457200"/>
          </a:xfrm>
          <a:prstGeom prst="rect">
            <a:avLst/>
          </a:prstGeom>
          <a:noFill/>
          <a:ln w="12700">
            <a:noFill/>
            <a:miter lim="800000"/>
            <a:headEnd/>
            <a:tailEnd/>
          </a:ln>
          <a:effectLst/>
        </p:spPr>
        <p:txBody>
          <a:bodyPr wrap="none" anchor="ctr"/>
          <a:lstStyle/>
          <a:p>
            <a:endParaRPr lang="es-ES"/>
          </a:p>
        </p:txBody>
      </p:sp>
      <p:sp>
        <p:nvSpPr>
          <p:cNvPr id="335885" name="Rectangle 13"/>
          <p:cNvSpPr>
            <a:spLocks noChangeArrowheads="1"/>
          </p:cNvSpPr>
          <p:nvPr/>
        </p:nvSpPr>
        <p:spPr bwMode="auto">
          <a:xfrm>
            <a:off x="3124200" y="6235700"/>
            <a:ext cx="2895600" cy="457200"/>
          </a:xfrm>
          <a:prstGeom prst="rect">
            <a:avLst/>
          </a:prstGeom>
          <a:noFill/>
          <a:ln w="12700">
            <a:noFill/>
            <a:miter lim="800000"/>
            <a:headEnd/>
            <a:tailEnd/>
          </a:ln>
          <a:effectLst/>
        </p:spPr>
        <p:txBody>
          <a:bodyPr wrap="none" anchor="ctr"/>
          <a:lstStyle/>
          <a:p>
            <a:endParaRPr lang="es-ES"/>
          </a:p>
        </p:txBody>
      </p:sp>
      <p:sp>
        <p:nvSpPr>
          <p:cNvPr id="335886" name="Line 14"/>
          <p:cNvSpPr>
            <a:spLocks noChangeShapeType="1"/>
          </p:cNvSpPr>
          <p:nvPr/>
        </p:nvSpPr>
        <p:spPr bwMode="auto">
          <a:xfrm>
            <a:off x="2209800" y="1858963"/>
            <a:ext cx="0" cy="3995737"/>
          </a:xfrm>
          <a:prstGeom prst="line">
            <a:avLst/>
          </a:prstGeom>
          <a:noFill/>
          <a:ln w="25400">
            <a:solidFill>
              <a:schemeClr val="tx1"/>
            </a:solidFill>
            <a:round/>
            <a:headEnd/>
            <a:tailEnd/>
          </a:ln>
          <a:effectLst/>
        </p:spPr>
        <p:txBody>
          <a:bodyPr wrap="none" anchor="ctr"/>
          <a:lstStyle/>
          <a:p>
            <a:endParaRPr lang="es-ES"/>
          </a:p>
        </p:txBody>
      </p:sp>
      <p:sp>
        <p:nvSpPr>
          <p:cNvPr id="335887" name="Line 15"/>
          <p:cNvSpPr>
            <a:spLocks noChangeShapeType="1"/>
          </p:cNvSpPr>
          <p:nvPr/>
        </p:nvSpPr>
        <p:spPr bwMode="auto">
          <a:xfrm>
            <a:off x="2209800" y="5835650"/>
            <a:ext cx="4006850" cy="0"/>
          </a:xfrm>
          <a:prstGeom prst="line">
            <a:avLst/>
          </a:prstGeom>
          <a:noFill/>
          <a:ln w="25400">
            <a:solidFill>
              <a:schemeClr val="tx1"/>
            </a:solidFill>
            <a:round/>
            <a:headEnd/>
            <a:tailEnd/>
          </a:ln>
          <a:effectLst/>
        </p:spPr>
        <p:txBody>
          <a:bodyPr wrap="none" anchor="ctr"/>
          <a:lstStyle/>
          <a:p>
            <a:endParaRPr lang="es-ES"/>
          </a:p>
        </p:txBody>
      </p:sp>
      <p:sp>
        <p:nvSpPr>
          <p:cNvPr id="335888" name="Rectangle 16"/>
          <p:cNvSpPr>
            <a:spLocks noChangeArrowheads="1"/>
          </p:cNvSpPr>
          <p:nvPr/>
        </p:nvSpPr>
        <p:spPr bwMode="auto">
          <a:xfrm>
            <a:off x="6269038" y="5799138"/>
            <a:ext cx="2779712" cy="363537"/>
          </a:xfrm>
          <a:prstGeom prst="rect">
            <a:avLst/>
          </a:prstGeom>
          <a:noFill/>
          <a:ln w="12700">
            <a:noFill/>
            <a:miter lim="800000"/>
            <a:headEnd/>
            <a:tailEnd/>
          </a:ln>
          <a:effectLst/>
        </p:spPr>
        <p:txBody>
          <a:bodyPr wrap="none" lIns="90488" tIns="44450" rIns="90488" bIns="44450">
            <a:spAutoFit/>
          </a:bodyPr>
          <a:lstStyle/>
          <a:p>
            <a:pPr eaLnBrk="0" hangingPunct="0"/>
            <a:r>
              <a:rPr lang="en-US" b="1"/>
              <a:t>Nº trabajadores al día, L</a:t>
            </a:r>
          </a:p>
        </p:txBody>
      </p:sp>
      <p:sp>
        <p:nvSpPr>
          <p:cNvPr id="335889" name="Rectangle 17"/>
          <p:cNvSpPr>
            <a:spLocks noChangeArrowheads="1"/>
          </p:cNvSpPr>
          <p:nvPr/>
        </p:nvSpPr>
        <p:spPr bwMode="auto">
          <a:xfrm>
            <a:off x="646354" y="1352550"/>
            <a:ext cx="1452322" cy="920765"/>
          </a:xfrm>
          <a:prstGeom prst="rect">
            <a:avLst/>
          </a:prstGeom>
          <a:noFill/>
          <a:ln w="12700">
            <a:noFill/>
            <a:miter lim="800000"/>
            <a:headEnd/>
            <a:tailEnd/>
          </a:ln>
          <a:effectLst/>
        </p:spPr>
        <p:txBody>
          <a:bodyPr wrap="none" lIns="90488" tIns="44450" rIns="90488" bIns="44450">
            <a:spAutoFit/>
          </a:bodyPr>
          <a:lstStyle/>
          <a:p>
            <a:pPr algn="r" eaLnBrk="0" hangingPunct="0"/>
            <a:r>
              <a:rPr lang="en-US" b="1" dirty="0" err="1"/>
              <a:t>Producción</a:t>
            </a:r>
            <a:endParaRPr lang="en-US" b="1" dirty="0"/>
          </a:p>
          <a:p>
            <a:pPr algn="r" eaLnBrk="0" hangingPunct="0"/>
            <a:r>
              <a:rPr lang="en-US" b="1" dirty="0" smtClean="0"/>
              <a:t>al </a:t>
            </a:r>
            <a:r>
              <a:rPr lang="en-US" b="1" dirty="0" err="1" smtClean="0"/>
              <a:t>día</a:t>
            </a:r>
            <a:endParaRPr lang="en-US" b="1" dirty="0"/>
          </a:p>
          <a:p>
            <a:pPr algn="r" eaLnBrk="0" hangingPunct="0"/>
            <a:r>
              <a:rPr lang="en-US" b="1" dirty="0"/>
              <a:t>Q</a:t>
            </a:r>
          </a:p>
        </p:txBody>
      </p:sp>
      <p:sp>
        <p:nvSpPr>
          <p:cNvPr id="335890" name="Rectangle 18"/>
          <p:cNvSpPr>
            <a:spLocks noChangeArrowheads="1"/>
          </p:cNvSpPr>
          <p:nvPr/>
        </p:nvSpPr>
        <p:spPr bwMode="auto">
          <a:xfrm>
            <a:off x="1739900" y="4381500"/>
            <a:ext cx="463550"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60</a:t>
            </a:r>
          </a:p>
        </p:txBody>
      </p:sp>
      <p:sp>
        <p:nvSpPr>
          <p:cNvPr id="335891" name="Rectangle 19"/>
          <p:cNvSpPr>
            <a:spLocks noChangeArrowheads="1"/>
          </p:cNvSpPr>
          <p:nvPr/>
        </p:nvSpPr>
        <p:spPr bwMode="auto">
          <a:xfrm>
            <a:off x="1587500" y="2273300"/>
            <a:ext cx="604838"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112</a:t>
            </a:r>
          </a:p>
        </p:txBody>
      </p:sp>
      <p:sp>
        <p:nvSpPr>
          <p:cNvPr id="335892" name="Rectangle 20"/>
          <p:cNvSpPr>
            <a:spLocks noChangeArrowheads="1"/>
          </p:cNvSpPr>
          <p:nvPr/>
        </p:nvSpPr>
        <p:spPr bwMode="auto">
          <a:xfrm>
            <a:off x="1968500" y="5854700"/>
            <a:ext cx="322263"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0</a:t>
            </a:r>
          </a:p>
        </p:txBody>
      </p:sp>
      <p:sp>
        <p:nvSpPr>
          <p:cNvPr id="335893" name="Rectangle 21"/>
          <p:cNvSpPr>
            <a:spLocks noChangeArrowheads="1"/>
          </p:cNvSpPr>
          <p:nvPr/>
        </p:nvSpPr>
        <p:spPr bwMode="auto">
          <a:xfrm>
            <a:off x="2760663" y="5854700"/>
            <a:ext cx="322262"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2</a:t>
            </a:r>
          </a:p>
        </p:txBody>
      </p:sp>
      <p:sp>
        <p:nvSpPr>
          <p:cNvPr id="335894" name="Rectangle 22"/>
          <p:cNvSpPr>
            <a:spLocks noChangeArrowheads="1"/>
          </p:cNvSpPr>
          <p:nvPr/>
        </p:nvSpPr>
        <p:spPr bwMode="auto">
          <a:xfrm>
            <a:off x="3155950" y="5854700"/>
            <a:ext cx="322263"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3</a:t>
            </a:r>
          </a:p>
        </p:txBody>
      </p:sp>
      <p:sp>
        <p:nvSpPr>
          <p:cNvPr id="335895" name="Rectangle 23"/>
          <p:cNvSpPr>
            <a:spLocks noChangeArrowheads="1"/>
          </p:cNvSpPr>
          <p:nvPr/>
        </p:nvSpPr>
        <p:spPr bwMode="auto">
          <a:xfrm>
            <a:off x="3552825" y="5854700"/>
            <a:ext cx="322263"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4</a:t>
            </a:r>
          </a:p>
        </p:txBody>
      </p:sp>
      <p:sp>
        <p:nvSpPr>
          <p:cNvPr id="335896" name="Rectangle 24"/>
          <p:cNvSpPr>
            <a:spLocks noChangeArrowheads="1"/>
          </p:cNvSpPr>
          <p:nvPr/>
        </p:nvSpPr>
        <p:spPr bwMode="auto">
          <a:xfrm>
            <a:off x="3949700" y="5854700"/>
            <a:ext cx="322263"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5</a:t>
            </a:r>
          </a:p>
        </p:txBody>
      </p:sp>
      <p:sp>
        <p:nvSpPr>
          <p:cNvPr id="335897" name="Rectangle 25"/>
          <p:cNvSpPr>
            <a:spLocks noChangeArrowheads="1"/>
          </p:cNvSpPr>
          <p:nvPr/>
        </p:nvSpPr>
        <p:spPr bwMode="auto">
          <a:xfrm>
            <a:off x="4344988" y="5854700"/>
            <a:ext cx="322262"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6</a:t>
            </a:r>
          </a:p>
        </p:txBody>
      </p:sp>
      <p:sp>
        <p:nvSpPr>
          <p:cNvPr id="335898" name="Rectangle 26"/>
          <p:cNvSpPr>
            <a:spLocks noChangeArrowheads="1"/>
          </p:cNvSpPr>
          <p:nvPr/>
        </p:nvSpPr>
        <p:spPr bwMode="auto">
          <a:xfrm>
            <a:off x="4741863" y="5854700"/>
            <a:ext cx="322262"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7</a:t>
            </a:r>
          </a:p>
        </p:txBody>
      </p:sp>
      <p:sp>
        <p:nvSpPr>
          <p:cNvPr id="335899" name="Rectangle 27"/>
          <p:cNvSpPr>
            <a:spLocks noChangeArrowheads="1"/>
          </p:cNvSpPr>
          <p:nvPr/>
        </p:nvSpPr>
        <p:spPr bwMode="auto">
          <a:xfrm>
            <a:off x="5137150" y="5854700"/>
            <a:ext cx="322263"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8</a:t>
            </a:r>
          </a:p>
        </p:txBody>
      </p:sp>
      <p:sp>
        <p:nvSpPr>
          <p:cNvPr id="335900" name="Rectangle 28"/>
          <p:cNvSpPr>
            <a:spLocks noChangeArrowheads="1"/>
          </p:cNvSpPr>
          <p:nvPr/>
        </p:nvSpPr>
        <p:spPr bwMode="auto">
          <a:xfrm>
            <a:off x="5534025" y="5854700"/>
            <a:ext cx="322263"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9</a:t>
            </a:r>
          </a:p>
        </p:txBody>
      </p:sp>
      <p:sp>
        <p:nvSpPr>
          <p:cNvPr id="335901" name="Rectangle 29"/>
          <p:cNvSpPr>
            <a:spLocks noChangeArrowheads="1"/>
          </p:cNvSpPr>
          <p:nvPr/>
        </p:nvSpPr>
        <p:spPr bwMode="auto">
          <a:xfrm>
            <a:off x="5930900" y="5854700"/>
            <a:ext cx="463550"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10</a:t>
            </a:r>
          </a:p>
        </p:txBody>
      </p:sp>
      <p:sp>
        <p:nvSpPr>
          <p:cNvPr id="335902" name="Rectangle 30"/>
          <p:cNvSpPr>
            <a:spLocks noChangeArrowheads="1"/>
          </p:cNvSpPr>
          <p:nvPr/>
        </p:nvSpPr>
        <p:spPr bwMode="auto">
          <a:xfrm>
            <a:off x="2363788" y="5854700"/>
            <a:ext cx="322262"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1</a:t>
            </a:r>
          </a:p>
        </p:txBody>
      </p:sp>
      <p:grpSp>
        <p:nvGrpSpPr>
          <p:cNvPr id="335912" name="Group 40"/>
          <p:cNvGrpSpPr>
            <a:grpSpLocks/>
          </p:cNvGrpSpPr>
          <p:nvPr/>
        </p:nvGrpSpPr>
        <p:grpSpPr bwMode="auto">
          <a:xfrm>
            <a:off x="2222500" y="2768600"/>
            <a:ext cx="2044700" cy="3022600"/>
            <a:chOff x="1400" y="1744"/>
            <a:chExt cx="1288" cy="1904"/>
          </a:xfrm>
        </p:grpSpPr>
        <p:sp>
          <p:nvSpPr>
            <p:cNvPr id="335913" name="Line 41"/>
            <p:cNvSpPr>
              <a:spLocks noChangeShapeType="1"/>
            </p:cNvSpPr>
            <p:nvPr/>
          </p:nvSpPr>
          <p:spPr bwMode="auto">
            <a:xfrm flipV="1">
              <a:off x="1408" y="1744"/>
              <a:ext cx="1280" cy="1896"/>
            </a:xfrm>
            <a:prstGeom prst="line">
              <a:avLst/>
            </a:prstGeom>
            <a:noFill/>
            <a:ln w="28575">
              <a:solidFill>
                <a:schemeClr val="tx1"/>
              </a:solidFill>
              <a:prstDash val="dash"/>
              <a:round/>
              <a:headEnd/>
              <a:tailEnd/>
            </a:ln>
            <a:effectLst/>
          </p:spPr>
          <p:txBody>
            <a:bodyPr wrap="none" anchor="ctr">
              <a:spAutoFit/>
            </a:bodyPr>
            <a:lstStyle/>
            <a:p>
              <a:endParaRPr lang="es-ES"/>
            </a:p>
          </p:txBody>
        </p:sp>
        <p:sp>
          <p:nvSpPr>
            <p:cNvPr id="335914" name="Line 42"/>
            <p:cNvSpPr>
              <a:spLocks noChangeShapeType="1"/>
            </p:cNvSpPr>
            <p:nvPr/>
          </p:nvSpPr>
          <p:spPr bwMode="auto">
            <a:xfrm flipV="1">
              <a:off x="1400" y="2804"/>
              <a:ext cx="704" cy="844"/>
            </a:xfrm>
            <a:prstGeom prst="line">
              <a:avLst/>
            </a:prstGeom>
            <a:noFill/>
            <a:ln w="28575">
              <a:solidFill>
                <a:schemeClr val="tx1"/>
              </a:solidFill>
              <a:prstDash val="dash"/>
              <a:round/>
              <a:headEnd/>
              <a:tailEnd/>
            </a:ln>
            <a:effectLst/>
          </p:spPr>
          <p:txBody>
            <a:bodyPr anchor="ctr">
              <a:spAutoFit/>
            </a:bodyPr>
            <a:lstStyle/>
            <a:p>
              <a:endParaRPr lang="es-ES"/>
            </a:p>
          </p:txBody>
        </p:sp>
        <p:sp>
          <p:nvSpPr>
            <p:cNvPr id="335915" name="Line 43"/>
            <p:cNvSpPr>
              <a:spLocks noChangeShapeType="1"/>
            </p:cNvSpPr>
            <p:nvPr/>
          </p:nvSpPr>
          <p:spPr bwMode="auto">
            <a:xfrm flipV="1">
              <a:off x="1608" y="3056"/>
              <a:ext cx="472" cy="552"/>
            </a:xfrm>
            <a:prstGeom prst="line">
              <a:avLst/>
            </a:prstGeom>
            <a:noFill/>
            <a:ln w="28575">
              <a:noFill/>
              <a:prstDash val="dash"/>
              <a:round/>
              <a:headEnd/>
              <a:tailEnd/>
            </a:ln>
            <a:effectLst/>
          </p:spPr>
          <p:txBody>
            <a:bodyPr wrap="none" anchor="ctr">
              <a:spAutoFit/>
            </a:bodyPr>
            <a:lstStyle/>
            <a:p>
              <a:endParaRPr lang="es-ES"/>
            </a:p>
          </p:txBody>
        </p:sp>
      </p:grpSp>
      <p:sp>
        <p:nvSpPr>
          <p:cNvPr id="335916" name="Rectangle 44"/>
          <p:cNvSpPr>
            <a:spLocks noGrp="1" noChangeArrowheads="1"/>
          </p:cNvSpPr>
          <p:nvPr>
            <p:ph type="title"/>
          </p:nvPr>
        </p:nvSpPr>
        <p:spPr>
          <a:xfrm>
            <a:off x="0" y="408993"/>
            <a:ext cx="9144000" cy="781050"/>
          </a:xfrm>
          <a:noFill/>
          <a:ln/>
        </p:spPr>
        <p:txBody>
          <a:bodyPr lIns="90488" tIns="44450" rIns="90488" bIns="44450" anchor="b"/>
          <a:lstStyle/>
          <a:p>
            <a:r>
              <a:rPr lang="en-US" sz="3200" dirty="0" smtClean="0"/>
              <a:t>La </a:t>
            </a:r>
            <a:r>
              <a:rPr lang="en-US" sz="3200" dirty="0" err="1"/>
              <a:t>producción</a:t>
            </a:r>
            <a:r>
              <a:rPr lang="en-US" sz="3200" dirty="0"/>
              <a:t> con un factor variable(L)</a:t>
            </a:r>
          </a:p>
        </p:txBody>
      </p:sp>
      <p:sp>
        <p:nvSpPr>
          <p:cNvPr id="335918" name="Rectangle 46"/>
          <p:cNvSpPr>
            <a:spLocks noChangeArrowheads="1"/>
          </p:cNvSpPr>
          <p:nvPr/>
        </p:nvSpPr>
        <p:spPr bwMode="auto">
          <a:xfrm>
            <a:off x="2795588" y="3994150"/>
            <a:ext cx="365125"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B</a:t>
            </a:r>
          </a:p>
        </p:txBody>
      </p:sp>
      <p:sp>
        <p:nvSpPr>
          <p:cNvPr id="335919" name="Rectangle 47"/>
          <p:cNvSpPr>
            <a:spLocks noChangeArrowheads="1"/>
          </p:cNvSpPr>
          <p:nvPr/>
        </p:nvSpPr>
        <p:spPr bwMode="auto">
          <a:xfrm>
            <a:off x="3332163" y="3036888"/>
            <a:ext cx="365125"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C</a:t>
            </a:r>
          </a:p>
        </p:txBody>
      </p:sp>
      <p:sp>
        <p:nvSpPr>
          <p:cNvPr id="335920" name="Rectangle 48"/>
          <p:cNvSpPr>
            <a:spLocks noChangeArrowheads="1"/>
          </p:cNvSpPr>
          <p:nvPr/>
        </p:nvSpPr>
        <p:spPr bwMode="auto">
          <a:xfrm>
            <a:off x="5218113" y="1887538"/>
            <a:ext cx="365125"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D</a:t>
            </a:r>
          </a:p>
        </p:txBody>
      </p:sp>
      <p:sp>
        <p:nvSpPr>
          <p:cNvPr id="335921" name="Oval 49"/>
          <p:cNvSpPr>
            <a:spLocks noChangeArrowheads="1"/>
          </p:cNvSpPr>
          <p:nvPr/>
        </p:nvSpPr>
        <p:spPr bwMode="auto">
          <a:xfrm>
            <a:off x="5232400" y="2424113"/>
            <a:ext cx="152400" cy="152400"/>
          </a:xfrm>
          <a:prstGeom prst="ellipse">
            <a:avLst/>
          </a:prstGeom>
          <a:solidFill>
            <a:schemeClr val="tx1"/>
          </a:solidFill>
          <a:ln w="12700">
            <a:solidFill>
              <a:schemeClr val="tx1"/>
            </a:solidFill>
            <a:round/>
            <a:headEnd/>
            <a:tailEnd/>
          </a:ln>
          <a:effectLst/>
        </p:spPr>
        <p:txBody>
          <a:bodyPr wrap="none" anchor="ctr"/>
          <a:lstStyle/>
          <a:p>
            <a:endParaRPr lang="es-ES"/>
          </a:p>
        </p:txBody>
      </p:sp>
      <p:sp>
        <p:nvSpPr>
          <p:cNvPr id="335922" name="Oval 50"/>
          <p:cNvSpPr>
            <a:spLocks noChangeArrowheads="1"/>
          </p:cNvSpPr>
          <p:nvPr/>
        </p:nvSpPr>
        <p:spPr bwMode="auto">
          <a:xfrm>
            <a:off x="3617913" y="3509963"/>
            <a:ext cx="152400" cy="152400"/>
          </a:xfrm>
          <a:prstGeom prst="ellipse">
            <a:avLst/>
          </a:prstGeom>
          <a:solidFill>
            <a:schemeClr val="tx1"/>
          </a:solidFill>
          <a:ln w="12700">
            <a:solidFill>
              <a:schemeClr val="tx1"/>
            </a:solidFill>
            <a:round/>
            <a:headEnd/>
            <a:tailEnd/>
          </a:ln>
          <a:effectLst/>
        </p:spPr>
        <p:txBody>
          <a:bodyPr wrap="none" anchor="ctr"/>
          <a:lstStyle/>
          <a:p>
            <a:endParaRPr lang="es-ES"/>
          </a:p>
        </p:txBody>
      </p:sp>
      <p:sp>
        <p:nvSpPr>
          <p:cNvPr id="335923" name="Oval 51"/>
          <p:cNvSpPr>
            <a:spLocks noChangeArrowheads="1"/>
          </p:cNvSpPr>
          <p:nvPr/>
        </p:nvSpPr>
        <p:spPr bwMode="auto">
          <a:xfrm>
            <a:off x="3240088" y="4438650"/>
            <a:ext cx="152400" cy="152400"/>
          </a:xfrm>
          <a:prstGeom prst="ellipse">
            <a:avLst/>
          </a:prstGeom>
          <a:solidFill>
            <a:schemeClr val="tx1"/>
          </a:solidFill>
          <a:ln w="12700">
            <a:solidFill>
              <a:schemeClr val="tx1"/>
            </a:solidFill>
            <a:round/>
            <a:headEnd/>
            <a:tailEnd/>
          </a:ln>
          <a:effectLst/>
        </p:spPr>
        <p:txBody>
          <a:bodyPr wrap="none" anchor="ctr"/>
          <a:lstStyle/>
          <a:p>
            <a:endParaRPr lang="es-ES"/>
          </a:p>
        </p:txBody>
      </p:sp>
    </p:spTree>
  </p:cSld>
  <p:clrMapOvr>
    <a:masterClrMapping/>
  </p:clrMapOvr>
  <p:transition spd="med">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35912"/>
                                        </p:tgtEl>
                                        <p:attrNameLst>
                                          <p:attrName>style.visibility</p:attrName>
                                        </p:attrNameLst>
                                      </p:cBhvr>
                                      <p:to>
                                        <p:strVal val="visible"/>
                                      </p:to>
                                    </p:set>
                                    <p:animEffect transition="in" filter="wipe(left)">
                                      <p:cBhvr>
                                        <p:cTn id="7" dur="500"/>
                                        <p:tgtEl>
                                          <p:spTgt spid="3359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5874"/>
                                        </p:tgtEl>
                                        <p:attrNameLst>
                                          <p:attrName>style.visibility</p:attrName>
                                        </p:attrNameLst>
                                      </p:cBhvr>
                                      <p:to>
                                        <p:strVal val="visible"/>
                                      </p:to>
                                    </p:set>
                                    <p:animEffect transition="in" filter="wipe(left)">
                                      <p:cBhvr>
                                        <p:cTn id="12" dur="500"/>
                                        <p:tgtEl>
                                          <p:spTgt spid="3358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87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4 Marcador de pie de página"/>
          <p:cNvSpPr>
            <a:spLocks noGrp="1"/>
          </p:cNvSpPr>
          <p:nvPr>
            <p:ph type="ftr" sz="quarter" idx="11"/>
          </p:nvPr>
        </p:nvSpPr>
        <p:spPr/>
        <p:txBody>
          <a:bodyPr/>
          <a:lstStyle/>
          <a:p>
            <a:r>
              <a:rPr lang="es-ES"/>
              <a:t>Capítulo 3</a:t>
            </a:r>
          </a:p>
        </p:txBody>
      </p:sp>
      <p:sp>
        <p:nvSpPr>
          <p:cNvPr id="19" name="5 Marcador de número de diapositiva"/>
          <p:cNvSpPr>
            <a:spLocks noGrp="1"/>
          </p:cNvSpPr>
          <p:nvPr>
            <p:ph type="sldNum" sz="quarter" idx="12"/>
          </p:nvPr>
        </p:nvSpPr>
        <p:spPr/>
        <p:txBody>
          <a:bodyPr/>
          <a:lstStyle/>
          <a:p>
            <a:fld id="{E05794C1-734C-4F89-A421-4DAB4EB9D261}" type="slidenum">
              <a:rPr lang="es-ES"/>
              <a:pPr/>
              <a:t>19</a:t>
            </a:fld>
            <a:endParaRPr lang="es-ES"/>
          </a:p>
        </p:txBody>
      </p:sp>
      <p:sp>
        <p:nvSpPr>
          <p:cNvPr id="112642" name="Rectangle 2"/>
          <p:cNvSpPr>
            <a:spLocks noChangeArrowheads="1"/>
          </p:cNvSpPr>
          <p:nvPr/>
        </p:nvSpPr>
        <p:spPr bwMode="auto">
          <a:xfrm>
            <a:off x="762000" y="6248400"/>
            <a:ext cx="1905000" cy="457200"/>
          </a:xfrm>
          <a:prstGeom prst="rect">
            <a:avLst/>
          </a:prstGeom>
          <a:noFill/>
          <a:ln w="12700">
            <a:noFill/>
            <a:miter lim="800000"/>
            <a:headEnd/>
            <a:tailEnd/>
          </a:ln>
          <a:effectLst/>
        </p:spPr>
        <p:txBody>
          <a:bodyPr wrap="none" anchor="ctr"/>
          <a:lstStyle/>
          <a:p>
            <a:endParaRPr lang="es-ES"/>
          </a:p>
        </p:txBody>
      </p:sp>
      <p:sp>
        <p:nvSpPr>
          <p:cNvPr id="112643" name="Rectangle 3"/>
          <p:cNvSpPr>
            <a:spLocks noChangeArrowheads="1"/>
          </p:cNvSpPr>
          <p:nvPr/>
        </p:nvSpPr>
        <p:spPr bwMode="auto">
          <a:xfrm>
            <a:off x="3276600" y="6248400"/>
            <a:ext cx="2895600" cy="457200"/>
          </a:xfrm>
          <a:prstGeom prst="rect">
            <a:avLst/>
          </a:prstGeom>
          <a:noFill/>
          <a:ln w="12700">
            <a:noFill/>
            <a:miter lim="800000"/>
            <a:headEnd/>
            <a:tailEnd/>
          </a:ln>
          <a:effectLst/>
        </p:spPr>
        <p:txBody>
          <a:bodyPr wrap="none" anchor="ctr"/>
          <a:lstStyle/>
          <a:p>
            <a:endParaRPr lang="es-ES"/>
          </a:p>
        </p:txBody>
      </p:sp>
      <p:sp>
        <p:nvSpPr>
          <p:cNvPr id="112645" name="Rectangle 5"/>
          <p:cNvSpPr>
            <a:spLocks noGrp="1" noChangeArrowheads="1"/>
          </p:cNvSpPr>
          <p:nvPr>
            <p:ph type="body" idx="1"/>
          </p:nvPr>
        </p:nvSpPr>
        <p:spPr>
          <a:xfrm>
            <a:off x="342900" y="1428750"/>
            <a:ext cx="8141343" cy="4529138"/>
          </a:xfrm>
          <a:noFill/>
          <a:ln/>
        </p:spPr>
        <p:txBody>
          <a:bodyPr lIns="90488" tIns="44450" rIns="90488" bIns="44450"/>
          <a:lstStyle/>
          <a:p>
            <a:pPr marL="609600" indent="-609600" algn="just">
              <a:spcBef>
                <a:spcPct val="70000"/>
              </a:spcBef>
              <a:buFontTx/>
              <a:buAutoNum type="arabicPeriod"/>
            </a:pPr>
            <a:r>
              <a:rPr lang="es-ES" sz="2800" dirty="0">
                <a:solidFill>
                  <a:srgbClr val="FF3300"/>
                </a:solidFill>
              </a:rPr>
              <a:t>El producto medio del trabajo</a:t>
            </a:r>
            <a:r>
              <a:rPr lang="es-ES" sz="2800" dirty="0"/>
              <a:t> (</a:t>
            </a:r>
            <a:r>
              <a:rPr lang="es-ES" sz="2800" i="1" dirty="0" err="1"/>
              <a:t>PMe</a:t>
            </a:r>
            <a:r>
              <a:rPr lang="es-ES" sz="2800" i="1" baseline="-25000" dirty="0" err="1"/>
              <a:t>L</a:t>
            </a:r>
            <a:r>
              <a:rPr lang="es-ES" sz="2800" dirty="0"/>
              <a:t>) es el nivel de producción por unidad de trabajo (unidad de producto por unidad de factor trabajo).</a:t>
            </a:r>
          </a:p>
          <a:p>
            <a:pPr marL="609600" indent="-609600">
              <a:spcBef>
                <a:spcPct val="150000"/>
              </a:spcBef>
              <a:buFontTx/>
              <a:buAutoNum type="arabicPeriod"/>
            </a:pPr>
            <a:endParaRPr lang="es-ES" sz="2800" i="1" kern="1200" dirty="0">
              <a:solidFill>
                <a:srgbClr val="000000"/>
              </a:solidFill>
              <a:cs typeface="Arial" charset="0"/>
            </a:endParaRPr>
          </a:p>
          <a:p>
            <a:pPr marL="609600" indent="-609600" algn="just">
              <a:spcBef>
                <a:spcPct val="150000"/>
              </a:spcBef>
              <a:buFontTx/>
              <a:buAutoNum type="arabicPeriod"/>
            </a:pPr>
            <a:r>
              <a:rPr lang="es-ES" sz="2800" dirty="0"/>
              <a:t>Geométricamente es el valor de la pendiente de la línea o rayo que conecta cada punto de la curva de producción con el origen.</a:t>
            </a:r>
          </a:p>
        </p:txBody>
      </p:sp>
      <p:sp>
        <p:nvSpPr>
          <p:cNvPr id="112654" name="Line 14"/>
          <p:cNvSpPr>
            <a:spLocks noChangeShapeType="1"/>
          </p:cNvSpPr>
          <p:nvPr/>
        </p:nvSpPr>
        <p:spPr bwMode="auto">
          <a:xfrm flipV="1">
            <a:off x="3250738" y="3945761"/>
            <a:ext cx="3257550" cy="1588"/>
          </a:xfrm>
          <a:prstGeom prst="line">
            <a:avLst/>
          </a:prstGeom>
          <a:noFill/>
          <a:ln w="19050">
            <a:solidFill>
              <a:srgbClr val="000000"/>
            </a:solidFill>
            <a:round/>
            <a:headEnd/>
            <a:tailEnd/>
          </a:ln>
        </p:spPr>
        <p:txBody>
          <a:bodyPr/>
          <a:lstStyle/>
          <a:p>
            <a:endParaRPr lang="es-ES"/>
          </a:p>
        </p:txBody>
      </p:sp>
      <p:sp>
        <p:nvSpPr>
          <p:cNvPr id="112655" name="Line 15"/>
          <p:cNvSpPr>
            <a:spLocks noChangeShapeType="1"/>
          </p:cNvSpPr>
          <p:nvPr/>
        </p:nvSpPr>
        <p:spPr bwMode="auto">
          <a:xfrm>
            <a:off x="7100888" y="3962359"/>
            <a:ext cx="371475" cy="1588"/>
          </a:xfrm>
          <a:prstGeom prst="line">
            <a:avLst/>
          </a:prstGeom>
          <a:noFill/>
          <a:ln w="19050">
            <a:solidFill>
              <a:srgbClr val="000000"/>
            </a:solidFill>
            <a:round/>
            <a:headEnd/>
            <a:tailEnd/>
          </a:ln>
        </p:spPr>
        <p:txBody>
          <a:bodyPr/>
          <a:lstStyle/>
          <a:p>
            <a:endParaRPr lang="es-ES"/>
          </a:p>
        </p:txBody>
      </p:sp>
      <p:sp>
        <p:nvSpPr>
          <p:cNvPr id="112656" name="Rectangle 16"/>
          <p:cNvSpPr>
            <a:spLocks noChangeArrowheads="1"/>
          </p:cNvSpPr>
          <p:nvPr/>
        </p:nvSpPr>
        <p:spPr bwMode="auto">
          <a:xfrm>
            <a:off x="7156450" y="4004559"/>
            <a:ext cx="200376" cy="430887"/>
          </a:xfrm>
          <a:prstGeom prst="rect">
            <a:avLst/>
          </a:prstGeom>
          <a:noFill/>
          <a:ln w="9525">
            <a:noFill/>
            <a:miter lim="800000"/>
            <a:headEnd/>
            <a:tailEnd/>
          </a:ln>
        </p:spPr>
        <p:txBody>
          <a:bodyPr wrap="none" lIns="0" tIns="0" rIns="0" bIns="0">
            <a:spAutoFit/>
          </a:bodyPr>
          <a:lstStyle/>
          <a:p>
            <a:pPr eaLnBrk="0" hangingPunct="0"/>
            <a:r>
              <a:rPr lang="es-ES" sz="2800" i="1" dirty="0">
                <a:solidFill>
                  <a:srgbClr val="000000"/>
                </a:solidFill>
                <a:latin typeface="+mn-lt"/>
              </a:rPr>
              <a:t>L</a:t>
            </a:r>
          </a:p>
        </p:txBody>
      </p:sp>
      <p:sp>
        <p:nvSpPr>
          <p:cNvPr id="112657" name="Rectangle 17"/>
          <p:cNvSpPr>
            <a:spLocks noChangeArrowheads="1"/>
          </p:cNvSpPr>
          <p:nvPr/>
        </p:nvSpPr>
        <p:spPr bwMode="auto">
          <a:xfrm>
            <a:off x="7105912" y="3362547"/>
            <a:ext cx="278923" cy="430887"/>
          </a:xfrm>
          <a:prstGeom prst="rect">
            <a:avLst/>
          </a:prstGeom>
          <a:noFill/>
          <a:ln w="9525">
            <a:noFill/>
            <a:miter lim="800000"/>
            <a:headEnd/>
            <a:tailEnd/>
          </a:ln>
        </p:spPr>
        <p:txBody>
          <a:bodyPr wrap="none" lIns="0" tIns="0" rIns="0" bIns="0">
            <a:spAutoFit/>
          </a:bodyPr>
          <a:lstStyle/>
          <a:p>
            <a:pPr eaLnBrk="0" hangingPunct="0"/>
            <a:r>
              <a:rPr lang="es-ES" sz="2800" i="1" dirty="0">
                <a:solidFill>
                  <a:srgbClr val="000000"/>
                </a:solidFill>
                <a:latin typeface="+mn-lt"/>
              </a:rPr>
              <a:t>Q</a:t>
            </a:r>
          </a:p>
        </p:txBody>
      </p:sp>
      <p:sp>
        <p:nvSpPr>
          <p:cNvPr id="112659" name="Rectangle 19"/>
          <p:cNvSpPr>
            <a:spLocks noChangeArrowheads="1"/>
          </p:cNvSpPr>
          <p:nvPr/>
        </p:nvSpPr>
        <p:spPr bwMode="auto">
          <a:xfrm>
            <a:off x="4838700" y="5313363"/>
            <a:ext cx="300038" cy="604837"/>
          </a:xfrm>
          <a:prstGeom prst="rect">
            <a:avLst/>
          </a:prstGeom>
          <a:noFill/>
          <a:ln w="9525">
            <a:noFill/>
            <a:miter lim="800000"/>
            <a:headEnd/>
            <a:tailEnd/>
          </a:ln>
        </p:spPr>
        <p:txBody>
          <a:bodyPr wrap="none" lIns="0" tIns="0" rIns="0" bIns="0">
            <a:spAutoFit/>
          </a:bodyPr>
          <a:lstStyle/>
          <a:p>
            <a:pPr eaLnBrk="0" hangingPunct="0"/>
            <a:r>
              <a:rPr lang="es-ES" sz="3500" i="1">
                <a:solidFill>
                  <a:srgbClr val="000000"/>
                </a:solidFill>
                <a:latin typeface="Times New Roman" pitchFamily="18" charset="0"/>
              </a:rPr>
              <a:t> </a:t>
            </a:r>
            <a:endParaRPr lang="es-ES" sz="2400"/>
          </a:p>
        </p:txBody>
      </p:sp>
      <p:sp>
        <p:nvSpPr>
          <p:cNvPr id="112660" name="Rectangle 20"/>
          <p:cNvSpPr>
            <a:spLocks noChangeArrowheads="1"/>
          </p:cNvSpPr>
          <p:nvPr/>
        </p:nvSpPr>
        <p:spPr bwMode="auto">
          <a:xfrm>
            <a:off x="3232150" y="4030422"/>
            <a:ext cx="3141886" cy="430887"/>
          </a:xfrm>
          <a:prstGeom prst="rect">
            <a:avLst/>
          </a:prstGeom>
          <a:noFill/>
          <a:ln w="9525">
            <a:noFill/>
            <a:miter lim="800000"/>
            <a:headEnd/>
            <a:tailEnd/>
          </a:ln>
        </p:spPr>
        <p:txBody>
          <a:bodyPr wrap="none" lIns="0" tIns="0" rIns="0" bIns="0">
            <a:spAutoFit/>
          </a:bodyPr>
          <a:lstStyle/>
          <a:p>
            <a:pPr eaLnBrk="0" hangingPunct="0"/>
            <a:r>
              <a:rPr lang="es-ES" sz="2800" i="1" dirty="0">
                <a:solidFill>
                  <a:srgbClr val="000000"/>
                </a:solidFill>
                <a:latin typeface="+mn-lt"/>
              </a:rPr>
              <a:t>Cantidad de trabajo</a:t>
            </a:r>
          </a:p>
        </p:txBody>
      </p:sp>
      <p:sp>
        <p:nvSpPr>
          <p:cNvPr id="112661" name="Rectangle 21"/>
          <p:cNvSpPr>
            <a:spLocks noChangeArrowheads="1"/>
          </p:cNvSpPr>
          <p:nvPr/>
        </p:nvSpPr>
        <p:spPr bwMode="auto">
          <a:xfrm>
            <a:off x="3485950" y="3408725"/>
            <a:ext cx="1800173" cy="430887"/>
          </a:xfrm>
          <a:prstGeom prst="rect">
            <a:avLst/>
          </a:prstGeom>
          <a:noFill/>
          <a:ln w="9525">
            <a:noFill/>
            <a:miter lim="800000"/>
            <a:headEnd/>
            <a:tailEnd/>
          </a:ln>
        </p:spPr>
        <p:txBody>
          <a:bodyPr wrap="none" lIns="0" tIns="0" rIns="0" bIns="0">
            <a:spAutoFit/>
          </a:bodyPr>
          <a:lstStyle/>
          <a:p>
            <a:pPr eaLnBrk="0" hangingPunct="0"/>
            <a:r>
              <a:rPr lang="es-ES" sz="2800" i="1" dirty="0">
                <a:solidFill>
                  <a:srgbClr val="000000"/>
                </a:solidFill>
                <a:latin typeface="+mn-lt"/>
              </a:rPr>
              <a:t>Producción</a:t>
            </a:r>
          </a:p>
        </p:txBody>
      </p:sp>
      <p:sp>
        <p:nvSpPr>
          <p:cNvPr id="112662" name="Rectangle 22"/>
          <p:cNvSpPr>
            <a:spLocks noChangeArrowheads="1"/>
          </p:cNvSpPr>
          <p:nvPr/>
        </p:nvSpPr>
        <p:spPr bwMode="auto">
          <a:xfrm>
            <a:off x="3567113" y="4962525"/>
            <a:ext cx="300037" cy="604838"/>
          </a:xfrm>
          <a:prstGeom prst="rect">
            <a:avLst/>
          </a:prstGeom>
          <a:noFill/>
          <a:ln w="9525">
            <a:noFill/>
            <a:miter lim="800000"/>
            <a:headEnd/>
            <a:tailEnd/>
          </a:ln>
        </p:spPr>
        <p:txBody>
          <a:bodyPr wrap="none" lIns="0" tIns="0" rIns="0" bIns="0">
            <a:spAutoFit/>
          </a:bodyPr>
          <a:lstStyle/>
          <a:p>
            <a:pPr eaLnBrk="0" hangingPunct="0"/>
            <a:r>
              <a:rPr lang="es-ES" sz="3500" i="1">
                <a:solidFill>
                  <a:srgbClr val="000000"/>
                </a:solidFill>
                <a:latin typeface="Times New Roman" pitchFamily="18" charset="0"/>
              </a:rPr>
              <a:t> </a:t>
            </a:r>
            <a:endParaRPr lang="es-ES" sz="2400"/>
          </a:p>
        </p:txBody>
      </p:sp>
      <p:sp>
        <p:nvSpPr>
          <p:cNvPr id="112663" name="Rectangle 23"/>
          <p:cNvSpPr>
            <a:spLocks noChangeArrowheads="1"/>
          </p:cNvSpPr>
          <p:nvPr/>
        </p:nvSpPr>
        <p:spPr bwMode="auto">
          <a:xfrm>
            <a:off x="3227388" y="4962525"/>
            <a:ext cx="300037" cy="604838"/>
          </a:xfrm>
          <a:prstGeom prst="rect">
            <a:avLst/>
          </a:prstGeom>
          <a:noFill/>
          <a:ln w="9525">
            <a:noFill/>
            <a:miter lim="800000"/>
            <a:headEnd/>
            <a:tailEnd/>
          </a:ln>
        </p:spPr>
        <p:txBody>
          <a:bodyPr wrap="none" lIns="0" tIns="0" rIns="0" bIns="0">
            <a:spAutoFit/>
          </a:bodyPr>
          <a:lstStyle/>
          <a:p>
            <a:pPr eaLnBrk="0" hangingPunct="0"/>
            <a:r>
              <a:rPr lang="es-ES" sz="3500" i="1">
                <a:solidFill>
                  <a:srgbClr val="000000"/>
                </a:solidFill>
                <a:latin typeface="Times New Roman" pitchFamily="18" charset="0"/>
              </a:rPr>
              <a:t> </a:t>
            </a:r>
            <a:endParaRPr lang="es-ES" sz="2400"/>
          </a:p>
        </p:txBody>
      </p:sp>
      <p:sp>
        <p:nvSpPr>
          <p:cNvPr id="112664" name="Rectangle 24"/>
          <p:cNvSpPr>
            <a:spLocks noChangeArrowheads="1"/>
          </p:cNvSpPr>
          <p:nvPr/>
        </p:nvSpPr>
        <p:spPr bwMode="auto">
          <a:xfrm>
            <a:off x="1866418" y="3592011"/>
            <a:ext cx="939360" cy="430887"/>
          </a:xfrm>
          <a:prstGeom prst="rect">
            <a:avLst/>
          </a:prstGeom>
          <a:noFill/>
          <a:ln w="9525">
            <a:noFill/>
            <a:miter lim="800000"/>
            <a:headEnd/>
            <a:tailEnd/>
          </a:ln>
        </p:spPr>
        <p:txBody>
          <a:bodyPr wrap="none" lIns="0" tIns="0" rIns="0" bIns="0">
            <a:spAutoFit/>
          </a:bodyPr>
          <a:lstStyle/>
          <a:p>
            <a:pPr eaLnBrk="0" hangingPunct="0"/>
            <a:r>
              <a:rPr lang="es-ES" sz="2800" i="1" dirty="0" err="1">
                <a:solidFill>
                  <a:srgbClr val="000000"/>
                </a:solidFill>
                <a:latin typeface="+mn-lt"/>
              </a:rPr>
              <a:t>PMeL</a:t>
            </a:r>
            <a:endParaRPr lang="es-ES" sz="2800" i="1" dirty="0">
              <a:solidFill>
                <a:srgbClr val="000000"/>
              </a:solidFill>
              <a:latin typeface="+mn-lt"/>
            </a:endParaRPr>
          </a:p>
        </p:txBody>
      </p:sp>
      <p:sp>
        <p:nvSpPr>
          <p:cNvPr id="112665" name="Rectangle 25"/>
          <p:cNvSpPr>
            <a:spLocks noChangeArrowheads="1"/>
          </p:cNvSpPr>
          <p:nvPr/>
        </p:nvSpPr>
        <p:spPr bwMode="auto">
          <a:xfrm>
            <a:off x="6691112" y="3633486"/>
            <a:ext cx="244475" cy="533400"/>
          </a:xfrm>
          <a:prstGeom prst="rect">
            <a:avLst/>
          </a:prstGeom>
          <a:noFill/>
          <a:ln w="9525">
            <a:noFill/>
            <a:miter lim="800000"/>
            <a:headEnd/>
            <a:tailEnd/>
          </a:ln>
        </p:spPr>
        <p:txBody>
          <a:bodyPr wrap="none" lIns="0" tIns="0" rIns="0" bIns="0">
            <a:spAutoFit/>
          </a:bodyPr>
          <a:lstStyle/>
          <a:p>
            <a:pPr eaLnBrk="0" hangingPunct="0"/>
            <a:r>
              <a:rPr lang="es-ES" sz="3500" dirty="0">
                <a:solidFill>
                  <a:srgbClr val="000000"/>
                </a:solidFill>
                <a:latin typeface="Symbol" pitchFamily="18" charset="2"/>
              </a:rPr>
              <a:t>=</a:t>
            </a:r>
            <a:endParaRPr lang="es-ES" sz="2400" dirty="0"/>
          </a:p>
        </p:txBody>
      </p:sp>
      <p:sp>
        <p:nvSpPr>
          <p:cNvPr id="112666" name="Rectangle 26"/>
          <p:cNvSpPr>
            <a:spLocks noChangeArrowheads="1"/>
          </p:cNvSpPr>
          <p:nvPr/>
        </p:nvSpPr>
        <p:spPr bwMode="auto">
          <a:xfrm>
            <a:off x="2899759" y="3582887"/>
            <a:ext cx="244475" cy="533400"/>
          </a:xfrm>
          <a:prstGeom prst="rect">
            <a:avLst/>
          </a:prstGeom>
          <a:noFill/>
          <a:ln w="9525">
            <a:noFill/>
            <a:miter lim="800000"/>
            <a:headEnd/>
            <a:tailEnd/>
          </a:ln>
        </p:spPr>
        <p:txBody>
          <a:bodyPr wrap="none" lIns="0" tIns="0" rIns="0" bIns="0">
            <a:spAutoFit/>
          </a:bodyPr>
          <a:lstStyle/>
          <a:p>
            <a:pPr eaLnBrk="0" hangingPunct="0"/>
            <a:r>
              <a:rPr lang="es-ES" sz="3500" dirty="0">
                <a:solidFill>
                  <a:srgbClr val="000000"/>
                </a:solidFill>
                <a:latin typeface="Symbol" pitchFamily="18" charset="2"/>
              </a:rPr>
              <a:t>=</a:t>
            </a:r>
            <a:endParaRPr lang="es-ES" sz="2400" dirty="0"/>
          </a:p>
        </p:txBody>
      </p:sp>
      <p:sp>
        <p:nvSpPr>
          <p:cNvPr id="112653" name="Rectangle 13"/>
          <p:cNvSpPr>
            <a:spLocks noGrp="1" noChangeArrowheads="1"/>
          </p:cNvSpPr>
          <p:nvPr>
            <p:ph type="title"/>
          </p:nvPr>
        </p:nvSpPr>
        <p:spPr>
          <a:xfrm>
            <a:off x="536575" y="509588"/>
            <a:ext cx="7983538" cy="781050"/>
          </a:xfrm>
          <a:noFill/>
          <a:ln/>
        </p:spPr>
        <p:txBody>
          <a:bodyPr lIns="90488" tIns="44450" rIns="90488" bIns="44450" anchor="b"/>
          <a:lstStyle/>
          <a:p>
            <a:r>
              <a:rPr lang="es-ES" sz="3600"/>
              <a:t>2.1. Producto total, producto medio y producto marginal</a:t>
            </a:r>
            <a:endParaRPr lang="en-US" sz="3200"/>
          </a:p>
        </p:txBody>
      </p:sp>
    </p:spTree>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4 Marcador de pie de página"/>
          <p:cNvSpPr>
            <a:spLocks noGrp="1"/>
          </p:cNvSpPr>
          <p:nvPr>
            <p:ph type="ftr" sz="quarter" idx="11"/>
          </p:nvPr>
        </p:nvSpPr>
        <p:spPr/>
        <p:txBody>
          <a:bodyPr/>
          <a:lstStyle/>
          <a:p>
            <a:r>
              <a:rPr lang="es-ES"/>
              <a:t>Capítulo 3</a:t>
            </a:r>
          </a:p>
        </p:txBody>
      </p:sp>
      <p:sp>
        <p:nvSpPr>
          <p:cNvPr id="7" name="5 Marcador de número de diapositiva"/>
          <p:cNvSpPr>
            <a:spLocks noGrp="1"/>
          </p:cNvSpPr>
          <p:nvPr>
            <p:ph type="sldNum" sz="quarter" idx="12"/>
          </p:nvPr>
        </p:nvSpPr>
        <p:spPr/>
        <p:txBody>
          <a:bodyPr/>
          <a:lstStyle/>
          <a:p>
            <a:fld id="{409C49E4-5FEB-4389-8D21-F2F43591E683}" type="slidenum">
              <a:rPr lang="es-ES"/>
              <a:pPr/>
              <a:t>2</a:t>
            </a:fld>
            <a:endParaRPr lang="es-ES"/>
          </a:p>
        </p:txBody>
      </p:sp>
      <p:sp>
        <p:nvSpPr>
          <p:cNvPr id="79874" name="Rectangle 2"/>
          <p:cNvSpPr>
            <a:spLocks noChangeArrowheads="1"/>
          </p:cNvSpPr>
          <p:nvPr/>
        </p:nvSpPr>
        <p:spPr bwMode="auto">
          <a:xfrm>
            <a:off x="762000" y="6248400"/>
            <a:ext cx="1905000" cy="457200"/>
          </a:xfrm>
          <a:prstGeom prst="rect">
            <a:avLst/>
          </a:prstGeom>
          <a:noFill/>
          <a:ln w="12700">
            <a:noFill/>
            <a:miter lim="800000"/>
            <a:headEnd/>
            <a:tailEnd/>
          </a:ln>
          <a:effectLst/>
        </p:spPr>
        <p:txBody>
          <a:bodyPr wrap="none" anchor="ctr"/>
          <a:lstStyle/>
          <a:p>
            <a:endParaRPr lang="es-ES"/>
          </a:p>
        </p:txBody>
      </p:sp>
      <p:sp>
        <p:nvSpPr>
          <p:cNvPr id="79875" name="Rectangle 3"/>
          <p:cNvSpPr>
            <a:spLocks noChangeArrowheads="1"/>
          </p:cNvSpPr>
          <p:nvPr/>
        </p:nvSpPr>
        <p:spPr bwMode="auto">
          <a:xfrm>
            <a:off x="3276600" y="6248400"/>
            <a:ext cx="2895600" cy="457200"/>
          </a:xfrm>
          <a:prstGeom prst="rect">
            <a:avLst/>
          </a:prstGeom>
          <a:noFill/>
          <a:ln w="12700">
            <a:noFill/>
            <a:miter lim="800000"/>
            <a:headEnd/>
            <a:tailEnd/>
          </a:ln>
          <a:effectLst/>
        </p:spPr>
        <p:txBody>
          <a:bodyPr wrap="none" anchor="ctr"/>
          <a:lstStyle/>
          <a:p>
            <a:endParaRPr lang="es-ES"/>
          </a:p>
        </p:txBody>
      </p:sp>
      <p:sp>
        <p:nvSpPr>
          <p:cNvPr id="79876" name="Rectangle 4"/>
          <p:cNvSpPr>
            <a:spLocks noGrp="1" noChangeArrowheads="1"/>
          </p:cNvSpPr>
          <p:nvPr>
            <p:ph type="title"/>
          </p:nvPr>
        </p:nvSpPr>
        <p:spPr>
          <a:noFill/>
          <a:ln/>
        </p:spPr>
        <p:txBody>
          <a:bodyPr lIns="90488" tIns="44450" rIns="90488" bIns="44450" anchor="b"/>
          <a:lstStyle/>
          <a:p>
            <a:r>
              <a:rPr lang="en-US"/>
              <a:t>En los capítulos 3 y 4:</a:t>
            </a:r>
          </a:p>
        </p:txBody>
      </p:sp>
      <p:sp>
        <p:nvSpPr>
          <p:cNvPr id="79877" name="Rectangle 5"/>
          <p:cNvSpPr>
            <a:spLocks noGrp="1" noChangeArrowheads="1"/>
          </p:cNvSpPr>
          <p:nvPr>
            <p:ph type="body" idx="1"/>
          </p:nvPr>
        </p:nvSpPr>
        <p:spPr>
          <a:xfrm>
            <a:off x="393539" y="1458913"/>
            <a:ext cx="8079129" cy="4573587"/>
          </a:xfrm>
          <a:noFill/>
          <a:ln/>
        </p:spPr>
        <p:txBody>
          <a:bodyPr lIns="90488" tIns="44450" rIns="90488" bIns="44450"/>
          <a:lstStyle/>
          <a:p>
            <a:pPr>
              <a:lnSpc>
                <a:spcPct val="90000"/>
              </a:lnSpc>
              <a:spcBef>
                <a:spcPct val="40000"/>
              </a:spcBef>
            </a:pPr>
            <a:r>
              <a:rPr lang="es-ES" sz="2400" dirty="0"/>
              <a:t>Nos centraremos en el </a:t>
            </a:r>
            <a:r>
              <a:rPr lang="es-ES" sz="2400" i="1" dirty="0"/>
              <a:t>lado de la oferta</a:t>
            </a:r>
            <a:r>
              <a:rPr lang="es-ES" sz="2400" dirty="0"/>
              <a:t>.</a:t>
            </a:r>
          </a:p>
          <a:p>
            <a:pPr algn="just">
              <a:lnSpc>
                <a:spcPct val="90000"/>
              </a:lnSpc>
              <a:spcBef>
                <a:spcPct val="40000"/>
              </a:spcBef>
            </a:pPr>
            <a:r>
              <a:rPr lang="es-ES" sz="2400" dirty="0"/>
              <a:t>Estudiaremos las funciones de producción y de costes, y cómo los costes varían con la producción.</a:t>
            </a:r>
          </a:p>
          <a:p>
            <a:pPr algn="just">
              <a:lnSpc>
                <a:spcPct val="90000"/>
              </a:lnSpc>
              <a:spcBef>
                <a:spcPct val="40000"/>
              </a:spcBef>
            </a:pPr>
            <a:r>
              <a:rPr lang="es-ES" sz="2400" dirty="0"/>
              <a:t>La</a:t>
            </a:r>
            <a:r>
              <a:rPr lang="es-ES" sz="2400" b="1" dirty="0"/>
              <a:t> teoría de la empresa</a:t>
            </a:r>
            <a:r>
              <a:rPr lang="es-ES" sz="2400" dirty="0"/>
              <a:t> representa un marco analítico que permite explicar y predecir el comportamiento de las unidades productivas o empresas de una economía. </a:t>
            </a:r>
          </a:p>
          <a:p>
            <a:pPr algn="just">
              <a:lnSpc>
                <a:spcPct val="90000"/>
              </a:lnSpc>
              <a:spcBef>
                <a:spcPct val="40000"/>
              </a:spcBef>
            </a:pPr>
            <a:r>
              <a:rPr lang="es-ES" sz="2400" dirty="0"/>
              <a:t>La esencia de una empresa es contratar/comprar factores de producción, combinarlos/transformarlos para producir bienes y servicios y venderlos. </a:t>
            </a:r>
          </a:p>
          <a:p>
            <a:pPr algn="just">
              <a:lnSpc>
                <a:spcPct val="90000"/>
              </a:lnSpc>
              <a:spcBef>
                <a:spcPct val="40000"/>
              </a:spcBef>
            </a:pPr>
            <a:r>
              <a:rPr lang="es-ES" sz="2400" dirty="0"/>
              <a:t>En nuestro modelo, el supuesto de optimización es maximizar el beneficio o minimizar los costes. </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9877">
                                            <p:txEl>
                                              <p:pRg st="0" end="0"/>
                                            </p:txEl>
                                          </p:spTgt>
                                        </p:tgtEl>
                                        <p:attrNameLst>
                                          <p:attrName>style.visibility</p:attrName>
                                        </p:attrNameLst>
                                      </p:cBhvr>
                                      <p:to>
                                        <p:strVal val="visible"/>
                                      </p:to>
                                    </p:set>
                                    <p:animEffect transition="in" filter="wipe(left)">
                                      <p:cBhvr>
                                        <p:cTn id="7" dur="500"/>
                                        <p:tgtEl>
                                          <p:spTgt spid="7987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9877">
                                            <p:txEl>
                                              <p:pRg st="1" end="1"/>
                                            </p:txEl>
                                          </p:spTgt>
                                        </p:tgtEl>
                                        <p:attrNameLst>
                                          <p:attrName>style.visibility</p:attrName>
                                        </p:attrNameLst>
                                      </p:cBhvr>
                                      <p:to>
                                        <p:strVal val="visible"/>
                                      </p:to>
                                    </p:set>
                                    <p:animEffect transition="in" filter="wipe(left)">
                                      <p:cBhvr>
                                        <p:cTn id="12" dur="500"/>
                                        <p:tgtEl>
                                          <p:spTgt spid="7987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9877">
                                            <p:txEl>
                                              <p:pRg st="2" end="2"/>
                                            </p:txEl>
                                          </p:spTgt>
                                        </p:tgtEl>
                                        <p:attrNameLst>
                                          <p:attrName>style.visibility</p:attrName>
                                        </p:attrNameLst>
                                      </p:cBhvr>
                                      <p:to>
                                        <p:strVal val="visible"/>
                                      </p:to>
                                    </p:set>
                                    <p:animEffect transition="in" filter="wipe(left)">
                                      <p:cBhvr>
                                        <p:cTn id="17" dur="500"/>
                                        <p:tgtEl>
                                          <p:spTgt spid="7987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9877">
                                            <p:txEl>
                                              <p:pRg st="3" end="3"/>
                                            </p:txEl>
                                          </p:spTgt>
                                        </p:tgtEl>
                                        <p:attrNameLst>
                                          <p:attrName>style.visibility</p:attrName>
                                        </p:attrNameLst>
                                      </p:cBhvr>
                                      <p:to>
                                        <p:strVal val="visible"/>
                                      </p:to>
                                    </p:set>
                                    <p:animEffect transition="in" filter="wipe(left)">
                                      <p:cBhvr>
                                        <p:cTn id="22" dur="500"/>
                                        <p:tgtEl>
                                          <p:spTgt spid="7987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9877">
                                            <p:txEl>
                                              <p:pRg st="4" end="4"/>
                                            </p:txEl>
                                          </p:spTgt>
                                        </p:tgtEl>
                                        <p:attrNameLst>
                                          <p:attrName>style.visibility</p:attrName>
                                        </p:attrNameLst>
                                      </p:cBhvr>
                                      <p:to>
                                        <p:strVal val="visible"/>
                                      </p:to>
                                    </p:set>
                                    <p:animEffect transition="in" filter="wipe(left)">
                                      <p:cBhvr>
                                        <p:cTn id="27" dur="500"/>
                                        <p:tgtEl>
                                          <p:spTgt spid="7987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7"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4 Marcador de número de diapositiva"/>
          <p:cNvSpPr>
            <a:spLocks noGrp="1"/>
          </p:cNvSpPr>
          <p:nvPr>
            <p:ph type="sldNum" sz="quarter" idx="12"/>
          </p:nvPr>
        </p:nvSpPr>
        <p:spPr/>
        <p:txBody>
          <a:bodyPr/>
          <a:lstStyle/>
          <a:p>
            <a:fld id="{61BC5DAC-6EC4-4082-BB2B-148EB5C3DFFA}" type="slidenum">
              <a:rPr lang="es-ES"/>
              <a:pPr/>
              <a:t>20</a:t>
            </a:fld>
            <a:endParaRPr lang="es-ES"/>
          </a:p>
        </p:txBody>
      </p:sp>
      <p:sp>
        <p:nvSpPr>
          <p:cNvPr id="337922" name="Freeform 2"/>
          <p:cNvSpPr>
            <a:spLocks/>
          </p:cNvSpPr>
          <p:nvPr/>
        </p:nvSpPr>
        <p:spPr bwMode="auto">
          <a:xfrm>
            <a:off x="5321300" y="2514600"/>
            <a:ext cx="876300" cy="228600"/>
          </a:xfrm>
          <a:custGeom>
            <a:avLst/>
            <a:gdLst/>
            <a:ahLst/>
            <a:cxnLst>
              <a:cxn ang="0">
                <a:pos x="0" y="0"/>
              </a:cxn>
              <a:cxn ang="0">
                <a:pos x="336" y="48"/>
              </a:cxn>
              <a:cxn ang="0">
                <a:pos x="552" y="144"/>
              </a:cxn>
            </a:cxnLst>
            <a:rect l="0" t="0" r="r" b="b"/>
            <a:pathLst>
              <a:path w="552" h="144">
                <a:moveTo>
                  <a:pt x="0" y="0"/>
                </a:moveTo>
                <a:cubicBezTo>
                  <a:pt x="122" y="12"/>
                  <a:pt x="244" y="24"/>
                  <a:pt x="336" y="48"/>
                </a:cubicBezTo>
                <a:cubicBezTo>
                  <a:pt x="428" y="72"/>
                  <a:pt x="490" y="108"/>
                  <a:pt x="552" y="144"/>
                </a:cubicBezTo>
              </a:path>
            </a:pathLst>
          </a:custGeom>
          <a:noFill/>
          <a:ln w="57150" cap="flat" cmpd="sng">
            <a:solidFill>
              <a:srgbClr val="3366CC"/>
            </a:solidFill>
            <a:prstDash val="dash"/>
            <a:round/>
            <a:headEnd type="none" w="med" len="med"/>
            <a:tailEnd type="none" w="med" len="med"/>
          </a:ln>
          <a:effectLst/>
        </p:spPr>
        <p:txBody>
          <a:bodyPr wrap="none" anchor="ctr">
            <a:spAutoFit/>
          </a:bodyPr>
          <a:lstStyle/>
          <a:p>
            <a:endParaRPr lang="es-ES"/>
          </a:p>
        </p:txBody>
      </p:sp>
      <p:sp>
        <p:nvSpPr>
          <p:cNvPr id="337923" name="Rectangle 3"/>
          <p:cNvSpPr>
            <a:spLocks noChangeArrowheads="1"/>
          </p:cNvSpPr>
          <p:nvPr/>
        </p:nvSpPr>
        <p:spPr bwMode="auto">
          <a:xfrm>
            <a:off x="6286500" y="2852738"/>
            <a:ext cx="358775" cy="363537"/>
          </a:xfrm>
          <a:prstGeom prst="rect">
            <a:avLst/>
          </a:prstGeom>
          <a:noFill/>
          <a:ln w="12700">
            <a:noFill/>
            <a:miter lim="800000"/>
            <a:headEnd/>
            <a:tailEnd/>
          </a:ln>
          <a:effectLst/>
        </p:spPr>
        <p:txBody>
          <a:bodyPr wrap="none" lIns="90488" tIns="44450" rIns="90488" bIns="44450">
            <a:spAutoFit/>
          </a:bodyPr>
          <a:lstStyle/>
          <a:p>
            <a:pPr eaLnBrk="0" hangingPunct="0"/>
            <a:r>
              <a:rPr lang="en-US" b="1"/>
              <a:t>Q</a:t>
            </a:r>
          </a:p>
        </p:txBody>
      </p:sp>
      <p:sp>
        <p:nvSpPr>
          <p:cNvPr id="337924" name="Freeform 4"/>
          <p:cNvSpPr>
            <a:spLocks/>
          </p:cNvSpPr>
          <p:nvPr/>
        </p:nvSpPr>
        <p:spPr bwMode="auto">
          <a:xfrm>
            <a:off x="2197100" y="2514600"/>
            <a:ext cx="3124200" cy="3314700"/>
          </a:xfrm>
          <a:custGeom>
            <a:avLst/>
            <a:gdLst/>
            <a:ahLst/>
            <a:cxnLst>
              <a:cxn ang="0">
                <a:pos x="0" y="2088"/>
              </a:cxn>
              <a:cxn ang="0">
                <a:pos x="492" y="1668"/>
              </a:cxn>
              <a:cxn ang="0">
                <a:pos x="732" y="1188"/>
              </a:cxn>
              <a:cxn ang="0">
                <a:pos x="972" y="672"/>
              </a:cxn>
              <a:cxn ang="0">
                <a:pos x="1476" y="156"/>
              </a:cxn>
              <a:cxn ang="0">
                <a:pos x="1968" y="0"/>
              </a:cxn>
            </a:cxnLst>
            <a:rect l="0" t="0" r="r" b="b"/>
            <a:pathLst>
              <a:path w="1968" h="2088">
                <a:moveTo>
                  <a:pt x="0" y="2088"/>
                </a:moveTo>
                <a:cubicBezTo>
                  <a:pt x="185" y="1953"/>
                  <a:pt x="370" y="1818"/>
                  <a:pt x="492" y="1668"/>
                </a:cubicBezTo>
                <a:cubicBezTo>
                  <a:pt x="614" y="1518"/>
                  <a:pt x="652" y="1354"/>
                  <a:pt x="732" y="1188"/>
                </a:cubicBezTo>
                <a:cubicBezTo>
                  <a:pt x="812" y="1022"/>
                  <a:pt x="848" y="844"/>
                  <a:pt x="972" y="672"/>
                </a:cubicBezTo>
                <a:cubicBezTo>
                  <a:pt x="1096" y="500"/>
                  <a:pt x="1310" y="268"/>
                  <a:pt x="1476" y="156"/>
                </a:cubicBezTo>
                <a:cubicBezTo>
                  <a:pt x="1642" y="44"/>
                  <a:pt x="1866" y="32"/>
                  <a:pt x="1968" y="0"/>
                </a:cubicBezTo>
              </a:path>
            </a:pathLst>
          </a:custGeom>
          <a:noFill/>
          <a:ln w="57150" cap="flat" cmpd="sng">
            <a:solidFill>
              <a:srgbClr val="3366CC"/>
            </a:solidFill>
            <a:prstDash val="solid"/>
            <a:round/>
            <a:headEnd type="none" w="med" len="med"/>
            <a:tailEnd type="none" w="med" len="med"/>
          </a:ln>
          <a:effectLst/>
        </p:spPr>
        <p:txBody>
          <a:bodyPr wrap="none" anchor="ctr">
            <a:spAutoFit/>
          </a:bodyPr>
          <a:lstStyle/>
          <a:p>
            <a:endParaRPr lang="es-ES"/>
          </a:p>
        </p:txBody>
      </p:sp>
      <p:sp>
        <p:nvSpPr>
          <p:cNvPr id="337926" name="Line 6"/>
          <p:cNvSpPr>
            <a:spLocks noChangeShapeType="1"/>
          </p:cNvSpPr>
          <p:nvPr/>
        </p:nvSpPr>
        <p:spPr bwMode="auto">
          <a:xfrm>
            <a:off x="2214563" y="2514600"/>
            <a:ext cx="4141787" cy="0"/>
          </a:xfrm>
          <a:prstGeom prst="line">
            <a:avLst/>
          </a:prstGeom>
          <a:noFill/>
          <a:ln w="25400">
            <a:solidFill>
              <a:schemeClr val="tx1"/>
            </a:solidFill>
            <a:prstDash val="dash"/>
            <a:round/>
            <a:headEnd/>
            <a:tailEnd/>
          </a:ln>
          <a:effectLst/>
        </p:spPr>
        <p:txBody>
          <a:bodyPr wrap="none" anchor="ctr"/>
          <a:lstStyle/>
          <a:p>
            <a:endParaRPr lang="es-ES"/>
          </a:p>
        </p:txBody>
      </p:sp>
      <p:sp>
        <p:nvSpPr>
          <p:cNvPr id="337927" name="Line 7"/>
          <p:cNvSpPr>
            <a:spLocks noChangeShapeType="1"/>
          </p:cNvSpPr>
          <p:nvPr/>
        </p:nvSpPr>
        <p:spPr bwMode="auto">
          <a:xfrm>
            <a:off x="3352800" y="4576763"/>
            <a:ext cx="0" cy="1227137"/>
          </a:xfrm>
          <a:prstGeom prst="line">
            <a:avLst/>
          </a:prstGeom>
          <a:noFill/>
          <a:ln w="25400">
            <a:solidFill>
              <a:schemeClr val="tx1"/>
            </a:solidFill>
            <a:prstDash val="dash"/>
            <a:round/>
            <a:headEnd/>
            <a:tailEnd/>
          </a:ln>
          <a:effectLst/>
        </p:spPr>
        <p:txBody>
          <a:bodyPr wrap="none" anchor="ctr"/>
          <a:lstStyle/>
          <a:p>
            <a:endParaRPr lang="es-ES"/>
          </a:p>
        </p:txBody>
      </p:sp>
      <p:sp>
        <p:nvSpPr>
          <p:cNvPr id="337928" name="Line 8"/>
          <p:cNvSpPr>
            <a:spLocks noChangeShapeType="1"/>
          </p:cNvSpPr>
          <p:nvPr/>
        </p:nvSpPr>
        <p:spPr bwMode="auto">
          <a:xfrm>
            <a:off x="3733800" y="3738563"/>
            <a:ext cx="0" cy="2065337"/>
          </a:xfrm>
          <a:prstGeom prst="line">
            <a:avLst/>
          </a:prstGeom>
          <a:noFill/>
          <a:ln w="25400">
            <a:solidFill>
              <a:schemeClr val="tx1"/>
            </a:solidFill>
            <a:prstDash val="dash"/>
            <a:round/>
            <a:headEnd/>
            <a:tailEnd/>
          </a:ln>
          <a:effectLst/>
        </p:spPr>
        <p:txBody>
          <a:bodyPr wrap="none" anchor="ctr"/>
          <a:lstStyle/>
          <a:p>
            <a:endParaRPr lang="es-ES"/>
          </a:p>
        </p:txBody>
      </p:sp>
      <p:sp>
        <p:nvSpPr>
          <p:cNvPr id="337929" name="Line 9"/>
          <p:cNvSpPr>
            <a:spLocks noChangeShapeType="1"/>
          </p:cNvSpPr>
          <p:nvPr/>
        </p:nvSpPr>
        <p:spPr bwMode="auto">
          <a:xfrm>
            <a:off x="5334000" y="2595563"/>
            <a:ext cx="0" cy="3208337"/>
          </a:xfrm>
          <a:prstGeom prst="line">
            <a:avLst/>
          </a:prstGeom>
          <a:noFill/>
          <a:ln w="25400">
            <a:solidFill>
              <a:schemeClr val="tx1"/>
            </a:solidFill>
            <a:prstDash val="dash"/>
            <a:round/>
            <a:headEnd/>
            <a:tailEnd/>
          </a:ln>
          <a:effectLst/>
        </p:spPr>
        <p:txBody>
          <a:bodyPr wrap="none" anchor="ctr"/>
          <a:lstStyle/>
          <a:p>
            <a:endParaRPr lang="es-ES"/>
          </a:p>
        </p:txBody>
      </p:sp>
      <p:sp>
        <p:nvSpPr>
          <p:cNvPr id="337930" name="Rectangle 10"/>
          <p:cNvSpPr>
            <a:spLocks noChangeArrowheads="1"/>
          </p:cNvSpPr>
          <p:nvPr/>
        </p:nvSpPr>
        <p:spPr bwMode="auto">
          <a:xfrm>
            <a:off x="762000" y="6248400"/>
            <a:ext cx="1905000" cy="457200"/>
          </a:xfrm>
          <a:prstGeom prst="rect">
            <a:avLst/>
          </a:prstGeom>
          <a:noFill/>
          <a:ln w="12700">
            <a:noFill/>
            <a:miter lim="800000"/>
            <a:headEnd/>
            <a:tailEnd/>
          </a:ln>
          <a:effectLst/>
        </p:spPr>
        <p:txBody>
          <a:bodyPr wrap="none" anchor="ctr"/>
          <a:lstStyle/>
          <a:p>
            <a:endParaRPr lang="es-ES"/>
          </a:p>
        </p:txBody>
      </p:sp>
      <p:sp>
        <p:nvSpPr>
          <p:cNvPr id="337931" name="Rectangle 11"/>
          <p:cNvSpPr>
            <a:spLocks noChangeArrowheads="1"/>
          </p:cNvSpPr>
          <p:nvPr/>
        </p:nvSpPr>
        <p:spPr bwMode="auto">
          <a:xfrm>
            <a:off x="3276600" y="6248400"/>
            <a:ext cx="2895600" cy="457200"/>
          </a:xfrm>
          <a:prstGeom prst="rect">
            <a:avLst/>
          </a:prstGeom>
          <a:noFill/>
          <a:ln w="12700">
            <a:noFill/>
            <a:miter lim="800000"/>
            <a:headEnd/>
            <a:tailEnd/>
          </a:ln>
          <a:effectLst/>
        </p:spPr>
        <p:txBody>
          <a:bodyPr wrap="none" anchor="ctr"/>
          <a:lstStyle/>
          <a:p>
            <a:endParaRPr lang="es-ES"/>
          </a:p>
        </p:txBody>
      </p:sp>
      <p:sp>
        <p:nvSpPr>
          <p:cNvPr id="337932" name="Rectangle 12"/>
          <p:cNvSpPr>
            <a:spLocks noChangeArrowheads="1"/>
          </p:cNvSpPr>
          <p:nvPr/>
        </p:nvSpPr>
        <p:spPr bwMode="auto">
          <a:xfrm>
            <a:off x="3124200" y="6235700"/>
            <a:ext cx="2895600" cy="457200"/>
          </a:xfrm>
          <a:prstGeom prst="rect">
            <a:avLst/>
          </a:prstGeom>
          <a:noFill/>
          <a:ln w="12700">
            <a:noFill/>
            <a:miter lim="800000"/>
            <a:headEnd/>
            <a:tailEnd/>
          </a:ln>
          <a:effectLst/>
        </p:spPr>
        <p:txBody>
          <a:bodyPr wrap="none" anchor="ctr"/>
          <a:lstStyle/>
          <a:p>
            <a:endParaRPr lang="es-ES"/>
          </a:p>
        </p:txBody>
      </p:sp>
      <p:sp>
        <p:nvSpPr>
          <p:cNvPr id="337933" name="Line 13"/>
          <p:cNvSpPr>
            <a:spLocks noChangeShapeType="1"/>
          </p:cNvSpPr>
          <p:nvPr/>
        </p:nvSpPr>
        <p:spPr bwMode="auto">
          <a:xfrm>
            <a:off x="2209800" y="1858963"/>
            <a:ext cx="0" cy="3995737"/>
          </a:xfrm>
          <a:prstGeom prst="line">
            <a:avLst/>
          </a:prstGeom>
          <a:noFill/>
          <a:ln w="25400">
            <a:solidFill>
              <a:schemeClr val="tx1"/>
            </a:solidFill>
            <a:round/>
            <a:headEnd/>
            <a:tailEnd/>
          </a:ln>
          <a:effectLst/>
        </p:spPr>
        <p:txBody>
          <a:bodyPr wrap="none" anchor="ctr"/>
          <a:lstStyle/>
          <a:p>
            <a:endParaRPr lang="es-ES"/>
          </a:p>
        </p:txBody>
      </p:sp>
      <p:sp>
        <p:nvSpPr>
          <p:cNvPr id="337934" name="Line 14"/>
          <p:cNvSpPr>
            <a:spLocks noChangeShapeType="1"/>
          </p:cNvSpPr>
          <p:nvPr/>
        </p:nvSpPr>
        <p:spPr bwMode="auto">
          <a:xfrm>
            <a:off x="2209800" y="5835650"/>
            <a:ext cx="4006850" cy="0"/>
          </a:xfrm>
          <a:prstGeom prst="line">
            <a:avLst/>
          </a:prstGeom>
          <a:noFill/>
          <a:ln w="25400">
            <a:solidFill>
              <a:schemeClr val="tx1"/>
            </a:solidFill>
            <a:round/>
            <a:headEnd/>
            <a:tailEnd/>
          </a:ln>
          <a:effectLst/>
        </p:spPr>
        <p:txBody>
          <a:bodyPr wrap="none" anchor="ctr"/>
          <a:lstStyle/>
          <a:p>
            <a:endParaRPr lang="es-ES"/>
          </a:p>
        </p:txBody>
      </p:sp>
      <p:sp>
        <p:nvSpPr>
          <p:cNvPr id="337935" name="Rectangle 15"/>
          <p:cNvSpPr>
            <a:spLocks noChangeArrowheads="1"/>
          </p:cNvSpPr>
          <p:nvPr/>
        </p:nvSpPr>
        <p:spPr bwMode="auto">
          <a:xfrm>
            <a:off x="6269038" y="5799138"/>
            <a:ext cx="2779712" cy="363537"/>
          </a:xfrm>
          <a:prstGeom prst="rect">
            <a:avLst/>
          </a:prstGeom>
          <a:noFill/>
          <a:ln w="12700">
            <a:noFill/>
            <a:miter lim="800000"/>
            <a:headEnd/>
            <a:tailEnd/>
          </a:ln>
          <a:effectLst/>
        </p:spPr>
        <p:txBody>
          <a:bodyPr wrap="none" lIns="90488" tIns="44450" rIns="90488" bIns="44450">
            <a:spAutoFit/>
          </a:bodyPr>
          <a:lstStyle/>
          <a:p>
            <a:pPr eaLnBrk="0" hangingPunct="0"/>
            <a:r>
              <a:rPr lang="en-US" b="1"/>
              <a:t>Nº trabajadores al día, L</a:t>
            </a:r>
          </a:p>
        </p:txBody>
      </p:sp>
      <p:sp>
        <p:nvSpPr>
          <p:cNvPr id="337936" name="Rectangle 16"/>
          <p:cNvSpPr>
            <a:spLocks noChangeArrowheads="1"/>
          </p:cNvSpPr>
          <p:nvPr/>
        </p:nvSpPr>
        <p:spPr bwMode="auto">
          <a:xfrm>
            <a:off x="646354" y="1352550"/>
            <a:ext cx="1452322" cy="920765"/>
          </a:xfrm>
          <a:prstGeom prst="rect">
            <a:avLst/>
          </a:prstGeom>
          <a:noFill/>
          <a:ln w="12700">
            <a:noFill/>
            <a:miter lim="800000"/>
            <a:headEnd/>
            <a:tailEnd/>
          </a:ln>
          <a:effectLst/>
        </p:spPr>
        <p:txBody>
          <a:bodyPr wrap="none" lIns="90488" tIns="44450" rIns="90488" bIns="44450">
            <a:spAutoFit/>
          </a:bodyPr>
          <a:lstStyle/>
          <a:p>
            <a:pPr algn="r" eaLnBrk="0" hangingPunct="0"/>
            <a:r>
              <a:rPr lang="en-US" b="1" dirty="0" err="1"/>
              <a:t>Producción</a:t>
            </a:r>
            <a:endParaRPr lang="en-US" b="1" dirty="0"/>
          </a:p>
          <a:p>
            <a:pPr algn="r" eaLnBrk="0" hangingPunct="0"/>
            <a:r>
              <a:rPr lang="en-US" b="1" dirty="0" smtClean="0"/>
              <a:t>al </a:t>
            </a:r>
            <a:r>
              <a:rPr lang="en-US" b="1" dirty="0" err="1" smtClean="0"/>
              <a:t>día</a:t>
            </a:r>
            <a:endParaRPr lang="en-US" b="1" dirty="0"/>
          </a:p>
          <a:p>
            <a:pPr algn="r" eaLnBrk="0" hangingPunct="0"/>
            <a:r>
              <a:rPr lang="en-US" b="1" dirty="0"/>
              <a:t>Q</a:t>
            </a:r>
          </a:p>
        </p:txBody>
      </p:sp>
      <p:sp>
        <p:nvSpPr>
          <p:cNvPr id="337937" name="Rectangle 17"/>
          <p:cNvSpPr>
            <a:spLocks noChangeArrowheads="1"/>
          </p:cNvSpPr>
          <p:nvPr/>
        </p:nvSpPr>
        <p:spPr bwMode="auto">
          <a:xfrm>
            <a:off x="1739900" y="4178300"/>
            <a:ext cx="463550"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60</a:t>
            </a:r>
          </a:p>
        </p:txBody>
      </p:sp>
      <p:sp>
        <p:nvSpPr>
          <p:cNvPr id="337938" name="Rectangle 18"/>
          <p:cNvSpPr>
            <a:spLocks noChangeArrowheads="1"/>
          </p:cNvSpPr>
          <p:nvPr/>
        </p:nvSpPr>
        <p:spPr bwMode="auto">
          <a:xfrm>
            <a:off x="1587500" y="2273300"/>
            <a:ext cx="604838"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112</a:t>
            </a:r>
          </a:p>
        </p:txBody>
      </p:sp>
      <p:sp>
        <p:nvSpPr>
          <p:cNvPr id="337939" name="Rectangle 19"/>
          <p:cNvSpPr>
            <a:spLocks noChangeArrowheads="1"/>
          </p:cNvSpPr>
          <p:nvPr/>
        </p:nvSpPr>
        <p:spPr bwMode="auto">
          <a:xfrm>
            <a:off x="1968500" y="5854700"/>
            <a:ext cx="322263"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0</a:t>
            </a:r>
          </a:p>
        </p:txBody>
      </p:sp>
      <p:sp>
        <p:nvSpPr>
          <p:cNvPr id="337940" name="Rectangle 20"/>
          <p:cNvSpPr>
            <a:spLocks noChangeArrowheads="1"/>
          </p:cNvSpPr>
          <p:nvPr/>
        </p:nvSpPr>
        <p:spPr bwMode="auto">
          <a:xfrm>
            <a:off x="2760663" y="5854700"/>
            <a:ext cx="322262"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2</a:t>
            </a:r>
          </a:p>
        </p:txBody>
      </p:sp>
      <p:sp>
        <p:nvSpPr>
          <p:cNvPr id="337941" name="Rectangle 21"/>
          <p:cNvSpPr>
            <a:spLocks noChangeArrowheads="1"/>
          </p:cNvSpPr>
          <p:nvPr/>
        </p:nvSpPr>
        <p:spPr bwMode="auto">
          <a:xfrm>
            <a:off x="3155950" y="5854700"/>
            <a:ext cx="322263"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3</a:t>
            </a:r>
          </a:p>
        </p:txBody>
      </p:sp>
      <p:sp>
        <p:nvSpPr>
          <p:cNvPr id="337942" name="Rectangle 22"/>
          <p:cNvSpPr>
            <a:spLocks noChangeArrowheads="1"/>
          </p:cNvSpPr>
          <p:nvPr/>
        </p:nvSpPr>
        <p:spPr bwMode="auto">
          <a:xfrm>
            <a:off x="3552825" y="5854700"/>
            <a:ext cx="322263"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4</a:t>
            </a:r>
          </a:p>
        </p:txBody>
      </p:sp>
      <p:sp>
        <p:nvSpPr>
          <p:cNvPr id="337943" name="Rectangle 23"/>
          <p:cNvSpPr>
            <a:spLocks noChangeArrowheads="1"/>
          </p:cNvSpPr>
          <p:nvPr/>
        </p:nvSpPr>
        <p:spPr bwMode="auto">
          <a:xfrm>
            <a:off x="3949700" y="5854700"/>
            <a:ext cx="322263"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5</a:t>
            </a:r>
          </a:p>
        </p:txBody>
      </p:sp>
      <p:sp>
        <p:nvSpPr>
          <p:cNvPr id="337944" name="Rectangle 24"/>
          <p:cNvSpPr>
            <a:spLocks noChangeArrowheads="1"/>
          </p:cNvSpPr>
          <p:nvPr/>
        </p:nvSpPr>
        <p:spPr bwMode="auto">
          <a:xfrm>
            <a:off x="4344988" y="5854700"/>
            <a:ext cx="322262"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6</a:t>
            </a:r>
          </a:p>
        </p:txBody>
      </p:sp>
      <p:sp>
        <p:nvSpPr>
          <p:cNvPr id="337945" name="Rectangle 25"/>
          <p:cNvSpPr>
            <a:spLocks noChangeArrowheads="1"/>
          </p:cNvSpPr>
          <p:nvPr/>
        </p:nvSpPr>
        <p:spPr bwMode="auto">
          <a:xfrm>
            <a:off x="4741863" y="5854700"/>
            <a:ext cx="322262"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7</a:t>
            </a:r>
          </a:p>
        </p:txBody>
      </p:sp>
      <p:sp>
        <p:nvSpPr>
          <p:cNvPr id="337946" name="Rectangle 26"/>
          <p:cNvSpPr>
            <a:spLocks noChangeArrowheads="1"/>
          </p:cNvSpPr>
          <p:nvPr/>
        </p:nvSpPr>
        <p:spPr bwMode="auto">
          <a:xfrm>
            <a:off x="5137150" y="5854700"/>
            <a:ext cx="322263"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8</a:t>
            </a:r>
          </a:p>
        </p:txBody>
      </p:sp>
      <p:sp>
        <p:nvSpPr>
          <p:cNvPr id="337947" name="Rectangle 27"/>
          <p:cNvSpPr>
            <a:spLocks noChangeArrowheads="1"/>
          </p:cNvSpPr>
          <p:nvPr/>
        </p:nvSpPr>
        <p:spPr bwMode="auto">
          <a:xfrm>
            <a:off x="5534025" y="5854700"/>
            <a:ext cx="322263"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9</a:t>
            </a:r>
          </a:p>
        </p:txBody>
      </p:sp>
      <p:sp>
        <p:nvSpPr>
          <p:cNvPr id="337948" name="Rectangle 28"/>
          <p:cNvSpPr>
            <a:spLocks noChangeArrowheads="1"/>
          </p:cNvSpPr>
          <p:nvPr/>
        </p:nvSpPr>
        <p:spPr bwMode="auto">
          <a:xfrm>
            <a:off x="5930900" y="5854700"/>
            <a:ext cx="463550"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10</a:t>
            </a:r>
          </a:p>
        </p:txBody>
      </p:sp>
      <p:sp>
        <p:nvSpPr>
          <p:cNvPr id="337949" name="Rectangle 29"/>
          <p:cNvSpPr>
            <a:spLocks noChangeArrowheads="1"/>
          </p:cNvSpPr>
          <p:nvPr/>
        </p:nvSpPr>
        <p:spPr bwMode="auto">
          <a:xfrm>
            <a:off x="2363788" y="5854700"/>
            <a:ext cx="322262"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1</a:t>
            </a:r>
          </a:p>
        </p:txBody>
      </p:sp>
      <p:grpSp>
        <p:nvGrpSpPr>
          <p:cNvPr id="337950" name="Group 30"/>
          <p:cNvGrpSpPr>
            <a:grpSpLocks/>
          </p:cNvGrpSpPr>
          <p:nvPr/>
        </p:nvGrpSpPr>
        <p:grpSpPr bwMode="auto">
          <a:xfrm>
            <a:off x="2884488" y="2122488"/>
            <a:ext cx="2651125" cy="3441700"/>
            <a:chOff x="1817" y="1337"/>
            <a:chExt cx="1670" cy="2168"/>
          </a:xfrm>
        </p:grpSpPr>
        <p:sp>
          <p:nvSpPr>
            <p:cNvPr id="337951" name="Rectangle 31"/>
            <p:cNvSpPr>
              <a:spLocks noChangeArrowheads="1"/>
            </p:cNvSpPr>
            <p:nvPr/>
          </p:nvSpPr>
          <p:spPr bwMode="auto">
            <a:xfrm>
              <a:off x="1817" y="3257"/>
              <a:ext cx="230"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b="1" i="1"/>
                <a:t>A</a:t>
              </a:r>
            </a:p>
          </p:txBody>
        </p:sp>
        <p:sp>
          <p:nvSpPr>
            <p:cNvPr id="337952" name="Oval 32"/>
            <p:cNvSpPr>
              <a:spLocks noChangeArrowheads="1"/>
            </p:cNvSpPr>
            <p:nvPr/>
          </p:nvSpPr>
          <p:spPr bwMode="auto">
            <a:xfrm>
              <a:off x="1824" y="3216"/>
              <a:ext cx="96" cy="96"/>
            </a:xfrm>
            <a:prstGeom prst="ellipse">
              <a:avLst/>
            </a:prstGeom>
            <a:solidFill>
              <a:schemeClr val="tx1"/>
            </a:solidFill>
            <a:ln w="12700">
              <a:solidFill>
                <a:schemeClr val="tx1"/>
              </a:solidFill>
              <a:round/>
              <a:headEnd/>
              <a:tailEnd/>
            </a:ln>
            <a:effectLst/>
          </p:spPr>
          <p:txBody>
            <a:bodyPr wrap="none" anchor="ctr"/>
            <a:lstStyle/>
            <a:p>
              <a:endParaRPr lang="es-ES"/>
            </a:p>
          </p:txBody>
        </p:sp>
        <p:sp>
          <p:nvSpPr>
            <p:cNvPr id="337953" name="Oval 33"/>
            <p:cNvSpPr>
              <a:spLocks noChangeArrowheads="1"/>
            </p:cNvSpPr>
            <p:nvPr/>
          </p:nvSpPr>
          <p:spPr bwMode="auto">
            <a:xfrm>
              <a:off x="2064" y="2736"/>
              <a:ext cx="96" cy="96"/>
            </a:xfrm>
            <a:prstGeom prst="ellipse">
              <a:avLst/>
            </a:prstGeom>
            <a:solidFill>
              <a:schemeClr val="tx1"/>
            </a:solidFill>
            <a:ln w="12700">
              <a:solidFill>
                <a:schemeClr val="tx1"/>
              </a:solidFill>
              <a:round/>
              <a:headEnd/>
              <a:tailEnd/>
            </a:ln>
            <a:effectLst/>
          </p:spPr>
          <p:txBody>
            <a:bodyPr wrap="none" anchor="ctr"/>
            <a:lstStyle/>
            <a:p>
              <a:endParaRPr lang="es-ES"/>
            </a:p>
          </p:txBody>
        </p:sp>
        <p:sp>
          <p:nvSpPr>
            <p:cNvPr id="337954" name="Oval 34"/>
            <p:cNvSpPr>
              <a:spLocks noChangeArrowheads="1"/>
            </p:cNvSpPr>
            <p:nvPr/>
          </p:nvSpPr>
          <p:spPr bwMode="auto">
            <a:xfrm>
              <a:off x="2304" y="2208"/>
              <a:ext cx="96" cy="96"/>
            </a:xfrm>
            <a:prstGeom prst="ellipse">
              <a:avLst/>
            </a:prstGeom>
            <a:solidFill>
              <a:schemeClr val="tx1"/>
            </a:solidFill>
            <a:ln w="12700">
              <a:solidFill>
                <a:schemeClr val="tx1"/>
              </a:solidFill>
              <a:round/>
              <a:headEnd/>
              <a:tailEnd/>
            </a:ln>
            <a:effectLst/>
          </p:spPr>
          <p:txBody>
            <a:bodyPr wrap="none" anchor="ctr"/>
            <a:lstStyle/>
            <a:p>
              <a:endParaRPr lang="es-ES"/>
            </a:p>
          </p:txBody>
        </p:sp>
        <p:sp>
          <p:nvSpPr>
            <p:cNvPr id="337955" name="Rectangle 35"/>
            <p:cNvSpPr>
              <a:spLocks noChangeArrowheads="1"/>
            </p:cNvSpPr>
            <p:nvPr/>
          </p:nvSpPr>
          <p:spPr bwMode="auto">
            <a:xfrm>
              <a:off x="2105" y="2729"/>
              <a:ext cx="230"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b="1" i="1"/>
                <a:t>B</a:t>
              </a:r>
            </a:p>
          </p:txBody>
        </p:sp>
        <p:sp>
          <p:nvSpPr>
            <p:cNvPr id="337956" name="Rectangle 36"/>
            <p:cNvSpPr>
              <a:spLocks noChangeArrowheads="1"/>
            </p:cNvSpPr>
            <p:nvPr/>
          </p:nvSpPr>
          <p:spPr bwMode="auto">
            <a:xfrm>
              <a:off x="2393" y="2169"/>
              <a:ext cx="230"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b="1" i="1"/>
                <a:t>C</a:t>
              </a:r>
            </a:p>
          </p:txBody>
        </p:sp>
        <p:sp>
          <p:nvSpPr>
            <p:cNvPr id="337957" name="Rectangle 37"/>
            <p:cNvSpPr>
              <a:spLocks noChangeArrowheads="1"/>
            </p:cNvSpPr>
            <p:nvPr/>
          </p:nvSpPr>
          <p:spPr bwMode="auto">
            <a:xfrm>
              <a:off x="3257" y="1337"/>
              <a:ext cx="230"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b="1" i="1"/>
                <a:t>D</a:t>
              </a:r>
            </a:p>
          </p:txBody>
        </p:sp>
        <p:sp>
          <p:nvSpPr>
            <p:cNvPr id="337958" name="Oval 38"/>
            <p:cNvSpPr>
              <a:spLocks noChangeArrowheads="1"/>
            </p:cNvSpPr>
            <p:nvPr/>
          </p:nvSpPr>
          <p:spPr bwMode="auto">
            <a:xfrm>
              <a:off x="3312" y="1536"/>
              <a:ext cx="96" cy="96"/>
            </a:xfrm>
            <a:prstGeom prst="ellipse">
              <a:avLst/>
            </a:prstGeom>
            <a:solidFill>
              <a:schemeClr val="tx1"/>
            </a:solidFill>
            <a:ln w="12700">
              <a:solidFill>
                <a:schemeClr val="tx1"/>
              </a:solidFill>
              <a:round/>
              <a:headEnd/>
              <a:tailEnd/>
            </a:ln>
            <a:effectLst/>
          </p:spPr>
          <p:txBody>
            <a:bodyPr wrap="none" anchor="ctr"/>
            <a:lstStyle/>
            <a:p>
              <a:endParaRPr lang="es-ES"/>
            </a:p>
          </p:txBody>
        </p:sp>
      </p:grpSp>
      <p:sp>
        <p:nvSpPr>
          <p:cNvPr id="337963" name="Rectangle 43"/>
          <p:cNvSpPr>
            <a:spLocks noGrp="1" noChangeArrowheads="1"/>
          </p:cNvSpPr>
          <p:nvPr>
            <p:ph type="title"/>
          </p:nvPr>
        </p:nvSpPr>
        <p:spPr>
          <a:xfrm>
            <a:off x="0" y="270097"/>
            <a:ext cx="9144000" cy="781050"/>
          </a:xfrm>
          <a:noFill/>
          <a:ln/>
        </p:spPr>
        <p:txBody>
          <a:bodyPr lIns="90488" tIns="44450" rIns="90488" bIns="44450" anchor="b"/>
          <a:lstStyle/>
          <a:p>
            <a:r>
              <a:rPr lang="en-US" sz="3600" dirty="0" smtClean="0"/>
              <a:t>La </a:t>
            </a:r>
            <a:r>
              <a:rPr lang="en-US" sz="3600" dirty="0" err="1"/>
              <a:t>producción</a:t>
            </a:r>
            <a:r>
              <a:rPr lang="en-US" sz="3600" dirty="0"/>
              <a:t> con un factor variable(L)</a:t>
            </a:r>
          </a:p>
        </p:txBody>
      </p:sp>
      <p:sp>
        <p:nvSpPr>
          <p:cNvPr id="337964" name="Line 44"/>
          <p:cNvSpPr>
            <a:spLocks noChangeShapeType="1"/>
          </p:cNvSpPr>
          <p:nvPr/>
        </p:nvSpPr>
        <p:spPr bwMode="auto">
          <a:xfrm flipV="1">
            <a:off x="2192338" y="4803775"/>
            <a:ext cx="1247775" cy="1016000"/>
          </a:xfrm>
          <a:prstGeom prst="line">
            <a:avLst/>
          </a:prstGeom>
          <a:noFill/>
          <a:ln w="12700">
            <a:solidFill>
              <a:schemeClr val="tx1"/>
            </a:solidFill>
            <a:round/>
            <a:headEnd/>
            <a:tailEnd/>
          </a:ln>
          <a:effectLst/>
        </p:spPr>
        <p:txBody>
          <a:bodyPr wrap="none">
            <a:spAutoFit/>
          </a:bodyPr>
          <a:lstStyle/>
          <a:p>
            <a:endParaRPr lang="es-ES"/>
          </a:p>
        </p:txBody>
      </p:sp>
      <p:sp>
        <p:nvSpPr>
          <p:cNvPr id="337965" name="Line 45"/>
          <p:cNvSpPr>
            <a:spLocks noChangeShapeType="1"/>
          </p:cNvSpPr>
          <p:nvPr/>
        </p:nvSpPr>
        <p:spPr bwMode="auto">
          <a:xfrm flipV="1">
            <a:off x="2206625" y="4021138"/>
            <a:ext cx="1509713" cy="1798637"/>
          </a:xfrm>
          <a:prstGeom prst="line">
            <a:avLst/>
          </a:prstGeom>
          <a:noFill/>
          <a:ln w="12700">
            <a:solidFill>
              <a:schemeClr val="tx1"/>
            </a:solidFill>
            <a:round/>
            <a:headEnd/>
            <a:tailEnd/>
          </a:ln>
          <a:effectLst/>
        </p:spPr>
        <p:txBody>
          <a:bodyPr wrap="none">
            <a:spAutoFit/>
          </a:bodyPr>
          <a:lstStyle/>
          <a:p>
            <a:endParaRPr lang="es-ES"/>
          </a:p>
        </p:txBody>
      </p:sp>
      <p:sp>
        <p:nvSpPr>
          <p:cNvPr id="337966" name="Line 46"/>
          <p:cNvSpPr>
            <a:spLocks noChangeShapeType="1"/>
          </p:cNvSpPr>
          <p:nvPr/>
        </p:nvSpPr>
        <p:spPr bwMode="auto">
          <a:xfrm flipV="1">
            <a:off x="2206625" y="2830513"/>
            <a:ext cx="1958975" cy="3003550"/>
          </a:xfrm>
          <a:prstGeom prst="line">
            <a:avLst/>
          </a:prstGeom>
          <a:noFill/>
          <a:ln w="12700">
            <a:solidFill>
              <a:schemeClr val="tx1"/>
            </a:solidFill>
            <a:round/>
            <a:headEnd/>
            <a:tailEnd/>
          </a:ln>
          <a:effectLst/>
        </p:spPr>
        <p:txBody>
          <a:bodyPr wrap="none">
            <a:spAutoFit/>
          </a:bodyPr>
          <a:lstStyle/>
          <a:p>
            <a:endParaRPr lang="es-ES"/>
          </a:p>
        </p:txBody>
      </p:sp>
      <p:sp>
        <p:nvSpPr>
          <p:cNvPr id="337967" name="Line 47"/>
          <p:cNvSpPr>
            <a:spLocks noChangeShapeType="1"/>
          </p:cNvSpPr>
          <p:nvPr/>
        </p:nvSpPr>
        <p:spPr bwMode="auto">
          <a:xfrm flipV="1">
            <a:off x="2235200" y="1668463"/>
            <a:ext cx="3933825" cy="4137025"/>
          </a:xfrm>
          <a:prstGeom prst="line">
            <a:avLst/>
          </a:prstGeom>
          <a:noFill/>
          <a:ln w="12700">
            <a:solidFill>
              <a:schemeClr val="tx1"/>
            </a:solidFill>
            <a:round/>
            <a:headEnd/>
            <a:tailEnd/>
          </a:ln>
          <a:effectLst/>
        </p:spPr>
        <p:txBody>
          <a:bodyPr wrap="none">
            <a:spAutoFit/>
          </a:bodyPr>
          <a:lstStyle/>
          <a:p>
            <a:endParaRPr lang="es-ES"/>
          </a:p>
        </p:txBody>
      </p:sp>
      <p:sp>
        <p:nvSpPr>
          <p:cNvPr id="45" name="3 Marcador de pie de página"/>
          <p:cNvSpPr>
            <a:spLocks noGrp="1"/>
          </p:cNvSpPr>
          <p:nvPr>
            <p:ph type="ftr" sz="quarter" idx="11"/>
          </p:nvPr>
        </p:nvSpPr>
        <p:spPr>
          <a:xfrm>
            <a:off x="1226916" y="6245225"/>
            <a:ext cx="6331351" cy="476250"/>
          </a:xfrm>
        </p:spPr>
        <p:txBody>
          <a:bodyPr/>
          <a:lstStyle/>
          <a:p>
            <a:pPr algn="l"/>
            <a:r>
              <a:rPr lang="es-ES" sz="2400" i="1" dirty="0" smtClean="0"/>
              <a:t>Figura 2</a:t>
            </a:r>
            <a:r>
              <a:rPr lang="es-ES" sz="2400" dirty="0" smtClean="0"/>
              <a:t>. Deducción del producto medio.</a:t>
            </a:r>
            <a:endParaRPr lang="es-ES" sz="2400" dirty="0"/>
          </a:p>
        </p:txBody>
      </p:sp>
    </p:spTree>
  </p:cSld>
  <p:clrMapOvr>
    <a:masterClrMapping/>
  </p:clrMapOvr>
  <p:transition spd="med">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37950"/>
                                        </p:tgtEl>
                                        <p:attrNameLst>
                                          <p:attrName>style.visibility</p:attrName>
                                        </p:attrNameLst>
                                      </p:cBhvr>
                                      <p:to>
                                        <p:strVal val="visible"/>
                                      </p:to>
                                    </p:set>
                                    <p:animEffect transition="in" filter="wipe(left)">
                                      <p:cBhvr>
                                        <p:cTn id="7" dur="500"/>
                                        <p:tgtEl>
                                          <p:spTgt spid="3379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7922"/>
                                        </p:tgtEl>
                                        <p:attrNameLst>
                                          <p:attrName>style.visibility</p:attrName>
                                        </p:attrNameLst>
                                      </p:cBhvr>
                                      <p:to>
                                        <p:strVal val="visible"/>
                                      </p:to>
                                    </p:set>
                                    <p:animEffect transition="in" filter="wipe(left)">
                                      <p:cBhvr>
                                        <p:cTn id="12" dur="500"/>
                                        <p:tgtEl>
                                          <p:spTgt spid="3379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2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pie de página"/>
          <p:cNvSpPr>
            <a:spLocks noGrp="1"/>
          </p:cNvSpPr>
          <p:nvPr>
            <p:ph type="ftr" sz="quarter" idx="11"/>
          </p:nvPr>
        </p:nvSpPr>
        <p:spPr/>
        <p:txBody>
          <a:bodyPr/>
          <a:lstStyle/>
          <a:p>
            <a:r>
              <a:rPr lang="es-ES"/>
              <a:t>Capítulo 3</a:t>
            </a:r>
          </a:p>
        </p:txBody>
      </p:sp>
      <p:sp>
        <p:nvSpPr>
          <p:cNvPr id="5" name="5 Marcador de número de diapositiva"/>
          <p:cNvSpPr>
            <a:spLocks noGrp="1"/>
          </p:cNvSpPr>
          <p:nvPr>
            <p:ph type="sldNum" sz="quarter" idx="12"/>
          </p:nvPr>
        </p:nvSpPr>
        <p:spPr/>
        <p:txBody>
          <a:bodyPr/>
          <a:lstStyle/>
          <a:p>
            <a:fld id="{DCBD81A2-CAAF-4E05-B272-27D16CA70732}" type="slidenum">
              <a:rPr lang="es-ES"/>
              <a:pPr/>
              <a:t>21</a:t>
            </a:fld>
            <a:endParaRPr lang="es-ES"/>
          </a:p>
        </p:txBody>
      </p:sp>
      <p:sp>
        <p:nvSpPr>
          <p:cNvPr id="339970" name="Rectangle 2"/>
          <p:cNvSpPr>
            <a:spLocks noGrp="1" noChangeArrowheads="1"/>
          </p:cNvSpPr>
          <p:nvPr>
            <p:ph type="title"/>
          </p:nvPr>
        </p:nvSpPr>
        <p:spPr/>
        <p:txBody>
          <a:bodyPr/>
          <a:lstStyle/>
          <a:p>
            <a:r>
              <a:rPr lang="es-ES" sz="4000" dirty="0">
                <a:solidFill>
                  <a:srgbClr val="FF0000"/>
                </a:solidFill>
              </a:rPr>
              <a:t>Práctica 2</a:t>
            </a:r>
            <a:r>
              <a:rPr lang="es-ES" sz="4000" dirty="0"/>
              <a:t>. Producto medio</a:t>
            </a:r>
          </a:p>
        </p:txBody>
      </p:sp>
      <p:sp>
        <p:nvSpPr>
          <p:cNvPr id="339971" name="Rectangle 3"/>
          <p:cNvSpPr>
            <a:spLocks noGrp="1" noChangeArrowheads="1"/>
          </p:cNvSpPr>
          <p:nvPr>
            <p:ph type="body" idx="1"/>
          </p:nvPr>
        </p:nvSpPr>
        <p:spPr>
          <a:xfrm>
            <a:off x="457200" y="1600200"/>
            <a:ext cx="8015468" cy="4525963"/>
          </a:xfrm>
        </p:spPr>
        <p:txBody>
          <a:bodyPr/>
          <a:lstStyle/>
          <a:p>
            <a:pPr marL="609600" indent="-609600" algn="just">
              <a:buFontTx/>
              <a:buAutoNum type="arabicPeriod"/>
            </a:pPr>
            <a:r>
              <a:rPr lang="es-ES" dirty="0"/>
              <a:t>A partir </a:t>
            </a:r>
            <a:r>
              <a:rPr lang="es-ES" dirty="0" smtClean="0"/>
              <a:t>de la figura </a:t>
            </a:r>
            <a:r>
              <a:rPr lang="es-ES" dirty="0"/>
              <a:t>2, deduzca el comportamiento del producto medio del factor variable L (</a:t>
            </a:r>
            <a:r>
              <a:rPr lang="es-ES" dirty="0" err="1"/>
              <a:t>PMe</a:t>
            </a:r>
            <a:r>
              <a:rPr lang="es-ES" baseline="-25000" dirty="0" err="1"/>
              <a:t>L</a:t>
            </a:r>
            <a:r>
              <a:rPr lang="es-ES" dirty="0"/>
              <a:t>).</a:t>
            </a:r>
          </a:p>
          <a:p>
            <a:pPr marL="609600" indent="-609600">
              <a:buFontTx/>
              <a:buAutoNum type="arabicPeriod"/>
            </a:pPr>
            <a:r>
              <a:rPr lang="es-ES" dirty="0"/>
              <a:t>Represéntelo gráficamente </a:t>
            </a:r>
            <a:r>
              <a:rPr lang="es-ES" dirty="0" smtClean="0"/>
              <a:t>(figura 3).</a:t>
            </a:r>
            <a:endParaRPr lang="es-E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3 Marcador de pie de página"/>
          <p:cNvSpPr>
            <a:spLocks noGrp="1"/>
          </p:cNvSpPr>
          <p:nvPr>
            <p:ph type="ftr" sz="quarter" idx="11"/>
          </p:nvPr>
        </p:nvSpPr>
        <p:spPr>
          <a:xfrm>
            <a:off x="1539433" y="6245225"/>
            <a:ext cx="6447099" cy="476250"/>
          </a:xfrm>
        </p:spPr>
        <p:txBody>
          <a:bodyPr/>
          <a:lstStyle/>
          <a:p>
            <a:pPr algn="l"/>
            <a:r>
              <a:rPr lang="es-ES" sz="2400" i="1" dirty="0" smtClean="0"/>
              <a:t>Figura 3</a:t>
            </a:r>
            <a:r>
              <a:rPr lang="es-ES" sz="2400" dirty="0" smtClean="0"/>
              <a:t>. Producto medio.</a:t>
            </a:r>
            <a:endParaRPr lang="es-ES" sz="2400" dirty="0"/>
          </a:p>
        </p:txBody>
      </p:sp>
      <p:sp>
        <p:nvSpPr>
          <p:cNvPr id="16" name="4 Marcador de número de diapositiva"/>
          <p:cNvSpPr>
            <a:spLocks noGrp="1"/>
          </p:cNvSpPr>
          <p:nvPr>
            <p:ph type="sldNum" sz="quarter" idx="12"/>
          </p:nvPr>
        </p:nvSpPr>
        <p:spPr/>
        <p:txBody>
          <a:bodyPr/>
          <a:lstStyle/>
          <a:p>
            <a:fld id="{A9966037-B54B-4998-BD73-DE2FC15CCC27}" type="slidenum">
              <a:rPr lang="es-ES"/>
              <a:pPr/>
              <a:t>22</a:t>
            </a:fld>
            <a:endParaRPr lang="es-ES"/>
          </a:p>
        </p:txBody>
      </p:sp>
      <p:sp>
        <p:nvSpPr>
          <p:cNvPr id="342020" name="Line 4"/>
          <p:cNvSpPr>
            <a:spLocks noChangeShapeType="1"/>
          </p:cNvSpPr>
          <p:nvPr/>
        </p:nvSpPr>
        <p:spPr bwMode="auto">
          <a:xfrm>
            <a:off x="1436688" y="2206625"/>
            <a:ext cx="0" cy="3643313"/>
          </a:xfrm>
          <a:prstGeom prst="line">
            <a:avLst/>
          </a:prstGeom>
          <a:noFill/>
          <a:ln w="25400">
            <a:solidFill>
              <a:schemeClr val="tx1"/>
            </a:solidFill>
            <a:round/>
            <a:headEnd/>
            <a:tailEnd/>
          </a:ln>
          <a:effectLst/>
        </p:spPr>
        <p:txBody>
          <a:bodyPr wrap="none">
            <a:spAutoFit/>
          </a:bodyPr>
          <a:lstStyle/>
          <a:p>
            <a:endParaRPr lang="es-ES"/>
          </a:p>
        </p:txBody>
      </p:sp>
      <p:sp>
        <p:nvSpPr>
          <p:cNvPr id="342021" name="Line 5"/>
          <p:cNvSpPr>
            <a:spLocks noChangeShapeType="1"/>
          </p:cNvSpPr>
          <p:nvPr/>
        </p:nvSpPr>
        <p:spPr bwMode="auto">
          <a:xfrm flipV="1">
            <a:off x="1436688" y="5849938"/>
            <a:ext cx="6386512" cy="14287"/>
          </a:xfrm>
          <a:prstGeom prst="line">
            <a:avLst/>
          </a:prstGeom>
          <a:noFill/>
          <a:ln w="25400">
            <a:solidFill>
              <a:schemeClr val="tx1"/>
            </a:solidFill>
            <a:round/>
            <a:headEnd/>
            <a:tailEnd/>
          </a:ln>
          <a:effectLst/>
        </p:spPr>
        <p:txBody>
          <a:bodyPr wrap="none">
            <a:spAutoFit/>
          </a:bodyPr>
          <a:lstStyle/>
          <a:p>
            <a:endParaRPr lang="es-ES"/>
          </a:p>
        </p:txBody>
      </p:sp>
      <p:sp>
        <p:nvSpPr>
          <p:cNvPr id="342023" name="Freeform 7"/>
          <p:cNvSpPr>
            <a:spLocks/>
          </p:cNvSpPr>
          <p:nvPr/>
        </p:nvSpPr>
        <p:spPr bwMode="auto">
          <a:xfrm>
            <a:off x="1422400" y="3403600"/>
            <a:ext cx="5675313" cy="1662113"/>
          </a:xfrm>
          <a:custGeom>
            <a:avLst/>
            <a:gdLst/>
            <a:ahLst/>
            <a:cxnLst>
              <a:cxn ang="0">
                <a:pos x="0" y="1047"/>
              </a:cxn>
              <a:cxn ang="0">
                <a:pos x="1957" y="87"/>
              </a:cxn>
              <a:cxn ang="0">
                <a:pos x="3575" y="526"/>
              </a:cxn>
            </a:cxnLst>
            <a:rect l="0" t="0" r="r" b="b"/>
            <a:pathLst>
              <a:path w="3575" h="1047">
                <a:moveTo>
                  <a:pt x="0" y="1047"/>
                </a:moveTo>
                <a:cubicBezTo>
                  <a:pt x="680" y="610"/>
                  <a:pt x="1361" y="174"/>
                  <a:pt x="1957" y="87"/>
                </a:cubicBezTo>
                <a:cubicBezTo>
                  <a:pt x="2553" y="0"/>
                  <a:pt x="3305" y="453"/>
                  <a:pt x="3575" y="526"/>
                </a:cubicBezTo>
              </a:path>
            </a:pathLst>
          </a:custGeom>
          <a:noFill/>
          <a:ln w="57150" cap="flat" cmpd="sng">
            <a:solidFill>
              <a:srgbClr val="0000FF"/>
            </a:solidFill>
            <a:prstDash val="solid"/>
            <a:round/>
            <a:headEnd type="none" w="med" len="med"/>
            <a:tailEnd type="none" w="med" len="med"/>
          </a:ln>
          <a:effectLst/>
        </p:spPr>
        <p:txBody>
          <a:bodyPr wrap="none">
            <a:spAutoFit/>
          </a:bodyPr>
          <a:lstStyle/>
          <a:p>
            <a:endParaRPr lang="es-ES"/>
          </a:p>
        </p:txBody>
      </p:sp>
      <p:sp>
        <p:nvSpPr>
          <p:cNvPr id="342024" name="Rectangle 8"/>
          <p:cNvSpPr>
            <a:spLocks noChangeArrowheads="1"/>
          </p:cNvSpPr>
          <p:nvPr/>
        </p:nvSpPr>
        <p:spPr bwMode="auto">
          <a:xfrm>
            <a:off x="2147888" y="1568450"/>
            <a:ext cx="5645150" cy="654050"/>
          </a:xfrm>
          <a:prstGeom prst="rect">
            <a:avLst/>
          </a:prstGeom>
          <a:noFill/>
          <a:ln w="12700">
            <a:solidFill>
              <a:schemeClr val="tx1"/>
            </a:solidFill>
            <a:miter lim="800000"/>
            <a:headEnd/>
            <a:tailEnd/>
          </a:ln>
          <a:effectLst/>
        </p:spPr>
        <p:txBody>
          <a:bodyPr wrap="none" anchor="ctr">
            <a:spAutoFit/>
          </a:bodyPr>
          <a:lstStyle/>
          <a:p>
            <a:pPr algn="ctr"/>
            <a:r>
              <a:rPr lang="es-ES">
                <a:solidFill>
                  <a:schemeClr val="tx2"/>
                </a:solidFill>
              </a:rPr>
              <a:t>El PMe es positivo para todo L, aumenta inicialmente,</a:t>
            </a:r>
          </a:p>
          <a:p>
            <a:pPr algn="ctr"/>
            <a:r>
              <a:rPr lang="es-ES">
                <a:solidFill>
                  <a:schemeClr val="tx2"/>
                </a:solidFill>
              </a:rPr>
              <a:t>alcanza un máximo y luego disminuye.</a:t>
            </a:r>
          </a:p>
        </p:txBody>
      </p:sp>
      <p:sp>
        <p:nvSpPr>
          <p:cNvPr id="342025" name="Line 9"/>
          <p:cNvSpPr>
            <a:spLocks noChangeShapeType="1"/>
          </p:cNvSpPr>
          <p:nvPr/>
        </p:nvSpPr>
        <p:spPr bwMode="auto">
          <a:xfrm flipH="1">
            <a:off x="4746625" y="3527425"/>
            <a:ext cx="28575" cy="2351088"/>
          </a:xfrm>
          <a:prstGeom prst="line">
            <a:avLst/>
          </a:prstGeom>
          <a:noFill/>
          <a:ln w="25400">
            <a:solidFill>
              <a:schemeClr val="tx1"/>
            </a:solidFill>
            <a:prstDash val="sysDot"/>
            <a:round/>
            <a:headEnd/>
            <a:tailEnd/>
          </a:ln>
          <a:effectLst/>
        </p:spPr>
        <p:txBody>
          <a:bodyPr wrap="none">
            <a:spAutoFit/>
          </a:bodyPr>
          <a:lstStyle/>
          <a:p>
            <a:endParaRPr lang="es-ES"/>
          </a:p>
        </p:txBody>
      </p:sp>
      <p:sp>
        <p:nvSpPr>
          <p:cNvPr id="342026" name="Rectangle 10"/>
          <p:cNvSpPr>
            <a:spLocks noChangeArrowheads="1"/>
          </p:cNvSpPr>
          <p:nvPr/>
        </p:nvSpPr>
        <p:spPr bwMode="auto">
          <a:xfrm>
            <a:off x="3754438" y="2914650"/>
            <a:ext cx="2139950" cy="366713"/>
          </a:xfrm>
          <a:prstGeom prst="rect">
            <a:avLst/>
          </a:prstGeom>
          <a:noFill/>
          <a:ln w="12700">
            <a:noFill/>
            <a:miter lim="800000"/>
            <a:headEnd/>
            <a:tailEnd/>
          </a:ln>
          <a:effectLst/>
        </p:spPr>
        <p:txBody>
          <a:bodyPr wrap="none" anchor="ctr">
            <a:spAutoFit/>
          </a:bodyPr>
          <a:lstStyle/>
          <a:p>
            <a:pPr algn="ctr"/>
            <a:r>
              <a:rPr lang="es-ES" b="1"/>
              <a:t>Óptimo técnico, C</a:t>
            </a:r>
          </a:p>
        </p:txBody>
      </p:sp>
      <p:sp>
        <p:nvSpPr>
          <p:cNvPr id="342027" name="Rectangle 11"/>
          <p:cNvSpPr>
            <a:spLocks noChangeArrowheads="1"/>
          </p:cNvSpPr>
          <p:nvPr/>
        </p:nvSpPr>
        <p:spPr bwMode="auto">
          <a:xfrm>
            <a:off x="4597400" y="5992813"/>
            <a:ext cx="311150" cy="366712"/>
          </a:xfrm>
          <a:prstGeom prst="rect">
            <a:avLst/>
          </a:prstGeom>
          <a:noFill/>
          <a:ln w="12700">
            <a:noFill/>
            <a:miter lim="800000"/>
            <a:headEnd/>
            <a:tailEnd/>
          </a:ln>
          <a:effectLst/>
        </p:spPr>
        <p:txBody>
          <a:bodyPr wrap="none" anchor="ctr">
            <a:spAutoFit/>
          </a:bodyPr>
          <a:lstStyle/>
          <a:p>
            <a:pPr algn="ctr"/>
            <a:r>
              <a:rPr lang="es-ES"/>
              <a:t>4</a:t>
            </a:r>
          </a:p>
        </p:txBody>
      </p:sp>
      <p:sp>
        <p:nvSpPr>
          <p:cNvPr id="342028" name="Rectangle 12"/>
          <p:cNvSpPr>
            <a:spLocks noChangeArrowheads="1"/>
          </p:cNvSpPr>
          <p:nvPr/>
        </p:nvSpPr>
        <p:spPr bwMode="auto">
          <a:xfrm>
            <a:off x="7267575" y="3725863"/>
            <a:ext cx="738188" cy="366712"/>
          </a:xfrm>
          <a:prstGeom prst="rect">
            <a:avLst/>
          </a:prstGeom>
          <a:noFill/>
          <a:ln w="12700">
            <a:noFill/>
            <a:miter lim="800000"/>
            <a:headEnd/>
            <a:tailEnd/>
          </a:ln>
          <a:effectLst/>
        </p:spPr>
        <p:txBody>
          <a:bodyPr wrap="none" anchor="ctr">
            <a:spAutoFit/>
          </a:bodyPr>
          <a:lstStyle/>
          <a:p>
            <a:pPr algn="ctr"/>
            <a:r>
              <a:rPr lang="es-ES"/>
              <a:t>PMe</a:t>
            </a:r>
            <a:r>
              <a:rPr lang="es-ES" baseline="-25000"/>
              <a:t>L</a:t>
            </a:r>
          </a:p>
        </p:txBody>
      </p:sp>
      <p:sp>
        <p:nvSpPr>
          <p:cNvPr id="342029" name="Rectangle 13"/>
          <p:cNvSpPr>
            <a:spLocks noChangeArrowheads="1"/>
          </p:cNvSpPr>
          <p:nvPr/>
        </p:nvSpPr>
        <p:spPr bwMode="auto">
          <a:xfrm>
            <a:off x="-76200" y="1622425"/>
            <a:ext cx="2101850" cy="915988"/>
          </a:xfrm>
          <a:prstGeom prst="rect">
            <a:avLst/>
          </a:prstGeom>
          <a:noFill/>
          <a:ln w="12700">
            <a:noFill/>
            <a:miter lim="800000"/>
            <a:headEnd/>
            <a:tailEnd/>
          </a:ln>
          <a:effectLst/>
        </p:spPr>
        <p:txBody>
          <a:bodyPr wrap="none" anchor="ctr">
            <a:spAutoFit/>
          </a:bodyPr>
          <a:lstStyle/>
          <a:p>
            <a:pPr algn="ctr"/>
            <a:r>
              <a:rPr lang="es-ES" b="1"/>
              <a:t>PMe</a:t>
            </a:r>
            <a:r>
              <a:rPr lang="es-ES" b="1" baseline="-25000"/>
              <a:t>L</a:t>
            </a:r>
          </a:p>
          <a:p>
            <a:pPr algn="ctr"/>
            <a:r>
              <a:rPr lang="es-ES" b="1"/>
              <a:t>Kg por trabajador</a:t>
            </a:r>
          </a:p>
          <a:p>
            <a:pPr algn="ctr"/>
            <a:r>
              <a:rPr lang="es-ES" b="1"/>
              <a:t>y día</a:t>
            </a:r>
          </a:p>
        </p:txBody>
      </p:sp>
      <p:sp>
        <p:nvSpPr>
          <p:cNvPr id="342031" name="Oval 15"/>
          <p:cNvSpPr>
            <a:spLocks noChangeArrowheads="1"/>
          </p:cNvSpPr>
          <p:nvPr/>
        </p:nvSpPr>
        <p:spPr bwMode="auto">
          <a:xfrm>
            <a:off x="4694238" y="3440113"/>
            <a:ext cx="152400" cy="152400"/>
          </a:xfrm>
          <a:prstGeom prst="ellipse">
            <a:avLst/>
          </a:prstGeom>
          <a:solidFill>
            <a:schemeClr val="tx1"/>
          </a:solidFill>
          <a:ln w="12700">
            <a:solidFill>
              <a:schemeClr val="tx1"/>
            </a:solidFill>
            <a:round/>
            <a:headEnd/>
            <a:tailEnd/>
          </a:ln>
          <a:effectLst/>
        </p:spPr>
        <p:txBody>
          <a:bodyPr wrap="none" anchor="ctr"/>
          <a:lstStyle/>
          <a:p>
            <a:endParaRPr lang="es-ES"/>
          </a:p>
        </p:txBody>
      </p:sp>
      <p:sp>
        <p:nvSpPr>
          <p:cNvPr id="342033" name="Line 17"/>
          <p:cNvSpPr>
            <a:spLocks noChangeShapeType="1"/>
          </p:cNvSpPr>
          <p:nvPr/>
        </p:nvSpPr>
        <p:spPr bwMode="auto">
          <a:xfrm>
            <a:off x="3802063" y="3482975"/>
            <a:ext cx="2322512" cy="0"/>
          </a:xfrm>
          <a:prstGeom prst="line">
            <a:avLst/>
          </a:prstGeom>
          <a:noFill/>
          <a:ln w="12700">
            <a:solidFill>
              <a:schemeClr val="tx1"/>
            </a:solidFill>
            <a:prstDash val="dash"/>
            <a:round/>
            <a:headEnd/>
            <a:tailEnd/>
          </a:ln>
          <a:effectLst/>
        </p:spPr>
        <p:txBody>
          <a:bodyPr wrap="none">
            <a:spAutoFit/>
          </a:bodyPr>
          <a:lstStyle/>
          <a:p>
            <a:endParaRPr lang="es-ES"/>
          </a:p>
        </p:txBody>
      </p:sp>
      <p:sp>
        <p:nvSpPr>
          <p:cNvPr id="342034" name="Rectangle 18"/>
          <p:cNvSpPr>
            <a:spLocks noChangeArrowheads="1"/>
          </p:cNvSpPr>
          <p:nvPr/>
        </p:nvSpPr>
        <p:spPr bwMode="auto">
          <a:xfrm>
            <a:off x="6167438" y="5886450"/>
            <a:ext cx="2779712" cy="363538"/>
          </a:xfrm>
          <a:prstGeom prst="rect">
            <a:avLst/>
          </a:prstGeom>
          <a:noFill/>
          <a:ln w="12700">
            <a:noFill/>
            <a:miter lim="800000"/>
            <a:headEnd/>
            <a:tailEnd/>
          </a:ln>
          <a:effectLst/>
        </p:spPr>
        <p:txBody>
          <a:bodyPr wrap="none" lIns="90488" tIns="44450" rIns="90488" bIns="44450">
            <a:spAutoFit/>
          </a:bodyPr>
          <a:lstStyle/>
          <a:p>
            <a:pPr eaLnBrk="0" hangingPunct="0"/>
            <a:r>
              <a:rPr lang="en-US" b="1"/>
              <a:t>Nº trabajadores al día, L</a:t>
            </a:r>
          </a:p>
        </p:txBody>
      </p:sp>
      <p:sp>
        <p:nvSpPr>
          <p:cNvPr id="18" name="Rectangle 2"/>
          <p:cNvSpPr>
            <a:spLocks noGrp="1" noChangeArrowheads="1"/>
          </p:cNvSpPr>
          <p:nvPr>
            <p:ph type="title"/>
          </p:nvPr>
        </p:nvSpPr>
        <p:spPr/>
        <p:txBody>
          <a:bodyPr/>
          <a:lstStyle/>
          <a:p>
            <a:r>
              <a:rPr lang="es-ES" sz="4000" dirty="0">
                <a:solidFill>
                  <a:srgbClr val="FF0000"/>
                </a:solidFill>
              </a:rPr>
              <a:t>Práctica 2</a:t>
            </a:r>
            <a:r>
              <a:rPr lang="es-ES" sz="4000" dirty="0"/>
              <a:t>. Producto medio</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4 Marcador de pie de página"/>
          <p:cNvSpPr>
            <a:spLocks noGrp="1"/>
          </p:cNvSpPr>
          <p:nvPr>
            <p:ph type="ftr" sz="quarter" idx="11"/>
          </p:nvPr>
        </p:nvSpPr>
        <p:spPr/>
        <p:txBody>
          <a:bodyPr/>
          <a:lstStyle/>
          <a:p>
            <a:r>
              <a:rPr lang="es-ES"/>
              <a:t>Capítulo 3</a:t>
            </a:r>
          </a:p>
        </p:txBody>
      </p:sp>
      <p:sp>
        <p:nvSpPr>
          <p:cNvPr id="18" name="5 Marcador de número de diapositiva"/>
          <p:cNvSpPr>
            <a:spLocks noGrp="1"/>
          </p:cNvSpPr>
          <p:nvPr>
            <p:ph type="sldNum" sz="quarter" idx="12"/>
          </p:nvPr>
        </p:nvSpPr>
        <p:spPr/>
        <p:txBody>
          <a:bodyPr/>
          <a:lstStyle/>
          <a:p>
            <a:fld id="{B74ED6FD-7DD1-4AD8-82ED-A042BC80D1CA}" type="slidenum">
              <a:rPr lang="es-ES"/>
              <a:pPr/>
              <a:t>23</a:t>
            </a:fld>
            <a:endParaRPr lang="es-ES"/>
          </a:p>
        </p:txBody>
      </p:sp>
      <p:sp>
        <p:nvSpPr>
          <p:cNvPr id="114690" name="Rectangle 2"/>
          <p:cNvSpPr>
            <a:spLocks noChangeArrowheads="1"/>
          </p:cNvSpPr>
          <p:nvPr/>
        </p:nvSpPr>
        <p:spPr bwMode="auto">
          <a:xfrm>
            <a:off x="762000" y="6248400"/>
            <a:ext cx="1905000" cy="457200"/>
          </a:xfrm>
          <a:prstGeom prst="rect">
            <a:avLst/>
          </a:prstGeom>
          <a:noFill/>
          <a:ln w="12700">
            <a:noFill/>
            <a:miter lim="800000"/>
            <a:headEnd/>
            <a:tailEnd/>
          </a:ln>
          <a:effectLst/>
        </p:spPr>
        <p:txBody>
          <a:bodyPr wrap="none" anchor="ctr"/>
          <a:lstStyle/>
          <a:p>
            <a:endParaRPr lang="es-ES"/>
          </a:p>
        </p:txBody>
      </p:sp>
      <p:sp>
        <p:nvSpPr>
          <p:cNvPr id="114691" name="Rectangle 3"/>
          <p:cNvSpPr>
            <a:spLocks noChangeArrowheads="1"/>
          </p:cNvSpPr>
          <p:nvPr/>
        </p:nvSpPr>
        <p:spPr bwMode="auto">
          <a:xfrm>
            <a:off x="3276600" y="6248400"/>
            <a:ext cx="2895600" cy="457200"/>
          </a:xfrm>
          <a:prstGeom prst="rect">
            <a:avLst/>
          </a:prstGeom>
          <a:noFill/>
          <a:ln w="12700">
            <a:noFill/>
            <a:miter lim="800000"/>
            <a:headEnd/>
            <a:tailEnd/>
          </a:ln>
          <a:effectLst/>
        </p:spPr>
        <p:txBody>
          <a:bodyPr wrap="none" anchor="ctr"/>
          <a:lstStyle/>
          <a:p>
            <a:endParaRPr lang="es-ES"/>
          </a:p>
        </p:txBody>
      </p:sp>
      <p:sp>
        <p:nvSpPr>
          <p:cNvPr id="114693" name="Rectangle 5"/>
          <p:cNvSpPr>
            <a:spLocks noGrp="1" noChangeArrowheads="1"/>
          </p:cNvSpPr>
          <p:nvPr>
            <p:ph type="body" idx="1"/>
          </p:nvPr>
        </p:nvSpPr>
        <p:spPr>
          <a:xfrm>
            <a:off x="709613" y="1343025"/>
            <a:ext cx="8013700" cy="4600575"/>
          </a:xfrm>
          <a:noFill/>
          <a:ln/>
        </p:spPr>
        <p:txBody>
          <a:bodyPr lIns="90488" tIns="44450" rIns="90488" bIns="44450"/>
          <a:lstStyle/>
          <a:p>
            <a:pPr>
              <a:spcBef>
                <a:spcPct val="70000"/>
              </a:spcBef>
            </a:pPr>
            <a:r>
              <a:rPr lang="es-ES" sz="2800" dirty="0"/>
              <a:t>El </a:t>
            </a:r>
            <a:r>
              <a:rPr lang="es-ES" sz="2800" dirty="0">
                <a:solidFill>
                  <a:srgbClr val="FF3300"/>
                </a:solidFill>
              </a:rPr>
              <a:t>producto marginal del trabajo</a:t>
            </a:r>
            <a:r>
              <a:rPr lang="es-ES" sz="2800" dirty="0"/>
              <a:t> (</a:t>
            </a:r>
            <a:r>
              <a:rPr lang="es-ES" sz="2800" i="1" dirty="0"/>
              <a:t>PM</a:t>
            </a:r>
            <a:r>
              <a:rPr lang="es-ES" sz="2800" i="1" baseline="-25000" dirty="0"/>
              <a:t>L</a:t>
            </a:r>
            <a:r>
              <a:rPr lang="es-ES" sz="2800" dirty="0"/>
              <a:t>) mide la variación en el producto total ante variaciones en la cantidad del factor variable (L). </a:t>
            </a:r>
          </a:p>
          <a:p>
            <a:pPr>
              <a:spcBef>
                <a:spcPct val="70000"/>
              </a:spcBef>
            </a:pPr>
            <a:endParaRPr lang="es-ES" sz="2800" dirty="0"/>
          </a:p>
          <a:p>
            <a:pPr>
              <a:spcBef>
                <a:spcPct val="70000"/>
              </a:spcBef>
            </a:pPr>
            <a:endParaRPr lang="es-ES" sz="2800" dirty="0"/>
          </a:p>
          <a:p>
            <a:pPr>
              <a:spcBef>
                <a:spcPct val="70000"/>
              </a:spcBef>
            </a:pPr>
            <a:r>
              <a:rPr lang="es-ES" sz="2800" dirty="0"/>
              <a:t>Geométricamente es el valor de la pendiente de la recta tangente en cada punto de la función de producción.</a:t>
            </a:r>
          </a:p>
        </p:txBody>
      </p:sp>
      <p:sp>
        <p:nvSpPr>
          <p:cNvPr id="114706" name="Rectangle 18"/>
          <p:cNvSpPr>
            <a:spLocks noChangeArrowheads="1"/>
          </p:cNvSpPr>
          <p:nvPr/>
        </p:nvSpPr>
        <p:spPr bwMode="auto">
          <a:xfrm>
            <a:off x="4914900" y="5575300"/>
            <a:ext cx="280988" cy="569913"/>
          </a:xfrm>
          <a:prstGeom prst="rect">
            <a:avLst/>
          </a:prstGeom>
          <a:noFill/>
          <a:ln w="9525">
            <a:noFill/>
            <a:miter lim="800000"/>
            <a:headEnd/>
            <a:tailEnd/>
          </a:ln>
        </p:spPr>
        <p:txBody>
          <a:bodyPr wrap="none" lIns="0" tIns="0" rIns="0" bIns="0">
            <a:spAutoFit/>
          </a:bodyPr>
          <a:lstStyle/>
          <a:p>
            <a:pPr eaLnBrk="0" hangingPunct="0"/>
            <a:r>
              <a:rPr lang="es-ES" sz="3300" i="1">
                <a:solidFill>
                  <a:srgbClr val="000000"/>
                </a:solidFill>
                <a:latin typeface="Times New Roman" pitchFamily="18" charset="0"/>
              </a:rPr>
              <a:t> </a:t>
            </a:r>
            <a:endParaRPr lang="es-ES" sz="2400"/>
          </a:p>
        </p:txBody>
      </p:sp>
      <p:sp>
        <p:nvSpPr>
          <p:cNvPr id="114710" name="Rectangle 22"/>
          <p:cNvSpPr>
            <a:spLocks noChangeArrowheads="1"/>
          </p:cNvSpPr>
          <p:nvPr/>
        </p:nvSpPr>
        <p:spPr bwMode="auto">
          <a:xfrm>
            <a:off x="3168650" y="5245100"/>
            <a:ext cx="280988" cy="569913"/>
          </a:xfrm>
          <a:prstGeom prst="rect">
            <a:avLst/>
          </a:prstGeom>
          <a:noFill/>
          <a:ln w="9525">
            <a:noFill/>
            <a:miter lim="800000"/>
            <a:headEnd/>
            <a:tailEnd/>
          </a:ln>
        </p:spPr>
        <p:txBody>
          <a:bodyPr wrap="none" lIns="0" tIns="0" rIns="0" bIns="0">
            <a:spAutoFit/>
          </a:bodyPr>
          <a:lstStyle/>
          <a:p>
            <a:pPr eaLnBrk="0" hangingPunct="0"/>
            <a:r>
              <a:rPr lang="es-ES" sz="3300" i="1">
                <a:solidFill>
                  <a:srgbClr val="000000"/>
                </a:solidFill>
                <a:latin typeface="Times New Roman" pitchFamily="18" charset="0"/>
              </a:rPr>
              <a:t> </a:t>
            </a:r>
            <a:endParaRPr lang="es-ES" sz="2400"/>
          </a:p>
        </p:txBody>
      </p:sp>
      <p:sp>
        <p:nvSpPr>
          <p:cNvPr id="114701" name="Line 13"/>
          <p:cNvSpPr>
            <a:spLocks noChangeShapeType="1"/>
          </p:cNvSpPr>
          <p:nvPr/>
        </p:nvSpPr>
        <p:spPr bwMode="auto">
          <a:xfrm>
            <a:off x="2806700" y="3438525"/>
            <a:ext cx="3030538" cy="3175"/>
          </a:xfrm>
          <a:prstGeom prst="line">
            <a:avLst/>
          </a:prstGeom>
          <a:noFill/>
          <a:ln w="17463">
            <a:solidFill>
              <a:srgbClr val="000000"/>
            </a:solidFill>
            <a:round/>
            <a:headEnd/>
            <a:tailEnd/>
          </a:ln>
        </p:spPr>
        <p:txBody>
          <a:bodyPr/>
          <a:lstStyle/>
          <a:p>
            <a:endParaRPr lang="es-ES"/>
          </a:p>
        </p:txBody>
      </p:sp>
      <p:sp>
        <p:nvSpPr>
          <p:cNvPr id="114704" name="Rectangle 16"/>
          <p:cNvSpPr>
            <a:spLocks noChangeArrowheads="1"/>
          </p:cNvSpPr>
          <p:nvPr/>
        </p:nvSpPr>
        <p:spPr bwMode="auto">
          <a:xfrm>
            <a:off x="6775450" y="2789238"/>
            <a:ext cx="704850" cy="503237"/>
          </a:xfrm>
          <a:prstGeom prst="rect">
            <a:avLst/>
          </a:prstGeom>
          <a:noFill/>
          <a:ln w="9525">
            <a:noFill/>
            <a:miter lim="800000"/>
            <a:headEnd/>
            <a:tailEnd/>
          </a:ln>
        </p:spPr>
        <p:txBody>
          <a:bodyPr lIns="0" tIns="0" rIns="0" bIns="0">
            <a:spAutoFit/>
          </a:bodyPr>
          <a:lstStyle/>
          <a:p>
            <a:pPr eaLnBrk="0" hangingPunct="0"/>
            <a:r>
              <a:rPr lang="es-ES" sz="3300" dirty="0">
                <a:solidFill>
                  <a:srgbClr val="000000"/>
                </a:solidFill>
                <a:latin typeface="Symbol" pitchFamily="18" charset="2"/>
              </a:rPr>
              <a:t>D</a:t>
            </a:r>
            <a:r>
              <a:rPr lang="es-ES" sz="2800" i="1" dirty="0">
                <a:solidFill>
                  <a:srgbClr val="000000"/>
                </a:solidFill>
                <a:latin typeface="+mn-lt"/>
              </a:rPr>
              <a:t>Q</a:t>
            </a:r>
          </a:p>
        </p:txBody>
      </p:sp>
      <p:sp>
        <p:nvSpPr>
          <p:cNvPr id="114711" name="Rectangle 23"/>
          <p:cNvSpPr>
            <a:spLocks noChangeArrowheads="1"/>
          </p:cNvSpPr>
          <p:nvPr/>
        </p:nvSpPr>
        <p:spPr bwMode="auto">
          <a:xfrm>
            <a:off x="1289050" y="3155950"/>
            <a:ext cx="962025" cy="467239"/>
          </a:xfrm>
          <a:prstGeom prst="rect">
            <a:avLst/>
          </a:prstGeom>
          <a:noFill/>
          <a:ln w="9525">
            <a:noFill/>
            <a:miter lim="800000"/>
            <a:headEnd/>
            <a:tailEnd/>
          </a:ln>
        </p:spPr>
        <p:txBody>
          <a:bodyPr lIns="0" tIns="0" rIns="0" bIns="36000">
            <a:spAutoFit/>
          </a:bodyPr>
          <a:lstStyle/>
          <a:p>
            <a:pPr eaLnBrk="0" hangingPunct="0"/>
            <a:r>
              <a:rPr lang="es-ES" sz="2800" i="1" dirty="0">
                <a:solidFill>
                  <a:srgbClr val="000000"/>
                </a:solidFill>
                <a:latin typeface="+mn-lt"/>
              </a:rPr>
              <a:t>PML</a:t>
            </a:r>
          </a:p>
        </p:txBody>
      </p:sp>
      <p:sp>
        <p:nvSpPr>
          <p:cNvPr id="114713" name="Rectangle 25"/>
          <p:cNvSpPr>
            <a:spLocks noChangeArrowheads="1"/>
          </p:cNvSpPr>
          <p:nvPr/>
        </p:nvSpPr>
        <p:spPr bwMode="auto">
          <a:xfrm>
            <a:off x="6815138" y="3421063"/>
            <a:ext cx="460062" cy="877163"/>
          </a:xfrm>
          <a:prstGeom prst="rect">
            <a:avLst/>
          </a:prstGeom>
          <a:noFill/>
          <a:ln w="9525">
            <a:noFill/>
            <a:miter lim="800000"/>
            <a:headEnd/>
            <a:tailEnd/>
          </a:ln>
        </p:spPr>
        <p:txBody>
          <a:bodyPr wrap="none" lIns="0" tIns="0" rIns="0" bIns="0">
            <a:spAutoFit/>
          </a:bodyPr>
          <a:lstStyle/>
          <a:p>
            <a:pPr eaLnBrk="0" hangingPunct="0"/>
            <a:r>
              <a:rPr lang="es-ES" sz="3300" dirty="0">
                <a:solidFill>
                  <a:srgbClr val="000000"/>
                </a:solidFill>
                <a:latin typeface="Symbol" pitchFamily="18" charset="2"/>
              </a:rPr>
              <a:t>D</a:t>
            </a:r>
            <a:r>
              <a:rPr lang="es-ES" sz="2800" i="1" dirty="0">
                <a:solidFill>
                  <a:srgbClr val="000000"/>
                </a:solidFill>
                <a:latin typeface="+mn-lt"/>
              </a:rPr>
              <a:t>L</a:t>
            </a:r>
          </a:p>
          <a:p>
            <a:pPr eaLnBrk="0" hangingPunct="0"/>
            <a:endParaRPr lang="es-ES" sz="2400" dirty="0"/>
          </a:p>
        </p:txBody>
      </p:sp>
      <p:sp>
        <p:nvSpPr>
          <p:cNvPr id="114715" name="Rectangle 27"/>
          <p:cNvSpPr>
            <a:spLocks noChangeArrowheads="1"/>
          </p:cNvSpPr>
          <p:nvPr/>
        </p:nvSpPr>
        <p:spPr bwMode="auto">
          <a:xfrm>
            <a:off x="6197600" y="3122613"/>
            <a:ext cx="230188" cy="503237"/>
          </a:xfrm>
          <a:prstGeom prst="rect">
            <a:avLst/>
          </a:prstGeom>
          <a:noFill/>
          <a:ln w="9525">
            <a:noFill/>
            <a:miter lim="800000"/>
            <a:headEnd/>
            <a:tailEnd/>
          </a:ln>
        </p:spPr>
        <p:txBody>
          <a:bodyPr wrap="none" lIns="0" tIns="0" rIns="0" bIns="0">
            <a:spAutoFit/>
          </a:bodyPr>
          <a:lstStyle/>
          <a:p>
            <a:pPr eaLnBrk="0" hangingPunct="0"/>
            <a:r>
              <a:rPr lang="es-ES" sz="3300">
                <a:solidFill>
                  <a:srgbClr val="000000"/>
                </a:solidFill>
                <a:latin typeface="Symbol" pitchFamily="18" charset="2"/>
              </a:rPr>
              <a:t>=</a:t>
            </a:r>
            <a:endParaRPr lang="es-ES" sz="2400"/>
          </a:p>
        </p:txBody>
      </p:sp>
      <p:sp>
        <p:nvSpPr>
          <p:cNvPr id="114716" name="Rectangle 28"/>
          <p:cNvSpPr>
            <a:spLocks noChangeArrowheads="1"/>
          </p:cNvSpPr>
          <p:nvPr/>
        </p:nvSpPr>
        <p:spPr bwMode="auto">
          <a:xfrm>
            <a:off x="2748826" y="3407900"/>
            <a:ext cx="3466778" cy="461665"/>
          </a:xfrm>
          <a:prstGeom prst="rect">
            <a:avLst/>
          </a:prstGeom>
          <a:noFill/>
          <a:ln w="9525">
            <a:noFill/>
            <a:miter lim="800000"/>
            <a:headEnd/>
            <a:tailEnd/>
          </a:ln>
        </p:spPr>
        <p:txBody>
          <a:bodyPr wrap="square" lIns="0" tIns="0" rIns="0" bIns="0">
            <a:spAutoFit/>
          </a:bodyPr>
          <a:lstStyle/>
          <a:p>
            <a:pPr eaLnBrk="0" hangingPunct="0"/>
            <a:r>
              <a:rPr lang="es-ES" sz="3000" dirty="0" err="1" smtClean="0">
                <a:solidFill>
                  <a:srgbClr val="000000"/>
                </a:solidFill>
                <a:latin typeface="Symbol" pitchFamily="18" charset="2"/>
              </a:rPr>
              <a:t>D</a:t>
            </a:r>
            <a:r>
              <a:rPr lang="es-ES" sz="2800" i="1" dirty="0" err="1" smtClean="0">
                <a:solidFill>
                  <a:srgbClr val="000000"/>
                </a:solidFill>
                <a:latin typeface="+mn-lt"/>
              </a:rPr>
              <a:t>Cantidad</a:t>
            </a:r>
            <a:r>
              <a:rPr lang="es-ES" sz="2800" i="1" dirty="0" smtClean="0">
                <a:solidFill>
                  <a:srgbClr val="000000"/>
                </a:solidFill>
                <a:latin typeface="+mn-lt"/>
              </a:rPr>
              <a:t> </a:t>
            </a:r>
            <a:r>
              <a:rPr lang="es-ES" sz="2800" i="1" dirty="0">
                <a:solidFill>
                  <a:srgbClr val="000000"/>
                </a:solidFill>
                <a:latin typeface="+mn-lt"/>
              </a:rPr>
              <a:t>trabajo</a:t>
            </a:r>
          </a:p>
        </p:txBody>
      </p:sp>
      <p:sp>
        <p:nvSpPr>
          <p:cNvPr id="114717" name="Rectangle 29"/>
          <p:cNvSpPr>
            <a:spLocks noChangeArrowheads="1"/>
          </p:cNvSpPr>
          <p:nvPr/>
        </p:nvSpPr>
        <p:spPr bwMode="auto">
          <a:xfrm>
            <a:off x="3113088" y="2886075"/>
            <a:ext cx="2059859" cy="507831"/>
          </a:xfrm>
          <a:prstGeom prst="rect">
            <a:avLst/>
          </a:prstGeom>
          <a:noFill/>
          <a:ln w="9525">
            <a:noFill/>
            <a:miter lim="800000"/>
            <a:headEnd/>
            <a:tailEnd/>
          </a:ln>
        </p:spPr>
        <p:txBody>
          <a:bodyPr wrap="none" lIns="0" tIns="0" rIns="0" bIns="0">
            <a:spAutoFit/>
          </a:bodyPr>
          <a:lstStyle/>
          <a:p>
            <a:pPr eaLnBrk="0" hangingPunct="0"/>
            <a:r>
              <a:rPr lang="es-ES" sz="3300" dirty="0" err="1">
                <a:solidFill>
                  <a:srgbClr val="000000"/>
                </a:solidFill>
                <a:latin typeface="Symbol" pitchFamily="18" charset="2"/>
              </a:rPr>
              <a:t>D</a:t>
            </a:r>
            <a:r>
              <a:rPr lang="es-ES" sz="2800" i="1" dirty="0" err="1">
                <a:solidFill>
                  <a:srgbClr val="000000"/>
                </a:solidFill>
                <a:latin typeface="+mn-lt"/>
              </a:rPr>
              <a:t>Producción</a:t>
            </a:r>
            <a:endParaRPr lang="es-ES" sz="2400" dirty="0">
              <a:latin typeface="+mn-lt"/>
            </a:endParaRPr>
          </a:p>
        </p:txBody>
      </p:sp>
      <p:sp>
        <p:nvSpPr>
          <p:cNvPr id="114718" name="Rectangle 30"/>
          <p:cNvSpPr>
            <a:spLocks noChangeArrowheads="1"/>
          </p:cNvSpPr>
          <p:nvPr/>
        </p:nvSpPr>
        <p:spPr bwMode="auto">
          <a:xfrm>
            <a:off x="2312988" y="3119438"/>
            <a:ext cx="230187" cy="503237"/>
          </a:xfrm>
          <a:prstGeom prst="rect">
            <a:avLst/>
          </a:prstGeom>
          <a:noFill/>
          <a:ln w="9525">
            <a:noFill/>
            <a:miter lim="800000"/>
            <a:headEnd/>
            <a:tailEnd/>
          </a:ln>
        </p:spPr>
        <p:txBody>
          <a:bodyPr wrap="none" lIns="0" tIns="0" rIns="0" bIns="0">
            <a:spAutoFit/>
          </a:bodyPr>
          <a:lstStyle/>
          <a:p>
            <a:pPr eaLnBrk="0" hangingPunct="0"/>
            <a:r>
              <a:rPr lang="es-ES" sz="3300">
                <a:solidFill>
                  <a:srgbClr val="000000"/>
                </a:solidFill>
                <a:latin typeface="Symbol" pitchFamily="18" charset="2"/>
              </a:rPr>
              <a:t>=</a:t>
            </a:r>
            <a:endParaRPr lang="es-ES" sz="2400"/>
          </a:p>
        </p:txBody>
      </p:sp>
      <p:sp>
        <p:nvSpPr>
          <p:cNvPr id="114700" name="Rectangle 12"/>
          <p:cNvSpPr>
            <a:spLocks noGrp="1" noChangeArrowheads="1"/>
          </p:cNvSpPr>
          <p:nvPr>
            <p:ph type="title"/>
          </p:nvPr>
        </p:nvSpPr>
        <p:spPr>
          <a:xfrm>
            <a:off x="550863" y="466725"/>
            <a:ext cx="7983537" cy="781050"/>
          </a:xfrm>
          <a:noFill/>
          <a:ln/>
        </p:spPr>
        <p:txBody>
          <a:bodyPr lIns="90488" tIns="44450" rIns="90488" bIns="44450" anchor="b"/>
          <a:lstStyle/>
          <a:p>
            <a:r>
              <a:rPr lang="es-ES" sz="3600"/>
              <a:t>2.1. Producto total, producto medio y producto marginal</a:t>
            </a:r>
            <a:endParaRPr lang="en-US" sz="3600"/>
          </a:p>
        </p:txBody>
      </p:sp>
      <p:sp>
        <p:nvSpPr>
          <p:cNvPr id="114723" name="Line 35"/>
          <p:cNvSpPr>
            <a:spLocks noChangeShapeType="1"/>
          </p:cNvSpPr>
          <p:nvPr/>
        </p:nvSpPr>
        <p:spPr bwMode="auto">
          <a:xfrm>
            <a:off x="6735763" y="3392488"/>
            <a:ext cx="779462" cy="0"/>
          </a:xfrm>
          <a:prstGeom prst="line">
            <a:avLst/>
          </a:prstGeom>
          <a:noFill/>
          <a:ln w="12700">
            <a:solidFill>
              <a:schemeClr val="tx1"/>
            </a:solidFill>
            <a:round/>
            <a:headEnd/>
            <a:tailEnd/>
          </a:ln>
          <a:effectLst/>
        </p:spPr>
        <p:txBody>
          <a:bodyPr wrap="none" anchor="ctr">
            <a:spAutoFit/>
          </a:bodyPr>
          <a:lstStyle/>
          <a:p>
            <a:endParaRPr lang="es-ES"/>
          </a:p>
        </p:txBody>
      </p:sp>
    </p:spTree>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3 Marcador de pie de página"/>
          <p:cNvSpPr>
            <a:spLocks noGrp="1"/>
          </p:cNvSpPr>
          <p:nvPr>
            <p:ph type="ftr" sz="quarter" idx="11"/>
          </p:nvPr>
        </p:nvSpPr>
        <p:spPr/>
        <p:txBody>
          <a:bodyPr/>
          <a:lstStyle/>
          <a:p>
            <a:endParaRPr lang="es-ES" dirty="0"/>
          </a:p>
        </p:txBody>
      </p:sp>
      <p:sp>
        <p:nvSpPr>
          <p:cNvPr id="48" name="4 Marcador de número de diapositiva"/>
          <p:cNvSpPr>
            <a:spLocks noGrp="1"/>
          </p:cNvSpPr>
          <p:nvPr>
            <p:ph type="sldNum" sz="quarter" idx="12"/>
          </p:nvPr>
        </p:nvSpPr>
        <p:spPr/>
        <p:txBody>
          <a:bodyPr/>
          <a:lstStyle/>
          <a:p>
            <a:fld id="{6595ABAF-12DA-44E9-A1D1-3F8B4D5445E5}" type="slidenum">
              <a:rPr lang="es-ES"/>
              <a:pPr/>
              <a:t>24</a:t>
            </a:fld>
            <a:endParaRPr lang="es-ES"/>
          </a:p>
        </p:txBody>
      </p:sp>
      <p:sp>
        <p:nvSpPr>
          <p:cNvPr id="345090" name="Freeform 2"/>
          <p:cNvSpPr>
            <a:spLocks/>
          </p:cNvSpPr>
          <p:nvPr/>
        </p:nvSpPr>
        <p:spPr bwMode="auto">
          <a:xfrm>
            <a:off x="5321300" y="2514600"/>
            <a:ext cx="876300" cy="228600"/>
          </a:xfrm>
          <a:custGeom>
            <a:avLst/>
            <a:gdLst/>
            <a:ahLst/>
            <a:cxnLst>
              <a:cxn ang="0">
                <a:pos x="0" y="0"/>
              </a:cxn>
              <a:cxn ang="0">
                <a:pos x="336" y="48"/>
              </a:cxn>
              <a:cxn ang="0">
                <a:pos x="552" y="144"/>
              </a:cxn>
            </a:cxnLst>
            <a:rect l="0" t="0" r="r" b="b"/>
            <a:pathLst>
              <a:path w="552" h="144">
                <a:moveTo>
                  <a:pt x="0" y="0"/>
                </a:moveTo>
                <a:cubicBezTo>
                  <a:pt x="122" y="12"/>
                  <a:pt x="244" y="24"/>
                  <a:pt x="336" y="48"/>
                </a:cubicBezTo>
                <a:cubicBezTo>
                  <a:pt x="428" y="72"/>
                  <a:pt x="490" y="108"/>
                  <a:pt x="552" y="144"/>
                </a:cubicBezTo>
              </a:path>
            </a:pathLst>
          </a:custGeom>
          <a:noFill/>
          <a:ln w="57150" cap="flat" cmpd="sng">
            <a:solidFill>
              <a:srgbClr val="3366CC"/>
            </a:solidFill>
            <a:prstDash val="dash"/>
            <a:round/>
            <a:headEnd type="none" w="med" len="med"/>
            <a:tailEnd type="none" w="med" len="med"/>
          </a:ln>
          <a:effectLst/>
        </p:spPr>
        <p:txBody>
          <a:bodyPr wrap="none" anchor="ctr">
            <a:spAutoFit/>
          </a:bodyPr>
          <a:lstStyle/>
          <a:p>
            <a:endParaRPr lang="es-ES"/>
          </a:p>
        </p:txBody>
      </p:sp>
      <p:sp>
        <p:nvSpPr>
          <p:cNvPr id="345091" name="Rectangle 3"/>
          <p:cNvSpPr>
            <a:spLocks noChangeArrowheads="1"/>
          </p:cNvSpPr>
          <p:nvPr/>
        </p:nvSpPr>
        <p:spPr bwMode="auto">
          <a:xfrm>
            <a:off x="7113588" y="3954463"/>
            <a:ext cx="358775" cy="363537"/>
          </a:xfrm>
          <a:prstGeom prst="rect">
            <a:avLst/>
          </a:prstGeom>
          <a:noFill/>
          <a:ln w="12700">
            <a:noFill/>
            <a:miter lim="800000"/>
            <a:headEnd/>
            <a:tailEnd/>
          </a:ln>
          <a:effectLst/>
        </p:spPr>
        <p:txBody>
          <a:bodyPr wrap="none" lIns="90488" tIns="44450" rIns="90488" bIns="44450">
            <a:spAutoFit/>
          </a:bodyPr>
          <a:lstStyle/>
          <a:p>
            <a:pPr eaLnBrk="0" hangingPunct="0"/>
            <a:r>
              <a:rPr lang="en-US" b="1"/>
              <a:t>Q</a:t>
            </a:r>
          </a:p>
        </p:txBody>
      </p:sp>
      <p:sp>
        <p:nvSpPr>
          <p:cNvPr id="345092" name="Freeform 4"/>
          <p:cNvSpPr>
            <a:spLocks/>
          </p:cNvSpPr>
          <p:nvPr/>
        </p:nvSpPr>
        <p:spPr bwMode="auto">
          <a:xfrm>
            <a:off x="2197100" y="2514600"/>
            <a:ext cx="3124200" cy="3314700"/>
          </a:xfrm>
          <a:custGeom>
            <a:avLst/>
            <a:gdLst/>
            <a:ahLst/>
            <a:cxnLst>
              <a:cxn ang="0">
                <a:pos x="0" y="2088"/>
              </a:cxn>
              <a:cxn ang="0">
                <a:pos x="492" y="1668"/>
              </a:cxn>
              <a:cxn ang="0">
                <a:pos x="732" y="1188"/>
              </a:cxn>
              <a:cxn ang="0">
                <a:pos x="972" y="672"/>
              </a:cxn>
              <a:cxn ang="0">
                <a:pos x="1476" y="156"/>
              </a:cxn>
              <a:cxn ang="0">
                <a:pos x="1968" y="0"/>
              </a:cxn>
            </a:cxnLst>
            <a:rect l="0" t="0" r="r" b="b"/>
            <a:pathLst>
              <a:path w="1968" h="2088">
                <a:moveTo>
                  <a:pt x="0" y="2088"/>
                </a:moveTo>
                <a:cubicBezTo>
                  <a:pt x="185" y="1953"/>
                  <a:pt x="370" y="1818"/>
                  <a:pt x="492" y="1668"/>
                </a:cubicBezTo>
                <a:cubicBezTo>
                  <a:pt x="614" y="1518"/>
                  <a:pt x="652" y="1354"/>
                  <a:pt x="732" y="1188"/>
                </a:cubicBezTo>
                <a:cubicBezTo>
                  <a:pt x="812" y="1022"/>
                  <a:pt x="848" y="844"/>
                  <a:pt x="972" y="672"/>
                </a:cubicBezTo>
                <a:cubicBezTo>
                  <a:pt x="1096" y="500"/>
                  <a:pt x="1310" y="268"/>
                  <a:pt x="1476" y="156"/>
                </a:cubicBezTo>
                <a:cubicBezTo>
                  <a:pt x="1642" y="44"/>
                  <a:pt x="1866" y="32"/>
                  <a:pt x="1968" y="0"/>
                </a:cubicBezTo>
              </a:path>
            </a:pathLst>
          </a:custGeom>
          <a:noFill/>
          <a:ln w="57150" cap="flat" cmpd="sng">
            <a:solidFill>
              <a:srgbClr val="3366CC"/>
            </a:solidFill>
            <a:prstDash val="solid"/>
            <a:round/>
            <a:headEnd type="none" w="med" len="med"/>
            <a:tailEnd type="none" w="med" len="med"/>
          </a:ln>
          <a:effectLst/>
        </p:spPr>
        <p:txBody>
          <a:bodyPr wrap="none" anchor="ctr">
            <a:spAutoFit/>
          </a:bodyPr>
          <a:lstStyle/>
          <a:p>
            <a:endParaRPr lang="es-ES"/>
          </a:p>
        </p:txBody>
      </p:sp>
      <p:sp>
        <p:nvSpPr>
          <p:cNvPr id="345094" name="Line 6"/>
          <p:cNvSpPr>
            <a:spLocks noChangeShapeType="1"/>
          </p:cNvSpPr>
          <p:nvPr/>
        </p:nvSpPr>
        <p:spPr bwMode="auto">
          <a:xfrm>
            <a:off x="2214563" y="2514600"/>
            <a:ext cx="4141787" cy="0"/>
          </a:xfrm>
          <a:prstGeom prst="line">
            <a:avLst/>
          </a:prstGeom>
          <a:noFill/>
          <a:ln w="25400">
            <a:solidFill>
              <a:schemeClr val="tx1"/>
            </a:solidFill>
            <a:prstDash val="dash"/>
            <a:round/>
            <a:headEnd/>
            <a:tailEnd/>
          </a:ln>
          <a:effectLst/>
        </p:spPr>
        <p:txBody>
          <a:bodyPr wrap="none" anchor="ctr"/>
          <a:lstStyle/>
          <a:p>
            <a:endParaRPr lang="es-ES"/>
          </a:p>
        </p:txBody>
      </p:sp>
      <p:sp>
        <p:nvSpPr>
          <p:cNvPr id="345095" name="Line 7"/>
          <p:cNvSpPr>
            <a:spLocks noChangeShapeType="1"/>
          </p:cNvSpPr>
          <p:nvPr/>
        </p:nvSpPr>
        <p:spPr bwMode="auto">
          <a:xfrm>
            <a:off x="3352800" y="4576763"/>
            <a:ext cx="0" cy="1227137"/>
          </a:xfrm>
          <a:prstGeom prst="line">
            <a:avLst/>
          </a:prstGeom>
          <a:noFill/>
          <a:ln w="25400">
            <a:solidFill>
              <a:schemeClr val="tx1"/>
            </a:solidFill>
            <a:prstDash val="dash"/>
            <a:round/>
            <a:headEnd/>
            <a:tailEnd/>
          </a:ln>
          <a:effectLst/>
        </p:spPr>
        <p:txBody>
          <a:bodyPr wrap="none" anchor="ctr"/>
          <a:lstStyle/>
          <a:p>
            <a:endParaRPr lang="es-ES"/>
          </a:p>
        </p:txBody>
      </p:sp>
      <p:sp>
        <p:nvSpPr>
          <p:cNvPr id="345096" name="Line 8"/>
          <p:cNvSpPr>
            <a:spLocks noChangeShapeType="1"/>
          </p:cNvSpPr>
          <p:nvPr/>
        </p:nvSpPr>
        <p:spPr bwMode="auto">
          <a:xfrm>
            <a:off x="3733800" y="3738563"/>
            <a:ext cx="0" cy="2065337"/>
          </a:xfrm>
          <a:prstGeom prst="line">
            <a:avLst/>
          </a:prstGeom>
          <a:noFill/>
          <a:ln w="25400">
            <a:solidFill>
              <a:schemeClr val="tx1"/>
            </a:solidFill>
            <a:prstDash val="dash"/>
            <a:round/>
            <a:headEnd/>
            <a:tailEnd/>
          </a:ln>
          <a:effectLst/>
        </p:spPr>
        <p:txBody>
          <a:bodyPr wrap="none" anchor="ctr"/>
          <a:lstStyle/>
          <a:p>
            <a:endParaRPr lang="es-ES"/>
          </a:p>
        </p:txBody>
      </p:sp>
      <p:sp>
        <p:nvSpPr>
          <p:cNvPr id="345097" name="Line 9"/>
          <p:cNvSpPr>
            <a:spLocks noChangeShapeType="1"/>
          </p:cNvSpPr>
          <p:nvPr/>
        </p:nvSpPr>
        <p:spPr bwMode="auto">
          <a:xfrm>
            <a:off x="5334000" y="2595563"/>
            <a:ext cx="0" cy="3208337"/>
          </a:xfrm>
          <a:prstGeom prst="line">
            <a:avLst/>
          </a:prstGeom>
          <a:noFill/>
          <a:ln w="25400">
            <a:solidFill>
              <a:schemeClr val="tx1"/>
            </a:solidFill>
            <a:prstDash val="dash"/>
            <a:round/>
            <a:headEnd/>
            <a:tailEnd/>
          </a:ln>
          <a:effectLst/>
        </p:spPr>
        <p:txBody>
          <a:bodyPr wrap="none" anchor="ctr"/>
          <a:lstStyle/>
          <a:p>
            <a:endParaRPr lang="es-ES"/>
          </a:p>
        </p:txBody>
      </p:sp>
      <p:sp>
        <p:nvSpPr>
          <p:cNvPr id="345098" name="Rectangle 10"/>
          <p:cNvSpPr>
            <a:spLocks noChangeArrowheads="1"/>
          </p:cNvSpPr>
          <p:nvPr/>
        </p:nvSpPr>
        <p:spPr bwMode="auto">
          <a:xfrm>
            <a:off x="762000" y="6248400"/>
            <a:ext cx="1905000" cy="457200"/>
          </a:xfrm>
          <a:prstGeom prst="rect">
            <a:avLst/>
          </a:prstGeom>
          <a:noFill/>
          <a:ln w="12700">
            <a:noFill/>
            <a:miter lim="800000"/>
            <a:headEnd/>
            <a:tailEnd/>
          </a:ln>
          <a:effectLst/>
        </p:spPr>
        <p:txBody>
          <a:bodyPr wrap="none" anchor="ctr"/>
          <a:lstStyle/>
          <a:p>
            <a:endParaRPr lang="es-ES"/>
          </a:p>
        </p:txBody>
      </p:sp>
      <p:sp>
        <p:nvSpPr>
          <p:cNvPr id="345099" name="Rectangle 11"/>
          <p:cNvSpPr>
            <a:spLocks noChangeArrowheads="1"/>
          </p:cNvSpPr>
          <p:nvPr/>
        </p:nvSpPr>
        <p:spPr bwMode="auto">
          <a:xfrm>
            <a:off x="3276600" y="6248400"/>
            <a:ext cx="2895600" cy="457200"/>
          </a:xfrm>
          <a:prstGeom prst="rect">
            <a:avLst/>
          </a:prstGeom>
          <a:noFill/>
          <a:ln w="12700">
            <a:noFill/>
            <a:miter lim="800000"/>
            <a:headEnd/>
            <a:tailEnd/>
          </a:ln>
          <a:effectLst/>
        </p:spPr>
        <p:txBody>
          <a:bodyPr wrap="none" anchor="ctr"/>
          <a:lstStyle/>
          <a:p>
            <a:endParaRPr lang="es-ES"/>
          </a:p>
        </p:txBody>
      </p:sp>
      <p:sp>
        <p:nvSpPr>
          <p:cNvPr id="345100" name="Rectangle 12"/>
          <p:cNvSpPr>
            <a:spLocks noChangeArrowheads="1"/>
          </p:cNvSpPr>
          <p:nvPr/>
        </p:nvSpPr>
        <p:spPr bwMode="auto">
          <a:xfrm>
            <a:off x="3124200" y="6400800"/>
            <a:ext cx="2895600" cy="457200"/>
          </a:xfrm>
          <a:prstGeom prst="rect">
            <a:avLst/>
          </a:prstGeom>
          <a:noFill/>
          <a:ln w="12700">
            <a:noFill/>
            <a:miter lim="800000"/>
            <a:headEnd/>
            <a:tailEnd/>
          </a:ln>
          <a:effectLst/>
        </p:spPr>
        <p:txBody>
          <a:bodyPr wrap="none" anchor="ctr"/>
          <a:lstStyle/>
          <a:p>
            <a:endParaRPr lang="es-ES"/>
          </a:p>
        </p:txBody>
      </p:sp>
      <p:sp>
        <p:nvSpPr>
          <p:cNvPr id="345101" name="Line 13"/>
          <p:cNvSpPr>
            <a:spLocks noChangeShapeType="1"/>
          </p:cNvSpPr>
          <p:nvPr/>
        </p:nvSpPr>
        <p:spPr bwMode="auto">
          <a:xfrm>
            <a:off x="2209800" y="1858963"/>
            <a:ext cx="0" cy="3995737"/>
          </a:xfrm>
          <a:prstGeom prst="line">
            <a:avLst/>
          </a:prstGeom>
          <a:noFill/>
          <a:ln w="25400">
            <a:solidFill>
              <a:schemeClr val="tx1"/>
            </a:solidFill>
            <a:round/>
            <a:headEnd/>
            <a:tailEnd/>
          </a:ln>
          <a:effectLst/>
        </p:spPr>
        <p:txBody>
          <a:bodyPr wrap="none" anchor="ctr"/>
          <a:lstStyle/>
          <a:p>
            <a:endParaRPr lang="es-ES"/>
          </a:p>
        </p:txBody>
      </p:sp>
      <p:sp>
        <p:nvSpPr>
          <p:cNvPr id="345102" name="Line 14"/>
          <p:cNvSpPr>
            <a:spLocks noChangeShapeType="1"/>
          </p:cNvSpPr>
          <p:nvPr/>
        </p:nvSpPr>
        <p:spPr bwMode="auto">
          <a:xfrm>
            <a:off x="2209800" y="5835650"/>
            <a:ext cx="4006850" cy="0"/>
          </a:xfrm>
          <a:prstGeom prst="line">
            <a:avLst/>
          </a:prstGeom>
          <a:noFill/>
          <a:ln w="25400">
            <a:solidFill>
              <a:schemeClr val="tx1"/>
            </a:solidFill>
            <a:round/>
            <a:headEnd/>
            <a:tailEnd/>
          </a:ln>
          <a:effectLst/>
        </p:spPr>
        <p:txBody>
          <a:bodyPr wrap="none" anchor="ctr"/>
          <a:lstStyle/>
          <a:p>
            <a:endParaRPr lang="es-ES"/>
          </a:p>
        </p:txBody>
      </p:sp>
      <p:sp>
        <p:nvSpPr>
          <p:cNvPr id="345103" name="Rectangle 15"/>
          <p:cNvSpPr>
            <a:spLocks noChangeArrowheads="1"/>
          </p:cNvSpPr>
          <p:nvPr/>
        </p:nvSpPr>
        <p:spPr bwMode="auto">
          <a:xfrm>
            <a:off x="6269038" y="5799138"/>
            <a:ext cx="2779712" cy="363537"/>
          </a:xfrm>
          <a:prstGeom prst="rect">
            <a:avLst/>
          </a:prstGeom>
          <a:noFill/>
          <a:ln w="12700">
            <a:noFill/>
            <a:miter lim="800000"/>
            <a:headEnd/>
            <a:tailEnd/>
          </a:ln>
          <a:effectLst/>
        </p:spPr>
        <p:txBody>
          <a:bodyPr wrap="none" lIns="90488" tIns="44450" rIns="90488" bIns="44450">
            <a:spAutoFit/>
          </a:bodyPr>
          <a:lstStyle/>
          <a:p>
            <a:pPr eaLnBrk="0" hangingPunct="0"/>
            <a:r>
              <a:rPr lang="en-US" b="1"/>
              <a:t>Nº trabajadores al día, L</a:t>
            </a:r>
          </a:p>
        </p:txBody>
      </p:sp>
      <p:sp>
        <p:nvSpPr>
          <p:cNvPr id="345104" name="Rectangle 16"/>
          <p:cNvSpPr>
            <a:spLocks noChangeArrowheads="1"/>
          </p:cNvSpPr>
          <p:nvPr/>
        </p:nvSpPr>
        <p:spPr bwMode="auto">
          <a:xfrm>
            <a:off x="646354" y="1352550"/>
            <a:ext cx="1452322" cy="920765"/>
          </a:xfrm>
          <a:prstGeom prst="rect">
            <a:avLst/>
          </a:prstGeom>
          <a:noFill/>
          <a:ln w="12700">
            <a:noFill/>
            <a:miter lim="800000"/>
            <a:headEnd/>
            <a:tailEnd/>
          </a:ln>
          <a:effectLst/>
        </p:spPr>
        <p:txBody>
          <a:bodyPr wrap="none" lIns="90488" tIns="44450" rIns="90488" bIns="44450">
            <a:spAutoFit/>
          </a:bodyPr>
          <a:lstStyle/>
          <a:p>
            <a:pPr algn="r" eaLnBrk="0" hangingPunct="0"/>
            <a:r>
              <a:rPr lang="en-US" b="1" dirty="0" err="1"/>
              <a:t>Producción</a:t>
            </a:r>
            <a:endParaRPr lang="en-US" b="1" dirty="0"/>
          </a:p>
          <a:p>
            <a:pPr algn="r" eaLnBrk="0" hangingPunct="0"/>
            <a:r>
              <a:rPr lang="en-US" b="1" dirty="0" smtClean="0"/>
              <a:t>Al </a:t>
            </a:r>
            <a:r>
              <a:rPr lang="en-US" b="1" dirty="0" err="1" smtClean="0"/>
              <a:t>día</a:t>
            </a:r>
            <a:endParaRPr lang="en-US" b="1" dirty="0"/>
          </a:p>
          <a:p>
            <a:pPr algn="r" eaLnBrk="0" hangingPunct="0"/>
            <a:r>
              <a:rPr lang="en-US" b="1" dirty="0"/>
              <a:t>Q</a:t>
            </a:r>
          </a:p>
        </p:txBody>
      </p:sp>
      <p:sp>
        <p:nvSpPr>
          <p:cNvPr id="345105" name="Rectangle 17"/>
          <p:cNvSpPr>
            <a:spLocks noChangeArrowheads="1"/>
          </p:cNvSpPr>
          <p:nvPr/>
        </p:nvSpPr>
        <p:spPr bwMode="auto">
          <a:xfrm>
            <a:off x="1739900" y="4178300"/>
            <a:ext cx="463550"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60</a:t>
            </a:r>
          </a:p>
        </p:txBody>
      </p:sp>
      <p:sp>
        <p:nvSpPr>
          <p:cNvPr id="345106" name="Rectangle 18"/>
          <p:cNvSpPr>
            <a:spLocks noChangeArrowheads="1"/>
          </p:cNvSpPr>
          <p:nvPr/>
        </p:nvSpPr>
        <p:spPr bwMode="auto">
          <a:xfrm>
            <a:off x="1587500" y="2273300"/>
            <a:ext cx="604838"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112</a:t>
            </a:r>
          </a:p>
        </p:txBody>
      </p:sp>
      <p:sp>
        <p:nvSpPr>
          <p:cNvPr id="345107" name="Rectangle 19"/>
          <p:cNvSpPr>
            <a:spLocks noChangeArrowheads="1"/>
          </p:cNvSpPr>
          <p:nvPr/>
        </p:nvSpPr>
        <p:spPr bwMode="auto">
          <a:xfrm>
            <a:off x="1968500" y="5854700"/>
            <a:ext cx="322263"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0</a:t>
            </a:r>
          </a:p>
        </p:txBody>
      </p:sp>
      <p:sp>
        <p:nvSpPr>
          <p:cNvPr id="345108" name="Rectangle 20"/>
          <p:cNvSpPr>
            <a:spLocks noChangeArrowheads="1"/>
          </p:cNvSpPr>
          <p:nvPr/>
        </p:nvSpPr>
        <p:spPr bwMode="auto">
          <a:xfrm>
            <a:off x="2760663" y="5854700"/>
            <a:ext cx="322262"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2</a:t>
            </a:r>
          </a:p>
        </p:txBody>
      </p:sp>
      <p:sp>
        <p:nvSpPr>
          <p:cNvPr id="345109" name="Rectangle 21"/>
          <p:cNvSpPr>
            <a:spLocks noChangeArrowheads="1"/>
          </p:cNvSpPr>
          <p:nvPr/>
        </p:nvSpPr>
        <p:spPr bwMode="auto">
          <a:xfrm>
            <a:off x="3155950" y="5854700"/>
            <a:ext cx="322263"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3</a:t>
            </a:r>
          </a:p>
        </p:txBody>
      </p:sp>
      <p:sp>
        <p:nvSpPr>
          <p:cNvPr id="345110" name="Rectangle 22"/>
          <p:cNvSpPr>
            <a:spLocks noChangeArrowheads="1"/>
          </p:cNvSpPr>
          <p:nvPr/>
        </p:nvSpPr>
        <p:spPr bwMode="auto">
          <a:xfrm>
            <a:off x="3552825" y="5854700"/>
            <a:ext cx="322263"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4</a:t>
            </a:r>
          </a:p>
        </p:txBody>
      </p:sp>
      <p:sp>
        <p:nvSpPr>
          <p:cNvPr id="345111" name="Rectangle 23"/>
          <p:cNvSpPr>
            <a:spLocks noChangeArrowheads="1"/>
          </p:cNvSpPr>
          <p:nvPr/>
        </p:nvSpPr>
        <p:spPr bwMode="auto">
          <a:xfrm>
            <a:off x="3949700" y="5854700"/>
            <a:ext cx="322263"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5</a:t>
            </a:r>
          </a:p>
        </p:txBody>
      </p:sp>
      <p:sp>
        <p:nvSpPr>
          <p:cNvPr id="345112" name="Rectangle 24"/>
          <p:cNvSpPr>
            <a:spLocks noChangeArrowheads="1"/>
          </p:cNvSpPr>
          <p:nvPr/>
        </p:nvSpPr>
        <p:spPr bwMode="auto">
          <a:xfrm>
            <a:off x="4344988" y="5854700"/>
            <a:ext cx="322262"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6</a:t>
            </a:r>
          </a:p>
        </p:txBody>
      </p:sp>
      <p:sp>
        <p:nvSpPr>
          <p:cNvPr id="345113" name="Rectangle 25"/>
          <p:cNvSpPr>
            <a:spLocks noChangeArrowheads="1"/>
          </p:cNvSpPr>
          <p:nvPr/>
        </p:nvSpPr>
        <p:spPr bwMode="auto">
          <a:xfrm>
            <a:off x="4741863" y="5854700"/>
            <a:ext cx="322262"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7</a:t>
            </a:r>
          </a:p>
        </p:txBody>
      </p:sp>
      <p:sp>
        <p:nvSpPr>
          <p:cNvPr id="345114" name="Rectangle 26"/>
          <p:cNvSpPr>
            <a:spLocks noChangeArrowheads="1"/>
          </p:cNvSpPr>
          <p:nvPr/>
        </p:nvSpPr>
        <p:spPr bwMode="auto">
          <a:xfrm>
            <a:off x="5137150" y="5854700"/>
            <a:ext cx="322263"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8</a:t>
            </a:r>
          </a:p>
        </p:txBody>
      </p:sp>
      <p:sp>
        <p:nvSpPr>
          <p:cNvPr id="345115" name="Rectangle 27"/>
          <p:cNvSpPr>
            <a:spLocks noChangeArrowheads="1"/>
          </p:cNvSpPr>
          <p:nvPr/>
        </p:nvSpPr>
        <p:spPr bwMode="auto">
          <a:xfrm>
            <a:off x="5534025" y="5854700"/>
            <a:ext cx="322263"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9</a:t>
            </a:r>
          </a:p>
        </p:txBody>
      </p:sp>
      <p:sp>
        <p:nvSpPr>
          <p:cNvPr id="345116" name="Rectangle 28"/>
          <p:cNvSpPr>
            <a:spLocks noChangeArrowheads="1"/>
          </p:cNvSpPr>
          <p:nvPr/>
        </p:nvSpPr>
        <p:spPr bwMode="auto">
          <a:xfrm>
            <a:off x="5930900" y="5854700"/>
            <a:ext cx="463550"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10</a:t>
            </a:r>
          </a:p>
        </p:txBody>
      </p:sp>
      <p:sp>
        <p:nvSpPr>
          <p:cNvPr id="345117" name="Rectangle 29"/>
          <p:cNvSpPr>
            <a:spLocks noChangeArrowheads="1"/>
          </p:cNvSpPr>
          <p:nvPr/>
        </p:nvSpPr>
        <p:spPr bwMode="auto">
          <a:xfrm>
            <a:off x="2363788" y="5854700"/>
            <a:ext cx="322262"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1</a:t>
            </a:r>
          </a:p>
        </p:txBody>
      </p:sp>
      <p:grpSp>
        <p:nvGrpSpPr>
          <p:cNvPr id="345118" name="Group 30"/>
          <p:cNvGrpSpPr>
            <a:grpSpLocks/>
          </p:cNvGrpSpPr>
          <p:nvPr/>
        </p:nvGrpSpPr>
        <p:grpSpPr bwMode="auto">
          <a:xfrm>
            <a:off x="2884488" y="2122488"/>
            <a:ext cx="2651125" cy="3441700"/>
            <a:chOff x="1817" y="1337"/>
            <a:chExt cx="1670" cy="2168"/>
          </a:xfrm>
        </p:grpSpPr>
        <p:sp>
          <p:nvSpPr>
            <p:cNvPr id="345119" name="Rectangle 31"/>
            <p:cNvSpPr>
              <a:spLocks noChangeArrowheads="1"/>
            </p:cNvSpPr>
            <p:nvPr/>
          </p:nvSpPr>
          <p:spPr bwMode="auto">
            <a:xfrm>
              <a:off x="1817" y="3257"/>
              <a:ext cx="230"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b="1" i="1"/>
                <a:t>A</a:t>
              </a:r>
            </a:p>
          </p:txBody>
        </p:sp>
        <p:sp>
          <p:nvSpPr>
            <p:cNvPr id="345120" name="Oval 32"/>
            <p:cNvSpPr>
              <a:spLocks noChangeArrowheads="1"/>
            </p:cNvSpPr>
            <p:nvPr/>
          </p:nvSpPr>
          <p:spPr bwMode="auto">
            <a:xfrm>
              <a:off x="1824" y="3216"/>
              <a:ext cx="96" cy="96"/>
            </a:xfrm>
            <a:prstGeom prst="ellipse">
              <a:avLst/>
            </a:prstGeom>
            <a:solidFill>
              <a:schemeClr val="tx1"/>
            </a:solidFill>
            <a:ln w="12700">
              <a:solidFill>
                <a:schemeClr val="tx1"/>
              </a:solidFill>
              <a:round/>
              <a:headEnd/>
              <a:tailEnd/>
            </a:ln>
            <a:effectLst/>
          </p:spPr>
          <p:txBody>
            <a:bodyPr wrap="none" anchor="ctr"/>
            <a:lstStyle/>
            <a:p>
              <a:endParaRPr lang="es-ES"/>
            </a:p>
          </p:txBody>
        </p:sp>
        <p:sp>
          <p:nvSpPr>
            <p:cNvPr id="345121" name="Oval 33"/>
            <p:cNvSpPr>
              <a:spLocks noChangeArrowheads="1"/>
            </p:cNvSpPr>
            <p:nvPr/>
          </p:nvSpPr>
          <p:spPr bwMode="auto">
            <a:xfrm>
              <a:off x="2064" y="2736"/>
              <a:ext cx="96" cy="96"/>
            </a:xfrm>
            <a:prstGeom prst="ellipse">
              <a:avLst/>
            </a:prstGeom>
            <a:solidFill>
              <a:schemeClr val="tx1"/>
            </a:solidFill>
            <a:ln w="12700">
              <a:solidFill>
                <a:schemeClr val="tx1"/>
              </a:solidFill>
              <a:round/>
              <a:headEnd/>
              <a:tailEnd/>
            </a:ln>
            <a:effectLst/>
          </p:spPr>
          <p:txBody>
            <a:bodyPr wrap="none" anchor="ctr"/>
            <a:lstStyle/>
            <a:p>
              <a:endParaRPr lang="es-ES"/>
            </a:p>
          </p:txBody>
        </p:sp>
        <p:sp>
          <p:nvSpPr>
            <p:cNvPr id="345122" name="Oval 34"/>
            <p:cNvSpPr>
              <a:spLocks noChangeArrowheads="1"/>
            </p:cNvSpPr>
            <p:nvPr/>
          </p:nvSpPr>
          <p:spPr bwMode="auto">
            <a:xfrm>
              <a:off x="2304" y="2208"/>
              <a:ext cx="96" cy="96"/>
            </a:xfrm>
            <a:prstGeom prst="ellipse">
              <a:avLst/>
            </a:prstGeom>
            <a:solidFill>
              <a:schemeClr val="tx1"/>
            </a:solidFill>
            <a:ln w="12700">
              <a:solidFill>
                <a:schemeClr val="tx1"/>
              </a:solidFill>
              <a:round/>
              <a:headEnd/>
              <a:tailEnd/>
            </a:ln>
            <a:effectLst/>
          </p:spPr>
          <p:txBody>
            <a:bodyPr wrap="none" anchor="ctr"/>
            <a:lstStyle/>
            <a:p>
              <a:endParaRPr lang="es-ES"/>
            </a:p>
          </p:txBody>
        </p:sp>
        <p:sp>
          <p:nvSpPr>
            <p:cNvPr id="345123" name="Rectangle 35"/>
            <p:cNvSpPr>
              <a:spLocks noChangeArrowheads="1"/>
            </p:cNvSpPr>
            <p:nvPr/>
          </p:nvSpPr>
          <p:spPr bwMode="auto">
            <a:xfrm>
              <a:off x="2105" y="2729"/>
              <a:ext cx="230"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b="1" i="1"/>
                <a:t>B</a:t>
              </a:r>
            </a:p>
          </p:txBody>
        </p:sp>
        <p:sp>
          <p:nvSpPr>
            <p:cNvPr id="345124" name="Rectangle 36"/>
            <p:cNvSpPr>
              <a:spLocks noChangeArrowheads="1"/>
            </p:cNvSpPr>
            <p:nvPr/>
          </p:nvSpPr>
          <p:spPr bwMode="auto">
            <a:xfrm>
              <a:off x="2393" y="2169"/>
              <a:ext cx="230"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b="1" i="1"/>
                <a:t>C</a:t>
              </a:r>
            </a:p>
          </p:txBody>
        </p:sp>
        <p:sp>
          <p:nvSpPr>
            <p:cNvPr id="345125" name="Rectangle 37"/>
            <p:cNvSpPr>
              <a:spLocks noChangeArrowheads="1"/>
            </p:cNvSpPr>
            <p:nvPr/>
          </p:nvSpPr>
          <p:spPr bwMode="auto">
            <a:xfrm>
              <a:off x="3257" y="1337"/>
              <a:ext cx="230"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b="1" i="1"/>
                <a:t>D</a:t>
              </a:r>
            </a:p>
          </p:txBody>
        </p:sp>
        <p:sp>
          <p:nvSpPr>
            <p:cNvPr id="345126" name="Oval 38"/>
            <p:cNvSpPr>
              <a:spLocks noChangeArrowheads="1"/>
            </p:cNvSpPr>
            <p:nvPr/>
          </p:nvSpPr>
          <p:spPr bwMode="auto">
            <a:xfrm>
              <a:off x="3312" y="1536"/>
              <a:ext cx="96" cy="96"/>
            </a:xfrm>
            <a:prstGeom prst="ellipse">
              <a:avLst/>
            </a:prstGeom>
            <a:solidFill>
              <a:schemeClr val="tx1"/>
            </a:solidFill>
            <a:ln w="12700">
              <a:solidFill>
                <a:schemeClr val="tx1"/>
              </a:solidFill>
              <a:round/>
              <a:headEnd/>
              <a:tailEnd/>
            </a:ln>
            <a:effectLst/>
          </p:spPr>
          <p:txBody>
            <a:bodyPr wrap="none" anchor="ctr"/>
            <a:lstStyle/>
            <a:p>
              <a:endParaRPr lang="es-ES"/>
            </a:p>
          </p:txBody>
        </p:sp>
      </p:grpSp>
      <p:sp>
        <p:nvSpPr>
          <p:cNvPr id="345131" name="Rectangle 43"/>
          <p:cNvSpPr>
            <a:spLocks noGrp="1" noChangeArrowheads="1"/>
          </p:cNvSpPr>
          <p:nvPr>
            <p:ph type="title"/>
          </p:nvPr>
        </p:nvSpPr>
        <p:spPr>
          <a:xfrm>
            <a:off x="0" y="212223"/>
            <a:ext cx="9144000" cy="781050"/>
          </a:xfrm>
          <a:noFill/>
          <a:ln/>
        </p:spPr>
        <p:txBody>
          <a:bodyPr lIns="90488" tIns="44450" rIns="90488" bIns="44450" anchor="b"/>
          <a:lstStyle/>
          <a:p>
            <a:r>
              <a:rPr lang="en-US" sz="3600" dirty="0"/>
              <a:t/>
            </a:r>
            <a:br>
              <a:rPr lang="en-US" sz="3600" dirty="0"/>
            </a:br>
            <a:r>
              <a:rPr lang="en-US" sz="3600" dirty="0"/>
              <a:t>La </a:t>
            </a:r>
            <a:r>
              <a:rPr lang="en-US" sz="3600" dirty="0" err="1"/>
              <a:t>producción</a:t>
            </a:r>
            <a:r>
              <a:rPr lang="en-US" sz="3600" dirty="0"/>
              <a:t> con un factor variable(L)</a:t>
            </a:r>
          </a:p>
        </p:txBody>
      </p:sp>
      <p:sp>
        <p:nvSpPr>
          <p:cNvPr id="345132" name="Line 44"/>
          <p:cNvSpPr>
            <a:spLocks noChangeShapeType="1"/>
          </p:cNvSpPr>
          <p:nvPr/>
        </p:nvSpPr>
        <p:spPr bwMode="auto">
          <a:xfrm flipV="1">
            <a:off x="2816225" y="4992688"/>
            <a:ext cx="361950" cy="493712"/>
          </a:xfrm>
          <a:prstGeom prst="line">
            <a:avLst/>
          </a:prstGeom>
          <a:noFill/>
          <a:ln w="19050">
            <a:solidFill>
              <a:schemeClr val="tx1"/>
            </a:solidFill>
            <a:round/>
            <a:headEnd/>
            <a:tailEnd/>
          </a:ln>
          <a:effectLst/>
        </p:spPr>
        <p:txBody>
          <a:bodyPr wrap="none">
            <a:spAutoFit/>
          </a:bodyPr>
          <a:lstStyle/>
          <a:p>
            <a:endParaRPr lang="es-ES"/>
          </a:p>
        </p:txBody>
      </p:sp>
      <p:sp>
        <p:nvSpPr>
          <p:cNvPr id="345134" name="Line 46"/>
          <p:cNvSpPr>
            <a:spLocks noChangeShapeType="1"/>
          </p:cNvSpPr>
          <p:nvPr/>
        </p:nvSpPr>
        <p:spPr bwMode="auto">
          <a:xfrm flipV="1">
            <a:off x="2220913" y="3062288"/>
            <a:ext cx="1800225" cy="2757487"/>
          </a:xfrm>
          <a:prstGeom prst="line">
            <a:avLst/>
          </a:prstGeom>
          <a:noFill/>
          <a:ln w="19050">
            <a:solidFill>
              <a:schemeClr val="tx1"/>
            </a:solidFill>
            <a:round/>
            <a:headEnd/>
            <a:tailEnd/>
          </a:ln>
          <a:effectLst/>
        </p:spPr>
        <p:txBody>
          <a:bodyPr wrap="none">
            <a:spAutoFit/>
          </a:bodyPr>
          <a:lstStyle/>
          <a:p>
            <a:endParaRPr lang="es-ES"/>
          </a:p>
        </p:txBody>
      </p:sp>
      <p:sp>
        <p:nvSpPr>
          <p:cNvPr id="345136" name="Freeform 48"/>
          <p:cNvSpPr>
            <a:spLocks/>
          </p:cNvSpPr>
          <p:nvPr/>
        </p:nvSpPr>
        <p:spPr bwMode="auto">
          <a:xfrm>
            <a:off x="5326063" y="2497138"/>
            <a:ext cx="1873250" cy="1349375"/>
          </a:xfrm>
          <a:custGeom>
            <a:avLst/>
            <a:gdLst/>
            <a:ahLst/>
            <a:cxnLst>
              <a:cxn ang="0">
                <a:pos x="0" y="0"/>
              </a:cxn>
              <a:cxn ang="0">
                <a:pos x="403" y="73"/>
              </a:cxn>
              <a:cxn ang="0">
                <a:pos x="823" y="393"/>
              </a:cxn>
              <a:cxn ang="0">
                <a:pos x="1180" y="850"/>
              </a:cxn>
            </a:cxnLst>
            <a:rect l="0" t="0" r="r" b="b"/>
            <a:pathLst>
              <a:path w="1180" h="850">
                <a:moveTo>
                  <a:pt x="0" y="0"/>
                </a:moveTo>
                <a:cubicBezTo>
                  <a:pt x="133" y="4"/>
                  <a:pt x="266" y="8"/>
                  <a:pt x="403" y="73"/>
                </a:cubicBezTo>
                <a:cubicBezTo>
                  <a:pt x="540" y="138"/>
                  <a:pt x="694" y="264"/>
                  <a:pt x="823" y="393"/>
                </a:cubicBezTo>
                <a:cubicBezTo>
                  <a:pt x="952" y="522"/>
                  <a:pt x="1121" y="774"/>
                  <a:pt x="1180" y="850"/>
                </a:cubicBezTo>
              </a:path>
            </a:pathLst>
          </a:custGeom>
          <a:noFill/>
          <a:ln w="57150" cap="flat" cmpd="sng">
            <a:solidFill>
              <a:srgbClr val="3366CC"/>
            </a:solidFill>
            <a:prstDash val="solid"/>
            <a:round/>
            <a:headEnd type="none" w="med" len="med"/>
            <a:tailEnd type="none" w="med" len="med"/>
          </a:ln>
          <a:effectLst/>
        </p:spPr>
        <p:txBody>
          <a:bodyPr wrap="none">
            <a:spAutoFit/>
          </a:bodyPr>
          <a:lstStyle/>
          <a:p>
            <a:endParaRPr lang="es-ES"/>
          </a:p>
        </p:txBody>
      </p:sp>
      <p:sp>
        <p:nvSpPr>
          <p:cNvPr id="345137" name="Line 49"/>
          <p:cNvSpPr>
            <a:spLocks noChangeShapeType="1"/>
          </p:cNvSpPr>
          <p:nvPr/>
        </p:nvSpPr>
        <p:spPr bwMode="auto">
          <a:xfrm>
            <a:off x="6256338" y="2700338"/>
            <a:ext cx="623887" cy="579437"/>
          </a:xfrm>
          <a:prstGeom prst="line">
            <a:avLst/>
          </a:prstGeom>
          <a:noFill/>
          <a:ln w="19050">
            <a:solidFill>
              <a:schemeClr val="tx1"/>
            </a:solidFill>
            <a:round/>
            <a:headEnd/>
            <a:tailEnd/>
          </a:ln>
          <a:effectLst/>
        </p:spPr>
        <p:txBody>
          <a:bodyPr wrap="none">
            <a:spAutoFit/>
          </a:bodyPr>
          <a:lstStyle/>
          <a:p>
            <a:endParaRPr lang="es-ES"/>
          </a:p>
        </p:txBody>
      </p:sp>
      <p:sp>
        <p:nvSpPr>
          <p:cNvPr id="345139" name="Line 51"/>
          <p:cNvSpPr>
            <a:spLocks noChangeShapeType="1"/>
          </p:cNvSpPr>
          <p:nvPr/>
        </p:nvSpPr>
        <p:spPr bwMode="auto">
          <a:xfrm flipH="1">
            <a:off x="2932113" y="5181600"/>
            <a:ext cx="28575" cy="638175"/>
          </a:xfrm>
          <a:prstGeom prst="line">
            <a:avLst/>
          </a:prstGeom>
          <a:noFill/>
          <a:ln w="12700">
            <a:solidFill>
              <a:schemeClr val="tx1"/>
            </a:solidFill>
            <a:prstDash val="dash"/>
            <a:round/>
            <a:headEnd/>
            <a:tailEnd/>
          </a:ln>
          <a:effectLst/>
        </p:spPr>
        <p:txBody>
          <a:bodyPr wrap="none">
            <a:spAutoFit/>
          </a:bodyPr>
          <a:lstStyle/>
          <a:p>
            <a:endParaRPr lang="es-ES"/>
          </a:p>
        </p:txBody>
      </p:sp>
      <p:sp>
        <p:nvSpPr>
          <p:cNvPr id="345140" name="Rectangle 52"/>
          <p:cNvSpPr>
            <a:spLocks noChangeArrowheads="1"/>
          </p:cNvSpPr>
          <p:nvPr/>
        </p:nvSpPr>
        <p:spPr bwMode="auto">
          <a:xfrm>
            <a:off x="6673850" y="2603500"/>
            <a:ext cx="323850" cy="366713"/>
          </a:xfrm>
          <a:prstGeom prst="rect">
            <a:avLst/>
          </a:prstGeom>
          <a:noFill/>
          <a:ln w="12700">
            <a:noFill/>
            <a:miter lim="800000"/>
            <a:headEnd/>
            <a:tailEnd/>
          </a:ln>
          <a:effectLst/>
        </p:spPr>
        <p:txBody>
          <a:bodyPr wrap="none" anchor="ctr">
            <a:spAutoFit/>
          </a:bodyPr>
          <a:lstStyle/>
          <a:p>
            <a:pPr algn="ctr"/>
            <a:r>
              <a:rPr lang="es-ES" b="1"/>
              <a:t>F</a:t>
            </a:r>
          </a:p>
        </p:txBody>
      </p:sp>
      <p:sp>
        <p:nvSpPr>
          <p:cNvPr id="345141" name="Oval 53"/>
          <p:cNvSpPr>
            <a:spLocks noChangeArrowheads="1"/>
          </p:cNvSpPr>
          <p:nvPr/>
        </p:nvSpPr>
        <p:spPr bwMode="auto">
          <a:xfrm>
            <a:off x="6465888" y="2932113"/>
            <a:ext cx="152400" cy="152400"/>
          </a:xfrm>
          <a:prstGeom prst="ellipse">
            <a:avLst/>
          </a:prstGeom>
          <a:solidFill>
            <a:schemeClr val="tx1"/>
          </a:solidFill>
          <a:ln w="12700">
            <a:solidFill>
              <a:schemeClr val="tx1"/>
            </a:solidFill>
            <a:round/>
            <a:headEnd/>
            <a:tailEnd/>
          </a:ln>
          <a:effectLst/>
        </p:spPr>
        <p:txBody>
          <a:bodyPr wrap="none" anchor="ctr"/>
          <a:lstStyle/>
          <a:p>
            <a:endParaRPr lang="es-ES"/>
          </a:p>
        </p:txBody>
      </p:sp>
      <p:sp>
        <p:nvSpPr>
          <p:cNvPr id="345143" name="Line 55"/>
          <p:cNvSpPr>
            <a:spLocks noChangeShapeType="1"/>
          </p:cNvSpPr>
          <p:nvPr/>
        </p:nvSpPr>
        <p:spPr bwMode="auto">
          <a:xfrm flipV="1">
            <a:off x="3194050" y="3759200"/>
            <a:ext cx="319088" cy="1306513"/>
          </a:xfrm>
          <a:prstGeom prst="line">
            <a:avLst/>
          </a:prstGeom>
          <a:noFill/>
          <a:ln w="19050">
            <a:solidFill>
              <a:srgbClr val="FF3300"/>
            </a:solidFill>
            <a:round/>
            <a:headEnd/>
            <a:tailEnd/>
          </a:ln>
          <a:effectLst/>
        </p:spPr>
        <p:txBody>
          <a:bodyPr wrap="none">
            <a:spAutoFit/>
          </a:bodyPr>
          <a:lstStyle/>
          <a:p>
            <a:endParaRPr lang="es-ES"/>
          </a:p>
        </p:txBody>
      </p:sp>
      <p:sp>
        <p:nvSpPr>
          <p:cNvPr id="49" name="3 Marcador de pie de página"/>
          <p:cNvSpPr txBox="1">
            <a:spLocks/>
          </p:cNvSpPr>
          <p:nvPr/>
        </p:nvSpPr>
        <p:spPr bwMode="auto">
          <a:xfrm>
            <a:off x="1226916" y="6245225"/>
            <a:ext cx="633135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400" b="0" i="1" u="none" strike="noStrike" kern="1200" cap="none" spc="0" normalizeH="0" baseline="0" noProof="0" dirty="0" smtClean="0">
                <a:ln>
                  <a:noFill/>
                </a:ln>
                <a:solidFill>
                  <a:schemeClr val="tx1"/>
                </a:solidFill>
                <a:effectLst/>
                <a:uLnTx/>
                <a:uFillTx/>
                <a:latin typeface="Arial" charset="0"/>
                <a:ea typeface="+mn-ea"/>
                <a:cs typeface="Arial" charset="0"/>
              </a:rPr>
              <a:t>Figura 4</a:t>
            </a:r>
            <a:r>
              <a:rPr kumimoji="0" lang="es-ES" sz="2400" b="0" i="0" u="none" strike="noStrike" kern="1200" cap="none" spc="0" normalizeH="0" baseline="0" noProof="0" dirty="0" smtClean="0">
                <a:ln>
                  <a:noFill/>
                </a:ln>
                <a:solidFill>
                  <a:schemeClr val="tx1"/>
                </a:solidFill>
                <a:effectLst/>
                <a:uLnTx/>
                <a:uFillTx/>
                <a:latin typeface="Arial" charset="0"/>
                <a:ea typeface="+mn-ea"/>
                <a:cs typeface="Arial" charset="0"/>
              </a:rPr>
              <a:t>. Deducción del producto marginal.</a:t>
            </a:r>
          </a:p>
        </p:txBody>
      </p:sp>
    </p:spTree>
  </p:cSld>
  <p:clrMapOvr>
    <a:masterClrMapping/>
  </p:clrMapOvr>
  <p:transition spd="med">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45118"/>
                                        </p:tgtEl>
                                        <p:attrNameLst>
                                          <p:attrName>style.visibility</p:attrName>
                                        </p:attrNameLst>
                                      </p:cBhvr>
                                      <p:to>
                                        <p:strVal val="visible"/>
                                      </p:to>
                                    </p:set>
                                    <p:animEffect transition="in" filter="wipe(left)">
                                      <p:cBhvr>
                                        <p:cTn id="7" dur="500"/>
                                        <p:tgtEl>
                                          <p:spTgt spid="3451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5090"/>
                                        </p:tgtEl>
                                        <p:attrNameLst>
                                          <p:attrName>style.visibility</p:attrName>
                                        </p:attrNameLst>
                                      </p:cBhvr>
                                      <p:to>
                                        <p:strVal val="visible"/>
                                      </p:to>
                                    </p:set>
                                    <p:animEffect transition="in" filter="wipe(left)">
                                      <p:cBhvr>
                                        <p:cTn id="12" dur="500"/>
                                        <p:tgtEl>
                                          <p:spTgt spid="3450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09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pie de página"/>
          <p:cNvSpPr>
            <a:spLocks noGrp="1"/>
          </p:cNvSpPr>
          <p:nvPr>
            <p:ph type="ftr" sz="quarter" idx="11"/>
          </p:nvPr>
        </p:nvSpPr>
        <p:spPr/>
        <p:txBody>
          <a:bodyPr/>
          <a:lstStyle/>
          <a:p>
            <a:r>
              <a:rPr lang="es-ES"/>
              <a:t>Capítulo 3</a:t>
            </a:r>
          </a:p>
        </p:txBody>
      </p:sp>
      <p:sp>
        <p:nvSpPr>
          <p:cNvPr id="5" name="5 Marcador de número de diapositiva"/>
          <p:cNvSpPr>
            <a:spLocks noGrp="1"/>
          </p:cNvSpPr>
          <p:nvPr>
            <p:ph type="sldNum" sz="quarter" idx="12"/>
          </p:nvPr>
        </p:nvSpPr>
        <p:spPr/>
        <p:txBody>
          <a:bodyPr/>
          <a:lstStyle/>
          <a:p>
            <a:fld id="{7F81AC8F-76C0-451E-B4AC-6E0F2222093B}" type="slidenum">
              <a:rPr lang="es-ES"/>
              <a:pPr/>
              <a:t>25</a:t>
            </a:fld>
            <a:endParaRPr lang="es-ES"/>
          </a:p>
        </p:txBody>
      </p:sp>
      <p:sp>
        <p:nvSpPr>
          <p:cNvPr id="347138" name="Rectangle 2"/>
          <p:cNvSpPr>
            <a:spLocks noGrp="1" noChangeArrowheads="1"/>
          </p:cNvSpPr>
          <p:nvPr>
            <p:ph type="title"/>
          </p:nvPr>
        </p:nvSpPr>
        <p:spPr/>
        <p:txBody>
          <a:bodyPr/>
          <a:lstStyle/>
          <a:p>
            <a:r>
              <a:rPr lang="es-ES" sz="4000" dirty="0">
                <a:solidFill>
                  <a:srgbClr val="FF0000"/>
                </a:solidFill>
              </a:rPr>
              <a:t>Práctica 3</a:t>
            </a:r>
            <a:r>
              <a:rPr lang="es-ES" sz="4000" dirty="0"/>
              <a:t>. Producto marginal</a:t>
            </a:r>
          </a:p>
        </p:txBody>
      </p:sp>
      <p:sp>
        <p:nvSpPr>
          <p:cNvPr id="347139" name="Rectangle 3"/>
          <p:cNvSpPr>
            <a:spLocks noGrp="1" noChangeArrowheads="1"/>
          </p:cNvSpPr>
          <p:nvPr>
            <p:ph type="body" idx="1"/>
          </p:nvPr>
        </p:nvSpPr>
        <p:spPr>
          <a:xfrm>
            <a:off x="457200" y="1600200"/>
            <a:ext cx="8015468" cy="4525963"/>
          </a:xfrm>
        </p:spPr>
        <p:txBody>
          <a:bodyPr/>
          <a:lstStyle/>
          <a:p>
            <a:pPr marL="609600" indent="-609600" algn="just">
              <a:buFontTx/>
              <a:buAutoNum type="arabicPeriod"/>
            </a:pPr>
            <a:r>
              <a:rPr lang="es-ES" dirty="0"/>
              <a:t>A partir </a:t>
            </a:r>
            <a:r>
              <a:rPr lang="es-ES" dirty="0" smtClean="0"/>
              <a:t>de la figura </a:t>
            </a:r>
            <a:r>
              <a:rPr lang="es-ES" dirty="0"/>
              <a:t>4, deduzca el comportamiento del producto marginal del factor variable L (PM</a:t>
            </a:r>
            <a:r>
              <a:rPr lang="es-ES" baseline="-25000" dirty="0"/>
              <a:t>L</a:t>
            </a:r>
            <a:r>
              <a:rPr lang="es-ES" dirty="0"/>
              <a:t>).</a:t>
            </a:r>
          </a:p>
          <a:p>
            <a:pPr marL="609600" indent="-609600">
              <a:buFontTx/>
              <a:buAutoNum type="arabicPeriod"/>
            </a:pPr>
            <a:r>
              <a:rPr lang="es-ES" dirty="0" smtClean="0"/>
              <a:t>Realice la representación gráfica (figura </a:t>
            </a:r>
            <a:r>
              <a:rPr lang="es-ES" dirty="0"/>
              <a:t>5).</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3 Marcador de pie de página"/>
          <p:cNvSpPr>
            <a:spLocks noGrp="1"/>
          </p:cNvSpPr>
          <p:nvPr>
            <p:ph type="ftr" sz="quarter" idx="11"/>
          </p:nvPr>
        </p:nvSpPr>
        <p:spPr>
          <a:xfrm>
            <a:off x="1493134" y="6245225"/>
            <a:ext cx="4526666" cy="476250"/>
          </a:xfrm>
        </p:spPr>
        <p:txBody>
          <a:bodyPr/>
          <a:lstStyle/>
          <a:p>
            <a:pPr algn="l"/>
            <a:r>
              <a:rPr lang="es-ES" sz="2000" i="1" dirty="0" smtClean="0"/>
              <a:t>Figura 5</a:t>
            </a:r>
            <a:r>
              <a:rPr lang="es-ES" sz="2000" dirty="0" smtClean="0"/>
              <a:t>. Producto marginal.</a:t>
            </a:r>
            <a:endParaRPr lang="es-ES" sz="2000" dirty="0"/>
          </a:p>
        </p:txBody>
      </p:sp>
      <p:sp>
        <p:nvSpPr>
          <p:cNvPr id="18" name="4 Marcador de número de diapositiva"/>
          <p:cNvSpPr>
            <a:spLocks noGrp="1"/>
          </p:cNvSpPr>
          <p:nvPr>
            <p:ph type="sldNum" sz="quarter" idx="12"/>
          </p:nvPr>
        </p:nvSpPr>
        <p:spPr/>
        <p:txBody>
          <a:bodyPr/>
          <a:lstStyle/>
          <a:p>
            <a:fld id="{64835BD3-F874-4BF3-B62B-1A3DB4887FBC}" type="slidenum">
              <a:rPr lang="es-ES"/>
              <a:pPr/>
              <a:t>26</a:t>
            </a:fld>
            <a:endParaRPr lang="es-ES"/>
          </a:p>
        </p:txBody>
      </p:sp>
      <p:sp>
        <p:nvSpPr>
          <p:cNvPr id="349186" name="Rectangle 2"/>
          <p:cNvSpPr>
            <a:spLocks noGrp="1" noChangeArrowheads="1"/>
          </p:cNvSpPr>
          <p:nvPr>
            <p:ph type="title"/>
          </p:nvPr>
        </p:nvSpPr>
        <p:spPr/>
        <p:txBody>
          <a:bodyPr/>
          <a:lstStyle/>
          <a:p>
            <a:pPr marL="838200" indent="-838200"/>
            <a:r>
              <a:rPr lang="es-ES" sz="3600" dirty="0" smtClean="0">
                <a:solidFill>
                  <a:srgbClr val="FF0000"/>
                </a:solidFill>
              </a:rPr>
              <a:t>Práctica 3</a:t>
            </a:r>
            <a:r>
              <a:rPr lang="es-ES" sz="3600" dirty="0" smtClean="0"/>
              <a:t>. Producto marginal</a:t>
            </a:r>
            <a:endParaRPr lang="es-ES" sz="3600" dirty="0"/>
          </a:p>
        </p:txBody>
      </p:sp>
      <p:sp>
        <p:nvSpPr>
          <p:cNvPr id="349187" name="Line 3"/>
          <p:cNvSpPr>
            <a:spLocks noChangeShapeType="1"/>
          </p:cNvSpPr>
          <p:nvPr/>
        </p:nvSpPr>
        <p:spPr bwMode="auto">
          <a:xfrm>
            <a:off x="1436688" y="2206625"/>
            <a:ext cx="0" cy="3643313"/>
          </a:xfrm>
          <a:prstGeom prst="line">
            <a:avLst/>
          </a:prstGeom>
          <a:noFill/>
          <a:ln w="25400">
            <a:solidFill>
              <a:schemeClr val="tx1"/>
            </a:solidFill>
            <a:round/>
            <a:headEnd/>
            <a:tailEnd/>
          </a:ln>
          <a:effectLst/>
        </p:spPr>
        <p:txBody>
          <a:bodyPr wrap="none">
            <a:spAutoFit/>
          </a:bodyPr>
          <a:lstStyle/>
          <a:p>
            <a:endParaRPr lang="es-ES"/>
          </a:p>
        </p:txBody>
      </p:sp>
      <p:sp>
        <p:nvSpPr>
          <p:cNvPr id="349188" name="Line 4"/>
          <p:cNvSpPr>
            <a:spLocks noChangeShapeType="1"/>
          </p:cNvSpPr>
          <p:nvPr/>
        </p:nvSpPr>
        <p:spPr bwMode="auto">
          <a:xfrm flipV="1">
            <a:off x="1436688" y="5849938"/>
            <a:ext cx="6386512" cy="14287"/>
          </a:xfrm>
          <a:prstGeom prst="line">
            <a:avLst/>
          </a:prstGeom>
          <a:noFill/>
          <a:ln w="25400">
            <a:solidFill>
              <a:schemeClr val="tx1"/>
            </a:solidFill>
            <a:round/>
            <a:headEnd/>
            <a:tailEnd/>
          </a:ln>
          <a:effectLst/>
        </p:spPr>
        <p:txBody>
          <a:bodyPr wrap="none">
            <a:spAutoFit/>
          </a:bodyPr>
          <a:lstStyle/>
          <a:p>
            <a:endParaRPr lang="es-ES"/>
          </a:p>
        </p:txBody>
      </p:sp>
      <p:sp>
        <p:nvSpPr>
          <p:cNvPr id="349190" name="Rectangle 6"/>
          <p:cNvSpPr>
            <a:spLocks noChangeArrowheads="1"/>
          </p:cNvSpPr>
          <p:nvPr/>
        </p:nvSpPr>
        <p:spPr bwMode="auto">
          <a:xfrm>
            <a:off x="2165350" y="1295400"/>
            <a:ext cx="6102350" cy="1203325"/>
          </a:xfrm>
          <a:prstGeom prst="rect">
            <a:avLst/>
          </a:prstGeom>
          <a:noFill/>
          <a:ln w="12700">
            <a:solidFill>
              <a:schemeClr val="tx1"/>
            </a:solidFill>
            <a:miter lim="800000"/>
            <a:headEnd/>
            <a:tailEnd/>
          </a:ln>
          <a:effectLst/>
        </p:spPr>
        <p:txBody>
          <a:bodyPr wrap="none" anchor="ctr">
            <a:spAutoFit/>
          </a:bodyPr>
          <a:lstStyle/>
          <a:p>
            <a:pPr algn="ctr"/>
            <a:r>
              <a:rPr lang="es-ES">
                <a:solidFill>
                  <a:schemeClr val="tx2"/>
                </a:solidFill>
              </a:rPr>
              <a:t>El PM</a:t>
            </a:r>
            <a:r>
              <a:rPr lang="es-ES" baseline="-25000"/>
              <a:t>L</a:t>
            </a:r>
            <a:r>
              <a:rPr lang="es-ES"/>
              <a:t> primero aumenta de forma muy rápida, </a:t>
            </a:r>
          </a:p>
          <a:p>
            <a:pPr algn="ctr"/>
            <a:r>
              <a:rPr lang="es-ES"/>
              <a:t>después disminuye y se vuelve negativo.</a:t>
            </a:r>
          </a:p>
          <a:p>
            <a:pPr algn="ctr"/>
            <a:r>
              <a:rPr lang="es-ES"/>
              <a:t>A partir de L=3 (el PM alcanza el máximo) empieza a </a:t>
            </a:r>
          </a:p>
          <a:p>
            <a:pPr algn="ctr"/>
            <a:r>
              <a:rPr lang="es-ES"/>
              <a:t>operar la ley de los rendimientos marginales decrecientes.</a:t>
            </a:r>
          </a:p>
        </p:txBody>
      </p:sp>
      <p:sp>
        <p:nvSpPr>
          <p:cNvPr id="349192" name="Rectangle 8"/>
          <p:cNvSpPr>
            <a:spLocks noChangeArrowheads="1"/>
          </p:cNvSpPr>
          <p:nvPr/>
        </p:nvSpPr>
        <p:spPr bwMode="auto">
          <a:xfrm>
            <a:off x="2763838" y="2782888"/>
            <a:ext cx="5022850" cy="366712"/>
          </a:xfrm>
          <a:prstGeom prst="rect">
            <a:avLst/>
          </a:prstGeom>
          <a:noFill/>
          <a:ln w="12700">
            <a:noFill/>
            <a:miter lim="800000"/>
            <a:headEnd/>
            <a:tailEnd/>
          </a:ln>
          <a:effectLst/>
        </p:spPr>
        <p:txBody>
          <a:bodyPr wrap="none" anchor="ctr">
            <a:spAutoFit/>
          </a:bodyPr>
          <a:lstStyle/>
          <a:p>
            <a:pPr algn="ctr"/>
            <a:r>
              <a:rPr lang="es-ES" b="1"/>
              <a:t>B, ley rendimientos marginales decrecientes</a:t>
            </a:r>
          </a:p>
        </p:txBody>
      </p:sp>
      <p:sp>
        <p:nvSpPr>
          <p:cNvPr id="349193" name="Rectangle 9"/>
          <p:cNvSpPr>
            <a:spLocks noChangeArrowheads="1"/>
          </p:cNvSpPr>
          <p:nvPr/>
        </p:nvSpPr>
        <p:spPr bwMode="auto">
          <a:xfrm>
            <a:off x="2884488" y="5905500"/>
            <a:ext cx="311150" cy="366713"/>
          </a:xfrm>
          <a:prstGeom prst="rect">
            <a:avLst/>
          </a:prstGeom>
          <a:noFill/>
          <a:ln w="12700">
            <a:noFill/>
            <a:miter lim="800000"/>
            <a:headEnd/>
            <a:tailEnd/>
          </a:ln>
          <a:effectLst/>
        </p:spPr>
        <p:txBody>
          <a:bodyPr wrap="none" anchor="ctr">
            <a:spAutoFit/>
          </a:bodyPr>
          <a:lstStyle/>
          <a:p>
            <a:pPr algn="ctr"/>
            <a:r>
              <a:rPr lang="es-ES"/>
              <a:t>3</a:t>
            </a:r>
          </a:p>
        </p:txBody>
      </p:sp>
      <p:sp>
        <p:nvSpPr>
          <p:cNvPr id="349194" name="Rectangle 10"/>
          <p:cNvSpPr>
            <a:spLocks noChangeArrowheads="1"/>
          </p:cNvSpPr>
          <p:nvPr/>
        </p:nvSpPr>
        <p:spPr bwMode="auto">
          <a:xfrm>
            <a:off x="5297488" y="3914775"/>
            <a:ext cx="611187" cy="366713"/>
          </a:xfrm>
          <a:prstGeom prst="rect">
            <a:avLst/>
          </a:prstGeom>
          <a:noFill/>
          <a:ln w="12700">
            <a:noFill/>
            <a:miter lim="800000"/>
            <a:headEnd/>
            <a:tailEnd/>
          </a:ln>
          <a:effectLst/>
        </p:spPr>
        <p:txBody>
          <a:bodyPr wrap="none" anchor="ctr">
            <a:spAutoFit/>
          </a:bodyPr>
          <a:lstStyle/>
          <a:p>
            <a:pPr algn="ctr"/>
            <a:r>
              <a:rPr lang="es-ES"/>
              <a:t>PM</a:t>
            </a:r>
            <a:r>
              <a:rPr lang="es-ES" baseline="-25000"/>
              <a:t>L</a:t>
            </a:r>
          </a:p>
        </p:txBody>
      </p:sp>
      <p:sp>
        <p:nvSpPr>
          <p:cNvPr id="349195" name="Rectangle 11"/>
          <p:cNvSpPr>
            <a:spLocks noChangeArrowheads="1"/>
          </p:cNvSpPr>
          <p:nvPr/>
        </p:nvSpPr>
        <p:spPr bwMode="auto">
          <a:xfrm>
            <a:off x="0" y="1501775"/>
            <a:ext cx="2101850" cy="1098550"/>
          </a:xfrm>
          <a:prstGeom prst="rect">
            <a:avLst/>
          </a:prstGeom>
          <a:noFill/>
          <a:ln w="12700">
            <a:noFill/>
            <a:miter lim="800000"/>
            <a:headEnd/>
            <a:tailEnd/>
          </a:ln>
          <a:effectLst/>
        </p:spPr>
        <p:txBody>
          <a:bodyPr wrap="none" anchor="ctr">
            <a:spAutoFit/>
          </a:bodyPr>
          <a:lstStyle/>
          <a:p>
            <a:pPr algn="ctr"/>
            <a:r>
              <a:rPr lang="es-ES" b="1"/>
              <a:t>PM</a:t>
            </a:r>
            <a:r>
              <a:rPr lang="es-ES" b="1" baseline="-25000"/>
              <a:t>L</a:t>
            </a:r>
          </a:p>
          <a:p>
            <a:pPr algn="ctr"/>
            <a:r>
              <a:rPr lang="es-ES" b="1"/>
              <a:t>Kg por trabajador</a:t>
            </a:r>
          </a:p>
          <a:p>
            <a:pPr algn="ctr"/>
            <a:r>
              <a:rPr lang="es-ES" b="1"/>
              <a:t>y día</a:t>
            </a:r>
          </a:p>
          <a:p>
            <a:pPr algn="ctr"/>
            <a:endParaRPr lang="es-ES" baseline="-25000"/>
          </a:p>
        </p:txBody>
      </p:sp>
      <p:sp>
        <p:nvSpPr>
          <p:cNvPr id="349196" name="Rectangle 12"/>
          <p:cNvSpPr>
            <a:spLocks noChangeArrowheads="1"/>
          </p:cNvSpPr>
          <p:nvPr/>
        </p:nvSpPr>
        <p:spPr bwMode="auto">
          <a:xfrm>
            <a:off x="6361113" y="5959475"/>
            <a:ext cx="2782887" cy="366713"/>
          </a:xfrm>
          <a:prstGeom prst="rect">
            <a:avLst/>
          </a:prstGeom>
          <a:noFill/>
          <a:ln w="12700">
            <a:noFill/>
            <a:miter lim="800000"/>
            <a:headEnd/>
            <a:tailEnd/>
          </a:ln>
          <a:effectLst/>
        </p:spPr>
        <p:txBody>
          <a:bodyPr wrap="none" anchor="ctr">
            <a:spAutoFit/>
          </a:bodyPr>
          <a:lstStyle/>
          <a:p>
            <a:pPr algn="ctr"/>
            <a:r>
              <a:rPr lang="en-US" b="1"/>
              <a:t>Nº trabajadores al día,</a:t>
            </a:r>
            <a:r>
              <a:rPr lang="es-ES" b="1"/>
              <a:t> L</a:t>
            </a:r>
          </a:p>
        </p:txBody>
      </p:sp>
      <p:sp>
        <p:nvSpPr>
          <p:cNvPr id="349197" name="Freeform 13"/>
          <p:cNvSpPr>
            <a:spLocks/>
          </p:cNvSpPr>
          <p:nvPr/>
        </p:nvSpPr>
        <p:spPr bwMode="auto">
          <a:xfrm>
            <a:off x="1422400" y="3176588"/>
            <a:ext cx="5254625" cy="3455987"/>
          </a:xfrm>
          <a:custGeom>
            <a:avLst/>
            <a:gdLst/>
            <a:ahLst/>
            <a:cxnLst>
              <a:cxn ang="0">
                <a:pos x="0" y="1162"/>
              </a:cxn>
              <a:cxn ang="0">
                <a:pos x="850" y="102"/>
              </a:cxn>
              <a:cxn ang="0">
                <a:pos x="2139" y="550"/>
              </a:cxn>
              <a:cxn ang="0">
                <a:pos x="3310" y="2177"/>
              </a:cxn>
            </a:cxnLst>
            <a:rect l="0" t="0" r="r" b="b"/>
            <a:pathLst>
              <a:path w="3310" h="2177">
                <a:moveTo>
                  <a:pt x="0" y="1162"/>
                </a:moveTo>
                <a:cubicBezTo>
                  <a:pt x="247" y="683"/>
                  <a:pt x="494" y="204"/>
                  <a:pt x="850" y="102"/>
                </a:cubicBezTo>
                <a:cubicBezTo>
                  <a:pt x="1206" y="0"/>
                  <a:pt x="1729" y="204"/>
                  <a:pt x="2139" y="550"/>
                </a:cubicBezTo>
                <a:cubicBezTo>
                  <a:pt x="2549" y="896"/>
                  <a:pt x="3115" y="1906"/>
                  <a:pt x="3310" y="2177"/>
                </a:cubicBezTo>
              </a:path>
            </a:pathLst>
          </a:custGeom>
          <a:noFill/>
          <a:ln w="57150" cap="flat" cmpd="sng">
            <a:solidFill>
              <a:srgbClr val="3366CC"/>
            </a:solidFill>
            <a:prstDash val="solid"/>
            <a:round/>
            <a:headEnd type="none" w="med" len="med"/>
            <a:tailEnd type="none" w="med" len="med"/>
          </a:ln>
          <a:effectLst/>
        </p:spPr>
        <p:txBody>
          <a:bodyPr wrap="none">
            <a:spAutoFit/>
          </a:bodyPr>
          <a:lstStyle/>
          <a:p>
            <a:endParaRPr lang="es-ES"/>
          </a:p>
        </p:txBody>
      </p:sp>
      <p:sp>
        <p:nvSpPr>
          <p:cNvPr id="349198" name="Line 14"/>
          <p:cNvSpPr>
            <a:spLocks noChangeShapeType="1"/>
          </p:cNvSpPr>
          <p:nvPr/>
        </p:nvSpPr>
        <p:spPr bwMode="auto">
          <a:xfrm>
            <a:off x="3005138" y="3265488"/>
            <a:ext cx="0" cy="2584450"/>
          </a:xfrm>
          <a:prstGeom prst="line">
            <a:avLst/>
          </a:prstGeom>
          <a:noFill/>
          <a:ln w="19050">
            <a:solidFill>
              <a:schemeClr val="tx1"/>
            </a:solidFill>
            <a:prstDash val="sysDot"/>
            <a:round/>
            <a:headEnd/>
            <a:tailEnd/>
          </a:ln>
          <a:effectLst/>
        </p:spPr>
        <p:txBody>
          <a:bodyPr wrap="none">
            <a:spAutoFit/>
          </a:bodyPr>
          <a:lstStyle/>
          <a:p>
            <a:endParaRPr lang="es-ES"/>
          </a:p>
        </p:txBody>
      </p:sp>
      <p:sp>
        <p:nvSpPr>
          <p:cNvPr id="349199" name="Rectangle 15"/>
          <p:cNvSpPr>
            <a:spLocks noChangeArrowheads="1"/>
          </p:cNvSpPr>
          <p:nvPr/>
        </p:nvSpPr>
        <p:spPr bwMode="auto">
          <a:xfrm>
            <a:off x="5815013" y="5991225"/>
            <a:ext cx="311150" cy="366713"/>
          </a:xfrm>
          <a:prstGeom prst="rect">
            <a:avLst/>
          </a:prstGeom>
          <a:noFill/>
          <a:ln w="12700">
            <a:noFill/>
            <a:miter lim="800000"/>
            <a:headEnd/>
            <a:tailEnd/>
          </a:ln>
          <a:effectLst/>
        </p:spPr>
        <p:txBody>
          <a:bodyPr wrap="none" anchor="ctr">
            <a:spAutoFit/>
          </a:bodyPr>
          <a:lstStyle/>
          <a:p>
            <a:pPr algn="ctr"/>
            <a:r>
              <a:rPr lang="es-ES"/>
              <a:t>8</a:t>
            </a:r>
          </a:p>
        </p:txBody>
      </p:sp>
      <p:sp>
        <p:nvSpPr>
          <p:cNvPr id="349200" name="Rectangle 16"/>
          <p:cNvSpPr>
            <a:spLocks noChangeArrowheads="1"/>
          </p:cNvSpPr>
          <p:nvPr/>
        </p:nvSpPr>
        <p:spPr bwMode="auto">
          <a:xfrm>
            <a:off x="6227763" y="5099050"/>
            <a:ext cx="2185987" cy="379413"/>
          </a:xfrm>
          <a:prstGeom prst="rect">
            <a:avLst/>
          </a:prstGeom>
          <a:noFill/>
          <a:ln w="12700">
            <a:solidFill>
              <a:schemeClr val="tx1"/>
            </a:solidFill>
            <a:miter lim="800000"/>
            <a:headEnd/>
            <a:tailEnd/>
          </a:ln>
          <a:effectLst/>
        </p:spPr>
        <p:txBody>
          <a:bodyPr wrap="none" anchor="ctr">
            <a:spAutoFit/>
          </a:bodyPr>
          <a:lstStyle/>
          <a:p>
            <a:pPr algn="ctr"/>
            <a:r>
              <a:rPr lang="es-ES">
                <a:solidFill>
                  <a:schemeClr val="tx2"/>
                </a:solidFill>
              </a:rPr>
              <a:t>Para L=8, el PM</a:t>
            </a:r>
            <a:r>
              <a:rPr lang="es-ES" baseline="-25000"/>
              <a:t>L</a:t>
            </a:r>
            <a:r>
              <a:rPr lang="es-ES"/>
              <a:t>=0</a:t>
            </a:r>
          </a:p>
        </p:txBody>
      </p:sp>
      <p:sp>
        <p:nvSpPr>
          <p:cNvPr id="349201" name="Oval 17"/>
          <p:cNvSpPr>
            <a:spLocks noChangeArrowheads="1"/>
          </p:cNvSpPr>
          <p:nvPr/>
        </p:nvSpPr>
        <p:spPr bwMode="auto">
          <a:xfrm>
            <a:off x="2938463" y="3222625"/>
            <a:ext cx="152400" cy="152400"/>
          </a:xfrm>
          <a:prstGeom prst="ellipse">
            <a:avLst/>
          </a:prstGeom>
          <a:solidFill>
            <a:schemeClr val="tx1"/>
          </a:solidFill>
          <a:ln w="12700">
            <a:solidFill>
              <a:schemeClr val="tx1"/>
            </a:solidFill>
            <a:round/>
            <a:headEnd/>
            <a:tailEnd/>
          </a:ln>
          <a:effectLst/>
        </p:spPr>
        <p:txBody>
          <a:bodyPr wrap="none" anchor="ctr"/>
          <a:lstStyle/>
          <a:p>
            <a:endParaRPr lang="es-ES"/>
          </a:p>
        </p:txBody>
      </p:sp>
      <p:sp>
        <p:nvSpPr>
          <p:cNvPr id="349203" name="Line 19"/>
          <p:cNvSpPr>
            <a:spLocks noChangeShapeType="1"/>
          </p:cNvSpPr>
          <p:nvPr/>
        </p:nvSpPr>
        <p:spPr bwMode="auto">
          <a:xfrm>
            <a:off x="2511425" y="3251200"/>
            <a:ext cx="1493838" cy="0"/>
          </a:xfrm>
          <a:prstGeom prst="line">
            <a:avLst/>
          </a:prstGeom>
          <a:noFill/>
          <a:ln w="12700">
            <a:solidFill>
              <a:schemeClr val="tx1"/>
            </a:solidFill>
            <a:prstDash val="dashDot"/>
            <a:round/>
            <a:headEnd/>
            <a:tailEnd/>
          </a:ln>
          <a:effectLst/>
        </p:spPr>
        <p:txBody>
          <a:bodyPr wrap="none">
            <a:spAutoFit/>
          </a:bodyPr>
          <a:lstStyle/>
          <a:p>
            <a:endParaRPr lang="es-E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4 Marcador de pie de página"/>
          <p:cNvSpPr>
            <a:spLocks noGrp="1"/>
          </p:cNvSpPr>
          <p:nvPr>
            <p:ph type="ftr" sz="quarter" idx="11"/>
          </p:nvPr>
        </p:nvSpPr>
        <p:spPr/>
        <p:txBody>
          <a:bodyPr/>
          <a:lstStyle/>
          <a:p>
            <a:r>
              <a:rPr lang="es-ES"/>
              <a:t>Capítulo 3</a:t>
            </a:r>
          </a:p>
        </p:txBody>
      </p:sp>
      <p:sp>
        <p:nvSpPr>
          <p:cNvPr id="7" name="5 Marcador de número de diapositiva"/>
          <p:cNvSpPr>
            <a:spLocks noGrp="1"/>
          </p:cNvSpPr>
          <p:nvPr>
            <p:ph type="sldNum" sz="quarter" idx="12"/>
          </p:nvPr>
        </p:nvSpPr>
        <p:spPr/>
        <p:txBody>
          <a:bodyPr/>
          <a:lstStyle/>
          <a:p>
            <a:fld id="{B5727DC1-1BD5-4238-97B5-060350B37B13}" type="slidenum">
              <a:rPr lang="es-ES"/>
              <a:pPr/>
              <a:t>27</a:t>
            </a:fld>
            <a:endParaRPr lang="es-ES"/>
          </a:p>
        </p:txBody>
      </p:sp>
      <p:sp>
        <p:nvSpPr>
          <p:cNvPr id="137218" name="Rectangle 1026"/>
          <p:cNvSpPr>
            <a:spLocks noChangeArrowheads="1"/>
          </p:cNvSpPr>
          <p:nvPr/>
        </p:nvSpPr>
        <p:spPr bwMode="auto">
          <a:xfrm>
            <a:off x="762000" y="6248400"/>
            <a:ext cx="1905000" cy="457200"/>
          </a:xfrm>
          <a:prstGeom prst="rect">
            <a:avLst/>
          </a:prstGeom>
          <a:noFill/>
          <a:ln w="12700">
            <a:noFill/>
            <a:miter lim="800000"/>
            <a:headEnd/>
            <a:tailEnd/>
          </a:ln>
          <a:effectLst/>
        </p:spPr>
        <p:txBody>
          <a:bodyPr wrap="none" anchor="ctr"/>
          <a:lstStyle/>
          <a:p>
            <a:endParaRPr lang="es-ES"/>
          </a:p>
        </p:txBody>
      </p:sp>
      <p:sp>
        <p:nvSpPr>
          <p:cNvPr id="137219" name="Rectangle 1027"/>
          <p:cNvSpPr>
            <a:spLocks noChangeArrowheads="1"/>
          </p:cNvSpPr>
          <p:nvPr/>
        </p:nvSpPr>
        <p:spPr bwMode="auto">
          <a:xfrm>
            <a:off x="3276600" y="6248400"/>
            <a:ext cx="2895600" cy="457200"/>
          </a:xfrm>
          <a:prstGeom prst="rect">
            <a:avLst/>
          </a:prstGeom>
          <a:noFill/>
          <a:ln w="12700">
            <a:noFill/>
            <a:miter lim="800000"/>
            <a:headEnd/>
            <a:tailEnd/>
          </a:ln>
          <a:effectLst/>
        </p:spPr>
        <p:txBody>
          <a:bodyPr wrap="none" anchor="ctr"/>
          <a:lstStyle/>
          <a:p>
            <a:endParaRPr lang="es-ES"/>
          </a:p>
        </p:txBody>
      </p:sp>
      <p:sp>
        <p:nvSpPr>
          <p:cNvPr id="137221" name="Rectangle 1029"/>
          <p:cNvSpPr>
            <a:spLocks noGrp="1" noChangeArrowheads="1"/>
          </p:cNvSpPr>
          <p:nvPr>
            <p:ph type="body" idx="1"/>
          </p:nvPr>
        </p:nvSpPr>
        <p:spPr>
          <a:xfrm>
            <a:off x="457200" y="1306513"/>
            <a:ext cx="7957595" cy="4819650"/>
          </a:xfrm>
          <a:noFill/>
          <a:ln/>
        </p:spPr>
        <p:txBody>
          <a:bodyPr lIns="90488" tIns="44450" rIns="90488" bIns="44450"/>
          <a:lstStyle/>
          <a:p>
            <a:pPr algn="just">
              <a:spcBef>
                <a:spcPct val="40000"/>
              </a:spcBef>
            </a:pPr>
            <a:r>
              <a:rPr lang="es-ES" sz="2800" dirty="0"/>
              <a:t>A medida que van añadiéndose cantidades adicionales iguales de un factor, acaba alcanzándose un punto en el que los incrementos de la producción son cada vez menores, es decir, </a:t>
            </a:r>
            <a:r>
              <a:rPr lang="es-ES" sz="2800" i="1" dirty="0"/>
              <a:t>PM </a:t>
            </a:r>
            <a:r>
              <a:rPr lang="es-ES" sz="2800" dirty="0"/>
              <a:t>disminuye. </a:t>
            </a:r>
          </a:p>
          <a:p>
            <a:pPr algn="just">
              <a:spcBef>
                <a:spcPct val="40000"/>
              </a:spcBef>
            </a:pPr>
            <a:r>
              <a:rPr lang="es-ES" sz="2800" dirty="0"/>
              <a:t>Cuando la cantidad de trabajo es pequeña, </a:t>
            </a:r>
            <a:r>
              <a:rPr lang="es-ES" sz="2800" i="1" dirty="0"/>
              <a:t>PM </a:t>
            </a:r>
            <a:r>
              <a:rPr lang="es-ES" sz="2800" dirty="0"/>
              <a:t>aumenta debido a la especialización de las tareas realizadas.</a:t>
            </a:r>
          </a:p>
          <a:p>
            <a:pPr algn="just">
              <a:spcBef>
                <a:spcPct val="40000"/>
              </a:spcBef>
            </a:pPr>
            <a:r>
              <a:rPr lang="es-ES" sz="2800" dirty="0"/>
              <a:t>Cuando la cantidad de trabajo es alta, </a:t>
            </a:r>
            <a:r>
              <a:rPr lang="es-ES" sz="2800" i="1" dirty="0"/>
              <a:t>PM</a:t>
            </a:r>
            <a:r>
              <a:rPr lang="es-ES" sz="2800" dirty="0"/>
              <a:t> disminuye debido a la falta de eficacia.</a:t>
            </a:r>
          </a:p>
          <a:p>
            <a:pPr>
              <a:spcBef>
                <a:spcPct val="70000"/>
              </a:spcBef>
            </a:pPr>
            <a:endParaRPr lang="es-ES" sz="2800" dirty="0"/>
          </a:p>
        </p:txBody>
      </p:sp>
      <p:sp>
        <p:nvSpPr>
          <p:cNvPr id="137224" name="Text Box 1032"/>
          <p:cNvSpPr txBox="1">
            <a:spLocks noChangeArrowheads="1"/>
          </p:cNvSpPr>
          <p:nvPr/>
        </p:nvSpPr>
        <p:spPr bwMode="auto">
          <a:xfrm>
            <a:off x="787400" y="519113"/>
            <a:ext cx="7664450" cy="469900"/>
          </a:xfrm>
          <a:prstGeom prst="rect">
            <a:avLst/>
          </a:prstGeom>
          <a:solidFill>
            <a:srgbClr val="D8C0CB"/>
          </a:solidFill>
          <a:ln w="12700">
            <a:solidFill>
              <a:srgbClr val="376546"/>
            </a:solidFill>
            <a:miter lim="800000"/>
            <a:headEnd/>
            <a:tailEnd/>
          </a:ln>
          <a:effectLst>
            <a:outerShdw dist="107763" dir="2700000" algn="ctr" rotWithShape="0">
              <a:srgbClr val="B2B2B2"/>
            </a:outerShdw>
          </a:effectLst>
        </p:spPr>
        <p:txBody>
          <a:bodyPr wrap="none">
            <a:spAutoFit/>
          </a:bodyPr>
          <a:lstStyle/>
          <a:p>
            <a:pPr algn="ctr" eaLnBrk="0" hangingPunct="0"/>
            <a:r>
              <a:rPr lang="en-US" sz="2400" b="1"/>
              <a:t>La ley de los rendimientos marginales decrecientes</a:t>
            </a:r>
            <a:endParaRPr lang="en-US" sz="3200" b="1"/>
          </a:p>
        </p:txBody>
      </p:sp>
    </p:spTree>
  </p:cSld>
  <p:clrMapOvr>
    <a:masterClrMapping/>
  </p:clrMapOvr>
  <p:transition spd="med">
    <p:zoom dir="in"/>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77" name="Line 37"/>
          <p:cNvSpPr>
            <a:spLocks noChangeShapeType="1"/>
          </p:cNvSpPr>
          <p:nvPr/>
        </p:nvSpPr>
        <p:spPr bwMode="auto">
          <a:xfrm flipV="1">
            <a:off x="879475" y="4716463"/>
            <a:ext cx="801688" cy="1014412"/>
          </a:xfrm>
          <a:prstGeom prst="line">
            <a:avLst/>
          </a:prstGeom>
          <a:noFill/>
          <a:ln w="28575">
            <a:solidFill>
              <a:srgbClr val="993300"/>
            </a:solidFill>
            <a:prstDash val="dash"/>
            <a:round/>
            <a:headEnd/>
            <a:tailEnd/>
          </a:ln>
          <a:effectLst/>
        </p:spPr>
        <p:txBody>
          <a:bodyPr wrap="none" anchor="ctr"/>
          <a:lstStyle/>
          <a:p>
            <a:endParaRPr lang="es-ES"/>
          </a:p>
        </p:txBody>
      </p:sp>
      <p:sp>
        <p:nvSpPr>
          <p:cNvPr id="266278" name="Line 38"/>
          <p:cNvSpPr>
            <a:spLocks noChangeShapeType="1"/>
          </p:cNvSpPr>
          <p:nvPr/>
        </p:nvSpPr>
        <p:spPr bwMode="auto">
          <a:xfrm flipV="1">
            <a:off x="920750" y="3248025"/>
            <a:ext cx="1606550" cy="2449513"/>
          </a:xfrm>
          <a:prstGeom prst="line">
            <a:avLst/>
          </a:prstGeom>
          <a:noFill/>
          <a:ln w="28575">
            <a:solidFill>
              <a:srgbClr val="993300"/>
            </a:solidFill>
            <a:prstDash val="dash"/>
            <a:round/>
            <a:headEnd/>
            <a:tailEnd/>
          </a:ln>
          <a:effectLst/>
        </p:spPr>
        <p:txBody>
          <a:bodyPr wrap="none" anchor="ctr"/>
          <a:lstStyle/>
          <a:p>
            <a:endParaRPr lang="es-ES"/>
          </a:p>
        </p:txBody>
      </p:sp>
      <p:sp>
        <p:nvSpPr>
          <p:cNvPr id="266273" name="Freeform 33"/>
          <p:cNvSpPr>
            <a:spLocks/>
          </p:cNvSpPr>
          <p:nvPr/>
        </p:nvSpPr>
        <p:spPr bwMode="auto">
          <a:xfrm>
            <a:off x="3087688" y="3378200"/>
            <a:ext cx="620712" cy="161925"/>
          </a:xfrm>
          <a:custGeom>
            <a:avLst/>
            <a:gdLst/>
            <a:ahLst/>
            <a:cxnLst>
              <a:cxn ang="0">
                <a:pos x="0" y="0"/>
              </a:cxn>
              <a:cxn ang="0">
                <a:pos x="336" y="48"/>
              </a:cxn>
              <a:cxn ang="0">
                <a:pos x="552" y="144"/>
              </a:cxn>
            </a:cxnLst>
            <a:rect l="0" t="0" r="r" b="b"/>
            <a:pathLst>
              <a:path w="552" h="144">
                <a:moveTo>
                  <a:pt x="0" y="0"/>
                </a:moveTo>
                <a:cubicBezTo>
                  <a:pt x="122" y="12"/>
                  <a:pt x="244" y="24"/>
                  <a:pt x="336" y="48"/>
                </a:cubicBezTo>
                <a:cubicBezTo>
                  <a:pt x="428" y="72"/>
                  <a:pt x="490" y="108"/>
                  <a:pt x="552" y="144"/>
                </a:cubicBezTo>
              </a:path>
            </a:pathLst>
          </a:custGeom>
          <a:noFill/>
          <a:ln w="57150" cap="flat" cmpd="sng">
            <a:solidFill>
              <a:srgbClr val="3366CC"/>
            </a:solidFill>
            <a:prstDash val="dash"/>
            <a:round/>
            <a:headEnd type="none" w="med" len="med"/>
            <a:tailEnd type="none" w="med" len="med"/>
          </a:ln>
          <a:effectLst/>
        </p:spPr>
        <p:txBody>
          <a:bodyPr wrap="none" anchor="ctr">
            <a:spAutoFit/>
          </a:bodyPr>
          <a:lstStyle/>
          <a:p>
            <a:endParaRPr lang="es-ES"/>
          </a:p>
        </p:txBody>
      </p:sp>
      <p:sp>
        <p:nvSpPr>
          <p:cNvPr id="266272" name="Freeform 32"/>
          <p:cNvSpPr>
            <a:spLocks/>
          </p:cNvSpPr>
          <p:nvPr/>
        </p:nvSpPr>
        <p:spPr bwMode="auto">
          <a:xfrm>
            <a:off x="873125" y="3378200"/>
            <a:ext cx="2214563" cy="2347913"/>
          </a:xfrm>
          <a:custGeom>
            <a:avLst/>
            <a:gdLst/>
            <a:ahLst/>
            <a:cxnLst>
              <a:cxn ang="0">
                <a:pos x="0" y="2088"/>
              </a:cxn>
              <a:cxn ang="0">
                <a:pos x="492" y="1668"/>
              </a:cxn>
              <a:cxn ang="0">
                <a:pos x="732" y="1188"/>
              </a:cxn>
              <a:cxn ang="0">
                <a:pos x="972" y="672"/>
              </a:cxn>
              <a:cxn ang="0">
                <a:pos x="1476" y="156"/>
              </a:cxn>
              <a:cxn ang="0">
                <a:pos x="1968" y="0"/>
              </a:cxn>
            </a:cxnLst>
            <a:rect l="0" t="0" r="r" b="b"/>
            <a:pathLst>
              <a:path w="1968" h="2088">
                <a:moveTo>
                  <a:pt x="0" y="2088"/>
                </a:moveTo>
                <a:cubicBezTo>
                  <a:pt x="185" y="1953"/>
                  <a:pt x="370" y="1818"/>
                  <a:pt x="492" y="1668"/>
                </a:cubicBezTo>
                <a:cubicBezTo>
                  <a:pt x="614" y="1518"/>
                  <a:pt x="652" y="1354"/>
                  <a:pt x="732" y="1188"/>
                </a:cubicBezTo>
                <a:cubicBezTo>
                  <a:pt x="812" y="1022"/>
                  <a:pt x="848" y="844"/>
                  <a:pt x="972" y="672"/>
                </a:cubicBezTo>
                <a:cubicBezTo>
                  <a:pt x="1096" y="500"/>
                  <a:pt x="1310" y="268"/>
                  <a:pt x="1476" y="156"/>
                </a:cubicBezTo>
                <a:cubicBezTo>
                  <a:pt x="1642" y="44"/>
                  <a:pt x="1866" y="32"/>
                  <a:pt x="1968" y="0"/>
                </a:cubicBezTo>
              </a:path>
            </a:pathLst>
          </a:custGeom>
          <a:noFill/>
          <a:ln w="57150" cap="flat" cmpd="sng">
            <a:solidFill>
              <a:srgbClr val="3366CC"/>
            </a:solidFill>
            <a:prstDash val="solid"/>
            <a:round/>
            <a:headEnd type="none" w="med" len="med"/>
            <a:tailEnd type="none" w="med" len="med"/>
          </a:ln>
          <a:effectLst/>
        </p:spPr>
        <p:txBody>
          <a:bodyPr wrap="none" anchor="ctr">
            <a:spAutoFit/>
          </a:bodyPr>
          <a:lstStyle/>
          <a:p>
            <a:endParaRPr lang="es-ES"/>
          </a:p>
        </p:txBody>
      </p:sp>
      <p:sp>
        <p:nvSpPr>
          <p:cNvPr id="266243" name="Rectangle 3"/>
          <p:cNvSpPr>
            <a:spLocks noChangeArrowheads="1"/>
          </p:cNvSpPr>
          <p:nvPr/>
        </p:nvSpPr>
        <p:spPr bwMode="auto">
          <a:xfrm>
            <a:off x="3276600" y="6248400"/>
            <a:ext cx="2895600" cy="457200"/>
          </a:xfrm>
          <a:prstGeom prst="rect">
            <a:avLst/>
          </a:prstGeom>
          <a:noFill/>
          <a:ln w="12700">
            <a:noFill/>
            <a:miter lim="800000"/>
            <a:headEnd/>
            <a:tailEnd/>
          </a:ln>
          <a:effectLst/>
        </p:spPr>
        <p:txBody>
          <a:bodyPr wrap="none" anchor="ctr"/>
          <a:lstStyle/>
          <a:p>
            <a:endParaRPr lang="es-ES"/>
          </a:p>
        </p:txBody>
      </p:sp>
      <p:sp>
        <p:nvSpPr>
          <p:cNvPr id="266244" name="Rectangle 4"/>
          <p:cNvSpPr>
            <a:spLocks noChangeArrowheads="1"/>
          </p:cNvSpPr>
          <p:nvPr/>
        </p:nvSpPr>
        <p:spPr bwMode="auto">
          <a:xfrm>
            <a:off x="3124200" y="6235700"/>
            <a:ext cx="2895600" cy="457200"/>
          </a:xfrm>
          <a:prstGeom prst="rect">
            <a:avLst/>
          </a:prstGeom>
          <a:noFill/>
          <a:ln w="12700">
            <a:noFill/>
            <a:miter lim="800000"/>
            <a:headEnd/>
            <a:tailEnd/>
          </a:ln>
          <a:effectLst/>
        </p:spPr>
        <p:txBody>
          <a:bodyPr wrap="none" anchor="ctr"/>
          <a:lstStyle/>
          <a:p>
            <a:endParaRPr lang="es-ES"/>
          </a:p>
        </p:txBody>
      </p:sp>
      <p:sp>
        <p:nvSpPr>
          <p:cNvPr id="266242" name="Rectangle 2"/>
          <p:cNvSpPr>
            <a:spLocks noChangeArrowheads="1"/>
          </p:cNvSpPr>
          <p:nvPr/>
        </p:nvSpPr>
        <p:spPr bwMode="auto">
          <a:xfrm>
            <a:off x="711200" y="6183313"/>
            <a:ext cx="1774825" cy="427037"/>
          </a:xfrm>
          <a:prstGeom prst="rect">
            <a:avLst/>
          </a:prstGeom>
          <a:noFill/>
          <a:ln w="12700">
            <a:noFill/>
            <a:miter lim="800000"/>
            <a:headEnd/>
            <a:tailEnd/>
          </a:ln>
          <a:effectLst/>
        </p:spPr>
        <p:txBody>
          <a:bodyPr wrap="none" anchor="ctr"/>
          <a:lstStyle/>
          <a:p>
            <a:endParaRPr lang="es-ES"/>
          </a:p>
        </p:txBody>
      </p:sp>
      <p:sp>
        <p:nvSpPr>
          <p:cNvPr id="266245" name="Line 5"/>
          <p:cNvSpPr>
            <a:spLocks noChangeShapeType="1"/>
          </p:cNvSpPr>
          <p:nvPr/>
        </p:nvSpPr>
        <p:spPr bwMode="auto">
          <a:xfrm>
            <a:off x="873125" y="2913063"/>
            <a:ext cx="0" cy="2832100"/>
          </a:xfrm>
          <a:prstGeom prst="line">
            <a:avLst/>
          </a:prstGeom>
          <a:noFill/>
          <a:ln w="25400">
            <a:solidFill>
              <a:schemeClr val="tx1"/>
            </a:solidFill>
            <a:round/>
            <a:headEnd/>
            <a:tailEnd/>
          </a:ln>
          <a:effectLst/>
        </p:spPr>
        <p:txBody>
          <a:bodyPr wrap="none" anchor="ctr"/>
          <a:lstStyle/>
          <a:p>
            <a:endParaRPr lang="es-ES"/>
          </a:p>
        </p:txBody>
      </p:sp>
      <p:sp>
        <p:nvSpPr>
          <p:cNvPr id="266246" name="Line 6"/>
          <p:cNvSpPr>
            <a:spLocks noChangeShapeType="1"/>
          </p:cNvSpPr>
          <p:nvPr/>
        </p:nvSpPr>
        <p:spPr bwMode="auto">
          <a:xfrm>
            <a:off x="873125" y="5730875"/>
            <a:ext cx="2840038" cy="0"/>
          </a:xfrm>
          <a:prstGeom prst="line">
            <a:avLst/>
          </a:prstGeom>
          <a:noFill/>
          <a:ln w="25400">
            <a:solidFill>
              <a:schemeClr val="tx1"/>
            </a:solidFill>
            <a:round/>
            <a:headEnd/>
            <a:tailEnd/>
          </a:ln>
          <a:effectLst/>
        </p:spPr>
        <p:txBody>
          <a:bodyPr wrap="none" anchor="ctr"/>
          <a:lstStyle/>
          <a:p>
            <a:endParaRPr lang="es-ES"/>
          </a:p>
        </p:txBody>
      </p:sp>
      <p:sp>
        <p:nvSpPr>
          <p:cNvPr id="266249" name="Rectangle 9"/>
          <p:cNvSpPr>
            <a:spLocks noChangeArrowheads="1"/>
          </p:cNvSpPr>
          <p:nvPr/>
        </p:nvSpPr>
        <p:spPr bwMode="auto">
          <a:xfrm>
            <a:off x="484188" y="4557713"/>
            <a:ext cx="434975" cy="363537"/>
          </a:xfrm>
          <a:prstGeom prst="rect">
            <a:avLst/>
          </a:prstGeom>
          <a:noFill/>
          <a:ln w="12700">
            <a:noFill/>
            <a:miter lim="800000"/>
            <a:headEnd/>
            <a:tailEnd/>
          </a:ln>
          <a:effectLst/>
        </p:spPr>
        <p:txBody>
          <a:bodyPr wrap="none" lIns="90488" tIns="44450" rIns="90488" bIns="44450">
            <a:spAutoFit/>
          </a:bodyPr>
          <a:lstStyle/>
          <a:p>
            <a:pPr eaLnBrk="0" hangingPunct="0"/>
            <a:r>
              <a:rPr lang="en-US" b="1"/>
              <a:t>60</a:t>
            </a:r>
          </a:p>
        </p:txBody>
      </p:sp>
      <p:sp>
        <p:nvSpPr>
          <p:cNvPr id="266250" name="Rectangle 10"/>
          <p:cNvSpPr>
            <a:spLocks noChangeArrowheads="1"/>
          </p:cNvSpPr>
          <p:nvPr/>
        </p:nvSpPr>
        <p:spPr bwMode="auto">
          <a:xfrm>
            <a:off x="376238" y="3208338"/>
            <a:ext cx="561975" cy="363537"/>
          </a:xfrm>
          <a:prstGeom prst="rect">
            <a:avLst/>
          </a:prstGeom>
          <a:noFill/>
          <a:ln w="12700">
            <a:noFill/>
            <a:miter lim="800000"/>
            <a:headEnd/>
            <a:tailEnd/>
          </a:ln>
          <a:effectLst/>
        </p:spPr>
        <p:txBody>
          <a:bodyPr wrap="none" lIns="90488" tIns="44450" rIns="90488" bIns="44450">
            <a:spAutoFit/>
          </a:bodyPr>
          <a:lstStyle/>
          <a:p>
            <a:pPr eaLnBrk="0" hangingPunct="0"/>
            <a:r>
              <a:rPr lang="en-US" b="1"/>
              <a:t>112</a:t>
            </a:r>
          </a:p>
        </p:txBody>
      </p:sp>
      <p:sp>
        <p:nvSpPr>
          <p:cNvPr id="266251" name="Rectangle 11"/>
          <p:cNvSpPr>
            <a:spLocks noChangeArrowheads="1"/>
          </p:cNvSpPr>
          <p:nvPr/>
        </p:nvSpPr>
        <p:spPr bwMode="auto">
          <a:xfrm>
            <a:off x="701675" y="5746750"/>
            <a:ext cx="307975" cy="363538"/>
          </a:xfrm>
          <a:prstGeom prst="rect">
            <a:avLst/>
          </a:prstGeom>
          <a:noFill/>
          <a:ln w="12700">
            <a:noFill/>
            <a:miter lim="800000"/>
            <a:headEnd/>
            <a:tailEnd/>
          </a:ln>
          <a:effectLst/>
        </p:spPr>
        <p:txBody>
          <a:bodyPr wrap="none" lIns="90488" tIns="44450" rIns="90488" bIns="44450">
            <a:spAutoFit/>
          </a:bodyPr>
          <a:lstStyle/>
          <a:p>
            <a:pPr eaLnBrk="0" hangingPunct="0"/>
            <a:r>
              <a:rPr lang="en-US" b="1"/>
              <a:t>0</a:t>
            </a:r>
          </a:p>
        </p:txBody>
      </p:sp>
      <p:sp>
        <p:nvSpPr>
          <p:cNvPr id="266252" name="Rectangle 12"/>
          <p:cNvSpPr>
            <a:spLocks noChangeArrowheads="1"/>
          </p:cNvSpPr>
          <p:nvPr/>
        </p:nvSpPr>
        <p:spPr bwMode="auto">
          <a:xfrm>
            <a:off x="1263650" y="5746750"/>
            <a:ext cx="307975" cy="363538"/>
          </a:xfrm>
          <a:prstGeom prst="rect">
            <a:avLst/>
          </a:prstGeom>
          <a:noFill/>
          <a:ln w="12700">
            <a:noFill/>
            <a:miter lim="800000"/>
            <a:headEnd/>
            <a:tailEnd/>
          </a:ln>
          <a:effectLst/>
        </p:spPr>
        <p:txBody>
          <a:bodyPr wrap="none" lIns="90488" tIns="44450" rIns="90488" bIns="44450">
            <a:spAutoFit/>
          </a:bodyPr>
          <a:lstStyle/>
          <a:p>
            <a:pPr eaLnBrk="0" hangingPunct="0"/>
            <a:r>
              <a:rPr lang="en-US" b="1"/>
              <a:t>2</a:t>
            </a:r>
          </a:p>
        </p:txBody>
      </p:sp>
      <p:sp>
        <p:nvSpPr>
          <p:cNvPr id="266253" name="Rectangle 13"/>
          <p:cNvSpPr>
            <a:spLocks noChangeArrowheads="1"/>
          </p:cNvSpPr>
          <p:nvPr/>
        </p:nvSpPr>
        <p:spPr bwMode="auto">
          <a:xfrm>
            <a:off x="1543050" y="5746750"/>
            <a:ext cx="307975" cy="363538"/>
          </a:xfrm>
          <a:prstGeom prst="rect">
            <a:avLst/>
          </a:prstGeom>
          <a:noFill/>
          <a:ln w="12700">
            <a:noFill/>
            <a:miter lim="800000"/>
            <a:headEnd/>
            <a:tailEnd/>
          </a:ln>
          <a:effectLst/>
        </p:spPr>
        <p:txBody>
          <a:bodyPr wrap="none" lIns="90488" tIns="44450" rIns="90488" bIns="44450">
            <a:spAutoFit/>
          </a:bodyPr>
          <a:lstStyle/>
          <a:p>
            <a:pPr eaLnBrk="0" hangingPunct="0"/>
            <a:r>
              <a:rPr lang="en-US" b="1"/>
              <a:t>3</a:t>
            </a:r>
          </a:p>
        </p:txBody>
      </p:sp>
      <p:sp>
        <p:nvSpPr>
          <p:cNvPr id="266254" name="Rectangle 14"/>
          <p:cNvSpPr>
            <a:spLocks noChangeArrowheads="1"/>
          </p:cNvSpPr>
          <p:nvPr/>
        </p:nvSpPr>
        <p:spPr bwMode="auto">
          <a:xfrm>
            <a:off x="1825625" y="5746750"/>
            <a:ext cx="307975" cy="363538"/>
          </a:xfrm>
          <a:prstGeom prst="rect">
            <a:avLst/>
          </a:prstGeom>
          <a:noFill/>
          <a:ln w="12700">
            <a:noFill/>
            <a:miter lim="800000"/>
            <a:headEnd/>
            <a:tailEnd/>
          </a:ln>
          <a:effectLst/>
        </p:spPr>
        <p:txBody>
          <a:bodyPr wrap="none" lIns="90488" tIns="44450" rIns="90488" bIns="44450">
            <a:spAutoFit/>
          </a:bodyPr>
          <a:lstStyle/>
          <a:p>
            <a:pPr eaLnBrk="0" hangingPunct="0"/>
            <a:r>
              <a:rPr lang="en-US" b="1"/>
              <a:t>4</a:t>
            </a:r>
          </a:p>
        </p:txBody>
      </p:sp>
      <p:sp>
        <p:nvSpPr>
          <p:cNvPr id="266255" name="Rectangle 15"/>
          <p:cNvSpPr>
            <a:spLocks noChangeArrowheads="1"/>
          </p:cNvSpPr>
          <p:nvPr/>
        </p:nvSpPr>
        <p:spPr bwMode="auto">
          <a:xfrm>
            <a:off x="2106613" y="5746750"/>
            <a:ext cx="307975" cy="363538"/>
          </a:xfrm>
          <a:prstGeom prst="rect">
            <a:avLst/>
          </a:prstGeom>
          <a:noFill/>
          <a:ln w="12700">
            <a:noFill/>
            <a:miter lim="800000"/>
            <a:headEnd/>
            <a:tailEnd/>
          </a:ln>
          <a:effectLst/>
        </p:spPr>
        <p:txBody>
          <a:bodyPr wrap="none" lIns="90488" tIns="44450" rIns="90488" bIns="44450">
            <a:spAutoFit/>
          </a:bodyPr>
          <a:lstStyle/>
          <a:p>
            <a:pPr eaLnBrk="0" hangingPunct="0"/>
            <a:r>
              <a:rPr lang="en-US" b="1"/>
              <a:t>5</a:t>
            </a:r>
          </a:p>
        </p:txBody>
      </p:sp>
      <p:sp>
        <p:nvSpPr>
          <p:cNvPr id="266256" name="Rectangle 16"/>
          <p:cNvSpPr>
            <a:spLocks noChangeArrowheads="1"/>
          </p:cNvSpPr>
          <p:nvPr/>
        </p:nvSpPr>
        <p:spPr bwMode="auto">
          <a:xfrm>
            <a:off x="2387600" y="5746750"/>
            <a:ext cx="307975" cy="363538"/>
          </a:xfrm>
          <a:prstGeom prst="rect">
            <a:avLst/>
          </a:prstGeom>
          <a:noFill/>
          <a:ln w="12700">
            <a:noFill/>
            <a:miter lim="800000"/>
            <a:headEnd/>
            <a:tailEnd/>
          </a:ln>
          <a:effectLst/>
        </p:spPr>
        <p:txBody>
          <a:bodyPr wrap="none" lIns="90488" tIns="44450" rIns="90488" bIns="44450">
            <a:spAutoFit/>
          </a:bodyPr>
          <a:lstStyle/>
          <a:p>
            <a:pPr eaLnBrk="0" hangingPunct="0"/>
            <a:r>
              <a:rPr lang="en-US" b="1"/>
              <a:t>6</a:t>
            </a:r>
          </a:p>
        </p:txBody>
      </p:sp>
      <p:sp>
        <p:nvSpPr>
          <p:cNvPr id="266257" name="Rectangle 17"/>
          <p:cNvSpPr>
            <a:spLocks noChangeArrowheads="1"/>
          </p:cNvSpPr>
          <p:nvPr/>
        </p:nvSpPr>
        <p:spPr bwMode="auto">
          <a:xfrm>
            <a:off x="2668588" y="5746750"/>
            <a:ext cx="307975" cy="363538"/>
          </a:xfrm>
          <a:prstGeom prst="rect">
            <a:avLst/>
          </a:prstGeom>
          <a:noFill/>
          <a:ln w="12700">
            <a:noFill/>
            <a:miter lim="800000"/>
            <a:headEnd/>
            <a:tailEnd/>
          </a:ln>
          <a:effectLst/>
        </p:spPr>
        <p:txBody>
          <a:bodyPr wrap="none" lIns="90488" tIns="44450" rIns="90488" bIns="44450">
            <a:spAutoFit/>
          </a:bodyPr>
          <a:lstStyle/>
          <a:p>
            <a:pPr eaLnBrk="0" hangingPunct="0"/>
            <a:r>
              <a:rPr lang="en-US" b="1"/>
              <a:t>7</a:t>
            </a:r>
          </a:p>
        </p:txBody>
      </p:sp>
      <p:sp>
        <p:nvSpPr>
          <p:cNvPr id="266258" name="Rectangle 18"/>
          <p:cNvSpPr>
            <a:spLocks noChangeArrowheads="1"/>
          </p:cNvSpPr>
          <p:nvPr/>
        </p:nvSpPr>
        <p:spPr bwMode="auto">
          <a:xfrm>
            <a:off x="2946400" y="5746750"/>
            <a:ext cx="307975" cy="363538"/>
          </a:xfrm>
          <a:prstGeom prst="rect">
            <a:avLst/>
          </a:prstGeom>
          <a:noFill/>
          <a:ln w="12700">
            <a:noFill/>
            <a:miter lim="800000"/>
            <a:headEnd/>
            <a:tailEnd/>
          </a:ln>
          <a:effectLst/>
        </p:spPr>
        <p:txBody>
          <a:bodyPr wrap="none" lIns="90488" tIns="44450" rIns="90488" bIns="44450">
            <a:spAutoFit/>
          </a:bodyPr>
          <a:lstStyle/>
          <a:p>
            <a:pPr eaLnBrk="0" hangingPunct="0"/>
            <a:r>
              <a:rPr lang="en-US" b="1"/>
              <a:t>8</a:t>
            </a:r>
          </a:p>
        </p:txBody>
      </p:sp>
      <p:sp>
        <p:nvSpPr>
          <p:cNvPr id="266259" name="Rectangle 19"/>
          <p:cNvSpPr>
            <a:spLocks noChangeArrowheads="1"/>
          </p:cNvSpPr>
          <p:nvPr/>
        </p:nvSpPr>
        <p:spPr bwMode="auto">
          <a:xfrm>
            <a:off x="3227388" y="5746750"/>
            <a:ext cx="307975" cy="363538"/>
          </a:xfrm>
          <a:prstGeom prst="rect">
            <a:avLst/>
          </a:prstGeom>
          <a:noFill/>
          <a:ln w="12700">
            <a:noFill/>
            <a:miter lim="800000"/>
            <a:headEnd/>
            <a:tailEnd/>
          </a:ln>
          <a:effectLst/>
        </p:spPr>
        <p:txBody>
          <a:bodyPr wrap="none" lIns="90488" tIns="44450" rIns="90488" bIns="44450">
            <a:spAutoFit/>
          </a:bodyPr>
          <a:lstStyle/>
          <a:p>
            <a:pPr eaLnBrk="0" hangingPunct="0"/>
            <a:r>
              <a:rPr lang="en-US" b="1"/>
              <a:t>9</a:t>
            </a:r>
          </a:p>
        </p:txBody>
      </p:sp>
      <p:sp>
        <p:nvSpPr>
          <p:cNvPr id="266260" name="Rectangle 20"/>
          <p:cNvSpPr>
            <a:spLocks noChangeArrowheads="1"/>
          </p:cNvSpPr>
          <p:nvPr/>
        </p:nvSpPr>
        <p:spPr bwMode="auto">
          <a:xfrm>
            <a:off x="3508375" y="5746750"/>
            <a:ext cx="434975" cy="363538"/>
          </a:xfrm>
          <a:prstGeom prst="rect">
            <a:avLst/>
          </a:prstGeom>
          <a:noFill/>
          <a:ln w="12700">
            <a:noFill/>
            <a:miter lim="800000"/>
            <a:headEnd/>
            <a:tailEnd/>
          </a:ln>
          <a:effectLst/>
        </p:spPr>
        <p:txBody>
          <a:bodyPr wrap="none" lIns="90488" tIns="44450" rIns="90488" bIns="44450">
            <a:spAutoFit/>
          </a:bodyPr>
          <a:lstStyle/>
          <a:p>
            <a:pPr eaLnBrk="0" hangingPunct="0"/>
            <a:r>
              <a:rPr lang="en-US" b="1"/>
              <a:t>10</a:t>
            </a:r>
          </a:p>
        </p:txBody>
      </p:sp>
      <p:sp>
        <p:nvSpPr>
          <p:cNvPr id="266261" name="Rectangle 21"/>
          <p:cNvSpPr>
            <a:spLocks noChangeArrowheads="1"/>
          </p:cNvSpPr>
          <p:nvPr/>
        </p:nvSpPr>
        <p:spPr bwMode="auto">
          <a:xfrm>
            <a:off x="982663" y="5746750"/>
            <a:ext cx="307975" cy="363538"/>
          </a:xfrm>
          <a:prstGeom prst="rect">
            <a:avLst/>
          </a:prstGeom>
          <a:noFill/>
          <a:ln w="12700">
            <a:noFill/>
            <a:miter lim="800000"/>
            <a:headEnd/>
            <a:tailEnd/>
          </a:ln>
          <a:effectLst/>
        </p:spPr>
        <p:txBody>
          <a:bodyPr wrap="none" lIns="90488" tIns="44450" rIns="90488" bIns="44450">
            <a:spAutoFit/>
          </a:bodyPr>
          <a:lstStyle/>
          <a:p>
            <a:pPr eaLnBrk="0" hangingPunct="0"/>
            <a:r>
              <a:rPr lang="en-US" b="1"/>
              <a:t>1</a:t>
            </a:r>
          </a:p>
        </p:txBody>
      </p:sp>
      <p:sp>
        <p:nvSpPr>
          <p:cNvPr id="266263" name="Rectangle 23"/>
          <p:cNvSpPr>
            <a:spLocks noChangeArrowheads="1"/>
          </p:cNvSpPr>
          <p:nvPr/>
        </p:nvSpPr>
        <p:spPr bwMode="auto">
          <a:xfrm>
            <a:off x="5875338" y="3462338"/>
            <a:ext cx="346075" cy="363537"/>
          </a:xfrm>
          <a:prstGeom prst="rect">
            <a:avLst/>
          </a:prstGeom>
          <a:noFill/>
          <a:ln w="12700">
            <a:noFill/>
            <a:miter lim="800000"/>
            <a:headEnd/>
            <a:tailEnd/>
          </a:ln>
          <a:effectLst/>
        </p:spPr>
        <p:txBody>
          <a:bodyPr wrap="none" lIns="90488" tIns="44450" rIns="90488" bIns="44450">
            <a:spAutoFit/>
          </a:bodyPr>
          <a:lstStyle/>
          <a:p>
            <a:pPr eaLnBrk="0" hangingPunct="0"/>
            <a:r>
              <a:rPr lang="en-US" b="1" i="1"/>
              <a:t>B</a:t>
            </a:r>
          </a:p>
        </p:txBody>
      </p:sp>
      <p:sp>
        <p:nvSpPr>
          <p:cNvPr id="266264" name="Oval 24"/>
          <p:cNvSpPr>
            <a:spLocks noChangeArrowheads="1"/>
          </p:cNvSpPr>
          <p:nvPr/>
        </p:nvSpPr>
        <p:spPr bwMode="auto">
          <a:xfrm>
            <a:off x="6294438" y="4648200"/>
            <a:ext cx="107950" cy="107950"/>
          </a:xfrm>
          <a:prstGeom prst="ellipse">
            <a:avLst/>
          </a:prstGeom>
          <a:solidFill>
            <a:schemeClr val="tx1"/>
          </a:solidFill>
          <a:ln w="12700">
            <a:solidFill>
              <a:schemeClr val="tx1"/>
            </a:solidFill>
            <a:round/>
            <a:headEnd/>
            <a:tailEnd/>
          </a:ln>
          <a:effectLst/>
        </p:spPr>
        <p:txBody>
          <a:bodyPr wrap="none" anchor="ctr"/>
          <a:lstStyle/>
          <a:p>
            <a:endParaRPr lang="es-ES"/>
          </a:p>
        </p:txBody>
      </p:sp>
      <p:sp>
        <p:nvSpPr>
          <p:cNvPr id="266265" name="Oval 25"/>
          <p:cNvSpPr>
            <a:spLocks noChangeArrowheads="1"/>
          </p:cNvSpPr>
          <p:nvPr/>
        </p:nvSpPr>
        <p:spPr bwMode="auto">
          <a:xfrm>
            <a:off x="1630363" y="4675188"/>
            <a:ext cx="107950" cy="107950"/>
          </a:xfrm>
          <a:prstGeom prst="ellipse">
            <a:avLst/>
          </a:prstGeom>
          <a:solidFill>
            <a:schemeClr val="tx1"/>
          </a:solidFill>
          <a:ln w="12700">
            <a:solidFill>
              <a:schemeClr val="tx1"/>
            </a:solidFill>
            <a:round/>
            <a:headEnd/>
            <a:tailEnd/>
          </a:ln>
          <a:effectLst/>
        </p:spPr>
        <p:txBody>
          <a:bodyPr wrap="none" anchor="ctr"/>
          <a:lstStyle/>
          <a:p>
            <a:endParaRPr lang="es-ES"/>
          </a:p>
        </p:txBody>
      </p:sp>
      <p:sp>
        <p:nvSpPr>
          <p:cNvPr id="266266" name="Oval 26"/>
          <p:cNvSpPr>
            <a:spLocks noChangeArrowheads="1"/>
          </p:cNvSpPr>
          <p:nvPr/>
        </p:nvSpPr>
        <p:spPr bwMode="auto">
          <a:xfrm>
            <a:off x="1900238" y="4081463"/>
            <a:ext cx="106362" cy="107950"/>
          </a:xfrm>
          <a:prstGeom prst="ellipse">
            <a:avLst/>
          </a:prstGeom>
          <a:solidFill>
            <a:schemeClr val="tx1"/>
          </a:solidFill>
          <a:ln w="12700">
            <a:solidFill>
              <a:schemeClr val="tx1"/>
            </a:solidFill>
            <a:round/>
            <a:headEnd/>
            <a:tailEnd/>
          </a:ln>
          <a:effectLst/>
        </p:spPr>
        <p:txBody>
          <a:bodyPr wrap="none" anchor="ctr"/>
          <a:lstStyle/>
          <a:p>
            <a:endParaRPr lang="es-ES"/>
          </a:p>
        </p:txBody>
      </p:sp>
      <p:sp>
        <p:nvSpPr>
          <p:cNvPr id="266267" name="Oval 27"/>
          <p:cNvSpPr>
            <a:spLocks noChangeArrowheads="1"/>
          </p:cNvSpPr>
          <p:nvPr/>
        </p:nvSpPr>
        <p:spPr bwMode="auto">
          <a:xfrm>
            <a:off x="3033713" y="3324225"/>
            <a:ext cx="107950" cy="107950"/>
          </a:xfrm>
          <a:prstGeom prst="ellipse">
            <a:avLst/>
          </a:prstGeom>
          <a:solidFill>
            <a:schemeClr val="tx1"/>
          </a:solidFill>
          <a:ln w="12700">
            <a:solidFill>
              <a:schemeClr val="tx1"/>
            </a:solidFill>
            <a:round/>
            <a:headEnd/>
            <a:tailEnd/>
          </a:ln>
          <a:effectLst/>
        </p:spPr>
        <p:txBody>
          <a:bodyPr wrap="none" anchor="ctr"/>
          <a:lstStyle/>
          <a:p>
            <a:endParaRPr lang="es-ES"/>
          </a:p>
        </p:txBody>
      </p:sp>
      <p:sp>
        <p:nvSpPr>
          <p:cNvPr id="266268" name="Rectangle 28"/>
          <p:cNvSpPr>
            <a:spLocks noChangeArrowheads="1"/>
          </p:cNvSpPr>
          <p:nvPr/>
        </p:nvSpPr>
        <p:spPr bwMode="auto">
          <a:xfrm>
            <a:off x="1674813" y="4667250"/>
            <a:ext cx="346075" cy="363538"/>
          </a:xfrm>
          <a:prstGeom prst="rect">
            <a:avLst/>
          </a:prstGeom>
          <a:noFill/>
          <a:ln w="12700">
            <a:noFill/>
            <a:miter lim="800000"/>
            <a:headEnd/>
            <a:tailEnd/>
          </a:ln>
          <a:effectLst/>
        </p:spPr>
        <p:txBody>
          <a:bodyPr wrap="none" lIns="90488" tIns="44450" rIns="90488" bIns="44450">
            <a:spAutoFit/>
          </a:bodyPr>
          <a:lstStyle/>
          <a:p>
            <a:pPr eaLnBrk="0" hangingPunct="0"/>
            <a:r>
              <a:rPr lang="en-US" b="1" i="1"/>
              <a:t>B</a:t>
            </a:r>
          </a:p>
        </p:txBody>
      </p:sp>
      <p:sp>
        <p:nvSpPr>
          <p:cNvPr id="266269" name="Rectangle 29"/>
          <p:cNvSpPr>
            <a:spLocks noChangeArrowheads="1"/>
          </p:cNvSpPr>
          <p:nvPr/>
        </p:nvSpPr>
        <p:spPr bwMode="auto">
          <a:xfrm>
            <a:off x="1604963" y="3856038"/>
            <a:ext cx="346075" cy="363537"/>
          </a:xfrm>
          <a:prstGeom prst="rect">
            <a:avLst/>
          </a:prstGeom>
          <a:noFill/>
          <a:ln w="12700">
            <a:noFill/>
            <a:miter lim="800000"/>
            <a:headEnd/>
            <a:tailEnd/>
          </a:ln>
          <a:effectLst/>
        </p:spPr>
        <p:txBody>
          <a:bodyPr wrap="none" lIns="90488" tIns="44450" rIns="90488" bIns="44450">
            <a:spAutoFit/>
          </a:bodyPr>
          <a:lstStyle/>
          <a:p>
            <a:pPr eaLnBrk="0" hangingPunct="0"/>
            <a:r>
              <a:rPr lang="en-US" b="1" i="1"/>
              <a:t>C</a:t>
            </a:r>
          </a:p>
        </p:txBody>
      </p:sp>
      <p:sp>
        <p:nvSpPr>
          <p:cNvPr id="266270" name="Rectangle 30"/>
          <p:cNvSpPr>
            <a:spLocks noChangeArrowheads="1"/>
          </p:cNvSpPr>
          <p:nvPr/>
        </p:nvSpPr>
        <p:spPr bwMode="auto">
          <a:xfrm>
            <a:off x="2970213" y="2970213"/>
            <a:ext cx="346075" cy="363537"/>
          </a:xfrm>
          <a:prstGeom prst="rect">
            <a:avLst/>
          </a:prstGeom>
          <a:noFill/>
          <a:ln w="12700">
            <a:noFill/>
            <a:miter lim="800000"/>
            <a:headEnd/>
            <a:tailEnd/>
          </a:ln>
          <a:effectLst/>
        </p:spPr>
        <p:txBody>
          <a:bodyPr wrap="none" lIns="90488" tIns="44450" rIns="90488" bIns="44450">
            <a:spAutoFit/>
          </a:bodyPr>
          <a:lstStyle/>
          <a:p>
            <a:pPr eaLnBrk="0" hangingPunct="0"/>
            <a:r>
              <a:rPr lang="en-US" b="1" i="1"/>
              <a:t>D</a:t>
            </a:r>
          </a:p>
        </p:txBody>
      </p:sp>
      <p:sp>
        <p:nvSpPr>
          <p:cNvPr id="266281" name="Line 41"/>
          <p:cNvSpPr>
            <a:spLocks noChangeShapeType="1"/>
          </p:cNvSpPr>
          <p:nvPr/>
        </p:nvSpPr>
        <p:spPr bwMode="auto">
          <a:xfrm>
            <a:off x="877888" y="3378200"/>
            <a:ext cx="2933700" cy="0"/>
          </a:xfrm>
          <a:prstGeom prst="line">
            <a:avLst/>
          </a:prstGeom>
          <a:noFill/>
          <a:ln w="25400">
            <a:solidFill>
              <a:schemeClr val="tx1"/>
            </a:solidFill>
            <a:prstDash val="dash"/>
            <a:round/>
            <a:headEnd/>
            <a:tailEnd/>
          </a:ln>
          <a:effectLst/>
        </p:spPr>
        <p:txBody>
          <a:bodyPr wrap="none" anchor="ctr"/>
          <a:lstStyle/>
          <a:p>
            <a:endParaRPr lang="es-ES"/>
          </a:p>
        </p:txBody>
      </p:sp>
      <p:sp>
        <p:nvSpPr>
          <p:cNvPr id="266282" name="Line 42"/>
          <p:cNvSpPr>
            <a:spLocks noChangeShapeType="1"/>
          </p:cNvSpPr>
          <p:nvPr/>
        </p:nvSpPr>
        <p:spPr bwMode="auto">
          <a:xfrm>
            <a:off x="1684338" y="4840288"/>
            <a:ext cx="0" cy="868362"/>
          </a:xfrm>
          <a:prstGeom prst="line">
            <a:avLst/>
          </a:prstGeom>
          <a:noFill/>
          <a:ln w="25400">
            <a:solidFill>
              <a:schemeClr val="tx1"/>
            </a:solidFill>
            <a:prstDash val="dash"/>
            <a:round/>
            <a:headEnd/>
            <a:tailEnd/>
          </a:ln>
          <a:effectLst/>
        </p:spPr>
        <p:txBody>
          <a:bodyPr wrap="none" anchor="ctr"/>
          <a:lstStyle/>
          <a:p>
            <a:endParaRPr lang="es-ES"/>
          </a:p>
        </p:txBody>
      </p:sp>
      <p:sp>
        <p:nvSpPr>
          <p:cNvPr id="266283" name="Line 43"/>
          <p:cNvSpPr>
            <a:spLocks noChangeShapeType="1"/>
          </p:cNvSpPr>
          <p:nvPr/>
        </p:nvSpPr>
        <p:spPr bwMode="auto">
          <a:xfrm>
            <a:off x="1954213" y="4244975"/>
            <a:ext cx="0" cy="1463675"/>
          </a:xfrm>
          <a:prstGeom prst="line">
            <a:avLst/>
          </a:prstGeom>
          <a:noFill/>
          <a:ln w="25400">
            <a:solidFill>
              <a:schemeClr val="tx1"/>
            </a:solidFill>
            <a:prstDash val="dash"/>
            <a:round/>
            <a:headEnd/>
            <a:tailEnd/>
          </a:ln>
          <a:effectLst/>
        </p:spPr>
        <p:txBody>
          <a:bodyPr wrap="none" anchor="ctr"/>
          <a:lstStyle/>
          <a:p>
            <a:endParaRPr lang="es-ES"/>
          </a:p>
        </p:txBody>
      </p:sp>
      <p:sp>
        <p:nvSpPr>
          <p:cNvPr id="266284" name="Line 44"/>
          <p:cNvSpPr>
            <a:spLocks noChangeShapeType="1"/>
          </p:cNvSpPr>
          <p:nvPr/>
        </p:nvSpPr>
        <p:spPr bwMode="auto">
          <a:xfrm>
            <a:off x="3087688" y="3598863"/>
            <a:ext cx="0" cy="2109787"/>
          </a:xfrm>
          <a:prstGeom prst="line">
            <a:avLst/>
          </a:prstGeom>
          <a:noFill/>
          <a:ln w="25400">
            <a:solidFill>
              <a:schemeClr val="tx1"/>
            </a:solidFill>
            <a:prstDash val="dash"/>
            <a:round/>
            <a:headEnd/>
            <a:tailEnd/>
          </a:ln>
          <a:effectLst/>
        </p:spPr>
        <p:txBody>
          <a:bodyPr wrap="none" anchor="ctr"/>
          <a:lstStyle/>
          <a:p>
            <a:endParaRPr lang="es-ES"/>
          </a:p>
        </p:txBody>
      </p:sp>
      <p:sp>
        <p:nvSpPr>
          <p:cNvPr id="266299" name="Line 59"/>
          <p:cNvSpPr>
            <a:spLocks noChangeShapeType="1"/>
          </p:cNvSpPr>
          <p:nvPr/>
        </p:nvSpPr>
        <p:spPr bwMode="auto">
          <a:xfrm>
            <a:off x="5289550" y="3170238"/>
            <a:ext cx="0" cy="2598737"/>
          </a:xfrm>
          <a:prstGeom prst="line">
            <a:avLst/>
          </a:prstGeom>
          <a:noFill/>
          <a:ln w="25400">
            <a:solidFill>
              <a:schemeClr val="tx1"/>
            </a:solidFill>
            <a:round/>
            <a:headEnd/>
            <a:tailEnd/>
          </a:ln>
          <a:effectLst/>
        </p:spPr>
        <p:txBody>
          <a:bodyPr wrap="none" anchor="ctr"/>
          <a:lstStyle/>
          <a:p>
            <a:endParaRPr lang="es-ES"/>
          </a:p>
        </p:txBody>
      </p:sp>
      <p:sp>
        <p:nvSpPr>
          <p:cNvPr id="266300" name="Rectangle 60"/>
          <p:cNvSpPr>
            <a:spLocks noChangeArrowheads="1"/>
          </p:cNvSpPr>
          <p:nvPr/>
        </p:nvSpPr>
        <p:spPr bwMode="auto">
          <a:xfrm>
            <a:off x="4891088" y="5157788"/>
            <a:ext cx="463550"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10</a:t>
            </a:r>
          </a:p>
        </p:txBody>
      </p:sp>
      <p:sp>
        <p:nvSpPr>
          <p:cNvPr id="266301" name="Rectangle 61"/>
          <p:cNvSpPr>
            <a:spLocks noChangeArrowheads="1"/>
          </p:cNvSpPr>
          <p:nvPr/>
        </p:nvSpPr>
        <p:spPr bwMode="auto">
          <a:xfrm>
            <a:off x="4891088" y="4498975"/>
            <a:ext cx="463550"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20</a:t>
            </a:r>
          </a:p>
        </p:txBody>
      </p:sp>
      <p:sp>
        <p:nvSpPr>
          <p:cNvPr id="266303" name="Rectangle 63"/>
          <p:cNvSpPr>
            <a:spLocks noChangeArrowheads="1"/>
          </p:cNvSpPr>
          <p:nvPr/>
        </p:nvSpPr>
        <p:spPr bwMode="auto">
          <a:xfrm>
            <a:off x="6264275" y="4265613"/>
            <a:ext cx="346075" cy="363537"/>
          </a:xfrm>
          <a:prstGeom prst="rect">
            <a:avLst/>
          </a:prstGeom>
          <a:noFill/>
          <a:ln w="12700">
            <a:noFill/>
            <a:miter lim="800000"/>
            <a:headEnd/>
            <a:tailEnd/>
          </a:ln>
          <a:effectLst/>
        </p:spPr>
        <p:txBody>
          <a:bodyPr wrap="none" lIns="90488" tIns="44450" rIns="90488" bIns="44450">
            <a:spAutoFit/>
          </a:bodyPr>
          <a:lstStyle/>
          <a:p>
            <a:pPr eaLnBrk="0" hangingPunct="0"/>
            <a:r>
              <a:rPr lang="en-US" b="1" i="1"/>
              <a:t>C</a:t>
            </a:r>
          </a:p>
        </p:txBody>
      </p:sp>
      <p:sp>
        <p:nvSpPr>
          <p:cNvPr id="266305" name="Line 65"/>
          <p:cNvSpPr>
            <a:spLocks noChangeShapeType="1"/>
          </p:cNvSpPr>
          <p:nvPr/>
        </p:nvSpPr>
        <p:spPr bwMode="auto">
          <a:xfrm flipV="1">
            <a:off x="6370638" y="4665663"/>
            <a:ext cx="0" cy="1087437"/>
          </a:xfrm>
          <a:prstGeom prst="line">
            <a:avLst/>
          </a:prstGeom>
          <a:noFill/>
          <a:ln w="25400">
            <a:solidFill>
              <a:schemeClr val="tx1"/>
            </a:solidFill>
            <a:prstDash val="dash"/>
            <a:round/>
            <a:headEnd/>
            <a:tailEnd/>
          </a:ln>
          <a:effectLst/>
        </p:spPr>
        <p:txBody>
          <a:bodyPr wrap="none" anchor="ctr"/>
          <a:lstStyle/>
          <a:p>
            <a:endParaRPr lang="es-ES"/>
          </a:p>
        </p:txBody>
      </p:sp>
      <p:sp>
        <p:nvSpPr>
          <p:cNvPr id="266306" name="Line 66"/>
          <p:cNvSpPr>
            <a:spLocks noChangeShapeType="1"/>
          </p:cNvSpPr>
          <p:nvPr/>
        </p:nvSpPr>
        <p:spPr bwMode="auto">
          <a:xfrm flipV="1">
            <a:off x="6034088" y="3859213"/>
            <a:ext cx="0" cy="1893887"/>
          </a:xfrm>
          <a:prstGeom prst="line">
            <a:avLst/>
          </a:prstGeom>
          <a:noFill/>
          <a:ln w="25400">
            <a:solidFill>
              <a:schemeClr val="tx1"/>
            </a:solidFill>
            <a:prstDash val="dash"/>
            <a:round/>
            <a:headEnd/>
            <a:tailEnd/>
          </a:ln>
          <a:effectLst/>
        </p:spPr>
        <p:txBody>
          <a:bodyPr wrap="none" anchor="ctr"/>
          <a:lstStyle/>
          <a:p>
            <a:endParaRPr lang="es-ES"/>
          </a:p>
        </p:txBody>
      </p:sp>
      <p:sp>
        <p:nvSpPr>
          <p:cNvPr id="266311" name="Rectangle 71"/>
          <p:cNvSpPr>
            <a:spLocks noChangeArrowheads="1"/>
          </p:cNvSpPr>
          <p:nvPr/>
        </p:nvSpPr>
        <p:spPr bwMode="auto">
          <a:xfrm>
            <a:off x="7802563" y="3228975"/>
            <a:ext cx="131762" cy="295275"/>
          </a:xfrm>
          <a:prstGeom prst="rect">
            <a:avLst/>
          </a:prstGeom>
          <a:noFill/>
          <a:ln w="12700">
            <a:noFill/>
            <a:miter lim="800000"/>
            <a:headEnd/>
            <a:tailEnd/>
          </a:ln>
          <a:effectLst/>
        </p:spPr>
        <p:txBody>
          <a:bodyPr wrap="none" anchor="ctr"/>
          <a:lstStyle/>
          <a:p>
            <a:endParaRPr lang="es-ES"/>
          </a:p>
        </p:txBody>
      </p:sp>
      <p:sp>
        <p:nvSpPr>
          <p:cNvPr id="266312" name="Line 72"/>
          <p:cNvSpPr>
            <a:spLocks noChangeShapeType="1"/>
          </p:cNvSpPr>
          <p:nvPr/>
        </p:nvSpPr>
        <p:spPr bwMode="auto">
          <a:xfrm>
            <a:off x="5289550" y="3170238"/>
            <a:ext cx="0" cy="2598737"/>
          </a:xfrm>
          <a:prstGeom prst="line">
            <a:avLst/>
          </a:prstGeom>
          <a:noFill/>
          <a:ln w="25400">
            <a:solidFill>
              <a:schemeClr val="tx1"/>
            </a:solidFill>
            <a:round/>
            <a:headEnd/>
            <a:tailEnd/>
          </a:ln>
          <a:effectLst/>
        </p:spPr>
        <p:txBody>
          <a:bodyPr wrap="none" anchor="ctr"/>
          <a:lstStyle/>
          <a:p>
            <a:endParaRPr lang="es-ES"/>
          </a:p>
        </p:txBody>
      </p:sp>
      <p:sp>
        <p:nvSpPr>
          <p:cNvPr id="266314" name="Rectangle 74"/>
          <p:cNvSpPr>
            <a:spLocks noChangeArrowheads="1"/>
          </p:cNvSpPr>
          <p:nvPr/>
        </p:nvSpPr>
        <p:spPr bwMode="auto">
          <a:xfrm>
            <a:off x="5132388" y="5776913"/>
            <a:ext cx="307975" cy="363537"/>
          </a:xfrm>
          <a:prstGeom prst="rect">
            <a:avLst/>
          </a:prstGeom>
          <a:noFill/>
          <a:ln w="12700">
            <a:noFill/>
            <a:miter lim="800000"/>
            <a:headEnd/>
            <a:tailEnd/>
          </a:ln>
          <a:effectLst/>
        </p:spPr>
        <p:txBody>
          <a:bodyPr wrap="none" lIns="90488" tIns="44450" rIns="90488" bIns="44450">
            <a:spAutoFit/>
          </a:bodyPr>
          <a:lstStyle/>
          <a:p>
            <a:pPr eaLnBrk="0" hangingPunct="0"/>
            <a:r>
              <a:rPr lang="en-US" b="1"/>
              <a:t>0</a:t>
            </a:r>
          </a:p>
        </p:txBody>
      </p:sp>
      <p:sp>
        <p:nvSpPr>
          <p:cNvPr id="266315" name="Rectangle 75"/>
          <p:cNvSpPr>
            <a:spLocks noChangeArrowheads="1"/>
          </p:cNvSpPr>
          <p:nvPr/>
        </p:nvSpPr>
        <p:spPr bwMode="auto">
          <a:xfrm>
            <a:off x="5648325" y="5776913"/>
            <a:ext cx="307975" cy="363537"/>
          </a:xfrm>
          <a:prstGeom prst="rect">
            <a:avLst/>
          </a:prstGeom>
          <a:noFill/>
          <a:ln w="12700">
            <a:noFill/>
            <a:miter lim="800000"/>
            <a:headEnd/>
            <a:tailEnd/>
          </a:ln>
          <a:effectLst/>
        </p:spPr>
        <p:txBody>
          <a:bodyPr wrap="none" lIns="90488" tIns="44450" rIns="90488" bIns="44450">
            <a:spAutoFit/>
          </a:bodyPr>
          <a:lstStyle/>
          <a:p>
            <a:pPr eaLnBrk="0" hangingPunct="0"/>
            <a:r>
              <a:rPr lang="en-US" b="1"/>
              <a:t>2</a:t>
            </a:r>
          </a:p>
        </p:txBody>
      </p:sp>
      <p:sp>
        <p:nvSpPr>
          <p:cNvPr id="266316" name="Rectangle 76"/>
          <p:cNvSpPr>
            <a:spLocks noChangeArrowheads="1"/>
          </p:cNvSpPr>
          <p:nvPr/>
        </p:nvSpPr>
        <p:spPr bwMode="auto">
          <a:xfrm>
            <a:off x="5908675" y="5776913"/>
            <a:ext cx="307975" cy="363537"/>
          </a:xfrm>
          <a:prstGeom prst="rect">
            <a:avLst/>
          </a:prstGeom>
          <a:noFill/>
          <a:ln w="12700">
            <a:noFill/>
            <a:miter lim="800000"/>
            <a:headEnd/>
            <a:tailEnd/>
          </a:ln>
          <a:effectLst/>
        </p:spPr>
        <p:txBody>
          <a:bodyPr wrap="none" lIns="90488" tIns="44450" rIns="90488" bIns="44450">
            <a:spAutoFit/>
          </a:bodyPr>
          <a:lstStyle/>
          <a:p>
            <a:pPr eaLnBrk="0" hangingPunct="0"/>
            <a:r>
              <a:rPr lang="en-US" b="1"/>
              <a:t>3</a:t>
            </a:r>
          </a:p>
        </p:txBody>
      </p:sp>
      <p:sp>
        <p:nvSpPr>
          <p:cNvPr id="266317" name="Rectangle 77"/>
          <p:cNvSpPr>
            <a:spLocks noChangeArrowheads="1"/>
          </p:cNvSpPr>
          <p:nvPr/>
        </p:nvSpPr>
        <p:spPr bwMode="auto">
          <a:xfrm>
            <a:off x="6164263" y="5776913"/>
            <a:ext cx="307975" cy="363537"/>
          </a:xfrm>
          <a:prstGeom prst="rect">
            <a:avLst/>
          </a:prstGeom>
          <a:noFill/>
          <a:ln w="12700">
            <a:noFill/>
            <a:miter lim="800000"/>
            <a:headEnd/>
            <a:tailEnd/>
          </a:ln>
          <a:effectLst/>
        </p:spPr>
        <p:txBody>
          <a:bodyPr wrap="none" lIns="90488" tIns="44450" rIns="90488" bIns="44450">
            <a:spAutoFit/>
          </a:bodyPr>
          <a:lstStyle/>
          <a:p>
            <a:pPr eaLnBrk="0" hangingPunct="0"/>
            <a:r>
              <a:rPr lang="en-US" b="1"/>
              <a:t>4</a:t>
            </a:r>
          </a:p>
        </p:txBody>
      </p:sp>
      <p:sp>
        <p:nvSpPr>
          <p:cNvPr id="266320" name="Rectangle 80"/>
          <p:cNvSpPr>
            <a:spLocks noChangeArrowheads="1"/>
          </p:cNvSpPr>
          <p:nvPr/>
        </p:nvSpPr>
        <p:spPr bwMode="auto">
          <a:xfrm>
            <a:off x="6878638" y="5762625"/>
            <a:ext cx="307975" cy="363538"/>
          </a:xfrm>
          <a:prstGeom prst="rect">
            <a:avLst/>
          </a:prstGeom>
          <a:noFill/>
          <a:ln w="12700">
            <a:noFill/>
            <a:miter lim="800000"/>
            <a:headEnd/>
            <a:tailEnd/>
          </a:ln>
          <a:effectLst/>
        </p:spPr>
        <p:txBody>
          <a:bodyPr wrap="none" lIns="90488" tIns="44450" rIns="90488" bIns="44450">
            <a:spAutoFit/>
          </a:bodyPr>
          <a:lstStyle/>
          <a:p>
            <a:pPr eaLnBrk="0" hangingPunct="0"/>
            <a:r>
              <a:rPr lang="en-US" b="1"/>
              <a:t>8</a:t>
            </a:r>
          </a:p>
        </p:txBody>
      </p:sp>
      <p:sp>
        <p:nvSpPr>
          <p:cNvPr id="266323" name="Rectangle 83"/>
          <p:cNvSpPr>
            <a:spLocks noChangeArrowheads="1"/>
          </p:cNvSpPr>
          <p:nvPr/>
        </p:nvSpPr>
        <p:spPr bwMode="auto">
          <a:xfrm>
            <a:off x="5392738" y="5770563"/>
            <a:ext cx="307975" cy="363537"/>
          </a:xfrm>
          <a:prstGeom prst="rect">
            <a:avLst/>
          </a:prstGeom>
          <a:noFill/>
          <a:ln w="12700">
            <a:noFill/>
            <a:miter lim="800000"/>
            <a:headEnd/>
            <a:tailEnd/>
          </a:ln>
          <a:effectLst/>
        </p:spPr>
        <p:txBody>
          <a:bodyPr wrap="none" lIns="90488" tIns="44450" rIns="90488" bIns="44450">
            <a:spAutoFit/>
          </a:bodyPr>
          <a:lstStyle/>
          <a:p>
            <a:pPr eaLnBrk="0" hangingPunct="0"/>
            <a:r>
              <a:rPr lang="en-US" b="1"/>
              <a:t>1</a:t>
            </a:r>
          </a:p>
        </p:txBody>
      </p:sp>
      <p:sp>
        <p:nvSpPr>
          <p:cNvPr id="266324" name="Line 84"/>
          <p:cNvSpPr>
            <a:spLocks noChangeShapeType="1"/>
          </p:cNvSpPr>
          <p:nvPr/>
        </p:nvSpPr>
        <p:spPr bwMode="auto">
          <a:xfrm>
            <a:off x="5289550" y="5757863"/>
            <a:ext cx="2608263" cy="0"/>
          </a:xfrm>
          <a:prstGeom prst="line">
            <a:avLst/>
          </a:prstGeom>
          <a:noFill/>
          <a:ln w="25400">
            <a:solidFill>
              <a:schemeClr val="tx1"/>
            </a:solidFill>
            <a:round/>
            <a:headEnd/>
            <a:tailEnd/>
          </a:ln>
          <a:effectLst/>
        </p:spPr>
        <p:txBody>
          <a:bodyPr wrap="none" anchor="ctr"/>
          <a:lstStyle/>
          <a:p>
            <a:endParaRPr lang="es-ES"/>
          </a:p>
        </p:txBody>
      </p:sp>
      <p:sp>
        <p:nvSpPr>
          <p:cNvPr id="266326" name="Rectangle 86"/>
          <p:cNvSpPr>
            <a:spLocks noChangeArrowheads="1"/>
          </p:cNvSpPr>
          <p:nvPr/>
        </p:nvSpPr>
        <p:spPr bwMode="auto">
          <a:xfrm>
            <a:off x="4891088" y="3778250"/>
            <a:ext cx="463550"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30</a:t>
            </a:r>
          </a:p>
        </p:txBody>
      </p:sp>
      <p:sp>
        <p:nvSpPr>
          <p:cNvPr id="266333" name="Rectangle 93"/>
          <p:cNvSpPr>
            <a:spLocks noChangeArrowheads="1"/>
          </p:cNvSpPr>
          <p:nvPr/>
        </p:nvSpPr>
        <p:spPr bwMode="auto">
          <a:xfrm>
            <a:off x="195263" y="1339850"/>
            <a:ext cx="8547100" cy="1028700"/>
          </a:xfrm>
          <a:prstGeom prst="rect">
            <a:avLst/>
          </a:prstGeom>
          <a:noFill/>
          <a:ln w="12700">
            <a:solidFill>
              <a:schemeClr val="tx1"/>
            </a:solidFill>
            <a:miter lim="800000"/>
            <a:headEnd/>
            <a:tailEnd/>
          </a:ln>
          <a:effectLst/>
        </p:spPr>
        <p:txBody>
          <a:bodyPr anchor="ctr">
            <a:spAutoFit/>
          </a:bodyPr>
          <a:lstStyle/>
          <a:p>
            <a:endParaRPr lang="es-ES"/>
          </a:p>
        </p:txBody>
      </p:sp>
      <p:sp>
        <p:nvSpPr>
          <p:cNvPr id="266332" name="Text Box 92"/>
          <p:cNvSpPr txBox="1">
            <a:spLocks noChangeArrowheads="1"/>
          </p:cNvSpPr>
          <p:nvPr/>
        </p:nvSpPr>
        <p:spPr bwMode="auto">
          <a:xfrm>
            <a:off x="247650" y="1465263"/>
            <a:ext cx="8447088" cy="795337"/>
          </a:xfrm>
          <a:prstGeom prst="rect">
            <a:avLst/>
          </a:prstGeom>
          <a:noFill/>
          <a:ln w="12700">
            <a:noFill/>
            <a:miter lim="800000"/>
            <a:headEnd/>
            <a:tailEnd/>
          </a:ln>
          <a:effectLst/>
        </p:spPr>
        <p:txBody>
          <a:bodyPr lIns="0" tIns="0" rIns="0" bIns="0">
            <a:spAutoFit/>
          </a:bodyPr>
          <a:lstStyle/>
          <a:p>
            <a:pPr marL="857250" lvl="1" indent="-666750" eaLnBrk="0" hangingPunct="0"/>
            <a:r>
              <a:rPr lang="en-US" sz="1600" b="1" i="1"/>
              <a:t>PMe = </a:t>
            </a:r>
            <a:r>
              <a:rPr lang="en-US" sz="1600" b="1"/>
              <a:t>pendiente de la recta que va desde el origen hasta el punto correspondiente de la curva de producto total (</a:t>
            </a:r>
            <a:r>
              <a:rPr lang="en-US" sz="1600" b="1" i="1"/>
              <a:t>Q</a:t>
            </a:r>
            <a:r>
              <a:rPr lang="en-US" sz="1600" b="1"/>
              <a:t>)</a:t>
            </a:r>
            <a:r>
              <a:rPr lang="en-US" sz="1600" b="1" i="1"/>
              <a:t>.</a:t>
            </a:r>
          </a:p>
          <a:p>
            <a:pPr marL="857250" lvl="1" indent="-666750" eaLnBrk="0" hangingPunct="0">
              <a:lnSpc>
                <a:spcPct val="125000"/>
              </a:lnSpc>
            </a:pPr>
            <a:r>
              <a:rPr lang="en-US" sz="1600" b="1" i="1"/>
              <a:t>PM   = </a:t>
            </a:r>
            <a:r>
              <a:rPr lang="en-US" sz="1600" b="1"/>
              <a:t>pendiente de una tangente en cualquier punto de la curva de </a:t>
            </a:r>
            <a:r>
              <a:rPr lang="en-US" sz="1600" b="1" i="1"/>
              <a:t>Q</a:t>
            </a:r>
            <a:r>
              <a:rPr lang="en-US" sz="1600" b="1"/>
              <a:t>.</a:t>
            </a:r>
          </a:p>
        </p:txBody>
      </p:sp>
      <p:sp>
        <p:nvSpPr>
          <p:cNvPr id="266336" name="Rectangle 96"/>
          <p:cNvSpPr>
            <a:spLocks noGrp="1" noChangeArrowheads="1"/>
          </p:cNvSpPr>
          <p:nvPr>
            <p:ph type="title"/>
          </p:nvPr>
        </p:nvSpPr>
        <p:spPr>
          <a:xfrm>
            <a:off x="550863" y="277813"/>
            <a:ext cx="7983537" cy="781050"/>
          </a:xfrm>
          <a:noFill/>
          <a:ln/>
        </p:spPr>
        <p:txBody>
          <a:bodyPr lIns="90488" tIns="44450" rIns="90488" bIns="44450" anchor="b"/>
          <a:lstStyle/>
          <a:p>
            <a:r>
              <a:rPr lang="es-ES" sz="3200"/>
              <a:t>2.2. Relaciones entre las curvas de producto total, medio y marginal</a:t>
            </a:r>
            <a:endParaRPr lang="en-US" sz="3200"/>
          </a:p>
        </p:txBody>
      </p:sp>
      <p:sp>
        <p:nvSpPr>
          <p:cNvPr id="266337" name="Rectangle 97"/>
          <p:cNvSpPr>
            <a:spLocks noChangeArrowheads="1"/>
          </p:cNvSpPr>
          <p:nvPr/>
        </p:nvSpPr>
        <p:spPr bwMode="auto">
          <a:xfrm>
            <a:off x="228600" y="2540000"/>
            <a:ext cx="1116013" cy="488950"/>
          </a:xfrm>
          <a:prstGeom prst="rect">
            <a:avLst/>
          </a:prstGeom>
          <a:noFill/>
          <a:ln w="12700">
            <a:noFill/>
            <a:miter lim="800000"/>
            <a:headEnd/>
            <a:tailEnd/>
          </a:ln>
          <a:effectLst/>
        </p:spPr>
        <p:txBody>
          <a:bodyPr wrap="none" lIns="0" tIns="0" rIns="0" bIns="0">
            <a:spAutoFit/>
          </a:bodyPr>
          <a:lstStyle/>
          <a:p>
            <a:pPr algn="r" eaLnBrk="0" hangingPunct="0"/>
            <a:r>
              <a:rPr lang="en-US" sz="1600" b="1"/>
              <a:t>Producción</a:t>
            </a:r>
          </a:p>
          <a:p>
            <a:pPr algn="r" eaLnBrk="0" hangingPunct="0"/>
            <a:r>
              <a:rPr lang="en-US" sz="1600" b="1"/>
              <a:t>diaria</a:t>
            </a:r>
          </a:p>
        </p:txBody>
      </p:sp>
      <p:sp>
        <p:nvSpPr>
          <p:cNvPr id="266338" name="Rectangle 98"/>
          <p:cNvSpPr>
            <a:spLocks noChangeArrowheads="1"/>
          </p:cNvSpPr>
          <p:nvPr/>
        </p:nvSpPr>
        <p:spPr bwMode="auto">
          <a:xfrm>
            <a:off x="2935288" y="6008688"/>
            <a:ext cx="2513012" cy="363537"/>
          </a:xfrm>
          <a:prstGeom prst="rect">
            <a:avLst/>
          </a:prstGeom>
          <a:noFill/>
          <a:ln w="12700">
            <a:noFill/>
            <a:miter lim="800000"/>
            <a:headEnd/>
            <a:tailEnd/>
          </a:ln>
          <a:effectLst/>
        </p:spPr>
        <p:txBody>
          <a:bodyPr wrap="none" lIns="90488" tIns="44450" rIns="90488" bIns="44450">
            <a:spAutoFit/>
          </a:bodyPr>
          <a:lstStyle/>
          <a:p>
            <a:pPr eaLnBrk="0" hangingPunct="0"/>
            <a:r>
              <a:rPr lang="en-US" b="1"/>
              <a:t>Nº trabajadores al día</a:t>
            </a:r>
          </a:p>
        </p:txBody>
      </p:sp>
      <p:sp>
        <p:nvSpPr>
          <p:cNvPr id="266339" name="Rectangle 99"/>
          <p:cNvSpPr>
            <a:spLocks noChangeArrowheads="1"/>
          </p:cNvSpPr>
          <p:nvPr/>
        </p:nvSpPr>
        <p:spPr bwMode="auto">
          <a:xfrm>
            <a:off x="4057650" y="2597150"/>
            <a:ext cx="1116013" cy="733425"/>
          </a:xfrm>
          <a:prstGeom prst="rect">
            <a:avLst/>
          </a:prstGeom>
          <a:noFill/>
          <a:ln w="12700">
            <a:noFill/>
            <a:miter lim="800000"/>
            <a:headEnd/>
            <a:tailEnd/>
          </a:ln>
          <a:effectLst/>
        </p:spPr>
        <p:txBody>
          <a:bodyPr wrap="none" lIns="0" tIns="0" rIns="0" bIns="0">
            <a:spAutoFit/>
          </a:bodyPr>
          <a:lstStyle/>
          <a:p>
            <a:pPr algn="r" eaLnBrk="0" hangingPunct="0"/>
            <a:r>
              <a:rPr lang="en-US" sz="1600" b="1"/>
              <a:t>Producción</a:t>
            </a:r>
          </a:p>
          <a:p>
            <a:pPr algn="r" eaLnBrk="0" hangingPunct="0"/>
            <a:r>
              <a:rPr lang="en-US" sz="1600" b="1"/>
              <a:t>diaria por</a:t>
            </a:r>
          </a:p>
          <a:p>
            <a:pPr algn="r" eaLnBrk="0" hangingPunct="0"/>
            <a:r>
              <a:rPr lang="en-US" sz="1600" b="1"/>
              <a:t>trabajador</a:t>
            </a:r>
          </a:p>
        </p:txBody>
      </p:sp>
      <p:sp>
        <p:nvSpPr>
          <p:cNvPr id="266340" name="Rectangle 100"/>
          <p:cNvSpPr>
            <a:spLocks noChangeArrowheads="1"/>
          </p:cNvSpPr>
          <p:nvPr/>
        </p:nvSpPr>
        <p:spPr bwMode="auto">
          <a:xfrm>
            <a:off x="6630988" y="6024563"/>
            <a:ext cx="2513012" cy="363537"/>
          </a:xfrm>
          <a:prstGeom prst="rect">
            <a:avLst/>
          </a:prstGeom>
          <a:noFill/>
          <a:ln w="12700">
            <a:noFill/>
            <a:miter lim="800000"/>
            <a:headEnd/>
            <a:tailEnd/>
          </a:ln>
          <a:effectLst/>
        </p:spPr>
        <p:txBody>
          <a:bodyPr wrap="none" lIns="90488" tIns="44450" rIns="90488" bIns="44450">
            <a:spAutoFit/>
          </a:bodyPr>
          <a:lstStyle/>
          <a:p>
            <a:pPr eaLnBrk="0" hangingPunct="0"/>
            <a:r>
              <a:rPr lang="en-US" b="1"/>
              <a:t>Nº trabajadores al día</a:t>
            </a:r>
          </a:p>
        </p:txBody>
      </p:sp>
      <p:sp>
        <p:nvSpPr>
          <p:cNvPr id="266341" name="Rectangle 101"/>
          <p:cNvSpPr>
            <a:spLocks noChangeArrowheads="1"/>
          </p:cNvSpPr>
          <p:nvPr/>
        </p:nvSpPr>
        <p:spPr bwMode="auto">
          <a:xfrm>
            <a:off x="835367" y="6310313"/>
            <a:ext cx="6132592" cy="400110"/>
          </a:xfrm>
          <a:prstGeom prst="rect">
            <a:avLst/>
          </a:prstGeom>
          <a:noFill/>
          <a:ln w="12700">
            <a:noFill/>
            <a:miter lim="800000"/>
            <a:headEnd/>
            <a:tailEnd/>
          </a:ln>
          <a:effectLst/>
        </p:spPr>
        <p:txBody>
          <a:bodyPr wrap="square" anchor="ctr">
            <a:spAutoFit/>
          </a:bodyPr>
          <a:lstStyle/>
          <a:p>
            <a:r>
              <a:rPr lang="es-ES" sz="2000" i="1" dirty="0" smtClean="0"/>
              <a:t>Figura 6</a:t>
            </a:r>
            <a:r>
              <a:rPr lang="es-ES" sz="2000" dirty="0" smtClean="0"/>
              <a:t>. Producto total, medio y marginal.</a:t>
            </a:r>
            <a:endParaRPr lang="es-ES" sz="2000" b="1" dirty="0"/>
          </a:p>
        </p:txBody>
      </p:sp>
      <p:sp>
        <p:nvSpPr>
          <p:cNvPr id="266348" name="Freeform 108"/>
          <p:cNvSpPr>
            <a:spLocks/>
          </p:cNvSpPr>
          <p:nvPr/>
        </p:nvSpPr>
        <p:spPr bwMode="auto">
          <a:xfrm>
            <a:off x="5297488" y="3805238"/>
            <a:ext cx="2017712" cy="2232025"/>
          </a:xfrm>
          <a:custGeom>
            <a:avLst/>
            <a:gdLst/>
            <a:ahLst/>
            <a:cxnLst>
              <a:cxn ang="0">
                <a:pos x="0" y="1105"/>
              </a:cxn>
              <a:cxn ang="0">
                <a:pos x="457" y="81"/>
              </a:cxn>
              <a:cxn ang="0">
                <a:pos x="686" y="620"/>
              </a:cxn>
              <a:cxn ang="0">
                <a:pos x="1107" y="1251"/>
              </a:cxn>
              <a:cxn ang="0">
                <a:pos x="1271" y="1406"/>
              </a:cxn>
            </a:cxnLst>
            <a:rect l="0" t="0" r="r" b="b"/>
            <a:pathLst>
              <a:path w="1271" h="1406">
                <a:moveTo>
                  <a:pt x="0" y="1105"/>
                </a:moveTo>
                <a:cubicBezTo>
                  <a:pt x="171" y="633"/>
                  <a:pt x="343" y="162"/>
                  <a:pt x="457" y="81"/>
                </a:cubicBezTo>
                <a:cubicBezTo>
                  <a:pt x="571" y="0"/>
                  <a:pt x="578" y="425"/>
                  <a:pt x="686" y="620"/>
                </a:cubicBezTo>
                <a:cubicBezTo>
                  <a:pt x="794" y="815"/>
                  <a:pt x="1010" y="1120"/>
                  <a:pt x="1107" y="1251"/>
                </a:cubicBezTo>
                <a:cubicBezTo>
                  <a:pt x="1204" y="1382"/>
                  <a:pt x="1244" y="1380"/>
                  <a:pt x="1271" y="1406"/>
                </a:cubicBezTo>
              </a:path>
            </a:pathLst>
          </a:custGeom>
          <a:noFill/>
          <a:ln w="50800" cap="flat" cmpd="sng">
            <a:solidFill>
              <a:schemeClr val="tx1"/>
            </a:solidFill>
            <a:prstDash val="solid"/>
            <a:round/>
            <a:headEnd type="none" w="med" len="med"/>
            <a:tailEnd type="none" w="med" len="med"/>
          </a:ln>
          <a:effectLst/>
        </p:spPr>
        <p:txBody>
          <a:bodyPr wrap="none">
            <a:spAutoFit/>
          </a:bodyPr>
          <a:lstStyle/>
          <a:p>
            <a:endParaRPr lang="es-ES"/>
          </a:p>
        </p:txBody>
      </p:sp>
      <p:sp>
        <p:nvSpPr>
          <p:cNvPr id="266349" name="Freeform 109"/>
          <p:cNvSpPr>
            <a:spLocks/>
          </p:cNvSpPr>
          <p:nvPr/>
        </p:nvSpPr>
        <p:spPr bwMode="auto">
          <a:xfrm>
            <a:off x="5311775" y="4681538"/>
            <a:ext cx="2976563" cy="833437"/>
          </a:xfrm>
          <a:custGeom>
            <a:avLst/>
            <a:gdLst/>
            <a:ahLst/>
            <a:cxnLst>
              <a:cxn ang="0">
                <a:pos x="0" y="525"/>
              </a:cxn>
              <a:cxn ang="0">
                <a:pos x="677" y="32"/>
              </a:cxn>
              <a:cxn ang="0">
                <a:pos x="1875" y="333"/>
              </a:cxn>
            </a:cxnLst>
            <a:rect l="0" t="0" r="r" b="b"/>
            <a:pathLst>
              <a:path w="1875" h="525">
                <a:moveTo>
                  <a:pt x="0" y="525"/>
                </a:moveTo>
                <a:cubicBezTo>
                  <a:pt x="182" y="294"/>
                  <a:pt x="364" y="64"/>
                  <a:pt x="677" y="32"/>
                </a:cubicBezTo>
                <a:cubicBezTo>
                  <a:pt x="990" y="0"/>
                  <a:pt x="1675" y="283"/>
                  <a:pt x="1875" y="333"/>
                </a:cubicBezTo>
              </a:path>
            </a:pathLst>
          </a:custGeom>
          <a:noFill/>
          <a:ln w="50800" cap="flat" cmpd="sng">
            <a:solidFill>
              <a:srgbClr val="0000FF"/>
            </a:solidFill>
            <a:prstDash val="solid"/>
            <a:round/>
            <a:headEnd type="none" w="med" len="med"/>
            <a:tailEnd type="none" w="med" len="med"/>
          </a:ln>
          <a:effectLst/>
        </p:spPr>
        <p:txBody>
          <a:bodyPr wrap="none">
            <a:spAutoFit/>
          </a:bodyPr>
          <a:lstStyle/>
          <a:p>
            <a:endParaRPr lang="es-ES"/>
          </a:p>
        </p:txBody>
      </p:sp>
      <p:sp>
        <p:nvSpPr>
          <p:cNvPr id="266350" name="Rectangle 110"/>
          <p:cNvSpPr>
            <a:spLocks noChangeArrowheads="1"/>
          </p:cNvSpPr>
          <p:nvPr/>
        </p:nvSpPr>
        <p:spPr bwMode="auto">
          <a:xfrm>
            <a:off x="7804150" y="4606925"/>
            <a:ext cx="744538" cy="363538"/>
          </a:xfrm>
          <a:prstGeom prst="rect">
            <a:avLst/>
          </a:prstGeom>
          <a:noFill/>
          <a:ln w="12700">
            <a:noFill/>
            <a:miter lim="800000"/>
            <a:headEnd/>
            <a:tailEnd/>
          </a:ln>
          <a:effectLst/>
        </p:spPr>
        <p:txBody>
          <a:bodyPr wrap="none" lIns="90488" tIns="44450" rIns="90488" bIns="44450">
            <a:spAutoFit/>
          </a:bodyPr>
          <a:lstStyle/>
          <a:p>
            <a:pPr eaLnBrk="0" hangingPunct="0"/>
            <a:r>
              <a:rPr lang="en-US" b="1" i="1"/>
              <a:t>PMe</a:t>
            </a:r>
            <a:r>
              <a:rPr lang="en-US" b="1" i="1" baseline="-25000"/>
              <a:t>L</a:t>
            </a:r>
          </a:p>
        </p:txBody>
      </p:sp>
      <p:sp>
        <p:nvSpPr>
          <p:cNvPr id="266351" name="Rectangle 111"/>
          <p:cNvSpPr>
            <a:spLocks noChangeArrowheads="1"/>
          </p:cNvSpPr>
          <p:nvPr/>
        </p:nvSpPr>
        <p:spPr bwMode="auto">
          <a:xfrm>
            <a:off x="7105650" y="5272088"/>
            <a:ext cx="617538" cy="363537"/>
          </a:xfrm>
          <a:prstGeom prst="rect">
            <a:avLst/>
          </a:prstGeom>
          <a:noFill/>
          <a:ln w="12700">
            <a:noFill/>
            <a:miter lim="800000"/>
            <a:headEnd/>
            <a:tailEnd/>
          </a:ln>
          <a:effectLst/>
        </p:spPr>
        <p:txBody>
          <a:bodyPr wrap="none" lIns="90488" tIns="44450" rIns="90488" bIns="44450">
            <a:spAutoFit/>
          </a:bodyPr>
          <a:lstStyle/>
          <a:p>
            <a:pPr eaLnBrk="0" hangingPunct="0"/>
            <a:r>
              <a:rPr lang="en-US" b="1" i="1"/>
              <a:t>PM</a:t>
            </a:r>
            <a:r>
              <a:rPr lang="en-US" b="1" i="1" baseline="-25000"/>
              <a:t>L</a:t>
            </a:r>
          </a:p>
        </p:txBody>
      </p:sp>
    </p:spTree>
  </p:cSld>
  <p:clrMapOvr>
    <a:masterClrMapping/>
  </p:clrMapOvr>
  <p:transition spd="med">
    <p:zoom dir="in"/>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4 Marcador de número de diapositiva"/>
          <p:cNvSpPr>
            <a:spLocks noGrp="1"/>
          </p:cNvSpPr>
          <p:nvPr>
            <p:ph type="sldNum" sz="quarter" idx="12"/>
          </p:nvPr>
        </p:nvSpPr>
        <p:spPr/>
        <p:txBody>
          <a:bodyPr/>
          <a:lstStyle/>
          <a:p>
            <a:fld id="{A65CFCFF-F7D4-4914-8C96-81F493A85F1A}" type="slidenum">
              <a:rPr lang="es-ES"/>
              <a:pPr/>
              <a:t>29</a:t>
            </a:fld>
            <a:endParaRPr lang="es-ES"/>
          </a:p>
        </p:txBody>
      </p:sp>
      <p:grpSp>
        <p:nvGrpSpPr>
          <p:cNvPr id="129096" name="Group 72"/>
          <p:cNvGrpSpPr>
            <a:grpSpLocks/>
          </p:cNvGrpSpPr>
          <p:nvPr/>
        </p:nvGrpSpPr>
        <p:grpSpPr bwMode="auto">
          <a:xfrm>
            <a:off x="2609850" y="3870325"/>
            <a:ext cx="5646738" cy="1216025"/>
            <a:chOff x="1644" y="2438"/>
            <a:chExt cx="3557" cy="766"/>
          </a:xfrm>
        </p:grpSpPr>
        <p:grpSp>
          <p:nvGrpSpPr>
            <p:cNvPr id="129086" name="Group 62"/>
            <p:cNvGrpSpPr>
              <a:grpSpLocks/>
            </p:cNvGrpSpPr>
            <p:nvPr/>
          </p:nvGrpSpPr>
          <p:grpSpPr bwMode="auto">
            <a:xfrm>
              <a:off x="1644" y="2516"/>
              <a:ext cx="2064" cy="688"/>
              <a:chOff x="1644" y="2516"/>
              <a:chExt cx="2064" cy="688"/>
            </a:xfrm>
          </p:grpSpPr>
          <p:sp>
            <p:nvSpPr>
              <p:cNvPr id="129083" name="Freeform 59"/>
              <p:cNvSpPr>
                <a:spLocks/>
              </p:cNvSpPr>
              <p:nvPr/>
            </p:nvSpPr>
            <p:spPr bwMode="auto">
              <a:xfrm>
                <a:off x="1644" y="2516"/>
                <a:ext cx="1680" cy="688"/>
              </a:xfrm>
              <a:custGeom>
                <a:avLst/>
                <a:gdLst/>
                <a:ahLst/>
                <a:cxnLst>
                  <a:cxn ang="0">
                    <a:pos x="0" y="688"/>
                  </a:cxn>
                  <a:cxn ang="0">
                    <a:pos x="720" y="64"/>
                  </a:cxn>
                  <a:cxn ang="0">
                    <a:pos x="1680" y="304"/>
                  </a:cxn>
                </a:cxnLst>
                <a:rect l="0" t="0" r="r" b="b"/>
                <a:pathLst>
                  <a:path w="1680" h="688">
                    <a:moveTo>
                      <a:pt x="0" y="688"/>
                    </a:moveTo>
                    <a:cubicBezTo>
                      <a:pt x="220" y="408"/>
                      <a:pt x="440" y="128"/>
                      <a:pt x="720" y="64"/>
                    </a:cubicBezTo>
                    <a:cubicBezTo>
                      <a:pt x="1000" y="0"/>
                      <a:pt x="1340" y="152"/>
                      <a:pt x="1680" y="304"/>
                    </a:cubicBezTo>
                  </a:path>
                </a:pathLst>
              </a:custGeom>
              <a:noFill/>
              <a:ln w="57150" cap="flat" cmpd="sng">
                <a:solidFill>
                  <a:srgbClr val="0000FF"/>
                </a:solidFill>
                <a:prstDash val="solid"/>
                <a:round/>
                <a:headEnd type="none" w="med" len="med"/>
                <a:tailEnd type="none" w="med" len="med"/>
              </a:ln>
              <a:effectLst/>
            </p:spPr>
            <p:txBody>
              <a:bodyPr wrap="none" anchor="ctr">
                <a:spAutoFit/>
              </a:bodyPr>
              <a:lstStyle/>
              <a:p>
                <a:endParaRPr lang="es-ES"/>
              </a:p>
            </p:txBody>
          </p:sp>
          <p:sp>
            <p:nvSpPr>
              <p:cNvPr id="129085" name="Line 61"/>
              <p:cNvSpPr>
                <a:spLocks noChangeShapeType="1"/>
              </p:cNvSpPr>
              <p:nvPr/>
            </p:nvSpPr>
            <p:spPr bwMode="auto">
              <a:xfrm>
                <a:off x="3372" y="2856"/>
                <a:ext cx="336" cy="156"/>
              </a:xfrm>
              <a:prstGeom prst="line">
                <a:avLst/>
              </a:prstGeom>
              <a:noFill/>
              <a:ln w="57150">
                <a:solidFill>
                  <a:srgbClr val="0000FF"/>
                </a:solidFill>
                <a:prstDash val="dash"/>
                <a:round/>
                <a:headEnd/>
                <a:tailEnd/>
              </a:ln>
              <a:effectLst/>
            </p:spPr>
            <p:txBody>
              <a:bodyPr wrap="none" anchor="ctr">
                <a:spAutoFit/>
              </a:bodyPr>
              <a:lstStyle/>
              <a:p>
                <a:endParaRPr lang="es-ES"/>
              </a:p>
            </p:txBody>
          </p:sp>
        </p:grpSp>
        <p:sp>
          <p:nvSpPr>
            <p:cNvPr id="129058" name="Rectangle 34"/>
            <p:cNvSpPr>
              <a:spLocks noChangeArrowheads="1"/>
            </p:cNvSpPr>
            <p:nvPr/>
          </p:nvSpPr>
          <p:spPr bwMode="auto">
            <a:xfrm>
              <a:off x="3991" y="2438"/>
              <a:ext cx="1210" cy="229"/>
            </a:xfrm>
            <a:prstGeom prst="rect">
              <a:avLst/>
            </a:prstGeom>
            <a:noFill/>
            <a:ln w="12700">
              <a:noFill/>
              <a:miter lim="800000"/>
              <a:headEnd/>
              <a:tailEnd/>
            </a:ln>
            <a:effectLst/>
          </p:spPr>
          <p:txBody>
            <a:bodyPr wrap="none" lIns="90488" tIns="44450" rIns="90488" bIns="44450">
              <a:spAutoFit/>
            </a:bodyPr>
            <a:lstStyle/>
            <a:p>
              <a:pPr eaLnBrk="0" hangingPunct="0"/>
              <a:r>
                <a:rPr lang="en-US" b="1"/>
                <a:t>Producto medio</a:t>
              </a:r>
              <a:endParaRPr lang="en-US" sz="2000" b="1"/>
            </a:p>
          </p:txBody>
        </p:sp>
        <p:sp>
          <p:nvSpPr>
            <p:cNvPr id="129061" name="Line 37"/>
            <p:cNvSpPr>
              <a:spLocks noChangeShapeType="1"/>
            </p:cNvSpPr>
            <p:nvPr/>
          </p:nvSpPr>
          <p:spPr bwMode="auto">
            <a:xfrm flipH="1">
              <a:off x="3379" y="2555"/>
              <a:ext cx="637" cy="221"/>
            </a:xfrm>
            <a:prstGeom prst="line">
              <a:avLst/>
            </a:prstGeom>
            <a:noFill/>
            <a:ln w="28575">
              <a:solidFill>
                <a:schemeClr val="tx1"/>
              </a:solidFill>
              <a:round/>
              <a:headEnd/>
              <a:tailEnd type="triangle" w="med" len="med"/>
            </a:ln>
            <a:effectLst/>
          </p:spPr>
          <p:txBody>
            <a:bodyPr wrap="none" anchor="ctr"/>
            <a:lstStyle/>
            <a:p>
              <a:endParaRPr lang="es-ES"/>
            </a:p>
          </p:txBody>
        </p:sp>
      </p:grpSp>
      <p:sp>
        <p:nvSpPr>
          <p:cNvPr id="129026" name="Rectangle 2"/>
          <p:cNvSpPr>
            <a:spLocks noChangeArrowheads="1"/>
          </p:cNvSpPr>
          <p:nvPr/>
        </p:nvSpPr>
        <p:spPr bwMode="auto">
          <a:xfrm>
            <a:off x="762000" y="6248400"/>
            <a:ext cx="1905000" cy="457200"/>
          </a:xfrm>
          <a:prstGeom prst="rect">
            <a:avLst/>
          </a:prstGeom>
          <a:noFill/>
          <a:ln w="12700">
            <a:noFill/>
            <a:miter lim="800000"/>
            <a:headEnd/>
            <a:tailEnd/>
          </a:ln>
          <a:effectLst/>
        </p:spPr>
        <p:txBody>
          <a:bodyPr wrap="none" anchor="ctr"/>
          <a:lstStyle/>
          <a:p>
            <a:endParaRPr lang="es-ES"/>
          </a:p>
        </p:txBody>
      </p:sp>
      <p:sp>
        <p:nvSpPr>
          <p:cNvPr id="129027" name="Rectangle 3"/>
          <p:cNvSpPr>
            <a:spLocks noChangeArrowheads="1"/>
          </p:cNvSpPr>
          <p:nvPr/>
        </p:nvSpPr>
        <p:spPr bwMode="auto">
          <a:xfrm>
            <a:off x="3276600" y="6248400"/>
            <a:ext cx="2895600" cy="457200"/>
          </a:xfrm>
          <a:prstGeom prst="rect">
            <a:avLst/>
          </a:prstGeom>
          <a:noFill/>
          <a:ln w="12700">
            <a:noFill/>
            <a:miter lim="800000"/>
            <a:headEnd/>
            <a:tailEnd/>
          </a:ln>
          <a:effectLst/>
        </p:spPr>
        <p:txBody>
          <a:bodyPr wrap="none" anchor="ctr"/>
          <a:lstStyle/>
          <a:p>
            <a:endParaRPr lang="es-ES"/>
          </a:p>
        </p:txBody>
      </p:sp>
      <p:sp>
        <p:nvSpPr>
          <p:cNvPr id="129033" name="Rectangle 9"/>
          <p:cNvSpPr>
            <a:spLocks noChangeArrowheads="1"/>
          </p:cNvSpPr>
          <p:nvPr/>
        </p:nvSpPr>
        <p:spPr bwMode="auto">
          <a:xfrm>
            <a:off x="3124200" y="6235700"/>
            <a:ext cx="2895600" cy="457200"/>
          </a:xfrm>
          <a:prstGeom prst="rect">
            <a:avLst/>
          </a:prstGeom>
          <a:noFill/>
          <a:ln w="12700">
            <a:noFill/>
            <a:miter lim="800000"/>
            <a:headEnd/>
            <a:tailEnd/>
          </a:ln>
          <a:effectLst/>
        </p:spPr>
        <p:txBody>
          <a:bodyPr wrap="none" anchor="ctr"/>
          <a:lstStyle/>
          <a:p>
            <a:endParaRPr lang="es-ES"/>
          </a:p>
        </p:txBody>
      </p:sp>
      <p:sp>
        <p:nvSpPr>
          <p:cNvPr id="129074" name="Rectangle 50"/>
          <p:cNvSpPr>
            <a:spLocks noChangeArrowheads="1"/>
          </p:cNvSpPr>
          <p:nvPr/>
        </p:nvSpPr>
        <p:spPr bwMode="auto">
          <a:xfrm>
            <a:off x="5137150" y="5854700"/>
            <a:ext cx="322263"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8</a:t>
            </a:r>
          </a:p>
        </p:txBody>
      </p:sp>
      <p:sp>
        <p:nvSpPr>
          <p:cNvPr id="129034" name="Line 10"/>
          <p:cNvSpPr>
            <a:spLocks noChangeShapeType="1"/>
          </p:cNvSpPr>
          <p:nvPr/>
        </p:nvSpPr>
        <p:spPr bwMode="auto">
          <a:xfrm>
            <a:off x="2209800" y="1858963"/>
            <a:ext cx="0" cy="3995737"/>
          </a:xfrm>
          <a:prstGeom prst="line">
            <a:avLst/>
          </a:prstGeom>
          <a:noFill/>
          <a:ln w="25400">
            <a:solidFill>
              <a:schemeClr val="tx1"/>
            </a:solidFill>
            <a:round/>
            <a:headEnd/>
            <a:tailEnd/>
          </a:ln>
          <a:effectLst/>
        </p:spPr>
        <p:txBody>
          <a:bodyPr wrap="none" anchor="ctr"/>
          <a:lstStyle/>
          <a:p>
            <a:endParaRPr lang="es-ES"/>
          </a:p>
        </p:txBody>
      </p:sp>
      <p:sp>
        <p:nvSpPr>
          <p:cNvPr id="129038" name="Rectangle 14"/>
          <p:cNvSpPr>
            <a:spLocks noChangeArrowheads="1"/>
          </p:cNvSpPr>
          <p:nvPr/>
        </p:nvSpPr>
        <p:spPr bwMode="auto">
          <a:xfrm>
            <a:off x="1739900" y="4914900"/>
            <a:ext cx="463550"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10</a:t>
            </a:r>
          </a:p>
        </p:txBody>
      </p:sp>
      <p:sp>
        <p:nvSpPr>
          <p:cNvPr id="129050" name="Rectangle 26"/>
          <p:cNvSpPr>
            <a:spLocks noChangeArrowheads="1"/>
          </p:cNvSpPr>
          <p:nvPr/>
        </p:nvSpPr>
        <p:spPr bwMode="auto">
          <a:xfrm>
            <a:off x="1739900" y="3898900"/>
            <a:ext cx="463550"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20</a:t>
            </a:r>
          </a:p>
        </p:txBody>
      </p:sp>
      <p:sp>
        <p:nvSpPr>
          <p:cNvPr id="129062" name="Rectangle 38"/>
          <p:cNvSpPr>
            <a:spLocks noChangeArrowheads="1"/>
          </p:cNvSpPr>
          <p:nvPr/>
        </p:nvSpPr>
        <p:spPr bwMode="auto">
          <a:xfrm>
            <a:off x="6070600" y="1946275"/>
            <a:ext cx="203200" cy="457200"/>
          </a:xfrm>
          <a:prstGeom prst="rect">
            <a:avLst/>
          </a:prstGeom>
          <a:noFill/>
          <a:ln w="12700">
            <a:noFill/>
            <a:miter lim="800000"/>
            <a:headEnd/>
            <a:tailEnd/>
          </a:ln>
          <a:effectLst/>
        </p:spPr>
        <p:txBody>
          <a:bodyPr wrap="none" anchor="ctr"/>
          <a:lstStyle/>
          <a:p>
            <a:endParaRPr lang="es-ES"/>
          </a:p>
        </p:txBody>
      </p:sp>
      <p:sp>
        <p:nvSpPr>
          <p:cNvPr id="129065" name="Line 41"/>
          <p:cNvSpPr>
            <a:spLocks noChangeShapeType="1"/>
          </p:cNvSpPr>
          <p:nvPr/>
        </p:nvSpPr>
        <p:spPr bwMode="auto">
          <a:xfrm>
            <a:off x="2209800" y="1858963"/>
            <a:ext cx="0" cy="3995737"/>
          </a:xfrm>
          <a:prstGeom prst="line">
            <a:avLst/>
          </a:prstGeom>
          <a:noFill/>
          <a:ln w="25400">
            <a:solidFill>
              <a:schemeClr val="tx1"/>
            </a:solidFill>
            <a:round/>
            <a:headEnd/>
            <a:tailEnd/>
          </a:ln>
          <a:effectLst/>
        </p:spPr>
        <p:txBody>
          <a:bodyPr wrap="none" anchor="ctr"/>
          <a:lstStyle/>
          <a:p>
            <a:endParaRPr lang="es-ES"/>
          </a:p>
        </p:txBody>
      </p:sp>
      <p:sp>
        <p:nvSpPr>
          <p:cNvPr id="129067" name="Rectangle 43"/>
          <p:cNvSpPr>
            <a:spLocks noChangeArrowheads="1"/>
          </p:cNvSpPr>
          <p:nvPr/>
        </p:nvSpPr>
        <p:spPr bwMode="auto">
          <a:xfrm>
            <a:off x="1968500" y="5854700"/>
            <a:ext cx="322263"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0</a:t>
            </a:r>
          </a:p>
        </p:txBody>
      </p:sp>
      <p:sp>
        <p:nvSpPr>
          <p:cNvPr id="129068" name="Rectangle 44"/>
          <p:cNvSpPr>
            <a:spLocks noChangeArrowheads="1"/>
          </p:cNvSpPr>
          <p:nvPr/>
        </p:nvSpPr>
        <p:spPr bwMode="auto">
          <a:xfrm>
            <a:off x="2760663" y="5854700"/>
            <a:ext cx="322262"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2</a:t>
            </a:r>
          </a:p>
        </p:txBody>
      </p:sp>
      <p:sp>
        <p:nvSpPr>
          <p:cNvPr id="129069" name="Rectangle 45"/>
          <p:cNvSpPr>
            <a:spLocks noChangeArrowheads="1"/>
          </p:cNvSpPr>
          <p:nvPr/>
        </p:nvSpPr>
        <p:spPr bwMode="auto">
          <a:xfrm>
            <a:off x="3155950" y="5854700"/>
            <a:ext cx="322263"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3</a:t>
            </a:r>
          </a:p>
        </p:txBody>
      </p:sp>
      <p:sp>
        <p:nvSpPr>
          <p:cNvPr id="129070" name="Rectangle 46"/>
          <p:cNvSpPr>
            <a:spLocks noChangeArrowheads="1"/>
          </p:cNvSpPr>
          <p:nvPr/>
        </p:nvSpPr>
        <p:spPr bwMode="auto">
          <a:xfrm>
            <a:off x="3552825" y="5854700"/>
            <a:ext cx="322263"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4</a:t>
            </a:r>
          </a:p>
        </p:txBody>
      </p:sp>
      <p:sp>
        <p:nvSpPr>
          <p:cNvPr id="129071" name="Rectangle 47"/>
          <p:cNvSpPr>
            <a:spLocks noChangeArrowheads="1"/>
          </p:cNvSpPr>
          <p:nvPr/>
        </p:nvSpPr>
        <p:spPr bwMode="auto">
          <a:xfrm>
            <a:off x="3949700" y="5854700"/>
            <a:ext cx="322263"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5</a:t>
            </a:r>
          </a:p>
        </p:txBody>
      </p:sp>
      <p:sp>
        <p:nvSpPr>
          <p:cNvPr id="129072" name="Rectangle 48"/>
          <p:cNvSpPr>
            <a:spLocks noChangeArrowheads="1"/>
          </p:cNvSpPr>
          <p:nvPr/>
        </p:nvSpPr>
        <p:spPr bwMode="auto">
          <a:xfrm>
            <a:off x="4344988" y="5854700"/>
            <a:ext cx="322262"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6</a:t>
            </a:r>
          </a:p>
        </p:txBody>
      </p:sp>
      <p:sp>
        <p:nvSpPr>
          <p:cNvPr id="129073" name="Rectangle 49"/>
          <p:cNvSpPr>
            <a:spLocks noChangeArrowheads="1"/>
          </p:cNvSpPr>
          <p:nvPr/>
        </p:nvSpPr>
        <p:spPr bwMode="auto">
          <a:xfrm>
            <a:off x="4741863" y="5854700"/>
            <a:ext cx="322262"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7</a:t>
            </a:r>
          </a:p>
        </p:txBody>
      </p:sp>
      <p:sp>
        <p:nvSpPr>
          <p:cNvPr id="129075" name="Rectangle 51"/>
          <p:cNvSpPr>
            <a:spLocks noChangeArrowheads="1"/>
          </p:cNvSpPr>
          <p:nvPr/>
        </p:nvSpPr>
        <p:spPr bwMode="auto">
          <a:xfrm>
            <a:off x="5534025" y="5854700"/>
            <a:ext cx="322263"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9</a:t>
            </a:r>
          </a:p>
        </p:txBody>
      </p:sp>
      <p:sp>
        <p:nvSpPr>
          <p:cNvPr id="129076" name="Rectangle 52"/>
          <p:cNvSpPr>
            <a:spLocks noChangeArrowheads="1"/>
          </p:cNvSpPr>
          <p:nvPr/>
        </p:nvSpPr>
        <p:spPr bwMode="auto">
          <a:xfrm>
            <a:off x="5930900" y="5854700"/>
            <a:ext cx="463550"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10</a:t>
            </a:r>
          </a:p>
        </p:txBody>
      </p:sp>
      <p:sp>
        <p:nvSpPr>
          <p:cNvPr id="129077" name="Rectangle 53"/>
          <p:cNvSpPr>
            <a:spLocks noChangeArrowheads="1"/>
          </p:cNvSpPr>
          <p:nvPr/>
        </p:nvSpPr>
        <p:spPr bwMode="auto">
          <a:xfrm>
            <a:off x="2363788" y="5854700"/>
            <a:ext cx="322262"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1</a:t>
            </a:r>
          </a:p>
        </p:txBody>
      </p:sp>
      <p:sp>
        <p:nvSpPr>
          <p:cNvPr id="129078" name="Line 54"/>
          <p:cNvSpPr>
            <a:spLocks noChangeShapeType="1"/>
          </p:cNvSpPr>
          <p:nvPr/>
        </p:nvSpPr>
        <p:spPr bwMode="auto">
          <a:xfrm>
            <a:off x="2209800" y="5835650"/>
            <a:ext cx="4006850" cy="0"/>
          </a:xfrm>
          <a:prstGeom prst="line">
            <a:avLst/>
          </a:prstGeom>
          <a:noFill/>
          <a:ln w="25400">
            <a:solidFill>
              <a:schemeClr val="tx1"/>
            </a:solidFill>
            <a:round/>
            <a:headEnd/>
            <a:tailEnd/>
          </a:ln>
          <a:effectLst/>
        </p:spPr>
        <p:txBody>
          <a:bodyPr wrap="none" anchor="ctr"/>
          <a:lstStyle/>
          <a:p>
            <a:endParaRPr lang="es-ES"/>
          </a:p>
        </p:txBody>
      </p:sp>
      <p:sp>
        <p:nvSpPr>
          <p:cNvPr id="129080" name="Rectangle 56"/>
          <p:cNvSpPr>
            <a:spLocks noChangeArrowheads="1"/>
          </p:cNvSpPr>
          <p:nvPr/>
        </p:nvSpPr>
        <p:spPr bwMode="auto">
          <a:xfrm>
            <a:off x="1739900" y="2794000"/>
            <a:ext cx="463550"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30</a:t>
            </a:r>
          </a:p>
        </p:txBody>
      </p:sp>
      <p:sp>
        <p:nvSpPr>
          <p:cNvPr id="129055" name="Rectangle 31"/>
          <p:cNvSpPr>
            <a:spLocks noChangeArrowheads="1"/>
          </p:cNvSpPr>
          <p:nvPr/>
        </p:nvSpPr>
        <p:spPr bwMode="auto">
          <a:xfrm>
            <a:off x="3706813" y="3687763"/>
            <a:ext cx="401637" cy="454025"/>
          </a:xfrm>
          <a:prstGeom prst="rect">
            <a:avLst/>
          </a:prstGeom>
          <a:noFill/>
          <a:ln w="12700">
            <a:noFill/>
            <a:miter lim="800000"/>
            <a:headEnd/>
            <a:tailEnd/>
          </a:ln>
          <a:effectLst/>
        </p:spPr>
        <p:txBody>
          <a:bodyPr wrap="none" lIns="90488" tIns="44450" rIns="90488" bIns="44450">
            <a:spAutoFit/>
          </a:bodyPr>
          <a:lstStyle/>
          <a:p>
            <a:pPr eaLnBrk="0" hangingPunct="0"/>
            <a:r>
              <a:rPr lang="en-US" sz="2400" b="1" i="1"/>
              <a:t>C</a:t>
            </a:r>
          </a:p>
        </p:txBody>
      </p:sp>
      <p:sp>
        <p:nvSpPr>
          <p:cNvPr id="129030" name="Line 6"/>
          <p:cNvSpPr>
            <a:spLocks noChangeShapeType="1"/>
          </p:cNvSpPr>
          <p:nvPr/>
        </p:nvSpPr>
        <p:spPr bwMode="auto">
          <a:xfrm flipV="1">
            <a:off x="3733800" y="4213225"/>
            <a:ext cx="0" cy="1614488"/>
          </a:xfrm>
          <a:prstGeom prst="line">
            <a:avLst/>
          </a:prstGeom>
          <a:noFill/>
          <a:ln w="25400">
            <a:solidFill>
              <a:schemeClr val="tx1"/>
            </a:solidFill>
            <a:prstDash val="dash"/>
            <a:round/>
            <a:headEnd/>
            <a:tailEnd/>
          </a:ln>
          <a:effectLst/>
        </p:spPr>
        <p:txBody>
          <a:bodyPr wrap="none" anchor="ctr"/>
          <a:lstStyle/>
          <a:p>
            <a:endParaRPr lang="es-ES"/>
          </a:p>
        </p:txBody>
      </p:sp>
      <p:grpSp>
        <p:nvGrpSpPr>
          <p:cNvPr id="129082" name="Group 58"/>
          <p:cNvGrpSpPr>
            <a:grpSpLocks/>
          </p:cNvGrpSpPr>
          <p:nvPr/>
        </p:nvGrpSpPr>
        <p:grpSpPr bwMode="auto">
          <a:xfrm>
            <a:off x="2571750" y="2771775"/>
            <a:ext cx="3073400" cy="3235325"/>
            <a:chOff x="1620" y="1746"/>
            <a:chExt cx="1936" cy="2038"/>
          </a:xfrm>
        </p:grpSpPr>
        <p:sp>
          <p:nvSpPr>
            <p:cNvPr id="129054" name="Line 30"/>
            <p:cNvSpPr>
              <a:spLocks noChangeShapeType="1"/>
            </p:cNvSpPr>
            <p:nvPr/>
          </p:nvSpPr>
          <p:spPr bwMode="auto">
            <a:xfrm>
              <a:off x="3331" y="3667"/>
              <a:ext cx="225" cy="117"/>
            </a:xfrm>
            <a:prstGeom prst="line">
              <a:avLst/>
            </a:prstGeom>
            <a:noFill/>
            <a:ln w="50800">
              <a:solidFill>
                <a:srgbClr val="663300"/>
              </a:solidFill>
              <a:prstDash val="sysDot"/>
              <a:round/>
              <a:headEnd/>
              <a:tailEnd/>
            </a:ln>
            <a:effectLst/>
          </p:spPr>
          <p:txBody>
            <a:bodyPr wrap="none" anchor="ctr"/>
            <a:lstStyle/>
            <a:p>
              <a:endParaRPr lang="es-ES"/>
            </a:p>
          </p:txBody>
        </p:sp>
        <p:sp>
          <p:nvSpPr>
            <p:cNvPr id="129081" name="Freeform 57"/>
            <p:cNvSpPr>
              <a:spLocks/>
            </p:cNvSpPr>
            <p:nvPr/>
          </p:nvSpPr>
          <p:spPr bwMode="auto">
            <a:xfrm>
              <a:off x="1620" y="1746"/>
              <a:ext cx="1704" cy="1926"/>
            </a:xfrm>
            <a:custGeom>
              <a:avLst/>
              <a:gdLst/>
              <a:ahLst/>
              <a:cxnLst>
                <a:cxn ang="0">
                  <a:pos x="0" y="1470"/>
                </a:cxn>
                <a:cxn ang="0">
                  <a:pos x="468" y="102"/>
                </a:cxn>
                <a:cxn ang="0">
                  <a:pos x="732" y="858"/>
                </a:cxn>
                <a:cxn ang="0">
                  <a:pos x="1164" y="1458"/>
                </a:cxn>
                <a:cxn ang="0">
                  <a:pos x="1704" y="1926"/>
                </a:cxn>
              </a:cxnLst>
              <a:rect l="0" t="0" r="r" b="b"/>
              <a:pathLst>
                <a:path w="1704" h="1926">
                  <a:moveTo>
                    <a:pt x="0" y="1470"/>
                  </a:moveTo>
                  <a:cubicBezTo>
                    <a:pt x="173" y="837"/>
                    <a:pt x="346" y="204"/>
                    <a:pt x="468" y="102"/>
                  </a:cubicBezTo>
                  <a:cubicBezTo>
                    <a:pt x="590" y="0"/>
                    <a:pt x="616" y="632"/>
                    <a:pt x="732" y="858"/>
                  </a:cubicBezTo>
                  <a:cubicBezTo>
                    <a:pt x="848" y="1084"/>
                    <a:pt x="1002" y="1280"/>
                    <a:pt x="1164" y="1458"/>
                  </a:cubicBezTo>
                  <a:cubicBezTo>
                    <a:pt x="1326" y="1636"/>
                    <a:pt x="1592" y="1828"/>
                    <a:pt x="1704" y="1926"/>
                  </a:cubicBezTo>
                </a:path>
              </a:pathLst>
            </a:custGeom>
            <a:noFill/>
            <a:ln w="57150" cap="flat" cmpd="sng">
              <a:solidFill>
                <a:srgbClr val="663300"/>
              </a:solidFill>
              <a:prstDash val="solid"/>
              <a:round/>
              <a:headEnd type="none" w="med" len="med"/>
              <a:tailEnd type="none" w="med" len="med"/>
            </a:ln>
            <a:effectLst/>
          </p:spPr>
          <p:txBody>
            <a:bodyPr wrap="none" anchor="ctr">
              <a:spAutoFit/>
            </a:bodyPr>
            <a:lstStyle/>
            <a:p>
              <a:endParaRPr lang="es-ES"/>
            </a:p>
          </p:txBody>
        </p:sp>
      </p:grpSp>
      <p:sp>
        <p:nvSpPr>
          <p:cNvPr id="129052" name="Oval 28"/>
          <p:cNvSpPr>
            <a:spLocks noChangeArrowheads="1"/>
          </p:cNvSpPr>
          <p:nvPr/>
        </p:nvSpPr>
        <p:spPr bwMode="auto">
          <a:xfrm>
            <a:off x="3657600" y="4038600"/>
            <a:ext cx="152400" cy="152400"/>
          </a:xfrm>
          <a:prstGeom prst="ellipse">
            <a:avLst/>
          </a:prstGeom>
          <a:solidFill>
            <a:schemeClr val="accent1"/>
          </a:solidFill>
          <a:ln w="12700">
            <a:solidFill>
              <a:schemeClr val="tx1"/>
            </a:solidFill>
            <a:round/>
            <a:headEnd/>
            <a:tailEnd/>
          </a:ln>
          <a:effectLst/>
        </p:spPr>
        <p:txBody>
          <a:bodyPr wrap="none" anchor="ctr"/>
          <a:lstStyle/>
          <a:p>
            <a:endParaRPr lang="es-ES"/>
          </a:p>
        </p:txBody>
      </p:sp>
      <p:sp>
        <p:nvSpPr>
          <p:cNvPr id="129056" name="Line 32"/>
          <p:cNvSpPr>
            <a:spLocks noChangeShapeType="1"/>
          </p:cNvSpPr>
          <p:nvPr/>
        </p:nvSpPr>
        <p:spPr bwMode="auto">
          <a:xfrm flipV="1">
            <a:off x="3352800" y="2917825"/>
            <a:ext cx="0" cy="2909888"/>
          </a:xfrm>
          <a:prstGeom prst="line">
            <a:avLst/>
          </a:prstGeom>
          <a:noFill/>
          <a:ln w="25400">
            <a:solidFill>
              <a:schemeClr val="tx1"/>
            </a:solidFill>
            <a:prstDash val="dash"/>
            <a:round/>
            <a:headEnd/>
            <a:tailEnd/>
          </a:ln>
          <a:effectLst/>
        </p:spPr>
        <p:txBody>
          <a:bodyPr wrap="none" anchor="ctr"/>
          <a:lstStyle/>
          <a:p>
            <a:endParaRPr lang="es-ES"/>
          </a:p>
        </p:txBody>
      </p:sp>
      <p:sp>
        <p:nvSpPr>
          <p:cNvPr id="129059" name="Rectangle 35"/>
          <p:cNvSpPr>
            <a:spLocks noChangeArrowheads="1"/>
          </p:cNvSpPr>
          <p:nvPr/>
        </p:nvSpPr>
        <p:spPr bwMode="auto">
          <a:xfrm>
            <a:off x="4475163" y="3119438"/>
            <a:ext cx="2263775" cy="363537"/>
          </a:xfrm>
          <a:prstGeom prst="rect">
            <a:avLst/>
          </a:prstGeom>
          <a:noFill/>
          <a:ln w="12700">
            <a:noFill/>
            <a:miter lim="800000"/>
            <a:headEnd/>
            <a:tailEnd/>
          </a:ln>
          <a:effectLst/>
        </p:spPr>
        <p:txBody>
          <a:bodyPr wrap="none" lIns="90488" tIns="44450" rIns="90488" bIns="44450">
            <a:spAutoFit/>
          </a:bodyPr>
          <a:lstStyle/>
          <a:p>
            <a:pPr eaLnBrk="0" hangingPunct="0"/>
            <a:r>
              <a:rPr lang="en-US" b="1"/>
              <a:t>Producto marginal </a:t>
            </a:r>
          </a:p>
        </p:txBody>
      </p:sp>
      <p:sp>
        <p:nvSpPr>
          <p:cNvPr id="129060" name="Line 36"/>
          <p:cNvSpPr>
            <a:spLocks noChangeShapeType="1"/>
          </p:cNvSpPr>
          <p:nvPr/>
        </p:nvSpPr>
        <p:spPr bwMode="auto">
          <a:xfrm flipH="1" flipV="1">
            <a:off x="3516313" y="2990850"/>
            <a:ext cx="947737" cy="284163"/>
          </a:xfrm>
          <a:prstGeom prst="line">
            <a:avLst/>
          </a:prstGeom>
          <a:noFill/>
          <a:ln w="28575">
            <a:solidFill>
              <a:schemeClr val="tx1"/>
            </a:solidFill>
            <a:round/>
            <a:headEnd/>
            <a:tailEnd type="triangle" w="med" len="med"/>
          </a:ln>
          <a:effectLst/>
        </p:spPr>
        <p:txBody>
          <a:bodyPr wrap="none" anchor="ctr"/>
          <a:lstStyle/>
          <a:p>
            <a:endParaRPr lang="es-ES"/>
          </a:p>
        </p:txBody>
      </p:sp>
      <p:sp>
        <p:nvSpPr>
          <p:cNvPr id="129095" name="Text Box 71"/>
          <p:cNvSpPr txBox="1">
            <a:spLocks noChangeArrowheads="1"/>
          </p:cNvSpPr>
          <p:nvPr/>
        </p:nvSpPr>
        <p:spPr bwMode="auto">
          <a:xfrm>
            <a:off x="3330575" y="1471613"/>
            <a:ext cx="5549900" cy="928687"/>
          </a:xfrm>
          <a:prstGeom prst="rect">
            <a:avLst/>
          </a:prstGeom>
          <a:noFill/>
          <a:ln w="12700">
            <a:solidFill>
              <a:schemeClr val="tx1"/>
            </a:solidFill>
            <a:miter lim="800000"/>
            <a:headEnd/>
            <a:tailEnd/>
          </a:ln>
          <a:effectLst/>
        </p:spPr>
        <p:txBody>
          <a:bodyPr wrap="none">
            <a:spAutoFit/>
          </a:bodyPr>
          <a:lstStyle/>
          <a:p>
            <a:pPr eaLnBrk="0" hangingPunct="0"/>
            <a:r>
              <a:rPr lang="en-US"/>
              <a:t>A la izquierda de C: PM &gt; PMe y PMe es creciente.</a:t>
            </a:r>
          </a:p>
          <a:p>
            <a:pPr eaLnBrk="0" hangingPunct="0"/>
            <a:r>
              <a:rPr lang="en-US"/>
              <a:t>A la derecha de C: PM &lt; PMe y PMe es decreciente.</a:t>
            </a:r>
          </a:p>
          <a:p>
            <a:pPr eaLnBrk="0" hangingPunct="0"/>
            <a:r>
              <a:rPr lang="en-US"/>
              <a:t>C: PM = PMe y PMe alcanza su máximo.</a:t>
            </a:r>
          </a:p>
        </p:txBody>
      </p:sp>
      <p:sp>
        <p:nvSpPr>
          <p:cNvPr id="129100" name="Rectangle 76"/>
          <p:cNvSpPr>
            <a:spLocks noGrp="1" noChangeArrowheads="1"/>
          </p:cNvSpPr>
          <p:nvPr>
            <p:ph type="title"/>
          </p:nvPr>
        </p:nvSpPr>
        <p:spPr>
          <a:xfrm>
            <a:off x="550863" y="277813"/>
            <a:ext cx="7983537" cy="781050"/>
          </a:xfrm>
          <a:noFill/>
          <a:ln/>
        </p:spPr>
        <p:txBody>
          <a:bodyPr lIns="90488" tIns="44450" rIns="90488" bIns="44450" anchor="b"/>
          <a:lstStyle/>
          <a:p>
            <a:r>
              <a:rPr lang="es-ES" sz="3200"/>
              <a:t>2.2. Relaciones entre las curvas de producto total, medio y marginal</a:t>
            </a:r>
            <a:endParaRPr lang="en-US" sz="3200"/>
          </a:p>
        </p:txBody>
      </p:sp>
      <p:sp>
        <p:nvSpPr>
          <p:cNvPr id="129101" name="Rectangle 77"/>
          <p:cNvSpPr>
            <a:spLocks noChangeArrowheads="1"/>
          </p:cNvSpPr>
          <p:nvPr/>
        </p:nvSpPr>
        <p:spPr bwMode="auto">
          <a:xfrm>
            <a:off x="88900" y="1511300"/>
            <a:ext cx="2111375" cy="638175"/>
          </a:xfrm>
          <a:prstGeom prst="rect">
            <a:avLst/>
          </a:prstGeom>
          <a:noFill/>
          <a:ln w="12700">
            <a:noFill/>
            <a:miter lim="800000"/>
            <a:headEnd/>
            <a:tailEnd/>
          </a:ln>
          <a:effectLst/>
        </p:spPr>
        <p:txBody>
          <a:bodyPr wrap="none" lIns="90488" tIns="44450" rIns="90488" bIns="44450">
            <a:spAutoFit/>
          </a:bodyPr>
          <a:lstStyle/>
          <a:p>
            <a:pPr algn="r" eaLnBrk="0" hangingPunct="0"/>
            <a:r>
              <a:rPr lang="es-ES" b="1"/>
              <a:t>Producción diaria</a:t>
            </a:r>
          </a:p>
          <a:p>
            <a:pPr algn="r" eaLnBrk="0" hangingPunct="0"/>
            <a:r>
              <a:rPr lang="es-ES" b="1"/>
              <a:t> por trabajador</a:t>
            </a:r>
          </a:p>
        </p:txBody>
      </p:sp>
      <p:sp>
        <p:nvSpPr>
          <p:cNvPr id="129102" name="Rectangle 78"/>
          <p:cNvSpPr>
            <a:spLocks noChangeArrowheads="1"/>
          </p:cNvSpPr>
          <p:nvPr/>
        </p:nvSpPr>
        <p:spPr bwMode="auto">
          <a:xfrm>
            <a:off x="6269038" y="5799138"/>
            <a:ext cx="2716212" cy="363537"/>
          </a:xfrm>
          <a:prstGeom prst="rect">
            <a:avLst/>
          </a:prstGeom>
          <a:noFill/>
          <a:ln w="12700">
            <a:noFill/>
            <a:miter lim="800000"/>
            <a:headEnd/>
            <a:tailEnd/>
          </a:ln>
          <a:effectLst/>
        </p:spPr>
        <p:txBody>
          <a:bodyPr wrap="none" lIns="90488" tIns="44450" rIns="90488" bIns="44450">
            <a:spAutoFit/>
          </a:bodyPr>
          <a:lstStyle/>
          <a:p>
            <a:pPr eaLnBrk="0" hangingPunct="0"/>
            <a:r>
              <a:rPr lang="en-US" b="1"/>
              <a:t>Nº </a:t>
            </a:r>
            <a:r>
              <a:rPr lang="es-ES" b="1"/>
              <a:t>trabajadores al día</a:t>
            </a:r>
            <a:r>
              <a:rPr lang="es-ES"/>
              <a:t>,</a:t>
            </a:r>
            <a:r>
              <a:rPr lang="es-ES" b="1"/>
              <a:t>L</a:t>
            </a:r>
          </a:p>
        </p:txBody>
      </p:sp>
      <p:sp>
        <p:nvSpPr>
          <p:cNvPr id="129104" name="Rectangle 80"/>
          <p:cNvSpPr>
            <a:spLocks noChangeArrowheads="1"/>
          </p:cNvSpPr>
          <p:nvPr/>
        </p:nvSpPr>
        <p:spPr bwMode="auto">
          <a:xfrm>
            <a:off x="3233738" y="2574925"/>
            <a:ext cx="346075" cy="363538"/>
          </a:xfrm>
          <a:prstGeom prst="rect">
            <a:avLst/>
          </a:prstGeom>
          <a:noFill/>
          <a:ln w="12700">
            <a:noFill/>
            <a:miter lim="800000"/>
            <a:headEnd/>
            <a:tailEnd/>
          </a:ln>
          <a:effectLst/>
        </p:spPr>
        <p:txBody>
          <a:bodyPr wrap="none" lIns="90488" tIns="44450" rIns="90488" bIns="44450">
            <a:spAutoFit/>
          </a:bodyPr>
          <a:lstStyle/>
          <a:p>
            <a:pPr eaLnBrk="0" hangingPunct="0"/>
            <a:r>
              <a:rPr lang="en-US" b="1" i="1"/>
              <a:t>B</a:t>
            </a:r>
          </a:p>
        </p:txBody>
      </p:sp>
      <p:sp>
        <p:nvSpPr>
          <p:cNvPr id="129105" name="Rectangle 81"/>
          <p:cNvSpPr>
            <a:spLocks noChangeArrowheads="1"/>
          </p:cNvSpPr>
          <p:nvPr/>
        </p:nvSpPr>
        <p:spPr bwMode="auto">
          <a:xfrm>
            <a:off x="5292725" y="5307013"/>
            <a:ext cx="346075" cy="363537"/>
          </a:xfrm>
          <a:prstGeom prst="rect">
            <a:avLst/>
          </a:prstGeom>
          <a:noFill/>
          <a:ln w="12700">
            <a:noFill/>
            <a:miter lim="800000"/>
            <a:headEnd/>
            <a:tailEnd/>
          </a:ln>
          <a:effectLst/>
        </p:spPr>
        <p:txBody>
          <a:bodyPr wrap="none" lIns="90488" tIns="44450" rIns="90488" bIns="44450">
            <a:spAutoFit/>
          </a:bodyPr>
          <a:lstStyle/>
          <a:p>
            <a:pPr eaLnBrk="0" hangingPunct="0"/>
            <a:r>
              <a:rPr lang="en-US" b="1" i="1"/>
              <a:t>D</a:t>
            </a:r>
          </a:p>
        </p:txBody>
      </p:sp>
      <p:sp>
        <p:nvSpPr>
          <p:cNvPr id="47" name="Rectangle 101"/>
          <p:cNvSpPr>
            <a:spLocks noChangeArrowheads="1"/>
          </p:cNvSpPr>
          <p:nvPr/>
        </p:nvSpPr>
        <p:spPr bwMode="auto">
          <a:xfrm>
            <a:off x="835367" y="6310313"/>
            <a:ext cx="6132592" cy="400110"/>
          </a:xfrm>
          <a:prstGeom prst="rect">
            <a:avLst/>
          </a:prstGeom>
          <a:noFill/>
          <a:ln w="12700">
            <a:noFill/>
            <a:miter lim="800000"/>
            <a:headEnd/>
            <a:tailEnd/>
          </a:ln>
          <a:effectLst/>
        </p:spPr>
        <p:txBody>
          <a:bodyPr wrap="square" anchor="ctr">
            <a:spAutoFit/>
          </a:bodyPr>
          <a:lstStyle/>
          <a:p>
            <a:r>
              <a:rPr lang="es-ES" sz="2000" i="1" dirty="0" smtClean="0"/>
              <a:t>Figura 7</a:t>
            </a:r>
            <a:r>
              <a:rPr lang="es-ES" sz="2000" dirty="0" smtClean="0"/>
              <a:t>. Relación entre producto medio y marginal.</a:t>
            </a:r>
            <a:endParaRPr lang="es-ES" sz="2000" b="1" dirty="0"/>
          </a:p>
        </p:txBody>
      </p:sp>
    </p:spTree>
  </p:cSld>
  <p:clrMapOvr>
    <a:masterClrMapping/>
  </p:clrMapOvr>
  <p:transition spd="med">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9096"/>
                                        </p:tgtEl>
                                        <p:attrNameLst>
                                          <p:attrName>style.visibility</p:attrName>
                                        </p:attrNameLst>
                                      </p:cBhvr>
                                      <p:to>
                                        <p:strVal val="visible"/>
                                      </p:to>
                                    </p:set>
                                    <p:animEffect transition="in" filter="wipe(left)">
                                      <p:cBhvr>
                                        <p:cTn id="7" dur="500"/>
                                        <p:tgtEl>
                                          <p:spTgt spid="1290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pie de página"/>
          <p:cNvSpPr>
            <a:spLocks noGrp="1"/>
          </p:cNvSpPr>
          <p:nvPr>
            <p:ph type="ftr" sz="quarter" idx="11"/>
          </p:nvPr>
        </p:nvSpPr>
        <p:spPr/>
        <p:txBody>
          <a:bodyPr/>
          <a:lstStyle/>
          <a:p>
            <a:r>
              <a:rPr lang="es-ES"/>
              <a:t>Capítulo 3</a:t>
            </a:r>
          </a:p>
        </p:txBody>
      </p:sp>
      <p:sp>
        <p:nvSpPr>
          <p:cNvPr id="5" name="5 Marcador de número de diapositiva"/>
          <p:cNvSpPr>
            <a:spLocks noGrp="1"/>
          </p:cNvSpPr>
          <p:nvPr>
            <p:ph type="sldNum" sz="quarter" idx="12"/>
          </p:nvPr>
        </p:nvSpPr>
        <p:spPr/>
        <p:txBody>
          <a:bodyPr/>
          <a:lstStyle/>
          <a:p>
            <a:fld id="{6CE51976-265E-463D-97F5-E359F415D628}" type="slidenum">
              <a:rPr lang="es-ES"/>
              <a:pPr/>
              <a:t>3</a:t>
            </a:fld>
            <a:endParaRPr lang="es-ES"/>
          </a:p>
        </p:txBody>
      </p:sp>
      <p:sp>
        <p:nvSpPr>
          <p:cNvPr id="397314" name="Rectangle 2"/>
          <p:cNvSpPr>
            <a:spLocks noGrp="1" noChangeArrowheads="1"/>
          </p:cNvSpPr>
          <p:nvPr>
            <p:ph type="title"/>
          </p:nvPr>
        </p:nvSpPr>
        <p:spPr/>
        <p:txBody>
          <a:bodyPr/>
          <a:lstStyle/>
          <a:p>
            <a:r>
              <a:rPr lang="es-ES" sz="4000"/>
              <a:t>Objetivos del capítulo 3</a:t>
            </a:r>
          </a:p>
        </p:txBody>
      </p:sp>
      <p:sp>
        <p:nvSpPr>
          <p:cNvPr id="397315" name="Rectangle 3"/>
          <p:cNvSpPr>
            <a:spLocks noGrp="1" noChangeArrowheads="1"/>
          </p:cNvSpPr>
          <p:nvPr>
            <p:ph type="body" idx="1"/>
          </p:nvPr>
        </p:nvSpPr>
        <p:spPr>
          <a:xfrm>
            <a:off x="457200" y="1273175"/>
            <a:ext cx="7957595" cy="4525963"/>
          </a:xfrm>
        </p:spPr>
        <p:txBody>
          <a:bodyPr/>
          <a:lstStyle/>
          <a:p>
            <a:endParaRPr lang="es-ES" sz="2800" dirty="0"/>
          </a:p>
          <a:p>
            <a:pPr algn="just"/>
            <a:r>
              <a:rPr lang="es-ES" sz="2800" dirty="0"/>
              <a:t>Entender la diferencia entre el corto y el largo plazo en la teoría de la producción y de costes.</a:t>
            </a:r>
          </a:p>
          <a:p>
            <a:pPr algn="just"/>
            <a:r>
              <a:rPr lang="es-ES" sz="2800" dirty="0"/>
              <a:t>Comprender la importancia de la función de producción de una empresa.</a:t>
            </a:r>
          </a:p>
          <a:p>
            <a:pPr algn="just"/>
            <a:r>
              <a:rPr lang="es-ES" sz="2800" dirty="0"/>
              <a:t>Estudiar en qué consisten los rendimientos de escala.</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6 Marcador de pie de página"/>
          <p:cNvSpPr>
            <a:spLocks noGrp="1"/>
          </p:cNvSpPr>
          <p:nvPr>
            <p:ph type="ftr" sz="quarter" idx="11"/>
          </p:nvPr>
        </p:nvSpPr>
        <p:spPr/>
        <p:txBody>
          <a:bodyPr/>
          <a:lstStyle/>
          <a:p>
            <a:r>
              <a:rPr lang="es-ES"/>
              <a:t>Capítulo 3</a:t>
            </a:r>
          </a:p>
        </p:txBody>
      </p:sp>
      <p:sp>
        <p:nvSpPr>
          <p:cNvPr id="10" name="7 Marcador de número de diapositiva"/>
          <p:cNvSpPr>
            <a:spLocks noGrp="1"/>
          </p:cNvSpPr>
          <p:nvPr>
            <p:ph type="sldNum" sz="quarter" idx="12"/>
          </p:nvPr>
        </p:nvSpPr>
        <p:spPr/>
        <p:txBody>
          <a:bodyPr/>
          <a:lstStyle/>
          <a:p>
            <a:fld id="{4B34533F-BAD7-43AC-A0B1-91B37AB140C8}" type="slidenum">
              <a:rPr lang="es-ES"/>
              <a:pPr/>
              <a:t>30</a:t>
            </a:fld>
            <a:endParaRPr lang="es-ES"/>
          </a:p>
        </p:txBody>
      </p:sp>
      <p:sp>
        <p:nvSpPr>
          <p:cNvPr id="131074" name="Rectangle 2"/>
          <p:cNvSpPr>
            <a:spLocks noChangeArrowheads="1"/>
          </p:cNvSpPr>
          <p:nvPr/>
        </p:nvSpPr>
        <p:spPr bwMode="auto">
          <a:xfrm>
            <a:off x="762000" y="6248400"/>
            <a:ext cx="1905000" cy="457200"/>
          </a:xfrm>
          <a:prstGeom prst="rect">
            <a:avLst/>
          </a:prstGeom>
          <a:noFill/>
          <a:ln w="12700">
            <a:noFill/>
            <a:miter lim="800000"/>
            <a:headEnd/>
            <a:tailEnd/>
          </a:ln>
          <a:effectLst/>
        </p:spPr>
        <p:txBody>
          <a:bodyPr wrap="none" anchor="ctr"/>
          <a:lstStyle/>
          <a:p>
            <a:endParaRPr lang="es-ES"/>
          </a:p>
        </p:txBody>
      </p:sp>
      <p:sp>
        <p:nvSpPr>
          <p:cNvPr id="131075" name="Rectangle 3"/>
          <p:cNvSpPr>
            <a:spLocks noChangeArrowheads="1"/>
          </p:cNvSpPr>
          <p:nvPr/>
        </p:nvSpPr>
        <p:spPr bwMode="auto">
          <a:xfrm>
            <a:off x="3276600" y="6248400"/>
            <a:ext cx="2895600" cy="457200"/>
          </a:xfrm>
          <a:prstGeom prst="rect">
            <a:avLst/>
          </a:prstGeom>
          <a:noFill/>
          <a:ln w="12700">
            <a:noFill/>
            <a:miter lim="800000"/>
            <a:headEnd/>
            <a:tailEnd/>
          </a:ln>
          <a:effectLst/>
        </p:spPr>
        <p:txBody>
          <a:bodyPr wrap="none" anchor="ctr"/>
          <a:lstStyle/>
          <a:p>
            <a:endParaRPr lang="es-ES"/>
          </a:p>
        </p:txBody>
      </p:sp>
      <p:sp>
        <p:nvSpPr>
          <p:cNvPr id="131077" name="Rectangle 5"/>
          <p:cNvSpPr>
            <a:spLocks noGrp="1" noChangeArrowheads="1"/>
          </p:cNvSpPr>
          <p:nvPr>
            <p:ph type="body" sz="half" idx="1"/>
          </p:nvPr>
        </p:nvSpPr>
        <p:spPr>
          <a:xfrm>
            <a:off x="471488" y="1382713"/>
            <a:ext cx="4038600" cy="4525962"/>
          </a:xfrm>
          <a:noFill/>
          <a:ln/>
        </p:spPr>
        <p:txBody>
          <a:bodyPr lIns="90488" tIns="44450" rIns="90488" bIns="44450"/>
          <a:lstStyle/>
          <a:p>
            <a:pPr>
              <a:spcBef>
                <a:spcPct val="70000"/>
              </a:spcBef>
              <a:buFontTx/>
              <a:buNone/>
            </a:pPr>
            <a:r>
              <a:rPr lang="es-ES" sz="2400"/>
              <a:t>Analíticamente:</a:t>
            </a:r>
          </a:p>
          <a:p>
            <a:pPr>
              <a:buSzPct val="75000"/>
            </a:pPr>
            <a:r>
              <a:rPr lang="es-ES" sz="2400"/>
              <a:t>Para L=L</a:t>
            </a:r>
            <a:r>
              <a:rPr lang="es-ES" sz="2400" baseline="-25000"/>
              <a:t>B</a:t>
            </a:r>
            <a:r>
              <a:rPr lang="es-ES" sz="2400"/>
              <a:t> empieza a operar ley rendimientos marginales decrecientes, PM</a:t>
            </a:r>
            <a:r>
              <a:rPr lang="es-ES" sz="2400" baseline="-25000"/>
              <a:t>L</a:t>
            </a:r>
            <a:r>
              <a:rPr lang="es-ES" sz="2400"/>
              <a:t> alcanza su máximo:</a:t>
            </a:r>
          </a:p>
          <a:p>
            <a:pPr>
              <a:buSzPct val="75000"/>
            </a:pPr>
            <a:r>
              <a:rPr lang="es-ES" sz="2400"/>
              <a:t>Óptimo técnico L</a:t>
            </a:r>
            <a:r>
              <a:rPr lang="es-ES" sz="2400" baseline="-25000"/>
              <a:t>C</a:t>
            </a:r>
            <a:r>
              <a:rPr lang="es-ES" sz="2400"/>
              <a:t>, PMe</a:t>
            </a:r>
            <a:r>
              <a:rPr lang="es-ES" sz="2400" baseline="-25000"/>
              <a:t>L</a:t>
            </a:r>
            <a:r>
              <a:rPr lang="es-ES" sz="2400"/>
              <a:t> alcanza su máximo, o PMe</a:t>
            </a:r>
            <a:r>
              <a:rPr lang="es-ES" sz="2400" baseline="-25000"/>
              <a:t>L</a:t>
            </a:r>
            <a:r>
              <a:rPr lang="es-ES" sz="2400"/>
              <a:t>=PM</a:t>
            </a:r>
            <a:r>
              <a:rPr lang="es-ES" sz="2400" baseline="-25000"/>
              <a:t>L</a:t>
            </a:r>
            <a:r>
              <a:rPr lang="es-ES" sz="2400"/>
              <a:t>:</a:t>
            </a:r>
          </a:p>
          <a:p>
            <a:pPr>
              <a:buSzPct val="75000"/>
            </a:pPr>
            <a:r>
              <a:rPr lang="es-ES" sz="2400"/>
              <a:t>Máximo técnico L</a:t>
            </a:r>
            <a:r>
              <a:rPr lang="es-ES" sz="2400" baseline="-25000"/>
              <a:t>D</a:t>
            </a:r>
            <a:r>
              <a:rPr lang="es-ES" sz="2400"/>
              <a:t>, Q alcanza su máximo o PM</a:t>
            </a:r>
            <a:r>
              <a:rPr lang="es-ES" sz="2400" baseline="-25000"/>
              <a:t>L</a:t>
            </a:r>
            <a:r>
              <a:rPr lang="es-ES" sz="2400"/>
              <a:t>=0:</a:t>
            </a:r>
          </a:p>
        </p:txBody>
      </p:sp>
      <p:graphicFrame>
        <p:nvGraphicFramePr>
          <p:cNvPr id="131082" name="Object 10"/>
          <p:cNvGraphicFramePr>
            <a:graphicFrameLocks noChangeAspect="1"/>
          </p:cNvGraphicFramePr>
          <p:nvPr>
            <p:ph sz="quarter" idx="2"/>
          </p:nvPr>
        </p:nvGraphicFramePr>
        <p:xfrm>
          <a:off x="4786313" y="2141538"/>
          <a:ext cx="3457575" cy="809625"/>
        </p:xfrm>
        <a:graphic>
          <a:graphicData uri="http://schemas.openxmlformats.org/presentationml/2006/ole">
            <p:oleObj spid="_x0000_s131082" name="Ecuación" r:id="rId4" imgW="1790640" imgH="419040" progId="Equation.3">
              <p:embed/>
            </p:oleObj>
          </a:graphicData>
        </a:graphic>
      </p:graphicFrame>
      <p:graphicFrame>
        <p:nvGraphicFramePr>
          <p:cNvPr id="131084" name="Object 12"/>
          <p:cNvGraphicFramePr>
            <a:graphicFrameLocks noChangeAspect="1"/>
          </p:cNvGraphicFramePr>
          <p:nvPr>
            <p:ph sz="quarter" idx="3"/>
          </p:nvPr>
        </p:nvGraphicFramePr>
        <p:xfrm>
          <a:off x="4829175" y="3430588"/>
          <a:ext cx="3619500" cy="776287"/>
        </p:xfrm>
        <a:graphic>
          <a:graphicData uri="http://schemas.openxmlformats.org/presentationml/2006/ole">
            <p:oleObj spid="_x0000_s131084" name="Ecuación" r:id="rId5" imgW="1955520" imgH="419040" progId="Equation.3">
              <p:embed/>
            </p:oleObj>
          </a:graphicData>
        </a:graphic>
      </p:graphicFrame>
      <p:graphicFrame>
        <p:nvGraphicFramePr>
          <p:cNvPr id="131086" name="Object 14"/>
          <p:cNvGraphicFramePr>
            <a:graphicFrameLocks noChangeAspect="1"/>
          </p:cNvGraphicFramePr>
          <p:nvPr/>
        </p:nvGraphicFramePr>
        <p:xfrm>
          <a:off x="4900613" y="4489450"/>
          <a:ext cx="3559175" cy="901700"/>
        </p:xfrm>
        <a:graphic>
          <a:graphicData uri="http://schemas.openxmlformats.org/presentationml/2006/ole">
            <p:oleObj spid="_x0000_s131086" name="Ecuación" r:id="rId6" imgW="1473120" imgH="419040" progId="Equation.3">
              <p:embed/>
            </p:oleObj>
          </a:graphicData>
        </a:graphic>
      </p:graphicFrame>
      <p:sp>
        <p:nvSpPr>
          <p:cNvPr id="131090" name="Rectangle 18"/>
          <p:cNvSpPr>
            <a:spLocks noGrp="1" noChangeArrowheads="1"/>
          </p:cNvSpPr>
          <p:nvPr>
            <p:ph type="title"/>
          </p:nvPr>
        </p:nvSpPr>
        <p:spPr>
          <a:xfrm>
            <a:off x="550863" y="509588"/>
            <a:ext cx="7983537" cy="781050"/>
          </a:xfrm>
          <a:noFill/>
          <a:ln/>
        </p:spPr>
        <p:txBody>
          <a:bodyPr lIns="90488" tIns="44450" rIns="90488" bIns="44450" anchor="b"/>
          <a:lstStyle/>
          <a:p>
            <a:r>
              <a:rPr lang="es-ES" sz="3200"/>
              <a:t>2.2. Relaciones entre las curvas de producto total, medio y marginal</a:t>
            </a:r>
            <a:endParaRPr lang="en-US" sz="3200"/>
          </a:p>
        </p:txBody>
      </p:sp>
    </p:spTree>
  </p:cSld>
  <p:clrMapOvr>
    <a:masterClrMapping/>
  </p:clrMapOvr>
  <p:transition spd="med">
    <p:zoom dir="in"/>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4 Marcador de número de diapositiva"/>
          <p:cNvSpPr>
            <a:spLocks noGrp="1"/>
          </p:cNvSpPr>
          <p:nvPr>
            <p:ph type="sldNum" sz="quarter" idx="12"/>
          </p:nvPr>
        </p:nvSpPr>
        <p:spPr/>
        <p:txBody>
          <a:bodyPr/>
          <a:lstStyle/>
          <a:p>
            <a:fld id="{B4517554-48A4-4CD2-A6C4-9DFD6CE3F0B4}" type="slidenum">
              <a:rPr lang="es-ES"/>
              <a:pPr/>
              <a:t>31</a:t>
            </a:fld>
            <a:endParaRPr lang="es-ES"/>
          </a:p>
        </p:txBody>
      </p:sp>
      <p:sp>
        <p:nvSpPr>
          <p:cNvPr id="120879" name="Freeform 47"/>
          <p:cNvSpPr>
            <a:spLocks/>
          </p:cNvSpPr>
          <p:nvPr/>
        </p:nvSpPr>
        <p:spPr bwMode="auto">
          <a:xfrm>
            <a:off x="5321300" y="2514600"/>
            <a:ext cx="876300" cy="228600"/>
          </a:xfrm>
          <a:custGeom>
            <a:avLst/>
            <a:gdLst/>
            <a:ahLst/>
            <a:cxnLst>
              <a:cxn ang="0">
                <a:pos x="0" y="0"/>
              </a:cxn>
              <a:cxn ang="0">
                <a:pos x="336" y="48"/>
              </a:cxn>
              <a:cxn ang="0">
                <a:pos x="552" y="144"/>
              </a:cxn>
            </a:cxnLst>
            <a:rect l="0" t="0" r="r" b="b"/>
            <a:pathLst>
              <a:path w="552" h="144">
                <a:moveTo>
                  <a:pt x="0" y="0"/>
                </a:moveTo>
                <a:cubicBezTo>
                  <a:pt x="122" y="12"/>
                  <a:pt x="244" y="24"/>
                  <a:pt x="336" y="48"/>
                </a:cubicBezTo>
                <a:cubicBezTo>
                  <a:pt x="428" y="72"/>
                  <a:pt x="490" y="108"/>
                  <a:pt x="552" y="144"/>
                </a:cubicBezTo>
              </a:path>
            </a:pathLst>
          </a:custGeom>
          <a:noFill/>
          <a:ln w="57150" cap="flat" cmpd="sng">
            <a:solidFill>
              <a:srgbClr val="3366CC"/>
            </a:solidFill>
            <a:prstDash val="dash"/>
            <a:round/>
            <a:headEnd type="none" w="med" len="med"/>
            <a:tailEnd type="none" w="med" len="med"/>
          </a:ln>
          <a:effectLst/>
        </p:spPr>
        <p:txBody>
          <a:bodyPr wrap="none" anchor="ctr">
            <a:spAutoFit/>
          </a:bodyPr>
          <a:lstStyle/>
          <a:p>
            <a:endParaRPr lang="es-ES"/>
          </a:p>
        </p:txBody>
      </p:sp>
      <p:sp>
        <p:nvSpPr>
          <p:cNvPr id="120867" name="Rectangle 35"/>
          <p:cNvSpPr>
            <a:spLocks noChangeArrowheads="1"/>
          </p:cNvSpPr>
          <p:nvPr/>
        </p:nvSpPr>
        <p:spPr bwMode="auto">
          <a:xfrm>
            <a:off x="6243638" y="3417888"/>
            <a:ext cx="1730375" cy="363537"/>
          </a:xfrm>
          <a:prstGeom prst="rect">
            <a:avLst/>
          </a:prstGeom>
          <a:noFill/>
          <a:ln w="12700">
            <a:noFill/>
            <a:miter lim="800000"/>
            <a:headEnd/>
            <a:tailEnd/>
          </a:ln>
          <a:effectLst/>
        </p:spPr>
        <p:txBody>
          <a:bodyPr wrap="none" lIns="90488" tIns="44450" rIns="90488" bIns="44450">
            <a:spAutoFit/>
          </a:bodyPr>
          <a:lstStyle/>
          <a:p>
            <a:pPr eaLnBrk="0" hangingPunct="0"/>
            <a:r>
              <a:rPr lang="en-US" b="1"/>
              <a:t>Producto total</a:t>
            </a:r>
          </a:p>
        </p:txBody>
      </p:sp>
      <p:sp>
        <p:nvSpPr>
          <p:cNvPr id="120878" name="Freeform 46"/>
          <p:cNvSpPr>
            <a:spLocks/>
          </p:cNvSpPr>
          <p:nvPr/>
        </p:nvSpPr>
        <p:spPr bwMode="auto">
          <a:xfrm>
            <a:off x="2197100" y="2514600"/>
            <a:ext cx="3124200" cy="3314700"/>
          </a:xfrm>
          <a:custGeom>
            <a:avLst/>
            <a:gdLst/>
            <a:ahLst/>
            <a:cxnLst>
              <a:cxn ang="0">
                <a:pos x="0" y="2088"/>
              </a:cxn>
              <a:cxn ang="0">
                <a:pos x="492" y="1668"/>
              </a:cxn>
              <a:cxn ang="0">
                <a:pos x="732" y="1188"/>
              </a:cxn>
              <a:cxn ang="0">
                <a:pos x="972" y="672"/>
              </a:cxn>
              <a:cxn ang="0">
                <a:pos x="1476" y="156"/>
              </a:cxn>
              <a:cxn ang="0">
                <a:pos x="1968" y="0"/>
              </a:cxn>
            </a:cxnLst>
            <a:rect l="0" t="0" r="r" b="b"/>
            <a:pathLst>
              <a:path w="1968" h="2088">
                <a:moveTo>
                  <a:pt x="0" y="2088"/>
                </a:moveTo>
                <a:cubicBezTo>
                  <a:pt x="185" y="1953"/>
                  <a:pt x="370" y="1818"/>
                  <a:pt x="492" y="1668"/>
                </a:cubicBezTo>
                <a:cubicBezTo>
                  <a:pt x="614" y="1518"/>
                  <a:pt x="652" y="1354"/>
                  <a:pt x="732" y="1188"/>
                </a:cubicBezTo>
                <a:cubicBezTo>
                  <a:pt x="812" y="1022"/>
                  <a:pt x="848" y="844"/>
                  <a:pt x="972" y="672"/>
                </a:cubicBezTo>
                <a:cubicBezTo>
                  <a:pt x="1096" y="500"/>
                  <a:pt x="1310" y="268"/>
                  <a:pt x="1476" y="156"/>
                </a:cubicBezTo>
                <a:cubicBezTo>
                  <a:pt x="1642" y="44"/>
                  <a:pt x="1866" y="32"/>
                  <a:pt x="1968" y="0"/>
                </a:cubicBezTo>
              </a:path>
            </a:pathLst>
          </a:custGeom>
          <a:noFill/>
          <a:ln w="57150" cap="flat" cmpd="sng">
            <a:solidFill>
              <a:srgbClr val="3366CC"/>
            </a:solidFill>
            <a:prstDash val="solid"/>
            <a:round/>
            <a:headEnd type="none" w="med" len="med"/>
            <a:tailEnd type="none" w="med" len="med"/>
          </a:ln>
          <a:effectLst/>
        </p:spPr>
        <p:txBody>
          <a:bodyPr wrap="none" anchor="ctr">
            <a:spAutoFit/>
          </a:bodyPr>
          <a:lstStyle/>
          <a:p>
            <a:endParaRPr lang="es-ES"/>
          </a:p>
        </p:txBody>
      </p:sp>
      <p:sp>
        <p:nvSpPr>
          <p:cNvPr id="120868" name="Line 36"/>
          <p:cNvSpPr>
            <a:spLocks noChangeShapeType="1"/>
          </p:cNvSpPr>
          <p:nvPr/>
        </p:nvSpPr>
        <p:spPr bwMode="auto">
          <a:xfrm flipH="1" flipV="1">
            <a:off x="4638675" y="2784475"/>
            <a:ext cx="1633538" cy="795338"/>
          </a:xfrm>
          <a:prstGeom prst="line">
            <a:avLst/>
          </a:prstGeom>
          <a:noFill/>
          <a:ln w="25400">
            <a:solidFill>
              <a:schemeClr val="tx1"/>
            </a:solidFill>
            <a:round/>
            <a:headEnd/>
            <a:tailEnd type="triangle" w="med" len="med"/>
          </a:ln>
          <a:effectLst/>
        </p:spPr>
        <p:txBody>
          <a:bodyPr wrap="none" anchor="ctr"/>
          <a:lstStyle/>
          <a:p>
            <a:endParaRPr lang="es-ES"/>
          </a:p>
        </p:txBody>
      </p:sp>
      <p:sp>
        <p:nvSpPr>
          <p:cNvPr id="120888" name="Text Box 56"/>
          <p:cNvSpPr txBox="1">
            <a:spLocks noChangeArrowheads="1"/>
          </p:cNvSpPr>
          <p:nvPr/>
        </p:nvSpPr>
        <p:spPr bwMode="auto">
          <a:xfrm>
            <a:off x="2574925" y="1274763"/>
            <a:ext cx="6350000" cy="889000"/>
          </a:xfrm>
          <a:prstGeom prst="rect">
            <a:avLst/>
          </a:prstGeom>
          <a:noFill/>
          <a:ln w="12700">
            <a:solidFill>
              <a:schemeClr val="tx1"/>
            </a:solidFill>
            <a:miter lim="800000"/>
            <a:headEnd/>
            <a:tailEnd/>
          </a:ln>
          <a:effectLst/>
        </p:spPr>
        <p:txBody>
          <a:bodyPr lIns="54000" tIns="10800" rIns="54000" bIns="10800">
            <a:spAutoFit/>
          </a:bodyPr>
          <a:lstStyle/>
          <a:p>
            <a:pPr eaLnBrk="0" hangingPunct="0"/>
            <a:r>
              <a:rPr lang="es-ES" b="1"/>
              <a:t>I: de 0 a L</a:t>
            </a:r>
            <a:r>
              <a:rPr lang="es-ES" b="1" baseline="-25000"/>
              <a:t>C</a:t>
            </a:r>
            <a:r>
              <a:rPr lang="es-ES" b="1"/>
              <a:t> (óptimo técnico).</a:t>
            </a:r>
          </a:p>
          <a:p>
            <a:pPr eaLnBrk="0" hangingPunct="0"/>
            <a:r>
              <a:rPr lang="es-ES" b="1"/>
              <a:t>II: entre el óptimo técnico y el máximo técnico (L</a:t>
            </a:r>
            <a:r>
              <a:rPr lang="es-ES" b="1" baseline="-25000"/>
              <a:t>C</a:t>
            </a:r>
            <a:r>
              <a:rPr lang="es-ES" b="1"/>
              <a:t> y L</a:t>
            </a:r>
            <a:r>
              <a:rPr lang="es-ES" b="1" baseline="-25000"/>
              <a:t>D</a:t>
            </a:r>
            <a:r>
              <a:rPr lang="es-ES" b="1"/>
              <a:t>).</a:t>
            </a:r>
          </a:p>
          <a:p>
            <a:pPr eaLnBrk="0" hangingPunct="0"/>
            <a:r>
              <a:rPr lang="es-ES" b="1"/>
              <a:t>III: a partir del máximo técnico (L&gt;L</a:t>
            </a:r>
            <a:r>
              <a:rPr lang="es-ES" b="1" baseline="-25000"/>
              <a:t>D</a:t>
            </a:r>
            <a:r>
              <a:rPr lang="es-ES" b="1"/>
              <a:t>).</a:t>
            </a:r>
            <a:r>
              <a:rPr lang="es-ES" sz="2000"/>
              <a:t> </a:t>
            </a:r>
          </a:p>
        </p:txBody>
      </p:sp>
      <p:sp>
        <p:nvSpPr>
          <p:cNvPr id="120862" name="Line 30"/>
          <p:cNvSpPr>
            <a:spLocks noChangeShapeType="1"/>
          </p:cNvSpPr>
          <p:nvPr/>
        </p:nvSpPr>
        <p:spPr bwMode="auto">
          <a:xfrm>
            <a:off x="2214563" y="2514600"/>
            <a:ext cx="4141787" cy="0"/>
          </a:xfrm>
          <a:prstGeom prst="line">
            <a:avLst/>
          </a:prstGeom>
          <a:noFill/>
          <a:ln w="25400">
            <a:solidFill>
              <a:schemeClr val="tx1"/>
            </a:solidFill>
            <a:prstDash val="dash"/>
            <a:round/>
            <a:headEnd/>
            <a:tailEnd/>
          </a:ln>
          <a:effectLst/>
        </p:spPr>
        <p:txBody>
          <a:bodyPr wrap="none" anchor="ctr"/>
          <a:lstStyle/>
          <a:p>
            <a:endParaRPr lang="es-ES"/>
          </a:p>
        </p:txBody>
      </p:sp>
      <p:sp>
        <p:nvSpPr>
          <p:cNvPr id="120873" name="Line 41"/>
          <p:cNvSpPr>
            <a:spLocks noChangeShapeType="1"/>
          </p:cNvSpPr>
          <p:nvPr/>
        </p:nvSpPr>
        <p:spPr bwMode="auto">
          <a:xfrm>
            <a:off x="3733800" y="3738563"/>
            <a:ext cx="0" cy="2065337"/>
          </a:xfrm>
          <a:prstGeom prst="line">
            <a:avLst/>
          </a:prstGeom>
          <a:noFill/>
          <a:ln w="25400">
            <a:solidFill>
              <a:schemeClr val="tx1"/>
            </a:solidFill>
            <a:prstDash val="dash"/>
            <a:round/>
            <a:headEnd/>
            <a:tailEnd/>
          </a:ln>
          <a:effectLst/>
        </p:spPr>
        <p:txBody>
          <a:bodyPr wrap="none" anchor="ctr"/>
          <a:lstStyle/>
          <a:p>
            <a:endParaRPr lang="es-ES"/>
          </a:p>
        </p:txBody>
      </p:sp>
      <p:sp>
        <p:nvSpPr>
          <p:cNvPr id="120874" name="Line 42"/>
          <p:cNvSpPr>
            <a:spLocks noChangeShapeType="1"/>
          </p:cNvSpPr>
          <p:nvPr/>
        </p:nvSpPr>
        <p:spPr bwMode="auto">
          <a:xfrm>
            <a:off x="5334000" y="2595563"/>
            <a:ext cx="0" cy="3208337"/>
          </a:xfrm>
          <a:prstGeom prst="line">
            <a:avLst/>
          </a:prstGeom>
          <a:noFill/>
          <a:ln w="25400">
            <a:solidFill>
              <a:schemeClr val="tx1"/>
            </a:solidFill>
            <a:prstDash val="dash"/>
            <a:round/>
            <a:headEnd/>
            <a:tailEnd/>
          </a:ln>
          <a:effectLst/>
        </p:spPr>
        <p:txBody>
          <a:bodyPr wrap="none" anchor="ctr"/>
          <a:lstStyle/>
          <a:p>
            <a:endParaRPr lang="es-ES"/>
          </a:p>
        </p:txBody>
      </p:sp>
      <p:sp>
        <p:nvSpPr>
          <p:cNvPr id="120834" name="Rectangle 2"/>
          <p:cNvSpPr>
            <a:spLocks noChangeArrowheads="1"/>
          </p:cNvSpPr>
          <p:nvPr/>
        </p:nvSpPr>
        <p:spPr bwMode="auto">
          <a:xfrm>
            <a:off x="762000" y="6248400"/>
            <a:ext cx="1905000" cy="457200"/>
          </a:xfrm>
          <a:prstGeom prst="rect">
            <a:avLst/>
          </a:prstGeom>
          <a:noFill/>
          <a:ln w="12700">
            <a:noFill/>
            <a:miter lim="800000"/>
            <a:headEnd/>
            <a:tailEnd/>
          </a:ln>
          <a:effectLst/>
        </p:spPr>
        <p:txBody>
          <a:bodyPr wrap="none" anchor="ctr"/>
          <a:lstStyle/>
          <a:p>
            <a:endParaRPr lang="es-ES"/>
          </a:p>
        </p:txBody>
      </p:sp>
      <p:sp>
        <p:nvSpPr>
          <p:cNvPr id="120835" name="Rectangle 3"/>
          <p:cNvSpPr>
            <a:spLocks noChangeArrowheads="1"/>
          </p:cNvSpPr>
          <p:nvPr/>
        </p:nvSpPr>
        <p:spPr bwMode="auto">
          <a:xfrm>
            <a:off x="3276600" y="6248400"/>
            <a:ext cx="2895600" cy="457200"/>
          </a:xfrm>
          <a:prstGeom prst="rect">
            <a:avLst/>
          </a:prstGeom>
          <a:noFill/>
          <a:ln w="12700">
            <a:noFill/>
            <a:miter lim="800000"/>
            <a:headEnd/>
            <a:tailEnd/>
          </a:ln>
          <a:effectLst/>
        </p:spPr>
        <p:txBody>
          <a:bodyPr wrap="none" anchor="ctr"/>
          <a:lstStyle/>
          <a:p>
            <a:endParaRPr lang="es-ES"/>
          </a:p>
        </p:txBody>
      </p:sp>
      <p:sp>
        <p:nvSpPr>
          <p:cNvPr id="120840" name="Rectangle 8"/>
          <p:cNvSpPr>
            <a:spLocks noChangeArrowheads="1"/>
          </p:cNvSpPr>
          <p:nvPr/>
        </p:nvSpPr>
        <p:spPr bwMode="auto">
          <a:xfrm>
            <a:off x="3124200" y="6235700"/>
            <a:ext cx="2895600" cy="457200"/>
          </a:xfrm>
          <a:prstGeom prst="rect">
            <a:avLst/>
          </a:prstGeom>
          <a:noFill/>
          <a:ln w="12700">
            <a:noFill/>
            <a:miter lim="800000"/>
            <a:headEnd/>
            <a:tailEnd/>
          </a:ln>
          <a:effectLst/>
        </p:spPr>
        <p:txBody>
          <a:bodyPr wrap="none" anchor="ctr"/>
          <a:lstStyle/>
          <a:p>
            <a:endParaRPr lang="es-ES"/>
          </a:p>
        </p:txBody>
      </p:sp>
      <p:sp>
        <p:nvSpPr>
          <p:cNvPr id="120841" name="Line 9"/>
          <p:cNvSpPr>
            <a:spLocks noChangeShapeType="1"/>
          </p:cNvSpPr>
          <p:nvPr/>
        </p:nvSpPr>
        <p:spPr bwMode="auto">
          <a:xfrm>
            <a:off x="2209800" y="1858963"/>
            <a:ext cx="0" cy="3995737"/>
          </a:xfrm>
          <a:prstGeom prst="line">
            <a:avLst/>
          </a:prstGeom>
          <a:noFill/>
          <a:ln w="25400">
            <a:solidFill>
              <a:schemeClr val="tx1"/>
            </a:solidFill>
            <a:round/>
            <a:headEnd/>
            <a:tailEnd/>
          </a:ln>
          <a:effectLst/>
        </p:spPr>
        <p:txBody>
          <a:bodyPr wrap="none" anchor="ctr"/>
          <a:lstStyle/>
          <a:p>
            <a:endParaRPr lang="es-ES"/>
          </a:p>
        </p:txBody>
      </p:sp>
      <p:sp>
        <p:nvSpPr>
          <p:cNvPr id="120842" name="Line 10"/>
          <p:cNvSpPr>
            <a:spLocks noChangeShapeType="1"/>
          </p:cNvSpPr>
          <p:nvPr/>
        </p:nvSpPr>
        <p:spPr bwMode="auto">
          <a:xfrm>
            <a:off x="2209800" y="5835650"/>
            <a:ext cx="4006850" cy="0"/>
          </a:xfrm>
          <a:prstGeom prst="line">
            <a:avLst/>
          </a:prstGeom>
          <a:noFill/>
          <a:ln w="25400">
            <a:solidFill>
              <a:schemeClr val="tx1"/>
            </a:solidFill>
            <a:round/>
            <a:headEnd/>
            <a:tailEnd/>
          </a:ln>
          <a:effectLst/>
        </p:spPr>
        <p:txBody>
          <a:bodyPr wrap="none" anchor="ctr"/>
          <a:lstStyle/>
          <a:p>
            <a:endParaRPr lang="es-ES"/>
          </a:p>
        </p:txBody>
      </p:sp>
      <p:sp>
        <p:nvSpPr>
          <p:cNvPr id="120843" name="Rectangle 11"/>
          <p:cNvSpPr>
            <a:spLocks noChangeArrowheads="1"/>
          </p:cNvSpPr>
          <p:nvPr/>
        </p:nvSpPr>
        <p:spPr bwMode="auto">
          <a:xfrm>
            <a:off x="6269038" y="5799138"/>
            <a:ext cx="1990995" cy="366767"/>
          </a:xfrm>
          <a:prstGeom prst="rect">
            <a:avLst/>
          </a:prstGeom>
          <a:noFill/>
          <a:ln w="12700">
            <a:noFill/>
            <a:miter lim="800000"/>
            <a:headEnd/>
            <a:tailEnd/>
          </a:ln>
          <a:effectLst/>
        </p:spPr>
        <p:txBody>
          <a:bodyPr wrap="none" lIns="90488" tIns="44450" rIns="90488" bIns="44450">
            <a:spAutoFit/>
          </a:bodyPr>
          <a:lstStyle/>
          <a:p>
            <a:pPr eaLnBrk="0" hangingPunct="0"/>
            <a:r>
              <a:rPr lang="en-US" b="1" dirty="0"/>
              <a:t>L, </a:t>
            </a:r>
            <a:r>
              <a:rPr lang="en-US" b="1" dirty="0" err="1"/>
              <a:t>Trabajo</a:t>
            </a:r>
            <a:r>
              <a:rPr lang="en-US" b="1" dirty="0"/>
              <a:t> </a:t>
            </a:r>
            <a:r>
              <a:rPr lang="en-US" b="1" dirty="0" smtClean="0"/>
              <a:t>al </a:t>
            </a:r>
            <a:r>
              <a:rPr lang="en-US" b="1" dirty="0" err="1" smtClean="0"/>
              <a:t>día</a:t>
            </a:r>
            <a:endParaRPr lang="en-US" b="1" dirty="0"/>
          </a:p>
        </p:txBody>
      </p:sp>
      <p:sp>
        <p:nvSpPr>
          <p:cNvPr id="120844" name="Rectangle 12"/>
          <p:cNvSpPr>
            <a:spLocks noChangeArrowheads="1"/>
          </p:cNvSpPr>
          <p:nvPr/>
        </p:nvSpPr>
        <p:spPr bwMode="auto">
          <a:xfrm>
            <a:off x="440177" y="1511300"/>
            <a:ext cx="1760098" cy="643766"/>
          </a:xfrm>
          <a:prstGeom prst="rect">
            <a:avLst/>
          </a:prstGeom>
          <a:noFill/>
          <a:ln w="12700">
            <a:noFill/>
            <a:miter lim="800000"/>
            <a:headEnd/>
            <a:tailEnd/>
          </a:ln>
          <a:effectLst/>
        </p:spPr>
        <p:txBody>
          <a:bodyPr wrap="none" lIns="90488" tIns="44450" rIns="90488" bIns="44450">
            <a:spAutoFit/>
          </a:bodyPr>
          <a:lstStyle/>
          <a:p>
            <a:pPr algn="r" eaLnBrk="0" hangingPunct="0"/>
            <a:r>
              <a:rPr lang="en-US" b="1" dirty="0"/>
              <a:t>Q, </a:t>
            </a:r>
            <a:r>
              <a:rPr lang="en-US" b="1" dirty="0" err="1"/>
              <a:t>Producción</a:t>
            </a:r>
            <a:endParaRPr lang="en-US" b="1" dirty="0"/>
          </a:p>
          <a:p>
            <a:pPr algn="r" eaLnBrk="0" hangingPunct="0"/>
            <a:r>
              <a:rPr lang="en-US" b="1" dirty="0" smtClean="0"/>
              <a:t>al </a:t>
            </a:r>
            <a:r>
              <a:rPr lang="en-US" b="1" dirty="0" err="1" smtClean="0"/>
              <a:t>día</a:t>
            </a:r>
            <a:endParaRPr lang="en-US" b="1" dirty="0"/>
          </a:p>
        </p:txBody>
      </p:sp>
      <p:sp>
        <p:nvSpPr>
          <p:cNvPr id="120845" name="Rectangle 13"/>
          <p:cNvSpPr>
            <a:spLocks noChangeArrowheads="1"/>
          </p:cNvSpPr>
          <p:nvPr/>
        </p:nvSpPr>
        <p:spPr bwMode="auto">
          <a:xfrm>
            <a:off x="1609725" y="3379788"/>
            <a:ext cx="463550"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80</a:t>
            </a:r>
          </a:p>
        </p:txBody>
      </p:sp>
      <p:sp>
        <p:nvSpPr>
          <p:cNvPr id="120846" name="Rectangle 14"/>
          <p:cNvSpPr>
            <a:spLocks noChangeArrowheads="1"/>
          </p:cNvSpPr>
          <p:nvPr/>
        </p:nvSpPr>
        <p:spPr bwMode="auto">
          <a:xfrm>
            <a:off x="1587500" y="2273300"/>
            <a:ext cx="604838"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112</a:t>
            </a:r>
          </a:p>
        </p:txBody>
      </p:sp>
      <p:sp>
        <p:nvSpPr>
          <p:cNvPr id="120847" name="Rectangle 15"/>
          <p:cNvSpPr>
            <a:spLocks noChangeArrowheads="1"/>
          </p:cNvSpPr>
          <p:nvPr/>
        </p:nvSpPr>
        <p:spPr bwMode="auto">
          <a:xfrm>
            <a:off x="1968500" y="5854700"/>
            <a:ext cx="322263"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0</a:t>
            </a:r>
          </a:p>
        </p:txBody>
      </p:sp>
      <p:sp>
        <p:nvSpPr>
          <p:cNvPr id="120850" name="Rectangle 18"/>
          <p:cNvSpPr>
            <a:spLocks noChangeArrowheads="1"/>
          </p:cNvSpPr>
          <p:nvPr/>
        </p:nvSpPr>
        <p:spPr bwMode="auto">
          <a:xfrm>
            <a:off x="3552825" y="5854700"/>
            <a:ext cx="455613"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L</a:t>
            </a:r>
            <a:r>
              <a:rPr lang="en-US" sz="2000" b="1" baseline="-25000"/>
              <a:t>C</a:t>
            </a:r>
          </a:p>
        </p:txBody>
      </p:sp>
      <p:sp>
        <p:nvSpPr>
          <p:cNvPr id="120854" name="Rectangle 22"/>
          <p:cNvSpPr>
            <a:spLocks noChangeArrowheads="1"/>
          </p:cNvSpPr>
          <p:nvPr/>
        </p:nvSpPr>
        <p:spPr bwMode="auto">
          <a:xfrm>
            <a:off x="5137150" y="5854700"/>
            <a:ext cx="455613"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L</a:t>
            </a:r>
            <a:r>
              <a:rPr lang="en-US" sz="2000" b="1" baseline="-25000"/>
              <a:t>D</a:t>
            </a:r>
          </a:p>
        </p:txBody>
      </p:sp>
      <p:sp>
        <p:nvSpPr>
          <p:cNvPr id="120897" name="Rectangle 65"/>
          <p:cNvSpPr>
            <a:spLocks noGrp="1" noChangeArrowheads="1"/>
          </p:cNvSpPr>
          <p:nvPr>
            <p:ph type="title"/>
          </p:nvPr>
        </p:nvSpPr>
        <p:spPr>
          <a:xfrm>
            <a:off x="333375" y="176213"/>
            <a:ext cx="7983538" cy="781050"/>
          </a:xfrm>
          <a:ln/>
        </p:spPr>
        <p:txBody>
          <a:bodyPr lIns="90488" tIns="44450" rIns="90488" bIns="44450" anchor="b"/>
          <a:lstStyle/>
          <a:p>
            <a:endParaRPr lang="es-ES"/>
          </a:p>
        </p:txBody>
      </p:sp>
      <p:sp>
        <p:nvSpPr>
          <p:cNvPr id="120898" name="Text Box 66"/>
          <p:cNvSpPr txBox="1">
            <a:spLocks noChangeArrowheads="1"/>
          </p:cNvSpPr>
          <p:nvPr/>
        </p:nvSpPr>
        <p:spPr bwMode="auto">
          <a:xfrm>
            <a:off x="501650" y="187325"/>
            <a:ext cx="8229600" cy="736600"/>
          </a:xfrm>
          <a:prstGeom prst="rect">
            <a:avLst/>
          </a:prstGeom>
          <a:solidFill>
            <a:srgbClr val="D8C0CB"/>
          </a:solidFill>
          <a:ln w="12700">
            <a:solidFill>
              <a:srgbClr val="376546"/>
            </a:solidFill>
            <a:miter lim="800000"/>
            <a:headEnd/>
            <a:tailEnd/>
          </a:ln>
          <a:effectLst>
            <a:outerShdw dist="107763" dir="2700000" algn="ctr" rotWithShape="0">
              <a:srgbClr val="B2B2B2"/>
            </a:outerShdw>
          </a:effectLst>
        </p:spPr>
        <p:txBody>
          <a:bodyPr anchor="ctr"/>
          <a:lstStyle/>
          <a:p>
            <a:pPr algn="ctr" eaLnBrk="0" hangingPunct="0"/>
            <a:r>
              <a:rPr lang="es-ES" sz="3600" b="1">
                <a:solidFill>
                  <a:schemeClr val="tx2"/>
                </a:solidFill>
              </a:rPr>
              <a:t>Las etapas de la producción</a:t>
            </a:r>
            <a:endParaRPr lang="es-ES" sz="4000" b="1">
              <a:solidFill>
                <a:schemeClr val="tx2"/>
              </a:solidFill>
            </a:endParaRPr>
          </a:p>
        </p:txBody>
      </p:sp>
      <p:sp>
        <p:nvSpPr>
          <p:cNvPr id="120899" name="Rectangle 67"/>
          <p:cNvSpPr>
            <a:spLocks noChangeArrowheads="1"/>
          </p:cNvSpPr>
          <p:nvPr/>
        </p:nvSpPr>
        <p:spPr bwMode="auto">
          <a:xfrm>
            <a:off x="1423968" y="6296306"/>
            <a:ext cx="5908990" cy="400110"/>
          </a:xfrm>
          <a:prstGeom prst="rect">
            <a:avLst/>
          </a:prstGeom>
          <a:noFill/>
          <a:ln w="12700">
            <a:noFill/>
            <a:miter lim="800000"/>
            <a:headEnd/>
            <a:tailEnd/>
          </a:ln>
          <a:effectLst/>
        </p:spPr>
        <p:txBody>
          <a:bodyPr wrap="none" anchor="ctr">
            <a:spAutoFit/>
          </a:bodyPr>
          <a:lstStyle/>
          <a:p>
            <a:r>
              <a:rPr lang="es-ES" sz="2000" i="1" dirty="0" smtClean="0"/>
              <a:t>Figura 8</a:t>
            </a:r>
            <a:r>
              <a:rPr lang="es-ES" sz="2000" dirty="0" smtClean="0"/>
              <a:t>. Producto total y etapas de la producción.</a:t>
            </a:r>
            <a:endParaRPr lang="es-ES" sz="2000" dirty="0"/>
          </a:p>
        </p:txBody>
      </p:sp>
      <p:sp>
        <p:nvSpPr>
          <p:cNvPr id="120908" name="Rectangle 76"/>
          <p:cNvSpPr>
            <a:spLocks noChangeArrowheads="1"/>
          </p:cNvSpPr>
          <p:nvPr/>
        </p:nvSpPr>
        <p:spPr bwMode="auto">
          <a:xfrm>
            <a:off x="3260725" y="3182938"/>
            <a:ext cx="365125"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C</a:t>
            </a:r>
          </a:p>
        </p:txBody>
      </p:sp>
      <p:sp>
        <p:nvSpPr>
          <p:cNvPr id="120909" name="Rectangle 77"/>
          <p:cNvSpPr>
            <a:spLocks noChangeArrowheads="1"/>
          </p:cNvSpPr>
          <p:nvPr/>
        </p:nvSpPr>
        <p:spPr bwMode="auto">
          <a:xfrm>
            <a:off x="5145088" y="2135188"/>
            <a:ext cx="365125"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D</a:t>
            </a:r>
            <a:endParaRPr lang="en-US" sz="2000" b="1" baseline="-25000"/>
          </a:p>
        </p:txBody>
      </p:sp>
      <p:sp>
        <p:nvSpPr>
          <p:cNvPr id="120910" name="Line 78"/>
          <p:cNvSpPr>
            <a:spLocks noChangeShapeType="1"/>
          </p:cNvSpPr>
          <p:nvPr/>
        </p:nvSpPr>
        <p:spPr bwMode="auto">
          <a:xfrm flipV="1">
            <a:off x="2206625" y="3076575"/>
            <a:ext cx="1798638" cy="2728913"/>
          </a:xfrm>
          <a:prstGeom prst="line">
            <a:avLst/>
          </a:prstGeom>
          <a:noFill/>
          <a:ln w="12700">
            <a:solidFill>
              <a:schemeClr val="tx1"/>
            </a:solidFill>
            <a:prstDash val="dash"/>
            <a:round/>
            <a:headEnd/>
            <a:tailEnd/>
          </a:ln>
          <a:effectLst/>
        </p:spPr>
        <p:txBody>
          <a:bodyPr wrap="none">
            <a:spAutoFit/>
          </a:bodyPr>
          <a:lstStyle/>
          <a:p>
            <a:endParaRPr lang="es-ES"/>
          </a:p>
        </p:txBody>
      </p:sp>
      <p:sp>
        <p:nvSpPr>
          <p:cNvPr id="120911" name="Oval 79"/>
          <p:cNvSpPr>
            <a:spLocks noChangeArrowheads="1"/>
          </p:cNvSpPr>
          <p:nvPr/>
        </p:nvSpPr>
        <p:spPr bwMode="auto">
          <a:xfrm>
            <a:off x="3621088" y="3529013"/>
            <a:ext cx="152400" cy="152400"/>
          </a:xfrm>
          <a:prstGeom prst="ellipse">
            <a:avLst/>
          </a:prstGeom>
          <a:solidFill>
            <a:schemeClr val="tx1"/>
          </a:solidFill>
          <a:ln w="12700">
            <a:solidFill>
              <a:schemeClr val="tx1"/>
            </a:solidFill>
            <a:round/>
            <a:headEnd/>
            <a:tailEnd/>
          </a:ln>
          <a:effectLst/>
        </p:spPr>
        <p:txBody>
          <a:bodyPr wrap="none" anchor="ctr"/>
          <a:lstStyle/>
          <a:p>
            <a:endParaRPr lang="es-ES"/>
          </a:p>
        </p:txBody>
      </p:sp>
      <p:sp>
        <p:nvSpPr>
          <p:cNvPr id="120912" name="Oval 80"/>
          <p:cNvSpPr>
            <a:spLocks noChangeArrowheads="1"/>
          </p:cNvSpPr>
          <p:nvPr/>
        </p:nvSpPr>
        <p:spPr bwMode="auto">
          <a:xfrm>
            <a:off x="5273675" y="2422525"/>
            <a:ext cx="152400" cy="152400"/>
          </a:xfrm>
          <a:prstGeom prst="ellipse">
            <a:avLst/>
          </a:prstGeom>
          <a:solidFill>
            <a:schemeClr val="tx1"/>
          </a:solidFill>
          <a:ln w="12700">
            <a:solidFill>
              <a:schemeClr val="tx1"/>
            </a:solidFill>
            <a:round/>
            <a:headEnd/>
            <a:tailEnd/>
          </a:ln>
          <a:effectLst/>
        </p:spPr>
        <p:txBody>
          <a:bodyPr wrap="none" anchor="ctr"/>
          <a:lstStyle/>
          <a:p>
            <a:endParaRPr lang="es-ES"/>
          </a:p>
        </p:txBody>
      </p:sp>
    </p:spTree>
  </p:cSld>
  <p:clrMapOvr>
    <a:masterClrMapping/>
  </p:clrMapOvr>
  <p:transition spd="med">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0879"/>
                                        </p:tgtEl>
                                        <p:attrNameLst>
                                          <p:attrName>style.visibility</p:attrName>
                                        </p:attrNameLst>
                                      </p:cBhvr>
                                      <p:to>
                                        <p:strVal val="visible"/>
                                      </p:to>
                                    </p:set>
                                    <p:animEffect transition="in" filter="wipe(left)">
                                      <p:cBhvr>
                                        <p:cTn id="7" dur="500"/>
                                        <p:tgtEl>
                                          <p:spTgt spid="1208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7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pie de página"/>
          <p:cNvSpPr>
            <a:spLocks noGrp="1"/>
          </p:cNvSpPr>
          <p:nvPr>
            <p:ph type="ftr" sz="quarter" idx="11"/>
          </p:nvPr>
        </p:nvSpPr>
        <p:spPr/>
        <p:txBody>
          <a:bodyPr/>
          <a:lstStyle/>
          <a:p>
            <a:r>
              <a:rPr lang="es-ES"/>
              <a:t>Capítulo 3</a:t>
            </a:r>
          </a:p>
        </p:txBody>
      </p:sp>
      <p:sp>
        <p:nvSpPr>
          <p:cNvPr id="5" name="5 Marcador de número de diapositiva"/>
          <p:cNvSpPr>
            <a:spLocks noGrp="1"/>
          </p:cNvSpPr>
          <p:nvPr>
            <p:ph type="sldNum" sz="quarter" idx="12"/>
          </p:nvPr>
        </p:nvSpPr>
        <p:spPr/>
        <p:txBody>
          <a:bodyPr/>
          <a:lstStyle/>
          <a:p>
            <a:fld id="{CB18379E-5DB8-458C-A328-6F0D5999A4FE}" type="slidenum">
              <a:rPr lang="es-ES"/>
              <a:pPr/>
              <a:t>32</a:t>
            </a:fld>
            <a:endParaRPr lang="es-ES"/>
          </a:p>
        </p:txBody>
      </p:sp>
      <p:sp>
        <p:nvSpPr>
          <p:cNvPr id="355331" name="Rectangle 3"/>
          <p:cNvSpPr>
            <a:spLocks noGrp="1" noChangeArrowheads="1"/>
          </p:cNvSpPr>
          <p:nvPr>
            <p:ph type="body" idx="1"/>
          </p:nvPr>
        </p:nvSpPr>
        <p:spPr>
          <a:xfrm>
            <a:off x="457200" y="1600200"/>
            <a:ext cx="8084916" cy="4525963"/>
          </a:xfrm>
        </p:spPr>
        <p:txBody>
          <a:bodyPr/>
          <a:lstStyle/>
          <a:p>
            <a:pPr algn="just"/>
            <a:r>
              <a:rPr lang="es-ES" dirty="0"/>
              <a:t>En la etapa I no es eficiente detenerse porque el </a:t>
            </a:r>
            <a:r>
              <a:rPr lang="es-ES" dirty="0" err="1"/>
              <a:t>PMe</a:t>
            </a:r>
            <a:r>
              <a:rPr lang="es-ES" dirty="0"/>
              <a:t> está creciendo (los costes variables medios están decreciendo).</a:t>
            </a:r>
          </a:p>
          <a:p>
            <a:pPr algn="just"/>
            <a:r>
              <a:rPr lang="es-ES" dirty="0"/>
              <a:t>En la etapa III, el PM es negativo. La empresa </a:t>
            </a:r>
            <a:r>
              <a:rPr lang="es-ES" dirty="0" err="1"/>
              <a:t>maximizadora</a:t>
            </a:r>
            <a:r>
              <a:rPr lang="es-ES" dirty="0"/>
              <a:t> de beneficios no contratará más de L</a:t>
            </a:r>
            <a:r>
              <a:rPr lang="es-ES" baseline="-25000" dirty="0"/>
              <a:t>D</a:t>
            </a:r>
            <a:r>
              <a:rPr lang="es-ES" dirty="0"/>
              <a:t> trabajadores.</a:t>
            </a:r>
          </a:p>
          <a:p>
            <a:pPr algn="just"/>
            <a:r>
              <a:rPr lang="es-ES" dirty="0"/>
              <a:t>En la etapa II la empresa alcanzará la eficiencia económica. </a:t>
            </a:r>
          </a:p>
        </p:txBody>
      </p:sp>
      <p:sp>
        <p:nvSpPr>
          <p:cNvPr id="355332" name="Text Box 4"/>
          <p:cNvSpPr txBox="1">
            <a:spLocks noGrp="1" noChangeArrowheads="1"/>
          </p:cNvSpPr>
          <p:nvPr>
            <p:ph type="title"/>
          </p:nvPr>
        </p:nvSpPr>
        <p:spPr>
          <a:solidFill>
            <a:srgbClr val="D8C0CB"/>
          </a:solidFill>
          <a:ln w="12700">
            <a:solidFill>
              <a:srgbClr val="376546"/>
            </a:solidFill>
          </a:ln>
          <a:effectLst>
            <a:outerShdw dist="107763" dir="2700000" algn="ctr" rotWithShape="0">
              <a:srgbClr val="B2B2B2"/>
            </a:outerShdw>
          </a:effectLst>
        </p:spPr>
        <p:txBody>
          <a:bodyPr/>
          <a:lstStyle/>
          <a:p>
            <a:pPr eaLnBrk="0" hangingPunct="0"/>
            <a:r>
              <a:rPr lang="es-ES" b="1"/>
              <a:t>Las etapas de la producción</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5 Marcador de número de diapositiva"/>
          <p:cNvSpPr>
            <a:spLocks noGrp="1"/>
          </p:cNvSpPr>
          <p:nvPr>
            <p:ph type="sldNum" sz="quarter" idx="12"/>
          </p:nvPr>
        </p:nvSpPr>
        <p:spPr/>
        <p:txBody>
          <a:bodyPr/>
          <a:lstStyle/>
          <a:p>
            <a:fld id="{4E9777C9-CD2E-4676-91ED-63A9CE752F42}" type="slidenum">
              <a:rPr lang="es-ES"/>
              <a:pPr/>
              <a:t>33</a:t>
            </a:fld>
            <a:endParaRPr lang="es-ES"/>
          </a:p>
        </p:txBody>
      </p:sp>
      <p:sp>
        <p:nvSpPr>
          <p:cNvPr id="361474" name="Rectangle 2"/>
          <p:cNvSpPr>
            <a:spLocks noChangeArrowheads="1"/>
          </p:cNvSpPr>
          <p:nvPr/>
        </p:nvSpPr>
        <p:spPr bwMode="auto">
          <a:xfrm>
            <a:off x="217488" y="1579563"/>
            <a:ext cx="9144000" cy="698500"/>
          </a:xfrm>
          <a:prstGeom prst="rect">
            <a:avLst/>
          </a:prstGeom>
          <a:noFill/>
          <a:ln w="12700">
            <a:noFill/>
            <a:miter lim="800000"/>
            <a:headEnd/>
            <a:tailEnd/>
          </a:ln>
          <a:effectLst/>
        </p:spPr>
        <p:txBody>
          <a:bodyPr lIns="90488" tIns="44450" rIns="90488" bIns="44450">
            <a:spAutoFit/>
          </a:bodyPr>
          <a:lstStyle/>
          <a:p>
            <a:pPr eaLnBrk="0" hangingPunct="0">
              <a:tabLst>
                <a:tab pos="1714500" algn="ctr"/>
                <a:tab pos="3543300" algn="ctr"/>
                <a:tab pos="5086350" algn="ctr"/>
                <a:tab pos="6629400" algn="ctr"/>
                <a:tab pos="7943850" algn="ctr"/>
              </a:tabLst>
            </a:pPr>
            <a:r>
              <a:rPr lang="es-ES" sz="2000" b="1" dirty="0"/>
              <a:t>                   L                       CV=L*w      Q </a:t>
            </a:r>
            <a:r>
              <a:rPr lang="es-ES" b="1" dirty="0"/>
              <a:t>(Kg </a:t>
            </a:r>
            <a:r>
              <a:rPr lang="es-ES" sz="2000" b="1" dirty="0"/>
              <a:t>         </a:t>
            </a:r>
            <a:r>
              <a:rPr lang="es-ES" sz="2000" b="1" dirty="0" err="1"/>
              <a:t>CVMe</a:t>
            </a:r>
            <a:r>
              <a:rPr lang="es-ES" sz="2000" b="1" dirty="0"/>
              <a:t>=CV/Q</a:t>
            </a:r>
          </a:p>
          <a:p>
            <a:pPr eaLnBrk="0" hangingPunct="0">
              <a:tabLst>
                <a:tab pos="1714500" algn="ctr"/>
                <a:tab pos="3543300" algn="ctr"/>
                <a:tab pos="5086350" algn="ctr"/>
                <a:tab pos="6629400" algn="ctr"/>
                <a:tab pos="7943850" algn="ctr"/>
              </a:tabLst>
            </a:pPr>
            <a:r>
              <a:rPr lang="es-ES" sz="2000" b="1" dirty="0"/>
              <a:t>    (</a:t>
            </a:r>
            <a:r>
              <a:rPr lang="es-ES" sz="2000" b="1" i="1" dirty="0"/>
              <a:t>nº trabajadores/día)        </a:t>
            </a:r>
            <a:r>
              <a:rPr lang="es-ES" sz="2000" b="1" dirty="0"/>
              <a:t>(</a:t>
            </a:r>
            <a:r>
              <a:rPr lang="es-ES" sz="2000" b="1" dirty="0" err="1"/>
              <a:t>um</a:t>
            </a:r>
            <a:r>
              <a:rPr lang="es-ES" sz="2000" b="1" dirty="0"/>
              <a:t>)    </a:t>
            </a:r>
            <a:r>
              <a:rPr lang="es-ES" b="1" dirty="0"/>
              <a:t>naranjas/día)          (</a:t>
            </a:r>
            <a:r>
              <a:rPr lang="es-ES" b="1" dirty="0" err="1"/>
              <a:t>um</a:t>
            </a:r>
            <a:r>
              <a:rPr lang="es-ES" b="1" dirty="0"/>
              <a:t>/Kg)</a:t>
            </a:r>
          </a:p>
        </p:txBody>
      </p:sp>
      <p:sp>
        <p:nvSpPr>
          <p:cNvPr id="361475" name="Line 3"/>
          <p:cNvSpPr>
            <a:spLocks noChangeShapeType="1"/>
          </p:cNvSpPr>
          <p:nvPr/>
        </p:nvSpPr>
        <p:spPr bwMode="auto">
          <a:xfrm>
            <a:off x="0" y="2397125"/>
            <a:ext cx="9144000" cy="0"/>
          </a:xfrm>
          <a:prstGeom prst="line">
            <a:avLst/>
          </a:prstGeom>
          <a:noFill/>
          <a:ln w="57150" cmpd="thinThick">
            <a:solidFill>
              <a:schemeClr val="tx1"/>
            </a:solidFill>
            <a:round/>
            <a:headEnd/>
            <a:tailEnd/>
          </a:ln>
          <a:effectLst/>
        </p:spPr>
        <p:txBody>
          <a:bodyPr wrap="none" anchor="ctr"/>
          <a:lstStyle/>
          <a:p>
            <a:endParaRPr lang="es-ES"/>
          </a:p>
        </p:txBody>
      </p:sp>
      <p:sp>
        <p:nvSpPr>
          <p:cNvPr id="361476" name="Rectangle 4"/>
          <p:cNvSpPr>
            <a:spLocks noChangeArrowheads="1"/>
          </p:cNvSpPr>
          <p:nvPr/>
        </p:nvSpPr>
        <p:spPr bwMode="auto">
          <a:xfrm>
            <a:off x="762000" y="6400800"/>
            <a:ext cx="1905000" cy="457200"/>
          </a:xfrm>
          <a:prstGeom prst="rect">
            <a:avLst/>
          </a:prstGeom>
          <a:noFill/>
          <a:ln w="12700">
            <a:noFill/>
            <a:miter lim="800000"/>
            <a:headEnd/>
            <a:tailEnd/>
          </a:ln>
          <a:effectLst/>
        </p:spPr>
        <p:txBody>
          <a:bodyPr wrap="none" anchor="ctr"/>
          <a:lstStyle/>
          <a:p>
            <a:endParaRPr lang="es-ES"/>
          </a:p>
        </p:txBody>
      </p:sp>
      <p:sp>
        <p:nvSpPr>
          <p:cNvPr id="361477" name="Rectangle 5"/>
          <p:cNvSpPr>
            <a:spLocks noGrp="1" noChangeArrowheads="1"/>
          </p:cNvSpPr>
          <p:nvPr>
            <p:ph type="title"/>
          </p:nvPr>
        </p:nvSpPr>
        <p:spPr>
          <a:xfrm>
            <a:off x="0" y="721188"/>
            <a:ext cx="8808335" cy="781050"/>
          </a:xfrm>
          <a:noFill/>
          <a:ln/>
        </p:spPr>
        <p:txBody>
          <a:bodyPr lIns="90488" tIns="44450" rIns="90488" bIns="44450" anchor="b"/>
          <a:lstStyle/>
          <a:p>
            <a:pPr algn="l"/>
            <a:r>
              <a:rPr lang="es-ES" sz="2900" dirty="0"/>
              <a:t/>
            </a:r>
            <a:br>
              <a:rPr lang="es-ES" sz="2900" dirty="0"/>
            </a:br>
            <a:r>
              <a:rPr lang="es-ES" sz="2900" dirty="0"/>
              <a:t>Tabla </a:t>
            </a:r>
            <a:r>
              <a:rPr lang="es-ES" sz="2900" dirty="0" smtClean="0"/>
              <a:t>3</a:t>
            </a:r>
            <a:br>
              <a:rPr lang="es-ES" sz="2900" dirty="0" smtClean="0"/>
            </a:br>
            <a:r>
              <a:rPr lang="es-ES" sz="2900" dirty="0" smtClean="0"/>
              <a:t> </a:t>
            </a:r>
            <a:r>
              <a:rPr lang="es-ES" sz="2900" i="1" dirty="0" smtClean="0"/>
              <a:t>Las tres etapas de la producción </a:t>
            </a:r>
            <a:r>
              <a:rPr lang="es-ES" sz="2900" i="1" dirty="0" smtClean="0"/>
              <a:t>(w=25 </a:t>
            </a:r>
            <a:r>
              <a:rPr lang="es-ES" sz="2900" i="1" dirty="0" err="1"/>
              <a:t>um</a:t>
            </a:r>
            <a:r>
              <a:rPr lang="es-ES" sz="2900" i="1" dirty="0"/>
              <a:t>/</a:t>
            </a:r>
            <a:r>
              <a:rPr lang="es-ES" sz="2900" i="1" dirty="0" err="1"/>
              <a:t>ud</a:t>
            </a:r>
            <a:r>
              <a:rPr lang="es-ES" sz="2900" i="1" dirty="0"/>
              <a:t> de L)</a:t>
            </a:r>
            <a:endParaRPr lang="en-US" sz="2900" i="1" dirty="0"/>
          </a:p>
        </p:txBody>
      </p:sp>
      <p:sp>
        <p:nvSpPr>
          <p:cNvPr id="361478" name="Rectangle 6"/>
          <p:cNvSpPr>
            <a:spLocks noGrp="1" noChangeArrowheads="1"/>
          </p:cNvSpPr>
          <p:nvPr>
            <p:ph type="body" idx="1"/>
          </p:nvPr>
        </p:nvSpPr>
        <p:spPr>
          <a:xfrm>
            <a:off x="58738" y="2559050"/>
            <a:ext cx="9144000" cy="3835400"/>
          </a:xfrm>
          <a:noFill/>
          <a:ln/>
        </p:spPr>
        <p:txBody>
          <a:bodyPr lIns="90488" tIns="44450" rIns="90488" bIns="44450"/>
          <a:lstStyle/>
          <a:p>
            <a:pPr marL="0" indent="0">
              <a:lnSpc>
                <a:spcPct val="60000"/>
              </a:lnSpc>
              <a:spcBef>
                <a:spcPct val="70000"/>
              </a:spcBef>
              <a:buFontTx/>
              <a:buNone/>
              <a:tabLst>
                <a:tab pos="1817688" algn="r"/>
                <a:tab pos="3657600" algn="r"/>
                <a:tab pos="5200650" algn="r"/>
                <a:tab pos="6743700" algn="r"/>
                <a:tab pos="8115300" algn="r"/>
              </a:tabLst>
            </a:pPr>
            <a:r>
              <a:rPr lang="en-US" sz="2800" b="1"/>
              <a:t>	</a:t>
            </a:r>
            <a:r>
              <a:rPr lang="en-US" sz="2400" b="1"/>
              <a:t>0	0	0	    ---	</a:t>
            </a:r>
          </a:p>
          <a:p>
            <a:pPr marL="0" indent="0">
              <a:lnSpc>
                <a:spcPct val="60000"/>
              </a:lnSpc>
              <a:spcBef>
                <a:spcPct val="70000"/>
              </a:spcBef>
              <a:buFontTx/>
              <a:buNone/>
              <a:tabLst>
                <a:tab pos="1817688" algn="r"/>
                <a:tab pos="3657600" algn="r"/>
                <a:tab pos="5200650" algn="r"/>
                <a:tab pos="6743700" algn="r"/>
                <a:tab pos="8115300" algn="r"/>
              </a:tabLst>
            </a:pPr>
            <a:r>
              <a:rPr lang="en-US" sz="2400" b="1"/>
              <a:t>	1	25	10	2,50</a:t>
            </a:r>
          </a:p>
          <a:p>
            <a:pPr marL="0" indent="0">
              <a:lnSpc>
                <a:spcPct val="60000"/>
              </a:lnSpc>
              <a:spcBef>
                <a:spcPct val="70000"/>
              </a:spcBef>
              <a:buFontTx/>
              <a:buNone/>
              <a:tabLst>
                <a:tab pos="1817688" algn="r"/>
                <a:tab pos="3657600" algn="r"/>
                <a:tab pos="5200650" algn="r"/>
                <a:tab pos="6743700" algn="r"/>
                <a:tab pos="8115300" algn="r"/>
              </a:tabLst>
            </a:pPr>
            <a:r>
              <a:rPr lang="en-US" sz="2400" b="1"/>
              <a:t>	2	50	30	1,66	</a:t>
            </a:r>
          </a:p>
          <a:p>
            <a:pPr marL="0" indent="0">
              <a:lnSpc>
                <a:spcPct val="60000"/>
              </a:lnSpc>
              <a:spcBef>
                <a:spcPct val="70000"/>
              </a:spcBef>
              <a:buFontTx/>
              <a:buNone/>
              <a:tabLst>
                <a:tab pos="1817688" algn="r"/>
                <a:tab pos="3657600" algn="r"/>
                <a:tab pos="5200650" algn="r"/>
                <a:tab pos="6743700" algn="r"/>
                <a:tab pos="8115300" algn="r"/>
              </a:tabLst>
            </a:pPr>
            <a:r>
              <a:rPr lang="en-US" sz="2400" b="1"/>
              <a:t>	3	75	60	1,25	</a:t>
            </a:r>
          </a:p>
          <a:p>
            <a:pPr marL="0" indent="0">
              <a:lnSpc>
                <a:spcPct val="60000"/>
              </a:lnSpc>
              <a:spcBef>
                <a:spcPct val="70000"/>
              </a:spcBef>
              <a:buFontTx/>
              <a:buNone/>
              <a:tabLst>
                <a:tab pos="1817688" algn="r"/>
                <a:tab pos="3657600" algn="r"/>
                <a:tab pos="5200650" algn="r"/>
                <a:tab pos="6743700" algn="r"/>
                <a:tab pos="8115300" algn="r"/>
              </a:tabLst>
            </a:pPr>
            <a:r>
              <a:rPr lang="en-US" sz="2400" b="1"/>
              <a:t>	</a:t>
            </a:r>
            <a:r>
              <a:rPr lang="en-US" sz="2400" b="1">
                <a:solidFill>
                  <a:srgbClr val="FF3300"/>
                </a:solidFill>
              </a:rPr>
              <a:t>4	100	80	1,25</a:t>
            </a:r>
            <a:r>
              <a:rPr lang="en-US" sz="2400" b="1"/>
              <a:t>	</a:t>
            </a:r>
          </a:p>
          <a:p>
            <a:pPr marL="0" indent="0">
              <a:lnSpc>
                <a:spcPct val="60000"/>
              </a:lnSpc>
              <a:spcBef>
                <a:spcPct val="70000"/>
              </a:spcBef>
              <a:buFontTx/>
              <a:buNone/>
              <a:tabLst>
                <a:tab pos="1817688" algn="r"/>
                <a:tab pos="3657600" algn="r"/>
                <a:tab pos="5200650" algn="r"/>
                <a:tab pos="6743700" algn="r"/>
                <a:tab pos="8115300" algn="r"/>
              </a:tabLst>
            </a:pPr>
            <a:r>
              <a:rPr lang="en-US" sz="2400" b="1"/>
              <a:t>	5	125	95	1,31	</a:t>
            </a:r>
          </a:p>
          <a:p>
            <a:pPr marL="0" indent="0">
              <a:lnSpc>
                <a:spcPct val="60000"/>
              </a:lnSpc>
              <a:spcBef>
                <a:spcPct val="70000"/>
              </a:spcBef>
              <a:buFontTx/>
              <a:buNone/>
              <a:tabLst>
                <a:tab pos="1817688" algn="r"/>
                <a:tab pos="3657600" algn="r"/>
                <a:tab pos="5200650" algn="r"/>
                <a:tab pos="6743700" algn="r"/>
                <a:tab pos="8115300" algn="r"/>
              </a:tabLst>
            </a:pPr>
            <a:r>
              <a:rPr lang="en-US" sz="2400" b="1"/>
              <a:t>	6	150	108	1,38	</a:t>
            </a:r>
          </a:p>
          <a:p>
            <a:pPr marL="0" indent="0">
              <a:lnSpc>
                <a:spcPct val="60000"/>
              </a:lnSpc>
              <a:spcBef>
                <a:spcPct val="70000"/>
              </a:spcBef>
              <a:buFontTx/>
              <a:buNone/>
              <a:tabLst>
                <a:tab pos="1817688" algn="r"/>
                <a:tab pos="3657600" algn="r"/>
                <a:tab pos="5200650" algn="r"/>
                <a:tab pos="6743700" algn="r"/>
                <a:tab pos="8115300" algn="r"/>
              </a:tabLst>
            </a:pPr>
            <a:r>
              <a:rPr lang="en-US" sz="2400" b="1"/>
              <a:t>	7	175	112	1,56	</a:t>
            </a:r>
          </a:p>
        </p:txBody>
      </p:sp>
      <p:sp>
        <p:nvSpPr>
          <p:cNvPr id="361480" name="Line 8"/>
          <p:cNvSpPr>
            <a:spLocks noChangeShapeType="1"/>
          </p:cNvSpPr>
          <p:nvPr/>
        </p:nvSpPr>
        <p:spPr bwMode="auto">
          <a:xfrm>
            <a:off x="0" y="6284913"/>
            <a:ext cx="9144000" cy="0"/>
          </a:xfrm>
          <a:prstGeom prst="line">
            <a:avLst/>
          </a:prstGeom>
          <a:noFill/>
          <a:ln w="57150" cmpd="thinThick">
            <a:solidFill>
              <a:schemeClr val="tx1"/>
            </a:solidFill>
            <a:round/>
            <a:headEnd/>
            <a:tailEnd/>
          </a:ln>
          <a:effectLst/>
        </p:spPr>
        <p:txBody>
          <a:bodyPr wrap="none" anchor="ctr"/>
          <a:lstStyle/>
          <a:p>
            <a:endParaRPr lang="es-ES"/>
          </a:p>
        </p:txBody>
      </p:sp>
      <p:sp>
        <p:nvSpPr>
          <p:cNvPr id="11" name="Line 3"/>
          <p:cNvSpPr>
            <a:spLocks noChangeShapeType="1"/>
          </p:cNvSpPr>
          <p:nvPr/>
        </p:nvSpPr>
        <p:spPr bwMode="auto">
          <a:xfrm>
            <a:off x="0" y="1611976"/>
            <a:ext cx="9144000" cy="0"/>
          </a:xfrm>
          <a:prstGeom prst="line">
            <a:avLst/>
          </a:prstGeom>
          <a:noFill/>
          <a:ln w="57150" cmpd="thinThick">
            <a:solidFill>
              <a:schemeClr val="tx1"/>
            </a:solidFill>
            <a:round/>
            <a:headEnd/>
            <a:tailEnd/>
          </a:ln>
          <a:effectLst/>
        </p:spPr>
        <p:txBody>
          <a:bodyPr wrap="none" anchor="ctr"/>
          <a:lstStyle/>
          <a:p>
            <a:endParaRPr lang="es-ES"/>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1478"/>
                                        </p:tgtEl>
                                        <p:attrNameLst>
                                          <p:attrName>style.visibility</p:attrName>
                                        </p:attrNameLst>
                                      </p:cBhvr>
                                      <p:to>
                                        <p:strVal val="visible"/>
                                      </p:to>
                                    </p:set>
                                    <p:animEffect transition="in" filter="wipe(left)">
                                      <p:cBhvr>
                                        <p:cTn id="7" dur="500"/>
                                        <p:tgtEl>
                                          <p:spTgt spid="3614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478"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pie de página"/>
          <p:cNvSpPr>
            <a:spLocks noGrp="1"/>
          </p:cNvSpPr>
          <p:nvPr>
            <p:ph type="ftr" sz="quarter" idx="11"/>
          </p:nvPr>
        </p:nvSpPr>
        <p:spPr/>
        <p:txBody>
          <a:bodyPr/>
          <a:lstStyle/>
          <a:p>
            <a:r>
              <a:rPr lang="es-ES"/>
              <a:t>Capítulo 3</a:t>
            </a:r>
          </a:p>
        </p:txBody>
      </p:sp>
      <p:sp>
        <p:nvSpPr>
          <p:cNvPr id="5" name="5 Marcador de número de diapositiva"/>
          <p:cNvSpPr>
            <a:spLocks noGrp="1"/>
          </p:cNvSpPr>
          <p:nvPr>
            <p:ph type="sldNum" sz="quarter" idx="12"/>
          </p:nvPr>
        </p:nvSpPr>
        <p:spPr/>
        <p:txBody>
          <a:bodyPr/>
          <a:lstStyle/>
          <a:p>
            <a:fld id="{36FCE73F-F12A-4066-9837-2125F5C1FD10}" type="slidenum">
              <a:rPr lang="es-ES"/>
              <a:pPr/>
              <a:t>34</a:t>
            </a:fld>
            <a:endParaRPr lang="es-ES"/>
          </a:p>
        </p:txBody>
      </p:sp>
      <p:sp>
        <p:nvSpPr>
          <p:cNvPr id="357378" name="Rectangle 2"/>
          <p:cNvSpPr>
            <a:spLocks noGrp="1" noChangeArrowheads="1"/>
          </p:cNvSpPr>
          <p:nvPr>
            <p:ph type="title"/>
          </p:nvPr>
        </p:nvSpPr>
        <p:spPr/>
        <p:txBody>
          <a:bodyPr/>
          <a:lstStyle/>
          <a:p>
            <a:endParaRPr lang="es-ES"/>
          </a:p>
        </p:txBody>
      </p:sp>
      <p:sp>
        <p:nvSpPr>
          <p:cNvPr id="357379" name="Rectangle 3"/>
          <p:cNvSpPr>
            <a:spLocks noGrp="1" noChangeArrowheads="1"/>
          </p:cNvSpPr>
          <p:nvPr>
            <p:ph type="body" idx="1"/>
          </p:nvPr>
        </p:nvSpPr>
        <p:spPr/>
        <p:txBody>
          <a:bodyPr/>
          <a:lstStyle/>
          <a:p>
            <a:pPr>
              <a:buFontTx/>
              <a:buNone/>
            </a:pPr>
            <a:r>
              <a:rPr lang="es-ES"/>
              <a:t>3. La producción a largo plazo.</a:t>
            </a:r>
          </a:p>
          <a:p>
            <a:pPr lvl="1">
              <a:buFontTx/>
              <a:buNone/>
            </a:pPr>
            <a:r>
              <a:rPr lang="es-ES" sz="3200"/>
              <a:t>3.1. Las curvas isocuantas.</a:t>
            </a:r>
          </a:p>
          <a:p>
            <a:pPr lvl="1">
              <a:buFontTx/>
              <a:buNone/>
            </a:pPr>
            <a:r>
              <a:rPr lang="es-ES" sz="3200"/>
              <a:t>3.2. La sustitución entre factores.</a:t>
            </a:r>
          </a:p>
          <a:p>
            <a:pPr lvl="1">
              <a:buFontTx/>
              <a:buNone/>
            </a:pPr>
            <a:r>
              <a:rPr lang="es-ES" sz="3200"/>
              <a:t>3.2. Dos casos especiales de tecnología.</a:t>
            </a:r>
          </a:p>
          <a:p>
            <a:endParaRPr lang="es-E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4 Marcador de pie de página"/>
          <p:cNvSpPr>
            <a:spLocks noGrp="1"/>
          </p:cNvSpPr>
          <p:nvPr>
            <p:ph type="ftr" sz="quarter" idx="11"/>
          </p:nvPr>
        </p:nvSpPr>
        <p:spPr/>
        <p:txBody>
          <a:bodyPr/>
          <a:lstStyle/>
          <a:p>
            <a:r>
              <a:rPr lang="es-ES"/>
              <a:t>Capítulo 3</a:t>
            </a:r>
          </a:p>
        </p:txBody>
      </p:sp>
      <p:sp>
        <p:nvSpPr>
          <p:cNvPr id="7" name="5 Marcador de número de diapositiva"/>
          <p:cNvSpPr>
            <a:spLocks noGrp="1"/>
          </p:cNvSpPr>
          <p:nvPr>
            <p:ph type="sldNum" sz="quarter" idx="12"/>
          </p:nvPr>
        </p:nvSpPr>
        <p:spPr/>
        <p:txBody>
          <a:bodyPr/>
          <a:lstStyle/>
          <a:p>
            <a:fld id="{1591D9B2-D6B3-4EF3-A8B5-7DE7D97146EF}" type="slidenum">
              <a:rPr lang="es-ES"/>
              <a:pPr/>
              <a:t>35</a:t>
            </a:fld>
            <a:endParaRPr lang="es-ES"/>
          </a:p>
        </p:txBody>
      </p:sp>
      <p:sp>
        <p:nvSpPr>
          <p:cNvPr id="182274" name="Rectangle 1026"/>
          <p:cNvSpPr>
            <a:spLocks noChangeArrowheads="1"/>
          </p:cNvSpPr>
          <p:nvPr/>
        </p:nvSpPr>
        <p:spPr bwMode="auto">
          <a:xfrm>
            <a:off x="762000" y="6248400"/>
            <a:ext cx="1905000" cy="457200"/>
          </a:xfrm>
          <a:prstGeom prst="rect">
            <a:avLst/>
          </a:prstGeom>
          <a:noFill/>
          <a:ln w="12700">
            <a:noFill/>
            <a:miter lim="800000"/>
            <a:headEnd/>
            <a:tailEnd/>
          </a:ln>
          <a:effectLst/>
        </p:spPr>
        <p:txBody>
          <a:bodyPr wrap="none" anchor="ctr"/>
          <a:lstStyle/>
          <a:p>
            <a:endParaRPr lang="es-ES"/>
          </a:p>
        </p:txBody>
      </p:sp>
      <p:sp>
        <p:nvSpPr>
          <p:cNvPr id="182275" name="Rectangle 1027"/>
          <p:cNvSpPr>
            <a:spLocks noChangeArrowheads="1"/>
          </p:cNvSpPr>
          <p:nvPr/>
        </p:nvSpPr>
        <p:spPr bwMode="auto">
          <a:xfrm>
            <a:off x="3276600" y="6248400"/>
            <a:ext cx="2895600" cy="457200"/>
          </a:xfrm>
          <a:prstGeom prst="rect">
            <a:avLst/>
          </a:prstGeom>
          <a:noFill/>
          <a:ln w="12700">
            <a:noFill/>
            <a:miter lim="800000"/>
            <a:headEnd/>
            <a:tailEnd/>
          </a:ln>
          <a:effectLst/>
        </p:spPr>
        <p:txBody>
          <a:bodyPr wrap="none" anchor="ctr"/>
          <a:lstStyle/>
          <a:p>
            <a:endParaRPr lang="es-ES"/>
          </a:p>
        </p:txBody>
      </p:sp>
      <p:sp>
        <p:nvSpPr>
          <p:cNvPr id="182276" name="Rectangle 1028"/>
          <p:cNvSpPr>
            <a:spLocks noGrp="1" noChangeArrowheads="1"/>
          </p:cNvSpPr>
          <p:nvPr>
            <p:ph type="title"/>
          </p:nvPr>
        </p:nvSpPr>
        <p:spPr>
          <a:xfrm>
            <a:off x="550863" y="285750"/>
            <a:ext cx="7983537" cy="781050"/>
          </a:xfrm>
          <a:noFill/>
          <a:ln/>
        </p:spPr>
        <p:txBody>
          <a:bodyPr lIns="90488" tIns="44450" rIns="90488" bIns="44450" anchor="b"/>
          <a:lstStyle/>
          <a:p>
            <a:r>
              <a:rPr lang="es-ES"/>
              <a:t>3.1. Las curvas isocuantas</a:t>
            </a:r>
            <a:r>
              <a:rPr lang="en-US" sz="3600"/>
              <a:t> </a:t>
            </a:r>
          </a:p>
        </p:txBody>
      </p:sp>
      <p:sp>
        <p:nvSpPr>
          <p:cNvPr id="182277" name="Rectangle 1029"/>
          <p:cNvSpPr>
            <a:spLocks noGrp="1" noChangeArrowheads="1"/>
          </p:cNvSpPr>
          <p:nvPr>
            <p:ph type="body" idx="1"/>
          </p:nvPr>
        </p:nvSpPr>
        <p:spPr>
          <a:xfrm>
            <a:off x="457200" y="1135063"/>
            <a:ext cx="7876572" cy="4991100"/>
          </a:xfrm>
          <a:noFill/>
          <a:ln/>
        </p:spPr>
        <p:txBody>
          <a:bodyPr lIns="90488" tIns="44450" rIns="90488" bIns="44450"/>
          <a:lstStyle/>
          <a:p>
            <a:pPr algn="just">
              <a:spcBef>
                <a:spcPct val="70000"/>
              </a:spcBef>
            </a:pPr>
            <a:r>
              <a:rPr lang="es-ES" sz="2800" dirty="0"/>
              <a:t>En la producción a largo plazo, L</a:t>
            </a:r>
            <a:r>
              <a:rPr lang="es-ES" sz="2800" i="1" dirty="0"/>
              <a:t> </a:t>
            </a:r>
            <a:r>
              <a:rPr lang="es-ES" sz="2800" dirty="0"/>
              <a:t>y</a:t>
            </a:r>
            <a:r>
              <a:rPr lang="es-ES" sz="2800" i="1" dirty="0"/>
              <a:t> K </a:t>
            </a:r>
            <a:r>
              <a:rPr lang="es-ES" sz="2800" dirty="0"/>
              <a:t>son variables.</a:t>
            </a:r>
          </a:p>
          <a:p>
            <a:pPr algn="just">
              <a:spcBef>
                <a:spcPct val="70000"/>
              </a:spcBef>
            </a:pPr>
            <a:r>
              <a:rPr lang="es-ES" sz="2800" dirty="0"/>
              <a:t>Las </a:t>
            </a:r>
            <a:r>
              <a:rPr lang="es-ES" sz="2800" dirty="0" err="1"/>
              <a:t>isocuantas</a:t>
            </a:r>
            <a:r>
              <a:rPr lang="es-ES" sz="2800" dirty="0"/>
              <a:t> son curvas que muestran todas las combinaciones posibles de factores que generan el mismo nivel de producción. </a:t>
            </a:r>
          </a:p>
          <a:p>
            <a:pPr algn="just">
              <a:spcBef>
                <a:spcPct val="70000"/>
              </a:spcBef>
            </a:pPr>
            <a:r>
              <a:rPr lang="es-ES" sz="2800" dirty="0"/>
              <a:t>Las </a:t>
            </a:r>
            <a:r>
              <a:rPr lang="es-ES" sz="2800" dirty="0" err="1"/>
              <a:t>isocuantas</a:t>
            </a:r>
            <a:r>
              <a:rPr lang="es-ES" sz="2800" dirty="0"/>
              <a:t> representan los distintos niveles de producción técnicamente eficientes que puede obtener una empresa utilizando diferentes cantidades de factores (producimos en la etapa II).</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2277">
                                            <p:txEl>
                                              <p:pRg st="0" end="0"/>
                                            </p:txEl>
                                          </p:spTgt>
                                        </p:tgtEl>
                                        <p:attrNameLst>
                                          <p:attrName>style.visibility</p:attrName>
                                        </p:attrNameLst>
                                      </p:cBhvr>
                                      <p:to>
                                        <p:strVal val="visible"/>
                                      </p:to>
                                    </p:set>
                                    <p:animEffect transition="in" filter="wipe(left)">
                                      <p:cBhvr>
                                        <p:cTn id="7" dur="500"/>
                                        <p:tgtEl>
                                          <p:spTgt spid="18227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2277">
                                            <p:txEl>
                                              <p:pRg st="1" end="1"/>
                                            </p:txEl>
                                          </p:spTgt>
                                        </p:tgtEl>
                                        <p:attrNameLst>
                                          <p:attrName>style.visibility</p:attrName>
                                        </p:attrNameLst>
                                      </p:cBhvr>
                                      <p:to>
                                        <p:strVal val="visible"/>
                                      </p:to>
                                    </p:set>
                                    <p:animEffect transition="in" filter="wipe(left)">
                                      <p:cBhvr>
                                        <p:cTn id="12" dur="500"/>
                                        <p:tgtEl>
                                          <p:spTgt spid="18227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2277">
                                            <p:txEl>
                                              <p:pRg st="2" end="2"/>
                                            </p:txEl>
                                          </p:spTgt>
                                        </p:tgtEl>
                                        <p:attrNameLst>
                                          <p:attrName>style.visibility</p:attrName>
                                        </p:attrNameLst>
                                      </p:cBhvr>
                                      <p:to>
                                        <p:strVal val="visible"/>
                                      </p:to>
                                    </p:set>
                                    <p:animEffect transition="in" filter="wipe(left)">
                                      <p:cBhvr>
                                        <p:cTn id="17" dur="500"/>
                                        <p:tgtEl>
                                          <p:spTgt spid="18227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7"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 name="4 Marcador de pie de página"/>
          <p:cNvSpPr>
            <a:spLocks noGrp="1"/>
          </p:cNvSpPr>
          <p:nvPr>
            <p:ph type="ftr" sz="quarter" idx="11"/>
          </p:nvPr>
        </p:nvSpPr>
        <p:spPr/>
        <p:txBody>
          <a:bodyPr/>
          <a:lstStyle/>
          <a:p>
            <a:r>
              <a:rPr lang="es-ES"/>
              <a:t>Capítulo 3</a:t>
            </a:r>
          </a:p>
        </p:txBody>
      </p:sp>
      <p:sp>
        <p:nvSpPr>
          <p:cNvPr id="24" name="5 Marcador de número de diapositiva"/>
          <p:cNvSpPr>
            <a:spLocks noGrp="1"/>
          </p:cNvSpPr>
          <p:nvPr>
            <p:ph type="sldNum" sz="quarter" idx="12"/>
          </p:nvPr>
        </p:nvSpPr>
        <p:spPr/>
        <p:txBody>
          <a:bodyPr/>
          <a:lstStyle/>
          <a:p>
            <a:fld id="{377ED526-0016-45D1-83AB-471779109978}" type="slidenum">
              <a:rPr lang="es-ES"/>
              <a:pPr/>
              <a:t>36</a:t>
            </a:fld>
            <a:endParaRPr lang="es-ES"/>
          </a:p>
        </p:txBody>
      </p:sp>
      <p:sp>
        <p:nvSpPr>
          <p:cNvPr id="92162" name="Rectangle 2"/>
          <p:cNvSpPr>
            <a:spLocks noChangeArrowheads="1"/>
          </p:cNvSpPr>
          <p:nvPr/>
        </p:nvSpPr>
        <p:spPr bwMode="auto">
          <a:xfrm>
            <a:off x="762000" y="6400800"/>
            <a:ext cx="1905000" cy="457200"/>
          </a:xfrm>
          <a:prstGeom prst="rect">
            <a:avLst/>
          </a:prstGeom>
          <a:noFill/>
          <a:ln w="12700">
            <a:noFill/>
            <a:miter lim="800000"/>
            <a:headEnd/>
            <a:tailEnd/>
          </a:ln>
          <a:effectLst/>
        </p:spPr>
        <p:txBody>
          <a:bodyPr wrap="none" anchor="ctr"/>
          <a:lstStyle/>
          <a:p>
            <a:endParaRPr lang="es-ES"/>
          </a:p>
        </p:txBody>
      </p:sp>
      <p:sp>
        <p:nvSpPr>
          <p:cNvPr id="92163" name="Rectangle 3"/>
          <p:cNvSpPr>
            <a:spLocks noChangeArrowheads="1"/>
          </p:cNvSpPr>
          <p:nvPr/>
        </p:nvSpPr>
        <p:spPr bwMode="auto">
          <a:xfrm>
            <a:off x="3276600" y="6248400"/>
            <a:ext cx="2895600" cy="457200"/>
          </a:xfrm>
          <a:prstGeom prst="rect">
            <a:avLst/>
          </a:prstGeom>
          <a:noFill/>
          <a:ln w="12700">
            <a:noFill/>
            <a:miter lim="800000"/>
            <a:headEnd/>
            <a:tailEnd/>
          </a:ln>
          <a:effectLst/>
        </p:spPr>
        <p:txBody>
          <a:bodyPr wrap="none" anchor="ctr"/>
          <a:lstStyle/>
          <a:p>
            <a:endParaRPr lang="es-ES"/>
          </a:p>
        </p:txBody>
      </p:sp>
      <p:sp>
        <p:nvSpPr>
          <p:cNvPr id="92164" name="Rectangle 4"/>
          <p:cNvSpPr>
            <a:spLocks noGrp="1" noChangeArrowheads="1"/>
          </p:cNvSpPr>
          <p:nvPr>
            <p:ph type="title"/>
          </p:nvPr>
        </p:nvSpPr>
        <p:spPr>
          <a:xfrm>
            <a:off x="277793" y="687911"/>
            <a:ext cx="9144000" cy="781050"/>
          </a:xfrm>
          <a:noFill/>
          <a:ln/>
        </p:spPr>
        <p:txBody>
          <a:bodyPr lIns="90488" tIns="44450" rIns="90488" bIns="44450" anchor="b"/>
          <a:lstStyle/>
          <a:p>
            <a:pPr algn="l"/>
            <a:r>
              <a:rPr lang="es-ES" sz="3600" dirty="0"/>
              <a:t>           3.1. Las curvas </a:t>
            </a:r>
            <a:r>
              <a:rPr lang="es-ES" sz="3600" dirty="0" err="1"/>
              <a:t>isocuantas</a:t>
            </a:r>
            <a:r>
              <a:rPr lang="en-US" sz="2800" dirty="0"/>
              <a:t> </a:t>
            </a:r>
            <a:br>
              <a:rPr lang="en-US" sz="2800" dirty="0"/>
            </a:br>
            <a:r>
              <a:rPr lang="en-US" sz="2800" dirty="0"/>
              <a:t> </a:t>
            </a:r>
            <a:r>
              <a:rPr lang="en-US" sz="2800" dirty="0" err="1" smtClean="0"/>
              <a:t>Tabla</a:t>
            </a:r>
            <a:r>
              <a:rPr lang="en-US" sz="2800" dirty="0" smtClean="0"/>
              <a:t> 4</a:t>
            </a:r>
            <a:br>
              <a:rPr lang="en-US" sz="2800" dirty="0" smtClean="0"/>
            </a:br>
            <a:r>
              <a:rPr lang="en-US" sz="2800" dirty="0" smtClean="0"/>
              <a:t> </a:t>
            </a:r>
            <a:r>
              <a:rPr lang="en-US" sz="2800" i="1" dirty="0"/>
              <a:t>La </a:t>
            </a:r>
            <a:r>
              <a:rPr lang="en-US" sz="2800" i="1" dirty="0" err="1"/>
              <a:t>producción</a:t>
            </a:r>
            <a:r>
              <a:rPr lang="en-US" sz="2800" i="1" dirty="0"/>
              <a:t> </a:t>
            </a:r>
            <a:r>
              <a:rPr lang="en-US" sz="2800" i="1" dirty="0" err="1"/>
              <a:t>mensual</a:t>
            </a:r>
            <a:r>
              <a:rPr lang="en-US" sz="2800" i="1" dirty="0"/>
              <a:t> de </a:t>
            </a:r>
            <a:r>
              <a:rPr lang="en-US" sz="2800" i="1" dirty="0" err="1"/>
              <a:t>aceite</a:t>
            </a:r>
            <a:r>
              <a:rPr lang="en-US" sz="2800" i="1" dirty="0"/>
              <a:t> </a:t>
            </a:r>
            <a:r>
              <a:rPr lang="en-US" sz="2800" i="1" dirty="0" smtClean="0"/>
              <a:t>(</a:t>
            </a:r>
            <a:r>
              <a:rPr lang="en-US" sz="2800" i="1" dirty="0"/>
              <a:t>miles de </a:t>
            </a:r>
            <a:r>
              <a:rPr lang="en-US" sz="2800" i="1" dirty="0" err="1" smtClean="0"/>
              <a:t>litros</a:t>
            </a:r>
            <a:r>
              <a:rPr lang="en-US" sz="2800" i="1" dirty="0" smtClean="0"/>
              <a:t>)</a:t>
            </a:r>
            <a:endParaRPr lang="en-US" sz="2800" i="1" dirty="0"/>
          </a:p>
        </p:txBody>
      </p:sp>
      <p:sp>
        <p:nvSpPr>
          <p:cNvPr id="92165" name="Rectangle 5"/>
          <p:cNvSpPr>
            <a:spLocks noGrp="1" noChangeArrowheads="1"/>
          </p:cNvSpPr>
          <p:nvPr>
            <p:ph type="body" idx="1"/>
          </p:nvPr>
        </p:nvSpPr>
        <p:spPr>
          <a:xfrm>
            <a:off x="1143000" y="2709863"/>
            <a:ext cx="8001000" cy="3130550"/>
          </a:xfrm>
          <a:noFill/>
          <a:ln/>
        </p:spPr>
        <p:txBody>
          <a:bodyPr lIns="90488" tIns="44450" rIns="90488" bIns="44450"/>
          <a:lstStyle/>
          <a:p>
            <a:pPr marL="0" indent="0">
              <a:lnSpc>
                <a:spcPct val="80000"/>
              </a:lnSpc>
              <a:spcBef>
                <a:spcPct val="70000"/>
              </a:spcBef>
              <a:buFontTx/>
              <a:buNone/>
              <a:tabLst>
                <a:tab pos="1817688" algn="r"/>
                <a:tab pos="3203575" algn="r"/>
                <a:tab pos="4618038" algn="r"/>
                <a:tab pos="6061075" algn="r"/>
                <a:tab pos="7418388" algn="r"/>
              </a:tabLst>
            </a:pPr>
            <a:r>
              <a:rPr lang="en-US" sz="2800" dirty="0"/>
              <a:t>1	20	40	55	65	75</a:t>
            </a:r>
          </a:p>
          <a:p>
            <a:pPr marL="0" indent="0">
              <a:lnSpc>
                <a:spcPct val="80000"/>
              </a:lnSpc>
              <a:spcBef>
                <a:spcPct val="70000"/>
              </a:spcBef>
              <a:buFontTx/>
              <a:buNone/>
              <a:tabLst>
                <a:tab pos="1817688" algn="r"/>
                <a:tab pos="3203575" algn="r"/>
                <a:tab pos="4618038" algn="r"/>
                <a:tab pos="6061075" algn="r"/>
                <a:tab pos="7418388" algn="r"/>
              </a:tabLst>
            </a:pPr>
            <a:r>
              <a:rPr lang="en-US" sz="2800" dirty="0"/>
              <a:t>2	40	60	75	85	90</a:t>
            </a:r>
          </a:p>
          <a:p>
            <a:pPr marL="0" indent="0">
              <a:lnSpc>
                <a:spcPct val="80000"/>
              </a:lnSpc>
              <a:spcBef>
                <a:spcPct val="70000"/>
              </a:spcBef>
              <a:buFontTx/>
              <a:buNone/>
              <a:tabLst>
                <a:tab pos="1817688" algn="r"/>
                <a:tab pos="3203575" algn="r"/>
                <a:tab pos="4618038" algn="r"/>
                <a:tab pos="6061075" algn="r"/>
                <a:tab pos="7418388" algn="r"/>
              </a:tabLst>
            </a:pPr>
            <a:r>
              <a:rPr lang="en-US" sz="2800" dirty="0"/>
              <a:t>3	55	75	90	100	105</a:t>
            </a:r>
          </a:p>
          <a:p>
            <a:pPr marL="0" indent="0">
              <a:lnSpc>
                <a:spcPct val="80000"/>
              </a:lnSpc>
              <a:spcBef>
                <a:spcPct val="70000"/>
              </a:spcBef>
              <a:buFontTx/>
              <a:buNone/>
              <a:tabLst>
                <a:tab pos="1817688" algn="r"/>
                <a:tab pos="3203575" algn="r"/>
                <a:tab pos="4618038" algn="r"/>
                <a:tab pos="6061075" algn="r"/>
                <a:tab pos="7418388" algn="r"/>
              </a:tabLst>
            </a:pPr>
            <a:r>
              <a:rPr lang="en-US" sz="2800" dirty="0"/>
              <a:t>4	65	85	100	110	115</a:t>
            </a:r>
          </a:p>
          <a:p>
            <a:pPr marL="0" indent="0">
              <a:lnSpc>
                <a:spcPct val="80000"/>
              </a:lnSpc>
              <a:spcBef>
                <a:spcPct val="70000"/>
              </a:spcBef>
              <a:buFontTx/>
              <a:buNone/>
              <a:tabLst>
                <a:tab pos="1817688" algn="r"/>
                <a:tab pos="3203575" algn="r"/>
                <a:tab pos="4618038" algn="r"/>
                <a:tab pos="6061075" algn="r"/>
                <a:tab pos="7418388" algn="r"/>
              </a:tabLst>
            </a:pPr>
            <a:r>
              <a:rPr lang="en-US" sz="2800" dirty="0"/>
              <a:t>5	75	90	105	115	120</a:t>
            </a:r>
          </a:p>
        </p:txBody>
      </p:sp>
      <p:sp>
        <p:nvSpPr>
          <p:cNvPr id="92166" name="Rectangle 6"/>
          <p:cNvSpPr>
            <a:spLocks noChangeArrowheads="1"/>
          </p:cNvSpPr>
          <p:nvPr/>
        </p:nvSpPr>
        <p:spPr bwMode="auto">
          <a:xfrm>
            <a:off x="0" y="2001838"/>
            <a:ext cx="9144000" cy="515937"/>
          </a:xfrm>
          <a:prstGeom prst="rect">
            <a:avLst/>
          </a:prstGeom>
          <a:noFill/>
          <a:ln w="12700">
            <a:noFill/>
            <a:miter lim="800000"/>
            <a:headEnd/>
            <a:tailEnd/>
          </a:ln>
          <a:effectLst/>
        </p:spPr>
        <p:txBody>
          <a:bodyPr lIns="90488" tIns="44450" rIns="90488" bIns="44450">
            <a:spAutoFit/>
          </a:bodyPr>
          <a:lstStyle/>
          <a:p>
            <a:pPr eaLnBrk="0" hangingPunct="0">
              <a:tabLst>
                <a:tab pos="2338388" algn="ctr"/>
                <a:tab pos="3722688" algn="ctr"/>
                <a:tab pos="5080000" algn="ctr"/>
                <a:tab pos="6523038" algn="ctr"/>
                <a:tab pos="7880350" algn="ctr"/>
              </a:tabLst>
            </a:pPr>
            <a:r>
              <a:rPr lang="en-US" sz="2400" b="1"/>
              <a:t>Cantidad de capital  </a:t>
            </a:r>
            <a:r>
              <a:rPr lang="en-US" sz="2800" b="1"/>
              <a:t>1	         2	          3	         4	         5</a:t>
            </a:r>
          </a:p>
        </p:txBody>
      </p:sp>
      <p:sp>
        <p:nvSpPr>
          <p:cNvPr id="92167" name="Line 7"/>
          <p:cNvSpPr>
            <a:spLocks noChangeShapeType="1"/>
          </p:cNvSpPr>
          <p:nvPr/>
        </p:nvSpPr>
        <p:spPr bwMode="auto">
          <a:xfrm>
            <a:off x="0" y="2528888"/>
            <a:ext cx="9144000" cy="0"/>
          </a:xfrm>
          <a:prstGeom prst="line">
            <a:avLst/>
          </a:prstGeom>
          <a:noFill/>
          <a:ln w="57150" cmpd="thinThick">
            <a:solidFill>
              <a:srgbClr val="376546"/>
            </a:solidFill>
            <a:round/>
            <a:headEnd/>
            <a:tailEnd/>
          </a:ln>
          <a:effectLst/>
        </p:spPr>
        <p:txBody>
          <a:bodyPr wrap="none" anchor="ctr"/>
          <a:lstStyle/>
          <a:p>
            <a:endParaRPr lang="es-ES"/>
          </a:p>
        </p:txBody>
      </p:sp>
      <p:sp>
        <p:nvSpPr>
          <p:cNvPr id="92168" name="Rectangle 8"/>
          <p:cNvSpPr>
            <a:spLocks noChangeArrowheads="1"/>
          </p:cNvSpPr>
          <p:nvPr/>
        </p:nvSpPr>
        <p:spPr bwMode="auto">
          <a:xfrm>
            <a:off x="4547525" y="1438657"/>
            <a:ext cx="3505200" cy="515937"/>
          </a:xfrm>
          <a:prstGeom prst="rect">
            <a:avLst/>
          </a:prstGeom>
          <a:noFill/>
          <a:ln w="12700">
            <a:noFill/>
            <a:miter lim="800000"/>
            <a:headEnd/>
            <a:tailEnd/>
          </a:ln>
          <a:effectLst/>
        </p:spPr>
        <p:txBody>
          <a:bodyPr wrap="none" lIns="90488" tIns="44450" rIns="90488" bIns="44450">
            <a:spAutoFit/>
          </a:bodyPr>
          <a:lstStyle/>
          <a:p>
            <a:pPr eaLnBrk="0" hangingPunct="0"/>
            <a:r>
              <a:rPr lang="en-US" sz="2800" b="1" dirty="0" err="1"/>
              <a:t>Cantidad</a:t>
            </a:r>
            <a:r>
              <a:rPr lang="en-US" sz="2800" b="1" dirty="0"/>
              <a:t> de </a:t>
            </a:r>
            <a:r>
              <a:rPr lang="en-US" sz="2800" b="1" dirty="0" err="1"/>
              <a:t>trabajo</a:t>
            </a:r>
            <a:endParaRPr lang="en-US" sz="2800" b="1" dirty="0"/>
          </a:p>
        </p:txBody>
      </p:sp>
      <p:sp>
        <p:nvSpPr>
          <p:cNvPr id="92169" name="Line 9"/>
          <p:cNvSpPr>
            <a:spLocks noChangeShapeType="1"/>
          </p:cNvSpPr>
          <p:nvPr/>
        </p:nvSpPr>
        <p:spPr bwMode="auto">
          <a:xfrm>
            <a:off x="2578100" y="2004470"/>
            <a:ext cx="6565900" cy="0"/>
          </a:xfrm>
          <a:prstGeom prst="line">
            <a:avLst/>
          </a:prstGeom>
          <a:noFill/>
          <a:ln w="28575">
            <a:solidFill>
              <a:srgbClr val="376546"/>
            </a:solidFill>
            <a:round/>
            <a:headEnd/>
            <a:tailEnd/>
          </a:ln>
          <a:effectLst/>
        </p:spPr>
        <p:txBody>
          <a:bodyPr wrap="none" anchor="ctr"/>
          <a:lstStyle/>
          <a:p>
            <a:endParaRPr lang="es-ES"/>
          </a:p>
        </p:txBody>
      </p:sp>
      <p:grpSp>
        <p:nvGrpSpPr>
          <p:cNvPr id="92183" name="Group 23"/>
          <p:cNvGrpSpPr>
            <a:grpSpLocks/>
          </p:cNvGrpSpPr>
          <p:nvPr/>
        </p:nvGrpSpPr>
        <p:grpSpPr bwMode="auto">
          <a:xfrm>
            <a:off x="2555875" y="2592388"/>
            <a:ext cx="6210300" cy="3175000"/>
            <a:chOff x="1610" y="1633"/>
            <a:chExt cx="3912" cy="2000"/>
          </a:xfrm>
        </p:grpSpPr>
        <p:sp>
          <p:nvSpPr>
            <p:cNvPr id="92170" name="Oval 10"/>
            <p:cNvSpPr>
              <a:spLocks noChangeArrowheads="1"/>
            </p:cNvSpPr>
            <p:nvPr/>
          </p:nvSpPr>
          <p:spPr bwMode="auto">
            <a:xfrm>
              <a:off x="1610" y="3244"/>
              <a:ext cx="389" cy="389"/>
            </a:xfrm>
            <a:prstGeom prst="ellipse">
              <a:avLst/>
            </a:prstGeom>
            <a:noFill/>
            <a:ln w="38100">
              <a:solidFill>
                <a:srgbClr val="FF3300"/>
              </a:solidFill>
              <a:round/>
              <a:headEnd/>
              <a:tailEnd/>
            </a:ln>
            <a:effectLst/>
          </p:spPr>
          <p:txBody>
            <a:bodyPr wrap="none" anchor="ctr">
              <a:spAutoFit/>
            </a:bodyPr>
            <a:lstStyle/>
            <a:p>
              <a:endParaRPr lang="es-ES"/>
            </a:p>
          </p:txBody>
        </p:sp>
        <p:sp>
          <p:nvSpPr>
            <p:cNvPr id="92171" name="Oval 11"/>
            <p:cNvSpPr>
              <a:spLocks noChangeArrowheads="1"/>
            </p:cNvSpPr>
            <p:nvPr/>
          </p:nvSpPr>
          <p:spPr bwMode="auto">
            <a:xfrm>
              <a:off x="2477" y="2444"/>
              <a:ext cx="389" cy="389"/>
            </a:xfrm>
            <a:prstGeom prst="ellipse">
              <a:avLst/>
            </a:prstGeom>
            <a:noFill/>
            <a:ln w="38100">
              <a:solidFill>
                <a:srgbClr val="FF3300"/>
              </a:solidFill>
              <a:round/>
              <a:headEnd/>
              <a:tailEnd/>
            </a:ln>
            <a:effectLst/>
          </p:spPr>
          <p:txBody>
            <a:bodyPr wrap="none" anchor="ctr">
              <a:spAutoFit/>
            </a:bodyPr>
            <a:lstStyle/>
            <a:p>
              <a:endParaRPr lang="es-ES"/>
            </a:p>
          </p:txBody>
        </p:sp>
        <p:sp>
          <p:nvSpPr>
            <p:cNvPr id="92172" name="Oval 12"/>
            <p:cNvSpPr>
              <a:spLocks noChangeArrowheads="1"/>
            </p:cNvSpPr>
            <p:nvPr/>
          </p:nvSpPr>
          <p:spPr bwMode="auto">
            <a:xfrm>
              <a:off x="3377" y="2033"/>
              <a:ext cx="389" cy="389"/>
            </a:xfrm>
            <a:prstGeom prst="ellipse">
              <a:avLst/>
            </a:prstGeom>
            <a:noFill/>
            <a:ln w="38100">
              <a:solidFill>
                <a:srgbClr val="FF3300"/>
              </a:solidFill>
              <a:round/>
              <a:headEnd/>
              <a:tailEnd/>
            </a:ln>
            <a:effectLst/>
          </p:spPr>
          <p:txBody>
            <a:bodyPr wrap="none" anchor="ctr">
              <a:spAutoFit/>
            </a:bodyPr>
            <a:lstStyle/>
            <a:p>
              <a:endParaRPr lang="es-ES"/>
            </a:p>
          </p:txBody>
        </p:sp>
        <p:sp>
          <p:nvSpPr>
            <p:cNvPr id="92173" name="Oval 13"/>
            <p:cNvSpPr>
              <a:spLocks noChangeArrowheads="1"/>
            </p:cNvSpPr>
            <p:nvPr/>
          </p:nvSpPr>
          <p:spPr bwMode="auto">
            <a:xfrm>
              <a:off x="5133" y="1633"/>
              <a:ext cx="389" cy="389"/>
            </a:xfrm>
            <a:prstGeom prst="ellipse">
              <a:avLst/>
            </a:prstGeom>
            <a:noFill/>
            <a:ln w="38100">
              <a:solidFill>
                <a:srgbClr val="FF3300"/>
              </a:solidFill>
              <a:round/>
              <a:headEnd/>
              <a:tailEnd/>
            </a:ln>
            <a:effectLst/>
          </p:spPr>
          <p:txBody>
            <a:bodyPr wrap="none" anchor="ctr">
              <a:spAutoFit/>
            </a:bodyPr>
            <a:lstStyle/>
            <a:p>
              <a:endParaRPr lang="es-ES"/>
            </a:p>
          </p:txBody>
        </p:sp>
      </p:grpSp>
      <p:grpSp>
        <p:nvGrpSpPr>
          <p:cNvPr id="92182" name="Group 22"/>
          <p:cNvGrpSpPr>
            <a:grpSpLocks/>
          </p:cNvGrpSpPr>
          <p:nvPr/>
        </p:nvGrpSpPr>
        <p:grpSpPr bwMode="auto">
          <a:xfrm>
            <a:off x="2574925" y="2592388"/>
            <a:ext cx="3370263" cy="1870075"/>
            <a:chOff x="1622" y="1633"/>
            <a:chExt cx="2123" cy="1178"/>
          </a:xfrm>
        </p:grpSpPr>
        <p:sp>
          <p:nvSpPr>
            <p:cNvPr id="92174" name="Rectangle 14"/>
            <p:cNvSpPr>
              <a:spLocks noChangeArrowheads="1"/>
            </p:cNvSpPr>
            <p:nvPr/>
          </p:nvSpPr>
          <p:spPr bwMode="auto">
            <a:xfrm>
              <a:off x="1622" y="2444"/>
              <a:ext cx="367" cy="367"/>
            </a:xfrm>
            <a:prstGeom prst="rect">
              <a:avLst/>
            </a:prstGeom>
            <a:noFill/>
            <a:ln w="38100">
              <a:solidFill>
                <a:srgbClr val="0000FF"/>
              </a:solidFill>
              <a:miter lim="800000"/>
              <a:headEnd/>
              <a:tailEnd/>
            </a:ln>
            <a:effectLst/>
          </p:spPr>
          <p:txBody>
            <a:bodyPr wrap="none" anchor="ctr">
              <a:spAutoFit/>
            </a:bodyPr>
            <a:lstStyle/>
            <a:p>
              <a:endParaRPr lang="es-ES"/>
            </a:p>
          </p:txBody>
        </p:sp>
        <p:sp>
          <p:nvSpPr>
            <p:cNvPr id="92176" name="Rectangle 16"/>
            <p:cNvSpPr>
              <a:spLocks noChangeArrowheads="1"/>
            </p:cNvSpPr>
            <p:nvPr/>
          </p:nvSpPr>
          <p:spPr bwMode="auto">
            <a:xfrm>
              <a:off x="3378" y="1633"/>
              <a:ext cx="367" cy="367"/>
            </a:xfrm>
            <a:prstGeom prst="rect">
              <a:avLst/>
            </a:prstGeom>
            <a:noFill/>
            <a:ln w="38100">
              <a:solidFill>
                <a:srgbClr val="0000FF"/>
              </a:solidFill>
              <a:miter lim="800000"/>
              <a:headEnd/>
              <a:tailEnd/>
            </a:ln>
            <a:effectLst/>
          </p:spPr>
          <p:txBody>
            <a:bodyPr wrap="none" anchor="ctr">
              <a:spAutoFit/>
            </a:bodyPr>
            <a:lstStyle/>
            <a:p>
              <a:endParaRPr lang="es-ES"/>
            </a:p>
          </p:txBody>
        </p:sp>
      </p:grpSp>
      <p:grpSp>
        <p:nvGrpSpPr>
          <p:cNvPr id="92184" name="Group 24"/>
          <p:cNvGrpSpPr>
            <a:grpSpLocks/>
          </p:cNvGrpSpPr>
          <p:nvPr/>
        </p:nvGrpSpPr>
        <p:grpSpPr bwMode="auto">
          <a:xfrm>
            <a:off x="3829050" y="3049588"/>
            <a:ext cx="4975225" cy="2614612"/>
            <a:chOff x="2412" y="1921"/>
            <a:chExt cx="3134" cy="1647"/>
          </a:xfrm>
        </p:grpSpPr>
        <p:sp>
          <p:nvSpPr>
            <p:cNvPr id="92178" name="AutoShape 18"/>
            <p:cNvSpPr>
              <a:spLocks noChangeArrowheads="1"/>
            </p:cNvSpPr>
            <p:nvPr/>
          </p:nvSpPr>
          <p:spPr bwMode="auto">
            <a:xfrm>
              <a:off x="3323" y="2343"/>
              <a:ext cx="478" cy="414"/>
            </a:xfrm>
            <a:prstGeom prst="triangle">
              <a:avLst>
                <a:gd name="adj" fmla="val 50000"/>
              </a:avLst>
            </a:prstGeom>
            <a:noFill/>
            <a:ln w="38100">
              <a:solidFill>
                <a:srgbClr val="008000"/>
              </a:solidFill>
              <a:miter lim="800000"/>
              <a:headEnd/>
              <a:tailEnd/>
            </a:ln>
            <a:effectLst/>
          </p:spPr>
          <p:txBody>
            <a:bodyPr anchor="ctr">
              <a:spAutoFit/>
            </a:bodyPr>
            <a:lstStyle/>
            <a:p>
              <a:endParaRPr lang="es-ES"/>
            </a:p>
          </p:txBody>
        </p:sp>
        <p:sp>
          <p:nvSpPr>
            <p:cNvPr id="92180" name="AutoShape 20"/>
            <p:cNvSpPr>
              <a:spLocks noChangeArrowheads="1"/>
            </p:cNvSpPr>
            <p:nvPr/>
          </p:nvSpPr>
          <p:spPr bwMode="auto">
            <a:xfrm>
              <a:off x="2412" y="3154"/>
              <a:ext cx="478" cy="414"/>
            </a:xfrm>
            <a:prstGeom prst="triangle">
              <a:avLst>
                <a:gd name="adj" fmla="val 50000"/>
              </a:avLst>
            </a:prstGeom>
            <a:noFill/>
            <a:ln w="38100">
              <a:solidFill>
                <a:srgbClr val="008000"/>
              </a:solidFill>
              <a:miter lim="800000"/>
              <a:headEnd/>
              <a:tailEnd/>
            </a:ln>
            <a:effectLst/>
          </p:spPr>
          <p:txBody>
            <a:bodyPr anchor="ctr">
              <a:spAutoFit/>
            </a:bodyPr>
            <a:lstStyle/>
            <a:p>
              <a:endParaRPr lang="es-ES"/>
            </a:p>
          </p:txBody>
        </p:sp>
        <p:sp>
          <p:nvSpPr>
            <p:cNvPr id="92181" name="AutoShape 21"/>
            <p:cNvSpPr>
              <a:spLocks noChangeArrowheads="1"/>
            </p:cNvSpPr>
            <p:nvPr/>
          </p:nvSpPr>
          <p:spPr bwMode="auto">
            <a:xfrm>
              <a:off x="5068" y="1921"/>
              <a:ext cx="478" cy="414"/>
            </a:xfrm>
            <a:prstGeom prst="triangle">
              <a:avLst>
                <a:gd name="adj" fmla="val 50000"/>
              </a:avLst>
            </a:prstGeom>
            <a:noFill/>
            <a:ln w="38100">
              <a:solidFill>
                <a:srgbClr val="008000"/>
              </a:solidFill>
              <a:miter lim="800000"/>
              <a:headEnd/>
              <a:tailEnd/>
            </a:ln>
            <a:effectLst/>
          </p:spPr>
          <p:txBody>
            <a:bodyPr anchor="ctr">
              <a:spAutoFit/>
            </a:bodyPr>
            <a:lstStyle/>
            <a:p>
              <a:endParaRPr lang="es-ES"/>
            </a:p>
          </p:txBody>
        </p:sp>
      </p:grpSp>
      <p:sp>
        <p:nvSpPr>
          <p:cNvPr id="92185" name="Line 25"/>
          <p:cNvSpPr>
            <a:spLocks noChangeShapeType="1"/>
          </p:cNvSpPr>
          <p:nvPr/>
        </p:nvSpPr>
        <p:spPr bwMode="auto">
          <a:xfrm>
            <a:off x="0" y="5937250"/>
            <a:ext cx="9144000" cy="0"/>
          </a:xfrm>
          <a:prstGeom prst="line">
            <a:avLst/>
          </a:prstGeom>
          <a:noFill/>
          <a:ln w="57150" cmpd="thinThick">
            <a:solidFill>
              <a:srgbClr val="376546"/>
            </a:solidFill>
            <a:round/>
            <a:headEnd/>
            <a:tailEnd/>
          </a:ln>
          <a:effectLst/>
        </p:spPr>
        <p:txBody>
          <a:bodyPr wrap="none" anchor="ctr"/>
          <a:lstStyle/>
          <a:p>
            <a:endParaRPr lang="es-ES"/>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165"/>
                                        </p:tgtEl>
                                        <p:attrNameLst>
                                          <p:attrName>style.visibility</p:attrName>
                                        </p:attrNameLst>
                                      </p:cBhvr>
                                      <p:to>
                                        <p:strVal val="visible"/>
                                      </p:to>
                                    </p:set>
                                    <p:animEffect transition="in" filter="wipe(left)">
                                      <p:cBhvr>
                                        <p:cTn id="7" dur="500"/>
                                        <p:tgtEl>
                                          <p:spTgt spid="9216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2182"/>
                                        </p:tgtEl>
                                        <p:attrNameLst>
                                          <p:attrName>style.visibility</p:attrName>
                                        </p:attrNameLst>
                                      </p:cBhvr>
                                      <p:to>
                                        <p:strVal val="visible"/>
                                      </p:to>
                                    </p:set>
                                    <p:animEffect transition="in" filter="wipe(left)">
                                      <p:cBhvr>
                                        <p:cTn id="12" dur="500"/>
                                        <p:tgtEl>
                                          <p:spTgt spid="9218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2183"/>
                                        </p:tgtEl>
                                        <p:attrNameLst>
                                          <p:attrName>style.visibility</p:attrName>
                                        </p:attrNameLst>
                                      </p:cBhvr>
                                      <p:to>
                                        <p:strVal val="visible"/>
                                      </p:to>
                                    </p:set>
                                    <p:animEffect transition="in" filter="wipe(left)">
                                      <p:cBhvr>
                                        <p:cTn id="17" dur="500"/>
                                        <p:tgtEl>
                                          <p:spTgt spid="9218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2184"/>
                                        </p:tgtEl>
                                        <p:attrNameLst>
                                          <p:attrName>style.visibility</p:attrName>
                                        </p:attrNameLst>
                                      </p:cBhvr>
                                      <p:to>
                                        <p:strVal val="visible"/>
                                      </p:to>
                                    </p:set>
                                    <p:animEffect transition="in" filter="wipe(left)">
                                      <p:cBhvr>
                                        <p:cTn id="22" dur="500"/>
                                        <p:tgtEl>
                                          <p:spTgt spid="92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5"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3 Marcador de pie de página"/>
          <p:cNvSpPr>
            <a:spLocks noGrp="1"/>
          </p:cNvSpPr>
          <p:nvPr>
            <p:ph type="ftr" sz="quarter" idx="11"/>
          </p:nvPr>
        </p:nvSpPr>
        <p:spPr>
          <a:xfrm>
            <a:off x="1689904" y="6245225"/>
            <a:ext cx="4329896" cy="476250"/>
          </a:xfrm>
        </p:spPr>
        <p:txBody>
          <a:bodyPr/>
          <a:lstStyle/>
          <a:p>
            <a:pPr algn="l"/>
            <a:r>
              <a:rPr lang="es-ES" sz="2400" i="1" dirty="0" smtClean="0"/>
              <a:t>Figura 9.</a:t>
            </a:r>
            <a:r>
              <a:rPr lang="es-ES" sz="2400" dirty="0" smtClean="0"/>
              <a:t> Mapa de </a:t>
            </a:r>
            <a:r>
              <a:rPr lang="es-ES" sz="2400" dirty="0" err="1" smtClean="0"/>
              <a:t>isocuantas</a:t>
            </a:r>
            <a:r>
              <a:rPr lang="es-ES" sz="2400" dirty="0" smtClean="0"/>
              <a:t>.</a:t>
            </a:r>
            <a:endParaRPr lang="es-ES" sz="2400" dirty="0"/>
          </a:p>
        </p:txBody>
      </p:sp>
      <p:sp>
        <p:nvSpPr>
          <p:cNvPr id="45" name="4 Marcador de número de diapositiva"/>
          <p:cNvSpPr>
            <a:spLocks noGrp="1"/>
          </p:cNvSpPr>
          <p:nvPr>
            <p:ph type="sldNum" sz="quarter" idx="12"/>
          </p:nvPr>
        </p:nvSpPr>
        <p:spPr/>
        <p:txBody>
          <a:bodyPr/>
          <a:lstStyle/>
          <a:p>
            <a:fld id="{03C1AF48-3063-4C95-9038-8C7FB52230D4}" type="slidenum">
              <a:rPr lang="es-ES"/>
              <a:pPr/>
              <a:t>37</a:t>
            </a:fld>
            <a:endParaRPr lang="es-ES"/>
          </a:p>
        </p:txBody>
      </p:sp>
      <p:sp>
        <p:nvSpPr>
          <p:cNvPr id="102402" name="Rectangle 2"/>
          <p:cNvSpPr>
            <a:spLocks noChangeArrowheads="1"/>
          </p:cNvSpPr>
          <p:nvPr/>
        </p:nvSpPr>
        <p:spPr bwMode="auto">
          <a:xfrm>
            <a:off x="762000" y="6248400"/>
            <a:ext cx="1905000" cy="457200"/>
          </a:xfrm>
          <a:prstGeom prst="rect">
            <a:avLst/>
          </a:prstGeom>
          <a:noFill/>
          <a:ln w="12700">
            <a:noFill/>
            <a:miter lim="800000"/>
            <a:headEnd/>
            <a:tailEnd/>
          </a:ln>
          <a:effectLst/>
        </p:spPr>
        <p:txBody>
          <a:bodyPr wrap="none" anchor="ctr"/>
          <a:lstStyle/>
          <a:p>
            <a:endParaRPr lang="es-ES"/>
          </a:p>
        </p:txBody>
      </p:sp>
      <p:sp>
        <p:nvSpPr>
          <p:cNvPr id="102403" name="Rectangle 3"/>
          <p:cNvSpPr>
            <a:spLocks noChangeArrowheads="1"/>
          </p:cNvSpPr>
          <p:nvPr/>
        </p:nvSpPr>
        <p:spPr bwMode="auto">
          <a:xfrm>
            <a:off x="3276600" y="6248400"/>
            <a:ext cx="2895600" cy="457200"/>
          </a:xfrm>
          <a:prstGeom prst="rect">
            <a:avLst/>
          </a:prstGeom>
          <a:noFill/>
          <a:ln w="12700">
            <a:noFill/>
            <a:miter lim="800000"/>
            <a:headEnd/>
            <a:tailEnd/>
          </a:ln>
          <a:effectLst/>
        </p:spPr>
        <p:txBody>
          <a:bodyPr wrap="none" anchor="ctr"/>
          <a:lstStyle/>
          <a:p>
            <a:endParaRPr lang="es-ES"/>
          </a:p>
        </p:txBody>
      </p:sp>
      <p:sp>
        <p:nvSpPr>
          <p:cNvPr id="102404" name="Freeform 4"/>
          <p:cNvSpPr>
            <a:spLocks/>
          </p:cNvSpPr>
          <p:nvPr/>
        </p:nvSpPr>
        <p:spPr bwMode="auto">
          <a:xfrm>
            <a:off x="3119438" y="1978025"/>
            <a:ext cx="3132137" cy="3282950"/>
          </a:xfrm>
          <a:custGeom>
            <a:avLst/>
            <a:gdLst/>
            <a:ahLst/>
            <a:cxnLst>
              <a:cxn ang="0">
                <a:pos x="0" y="0"/>
              </a:cxn>
              <a:cxn ang="0">
                <a:pos x="70" y="201"/>
              </a:cxn>
              <a:cxn ang="0">
                <a:pos x="139" y="403"/>
              </a:cxn>
              <a:cxn ang="0">
                <a:pos x="208" y="588"/>
              </a:cxn>
              <a:cxn ang="0">
                <a:pos x="290" y="768"/>
              </a:cxn>
              <a:cxn ang="0">
                <a:pos x="372" y="938"/>
              </a:cxn>
              <a:cxn ang="0">
                <a:pos x="460" y="1102"/>
              </a:cxn>
              <a:cxn ang="0">
                <a:pos x="561" y="1256"/>
              </a:cxn>
              <a:cxn ang="0">
                <a:pos x="611" y="1325"/>
              </a:cxn>
              <a:cxn ang="0">
                <a:pos x="674" y="1394"/>
              </a:cxn>
              <a:cxn ang="0">
                <a:pos x="744" y="1457"/>
              </a:cxn>
              <a:cxn ang="0">
                <a:pos x="813" y="1521"/>
              </a:cxn>
              <a:cxn ang="0">
                <a:pos x="970" y="1632"/>
              </a:cxn>
              <a:cxn ang="0">
                <a:pos x="1134" y="1738"/>
              </a:cxn>
              <a:cxn ang="0">
                <a:pos x="1298" y="1828"/>
              </a:cxn>
              <a:cxn ang="0">
                <a:pos x="1462" y="1903"/>
              </a:cxn>
              <a:cxn ang="0">
                <a:pos x="1632" y="1966"/>
              </a:cxn>
              <a:cxn ang="0">
                <a:pos x="1802" y="2019"/>
              </a:cxn>
              <a:cxn ang="0">
                <a:pos x="1972" y="2067"/>
              </a:cxn>
            </a:cxnLst>
            <a:rect l="0" t="0" r="r" b="b"/>
            <a:pathLst>
              <a:path w="1973" h="2068">
                <a:moveTo>
                  <a:pt x="0" y="0"/>
                </a:moveTo>
                <a:lnTo>
                  <a:pt x="70" y="201"/>
                </a:lnTo>
                <a:lnTo>
                  <a:pt x="139" y="403"/>
                </a:lnTo>
                <a:lnTo>
                  <a:pt x="208" y="588"/>
                </a:lnTo>
                <a:lnTo>
                  <a:pt x="290" y="768"/>
                </a:lnTo>
                <a:lnTo>
                  <a:pt x="372" y="938"/>
                </a:lnTo>
                <a:lnTo>
                  <a:pt x="460" y="1102"/>
                </a:lnTo>
                <a:lnTo>
                  <a:pt x="561" y="1256"/>
                </a:lnTo>
                <a:lnTo>
                  <a:pt x="611" y="1325"/>
                </a:lnTo>
                <a:lnTo>
                  <a:pt x="674" y="1394"/>
                </a:lnTo>
                <a:lnTo>
                  <a:pt x="744" y="1457"/>
                </a:lnTo>
                <a:lnTo>
                  <a:pt x="813" y="1521"/>
                </a:lnTo>
                <a:lnTo>
                  <a:pt x="970" y="1632"/>
                </a:lnTo>
                <a:lnTo>
                  <a:pt x="1134" y="1738"/>
                </a:lnTo>
                <a:lnTo>
                  <a:pt x="1298" y="1828"/>
                </a:lnTo>
                <a:lnTo>
                  <a:pt x="1462" y="1903"/>
                </a:lnTo>
                <a:lnTo>
                  <a:pt x="1632" y="1966"/>
                </a:lnTo>
                <a:lnTo>
                  <a:pt x="1802" y="2019"/>
                </a:lnTo>
                <a:lnTo>
                  <a:pt x="1972" y="2067"/>
                </a:lnTo>
              </a:path>
            </a:pathLst>
          </a:custGeom>
          <a:noFill/>
          <a:ln w="50800" cap="rnd" cmpd="sng">
            <a:solidFill>
              <a:srgbClr val="663300"/>
            </a:solidFill>
            <a:prstDash val="solid"/>
            <a:round/>
            <a:headEnd type="none" w="med" len="med"/>
            <a:tailEnd type="none" w="med" len="med"/>
          </a:ln>
          <a:effectLst/>
        </p:spPr>
        <p:txBody>
          <a:bodyPr/>
          <a:lstStyle/>
          <a:p>
            <a:endParaRPr lang="es-ES"/>
          </a:p>
        </p:txBody>
      </p:sp>
      <p:sp>
        <p:nvSpPr>
          <p:cNvPr id="102405" name="Freeform 5"/>
          <p:cNvSpPr>
            <a:spLocks/>
          </p:cNvSpPr>
          <p:nvPr/>
        </p:nvSpPr>
        <p:spPr bwMode="auto">
          <a:xfrm>
            <a:off x="2517775" y="2441575"/>
            <a:ext cx="3124200" cy="3276600"/>
          </a:xfrm>
          <a:custGeom>
            <a:avLst/>
            <a:gdLst/>
            <a:ahLst/>
            <a:cxnLst>
              <a:cxn ang="0">
                <a:pos x="0" y="0"/>
              </a:cxn>
              <a:cxn ang="0">
                <a:pos x="68" y="202"/>
              </a:cxn>
              <a:cxn ang="0">
                <a:pos x="136" y="398"/>
              </a:cxn>
              <a:cxn ang="0">
                <a:pos x="205" y="588"/>
              </a:cxn>
              <a:cxn ang="0">
                <a:pos x="284" y="767"/>
              </a:cxn>
              <a:cxn ang="0">
                <a:pos x="370" y="939"/>
              </a:cxn>
              <a:cxn ang="0">
                <a:pos x="455" y="1101"/>
              </a:cxn>
              <a:cxn ang="0">
                <a:pos x="557" y="1251"/>
              </a:cxn>
              <a:cxn ang="0">
                <a:pos x="608" y="1320"/>
              </a:cxn>
              <a:cxn ang="0">
                <a:pos x="671" y="1389"/>
              </a:cxn>
              <a:cxn ang="0">
                <a:pos x="739" y="1452"/>
              </a:cxn>
              <a:cxn ang="0">
                <a:pos x="807" y="1516"/>
              </a:cxn>
              <a:cxn ang="0">
                <a:pos x="966" y="1631"/>
              </a:cxn>
              <a:cxn ang="0">
                <a:pos x="1131" y="1735"/>
              </a:cxn>
              <a:cxn ang="0">
                <a:pos x="1296" y="1821"/>
              </a:cxn>
              <a:cxn ang="0">
                <a:pos x="1461" y="1896"/>
              </a:cxn>
              <a:cxn ang="0">
                <a:pos x="1626" y="1959"/>
              </a:cxn>
              <a:cxn ang="0">
                <a:pos x="1796" y="2017"/>
              </a:cxn>
              <a:cxn ang="0">
                <a:pos x="1967" y="2063"/>
              </a:cxn>
            </a:cxnLst>
            <a:rect l="0" t="0" r="r" b="b"/>
            <a:pathLst>
              <a:path w="1968" h="2064">
                <a:moveTo>
                  <a:pt x="0" y="0"/>
                </a:moveTo>
                <a:lnTo>
                  <a:pt x="68" y="202"/>
                </a:lnTo>
                <a:lnTo>
                  <a:pt x="136" y="398"/>
                </a:lnTo>
                <a:lnTo>
                  <a:pt x="205" y="588"/>
                </a:lnTo>
                <a:lnTo>
                  <a:pt x="284" y="767"/>
                </a:lnTo>
                <a:lnTo>
                  <a:pt x="370" y="939"/>
                </a:lnTo>
                <a:lnTo>
                  <a:pt x="455" y="1101"/>
                </a:lnTo>
                <a:lnTo>
                  <a:pt x="557" y="1251"/>
                </a:lnTo>
                <a:lnTo>
                  <a:pt x="608" y="1320"/>
                </a:lnTo>
                <a:lnTo>
                  <a:pt x="671" y="1389"/>
                </a:lnTo>
                <a:lnTo>
                  <a:pt x="739" y="1452"/>
                </a:lnTo>
                <a:lnTo>
                  <a:pt x="807" y="1516"/>
                </a:lnTo>
                <a:lnTo>
                  <a:pt x="966" y="1631"/>
                </a:lnTo>
                <a:lnTo>
                  <a:pt x="1131" y="1735"/>
                </a:lnTo>
                <a:lnTo>
                  <a:pt x="1296" y="1821"/>
                </a:lnTo>
                <a:lnTo>
                  <a:pt x="1461" y="1896"/>
                </a:lnTo>
                <a:lnTo>
                  <a:pt x="1626" y="1959"/>
                </a:lnTo>
                <a:lnTo>
                  <a:pt x="1796" y="2017"/>
                </a:lnTo>
                <a:lnTo>
                  <a:pt x="1967" y="2063"/>
                </a:lnTo>
              </a:path>
            </a:pathLst>
          </a:custGeom>
          <a:noFill/>
          <a:ln w="50800" cap="rnd" cmpd="sng">
            <a:solidFill>
              <a:srgbClr val="993300"/>
            </a:solidFill>
            <a:prstDash val="solid"/>
            <a:round/>
            <a:headEnd type="none" w="med" len="med"/>
            <a:tailEnd type="none" w="med" len="med"/>
          </a:ln>
          <a:effectLst/>
        </p:spPr>
        <p:txBody>
          <a:bodyPr/>
          <a:lstStyle/>
          <a:p>
            <a:endParaRPr lang="es-ES"/>
          </a:p>
        </p:txBody>
      </p:sp>
      <p:sp>
        <p:nvSpPr>
          <p:cNvPr id="102406" name="Rectangle 6"/>
          <p:cNvSpPr>
            <a:spLocks noGrp="1" noChangeArrowheads="1"/>
          </p:cNvSpPr>
          <p:nvPr>
            <p:ph type="title"/>
          </p:nvPr>
        </p:nvSpPr>
        <p:spPr>
          <a:xfrm>
            <a:off x="246063" y="225425"/>
            <a:ext cx="8605837" cy="781050"/>
          </a:xfrm>
          <a:noFill/>
          <a:ln/>
        </p:spPr>
        <p:txBody>
          <a:bodyPr lIns="90488" tIns="44450" rIns="90488" bIns="44450" anchor="b"/>
          <a:lstStyle/>
          <a:p>
            <a:r>
              <a:rPr lang="es-ES" sz="3600"/>
              <a:t>3.1. Las curvas isocuantas</a:t>
            </a:r>
            <a:endParaRPr lang="en-US" sz="3600"/>
          </a:p>
        </p:txBody>
      </p:sp>
      <p:sp>
        <p:nvSpPr>
          <p:cNvPr id="102407" name="Rectangle 7"/>
          <p:cNvSpPr>
            <a:spLocks noChangeArrowheads="1"/>
          </p:cNvSpPr>
          <p:nvPr/>
        </p:nvSpPr>
        <p:spPr bwMode="auto">
          <a:xfrm>
            <a:off x="3124200" y="6235700"/>
            <a:ext cx="2895600" cy="457200"/>
          </a:xfrm>
          <a:prstGeom prst="rect">
            <a:avLst/>
          </a:prstGeom>
          <a:noFill/>
          <a:ln w="12700">
            <a:noFill/>
            <a:miter lim="800000"/>
            <a:headEnd/>
            <a:tailEnd/>
          </a:ln>
          <a:effectLst/>
        </p:spPr>
        <p:txBody>
          <a:bodyPr wrap="none" anchor="ctr"/>
          <a:lstStyle/>
          <a:p>
            <a:endParaRPr lang="es-ES"/>
          </a:p>
        </p:txBody>
      </p:sp>
      <p:sp>
        <p:nvSpPr>
          <p:cNvPr id="102408" name="Line 8"/>
          <p:cNvSpPr>
            <a:spLocks noChangeShapeType="1"/>
          </p:cNvSpPr>
          <p:nvPr/>
        </p:nvSpPr>
        <p:spPr bwMode="auto">
          <a:xfrm>
            <a:off x="2366963" y="1841500"/>
            <a:ext cx="0" cy="3995738"/>
          </a:xfrm>
          <a:prstGeom prst="line">
            <a:avLst/>
          </a:prstGeom>
          <a:noFill/>
          <a:ln w="25400">
            <a:solidFill>
              <a:schemeClr val="tx1"/>
            </a:solidFill>
            <a:round/>
            <a:headEnd/>
            <a:tailEnd/>
          </a:ln>
          <a:effectLst/>
        </p:spPr>
        <p:txBody>
          <a:bodyPr wrap="none" anchor="ctr"/>
          <a:lstStyle/>
          <a:p>
            <a:endParaRPr lang="es-ES"/>
          </a:p>
        </p:txBody>
      </p:sp>
      <p:sp>
        <p:nvSpPr>
          <p:cNvPr id="102409" name="Line 9"/>
          <p:cNvSpPr>
            <a:spLocks noChangeShapeType="1"/>
          </p:cNvSpPr>
          <p:nvPr/>
        </p:nvSpPr>
        <p:spPr bwMode="auto">
          <a:xfrm>
            <a:off x="2381250" y="5815013"/>
            <a:ext cx="5329238" cy="0"/>
          </a:xfrm>
          <a:prstGeom prst="line">
            <a:avLst/>
          </a:prstGeom>
          <a:noFill/>
          <a:ln w="25400">
            <a:solidFill>
              <a:schemeClr val="tx1"/>
            </a:solidFill>
            <a:round/>
            <a:headEnd/>
            <a:tailEnd/>
          </a:ln>
          <a:effectLst/>
        </p:spPr>
        <p:txBody>
          <a:bodyPr wrap="none" anchor="ctr"/>
          <a:lstStyle/>
          <a:p>
            <a:endParaRPr lang="es-ES"/>
          </a:p>
        </p:txBody>
      </p:sp>
      <p:sp>
        <p:nvSpPr>
          <p:cNvPr id="102410" name="Rectangle 10"/>
          <p:cNvSpPr>
            <a:spLocks noChangeArrowheads="1"/>
          </p:cNvSpPr>
          <p:nvPr/>
        </p:nvSpPr>
        <p:spPr bwMode="auto">
          <a:xfrm>
            <a:off x="6527800" y="5859463"/>
            <a:ext cx="2047875" cy="363537"/>
          </a:xfrm>
          <a:prstGeom prst="rect">
            <a:avLst/>
          </a:prstGeom>
          <a:noFill/>
          <a:ln w="12700">
            <a:noFill/>
            <a:miter lim="800000"/>
            <a:headEnd/>
            <a:tailEnd/>
          </a:ln>
          <a:effectLst/>
        </p:spPr>
        <p:txBody>
          <a:bodyPr wrap="none" lIns="90488" tIns="44450" rIns="90488" bIns="44450">
            <a:spAutoFit/>
          </a:bodyPr>
          <a:lstStyle/>
          <a:p>
            <a:pPr eaLnBrk="0" hangingPunct="0"/>
            <a:r>
              <a:rPr lang="en-US" b="1"/>
              <a:t>L, Trabajo al mes</a:t>
            </a:r>
          </a:p>
        </p:txBody>
      </p:sp>
      <p:sp>
        <p:nvSpPr>
          <p:cNvPr id="102411" name="Rectangle 11"/>
          <p:cNvSpPr>
            <a:spLocks noChangeArrowheads="1"/>
          </p:cNvSpPr>
          <p:nvPr/>
        </p:nvSpPr>
        <p:spPr bwMode="auto">
          <a:xfrm>
            <a:off x="1997075" y="5124450"/>
            <a:ext cx="322263"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1</a:t>
            </a:r>
          </a:p>
        </p:txBody>
      </p:sp>
      <p:sp>
        <p:nvSpPr>
          <p:cNvPr id="102412" name="Rectangle 12"/>
          <p:cNvSpPr>
            <a:spLocks noChangeArrowheads="1"/>
          </p:cNvSpPr>
          <p:nvPr/>
        </p:nvSpPr>
        <p:spPr bwMode="auto">
          <a:xfrm>
            <a:off x="1997075" y="4278313"/>
            <a:ext cx="322263"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2</a:t>
            </a:r>
          </a:p>
        </p:txBody>
      </p:sp>
      <p:sp>
        <p:nvSpPr>
          <p:cNvPr id="102413" name="Rectangle 13"/>
          <p:cNvSpPr>
            <a:spLocks noChangeArrowheads="1"/>
          </p:cNvSpPr>
          <p:nvPr/>
        </p:nvSpPr>
        <p:spPr bwMode="auto">
          <a:xfrm>
            <a:off x="1997075" y="3432175"/>
            <a:ext cx="322263"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3</a:t>
            </a:r>
          </a:p>
        </p:txBody>
      </p:sp>
      <p:sp>
        <p:nvSpPr>
          <p:cNvPr id="102414" name="Rectangle 14"/>
          <p:cNvSpPr>
            <a:spLocks noChangeArrowheads="1"/>
          </p:cNvSpPr>
          <p:nvPr/>
        </p:nvSpPr>
        <p:spPr bwMode="auto">
          <a:xfrm>
            <a:off x="1997075" y="2586038"/>
            <a:ext cx="322263"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4</a:t>
            </a:r>
          </a:p>
        </p:txBody>
      </p:sp>
      <p:sp>
        <p:nvSpPr>
          <p:cNvPr id="102415" name="Rectangle 15"/>
          <p:cNvSpPr>
            <a:spLocks noChangeArrowheads="1"/>
          </p:cNvSpPr>
          <p:nvPr/>
        </p:nvSpPr>
        <p:spPr bwMode="auto">
          <a:xfrm>
            <a:off x="2792413" y="5851525"/>
            <a:ext cx="322262"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1</a:t>
            </a:r>
          </a:p>
        </p:txBody>
      </p:sp>
      <p:sp>
        <p:nvSpPr>
          <p:cNvPr id="102416" name="Rectangle 16"/>
          <p:cNvSpPr>
            <a:spLocks noChangeArrowheads="1"/>
          </p:cNvSpPr>
          <p:nvPr/>
        </p:nvSpPr>
        <p:spPr bwMode="auto">
          <a:xfrm>
            <a:off x="3614738" y="5851525"/>
            <a:ext cx="322262"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2</a:t>
            </a:r>
          </a:p>
        </p:txBody>
      </p:sp>
      <p:sp>
        <p:nvSpPr>
          <p:cNvPr id="102417" name="Rectangle 17"/>
          <p:cNvSpPr>
            <a:spLocks noChangeArrowheads="1"/>
          </p:cNvSpPr>
          <p:nvPr/>
        </p:nvSpPr>
        <p:spPr bwMode="auto">
          <a:xfrm>
            <a:off x="4438650" y="5851525"/>
            <a:ext cx="322263"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3</a:t>
            </a:r>
          </a:p>
        </p:txBody>
      </p:sp>
      <p:sp>
        <p:nvSpPr>
          <p:cNvPr id="102418" name="Rectangle 18"/>
          <p:cNvSpPr>
            <a:spLocks noChangeArrowheads="1"/>
          </p:cNvSpPr>
          <p:nvPr/>
        </p:nvSpPr>
        <p:spPr bwMode="auto">
          <a:xfrm>
            <a:off x="5260975" y="5851525"/>
            <a:ext cx="322263"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4</a:t>
            </a:r>
          </a:p>
        </p:txBody>
      </p:sp>
      <p:sp>
        <p:nvSpPr>
          <p:cNvPr id="102419" name="Rectangle 19"/>
          <p:cNvSpPr>
            <a:spLocks noChangeArrowheads="1"/>
          </p:cNvSpPr>
          <p:nvPr/>
        </p:nvSpPr>
        <p:spPr bwMode="auto">
          <a:xfrm>
            <a:off x="6084888" y="5851525"/>
            <a:ext cx="322262"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5</a:t>
            </a:r>
          </a:p>
        </p:txBody>
      </p:sp>
      <p:sp>
        <p:nvSpPr>
          <p:cNvPr id="102420" name="Rectangle 20"/>
          <p:cNvSpPr>
            <a:spLocks noChangeArrowheads="1"/>
          </p:cNvSpPr>
          <p:nvPr/>
        </p:nvSpPr>
        <p:spPr bwMode="auto">
          <a:xfrm>
            <a:off x="1997075" y="1739900"/>
            <a:ext cx="322263"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5</a:t>
            </a:r>
          </a:p>
        </p:txBody>
      </p:sp>
      <p:sp>
        <p:nvSpPr>
          <p:cNvPr id="102421" name="Oval 21"/>
          <p:cNvSpPr>
            <a:spLocks noChangeArrowheads="1"/>
          </p:cNvSpPr>
          <p:nvPr/>
        </p:nvSpPr>
        <p:spPr bwMode="auto">
          <a:xfrm>
            <a:off x="4495800" y="5257800"/>
            <a:ext cx="152400" cy="152400"/>
          </a:xfrm>
          <a:prstGeom prst="ellipse">
            <a:avLst/>
          </a:prstGeom>
          <a:solidFill>
            <a:schemeClr val="tx1"/>
          </a:solidFill>
          <a:ln w="12700">
            <a:solidFill>
              <a:schemeClr val="tx1"/>
            </a:solidFill>
            <a:round/>
            <a:headEnd/>
            <a:tailEnd/>
          </a:ln>
          <a:effectLst/>
        </p:spPr>
        <p:txBody>
          <a:bodyPr wrap="none" anchor="ctr"/>
          <a:lstStyle/>
          <a:p>
            <a:endParaRPr lang="es-ES"/>
          </a:p>
        </p:txBody>
      </p:sp>
      <p:sp>
        <p:nvSpPr>
          <p:cNvPr id="102422" name="Oval 22"/>
          <p:cNvSpPr>
            <a:spLocks noChangeArrowheads="1"/>
          </p:cNvSpPr>
          <p:nvPr/>
        </p:nvSpPr>
        <p:spPr bwMode="auto">
          <a:xfrm>
            <a:off x="2895600" y="3581400"/>
            <a:ext cx="152400" cy="152400"/>
          </a:xfrm>
          <a:prstGeom prst="ellipse">
            <a:avLst/>
          </a:prstGeom>
          <a:solidFill>
            <a:schemeClr val="tx1"/>
          </a:solidFill>
          <a:ln w="12700">
            <a:solidFill>
              <a:schemeClr val="tx1"/>
            </a:solidFill>
            <a:round/>
            <a:headEnd/>
            <a:tailEnd/>
          </a:ln>
          <a:effectLst/>
        </p:spPr>
        <p:txBody>
          <a:bodyPr wrap="none" anchor="ctr"/>
          <a:lstStyle/>
          <a:p>
            <a:endParaRPr lang="es-ES"/>
          </a:p>
        </p:txBody>
      </p:sp>
      <p:sp>
        <p:nvSpPr>
          <p:cNvPr id="102423" name="Rectangle 23"/>
          <p:cNvSpPr>
            <a:spLocks noChangeArrowheads="1"/>
          </p:cNvSpPr>
          <p:nvPr/>
        </p:nvSpPr>
        <p:spPr bwMode="auto">
          <a:xfrm>
            <a:off x="5764213" y="5440363"/>
            <a:ext cx="1016000"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i="1"/>
              <a:t>Q</a:t>
            </a:r>
            <a:r>
              <a:rPr lang="en-US" sz="2000" b="1" i="1" baseline="-25000"/>
              <a:t>1 </a:t>
            </a:r>
            <a:r>
              <a:rPr lang="en-US" sz="2000" b="1" i="1"/>
              <a:t>= </a:t>
            </a:r>
            <a:r>
              <a:rPr lang="en-US" sz="2000" b="1"/>
              <a:t>55</a:t>
            </a:r>
          </a:p>
        </p:txBody>
      </p:sp>
      <p:sp>
        <p:nvSpPr>
          <p:cNvPr id="102424" name="Line 24"/>
          <p:cNvSpPr>
            <a:spLocks noChangeShapeType="1"/>
          </p:cNvSpPr>
          <p:nvPr/>
        </p:nvSpPr>
        <p:spPr bwMode="auto">
          <a:xfrm>
            <a:off x="2366963" y="3657600"/>
            <a:ext cx="2065337" cy="0"/>
          </a:xfrm>
          <a:prstGeom prst="line">
            <a:avLst/>
          </a:prstGeom>
          <a:noFill/>
          <a:ln w="25400">
            <a:solidFill>
              <a:schemeClr val="tx1"/>
            </a:solidFill>
            <a:prstDash val="dash"/>
            <a:round/>
            <a:headEnd/>
            <a:tailEnd/>
          </a:ln>
          <a:effectLst/>
        </p:spPr>
        <p:txBody>
          <a:bodyPr wrap="none" anchor="ctr"/>
          <a:lstStyle/>
          <a:p>
            <a:endParaRPr lang="es-ES"/>
          </a:p>
        </p:txBody>
      </p:sp>
      <p:sp>
        <p:nvSpPr>
          <p:cNvPr id="102425" name="Line 25"/>
          <p:cNvSpPr>
            <a:spLocks noChangeShapeType="1"/>
          </p:cNvSpPr>
          <p:nvPr/>
        </p:nvSpPr>
        <p:spPr bwMode="auto">
          <a:xfrm>
            <a:off x="2971800" y="3890963"/>
            <a:ext cx="0" cy="1989137"/>
          </a:xfrm>
          <a:prstGeom prst="line">
            <a:avLst/>
          </a:prstGeom>
          <a:noFill/>
          <a:ln w="25400">
            <a:solidFill>
              <a:schemeClr val="tx1"/>
            </a:solidFill>
            <a:prstDash val="dash"/>
            <a:round/>
            <a:headEnd/>
            <a:tailEnd/>
          </a:ln>
          <a:effectLst/>
        </p:spPr>
        <p:txBody>
          <a:bodyPr wrap="none" anchor="ctr"/>
          <a:lstStyle/>
          <a:p>
            <a:endParaRPr lang="es-ES"/>
          </a:p>
        </p:txBody>
      </p:sp>
      <p:sp>
        <p:nvSpPr>
          <p:cNvPr id="102426" name="Line 26"/>
          <p:cNvSpPr>
            <a:spLocks noChangeShapeType="1"/>
          </p:cNvSpPr>
          <p:nvPr/>
        </p:nvSpPr>
        <p:spPr bwMode="auto">
          <a:xfrm>
            <a:off x="2366963" y="5334000"/>
            <a:ext cx="2065337" cy="0"/>
          </a:xfrm>
          <a:prstGeom prst="line">
            <a:avLst/>
          </a:prstGeom>
          <a:noFill/>
          <a:ln w="25400">
            <a:solidFill>
              <a:schemeClr val="tx1"/>
            </a:solidFill>
            <a:prstDash val="dash"/>
            <a:round/>
            <a:headEnd/>
            <a:tailEnd/>
          </a:ln>
          <a:effectLst/>
        </p:spPr>
        <p:txBody>
          <a:bodyPr wrap="none" anchor="ctr"/>
          <a:lstStyle/>
          <a:p>
            <a:endParaRPr lang="es-ES"/>
          </a:p>
        </p:txBody>
      </p:sp>
      <p:sp>
        <p:nvSpPr>
          <p:cNvPr id="102427" name="Line 27"/>
          <p:cNvSpPr>
            <a:spLocks noChangeShapeType="1"/>
          </p:cNvSpPr>
          <p:nvPr/>
        </p:nvSpPr>
        <p:spPr bwMode="auto">
          <a:xfrm>
            <a:off x="4572000" y="3890963"/>
            <a:ext cx="0" cy="1989137"/>
          </a:xfrm>
          <a:prstGeom prst="line">
            <a:avLst/>
          </a:prstGeom>
          <a:noFill/>
          <a:ln w="25400">
            <a:solidFill>
              <a:schemeClr val="tx1"/>
            </a:solidFill>
            <a:prstDash val="dash"/>
            <a:round/>
            <a:headEnd/>
            <a:tailEnd/>
          </a:ln>
          <a:effectLst/>
        </p:spPr>
        <p:txBody>
          <a:bodyPr wrap="none" anchor="ctr"/>
          <a:lstStyle/>
          <a:p>
            <a:endParaRPr lang="es-ES"/>
          </a:p>
        </p:txBody>
      </p:sp>
      <p:sp>
        <p:nvSpPr>
          <p:cNvPr id="102428" name="Rectangle 28"/>
          <p:cNvSpPr>
            <a:spLocks noChangeArrowheads="1"/>
          </p:cNvSpPr>
          <p:nvPr/>
        </p:nvSpPr>
        <p:spPr bwMode="auto">
          <a:xfrm>
            <a:off x="5125837" y="2118971"/>
            <a:ext cx="2676525" cy="1079500"/>
          </a:xfrm>
          <a:prstGeom prst="rect">
            <a:avLst/>
          </a:prstGeom>
          <a:noFill/>
          <a:ln w="12700">
            <a:solidFill>
              <a:schemeClr val="tx1"/>
            </a:solidFill>
            <a:miter lim="800000"/>
            <a:headEnd/>
            <a:tailEnd/>
          </a:ln>
          <a:effectLst/>
        </p:spPr>
        <p:txBody>
          <a:bodyPr wrap="none" lIns="90488" tIns="44450" rIns="90488" bIns="44450">
            <a:spAutoFit/>
          </a:bodyPr>
          <a:lstStyle/>
          <a:p>
            <a:pPr algn="ctr" eaLnBrk="0" hangingPunct="0"/>
            <a:r>
              <a:rPr lang="es-ES" sz="1600" b="1"/>
              <a:t>Las isocuantas describen</a:t>
            </a:r>
            <a:endParaRPr lang="es-ES" sz="1600" b="1">
              <a:solidFill>
                <a:schemeClr val="tx2"/>
              </a:solidFill>
            </a:endParaRPr>
          </a:p>
          <a:p>
            <a:pPr algn="ctr" eaLnBrk="0" hangingPunct="0"/>
            <a:r>
              <a:rPr lang="es-ES" sz="1600" b="1">
                <a:solidFill>
                  <a:schemeClr val="tx2"/>
                </a:solidFill>
              </a:rPr>
              <a:t>la función de producción</a:t>
            </a:r>
            <a:endParaRPr lang="en-US" sz="1600" b="1">
              <a:solidFill>
                <a:schemeClr val="tx2"/>
              </a:solidFill>
            </a:endParaRPr>
          </a:p>
          <a:p>
            <a:pPr algn="ctr" eaLnBrk="0" hangingPunct="0"/>
            <a:r>
              <a:rPr lang="en-US" sz="1600" b="1">
                <a:solidFill>
                  <a:schemeClr val="tx2"/>
                </a:solidFill>
              </a:rPr>
              <a:t>para los niveles de</a:t>
            </a:r>
          </a:p>
          <a:p>
            <a:pPr algn="ctr" eaLnBrk="0" hangingPunct="0"/>
            <a:r>
              <a:rPr lang="en-US" sz="1600" b="1">
                <a:solidFill>
                  <a:schemeClr val="tx2"/>
                </a:solidFill>
              </a:rPr>
              <a:t>producción  55, 75, y 90.</a:t>
            </a:r>
          </a:p>
        </p:txBody>
      </p:sp>
      <p:sp>
        <p:nvSpPr>
          <p:cNvPr id="102429" name="Rectangle 29"/>
          <p:cNvSpPr>
            <a:spLocks noChangeArrowheads="1"/>
          </p:cNvSpPr>
          <p:nvPr/>
        </p:nvSpPr>
        <p:spPr bwMode="auto">
          <a:xfrm>
            <a:off x="2579688" y="3646488"/>
            <a:ext cx="365125"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i="1"/>
              <a:t>A</a:t>
            </a:r>
          </a:p>
        </p:txBody>
      </p:sp>
      <p:sp>
        <p:nvSpPr>
          <p:cNvPr id="102430" name="Rectangle 30"/>
          <p:cNvSpPr>
            <a:spLocks noChangeArrowheads="1"/>
          </p:cNvSpPr>
          <p:nvPr/>
        </p:nvSpPr>
        <p:spPr bwMode="auto">
          <a:xfrm>
            <a:off x="4713288" y="4941888"/>
            <a:ext cx="346075" cy="363537"/>
          </a:xfrm>
          <a:prstGeom prst="rect">
            <a:avLst/>
          </a:prstGeom>
          <a:noFill/>
          <a:ln w="12700">
            <a:noFill/>
            <a:miter lim="800000"/>
            <a:headEnd/>
            <a:tailEnd/>
          </a:ln>
          <a:effectLst/>
        </p:spPr>
        <p:txBody>
          <a:bodyPr wrap="none" lIns="90488" tIns="44450" rIns="90488" bIns="44450">
            <a:spAutoFit/>
          </a:bodyPr>
          <a:lstStyle/>
          <a:p>
            <a:pPr eaLnBrk="0" hangingPunct="0"/>
            <a:r>
              <a:rPr lang="en-US" b="1" i="1"/>
              <a:t>D</a:t>
            </a:r>
          </a:p>
        </p:txBody>
      </p:sp>
      <p:sp>
        <p:nvSpPr>
          <p:cNvPr id="102431" name="Line 31"/>
          <p:cNvSpPr>
            <a:spLocks noChangeShapeType="1"/>
          </p:cNvSpPr>
          <p:nvPr/>
        </p:nvSpPr>
        <p:spPr bwMode="auto">
          <a:xfrm>
            <a:off x="3810000" y="2290763"/>
            <a:ext cx="0" cy="3589337"/>
          </a:xfrm>
          <a:prstGeom prst="line">
            <a:avLst/>
          </a:prstGeom>
          <a:noFill/>
          <a:ln w="25400">
            <a:solidFill>
              <a:schemeClr val="tx1"/>
            </a:solidFill>
            <a:prstDash val="dash"/>
            <a:round/>
            <a:headEnd/>
            <a:tailEnd/>
          </a:ln>
          <a:effectLst/>
        </p:spPr>
        <p:txBody>
          <a:bodyPr wrap="none" anchor="ctr"/>
          <a:lstStyle/>
          <a:p>
            <a:endParaRPr lang="es-ES"/>
          </a:p>
        </p:txBody>
      </p:sp>
      <p:sp>
        <p:nvSpPr>
          <p:cNvPr id="102432" name="Oval 32"/>
          <p:cNvSpPr>
            <a:spLocks noChangeArrowheads="1"/>
          </p:cNvSpPr>
          <p:nvPr/>
        </p:nvSpPr>
        <p:spPr bwMode="auto">
          <a:xfrm>
            <a:off x="3733800" y="3581400"/>
            <a:ext cx="152400" cy="152400"/>
          </a:xfrm>
          <a:prstGeom prst="ellipse">
            <a:avLst/>
          </a:prstGeom>
          <a:solidFill>
            <a:schemeClr val="tx1"/>
          </a:solidFill>
          <a:ln w="12700">
            <a:solidFill>
              <a:schemeClr val="tx1"/>
            </a:solidFill>
            <a:round/>
            <a:headEnd/>
            <a:tailEnd/>
          </a:ln>
          <a:effectLst/>
        </p:spPr>
        <p:txBody>
          <a:bodyPr wrap="none" anchor="ctr"/>
          <a:lstStyle/>
          <a:p>
            <a:endParaRPr lang="es-ES"/>
          </a:p>
        </p:txBody>
      </p:sp>
      <p:sp>
        <p:nvSpPr>
          <p:cNvPr id="102433" name="Rectangle 33"/>
          <p:cNvSpPr>
            <a:spLocks noChangeArrowheads="1"/>
          </p:cNvSpPr>
          <p:nvPr/>
        </p:nvSpPr>
        <p:spPr bwMode="auto">
          <a:xfrm>
            <a:off x="3494088" y="3646488"/>
            <a:ext cx="365125"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i="1"/>
              <a:t>B</a:t>
            </a:r>
          </a:p>
        </p:txBody>
      </p:sp>
      <p:sp>
        <p:nvSpPr>
          <p:cNvPr id="102434" name="Freeform 34"/>
          <p:cNvSpPr>
            <a:spLocks/>
          </p:cNvSpPr>
          <p:nvPr/>
        </p:nvSpPr>
        <p:spPr bwMode="auto">
          <a:xfrm>
            <a:off x="3695700" y="1619250"/>
            <a:ext cx="3051175" cy="3279775"/>
          </a:xfrm>
          <a:custGeom>
            <a:avLst/>
            <a:gdLst/>
            <a:ahLst/>
            <a:cxnLst>
              <a:cxn ang="0">
                <a:pos x="0" y="0"/>
              </a:cxn>
              <a:cxn ang="0">
                <a:pos x="68" y="202"/>
              </a:cxn>
              <a:cxn ang="0">
                <a:pos x="130" y="398"/>
              </a:cxn>
              <a:cxn ang="0">
                <a:pos x="205" y="590"/>
              </a:cxn>
              <a:cxn ang="0">
                <a:pos x="280" y="767"/>
              </a:cxn>
              <a:cxn ang="0">
                <a:pos x="362" y="939"/>
              </a:cxn>
              <a:cxn ang="0">
                <a:pos x="451" y="1101"/>
              </a:cxn>
              <a:cxn ang="0">
                <a:pos x="547" y="1254"/>
              </a:cxn>
              <a:cxn ang="0">
                <a:pos x="656" y="1391"/>
              </a:cxn>
              <a:cxn ang="0">
                <a:pos x="793" y="1519"/>
              </a:cxn>
              <a:cxn ang="0">
                <a:pos x="943" y="1632"/>
              </a:cxn>
              <a:cxn ang="0">
                <a:pos x="1101" y="1736"/>
              </a:cxn>
              <a:cxn ang="0">
                <a:pos x="1265" y="1824"/>
              </a:cxn>
              <a:cxn ang="0">
                <a:pos x="1422" y="1903"/>
              </a:cxn>
              <a:cxn ang="0">
                <a:pos x="1586" y="1962"/>
              </a:cxn>
              <a:cxn ang="0">
                <a:pos x="1750" y="2016"/>
              </a:cxn>
              <a:cxn ang="0">
                <a:pos x="1921" y="2065"/>
              </a:cxn>
            </a:cxnLst>
            <a:rect l="0" t="0" r="r" b="b"/>
            <a:pathLst>
              <a:path w="1922" h="2066">
                <a:moveTo>
                  <a:pt x="0" y="0"/>
                </a:moveTo>
                <a:lnTo>
                  <a:pt x="68" y="202"/>
                </a:lnTo>
                <a:lnTo>
                  <a:pt x="130" y="398"/>
                </a:lnTo>
                <a:lnTo>
                  <a:pt x="205" y="590"/>
                </a:lnTo>
                <a:lnTo>
                  <a:pt x="280" y="767"/>
                </a:lnTo>
                <a:lnTo>
                  <a:pt x="362" y="939"/>
                </a:lnTo>
                <a:lnTo>
                  <a:pt x="451" y="1101"/>
                </a:lnTo>
                <a:lnTo>
                  <a:pt x="547" y="1254"/>
                </a:lnTo>
                <a:lnTo>
                  <a:pt x="656" y="1391"/>
                </a:lnTo>
                <a:lnTo>
                  <a:pt x="793" y="1519"/>
                </a:lnTo>
                <a:lnTo>
                  <a:pt x="943" y="1632"/>
                </a:lnTo>
                <a:lnTo>
                  <a:pt x="1101" y="1736"/>
                </a:lnTo>
                <a:lnTo>
                  <a:pt x="1265" y="1824"/>
                </a:lnTo>
                <a:lnTo>
                  <a:pt x="1422" y="1903"/>
                </a:lnTo>
                <a:lnTo>
                  <a:pt x="1586" y="1962"/>
                </a:lnTo>
                <a:lnTo>
                  <a:pt x="1750" y="2016"/>
                </a:lnTo>
                <a:lnTo>
                  <a:pt x="1921" y="2065"/>
                </a:lnTo>
              </a:path>
            </a:pathLst>
          </a:custGeom>
          <a:noFill/>
          <a:ln w="50800" cap="rnd" cmpd="sng">
            <a:solidFill>
              <a:srgbClr val="663300"/>
            </a:solidFill>
            <a:prstDash val="solid"/>
            <a:round/>
            <a:headEnd type="none" w="med" len="med"/>
            <a:tailEnd type="none" w="med" len="med"/>
          </a:ln>
          <a:effectLst/>
        </p:spPr>
        <p:txBody>
          <a:bodyPr/>
          <a:lstStyle/>
          <a:p>
            <a:endParaRPr lang="es-ES"/>
          </a:p>
        </p:txBody>
      </p:sp>
      <p:sp>
        <p:nvSpPr>
          <p:cNvPr id="102435" name="Oval 35"/>
          <p:cNvSpPr>
            <a:spLocks noChangeArrowheads="1"/>
          </p:cNvSpPr>
          <p:nvPr/>
        </p:nvSpPr>
        <p:spPr bwMode="auto">
          <a:xfrm>
            <a:off x="4495800" y="3581400"/>
            <a:ext cx="152400" cy="152400"/>
          </a:xfrm>
          <a:prstGeom prst="ellipse">
            <a:avLst/>
          </a:prstGeom>
          <a:solidFill>
            <a:schemeClr val="tx1"/>
          </a:solidFill>
          <a:ln w="12700">
            <a:solidFill>
              <a:schemeClr val="tx1"/>
            </a:solidFill>
            <a:round/>
            <a:headEnd/>
            <a:tailEnd/>
          </a:ln>
          <a:effectLst/>
        </p:spPr>
        <p:txBody>
          <a:bodyPr wrap="none" anchor="ctr"/>
          <a:lstStyle/>
          <a:p>
            <a:endParaRPr lang="es-ES"/>
          </a:p>
        </p:txBody>
      </p:sp>
      <p:sp>
        <p:nvSpPr>
          <p:cNvPr id="102436" name="Rectangle 36"/>
          <p:cNvSpPr>
            <a:spLocks noChangeArrowheads="1"/>
          </p:cNvSpPr>
          <p:nvPr/>
        </p:nvSpPr>
        <p:spPr bwMode="auto">
          <a:xfrm>
            <a:off x="6313488" y="5018088"/>
            <a:ext cx="1016000"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i="1"/>
              <a:t>Q</a:t>
            </a:r>
            <a:r>
              <a:rPr lang="en-US" sz="2000" b="1" i="1" baseline="-25000"/>
              <a:t>2 </a:t>
            </a:r>
            <a:r>
              <a:rPr lang="en-US" sz="2000" b="1" i="1"/>
              <a:t>= </a:t>
            </a:r>
            <a:r>
              <a:rPr lang="en-US" sz="2000" b="1"/>
              <a:t>75</a:t>
            </a:r>
          </a:p>
        </p:txBody>
      </p:sp>
      <p:sp>
        <p:nvSpPr>
          <p:cNvPr id="102437" name="Rectangle 37"/>
          <p:cNvSpPr>
            <a:spLocks noChangeArrowheads="1"/>
          </p:cNvSpPr>
          <p:nvPr/>
        </p:nvSpPr>
        <p:spPr bwMode="auto">
          <a:xfrm>
            <a:off x="6846888" y="4560888"/>
            <a:ext cx="1016000"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i="1"/>
              <a:t>Q</a:t>
            </a:r>
            <a:r>
              <a:rPr lang="en-US" sz="2000" b="1" i="1" baseline="-25000"/>
              <a:t>3 </a:t>
            </a:r>
            <a:r>
              <a:rPr lang="en-US" sz="2000" b="1" i="1"/>
              <a:t>= </a:t>
            </a:r>
            <a:r>
              <a:rPr lang="en-US" sz="2000" b="1"/>
              <a:t>90</a:t>
            </a:r>
          </a:p>
        </p:txBody>
      </p:sp>
      <p:sp>
        <p:nvSpPr>
          <p:cNvPr id="102438" name="Oval 38"/>
          <p:cNvSpPr>
            <a:spLocks noChangeArrowheads="1"/>
          </p:cNvSpPr>
          <p:nvPr/>
        </p:nvSpPr>
        <p:spPr bwMode="auto">
          <a:xfrm>
            <a:off x="3733800" y="1905000"/>
            <a:ext cx="152400" cy="152400"/>
          </a:xfrm>
          <a:prstGeom prst="ellipse">
            <a:avLst/>
          </a:prstGeom>
          <a:solidFill>
            <a:schemeClr val="tx1"/>
          </a:solidFill>
          <a:ln w="12700">
            <a:solidFill>
              <a:schemeClr val="tx1"/>
            </a:solidFill>
            <a:round/>
            <a:headEnd/>
            <a:tailEnd/>
          </a:ln>
          <a:effectLst/>
        </p:spPr>
        <p:txBody>
          <a:bodyPr wrap="none" anchor="ctr"/>
          <a:lstStyle/>
          <a:p>
            <a:endParaRPr lang="es-ES"/>
          </a:p>
        </p:txBody>
      </p:sp>
      <p:sp>
        <p:nvSpPr>
          <p:cNvPr id="102439" name="Line 39"/>
          <p:cNvSpPr>
            <a:spLocks noChangeShapeType="1"/>
          </p:cNvSpPr>
          <p:nvPr/>
        </p:nvSpPr>
        <p:spPr bwMode="auto">
          <a:xfrm>
            <a:off x="2366963" y="1981200"/>
            <a:ext cx="1303337" cy="0"/>
          </a:xfrm>
          <a:prstGeom prst="line">
            <a:avLst/>
          </a:prstGeom>
          <a:noFill/>
          <a:ln w="25400">
            <a:solidFill>
              <a:schemeClr val="tx1"/>
            </a:solidFill>
            <a:prstDash val="dash"/>
            <a:round/>
            <a:headEnd/>
            <a:tailEnd/>
          </a:ln>
          <a:effectLst/>
        </p:spPr>
        <p:txBody>
          <a:bodyPr wrap="none" anchor="ctr"/>
          <a:lstStyle/>
          <a:p>
            <a:endParaRPr lang="es-ES"/>
          </a:p>
        </p:txBody>
      </p:sp>
      <p:sp>
        <p:nvSpPr>
          <p:cNvPr id="102440" name="Rectangle 40"/>
          <p:cNvSpPr>
            <a:spLocks noChangeArrowheads="1"/>
          </p:cNvSpPr>
          <p:nvPr/>
        </p:nvSpPr>
        <p:spPr bwMode="auto">
          <a:xfrm>
            <a:off x="4256088" y="3646488"/>
            <a:ext cx="365125"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i="1"/>
              <a:t>C</a:t>
            </a:r>
          </a:p>
        </p:txBody>
      </p:sp>
      <p:sp>
        <p:nvSpPr>
          <p:cNvPr id="102441" name="Rectangle 41"/>
          <p:cNvSpPr>
            <a:spLocks noChangeArrowheads="1"/>
          </p:cNvSpPr>
          <p:nvPr/>
        </p:nvSpPr>
        <p:spPr bwMode="auto">
          <a:xfrm>
            <a:off x="3875088" y="1665288"/>
            <a:ext cx="350837"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i="1"/>
              <a:t>E</a:t>
            </a:r>
          </a:p>
        </p:txBody>
      </p:sp>
      <p:sp>
        <p:nvSpPr>
          <p:cNvPr id="102442" name="Rectangle 42"/>
          <p:cNvSpPr>
            <a:spLocks noChangeArrowheads="1"/>
          </p:cNvSpPr>
          <p:nvPr/>
        </p:nvSpPr>
        <p:spPr bwMode="auto">
          <a:xfrm>
            <a:off x="1000125" y="1328738"/>
            <a:ext cx="1350963" cy="6985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K, Capital</a:t>
            </a:r>
          </a:p>
          <a:p>
            <a:pPr eaLnBrk="0" hangingPunct="0"/>
            <a:r>
              <a:rPr lang="en-US" sz="2000" b="1"/>
              <a:t>al mes</a:t>
            </a:r>
          </a:p>
        </p:txBody>
      </p:sp>
    </p:spTree>
  </p:cSld>
  <p:clrMapOvr>
    <a:masterClrMapping/>
  </p:clrMapOvr>
  <p:transition spd="med">
    <p:zoom dir="in"/>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pie de página"/>
          <p:cNvSpPr>
            <a:spLocks noGrp="1"/>
          </p:cNvSpPr>
          <p:nvPr>
            <p:ph type="ftr" sz="quarter" idx="11"/>
          </p:nvPr>
        </p:nvSpPr>
        <p:spPr/>
        <p:txBody>
          <a:bodyPr/>
          <a:lstStyle/>
          <a:p>
            <a:r>
              <a:rPr lang="es-ES"/>
              <a:t>Capítulo 3</a:t>
            </a:r>
          </a:p>
        </p:txBody>
      </p:sp>
      <p:sp>
        <p:nvSpPr>
          <p:cNvPr id="5" name="5 Marcador de número de diapositiva"/>
          <p:cNvSpPr>
            <a:spLocks noGrp="1"/>
          </p:cNvSpPr>
          <p:nvPr>
            <p:ph type="sldNum" sz="quarter" idx="12"/>
          </p:nvPr>
        </p:nvSpPr>
        <p:spPr/>
        <p:txBody>
          <a:bodyPr/>
          <a:lstStyle/>
          <a:p>
            <a:fld id="{AACA3365-10FA-4D5C-A942-2BB6EDA80F3E}" type="slidenum">
              <a:rPr lang="es-ES"/>
              <a:pPr/>
              <a:t>38</a:t>
            </a:fld>
            <a:endParaRPr lang="es-ES"/>
          </a:p>
        </p:txBody>
      </p:sp>
      <p:sp>
        <p:nvSpPr>
          <p:cNvPr id="363523" name="Rectangle 3"/>
          <p:cNvSpPr>
            <a:spLocks noGrp="1" noChangeArrowheads="1"/>
          </p:cNvSpPr>
          <p:nvPr>
            <p:ph type="body" idx="1"/>
          </p:nvPr>
        </p:nvSpPr>
        <p:spPr/>
        <p:txBody>
          <a:bodyPr/>
          <a:lstStyle/>
          <a:p>
            <a:pPr marL="609600" indent="-609600">
              <a:buFontTx/>
              <a:buAutoNum type="arabicPeriod"/>
            </a:pPr>
            <a:r>
              <a:rPr lang="es-ES" dirty="0"/>
              <a:t>Las curvas </a:t>
            </a:r>
            <a:r>
              <a:rPr lang="es-ES" dirty="0" err="1"/>
              <a:t>isocuantas</a:t>
            </a:r>
            <a:r>
              <a:rPr lang="es-ES" dirty="0"/>
              <a:t> son decrecientes.</a:t>
            </a:r>
          </a:p>
          <a:p>
            <a:pPr marL="609600" indent="-609600" algn="just">
              <a:buFontTx/>
              <a:buAutoNum type="arabicPeriod"/>
            </a:pPr>
            <a:r>
              <a:rPr lang="es-ES" dirty="0"/>
              <a:t>Cuanto más alejada del origen de coordenadas esté una </a:t>
            </a:r>
            <a:r>
              <a:rPr lang="es-ES" dirty="0" err="1"/>
              <a:t>isocuanta</a:t>
            </a:r>
            <a:r>
              <a:rPr lang="es-ES" dirty="0"/>
              <a:t>, mayor nivel de producción representa.</a:t>
            </a:r>
          </a:p>
          <a:p>
            <a:pPr marL="609600" indent="-609600" algn="just">
              <a:buFontTx/>
              <a:buAutoNum type="arabicPeriod"/>
            </a:pPr>
            <a:r>
              <a:rPr lang="es-ES" dirty="0"/>
              <a:t>Las curvas </a:t>
            </a:r>
            <a:r>
              <a:rPr lang="es-ES" dirty="0" err="1"/>
              <a:t>isocuantas</a:t>
            </a:r>
            <a:r>
              <a:rPr lang="es-ES" dirty="0"/>
              <a:t> no pueden cortarse.</a:t>
            </a:r>
          </a:p>
          <a:p>
            <a:pPr marL="609600" indent="-609600" algn="just">
              <a:buFontTx/>
              <a:buAutoNum type="arabicPeriod"/>
            </a:pPr>
            <a:r>
              <a:rPr lang="es-ES" dirty="0"/>
              <a:t>Las curvas </a:t>
            </a:r>
            <a:r>
              <a:rPr lang="es-ES" dirty="0" err="1"/>
              <a:t>isocuantas</a:t>
            </a:r>
            <a:r>
              <a:rPr lang="es-ES" dirty="0"/>
              <a:t> son convexas respecto al origen de coordenadas.</a:t>
            </a:r>
          </a:p>
        </p:txBody>
      </p:sp>
      <p:sp>
        <p:nvSpPr>
          <p:cNvPr id="363524" name="Text Box 4"/>
          <p:cNvSpPr txBox="1">
            <a:spLocks noGrp="1" noChangeArrowheads="1"/>
          </p:cNvSpPr>
          <p:nvPr>
            <p:ph type="title"/>
          </p:nvPr>
        </p:nvSpPr>
        <p:spPr>
          <a:solidFill>
            <a:srgbClr val="D8C0CB"/>
          </a:solidFill>
          <a:ln w="12700">
            <a:solidFill>
              <a:srgbClr val="376546"/>
            </a:solidFill>
          </a:ln>
          <a:effectLst>
            <a:outerShdw dist="107763" dir="2700000" algn="ctr" rotWithShape="0">
              <a:srgbClr val="B2B2B2"/>
            </a:outerShdw>
          </a:effectLst>
        </p:spPr>
        <p:txBody>
          <a:bodyPr/>
          <a:lstStyle/>
          <a:p>
            <a:pPr eaLnBrk="0" hangingPunct="0"/>
            <a:r>
              <a:rPr lang="es-ES" sz="4000" b="1"/>
              <a:t>Propiedades de las curvas isocuantas</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pie de página"/>
          <p:cNvSpPr>
            <a:spLocks noGrp="1"/>
          </p:cNvSpPr>
          <p:nvPr>
            <p:ph type="ftr" sz="quarter" idx="11"/>
          </p:nvPr>
        </p:nvSpPr>
        <p:spPr/>
        <p:txBody>
          <a:bodyPr/>
          <a:lstStyle/>
          <a:p>
            <a:r>
              <a:rPr lang="es-ES"/>
              <a:t>Capítulo 3</a:t>
            </a:r>
          </a:p>
        </p:txBody>
      </p:sp>
      <p:sp>
        <p:nvSpPr>
          <p:cNvPr id="5" name="5 Marcador de número de diapositiva"/>
          <p:cNvSpPr>
            <a:spLocks noGrp="1"/>
          </p:cNvSpPr>
          <p:nvPr>
            <p:ph type="sldNum" sz="quarter" idx="12"/>
          </p:nvPr>
        </p:nvSpPr>
        <p:spPr/>
        <p:txBody>
          <a:bodyPr/>
          <a:lstStyle/>
          <a:p>
            <a:fld id="{A7ADA9A4-434D-4C68-8450-F67356650009}" type="slidenum">
              <a:rPr lang="es-ES"/>
              <a:pPr/>
              <a:t>39</a:t>
            </a:fld>
            <a:endParaRPr lang="es-ES"/>
          </a:p>
        </p:txBody>
      </p:sp>
      <p:sp>
        <p:nvSpPr>
          <p:cNvPr id="378883" name="Rectangle 3"/>
          <p:cNvSpPr>
            <a:spLocks noGrp="1" noChangeArrowheads="1"/>
          </p:cNvSpPr>
          <p:nvPr>
            <p:ph type="body" idx="1"/>
          </p:nvPr>
        </p:nvSpPr>
        <p:spPr>
          <a:xfrm>
            <a:off x="0" y="1397000"/>
            <a:ext cx="8686800" cy="4729163"/>
          </a:xfrm>
        </p:spPr>
        <p:txBody>
          <a:bodyPr/>
          <a:lstStyle/>
          <a:p>
            <a:pPr algn="just">
              <a:lnSpc>
                <a:spcPct val="90000"/>
              </a:lnSpc>
            </a:pPr>
            <a:r>
              <a:rPr lang="es-ES" sz="2400" dirty="0"/>
              <a:t>Una función de producción </a:t>
            </a:r>
            <a:r>
              <a:rPr lang="es-ES" sz="2400" dirty="0" err="1"/>
              <a:t>Cobb</a:t>
            </a:r>
            <a:r>
              <a:rPr lang="es-ES" sz="2400" dirty="0"/>
              <a:t>-Douglas tiene la forma Q=</a:t>
            </a:r>
            <a:r>
              <a:rPr lang="es-ES" sz="2400" dirty="0" err="1"/>
              <a:t>AL</a:t>
            </a:r>
            <a:r>
              <a:rPr lang="es-ES" sz="2400" baseline="30000" dirty="0" err="1"/>
              <a:t>b</a:t>
            </a:r>
            <a:r>
              <a:rPr lang="es-ES" sz="2400" dirty="0" err="1"/>
              <a:t>K</a:t>
            </a:r>
            <a:r>
              <a:rPr lang="es-ES" sz="2400" baseline="30000" dirty="0" err="1"/>
              <a:t>c</a:t>
            </a:r>
            <a:r>
              <a:rPr lang="es-ES" sz="2400" dirty="0"/>
              <a:t>, donde A, b y c son parámetros positivos.</a:t>
            </a:r>
          </a:p>
          <a:p>
            <a:pPr algn="just">
              <a:lnSpc>
                <a:spcPct val="90000"/>
              </a:lnSpc>
            </a:pPr>
            <a:r>
              <a:rPr lang="es-ES" sz="2400" dirty="0"/>
              <a:t>Estas funciones se ajustan a la forma de las </a:t>
            </a:r>
            <a:r>
              <a:rPr lang="es-ES" sz="2400" dirty="0" err="1"/>
              <a:t>isocuantas</a:t>
            </a:r>
            <a:r>
              <a:rPr lang="es-ES" sz="2400" dirty="0"/>
              <a:t> regulares (decrecientes y convexas respecto al origen) y se prestan fácilmente al análisis convencional.</a:t>
            </a:r>
          </a:p>
          <a:p>
            <a:pPr algn="just">
              <a:lnSpc>
                <a:spcPct val="90000"/>
              </a:lnSpc>
            </a:pPr>
            <a:r>
              <a:rPr lang="es-ES" sz="2400" dirty="0"/>
              <a:t>Los parámetros A</a:t>
            </a:r>
            <a:r>
              <a:rPr lang="es-ES" sz="2400" dirty="0" smtClean="0"/>
              <a:t>, </a:t>
            </a:r>
            <a:r>
              <a:rPr lang="es-ES" sz="2400" dirty="0"/>
              <a:t>b y c tienen un significado económico específico:</a:t>
            </a:r>
          </a:p>
          <a:p>
            <a:pPr lvl="1" algn="just">
              <a:lnSpc>
                <a:spcPct val="90000"/>
              </a:lnSpc>
            </a:pPr>
            <a:r>
              <a:rPr lang="es-ES" sz="2000" dirty="0"/>
              <a:t>A mide, aproximadamente, la escala de producción; es decir, el volumen de producción que se obtiene si se utiliza una unidad de cada factor. Cuanto mayor sea A, más avanzada es la tecnología que incorpora.</a:t>
            </a:r>
          </a:p>
          <a:p>
            <a:pPr lvl="1" algn="just">
              <a:lnSpc>
                <a:spcPct val="90000"/>
              </a:lnSpc>
            </a:pPr>
            <a:r>
              <a:rPr lang="es-ES" sz="2000" dirty="0"/>
              <a:t>b y c miden la respuesta de la cantidad producida a las variaciones de los factores.</a:t>
            </a:r>
          </a:p>
          <a:p>
            <a:pPr>
              <a:lnSpc>
                <a:spcPct val="90000"/>
              </a:lnSpc>
            </a:pPr>
            <a:endParaRPr lang="es-ES" sz="2400" dirty="0"/>
          </a:p>
        </p:txBody>
      </p:sp>
      <p:sp>
        <p:nvSpPr>
          <p:cNvPr id="378884" name="Text Box 4"/>
          <p:cNvSpPr txBox="1">
            <a:spLocks noGrp="1" noChangeArrowheads="1"/>
          </p:cNvSpPr>
          <p:nvPr>
            <p:ph type="title"/>
          </p:nvPr>
        </p:nvSpPr>
        <p:spPr>
          <a:xfrm>
            <a:off x="239713" y="203200"/>
            <a:ext cx="8686800" cy="852488"/>
          </a:xfrm>
          <a:solidFill>
            <a:srgbClr val="D8C0CB"/>
          </a:solidFill>
          <a:ln w="12700">
            <a:solidFill>
              <a:srgbClr val="376546"/>
            </a:solidFill>
          </a:ln>
          <a:effectLst>
            <a:outerShdw dist="107763" dir="2700000" algn="ctr" rotWithShape="0">
              <a:srgbClr val="B2B2B2"/>
            </a:outerShdw>
          </a:effectLst>
        </p:spPr>
        <p:txBody>
          <a:bodyPr/>
          <a:lstStyle/>
          <a:p>
            <a:pPr eaLnBrk="0" hangingPunct="0"/>
            <a:r>
              <a:rPr lang="es-ES" sz="3400" b="1"/>
              <a:t>Funciones de producción Cobb-Douglas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pie de página"/>
          <p:cNvSpPr>
            <a:spLocks noGrp="1"/>
          </p:cNvSpPr>
          <p:nvPr>
            <p:ph type="ftr" sz="quarter" idx="11"/>
          </p:nvPr>
        </p:nvSpPr>
        <p:spPr/>
        <p:txBody>
          <a:bodyPr/>
          <a:lstStyle/>
          <a:p>
            <a:r>
              <a:rPr lang="es-ES"/>
              <a:t>Capítulo 3</a:t>
            </a:r>
          </a:p>
        </p:txBody>
      </p:sp>
      <p:sp>
        <p:nvSpPr>
          <p:cNvPr id="5" name="5 Marcador de número de diapositiva"/>
          <p:cNvSpPr>
            <a:spLocks noGrp="1"/>
          </p:cNvSpPr>
          <p:nvPr>
            <p:ph type="sldNum" sz="quarter" idx="12"/>
          </p:nvPr>
        </p:nvSpPr>
        <p:spPr/>
        <p:txBody>
          <a:bodyPr/>
          <a:lstStyle/>
          <a:p>
            <a:fld id="{194A5FC8-7D61-4544-B289-E2E4568B422A}" type="slidenum">
              <a:rPr lang="es-ES"/>
              <a:pPr/>
              <a:t>4</a:t>
            </a:fld>
            <a:endParaRPr lang="es-ES"/>
          </a:p>
        </p:txBody>
      </p:sp>
      <p:sp>
        <p:nvSpPr>
          <p:cNvPr id="314371" name="Rectangle 3"/>
          <p:cNvSpPr>
            <a:spLocks noGrp="1" noChangeArrowheads="1"/>
          </p:cNvSpPr>
          <p:nvPr>
            <p:ph type="body" idx="1"/>
          </p:nvPr>
        </p:nvSpPr>
        <p:spPr>
          <a:xfrm>
            <a:off x="528638" y="1039813"/>
            <a:ext cx="8229600" cy="5818187"/>
          </a:xfrm>
        </p:spPr>
        <p:txBody>
          <a:bodyPr/>
          <a:lstStyle/>
          <a:p>
            <a:pPr>
              <a:lnSpc>
                <a:spcPct val="90000"/>
              </a:lnSpc>
              <a:buFontTx/>
              <a:buNone/>
            </a:pPr>
            <a:r>
              <a:rPr lang="es-ES" sz="2400"/>
              <a:t>1. La tecnología de la producción.</a:t>
            </a:r>
          </a:p>
          <a:p>
            <a:pPr lvl="1">
              <a:lnSpc>
                <a:spcPct val="90000"/>
              </a:lnSpc>
              <a:buFontTx/>
              <a:buNone/>
            </a:pPr>
            <a:r>
              <a:rPr lang="es-ES" sz="2400"/>
              <a:t>1.1. La función de producción.</a:t>
            </a:r>
          </a:p>
          <a:p>
            <a:pPr lvl="1">
              <a:lnSpc>
                <a:spcPct val="90000"/>
              </a:lnSpc>
              <a:buFontTx/>
              <a:buNone/>
            </a:pPr>
            <a:r>
              <a:rPr lang="es-ES" sz="2400"/>
              <a:t>1.2. El corto plazo y el largo plazo. </a:t>
            </a:r>
          </a:p>
          <a:p>
            <a:pPr>
              <a:lnSpc>
                <a:spcPct val="90000"/>
              </a:lnSpc>
              <a:buFontTx/>
              <a:buNone/>
            </a:pPr>
            <a:r>
              <a:rPr lang="es-ES" sz="2400"/>
              <a:t>2. La producción a corto plazo. </a:t>
            </a:r>
          </a:p>
          <a:p>
            <a:pPr lvl="1">
              <a:lnSpc>
                <a:spcPct val="90000"/>
              </a:lnSpc>
              <a:buFontTx/>
              <a:buNone/>
            </a:pPr>
            <a:r>
              <a:rPr lang="es-ES" sz="2400"/>
              <a:t>2.1. Producto total, producto medio y producto marginal.</a:t>
            </a:r>
          </a:p>
          <a:p>
            <a:pPr lvl="1">
              <a:lnSpc>
                <a:spcPct val="90000"/>
              </a:lnSpc>
              <a:buFontTx/>
              <a:buNone/>
            </a:pPr>
            <a:r>
              <a:rPr lang="es-ES" sz="2400"/>
              <a:t>2.2. Relaciones entre las curvas de producto total, medio y marginal.</a:t>
            </a:r>
          </a:p>
          <a:p>
            <a:pPr>
              <a:lnSpc>
                <a:spcPct val="90000"/>
              </a:lnSpc>
              <a:buFontTx/>
              <a:buNone/>
            </a:pPr>
            <a:r>
              <a:rPr lang="es-ES" sz="2400"/>
              <a:t>3. La producción a largo plazo.</a:t>
            </a:r>
          </a:p>
          <a:p>
            <a:pPr lvl="1">
              <a:lnSpc>
                <a:spcPct val="90000"/>
              </a:lnSpc>
              <a:buFontTx/>
              <a:buNone/>
            </a:pPr>
            <a:r>
              <a:rPr lang="es-ES" sz="2400"/>
              <a:t>3.1. Las curvas isocuantas. </a:t>
            </a:r>
          </a:p>
          <a:p>
            <a:pPr lvl="1">
              <a:lnSpc>
                <a:spcPct val="90000"/>
              </a:lnSpc>
              <a:buFontTx/>
              <a:buNone/>
            </a:pPr>
            <a:r>
              <a:rPr lang="es-ES" sz="2400"/>
              <a:t>3.2. La sustitución entre factores. </a:t>
            </a:r>
          </a:p>
          <a:p>
            <a:pPr lvl="1">
              <a:lnSpc>
                <a:spcPct val="90000"/>
              </a:lnSpc>
              <a:buFontTx/>
              <a:buNone/>
            </a:pPr>
            <a:r>
              <a:rPr lang="es-ES" sz="2400"/>
              <a:t>3.2. Dos casos especiales de tecnología. </a:t>
            </a:r>
          </a:p>
          <a:p>
            <a:pPr>
              <a:lnSpc>
                <a:spcPct val="90000"/>
              </a:lnSpc>
              <a:buFontTx/>
              <a:buNone/>
            </a:pPr>
            <a:r>
              <a:rPr lang="es-ES" sz="2400"/>
              <a:t>4. Rendimientos de escala. </a:t>
            </a:r>
          </a:p>
          <a:p>
            <a:pPr>
              <a:lnSpc>
                <a:spcPct val="90000"/>
              </a:lnSpc>
              <a:buFontTx/>
              <a:buNone/>
            </a:pPr>
            <a:r>
              <a:rPr lang="es-ES" sz="2400"/>
              <a:t>5. Cambio tecnológico. </a:t>
            </a:r>
          </a:p>
        </p:txBody>
      </p:sp>
      <p:sp>
        <p:nvSpPr>
          <p:cNvPr id="314372" name="Rectangle 4"/>
          <p:cNvSpPr>
            <a:spLocks noGrp="1" noChangeArrowheads="1"/>
          </p:cNvSpPr>
          <p:nvPr>
            <p:ph type="title"/>
          </p:nvPr>
        </p:nvSpPr>
        <p:spPr>
          <a:xfrm>
            <a:off x="457200" y="274638"/>
            <a:ext cx="8229600" cy="795337"/>
          </a:xfrm>
          <a:noFill/>
          <a:ln/>
        </p:spPr>
        <p:txBody>
          <a:bodyPr/>
          <a:lstStyle/>
          <a:p>
            <a:r>
              <a:rPr lang="es-ES" sz="4000"/>
              <a:t>Contenidos del capítulo</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4 Marcador de pie de página"/>
          <p:cNvSpPr>
            <a:spLocks noGrp="1"/>
          </p:cNvSpPr>
          <p:nvPr>
            <p:ph type="ftr" sz="quarter" idx="11"/>
          </p:nvPr>
        </p:nvSpPr>
        <p:spPr/>
        <p:txBody>
          <a:bodyPr/>
          <a:lstStyle/>
          <a:p>
            <a:r>
              <a:rPr lang="es-ES"/>
              <a:t>Capítulo 3</a:t>
            </a:r>
          </a:p>
        </p:txBody>
      </p:sp>
      <p:sp>
        <p:nvSpPr>
          <p:cNvPr id="30" name="5 Marcador de número de diapositiva"/>
          <p:cNvSpPr>
            <a:spLocks noGrp="1"/>
          </p:cNvSpPr>
          <p:nvPr>
            <p:ph type="sldNum" sz="quarter" idx="12"/>
          </p:nvPr>
        </p:nvSpPr>
        <p:spPr/>
        <p:txBody>
          <a:bodyPr/>
          <a:lstStyle/>
          <a:p>
            <a:fld id="{73F73ABA-AEF9-43AF-A3C0-9AC02F27C53B}" type="slidenum">
              <a:rPr lang="es-ES"/>
              <a:pPr/>
              <a:t>40</a:t>
            </a:fld>
            <a:endParaRPr lang="es-ES"/>
          </a:p>
        </p:txBody>
      </p:sp>
      <p:sp>
        <p:nvSpPr>
          <p:cNvPr id="194562" name="Rectangle 2"/>
          <p:cNvSpPr>
            <a:spLocks noChangeArrowheads="1"/>
          </p:cNvSpPr>
          <p:nvPr/>
        </p:nvSpPr>
        <p:spPr bwMode="auto">
          <a:xfrm>
            <a:off x="762000" y="6248400"/>
            <a:ext cx="1905000" cy="457200"/>
          </a:xfrm>
          <a:prstGeom prst="rect">
            <a:avLst/>
          </a:prstGeom>
          <a:noFill/>
          <a:ln w="12700">
            <a:noFill/>
            <a:miter lim="800000"/>
            <a:headEnd/>
            <a:tailEnd/>
          </a:ln>
          <a:effectLst/>
        </p:spPr>
        <p:txBody>
          <a:bodyPr wrap="none" anchor="ctr"/>
          <a:lstStyle/>
          <a:p>
            <a:endParaRPr lang="es-ES"/>
          </a:p>
        </p:txBody>
      </p:sp>
      <p:sp>
        <p:nvSpPr>
          <p:cNvPr id="194563" name="Rectangle 3"/>
          <p:cNvSpPr>
            <a:spLocks noChangeArrowheads="1"/>
          </p:cNvSpPr>
          <p:nvPr/>
        </p:nvSpPr>
        <p:spPr bwMode="auto">
          <a:xfrm>
            <a:off x="3276600" y="6248400"/>
            <a:ext cx="2895600" cy="457200"/>
          </a:xfrm>
          <a:prstGeom prst="rect">
            <a:avLst/>
          </a:prstGeom>
          <a:noFill/>
          <a:ln w="12700">
            <a:noFill/>
            <a:miter lim="800000"/>
            <a:headEnd/>
            <a:tailEnd/>
          </a:ln>
          <a:effectLst/>
        </p:spPr>
        <p:txBody>
          <a:bodyPr wrap="none" anchor="ctr"/>
          <a:lstStyle/>
          <a:p>
            <a:endParaRPr lang="es-ES"/>
          </a:p>
        </p:txBody>
      </p:sp>
      <p:sp>
        <p:nvSpPr>
          <p:cNvPr id="194565" name="Rectangle 5"/>
          <p:cNvSpPr>
            <a:spLocks noGrp="1" noChangeArrowheads="1"/>
          </p:cNvSpPr>
          <p:nvPr>
            <p:ph type="body" idx="1"/>
          </p:nvPr>
        </p:nvSpPr>
        <p:spPr>
          <a:xfrm>
            <a:off x="457200" y="1439863"/>
            <a:ext cx="8229600" cy="4381500"/>
          </a:xfrm>
          <a:noFill/>
          <a:ln/>
        </p:spPr>
        <p:txBody>
          <a:bodyPr lIns="90488" tIns="44450" rIns="90488" bIns="44450"/>
          <a:lstStyle/>
          <a:p>
            <a:pPr algn="just">
              <a:spcBef>
                <a:spcPct val="70000"/>
              </a:spcBef>
            </a:pPr>
            <a:r>
              <a:rPr lang="en-US" sz="2800" dirty="0"/>
              <a:t>La </a:t>
            </a:r>
            <a:r>
              <a:rPr lang="en-US" sz="2800" dirty="0" err="1"/>
              <a:t>relación</a:t>
            </a:r>
            <a:r>
              <a:rPr lang="en-US" sz="2800" dirty="0"/>
              <a:t> marginal de </a:t>
            </a:r>
            <a:r>
              <a:rPr lang="en-US" sz="2800" dirty="0" err="1"/>
              <a:t>sustitución</a:t>
            </a:r>
            <a:r>
              <a:rPr lang="en-US" sz="2800" dirty="0"/>
              <a:t> </a:t>
            </a:r>
            <a:r>
              <a:rPr lang="en-US" sz="2800" dirty="0" err="1"/>
              <a:t>técnica</a:t>
            </a:r>
            <a:r>
              <a:rPr lang="en-US" sz="2800" dirty="0"/>
              <a:t> </a:t>
            </a:r>
            <a:r>
              <a:rPr lang="en-US" sz="2800" dirty="0" err="1"/>
              <a:t>es</a:t>
            </a:r>
            <a:r>
              <a:rPr lang="en-US" sz="2800" dirty="0"/>
              <a:t> la </a:t>
            </a:r>
            <a:r>
              <a:rPr lang="en-US" sz="2800" dirty="0" err="1"/>
              <a:t>negativa</a:t>
            </a:r>
            <a:r>
              <a:rPr lang="en-US" sz="2800" dirty="0"/>
              <a:t> de la </a:t>
            </a:r>
            <a:r>
              <a:rPr lang="en-US" sz="2800" dirty="0" err="1"/>
              <a:t>pendiente</a:t>
            </a:r>
            <a:r>
              <a:rPr lang="en-US" sz="2800" dirty="0"/>
              <a:t> en un </a:t>
            </a:r>
            <a:r>
              <a:rPr lang="en-US" sz="2800" dirty="0" err="1"/>
              <a:t>punto</a:t>
            </a:r>
            <a:r>
              <a:rPr lang="en-US" sz="2800" dirty="0"/>
              <a:t> de la </a:t>
            </a:r>
            <a:r>
              <a:rPr lang="en-US" sz="2800" dirty="0" err="1"/>
              <a:t>curva</a:t>
            </a:r>
            <a:r>
              <a:rPr lang="en-US" sz="2800" dirty="0"/>
              <a:t> </a:t>
            </a:r>
            <a:r>
              <a:rPr lang="en-US" sz="2800" dirty="0" err="1"/>
              <a:t>isocuanta</a:t>
            </a:r>
            <a:r>
              <a:rPr lang="en-US" dirty="0"/>
              <a:t>:</a:t>
            </a:r>
          </a:p>
        </p:txBody>
      </p:sp>
      <p:sp>
        <p:nvSpPr>
          <p:cNvPr id="194577" name="Rectangle 17"/>
          <p:cNvSpPr>
            <a:spLocks noChangeArrowheads="1"/>
          </p:cNvSpPr>
          <p:nvPr/>
        </p:nvSpPr>
        <p:spPr bwMode="auto">
          <a:xfrm>
            <a:off x="6526213" y="3897313"/>
            <a:ext cx="209550" cy="469900"/>
          </a:xfrm>
          <a:prstGeom prst="rect">
            <a:avLst/>
          </a:prstGeom>
          <a:noFill/>
          <a:ln w="9525">
            <a:noFill/>
            <a:miter lim="800000"/>
            <a:headEnd/>
            <a:tailEnd/>
          </a:ln>
        </p:spPr>
        <p:txBody>
          <a:bodyPr wrap="none" lIns="0" tIns="0" rIns="0" bIns="0">
            <a:spAutoFit/>
          </a:bodyPr>
          <a:lstStyle/>
          <a:p>
            <a:pPr eaLnBrk="0" hangingPunct="0"/>
            <a:r>
              <a:rPr lang="es-ES" sz="2700">
                <a:solidFill>
                  <a:srgbClr val="000000"/>
                </a:solidFill>
                <a:latin typeface="Times New Roman" pitchFamily="18" charset="0"/>
              </a:rPr>
              <a:t> </a:t>
            </a:r>
            <a:endParaRPr lang="es-ES" sz="2400"/>
          </a:p>
        </p:txBody>
      </p:sp>
      <p:sp>
        <p:nvSpPr>
          <p:cNvPr id="194581" name="Rectangle 21"/>
          <p:cNvSpPr>
            <a:spLocks noChangeArrowheads="1"/>
          </p:cNvSpPr>
          <p:nvPr/>
        </p:nvSpPr>
        <p:spPr bwMode="auto">
          <a:xfrm>
            <a:off x="4287838" y="3897313"/>
            <a:ext cx="209550" cy="469900"/>
          </a:xfrm>
          <a:prstGeom prst="rect">
            <a:avLst/>
          </a:prstGeom>
          <a:noFill/>
          <a:ln w="9525">
            <a:noFill/>
            <a:miter lim="800000"/>
            <a:headEnd/>
            <a:tailEnd/>
          </a:ln>
        </p:spPr>
        <p:txBody>
          <a:bodyPr wrap="none" lIns="0" tIns="0" rIns="0" bIns="0">
            <a:spAutoFit/>
          </a:bodyPr>
          <a:lstStyle/>
          <a:p>
            <a:pPr eaLnBrk="0" hangingPunct="0"/>
            <a:r>
              <a:rPr lang="es-ES" sz="2700">
                <a:solidFill>
                  <a:srgbClr val="000000"/>
                </a:solidFill>
                <a:latin typeface="Times New Roman" pitchFamily="18" charset="0"/>
              </a:rPr>
              <a:t> </a:t>
            </a:r>
            <a:endParaRPr lang="es-ES" sz="2400"/>
          </a:p>
        </p:txBody>
      </p:sp>
      <p:sp>
        <p:nvSpPr>
          <p:cNvPr id="194582" name="Rectangle 22"/>
          <p:cNvSpPr>
            <a:spLocks noChangeArrowheads="1"/>
          </p:cNvSpPr>
          <p:nvPr/>
        </p:nvSpPr>
        <p:spPr bwMode="auto">
          <a:xfrm>
            <a:off x="3475038" y="3363913"/>
            <a:ext cx="4752975" cy="411162"/>
          </a:xfrm>
          <a:prstGeom prst="rect">
            <a:avLst/>
          </a:prstGeom>
          <a:noFill/>
          <a:ln w="9525">
            <a:noFill/>
            <a:miter lim="800000"/>
            <a:headEnd/>
            <a:tailEnd/>
          </a:ln>
        </p:spPr>
        <p:txBody>
          <a:bodyPr wrap="none" lIns="0" tIns="0" rIns="0" bIns="0">
            <a:spAutoFit/>
          </a:bodyPr>
          <a:lstStyle/>
          <a:p>
            <a:pPr eaLnBrk="0" hangingPunct="0"/>
            <a:r>
              <a:rPr lang="es-ES" sz="2700">
                <a:solidFill>
                  <a:srgbClr val="000000"/>
                </a:solidFill>
                <a:latin typeface="Times New Roman" pitchFamily="18" charset="0"/>
              </a:rPr>
              <a:t>Variación de la cantidad de capital</a:t>
            </a:r>
            <a:endParaRPr lang="es-ES" sz="2400"/>
          </a:p>
        </p:txBody>
      </p:sp>
      <p:sp>
        <p:nvSpPr>
          <p:cNvPr id="194583" name="Rectangle 23"/>
          <p:cNvSpPr>
            <a:spLocks noChangeArrowheads="1"/>
          </p:cNvSpPr>
          <p:nvPr/>
        </p:nvSpPr>
        <p:spPr bwMode="auto">
          <a:xfrm>
            <a:off x="3273425" y="3897313"/>
            <a:ext cx="209550" cy="469900"/>
          </a:xfrm>
          <a:prstGeom prst="rect">
            <a:avLst/>
          </a:prstGeom>
          <a:noFill/>
          <a:ln w="9525">
            <a:noFill/>
            <a:miter lim="800000"/>
            <a:headEnd/>
            <a:tailEnd/>
          </a:ln>
        </p:spPr>
        <p:txBody>
          <a:bodyPr wrap="none" lIns="0" tIns="0" rIns="0" bIns="0">
            <a:spAutoFit/>
          </a:bodyPr>
          <a:lstStyle/>
          <a:p>
            <a:pPr eaLnBrk="0" hangingPunct="0"/>
            <a:r>
              <a:rPr lang="es-ES" sz="2700" i="1">
                <a:solidFill>
                  <a:srgbClr val="000000"/>
                </a:solidFill>
                <a:latin typeface="Times New Roman" pitchFamily="18" charset="0"/>
              </a:rPr>
              <a:t> </a:t>
            </a:r>
            <a:endParaRPr lang="es-ES" sz="2400"/>
          </a:p>
        </p:txBody>
      </p:sp>
      <p:sp>
        <p:nvSpPr>
          <p:cNvPr id="194584" name="Rectangle 24"/>
          <p:cNvSpPr>
            <a:spLocks noChangeArrowheads="1"/>
          </p:cNvSpPr>
          <p:nvPr/>
        </p:nvSpPr>
        <p:spPr bwMode="auto">
          <a:xfrm>
            <a:off x="3236913" y="3573463"/>
            <a:ext cx="114300" cy="411162"/>
          </a:xfrm>
          <a:prstGeom prst="rect">
            <a:avLst/>
          </a:prstGeom>
          <a:noFill/>
          <a:ln w="9525">
            <a:noFill/>
            <a:miter lim="800000"/>
            <a:headEnd/>
            <a:tailEnd/>
          </a:ln>
        </p:spPr>
        <p:txBody>
          <a:bodyPr wrap="none" lIns="0" tIns="0" rIns="0" bIns="0">
            <a:spAutoFit/>
          </a:bodyPr>
          <a:lstStyle/>
          <a:p>
            <a:pPr eaLnBrk="0" hangingPunct="0"/>
            <a:r>
              <a:rPr lang="es-ES" sz="2700" i="1" dirty="0" smtClean="0">
                <a:solidFill>
                  <a:srgbClr val="000000"/>
                </a:solidFill>
                <a:latin typeface="Times New Roman" pitchFamily="18" charset="0"/>
              </a:rPr>
              <a:t>-</a:t>
            </a:r>
            <a:endParaRPr lang="es-ES" sz="2400" dirty="0"/>
          </a:p>
        </p:txBody>
      </p:sp>
      <p:sp>
        <p:nvSpPr>
          <p:cNvPr id="194586" name="Rectangle 26"/>
          <p:cNvSpPr>
            <a:spLocks noChangeArrowheads="1"/>
          </p:cNvSpPr>
          <p:nvPr/>
        </p:nvSpPr>
        <p:spPr bwMode="auto">
          <a:xfrm>
            <a:off x="2876550" y="3897313"/>
            <a:ext cx="209550" cy="469900"/>
          </a:xfrm>
          <a:prstGeom prst="rect">
            <a:avLst/>
          </a:prstGeom>
          <a:noFill/>
          <a:ln w="9525">
            <a:noFill/>
            <a:miter lim="800000"/>
            <a:headEnd/>
            <a:tailEnd/>
          </a:ln>
        </p:spPr>
        <p:txBody>
          <a:bodyPr wrap="none" lIns="0" tIns="0" rIns="0" bIns="0">
            <a:spAutoFit/>
          </a:bodyPr>
          <a:lstStyle/>
          <a:p>
            <a:pPr eaLnBrk="0" hangingPunct="0"/>
            <a:r>
              <a:rPr lang="es-ES" sz="2700" i="1">
                <a:solidFill>
                  <a:srgbClr val="000000"/>
                </a:solidFill>
                <a:latin typeface="Times New Roman" pitchFamily="18" charset="0"/>
              </a:rPr>
              <a:t> </a:t>
            </a:r>
            <a:endParaRPr lang="es-ES" sz="2400"/>
          </a:p>
        </p:txBody>
      </p:sp>
      <p:sp>
        <p:nvSpPr>
          <p:cNvPr id="194587" name="Rectangle 27"/>
          <p:cNvSpPr>
            <a:spLocks noChangeArrowheads="1"/>
          </p:cNvSpPr>
          <p:nvPr/>
        </p:nvSpPr>
        <p:spPr bwMode="auto">
          <a:xfrm>
            <a:off x="2116138" y="3592513"/>
            <a:ext cx="952500" cy="369332"/>
          </a:xfrm>
          <a:prstGeom prst="rect">
            <a:avLst/>
          </a:prstGeom>
          <a:noFill/>
          <a:ln w="9525">
            <a:noFill/>
            <a:miter lim="800000"/>
            <a:headEnd/>
            <a:tailEnd/>
          </a:ln>
        </p:spPr>
        <p:txBody>
          <a:bodyPr lIns="0" tIns="0" rIns="0" bIns="0">
            <a:spAutoFit/>
          </a:bodyPr>
          <a:lstStyle/>
          <a:p>
            <a:pPr eaLnBrk="0" hangingPunct="0"/>
            <a:r>
              <a:rPr lang="es-ES" sz="2400" i="1" dirty="0">
                <a:solidFill>
                  <a:srgbClr val="000000"/>
                </a:solidFill>
                <a:latin typeface="+mn-lt"/>
              </a:rPr>
              <a:t>RMST</a:t>
            </a:r>
            <a:endParaRPr lang="es-ES" sz="2700" i="1" dirty="0">
              <a:solidFill>
                <a:srgbClr val="000000"/>
              </a:solidFill>
              <a:latin typeface="+mn-lt"/>
            </a:endParaRPr>
          </a:p>
        </p:txBody>
      </p:sp>
      <p:sp>
        <p:nvSpPr>
          <p:cNvPr id="194588" name="Rectangle 28"/>
          <p:cNvSpPr>
            <a:spLocks noChangeArrowheads="1"/>
          </p:cNvSpPr>
          <p:nvPr/>
        </p:nvSpPr>
        <p:spPr bwMode="auto">
          <a:xfrm>
            <a:off x="3025775" y="3609975"/>
            <a:ext cx="188913" cy="411163"/>
          </a:xfrm>
          <a:prstGeom prst="rect">
            <a:avLst/>
          </a:prstGeom>
          <a:noFill/>
          <a:ln w="9525">
            <a:noFill/>
            <a:miter lim="800000"/>
            <a:headEnd/>
            <a:tailEnd/>
          </a:ln>
        </p:spPr>
        <p:txBody>
          <a:bodyPr wrap="none" lIns="0" tIns="0" rIns="0" bIns="0">
            <a:spAutoFit/>
          </a:bodyPr>
          <a:lstStyle/>
          <a:p>
            <a:pPr eaLnBrk="0" hangingPunct="0"/>
            <a:r>
              <a:rPr lang="es-ES" sz="2700">
                <a:solidFill>
                  <a:srgbClr val="000000"/>
                </a:solidFill>
                <a:latin typeface="Symbol" pitchFamily="18" charset="2"/>
              </a:rPr>
              <a:t>=</a:t>
            </a:r>
            <a:endParaRPr lang="es-ES" sz="2400"/>
          </a:p>
        </p:txBody>
      </p:sp>
      <p:sp>
        <p:nvSpPr>
          <p:cNvPr id="194589" name="Line 29"/>
          <p:cNvSpPr>
            <a:spLocks noChangeShapeType="1"/>
          </p:cNvSpPr>
          <p:nvPr/>
        </p:nvSpPr>
        <p:spPr bwMode="auto">
          <a:xfrm flipH="1">
            <a:off x="4160838" y="4679950"/>
            <a:ext cx="406400" cy="628650"/>
          </a:xfrm>
          <a:prstGeom prst="line">
            <a:avLst/>
          </a:prstGeom>
          <a:noFill/>
          <a:ln w="15875">
            <a:solidFill>
              <a:srgbClr val="000000"/>
            </a:solidFill>
            <a:round/>
            <a:headEnd/>
            <a:tailEnd/>
          </a:ln>
        </p:spPr>
        <p:txBody>
          <a:bodyPr/>
          <a:lstStyle/>
          <a:p>
            <a:endParaRPr lang="es-ES"/>
          </a:p>
        </p:txBody>
      </p:sp>
      <p:sp>
        <p:nvSpPr>
          <p:cNvPr id="194591" name="Rectangle 31"/>
          <p:cNvSpPr>
            <a:spLocks noChangeArrowheads="1"/>
          </p:cNvSpPr>
          <p:nvPr/>
        </p:nvSpPr>
        <p:spPr bwMode="auto">
          <a:xfrm>
            <a:off x="7745413" y="4730750"/>
            <a:ext cx="246062" cy="554038"/>
          </a:xfrm>
          <a:prstGeom prst="rect">
            <a:avLst/>
          </a:prstGeom>
          <a:noFill/>
          <a:ln w="9525">
            <a:noFill/>
            <a:miter lim="800000"/>
            <a:headEnd/>
            <a:tailEnd/>
          </a:ln>
        </p:spPr>
        <p:txBody>
          <a:bodyPr wrap="none" lIns="0" tIns="0" rIns="0" bIns="0">
            <a:spAutoFit/>
          </a:bodyPr>
          <a:lstStyle/>
          <a:p>
            <a:pPr eaLnBrk="0" hangingPunct="0"/>
            <a:r>
              <a:rPr lang="es-ES" sz="3200">
                <a:solidFill>
                  <a:srgbClr val="000000"/>
                </a:solidFill>
                <a:latin typeface="Times New Roman" pitchFamily="18" charset="0"/>
              </a:rPr>
              <a:t> </a:t>
            </a:r>
            <a:endParaRPr lang="es-ES" sz="2400"/>
          </a:p>
        </p:txBody>
      </p:sp>
      <p:sp>
        <p:nvSpPr>
          <p:cNvPr id="194593" name="Rectangle 33"/>
          <p:cNvSpPr>
            <a:spLocks noChangeArrowheads="1"/>
          </p:cNvSpPr>
          <p:nvPr/>
        </p:nvSpPr>
        <p:spPr bwMode="auto">
          <a:xfrm>
            <a:off x="7316788" y="4730750"/>
            <a:ext cx="246062" cy="554038"/>
          </a:xfrm>
          <a:prstGeom prst="rect">
            <a:avLst/>
          </a:prstGeom>
          <a:noFill/>
          <a:ln w="9525">
            <a:noFill/>
            <a:miter lim="800000"/>
            <a:headEnd/>
            <a:tailEnd/>
          </a:ln>
        </p:spPr>
        <p:txBody>
          <a:bodyPr wrap="none" lIns="0" tIns="0" rIns="0" bIns="0">
            <a:spAutoFit/>
          </a:bodyPr>
          <a:lstStyle/>
          <a:p>
            <a:pPr eaLnBrk="0" hangingPunct="0"/>
            <a:r>
              <a:rPr lang="es-ES" sz="3200">
                <a:solidFill>
                  <a:srgbClr val="000000"/>
                </a:solidFill>
                <a:latin typeface="Times New Roman" pitchFamily="18" charset="0"/>
              </a:rPr>
              <a:t> </a:t>
            </a:r>
            <a:endParaRPr lang="es-ES" sz="2400"/>
          </a:p>
        </p:txBody>
      </p:sp>
      <p:sp>
        <p:nvSpPr>
          <p:cNvPr id="194595" name="Rectangle 35"/>
          <p:cNvSpPr>
            <a:spLocks noChangeArrowheads="1"/>
          </p:cNvSpPr>
          <p:nvPr/>
        </p:nvSpPr>
        <p:spPr bwMode="auto">
          <a:xfrm>
            <a:off x="6545263" y="4730750"/>
            <a:ext cx="246062" cy="554038"/>
          </a:xfrm>
          <a:prstGeom prst="rect">
            <a:avLst/>
          </a:prstGeom>
          <a:noFill/>
          <a:ln w="9525">
            <a:noFill/>
            <a:miter lim="800000"/>
            <a:headEnd/>
            <a:tailEnd/>
          </a:ln>
        </p:spPr>
        <p:txBody>
          <a:bodyPr wrap="none" lIns="0" tIns="0" rIns="0" bIns="0">
            <a:spAutoFit/>
          </a:bodyPr>
          <a:lstStyle/>
          <a:p>
            <a:pPr eaLnBrk="0" hangingPunct="0"/>
            <a:r>
              <a:rPr lang="es-ES" sz="3200">
                <a:solidFill>
                  <a:srgbClr val="000000"/>
                </a:solidFill>
                <a:latin typeface="Times New Roman" pitchFamily="18" charset="0"/>
              </a:rPr>
              <a:t> </a:t>
            </a:r>
            <a:endParaRPr lang="es-ES" sz="2400"/>
          </a:p>
        </p:txBody>
      </p:sp>
      <p:sp>
        <p:nvSpPr>
          <p:cNvPr id="194597" name="Rectangle 37"/>
          <p:cNvSpPr>
            <a:spLocks noChangeArrowheads="1"/>
          </p:cNvSpPr>
          <p:nvPr/>
        </p:nvSpPr>
        <p:spPr bwMode="auto">
          <a:xfrm>
            <a:off x="5710238" y="4730750"/>
            <a:ext cx="246062" cy="554038"/>
          </a:xfrm>
          <a:prstGeom prst="rect">
            <a:avLst/>
          </a:prstGeom>
          <a:noFill/>
          <a:ln w="9525">
            <a:noFill/>
            <a:miter lim="800000"/>
            <a:headEnd/>
            <a:tailEnd/>
          </a:ln>
        </p:spPr>
        <p:txBody>
          <a:bodyPr wrap="none" lIns="0" tIns="0" rIns="0" bIns="0">
            <a:spAutoFit/>
          </a:bodyPr>
          <a:lstStyle/>
          <a:p>
            <a:pPr eaLnBrk="0" hangingPunct="0"/>
            <a:r>
              <a:rPr lang="es-ES" sz="3200">
                <a:solidFill>
                  <a:srgbClr val="000000"/>
                </a:solidFill>
                <a:latin typeface="Times New Roman" pitchFamily="18" charset="0"/>
              </a:rPr>
              <a:t> </a:t>
            </a:r>
            <a:endParaRPr lang="es-ES" sz="2400"/>
          </a:p>
        </p:txBody>
      </p:sp>
      <p:sp>
        <p:nvSpPr>
          <p:cNvPr id="194603" name="Rectangle 43"/>
          <p:cNvSpPr>
            <a:spLocks noChangeArrowheads="1"/>
          </p:cNvSpPr>
          <p:nvPr/>
        </p:nvSpPr>
        <p:spPr bwMode="auto">
          <a:xfrm>
            <a:off x="3475038" y="4730750"/>
            <a:ext cx="246062" cy="554038"/>
          </a:xfrm>
          <a:prstGeom prst="rect">
            <a:avLst/>
          </a:prstGeom>
          <a:noFill/>
          <a:ln w="9525">
            <a:noFill/>
            <a:miter lim="800000"/>
            <a:headEnd/>
            <a:tailEnd/>
          </a:ln>
        </p:spPr>
        <p:txBody>
          <a:bodyPr wrap="none" lIns="0" tIns="0" rIns="0" bIns="0">
            <a:spAutoFit/>
          </a:bodyPr>
          <a:lstStyle/>
          <a:p>
            <a:pPr eaLnBrk="0" hangingPunct="0"/>
            <a:r>
              <a:rPr lang="es-ES" sz="3200" i="1">
                <a:solidFill>
                  <a:srgbClr val="000000"/>
                </a:solidFill>
                <a:latin typeface="Times New Roman" pitchFamily="18" charset="0"/>
              </a:rPr>
              <a:t> </a:t>
            </a:r>
            <a:endParaRPr lang="es-ES" sz="2400"/>
          </a:p>
        </p:txBody>
      </p:sp>
      <p:sp>
        <p:nvSpPr>
          <p:cNvPr id="194604" name="Rectangle 44"/>
          <p:cNvSpPr>
            <a:spLocks noChangeArrowheads="1"/>
          </p:cNvSpPr>
          <p:nvPr/>
        </p:nvSpPr>
        <p:spPr bwMode="auto">
          <a:xfrm>
            <a:off x="3197225" y="4730750"/>
            <a:ext cx="246063" cy="554038"/>
          </a:xfrm>
          <a:prstGeom prst="rect">
            <a:avLst/>
          </a:prstGeom>
          <a:noFill/>
          <a:ln w="9525">
            <a:noFill/>
            <a:miter lim="800000"/>
            <a:headEnd/>
            <a:tailEnd/>
          </a:ln>
        </p:spPr>
        <p:txBody>
          <a:bodyPr wrap="none" lIns="0" tIns="0" rIns="0" bIns="0">
            <a:spAutoFit/>
          </a:bodyPr>
          <a:lstStyle/>
          <a:p>
            <a:pPr eaLnBrk="0" hangingPunct="0"/>
            <a:r>
              <a:rPr lang="es-ES" sz="3200" i="1">
                <a:solidFill>
                  <a:srgbClr val="000000"/>
                </a:solidFill>
                <a:latin typeface="Times New Roman" pitchFamily="18" charset="0"/>
              </a:rPr>
              <a:t> </a:t>
            </a:r>
            <a:endParaRPr lang="es-ES" sz="2400"/>
          </a:p>
        </p:txBody>
      </p:sp>
      <p:sp>
        <p:nvSpPr>
          <p:cNvPr id="194605" name="Rectangle 45"/>
          <p:cNvSpPr>
            <a:spLocks noChangeArrowheads="1"/>
          </p:cNvSpPr>
          <p:nvPr/>
        </p:nvSpPr>
        <p:spPr bwMode="auto">
          <a:xfrm>
            <a:off x="2157413" y="4692650"/>
            <a:ext cx="872034" cy="369332"/>
          </a:xfrm>
          <a:prstGeom prst="rect">
            <a:avLst/>
          </a:prstGeom>
          <a:noFill/>
          <a:ln w="9525">
            <a:noFill/>
            <a:miter lim="800000"/>
            <a:headEnd/>
            <a:tailEnd/>
          </a:ln>
        </p:spPr>
        <p:txBody>
          <a:bodyPr wrap="none" lIns="0" tIns="0" rIns="0" bIns="0">
            <a:spAutoFit/>
          </a:bodyPr>
          <a:lstStyle/>
          <a:p>
            <a:pPr eaLnBrk="0" hangingPunct="0"/>
            <a:r>
              <a:rPr lang="es-ES" sz="2400" i="1" dirty="0">
                <a:solidFill>
                  <a:srgbClr val="000000"/>
                </a:solidFill>
                <a:latin typeface="+mn-lt"/>
              </a:rPr>
              <a:t>RMST</a:t>
            </a:r>
          </a:p>
        </p:txBody>
      </p:sp>
      <p:sp>
        <p:nvSpPr>
          <p:cNvPr id="194606" name="Rectangle 46"/>
          <p:cNvSpPr>
            <a:spLocks noChangeArrowheads="1"/>
          </p:cNvSpPr>
          <p:nvPr/>
        </p:nvSpPr>
        <p:spPr bwMode="auto">
          <a:xfrm>
            <a:off x="4395788" y="4895850"/>
            <a:ext cx="423193" cy="492443"/>
          </a:xfrm>
          <a:prstGeom prst="rect">
            <a:avLst/>
          </a:prstGeom>
          <a:noFill/>
          <a:ln w="9525">
            <a:noFill/>
            <a:miter lim="800000"/>
            <a:headEnd/>
            <a:tailEnd/>
          </a:ln>
        </p:spPr>
        <p:txBody>
          <a:bodyPr wrap="none" lIns="0" tIns="0" rIns="0" bIns="0">
            <a:spAutoFit/>
          </a:bodyPr>
          <a:lstStyle/>
          <a:p>
            <a:pPr eaLnBrk="0" hangingPunct="0"/>
            <a:r>
              <a:rPr lang="es-ES" sz="3200" dirty="0">
                <a:solidFill>
                  <a:srgbClr val="000000"/>
                </a:solidFill>
                <a:latin typeface="Symbol" pitchFamily="18" charset="2"/>
              </a:rPr>
              <a:t>D</a:t>
            </a:r>
            <a:r>
              <a:rPr lang="es-ES" sz="2400" i="1" dirty="0">
                <a:solidFill>
                  <a:srgbClr val="000000"/>
                </a:solidFill>
                <a:latin typeface="+mn-lt"/>
              </a:rPr>
              <a:t>L</a:t>
            </a:r>
          </a:p>
        </p:txBody>
      </p:sp>
      <p:sp>
        <p:nvSpPr>
          <p:cNvPr id="194607" name="Rectangle 47"/>
          <p:cNvSpPr>
            <a:spLocks noChangeArrowheads="1"/>
          </p:cNvSpPr>
          <p:nvPr/>
        </p:nvSpPr>
        <p:spPr bwMode="auto">
          <a:xfrm>
            <a:off x="3829050" y="4581525"/>
            <a:ext cx="635000" cy="492443"/>
          </a:xfrm>
          <a:prstGeom prst="rect">
            <a:avLst/>
          </a:prstGeom>
          <a:noFill/>
          <a:ln w="9525">
            <a:noFill/>
            <a:miter lim="800000"/>
            <a:headEnd/>
            <a:tailEnd/>
          </a:ln>
        </p:spPr>
        <p:txBody>
          <a:bodyPr lIns="0" tIns="0" rIns="0" bIns="0">
            <a:spAutoFit/>
          </a:bodyPr>
          <a:lstStyle/>
          <a:p>
            <a:pPr eaLnBrk="0" hangingPunct="0"/>
            <a:r>
              <a:rPr lang="es-ES" sz="3200" dirty="0">
                <a:solidFill>
                  <a:srgbClr val="000000"/>
                </a:solidFill>
                <a:latin typeface="Symbol" pitchFamily="18" charset="2"/>
              </a:rPr>
              <a:t>D</a:t>
            </a:r>
            <a:r>
              <a:rPr lang="es-ES" sz="2400" i="1" dirty="0">
                <a:solidFill>
                  <a:srgbClr val="000000"/>
                </a:solidFill>
                <a:latin typeface="+mn-lt"/>
              </a:rPr>
              <a:t>K</a:t>
            </a:r>
          </a:p>
        </p:txBody>
      </p:sp>
      <p:sp>
        <p:nvSpPr>
          <p:cNvPr id="194608" name="Rectangle 48"/>
          <p:cNvSpPr>
            <a:spLocks noChangeArrowheads="1"/>
          </p:cNvSpPr>
          <p:nvPr/>
        </p:nvSpPr>
        <p:spPr bwMode="auto">
          <a:xfrm>
            <a:off x="3562350" y="4581525"/>
            <a:ext cx="434975" cy="604838"/>
          </a:xfrm>
          <a:prstGeom prst="rect">
            <a:avLst/>
          </a:prstGeom>
          <a:noFill/>
          <a:ln w="9525">
            <a:noFill/>
            <a:miter lim="800000"/>
            <a:headEnd/>
            <a:tailEnd/>
          </a:ln>
        </p:spPr>
        <p:txBody>
          <a:bodyPr wrap="none" lIns="0" tIns="0" rIns="0" bIns="0">
            <a:spAutoFit/>
          </a:bodyPr>
          <a:lstStyle/>
          <a:p>
            <a:pPr eaLnBrk="0" hangingPunct="0"/>
            <a:r>
              <a:rPr lang="es-ES" sz="3200">
                <a:solidFill>
                  <a:srgbClr val="000000"/>
                </a:solidFill>
                <a:latin typeface="Symbol" pitchFamily="18" charset="2"/>
              </a:rPr>
              <a:t>-</a:t>
            </a:r>
            <a:endParaRPr lang="es-ES" sz="2400"/>
          </a:p>
        </p:txBody>
      </p:sp>
      <p:sp>
        <p:nvSpPr>
          <p:cNvPr id="194609" name="Rectangle 49"/>
          <p:cNvSpPr>
            <a:spLocks noChangeArrowheads="1"/>
          </p:cNvSpPr>
          <p:nvPr/>
        </p:nvSpPr>
        <p:spPr bwMode="auto">
          <a:xfrm>
            <a:off x="3284538" y="4684713"/>
            <a:ext cx="434975" cy="604837"/>
          </a:xfrm>
          <a:prstGeom prst="rect">
            <a:avLst/>
          </a:prstGeom>
          <a:noFill/>
          <a:ln w="9525">
            <a:noFill/>
            <a:miter lim="800000"/>
            <a:headEnd/>
            <a:tailEnd/>
          </a:ln>
        </p:spPr>
        <p:txBody>
          <a:bodyPr wrap="none" lIns="0" tIns="0" rIns="0" bIns="0">
            <a:spAutoFit/>
          </a:bodyPr>
          <a:lstStyle/>
          <a:p>
            <a:pPr eaLnBrk="0" hangingPunct="0"/>
            <a:r>
              <a:rPr lang="es-ES" sz="3200">
                <a:solidFill>
                  <a:srgbClr val="000000"/>
                </a:solidFill>
                <a:latin typeface="Symbol" pitchFamily="18" charset="2"/>
              </a:rPr>
              <a:t>=</a:t>
            </a:r>
            <a:endParaRPr lang="es-ES" sz="2400"/>
          </a:p>
        </p:txBody>
      </p:sp>
      <p:sp>
        <p:nvSpPr>
          <p:cNvPr id="194573" name="Rectangle 13"/>
          <p:cNvSpPr>
            <a:spLocks noGrp="1" noChangeArrowheads="1"/>
          </p:cNvSpPr>
          <p:nvPr>
            <p:ph type="title"/>
          </p:nvPr>
        </p:nvSpPr>
        <p:spPr>
          <a:xfrm>
            <a:off x="463550" y="606425"/>
            <a:ext cx="7983538" cy="781050"/>
          </a:xfrm>
          <a:noFill/>
          <a:ln/>
        </p:spPr>
        <p:txBody>
          <a:bodyPr lIns="90488" tIns="44450" rIns="90488" bIns="44450" anchor="b"/>
          <a:lstStyle/>
          <a:p>
            <a:r>
              <a:rPr lang="es-ES" sz="3600"/>
              <a:t>3.2. La sustitución entre factores</a:t>
            </a:r>
            <a:endParaRPr lang="en-US" sz="3600"/>
          </a:p>
        </p:txBody>
      </p:sp>
      <p:sp>
        <p:nvSpPr>
          <p:cNvPr id="194610" name="Line 50"/>
          <p:cNvSpPr>
            <a:spLocks noChangeShapeType="1"/>
          </p:cNvSpPr>
          <p:nvPr/>
        </p:nvSpPr>
        <p:spPr bwMode="auto">
          <a:xfrm>
            <a:off x="3543300" y="3789363"/>
            <a:ext cx="4724400" cy="0"/>
          </a:xfrm>
          <a:prstGeom prst="line">
            <a:avLst/>
          </a:prstGeom>
          <a:noFill/>
          <a:ln w="12700">
            <a:solidFill>
              <a:schemeClr val="tx1"/>
            </a:solidFill>
            <a:round/>
            <a:headEnd/>
            <a:tailEnd/>
          </a:ln>
          <a:effectLst/>
        </p:spPr>
        <p:txBody>
          <a:bodyPr wrap="none" anchor="ctr">
            <a:spAutoFit/>
          </a:bodyPr>
          <a:lstStyle/>
          <a:p>
            <a:endParaRPr lang="es-ES"/>
          </a:p>
        </p:txBody>
      </p:sp>
      <p:sp>
        <p:nvSpPr>
          <p:cNvPr id="194611" name="Text Box 51"/>
          <p:cNvSpPr txBox="1">
            <a:spLocks noChangeArrowheads="1"/>
          </p:cNvSpPr>
          <p:nvPr/>
        </p:nvSpPr>
        <p:spPr bwMode="auto">
          <a:xfrm>
            <a:off x="3409950" y="3810000"/>
            <a:ext cx="4975225" cy="503238"/>
          </a:xfrm>
          <a:prstGeom prst="rect">
            <a:avLst/>
          </a:prstGeom>
          <a:noFill/>
          <a:ln w="12700">
            <a:noFill/>
            <a:miter lim="800000"/>
            <a:headEnd/>
            <a:tailEnd/>
          </a:ln>
          <a:effectLst/>
        </p:spPr>
        <p:txBody>
          <a:bodyPr wrap="none">
            <a:spAutoFit/>
          </a:bodyPr>
          <a:lstStyle/>
          <a:p>
            <a:pPr eaLnBrk="0" hangingPunct="0">
              <a:spcBef>
                <a:spcPct val="50000"/>
              </a:spcBef>
            </a:pPr>
            <a:r>
              <a:rPr lang="es-ES" sz="2700">
                <a:latin typeface="Times New Roman" pitchFamily="18" charset="0"/>
              </a:rPr>
              <a:t>Variación de la cantidad de trabajo</a:t>
            </a:r>
            <a:endParaRPr lang="es-ES" sz="2400"/>
          </a:p>
        </p:txBody>
      </p:sp>
      <p:sp>
        <p:nvSpPr>
          <p:cNvPr id="194612" name="Text Box 52"/>
          <p:cNvSpPr txBox="1">
            <a:spLocks noChangeArrowheads="1"/>
          </p:cNvSpPr>
          <p:nvPr/>
        </p:nvSpPr>
        <p:spPr bwMode="auto">
          <a:xfrm>
            <a:off x="4914900" y="5000625"/>
            <a:ext cx="3436938" cy="320675"/>
          </a:xfrm>
          <a:prstGeom prst="rect">
            <a:avLst/>
          </a:prstGeom>
          <a:noFill/>
          <a:ln w="12700">
            <a:noFill/>
            <a:miter lim="800000"/>
            <a:headEnd/>
            <a:tailEnd/>
          </a:ln>
          <a:effectLst/>
        </p:spPr>
        <p:txBody>
          <a:bodyPr wrap="none" lIns="0" tIns="0" rIns="0" bIns="0">
            <a:spAutoFit/>
          </a:bodyPr>
          <a:lstStyle/>
          <a:p>
            <a:pPr eaLnBrk="0" hangingPunct="0">
              <a:spcBef>
                <a:spcPct val="50000"/>
              </a:spcBef>
            </a:pPr>
            <a:r>
              <a:rPr lang="es-ES" sz="2100">
                <a:latin typeface="Times New Roman" pitchFamily="18" charset="0"/>
              </a:rPr>
              <a:t>(manteniendo fijo el nivel de Q)</a:t>
            </a:r>
            <a:endParaRPr lang="es-ES" sz="2200"/>
          </a:p>
        </p:txBody>
      </p:sp>
    </p:spTree>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pie de página"/>
          <p:cNvSpPr>
            <a:spLocks noGrp="1"/>
          </p:cNvSpPr>
          <p:nvPr>
            <p:ph type="ftr" sz="quarter" idx="11"/>
          </p:nvPr>
        </p:nvSpPr>
        <p:spPr/>
        <p:txBody>
          <a:bodyPr/>
          <a:lstStyle/>
          <a:p>
            <a:r>
              <a:rPr lang="es-ES"/>
              <a:t>Capítulo 3</a:t>
            </a:r>
          </a:p>
        </p:txBody>
      </p:sp>
      <p:sp>
        <p:nvSpPr>
          <p:cNvPr id="5" name="5 Marcador de número de diapositiva"/>
          <p:cNvSpPr>
            <a:spLocks noGrp="1"/>
          </p:cNvSpPr>
          <p:nvPr>
            <p:ph type="sldNum" sz="quarter" idx="12"/>
          </p:nvPr>
        </p:nvSpPr>
        <p:spPr/>
        <p:txBody>
          <a:bodyPr/>
          <a:lstStyle/>
          <a:p>
            <a:fld id="{8E3A699F-A87E-463A-AD78-5F20A31997AB}" type="slidenum">
              <a:rPr lang="es-ES"/>
              <a:pPr/>
              <a:t>41</a:t>
            </a:fld>
            <a:endParaRPr lang="es-ES"/>
          </a:p>
        </p:txBody>
      </p:sp>
      <p:sp>
        <p:nvSpPr>
          <p:cNvPr id="373762" name="Rectangle 2"/>
          <p:cNvSpPr>
            <a:spLocks noGrp="1" noChangeArrowheads="1"/>
          </p:cNvSpPr>
          <p:nvPr>
            <p:ph type="title"/>
          </p:nvPr>
        </p:nvSpPr>
        <p:spPr/>
        <p:txBody>
          <a:bodyPr/>
          <a:lstStyle/>
          <a:p>
            <a:r>
              <a:rPr lang="es-ES" sz="4000"/>
              <a:t>3.2. La sustitución entre factores</a:t>
            </a:r>
          </a:p>
        </p:txBody>
      </p:sp>
      <p:sp>
        <p:nvSpPr>
          <p:cNvPr id="373763" name="Rectangle 3"/>
          <p:cNvSpPr>
            <a:spLocks noGrp="1" noChangeArrowheads="1"/>
          </p:cNvSpPr>
          <p:nvPr>
            <p:ph type="body" idx="1"/>
          </p:nvPr>
        </p:nvSpPr>
        <p:spPr>
          <a:xfrm>
            <a:off x="457200" y="1600200"/>
            <a:ext cx="8015468" cy="4525963"/>
          </a:xfrm>
        </p:spPr>
        <p:txBody>
          <a:bodyPr/>
          <a:lstStyle/>
          <a:p>
            <a:pPr algn="just"/>
            <a:r>
              <a:rPr lang="es-ES" dirty="0"/>
              <a:t>La RMST de capital por trabajo muestra la cantidad en que puede reducirse la cantidad de capital cuando se utiliza una unidad adicional de trabajo, de modo que la producción permanezca constante.</a:t>
            </a:r>
          </a:p>
          <a:p>
            <a:pPr algn="just"/>
            <a:r>
              <a:rPr lang="es-ES" dirty="0"/>
              <a:t>La pendiente en un punto de la </a:t>
            </a:r>
            <a:r>
              <a:rPr lang="es-ES" dirty="0" err="1"/>
              <a:t>isocuanta</a:t>
            </a:r>
            <a:r>
              <a:rPr lang="es-ES" dirty="0"/>
              <a:t> indica cómo pueden intercambiarse dos factores sin alterar el nivel de producción.</a:t>
            </a:r>
          </a:p>
          <a:p>
            <a:endParaRPr lang="es-E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4 Marcador de número de diapositiva"/>
          <p:cNvSpPr>
            <a:spLocks noGrp="1"/>
          </p:cNvSpPr>
          <p:nvPr>
            <p:ph type="sldNum" sz="quarter" idx="12"/>
          </p:nvPr>
        </p:nvSpPr>
        <p:spPr/>
        <p:txBody>
          <a:bodyPr/>
          <a:lstStyle/>
          <a:p>
            <a:fld id="{BC28D8FC-7590-4BB9-8F97-FE4F7F9EA9D4}" type="slidenum">
              <a:rPr lang="es-ES"/>
              <a:pPr/>
              <a:t>42</a:t>
            </a:fld>
            <a:endParaRPr lang="es-ES"/>
          </a:p>
        </p:txBody>
      </p:sp>
      <p:sp>
        <p:nvSpPr>
          <p:cNvPr id="365577" name="Rectangle 9"/>
          <p:cNvSpPr>
            <a:spLocks noGrp="1" noChangeArrowheads="1"/>
          </p:cNvSpPr>
          <p:nvPr>
            <p:ph type="title"/>
          </p:nvPr>
        </p:nvSpPr>
        <p:spPr>
          <a:xfrm>
            <a:off x="457200" y="274638"/>
            <a:ext cx="8229600" cy="750887"/>
          </a:xfrm>
        </p:spPr>
        <p:txBody>
          <a:bodyPr/>
          <a:lstStyle/>
          <a:p>
            <a:r>
              <a:rPr lang="es-ES" sz="4000"/>
              <a:t>3.2. La sustitución entre factores</a:t>
            </a:r>
          </a:p>
        </p:txBody>
      </p:sp>
      <p:sp>
        <p:nvSpPr>
          <p:cNvPr id="365572" name="Line 4"/>
          <p:cNvSpPr>
            <a:spLocks noChangeShapeType="1"/>
          </p:cNvSpPr>
          <p:nvPr/>
        </p:nvSpPr>
        <p:spPr bwMode="auto">
          <a:xfrm>
            <a:off x="1958975" y="1843088"/>
            <a:ext cx="14288" cy="3702050"/>
          </a:xfrm>
          <a:prstGeom prst="line">
            <a:avLst/>
          </a:prstGeom>
          <a:noFill/>
          <a:ln w="25400">
            <a:solidFill>
              <a:schemeClr val="tx1"/>
            </a:solidFill>
            <a:round/>
            <a:headEnd/>
            <a:tailEnd/>
          </a:ln>
          <a:effectLst/>
        </p:spPr>
        <p:txBody>
          <a:bodyPr wrap="none">
            <a:spAutoFit/>
          </a:bodyPr>
          <a:lstStyle/>
          <a:p>
            <a:endParaRPr lang="es-ES"/>
          </a:p>
        </p:txBody>
      </p:sp>
      <p:sp>
        <p:nvSpPr>
          <p:cNvPr id="365573" name="Line 5"/>
          <p:cNvSpPr>
            <a:spLocks noChangeShapeType="1"/>
          </p:cNvSpPr>
          <p:nvPr/>
        </p:nvSpPr>
        <p:spPr bwMode="auto">
          <a:xfrm flipV="1">
            <a:off x="1958975" y="5529263"/>
            <a:ext cx="5341938" cy="15875"/>
          </a:xfrm>
          <a:prstGeom prst="line">
            <a:avLst/>
          </a:prstGeom>
          <a:noFill/>
          <a:ln w="25400">
            <a:solidFill>
              <a:schemeClr val="tx1"/>
            </a:solidFill>
            <a:round/>
            <a:headEnd/>
            <a:tailEnd/>
          </a:ln>
          <a:effectLst/>
        </p:spPr>
        <p:txBody>
          <a:bodyPr wrap="none">
            <a:spAutoFit/>
          </a:bodyPr>
          <a:lstStyle/>
          <a:p>
            <a:endParaRPr lang="es-ES"/>
          </a:p>
        </p:txBody>
      </p:sp>
      <p:sp>
        <p:nvSpPr>
          <p:cNvPr id="365574" name="Freeform 6"/>
          <p:cNvSpPr>
            <a:spLocks/>
          </p:cNvSpPr>
          <p:nvPr/>
        </p:nvSpPr>
        <p:spPr bwMode="auto">
          <a:xfrm>
            <a:off x="2800350" y="2320925"/>
            <a:ext cx="3048000" cy="2671763"/>
          </a:xfrm>
          <a:custGeom>
            <a:avLst/>
            <a:gdLst/>
            <a:ahLst/>
            <a:cxnLst>
              <a:cxn ang="0">
                <a:pos x="0" y="0"/>
              </a:cxn>
              <a:cxn ang="0">
                <a:pos x="402" y="1262"/>
              </a:cxn>
              <a:cxn ang="0">
                <a:pos x="1920" y="1683"/>
              </a:cxn>
            </a:cxnLst>
            <a:rect l="0" t="0" r="r" b="b"/>
            <a:pathLst>
              <a:path w="1920" h="1683">
                <a:moveTo>
                  <a:pt x="0" y="0"/>
                </a:moveTo>
                <a:cubicBezTo>
                  <a:pt x="41" y="491"/>
                  <a:pt x="82" y="982"/>
                  <a:pt x="402" y="1262"/>
                </a:cubicBezTo>
                <a:cubicBezTo>
                  <a:pt x="722" y="1542"/>
                  <a:pt x="1667" y="1613"/>
                  <a:pt x="1920" y="1683"/>
                </a:cubicBezTo>
              </a:path>
            </a:pathLst>
          </a:custGeom>
          <a:noFill/>
          <a:ln w="50800" cap="flat" cmpd="sng">
            <a:solidFill>
              <a:srgbClr val="333399"/>
            </a:solidFill>
            <a:prstDash val="solid"/>
            <a:round/>
            <a:headEnd type="none" w="med" len="med"/>
            <a:tailEnd type="none" w="med" len="med"/>
          </a:ln>
          <a:effectLst/>
        </p:spPr>
        <p:txBody>
          <a:bodyPr wrap="none">
            <a:spAutoFit/>
          </a:bodyPr>
          <a:lstStyle/>
          <a:p>
            <a:endParaRPr lang="es-ES"/>
          </a:p>
        </p:txBody>
      </p:sp>
      <p:sp>
        <p:nvSpPr>
          <p:cNvPr id="365575" name="Freeform 7"/>
          <p:cNvSpPr>
            <a:spLocks/>
          </p:cNvSpPr>
          <p:nvPr/>
        </p:nvSpPr>
        <p:spPr bwMode="auto">
          <a:xfrm>
            <a:off x="3208338" y="2351088"/>
            <a:ext cx="3251200" cy="2351087"/>
          </a:xfrm>
          <a:custGeom>
            <a:avLst/>
            <a:gdLst/>
            <a:ahLst/>
            <a:cxnLst>
              <a:cxn ang="0">
                <a:pos x="0" y="0"/>
              </a:cxn>
              <a:cxn ang="0">
                <a:pos x="557" y="1015"/>
              </a:cxn>
              <a:cxn ang="0">
                <a:pos x="2048" y="1481"/>
              </a:cxn>
            </a:cxnLst>
            <a:rect l="0" t="0" r="r" b="b"/>
            <a:pathLst>
              <a:path w="2048" h="1481">
                <a:moveTo>
                  <a:pt x="0" y="0"/>
                </a:moveTo>
                <a:cubicBezTo>
                  <a:pt x="108" y="384"/>
                  <a:pt x="216" y="768"/>
                  <a:pt x="557" y="1015"/>
                </a:cubicBezTo>
                <a:cubicBezTo>
                  <a:pt x="898" y="1262"/>
                  <a:pt x="1800" y="1403"/>
                  <a:pt x="2048" y="1481"/>
                </a:cubicBezTo>
              </a:path>
            </a:pathLst>
          </a:custGeom>
          <a:noFill/>
          <a:ln w="50800" cap="flat" cmpd="sng">
            <a:solidFill>
              <a:schemeClr val="accent2"/>
            </a:solidFill>
            <a:prstDash val="solid"/>
            <a:round/>
            <a:headEnd type="none" w="med" len="med"/>
            <a:tailEnd type="none" w="med" len="med"/>
          </a:ln>
          <a:effectLst/>
        </p:spPr>
        <p:txBody>
          <a:bodyPr wrap="none">
            <a:spAutoFit/>
          </a:bodyPr>
          <a:lstStyle/>
          <a:p>
            <a:endParaRPr lang="es-ES"/>
          </a:p>
        </p:txBody>
      </p:sp>
      <p:sp>
        <p:nvSpPr>
          <p:cNvPr id="365578" name="Line 10"/>
          <p:cNvSpPr>
            <a:spLocks noChangeShapeType="1"/>
          </p:cNvSpPr>
          <p:nvPr/>
        </p:nvSpPr>
        <p:spPr bwMode="auto">
          <a:xfrm>
            <a:off x="3338513" y="2786063"/>
            <a:ext cx="42862" cy="2759075"/>
          </a:xfrm>
          <a:prstGeom prst="line">
            <a:avLst/>
          </a:prstGeom>
          <a:noFill/>
          <a:ln w="12700">
            <a:solidFill>
              <a:schemeClr val="tx1"/>
            </a:solidFill>
            <a:prstDash val="dash"/>
            <a:round/>
            <a:headEnd/>
            <a:tailEnd/>
          </a:ln>
          <a:effectLst/>
        </p:spPr>
        <p:txBody>
          <a:bodyPr wrap="none">
            <a:spAutoFit/>
          </a:bodyPr>
          <a:lstStyle/>
          <a:p>
            <a:endParaRPr lang="es-ES"/>
          </a:p>
        </p:txBody>
      </p:sp>
      <p:sp>
        <p:nvSpPr>
          <p:cNvPr id="365580" name="Line 12"/>
          <p:cNvSpPr>
            <a:spLocks noChangeShapeType="1"/>
          </p:cNvSpPr>
          <p:nvPr/>
        </p:nvSpPr>
        <p:spPr bwMode="auto">
          <a:xfrm>
            <a:off x="1958975" y="4295775"/>
            <a:ext cx="2903538" cy="14288"/>
          </a:xfrm>
          <a:prstGeom prst="line">
            <a:avLst/>
          </a:prstGeom>
          <a:noFill/>
          <a:ln w="12700">
            <a:solidFill>
              <a:schemeClr val="tx1"/>
            </a:solidFill>
            <a:prstDash val="dash"/>
            <a:round/>
            <a:headEnd/>
            <a:tailEnd/>
          </a:ln>
          <a:effectLst/>
        </p:spPr>
        <p:txBody>
          <a:bodyPr>
            <a:spAutoFit/>
          </a:bodyPr>
          <a:lstStyle/>
          <a:p>
            <a:endParaRPr lang="es-ES"/>
          </a:p>
        </p:txBody>
      </p:sp>
      <p:sp>
        <p:nvSpPr>
          <p:cNvPr id="365581" name="Line 13"/>
          <p:cNvSpPr>
            <a:spLocks noChangeShapeType="1"/>
          </p:cNvSpPr>
          <p:nvPr/>
        </p:nvSpPr>
        <p:spPr bwMode="auto">
          <a:xfrm flipH="1">
            <a:off x="1930400" y="2786063"/>
            <a:ext cx="1408113" cy="0"/>
          </a:xfrm>
          <a:prstGeom prst="line">
            <a:avLst/>
          </a:prstGeom>
          <a:noFill/>
          <a:ln w="12700">
            <a:solidFill>
              <a:schemeClr val="tx1"/>
            </a:solidFill>
            <a:prstDash val="dash"/>
            <a:round/>
            <a:headEnd/>
            <a:tailEnd/>
          </a:ln>
          <a:effectLst/>
        </p:spPr>
        <p:txBody>
          <a:bodyPr wrap="none">
            <a:spAutoFit/>
          </a:bodyPr>
          <a:lstStyle/>
          <a:p>
            <a:endParaRPr lang="es-ES"/>
          </a:p>
        </p:txBody>
      </p:sp>
      <p:sp>
        <p:nvSpPr>
          <p:cNvPr id="365582" name="Line 14"/>
          <p:cNvSpPr>
            <a:spLocks noChangeShapeType="1"/>
          </p:cNvSpPr>
          <p:nvPr/>
        </p:nvSpPr>
        <p:spPr bwMode="auto">
          <a:xfrm>
            <a:off x="4818063" y="4295775"/>
            <a:ext cx="0" cy="1249363"/>
          </a:xfrm>
          <a:prstGeom prst="line">
            <a:avLst/>
          </a:prstGeom>
          <a:noFill/>
          <a:ln w="12700">
            <a:solidFill>
              <a:schemeClr val="tx1"/>
            </a:solidFill>
            <a:prstDash val="dash"/>
            <a:round/>
            <a:headEnd/>
            <a:tailEnd/>
          </a:ln>
          <a:effectLst/>
        </p:spPr>
        <p:txBody>
          <a:bodyPr wrap="none">
            <a:spAutoFit/>
          </a:bodyPr>
          <a:lstStyle/>
          <a:p>
            <a:endParaRPr lang="es-ES"/>
          </a:p>
        </p:txBody>
      </p:sp>
      <p:sp>
        <p:nvSpPr>
          <p:cNvPr id="365583" name="Rectangle 15"/>
          <p:cNvSpPr>
            <a:spLocks noChangeArrowheads="1"/>
          </p:cNvSpPr>
          <p:nvPr/>
        </p:nvSpPr>
        <p:spPr bwMode="auto">
          <a:xfrm>
            <a:off x="6556375" y="5641975"/>
            <a:ext cx="2047875" cy="363538"/>
          </a:xfrm>
          <a:prstGeom prst="rect">
            <a:avLst/>
          </a:prstGeom>
          <a:noFill/>
          <a:ln w="12700">
            <a:noFill/>
            <a:miter lim="800000"/>
            <a:headEnd/>
            <a:tailEnd/>
          </a:ln>
          <a:effectLst/>
        </p:spPr>
        <p:txBody>
          <a:bodyPr wrap="none" lIns="90488" tIns="44450" rIns="90488" bIns="44450">
            <a:spAutoFit/>
          </a:bodyPr>
          <a:lstStyle/>
          <a:p>
            <a:pPr eaLnBrk="0" hangingPunct="0"/>
            <a:r>
              <a:rPr lang="en-US" b="1"/>
              <a:t>L, Trabajo al mes</a:t>
            </a:r>
          </a:p>
        </p:txBody>
      </p:sp>
      <p:sp>
        <p:nvSpPr>
          <p:cNvPr id="365584" name="Rectangle 16"/>
          <p:cNvSpPr>
            <a:spLocks noChangeArrowheads="1"/>
          </p:cNvSpPr>
          <p:nvPr/>
        </p:nvSpPr>
        <p:spPr bwMode="auto">
          <a:xfrm>
            <a:off x="319088" y="2371725"/>
            <a:ext cx="1235075" cy="638175"/>
          </a:xfrm>
          <a:prstGeom prst="rect">
            <a:avLst/>
          </a:prstGeom>
          <a:noFill/>
          <a:ln w="12700">
            <a:noFill/>
            <a:miter lim="800000"/>
            <a:headEnd/>
            <a:tailEnd/>
          </a:ln>
          <a:effectLst/>
        </p:spPr>
        <p:txBody>
          <a:bodyPr wrap="none" lIns="90488" tIns="44450" rIns="90488" bIns="44450">
            <a:spAutoFit/>
          </a:bodyPr>
          <a:lstStyle/>
          <a:p>
            <a:pPr eaLnBrk="0" hangingPunct="0"/>
            <a:r>
              <a:rPr lang="en-US" b="1"/>
              <a:t>K, Capital</a:t>
            </a:r>
          </a:p>
          <a:p>
            <a:pPr eaLnBrk="0" hangingPunct="0"/>
            <a:r>
              <a:rPr lang="en-US" b="1"/>
              <a:t>al mes</a:t>
            </a:r>
          </a:p>
        </p:txBody>
      </p:sp>
      <p:sp>
        <p:nvSpPr>
          <p:cNvPr id="365585" name="Rectangle 17"/>
          <p:cNvSpPr>
            <a:spLocks noChangeArrowheads="1"/>
          </p:cNvSpPr>
          <p:nvPr/>
        </p:nvSpPr>
        <p:spPr bwMode="auto">
          <a:xfrm>
            <a:off x="1273215" y="4071938"/>
            <a:ext cx="596860" cy="363537"/>
          </a:xfrm>
          <a:prstGeom prst="rect">
            <a:avLst/>
          </a:prstGeom>
          <a:noFill/>
          <a:ln w="12700">
            <a:noFill/>
            <a:miter lim="800000"/>
            <a:headEnd/>
            <a:tailEnd/>
          </a:ln>
          <a:effectLst/>
        </p:spPr>
        <p:txBody>
          <a:bodyPr wrap="square" lIns="90488" tIns="44450" rIns="90488" bIns="44450">
            <a:spAutoFit/>
          </a:bodyPr>
          <a:lstStyle/>
          <a:p>
            <a:pPr eaLnBrk="0" hangingPunct="0"/>
            <a:r>
              <a:rPr lang="en-US" b="1" dirty="0"/>
              <a:t>K</a:t>
            </a:r>
            <a:r>
              <a:rPr lang="en-US" b="1" baseline="-25000" dirty="0"/>
              <a:t>1</a:t>
            </a:r>
          </a:p>
        </p:txBody>
      </p:sp>
      <p:sp>
        <p:nvSpPr>
          <p:cNvPr id="365586" name="Rectangle 18"/>
          <p:cNvSpPr>
            <a:spLocks noChangeArrowheads="1"/>
          </p:cNvSpPr>
          <p:nvPr/>
        </p:nvSpPr>
        <p:spPr bwMode="auto">
          <a:xfrm>
            <a:off x="1423988" y="2574925"/>
            <a:ext cx="430212" cy="363538"/>
          </a:xfrm>
          <a:prstGeom prst="rect">
            <a:avLst/>
          </a:prstGeom>
          <a:noFill/>
          <a:ln w="12700">
            <a:noFill/>
            <a:miter lim="800000"/>
            <a:headEnd/>
            <a:tailEnd/>
          </a:ln>
          <a:effectLst/>
        </p:spPr>
        <p:txBody>
          <a:bodyPr wrap="none" lIns="90488" tIns="44450" rIns="90488" bIns="44450">
            <a:spAutoFit/>
          </a:bodyPr>
          <a:lstStyle/>
          <a:p>
            <a:pPr eaLnBrk="0" hangingPunct="0"/>
            <a:r>
              <a:rPr lang="en-US" b="1"/>
              <a:t>K</a:t>
            </a:r>
            <a:r>
              <a:rPr lang="en-US" b="1" baseline="-25000"/>
              <a:t>0</a:t>
            </a:r>
          </a:p>
        </p:txBody>
      </p:sp>
      <p:sp>
        <p:nvSpPr>
          <p:cNvPr id="365587" name="Rectangle 19"/>
          <p:cNvSpPr>
            <a:spLocks noChangeArrowheads="1"/>
          </p:cNvSpPr>
          <p:nvPr/>
        </p:nvSpPr>
        <p:spPr bwMode="auto">
          <a:xfrm>
            <a:off x="4662488" y="5741988"/>
            <a:ext cx="404812" cy="363537"/>
          </a:xfrm>
          <a:prstGeom prst="rect">
            <a:avLst/>
          </a:prstGeom>
          <a:noFill/>
          <a:ln w="12700">
            <a:noFill/>
            <a:miter lim="800000"/>
            <a:headEnd/>
            <a:tailEnd/>
          </a:ln>
          <a:effectLst/>
        </p:spPr>
        <p:txBody>
          <a:bodyPr wrap="none" lIns="90488" tIns="44450" rIns="90488" bIns="44450">
            <a:spAutoFit/>
          </a:bodyPr>
          <a:lstStyle/>
          <a:p>
            <a:pPr eaLnBrk="0" hangingPunct="0"/>
            <a:r>
              <a:rPr lang="en-US" b="1"/>
              <a:t>L</a:t>
            </a:r>
            <a:r>
              <a:rPr lang="en-US" b="1" baseline="-25000"/>
              <a:t>1</a:t>
            </a:r>
          </a:p>
        </p:txBody>
      </p:sp>
      <p:sp>
        <p:nvSpPr>
          <p:cNvPr id="365588" name="Rectangle 20"/>
          <p:cNvSpPr>
            <a:spLocks noChangeArrowheads="1"/>
          </p:cNvSpPr>
          <p:nvPr/>
        </p:nvSpPr>
        <p:spPr bwMode="auto">
          <a:xfrm>
            <a:off x="3224213" y="5738813"/>
            <a:ext cx="404812" cy="363537"/>
          </a:xfrm>
          <a:prstGeom prst="rect">
            <a:avLst/>
          </a:prstGeom>
          <a:noFill/>
          <a:ln w="12700">
            <a:noFill/>
            <a:miter lim="800000"/>
            <a:headEnd/>
            <a:tailEnd/>
          </a:ln>
          <a:effectLst/>
        </p:spPr>
        <p:txBody>
          <a:bodyPr wrap="none" lIns="90488" tIns="44450" rIns="90488" bIns="44450">
            <a:spAutoFit/>
          </a:bodyPr>
          <a:lstStyle/>
          <a:p>
            <a:pPr eaLnBrk="0" hangingPunct="0"/>
            <a:r>
              <a:rPr lang="en-US" b="1"/>
              <a:t>L</a:t>
            </a:r>
            <a:r>
              <a:rPr lang="en-US" b="1" baseline="-25000"/>
              <a:t>0</a:t>
            </a:r>
          </a:p>
        </p:txBody>
      </p:sp>
      <p:sp>
        <p:nvSpPr>
          <p:cNvPr id="365589" name="Rectangle 21"/>
          <p:cNvSpPr>
            <a:spLocks noChangeArrowheads="1"/>
          </p:cNvSpPr>
          <p:nvPr/>
        </p:nvSpPr>
        <p:spPr bwMode="auto">
          <a:xfrm>
            <a:off x="3559175" y="2476500"/>
            <a:ext cx="346075" cy="363538"/>
          </a:xfrm>
          <a:prstGeom prst="rect">
            <a:avLst/>
          </a:prstGeom>
          <a:noFill/>
          <a:ln w="12700">
            <a:noFill/>
            <a:miter lim="800000"/>
            <a:headEnd/>
            <a:tailEnd/>
          </a:ln>
          <a:effectLst/>
        </p:spPr>
        <p:txBody>
          <a:bodyPr wrap="none" lIns="90488" tIns="44450" rIns="90488" bIns="44450">
            <a:spAutoFit/>
          </a:bodyPr>
          <a:lstStyle/>
          <a:p>
            <a:pPr eaLnBrk="0" hangingPunct="0"/>
            <a:r>
              <a:rPr lang="en-US" b="1"/>
              <a:t>A</a:t>
            </a:r>
          </a:p>
        </p:txBody>
      </p:sp>
      <p:sp>
        <p:nvSpPr>
          <p:cNvPr id="365590" name="Rectangle 22"/>
          <p:cNvSpPr>
            <a:spLocks noChangeArrowheads="1"/>
          </p:cNvSpPr>
          <p:nvPr/>
        </p:nvSpPr>
        <p:spPr bwMode="auto">
          <a:xfrm>
            <a:off x="4864100" y="3781425"/>
            <a:ext cx="346075" cy="363538"/>
          </a:xfrm>
          <a:prstGeom prst="rect">
            <a:avLst/>
          </a:prstGeom>
          <a:noFill/>
          <a:ln w="12700">
            <a:noFill/>
            <a:miter lim="800000"/>
            <a:headEnd/>
            <a:tailEnd/>
          </a:ln>
          <a:effectLst/>
        </p:spPr>
        <p:txBody>
          <a:bodyPr wrap="none" lIns="90488" tIns="44450" rIns="90488" bIns="44450">
            <a:spAutoFit/>
          </a:bodyPr>
          <a:lstStyle/>
          <a:p>
            <a:pPr eaLnBrk="0" hangingPunct="0"/>
            <a:r>
              <a:rPr lang="en-US" b="1"/>
              <a:t>B</a:t>
            </a:r>
          </a:p>
        </p:txBody>
      </p:sp>
      <p:sp>
        <p:nvSpPr>
          <p:cNvPr id="365591" name="Rectangle 23"/>
          <p:cNvSpPr>
            <a:spLocks noChangeArrowheads="1"/>
          </p:cNvSpPr>
          <p:nvPr/>
        </p:nvSpPr>
        <p:spPr bwMode="auto">
          <a:xfrm>
            <a:off x="2887663" y="4418013"/>
            <a:ext cx="346075" cy="363537"/>
          </a:xfrm>
          <a:prstGeom prst="rect">
            <a:avLst/>
          </a:prstGeom>
          <a:noFill/>
          <a:ln w="12700">
            <a:noFill/>
            <a:miter lim="800000"/>
            <a:headEnd/>
            <a:tailEnd/>
          </a:ln>
          <a:effectLst/>
        </p:spPr>
        <p:txBody>
          <a:bodyPr wrap="none" lIns="90488" tIns="44450" rIns="90488" bIns="44450">
            <a:spAutoFit/>
          </a:bodyPr>
          <a:lstStyle/>
          <a:p>
            <a:pPr eaLnBrk="0" hangingPunct="0"/>
            <a:r>
              <a:rPr lang="en-US" b="1"/>
              <a:t>C</a:t>
            </a:r>
          </a:p>
        </p:txBody>
      </p:sp>
      <p:sp>
        <p:nvSpPr>
          <p:cNvPr id="365599" name="Rectangle 31"/>
          <p:cNvSpPr>
            <a:spLocks noChangeArrowheads="1"/>
          </p:cNvSpPr>
          <p:nvPr/>
        </p:nvSpPr>
        <p:spPr bwMode="auto">
          <a:xfrm>
            <a:off x="6577013" y="4549775"/>
            <a:ext cx="442912" cy="363538"/>
          </a:xfrm>
          <a:prstGeom prst="rect">
            <a:avLst/>
          </a:prstGeom>
          <a:noFill/>
          <a:ln w="12700">
            <a:noFill/>
            <a:miter lim="800000"/>
            <a:headEnd/>
            <a:tailEnd/>
          </a:ln>
          <a:effectLst/>
        </p:spPr>
        <p:txBody>
          <a:bodyPr wrap="none" lIns="90488" tIns="44450" rIns="90488" bIns="44450">
            <a:spAutoFit/>
          </a:bodyPr>
          <a:lstStyle/>
          <a:p>
            <a:pPr eaLnBrk="0" hangingPunct="0"/>
            <a:r>
              <a:rPr lang="en-US" b="1"/>
              <a:t>Q</a:t>
            </a:r>
            <a:r>
              <a:rPr lang="en-US" b="1" baseline="-25000"/>
              <a:t>1</a:t>
            </a:r>
          </a:p>
        </p:txBody>
      </p:sp>
      <p:sp>
        <p:nvSpPr>
          <p:cNvPr id="365600" name="Rectangle 32"/>
          <p:cNvSpPr>
            <a:spLocks noChangeArrowheads="1"/>
          </p:cNvSpPr>
          <p:nvPr/>
        </p:nvSpPr>
        <p:spPr bwMode="auto">
          <a:xfrm>
            <a:off x="5980113" y="5027613"/>
            <a:ext cx="442912" cy="363537"/>
          </a:xfrm>
          <a:prstGeom prst="rect">
            <a:avLst/>
          </a:prstGeom>
          <a:noFill/>
          <a:ln w="12700">
            <a:noFill/>
            <a:miter lim="800000"/>
            <a:headEnd/>
            <a:tailEnd/>
          </a:ln>
          <a:effectLst/>
        </p:spPr>
        <p:txBody>
          <a:bodyPr wrap="none" lIns="90488" tIns="44450" rIns="90488" bIns="44450">
            <a:spAutoFit/>
          </a:bodyPr>
          <a:lstStyle/>
          <a:p>
            <a:pPr eaLnBrk="0" hangingPunct="0"/>
            <a:r>
              <a:rPr lang="en-US" b="1"/>
              <a:t>Q</a:t>
            </a:r>
            <a:r>
              <a:rPr lang="en-US" b="1" baseline="-25000"/>
              <a:t>0</a:t>
            </a:r>
          </a:p>
        </p:txBody>
      </p:sp>
      <p:sp>
        <p:nvSpPr>
          <p:cNvPr id="365601" name="Rectangle 33"/>
          <p:cNvSpPr>
            <a:spLocks noChangeArrowheads="1"/>
          </p:cNvSpPr>
          <p:nvPr/>
        </p:nvSpPr>
        <p:spPr bwMode="auto">
          <a:xfrm>
            <a:off x="5580063" y="2252663"/>
            <a:ext cx="2481262" cy="928687"/>
          </a:xfrm>
          <a:prstGeom prst="rect">
            <a:avLst/>
          </a:prstGeom>
          <a:noFill/>
          <a:ln w="12700">
            <a:solidFill>
              <a:schemeClr val="tx1"/>
            </a:solidFill>
            <a:miter lim="800000"/>
            <a:headEnd/>
            <a:tailEnd/>
          </a:ln>
          <a:effectLst/>
        </p:spPr>
        <p:txBody>
          <a:bodyPr>
            <a:spAutoFit/>
          </a:bodyPr>
          <a:lstStyle/>
          <a:p>
            <a:r>
              <a:rPr lang="es-ES" b="1"/>
              <a:t>Para ir de A a B:</a:t>
            </a:r>
          </a:p>
          <a:p>
            <a:r>
              <a:rPr lang="es-ES" b="1"/>
              <a:t>1º vamos de A a C y</a:t>
            </a:r>
          </a:p>
          <a:p>
            <a:r>
              <a:rPr lang="es-ES" b="1"/>
              <a:t>2º de C a B.</a:t>
            </a:r>
            <a:endParaRPr lang="es-ES" b="1">
              <a:solidFill>
                <a:schemeClr val="tx2"/>
              </a:solidFill>
            </a:endParaRPr>
          </a:p>
        </p:txBody>
      </p:sp>
      <p:sp>
        <p:nvSpPr>
          <p:cNvPr id="365602" name="Text Box 34"/>
          <p:cNvSpPr txBox="1">
            <a:spLocks noChangeArrowheads="1"/>
          </p:cNvSpPr>
          <p:nvPr/>
        </p:nvSpPr>
        <p:spPr bwMode="auto">
          <a:xfrm>
            <a:off x="518328" y="6142219"/>
            <a:ext cx="6664197" cy="400110"/>
          </a:xfrm>
          <a:prstGeom prst="rect">
            <a:avLst/>
          </a:prstGeom>
          <a:noFill/>
          <a:ln w="12700">
            <a:noFill/>
            <a:miter lim="800000"/>
            <a:headEnd/>
            <a:tailEnd/>
          </a:ln>
          <a:effectLst/>
        </p:spPr>
        <p:txBody>
          <a:bodyPr wrap="none">
            <a:spAutoFit/>
          </a:bodyPr>
          <a:lstStyle/>
          <a:p>
            <a:pPr eaLnBrk="0" hangingPunct="0"/>
            <a:r>
              <a:rPr lang="es-ES" sz="2000" i="1" dirty="0" smtClean="0"/>
              <a:t>Figura 10</a:t>
            </a:r>
            <a:r>
              <a:rPr lang="es-ES" sz="2000" dirty="0" smtClean="0"/>
              <a:t>. Relación </a:t>
            </a:r>
            <a:r>
              <a:rPr lang="es-ES" sz="2000" dirty="0"/>
              <a:t>entre la RMST y las </a:t>
            </a:r>
            <a:r>
              <a:rPr lang="es-ES" sz="2000" dirty="0" smtClean="0"/>
              <a:t>productividades.</a:t>
            </a:r>
            <a:endParaRPr lang="es-ES" sz="24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6 Marcador de pie de página"/>
          <p:cNvSpPr>
            <a:spLocks noGrp="1"/>
          </p:cNvSpPr>
          <p:nvPr>
            <p:ph type="ftr" sz="quarter" idx="11"/>
          </p:nvPr>
        </p:nvSpPr>
        <p:spPr/>
        <p:txBody>
          <a:bodyPr/>
          <a:lstStyle/>
          <a:p>
            <a:r>
              <a:rPr lang="es-ES"/>
              <a:t>Capítulo 3</a:t>
            </a:r>
          </a:p>
        </p:txBody>
      </p:sp>
      <p:sp>
        <p:nvSpPr>
          <p:cNvPr id="12" name="7 Marcador de número de diapositiva"/>
          <p:cNvSpPr>
            <a:spLocks noGrp="1"/>
          </p:cNvSpPr>
          <p:nvPr>
            <p:ph type="sldNum" sz="quarter" idx="12"/>
          </p:nvPr>
        </p:nvSpPr>
        <p:spPr/>
        <p:txBody>
          <a:bodyPr/>
          <a:lstStyle/>
          <a:p>
            <a:fld id="{200E3349-F64D-475C-91F5-97FC0511DDC7}" type="slidenum">
              <a:rPr lang="es-ES"/>
              <a:pPr/>
              <a:t>43</a:t>
            </a:fld>
            <a:endParaRPr lang="es-ES"/>
          </a:p>
        </p:txBody>
      </p:sp>
      <p:sp>
        <p:nvSpPr>
          <p:cNvPr id="200706" name="Rectangle 2"/>
          <p:cNvSpPr>
            <a:spLocks noChangeArrowheads="1"/>
          </p:cNvSpPr>
          <p:nvPr/>
        </p:nvSpPr>
        <p:spPr bwMode="auto">
          <a:xfrm>
            <a:off x="762000" y="6248400"/>
            <a:ext cx="1905000" cy="457200"/>
          </a:xfrm>
          <a:prstGeom prst="rect">
            <a:avLst/>
          </a:prstGeom>
          <a:noFill/>
          <a:ln w="12700">
            <a:noFill/>
            <a:miter lim="800000"/>
            <a:headEnd/>
            <a:tailEnd/>
          </a:ln>
          <a:effectLst/>
        </p:spPr>
        <p:txBody>
          <a:bodyPr wrap="none" anchor="ctr"/>
          <a:lstStyle/>
          <a:p>
            <a:endParaRPr lang="es-ES"/>
          </a:p>
        </p:txBody>
      </p:sp>
      <p:sp>
        <p:nvSpPr>
          <p:cNvPr id="200707" name="Rectangle 3"/>
          <p:cNvSpPr>
            <a:spLocks noChangeArrowheads="1"/>
          </p:cNvSpPr>
          <p:nvPr/>
        </p:nvSpPr>
        <p:spPr bwMode="auto">
          <a:xfrm>
            <a:off x="3276600" y="6248400"/>
            <a:ext cx="2895600" cy="457200"/>
          </a:xfrm>
          <a:prstGeom prst="rect">
            <a:avLst/>
          </a:prstGeom>
          <a:noFill/>
          <a:ln w="12700">
            <a:noFill/>
            <a:miter lim="800000"/>
            <a:headEnd/>
            <a:tailEnd/>
          </a:ln>
          <a:effectLst/>
        </p:spPr>
        <p:txBody>
          <a:bodyPr wrap="none" anchor="ctr"/>
          <a:lstStyle/>
          <a:p>
            <a:endParaRPr lang="es-ES"/>
          </a:p>
        </p:txBody>
      </p:sp>
      <p:sp>
        <p:nvSpPr>
          <p:cNvPr id="200718" name="Rectangle 14"/>
          <p:cNvSpPr>
            <a:spLocks noGrp="1" noChangeArrowheads="1"/>
          </p:cNvSpPr>
          <p:nvPr>
            <p:ph type="title"/>
          </p:nvPr>
        </p:nvSpPr>
        <p:spPr>
          <a:xfrm>
            <a:off x="500063" y="0"/>
            <a:ext cx="8229600" cy="838200"/>
          </a:xfrm>
          <a:noFill/>
          <a:ln/>
        </p:spPr>
        <p:txBody>
          <a:bodyPr lIns="90488" tIns="44450" rIns="90488" bIns="44450" anchor="b"/>
          <a:lstStyle/>
          <a:p>
            <a:r>
              <a:rPr lang="es-ES" sz="3600" dirty="0"/>
              <a:t>3.2. La sustitución entre factores</a:t>
            </a:r>
            <a:endParaRPr lang="en-US" sz="3600" dirty="0"/>
          </a:p>
        </p:txBody>
      </p:sp>
      <p:sp>
        <p:nvSpPr>
          <p:cNvPr id="200709" name="Rectangle 5"/>
          <p:cNvSpPr>
            <a:spLocks noGrp="1" noChangeArrowheads="1"/>
          </p:cNvSpPr>
          <p:nvPr>
            <p:ph type="body" sz="half" idx="1"/>
          </p:nvPr>
        </p:nvSpPr>
        <p:spPr>
          <a:xfrm>
            <a:off x="457200" y="1600200"/>
            <a:ext cx="5591175" cy="4525963"/>
          </a:xfrm>
          <a:noFill/>
          <a:ln/>
        </p:spPr>
        <p:txBody>
          <a:bodyPr lIns="90488" tIns="44450" rIns="90488" bIns="44450"/>
          <a:lstStyle/>
          <a:p>
            <a:pPr>
              <a:spcBef>
                <a:spcPct val="70000"/>
              </a:spcBef>
            </a:pPr>
            <a:r>
              <a:rPr lang="en-US" sz="2800"/>
              <a:t>Recuerde:</a:t>
            </a:r>
          </a:p>
          <a:p>
            <a:pPr>
              <a:spcBef>
                <a:spcPct val="40000"/>
              </a:spcBef>
              <a:buFontTx/>
              <a:buNone/>
            </a:pPr>
            <a:r>
              <a:rPr lang="en-US" sz="2800"/>
              <a:t>	</a:t>
            </a:r>
            <a:r>
              <a:rPr lang="es-ES" sz="2800"/>
              <a:t>La variación de la producción a causa de una variación del trabajo –cuando K permanece constante- es: ΔQ=PM</a:t>
            </a:r>
            <a:r>
              <a:rPr lang="es-ES" sz="2800" baseline="-25000"/>
              <a:t>L</a:t>
            </a:r>
            <a:r>
              <a:rPr lang="es-ES" sz="2800"/>
              <a:t>*ΔL.</a:t>
            </a:r>
          </a:p>
          <a:p>
            <a:pPr>
              <a:spcBef>
                <a:spcPct val="70000"/>
              </a:spcBef>
              <a:buFontTx/>
              <a:buNone/>
            </a:pPr>
            <a:r>
              <a:rPr lang="es-ES" sz="2800"/>
              <a:t>   La variación de la producción a causa de una variación del capital –cuando L permanece constante- es: ΔQ=PM</a:t>
            </a:r>
            <a:r>
              <a:rPr lang="es-ES" sz="2800" baseline="-25000"/>
              <a:t>K</a:t>
            </a:r>
            <a:r>
              <a:rPr lang="es-ES" sz="2800"/>
              <a:t>*ΔK.</a:t>
            </a:r>
          </a:p>
          <a:p>
            <a:pPr>
              <a:spcBef>
                <a:spcPct val="70000"/>
              </a:spcBef>
              <a:buFontTx/>
              <a:buNone/>
            </a:pPr>
            <a:endParaRPr lang="es-ES" sz="2800"/>
          </a:p>
          <a:p>
            <a:pPr>
              <a:spcBef>
                <a:spcPct val="70000"/>
              </a:spcBef>
              <a:buFontTx/>
              <a:buNone/>
            </a:pPr>
            <a:endParaRPr lang="el-GR" sz="2800"/>
          </a:p>
        </p:txBody>
      </p:sp>
      <p:graphicFrame>
        <p:nvGraphicFramePr>
          <p:cNvPr id="200726" name="Object 22"/>
          <p:cNvGraphicFramePr>
            <a:graphicFrameLocks noChangeAspect="1"/>
          </p:cNvGraphicFramePr>
          <p:nvPr>
            <p:ph sz="quarter" idx="2"/>
          </p:nvPr>
        </p:nvGraphicFramePr>
        <p:xfrm>
          <a:off x="6407150" y="2611438"/>
          <a:ext cx="1927225" cy="1047750"/>
        </p:xfrm>
        <a:graphic>
          <a:graphicData uri="http://schemas.openxmlformats.org/presentationml/2006/ole">
            <p:oleObj spid="_x0000_s200726" name="Ecuación" r:id="rId4" imgW="723600" imgH="393480" progId="Equation.3">
              <p:embed/>
            </p:oleObj>
          </a:graphicData>
        </a:graphic>
      </p:graphicFrame>
      <p:sp>
        <p:nvSpPr>
          <p:cNvPr id="200725" name="Text Box 21"/>
          <p:cNvSpPr txBox="1">
            <a:spLocks noChangeArrowheads="1"/>
          </p:cNvSpPr>
          <p:nvPr/>
        </p:nvSpPr>
        <p:spPr bwMode="auto">
          <a:xfrm>
            <a:off x="714375" y="901700"/>
            <a:ext cx="7893050" cy="531813"/>
          </a:xfrm>
          <a:prstGeom prst="rect">
            <a:avLst/>
          </a:prstGeom>
          <a:solidFill>
            <a:srgbClr val="D8C0CB"/>
          </a:solidFill>
          <a:ln w="12700">
            <a:solidFill>
              <a:srgbClr val="376546"/>
            </a:solidFill>
            <a:miter lim="800000"/>
            <a:headEnd/>
            <a:tailEnd/>
          </a:ln>
          <a:effectLst>
            <a:outerShdw dist="107763" dir="2700000" algn="ctr" rotWithShape="0">
              <a:srgbClr val="B2B2B2"/>
            </a:outerShdw>
          </a:effectLst>
        </p:spPr>
        <p:txBody>
          <a:bodyPr wrap="none">
            <a:spAutoFit/>
          </a:bodyPr>
          <a:lstStyle/>
          <a:p>
            <a:pPr algn="ctr" eaLnBrk="0" hangingPunct="0"/>
            <a:r>
              <a:rPr lang="es-ES" sz="2800" b="1"/>
              <a:t>Relación entre la RMST y las productividades</a:t>
            </a:r>
            <a:endParaRPr lang="es-ES" sz="3200" b="1"/>
          </a:p>
        </p:txBody>
      </p:sp>
      <p:graphicFrame>
        <p:nvGraphicFramePr>
          <p:cNvPr id="200728" name="Object 24"/>
          <p:cNvGraphicFramePr>
            <a:graphicFrameLocks noChangeAspect="1"/>
          </p:cNvGraphicFramePr>
          <p:nvPr>
            <p:ph sz="quarter" idx="3"/>
          </p:nvPr>
        </p:nvGraphicFramePr>
        <p:xfrm>
          <a:off x="6297613" y="4497388"/>
          <a:ext cx="1887537" cy="1009650"/>
        </p:xfrm>
        <a:graphic>
          <a:graphicData uri="http://schemas.openxmlformats.org/presentationml/2006/ole">
            <p:oleObj spid="_x0000_s200728" name="Ecuación" r:id="rId5" imgW="736560" imgH="393480" progId="Equation.3">
              <p:embed/>
            </p:oleObj>
          </a:graphicData>
        </a:graphic>
      </p:graphicFrame>
      <p:sp>
        <p:nvSpPr>
          <p:cNvPr id="200730" name="AutoShape 26"/>
          <p:cNvSpPr>
            <a:spLocks/>
          </p:cNvSpPr>
          <p:nvPr/>
        </p:nvSpPr>
        <p:spPr bwMode="auto">
          <a:xfrm>
            <a:off x="5994400" y="2278063"/>
            <a:ext cx="231775" cy="1641475"/>
          </a:xfrm>
          <a:prstGeom prst="rightBrace">
            <a:avLst>
              <a:gd name="adj1" fmla="val 59018"/>
              <a:gd name="adj2" fmla="val 50000"/>
            </a:avLst>
          </a:prstGeom>
          <a:noFill/>
          <a:ln w="12700">
            <a:solidFill>
              <a:schemeClr val="tx1"/>
            </a:solidFill>
            <a:round/>
            <a:headEnd/>
            <a:tailEnd/>
          </a:ln>
          <a:effectLst/>
        </p:spPr>
        <p:txBody>
          <a:bodyPr wrap="none" anchor="ctr">
            <a:spAutoFit/>
          </a:bodyPr>
          <a:lstStyle/>
          <a:p>
            <a:endParaRPr lang="es-ES"/>
          </a:p>
        </p:txBody>
      </p:sp>
      <p:sp>
        <p:nvSpPr>
          <p:cNvPr id="200731" name="AutoShape 27"/>
          <p:cNvSpPr>
            <a:spLocks/>
          </p:cNvSpPr>
          <p:nvPr/>
        </p:nvSpPr>
        <p:spPr bwMode="auto">
          <a:xfrm>
            <a:off x="6067425" y="4252913"/>
            <a:ext cx="88900" cy="1552575"/>
          </a:xfrm>
          <a:prstGeom prst="rightBrace">
            <a:avLst>
              <a:gd name="adj1" fmla="val 145536"/>
              <a:gd name="adj2" fmla="val 50000"/>
            </a:avLst>
          </a:prstGeom>
          <a:noFill/>
          <a:ln w="12700">
            <a:solidFill>
              <a:schemeClr val="tx1"/>
            </a:solidFill>
            <a:round/>
            <a:headEnd/>
            <a:tailEnd/>
          </a:ln>
          <a:effectLst/>
        </p:spPr>
        <p:txBody>
          <a:bodyPr wrap="none" anchor="ctr">
            <a:spAutoFit/>
          </a:bodyPr>
          <a:lstStyle/>
          <a:p>
            <a:endParaRPr lang="es-ES"/>
          </a:p>
        </p:txBody>
      </p:sp>
    </p:spTree>
  </p:cSld>
  <p:clrMapOvr>
    <a:masterClrMapping/>
  </p:clrMapOvr>
  <p:transition spd="med">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pie de página"/>
          <p:cNvSpPr>
            <a:spLocks noGrp="1"/>
          </p:cNvSpPr>
          <p:nvPr>
            <p:ph type="ftr" sz="quarter" idx="11"/>
          </p:nvPr>
        </p:nvSpPr>
        <p:spPr/>
        <p:txBody>
          <a:bodyPr/>
          <a:lstStyle/>
          <a:p>
            <a:r>
              <a:rPr lang="es-ES"/>
              <a:t>Capítulo 3</a:t>
            </a:r>
          </a:p>
        </p:txBody>
      </p:sp>
      <p:sp>
        <p:nvSpPr>
          <p:cNvPr id="6" name="6 Marcador de número de diapositiva"/>
          <p:cNvSpPr>
            <a:spLocks noGrp="1"/>
          </p:cNvSpPr>
          <p:nvPr>
            <p:ph type="sldNum" sz="quarter" idx="12"/>
          </p:nvPr>
        </p:nvSpPr>
        <p:spPr/>
        <p:txBody>
          <a:bodyPr/>
          <a:lstStyle/>
          <a:p>
            <a:fld id="{4D7D7227-409B-40E9-BAD3-82DA1D291BC4}" type="slidenum">
              <a:rPr lang="es-ES"/>
              <a:pPr/>
              <a:t>44</a:t>
            </a:fld>
            <a:endParaRPr lang="es-ES"/>
          </a:p>
        </p:txBody>
      </p:sp>
      <p:sp>
        <p:nvSpPr>
          <p:cNvPr id="370691" name="Rectangle 3"/>
          <p:cNvSpPr>
            <a:spLocks noGrp="1" noChangeArrowheads="1"/>
          </p:cNvSpPr>
          <p:nvPr>
            <p:ph type="body" sz="half" idx="1"/>
          </p:nvPr>
        </p:nvSpPr>
        <p:spPr>
          <a:xfrm>
            <a:off x="195263" y="1062038"/>
            <a:ext cx="8583612" cy="4076700"/>
          </a:xfrm>
        </p:spPr>
        <p:txBody>
          <a:bodyPr/>
          <a:lstStyle/>
          <a:p>
            <a:pPr>
              <a:lnSpc>
                <a:spcPct val="90000"/>
              </a:lnSpc>
            </a:pPr>
            <a:r>
              <a:rPr lang="es-ES" sz="2800"/>
              <a:t>De A a C: L constante y K disminuye (</a:t>
            </a:r>
            <a:r>
              <a:rPr lang="el-GR" sz="2800"/>
              <a:t>Δ</a:t>
            </a:r>
            <a:r>
              <a:rPr lang="es-ES" sz="2800"/>
              <a:t>K). La </a:t>
            </a:r>
            <a:r>
              <a:rPr lang="el-GR" sz="2800"/>
              <a:t>Δ</a:t>
            </a:r>
            <a:r>
              <a:rPr lang="es-ES" sz="2800"/>
              <a:t>Q=PM</a:t>
            </a:r>
            <a:r>
              <a:rPr lang="es-ES" sz="2800" baseline="-25000"/>
              <a:t>K</a:t>
            </a:r>
            <a:r>
              <a:rPr lang="es-ES" sz="2800"/>
              <a:t>*</a:t>
            </a:r>
            <a:r>
              <a:rPr lang="el-GR" sz="2800"/>
              <a:t>Δ</a:t>
            </a:r>
            <a:r>
              <a:rPr lang="es-ES" sz="2800"/>
              <a:t>K</a:t>
            </a:r>
          </a:p>
          <a:p>
            <a:pPr>
              <a:lnSpc>
                <a:spcPct val="90000"/>
              </a:lnSpc>
            </a:pPr>
            <a:r>
              <a:rPr lang="es-ES" sz="2800"/>
              <a:t>De C a B: K constante y L aumenta (</a:t>
            </a:r>
            <a:r>
              <a:rPr lang="el-GR" sz="2800"/>
              <a:t>Δ</a:t>
            </a:r>
            <a:r>
              <a:rPr lang="es-ES" sz="2800"/>
              <a:t>L). La </a:t>
            </a:r>
            <a:r>
              <a:rPr lang="el-GR" sz="2800"/>
              <a:t>Δ</a:t>
            </a:r>
            <a:r>
              <a:rPr lang="es-ES" sz="2800"/>
              <a:t>Q=PM</a:t>
            </a:r>
            <a:r>
              <a:rPr lang="es-ES" sz="2800" baseline="-25000"/>
              <a:t>L</a:t>
            </a:r>
            <a:r>
              <a:rPr lang="es-ES" sz="2800"/>
              <a:t>*</a:t>
            </a:r>
            <a:r>
              <a:rPr lang="el-GR" sz="2800"/>
              <a:t>Δ</a:t>
            </a:r>
            <a:r>
              <a:rPr lang="es-ES" sz="2800"/>
              <a:t>L</a:t>
            </a:r>
          </a:p>
          <a:p>
            <a:pPr>
              <a:lnSpc>
                <a:spcPct val="90000"/>
              </a:lnSpc>
            </a:pPr>
            <a:r>
              <a:rPr lang="es-ES" sz="2800"/>
              <a:t>Como en A y en B la producción es la misma, la variación total de la producción al pasar de A a B es cero, por tanto:</a:t>
            </a:r>
          </a:p>
          <a:p>
            <a:pPr>
              <a:lnSpc>
                <a:spcPct val="90000"/>
              </a:lnSpc>
              <a:buFontTx/>
              <a:buNone/>
            </a:pPr>
            <a:r>
              <a:rPr lang="es-ES" sz="2800"/>
              <a:t>         PM</a:t>
            </a:r>
            <a:r>
              <a:rPr lang="es-ES" sz="2800" baseline="-25000"/>
              <a:t>L</a:t>
            </a:r>
            <a:r>
              <a:rPr lang="es-ES" sz="2800"/>
              <a:t>*</a:t>
            </a:r>
            <a:r>
              <a:rPr lang="el-GR" sz="2800"/>
              <a:t>Δ</a:t>
            </a:r>
            <a:r>
              <a:rPr lang="es-ES" sz="2800"/>
              <a:t>L+PM</a:t>
            </a:r>
            <a:r>
              <a:rPr lang="es-ES" sz="2800" baseline="-25000"/>
              <a:t>K</a:t>
            </a:r>
            <a:r>
              <a:rPr lang="es-ES" sz="2800"/>
              <a:t>*</a:t>
            </a:r>
            <a:r>
              <a:rPr lang="el-GR" sz="2800"/>
              <a:t>Δ</a:t>
            </a:r>
            <a:r>
              <a:rPr lang="es-ES" sz="2800"/>
              <a:t>K=0 ; PM</a:t>
            </a:r>
            <a:r>
              <a:rPr lang="es-ES" sz="2800" baseline="-25000"/>
              <a:t>L</a:t>
            </a:r>
            <a:r>
              <a:rPr lang="es-ES" sz="2800"/>
              <a:t>*</a:t>
            </a:r>
            <a:r>
              <a:rPr lang="el-GR" sz="2800"/>
              <a:t>Δ</a:t>
            </a:r>
            <a:r>
              <a:rPr lang="es-ES" sz="2800"/>
              <a:t>L=- PM</a:t>
            </a:r>
            <a:r>
              <a:rPr lang="es-ES" sz="2800" baseline="-25000"/>
              <a:t>K</a:t>
            </a:r>
            <a:r>
              <a:rPr lang="es-ES" sz="2800"/>
              <a:t>*</a:t>
            </a:r>
            <a:r>
              <a:rPr lang="el-GR" sz="2800"/>
              <a:t>Δ</a:t>
            </a:r>
            <a:r>
              <a:rPr lang="es-ES" sz="2800"/>
              <a:t>K</a:t>
            </a:r>
          </a:p>
          <a:p>
            <a:pPr>
              <a:lnSpc>
                <a:spcPct val="90000"/>
              </a:lnSpc>
              <a:buFontTx/>
              <a:buNone/>
            </a:pPr>
            <a:r>
              <a:rPr lang="es-ES" sz="2800"/>
              <a:t> </a:t>
            </a:r>
          </a:p>
        </p:txBody>
      </p:sp>
      <p:sp>
        <p:nvSpPr>
          <p:cNvPr id="370692" name="Text Box 4"/>
          <p:cNvSpPr txBox="1">
            <a:spLocks noChangeArrowheads="1"/>
          </p:cNvSpPr>
          <p:nvPr/>
        </p:nvSpPr>
        <p:spPr bwMode="auto">
          <a:xfrm>
            <a:off x="911225" y="249238"/>
            <a:ext cx="7497763" cy="531812"/>
          </a:xfrm>
          <a:prstGeom prst="rect">
            <a:avLst/>
          </a:prstGeom>
          <a:solidFill>
            <a:srgbClr val="D8C0CB"/>
          </a:solidFill>
          <a:ln w="12700">
            <a:solidFill>
              <a:srgbClr val="376546"/>
            </a:solidFill>
            <a:miter lim="800000"/>
            <a:headEnd/>
            <a:tailEnd/>
          </a:ln>
          <a:effectLst>
            <a:outerShdw dist="107763" dir="2700000" algn="ctr" rotWithShape="0">
              <a:srgbClr val="B2B2B2"/>
            </a:outerShdw>
          </a:effectLst>
        </p:spPr>
        <p:txBody>
          <a:bodyPr wrap="none">
            <a:spAutoFit/>
          </a:bodyPr>
          <a:lstStyle/>
          <a:p>
            <a:pPr algn="ctr" eaLnBrk="0" hangingPunct="0"/>
            <a:r>
              <a:rPr lang="es-ES" sz="2800" b="1"/>
              <a:t>Relación entre RMST y las productividades</a:t>
            </a:r>
            <a:endParaRPr lang="es-ES" sz="3200" b="1"/>
          </a:p>
        </p:txBody>
      </p:sp>
      <p:graphicFrame>
        <p:nvGraphicFramePr>
          <p:cNvPr id="370693" name="Object 5"/>
          <p:cNvGraphicFramePr>
            <a:graphicFrameLocks noChangeAspect="1"/>
          </p:cNvGraphicFramePr>
          <p:nvPr>
            <p:ph sz="half" idx="2"/>
          </p:nvPr>
        </p:nvGraphicFramePr>
        <p:xfrm>
          <a:off x="2432050" y="4654550"/>
          <a:ext cx="3446463" cy="936625"/>
        </p:xfrm>
        <a:graphic>
          <a:graphicData uri="http://schemas.openxmlformats.org/presentationml/2006/ole">
            <p:oleObj spid="_x0000_s370693" name="Ecuación" r:id="rId4" imgW="1447560" imgH="393480" progId="Equation.3">
              <p:embed/>
            </p:oleObj>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4 Marcador de número de diapositiva"/>
          <p:cNvSpPr>
            <a:spLocks noGrp="1"/>
          </p:cNvSpPr>
          <p:nvPr>
            <p:ph type="sldNum" sz="quarter" idx="12"/>
          </p:nvPr>
        </p:nvSpPr>
        <p:spPr/>
        <p:txBody>
          <a:bodyPr/>
          <a:lstStyle/>
          <a:p>
            <a:fld id="{01BC1FFC-87CE-46E3-822E-35EA686150E7}" type="slidenum">
              <a:rPr lang="es-ES"/>
              <a:pPr/>
              <a:t>45</a:t>
            </a:fld>
            <a:endParaRPr lang="es-ES"/>
          </a:p>
        </p:txBody>
      </p:sp>
      <p:sp>
        <p:nvSpPr>
          <p:cNvPr id="196610" name="Rectangle 2"/>
          <p:cNvSpPr>
            <a:spLocks noChangeArrowheads="1"/>
          </p:cNvSpPr>
          <p:nvPr/>
        </p:nvSpPr>
        <p:spPr bwMode="auto">
          <a:xfrm>
            <a:off x="762000" y="6248400"/>
            <a:ext cx="1905000" cy="457200"/>
          </a:xfrm>
          <a:prstGeom prst="rect">
            <a:avLst/>
          </a:prstGeom>
          <a:noFill/>
          <a:ln w="12700">
            <a:noFill/>
            <a:miter lim="800000"/>
            <a:headEnd/>
            <a:tailEnd/>
          </a:ln>
          <a:effectLst/>
        </p:spPr>
        <p:txBody>
          <a:bodyPr wrap="none" anchor="ctr"/>
          <a:lstStyle/>
          <a:p>
            <a:endParaRPr lang="es-ES"/>
          </a:p>
        </p:txBody>
      </p:sp>
      <p:sp>
        <p:nvSpPr>
          <p:cNvPr id="196611" name="Rectangle 3"/>
          <p:cNvSpPr>
            <a:spLocks noChangeArrowheads="1"/>
          </p:cNvSpPr>
          <p:nvPr/>
        </p:nvSpPr>
        <p:spPr bwMode="auto">
          <a:xfrm>
            <a:off x="3276600" y="6248400"/>
            <a:ext cx="2895600" cy="457200"/>
          </a:xfrm>
          <a:prstGeom prst="rect">
            <a:avLst/>
          </a:prstGeom>
          <a:noFill/>
          <a:ln w="12700">
            <a:noFill/>
            <a:miter lim="800000"/>
            <a:headEnd/>
            <a:tailEnd/>
          </a:ln>
          <a:effectLst/>
        </p:spPr>
        <p:txBody>
          <a:bodyPr wrap="none" anchor="ctr"/>
          <a:lstStyle/>
          <a:p>
            <a:endParaRPr lang="es-ES"/>
          </a:p>
        </p:txBody>
      </p:sp>
      <p:sp>
        <p:nvSpPr>
          <p:cNvPr id="196616" name="Line 8"/>
          <p:cNvSpPr>
            <a:spLocks noChangeShapeType="1"/>
          </p:cNvSpPr>
          <p:nvPr/>
        </p:nvSpPr>
        <p:spPr bwMode="auto">
          <a:xfrm>
            <a:off x="2209800" y="1897063"/>
            <a:ext cx="0" cy="3995737"/>
          </a:xfrm>
          <a:prstGeom prst="line">
            <a:avLst/>
          </a:prstGeom>
          <a:noFill/>
          <a:ln w="25400">
            <a:solidFill>
              <a:schemeClr val="tx1"/>
            </a:solidFill>
            <a:round/>
            <a:headEnd/>
            <a:tailEnd/>
          </a:ln>
          <a:effectLst/>
        </p:spPr>
        <p:txBody>
          <a:bodyPr wrap="none" anchor="ctr"/>
          <a:lstStyle/>
          <a:p>
            <a:endParaRPr lang="es-ES"/>
          </a:p>
        </p:txBody>
      </p:sp>
      <p:sp>
        <p:nvSpPr>
          <p:cNvPr id="196617" name="Line 9"/>
          <p:cNvSpPr>
            <a:spLocks noChangeShapeType="1"/>
          </p:cNvSpPr>
          <p:nvPr/>
        </p:nvSpPr>
        <p:spPr bwMode="auto">
          <a:xfrm>
            <a:off x="2228850" y="5873750"/>
            <a:ext cx="5416550" cy="0"/>
          </a:xfrm>
          <a:prstGeom prst="line">
            <a:avLst/>
          </a:prstGeom>
          <a:noFill/>
          <a:ln w="25400">
            <a:solidFill>
              <a:schemeClr val="tx1"/>
            </a:solidFill>
            <a:round/>
            <a:headEnd/>
            <a:tailEnd/>
          </a:ln>
          <a:effectLst/>
        </p:spPr>
        <p:txBody>
          <a:bodyPr wrap="none" anchor="ctr"/>
          <a:lstStyle/>
          <a:p>
            <a:endParaRPr lang="es-ES"/>
          </a:p>
        </p:txBody>
      </p:sp>
      <p:sp>
        <p:nvSpPr>
          <p:cNvPr id="196619" name="Rectangle 11"/>
          <p:cNvSpPr>
            <a:spLocks noChangeArrowheads="1"/>
          </p:cNvSpPr>
          <p:nvPr/>
        </p:nvSpPr>
        <p:spPr bwMode="auto">
          <a:xfrm>
            <a:off x="1892300" y="5124450"/>
            <a:ext cx="307975" cy="363538"/>
          </a:xfrm>
          <a:prstGeom prst="rect">
            <a:avLst/>
          </a:prstGeom>
          <a:noFill/>
          <a:ln w="12700">
            <a:noFill/>
            <a:miter lim="800000"/>
            <a:headEnd/>
            <a:tailEnd/>
          </a:ln>
          <a:effectLst/>
        </p:spPr>
        <p:txBody>
          <a:bodyPr wrap="none" lIns="90488" tIns="44450" rIns="90488" bIns="44450">
            <a:spAutoFit/>
          </a:bodyPr>
          <a:lstStyle/>
          <a:p>
            <a:pPr eaLnBrk="0" hangingPunct="0"/>
            <a:r>
              <a:rPr lang="en-US" b="1"/>
              <a:t>1</a:t>
            </a:r>
          </a:p>
        </p:txBody>
      </p:sp>
      <p:sp>
        <p:nvSpPr>
          <p:cNvPr id="196620" name="Rectangle 12"/>
          <p:cNvSpPr>
            <a:spLocks noChangeArrowheads="1"/>
          </p:cNvSpPr>
          <p:nvPr/>
        </p:nvSpPr>
        <p:spPr bwMode="auto">
          <a:xfrm>
            <a:off x="1892300" y="4278313"/>
            <a:ext cx="307975" cy="363537"/>
          </a:xfrm>
          <a:prstGeom prst="rect">
            <a:avLst/>
          </a:prstGeom>
          <a:noFill/>
          <a:ln w="12700">
            <a:noFill/>
            <a:miter lim="800000"/>
            <a:headEnd/>
            <a:tailEnd/>
          </a:ln>
          <a:effectLst/>
        </p:spPr>
        <p:txBody>
          <a:bodyPr wrap="none" lIns="90488" tIns="44450" rIns="90488" bIns="44450">
            <a:spAutoFit/>
          </a:bodyPr>
          <a:lstStyle/>
          <a:p>
            <a:pPr eaLnBrk="0" hangingPunct="0"/>
            <a:r>
              <a:rPr lang="en-US" b="1"/>
              <a:t>2</a:t>
            </a:r>
          </a:p>
        </p:txBody>
      </p:sp>
      <p:sp>
        <p:nvSpPr>
          <p:cNvPr id="196621" name="Rectangle 13"/>
          <p:cNvSpPr>
            <a:spLocks noChangeArrowheads="1"/>
          </p:cNvSpPr>
          <p:nvPr/>
        </p:nvSpPr>
        <p:spPr bwMode="auto">
          <a:xfrm>
            <a:off x="1892300" y="3432175"/>
            <a:ext cx="307975" cy="363538"/>
          </a:xfrm>
          <a:prstGeom prst="rect">
            <a:avLst/>
          </a:prstGeom>
          <a:noFill/>
          <a:ln w="12700">
            <a:noFill/>
            <a:miter lim="800000"/>
            <a:headEnd/>
            <a:tailEnd/>
          </a:ln>
          <a:effectLst/>
        </p:spPr>
        <p:txBody>
          <a:bodyPr wrap="none" lIns="90488" tIns="44450" rIns="90488" bIns="44450">
            <a:spAutoFit/>
          </a:bodyPr>
          <a:lstStyle/>
          <a:p>
            <a:pPr eaLnBrk="0" hangingPunct="0"/>
            <a:r>
              <a:rPr lang="en-US" b="1"/>
              <a:t>3</a:t>
            </a:r>
          </a:p>
        </p:txBody>
      </p:sp>
      <p:sp>
        <p:nvSpPr>
          <p:cNvPr id="196622" name="Rectangle 14"/>
          <p:cNvSpPr>
            <a:spLocks noChangeArrowheads="1"/>
          </p:cNvSpPr>
          <p:nvPr/>
        </p:nvSpPr>
        <p:spPr bwMode="auto">
          <a:xfrm>
            <a:off x="1892300" y="2586038"/>
            <a:ext cx="307975" cy="363537"/>
          </a:xfrm>
          <a:prstGeom prst="rect">
            <a:avLst/>
          </a:prstGeom>
          <a:noFill/>
          <a:ln w="12700">
            <a:noFill/>
            <a:miter lim="800000"/>
            <a:headEnd/>
            <a:tailEnd/>
          </a:ln>
          <a:effectLst/>
        </p:spPr>
        <p:txBody>
          <a:bodyPr wrap="none" lIns="90488" tIns="44450" rIns="90488" bIns="44450">
            <a:spAutoFit/>
          </a:bodyPr>
          <a:lstStyle/>
          <a:p>
            <a:pPr eaLnBrk="0" hangingPunct="0"/>
            <a:r>
              <a:rPr lang="en-US" b="1"/>
              <a:t>4</a:t>
            </a:r>
          </a:p>
        </p:txBody>
      </p:sp>
      <p:sp>
        <p:nvSpPr>
          <p:cNvPr id="196623" name="Rectangle 15"/>
          <p:cNvSpPr>
            <a:spLocks noChangeArrowheads="1"/>
          </p:cNvSpPr>
          <p:nvPr/>
        </p:nvSpPr>
        <p:spPr bwMode="auto">
          <a:xfrm>
            <a:off x="2792413" y="5973763"/>
            <a:ext cx="307975" cy="363537"/>
          </a:xfrm>
          <a:prstGeom prst="rect">
            <a:avLst/>
          </a:prstGeom>
          <a:noFill/>
          <a:ln w="12700">
            <a:noFill/>
            <a:miter lim="800000"/>
            <a:headEnd/>
            <a:tailEnd/>
          </a:ln>
          <a:effectLst/>
        </p:spPr>
        <p:txBody>
          <a:bodyPr wrap="none" lIns="90488" tIns="44450" rIns="90488" bIns="44450">
            <a:spAutoFit/>
          </a:bodyPr>
          <a:lstStyle/>
          <a:p>
            <a:pPr eaLnBrk="0" hangingPunct="0"/>
            <a:r>
              <a:rPr lang="en-US" b="1"/>
              <a:t>1</a:t>
            </a:r>
          </a:p>
        </p:txBody>
      </p:sp>
      <p:sp>
        <p:nvSpPr>
          <p:cNvPr id="196624" name="Rectangle 16"/>
          <p:cNvSpPr>
            <a:spLocks noChangeArrowheads="1"/>
          </p:cNvSpPr>
          <p:nvPr/>
        </p:nvSpPr>
        <p:spPr bwMode="auto">
          <a:xfrm>
            <a:off x="3614738" y="5973763"/>
            <a:ext cx="307975" cy="363537"/>
          </a:xfrm>
          <a:prstGeom prst="rect">
            <a:avLst/>
          </a:prstGeom>
          <a:noFill/>
          <a:ln w="12700">
            <a:noFill/>
            <a:miter lim="800000"/>
            <a:headEnd/>
            <a:tailEnd/>
          </a:ln>
          <a:effectLst/>
        </p:spPr>
        <p:txBody>
          <a:bodyPr wrap="none" lIns="90488" tIns="44450" rIns="90488" bIns="44450">
            <a:spAutoFit/>
          </a:bodyPr>
          <a:lstStyle/>
          <a:p>
            <a:pPr eaLnBrk="0" hangingPunct="0"/>
            <a:r>
              <a:rPr lang="en-US" b="1"/>
              <a:t>2</a:t>
            </a:r>
          </a:p>
        </p:txBody>
      </p:sp>
      <p:sp>
        <p:nvSpPr>
          <p:cNvPr id="196625" name="Rectangle 17"/>
          <p:cNvSpPr>
            <a:spLocks noChangeArrowheads="1"/>
          </p:cNvSpPr>
          <p:nvPr/>
        </p:nvSpPr>
        <p:spPr bwMode="auto">
          <a:xfrm>
            <a:off x="4438650" y="5973763"/>
            <a:ext cx="307975" cy="363537"/>
          </a:xfrm>
          <a:prstGeom prst="rect">
            <a:avLst/>
          </a:prstGeom>
          <a:noFill/>
          <a:ln w="12700">
            <a:noFill/>
            <a:miter lim="800000"/>
            <a:headEnd/>
            <a:tailEnd/>
          </a:ln>
          <a:effectLst/>
        </p:spPr>
        <p:txBody>
          <a:bodyPr wrap="none" lIns="90488" tIns="44450" rIns="90488" bIns="44450">
            <a:spAutoFit/>
          </a:bodyPr>
          <a:lstStyle/>
          <a:p>
            <a:pPr eaLnBrk="0" hangingPunct="0"/>
            <a:r>
              <a:rPr lang="en-US" b="1"/>
              <a:t>3</a:t>
            </a:r>
          </a:p>
        </p:txBody>
      </p:sp>
      <p:sp>
        <p:nvSpPr>
          <p:cNvPr id="196626" name="Rectangle 18"/>
          <p:cNvSpPr>
            <a:spLocks noChangeArrowheads="1"/>
          </p:cNvSpPr>
          <p:nvPr/>
        </p:nvSpPr>
        <p:spPr bwMode="auto">
          <a:xfrm>
            <a:off x="5260975" y="5973763"/>
            <a:ext cx="307975" cy="363537"/>
          </a:xfrm>
          <a:prstGeom prst="rect">
            <a:avLst/>
          </a:prstGeom>
          <a:noFill/>
          <a:ln w="12700">
            <a:noFill/>
            <a:miter lim="800000"/>
            <a:headEnd/>
            <a:tailEnd/>
          </a:ln>
          <a:effectLst/>
        </p:spPr>
        <p:txBody>
          <a:bodyPr wrap="none" lIns="90488" tIns="44450" rIns="90488" bIns="44450">
            <a:spAutoFit/>
          </a:bodyPr>
          <a:lstStyle/>
          <a:p>
            <a:pPr eaLnBrk="0" hangingPunct="0"/>
            <a:r>
              <a:rPr lang="en-US" b="1"/>
              <a:t>4</a:t>
            </a:r>
          </a:p>
        </p:txBody>
      </p:sp>
      <p:sp>
        <p:nvSpPr>
          <p:cNvPr id="196627" name="Rectangle 19"/>
          <p:cNvSpPr>
            <a:spLocks noChangeArrowheads="1"/>
          </p:cNvSpPr>
          <p:nvPr/>
        </p:nvSpPr>
        <p:spPr bwMode="auto">
          <a:xfrm>
            <a:off x="6084888" y="5973763"/>
            <a:ext cx="307975" cy="363537"/>
          </a:xfrm>
          <a:prstGeom prst="rect">
            <a:avLst/>
          </a:prstGeom>
          <a:noFill/>
          <a:ln w="12700">
            <a:noFill/>
            <a:miter lim="800000"/>
            <a:headEnd/>
            <a:tailEnd/>
          </a:ln>
          <a:effectLst/>
        </p:spPr>
        <p:txBody>
          <a:bodyPr wrap="none" lIns="90488" tIns="44450" rIns="90488" bIns="44450">
            <a:spAutoFit/>
          </a:bodyPr>
          <a:lstStyle/>
          <a:p>
            <a:pPr eaLnBrk="0" hangingPunct="0"/>
            <a:r>
              <a:rPr lang="en-US" b="1"/>
              <a:t>5</a:t>
            </a:r>
          </a:p>
        </p:txBody>
      </p:sp>
      <p:sp>
        <p:nvSpPr>
          <p:cNvPr id="196628" name="Rectangle 20"/>
          <p:cNvSpPr>
            <a:spLocks noChangeArrowheads="1"/>
          </p:cNvSpPr>
          <p:nvPr/>
        </p:nvSpPr>
        <p:spPr bwMode="auto">
          <a:xfrm>
            <a:off x="1892300" y="1739900"/>
            <a:ext cx="307975" cy="363538"/>
          </a:xfrm>
          <a:prstGeom prst="rect">
            <a:avLst/>
          </a:prstGeom>
          <a:noFill/>
          <a:ln w="12700">
            <a:noFill/>
            <a:miter lim="800000"/>
            <a:headEnd/>
            <a:tailEnd/>
          </a:ln>
          <a:effectLst/>
        </p:spPr>
        <p:txBody>
          <a:bodyPr wrap="none" lIns="90488" tIns="44450" rIns="90488" bIns="44450">
            <a:spAutoFit/>
          </a:bodyPr>
          <a:lstStyle/>
          <a:p>
            <a:pPr eaLnBrk="0" hangingPunct="0"/>
            <a:r>
              <a:rPr lang="en-US" b="1"/>
              <a:t>5</a:t>
            </a:r>
          </a:p>
        </p:txBody>
      </p:sp>
      <p:sp>
        <p:nvSpPr>
          <p:cNvPr id="196634" name="Rectangle 26"/>
          <p:cNvSpPr>
            <a:spLocks noChangeArrowheads="1"/>
          </p:cNvSpPr>
          <p:nvPr/>
        </p:nvSpPr>
        <p:spPr bwMode="auto">
          <a:xfrm>
            <a:off x="4722813" y="1589088"/>
            <a:ext cx="4421187" cy="835025"/>
          </a:xfrm>
          <a:prstGeom prst="rect">
            <a:avLst/>
          </a:prstGeom>
          <a:noFill/>
          <a:ln w="12700">
            <a:solidFill>
              <a:schemeClr val="tx1"/>
            </a:solidFill>
            <a:miter lim="800000"/>
            <a:headEnd/>
            <a:tailEnd/>
          </a:ln>
          <a:effectLst/>
        </p:spPr>
        <p:txBody>
          <a:bodyPr lIns="90488" tIns="44450" rIns="90488" bIns="44450">
            <a:spAutoFit/>
          </a:bodyPr>
          <a:lstStyle/>
          <a:p>
            <a:pPr algn="ctr" eaLnBrk="0" hangingPunct="0"/>
            <a:r>
              <a:rPr lang="es-ES" sz="1600" b="1"/>
              <a:t>A medida que nos movemos de</a:t>
            </a:r>
          </a:p>
          <a:p>
            <a:pPr algn="ctr" eaLnBrk="0" hangingPunct="0"/>
            <a:r>
              <a:rPr lang="es-ES" sz="1600" b="1"/>
              <a:t>Izquierda a derecha sobre Q</a:t>
            </a:r>
            <a:r>
              <a:rPr lang="es-ES" sz="1600" b="1" baseline="-25000"/>
              <a:t>2</a:t>
            </a:r>
            <a:r>
              <a:rPr lang="es-ES" sz="1600" b="1"/>
              <a:t>,</a:t>
            </a:r>
          </a:p>
          <a:p>
            <a:pPr algn="ctr" eaLnBrk="0" hangingPunct="0"/>
            <a:r>
              <a:rPr lang="es-ES" sz="1600" b="1"/>
              <a:t>la pendiente va disminuyendo.</a:t>
            </a:r>
            <a:endParaRPr lang="es-ES"/>
          </a:p>
        </p:txBody>
      </p:sp>
      <p:grpSp>
        <p:nvGrpSpPr>
          <p:cNvPr id="196653" name="Group 45"/>
          <p:cNvGrpSpPr>
            <a:grpSpLocks/>
          </p:cNvGrpSpPr>
          <p:nvPr/>
        </p:nvGrpSpPr>
        <p:grpSpPr bwMode="auto">
          <a:xfrm>
            <a:off x="2693988" y="1890713"/>
            <a:ext cx="3484562" cy="3657600"/>
            <a:chOff x="1697" y="1191"/>
            <a:chExt cx="2195" cy="2304"/>
          </a:xfrm>
        </p:grpSpPr>
        <p:sp>
          <p:nvSpPr>
            <p:cNvPr id="196635" name="Line 27"/>
            <p:cNvSpPr>
              <a:spLocks noChangeShapeType="1"/>
            </p:cNvSpPr>
            <p:nvPr/>
          </p:nvSpPr>
          <p:spPr bwMode="auto">
            <a:xfrm flipH="1">
              <a:off x="3475" y="3312"/>
              <a:ext cx="417" cy="0"/>
            </a:xfrm>
            <a:prstGeom prst="line">
              <a:avLst/>
            </a:prstGeom>
            <a:noFill/>
            <a:ln w="25400">
              <a:solidFill>
                <a:schemeClr val="tx1"/>
              </a:solidFill>
              <a:prstDash val="dash"/>
              <a:round/>
              <a:headEnd/>
              <a:tailEnd/>
            </a:ln>
            <a:effectLst/>
          </p:spPr>
          <p:txBody>
            <a:bodyPr wrap="none" anchor="ctr"/>
            <a:lstStyle/>
            <a:p>
              <a:endParaRPr lang="es-ES"/>
            </a:p>
          </p:txBody>
        </p:sp>
        <p:sp>
          <p:nvSpPr>
            <p:cNvPr id="196636" name="Line 28"/>
            <p:cNvSpPr>
              <a:spLocks noChangeShapeType="1"/>
            </p:cNvSpPr>
            <p:nvPr/>
          </p:nvSpPr>
          <p:spPr bwMode="auto">
            <a:xfrm flipH="1">
              <a:off x="1867" y="2256"/>
              <a:ext cx="453" cy="0"/>
            </a:xfrm>
            <a:prstGeom prst="line">
              <a:avLst/>
            </a:prstGeom>
            <a:noFill/>
            <a:ln w="25400">
              <a:solidFill>
                <a:schemeClr val="tx1"/>
              </a:solidFill>
              <a:prstDash val="dash"/>
              <a:round/>
              <a:headEnd/>
              <a:tailEnd/>
            </a:ln>
            <a:effectLst/>
          </p:spPr>
          <p:txBody>
            <a:bodyPr wrap="none" anchor="ctr"/>
            <a:lstStyle/>
            <a:p>
              <a:endParaRPr lang="es-ES"/>
            </a:p>
          </p:txBody>
        </p:sp>
        <p:sp>
          <p:nvSpPr>
            <p:cNvPr id="196637" name="Line 29"/>
            <p:cNvSpPr>
              <a:spLocks noChangeShapeType="1"/>
            </p:cNvSpPr>
            <p:nvPr/>
          </p:nvSpPr>
          <p:spPr bwMode="auto">
            <a:xfrm flipH="1">
              <a:off x="2383" y="2880"/>
              <a:ext cx="537" cy="0"/>
            </a:xfrm>
            <a:prstGeom prst="line">
              <a:avLst/>
            </a:prstGeom>
            <a:noFill/>
            <a:ln w="25400">
              <a:solidFill>
                <a:schemeClr val="tx1"/>
              </a:solidFill>
              <a:prstDash val="dash"/>
              <a:round/>
              <a:headEnd/>
              <a:tailEnd/>
            </a:ln>
            <a:effectLst/>
          </p:spPr>
          <p:txBody>
            <a:bodyPr wrap="none" anchor="ctr"/>
            <a:lstStyle/>
            <a:p>
              <a:endParaRPr lang="es-ES"/>
            </a:p>
          </p:txBody>
        </p:sp>
        <p:sp>
          <p:nvSpPr>
            <p:cNvPr id="196638" name="Line 30"/>
            <p:cNvSpPr>
              <a:spLocks noChangeShapeType="1"/>
            </p:cNvSpPr>
            <p:nvPr/>
          </p:nvSpPr>
          <p:spPr bwMode="auto">
            <a:xfrm flipH="1">
              <a:off x="2923" y="3168"/>
              <a:ext cx="573" cy="0"/>
            </a:xfrm>
            <a:prstGeom prst="line">
              <a:avLst/>
            </a:prstGeom>
            <a:noFill/>
            <a:ln w="25400">
              <a:solidFill>
                <a:schemeClr val="tx1"/>
              </a:solidFill>
              <a:prstDash val="dash"/>
              <a:round/>
              <a:headEnd/>
              <a:tailEnd/>
            </a:ln>
            <a:effectLst/>
          </p:spPr>
          <p:txBody>
            <a:bodyPr wrap="none" anchor="ctr"/>
            <a:lstStyle/>
            <a:p>
              <a:endParaRPr lang="es-ES"/>
            </a:p>
          </p:txBody>
        </p:sp>
        <p:sp>
          <p:nvSpPr>
            <p:cNvPr id="196639" name="Line 31"/>
            <p:cNvSpPr>
              <a:spLocks noChangeShapeType="1"/>
            </p:cNvSpPr>
            <p:nvPr/>
          </p:nvSpPr>
          <p:spPr bwMode="auto">
            <a:xfrm>
              <a:off x="1884" y="1191"/>
              <a:ext cx="0" cy="1061"/>
            </a:xfrm>
            <a:prstGeom prst="line">
              <a:avLst/>
            </a:prstGeom>
            <a:noFill/>
            <a:ln w="25400">
              <a:solidFill>
                <a:schemeClr val="tx1"/>
              </a:solidFill>
              <a:prstDash val="dash"/>
              <a:round/>
              <a:headEnd/>
              <a:tailEnd/>
            </a:ln>
            <a:effectLst/>
          </p:spPr>
          <p:txBody>
            <a:bodyPr wrap="none" anchor="ctr"/>
            <a:lstStyle/>
            <a:p>
              <a:endParaRPr lang="es-ES"/>
            </a:p>
          </p:txBody>
        </p:sp>
        <p:sp>
          <p:nvSpPr>
            <p:cNvPr id="196640" name="Line 32"/>
            <p:cNvSpPr>
              <a:spLocks noChangeShapeType="1"/>
            </p:cNvSpPr>
            <p:nvPr/>
          </p:nvSpPr>
          <p:spPr bwMode="auto">
            <a:xfrm>
              <a:off x="2340" y="2259"/>
              <a:ext cx="0" cy="605"/>
            </a:xfrm>
            <a:prstGeom prst="line">
              <a:avLst/>
            </a:prstGeom>
            <a:noFill/>
            <a:ln w="25400">
              <a:solidFill>
                <a:schemeClr val="tx1"/>
              </a:solidFill>
              <a:prstDash val="dash"/>
              <a:round/>
              <a:headEnd/>
              <a:tailEnd/>
            </a:ln>
            <a:effectLst/>
          </p:spPr>
          <p:txBody>
            <a:bodyPr wrap="none" anchor="ctr"/>
            <a:lstStyle/>
            <a:p>
              <a:endParaRPr lang="es-ES"/>
            </a:p>
          </p:txBody>
        </p:sp>
        <p:sp>
          <p:nvSpPr>
            <p:cNvPr id="196641" name="Line 33"/>
            <p:cNvSpPr>
              <a:spLocks noChangeShapeType="1"/>
            </p:cNvSpPr>
            <p:nvPr/>
          </p:nvSpPr>
          <p:spPr bwMode="auto">
            <a:xfrm>
              <a:off x="2928" y="2907"/>
              <a:ext cx="0" cy="233"/>
            </a:xfrm>
            <a:prstGeom prst="line">
              <a:avLst/>
            </a:prstGeom>
            <a:noFill/>
            <a:ln w="25400">
              <a:solidFill>
                <a:schemeClr val="tx1"/>
              </a:solidFill>
              <a:prstDash val="dash"/>
              <a:round/>
              <a:headEnd/>
              <a:tailEnd/>
            </a:ln>
            <a:effectLst/>
          </p:spPr>
          <p:txBody>
            <a:bodyPr wrap="none" anchor="ctr"/>
            <a:lstStyle/>
            <a:p>
              <a:endParaRPr lang="es-ES"/>
            </a:p>
          </p:txBody>
        </p:sp>
        <p:sp>
          <p:nvSpPr>
            <p:cNvPr id="196643" name="Rectangle 35"/>
            <p:cNvSpPr>
              <a:spLocks noChangeArrowheads="1"/>
            </p:cNvSpPr>
            <p:nvPr/>
          </p:nvSpPr>
          <p:spPr bwMode="auto">
            <a:xfrm>
              <a:off x="1999" y="2081"/>
              <a:ext cx="176" cy="190"/>
            </a:xfrm>
            <a:prstGeom prst="rect">
              <a:avLst/>
            </a:prstGeom>
            <a:noFill/>
            <a:ln w="12700">
              <a:noFill/>
              <a:miter lim="800000"/>
              <a:headEnd/>
              <a:tailEnd/>
            </a:ln>
            <a:effectLst/>
          </p:spPr>
          <p:txBody>
            <a:bodyPr wrap="none" lIns="90488" tIns="44450" rIns="90488" bIns="44450">
              <a:spAutoFit/>
            </a:bodyPr>
            <a:lstStyle/>
            <a:p>
              <a:pPr eaLnBrk="0" hangingPunct="0"/>
              <a:r>
                <a:rPr lang="en-US" sz="1400" b="1"/>
                <a:t>1</a:t>
              </a:r>
            </a:p>
          </p:txBody>
        </p:sp>
        <p:sp>
          <p:nvSpPr>
            <p:cNvPr id="196644" name="Rectangle 36"/>
            <p:cNvSpPr>
              <a:spLocks noChangeArrowheads="1"/>
            </p:cNvSpPr>
            <p:nvPr/>
          </p:nvSpPr>
          <p:spPr bwMode="auto">
            <a:xfrm>
              <a:off x="2489" y="2633"/>
              <a:ext cx="176" cy="190"/>
            </a:xfrm>
            <a:prstGeom prst="rect">
              <a:avLst/>
            </a:prstGeom>
            <a:noFill/>
            <a:ln w="12700">
              <a:noFill/>
              <a:miter lim="800000"/>
              <a:headEnd/>
              <a:tailEnd/>
            </a:ln>
            <a:effectLst/>
          </p:spPr>
          <p:txBody>
            <a:bodyPr wrap="none" lIns="90488" tIns="44450" rIns="90488" bIns="44450">
              <a:spAutoFit/>
            </a:bodyPr>
            <a:lstStyle/>
            <a:p>
              <a:pPr eaLnBrk="0" hangingPunct="0"/>
              <a:r>
                <a:rPr lang="en-US" sz="1400" b="1"/>
                <a:t>1</a:t>
              </a:r>
            </a:p>
          </p:txBody>
        </p:sp>
        <p:sp>
          <p:nvSpPr>
            <p:cNvPr id="196645" name="Rectangle 37"/>
            <p:cNvSpPr>
              <a:spLocks noChangeArrowheads="1"/>
            </p:cNvSpPr>
            <p:nvPr/>
          </p:nvSpPr>
          <p:spPr bwMode="auto">
            <a:xfrm>
              <a:off x="2969" y="2969"/>
              <a:ext cx="176" cy="190"/>
            </a:xfrm>
            <a:prstGeom prst="rect">
              <a:avLst/>
            </a:prstGeom>
            <a:noFill/>
            <a:ln w="12700">
              <a:noFill/>
              <a:miter lim="800000"/>
              <a:headEnd/>
              <a:tailEnd/>
            </a:ln>
            <a:effectLst/>
          </p:spPr>
          <p:txBody>
            <a:bodyPr wrap="none" lIns="90488" tIns="44450" rIns="90488" bIns="44450">
              <a:spAutoFit/>
            </a:bodyPr>
            <a:lstStyle/>
            <a:p>
              <a:pPr eaLnBrk="0" hangingPunct="0"/>
              <a:r>
                <a:rPr lang="en-US" sz="1400" b="1"/>
                <a:t>1</a:t>
              </a:r>
            </a:p>
          </p:txBody>
        </p:sp>
        <p:sp>
          <p:nvSpPr>
            <p:cNvPr id="196646" name="Rectangle 38"/>
            <p:cNvSpPr>
              <a:spLocks noChangeArrowheads="1"/>
            </p:cNvSpPr>
            <p:nvPr/>
          </p:nvSpPr>
          <p:spPr bwMode="auto">
            <a:xfrm>
              <a:off x="3497" y="3305"/>
              <a:ext cx="176" cy="190"/>
            </a:xfrm>
            <a:prstGeom prst="rect">
              <a:avLst/>
            </a:prstGeom>
            <a:noFill/>
            <a:ln w="12700">
              <a:noFill/>
              <a:miter lim="800000"/>
              <a:headEnd/>
              <a:tailEnd/>
            </a:ln>
            <a:effectLst/>
          </p:spPr>
          <p:txBody>
            <a:bodyPr wrap="none" lIns="90488" tIns="44450" rIns="90488" bIns="44450">
              <a:spAutoFit/>
            </a:bodyPr>
            <a:lstStyle/>
            <a:p>
              <a:pPr eaLnBrk="0" hangingPunct="0"/>
              <a:r>
                <a:rPr lang="en-US" sz="1400" b="1"/>
                <a:t>1</a:t>
              </a:r>
            </a:p>
          </p:txBody>
        </p:sp>
        <p:sp>
          <p:nvSpPr>
            <p:cNvPr id="196647" name="Rectangle 39"/>
            <p:cNvSpPr>
              <a:spLocks noChangeArrowheads="1"/>
            </p:cNvSpPr>
            <p:nvPr/>
          </p:nvSpPr>
          <p:spPr bwMode="auto">
            <a:xfrm>
              <a:off x="1697" y="1541"/>
              <a:ext cx="176" cy="190"/>
            </a:xfrm>
            <a:prstGeom prst="rect">
              <a:avLst/>
            </a:prstGeom>
            <a:noFill/>
            <a:ln w="12700">
              <a:noFill/>
              <a:miter lim="800000"/>
              <a:headEnd/>
              <a:tailEnd/>
            </a:ln>
            <a:effectLst/>
          </p:spPr>
          <p:txBody>
            <a:bodyPr wrap="none" lIns="90488" tIns="44450" rIns="90488" bIns="44450">
              <a:spAutoFit/>
            </a:bodyPr>
            <a:lstStyle/>
            <a:p>
              <a:pPr eaLnBrk="0" hangingPunct="0"/>
              <a:r>
                <a:rPr lang="en-US" sz="1400" b="1"/>
                <a:t>2</a:t>
              </a:r>
            </a:p>
          </p:txBody>
        </p:sp>
        <p:sp>
          <p:nvSpPr>
            <p:cNvPr id="196648" name="Rectangle 40"/>
            <p:cNvSpPr>
              <a:spLocks noChangeArrowheads="1"/>
            </p:cNvSpPr>
            <p:nvPr/>
          </p:nvSpPr>
          <p:spPr bwMode="auto">
            <a:xfrm>
              <a:off x="2153" y="2441"/>
              <a:ext cx="176" cy="190"/>
            </a:xfrm>
            <a:prstGeom prst="rect">
              <a:avLst/>
            </a:prstGeom>
            <a:noFill/>
            <a:ln w="12700">
              <a:noFill/>
              <a:miter lim="800000"/>
              <a:headEnd/>
              <a:tailEnd/>
            </a:ln>
            <a:effectLst/>
          </p:spPr>
          <p:txBody>
            <a:bodyPr wrap="none" lIns="90488" tIns="44450" rIns="90488" bIns="44450">
              <a:spAutoFit/>
            </a:bodyPr>
            <a:lstStyle/>
            <a:p>
              <a:pPr eaLnBrk="0" hangingPunct="0"/>
              <a:r>
                <a:rPr lang="en-US" sz="1400" b="1"/>
                <a:t>1</a:t>
              </a:r>
            </a:p>
          </p:txBody>
        </p:sp>
        <p:sp>
          <p:nvSpPr>
            <p:cNvPr id="196649" name="Rectangle 41"/>
            <p:cNvSpPr>
              <a:spLocks noChangeArrowheads="1"/>
            </p:cNvSpPr>
            <p:nvPr/>
          </p:nvSpPr>
          <p:spPr bwMode="auto">
            <a:xfrm>
              <a:off x="2693" y="2921"/>
              <a:ext cx="269" cy="190"/>
            </a:xfrm>
            <a:prstGeom prst="rect">
              <a:avLst/>
            </a:prstGeom>
            <a:noFill/>
            <a:ln w="12700">
              <a:noFill/>
              <a:miter lim="800000"/>
              <a:headEnd/>
              <a:tailEnd/>
            </a:ln>
            <a:effectLst/>
          </p:spPr>
          <p:txBody>
            <a:bodyPr wrap="none" lIns="90488" tIns="44450" rIns="90488" bIns="44450">
              <a:spAutoFit/>
            </a:bodyPr>
            <a:lstStyle/>
            <a:p>
              <a:pPr eaLnBrk="0" hangingPunct="0"/>
              <a:r>
                <a:rPr lang="en-US" sz="1400" b="1"/>
                <a:t>2/3</a:t>
              </a:r>
            </a:p>
          </p:txBody>
        </p:sp>
        <p:sp>
          <p:nvSpPr>
            <p:cNvPr id="196650" name="Rectangle 42"/>
            <p:cNvSpPr>
              <a:spLocks noChangeArrowheads="1"/>
            </p:cNvSpPr>
            <p:nvPr/>
          </p:nvSpPr>
          <p:spPr bwMode="auto">
            <a:xfrm>
              <a:off x="3113" y="3161"/>
              <a:ext cx="269" cy="190"/>
            </a:xfrm>
            <a:prstGeom prst="rect">
              <a:avLst/>
            </a:prstGeom>
            <a:noFill/>
            <a:ln w="12700">
              <a:noFill/>
              <a:miter lim="800000"/>
              <a:headEnd/>
              <a:tailEnd/>
            </a:ln>
            <a:effectLst/>
          </p:spPr>
          <p:txBody>
            <a:bodyPr wrap="none" lIns="90488" tIns="44450" rIns="90488" bIns="44450">
              <a:spAutoFit/>
            </a:bodyPr>
            <a:lstStyle/>
            <a:p>
              <a:pPr eaLnBrk="0" hangingPunct="0"/>
              <a:r>
                <a:rPr lang="en-US" sz="1400" b="1"/>
                <a:t>1/3</a:t>
              </a:r>
            </a:p>
          </p:txBody>
        </p:sp>
        <p:sp>
          <p:nvSpPr>
            <p:cNvPr id="196651" name="Line 43"/>
            <p:cNvSpPr>
              <a:spLocks noChangeShapeType="1"/>
            </p:cNvSpPr>
            <p:nvPr/>
          </p:nvSpPr>
          <p:spPr bwMode="auto">
            <a:xfrm>
              <a:off x="3444" y="3180"/>
              <a:ext cx="0" cy="132"/>
            </a:xfrm>
            <a:prstGeom prst="line">
              <a:avLst/>
            </a:prstGeom>
            <a:noFill/>
            <a:ln w="28575">
              <a:solidFill>
                <a:schemeClr val="tx1"/>
              </a:solidFill>
              <a:prstDash val="dash"/>
              <a:round/>
              <a:headEnd/>
              <a:tailEnd/>
            </a:ln>
            <a:effectLst/>
          </p:spPr>
          <p:txBody>
            <a:bodyPr wrap="none" anchor="ctr">
              <a:spAutoFit/>
            </a:bodyPr>
            <a:lstStyle/>
            <a:p>
              <a:endParaRPr lang="es-ES"/>
            </a:p>
          </p:txBody>
        </p:sp>
      </p:grpSp>
      <p:grpSp>
        <p:nvGrpSpPr>
          <p:cNvPr id="196652" name="Group 44"/>
          <p:cNvGrpSpPr>
            <a:grpSpLocks/>
          </p:cNvGrpSpPr>
          <p:nvPr/>
        </p:nvGrpSpPr>
        <p:grpSpPr bwMode="auto">
          <a:xfrm>
            <a:off x="2436813" y="1598613"/>
            <a:ext cx="5283200" cy="4205287"/>
            <a:chOff x="1535" y="1007"/>
            <a:chExt cx="3328" cy="2649"/>
          </a:xfrm>
        </p:grpSpPr>
        <p:sp>
          <p:nvSpPr>
            <p:cNvPr id="196614" name="Freeform 6"/>
            <p:cNvSpPr>
              <a:spLocks/>
            </p:cNvSpPr>
            <p:nvPr/>
          </p:nvSpPr>
          <p:spPr bwMode="auto">
            <a:xfrm>
              <a:off x="1535" y="1584"/>
              <a:ext cx="2019" cy="2018"/>
            </a:xfrm>
            <a:custGeom>
              <a:avLst/>
              <a:gdLst/>
              <a:ahLst/>
              <a:cxnLst>
                <a:cxn ang="0">
                  <a:pos x="0" y="0"/>
                </a:cxn>
                <a:cxn ang="0">
                  <a:pos x="68" y="196"/>
                </a:cxn>
                <a:cxn ang="0">
                  <a:pos x="142" y="386"/>
                </a:cxn>
                <a:cxn ang="0">
                  <a:pos x="216" y="577"/>
                </a:cxn>
                <a:cxn ang="0">
                  <a:pos x="296" y="749"/>
                </a:cxn>
                <a:cxn ang="0">
                  <a:pos x="381" y="917"/>
                </a:cxn>
                <a:cxn ang="0">
                  <a:pos x="472" y="1072"/>
                </a:cxn>
                <a:cxn ang="0">
                  <a:pos x="568" y="1222"/>
                </a:cxn>
                <a:cxn ang="0">
                  <a:pos x="625" y="1291"/>
                </a:cxn>
                <a:cxn ang="0">
                  <a:pos x="688" y="1360"/>
                </a:cxn>
                <a:cxn ang="0">
                  <a:pos x="756" y="1424"/>
                </a:cxn>
                <a:cxn ang="0">
                  <a:pos x="830" y="1481"/>
                </a:cxn>
                <a:cxn ang="0">
                  <a:pos x="989" y="1596"/>
                </a:cxn>
                <a:cxn ang="0">
                  <a:pos x="1160" y="1694"/>
                </a:cxn>
                <a:cxn ang="0">
                  <a:pos x="1330" y="1781"/>
                </a:cxn>
                <a:cxn ang="0">
                  <a:pos x="1501" y="1856"/>
                </a:cxn>
                <a:cxn ang="0">
                  <a:pos x="1671" y="1919"/>
                </a:cxn>
                <a:cxn ang="0">
                  <a:pos x="1842" y="1971"/>
                </a:cxn>
                <a:cxn ang="0">
                  <a:pos x="2018" y="2017"/>
                </a:cxn>
              </a:cxnLst>
              <a:rect l="0" t="0" r="r" b="b"/>
              <a:pathLst>
                <a:path w="2019" h="2018">
                  <a:moveTo>
                    <a:pt x="0" y="0"/>
                  </a:moveTo>
                  <a:lnTo>
                    <a:pt x="68" y="196"/>
                  </a:lnTo>
                  <a:lnTo>
                    <a:pt x="142" y="386"/>
                  </a:lnTo>
                  <a:lnTo>
                    <a:pt x="216" y="577"/>
                  </a:lnTo>
                  <a:lnTo>
                    <a:pt x="296" y="749"/>
                  </a:lnTo>
                  <a:lnTo>
                    <a:pt x="381" y="917"/>
                  </a:lnTo>
                  <a:lnTo>
                    <a:pt x="472" y="1072"/>
                  </a:lnTo>
                  <a:lnTo>
                    <a:pt x="568" y="1222"/>
                  </a:lnTo>
                  <a:lnTo>
                    <a:pt x="625" y="1291"/>
                  </a:lnTo>
                  <a:lnTo>
                    <a:pt x="688" y="1360"/>
                  </a:lnTo>
                  <a:lnTo>
                    <a:pt x="756" y="1424"/>
                  </a:lnTo>
                  <a:lnTo>
                    <a:pt x="830" y="1481"/>
                  </a:lnTo>
                  <a:lnTo>
                    <a:pt x="989" y="1596"/>
                  </a:lnTo>
                  <a:lnTo>
                    <a:pt x="1160" y="1694"/>
                  </a:lnTo>
                  <a:lnTo>
                    <a:pt x="1330" y="1781"/>
                  </a:lnTo>
                  <a:lnTo>
                    <a:pt x="1501" y="1856"/>
                  </a:lnTo>
                  <a:lnTo>
                    <a:pt x="1671" y="1919"/>
                  </a:lnTo>
                  <a:lnTo>
                    <a:pt x="1842" y="1971"/>
                  </a:lnTo>
                  <a:lnTo>
                    <a:pt x="2018" y="2017"/>
                  </a:lnTo>
                </a:path>
              </a:pathLst>
            </a:custGeom>
            <a:noFill/>
            <a:ln w="50800" cap="rnd" cmpd="sng">
              <a:solidFill>
                <a:srgbClr val="993300"/>
              </a:solidFill>
              <a:prstDash val="solid"/>
              <a:round/>
              <a:headEnd type="none" w="med" len="med"/>
              <a:tailEnd type="none" w="med" len="med"/>
            </a:ln>
            <a:effectLst/>
          </p:spPr>
          <p:txBody>
            <a:bodyPr/>
            <a:lstStyle/>
            <a:p>
              <a:endParaRPr lang="es-ES"/>
            </a:p>
          </p:txBody>
        </p:sp>
        <p:sp>
          <p:nvSpPr>
            <p:cNvPr id="196629" name="Rectangle 21"/>
            <p:cNvSpPr>
              <a:spLocks noChangeArrowheads="1"/>
            </p:cNvSpPr>
            <p:nvPr/>
          </p:nvSpPr>
          <p:spPr bwMode="auto">
            <a:xfrm>
              <a:off x="3631" y="3427"/>
              <a:ext cx="550" cy="229"/>
            </a:xfrm>
            <a:prstGeom prst="rect">
              <a:avLst/>
            </a:prstGeom>
            <a:noFill/>
            <a:ln w="12700">
              <a:noFill/>
              <a:miter lim="800000"/>
              <a:headEnd/>
              <a:tailEnd/>
            </a:ln>
            <a:effectLst/>
          </p:spPr>
          <p:txBody>
            <a:bodyPr wrap="none" lIns="90488" tIns="44450" rIns="90488" bIns="44450">
              <a:spAutoFit/>
            </a:bodyPr>
            <a:lstStyle/>
            <a:p>
              <a:pPr eaLnBrk="0" hangingPunct="0"/>
              <a:r>
                <a:rPr lang="en-US" b="1" i="1"/>
                <a:t>Q</a:t>
              </a:r>
              <a:r>
                <a:rPr lang="en-US" b="1" i="1" baseline="-25000"/>
                <a:t>1 </a:t>
              </a:r>
              <a:r>
                <a:rPr lang="en-US" b="1" i="1"/>
                <a:t>=</a:t>
              </a:r>
              <a:r>
                <a:rPr lang="en-US" b="1"/>
                <a:t>55</a:t>
              </a:r>
            </a:p>
          </p:txBody>
        </p:sp>
        <p:sp>
          <p:nvSpPr>
            <p:cNvPr id="196630" name="Freeform 22"/>
            <p:cNvSpPr>
              <a:spLocks/>
            </p:cNvSpPr>
            <p:nvPr/>
          </p:nvSpPr>
          <p:spPr bwMode="auto">
            <a:xfrm>
              <a:off x="2352" y="1008"/>
              <a:ext cx="1922" cy="2066"/>
            </a:xfrm>
            <a:custGeom>
              <a:avLst/>
              <a:gdLst/>
              <a:ahLst/>
              <a:cxnLst>
                <a:cxn ang="0">
                  <a:pos x="0" y="0"/>
                </a:cxn>
                <a:cxn ang="0">
                  <a:pos x="68" y="202"/>
                </a:cxn>
                <a:cxn ang="0">
                  <a:pos x="130" y="398"/>
                </a:cxn>
                <a:cxn ang="0">
                  <a:pos x="205" y="590"/>
                </a:cxn>
                <a:cxn ang="0">
                  <a:pos x="280" y="767"/>
                </a:cxn>
                <a:cxn ang="0">
                  <a:pos x="362" y="939"/>
                </a:cxn>
                <a:cxn ang="0">
                  <a:pos x="451" y="1101"/>
                </a:cxn>
                <a:cxn ang="0">
                  <a:pos x="547" y="1254"/>
                </a:cxn>
                <a:cxn ang="0">
                  <a:pos x="656" y="1391"/>
                </a:cxn>
                <a:cxn ang="0">
                  <a:pos x="793" y="1519"/>
                </a:cxn>
                <a:cxn ang="0">
                  <a:pos x="943" y="1632"/>
                </a:cxn>
                <a:cxn ang="0">
                  <a:pos x="1101" y="1736"/>
                </a:cxn>
                <a:cxn ang="0">
                  <a:pos x="1265" y="1824"/>
                </a:cxn>
                <a:cxn ang="0">
                  <a:pos x="1422" y="1903"/>
                </a:cxn>
                <a:cxn ang="0">
                  <a:pos x="1586" y="1962"/>
                </a:cxn>
                <a:cxn ang="0">
                  <a:pos x="1750" y="2016"/>
                </a:cxn>
                <a:cxn ang="0">
                  <a:pos x="1921" y="2065"/>
                </a:cxn>
              </a:cxnLst>
              <a:rect l="0" t="0" r="r" b="b"/>
              <a:pathLst>
                <a:path w="1922" h="2066">
                  <a:moveTo>
                    <a:pt x="0" y="0"/>
                  </a:moveTo>
                  <a:lnTo>
                    <a:pt x="68" y="202"/>
                  </a:lnTo>
                  <a:lnTo>
                    <a:pt x="130" y="398"/>
                  </a:lnTo>
                  <a:lnTo>
                    <a:pt x="205" y="590"/>
                  </a:lnTo>
                  <a:lnTo>
                    <a:pt x="280" y="767"/>
                  </a:lnTo>
                  <a:lnTo>
                    <a:pt x="362" y="939"/>
                  </a:lnTo>
                  <a:lnTo>
                    <a:pt x="451" y="1101"/>
                  </a:lnTo>
                  <a:lnTo>
                    <a:pt x="547" y="1254"/>
                  </a:lnTo>
                  <a:lnTo>
                    <a:pt x="656" y="1391"/>
                  </a:lnTo>
                  <a:lnTo>
                    <a:pt x="793" y="1519"/>
                  </a:lnTo>
                  <a:lnTo>
                    <a:pt x="943" y="1632"/>
                  </a:lnTo>
                  <a:lnTo>
                    <a:pt x="1101" y="1736"/>
                  </a:lnTo>
                  <a:lnTo>
                    <a:pt x="1265" y="1824"/>
                  </a:lnTo>
                  <a:lnTo>
                    <a:pt x="1422" y="1903"/>
                  </a:lnTo>
                  <a:lnTo>
                    <a:pt x="1586" y="1962"/>
                  </a:lnTo>
                  <a:lnTo>
                    <a:pt x="1750" y="2016"/>
                  </a:lnTo>
                  <a:lnTo>
                    <a:pt x="1921" y="2065"/>
                  </a:lnTo>
                </a:path>
              </a:pathLst>
            </a:custGeom>
            <a:noFill/>
            <a:ln w="50800" cap="rnd" cmpd="sng">
              <a:solidFill>
                <a:srgbClr val="663300"/>
              </a:solidFill>
              <a:prstDash val="solid"/>
              <a:round/>
              <a:headEnd type="none" w="med" len="med"/>
              <a:tailEnd type="none" w="med" len="med"/>
            </a:ln>
            <a:effectLst/>
          </p:spPr>
          <p:txBody>
            <a:bodyPr/>
            <a:lstStyle/>
            <a:p>
              <a:endParaRPr lang="es-ES"/>
            </a:p>
          </p:txBody>
        </p:sp>
        <p:sp>
          <p:nvSpPr>
            <p:cNvPr id="196631" name="Rectangle 23"/>
            <p:cNvSpPr>
              <a:spLocks noChangeArrowheads="1"/>
            </p:cNvSpPr>
            <p:nvPr/>
          </p:nvSpPr>
          <p:spPr bwMode="auto">
            <a:xfrm>
              <a:off x="3977" y="3161"/>
              <a:ext cx="550" cy="229"/>
            </a:xfrm>
            <a:prstGeom prst="rect">
              <a:avLst/>
            </a:prstGeom>
            <a:noFill/>
            <a:ln w="12700">
              <a:noFill/>
              <a:miter lim="800000"/>
              <a:headEnd/>
              <a:tailEnd/>
            </a:ln>
            <a:effectLst/>
          </p:spPr>
          <p:txBody>
            <a:bodyPr wrap="none" lIns="90488" tIns="44450" rIns="90488" bIns="44450">
              <a:spAutoFit/>
            </a:bodyPr>
            <a:lstStyle/>
            <a:p>
              <a:pPr eaLnBrk="0" hangingPunct="0"/>
              <a:r>
                <a:rPr lang="en-US" b="1" i="1"/>
                <a:t>Q</a:t>
              </a:r>
              <a:r>
                <a:rPr lang="en-US" b="1" i="1" baseline="-25000"/>
                <a:t>2 </a:t>
              </a:r>
              <a:r>
                <a:rPr lang="en-US" b="1" i="1"/>
                <a:t>=</a:t>
              </a:r>
              <a:r>
                <a:rPr lang="en-US" b="1"/>
                <a:t>75</a:t>
              </a:r>
            </a:p>
          </p:txBody>
        </p:sp>
        <p:sp>
          <p:nvSpPr>
            <p:cNvPr id="196632" name="Rectangle 24"/>
            <p:cNvSpPr>
              <a:spLocks noChangeArrowheads="1"/>
            </p:cNvSpPr>
            <p:nvPr/>
          </p:nvSpPr>
          <p:spPr bwMode="auto">
            <a:xfrm>
              <a:off x="4313" y="2873"/>
              <a:ext cx="550" cy="229"/>
            </a:xfrm>
            <a:prstGeom prst="rect">
              <a:avLst/>
            </a:prstGeom>
            <a:noFill/>
            <a:ln w="12700">
              <a:noFill/>
              <a:miter lim="800000"/>
              <a:headEnd/>
              <a:tailEnd/>
            </a:ln>
            <a:effectLst/>
          </p:spPr>
          <p:txBody>
            <a:bodyPr wrap="none" lIns="90488" tIns="44450" rIns="90488" bIns="44450">
              <a:spAutoFit/>
            </a:bodyPr>
            <a:lstStyle/>
            <a:p>
              <a:pPr eaLnBrk="0" hangingPunct="0"/>
              <a:r>
                <a:rPr lang="en-US" b="1" i="1"/>
                <a:t>Q</a:t>
              </a:r>
              <a:r>
                <a:rPr lang="en-US" b="1" i="1" baseline="-25000"/>
                <a:t>3 </a:t>
              </a:r>
              <a:r>
                <a:rPr lang="en-US" b="1" i="1"/>
                <a:t>=</a:t>
              </a:r>
              <a:r>
                <a:rPr lang="en-US" b="1"/>
                <a:t>90</a:t>
              </a:r>
            </a:p>
          </p:txBody>
        </p:sp>
        <p:sp>
          <p:nvSpPr>
            <p:cNvPr id="196613" name="Freeform 5"/>
            <p:cNvSpPr>
              <a:spLocks/>
            </p:cNvSpPr>
            <p:nvPr/>
          </p:nvSpPr>
          <p:spPr bwMode="auto">
            <a:xfrm>
              <a:off x="1871" y="1007"/>
              <a:ext cx="2067" cy="2307"/>
            </a:xfrm>
            <a:custGeom>
              <a:avLst/>
              <a:gdLst/>
              <a:ahLst/>
              <a:cxnLst>
                <a:cxn ang="0">
                  <a:pos x="0" y="0"/>
                </a:cxn>
                <a:cxn ang="0">
                  <a:pos x="69" y="228"/>
                </a:cxn>
                <a:cxn ang="0">
                  <a:pos x="145" y="445"/>
                </a:cxn>
                <a:cxn ang="0">
                  <a:pos x="220" y="657"/>
                </a:cxn>
                <a:cxn ang="0">
                  <a:pos x="302" y="859"/>
                </a:cxn>
                <a:cxn ang="0">
                  <a:pos x="390" y="1050"/>
                </a:cxn>
                <a:cxn ang="0">
                  <a:pos x="485" y="1230"/>
                </a:cxn>
                <a:cxn ang="0">
                  <a:pos x="586" y="1400"/>
                </a:cxn>
                <a:cxn ang="0">
                  <a:pos x="642" y="1479"/>
                </a:cxn>
                <a:cxn ang="0">
                  <a:pos x="705" y="1553"/>
                </a:cxn>
                <a:cxn ang="0">
                  <a:pos x="775" y="1627"/>
                </a:cxn>
                <a:cxn ang="0">
                  <a:pos x="850" y="1696"/>
                </a:cxn>
                <a:cxn ang="0">
                  <a:pos x="1014" y="1824"/>
                </a:cxn>
                <a:cxn ang="0">
                  <a:pos x="1190" y="1935"/>
                </a:cxn>
                <a:cxn ang="0">
                  <a:pos x="1360" y="2036"/>
                </a:cxn>
                <a:cxn ang="0">
                  <a:pos x="1449" y="2083"/>
                </a:cxn>
                <a:cxn ang="0">
                  <a:pos x="1531" y="2120"/>
                </a:cxn>
                <a:cxn ang="0">
                  <a:pos x="1707" y="2189"/>
                </a:cxn>
                <a:cxn ang="0">
                  <a:pos x="1890" y="2253"/>
                </a:cxn>
                <a:cxn ang="0">
                  <a:pos x="2066" y="2306"/>
                </a:cxn>
              </a:cxnLst>
              <a:rect l="0" t="0" r="r" b="b"/>
              <a:pathLst>
                <a:path w="2067" h="2307">
                  <a:moveTo>
                    <a:pt x="0" y="0"/>
                  </a:moveTo>
                  <a:lnTo>
                    <a:pt x="69" y="228"/>
                  </a:lnTo>
                  <a:lnTo>
                    <a:pt x="145" y="445"/>
                  </a:lnTo>
                  <a:lnTo>
                    <a:pt x="220" y="657"/>
                  </a:lnTo>
                  <a:lnTo>
                    <a:pt x="302" y="859"/>
                  </a:lnTo>
                  <a:lnTo>
                    <a:pt x="390" y="1050"/>
                  </a:lnTo>
                  <a:lnTo>
                    <a:pt x="485" y="1230"/>
                  </a:lnTo>
                  <a:lnTo>
                    <a:pt x="586" y="1400"/>
                  </a:lnTo>
                  <a:lnTo>
                    <a:pt x="642" y="1479"/>
                  </a:lnTo>
                  <a:lnTo>
                    <a:pt x="705" y="1553"/>
                  </a:lnTo>
                  <a:lnTo>
                    <a:pt x="775" y="1627"/>
                  </a:lnTo>
                  <a:lnTo>
                    <a:pt x="850" y="1696"/>
                  </a:lnTo>
                  <a:lnTo>
                    <a:pt x="1014" y="1824"/>
                  </a:lnTo>
                  <a:lnTo>
                    <a:pt x="1190" y="1935"/>
                  </a:lnTo>
                  <a:lnTo>
                    <a:pt x="1360" y="2036"/>
                  </a:lnTo>
                  <a:lnTo>
                    <a:pt x="1449" y="2083"/>
                  </a:lnTo>
                  <a:lnTo>
                    <a:pt x="1531" y="2120"/>
                  </a:lnTo>
                  <a:lnTo>
                    <a:pt x="1707" y="2189"/>
                  </a:lnTo>
                  <a:lnTo>
                    <a:pt x="1890" y="2253"/>
                  </a:lnTo>
                  <a:lnTo>
                    <a:pt x="2066" y="2306"/>
                  </a:lnTo>
                </a:path>
              </a:pathLst>
            </a:custGeom>
            <a:noFill/>
            <a:ln w="50800" cap="rnd" cmpd="sng">
              <a:solidFill>
                <a:srgbClr val="993366"/>
              </a:solidFill>
              <a:prstDash val="solid"/>
              <a:round/>
              <a:headEnd type="none" w="med" len="med"/>
              <a:tailEnd type="none" w="med" len="med"/>
            </a:ln>
            <a:effectLst/>
          </p:spPr>
          <p:txBody>
            <a:bodyPr/>
            <a:lstStyle/>
            <a:p>
              <a:endParaRPr lang="es-ES"/>
            </a:p>
          </p:txBody>
        </p:sp>
      </p:grpSp>
      <p:sp>
        <p:nvSpPr>
          <p:cNvPr id="196655" name="Rectangle 47"/>
          <p:cNvSpPr>
            <a:spLocks noChangeArrowheads="1"/>
          </p:cNvSpPr>
          <p:nvPr/>
        </p:nvSpPr>
        <p:spPr bwMode="auto">
          <a:xfrm>
            <a:off x="6527800" y="5859463"/>
            <a:ext cx="2047875" cy="363537"/>
          </a:xfrm>
          <a:prstGeom prst="rect">
            <a:avLst/>
          </a:prstGeom>
          <a:noFill/>
          <a:ln w="12700">
            <a:noFill/>
            <a:miter lim="800000"/>
            <a:headEnd/>
            <a:tailEnd/>
          </a:ln>
          <a:effectLst/>
        </p:spPr>
        <p:txBody>
          <a:bodyPr wrap="none" lIns="90488" tIns="44450" rIns="90488" bIns="44450">
            <a:spAutoFit/>
          </a:bodyPr>
          <a:lstStyle/>
          <a:p>
            <a:pPr eaLnBrk="0" hangingPunct="0"/>
            <a:r>
              <a:rPr lang="en-US" b="1"/>
              <a:t>L, Trabajo al mes</a:t>
            </a:r>
          </a:p>
        </p:txBody>
      </p:sp>
      <p:sp>
        <p:nvSpPr>
          <p:cNvPr id="196656" name="Rectangle 48"/>
          <p:cNvSpPr>
            <a:spLocks noChangeArrowheads="1"/>
          </p:cNvSpPr>
          <p:nvPr/>
        </p:nvSpPr>
        <p:spPr bwMode="auto">
          <a:xfrm>
            <a:off x="923925" y="1347788"/>
            <a:ext cx="1350963" cy="6985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K, Capital</a:t>
            </a:r>
          </a:p>
          <a:p>
            <a:pPr eaLnBrk="0" hangingPunct="0"/>
            <a:r>
              <a:rPr lang="en-US" sz="2000" b="1"/>
              <a:t>al mes</a:t>
            </a:r>
          </a:p>
        </p:txBody>
      </p:sp>
      <p:sp>
        <p:nvSpPr>
          <p:cNvPr id="47" name="Text Box 34"/>
          <p:cNvSpPr txBox="1">
            <a:spLocks noChangeArrowheads="1"/>
          </p:cNvSpPr>
          <p:nvPr/>
        </p:nvSpPr>
        <p:spPr bwMode="auto">
          <a:xfrm>
            <a:off x="518328" y="6292690"/>
            <a:ext cx="7558864" cy="400110"/>
          </a:xfrm>
          <a:prstGeom prst="rect">
            <a:avLst/>
          </a:prstGeom>
          <a:noFill/>
          <a:ln w="12700">
            <a:noFill/>
            <a:miter lim="800000"/>
            <a:headEnd/>
            <a:tailEnd/>
          </a:ln>
          <a:effectLst/>
        </p:spPr>
        <p:txBody>
          <a:bodyPr wrap="none">
            <a:spAutoFit/>
          </a:bodyPr>
          <a:lstStyle/>
          <a:p>
            <a:pPr eaLnBrk="0" hangingPunct="0"/>
            <a:r>
              <a:rPr lang="es-ES" sz="2000" i="1" dirty="0" smtClean="0"/>
              <a:t>Figura 11</a:t>
            </a:r>
            <a:r>
              <a:rPr lang="es-ES" sz="2000" dirty="0" smtClean="0"/>
              <a:t>. Relación Marginal de Sustitución Técnica decreciente.</a:t>
            </a:r>
            <a:endParaRPr lang="es-ES" sz="2400" dirty="0"/>
          </a:p>
        </p:txBody>
      </p:sp>
      <p:sp>
        <p:nvSpPr>
          <p:cNvPr id="49" name="Rectangle 14"/>
          <p:cNvSpPr>
            <a:spLocks noGrp="1" noChangeArrowheads="1"/>
          </p:cNvSpPr>
          <p:nvPr>
            <p:ph type="title"/>
          </p:nvPr>
        </p:nvSpPr>
        <p:spPr>
          <a:xfrm>
            <a:off x="353027" y="0"/>
            <a:ext cx="8229600" cy="1143000"/>
          </a:xfrm>
          <a:noFill/>
          <a:ln/>
        </p:spPr>
        <p:txBody>
          <a:bodyPr lIns="90488" tIns="44450" rIns="90488" bIns="44450" anchor="b"/>
          <a:lstStyle/>
          <a:p>
            <a:r>
              <a:rPr lang="es-ES" sz="3600" dirty="0"/>
              <a:t>3.2. La sustitución entre factores</a:t>
            </a:r>
            <a:endParaRPr lang="en-US" sz="3600" dirty="0"/>
          </a:p>
        </p:txBody>
      </p:sp>
    </p:spTree>
  </p:cSld>
  <p:clrMapOvr>
    <a:masterClrMapping/>
  </p:clrMapOvr>
  <p:transition spd="med">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6652"/>
                                        </p:tgtEl>
                                        <p:attrNameLst>
                                          <p:attrName>style.visibility</p:attrName>
                                        </p:attrNameLst>
                                      </p:cBhvr>
                                      <p:to>
                                        <p:strVal val="visible"/>
                                      </p:to>
                                    </p:set>
                                    <p:animEffect transition="in" filter="wipe(left)">
                                      <p:cBhvr>
                                        <p:cTn id="7" dur="500"/>
                                        <p:tgtEl>
                                          <p:spTgt spid="19665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96653"/>
                                        </p:tgtEl>
                                        <p:attrNameLst>
                                          <p:attrName>style.visibility</p:attrName>
                                        </p:attrNameLst>
                                      </p:cBhvr>
                                      <p:to>
                                        <p:strVal val="visible"/>
                                      </p:to>
                                    </p:set>
                                    <p:animEffect transition="in" filter="wipe(left)">
                                      <p:cBhvr>
                                        <p:cTn id="12" dur="500"/>
                                        <p:tgtEl>
                                          <p:spTgt spid="196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pie de página"/>
          <p:cNvSpPr>
            <a:spLocks noGrp="1"/>
          </p:cNvSpPr>
          <p:nvPr>
            <p:ph type="ftr" sz="quarter" idx="11"/>
          </p:nvPr>
        </p:nvSpPr>
        <p:spPr/>
        <p:txBody>
          <a:bodyPr/>
          <a:lstStyle/>
          <a:p>
            <a:r>
              <a:rPr lang="es-ES"/>
              <a:t>Capítulo 3</a:t>
            </a:r>
          </a:p>
        </p:txBody>
      </p:sp>
      <p:sp>
        <p:nvSpPr>
          <p:cNvPr id="6" name="6 Marcador de número de diapositiva"/>
          <p:cNvSpPr>
            <a:spLocks noGrp="1"/>
          </p:cNvSpPr>
          <p:nvPr>
            <p:ph type="sldNum" sz="quarter" idx="12"/>
          </p:nvPr>
        </p:nvSpPr>
        <p:spPr/>
        <p:txBody>
          <a:bodyPr/>
          <a:lstStyle/>
          <a:p>
            <a:fld id="{3FC39C07-138A-4601-9D68-E1EF0D0132F2}" type="slidenum">
              <a:rPr lang="es-ES"/>
              <a:pPr/>
              <a:t>46</a:t>
            </a:fld>
            <a:endParaRPr lang="es-ES"/>
          </a:p>
        </p:txBody>
      </p:sp>
      <p:sp>
        <p:nvSpPr>
          <p:cNvPr id="375812" name="Text Box 4"/>
          <p:cNvSpPr txBox="1">
            <a:spLocks noGrp="1" noChangeArrowheads="1"/>
          </p:cNvSpPr>
          <p:nvPr>
            <p:ph type="title"/>
          </p:nvPr>
        </p:nvSpPr>
        <p:spPr>
          <a:solidFill>
            <a:srgbClr val="D8C0CB"/>
          </a:solidFill>
          <a:ln w="12700">
            <a:solidFill>
              <a:srgbClr val="376546"/>
            </a:solidFill>
          </a:ln>
          <a:effectLst>
            <a:outerShdw dist="107763" dir="2700000" algn="ctr" rotWithShape="0">
              <a:srgbClr val="B2B2B2"/>
            </a:outerShdw>
          </a:effectLst>
        </p:spPr>
        <p:txBody>
          <a:bodyPr/>
          <a:lstStyle/>
          <a:p>
            <a:pPr eaLnBrk="0" hangingPunct="0"/>
            <a:r>
              <a:rPr lang="en-US" sz="4000" b="1"/>
              <a:t>Relación marginal de sustitución decreciente</a:t>
            </a:r>
          </a:p>
        </p:txBody>
      </p:sp>
      <p:sp>
        <p:nvSpPr>
          <p:cNvPr id="375811" name="Rectangle 3"/>
          <p:cNvSpPr>
            <a:spLocks noGrp="1" noChangeArrowheads="1"/>
          </p:cNvSpPr>
          <p:nvPr>
            <p:ph type="body" sz="half" idx="1"/>
          </p:nvPr>
        </p:nvSpPr>
        <p:spPr>
          <a:xfrm>
            <a:off x="457200" y="1600200"/>
            <a:ext cx="8147050" cy="4525963"/>
          </a:xfrm>
        </p:spPr>
        <p:txBody>
          <a:bodyPr/>
          <a:lstStyle/>
          <a:p>
            <a:pPr algn="just"/>
            <a:r>
              <a:rPr lang="es-ES" sz="2800" dirty="0"/>
              <a:t>Dado que estamos en la etapa II de los dos factores, está operando la ley de los rendimientos marginales decrecientes (tanto PM</a:t>
            </a:r>
            <a:r>
              <a:rPr lang="es-ES" sz="2800" baseline="-25000" dirty="0"/>
              <a:t>L</a:t>
            </a:r>
            <a:r>
              <a:rPr lang="es-ES" sz="2800" dirty="0"/>
              <a:t> como PM</a:t>
            </a:r>
            <a:r>
              <a:rPr lang="es-ES" sz="2800" baseline="-25000" dirty="0"/>
              <a:t>K</a:t>
            </a:r>
            <a:r>
              <a:rPr lang="es-ES" sz="2800" dirty="0"/>
              <a:t> son decrecientes y positivos), por tanto de A→B (↑L, ↓K):</a:t>
            </a:r>
          </a:p>
          <a:p>
            <a:endParaRPr lang="es-ES" sz="2800" dirty="0"/>
          </a:p>
          <a:p>
            <a:endParaRPr lang="es-ES" sz="2800" dirty="0"/>
          </a:p>
          <a:p>
            <a:r>
              <a:rPr lang="es-ES" sz="2800" dirty="0"/>
              <a:t>Esto implica que las </a:t>
            </a:r>
            <a:r>
              <a:rPr lang="es-ES" sz="2800" dirty="0" err="1"/>
              <a:t>isocuantas</a:t>
            </a:r>
            <a:r>
              <a:rPr lang="es-ES" sz="2800" dirty="0"/>
              <a:t> son convexas</a:t>
            </a:r>
            <a:r>
              <a:rPr lang="en-US" sz="2800" dirty="0"/>
              <a:t>.</a:t>
            </a:r>
            <a:endParaRPr lang="es-ES" sz="2800" dirty="0"/>
          </a:p>
          <a:p>
            <a:pPr>
              <a:buFontTx/>
              <a:buNone/>
            </a:pPr>
            <a:endParaRPr lang="es-ES" sz="2800" dirty="0"/>
          </a:p>
        </p:txBody>
      </p:sp>
      <p:graphicFrame>
        <p:nvGraphicFramePr>
          <p:cNvPr id="375813" name="Object 5"/>
          <p:cNvGraphicFramePr>
            <a:graphicFrameLocks noChangeAspect="1"/>
          </p:cNvGraphicFramePr>
          <p:nvPr>
            <p:ph sz="half" idx="2"/>
          </p:nvPr>
        </p:nvGraphicFramePr>
        <p:xfrm>
          <a:off x="5265738" y="3827463"/>
          <a:ext cx="2717800" cy="935037"/>
        </p:xfrm>
        <a:graphic>
          <a:graphicData uri="http://schemas.openxmlformats.org/presentationml/2006/ole">
            <p:oleObj spid="_x0000_s375813" name="Ecuación" r:id="rId4" imgW="1218960" imgH="419040" progId="Equation.3">
              <p:embed/>
            </p:oleObj>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4 Marcador de número de diapositiva"/>
          <p:cNvSpPr>
            <a:spLocks noGrp="1"/>
          </p:cNvSpPr>
          <p:nvPr>
            <p:ph type="sldNum" sz="quarter" idx="12"/>
          </p:nvPr>
        </p:nvSpPr>
        <p:spPr/>
        <p:txBody>
          <a:bodyPr/>
          <a:lstStyle/>
          <a:p>
            <a:fld id="{791FAF78-50D8-41D9-8685-CE69050BC484}" type="slidenum">
              <a:rPr lang="es-ES"/>
              <a:pPr/>
              <a:t>47</a:t>
            </a:fld>
            <a:endParaRPr lang="es-ES"/>
          </a:p>
        </p:txBody>
      </p:sp>
      <p:sp>
        <p:nvSpPr>
          <p:cNvPr id="204802" name="Rectangle 2"/>
          <p:cNvSpPr>
            <a:spLocks noChangeArrowheads="1"/>
          </p:cNvSpPr>
          <p:nvPr/>
        </p:nvSpPr>
        <p:spPr bwMode="auto">
          <a:xfrm>
            <a:off x="762000" y="6248400"/>
            <a:ext cx="1905000" cy="457200"/>
          </a:xfrm>
          <a:prstGeom prst="rect">
            <a:avLst/>
          </a:prstGeom>
          <a:noFill/>
          <a:ln w="12700">
            <a:noFill/>
            <a:miter lim="800000"/>
            <a:headEnd/>
            <a:tailEnd/>
          </a:ln>
          <a:effectLst/>
        </p:spPr>
        <p:txBody>
          <a:bodyPr wrap="none" anchor="ctr"/>
          <a:lstStyle/>
          <a:p>
            <a:endParaRPr lang="es-ES"/>
          </a:p>
        </p:txBody>
      </p:sp>
      <p:sp>
        <p:nvSpPr>
          <p:cNvPr id="204803" name="Rectangle 3"/>
          <p:cNvSpPr>
            <a:spLocks noChangeArrowheads="1"/>
          </p:cNvSpPr>
          <p:nvPr/>
        </p:nvSpPr>
        <p:spPr bwMode="auto">
          <a:xfrm>
            <a:off x="3276600" y="6248400"/>
            <a:ext cx="2895600" cy="457200"/>
          </a:xfrm>
          <a:prstGeom prst="rect">
            <a:avLst/>
          </a:prstGeom>
          <a:noFill/>
          <a:ln w="12700">
            <a:noFill/>
            <a:miter lim="800000"/>
            <a:headEnd/>
            <a:tailEnd/>
          </a:ln>
          <a:effectLst/>
        </p:spPr>
        <p:txBody>
          <a:bodyPr wrap="none" anchor="ctr"/>
          <a:lstStyle/>
          <a:p>
            <a:endParaRPr lang="es-ES"/>
          </a:p>
        </p:txBody>
      </p:sp>
      <p:sp>
        <p:nvSpPr>
          <p:cNvPr id="204804" name="Rectangle 4"/>
          <p:cNvSpPr>
            <a:spLocks noGrp="1" noChangeArrowheads="1"/>
          </p:cNvSpPr>
          <p:nvPr>
            <p:ph type="title"/>
          </p:nvPr>
        </p:nvSpPr>
        <p:spPr>
          <a:xfrm>
            <a:off x="219919" y="339524"/>
            <a:ext cx="8534400" cy="781050"/>
          </a:xfrm>
          <a:noFill/>
          <a:ln/>
        </p:spPr>
        <p:txBody>
          <a:bodyPr lIns="90488" tIns="44450" rIns="90488" bIns="44450" anchor="b"/>
          <a:lstStyle/>
          <a:p>
            <a:r>
              <a:rPr lang="es-ES" sz="3600" dirty="0"/>
              <a:t>3.2. Dos casos especiales de tecnología</a:t>
            </a:r>
            <a:r>
              <a:rPr lang="en-US" sz="3600" dirty="0"/>
              <a:t> </a:t>
            </a:r>
          </a:p>
        </p:txBody>
      </p:sp>
      <p:sp>
        <p:nvSpPr>
          <p:cNvPr id="204805" name="Rectangle 5"/>
          <p:cNvSpPr>
            <a:spLocks noChangeArrowheads="1"/>
          </p:cNvSpPr>
          <p:nvPr/>
        </p:nvSpPr>
        <p:spPr bwMode="auto">
          <a:xfrm>
            <a:off x="3124200" y="6235700"/>
            <a:ext cx="2895600" cy="457200"/>
          </a:xfrm>
          <a:prstGeom prst="rect">
            <a:avLst/>
          </a:prstGeom>
          <a:noFill/>
          <a:ln w="12700">
            <a:noFill/>
            <a:miter lim="800000"/>
            <a:headEnd/>
            <a:tailEnd/>
          </a:ln>
          <a:effectLst/>
        </p:spPr>
        <p:txBody>
          <a:bodyPr wrap="none" anchor="ctr"/>
          <a:lstStyle/>
          <a:p>
            <a:endParaRPr lang="es-ES"/>
          </a:p>
        </p:txBody>
      </p:sp>
      <p:sp>
        <p:nvSpPr>
          <p:cNvPr id="204806" name="Line 6"/>
          <p:cNvSpPr>
            <a:spLocks noChangeShapeType="1"/>
          </p:cNvSpPr>
          <p:nvPr/>
        </p:nvSpPr>
        <p:spPr bwMode="auto">
          <a:xfrm>
            <a:off x="2571750" y="1725613"/>
            <a:ext cx="0" cy="3995737"/>
          </a:xfrm>
          <a:prstGeom prst="line">
            <a:avLst/>
          </a:prstGeom>
          <a:noFill/>
          <a:ln w="25400">
            <a:solidFill>
              <a:schemeClr val="tx1"/>
            </a:solidFill>
            <a:round/>
            <a:headEnd/>
            <a:tailEnd/>
          </a:ln>
          <a:effectLst/>
        </p:spPr>
        <p:txBody>
          <a:bodyPr wrap="none" anchor="ctr"/>
          <a:lstStyle/>
          <a:p>
            <a:endParaRPr lang="es-ES"/>
          </a:p>
        </p:txBody>
      </p:sp>
      <p:sp>
        <p:nvSpPr>
          <p:cNvPr id="204807" name="Line 7"/>
          <p:cNvSpPr>
            <a:spLocks noChangeShapeType="1"/>
          </p:cNvSpPr>
          <p:nvPr/>
        </p:nvSpPr>
        <p:spPr bwMode="auto">
          <a:xfrm>
            <a:off x="2590800" y="5702300"/>
            <a:ext cx="4006850" cy="0"/>
          </a:xfrm>
          <a:prstGeom prst="line">
            <a:avLst/>
          </a:prstGeom>
          <a:noFill/>
          <a:ln w="25400">
            <a:solidFill>
              <a:schemeClr val="tx1"/>
            </a:solidFill>
            <a:round/>
            <a:headEnd/>
            <a:tailEnd/>
          </a:ln>
          <a:effectLst/>
        </p:spPr>
        <p:txBody>
          <a:bodyPr wrap="none" anchor="ctr"/>
          <a:lstStyle/>
          <a:p>
            <a:endParaRPr lang="es-ES"/>
          </a:p>
        </p:txBody>
      </p:sp>
      <p:sp>
        <p:nvSpPr>
          <p:cNvPr id="204808" name="Rectangle 8"/>
          <p:cNvSpPr>
            <a:spLocks noChangeArrowheads="1"/>
          </p:cNvSpPr>
          <p:nvPr/>
        </p:nvSpPr>
        <p:spPr bwMode="auto">
          <a:xfrm>
            <a:off x="7278688" y="5475288"/>
            <a:ext cx="1393825" cy="6985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L, Trabajo</a:t>
            </a:r>
          </a:p>
          <a:p>
            <a:pPr eaLnBrk="0" hangingPunct="0"/>
            <a:r>
              <a:rPr lang="en-US" sz="2000" b="1"/>
              <a:t>al mes</a:t>
            </a:r>
          </a:p>
        </p:txBody>
      </p:sp>
      <p:sp>
        <p:nvSpPr>
          <p:cNvPr id="204809" name="Rectangle 9"/>
          <p:cNvSpPr>
            <a:spLocks noChangeArrowheads="1"/>
          </p:cNvSpPr>
          <p:nvPr/>
        </p:nvSpPr>
        <p:spPr bwMode="auto">
          <a:xfrm>
            <a:off x="1131888" y="1587500"/>
            <a:ext cx="1350962" cy="698500"/>
          </a:xfrm>
          <a:prstGeom prst="rect">
            <a:avLst/>
          </a:prstGeom>
          <a:noFill/>
          <a:ln w="12700">
            <a:noFill/>
            <a:miter lim="800000"/>
            <a:headEnd/>
            <a:tailEnd/>
          </a:ln>
          <a:effectLst/>
        </p:spPr>
        <p:txBody>
          <a:bodyPr wrap="none" lIns="90488" tIns="44450" rIns="90488" bIns="44450">
            <a:spAutoFit/>
          </a:bodyPr>
          <a:lstStyle/>
          <a:p>
            <a:pPr algn="r" eaLnBrk="0" hangingPunct="0"/>
            <a:r>
              <a:rPr lang="en-US" sz="2000" b="1"/>
              <a:t>K, Capital</a:t>
            </a:r>
          </a:p>
          <a:p>
            <a:pPr algn="r" eaLnBrk="0" hangingPunct="0"/>
            <a:r>
              <a:rPr lang="en-US" sz="2000" b="1"/>
              <a:t>al mes</a:t>
            </a:r>
          </a:p>
        </p:txBody>
      </p:sp>
      <p:grpSp>
        <p:nvGrpSpPr>
          <p:cNvPr id="204822" name="Group 22"/>
          <p:cNvGrpSpPr>
            <a:grpSpLocks/>
          </p:cNvGrpSpPr>
          <p:nvPr/>
        </p:nvGrpSpPr>
        <p:grpSpPr bwMode="auto">
          <a:xfrm>
            <a:off x="2963863" y="1741488"/>
            <a:ext cx="4013200" cy="3962400"/>
            <a:chOff x="1867" y="1097"/>
            <a:chExt cx="2528" cy="2496"/>
          </a:xfrm>
        </p:grpSpPr>
        <p:sp>
          <p:nvSpPr>
            <p:cNvPr id="204810" name="Line 10"/>
            <p:cNvSpPr>
              <a:spLocks noChangeShapeType="1"/>
            </p:cNvSpPr>
            <p:nvPr/>
          </p:nvSpPr>
          <p:spPr bwMode="auto">
            <a:xfrm>
              <a:off x="1867" y="2683"/>
              <a:ext cx="693" cy="693"/>
            </a:xfrm>
            <a:prstGeom prst="line">
              <a:avLst/>
            </a:prstGeom>
            <a:noFill/>
            <a:ln w="50800">
              <a:solidFill>
                <a:srgbClr val="993300"/>
              </a:solidFill>
              <a:round/>
              <a:headEnd/>
              <a:tailEnd/>
            </a:ln>
            <a:effectLst/>
          </p:spPr>
          <p:txBody>
            <a:bodyPr wrap="none" anchor="ctr"/>
            <a:lstStyle/>
            <a:p>
              <a:endParaRPr lang="es-ES"/>
            </a:p>
          </p:txBody>
        </p:sp>
        <p:sp>
          <p:nvSpPr>
            <p:cNvPr id="204811" name="Line 11"/>
            <p:cNvSpPr>
              <a:spLocks noChangeShapeType="1"/>
            </p:cNvSpPr>
            <p:nvPr/>
          </p:nvSpPr>
          <p:spPr bwMode="auto">
            <a:xfrm>
              <a:off x="1867" y="1963"/>
              <a:ext cx="1461" cy="1461"/>
            </a:xfrm>
            <a:prstGeom prst="line">
              <a:avLst/>
            </a:prstGeom>
            <a:noFill/>
            <a:ln w="50800">
              <a:solidFill>
                <a:srgbClr val="FF9900"/>
              </a:solidFill>
              <a:round/>
              <a:headEnd/>
              <a:tailEnd/>
            </a:ln>
            <a:effectLst/>
          </p:spPr>
          <p:txBody>
            <a:bodyPr wrap="none" anchor="ctr"/>
            <a:lstStyle/>
            <a:p>
              <a:endParaRPr lang="es-ES"/>
            </a:p>
          </p:txBody>
        </p:sp>
        <p:sp>
          <p:nvSpPr>
            <p:cNvPr id="204812" name="Line 12"/>
            <p:cNvSpPr>
              <a:spLocks noChangeShapeType="1"/>
            </p:cNvSpPr>
            <p:nvPr/>
          </p:nvSpPr>
          <p:spPr bwMode="auto">
            <a:xfrm>
              <a:off x="1867" y="1291"/>
              <a:ext cx="2133" cy="2133"/>
            </a:xfrm>
            <a:prstGeom prst="line">
              <a:avLst/>
            </a:prstGeom>
            <a:noFill/>
            <a:ln w="50800">
              <a:solidFill>
                <a:srgbClr val="FFCC00"/>
              </a:solidFill>
              <a:round/>
              <a:headEnd/>
              <a:tailEnd/>
            </a:ln>
            <a:effectLst/>
          </p:spPr>
          <p:txBody>
            <a:bodyPr wrap="none" anchor="ctr"/>
            <a:lstStyle/>
            <a:p>
              <a:endParaRPr lang="es-ES"/>
            </a:p>
          </p:txBody>
        </p:sp>
        <p:sp>
          <p:nvSpPr>
            <p:cNvPr id="204813" name="Rectangle 13"/>
            <p:cNvSpPr>
              <a:spLocks noChangeArrowheads="1"/>
            </p:cNvSpPr>
            <p:nvPr/>
          </p:nvSpPr>
          <p:spPr bwMode="auto">
            <a:xfrm>
              <a:off x="2515" y="3307"/>
              <a:ext cx="334" cy="286"/>
            </a:xfrm>
            <a:prstGeom prst="rect">
              <a:avLst/>
            </a:prstGeom>
            <a:noFill/>
            <a:ln w="12700">
              <a:noFill/>
              <a:miter lim="800000"/>
              <a:headEnd/>
              <a:tailEnd/>
            </a:ln>
            <a:effectLst/>
          </p:spPr>
          <p:txBody>
            <a:bodyPr wrap="none" lIns="90488" tIns="44450" rIns="90488" bIns="44450">
              <a:spAutoFit/>
            </a:bodyPr>
            <a:lstStyle/>
            <a:p>
              <a:pPr eaLnBrk="0" hangingPunct="0"/>
              <a:r>
                <a:rPr lang="en-US" sz="2400" b="1" i="1"/>
                <a:t>Q</a:t>
              </a:r>
              <a:r>
                <a:rPr lang="en-US" sz="2400" b="1" i="1" baseline="-25000"/>
                <a:t>1</a:t>
              </a:r>
            </a:p>
          </p:txBody>
        </p:sp>
        <p:sp>
          <p:nvSpPr>
            <p:cNvPr id="204814" name="Rectangle 14"/>
            <p:cNvSpPr>
              <a:spLocks noChangeArrowheads="1"/>
            </p:cNvSpPr>
            <p:nvPr/>
          </p:nvSpPr>
          <p:spPr bwMode="auto">
            <a:xfrm>
              <a:off x="3377" y="3307"/>
              <a:ext cx="334" cy="286"/>
            </a:xfrm>
            <a:prstGeom prst="rect">
              <a:avLst/>
            </a:prstGeom>
            <a:noFill/>
            <a:ln w="12700">
              <a:noFill/>
              <a:miter lim="800000"/>
              <a:headEnd/>
              <a:tailEnd/>
            </a:ln>
            <a:effectLst/>
          </p:spPr>
          <p:txBody>
            <a:bodyPr wrap="none" lIns="90488" tIns="44450" rIns="90488" bIns="44450">
              <a:spAutoFit/>
            </a:bodyPr>
            <a:lstStyle/>
            <a:p>
              <a:pPr eaLnBrk="0" hangingPunct="0"/>
              <a:r>
                <a:rPr lang="en-US" sz="2400" b="1" i="1"/>
                <a:t>Q</a:t>
              </a:r>
              <a:r>
                <a:rPr lang="en-US" sz="2400" b="1" i="1" baseline="-25000"/>
                <a:t>2</a:t>
              </a:r>
            </a:p>
          </p:txBody>
        </p:sp>
        <p:sp>
          <p:nvSpPr>
            <p:cNvPr id="204815" name="Rectangle 15"/>
            <p:cNvSpPr>
              <a:spLocks noChangeArrowheads="1"/>
            </p:cNvSpPr>
            <p:nvPr/>
          </p:nvSpPr>
          <p:spPr bwMode="auto">
            <a:xfrm>
              <a:off x="4061" y="3307"/>
              <a:ext cx="334" cy="286"/>
            </a:xfrm>
            <a:prstGeom prst="rect">
              <a:avLst/>
            </a:prstGeom>
            <a:noFill/>
            <a:ln w="12700">
              <a:noFill/>
              <a:miter lim="800000"/>
              <a:headEnd/>
              <a:tailEnd/>
            </a:ln>
            <a:effectLst/>
          </p:spPr>
          <p:txBody>
            <a:bodyPr wrap="none" lIns="90488" tIns="44450" rIns="90488" bIns="44450">
              <a:spAutoFit/>
            </a:bodyPr>
            <a:lstStyle/>
            <a:p>
              <a:pPr eaLnBrk="0" hangingPunct="0"/>
              <a:r>
                <a:rPr lang="en-US" sz="2400" b="1" i="1"/>
                <a:t>Q</a:t>
              </a:r>
              <a:r>
                <a:rPr lang="en-US" sz="2400" b="1" i="1" baseline="-25000"/>
                <a:t>3</a:t>
              </a:r>
            </a:p>
          </p:txBody>
        </p:sp>
        <p:sp>
          <p:nvSpPr>
            <p:cNvPr id="204816" name="Oval 16"/>
            <p:cNvSpPr>
              <a:spLocks noChangeArrowheads="1"/>
            </p:cNvSpPr>
            <p:nvPr/>
          </p:nvSpPr>
          <p:spPr bwMode="auto">
            <a:xfrm>
              <a:off x="1920" y="1344"/>
              <a:ext cx="96" cy="96"/>
            </a:xfrm>
            <a:prstGeom prst="ellipse">
              <a:avLst/>
            </a:prstGeom>
            <a:solidFill>
              <a:schemeClr val="tx1"/>
            </a:solidFill>
            <a:ln w="12700">
              <a:solidFill>
                <a:schemeClr val="tx1"/>
              </a:solidFill>
              <a:round/>
              <a:headEnd/>
              <a:tailEnd/>
            </a:ln>
            <a:effectLst/>
          </p:spPr>
          <p:txBody>
            <a:bodyPr wrap="none" anchor="ctr"/>
            <a:lstStyle/>
            <a:p>
              <a:endParaRPr lang="es-ES"/>
            </a:p>
          </p:txBody>
        </p:sp>
        <p:sp>
          <p:nvSpPr>
            <p:cNvPr id="204817" name="Rectangle 17"/>
            <p:cNvSpPr>
              <a:spLocks noChangeArrowheads="1"/>
            </p:cNvSpPr>
            <p:nvPr/>
          </p:nvSpPr>
          <p:spPr bwMode="auto">
            <a:xfrm>
              <a:off x="1961" y="1097"/>
              <a:ext cx="242" cy="286"/>
            </a:xfrm>
            <a:prstGeom prst="rect">
              <a:avLst/>
            </a:prstGeom>
            <a:noFill/>
            <a:ln w="12700">
              <a:noFill/>
              <a:miter lim="800000"/>
              <a:headEnd/>
              <a:tailEnd/>
            </a:ln>
            <a:effectLst/>
          </p:spPr>
          <p:txBody>
            <a:bodyPr wrap="none" lIns="90488" tIns="44450" rIns="90488" bIns="44450">
              <a:spAutoFit/>
            </a:bodyPr>
            <a:lstStyle/>
            <a:p>
              <a:pPr eaLnBrk="0" hangingPunct="0"/>
              <a:r>
                <a:rPr lang="en-US" sz="2400" i="1"/>
                <a:t>A</a:t>
              </a:r>
            </a:p>
          </p:txBody>
        </p:sp>
        <p:sp>
          <p:nvSpPr>
            <p:cNvPr id="204818" name="Oval 18"/>
            <p:cNvSpPr>
              <a:spLocks noChangeArrowheads="1"/>
            </p:cNvSpPr>
            <p:nvPr/>
          </p:nvSpPr>
          <p:spPr bwMode="auto">
            <a:xfrm>
              <a:off x="2880" y="2304"/>
              <a:ext cx="96" cy="96"/>
            </a:xfrm>
            <a:prstGeom prst="ellipse">
              <a:avLst/>
            </a:prstGeom>
            <a:solidFill>
              <a:schemeClr val="tx1"/>
            </a:solidFill>
            <a:ln w="12700">
              <a:solidFill>
                <a:schemeClr val="tx1"/>
              </a:solidFill>
              <a:round/>
              <a:headEnd/>
              <a:tailEnd/>
            </a:ln>
            <a:effectLst/>
          </p:spPr>
          <p:txBody>
            <a:bodyPr wrap="none" anchor="ctr"/>
            <a:lstStyle/>
            <a:p>
              <a:endParaRPr lang="es-ES"/>
            </a:p>
          </p:txBody>
        </p:sp>
        <p:sp>
          <p:nvSpPr>
            <p:cNvPr id="204819" name="Rectangle 19"/>
            <p:cNvSpPr>
              <a:spLocks noChangeArrowheads="1"/>
            </p:cNvSpPr>
            <p:nvPr/>
          </p:nvSpPr>
          <p:spPr bwMode="auto">
            <a:xfrm>
              <a:off x="2921" y="2057"/>
              <a:ext cx="242" cy="286"/>
            </a:xfrm>
            <a:prstGeom prst="rect">
              <a:avLst/>
            </a:prstGeom>
            <a:noFill/>
            <a:ln w="12700">
              <a:noFill/>
              <a:miter lim="800000"/>
              <a:headEnd/>
              <a:tailEnd/>
            </a:ln>
            <a:effectLst/>
          </p:spPr>
          <p:txBody>
            <a:bodyPr wrap="none" lIns="90488" tIns="44450" rIns="90488" bIns="44450">
              <a:spAutoFit/>
            </a:bodyPr>
            <a:lstStyle/>
            <a:p>
              <a:pPr eaLnBrk="0" hangingPunct="0"/>
              <a:r>
                <a:rPr lang="en-US" sz="2400" i="1"/>
                <a:t>B</a:t>
              </a:r>
            </a:p>
          </p:txBody>
        </p:sp>
        <p:sp>
          <p:nvSpPr>
            <p:cNvPr id="204820" name="Oval 20"/>
            <p:cNvSpPr>
              <a:spLocks noChangeArrowheads="1"/>
            </p:cNvSpPr>
            <p:nvPr/>
          </p:nvSpPr>
          <p:spPr bwMode="auto">
            <a:xfrm>
              <a:off x="3840" y="3264"/>
              <a:ext cx="96" cy="96"/>
            </a:xfrm>
            <a:prstGeom prst="ellipse">
              <a:avLst/>
            </a:prstGeom>
            <a:solidFill>
              <a:schemeClr val="tx1"/>
            </a:solidFill>
            <a:ln w="12700">
              <a:solidFill>
                <a:schemeClr val="tx1"/>
              </a:solidFill>
              <a:round/>
              <a:headEnd/>
              <a:tailEnd/>
            </a:ln>
            <a:effectLst/>
          </p:spPr>
          <p:txBody>
            <a:bodyPr wrap="none" anchor="ctr"/>
            <a:lstStyle/>
            <a:p>
              <a:endParaRPr lang="es-ES"/>
            </a:p>
          </p:txBody>
        </p:sp>
        <p:sp>
          <p:nvSpPr>
            <p:cNvPr id="204821" name="Rectangle 21"/>
            <p:cNvSpPr>
              <a:spLocks noChangeArrowheads="1"/>
            </p:cNvSpPr>
            <p:nvPr/>
          </p:nvSpPr>
          <p:spPr bwMode="auto">
            <a:xfrm>
              <a:off x="3881" y="3017"/>
              <a:ext cx="253" cy="286"/>
            </a:xfrm>
            <a:prstGeom prst="rect">
              <a:avLst/>
            </a:prstGeom>
            <a:noFill/>
            <a:ln w="12700">
              <a:noFill/>
              <a:miter lim="800000"/>
              <a:headEnd/>
              <a:tailEnd/>
            </a:ln>
            <a:effectLst/>
          </p:spPr>
          <p:txBody>
            <a:bodyPr wrap="none" lIns="90488" tIns="44450" rIns="90488" bIns="44450">
              <a:spAutoFit/>
            </a:bodyPr>
            <a:lstStyle/>
            <a:p>
              <a:pPr eaLnBrk="0" hangingPunct="0"/>
              <a:r>
                <a:rPr lang="en-US" sz="2400" i="1"/>
                <a:t>C</a:t>
              </a:r>
            </a:p>
          </p:txBody>
        </p:sp>
      </p:grpSp>
      <p:sp>
        <p:nvSpPr>
          <p:cNvPr id="204823" name="Text Box 23"/>
          <p:cNvSpPr txBox="1">
            <a:spLocks noChangeArrowheads="1"/>
          </p:cNvSpPr>
          <p:nvPr/>
        </p:nvSpPr>
        <p:spPr bwMode="auto">
          <a:xfrm>
            <a:off x="1169043" y="5968015"/>
            <a:ext cx="6041984" cy="461665"/>
          </a:xfrm>
          <a:prstGeom prst="rect">
            <a:avLst/>
          </a:prstGeom>
          <a:noFill/>
          <a:ln w="12700">
            <a:noFill/>
            <a:miter lim="800000"/>
            <a:headEnd/>
            <a:tailEnd/>
          </a:ln>
          <a:effectLst/>
        </p:spPr>
        <p:txBody>
          <a:bodyPr wrap="square">
            <a:spAutoFit/>
          </a:bodyPr>
          <a:lstStyle/>
          <a:p>
            <a:pPr eaLnBrk="0" hangingPunct="0"/>
            <a:r>
              <a:rPr lang="en-US" sz="2400" i="1" dirty="0" err="1" smtClean="0"/>
              <a:t>Figura</a:t>
            </a:r>
            <a:r>
              <a:rPr lang="en-US" sz="2400" i="1" dirty="0" smtClean="0"/>
              <a:t> 12</a:t>
            </a:r>
            <a:r>
              <a:rPr lang="en-US" sz="2400" dirty="0" smtClean="0"/>
              <a:t>. </a:t>
            </a:r>
            <a:r>
              <a:rPr lang="en-US" sz="2400" dirty="0" err="1" smtClean="0"/>
              <a:t>Factores</a:t>
            </a:r>
            <a:r>
              <a:rPr lang="en-US" sz="2400" dirty="0" smtClean="0"/>
              <a:t> </a:t>
            </a:r>
            <a:r>
              <a:rPr lang="en-US" sz="2400" dirty="0" err="1" smtClean="0"/>
              <a:t>sustitutivos</a:t>
            </a:r>
            <a:r>
              <a:rPr lang="en-US" sz="2400" dirty="0" smtClean="0"/>
              <a:t> perfectos.</a:t>
            </a:r>
            <a:endParaRPr lang="en-US" sz="2800" dirty="0"/>
          </a:p>
        </p:txBody>
      </p:sp>
    </p:spTree>
  </p:cSld>
  <p:clrMapOvr>
    <a:masterClrMapping/>
  </p:clrMapOvr>
  <p:transition spd="med">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4822"/>
                                        </p:tgtEl>
                                        <p:attrNameLst>
                                          <p:attrName>style.visibility</p:attrName>
                                        </p:attrNameLst>
                                      </p:cBhvr>
                                      <p:to>
                                        <p:strVal val="visible"/>
                                      </p:to>
                                    </p:set>
                                    <p:animEffect transition="in" filter="wipe(left)">
                                      <p:cBhvr>
                                        <p:cTn id="7" dur="500"/>
                                        <p:tgtEl>
                                          <p:spTgt spid="2048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4 Marcador de pie de página"/>
          <p:cNvSpPr>
            <a:spLocks noGrp="1"/>
          </p:cNvSpPr>
          <p:nvPr>
            <p:ph type="ftr" sz="quarter" idx="11"/>
          </p:nvPr>
        </p:nvSpPr>
        <p:spPr/>
        <p:txBody>
          <a:bodyPr/>
          <a:lstStyle/>
          <a:p>
            <a:r>
              <a:rPr lang="es-ES"/>
              <a:t>Capítulo 3</a:t>
            </a:r>
          </a:p>
        </p:txBody>
      </p:sp>
      <p:sp>
        <p:nvSpPr>
          <p:cNvPr id="7" name="5 Marcador de número de diapositiva"/>
          <p:cNvSpPr>
            <a:spLocks noGrp="1"/>
          </p:cNvSpPr>
          <p:nvPr>
            <p:ph type="sldNum" sz="quarter" idx="12"/>
          </p:nvPr>
        </p:nvSpPr>
        <p:spPr/>
        <p:txBody>
          <a:bodyPr/>
          <a:lstStyle/>
          <a:p>
            <a:fld id="{EC6CB00F-8C76-4BA2-89B1-6913534535B8}" type="slidenum">
              <a:rPr lang="es-ES"/>
              <a:pPr/>
              <a:t>48</a:t>
            </a:fld>
            <a:endParaRPr lang="es-ES"/>
          </a:p>
        </p:txBody>
      </p:sp>
      <p:sp>
        <p:nvSpPr>
          <p:cNvPr id="206850" name="Rectangle 2"/>
          <p:cNvSpPr>
            <a:spLocks noChangeArrowheads="1"/>
          </p:cNvSpPr>
          <p:nvPr/>
        </p:nvSpPr>
        <p:spPr bwMode="auto">
          <a:xfrm>
            <a:off x="762000" y="6248400"/>
            <a:ext cx="1905000" cy="457200"/>
          </a:xfrm>
          <a:prstGeom prst="rect">
            <a:avLst/>
          </a:prstGeom>
          <a:noFill/>
          <a:ln w="12700">
            <a:noFill/>
            <a:miter lim="800000"/>
            <a:headEnd/>
            <a:tailEnd/>
          </a:ln>
          <a:effectLst/>
        </p:spPr>
        <p:txBody>
          <a:bodyPr wrap="none" anchor="ctr"/>
          <a:lstStyle/>
          <a:p>
            <a:endParaRPr lang="es-ES"/>
          </a:p>
        </p:txBody>
      </p:sp>
      <p:sp>
        <p:nvSpPr>
          <p:cNvPr id="206853" name="Rectangle 5"/>
          <p:cNvSpPr>
            <a:spLocks noGrp="1" noChangeArrowheads="1"/>
          </p:cNvSpPr>
          <p:nvPr>
            <p:ph type="body" idx="1"/>
          </p:nvPr>
        </p:nvSpPr>
        <p:spPr>
          <a:xfrm>
            <a:off x="567159" y="1775770"/>
            <a:ext cx="7836062" cy="3695700"/>
          </a:xfrm>
          <a:noFill/>
          <a:ln/>
        </p:spPr>
        <p:txBody>
          <a:bodyPr lIns="90488" tIns="44450" rIns="90488" bIns="44450"/>
          <a:lstStyle/>
          <a:p>
            <a:pPr marL="533400" indent="-533400" algn="just">
              <a:lnSpc>
                <a:spcPct val="90000"/>
              </a:lnSpc>
              <a:spcBef>
                <a:spcPct val="70000"/>
              </a:spcBef>
            </a:pPr>
            <a:r>
              <a:rPr lang="en-US" sz="2800" dirty="0" err="1"/>
              <a:t>Cuando</a:t>
            </a:r>
            <a:r>
              <a:rPr lang="en-US" sz="2800" dirty="0"/>
              <a:t> los </a:t>
            </a:r>
            <a:r>
              <a:rPr lang="en-US" sz="2800" dirty="0" err="1"/>
              <a:t>factores</a:t>
            </a:r>
            <a:r>
              <a:rPr lang="en-US" sz="2800" dirty="0"/>
              <a:t> son </a:t>
            </a:r>
            <a:r>
              <a:rPr lang="en-US" sz="2800" dirty="0" err="1"/>
              <a:t>perfectamente</a:t>
            </a:r>
            <a:r>
              <a:rPr lang="en-US" sz="2800" dirty="0"/>
              <a:t> </a:t>
            </a:r>
            <a:r>
              <a:rPr lang="en-US" sz="2800" dirty="0" err="1"/>
              <a:t>sustituibles</a:t>
            </a:r>
            <a:r>
              <a:rPr lang="en-US" sz="2800" dirty="0"/>
              <a:t>:</a:t>
            </a:r>
          </a:p>
          <a:p>
            <a:pPr marL="533400" indent="-533400" algn="just">
              <a:lnSpc>
                <a:spcPct val="90000"/>
              </a:lnSpc>
              <a:spcBef>
                <a:spcPct val="70000"/>
              </a:spcBef>
              <a:buFontTx/>
              <a:buAutoNum type="arabicPeriod"/>
            </a:pPr>
            <a:r>
              <a:rPr lang="en-US" sz="2800" dirty="0"/>
              <a:t>La RMST </a:t>
            </a:r>
            <a:r>
              <a:rPr lang="en-US" sz="2800" dirty="0" err="1"/>
              <a:t>es</a:t>
            </a:r>
            <a:r>
              <a:rPr lang="en-US" sz="2800" dirty="0"/>
              <a:t> </a:t>
            </a:r>
            <a:r>
              <a:rPr lang="en-US" sz="2800" dirty="0" err="1"/>
              <a:t>constante</a:t>
            </a:r>
            <a:r>
              <a:rPr lang="en-US" sz="2800" dirty="0"/>
              <a:t> en </a:t>
            </a:r>
            <a:r>
              <a:rPr lang="en-US" sz="2800" dirty="0" err="1"/>
              <a:t>todos</a:t>
            </a:r>
            <a:r>
              <a:rPr lang="en-US" sz="2800" dirty="0"/>
              <a:t> los </a:t>
            </a:r>
            <a:r>
              <a:rPr lang="en-US" sz="2800" dirty="0" err="1"/>
              <a:t>puntos</a:t>
            </a:r>
            <a:r>
              <a:rPr lang="en-US" sz="2800" dirty="0"/>
              <a:t> de </a:t>
            </a:r>
            <a:r>
              <a:rPr lang="en-US" sz="2800" dirty="0" err="1"/>
              <a:t>una</a:t>
            </a:r>
            <a:r>
              <a:rPr lang="en-US" sz="2800" dirty="0"/>
              <a:t> </a:t>
            </a:r>
            <a:r>
              <a:rPr lang="en-US" sz="2800" dirty="0" err="1"/>
              <a:t>isocuanta</a:t>
            </a:r>
            <a:r>
              <a:rPr lang="en-US" sz="2800" dirty="0"/>
              <a:t>.</a:t>
            </a:r>
          </a:p>
          <a:p>
            <a:pPr marL="533400" indent="-533400" algn="just">
              <a:lnSpc>
                <a:spcPct val="90000"/>
              </a:lnSpc>
              <a:spcBef>
                <a:spcPct val="70000"/>
              </a:spcBef>
              <a:buFontTx/>
              <a:buAutoNum type="arabicPeriod"/>
            </a:pPr>
            <a:r>
              <a:rPr lang="es-ES" sz="2700" dirty="0"/>
              <a:t>Es posible obtener el mismo nivel de producción por medio de una combinación equilibrada </a:t>
            </a:r>
            <a:r>
              <a:rPr lang="en-US" sz="2800" dirty="0" smtClean="0"/>
              <a:t>(B), o </a:t>
            </a:r>
            <a:r>
              <a:rPr lang="en-US" sz="2800" dirty="0" err="1" smtClean="0"/>
              <a:t>por</a:t>
            </a:r>
            <a:r>
              <a:rPr lang="en-US" sz="2800" dirty="0" smtClean="0"/>
              <a:t> </a:t>
            </a:r>
            <a:r>
              <a:rPr lang="en-US" sz="2800" dirty="0" err="1" smtClean="0"/>
              <a:t>una</a:t>
            </a:r>
            <a:r>
              <a:rPr lang="en-US" sz="2800" dirty="0" smtClean="0"/>
              <a:t> </a:t>
            </a:r>
            <a:r>
              <a:rPr lang="en-US" sz="2800" dirty="0" err="1" smtClean="0"/>
              <a:t>combinación</a:t>
            </a:r>
            <a:r>
              <a:rPr lang="en-US" sz="2800" dirty="0" smtClean="0"/>
              <a:t> </a:t>
            </a:r>
            <a:r>
              <a:rPr lang="en-US" sz="2800" dirty="0" err="1" smtClean="0"/>
              <a:t>intensiva</a:t>
            </a:r>
            <a:r>
              <a:rPr lang="en-US" sz="2800" dirty="0" smtClean="0"/>
              <a:t> en capital (A) o en </a:t>
            </a:r>
            <a:r>
              <a:rPr lang="en-US" sz="2800" dirty="0" err="1" smtClean="0"/>
              <a:t>trabajo</a:t>
            </a:r>
            <a:r>
              <a:rPr lang="en-US" sz="2800" dirty="0" smtClean="0"/>
              <a:t> (C).</a:t>
            </a:r>
            <a:endParaRPr lang="en-US" sz="2800" dirty="0"/>
          </a:p>
          <a:p>
            <a:pPr marL="533400" indent="-533400" algn="just">
              <a:lnSpc>
                <a:spcPct val="90000"/>
              </a:lnSpc>
              <a:spcBef>
                <a:spcPct val="70000"/>
              </a:spcBef>
            </a:pPr>
            <a:r>
              <a:rPr lang="en-US" sz="2800" dirty="0"/>
              <a:t> </a:t>
            </a:r>
            <a:r>
              <a:rPr lang="en-US" sz="2800" dirty="0" err="1"/>
              <a:t>Por</a:t>
            </a:r>
            <a:r>
              <a:rPr lang="en-US" sz="2800" dirty="0"/>
              <a:t> </a:t>
            </a:r>
            <a:r>
              <a:rPr lang="en-US" sz="2800" dirty="0" err="1"/>
              <a:t>ejemplo</a:t>
            </a:r>
            <a:r>
              <a:rPr lang="en-US" sz="2800" dirty="0"/>
              <a:t>: la </a:t>
            </a:r>
            <a:r>
              <a:rPr lang="en-US" sz="2800" dirty="0" err="1"/>
              <a:t>cabina</a:t>
            </a:r>
            <a:r>
              <a:rPr lang="en-US" sz="2800" dirty="0"/>
              <a:t> de </a:t>
            </a:r>
            <a:r>
              <a:rPr lang="en-US" sz="2800" dirty="0" err="1"/>
              <a:t>peaje</a:t>
            </a:r>
            <a:r>
              <a:rPr lang="en-US" sz="2800" dirty="0"/>
              <a:t>.</a:t>
            </a:r>
          </a:p>
        </p:txBody>
      </p:sp>
      <p:sp>
        <p:nvSpPr>
          <p:cNvPr id="206856" name="Text Box 8"/>
          <p:cNvSpPr txBox="1">
            <a:spLocks noChangeArrowheads="1"/>
          </p:cNvSpPr>
          <p:nvPr/>
        </p:nvSpPr>
        <p:spPr bwMode="auto">
          <a:xfrm>
            <a:off x="2279188" y="1014895"/>
            <a:ext cx="3938587" cy="531812"/>
          </a:xfrm>
          <a:prstGeom prst="rect">
            <a:avLst/>
          </a:prstGeom>
          <a:solidFill>
            <a:srgbClr val="D8C0CB"/>
          </a:solidFill>
          <a:ln w="12700">
            <a:solidFill>
              <a:srgbClr val="376546"/>
            </a:solidFill>
            <a:miter lim="800000"/>
            <a:headEnd/>
            <a:tailEnd/>
          </a:ln>
          <a:effectLst>
            <a:outerShdw dist="107763" dir="2700000" algn="ctr" rotWithShape="0">
              <a:srgbClr val="B2B2B2"/>
            </a:outerShdw>
          </a:effectLst>
        </p:spPr>
        <p:txBody>
          <a:bodyPr wrap="none">
            <a:spAutoFit/>
          </a:bodyPr>
          <a:lstStyle/>
          <a:p>
            <a:pPr algn="ctr" eaLnBrk="0" hangingPunct="0"/>
            <a:r>
              <a:rPr lang="en-US" sz="2800" b="1" dirty="0" err="1"/>
              <a:t>Sustitutivos</a:t>
            </a:r>
            <a:r>
              <a:rPr lang="en-US" sz="2800" b="1" dirty="0"/>
              <a:t> perfectos</a:t>
            </a:r>
            <a:endParaRPr lang="en-US" sz="3200" b="1" dirty="0"/>
          </a:p>
        </p:txBody>
      </p:sp>
      <p:sp>
        <p:nvSpPr>
          <p:cNvPr id="206858" name="Rectangle 10"/>
          <p:cNvSpPr>
            <a:spLocks noGrp="1" noChangeArrowheads="1"/>
          </p:cNvSpPr>
          <p:nvPr>
            <p:ph type="title"/>
          </p:nvPr>
        </p:nvSpPr>
        <p:spPr>
          <a:xfrm>
            <a:off x="254643" y="227876"/>
            <a:ext cx="8534400" cy="781050"/>
          </a:xfrm>
          <a:noFill/>
          <a:ln/>
        </p:spPr>
        <p:txBody>
          <a:bodyPr lIns="90488" tIns="44450" rIns="90488" bIns="44450" anchor="b"/>
          <a:lstStyle/>
          <a:p>
            <a:r>
              <a:rPr lang="es-ES" sz="3600" dirty="0"/>
              <a:t>3.2. Dos casos especiales de tecnología</a:t>
            </a:r>
            <a:endParaRPr lang="en-US" sz="3600" dirty="0"/>
          </a:p>
        </p:txBody>
      </p:sp>
    </p:spTree>
  </p:cSld>
  <p:clrMapOvr>
    <a:masterClrMapping/>
  </p:clrMapOvr>
  <p:transition spd="med">
    <p:zoom dir="in"/>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5 Marcador de número de diapositiva"/>
          <p:cNvSpPr>
            <a:spLocks noGrp="1"/>
          </p:cNvSpPr>
          <p:nvPr>
            <p:ph type="sldNum" sz="quarter" idx="12"/>
          </p:nvPr>
        </p:nvSpPr>
        <p:spPr/>
        <p:txBody>
          <a:bodyPr/>
          <a:lstStyle/>
          <a:p>
            <a:fld id="{232F1FF6-6819-46B3-BE95-A33B67175D8E}" type="slidenum">
              <a:rPr lang="es-ES"/>
              <a:pPr/>
              <a:t>49</a:t>
            </a:fld>
            <a:endParaRPr lang="es-ES"/>
          </a:p>
        </p:txBody>
      </p:sp>
      <p:sp>
        <p:nvSpPr>
          <p:cNvPr id="208898" name="Rectangle 2"/>
          <p:cNvSpPr>
            <a:spLocks noChangeArrowheads="1"/>
          </p:cNvSpPr>
          <p:nvPr/>
        </p:nvSpPr>
        <p:spPr bwMode="auto">
          <a:xfrm>
            <a:off x="762000" y="6248400"/>
            <a:ext cx="1905000" cy="457200"/>
          </a:xfrm>
          <a:prstGeom prst="rect">
            <a:avLst/>
          </a:prstGeom>
          <a:noFill/>
          <a:ln w="12700">
            <a:noFill/>
            <a:miter lim="800000"/>
            <a:headEnd/>
            <a:tailEnd/>
          </a:ln>
          <a:effectLst/>
        </p:spPr>
        <p:txBody>
          <a:bodyPr wrap="none" anchor="ctr"/>
          <a:lstStyle/>
          <a:p>
            <a:endParaRPr lang="es-ES"/>
          </a:p>
        </p:txBody>
      </p:sp>
      <p:sp>
        <p:nvSpPr>
          <p:cNvPr id="208899" name="Rectangle 3"/>
          <p:cNvSpPr>
            <a:spLocks noChangeArrowheads="1"/>
          </p:cNvSpPr>
          <p:nvPr/>
        </p:nvSpPr>
        <p:spPr bwMode="auto">
          <a:xfrm>
            <a:off x="3276600" y="6248400"/>
            <a:ext cx="2895600" cy="457200"/>
          </a:xfrm>
          <a:prstGeom prst="rect">
            <a:avLst/>
          </a:prstGeom>
          <a:noFill/>
          <a:ln w="12700">
            <a:noFill/>
            <a:miter lim="800000"/>
            <a:headEnd/>
            <a:tailEnd/>
          </a:ln>
          <a:effectLst/>
        </p:spPr>
        <p:txBody>
          <a:bodyPr wrap="none" anchor="ctr"/>
          <a:lstStyle/>
          <a:p>
            <a:endParaRPr lang="es-ES"/>
          </a:p>
        </p:txBody>
      </p:sp>
      <p:sp>
        <p:nvSpPr>
          <p:cNvPr id="208903" name="Rectangle 7"/>
          <p:cNvSpPr>
            <a:spLocks noGrp="1" noChangeArrowheads="1"/>
          </p:cNvSpPr>
          <p:nvPr>
            <p:ph type="title"/>
          </p:nvPr>
        </p:nvSpPr>
        <p:spPr>
          <a:xfrm>
            <a:off x="562438" y="794313"/>
            <a:ext cx="7983537" cy="374650"/>
          </a:xfrm>
          <a:noFill/>
          <a:ln/>
        </p:spPr>
        <p:txBody>
          <a:bodyPr lIns="90488" tIns="44450" rIns="90488" bIns="44450" anchor="b"/>
          <a:lstStyle/>
          <a:p>
            <a:r>
              <a:rPr lang="es-ES" sz="3200" dirty="0"/>
              <a:t>3.2. Dos casos especiales de tecnología</a:t>
            </a:r>
            <a:endParaRPr lang="en-US" sz="3200" dirty="0"/>
          </a:p>
        </p:txBody>
      </p:sp>
      <p:sp>
        <p:nvSpPr>
          <p:cNvPr id="208904" name="Rectangle 8"/>
          <p:cNvSpPr>
            <a:spLocks noChangeArrowheads="1"/>
          </p:cNvSpPr>
          <p:nvPr/>
        </p:nvSpPr>
        <p:spPr bwMode="auto">
          <a:xfrm>
            <a:off x="3124200" y="6235700"/>
            <a:ext cx="2895600" cy="457200"/>
          </a:xfrm>
          <a:prstGeom prst="rect">
            <a:avLst/>
          </a:prstGeom>
          <a:noFill/>
          <a:ln w="12700">
            <a:noFill/>
            <a:miter lim="800000"/>
            <a:headEnd/>
            <a:tailEnd/>
          </a:ln>
          <a:effectLst/>
        </p:spPr>
        <p:txBody>
          <a:bodyPr wrap="none" anchor="ctr"/>
          <a:lstStyle/>
          <a:p>
            <a:endParaRPr lang="es-ES"/>
          </a:p>
        </p:txBody>
      </p:sp>
      <p:sp>
        <p:nvSpPr>
          <p:cNvPr id="208907" name="Rectangle 11"/>
          <p:cNvSpPr>
            <a:spLocks noChangeArrowheads="1"/>
          </p:cNvSpPr>
          <p:nvPr/>
        </p:nvSpPr>
        <p:spPr bwMode="auto">
          <a:xfrm>
            <a:off x="6630988" y="5513388"/>
            <a:ext cx="1273175" cy="584200"/>
          </a:xfrm>
          <a:prstGeom prst="rect">
            <a:avLst/>
          </a:prstGeom>
          <a:noFill/>
          <a:ln w="12700">
            <a:noFill/>
            <a:miter lim="800000"/>
            <a:headEnd/>
            <a:tailEnd/>
          </a:ln>
          <a:effectLst/>
        </p:spPr>
        <p:txBody>
          <a:bodyPr wrap="none" lIns="90488" tIns="44450" rIns="90488" bIns="44450">
            <a:spAutoFit/>
          </a:bodyPr>
          <a:lstStyle/>
          <a:p>
            <a:pPr eaLnBrk="0" hangingPunct="0">
              <a:lnSpc>
                <a:spcPct val="90000"/>
              </a:lnSpc>
            </a:pPr>
            <a:r>
              <a:rPr lang="en-US" b="1"/>
              <a:t>L, Trabajo</a:t>
            </a:r>
          </a:p>
          <a:p>
            <a:pPr eaLnBrk="0" hangingPunct="0">
              <a:lnSpc>
                <a:spcPct val="90000"/>
              </a:lnSpc>
            </a:pPr>
            <a:r>
              <a:rPr lang="en-US" b="1"/>
              <a:t>al mes</a:t>
            </a:r>
          </a:p>
        </p:txBody>
      </p:sp>
      <p:sp>
        <p:nvSpPr>
          <p:cNvPr id="208908" name="Rectangle 12"/>
          <p:cNvSpPr>
            <a:spLocks noChangeArrowheads="1"/>
          </p:cNvSpPr>
          <p:nvPr/>
        </p:nvSpPr>
        <p:spPr bwMode="auto">
          <a:xfrm>
            <a:off x="981075" y="2317750"/>
            <a:ext cx="1235075" cy="584200"/>
          </a:xfrm>
          <a:prstGeom prst="rect">
            <a:avLst/>
          </a:prstGeom>
          <a:noFill/>
          <a:ln w="12700">
            <a:noFill/>
            <a:miter lim="800000"/>
            <a:headEnd/>
            <a:tailEnd/>
          </a:ln>
          <a:effectLst/>
        </p:spPr>
        <p:txBody>
          <a:bodyPr wrap="none" lIns="90488" tIns="44450" rIns="90488" bIns="44450">
            <a:spAutoFit/>
          </a:bodyPr>
          <a:lstStyle/>
          <a:p>
            <a:pPr algn="r" eaLnBrk="0" hangingPunct="0">
              <a:lnSpc>
                <a:spcPct val="90000"/>
              </a:lnSpc>
            </a:pPr>
            <a:r>
              <a:rPr lang="en-US" b="1"/>
              <a:t>K, Capital</a:t>
            </a:r>
          </a:p>
          <a:p>
            <a:pPr algn="r" eaLnBrk="0" hangingPunct="0">
              <a:lnSpc>
                <a:spcPct val="90000"/>
              </a:lnSpc>
            </a:pPr>
            <a:r>
              <a:rPr lang="en-US" b="1"/>
              <a:t>al mes</a:t>
            </a:r>
          </a:p>
        </p:txBody>
      </p:sp>
      <p:sp>
        <p:nvSpPr>
          <p:cNvPr id="208905" name="Line 9"/>
          <p:cNvSpPr>
            <a:spLocks noChangeShapeType="1"/>
          </p:cNvSpPr>
          <p:nvPr/>
        </p:nvSpPr>
        <p:spPr bwMode="auto">
          <a:xfrm>
            <a:off x="2609850" y="1897063"/>
            <a:ext cx="0" cy="3995737"/>
          </a:xfrm>
          <a:prstGeom prst="line">
            <a:avLst/>
          </a:prstGeom>
          <a:noFill/>
          <a:ln w="25400">
            <a:solidFill>
              <a:schemeClr val="tx1"/>
            </a:solidFill>
            <a:round/>
            <a:headEnd/>
            <a:tailEnd/>
          </a:ln>
          <a:effectLst/>
        </p:spPr>
        <p:txBody>
          <a:bodyPr wrap="none" anchor="ctr"/>
          <a:lstStyle/>
          <a:p>
            <a:endParaRPr lang="es-ES"/>
          </a:p>
        </p:txBody>
      </p:sp>
      <p:sp>
        <p:nvSpPr>
          <p:cNvPr id="208906" name="Line 10"/>
          <p:cNvSpPr>
            <a:spLocks noChangeShapeType="1"/>
          </p:cNvSpPr>
          <p:nvPr/>
        </p:nvSpPr>
        <p:spPr bwMode="auto">
          <a:xfrm>
            <a:off x="2628900" y="5892800"/>
            <a:ext cx="4006850" cy="0"/>
          </a:xfrm>
          <a:prstGeom prst="line">
            <a:avLst/>
          </a:prstGeom>
          <a:noFill/>
          <a:ln w="25400">
            <a:solidFill>
              <a:schemeClr val="tx1"/>
            </a:solidFill>
            <a:round/>
            <a:headEnd/>
            <a:tailEnd/>
          </a:ln>
          <a:effectLst/>
        </p:spPr>
        <p:txBody>
          <a:bodyPr wrap="none" anchor="ctr"/>
          <a:lstStyle/>
          <a:p>
            <a:endParaRPr lang="es-ES"/>
          </a:p>
        </p:txBody>
      </p:sp>
      <p:grpSp>
        <p:nvGrpSpPr>
          <p:cNvPr id="208936" name="Group 40"/>
          <p:cNvGrpSpPr>
            <a:grpSpLocks/>
          </p:cNvGrpSpPr>
          <p:nvPr/>
        </p:nvGrpSpPr>
        <p:grpSpPr bwMode="auto">
          <a:xfrm>
            <a:off x="2103438" y="1525588"/>
            <a:ext cx="5403850" cy="4724400"/>
            <a:chOff x="1325" y="961"/>
            <a:chExt cx="3404" cy="2976"/>
          </a:xfrm>
        </p:grpSpPr>
        <p:sp>
          <p:nvSpPr>
            <p:cNvPr id="208914" name="Rectangle 18"/>
            <p:cNvSpPr>
              <a:spLocks noChangeArrowheads="1"/>
            </p:cNvSpPr>
            <p:nvPr/>
          </p:nvSpPr>
          <p:spPr bwMode="auto">
            <a:xfrm>
              <a:off x="2225" y="3689"/>
              <a:ext cx="270"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b="1" i="1"/>
                <a:t>L</a:t>
              </a:r>
              <a:r>
                <a:rPr lang="en-US" sz="2000" b="1" i="1" baseline="-25000"/>
                <a:t>1</a:t>
              </a:r>
            </a:p>
          </p:txBody>
        </p:sp>
        <p:sp>
          <p:nvSpPr>
            <p:cNvPr id="208933" name="Line 37"/>
            <p:cNvSpPr>
              <a:spLocks noChangeShapeType="1"/>
            </p:cNvSpPr>
            <p:nvPr/>
          </p:nvSpPr>
          <p:spPr bwMode="auto">
            <a:xfrm rot="-5400000">
              <a:off x="2839" y="1476"/>
              <a:ext cx="1029" cy="0"/>
            </a:xfrm>
            <a:prstGeom prst="line">
              <a:avLst/>
            </a:prstGeom>
            <a:noFill/>
            <a:ln w="50800">
              <a:solidFill>
                <a:srgbClr val="FFCC00"/>
              </a:solidFill>
              <a:round/>
              <a:headEnd/>
              <a:tailEnd/>
            </a:ln>
            <a:effectLst/>
          </p:spPr>
          <p:txBody>
            <a:bodyPr wrap="none" anchor="ctr"/>
            <a:lstStyle/>
            <a:p>
              <a:endParaRPr lang="es-ES"/>
            </a:p>
          </p:txBody>
        </p:sp>
        <p:sp>
          <p:nvSpPr>
            <p:cNvPr id="208932" name="Line 36"/>
            <p:cNvSpPr>
              <a:spLocks noChangeShapeType="1"/>
            </p:cNvSpPr>
            <p:nvPr/>
          </p:nvSpPr>
          <p:spPr bwMode="auto">
            <a:xfrm rot="-5400000">
              <a:off x="2383" y="1992"/>
              <a:ext cx="957" cy="0"/>
            </a:xfrm>
            <a:prstGeom prst="line">
              <a:avLst/>
            </a:prstGeom>
            <a:noFill/>
            <a:ln w="50800">
              <a:solidFill>
                <a:srgbClr val="FF9900"/>
              </a:solidFill>
              <a:round/>
              <a:headEnd/>
              <a:tailEnd/>
            </a:ln>
            <a:effectLst/>
          </p:spPr>
          <p:txBody>
            <a:bodyPr wrap="none" anchor="ctr"/>
            <a:lstStyle/>
            <a:p>
              <a:endParaRPr lang="es-ES"/>
            </a:p>
          </p:txBody>
        </p:sp>
        <p:sp>
          <p:nvSpPr>
            <p:cNvPr id="208931" name="Line 35"/>
            <p:cNvSpPr>
              <a:spLocks noChangeShapeType="1"/>
            </p:cNvSpPr>
            <p:nvPr/>
          </p:nvSpPr>
          <p:spPr bwMode="auto">
            <a:xfrm rot="-5400000">
              <a:off x="1831" y="2508"/>
              <a:ext cx="1041" cy="0"/>
            </a:xfrm>
            <a:prstGeom prst="line">
              <a:avLst/>
            </a:prstGeom>
            <a:noFill/>
            <a:ln w="50800">
              <a:solidFill>
                <a:srgbClr val="993300"/>
              </a:solidFill>
              <a:round/>
              <a:headEnd/>
              <a:tailEnd/>
            </a:ln>
            <a:effectLst/>
          </p:spPr>
          <p:txBody>
            <a:bodyPr wrap="none" anchor="ctr"/>
            <a:lstStyle/>
            <a:p>
              <a:endParaRPr lang="es-ES"/>
            </a:p>
          </p:txBody>
        </p:sp>
        <p:sp>
          <p:nvSpPr>
            <p:cNvPr id="208902" name="Line 6"/>
            <p:cNvSpPr>
              <a:spLocks noChangeShapeType="1"/>
            </p:cNvSpPr>
            <p:nvPr/>
          </p:nvSpPr>
          <p:spPr bwMode="auto">
            <a:xfrm>
              <a:off x="2395" y="3024"/>
              <a:ext cx="1041" cy="0"/>
            </a:xfrm>
            <a:prstGeom prst="line">
              <a:avLst/>
            </a:prstGeom>
            <a:noFill/>
            <a:ln w="50800">
              <a:solidFill>
                <a:srgbClr val="993300"/>
              </a:solidFill>
              <a:round/>
              <a:headEnd/>
              <a:tailEnd/>
            </a:ln>
            <a:effectLst/>
          </p:spPr>
          <p:txBody>
            <a:bodyPr wrap="none" anchor="ctr"/>
            <a:lstStyle/>
            <a:p>
              <a:endParaRPr lang="es-ES"/>
            </a:p>
          </p:txBody>
        </p:sp>
        <p:sp>
          <p:nvSpPr>
            <p:cNvPr id="208909" name="Line 13"/>
            <p:cNvSpPr>
              <a:spLocks noChangeShapeType="1"/>
            </p:cNvSpPr>
            <p:nvPr/>
          </p:nvSpPr>
          <p:spPr bwMode="auto">
            <a:xfrm>
              <a:off x="1647" y="3024"/>
              <a:ext cx="629" cy="0"/>
            </a:xfrm>
            <a:prstGeom prst="line">
              <a:avLst/>
            </a:prstGeom>
            <a:noFill/>
            <a:ln w="25400">
              <a:solidFill>
                <a:schemeClr val="tx1"/>
              </a:solidFill>
              <a:prstDash val="dash"/>
              <a:round/>
              <a:headEnd/>
              <a:tailEnd/>
            </a:ln>
            <a:effectLst/>
          </p:spPr>
          <p:txBody>
            <a:bodyPr wrap="none" anchor="ctr"/>
            <a:lstStyle/>
            <a:p>
              <a:endParaRPr lang="es-ES"/>
            </a:p>
          </p:txBody>
        </p:sp>
        <p:sp>
          <p:nvSpPr>
            <p:cNvPr id="208911" name="Line 15"/>
            <p:cNvSpPr>
              <a:spLocks noChangeShapeType="1"/>
            </p:cNvSpPr>
            <p:nvPr/>
          </p:nvSpPr>
          <p:spPr bwMode="auto">
            <a:xfrm>
              <a:off x="2352" y="3027"/>
              <a:ext cx="0" cy="677"/>
            </a:xfrm>
            <a:prstGeom prst="line">
              <a:avLst/>
            </a:prstGeom>
            <a:noFill/>
            <a:ln w="25400">
              <a:solidFill>
                <a:schemeClr val="tx1"/>
              </a:solidFill>
              <a:prstDash val="dash"/>
              <a:round/>
              <a:headEnd/>
              <a:tailEnd/>
            </a:ln>
            <a:effectLst/>
          </p:spPr>
          <p:txBody>
            <a:bodyPr wrap="none" anchor="ctr"/>
            <a:lstStyle/>
            <a:p>
              <a:endParaRPr lang="es-ES"/>
            </a:p>
          </p:txBody>
        </p:sp>
        <p:sp>
          <p:nvSpPr>
            <p:cNvPr id="208912" name="Oval 16"/>
            <p:cNvSpPr>
              <a:spLocks noChangeArrowheads="1"/>
            </p:cNvSpPr>
            <p:nvPr/>
          </p:nvSpPr>
          <p:spPr bwMode="auto">
            <a:xfrm>
              <a:off x="2304" y="2964"/>
              <a:ext cx="96" cy="96"/>
            </a:xfrm>
            <a:prstGeom prst="ellipse">
              <a:avLst/>
            </a:prstGeom>
            <a:solidFill>
              <a:schemeClr val="tx1"/>
            </a:solidFill>
            <a:ln w="12700">
              <a:solidFill>
                <a:schemeClr val="tx1"/>
              </a:solidFill>
              <a:round/>
              <a:headEnd/>
              <a:tailEnd/>
            </a:ln>
            <a:effectLst/>
          </p:spPr>
          <p:txBody>
            <a:bodyPr wrap="none" anchor="ctr"/>
            <a:lstStyle/>
            <a:p>
              <a:endParaRPr lang="es-ES"/>
            </a:p>
          </p:txBody>
        </p:sp>
        <p:sp>
          <p:nvSpPr>
            <p:cNvPr id="208913" name="Rectangle 17"/>
            <p:cNvSpPr>
              <a:spLocks noChangeArrowheads="1"/>
            </p:cNvSpPr>
            <p:nvPr/>
          </p:nvSpPr>
          <p:spPr bwMode="auto">
            <a:xfrm>
              <a:off x="1325" y="2909"/>
              <a:ext cx="288"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b="1" i="1"/>
                <a:t>K</a:t>
              </a:r>
              <a:r>
                <a:rPr lang="en-US" sz="2000" b="1" i="1" baseline="-25000"/>
                <a:t>1</a:t>
              </a:r>
            </a:p>
          </p:txBody>
        </p:sp>
        <p:sp>
          <p:nvSpPr>
            <p:cNvPr id="208917" name="Line 21"/>
            <p:cNvSpPr>
              <a:spLocks noChangeShapeType="1"/>
            </p:cNvSpPr>
            <p:nvPr/>
          </p:nvSpPr>
          <p:spPr bwMode="auto">
            <a:xfrm>
              <a:off x="2899" y="2496"/>
              <a:ext cx="957" cy="0"/>
            </a:xfrm>
            <a:prstGeom prst="line">
              <a:avLst/>
            </a:prstGeom>
            <a:noFill/>
            <a:ln w="50800">
              <a:solidFill>
                <a:srgbClr val="FF9900"/>
              </a:solidFill>
              <a:round/>
              <a:headEnd/>
              <a:tailEnd/>
            </a:ln>
            <a:effectLst/>
          </p:spPr>
          <p:txBody>
            <a:bodyPr wrap="none" anchor="ctr"/>
            <a:lstStyle/>
            <a:p>
              <a:endParaRPr lang="es-ES"/>
            </a:p>
          </p:txBody>
        </p:sp>
        <p:sp>
          <p:nvSpPr>
            <p:cNvPr id="208920" name="Line 24"/>
            <p:cNvSpPr>
              <a:spLocks noChangeShapeType="1"/>
            </p:cNvSpPr>
            <p:nvPr/>
          </p:nvSpPr>
          <p:spPr bwMode="auto">
            <a:xfrm>
              <a:off x="3391" y="2016"/>
              <a:ext cx="1029" cy="0"/>
            </a:xfrm>
            <a:prstGeom prst="line">
              <a:avLst/>
            </a:prstGeom>
            <a:noFill/>
            <a:ln w="50800">
              <a:solidFill>
                <a:srgbClr val="FFCC00"/>
              </a:solidFill>
              <a:round/>
              <a:headEnd/>
              <a:tailEnd/>
            </a:ln>
            <a:effectLst/>
          </p:spPr>
          <p:txBody>
            <a:bodyPr wrap="none" anchor="ctr"/>
            <a:lstStyle/>
            <a:p>
              <a:endParaRPr lang="es-ES"/>
            </a:p>
          </p:txBody>
        </p:sp>
        <p:sp>
          <p:nvSpPr>
            <p:cNvPr id="208921" name="Oval 25"/>
            <p:cNvSpPr>
              <a:spLocks noChangeArrowheads="1"/>
            </p:cNvSpPr>
            <p:nvPr/>
          </p:nvSpPr>
          <p:spPr bwMode="auto">
            <a:xfrm>
              <a:off x="2820" y="2448"/>
              <a:ext cx="96" cy="96"/>
            </a:xfrm>
            <a:prstGeom prst="ellipse">
              <a:avLst/>
            </a:prstGeom>
            <a:solidFill>
              <a:schemeClr val="tx1"/>
            </a:solidFill>
            <a:ln w="12700">
              <a:solidFill>
                <a:schemeClr val="tx1"/>
              </a:solidFill>
              <a:round/>
              <a:headEnd/>
              <a:tailEnd/>
            </a:ln>
            <a:effectLst/>
          </p:spPr>
          <p:txBody>
            <a:bodyPr wrap="none" anchor="ctr"/>
            <a:lstStyle/>
            <a:p>
              <a:endParaRPr lang="es-ES"/>
            </a:p>
          </p:txBody>
        </p:sp>
        <p:sp>
          <p:nvSpPr>
            <p:cNvPr id="208922" name="Oval 26"/>
            <p:cNvSpPr>
              <a:spLocks noChangeArrowheads="1"/>
            </p:cNvSpPr>
            <p:nvPr/>
          </p:nvSpPr>
          <p:spPr bwMode="auto">
            <a:xfrm>
              <a:off x="3312" y="1968"/>
              <a:ext cx="96" cy="96"/>
            </a:xfrm>
            <a:prstGeom prst="ellipse">
              <a:avLst/>
            </a:prstGeom>
            <a:solidFill>
              <a:schemeClr val="tx1"/>
            </a:solidFill>
            <a:ln w="12700">
              <a:solidFill>
                <a:schemeClr val="tx1"/>
              </a:solidFill>
              <a:round/>
              <a:headEnd/>
              <a:tailEnd/>
            </a:ln>
            <a:effectLst/>
          </p:spPr>
          <p:txBody>
            <a:bodyPr wrap="none" anchor="ctr"/>
            <a:lstStyle/>
            <a:p>
              <a:endParaRPr lang="es-ES"/>
            </a:p>
          </p:txBody>
        </p:sp>
        <p:sp>
          <p:nvSpPr>
            <p:cNvPr id="208923" name="Rectangle 27"/>
            <p:cNvSpPr>
              <a:spLocks noChangeArrowheads="1"/>
            </p:cNvSpPr>
            <p:nvPr/>
          </p:nvSpPr>
          <p:spPr bwMode="auto">
            <a:xfrm>
              <a:off x="3461" y="2873"/>
              <a:ext cx="296"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b="1" i="1"/>
                <a:t>Q</a:t>
              </a:r>
              <a:r>
                <a:rPr lang="en-US" sz="2000" b="1" i="1" baseline="-25000"/>
                <a:t>1</a:t>
              </a:r>
            </a:p>
          </p:txBody>
        </p:sp>
        <p:sp>
          <p:nvSpPr>
            <p:cNvPr id="208924" name="Rectangle 28"/>
            <p:cNvSpPr>
              <a:spLocks noChangeArrowheads="1"/>
            </p:cNvSpPr>
            <p:nvPr/>
          </p:nvSpPr>
          <p:spPr bwMode="auto">
            <a:xfrm>
              <a:off x="3905" y="2333"/>
              <a:ext cx="296"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b="1" i="1"/>
                <a:t>Q</a:t>
              </a:r>
              <a:r>
                <a:rPr lang="en-US" sz="2000" b="1" i="1" baseline="-25000"/>
                <a:t>2</a:t>
              </a:r>
            </a:p>
          </p:txBody>
        </p:sp>
        <p:sp>
          <p:nvSpPr>
            <p:cNvPr id="208925" name="Rectangle 29"/>
            <p:cNvSpPr>
              <a:spLocks noChangeArrowheads="1"/>
            </p:cNvSpPr>
            <p:nvPr/>
          </p:nvSpPr>
          <p:spPr bwMode="auto">
            <a:xfrm>
              <a:off x="4433" y="1913"/>
              <a:ext cx="296"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b="1" i="1"/>
                <a:t>Q</a:t>
              </a:r>
              <a:r>
                <a:rPr lang="en-US" sz="2000" b="1" i="1" baseline="-25000"/>
                <a:t>3</a:t>
              </a:r>
            </a:p>
          </p:txBody>
        </p:sp>
        <p:sp>
          <p:nvSpPr>
            <p:cNvPr id="208926" name="Rectangle 30"/>
            <p:cNvSpPr>
              <a:spLocks noChangeArrowheads="1"/>
            </p:cNvSpPr>
            <p:nvPr/>
          </p:nvSpPr>
          <p:spPr bwMode="auto">
            <a:xfrm>
              <a:off x="2345" y="3017"/>
              <a:ext cx="230"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b="1" i="1"/>
                <a:t>A</a:t>
              </a:r>
            </a:p>
          </p:txBody>
        </p:sp>
        <p:sp>
          <p:nvSpPr>
            <p:cNvPr id="208927" name="Rectangle 31"/>
            <p:cNvSpPr>
              <a:spLocks noChangeArrowheads="1"/>
            </p:cNvSpPr>
            <p:nvPr/>
          </p:nvSpPr>
          <p:spPr bwMode="auto">
            <a:xfrm>
              <a:off x="2933" y="2537"/>
              <a:ext cx="230"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b="1" i="1"/>
                <a:t>B</a:t>
              </a:r>
            </a:p>
          </p:txBody>
        </p:sp>
        <p:sp>
          <p:nvSpPr>
            <p:cNvPr id="208928" name="Rectangle 32"/>
            <p:cNvSpPr>
              <a:spLocks noChangeArrowheads="1"/>
            </p:cNvSpPr>
            <p:nvPr/>
          </p:nvSpPr>
          <p:spPr bwMode="auto">
            <a:xfrm>
              <a:off x="3269" y="2045"/>
              <a:ext cx="230"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b="1" i="1"/>
                <a:t>C</a:t>
              </a:r>
            </a:p>
          </p:txBody>
        </p:sp>
        <p:sp>
          <p:nvSpPr>
            <p:cNvPr id="208929" name="Line 33"/>
            <p:cNvSpPr>
              <a:spLocks noChangeShapeType="1"/>
            </p:cNvSpPr>
            <p:nvPr/>
          </p:nvSpPr>
          <p:spPr bwMode="auto">
            <a:xfrm flipV="1">
              <a:off x="1668" y="1440"/>
              <a:ext cx="2256" cy="2256"/>
            </a:xfrm>
            <a:prstGeom prst="line">
              <a:avLst/>
            </a:prstGeom>
            <a:noFill/>
            <a:ln w="28575">
              <a:solidFill>
                <a:schemeClr val="tx1"/>
              </a:solidFill>
              <a:prstDash val="sysDot"/>
              <a:round/>
              <a:headEnd/>
              <a:tailEnd/>
            </a:ln>
            <a:effectLst/>
          </p:spPr>
          <p:txBody>
            <a:bodyPr wrap="none" anchor="ctr">
              <a:spAutoFit/>
            </a:bodyPr>
            <a:lstStyle/>
            <a:p>
              <a:endParaRPr lang="es-ES"/>
            </a:p>
          </p:txBody>
        </p:sp>
      </p:grpSp>
      <p:sp>
        <p:nvSpPr>
          <p:cNvPr id="34" name="Text Box 23"/>
          <p:cNvSpPr txBox="1">
            <a:spLocks noChangeArrowheads="1"/>
          </p:cNvSpPr>
          <p:nvPr/>
        </p:nvSpPr>
        <p:spPr bwMode="auto">
          <a:xfrm>
            <a:off x="486138" y="6153210"/>
            <a:ext cx="7812910" cy="461665"/>
          </a:xfrm>
          <a:prstGeom prst="rect">
            <a:avLst/>
          </a:prstGeom>
          <a:noFill/>
          <a:ln w="12700">
            <a:noFill/>
            <a:miter lim="800000"/>
            <a:headEnd/>
            <a:tailEnd/>
          </a:ln>
          <a:effectLst/>
        </p:spPr>
        <p:txBody>
          <a:bodyPr wrap="square">
            <a:spAutoFit/>
          </a:bodyPr>
          <a:lstStyle/>
          <a:p>
            <a:pPr eaLnBrk="0" hangingPunct="0"/>
            <a:r>
              <a:rPr lang="en-US" sz="2400" i="1" dirty="0" err="1" smtClean="0"/>
              <a:t>Figura</a:t>
            </a:r>
            <a:r>
              <a:rPr lang="en-US" sz="2400" i="1" dirty="0" smtClean="0"/>
              <a:t> 13</a:t>
            </a:r>
            <a:r>
              <a:rPr lang="en-US" sz="2400" dirty="0" smtClean="0"/>
              <a:t>. </a:t>
            </a:r>
            <a:r>
              <a:rPr lang="en-US" sz="2400" dirty="0" err="1" smtClean="0"/>
              <a:t>Función</a:t>
            </a:r>
            <a:r>
              <a:rPr lang="en-US" sz="2400" dirty="0" smtClean="0"/>
              <a:t> de </a:t>
            </a:r>
            <a:r>
              <a:rPr lang="en-US" sz="2400" dirty="0" err="1" smtClean="0"/>
              <a:t>producción</a:t>
            </a:r>
            <a:r>
              <a:rPr lang="en-US" sz="2400" dirty="0" smtClean="0"/>
              <a:t> de </a:t>
            </a:r>
            <a:r>
              <a:rPr lang="en-US" sz="2400" dirty="0" err="1" smtClean="0"/>
              <a:t>proporciones</a:t>
            </a:r>
            <a:r>
              <a:rPr lang="en-US" sz="2400" dirty="0" smtClean="0"/>
              <a:t> </a:t>
            </a:r>
            <a:r>
              <a:rPr lang="en-US" sz="2400" dirty="0" err="1" smtClean="0"/>
              <a:t>fijas</a:t>
            </a:r>
            <a:r>
              <a:rPr lang="en-US" sz="2400" dirty="0" smtClean="0"/>
              <a:t>.</a:t>
            </a:r>
            <a:endParaRPr lang="en-US" sz="2800" dirty="0"/>
          </a:p>
        </p:txBody>
      </p:sp>
    </p:spTree>
  </p:cSld>
  <p:clrMapOvr>
    <a:masterClrMapping/>
  </p:clrMapOvr>
  <p:transition spd="med">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8936"/>
                                        </p:tgtEl>
                                        <p:attrNameLst>
                                          <p:attrName>style.visibility</p:attrName>
                                        </p:attrNameLst>
                                      </p:cBhvr>
                                      <p:to>
                                        <p:strVal val="visible"/>
                                      </p:to>
                                    </p:set>
                                    <p:animEffect transition="in" filter="wipe(left)">
                                      <p:cBhvr>
                                        <p:cTn id="7" dur="500"/>
                                        <p:tgtEl>
                                          <p:spTgt spid="2089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pie de página"/>
          <p:cNvSpPr>
            <a:spLocks noGrp="1"/>
          </p:cNvSpPr>
          <p:nvPr>
            <p:ph type="ftr" sz="quarter" idx="11"/>
          </p:nvPr>
        </p:nvSpPr>
        <p:spPr/>
        <p:txBody>
          <a:bodyPr/>
          <a:lstStyle/>
          <a:p>
            <a:r>
              <a:rPr lang="es-ES"/>
              <a:t>Capítulo 3</a:t>
            </a:r>
          </a:p>
        </p:txBody>
      </p:sp>
      <p:sp>
        <p:nvSpPr>
          <p:cNvPr id="5" name="5 Marcador de número de diapositiva"/>
          <p:cNvSpPr>
            <a:spLocks noGrp="1"/>
          </p:cNvSpPr>
          <p:nvPr>
            <p:ph type="sldNum" sz="quarter" idx="12"/>
          </p:nvPr>
        </p:nvSpPr>
        <p:spPr/>
        <p:txBody>
          <a:bodyPr/>
          <a:lstStyle/>
          <a:p>
            <a:fld id="{589700D1-6A68-4694-B425-154C56A8AC5B}" type="slidenum">
              <a:rPr lang="es-ES"/>
              <a:pPr/>
              <a:t>5</a:t>
            </a:fld>
            <a:endParaRPr lang="es-ES"/>
          </a:p>
        </p:txBody>
      </p:sp>
      <p:sp>
        <p:nvSpPr>
          <p:cNvPr id="351234" name="Rectangle 2"/>
          <p:cNvSpPr>
            <a:spLocks noGrp="1" noChangeArrowheads="1"/>
          </p:cNvSpPr>
          <p:nvPr>
            <p:ph type="title"/>
          </p:nvPr>
        </p:nvSpPr>
        <p:spPr/>
        <p:txBody>
          <a:bodyPr/>
          <a:lstStyle/>
          <a:p>
            <a:r>
              <a:rPr lang="es-ES"/>
              <a:t>Orientación bibliográfica</a:t>
            </a:r>
          </a:p>
        </p:txBody>
      </p:sp>
      <p:sp>
        <p:nvSpPr>
          <p:cNvPr id="351235" name="Rectangle 3"/>
          <p:cNvSpPr>
            <a:spLocks noGrp="1" noChangeArrowheads="1"/>
          </p:cNvSpPr>
          <p:nvPr>
            <p:ph type="body" idx="1"/>
          </p:nvPr>
        </p:nvSpPr>
        <p:spPr/>
        <p:txBody>
          <a:bodyPr/>
          <a:lstStyle/>
          <a:p>
            <a:r>
              <a:rPr lang="es-ES"/>
              <a:t>Capítulo 6 de Pyndick, R. S. y Rubinfeld, D.L. (2013).</a:t>
            </a:r>
            <a:r>
              <a:rPr lang="es-ES" i="1"/>
              <a:t> Microeconomía</a:t>
            </a:r>
            <a:r>
              <a:rPr lang="es-ES"/>
              <a:t> (8ª edición). Madrid: Pearson Prentice Hall.</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4 Marcador de pie de página"/>
          <p:cNvSpPr>
            <a:spLocks noGrp="1"/>
          </p:cNvSpPr>
          <p:nvPr>
            <p:ph type="ftr" sz="quarter" idx="11"/>
          </p:nvPr>
        </p:nvSpPr>
        <p:spPr/>
        <p:txBody>
          <a:bodyPr/>
          <a:lstStyle/>
          <a:p>
            <a:r>
              <a:rPr lang="es-ES"/>
              <a:t>Capítulo 3</a:t>
            </a:r>
          </a:p>
        </p:txBody>
      </p:sp>
      <p:sp>
        <p:nvSpPr>
          <p:cNvPr id="7" name="5 Marcador de número de diapositiva"/>
          <p:cNvSpPr>
            <a:spLocks noGrp="1"/>
          </p:cNvSpPr>
          <p:nvPr>
            <p:ph type="sldNum" sz="quarter" idx="12"/>
          </p:nvPr>
        </p:nvSpPr>
        <p:spPr/>
        <p:txBody>
          <a:bodyPr/>
          <a:lstStyle/>
          <a:p>
            <a:fld id="{44B03976-1304-44F4-A2BF-12B577E9C23D}" type="slidenum">
              <a:rPr lang="es-ES"/>
              <a:pPr/>
              <a:t>50</a:t>
            </a:fld>
            <a:endParaRPr lang="es-ES"/>
          </a:p>
        </p:txBody>
      </p:sp>
      <p:sp>
        <p:nvSpPr>
          <p:cNvPr id="210946" name="Rectangle 2"/>
          <p:cNvSpPr>
            <a:spLocks noChangeArrowheads="1"/>
          </p:cNvSpPr>
          <p:nvPr/>
        </p:nvSpPr>
        <p:spPr bwMode="auto">
          <a:xfrm>
            <a:off x="762000" y="6248400"/>
            <a:ext cx="1905000" cy="457200"/>
          </a:xfrm>
          <a:prstGeom prst="rect">
            <a:avLst/>
          </a:prstGeom>
          <a:noFill/>
          <a:ln w="12700">
            <a:noFill/>
            <a:miter lim="800000"/>
            <a:headEnd/>
            <a:tailEnd/>
          </a:ln>
          <a:effectLst/>
        </p:spPr>
        <p:txBody>
          <a:bodyPr wrap="none" anchor="ctr"/>
          <a:lstStyle/>
          <a:p>
            <a:endParaRPr lang="es-ES"/>
          </a:p>
        </p:txBody>
      </p:sp>
      <p:sp>
        <p:nvSpPr>
          <p:cNvPr id="210949" name="Rectangle 5"/>
          <p:cNvSpPr>
            <a:spLocks noGrp="1" noChangeArrowheads="1"/>
          </p:cNvSpPr>
          <p:nvPr>
            <p:ph type="body" idx="1"/>
          </p:nvPr>
        </p:nvSpPr>
        <p:spPr>
          <a:xfrm>
            <a:off x="198438" y="1690688"/>
            <a:ext cx="8216357" cy="4252912"/>
          </a:xfrm>
          <a:noFill/>
          <a:ln/>
        </p:spPr>
        <p:txBody>
          <a:bodyPr lIns="90488" tIns="44450" rIns="90488" bIns="44450"/>
          <a:lstStyle/>
          <a:p>
            <a:pPr marL="609600" indent="-609600" algn="just">
              <a:spcBef>
                <a:spcPct val="40000"/>
              </a:spcBef>
            </a:pPr>
            <a:r>
              <a:rPr lang="en-US" sz="2800" dirty="0" err="1"/>
              <a:t>Cuando</a:t>
            </a:r>
            <a:r>
              <a:rPr lang="en-US" sz="2800" dirty="0"/>
              <a:t> la </a:t>
            </a:r>
            <a:r>
              <a:rPr lang="en-US" sz="2800" dirty="0" err="1"/>
              <a:t>producción</a:t>
            </a:r>
            <a:r>
              <a:rPr lang="en-US" sz="2800" dirty="0"/>
              <a:t> </a:t>
            </a:r>
            <a:r>
              <a:rPr lang="en-US" sz="2800" dirty="0" err="1"/>
              <a:t>requiere</a:t>
            </a:r>
            <a:r>
              <a:rPr lang="en-US" sz="2800" dirty="0"/>
              <a:t> </a:t>
            </a:r>
            <a:r>
              <a:rPr lang="en-US" sz="2800" dirty="0" smtClean="0"/>
              <a:t>la </a:t>
            </a:r>
            <a:r>
              <a:rPr lang="en-US" sz="2800" dirty="0" err="1" smtClean="0"/>
              <a:t>utilización</a:t>
            </a:r>
            <a:r>
              <a:rPr lang="en-US" sz="2800" dirty="0" smtClean="0"/>
              <a:t> de los </a:t>
            </a:r>
            <a:r>
              <a:rPr lang="en-US" sz="2800" dirty="0" err="1"/>
              <a:t>factores</a:t>
            </a:r>
            <a:r>
              <a:rPr lang="en-US" sz="2800" dirty="0"/>
              <a:t> en </a:t>
            </a:r>
            <a:r>
              <a:rPr lang="en-US" sz="2800" dirty="0" err="1"/>
              <a:t>unas</a:t>
            </a:r>
            <a:r>
              <a:rPr lang="en-US" sz="2800" dirty="0"/>
              <a:t> </a:t>
            </a:r>
            <a:r>
              <a:rPr lang="en-US" sz="2800" dirty="0" err="1"/>
              <a:t>proporciones</a:t>
            </a:r>
            <a:r>
              <a:rPr lang="en-US" sz="2800" dirty="0"/>
              <a:t> </a:t>
            </a:r>
            <a:r>
              <a:rPr lang="en-US" sz="2800" dirty="0" err="1"/>
              <a:t>fijas</a:t>
            </a:r>
            <a:r>
              <a:rPr lang="en-US" sz="2800" dirty="0"/>
              <a:t>:</a:t>
            </a:r>
          </a:p>
          <a:p>
            <a:pPr marL="609600" indent="-609600" algn="just">
              <a:spcBef>
                <a:spcPct val="40000"/>
              </a:spcBef>
              <a:buFontTx/>
              <a:buAutoNum type="arabicPeriod"/>
            </a:pPr>
            <a:r>
              <a:rPr lang="en-US" sz="2800" dirty="0"/>
              <a:t>Es </a:t>
            </a:r>
            <a:r>
              <a:rPr lang="en-US" sz="2800" dirty="0" err="1"/>
              <a:t>imposible</a:t>
            </a:r>
            <a:r>
              <a:rPr lang="en-US" sz="2800" dirty="0"/>
              <a:t> </a:t>
            </a:r>
            <a:r>
              <a:rPr lang="en-US" sz="2800" dirty="0" err="1"/>
              <a:t>sustituir</a:t>
            </a:r>
            <a:r>
              <a:rPr lang="en-US" sz="2800" dirty="0"/>
              <a:t> un factor </a:t>
            </a:r>
            <a:r>
              <a:rPr lang="en-US" sz="2800" dirty="0" err="1"/>
              <a:t>por</a:t>
            </a:r>
            <a:r>
              <a:rPr lang="en-US" sz="2800" dirty="0"/>
              <a:t> </a:t>
            </a:r>
            <a:r>
              <a:rPr lang="en-US" sz="2800" dirty="0" err="1"/>
              <a:t>otro</a:t>
            </a:r>
            <a:r>
              <a:rPr lang="en-US" sz="2800" dirty="0"/>
              <a:t>. </a:t>
            </a:r>
            <a:r>
              <a:rPr lang="en-US" sz="2800" dirty="0" err="1"/>
              <a:t>Cada</a:t>
            </a:r>
            <a:r>
              <a:rPr lang="en-US" sz="2800" dirty="0"/>
              <a:t> </a:t>
            </a:r>
            <a:r>
              <a:rPr lang="en-US" sz="2800" dirty="0" err="1"/>
              <a:t>nivel</a:t>
            </a:r>
            <a:r>
              <a:rPr lang="en-US" sz="2800" dirty="0"/>
              <a:t> de </a:t>
            </a:r>
            <a:r>
              <a:rPr lang="en-US" sz="2800" dirty="0" err="1"/>
              <a:t>producción</a:t>
            </a:r>
            <a:r>
              <a:rPr lang="en-US" sz="2800" dirty="0"/>
              <a:t> </a:t>
            </a:r>
            <a:r>
              <a:rPr lang="en-US" sz="2800" dirty="0" err="1"/>
              <a:t>requiere</a:t>
            </a:r>
            <a:r>
              <a:rPr lang="en-US" sz="2800" dirty="0"/>
              <a:t> </a:t>
            </a:r>
            <a:r>
              <a:rPr lang="en-US" sz="2800" dirty="0" err="1"/>
              <a:t>una</a:t>
            </a:r>
            <a:r>
              <a:rPr lang="en-US" sz="2800" dirty="0"/>
              <a:t> </a:t>
            </a:r>
            <a:r>
              <a:rPr lang="en-US" sz="2800" dirty="0" err="1"/>
              <a:t>determinada</a:t>
            </a:r>
            <a:r>
              <a:rPr lang="en-US" sz="2800" dirty="0"/>
              <a:t> </a:t>
            </a:r>
            <a:r>
              <a:rPr lang="en-US" sz="2800" dirty="0" err="1"/>
              <a:t>cantidad</a:t>
            </a:r>
            <a:r>
              <a:rPr lang="en-US" sz="2800" dirty="0"/>
              <a:t> de </a:t>
            </a:r>
            <a:r>
              <a:rPr lang="en-US" sz="2800" dirty="0" err="1"/>
              <a:t>cada</a:t>
            </a:r>
            <a:r>
              <a:rPr lang="en-US" sz="2800" dirty="0"/>
              <a:t> factor (</a:t>
            </a:r>
            <a:r>
              <a:rPr lang="en-US" sz="2800" dirty="0" err="1"/>
              <a:t>por</a:t>
            </a:r>
            <a:r>
              <a:rPr lang="en-US" sz="2800" dirty="0"/>
              <a:t> </a:t>
            </a:r>
            <a:r>
              <a:rPr lang="en-US" sz="2800" dirty="0" err="1"/>
              <a:t>ejemplo</a:t>
            </a:r>
            <a:r>
              <a:rPr lang="en-US" sz="2800" dirty="0"/>
              <a:t>: el </a:t>
            </a:r>
            <a:r>
              <a:rPr lang="en-US" sz="2800" dirty="0" err="1"/>
              <a:t>trabajo</a:t>
            </a:r>
            <a:r>
              <a:rPr lang="en-US" sz="2800" dirty="0"/>
              <a:t> y el </a:t>
            </a:r>
            <a:r>
              <a:rPr lang="en-US" sz="2800" dirty="0" err="1"/>
              <a:t>martillo</a:t>
            </a:r>
            <a:r>
              <a:rPr lang="en-US" sz="2800" dirty="0"/>
              <a:t> </a:t>
            </a:r>
            <a:r>
              <a:rPr lang="en-US" sz="2800" dirty="0" err="1"/>
              <a:t>neumático</a:t>
            </a:r>
            <a:r>
              <a:rPr lang="en-US" sz="2800" dirty="0"/>
              <a:t>).</a:t>
            </a:r>
          </a:p>
          <a:p>
            <a:pPr marL="609600" indent="-609600" algn="just">
              <a:spcBef>
                <a:spcPct val="40000"/>
              </a:spcBef>
              <a:buFontTx/>
              <a:buAutoNum type="arabicPeriod"/>
            </a:pPr>
            <a:r>
              <a:rPr lang="es-ES" sz="2800" dirty="0"/>
              <a:t>Para aumentar la producción se requiere más trabajo y capital (es decir, moverse de </a:t>
            </a:r>
            <a:r>
              <a:rPr lang="es-ES" sz="2800" i="1" dirty="0"/>
              <a:t>A </a:t>
            </a:r>
            <a:r>
              <a:rPr lang="es-ES" sz="2800" dirty="0" err="1"/>
              <a:t>a</a:t>
            </a:r>
            <a:r>
              <a:rPr lang="es-ES" sz="2800" dirty="0"/>
              <a:t> </a:t>
            </a:r>
            <a:r>
              <a:rPr lang="es-ES" sz="2800" i="1" dirty="0"/>
              <a:t>B </a:t>
            </a:r>
            <a:r>
              <a:rPr lang="es-ES" sz="2800" dirty="0"/>
              <a:t>y</a:t>
            </a:r>
            <a:r>
              <a:rPr lang="es-ES" sz="2800" i="1" dirty="0"/>
              <a:t> </a:t>
            </a:r>
            <a:r>
              <a:rPr lang="es-ES" sz="2800" dirty="0"/>
              <a:t>a </a:t>
            </a:r>
            <a:r>
              <a:rPr lang="es-ES" sz="2800" i="1" dirty="0"/>
              <a:t>C, </a:t>
            </a:r>
            <a:r>
              <a:rPr lang="es-ES" sz="2800" dirty="0"/>
              <a:t>lo que es técnicamente eficaz).</a:t>
            </a:r>
            <a:endParaRPr lang="en-US" sz="2800" dirty="0"/>
          </a:p>
          <a:p>
            <a:pPr marL="609600" indent="-609600">
              <a:spcBef>
                <a:spcPct val="70000"/>
              </a:spcBef>
              <a:buFontTx/>
              <a:buNone/>
            </a:pPr>
            <a:endParaRPr lang="en-US" dirty="0"/>
          </a:p>
        </p:txBody>
      </p:sp>
      <p:sp>
        <p:nvSpPr>
          <p:cNvPr id="210950" name="Text Box 6"/>
          <p:cNvSpPr txBox="1">
            <a:spLocks noChangeArrowheads="1"/>
          </p:cNvSpPr>
          <p:nvPr/>
        </p:nvSpPr>
        <p:spPr bwMode="auto">
          <a:xfrm>
            <a:off x="457200" y="847725"/>
            <a:ext cx="7831138" cy="531813"/>
          </a:xfrm>
          <a:prstGeom prst="rect">
            <a:avLst/>
          </a:prstGeom>
          <a:solidFill>
            <a:srgbClr val="D8C0CB"/>
          </a:solidFill>
          <a:ln w="12700">
            <a:solidFill>
              <a:srgbClr val="376546"/>
            </a:solidFill>
            <a:miter lim="800000"/>
            <a:headEnd/>
            <a:tailEnd/>
          </a:ln>
          <a:effectLst>
            <a:outerShdw dist="107763" dir="2700000" algn="ctr" rotWithShape="0">
              <a:srgbClr val="B2B2B2"/>
            </a:outerShdw>
          </a:effectLst>
        </p:spPr>
        <p:txBody>
          <a:bodyPr wrap="none">
            <a:spAutoFit/>
          </a:bodyPr>
          <a:lstStyle/>
          <a:p>
            <a:pPr algn="ctr" eaLnBrk="0" hangingPunct="0"/>
            <a:r>
              <a:rPr lang="en-US" sz="2800" b="1"/>
              <a:t>Función de producción de proporciones fijas</a:t>
            </a:r>
            <a:endParaRPr lang="en-US" sz="3200" b="1"/>
          </a:p>
        </p:txBody>
      </p:sp>
      <p:sp>
        <p:nvSpPr>
          <p:cNvPr id="210954" name="Rectangle 10"/>
          <p:cNvSpPr>
            <a:spLocks noGrp="1" noChangeArrowheads="1"/>
          </p:cNvSpPr>
          <p:nvPr>
            <p:ph type="title"/>
          </p:nvPr>
        </p:nvSpPr>
        <p:spPr>
          <a:xfrm>
            <a:off x="550863" y="285750"/>
            <a:ext cx="7983537" cy="461963"/>
          </a:xfrm>
          <a:noFill/>
          <a:ln/>
        </p:spPr>
        <p:txBody>
          <a:bodyPr lIns="90488" tIns="44450" rIns="90488" bIns="44450" anchor="b"/>
          <a:lstStyle/>
          <a:p>
            <a:r>
              <a:rPr lang="es-ES" sz="2800"/>
              <a:t>3.2. Dos casos especiales de tecnología</a:t>
            </a:r>
            <a:endParaRPr lang="en-US" sz="2800"/>
          </a:p>
        </p:txBody>
      </p:sp>
    </p:spTree>
  </p:cSld>
  <p:clrMapOvr>
    <a:masterClrMapping/>
  </p:clrMapOvr>
  <p:transition spd="med">
    <p:zoom dir="in"/>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pie de página"/>
          <p:cNvSpPr>
            <a:spLocks noGrp="1"/>
          </p:cNvSpPr>
          <p:nvPr>
            <p:ph type="ftr" sz="quarter" idx="11"/>
          </p:nvPr>
        </p:nvSpPr>
        <p:spPr/>
        <p:txBody>
          <a:bodyPr/>
          <a:lstStyle/>
          <a:p>
            <a:r>
              <a:rPr lang="es-ES"/>
              <a:t>Capítulo 3</a:t>
            </a:r>
          </a:p>
        </p:txBody>
      </p:sp>
      <p:sp>
        <p:nvSpPr>
          <p:cNvPr id="5" name="5 Marcador de número de diapositiva"/>
          <p:cNvSpPr>
            <a:spLocks noGrp="1"/>
          </p:cNvSpPr>
          <p:nvPr>
            <p:ph type="sldNum" sz="quarter" idx="12"/>
          </p:nvPr>
        </p:nvSpPr>
        <p:spPr/>
        <p:txBody>
          <a:bodyPr/>
          <a:lstStyle/>
          <a:p>
            <a:fld id="{45811D93-A081-4F34-98CF-255D4EE776D7}" type="slidenum">
              <a:rPr lang="es-ES"/>
              <a:pPr/>
              <a:t>51</a:t>
            </a:fld>
            <a:endParaRPr lang="es-ES"/>
          </a:p>
        </p:txBody>
      </p:sp>
      <p:sp>
        <p:nvSpPr>
          <p:cNvPr id="380930" name="Rectangle 2"/>
          <p:cNvSpPr>
            <a:spLocks noGrp="1" noChangeArrowheads="1"/>
          </p:cNvSpPr>
          <p:nvPr>
            <p:ph type="title"/>
          </p:nvPr>
        </p:nvSpPr>
        <p:spPr/>
        <p:txBody>
          <a:bodyPr/>
          <a:lstStyle/>
          <a:p>
            <a:r>
              <a:rPr lang="es-ES" sz="4000" dirty="0"/>
              <a:t>4. Rendimientos de escala</a:t>
            </a:r>
          </a:p>
        </p:txBody>
      </p:sp>
      <p:sp>
        <p:nvSpPr>
          <p:cNvPr id="380931" name="Rectangle 3"/>
          <p:cNvSpPr>
            <a:spLocks noGrp="1" noChangeArrowheads="1"/>
          </p:cNvSpPr>
          <p:nvPr>
            <p:ph type="body" idx="1"/>
          </p:nvPr>
        </p:nvSpPr>
        <p:spPr>
          <a:xfrm>
            <a:off x="798653" y="1600200"/>
            <a:ext cx="7500396" cy="4525963"/>
          </a:xfrm>
        </p:spPr>
        <p:txBody>
          <a:bodyPr/>
          <a:lstStyle/>
          <a:p>
            <a:pPr algn="just">
              <a:lnSpc>
                <a:spcPct val="90000"/>
              </a:lnSpc>
            </a:pPr>
            <a:r>
              <a:rPr lang="es-ES" sz="2800" dirty="0"/>
              <a:t>El análisis de los rendimientos de escala consiste en estimar qué le sucede a la función de producción cuando aumenta proporcionalmente la cantidad de todos los factores que intervienen en la producción.</a:t>
            </a:r>
          </a:p>
          <a:p>
            <a:pPr algn="just">
              <a:lnSpc>
                <a:spcPct val="90000"/>
              </a:lnSpc>
            </a:pPr>
            <a:endParaRPr lang="es-ES" sz="2800" dirty="0" smtClean="0"/>
          </a:p>
          <a:p>
            <a:pPr algn="just">
              <a:lnSpc>
                <a:spcPct val="90000"/>
              </a:lnSpc>
            </a:pPr>
            <a:r>
              <a:rPr lang="es-ES" sz="2800" dirty="0" smtClean="0"/>
              <a:t>Es </a:t>
            </a:r>
            <a:r>
              <a:rPr lang="es-ES" sz="2800" dirty="0"/>
              <a:t>decir, cómo varía la producción cuando se multiplican todos los factores por una cantidad constante mayor que 1.</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pie de página"/>
          <p:cNvSpPr>
            <a:spLocks noGrp="1"/>
          </p:cNvSpPr>
          <p:nvPr>
            <p:ph type="ftr" sz="quarter" idx="11"/>
          </p:nvPr>
        </p:nvSpPr>
        <p:spPr/>
        <p:txBody>
          <a:bodyPr/>
          <a:lstStyle/>
          <a:p>
            <a:r>
              <a:rPr lang="es-ES"/>
              <a:t>Capítulo 3</a:t>
            </a:r>
          </a:p>
        </p:txBody>
      </p:sp>
      <p:sp>
        <p:nvSpPr>
          <p:cNvPr id="5" name="5 Marcador de número de diapositiva"/>
          <p:cNvSpPr>
            <a:spLocks noGrp="1"/>
          </p:cNvSpPr>
          <p:nvPr>
            <p:ph type="sldNum" sz="quarter" idx="12"/>
          </p:nvPr>
        </p:nvSpPr>
        <p:spPr/>
        <p:txBody>
          <a:bodyPr/>
          <a:lstStyle/>
          <a:p>
            <a:fld id="{BB53C161-E830-43B7-9722-14CE9DCB8E52}" type="slidenum">
              <a:rPr lang="es-ES"/>
              <a:pPr/>
              <a:t>52</a:t>
            </a:fld>
            <a:endParaRPr lang="es-ES"/>
          </a:p>
        </p:txBody>
      </p:sp>
      <p:sp>
        <p:nvSpPr>
          <p:cNvPr id="382978" name="Rectangle 2"/>
          <p:cNvSpPr>
            <a:spLocks noGrp="1" noChangeArrowheads="1"/>
          </p:cNvSpPr>
          <p:nvPr>
            <p:ph type="title"/>
          </p:nvPr>
        </p:nvSpPr>
        <p:spPr/>
        <p:txBody>
          <a:bodyPr/>
          <a:lstStyle/>
          <a:p>
            <a:r>
              <a:rPr lang="es-ES" sz="4000" dirty="0"/>
              <a:t>4. Rendimientos de escala</a:t>
            </a:r>
          </a:p>
        </p:txBody>
      </p:sp>
      <p:sp>
        <p:nvSpPr>
          <p:cNvPr id="382979" name="Rectangle 3"/>
          <p:cNvSpPr>
            <a:spLocks noGrp="1" noChangeArrowheads="1"/>
          </p:cNvSpPr>
          <p:nvPr>
            <p:ph type="body" idx="1"/>
          </p:nvPr>
        </p:nvSpPr>
        <p:spPr>
          <a:xfrm>
            <a:off x="740780" y="1354138"/>
            <a:ext cx="7946020" cy="4772025"/>
          </a:xfrm>
        </p:spPr>
        <p:txBody>
          <a:bodyPr/>
          <a:lstStyle/>
          <a:p>
            <a:pPr marL="0" indent="0" algn="just">
              <a:buFontTx/>
              <a:buNone/>
            </a:pPr>
            <a:r>
              <a:rPr lang="es-ES" sz="2800" dirty="0"/>
              <a:t>Dados Q=F(L,K) </a:t>
            </a:r>
            <a:r>
              <a:rPr lang="es-ES" sz="2800" dirty="0" smtClean="0"/>
              <a:t>y una constante </a:t>
            </a:r>
            <a:r>
              <a:rPr lang="es-ES" sz="2800" dirty="0"/>
              <a:t>t&gt;1, </a:t>
            </a:r>
            <a:r>
              <a:rPr lang="es-ES" sz="2800" dirty="0" smtClean="0"/>
              <a:t>pueden  obtenerse </a:t>
            </a:r>
            <a:r>
              <a:rPr lang="es-ES" sz="2800" dirty="0"/>
              <a:t>tres resultados:</a:t>
            </a:r>
          </a:p>
          <a:p>
            <a:pPr marL="609600" indent="-609600">
              <a:buFontTx/>
              <a:buAutoNum type="arabicPeriod"/>
            </a:pPr>
            <a:r>
              <a:rPr lang="es-ES" sz="2800" dirty="0"/>
              <a:t>Rendimientos constantes de escala.</a:t>
            </a:r>
          </a:p>
          <a:p>
            <a:pPr marL="609600" indent="-609600" algn="ctr">
              <a:spcAft>
                <a:spcPts val="1200"/>
              </a:spcAft>
              <a:buFontTx/>
              <a:buNone/>
            </a:pPr>
            <a:r>
              <a:rPr lang="es-ES" sz="2800" dirty="0"/>
              <a:t>F(</a:t>
            </a:r>
            <a:r>
              <a:rPr lang="es-ES" sz="2800" dirty="0" err="1"/>
              <a:t>tL,tK</a:t>
            </a:r>
            <a:r>
              <a:rPr lang="es-ES" sz="2800" dirty="0"/>
              <a:t>)=</a:t>
            </a:r>
            <a:r>
              <a:rPr lang="es-ES" sz="2800" dirty="0" err="1"/>
              <a:t>tF</a:t>
            </a:r>
            <a:r>
              <a:rPr lang="es-ES" sz="2800" dirty="0"/>
              <a:t>(L,K)</a:t>
            </a:r>
          </a:p>
          <a:p>
            <a:pPr marL="609600" indent="-609600">
              <a:buFontTx/>
              <a:buNone/>
            </a:pPr>
            <a:r>
              <a:rPr lang="es-ES" sz="2800" dirty="0" smtClean="0"/>
              <a:t>2</a:t>
            </a:r>
            <a:r>
              <a:rPr lang="es-ES" sz="2800" dirty="0"/>
              <a:t>. Rendimientos crecientes de escala.</a:t>
            </a:r>
          </a:p>
          <a:p>
            <a:pPr marL="609600" indent="-609600">
              <a:spcAft>
                <a:spcPts val="1800"/>
              </a:spcAft>
              <a:buFontTx/>
              <a:buNone/>
            </a:pPr>
            <a:r>
              <a:rPr lang="es-ES" sz="2800" dirty="0"/>
              <a:t>F(</a:t>
            </a:r>
            <a:r>
              <a:rPr lang="es-ES" sz="2800" dirty="0" err="1"/>
              <a:t>tL,tK</a:t>
            </a:r>
            <a:r>
              <a:rPr lang="es-ES" sz="2800" dirty="0"/>
              <a:t>)&gt;</a:t>
            </a:r>
            <a:r>
              <a:rPr lang="es-ES" sz="2800" dirty="0" err="1"/>
              <a:t>tF</a:t>
            </a:r>
            <a:r>
              <a:rPr lang="es-ES" sz="2800" dirty="0"/>
              <a:t>(L,K) ó F(</a:t>
            </a:r>
            <a:r>
              <a:rPr lang="es-ES" sz="2800" dirty="0" err="1"/>
              <a:t>tL,tK</a:t>
            </a:r>
            <a:r>
              <a:rPr lang="es-ES" sz="2800" dirty="0"/>
              <a:t>)=</a:t>
            </a:r>
            <a:r>
              <a:rPr lang="es-ES" sz="2800" dirty="0" err="1"/>
              <a:t>nF</a:t>
            </a:r>
            <a:r>
              <a:rPr lang="es-ES" sz="2800" dirty="0"/>
              <a:t>(L,K) siendo n&gt;t </a:t>
            </a:r>
          </a:p>
          <a:p>
            <a:pPr marL="609600" indent="-609600">
              <a:buFontTx/>
              <a:buNone/>
            </a:pPr>
            <a:r>
              <a:rPr lang="es-ES" sz="2800" dirty="0" smtClean="0"/>
              <a:t>3</a:t>
            </a:r>
            <a:r>
              <a:rPr lang="es-ES" sz="2800" dirty="0"/>
              <a:t>. Rendimientos decrecientes de escala.</a:t>
            </a:r>
          </a:p>
          <a:p>
            <a:pPr marL="609600" indent="-609600">
              <a:buFontTx/>
              <a:buNone/>
            </a:pPr>
            <a:r>
              <a:rPr lang="es-ES" sz="2800" dirty="0"/>
              <a:t>F(</a:t>
            </a:r>
            <a:r>
              <a:rPr lang="es-ES" sz="2800" dirty="0" err="1"/>
              <a:t>tL,tK</a:t>
            </a:r>
            <a:r>
              <a:rPr lang="es-ES" sz="2800" dirty="0"/>
              <a:t>)&lt;</a:t>
            </a:r>
            <a:r>
              <a:rPr lang="es-ES" sz="2800" dirty="0" err="1"/>
              <a:t>tF</a:t>
            </a:r>
            <a:r>
              <a:rPr lang="es-ES" sz="2800" dirty="0"/>
              <a:t>(L,K) ó F(</a:t>
            </a:r>
            <a:r>
              <a:rPr lang="es-ES" sz="2800" dirty="0" err="1"/>
              <a:t>tL,tK</a:t>
            </a:r>
            <a:r>
              <a:rPr lang="es-ES" sz="2800" dirty="0"/>
              <a:t>)=</a:t>
            </a:r>
            <a:r>
              <a:rPr lang="es-ES" sz="2800" dirty="0" err="1"/>
              <a:t>nF</a:t>
            </a:r>
            <a:r>
              <a:rPr lang="es-ES" sz="2800" dirty="0"/>
              <a:t>(L,K) siendo n&lt;t</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4 Marcador de pie de página"/>
          <p:cNvSpPr>
            <a:spLocks noGrp="1"/>
          </p:cNvSpPr>
          <p:nvPr>
            <p:ph type="ftr" sz="quarter" idx="11"/>
          </p:nvPr>
        </p:nvSpPr>
        <p:spPr/>
        <p:txBody>
          <a:bodyPr/>
          <a:lstStyle/>
          <a:p>
            <a:r>
              <a:rPr lang="es-ES"/>
              <a:t>Capítulo 3</a:t>
            </a:r>
          </a:p>
        </p:txBody>
      </p:sp>
      <p:sp>
        <p:nvSpPr>
          <p:cNvPr id="7" name="5 Marcador de número de diapositiva"/>
          <p:cNvSpPr>
            <a:spLocks noGrp="1"/>
          </p:cNvSpPr>
          <p:nvPr>
            <p:ph type="sldNum" sz="quarter" idx="12"/>
          </p:nvPr>
        </p:nvSpPr>
        <p:spPr/>
        <p:txBody>
          <a:bodyPr/>
          <a:lstStyle/>
          <a:p>
            <a:fld id="{21CFBF97-BF96-4406-8B81-3F89EBA5B31D}" type="slidenum">
              <a:rPr lang="es-ES"/>
              <a:pPr/>
              <a:t>53</a:t>
            </a:fld>
            <a:endParaRPr lang="es-ES"/>
          </a:p>
        </p:txBody>
      </p:sp>
      <p:sp>
        <p:nvSpPr>
          <p:cNvPr id="229378" name="Rectangle 2"/>
          <p:cNvSpPr>
            <a:spLocks noChangeArrowheads="1"/>
          </p:cNvSpPr>
          <p:nvPr/>
        </p:nvSpPr>
        <p:spPr bwMode="auto">
          <a:xfrm>
            <a:off x="762000" y="6248400"/>
            <a:ext cx="1905000" cy="457200"/>
          </a:xfrm>
          <a:prstGeom prst="rect">
            <a:avLst/>
          </a:prstGeom>
          <a:noFill/>
          <a:ln w="12700">
            <a:noFill/>
            <a:miter lim="800000"/>
            <a:headEnd/>
            <a:tailEnd/>
          </a:ln>
          <a:effectLst/>
        </p:spPr>
        <p:txBody>
          <a:bodyPr wrap="none" anchor="ctr"/>
          <a:lstStyle/>
          <a:p>
            <a:endParaRPr lang="es-ES"/>
          </a:p>
        </p:txBody>
      </p:sp>
      <p:sp>
        <p:nvSpPr>
          <p:cNvPr id="229379" name="Rectangle 3"/>
          <p:cNvSpPr>
            <a:spLocks noChangeArrowheads="1"/>
          </p:cNvSpPr>
          <p:nvPr/>
        </p:nvSpPr>
        <p:spPr bwMode="auto">
          <a:xfrm>
            <a:off x="3276600" y="6248400"/>
            <a:ext cx="2895600" cy="457200"/>
          </a:xfrm>
          <a:prstGeom prst="rect">
            <a:avLst/>
          </a:prstGeom>
          <a:noFill/>
          <a:ln w="12700">
            <a:noFill/>
            <a:miter lim="800000"/>
            <a:headEnd/>
            <a:tailEnd/>
          </a:ln>
          <a:effectLst/>
        </p:spPr>
        <p:txBody>
          <a:bodyPr wrap="none" anchor="ctr"/>
          <a:lstStyle/>
          <a:p>
            <a:endParaRPr lang="es-ES"/>
          </a:p>
        </p:txBody>
      </p:sp>
      <p:sp>
        <p:nvSpPr>
          <p:cNvPr id="229381" name="Rectangle 5"/>
          <p:cNvSpPr>
            <a:spLocks noGrp="1" noChangeArrowheads="1"/>
          </p:cNvSpPr>
          <p:nvPr>
            <p:ph type="body" idx="1"/>
          </p:nvPr>
        </p:nvSpPr>
        <p:spPr>
          <a:xfrm>
            <a:off x="392113" y="1443038"/>
            <a:ext cx="8080555" cy="4224337"/>
          </a:xfrm>
          <a:noFill/>
          <a:ln/>
        </p:spPr>
        <p:txBody>
          <a:bodyPr lIns="90488" tIns="44450" rIns="90488" bIns="44450"/>
          <a:lstStyle/>
          <a:p>
            <a:pPr algn="just">
              <a:spcBef>
                <a:spcPct val="70000"/>
              </a:spcBef>
              <a:buFontTx/>
              <a:buNone/>
            </a:pPr>
            <a:r>
              <a:rPr lang="en-US" dirty="0"/>
              <a:t>	</a:t>
            </a:r>
            <a:r>
              <a:rPr lang="en-US" dirty="0" err="1">
                <a:solidFill>
                  <a:srgbClr val="FF3300"/>
                </a:solidFill>
              </a:rPr>
              <a:t>Rendimientos</a:t>
            </a:r>
            <a:r>
              <a:rPr lang="en-US" dirty="0">
                <a:solidFill>
                  <a:srgbClr val="FF3300"/>
                </a:solidFill>
              </a:rPr>
              <a:t> </a:t>
            </a:r>
            <a:r>
              <a:rPr lang="en-US" dirty="0" err="1">
                <a:solidFill>
                  <a:srgbClr val="FF3300"/>
                </a:solidFill>
              </a:rPr>
              <a:t>constantes</a:t>
            </a:r>
            <a:r>
              <a:rPr lang="en-US" dirty="0">
                <a:solidFill>
                  <a:srgbClr val="FF3300"/>
                </a:solidFill>
              </a:rPr>
              <a:t> de </a:t>
            </a:r>
            <a:r>
              <a:rPr lang="en-US" dirty="0" err="1">
                <a:solidFill>
                  <a:srgbClr val="FF3300"/>
                </a:solidFill>
              </a:rPr>
              <a:t>escala</a:t>
            </a:r>
            <a:r>
              <a:rPr lang="en-US" dirty="0"/>
              <a:t>: </a:t>
            </a:r>
            <a:r>
              <a:rPr lang="en-US" dirty="0" err="1"/>
              <a:t>cuando</a:t>
            </a:r>
            <a:r>
              <a:rPr lang="en-US" dirty="0"/>
              <a:t> </a:t>
            </a:r>
            <a:r>
              <a:rPr lang="en-US" dirty="0" err="1"/>
              <a:t>una</a:t>
            </a:r>
            <a:r>
              <a:rPr lang="en-US" dirty="0"/>
              <a:t> </a:t>
            </a:r>
            <a:r>
              <a:rPr lang="en-US" dirty="0" err="1"/>
              <a:t>duplicación</a:t>
            </a:r>
            <a:r>
              <a:rPr lang="en-US" dirty="0"/>
              <a:t> de los </a:t>
            </a:r>
            <a:r>
              <a:rPr lang="en-US" dirty="0" err="1"/>
              <a:t>factores</a:t>
            </a:r>
            <a:r>
              <a:rPr lang="en-US" dirty="0"/>
              <a:t> </a:t>
            </a:r>
            <a:r>
              <a:rPr lang="en-US" dirty="0" err="1"/>
              <a:t>provoca</a:t>
            </a:r>
            <a:r>
              <a:rPr lang="en-US" dirty="0"/>
              <a:t> </a:t>
            </a:r>
            <a:r>
              <a:rPr lang="en-US" dirty="0" err="1"/>
              <a:t>una</a:t>
            </a:r>
            <a:r>
              <a:rPr lang="en-US" dirty="0"/>
              <a:t> </a:t>
            </a:r>
            <a:r>
              <a:rPr lang="en-US" dirty="0" err="1"/>
              <a:t>duplicación</a:t>
            </a:r>
            <a:r>
              <a:rPr lang="en-US" dirty="0"/>
              <a:t> de la </a:t>
            </a:r>
            <a:r>
              <a:rPr lang="en-US" dirty="0" err="1"/>
              <a:t>producción</a:t>
            </a:r>
            <a:r>
              <a:rPr lang="en-US" dirty="0"/>
              <a:t>.</a:t>
            </a:r>
          </a:p>
          <a:p>
            <a:pPr lvl="1">
              <a:spcBef>
                <a:spcPct val="35000"/>
              </a:spcBef>
              <a:buSzPct val="75000"/>
            </a:pPr>
            <a:r>
              <a:rPr lang="en-US" dirty="0"/>
              <a:t>La </a:t>
            </a:r>
            <a:r>
              <a:rPr lang="en-US" dirty="0" err="1"/>
              <a:t>escala</a:t>
            </a:r>
            <a:r>
              <a:rPr lang="en-US" dirty="0"/>
              <a:t> no </a:t>
            </a:r>
            <a:r>
              <a:rPr lang="en-US" dirty="0" err="1"/>
              <a:t>afecta</a:t>
            </a:r>
            <a:r>
              <a:rPr lang="en-US" dirty="0"/>
              <a:t> a la </a:t>
            </a:r>
            <a:r>
              <a:rPr lang="en-US" dirty="0" err="1"/>
              <a:t>productividad</a:t>
            </a:r>
            <a:r>
              <a:rPr lang="en-US" dirty="0"/>
              <a:t>.</a:t>
            </a:r>
          </a:p>
          <a:p>
            <a:pPr lvl="1" algn="just">
              <a:lnSpc>
                <a:spcPct val="80000"/>
              </a:lnSpc>
              <a:spcBef>
                <a:spcPct val="35000"/>
              </a:spcBef>
              <a:buSzPct val="75000"/>
            </a:pPr>
            <a:r>
              <a:rPr lang="en-US" dirty="0" err="1"/>
              <a:t>Puede</a:t>
            </a:r>
            <a:r>
              <a:rPr lang="en-US" dirty="0"/>
              <a:t> </a:t>
            </a:r>
            <a:r>
              <a:rPr lang="en-US" dirty="0" err="1"/>
              <a:t>que</a:t>
            </a:r>
            <a:r>
              <a:rPr lang="en-US" dirty="0"/>
              <a:t> </a:t>
            </a:r>
            <a:r>
              <a:rPr lang="en-US" dirty="0" err="1"/>
              <a:t>una</a:t>
            </a:r>
            <a:r>
              <a:rPr lang="en-US" dirty="0"/>
              <a:t> </a:t>
            </a:r>
            <a:r>
              <a:rPr lang="en-US" dirty="0" err="1"/>
              <a:t>planta</a:t>
            </a:r>
            <a:r>
              <a:rPr lang="en-US" dirty="0"/>
              <a:t> se </a:t>
            </a:r>
            <a:r>
              <a:rPr lang="en-US" dirty="0" err="1"/>
              <a:t>reproduzca</a:t>
            </a:r>
            <a:r>
              <a:rPr lang="en-US" dirty="0"/>
              <a:t> </a:t>
            </a:r>
            <a:r>
              <a:rPr lang="en-US" dirty="0" err="1"/>
              <a:t>para</a:t>
            </a:r>
            <a:r>
              <a:rPr lang="en-US" dirty="0"/>
              <a:t> </a:t>
            </a:r>
            <a:r>
              <a:rPr lang="en-US" dirty="0" err="1"/>
              <a:t>producir</a:t>
            </a:r>
            <a:r>
              <a:rPr lang="en-US" dirty="0"/>
              <a:t> el </a:t>
            </a:r>
            <a:r>
              <a:rPr lang="en-US" dirty="0" err="1"/>
              <a:t>doble</a:t>
            </a:r>
            <a:r>
              <a:rPr lang="en-US" dirty="0"/>
              <a:t> de </a:t>
            </a:r>
            <a:r>
              <a:rPr lang="en-US" dirty="0" err="1"/>
              <a:t>producción</a:t>
            </a:r>
            <a:r>
              <a:rPr lang="en-US" dirty="0"/>
              <a:t>. </a:t>
            </a:r>
          </a:p>
          <a:p>
            <a:pPr lvl="1">
              <a:lnSpc>
                <a:spcPct val="70000"/>
              </a:lnSpc>
              <a:spcBef>
                <a:spcPct val="35000"/>
              </a:spcBef>
              <a:buSzPct val="75000"/>
            </a:pPr>
            <a:r>
              <a:rPr lang="en-US" dirty="0"/>
              <a:t>Las </a:t>
            </a:r>
            <a:r>
              <a:rPr lang="en-US" dirty="0" err="1"/>
              <a:t>isocuantas</a:t>
            </a:r>
            <a:r>
              <a:rPr lang="en-US" dirty="0"/>
              <a:t> son </a:t>
            </a:r>
            <a:r>
              <a:rPr lang="en-US" dirty="0" err="1"/>
              <a:t>equidistantes</a:t>
            </a:r>
            <a:r>
              <a:rPr lang="en-US" dirty="0"/>
              <a:t>.</a:t>
            </a:r>
          </a:p>
          <a:p>
            <a:pPr lvl="1">
              <a:lnSpc>
                <a:spcPct val="70000"/>
              </a:lnSpc>
              <a:spcBef>
                <a:spcPct val="35000"/>
              </a:spcBef>
              <a:buSzPct val="75000"/>
            </a:pPr>
            <a:r>
              <a:rPr lang="en-US" dirty="0" err="1"/>
              <a:t>Ejemplo</a:t>
            </a:r>
            <a:r>
              <a:rPr lang="en-US" dirty="0"/>
              <a:t>: </a:t>
            </a:r>
            <a:r>
              <a:rPr lang="en-US" dirty="0" err="1"/>
              <a:t>las</a:t>
            </a:r>
            <a:r>
              <a:rPr lang="en-US" dirty="0"/>
              <a:t> </a:t>
            </a:r>
            <a:r>
              <a:rPr lang="en-US" dirty="0" err="1"/>
              <a:t>agencias</a:t>
            </a:r>
            <a:r>
              <a:rPr lang="en-US" dirty="0"/>
              <a:t> de </a:t>
            </a:r>
            <a:r>
              <a:rPr lang="en-US" dirty="0" err="1"/>
              <a:t>viaje</a:t>
            </a:r>
            <a:r>
              <a:rPr lang="en-US" dirty="0"/>
              <a:t>.</a:t>
            </a:r>
          </a:p>
        </p:txBody>
      </p:sp>
      <p:sp>
        <p:nvSpPr>
          <p:cNvPr id="229383" name="Rectangle 7"/>
          <p:cNvSpPr>
            <a:spLocks noGrp="1" noChangeArrowheads="1"/>
          </p:cNvSpPr>
          <p:nvPr>
            <p:ph type="title"/>
          </p:nvPr>
        </p:nvSpPr>
        <p:spPr>
          <a:xfrm>
            <a:off x="526648" y="0"/>
            <a:ext cx="8229600" cy="1143000"/>
          </a:xfrm>
          <a:noFill/>
          <a:ln/>
        </p:spPr>
        <p:txBody>
          <a:bodyPr lIns="90488" tIns="44450" rIns="90488" bIns="44450" anchor="b"/>
          <a:lstStyle/>
          <a:p>
            <a:r>
              <a:rPr lang="en-US" sz="4000" dirty="0"/>
              <a:t>4. </a:t>
            </a:r>
            <a:r>
              <a:rPr lang="en-US" sz="4000" dirty="0" err="1"/>
              <a:t>Rendimientos</a:t>
            </a:r>
            <a:r>
              <a:rPr lang="en-US" sz="4000" dirty="0"/>
              <a:t> de </a:t>
            </a:r>
            <a:r>
              <a:rPr lang="en-US" sz="4000" dirty="0" err="1"/>
              <a:t>escala</a:t>
            </a:r>
            <a:endParaRPr lang="en-US" sz="4000" dirty="0"/>
          </a:p>
        </p:txBody>
      </p:sp>
    </p:spTree>
  </p:cSld>
  <p:clrMapOvr>
    <a:masterClrMapping/>
  </p:clrMapOvr>
  <p:transition spd="med">
    <p:zoom dir="in"/>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4 Marcador de número de diapositiva"/>
          <p:cNvSpPr>
            <a:spLocks noGrp="1"/>
          </p:cNvSpPr>
          <p:nvPr>
            <p:ph type="sldNum" sz="quarter" idx="12"/>
          </p:nvPr>
        </p:nvSpPr>
        <p:spPr/>
        <p:txBody>
          <a:bodyPr/>
          <a:lstStyle/>
          <a:p>
            <a:fld id="{6B047D16-F852-4D93-ADAF-63D33FE69776}" type="slidenum">
              <a:rPr lang="es-ES"/>
              <a:pPr/>
              <a:t>54</a:t>
            </a:fld>
            <a:endParaRPr lang="es-ES"/>
          </a:p>
        </p:txBody>
      </p:sp>
      <p:sp>
        <p:nvSpPr>
          <p:cNvPr id="294914" name="Rectangle 2"/>
          <p:cNvSpPr>
            <a:spLocks noChangeArrowheads="1"/>
          </p:cNvSpPr>
          <p:nvPr/>
        </p:nvSpPr>
        <p:spPr bwMode="auto">
          <a:xfrm>
            <a:off x="762000" y="6248400"/>
            <a:ext cx="1905000" cy="457200"/>
          </a:xfrm>
          <a:prstGeom prst="rect">
            <a:avLst/>
          </a:prstGeom>
          <a:noFill/>
          <a:ln w="12700">
            <a:noFill/>
            <a:miter lim="800000"/>
            <a:headEnd/>
            <a:tailEnd/>
          </a:ln>
          <a:effectLst/>
        </p:spPr>
        <p:txBody>
          <a:bodyPr wrap="none" anchor="ctr"/>
          <a:lstStyle/>
          <a:p>
            <a:endParaRPr lang="es-ES"/>
          </a:p>
        </p:txBody>
      </p:sp>
      <p:sp>
        <p:nvSpPr>
          <p:cNvPr id="294915" name="Rectangle 3"/>
          <p:cNvSpPr>
            <a:spLocks noChangeArrowheads="1"/>
          </p:cNvSpPr>
          <p:nvPr/>
        </p:nvSpPr>
        <p:spPr bwMode="auto">
          <a:xfrm>
            <a:off x="3276600" y="6248400"/>
            <a:ext cx="2895600" cy="457200"/>
          </a:xfrm>
          <a:prstGeom prst="rect">
            <a:avLst/>
          </a:prstGeom>
          <a:noFill/>
          <a:ln w="12700">
            <a:noFill/>
            <a:miter lim="800000"/>
            <a:headEnd/>
            <a:tailEnd/>
          </a:ln>
          <a:effectLst/>
        </p:spPr>
        <p:txBody>
          <a:bodyPr wrap="none" anchor="ctr"/>
          <a:lstStyle/>
          <a:p>
            <a:endParaRPr lang="es-ES"/>
          </a:p>
        </p:txBody>
      </p:sp>
      <p:sp>
        <p:nvSpPr>
          <p:cNvPr id="294917" name="Line 5"/>
          <p:cNvSpPr>
            <a:spLocks noChangeShapeType="1"/>
          </p:cNvSpPr>
          <p:nvPr/>
        </p:nvSpPr>
        <p:spPr bwMode="auto">
          <a:xfrm>
            <a:off x="2362200" y="1954213"/>
            <a:ext cx="0" cy="3995737"/>
          </a:xfrm>
          <a:prstGeom prst="line">
            <a:avLst/>
          </a:prstGeom>
          <a:noFill/>
          <a:ln w="25400">
            <a:solidFill>
              <a:schemeClr val="tx1"/>
            </a:solidFill>
            <a:round/>
            <a:headEnd/>
            <a:tailEnd/>
          </a:ln>
          <a:effectLst/>
        </p:spPr>
        <p:txBody>
          <a:bodyPr wrap="none" anchor="ctr"/>
          <a:lstStyle/>
          <a:p>
            <a:endParaRPr lang="es-ES"/>
          </a:p>
        </p:txBody>
      </p:sp>
      <p:sp>
        <p:nvSpPr>
          <p:cNvPr id="294918" name="Line 6"/>
          <p:cNvSpPr>
            <a:spLocks noChangeShapeType="1"/>
          </p:cNvSpPr>
          <p:nvPr/>
        </p:nvSpPr>
        <p:spPr bwMode="auto">
          <a:xfrm>
            <a:off x="2362200" y="5949950"/>
            <a:ext cx="4006850" cy="0"/>
          </a:xfrm>
          <a:prstGeom prst="line">
            <a:avLst/>
          </a:prstGeom>
          <a:noFill/>
          <a:ln w="25400">
            <a:solidFill>
              <a:schemeClr val="tx1"/>
            </a:solidFill>
            <a:round/>
            <a:headEnd/>
            <a:tailEnd/>
          </a:ln>
          <a:effectLst/>
        </p:spPr>
        <p:txBody>
          <a:bodyPr wrap="none" anchor="ctr"/>
          <a:lstStyle/>
          <a:p>
            <a:endParaRPr lang="es-ES"/>
          </a:p>
        </p:txBody>
      </p:sp>
      <p:sp>
        <p:nvSpPr>
          <p:cNvPr id="294922" name="Rectangle 10"/>
          <p:cNvSpPr>
            <a:spLocks noChangeArrowheads="1"/>
          </p:cNvSpPr>
          <p:nvPr/>
        </p:nvSpPr>
        <p:spPr bwMode="auto">
          <a:xfrm>
            <a:off x="6229350" y="3563938"/>
            <a:ext cx="2667000" cy="1552575"/>
          </a:xfrm>
          <a:prstGeom prst="rect">
            <a:avLst/>
          </a:prstGeom>
          <a:noFill/>
          <a:ln w="12700">
            <a:solidFill>
              <a:schemeClr val="tx1"/>
            </a:solidFill>
            <a:miter lim="800000"/>
            <a:headEnd/>
            <a:tailEnd/>
          </a:ln>
          <a:effectLst/>
        </p:spPr>
        <p:txBody>
          <a:bodyPr lIns="126000" tIns="7200" rIns="18000" bIns="7200">
            <a:spAutoFit/>
          </a:bodyPr>
          <a:lstStyle/>
          <a:p>
            <a:pPr eaLnBrk="0" hangingPunct="0"/>
            <a:r>
              <a:rPr lang="en-US" sz="2000" b="1"/>
              <a:t>Rendimientos constantes:</a:t>
            </a:r>
          </a:p>
          <a:p>
            <a:pPr eaLnBrk="0" hangingPunct="0"/>
            <a:r>
              <a:rPr lang="en-US" sz="2000" b="1"/>
              <a:t>las isocuantas guardan la misma distancia.</a:t>
            </a:r>
          </a:p>
        </p:txBody>
      </p:sp>
      <p:grpSp>
        <p:nvGrpSpPr>
          <p:cNvPr id="294948" name="Group 36"/>
          <p:cNvGrpSpPr>
            <a:grpSpLocks/>
          </p:cNvGrpSpPr>
          <p:nvPr/>
        </p:nvGrpSpPr>
        <p:grpSpPr bwMode="auto">
          <a:xfrm>
            <a:off x="2781300" y="1466850"/>
            <a:ext cx="4700588" cy="4195763"/>
            <a:chOff x="1752" y="924"/>
            <a:chExt cx="2961" cy="2643"/>
          </a:xfrm>
        </p:grpSpPr>
        <p:sp>
          <p:nvSpPr>
            <p:cNvPr id="294924" name="Freeform 12"/>
            <p:cNvSpPr>
              <a:spLocks/>
            </p:cNvSpPr>
            <p:nvPr/>
          </p:nvSpPr>
          <p:spPr bwMode="auto">
            <a:xfrm>
              <a:off x="1752" y="2400"/>
              <a:ext cx="1164" cy="1032"/>
            </a:xfrm>
            <a:custGeom>
              <a:avLst/>
              <a:gdLst/>
              <a:ahLst/>
              <a:cxnLst>
                <a:cxn ang="0">
                  <a:pos x="0" y="0"/>
                </a:cxn>
                <a:cxn ang="0">
                  <a:pos x="95" y="459"/>
                </a:cxn>
                <a:cxn ang="0">
                  <a:pos x="348" y="768"/>
                </a:cxn>
                <a:cxn ang="0">
                  <a:pos x="731" y="956"/>
                </a:cxn>
                <a:cxn ang="0">
                  <a:pos x="1164" y="1032"/>
                </a:cxn>
              </a:cxnLst>
              <a:rect l="0" t="0" r="r" b="b"/>
              <a:pathLst>
                <a:path w="1164" h="1032">
                  <a:moveTo>
                    <a:pt x="0" y="0"/>
                  </a:moveTo>
                  <a:cubicBezTo>
                    <a:pt x="16" y="76"/>
                    <a:pt x="37" y="331"/>
                    <a:pt x="95" y="459"/>
                  </a:cubicBezTo>
                  <a:cubicBezTo>
                    <a:pt x="153" y="587"/>
                    <a:pt x="242" y="685"/>
                    <a:pt x="348" y="768"/>
                  </a:cubicBezTo>
                  <a:cubicBezTo>
                    <a:pt x="454" y="851"/>
                    <a:pt x="595" y="912"/>
                    <a:pt x="731" y="956"/>
                  </a:cubicBezTo>
                  <a:cubicBezTo>
                    <a:pt x="867" y="1000"/>
                    <a:pt x="1074" y="1016"/>
                    <a:pt x="1164" y="1032"/>
                  </a:cubicBezTo>
                </a:path>
              </a:pathLst>
            </a:custGeom>
            <a:noFill/>
            <a:ln w="50800" cap="rnd" cmpd="sng">
              <a:solidFill>
                <a:srgbClr val="993300"/>
              </a:solidFill>
              <a:prstDash val="solid"/>
              <a:round/>
              <a:headEnd type="none" w="med" len="med"/>
              <a:tailEnd type="none" w="med" len="med"/>
            </a:ln>
            <a:effectLst/>
          </p:spPr>
          <p:txBody>
            <a:bodyPr/>
            <a:lstStyle/>
            <a:p>
              <a:endParaRPr lang="es-ES"/>
            </a:p>
          </p:txBody>
        </p:sp>
        <p:sp>
          <p:nvSpPr>
            <p:cNvPr id="294925" name="Rectangle 13"/>
            <p:cNvSpPr>
              <a:spLocks noChangeArrowheads="1"/>
            </p:cNvSpPr>
            <p:nvPr/>
          </p:nvSpPr>
          <p:spPr bwMode="auto">
            <a:xfrm>
              <a:off x="2899" y="3319"/>
              <a:ext cx="292"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10</a:t>
              </a:r>
            </a:p>
          </p:txBody>
        </p:sp>
        <p:sp>
          <p:nvSpPr>
            <p:cNvPr id="294926" name="Rectangle 14"/>
            <p:cNvSpPr>
              <a:spLocks noChangeArrowheads="1"/>
            </p:cNvSpPr>
            <p:nvPr/>
          </p:nvSpPr>
          <p:spPr bwMode="auto">
            <a:xfrm>
              <a:off x="3665" y="2645"/>
              <a:ext cx="292"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20</a:t>
              </a:r>
            </a:p>
          </p:txBody>
        </p:sp>
        <p:sp>
          <p:nvSpPr>
            <p:cNvPr id="294927" name="Rectangle 15"/>
            <p:cNvSpPr>
              <a:spLocks noChangeArrowheads="1"/>
            </p:cNvSpPr>
            <p:nvPr/>
          </p:nvSpPr>
          <p:spPr bwMode="auto">
            <a:xfrm>
              <a:off x="4421" y="1841"/>
              <a:ext cx="292"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30</a:t>
              </a:r>
            </a:p>
          </p:txBody>
        </p:sp>
        <p:sp>
          <p:nvSpPr>
            <p:cNvPr id="294928" name="Freeform 16"/>
            <p:cNvSpPr>
              <a:spLocks/>
            </p:cNvSpPr>
            <p:nvPr/>
          </p:nvSpPr>
          <p:spPr bwMode="auto">
            <a:xfrm>
              <a:off x="2472" y="1728"/>
              <a:ext cx="1164" cy="1032"/>
            </a:xfrm>
            <a:custGeom>
              <a:avLst/>
              <a:gdLst/>
              <a:ahLst/>
              <a:cxnLst>
                <a:cxn ang="0">
                  <a:pos x="0" y="0"/>
                </a:cxn>
                <a:cxn ang="0">
                  <a:pos x="95" y="459"/>
                </a:cxn>
                <a:cxn ang="0">
                  <a:pos x="348" y="768"/>
                </a:cxn>
                <a:cxn ang="0">
                  <a:pos x="731" y="956"/>
                </a:cxn>
                <a:cxn ang="0">
                  <a:pos x="1164" y="1032"/>
                </a:cxn>
              </a:cxnLst>
              <a:rect l="0" t="0" r="r" b="b"/>
              <a:pathLst>
                <a:path w="1164" h="1032">
                  <a:moveTo>
                    <a:pt x="0" y="0"/>
                  </a:moveTo>
                  <a:cubicBezTo>
                    <a:pt x="16" y="76"/>
                    <a:pt x="37" y="331"/>
                    <a:pt x="95" y="459"/>
                  </a:cubicBezTo>
                  <a:cubicBezTo>
                    <a:pt x="153" y="587"/>
                    <a:pt x="242" y="685"/>
                    <a:pt x="348" y="768"/>
                  </a:cubicBezTo>
                  <a:cubicBezTo>
                    <a:pt x="454" y="851"/>
                    <a:pt x="595" y="912"/>
                    <a:pt x="731" y="956"/>
                  </a:cubicBezTo>
                  <a:cubicBezTo>
                    <a:pt x="867" y="1000"/>
                    <a:pt x="1074" y="1016"/>
                    <a:pt x="1164" y="1032"/>
                  </a:cubicBezTo>
                </a:path>
              </a:pathLst>
            </a:custGeom>
            <a:noFill/>
            <a:ln w="50800" cap="rnd" cmpd="sng">
              <a:solidFill>
                <a:srgbClr val="993300"/>
              </a:solidFill>
              <a:prstDash val="solid"/>
              <a:round/>
              <a:headEnd type="none" w="med" len="med"/>
              <a:tailEnd type="none" w="med" len="med"/>
            </a:ln>
            <a:effectLst/>
          </p:spPr>
          <p:txBody>
            <a:bodyPr/>
            <a:lstStyle/>
            <a:p>
              <a:endParaRPr lang="es-ES"/>
            </a:p>
          </p:txBody>
        </p:sp>
        <p:sp>
          <p:nvSpPr>
            <p:cNvPr id="294929" name="Freeform 17"/>
            <p:cNvSpPr>
              <a:spLocks/>
            </p:cNvSpPr>
            <p:nvPr/>
          </p:nvSpPr>
          <p:spPr bwMode="auto">
            <a:xfrm>
              <a:off x="3216" y="924"/>
              <a:ext cx="1164" cy="1032"/>
            </a:xfrm>
            <a:custGeom>
              <a:avLst/>
              <a:gdLst/>
              <a:ahLst/>
              <a:cxnLst>
                <a:cxn ang="0">
                  <a:pos x="0" y="0"/>
                </a:cxn>
                <a:cxn ang="0">
                  <a:pos x="95" y="459"/>
                </a:cxn>
                <a:cxn ang="0">
                  <a:pos x="348" y="768"/>
                </a:cxn>
                <a:cxn ang="0">
                  <a:pos x="731" y="956"/>
                </a:cxn>
                <a:cxn ang="0">
                  <a:pos x="1164" y="1032"/>
                </a:cxn>
              </a:cxnLst>
              <a:rect l="0" t="0" r="r" b="b"/>
              <a:pathLst>
                <a:path w="1164" h="1032">
                  <a:moveTo>
                    <a:pt x="0" y="0"/>
                  </a:moveTo>
                  <a:cubicBezTo>
                    <a:pt x="16" y="76"/>
                    <a:pt x="37" y="331"/>
                    <a:pt x="95" y="459"/>
                  </a:cubicBezTo>
                  <a:cubicBezTo>
                    <a:pt x="153" y="587"/>
                    <a:pt x="242" y="685"/>
                    <a:pt x="348" y="768"/>
                  </a:cubicBezTo>
                  <a:cubicBezTo>
                    <a:pt x="454" y="851"/>
                    <a:pt x="595" y="912"/>
                    <a:pt x="731" y="956"/>
                  </a:cubicBezTo>
                  <a:cubicBezTo>
                    <a:pt x="867" y="1000"/>
                    <a:pt x="1074" y="1016"/>
                    <a:pt x="1164" y="1032"/>
                  </a:cubicBezTo>
                </a:path>
              </a:pathLst>
            </a:custGeom>
            <a:noFill/>
            <a:ln w="50800" cap="rnd" cmpd="sng">
              <a:solidFill>
                <a:srgbClr val="663300"/>
              </a:solidFill>
              <a:prstDash val="solid"/>
              <a:round/>
              <a:headEnd type="none" w="med" len="med"/>
              <a:tailEnd type="none" w="med" len="med"/>
            </a:ln>
            <a:effectLst/>
          </p:spPr>
          <p:txBody>
            <a:bodyPr/>
            <a:lstStyle/>
            <a:p>
              <a:endParaRPr lang="es-ES"/>
            </a:p>
          </p:txBody>
        </p:sp>
      </p:grpSp>
      <p:grpSp>
        <p:nvGrpSpPr>
          <p:cNvPr id="294950" name="Group 38"/>
          <p:cNvGrpSpPr>
            <a:grpSpLocks/>
          </p:cNvGrpSpPr>
          <p:nvPr/>
        </p:nvGrpSpPr>
        <p:grpSpPr bwMode="auto">
          <a:xfrm>
            <a:off x="2046288" y="2087563"/>
            <a:ext cx="4387850" cy="4222750"/>
            <a:chOff x="1289" y="1315"/>
            <a:chExt cx="2764" cy="2660"/>
          </a:xfrm>
        </p:grpSpPr>
        <p:sp>
          <p:nvSpPr>
            <p:cNvPr id="294921" name="Rectangle 9"/>
            <p:cNvSpPr>
              <a:spLocks noChangeArrowheads="1"/>
            </p:cNvSpPr>
            <p:nvPr/>
          </p:nvSpPr>
          <p:spPr bwMode="auto">
            <a:xfrm>
              <a:off x="3437" y="3727"/>
              <a:ext cx="292"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15</a:t>
              </a:r>
            </a:p>
          </p:txBody>
        </p:sp>
        <p:sp>
          <p:nvSpPr>
            <p:cNvPr id="294931" name="Line 19"/>
            <p:cNvSpPr>
              <a:spLocks noChangeShapeType="1"/>
            </p:cNvSpPr>
            <p:nvPr/>
          </p:nvSpPr>
          <p:spPr bwMode="auto">
            <a:xfrm flipV="1">
              <a:off x="2064" y="3218"/>
              <a:ext cx="0" cy="501"/>
            </a:xfrm>
            <a:prstGeom prst="line">
              <a:avLst/>
            </a:prstGeom>
            <a:noFill/>
            <a:ln w="25400">
              <a:solidFill>
                <a:schemeClr val="tx1"/>
              </a:solidFill>
              <a:prstDash val="dash"/>
              <a:round/>
              <a:headEnd/>
              <a:tailEnd/>
            </a:ln>
            <a:effectLst/>
          </p:spPr>
          <p:txBody>
            <a:bodyPr wrap="none" anchor="ctr"/>
            <a:lstStyle/>
            <a:p>
              <a:endParaRPr lang="es-ES"/>
            </a:p>
          </p:txBody>
        </p:sp>
        <p:sp>
          <p:nvSpPr>
            <p:cNvPr id="294932" name="Rectangle 20"/>
            <p:cNvSpPr>
              <a:spLocks noChangeArrowheads="1"/>
            </p:cNvSpPr>
            <p:nvPr/>
          </p:nvSpPr>
          <p:spPr bwMode="auto">
            <a:xfrm>
              <a:off x="1965" y="3727"/>
              <a:ext cx="203"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5</a:t>
              </a:r>
            </a:p>
          </p:txBody>
        </p:sp>
        <p:sp>
          <p:nvSpPr>
            <p:cNvPr id="294933" name="Rectangle 21"/>
            <p:cNvSpPr>
              <a:spLocks noChangeArrowheads="1"/>
            </p:cNvSpPr>
            <p:nvPr/>
          </p:nvSpPr>
          <p:spPr bwMode="auto">
            <a:xfrm>
              <a:off x="2653" y="3727"/>
              <a:ext cx="292"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10</a:t>
              </a:r>
            </a:p>
          </p:txBody>
        </p:sp>
        <p:sp>
          <p:nvSpPr>
            <p:cNvPr id="294934" name="Rectangle 22"/>
            <p:cNvSpPr>
              <a:spLocks noChangeArrowheads="1"/>
            </p:cNvSpPr>
            <p:nvPr/>
          </p:nvSpPr>
          <p:spPr bwMode="auto">
            <a:xfrm>
              <a:off x="1289" y="3005"/>
              <a:ext cx="203"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2</a:t>
              </a:r>
            </a:p>
          </p:txBody>
        </p:sp>
        <p:sp>
          <p:nvSpPr>
            <p:cNvPr id="294935" name="Rectangle 23"/>
            <p:cNvSpPr>
              <a:spLocks noChangeArrowheads="1"/>
            </p:cNvSpPr>
            <p:nvPr/>
          </p:nvSpPr>
          <p:spPr bwMode="auto">
            <a:xfrm>
              <a:off x="1289" y="2283"/>
              <a:ext cx="203"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4</a:t>
              </a:r>
            </a:p>
          </p:txBody>
        </p:sp>
        <p:sp>
          <p:nvSpPr>
            <p:cNvPr id="294936" name="Rectangle 24"/>
            <p:cNvSpPr>
              <a:spLocks noChangeArrowheads="1"/>
            </p:cNvSpPr>
            <p:nvPr/>
          </p:nvSpPr>
          <p:spPr bwMode="auto">
            <a:xfrm>
              <a:off x="1325" y="3727"/>
              <a:ext cx="203"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0</a:t>
              </a:r>
            </a:p>
          </p:txBody>
        </p:sp>
        <p:sp>
          <p:nvSpPr>
            <p:cNvPr id="294937" name="Line 25"/>
            <p:cNvSpPr>
              <a:spLocks noChangeShapeType="1"/>
            </p:cNvSpPr>
            <p:nvPr/>
          </p:nvSpPr>
          <p:spPr bwMode="auto">
            <a:xfrm>
              <a:off x="1491" y="2448"/>
              <a:ext cx="1205" cy="0"/>
            </a:xfrm>
            <a:prstGeom prst="line">
              <a:avLst/>
            </a:prstGeom>
            <a:noFill/>
            <a:ln w="25400">
              <a:solidFill>
                <a:schemeClr val="tx1"/>
              </a:solidFill>
              <a:prstDash val="dash"/>
              <a:round/>
              <a:headEnd/>
              <a:tailEnd/>
            </a:ln>
            <a:effectLst/>
          </p:spPr>
          <p:txBody>
            <a:bodyPr wrap="none" anchor="ctr"/>
            <a:lstStyle/>
            <a:p>
              <a:endParaRPr lang="es-ES"/>
            </a:p>
          </p:txBody>
        </p:sp>
        <p:sp>
          <p:nvSpPr>
            <p:cNvPr id="294938" name="Line 26"/>
            <p:cNvSpPr>
              <a:spLocks noChangeShapeType="1"/>
            </p:cNvSpPr>
            <p:nvPr/>
          </p:nvSpPr>
          <p:spPr bwMode="auto">
            <a:xfrm flipV="1">
              <a:off x="2784" y="2474"/>
              <a:ext cx="0" cy="1233"/>
            </a:xfrm>
            <a:prstGeom prst="line">
              <a:avLst/>
            </a:prstGeom>
            <a:noFill/>
            <a:ln w="25400">
              <a:solidFill>
                <a:schemeClr val="tx1"/>
              </a:solidFill>
              <a:prstDash val="dash"/>
              <a:round/>
              <a:headEnd/>
              <a:tailEnd/>
            </a:ln>
            <a:effectLst/>
          </p:spPr>
          <p:txBody>
            <a:bodyPr wrap="none" anchor="ctr"/>
            <a:lstStyle/>
            <a:p>
              <a:endParaRPr lang="es-ES"/>
            </a:p>
          </p:txBody>
        </p:sp>
        <p:sp>
          <p:nvSpPr>
            <p:cNvPr id="294939" name="Rectangle 27"/>
            <p:cNvSpPr>
              <a:spLocks noChangeArrowheads="1"/>
            </p:cNvSpPr>
            <p:nvPr/>
          </p:nvSpPr>
          <p:spPr bwMode="auto">
            <a:xfrm>
              <a:off x="3823" y="1315"/>
              <a:ext cx="230"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b="1" i="1"/>
                <a:t>A</a:t>
              </a:r>
            </a:p>
          </p:txBody>
        </p:sp>
        <p:sp>
          <p:nvSpPr>
            <p:cNvPr id="294940" name="Line 28"/>
            <p:cNvSpPr>
              <a:spLocks noChangeShapeType="1"/>
            </p:cNvSpPr>
            <p:nvPr/>
          </p:nvSpPr>
          <p:spPr bwMode="auto">
            <a:xfrm flipV="1">
              <a:off x="1512" y="1464"/>
              <a:ext cx="2268" cy="2268"/>
            </a:xfrm>
            <a:prstGeom prst="line">
              <a:avLst/>
            </a:prstGeom>
            <a:noFill/>
            <a:ln w="50800">
              <a:solidFill>
                <a:srgbClr val="0033CC"/>
              </a:solidFill>
              <a:round/>
              <a:headEnd/>
              <a:tailEnd/>
            </a:ln>
            <a:effectLst/>
          </p:spPr>
          <p:txBody>
            <a:bodyPr wrap="none" anchor="ctr"/>
            <a:lstStyle/>
            <a:p>
              <a:endParaRPr lang="es-ES"/>
            </a:p>
          </p:txBody>
        </p:sp>
        <p:sp>
          <p:nvSpPr>
            <p:cNvPr id="294941" name="Oval 29"/>
            <p:cNvSpPr>
              <a:spLocks noChangeArrowheads="1"/>
            </p:cNvSpPr>
            <p:nvPr/>
          </p:nvSpPr>
          <p:spPr bwMode="auto">
            <a:xfrm>
              <a:off x="2724" y="2412"/>
              <a:ext cx="108" cy="108"/>
            </a:xfrm>
            <a:prstGeom prst="ellipse">
              <a:avLst/>
            </a:prstGeom>
            <a:solidFill>
              <a:schemeClr val="tx1"/>
            </a:solidFill>
            <a:ln w="12700">
              <a:noFill/>
              <a:round/>
              <a:headEnd/>
              <a:tailEnd/>
            </a:ln>
            <a:effectLst/>
          </p:spPr>
          <p:txBody>
            <a:bodyPr wrap="none" anchor="ctr">
              <a:spAutoFit/>
            </a:bodyPr>
            <a:lstStyle/>
            <a:p>
              <a:endParaRPr lang="es-ES"/>
            </a:p>
          </p:txBody>
        </p:sp>
        <p:sp>
          <p:nvSpPr>
            <p:cNvPr id="294942" name="Line 30"/>
            <p:cNvSpPr>
              <a:spLocks noChangeShapeType="1"/>
            </p:cNvSpPr>
            <p:nvPr/>
          </p:nvSpPr>
          <p:spPr bwMode="auto">
            <a:xfrm>
              <a:off x="1491" y="3156"/>
              <a:ext cx="485" cy="0"/>
            </a:xfrm>
            <a:prstGeom prst="line">
              <a:avLst/>
            </a:prstGeom>
            <a:noFill/>
            <a:ln w="25400">
              <a:solidFill>
                <a:schemeClr val="tx1"/>
              </a:solidFill>
              <a:prstDash val="dash"/>
              <a:round/>
              <a:headEnd/>
              <a:tailEnd/>
            </a:ln>
            <a:effectLst/>
          </p:spPr>
          <p:txBody>
            <a:bodyPr wrap="none" anchor="ctr"/>
            <a:lstStyle/>
            <a:p>
              <a:endParaRPr lang="es-ES"/>
            </a:p>
          </p:txBody>
        </p:sp>
        <p:sp>
          <p:nvSpPr>
            <p:cNvPr id="294943" name="Oval 31"/>
            <p:cNvSpPr>
              <a:spLocks noChangeArrowheads="1"/>
            </p:cNvSpPr>
            <p:nvPr/>
          </p:nvSpPr>
          <p:spPr bwMode="auto">
            <a:xfrm>
              <a:off x="2028" y="3108"/>
              <a:ext cx="108" cy="108"/>
            </a:xfrm>
            <a:prstGeom prst="ellipse">
              <a:avLst/>
            </a:prstGeom>
            <a:solidFill>
              <a:schemeClr val="tx1"/>
            </a:solidFill>
            <a:ln w="12700">
              <a:noFill/>
              <a:round/>
              <a:headEnd/>
              <a:tailEnd/>
            </a:ln>
            <a:effectLst/>
          </p:spPr>
          <p:txBody>
            <a:bodyPr wrap="none" anchor="ctr">
              <a:spAutoFit/>
            </a:bodyPr>
            <a:lstStyle/>
            <a:p>
              <a:endParaRPr lang="es-ES"/>
            </a:p>
          </p:txBody>
        </p:sp>
        <p:sp>
          <p:nvSpPr>
            <p:cNvPr id="294944" name="Rectangle 32"/>
            <p:cNvSpPr>
              <a:spLocks noChangeArrowheads="1"/>
            </p:cNvSpPr>
            <p:nvPr/>
          </p:nvSpPr>
          <p:spPr bwMode="auto">
            <a:xfrm>
              <a:off x="1289" y="1561"/>
              <a:ext cx="203"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6</a:t>
              </a:r>
            </a:p>
          </p:txBody>
        </p:sp>
        <p:sp>
          <p:nvSpPr>
            <p:cNvPr id="294945" name="Line 33"/>
            <p:cNvSpPr>
              <a:spLocks noChangeShapeType="1"/>
            </p:cNvSpPr>
            <p:nvPr/>
          </p:nvSpPr>
          <p:spPr bwMode="auto">
            <a:xfrm>
              <a:off x="1491" y="1680"/>
              <a:ext cx="2009" cy="0"/>
            </a:xfrm>
            <a:prstGeom prst="line">
              <a:avLst/>
            </a:prstGeom>
            <a:noFill/>
            <a:ln w="25400">
              <a:solidFill>
                <a:schemeClr val="tx1"/>
              </a:solidFill>
              <a:prstDash val="dash"/>
              <a:round/>
              <a:headEnd/>
              <a:tailEnd/>
            </a:ln>
            <a:effectLst/>
          </p:spPr>
          <p:txBody>
            <a:bodyPr wrap="none" anchor="ctr"/>
            <a:lstStyle/>
            <a:p>
              <a:endParaRPr lang="es-ES"/>
            </a:p>
          </p:txBody>
        </p:sp>
        <p:sp>
          <p:nvSpPr>
            <p:cNvPr id="294946" name="Line 34"/>
            <p:cNvSpPr>
              <a:spLocks noChangeShapeType="1"/>
            </p:cNvSpPr>
            <p:nvPr/>
          </p:nvSpPr>
          <p:spPr bwMode="auto">
            <a:xfrm flipV="1">
              <a:off x="3576" y="1682"/>
              <a:ext cx="0" cy="2025"/>
            </a:xfrm>
            <a:prstGeom prst="line">
              <a:avLst/>
            </a:prstGeom>
            <a:noFill/>
            <a:ln w="25400">
              <a:solidFill>
                <a:schemeClr val="tx1"/>
              </a:solidFill>
              <a:prstDash val="dash"/>
              <a:round/>
              <a:headEnd/>
              <a:tailEnd/>
            </a:ln>
            <a:effectLst/>
          </p:spPr>
          <p:txBody>
            <a:bodyPr wrap="none" anchor="ctr"/>
            <a:lstStyle/>
            <a:p>
              <a:endParaRPr lang="es-ES"/>
            </a:p>
          </p:txBody>
        </p:sp>
        <p:sp>
          <p:nvSpPr>
            <p:cNvPr id="294947" name="Oval 35"/>
            <p:cNvSpPr>
              <a:spLocks noChangeArrowheads="1"/>
            </p:cNvSpPr>
            <p:nvPr/>
          </p:nvSpPr>
          <p:spPr bwMode="auto">
            <a:xfrm>
              <a:off x="3516" y="1632"/>
              <a:ext cx="108" cy="108"/>
            </a:xfrm>
            <a:prstGeom prst="ellipse">
              <a:avLst/>
            </a:prstGeom>
            <a:solidFill>
              <a:schemeClr val="tx1"/>
            </a:solidFill>
            <a:ln w="12700">
              <a:noFill/>
              <a:round/>
              <a:headEnd/>
              <a:tailEnd/>
            </a:ln>
            <a:effectLst/>
          </p:spPr>
          <p:txBody>
            <a:bodyPr wrap="none" anchor="ctr">
              <a:spAutoFit/>
            </a:bodyPr>
            <a:lstStyle/>
            <a:p>
              <a:endParaRPr lang="es-ES"/>
            </a:p>
          </p:txBody>
        </p:sp>
      </p:grpSp>
      <p:sp>
        <p:nvSpPr>
          <p:cNvPr id="294952" name="Rectangle 40"/>
          <p:cNvSpPr>
            <a:spLocks noGrp="1" noChangeArrowheads="1"/>
          </p:cNvSpPr>
          <p:nvPr>
            <p:ph type="title"/>
          </p:nvPr>
        </p:nvSpPr>
        <p:spPr>
          <a:xfrm>
            <a:off x="468775" y="5989637"/>
            <a:ext cx="8229600" cy="868363"/>
          </a:xfrm>
          <a:noFill/>
          <a:ln/>
        </p:spPr>
        <p:txBody>
          <a:bodyPr lIns="90488" tIns="44450" rIns="90488" bIns="44450" anchor="b"/>
          <a:lstStyle/>
          <a:p>
            <a:pPr algn="l"/>
            <a:r>
              <a:rPr lang="es-ES" sz="2400" i="1" dirty="0" smtClean="0">
                <a:solidFill>
                  <a:schemeClr val="tx1"/>
                </a:solidFill>
              </a:rPr>
              <a:t>Figura 14</a:t>
            </a:r>
            <a:r>
              <a:rPr lang="es-ES" sz="2400" dirty="0" smtClean="0">
                <a:solidFill>
                  <a:schemeClr val="tx1"/>
                </a:solidFill>
              </a:rPr>
              <a:t>.</a:t>
            </a:r>
            <a:r>
              <a:rPr lang="es-ES" sz="2400" dirty="0" smtClean="0"/>
              <a:t> </a:t>
            </a:r>
            <a:r>
              <a:rPr lang="es-ES" sz="2400" dirty="0"/>
              <a:t>Rendimientos constantes de escala</a:t>
            </a:r>
            <a:r>
              <a:rPr lang="en-US" sz="2400" dirty="0"/>
              <a:t> </a:t>
            </a:r>
          </a:p>
        </p:txBody>
      </p:sp>
      <p:sp>
        <p:nvSpPr>
          <p:cNvPr id="294953" name="Rectangle 41"/>
          <p:cNvSpPr>
            <a:spLocks noChangeArrowheads="1"/>
          </p:cNvSpPr>
          <p:nvPr/>
        </p:nvSpPr>
        <p:spPr bwMode="auto">
          <a:xfrm>
            <a:off x="6426200" y="5780088"/>
            <a:ext cx="2111375" cy="363537"/>
          </a:xfrm>
          <a:prstGeom prst="rect">
            <a:avLst/>
          </a:prstGeom>
          <a:noFill/>
          <a:ln w="12700">
            <a:noFill/>
            <a:miter lim="800000"/>
            <a:headEnd/>
            <a:tailEnd/>
          </a:ln>
          <a:effectLst/>
        </p:spPr>
        <p:txBody>
          <a:bodyPr wrap="none" lIns="90488" tIns="44450" rIns="90488" bIns="44450">
            <a:spAutoFit/>
          </a:bodyPr>
          <a:lstStyle/>
          <a:p>
            <a:pPr eaLnBrk="0" hangingPunct="0"/>
            <a:r>
              <a:rPr lang="en-US" b="1"/>
              <a:t>L, Trabajo (horas)</a:t>
            </a:r>
          </a:p>
        </p:txBody>
      </p:sp>
      <p:sp>
        <p:nvSpPr>
          <p:cNvPr id="294954" name="Rectangle 42"/>
          <p:cNvSpPr>
            <a:spLocks noChangeArrowheads="1"/>
          </p:cNvSpPr>
          <p:nvPr/>
        </p:nvSpPr>
        <p:spPr bwMode="auto">
          <a:xfrm>
            <a:off x="981075" y="1530350"/>
            <a:ext cx="1235075" cy="912813"/>
          </a:xfrm>
          <a:prstGeom prst="rect">
            <a:avLst/>
          </a:prstGeom>
          <a:noFill/>
          <a:ln w="12700">
            <a:noFill/>
            <a:miter lim="800000"/>
            <a:headEnd/>
            <a:tailEnd/>
          </a:ln>
          <a:effectLst/>
        </p:spPr>
        <p:txBody>
          <a:bodyPr wrap="none" lIns="90488" tIns="44450" rIns="90488" bIns="44450">
            <a:spAutoFit/>
          </a:bodyPr>
          <a:lstStyle/>
          <a:p>
            <a:pPr algn="r" eaLnBrk="0" hangingPunct="0"/>
            <a:r>
              <a:rPr lang="en-US" b="1"/>
              <a:t>K, Capital</a:t>
            </a:r>
          </a:p>
          <a:p>
            <a:pPr algn="r" eaLnBrk="0" hangingPunct="0"/>
            <a:r>
              <a:rPr lang="en-US" b="1"/>
              <a:t>(horas-</a:t>
            </a:r>
          </a:p>
          <a:p>
            <a:pPr algn="r" eaLnBrk="0" hangingPunct="0"/>
            <a:r>
              <a:rPr lang="en-US" b="1"/>
              <a:t>máquina)</a:t>
            </a:r>
          </a:p>
        </p:txBody>
      </p:sp>
      <p:sp>
        <p:nvSpPr>
          <p:cNvPr id="38" name="Rectangle 7"/>
          <p:cNvSpPr txBox="1">
            <a:spLocks noChangeArrowheads="1"/>
          </p:cNvSpPr>
          <p:nvPr/>
        </p:nvSpPr>
        <p:spPr bwMode="auto">
          <a:xfrm>
            <a:off x="457200" y="0"/>
            <a:ext cx="8229600" cy="1011237"/>
          </a:xfrm>
          <a:prstGeom prst="rect">
            <a:avLst/>
          </a:prstGeom>
          <a:noFill/>
          <a:ln w="9525">
            <a:noFill/>
            <a:miter lim="800000"/>
            <a:headEnd/>
            <a:tailEnd/>
          </a:ln>
          <a:effectLst/>
        </p:spPr>
        <p:txBody>
          <a:bodyPr vert="horz" wrap="square" lIns="90488" tIns="44450" rIns="90488" bIns="44450" numCol="1"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000" b="0" i="0" u="none" strike="noStrike" kern="0" cap="none" spc="0" normalizeH="0" baseline="0" noProof="0" smtClean="0">
                <a:ln>
                  <a:noFill/>
                </a:ln>
                <a:solidFill>
                  <a:schemeClr val="tx2"/>
                </a:solidFill>
                <a:effectLst/>
                <a:uLnTx/>
                <a:uFillTx/>
                <a:latin typeface="+mj-lt"/>
                <a:ea typeface="+mj-ea"/>
                <a:cs typeface="+mj-cs"/>
              </a:rPr>
              <a:t>4. Rendimientos de escala</a:t>
            </a:r>
            <a:endParaRPr kumimoji="0" lang="en-US" sz="4000" b="0"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transition spd="med">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94948"/>
                                        </p:tgtEl>
                                        <p:attrNameLst>
                                          <p:attrName>style.visibility</p:attrName>
                                        </p:attrNameLst>
                                      </p:cBhvr>
                                      <p:to>
                                        <p:strVal val="visible"/>
                                      </p:to>
                                    </p:set>
                                    <p:animEffect transition="in" filter="wipe(left)">
                                      <p:cBhvr>
                                        <p:cTn id="7" dur="500"/>
                                        <p:tgtEl>
                                          <p:spTgt spid="29494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94950"/>
                                        </p:tgtEl>
                                        <p:attrNameLst>
                                          <p:attrName>style.visibility</p:attrName>
                                        </p:attrNameLst>
                                      </p:cBhvr>
                                      <p:to>
                                        <p:strVal val="visible"/>
                                      </p:to>
                                    </p:set>
                                    <p:animEffect transition="in" filter="wipe(left)">
                                      <p:cBhvr>
                                        <p:cTn id="12" dur="500"/>
                                        <p:tgtEl>
                                          <p:spTgt spid="2949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4 Marcador de pie de página"/>
          <p:cNvSpPr>
            <a:spLocks noGrp="1"/>
          </p:cNvSpPr>
          <p:nvPr>
            <p:ph type="ftr" sz="quarter" idx="11"/>
          </p:nvPr>
        </p:nvSpPr>
        <p:spPr/>
        <p:txBody>
          <a:bodyPr/>
          <a:lstStyle/>
          <a:p>
            <a:r>
              <a:rPr lang="es-ES"/>
              <a:t>Capítulo 3</a:t>
            </a:r>
          </a:p>
        </p:txBody>
      </p:sp>
      <p:sp>
        <p:nvSpPr>
          <p:cNvPr id="7" name="5 Marcador de número de diapositiva"/>
          <p:cNvSpPr>
            <a:spLocks noGrp="1"/>
          </p:cNvSpPr>
          <p:nvPr>
            <p:ph type="sldNum" sz="quarter" idx="12"/>
          </p:nvPr>
        </p:nvSpPr>
        <p:spPr/>
        <p:txBody>
          <a:bodyPr/>
          <a:lstStyle/>
          <a:p>
            <a:fld id="{49D89E15-2666-4828-BF76-4FFC1A22117B}" type="slidenum">
              <a:rPr lang="es-ES"/>
              <a:pPr/>
              <a:t>55</a:t>
            </a:fld>
            <a:endParaRPr lang="es-ES"/>
          </a:p>
        </p:txBody>
      </p:sp>
      <p:sp>
        <p:nvSpPr>
          <p:cNvPr id="225282" name="Rectangle 1026"/>
          <p:cNvSpPr>
            <a:spLocks noChangeArrowheads="1"/>
          </p:cNvSpPr>
          <p:nvPr/>
        </p:nvSpPr>
        <p:spPr bwMode="auto">
          <a:xfrm>
            <a:off x="762000" y="6248400"/>
            <a:ext cx="1905000" cy="457200"/>
          </a:xfrm>
          <a:prstGeom prst="rect">
            <a:avLst/>
          </a:prstGeom>
          <a:noFill/>
          <a:ln w="12700">
            <a:noFill/>
            <a:miter lim="800000"/>
            <a:headEnd/>
            <a:tailEnd/>
          </a:ln>
          <a:effectLst/>
        </p:spPr>
        <p:txBody>
          <a:bodyPr wrap="none" anchor="ctr"/>
          <a:lstStyle/>
          <a:p>
            <a:endParaRPr lang="es-ES"/>
          </a:p>
        </p:txBody>
      </p:sp>
      <p:sp>
        <p:nvSpPr>
          <p:cNvPr id="225283" name="Rectangle 1027"/>
          <p:cNvSpPr>
            <a:spLocks noChangeArrowheads="1"/>
          </p:cNvSpPr>
          <p:nvPr/>
        </p:nvSpPr>
        <p:spPr bwMode="auto">
          <a:xfrm>
            <a:off x="3276600" y="6248400"/>
            <a:ext cx="2895600" cy="457200"/>
          </a:xfrm>
          <a:prstGeom prst="rect">
            <a:avLst/>
          </a:prstGeom>
          <a:noFill/>
          <a:ln w="12700">
            <a:noFill/>
            <a:miter lim="800000"/>
            <a:headEnd/>
            <a:tailEnd/>
          </a:ln>
          <a:effectLst/>
        </p:spPr>
        <p:txBody>
          <a:bodyPr wrap="none" anchor="ctr"/>
          <a:lstStyle/>
          <a:p>
            <a:endParaRPr lang="es-ES"/>
          </a:p>
        </p:txBody>
      </p:sp>
      <p:sp>
        <p:nvSpPr>
          <p:cNvPr id="225284" name="Rectangle 1028"/>
          <p:cNvSpPr>
            <a:spLocks noGrp="1" noChangeArrowheads="1"/>
          </p:cNvSpPr>
          <p:nvPr>
            <p:ph type="title"/>
          </p:nvPr>
        </p:nvSpPr>
        <p:spPr>
          <a:xfrm>
            <a:off x="341313" y="622300"/>
            <a:ext cx="8229600" cy="677863"/>
          </a:xfrm>
          <a:noFill/>
          <a:ln/>
        </p:spPr>
        <p:txBody>
          <a:bodyPr lIns="90488" tIns="44450" rIns="90488" bIns="44450" anchor="b"/>
          <a:lstStyle/>
          <a:p>
            <a:r>
              <a:rPr lang="en-US" sz="4000"/>
              <a:t>4. Rendimientos de escala</a:t>
            </a:r>
          </a:p>
        </p:txBody>
      </p:sp>
      <p:sp>
        <p:nvSpPr>
          <p:cNvPr id="225285" name="Rectangle 1029"/>
          <p:cNvSpPr>
            <a:spLocks noGrp="1" noChangeArrowheads="1"/>
          </p:cNvSpPr>
          <p:nvPr>
            <p:ph type="body" idx="1"/>
          </p:nvPr>
        </p:nvSpPr>
        <p:spPr>
          <a:xfrm>
            <a:off x="566738" y="1630363"/>
            <a:ext cx="7975378" cy="4224337"/>
          </a:xfrm>
          <a:noFill/>
          <a:ln/>
        </p:spPr>
        <p:txBody>
          <a:bodyPr lIns="90488" tIns="44450" rIns="90488" bIns="44450"/>
          <a:lstStyle/>
          <a:p>
            <a:pPr algn="just">
              <a:spcBef>
                <a:spcPct val="70000"/>
              </a:spcBef>
              <a:buFontTx/>
              <a:buNone/>
            </a:pPr>
            <a:r>
              <a:rPr lang="en-US" dirty="0">
                <a:solidFill>
                  <a:srgbClr val="FF3300"/>
                </a:solidFill>
              </a:rPr>
              <a:t>   </a:t>
            </a:r>
            <a:r>
              <a:rPr lang="en-US" dirty="0" err="1">
                <a:solidFill>
                  <a:srgbClr val="FF3300"/>
                </a:solidFill>
              </a:rPr>
              <a:t>Rendimientos</a:t>
            </a:r>
            <a:r>
              <a:rPr lang="en-US" dirty="0">
                <a:solidFill>
                  <a:srgbClr val="FF3300"/>
                </a:solidFill>
              </a:rPr>
              <a:t> </a:t>
            </a:r>
            <a:r>
              <a:rPr lang="en-US" dirty="0" err="1">
                <a:solidFill>
                  <a:srgbClr val="FF3300"/>
                </a:solidFill>
              </a:rPr>
              <a:t>crecientes</a:t>
            </a:r>
            <a:r>
              <a:rPr lang="en-US" dirty="0">
                <a:solidFill>
                  <a:srgbClr val="FF3300"/>
                </a:solidFill>
              </a:rPr>
              <a:t> de </a:t>
            </a:r>
            <a:r>
              <a:rPr lang="en-US" dirty="0" err="1">
                <a:solidFill>
                  <a:srgbClr val="FF3300"/>
                </a:solidFill>
              </a:rPr>
              <a:t>escala</a:t>
            </a:r>
            <a:r>
              <a:rPr lang="en-US" dirty="0"/>
              <a:t>: </a:t>
            </a:r>
            <a:r>
              <a:rPr lang="en-US" dirty="0" err="1"/>
              <a:t>cuando</a:t>
            </a:r>
            <a:r>
              <a:rPr lang="en-US" dirty="0"/>
              <a:t> </a:t>
            </a:r>
            <a:r>
              <a:rPr lang="en-US" dirty="0" err="1"/>
              <a:t>una</a:t>
            </a:r>
            <a:r>
              <a:rPr lang="en-US" dirty="0"/>
              <a:t> </a:t>
            </a:r>
            <a:r>
              <a:rPr lang="en-US" dirty="0" err="1"/>
              <a:t>duplicación</a:t>
            </a:r>
            <a:r>
              <a:rPr lang="en-US" dirty="0"/>
              <a:t> de los </a:t>
            </a:r>
            <a:r>
              <a:rPr lang="en-US" dirty="0" err="1"/>
              <a:t>factores</a:t>
            </a:r>
            <a:r>
              <a:rPr lang="en-US" dirty="0"/>
              <a:t> </a:t>
            </a:r>
            <a:r>
              <a:rPr lang="en-US" dirty="0" err="1"/>
              <a:t>aumenta</a:t>
            </a:r>
            <a:r>
              <a:rPr lang="en-US" dirty="0"/>
              <a:t> </a:t>
            </a:r>
            <a:r>
              <a:rPr lang="en-US" dirty="0" err="1"/>
              <a:t>más</a:t>
            </a:r>
            <a:r>
              <a:rPr lang="en-US" dirty="0"/>
              <a:t> del </a:t>
            </a:r>
            <a:r>
              <a:rPr lang="en-US" dirty="0" err="1"/>
              <a:t>doble</a:t>
            </a:r>
            <a:r>
              <a:rPr lang="en-US" dirty="0"/>
              <a:t> la </a:t>
            </a:r>
            <a:r>
              <a:rPr lang="en-US" dirty="0" err="1"/>
              <a:t>producción</a:t>
            </a:r>
            <a:r>
              <a:rPr lang="en-US" dirty="0"/>
              <a:t>.</a:t>
            </a:r>
          </a:p>
          <a:p>
            <a:pPr lvl="1">
              <a:spcBef>
                <a:spcPct val="35000"/>
              </a:spcBef>
              <a:buSzPct val="75000"/>
            </a:pPr>
            <a:r>
              <a:rPr lang="en-US" sz="2400" dirty="0"/>
              <a:t>Mayor </a:t>
            </a:r>
            <a:r>
              <a:rPr lang="en-US" sz="2400" dirty="0" err="1"/>
              <a:t>producción</a:t>
            </a:r>
            <a:r>
              <a:rPr lang="en-US" sz="2400" dirty="0"/>
              <a:t> </a:t>
            </a:r>
            <a:r>
              <a:rPr lang="en-US" sz="2400" dirty="0" err="1"/>
              <a:t>asociada</a:t>
            </a:r>
            <a:r>
              <a:rPr lang="en-US" sz="2400" dirty="0"/>
              <a:t> a </a:t>
            </a:r>
            <a:r>
              <a:rPr lang="en-US" sz="2400" dirty="0" err="1"/>
              <a:t>costes</a:t>
            </a:r>
            <a:r>
              <a:rPr lang="en-US" sz="2400" dirty="0"/>
              <a:t> </a:t>
            </a:r>
            <a:r>
              <a:rPr lang="en-US" sz="2400" dirty="0" err="1"/>
              <a:t>bajos</a:t>
            </a:r>
            <a:r>
              <a:rPr lang="en-US" sz="2400" dirty="0"/>
              <a:t> (</a:t>
            </a:r>
            <a:r>
              <a:rPr lang="en-US" sz="2400" dirty="0" err="1"/>
              <a:t>industria</a:t>
            </a:r>
            <a:r>
              <a:rPr lang="en-US" sz="2400" dirty="0"/>
              <a:t> </a:t>
            </a:r>
            <a:r>
              <a:rPr lang="en-US" sz="2400" dirty="0" err="1"/>
              <a:t>automovilística</a:t>
            </a:r>
            <a:r>
              <a:rPr lang="en-US" sz="2400" dirty="0"/>
              <a:t>).</a:t>
            </a:r>
          </a:p>
          <a:p>
            <a:pPr lvl="1">
              <a:spcBef>
                <a:spcPct val="35000"/>
              </a:spcBef>
              <a:buSzPct val="75000"/>
            </a:pPr>
            <a:r>
              <a:rPr lang="en-US" sz="2400" dirty="0"/>
              <a:t>Las </a:t>
            </a:r>
            <a:r>
              <a:rPr lang="en-US" sz="2400" dirty="0" err="1"/>
              <a:t>isocuantas</a:t>
            </a:r>
            <a:r>
              <a:rPr lang="en-US" sz="2400" dirty="0"/>
              <a:t> </a:t>
            </a:r>
            <a:r>
              <a:rPr lang="en-US" sz="2400" dirty="0" err="1"/>
              <a:t>están</a:t>
            </a:r>
            <a:r>
              <a:rPr lang="en-US" sz="2400" dirty="0"/>
              <a:t> </a:t>
            </a:r>
            <a:r>
              <a:rPr lang="en-US" sz="2400" dirty="0" err="1"/>
              <a:t>cada</a:t>
            </a:r>
            <a:r>
              <a:rPr lang="en-US" sz="2400" dirty="0"/>
              <a:t> </a:t>
            </a:r>
            <a:r>
              <a:rPr lang="en-US" sz="2400" dirty="0" err="1"/>
              <a:t>vez</a:t>
            </a:r>
            <a:r>
              <a:rPr lang="en-US" sz="2400" dirty="0"/>
              <a:t> </a:t>
            </a:r>
            <a:r>
              <a:rPr lang="en-US" sz="2400" dirty="0" err="1"/>
              <a:t>más</a:t>
            </a:r>
            <a:r>
              <a:rPr lang="en-US" sz="2400" dirty="0"/>
              <a:t> </a:t>
            </a:r>
            <a:r>
              <a:rPr lang="en-US" sz="2400" dirty="0" err="1"/>
              <a:t>cerca</a:t>
            </a:r>
            <a:r>
              <a:rPr lang="en-US" sz="2400" dirty="0"/>
              <a:t> </a:t>
            </a:r>
            <a:r>
              <a:rPr lang="en-US" sz="2400" dirty="0" err="1"/>
              <a:t>unas</a:t>
            </a:r>
            <a:r>
              <a:rPr lang="en-US" sz="2400" dirty="0"/>
              <a:t> de </a:t>
            </a:r>
            <a:r>
              <a:rPr lang="en-US" sz="2400" dirty="0" err="1"/>
              <a:t>otras</a:t>
            </a:r>
            <a:r>
              <a:rPr lang="en-US" sz="2400" dirty="0"/>
              <a:t>.</a:t>
            </a:r>
          </a:p>
        </p:txBody>
      </p:sp>
    </p:spTree>
  </p:cSld>
  <p:clrMapOvr>
    <a:masterClrMapping/>
  </p:clrMapOvr>
  <p:transition spd="med">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1026"/>
          <p:cNvSpPr>
            <a:spLocks noChangeArrowheads="1"/>
          </p:cNvSpPr>
          <p:nvPr/>
        </p:nvSpPr>
        <p:spPr bwMode="auto">
          <a:xfrm>
            <a:off x="762000" y="6248400"/>
            <a:ext cx="1905000" cy="457200"/>
          </a:xfrm>
          <a:prstGeom prst="rect">
            <a:avLst/>
          </a:prstGeom>
          <a:noFill/>
          <a:ln w="12700">
            <a:noFill/>
            <a:miter lim="800000"/>
            <a:headEnd/>
            <a:tailEnd/>
          </a:ln>
          <a:effectLst/>
        </p:spPr>
        <p:txBody>
          <a:bodyPr wrap="none" anchor="ctr"/>
          <a:lstStyle/>
          <a:p>
            <a:endParaRPr lang="es-ES"/>
          </a:p>
        </p:txBody>
      </p:sp>
      <p:sp>
        <p:nvSpPr>
          <p:cNvPr id="227331" name="Rectangle 1027"/>
          <p:cNvSpPr>
            <a:spLocks noChangeArrowheads="1"/>
          </p:cNvSpPr>
          <p:nvPr/>
        </p:nvSpPr>
        <p:spPr bwMode="auto">
          <a:xfrm>
            <a:off x="3276600" y="6248400"/>
            <a:ext cx="2895600" cy="457200"/>
          </a:xfrm>
          <a:prstGeom prst="rect">
            <a:avLst/>
          </a:prstGeom>
          <a:noFill/>
          <a:ln w="12700">
            <a:noFill/>
            <a:miter lim="800000"/>
            <a:headEnd/>
            <a:tailEnd/>
          </a:ln>
          <a:effectLst/>
        </p:spPr>
        <p:txBody>
          <a:bodyPr wrap="none" anchor="ctr"/>
          <a:lstStyle/>
          <a:p>
            <a:endParaRPr lang="es-ES"/>
          </a:p>
        </p:txBody>
      </p:sp>
      <p:sp>
        <p:nvSpPr>
          <p:cNvPr id="227333" name="Line 1029"/>
          <p:cNvSpPr>
            <a:spLocks noChangeShapeType="1"/>
          </p:cNvSpPr>
          <p:nvPr/>
        </p:nvSpPr>
        <p:spPr bwMode="auto">
          <a:xfrm>
            <a:off x="2362200" y="1954213"/>
            <a:ext cx="0" cy="3995737"/>
          </a:xfrm>
          <a:prstGeom prst="line">
            <a:avLst/>
          </a:prstGeom>
          <a:noFill/>
          <a:ln w="25400">
            <a:solidFill>
              <a:schemeClr val="tx1"/>
            </a:solidFill>
            <a:round/>
            <a:headEnd/>
            <a:tailEnd/>
          </a:ln>
          <a:effectLst/>
        </p:spPr>
        <p:txBody>
          <a:bodyPr wrap="none" anchor="ctr"/>
          <a:lstStyle/>
          <a:p>
            <a:endParaRPr lang="es-ES"/>
          </a:p>
        </p:txBody>
      </p:sp>
      <p:sp>
        <p:nvSpPr>
          <p:cNvPr id="227334" name="Line 1030"/>
          <p:cNvSpPr>
            <a:spLocks noChangeShapeType="1"/>
          </p:cNvSpPr>
          <p:nvPr/>
        </p:nvSpPr>
        <p:spPr bwMode="auto">
          <a:xfrm>
            <a:off x="2362200" y="5949950"/>
            <a:ext cx="4006850" cy="0"/>
          </a:xfrm>
          <a:prstGeom prst="line">
            <a:avLst/>
          </a:prstGeom>
          <a:noFill/>
          <a:ln w="25400">
            <a:solidFill>
              <a:schemeClr val="tx1"/>
            </a:solidFill>
            <a:round/>
            <a:headEnd/>
            <a:tailEnd/>
          </a:ln>
          <a:effectLst/>
        </p:spPr>
        <p:txBody>
          <a:bodyPr wrap="none" anchor="ctr"/>
          <a:lstStyle/>
          <a:p>
            <a:endParaRPr lang="es-ES"/>
          </a:p>
        </p:txBody>
      </p:sp>
      <p:sp>
        <p:nvSpPr>
          <p:cNvPr id="227335" name="Rectangle 1031"/>
          <p:cNvSpPr>
            <a:spLocks noChangeArrowheads="1"/>
          </p:cNvSpPr>
          <p:nvPr/>
        </p:nvSpPr>
        <p:spPr bwMode="auto">
          <a:xfrm>
            <a:off x="6426200" y="5780088"/>
            <a:ext cx="2111375" cy="363537"/>
          </a:xfrm>
          <a:prstGeom prst="rect">
            <a:avLst/>
          </a:prstGeom>
          <a:noFill/>
          <a:ln w="12700">
            <a:noFill/>
            <a:miter lim="800000"/>
            <a:headEnd/>
            <a:tailEnd/>
          </a:ln>
          <a:effectLst/>
        </p:spPr>
        <p:txBody>
          <a:bodyPr wrap="none" lIns="90488" tIns="44450" rIns="90488" bIns="44450">
            <a:spAutoFit/>
          </a:bodyPr>
          <a:lstStyle/>
          <a:p>
            <a:pPr eaLnBrk="0" hangingPunct="0"/>
            <a:r>
              <a:rPr lang="en-US" b="1"/>
              <a:t>L, Trabajo (horas)</a:t>
            </a:r>
          </a:p>
        </p:txBody>
      </p:sp>
      <p:sp>
        <p:nvSpPr>
          <p:cNvPr id="227336" name="Rectangle 1032"/>
          <p:cNvSpPr>
            <a:spLocks noChangeArrowheads="1"/>
          </p:cNvSpPr>
          <p:nvPr/>
        </p:nvSpPr>
        <p:spPr bwMode="auto">
          <a:xfrm>
            <a:off x="1000125" y="1530350"/>
            <a:ext cx="1235075" cy="912813"/>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t>K, Capital</a:t>
            </a:r>
          </a:p>
          <a:p>
            <a:pPr algn="ctr" eaLnBrk="0" hangingPunct="0"/>
            <a:r>
              <a:rPr lang="en-US" b="1"/>
              <a:t>(horas-</a:t>
            </a:r>
          </a:p>
          <a:p>
            <a:pPr algn="ctr" eaLnBrk="0" hangingPunct="0"/>
            <a:r>
              <a:rPr lang="en-US" b="1"/>
              <a:t>máquina)</a:t>
            </a:r>
          </a:p>
        </p:txBody>
      </p:sp>
      <p:grpSp>
        <p:nvGrpSpPr>
          <p:cNvPr id="227372" name="Group 1068"/>
          <p:cNvGrpSpPr>
            <a:grpSpLocks/>
          </p:cNvGrpSpPr>
          <p:nvPr/>
        </p:nvGrpSpPr>
        <p:grpSpPr bwMode="auto">
          <a:xfrm>
            <a:off x="2781300" y="2800350"/>
            <a:ext cx="3462338" cy="2862263"/>
            <a:chOff x="1752" y="1764"/>
            <a:chExt cx="2181" cy="1803"/>
          </a:xfrm>
        </p:grpSpPr>
        <p:sp>
          <p:nvSpPr>
            <p:cNvPr id="227361" name="Freeform 1057"/>
            <p:cNvSpPr>
              <a:spLocks/>
            </p:cNvSpPr>
            <p:nvPr/>
          </p:nvSpPr>
          <p:spPr bwMode="auto">
            <a:xfrm>
              <a:off x="1752" y="2400"/>
              <a:ext cx="1164" cy="1032"/>
            </a:xfrm>
            <a:custGeom>
              <a:avLst/>
              <a:gdLst/>
              <a:ahLst/>
              <a:cxnLst>
                <a:cxn ang="0">
                  <a:pos x="0" y="0"/>
                </a:cxn>
                <a:cxn ang="0">
                  <a:pos x="95" y="459"/>
                </a:cxn>
                <a:cxn ang="0">
                  <a:pos x="348" y="768"/>
                </a:cxn>
                <a:cxn ang="0">
                  <a:pos x="731" y="956"/>
                </a:cxn>
                <a:cxn ang="0">
                  <a:pos x="1164" y="1032"/>
                </a:cxn>
              </a:cxnLst>
              <a:rect l="0" t="0" r="r" b="b"/>
              <a:pathLst>
                <a:path w="1164" h="1032">
                  <a:moveTo>
                    <a:pt x="0" y="0"/>
                  </a:moveTo>
                  <a:cubicBezTo>
                    <a:pt x="16" y="76"/>
                    <a:pt x="37" y="331"/>
                    <a:pt x="95" y="459"/>
                  </a:cubicBezTo>
                  <a:cubicBezTo>
                    <a:pt x="153" y="587"/>
                    <a:pt x="242" y="685"/>
                    <a:pt x="348" y="768"/>
                  </a:cubicBezTo>
                  <a:cubicBezTo>
                    <a:pt x="454" y="851"/>
                    <a:pt x="595" y="912"/>
                    <a:pt x="731" y="956"/>
                  </a:cubicBezTo>
                  <a:cubicBezTo>
                    <a:pt x="867" y="1000"/>
                    <a:pt x="1074" y="1016"/>
                    <a:pt x="1164" y="1032"/>
                  </a:cubicBezTo>
                </a:path>
              </a:pathLst>
            </a:custGeom>
            <a:noFill/>
            <a:ln w="50800" cap="rnd" cmpd="sng">
              <a:solidFill>
                <a:srgbClr val="993300"/>
              </a:solidFill>
              <a:prstDash val="solid"/>
              <a:round/>
              <a:headEnd type="none" w="med" len="med"/>
              <a:tailEnd type="none" w="med" len="med"/>
            </a:ln>
            <a:effectLst/>
          </p:spPr>
          <p:txBody>
            <a:bodyPr/>
            <a:lstStyle/>
            <a:p>
              <a:endParaRPr lang="es-ES"/>
            </a:p>
          </p:txBody>
        </p:sp>
        <p:sp>
          <p:nvSpPr>
            <p:cNvPr id="227353" name="Rectangle 1049"/>
            <p:cNvSpPr>
              <a:spLocks noChangeArrowheads="1"/>
            </p:cNvSpPr>
            <p:nvPr/>
          </p:nvSpPr>
          <p:spPr bwMode="auto">
            <a:xfrm>
              <a:off x="2899" y="3319"/>
              <a:ext cx="292"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10</a:t>
              </a:r>
            </a:p>
          </p:txBody>
        </p:sp>
        <p:sp>
          <p:nvSpPr>
            <p:cNvPr id="227354" name="Rectangle 1050"/>
            <p:cNvSpPr>
              <a:spLocks noChangeArrowheads="1"/>
            </p:cNvSpPr>
            <p:nvPr/>
          </p:nvSpPr>
          <p:spPr bwMode="auto">
            <a:xfrm>
              <a:off x="3365" y="3005"/>
              <a:ext cx="292"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20</a:t>
              </a:r>
            </a:p>
          </p:txBody>
        </p:sp>
        <p:sp>
          <p:nvSpPr>
            <p:cNvPr id="227355" name="Rectangle 1051"/>
            <p:cNvSpPr>
              <a:spLocks noChangeArrowheads="1"/>
            </p:cNvSpPr>
            <p:nvPr/>
          </p:nvSpPr>
          <p:spPr bwMode="auto">
            <a:xfrm>
              <a:off x="3641" y="2693"/>
              <a:ext cx="292"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30</a:t>
              </a:r>
            </a:p>
          </p:txBody>
        </p:sp>
        <p:sp>
          <p:nvSpPr>
            <p:cNvPr id="227362" name="Freeform 1058"/>
            <p:cNvSpPr>
              <a:spLocks/>
            </p:cNvSpPr>
            <p:nvPr/>
          </p:nvSpPr>
          <p:spPr bwMode="auto">
            <a:xfrm>
              <a:off x="2184" y="2052"/>
              <a:ext cx="1164" cy="1032"/>
            </a:xfrm>
            <a:custGeom>
              <a:avLst/>
              <a:gdLst/>
              <a:ahLst/>
              <a:cxnLst>
                <a:cxn ang="0">
                  <a:pos x="0" y="0"/>
                </a:cxn>
                <a:cxn ang="0">
                  <a:pos x="95" y="459"/>
                </a:cxn>
                <a:cxn ang="0">
                  <a:pos x="348" y="768"/>
                </a:cxn>
                <a:cxn ang="0">
                  <a:pos x="731" y="956"/>
                </a:cxn>
                <a:cxn ang="0">
                  <a:pos x="1164" y="1032"/>
                </a:cxn>
              </a:cxnLst>
              <a:rect l="0" t="0" r="r" b="b"/>
              <a:pathLst>
                <a:path w="1164" h="1032">
                  <a:moveTo>
                    <a:pt x="0" y="0"/>
                  </a:moveTo>
                  <a:cubicBezTo>
                    <a:pt x="16" y="76"/>
                    <a:pt x="37" y="331"/>
                    <a:pt x="95" y="459"/>
                  </a:cubicBezTo>
                  <a:cubicBezTo>
                    <a:pt x="153" y="587"/>
                    <a:pt x="242" y="685"/>
                    <a:pt x="348" y="768"/>
                  </a:cubicBezTo>
                  <a:cubicBezTo>
                    <a:pt x="454" y="851"/>
                    <a:pt x="595" y="912"/>
                    <a:pt x="731" y="956"/>
                  </a:cubicBezTo>
                  <a:cubicBezTo>
                    <a:pt x="867" y="1000"/>
                    <a:pt x="1074" y="1016"/>
                    <a:pt x="1164" y="1032"/>
                  </a:cubicBezTo>
                </a:path>
              </a:pathLst>
            </a:custGeom>
            <a:noFill/>
            <a:ln w="50800" cap="rnd" cmpd="sng">
              <a:solidFill>
                <a:srgbClr val="993300"/>
              </a:solidFill>
              <a:prstDash val="solid"/>
              <a:round/>
              <a:headEnd type="none" w="med" len="med"/>
              <a:tailEnd type="none" w="med" len="med"/>
            </a:ln>
            <a:effectLst/>
          </p:spPr>
          <p:txBody>
            <a:bodyPr/>
            <a:lstStyle/>
            <a:p>
              <a:endParaRPr lang="es-ES"/>
            </a:p>
          </p:txBody>
        </p:sp>
        <p:sp>
          <p:nvSpPr>
            <p:cNvPr id="227363" name="Freeform 1059"/>
            <p:cNvSpPr>
              <a:spLocks/>
            </p:cNvSpPr>
            <p:nvPr/>
          </p:nvSpPr>
          <p:spPr bwMode="auto">
            <a:xfrm>
              <a:off x="2484" y="1764"/>
              <a:ext cx="1164" cy="1032"/>
            </a:xfrm>
            <a:custGeom>
              <a:avLst/>
              <a:gdLst/>
              <a:ahLst/>
              <a:cxnLst>
                <a:cxn ang="0">
                  <a:pos x="0" y="0"/>
                </a:cxn>
                <a:cxn ang="0">
                  <a:pos x="95" y="459"/>
                </a:cxn>
                <a:cxn ang="0">
                  <a:pos x="348" y="768"/>
                </a:cxn>
                <a:cxn ang="0">
                  <a:pos x="731" y="956"/>
                </a:cxn>
                <a:cxn ang="0">
                  <a:pos x="1164" y="1032"/>
                </a:cxn>
              </a:cxnLst>
              <a:rect l="0" t="0" r="r" b="b"/>
              <a:pathLst>
                <a:path w="1164" h="1032">
                  <a:moveTo>
                    <a:pt x="0" y="0"/>
                  </a:moveTo>
                  <a:cubicBezTo>
                    <a:pt x="16" y="76"/>
                    <a:pt x="37" y="331"/>
                    <a:pt x="95" y="459"/>
                  </a:cubicBezTo>
                  <a:cubicBezTo>
                    <a:pt x="153" y="587"/>
                    <a:pt x="242" y="685"/>
                    <a:pt x="348" y="768"/>
                  </a:cubicBezTo>
                  <a:cubicBezTo>
                    <a:pt x="454" y="851"/>
                    <a:pt x="595" y="912"/>
                    <a:pt x="731" y="956"/>
                  </a:cubicBezTo>
                  <a:cubicBezTo>
                    <a:pt x="867" y="1000"/>
                    <a:pt x="1074" y="1016"/>
                    <a:pt x="1164" y="1032"/>
                  </a:cubicBezTo>
                </a:path>
              </a:pathLst>
            </a:custGeom>
            <a:noFill/>
            <a:ln w="50800" cap="rnd" cmpd="sng">
              <a:solidFill>
                <a:srgbClr val="993300"/>
              </a:solidFill>
              <a:prstDash val="solid"/>
              <a:round/>
              <a:headEnd type="none" w="med" len="med"/>
              <a:tailEnd type="none" w="med" len="med"/>
            </a:ln>
            <a:effectLst/>
          </p:spPr>
          <p:txBody>
            <a:bodyPr/>
            <a:lstStyle/>
            <a:p>
              <a:endParaRPr lang="es-ES"/>
            </a:p>
          </p:txBody>
        </p:sp>
      </p:grpSp>
      <p:grpSp>
        <p:nvGrpSpPr>
          <p:cNvPr id="227373" name="Group 1069"/>
          <p:cNvGrpSpPr>
            <a:grpSpLocks/>
          </p:cNvGrpSpPr>
          <p:nvPr/>
        </p:nvGrpSpPr>
        <p:grpSpPr bwMode="auto">
          <a:xfrm>
            <a:off x="2046288" y="1316038"/>
            <a:ext cx="5751512" cy="4994275"/>
            <a:chOff x="1289" y="829"/>
            <a:chExt cx="3623" cy="3146"/>
          </a:xfrm>
        </p:grpSpPr>
        <p:sp>
          <p:nvSpPr>
            <p:cNvPr id="227356" name="Rectangle 1052"/>
            <p:cNvSpPr>
              <a:spLocks noChangeArrowheads="1"/>
            </p:cNvSpPr>
            <p:nvPr/>
          </p:nvSpPr>
          <p:spPr bwMode="auto">
            <a:xfrm>
              <a:off x="1645" y="829"/>
              <a:ext cx="3267" cy="448"/>
            </a:xfrm>
            <a:prstGeom prst="rect">
              <a:avLst/>
            </a:prstGeom>
            <a:noFill/>
            <a:ln w="12700">
              <a:solidFill>
                <a:schemeClr val="tx1"/>
              </a:solidFill>
              <a:miter lim="800000"/>
              <a:headEnd/>
              <a:tailEnd/>
            </a:ln>
            <a:effectLst/>
          </p:spPr>
          <p:txBody>
            <a:bodyPr wrap="none" lIns="90488" tIns="44450" rIns="90488" bIns="44450">
              <a:spAutoFit/>
            </a:bodyPr>
            <a:lstStyle/>
            <a:p>
              <a:pPr eaLnBrk="0" hangingPunct="0"/>
              <a:r>
                <a:rPr lang="en-US" sz="2000" b="1"/>
                <a:t>Rendimientos crecientes:</a:t>
              </a:r>
            </a:p>
            <a:p>
              <a:pPr eaLnBrk="0" hangingPunct="0"/>
              <a:r>
                <a:rPr lang="en-US" sz="2000" b="1"/>
                <a:t>las isocuantas están cada vez más cerca.</a:t>
              </a:r>
            </a:p>
          </p:txBody>
        </p:sp>
        <p:grpSp>
          <p:nvGrpSpPr>
            <p:cNvPr id="227367" name="Group 1063"/>
            <p:cNvGrpSpPr>
              <a:grpSpLocks/>
            </p:cNvGrpSpPr>
            <p:nvPr/>
          </p:nvGrpSpPr>
          <p:grpSpPr bwMode="auto">
            <a:xfrm>
              <a:off x="1289" y="1315"/>
              <a:ext cx="2764" cy="2660"/>
              <a:chOff x="1289" y="1315"/>
              <a:chExt cx="2764" cy="2660"/>
            </a:xfrm>
          </p:grpSpPr>
          <p:sp>
            <p:nvSpPr>
              <p:cNvPr id="227345" name="Line 1041"/>
              <p:cNvSpPr>
                <a:spLocks noChangeShapeType="1"/>
              </p:cNvSpPr>
              <p:nvPr/>
            </p:nvSpPr>
            <p:spPr bwMode="auto">
              <a:xfrm flipV="1">
                <a:off x="2064" y="3218"/>
                <a:ext cx="0" cy="501"/>
              </a:xfrm>
              <a:prstGeom prst="line">
                <a:avLst/>
              </a:prstGeom>
              <a:noFill/>
              <a:ln w="25400">
                <a:solidFill>
                  <a:schemeClr val="tx1"/>
                </a:solidFill>
                <a:prstDash val="dash"/>
                <a:round/>
                <a:headEnd/>
                <a:tailEnd/>
              </a:ln>
              <a:effectLst/>
            </p:spPr>
            <p:txBody>
              <a:bodyPr wrap="none" anchor="ctr"/>
              <a:lstStyle/>
              <a:p>
                <a:endParaRPr lang="es-ES"/>
              </a:p>
            </p:txBody>
          </p:sp>
          <p:sp>
            <p:nvSpPr>
              <p:cNvPr id="227337" name="Rectangle 1033"/>
              <p:cNvSpPr>
                <a:spLocks noChangeArrowheads="1"/>
              </p:cNvSpPr>
              <p:nvPr/>
            </p:nvSpPr>
            <p:spPr bwMode="auto">
              <a:xfrm>
                <a:off x="1965" y="3727"/>
                <a:ext cx="203"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5</a:t>
                </a:r>
              </a:p>
            </p:txBody>
          </p:sp>
          <p:sp>
            <p:nvSpPr>
              <p:cNvPr id="227338" name="Rectangle 1034"/>
              <p:cNvSpPr>
                <a:spLocks noChangeArrowheads="1"/>
              </p:cNvSpPr>
              <p:nvPr/>
            </p:nvSpPr>
            <p:spPr bwMode="auto">
              <a:xfrm>
                <a:off x="2653" y="3727"/>
                <a:ext cx="292"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10</a:t>
                </a:r>
              </a:p>
            </p:txBody>
          </p:sp>
          <p:sp>
            <p:nvSpPr>
              <p:cNvPr id="227340" name="Rectangle 1036"/>
              <p:cNvSpPr>
                <a:spLocks noChangeArrowheads="1"/>
              </p:cNvSpPr>
              <p:nvPr/>
            </p:nvSpPr>
            <p:spPr bwMode="auto">
              <a:xfrm>
                <a:off x="1289" y="3034"/>
                <a:ext cx="203"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2</a:t>
                </a:r>
              </a:p>
            </p:txBody>
          </p:sp>
          <p:sp>
            <p:nvSpPr>
              <p:cNvPr id="227341" name="Rectangle 1037"/>
              <p:cNvSpPr>
                <a:spLocks noChangeArrowheads="1"/>
              </p:cNvSpPr>
              <p:nvPr/>
            </p:nvSpPr>
            <p:spPr bwMode="auto">
              <a:xfrm>
                <a:off x="1289" y="2305"/>
                <a:ext cx="203"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4</a:t>
                </a:r>
              </a:p>
            </p:txBody>
          </p:sp>
          <p:sp>
            <p:nvSpPr>
              <p:cNvPr id="227343" name="Rectangle 1039"/>
              <p:cNvSpPr>
                <a:spLocks noChangeArrowheads="1"/>
              </p:cNvSpPr>
              <p:nvPr/>
            </p:nvSpPr>
            <p:spPr bwMode="auto">
              <a:xfrm>
                <a:off x="1325" y="3727"/>
                <a:ext cx="203"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0</a:t>
                </a:r>
              </a:p>
            </p:txBody>
          </p:sp>
          <p:sp>
            <p:nvSpPr>
              <p:cNvPr id="227346" name="Line 1042"/>
              <p:cNvSpPr>
                <a:spLocks noChangeShapeType="1"/>
              </p:cNvSpPr>
              <p:nvPr/>
            </p:nvSpPr>
            <p:spPr bwMode="auto">
              <a:xfrm>
                <a:off x="1491" y="2448"/>
                <a:ext cx="1205" cy="0"/>
              </a:xfrm>
              <a:prstGeom prst="line">
                <a:avLst/>
              </a:prstGeom>
              <a:noFill/>
              <a:ln w="25400">
                <a:solidFill>
                  <a:schemeClr val="tx1"/>
                </a:solidFill>
                <a:prstDash val="dash"/>
                <a:round/>
                <a:headEnd/>
                <a:tailEnd/>
              </a:ln>
              <a:effectLst/>
            </p:spPr>
            <p:txBody>
              <a:bodyPr wrap="none" anchor="ctr"/>
              <a:lstStyle/>
              <a:p>
                <a:endParaRPr lang="es-ES"/>
              </a:p>
            </p:txBody>
          </p:sp>
          <p:sp>
            <p:nvSpPr>
              <p:cNvPr id="227347" name="Line 1043"/>
              <p:cNvSpPr>
                <a:spLocks noChangeShapeType="1"/>
              </p:cNvSpPr>
              <p:nvPr/>
            </p:nvSpPr>
            <p:spPr bwMode="auto">
              <a:xfrm flipV="1">
                <a:off x="2784" y="2474"/>
                <a:ext cx="0" cy="1233"/>
              </a:xfrm>
              <a:prstGeom prst="line">
                <a:avLst/>
              </a:prstGeom>
              <a:noFill/>
              <a:ln w="25400">
                <a:solidFill>
                  <a:schemeClr val="tx1"/>
                </a:solidFill>
                <a:prstDash val="dash"/>
                <a:round/>
                <a:headEnd/>
                <a:tailEnd/>
              </a:ln>
              <a:effectLst/>
            </p:spPr>
            <p:txBody>
              <a:bodyPr wrap="none" anchor="ctr"/>
              <a:lstStyle/>
              <a:p>
                <a:endParaRPr lang="es-ES"/>
              </a:p>
            </p:txBody>
          </p:sp>
          <p:sp>
            <p:nvSpPr>
              <p:cNvPr id="227349" name="Rectangle 1045"/>
              <p:cNvSpPr>
                <a:spLocks noChangeArrowheads="1"/>
              </p:cNvSpPr>
              <p:nvPr/>
            </p:nvSpPr>
            <p:spPr bwMode="auto">
              <a:xfrm>
                <a:off x="3823" y="1315"/>
                <a:ext cx="230"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b="1" i="1"/>
                  <a:t>A</a:t>
                </a:r>
              </a:p>
            </p:txBody>
          </p:sp>
          <p:sp>
            <p:nvSpPr>
              <p:cNvPr id="227357" name="Line 1053"/>
              <p:cNvSpPr>
                <a:spLocks noChangeShapeType="1"/>
              </p:cNvSpPr>
              <p:nvPr/>
            </p:nvSpPr>
            <p:spPr bwMode="auto">
              <a:xfrm flipV="1">
                <a:off x="1512" y="1464"/>
                <a:ext cx="2268" cy="2268"/>
              </a:xfrm>
              <a:prstGeom prst="line">
                <a:avLst/>
              </a:prstGeom>
              <a:noFill/>
              <a:ln w="50800">
                <a:solidFill>
                  <a:srgbClr val="0033CC"/>
                </a:solidFill>
                <a:round/>
                <a:headEnd/>
                <a:tailEnd/>
              </a:ln>
              <a:effectLst/>
            </p:spPr>
            <p:txBody>
              <a:bodyPr wrap="none" anchor="ctr"/>
              <a:lstStyle/>
              <a:p>
                <a:endParaRPr lang="es-ES"/>
              </a:p>
            </p:txBody>
          </p:sp>
          <p:sp>
            <p:nvSpPr>
              <p:cNvPr id="227360" name="Oval 1056"/>
              <p:cNvSpPr>
                <a:spLocks noChangeArrowheads="1"/>
              </p:cNvSpPr>
              <p:nvPr/>
            </p:nvSpPr>
            <p:spPr bwMode="auto">
              <a:xfrm>
                <a:off x="2724" y="2412"/>
                <a:ext cx="108" cy="108"/>
              </a:xfrm>
              <a:prstGeom prst="ellipse">
                <a:avLst/>
              </a:prstGeom>
              <a:solidFill>
                <a:schemeClr val="tx1"/>
              </a:solidFill>
              <a:ln w="12700">
                <a:noFill/>
                <a:round/>
                <a:headEnd/>
                <a:tailEnd/>
              </a:ln>
              <a:effectLst/>
            </p:spPr>
            <p:txBody>
              <a:bodyPr wrap="none" anchor="ctr">
                <a:spAutoFit/>
              </a:bodyPr>
              <a:lstStyle/>
              <a:p>
                <a:endParaRPr lang="es-ES"/>
              </a:p>
            </p:txBody>
          </p:sp>
          <p:sp>
            <p:nvSpPr>
              <p:cNvPr id="227344" name="Line 1040"/>
              <p:cNvSpPr>
                <a:spLocks noChangeShapeType="1"/>
              </p:cNvSpPr>
              <p:nvPr/>
            </p:nvSpPr>
            <p:spPr bwMode="auto">
              <a:xfrm>
                <a:off x="1491" y="3156"/>
                <a:ext cx="485" cy="0"/>
              </a:xfrm>
              <a:prstGeom prst="line">
                <a:avLst/>
              </a:prstGeom>
              <a:noFill/>
              <a:ln w="25400">
                <a:solidFill>
                  <a:schemeClr val="tx1"/>
                </a:solidFill>
                <a:prstDash val="dash"/>
                <a:round/>
                <a:headEnd/>
                <a:tailEnd/>
              </a:ln>
              <a:effectLst/>
            </p:spPr>
            <p:txBody>
              <a:bodyPr wrap="none" anchor="ctr"/>
              <a:lstStyle/>
              <a:p>
                <a:endParaRPr lang="es-ES"/>
              </a:p>
            </p:txBody>
          </p:sp>
          <p:sp>
            <p:nvSpPr>
              <p:cNvPr id="227359" name="Oval 1055"/>
              <p:cNvSpPr>
                <a:spLocks noChangeArrowheads="1"/>
              </p:cNvSpPr>
              <p:nvPr/>
            </p:nvSpPr>
            <p:spPr bwMode="auto">
              <a:xfrm>
                <a:off x="2028" y="3108"/>
                <a:ext cx="108" cy="108"/>
              </a:xfrm>
              <a:prstGeom prst="ellipse">
                <a:avLst/>
              </a:prstGeom>
              <a:solidFill>
                <a:schemeClr val="tx1"/>
              </a:solidFill>
              <a:ln w="12700">
                <a:noFill/>
                <a:round/>
                <a:headEnd/>
                <a:tailEnd/>
              </a:ln>
              <a:effectLst/>
            </p:spPr>
            <p:txBody>
              <a:bodyPr wrap="none" anchor="ctr">
                <a:spAutoFit/>
              </a:bodyPr>
              <a:lstStyle/>
              <a:p>
                <a:endParaRPr lang="es-ES"/>
              </a:p>
            </p:txBody>
          </p:sp>
        </p:grpSp>
      </p:grpSp>
      <p:sp>
        <p:nvSpPr>
          <p:cNvPr id="227375" name="Rectangle 1071"/>
          <p:cNvSpPr>
            <a:spLocks noGrp="1" noChangeArrowheads="1"/>
          </p:cNvSpPr>
          <p:nvPr>
            <p:ph type="title"/>
          </p:nvPr>
        </p:nvSpPr>
        <p:spPr>
          <a:xfrm>
            <a:off x="515074" y="5932488"/>
            <a:ext cx="8490030" cy="925512"/>
          </a:xfrm>
          <a:noFill/>
          <a:ln/>
        </p:spPr>
        <p:txBody>
          <a:bodyPr lIns="90488" tIns="44450" rIns="90488" bIns="44450" anchor="b"/>
          <a:lstStyle/>
          <a:p>
            <a:pPr algn="just"/>
            <a:r>
              <a:rPr lang="en-US" sz="2800" i="1" dirty="0" err="1" smtClean="0">
                <a:solidFill>
                  <a:schemeClr val="tx1"/>
                </a:solidFill>
              </a:rPr>
              <a:t>Figura</a:t>
            </a:r>
            <a:r>
              <a:rPr lang="en-US" sz="2800" i="1" dirty="0" smtClean="0">
                <a:solidFill>
                  <a:schemeClr val="tx1"/>
                </a:solidFill>
              </a:rPr>
              <a:t> 15</a:t>
            </a:r>
            <a:r>
              <a:rPr lang="en-US" sz="2800" dirty="0" smtClean="0">
                <a:solidFill>
                  <a:schemeClr val="tx1"/>
                </a:solidFill>
              </a:rPr>
              <a:t>.</a:t>
            </a:r>
            <a:r>
              <a:rPr lang="en-US" sz="2800" dirty="0" smtClean="0"/>
              <a:t> </a:t>
            </a:r>
            <a:r>
              <a:rPr lang="en-US" sz="2800" dirty="0" err="1"/>
              <a:t>Rendimientos</a:t>
            </a:r>
            <a:r>
              <a:rPr lang="en-US" sz="2800" dirty="0"/>
              <a:t> </a:t>
            </a:r>
            <a:r>
              <a:rPr lang="en-US" sz="2800" dirty="0" err="1"/>
              <a:t>crecientes</a:t>
            </a:r>
            <a:r>
              <a:rPr lang="en-US" sz="2800" dirty="0"/>
              <a:t> de </a:t>
            </a:r>
            <a:r>
              <a:rPr lang="en-US" sz="2800" dirty="0" err="1"/>
              <a:t>escala</a:t>
            </a:r>
            <a:endParaRPr lang="en-US" sz="2800" dirty="0"/>
          </a:p>
        </p:txBody>
      </p:sp>
      <p:sp>
        <p:nvSpPr>
          <p:cNvPr id="34" name="Rectangle 7"/>
          <p:cNvSpPr txBox="1">
            <a:spLocks noChangeArrowheads="1"/>
          </p:cNvSpPr>
          <p:nvPr/>
        </p:nvSpPr>
        <p:spPr bwMode="auto">
          <a:xfrm>
            <a:off x="457200" y="147317"/>
            <a:ext cx="8229600" cy="1011237"/>
          </a:xfrm>
          <a:prstGeom prst="rect">
            <a:avLst/>
          </a:prstGeom>
          <a:noFill/>
          <a:ln w="9525">
            <a:noFill/>
            <a:miter lim="800000"/>
            <a:headEnd/>
            <a:tailEnd/>
          </a:ln>
          <a:effectLst/>
        </p:spPr>
        <p:txBody>
          <a:bodyPr vert="horz" wrap="square" lIns="90488" tIns="44450" rIns="90488" bIns="44450" numCol="1"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000" b="0" i="0" u="none" strike="noStrike" kern="0" cap="none" spc="0" normalizeH="0" baseline="0" noProof="0" smtClean="0">
                <a:ln>
                  <a:noFill/>
                </a:ln>
                <a:solidFill>
                  <a:schemeClr val="tx2"/>
                </a:solidFill>
                <a:effectLst/>
                <a:uLnTx/>
                <a:uFillTx/>
                <a:latin typeface="+mj-lt"/>
                <a:ea typeface="+mj-ea"/>
                <a:cs typeface="+mj-cs"/>
              </a:rPr>
              <a:t>4. Rendimientos de escala</a:t>
            </a:r>
            <a:endParaRPr kumimoji="0" lang="en-US" sz="4000" b="0"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transition spd="med">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7372"/>
                                        </p:tgtEl>
                                        <p:attrNameLst>
                                          <p:attrName>style.visibility</p:attrName>
                                        </p:attrNameLst>
                                      </p:cBhvr>
                                      <p:to>
                                        <p:strVal val="visible"/>
                                      </p:to>
                                    </p:set>
                                    <p:animEffect transition="in" filter="wipe(left)">
                                      <p:cBhvr>
                                        <p:cTn id="7" dur="500"/>
                                        <p:tgtEl>
                                          <p:spTgt spid="22737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7373"/>
                                        </p:tgtEl>
                                        <p:attrNameLst>
                                          <p:attrName>style.visibility</p:attrName>
                                        </p:attrNameLst>
                                      </p:cBhvr>
                                      <p:to>
                                        <p:strVal val="visible"/>
                                      </p:to>
                                    </p:set>
                                    <p:animEffect transition="in" filter="wipe(left)">
                                      <p:cBhvr>
                                        <p:cTn id="12" dur="500"/>
                                        <p:tgtEl>
                                          <p:spTgt spid="2273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4 Marcador de pie de página"/>
          <p:cNvSpPr>
            <a:spLocks noGrp="1"/>
          </p:cNvSpPr>
          <p:nvPr>
            <p:ph type="ftr" sz="quarter" idx="11"/>
          </p:nvPr>
        </p:nvSpPr>
        <p:spPr/>
        <p:txBody>
          <a:bodyPr/>
          <a:lstStyle/>
          <a:p>
            <a:r>
              <a:rPr lang="es-ES"/>
              <a:t>Capítulo 3</a:t>
            </a:r>
          </a:p>
        </p:txBody>
      </p:sp>
      <p:sp>
        <p:nvSpPr>
          <p:cNvPr id="7" name="5 Marcador de número de diapositiva"/>
          <p:cNvSpPr>
            <a:spLocks noGrp="1"/>
          </p:cNvSpPr>
          <p:nvPr>
            <p:ph type="sldNum" sz="quarter" idx="12"/>
          </p:nvPr>
        </p:nvSpPr>
        <p:spPr/>
        <p:txBody>
          <a:bodyPr/>
          <a:lstStyle/>
          <a:p>
            <a:fld id="{4F310160-2B46-4D3F-B137-6B97814A4A0F}" type="slidenum">
              <a:rPr lang="es-ES"/>
              <a:pPr/>
              <a:t>57</a:t>
            </a:fld>
            <a:endParaRPr lang="es-ES"/>
          </a:p>
        </p:txBody>
      </p:sp>
      <p:sp>
        <p:nvSpPr>
          <p:cNvPr id="233474" name="Rectangle 2"/>
          <p:cNvSpPr>
            <a:spLocks noChangeArrowheads="1"/>
          </p:cNvSpPr>
          <p:nvPr/>
        </p:nvSpPr>
        <p:spPr bwMode="auto">
          <a:xfrm>
            <a:off x="762000" y="6248400"/>
            <a:ext cx="1905000" cy="457200"/>
          </a:xfrm>
          <a:prstGeom prst="rect">
            <a:avLst/>
          </a:prstGeom>
          <a:noFill/>
          <a:ln w="12700">
            <a:noFill/>
            <a:miter lim="800000"/>
            <a:headEnd/>
            <a:tailEnd/>
          </a:ln>
          <a:effectLst/>
        </p:spPr>
        <p:txBody>
          <a:bodyPr wrap="none" anchor="ctr"/>
          <a:lstStyle/>
          <a:p>
            <a:endParaRPr lang="es-ES"/>
          </a:p>
        </p:txBody>
      </p:sp>
      <p:sp>
        <p:nvSpPr>
          <p:cNvPr id="233475" name="Rectangle 3"/>
          <p:cNvSpPr>
            <a:spLocks noChangeArrowheads="1"/>
          </p:cNvSpPr>
          <p:nvPr/>
        </p:nvSpPr>
        <p:spPr bwMode="auto">
          <a:xfrm>
            <a:off x="3276600" y="6248400"/>
            <a:ext cx="2895600" cy="457200"/>
          </a:xfrm>
          <a:prstGeom prst="rect">
            <a:avLst/>
          </a:prstGeom>
          <a:noFill/>
          <a:ln w="12700">
            <a:noFill/>
            <a:miter lim="800000"/>
            <a:headEnd/>
            <a:tailEnd/>
          </a:ln>
          <a:effectLst/>
        </p:spPr>
        <p:txBody>
          <a:bodyPr wrap="none" anchor="ctr"/>
          <a:lstStyle/>
          <a:p>
            <a:endParaRPr lang="es-ES"/>
          </a:p>
        </p:txBody>
      </p:sp>
      <p:sp>
        <p:nvSpPr>
          <p:cNvPr id="233477" name="Rectangle 5"/>
          <p:cNvSpPr>
            <a:spLocks noGrp="1" noChangeArrowheads="1"/>
          </p:cNvSpPr>
          <p:nvPr>
            <p:ph type="body" idx="1"/>
          </p:nvPr>
        </p:nvSpPr>
        <p:spPr>
          <a:xfrm>
            <a:off x="685800" y="1370013"/>
            <a:ext cx="7810018" cy="4821237"/>
          </a:xfrm>
          <a:noFill/>
          <a:ln/>
        </p:spPr>
        <p:txBody>
          <a:bodyPr lIns="90488" tIns="44450" rIns="90488" bIns="44450"/>
          <a:lstStyle/>
          <a:p>
            <a:pPr algn="just">
              <a:spcBef>
                <a:spcPct val="70000"/>
              </a:spcBef>
              <a:buFontTx/>
              <a:buNone/>
            </a:pPr>
            <a:r>
              <a:rPr lang="en-US" dirty="0"/>
              <a:t>	</a:t>
            </a:r>
            <a:r>
              <a:rPr lang="en-US" dirty="0" err="1">
                <a:solidFill>
                  <a:srgbClr val="FF3300"/>
                </a:solidFill>
              </a:rPr>
              <a:t>Rendimientos</a:t>
            </a:r>
            <a:r>
              <a:rPr lang="en-US" dirty="0">
                <a:solidFill>
                  <a:srgbClr val="FF3300"/>
                </a:solidFill>
              </a:rPr>
              <a:t> </a:t>
            </a:r>
            <a:r>
              <a:rPr lang="en-US" dirty="0" err="1">
                <a:solidFill>
                  <a:srgbClr val="FF3300"/>
                </a:solidFill>
              </a:rPr>
              <a:t>decrecientes</a:t>
            </a:r>
            <a:r>
              <a:rPr lang="en-US" dirty="0">
                <a:solidFill>
                  <a:srgbClr val="FF3300"/>
                </a:solidFill>
              </a:rPr>
              <a:t> de </a:t>
            </a:r>
            <a:r>
              <a:rPr lang="en-US" dirty="0" err="1">
                <a:solidFill>
                  <a:srgbClr val="FF3300"/>
                </a:solidFill>
              </a:rPr>
              <a:t>escala</a:t>
            </a:r>
            <a:r>
              <a:rPr lang="en-US" dirty="0"/>
              <a:t>: </a:t>
            </a:r>
            <a:r>
              <a:rPr lang="en-US" dirty="0" err="1"/>
              <a:t>cuando</a:t>
            </a:r>
            <a:r>
              <a:rPr lang="en-US" dirty="0"/>
              <a:t> </a:t>
            </a:r>
            <a:r>
              <a:rPr lang="en-US" dirty="0" err="1"/>
              <a:t>una</a:t>
            </a:r>
            <a:r>
              <a:rPr lang="en-US" dirty="0"/>
              <a:t> </a:t>
            </a:r>
            <a:r>
              <a:rPr lang="en-US" dirty="0" err="1"/>
              <a:t>duplicación</a:t>
            </a:r>
            <a:r>
              <a:rPr lang="en-US" dirty="0"/>
              <a:t> de los </a:t>
            </a:r>
            <a:r>
              <a:rPr lang="en-US" dirty="0" err="1"/>
              <a:t>factores</a:t>
            </a:r>
            <a:r>
              <a:rPr lang="en-US" dirty="0"/>
              <a:t> </a:t>
            </a:r>
            <a:r>
              <a:rPr lang="en-US" dirty="0" err="1"/>
              <a:t>provoca</a:t>
            </a:r>
            <a:r>
              <a:rPr lang="en-US" dirty="0"/>
              <a:t> un </a:t>
            </a:r>
            <a:r>
              <a:rPr lang="en-US" dirty="0" err="1"/>
              <a:t>aumento</a:t>
            </a:r>
            <a:r>
              <a:rPr lang="en-US" dirty="0"/>
              <a:t> de la </a:t>
            </a:r>
            <a:r>
              <a:rPr lang="en-US" dirty="0" err="1"/>
              <a:t>producción</a:t>
            </a:r>
            <a:r>
              <a:rPr lang="en-US" dirty="0"/>
              <a:t> </a:t>
            </a:r>
            <a:r>
              <a:rPr lang="en-US" dirty="0" err="1"/>
              <a:t>tal</a:t>
            </a:r>
            <a:r>
              <a:rPr lang="en-US" dirty="0"/>
              <a:t> </a:t>
            </a:r>
            <a:r>
              <a:rPr lang="en-US" dirty="0" err="1"/>
              <a:t>que</a:t>
            </a:r>
            <a:r>
              <a:rPr lang="en-US" dirty="0"/>
              <a:t> </a:t>
            </a:r>
            <a:r>
              <a:rPr lang="en-US" dirty="0" err="1"/>
              <a:t>ésta</a:t>
            </a:r>
            <a:r>
              <a:rPr lang="en-US" dirty="0"/>
              <a:t> no </a:t>
            </a:r>
            <a:r>
              <a:rPr lang="en-US" dirty="0" err="1"/>
              <a:t>llega</a:t>
            </a:r>
            <a:r>
              <a:rPr lang="en-US" dirty="0"/>
              <a:t> a </a:t>
            </a:r>
            <a:r>
              <a:rPr lang="en-US" dirty="0" err="1"/>
              <a:t>duplicarse</a:t>
            </a:r>
            <a:r>
              <a:rPr lang="en-US" dirty="0"/>
              <a:t>. </a:t>
            </a:r>
          </a:p>
          <a:p>
            <a:pPr lvl="1" algn="just">
              <a:spcBef>
                <a:spcPct val="35000"/>
              </a:spcBef>
              <a:buSzPct val="75000"/>
            </a:pPr>
            <a:r>
              <a:rPr lang="en-US" dirty="0" err="1"/>
              <a:t>Disminuye</a:t>
            </a:r>
            <a:r>
              <a:rPr lang="en-US" dirty="0"/>
              <a:t> la </a:t>
            </a:r>
            <a:r>
              <a:rPr lang="en-US" dirty="0" err="1"/>
              <a:t>eficacia</a:t>
            </a:r>
            <a:r>
              <a:rPr lang="en-US" dirty="0"/>
              <a:t> con </a:t>
            </a:r>
            <a:r>
              <a:rPr lang="en-US" dirty="0" err="1"/>
              <a:t>escalas</a:t>
            </a:r>
            <a:r>
              <a:rPr lang="en-US" dirty="0"/>
              <a:t> </a:t>
            </a:r>
            <a:r>
              <a:rPr lang="en-US" dirty="0" err="1"/>
              <a:t>mayores</a:t>
            </a:r>
            <a:r>
              <a:rPr lang="en-US" dirty="0"/>
              <a:t>.</a:t>
            </a:r>
          </a:p>
          <a:p>
            <a:pPr lvl="1">
              <a:spcBef>
                <a:spcPct val="35000"/>
              </a:spcBef>
              <a:buSzPct val="75000"/>
            </a:pPr>
            <a:r>
              <a:rPr lang="en-US" dirty="0"/>
              <a:t>Se reduce la </a:t>
            </a:r>
            <a:r>
              <a:rPr lang="en-US" dirty="0" err="1"/>
              <a:t>capacidad</a:t>
            </a:r>
            <a:r>
              <a:rPr lang="en-US" dirty="0"/>
              <a:t> </a:t>
            </a:r>
            <a:r>
              <a:rPr lang="en-US" dirty="0" err="1"/>
              <a:t>empresarial</a:t>
            </a:r>
            <a:r>
              <a:rPr lang="en-US" dirty="0"/>
              <a:t>.</a:t>
            </a:r>
          </a:p>
          <a:p>
            <a:pPr lvl="1">
              <a:spcBef>
                <a:spcPct val="35000"/>
              </a:spcBef>
              <a:buSzPct val="75000"/>
            </a:pPr>
            <a:r>
              <a:rPr lang="en-US" dirty="0"/>
              <a:t>Las </a:t>
            </a:r>
            <a:r>
              <a:rPr lang="en-US" dirty="0" err="1"/>
              <a:t>isocuantas</a:t>
            </a:r>
            <a:r>
              <a:rPr lang="en-US" dirty="0"/>
              <a:t> se </a:t>
            </a:r>
            <a:r>
              <a:rPr lang="en-US" dirty="0" err="1"/>
              <a:t>alejan</a:t>
            </a:r>
            <a:r>
              <a:rPr lang="en-US" dirty="0"/>
              <a:t> </a:t>
            </a:r>
            <a:r>
              <a:rPr lang="en-US" dirty="0" err="1"/>
              <a:t>aún</a:t>
            </a:r>
            <a:r>
              <a:rPr lang="en-US" dirty="0"/>
              <a:t> </a:t>
            </a:r>
            <a:r>
              <a:rPr lang="en-US" dirty="0" err="1"/>
              <a:t>más</a:t>
            </a:r>
            <a:r>
              <a:rPr lang="en-US" dirty="0"/>
              <a:t>.</a:t>
            </a:r>
          </a:p>
        </p:txBody>
      </p:sp>
      <p:sp>
        <p:nvSpPr>
          <p:cNvPr id="233479" name="Rectangle 7"/>
          <p:cNvSpPr>
            <a:spLocks noGrp="1" noChangeArrowheads="1"/>
          </p:cNvSpPr>
          <p:nvPr>
            <p:ph type="title"/>
          </p:nvPr>
        </p:nvSpPr>
        <p:spPr>
          <a:xfrm>
            <a:off x="457200" y="274638"/>
            <a:ext cx="8229600" cy="1011237"/>
          </a:xfrm>
          <a:noFill/>
          <a:ln/>
        </p:spPr>
        <p:txBody>
          <a:bodyPr lIns="90488" tIns="44450" rIns="90488" bIns="44450" anchor="b"/>
          <a:lstStyle/>
          <a:p>
            <a:r>
              <a:rPr lang="en-US" sz="4000" dirty="0"/>
              <a:t>4. </a:t>
            </a:r>
            <a:r>
              <a:rPr lang="en-US" sz="4000" dirty="0" err="1"/>
              <a:t>Rendimientos</a:t>
            </a:r>
            <a:r>
              <a:rPr lang="en-US" sz="4000" dirty="0"/>
              <a:t> de </a:t>
            </a:r>
            <a:r>
              <a:rPr lang="en-US" sz="4000" dirty="0" err="1"/>
              <a:t>escala</a:t>
            </a:r>
            <a:endParaRPr lang="en-US" sz="4000" dirty="0"/>
          </a:p>
        </p:txBody>
      </p:sp>
    </p:spTree>
  </p:cSld>
  <p:clrMapOvr>
    <a:masterClrMapping/>
  </p:clrMapOvr>
  <p:transition spd="med">
    <p:zoom dir="in"/>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ChangeArrowheads="1"/>
          </p:cNvSpPr>
          <p:nvPr/>
        </p:nvSpPr>
        <p:spPr bwMode="auto">
          <a:xfrm>
            <a:off x="762000" y="6248400"/>
            <a:ext cx="1905000" cy="457200"/>
          </a:xfrm>
          <a:prstGeom prst="rect">
            <a:avLst/>
          </a:prstGeom>
          <a:noFill/>
          <a:ln w="12700">
            <a:noFill/>
            <a:miter lim="800000"/>
            <a:headEnd/>
            <a:tailEnd/>
          </a:ln>
          <a:effectLst/>
        </p:spPr>
        <p:txBody>
          <a:bodyPr wrap="none" anchor="ctr"/>
          <a:lstStyle/>
          <a:p>
            <a:endParaRPr lang="es-ES"/>
          </a:p>
        </p:txBody>
      </p:sp>
      <p:sp>
        <p:nvSpPr>
          <p:cNvPr id="296963" name="Rectangle 3"/>
          <p:cNvSpPr>
            <a:spLocks noChangeArrowheads="1"/>
          </p:cNvSpPr>
          <p:nvPr/>
        </p:nvSpPr>
        <p:spPr bwMode="auto">
          <a:xfrm>
            <a:off x="3276600" y="6248400"/>
            <a:ext cx="2895600" cy="457200"/>
          </a:xfrm>
          <a:prstGeom prst="rect">
            <a:avLst/>
          </a:prstGeom>
          <a:noFill/>
          <a:ln w="12700">
            <a:noFill/>
            <a:miter lim="800000"/>
            <a:headEnd/>
            <a:tailEnd/>
          </a:ln>
          <a:effectLst/>
        </p:spPr>
        <p:txBody>
          <a:bodyPr wrap="none" anchor="ctr"/>
          <a:lstStyle/>
          <a:p>
            <a:endParaRPr lang="es-ES"/>
          </a:p>
        </p:txBody>
      </p:sp>
      <p:sp>
        <p:nvSpPr>
          <p:cNvPr id="296965" name="Line 5"/>
          <p:cNvSpPr>
            <a:spLocks noChangeShapeType="1"/>
          </p:cNvSpPr>
          <p:nvPr/>
        </p:nvSpPr>
        <p:spPr bwMode="auto">
          <a:xfrm>
            <a:off x="2362200" y="1954213"/>
            <a:ext cx="0" cy="3995737"/>
          </a:xfrm>
          <a:prstGeom prst="line">
            <a:avLst/>
          </a:prstGeom>
          <a:noFill/>
          <a:ln w="25400">
            <a:solidFill>
              <a:schemeClr val="tx1"/>
            </a:solidFill>
            <a:round/>
            <a:headEnd/>
            <a:tailEnd/>
          </a:ln>
          <a:effectLst/>
        </p:spPr>
        <p:txBody>
          <a:bodyPr wrap="none" anchor="ctr"/>
          <a:lstStyle/>
          <a:p>
            <a:endParaRPr lang="es-ES"/>
          </a:p>
        </p:txBody>
      </p:sp>
      <p:sp>
        <p:nvSpPr>
          <p:cNvPr id="296966" name="Line 6"/>
          <p:cNvSpPr>
            <a:spLocks noChangeShapeType="1"/>
          </p:cNvSpPr>
          <p:nvPr/>
        </p:nvSpPr>
        <p:spPr bwMode="auto">
          <a:xfrm>
            <a:off x="2362200" y="5949950"/>
            <a:ext cx="4006850" cy="0"/>
          </a:xfrm>
          <a:prstGeom prst="line">
            <a:avLst/>
          </a:prstGeom>
          <a:noFill/>
          <a:ln w="25400">
            <a:solidFill>
              <a:schemeClr val="tx1"/>
            </a:solidFill>
            <a:round/>
            <a:headEnd/>
            <a:tailEnd/>
          </a:ln>
          <a:effectLst/>
        </p:spPr>
        <p:txBody>
          <a:bodyPr wrap="none" anchor="ctr"/>
          <a:lstStyle/>
          <a:p>
            <a:endParaRPr lang="es-ES"/>
          </a:p>
        </p:txBody>
      </p:sp>
      <p:sp>
        <p:nvSpPr>
          <p:cNvPr id="296969" name="Rectangle 9"/>
          <p:cNvSpPr>
            <a:spLocks noChangeArrowheads="1"/>
          </p:cNvSpPr>
          <p:nvPr/>
        </p:nvSpPr>
        <p:spPr bwMode="auto">
          <a:xfrm>
            <a:off x="5316538" y="3144838"/>
            <a:ext cx="3579812" cy="711200"/>
          </a:xfrm>
          <a:prstGeom prst="rect">
            <a:avLst/>
          </a:prstGeom>
          <a:noFill/>
          <a:ln w="12700">
            <a:solidFill>
              <a:schemeClr val="tx1"/>
            </a:solidFill>
            <a:miter lim="800000"/>
            <a:headEnd/>
            <a:tailEnd/>
          </a:ln>
          <a:effectLst/>
        </p:spPr>
        <p:txBody>
          <a:bodyPr wrap="none" lIns="90488" tIns="44450" rIns="90488" bIns="44450">
            <a:spAutoFit/>
          </a:bodyPr>
          <a:lstStyle/>
          <a:p>
            <a:pPr eaLnBrk="0" hangingPunct="0"/>
            <a:r>
              <a:rPr lang="en-US" sz="2000" b="1"/>
              <a:t>Rendimientos decrecientes:</a:t>
            </a:r>
          </a:p>
          <a:p>
            <a:pPr eaLnBrk="0" hangingPunct="0"/>
            <a:r>
              <a:rPr lang="en-US" sz="2000" b="1"/>
              <a:t>las isocuantas se alejan.</a:t>
            </a:r>
          </a:p>
        </p:txBody>
      </p:sp>
      <p:grpSp>
        <p:nvGrpSpPr>
          <p:cNvPr id="296977" name="Group 17"/>
          <p:cNvGrpSpPr>
            <a:grpSpLocks/>
          </p:cNvGrpSpPr>
          <p:nvPr/>
        </p:nvGrpSpPr>
        <p:grpSpPr bwMode="auto">
          <a:xfrm>
            <a:off x="2046288" y="2087563"/>
            <a:ext cx="4387850" cy="4222750"/>
            <a:chOff x="1289" y="1315"/>
            <a:chExt cx="2764" cy="2660"/>
          </a:xfrm>
        </p:grpSpPr>
        <p:sp>
          <p:nvSpPr>
            <p:cNvPr id="296978" name="Line 18"/>
            <p:cNvSpPr>
              <a:spLocks noChangeShapeType="1"/>
            </p:cNvSpPr>
            <p:nvPr/>
          </p:nvSpPr>
          <p:spPr bwMode="auto">
            <a:xfrm flipV="1">
              <a:off x="2064" y="3218"/>
              <a:ext cx="0" cy="501"/>
            </a:xfrm>
            <a:prstGeom prst="line">
              <a:avLst/>
            </a:prstGeom>
            <a:noFill/>
            <a:ln w="25400">
              <a:solidFill>
                <a:schemeClr val="tx1"/>
              </a:solidFill>
              <a:prstDash val="dash"/>
              <a:round/>
              <a:headEnd/>
              <a:tailEnd/>
            </a:ln>
            <a:effectLst/>
          </p:spPr>
          <p:txBody>
            <a:bodyPr wrap="none" anchor="ctr"/>
            <a:lstStyle/>
            <a:p>
              <a:endParaRPr lang="es-ES"/>
            </a:p>
          </p:txBody>
        </p:sp>
        <p:sp>
          <p:nvSpPr>
            <p:cNvPr id="296979" name="Rectangle 19"/>
            <p:cNvSpPr>
              <a:spLocks noChangeArrowheads="1"/>
            </p:cNvSpPr>
            <p:nvPr/>
          </p:nvSpPr>
          <p:spPr bwMode="auto">
            <a:xfrm>
              <a:off x="1965" y="3727"/>
              <a:ext cx="203"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5</a:t>
              </a:r>
            </a:p>
          </p:txBody>
        </p:sp>
        <p:sp>
          <p:nvSpPr>
            <p:cNvPr id="296980" name="Rectangle 20"/>
            <p:cNvSpPr>
              <a:spLocks noChangeArrowheads="1"/>
            </p:cNvSpPr>
            <p:nvPr/>
          </p:nvSpPr>
          <p:spPr bwMode="auto">
            <a:xfrm>
              <a:off x="2653" y="3727"/>
              <a:ext cx="292"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10</a:t>
              </a:r>
            </a:p>
          </p:txBody>
        </p:sp>
        <p:sp>
          <p:nvSpPr>
            <p:cNvPr id="296981" name="Rectangle 21"/>
            <p:cNvSpPr>
              <a:spLocks noChangeArrowheads="1"/>
            </p:cNvSpPr>
            <p:nvPr/>
          </p:nvSpPr>
          <p:spPr bwMode="auto">
            <a:xfrm>
              <a:off x="1289" y="3034"/>
              <a:ext cx="203"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2</a:t>
              </a:r>
            </a:p>
          </p:txBody>
        </p:sp>
        <p:sp>
          <p:nvSpPr>
            <p:cNvPr id="296982" name="Rectangle 22"/>
            <p:cNvSpPr>
              <a:spLocks noChangeArrowheads="1"/>
            </p:cNvSpPr>
            <p:nvPr/>
          </p:nvSpPr>
          <p:spPr bwMode="auto">
            <a:xfrm>
              <a:off x="1289" y="2305"/>
              <a:ext cx="203"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4</a:t>
              </a:r>
            </a:p>
          </p:txBody>
        </p:sp>
        <p:sp>
          <p:nvSpPr>
            <p:cNvPr id="296983" name="Rectangle 23"/>
            <p:cNvSpPr>
              <a:spLocks noChangeArrowheads="1"/>
            </p:cNvSpPr>
            <p:nvPr/>
          </p:nvSpPr>
          <p:spPr bwMode="auto">
            <a:xfrm>
              <a:off x="1325" y="3727"/>
              <a:ext cx="203"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0</a:t>
              </a:r>
            </a:p>
          </p:txBody>
        </p:sp>
        <p:sp>
          <p:nvSpPr>
            <p:cNvPr id="296984" name="Line 24"/>
            <p:cNvSpPr>
              <a:spLocks noChangeShapeType="1"/>
            </p:cNvSpPr>
            <p:nvPr/>
          </p:nvSpPr>
          <p:spPr bwMode="auto">
            <a:xfrm>
              <a:off x="1491" y="2448"/>
              <a:ext cx="1205" cy="0"/>
            </a:xfrm>
            <a:prstGeom prst="line">
              <a:avLst/>
            </a:prstGeom>
            <a:noFill/>
            <a:ln w="25400">
              <a:solidFill>
                <a:schemeClr val="tx1"/>
              </a:solidFill>
              <a:prstDash val="dash"/>
              <a:round/>
              <a:headEnd/>
              <a:tailEnd/>
            </a:ln>
            <a:effectLst/>
          </p:spPr>
          <p:txBody>
            <a:bodyPr wrap="none" anchor="ctr"/>
            <a:lstStyle/>
            <a:p>
              <a:endParaRPr lang="es-ES"/>
            </a:p>
          </p:txBody>
        </p:sp>
        <p:sp>
          <p:nvSpPr>
            <p:cNvPr id="296985" name="Line 25"/>
            <p:cNvSpPr>
              <a:spLocks noChangeShapeType="1"/>
            </p:cNvSpPr>
            <p:nvPr/>
          </p:nvSpPr>
          <p:spPr bwMode="auto">
            <a:xfrm flipV="1">
              <a:off x="2784" y="2474"/>
              <a:ext cx="0" cy="1233"/>
            </a:xfrm>
            <a:prstGeom prst="line">
              <a:avLst/>
            </a:prstGeom>
            <a:noFill/>
            <a:ln w="25400">
              <a:solidFill>
                <a:schemeClr val="tx1"/>
              </a:solidFill>
              <a:prstDash val="dash"/>
              <a:round/>
              <a:headEnd/>
              <a:tailEnd/>
            </a:ln>
            <a:effectLst/>
          </p:spPr>
          <p:txBody>
            <a:bodyPr wrap="none" anchor="ctr"/>
            <a:lstStyle/>
            <a:p>
              <a:endParaRPr lang="es-ES"/>
            </a:p>
          </p:txBody>
        </p:sp>
        <p:sp>
          <p:nvSpPr>
            <p:cNvPr id="296986" name="Rectangle 26"/>
            <p:cNvSpPr>
              <a:spLocks noChangeArrowheads="1"/>
            </p:cNvSpPr>
            <p:nvPr/>
          </p:nvSpPr>
          <p:spPr bwMode="auto">
            <a:xfrm>
              <a:off x="3823" y="1315"/>
              <a:ext cx="230"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b="1" i="1"/>
                <a:t>A</a:t>
              </a:r>
            </a:p>
          </p:txBody>
        </p:sp>
        <p:sp>
          <p:nvSpPr>
            <p:cNvPr id="296987" name="Line 27"/>
            <p:cNvSpPr>
              <a:spLocks noChangeShapeType="1"/>
            </p:cNvSpPr>
            <p:nvPr/>
          </p:nvSpPr>
          <p:spPr bwMode="auto">
            <a:xfrm flipV="1">
              <a:off x="1512" y="1464"/>
              <a:ext cx="2268" cy="2268"/>
            </a:xfrm>
            <a:prstGeom prst="line">
              <a:avLst/>
            </a:prstGeom>
            <a:noFill/>
            <a:ln w="50800">
              <a:solidFill>
                <a:srgbClr val="0033CC"/>
              </a:solidFill>
              <a:round/>
              <a:headEnd/>
              <a:tailEnd/>
            </a:ln>
            <a:effectLst/>
          </p:spPr>
          <p:txBody>
            <a:bodyPr wrap="none" anchor="ctr"/>
            <a:lstStyle/>
            <a:p>
              <a:endParaRPr lang="es-ES"/>
            </a:p>
          </p:txBody>
        </p:sp>
        <p:sp>
          <p:nvSpPr>
            <p:cNvPr id="296988" name="Oval 28"/>
            <p:cNvSpPr>
              <a:spLocks noChangeArrowheads="1"/>
            </p:cNvSpPr>
            <p:nvPr/>
          </p:nvSpPr>
          <p:spPr bwMode="auto">
            <a:xfrm>
              <a:off x="2724" y="2412"/>
              <a:ext cx="108" cy="108"/>
            </a:xfrm>
            <a:prstGeom prst="ellipse">
              <a:avLst/>
            </a:prstGeom>
            <a:solidFill>
              <a:schemeClr val="tx1"/>
            </a:solidFill>
            <a:ln w="12700">
              <a:noFill/>
              <a:round/>
              <a:headEnd/>
              <a:tailEnd/>
            </a:ln>
            <a:effectLst/>
          </p:spPr>
          <p:txBody>
            <a:bodyPr wrap="none" anchor="ctr">
              <a:spAutoFit/>
            </a:bodyPr>
            <a:lstStyle/>
            <a:p>
              <a:endParaRPr lang="es-ES"/>
            </a:p>
          </p:txBody>
        </p:sp>
        <p:sp>
          <p:nvSpPr>
            <p:cNvPr id="296989" name="Line 29"/>
            <p:cNvSpPr>
              <a:spLocks noChangeShapeType="1"/>
            </p:cNvSpPr>
            <p:nvPr/>
          </p:nvSpPr>
          <p:spPr bwMode="auto">
            <a:xfrm>
              <a:off x="1491" y="3156"/>
              <a:ext cx="485" cy="0"/>
            </a:xfrm>
            <a:prstGeom prst="line">
              <a:avLst/>
            </a:prstGeom>
            <a:noFill/>
            <a:ln w="25400">
              <a:solidFill>
                <a:schemeClr val="tx1"/>
              </a:solidFill>
              <a:prstDash val="dash"/>
              <a:round/>
              <a:headEnd/>
              <a:tailEnd/>
            </a:ln>
            <a:effectLst/>
          </p:spPr>
          <p:txBody>
            <a:bodyPr wrap="none" anchor="ctr"/>
            <a:lstStyle/>
            <a:p>
              <a:endParaRPr lang="es-ES"/>
            </a:p>
          </p:txBody>
        </p:sp>
        <p:sp>
          <p:nvSpPr>
            <p:cNvPr id="296990" name="Oval 30"/>
            <p:cNvSpPr>
              <a:spLocks noChangeArrowheads="1"/>
            </p:cNvSpPr>
            <p:nvPr/>
          </p:nvSpPr>
          <p:spPr bwMode="auto">
            <a:xfrm>
              <a:off x="2028" y="3108"/>
              <a:ext cx="108" cy="108"/>
            </a:xfrm>
            <a:prstGeom prst="ellipse">
              <a:avLst/>
            </a:prstGeom>
            <a:solidFill>
              <a:schemeClr val="tx1"/>
            </a:solidFill>
            <a:ln w="12700">
              <a:noFill/>
              <a:round/>
              <a:headEnd/>
              <a:tailEnd/>
            </a:ln>
            <a:effectLst/>
          </p:spPr>
          <p:txBody>
            <a:bodyPr wrap="none" anchor="ctr">
              <a:spAutoFit/>
            </a:bodyPr>
            <a:lstStyle/>
            <a:p>
              <a:endParaRPr lang="es-ES"/>
            </a:p>
          </p:txBody>
        </p:sp>
      </p:grpSp>
      <p:sp>
        <p:nvSpPr>
          <p:cNvPr id="296995" name="Rectangle 35"/>
          <p:cNvSpPr>
            <a:spLocks noGrp="1" noChangeArrowheads="1"/>
          </p:cNvSpPr>
          <p:nvPr>
            <p:ph type="title"/>
          </p:nvPr>
        </p:nvSpPr>
        <p:spPr>
          <a:xfrm>
            <a:off x="561372" y="5715000"/>
            <a:ext cx="8229600" cy="1143000"/>
          </a:xfrm>
          <a:noFill/>
          <a:ln/>
        </p:spPr>
        <p:txBody>
          <a:bodyPr lIns="90488" tIns="44450" rIns="90488" bIns="44450" anchor="b"/>
          <a:lstStyle/>
          <a:p>
            <a:r>
              <a:rPr lang="en-US" sz="2400" i="1" dirty="0" err="1" smtClean="0"/>
              <a:t>Figura</a:t>
            </a:r>
            <a:r>
              <a:rPr lang="en-US" sz="2400" i="1" dirty="0" smtClean="0"/>
              <a:t> 16. </a:t>
            </a:r>
            <a:r>
              <a:rPr lang="en-US" sz="2400" dirty="0" err="1"/>
              <a:t>Rendimientos</a:t>
            </a:r>
            <a:r>
              <a:rPr lang="en-US" sz="2400" dirty="0"/>
              <a:t> </a:t>
            </a:r>
            <a:r>
              <a:rPr lang="en-US" sz="2400" dirty="0" err="1"/>
              <a:t>decrecientes</a:t>
            </a:r>
            <a:r>
              <a:rPr lang="en-US" sz="2400" dirty="0"/>
              <a:t> de </a:t>
            </a:r>
            <a:r>
              <a:rPr lang="en-US" sz="2400" dirty="0" err="1"/>
              <a:t>escala</a:t>
            </a:r>
            <a:endParaRPr lang="en-US" sz="2400" dirty="0"/>
          </a:p>
        </p:txBody>
      </p:sp>
      <p:sp>
        <p:nvSpPr>
          <p:cNvPr id="296996" name="Rectangle 36"/>
          <p:cNvSpPr>
            <a:spLocks noChangeArrowheads="1"/>
          </p:cNvSpPr>
          <p:nvPr/>
        </p:nvSpPr>
        <p:spPr bwMode="auto">
          <a:xfrm>
            <a:off x="6426200" y="5780088"/>
            <a:ext cx="2111375" cy="363537"/>
          </a:xfrm>
          <a:prstGeom prst="rect">
            <a:avLst/>
          </a:prstGeom>
          <a:noFill/>
          <a:ln w="12700">
            <a:noFill/>
            <a:miter lim="800000"/>
            <a:headEnd/>
            <a:tailEnd/>
          </a:ln>
          <a:effectLst/>
        </p:spPr>
        <p:txBody>
          <a:bodyPr wrap="none" lIns="90488" tIns="44450" rIns="90488" bIns="44450">
            <a:spAutoFit/>
          </a:bodyPr>
          <a:lstStyle/>
          <a:p>
            <a:pPr eaLnBrk="0" hangingPunct="0"/>
            <a:r>
              <a:rPr lang="en-US" b="1"/>
              <a:t>L, Trabajo (horas)</a:t>
            </a:r>
          </a:p>
        </p:txBody>
      </p:sp>
      <p:sp>
        <p:nvSpPr>
          <p:cNvPr id="296997" name="Rectangle 37"/>
          <p:cNvSpPr>
            <a:spLocks noChangeArrowheads="1"/>
          </p:cNvSpPr>
          <p:nvPr/>
        </p:nvSpPr>
        <p:spPr bwMode="auto">
          <a:xfrm>
            <a:off x="981075" y="1530350"/>
            <a:ext cx="1235075" cy="912813"/>
          </a:xfrm>
          <a:prstGeom prst="rect">
            <a:avLst/>
          </a:prstGeom>
          <a:noFill/>
          <a:ln w="12700">
            <a:noFill/>
            <a:miter lim="800000"/>
            <a:headEnd/>
            <a:tailEnd/>
          </a:ln>
          <a:effectLst/>
        </p:spPr>
        <p:txBody>
          <a:bodyPr wrap="none" lIns="90488" tIns="44450" rIns="90488" bIns="44450">
            <a:spAutoFit/>
          </a:bodyPr>
          <a:lstStyle/>
          <a:p>
            <a:pPr algn="r" eaLnBrk="0" hangingPunct="0"/>
            <a:r>
              <a:rPr lang="en-US" b="1"/>
              <a:t>K, Capital</a:t>
            </a:r>
          </a:p>
          <a:p>
            <a:pPr algn="r" eaLnBrk="0" hangingPunct="0"/>
            <a:r>
              <a:rPr lang="en-US" b="1"/>
              <a:t>(horas-</a:t>
            </a:r>
          </a:p>
          <a:p>
            <a:pPr algn="r" eaLnBrk="0" hangingPunct="0"/>
            <a:r>
              <a:rPr lang="en-US" b="1"/>
              <a:t>máquina)</a:t>
            </a:r>
          </a:p>
        </p:txBody>
      </p:sp>
      <p:sp>
        <p:nvSpPr>
          <p:cNvPr id="297000" name="Freeform 40"/>
          <p:cNvSpPr>
            <a:spLocks/>
          </p:cNvSpPr>
          <p:nvPr/>
        </p:nvSpPr>
        <p:spPr bwMode="auto">
          <a:xfrm>
            <a:off x="3541713" y="2684463"/>
            <a:ext cx="2525712" cy="1930400"/>
          </a:xfrm>
          <a:custGeom>
            <a:avLst/>
            <a:gdLst/>
            <a:ahLst/>
            <a:cxnLst>
              <a:cxn ang="0">
                <a:pos x="0" y="0"/>
              </a:cxn>
              <a:cxn ang="0">
                <a:pos x="539" y="778"/>
              </a:cxn>
              <a:cxn ang="0">
                <a:pos x="1591" y="1216"/>
              </a:cxn>
            </a:cxnLst>
            <a:rect l="0" t="0" r="r" b="b"/>
            <a:pathLst>
              <a:path w="1591" h="1216">
                <a:moveTo>
                  <a:pt x="0" y="0"/>
                </a:moveTo>
                <a:cubicBezTo>
                  <a:pt x="137" y="287"/>
                  <a:pt x="274" y="575"/>
                  <a:pt x="539" y="778"/>
                </a:cubicBezTo>
                <a:cubicBezTo>
                  <a:pt x="804" y="981"/>
                  <a:pt x="1416" y="1143"/>
                  <a:pt x="1591" y="1216"/>
                </a:cubicBezTo>
              </a:path>
            </a:pathLst>
          </a:custGeom>
          <a:noFill/>
          <a:ln w="50800" cap="flat" cmpd="sng">
            <a:solidFill>
              <a:schemeClr val="tx1"/>
            </a:solidFill>
            <a:prstDash val="solid"/>
            <a:round/>
            <a:headEnd type="none" w="med" len="med"/>
            <a:tailEnd type="none" w="med" len="med"/>
          </a:ln>
          <a:effectLst/>
        </p:spPr>
        <p:txBody>
          <a:bodyPr wrap="none">
            <a:spAutoFit/>
          </a:bodyPr>
          <a:lstStyle/>
          <a:p>
            <a:endParaRPr lang="es-ES"/>
          </a:p>
        </p:txBody>
      </p:sp>
      <p:sp>
        <p:nvSpPr>
          <p:cNvPr id="297001" name="Freeform 41"/>
          <p:cNvSpPr>
            <a:spLocks/>
          </p:cNvSpPr>
          <p:nvPr/>
        </p:nvSpPr>
        <p:spPr bwMode="auto">
          <a:xfrm>
            <a:off x="2627313" y="4151313"/>
            <a:ext cx="2292350" cy="1509712"/>
          </a:xfrm>
          <a:custGeom>
            <a:avLst/>
            <a:gdLst/>
            <a:ahLst/>
            <a:cxnLst>
              <a:cxn ang="0">
                <a:pos x="0" y="0"/>
              </a:cxn>
              <a:cxn ang="0">
                <a:pos x="402" y="576"/>
              </a:cxn>
              <a:cxn ang="0">
                <a:pos x="1444" y="951"/>
              </a:cxn>
            </a:cxnLst>
            <a:rect l="0" t="0" r="r" b="b"/>
            <a:pathLst>
              <a:path w="1444" h="951">
                <a:moveTo>
                  <a:pt x="0" y="0"/>
                </a:moveTo>
                <a:cubicBezTo>
                  <a:pt x="80" y="209"/>
                  <a:pt x="161" y="418"/>
                  <a:pt x="402" y="576"/>
                </a:cubicBezTo>
                <a:cubicBezTo>
                  <a:pt x="643" y="734"/>
                  <a:pt x="1270" y="889"/>
                  <a:pt x="1444" y="951"/>
                </a:cubicBezTo>
              </a:path>
            </a:pathLst>
          </a:custGeom>
          <a:noFill/>
          <a:ln w="50800" cap="flat" cmpd="sng">
            <a:solidFill>
              <a:srgbClr val="663300"/>
            </a:solidFill>
            <a:prstDash val="solid"/>
            <a:round/>
            <a:headEnd type="none" w="med" len="med"/>
            <a:tailEnd type="none" w="med" len="med"/>
          </a:ln>
          <a:effectLst/>
        </p:spPr>
        <p:txBody>
          <a:bodyPr wrap="none">
            <a:spAutoFit/>
          </a:bodyPr>
          <a:lstStyle/>
          <a:p>
            <a:endParaRPr lang="es-ES"/>
          </a:p>
        </p:txBody>
      </p:sp>
      <p:sp>
        <p:nvSpPr>
          <p:cNvPr id="297002" name="Rectangle 42"/>
          <p:cNvSpPr>
            <a:spLocks noChangeArrowheads="1"/>
          </p:cNvSpPr>
          <p:nvPr/>
        </p:nvSpPr>
        <p:spPr bwMode="auto">
          <a:xfrm>
            <a:off x="4949825" y="5449888"/>
            <a:ext cx="582613" cy="366712"/>
          </a:xfrm>
          <a:prstGeom prst="rect">
            <a:avLst/>
          </a:prstGeom>
          <a:noFill/>
          <a:ln w="12700">
            <a:noFill/>
            <a:miter lim="800000"/>
            <a:headEnd/>
            <a:tailEnd/>
          </a:ln>
          <a:effectLst/>
        </p:spPr>
        <p:txBody>
          <a:bodyPr anchor="ctr">
            <a:spAutoFit/>
          </a:bodyPr>
          <a:lstStyle/>
          <a:p>
            <a:pPr algn="ctr"/>
            <a:r>
              <a:rPr lang="es-ES" b="1"/>
              <a:t>10</a:t>
            </a:r>
          </a:p>
        </p:txBody>
      </p:sp>
      <p:sp>
        <p:nvSpPr>
          <p:cNvPr id="297003" name="Rectangle 43"/>
          <p:cNvSpPr>
            <a:spLocks noChangeArrowheads="1"/>
          </p:cNvSpPr>
          <p:nvPr/>
        </p:nvSpPr>
        <p:spPr bwMode="auto">
          <a:xfrm>
            <a:off x="6008688" y="4475163"/>
            <a:ext cx="582612" cy="366712"/>
          </a:xfrm>
          <a:prstGeom prst="rect">
            <a:avLst/>
          </a:prstGeom>
          <a:noFill/>
          <a:ln w="12700">
            <a:noFill/>
            <a:miter lim="800000"/>
            <a:headEnd/>
            <a:tailEnd/>
          </a:ln>
          <a:effectLst/>
        </p:spPr>
        <p:txBody>
          <a:bodyPr anchor="ctr">
            <a:spAutoFit/>
          </a:bodyPr>
          <a:lstStyle/>
          <a:p>
            <a:pPr algn="ctr"/>
            <a:r>
              <a:rPr lang="es-ES" b="1"/>
              <a:t>15</a:t>
            </a:r>
          </a:p>
        </p:txBody>
      </p:sp>
      <p:sp>
        <p:nvSpPr>
          <p:cNvPr id="31" name="Rectangle 7"/>
          <p:cNvSpPr txBox="1">
            <a:spLocks noChangeArrowheads="1"/>
          </p:cNvSpPr>
          <p:nvPr/>
        </p:nvSpPr>
        <p:spPr bwMode="auto">
          <a:xfrm>
            <a:off x="468775" y="0"/>
            <a:ext cx="8229600" cy="1011237"/>
          </a:xfrm>
          <a:prstGeom prst="rect">
            <a:avLst/>
          </a:prstGeom>
          <a:noFill/>
          <a:ln w="9525">
            <a:noFill/>
            <a:miter lim="800000"/>
            <a:headEnd/>
            <a:tailEnd/>
          </a:ln>
          <a:effectLst/>
        </p:spPr>
        <p:txBody>
          <a:bodyPr vert="horz" wrap="square" lIns="90488" tIns="44450" rIns="90488" bIns="44450" numCol="1"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000" b="0" i="0" u="none" strike="noStrike" kern="0" cap="none" spc="0" normalizeH="0" baseline="0" noProof="0" smtClean="0">
                <a:ln>
                  <a:noFill/>
                </a:ln>
                <a:solidFill>
                  <a:schemeClr val="tx2"/>
                </a:solidFill>
                <a:effectLst/>
                <a:uLnTx/>
                <a:uFillTx/>
                <a:latin typeface="+mj-lt"/>
                <a:ea typeface="+mj-ea"/>
                <a:cs typeface="+mj-cs"/>
              </a:rPr>
              <a:t>4. Rendimientos de escala</a:t>
            </a:r>
            <a:endParaRPr kumimoji="0" lang="en-US" sz="4000" b="0"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transition spd="med">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96977"/>
                                        </p:tgtEl>
                                        <p:attrNameLst>
                                          <p:attrName>style.visibility</p:attrName>
                                        </p:attrNameLst>
                                      </p:cBhvr>
                                      <p:to>
                                        <p:strVal val="visible"/>
                                      </p:to>
                                    </p:set>
                                    <p:animEffect transition="in" filter="wipe(left)">
                                      <p:cBhvr>
                                        <p:cTn id="7" dur="500"/>
                                        <p:tgtEl>
                                          <p:spTgt spid="2969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4 Marcador de pie de página"/>
          <p:cNvSpPr>
            <a:spLocks noGrp="1"/>
          </p:cNvSpPr>
          <p:nvPr>
            <p:ph type="ftr" sz="quarter" idx="11"/>
          </p:nvPr>
        </p:nvSpPr>
        <p:spPr/>
        <p:txBody>
          <a:bodyPr/>
          <a:lstStyle/>
          <a:p>
            <a:r>
              <a:rPr lang="es-ES"/>
              <a:t>Capítulo 3</a:t>
            </a:r>
          </a:p>
        </p:txBody>
      </p:sp>
      <p:sp>
        <p:nvSpPr>
          <p:cNvPr id="7" name="5 Marcador de número de diapositiva"/>
          <p:cNvSpPr>
            <a:spLocks noGrp="1"/>
          </p:cNvSpPr>
          <p:nvPr>
            <p:ph type="sldNum" sz="quarter" idx="12"/>
          </p:nvPr>
        </p:nvSpPr>
        <p:spPr/>
        <p:txBody>
          <a:bodyPr/>
          <a:lstStyle/>
          <a:p>
            <a:fld id="{E78B6261-42D4-4620-9BAD-39F2F0955350}" type="slidenum">
              <a:rPr lang="es-ES"/>
              <a:pPr/>
              <a:t>59</a:t>
            </a:fld>
            <a:endParaRPr lang="es-ES"/>
          </a:p>
        </p:txBody>
      </p:sp>
      <p:sp>
        <p:nvSpPr>
          <p:cNvPr id="237570" name="Rectangle 2"/>
          <p:cNvSpPr>
            <a:spLocks noChangeArrowheads="1"/>
          </p:cNvSpPr>
          <p:nvPr/>
        </p:nvSpPr>
        <p:spPr bwMode="auto">
          <a:xfrm>
            <a:off x="762000" y="6248400"/>
            <a:ext cx="1905000" cy="457200"/>
          </a:xfrm>
          <a:prstGeom prst="rect">
            <a:avLst/>
          </a:prstGeom>
          <a:noFill/>
          <a:ln w="12700">
            <a:noFill/>
            <a:miter lim="800000"/>
            <a:headEnd/>
            <a:tailEnd/>
          </a:ln>
          <a:effectLst/>
        </p:spPr>
        <p:txBody>
          <a:bodyPr wrap="none" anchor="ctr"/>
          <a:lstStyle/>
          <a:p>
            <a:endParaRPr lang="es-ES"/>
          </a:p>
        </p:txBody>
      </p:sp>
      <p:sp>
        <p:nvSpPr>
          <p:cNvPr id="237571" name="Rectangle 3"/>
          <p:cNvSpPr>
            <a:spLocks noChangeArrowheads="1"/>
          </p:cNvSpPr>
          <p:nvPr/>
        </p:nvSpPr>
        <p:spPr bwMode="auto">
          <a:xfrm>
            <a:off x="3276600" y="6248400"/>
            <a:ext cx="2895600" cy="457200"/>
          </a:xfrm>
          <a:prstGeom prst="rect">
            <a:avLst/>
          </a:prstGeom>
          <a:noFill/>
          <a:ln w="12700">
            <a:noFill/>
            <a:miter lim="800000"/>
            <a:headEnd/>
            <a:tailEnd/>
          </a:ln>
          <a:effectLst/>
        </p:spPr>
        <p:txBody>
          <a:bodyPr wrap="none" anchor="ctr"/>
          <a:lstStyle/>
          <a:p>
            <a:endParaRPr lang="es-ES"/>
          </a:p>
        </p:txBody>
      </p:sp>
      <p:sp>
        <p:nvSpPr>
          <p:cNvPr id="237572" name="Rectangle 4"/>
          <p:cNvSpPr>
            <a:spLocks noGrp="1" noChangeArrowheads="1"/>
          </p:cNvSpPr>
          <p:nvPr>
            <p:ph type="title"/>
          </p:nvPr>
        </p:nvSpPr>
        <p:spPr>
          <a:xfrm>
            <a:off x="550863" y="304800"/>
            <a:ext cx="7983537" cy="781050"/>
          </a:xfrm>
          <a:noFill/>
          <a:ln/>
        </p:spPr>
        <p:txBody>
          <a:bodyPr lIns="90488" tIns="44450" rIns="90488" bIns="44450" anchor="b"/>
          <a:lstStyle/>
          <a:p>
            <a:r>
              <a:rPr lang="en-US" sz="3600">
                <a:solidFill>
                  <a:srgbClr val="FF3300"/>
                </a:solidFill>
              </a:rPr>
              <a:t>Práctica 4</a:t>
            </a:r>
            <a:r>
              <a:rPr lang="en-US" sz="3600"/>
              <a:t>. Rendimientos de escala</a:t>
            </a:r>
            <a:endParaRPr lang="en-US"/>
          </a:p>
        </p:txBody>
      </p:sp>
      <p:sp>
        <p:nvSpPr>
          <p:cNvPr id="237573" name="Rectangle 5"/>
          <p:cNvSpPr>
            <a:spLocks noGrp="1" noChangeArrowheads="1"/>
          </p:cNvSpPr>
          <p:nvPr>
            <p:ph type="body" idx="1"/>
          </p:nvPr>
        </p:nvSpPr>
        <p:spPr>
          <a:xfrm>
            <a:off x="457200" y="1339850"/>
            <a:ext cx="7772400" cy="4525963"/>
          </a:xfrm>
          <a:noFill/>
          <a:ln/>
        </p:spPr>
        <p:txBody>
          <a:bodyPr lIns="90488" tIns="44450" rIns="90488" bIns="44450"/>
          <a:lstStyle/>
          <a:p>
            <a:pPr algn="just">
              <a:spcBef>
                <a:spcPct val="40000"/>
              </a:spcBef>
            </a:pPr>
            <a:r>
              <a:rPr lang="es-ES" dirty="0"/>
              <a:t>Compruebe qué tipo de rendimientos de escala (constantes, crecientes o decrecientes) presentan las tecnologías recogidas en las siguientes funciones de producción: Q=3L</a:t>
            </a:r>
            <a:r>
              <a:rPr lang="es-ES" baseline="30000" dirty="0"/>
              <a:t>1/2</a:t>
            </a:r>
            <a:r>
              <a:rPr lang="es-ES" dirty="0"/>
              <a:t>K</a:t>
            </a:r>
            <a:r>
              <a:rPr lang="es-ES" baseline="30000" dirty="0"/>
              <a:t>1/2 </a:t>
            </a:r>
            <a:r>
              <a:rPr lang="es-ES" dirty="0"/>
              <a:t>; Q=2L</a:t>
            </a:r>
            <a:r>
              <a:rPr lang="es-ES" baseline="30000" dirty="0"/>
              <a:t>1/2</a:t>
            </a:r>
            <a:r>
              <a:rPr lang="es-ES" dirty="0"/>
              <a:t>K</a:t>
            </a:r>
            <a:r>
              <a:rPr lang="es-ES" baseline="30000" dirty="0"/>
              <a:t>1/3 </a:t>
            </a:r>
            <a:r>
              <a:rPr lang="es-ES" dirty="0"/>
              <a:t>; Q=L</a:t>
            </a:r>
            <a:r>
              <a:rPr lang="es-ES" baseline="30000" dirty="0"/>
              <a:t>1/2</a:t>
            </a:r>
            <a:r>
              <a:rPr lang="es-ES" dirty="0"/>
              <a:t>K</a:t>
            </a:r>
            <a:r>
              <a:rPr lang="es-ES" baseline="30000" dirty="0"/>
              <a:t>3/2</a:t>
            </a:r>
            <a:r>
              <a:rPr lang="es-ES" dirty="0"/>
              <a:t>. </a:t>
            </a:r>
          </a:p>
          <a:p>
            <a:pPr>
              <a:spcBef>
                <a:spcPct val="40000"/>
              </a:spcBef>
            </a:pPr>
            <a:r>
              <a:rPr lang="es-ES" dirty="0"/>
              <a:t>¿Cuál de ellas incorpora una tecnología más avanzada? </a:t>
            </a:r>
            <a:endParaRPr lang="en-US" dirty="0"/>
          </a:p>
        </p:txBody>
      </p:sp>
    </p:spTree>
  </p:cSld>
  <p:clrMapOvr>
    <a:masterClrMapping/>
  </p:clrMapOvr>
  <p:transition spd="med">
    <p:zoom dir="in"/>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pie de página"/>
          <p:cNvSpPr>
            <a:spLocks noGrp="1"/>
          </p:cNvSpPr>
          <p:nvPr>
            <p:ph type="ftr" sz="quarter" idx="11"/>
          </p:nvPr>
        </p:nvSpPr>
        <p:spPr/>
        <p:txBody>
          <a:bodyPr/>
          <a:lstStyle/>
          <a:p>
            <a:r>
              <a:rPr lang="es-ES"/>
              <a:t>Capítulo 3</a:t>
            </a:r>
          </a:p>
        </p:txBody>
      </p:sp>
      <p:sp>
        <p:nvSpPr>
          <p:cNvPr id="5" name="5 Marcador de número de diapositiva"/>
          <p:cNvSpPr>
            <a:spLocks noGrp="1"/>
          </p:cNvSpPr>
          <p:nvPr>
            <p:ph type="sldNum" sz="quarter" idx="12"/>
          </p:nvPr>
        </p:nvSpPr>
        <p:spPr/>
        <p:txBody>
          <a:bodyPr/>
          <a:lstStyle/>
          <a:p>
            <a:fld id="{08A3522E-F4D7-41AB-B5D1-B63832C72892}" type="slidenum">
              <a:rPr lang="es-ES"/>
              <a:pPr/>
              <a:t>6</a:t>
            </a:fld>
            <a:endParaRPr lang="es-ES"/>
          </a:p>
        </p:txBody>
      </p:sp>
      <p:sp>
        <p:nvSpPr>
          <p:cNvPr id="316418" name="Rectangle 2"/>
          <p:cNvSpPr>
            <a:spLocks noGrp="1" noChangeArrowheads="1"/>
          </p:cNvSpPr>
          <p:nvPr>
            <p:ph type="title"/>
          </p:nvPr>
        </p:nvSpPr>
        <p:spPr/>
        <p:txBody>
          <a:bodyPr/>
          <a:lstStyle/>
          <a:p>
            <a:endParaRPr lang="es-ES"/>
          </a:p>
        </p:txBody>
      </p:sp>
      <p:sp>
        <p:nvSpPr>
          <p:cNvPr id="316419" name="Rectangle 3"/>
          <p:cNvSpPr>
            <a:spLocks noGrp="1" noChangeArrowheads="1"/>
          </p:cNvSpPr>
          <p:nvPr>
            <p:ph type="body" idx="1"/>
          </p:nvPr>
        </p:nvSpPr>
        <p:spPr/>
        <p:txBody>
          <a:bodyPr/>
          <a:lstStyle/>
          <a:p>
            <a:pPr>
              <a:buFontTx/>
              <a:buNone/>
            </a:pPr>
            <a:r>
              <a:rPr lang="es-ES"/>
              <a:t>1. La tecnología de la producción.</a:t>
            </a:r>
          </a:p>
          <a:p>
            <a:pPr lvl="1">
              <a:buFontTx/>
              <a:buNone/>
            </a:pPr>
            <a:r>
              <a:rPr lang="es-ES"/>
              <a:t>1.1. La función de producción.</a:t>
            </a:r>
          </a:p>
          <a:p>
            <a:pPr lvl="1">
              <a:buFontTx/>
              <a:buNone/>
            </a:pPr>
            <a:r>
              <a:rPr lang="es-ES"/>
              <a:t>1.2. El corto plazo y el largo plazo.</a:t>
            </a:r>
          </a:p>
          <a:p>
            <a:pPr>
              <a:buFontTx/>
              <a:buNone/>
            </a:pPr>
            <a:endParaRPr lang="es-E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pie de página"/>
          <p:cNvSpPr>
            <a:spLocks noGrp="1"/>
          </p:cNvSpPr>
          <p:nvPr>
            <p:ph type="ftr" sz="quarter" idx="11"/>
          </p:nvPr>
        </p:nvSpPr>
        <p:spPr/>
        <p:txBody>
          <a:bodyPr/>
          <a:lstStyle/>
          <a:p>
            <a:r>
              <a:rPr lang="es-ES"/>
              <a:t>Capítulo 3</a:t>
            </a:r>
          </a:p>
        </p:txBody>
      </p:sp>
      <p:sp>
        <p:nvSpPr>
          <p:cNvPr id="5" name="5 Marcador de número de diapositiva"/>
          <p:cNvSpPr>
            <a:spLocks noGrp="1"/>
          </p:cNvSpPr>
          <p:nvPr>
            <p:ph type="sldNum" sz="quarter" idx="12"/>
          </p:nvPr>
        </p:nvSpPr>
        <p:spPr/>
        <p:txBody>
          <a:bodyPr/>
          <a:lstStyle/>
          <a:p>
            <a:fld id="{7B45FBCB-C0CF-4978-BE46-5932F1E4A345}" type="slidenum">
              <a:rPr lang="es-ES"/>
              <a:pPr/>
              <a:t>60</a:t>
            </a:fld>
            <a:endParaRPr lang="es-ES"/>
          </a:p>
        </p:txBody>
      </p:sp>
      <p:sp>
        <p:nvSpPr>
          <p:cNvPr id="387074" name="Rectangle 2"/>
          <p:cNvSpPr>
            <a:spLocks noGrp="1" noChangeArrowheads="1"/>
          </p:cNvSpPr>
          <p:nvPr>
            <p:ph type="title"/>
          </p:nvPr>
        </p:nvSpPr>
        <p:spPr/>
        <p:txBody>
          <a:bodyPr/>
          <a:lstStyle/>
          <a:p>
            <a:r>
              <a:rPr lang="es-ES" sz="4000"/>
              <a:t>5. Cambio tecnológico</a:t>
            </a:r>
          </a:p>
        </p:txBody>
      </p:sp>
      <p:sp>
        <p:nvSpPr>
          <p:cNvPr id="387075" name="Rectangle 3"/>
          <p:cNvSpPr>
            <a:spLocks noGrp="1" noChangeArrowheads="1"/>
          </p:cNvSpPr>
          <p:nvPr>
            <p:ph type="body" idx="1"/>
          </p:nvPr>
        </p:nvSpPr>
        <p:spPr>
          <a:xfrm>
            <a:off x="457200" y="1512888"/>
            <a:ext cx="8142790" cy="4525962"/>
          </a:xfrm>
        </p:spPr>
        <p:txBody>
          <a:bodyPr/>
          <a:lstStyle/>
          <a:p>
            <a:pPr algn="just">
              <a:lnSpc>
                <a:spcPct val="90000"/>
              </a:lnSpc>
              <a:spcBef>
                <a:spcPct val="40000"/>
              </a:spcBef>
            </a:pPr>
            <a:r>
              <a:rPr lang="es-ES" sz="2400" dirty="0"/>
              <a:t>Una función de producción refleja los conocimientos técnicos de las empresas acerca de cómo utilizar los insumos para obtener productos. </a:t>
            </a:r>
          </a:p>
          <a:p>
            <a:pPr algn="just">
              <a:lnSpc>
                <a:spcPct val="90000"/>
              </a:lnSpc>
              <a:spcBef>
                <a:spcPct val="40000"/>
              </a:spcBef>
            </a:pPr>
            <a:r>
              <a:rPr lang="es-ES" sz="2400" dirty="0"/>
              <a:t>Cuando las empresas mejoran sus técnicas de producción, la función de producción cambia.</a:t>
            </a:r>
          </a:p>
          <a:p>
            <a:pPr algn="just">
              <a:lnSpc>
                <a:spcPct val="90000"/>
              </a:lnSpc>
              <a:spcBef>
                <a:spcPct val="40000"/>
              </a:spcBef>
            </a:pPr>
            <a:r>
              <a:rPr lang="es-ES" sz="2400" dirty="0"/>
              <a:t>Este tipo de avance </a:t>
            </a:r>
            <a:r>
              <a:rPr lang="es-ES" sz="2400" dirty="0" smtClean="0"/>
              <a:t>tecnológico </a:t>
            </a:r>
            <a:r>
              <a:rPr lang="es-ES" sz="2400" dirty="0"/>
              <a:t>se presenta constantemente cuando las máquinas viejas y obsoletas se remplazan por otras más eficientes que incorporan los últimos avances tecnológicos.</a:t>
            </a:r>
          </a:p>
          <a:p>
            <a:pPr algn="just">
              <a:lnSpc>
                <a:spcPct val="90000"/>
              </a:lnSpc>
              <a:spcBef>
                <a:spcPct val="40000"/>
              </a:spcBef>
            </a:pPr>
            <a:r>
              <a:rPr lang="es-ES" sz="2400" dirty="0"/>
              <a:t>Los trabajadores también forman parte de este progreso </a:t>
            </a:r>
            <a:r>
              <a:rPr lang="es-ES" sz="2400" dirty="0" smtClean="0"/>
              <a:t>tecnológico, </a:t>
            </a:r>
            <a:r>
              <a:rPr lang="es-ES" sz="2400" dirty="0"/>
              <a:t>en la medida en que se capacitan y aprenden nuevas técnicas para realizar su trabajo.</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pie de página"/>
          <p:cNvSpPr>
            <a:spLocks noGrp="1"/>
          </p:cNvSpPr>
          <p:nvPr>
            <p:ph type="ftr" sz="quarter" idx="11"/>
          </p:nvPr>
        </p:nvSpPr>
        <p:spPr/>
        <p:txBody>
          <a:bodyPr/>
          <a:lstStyle/>
          <a:p>
            <a:r>
              <a:rPr lang="es-ES"/>
              <a:t>Capítulo 3</a:t>
            </a:r>
          </a:p>
        </p:txBody>
      </p:sp>
      <p:sp>
        <p:nvSpPr>
          <p:cNvPr id="5" name="5 Marcador de número de diapositiva"/>
          <p:cNvSpPr>
            <a:spLocks noGrp="1"/>
          </p:cNvSpPr>
          <p:nvPr>
            <p:ph type="sldNum" sz="quarter" idx="12"/>
          </p:nvPr>
        </p:nvSpPr>
        <p:spPr/>
        <p:txBody>
          <a:bodyPr/>
          <a:lstStyle/>
          <a:p>
            <a:fld id="{05755674-2F33-4500-97F6-B1F2269C64FE}" type="slidenum">
              <a:rPr lang="es-ES"/>
              <a:pPr/>
              <a:t>61</a:t>
            </a:fld>
            <a:endParaRPr lang="es-ES"/>
          </a:p>
        </p:txBody>
      </p:sp>
      <p:sp>
        <p:nvSpPr>
          <p:cNvPr id="389122" name="Rectangle 2"/>
          <p:cNvSpPr>
            <a:spLocks noGrp="1" noChangeArrowheads="1"/>
          </p:cNvSpPr>
          <p:nvPr>
            <p:ph type="title"/>
          </p:nvPr>
        </p:nvSpPr>
        <p:spPr/>
        <p:txBody>
          <a:bodyPr/>
          <a:lstStyle/>
          <a:p>
            <a:r>
              <a:rPr lang="es-ES" sz="3600" dirty="0"/>
              <a:t>5. Cambio tecnológico</a:t>
            </a:r>
          </a:p>
        </p:txBody>
      </p:sp>
      <p:sp>
        <p:nvSpPr>
          <p:cNvPr id="389123" name="Rectangle 3"/>
          <p:cNvSpPr>
            <a:spLocks noGrp="1" noChangeArrowheads="1"/>
          </p:cNvSpPr>
          <p:nvPr>
            <p:ph type="body" idx="1"/>
          </p:nvPr>
        </p:nvSpPr>
        <p:spPr>
          <a:xfrm>
            <a:off x="457200" y="1339850"/>
            <a:ext cx="8229600" cy="4525963"/>
          </a:xfrm>
        </p:spPr>
        <p:txBody>
          <a:bodyPr/>
          <a:lstStyle/>
          <a:p>
            <a:pPr algn="just">
              <a:lnSpc>
                <a:spcPct val="90000"/>
              </a:lnSpc>
              <a:spcBef>
                <a:spcPct val="40000"/>
              </a:spcBef>
            </a:pPr>
            <a:r>
              <a:rPr lang="es-ES" sz="2400" dirty="0"/>
              <a:t>El cambio o progreso tecnológico hace referencia a un aumento de la productividad marginal de los factores.</a:t>
            </a:r>
          </a:p>
          <a:p>
            <a:pPr algn="just">
              <a:lnSpc>
                <a:spcPct val="90000"/>
              </a:lnSpc>
              <a:spcBef>
                <a:spcPct val="40000"/>
              </a:spcBef>
            </a:pPr>
            <a:r>
              <a:rPr lang="es-ES" sz="2400" dirty="0"/>
              <a:t>En el </a:t>
            </a:r>
            <a:r>
              <a:rPr lang="es-ES" sz="2400" dirty="0">
                <a:solidFill>
                  <a:srgbClr val="FF3300"/>
                </a:solidFill>
              </a:rPr>
              <a:t>corto plazo</a:t>
            </a:r>
            <a:r>
              <a:rPr lang="es-ES" sz="2400" dirty="0"/>
              <a:t> puede representarse como un desplazamiento ascendente de la función de producción </a:t>
            </a:r>
            <a:r>
              <a:rPr lang="es-ES" sz="2400" dirty="0" smtClean="0"/>
              <a:t>(figura 17).</a:t>
            </a:r>
            <a:endParaRPr lang="es-ES" sz="2400" dirty="0"/>
          </a:p>
          <a:p>
            <a:pPr algn="just">
              <a:lnSpc>
                <a:spcPct val="90000"/>
              </a:lnSpc>
              <a:spcBef>
                <a:spcPct val="40000"/>
              </a:spcBef>
            </a:pPr>
            <a:r>
              <a:rPr lang="es-ES" sz="2400" dirty="0"/>
              <a:t>En el </a:t>
            </a:r>
            <a:r>
              <a:rPr lang="es-ES" sz="2400" dirty="0">
                <a:solidFill>
                  <a:srgbClr val="FF3300"/>
                </a:solidFill>
              </a:rPr>
              <a:t>largo plazo</a:t>
            </a:r>
            <a:r>
              <a:rPr lang="es-ES" sz="2400" dirty="0"/>
              <a:t> puede representarse mediante un desplazamiento de las </a:t>
            </a:r>
            <a:r>
              <a:rPr lang="es-ES" sz="2400" dirty="0" err="1"/>
              <a:t>isocuantas</a:t>
            </a:r>
            <a:r>
              <a:rPr lang="es-ES" sz="2400" dirty="0"/>
              <a:t> hacia el origen de coordenadas. Es decir, cualquier volumen de producción puede alcanzarse con una menor cantidad de factores, o con la misma cantidad de factores alcanzar mayor nivel de producción -abaratamiento de los costes- </a:t>
            </a:r>
            <a:r>
              <a:rPr lang="es-ES" sz="2400" dirty="0" smtClean="0"/>
              <a:t>(figura 18). </a:t>
            </a:r>
            <a:endParaRPr lang="es-ES" sz="2400"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ChangeArrowheads="1"/>
          </p:cNvSpPr>
          <p:nvPr/>
        </p:nvSpPr>
        <p:spPr bwMode="auto">
          <a:xfrm>
            <a:off x="762000" y="6248400"/>
            <a:ext cx="1905000" cy="457200"/>
          </a:xfrm>
          <a:prstGeom prst="rect">
            <a:avLst/>
          </a:prstGeom>
          <a:noFill/>
          <a:ln w="12700">
            <a:noFill/>
            <a:miter lim="800000"/>
            <a:headEnd/>
            <a:tailEnd/>
          </a:ln>
          <a:effectLst/>
        </p:spPr>
        <p:txBody>
          <a:bodyPr wrap="none" anchor="ctr"/>
          <a:lstStyle/>
          <a:p>
            <a:endParaRPr lang="es-ES"/>
          </a:p>
        </p:txBody>
      </p:sp>
      <p:sp>
        <p:nvSpPr>
          <p:cNvPr id="359427" name="Rectangle 3"/>
          <p:cNvSpPr>
            <a:spLocks noChangeArrowheads="1"/>
          </p:cNvSpPr>
          <p:nvPr/>
        </p:nvSpPr>
        <p:spPr bwMode="auto">
          <a:xfrm>
            <a:off x="3276600" y="6248400"/>
            <a:ext cx="2895600" cy="457200"/>
          </a:xfrm>
          <a:prstGeom prst="rect">
            <a:avLst/>
          </a:prstGeom>
          <a:noFill/>
          <a:ln w="12700">
            <a:noFill/>
            <a:miter lim="800000"/>
            <a:headEnd/>
            <a:tailEnd/>
          </a:ln>
          <a:effectLst/>
        </p:spPr>
        <p:txBody>
          <a:bodyPr wrap="none" anchor="ctr"/>
          <a:lstStyle/>
          <a:p>
            <a:endParaRPr lang="es-ES"/>
          </a:p>
        </p:txBody>
      </p:sp>
      <p:sp>
        <p:nvSpPr>
          <p:cNvPr id="359428" name="Rectangle 4"/>
          <p:cNvSpPr>
            <a:spLocks noGrp="1" noChangeArrowheads="1"/>
          </p:cNvSpPr>
          <p:nvPr>
            <p:ph type="title"/>
          </p:nvPr>
        </p:nvSpPr>
        <p:spPr>
          <a:xfrm>
            <a:off x="678184" y="6403975"/>
            <a:ext cx="7983537" cy="454025"/>
          </a:xfrm>
          <a:noFill/>
          <a:ln/>
        </p:spPr>
        <p:txBody>
          <a:bodyPr lIns="90488" tIns="44450" rIns="90488" bIns="44450" anchor="b"/>
          <a:lstStyle/>
          <a:p>
            <a:pPr algn="l"/>
            <a:r>
              <a:rPr lang="en-US" sz="2000" i="1" dirty="0" err="1" smtClean="0"/>
              <a:t>Figura</a:t>
            </a:r>
            <a:r>
              <a:rPr lang="en-US" sz="2000" i="1" dirty="0" smtClean="0"/>
              <a:t> 17</a:t>
            </a:r>
            <a:r>
              <a:rPr lang="en-US" sz="2000" dirty="0" smtClean="0"/>
              <a:t>. </a:t>
            </a:r>
            <a:r>
              <a:rPr lang="en-US" sz="2000" dirty="0"/>
              <a:t>El </a:t>
            </a:r>
            <a:r>
              <a:rPr lang="en-US" sz="2000" dirty="0" err="1"/>
              <a:t>efecto</a:t>
            </a:r>
            <a:r>
              <a:rPr lang="en-US" sz="2000" dirty="0"/>
              <a:t> de la </a:t>
            </a:r>
            <a:r>
              <a:rPr lang="en-US" sz="2000" dirty="0" err="1"/>
              <a:t>mejora</a:t>
            </a:r>
            <a:r>
              <a:rPr lang="en-US" sz="2000" dirty="0"/>
              <a:t> </a:t>
            </a:r>
            <a:r>
              <a:rPr lang="en-US" sz="2000" dirty="0" err="1"/>
              <a:t>tecnológica</a:t>
            </a:r>
            <a:r>
              <a:rPr lang="en-US" sz="2000" dirty="0"/>
              <a:t> en el </a:t>
            </a:r>
            <a:r>
              <a:rPr lang="en-US" sz="2000" dirty="0" err="1"/>
              <a:t>corto</a:t>
            </a:r>
            <a:r>
              <a:rPr lang="en-US" sz="2000" dirty="0"/>
              <a:t> </a:t>
            </a:r>
            <a:r>
              <a:rPr lang="en-US" sz="2000" dirty="0" err="1"/>
              <a:t>plazo</a:t>
            </a:r>
            <a:endParaRPr lang="en-US" sz="2000" dirty="0"/>
          </a:p>
        </p:txBody>
      </p:sp>
      <p:sp>
        <p:nvSpPr>
          <p:cNvPr id="359429" name="Rectangle 5"/>
          <p:cNvSpPr>
            <a:spLocks noChangeArrowheads="1"/>
          </p:cNvSpPr>
          <p:nvPr/>
        </p:nvSpPr>
        <p:spPr bwMode="auto">
          <a:xfrm>
            <a:off x="3124200" y="6235700"/>
            <a:ext cx="2895600" cy="457200"/>
          </a:xfrm>
          <a:prstGeom prst="rect">
            <a:avLst/>
          </a:prstGeom>
          <a:noFill/>
          <a:ln w="12700">
            <a:noFill/>
            <a:miter lim="800000"/>
            <a:headEnd/>
            <a:tailEnd/>
          </a:ln>
          <a:effectLst/>
        </p:spPr>
        <p:txBody>
          <a:bodyPr wrap="none" anchor="ctr"/>
          <a:lstStyle/>
          <a:p>
            <a:endParaRPr lang="es-ES"/>
          </a:p>
        </p:txBody>
      </p:sp>
      <p:sp>
        <p:nvSpPr>
          <p:cNvPr id="359430" name="Line 6"/>
          <p:cNvSpPr>
            <a:spLocks noChangeShapeType="1"/>
          </p:cNvSpPr>
          <p:nvPr/>
        </p:nvSpPr>
        <p:spPr bwMode="auto">
          <a:xfrm>
            <a:off x="2209800" y="1420813"/>
            <a:ext cx="0" cy="4586287"/>
          </a:xfrm>
          <a:prstGeom prst="line">
            <a:avLst/>
          </a:prstGeom>
          <a:noFill/>
          <a:ln w="25400">
            <a:solidFill>
              <a:schemeClr val="tx1"/>
            </a:solidFill>
            <a:round/>
            <a:headEnd/>
            <a:tailEnd/>
          </a:ln>
          <a:effectLst/>
        </p:spPr>
        <p:txBody>
          <a:bodyPr wrap="none" anchor="ctr"/>
          <a:lstStyle/>
          <a:p>
            <a:endParaRPr lang="es-ES"/>
          </a:p>
        </p:txBody>
      </p:sp>
      <p:sp>
        <p:nvSpPr>
          <p:cNvPr id="359431" name="Line 7"/>
          <p:cNvSpPr>
            <a:spLocks noChangeShapeType="1"/>
          </p:cNvSpPr>
          <p:nvPr/>
        </p:nvSpPr>
        <p:spPr bwMode="auto">
          <a:xfrm>
            <a:off x="2190750" y="5988050"/>
            <a:ext cx="4445000" cy="0"/>
          </a:xfrm>
          <a:prstGeom prst="line">
            <a:avLst/>
          </a:prstGeom>
          <a:noFill/>
          <a:ln w="25400">
            <a:solidFill>
              <a:schemeClr val="tx1"/>
            </a:solidFill>
            <a:round/>
            <a:headEnd/>
            <a:tailEnd/>
          </a:ln>
          <a:effectLst/>
        </p:spPr>
        <p:txBody>
          <a:bodyPr wrap="none" anchor="ctr"/>
          <a:lstStyle/>
          <a:p>
            <a:endParaRPr lang="es-ES"/>
          </a:p>
        </p:txBody>
      </p:sp>
      <p:sp>
        <p:nvSpPr>
          <p:cNvPr id="359432" name="Rectangle 8"/>
          <p:cNvSpPr>
            <a:spLocks noChangeArrowheads="1"/>
          </p:cNvSpPr>
          <p:nvPr/>
        </p:nvSpPr>
        <p:spPr bwMode="auto">
          <a:xfrm>
            <a:off x="6650038" y="5608638"/>
            <a:ext cx="2100262" cy="577850"/>
          </a:xfrm>
          <a:prstGeom prst="rect">
            <a:avLst/>
          </a:prstGeom>
          <a:noFill/>
          <a:ln w="12700">
            <a:noFill/>
            <a:miter lim="800000"/>
            <a:headEnd/>
            <a:tailEnd/>
          </a:ln>
          <a:effectLst/>
        </p:spPr>
        <p:txBody>
          <a:bodyPr wrap="none" lIns="90488" tIns="44450" rIns="90488" bIns="44450">
            <a:spAutoFit/>
          </a:bodyPr>
          <a:lstStyle/>
          <a:p>
            <a:pPr eaLnBrk="0" hangingPunct="0"/>
            <a:r>
              <a:rPr lang="en-US" sz="1600" b="1"/>
              <a:t>Trabajo por periodo</a:t>
            </a:r>
          </a:p>
          <a:p>
            <a:pPr eaLnBrk="0" hangingPunct="0"/>
            <a:r>
              <a:rPr lang="en-US" sz="1600" b="1"/>
              <a:t>de  tiempo</a:t>
            </a:r>
          </a:p>
        </p:txBody>
      </p:sp>
      <p:sp>
        <p:nvSpPr>
          <p:cNvPr id="359433" name="Rectangle 9"/>
          <p:cNvSpPr>
            <a:spLocks noChangeArrowheads="1"/>
          </p:cNvSpPr>
          <p:nvPr/>
        </p:nvSpPr>
        <p:spPr bwMode="auto">
          <a:xfrm>
            <a:off x="604838" y="1435100"/>
            <a:ext cx="1595437" cy="674688"/>
          </a:xfrm>
          <a:prstGeom prst="rect">
            <a:avLst/>
          </a:prstGeom>
          <a:noFill/>
          <a:ln w="12700">
            <a:noFill/>
            <a:miter lim="800000"/>
            <a:headEnd/>
            <a:tailEnd/>
          </a:ln>
          <a:effectLst/>
        </p:spPr>
        <p:txBody>
          <a:bodyPr lIns="90488" tIns="44450" rIns="90488" bIns="44450">
            <a:spAutoFit/>
          </a:bodyPr>
          <a:lstStyle/>
          <a:p>
            <a:pPr algn="r" eaLnBrk="0" hangingPunct="0">
              <a:lnSpc>
                <a:spcPct val="80000"/>
              </a:lnSpc>
            </a:pPr>
            <a:r>
              <a:rPr lang="en-US" sz="1600" b="1"/>
              <a:t>Producción</a:t>
            </a:r>
          </a:p>
          <a:p>
            <a:pPr algn="r" eaLnBrk="0" hangingPunct="0">
              <a:lnSpc>
                <a:spcPct val="80000"/>
              </a:lnSpc>
            </a:pPr>
            <a:r>
              <a:rPr lang="en-US" sz="1600" b="1"/>
              <a:t>por periodo </a:t>
            </a:r>
          </a:p>
          <a:p>
            <a:pPr algn="r" eaLnBrk="0" hangingPunct="0">
              <a:lnSpc>
                <a:spcPct val="80000"/>
              </a:lnSpc>
            </a:pPr>
            <a:r>
              <a:rPr lang="en-US" sz="1600" b="1"/>
              <a:t>de  tiempo</a:t>
            </a:r>
          </a:p>
        </p:txBody>
      </p:sp>
      <p:sp>
        <p:nvSpPr>
          <p:cNvPr id="359434" name="Rectangle 10"/>
          <p:cNvSpPr>
            <a:spLocks noChangeArrowheads="1"/>
          </p:cNvSpPr>
          <p:nvPr/>
        </p:nvSpPr>
        <p:spPr bwMode="auto">
          <a:xfrm>
            <a:off x="1739900" y="4140200"/>
            <a:ext cx="463550"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50</a:t>
            </a:r>
          </a:p>
        </p:txBody>
      </p:sp>
      <p:sp>
        <p:nvSpPr>
          <p:cNvPr id="359435" name="Rectangle 11"/>
          <p:cNvSpPr>
            <a:spLocks noChangeArrowheads="1"/>
          </p:cNvSpPr>
          <p:nvPr/>
        </p:nvSpPr>
        <p:spPr bwMode="auto">
          <a:xfrm>
            <a:off x="1587500" y="2349500"/>
            <a:ext cx="604838"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100</a:t>
            </a:r>
          </a:p>
        </p:txBody>
      </p:sp>
      <p:sp>
        <p:nvSpPr>
          <p:cNvPr id="359436" name="Rectangle 12"/>
          <p:cNvSpPr>
            <a:spLocks noChangeArrowheads="1"/>
          </p:cNvSpPr>
          <p:nvPr/>
        </p:nvSpPr>
        <p:spPr bwMode="auto">
          <a:xfrm>
            <a:off x="1968500" y="5930900"/>
            <a:ext cx="322263"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0</a:t>
            </a:r>
          </a:p>
        </p:txBody>
      </p:sp>
      <p:sp>
        <p:nvSpPr>
          <p:cNvPr id="359437" name="Rectangle 13"/>
          <p:cNvSpPr>
            <a:spLocks noChangeArrowheads="1"/>
          </p:cNvSpPr>
          <p:nvPr/>
        </p:nvSpPr>
        <p:spPr bwMode="auto">
          <a:xfrm>
            <a:off x="2760663" y="5930900"/>
            <a:ext cx="322262"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2</a:t>
            </a:r>
          </a:p>
        </p:txBody>
      </p:sp>
      <p:sp>
        <p:nvSpPr>
          <p:cNvPr id="359438" name="Rectangle 14"/>
          <p:cNvSpPr>
            <a:spLocks noChangeArrowheads="1"/>
          </p:cNvSpPr>
          <p:nvPr/>
        </p:nvSpPr>
        <p:spPr bwMode="auto">
          <a:xfrm>
            <a:off x="3155950" y="5930900"/>
            <a:ext cx="322263"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3</a:t>
            </a:r>
          </a:p>
        </p:txBody>
      </p:sp>
      <p:sp>
        <p:nvSpPr>
          <p:cNvPr id="359439" name="Rectangle 15"/>
          <p:cNvSpPr>
            <a:spLocks noChangeArrowheads="1"/>
          </p:cNvSpPr>
          <p:nvPr/>
        </p:nvSpPr>
        <p:spPr bwMode="auto">
          <a:xfrm>
            <a:off x="3552825" y="5930900"/>
            <a:ext cx="322263"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4</a:t>
            </a:r>
          </a:p>
        </p:txBody>
      </p:sp>
      <p:sp>
        <p:nvSpPr>
          <p:cNvPr id="359440" name="Rectangle 16"/>
          <p:cNvSpPr>
            <a:spLocks noChangeArrowheads="1"/>
          </p:cNvSpPr>
          <p:nvPr/>
        </p:nvSpPr>
        <p:spPr bwMode="auto">
          <a:xfrm>
            <a:off x="3949700" y="5930900"/>
            <a:ext cx="322263"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5</a:t>
            </a:r>
          </a:p>
        </p:txBody>
      </p:sp>
      <p:sp>
        <p:nvSpPr>
          <p:cNvPr id="359441" name="Rectangle 17"/>
          <p:cNvSpPr>
            <a:spLocks noChangeArrowheads="1"/>
          </p:cNvSpPr>
          <p:nvPr/>
        </p:nvSpPr>
        <p:spPr bwMode="auto">
          <a:xfrm>
            <a:off x="4344988" y="5930900"/>
            <a:ext cx="322262"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6</a:t>
            </a:r>
          </a:p>
        </p:txBody>
      </p:sp>
      <p:sp>
        <p:nvSpPr>
          <p:cNvPr id="359442" name="Rectangle 18"/>
          <p:cNvSpPr>
            <a:spLocks noChangeArrowheads="1"/>
          </p:cNvSpPr>
          <p:nvPr/>
        </p:nvSpPr>
        <p:spPr bwMode="auto">
          <a:xfrm>
            <a:off x="4741863" y="5930900"/>
            <a:ext cx="322262"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7</a:t>
            </a:r>
          </a:p>
        </p:txBody>
      </p:sp>
      <p:sp>
        <p:nvSpPr>
          <p:cNvPr id="359443" name="Rectangle 19"/>
          <p:cNvSpPr>
            <a:spLocks noChangeArrowheads="1"/>
          </p:cNvSpPr>
          <p:nvPr/>
        </p:nvSpPr>
        <p:spPr bwMode="auto">
          <a:xfrm>
            <a:off x="5137150" y="5930900"/>
            <a:ext cx="322263"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8</a:t>
            </a:r>
          </a:p>
        </p:txBody>
      </p:sp>
      <p:sp>
        <p:nvSpPr>
          <p:cNvPr id="359444" name="Rectangle 20"/>
          <p:cNvSpPr>
            <a:spLocks noChangeArrowheads="1"/>
          </p:cNvSpPr>
          <p:nvPr/>
        </p:nvSpPr>
        <p:spPr bwMode="auto">
          <a:xfrm>
            <a:off x="5534025" y="5930900"/>
            <a:ext cx="322263"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9</a:t>
            </a:r>
          </a:p>
        </p:txBody>
      </p:sp>
      <p:sp>
        <p:nvSpPr>
          <p:cNvPr id="359445" name="Rectangle 21"/>
          <p:cNvSpPr>
            <a:spLocks noChangeArrowheads="1"/>
          </p:cNvSpPr>
          <p:nvPr/>
        </p:nvSpPr>
        <p:spPr bwMode="auto">
          <a:xfrm>
            <a:off x="5930900" y="5930900"/>
            <a:ext cx="463550"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10</a:t>
            </a:r>
          </a:p>
        </p:txBody>
      </p:sp>
      <p:sp>
        <p:nvSpPr>
          <p:cNvPr id="359446" name="Rectangle 22"/>
          <p:cNvSpPr>
            <a:spLocks noChangeArrowheads="1"/>
          </p:cNvSpPr>
          <p:nvPr/>
        </p:nvSpPr>
        <p:spPr bwMode="auto">
          <a:xfrm>
            <a:off x="2363788" y="5930900"/>
            <a:ext cx="322262"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1</a:t>
            </a:r>
          </a:p>
        </p:txBody>
      </p:sp>
      <p:grpSp>
        <p:nvGrpSpPr>
          <p:cNvPr id="359447" name="Group 23"/>
          <p:cNvGrpSpPr>
            <a:grpSpLocks/>
          </p:cNvGrpSpPr>
          <p:nvPr/>
        </p:nvGrpSpPr>
        <p:grpSpPr bwMode="auto">
          <a:xfrm>
            <a:off x="2212975" y="3687763"/>
            <a:ext cx="4703763" cy="2335212"/>
            <a:chOff x="1394" y="2323"/>
            <a:chExt cx="2963" cy="1471"/>
          </a:xfrm>
        </p:grpSpPr>
        <p:sp>
          <p:nvSpPr>
            <p:cNvPr id="359448" name="Freeform 24"/>
            <p:cNvSpPr>
              <a:spLocks/>
            </p:cNvSpPr>
            <p:nvPr/>
          </p:nvSpPr>
          <p:spPr bwMode="auto">
            <a:xfrm>
              <a:off x="1394" y="2597"/>
              <a:ext cx="2679" cy="1197"/>
            </a:xfrm>
            <a:custGeom>
              <a:avLst/>
              <a:gdLst/>
              <a:ahLst/>
              <a:cxnLst>
                <a:cxn ang="0">
                  <a:pos x="0" y="1196"/>
                </a:cxn>
                <a:cxn ang="0">
                  <a:pos x="124" y="1172"/>
                </a:cxn>
                <a:cxn ang="0">
                  <a:pos x="248" y="1141"/>
                </a:cxn>
                <a:cxn ang="0">
                  <a:pos x="365" y="1105"/>
                </a:cxn>
                <a:cxn ang="0">
                  <a:pos x="476" y="1050"/>
                </a:cxn>
                <a:cxn ang="0">
                  <a:pos x="580" y="984"/>
                </a:cxn>
                <a:cxn ang="0">
                  <a:pos x="678" y="905"/>
                </a:cxn>
                <a:cxn ang="0">
                  <a:pos x="769" y="820"/>
                </a:cxn>
                <a:cxn ang="0">
                  <a:pos x="860" y="717"/>
                </a:cxn>
                <a:cxn ang="0">
                  <a:pos x="906" y="656"/>
                </a:cxn>
                <a:cxn ang="0">
                  <a:pos x="958" y="589"/>
                </a:cxn>
                <a:cxn ang="0">
                  <a:pos x="1049" y="443"/>
                </a:cxn>
                <a:cxn ang="0">
                  <a:pos x="1095" y="371"/>
                </a:cxn>
                <a:cxn ang="0">
                  <a:pos x="1140" y="304"/>
                </a:cxn>
                <a:cxn ang="0">
                  <a:pos x="1180" y="243"/>
                </a:cxn>
                <a:cxn ang="0">
                  <a:pos x="1219" y="195"/>
                </a:cxn>
                <a:cxn ang="0">
                  <a:pos x="1251" y="158"/>
                </a:cxn>
                <a:cxn ang="0">
                  <a:pos x="1277" y="128"/>
                </a:cxn>
                <a:cxn ang="0">
                  <a:pos x="1310" y="104"/>
                </a:cxn>
                <a:cxn ang="0">
                  <a:pos x="1329" y="85"/>
                </a:cxn>
                <a:cxn ang="0">
                  <a:pos x="1381" y="61"/>
                </a:cxn>
                <a:cxn ang="0">
                  <a:pos x="1440" y="43"/>
                </a:cxn>
                <a:cxn ang="0">
                  <a:pos x="1505" y="25"/>
                </a:cxn>
                <a:cxn ang="0">
                  <a:pos x="1577" y="13"/>
                </a:cxn>
                <a:cxn ang="0">
                  <a:pos x="1720" y="0"/>
                </a:cxn>
                <a:cxn ang="0">
                  <a:pos x="1785" y="0"/>
                </a:cxn>
                <a:cxn ang="0">
                  <a:pos x="1851" y="7"/>
                </a:cxn>
                <a:cxn ang="0">
                  <a:pos x="1981" y="31"/>
                </a:cxn>
                <a:cxn ang="0">
                  <a:pos x="2053" y="55"/>
                </a:cxn>
                <a:cxn ang="0">
                  <a:pos x="2131" y="85"/>
                </a:cxn>
                <a:cxn ang="0">
                  <a:pos x="2202" y="122"/>
                </a:cxn>
                <a:cxn ang="0">
                  <a:pos x="2274" y="158"/>
                </a:cxn>
                <a:cxn ang="0">
                  <a:pos x="2333" y="201"/>
                </a:cxn>
                <a:cxn ang="0">
                  <a:pos x="2378" y="249"/>
                </a:cxn>
                <a:cxn ang="0">
                  <a:pos x="2483" y="352"/>
                </a:cxn>
                <a:cxn ang="0">
                  <a:pos x="2535" y="413"/>
                </a:cxn>
                <a:cxn ang="0">
                  <a:pos x="2593" y="486"/>
                </a:cxn>
                <a:cxn ang="0">
                  <a:pos x="2639" y="547"/>
                </a:cxn>
                <a:cxn ang="0">
                  <a:pos x="2658" y="577"/>
                </a:cxn>
                <a:cxn ang="0">
                  <a:pos x="2678" y="595"/>
                </a:cxn>
              </a:cxnLst>
              <a:rect l="0" t="0" r="r" b="b"/>
              <a:pathLst>
                <a:path w="2679" h="1197">
                  <a:moveTo>
                    <a:pt x="0" y="1196"/>
                  </a:moveTo>
                  <a:lnTo>
                    <a:pt x="124" y="1172"/>
                  </a:lnTo>
                  <a:lnTo>
                    <a:pt x="248" y="1141"/>
                  </a:lnTo>
                  <a:lnTo>
                    <a:pt x="365" y="1105"/>
                  </a:lnTo>
                  <a:lnTo>
                    <a:pt x="476" y="1050"/>
                  </a:lnTo>
                  <a:lnTo>
                    <a:pt x="580" y="984"/>
                  </a:lnTo>
                  <a:lnTo>
                    <a:pt x="678" y="905"/>
                  </a:lnTo>
                  <a:lnTo>
                    <a:pt x="769" y="820"/>
                  </a:lnTo>
                  <a:lnTo>
                    <a:pt x="860" y="717"/>
                  </a:lnTo>
                  <a:lnTo>
                    <a:pt x="906" y="656"/>
                  </a:lnTo>
                  <a:lnTo>
                    <a:pt x="958" y="589"/>
                  </a:lnTo>
                  <a:lnTo>
                    <a:pt x="1049" y="443"/>
                  </a:lnTo>
                  <a:lnTo>
                    <a:pt x="1095" y="371"/>
                  </a:lnTo>
                  <a:lnTo>
                    <a:pt x="1140" y="304"/>
                  </a:lnTo>
                  <a:lnTo>
                    <a:pt x="1180" y="243"/>
                  </a:lnTo>
                  <a:lnTo>
                    <a:pt x="1219" y="195"/>
                  </a:lnTo>
                  <a:lnTo>
                    <a:pt x="1251" y="158"/>
                  </a:lnTo>
                  <a:lnTo>
                    <a:pt x="1277" y="128"/>
                  </a:lnTo>
                  <a:lnTo>
                    <a:pt x="1310" y="104"/>
                  </a:lnTo>
                  <a:lnTo>
                    <a:pt x="1329" y="85"/>
                  </a:lnTo>
                  <a:lnTo>
                    <a:pt x="1381" y="61"/>
                  </a:lnTo>
                  <a:lnTo>
                    <a:pt x="1440" y="43"/>
                  </a:lnTo>
                  <a:lnTo>
                    <a:pt x="1505" y="25"/>
                  </a:lnTo>
                  <a:lnTo>
                    <a:pt x="1577" y="13"/>
                  </a:lnTo>
                  <a:lnTo>
                    <a:pt x="1720" y="0"/>
                  </a:lnTo>
                  <a:lnTo>
                    <a:pt x="1785" y="0"/>
                  </a:lnTo>
                  <a:lnTo>
                    <a:pt x="1851" y="7"/>
                  </a:lnTo>
                  <a:lnTo>
                    <a:pt x="1981" y="31"/>
                  </a:lnTo>
                  <a:lnTo>
                    <a:pt x="2053" y="55"/>
                  </a:lnTo>
                  <a:lnTo>
                    <a:pt x="2131" y="85"/>
                  </a:lnTo>
                  <a:lnTo>
                    <a:pt x="2202" y="122"/>
                  </a:lnTo>
                  <a:lnTo>
                    <a:pt x="2274" y="158"/>
                  </a:lnTo>
                  <a:lnTo>
                    <a:pt x="2333" y="201"/>
                  </a:lnTo>
                  <a:lnTo>
                    <a:pt x="2378" y="249"/>
                  </a:lnTo>
                  <a:lnTo>
                    <a:pt x="2483" y="352"/>
                  </a:lnTo>
                  <a:lnTo>
                    <a:pt x="2535" y="413"/>
                  </a:lnTo>
                  <a:lnTo>
                    <a:pt x="2593" y="486"/>
                  </a:lnTo>
                  <a:lnTo>
                    <a:pt x="2639" y="547"/>
                  </a:lnTo>
                  <a:lnTo>
                    <a:pt x="2658" y="577"/>
                  </a:lnTo>
                  <a:lnTo>
                    <a:pt x="2678" y="595"/>
                  </a:lnTo>
                </a:path>
              </a:pathLst>
            </a:custGeom>
            <a:noFill/>
            <a:ln w="50800" cap="rnd" cmpd="sng">
              <a:solidFill>
                <a:srgbClr val="0000FF"/>
              </a:solidFill>
              <a:prstDash val="solid"/>
              <a:round/>
              <a:headEnd type="none" w="med" len="med"/>
              <a:tailEnd type="none" w="med" len="med"/>
            </a:ln>
            <a:effectLst/>
          </p:spPr>
          <p:txBody>
            <a:bodyPr/>
            <a:lstStyle/>
            <a:p>
              <a:endParaRPr lang="es-ES"/>
            </a:p>
          </p:txBody>
        </p:sp>
        <p:sp>
          <p:nvSpPr>
            <p:cNvPr id="359449" name="Line 25"/>
            <p:cNvSpPr>
              <a:spLocks noChangeShapeType="1"/>
            </p:cNvSpPr>
            <p:nvPr/>
          </p:nvSpPr>
          <p:spPr bwMode="auto">
            <a:xfrm flipV="1">
              <a:off x="2832" y="2642"/>
              <a:ext cx="0" cy="1101"/>
            </a:xfrm>
            <a:prstGeom prst="line">
              <a:avLst/>
            </a:prstGeom>
            <a:noFill/>
            <a:ln w="25400">
              <a:solidFill>
                <a:schemeClr val="tx1"/>
              </a:solidFill>
              <a:prstDash val="dash"/>
              <a:round/>
              <a:headEnd/>
              <a:tailEnd/>
            </a:ln>
            <a:effectLst/>
          </p:spPr>
          <p:txBody>
            <a:bodyPr wrap="none" anchor="ctr"/>
            <a:lstStyle/>
            <a:p>
              <a:endParaRPr lang="es-ES"/>
            </a:p>
          </p:txBody>
        </p:sp>
        <p:sp>
          <p:nvSpPr>
            <p:cNvPr id="359450" name="Line 26"/>
            <p:cNvSpPr>
              <a:spLocks noChangeShapeType="1"/>
            </p:cNvSpPr>
            <p:nvPr/>
          </p:nvSpPr>
          <p:spPr bwMode="auto">
            <a:xfrm>
              <a:off x="1395" y="2640"/>
              <a:ext cx="1349" cy="0"/>
            </a:xfrm>
            <a:prstGeom prst="line">
              <a:avLst/>
            </a:prstGeom>
            <a:noFill/>
            <a:ln w="25400">
              <a:solidFill>
                <a:schemeClr val="tx1"/>
              </a:solidFill>
              <a:prstDash val="dash"/>
              <a:round/>
              <a:headEnd/>
              <a:tailEnd/>
            </a:ln>
            <a:effectLst/>
          </p:spPr>
          <p:txBody>
            <a:bodyPr wrap="none" anchor="ctr"/>
            <a:lstStyle/>
            <a:p>
              <a:endParaRPr lang="es-ES"/>
            </a:p>
          </p:txBody>
        </p:sp>
        <p:sp>
          <p:nvSpPr>
            <p:cNvPr id="359451" name="Oval 27"/>
            <p:cNvSpPr>
              <a:spLocks noChangeArrowheads="1"/>
            </p:cNvSpPr>
            <p:nvPr/>
          </p:nvSpPr>
          <p:spPr bwMode="auto">
            <a:xfrm>
              <a:off x="2784" y="2592"/>
              <a:ext cx="96" cy="96"/>
            </a:xfrm>
            <a:prstGeom prst="ellipse">
              <a:avLst/>
            </a:prstGeom>
            <a:solidFill>
              <a:schemeClr val="tx1"/>
            </a:solidFill>
            <a:ln w="12700">
              <a:solidFill>
                <a:schemeClr val="tx1"/>
              </a:solidFill>
              <a:round/>
              <a:headEnd/>
              <a:tailEnd/>
            </a:ln>
            <a:effectLst/>
          </p:spPr>
          <p:txBody>
            <a:bodyPr wrap="none" anchor="ctr"/>
            <a:lstStyle/>
            <a:p>
              <a:endParaRPr lang="es-ES"/>
            </a:p>
          </p:txBody>
        </p:sp>
        <p:sp>
          <p:nvSpPr>
            <p:cNvPr id="359452" name="Rectangle 28"/>
            <p:cNvSpPr>
              <a:spLocks noChangeArrowheads="1"/>
            </p:cNvSpPr>
            <p:nvPr/>
          </p:nvSpPr>
          <p:spPr bwMode="auto">
            <a:xfrm>
              <a:off x="2719" y="2323"/>
              <a:ext cx="230"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b="1" i="1"/>
                <a:t>A</a:t>
              </a:r>
            </a:p>
          </p:txBody>
        </p:sp>
        <p:sp>
          <p:nvSpPr>
            <p:cNvPr id="359453" name="Rectangle 29"/>
            <p:cNvSpPr>
              <a:spLocks noChangeArrowheads="1"/>
            </p:cNvSpPr>
            <p:nvPr/>
          </p:nvSpPr>
          <p:spPr bwMode="auto">
            <a:xfrm>
              <a:off x="4061" y="3065"/>
              <a:ext cx="296"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b="1" i="1"/>
                <a:t>Q</a:t>
              </a:r>
              <a:r>
                <a:rPr lang="en-US" sz="2000" b="1" i="1" baseline="-25000"/>
                <a:t>1</a:t>
              </a:r>
            </a:p>
          </p:txBody>
        </p:sp>
      </p:grpSp>
      <p:grpSp>
        <p:nvGrpSpPr>
          <p:cNvPr id="359454" name="Group 30"/>
          <p:cNvGrpSpPr>
            <a:grpSpLocks/>
          </p:cNvGrpSpPr>
          <p:nvPr/>
        </p:nvGrpSpPr>
        <p:grpSpPr bwMode="auto">
          <a:xfrm>
            <a:off x="2211388" y="1676400"/>
            <a:ext cx="4495800" cy="4475163"/>
            <a:chOff x="1393" y="1056"/>
            <a:chExt cx="2832" cy="2819"/>
          </a:xfrm>
        </p:grpSpPr>
        <p:sp>
          <p:nvSpPr>
            <p:cNvPr id="359455" name="Line 31"/>
            <p:cNvSpPr>
              <a:spLocks noChangeShapeType="1"/>
            </p:cNvSpPr>
            <p:nvPr/>
          </p:nvSpPr>
          <p:spPr bwMode="auto">
            <a:xfrm flipV="1">
              <a:off x="3360" y="1130"/>
              <a:ext cx="0" cy="2745"/>
            </a:xfrm>
            <a:prstGeom prst="line">
              <a:avLst/>
            </a:prstGeom>
            <a:noFill/>
            <a:ln w="25400">
              <a:solidFill>
                <a:schemeClr val="tx1"/>
              </a:solidFill>
              <a:prstDash val="dash"/>
              <a:round/>
              <a:headEnd/>
              <a:tailEnd/>
            </a:ln>
            <a:effectLst/>
          </p:spPr>
          <p:txBody>
            <a:bodyPr wrap="none" anchor="ctr"/>
            <a:lstStyle/>
            <a:p>
              <a:endParaRPr lang="es-ES"/>
            </a:p>
          </p:txBody>
        </p:sp>
        <p:sp>
          <p:nvSpPr>
            <p:cNvPr id="359456" name="Freeform 32"/>
            <p:cNvSpPr>
              <a:spLocks/>
            </p:cNvSpPr>
            <p:nvPr/>
          </p:nvSpPr>
          <p:spPr bwMode="auto">
            <a:xfrm>
              <a:off x="1393" y="1121"/>
              <a:ext cx="2735" cy="2625"/>
            </a:xfrm>
            <a:custGeom>
              <a:avLst/>
              <a:gdLst/>
              <a:ahLst/>
              <a:cxnLst>
                <a:cxn ang="0">
                  <a:pos x="0" y="2624"/>
                </a:cxn>
                <a:cxn ang="0">
                  <a:pos x="34" y="2600"/>
                </a:cxn>
                <a:cxn ang="0">
                  <a:pos x="73" y="2576"/>
                </a:cxn>
                <a:cxn ang="0">
                  <a:pos x="126" y="2540"/>
                </a:cxn>
                <a:cxn ang="0">
                  <a:pos x="186" y="2504"/>
                </a:cxn>
                <a:cxn ang="0">
                  <a:pos x="312" y="2408"/>
                </a:cxn>
                <a:cxn ang="0">
                  <a:pos x="372" y="2348"/>
                </a:cxn>
                <a:cxn ang="0">
                  <a:pos x="425" y="2288"/>
                </a:cxn>
                <a:cxn ang="0">
                  <a:pos x="471" y="2217"/>
                </a:cxn>
                <a:cxn ang="0">
                  <a:pos x="525" y="2145"/>
                </a:cxn>
                <a:cxn ang="0">
                  <a:pos x="617" y="1971"/>
                </a:cxn>
                <a:cxn ang="0">
                  <a:pos x="717" y="1779"/>
                </a:cxn>
                <a:cxn ang="0">
                  <a:pos x="817" y="1563"/>
                </a:cxn>
                <a:cxn ang="0">
                  <a:pos x="870" y="1444"/>
                </a:cxn>
                <a:cxn ang="0">
                  <a:pos x="929" y="1300"/>
                </a:cxn>
                <a:cxn ang="0">
                  <a:pos x="996" y="1150"/>
                </a:cxn>
                <a:cxn ang="0">
                  <a:pos x="1055" y="1000"/>
                </a:cxn>
                <a:cxn ang="0">
                  <a:pos x="1115" y="850"/>
                </a:cxn>
                <a:cxn ang="0">
                  <a:pos x="1175" y="713"/>
                </a:cxn>
                <a:cxn ang="0">
                  <a:pos x="1221" y="587"/>
                </a:cxn>
                <a:cxn ang="0">
                  <a:pos x="1248" y="533"/>
                </a:cxn>
                <a:cxn ang="0">
                  <a:pos x="1268" y="485"/>
                </a:cxn>
                <a:cxn ang="0">
                  <a:pos x="1301" y="407"/>
                </a:cxn>
                <a:cxn ang="0">
                  <a:pos x="1334" y="347"/>
                </a:cxn>
                <a:cxn ang="0">
                  <a:pos x="1354" y="293"/>
                </a:cxn>
                <a:cxn ang="0">
                  <a:pos x="1374" y="257"/>
                </a:cxn>
                <a:cxn ang="0">
                  <a:pos x="1394" y="221"/>
                </a:cxn>
                <a:cxn ang="0">
                  <a:pos x="1414" y="197"/>
                </a:cxn>
                <a:cxn ang="0">
                  <a:pos x="1460" y="143"/>
                </a:cxn>
                <a:cxn ang="0">
                  <a:pos x="1513" y="95"/>
                </a:cxn>
                <a:cxn ang="0">
                  <a:pos x="1573" y="59"/>
                </a:cxn>
                <a:cxn ang="0">
                  <a:pos x="1633" y="35"/>
                </a:cxn>
                <a:cxn ang="0">
                  <a:pos x="1699" y="17"/>
                </a:cxn>
                <a:cxn ang="0">
                  <a:pos x="1765" y="5"/>
                </a:cxn>
                <a:cxn ang="0">
                  <a:pos x="1838" y="0"/>
                </a:cxn>
                <a:cxn ang="0">
                  <a:pos x="1911" y="0"/>
                </a:cxn>
                <a:cxn ang="0">
                  <a:pos x="1978" y="0"/>
                </a:cxn>
                <a:cxn ang="0">
                  <a:pos x="2031" y="0"/>
                </a:cxn>
                <a:cxn ang="0">
                  <a:pos x="2077" y="0"/>
                </a:cxn>
                <a:cxn ang="0">
                  <a:pos x="2124" y="11"/>
                </a:cxn>
                <a:cxn ang="0">
                  <a:pos x="2177" y="29"/>
                </a:cxn>
                <a:cxn ang="0">
                  <a:pos x="2243" y="59"/>
                </a:cxn>
                <a:cxn ang="0">
                  <a:pos x="2316" y="101"/>
                </a:cxn>
                <a:cxn ang="0">
                  <a:pos x="2396" y="149"/>
                </a:cxn>
                <a:cxn ang="0">
                  <a:pos x="2469" y="209"/>
                </a:cxn>
                <a:cxn ang="0">
                  <a:pos x="2502" y="245"/>
                </a:cxn>
                <a:cxn ang="0">
                  <a:pos x="2535" y="293"/>
                </a:cxn>
                <a:cxn ang="0">
                  <a:pos x="2608" y="401"/>
                </a:cxn>
                <a:cxn ang="0">
                  <a:pos x="2635" y="449"/>
                </a:cxn>
                <a:cxn ang="0">
                  <a:pos x="2668" y="497"/>
                </a:cxn>
                <a:cxn ang="0">
                  <a:pos x="2688" y="539"/>
                </a:cxn>
                <a:cxn ang="0">
                  <a:pos x="2708" y="569"/>
                </a:cxn>
                <a:cxn ang="0">
                  <a:pos x="2721" y="587"/>
                </a:cxn>
                <a:cxn ang="0">
                  <a:pos x="2727" y="599"/>
                </a:cxn>
                <a:cxn ang="0">
                  <a:pos x="2734" y="599"/>
                </a:cxn>
                <a:cxn ang="0">
                  <a:pos x="2727" y="587"/>
                </a:cxn>
                <a:cxn ang="0">
                  <a:pos x="2727" y="581"/>
                </a:cxn>
              </a:cxnLst>
              <a:rect l="0" t="0" r="r" b="b"/>
              <a:pathLst>
                <a:path w="2735" h="2625">
                  <a:moveTo>
                    <a:pt x="0" y="2624"/>
                  </a:moveTo>
                  <a:lnTo>
                    <a:pt x="34" y="2600"/>
                  </a:lnTo>
                  <a:lnTo>
                    <a:pt x="73" y="2576"/>
                  </a:lnTo>
                  <a:lnTo>
                    <a:pt x="126" y="2540"/>
                  </a:lnTo>
                  <a:lnTo>
                    <a:pt x="186" y="2504"/>
                  </a:lnTo>
                  <a:lnTo>
                    <a:pt x="312" y="2408"/>
                  </a:lnTo>
                  <a:lnTo>
                    <a:pt x="372" y="2348"/>
                  </a:lnTo>
                  <a:lnTo>
                    <a:pt x="425" y="2288"/>
                  </a:lnTo>
                  <a:lnTo>
                    <a:pt x="471" y="2217"/>
                  </a:lnTo>
                  <a:lnTo>
                    <a:pt x="525" y="2145"/>
                  </a:lnTo>
                  <a:lnTo>
                    <a:pt x="617" y="1971"/>
                  </a:lnTo>
                  <a:lnTo>
                    <a:pt x="717" y="1779"/>
                  </a:lnTo>
                  <a:lnTo>
                    <a:pt x="817" y="1563"/>
                  </a:lnTo>
                  <a:lnTo>
                    <a:pt x="870" y="1444"/>
                  </a:lnTo>
                  <a:lnTo>
                    <a:pt x="929" y="1300"/>
                  </a:lnTo>
                  <a:lnTo>
                    <a:pt x="996" y="1150"/>
                  </a:lnTo>
                  <a:lnTo>
                    <a:pt x="1055" y="1000"/>
                  </a:lnTo>
                  <a:lnTo>
                    <a:pt x="1115" y="850"/>
                  </a:lnTo>
                  <a:lnTo>
                    <a:pt x="1175" y="713"/>
                  </a:lnTo>
                  <a:lnTo>
                    <a:pt x="1221" y="587"/>
                  </a:lnTo>
                  <a:lnTo>
                    <a:pt x="1248" y="533"/>
                  </a:lnTo>
                  <a:lnTo>
                    <a:pt x="1268" y="485"/>
                  </a:lnTo>
                  <a:lnTo>
                    <a:pt x="1301" y="407"/>
                  </a:lnTo>
                  <a:lnTo>
                    <a:pt x="1334" y="347"/>
                  </a:lnTo>
                  <a:lnTo>
                    <a:pt x="1354" y="293"/>
                  </a:lnTo>
                  <a:lnTo>
                    <a:pt x="1374" y="257"/>
                  </a:lnTo>
                  <a:lnTo>
                    <a:pt x="1394" y="221"/>
                  </a:lnTo>
                  <a:lnTo>
                    <a:pt x="1414" y="197"/>
                  </a:lnTo>
                  <a:lnTo>
                    <a:pt x="1460" y="143"/>
                  </a:lnTo>
                  <a:lnTo>
                    <a:pt x="1513" y="95"/>
                  </a:lnTo>
                  <a:lnTo>
                    <a:pt x="1573" y="59"/>
                  </a:lnTo>
                  <a:lnTo>
                    <a:pt x="1633" y="35"/>
                  </a:lnTo>
                  <a:lnTo>
                    <a:pt x="1699" y="17"/>
                  </a:lnTo>
                  <a:lnTo>
                    <a:pt x="1765" y="5"/>
                  </a:lnTo>
                  <a:lnTo>
                    <a:pt x="1838" y="0"/>
                  </a:lnTo>
                  <a:lnTo>
                    <a:pt x="1911" y="0"/>
                  </a:lnTo>
                  <a:lnTo>
                    <a:pt x="1978" y="0"/>
                  </a:lnTo>
                  <a:lnTo>
                    <a:pt x="2031" y="0"/>
                  </a:lnTo>
                  <a:lnTo>
                    <a:pt x="2077" y="0"/>
                  </a:lnTo>
                  <a:lnTo>
                    <a:pt x="2124" y="11"/>
                  </a:lnTo>
                  <a:lnTo>
                    <a:pt x="2177" y="29"/>
                  </a:lnTo>
                  <a:lnTo>
                    <a:pt x="2243" y="59"/>
                  </a:lnTo>
                  <a:lnTo>
                    <a:pt x="2316" y="101"/>
                  </a:lnTo>
                  <a:lnTo>
                    <a:pt x="2396" y="149"/>
                  </a:lnTo>
                  <a:lnTo>
                    <a:pt x="2469" y="209"/>
                  </a:lnTo>
                  <a:lnTo>
                    <a:pt x="2502" y="245"/>
                  </a:lnTo>
                  <a:lnTo>
                    <a:pt x="2535" y="293"/>
                  </a:lnTo>
                  <a:lnTo>
                    <a:pt x="2608" y="401"/>
                  </a:lnTo>
                  <a:lnTo>
                    <a:pt x="2635" y="449"/>
                  </a:lnTo>
                  <a:lnTo>
                    <a:pt x="2668" y="497"/>
                  </a:lnTo>
                  <a:lnTo>
                    <a:pt x="2688" y="539"/>
                  </a:lnTo>
                  <a:lnTo>
                    <a:pt x="2708" y="569"/>
                  </a:lnTo>
                  <a:lnTo>
                    <a:pt x="2721" y="587"/>
                  </a:lnTo>
                  <a:lnTo>
                    <a:pt x="2727" y="599"/>
                  </a:lnTo>
                  <a:lnTo>
                    <a:pt x="2734" y="599"/>
                  </a:lnTo>
                  <a:lnTo>
                    <a:pt x="2727" y="587"/>
                  </a:lnTo>
                  <a:lnTo>
                    <a:pt x="2727" y="581"/>
                  </a:lnTo>
                </a:path>
              </a:pathLst>
            </a:custGeom>
            <a:noFill/>
            <a:ln w="50800" cap="rnd" cmpd="sng">
              <a:solidFill>
                <a:srgbClr val="0000FF"/>
              </a:solidFill>
              <a:prstDash val="solid"/>
              <a:round/>
              <a:headEnd type="none" w="med" len="med"/>
              <a:tailEnd type="none" w="med" len="med"/>
            </a:ln>
            <a:effectLst/>
          </p:spPr>
          <p:txBody>
            <a:bodyPr/>
            <a:lstStyle/>
            <a:p>
              <a:endParaRPr lang="es-ES"/>
            </a:p>
          </p:txBody>
        </p:sp>
        <p:sp>
          <p:nvSpPr>
            <p:cNvPr id="359457" name="Line 33"/>
            <p:cNvSpPr>
              <a:spLocks noChangeShapeType="1"/>
            </p:cNvSpPr>
            <p:nvPr/>
          </p:nvSpPr>
          <p:spPr bwMode="auto">
            <a:xfrm>
              <a:off x="1419" y="1104"/>
              <a:ext cx="1853" cy="0"/>
            </a:xfrm>
            <a:prstGeom prst="line">
              <a:avLst/>
            </a:prstGeom>
            <a:noFill/>
            <a:ln w="25400">
              <a:solidFill>
                <a:schemeClr val="tx1"/>
              </a:solidFill>
              <a:prstDash val="dash"/>
              <a:round/>
              <a:headEnd/>
              <a:tailEnd/>
            </a:ln>
            <a:effectLst/>
          </p:spPr>
          <p:txBody>
            <a:bodyPr wrap="none" anchor="ctr"/>
            <a:lstStyle/>
            <a:p>
              <a:endParaRPr lang="es-ES"/>
            </a:p>
          </p:txBody>
        </p:sp>
        <p:sp>
          <p:nvSpPr>
            <p:cNvPr id="359458" name="Oval 34"/>
            <p:cNvSpPr>
              <a:spLocks noChangeArrowheads="1"/>
            </p:cNvSpPr>
            <p:nvPr/>
          </p:nvSpPr>
          <p:spPr bwMode="auto">
            <a:xfrm>
              <a:off x="3312" y="1056"/>
              <a:ext cx="96" cy="96"/>
            </a:xfrm>
            <a:prstGeom prst="ellipse">
              <a:avLst/>
            </a:prstGeom>
            <a:solidFill>
              <a:schemeClr val="tx1"/>
            </a:solidFill>
            <a:ln w="12700">
              <a:solidFill>
                <a:schemeClr val="tx1"/>
              </a:solidFill>
              <a:round/>
              <a:headEnd/>
              <a:tailEnd/>
            </a:ln>
            <a:effectLst/>
          </p:spPr>
          <p:txBody>
            <a:bodyPr wrap="none" anchor="ctr"/>
            <a:lstStyle/>
            <a:p>
              <a:endParaRPr lang="es-ES"/>
            </a:p>
          </p:txBody>
        </p:sp>
        <p:sp>
          <p:nvSpPr>
            <p:cNvPr id="359459" name="Rectangle 35"/>
            <p:cNvSpPr>
              <a:spLocks noChangeArrowheads="1"/>
            </p:cNvSpPr>
            <p:nvPr/>
          </p:nvSpPr>
          <p:spPr bwMode="auto">
            <a:xfrm>
              <a:off x="3353" y="1097"/>
              <a:ext cx="230"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b="1" i="1"/>
                <a:t>C</a:t>
              </a:r>
            </a:p>
          </p:txBody>
        </p:sp>
        <p:sp>
          <p:nvSpPr>
            <p:cNvPr id="359460" name="Rectangle 36"/>
            <p:cNvSpPr>
              <a:spLocks noChangeArrowheads="1"/>
            </p:cNvSpPr>
            <p:nvPr/>
          </p:nvSpPr>
          <p:spPr bwMode="auto">
            <a:xfrm>
              <a:off x="3929" y="1673"/>
              <a:ext cx="296"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b="1" i="1"/>
                <a:t>Q</a:t>
              </a:r>
              <a:r>
                <a:rPr lang="en-US" sz="2000" b="1" i="1" baseline="-25000"/>
                <a:t>3</a:t>
              </a:r>
            </a:p>
          </p:txBody>
        </p:sp>
      </p:grpSp>
      <p:sp>
        <p:nvSpPr>
          <p:cNvPr id="359461" name="Freeform 37"/>
          <p:cNvSpPr>
            <a:spLocks/>
          </p:cNvSpPr>
          <p:nvPr/>
        </p:nvSpPr>
        <p:spPr bwMode="auto">
          <a:xfrm>
            <a:off x="2241550" y="3106738"/>
            <a:ext cx="4237038" cy="2870200"/>
          </a:xfrm>
          <a:custGeom>
            <a:avLst/>
            <a:gdLst/>
            <a:ahLst/>
            <a:cxnLst>
              <a:cxn ang="0">
                <a:pos x="0" y="1807"/>
              </a:cxn>
              <a:cxn ang="0">
                <a:pos x="33" y="1789"/>
              </a:cxn>
              <a:cxn ang="0">
                <a:pos x="73" y="1771"/>
              </a:cxn>
              <a:cxn ang="0">
                <a:pos x="125" y="1753"/>
              </a:cxn>
              <a:cxn ang="0">
                <a:pos x="184" y="1723"/>
              </a:cxn>
              <a:cxn ang="0">
                <a:pos x="309" y="1656"/>
              </a:cxn>
              <a:cxn ang="0">
                <a:pos x="368" y="1614"/>
              </a:cxn>
              <a:cxn ang="0">
                <a:pos x="421" y="1572"/>
              </a:cxn>
              <a:cxn ang="0">
                <a:pos x="519" y="1476"/>
              </a:cxn>
              <a:cxn ang="0">
                <a:pos x="618" y="1361"/>
              </a:cxn>
              <a:cxn ang="0">
                <a:pos x="717" y="1229"/>
              </a:cxn>
              <a:cxn ang="0">
                <a:pos x="809" y="1078"/>
              </a:cxn>
              <a:cxn ang="0">
                <a:pos x="861" y="988"/>
              </a:cxn>
              <a:cxn ang="0">
                <a:pos x="907" y="892"/>
              </a:cxn>
              <a:cxn ang="0">
                <a:pos x="960" y="783"/>
              </a:cxn>
              <a:cxn ang="0">
                <a:pos x="1006" y="675"/>
              </a:cxn>
              <a:cxn ang="0">
                <a:pos x="1052" y="566"/>
              </a:cxn>
              <a:cxn ang="0">
                <a:pos x="1091" y="464"/>
              </a:cxn>
              <a:cxn ang="0">
                <a:pos x="1130" y="374"/>
              </a:cxn>
              <a:cxn ang="0">
                <a:pos x="1170" y="301"/>
              </a:cxn>
              <a:cxn ang="0">
                <a:pos x="1203" y="247"/>
              </a:cxn>
              <a:cxn ang="0">
                <a:pos x="1236" y="205"/>
              </a:cxn>
              <a:cxn ang="0">
                <a:pos x="1262" y="175"/>
              </a:cxn>
              <a:cxn ang="0">
                <a:pos x="1288" y="145"/>
              </a:cxn>
              <a:cxn ang="0">
                <a:pos x="1341" y="109"/>
              </a:cxn>
              <a:cxn ang="0">
                <a:pos x="1400" y="79"/>
              </a:cxn>
              <a:cxn ang="0">
                <a:pos x="1465" y="48"/>
              </a:cxn>
              <a:cxn ang="0">
                <a:pos x="1538" y="30"/>
              </a:cxn>
              <a:cxn ang="0">
                <a:pos x="1610" y="18"/>
              </a:cxn>
              <a:cxn ang="0">
                <a:pos x="1682" y="12"/>
              </a:cxn>
              <a:cxn ang="0">
                <a:pos x="1755" y="6"/>
              </a:cxn>
              <a:cxn ang="0">
                <a:pos x="1820" y="0"/>
              </a:cxn>
              <a:cxn ang="0">
                <a:pos x="1886" y="6"/>
              </a:cxn>
              <a:cxn ang="0">
                <a:pos x="1958" y="24"/>
              </a:cxn>
              <a:cxn ang="0">
                <a:pos x="2050" y="54"/>
              </a:cxn>
              <a:cxn ang="0">
                <a:pos x="2155" y="91"/>
              </a:cxn>
              <a:cxn ang="0">
                <a:pos x="2260" y="139"/>
              </a:cxn>
              <a:cxn ang="0">
                <a:pos x="2352" y="199"/>
              </a:cxn>
              <a:cxn ang="0">
                <a:pos x="2392" y="235"/>
              </a:cxn>
              <a:cxn ang="0">
                <a:pos x="2438" y="283"/>
              </a:cxn>
              <a:cxn ang="0">
                <a:pos x="2517" y="386"/>
              </a:cxn>
              <a:cxn ang="0">
                <a:pos x="2556" y="434"/>
              </a:cxn>
              <a:cxn ang="0">
                <a:pos x="2589" y="482"/>
              </a:cxn>
              <a:cxn ang="0">
                <a:pos x="2622" y="524"/>
              </a:cxn>
              <a:cxn ang="0">
                <a:pos x="2641" y="554"/>
              </a:cxn>
              <a:cxn ang="0">
                <a:pos x="2655" y="578"/>
              </a:cxn>
              <a:cxn ang="0">
                <a:pos x="2668" y="590"/>
              </a:cxn>
              <a:cxn ang="0">
                <a:pos x="2668" y="603"/>
              </a:cxn>
              <a:cxn ang="0">
                <a:pos x="2661" y="603"/>
              </a:cxn>
              <a:cxn ang="0">
                <a:pos x="2661" y="609"/>
              </a:cxn>
            </a:cxnLst>
            <a:rect l="0" t="0" r="r" b="b"/>
            <a:pathLst>
              <a:path w="2669" h="1808">
                <a:moveTo>
                  <a:pt x="0" y="1807"/>
                </a:moveTo>
                <a:lnTo>
                  <a:pt x="33" y="1789"/>
                </a:lnTo>
                <a:lnTo>
                  <a:pt x="73" y="1771"/>
                </a:lnTo>
                <a:lnTo>
                  <a:pt x="125" y="1753"/>
                </a:lnTo>
                <a:lnTo>
                  <a:pt x="184" y="1723"/>
                </a:lnTo>
                <a:lnTo>
                  <a:pt x="309" y="1656"/>
                </a:lnTo>
                <a:lnTo>
                  <a:pt x="368" y="1614"/>
                </a:lnTo>
                <a:lnTo>
                  <a:pt x="421" y="1572"/>
                </a:lnTo>
                <a:lnTo>
                  <a:pt x="519" y="1476"/>
                </a:lnTo>
                <a:lnTo>
                  <a:pt x="618" y="1361"/>
                </a:lnTo>
                <a:lnTo>
                  <a:pt x="717" y="1229"/>
                </a:lnTo>
                <a:lnTo>
                  <a:pt x="809" y="1078"/>
                </a:lnTo>
                <a:lnTo>
                  <a:pt x="861" y="988"/>
                </a:lnTo>
                <a:lnTo>
                  <a:pt x="907" y="892"/>
                </a:lnTo>
                <a:lnTo>
                  <a:pt x="960" y="783"/>
                </a:lnTo>
                <a:lnTo>
                  <a:pt x="1006" y="675"/>
                </a:lnTo>
                <a:lnTo>
                  <a:pt x="1052" y="566"/>
                </a:lnTo>
                <a:lnTo>
                  <a:pt x="1091" y="464"/>
                </a:lnTo>
                <a:lnTo>
                  <a:pt x="1130" y="374"/>
                </a:lnTo>
                <a:lnTo>
                  <a:pt x="1170" y="301"/>
                </a:lnTo>
                <a:lnTo>
                  <a:pt x="1203" y="247"/>
                </a:lnTo>
                <a:lnTo>
                  <a:pt x="1236" y="205"/>
                </a:lnTo>
                <a:lnTo>
                  <a:pt x="1262" y="175"/>
                </a:lnTo>
                <a:lnTo>
                  <a:pt x="1288" y="145"/>
                </a:lnTo>
                <a:lnTo>
                  <a:pt x="1341" y="109"/>
                </a:lnTo>
                <a:lnTo>
                  <a:pt x="1400" y="79"/>
                </a:lnTo>
                <a:lnTo>
                  <a:pt x="1465" y="48"/>
                </a:lnTo>
                <a:lnTo>
                  <a:pt x="1538" y="30"/>
                </a:lnTo>
                <a:lnTo>
                  <a:pt x="1610" y="18"/>
                </a:lnTo>
                <a:lnTo>
                  <a:pt x="1682" y="12"/>
                </a:lnTo>
                <a:lnTo>
                  <a:pt x="1755" y="6"/>
                </a:lnTo>
                <a:lnTo>
                  <a:pt x="1820" y="0"/>
                </a:lnTo>
                <a:lnTo>
                  <a:pt x="1886" y="6"/>
                </a:lnTo>
                <a:lnTo>
                  <a:pt x="1958" y="24"/>
                </a:lnTo>
                <a:lnTo>
                  <a:pt x="2050" y="54"/>
                </a:lnTo>
                <a:lnTo>
                  <a:pt x="2155" y="91"/>
                </a:lnTo>
                <a:lnTo>
                  <a:pt x="2260" y="139"/>
                </a:lnTo>
                <a:lnTo>
                  <a:pt x="2352" y="199"/>
                </a:lnTo>
                <a:lnTo>
                  <a:pt x="2392" y="235"/>
                </a:lnTo>
                <a:lnTo>
                  <a:pt x="2438" y="283"/>
                </a:lnTo>
                <a:lnTo>
                  <a:pt x="2517" y="386"/>
                </a:lnTo>
                <a:lnTo>
                  <a:pt x="2556" y="434"/>
                </a:lnTo>
                <a:lnTo>
                  <a:pt x="2589" y="482"/>
                </a:lnTo>
                <a:lnTo>
                  <a:pt x="2622" y="524"/>
                </a:lnTo>
                <a:lnTo>
                  <a:pt x="2641" y="554"/>
                </a:lnTo>
                <a:lnTo>
                  <a:pt x="2655" y="578"/>
                </a:lnTo>
                <a:lnTo>
                  <a:pt x="2668" y="590"/>
                </a:lnTo>
                <a:lnTo>
                  <a:pt x="2668" y="603"/>
                </a:lnTo>
                <a:lnTo>
                  <a:pt x="2661" y="603"/>
                </a:lnTo>
                <a:lnTo>
                  <a:pt x="2661" y="609"/>
                </a:lnTo>
              </a:path>
            </a:pathLst>
          </a:custGeom>
          <a:noFill/>
          <a:ln w="50800" cap="rnd" cmpd="sng">
            <a:solidFill>
              <a:srgbClr val="3366FF"/>
            </a:solidFill>
            <a:prstDash val="solid"/>
            <a:round/>
            <a:headEnd type="none" w="med" len="med"/>
            <a:tailEnd type="none" w="med" len="med"/>
          </a:ln>
          <a:effectLst/>
        </p:spPr>
        <p:txBody>
          <a:bodyPr/>
          <a:lstStyle/>
          <a:p>
            <a:endParaRPr lang="es-ES"/>
          </a:p>
        </p:txBody>
      </p:sp>
      <p:sp>
        <p:nvSpPr>
          <p:cNvPr id="359462" name="Rectangle 38"/>
          <p:cNvSpPr>
            <a:spLocks noChangeArrowheads="1"/>
          </p:cNvSpPr>
          <p:nvPr/>
        </p:nvSpPr>
        <p:spPr bwMode="auto">
          <a:xfrm>
            <a:off x="6389688" y="4027488"/>
            <a:ext cx="469900"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i="1"/>
              <a:t>Q</a:t>
            </a:r>
            <a:r>
              <a:rPr lang="en-US" sz="2000" b="1" i="1" baseline="-25000"/>
              <a:t>2</a:t>
            </a:r>
          </a:p>
        </p:txBody>
      </p:sp>
      <p:sp>
        <p:nvSpPr>
          <p:cNvPr id="359463" name="Line 39"/>
          <p:cNvSpPr>
            <a:spLocks noChangeShapeType="1"/>
          </p:cNvSpPr>
          <p:nvPr/>
        </p:nvSpPr>
        <p:spPr bwMode="auto">
          <a:xfrm>
            <a:off x="2214563" y="3124200"/>
            <a:ext cx="2598737" cy="0"/>
          </a:xfrm>
          <a:prstGeom prst="line">
            <a:avLst/>
          </a:prstGeom>
          <a:noFill/>
          <a:ln w="25400">
            <a:solidFill>
              <a:schemeClr val="tx1"/>
            </a:solidFill>
            <a:prstDash val="dash"/>
            <a:round/>
            <a:headEnd/>
            <a:tailEnd/>
          </a:ln>
          <a:effectLst/>
        </p:spPr>
        <p:txBody>
          <a:bodyPr wrap="none" anchor="ctr"/>
          <a:lstStyle/>
          <a:p>
            <a:endParaRPr lang="es-ES"/>
          </a:p>
        </p:txBody>
      </p:sp>
      <p:sp>
        <p:nvSpPr>
          <p:cNvPr id="359464" name="Line 40"/>
          <p:cNvSpPr>
            <a:spLocks noChangeShapeType="1"/>
          </p:cNvSpPr>
          <p:nvPr/>
        </p:nvSpPr>
        <p:spPr bwMode="auto">
          <a:xfrm flipV="1">
            <a:off x="4953000" y="3146425"/>
            <a:ext cx="0" cy="2814638"/>
          </a:xfrm>
          <a:prstGeom prst="line">
            <a:avLst/>
          </a:prstGeom>
          <a:noFill/>
          <a:ln w="25400">
            <a:solidFill>
              <a:schemeClr val="tx1"/>
            </a:solidFill>
            <a:prstDash val="dash"/>
            <a:round/>
            <a:headEnd/>
            <a:tailEnd/>
          </a:ln>
          <a:effectLst/>
        </p:spPr>
        <p:txBody>
          <a:bodyPr wrap="none" anchor="ctr"/>
          <a:lstStyle/>
          <a:p>
            <a:endParaRPr lang="es-ES"/>
          </a:p>
        </p:txBody>
      </p:sp>
      <p:sp>
        <p:nvSpPr>
          <p:cNvPr id="359465" name="Oval 41"/>
          <p:cNvSpPr>
            <a:spLocks noChangeArrowheads="1"/>
          </p:cNvSpPr>
          <p:nvPr/>
        </p:nvSpPr>
        <p:spPr bwMode="auto">
          <a:xfrm>
            <a:off x="4876800" y="3048000"/>
            <a:ext cx="152400" cy="152400"/>
          </a:xfrm>
          <a:prstGeom prst="ellipse">
            <a:avLst/>
          </a:prstGeom>
          <a:solidFill>
            <a:schemeClr val="tx1"/>
          </a:solidFill>
          <a:ln w="12700">
            <a:solidFill>
              <a:schemeClr val="tx1"/>
            </a:solidFill>
            <a:round/>
            <a:headEnd/>
            <a:tailEnd/>
          </a:ln>
          <a:effectLst/>
        </p:spPr>
        <p:txBody>
          <a:bodyPr wrap="none" anchor="ctr"/>
          <a:lstStyle/>
          <a:p>
            <a:endParaRPr lang="es-ES"/>
          </a:p>
        </p:txBody>
      </p:sp>
      <p:sp>
        <p:nvSpPr>
          <p:cNvPr id="359466" name="Rectangle 42"/>
          <p:cNvSpPr>
            <a:spLocks noChangeArrowheads="1"/>
          </p:cNvSpPr>
          <p:nvPr/>
        </p:nvSpPr>
        <p:spPr bwMode="auto">
          <a:xfrm>
            <a:off x="4789488" y="2579688"/>
            <a:ext cx="365125"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i="1"/>
              <a:t>B</a:t>
            </a:r>
          </a:p>
        </p:txBody>
      </p:sp>
      <p:sp>
        <p:nvSpPr>
          <p:cNvPr id="359467" name="Rectangle 43"/>
          <p:cNvSpPr>
            <a:spLocks noChangeArrowheads="1"/>
          </p:cNvSpPr>
          <p:nvPr/>
        </p:nvSpPr>
        <p:spPr bwMode="auto">
          <a:xfrm>
            <a:off x="6846888" y="1601788"/>
            <a:ext cx="2297112" cy="1590675"/>
          </a:xfrm>
          <a:prstGeom prst="rect">
            <a:avLst/>
          </a:prstGeom>
          <a:noFill/>
          <a:ln w="12700">
            <a:solidFill>
              <a:schemeClr val="tx1"/>
            </a:solidFill>
            <a:miter lim="800000"/>
            <a:headEnd/>
            <a:tailEnd/>
          </a:ln>
          <a:effectLst/>
        </p:spPr>
        <p:txBody>
          <a:bodyPr wrap="none" lIns="90488" tIns="44450" rIns="18000" bIns="44450">
            <a:spAutoFit/>
          </a:bodyPr>
          <a:lstStyle/>
          <a:p>
            <a:pPr algn="ctr" eaLnBrk="0" hangingPunct="0"/>
            <a:r>
              <a:rPr lang="es-ES" sz="1400"/>
              <a:t>La productividad del trabajo</a:t>
            </a:r>
          </a:p>
          <a:p>
            <a:pPr algn="ctr" eaLnBrk="0" hangingPunct="0"/>
            <a:r>
              <a:rPr lang="es-ES" sz="1400"/>
              <a:t>puede aumentar si  mejora </a:t>
            </a:r>
          </a:p>
          <a:p>
            <a:pPr algn="ctr" eaLnBrk="0" hangingPunct="0"/>
            <a:r>
              <a:rPr lang="es-ES" sz="1400"/>
              <a:t>la tecnología, aunque</a:t>
            </a:r>
          </a:p>
          <a:p>
            <a:pPr algn="ctr" eaLnBrk="0" hangingPunct="0"/>
            <a:r>
              <a:rPr lang="es-ES" sz="1400"/>
              <a:t>los rendimientos </a:t>
            </a:r>
          </a:p>
          <a:p>
            <a:pPr algn="ctr" eaLnBrk="0" hangingPunct="0"/>
            <a:r>
              <a:rPr lang="es-ES" sz="1400"/>
              <a:t>del trabajo en un proceso </a:t>
            </a:r>
          </a:p>
          <a:p>
            <a:pPr algn="ctr" eaLnBrk="0" hangingPunct="0"/>
            <a:r>
              <a:rPr lang="es-ES" sz="1400"/>
              <a:t>de producción determinado</a:t>
            </a:r>
          </a:p>
          <a:p>
            <a:pPr algn="ctr" eaLnBrk="0" hangingPunct="0"/>
            <a:r>
              <a:rPr lang="es-ES" sz="1400"/>
              <a:t>sean decrecientes.</a:t>
            </a:r>
          </a:p>
        </p:txBody>
      </p:sp>
      <p:sp>
        <p:nvSpPr>
          <p:cNvPr id="46" name="Rectangle 2"/>
          <p:cNvSpPr txBox="1">
            <a:spLocks noChangeArrowheads="1"/>
          </p:cNvSpPr>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ES" sz="3600" b="0" i="0" u="none" strike="noStrike" kern="0" cap="none" spc="0" normalizeH="0" baseline="0" noProof="0" smtClean="0">
                <a:ln>
                  <a:noFill/>
                </a:ln>
                <a:solidFill>
                  <a:schemeClr val="tx2"/>
                </a:solidFill>
                <a:effectLst/>
                <a:uLnTx/>
                <a:uFillTx/>
                <a:latin typeface="+mj-lt"/>
                <a:ea typeface="+mj-ea"/>
                <a:cs typeface="+mj-cs"/>
              </a:rPr>
              <a:t>5. Cambio tecnológico</a:t>
            </a:r>
            <a:endParaRPr kumimoji="0" lang="es-ES" sz="3600" b="0"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transition spd="med">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59447"/>
                                        </p:tgtEl>
                                        <p:attrNameLst>
                                          <p:attrName>style.visibility</p:attrName>
                                        </p:attrNameLst>
                                      </p:cBhvr>
                                      <p:to>
                                        <p:strVal val="visible"/>
                                      </p:to>
                                    </p:set>
                                    <p:animEffect transition="in" filter="wipe(left)">
                                      <p:cBhvr>
                                        <p:cTn id="7" dur="500"/>
                                        <p:tgtEl>
                                          <p:spTgt spid="3594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59454"/>
                                        </p:tgtEl>
                                        <p:attrNameLst>
                                          <p:attrName>style.visibility</p:attrName>
                                        </p:attrNameLst>
                                      </p:cBhvr>
                                      <p:to>
                                        <p:strVal val="visible"/>
                                      </p:to>
                                    </p:set>
                                    <p:animEffect transition="in" filter="wipe(left)">
                                      <p:cBhvr>
                                        <p:cTn id="12" dur="500"/>
                                        <p:tgtEl>
                                          <p:spTgt spid="3594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a:xfrm>
            <a:off x="596097" y="6107113"/>
            <a:ext cx="8229600" cy="750887"/>
          </a:xfrm>
        </p:spPr>
        <p:txBody>
          <a:bodyPr/>
          <a:lstStyle/>
          <a:p>
            <a:r>
              <a:rPr lang="es-ES" sz="2800" i="1" dirty="0" smtClean="0"/>
              <a:t>Figura 18</a:t>
            </a:r>
            <a:r>
              <a:rPr lang="es-ES" sz="2800" dirty="0" smtClean="0"/>
              <a:t>. </a:t>
            </a:r>
            <a:r>
              <a:rPr lang="es-ES" sz="2800" dirty="0"/>
              <a:t>Cambio tecnológico a </a:t>
            </a:r>
            <a:r>
              <a:rPr lang="es-ES" sz="2800" dirty="0"/>
              <a:t>largo plazo</a:t>
            </a:r>
          </a:p>
        </p:txBody>
      </p:sp>
      <p:sp>
        <p:nvSpPr>
          <p:cNvPr id="391171" name="Line 3"/>
          <p:cNvSpPr>
            <a:spLocks noChangeShapeType="1"/>
          </p:cNvSpPr>
          <p:nvPr/>
        </p:nvSpPr>
        <p:spPr bwMode="auto">
          <a:xfrm>
            <a:off x="1958975" y="1843088"/>
            <a:ext cx="14288" cy="3702050"/>
          </a:xfrm>
          <a:prstGeom prst="line">
            <a:avLst/>
          </a:prstGeom>
          <a:noFill/>
          <a:ln w="25400">
            <a:solidFill>
              <a:schemeClr val="tx1"/>
            </a:solidFill>
            <a:round/>
            <a:headEnd/>
            <a:tailEnd/>
          </a:ln>
          <a:effectLst/>
        </p:spPr>
        <p:txBody>
          <a:bodyPr wrap="none">
            <a:spAutoFit/>
          </a:bodyPr>
          <a:lstStyle/>
          <a:p>
            <a:endParaRPr lang="es-ES"/>
          </a:p>
        </p:txBody>
      </p:sp>
      <p:sp>
        <p:nvSpPr>
          <p:cNvPr id="391172" name="Line 4"/>
          <p:cNvSpPr>
            <a:spLocks noChangeShapeType="1"/>
          </p:cNvSpPr>
          <p:nvPr/>
        </p:nvSpPr>
        <p:spPr bwMode="auto">
          <a:xfrm flipV="1">
            <a:off x="1958975" y="5529263"/>
            <a:ext cx="5341938" cy="15875"/>
          </a:xfrm>
          <a:prstGeom prst="line">
            <a:avLst/>
          </a:prstGeom>
          <a:noFill/>
          <a:ln w="25400">
            <a:solidFill>
              <a:schemeClr val="tx1"/>
            </a:solidFill>
            <a:round/>
            <a:headEnd/>
            <a:tailEnd/>
          </a:ln>
          <a:effectLst/>
        </p:spPr>
        <p:txBody>
          <a:bodyPr wrap="none">
            <a:spAutoFit/>
          </a:bodyPr>
          <a:lstStyle/>
          <a:p>
            <a:endParaRPr lang="es-ES"/>
          </a:p>
        </p:txBody>
      </p:sp>
      <p:sp>
        <p:nvSpPr>
          <p:cNvPr id="391173" name="Freeform 5"/>
          <p:cNvSpPr>
            <a:spLocks/>
          </p:cNvSpPr>
          <p:nvPr/>
        </p:nvSpPr>
        <p:spPr bwMode="auto">
          <a:xfrm>
            <a:off x="2800350" y="2320925"/>
            <a:ext cx="3048000" cy="2671763"/>
          </a:xfrm>
          <a:custGeom>
            <a:avLst/>
            <a:gdLst/>
            <a:ahLst/>
            <a:cxnLst>
              <a:cxn ang="0">
                <a:pos x="0" y="0"/>
              </a:cxn>
              <a:cxn ang="0">
                <a:pos x="402" y="1262"/>
              </a:cxn>
              <a:cxn ang="0">
                <a:pos x="1920" y="1683"/>
              </a:cxn>
            </a:cxnLst>
            <a:rect l="0" t="0" r="r" b="b"/>
            <a:pathLst>
              <a:path w="1920" h="1683">
                <a:moveTo>
                  <a:pt x="0" y="0"/>
                </a:moveTo>
                <a:cubicBezTo>
                  <a:pt x="41" y="491"/>
                  <a:pt x="82" y="982"/>
                  <a:pt x="402" y="1262"/>
                </a:cubicBezTo>
                <a:cubicBezTo>
                  <a:pt x="722" y="1542"/>
                  <a:pt x="1667" y="1613"/>
                  <a:pt x="1920" y="1683"/>
                </a:cubicBezTo>
              </a:path>
            </a:pathLst>
          </a:custGeom>
          <a:noFill/>
          <a:ln w="50800" cap="flat" cmpd="sng">
            <a:solidFill>
              <a:srgbClr val="333399"/>
            </a:solidFill>
            <a:prstDash val="solid"/>
            <a:round/>
            <a:headEnd type="none" w="med" len="med"/>
            <a:tailEnd type="none" w="med" len="med"/>
          </a:ln>
          <a:effectLst/>
        </p:spPr>
        <p:txBody>
          <a:bodyPr wrap="none">
            <a:spAutoFit/>
          </a:bodyPr>
          <a:lstStyle/>
          <a:p>
            <a:endParaRPr lang="es-ES"/>
          </a:p>
        </p:txBody>
      </p:sp>
      <p:sp>
        <p:nvSpPr>
          <p:cNvPr id="391174" name="Freeform 6"/>
          <p:cNvSpPr>
            <a:spLocks/>
          </p:cNvSpPr>
          <p:nvPr/>
        </p:nvSpPr>
        <p:spPr bwMode="auto">
          <a:xfrm>
            <a:off x="3208338" y="2351088"/>
            <a:ext cx="3251200" cy="2351087"/>
          </a:xfrm>
          <a:custGeom>
            <a:avLst/>
            <a:gdLst/>
            <a:ahLst/>
            <a:cxnLst>
              <a:cxn ang="0">
                <a:pos x="0" y="0"/>
              </a:cxn>
              <a:cxn ang="0">
                <a:pos x="557" y="1015"/>
              </a:cxn>
              <a:cxn ang="0">
                <a:pos x="2048" y="1481"/>
              </a:cxn>
            </a:cxnLst>
            <a:rect l="0" t="0" r="r" b="b"/>
            <a:pathLst>
              <a:path w="2048" h="1481">
                <a:moveTo>
                  <a:pt x="0" y="0"/>
                </a:moveTo>
                <a:cubicBezTo>
                  <a:pt x="108" y="384"/>
                  <a:pt x="216" y="768"/>
                  <a:pt x="557" y="1015"/>
                </a:cubicBezTo>
                <a:cubicBezTo>
                  <a:pt x="898" y="1262"/>
                  <a:pt x="1800" y="1403"/>
                  <a:pt x="2048" y="1481"/>
                </a:cubicBezTo>
              </a:path>
            </a:pathLst>
          </a:custGeom>
          <a:noFill/>
          <a:ln w="50800" cap="flat" cmpd="sng">
            <a:solidFill>
              <a:schemeClr val="accent2"/>
            </a:solidFill>
            <a:prstDash val="solid"/>
            <a:round/>
            <a:headEnd type="none" w="med" len="med"/>
            <a:tailEnd type="none" w="med" len="med"/>
          </a:ln>
          <a:effectLst/>
        </p:spPr>
        <p:txBody>
          <a:bodyPr wrap="none">
            <a:spAutoFit/>
          </a:bodyPr>
          <a:lstStyle/>
          <a:p>
            <a:endParaRPr lang="es-ES"/>
          </a:p>
        </p:txBody>
      </p:sp>
      <p:sp>
        <p:nvSpPr>
          <p:cNvPr id="391175" name="Line 7"/>
          <p:cNvSpPr>
            <a:spLocks noChangeShapeType="1"/>
          </p:cNvSpPr>
          <p:nvPr/>
        </p:nvSpPr>
        <p:spPr bwMode="auto">
          <a:xfrm>
            <a:off x="3338513" y="2786063"/>
            <a:ext cx="42862" cy="2759075"/>
          </a:xfrm>
          <a:prstGeom prst="line">
            <a:avLst/>
          </a:prstGeom>
          <a:noFill/>
          <a:ln w="12700">
            <a:solidFill>
              <a:schemeClr val="tx1"/>
            </a:solidFill>
            <a:prstDash val="dash"/>
            <a:round/>
            <a:headEnd/>
            <a:tailEnd/>
          </a:ln>
          <a:effectLst/>
        </p:spPr>
        <p:txBody>
          <a:bodyPr wrap="none">
            <a:spAutoFit/>
          </a:bodyPr>
          <a:lstStyle/>
          <a:p>
            <a:endParaRPr lang="es-ES"/>
          </a:p>
        </p:txBody>
      </p:sp>
      <p:sp>
        <p:nvSpPr>
          <p:cNvPr id="391177" name="Line 9"/>
          <p:cNvSpPr>
            <a:spLocks noChangeShapeType="1"/>
          </p:cNvSpPr>
          <p:nvPr/>
        </p:nvSpPr>
        <p:spPr bwMode="auto">
          <a:xfrm flipH="1">
            <a:off x="1930400" y="2786063"/>
            <a:ext cx="1408113" cy="0"/>
          </a:xfrm>
          <a:prstGeom prst="line">
            <a:avLst/>
          </a:prstGeom>
          <a:noFill/>
          <a:ln w="12700">
            <a:solidFill>
              <a:schemeClr val="tx1"/>
            </a:solidFill>
            <a:prstDash val="dash"/>
            <a:round/>
            <a:headEnd/>
            <a:tailEnd/>
          </a:ln>
          <a:effectLst/>
        </p:spPr>
        <p:txBody>
          <a:bodyPr wrap="none">
            <a:spAutoFit/>
          </a:bodyPr>
          <a:lstStyle/>
          <a:p>
            <a:endParaRPr lang="es-ES"/>
          </a:p>
        </p:txBody>
      </p:sp>
      <p:sp>
        <p:nvSpPr>
          <p:cNvPr id="391179" name="Rectangle 11"/>
          <p:cNvSpPr>
            <a:spLocks noChangeArrowheads="1"/>
          </p:cNvSpPr>
          <p:nvPr/>
        </p:nvSpPr>
        <p:spPr bwMode="auto">
          <a:xfrm>
            <a:off x="6556375" y="5641975"/>
            <a:ext cx="1781175" cy="363538"/>
          </a:xfrm>
          <a:prstGeom prst="rect">
            <a:avLst/>
          </a:prstGeom>
          <a:noFill/>
          <a:ln w="12700">
            <a:noFill/>
            <a:miter lim="800000"/>
            <a:headEnd/>
            <a:tailEnd/>
          </a:ln>
          <a:effectLst/>
        </p:spPr>
        <p:txBody>
          <a:bodyPr wrap="none" lIns="90488" tIns="44450" rIns="90488" bIns="44450">
            <a:spAutoFit/>
          </a:bodyPr>
          <a:lstStyle/>
          <a:p>
            <a:pPr eaLnBrk="0" hangingPunct="0"/>
            <a:r>
              <a:rPr lang="en-US" b="1"/>
              <a:t>Trabajo al mes</a:t>
            </a:r>
          </a:p>
        </p:txBody>
      </p:sp>
      <p:sp>
        <p:nvSpPr>
          <p:cNvPr id="391180" name="Rectangle 12"/>
          <p:cNvSpPr>
            <a:spLocks noChangeArrowheads="1"/>
          </p:cNvSpPr>
          <p:nvPr/>
        </p:nvSpPr>
        <p:spPr bwMode="auto">
          <a:xfrm>
            <a:off x="319088" y="1760538"/>
            <a:ext cx="942975" cy="638175"/>
          </a:xfrm>
          <a:prstGeom prst="rect">
            <a:avLst/>
          </a:prstGeom>
          <a:noFill/>
          <a:ln w="12700">
            <a:noFill/>
            <a:miter lim="800000"/>
            <a:headEnd/>
            <a:tailEnd/>
          </a:ln>
          <a:effectLst/>
        </p:spPr>
        <p:txBody>
          <a:bodyPr wrap="none" lIns="90488" tIns="44450" rIns="90488" bIns="44450">
            <a:spAutoFit/>
          </a:bodyPr>
          <a:lstStyle/>
          <a:p>
            <a:pPr eaLnBrk="0" hangingPunct="0"/>
            <a:r>
              <a:rPr lang="en-US" b="1"/>
              <a:t>Capital</a:t>
            </a:r>
          </a:p>
          <a:p>
            <a:pPr eaLnBrk="0" hangingPunct="0"/>
            <a:r>
              <a:rPr lang="en-US" b="1"/>
              <a:t>al mes</a:t>
            </a:r>
          </a:p>
        </p:txBody>
      </p:sp>
      <p:sp>
        <p:nvSpPr>
          <p:cNvPr id="391181" name="Rectangle 13"/>
          <p:cNvSpPr>
            <a:spLocks noChangeArrowheads="1"/>
          </p:cNvSpPr>
          <p:nvPr/>
        </p:nvSpPr>
        <p:spPr bwMode="auto">
          <a:xfrm>
            <a:off x="1439863" y="4071938"/>
            <a:ext cx="430212" cy="363537"/>
          </a:xfrm>
          <a:prstGeom prst="rect">
            <a:avLst/>
          </a:prstGeom>
          <a:noFill/>
          <a:ln w="12700">
            <a:noFill/>
            <a:miter lim="800000"/>
            <a:headEnd/>
            <a:tailEnd/>
          </a:ln>
          <a:effectLst/>
        </p:spPr>
        <p:txBody>
          <a:bodyPr lIns="90488" tIns="44450" rIns="90488" bIns="44450">
            <a:spAutoFit/>
          </a:bodyPr>
          <a:lstStyle/>
          <a:p>
            <a:pPr eaLnBrk="0" hangingPunct="0"/>
            <a:r>
              <a:rPr lang="en-US" b="1"/>
              <a:t>K</a:t>
            </a:r>
            <a:r>
              <a:rPr lang="en-US" b="1" baseline="-25000"/>
              <a:t>1</a:t>
            </a:r>
          </a:p>
        </p:txBody>
      </p:sp>
      <p:sp>
        <p:nvSpPr>
          <p:cNvPr id="391182" name="Rectangle 14"/>
          <p:cNvSpPr>
            <a:spLocks noChangeArrowheads="1"/>
          </p:cNvSpPr>
          <p:nvPr/>
        </p:nvSpPr>
        <p:spPr bwMode="auto">
          <a:xfrm>
            <a:off x="1423988" y="2574925"/>
            <a:ext cx="430212" cy="363538"/>
          </a:xfrm>
          <a:prstGeom prst="rect">
            <a:avLst/>
          </a:prstGeom>
          <a:noFill/>
          <a:ln w="12700">
            <a:noFill/>
            <a:miter lim="800000"/>
            <a:headEnd/>
            <a:tailEnd/>
          </a:ln>
          <a:effectLst/>
        </p:spPr>
        <p:txBody>
          <a:bodyPr wrap="none" lIns="90488" tIns="44450" rIns="90488" bIns="44450">
            <a:spAutoFit/>
          </a:bodyPr>
          <a:lstStyle/>
          <a:p>
            <a:pPr eaLnBrk="0" hangingPunct="0"/>
            <a:r>
              <a:rPr lang="en-US" b="1"/>
              <a:t>K</a:t>
            </a:r>
            <a:r>
              <a:rPr lang="en-US" b="1" baseline="-25000"/>
              <a:t>0</a:t>
            </a:r>
          </a:p>
        </p:txBody>
      </p:sp>
      <p:sp>
        <p:nvSpPr>
          <p:cNvPr id="391184" name="Rectangle 16"/>
          <p:cNvSpPr>
            <a:spLocks noChangeArrowheads="1"/>
          </p:cNvSpPr>
          <p:nvPr/>
        </p:nvSpPr>
        <p:spPr bwMode="auto">
          <a:xfrm>
            <a:off x="3224213" y="5738813"/>
            <a:ext cx="404812" cy="363537"/>
          </a:xfrm>
          <a:prstGeom prst="rect">
            <a:avLst/>
          </a:prstGeom>
          <a:noFill/>
          <a:ln w="12700">
            <a:noFill/>
            <a:miter lim="800000"/>
            <a:headEnd/>
            <a:tailEnd/>
          </a:ln>
          <a:effectLst/>
        </p:spPr>
        <p:txBody>
          <a:bodyPr wrap="none" lIns="90488" tIns="44450" rIns="90488" bIns="44450">
            <a:spAutoFit/>
          </a:bodyPr>
          <a:lstStyle/>
          <a:p>
            <a:pPr eaLnBrk="0" hangingPunct="0"/>
            <a:r>
              <a:rPr lang="en-US" b="1"/>
              <a:t>L</a:t>
            </a:r>
            <a:r>
              <a:rPr lang="en-US" b="1" baseline="-25000"/>
              <a:t>0</a:t>
            </a:r>
          </a:p>
        </p:txBody>
      </p:sp>
      <p:sp>
        <p:nvSpPr>
          <p:cNvPr id="391185" name="Rectangle 17"/>
          <p:cNvSpPr>
            <a:spLocks noChangeArrowheads="1"/>
          </p:cNvSpPr>
          <p:nvPr/>
        </p:nvSpPr>
        <p:spPr bwMode="auto">
          <a:xfrm>
            <a:off x="3559175" y="2476500"/>
            <a:ext cx="392113" cy="363538"/>
          </a:xfrm>
          <a:prstGeom prst="rect">
            <a:avLst/>
          </a:prstGeom>
          <a:noFill/>
          <a:ln w="12700">
            <a:noFill/>
            <a:miter lim="800000"/>
            <a:headEnd/>
            <a:tailEnd/>
          </a:ln>
          <a:effectLst/>
        </p:spPr>
        <p:txBody>
          <a:bodyPr wrap="none" lIns="90488" tIns="44450" rIns="90488" bIns="44450">
            <a:spAutoFit/>
          </a:bodyPr>
          <a:lstStyle/>
          <a:p>
            <a:pPr eaLnBrk="0" hangingPunct="0"/>
            <a:r>
              <a:rPr lang="en-US" b="1"/>
              <a:t>1º</a:t>
            </a:r>
          </a:p>
        </p:txBody>
      </p:sp>
      <p:sp>
        <p:nvSpPr>
          <p:cNvPr id="391187" name="Rectangle 19"/>
          <p:cNvSpPr>
            <a:spLocks noChangeArrowheads="1"/>
          </p:cNvSpPr>
          <p:nvPr/>
        </p:nvSpPr>
        <p:spPr bwMode="auto">
          <a:xfrm>
            <a:off x="2887663" y="4418013"/>
            <a:ext cx="392112" cy="363537"/>
          </a:xfrm>
          <a:prstGeom prst="rect">
            <a:avLst/>
          </a:prstGeom>
          <a:noFill/>
          <a:ln w="12700">
            <a:noFill/>
            <a:miter lim="800000"/>
            <a:headEnd/>
            <a:tailEnd/>
          </a:ln>
          <a:effectLst/>
        </p:spPr>
        <p:txBody>
          <a:bodyPr wrap="none" lIns="90488" tIns="44450" rIns="90488" bIns="44450">
            <a:spAutoFit/>
          </a:bodyPr>
          <a:lstStyle/>
          <a:p>
            <a:pPr eaLnBrk="0" hangingPunct="0"/>
            <a:r>
              <a:rPr lang="en-US" b="1"/>
              <a:t>2º</a:t>
            </a:r>
          </a:p>
        </p:txBody>
      </p:sp>
      <p:sp>
        <p:nvSpPr>
          <p:cNvPr id="391188" name="Rectangle 20"/>
          <p:cNvSpPr>
            <a:spLocks noChangeArrowheads="1"/>
          </p:cNvSpPr>
          <p:nvPr/>
        </p:nvSpPr>
        <p:spPr bwMode="auto">
          <a:xfrm>
            <a:off x="6577013" y="4549775"/>
            <a:ext cx="1044575" cy="363538"/>
          </a:xfrm>
          <a:prstGeom prst="rect">
            <a:avLst/>
          </a:prstGeom>
          <a:noFill/>
          <a:ln w="12700">
            <a:noFill/>
            <a:miter lim="800000"/>
            <a:headEnd/>
            <a:tailEnd/>
          </a:ln>
          <a:effectLst/>
        </p:spPr>
        <p:txBody>
          <a:bodyPr wrap="none" lIns="90488" tIns="44450" rIns="90488" bIns="44450">
            <a:spAutoFit/>
          </a:bodyPr>
          <a:lstStyle/>
          <a:p>
            <a:pPr eaLnBrk="0" hangingPunct="0"/>
            <a:r>
              <a:rPr lang="en-US" b="1"/>
              <a:t>Q(30ud)</a:t>
            </a:r>
            <a:endParaRPr lang="en-US" b="1" baseline="-25000"/>
          </a:p>
        </p:txBody>
      </p:sp>
      <p:sp>
        <p:nvSpPr>
          <p:cNvPr id="391189" name="Rectangle 21"/>
          <p:cNvSpPr>
            <a:spLocks noChangeArrowheads="1"/>
          </p:cNvSpPr>
          <p:nvPr/>
        </p:nvSpPr>
        <p:spPr bwMode="auto">
          <a:xfrm>
            <a:off x="5980113" y="5027613"/>
            <a:ext cx="1109279" cy="366767"/>
          </a:xfrm>
          <a:prstGeom prst="rect">
            <a:avLst/>
          </a:prstGeom>
          <a:noFill/>
          <a:ln w="12700">
            <a:noFill/>
            <a:miter lim="800000"/>
            <a:headEnd/>
            <a:tailEnd/>
          </a:ln>
          <a:effectLst/>
        </p:spPr>
        <p:txBody>
          <a:bodyPr wrap="none" lIns="90488" tIns="44450" rIns="90488" bIns="44450">
            <a:spAutoFit/>
          </a:bodyPr>
          <a:lstStyle/>
          <a:p>
            <a:pPr eaLnBrk="0" hangingPunct="0"/>
            <a:r>
              <a:rPr lang="en-US" b="1" dirty="0" smtClean="0"/>
              <a:t>Q’(30ud</a:t>
            </a:r>
            <a:r>
              <a:rPr lang="en-US" b="1" dirty="0"/>
              <a:t>)</a:t>
            </a:r>
            <a:endParaRPr lang="en-US" b="1" baseline="-25000" dirty="0"/>
          </a:p>
        </p:txBody>
      </p:sp>
      <p:sp>
        <p:nvSpPr>
          <p:cNvPr id="391190" name="Rectangle 22"/>
          <p:cNvSpPr>
            <a:spLocks noChangeArrowheads="1"/>
          </p:cNvSpPr>
          <p:nvPr/>
        </p:nvSpPr>
        <p:spPr bwMode="auto">
          <a:xfrm>
            <a:off x="4216400" y="1571625"/>
            <a:ext cx="3844925" cy="1203325"/>
          </a:xfrm>
          <a:prstGeom prst="rect">
            <a:avLst/>
          </a:prstGeom>
          <a:noFill/>
          <a:ln w="12700">
            <a:solidFill>
              <a:schemeClr val="tx1"/>
            </a:solidFill>
            <a:miter lim="800000"/>
            <a:headEnd/>
            <a:tailEnd/>
          </a:ln>
          <a:effectLst/>
        </p:spPr>
        <p:txBody>
          <a:bodyPr>
            <a:spAutoFit/>
          </a:bodyPr>
          <a:lstStyle/>
          <a:p>
            <a:r>
              <a:rPr lang="es-ES" b="1" dirty="0"/>
              <a:t>1º Antes del cambio tecnológico, Q=30ud con (L</a:t>
            </a:r>
            <a:r>
              <a:rPr lang="es-ES" b="1" baseline="-25000" dirty="0"/>
              <a:t>0</a:t>
            </a:r>
            <a:r>
              <a:rPr lang="es-ES" b="1" dirty="0"/>
              <a:t>,K</a:t>
            </a:r>
            <a:r>
              <a:rPr lang="es-ES" b="1" baseline="-25000" dirty="0"/>
              <a:t>0</a:t>
            </a:r>
            <a:r>
              <a:rPr lang="es-ES" b="1" dirty="0"/>
              <a:t>)</a:t>
            </a:r>
          </a:p>
          <a:p>
            <a:r>
              <a:rPr lang="es-ES" b="1" dirty="0"/>
              <a:t>2º Después del cambio, </a:t>
            </a:r>
            <a:r>
              <a:rPr lang="es-ES" b="1" dirty="0" smtClean="0"/>
              <a:t>Q’=30 </a:t>
            </a:r>
            <a:r>
              <a:rPr lang="es-ES" b="1" dirty="0" err="1"/>
              <a:t>ud</a:t>
            </a:r>
            <a:r>
              <a:rPr lang="es-ES" b="1" dirty="0"/>
              <a:t> con L</a:t>
            </a:r>
            <a:r>
              <a:rPr lang="es-ES" b="1" baseline="-25000" dirty="0"/>
              <a:t>0</a:t>
            </a:r>
            <a:r>
              <a:rPr lang="es-ES" b="1" dirty="0"/>
              <a:t> y solo K</a:t>
            </a:r>
            <a:r>
              <a:rPr lang="es-ES" b="1" baseline="-25000" dirty="0"/>
              <a:t>1</a:t>
            </a:r>
          </a:p>
        </p:txBody>
      </p:sp>
      <p:sp>
        <p:nvSpPr>
          <p:cNvPr id="391192" name="Line 24"/>
          <p:cNvSpPr>
            <a:spLocks noChangeShapeType="1"/>
          </p:cNvSpPr>
          <p:nvPr/>
        </p:nvSpPr>
        <p:spPr bwMode="auto">
          <a:xfrm flipH="1">
            <a:off x="1989138" y="4224338"/>
            <a:ext cx="1363662" cy="0"/>
          </a:xfrm>
          <a:prstGeom prst="line">
            <a:avLst/>
          </a:prstGeom>
          <a:noFill/>
          <a:ln w="12700">
            <a:solidFill>
              <a:schemeClr val="tx1"/>
            </a:solidFill>
            <a:prstDash val="dash"/>
            <a:round/>
            <a:headEnd/>
            <a:tailEnd/>
          </a:ln>
          <a:effectLst/>
        </p:spPr>
        <p:txBody>
          <a:bodyPr wrap="none">
            <a:spAutoFit/>
          </a:bodyPr>
          <a:lstStyle/>
          <a:p>
            <a:endParaRPr lang="es-ES"/>
          </a:p>
        </p:txBody>
      </p:sp>
      <p:sp>
        <p:nvSpPr>
          <p:cNvPr id="22" name="Rectangle 2"/>
          <p:cNvSpPr txBox="1">
            <a:spLocks noChangeArrowheads="1"/>
          </p:cNvSpPr>
          <p:nvPr/>
        </p:nvSpPr>
        <p:spPr bwMode="auto">
          <a:xfrm>
            <a:off x="306730" y="239914"/>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ES" sz="3600" b="0" i="0" u="none" strike="noStrike" kern="0" cap="none" spc="0" normalizeH="0" baseline="0" noProof="0" dirty="0" smtClean="0">
                <a:ln>
                  <a:noFill/>
                </a:ln>
                <a:solidFill>
                  <a:schemeClr val="tx2"/>
                </a:solidFill>
                <a:effectLst/>
                <a:uLnTx/>
                <a:uFillTx/>
                <a:latin typeface="+mj-lt"/>
                <a:ea typeface="+mj-ea"/>
                <a:cs typeface="+mj-cs"/>
              </a:rPr>
              <a:t>5. Cambio tecnológico</a:t>
            </a:r>
            <a:endParaRPr kumimoji="0" lang="es-ES" sz="3600" b="0"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4 Marcador de pie de página"/>
          <p:cNvSpPr>
            <a:spLocks noGrp="1"/>
          </p:cNvSpPr>
          <p:nvPr>
            <p:ph type="ftr" sz="quarter" idx="11"/>
          </p:nvPr>
        </p:nvSpPr>
        <p:spPr/>
        <p:txBody>
          <a:bodyPr/>
          <a:lstStyle/>
          <a:p>
            <a:r>
              <a:rPr lang="es-ES"/>
              <a:t>Capítulo 3</a:t>
            </a:r>
          </a:p>
        </p:txBody>
      </p:sp>
      <p:sp>
        <p:nvSpPr>
          <p:cNvPr id="7" name="5 Marcador de número de diapositiva"/>
          <p:cNvSpPr>
            <a:spLocks noGrp="1"/>
          </p:cNvSpPr>
          <p:nvPr>
            <p:ph type="sldNum" sz="quarter" idx="12"/>
          </p:nvPr>
        </p:nvSpPr>
        <p:spPr/>
        <p:txBody>
          <a:bodyPr/>
          <a:lstStyle/>
          <a:p>
            <a:fld id="{0FD3FAA7-4C80-4490-A36D-0B148A87C136}" type="slidenum">
              <a:rPr lang="es-ES"/>
              <a:pPr/>
              <a:t>64</a:t>
            </a:fld>
            <a:endParaRPr lang="es-ES"/>
          </a:p>
        </p:txBody>
      </p:sp>
      <p:sp>
        <p:nvSpPr>
          <p:cNvPr id="247810" name="Rectangle 2"/>
          <p:cNvSpPr>
            <a:spLocks noChangeArrowheads="1"/>
          </p:cNvSpPr>
          <p:nvPr/>
        </p:nvSpPr>
        <p:spPr bwMode="auto">
          <a:xfrm>
            <a:off x="762000" y="6248400"/>
            <a:ext cx="1905000" cy="457200"/>
          </a:xfrm>
          <a:prstGeom prst="rect">
            <a:avLst/>
          </a:prstGeom>
          <a:noFill/>
          <a:ln w="12700">
            <a:noFill/>
            <a:miter lim="800000"/>
            <a:headEnd/>
            <a:tailEnd/>
          </a:ln>
          <a:effectLst/>
        </p:spPr>
        <p:txBody>
          <a:bodyPr wrap="none" anchor="ctr"/>
          <a:lstStyle/>
          <a:p>
            <a:endParaRPr lang="es-ES"/>
          </a:p>
        </p:txBody>
      </p:sp>
      <p:sp>
        <p:nvSpPr>
          <p:cNvPr id="247811" name="Rectangle 3"/>
          <p:cNvSpPr>
            <a:spLocks noChangeArrowheads="1"/>
          </p:cNvSpPr>
          <p:nvPr/>
        </p:nvSpPr>
        <p:spPr bwMode="auto">
          <a:xfrm>
            <a:off x="3276600" y="6248400"/>
            <a:ext cx="2895600" cy="457200"/>
          </a:xfrm>
          <a:prstGeom prst="rect">
            <a:avLst/>
          </a:prstGeom>
          <a:noFill/>
          <a:ln w="12700">
            <a:noFill/>
            <a:miter lim="800000"/>
            <a:headEnd/>
            <a:tailEnd/>
          </a:ln>
          <a:effectLst/>
        </p:spPr>
        <p:txBody>
          <a:bodyPr wrap="none" anchor="ctr"/>
          <a:lstStyle/>
          <a:p>
            <a:endParaRPr lang="es-ES"/>
          </a:p>
        </p:txBody>
      </p:sp>
      <p:sp>
        <p:nvSpPr>
          <p:cNvPr id="247812" name="Rectangle 4"/>
          <p:cNvSpPr>
            <a:spLocks noGrp="1" noChangeArrowheads="1"/>
          </p:cNvSpPr>
          <p:nvPr>
            <p:ph type="title"/>
          </p:nvPr>
        </p:nvSpPr>
        <p:spPr>
          <a:xfrm>
            <a:off x="457200" y="0"/>
            <a:ext cx="8229600" cy="1143000"/>
          </a:xfrm>
          <a:noFill/>
          <a:ln/>
        </p:spPr>
        <p:txBody>
          <a:bodyPr lIns="90488" tIns="44450" rIns="90488" bIns="44450" anchor="b"/>
          <a:lstStyle/>
          <a:p>
            <a:r>
              <a:rPr lang="en-US" sz="4000" dirty="0" err="1"/>
              <a:t>Resumen</a:t>
            </a:r>
            <a:endParaRPr lang="en-US" sz="4000" dirty="0"/>
          </a:p>
        </p:txBody>
      </p:sp>
      <p:sp>
        <p:nvSpPr>
          <p:cNvPr id="247813" name="Rectangle 5"/>
          <p:cNvSpPr>
            <a:spLocks noGrp="1" noChangeArrowheads="1"/>
          </p:cNvSpPr>
          <p:nvPr>
            <p:ph type="body" idx="1"/>
          </p:nvPr>
        </p:nvSpPr>
        <p:spPr>
          <a:xfrm>
            <a:off x="457200" y="1195087"/>
            <a:ext cx="8229600" cy="4525963"/>
          </a:xfrm>
          <a:noFill/>
          <a:ln/>
        </p:spPr>
        <p:txBody>
          <a:bodyPr lIns="90488" tIns="44450" rIns="90488" bIns="44450"/>
          <a:lstStyle/>
          <a:p>
            <a:pPr algn="just">
              <a:lnSpc>
                <a:spcPct val="80000"/>
              </a:lnSpc>
              <a:spcBef>
                <a:spcPts val="600"/>
              </a:spcBef>
            </a:pPr>
            <a:r>
              <a:rPr lang="en-US" sz="2800" dirty="0" err="1"/>
              <a:t>Una</a:t>
            </a:r>
            <a:r>
              <a:rPr lang="en-US" sz="2800" dirty="0"/>
              <a:t> </a:t>
            </a:r>
            <a:r>
              <a:rPr lang="en-US" sz="2800" i="1" dirty="0" err="1"/>
              <a:t>función</a:t>
            </a:r>
            <a:r>
              <a:rPr lang="en-US" sz="2800" i="1" dirty="0"/>
              <a:t> de </a:t>
            </a:r>
            <a:r>
              <a:rPr lang="en-US" sz="2800" i="1" dirty="0" err="1"/>
              <a:t>producción</a:t>
            </a:r>
            <a:r>
              <a:rPr lang="en-US" sz="2800" i="1" dirty="0"/>
              <a:t> </a:t>
            </a:r>
            <a:r>
              <a:rPr lang="en-US" sz="2800" dirty="0"/>
              <a:t>describe el </a:t>
            </a:r>
            <a:r>
              <a:rPr lang="en-US" sz="2800" dirty="0" err="1"/>
              <a:t>nivel</a:t>
            </a:r>
            <a:r>
              <a:rPr lang="en-US" sz="2800" dirty="0"/>
              <a:t> </a:t>
            </a:r>
            <a:r>
              <a:rPr lang="en-US" sz="2800" dirty="0" err="1"/>
              <a:t>máximo</a:t>
            </a:r>
            <a:r>
              <a:rPr lang="en-US" sz="2800" dirty="0"/>
              <a:t> de </a:t>
            </a:r>
            <a:r>
              <a:rPr lang="en-US" sz="2800" dirty="0" err="1"/>
              <a:t>producción</a:t>
            </a:r>
            <a:r>
              <a:rPr lang="en-US" sz="2800" dirty="0"/>
              <a:t> </a:t>
            </a:r>
            <a:r>
              <a:rPr lang="en-US" sz="2800" dirty="0" err="1"/>
              <a:t>que</a:t>
            </a:r>
            <a:r>
              <a:rPr lang="en-US" sz="2800" dirty="0"/>
              <a:t> </a:t>
            </a:r>
            <a:r>
              <a:rPr lang="en-US" sz="2800" dirty="0" err="1"/>
              <a:t>puede</a:t>
            </a:r>
            <a:r>
              <a:rPr lang="en-US" sz="2800" dirty="0"/>
              <a:t> </a:t>
            </a:r>
            <a:r>
              <a:rPr lang="en-US" sz="2800" dirty="0" err="1"/>
              <a:t>obtener</a:t>
            </a:r>
            <a:r>
              <a:rPr lang="en-US" sz="2800" dirty="0"/>
              <a:t> </a:t>
            </a:r>
            <a:r>
              <a:rPr lang="en-US" sz="2800" dirty="0" err="1"/>
              <a:t>una</a:t>
            </a:r>
            <a:r>
              <a:rPr lang="en-US" sz="2800" dirty="0"/>
              <a:t> </a:t>
            </a:r>
            <a:r>
              <a:rPr lang="en-US" sz="2800" dirty="0" err="1"/>
              <a:t>empresa</a:t>
            </a:r>
            <a:r>
              <a:rPr lang="en-US" sz="2800" dirty="0"/>
              <a:t> con </a:t>
            </a:r>
            <a:r>
              <a:rPr lang="en-US" sz="2800" dirty="0" err="1"/>
              <a:t>cada</a:t>
            </a:r>
            <a:r>
              <a:rPr lang="en-US" sz="2800" dirty="0"/>
              <a:t> </a:t>
            </a:r>
            <a:r>
              <a:rPr lang="en-US" sz="2800" dirty="0" err="1"/>
              <a:t>combinación</a:t>
            </a:r>
            <a:r>
              <a:rPr lang="en-US" sz="2800" dirty="0"/>
              <a:t> </a:t>
            </a:r>
            <a:r>
              <a:rPr lang="en-US" sz="2800" dirty="0" err="1"/>
              <a:t>específica</a:t>
            </a:r>
            <a:r>
              <a:rPr lang="en-US" sz="2800" dirty="0"/>
              <a:t> de </a:t>
            </a:r>
            <a:r>
              <a:rPr lang="en-US" sz="2800" dirty="0" err="1"/>
              <a:t>factores</a:t>
            </a:r>
            <a:r>
              <a:rPr lang="en-US" sz="2800" dirty="0"/>
              <a:t>. </a:t>
            </a:r>
          </a:p>
          <a:p>
            <a:pPr algn="just">
              <a:lnSpc>
                <a:spcPct val="80000"/>
              </a:lnSpc>
              <a:spcBef>
                <a:spcPts val="600"/>
              </a:spcBef>
            </a:pPr>
            <a:r>
              <a:rPr lang="es-ES" sz="2800" i="1" dirty="0"/>
              <a:t>El producto medio del trabajo </a:t>
            </a:r>
            <a:r>
              <a:rPr lang="es-ES" sz="2800" dirty="0"/>
              <a:t>mide la productividad del trabajador medio.</a:t>
            </a:r>
          </a:p>
          <a:p>
            <a:pPr algn="just">
              <a:lnSpc>
                <a:spcPct val="80000"/>
              </a:lnSpc>
              <a:spcBef>
                <a:spcPts val="600"/>
              </a:spcBef>
            </a:pPr>
            <a:r>
              <a:rPr lang="es-ES" sz="2800" i="1" dirty="0"/>
              <a:t>El producto marginal del trabajo</a:t>
            </a:r>
            <a:r>
              <a:rPr lang="es-ES" sz="2800" dirty="0"/>
              <a:t> mide la variación en la producción ante variaciones en el número de trabajadores incorporados a la producción</a:t>
            </a:r>
            <a:r>
              <a:rPr lang="es-ES" sz="2800" dirty="0" smtClean="0"/>
              <a:t>.</a:t>
            </a:r>
          </a:p>
          <a:p>
            <a:pPr algn="just">
              <a:lnSpc>
                <a:spcPct val="80000"/>
              </a:lnSpc>
              <a:spcBef>
                <a:spcPts val="600"/>
              </a:spcBef>
            </a:pPr>
            <a:r>
              <a:rPr lang="es-ES" sz="2800" dirty="0" smtClean="0"/>
              <a:t>La </a:t>
            </a:r>
            <a:r>
              <a:rPr lang="es-ES" sz="2800" i="1" dirty="0" smtClean="0"/>
              <a:t>ley de los rendimientos marginales decrecientes</a:t>
            </a:r>
            <a:r>
              <a:rPr lang="es-ES" sz="2800" dirty="0" smtClean="0"/>
              <a:t> explica que el producto marginal de un factor variable disminuya a medida que se incrementa la cantidad del factor.</a:t>
            </a:r>
          </a:p>
          <a:p>
            <a:pPr algn="just">
              <a:lnSpc>
                <a:spcPct val="80000"/>
              </a:lnSpc>
              <a:spcBef>
                <a:spcPct val="70000"/>
              </a:spcBef>
            </a:pPr>
            <a:endParaRPr lang="en-US" sz="2800" dirty="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7813">
                                            <p:txEl>
                                              <p:pRg st="0" end="0"/>
                                            </p:txEl>
                                          </p:spTgt>
                                        </p:tgtEl>
                                        <p:attrNameLst>
                                          <p:attrName>style.visibility</p:attrName>
                                        </p:attrNameLst>
                                      </p:cBhvr>
                                      <p:to>
                                        <p:strVal val="visible"/>
                                      </p:to>
                                    </p:set>
                                    <p:animEffect transition="in" filter="wipe(left)">
                                      <p:cBhvr>
                                        <p:cTn id="7" dur="500"/>
                                        <p:tgtEl>
                                          <p:spTgt spid="2478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7813">
                                            <p:txEl>
                                              <p:pRg st="1" end="1"/>
                                            </p:txEl>
                                          </p:spTgt>
                                        </p:tgtEl>
                                        <p:attrNameLst>
                                          <p:attrName>style.visibility</p:attrName>
                                        </p:attrNameLst>
                                      </p:cBhvr>
                                      <p:to>
                                        <p:strVal val="visible"/>
                                      </p:to>
                                    </p:set>
                                    <p:animEffect transition="in" filter="wipe(left)">
                                      <p:cBhvr>
                                        <p:cTn id="12" dur="500"/>
                                        <p:tgtEl>
                                          <p:spTgt spid="2478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7813">
                                            <p:txEl>
                                              <p:pRg st="2" end="2"/>
                                            </p:txEl>
                                          </p:spTgt>
                                        </p:tgtEl>
                                        <p:attrNameLst>
                                          <p:attrName>style.visibility</p:attrName>
                                        </p:attrNameLst>
                                      </p:cBhvr>
                                      <p:to>
                                        <p:strVal val="visible"/>
                                      </p:to>
                                    </p:set>
                                    <p:animEffect transition="in" filter="wipe(left)">
                                      <p:cBhvr>
                                        <p:cTn id="17" dur="500"/>
                                        <p:tgtEl>
                                          <p:spTgt spid="2478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7813">
                                            <p:txEl>
                                              <p:pRg st="3" end="3"/>
                                            </p:txEl>
                                          </p:spTgt>
                                        </p:tgtEl>
                                        <p:attrNameLst>
                                          <p:attrName>style.visibility</p:attrName>
                                        </p:attrNameLst>
                                      </p:cBhvr>
                                      <p:to>
                                        <p:strVal val="visible"/>
                                      </p:to>
                                    </p:set>
                                    <p:animEffect transition="in" filter="wipe(left)">
                                      <p:cBhvr>
                                        <p:cTn id="22" dur="500"/>
                                        <p:tgtEl>
                                          <p:spTgt spid="2478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3" grpId="0" build="p"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4 Marcador de pie de página"/>
          <p:cNvSpPr>
            <a:spLocks noGrp="1"/>
          </p:cNvSpPr>
          <p:nvPr>
            <p:ph type="ftr" sz="quarter" idx="11"/>
          </p:nvPr>
        </p:nvSpPr>
        <p:spPr/>
        <p:txBody>
          <a:bodyPr/>
          <a:lstStyle/>
          <a:p>
            <a:r>
              <a:rPr lang="es-ES"/>
              <a:t>Capítulo 3</a:t>
            </a:r>
          </a:p>
        </p:txBody>
      </p:sp>
      <p:sp>
        <p:nvSpPr>
          <p:cNvPr id="7" name="5 Marcador de número de diapositiva"/>
          <p:cNvSpPr>
            <a:spLocks noGrp="1"/>
          </p:cNvSpPr>
          <p:nvPr>
            <p:ph type="sldNum" sz="quarter" idx="12"/>
          </p:nvPr>
        </p:nvSpPr>
        <p:spPr/>
        <p:txBody>
          <a:bodyPr/>
          <a:lstStyle/>
          <a:p>
            <a:fld id="{D9247857-B1E3-48E5-8343-D74174EA5344}" type="slidenum">
              <a:rPr lang="es-ES"/>
              <a:pPr/>
              <a:t>65</a:t>
            </a:fld>
            <a:endParaRPr lang="es-ES"/>
          </a:p>
        </p:txBody>
      </p:sp>
      <p:sp>
        <p:nvSpPr>
          <p:cNvPr id="251906" name="Rectangle 2"/>
          <p:cNvSpPr>
            <a:spLocks noChangeArrowheads="1"/>
          </p:cNvSpPr>
          <p:nvPr/>
        </p:nvSpPr>
        <p:spPr bwMode="auto">
          <a:xfrm>
            <a:off x="762000" y="6248400"/>
            <a:ext cx="1905000" cy="457200"/>
          </a:xfrm>
          <a:prstGeom prst="rect">
            <a:avLst/>
          </a:prstGeom>
          <a:noFill/>
          <a:ln w="12700">
            <a:noFill/>
            <a:miter lim="800000"/>
            <a:headEnd/>
            <a:tailEnd/>
          </a:ln>
          <a:effectLst/>
        </p:spPr>
        <p:txBody>
          <a:bodyPr wrap="none" anchor="ctr"/>
          <a:lstStyle/>
          <a:p>
            <a:endParaRPr lang="es-ES"/>
          </a:p>
        </p:txBody>
      </p:sp>
      <p:sp>
        <p:nvSpPr>
          <p:cNvPr id="251907" name="Rectangle 3"/>
          <p:cNvSpPr>
            <a:spLocks noChangeArrowheads="1"/>
          </p:cNvSpPr>
          <p:nvPr/>
        </p:nvSpPr>
        <p:spPr bwMode="auto">
          <a:xfrm>
            <a:off x="3276600" y="6248400"/>
            <a:ext cx="2895600" cy="457200"/>
          </a:xfrm>
          <a:prstGeom prst="rect">
            <a:avLst/>
          </a:prstGeom>
          <a:noFill/>
          <a:ln w="12700">
            <a:noFill/>
            <a:miter lim="800000"/>
            <a:headEnd/>
            <a:tailEnd/>
          </a:ln>
          <a:effectLst/>
        </p:spPr>
        <p:txBody>
          <a:bodyPr wrap="none" anchor="ctr"/>
          <a:lstStyle/>
          <a:p>
            <a:endParaRPr lang="es-ES"/>
          </a:p>
        </p:txBody>
      </p:sp>
      <p:sp>
        <p:nvSpPr>
          <p:cNvPr id="251909" name="Rectangle 5"/>
          <p:cNvSpPr>
            <a:spLocks noGrp="1" noChangeArrowheads="1"/>
          </p:cNvSpPr>
          <p:nvPr>
            <p:ph type="body" idx="1"/>
          </p:nvPr>
        </p:nvSpPr>
        <p:spPr>
          <a:noFill/>
          <a:ln/>
        </p:spPr>
        <p:txBody>
          <a:bodyPr lIns="90488" tIns="44450" rIns="90488" bIns="44450"/>
          <a:lstStyle/>
          <a:p>
            <a:pPr algn="just">
              <a:spcBef>
                <a:spcPct val="70000"/>
              </a:spcBef>
            </a:pPr>
            <a:r>
              <a:rPr lang="en-US" sz="2800" dirty="0" err="1"/>
              <a:t>Una</a:t>
            </a:r>
            <a:r>
              <a:rPr lang="en-US" sz="2800" dirty="0"/>
              <a:t> </a:t>
            </a:r>
            <a:r>
              <a:rPr lang="en-US" sz="2800" i="1" dirty="0" err="1"/>
              <a:t>isocuanta</a:t>
            </a:r>
            <a:r>
              <a:rPr lang="en-US" sz="2800" dirty="0"/>
              <a:t> </a:t>
            </a:r>
            <a:r>
              <a:rPr lang="en-US" sz="2800" dirty="0" err="1"/>
              <a:t>es</a:t>
            </a:r>
            <a:r>
              <a:rPr lang="en-US" sz="2800" dirty="0"/>
              <a:t> </a:t>
            </a:r>
            <a:r>
              <a:rPr lang="en-US" sz="2800" dirty="0" err="1"/>
              <a:t>una</a:t>
            </a:r>
            <a:r>
              <a:rPr lang="en-US" sz="2800" dirty="0"/>
              <a:t> </a:t>
            </a:r>
            <a:r>
              <a:rPr lang="en-US" sz="2800" dirty="0" err="1"/>
              <a:t>curva</a:t>
            </a:r>
            <a:r>
              <a:rPr lang="en-US" sz="2800" dirty="0"/>
              <a:t> </a:t>
            </a:r>
            <a:r>
              <a:rPr lang="en-US" sz="2800" dirty="0" err="1"/>
              <a:t>que</a:t>
            </a:r>
            <a:r>
              <a:rPr lang="en-US" sz="2800" dirty="0"/>
              <a:t> </a:t>
            </a:r>
            <a:r>
              <a:rPr lang="en-US" sz="2800" dirty="0" err="1"/>
              <a:t>muestra</a:t>
            </a:r>
            <a:r>
              <a:rPr lang="en-US" sz="2800" dirty="0"/>
              <a:t> </a:t>
            </a:r>
            <a:r>
              <a:rPr lang="en-US" sz="2800" dirty="0" err="1"/>
              <a:t>todas</a:t>
            </a:r>
            <a:r>
              <a:rPr lang="en-US" sz="2800" dirty="0"/>
              <a:t> </a:t>
            </a:r>
            <a:r>
              <a:rPr lang="en-US" sz="2800" dirty="0" err="1"/>
              <a:t>las</a:t>
            </a:r>
            <a:r>
              <a:rPr lang="en-US" sz="2800" dirty="0"/>
              <a:t> </a:t>
            </a:r>
            <a:r>
              <a:rPr lang="en-US" sz="2800" dirty="0" err="1"/>
              <a:t>combinaciones</a:t>
            </a:r>
            <a:r>
              <a:rPr lang="en-US" sz="2800" dirty="0"/>
              <a:t> de </a:t>
            </a:r>
            <a:r>
              <a:rPr lang="en-US" sz="2800" dirty="0" err="1"/>
              <a:t>factores</a:t>
            </a:r>
            <a:r>
              <a:rPr lang="en-US" sz="2800" dirty="0"/>
              <a:t> </a:t>
            </a:r>
            <a:r>
              <a:rPr lang="en-US" sz="2800" dirty="0" err="1"/>
              <a:t>que</a:t>
            </a:r>
            <a:r>
              <a:rPr lang="en-US" sz="2800" dirty="0"/>
              <a:t> </a:t>
            </a:r>
            <a:r>
              <a:rPr lang="en-US" sz="2800" dirty="0" err="1"/>
              <a:t>generan</a:t>
            </a:r>
            <a:r>
              <a:rPr lang="en-US" sz="2800" dirty="0"/>
              <a:t> un </a:t>
            </a:r>
            <a:r>
              <a:rPr lang="en-US" sz="2800" dirty="0" err="1"/>
              <a:t>determinado</a:t>
            </a:r>
            <a:r>
              <a:rPr lang="en-US" sz="2800" dirty="0"/>
              <a:t> </a:t>
            </a:r>
            <a:r>
              <a:rPr lang="en-US" sz="2800" dirty="0" err="1"/>
              <a:t>nivel</a:t>
            </a:r>
            <a:r>
              <a:rPr lang="en-US" sz="2800" dirty="0"/>
              <a:t> de </a:t>
            </a:r>
            <a:r>
              <a:rPr lang="en-US" sz="2800" dirty="0" err="1"/>
              <a:t>producción</a:t>
            </a:r>
            <a:r>
              <a:rPr lang="en-US" sz="2800" dirty="0"/>
              <a:t>. </a:t>
            </a:r>
          </a:p>
          <a:p>
            <a:pPr algn="just"/>
            <a:r>
              <a:rPr lang="es-ES" sz="2800" dirty="0"/>
              <a:t>Las </a:t>
            </a:r>
            <a:r>
              <a:rPr lang="es-ES" sz="2800" dirty="0" err="1"/>
              <a:t>isocuantas</a:t>
            </a:r>
            <a:r>
              <a:rPr lang="es-ES" sz="2800" dirty="0"/>
              <a:t> siempre tienen pendiente negativa porque el producto marginal de todos los factores es positiva.</a:t>
            </a:r>
            <a:r>
              <a:rPr lang="en-US" sz="2800" dirty="0"/>
              <a:t> </a:t>
            </a:r>
            <a:endParaRPr lang="en-US" sz="2800" dirty="0" smtClean="0"/>
          </a:p>
          <a:p>
            <a:pPr algn="just"/>
            <a:r>
              <a:rPr lang="es-ES" sz="2800" dirty="0" smtClean="0"/>
              <a:t>En el análisis a largo plazo, tendemos a centrar la atención en la elección de la escala o el volumen de operaciones de la empresa.</a:t>
            </a:r>
            <a:endParaRPr lang="en-US" sz="2800" dirty="0" smtClean="0"/>
          </a:p>
          <a:p>
            <a:pPr algn="just"/>
            <a:endParaRPr lang="en-US" dirty="0"/>
          </a:p>
        </p:txBody>
      </p:sp>
      <p:sp>
        <p:nvSpPr>
          <p:cNvPr id="251911" name="Rectangle 7"/>
          <p:cNvSpPr>
            <a:spLocks noGrp="1" noChangeArrowheads="1"/>
          </p:cNvSpPr>
          <p:nvPr>
            <p:ph type="title"/>
          </p:nvPr>
        </p:nvSpPr>
        <p:spPr>
          <a:noFill/>
          <a:ln/>
        </p:spPr>
        <p:txBody>
          <a:bodyPr lIns="90488" tIns="44450" rIns="90488" bIns="44450" anchor="b"/>
          <a:lstStyle/>
          <a:p>
            <a:r>
              <a:rPr lang="en-US" sz="4000" dirty="0" err="1"/>
              <a:t>Resumen</a:t>
            </a:r>
            <a:endParaRPr lang="en-US" sz="4000" dirty="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1909">
                                            <p:txEl>
                                              <p:pRg st="0" end="0"/>
                                            </p:txEl>
                                          </p:spTgt>
                                        </p:tgtEl>
                                        <p:attrNameLst>
                                          <p:attrName>style.visibility</p:attrName>
                                        </p:attrNameLst>
                                      </p:cBhvr>
                                      <p:to>
                                        <p:strVal val="visible"/>
                                      </p:to>
                                    </p:set>
                                    <p:animEffect transition="in" filter="wipe(left)">
                                      <p:cBhvr>
                                        <p:cTn id="7" dur="500"/>
                                        <p:tgtEl>
                                          <p:spTgt spid="25190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1909">
                                            <p:txEl>
                                              <p:pRg st="1" end="1"/>
                                            </p:txEl>
                                          </p:spTgt>
                                        </p:tgtEl>
                                        <p:attrNameLst>
                                          <p:attrName>style.visibility</p:attrName>
                                        </p:attrNameLst>
                                      </p:cBhvr>
                                      <p:to>
                                        <p:strVal val="visible"/>
                                      </p:to>
                                    </p:set>
                                    <p:animEffect transition="in" filter="wipe(left)">
                                      <p:cBhvr>
                                        <p:cTn id="12" dur="500"/>
                                        <p:tgtEl>
                                          <p:spTgt spid="25190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1909">
                                            <p:txEl>
                                              <p:pRg st="2" end="2"/>
                                            </p:txEl>
                                          </p:spTgt>
                                        </p:tgtEl>
                                        <p:attrNameLst>
                                          <p:attrName>style.visibility</p:attrName>
                                        </p:attrNameLst>
                                      </p:cBhvr>
                                      <p:to>
                                        <p:strVal val="visible"/>
                                      </p:to>
                                    </p:set>
                                    <p:animEffect transition="in" filter="wipe(left)">
                                      <p:cBhvr>
                                        <p:cTn id="17" dur="500"/>
                                        <p:tgtEl>
                                          <p:spTgt spid="25190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09"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4 Marcador de pie de página"/>
          <p:cNvSpPr>
            <a:spLocks noGrp="1"/>
          </p:cNvSpPr>
          <p:nvPr>
            <p:ph type="ftr" sz="quarter" idx="11"/>
          </p:nvPr>
        </p:nvSpPr>
        <p:spPr/>
        <p:txBody>
          <a:bodyPr/>
          <a:lstStyle/>
          <a:p>
            <a:r>
              <a:rPr lang="es-ES"/>
              <a:t>Capítulo 3</a:t>
            </a:r>
          </a:p>
        </p:txBody>
      </p:sp>
      <p:sp>
        <p:nvSpPr>
          <p:cNvPr id="7" name="5 Marcador de número de diapositiva"/>
          <p:cNvSpPr>
            <a:spLocks noGrp="1"/>
          </p:cNvSpPr>
          <p:nvPr>
            <p:ph type="sldNum" sz="quarter" idx="12"/>
          </p:nvPr>
        </p:nvSpPr>
        <p:spPr/>
        <p:txBody>
          <a:bodyPr/>
          <a:lstStyle/>
          <a:p>
            <a:fld id="{AD1F8745-7476-4473-A11B-F7C3FFA5CE9A}" type="slidenum">
              <a:rPr lang="es-ES"/>
              <a:pPr/>
              <a:t>7</a:t>
            </a:fld>
            <a:endParaRPr lang="es-ES"/>
          </a:p>
        </p:txBody>
      </p:sp>
      <p:sp>
        <p:nvSpPr>
          <p:cNvPr id="81922" name="Rectangle 2"/>
          <p:cNvSpPr>
            <a:spLocks noChangeArrowheads="1"/>
          </p:cNvSpPr>
          <p:nvPr/>
        </p:nvSpPr>
        <p:spPr bwMode="auto">
          <a:xfrm>
            <a:off x="762000" y="6400800"/>
            <a:ext cx="1905000" cy="457200"/>
          </a:xfrm>
          <a:prstGeom prst="rect">
            <a:avLst/>
          </a:prstGeom>
          <a:noFill/>
          <a:ln w="12700">
            <a:noFill/>
            <a:miter lim="800000"/>
            <a:headEnd/>
            <a:tailEnd/>
          </a:ln>
          <a:effectLst/>
        </p:spPr>
        <p:txBody>
          <a:bodyPr wrap="none" anchor="ctr"/>
          <a:lstStyle/>
          <a:p>
            <a:endParaRPr lang="es-ES"/>
          </a:p>
        </p:txBody>
      </p:sp>
      <p:sp>
        <p:nvSpPr>
          <p:cNvPr id="81923" name="Rectangle 3"/>
          <p:cNvSpPr>
            <a:spLocks noChangeArrowheads="1"/>
          </p:cNvSpPr>
          <p:nvPr/>
        </p:nvSpPr>
        <p:spPr bwMode="auto">
          <a:xfrm>
            <a:off x="3276600" y="6248400"/>
            <a:ext cx="2895600" cy="457200"/>
          </a:xfrm>
          <a:prstGeom prst="rect">
            <a:avLst/>
          </a:prstGeom>
          <a:noFill/>
          <a:ln w="12700">
            <a:noFill/>
            <a:miter lim="800000"/>
            <a:headEnd/>
            <a:tailEnd/>
          </a:ln>
          <a:effectLst/>
        </p:spPr>
        <p:txBody>
          <a:bodyPr wrap="none" anchor="ctr"/>
          <a:lstStyle/>
          <a:p>
            <a:endParaRPr lang="es-ES"/>
          </a:p>
        </p:txBody>
      </p:sp>
      <p:sp>
        <p:nvSpPr>
          <p:cNvPr id="81924" name="Rectangle 4"/>
          <p:cNvSpPr>
            <a:spLocks noGrp="1" noChangeArrowheads="1"/>
          </p:cNvSpPr>
          <p:nvPr>
            <p:ph type="title"/>
          </p:nvPr>
        </p:nvSpPr>
        <p:spPr>
          <a:xfrm>
            <a:off x="445625" y="0"/>
            <a:ext cx="8229600" cy="1041400"/>
          </a:xfrm>
          <a:noFill/>
          <a:ln/>
        </p:spPr>
        <p:txBody>
          <a:bodyPr lIns="90488" tIns="44450" rIns="90488" bIns="44450" anchor="b"/>
          <a:lstStyle/>
          <a:p>
            <a:r>
              <a:rPr lang="es-ES" sz="4000" dirty="0"/>
              <a:t>1.1. La función de producción</a:t>
            </a:r>
            <a:r>
              <a:rPr lang="en-US" sz="4000" dirty="0"/>
              <a:t> </a:t>
            </a:r>
          </a:p>
        </p:txBody>
      </p:sp>
      <p:sp>
        <p:nvSpPr>
          <p:cNvPr id="81926" name="Rectangle 6"/>
          <p:cNvSpPr>
            <a:spLocks noGrp="1" noChangeArrowheads="1"/>
          </p:cNvSpPr>
          <p:nvPr>
            <p:ph type="body" idx="1"/>
          </p:nvPr>
        </p:nvSpPr>
        <p:spPr>
          <a:xfrm>
            <a:off x="731838" y="1376363"/>
            <a:ext cx="7532486" cy="4224337"/>
          </a:xfrm>
          <a:noFill/>
          <a:ln/>
        </p:spPr>
        <p:txBody>
          <a:bodyPr lIns="90488" tIns="44450" rIns="90488" bIns="44450"/>
          <a:lstStyle/>
          <a:p>
            <a:pPr algn="just">
              <a:lnSpc>
                <a:spcPct val="80000"/>
              </a:lnSpc>
            </a:pPr>
            <a:r>
              <a:rPr lang="es-ES" sz="2800" dirty="0"/>
              <a:t>La función de producción describe la relación entre los factores de producción y la producción resultante.</a:t>
            </a:r>
          </a:p>
          <a:p>
            <a:pPr algn="just">
              <a:lnSpc>
                <a:spcPct val="80000"/>
              </a:lnSpc>
            </a:pPr>
            <a:r>
              <a:rPr lang="es-ES" sz="2800" dirty="0"/>
              <a:t>Una función de producción indica el nivel de producción Q que obtiene una empresa con cada combinación específica de factores:</a:t>
            </a:r>
          </a:p>
          <a:p>
            <a:pPr>
              <a:lnSpc>
                <a:spcPct val="80000"/>
              </a:lnSpc>
              <a:buFontTx/>
              <a:buNone/>
            </a:pPr>
            <a:r>
              <a:rPr lang="es-ES" sz="2800" dirty="0"/>
              <a:t>		</a:t>
            </a:r>
            <a:r>
              <a:rPr lang="es-ES" sz="2800" i="1" dirty="0"/>
              <a:t>Q = F(L,K)</a:t>
            </a:r>
          </a:p>
          <a:p>
            <a:pPr>
              <a:lnSpc>
                <a:spcPct val="80000"/>
              </a:lnSpc>
              <a:buFontTx/>
              <a:buNone/>
            </a:pPr>
            <a:r>
              <a:rPr lang="es-ES" sz="2800" i="1" dirty="0"/>
              <a:t>   </a:t>
            </a:r>
            <a:r>
              <a:rPr lang="es-ES" sz="2800" i="1" dirty="0" smtClean="0"/>
              <a:t> Q </a:t>
            </a:r>
            <a:r>
              <a:rPr lang="es-ES" sz="2800" i="1" dirty="0"/>
              <a:t>= </a:t>
            </a:r>
            <a:r>
              <a:rPr lang="es-ES" sz="2800" dirty="0"/>
              <a:t>producción (unidades de producto).</a:t>
            </a:r>
          </a:p>
          <a:p>
            <a:pPr>
              <a:lnSpc>
                <a:spcPct val="80000"/>
              </a:lnSpc>
              <a:buFontTx/>
              <a:buNone/>
            </a:pPr>
            <a:r>
              <a:rPr lang="es-ES" sz="2800" i="1" dirty="0"/>
              <a:t>    L</a:t>
            </a:r>
            <a:r>
              <a:rPr lang="es-ES" sz="2800" dirty="0"/>
              <a:t> = trabajo (unidades de trabajo).</a:t>
            </a:r>
            <a:r>
              <a:rPr lang="es-ES" sz="2800" i="1" dirty="0"/>
              <a:t>          </a:t>
            </a:r>
          </a:p>
          <a:p>
            <a:pPr>
              <a:lnSpc>
                <a:spcPct val="80000"/>
              </a:lnSpc>
              <a:buFontTx/>
              <a:buNone/>
            </a:pPr>
            <a:r>
              <a:rPr lang="es-ES" sz="2800" i="1" dirty="0"/>
              <a:t>    K = </a:t>
            </a:r>
            <a:r>
              <a:rPr lang="es-ES" sz="2800" dirty="0"/>
              <a:t>capital (unidades de capital).</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26">
                                            <p:txEl>
                                              <p:pRg st="0" end="0"/>
                                            </p:txEl>
                                          </p:spTgt>
                                        </p:tgtEl>
                                        <p:attrNameLst>
                                          <p:attrName>style.visibility</p:attrName>
                                        </p:attrNameLst>
                                      </p:cBhvr>
                                      <p:to>
                                        <p:strVal val="visible"/>
                                      </p:to>
                                    </p:set>
                                    <p:animEffect transition="in" filter="wipe(left)">
                                      <p:cBhvr>
                                        <p:cTn id="7" dur="500"/>
                                        <p:tgtEl>
                                          <p:spTgt spid="819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1926">
                                            <p:txEl>
                                              <p:pRg st="1" end="1"/>
                                            </p:txEl>
                                          </p:spTgt>
                                        </p:tgtEl>
                                        <p:attrNameLst>
                                          <p:attrName>style.visibility</p:attrName>
                                        </p:attrNameLst>
                                      </p:cBhvr>
                                      <p:to>
                                        <p:strVal val="visible"/>
                                      </p:to>
                                    </p:set>
                                    <p:animEffect transition="in" filter="wipe(left)">
                                      <p:cBhvr>
                                        <p:cTn id="12" dur="500"/>
                                        <p:tgtEl>
                                          <p:spTgt spid="8192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1926">
                                            <p:txEl>
                                              <p:pRg st="2" end="2"/>
                                            </p:txEl>
                                          </p:spTgt>
                                        </p:tgtEl>
                                        <p:attrNameLst>
                                          <p:attrName>style.visibility</p:attrName>
                                        </p:attrNameLst>
                                      </p:cBhvr>
                                      <p:to>
                                        <p:strVal val="visible"/>
                                      </p:to>
                                    </p:set>
                                    <p:animEffect transition="in" filter="wipe(left)">
                                      <p:cBhvr>
                                        <p:cTn id="17" dur="500"/>
                                        <p:tgtEl>
                                          <p:spTgt spid="8192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1926">
                                            <p:txEl>
                                              <p:pRg st="3" end="3"/>
                                            </p:txEl>
                                          </p:spTgt>
                                        </p:tgtEl>
                                        <p:attrNameLst>
                                          <p:attrName>style.visibility</p:attrName>
                                        </p:attrNameLst>
                                      </p:cBhvr>
                                      <p:to>
                                        <p:strVal val="visible"/>
                                      </p:to>
                                    </p:set>
                                    <p:animEffect transition="in" filter="wipe(left)">
                                      <p:cBhvr>
                                        <p:cTn id="22" dur="500"/>
                                        <p:tgtEl>
                                          <p:spTgt spid="8192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1926">
                                            <p:txEl>
                                              <p:pRg st="4" end="4"/>
                                            </p:txEl>
                                          </p:spTgt>
                                        </p:tgtEl>
                                        <p:attrNameLst>
                                          <p:attrName>style.visibility</p:attrName>
                                        </p:attrNameLst>
                                      </p:cBhvr>
                                      <p:to>
                                        <p:strVal val="visible"/>
                                      </p:to>
                                    </p:set>
                                    <p:animEffect transition="in" filter="wipe(left)">
                                      <p:cBhvr>
                                        <p:cTn id="27" dur="500"/>
                                        <p:tgtEl>
                                          <p:spTgt spid="8192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1926">
                                            <p:txEl>
                                              <p:pRg st="5" end="5"/>
                                            </p:txEl>
                                          </p:spTgt>
                                        </p:tgtEl>
                                        <p:attrNameLst>
                                          <p:attrName>style.visibility</p:attrName>
                                        </p:attrNameLst>
                                      </p:cBhvr>
                                      <p:to>
                                        <p:strVal val="visible"/>
                                      </p:to>
                                    </p:set>
                                    <p:animEffect transition="in" filter="wipe(left)">
                                      <p:cBhvr>
                                        <p:cTn id="32" dur="500"/>
                                        <p:tgtEl>
                                          <p:spTgt spid="8192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6"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pie de página"/>
          <p:cNvSpPr>
            <a:spLocks noGrp="1"/>
          </p:cNvSpPr>
          <p:nvPr>
            <p:ph type="ftr" sz="quarter" idx="11"/>
          </p:nvPr>
        </p:nvSpPr>
        <p:spPr/>
        <p:txBody>
          <a:bodyPr/>
          <a:lstStyle/>
          <a:p>
            <a:r>
              <a:rPr lang="es-ES"/>
              <a:t>Capítulo 3</a:t>
            </a:r>
          </a:p>
        </p:txBody>
      </p:sp>
      <p:sp>
        <p:nvSpPr>
          <p:cNvPr id="5" name="5 Marcador de número de diapositiva"/>
          <p:cNvSpPr>
            <a:spLocks noGrp="1"/>
          </p:cNvSpPr>
          <p:nvPr>
            <p:ph type="sldNum" sz="quarter" idx="12"/>
          </p:nvPr>
        </p:nvSpPr>
        <p:spPr/>
        <p:txBody>
          <a:bodyPr/>
          <a:lstStyle/>
          <a:p>
            <a:fld id="{F7B690AD-110A-4CA4-A1D0-72FE7244D931}" type="slidenum">
              <a:rPr lang="es-ES"/>
              <a:pPr/>
              <a:t>8</a:t>
            </a:fld>
            <a:endParaRPr lang="es-ES"/>
          </a:p>
        </p:txBody>
      </p:sp>
      <p:sp>
        <p:nvSpPr>
          <p:cNvPr id="318466" name="Rectangle 2"/>
          <p:cNvSpPr>
            <a:spLocks noGrp="1" noChangeArrowheads="1"/>
          </p:cNvSpPr>
          <p:nvPr>
            <p:ph type="title"/>
          </p:nvPr>
        </p:nvSpPr>
        <p:spPr>
          <a:xfrm>
            <a:off x="457200" y="274638"/>
            <a:ext cx="8229600" cy="984250"/>
          </a:xfrm>
        </p:spPr>
        <p:txBody>
          <a:bodyPr/>
          <a:lstStyle/>
          <a:p>
            <a:r>
              <a:rPr lang="es-ES"/>
              <a:t>1.1. La función de producción</a:t>
            </a:r>
          </a:p>
        </p:txBody>
      </p:sp>
      <p:sp>
        <p:nvSpPr>
          <p:cNvPr id="318467" name="Rectangle 3"/>
          <p:cNvSpPr>
            <a:spLocks noGrp="1" noChangeArrowheads="1"/>
          </p:cNvSpPr>
          <p:nvPr>
            <p:ph type="body" idx="1"/>
          </p:nvPr>
        </p:nvSpPr>
        <p:spPr>
          <a:xfrm>
            <a:off x="442913" y="1339850"/>
            <a:ext cx="8018181" cy="5019675"/>
          </a:xfrm>
        </p:spPr>
        <p:txBody>
          <a:bodyPr/>
          <a:lstStyle/>
          <a:p>
            <a:pPr>
              <a:lnSpc>
                <a:spcPct val="80000"/>
              </a:lnSpc>
            </a:pPr>
            <a:r>
              <a:rPr lang="es-ES" sz="2800" dirty="0"/>
              <a:t>La expresión </a:t>
            </a:r>
            <a:r>
              <a:rPr lang="es-ES" sz="2800" i="1" dirty="0"/>
              <a:t>Q = F(L,K):</a:t>
            </a:r>
          </a:p>
          <a:p>
            <a:pPr lvl="1" algn="just">
              <a:lnSpc>
                <a:spcPct val="80000"/>
              </a:lnSpc>
            </a:pPr>
            <a:r>
              <a:rPr lang="es-ES" sz="2400" dirty="0"/>
              <a:t>Recoge una relación tecnológica o relación física entre unidades físicas de factores y unidades físicas de productos. </a:t>
            </a:r>
          </a:p>
          <a:p>
            <a:pPr lvl="1" algn="just">
              <a:lnSpc>
                <a:spcPct val="80000"/>
              </a:lnSpc>
            </a:pPr>
            <a:r>
              <a:rPr lang="es-ES" sz="2400" dirty="0"/>
              <a:t>Es una variable flujo –referida a un periodo de tiempo-.</a:t>
            </a:r>
          </a:p>
          <a:p>
            <a:pPr lvl="1" algn="just">
              <a:lnSpc>
                <a:spcPct val="80000"/>
              </a:lnSpc>
            </a:pPr>
            <a:r>
              <a:rPr lang="es-ES" sz="2400" dirty="0"/>
              <a:t>Se aplica a una tecnología dada, es decir a un determinado estado de los conocimientos sobre los distintos métodos que pueden utilizarse para transformar los factores en productos. </a:t>
            </a:r>
          </a:p>
          <a:p>
            <a:pPr algn="just">
              <a:lnSpc>
                <a:spcPct val="80000"/>
              </a:lnSpc>
            </a:pPr>
            <a:r>
              <a:rPr lang="es-ES" sz="2800" dirty="0"/>
              <a:t>A medida que la tecnología es más avanzada y la función de producción varía, una empresa puede obtener más producción con un conjunto dado de factores.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4 Marcador de pie de página"/>
          <p:cNvSpPr>
            <a:spLocks noGrp="1"/>
          </p:cNvSpPr>
          <p:nvPr>
            <p:ph type="ftr" sz="quarter" idx="11"/>
          </p:nvPr>
        </p:nvSpPr>
        <p:spPr/>
        <p:txBody>
          <a:bodyPr/>
          <a:lstStyle/>
          <a:p>
            <a:r>
              <a:rPr lang="es-ES"/>
              <a:t>Capítulo 3</a:t>
            </a:r>
          </a:p>
        </p:txBody>
      </p:sp>
      <p:sp>
        <p:nvSpPr>
          <p:cNvPr id="7" name="5 Marcador de número de diapositiva"/>
          <p:cNvSpPr>
            <a:spLocks noGrp="1"/>
          </p:cNvSpPr>
          <p:nvPr>
            <p:ph type="sldNum" sz="quarter" idx="12"/>
          </p:nvPr>
        </p:nvSpPr>
        <p:spPr/>
        <p:txBody>
          <a:bodyPr/>
          <a:lstStyle/>
          <a:p>
            <a:fld id="{97E48CB9-853C-4D6A-BBE8-7A6D32BAC6AD}" type="slidenum">
              <a:rPr lang="es-ES"/>
              <a:pPr/>
              <a:t>9</a:t>
            </a:fld>
            <a:endParaRPr lang="es-ES"/>
          </a:p>
        </p:txBody>
      </p:sp>
      <p:sp>
        <p:nvSpPr>
          <p:cNvPr id="83970" name="Rectangle 2"/>
          <p:cNvSpPr>
            <a:spLocks noChangeArrowheads="1"/>
          </p:cNvSpPr>
          <p:nvPr/>
        </p:nvSpPr>
        <p:spPr bwMode="auto">
          <a:xfrm>
            <a:off x="762000" y="6248400"/>
            <a:ext cx="1905000" cy="457200"/>
          </a:xfrm>
          <a:prstGeom prst="rect">
            <a:avLst/>
          </a:prstGeom>
          <a:noFill/>
          <a:ln w="12700">
            <a:noFill/>
            <a:miter lim="800000"/>
            <a:headEnd/>
            <a:tailEnd/>
          </a:ln>
          <a:effectLst/>
        </p:spPr>
        <p:txBody>
          <a:bodyPr wrap="none" anchor="ctr"/>
          <a:lstStyle/>
          <a:p>
            <a:endParaRPr lang="es-ES"/>
          </a:p>
        </p:txBody>
      </p:sp>
      <p:sp>
        <p:nvSpPr>
          <p:cNvPr id="83971" name="Rectangle 3"/>
          <p:cNvSpPr>
            <a:spLocks noChangeArrowheads="1"/>
          </p:cNvSpPr>
          <p:nvPr/>
        </p:nvSpPr>
        <p:spPr bwMode="auto">
          <a:xfrm>
            <a:off x="3276600" y="6248400"/>
            <a:ext cx="2895600" cy="457200"/>
          </a:xfrm>
          <a:prstGeom prst="rect">
            <a:avLst/>
          </a:prstGeom>
          <a:noFill/>
          <a:ln w="12700">
            <a:noFill/>
            <a:miter lim="800000"/>
            <a:headEnd/>
            <a:tailEnd/>
          </a:ln>
          <a:effectLst/>
        </p:spPr>
        <p:txBody>
          <a:bodyPr wrap="none" anchor="ctr"/>
          <a:lstStyle/>
          <a:p>
            <a:endParaRPr lang="es-ES"/>
          </a:p>
        </p:txBody>
      </p:sp>
      <p:sp>
        <p:nvSpPr>
          <p:cNvPr id="83973" name="Rectangle 5"/>
          <p:cNvSpPr>
            <a:spLocks noGrp="1" noChangeArrowheads="1"/>
          </p:cNvSpPr>
          <p:nvPr>
            <p:ph type="body" idx="1"/>
          </p:nvPr>
        </p:nvSpPr>
        <p:spPr>
          <a:xfrm>
            <a:off x="457200" y="1600200"/>
            <a:ext cx="7946020" cy="4525963"/>
          </a:xfrm>
          <a:noFill/>
          <a:ln/>
        </p:spPr>
        <p:txBody>
          <a:bodyPr lIns="90488" tIns="44450" rIns="90488" bIns="44450"/>
          <a:lstStyle/>
          <a:p>
            <a:pPr algn="just">
              <a:lnSpc>
                <a:spcPct val="90000"/>
              </a:lnSpc>
              <a:spcBef>
                <a:spcPct val="70000"/>
              </a:spcBef>
            </a:pPr>
            <a:r>
              <a:rPr lang="es-ES" sz="2800" dirty="0"/>
              <a:t>Muestra lo que es </a:t>
            </a:r>
            <a:r>
              <a:rPr lang="es-ES" sz="2800" i="1" dirty="0"/>
              <a:t>técnicamente viable</a:t>
            </a:r>
            <a:r>
              <a:rPr lang="es-ES" sz="2800" dirty="0"/>
              <a:t> cuando la empresa produce </a:t>
            </a:r>
            <a:r>
              <a:rPr lang="es-ES" sz="2800" i="1" dirty="0"/>
              <a:t>eficientemente</a:t>
            </a:r>
            <a:r>
              <a:rPr lang="es-ES" sz="2800" dirty="0"/>
              <a:t>. </a:t>
            </a:r>
          </a:p>
          <a:p>
            <a:pPr algn="just">
              <a:lnSpc>
                <a:spcPct val="90000"/>
              </a:lnSpc>
              <a:spcBef>
                <a:spcPct val="70000"/>
              </a:spcBef>
            </a:pPr>
            <a:r>
              <a:rPr lang="es-ES" sz="2800" dirty="0"/>
              <a:t>Indica el máximo nivel de producción que puede obtener una empresa con cada combinación específica de factores aplicados al estado de una tecnología dada.</a:t>
            </a:r>
          </a:p>
          <a:p>
            <a:pPr algn="just">
              <a:lnSpc>
                <a:spcPct val="90000"/>
              </a:lnSpc>
              <a:spcBef>
                <a:spcPct val="70000"/>
              </a:spcBef>
            </a:pPr>
            <a:r>
              <a:rPr lang="es-ES" sz="2800" dirty="0"/>
              <a:t>Esto es, bajo el supuesto de que el objetivo de la empresa es obtener máximo </a:t>
            </a:r>
            <a:r>
              <a:rPr lang="es-ES" sz="2800" dirty="0" smtClean="0"/>
              <a:t>beneficio, </a:t>
            </a:r>
            <a:r>
              <a:rPr lang="es-ES" sz="2800" dirty="0"/>
              <a:t>e</a:t>
            </a:r>
            <a:r>
              <a:rPr lang="es-ES" sz="2800" dirty="0" smtClean="0"/>
              <a:t>s </a:t>
            </a:r>
            <a:r>
              <a:rPr lang="es-ES" sz="2800" dirty="0"/>
              <a:t>razonable esperar que no despilfarren recursos.</a:t>
            </a:r>
          </a:p>
        </p:txBody>
      </p:sp>
      <p:sp>
        <p:nvSpPr>
          <p:cNvPr id="83975" name="Rectangle 7"/>
          <p:cNvSpPr>
            <a:spLocks noGrp="1" noChangeArrowheads="1"/>
          </p:cNvSpPr>
          <p:nvPr>
            <p:ph type="title"/>
          </p:nvPr>
        </p:nvSpPr>
        <p:spPr>
          <a:noFill/>
          <a:ln/>
        </p:spPr>
        <p:txBody>
          <a:bodyPr lIns="90488" tIns="44450" rIns="90488" bIns="44450" anchor="b"/>
          <a:lstStyle/>
          <a:p>
            <a:r>
              <a:rPr lang="en-US" sz="4000"/>
              <a:t>1.1. La función de producción </a:t>
            </a:r>
            <a:endParaRPr lang="en-US"/>
          </a:p>
        </p:txBody>
      </p:sp>
    </p:spTree>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3102</TotalTime>
  <Words>3807</Words>
  <Application>Microsoft PowerPoint</Application>
  <PresentationFormat>Presentación en pantalla (4:3)</PresentationFormat>
  <Paragraphs>812</Paragraphs>
  <Slides>65</Slides>
  <Notes>65</Notes>
  <HiddenSlides>0</HiddenSlides>
  <MMClips>0</MMClips>
  <ScaleCrop>false</ScaleCrop>
  <HeadingPairs>
    <vt:vector size="6" baseType="variant">
      <vt:variant>
        <vt:lpstr>Tema</vt:lpstr>
      </vt:variant>
      <vt:variant>
        <vt:i4>1</vt:i4>
      </vt:variant>
      <vt:variant>
        <vt:lpstr>Servidores OLE incrustados</vt:lpstr>
      </vt:variant>
      <vt:variant>
        <vt:i4>1</vt:i4>
      </vt:variant>
      <vt:variant>
        <vt:lpstr>Títulos de diapositiva</vt:lpstr>
      </vt:variant>
      <vt:variant>
        <vt:i4>65</vt:i4>
      </vt:variant>
    </vt:vector>
  </HeadingPairs>
  <TitlesOfParts>
    <vt:vector size="67" baseType="lpstr">
      <vt:lpstr>Diseño predeterminado</vt:lpstr>
      <vt:lpstr>Microsoft Editor de ecuaciones 3.0</vt:lpstr>
      <vt:lpstr>Capítulo 3  La producción</vt:lpstr>
      <vt:lpstr>En los capítulos 3 y 4:</vt:lpstr>
      <vt:lpstr>Objetivos del capítulo 3</vt:lpstr>
      <vt:lpstr>Contenidos del capítulo</vt:lpstr>
      <vt:lpstr>Orientación bibliográfica</vt:lpstr>
      <vt:lpstr>Diapositiva 6</vt:lpstr>
      <vt:lpstr>1.1. La función de producción </vt:lpstr>
      <vt:lpstr>1.1. La función de producción</vt:lpstr>
      <vt:lpstr>1.1. La función de producción </vt:lpstr>
      <vt:lpstr>Diapositiva 10</vt:lpstr>
      <vt:lpstr>Práctica 1. Eficiencia técnica y eficiencia económica</vt:lpstr>
      <vt:lpstr>1.2. El corto plazo y el largo plazo</vt:lpstr>
      <vt:lpstr>1.2. El corto plazo y el largo plazo</vt:lpstr>
      <vt:lpstr>1.2. El corto plazo y el largo plazo</vt:lpstr>
      <vt:lpstr>Diapositiva 15</vt:lpstr>
      <vt:lpstr>2.1. Producto total, producto medio y producto marginal Tabla 2. Producción de naranjas (K es fijo, L variable)</vt:lpstr>
      <vt:lpstr>2.1. Producto total, producto medio y producto marginal</vt:lpstr>
      <vt:lpstr>La producción con un factor variable(L)</vt:lpstr>
      <vt:lpstr>2.1. Producto total, producto medio y producto marginal</vt:lpstr>
      <vt:lpstr>La producción con un factor variable(L)</vt:lpstr>
      <vt:lpstr>Práctica 2. Producto medio</vt:lpstr>
      <vt:lpstr>Práctica 2. Producto medio</vt:lpstr>
      <vt:lpstr>2.1. Producto total, producto medio y producto marginal</vt:lpstr>
      <vt:lpstr> La producción con un factor variable(L)</vt:lpstr>
      <vt:lpstr>Práctica 3. Producto marginal</vt:lpstr>
      <vt:lpstr>Práctica 3. Producto marginal</vt:lpstr>
      <vt:lpstr>Diapositiva 27</vt:lpstr>
      <vt:lpstr>2.2. Relaciones entre las curvas de producto total, medio y marginal</vt:lpstr>
      <vt:lpstr>2.2. Relaciones entre las curvas de producto total, medio y marginal</vt:lpstr>
      <vt:lpstr>2.2. Relaciones entre las curvas de producto total, medio y marginal</vt:lpstr>
      <vt:lpstr>Diapositiva 31</vt:lpstr>
      <vt:lpstr>Las etapas de la producción</vt:lpstr>
      <vt:lpstr> Tabla 3  Las tres etapas de la producción (w=25 um/ud de L)</vt:lpstr>
      <vt:lpstr>Diapositiva 34</vt:lpstr>
      <vt:lpstr>3.1. Las curvas isocuantas </vt:lpstr>
      <vt:lpstr>           3.1. Las curvas isocuantas   Tabla 4  La producción mensual de aceite (miles de litros)</vt:lpstr>
      <vt:lpstr>3.1. Las curvas isocuantas</vt:lpstr>
      <vt:lpstr>Propiedades de las curvas isocuantas</vt:lpstr>
      <vt:lpstr>Funciones de producción Cobb-Douglas</vt:lpstr>
      <vt:lpstr>3.2. La sustitución entre factores</vt:lpstr>
      <vt:lpstr>3.2. La sustitución entre factores</vt:lpstr>
      <vt:lpstr>3.2. La sustitución entre factores</vt:lpstr>
      <vt:lpstr>3.2. La sustitución entre factores</vt:lpstr>
      <vt:lpstr>Diapositiva 44</vt:lpstr>
      <vt:lpstr>3.2. La sustitución entre factores</vt:lpstr>
      <vt:lpstr>Relación marginal de sustitución decreciente</vt:lpstr>
      <vt:lpstr>3.2. Dos casos especiales de tecnología </vt:lpstr>
      <vt:lpstr>3.2. Dos casos especiales de tecnología</vt:lpstr>
      <vt:lpstr>3.2. Dos casos especiales de tecnología</vt:lpstr>
      <vt:lpstr>3.2. Dos casos especiales de tecnología</vt:lpstr>
      <vt:lpstr>4. Rendimientos de escala</vt:lpstr>
      <vt:lpstr>4. Rendimientos de escala</vt:lpstr>
      <vt:lpstr>4. Rendimientos de escala</vt:lpstr>
      <vt:lpstr>Figura 14. Rendimientos constantes de escala </vt:lpstr>
      <vt:lpstr>4. Rendimientos de escala</vt:lpstr>
      <vt:lpstr>Figura 15. Rendimientos crecientes de escala</vt:lpstr>
      <vt:lpstr>4. Rendimientos de escala</vt:lpstr>
      <vt:lpstr>Figura 16. Rendimientos decrecientes de escala</vt:lpstr>
      <vt:lpstr>Práctica 4. Rendimientos de escala</vt:lpstr>
      <vt:lpstr>5. Cambio tecnológico</vt:lpstr>
      <vt:lpstr>5. Cambio tecnológico</vt:lpstr>
      <vt:lpstr>Figura 17. El efecto de la mejora tecnológica en el corto plazo</vt:lpstr>
      <vt:lpstr>Figura 18. Cambio tecnológico a largo plazo</vt:lpstr>
      <vt:lpstr>Resumen</vt:lpstr>
      <vt:lpstr>Resumen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Jeff Caldwell</dc:creator>
  <cp:lastModifiedBy>Usuario</cp:lastModifiedBy>
  <cp:revision>284</cp:revision>
  <dcterms:created xsi:type="dcterms:W3CDTF">1997-07-14T00:22:12Z</dcterms:created>
  <dcterms:modified xsi:type="dcterms:W3CDTF">2018-12-01T21:20:55Z</dcterms:modified>
</cp:coreProperties>
</file>