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4"/>
  </p:notesMasterIdLst>
  <p:handoutMasterIdLst>
    <p:handoutMasterId r:id="rId85"/>
  </p:handoutMasterIdLst>
  <p:sldIdLst>
    <p:sldId id="475" r:id="rId2"/>
    <p:sldId id="478" r:id="rId3"/>
    <p:sldId id="438" r:id="rId4"/>
    <p:sldId id="439" r:id="rId5"/>
    <p:sldId id="265" r:id="rId6"/>
    <p:sldId id="440" r:id="rId7"/>
    <p:sldId id="267" r:id="rId8"/>
    <p:sldId id="268" r:id="rId9"/>
    <p:sldId id="418" r:id="rId10"/>
    <p:sldId id="441" r:id="rId11"/>
    <p:sldId id="417" r:id="rId12"/>
    <p:sldId id="419" r:id="rId13"/>
    <p:sldId id="442" r:id="rId14"/>
    <p:sldId id="443" r:id="rId15"/>
    <p:sldId id="444" r:id="rId16"/>
    <p:sldId id="272" r:id="rId17"/>
    <p:sldId id="421" r:id="rId18"/>
    <p:sldId id="274" r:id="rId19"/>
    <p:sldId id="446" r:id="rId20"/>
    <p:sldId id="447" r:id="rId21"/>
    <p:sldId id="276" r:id="rId22"/>
    <p:sldId id="283" r:id="rId23"/>
    <p:sldId id="481" r:id="rId24"/>
    <p:sldId id="275" r:id="rId25"/>
    <p:sldId id="480" r:id="rId26"/>
    <p:sldId id="482" r:id="rId27"/>
    <p:sldId id="299" r:id="rId28"/>
    <p:sldId id="300" r:id="rId29"/>
    <p:sldId id="302" r:id="rId30"/>
    <p:sldId id="303" r:id="rId31"/>
    <p:sldId id="277" r:id="rId32"/>
    <p:sldId id="278" r:id="rId33"/>
    <p:sldId id="448" r:id="rId34"/>
    <p:sldId id="445" r:id="rId35"/>
    <p:sldId id="304" r:id="rId36"/>
    <p:sldId id="305" r:id="rId37"/>
    <p:sldId id="449" r:id="rId38"/>
    <p:sldId id="307" r:id="rId39"/>
    <p:sldId id="451" r:id="rId40"/>
    <p:sldId id="452" r:id="rId41"/>
    <p:sldId id="313" r:id="rId42"/>
    <p:sldId id="453" r:id="rId43"/>
    <p:sldId id="318" r:id="rId44"/>
    <p:sldId id="326" r:id="rId45"/>
    <p:sldId id="333" r:id="rId46"/>
    <p:sldId id="435" r:id="rId47"/>
    <p:sldId id="455" r:id="rId48"/>
    <p:sldId id="454" r:id="rId49"/>
    <p:sldId id="338" r:id="rId50"/>
    <p:sldId id="456" r:id="rId51"/>
    <p:sldId id="462" r:id="rId52"/>
    <p:sldId id="339" r:id="rId53"/>
    <p:sldId id="461" r:id="rId54"/>
    <p:sldId id="479" r:id="rId55"/>
    <p:sldId id="340" r:id="rId56"/>
    <p:sldId id="342" r:id="rId57"/>
    <p:sldId id="458" r:id="rId58"/>
    <p:sldId id="346" r:id="rId59"/>
    <p:sldId id="343" r:id="rId60"/>
    <p:sldId id="457" r:id="rId61"/>
    <p:sldId id="459" r:id="rId62"/>
    <p:sldId id="463" r:id="rId63"/>
    <p:sldId id="348" r:id="rId64"/>
    <p:sldId id="349" r:id="rId65"/>
    <p:sldId id="351" r:id="rId66"/>
    <p:sldId id="436" r:id="rId67"/>
    <p:sldId id="357" r:id="rId68"/>
    <p:sldId id="464" r:id="rId69"/>
    <p:sldId id="465" r:id="rId70"/>
    <p:sldId id="466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12" r:id="rId80"/>
    <p:sldId id="413" r:id="rId81"/>
    <p:sldId id="414" r:id="rId82"/>
    <p:sldId id="415" r:id="rId8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DAEDD1"/>
    <a:srgbClr val="C4E3B5"/>
    <a:srgbClr val="663300"/>
    <a:srgbClr val="1C4E35"/>
    <a:srgbClr val="FFFFFF"/>
    <a:srgbClr val="FF3300"/>
    <a:srgbClr val="0066CC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2" autoAdjust="0"/>
    <p:restoredTop sz="94660"/>
  </p:normalViewPr>
  <p:slideViewPr>
    <p:cSldViewPr snapToGrid="0">
      <p:cViewPr>
        <p:scale>
          <a:sx n="66" d="100"/>
          <a:sy n="66" d="100"/>
        </p:scale>
        <p:origin x="-1848" y="-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5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5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5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51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6291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396292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6293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629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5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0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11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12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44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1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03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33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03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40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03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22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9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14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38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2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39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4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41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42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7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17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43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2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44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4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46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8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52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1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57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1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65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7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2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72</a:t>
            </a: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2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77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2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78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4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79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6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81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0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85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8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26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102</a:t>
            </a:r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90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87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2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88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4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90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9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96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1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5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7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7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9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</a:t>
            </a:r>
          </a:p>
        </p:txBody>
      </p:sp>
      <p:sp>
        <p:nvSpPr>
          <p:cNvPr id="789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9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3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14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3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3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3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10</a:t>
            </a:r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5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5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11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7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7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9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18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1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1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3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19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3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38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5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20</a:t>
            </a:r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5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58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21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7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79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151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4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40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152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6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153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8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154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0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0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8339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398340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8341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8342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8343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3E93E-318A-469C-8F53-4D89CC527E0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9C6C8-308E-4BF0-AAD0-181D4D80707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FA62A-F2E2-4C4F-B9C5-3B85DB9B181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E95839-018E-4DF1-93A5-19E43880830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0D1E88-3C36-41C4-BA9E-D02FEDECA1D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A012D20-9EB0-480E-A817-07EE750C0D6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2EFC2-10BB-4DC5-8CCC-69D35696D17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AC70E-174A-44F6-95C5-DBF1659A5E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E1BB5-A8B1-4A3A-AFC9-A8557E406A0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5240-316A-4D39-A3C1-C2DB7EF0CD5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E899B-9929-4154-99AE-D07D205A914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AADA2-9925-4C55-8519-189FDE56F4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F6D87-D95F-47F5-A728-504DC662BB6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46152-C490-4D12-AC55-1899D4C5F30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Capítulo 4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6018AC-2A7A-4017-B121-3B30FA0F8B76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cheza@ugr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1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EB8F-A160-47F5-B8E0-EED81E81ED4B}" type="slidenum">
              <a:rPr lang="es-ES"/>
              <a:pPr/>
              <a:t>1</a:t>
            </a:fld>
            <a:endParaRPr lang="es-ES"/>
          </a:p>
        </p:txBody>
      </p:sp>
      <p:sp>
        <p:nvSpPr>
          <p:cNvPr id="81408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40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78238" y="2270125"/>
            <a:ext cx="4827587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5400" b="1"/>
              <a:t>Capítulo 4</a:t>
            </a:r>
            <a:br>
              <a:rPr lang="en-US" sz="5400" b="1"/>
            </a:br>
            <a:r>
              <a:rPr lang="en-US" sz="5400"/>
              <a:t>Los costes de producción</a:t>
            </a:r>
            <a:endParaRPr lang="en-US" sz="6000"/>
          </a:p>
        </p:txBody>
      </p:sp>
      <p:sp>
        <p:nvSpPr>
          <p:cNvPr id="814085" name="Line 5"/>
          <p:cNvSpPr>
            <a:spLocks noChangeShapeType="1"/>
          </p:cNvSpPr>
          <p:nvPr/>
        </p:nvSpPr>
        <p:spPr bwMode="auto">
          <a:xfrm>
            <a:off x="900113" y="5837238"/>
            <a:ext cx="7397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1216025" y="4337050"/>
            <a:ext cx="7134225" cy="1352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/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s-ES" sz="2800" b="1" dirty="0">
                <a:solidFill>
                  <a:schemeClr val="tx2"/>
                </a:solidFill>
              </a:rPr>
              <a:t> </a:t>
            </a: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800" b="1" dirty="0">
                <a:solidFill>
                  <a:schemeClr val="tx2"/>
                </a:solidFill>
              </a:rPr>
              <a:t/>
            </a: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800" b="1" dirty="0">
                <a:solidFill>
                  <a:schemeClr val="tx2"/>
                </a:solidFill>
              </a:rPr>
              <a:t/>
            </a: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>Ángeles Sánchez Domínguez </a:t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>Departamento Economía Aplicada</a:t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>Universidad de Granada</a:t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  <a:hlinkClick r:id="rId3"/>
              </a:rPr>
              <a:t>sancheza@ugr.es</a:t>
            </a:r>
            <a:r>
              <a:rPr lang="es-ES" sz="2400" dirty="0">
                <a:solidFill>
                  <a:schemeClr val="tx2"/>
                </a:solidFill>
              </a:rPr>
              <a:t/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PRADRO2 de la UGR</a:t>
            </a:r>
            <a:r>
              <a:rPr lang="es-ES" sz="2400" dirty="0" smtClean="0"/>
              <a:t> (https://prado.ugr.es/moodle/</a:t>
            </a:r>
            <a:r>
              <a:rPr lang="es-ES" sz="2400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14087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14088" name="AutoShape 8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14089" name="AutoShape 9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14090" name="AutoShape 10" descr="9k=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14091" name="AutoShape 11" descr="9k="/>
          <p:cNvSpPr>
            <a:spLocks noChangeAspect="1" noChangeArrowheads="1"/>
          </p:cNvSpPr>
          <p:nvPr/>
        </p:nvSpPr>
        <p:spPr bwMode="auto">
          <a:xfrm>
            <a:off x="1857375" y="1433513"/>
            <a:ext cx="5429250" cy="3990975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14093" name="AutoShape 13" descr="Z"/>
          <p:cNvSpPr>
            <a:spLocks noChangeAspect="1" noChangeArrowheads="1"/>
          </p:cNvSpPr>
          <p:nvPr/>
        </p:nvSpPr>
        <p:spPr bwMode="auto">
          <a:xfrm>
            <a:off x="3757613" y="2886075"/>
            <a:ext cx="1628775" cy="108585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14095" name="AutoShape 15" descr="9k="/>
          <p:cNvSpPr>
            <a:spLocks noChangeAspect="1" noChangeArrowheads="1"/>
          </p:cNvSpPr>
          <p:nvPr/>
        </p:nvSpPr>
        <p:spPr bwMode="auto">
          <a:xfrm>
            <a:off x="1581150" y="1433513"/>
            <a:ext cx="5981700" cy="3990975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pic>
        <p:nvPicPr>
          <p:cNvPr id="814097" name="Picture 17" descr="energ%C3%ADa+del+diner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" y="536575"/>
            <a:ext cx="3810000" cy="2533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5B66-8705-4EF0-8C7A-086533DC9615}" type="slidenum">
              <a:rPr lang="es-ES"/>
              <a:pPr/>
              <a:t>10</a:t>
            </a:fld>
            <a:endParaRPr lang="es-E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4487"/>
          </a:xfrm>
        </p:spPr>
        <p:txBody>
          <a:bodyPr/>
          <a:lstStyle/>
          <a:p>
            <a:r>
              <a:rPr lang="es-ES" sz="4000"/>
              <a:t>1. Concepto y clases de costes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147"/>
            <a:ext cx="8229600" cy="483076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400" dirty="0"/>
              <a:t>El propietario de una empresa tiene derecho a lo que quede de los ingresos de la empresa después de pagar todos los costes contables. Esto sería el beneficio contable.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400" dirty="0" smtClean="0"/>
              <a:t>En microeconomía se considera </a:t>
            </a:r>
            <a:r>
              <a:rPr lang="es-ES" sz="2400" dirty="0"/>
              <a:t>que la dedicación del dueño a su empresa representa un coste de oportunidad y sus servicios empresariales deberían ser considerados un factor de producción al que se debe adjudicar un coste. Habría que considerar el sueldo que esta persona ganaría trabajado para un tercero.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400" dirty="0"/>
              <a:t>Una parte de los beneficios generados por la empresa deben ser considerados costes empresariales. Los beneficios contables serán mayores que los </a:t>
            </a:r>
            <a:r>
              <a:rPr lang="es-ES" sz="2400" dirty="0">
                <a:solidFill>
                  <a:srgbClr val="FF3300"/>
                </a:solidFill>
              </a:rPr>
              <a:t>beneficios económicos</a:t>
            </a:r>
            <a:r>
              <a:rPr lang="es-ES" sz="2400" dirty="0"/>
              <a:t> (ingresos –costes económicos).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285750" y="774700"/>
            <a:ext cx="8858250" cy="3794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b="1"/>
              <a:t>Los costes empresariales como costes de oportunidad. Beneficios económicos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5CC5-C12E-472B-B67F-1B16BFE7CF1E}" type="slidenum">
              <a:rPr lang="es-ES"/>
              <a:pPr/>
              <a:t>11</a:t>
            </a:fld>
            <a:endParaRPr lang="es-ES"/>
          </a:p>
        </p:txBody>
      </p:sp>
      <p:sp>
        <p:nvSpPr>
          <p:cNvPr id="395266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5267" name="Rectangle 102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52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229600" cy="4381500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s-ES" sz="2400" dirty="0"/>
              <a:t>Gasto que no puede recuperarse una vez que se realiza.</a:t>
            </a:r>
          </a:p>
          <a:p>
            <a:pPr>
              <a:lnSpc>
                <a:spcPct val="90000"/>
              </a:lnSpc>
              <a:buSzPct val="75000"/>
            </a:pPr>
            <a:r>
              <a:rPr lang="es-ES" sz="2400" dirty="0"/>
              <a:t>No debe influir en las decisiones económicas de la empresa. </a:t>
            </a:r>
            <a:r>
              <a:rPr lang="es-ES" sz="2400" dirty="0">
                <a:solidFill>
                  <a:srgbClr val="FF3300"/>
                </a:solidFill>
              </a:rPr>
              <a:t>No se incluye en los costes económicos</a:t>
            </a:r>
            <a:r>
              <a:rPr lang="es-ES" sz="2400" dirty="0"/>
              <a:t>.</a:t>
            </a:r>
          </a:p>
          <a:p>
            <a:pPr algn="just">
              <a:lnSpc>
                <a:spcPct val="90000"/>
              </a:lnSpc>
              <a:buSzPct val="75000"/>
            </a:pPr>
            <a:r>
              <a:rPr lang="es-ES" sz="2400" dirty="0" smtClean="0"/>
              <a:t>Un ejemplo es </a:t>
            </a:r>
            <a:r>
              <a:rPr lang="es-ES" sz="2400" dirty="0">
                <a:solidFill>
                  <a:srgbClr val="FF3300"/>
                </a:solidFill>
              </a:rPr>
              <a:t>una máquina muy especializada</a:t>
            </a:r>
            <a:r>
              <a:rPr lang="es-ES" sz="2400" dirty="0"/>
              <a:t> que solo puede utilizarse para producir un determinado bien y no puede dársele otro uso. </a:t>
            </a:r>
            <a:endParaRPr lang="es-ES" sz="2400" dirty="0" smtClean="0"/>
          </a:p>
          <a:p>
            <a:pPr lvl="1" algn="just">
              <a:lnSpc>
                <a:spcPct val="90000"/>
              </a:lnSpc>
              <a:buSzPct val="75000"/>
            </a:pPr>
            <a:r>
              <a:rPr lang="es-ES" sz="2000" dirty="0" smtClean="0"/>
              <a:t>Por </a:t>
            </a:r>
            <a:r>
              <a:rPr lang="es-ES" sz="2000" dirty="0"/>
              <a:t>tanto, su coste de oportunidad es cero. </a:t>
            </a:r>
            <a:r>
              <a:rPr lang="es-ES" sz="2000" dirty="0" smtClean="0"/>
              <a:t>Una tercera persona no estaría dispuesta a pagar nada.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s-ES" sz="2000" dirty="0" smtClean="0"/>
              <a:t>No </a:t>
            </a:r>
            <a:r>
              <a:rPr lang="es-ES" sz="2000" dirty="0"/>
              <a:t>puede incluirse en los costes económicos. </a:t>
            </a:r>
            <a:endParaRPr lang="es-ES" sz="2000" dirty="0" smtClean="0"/>
          </a:p>
          <a:p>
            <a:pPr lvl="1" algn="just">
              <a:lnSpc>
                <a:spcPct val="90000"/>
              </a:lnSpc>
              <a:buSzPct val="75000"/>
            </a:pPr>
            <a:r>
              <a:rPr lang="es-ES" sz="2000" dirty="0" smtClean="0"/>
              <a:t>La </a:t>
            </a:r>
            <a:r>
              <a:rPr lang="es-ES" sz="2000" dirty="0"/>
              <a:t>empresa debe decidir en el momento de la compra si realiza la inversión, teniendo en cuenta la corriente de ingresos futuros que va a generar.</a:t>
            </a:r>
          </a:p>
        </p:txBody>
      </p:sp>
      <p:sp>
        <p:nvSpPr>
          <p:cNvPr id="395269" name="Rectangle 1029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7983537" cy="10985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1. Concepto y clases de costes</a:t>
            </a:r>
            <a:endParaRPr lang="en-US" sz="4000"/>
          </a:p>
        </p:txBody>
      </p:sp>
      <p:sp>
        <p:nvSpPr>
          <p:cNvPr id="395270" name="Text Box 1030"/>
          <p:cNvSpPr txBox="1">
            <a:spLocks noChangeArrowheads="1"/>
          </p:cNvSpPr>
          <p:nvPr/>
        </p:nvSpPr>
        <p:spPr bwMode="auto">
          <a:xfrm>
            <a:off x="1716088" y="1144588"/>
            <a:ext cx="5359400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/>
              <a:t>Coste irrecuperable o hundido</a:t>
            </a:r>
            <a:endParaRPr lang="en-U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005-5A88-44FC-9CBB-F0D53F38A3E7}" type="slidenum">
              <a:rPr lang="es-ES"/>
              <a:pPr/>
              <a:t>12</a:t>
            </a:fld>
            <a:endParaRPr lang="es-ES"/>
          </a:p>
        </p:txBody>
      </p:sp>
      <p:sp>
        <p:nvSpPr>
          <p:cNvPr id="399362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363" name="Rectangle 102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93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39477" y="835849"/>
            <a:ext cx="8010043" cy="4525962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600"/>
              </a:spcBef>
            </a:pP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empresa</a:t>
            </a:r>
            <a:r>
              <a:rPr lang="en-US" sz="2800" dirty="0"/>
              <a:t> </a:t>
            </a:r>
            <a:r>
              <a:rPr lang="en-US" sz="2800" dirty="0" err="1" smtClean="0"/>
              <a:t>pagó</a:t>
            </a:r>
            <a:r>
              <a:rPr lang="en-US" sz="2800" dirty="0" smtClean="0"/>
              <a:t> </a:t>
            </a:r>
            <a:r>
              <a:rPr lang="en-US" sz="2800" dirty="0" err="1" smtClean="0"/>
              <a:t>hace</a:t>
            </a:r>
            <a:r>
              <a:rPr lang="en-US" sz="2800" dirty="0" smtClean="0"/>
              <a:t> un </a:t>
            </a:r>
            <a:r>
              <a:rPr lang="en-US" sz="2800" dirty="0" err="1" smtClean="0"/>
              <a:t>año</a:t>
            </a:r>
            <a:r>
              <a:rPr lang="en-US" sz="2800" dirty="0" smtClean="0"/>
              <a:t> </a:t>
            </a:r>
            <a:r>
              <a:rPr lang="en-US" sz="2800" dirty="0"/>
              <a:t>500.000 </a:t>
            </a:r>
            <a:r>
              <a:rPr lang="en-US" sz="2800" dirty="0" err="1"/>
              <a:t>euros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opción</a:t>
            </a:r>
            <a:r>
              <a:rPr lang="en-US" sz="2800" dirty="0"/>
              <a:t> de </a:t>
            </a:r>
            <a:r>
              <a:rPr lang="en-US" sz="2800" dirty="0" err="1"/>
              <a:t>compra</a:t>
            </a:r>
            <a:r>
              <a:rPr lang="en-US" sz="2800" dirty="0"/>
              <a:t> de un </a:t>
            </a:r>
            <a:r>
              <a:rPr lang="en-US" sz="2800" dirty="0" err="1"/>
              <a:t>edificio</a:t>
            </a:r>
            <a:r>
              <a:rPr lang="en-US" sz="2800" dirty="0"/>
              <a:t> en la ciudad. </a:t>
            </a:r>
          </a:p>
          <a:p>
            <a:pPr algn="just">
              <a:spcBef>
                <a:spcPts val="600"/>
              </a:spcBef>
            </a:pPr>
            <a:r>
              <a:rPr lang="en-US" sz="2800" dirty="0" err="1" smtClean="0"/>
              <a:t>Ahora</a:t>
            </a:r>
            <a:r>
              <a:rPr lang="en-US" sz="2800" dirty="0" smtClean="0"/>
              <a:t>, el </a:t>
            </a:r>
            <a:r>
              <a:rPr lang="en-US" sz="2800" dirty="0" err="1"/>
              <a:t>coste</a:t>
            </a:r>
            <a:r>
              <a:rPr lang="en-US" sz="2800" dirty="0"/>
              <a:t> del </a:t>
            </a:r>
            <a:r>
              <a:rPr lang="en-US" sz="2800" dirty="0" err="1"/>
              <a:t>edificio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de 5.000.000 </a:t>
            </a:r>
            <a:r>
              <a:rPr lang="en-US" sz="2800" dirty="0" err="1"/>
              <a:t>euros</a:t>
            </a:r>
            <a:r>
              <a:rPr lang="en-US" sz="2800" dirty="0"/>
              <a:t>, </a:t>
            </a:r>
            <a:r>
              <a:rPr lang="en-US" sz="2800" dirty="0" err="1"/>
              <a:t>por</a:t>
            </a:r>
            <a:r>
              <a:rPr lang="en-US" sz="2800" dirty="0"/>
              <a:t> lo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gasto</a:t>
            </a:r>
            <a:r>
              <a:rPr lang="en-US" sz="2800" dirty="0"/>
              <a:t> total </a:t>
            </a:r>
            <a:r>
              <a:rPr lang="en-US" sz="2800" dirty="0" err="1"/>
              <a:t>será</a:t>
            </a:r>
            <a:r>
              <a:rPr lang="en-US" sz="2800" dirty="0"/>
              <a:t> de 5.500.000.</a:t>
            </a:r>
          </a:p>
          <a:p>
            <a:pPr algn="just">
              <a:spcBef>
                <a:spcPts val="600"/>
              </a:spcBef>
            </a:pPr>
            <a:r>
              <a:rPr lang="en-US" sz="2800" dirty="0"/>
              <a:t>La </a:t>
            </a:r>
            <a:r>
              <a:rPr lang="en-US" sz="2800" dirty="0" err="1"/>
              <a:t>empresa</a:t>
            </a:r>
            <a:r>
              <a:rPr lang="en-US" sz="2800" dirty="0"/>
              <a:t> </a:t>
            </a:r>
            <a:r>
              <a:rPr lang="en-US" sz="2800" dirty="0" err="1"/>
              <a:t>encuentra</a:t>
            </a:r>
            <a:r>
              <a:rPr lang="en-US" sz="2800" dirty="0"/>
              <a:t> 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edificio</a:t>
            </a:r>
            <a:r>
              <a:rPr lang="en-US" sz="2800" dirty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características</a:t>
            </a:r>
            <a:r>
              <a:rPr lang="en-US" sz="2800" dirty="0" smtClean="0"/>
              <a:t> </a:t>
            </a:r>
            <a:r>
              <a:rPr lang="en-US" sz="2800" dirty="0" err="1" smtClean="0"/>
              <a:t>similares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/>
              <a:t>5.250.000 de </a:t>
            </a:r>
            <a:r>
              <a:rPr lang="en-US" sz="2800" dirty="0" err="1"/>
              <a:t>dólares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edificio</a:t>
            </a:r>
            <a:r>
              <a:rPr lang="en-US" sz="2800" dirty="0"/>
              <a:t> </a:t>
            </a:r>
            <a:r>
              <a:rPr lang="en-US" sz="2800" dirty="0" err="1"/>
              <a:t>comprará</a:t>
            </a:r>
            <a:r>
              <a:rPr lang="en-US" sz="2800" dirty="0"/>
              <a:t> la </a:t>
            </a:r>
            <a:r>
              <a:rPr lang="en-US" sz="2800" dirty="0" err="1"/>
              <a:t>empresa</a:t>
            </a:r>
            <a:r>
              <a:rPr lang="en-US" sz="2800" dirty="0" smtClean="0"/>
              <a:t>?</a:t>
            </a:r>
          </a:p>
          <a:p>
            <a:pPr algn="just">
              <a:spcBef>
                <a:spcPts val="600"/>
              </a:spcBef>
            </a:pPr>
            <a:r>
              <a:rPr lang="en-US" sz="2800" dirty="0" smtClean="0"/>
              <a:t>¿Y </a:t>
            </a:r>
            <a:r>
              <a:rPr lang="en-US" sz="2800" dirty="0" err="1" smtClean="0"/>
              <a:t>si</a:t>
            </a:r>
            <a:r>
              <a:rPr lang="en-US" sz="2800" dirty="0" smtClean="0"/>
              <a:t> el </a:t>
            </a:r>
            <a:r>
              <a:rPr lang="en-US" sz="2800" dirty="0" err="1" smtClean="0"/>
              <a:t>nuevo</a:t>
            </a:r>
            <a:r>
              <a:rPr lang="en-US" sz="2800" dirty="0" smtClean="0"/>
              <a:t> </a:t>
            </a:r>
            <a:r>
              <a:rPr lang="en-US" sz="2800" dirty="0" err="1" smtClean="0"/>
              <a:t>edificio</a:t>
            </a:r>
            <a:r>
              <a:rPr lang="en-US" sz="2800" dirty="0" smtClean="0"/>
              <a:t> </a:t>
            </a:r>
            <a:r>
              <a:rPr lang="en-US" sz="2800" dirty="0" err="1" smtClean="0"/>
              <a:t>costara</a:t>
            </a:r>
            <a:r>
              <a:rPr lang="en-US" sz="2800" dirty="0" smtClean="0"/>
              <a:t> 4.900.000 </a:t>
            </a:r>
            <a:r>
              <a:rPr lang="en-US" sz="2800" dirty="0" err="1" smtClean="0"/>
              <a:t>euros</a:t>
            </a:r>
            <a:r>
              <a:rPr lang="en-US" sz="2800" dirty="0" smtClean="0"/>
              <a:t>? ¿</a:t>
            </a:r>
            <a:r>
              <a:rPr lang="en-US" sz="2800" dirty="0" err="1" smtClean="0"/>
              <a:t>Cuál</a:t>
            </a:r>
            <a:r>
              <a:rPr lang="en-US" sz="2800" dirty="0" smtClean="0"/>
              <a:t> </a:t>
            </a:r>
            <a:r>
              <a:rPr lang="en-US" sz="2800" dirty="0" err="1" smtClean="0"/>
              <a:t>compraría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99365" name="Rectangle 1029"/>
          <p:cNvSpPr>
            <a:spLocks noGrp="1" noChangeArrowheads="1"/>
          </p:cNvSpPr>
          <p:nvPr>
            <p:ph type="title"/>
          </p:nvPr>
        </p:nvSpPr>
        <p:spPr>
          <a:xfrm>
            <a:off x="492989" y="-310265"/>
            <a:ext cx="7983537" cy="10985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>
                <a:solidFill>
                  <a:srgbClr val="FF0000"/>
                </a:solidFill>
              </a:rPr>
              <a:t>Práctica 2</a:t>
            </a:r>
            <a:r>
              <a:rPr lang="es-ES" sz="4000" dirty="0"/>
              <a:t>. </a:t>
            </a:r>
            <a:r>
              <a:rPr lang="en-US" sz="4000" dirty="0" err="1"/>
              <a:t>Coste</a:t>
            </a:r>
            <a:r>
              <a:rPr lang="en-US" sz="4000" dirty="0"/>
              <a:t> </a:t>
            </a:r>
            <a:r>
              <a:rPr lang="en-US" sz="4000" dirty="0" err="1"/>
              <a:t>irrecuperable</a:t>
            </a:r>
            <a:endParaRPr 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AB72-D8B0-4C07-BF23-0EEF64E6F151}" type="slidenum">
              <a:rPr lang="es-ES"/>
              <a:pPr/>
              <a:t>13</a:t>
            </a:fld>
            <a:endParaRPr lang="es-E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9125"/>
          </a:xfrm>
        </p:spPr>
        <p:txBody>
          <a:bodyPr/>
          <a:lstStyle/>
          <a:p>
            <a:r>
              <a:rPr lang="es-ES" sz="4000"/>
              <a:t>1. Concepto y clases de costes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800" dirty="0"/>
              <a:t>En el caso de los servicios de capital (horas-máquina), la definición del coste contable y del económico difieren mucho.</a:t>
            </a:r>
          </a:p>
          <a:p>
            <a:pPr algn="just">
              <a:lnSpc>
                <a:spcPct val="80000"/>
              </a:lnSpc>
            </a:pPr>
            <a:r>
              <a:rPr lang="es-ES" sz="2800" dirty="0"/>
              <a:t>En contabilidad, para calcular los costes de capital se parte del precio histórico de una máquina concreta y se aplica una regla de depreciación arbitraria –establecida legalmente- para determinar la parte del precio original de la máquina que </a:t>
            </a:r>
            <a:r>
              <a:rPr lang="es-ES" sz="2800" dirty="0" smtClean="0"/>
              <a:t>se considerará </a:t>
            </a:r>
            <a:r>
              <a:rPr lang="es-ES" sz="2800" dirty="0"/>
              <a:t>costes corrientes.</a:t>
            </a:r>
          </a:p>
          <a:p>
            <a:pPr algn="just">
              <a:lnSpc>
                <a:spcPct val="80000"/>
              </a:lnSpc>
            </a:pPr>
            <a:r>
              <a:rPr lang="es-ES" sz="2800" dirty="0"/>
              <a:t>Por ejemplo, una máquina comprada por 1.000 euros y con una expectativa de vida de 10 años, tiene un “coste” de 100 euros por año.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2824163" y="955675"/>
            <a:ext cx="3127375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/>
              <a:t>Costes de capital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3FEB-4699-49B9-9129-843FC3F6A24E}" type="slidenum">
              <a:rPr lang="es-ES"/>
              <a:pPr/>
              <a:t>14</a:t>
            </a:fld>
            <a:endParaRPr lang="es-E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2150"/>
          </a:xfrm>
        </p:spPr>
        <p:txBody>
          <a:bodyPr/>
          <a:lstStyle/>
          <a:p>
            <a:r>
              <a:rPr lang="es-ES" sz="4000"/>
              <a:t>1. Concepto y clases de costes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626" y="1984375"/>
            <a:ext cx="8229600" cy="487362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2400"/>
              </a:spcBef>
            </a:pPr>
            <a:r>
              <a:rPr lang="es-ES" sz="2800" dirty="0"/>
              <a:t>En microeconomía, </a:t>
            </a:r>
            <a:r>
              <a:rPr lang="es-ES" sz="2800" dirty="0" smtClean="0">
                <a:solidFill>
                  <a:srgbClr val="FF3300"/>
                </a:solidFill>
              </a:rPr>
              <a:t>el </a:t>
            </a:r>
            <a:r>
              <a:rPr lang="es-ES" sz="2800" dirty="0">
                <a:solidFill>
                  <a:srgbClr val="FF3300"/>
                </a:solidFill>
              </a:rPr>
              <a:t>coste de una hora-máquina (r)</a:t>
            </a:r>
            <a:r>
              <a:rPr lang="es-ES" sz="2800" dirty="0"/>
              <a:t> es la renta que se obtendría de esa máquina en la mejor alternativa para su uso (por ejemplo, si </a:t>
            </a:r>
            <a:r>
              <a:rPr lang="es-ES" sz="2800" dirty="0" smtClean="0"/>
              <a:t>se </a:t>
            </a:r>
            <a:r>
              <a:rPr lang="es-ES" sz="2800" dirty="0"/>
              <a:t>alquilara obteniendo una renta r). </a:t>
            </a:r>
          </a:p>
          <a:p>
            <a:pPr algn="just">
              <a:lnSpc>
                <a:spcPct val="80000"/>
              </a:lnSpc>
              <a:spcBef>
                <a:spcPts val="2400"/>
              </a:spcBef>
            </a:pPr>
            <a:r>
              <a:rPr lang="es-ES" sz="2800" dirty="0"/>
              <a:t>La empresa soporta un coste r por usar la máquina durante una hora, independientemente de que la empresa sea la dueña de la máquina o de que se la alquile a un tercero.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2824163" y="1210318"/>
            <a:ext cx="3127375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 dirty="0"/>
              <a:t>Costes de capital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B4-6431-4C59-A7EB-C888FD566E9C}" type="slidenum">
              <a:rPr lang="es-ES"/>
              <a:pPr/>
              <a:t>15</a:t>
            </a:fld>
            <a:endParaRPr lang="es-E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dirty="0"/>
              <a:t>2. Funciones de costes a corto plazo.</a:t>
            </a:r>
          </a:p>
          <a:p>
            <a:pPr>
              <a:buFontTx/>
              <a:buNone/>
            </a:pPr>
            <a:r>
              <a:rPr lang="es-ES" dirty="0"/>
              <a:t>    2.1. Las curvas de costes a corto plazo.</a:t>
            </a:r>
          </a:p>
          <a:p>
            <a:pPr marL="1249363" indent="-1249363">
              <a:buFontTx/>
              <a:buNone/>
            </a:pPr>
            <a:r>
              <a:rPr lang="es-ES" dirty="0"/>
              <a:t>    2.2. Relación entre costes y productividades.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FBF1-FF3E-4881-9777-87F3CB196334}" type="slidenum">
              <a:rPr lang="es-ES"/>
              <a:pPr/>
              <a:t>16</a:t>
            </a:fld>
            <a:endParaRPr lang="es-E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5033" y="1773238"/>
            <a:ext cx="7986532" cy="4344987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800" dirty="0"/>
              <a:t>Los costes fijos CF están asociados a los factores fijos CF=</a:t>
            </a:r>
            <a:r>
              <a:rPr lang="es-ES" sz="2800" dirty="0" err="1"/>
              <a:t>rK</a:t>
            </a:r>
            <a:r>
              <a:rPr lang="es-ES" sz="2800" dirty="0"/>
              <a:t> (se miden en </a:t>
            </a:r>
            <a:r>
              <a:rPr lang="es-ES" sz="2800" dirty="0" err="1"/>
              <a:t>um</a:t>
            </a:r>
            <a:r>
              <a:rPr lang="es-ES" sz="2800" dirty="0"/>
              <a:t>).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800" dirty="0"/>
              <a:t>Los costes fijos no dependen del nivel de producción. 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800" dirty="0"/>
              <a:t>Los costes variables están asociados a los </a:t>
            </a:r>
            <a:r>
              <a:rPr lang="es-ES" sz="2800" dirty="0" smtClean="0"/>
              <a:t>factores </a:t>
            </a:r>
            <a:r>
              <a:rPr lang="es-ES" sz="2800" dirty="0"/>
              <a:t>variables y </a:t>
            </a:r>
            <a:r>
              <a:rPr lang="en-US" sz="2800" dirty="0" err="1"/>
              <a:t>varían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varía</a:t>
            </a:r>
            <a:r>
              <a:rPr lang="en-US" sz="2800" dirty="0"/>
              <a:t> el </a:t>
            </a:r>
            <a:r>
              <a:rPr lang="en-US" sz="2800" dirty="0" err="1"/>
              <a:t>nivel</a:t>
            </a:r>
            <a:r>
              <a:rPr lang="en-US" sz="2800" dirty="0"/>
              <a:t> de </a:t>
            </a:r>
            <a:r>
              <a:rPr lang="en-US" sz="2800" dirty="0" err="1"/>
              <a:t>producción</a:t>
            </a:r>
            <a:r>
              <a:rPr lang="es-ES" sz="2800" dirty="0"/>
              <a:t> CV=</a:t>
            </a:r>
            <a:r>
              <a:rPr lang="es-ES" sz="2800" dirty="0" err="1"/>
              <a:t>wL</a:t>
            </a:r>
            <a:r>
              <a:rPr lang="es-ES" sz="2800" dirty="0"/>
              <a:t> (se miden en </a:t>
            </a:r>
            <a:r>
              <a:rPr lang="es-ES" sz="2800" dirty="0" err="1"/>
              <a:t>um</a:t>
            </a:r>
            <a:r>
              <a:rPr lang="es-ES" sz="2800" dirty="0"/>
              <a:t>).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800" dirty="0"/>
              <a:t>El coste total de la producción a corto </a:t>
            </a:r>
            <a:r>
              <a:rPr lang="es-ES" sz="2800" dirty="0" smtClean="0"/>
              <a:t>plazo:          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s-ES" sz="2800" dirty="0"/>
              <a:t> </a:t>
            </a:r>
            <a:r>
              <a:rPr lang="es-ES" sz="2800" dirty="0" smtClean="0"/>
              <a:t>                         CT=CF+CV</a:t>
            </a:r>
            <a:endParaRPr lang="es-ES" sz="2800" dirty="0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5097463" y="5324475"/>
            <a:ext cx="4635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5000">
                <a:solidFill>
                  <a:srgbClr val="000000"/>
                </a:solidFill>
              </a:rPr>
              <a:t> </a:t>
            </a:r>
            <a:endParaRPr lang="es-ES" sz="2400"/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4160838" y="5324475"/>
            <a:ext cx="4635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5000">
                <a:solidFill>
                  <a:srgbClr val="000000"/>
                </a:solidFill>
              </a:rPr>
              <a:t> </a:t>
            </a:r>
            <a:endParaRPr lang="es-ES" sz="2400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667125" y="5324475"/>
            <a:ext cx="4635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5000">
                <a:solidFill>
                  <a:srgbClr val="000000"/>
                </a:solidFill>
              </a:rPr>
              <a:t> </a:t>
            </a:r>
            <a:endParaRPr lang="es-ES" sz="2400"/>
          </a:p>
        </p:txBody>
      </p:sp>
      <p:sp>
        <p:nvSpPr>
          <p:cNvPr id="9626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852488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2.1. Las curvas de costes a corto plazo</a:t>
            </a:r>
            <a:endParaRPr lang="en-US" sz="3600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1012825" y="952500"/>
            <a:ext cx="5384800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Costes fijos y costes variables</a:t>
            </a:r>
            <a:endParaRPr lang="en-US" sz="3200" b="1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7F26-E5A4-4CD7-9059-3EE6395254F1}" type="slidenum">
              <a:rPr lang="es-ES"/>
              <a:pPr/>
              <a:t>17</a:t>
            </a:fld>
            <a:endParaRPr lang="es-ES"/>
          </a:p>
        </p:txBody>
      </p:sp>
      <p:sp>
        <p:nvSpPr>
          <p:cNvPr id="403458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3459" name="Rectangle 102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346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57175" y="1693863"/>
            <a:ext cx="8281988" cy="4249737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sz="2800" dirty="0" err="1">
                <a:solidFill>
                  <a:srgbClr val="FF3300"/>
                </a:solidFill>
              </a:rPr>
              <a:t>Coste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err="1">
                <a:solidFill>
                  <a:srgbClr val="FF3300"/>
                </a:solidFill>
              </a:rPr>
              <a:t>fijo</a:t>
            </a:r>
            <a:r>
              <a:rPr lang="en-US" sz="2800" dirty="0">
                <a:solidFill>
                  <a:srgbClr val="FF3300"/>
                </a:solidFill>
              </a:rPr>
              <a:t>:</a:t>
            </a:r>
          </a:p>
          <a:p>
            <a:pPr lvl="1" algn="just">
              <a:spcBef>
                <a:spcPct val="70000"/>
              </a:spcBef>
            </a:pPr>
            <a:r>
              <a:rPr lang="en-US" sz="2600" dirty="0" err="1"/>
              <a:t>Coste</a:t>
            </a:r>
            <a:r>
              <a:rPr lang="en-US" sz="2600" dirty="0"/>
              <a:t> </a:t>
            </a:r>
            <a:r>
              <a:rPr lang="en-US" sz="2600" dirty="0" err="1"/>
              <a:t>pagado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una</a:t>
            </a:r>
            <a:r>
              <a:rPr lang="en-US" sz="2600" dirty="0"/>
              <a:t>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está</a:t>
            </a:r>
            <a:r>
              <a:rPr lang="en-US" sz="2600" dirty="0"/>
              <a:t> </a:t>
            </a:r>
            <a:r>
              <a:rPr lang="en-US" sz="2600" dirty="0" err="1"/>
              <a:t>abierta</a:t>
            </a:r>
            <a:r>
              <a:rPr lang="en-US" sz="2600" dirty="0"/>
              <a:t>, </a:t>
            </a:r>
            <a:r>
              <a:rPr lang="en-US" sz="2600" dirty="0" err="1"/>
              <a:t>independientemente</a:t>
            </a:r>
            <a:r>
              <a:rPr lang="en-US" sz="2600" dirty="0"/>
              <a:t> de la </a:t>
            </a:r>
            <a:r>
              <a:rPr lang="en-US" sz="2600" dirty="0" err="1"/>
              <a:t>cantidad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produzca</a:t>
            </a:r>
            <a:r>
              <a:rPr lang="en-US" sz="2600" dirty="0"/>
              <a:t>.</a:t>
            </a:r>
          </a:p>
          <a:p>
            <a:pPr lvl="1">
              <a:spcBef>
                <a:spcPct val="70000"/>
              </a:spcBef>
            </a:pPr>
            <a:r>
              <a:rPr lang="es-ES" sz="2600" dirty="0"/>
              <a:t>Pueden evitarse si la empresa cierra.</a:t>
            </a:r>
            <a:endParaRPr lang="en-US" sz="2400" dirty="0"/>
          </a:p>
          <a:p>
            <a:pPr>
              <a:spcBef>
                <a:spcPct val="70000"/>
              </a:spcBef>
            </a:pPr>
            <a:r>
              <a:rPr lang="en-US" sz="2800" dirty="0" err="1">
                <a:solidFill>
                  <a:srgbClr val="FF3300"/>
                </a:solidFill>
              </a:rPr>
              <a:t>Coste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err="1">
                <a:solidFill>
                  <a:srgbClr val="FF3300"/>
                </a:solidFill>
              </a:rPr>
              <a:t>irrecuperable</a:t>
            </a:r>
            <a:r>
              <a:rPr lang="en-US" sz="2800" dirty="0">
                <a:solidFill>
                  <a:srgbClr val="FF3300"/>
                </a:solidFill>
              </a:rPr>
              <a:t>:</a:t>
            </a:r>
            <a:r>
              <a:rPr lang="en-US" sz="2800" dirty="0"/>
              <a:t> </a:t>
            </a:r>
          </a:p>
          <a:p>
            <a:pPr lvl="1" algn="just">
              <a:spcBef>
                <a:spcPct val="70000"/>
              </a:spcBef>
            </a:pPr>
            <a:r>
              <a:rPr lang="en-US" sz="2600" dirty="0" err="1"/>
              <a:t>Coste</a:t>
            </a:r>
            <a:r>
              <a:rPr lang="en-US" sz="2600" dirty="0"/>
              <a:t> en el </a:t>
            </a:r>
            <a:r>
              <a:rPr lang="en-US" sz="2600" dirty="0" err="1"/>
              <a:t>que</a:t>
            </a:r>
            <a:r>
              <a:rPr lang="en-US" sz="2600" dirty="0"/>
              <a:t> se ha </a:t>
            </a:r>
            <a:r>
              <a:rPr lang="en-US" sz="2600" dirty="0" err="1"/>
              <a:t>incurrido</a:t>
            </a:r>
            <a:r>
              <a:rPr lang="en-US" sz="2600" dirty="0"/>
              <a:t> y </a:t>
            </a:r>
            <a:r>
              <a:rPr lang="en-US" sz="2600" dirty="0" err="1"/>
              <a:t>que</a:t>
            </a:r>
            <a:r>
              <a:rPr lang="en-US" sz="2600" dirty="0"/>
              <a:t> no </a:t>
            </a:r>
            <a:r>
              <a:rPr lang="en-US" sz="2600" dirty="0" err="1"/>
              <a:t>puede</a:t>
            </a:r>
            <a:r>
              <a:rPr lang="en-US" sz="2600" dirty="0"/>
              <a:t> </a:t>
            </a:r>
            <a:r>
              <a:rPr lang="en-US" sz="2600" dirty="0" err="1"/>
              <a:t>recuperarse</a:t>
            </a:r>
            <a:r>
              <a:rPr lang="en-US" sz="2600" dirty="0"/>
              <a:t>.</a:t>
            </a:r>
          </a:p>
        </p:txBody>
      </p:sp>
      <p:sp>
        <p:nvSpPr>
          <p:cNvPr id="40346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511175" y="668338"/>
            <a:ext cx="7983538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2.1. Las curvas de costes a corto plazo</a:t>
            </a:r>
            <a:r>
              <a:rPr lang="en-US" sz="360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3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590308" y="190500"/>
            <a:ext cx="8553691" cy="781050"/>
          </a:xfrm>
          <a:noFill/>
          <a:ln/>
        </p:spPr>
        <p:txBody>
          <a:bodyPr lIns="90488" tIns="44450" rIns="90488" bIns="44450" anchor="b"/>
          <a:lstStyle/>
          <a:p>
            <a:pPr algn="l"/>
            <a:r>
              <a:rPr lang="en-US" sz="2800" dirty="0" err="1"/>
              <a:t>Tabla</a:t>
            </a:r>
            <a:r>
              <a:rPr lang="en-US" sz="2800" dirty="0"/>
              <a:t> </a:t>
            </a:r>
            <a:r>
              <a:rPr lang="en-US" sz="2800" dirty="0" smtClean="0"/>
              <a:t>1</a:t>
            </a:r>
            <a:br>
              <a:rPr lang="en-US" sz="2800" dirty="0" smtClean="0"/>
            </a:br>
            <a:r>
              <a:rPr lang="en-US" sz="2800" i="1" dirty="0" smtClean="0"/>
              <a:t>Los </a:t>
            </a:r>
            <a:r>
              <a:rPr lang="en-US" sz="2800" i="1" dirty="0" err="1"/>
              <a:t>costes</a:t>
            </a:r>
            <a:r>
              <a:rPr lang="en-US" sz="2800" i="1" dirty="0"/>
              <a:t> a </a:t>
            </a:r>
            <a:r>
              <a:rPr lang="en-US" sz="2800" i="1" dirty="0" err="1"/>
              <a:t>corto</a:t>
            </a:r>
            <a:r>
              <a:rPr lang="en-US" sz="2800" i="1" dirty="0"/>
              <a:t> </a:t>
            </a:r>
            <a:r>
              <a:rPr lang="en-US" sz="2800" i="1" dirty="0" err="1"/>
              <a:t>plazo</a:t>
            </a:r>
            <a:endParaRPr lang="en-US" sz="3600" i="1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400300"/>
            <a:ext cx="8915400" cy="4267200"/>
          </a:xfrm>
          <a:noFill/>
          <a:ln/>
        </p:spPr>
        <p:txBody>
          <a:bodyPr lIns="90488" tIns="44450" rIns="90488" bIns="44450"/>
          <a:lstStyle/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dirty="0"/>
              <a:t>	</a:t>
            </a:r>
            <a:r>
              <a:rPr lang="en-US" sz="2000" dirty="0"/>
              <a:t>0	50 	0	50	---	---	---	---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1	50	50	100	50	50	50	100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2	50	78	128	28	25	39	64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3	50	98	148	20	</a:t>
            </a:r>
            <a:r>
              <a:rPr lang="en-US" sz="2000" dirty="0" smtClean="0"/>
              <a:t>  16,7</a:t>
            </a:r>
            <a:r>
              <a:rPr lang="en-US" sz="2000" dirty="0"/>
              <a:t>	32,7	49,3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4	50	112	162	14	12,5	28	40,5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5	50	130	180	18	        10	26	36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6	50	150	200	            20                 8,3	25	33,3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7	50	175	225	            25                 7,1	25	32,1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8	50	204	254	            29                 6,3	25,5	31,8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9	50	242	292	            38                 5,6	26,9	32,4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10	50	300	350	58	5	30	35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346075" algn="dec"/>
                <a:tab pos="1154113" algn="ctr"/>
                <a:tab pos="2395538" algn="r"/>
                <a:tab pos="3608388" algn="r"/>
                <a:tab pos="4618038" algn="ctr"/>
                <a:tab pos="6061075" algn="dec"/>
                <a:tab pos="7262813" algn="dec"/>
                <a:tab pos="8281988" algn="dec"/>
              </a:tabLst>
            </a:pPr>
            <a:r>
              <a:rPr lang="en-US" sz="2000" dirty="0"/>
              <a:t>	11	50	385	435	            85                 4,5	35	39,5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1295400"/>
            <a:ext cx="9448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hangingPunct="0">
              <a:tabLst>
                <a:tab pos="346075" algn="dec"/>
                <a:tab pos="1154113" algn="ctr"/>
                <a:tab pos="2222500" algn="ctr"/>
                <a:tab pos="3608388" algn="r"/>
                <a:tab pos="4618038" algn="ctr"/>
                <a:tab pos="5940425" algn="ctr"/>
                <a:tab pos="7091363" algn="ctr"/>
                <a:tab pos="8228013" algn="ctr"/>
              </a:tabLst>
            </a:pPr>
            <a:r>
              <a:rPr lang="en-US" sz="1600" b="1"/>
              <a:t>	</a:t>
            </a:r>
            <a:r>
              <a:rPr lang="en-US" sz="1400" b="1"/>
              <a:t>Nivel de	    Coste	Coste	      Coste	Coste	Coste 	Coste	Coste</a:t>
            </a:r>
          </a:p>
          <a:p>
            <a:pPr eaLnBrk="0" hangingPunct="0">
              <a:lnSpc>
                <a:spcPct val="70000"/>
              </a:lnSpc>
              <a:tabLst>
                <a:tab pos="346075" algn="dec"/>
                <a:tab pos="1154113" algn="ctr"/>
                <a:tab pos="2222500" algn="ctr"/>
                <a:tab pos="3608388" algn="r"/>
                <a:tab pos="4618038" algn="ctr"/>
                <a:tab pos="5940425" algn="ctr"/>
                <a:tab pos="7091363" algn="ctr"/>
                <a:tab pos="8228013" algn="ctr"/>
              </a:tabLst>
            </a:pPr>
            <a:r>
              <a:rPr lang="en-US" sz="1400" b="1"/>
              <a:t>	producción	   fijo	variable 	total	marginal	fijo medio 	variable medio	   total medio</a:t>
            </a:r>
          </a:p>
          <a:p>
            <a:pPr eaLnBrk="0" hangingPunct="0">
              <a:tabLst>
                <a:tab pos="346075" algn="dec"/>
                <a:tab pos="1154113" algn="ctr"/>
                <a:tab pos="2222500" algn="ctr"/>
                <a:tab pos="3608388" algn="r"/>
                <a:tab pos="4618038" algn="ctr"/>
                <a:tab pos="5940425" algn="ctr"/>
                <a:tab pos="7091363" algn="ctr"/>
                <a:tab pos="8228013" algn="ctr"/>
              </a:tabLst>
            </a:pPr>
            <a:r>
              <a:rPr lang="en-US" sz="1400" b="1"/>
              <a:t>(unidades  (dólares     (dólares           (dólares	(dólares 	(dólares	(dólares	(dólares 		anuales)     anuales)     anuales)	          anuales)	por unidad)	por unidad)	por unidad)	por unidad)		    	   (CF)	(CV)	                  (CT)                (CM)               (CFMe)           (CVMe)          (CTMe)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41275" y="2493963"/>
            <a:ext cx="91027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7831" name="Line 1047"/>
          <p:cNvSpPr>
            <a:spLocks noChangeShapeType="1"/>
          </p:cNvSpPr>
          <p:nvPr/>
        </p:nvSpPr>
        <p:spPr bwMode="auto">
          <a:xfrm>
            <a:off x="0" y="1171575"/>
            <a:ext cx="91027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7832" name="Line 1048"/>
          <p:cNvSpPr>
            <a:spLocks noChangeShapeType="1"/>
          </p:cNvSpPr>
          <p:nvPr/>
        </p:nvSpPr>
        <p:spPr bwMode="auto">
          <a:xfrm>
            <a:off x="0" y="6642100"/>
            <a:ext cx="91027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59352" y="6245225"/>
            <a:ext cx="650497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</a:t>
            </a:r>
            <a:r>
              <a:rPr lang="es-ES" sz="2000" dirty="0" smtClean="0"/>
              <a:t>. Costes totales, variables y fijos.</a:t>
            </a:r>
            <a:endParaRPr lang="es-ES" sz="2000" dirty="0"/>
          </a:p>
        </p:txBody>
      </p:sp>
      <p:sp>
        <p:nvSpPr>
          <p:cNvPr id="4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fld id="{11A54756-BC09-4CF7-B878-DDA381D2DDCF}" type="slidenum">
              <a:rPr lang="es-ES"/>
              <a:pPr/>
              <a:t>19</a:t>
            </a:fld>
            <a:endParaRPr lang="es-ES" dirty="0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372420" y="347241"/>
            <a:ext cx="85169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2.1. Las curvas de costes a corto plazo</a:t>
            </a:r>
            <a:endParaRPr lang="en-US" sz="3600" dirty="0"/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39334" name="Line 6"/>
          <p:cNvSpPr>
            <a:spLocks noChangeShapeType="1"/>
          </p:cNvSpPr>
          <p:nvPr/>
        </p:nvSpPr>
        <p:spPr bwMode="auto">
          <a:xfrm>
            <a:off x="2209800" y="1743075"/>
            <a:ext cx="0" cy="426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39335" name="Line 7"/>
          <p:cNvSpPr>
            <a:spLocks noChangeShapeType="1"/>
          </p:cNvSpPr>
          <p:nvPr/>
        </p:nvSpPr>
        <p:spPr bwMode="auto">
          <a:xfrm>
            <a:off x="2214563" y="5981700"/>
            <a:ext cx="5900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7246556" y="6282159"/>
            <a:ext cx="168910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 dirty="0"/>
              <a:t>Q, </a:t>
            </a:r>
            <a:r>
              <a:rPr lang="en-US" sz="1600" b="1" dirty="0" err="1" smtClean="0"/>
              <a:t>Producción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739337" name="Rectangle 9"/>
          <p:cNvSpPr>
            <a:spLocks noChangeArrowheads="1"/>
          </p:cNvSpPr>
          <p:nvPr/>
        </p:nvSpPr>
        <p:spPr bwMode="auto">
          <a:xfrm>
            <a:off x="596900" y="1676400"/>
            <a:ext cx="971550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/>
              <a:t>Coste</a:t>
            </a:r>
          </a:p>
          <a:p>
            <a:pPr algn="r" eaLnBrk="0" hangingPunct="0"/>
            <a:r>
              <a:rPr lang="en-US" sz="1600" b="1"/>
              <a:t>(dólares</a:t>
            </a:r>
          </a:p>
          <a:p>
            <a:pPr algn="r" eaLnBrk="0" hangingPunct="0"/>
            <a:r>
              <a:rPr lang="en-US" sz="1600" b="1"/>
              <a:t>al año)</a:t>
            </a:r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1600200" y="4926013"/>
            <a:ext cx="561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100</a:t>
            </a:r>
          </a:p>
        </p:txBody>
      </p:sp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1600200" y="3868738"/>
            <a:ext cx="561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200</a:t>
            </a:r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1595438" y="2809875"/>
            <a:ext cx="561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300</a:t>
            </a:r>
          </a:p>
        </p:txBody>
      </p:sp>
      <p:sp>
        <p:nvSpPr>
          <p:cNvPr id="739341" name="Rectangle 13"/>
          <p:cNvSpPr>
            <a:spLocks noChangeArrowheads="1"/>
          </p:cNvSpPr>
          <p:nvPr/>
        </p:nvSpPr>
        <p:spPr bwMode="auto">
          <a:xfrm>
            <a:off x="1595438" y="1752600"/>
            <a:ext cx="561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400</a:t>
            </a:r>
          </a:p>
        </p:txBody>
      </p:sp>
      <p:sp>
        <p:nvSpPr>
          <p:cNvPr id="739342" name="Rectangle 14"/>
          <p:cNvSpPr>
            <a:spLocks noChangeArrowheads="1"/>
          </p:cNvSpPr>
          <p:nvPr/>
        </p:nvSpPr>
        <p:spPr bwMode="auto">
          <a:xfrm>
            <a:off x="19065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0</a:t>
            </a:r>
          </a:p>
        </p:txBody>
      </p:sp>
      <p:sp>
        <p:nvSpPr>
          <p:cNvPr id="739343" name="Rectangle 15"/>
          <p:cNvSpPr>
            <a:spLocks noChangeArrowheads="1"/>
          </p:cNvSpPr>
          <p:nvPr/>
        </p:nvSpPr>
        <p:spPr bwMode="auto">
          <a:xfrm>
            <a:off x="2441575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739344" name="Rectangle 16"/>
          <p:cNvSpPr>
            <a:spLocks noChangeArrowheads="1"/>
          </p:cNvSpPr>
          <p:nvPr/>
        </p:nvSpPr>
        <p:spPr bwMode="auto">
          <a:xfrm>
            <a:off x="2841625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2</a:t>
            </a:r>
          </a:p>
        </p:txBody>
      </p:sp>
      <p:sp>
        <p:nvSpPr>
          <p:cNvPr id="739345" name="Rectangle 17"/>
          <p:cNvSpPr>
            <a:spLocks noChangeArrowheads="1"/>
          </p:cNvSpPr>
          <p:nvPr/>
        </p:nvSpPr>
        <p:spPr bwMode="auto">
          <a:xfrm>
            <a:off x="3241675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3</a:t>
            </a:r>
          </a:p>
        </p:txBody>
      </p:sp>
      <p:sp>
        <p:nvSpPr>
          <p:cNvPr id="739346" name="Rectangle 18"/>
          <p:cNvSpPr>
            <a:spLocks noChangeArrowheads="1"/>
          </p:cNvSpPr>
          <p:nvPr/>
        </p:nvSpPr>
        <p:spPr bwMode="auto">
          <a:xfrm>
            <a:off x="3641725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4</a:t>
            </a:r>
          </a:p>
        </p:txBody>
      </p:sp>
      <p:sp>
        <p:nvSpPr>
          <p:cNvPr id="739347" name="Rectangle 19"/>
          <p:cNvSpPr>
            <a:spLocks noChangeArrowheads="1"/>
          </p:cNvSpPr>
          <p:nvPr/>
        </p:nvSpPr>
        <p:spPr bwMode="auto">
          <a:xfrm>
            <a:off x="4041775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5</a:t>
            </a:r>
          </a:p>
        </p:txBody>
      </p: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4441825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6</a:t>
            </a:r>
          </a:p>
        </p:txBody>
      </p:sp>
      <p:sp>
        <p:nvSpPr>
          <p:cNvPr id="739349" name="Rectangle 21"/>
          <p:cNvSpPr>
            <a:spLocks noChangeArrowheads="1"/>
          </p:cNvSpPr>
          <p:nvPr/>
        </p:nvSpPr>
        <p:spPr bwMode="auto">
          <a:xfrm>
            <a:off x="48402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7</a:t>
            </a:r>
          </a:p>
        </p:txBody>
      </p:sp>
      <p:sp>
        <p:nvSpPr>
          <p:cNvPr id="739350" name="Rectangle 22"/>
          <p:cNvSpPr>
            <a:spLocks noChangeArrowheads="1"/>
          </p:cNvSpPr>
          <p:nvPr/>
        </p:nvSpPr>
        <p:spPr bwMode="auto">
          <a:xfrm>
            <a:off x="524033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8</a:t>
            </a:r>
          </a:p>
        </p:txBody>
      </p:sp>
      <p:sp>
        <p:nvSpPr>
          <p:cNvPr id="739351" name="Rectangle 23"/>
          <p:cNvSpPr>
            <a:spLocks noChangeArrowheads="1"/>
          </p:cNvSpPr>
          <p:nvPr/>
        </p:nvSpPr>
        <p:spPr bwMode="auto">
          <a:xfrm>
            <a:off x="56403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9</a:t>
            </a:r>
          </a:p>
        </p:txBody>
      </p:sp>
      <p:sp>
        <p:nvSpPr>
          <p:cNvPr id="739352" name="Rectangle 24"/>
          <p:cNvSpPr>
            <a:spLocks noChangeArrowheads="1"/>
          </p:cNvSpPr>
          <p:nvPr/>
        </p:nvSpPr>
        <p:spPr bwMode="auto">
          <a:xfrm>
            <a:off x="6040438" y="598646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10</a:t>
            </a:r>
          </a:p>
        </p:txBody>
      </p:sp>
      <p:sp>
        <p:nvSpPr>
          <p:cNvPr id="739353" name="Rectangle 25"/>
          <p:cNvSpPr>
            <a:spLocks noChangeArrowheads="1"/>
          </p:cNvSpPr>
          <p:nvPr/>
        </p:nvSpPr>
        <p:spPr bwMode="auto">
          <a:xfrm>
            <a:off x="6592888" y="598646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11</a:t>
            </a:r>
          </a:p>
        </p:txBody>
      </p:sp>
      <p:sp>
        <p:nvSpPr>
          <p:cNvPr id="739354" name="Rectangle 26"/>
          <p:cNvSpPr>
            <a:spLocks noChangeArrowheads="1"/>
          </p:cNvSpPr>
          <p:nvPr/>
        </p:nvSpPr>
        <p:spPr bwMode="auto">
          <a:xfrm>
            <a:off x="7145338" y="598646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12</a:t>
            </a:r>
          </a:p>
        </p:txBody>
      </p:sp>
      <p:sp>
        <p:nvSpPr>
          <p:cNvPr id="739355" name="Rectangle 27"/>
          <p:cNvSpPr>
            <a:spLocks noChangeArrowheads="1"/>
          </p:cNvSpPr>
          <p:nvPr/>
        </p:nvSpPr>
        <p:spPr bwMode="auto">
          <a:xfrm>
            <a:off x="7697788" y="598646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13</a:t>
            </a:r>
          </a:p>
        </p:txBody>
      </p:sp>
      <p:sp>
        <p:nvSpPr>
          <p:cNvPr id="739356" name="Freeform 28"/>
          <p:cNvSpPr>
            <a:spLocks/>
          </p:cNvSpPr>
          <p:nvPr/>
        </p:nvSpPr>
        <p:spPr bwMode="auto">
          <a:xfrm>
            <a:off x="2198688" y="2317750"/>
            <a:ext cx="4376737" cy="3697288"/>
          </a:xfrm>
          <a:custGeom>
            <a:avLst/>
            <a:gdLst/>
            <a:ahLst/>
            <a:cxnLst>
              <a:cxn ang="0">
                <a:pos x="12" y="2329"/>
              </a:cxn>
              <a:cxn ang="0">
                <a:pos x="67" y="2170"/>
              </a:cxn>
              <a:cxn ang="0">
                <a:pos x="414" y="1893"/>
              </a:cxn>
              <a:cxn ang="0">
                <a:pos x="2000" y="1049"/>
              </a:cxn>
              <a:cxn ang="0">
                <a:pos x="2757" y="0"/>
              </a:cxn>
            </a:cxnLst>
            <a:rect l="0" t="0" r="r" b="b"/>
            <a:pathLst>
              <a:path w="2757" h="2329">
                <a:moveTo>
                  <a:pt x="12" y="2329"/>
                </a:moveTo>
                <a:cubicBezTo>
                  <a:pt x="21" y="2303"/>
                  <a:pt x="0" y="2243"/>
                  <a:pt x="67" y="2170"/>
                </a:cubicBezTo>
                <a:cubicBezTo>
                  <a:pt x="134" y="2097"/>
                  <a:pt x="92" y="2080"/>
                  <a:pt x="414" y="1893"/>
                </a:cubicBezTo>
                <a:cubicBezTo>
                  <a:pt x="736" y="1706"/>
                  <a:pt x="1609" y="1364"/>
                  <a:pt x="2000" y="1049"/>
                </a:cubicBezTo>
                <a:cubicBezTo>
                  <a:pt x="2391" y="734"/>
                  <a:pt x="2599" y="218"/>
                  <a:pt x="2757" y="0"/>
                </a:cubicBezTo>
              </a:path>
            </a:pathLst>
          </a:custGeom>
          <a:noFill/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39357" name="Rectangle 29"/>
          <p:cNvSpPr>
            <a:spLocks noChangeArrowheads="1"/>
          </p:cNvSpPr>
          <p:nvPr/>
        </p:nvSpPr>
        <p:spPr bwMode="auto">
          <a:xfrm>
            <a:off x="6608763" y="2055813"/>
            <a:ext cx="5349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CV</a:t>
            </a:r>
          </a:p>
        </p:txBody>
      </p:sp>
      <p:sp>
        <p:nvSpPr>
          <p:cNvPr id="739358" name="Rectangle 30"/>
          <p:cNvSpPr>
            <a:spLocks noChangeArrowheads="1"/>
          </p:cNvSpPr>
          <p:nvPr/>
        </p:nvSpPr>
        <p:spPr bwMode="auto">
          <a:xfrm>
            <a:off x="6437313" y="2733675"/>
            <a:ext cx="2359025" cy="13779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El coste variable</a:t>
            </a:r>
          </a:p>
          <a:p>
            <a:pPr algn="ctr" eaLnBrk="0" hangingPunct="0"/>
            <a:r>
              <a:rPr lang="en-US" sz="1400" b="1"/>
              <a:t>aumenta con la </a:t>
            </a:r>
          </a:p>
          <a:p>
            <a:pPr algn="ctr" eaLnBrk="0" hangingPunct="0"/>
            <a:r>
              <a:rPr lang="en-US" sz="1400" b="1"/>
              <a:t>producción. Su tasa </a:t>
            </a:r>
          </a:p>
          <a:p>
            <a:pPr algn="ctr" eaLnBrk="0" hangingPunct="0"/>
            <a:r>
              <a:rPr lang="en-US" sz="1400" b="1"/>
              <a:t> varía dependiendo de </a:t>
            </a:r>
          </a:p>
          <a:p>
            <a:pPr algn="ctr" eaLnBrk="0" hangingPunct="0"/>
            <a:r>
              <a:rPr lang="en-US" sz="1400" b="1"/>
              <a:t>la ley de los rendimientos</a:t>
            </a:r>
          </a:p>
          <a:p>
            <a:pPr algn="ctr" eaLnBrk="0" hangingPunct="0"/>
            <a:r>
              <a:rPr lang="en-US" sz="1400" b="1"/>
              <a:t>marginales decrecientes</a:t>
            </a:r>
          </a:p>
        </p:txBody>
      </p:sp>
      <p:sp>
        <p:nvSpPr>
          <p:cNvPr id="739359" name="Freeform 31"/>
          <p:cNvSpPr>
            <a:spLocks/>
          </p:cNvSpPr>
          <p:nvPr/>
        </p:nvSpPr>
        <p:spPr bwMode="auto">
          <a:xfrm>
            <a:off x="2198688" y="1854200"/>
            <a:ext cx="4376737" cy="3697288"/>
          </a:xfrm>
          <a:custGeom>
            <a:avLst/>
            <a:gdLst/>
            <a:ahLst/>
            <a:cxnLst>
              <a:cxn ang="0">
                <a:pos x="12" y="2329"/>
              </a:cxn>
              <a:cxn ang="0">
                <a:pos x="67" y="2170"/>
              </a:cxn>
              <a:cxn ang="0">
                <a:pos x="414" y="1893"/>
              </a:cxn>
              <a:cxn ang="0">
                <a:pos x="2000" y="1049"/>
              </a:cxn>
              <a:cxn ang="0">
                <a:pos x="2757" y="0"/>
              </a:cxn>
            </a:cxnLst>
            <a:rect l="0" t="0" r="r" b="b"/>
            <a:pathLst>
              <a:path w="2757" h="2329">
                <a:moveTo>
                  <a:pt x="12" y="2329"/>
                </a:moveTo>
                <a:cubicBezTo>
                  <a:pt x="21" y="2303"/>
                  <a:pt x="0" y="2243"/>
                  <a:pt x="67" y="2170"/>
                </a:cubicBezTo>
                <a:cubicBezTo>
                  <a:pt x="134" y="2097"/>
                  <a:pt x="92" y="2080"/>
                  <a:pt x="414" y="1893"/>
                </a:cubicBezTo>
                <a:cubicBezTo>
                  <a:pt x="736" y="1706"/>
                  <a:pt x="1609" y="1364"/>
                  <a:pt x="2000" y="1049"/>
                </a:cubicBezTo>
                <a:cubicBezTo>
                  <a:pt x="2391" y="734"/>
                  <a:pt x="2599" y="218"/>
                  <a:pt x="2757" y="0"/>
                </a:cubicBezTo>
              </a:path>
            </a:pathLst>
          </a:custGeom>
          <a:noFill/>
          <a:ln w="50800" cap="rnd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39360" name="Rectangle 32"/>
          <p:cNvSpPr>
            <a:spLocks noChangeArrowheads="1"/>
          </p:cNvSpPr>
          <p:nvPr/>
        </p:nvSpPr>
        <p:spPr bwMode="auto">
          <a:xfrm>
            <a:off x="6332538" y="1431925"/>
            <a:ext cx="52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CT</a:t>
            </a:r>
          </a:p>
        </p:txBody>
      </p:sp>
      <p:sp>
        <p:nvSpPr>
          <p:cNvPr id="739361" name="Rectangle 33"/>
          <p:cNvSpPr>
            <a:spLocks noChangeArrowheads="1"/>
          </p:cNvSpPr>
          <p:nvPr/>
        </p:nvSpPr>
        <p:spPr bwMode="auto">
          <a:xfrm>
            <a:off x="3694113" y="1257300"/>
            <a:ext cx="2614612" cy="5905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/>
              <a:t>El </a:t>
            </a:r>
            <a:r>
              <a:rPr lang="en-US" sz="1600" b="1" dirty="0" err="1"/>
              <a:t>coste</a:t>
            </a:r>
            <a:r>
              <a:rPr lang="en-US" sz="1600" b="1" dirty="0"/>
              <a:t> total </a:t>
            </a:r>
            <a:r>
              <a:rPr lang="en-US" sz="1600" b="1" dirty="0" err="1"/>
              <a:t>es</a:t>
            </a:r>
            <a:r>
              <a:rPr lang="en-US" sz="1600" b="1" dirty="0"/>
              <a:t> la </a:t>
            </a:r>
            <a:r>
              <a:rPr lang="en-US" sz="1600" b="1" dirty="0" err="1"/>
              <a:t>suma</a:t>
            </a:r>
            <a:r>
              <a:rPr lang="en-US" sz="1600" b="1" dirty="0"/>
              <a:t> </a:t>
            </a:r>
          </a:p>
          <a:p>
            <a:pPr algn="ctr" eaLnBrk="0" hangingPunct="0"/>
            <a:r>
              <a:rPr lang="en-US" sz="1600" b="1" dirty="0"/>
              <a:t>vertical de CF y CV.</a:t>
            </a:r>
          </a:p>
        </p:txBody>
      </p:sp>
      <p:grpSp>
        <p:nvGrpSpPr>
          <p:cNvPr id="739362" name="Group 34"/>
          <p:cNvGrpSpPr>
            <a:grpSpLocks/>
          </p:cNvGrpSpPr>
          <p:nvPr/>
        </p:nvGrpSpPr>
        <p:grpSpPr bwMode="auto">
          <a:xfrm>
            <a:off x="2238375" y="5259388"/>
            <a:ext cx="6318250" cy="363537"/>
            <a:chOff x="1410" y="3313"/>
            <a:chExt cx="3980" cy="229"/>
          </a:xfrm>
        </p:grpSpPr>
        <p:sp>
          <p:nvSpPr>
            <p:cNvPr id="739363" name="Line 35"/>
            <p:cNvSpPr>
              <a:spLocks noChangeShapeType="1"/>
            </p:cNvSpPr>
            <p:nvPr/>
          </p:nvSpPr>
          <p:spPr bwMode="auto">
            <a:xfrm>
              <a:off x="1410" y="3504"/>
              <a:ext cx="3566" cy="0"/>
            </a:xfrm>
            <a:prstGeom prst="line">
              <a:avLst/>
            </a:prstGeom>
            <a:noFill/>
            <a:ln w="508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39364" name="Rectangle 36"/>
            <p:cNvSpPr>
              <a:spLocks noChangeArrowheads="1"/>
            </p:cNvSpPr>
            <p:nvPr/>
          </p:nvSpPr>
          <p:spPr bwMode="auto">
            <a:xfrm>
              <a:off x="5041" y="3313"/>
              <a:ext cx="34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CF</a:t>
              </a:r>
            </a:p>
          </p:txBody>
        </p:sp>
      </p:grpSp>
      <p:sp>
        <p:nvSpPr>
          <p:cNvPr id="739365" name="Text Box 37"/>
          <p:cNvSpPr txBox="1">
            <a:spLocks noChangeArrowheads="1"/>
          </p:cNvSpPr>
          <p:nvPr/>
        </p:nvSpPr>
        <p:spPr bwMode="auto">
          <a:xfrm>
            <a:off x="1693863" y="53467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50</a:t>
            </a:r>
          </a:p>
        </p:txBody>
      </p:sp>
      <p:sp>
        <p:nvSpPr>
          <p:cNvPr id="739366" name="Text Box 38"/>
          <p:cNvSpPr txBox="1">
            <a:spLocks noChangeArrowheads="1"/>
          </p:cNvSpPr>
          <p:nvPr/>
        </p:nvSpPr>
        <p:spPr bwMode="auto">
          <a:xfrm>
            <a:off x="6126163" y="4864100"/>
            <a:ext cx="1919287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El coste fijo no varía</a:t>
            </a:r>
          </a:p>
          <a:p>
            <a:pPr eaLnBrk="0" hangingPunct="0"/>
            <a:r>
              <a:rPr lang="en-US" sz="1400" b="1"/>
              <a:t>con la producción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0747-DC80-401E-8D84-AC51F11BFC15}" type="slidenum">
              <a:rPr lang="es-ES"/>
              <a:pPr/>
              <a:t>2</a:t>
            </a:fld>
            <a:endParaRPr lang="es-E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Objetivos del capítulo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175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800" dirty="0"/>
              <a:t>Conocer los diferentes tipos de costes de una empresa y cómo se obtienen los costes medios y marginales. </a:t>
            </a:r>
          </a:p>
          <a:p>
            <a:pPr algn="just">
              <a:lnSpc>
                <a:spcPct val="90000"/>
              </a:lnSpc>
            </a:pPr>
            <a:r>
              <a:rPr lang="es-ES" sz="2800" dirty="0"/>
              <a:t>Comprender por qué los costes de una empresa pueden diferir entre el corto y el largo plazo.</a:t>
            </a:r>
          </a:p>
          <a:p>
            <a:pPr algn="just">
              <a:lnSpc>
                <a:spcPct val="90000"/>
              </a:lnSpc>
            </a:pPr>
            <a:r>
              <a:rPr lang="es-ES" sz="2800" dirty="0"/>
              <a:t>Analizar cómo puede deducirse la cantidad óptima de factores que debe utilizar una empresa para maximizar beneficios.</a:t>
            </a:r>
          </a:p>
          <a:p>
            <a:pPr algn="just">
              <a:lnSpc>
                <a:spcPct val="90000"/>
              </a:lnSpc>
            </a:pPr>
            <a:r>
              <a:rPr lang="es-ES" sz="2800" dirty="0"/>
              <a:t>Estudiar en qué consisten las economías de escala.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961-5346-4C8A-9077-0BDA2CBAE0BB}" type="slidenum">
              <a:rPr lang="es-ES"/>
              <a:pPr/>
              <a:t>20</a:t>
            </a:fld>
            <a:endParaRPr lang="es-E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/>
              <a:t>2.1. Las curvas de costes a corto plazo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38618" cy="4525963"/>
          </a:xfrm>
        </p:spPr>
        <p:txBody>
          <a:bodyPr/>
          <a:lstStyle/>
          <a:p>
            <a:pPr algn="just"/>
            <a:r>
              <a:rPr lang="es-ES" sz="2800" dirty="0"/>
              <a:t>Los costes totales aumentan al aumentar la producción. Si la empresa produce de forma técnicamente eficiente, para aumentar Q es necesario aumentar CT.</a:t>
            </a:r>
          </a:p>
          <a:p>
            <a:pPr algn="just"/>
            <a:r>
              <a:rPr lang="es-ES" sz="2800" dirty="0"/>
              <a:t>El ritmo de crecimiento de los CT es menor al principio (hasta Q=4) y después es mayor. </a:t>
            </a:r>
            <a:r>
              <a:rPr lang="es-ES" sz="2800" dirty="0">
                <a:solidFill>
                  <a:srgbClr val="FF3300"/>
                </a:solidFill>
              </a:rPr>
              <a:t>Punto de inflexión de CT y de CV</a:t>
            </a:r>
            <a:r>
              <a:rPr lang="es-ES" sz="2800" dirty="0"/>
              <a:t>. (Veremos que a partir de Q=4 empieza a operar la ley de los rendimientos marginales decrecientes.)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5608-588D-4A0F-8C6B-A90ABFF0E2A1}" type="slidenum">
              <a:rPr lang="es-ES"/>
              <a:pPr/>
              <a:t>21</a:t>
            </a:fld>
            <a:endParaRPr lang="es-E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10902" y="0"/>
            <a:ext cx="8229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2.1. Las curvas de costes a corto plazo</a:t>
            </a:r>
            <a:endParaRPr lang="en-US" sz="3600" dirty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03500" y="1472879"/>
            <a:ext cx="7911295" cy="45259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sz="2800" dirty="0"/>
              <a:t>El </a:t>
            </a:r>
            <a:r>
              <a:rPr lang="en-US" sz="2800" dirty="0" err="1">
                <a:solidFill>
                  <a:srgbClr val="FF3300"/>
                </a:solidFill>
              </a:rPr>
              <a:t>coste</a:t>
            </a:r>
            <a:r>
              <a:rPr lang="en-US" sz="2800" dirty="0">
                <a:solidFill>
                  <a:srgbClr val="FF3300"/>
                </a:solidFill>
              </a:rPr>
              <a:t> total </a:t>
            </a:r>
            <a:r>
              <a:rPr lang="en-US" sz="2800" dirty="0" err="1">
                <a:solidFill>
                  <a:srgbClr val="FF3300"/>
                </a:solidFill>
              </a:rPr>
              <a:t>medio</a:t>
            </a:r>
            <a:r>
              <a:rPr lang="en-US" sz="2800" dirty="0"/>
              <a:t> (</a:t>
            </a:r>
            <a:r>
              <a:rPr lang="en-US" sz="2800" dirty="0" err="1"/>
              <a:t>CTMe</a:t>
            </a:r>
            <a:r>
              <a:rPr lang="en-US" sz="2800" dirty="0"/>
              <a:t>) </a:t>
            </a:r>
            <a:r>
              <a:rPr lang="en-US" sz="2800" dirty="0" err="1"/>
              <a:t>es</a:t>
            </a:r>
            <a:r>
              <a:rPr lang="en-US" sz="2800" dirty="0"/>
              <a:t> el </a:t>
            </a:r>
            <a:r>
              <a:rPr lang="en-US" sz="2800" dirty="0" err="1"/>
              <a:t>coste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unidad</a:t>
            </a:r>
            <a:r>
              <a:rPr lang="en-US" sz="2800" dirty="0"/>
              <a:t> de </a:t>
            </a:r>
            <a:r>
              <a:rPr lang="en-US" sz="2800" dirty="0" err="1"/>
              <a:t>producción</a:t>
            </a:r>
            <a:r>
              <a:rPr lang="en-US" sz="2800" dirty="0"/>
              <a:t>, o la </a:t>
            </a:r>
            <a:r>
              <a:rPr lang="en-US" sz="2800" dirty="0" err="1"/>
              <a:t>suma</a:t>
            </a:r>
            <a:r>
              <a:rPr lang="en-US" sz="2800" dirty="0"/>
              <a:t> del </a:t>
            </a:r>
            <a:r>
              <a:rPr lang="en-US" sz="2800" dirty="0" err="1"/>
              <a:t>coste</a:t>
            </a:r>
            <a:r>
              <a:rPr lang="en-US" sz="2800" dirty="0"/>
              <a:t> </a:t>
            </a:r>
            <a:r>
              <a:rPr lang="en-US" sz="2800" dirty="0" err="1"/>
              <a:t>fijo</a:t>
            </a:r>
            <a:r>
              <a:rPr lang="en-US" sz="2800" dirty="0"/>
              <a:t> </a:t>
            </a:r>
            <a:r>
              <a:rPr lang="en-US" sz="2800" dirty="0" err="1"/>
              <a:t>medio</a:t>
            </a:r>
            <a:r>
              <a:rPr lang="en-US" sz="2800" dirty="0"/>
              <a:t> (</a:t>
            </a:r>
            <a:r>
              <a:rPr lang="en-US" sz="2800" dirty="0" err="1"/>
              <a:t>CFMe</a:t>
            </a:r>
            <a:r>
              <a:rPr lang="en-US" sz="2800" dirty="0"/>
              <a:t>) y el </a:t>
            </a:r>
            <a:r>
              <a:rPr lang="en-US" sz="2800" dirty="0" err="1"/>
              <a:t>coste</a:t>
            </a:r>
            <a:r>
              <a:rPr lang="en-US" sz="2800" dirty="0"/>
              <a:t> variable </a:t>
            </a:r>
            <a:r>
              <a:rPr lang="en-US" sz="2800" dirty="0" err="1"/>
              <a:t>medio</a:t>
            </a:r>
            <a:r>
              <a:rPr lang="en-US" sz="2800" dirty="0"/>
              <a:t> (</a:t>
            </a:r>
            <a:r>
              <a:rPr lang="en-US" sz="2800" dirty="0" err="1"/>
              <a:t>CVMe</a:t>
            </a:r>
            <a:r>
              <a:rPr lang="en-US" sz="2800" dirty="0"/>
              <a:t>). Se </a:t>
            </a:r>
            <a:r>
              <a:rPr lang="en-US" sz="2800" dirty="0" err="1"/>
              <a:t>mide</a:t>
            </a:r>
            <a:r>
              <a:rPr lang="en-US" sz="2800" dirty="0"/>
              <a:t> en um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unidad</a:t>
            </a:r>
            <a:r>
              <a:rPr lang="en-US" sz="2800" dirty="0"/>
              <a:t> de </a:t>
            </a:r>
            <a:r>
              <a:rPr lang="en-US" sz="2800" dirty="0" err="1"/>
              <a:t>producto</a:t>
            </a:r>
            <a:r>
              <a:rPr lang="en-US" sz="2800" dirty="0"/>
              <a:t> (um/</a:t>
            </a:r>
            <a:r>
              <a:rPr lang="en-US" sz="2800" dirty="0" err="1"/>
              <a:t>ud</a:t>
            </a:r>
            <a:r>
              <a:rPr lang="en-US" sz="2800" dirty="0" smtClean="0"/>
              <a:t>).</a:t>
            </a:r>
          </a:p>
          <a:p>
            <a:pPr algn="just">
              <a:spcBef>
                <a:spcPct val="70000"/>
              </a:spcBef>
            </a:pPr>
            <a:endParaRPr lang="en-US" sz="2800" dirty="0"/>
          </a:p>
          <a:p>
            <a:pPr algn="just">
              <a:spcBef>
                <a:spcPct val="70000"/>
              </a:spcBef>
            </a:pPr>
            <a:endParaRPr lang="en-US" sz="2800" dirty="0" smtClean="0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3844604" y="4998816"/>
            <a:ext cx="2984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s-ES" sz="2400"/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3629025" y="4686300"/>
            <a:ext cx="2984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s-ES" sz="2400"/>
          </a:p>
        </p:txBody>
      </p:sp>
      <p:graphicFrame>
        <p:nvGraphicFramePr>
          <p:cNvPr id="104469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2340119" y="4043362"/>
          <a:ext cx="4481369" cy="1176819"/>
        </p:xfrm>
        <a:graphic>
          <a:graphicData uri="http://schemas.openxmlformats.org/presentationml/2006/ole">
            <p:oleObj spid="_x0000_s104469" name="Ecuación" r:id="rId4" imgW="2273040" imgH="59688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29B-E132-45BA-A051-276209EA7FDC}" type="slidenum">
              <a:rPr lang="es-ES"/>
              <a:pPr/>
              <a:t>22</a:t>
            </a:fld>
            <a:endParaRPr lang="es-E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8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2.1. Las curvas de costes a corto plazo</a:t>
            </a:r>
            <a:r>
              <a:rPr lang="en-US" sz="4000" dirty="0"/>
              <a:t> 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1" y="1354138"/>
            <a:ext cx="7876572" cy="4525962"/>
          </a:xfrm>
          <a:noFill/>
          <a:ln/>
        </p:spPr>
        <p:txBody>
          <a:bodyPr lIns="90488" tIns="44450" rIns="90488" bIns="44450"/>
          <a:lstStyle/>
          <a:p>
            <a:pPr marL="590550" indent="-533400">
              <a:spcBef>
                <a:spcPct val="7000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Geométricamente</a:t>
            </a:r>
            <a:r>
              <a:rPr lang="en-US" dirty="0" smtClean="0"/>
              <a:t>:</a:t>
            </a:r>
          </a:p>
          <a:p>
            <a:pPr marL="990600" lvl="1" indent="-533400" algn="just">
              <a:spcBef>
                <a:spcPct val="70000"/>
              </a:spcBef>
            </a:pPr>
            <a:r>
              <a:rPr lang="en-US" sz="2400" dirty="0" smtClean="0"/>
              <a:t>El </a:t>
            </a:r>
            <a:r>
              <a:rPr lang="en-US" sz="2400" dirty="0" err="1"/>
              <a:t>CTMe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s-ES" sz="2400" dirty="0"/>
              <a:t>el valor de la pendiente de la línea o rayo que conecta cada punto de la curva de CT con el origen.</a:t>
            </a:r>
          </a:p>
          <a:p>
            <a:pPr marL="990600" lvl="1" indent="-533400" algn="just">
              <a:spcBef>
                <a:spcPct val="70000"/>
              </a:spcBef>
            </a:pPr>
            <a:r>
              <a:rPr lang="en-US" sz="2400" dirty="0"/>
              <a:t>El </a:t>
            </a:r>
            <a:r>
              <a:rPr lang="en-US" sz="2400" dirty="0" err="1"/>
              <a:t>CVMe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s-ES" sz="2400" dirty="0"/>
              <a:t>el valor de la pendiente de la línea o rayo que conecta cada punto de la curva de CV con el origen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902" y="841798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F0000"/>
                </a:solidFill>
              </a:rPr>
              <a:t>Práctica 3.</a:t>
            </a:r>
            <a:r>
              <a:rPr lang="es-ES" sz="3600" dirty="0" smtClean="0"/>
              <a:t> Curvas de costes medios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2155784"/>
            <a:ext cx="7772400" cy="4525963"/>
          </a:xfrm>
        </p:spPr>
        <p:txBody>
          <a:bodyPr/>
          <a:lstStyle/>
          <a:p>
            <a:r>
              <a:rPr lang="es-ES" dirty="0" smtClean="0"/>
              <a:t>Realice la representación gráfica del </a:t>
            </a:r>
            <a:r>
              <a:rPr lang="es-ES" dirty="0" err="1" smtClean="0"/>
              <a:t>CTMe</a:t>
            </a:r>
            <a:r>
              <a:rPr lang="es-ES" dirty="0" smtClean="0"/>
              <a:t> a partir del CT.</a:t>
            </a:r>
          </a:p>
          <a:p>
            <a:r>
              <a:rPr lang="es-ES" dirty="0" smtClean="0"/>
              <a:t>Realice la representación gráfica del </a:t>
            </a:r>
            <a:r>
              <a:rPr lang="es-ES" dirty="0" err="1" smtClean="0"/>
              <a:t>CVMe</a:t>
            </a:r>
            <a:r>
              <a:rPr lang="es-ES" dirty="0" smtClean="0"/>
              <a:t> a partir del CV.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Capítulo 4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EFC2-10BB-4DC5-8CCC-69D35696D17E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0F9E-E12F-42D5-80E4-AF3CF356E224}" type="slidenum">
              <a:rPr lang="es-ES"/>
              <a:pPr/>
              <a:t>24</a:t>
            </a:fld>
            <a:endParaRPr lang="es-E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2.1. Las curvas de costes a corto plazo</a:t>
            </a:r>
            <a:endParaRPr lang="en-US" sz="3600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90309" y="1600200"/>
            <a:ext cx="7870785" cy="45259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600"/>
              </a:spcBef>
            </a:pPr>
            <a:r>
              <a:rPr lang="en-US" sz="2700" dirty="0"/>
              <a:t>El </a:t>
            </a:r>
            <a:r>
              <a:rPr lang="en-US" sz="2700" dirty="0" err="1">
                <a:solidFill>
                  <a:srgbClr val="FF3300"/>
                </a:solidFill>
              </a:rPr>
              <a:t>coste</a:t>
            </a:r>
            <a:r>
              <a:rPr lang="en-US" sz="2700" dirty="0">
                <a:solidFill>
                  <a:srgbClr val="FF3300"/>
                </a:solidFill>
              </a:rPr>
              <a:t> marginal</a:t>
            </a:r>
            <a:r>
              <a:rPr lang="en-US" sz="2700" dirty="0"/>
              <a:t> (CM) </a:t>
            </a:r>
            <a:r>
              <a:rPr lang="en-US" sz="2700" dirty="0" err="1"/>
              <a:t>es</a:t>
            </a:r>
            <a:r>
              <a:rPr lang="en-US" sz="2700" dirty="0"/>
              <a:t> el </a:t>
            </a:r>
            <a:r>
              <a:rPr lang="en-US" sz="2700" dirty="0" err="1"/>
              <a:t>aumento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experimenta</a:t>
            </a:r>
            <a:r>
              <a:rPr lang="en-US" sz="2700" dirty="0"/>
              <a:t> el </a:t>
            </a:r>
            <a:r>
              <a:rPr lang="en-US" sz="2700" dirty="0" err="1"/>
              <a:t>coste</a:t>
            </a:r>
            <a:r>
              <a:rPr lang="en-US" sz="2700" dirty="0"/>
              <a:t> total </a:t>
            </a:r>
            <a:r>
              <a:rPr lang="en-US" sz="2700" dirty="0" err="1"/>
              <a:t>cuando</a:t>
            </a:r>
            <a:r>
              <a:rPr lang="en-US" sz="2700" dirty="0"/>
              <a:t> se produce </a:t>
            </a:r>
            <a:r>
              <a:rPr lang="en-US" sz="2700" dirty="0" err="1"/>
              <a:t>una</a:t>
            </a:r>
            <a:r>
              <a:rPr lang="en-US" sz="2700" dirty="0"/>
              <a:t> </a:t>
            </a:r>
            <a:r>
              <a:rPr lang="en-US" sz="2700" dirty="0" err="1"/>
              <a:t>unidad</a:t>
            </a:r>
            <a:r>
              <a:rPr lang="en-US" sz="2700" dirty="0"/>
              <a:t> </a:t>
            </a:r>
            <a:r>
              <a:rPr lang="en-US" sz="2700" dirty="0" smtClean="0"/>
              <a:t>de </a:t>
            </a:r>
            <a:r>
              <a:rPr lang="en-US" sz="2700" dirty="0" err="1" smtClean="0"/>
              <a:t>producto</a:t>
            </a:r>
            <a:r>
              <a:rPr lang="en-US" sz="2700" dirty="0" smtClean="0"/>
              <a:t> (Q) </a:t>
            </a:r>
            <a:r>
              <a:rPr lang="en-US" sz="2700" dirty="0" err="1" smtClean="0"/>
              <a:t>adicional</a:t>
            </a:r>
            <a:r>
              <a:rPr lang="en-US" sz="2700" dirty="0"/>
              <a:t>. </a:t>
            </a:r>
            <a:endParaRPr lang="en-US" sz="2700" dirty="0" smtClean="0"/>
          </a:p>
          <a:p>
            <a:pPr algn="just">
              <a:spcBef>
                <a:spcPts val="600"/>
              </a:spcBef>
            </a:pPr>
            <a:r>
              <a:rPr lang="en-US" sz="2700" dirty="0" smtClean="0"/>
              <a:t>Se </a:t>
            </a:r>
            <a:r>
              <a:rPr lang="en-US" sz="2700" dirty="0" err="1"/>
              <a:t>mide</a:t>
            </a:r>
            <a:r>
              <a:rPr lang="en-US" sz="2700" dirty="0"/>
              <a:t> en um </a:t>
            </a:r>
            <a:r>
              <a:rPr lang="en-US" sz="2700" dirty="0" err="1"/>
              <a:t>por</a:t>
            </a:r>
            <a:r>
              <a:rPr lang="en-US" sz="2700" dirty="0"/>
              <a:t> </a:t>
            </a:r>
            <a:r>
              <a:rPr lang="en-US" sz="2700" dirty="0" err="1"/>
              <a:t>unidad</a:t>
            </a:r>
            <a:r>
              <a:rPr lang="en-US" sz="2700" dirty="0"/>
              <a:t> de </a:t>
            </a:r>
            <a:r>
              <a:rPr lang="en-US" sz="2700" dirty="0" err="1"/>
              <a:t>producto</a:t>
            </a:r>
            <a:r>
              <a:rPr lang="en-US" sz="2700" dirty="0"/>
              <a:t> (um/</a:t>
            </a:r>
            <a:r>
              <a:rPr lang="en-US" sz="2700" dirty="0" err="1"/>
              <a:t>ud</a:t>
            </a:r>
            <a:r>
              <a:rPr lang="en-US" sz="2700" dirty="0"/>
              <a:t>). </a:t>
            </a:r>
            <a:endParaRPr lang="en-US" sz="2700" dirty="0" smtClean="0"/>
          </a:p>
          <a:p>
            <a:pPr algn="just">
              <a:spcBef>
                <a:spcPts val="600"/>
              </a:spcBef>
            </a:pPr>
            <a:r>
              <a:rPr lang="en-US" sz="2700" dirty="0" smtClean="0"/>
              <a:t>Como </a:t>
            </a:r>
            <a:r>
              <a:rPr lang="en-US" sz="2700" dirty="0"/>
              <a:t>el </a:t>
            </a:r>
            <a:r>
              <a:rPr lang="en-US" sz="2700" dirty="0" err="1"/>
              <a:t>coste</a:t>
            </a:r>
            <a:r>
              <a:rPr lang="en-US" sz="2700" dirty="0"/>
              <a:t> </a:t>
            </a:r>
            <a:r>
              <a:rPr lang="en-US" sz="2700" dirty="0" err="1"/>
              <a:t>fijo</a:t>
            </a:r>
            <a:r>
              <a:rPr lang="en-US" sz="2700" dirty="0"/>
              <a:t> no </a:t>
            </a:r>
            <a:r>
              <a:rPr lang="en-US" sz="2700" dirty="0" err="1"/>
              <a:t>afecta</a:t>
            </a:r>
            <a:r>
              <a:rPr lang="en-US" sz="2700" dirty="0"/>
              <a:t> al </a:t>
            </a:r>
            <a:r>
              <a:rPr lang="en-US" sz="2700" dirty="0" err="1"/>
              <a:t>coste</a:t>
            </a:r>
            <a:r>
              <a:rPr lang="en-US" sz="2700" dirty="0"/>
              <a:t> marginal, </a:t>
            </a:r>
            <a:r>
              <a:rPr lang="en-US" sz="2700" dirty="0" err="1"/>
              <a:t>puede</a:t>
            </a:r>
            <a:r>
              <a:rPr lang="en-US" sz="2700" dirty="0"/>
              <a:t> </a:t>
            </a:r>
            <a:r>
              <a:rPr lang="en-US" sz="2700" dirty="0" err="1"/>
              <a:t>expresarse</a:t>
            </a:r>
            <a:r>
              <a:rPr lang="en-US" sz="2700" dirty="0"/>
              <a:t> de la </a:t>
            </a:r>
            <a:r>
              <a:rPr lang="en-US" sz="2700" dirty="0" err="1"/>
              <a:t>siguiente</a:t>
            </a:r>
            <a:r>
              <a:rPr lang="en-US" sz="2700" dirty="0"/>
              <a:t> </a:t>
            </a:r>
            <a:r>
              <a:rPr lang="en-US" sz="2700" dirty="0" err="1"/>
              <a:t>manera</a:t>
            </a:r>
            <a:r>
              <a:rPr lang="en-US" sz="2700" dirty="0"/>
              <a:t>: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649663" y="4675188"/>
            <a:ext cx="3476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4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s-ES" sz="2400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3249613" y="4675188"/>
            <a:ext cx="3476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4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s-ES" sz="2400"/>
          </a:p>
        </p:txBody>
      </p:sp>
      <p:graphicFrame>
        <p:nvGraphicFramePr>
          <p:cNvPr id="102424" name="Object 24"/>
          <p:cNvGraphicFramePr>
            <a:graphicFrameLocks noChangeAspect="1"/>
          </p:cNvGraphicFramePr>
          <p:nvPr>
            <p:ph sz="half" idx="2"/>
          </p:nvPr>
        </p:nvGraphicFramePr>
        <p:xfrm>
          <a:off x="2235200" y="4702175"/>
          <a:ext cx="4411663" cy="1301750"/>
        </p:xfrm>
        <a:graphic>
          <a:graphicData uri="http://schemas.openxmlformats.org/presentationml/2006/ole">
            <p:oleObj spid="_x0000_s102424" name="Ecuación" r:id="rId4" imgW="2755800" imgH="81252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5580"/>
            <a:ext cx="8229600" cy="1143000"/>
          </a:xfrm>
        </p:spPr>
        <p:txBody>
          <a:bodyPr/>
          <a:lstStyle/>
          <a:p>
            <a:r>
              <a:rPr lang="es-ES" sz="3600" dirty="0" smtClean="0"/>
              <a:t>2.1. Las curvas de costes a corto plazo</a:t>
            </a:r>
            <a:r>
              <a:rPr lang="en-US" sz="4000" dirty="0" smtClean="0"/>
              <a:t> 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91251" y="1912716"/>
            <a:ext cx="7454096" cy="4525963"/>
          </a:xfrm>
        </p:spPr>
        <p:txBody>
          <a:bodyPr/>
          <a:lstStyle/>
          <a:p>
            <a:pPr marL="342900" lvl="1" indent="-342900" algn="just">
              <a:buFontTx/>
              <a:buChar char="•"/>
            </a:pPr>
            <a:r>
              <a:rPr lang="en-US" sz="3200" dirty="0" err="1" smtClean="0"/>
              <a:t>Geométricamente</a:t>
            </a:r>
            <a:r>
              <a:rPr lang="en-US" sz="3200" dirty="0" smtClean="0"/>
              <a:t> e</a:t>
            </a:r>
            <a:r>
              <a:rPr lang="es-ES" dirty="0" smtClean="0"/>
              <a:t>l CM es el valor de la pendiente de la recta tangente en cada punto de la función de CT o CV.</a:t>
            </a:r>
            <a:endParaRPr lang="en-US" sz="3200" dirty="0" smtClean="0"/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Capítulo 4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899B-9929-4154-99AE-D07D205A9145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0350" y="853372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F0000"/>
                </a:solidFill>
              </a:rPr>
              <a:t>Práctica 4.</a:t>
            </a:r>
            <a:r>
              <a:rPr lang="es-ES" sz="3600" dirty="0" smtClean="0"/>
              <a:t> Curva de coste marginal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2273" y="2190509"/>
            <a:ext cx="7546694" cy="4525963"/>
          </a:xfrm>
        </p:spPr>
        <p:txBody>
          <a:bodyPr/>
          <a:lstStyle/>
          <a:p>
            <a:r>
              <a:rPr lang="es-ES" dirty="0" smtClean="0"/>
              <a:t>Realice la representación gráfica del CM a partir del CT o CV.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Capítulo 4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EFC2-10BB-4DC5-8CCC-69D35696D17E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5118-4178-4156-96EF-61FAED1E190F}" type="slidenum">
              <a:rPr lang="es-ES"/>
              <a:pPr/>
              <a:t>27</a:t>
            </a:fld>
            <a:endParaRPr lang="es-E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1591" name="Line 39"/>
          <p:cNvSpPr>
            <a:spLocks noChangeShapeType="1"/>
          </p:cNvSpPr>
          <p:nvPr/>
        </p:nvSpPr>
        <p:spPr bwMode="auto">
          <a:xfrm>
            <a:off x="1989138" y="1716088"/>
            <a:ext cx="0" cy="426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1592" name="Line 40"/>
          <p:cNvSpPr>
            <a:spLocks noChangeShapeType="1"/>
          </p:cNvSpPr>
          <p:nvPr/>
        </p:nvSpPr>
        <p:spPr bwMode="auto">
          <a:xfrm>
            <a:off x="1966913" y="5981700"/>
            <a:ext cx="5900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1593" name="Rectangle 41"/>
          <p:cNvSpPr>
            <a:spLocks noChangeArrowheads="1"/>
          </p:cNvSpPr>
          <p:nvPr/>
        </p:nvSpPr>
        <p:spPr bwMode="auto">
          <a:xfrm>
            <a:off x="7789863" y="5538788"/>
            <a:ext cx="13541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Producción </a:t>
            </a:r>
          </a:p>
          <a:p>
            <a:pPr eaLnBrk="0" hangingPunct="0"/>
            <a:r>
              <a:rPr lang="en-US" sz="1600" b="1"/>
              <a:t>(unidades </a:t>
            </a:r>
          </a:p>
          <a:p>
            <a:pPr eaLnBrk="0" hangingPunct="0"/>
            <a:r>
              <a:rPr lang="en-US" sz="1600" b="1"/>
              <a:t>al año)</a:t>
            </a:r>
          </a:p>
        </p:txBody>
      </p:sp>
      <p:sp>
        <p:nvSpPr>
          <p:cNvPr id="151594" name="Rectangle 42"/>
          <p:cNvSpPr>
            <a:spLocks noChangeArrowheads="1"/>
          </p:cNvSpPr>
          <p:nvPr/>
        </p:nvSpPr>
        <p:spPr bwMode="auto">
          <a:xfrm>
            <a:off x="269875" y="882650"/>
            <a:ext cx="1717675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/>
              <a:t>Coste unitario</a:t>
            </a:r>
          </a:p>
          <a:p>
            <a:pPr algn="r" eaLnBrk="0" hangingPunct="0"/>
            <a:r>
              <a:rPr lang="en-US" sz="1600" b="1"/>
              <a:t>(dólares</a:t>
            </a:r>
          </a:p>
          <a:p>
            <a:pPr algn="r" eaLnBrk="0" hangingPunct="0"/>
            <a:r>
              <a:rPr lang="en-US" sz="1600" b="1"/>
              <a:t>por unidad)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1444625" y="488632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25</a:t>
            </a:r>
          </a:p>
        </p:txBody>
      </p:sp>
      <p:sp>
        <p:nvSpPr>
          <p:cNvPr id="151596" name="Rectangle 44"/>
          <p:cNvSpPr>
            <a:spLocks noChangeArrowheads="1"/>
          </p:cNvSpPr>
          <p:nvPr/>
        </p:nvSpPr>
        <p:spPr bwMode="auto">
          <a:xfrm>
            <a:off x="1481138" y="3843338"/>
            <a:ext cx="434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50</a:t>
            </a:r>
          </a:p>
        </p:txBody>
      </p:sp>
      <p:sp>
        <p:nvSpPr>
          <p:cNvPr id="151597" name="Rectangle 45"/>
          <p:cNvSpPr>
            <a:spLocks noChangeArrowheads="1"/>
          </p:cNvSpPr>
          <p:nvPr/>
        </p:nvSpPr>
        <p:spPr bwMode="auto">
          <a:xfrm>
            <a:off x="1503363" y="28098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75</a:t>
            </a: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1425575" y="1752600"/>
            <a:ext cx="561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100</a:t>
            </a:r>
          </a:p>
        </p:txBody>
      </p:sp>
      <p:sp>
        <p:nvSpPr>
          <p:cNvPr id="151599" name="Rectangle 47"/>
          <p:cNvSpPr>
            <a:spLocks noChangeArrowheads="1"/>
          </p:cNvSpPr>
          <p:nvPr/>
        </p:nvSpPr>
        <p:spPr bwMode="auto">
          <a:xfrm>
            <a:off x="19065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0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2297113" y="5972175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2724150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2</a:t>
            </a:r>
          </a:p>
        </p:txBody>
      </p:sp>
      <p:sp>
        <p:nvSpPr>
          <p:cNvPr id="151602" name="Rectangle 50"/>
          <p:cNvSpPr>
            <a:spLocks noChangeArrowheads="1"/>
          </p:cNvSpPr>
          <p:nvPr/>
        </p:nvSpPr>
        <p:spPr bwMode="auto">
          <a:xfrm>
            <a:off x="3149600" y="5986463"/>
            <a:ext cx="2936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3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355123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4</a:t>
            </a:r>
          </a:p>
        </p:txBody>
      </p:sp>
      <p:sp>
        <p:nvSpPr>
          <p:cNvPr id="151604" name="Rectangle 52"/>
          <p:cNvSpPr>
            <a:spLocks noChangeArrowheads="1"/>
          </p:cNvSpPr>
          <p:nvPr/>
        </p:nvSpPr>
        <p:spPr bwMode="auto">
          <a:xfrm>
            <a:off x="39893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5</a:t>
            </a:r>
          </a:p>
        </p:txBody>
      </p:sp>
      <p:sp>
        <p:nvSpPr>
          <p:cNvPr id="151605" name="Rectangle 53"/>
          <p:cNvSpPr>
            <a:spLocks noChangeArrowheads="1"/>
          </p:cNvSpPr>
          <p:nvPr/>
        </p:nvSpPr>
        <p:spPr bwMode="auto">
          <a:xfrm>
            <a:off x="437673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6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47894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7</a:t>
            </a: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524033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8</a:t>
            </a: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5640388" y="5986463"/>
            <a:ext cx="2936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9</a:t>
            </a:r>
          </a:p>
        </p:txBody>
      </p:sp>
      <p:sp>
        <p:nvSpPr>
          <p:cNvPr id="151609" name="Rectangle 57"/>
          <p:cNvSpPr>
            <a:spLocks noChangeArrowheads="1"/>
          </p:cNvSpPr>
          <p:nvPr/>
        </p:nvSpPr>
        <p:spPr bwMode="auto">
          <a:xfrm>
            <a:off x="6040438" y="598646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10</a:t>
            </a:r>
          </a:p>
        </p:txBody>
      </p:sp>
      <p:sp>
        <p:nvSpPr>
          <p:cNvPr id="151610" name="Rectangle 58"/>
          <p:cNvSpPr>
            <a:spLocks noChangeArrowheads="1"/>
          </p:cNvSpPr>
          <p:nvPr/>
        </p:nvSpPr>
        <p:spPr bwMode="auto">
          <a:xfrm>
            <a:off x="6592888" y="598646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11</a:t>
            </a:r>
          </a:p>
        </p:txBody>
      </p:sp>
      <p:sp>
        <p:nvSpPr>
          <p:cNvPr id="151624" name="Freeform 72"/>
          <p:cNvSpPr>
            <a:spLocks/>
          </p:cNvSpPr>
          <p:nvPr/>
        </p:nvSpPr>
        <p:spPr bwMode="auto">
          <a:xfrm>
            <a:off x="2390775" y="2443163"/>
            <a:ext cx="4297363" cy="3235325"/>
          </a:xfrm>
          <a:custGeom>
            <a:avLst/>
            <a:gdLst/>
            <a:ahLst/>
            <a:cxnLst>
              <a:cxn ang="0">
                <a:pos x="0" y="1020"/>
              </a:cxn>
              <a:cxn ang="0">
                <a:pos x="856" y="1868"/>
              </a:cxn>
              <a:cxn ang="0">
                <a:pos x="2707" y="0"/>
              </a:cxn>
            </a:cxnLst>
            <a:rect l="0" t="0" r="r" b="b"/>
            <a:pathLst>
              <a:path w="2707" h="2038">
                <a:moveTo>
                  <a:pt x="0" y="1020"/>
                </a:moveTo>
                <a:cubicBezTo>
                  <a:pt x="202" y="1529"/>
                  <a:pt x="405" y="2038"/>
                  <a:pt x="856" y="1868"/>
                </a:cubicBezTo>
                <a:cubicBezTo>
                  <a:pt x="1307" y="1698"/>
                  <a:pt x="2399" y="313"/>
                  <a:pt x="2707" y="0"/>
                </a:cubicBezTo>
              </a:path>
            </a:pathLst>
          </a:cu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1630" name="Freeform 78"/>
          <p:cNvSpPr>
            <a:spLocks/>
          </p:cNvSpPr>
          <p:nvPr/>
        </p:nvSpPr>
        <p:spPr bwMode="auto">
          <a:xfrm>
            <a:off x="2338388" y="2573338"/>
            <a:ext cx="4454525" cy="3098800"/>
          </a:xfrm>
          <a:custGeom>
            <a:avLst/>
            <a:gdLst/>
            <a:ahLst/>
            <a:cxnLst>
              <a:cxn ang="0">
                <a:pos x="0" y="954"/>
              </a:cxn>
              <a:cxn ang="0">
                <a:pos x="609" y="1835"/>
              </a:cxn>
              <a:cxn ang="0">
                <a:pos x="1613" y="1646"/>
              </a:cxn>
              <a:cxn ang="0">
                <a:pos x="2806" y="0"/>
              </a:cxn>
            </a:cxnLst>
            <a:rect l="0" t="0" r="r" b="b"/>
            <a:pathLst>
              <a:path w="2806" h="1952">
                <a:moveTo>
                  <a:pt x="0" y="954"/>
                </a:moveTo>
                <a:cubicBezTo>
                  <a:pt x="101" y="1101"/>
                  <a:pt x="340" y="1720"/>
                  <a:pt x="609" y="1835"/>
                </a:cubicBezTo>
                <a:cubicBezTo>
                  <a:pt x="878" y="1950"/>
                  <a:pt x="1247" y="1952"/>
                  <a:pt x="1613" y="1646"/>
                </a:cubicBezTo>
                <a:cubicBezTo>
                  <a:pt x="1979" y="1340"/>
                  <a:pt x="2557" y="343"/>
                  <a:pt x="2806" y="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1633" name="Freeform 81"/>
          <p:cNvSpPr>
            <a:spLocks/>
          </p:cNvSpPr>
          <p:nvPr/>
        </p:nvSpPr>
        <p:spPr bwMode="auto">
          <a:xfrm>
            <a:off x="2351088" y="4102100"/>
            <a:ext cx="4414837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" y="485"/>
              </a:cxn>
              <a:cxn ang="0">
                <a:pos x="1621" y="658"/>
              </a:cxn>
              <a:cxn ang="0">
                <a:pos x="2362" y="403"/>
              </a:cxn>
              <a:cxn ang="0">
                <a:pos x="2781" y="189"/>
              </a:cxn>
            </a:cxnLst>
            <a:rect l="0" t="0" r="r" b="b"/>
            <a:pathLst>
              <a:path w="2781" h="672">
                <a:moveTo>
                  <a:pt x="0" y="0"/>
                </a:moveTo>
                <a:cubicBezTo>
                  <a:pt x="119" y="81"/>
                  <a:pt x="446" y="375"/>
                  <a:pt x="716" y="485"/>
                </a:cubicBezTo>
                <a:cubicBezTo>
                  <a:pt x="986" y="595"/>
                  <a:pt x="1347" y="672"/>
                  <a:pt x="1621" y="658"/>
                </a:cubicBezTo>
                <a:cubicBezTo>
                  <a:pt x="1895" y="644"/>
                  <a:pt x="2169" y="481"/>
                  <a:pt x="2362" y="403"/>
                </a:cubicBezTo>
                <a:cubicBezTo>
                  <a:pt x="2555" y="325"/>
                  <a:pt x="2694" y="234"/>
                  <a:pt x="2781" y="189"/>
                </a:cubicBezTo>
              </a:path>
            </a:pathLst>
          </a:custGeom>
          <a:noFill/>
          <a:ln w="57150" cap="flat" cmpd="sng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1639" name="Freeform 87"/>
          <p:cNvSpPr>
            <a:spLocks/>
          </p:cNvSpPr>
          <p:nvPr/>
        </p:nvSpPr>
        <p:spPr bwMode="auto">
          <a:xfrm>
            <a:off x="2311400" y="1958975"/>
            <a:ext cx="4468813" cy="2770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2" y="1366"/>
              </a:cxn>
              <a:cxn ang="0">
                <a:pos x="1918" y="1737"/>
              </a:cxn>
              <a:cxn ang="0">
                <a:pos x="2815" y="1416"/>
              </a:cxn>
            </a:cxnLst>
            <a:rect l="0" t="0" r="r" b="b"/>
            <a:pathLst>
              <a:path w="2815" h="1745">
                <a:moveTo>
                  <a:pt x="0" y="0"/>
                </a:moveTo>
                <a:cubicBezTo>
                  <a:pt x="107" y="228"/>
                  <a:pt x="322" y="1076"/>
                  <a:pt x="642" y="1366"/>
                </a:cubicBezTo>
                <a:cubicBezTo>
                  <a:pt x="962" y="1656"/>
                  <a:pt x="1556" y="1729"/>
                  <a:pt x="1918" y="1737"/>
                </a:cubicBezTo>
                <a:cubicBezTo>
                  <a:pt x="2280" y="1745"/>
                  <a:pt x="2628" y="1483"/>
                  <a:pt x="2815" y="1416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1642" name="Freeform 90"/>
          <p:cNvSpPr>
            <a:spLocks/>
          </p:cNvSpPr>
          <p:nvPr/>
        </p:nvSpPr>
        <p:spPr bwMode="auto">
          <a:xfrm>
            <a:off x="2363788" y="4127500"/>
            <a:ext cx="4546600" cy="1738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659"/>
              </a:cxn>
              <a:cxn ang="0">
                <a:pos x="848" y="1012"/>
              </a:cxn>
              <a:cxn ang="0">
                <a:pos x="2864" y="1095"/>
              </a:cxn>
            </a:cxnLst>
            <a:rect l="0" t="0" r="r" b="b"/>
            <a:pathLst>
              <a:path w="2864" h="1095">
                <a:moveTo>
                  <a:pt x="0" y="0"/>
                </a:moveTo>
                <a:cubicBezTo>
                  <a:pt x="45" y="110"/>
                  <a:pt x="131" y="490"/>
                  <a:pt x="272" y="659"/>
                </a:cubicBezTo>
                <a:cubicBezTo>
                  <a:pt x="413" y="828"/>
                  <a:pt x="416" y="939"/>
                  <a:pt x="848" y="1012"/>
                </a:cubicBezTo>
                <a:cubicBezTo>
                  <a:pt x="1280" y="1085"/>
                  <a:pt x="2528" y="1081"/>
                  <a:pt x="2864" y="1095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1643" name="Text Box 91"/>
          <p:cNvSpPr txBox="1">
            <a:spLocks noChangeArrowheads="1"/>
          </p:cNvSpPr>
          <p:nvPr/>
        </p:nvSpPr>
        <p:spPr bwMode="auto">
          <a:xfrm>
            <a:off x="6858000" y="2254250"/>
            <a:ext cx="579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CM</a:t>
            </a:r>
          </a:p>
        </p:txBody>
      </p:sp>
      <p:sp>
        <p:nvSpPr>
          <p:cNvPr id="151645" name="Text Box 93"/>
          <p:cNvSpPr txBox="1">
            <a:spLocks noChangeArrowheads="1"/>
          </p:cNvSpPr>
          <p:nvPr/>
        </p:nvSpPr>
        <p:spPr bwMode="auto">
          <a:xfrm>
            <a:off x="6875463" y="3863975"/>
            <a:ext cx="876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CTMe</a:t>
            </a:r>
          </a:p>
        </p:txBody>
      </p:sp>
      <p:sp>
        <p:nvSpPr>
          <p:cNvPr id="151646" name="Text Box 94"/>
          <p:cNvSpPr txBox="1">
            <a:spLocks noChangeArrowheads="1"/>
          </p:cNvSpPr>
          <p:nvPr/>
        </p:nvSpPr>
        <p:spPr bwMode="auto">
          <a:xfrm>
            <a:off x="6805613" y="4303713"/>
            <a:ext cx="890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CVMe</a:t>
            </a:r>
          </a:p>
        </p:txBody>
      </p:sp>
      <p:sp>
        <p:nvSpPr>
          <p:cNvPr id="151647" name="Text Box 95"/>
          <p:cNvSpPr txBox="1">
            <a:spLocks noChangeArrowheads="1"/>
          </p:cNvSpPr>
          <p:nvPr/>
        </p:nvSpPr>
        <p:spPr bwMode="auto">
          <a:xfrm>
            <a:off x="7010400" y="5487988"/>
            <a:ext cx="876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CFMe</a:t>
            </a:r>
          </a:p>
        </p:txBody>
      </p:sp>
      <p:sp>
        <p:nvSpPr>
          <p:cNvPr id="151648" name="Line 96"/>
          <p:cNvSpPr>
            <a:spLocks noChangeShapeType="1"/>
          </p:cNvSpPr>
          <p:nvPr/>
        </p:nvSpPr>
        <p:spPr bwMode="auto">
          <a:xfrm>
            <a:off x="4964113" y="5146675"/>
            <a:ext cx="0" cy="8874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1650" name="Rectangle 98"/>
          <p:cNvSpPr>
            <a:spLocks noGrp="1" noChangeArrowheads="1"/>
          </p:cNvSpPr>
          <p:nvPr>
            <p:ph type="title"/>
          </p:nvPr>
        </p:nvSpPr>
        <p:spPr>
          <a:xfrm>
            <a:off x="627063" y="0"/>
            <a:ext cx="85169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2.1. Las curvas de costes a corto plazo</a:t>
            </a:r>
            <a:endParaRPr lang="en-US" sz="3600"/>
          </a:p>
        </p:txBody>
      </p:sp>
      <p:sp>
        <p:nvSpPr>
          <p:cNvPr id="151652" name="Line 100"/>
          <p:cNvSpPr>
            <a:spLocks noChangeShapeType="1"/>
          </p:cNvSpPr>
          <p:nvPr/>
        </p:nvSpPr>
        <p:spPr bwMode="auto">
          <a:xfrm>
            <a:off x="3671888" y="5588000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1653" name="Line 101"/>
          <p:cNvSpPr>
            <a:spLocks noChangeShapeType="1"/>
          </p:cNvSpPr>
          <p:nvPr/>
        </p:nvSpPr>
        <p:spPr bwMode="auto">
          <a:xfrm>
            <a:off x="5356225" y="4702175"/>
            <a:ext cx="28575" cy="126365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3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851949" y="6381750"/>
            <a:ext cx="650497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2.</a:t>
            </a:r>
            <a:r>
              <a:rPr lang="es-ES" sz="2000" dirty="0" smtClean="0"/>
              <a:t> Costes medios y marginales.</a:t>
            </a:r>
            <a:endParaRPr lang="es-ES" sz="2000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D1B-C3BA-4DE2-8024-0321764CD53C}" type="slidenum">
              <a:rPr lang="es-ES"/>
              <a:pPr/>
              <a:t>28</a:t>
            </a:fld>
            <a:endParaRPr lang="es-ES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238250"/>
            <a:ext cx="3429000" cy="4114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sz="2400"/>
              <a:t>La línea que va desde el origen hasta el punto </a:t>
            </a:r>
            <a:r>
              <a:rPr lang="en-US" sz="2400" i="1"/>
              <a:t>A</a:t>
            </a:r>
            <a:r>
              <a:rPr lang="en-US" sz="2400"/>
              <a:t> de la curva de coste variable:</a:t>
            </a:r>
          </a:p>
          <a:p>
            <a:pPr lvl="1">
              <a:buSzPct val="75000"/>
            </a:pPr>
            <a:r>
              <a:rPr lang="en-US" sz="2000"/>
              <a:t>Iguala su pendiente a CVMe.</a:t>
            </a:r>
          </a:p>
          <a:p>
            <a:pPr lvl="1">
              <a:buSzPct val="75000"/>
            </a:pPr>
            <a:r>
              <a:rPr lang="en-US" sz="2000"/>
              <a:t>La pendiente de un punto en CV es igual a CM.</a:t>
            </a:r>
          </a:p>
          <a:p>
            <a:pPr lvl="1">
              <a:buSzPct val="75000"/>
            </a:pPr>
            <a:r>
              <a:rPr lang="en-US" sz="2000"/>
              <a:t>Por lo tanto, CM = CVMe en  7 unidades de producción (punto </a:t>
            </a:r>
            <a:r>
              <a:rPr lang="en-US" sz="2000" i="1"/>
              <a:t>A</a:t>
            </a:r>
            <a:r>
              <a:rPr lang="en-US" sz="2000"/>
              <a:t>).</a:t>
            </a:r>
          </a:p>
        </p:txBody>
      </p:sp>
      <p:sp>
        <p:nvSpPr>
          <p:cNvPr id="153606" name="Freeform 6"/>
          <p:cNvSpPr>
            <a:spLocks/>
          </p:cNvSpPr>
          <p:nvPr/>
        </p:nvSpPr>
        <p:spPr bwMode="auto">
          <a:xfrm>
            <a:off x="4635500" y="2573338"/>
            <a:ext cx="3311525" cy="2978150"/>
          </a:xfrm>
          <a:custGeom>
            <a:avLst/>
            <a:gdLst/>
            <a:ahLst/>
            <a:cxnLst>
              <a:cxn ang="0">
                <a:pos x="0" y="1875"/>
              </a:cxn>
              <a:cxn ang="0">
                <a:pos x="88" y="1759"/>
              </a:cxn>
              <a:cxn ang="0">
                <a:pos x="128" y="1706"/>
              </a:cxn>
              <a:cxn ang="0">
                <a:pos x="168" y="1665"/>
              </a:cxn>
              <a:cxn ang="0">
                <a:pos x="200" y="1636"/>
              </a:cxn>
              <a:cxn ang="0">
                <a:pos x="232" y="1613"/>
              </a:cxn>
              <a:cxn ang="0">
                <a:pos x="272" y="1595"/>
              </a:cxn>
              <a:cxn ang="0">
                <a:pos x="296" y="1578"/>
              </a:cxn>
              <a:cxn ang="0">
                <a:pos x="336" y="1561"/>
              </a:cxn>
              <a:cxn ang="0">
                <a:pos x="385" y="1537"/>
              </a:cxn>
              <a:cxn ang="0">
                <a:pos x="449" y="1514"/>
              </a:cxn>
              <a:cxn ang="0">
                <a:pos x="593" y="1456"/>
              </a:cxn>
              <a:cxn ang="0">
                <a:pos x="746" y="1392"/>
              </a:cxn>
              <a:cxn ang="0">
                <a:pos x="890" y="1322"/>
              </a:cxn>
              <a:cxn ang="0">
                <a:pos x="1026" y="1246"/>
              </a:cxn>
              <a:cxn ang="0">
                <a:pos x="1171" y="1159"/>
              </a:cxn>
              <a:cxn ang="0">
                <a:pos x="1307" y="1071"/>
              </a:cxn>
              <a:cxn ang="0">
                <a:pos x="1427" y="972"/>
              </a:cxn>
              <a:cxn ang="0">
                <a:pos x="1540" y="867"/>
              </a:cxn>
              <a:cxn ang="0">
                <a:pos x="1644" y="751"/>
              </a:cxn>
              <a:cxn ang="0">
                <a:pos x="1724" y="634"/>
              </a:cxn>
              <a:cxn ang="0">
                <a:pos x="1804" y="524"/>
              </a:cxn>
              <a:cxn ang="0">
                <a:pos x="1876" y="419"/>
              </a:cxn>
              <a:cxn ang="0">
                <a:pos x="1949" y="314"/>
              </a:cxn>
              <a:cxn ang="0">
                <a:pos x="2005" y="221"/>
              </a:cxn>
              <a:cxn ang="0">
                <a:pos x="2029" y="180"/>
              </a:cxn>
              <a:cxn ang="0">
                <a:pos x="2045" y="145"/>
              </a:cxn>
              <a:cxn ang="0">
                <a:pos x="2069" y="93"/>
              </a:cxn>
              <a:cxn ang="0">
                <a:pos x="2077" y="52"/>
              </a:cxn>
              <a:cxn ang="0">
                <a:pos x="2085" y="23"/>
              </a:cxn>
              <a:cxn ang="0">
                <a:pos x="2085" y="0"/>
              </a:cxn>
            </a:cxnLst>
            <a:rect l="0" t="0" r="r" b="b"/>
            <a:pathLst>
              <a:path w="2086" h="1876">
                <a:moveTo>
                  <a:pt x="0" y="1875"/>
                </a:moveTo>
                <a:lnTo>
                  <a:pt x="88" y="1759"/>
                </a:lnTo>
                <a:lnTo>
                  <a:pt x="128" y="1706"/>
                </a:lnTo>
                <a:lnTo>
                  <a:pt x="168" y="1665"/>
                </a:lnTo>
                <a:lnTo>
                  <a:pt x="200" y="1636"/>
                </a:lnTo>
                <a:lnTo>
                  <a:pt x="232" y="1613"/>
                </a:lnTo>
                <a:lnTo>
                  <a:pt x="272" y="1595"/>
                </a:lnTo>
                <a:lnTo>
                  <a:pt x="296" y="1578"/>
                </a:lnTo>
                <a:lnTo>
                  <a:pt x="336" y="1561"/>
                </a:lnTo>
                <a:lnTo>
                  <a:pt x="385" y="1537"/>
                </a:lnTo>
                <a:lnTo>
                  <a:pt x="449" y="1514"/>
                </a:lnTo>
                <a:lnTo>
                  <a:pt x="593" y="1456"/>
                </a:lnTo>
                <a:lnTo>
                  <a:pt x="746" y="1392"/>
                </a:lnTo>
                <a:lnTo>
                  <a:pt x="890" y="1322"/>
                </a:lnTo>
                <a:lnTo>
                  <a:pt x="1026" y="1246"/>
                </a:lnTo>
                <a:lnTo>
                  <a:pt x="1171" y="1159"/>
                </a:lnTo>
                <a:lnTo>
                  <a:pt x="1307" y="1071"/>
                </a:lnTo>
                <a:lnTo>
                  <a:pt x="1427" y="972"/>
                </a:lnTo>
                <a:lnTo>
                  <a:pt x="1540" y="867"/>
                </a:lnTo>
                <a:lnTo>
                  <a:pt x="1644" y="751"/>
                </a:lnTo>
                <a:lnTo>
                  <a:pt x="1724" y="634"/>
                </a:lnTo>
                <a:lnTo>
                  <a:pt x="1804" y="524"/>
                </a:lnTo>
                <a:lnTo>
                  <a:pt x="1876" y="419"/>
                </a:lnTo>
                <a:lnTo>
                  <a:pt x="1949" y="314"/>
                </a:lnTo>
                <a:lnTo>
                  <a:pt x="2005" y="221"/>
                </a:lnTo>
                <a:lnTo>
                  <a:pt x="2029" y="180"/>
                </a:lnTo>
                <a:lnTo>
                  <a:pt x="2045" y="145"/>
                </a:lnTo>
                <a:lnTo>
                  <a:pt x="2069" y="93"/>
                </a:lnTo>
                <a:lnTo>
                  <a:pt x="2077" y="52"/>
                </a:lnTo>
                <a:lnTo>
                  <a:pt x="2085" y="23"/>
                </a:lnTo>
                <a:lnTo>
                  <a:pt x="2085" y="0"/>
                </a:lnTo>
              </a:path>
            </a:pathLst>
          </a:custGeom>
          <a:noFill/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5284788" y="5702300"/>
            <a:ext cx="20574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618038" y="2500313"/>
            <a:ext cx="0" cy="3017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4622800" y="5540375"/>
            <a:ext cx="4183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7251700" y="5867400"/>
            <a:ext cx="15700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Q, Producción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581400" y="1633538"/>
            <a:ext cx="1223963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Coste</a:t>
            </a:r>
          </a:p>
          <a:p>
            <a:r>
              <a:rPr lang="en-US" b="1"/>
              <a:t>(dólares</a:t>
            </a:r>
          </a:p>
          <a:p>
            <a:r>
              <a:rPr lang="en-US" b="1"/>
              <a:t>al año)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4160838" y="4772025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100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4160838" y="4019550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200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4157663" y="3270250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300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4157663" y="2520950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400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4379913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0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4800600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1</a:t>
            </a: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5084763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2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5370513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3</a:t>
            </a: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5651500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4</a:t>
            </a: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5937250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5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6221413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6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6505575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7</a:t>
            </a: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6786563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8</a:t>
            </a: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7072313" y="5573713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9</a:t>
            </a: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7356475" y="5573713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10</a:t>
            </a: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7750175" y="5573713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11</a:t>
            </a:r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8143875" y="5573713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12</a:t>
            </a: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8534400" y="55737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13</a:t>
            </a:r>
          </a:p>
        </p:txBody>
      </p:sp>
      <p:sp>
        <p:nvSpPr>
          <p:cNvPr id="153630" name="Line 30"/>
          <p:cNvSpPr>
            <a:spLocks noChangeShapeType="1"/>
          </p:cNvSpPr>
          <p:nvPr/>
        </p:nvSpPr>
        <p:spPr bwMode="auto">
          <a:xfrm>
            <a:off x="4662488" y="5226050"/>
            <a:ext cx="4008437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8448675" y="4872038"/>
            <a:ext cx="4921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CF</a:t>
            </a: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7939088" y="2622550"/>
            <a:ext cx="4619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CV</a:t>
            </a:r>
          </a:p>
        </p:txBody>
      </p:sp>
      <p:sp>
        <p:nvSpPr>
          <p:cNvPr id="153633" name="Freeform 33"/>
          <p:cNvSpPr>
            <a:spLocks/>
          </p:cNvSpPr>
          <p:nvPr/>
        </p:nvSpPr>
        <p:spPr bwMode="auto">
          <a:xfrm>
            <a:off x="4637088" y="2224088"/>
            <a:ext cx="3205162" cy="3005137"/>
          </a:xfrm>
          <a:custGeom>
            <a:avLst/>
            <a:gdLst/>
            <a:ahLst/>
            <a:cxnLst>
              <a:cxn ang="0">
                <a:pos x="0" y="1892"/>
              </a:cxn>
              <a:cxn ang="0">
                <a:pos x="87" y="1777"/>
              </a:cxn>
              <a:cxn ang="0">
                <a:pos x="126" y="1727"/>
              </a:cxn>
              <a:cxn ang="0">
                <a:pos x="166" y="1683"/>
              </a:cxn>
              <a:cxn ang="0">
                <a:pos x="198" y="1656"/>
              </a:cxn>
              <a:cxn ang="0">
                <a:pos x="221" y="1634"/>
              </a:cxn>
              <a:cxn ang="0">
                <a:pos x="261" y="1612"/>
              </a:cxn>
              <a:cxn ang="0">
                <a:pos x="285" y="1601"/>
              </a:cxn>
              <a:cxn ang="0">
                <a:pos x="324" y="1579"/>
              </a:cxn>
              <a:cxn ang="0">
                <a:pos x="372" y="1557"/>
              </a:cxn>
              <a:cxn ang="0">
                <a:pos x="435" y="1529"/>
              </a:cxn>
              <a:cxn ang="0">
                <a:pos x="570" y="1474"/>
              </a:cxn>
              <a:cxn ang="0">
                <a:pos x="712" y="1408"/>
              </a:cxn>
              <a:cxn ang="0">
                <a:pos x="855" y="1337"/>
              </a:cxn>
              <a:cxn ang="0">
                <a:pos x="997" y="1260"/>
              </a:cxn>
              <a:cxn ang="0">
                <a:pos x="1132" y="1177"/>
              </a:cxn>
              <a:cxn ang="0">
                <a:pos x="1266" y="1084"/>
              </a:cxn>
              <a:cxn ang="0">
                <a:pos x="1385" y="990"/>
              </a:cxn>
              <a:cxn ang="0">
                <a:pos x="1488" y="886"/>
              </a:cxn>
              <a:cxn ang="0">
                <a:pos x="1583" y="765"/>
              </a:cxn>
              <a:cxn ang="0">
                <a:pos x="1670" y="649"/>
              </a:cxn>
              <a:cxn ang="0">
                <a:pos x="1749" y="539"/>
              </a:cxn>
              <a:cxn ang="0">
                <a:pos x="1820" y="435"/>
              </a:cxn>
              <a:cxn ang="0">
                <a:pos x="1891" y="330"/>
              </a:cxn>
              <a:cxn ang="0">
                <a:pos x="1939" y="237"/>
              </a:cxn>
              <a:cxn ang="0">
                <a:pos x="1963" y="198"/>
              </a:cxn>
              <a:cxn ang="0">
                <a:pos x="1979" y="160"/>
              </a:cxn>
              <a:cxn ang="0">
                <a:pos x="1994" y="127"/>
              </a:cxn>
              <a:cxn ang="0">
                <a:pos x="2002" y="99"/>
              </a:cxn>
              <a:cxn ang="0">
                <a:pos x="2010" y="55"/>
              </a:cxn>
              <a:cxn ang="0">
                <a:pos x="2018" y="28"/>
              </a:cxn>
              <a:cxn ang="0">
                <a:pos x="2018" y="0"/>
              </a:cxn>
            </a:cxnLst>
            <a:rect l="0" t="0" r="r" b="b"/>
            <a:pathLst>
              <a:path w="2019" h="1893">
                <a:moveTo>
                  <a:pt x="0" y="1892"/>
                </a:moveTo>
                <a:lnTo>
                  <a:pt x="87" y="1777"/>
                </a:lnTo>
                <a:lnTo>
                  <a:pt x="126" y="1727"/>
                </a:lnTo>
                <a:lnTo>
                  <a:pt x="166" y="1683"/>
                </a:lnTo>
                <a:lnTo>
                  <a:pt x="198" y="1656"/>
                </a:lnTo>
                <a:lnTo>
                  <a:pt x="221" y="1634"/>
                </a:lnTo>
                <a:lnTo>
                  <a:pt x="261" y="1612"/>
                </a:lnTo>
                <a:lnTo>
                  <a:pt x="285" y="1601"/>
                </a:lnTo>
                <a:lnTo>
                  <a:pt x="324" y="1579"/>
                </a:lnTo>
                <a:lnTo>
                  <a:pt x="372" y="1557"/>
                </a:lnTo>
                <a:lnTo>
                  <a:pt x="435" y="1529"/>
                </a:lnTo>
                <a:lnTo>
                  <a:pt x="570" y="1474"/>
                </a:lnTo>
                <a:lnTo>
                  <a:pt x="712" y="1408"/>
                </a:lnTo>
                <a:lnTo>
                  <a:pt x="855" y="1337"/>
                </a:lnTo>
                <a:lnTo>
                  <a:pt x="997" y="1260"/>
                </a:lnTo>
                <a:lnTo>
                  <a:pt x="1132" y="1177"/>
                </a:lnTo>
                <a:lnTo>
                  <a:pt x="1266" y="1084"/>
                </a:lnTo>
                <a:lnTo>
                  <a:pt x="1385" y="990"/>
                </a:lnTo>
                <a:lnTo>
                  <a:pt x="1488" y="886"/>
                </a:lnTo>
                <a:lnTo>
                  <a:pt x="1583" y="765"/>
                </a:lnTo>
                <a:lnTo>
                  <a:pt x="1670" y="649"/>
                </a:lnTo>
                <a:lnTo>
                  <a:pt x="1749" y="539"/>
                </a:lnTo>
                <a:lnTo>
                  <a:pt x="1820" y="435"/>
                </a:lnTo>
                <a:lnTo>
                  <a:pt x="1891" y="330"/>
                </a:lnTo>
                <a:lnTo>
                  <a:pt x="1939" y="237"/>
                </a:lnTo>
                <a:lnTo>
                  <a:pt x="1963" y="198"/>
                </a:lnTo>
                <a:lnTo>
                  <a:pt x="1979" y="160"/>
                </a:lnTo>
                <a:lnTo>
                  <a:pt x="1994" y="127"/>
                </a:lnTo>
                <a:lnTo>
                  <a:pt x="2002" y="99"/>
                </a:lnTo>
                <a:lnTo>
                  <a:pt x="2010" y="55"/>
                </a:lnTo>
                <a:lnTo>
                  <a:pt x="2018" y="28"/>
                </a:lnTo>
                <a:lnTo>
                  <a:pt x="2018" y="0"/>
                </a:lnTo>
              </a:path>
            </a:pathLst>
          </a:custGeom>
          <a:noFill/>
          <a:ln w="50800" cap="rnd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34" name="Line 34"/>
          <p:cNvSpPr>
            <a:spLocks noChangeShapeType="1"/>
          </p:cNvSpPr>
          <p:nvPr/>
        </p:nvSpPr>
        <p:spPr bwMode="auto">
          <a:xfrm flipV="1">
            <a:off x="4648200" y="3644900"/>
            <a:ext cx="3113088" cy="19145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35" name="Line 35"/>
          <p:cNvSpPr>
            <a:spLocks noChangeShapeType="1"/>
          </p:cNvSpPr>
          <p:nvPr/>
        </p:nvSpPr>
        <p:spPr bwMode="auto">
          <a:xfrm flipV="1">
            <a:off x="6637338" y="3968750"/>
            <a:ext cx="0" cy="15906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636" name="Oval 36"/>
          <p:cNvSpPr>
            <a:spLocks noChangeArrowheads="1"/>
          </p:cNvSpPr>
          <p:nvPr/>
        </p:nvSpPr>
        <p:spPr bwMode="auto">
          <a:xfrm>
            <a:off x="6584950" y="4251325"/>
            <a:ext cx="106363" cy="1079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6629400" y="433705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A</a:t>
            </a:r>
          </a:p>
        </p:txBody>
      </p:sp>
      <p:sp>
        <p:nvSpPr>
          <p:cNvPr id="153640" name="Rectangle 40"/>
          <p:cNvSpPr>
            <a:spLocks noChangeArrowheads="1"/>
          </p:cNvSpPr>
          <p:nvPr/>
        </p:nvSpPr>
        <p:spPr bwMode="auto">
          <a:xfrm>
            <a:off x="7881938" y="2135188"/>
            <a:ext cx="4508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CT</a:t>
            </a:r>
          </a:p>
        </p:txBody>
      </p:sp>
      <p:sp>
        <p:nvSpPr>
          <p:cNvPr id="153646" name="Rectangle 46"/>
          <p:cNvSpPr>
            <a:spLocks noGrp="1" noChangeArrowheads="1"/>
          </p:cNvSpPr>
          <p:nvPr>
            <p:ph type="title"/>
          </p:nvPr>
        </p:nvSpPr>
        <p:spPr>
          <a:xfrm>
            <a:off x="627063" y="0"/>
            <a:ext cx="85169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2.1. Las curvas de costes a corto plazo</a:t>
            </a:r>
            <a:endParaRPr lang="en-US" sz="3600"/>
          </a:p>
        </p:txBody>
      </p:sp>
      <p:sp>
        <p:nvSpPr>
          <p:cNvPr id="42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02957" y="6198927"/>
            <a:ext cx="650497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3</a:t>
            </a:r>
            <a:r>
              <a:rPr lang="es-ES" sz="2000" dirty="0" smtClean="0"/>
              <a:t>. Costes totales, variables y fijos.</a:t>
            </a:r>
            <a:endParaRPr lang="es-ES" sz="2000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1B9-CBF2-4C34-9AF1-D89A74849F36}" type="slidenum">
              <a:rPr lang="es-ES"/>
              <a:pPr/>
              <a:t>29</a:t>
            </a:fld>
            <a:endParaRPr lang="es-ES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30188" y="1409700"/>
            <a:ext cx="3998912" cy="4114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dirty="0" err="1"/>
              <a:t>Costes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unidad</a:t>
            </a:r>
            <a:r>
              <a:rPr lang="en-US" sz="2400" dirty="0"/>
              <a:t>:</a:t>
            </a:r>
          </a:p>
          <a:p>
            <a:pPr>
              <a:buSzPct val="75000"/>
            </a:pPr>
            <a:r>
              <a:rPr lang="en-US" sz="2400" dirty="0" err="1"/>
              <a:t>CFMe</a:t>
            </a:r>
            <a:r>
              <a:rPr lang="en-US" sz="2400" dirty="0"/>
              <a:t> </a:t>
            </a:r>
            <a:r>
              <a:rPr lang="en-US" sz="2400" dirty="0" err="1"/>
              <a:t>desciende</a:t>
            </a:r>
            <a:r>
              <a:rPr lang="en-US" sz="2400" dirty="0"/>
              <a:t> </a:t>
            </a:r>
            <a:r>
              <a:rPr lang="en-US" sz="2400" dirty="0" err="1"/>
              <a:t>ininterrumpidamente</a:t>
            </a:r>
            <a:r>
              <a:rPr lang="en-US" sz="2400" dirty="0"/>
              <a:t>.</a:t>
            </a:r>
          </a:p>
          <a:p>
            <a:pPr>
              <a:buSzPct val="75000"/>
            </a:pPr>
            <a:r>
              <a:rPr lang="en-US" sz="2400" dirty="0" err="1"/>
              <a:t>Cuando</a:t>
            </a:r>
            <a:r>
              <a:rPr lang="en-US" sz="2400" dirty="0"/>
              <a:t> CM &lt; </a:t>
            </a:r>
            <a:r>
              <a:rPr lang="en-US" sz="2400" dirty="0" err="1"/>
              <a:t>CVMe</a:t>
            </a:r>
            <a:r>
              <a:rPr lang="en-US" sz="2400" dirty="0"/>
              <a:t> o CM &lt; </a:t>
            </a:r>
            <a:r>
              <a:rPr lang="en-US" sz="2400" dirty="0" err="1"/>
              <a:t>CTMe</a:t>
            </a:r>
            <a:r>
              <a:rPr lang="en-US" sz="2400" dirty="0"/>
              <a:t>, </a:t>
            </a:r>
            <a:r>
              <a:rPr lang="en-US" sz="2400" dirty="0" err="1"/>
              <a:t>CVMe</a:t>
            </a:r>
            <a:r>
              <a:rPr lang="en-US" sz="2400" dirty="0"/>
              <a:t> y </a:t>
            </a:r>
            <a:r>
              <a:rPr lang="en-US" sz="2400" dirty="0" err="1" smtClean="0"/>
              <a:t>CTMe</a:t>
            </a:r>
            <a:r>
              <a:rPr lang="en-US" sz="2400" dirty="0" smtClean="0"/>
              <a:t>, </a:t>
            </a:r>
            <a:r>
              <a:rPr lang="en-US" sz="2400" dirty="0" err="1" smtClean="0"/>
              <a:t>respectivamente</a:t>
            </a:r>
            <a:r>
              <a:rPr lang="en-US" sz="2400" dirty="0" smtClean="0"/>
              <a:t>, </a:t>
            </a:r>
            <a:r>
              <a:rPr lang="en-US" sz="2400" dirty="0" err="1"/>
              <a:t>disminuyen</a:t>
            </a:r>
            <a:r>
              <a:rPr lang="en-US" sz="2400" dirty="0"/>
              <a:t>.</a:t>
            </a:r>
          </a:p>
          <a:p>
            <a:pPr>
              <a:buSzPct val="75000"/>
            </a:pPr>
            <a:r>
              <a:rPr lang="en-US" sz="2400" dirty="0" err="1"/>
              <a:t>CuandoCM</a:t>
            </a:r>
            <a:r>
              <a:rPr lang="en-US" sz="2400" dirty="0"/>
              <a:t> &gt; </a:t>
            </a:r>
            <a:r>
              <a:rPr lang="en-US" sz="2400" dirty="0" err="1"/>
              <a:t>CVMe</a:t>
            </a:r>
            <a:r>
              <a:rPr lang="en-US" sz="2400" dirty="0"/>
              <a:t> o CM &gt; </a:t>
            </a:r>
            <a:r>
              <a:rPr lang="en-US" sz="2400" dirty="0" err="1"/>
              <a:t>CTMe</a:t>
            </a:r>
            <a:r>
              <a:rPr lang="en-US" sz="2400" dirty="0"/>
              <a:t>, </a:t>
            </a:r>
            <a:r>
              <a:rPr lang="en-US" sz="2400" dirty="0" err="1"/>
              <a:t>CVMe</a:t>
            </a:r>
            <a:r>
              <a:rPr lang="en-US" sz="2400" dirty="0"/>
              <a:t> y </a:t>
            </a:r>
            <a:r>
              <a:rPr lang="en-US" sz="2400" dirty="0" err="1" smtClean="0"/>
              <a:t>CTMe</a:t>
            </a:r>
            <a:r>
              <a:rPr lang="en-US" sz="2400" dirty="0" smtClean="0"/>
              <a:t>, </a:t>
            </a:r>
            <a:r>
              <a:rPr lang="en-US" sz="2400" dirty="0" err="1" smtClean="0"/>
              <a:t>respectivamente</a:t>
            </a:r>
            <a:r>
              <a:rPr lang="en-US" sz="2400" dirty="0" smtClean="0"/>
              <a:t>, </a:t>
            </a:r>
            <a:r>
              <a:rPr lang="en-US" sz="2400" dirty="0" err="1"/>
              <a:t>aumentan</a:t>
            </a:r>
            <a:r>
              <a:rPr lang="en-US" sz="2400" dirty="0"/>
              <a:t>.</a:t>
            </a:r>
          </a:p>
        </p:txBody>
      </p:sp>
      <p:sp>
        <p:nvSpPr>
          <p:cNvPr id="157774" name="Line 78"/>
          <p:cNvSpPr>
            <a:spLocks noChangeShapeType="1"/>
          </p:cNvSpPr>
          <p:nvPr/>
        </p:nvSpPr>
        <p:spPr bwMode="auto">
          <a:xfrm>
            <a:off x="5018088" y="2339975"/>
            <a:ext cx="0" cy="278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7775" name="Line 79"/>
          <p:cNvSpPr>
            <a:spLocks noChangeShapeType="1"/>
          </p:cNvSpPr>
          <p:nvPr/>
        </p:nvSpPr>
        <p:spPr bwMode="auto">
          <a:xfrm>
            <a:off x="5003800" y="5129213"/>
            <a:ext cx="3859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7776" name="Rectangle 80"/>
          <p:cNvSpPr>
            <a:spLocks noChangeArrowheads="1"/>
          </p:cNvSpPr>
          <p:nvPr/>
        </p:nvSpPr>
        <p:spPr bwMode="auto">
          <a:xfrm>
            <a:off x="6280150" y="5335588"/>
            <a:ext cx="2524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Q, Producción (unidades al año)</a:t>
            </a:r>
          </a:p>
        </p:txBody>
      </p:sp>
      <p:sp>
        <p:nvSpPr>
          <p:cNvPr id="157777" name="Rectangle 81"/>
          <p:cNvSpPr>
            <a:spLocks noChangeArrowheads="1"/>
          </p:cNvSpPr>
          <p:nvPr/>
        </p:nvSpPr>
        <p:spPr bwMode="auto">
          <a:xfrm>
            <a:off x="3849688" y="1778000"/>
            <a:ext cx="1206500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200" b="1"/>
              <a:t>Coste unitario</a:t>
            </a:r>
          </a:p>
          <a:p>
            <a:pPr algn="r" eaLnBrk="0" hangingPunct="0"/>
            <a:r>
              <a:rPr lang="en-US" sz="1200" b="1"/>
              <a:t>(dólares</a:t>
            </a:r>
          </a:p>
          <a:p>
            <a:pPr algn="r" eaLnBrk="0" hangingPunct="0"/>
            <a:r>
              <a:rPr lang="en-US" sz="1200" b="1"/>
              <a:t>por unidad)</a:t>
            </a:r>
          </a:p>
        </p:txBody>
      </p:sp>
      <p:sp>
        <p:nvSpPr>
          <p:cNvPr id="157778" name="Rectangle 82"/>
          <p:cNvSpPr>
            <a:spLocks noChangeArrowheads="1"/>
          </p:cNvSpPr>
          <p:nvPr/>
        </p:nvSpPr>
        <p:spPr bwMode="auto">
          <a:xfrm>
            <a:off x="4660900" y="4413250"/>
            <a:ext cx="3492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25</a:t>
            </a:r>
          </a:p>
        </p:txBody>
      </p:sp>
      <p:sp>
        <p:nvSpPr>
          <p:cNvPr id="157779" name="Rectangle 83"/>
          <p:cNvSpPr>
            <a:spLocks noChangeArrowheads="1"/>
          </p:cNvSpPr>
          <p:nvPr/>
        </p:nvSpPr>
        <p:spPr bwMode="auto">
          <a:xfrm>
            <a:off x="4686300" y="3730625"/>
            <a:ext cx="3492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50</a:t>
            </a:r>
          </a:p>
        </p:txBody>
      </p:sp>
      <p:sp>
        <p:nvSpPr>
          <p:cNvPr id="157780" name="Rectangle 84"/>
          <p:cNvSpPr>
            <a:spLocks noChangeArrowheads="1"/>
          </p:cNvSpPr>
          <p:nvPr/>
        </p:nvSpPr>
        <p:spPr bwMode="auto">
          <a:xfrm>
            <a:off x="4700588" y="3054350"/>
            <a:ext cx="3492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75</a:t>
            </a:r>
          </a:p>
        </p:txBody>
      </p:sp>
      <p:sp>
        <p:nvSpPr>
          <p:cNvPr id="157781" name="Rectangle 85"/>
          <p:cNvSpPr>
            <a:spLocks noChangeArrowheads="1"/>
          </p:cNvSpPr>
          <p:nvPr/>
        </p:nvSpPr>
        <p:spPr bwMode="auto">
          <a:xfrm>
            <a:off x="4649788" y="2363788"/>
            <a:ext cx="43338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100</a:t>
            </a:r>
          </a:p>
        </p:txBody>
      </p:sp>
      <p:sp>
        <p:nvSpPr>
          <p:cNvPr id="157782" name="Rectangle 86"/>
          <p:cNvSpPr>
            <a:spLocks noChangeArrowheads="1"/>
          </p:cNvSpPr>
          <p:nvPr/>
        </p:nvSpPr>
        <p:spPr bwMode="auto">
          <a:xfrm>
            <a:off x="4951413" y="5130800"/>
            <a:ext cx="2508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0</a:t>
            </a:r>
          </a:p>
        </p:txBody>
      </p:sp>
      <p:sp>
        <p:nvSpPr>
          <p:cNvPr id="157783" name="Rectangle 87"/>
          <p:cNvSpPr>
            <a:spLocks noChangeArrowheads="1"/>
          </p:cNvSpPr>
          <p:nvPr/>
        </p:nvSpPr>
        <p:spPr bwMode="auto">
          <a:xfrm>
            <a:off x="5205413" y="5121275"/>
            <a:ext cx="2508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1</a:t>
            </a:r>
          </a:p>
        </p:txBody>
      </p:sp>
      <p:sp>
        <p:nvSpPr>
          <p:cNvPr id="157784" name="Rectangle 88"/>
          <p:cNvSpPr>
            <a:spLocks noChangeArrowheads="1"/>
          </p:cNvSpPr>
          <p:nvPr/>
        </p:nvSpPr>
        <p:spPr bwMode="auto">
          <a:xfrm>
            <a:off x="5484813" y="5130800"/>
            <a:ext cx="2508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2</a:t>
            </a:r>
          </a:p>
        </p:txBody>
      </p:sp>
      <p:sp>
        <p:nvSpPr>
          <p:cNvPr id="157785" name="Rectangle 89"/>
          <p:cNvSpPr>
            <a:spLocks noChangeArrowheads="1"/>
          </p:cNvSpPr>
          <p:nvPr/>
        </p:nvSpPr>
        <p:spPr bwMode="auto">
          <a:xfrm>
            <a:off x="5775325" y="5130800"/>
            <a:ext cx="195263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3</a:t>
            </a:r>
          </a:p>
        </p:txBody>
      </p:sp>
      <p:sp>
        <p:nvSpPr>
          <p:cNvPr id="157786" name="Rectangle 90"/>
          <p:cNvSpPr>
            <a:spLocks noChangeArrowheads="1"/>
          </p:cNvSpPr>
          <p:nvPr/>
        </p:nvSpPr>
        <p:spPr bwMode="auto">
          <a:xfrm>
            <a:off x="6027738" y="5130800"/>
            <a:ext cx="2508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4</a:t>
            </a:r>
          </a:p>
        </p:txBody>
      </p:sp>
      <p:sp>
        <p:nvSpPr>
          <p:cNvPr id="157787" name="Rectangle 91"/>
          <p:cNvSpPr>
            <a:spLocks noChangeArrowheads="1"/>
          </p:cNvSpPr>
          <p:nvPr/>
        </p:nvSpPr>
        <p:spPr bwMode="auto">
          <a:xfrm>
            <a:off x="6326188" y="5130800"/>
            <a:ext cx="19208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5</a:t>
            </a:r>
          </a:p>
        </p:txBody>
      </p:sp>
      <p:sp>
        <p:nvSpPr>
          <p:cNvPr id="157788" name="Rectangle 92"/>
          <p:cNvSpPr>
            <a:spLocks noChangeArrowheads="1"/>
          </p:cNvSpPr>
          <p:nvPr/>
        </p:nvSpPr>
        <p:spPr bwMode="auto">
          <a:xfrm>
            <a:off x="6580188" y="5130800"/>
            <a:ext cx="19208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6</a:t>
            </a:r>
          </a:p>
        </p:txBody>
      </p:sp>
      <p:sp>
        <p:nvSpPr>
          <p:cNvPr id="157789" name="Rectangle 93"/>
          <p:cNvSpPr>
            <a:spLocks noChangeArrowheads="1"/>
          </p:cNvSpPr>
          <p:nvPr/>
        </p:nvSpPr>
        <p:spPr bwMode="auto">
          <a:xfrm>
            <a:off x="6848475" y="5130800"/>
            <a:ext cx="1936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7</a:t>
            </a:r>
          </a:p>
        </p:txBody>
      </p:sp>
      <p:sp>
        <p:nvSpPr>
          <p:cNvPr id="157790" name="Rectangle 94"/>
          <p:cNvSpPr>
            <a:spLocks noChangeArrowheads="1"/>
          </p:cNvSpPr>
          <p:nvPr/>
        </p:nvSpPr>
        <p:spPr bwMode="auto">
          <a:xfrm>
            <a:off x="7131050" y="5130800"/>
            <a:ext cx="2508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8</a:t>
            </a:r>
          </a:p>
        </p:txBody>
      </p:sp>
      <p:sp>
        <p:nvSpPr>
          <p:cNvPr id="157791" name="Rectangle 95"/>
          <p:cNvSpPr>
            <a:spLocks noChangeArrowheads="1"/>
          </p:cNvSpPr>
          <p:nvPr/>
        </p:nvSpPr>
        <p:spPr bwMode="auto">
          <a:xfrm>
            <a:off x="7392988" y="5130800"/>
            <a:ext cx="2508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9</a:t>
            </a:r>
          </a:p>
        </p:txBody>
      </p:sp>
      <p:sp>
        <p:nvSpPr>
          <p:cNvPr id="157792" name="Rectangle 96"/>
          <p:cNvSpPr>
            <a:spLocks noChangeArrowheads="1"/>
          </p:cNvSpPr>
          <p:nvPr/>
        </p:nvSpPr>
        <p:spPr bwMode="auto">
          <a:xfrm>
            <a:off x="7669213" y="5130800"/>
            <a:ext cx="3206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10</a:t>
            </a:r>
          </a:p>
        </p:txBody>
      </p:sp>
      <p:sp>
        <p:nvSpPr>
          <p:cNvPr id="157793" name="Rectangle 97"/>
          <p:cNvSpPr>
            <a:spLocks noChangeArrowheads="1"/>
          </p:cNvSpPr>
          <p:nvPr/>
        </p:nvSpPr>
        <p:spPr bwMode="auto">
          <a:xfrm>
            <a:off x="8027988" y="5133975"/>
            <a:ext cx="3206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11</a:t>
            </a:r>
          </a:p>
        </p:txBody>
      </p:sp>
      <p:sp>
        <p:nvSpPr>
          <p:cNvPr id="157794" name="Freeform 98"/>
          <p:cNvSpPr>
            <a:spLocks/>
          </p:cNvSpPr>
          <p:nvPr/>
        </p:nvSpPr>
        <p:spPr bwMode="auto">
          <a:xfrm>
            <a:off x="5280025" y="2814638"/>
            <a:ext cx="2811463" cy="2116137"/>
          </a:xfrm>
          <a:custGeom>
            <a:avLst/>
            <a:gdLst/>
            <a:ahLst/>
            <a:cxnLst>
              <a:cxn ang="0">
                <a:pos x="0" y="1020"/>
              </a:cxn>
              <a:cxn ang="0">
                <a:pos x="856" y="1868"/>
              </a:cxn>
              <a:cxn ang="0">
                <a:pos x="2707" y="0"/>
              </a:cxn>
            </a:cxnLst>
            <a:rect l="0" t="0" r="r" b="b"/>
            <a:pathLst>
              <a:path w="2707" h="2038">
                <a:moveTo>
                  <a:pt x="0" y="1020"/>
                </a:moveTo>
                <a:cubicBezTo>
                  <a:pt x="202" y="1529"/>
                  <a:pt x="405" y="2038"/>
                  <a:pt x="856" y="1868"/>
                </a:cubicBezTo>
                <a:cubicBezTo>
                  <a:pt x="1307" y="1698"/>
                  <a:pt x="2399" y="313"/>
                  <a:pt x="2707" y="0"/>
                </a:cubicBezTo>
              </a:path>
            </a:pathLst>
          </a:cu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7795" name="Freeform 99"/>
          <p:cNvSpPr>
            <a:spLocks/>
          </p:cNvSpPr>
          <p:nvPr/>
        </p:nvSpPr>
        <p:spPr bwMode="auto">
          <a:xfrm>
            <a:off x="5246688" y="2900363"/>
            <a:ext cx="2913062" cy="2027237"/>
          </a:xfrm>
          <a:custGeom>
            <a:avLst/>
            <a:gdLst/>
            <a:ahLst/>
            <a:cxnLst>
              <a:cxn ang="0">
                <a:pos x="0" y="954"/>
              </a:cxn>
              <a:cxn ang="0">
                <a:pos x="609" y="1835"/>
              </a:cxn>
              <a:cxn ang="0">
                <a:pos x="1613" y="1646"/>
              </a:cxn>
              <a:cxn ang="0">
                <a:pos x="2806" y="0"/>
              </a:cxn>
            </a:cxnLst>
            <a:rect l="0" t="0" r="r" b="b"/>
            <a:pathLst>
              <a:path w="2806" h="1952">
                <a:moveTo>
                  <a:pt x="0" y="954"/>
                </a:moveTo>
                <a:cubicBezTo>
                  <a:pt x="101" y="1101"/>
                  <a:pt x="340" y="1720"/>
                  <a:pt x="609" y="1835"/>
                </a:cubicBezTo>
                <a:cubicBezTo>
                  <a:pt x="878" y="1950"/>
                  <a:pt x="1247" y="1952"/>
                  <a:pt x="1613" y="1646"/>
                </a:cubicBezTo>
                <a:cubicBezTo>
                  <a:pt x="1979" y="1340"/>
                  <a:pt x="2557" y="343"/>
                  <a:pt x="280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7796" name="Freeform 100"/>
          <p:cNvSpPr>
            <a:spLocks/>
          </p:cNvSpPr>
          <p:nvPr/>
        </p:nvSpPr>
        <p:spPr bwMode="auto">
          <a:xfrm>
            <a:off x="5254625" y="3900488"/>
            <a:ext cx="2887663" cy="696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" y="485"/>
              </a:cxn>
              <a:cxn ang="0">
                <a:pos x="1621" y="658"/>
              </a:cxn>
              <a:cxn ang="0">
                <a:pos x="2362" y="403"/>
              </a:cxn>
              <a:cxn ang="0">
                <a:pos x="2781" y="189"/>
              </a:cxn>
            </a:cxnLst>
            <a:rect l="0" t="0" r="r" b="b"/>
            <a:pathLst>
              <a:path w="2781" h="672">
                <a:moveTo>
                  <a:pt x="0" y="0"/>
                </a:moveTo>
                <a:cubicBezTo>
                  <a:pt x="119" y="81"/>
                  <a:pt x="446" y="375"/>
                  <a:pt x="716" y="485"/>
                </a:cubicBezTo>
                <a:cubicBezTo>
                  <a:pt x="986" y="595"/>
                  <a:pt x="1347" y="672"/>
                  <a:pt x="1621" y="658"/>
                </a:cubicBezTo>
                <a:cubicBezTo>
                  <a:pt x="1895" y="644"/>
                  <a:pt x="2169" y="481"/>
                  <a:pt x="2362" y="403"/>
                </a:cubicBezTo>
                <a:cubicBezTo>
                  <a:pt x="2555" y="325"/>
                  <a:pt x="2694" y="234"/>
                  <a:pt x="2781" y="189"/>
                </a:cubicBezTo>
              </a:path>
            </a:pathLst>
          </a:custGeom>
          <a:noFill/>
          <a:ln w="38100" cap="flat" cmpd="sng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7797" name="Freeform 101"/>
          <p:cNvSpPr>
            <a:spLocks/>
          </p:cNvSpPr>
          <p:nvPr/>
        </p:nvSpPr>
        <p:spPr bwMode="auto">
          <a:xfrm>
            <a:off x="5229225" y="2498725"/>
            <a:ext cx="2922588" cy="1811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2" y="1366"/>
              </a:cxn>
              <a:cxn ang="0">
                <a:pos x="1918" y="1737"/>
              </a:cxn>
              <a:cxn ang="0">
                <a:pos x="2815" y="1416"/>
              </a:cxn>
            </a:cxnLst>
            <a:rect l="0" t="0" r="r" b="b"/>
            <a:pathLst>
              <a:path w="2815" h="1745">
                <a:moveTo>
                  <a:pt x="0" y="0"/>
                </a:moveTo>
                <a:cubicBezTo>
                  <a:pt x="107" y="228"/>
                  <a:pt x="322" y="1076"/>
                  <a:pt x="642" y="1366"/>
                </a:cubicBezTo>
                <a:cubicBezTo>
                  <a:pt x="962" y="1656"/>
                  <a:pt x="1556" y="1729"/>
                  <a:pt x="1918" y="1737"/>
                </a:cubicBezTo>
                <a:cubicBezTo>
                  <a:pt x="2280" y="1745"/>
                  <a:pt x="2628" y="1483"/>
                  <a:pt x="2815" y="141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7798" name="Freeform 102"/>
          <p:cNvSpPr>
            <a:spLocks/>
          </p:cNvSpPr>
          <p:nvPr/>
        </p:nvSpPr>
        <p:spPr bwMode="auto">
          <a:xfrm>
            <a:off x="5262563" y="3916363"/>
            <a:ext cx="2973387" cy="1136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659"/>
              </a:cxn>
              <a:cxn ang="0">
                <a:pos x="848" y="1012"/>
              </a:cxn>
              <a:cxn ang="0">
                <a:pos x="2864" y="1095"/>
              </a:cxn>
            </a:cxnLst>
            <a:rect l="0" t="0" r="r" b="b"/>
            <a:pathLst>
              <a:path w="2864" h="1095">
                <a:moveTo>
                  <a:pt x="0" y="0"/>
                </a:moveTo>
                <a:cubicBezTo>
                  <a:pt x="45" y="110"/>
                  <a:pt x="131" y="490"/>
                  <a:pt x="272" y="659"/>
                </a:cubicBezTo>
                <a:cubicBezTo>
                  <a:pt x="413" y="828"/>
                  <a:pt x="416" y="939"/>
                  <a:pt x="848" y="1012"/>
                </a:cubicBezTo>
                <a:cubicBezTo>
                  <a:pt x="1280" y="1085"/>
                  <a:pt x="2528" y="1081"/>
                  <a:pt x="2864" y="10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7799" name="Text Box 103"/>
          <p:cNvSpPr txBox="1">
            <a:spLocks noChangeArrowheads="1"/>
          </p:cNvSpPr>
          <p:nvPr/>
        </p:nvSpPr>
        <p:spPr bwMode="auto">
          <a:xfrm>
            <a:off x="8202613" y="2743200"/>
            <a:ext cx="4603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CM</a:t>
            </a:r>
          </a:p>
        </p:txBody>
      </p:sp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8213725" y="3795713"/>
            <a:ext cx="6667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CTMe</a:t>
            </a:r>
          </a:p>
        </p:txBody>
      </p:sp>
      <p:sp>
        <p:nvSpPr>
          <p:cNvPr id="157801" name="Text Box 105"/>
          <p:cNvSpPr txBox="1">
            <a:spLocks noChangeArrowheads="1"/>
          </p:cNvSpPr>
          <p:nvPr/>
        </p:nvSpPr>
        <p:spPr bwMode="auto">
          <a:xfrm>
            <a:off x="8167688" y="4081463"/>
            <a:ext cx="6778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CVMe</a:t>
            </a:r>
          </a:p>
        </p:txBody>
      </p:sp>
      <p:sp>
        <p:nvSpPr>
          <p:cNvPr id="157802" name="Text Box 106"/>
          <p:cNvSpPr txBox="1">
            <a:spLocks noChangeArrowheads="1"/>
          </p:cNvSpPr>
          <p:nvPr/>
        </p:nvSpPr>
        <p:spPr bwMode="auto">
          <a:xfrm>
            <a:off x="8301038" y="4854575"/>
            <a:ext cx="6667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CFMe</a:t>
            </a:r>
          </a:p>
        </p:txBody>
      </p:sp>
      <p:sp>
        <p:nvSpPr>
          <p:cNvPr id="157803" name="Line 107"/>
          <p:cNvSpPr>
            <a:spLocks noChangeShapeType="1"/>
          </p:cNvSpPr>
          <p:nvPr/>
        </p:nvSpPr>
        <p:spPr bwMode="auto">
          <a:xfrm>
            <a:off x="6962775" y="4583113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7837" name="Rectangle 141"/>
          <p:cNvSpPr>
            <a:spLocks noGrp="1" noChangeArrowheads="1"/>
          </p:cNvSpPr>
          <p:nvPr>
            <p:ph type="title"/>
          </p:nvPr>
        </p:nvSpPr>
        <p:spPr>
          <a:xfrm>
            <a:off x="627063" y="0"/>
            <a:ext cx="85169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2.1. Las curvas de costes a corto plazo</a:t>
            </a:r>
            <a:endParaRPr lang="en-US" sz="3600"/>
          </a:p>
        </p:txBody>
      </p:sp>
      <p:sp>
        <p:nvSpPr>
          <p:cNvPr id="4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2634" y="5770664"/>
            <a:ext cx="650497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4</a:t>
            </a:r>
            <a:r>
              <a:rPr lang="es-ES" sz="2000" dirty="0" smtClean="0"/>
              <a:t>. Costes medios y marginales.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D943-1156-4EEF-83DF-C6C31DCEAEE1}" type="slidenum">
              <a:rPr lang="es-ES"/>
              <a:pPr/>
              <a:t>3</a:t>
            </a:fld>
            <a:endParaRPr lang="es-E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36663"/>
            <a:ext cx="8229600" cy="4997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1. Concepto y clases de costes.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2. Funciones de costes a corto plazo.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    2.1. Las curvas de costes a corto plazo.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    2.2. Relación entre costes y productividades.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3. Funciones de costes a largo plazo.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    3.1. Recta isocoste.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    3.2. Combinación óptima de factores.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    3.3. La senda de expansión y los costes a largo plazo.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    3.4. Relación entre costes a corto plazo y largo plazo.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4. Economías de escala.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/>
              <a:t>5. La maximización del beneficio.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000"/>
              <a:t>Contenidos del capítulo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EDC-492E-4816-A3F4-DA5DEA58857E}" type="slidenum">
              <a:rPr lang="es-ES"/>
              <a:pPr/>
              <a:t>30</a:t>
            </a:fld>
            <a:endParaRPr lang="es-E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0625"/>
            <a:ext cx="3810000" cy="47529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/>
              <a:t>Costes por unidad: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sz="2400"/>
              <a:t>CM = CVMe y CTMe en su punto mínimo.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sz="2400"/>
              <a:t>El punto mínimo de CVMe se produce en un nivel de producción más bajo que el punto mínimo de CTMe , debido a CF.</a:t>
            </a:r>
          </a:p>
          <a:p>
            <a:pPr>
              <a:lnSpc>
                <a:spcPct val="90000"/>
              </a:lnSpc>
              <a:buSzPct val="75000"/>
            </a:pPr>
            <a:r>
              <a:rPr lang="es-ES" sz="2400"/>
              <a:t>Para cualquier Q, </a:t>
            </a:r>
            <a:r>
              <a:rPr lang="es-ES" sz="2400">
                <a:solidFill>
                  <a:srgbClr val="FF3300"/>
                </a:solidFill>
              </a:rPr>
              <a:t>la distancia vertical entre CTMe y CVMe son los CFMe</a:t>
            </a:r>
            <a:r>
              <a:rPr lang="en-US" sz="240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159823" name="Line 79"/>
          <p:cNvSpPr>
            <a:spLocks noChangeShapeType="1"/>
          </p:cNvSpPr>
          <p:nvPr/>
        </p:nvSpPr>
        <p:spPr bwMode="auto">
          <a:xfrm>
            <a:off x="5018088" y="2339975"/>
            <a:ext cx="0" cy="278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9824" name="Line 80"/>
          <p:cNvSpPr>
            <a:spLocks noChangeShapeType="1"/>
          </p:cNvSpPr>
          <p:nvPr/>
        </p:nvSpPr>
        <p:spPr bwMode="auto">
          <a:xfrm>
            <a:off x="5003800" y="5129213"/>
            <a:ext cx="3859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9827" name="Rectangle 83"/>
          <p:cNvSpPr>
            <a:spLocks noChangeArrowheads="1"/>
          </p:cNvSpPr>
          <p:nvPr/>
        </p:nvSpPr>
        <p:spPr bwMode="auto">
          <a:xfrm>
            <a:off x="4660900" y="4413250"/>
            <a:ext cx="3492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25</a:t>
            </a:r>
          </a:p>
        </p:txBody>
      </p:sp>
      <p:sp>
        <p:nvSpPr>
          <p:cNvPr id="159828" name="Rectangle 84"/>
          <p:cNvSpPr>
            <a:spLocks noChangeArrowheads="1"/>
          </p:cNvSpPr>
          <p:nvPr/>
        </p:nvSpPr>
        <p:spPr bwMode="auto">
          <a:xfrm>
            <a:off x="4686300" y="3730625"/>
            <a:ext cx="3492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50</a:t>
            </a:r>
          </a:p>
        </p:txBody>
      </p:sp>
      <p:sp>
        <p:nvSpPr>
          <p:cNvPr id="159829" name="Rectangle 85"/>
          <p:cNvSpPr>
            <a:spLocks noChangeArrowheads="1"/>
          </p:cNvSpPr>
          <p:nvPr/>
        </p:nvSpPr>
        <p:spPr bwMode="auto">
          <a:xfrm>
            <a:off x="4700588" y="3054350"/>
            <a:ext cx="3492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75</a:t>
            </a:r>
          </a:p>
        </p:txBody>
      </p:sp>
      <p:sp>
        <p:nvSpPr>
          <p:cNvPr id="159830" name="Rectangle 86"/>
          <p:cNvSpPr>
            <a:spLocks noChangeArrowheads="1"/>
          </p:cNvSpPr>
          <p:nvPr/>
        </p:nvSpPr>
        <p:spPr bwMode="auto">
          <a:xfrm>
            <a:off x="4649788" y="2363788"/>
            <a:ext cx="43338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100</a:t>
            </a:r>
          </a:p>
        </p:txBody>
      </p:sp>
      <p:sp>
        <p:nvSpPr>
          <p:cNvPr id="159831" name="Rectangle 87"/>
          <p:cNvSpPr>
            <a:spLocks noChangeArrowheads="1"/>
          </p:cNvSpPr>
          <p:nvPr/>
        </p:nvSpPr>
        <p:spPr bwMode="auto">
          <a:xfrm>
            <a:off x="4951413" y="5130800"/>
            <a:ext cx="2508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0</a:t>
            </a:r>
          </a:p>
        </p:txBody>
      </p:sp>
      <p:sp>
        <p:nvSpPr>
          <p:cNvPr id="159832" name="Rectangle 88"/>
          <p:cNvSpPr>
            <a:spLocks noChangeArrowheads="1"/>
          </p:cNvSpPr>
          <p:nvPr/>
        </p:nvSpPr>
        <p:spPr bwMode="auto">
          <a:xfrm>
            <a:off x="5205413" y="5121275"/>
            <a:ext cx="2508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1</a:t>
            </a:r>
          </a:p>
        </p:txBody>
      </p:sp>
      <p:sp>
        <p:nvSpPr>
          <p:cNvPr id="159833" name="Rectangle 89"/>
          <p:cNvSpPr>
            <a:spLocks noChangeArrowheads="1"/>
          </p:cNvSpPr>
          <p:nvPr/>
        </p:nvSpPr>
        <p:spPr bwMode="auto">
          <a:xfrm>
            <a:off x="5484813" y="5130800"/>
            <a:ext cx="2508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2</a:t>
            </a:r>
          </a:p>
        </p:txBody>
      </p:sp>
      <p:sp>
        <p:nvSpPr>
          <p:cNvPr id="159834" name="Rectangle 90"/>
          <p:cNvSpPr>
            <a:spLocks noChangeArrowheads="1"/>
          </p:cNvSpPr>
          <p:nvPr/>
        </p:nvSpPr>
        <p:spPr bwMode="auto">
          <a:xfrm>
            <a:off x="5775325" y="5130800"/>
            <a:ext cx="19526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3</a:t>
            </a:r>
          </a:p>
        </p:txBody>
      </p:sp>
      <p:sp>
        <p:nvSpPr>
          <p:cNvPr id="159835" name="Rectangle 91"/>
          <p:cNvSpPr>
            <a:spLocks noChangeArrowheads="1"/>
          </p:cNvSpPr>
          <p:nvPr/>
        </p:nvSpPr>
        <p:spPr bwMode="auto">
          <a:xfrm>
            <a:off x="6027738" y="5130800"/>
            <a:ext cx="2508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4</a:t>
            </a:r>
          </a:p>
        </p:txBody>
      </p:sp>
      <p:sp>
        <p:nvSpPr>
          <p:cNvPr id="159836" name="Rectangle 92"/>
          <p:cNvSpPr>
            <a:spLocks noChangeArrowheads="1"/>
          </p:cNvSpPr>
          <p:nvPr/>
        </p:nvSpPr>
        <p:spPr bwMode="auto">
          <a:xfrm>
            <a:off x="6326188" y="5130800"/>
            <a:ext cx="192087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5</a:t>
            </a:r>
          </a:p>
        </p:txBody>
      </p:sp>
      <p:sp>
        <p:nvSpPr>
          <p:cNvPr id="159837" name="Rectangle 93"/>
          <p:cNvSpPr>
            <a:spLocks noChangeArrowheads="1"/>
          </p:cNvSpPr>
          <p:nvPr/>
        </p:nvSpPr>
        <p:spPr bwMode="auto">
          <a:xfrm>
            <a:off x="6580188" y="5130800"/>
            <a:ext cx="192087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6</a:t>
            </a:r>
          </a:p>
        </p:txBody>
      </p:sp>
      <p:sp>
        <p:nvSpPr>
          <p:cNvPr id="159838" name="Rectangle 94"/>
          <p:cNvSpPr>
            <a:spLocks noChangeArrowheads="1"/>
          </p:cNvSpPr>
          <p:nvPr/>
        </p:nvSpPr>
        <p:spPr bwMode="auto">
          <a:xfrm>
            <a:off x="6848475" y="5130800"/>
            <a:ext cx="19367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7</a:t>
            </a:r>
          </a:p>
        </p:txBody>
      </p:sp>
      <p:sp>
        <p:nvSpPr>
          <p:cNvPr id="159839" name="Rectangle 95"/>
          <p:cNvSpPr>
            <a:spLocks noChangeArrowheads="1"/>
          </p:cNvSpPr>
          <p:nvPr/>
        </p:nvSpPr>
        <p:spPr bwMode="auto">
          <a:xfrm>
            <a:off x="7131050" y="5130800"/>
            <a:ext cx="2508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8</a:t>
            </a:r>
          </a:p>
        </p:txBody>
      </p:sp>
      <p:sp>
        <p:nvSpPr>
          <p:cNvPr id="159840" name="Rectangle 96"/>
          <p:cNvSpPr>
            <a:spLocks noChangeArrowheads="1"/>
          </p:cNvSpPr>
          <p:nvPr/>
        </p:nvSpPr>
        <p:spPr bwMode="auto">
          <a:xfrm>
            <a:off x="7392988" y="5130800"/>
            <a:ext cx="2508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9</a:t>
            </a:r>
          </a:p>
        </p:txBody>
      </p:sp>
      <p:sp>
        <p:nvSpPr>
          <p:cNvPr id="159841" name="Rectangle 97"/>
          <p:cNvSpPr>
            <a:spLocks noChangeArrowheads="1"/>
          </p:cNvSpPr>
          <p:nvPr/>
        </p:nvSpPr>
        <p:spPr bwMode="auto">
          <a:xfrm>
            <a:off x="7669213" y="5130800"/>
            <a:ext cx="32067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10</a:t>
            </a:r>
          </a:p>
        </p:txBody>
      </p:sp>
      <p:sp>
        <p:nvSpPr>
          <p:cNvPr id="159842" name="Rectangle 98"/>
          <p:cNvSpPr>
            <a:spLocks noChangeArrowheads="1"/>
          </p:cNvSpPr>
          <p:nvPr/>
        </p:nvSpPr>
        <p:spPr bwMode="auto">
          <a:xfrm>
            <a:off x="8027988" y="5133975"/>
            <a:ext cx="322262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11</a:t>
            </a:r>
          </a:p>
        </p:txBody>
      </p:sp>
      <p:sp>
        <p:nvSpPr>
          <p:cNvPr id="159843" name="Freeform 99"/>
          <p:cNvSpPr>
            <a:spLocks/>
          </p:cNvSpPr>
          <p:nvPr/>
        </p:nvSpPr>
        <p:spPr bwMode="auto">
          <a:xfrm>
            <a:off x="5280025" y="2814638"/>
            <a:ext cx="2811463" cy="2116137"/>
          </a:xfrm>
          <a:custGeom>
            <a:avLst/>
            <a:gdLst/>
            <a:ahLst/>
            <a:cxnLst>
              <a:cxn ang="0">
                <a:pos x="0" y="1020"/>
              </a:cxn>
              <a:cxn ang="0">
                <a:pos x="856" y="1868"/>
              </a:cxn>
              <a:cxn ang="0">
                <a:pos x="2707" y="0"/>
              </a:cxn>
            </a:cxnLst>
            <a:rect l="0" t="0" r="r" b="b"/>
            <a:pathLst>
              <a:path w="2707" h="2038">
                <a:moveTo>
                  <a:pt x="0" y="1020"/>
                </a:moveTo>
                <a:cubicBezTo>
                  <a:pt x="202" y="1529"/>
                  <a:pt x="405" y="2038"/>
                  <a:pt x="856" y="1868"/>
                </a:cubicBezTo>
                <a:cubicBezTo>
                  <a:pt x="1307" y="1698"/>
                  <a:pt x="2399" y="313"/>
                  <a:pt x="2707" y="0"/>
                </a:cubicBezTo>
              </a:path>
            </a:pathLst>
          </a:cu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9844" name="Freeform 100"/>
          <p:cNvSpPr>
            <a:spLocks/>
          </p:cNvSpPr>
          <p:nvPr/>
        </p:nvSpPr>
        <p:spPr bwMode="auto">
          <a:xfrm>
            <a:off x="5246688" y="2900363"/>
            <a:ext cx="2913062" cy="2027237"/>
          </a:xfrm>
          <a:custGeom>
            <a:avLst/>
            <a:gdLst/>
            <a:ahLst/>
            <a:cxnLst>
              <a:cxn ang="0">
                <a:pos x="0" y="954"/>
              </a:cxn>
              <a:cxn ang="0">
                <a:pos x="609" y="1835"/>
              </a:cxn>
              <a:cxn ang="0">
                <a:pos x="1613" y="1646"/>
              </a:cxn>
              <a:cxn ang="0">
                <a:pos x="2806" y="0"/>
              </a:cxn>
            </a:cxnLst>
            <a:rect l="0" t="0" r="r" b="b"/>
            <a:pathLst>
              <a:path w="2806" h="1952">
                <a:moveTo>
                  <a:pt x="0" y="954"/>
                </a:moveTo>
                <a:cubicBezTo>
                  <a:pt x="101" y="1101"/>
                  <a:pt x="340" y="1720"/>
                  <a:pt x="609" y="1835"/>
                </a:cubicBezTo>
                <a:cubicBezTo>
                  <a:pt x="878" y="1950"/>
                  <a:pt x="1247" y="1952"/>
                  <a:pt x="1613" y="1646"/>
                </a:cubicBezTo>
                <a:cubicBezTo>
                  <a:pt x="1979" y="1340"/>
                  <a:pt x="2557" y="343"/>
                  <a:pt x="280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9845" name="Freeform 101"/>
          <p:cNvSpPr>
            <a:spLocks/>
          </p:cNvSpPr>
          <p:nvPr/>
        </p:nvSpPr>
        <p:spPr bwMode="auto">
          <a:xfrm>
            <a:off x="5254625" y="3900488"/>
            <a:ext cx="2887663" cy="696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" y="485"/>
              </a:cxn>
              <a:cxn ang="0">
                <a:pos x="1621" y="658"/>
              </a:cxn>
              <a:cxn ang="0">
                <a:pos x="2362" y="403"/>
              </a:cxn>
              <a:cxn ang="0">
                <a:pos x="2781" y="189"/>
              </a:cxn>
            </a:cxnLst>
            <a:rect l="0" t="0" r="r" b="b"/>
            <a:pathLst>
              <a:path w="2781" h="672">
                <a:moveTo>
                  <a:pt x="0" y="0"/>
                </a:moveTo>
                <a:cubicBezTo>
                  <a:pt x="119" y="81"/>
                  <a:pt x="446" y="375"/>
                  <a:pt x="716" y="485"/>
                </a:cubicBezTo>
                <a:cubicBezTo>
                  <a:pt x="986" y="595"/>
                  <a:pt x="1347" y="672"/>
                  <a:pt x="1621" y="658"/>
                </a:cubicBezTo>
                <a:cubicBezTo>
                  <a:pt x="1895" y="644"/>
                  <a:pt x="2169" y="481"/>
                  <a:pt x="2362" y="403"/>
                </a:cubicBezTo>
                <a:cubicBezTo>
                  <a:pt x="2555" y="325"/>
                  <a:pt x="2694" y="234"/>
                  <a:pt x="2781" y="189"/>
                </a:cubicBezTo>
              </a:path>
            </a:pathLst>
          </a:custGeom>
          <a:noFill/>
          <a:ln w="38100" cap="flat" cmpd="sng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9846" name="Freeform 102"/>
          <p:cNvSpPr>
            <a:spLocks/>
          </p:cNvSpPr>
          <p:nvPr/>
        </p:nvSpPr>
        <p:spPr bwMode="auto">
          <a:xfrm>
            <a:off x="5229225" y="2498725"/>
            <a:ext cx="2922588" cy="1811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2" y="1366"/>
              </a:cxn>
              <a:cxn ang="0">
                <a:pos x="1918" y="1737"/>
              </a:cxn>
              <a:cxn ang="0">
                <a:pos x="2815" y="1416"/>
              </a:cxn>
            </a:cxnLst>
            <a:rect l="0" t="0" r="r" b="b"/>
            <a:pathLst>
              <a:path w="2815" h="1745">
                <a:moveTo>
                  <a:pt x="0" y="0"/>
                </a:moveTo>
                <a:cubicBezTo>
                  <a:pt x="107" y="228"/>
                  <a:pt x="322" y="1076"/>
                  <a:pt x="642" y="1366"/>
                </a:cubicBezTo>
                <a:cubicBezTo>
                  <a:pt x="962" y="1656"/>
                  <a:pt x="1556" y="1729"/>
                  <a:pt x="1918" y="1737"/>
                </a:cubicBezTo>
                <a:cubicBezTo>
                  <a:pt x="2280" y="1745"/>
                  <a:pt x="2628" y="1483"/>
                  <a:pt x="2815" y="141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9847" name="Freeform 103"/>
          <p:cNvSpPr>
            <a:spLocks/>
          </p:cNvSpPr>
          <p:nvPr/>
        </p:nvSpPr>
        <p:spPr bwMode="auto">
          <a:xfrm>
            <a:off x="5262563" y="3916363"/>
            <a:ext cx="2973387" cy="1136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659"/>
              </a:cxn>
              <a:cxn ang="0">
                <a:pos x="848" y="1012"/>
              </a:cxn>
              <a:cxn ang="0">
                <a:pos x="2864" y="1095"/>
              </a:cxn>
            </a:cxnLst>
            <a:rect l="0" t="0" r="r" b="b"/>
            <a:pathLst>
              <a:path w="2864" h="1095">
                <a:moveTo>
                  <a:pt x="0" y="0"/>
                </a:moveTo>
                <a:cubicBezTo>
                  <a:pt x="45" y="110"/>
                  <a:pt x="131" y="490"/>
                  <a:pt x="272" y="659"/>
                </a:cubicBezTo>
                <a:cubicBezTo>
                  <a:pt x="413" y="828"/>
                  <a:pt x="416" y="939"/>
                  <a:pt x="848" y="1012"/>
                </a:cubicBezTo>
                <a:cubicBezTo>
                  <a:pt x="1280" y="1085"/>
                  <a:pt x="2528" y="1081"/>
                  <a:pt x="2864" y="10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8202613" y="2743200"/>
            <a:ext cx="4603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CM</a:t>
            </a:r>
          </a:p>
        </p:txBody>
      </p:sp>
      <p:sp>
        <p:nvSpPr>
          <p:cNvPr id="159849" name="Text Box 105"/>
          <p:cNvSpPr txBox="1">
            <a:spLocks noChangeArrowheads="1"/>
          </p:cNvSpPr>
          <p:nvPr/>
        </p:nvSpPr>
        <p:spPr bwMode="auto">
          <a:xfrm>
            <a:off x="8213725" y="3795713"/>
            <a:ext cx="6667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CTMe</a:t>
            </a:r>
          </a:p>
        </p:txBody>
      </p:sp>
      <p:sp>
        <p:nvSpPr>
          <p:cNvPr id="159850" name="Text Box 106"/>
          <p:cNvSpPr txBox="1">
            <a:spLocks noChangeArrowheads="1"/>
          </p:cNvSpPr>
          <p:nvPr/>
        </p:nvSpPr>
        <p:spPr bwMode="auto">
          <a:xfrm>
            <a:off x="8167688" y="4081463"/>
            <a:ext cx="6778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CVMe</a:t>
            </a:r>
          </a:p>
        </p:txBody>
      </p:sp>
      <p:sp>
        <p:nvSpPr>
          <p:cNvPr id="159851" name="Text Box 107"/>
          <p:cNvSpPr txBox="1">
            <a:spLocks noChangeArrowheads="1"/>
          </p:cNvSpPr>
          <p:nvPr/>
        </p:nvSpPr>
        <p:spPr bwMode="auto">
          <a:xfrm>
            <a:off x="8301038" y="4854575"/>
            <a:ext cx="6667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CFMe</a:t>
            </a:r>
          </a:p>
        </p:txBody>
      </p:sp>
      <p:sp>
        <p:nvSpPr>
          <p:cNvPr id="159852" name="Line 108"/>
          <p:cNvSpPr>
            <a:spLocks noChangeShapeType="1"/>
          </p:cNvSpPr>
          <p:nvPr/>
        </p:nvSpPr>
        <p:spPr bwMode="auto">
          <a:xfrm>
            <a:off x="6962775" y="4583113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9854" name="Rectangle 110"/>
          <p:cNvSpPr>
            <a:spLocks noGrp="1" noChangeArrowheads="1"/>
          </p:cNvSpPr>
          <p:nvPr>
            <p:ph type="title"/>
          </p:nvPr>
        </p:nvSpPr>
        <p:spPr>
          <a:xfrm>
            <a:off x="293688" y="276225"/>
            <a:ext cx="85169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2.1. Las curvas de costes a corto plazo</a:t>
            </a:r>
            <a:endParaRPr lang="en-US" sz="3600"/>
          </a:p>
        </p:txBody>
      </p:sp>
      <p:sp>
        <p:nvSpPr>
          <p:cNvPr id="159855" name="Rectangle 111"/>
          <p:cNvSpPr>
            <a:spLocks noChangeArrowheads="1"/>
          </p:cNvSpPr>
          <p:nvPr/>
        </p:nvSpPr>
        <p:spPr bwMode="auto">
          <a:xfrm>
            <a:off x="3849688" y="1792288"/>
            <a:ext cx="1206500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200" b="1"/>
              <a:t>Coste unitario</a:t>
            </a:r>
          </a:p>
          <a:p>
            <a:pPr algn="r" eaLnBrk="0" hangingPunct="0"/>
            <a:r>
              <a:rPr lang="en-US" sz="1200" b="1"/>
              <a:t>(dólares</a:t>
            </a:r>
          </a:p>
          <a:p>
            <a:pPr algn="r" eaLnBrk="0" hangingPunct="0"/>
            <a:r>
              <a:rPr lang="en-US" sz="1200" b="1"/>
              <a:t>por unidad)</a:t>
            </a:r>
          </a:p>
        </p:txBody>
      </p:sp>
      <p:sp>
        <p:nvSpPr>
          <p:cNvPr id="159856" name="Rectangle 112"/>
          <p:cNvSpPr>
            <a:spLocks noChangeArrowheads="1"/>
          </p:cNvSpPr>
          <p:nvPr/>
        </p:nvSpPr>
        <p:spPr bwMode="auto">
          <a:xfrm>
            <a:off x="6070600" y="5335588"/>
            <a:ext cx="2524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Q, Producción (unidades al año)</a:t>
            </a:r>
          </a:p>
        </p:txBody>
      </p:sp>
      <p:sp>
        <p:nvSpPr>
          <p:cNvPr id="4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2634" y="5770664"/>
            <a:ext cx="650497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4</a:t>
            </a:r>
            <a:r>
              <a:rPr lang="es-ES" sz="2000" dirty="0" smtClean="0"/>
              <a:t>. Costes medios y marginales.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3434-CF41-4918-A915-C3DB1427BE43}" type="slidenum">
              <a:rPr lang="es-ES"/>
              <a:pPr/>
              <a:t>31</a:t>
            </a:fld>
            <a:endParaRPr lang="es-ES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2.2. Relación entre costes y productividades</a:t>
            </a:r>
            <a:endParaRPr lang="en-US" sz="3600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06056" y="1600200"/>
            <a:ext cx="7720314" cy="4525963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s-ES" sz="2400" dirty="0"/>
              <a:t>Relación entre </a:t>
            </a:r>
            <a:r>
              <a:rPr lang="es-ES" sz="2400" dirty="0" err="1"/>
              <a:t>CVMe</a:t>
            </a:r>
            <a:r>
              <a:rPr lang="es-ES" sz="2400" dirty="0"/>
              <a:t> y </a:t>
            </a:r>
            <a:r>
              <a:rPr lang="es-ES" sz="2400" dirty="0" err="1"/>
              <a:t>PMe</a:t>
            </a:r>
            <a:r>
              <a:rPr lang="es-ES" sz="2400" dirty="0"/>
              <a:t> (suponemos que L es el único factor variable y el salario (w) es constante).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s-ES" sz="2800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s-ES" sz="2800" dirty="0"/>
          </a:p>
          <a:p>
            <a:pPr algn="just">
              <a:lnSpc>
                <a:spcPct val="90000"/>
              </a:lnSpc>
              <a:spcBef>
                <a:spcPct val="70000"/>
              </a:spcBef>
            </a:pPr>
            <a:endParaRPr lang="es-ES" sz="2400" dirty="0" smtClean="0"/>
          </a:p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s-ES" sz="2400" dirty="0" err="1" smtClean="0"/>
              <a:t>CVMe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dirty="0" err="1"/>
              <a:t>PMe</a:t>
            </a:r>
            <a:r>
              <a:rPr lang="es-ES" sz="2400" dirty="0"/>
              <a:t> tienen comportamientos inversos. Cuando el </a:t>
            </a:r>
            <a:r>
              <a:rPr lang="es-ES" sz="2400" dirty="0" err="1"/>
              <a:t>PMe</a:t>
            </a:r>
            <a:r>
              <a:rPr lang="es-ES" sz="2400" dirty="0"/>
              <a:t> crece, el </a:t>
            </a:r>
            <a:r>
              <a:rPr lang="es-ES" sz="2400" dirty="0" err="1"/>
              <a:t>CVMe</a:t>
            </a:r>
            <a:r>
              <a:rPr lang="es-ES" sz="2400" dirty="0"/>
              <a:t> decrece; cuando </a:t>
            </a:r>
            <a:r>
              <a:rPr lang="es-ES" sz="2400" dirty="0" err="1"/>
              <a:t>PMe</a:t>
            </a:r>
            <a:r>
              <a:rPr lang="es-ES" sz="2400" dirty="0"/>
              <a:t> es máximo, el </a:t>
            </a:r>
            <a:r>
              <a:rPr lang="es-ES" sz="2400" dirty="0" err="1"/>
              <a:t>CVMe</a:t>
            </a:r>
            <a:r>
              <a:rPr lang="es-ES" sz="2400" dirty="0"/>
              <a:t> es mínimo; y cuando </a:t>
            </a:r>
            <a:r>
              <a:rPr lang="es-ES" sz="2400" dirty="0" err="1"/>
              <a:t>PMe</a:t>
            </a:r>
            <a:r>
              <a:rPr lang="es-ES" sz="2400" dirty="0"/>
              <a:t> decrece, el </a:t>
            </a:r>
            <a:r>
              <a:rPr lang="es-ES" sz="2400" dirty="0" err="1"/>
              <a:t>CVMe</a:t>
            </a:r>
            <a:r>
              <a:rPr lang="es-ES" sz="2400" dirty="0"/>
              <a:t> crece.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endParaRPr lang="es-ES" sz="2800" dirty="0"/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851415" y="2599682"/>
          <a:ext cx="5487799" cy="1463032"/>
        </p:xfrm>
        <a:graphic>
          <a:graphicData uri="http://schemas.openxmlformats.org/presentationml/2006/ole">
            <p:oleObj spid="_x0000_s106502" name="Ecuación" r:id="rId4" imgW="3047760" imgH="81252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4D47-F37D-4B87-A63F-2E66F525E190}" type="slidenum">
              <a:rPr lang="es-ES"/>
              <a:pPr/>
              <a:t>32</a:t>
            </a:fld>
            <a:endParaRPr lang="es-E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635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2.2. Relación entre costes y productividades</a:t>
            </a:r>
            <a:endParaRPr lang="en-US" sz="3200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2119"/>
            <a:ext cx="8407400" cy="50339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s-ES" sz="2400" dirty="0"/>
              <a:t>Relación entre CM y PM (suponemos que L es el único factor variable y w=</a:t>
            </a:r>
            <a:r>
              <a:rPr lang="es-ES" sz="2400" dirty="0" err="1"/>
              <a:t>cte</a:t>
            </a:r>
            <a:r>
              <a:rPr lang="es-ES" sz="2400" dirty="0"/>
              <a:t>).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endParaRPr lang="es-ES" sz="2800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s-ES" sz="2800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s-ES" sz="2800" dirty="0"/>
          </a:p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s-ES" sz="2400" dirty="0"/>
              <a:t>CM y PM tienen comportamientos inversos. Cuando el PM crece, el CM decrece; cuando PM es máximo, el CM es mínimo; y cuando PM decrece, el CM crece.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800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9200" y="2276475"/>
          <a:ext cx="6948488" cy="1512888"/>
        </p:xfrm>
        <a:graphic>
          <a:graphicData uri="http://schemas.openxmlformats.org/presentationml/2006/ole">
            <p:oleObj spid="_x0000_s108550" name="Ecuación" r:id="rId4" imgW="3733560" imgH="81252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6202" y="6381750"/>
            <a:ext cx="524333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5</a:t>
            </a:r>
            <a:r>
              <a:rPr lang="es-ES" sz="2000" dirty="0" smtClean="0"/>
              <a:t>. Las tres etapas de la producción.</a:t>
            </a:r>
            <a:endParaRPr lang="es-ES" sz="2000" dirty="0"/>
          </a:p>
        </p:txBody>
      </p:sp>
      <p:sp>
        <p:nvSpPr>
          <p:cNvPr id="3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127-0C33-485D-8764-C5208D124178}" type="slidenum">
              <a:rPr lang="es-ES"/>
              <a:pPr/>
              <a:t>33</a:t>
            </a:fld>
            <a:endParaRPr lang="es-ES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s-ES" sz="3200"/>
              <a:t>2.2. Relación entre costes y productividades</a:t>
            </a:r>
          </a:p>
        </p:txBody>
      </p:sp>
      <p:sp>
        <p:nvSpPr>
          <p:cNvPr id="745477" name="Line 5"/>
          <p:cNvSpPr>
            <a:spLocks noChangeShapeType="1"/>
          </p:cNvSpPr>
          <p:nvPr/>
        </p:nvSpPr>
        <p:spPr bwMode="auto">
          <a:xfrm>
            <a:off x="2641600" y="1465263"/>
            <a:ext cx="14288" cy="2149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78" name="Line 6"/>
          <p:cNvSpPr>
            <a:spLocks noChangeShapeType="1"/>
          </p:cNvSpPr>
          <p:nvPr/>
        </p:nvSpPr>
        <p:spPr bwMode="auto">
          <a:xfrm>
            <a:off x="2641600" y="4035425"/>
            <a:ext cx="14288" cy="1944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79" name="Line 7"/>
          <p:cNvSpPr>
            <a:spLocks noChangeShapeType="1"/>
          </p:cNvSpPr>
          <p:nvPr/>
        </p:nvSpPr>
        <p:spPr bwMode="auto">
          <a:xfrm flipV="1">
            <a:off x="2641600" y="3527425"/>
            <a:ext cx="4411663" cy="42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0" name="Line 8"/>
          <p:cNvSpPr>
            <a:spLocks noChangeShapeType="1"/>
          </p:cNvSpPr>
          <p:nvPr/>
        </p:nvSpPr>
        <p:spPr bwMode="auto">
          <a:xfrm>
            <a:off x="2641600" y="5951538"/>
            <a:ext cx="439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1" name="Line 9"/>
          <p:cNvSpPr>
            <a:spLocks noChangeShapeType="1"/>
          </p:cNvSpPr>
          <p:nvPr/>
        </p:nvSpPr>
        <p:spPr bwMode="auto">
          <a:xfrm>
            <a:off x="4021138" y="1524000"/>
            <a:ext cx="57150" cy="4411663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2" name="Line 10"/>
          <p:cNvSpPr>
            <a:spLocks noChangeShapeType="1"/>
          </p:cNvSpPr>
          <p:nvPr/>
        </p:nvSpPr>
        <p:spPr bwMode="auto">
          <a:xfrm>
            <a:off x="5311775" y="1509713"/>
            <a:ext cx="0" cy="4441825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3" name="Freeform 11"/>
          <p:cNvSpPr>
            <a:spLocks/>
          </p:cNvSpPr>
          <p:nvPr/>
        </p:nvSpPr>
        <p:spPr bwMode="auto">
          <a:xfrm>
            <a:off x="2641600" y="2055813"/>
            <a:ext cx="3243263" cy="2405062"/>
          </a:xfrm>
          <a:custGeom>
            <a:avLst/>
            <a:gdLst/>
            <a:ahLst/>
            <a:cxnLst>
              <a:cxn ang="0">
                <a:pos x="0" y="744"/>
              </a:cxn>
              <a:cxn ang="0">
                <a:pos x="457" y="40"/>
              </a:cxn>
              <a:cxn ang="0">
                <a:pos x="1353" y="506"/>
              </a:cxn>
              <a:cxn ang="0">
                <a:pos x="1938" y="1366"/>
              </a:cxn>
              <a:cxn ang="0">
                <a:pos x="1984" y="1402"/>
              </a:cxn>
            </a:cxnLst>
            <a:rect l="0" t="0" r="r" b="b"/>
            <a:pathLst>
              <a:path w="2043" h="1515">
                <a:moveTo>
                  <a:pt x="0" y="744"/>
                </a:moveTo>
                <a:cubicBezTo>
                  <a:pt x="116" y="412"/>
                  <a:pt x="232" y="80"/>
                  <a:pt x="457" y="40"/>
                </a:cubicBezTo>
                <a:cubicBezTo>
                  <a:pt x="682" y="0"/>
                  <a:pt x="1106" y="285"/>
                  <a:pt x="1353" y="506"/>
                </a:cubicBezTo>
                <a:cubicBezTo>
                  <a:pt x="1600" y="727"/>
                  <a:pt x="1833" y="1217"/>
                  <a:pt x="1938" y="1366"/>
                </a:cubicBezTo>
                <a:cubicBezTo>
                  <a:pt x="2043" y="1515"/>
                  <a:pt x="2013" y="1458"/>
                  <a:pt x="1984" y="140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4" name="Freeform 12"/>
          <p:cNvSpPr>
            <a:spLocks/>
          </p:cNvSpPr>
          <p:nvPr/>
        </p:nvSpPr>
        <p:spPr bwMode="auto">
          <a:xfrm>
            <a:off x="2641600" y="2230438"/>
            <a:ext cx="3468688" cy="1035050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887" y="40"/>
              </a:cxn>
              <a:cxn ang="0">
                <a:pos x="2185" y="414"/>
              </a:cxn>
            </a:cxnLst>
            <a:rect l="0" t="0" r="r" b="b"/>
            <a:pathLst>
              <a:path w="2185" h="652">
                <a:moveTo>
                  <a:pt x="0" y="652"/>
                </a:moveTo>
                <a:cubicBezTo>
                  <a:pt x="261" y="366"/>
                  <a:pt x="523" y="80"/>
                  <a:pt x="887" y="40"/>
                </a:cubicBezTo>
                <a:cubicBezTo>
                  <a:pt x="1251" y="0"/>
                  <a:pt x="1969" y="352"/>
                  <a:pt x="2185" y="414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5" name="Line 13"/>
          <p:cNvSpPr>
            <a:spLocks noChangeShapeType="1"/>
          </p:cNvSpPr>
          <p:nvPr/>
        </p:nvSpPr>
        <p:spPr bwMode="auto">
          <a:xfrm>
            <a:off x="3381375" y="2105025"/>
            <a:ext cx="44450" cy="38306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6" name="Freeform 14"/>
          <p:cNvSpPr>
            <a:spLocks/>
          </p:cNvSpPr>
          <p:nvPr/>
        </p:nvSpPr>
        <p:spPr bwMode="auto">
          <a:xfrm>
            <a:off x="2786063" y="4106863"/>
            <a:ext cx="2627312" cy="1349375"/>
          </a:xfrm>
          <a:custGeom>
            <a:avLst/>
            <a:gdLst/>
            <a:ahLst/>
            <a:cxnLst>
              <a:cxn ang="0">
                <a:pos x="0" y="375"/>
              </a:cxn>
              <a:cxn ang="0">
                <a:pos x="403" y="823"/>
              </a:cxn>
              <a:cxn ang="0">
                <a:pos x="1363" y="211"/>
              </a:cxn>
              <a:cxn ang="0">
                <a:pos x="1655" y="0"/>
              </a:cxn>
            </a:cxnLst>
            <a:rect l="0" t="0" r="r" b="b"/>
            <a:pathLst>
              <a:path w="1655" h="850">
                <a:moveTo>
                  <a:pt x="0" y="375"/>
                </a:moveTo>
                <a:cubicBezTo>
                  <a:pt x="88" y="612"/>
                  <a:pt x="176" y="850"/>
                  <a:pt x="403" y="823"/>
                </a:cubicBezTo>
                <a:cubicBezTo>
                  <a:pt x="630" y="796"/>
                  <a:pt x="1154" y="348"/>
                  <a:pt x="1363" y="211"/>
                </a:cubicBezTo>
                <a:cubicBezTo>
                  <a:pt x="1572" y="74"/>
                  <a:pt x="1606" y="35"/>
                  <a:pt x="165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7" name="Freeform 15"/>
          <p:cNvSpPr>
            <a:spLocks/>
          </p:cNvSpPr>
          <p:nvPr/>
        </p:nvSpPr>
        <p:spPr bwMode="auto">
          <a:xfrm>
            <a:off x="3019425" y="4397375"/>
            <a:ext cx="2946400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8" y="412"/>
              </a:cxn>
              <a:cxn ang="0">
                <a:pos x="1856" y="293"/>
              </a:cxn>
            </a:cxnLst>
            <a:rect l="0" t="0" r="r" b="b"/>
            <a:pathLst>
              <a:path w="1856" h="461">
                <a:moveTo>
                  <a:pt x="0" y="0"/>
                </a:moveTo>
                <a:cubicBezTo>
                  <a:pt x="174" y="181"/>
                  <a:pt x="349" y="363"/>
                  <a:pt x="658" y="412"/>
                </a:cubicBezTo>
                <a:cubicBezTo>
                  <a:pt x="967" y="461"/>
                  <a:pt x="1656" y="313"/>
                  <a:pt x="1856" y="293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45488" name="Text Box 16"/>
          <p:cNvSpPr txBox="1">
            <a:spLocks noChangeArrowheads="1"/>
          </p:cNvSpPr>
          <p:nvPr/>
        </p:nvSpPr>
        <p:spPr bwMode="auto">
          <a:xfrm>
            <a:off x="6540500" y="3621088"/>
            <a:ext cx="1987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L, unidades de L</a:t>
            </a:r>
          </a:p>
        </p:txBody>
      </p:sp>
      <p:sp>
        <p:nvSpPr>
          <p:cNvPr id="745489" name="Text Box 17"/>
          <p:cNvSpPr txBox="1">
            <a:spLocks noChangeArrowheads="1"/>
          </p:cNvSpPr>
          <p:nvPr/>
        </p:nvSpPr>
        <p:spPr bwMode="auto">
          <a:xfrm>
            <a:off x="617538" y="4024313"/>
            <a:ext cx="1720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Coste unitario</a:t>
            </a:r>
          </a:p>
          <a:p>
            <a:r>
              <a:rPr lang="es-ES" b="1"/>
              <a:t>(um/ud)</a:t>
            </a:r>
          </a:p>
        </p:txBody>
      </p:sp>
      <p:sp>
        <p:nvSpPr>
          <p:cNvPr id="745490" name="Text Box 18"/>
          <p:cNvSpPr txBox="1">
            <a:spLocks noChangeArrowheads="1"/>
          </p:cNvSpPr>
          <p:nvPr/>
        </p:nvSpPr>
        <p:spPr bwMode="auto">
          <a:xfrm>
            <a:off x="338138" y="1657350"/>
            <a:ext cx="2089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Producción por </a:t>
            </a:r>
          </a:p>
          <a:p>
            <a:r>
              <a:rPr lang="es-ES" b="1"/>
              <a:t>unidad de trabajo</a:t>
            </a:r>
          </a:p>
          <a:p>
            <a:r>
              <a:rPr lang="es-ES" b="1"/>
              <a:t>(ud/ud L)</a:t>
            </a:r>
          </a:p>
        </p:txBody>
      </p:sp>
      <p:sp>
        <p:nvSpPr>
          <p:cNvPr id="745491" name="Text Box 19"/>
          <p:cNvSpPr txBox="1">
            <a:spLocks noChangeArrowheads="1"/>
          </p:cNvSpPr>
          <p:nvPr/>
        </p:nvSpPr>
        <p:spPr bwMode="auto">
          <a:xfrm>
            <a:off x="3008313" y="3614738"/>
            <a:ext cx="4079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L</a:t>
            </a:r>
            <a:r>
              <a:rPr lang="es-ES" b="1" baseline="-25000"/>
              <a:t>1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6721475" y="6110288"/>
            <a:ext cx="222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Q, producción (ud)</a:t>
            </a:r>
          </a:p>
        </p:txBody>
      </p:sp>
      <p:sp>
        <p:nvSpPr>
          <p:cNvPr id="745493" name="Text Box 21"/>
          <p:cNvSpPr txBox="1">
            <a:spLocks noChangeArrowheads="1"/>
          </p:cNvSpPr>
          <p:nvPr/>
        </p:nvSpPr>
        <p:spPr bwMode="auto">
          <a:xfrm>
            <a:off x="3616325" y="3641725"/>
            <a:ext cx="4079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L</a:t>
            </a:r>
            <a:r>
              <a:rPr lang="es-ES" b="1" baseline="-25000"/>
              <a:t>2</a:t>
            </a:r>
          </a:p>
        </p:txBody>
      </p:sp>
      <p:sp>
        <p:nvSpPr>
          <p:cNvPr id="745494" name="Text Box 22"/>
          <p:cNvSpPr txBox="1">
            <a:spLocks noChangeArrowheads="1"/>
          </p:cNvSpPr>
          <p:nvPr/>
        </p:nvSpPr>
        <p:spPr bwMode="auto">
          <a:xfrm>
            <a:off x="4848225" y="3609975"/>
            <a:ext cx="4079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L</a:t>
            </a:r>
            <a:r>
              <a:rPr lang="es-ES" b="1" baseline="-25000"/>
              <a:t>3</a:t>
            </a:r>
          </a:p>
        </p:txBody>
      </p:sp>
      <p:sp>
        <p:nvSpPr>
          <p:cNvPr id="745495" name="Text Box 23"/>
          <p:cNvSpPr txBox="1">
            <a:spLocks noChangeArrowheads="1"/>
          </p:cNvSpPr>
          <p:nvPr/>
        </p:nvSpPr>
        <p:spPr bwMode="auto">
          <a:xfrm>
            <a:off x="3152775" y="6022975"/>
            <a:ext cx="4460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Q</a:t>
            </a:r>
            <a:r>
              <a:rPr lang="es-ES" b="1" baseline="-25000"/>
              <a:t>1</a:t>
            </a:r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3730625" y="6034088"/>
            <a:ext cx="5095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Q</a:t>
            </a:r>
            <a:r>
              <a:rPr lang="es-ES" b="1" baseline="-25000"/>
              <a:t>2</a:t>
            </a:r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5165725" y="6061075"/>
            <a:ext cx="4460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Q</a:t>
            </a:r>
            <a:r>
              <a:rPr lang="es-ES" b="1" baseline="-25000"/>
              <a:t>3</a:t>
            </a:r>
          </a:p>
        </p:txBody>
      </p:sp>
      <p:sp>
        <p:nvSpPr>
          <p:cNvPr id="745498" name="Text Box 26"/>
          <p:cNvSpPr txBox="1">
            <a:spLocks noChangeArrowheads="1"/>
          </p:cNvSpPr>
          <p:nvPr/>
        </p:nvSpPr>
        <p:spPr bwMode="auto">
          <a:xfrm>
            <a:off x="5929313" y="2312988"/>
            <a:ext cx="7477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PMe</a:t>
            </a:r>
            <a:r>
              <a:rPr lang="es-ES" b="1" baseline="-25000"/>
              <a:t>L</a:t>
            </a:r>
            <a:endParaRPr lang="es-ES" b="1"/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5854700" y="3906838"/>
            <a:ext cx="6207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PM</a:t>
            </a:r>
            <a:r>
              <a:rPr lang="es-ES" b="1" baseline="-25000"/>
              <a:t>L</a:t>
            </a:r>
            <a:endParaRPr lang="es-ES" b="1"/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4386263" y="4049713"/>
            <a:ext cx="539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CM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5807075" y="4992688"/>
            <a:ext cx="819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CVMe</a:t>
            </a:r>
          </a:p>
        </p:txBody>
      </p:sp>
      <p:sp>
        <p:nvSpPr>
          <p:cNvPr id="745502" name="Text Box 30"/>
          <p:cNvSpPr txBox="1">
            <a:spLocks noChangeArrowheads="1"/>
          </p:cNvSpPr>
          <p:nvPr/>
        </p:nvSpPr>
        <p:spPr bwMode="auto">
          <a:xfrm>
            <a:off x="2844800" y="155098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Etapa I</a:t>
            </a:r>
          </a:p>
        </p:txBody>
      </p:sp>
      <p:sp>
        <p:nvSpPr>
          <p:cNvPr id="745503" name="Text Box 31"/>
          <p:cNvSpPr txBox="1">
            <a:spLocks noChangeArrowheads="1"/>
          </p:cNvSpPr>
          <p:nvPr/>
        </p:nvSpPr>
        <p:spPr bwMode="auto">
          <a:xfrm>
            <a:off x="4135438" y="1549400"/>
            <a:ext cx="996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Etapa II</a:t>
            </a:r>
          </a:p>
        </p:txBody>
      </p:sp>
      <p:sp>
        <p:nvSpPr>
          <p:cNvPr id="745504" name="Text Box 32"/>
          <p:cNvSpPr txBox="1">
            <a:spLocks noChangeArrowheads="1"/>
          </p:cNvSpPr>
          <p:nvPr/>
        </p:nvSpPr>
        <p:spPr bwMode="auto">
          <a:xfrm>
            <a:off x="5627688" y="1576388"/>
            <a:ext cx="1060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Etapa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88-43EE-4481-9462-7F1ED622A8F4}" type="slidenum">
              <a:rPr lang="es-ES"/>
              <a:pPr/>
              <a:t>34</a:t>
            </a:fld>
            <a:endParaRPr lang="es-E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1509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s-ES" dirty="0"/>
              <a:t>3. Funciones de costes a largo plazo.</a:t>
            </a:r>
          </a:p>
          <a:p>
            <a:pPr>
              <a:buFontTx/>
              <a:buNone/>
            </a:pPr>
            <a:r>
              <a:rPr lang="es-ES" dirty="0"/>
              <a:t>   3.1. Recta isocoste.</a:t>
            </a:r>
          </a:p>
          <a:p>
            <a:pPr>
              <a:buFontTx/>
              <a:buNone/>
            </a:pPr>
            <a:r>
              <a:rPr lang="es-ES" dirty="0"/>
              <a:t>   3.2. Combinación óptima de </a:t>
            </a:r>
            <a:r>
              <a:rPr lang="es-ES" dirty="0" smtClean="0"/>
              <a:t>factores.</a:t>
            </a:r>
            <a:endParaRPr lang="es-ES" dirty="0"/>
          </a:p>
          <a:p>
            <a:pPr>
              <a:buFontTx/>
              <a:buNone/>
            </a:pPr>
            <a:r>
              <a:rPr lang="es-ES" dirty="0"/>
              <a:t>   3.3. La senda de expansión y los costes a largo plazo.</a:t>
            </a:r>
          </a:p>
          <a:p>
            <a:pPr>
              <a:buFontTx/>
              <a:buNone/>
            </a:pPr>
            <a:r>
              <a:rPr lang="es-ES" dirty="0"/>
              <a:t>   3.4. Relación entre costes a corto plazo y largo plazo.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AEDB-641B-4950-BEC4-5FD68C553400}" type="slidenum">
              <a:rPr lang="es-ES"/>
              <a:pPr/>
              <a:t>35</a:t>
            </a:fld>
            <a:endParaRPr lang="es-ES"/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283580" y="332512"/>
            <a:ext cx="8686800" cy="720725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3. Funciones de costes a largo plazo</a:t>
            </a:r>
            <a:r>
              <a:rPr lang="en-US" sz="3600" dirty="0"/>
              <a:t> 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2725"/>
            <a:ext cx="7946020" cy="4643438"/>
          </a:xfrm>
          <a:noFill/>
          <a:ln/>
        </p:spPr>
        <p:txBody>
          <a:bodyPr lIns="90488" tIns="44450" rIns="90488" bIns="44450"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Supuestos</a:t>
            </a:r>
            <a:r>
              <a:rPr lang="en-US" dirty="0"/>
              <a:t>:</a:t>
            </a:r>
          </a:p>
          <a:p>
            <a:pPr lvl="1" algn="just">
              <a:spcBef>
                <a:spcPct val="35000"/>
              </a:spcBef>
              <a:buSzPct val="75000"/>
            </a:pPr>
            <a:r>
              <a:rPr lang="en-US" dirty="0"/>
              <a:t>Dos </a:t>
            </a:r>
            <a:r>
              <a:rPr lang="en-US" dirty="0" err="1"/>
              <a:t>factores</a:t>
            </a:r>
            <a:r>
              <a:rPr lang="en-US" dirty="0"/>
              <a:t> variables: </a:t>
            </a:r>
            <a:r>
              <a:rPr lang="en-US" dirty="0" err="1"/>
              <a:t>trabajo</a:t>
            </a:r>
            <a:r>
              <a:rPr lang="en-US" dirty="0"/>
              <a:t> (</a:t>
            </a:r>
            <a:r>
              <a:rPr lang="en-US" sz="3200" i="1" dirty="0"/>
              <a:t>L</a:t>
            </a:r>
            <a:r>
              <a:rPr lang="en-US" dirty="0"/>
              <a:t>) y capital </a:t>
            </a:r>
            <a:r>
              <a:rPr lang="en-US" dirty="0" err="1"/>
              <a:t>físico</a:t>
            </a:r>
            <a:r>
              <a:rPr lang="en-US" dirty="0"/>
              <a:t> (</a:t>
            </a:r>
            <a:r>
              <a:rPr lang="en-US" sz="3200" i="1" dirty="0"/>
              <a:t>K</a:t>
            </a:r>
            <a:r>
              <a:rPr lang="en-US" dirty="0"/>
              <a:t>).</a:t>
            </a:r>
          </a:p>
          <a:p>
            <a:pPr lvl="1" algn="just">
              <a:spcBef>
                <a:spcPct val="35000"/>
              </a:spcBef>
              <a:buSzPct val="75000"/>
            </a:pPr>
            <a:r>
              <a:rPr lang="en-US" dirty="0" err="1"/>
              <a:t>Precio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: </a:t>
            </a:r>
            <a:r>
              <a:rPr lang="en-US" dirty="0" err="1"/>
              <a:t>salario</a:t>
            </a:r>
            <a:r>
              <a:rPr lang="en-US" dirty="0"/>
              <a:t> w (um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).</a:t>
            </a:r>
          </a:p>
          <a:p>
            <a:pPr lvl="1" algn="just">
              <a:spcBef>
                <a:spcPct val="35000"/>
              </a:spcBef>
              <a:buSzPct val="75000"/>
            </a:pPr>
            <a:r>
              <a:rPr lang="en-US" dirty="0" err="1"/>
              <a:t>Precio</a:t>
            </a:r>
            <a:r>
              <a:rPr lang="en-US" dirty="0"/>
              <a:t> del capital </a:t>
            </a:r>
            <a:r>
              <a:rPr lang="en-US" dirty="0" err="1"/>
              <a:t>físico</a:t>
            </a:r>
            <a:r>
              <a:rPr lang="en-US" dirty="0"/>
              <a:t>: </a:t>
            </a:r>
            <a:r>
              <a:rPr lang="en-US" i="1" dirty="0"/>
              <a:t>r </a:t>
            </a:r>
            <a:r>
              <a:rPr lang="en-US" dirty="0"/>
              <a:t>(um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de capital </a:t>
            </a:r>
            <a:r>
              <a:rPr lang="en-US" dirty="0" err="1"/>
              <a:t>físico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B8F-B816-425A-AB07-1D722F53C0B7}" type="slidenum">
              <a:rPr lang="es-ES"/>
              <a:pPr/>
              <a:t>36</a:t>
            </a:fld>
            <a:endParaRPr lang="es-ES"/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96850" y="274638"/>
            <a:ext cx="848995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3. Funciones de costes a largo plazo</a:t>
            </a:r>
            <a:br>
              <a:rPr lang="es-ES" sz="4000"/>
            </a:br>
            <a:r>
              <a:rPr lang="es-ES" sz="4000"/>
              <a:t>3.1. Recta isocoste</a:t>
            </a:r>
            <a:endParaRPr lang="en-US" sz="400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600200"/>
            <a:ext cx="8380714" cy="45259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35000"/>
              </a:spcBef>
              <a:buSzPct val="75000"/>
            </a:pPr>
            <a:r>
              <a:rPr lang="es-ES" sz="2400" dirty="0"/>
              <a:t>Muestra todas las combinaciones posibles de trabajo y capital en las que se incurre en un coste de producción C</a:t>
            </a:r>
            <a:r>
              <a:rPr lang="en-US" sz="2400" dirty="0"/>
              <a:t>.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La recta </a:t>
            </a:r>
            <a:r>
              <a:rPr lang="en-US" sz="2400" dirty="0" err="1"/>
              <a:t>isocoste</a:t>
            </a:r>
            <a:r>
              <a:rPr lang="en-US" sz="2400" dirty="0"/>
              <a:t>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i="1" dirty="0"/>
              <a:t>    </a:t>
            </a:r>
            <a:r>
              <a:rPr lang="en-US" sz="2400" dirty="0"/>
              <a:t>C = </a:t>
            </a:r>
            <a:r>
              <a:rPr lang="en-US" sz="2400" dirty="0" err="1"/>
              <a:t>wL</a:t>
            </a:r>
            <a:r>
              <a:rPr lang="en-US" sz="2400" dirty="0"/>
              <a:t> + </a:t>
            </a:r>
            <a:r>
              <a:rPr lang="en-US" sz="2400" dirty="0" err="1"/>
              <a:t>rK</a:t>
            </a:r>
            <a:r>
              <a:rPr lang="en-US" sz="2400" dirty="0"/>
              <a:t> </a:t>
            </a:r>
            <a:r>
              <a:rPr lang="en-US" sz="2400" i="1" dirty="0"/>
              <a:t>;</a:t>
            </a:r>
          </a:p>
          <a:p>
            <a:pPr>
              <a:spcBef>
                <a:spcPct val="40000"/>
              </a:spcBef>
            </a:pPr>
            <a:endParaRPr lang="es-ES" sz="2400" dirty="0"/>
          </a:p>
          <a:p>
            <a:pPr>
              <a:spcBef>
                <a:spcPct val="40000"/>
              </a:spcBef>
            </a:pPr>
            <a:r>
              <a:rPr lang="es-ES" sz="2400" dirty="0"/>
              <a:t>Ordenada en el origen C/r, abscisa en el origen C/w.</a:t>
            </a:r>
            <a:r>
              <a:rPr lang="en-US" sz="2400" i="1" dirty="0"/>
              <a:t> </a:t>
            </a:r>
            <a:endParaRPr lang="es-ES" sz="2400" dirty="0"/>
          </a:p>
          <a:p>
            <a:pPr algn="just">
              <a:spcBef>
                <a:spcPct val="40000"/>
              </a:spcBef>
            </a:pPr>
            <a:r>
              <a:rPr lang="es-ES" sz="2400" dirty="0"/>
              <a:t>La pendiente –w/r muestra la tasa a la que puede sustituirse el capital por trabajo, sin que varíe el coste (disminuye K y aumenta L)</a:t>
            </a:r>
            <a:r>
              <a:rPr lang="en-US" sz="2400" dirty="0"/>
              <a:t>.</a:t>
            </a:r>
          </a:p>
          <a:p>
            <a:pPr>
              <a:spcBef>
                <a:spcPct val="70000"/>
              </a:spcBef>
            </a:pPr>
            <a:endParaRPr lang="en-US" sz="2400" i="1" dirty="0"/>
          </a:p>
          <a:p>
            <a:pPr lvl="1">
              <a:spcBef>
                <a:spcPct val="35000"/>
              </a:spcBef>
              <a:buSzPct val="75000"/>
            </a:pPr>
            <a:endParaRPr lang="en-US" sz="2000" i="1" dirty="0"/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3323636" y="3017838"/>
          <a:ext cx="1846851" cy="894405"/>
        </p:xfrm>
        <a:graphic>
          <a:graphicData uri="http://schemas.openxmlformats.org/presentationml/2006/ole">
            <p:oleObj spid="_x0000_s163848" name="Ecuación" r:id="rId4" imgW="81252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0201-8633-4096-ACDF-4F40F6FF932B}" type="slidenum">
              <a:rPr lang="es-ES"/>
              <a:pPr/>
              <a:t>37</a:t>
            </a:fld>
            <a:endParaRPr lang="es-E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08066" cy="4525963"/>
          </a:xfrm>
        </p:spPr>
        <p:txBody>
          <a:bodyPr/>
          <a:lstStyle/>
          <a:p>
            <a:pPr algn="just"/>
            <a:r>
              <a:rPr lang="es-ES" dirty="0"/>
              <a:t>Variaciones en C -permaneciendo w, r constantes- desplazan paralelamente la recta isocoste.</a:t>
            </a:r>
          </a:p>
          <a:p>
            <a:pPr algn="just"/>
            <a:r>
              <a:rPr lang="es-ES" dirty="0"/>
              <a:t>Cambios en los precios de los factores provocan cambios en la posición de la recta isocoste modificando la pendiente.</a:t>
            </a:r>
          </a:p>
        </p:txBody>
      </p:sp>
      <p:sp>
        <p:nvSpPr>
          <p:cNvPr id="74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0" y="274638"/>
            <a:ext cx="8686800" cy="1143000"/>
          </a:xfrm>
          <a:noFill/>
          <a:ln/>
        </p:spPr>
        <p:txBody>
          <a:bodyPr/>
          <a:lstStyle/>
          <a:p>
            <a:r>
              <a:rPr lang="es-ES" sz="4000"/>
              <a:t>3. Funciones de costes a largo plazo</a:t>
            </a:r>
            <a:br>
              <a:rPr lang="es-ES" sz="4000"/>
            </a:br>
            <a:r>
              <a:rPr lang="es-ES" sz="4000"/>
              <a:t>3.1. Recta isocoste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841D-1E4F-4219-B424-5FF4286599A5}" type="slidenum">
              <a:rPr lang="es-ES"/>
              <a:pPr/>
              <a:t>38</a:t>
            </a:fld>
            <a:endParaRPr lang="es-ES"/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246063"/>
            <a:ext cx="8686800" cy="779462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3.2. Combinación óptima de factores</a:t>
            </a:r>
            <a:endParaRPr lang="en-US" sz="4000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142790" cy="4932363"/>
          </a:xfrm>
          <a:noFill/>
          <a:ln/>
        </p:spPr>
        <p:txBody>
          <a:bodyPr lIns="90488" tIns="44450" rIns="90488" bIns="44450"/>
          <a:lstStyle/>
          <a:p>
            <a:pPr marL="609600" indent="-609600" algn="just">
              <a:lnSpc>
                <a:spcPct val="80000"/>
              </a:lnSpc>
              <a:spcBef>
                <a:spcPct val="70000"/>
              </a:spcBef>
            </a:pPr>
            <a:r>
              <a:rPr lang="es-ES" sz="2400" dirty="0"/>
              <a:t>Dos planteamientos del problema de optimización que conducen al mismo resultado:</a:t>
            </a:r>
          </a:p>
          <a:p>
            <a:pPr marL="609600" indent="-609600" algn="just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es-ES" sz="2400" dirty="0"/>
              <a:t>Dados el coste de producción C presupuestado, los precios de los factores w, r, y teniendo en cuenta la tecnología incorporada por la empresa, habría que determinar la combinación de factores óptima (L,K) que permite alcanzar la </a:t>
            </a:r>
            <a:r>
              <a:rPr lang="es-ES" sz="2400" dirty="0">
                <a:solidFill>
                  <a:srgbClr val="FF3300"/>
                </a:solidFill>
              </a:rPr>
              <a:t>máxima producción</a:t>
            </a:r>
            <a:r>
              <a:rPr lang="es-ES" sz="2400" dirty="0"/>
              <a:t>.</a:t>
            </a:r>
          </a:p>
          <a:p>
            <a:pPr marL="609600" indent="-609600" algn="just">
              <a:lnSpc>
                <a:spcPct val="80000"/>
              </a:lnSpc>
              <a:spcBef>
                <a:spcPct val="70000"/>
              </a:spcBef>
              <a:buFontTx/>
              <a:buAutoNum type="arabicPeriod"/>
            </a:pPr>
            <a:r>
              <a:rPr lang="es-ES" sz="2400" dirty="0"/>
              <a:t>La empresa tiene como objetivo alcanzar el nivel de producción Q</a:t>
            </a:r>
            <a:r>
              <a:rPr lang="es-ES" sz="2400" baseline="-25000" dirty="0"/>
              <a:t>0</a:t>
            </a:r>
            <a:r>
              <a:rPr lang="es-ES" sz="2400" dirty="0"/>
              <a:t>, y dados los precios de los factores w, r, y tecnología incorporada, habría que determinar el </a:t>
            </a:r>
            <a:r>
              <a:rPr lang="es-ES" sz="2400" dirty="0">
                <a:solidFill>
                  <a:srgbClr val="FF3300"/>
                </a:solidFill>
              </a:rPr>
              <a:t>mínimo coste</a:t>
            </a:r>
            <a:r>
              <a:rPr lang="es-ES" sz="2400" dirty="0"/>
              <a:t> para alcanzar el objetivo de producción.</a:t>
            </a:r>
          </a:p>
          <a:p>
            <a:pPr marL="609600" indent="-609600" algn="just">
              <a:lnSpc>
                <a:spcPct val="80000"/>
              </a:lnSpc>
              <a:spcBef>
                <a:spcPct val="70000"/>
              </a:spcBef>
            </a:pPr>
            <a:r>
              <a:rPr lang="es-ES" sz="2400" dirty="0"/>
              <a:t>En ambos casos combinamos las isocostes con las </a:t>
            </a:r>
            <a:r>
              <a:rPr lang="es-ES" sz="2400" dirty="0" err="1"/>
              <a:t>isocuantas</a:t>
            </a:r>
            <a:r>
              <a:rPr lang="es-ES" sz="2400" dirty="0"/>
              <a:t>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27858" y="6048455"/>
            <a:ext cx="6342927" cy="476250"/>
          </a:xfrm>
        </p:spPr>
        <p:txBody>
          <a:bodyPr/>
          <a:lstStyle/>
          <a:p>
            <a:pPr algn="l"/>
            <a:r>
              <a:rPr lang="es-ES" sz="2400" i="1" dirty="0" smtClean="0"/>
              <a:t>Figura 6</a:t>
            </a:r>
            <a:r>
              <a:rPr lang="es-ES" sz="2400" dirty="0" smtClean="0"/>
              <a:t>. </a:t>
            </a:r>
            <a:r>
              <a:rPr lang="es-ES" sz="2400" dirty="0" err="1" smtClean="0"/>
              <a:t>Isocuantas</a:t>
            </a:r>
            <a:r>
              <a:rPr lang="es-ES" sz="2400" dirty="0" smtClean="0"/>
              <a:t> y recta isocoste.</a:t>
            </a:r>
            <a:endParaRPr lang="es-ES" sz="2400" dirty="0"/>
          </a:p>
        </p:txBody>
      </p:sp>
      <p:sp>
        <p:nvSpPr>
          <p:cNvPr id="2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66C7-9AE0-4D6A-BD06-4697605752DF}" type="slidenum">
              <a:rPr lang="es-ES"/>
              <a:pPr/>
              <a:t>39</a:t>
            </a:fld>
            <a:endParaRPr lang="es-ES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158750"/>
            <a:ext cx="8548687" cy="750888"/>
          </a:xfrm>
        </p:spPr>
        <p:txBody>
          <a:bodyPr/>
          <a:lstStyle/>
          <a:p>
            <a:r>
              <a:rPr lang="es-ES" sz="4000"/>
              <a:t>3.2. Combinación óptima de factores</a:t>
            </a:r>
          </a:p>
        </p:txBody>
      </p:sp>
      <p:sp>
        <p:nvSpPr>
          <p:cNvPr id="754691" name="Line 3"/>
          <p:cNvSpPr>
            <a:spLocks noChangeShapeType="1"/>
          </p:cNvSpPr>
          <p:nvPr/>
        </p:nvSpPr>
        <p:spPr bwMode="auto">
          <a:xfrm>
            <a:off x="1958975" y="1843088"/>
            <a:ext cx="14288" cy="370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 flipV="1">
            <a:off x="1958975" y="5529263"/>
            <a:ext cx="5341938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693" name="Freeform 5"/>
          <p:cNvSpPr>
            <a:spLocks/>
          </p:cNvSpPr>
          <p:nvPr/>
        </p:nvSpPr>
        <p:spPr bwMode="auto">
          <a:xfrm>
            <a:off x="2800350" y="2320925"/>
            <a:ext cx="3048000" cy="2671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2" y="1262"/>
              </a:cxn>
              <a:cxn ang="0">
                <a:pos x="1920" y="1683"/>
              </a:cxn>
            </a:cxnLst>
            <a:rect l="0" t="0" r="r" b="b"/>
            <a:pathLst>
              <a:path w="1920" h="1683">
                <a:moveTo>
                  <a:pt x="0" y="0"/>
                </a:moveTo>
                <a:cubicBezTo>
                  <a:pt x="41" y="491"/>
                  <a:pt x="82" y="982"/>
                  <a:pt x="402" y="1262"/>
                </a:cubicBezTo>
                <a:cubicBezTo>
                  <a:pt x="722" y="1542"/>
                  <a:pt x="1667" y="1613"/>
                  <a:pt x="1920" y="1683"/>
                </a:cubicBezTo>
              </a:path>
            </a:pathLst>
          </a:custGeom>
          <a:noFill/>
          <a:ln w="508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694" name="Freeform 6"/>
          <p:cNvSpPr>
            <a:spLocks/>
          </p:cNvSpPr>
          <p:nvPr/>
        </p:nvSpPr>
        <p:spPr bwMode="auto">
          <a:xfrm>
            <a:off x="3208338" y="2351088"/>
            <a:ext cx="3251200" cy="2351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" y="1015"/>
              </a:cxn>
              <a:cxn ang="0">
                <a:pos x="2048" y="1481"/>
              </a:cxn>
            </a:cxnLst>
            <a:rect l="0" t="0" r="r" b="b"/>
            <a:pathLst>
              <a:path w="2048" h="1481">
                <a:moveTo>
                  <a:pt x="0" y="0"/>
                </a:moveTo>
                <a:cubicBezTo>
                  <a:pt x="108" y="384"/>
                  <a:pt x="216" y="768"/>
                  <a:pt x="557" y="1015"/>
                </a:cubicBezTo>
                <a:cubicBezTo>
                  <a:pt x="898" y="1262"/>
                  <a:pt x="1800" y="1403"/>
                  <a:pt x="2048" y="1481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699" name="Rectangle 11"/>
          <p:cNvSpPr>
            <a:spLocks noChangeArrowheads="1"/>
          </p:cNvSpPr>
          <p:nvPr/>
        </p:nvSpPr>
        <p:spPr bwMode="auto">
          <a:xfrm>
            <a:off x="6556375" y="5641975"/>
            <a:ext cx="2047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L, Trabajo al mes</a:t>
            </a:r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319088" y="2371725"/>
            <a:ext cx="1235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K, Capital</a:t>
            </a:r>
          </a:p>
          <a:p>
            <a:pPr eaLnBrk="0" hangingPunct="0"/>
            <a:r>
              <a:rPr lang="en-US" b="1"/>
              <a:t>al mes</a:t>
            </a:r>
          </a:p>
        </p:txBody>
      </p:sp>
      <p:sp>
        <p:nvSpPr>
          <p:cNvPr id="754701" name="Rectangle 13"/>
          <p:cNvSpPr>
            <a:spLocks noChangeArrowheads="1"/>
          </p:cNvSpPr>
          <p:nvPr/>
        </p:nvSpPr>
        <p:spPr bwMode="auto">
          <a:xfrm>
            <a:off x="1238491" y="4071938"/>
            <a:ext cx="631584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K</a:t>
            </a:r>
            <a:r>
              <a:rPr lang="en-US" b="1" baseline="-25000" dirty="0"/>
              <a:t>0</a:t>
            </a:r>
          </a:p>
        </p:txBody>
      </p:sp>
      <p:sp>
        <p:nvSpPr>
          <p:cNvPr id="754704" name="Rectangle 16"/>
          <p:cNvSpPr>
            <a:spLocks noChangeArrowheads="1"/>
          </p:cNvSpPr>
          <p:nvPr/>
        </p:nvSpPr>
        <p:spPr bwMode="auto">
          <a:xfrm>
            <a:off x="3224213" y="5738813"/>
            <a:ext cx="4048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L</a:t>
            </a:r>
            <a:r>
              <a:rPr lang="en-US" b="1" baseline="-25000"/>
              <a:t>0</a:t>
            </a:r>
          </a:p>
        </p:txBody>
      </p:sp>
      <p:sp>
        <p:nvSpPr>
          <p:cNvPr id="754707" name="Rectangle 19"/>
          <p:cNvSpPr>
            <a:spLocks noChangeArrowheads="1"/>
          </p:cNvSpPr>
          <p:nvPr/>
        </p:nvSpPr>
        <p:spPr bwMode="auto">
          <a:xfrm>
            <a:off x="3482975" y="38814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E</a:t>
            </a:r>
          </a:p>
        </p:txBody>
      </p:sp>
      <p:sp>
        <p:nvSpPr>
          <p:cNvPr id="754708" name="Rectangle 20"/>
          <p:cNvSpPr>
            <a:spLocks noChangeArrowheads="1"/>
          </p:cNvSpPr>
          <p:nvPr/>
        </p:nvSpPr>
        <p:spPr bwMode="auto">
          <a:xfrm>
            <a:off x="6577013" y="4549775"/>
            <a:ext cx="44291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Q</a:t>
            </a:r>
            <a:r>
              <a:rPr lang="en-US" b="1" baseline="-25000"/>
              <a:t>2</a:t>
            </a:r>
          </a:p>
        </p:txBody>
      </p:sp>
      <p:sp>
        <p:nvSpPr>
          <p:cNvPr id="754709" name="Rectangle 21"/>
          <p:cNvSpPr>
            <a:spLocks noChangeArrowheads="1"/>
          </p:cNvSpPr>
          <p:nvPr/>
        </p:nvSpPr>
        <p:spPr bwMode="auto">
          <a:xfrm>
            <a:off x="5980113" y="5027613"/>
            <a:ext cx="4429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Q</a:t>
            </a:r>
            <a:r>
              <a:rPr lang="en-US" b="1" baseline="-25000"/>
              <a:t>1</a:t>
            </a:r>
          </a:p>
        </p:txBody>
      </p:sp>
      <p:sp>
        <p:nvSpPr>
          <p:cNvPr id="754710" name="Rectangle 22"/>
          <p:cNvSpPr>
            <a:spLocks noChangeArrowheads="1"/>
          </p:cNvSpPr>
          <p:nvPr/>
        </p:nvSpPr>
        <p:spPr bwMode="auto">
          <a:xfrm>
            <a:off x="4491038" y="2252663"/>
            <a:ext cx="3570287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Combinación óptima E(L</a:t>
            </a:r>
            <a:r>
              <a:rPr lang="es-ES" b="1" baseline="-25000"/>
              <a:t>0</a:t>
            </a:r>
            <a:r>
              <a:rPr lang="es-ES" b="1"/>
              <a:t>,K</a:t>
            </a:r>
            <a:r>
              <a:rPr lang="es-ES" b="1" baseline="-25000"/>
              <a:t>0</a:t>
            </a:r>
            <a:r>
              <a:rPr lang="es-ES" b="1"/>
              <a:t>).</a:t>
            </a:r>
          </a:p>
          <a:p>
            <a:r>
              <a:rPr lang="es-ES" b="1"/>
              <a:t>Máxima producción Q</a:t>
            </a:r>
            <a:r>
              <a:rPr lang="es-ES" b="1" baseline="-25000"/>
              <a:t>1</a:t>
            </a:r>
            <a:r>
              <a:rPr lang="es-ES" b="1"/>
              <a:t>.</a:t>
            </a:r>
            <a:endParaRPr lang="es-ES" b="1">
              <a:solidFill>
                <a:schemeClr val="tx2"/>
              </a:solidFill>
            </a:endParaRPr>
          </a:p>
        </p:txBody>
      </p:sp>
      <p:sp>
        <p:nvSpPr>
          <p:cNvPr id="754711" name="Text Box 23"/>
          <p:cNvSpPr txBox="1">
            <a:spLocks noChangeArrowheads="1"/>
          </p:cNvSpPr>
          <p:nvPr/>
        </p:nvSpPr>
        <p:spPr bwMode="auto">
          <a:xfrm>
            <a:off x="777654" y="1081611"/>
            <a:ext cx="7715574" cy="523220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 dirty="0" smtClean="0"/>
              <a:t>Dado el coste, </a:t>
            </a:r>
            <a:r>
              <a:rPr lang="es-ES" sz="2800" b="1" dirty="0"/>
              <a:t>alcanzar máxima producción</a:t>
            </a:r>
            <a:endParaRPr lang="es-ES" sz="3200" b="1" dirty="0"/>
          </a:p>
        </p:txBody>
      </p:sp>
      <p:sp>
        <p:nvSpPr>
          <p:cNvPr id="754712" name="Line 24"/>
          <p:cNvSpPr>
            <a:spLocks noChangeShapeType="1"/>
          </p:cNvSpPr>
          <p:nvPr/>
        </p:nvSpPr>
        <p:spPr bwMode="auto">
          <a:xfrm>
            <a:off x="1944688" y="2830513"/>
            <a:ext cx="2670175" cy="269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713" name="Line 25"/>
          <p:cNvSpPr>
            <a:spLocks noChangeShapeType="1"/>
          </p:cNvSpPr>
          <p:nvPr/>
        </p:nvSpPr>
        <p:spPr bwMode="auto">
          <a:xfrm>
            <a:off x="3395663" y="4281488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714" name="Line 26"/>
          <p:cNvSpPr>
            <a:spLocks noChangeShapeType="1"/>
          </p:cNvSpPr>
          <p:nvPr/>
        </p:nvSpPr>
        <p:spPr bwMode="auto">
          <a:xfrm flipH="1">
            <a:off x="1958975" y="4310063"/>
            <a:ext cx="14366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715" name="Freeform 27"/>
          <p:cNvSpPr>
            <a:spLocks/>
          </p:cNvSpPr>
          <p:nvPr/>
        </p:nvSpPr>
        <p:spPr bwMode="auto">
          <a:xfrm>
            <a:off x="2147888" y="2757488"/>
            <a:ext cx="2613025" cy="259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7" y="1088"/>
              </a:cxn>
              <a:cxn ang="0">
                <a:pos x="1646" y="1637"/>
              </a:cxn>
            </a:cxnLst>
            <a:rect l="0" t="0" r="r" b="b"/>
            <a:pathLst>
              <a:path w="1646" h="1637">
                <a:moveTo>
                  <a:pt x="0" y="0"/>
                </a:moveTo>
                <a:cubicBezTo>
                  <a:pt x="41" y="407"/>
                  <a:pt x="83" y="815"/>
                  <a:pt x="357" y="1088"/>
                </a:cubicBezTo>
                <a:cubicBezTo>
                  <a:pt x="631" y="1361"/>
                  <a:pt x="1431" y="1546"/>
                  <a:pt x="1646" y="1637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54716" name="Rectangle 28"/>
          <p:cNvSpPr>
            <a:spLocks noChangeArrowheads="1"/>
          </p:cNvSpPr>
          <p:nvPr/>
        </p:nvSpPr>
        <p:spPr bwMode="auto">
          <a:xfrm>
            <a:off x="4889500" y="5054600"/>
            <a:ext cx="442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Q</a:t>
            </a:r>
            <a:r>
              <a:rPr lang="en-US" b="1" baseline="-25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13D3-DDA9-452A-A66E-F7B003F12B24}" type="slidenum">
              <a:rPr lang="es-ES"/>
              <a:pPr/>
              <a:t>4</a:t>
            </a:fld>
            <a:endParaRPr lang="es-E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Orientación bibliográfica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222" y="1458169"/>
            <a:ext cx="8003894" cy="4887913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40000"/>
              </a:spcBef>
              <a:spcAft>
                <a:spcPct val="30000"/>
              </a:spcAft>
            </a:pPr>
            <a:r>
              <a:rPr lang="es-ES" sz="2800" dirty="0" err="1"/>
              <a:t>Pyndick</a:t>
            </a:r>
            <a:r>
              <a:rPr lang="es-ES" sz="2800" dirty="0"/>
              <a:t>, R. S. y </a:t>
            </a:r>
            <a:r>
              <a:rPr lang="es-ES" sz="2800" dirty="0" err="1"/>
              <a:t>Rubinfeld</a:t>
            </a:r>
            <a:r>
              <a:rPr lang="es-ES" sz="2800" dirty="0"/>
              <a:t>, </a:t>
            </a:r>
            <a:r>
              <a:rPr lang="es-ES" sz="2800" dirty="0" smtClean="0"/>
              <a:t>D.L. </a:t>
            </a:r>
            <a:r>
              <a:rPr lang="es-ES" sz="2800" dirty="0"/>
              <a:t>(2013).</a:t>
            </a:r>
            <a:r>
              <a:rPr lang="es-ES" sz="2800" i="1" dirty="0"/>
              <a:t> Microeconomía</a:t>
            </a:r>
            <a:r>
              <a:rPr lang="es-ES" sz="2800" dirty="0"/>
              <a:t> (8ª edición). Madrid: </a:t>
            </a:r>
            <a:r>
              <a:rPr lang="es-ES" sz="2800" dirty="0" err="1"/>
              <a:t>Pearson</a:t>
            </a:r>
            <a:r>
              <a:rPr lang="es-ES" sz="2800" dirty="0"/>
              <a:t> </a:t>
            </a:r>
            <a:r>
              <a:rPr lang="es-ES" sz="2800" dirty="0" err="1"/>
              <a:t>Prentice</a:t>
            </a:r>
            <a:r>
              <a:rPr lang="es-ES" sz="2800" dirty="0"/>
              <a:t> Hall; capítulo 7 </a:t>
            </a:r>
            <a:r>
              <a:rPr lang="es-ES" sz="2800" dirty="0">
                <a:solidFill>
                  <a:srgbClr val="FF3300"/>
                </a:solidFill>
              </a:rPr>
              <a:t>excepto 7.5, 7.6, 7.7</a:t>
            </a:r>
            <a:r>
              <a:rPr lang="es-ES" sz="28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s-ES" sz="2800" dirty="0"/>
              <a:t>Frank, R.H. (2009). </a:t>
            </a:r>
            <a:r>
              <a:rPr lang="es-ES" sz="2800" i="1" dirty="0"/>
              <a:t>Microeconomía intermedia: análisis económico y comportamiento</a:t>
            </a:r>
            <a:r>
              <a:rPr lang="es-ES" sz="2800" dirty="0"/>
              <a:t> (7ª edición). México: McGraw-Hill; capítulo 10 </a:t>
            </a:r>
            <a:r>
              <a:rPr lang="es-ES" sz="2800" dirty="0">
                <a:solidFill>
                  <a:srgbClr val="FF3300"/>
                </a:solidFill>
              </a:rPr>
              <a:t>excepto</a:t>
            </a:r>
            <a:r>
              <a:rPr lang="es-ES" sz="2800" dirty="0"/>
              <a:t> “Asignación de la producción entre dos procesos”.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2CD7-5D8E-40DE-8215-33EC962B44D4}" type="slidenum">
              <a:rPr lang="es-ES"/>
              <a:pPr/>
              <a:t>40</a:t>
            </a:fld>
            <a:endParaRPr lang="es-ES"/>
          </a:p>
        </p:txBody>
      </p:sp>
      <p:sp>
        <p:nvSpPr>
          <p:cNvPr id="75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7862"/>
          </a:xfrm>
          <a:noFill/>
          <a:ln/>
        </p:spPr>
        <p:txBody>
          <a:bodyPr/>
          <a:lstStyle/>
          <a:p>
            <a:r>
              <a:rPr lang="es-ES" sz="3600"/>
              <a:t>3.2. Combinación óptima de factores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0698" y="1890713"/>
            <a:ext cx="7714989" cy="3494087"/>
          </a:xfrm>
        </p:spPr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s-ES" sz="2800" dirty="0" smtClean="0"/>
              <a:t>Condiciones </a:t>
            </a:r>
            <a:r>
              <a:rPr lang="es-ES" sz="2800" dirty="0"/>
              <a:t>de equilibrio para determinar E(L</a:t>
            </a:r>
            <a:r>
              <a:rPr lang="es-ES" sz="2800" baseline="-25000" dirty="0"/>
              <a:t>0</a:t>
            </a:r>
            <a:r>
              <a:rPr lang="es-ES" sz="2800" dirty="0"/>
              <a:t>,K</a:t>
            </a:r>
            <a:r>
              <a:rPr lang="es-ES" sz="2800" baseline="-25000" dirty="0"/>
              <a:t>0</a:t>
            </a:r>
            <a:r>
              <a:rPr lang="es-ES" sz="2800" dirty="0" smtClean="0"/>
              <a:t>):</a:t>
            </a:r>
          </a:p>
          <a:p>
            <a:pPr marL="609600" indent="-609600">
              <a:spcBef>
                <a:spcPct val="40000"/>
              </a:spcBef>
              <a:buNone/>
            </a:pPr>
            <a:endParaRPr lang="es-ES" sz="2800" dirty="0"/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sz="2800" dirty="0"/>
              <a:t>RMST=w/r; </a:t>
            </a:r>
          </a:p>
          <a:p>
            <a:pPr marL="609600" indent="-609600">
              <a:buFontTx/>
              <a:buAutoNum type="arabicPeriod"/>
            </a:pPr>
            <a:endParaRPr lang="es-ES" sz="2800" dirty="0"/>
          </a:p>
          <a:p>
            <a:pPr marL="609600" indent="-609600">
              <a:buFontTx/>
              <a:buAutoNum type="arabicPeriod"/>
            </a:pPr>
            <a:endParaRPr lang="es-ES" sz="2800" dirty="0"/>
          </a:p>
          <a:p>
            <a:pPr marL="609600" indent="-609600">
              <a:buFontTx/>
              <a:buAutoNum type="arabicPeriod"/>
            </a:pPr>
            <a:r>
              <a:rPr lang="es-ES" sz="2800" dirty="0"/>
              <a:t>C=</a:t>
            </a:r>
            <a:r>
              <a:rPr lang="es-ES" sz="2800" dirty="0" err="1"/>
              <a:t>wL+rK</a:t>
            </a:r>
            <a:endParaRPr lang="es-ES" sz="2800" dirty="0"/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1335088" y="1135063"/>
            <a:ext cx="6526212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/>
              <a:t>Dado C, alcanzar máxima producción</a:t>
            </a:r>
            <a:endParaRPr lang="es-ES" sz="3200" b="1"/>
          </a:p>
        </p:txBody>
      </p:sp>
      <p:graphicFrame>
        <p:nvGraphicFramePr>
          <p:cNvPr id="75674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229798" y="3309938"/>
          <a:ext cx="1612202" cy="961120"/>
        </p:xfrm>
        <a:graphic>
          <a:graphicData uri="http://schemas.openxmlformats.org/presentationml/2006/ole">
            <p:oleObj spid="_x0000_s756742" name="Ecuación" r:id="rId4" imgW="6602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FE94-3848-4554-89F9-5DFFEB9564EB}" type="slidenum">
              <a:rPr lang="es-ES"/>
              <a:pPr/>
              <a:t>41</a:t>
            </a:fld>
            <a:endParaRPr lang="es-E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title"/>
          </p:nvPr>
        </p:nvSpPr>
        <p:spPr>
          <a:xfrm>
            <a:off x="550863" y="254000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3.2. Combinación óptima de factores</a:t>
            </a:r>
            <a:endParaRPr lang="en-US" sz="3600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319463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2247900" y="17319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2228850" y="5981700"/>
            <a:ext cx="442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6573838" y="5918200"/>
            <a:ext cx="17414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L, trabajo al año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55613" y="1863725"/>
            <a:ext cx="10858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K, capital</a:t>
            </a:r>
          </a:p>
          <a:p>
            <a:pPr algn="r" eaLnBrk="0" hangingPunct="0"/>
            <a:r>
              <a:rPr lang="en-US" sz="1600" b="1"/>
              <a:t>al año</a:t>
            </a:r>
          </a:p>
        </p:txBody>
      </p:sp>
      <p:grpSp>
        <p:nvGrpSpPr>
          <p:cNvPr id="180265" name="Group 41"/>
          <p:cNvGrpSpPr>
            <a:grpSpLocks/>
          </p:cNvGrpSpPr>
          <p:nvPr/>
        </p:nvGrpSpPr>
        <p:grpSpPr bwMode="auto">
          <a:xfrm>
            <a:off x="3163888" y="1657350"/>
            <a:ext cx="4383087" cy="3797300"/>
            <a:chOff x="1838" y="898"/>
            <a:chExt cx="2761" cy="2392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793" y="3025"/>
              <a:ext cx="2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Q</a:t>
              </a:r>
              <a:r>
                <a:rPr lang="en-US" b="1" i="1" baseline="-25000"/>
                <a:t>0</a:t>
              </a:r>
            </a:p>
          </p:txBody>
        </p:sp>
        <p:sp>
          <p:nvSpPr>
            <p:cNvPr id="180261" name="Freeform 37"/>
            <p:cNvSpPr>
              <a:spLocks/>
            </p:cNvSpPr>
            <p:nvPr/>
          </p:nvSpPr>
          <p:spPr bwMode="auto">
            <a:xfrm>
              <a:off x="1838" y="1404"/>
              <a:ext cx="1957" cy="1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340"/>
                </a:cxn>
                <a:cxn ang="0">
                  <a:pos x="237" y="837"/>
                </a:cxn>
                <a:cxn ang="0">
                  <a:pos x="695" y="1444"/>
                </a:cxn>
                <a:cxn ang="0">
                  <a:pos x="1176" y="1713"/>
                </a:cxn>
                <a:cxn ang="0">
                  <a:pos x="1586" y="1815"/>
                </a:cxn>
                <a:cxn ang="0">
                  <a:pos x="1957" y="1886"/>
                </a:cxn>
              </a:cxnLst>
              <a:rect l="0" t="0" r="r" b="b"/>
              <a:pathLst>
                <a:path w="1957" h="1886">
                  <a:moveTo>
                    <a:pt x="0" y="0"/>
                  </a:moveTo>
                  <a:cubicBezTo>
                    <a:pt x="13" y="56"/>
                    <a:pt x="32" y="201"/>
                    <a:pt x="71" y="340"/>
                  </a:cubicBezTo>
                  <a:cubicBezTo>
                    <a:pt x="110" y="479"/>
                    <a:pt x="133" y="653"/>
                    <a:pt x="237" y="837"/>
                  </a:cubicBezTo>
                  <a:cubicBezTo>
                    <a:pt x="341" y="1021"/>
                    <a:pt x="538" y="1298"/>
                    <a:pt x="695" y="1444"/>
                  </a:cubicBezTo>
                  <a:cubicBezTo>
                    <a:pt x="852" y="1590"/>
                    <a:pt x="1028" y="1651"/>
                    <a:pt x="1176" y="1713"/>
                  </a:cubicBezTo>
                  <a:cubicBezTo>
                    <a:pt x="1324" y="1775"/>
                    <a:pt x="1456" y="1786"/>
                    <a:pt x="1586" y="1815"/>
                  </a:cubicBezTo>
                  <a:cubicBezTo>
                    <a:pt x="1716" y="1844"/>
                    <a:pt x="1880" y="1871"/>
                    <a:pt x="1957" y="1886"/>
                  </a:cubicBezTo>
                </a:path>
              </a:pathLst>
            </a:custGeom>
            <a:noFill/>
            <a:ln w="5715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2186" y="898"/>
              <a:ext cx="2413" cy="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s-ES" sz="1400" b="1" i="1"/>
                <a:t>Q</a:t>
              </a:r>
              <a:r>
                <a:rPr lang="es-ES" sz="1400" b="1" i="1" baseline="-25000"/>
                <a:t>0</a:t>
              </a:r>
              <a:r>
                <a:rPr lang="es-ES" sz="1400" b="1" i="1"/>
                <a:t> </a:t>
              </a:r>
              <a:r>
                <a:rPr lang="es-ES" sz="1400" b="1"/>
                <a:t>es la isocuanta que recoge </a:t>
              </a:r>
            </a:p>
            <a:p>
              <a:pPr algn="ctr" eaLnBrk="0" hangingPunct="0"/>
              <a:r>
                <a:rPr lang="es-ES" sz="1400" b="1"/>
                <a:t>la producción objetivo</a:t>
              </a:r>
              <a:r>
                <a:rPr lang="es-ES" sz="1400" b="1" i="1"/>
                <a:t>. </a:t>
              </a:r>
            </a:p>
            <a:p>
              <a:pPr algn="ctr" eaLnBrk="0" hangingPunct="0"/>
              <a:r>
                <a:rPr lang="es-ES" sz="1400" b="1"/>
                <a:t>El mínimo coste al que puede obtenerse Q</a:t>
              </a:r>
              <a:r>
                <a:rPr lang="es-ES" sz="1400" b="1" baseline="-25000"/>
                <a:t>0</a:t>
              </a:r>
            </a:p>
            <a:p>
              <a:pPr algn="ctr" eaLnBrk="0" hangingPunct="0"/>
              <a:r>
                <a:rPr lang="es-ES" sz="1400" b="1"/>
                <a:t>es C</a:t>
              </a:r>
              <a:r>
                <a:rPr lang="es-ES" sz="1400" b="1" baseline="-25000"/>
                <a:t>1</a:t>
              </a:r>
              <a:r>
                <a:rPr lang="es-ES" sz="1400" b="1"/>
                <a:t>, con la combinación de factores</a:t>
              </a:r>
            </a:p>
            <a:p>
              <a:pPr algn="ctr" eaLnBrk="0" hangingPunct="0"/>
              <a:r>
                <a:rPr lang="es-ES" sz="1400" b="1"/>
                <a:t>A(L</a:t>
              </a:r>
              <a:r>
                <a:rPr lang="es-ES" sz="1400" b="1" baseline="-25000"/>
                <a:t>1</a:t>
              </a:r>
              <a:r>
                <a:rPr lang="es-ES" sz="1400" b="1"/>
                <a:t>,K</a:t>
              </a:r>
              <a:r>
                <a:rPr lang="es-ES" sz="1400" b="1" baseline="-25000"/>
                <a:t>1</a:t>
              </a:r>
              <a:r>
                <a:rPr lang="es-ES" sz="1400" b="1"/>
                <a:t>).</a:t>
              </a:r>
            </a:p>
          </p:txBody>
        </p:sp>
      </p:grp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2251075" y="3775075"/>
            <a:ext cx="2206625" cy="2206625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>
            <a:off x="2251075" y="2771775"/>
            <a:ext cx="3209925" cy="3209925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38375" y="1919288"/>
            <a:ext cx="4060825" cy="4060825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405313" y="5567363"/>
            <a:ext cx="4302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C</a:t>
            </a:r>
            <a:r>
              <a:rPr lang="en-US" b="1" i="1" baseline="-25000"/>
              <a:t>0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5335588" y="5567363"/>
            <a:ext cx="4302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C</a:t>
            </a:r>
            <a:r>
              <a:rPr lang="en-US" b="1" i="1" baseline="-25000"/>
              <a:t>1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326188" y="5567363"/>
            <a:ext cx="4302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C</a:t>
            </a:r>
            <a:r>
              <a:rPr lang="en-US" b="1" i="1" baseline="-25000"/>
              <a:t>2</a:t>
            </a:r>
          </a:p>
        </p:txBody>
      </p:sp>
      <p:sp>
        <p:nvSpPr>
          <p:cNvPr id="180263" name="Rectangle 39"/>
          <p:cNvSpPr>
            <a:spLocks noChangeArrowheads="1"/>
          </p:cNvSpPr>
          <p:nvPr/>
        </p:nvSpPr>
        <p:spPr bwMode="auto">
          <a:xfrm>
            <a:off x="166688" y="2968625"/>
            <a:ext cx="1693862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 b="1" i="1"/>
              <a:t>C</a:t>
            </a:r>
            <a:r>
              <a:rPr lang="en-US" sz="1600" b="1" i="1" baseline="-25000"/>
              <a:t>O</a:t>
            </a:r>
            <a:r>
              <a:rPr lang="en-US" sz="1600" b="1" i="1"/>
              <a:t>,  C</a:t>
            </a:r>
            <a:r>
              <a:rPr lang="en-US" sz="1600" b="1" i="1" baseline="-25000"/>
              <a:t>1</a:t>
            </a:r>
            <a:r>
              <a:rPr lang="en-US" sz="1600" b="1" i="1"/>
              <a:t> y C</a:t>
            </a:r>
            <a:r>
              <a:rPr lang="en-US" sz="1600" b="1" i="1" baseline="-25000"/>
              <a:t>2 </a:t>
            </a:r>
            <a:r>
              <a:rPr lang="en-US" sz="1600" b="1" i="1"/>
              <a:t> </a:t>
            </a:r>
            <a:r>
              <a:rPr lang="en-US" sz="1600" b="1"/>
              <a:t>son tres rectas isocoste.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1061918" y="1023737"/>
            <a:ext cx="6886822" cy="523220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 dirty="0" smtClean="0"/>
              <a:t>Alcanzar </a:t>
            </a:r>
            <a:r>
              <a:rPr lang="es-ES" sz="2800" b="1" dirty="0"/>
              <a:t>el objetivo Q</a:t>
            </a:r>
            <a:r>
              <a:rPr lang="es-ES" sz="2800" b="1" baseline="-25000" dirty="0"/>
              <a:t>0</a:t>
            </a:r>
            <a:r>
              <a:rPr lang="es-ES" sz="2800" b="1" dirty="0"/>
              <a:t> al mínimo coste</a:t>
            </a:r>
            <a:endParaRPr lang="es-ES" sz="3200" b="1" dirty="0"/>
          </a:p>
        </p:txBody>
      </p:sp>
      <p:sp>
        <p:nvSpPr>
          <p:cNvPr id="180271" name="Line 47"/>
          <p:cNvSpPr>
            <a:spLocks noChangeShapeType="1"/>
          </p:cNvSpPr>
          <p:nvPr/>
        </p:nvSpPr>
        <p:spPr bwMode="auto">
          <a:xfrm>
            <a:off x="4078288" y="4630738"/>
            <a:ext cx="28575" cy="13636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80272" name="Line 48"/>
          <p:cNvSpPr>
            <a:spLocks noChangeShapeType="1"/>
          </p:cNvSpPr>
          <p:nvPr/>
        </p:nvSpPr>
        <p:spPr bwMode="auto">
          <a:xfrm flipH="1">
            <a:off x="2220913" y="4645025"/>
            <a:ext cx="1871662" cy="142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3757613" y="5988050"/>
            <a:ext cx="3825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</a:t>
            </a:r>
            <a:r>
              <a:rPr lang="en-US" sz="1600" b="1" baseline="-25000"/>
              <a:t>1</a:t>
            </a: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636713" y="4449763"/>
            <a:ext cx="4048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K</a:t>
            </a:r>
            <a:r>
              <a:rPr lang="en-US" sz="1600" b="1" baseline="-25000"/>
              <a:t>1</a:t>
            </a: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4146550" y="4259263"/>
            <a:ext cx="3270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A</a:t>
            </a:r>
          </a:p>
        </p:txBody>
      </p:sp>
      <p:sp>
        <p:nvSpPr>
          <p:cNvPr id="3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62582" y="6233650"/>
            <a:ext cx="6342927" cy="476250"/>
          </a:xfrm>
        </p:spPr>
        <p:txBody>
          <a:bodyPr/>
          <a:lstStyle/>
          <a:p>
            <a:pPr algn="l"/>
            <a:r>
              <a:rPr lang="es-ES" sz="2400" i="1" dirty="0" smtClean="0"/>
              <a:t>Figura 7</a:t>
            </a:r>
            <a:r>
              <a:rPr lang="es-ES" sz="2400" dirty="0" smtClean="0"/>
              <a:t>. </a:t>
            </a:r>
            <a:r>
              <a:rPr lang="es-ES" sz="2400" dirty="0" err="1" smtClean="0"/>
              <a:t>Isocuanta</a:t>
            </a:r>
            <a:r>
              <a:rPr lang="es-ES" sz="2400" dirty="0" smtClean="0"/>
              <a:t> y rectas isocostes.</a:t>
            </a:r>
            <a:endParaRPr lang="es-E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4E81-F274-4942-86B4-26B8DF1A1A0B}" type="slidenum">
              <a:rPr lang="es-ES"/>
              <a:pPr/>
              <a:t>42</a:t>
            </a:fld>
            <a:endParaRPr lang="es-E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7862"/>
          </a:xfrm>
          <a:noFill/>
          <a:ln/>
        </p:spPr>
        <p:txBody>
          <a:bodyPr/>
          <a:lstStyle/>
          <a:p>
            <a:r>
              <a:rPr lang="es-ES" sz="3600"/>
              <a:t>3.2. Combinación óptima de factores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5422" y="1890713"/>
            <a:ext cx="7680265" cy="3494087"/>
          </a:xfrm>
        </p:spPr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s-ES" sz="2800" dirty="0"/>
              <a:t>Condiciones de equilibrio para determinar A(L</a:t>
            </a:r>
            <a:r>
              <a:rPr lang="es-ES" sz="2800" baseline="-25000" dirty="0"/>
              <a:t>1</a:t>
            </a:r>
            <a:r>
              <a:rPr lang="es-ES" sz="2800" dirty="0"/>
              <a:t>,K</a:t>
            </a:r>
            <a:r>
              <a:rPr lang="es-ES" sz="2800" baseline="-25000" dirty="0"/>
              <a:t>1</a:t>
            </a:r>
            <a:r>
              <a:rPr lang="es-ES" sz="2800" dirty="0" smtClean="0"/>
              <a:t>):</a:t>
            </a:r>
          </a:p>
          <a:p>
            <a:pPr marL="0" indent="0">
              <a:spcBef>
                <a:spcPct val="40000"/>
              </a:spcBef>
              <a:buNone/>
            </a:pPr>
            <a:endParaRPr lang="es-ES" sz="2800" dirty="0"/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sz="2800" dirty="0"/>
              <a:t>RMST=w/r; </a:t>
            </a:r>
          </a:p>
          <a:p>
            <a:pPr marL="609600" indent="-609600">
              <a:buFontTx/>
              <a:buAutoNum type="arabicPeriod"/>
            </a:pPr>
            <a:endParaRPr lang="es-ES" sz="2800" dirty="0"/>
          </a:p>
          <a:p>
            <a:pPr marL="609600" indent="-609600">
              <a:buFontTx/>
              <a:buAutoNum type="arabicPeriod"/>
            </a:pPr>
            <a:r>
              <a:rPr lang="es-ES" sz="2800" dirty="0"/>
              <a:t>Q=Q</a:t>
            </a:r>
            <a:r>
              <a:rPr lang="es-ES" sz="2800" baseline="-25000" dirty="0"/>
              <a:t>0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1162050" y="1135063"/>
            <a:ext cx="6837363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/>
              <a:t>Alcanzar el objetivo Q</a:t>
            </a:r>
            <a:r>
              <a:rPr lang="es-ES" sz="2800" b="1" baseline="-25000"/>
              <a:t>0</a:t>
            </a:r>
            <a:r>
              <a:rPr lang="es-ES" sz="2800" b="1"/>
              <a:t> al mínimo coste</a:t>
            </a:r>
          </a:p>
        </p:txBody>
      </p:sp>
      <p:graphicFrame>
        <p:nvGraphicFramePr>
          <p:cNvPr id="75981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140094" y="3355975"/>
          <a:ext cx="1632056" cy="972957"/>
        </p:xfrm>
        <a:graphic>
          <a:graphicData uri="http://schemas.openxmlformats.org/presentationml/2006/ole">
            <p:oleObj spid="_x0000_s759813" name="Ecuación" r:id="rId4" imgW="6602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177-B3BC-4B18-A085-30C8506AF513}" type="slidenum">
              <a:rPr lang="es-ES"/>
              <a:pPr/>
              <a:t>43</a:t>
            </a:fld>
            <a:endParaRPr lang="es-ES"/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3.2. Combinación óptima de factores</a:t>
            </a:r>
            <a:endParaRPr lang="en-US" sz="360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12088" cy="45259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La </a:t>
            </a:r>
            <a:r>
              <a:rPr lang="en-US" sz="2400" dirty="0" err="1"/>
              <a:t>combinación</a:t>
            </a:r>
            <a:r>
              <a:rPr lang="en-US" sz="2400" dirty="0"/>
              <a:t> </a:t>
            </a:r>
            <a:r>
              <a:rPr lang="en-US" sz="2400" dirty="0" err="1"/>
              <a:t>óptima</a:t>
            </a:r>
            <a:r>
              <a:rPr lang="en-US" sz="2400" dirty="0"/>
              <a:t> de </a:t>
            </a:r>
            <a:r>
              <a:rPr lang="en-US" sz="2400" dirty="0" err="1"/>
              <a:t>factores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formularse</a:t>
            </a:r>
            <a:r>
              <a:rPr lang="en-US" sz="2400" dirty="0"/>
              <a:t> de la </a:t>
            </a:r>
            <a:r>
              <a:rPr lang="en-US" sz="2400" dirty="0" err="1"/>
              <a:t>siguiente</a:t>
            </a:r>
            <a:r>
              <a:rPr lang="en-US" sz="2400" dirty="0"/>
              <a:t> forma:</a:t>
            </a:r>
          </a:p>
          <a:p>
            <a:pPr marL="819150" lvl="1">
              <a:lnSpc>
                <a:spcPct val="90000"/>
              </a:lnSpc>
              <a:spcBef>
                <a:spcPct val="70000"/>
              </a:spcBef>
            </a:pPr>
            <a:endParaRPr lang="en-US" sz="2400" dirty="0"/>
          </a:p>
          <a:p>
            <a:pPr marL="819150" lvl="1">
              <a:lnSpc>
                <a:spcPct val="90000"/>
              </a:lnSpc>
              <a:spcBef>
                <a:spcPct val="70000"/>
              </a:spcBef>
            </a:pPr>
            <a:endParaRPr lang="en-US" sz="2400" dirty="0"/>
          </a:p>
          <a:p>
            <a:pPr marL="419100" algn="just">
              <a:lnSpc>
                <a:spcPct val="90000"/>
              </a:lnSpc>
              <a:spcBef>
                <a:spcPct val="70000"/>
              </a:spcBef>
            </a:pP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igualdad</a:t>
            </a:r>
            <a:r>
              <a:rPr lang="en-US" sz="2400" dirty="0" smtClean="0"/>
              <a:t> </a:t>
            </a:r>
            <a:r>
              <a:rPr lang="en-US" sz="2400" dirty="0" err="1" smtClean="0"/>
              <a:t>expresa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/>
              <a:t>coste</a:t>
            </a:r>
            <a:r>
              <a:rPr lang="en-US" sz="2400" dirty="0"/>
              <a:t> </a:t>
            </a:r>
            <a:r>
              <a:rPr lang="en-US" sz="2400" dirty="0" err="1"/>
              <a:t>mínimo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determinada</a:t>
            </a:r>
            <a:r>
              <a:rPr lang="en-US" sz="2400" dirty="0"/>
              <a:t> </a:t>
            </a:r>
            <a:r>
              <a:rPr lang="en-US" sz="2400" dirty="0" err="1"/>
              <a:t>producción</a:t>
            </a:r>
            <a:r>
              <a:rPr lang="en-US" sz="2400" dirty="0"/>
              <a:t> </a:t>
            </a:r>
            <a:r>
              <a:rPr lang="en-US" sz="2400" dirty="0" err="1"/>
              <a:t>aparece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um </a:t>
            </a:r>
            <a:r>
              <a:rPr lang="en-US" sz="2400" dirty="0" err="1"/>
              <a:t>gastada</a:t>
            </a:r>
            <a:r>
              <a:rPr lang="en-US" sz="2400" dirty="0"/>
              <a:t> en </a:t>
            </a:r>
            <a:r>
              <a:rPr lang="en-US" sz="2400" dirty="0" err="1"/>
              <a:t>cualquier</a:t>
            </a:r>
            <a:r>
              <a:rPr lang="en-US" sz="2400" dirty="0"/>
              <a:t> factor </a:t>
            </a:r>
            <a:r>
              <a:rPr lang="en-US" sz="2400" dirty="0" err="1"/>
              <a:t>incorporado</a:t>
            </a:r>
            <a:r>
              <a:rPr lang="en-US" sz="2400" dirty="0"/>
              <a:t> al </a:t>
            </a:r>
            <a:r>
              <a:rPr lang="en-US" sz="2400" dirty="0" err="1"/>
              <a:t>proceso</a:t>
            </a:r>
            <a:r>
              <a:rPr lang="en-US" sz="2400" dirty="0"/>
              <a:t> de </a:t>
            </a:r>
            <a:r>
              <a:rPr lang="en-US" sz="2400" dirty="0" err="1"/>
              <a:t>producción</a:t>
            </a:r>
            <a:r>
              <a:rPr lang="en-US" sz="2400" dirty="0"/>
              <a:t> </a:t>
            </a:r>
            <a:r>
              <a:rPr lang="en-US" sz="2400" dirty="0" err="1"/>
              <a:t>genere</a:t>
            </a:r>
            <a:r>
              <a:rPr lang="en-US" sz="2400" dirty="0"/>
              <a:t> la </a:t>
            </a:r>
            <a:r>
              <a:rPr lang="en-US" sz="2400" dirty="0" err="1"/>
              <a:t>misma</a:t>
            </a:r>
            <a:r>
              <a:rPr lang="en-US" sz="2400" dirty="0"/>
              <a:t>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producción</a:t>
            </a:r>
            <a:r>
              <a:rPr lang="en-US" sz="2400" dirty="0"/>
              <a:t> </a:t>
            </a:r>
            <a:r>
              <a:rPr lang="en-US" sz="2400" dirty="0" err="1"/>
              <a:t>adicional</a:t>
            </a:r>
            <a:r>
              <a:rPr lang="en-US" sz="2400" dirty="0"/>
              <a:t>.</a:t>
            </a:r>
          </a:p>
        </p:txBody>
      </p:sp>
      <p:graphicFrame>
        <p:nvGraphicFramePr>
          <p:cNvPr id="190480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3328105" y="2600325"/>
          <a:ext cx="1901119" cy="906804"/>
        </p:xfrm>
        <a:graphic>
          <a:graphicData uri="http://schemas.openxmlformats.org/presentationml/2006/ole">
            <p:oleObj spid="_x0000_s190480" name="Ecuación" r:id="rId4" imgW="82548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0CE-142E-46BC-9F96-1209A7D221C3}" type="slidenum">
              <a:rPr lang="es-ES"/>
              <a:pPr/>
              <a:t>44</a:t>
            </a:fld>
            <a:endParaRPr lang="es-E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4350" y="1760538"/>
            <a:ext cx="7993042" cy="4525962"/>
          </a:xfrm>
          <a:noFill/>
          <a:ln/>
        </p:spPr>
        <p:txBody>
          <a:bodyPr lIns="90488" tIns="44450" rIns="90488" bIns="44450"/>
          <a:lstStyle/>
          <a:p>
            <a:pPr algn="just">
              <a:spcAft>
                <a:spcPts val="1200"/>
              </a:spcAft>
              <a:buSzPct val="75000"/>
            </a:pPr>
            <a:r>
              <a:rPr lang="en-US" sz="2800" dirty="0" smtClean="0"/>
              <a:t>La </a:t>
            </a:r>
            <a:r>
              <a:rPr lang="en-US" sz="2800" dirty="0" err="1">
                <a:solidFill>
                  <a:srgbClr val="FC0128"/>
                </a:solidFill>
              </a:rPr>
              <a:t>senda</a:t>
            </a:r>
            <a:r>
              <a:rPr lang="en-US" sz="2800" dirty="0">
                <a:solidFill>
                  <a:srgbClr val="FC0128"/>
                </a:solidFill>
              </a:rPr>
              <a:t> de </a:t>
            </a:r>
            <a:r>
              <a:rPr lang="en-US" sz="2800" dirty="0" err="1">
                <a:solidFill>
                  <a:srgbClr val="FC0128"/>
                </a:solidFill>
              </a:rPr>
              <a:t>expansión</a:t>
            </a:r>
            <a:r>
              <a:rPr lang="en-US" sz="2800" dirty="0">
                <a:solidFill>
                  <a:srgbClr val="FC0128"/>
                </a:solidFill>
              </a:rPr>
              <a:t> </a:t>
            </a:r>
            <a:r>
              <a:rPr lang="en-US" sz="2800" dirty="0"/>
              <a:t>de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empresa</a:t>
            </a:r>
            <a:r>
              <a:rPr lang="en-US" sz="2800" dirty="0"/>
              <a:t> </a:t>
            </a:r>
            <a:r>
              <a:rPr lang="en-US" sz="2800" dirty="0" err="1"/>
              <a:t>muestra</a:t>
            </a:r>
            <a:r>
              <a:rPr lang="en-US" sz="2800" dirty="0"/>
              <a:t>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combinaciones</a:t>
            </a:r>
            <a:r>
              <a:rPr lang="en-US" sz="2800" dirty="0"/>
              <a:t> de </a:t>
            </a:r>
            <a:r>
              <a:rPr lang="en-US" sz="2800" dirty="0" err="1"/>
              <a:t>trabajo</a:t>
            </a:r>
            <a:r>
              <a:rPr lang="en-US" sz="2800" dirty="0"/>
              <a:t> y capital de </a:t>
            </a:r>
            <a:r>
              <a:rPr lang="en-US" sz="2800" dirty="0" err="1"/>
              <a:t>menor</a:t>
            </a:r>
            <a:r>
              <a:rPr lang="en-US" sz="2800" dirty="0"/>
              <a:t> </a:t>
            </a:r>
            <a:r>
              <a:rPr lang="en-US" sz="2800" dirty="0" err="1"/>
              <a:t>coste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utilizarse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nivel</a:t>
            </a:r>
            <a:r>
              <a:rPr lang="en-US" sz="2800" dirty="0"/>
              <a:t> de </a:t>
            </a:r>
            <a:r>
              <a:rPr lang="en-US" sz="2800" dirty="0" err="1"/>
              <a:t>producción</a:t>
            </a:r>
            <a:r>
              <a:rPr lang="en-US" sz="2800" dirty="0" smtClean="0"/>
              <a:t>.</a:t>
            </a:r>
          </a:p>
          <a:p>
            <a:pPr algn="just">
              <a:buSzPct val="75000"/>
            </a:pPr>
            <a:r>
              <a:rPr lang="en-US" sz="2800" dirty="0" smtClean="0"/>
              <a:t>La idea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elegir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nivel</a:t>
            </a:r>
            <a:r>
              <a:rPr lang="en-US" sz="2800" dirty="0" smtClean="0"/>
              <a:t> de </a:t>
            </a:r>
            <a:r>
              <a:rPr lang="en-US" sz="2800" dirty="0" err="1" smtClean="0"/>
              <a:t>producto</a:t>
            </a:r>
            <a:r>
              <a:rPr lang="en-US" sz="2800" dirty="0" smtClean="0"/>
              <a:t>, la </a:t>
            </a:r>
            <a:r>
              <a:rPr lang="en-US" sz="2800" dirty="0" err="1" smtClean="0"/>
              <a:t>combinación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factores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minimice</a:t>
            </a:r>
            <a:r>
              <a:rPr lang="en-US" sz="2800" dirty="0" smtClean="0"/>
              <a:t> los </a:t>
            </a:r>
            <a:r>
              <a:rPr lang="en-US" sz="2800" dirty="0" err="1" smtClean="0"/>
              <a:t>costes</a:t>
            </a:r>
            <a:r>
              <a:rPr lang="en-US" sz="2800" dirty="0" smtClean="0"/>
              <a:t> </a:t>
            </a:r>
            <a:r>
              <a:rPr lang="en-US" sz="2800" dirty="0" err="1" smtClean="0"/>
              <a:t>totales</a:t>
            </a:r>
            <a:r>
              <a:rPr lang="en-US" sz="2800" dirty="0" smtClean="0"/>
              <a:t> (</a:t>
            </a:r>
            <a:r>
              <a:rPr lang="en-US" sz="2800" dirty="0" err="1" smtClean="0"/>
              <a:t>eficiencia</a:t>
            </a:r>
            <a:r>
              <a:rPr lang="en-US" sz="2800" dirty="0" smtClean="0"/>
              <a:t> en la </a:t>
            </a:r>
            <a:r>
              <a:rPr lang="en-US" sz="2800" dirty="0" err="1" smtClean="0"/>
              <a:t>producción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63" y="463550"/>
            <a:ext cx="8229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3.3. La senda de expansión y los costes a largo plazo</a:t>
            </a:r>
            <a:endParaRPr lang="en-US" sz="4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07-03B1-4684-8EA2-0016AF121D69}" type="slidenum">
              <a:rPr lang="es-ES"/>
              <a:pPr/>
              <a:t>45</a:t>
            </a:fld>
            <a:endParaRPr lang="es-E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193" name="Rectangle 9"/>
          <p:cNvSpPr>
            <a:spLocks noGrp="1" noChangeArrowheads="1"/>
          </p:cNvSpPr>
          <p:nvPr>
            <p:ph type="title"/>
          </p:nvPr>
        </p:nvSpPr>
        <p:spPr>
          <a:xfrm>
            <a:off x="546100" y="439738"/>
            <a:ext cx="7983538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3.3. La senda de expansión y los costes a largo plazo</a:t>
            </a:r>
            <a:endParaRPr lang="en-US" sz="3200"/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2209800" y="17573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>
            <a:off x="2216150" y="6007100"/>
            <a:ext cx="442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1199" name="Rectangle 15"/>
          <p:cNvSpPr>
            <a:spLocks noChangeArrowheads="1"/>
          </p:cNvSpPr>
          <p:nvPr/>
        </p:nvSpPr>
        <p:spPr bwMode="auto">
          <a:xfrm>
            <a:off x="6750050" y="5834063"/>
            <a:ext cx="17414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L, trabajo al año</a:t>
            </a:r>
          </a:p>
        </p:txBody>
      </p:sp>
      <p:sp>
        <p:nvSpPr>
          <p:cNvPr id="221200" name="Rectangle 16"/>
          <p:cNvSpPr>
            <a:spLocks noChangeArrowheads="1"/>
          </p:cNvSpPr>
          <p:nvPr/>
        </p:nvSpPr>
        <p:spPr bwMode="auto">
          <a:xfrm>
            <a:off x="1054100" y="1244600"/>
            <a:ext cx="10858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K, capital</a:t>
            </a:r>
          </a:p>
          <a:p>
            <a:pPr algn="r" eaLnBrk="0" hangingPunct="0"/>
            <a:r>
              <a:rPr lang="en-US" sz="1600" b="1"/>
              <a:t>al año</a:t>
            </a:r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 flipV="1">
            <a:off x="2205038" y="3143250"/>
            <a:ext cx="2979737" cy="285750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21217" name="Rectangle 33"/>
          <p:cNvSpPr>
            <a:spLocks noChangeArrowheads="1"/>
          </p:cNvSpPr>
          <p:nvPr/>
        </p:nvSpPr>
        <p:spPr bwMode="auto">
          <a:xfrm>
            <a:off x="5165725" y="3224213"/>
            <a:ext cx="21431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Senda de expansión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4940300" y="1493838"/>
            <a:ext cx="3294063" cy="116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La senda de expansión muestra </a:t>
            </a:r>
          </a:p>
          <a:p>
            <a:pPr algn="ctr" eaLnBrk="0" hangingPunct="0"/>
            <a:r>
              <a:rPr lang="en-US" sz="1400" b="1"/>
              <a:t>las combinaciones de trabajo y </a:t>
            </a:r>
          </a:p>
          <a:p>
            <a:pPr algn="ctr" eaLnBrk="0" hangingPunct="0"/>
            <a:r>
              <a:rPr lang="en-US" sz="1400" b="1"/>
              <a:t>capital de menor coste que pueden</a:t>
            </a:r>
          </a:p>
          <a:p>
            <a:pPr algn="ctr" eaLnBrk="0" hangingPunct="0"/>
            <a:r>
              <a:rPr lang="en-US" sz="1400" b="1"/>
              <a:t>utilizarse para obtener cada nivel de </a:t>
            </a:r>
          </a:p>
          <a:p>
            <a:pPr algn="ctr" eaLnBrk="0" hangingPunct="0"/>
            <a:r>
              <a:rPr lang="en-US" sz="1400" b="1"/>
              <a:t>producción a largo plazo.</a:t>
            </a:r>
          </a:p>
        </p:txBody>
      </p:sp>
      <p:sp>
        <p:nvSpPr>
          <p:cNvPr id="221219" name="Rectangle 35"/>
          <p:cNvSpPr>
            <a:spLocks noChangeArrowheads="1"/>
          </p:cNvSpPr>
          <p:nvPr/>
        </p:nvSpPr>
        <p:spPr bwMode="auto">
          <a:xfrm>
            <a:off x="1717675" y="5278438"/>
            <a:ext cx="4841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25</a:t>
            </a:r>
          </a:p>
        </p:txBody>
      </p:sp>
      <p:sp>
        <p:nvSpPr>
          <p:cNvPr id="221220" name="Rectangle 36"/>
          <p:cNvSpPr>
            <a:spLocks noChangeArrowheads="1"/>
          </p:cNvSpPr>
          <p:nvPr/>
        </p:nvSpPr>
        <p:spPr bwMode="auto">
          <a:xfrm>
            <a:off x="1717675" y="4714875"/>
            <a:ext cx="4841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50</a:t>
            </a:r>
          </a:p>
        </p:txBody>
      </p:sp>
      <p:sp>
        <p:nvSpPr>
          <p:cNvPr id="221221" name="Rectangle 37"/>
          <p:cNvSpPr>
            <a:spLocks noChangeArrowheads="1"/>
          </p:cNvSpPr>
          <p:nvPr/>
        </p:nvSpPr>
        <p:spPr bwMode="auto">
          <a:xfrm>
            <a:off x="1717675" y="4149725"/>
            <a:ext cx="4841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75</a:t>
            </a:r>
          </a:p>
        </p:txBody>
      </p:sp>
      <p:sp>
        <p:nvSpPr>
          <p:cNvPr id="221222" name="Rectangle 38"/>
          <p:cNvSpPr>
            <a:spLocks noChangeArrowheads="1"/>
          </p:cNvSpPr>
          <p:nvPr/>
        </p:nvSpPr>
        <p:spPr bwMode="auto">
          <a:xfrm>
            <a:off x="1616075" y="3586163"/>
            <a:ext cx="5857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100</a:t>
            </a:r>
          </a:p>
        </p:txBody>
      </p:sp>
      <p:sp>
        <p:nvSpPr>
          <p:cNvPr id="221224" name="Rectangle 40"/>
          <p:cNvSpPr>
            <a:spLocks noChangeArrowheads="1"/>
          </p:cNvSpPr>
          <p:nvPr/>
        </p:nvSpPr>
        <p:spPr bwMode="auto">
          <a:xfrm>
            <a:off x="1616075" y="2384425"/>
            <a:ext cx="5857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150</a:t>
            </a:r>
          </a:p>
        </p:txBody>
      </p:sp>
      <p:sp>
        <p:nvSpPr>
          <p:cNvPr id="221225" name="Rectangle 41"/>
          <p:cNvSpPr>
            <a:spLocks noChangeArrowheads="1"/>
          </p:cNvSpPr>
          <p:nvPr/>
        </p:nvSpPr>
        <p:spPr bwMode="auto">
          <a:xfrm>
            <a:off x="3006725" y="5967413"/>
            <a:ext cx="6334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100</a:t>
            </a:r>
          </a:p>
        </p:txBody>
      </p:sp>
      <p:sp>
        <p:nvSpPr>
          <p:cNvPr id="221226" name="Rectangle 42"/>
          <p:cNvSpPr>
            <a:spLocks noChangeArrowheads="1"/>
          </p:cNvSpPr>
          <p:nvPr/>
        </p:nvSpPr>
        <p:spPr bwMode="auto">
          <a:xfrm>
            <a:off x="2474913" y="5980113"/>
            <a:ext cx="4841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50</a:t>
            </a:r>
          </a:p>
        </p:txBody>
      </p:sp>
      <p:sp>
        <p:nvSpPr>
          <p:cNvPr id="221227" name="Rectangle 43"/>
          <p:cNvSpPr>
            <a:spLocks noChangeArrowheads="1"/>
          </p:cNvSpPr>
          <p:nvPr/>
        </p:nvSpPr>
        <p:spPr bwMode="auto">
          <a:xfrm>
            <a:off x="3687763" y="5967413"/>
            <a:ext cx="5349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150</a:t>
            </a:r>
          </a:p>
        </p:txBody>
      </p:sp>
      <p:sp>
        <p:nvSpPr>
          <p:cNvPr id="221228" name="Rectangle 44"/>
          <p:cNvSpPr>
            <a:spLocks noChangeArrowheads="1"/>
          </p:cNvSpPr>
          <p:nvPr/>
        </p:nvSpPr>
        <p:spPr bwMode="auto">
          <a:xfrm>
            <a:off x="5524500" y="5967413"/>
            <a:ext cx="571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300</a:t>
            </a:r>
          </a:p>
        </p:txBody>
      </p:sp>
      <p:sp>
        <p:nvSpPr>
          <p:cNvPr id="221229" name="Rectangle 45"/>
          <p:cNvSpPr>
            <a:spLocks noChangeArrowheads="1"/>
          </p:cNvSpPr>
          <p:nvPr/>
        </p:nvSpPr>
        <p:spPr bwMode="auto">
          <a:xfrm>
            <a:off x="4271963" y="5967413"/>
            <a:ext cx="6111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200</a:t>
            </a:r>
          </a:p>
        </p:txBody>
      </p:sp>
      <p:grpSp>
        <p:nvGrpSpPr>
          <p:cNvPr id="221244" name="Group 60"/>
          <p:cNvGrpSpPr>
            <a:grpSpLocks/>
          </p:cNvGrpSpPr>
          <p:nvPr/>
        </p:nvGrpSpPr>
        <p:grpSpPr bwMode="auto">
          <a:xfrm>
            <a:off x="2201863" y="4721225"/>
            <a:ext cx="1336675" cy="1260475"/>
            <a:chOff x="1387" y="2974"/>
            <a:chExt cx="842" cy="794"/>
          </a:xfrm>
        </p:grpSpPr>
        <p:sp>
          <p:nvSpPr>
            <p:cNvPr id="221188" name="Line 4"/>
            <p:cNvSpPr>
              <a:spLocks noChangeShapeType="1"/>
            </p:cNvSpPr>
            <p:nvPr/>
          </p:nvSpPr>
          <p:spPr bwMode="auto">
            <a:xfrm>
              <a:off x="1387" y="3087"/>
              <a:ext cx="743" cy="681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21190" name="Freeform 6"/>
            <p:cNvSpPr>
              <a:spLocks/>
            </p:cNvSpPr>
            <p:nvPr/>
          </p:nvSpPr>
          <p:spPr bwMode="auto">
            <a:xfrm>
              <a:off x="1489" y="2974"/>
              <a:ext cx="740" cy="7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146"/>
                </a:cxn>
                <a:cxn ang="0">
                  <a:pos x="137" y="280"/>
                </a:cxn>
                <a:cxn ang="0">
                  <a:pos x="176" y="350"/>
                </a:cxn>
                <a:cxn ang="0">
                  <a:pos x="219" y="409"/>
                </a:cxn>
                <a:cxn ang="0">
                  <a:pos x="266" y="473"/>
                </a:cxn>
                <a:cxn ang="0">
                  <a:pos x="321" y="525"/>
                </a:cxn>
                <a:cxn ang="0">
                  <a:pos x="380" y="578"/>
                </a:cxn>
                <a:cxn ang="0">
                  <a:pos x="447" y="625"/>
                </a:cxn>
                <a:cxn ang="0">
                  <a:pos x="517" y="671"/>
                </a:cxn>
                <a:cxn ang="0">
                  <a:pos x="592" y="712"/>
                </a:cxn>
                <a:cxn ang="0">
                  <a:pos x="748" y="788"/>
                </a:cxn>
                <a:cxn ang="0">
                  <a:pos x="913" y="864"/>
                </a:cxn>
              </a:cxnLst>
              <a:rect l="0" t="0" r="r" b="b"/>
              <a:pathLst>
                <a:path w="914" h="865">
                  <a:moveTo>
                    <a:pt x="0" y="0"/>
                  </a:moveTo>
                  <a:lnTo>
                    <a:pt x="67" y="146"/>
                  </a:lnTo>
                  <a:lnTo>
                    <a:pt x="137" y="280"/>
                  </a:lnTo>
                  <a:lnTo>
                    <a:pt x="176" y="350"/>
                  </a:lnTo>
                  <a:lnTo>
                    <a:pt x="219" y="409"/>
                  </a:lnTo>
                  <a:lnTo>
                    <a:pt x="266" y="473"/>
                  </a:lnTo>
                  <a:lnTo>
                    <a:pt x="321" y="525"/>
                  </a:lnTo>
                  <a:lnTo>
                    <a:pt x="380" y="578"/>
                  </a:lnTo>
                  <a:lnTo>
                    <a:pt x="447" y="625"/>
                  </a:lnTo>
                  <a:lnTo>
                    <a:pt x="517" y="671"/>
                  </a:lnTo>
                  <a:lnTo>
                    <a:pt x="592" y="712"/>
                  </a:lnTo>
                  <a:lnTo>
                    <a:pt x="748" y="788"/>
                  </a:lnTo>
                  <a:lnTo>
                    <a:pt x="913" y="864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21204" name="Oval 20"/>
            <p:cNvSpPr>
              <a:spLocks noChangeArrowheads="1"/>
            </p:cNvSpPr>
            <p:nvPr/>
          </p:nvSpPr>
          <p:spPr bwMode="auto">
            <a:xfrm>
              <a:off x="1720" y="338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1206" name="Rectangle 22"/>
            <p:cNvSpPr>
              <a:spLocks noChangeArrowheads="1"/>
            </p:cNvSpPr>
            <p:nvPr/>
          </p:nvSpPr>
          <p:spPr bwMode="auto">
            <a:xfrm>
              <a:off x="1665" y="3176"/>
              <a:ext cx="1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A</a:t>
              </a:r>
            </a:p>
          </p:txBody>
        </p:sp>
        <p:sp>
          <p:nvSpPr>
            <p:cNvPr id="221236" name="Line 52"/>
            <p:cNvSpPr>
              <a:spLocks noChangeShapeType="1"/>
            </p:cNvSpPr>
            <p:nvPr/>
          </p:nvSpPr>
          <p:spPr bwMode="auto">
            <a:xfrm flipH="1">
              <a:off x="1389" y="3424"/>
              <a:ext cx="3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221239" name="Line 55"/>
            <p:cNvSpPr>
              <a:spLocks noChangeShapeType="1"/>
            </p:cNvSpPr>
            <p:nvPr/>
          </p:nvSpPr>
          <p:spPr bwMode="auto">
            <a:xfrm rot="16200000" flipH="1">
              <a:off x="1579" y="3591"/>
              <a:ext cx="3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</p:grpSp>
      <p:sp>
        <p:nvSpPr>
          <p:cNvPr id="221233" name="Rectangle 49"/>
          <p:cNvSpPr>
            <a:spLocks noChangeArrowheads="1"/>
          </p:cNvSpPr>
          <p:nvPr/>
        </p:nvSpPr>
        <p:spPr bwMode="auto">
          <a:xfrm>
            <a:off x="2211388" y="3238500"/>
            <a:ext cx="8651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Recta </a:t>
            </a:r>
          </a:p>
          <a:p>
            <a:pPr eaLnBrk="0" hangingPunct="0"/>
            <a:r>
              <a:rPr lang="en-US" sz="1200" b="1"/>
              <a:t>isocoste</a:t>
            </a:r>
          </a:p>
          <a:p>
            <a:pPr eaLnBrk="0" hangingPunct="0"/>
            <a:r>
              <a:rPr lang="en-US" sz="1200" b="1"/>
              <a:t>de 2.000$</a:t>
            </a:r>
          </a:p>
          <a:p>
            <a:pPr eaLnBrk="0" hangingPunct="0"/>
            <a:endParaRPr lang="en-US" sz="1200" b="1"/>
          </a:p>
        </p:txBody>
      </p:sp>
      <p:sp>
        <p:nvSpPr>
          <p:cNvPr id="221235" name="Rectangle 51"/>
          <p:cNvSpPr>
            <a:spLocks noChangeArrowheads="1"/>
          </p:cNvSpPr>
          <p:nvPr/>
        </p:nvSpPr>
        <p:spPr bwMode="auto">
          <a:xfrm>
            <a:off x="4557713" y="5462588"/>
            <a:ext cx="77152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/>
              <a:t>Isocuanta</a:t>
            </a:r>
          </a:p>
          <a:p>
            <a:pPr eaLnBrk="0" hangingPunct="0"/>
            <a:r>
              <a:rPr lang="en-US" sz="1000" b="1"/>
              <a:t>de 200</a:t>
            </a:r>
          </a:p>
          <a:p>
            <a:pPr eaLnBrk="0" hangingPunct="0"/>
            <a:r>
              <a:rPr lang="en-US" sz="1000" b="1"/>
              <a:t>unidades</a:t>
            </a:r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2212975" y="3738563"/>
            <a:ext cx="2366963" cy="225266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1191" name="Freeform 7"/>
          <p:cNvSpPr>
            <a:spLocks/>
          </p:cNvSpPr>
          <p:nvPr/>
        </p:nvSpPr>
        <p:spPr bwMode="auto">
          <a:xfrm>
            <a:off x="2843213" y="3878263"/>
            <a:ext cx="1789112" cy="1695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" y="144"/>
              </a:cxn>
              <a:cxn ang="0">
                <a:pos x="135" y="282"/>
              </a:cxn>
              <a:cxn ang="0">
                <a:pos x="174" y="349"/>
              </a:cxn>
              <a:cxn ang="0">
                <a:pos x="220" y="409"/>
              </a:cxn>
              <a:cxn ang="0">
                <a:pos x="266" y="470"/>
              </a:cxn>
              <a:cxn ang="0">
                <a:pos x="321" y="526"/>
              </a:cxn>
              <a:cxn ang="0">
                <a:pos x="381" y="575"/>
              </a:cxn>
              <a:cxn ang="0">
                <a:pos x="448" y="625"/>
              </a:cxn>
              <a:cxn ang="0">
                <a:pos x="516" y="669"/>
              </a:cxn>
              <a:cxn ang="0">
                <a:pos x="592" y="714"/>
              </a:cxn>
              <a:cxn ang="0">
                <a:pos x="748" y="791"/>
              </a:cxn>
              <a:cxn ang="0">
                <a:pos x="913" y="863"/>
              </a:cxn>
            </a:cxnLst>
            <a:rect l="0" t="0" r="r" b="b"/>
            <a:pathLst>
              <a:path w="914" h="864">
                <a:moveTo>
                  <a:pt x="0" y="0"/>
                </a:moveTo>
                <a:lnTo>
                  <a:pt x="64" y="144"/>
                </a:lnTo>
                <a:lnTo>
                  <a:pt x="135" y="282"/>
                </a:lnTo>
                <a:lnTo>
                  <a:pt x="174" y="349"/>
                </a:lnTo>
                <a:lnTo>
                  <a:pt x="220" y="409"/>
                </a:lnTo>
                <a:lnTo>
                  <a:pt x="266" y="470"/>
                </a:lnTo>
                <a:lnTo>
                  <a:pt x="321" y="526"/>
                </a:lnTo>
                <a:lnTo>
                  <a:pt x="381" y="575"/>
                </a:lnTo>
                <a:lnTo>
                  <a:pt x="448" y="625"/>
                </a:lnTo>
                <a:lnTo>
                  <a:pt x="516" y="669"/>
                </a:lnTo>
                <a:lnTo>
                  <a:pt x="592" y="714"/>
                </a:lnTo>
                <a:lnTo>
                  <a:pt x="748" y="791"/>
                </a:lnTo>
                <a:lnTo>
                  <a:pt x="913" y="863"/>
                </a:lnTo>
              </a:path>
            </a:pathLst>
          </a:custGeom>
          <a:noFill/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1237" name="Line 53"/>
          <p:cNvSpPr>
            <a:spLocks noChangeShapeType="1"/>
          </p:cNvSpPr>
          <p:nvPr/>
        </p:nvSpPr>
        <p:spPr bwMode="auto">
          <a:xfrm flipH="1">
            <a:off x="2205038" y="4872038"/>
            <a:ext cx="12525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21240" name="Line 56"/>
          <p:cNvSpPr>
            <a:spLocks noChangeShapeType="1"/>
          </p:cNvSpPr>
          <p:nvPr/>
        </p:nvSpPr>
        <p:spPr bwMode="auto">
          <a:xfrm rot="16200000" flipH="1">
            <a:off x="2894013" y="5473700"/>
            <a:ext cx="1016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21205" name="Oval 21"/>
          <p:cNvSpPr>
            <a:spLocks noChangeArrowheads="1"/>
          </p:cNvSpPr>
          <p:nvPr/>
        </p:nvSpPr>
        <p:spPr bwMode="auto">
          <a:xfrm>
            <a:off x="3338513" y="47767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242" name="Rectangle 58"/>
          <p:cNvSpPr>
            <a:spLocks noChangeArrowheads="1"/>
          </p:cNvSpPr>
          <p:nvPr/>
        </p:nvSpPr>
        <p:spPr bwMode="auto">
          <a:xfrm>
            <a:off x="3306763" y="4391025"/>
            <a:ext cx="3095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B</a:t>
            </a:r>
          </a:p>
        </p:txBody>
      </p:sp>
      <p:grpSp>
        <p:nvGrpSpPr>
          <p:cNvPr id="221251" name="Group 67"/>
          <p:cNvGrpSpPr>
            <a:grpSpLocks/>
          </p:cNvGrpSpPr>
          <p:nvPr/>
        </p:nvGrpSpPr>
        <p:grpSpPr bwMode="auto">
          <a:xfrm>
            <a:off x="2166938" y="2373313"/>
            <a:ext cx="5645150" cy="3657600"/>
            <a:chOff x="1365" y="1495"/>
            <a:chExt cx="3556" cy="2304"/>
          </a:xfrm>
        </p:grpSpPr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1385" y="1495"/>
              <a:ext cx="146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Recta isocoste de 3.000$ </a:t>
              </a:r>
            </a:p>
          </p:txBody>
        </p:sp>
        <p:sp>
          <p:nvSpPr>
            <p:cNvPr id="221201" name="Line 17"/>
            <p:cNvSpPr>
              <a:spLocks noChangeShapeType="1"/>
            </p:cNvSpPr>
            <p:nvPr/>
          </p:nvSpPr>
          <p:spPr bwMode="auto">
            <a:xfrm>
              <a:off x="1378" y="1624"/>
              <a:ext cx="2239" cy="2175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21211" name="Freeform 27"/>
            <p:cNvSpPr>
              <a:spLocks/>
            </p:cNvSpPr>
            <p:nvPr/>
          </p:nvSpPr>
          <p:spPr bwMode="auto">
            <a:xfrm>
              <a:off x="2023" y="1892"/>
              <a:ext cx="1334" cy="1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136"/>
                </a:cxn>
                <a:cxn ang="0">
                  <a:pos x="129" y="266"/>
                </a:cxn>
                <a:cxn ang="0">
                  <a:pos x="171" y="329"/>
                </a:cxn>
                <a:cxn ang="0">
                  <a:pos x="212" y="387"/>
                </a:cxn>
                <a:cxn ang="0">
                  <a:pos x="259" y="444"/>
                </a:cxn>
                <a:cxn ang="0">
                  <a:pos x="309" y="496"/>
                </a:cxn>
                <a:cxn ang="0">
                  <a:pos x="365" y="543"/>
                </a:cxn>
                <a:cxn ang="0">
                  <a:pos x="429" y="590"/>
                </a:cxn>
                <a:cxn ang="0">
                  <a:pos x="563" y="674"/>
                </a:cxn>
                <a:cxn ang="0">
                  <a:pos x="715" y="747"/>
                </a:cxn>
                <a:cxn ang="0">
                  <a:pos x="867" y="815"/>
                </a:cxn>
              </a:cxnLst>
              <a:rect l="0" t="0" r="r" b="b"/>
              <a:pathLst>
                <a:path w="868" h="816">
                  <a:moveTo>
                    <a:pt x="0" y="0"/>
                  </a:moveTo>
                  <a:lnTo>
                    <a:pt x="65" y="136"/>
                  </a:lnTo>
                  <a:lnTo>
                    <a:pt x="129" y="266"/>
                  </a:lnTo>
                  <a:lnTo>
                    <a:pt x="171" y="329"/>
                  </a:lnTo>
                  <a:lnTo>
                    <a:pt x="212" y="387"/>
                  </a:lnTo>
                  <a:lnTo>
                    <a:pt x="259" y="444"/>
                  </a:lnTo>
                  <a:lnTo>
                    <a:pt x="309" y="496"/>
                  </a:lnTo>
                  <a:lnTo>
                    <a:pt x="365" y="543"/>
                  </a:lnTo>
                  <a:lnTo>
                    <a:pt x="429" y="590"/>
                  </a:lnTo>
                  <a:lnTo>
                    <a:pt x="563" y="674"/>
                  </a:lnTo>
                  <a:lnTo>
                    <a:pt x="715" y="747"/>
                  </a:lnTo>
                  <a:lnTo>
                    <a:pt x="867" y="815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21231" name="Oval 47"/>
            <p:cNvSpPr>
              <a:spLocks noChangeArrowheads="1"/>
            </p:cNvSpPr>
            <p:nvPr/>
          </p:nvSpPr>
          <p:spPr bwMode="auto">
            <a:xfrm>
              <a:off x="2449" y="26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3389" y="3128"/>
              <a:ext cx="153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Isocuanta de 300 unidades</a:t>
              </a:r>
            </a:p>
          </p:txBody>
        </p:sp>
        <p:sp>
          <p:nvSpPr>
            <p:cNvPr id="221238" name="Line 54"/>
            <p:cNvSpPr>
              <a:spLocks noChangeShapeType="1"/>
            </p:cNvSpPr>
            <p:nvPr/>
          </p:nvSpPr>
          <p:spPr bwMode="auto">
            <a:xfrm flipH="1">
              <a:off x="1365" y="2714"/>
              <a:ext cx="1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221241" name="Line 57"/>
            <p:cNvSpPr>
              <a:spLocks noChangeShapeType="1"/>
            </p:cNvSpPr>
            <p:nvPr/>
          </p:nvSpPr>
          <p:spPr bwMode="auto">
            <a:xfrm rot="16200000" flipH="1">
              <a:off x="1988" y="3251"/>
              <a:ext cx="1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221243" name="Rectangle 59"/>
            <p:cNvSpPr>
              <a:spLocks noChangeArrowheads="1"/>
            </p:cNvSpPr>
            <p:nvPr/>
          </p:nvSpPr>
          <p:spPr bwMode="auto">
            <a:xfrm>
              <a:off x="2414" y="2435"/>
              <a:ext cx="1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C</a:t>
              </a:r>
            </a:p>
          </p:txBody>
        </p:sp>
      </p:grpSp>
      <p:sp>
        <p:nvSpPr>
          <p:cNvPr id="221252" name="Rectangle 68"/>
          <p:cNvSpPr>
            <a:spLocks noChangeArrowheads="1"/>
          </p:cNvSpPr>
          <p:nvPr/>
        </p:nvSpPr>
        <p:spPr bwMode="auto">
          <a:xfrm>
            <a:off x="933450" y="4238625"/>
            <a:ext cx="865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/>
              <a:t>Recta </a:t>
            </a:r>
          </a:p>
          <a:p>
            <a:pPr eaLnBrk="0" hangingPunct="0"/>
            <a:r>
              <a:rPr lang="en-US" sz="1200" b="1"/>
              <a:t>isocoste</a:t>
            </a:r>
          </a:p>
          <a:p>
            <a:pPr eaLnBrk="0" hangingPunct="0"/>
            <a:r>
              <a:rPr lang="en-US" sz="1200" b="1"/>
              <a:t>de 1.000$</a:t>
            </a:r>
          </a:p>
          <a:p>
            <a:pPr eaLnBrk="0" hangingPunct="0"/>
            <a:endParaRPr lang="en-US" sz="1200" b="1"/>
          </a:p>
        </p:txBody>
      </p:sp>
      <p:sp>
        <p:nvSpPr>
          <p:cNvPr id="221253" name="Rectangle 69"/>
          <p:cNvSpPr>
            <a:spLocks noChangeArrowheads="1"/>
          </p:cNvSpPr>
          <p:nvPr/>
        </p:nvSpPr>
        <p:spPr bwMode="auto">
          <a:xfrm>
            <a:off x="3160592" y="6172200"/>
            <a:ext cx="77152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 dirty="0" err="1"/>
              <a:t>Isocuanta</a:t>
            </a:r>
            <a:endParaRPr lang="en-US" sz="1000" b="1" dirty="0"/>
          </a:p>
          <a:p>
            <a:pPr eaLnBrk="0" hangingPunct="0"/>
            <a:r>
              <a:rPr lang="en-US" sz="1000" b="1" dirty="0"/>
              <a:t>de 100</a:t>
            </a:r>
          </a:p>
          <a:p>
            <a:pPr eaLnBrk="0" hangingPunct="0"/>
            <a:r>
              <a:rPr lang="en-US" sz="1000" b="1" dirty="0" err="1"/>
              <a:t>unidades</a:t>
            </a:r>
            <a:endParaRPr lang="en-US" sz="1000" b="1" dirty="0"/>
          </a:p>
        </p:txBody>
      </p:sp>
      <p:sp>
        <p:nvSpPr>
          <p:cNvPr id="5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81692" y="6222075"/>
            <a:ext cx="415531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8.</a:t>
            </a:r>
            <a:r>
              <a:rPr lang="es-ES" sz="2000" dirty="0" smtClean="0"/>
              <a:t> Senda de expansión.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5783-88FE-4C08-B8C0-455FEFD302C6}" type="slidenum">
              <a:rPr lang="es-ES"/>
              <a:pPr/>
              <a:t>46</a:t>
            </a:fld>
            <a:endParaRPr lang="es-ES"/>
          </a:p>
        </p:txBody>
      </p:sp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3.3. La senda de expansión y los costes a largo plazo</a:t>
            </a:r>
            <a:endParaRPr lang="en-US" sz="3200"/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1352" name="Line 8"/>
          <p:cNvSpPr>
            <a:spLocks noChangeShapeType="1"/>
          </p:cNvSpPr>
          <p:nvPr/>
        </p:nvSpPr>
        <p:spPr bwMode="auto">
          <a:xfrm>
            <a:off x="2209800" y="17573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41353" name="Line 9"/>
          <p:cNvSpPr>
            <a:spLocks noChangeShapeType="1"/>
          </p:cNvSpPr>
          <p:nvPr/>
        </p:nvSpPr>
        <p:spPr bwMode="auto">
          <a:xfrm>
            <a:off x="2216150" y="6007100"/>
            <a:ext cx="442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6461125" y="5700713"/>
            <a:ext cx="219233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Q, Producción </a:t>
            </a:r>
          </a:p>
          <a:p>
            <a:pPr eaLnBrk="0" hangingPunct="0"/>
            <a:r>
              <a:rPr lang="en-US" sz="1600" b="1"/>
              <a:t>(unidades anuales)</a:t>
            </a: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1111250" y="1244600"/>
            <a:ext cx="10287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C, Coste</a:t>
            </a:r>
          </a:p>
          <a:p>
            <a:pPr algn="r" eaLnBrk="0" hangingPunct="0"/>
            <a:r>
              <a:rPr lang="en-US" sz="1600" b="1"/>
              <a:t>(dólares </a:t>
            </a:r>
          </a:p>
          <a:p>
            <a:pPr algn="r" eaLnBrk="0" hangingPunct="0"/>
            <a:r>
              <a:rPr lang="en-US" sz="1600" b="1"/>
              <a:t>al año)</a:t>
            </a:r>
          </a:p>
        </p:txBody>
      </p:sp>
      <p:grpSp>
        <p:nvGrpSpPr>
          <p:cNvPr id="441411" name="Group 67"/>
          <p:cNvGrpSpPr>
            <a:grpSpLocks/>
          </p:cNvGrpSpPr>
          <p:nvPr/>
        </p:nvGrpSpPr>
        <p:grpSpPr bwMode="auto">
          <a:xfrm>
            <a:off x="2205038" y="2120900"/>
            <a:ext cx="6454775" cy="3879850"/>
            <a:chOff x="1389" y="1336"/>
            <a:chExt cx="4066" cy="2444"/>
          </a:xfrm>
        </p:grpSpPr>
        <p:sp>
          <p:nvSpPr>
            <p:cNvPr id="441357" name="Line 13"/>
            <p:cNvSpPr>
              <a:spLocks noChangeShapeType="1"/>
            </p:cNvSpPr>
            <p:nvPr/>
          </p:nvSpPr>
          <p:spPr bwMode="auto">
            <a:xfrm flipV="1">
              <a:off x="1389" y="1507"/>
              <a:ext cx="2525" cy="2273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358" name="Rectangle 14"/>
            <p:cNvSpPr>
              <a:spLocks noChangeArrowheads="1"/>
            </p:cNvSpPr>
            <p:nvPr/>
          </p:nvSpPr>
          <p:spPr bwMode="auto">
            <a:xfrm>
              <a:off x="4019" y="1336"/>
              <a:ext cx="143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Costes totales, CTL</a:t>
              </a:r>
            </a:p>
            <a:p>
              <a:pPr eaLnBrk="0" hangingPunct="0"/>
              <a:r>
                <a:rPr lang="en-US" sz="1600" b="1"/>
                <a:t>(Senda de expansión)</a:t>
              </a:r>
            </a:p>
          </p:txBody>
        </p:sp>
      </p:grpSp>
      <p:sp>
        <p:nvSpPr>
          <p:cNvPr id="441364" name="Rectangle 20"/>
          <p:cNvSpPr>
            <a:spLocks noChangeArrowheads="1"/>
          </p:cNvSpPr>
          <p:nvPr/>
        </p:nvSpPr>
        <p:spPr bwMode="auto">
          <a:xfrm>
            <a:off x="1492250" y="4756150"/>
            <a:ext cx="7096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1.000</a:t>
            </a:r>
          </a:p>
        </p:txBody>
      </p:sp>
      <p:sp>
        <p:nvSpPr>
          <p:cNvPr id="441365" name="Rectangle 21"/>
          <p:cNvSpPr>
            <a:spLocks noChangeArrowheads="1"/>
          </p:cNvSpPr>
          <p:nvPr/>
        </p:nvSpPr>
        <p:spPr bwMode="auto">
          <a:xfrm>
            <a:off x="3006725" y="5967413"/>
            <a:ext cx="6334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100</a:t>
            </a:r>
          </a:p>
        </p:txBody>
      </p:sp>
      <p:sp>
        <p:nvSpPr>
          <p:cNvPr id="441368" name="Rectangle 24"/>
          <p:cNvSpPr>
            <a:spLocks noChangeArrowheads="1"/>
          </p:cNvSpPr>
          <p:nvPr/>
        </p:nvSpPr>
        <p:spPr bwMode="auto">
          <a:xfrm>
            <a:off x="5524500" y="5967413"/>
            <a:ext cx="571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300</a:t>
            </a:r>
          </a:p>
        </p:txBody>
      </p:sp>
      <p:sp>
        <p:nvSpPr>
          <p:cNvPr id="441369" name="Rectangle 25"/>
          <p:cNvSpPr>
            <a:spLocks noChangeArrowheads="1"/>
          </p:cNvSpPr>
          <p:nvPr/>
        </p:nvSpPr>
        <p:spPr bwMode="auto">
          <a:xfrm>
            <a:off x="4276725" y="5967413"/>
            <a:ext cx="6111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200</a:t>
            </a:r>
          </a:p>
        </p:txBody>
      </p:sp>
      <p:sp>
        <p:nvSpPr>
          <p:cNvPr id="441395" name="Rectangle 51"/>
          <p:cNvSpPr>
            <a:spLocks noChangeArrowheads="1"/>
          </p:cNvSpPr>
          <p:nvPr/>
        </p:nvSpPr>
        <p:spPr bwMode="auto">
          <a:xfrm>
            <a:off x="1492250" y="3683000"/>
            <a:ext cx="7096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2.000</a:t>
            </a:r>
          </a:p>
        </p:txBody>
      </p:sp>
      <p:sp>
        <p:nvSpPr>
          <p:cNvPr id="441396" name="Rectangle 52"/>
          <p:cNvSpPr>
            <a:spLocks noChangeArrowheads="1"/>
          </p:cNvSpPr>
          <p:nvPr/>
        </p:nvSpPr>
        <p:spPr bwMode="auto">
          <a:xfrm>
            <a:off x="1492250" y="2609850"/>
            <a:ext cx="7096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3.000</a:t>
            </a:r>
          </a:p>
        </p:txBody>
      </p:sp>
      <p:grpSp>
        <p:nvGrpSpPr>
          <p:cNvPr id="441412" name="Group 68"/>
          <p:cNvGrpSpPr>
            <a:grpSpLocks/>
          </p:cNvGrpSpPr>
          <p:nvPr/>
        </p:nvGrpSpPr>
        <p:grpSpPr bwMode="auto">
          <a:xfrm>
            <a:off x="2217738" y="2384425"/>
            <a:ext cx="3649662" cy="3597275"/>
            <a:chOff x="1397" y="1502"/>
            <a:chExt cx="2299" cy="2266"/>
          </a:xfrm>
        </p:grpSpPr>
        <p:sp>
          <p:nvSpPr>
            <p:cNvPr id="441408" name="Text Box 64"/>
            <p:cNvSpPr txBox="1">
              <a:spLocks noChangeArrowheads="1"/>
            </p:cNvSpPr>
            <p:nvPr/>
          </p:nvSpPr>
          <p:spPr bwMode="auto">
            <a:xfrm>
              <a:off x="2010" y="2859"/>
              <a:ext cx="2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/>
                <a:t>D</a:t>
              </a:r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 rot="16200000" flipH="1">
              <a:off x="2230" y="3106"/>
              <a:ext cx="1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383" name="Line 39"/>
            <p:cNvSpPr>
              <a:spLocks noChangeShapeType="1"/>
            </p:cNvSpPr>
            <p:nvPr/>
          </p:nvSpPr>
          <p:spPr bwMode="auto">
            <a:xfrm rot="16200000" flipH="1">
              <a:off x="1823" y="3448"/>
              <a:ext cx="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398" name="Line 54"/>
            <p:cNvSpPr>
              <a:spLocks noChangeShapeType="1"/>
            </p:cNvSpPr>
            <p:nvPr/>
          </p:nvSpPr>
          <p:spPr bwMode="auto">
            <a:xfrm rot="10800000" flipH="1">
              <a:off x="1397" y="3102"/>
              <a:ext cx="6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399" name="Line 55"/>
            <p:cNvSpPr>
              <a:spLocks noChangeShapeType="1"/>
            </p:cNvSpPr>
            <p:nvPr/>
          </p:nvSpPr>
          <p:spPr bwMode="auto">
            <a:xfrm rot="10800000" flipH="1">
              <a:off x="1397" y="2423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400" name="Line 56"/>
            <p:cNvSpPr>
              <a:spLocks noChangeShapeType="1"/>
            </p:cNvSpPr>
            <p:nvPr/>
          </p:nvSpPr>
          <p:spPr bwMode="auto">
            <a:xfrm rot="10800000" flipH="1">
              <a:off x="1397" y="1761"/>
              <a:ext cx="2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401" name="Line 57"/>
            <p:cNvSpPr>
              <a:spLocks noChangeShapeType="1"/>
            </p:cNvSpPr>
            <p:nvPr/>
          </p:nvSpPr>
          <p:spPr bwMode="auto">
            <a:xfrm rot="16200000" flipH="1">
              <a:off x="2652" y="2794"/>
              <a:ext cx="19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441402" name="Oval 58"/>
            <p:cNvSpPr>
              <a:spLocks noChangeArrowheads="1"/>
            </p:cNvSpPr>
            <p:nvPr/>
          </p:nvSpPr>
          <p:spPr bwMode="auto">
            <a:xfrm>
              <a:off x="2083" y="3062"/>
              <a:ext cx="110" cy="110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41405" name="Oval 61"/>
            <p:cNvSpPr>
              <a:spLocks noChangeArrowheads="1"/>
            </p:cNvSpPr>
            <p:nvPr/>
          </p:nvSpPr>
          <p:spPr bwMode="auto">
            <a:xfrm>
              <a:off x="2825" y="2383"/>
              <a:ext cx="110" cy="110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41406" name="Oval 62"/>
            <p:cNvSpPr>
              <a:spLocks noChangeArrowheads="1"/>
            </p:cNvSpPr>
            <p:nvPr/>
          </p:nvSpPr>
          <p:spPr bwMode="auto">
            <a:xfrm>
              <a:off x="3558" y="1728"/>
              <a:ext cx="110" cy="110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41407" name="Text Box 63"/>
            <p:cNvSpPr txBox="1">
              <a:spLocks noChangeArrowheads="1"/>
            </p:cNvSpPr>
            <p:nvPr/>
          </p:nvSpPr>
          <p:spPr bwMode="auto">
            <a:xfrm>
              <a:off x="2775" y="2165"/>
              <a:ext cx="2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/>
                <a:t>E</a:t>
              </a:r>
            </a:p>
          </p:txBody>
        </p:sp>
        <p:sp>
          <p:nvSpPr>
            <p:cNvPr id="441409" name="Text Box 65"/>
            <p:cNvSpPr txBox="1">
              <a:spLocks noChangeArrowheads="1"/>
            </p:cNvSpPr>
            <p:nvPr/>
          </p:nvSpPr>
          <p:spPr bwMode="auto">
            <a:xfrm>
              <a:off x="3502" y="1502"/>
              <a:ext cx="1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i="1"/>
                <a:t>F</a:t>
              </a:r>
            </a:p>
          </p:txBody>
        </p:sp>
      </p:grpSp>
      <p:sp>
        <p:nvSpPr>
          <p:cNvPr id="3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805651" y="6222075"/>
            <a:ext cx="415531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9</a:t>
            </a:r>
            <a:r>
              <a:rPr lang="es-ES" sz="2000" dirty="0" smtClean="0"/>
              <a:t>. Senda de expansión.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F420-9E3F-4694-B5BB-85819160A51E}" type="slidenum">
              <a:rPr lang="es-ES"/>
              <a:pPr/>
              <a:t>47</a:t>
            </a:fld>
            <a:endParaRPr lang="es-E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3.3. La senda de expansión y los costes a largo plazo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269" y="1623349"/>
            <a:ext cx="7830273" cy="4525963"/>
          </a:xfrm>
        </p:spPr>
        <p:txBody>
          <a:bodyPr/>
          <a:lstStyle/>
          <a:p>
            <a:pPr algn="just"/>
            <a:r>
              <a:rPr lang="es-ES" sz="2800" dirty="0"/>
              <a:t>Dado que los costes se derivan a partir de la producción, las curvas de costes están estrechamente relacionadas con el mapa de </a:t>
            </a:r>
            <a:r>
              <a:rPr lang="es-ES" sz="2800" dirty="0" err="1"/>
              <a:t>isocuantas</a:t>
            </a:r>
            <a:r>
              <a:rPr lang="es-ES" sz="2800" dirty="0"/>
              <a:t>.</a:t>
            </a:r>
          </a:p>
          <a:p>
            <a:pPr algn="just"/>
            <a:r>
              <a:rPr lang="es-ES" sz="2800" dirty="0"/>
              <a:t>La curva de costes totales a largo plazo (CTL) puede derivarse a partir de la senda de expansión, cada punto de la senda de expansión es un punto óptimo o de equilibrio que indica el coste mínimo al que puede obtenerse cada nivel de producción.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CC7D-EAE5-4865-AD5B-AC5146037AF9}" type="slidenum">
              <a:rPr lang="es-ES"/>
              <a:pPr/>
              <a:t>48</a:t>
            </a:fld>
            <a:endParaRPr lang="es-E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3.3. La senda de expansión y los costes a largo plazo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00" y="1600200"/>
            <a:ext cx="7818699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Curva </a:t>
            </a:r>
            <a:r>
              <a:rPr lang="es-ES" sz="2800" dirty="0"/>
              <a:t>de </a:t>
            </a:r>
            <a:r>
              <a:rPr lang="es-ES" sz="2800" dirty="0" smtClean="0"/>
              <a:t>coste cúbica:</a:t>
            </a:r>
            <a:endParaRPr lang="es-ES" sz="2800" dirty="0"/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s-ES" sz="2800" dirty="0"/>
              <a:t>   </a:t>
            </a:r>
            <a:r>
              <a:rPr lang="es-ES" sz="2800" dirty="0" smtClean="0"/>
              <a:t>   CTL</a:t>
            </a:r>
            <a:r>
              <a:rPr lang="es-ES" sz="2800" dirty="0"/>
              <a:t>= </a:t>
            </a:r>
            <a:r>
              <a:rPr lang="es-ES" sz="2800" dirty="0" smtClean="0">
                <a:sym typeface="Symbol" pitchFamily="18" charset="2"/>
              </a:rPr>
              <a:t>aQ</a:t>
            </a:r>
            <a:r>
              <a:rPr lang="es-ES" sz="2800" baseline="30000" dirty="0" smtClean="0">
                <a:sym typeface="Symbol" pitchFamily="18" charset="2"/>
              </a:rPr>
              <a:t>3</a:t>
            </a:r>
            <a:r>
              <a:rPr lang="es-ES" sz="2800" dirty="0" smtClean="0"/>
              <a:t> </a:t>
            </a:r>
            <a:r>
              <a:rPr lang="es-ES" sz="2800" dirty="0"/>
              <a:t>+ </a:t>
            </a:r>
            <a:r>
              <a:rPr lang="es-ES" sz="2800" dirty="0" smtClean="0"/>
              <a:t>b</a:t>
            </a:r>
            <a:r>
              <a:rPr lang="es-ES" sz="2800" dirty="0" smtClean="0">
                <a:sym typeface="Symbol" pitchFamily="18" charset="2"/>
              </a:rPr>
              <a:t>Q</a:t>
            </a:r>
            <a:r>
              <a:rPr lang="es-ES" sz="2800" baseline="30000" dirty="0" smtClean="0">
                <a:sym typeface="Symbol" pitchFamily="18" charset="2"/>
              </a:rPr>
              <a:t>2</a:t>
            </a:r>
            <a:r>
              <a:rPr lang="es-ES" sz="2800" dirty="0" smtClean="0">
                <a:sym typeface="Symbol" pitchFamily="18" charset="2"/>
              </a:rPr>
              <a:t> + </a:t>
            </a:r>
            <a:r>
              <a:rPr lang="es-ES" sz="2800" dirty="0" err="1" smtClean="0">
                <a:sym typeface="Symbol" pitchFamily="18" charset="2"/>
              </a:rPr>
              <a:t>cQ</a:t>
            </a:r>
            <a:endParaRPr lang="es-ES" sz="2800" baseline="30000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s-ES" sz="2800" dirty="0" smtClean="0"/>
              <a:t>Curvas de costes cuadráticas:   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s-ES" sz="2800" dirty="0" smtClean="0"/>
              <a:t>      </a:t>
            </a:r>
            <a:r>
              <a:rPr lang="es-ES" sz="2800" dirty="0" err="1"/>
              <a:t>CMeL</a:t>
            </a:r>
            <a:r>
              <a:rPr lang="es-ES" sz="2800" dirty="0"/>
              <a:t> = </a:t>
            </a:r>
            <a:r>
              <a:rPr lang="es-ES" sz="2800" dirty="0" smtClean="0">
                <a:sym typeface="Symbol" pitchFamily="18" charset="2"/>
              </a:rPr>
              <a:t>aQ</a:t>
            </a:r>
            <a:r>
              <a:rPr lang="es-ES" sz="2800" baseline="30000" dirty="0" smtClean="0">
                <a:sym typeface="Symbol" pitchFamily="18" charset="2"/>
              </a:rPr>
              <a:t>2 </a:t>
            </a:r>
            <a:r>
              <a:rPr lang="es-ES" sz="2800" dirty="0" smtClean="0"/>
              <a:t>+ </a:t>
            </a:r>
            <a:r>
              <a:rPr lang="es-ES" sz="2800" dirty="0" err="1" smtClean="0"/>
              <a:t>b</a:t>
            </a:r>
            <a:r>
              <a:rPr lang="es-ES" sz="2800" dirty="0" err="1" smtClean="0">
                <a:sym typeface="Symbol" pitchFamily="18" charset="2"/>
              </a:rPr>
              <a:t>Q</a:t>
            </a:r>
            <a:r>
              <a:rPr lang="es-ES" sz="2800" dirty="0" smtClean="0">
                <a:sym typeface="Symbol" pitchFamily="18" charset="2"/>
              </a:rPr>
              <a:t> + c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s-ES" sz="2800" dirty="0" smtClean="0"/>
              <a:t>      CML = </a:t>
            </a:r>
            <a:r>
              <a:rPr lang="es-ES" sz="2800" dirty="0" smtClean="0">
                <a:sym typeface="Symbol" pitchFamily="18" charset="2"/>
              </a:rPr>
              <a:t>3aQ</a:t>
            </a:r>
            <a:r>
              <a:rPr lang="es-ES" sz="2800" baseline="30000" dirty="0" smtClean="0">
                <a:sym typeface="Symbol" pitchFamily="18" charset="2"/>
              </a:rPr>
              <a:t>2 </a:t>
            </a:r>
            <a:r>
              <a:rPr lang="es-ES" sz="2800" dirty="0" smtClean="0"/>
              <a:t>+ 2b</a:t>
            </a:r>
            <a:r>
              <a:rPr lang="es-ES" sz="2800" dirty="0" smtClean="0">
                <a:sym typeface="Symbol" pitchFamily="18" charset="2"/>
              </a:rPr>
              <a:t>Q + c</a:t>
            </a:r>
            <a:endParaRPr lang="es-ES" sz="2800" baseline="30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" sz="2800" dirty="0"/>
              <a:t> </a:t>
            </a:r>
            <a:r>
              <a:rPr lang="es-ES" sz="2800" dirty="0" smtClean="0"/>
              <a:t>a, b, c</a:t>
            </a:r>
            <a:r>
              <a:rPr lang="es-ES" sz="2800" dirty="0" smtClean="0">
                <a:sym typeface="Symbol" pitchFamily="18" charset="2"/>
              </a:rPr>
              <a:t> </a:t>
            </a:r>
            <a:r>
              <a:rPr lang="es-ES" sz="2800" dirty="0">
                <a:sym typeface="Symbol" pitchFamily="18" charset="2"/>
              </a:rPr>
              <a:t>son constantes </a:t>
            </a:r>
            <a:r>
              <a:rPr lang="es-ES" sz="2800" dirty="0" smtClean="0">
                <a:sym typeface="Symbol" pitchFamily="18" charset="2"/>
              </a:rPr>
              <a:t>positivas.</a:t>
            </a:r>
            <a:endParaRPr lang="es-E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s-ES" sz="2800" dirty="0">
                <a:solidFill>
                  <a:srgbClr val="FF3300"/>
                </a:solidFill>
                <a:sym typeface="Symbol" pitchFamily="18" charset="2"/>
              </a:rPr>
              <a:t>¿Qué nos indica de la función de costes totales que estamos en el largo plazo?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3149-84E5-42A3-A51F-CC19F89732D7}" type="slidenum">
              <a:rPr lang="es-ES"/>
              <a:pPr/>
              <a:t>49</a:t>
            </a:fld>
            <a:endParaRPr lang="es-ES"/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 flipV="1">
            <a:off x="2224088" y="2871788"/>
            <a:ext cx="3082925" cy="310991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31449" name="Rectangle 25"/>
          <p:cNvSpPr>
            <a:spLocks noChangeArrowheads="1"/>
          </p:cNvSpPr>
          <p:nvPr/>
        </p:nvSpPr>
        <p:spPr bwMode="auto">
          <a:xfrm>
            <a:off x="5521325" y="2178050"/>
            <a:ext cx="21431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Senda de expansión</a:t>
            </a:r>
          </a:p>
          <a:p>
            <a:pPr eaLnBrk="0" hangingPunct="0"/>
            <a:r>
              <a:rPr lang="en-US" sz="1600" b="1"/>
              <a:t>a largo plazo</a:t>
            </a: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7983537" cy="10858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3.3. La senda de expansión y los costes a largo plazo</a:t>
            </a:r>
            <a:endParaRPr lang="en-US" sz="3200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>
            <a:off x="2222500" y="17573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2203450" y="6007100"/>
            <a:ext cx="442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6680200" y="5861050"/>
            <a:ext cx="17414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L, trabajo al año</a:t>
            </a:r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504825" y="1139825"/>
            <a:ext cx="10858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K, capital</a:t>
            </a:r>
          </a:p>
          <a:p>
            <a:pPr algn="r" eaLnBrk="0" hangingPunct="0"/>
            <a:r>
              <a:rPr lang="en-US" sz="1600" b="1"/>
              <a:t>al año</a:t>
            </a:r>
          </a:p>
        </p:txBody>
      </p:sp>
      <p:grpSp>
        <p:nvGrpSpPr>
          <p:cNvPr id="231477" name="Group 53"/>
          <p:cNvGrpSpPr>
            <a:grpSpLocks/>
          </p:cNvGrpSpPr>
          <p:nvPr/>
        </p:nvGrpSpPr>
        <p:grpSpPr bwMode="auto">
          <a:xfrm>
            <a:off x="1754188" y="1674813"/>
            <a:ext cx="5472112" cy="4641850"/>
            <a:chOff x="1105" y="1055"/>
            <a:chExt cx="3447" cy="2924"/>
          </a:xfrm>
        </p:grpSpPr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2353" y="3753"/>
              <a:ext cx="24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L</a:t>
              </a:r>
              <a:r>
                <a:rPr lang="en-US" sz="1600" b="1" i="1" baseline="-25000"/>
                <a:t>2</a:t>
              </a:r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4273" y="2977"/>
              <a:ext cx="2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Q</a:t>
              </a:r>
              <a:r>
                <a:rPr lang="en-US" b="1" i="1" baseline="-25000"/>
                <a:t>2</a:t>
              </a:r>
            </a:p>
          </p:txBody>
        </p:sp>
        <p:sp>
          <p:nvSpPr>
            <p:cNvPr id="231428" name="Line 4"/>
            <p:cNvSpPr>
              <a:spLocks noChangeShapeType="1"/>
            </p:cNvSpPr>
            <p:nvPr/>
          </p:nvSpPr>
          <p:spPr bwMode="auto">
            <a:xfrm>
              <a:off x="1418" y="1602"/>
              <a:ext cx="2166" cy="217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1105" y="2545"/>
              <a:ext cx="27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K</a:t>
              </a:r>
              <a:r>
                <a:rPr lang="en-US" b="1" i="1" baseline="-25000"/>
                <a:t>2</a:t>
              </a:r>
            </a:p>
          </p:txBody>
        </p:sp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 flipH="1">
              <a:off x="1386" y="2688"/>
              <a:ext cx="1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873" y="1055"/>
              <a:ext cx="2401" cy="2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7" y="55"/>
                </a:cxn>
                <a:cxn ang="0">
                  <a:pos x="7" y="126"/>
                </a:cxn>
                <a:cxn ang="0">
                  <a:pos x="21" y="213"/>
                </a:cxn>
                <a:cxn ang="0">
                  <a:pos x="28" y="304"/>
                </a:cxn>
                <a:cxn ang="0">
                  <a:pos x="34" y="400"/>
                </a:cxn>
                <a:cxn ang="0">
                  <a:pos x="48" y="497"/>
                </a:cxn>
                <a:cxn ang="0">
                  <a:pos x="55" y="578"/>
                </a:cxn>
                <a:cxn ang="0">
                  <a:pos x="69" y="649"/>
                </a:cxn>
                <a:cxn ang="0">
                  <a:pos x="75" y="704"/>
                </a:cxn>
                <a:cxn ang="0">
                  <a:pos x="89" y="750"/>
                </a:cxn>
                <a:cxn ang="0">
                  <a:pos x="96" y="791"/>
                </a:cxn>
                <a:cxn ang="0">
                  <a:pos x="110" y="826"/>
                </a:cxn>
                <a:cxn ang="0">
                  <a:pos x="130" y="887"/>
                </a:cxn>
                <a:cxn ang="0">
                  <a:pos x="158" y="958"/>
                </a:cxn>
                <a:cxn ang="0">
                  <a:pos x="233" y="1100"/>
                </a:cxn>
                <a:cxn ang="0">
                  <a:pos x="274" y="1171"/>
                </a:cxn>
                <a:cxn ang="0">
                  <a:pos x="322" y="1242"/>
                </a:cxn>
                <a:cxn ang="0">
                  <a:pos x="383" y="1323"/>
                </a:cxn>
                <a:cxn ang="0">
                  <a:pos x="445" y="1409"/>
                </a:cxn>
                <a:cxn ang="0">
                  <a:pos x="520" y="1495"/>
                </a:cxn>
                <a:cxn ang="0">
                  <a:pos x="588" y="1571"/>
                </a:cxn>
                <a:cxn ang="0">
                  <a:pos x="657" y="1632"/>
                </a:cxn>
                <a:cxn ang="0">
                  <a:pos x="725" y="1688"/>
                </a:cxn>
                <a:cxn ang="0">
                  <a:pos x="800" y="1739"/>
                </a:cxn>
                <a:cxn ang="0">
                  <a:pos x="889" y="1789"/>
                </a:cxn>
                <a:cxn ang="0">
                  <a:pos x="998" y="1850"/>
                </a:cxn>
                <a:cxn ang="0">
                  <a:pos x="1122" y="1921"/>
                </a:cxn>
                <a:cxn ang="0">
                  <a:pos x="1190" y="1952"/>
                </a:cxn>
                <a:cxn ang="0">
                  <a:pos x="1265" y="1982"/>
                </a:cxn>
                <a:cxn ang="0">
                  <a:pos x="1347" y="2008"/>
                </a:cxn>
                <a:cxn ang="0">
                  <a:pos x="1436" y="2033"/>
                </a:cxn>
                <a:cxn ang="0">
                  <a:pos x="1545" y="2048"/>
                </a:cxn>
                <a:cxn ang="0">
                  <a:pos x="1668" y="2063"/>
                </a:cxn>
                <a:cxn ang="0">
                  <a:pos x="1798" y="2079"/>
                </a:cxn>
                <a:cxn ang="0">
                  <a:pos x="1942" y="2089"/>
                </a:cxn>
                <a:cxn ang="0">
                  <a:pos x="2072" y="2094"/>
                </a:cxn>
                <a:cxn ang="0">
                  <a:pos x="2202" y="2104"/>
                </a:cxn>
                <a:cxn ang="0">
                  <a:pos x="2311" y="2109"/>
                </a:cxn>
                <a:cxn ang="0">
                  <a:pos x="2359" y="2109"/>
                </a:cxn>
                <a:cxn ang="0">
                  <a:pos x="2400" y="2114"/>
                </a:cxn>
              </a:cxnLst>
              <a:rect l="0" t="0" r="r" b="b"/>
              <a:pathLst>
                <a:path w="2401" h="2115">
                  <a:moveTo>
                    <a:pt x="0" y="0"/>
                  </a:moveTo>
                  <a:lnTo>
                    <a:pt x="0" y="25"/>
                  </a:lnTo>
                  <a:lnTo>
                    <a:pt x="7" y="55"/>
                  </a:lnTo>
                  <a:lnTo>
                    <a:pt x="7" y="126"/>
                  </a:lnTo>
                  <a:lnTo>
                    <a:pt x="21" y="213"/>
                  </a:lnTo>
                  <a:lnTo>
                    <a:pt x="28" y="304"/>
                  </a:lnTo>
                  <a:lnTo>
                    <a:pt x="34" y="400"/>
                  </a:lnTo>
                  <a:lnTo>
                    <a:pt x="48" y="497"/>
                  </a:lnTo>
                  <a:lnTo>
                    <a:pt x="55" y="578"/>
                  </a:lnTo>
                  <a:lnTo>
                    <a:pt x="69" y="649"/>
                  </a:lnTo>
                  <a:lnTo>
                    <a:pt x="75" y="704"/>
                  </a:lnTo>
                  <a:lnTo>
                    <a:pt x="89" y="750"/>
                  </a:lnTo>
                  <a:lnTo>
                    <a:pt x="96" y="791"/>
                  </a:lnTo>
                  <a:lnTo>
                    <a:pt x="110" y="826"/>
                  </a:lnTo>
                  <a:lnTo>
                    <a:pt x="130" y="887"/>
                  </a:lnTo>
                  <a:lnTo>
                    <a:pt x="158" y="958"/>
                  </a:lnTo>
                  <a:lnTo>
                    <a:pt x="233" y="1100"/>
                  </a:lnTo>
                  <a:lnTo>
                    <a:pt x="274" y="1171"/>
                  </a:lnTo>
                  <a:lnTo>
                    <a:pt x="322" y="1242"/>
                  </a:lnTo>
                  <a:lnTo>
                    <a:pt x="383" y="1323"/>
                  </a:lnTo>
                  <a:lnTo>
                    <a:pt x="445" y="1409"/>
                  </a:lnTo>
                  <a:lnTo>
                    <a:pt x="520" y="1495"/>
                  </a:lnTo>
                  <a:lnTo>
                    <a:pt x="588" y="1571"/>
                  </a:lnTo>
                  <a:lnTo>
                    <a:pt x="657" y="1632"/>
                  </a:lnTo>
                  <a:lnTo>
                    <a:pt x="725" y="1688"/>
                  </a:lnTo>
                  <a:lnTo>
                    <a:pt x="800" y="1739"/>
                  </a:lnTo>
                  <a:lnTo>
                    <a:pt x="889" y="1789"/>
                  </a:lnTo>
                  <a:lnTo>
                    <a:pt x="998" y="1850"/>
                  </a:lnTo>
                  <a:lnTo>
                    <a:pt x="1122" y="1921"/>
                  </a:lnTo>
                  <a:lnTo>
                    <a:pt x="1190" y="1952"/>
                  </a:lnTo>
                  <a:lnTo>
                    <a:pt x="1265" y="1982"/>
                  </a:lnTo>
                  <a:lnTo>
                    <a:pt x="1347" y="2008"/>
                  </a:lnTo>
                  <a:lnTo>
                    <a:pt x="1436" y="2033"/>
                  </a:lnTo>
                  <a:lnTo>
                    <a:pt x="1545" y="2048"/>
                  </a:lnTo>
                  <a:lnTo>
                    <a:pt x="1668" y="2063"/>
                  </a:lnTo>
                  <a:lnTo>
                    <a:pt x="1798" y="2079"/>
                  </a:lnTo>
                  <a:lnTo>
                    <a:pt x="1942" y="2089"/>
                  </a:lnTo>
                  <a:lnTo>
                    <a:pt x="2072" y="2094"/>
                  </a:lnTo>
                  <a:lnTo>
                    <a:pt x="2202" y="2104"/>
                  </a:lnTo>
                  <a:lnTo>
                    <a:pt x="2311" y="2109"/>
                  </a:lnTo>
                  <a:lnTo>
                    <a:pt x="2359" y="2109"/>
                  </a:lnTo>
                  <a:lnTo>
                    <a:pt x="2400" y="2114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47" name="Oval 23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1453" name="Line 29"/>
            <p:cNvSpPr>
              <a:spLocks noChangeShapeType="1"/>
            </p:cNvSpPr>
            <p:nvPr/>
          </p:nvSpPr>
          <p:spPr bwMode="auto">
            <a:xfrm>
              <a:off x="2496" y="2698"/>
              <a:ext cx="0" cy="10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55" name="Rectangle 31"/>
            <p:cNvSpPr>
              <a:spLocks noChangeArrowheads="1"/>
            </p:cNvSpPr>
            <p:nvPr/>
          </p:nvSpPr>
          <p:spPr bwMode="auto">
            <a:xfrm>
              <a:off x="3505" y="3769"/>
              <a:ext cx="11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sz="1600" b="1" i="1"/>
            </a:p>
          </p:txBody>
        </p:sp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1153" y="1441"/>
              <a:ext cx="1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b="1" i="1"/>
            </a:p>
          </p:txBody>
        </p:sp>
      </p:grpSp>
      <p:grpSp>
        <p:nvGrpSpPr>
          <p:cNvPr id="231472" name="Group 48"/>
          <p:cNvGrpSpPr>
            <a:grpSpLocks/>
          </p:cNvGrpSpPr>
          <p:nvPr/>
        </p:nvGrpSpPr>
        <p:grpSpPr bwMode="auto">
          <a:xfrm>
            <a:off x="1830388" y="1601788"/>
            <a:ext cx="4676775" cy="4714875"/>
            <a:chOff x="1153" y="1009"/>
            <a:chExt cx="2946" cy="2970"/>
          </a:xfrm>
        </p:grpSpPr>
        <p:sp>
          <p:nvSpPr>
            <p:cNvPr id="231440" name="Line 16"/>
            <p:cNvSpPr>
              <a:spLocks noChangeShapeType="1"/>
            </p:cNvSpPr>
            <p:nvPr/>
          </p:nvSpPr>
          <p:spPr bwMode="auto">
            <a:xfrm>
              <a:off x="1418" y="1170"/>
              <a:ext cx="2598" cy="2598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3985" y="3769"/>
              <a:ext cx="11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sz="1600" b="1" i="1"/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1153" y="1009"/>
              <a:ext cx="1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b="1" i="1"/>
            </a:p>
          </p:txBody>
        </p:sp>
      </p:grpSp>
      <p:grpSp>
        <p:nvGrpSpPr>
          <p:cNvPr id="231474" name="Group 50"/>
          <p:cNvGrpSpPr>
            <a:grpSpLocks/>
          </p:cNvGrpSpPr>
          <p:nvPr/>
        </p:nvGrpSpPr>
        <p:grpSpPr bwMode="auto">
          <a:xfrm>
            <a:off x="1754188" y="2359025"/>
            <a:ext cx="5014912" cy="3957638"/>
            <a:chOff x="1105" y="1486"/>
            <a:chExt cx="3159" cy="2493"/>
          </a:xfrm>
        </p:grpSpPr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3985" y="3409"/>
              <a:ext cx="2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Q</a:t>
              </a:r>
              <a:r>
                <a:rPr lang="en-US" b="1" i="1" baseline="-25000"/>
                <a:t>1</a:t>
              </a:r>
            </a:p>
          </p:txBody>
        </p:sp>
        <p:sp>
          <p:nvSpPr>
            <p:cNvPr id="231451" name="Rectangle 27"/>
            <p:cNvSpPr>
              <a:spLocks noChangeArrowheads="1"/>
            </p:cNvSpPr>
            <p:nvPr/>
          </p:nvSpPr>
          <p:spPr bwMode="auto">
            <a:xfrm>
              <a:off x="1153" y="2161"/>
              <a:ext cx="1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b="1" i="1"/>
            </a:p>
          </p:txBody>
        </p:sp>
        <p:sp>
          <p:nvSpPr>
            <p:cNvPr id="231452" name="Rectangle 28"/>
            <p:cNvSpPr>
              <a:spLocks noChangeArrowheads="1"/>
            </p:cNvSpPr>
            <p:nvPr/>
          </p:nvSpPr>
          <p:spPr bwMode="auto">
            <a:xfrm>
              <a:off x="2689" y="3769"/>
              <a:ext cx="11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sz="1600" b="1" i="1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37" y="1486"/>
              <a:ext cx="2401" cy="2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"/>
                </a:cxn>
                <a:cxn ang="0">
                  <a:pos x="6" y="52"/>
                </a:cxn>
                <a:cxn ang="0">
                  <a:pos x="6" y="127"/>
                </a:cxn>
                <a:cxn ang="0">
                  <a:pos x="19" y="214"/>
                </a:cxn>
                <a:cxn ang="0">
                  <a:pos x="25" y="306"/>
                </a:cxn>
                <a:cxn ang="0">
                  <a:pos x="38" y="404"/>
                </a:cxn>
                <a:cxn ang="0">
                  <a:pos x="44" y="496"/>
                </a:cxn>
                <a:cxn ang="0">
                  <a:pos x="57" y="577"/>
                </a:cxn>
                <a:cxn ang="0">
                  <a:pos x="69" y="646"/>
                </a:cxn>
                <a:cxn ang="0">
                  <a:pos x="82" y="703"/>
                </a:cxn>
                <a:cxn ang="0">
                  <a:pos x="88" y="750"/>
                </a:cxn>
                <a:cxn ang="0">
                  <a:pos x="101" y="790"/>
                </a:cxn>
                <a:cxn ang="0">
                  <a:pos x="107" y="824"/>
                </a:cxn>
                <a:cxn ang="0">
                  <a:pos x="132" y="888"/>
                </a:cxn>
                <a:cxn ang="0">
                  <a:pos x="157" y="957"/>
                </a:cxn>
                <a:cxn ang="0">
                  <a:pos x="233" y="1101"/>
                </a:cxn>
                <a:cxn ang="0">
                  <a:pos x="271" y="1170"/>
                </a:cxn>
                <a:cxn ang="0">
                  <a:pos x="321" y="1245"/>
                </a:cxn>
                <a:cxn ang="0">
                  <a:pos x="384" y="1326"/>
                </a:cxn>
                <a:cxn ang="0">
                  <a:pos x="447" y="1412"/>
                </a:cxn>
                <a:cxn ang="0">
                  <a:pos x="523" y="1493"/>
                </a:cxn>
                <a:cxn ang="0">
                  <a:pos x="592" y="1568"/>
                </a:cxn>
                <a:cxn ang="0">
                  <a:pos x="655" y="1631"/>
                </a:cxn>
                <a:cxn ang="0">
                  <a:pos x="724" y="1689"/>
                </a:cxn>
                <a:cxn ang="0">
                  <a:pos x="794" y="1740"/>
                </a:cxn>
                <a:cxn ang="0">
                  <a:pos x="838" y="1764"/>
                </a:cxn>
                <a:cxn ang="0">
                  <a:pos x="888" y="1792"/>
                </a:cxn>
                <a:cxn ang="0">
                  <a:pos x="1002" y="1856"/>
                </a:cxn>
                <a:cxn ang="0">
                  <a:pos x="1121" y="1925"/>
                </a:cxn>
                <a:cxn ang="0">
                  <a:pos x="1191" y="1954"/>
                </a:cxn>
                <a:cxn ang="0">
                  <a:pos x="1266" y="1988"/>
                </a:cxn>
                <a:cxn ang="0">
                  <a:pos x="1348" y="2011"/>
                </a:cxn>
                <a:cxn ang="0">
                  <a:pos x="1436" y="2034"/>
                </a:cxn>
                <a:cxn ang="0">
                  <a:pos x="1543" y="2052"/>
                </a:cxn>
                <a:cxn ang="0">
                  <a:pos x="1663" y="2069"/>
                </a:cxn>
                <a:cxn ang="0">
                  <a:pos x="1802" y="2080"/>
                </a:cxn>
                <a:cxn ang="0">
                  <a:pos x="1940" y="2086"/>
                </a:cxn>
                <a:cxn ang="0">
                  <a:pos x="2072" y="2098"/>
                </a:cxn>
                <a:cxn ang="0">
                  <a:pos x="2198" y="2103"/>
                </a:cxn>
                <a:cxn ang="0">
                  <a:pos x="2312" y="2109"/>
                </a:cxn>
                <a:cxn ang="0">
                  <a:pos x="2356" y="2109"/>
                </a:cxn>
                <a:cxn ang="0">
                  <a:pos x="2400" y="2115"/>
                </a:cxn>
              </a:cxnLst>
              <a:rect l="0" t="0" r="r" b="b"/>
              <a:pathLst>
                <a:path w="2401" h="2116">
                  <a:moveTo>
                    <a:pt x="0" y="0"/>
                  </a:moveTo>
                  <a:lnTo>
                    <a:pt x="0" y="24"/>
                  </a:lnTo>
                  <a:lnTo>
                    <a:pt x="6" y="52"/>
                  </a:lnTo>
                  <a:lnTo>
                    <a:pt x="6" y="127"/>
                  </a:lnTo>
                  <a:lnTo>
                    <a:pt x="19" y="214"/>
                  </a:lnTo>
                  <a:lnTo>
                    <a:pt x="25" y="306"/>
                  </a:lnTo>
                  <a:lnTo>
                    <a:pt x="38" y="404"/>
                  </a:lnTo>
                  <a:lnTo>
                    <a:pt x="44" y="496"/>
                  </a:lnTo>
                  <a:lnTo>
                    <a:pt x="57" y="577"/>
                  </a:lnTo>
                  <a:lnTo>
                    <a:pt x="69" y="646"/>
                  </a:lnTo>
                  <a:lnTo>
                    <a:pt x="82" y="703"/>
                  </a:lnTo>
                  <a:lnTo>
                    <a:pt x="88" y="750"/>
                  </a:lnTo>
                  <a:lnTo>
                    <a:pt x="101" y="790"/>
                  </a:lnTo>
                  <a:lnTo>
                    <a:pt x="107" y="824"/>
                  </a:lnTo>
                  <a:lnTo>
                    <a:pt x="132" y="888"/>
                  </a:lnTo>
                  <a:lnTo>
                    <a:pt x="157" y="957"/>
                  </a:lnTo>
                  <a:lnTo>
                    <a:pt x="233" y="1101"/>
                  </a:lnTo>
                  <a:lnTo>
                    <a:pt x="271" y="1170"/>
                  </a:lnTo>
                  <a:lnTo>
                    <a:pt x="321" y="1245"/>
                  </a:lnTo>
                  <a:lnTo>
                    <a:pt x="384" y="1326"/>
                  </a:lnTo>
                  <a:lnTo>
                    <a:pt x="447" y="1412"/>
                  </a:lnTo>
                  <a:lnTo>
                    <a:pt x="523" y="1493"/>
                  </a:lnTo>
                  <a:lnTo>
                    <a:pt x="592" y="1568"/>
                  </a:lnTo>
                  <a:lnTo>
                    <a:pt x="655" y="1631"/>
                  </a:lnTo>
                  <a:lnTo>
                    <a:pt x="724" y="1689"/>
                  </a:lnTo>
                  <a:lnTo>
                    <a:pt x="794" y="1740"/>
                  </a:lnTo>
                  <a:lnTo>
                    <a:pt x="838" y="1764"/>
                  </a:lnTo>
                  <a:lnTo>
                    <a:pt x="888" y="1792"/>
                  </a:lnTo>
                  <a:lnTo>
                    <a:pt x="1002" y="1856"/>
                  </a:lnTo>
                  <a:lnTo>
                    <a:pt x="1121" y="1925"/>
                  </a:lnTo>
                  <a:lnTo>
                    <a:pt x="1191" y="1954"/>
                  </a:lnTo>
                  <a:lnTo>
                    <a:pt x="1266" y="1988"/>
                  </a:lnTo>
                  <a:lnTo>
                    <a:pt x="1348" y="2011"/>
                  </a:lnTo>
                  <a:lnTo>
                    <a:pt x="1436" y="2034"/>
                  </a:lnTo>
                  <a:lnTo>
                    <a:pt x="1543" y="2052"/>
                  </a:lnTo>
                  <a:lnTo>
                    <a:pt x="1663" y="2069"/>
                  </a:lnTo>
                  <a:lnTo>
                    <a:pt x="1802" y="2080"/>
                  </a:lnTo>
                  <a:lnTo>
                    <a:pt x="1940" y="2086"/>
                  </a:lnTo>
                  <a:lnTo>
                    <a:pt x="2072" y="2098"/>
                  </a:lnTo>
                  <a:lnTo>
                    <a:pt x="2198" y="2103"/>
                  </a:lnTo>
                  <a:lnTo>
                    <a:pt x="2312" y="2109"/>
                  </a:lnTo>
                  <a:lnTo>
                    <a:pt x="2356" y="2109"/>
                  </a:lnTo>
                  <a:lnTo>
                    <a:pt x="2400" y="2115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39" name="Line 15"/>
            <p:cNvSpPr>
              <a:spLocks noChangeShapeType="1"/>
            </p:cNvSpPr>
            <p:nvPr/>
          </p:nvSpPr>
          <p:spPr bwMode="auto">
            <a:xfrm>
              <a:off x="1387" y="2347"/>
              <a:ext cx="1429" cy="142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44" name="Line 20"/>
            <p:cNvSpPr>
              <a:spLocks noChangeShapeType="1"/>
            </p:cNvSpPr>
            <p:nvPr/>
          </p:nvSpPr>
          <p:spPr bwMode="auto">
            <a:xfrm>
              <a:off x="2112" y="3082"/>
              <a:ext cx="0" cy="7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969" y="3753"/>
              <a:ext cx="24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L</a:t>
              </a:r>
              <a:r>
                <a:rPr lang="en-US" sz="1600" b="1" i="1" baseline="-25000"/>
                <a:t>1</a:t>
              </a:r>
            </a:p>
          </p:txBody>
        </p:sp>
        <p:sp>
          <p:nvSpPr>
            <p:cNvPr id="231448" name="Oval 24"/>
            <p:cNvSpPr>
              <a:spLocks noChangeArrowheads="1"/>
            </p:cNvSpPr>
            <p:nvPr/>
          </p:nvSpPr>
          <p:spPr bwMode="auto">
            <a:xfrm>
              <a:off x="2064" y="30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1105" y="2929"/>
              <a:ext cx="27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K</a:t>
              </a:r>
              <a:r>
                <a:rPr lang="en-US" b="1" i="1" baseline="-25000"/>
                <a:t>1</a:t>
              </a:r>
            </a:p>
          </p:txBody>
        </p:sp>
        <p:sp>
          <p:nvSpPr>
            <p:cNvPr id="231460" name="Line 36"/>
            <p:cNvSpPr>
              <a:spLocks noChangeShapeType="1"/>
            </p:cNvSpPr>
            <p:nvPr/>
          </p:nvSpPr>
          <p:spPr bwMode="auto">
            <a:xfrm flipH="1">
              <a:off x="1386" y="3072"/>
              <a:ext cx="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1473" name="Group 49"/>
          <p:cNvGrpSpPr>
            <a:grpSpLocks/>
          </p:cNvGrpSpPr>
          <p:nvPr/>
        </p:nvGrpSpPr>
        <p:grpSpPr bwMode="auto">
          <a:xfrm>
            <a:off x="3352800" y="4219575"/>
            <a:ext cx="4665663" cy="2071688"/>
            <a:chOff x="2112" y="2658"/>
            <a:chExt cx="2939" cy="1305"/>
          </a:xfrm>
        </p:grpSpPr>
        <p:sp>
          <p:nvSpPr>
            <p:cNvPr id="231463" name="Oval 39"/>
            <p:cNvSpPr>
              <a:spLocks noChangeArrowheads="1"/>
            </p:cNvSpPr>
            <p:nvPr/>
          </p:nvSpPr>
          <p:spPr bwMode="auto">
            <a:xfrm>
              <a:off x="3295" y="30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1464" name="Line 40"/>
            <p:cNvSpPr>
              <a:spLocks noChangeShapeType="1"/>
            </p:cNvSpPr>
            <p:nvPr/>
          </p:nvSpPr>
          <p:spPr bwMode="auto">
            <a:xfrm>
              <a:off x="3350" y="3082"/>
              <a:ext cx="0" cy="7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3252" y="3753"/>
              <a:ext cx="24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L</a:t>
              </a:r>
              <a:r>
                <a:rPr lang="en-US" sz="1600" b="1" i="1" baseline="-25000"/>
                <a:t>4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363" y="2782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P</a:t>
              </a:r>
            </a:p>
          </p:txBody>
        </p:sp>
        <p:sp>
          <p:nvSpPr>
            <p:cNvPr id="231467" name="Line 43"/>
            <p:cNvSpPr>
              <a:spLocks noChangeShapeType="1"/>
            </p:cNvSpPr>
            <p:nvPr/>
          </p:nvSpPr>
          <p:spPr bwMode="auto">
            <a:xfrm flipH="1">
              <a:off x="2112" y="3072"/>
              <a:ext cx="1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31469" name="Rectangle 45"/>
            <p:cNvSpPr>
              <a:spLocks noChangeArrowheads="1"/>
            </p:cNvSpPr>
            <p:nvPr/>
          </p:nvSpPr>
          <p:spPr bwMode="auto">
            <a:xfrm>
              <a:off x="3665" y="2658"/>
              <a:ext cx="138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Senda de expansión </a:t>
              </a:r>
            </a:p>
            <a:p>
              <a:pPr eaLnBrk="0" hangingPunct="0"/>
              <a:r>
                <a:rPr lang="en-US" sz="1600" b="1"/>
                <a:t>a corto plazo</a:t>
              </a:r>
            </a:p>
          </p:txBody>
        </p:sp>
      </p:grpSp>
      <p:sp>
        <p:nvSpPr>
          <p:cNvPr id="231479" name="Rectangle 55"/>
          <p:cNvSpPr>
            <a:spLocks noChangeArrowheads="1"/>
          </p:cNvSpPr>
          <p:nvPr/>
        </p:nvSpPr>
        <p:spPr bwMode="auto">
          <a:xfrm>
            <a:off x="1692275" y="3302000"/>
            <a:ext cx="4048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</a:t>
            </a:r>
            <a:r>
              <a:rPr lang="en-US" sz="1600" b="1" baseline="-25000"/>
              <a:t>1</a:t>
            </a:r>
          </a:p>
        </p:txBody>
      </p:sp>
      <p:sp>
        <p:nvSpPr>
          <p:cNvPr id="231480" name="Rectangle 56"/>
          <p:cNvSpPr>
            <a:spLocks noChangeArrowheads="1"/>
          </p:cNvSpPr>
          <p:nvPr/>
        </p:nvSpPr>
        <p:spPr bwMode="auto">
          <a:xfrm>
            <a:off x="2957513" y="5172075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E1</a:t>
            </a:r>
          </a:p>
        </p:txBody>
      </p:sp>
      <p:sp>
        <p:nvSpPr>
          <p:cNvPr id="231481" name="Rectangle 57"/>
          <p:cNvSpPr>
            <a:spLocks noChangeArrowheads="1"/>
          </p:cNvSpPr>
          <p:nvPr/>
        </p:nvSpPr>
        <p:spPr bwMode="auto">
          <a:xfrm>
            <a:off x="1704975" y="1762125"/>
            <a:ext cx="4048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</a:t>
            </a:r>
            <a:r>
              <a:rPr lang="en-US" sz="1600" b="1" baseline="-25000"/>
              <a:t>3</a:t>
            </a:r>
          </a:p>
        </p:txBody>
      </p:sp>
      <p:sp>
        <p:nvSpPr>
          <p:cNvPr id="231482" name="Rectangle 58"/>
          <p:cNvSpPr>
            <a:spLocks noChangeArrowheads="1"/>
          </p:cNvSpPr>
          <p:nvPr/>
        </p:nvSpPr>
        <p:spPr bwMode="auto">
          <a:xfrm>
            <a:off x="1717675" y="2327275"/>
            <a:ext cx="4048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</a:t>
            </a:r>
            <a:r>
              <a:rPr lang="en-US" sz="1600" b="1" baseline="-25000"/>
              <a:t>2</a:t>
            </a:r>
          </a:p>
        </p:txBody>
      </p:sp>
      <p:sp>
        <p:nvSpPr>
          <p:cNvPr id="231483" name="Freeform 59"/>
          <p:cNvSpPr>
            <a:spLocks/>
          </p:cNvSpPr>
          <p:nvPr/>
        </p:nvSpPr>
        <p:spPr bwMode="auto">
          <a:xfrm>
            <a:off x="3730625" y="2206625"/>
            <a:ext cx="2205038" cy="1966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1033"/>
              </a:cxn>
              <a:cxn ang="0">
                <a:pos x="1389" y="1234"/>
              </a:cxn>
            </a:cxnLst>
            <a:rect l="0" t="0" r="r" b="b"/>
            <a:pathLst>
              <a:path w="1389" h="1239">
                <a:moveTo>
                  <a:pt x="0" y="0"/>
                </a:moveTo>
                <a:cubicBezTo>
                  <a:pt x="62" y="413"/>
                  <a:pt x="125" y="827"/>
                  <a:pt x="356" y="1033"/>
                </a:cubicBezTo>
                <a:cubicBezTo>
                  <a:pt x="587" y="1239"/>
                  <a:pt x="1217" y="1201"/>
                  <a:pt x="1389" y="1234"/>
                </a:cubicBezTo>
              </a:path>
            </a:pathLst>
          </a:custGeom>
          <a:noFill/>
          <a:ln w="50800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231484" name="Rectangle 60"/>
          <p:cNvSpPr>
            <a:spLocks noChangeArrowheads="1"/>
          </p:cNvSpPr>
          <p:nvPr/>
        </p:nvSpPr>
        <p:spPr bwMode="auto">
          <a:xfrm>
            <a:off x="4144963" y="3197225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E3</a:t>
            </a:r>
          </a:p>
        </p:txBody>
      </p:sp>
      <p:sp>
        <p:nvSpPr>
          <p:cNvPr id="231485" name="Rectangle 61"/>
          <p:cNvSpPr>
            <a:spLocks noChangeArrowheads="1"/>
          </p:cNvSpPr>
          <p:nvPr/>
        </p:nvSpPr>
        <p:spPr bwMode="auto">
          <a:xfrm>
            <a:off x="3795713" y="3760788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E2</a:t>
            </a:r>
          </a:p>
        </p:txBody>
      </p:sp>
      <p:sp>
        <p:nvSpPr>
          <p:cNvPr id="231486" name="Rectangle 62"/>
          <p:cNvSpPr>
            <a:spLocks noChangeArrowheads="1"/>
          </p:cNvSpPr>
          <p:nvPr/>
        </p:nvSpPr>
        <p:spPr bwMode="auto">
          <a:xfrm>
            <a:off x="6073775" y="3787775"/>
            <a:ext cx="442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/>
              <a:t>Q</a:t>
            </a:r>
            <a:r>
              <a:rPr lang="en-US" b="1" baseline="-25000"/>
              <a:t>3</a:t>
            </a:r>
          </a:p>
        </p:txBody>
      </p:sp>
      <p:sp>
        <p:nvSpPr>
          <p:cNvPr id="231487" name="Line 63"/>
          <p:cNvSpPr>
            <a:spLocks noChangeShapeType="1"/>
          </p:cNvSpPr>
          <p:nvPr/>
        </p:nvSpPr>
        <p:spPr bwMode="auto">
          <a:xfrm>
            <a:off x="4340225" y="3832225"/>
            <a:ext cx="0" cy="21907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231488" name="Line 64"/>
          <p:cNvSpPr>
            <a:spLocks noChangeShapeType="1"/>
          </p:cNvSpPr>
          <p:nvPr/>
        </p:nvSpPr>
        <p:spPr bwMode="auto">
          <a:xfrm flipH="1">
            <a:off x="2220913" y="3846513"/>
            <a:ext cx="2119312" cy="285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231489" name="Rectangle 65"/>
          <p:cNvSpPr>
            <a:spLocks noChangeArrowheads="1"/>
          </p:cNvSpPr>
          <p:nvPr/>
        </p:nvSpPr>
        <p:spPr bwMode="auto">
          <a:xfrm>
            <a:off x="1712913" y="3629025"/>
            <a:ext cx="4048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K</a:t>
            </a:r>
            <a:r>
              <a:rPr lang="en-US" sz="1600" b="1" baseline="-25000"/>
              <a:t>3</a:t>
            </a:r>
          </a:p>
        </p:txBody>
      </p:sp>
      <p:sp>
        <p:nvSpPr>
          <p:cNvPr id="231490" name="Rectangle 66"/>
          <p:cNvSpPr>
            <a:spLocks noChangeArrowheads="1"/>
          </p:cNvSpPr>
          <p:nvPr/>
        </p:nvSpPr>
        <p:spPr bwMode="auto">
          <a:xfrm>
            <a:off x="4287838" y="6024563"/>
            <a:ext cx="3825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L</a:t>
            </a:r>
            <a:r>
              <a:rPr lang="en-US" sz="1600" b="1" baseline="-25000"/>
              <a:t>3</a:t>
            </a:r>
          </a:p>
        </p:txBody>
      </p:sp>
      <p:sp>
        <p:nvSpPr>
          <p:cNvPr id="231491" name="Rectangle 67"/>
          <p:cNvSpPr>
            <a:spLocks noChangeArrowheads="1"/>
          </p:cNvSpPr>
          <p:nvPr/>
        </p:nvSpPr>
        <p:spPr bwMode="auto">
          <a:xfrm>
            <a:off x="361950" y="2816225"/>
            <a:ext cx="10906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C</a:t>
            </a:r>
            <a:r>
              <a:rPr lang="en-US" sz="1600" b="1" baseline="-25000"/>
              <a:t>1</a:t>
            </a:r>
            <a:r>
              <a:rPr lang="en-US" sz="1600" b="1"/>
              <a:t>&lt;C</a:t>
            </a:r>
            <a:r>
              <a:rPr lang="en-US" sz="1600" b="1" baseline="-25000"/>
              <a:t>2</a:t>
            </a:r>
            <a:r>
              <a:rPr lang="en-US" sz="1600" b="1"/>
              <a:t>&lt;C</a:t>
            </a:r>
            <a:r>
              <a:rPr lang="en-US" sz="1600" b="1" baseline="-25000"/>
              <a:t>3</a:t>
            </a: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805651" y="6222075"/>
            <a:ext cx="4155312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10</a:t>
            </a:r>
            <a:r>
              <a:rPr lang="es-ES" sz="2000" dirty="0" smtClean="0"/>
              <a:t>. Senda de expansión.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834-C678-4F22-8B34-AD9F41571AFC}" type="slidenum">
              <a:rPr lang="es-ES"/>
              <a:pPr/>
              <a:t>5</a:t>
            </a:fld>
            <a:endParaRPr lang="es-E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8037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Formulación del modelo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1488" y="1179513"/>
            <a:ext cx="7908583" cy="4525962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80000"/>
              </a:lnSpc>
              <a:spcBef>
                <a:spcPct val="70000"/>
              </a:spcBef>
            </a:pPr>
            <a:r>
              <a:rPr lang="es-ES" sz="2800" dirty="0"/>
              <a:t>En este capítulo estudiamos cómo se determinan los costes de producción de la empresa, teniendo en cuenta:</a:t>
            </a:r>
          </a:p>
          <a:p>
            <a:pPr lvl="1" algn="just">
              <a:lnSpc>
                <a:spcPct val="80000"/>
              </a:lnSpc>
              <a:spcBef>
                <a:spcPct val="70000"/>
              </a:spcBef>
            </a:pPr>
            <a:r>
              <a:rPr lang="es-ES" sz="2400" dirty="0" smtClean="0"/>
              <a:t>La </a:t>
            </a:r>
            <a:r>
              <a:rPr lang="es-ES" sz="2400" dirty="0"/>
              <a:t>tecnología de producción (relación entre los factores y la producción –capítulo 3-</a:t>
            </a:r>
            <a:r>
              <a:rPr lang="es-ES" sz="2400" dirty="0" smtClean="0"/>
              <a:t>). </a:t>
            </a:r>
            <a:endParaRPr lang="es-ES" sz="2400" dirty="0"/>
          </a:p>
          <a:p>
            <a:pPr lvl="1" algn="just">
              <a:lnSpc>
                <a:spcPct val="80000"/>
              </a:lnSpc>
              <a:spcBef>
                <a:spcPct val="70000"/>
              </a:spcBef>
            </a:pPr>
            <a:r>
              <a:rPr lang="es-ES" sz="2400" dirty="0" smtClean="0"/>
              <a:t>Los </a:t>
            </a:r>
            <a:r>
              <a:rPr lang="es-ES" sz="2400" dirty="0"/>
              <a:t>precios de los factores.</a:t>
            </a:r>
          </a:p>
          <a:p>
            <a:pPr algn="just">
              <a:lnSpc>
                <a:spcPct val="80000"/>
              </a:lnSpc>
              <a:spcBef>
                <a:spcPct val="70000"/>
              </a:spcBef>
            </a:pPr>
            <a:r>
              <a:rPr lang="es-ES" sz="2800" dirty="0"/>
              <a:t>Dada la tecnología de producción de una empresa y el precio de los factores, debe decidirse </a:t>
            </a:r>
            <a:r>
              <a:rPr lang="es-ES" sz="2800" i="1" dirty="0"/>
              <a:t>cómo </a:t>
            </a:r>
            <a:r>
              <a:rPr lang="es-ES" sz="2800" dirty="0"/>
              <a:t>producir, esto es, qué </a:t>
            </a:r>
            <a:r>
              <a:rPr lang="es-ES" sz="2800" dirty="0">
                <a:solidFill>
                  <a:srgbClr val="FF3300"/>
                </a:solidFill>
              </a:rPr>
              <a:t>combinación de factores</a:t>
            </a:r>
            <a:r>
              <a:rPr lang="es-ES" sz="2800" dirty="0"/>
              <a:t> ha de utilizarse para minimizar los costes.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036-D866-4295-81DB-809F1A66C464}" type="slidenum">
              <a:rPr lang="es-ES"/>
              <a:pPr/>
              <a:t>50</a:t>
            </a:fld>
            <a:endParaRPr lang="es-E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3.3. La senda de expansión y los costes a largo plazo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18699" cy="4525963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es-ES" sz="2800" dirty="0"/>
              <a:t>Para producir cada nivel Q, se elegirá el tamaño de planta (K) y la cantidad de trabajo (L) que minimicen el coste total (un punto de la senda de expansión).</a:t>
            </a:r>
          </a:p>
          <a:p>
            <a:pPr algn="just">
              <a:spcBef>
                <a:spcPct val="40000"/>
              </a:spcBef>
            </a:pPr>
            <a:r>
              <a:rPr lang="es-ES" sz="2800" dirty="0"/>
              <a:t>Matemáticamente, el coste total a largo plazo es la envolvente de una familia de curvas de costes totales a corto plazo </a:t>
            </a:r>
            <a:r>
              <a:rPr lang="es-ES" sz="2800" dirty="0" smtClean="0"/>
              <a:t>(figura 11).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ABB2-F879-4B77-A64D-D6B7F71C127D}" type="slidenum">
              <a:rPr lang="es-ES"/>
              <a:pPr/>
              <a:t>51</a:t>
            </a:fld>
            <a:endParaRPr lang="es-ES"/>
          </a:p>
        </p:txBody>
      </p:sp>
      <p:sp>
        <p:nvSpPr>
          <p:cNvPr id="780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3.3. La senda de expansión y los costes a largo plazo</a:t>
            </a:r>
          </a:p>
        </p:txBody>
      </p:sp>
      <p:sp>
        <p:nvSpPr>
          <p:cNvPr id="780292" name="Line 4"/>
          <p:cNvSpPr>
            <a:spLocks noChangeShapeType="1"/>
          </p:cNvSpPr>
          <p:nvPr/>
        </p:nvSpPr>
        <p:spPr bwMode="auto">
          <a:xfrm>
            <a:off x="1698625" y="1698625"/>
            <a:ext cx="0" cy="4281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293" name="Line 5"/>
          <p:cNvSpPr>
            <a:spLocks noChangeShapeType="1"/>
          </p:cNvSpPr>
          <p:nvPr/>
        </p:nvSpPr>
        <p:spPr bwMode="auto">
          <a:xfrm>
            <a:off x="1712913" y="5994400"/>
            <a:ext cx="6254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80294" name="Freeform 6"/>
          <p:cNvSpPr>
            <a:spLocks/>
          </p:cNvSpPr>
          <p:nvPr/>
        </p:nvSpPr>
        <p:spPr bwMode="auto">
          <a:xfrm>
            <a:off x="1698625" y="1843088"/>
            <a:ext cx="5253038" cy="4137025"/>
          </a:xfrm>
          <a:custGeom>
            <a:avLst/>
            <a:gdLst/>
            <a:ahLst/>
            <a:cxnLst>
              <a:cxn ang="0">
                <a:pos x="0" y="2606"/>
              </a:cxn>
              <a:cxn ang="0">
                <a:pos x="695" y="2021"/>
              </a:cxn>
              <a:cxn ang="0">
                <a:pos x="1984" y="1518"/>
              </a:cxn>
              <a:cxn ang="0">
                <a:pos x="3309" y="0"/>
              </a:cxn>
            </a:cxnLst>
            <a:rect l="0" t="0" r="r" b="b"/>
            <a:pathLst>
              <a:path w="3309" h="2606">
                <a:moveTo>
                  <a:pt x="0" y="2606"/>
                </a:moveTo>
                <a:cubicBezTo>
                  <a:pt x="182" y="2404"/>
                  <a:pt x="364" y="2202"/>
                  <a:pt x="695" y="2021"/>
                </a:cubicBezTo>
                <a:cubicBezTo>
                  <a:pt x="1026" y="1840"/>
                  <a:pt x="1548" y="1855"/>
                  <a:pt x="1984" y="1518"/>
                </a:cubicBezTo>
                <a:cubicBezTo>
                  <a:pt x="2420" y="1181"/>
                  <a:pt x="3088" y="253"/>
                  <a:pt x="3309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297" name="Freeform 9"/>
          <p:cNvSpPr>
            <a:spLocks/>
          </p:cNvSpPr>
          <p:nvPr/>
        </p:nvSpPr>
        <p:spPr bwMode="auto">
          <a:xfrm>
            <a:off x="1654175" y="1422400"/>
            <a:ext cx="4921250" cy="3048000"/>
          </a:xfrm>
          <a:custGeom>
            <a:avLst/>
            <a:gdLst/>
            <a:ahLst/>
            <a:cxnLst>
              <a:cxn ang="0">
                <a:pos x="0" y="1920"/>
              </a:cxn>
              <a:cxn ang="0">
                <a:pos x="585" y="1627"/>
              </a:cxn>
              <a:cxn ang="0">
                <a:pos x="2405" y="1362"/>
              </a:cxn>
              <a:cxn ang="0">
                <a:pos x="3100" y="0"/>
              </a:cxn>
            </a:cxnLst>
            <a:rect l="0" t="0" r="r" b="b"/>
            <a:pathLst>
              <a:path w="3100" h="1920">
                <a:moveTo>
                  <a:pt x="0" y="1920"/>
                </a:moveTo>
                <a:cubicBezTo>
                  <a:pt x="92" y="1820"/>
                  <a:pt x="184" y="1720"/>
                  <a:pt x="585" y="1627"/>
                </a:cubicBezTo>
                <a:cubicBezTo>
                  <a:pt x="986" y="1534"/>
                  <a:pt x="1986" y="1633"/>
                  <a:pt x="2405" y="1362"/>
                </a:cubicBezTo>
                <a:cubicBezTo>
                  <a:pt x="2824" y="1091"/>
                  <a:pt x="2984" y="227"/>
                  <a:pt x="3100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04" name="Rectangle 16"/>
          <p:cNvSpPr>
            <a:spLocks noChangeArrowheads="1"/>
          </p:cNvSpPr>
          <p:nvPr/>
        </p:nvSpPr>
        <p:spPr bwMode="auto">
          <a:xfrm>
            <a:off x="4175125" y="1811338"/>
            <a:ext cx="781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CTC1</a:t>
            </a:r>
          </a:p>
        </p:txBody>
      </p:sp>
      <p:sp>
        <p:nvSpPr>
          <p:cNvPr id="780305" name="Rectangle 17"/>
          <p:cNvSpPr>
            <a:spLocks noChangeArrowheads="1"/>
          </p:cNvSpPr>
          <p:nvPr/>
        </p:nvSpPr>
        <p:spPr bwMode="auto">
          <a:xfrm>
            <a:off x="5130800" y="2070100"/>
            <a:ext cx="781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CTC2</a:t>
            </a:r>
          </a:p>
        </p:txBody>
      </p:sp>
      <p:sp>
        <p:nvSpPr>
          <p:cNvPr id="780306" name="Rectangle 18"/>
          <p:cNvSpPr>
            <a:spLocks noChangeArrowheads="1"/>
          </p:cNvSpPr>
          <p:nvPr/>
        </p:nvSpPr>
        <p:spPr bwMode="auto">
          <a:xfrm>
            <a:off x="6523038" y="1243013"/>
            <a:ext cx="781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CTC3</a:t>
            </a:r>
          </a:p>
        </p:txBody>
      </p:sp>
      <p:sp>
        <p:nvSpPr>
          <p:cNvPr id="780307" name="Rectangle 19"/>
          <p:cNvSpPr>
            <a:spLocks noChangeArrowheads="1"/>
          </p:cNvSpPr>
          <p:nvPr/>
        </p:nvSpPr>
        <p:spPr bwMode="auto">
          <a:xfrm>
            <a:off x="6959600" y="19669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CTL</a:t>
            </a:r>
          </a:p>
        </p:txBody>
      </p:sp>
      <p:sp>
        <p:nvSpPr>
          <p:cNvPr id="780308" name="Line 20"/>
          <p:cNvSpPr>
            <a:spLocks noChangeShapeType="1"/>
          </p:cNvSpPr>
          <p:nvPr/>
        </p:nvSpPr>
        <p:spPr bwMode="auto">
          <a:xfrm>
            <a:off x="2293938" y="5384800"/>
            <a:ext cx="0" cy="6238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80309" name="Line 21"/>
          <p:cNvSpPr>
            <a:spLocks noChangeShapeType="1"/>
          </p:cNvSpPr>
          <p:nvPr/>
        </p:nvSpPr>
        <p:spPr bwMode="auto">
          <a:xfrm>
            <a:off x="4078288" y="46307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10" name="Line 22"/>
          <p:cNvSpPr>
            <a:spLocks noChangeShapeType="1"/>
          </p:cNvSpPr>
          <p:nvPr/>
        </p:nvSpPr>
        <p:spPr bwMode="auto">
          <a:xfrm>
            <a:off x="5805488" y="3279775"/>
            <a:ext cx="0" cy="27289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11" name="Rectangle 23"/>
          <p:cNvSpPr>
            <a:spLocks noChangeArrowheads="1"/>
          </p:cNvSpPr>
          <p:nvPr/>
        </p:nvSpPr>
        <p:spPr bwMode="auto">
          <a:xfrm>
            <a:off x="2452688" y="5349875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E1</a:t>
            </a:r>
          </a:p>
        </p:txBody>
      </p:sp>
      <p:sp>
        <p:nvSpPr>
          <p:cNvPr id="780312" name="Rectangle 24"/>
          <p:cNvSpPr>
            <a:spLocks noChangeArrowheads="1"/>
          </p:cNvSpPr>
          <p:nvPr/>
        </p:nvSpPr>
        <p:spPr bwMode="auto">
          <a:xfrm>
            <a:off x="3744913" y="4143375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E2</a:t>
            </a:r>
          </a:p>
        </p:txBody>
      </p:sp>
      <p:sp>
        <p:nvSpPr>
          <p:cNvPr id="780313" name="Rectangle 25"/>
          <p:cNvSpPr>
            <a:spLocks noChangeArrowheads="1"/>
          </p:cNvSpPr>
          <p:nvPr/>
        </p:nvSpPr>
        <p:spPr bwMode="auto">
          <a:xfrm>
            <a:off x="233363" y="1616075"/>
            <a:ext cx="12319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Coste total</a:t>
            </a:r>
          </a:p>
          <a:p>
            <a:pPr algn="r" eaLnBrk="0" hangingPunct="0"/>
            <a:r>
              <a:rPr lang="en-US" sz="1600" b="1"/>
              <a:t>(um)</a:t>
            </a:r>
          </a:p>
        </p:txBody>
      </p: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6570663" y="6073775"/>
            <a:ext cx="2000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Q, producción (ud)</a:t>
            </a:r>
          </a:p>
        </p:txBody>
      </p:sp>
      <p:sp>
        <p:nvSpPr>
          <p:cNvPr id="780315" name="Rectangle 27"/>
          <p:cNvSpPr>
            <a:spLocks noChangeArrowheads="1"/>
          </p:cNvSpPr>
          <p:nvPr/>
        </p:nvSpPr>
        <p:spPr bwMode="auto">
          <a:xfrm>
            <a:off x="5688013" y="6075363"/>
            <a:ext cx="4460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</a:t>
            </a:r>
            <a:r>
              <a:rPr lang="es-ES" b="1" baseline="-25000"/>
              <a:t>3</a:t>
            </a:r>
          </a:p>
        </p:txBody>
      </p:sp>
      <p:sp>
        <p:nvSpPr>
          <p:cNvPr id="780316" name="Rectangle 28"/>
          <p:cNvSpPr>
            <a:spLocks noChangeArrowheads="1"/>
          </p:cNvSpPr>
          <p:nvPr/>
        </p:nvSpPr>
        <p:spPr bwMode="auto">
          <a:xfrm>
            <a:off x="3725863" y="6130925"/>
            <a:ext cx="4460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</a:t>
            </a:r>
            <a:r>
              <a:rPr lang="es-ES" b="1" baseline="-25000"/>
              <a:t>2</a:t>
            </a:r>
          </a:p>
        </p:txBody>
      </p:sp>
      <p:sp>
        <p:nvSpPr>
          <p:cNvPr id="780317" name="Rectangle 29"/>
          <p:cNvSpPr>
            <a:spLocks noChangeArrowheads="1"/>
          </p:cNvSpPr>
          <p:nvPr/>
        </p:nvSpPr>
        <p:spPr bwMode="auto">
          <a:xfrm>
            <a:off x="2157413" y="6100763"/>
            <a:ext cx="4460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</a:t>
            </a:r>
            <a:r>
              <a:rPr lang="es-ES" b="1" baseline="-25000"/>
              <a:t>1</a:t>
            </a:r>
          </a:p>
        </p:txBody>
      </p:sp>
      <p:sp>
        <p:nvSpPr>
          <p:cNvPr id="780318" name="Line 30"/>
          <p:cNvSpPr>
            <a:spLocks noChangeShapeType="1"/>
          </p:cNvSpPr>
          <p:nvPr/>
        </p:nvSpPr>
        <p:spPr bwMode="auto">
          <a:xfrm flipH="1">
            <a:off x="1684338" y="5384800"/>
            <a:ext cx="609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19" name="Line 31"/>
          <p:cNvSpPr>
            <a:spLocks noChangeShapeType="1"/>
          </p:cNvSpPr>
          <p:nvPr/>
        </p:nvSpPr>
        <p:spPr bwMode="auto">
          <a:xfrm flipH="1">
            <a:off x="1698625" y="4600575"/>
            <a:ext cx="2365375" cy="14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80321" name="Line 33"/>
          <p:cNvSpPr>
            <a:spLocks noChangeShapeType="1"/>
          </p:cNvSpPr>
          <p:nvPr/>
        </p:nvSpPr>
        <p:spPr bwMode="auto">
          <a:xfrm flipH="1">
            <a:off x="1668463" y="3265488"/>
            <a:ext cx="41370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22" name="Rectangle 34"/>
          <p:cNvSpPr>
            <a:spLocks noChangeArrowheads="1"/>
          </p:cNvSpPr>
          <p:nvPr/>
        </p:nvSpPr>
        <p:spPr bwMode="auto">
          <a:xfrm>
            <a:off x="3833813" y="2703513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P</a:t>
            </a:r>
          </a:p>
        </p:txBody>
      </p:sp>
      <p:sp>
        <p:nvSpPr>
          <p:cNvPr id="780323" name="Rectangle 35"/>
          <p:cNvSpPr>
            <a:spLocks noChangeArrowheads="1"/>
          </p:cNvSpPr>
          <p:nvPr/>
        </p:nvSpPr>
        <p:spPr bwMode="auto">
          <a:xfrm>
            <a:off x="6062663" y="3224213"/>
            <a:ext cx="463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E3</a:t>
            </a:r>
            <a:endParaRPr lang="es-ES" b="1" baseline="-25000"/>
          </a:p>
        </p:txBody>
      </p:sp>
      <p:sp>
        <p:nvSpPr>
          <p:cNvPr id="780324" name="Rectangle 36"/>
          <p:cNvSpPr>
            <a:spLocks noChangeArrowheads="1"/>
          </p:cNvSpPr>
          <p:nvPr/>
        </p:nvSpPr>
        <p:spPr bwMode="auto">
          <a:xfrm>
            <a:off x="909638" y="3017838"/>
            <a:ext cx="4333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</a:t>
            </a:r>
            <a:r>
              <a:rPr lang="es-ES" b="1" baseline="-25000"/>
              <a:t>3</a:t>
            </a:r>
          </a:p>
        </p:txBody>
      </p:sp>
      <p:sp>
        <p:nvSpPr>
          <p:cNvPr id="780325" name="Line 37"/>
          <p:cNvSpPr>
            <a:spLocks noChangeShapeType="1"/>
          </p:cNvSpPr>
          <p:nvPr/>
        </p:nvSpPr>
        <p:spPr bwMode="auto">
          <a:xfrm flipV="1">
            <a:off x="4078288" y="3279775"/>
            <a:ext cx="28575" cy="13350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26" name="Freeform 38"/>
          <p:cNvSpPr>
            <a:spLocks/>
          </p:cNvSpPr>
          <p:nvPr/>
        </p:nvSpPr>
        <p:spPr bwMode="auto">
          <a:xfrm>
            <a:off x="1684338" y="1989138"/>
            <a:ext cx="3322637" cy="3813175"/>
          </a:xfrm>
          <a:custGeom>
            <a:avLst/>
            <a:gdLst/>
            <a:ahLst/>
            <a:cxnLst>
              <a:cxn ang="0">
                <a:pos x="0" y="2285"/>
              </a:cxn>
              <a:cxn ang="0">
                <a:pos x="374" y="2148"/>
              </a:cxn>
              <a:cxn ang="0">
                <a:pos x="1563" y="758"/>
              </a:cxn>
              <a:cxn ang="0">
                <a:pos x="2093" y="0"/>
              </a:cxn>
            </a:cxnLst>
            <a:rect l="0" t="0" r="r" b="b"/>
            <a:pathLst>
              <a:path w="2093" h="2402">
                <a:moveTo>
                  <a:pt x="0" y="2285"/>
                </a:moveTo>
                <a:cubicBezTo>
                  <a:pt x="57" y="2343"/>
                  <a:pt x="114" y="2402"/>
                  <a:pt x="374" y="2148"/>
                </a:cubicBezTo>
                <a:cubicBezTo>
                  <a:pt x="634" y="1894"/>
                  <a:pt x="1277" y="1116"/>
                  <a:pt x="1563" y="758"/>
                </a:cubicBezTo>
                <a:cubicBezTo>
                  <a:pt x="1849" y="400"/>
                  <a:pt x="2005" y="126"/>
                  <a:pt x="2093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80327" name="Rectangle 39"/>
          <p:cNvSpPr>
            <a:spLocks noChangeArrowheads="1"/>
          </p:cNvSpPr>
          <p:nvPr/>
        </p:nvSpPr>
        <p:spPr bwMode="auto">
          <a:xfrm>
            <a:off x="936625" y="4452938"/>
            <a:ext cx="4333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</a:t>
            </a:r>
            <a:r>
              <a:rPr lang="es-ES" b="1" baseline="-25000"/>
              <a:t>2</a:t>
            </a:r>
          </a:p>
        </p:txBody>
      </p:sp>
      <p:sp>
        <p:nvSpPr>
          <p:cNvPr id="780328" name="Rectangle 40"/>
          <p:cNvSpPr>
            <a:spLocks noChangeArrowheads="1"/>
          </p:cNvSpPr>
          <p:nvPr/>
        </p:nvSpPr>
        <p:spPr bwMode="auto">
          <a:xfrm>
            <a:off x="904875" y="5176838"/>
            <a:ext cx="4333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</a:t>
            </a:r>
            <a:r>
              <a:rPr lang="es-ES" b="1" baseline="-25000"/>
              <a:t>1</a:t>
            </a:r>
          </a:p>
        </p:txBody>
      </p:sp>
      <p:sp>
        <p:nvSpPr>
          <p:cNvPr id="780333" name="Freeform 45"/>
          <p:cNvSpPr>
            <a:spLocks/>
          </p:cNvSpPr>
          <p:nvPr/>
        </p:nvSpPr>
        <p:spPr bwMode="auto">
          <a:xfrm>
            <a:off x="1684338" y="2117725"/>
            <a:ext cx="4379912" cy="3382963"/>
          </a:xfrm>
          <a:custGeom>
            <a:avLst/>
            <a:gdLst/>
            <a:ahLst/>
            <a:cxnLst>
              <a:cxn ang="0">
                <a:pos x="0" y="2131"/>
              </a:cxn>
              <a:cxn ang="0">
                <a:pos x="438" y="1820"/>
              </a:cxn>
              <a:cxn ang="0">
                <a:pos x="1673" y="1491"/>
              </a:cxn>
              <a:cxn ang="0">
                <a:pos x="2587" y="239"/>
              </a:cxn>
              <a:cxn ang="0">
                <a:pos x="2706" y="56"/>
              </a:cxn>
            </a:cxnLst>
            <a:rect l="0" t="0" r="r" b="b"/>
            <a:pathLst>
              <a:path w="2759" h="2131">
                <a:moveTo>
                  <a:pt x="0" y="2131"/>
                </a:moveTo>
                <a:cubicBezTo>
                  <a:pt x="79" y="2029"/>
                  <a:pt x="159" y="1927"/>
                  <a:pt x="438" y="1820"/>
                </a:cubicBezTo>
                <a:cubicBezTo>
                  <a:pt x="717" y="1713"/>
                  <a:pt x="1315" y="1754"/>
                  <a:pt x="1673" y="1491"/>
                </a:cubicBezTo>
                <a:cubicBezTo>
                  <a:pt x="2031" y="1228"/>
                  <a:pt x="2415" y="478"/>
                  <a:pt x="2587" y="239"/>
                </a:cubicBezTo>
                <a:cubicBezTo>
                  <a:pt x="2759" y="0"/>
                  <a:pt x="2732" y="28"/>
                  <a:pt x="2706" y="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30147" y="6381750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11</a:t>
            </a:r>
            <a:r>
              <a:rPr lang="es-ES" sz="2000" dirty="0" smtClean="0"/>
              <a:t>. Costes totales para distintos tamaños de planta.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2057-C273-4AD6-9460-435118D22EA3}" type="slidenum">
              <a:rPr lang="es-ES"/>
              <a:pPr/>
              <a:t>52</a:t>
            </a:fld>
            <a:endParaRPr lang="es-ES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2906" y="2327275"/>
            <a:ext cx="7697165" cy="4060825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dirty="0" err="1"/>
              <a:t>CMeL</a:t>
            </a:r>
            <a:r>
              <a:rPr lang="en-US" dirty="0"/>
              <a:t>=CTL/Q</a:t>
            </a:r>
          </a:p>
          <a:p>
            <a:pPr algn="just"/>
            <a:r>
              <a:rPr lang="es-ES" dirty="0"/>
              <a:t>Matemáticamente, el </a:t>
            </a:r>
            <a:r>
              <a:rPr lang="es-ES" dirty="0" err="1"/>
              <a:t>CMeL</a:t>
            </a:r>
            <a:r>
              <a:rPr lang="es-ES" dirty="0"/>
              <a:t> es la envolvente de una familia de curvas de costes medios totales a corto plazo.</a:t>
            </a:r>
          </a:p>
          <a:p>
            <a:pPr>
              <a:spcBef>
                <a:spcPct val="70000"/>
              </a:spcBef>
            </a:pPr>
            <a:endParaRPr lang="en-US" dirty="0"/>
          </a:p>
          <a:p>
            <a:pPr lvl="1">
              <a:buSzPct val="75000"/>
            </a:pPr>
            <a:endParaRPr lang="en-US" dirty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>
          <a:xfrm>
            <a:off x="565150" y="347663"/>
            <a:ext cx="7983538" cy="10731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3.3. La senda de expansión y los costes a largo plazo</a:t>
            </a:r>
            <a:endParaRPr lang="en-US" sz="3200"/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1638300" y="1557338"/>
            <a:ext cx="60229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El coste medio a largo plazo (CMeL)</a:t>
            </a:r>
            <a:r>
              <a:rPr lang="es-ES"/>
              <a:t> </a:t>
            </a:r>
            <a:endParaRPr lang="es-ES" sz="2800" b="1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BC05-96D1-4DF5-B7AC-8B26D6B82EB4}" type="slidenum">
              <a:rPr lang="es-ES"/>
              <a:pPr/>
              <a:t>53</a:t>
            </a:fld>
            <a:endParaRPr lang="es-E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5625" y="587155"/>
            <a:ext cx="8229600" cy="11430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endParaRPr lang="es-ES" sz="3600" b="1"/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auto">
          <a:xfrm flipH="1">
            <a:off x="1347788" y="1828800"/>
            <a:ext cx="15875" cy="370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44" name="Freeform 4"/>
          <p:cNvSpPr>
            <a:spLocks/>
          </p:cNvSpPr>
          <p:nvPr/>
        </p:nvSpPr>
        <p:spPr bwMode="auto">
          <a:xfrm>
            <a:off x="1495425" y="2220913"/>
            <a:ext cx="6443663" cy="2479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8" y="1536"/>
              </a:cxn>
              <a:cxn ang="0">
                <a:pos x="4059" y="155"/>
              </a:cxn>
            </a:cxnLst>
            <a:rect l="0" t="0" r="r" b="b"/>
            <a:pathLst>
              <a:path w="4059" h="1562">
                <a:moveTo>
                  <a:pt x="0" y="0"/>
                </a:moveTo>
                <a:cubicBezTo>
                  <a:pt x="631" y="755"/>
                  <a:pt x="1262" y="1510"/>
                  <a:pt x="1938" y="1536"/>
                </a:cubicBezTo>
                <a:cubicBezTo>
                  <a:pt x="2614" y="1562"/>
                  <a:pt x="3706" y="385"/>
                  <a:pt x="4059" y="15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45" name="Freeform 5"/>
          <p:cNvSpPr>
            <a:spLocks/>
          </p:cNvSpPr>
          <p:nvPr/>
        </p:nvSpPr>
        <p:spPr bwMode="auto">
          <a:xfrm>
            <a:off x="1958975" y="2074863"/>
            <a:ext cx="2584450" cy="1874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2" y="860"/>
              </a:cxn>
              <a:cxn ang="0">
                <a:pos x="960" y="1070"/>
              </a:cxn>
              <a:cxn ang="0">
                <a:pos x="1628" y="192"/>
              </a:cxn>
            </a:cxnLst>
            <a:rect l="0" t="0" r="r" b="b"/>
            <a:pathLst>
              <a:path w="1628" h="1181">
                <a:moveTo>
                  <a:pt x="0" y="0"/>
                </a:moveTo>
                <a:cubicBezTo>
                  <a:pt x="126" y="341"/>
                  <a:pt x="252" y="682"/>
                  <a:pt x="412" y="860"/>
                </a:cubicBezTo>
                <a:cubicBezTo>
                  <a:pt x="572" y="1038"/>
                  <a:pt x="757" y="1181"/>
                  <a:pt x="960" y="1070"/>
                </a:cubicBezTo>
                <a:cubicBezTo>
                  <a:pt x="1163" y="959"/>
                  <a:pt x="1517" y="338"/>
                  <a:pt x="1628" y="192"/>
                </a:cubicBezTo>
              </a:path>
            </a:pathLst>
          </a:cu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46" name="Freeform 6"/>
          <p:cNvSpPr>
            <a:spLocks/>
          </p:cNvSpPr>
          <p:nvPr/>
        </p:nvSpPr>
        <p:spPr bwMode="auto">
          <a:xfrm>
            <a:off x="4964113" y="2351088"/>
            <a:ext cx="2278062" cy="1722437"/>
          </a:xfrm>
          <a:custGeom>
            <a:avLst/>
            <a:gdLst/>
            <a:ahLst/>
            <a:cxnLst>
              <a:cxn ang="0">
                <a:pos x="1435" y="0"/>
              </a:cxn>
              <a:cxn ang="0">
                <a:pos x="978" y="832"/>
              </a:cxn>
              <a:cxn ang="0">
                <a:pos x="439" y="1015"/>
              </a:cxn>
              <a:cxn ang="0">
                <a:pos x="0" y="412"/>
              </a:cxn>
            </a:cxnLst>
            <a:rect l="0" t="0" r="r" b="b"/>
            <a:pathLst>
              <a:path w="1435" h="1085">
                <a:moveTo>
                  <a:pt x="1435" y="0"/>
                </a:moveTo>
                <a:cubicBezTo>
                  <a:pt x="1289" y="331"/>
                  <a:pt x="1144" y="663"/>
                  <a:pt x="978" y="832"/>
                </a:cubicBezTo>
                <a:cubicBezTo>
                  <a:pt x="812" y="1001"/>
                  <a:pt x="602" y="1085"/>
                  <a:pt x="439" y="1015"/>
                </a:cubicBezTo>
                <a:cubicBezTo>
                  <a:pt x="276" y="945"/>
                  <a:pt x="73" y="512"/>
                  <a:pt x="0" y="41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47" name="Freeform 7"/>
          <p:cNvSpPr>
            <a:spLocks/>
          </p:cNvSpPr>
          <p:nvPr/>
        </p:nvSpPr>
        <p:spPr bwMode="auto">
          <a:xfrm>
            <a:off x="3541713" y="2946400"/>
            <a:ext cx="2147887" cy="171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4" y="1070"/>
              </a:cxn>
              <a:cxn ang="0">
                <a:pos x="1353" y="46"/>
              </a:cxn>
            </a:cxnLst>
            <a:rect l="0" t="0" r="r" b="b"/>
            <a:pathLst>
              <a:path w="1353" h="1078">
                <a:moveTo>
                  <a:pt x="0" y="0"/>
                </a:moveTo>
                <a:cubicBezTo>
                  <a:pt x="184" y="531"/>
                  <a:pt x="369" y="1062"/>
                  <a:pt x="594" y="1070"/>
                </a:cubicBezTo>
                <a:cubicBezTo>
                  <a:pt x="819" y="1078"/>
                  <a:pt x="1227" y="217"/>
                  <a:pt x="1353" y="46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 flipH="1">
            <a:off x="3598863" y="3192463"/>
            <a:ext cx="15875" cy="23955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78249" name="Rectangle 9"/>
          <p:cNvSpPr>
            <a:spLocks noChangeArrowheads="1"/>
          </p:cNvSpPr>
          <p:nvPr/>
        </p:nvSpPr>
        <p:spPr bwMode="auto">
          <a:xfrm>
            <a:off x="3621088" y="5803900"/>
            <a:ext cx="4460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</a:t>
            </a:r>
            <a:r>
              <a:rPr lang="es-ES" b="1" baseline="-25000"/>
              <a:t>1</a:t>
            </a:r>
          </a:p>
        </p:txBody>
      </p:sp>
      <p:sp>
        <p:nvSpPr>
          <p:cNvPr id="778250" name="Rectangle 10"/>
          <p:cNvSpPr>
            <a:spLocks noChangeArrowheads="1"/>
          </p:cNvSpPr>
          <p:nvPr/>
        </p:nvSpPr>
        <p:spPr bwMode="auto">
          <a:xfrm>
            <a:off x="5618163" y="4338638"/>
            <a:ext cx="32956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Si la producción es </a:t>
            </a:r>
            <a:r>
              <a:rPr lang="en-US" b="1" i="1">
                <a:solidFill>
                  <a:schemeClr val="tx2"/>
                </a:solidFill>
              </a:rPr>
              <a:t>Q</a:t>
            </a:r>
            <a:r>
              <a:rPr lang="en-US" b="1" i="1" baseline="-25000">
                <a:solidFill>
                  <a:schemeClr val="tx2"/>
                </a:solidFill>
              </a:rPr>
              <a:t>1</a:t>
            </a:r>
            <a:r>
              <a:rPr lang="en-US" b="1" i="1">
                <a:solidFill>
                  <a:schemeClr val="tx2"/>
                </a:solidFill>
              </a:rPr>
              <a:t> , se</a:t>
            </a:r>
            <a:r>
              <a:rPr lang="en-US" b="1">
                <a:solidFill>
                  <a:schemeClr val="tx2"/>
                </a:solidFill>
              </a:rPr>
              <a:t/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elegirá la planta pequeña ya </a:t>
            </a:r>
          </a:p>
          <a:p>
            <a:r>
              <a:rPr lang="en-US" b="1">
                <a:solidFill>
                  <a:schemeClr val="tx2"/>
                </a:solidFill>
              </a:rPr>
              <a:t>que CMeC1 (Q</a:t>
            </a:r>
            <a:r>
              <a:rPr lang="en-US" b="1" baseline="-25000">
                <a:solidFill>
                  <a:schemeClr val="tx2"/>
                </a:solidFill>
              </a:rPr>
              <a:t>1</a:t>
            </a:r>
            <a:r>
              <a:rPr lang="en-US" b="1">
                <a:solidFill>
                  <a:schemeClr val="tx2"/>
                </a:solidFill>
              </a:rPr>
              <a:t>)&lt;CMeC2(Q</a:t>
            </a:r>
            <a:r>
              <a:rPr lang="en-US" b="1" baseline="-25000">
                <a:solidFill>
                  <a:schemeClr val="tx2"/>
                </a:solidFill>
              </a:rPr>
              <a:t>1</a:t>
            </a:r>
            <a:r>
              <a:rPr lang="en-US" b="1">
                <a:solidFill>
                  <a:schemeClr val="tx2"/>
                </a:solidFill>
              </a:rPr>
              <a:t>)</a:t>
            </a:r>
            <a:endParaRPr lang="es-ES"/>
          </a:p>
        </p:txBody>
      </p:sp>
      <p:sp>
        <p:nvSpPr>
          <p:cNvPr id="778251" name="Rectangle 11"/>
          <p:cNvSpPr>
            <a:spLocks noChangeArrowheads="1"/>
          </p:cNvSpPr>
          <p:nvPr/>
        </p:nvSpPr>
        <p:spPr bwMode="auto">
          <a:xfrm>
            <a:off x="203923" y="739675"/>
            <a:ext cx="86598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2800" dirty="0">
                <a:solidFill>
                  <a:schemeClr val="tx2"/>
                </a:solidFill>
              </a:rPr>
              <a:t>3.3. La senda de expansión y los costes a largo plazo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-50800" y="2006600"/>
            <a:ext cx="1373188" cy="201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Um/ud</a:t>
            </a:r>
          </a:p>
          <a:p>
            <a:pPr algn="ctr"/>
            <a:endParaRPr lang="es-ES"/>
          </a:p>
          <a:p>
            <a:pPr algn="ctr"/>
            <a:endParaRPr lang="es-ES"/>
          </a:p>
          <a:p>
            <a:pPr algn="ctr">
              <a:spcBef>
                <a:spcPct val="50000"/>
              </a:spcBef>
            </a:pPr>
            <a:r>
              <a:rPr lang="es-ES" b="1"/>
              <a:t>CMeC2(Q</a:t>
            </a:r>
            <a:r>
              <a:rPr lang="es-ES" b="1" baseline="-25000"/>
              <a:t>1</a:t>
            </a:r>
            <a:r>
              <a:rPr lang="es-ES" b="1"/>
              <a:t>)</a:t>
            </a:r>
          </a:p>
          <a:p>
            <a:pPr algn="ctr">
              <a:spcBef>
                <a:spcPct val="50000"/>
              </a:spcBef>
            </a:pPr>
            <a:r>
              <a:rPr lang="es-ES" b="1"/>
              <a:t>CMeC1(Q</a:t>
            </a:r>
            <a:r>
              <a:rPr lang="es-ES" b="1" baseline="-25000"/>
              <a:t>1</a:t>
            </a:r>
            <a:r>
              <a:rPr lang="es-ES" b="1"/>
              <a:t>)</a:t>
            </a:r>
          </a:p>
          <a:p>
            <a:pPr algn="ctr"/>
            <a:endParaRPr lang="es-ES"/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2041525" y="1793875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CMeC1</a:t>
            </a:r>
          </a:p>
        </p:txBody>
      </p:sp>
      <p:sp>
        <p:nvSpPr>
          <p:cNvPr id="778255" name="Rectangle 15"/>
          <p:cNvSpPr>
            <a:spLocks noChangeArrowheads="1"/>
          </p:cNvSpPr>
          <p:nvPr/>
        </p:nvSpPr>
        <p:spPr bwMode="auto">
          <a:xfrm>
            <a:off x="6283325" y="5681663"/>
            <a:ext cx="1733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Q, producción</a:t>
            </a:r>
          </a:p>
        </p:txBody>
      </p:sp>
      <p:sp>
        <p:nvSpPr>
          <p:cNvPr id="778256" name="Rectangle 16"/>
          <p:cNvSpPr>
            <a:spLocks noChangeArrowheads="1"/>
          </p:cNvSpPr>
          <p:nvPr/>
        </p:nvSpPr>
        <p:spPr bwMode="auto">
          <a:xfrm>
            <a:off x="5143500" y="2473325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CMeC2</a:t>
            </a:r>
          </a:p>
        </p:txBody>
      </p:sp>
      <p:sp>
        <p:nvSpPr>
          <p:cNvPr id="778257" name="Rectangle 17"/>
          <p:cNvSpPr>
            <a:spLocks noChangeArrowheads="1"/>
          </p:cNvSpPr>
          <p:nvPr/>
        </p:nvSpPr>
        <p:spPr bwMode="auto">
          <a:xfrm>
            <a:off x="6694488" y="18034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CMeC3</a:t>
            </a:r>
          </a:p>
        </p:txBody>
      </p:sp>
      <p:sp>
        <p:nvSpPr>
          <p:cNvPr id="778258" name="Line 18"/>
          <p:cNvSpPr>
            <a:spLocks noChangeShapeType="1"/>
          </p:cNvSpPr>
          <p:nvPr/>
        </p:nvSpPr>
        <p:spPr bwMode="auto">
          <a:xfrm>
            <a:off x="1349375" y="5529263"/>
            <a:ext cx="6764338" cy="30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78259" name="Line 19"/>
          <p:cNvSpPr>
            <a:spLocks noChangeShapeType="1"/>
          </p:cNvSpPr>
          <p:nvPr/>
        </p:nvSpPr>
        <p:spPr bwMode="auto">
          <a:xfrm flipH="1">
            <a:off x="1349375" y="3671888"/>
            <a:ext cx="22494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60" name="Line 20"/>
          <p:cNvSpPr>
            <a:spLocks noChangeShapeType="1"/>
          </p:cNvSpPr>
          <p:nvPr/>
        </p:nvSpPr>
        <p:spPr bwMode="auto">
          <a:xfrm flipH="1">
            <a:off x="1379538" y="3121025"/>
            <a:ext cx="22193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78261" name="Rectangle 21"/>
          <p:cNvSpPr>
            <a:spLocks noChangeArrowheads="1"/>
          </p:cNvSpPr>
          <p:nvPr/>
        </p:nvSpPr>
        <p:spPr bwMode="auto">
          <a:xfrm>
            <a:off x="7610475" y="3122613"/>
            <a:ext cx="806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CMeL</a:t>
            </a: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61641" y="6138681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12</a:t>
            </a:r>
            <a:r>
              <a:rPr lang="es-ES" sz="2000" dirty="0" smtClean="0"/>
              <a:t>. Costes medios a largo y corto plazo.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BC5-1A81-4363-A8B9-C1CA08669609}" type="slidenum">
              <a:rPr lang="es-ES"/>
              <a:pPr/>
              <a:t>54</a:t>
            </a:fld>
            <a:endParaRPr lang="es-E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endParaRPr lang="es-ES" sz="3600" b="1"/>
          </a:p>
        </p:txBody>
      </p:sp>
      <p:sp>
        <p:nvSpPr>
          <p:cNvPr id="835587" name="Line 3"/>
          <p:cNvSpPr>
            <a:spLocks noChangeShapeType="1"/>
          </p:cNvSpPr>
          <p:nvPr/>
        </p:nvSpPr>
        <p:spPr bwMode="auto">
          <a:xfrm flipH="1">
            <a:off x="1347788" y="1828800"/>
            <a:ext cx="15875" cy="370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35588" name="Freeform 4"/>
          <p:cNvSpPr>
            <a:spLocks/>
          </p:cNvSpPr>
          <p:nvPr/>
        </p:nvSpPr>
        <p:spPr bwMode="auto">
          <a:xfrm>
            <a:off x="1495425" y="2220913"/>
            <a:ext cx="6443663" cy="2479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8" y="1536"/>
              </a:cxn>
              <a:cxn ang="0">
                <a:pos x="4059" y="155"/>
              </a:cxn>
            </a:cxnLst>
            <a:rect l="0" t="0" r="r" b="b"/>
            <a:pathLst>
              <a:path w="4059" h="1562">
                <a:moveTo>
                  <a:pt x="0" y="0"/>
                </a:moveTo>
                <a:cubicBezTo>
                  <a:pt x="631" y="755"/>
                  <a:pt x="1262" y="1510"/>
                  <a:pt x="1938" y="1536"/>
                </a:cubicBezTo>
                <a:cubicBezTo>
                  <a:pt x="2614" y="1562"/>
                  <a:pt x="3706" y="385"/>
                  <a:pt x="4059" y="15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35589" name="Freeform 5"/>
          <p:cNvSpPr>
            <a:spLocks/>
          </p:cNvSpPr>
          <p:nvPr/>
        </p:nvSpPr>
        <p:spPr bwMode="auto">
          <a:xfrm>
            <a:off x="1958975" y="2074863"/>
            <a:ext cx="2584450" cy="1874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2" y="860"/>
              </a:cxn>
              <a:cxn ang="0">
                <a:pos x="960" y="1070"/>
              </a:cxn>
              <a:cxn ang="0">
                <a:pos x="1628" y="192"/>
              </a:cxn>
            </a:cxnLst>
            <a:rect l="0" t="0" r="r" b="b"/>
            <a:pathLst>
              <a:path w="1628" h="1181">
                <a:moveTo>
                  <a:pt x="0" y="0"/>
                </a:moveTo>
                <a:cubicBezTo>
                  <a:pt x="126" y="341"/>
                  <a:pt x="252" y="682"/>
                  <a:pt x="412" y="860"/>
                </a:cubicBezTo>
                <a:cubicBezTo>
                  <a:pt x="572" y="1038"/>
                  <a:pt x="757" y="1181"/>
                  <a:pt x="960" y="1070"/>
                </a:cubicBezTo>
                <a:cubicBezTo>
                  <a:pt x="1163" y="959"/>
                  <a:pt x="1517" y="338"/>
                  <a:pt x="1628" y="192"/>
                </a:cubicBezTo>
              </a:path>
            </a:pathLst>
          </a:cu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35590" name="Freeform 6"/>
          <p:cNvSpPr>
            <a:spLocks/>
          </p:cNvSpPr>
          <p:nvPr/>
        </p:nvSpPr>
        <p:spPr bwMode="auto">
          <a:xfrm>
            <a:off x="4964113" y="2351088"/>
            <a:ext cx="2278062" cy="1722437"/>
          </a:xfrm>
          <a:custGeom>
            <a:avLst/>
            <a:gdLst/>
            <a:ahLst/>
            <a:cxnLst>
              <a:cxn ang="0">
                <a:pos x="1435" y="0"/>
              </a:cxn>
              <a:cxn ang="0">
                <a:pos x="978" y="832"/>
              </a:cxn>
              <a:cxn ang="0">
                <a:pos x="439" y="1015"/>
              </a:cxn>
              <a:cxn ang="0">
                <a:pos x="0" y="412"/>
              </a:cxn>
            </a:cxnLst>
            <a:rect l="0" t="0" r="r" b="b"/>
            <a:pathLst>
              <a:path w="1435" h="1085">
                <a:moveTo>
                  <a:pt x="1435" y="0"/>
                </a:moveTo>
                <a:cubicBezTo>
                  <a:pt x="1289" y="331"/>
                  <a:pt x="1144" y="663"/>
                  <a:pt x="978" y="832"/>
                </a:cubicBezTo>
                <a:cubicBezTo>
                  <a:pt x="812" y="1001"/>
                  <a:pt x="602" y="1085"/>
                  <a:pt x="439" y="1015"/>
                </a:cubicBezTo>
                <a:cubicBezTo>
                  <a:pt x="276" y="945"/>
                  <a:pt x="73" y="512"/>
                  <a:pt x="0" y="41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35591" name="Freeform 7"/>
          <p:cNvSpPr>
            <a:spLocks/>
          </p:cNvSpPr>
          <p:nvPr/>
        </p:nvSpPr>
        <p:spPr bwMode="auto">
          <a:xfrm>
            <a:off x="3541713" y="2946400"/>
            <a:ext cx="2147887" cy="171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4" y="1070"/>
              </a:cxn>
              <a:cxn ang="0">
                <a:pos x="1353" y="46"/>
              </a:cxn>
            </a:cxnLst>
            <a:rect l="0" t="0" r="r" b="b"/>
            <a:pathLst>
              <a:path w="1353" h="1078">
                <a:moveTo>
                  <a:pt x="0" y="0"/>
                </a:moveTo>
                <a:cubicBezTo>
                  <a:pt x="184" y="531"/>
                  <a:pt x="369" y="1062"/>
                  <a:pt x="594" y="1070"/>
                </a:cubicBezTo>
                <a:cubicBezTo>
                  <a:pt x="819" y="1078"/>
                  <a:pt x="1227" y="217"/>
                  <a:pt x="1353" y="46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3097213" y="5745163"/>
            <a:ext cx="4460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</a:t>
            </a:r>
            <a:r>
              <a:rPr lang="es-ES" b="1" baseline="-25000"/>
              <a:t>2</a:t>
            </a:r>
            <a:endParaRPr lang="es-ES" b="1"/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5375095" y="4350212"/>
            <a:ext cx="3570287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1" dirty="0">
              <a:solidFill>
                <a:srgbClr val="FF3300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¿</a:t>
            </a:r>
            <a:r>
              <a:rPr lang="es-ES" b="1" dirty="0">
                <a:solidFill>
                  <a:schemeClr val="tx2"/>
                </a:solidFill>
              </a:rPr>
              <a:t>Con qué tamaño de planta</a:t>
            </a:r>
          </a:p>
          <a:p>
            <a:r>
              <a:rPr lang="es-ES" b="1" dirty="0">
                <a:solidFill>
                  <a:schemeClr val="tx2"/>
                </a:solidFill>
              </a:rPr>
              <a:t>obtendría la producción es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Q</a:t>
            </a:r>
            <a:r>
              <a:rPr lang="en-US" b="1" i="1" baseline="-25000" dirty="0">
                <a:solidFill>
                  <a:schemeClr val="tx2"/>
                </a:solidFill>
              </a:rPr>
              <a:t>2</a:t>
            </a:r>
            <a:r>
              <a:rPr lang="en-US" b="1" i="1" dirty="0">
                <a:solidFill>
                  <a:schemeClr val="tx2"/>
                </a:solidFill>
              </a:rPr>
              <a:t>?</a:t>
            </a:r>
            <a:endParaRPr lang="es-ES" dirty="0"/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17561" y="686363"/>
            <a:ext cx="86598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2800" dirty="0">
                <a:solidFill>
                  <a:schemeClr val="tx2"/>
                </a:solidFill>
              </a:rPr>
              <a:t>3.3. La senda de expansión y los costes a largo plazo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188913" y="1751013"/>
            <a:ext cx="8953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Um/ud</a:t>
            </a:r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2041525" y="1793875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CMeC1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6604000" y="5695950"/>
            <a:ext cx="167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Q producción</a:t>
            </a:r>
            <a:endParaRPr lang="es-ES"/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2733675" y="2619375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CMeC2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5199063" y="255905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CMeC3</a:t>
            </a:r>
          </a:p>
        </p:txBody>
      </p:sp>
      <p:sp>
        <p:nvSpPr>
          <p:cNvPr id="835601" name="Line 17"/>
          <p:cNvSpPr>
            <a:spLocks noChangeShapeType="1"/>
          </p:cNvSpPr>
          <p:nvPr/>
        </p:nvSpPr>
        <p:spPr bwMode="auto">
          <a:xfrm>
            <a:off x="1349375" y="5529263"/>
            <a:ext cx="6764338" cy="30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835602" name="Line 18"/>
          <p:cNvSpPr>
            <a:spLocks noChangeShapeType="1"/>
          </p:cNvSpPr>
          <p:nvPr/>
        </p:nvSpPr>
        <p:spPr bwMode="auto">
          <a:xfrm>
            <a:off x="3294063" y="3832225"/>
            <a:ext cx="15875" cy="16970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835603" name="Freeform 19"/>
          <p:cNvSpPr>
            <a:spLocks/>
          </p:cNvSpPr>
          <p:nvPr/>
        </p:nvSpPr>
        <p:spPr bwMode="auto">
          <a:xfrm>
            <a:off x="2714625" y="3005138"/>
            <a:ext cx="2162175" cy="135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640"/>
              </a:cxn>
              <a:cxn ang="0">
                <a:pos x="759" y="750"/>
              </a:cxn>
              <a:cxn ang="0">
                <a:pos x="1362" y="18"/>
              </a:cxn>
            </a:cxnLst>
            <a:rect l="0" t="0" r="r" b="b"/>
            <a:pathLst>
              <a:path w="1362" h="854">
                <a:moveTo>
                  <a:pt x="0" y="0"/>
                </a:moveTo>
                <a:cubicBezTo>
                  <a:pt x="111" y="257"/>
                  <a:pt x="222" y="515"/>
                  <a:pt x="348" y="640"/>
                </a:cubicBezTo>
                <a:cubicBezTo>
                  <a:pt x="474" y="765"/>
                  <a:pt x="590" y="854"/>
                  <a:pt x="759" y="750"/>
                </a:cubicBezTo>
                <a:cubicBezTo>
                  <a:pt x="928" y="646"/>
                  <a:pt x="1262" y="140"/>
                  <a:pt x="1362" y="18"/>
                </a:cubicBezTo>
              </a:path>
            </a:pathLst>
          </a:custGeom>
          <a:noFill/>
          <a:ln w="38100" cap="flat" cmpd="sng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6883400" y="1776413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CMeC4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7596188" y="3124200"/>
            <a:ext cx="806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/>
              <a:t>CMeL</a:t>
            </a: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61641" y="6138681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13.</a:t>
            </a:r>
            <a:r>
              <a:rPr lang="es-ES" sz="2000" dirty="0" smtClean="0"/>
              <a:t> Costes medios a largo y corto plazo.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F2-1ADF-40E8-935C-4A99A7AD82A5}" type="slidenum">
              <a:rPr lang="es-ES"/>
              <a:pPr/>
              <a:t>55</a:t>
            </a:fld>
            <a:endParaRPr lang="es-ES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625" y="1630363"/>
            <a:ext cx="8229600" cy="497522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40000"/>
              </a:spcBef>
              <a:buSzPct val="75000"/>
              <a:buFontTx/>
              <a:buNone/>
            </a:pPr>
            <a:r>
              <a:rPr lang="es-ES" sz="2400" dirty="0"/>
              <a:t>Suponiendo w y r constantes: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SzPct val="75000"/>
            </a:pPr>
            <a:r>
              <a:rPr lang="es-ES" sz="2400" dirty="0">
                <a:solidFill>
                  <a:srgbClr val="FF3300"/>
                </a:solidFill>
              </a:rPr>
              <a:t>Rendimientos constantes de escala</a:t>
            </a:r>
            <a:r>
              <a:rPr lang="es-ES" sz="2400" dirty="0"/>
              <a:t>: una duplicación de los factores provoca una duplicación de la producción. El coste medio  es constante en todos los niveles de producción. 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SzPct val="75000"/>
            </a:pPr>
            <a:r>
              <a:rPr lang="es-ES" sz="2400" dirty="0">
                <a:solidFill>
                  <a:srgbClr val="FF3300"/>
                </a:solidFill>
              </a:rPr>
              <a:t>Rendimientos crecientes de escala</a:t>
            </a:r>
            <a:r>
              <a:rPr lang="es-ES" sz="2400" dirty="0"/>
              <a:t>: una duplicación de los factores provoca un aumento de la producción mayor que el doble. El coste medio disminuye en todos los niveles de producción.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SzPct val="75000"/>
            </a:pPr>
            <a:r>
              <a:rPr lang="es-ES" sz="2400" dirty="0">
                <a:solidFill>
                  <a:srgbClr val="FF3300"/>
                </a:solidFill>
              </a:rPr>
              <a:t>Rendimientos decrecientes de escala</a:t>
            </a:r>
            <a:r>
              <a:rPr lang="es-ES" sz="2400" dirty="0"/>
              <a:t>: si se duplican los factores, el crecimiento de la producción es menor que el doble y el coste medio aumentará con la producción.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75000"/>
            </a:pPr>
            <a:endParaRPr lang="en-US" sz="2800" dirty="0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title"/>
          </p:nvPr>
        </p:nvSpPr>
        <p:spPr>
          <a:xfrm>
            <a:off x="173038" y="246063"/>
            <a:ext cx="8810625" cy="549275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2800"/>
              <a:t>3.3. La senda de expansión y los costes a largo plazo</a:t>
            </a:r>
            <a:endParaRPr lang="en-US" sz="2800"/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1697038" y="904875"/>
            <a:ext cx="6022975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El coste medio a largo plazo (CMeL)</a:t>
            </a:r>
            <a:r>
              <a:rPr lang="es-ES"/>
              <a:t> </a:t>
            </a:r>
            <a:endParaRPr lang="es-E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C521-DAD1-41B6-81FB-67E061ED85D0}" type="slidenum">
              <a:rPr lang="es-ES"/>
              <a:pPr/>
              <a:t>56</a:t>
            </a:fld>
            <a:endParaRPr lang="es-ES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49450"/>
            <a:ext cx="8061767" cy="417671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dirty="0"/>
              <a:t>A largo </a:t>
            </a:r>
            <a:r>
              <a:rPr lang="en-US" dirty="0" err="1"/>
              <a:t>plazo</a:t>
            </a:r>
            <a:r>
              <a:rPr lang="en-US" dirty="0"/>
              <a:t>,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experimentan</a:t>
            </a:r>
            <a:r>
              <a:rPr lang="en-US" dirty="0"/>
              <a:t> </a:t>
            </a:r>
            <a:r>
              <a:rPr lang="en-US" dirty="0" err="1"/>
              <a:t>rendimientos</a:t>
            </a:r>
            <a:r>
              <a:rPr lang="en-US" dirty="0"/>
              <a:t> </a:t>
            </a:r>
            <a:r>
              <a:rPr lang="en-US" dirty="0" err="1"/>
              <a:t>crecientes</a:t>
            </a:r>
            <a:r>
              <a:rPr lang="en-US" dirty="0"/>
              <a:t> y </a:t>
            </a:r>
            <a:r>
              <a:rPr lang="en-US" dirty="0" err="1"/>
              <a:t>decrecientes</a:t>
            </a:r>
            <a:r>
              <a:rPr lang="en-US" dirty="0"/>
              <a:t> de </a:t>
            </a:r>
            <a:r>
              <a:rPr lang="en-US" dirty="0" err="1"/>
              <a:t>escala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spcBef>
                <a:spcPct val="70000"/>
              </a:spcBef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tanto</a:t>
            </a:r>
            <a:r>
              <a:rPr lang="en-US" dirty="0"/>
              <a:t>, el </a:t>
            </a:r>
            <a:r>
              <a:rPr lang="en-US" dirty="0" err="1"/>
              <a:t>coste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forma de “U” (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cuadrática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7983537" cy="10731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3.3. La senda de expansión y los costes a largo plazo</a:t>
            </a:r>
            <a:r>
              <a:rPr lang="en-US" sz="3200"/>
              <a:t> 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1697038" y="1108075"/>
            <a:ext cx="6022975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El coste medio a largo plazo (CMeL)</a:t>
            </a:r>
            <a:r>
              <a:rPr lang="es-ES"/>
              <a:t> </a:t>
            </a:r>
            <a:endParaRPr lang="es-E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7F03-C738-4825-B159-C299CB0A1F3E}" type="slidenum">
              <a:rPr lang="es-ES"/>
              <a:pPr/>
              <a:t>57</a:t>
            </a:fld>
            <a:endParaRPr lang="es-ES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3.3. La senda de expansión y los costes a largo plazo</a:t>
            </a:r>
          </a:p>
        </p:txBody>
      </p:sp>
      <p:sp>
        <p:nvSpPr>
          <p:cNvPr id="770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2913" y="3806825"/>
            <a:ext cx="8229600" cy="19716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 dirty="0"/>
              <a:t>La curva de CML se define como el conjunto de puntos que muestran la cantidad mínima en la cual se incrementa el coste total, cuando aumenta la producción.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Con funciones </a:t>
            </a:r>
            <a:r>
              <a:rPr lang="es-ES" sz="2400" dirty="0" smtClean="0"/>
              <a:t>de CT cúbicas</a:t>
            </a:r>
            <a:r>
              <a:rPr lang="es-ES" sz="2400" dirty="0"/>
              <a:t>, los CML tienen forma de “U</a:t>
            </a:r>
            <a:r>
              <a:rPr lang="es-ES" sz="2400" dirty="0" smtClean="0"/>
              <a:t>” (son cuadráticas).</a:t>
            </a:r>
            <a:endParaRPr lang="es-ES" sz="2400" dirty="0"/>
          </a:p>
        </p:txBody>
      </p:sp>
      <p:sp>
        <p:nvSpPr>
          <p:cNvPr id="770052" name="Text Box 4"/>
          <p:cNvSpPr txBox="1">
            <a:spLocks noChangeArrowheads="1"/>
          </p:cNvSpPr>
          <p:nvPr/>
        </p:nvSpPr>
        <p:spPr bwMode="auto">
          <a:xfrm>
            <a:off x="1350963" y="1703388"/>
            <a:ext cx="6221412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El coste marginal a largo plazo (CML)</a:t>
            </a:r>
            <a:r>
              <a:rPr lang="es-ES"/>
              <a:t> </a:t>
            </a:r>
            <a:endParaRPr lang="es-ES" sz="2800" b="1"/>
          </a:p>
        </p:txBody>
      </p:sp>
      <p:graphicFrame>
        <p:nvGraphicFramePr>
          <p:cNvPr id="770053" name="Object 5"/>
          <p:cNvGraphicFramePr>
            <a:graphicFrameLocks noChangeAspect="1"/>
          </p:cNvGraphicFramePr>
          <p:nvPr>
            <p:ph idx="4294967295"/>
          </p:nvPr>
        </p:nvGraphicFramePr>
        <p:xfrm>
          <a:off x="1157470" y="2650000"/>
          <a:ext cx="7025832" cy="838205"/>
        </p:xfrm>
        <a:graphic>
          <a:graphicData uri="http://schemas.openxmlformats.org/presentationml/2006/ole">
            <p:oleObj spid="_x0000_s770053" name="Ecuación" r:id="rId4" imgW="340344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756E-4E06-46C0-B4C2-A762FCD582BA}" type="slidenum">
              <a:rPr lang="es-ES"/>
              <a:pPr/>
              <a:t>58</a:t>
            </a:fld>
            <a:endParaRPr lang="es-E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title"/>
          </p:nvPr>
        </p:nvSpPr>
        <p:spPr>
          <a:xfrm>
            <a:off x="422476" y="587154"/>
            <a:ext cx="8229600" cy="8382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 dirty="0"/>
              <a:t>3.3. La senda de expansión y los costes a largo plazo</a:t>
            </a:r>
            <a:endParaRPr lang="en-US" sz="3200" dirty="0"/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3138488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7816" name="Line 8"/>
          <p:cNvSpPr>
            <a:spLocks noChangeShapeType="1"/>
          </p:cNvSpPr>
          <p:nvPr/>
        </p:nvSpPr>
        <p:spPr bwMode="auto">
          <a:xfrm>
            <a:off x="2209800" y="17573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7817" name="Line 9"/>
          <p:cNvSpPr>
            <a:spLocks noChangeShapeType="1"/>
          </p:cNvSpPr>
          <p:nvPr/>
        </p:nvSpPr>
        <p:spPr bwMode="auto">
          <a:xfrm>
            <a:off x="2216150" y="6007100"/>
            <a:ext cx="442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6619875" y="5851525"/>
            <a:ext cx="15700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Q, Producción</a:t>
            </a:r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727075" y="1670050"/>
            <a:ext cx="14128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/>
              <a:t>Coste</a:t>
            </a:r>
          </a:p>
          <a:p>
            <a:pPr algn="ctr" eaLnBrk="0" hangingPunct="0"/>
            <a:r>
              <a:rPr lang="en-US" sz="1600" b="1"/>
              <a:t>(um por </a:t>
            </a:r>
          </a:p>
          <a:p>
            <a:pPr algn="ctr" eaLnBrk="0" hangingPunct="0"/>
            <a:r>
              <a:rPr lang="en-US" sz="1600" b="1"/>
              <a:t>unidad de</a:t>
            </a:r>
          </a:p>
          <a:p>
            <a:pPr algn="ctr" eaLnBrk="0" hangingPunct="0"/>
            <a:r>
              <a:rPr lang="en-US" sz="1600" b="1"/>
              <a:t> producción)</a:t>
            </a:r>
          </a:p>
        </p:txBody>
      </p:sp>
      <p:grpSp>
        <p:nvGrpSpPr>
          <p:cNvPr id="247827" name="Group 19"/>
          <p:cNvGrpSpPr>
            <a:grpSpLocks/>
          </p:cNvGrpSpPr>
          <p:nvPr/>
        </p:nvGrpSpPr>
        <p:grpSpPr bwMode="auto">
          <a:xfrm>
            <a:off x="2443163" y="2668588"/>
            <a:ext cx="4451350" cy="1824037"/>
            <a:chOff x="1539" y="1681"/>
            <a:chExt cx="2804" cy="1149"/>
          </a:xfrm>
        </p:grpSpPr>
        <p:sp>
          <p:nvSpPr>
            <p:cNvPr id="247822" name="Freeform 14"/>
            <p:cNvSpPr>
              <a:spLocks/>
            </p:cNvSpPr>
            <p:nvPr/>
          </p:nvSpPr>
          <p:spPr bwMode="auto">
            <a:xfrm>
              <a:off x="1539" y="2042"/>
              <a:ext cx="2469" cy="788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5" y="157"/>
                </a:cxn>
                <a:cxn ang="0">
                  <a:pos x="57" y="184"/>
                </a:cxn>
                <a:cxn ang="0">
                  <a:pos x="96" y="217"/>
                </a:cxn>
                <a:cxn ang="0">
                  <a:pos x="134" y="253"/>
                </a:cxn>
                <a:cxn ang="0">
                  <a:pos x="224" y="341"/>
                </a:cxn>
                <a:cxn ang="0">
                  <a:pos x="333" y="437"/>
                </a:cxn>
                <a:cxn ang="0">
                  <a:pos x="442" y="529"/>
                </a:cxn>
                <a:cxn ang="0">
                  <a:pos x="557" y="617"/>
                </a:cxn>
                <a:cxn ang="0">
                  <a:pos x="615" y="654"/>
                </a:cxn>
                <a:cxn ang="0">
                  <a:pos x="666" y="686"/>
                </a:cxn>
                <a:cxn ang="0">
                  <a:pos x="724" y="713"/>
                </a:cxn>
                <a:cxn ang="0">
                  <a:pos x="775" y="736"/>
                </a:cxn>
                <a:cxn ang="0">
                  <a:pos x="884" y="764"/>
                </a:cxn>
                <a:cxn ang="0">
                  <a:pos x="993" y="782"/>
                </a:cxn>
                <a:cxn ang="0">
                  <a:pos x="1109" y="787"/>
                </a:cxn>
                <a:cxn ang="0">
                  <a:pos x="1218" y="787"/>
                </a:cxn>
                <a:cxn ang="0">
                  <a:pos x="1333" y="778"/>
                </a:cxn>
                <a:cxn ang="0">
                  <a:pos x="1442" y="759"/>
                </a:cxn>
                <a:cxn ang="0">
                  <a:pos x="1538" y="741"/>
                </a:cxn>
                <a:cxn ang="0">
                  <a:pos x="1635" y="718"/>
                </a:cxn>
                <a:cxn ang="0">
                  <a:pos x="1724" y="690"/>
                </a:cxn>
                <a:cxn ang="0">
                  <a:pos x="1801" y="658"/>
                </a:cxn>
                <a:cxn ang="0">
                  <a:pos x="1885" y="617"/>
                </a:cxn>
                <a:cxn ang="0">
                  <a:pos x="1955" y="571"/>
                </a:cxn>
                <a:cxn ang="0">
                  <a:pos x="2090" y="474"/>
                </a:cxn>
                <a:cxn ang="0">
                  <a:pos x="2205" y="378"/>
                </a:cxn>
                <a:cxn ang="0">
                  <a:pos x="2250" y="332"/>
                </a:cxn>
                <a:cxn ang="0">
                  <a:pos x="2295" y="281"/>
                </a:cxn>
                <a:cxn ang="0">
                  <a:pos x="2365" y="175"/>
                </a:cxn>
                <a:cxn ang="0">
                  <a:pos x="2397" y="125"/>
                </a:cxn>
                <a:cxn ang="0">
                  <a:pos x="2423" y="74"/>
                </a:cxn>
                <a:cxn ang="0">
                  <a:pos x="2449" y="33"/>
                </a:cxn>
                <a:cxn ang="0">
                  <a:pos x="2468" y="0"/>
                </a:cxn>
              </a:cxnLst>
              <a:rect l="0" t="0" r="r" b="b"/>
              <a:pathLst>
                <a:path w="2469" h="788">
                  <a:moveTo>
                    <a:pt x="0" y="134"/>
                  </a:moveTo>
                  <a:lnTo>
                    <a:pt x="25" y="157"/>
                  </a:lnTo>
                  <a:lnTo>
                    <a:pt x="57" y="184"/>
                  </a:lnTo>
                  <a:lnTo>
                    <a:pt x="96" y="217"/>
                  </a:lnTo>
                  <a:lnTo>
                    <a:pt x="134" y="253"/>
                  </a:lnTo>
                  <a:lnTo>
                    <a:pt x="224" y="341"/>
                  </a:lnTo>
                  <a:lnTo>
                    <a:pt x="333" y="437"/>
                  </a:lnTo>
                  <a:lnTo>
                    <a:pt x="442" y="529"/>
                  </a:lnTo>
                  <a:lnTo>
                    <a:pt x="557" y="617"/>
                  </a:lnTo>
                  <a:lnTo>
                    <a:pt x="615" y="654"/>
                  </a:lnTo>
                  <a:lnTo>
                    <a:pt x="666" y="686"/>
                  </a:lnTo>
                  <a:lnTo>
                    <a:pt x="724" y="713"/>
                  </a:lnTo>
                  <a:lnTo>
                    <a:pt x="775" y="736"/>
                  </a:lnTo>
                  <a:lnTo>
                    <a:pt x="884" y="764"/>
                  </a:lnTo>
                  <a:lnTo>
                    <a:pt x="993" y="782"/>
                  </a:lnTo>
                  <a:lnTo>
                    <a:pt x="1109" y="787"/>
                  </a:lnTo>
                  <a:lnTo>
                    <a:pt x="1218" y="787"/>
                  </a:lnTo>
                  <a:lnTo>
                    <a:pt x="1333" y="778"/>
                  </a:lnTo>
                  <a:lnTo>
                    <a:pt x="1442" y="759"/>
                  </a:lnTo>
                  <a:lnTo>
                    <a:pt x="1538" y="741"/>
                  </a:lnTo>
                  <a:lnTo>
                    <a:pt x="1635" y="718"/>
                  </a:lnTo>
                  <a:lnTo>
                    <a:pt x="1724" y="690"/>
                  </a:lnTo>
                  <a:lnTo>
                    <a:pt x="1801" y="658"/>
                  </a:lnTo>
                  <a:lnTo>
                    <a:pt x="1885" y="617"/>
                  </a:lnTo>
                  <a:lnTo>
                    <a:pt x="1955" y="571"/>
                  </a:lnTo>
                  <a:lnTo>
                    <a:pt x="2090" y="474"/>
                  </a:lnTo>
                  <a:lnTo>
                    <a:pt x="2205" y="378"/>
                  </a:lnTo>
                  <a:lnTo>
                    <a:pt x="2250" y="332"/>
                  </a:lnTo>
                  <a:lnTo>
                    <a:pt x="2295" y="281"/>
                  </a:lnTo>
                  <a:lnTo>
                    <a:pt x="2365" y="175"/>
                  </a:lnTo>
                  <a:lnTo>
                    <a:pt x="2397" y="125"/>
                  </a:lnTo>
                  <a:lnTo>
                    <a:pt x="2423" y="74"/>
                  </a:lnTo>
                  <a:lnTo>
                    <a:pt x="2449" y="33"/>
                  </a:lnTo>
                  <a:lnTo>
                    <a:pt x="2468" y="0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47823" name="Rectangle 15"/>
            <p:cNvSpPr>
              <a:spLocks noChangeArrowheads="1"/>
            </p:cNvSpPr>
            <p:nvPr/>
          </p:nvSpPr>
          <p:spPr bwMode="auto">
            <a:xfrm>
              <a:off x="3793" y="1681"/>
              <a:ext cx="55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CMeL</a:t>
              </a:r>
            </a:p>
          </p:txBody>
        </p:sp>
      </p:grpSp>
      <p:grpSp>
        <p:nvGrpSpPr>
          <p:cNvPr id="247828" name="Group 20"/>
          <p:cNvGrpSpPr>
            <a:grpSpLocks/>
          </p:cNvGrpSpPr>
          <p:nvPr/>
        </p:nvGrpSpPr>
        <p:grpSpPr bwMode="auto">
          <a:xfrm>
            <a:off x="2670175" y="2024063"/>
            <a:ext cx="3381375" cy="4013200"/>
            <a:chOff x="1682" y="1275"/>
            <a:chExt cx="2130" cy="2528"/>
          </a:xfrm>
        </p:grpSpPr>
        <p:sp>
          <p:nvSpPr>
            <p:cNvPr id="247820" name="Freeform 12"/>
            <p:cNvSpPr>
              <a:spLocks/>
            </p:cNvSpPr>
            <p:nvPr/>
          </p:nvSpPr>
          <p:spPr bwMode="auto">
            <a:xfrm>
              <a:off x="1682" y="1634"/>
              <a:ext cx="1824" cy="1392"/>
            </a:xfrm>
            <a:custGeom>
              <a:avLst/>
              <a:gdLst/>
              <a:ahLst/>
              <a:cxnLst>
                <a:cxn ang="0">
                  <a:pos x="0" y="1245"/>
                </a:cxn>
                <a:cxn ang="0">
                  <a:pos x="141" y="1309"/>
                </a:cxn>
                <a:cxn ang="0">
                  <a:pos x="281" y="1357"/>
                </a:cxn>
                <a:cxn ang="0">
                  <a:pos x="354" y="1377"/>
                </a:cxn>
                <a:cxn ang="0">
                  <a:pos x="427" y="1387"/>
                </a:cxn>
                <a:cxn ang="0">
                  <a:pos x="500" y="1391"/>
                </a:cxn>
                <a:cxn ang="0">
                  <a:pos x="572" y="1391"/>
                </a:cxn>
                <a:cxn ang="0">
                  <a:pos x="645" y="1382"/>
                </a:cxn>
                <a:cxn ang="0">
                  <a:pos x="724" y="1367"/>
                </a:cxn>
                <a:cxn ang="0">
                  <a:pos x="797" y="1343"/>
                </a:cxn>
                <a:cxn ang="0">
                  <a:pos x="875" y="1318"/>
                </a:cxn>
                <a:cxn ang="0">
                  <a:pos x="948" y="1284"/>
                </a:cxn>
                <a:cxn ang="0">
                  <a:pos x="1021" y="1245"/>
                </a:cxn>
                <a:cxn ang="0">
                  <a:pos x="1156" y="1158"/>
                </a:cxn>
                <a:cxn ang="0">
                  <a:pos x="1223" y="1104"/>
                </a:cxn>
                <a:cxn ang="0">
                  <a:pos x="1290" y="1046"/>
                </a:cxn>
                <a:cxn ang="0">
                  <a:pos x="1352" y="983"/>
                </a:cxn>
                <a:cxn ang="0">
                  <a:pos x="1419" y="915"/>
                </a:cxn>
                <a:cxn ang="0">
                  <a:pos x="1537" y="769"/>
                </a:cxn>
                <a:cxn ang="0">
                  <a:pos x="1587" y="696"/>
                </a:cxn>
                <a:cxn ang="0">
                  <a:pos x="1632" y="623"/>
                </a:cxn>
                <a:cxn ang="0">
                  <a:pos x="1672" y="550"/>
                </a:cxn>
                <a:cxn ang="0">
                  <a:pos x="1700" y="477"/>
                </a:cxn>
                <a:cxn ang="0">
                  <a:pos x="1750" y="321"/>
                </a:cxn>
                <a:cxn ang="0">
                  <a:pos x="1789" y="166"/>
                </a:cxn>
                <a:cxn ang="0">
                  <a:pos x="1823" y="0"/>
                </a:cxn>
              </a:cxnLst>
              <a:rect l="0" t="0" r="r" b="b"/>
              <a:pathLst>
                <a:path w="1824" h="1392">
                  <a:moveTo>
                    <a:pt x="0" y="1245"/>
                  </a:moveTo>
                  <a:lnTo>
                    <a:pt x="141" y="1309"/>
                  </a:lnTo>
                  <a:lnTo>
                    <a:pt x="281" y="1357"/>
                  </a:lnTo>
                  <a:lnTo>
                    <a:pt x="354" y="1377"/>
                  </a:lnTo>
                  <a:lnTo>
                    <a:pt x="427" y="1387"/>
                  </a:lnTo>
                  <a:lnTo>
                    <a:pt x="500" y="1391"/>
                  </a:lnTo>
                  <a:lnTo>
                    <a:pt x="572" y="1391"/>
                  </a:lnTo>
                  <a:lnTo>
                    <a:pt x="645" y="1382"/>
                  </a:lnTo>
                  <a:lnTo>
                    <a:pt x="724" y="1367"/>
                  </a:lnTo>
                  <a:lnTo>
                    <a:pt x="797" y="1343"/>
                  </a:lnTo>
                  <a:lnTo>
                    <a:pt x="875" y="1318"/>
                  </a:lnTo>
                  <a:lnTo>
                    <a:pt x="948" y="1284"/>
                  </a:lnTo>
                  <a:lnTo>
                    <a:pt x="1021" y="1245"/>
                  </a:lnTo>
                  <a:lnTo>
                    <a:pt x="1156" y="1158"/>
                  </a:lnTo>
                  <a:lnTo>
                    <a:pt x="1223" y="1104"/>
                  </a:lnTo>
                  <a:lnTo>
                    <a:pt x="1290" y="1046"/>
                  </a:lnTo>
                  <a:lnTo>
                    <a:pt x="1352" y="983"/>
                  </a:lnTo>
                  <a:lnTo>
                    <a:pt x="1419" y="915"/>
                  </a:lnTo>
                  <a:lnTo>
                    <a:pt x="1537" y="769"/>
                  </a:lnTo>
                  <a:lnTo>
                    <a:pt x="1587" y="696"/>
                  </a:lnTo>
                  <a:lnTo>
                    <a:pt x="1632" y="623"/>
                  </a:lnTo>
                  <a:lnTo>
                    <a:pt x="1672" y="550"/>
                  </a:lnTo>
                  <a:lnTo>
                    <a:pt x="1700" y="477"/>
                  </a:lnTo>
                  <a:lnTo>
                    <a:pt x="1750" y="321"/>
                  </a:lnTo>
                  <a:lnTo>
                    <a:pt x="1789" y="166"/>
                  </a:lnTo>
                  <a:lnTo>
                    <a:pt x="1823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47821" name="Rectangle 13"/>
            <p:cNvSpPr>
              <a:spLocks noChangeArrowheads="1"/>
            </p:cNvSpPr>
            <p:nvPr/>
          </p:nvSpPr>
          <p:spPr bwMode="auto">
            <a:xfrm>
              <a:off x="3351" y="1275"/>
              <a:ext cx="46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CML</a:t>
              </a:r>
            </a:p>
          </p:txBody>
        </p:sp>
        <p:sp>
          <p:nvSpPr>
            <p:cNvPr id="247824" name="Line 16"/>
            <p:cNvSpPr>
              <a:spLocks noChangeShapeType="1"/>
            </p:cNvSpPr>
            <p:nvPr/>
          </p:nvSpPr>
          <p:spPr bwMode="auto">
            <a:xfrm>
              <a:off x="2793" y="2833"/>
              <a:ext cx="0" cy="9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247825" name="Rectangle 17"/>
            <p:cNvSpPr>
              <a:spLocks noChangeArrowheads="1"/>
            </p:cNvSpPr>
            <p:nvPr/>
          </p:nvSpPr>
          <p:spPr bwMode="auto">
            <a:xfrm>
              <a:off x="2483" y="2529"/>
              <a:ext cx="23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A</a:t>
              </a:r>
            </a:p>
          </p:txBody>
        </p:sp>
        <p:sp>
          <p:nvSpPr>
            <p:cNvPr id="247826" name="Oval 18"/>
            <p:cNvSpPr>
              <a:spLocks noChangeArrowheads="1"/>
            </p:cNvSpPr>
            <p:nvPr/>
          </p:nvSpPr>
          <p:spPr bwMode="auto">
            <a:xfrm>
              <a:off x="2738" y="2762"/>
              <a:ext cx="119" cy="119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</p:grpSp>
      <p:sp>
        <p:nvSpPr>
          <p:cNvPr id="247830" name="Rectangle 22"/>
          <p:cNvSpPr>
            <a:spLocks noChangeArrowheads="1"/>
          </p:cNvSpPr>
          <p:nvPr/>
        </p:nvSpPr>
        <p:spPr bwMode="auto">
          <a:xfrm>
            <a:off x="4164013" y="6053138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Q*</a:t>
            </a:r>
          </a:p>
        </p:txBody>
      </p:sp>
      <p:sp>
        <p:nvSpPr>
          <p:cNvPr id="2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61641" y="6231279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14</a:t>
            </a:r>
            <a:r>
              <a:rPr lang="es-ES" sz="2000" dirty="0" smtClean="0"/>
              <a:t>. Coste medio y coste marginal a largo plazo.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B678-5689-4534-8655-F89E0C007B14}" type="slidenum">
              <a:rPr lang="es-ES"/>
              <a:pPr/>
              <a:t>59</a:t>
            </a:fld>
            <a:endParaRPr lang="es-ES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2750" y="2681288"/>
            <a:ext cx="8229600" cy="4176712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35000"/>
              </a:spcBef>
            </a:pPr>
            <a:r>
              <a:rPr lang="en-US"/>
              <a:t>Si CML &lt; CMeL, CMeL disminuirá.</a:t>
            </a:r>
          </a:p>
          <a:p>
            <a:pPr>
              <a:spcBef>
                <a:spcPct val="35000"/>
              </a:spcBef>
            </a:pPr>
            <a:r>
              <a:rPr lang="en-US"/>
              <a:t>Si CML &gt; CMeL, CMeL aumentará.</a:t>
            </a:r>
          </a:p>
          <a:p>
            <a:pPr>
              <a:spcBef>
                <a:spcPct val="35000"/>
              </a:spcBef>
            </a:pPr>
            <a:r>
              <a:rPr lang="en-US"/>
              <a:t>Por lo tanto, CML = CMeL cuando CMeL alcanza su punto mínimo.</a:t>
            </a:r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title"/>
          </p:nvPr>
        </p:nvSpPr>
        <p:spPr>
          <a:xfrm>
            <a:off x="536575" y="406400"/>
            <a:ext cx="7983538" cy="10731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/>
              <a:t>3.3. La senda de expansión y los costes a largo plazo</a:t>
            </a:r>
            <a:r>
              <a:rPr lang="en-US" sz="3200"/>
              <a:t> 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2174875" y="1790700"/>
            <a:ext cx="4735513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Relación entre CMeL y CML</a:t>
            </a:r>
            <a:r>
              <a:rPr lang="es-ES"/>
              <a:t> </a:t>
            </a:r>
            <a:endParaRPr lang="es-E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7F0-73B6-40CC-A786-B7E83EB30E6B}" type="slidenum">
              <a:rPr lang="es-ES"/>
              <a:pPr/>
              <a:t>6</a:t>
            </a:fld>
            <a:endParaRPr lang="es-E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 Concepto y clases de costes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Costes contables.</a:t>
            </a:r>
          </a:p>
          <a:p>
            <a:r>
              <a:rPr lang="es-ES" dirty="0"/>
              <a:t>Costes económicos.</a:t>
            </a:r>
          </a:p>
          <a:p>
            <a:r>
              <a:rPr lang="es-ES" dirty="0"/>
              <a:t>Costes de oportunidad o </a:t>
            </a:r>
            <a:r>
              <a:rPr lang="es-ES" dirty="0" smtClean="0"/>
              <a:t>implícitos.</a:t>
            </a:r>
            <a:endParaRPr lang="es-ES" dirty="0"/>
          </a:p>
          <a:p>
            <a:r>
              <a:rPr lang="es-ES" dirty="0"/>
              <a:t>Costes empresariales.</a:t>
            </a:r>
          </a:p>
          <a:p>
            <a:r>
              <a:rPr lang="es-ES" dirty="0"/>
              <a:t>Costes irrecuperables o hundidos.</a:t>
            </a:r>
          </a:p>
          <a:p>
            <a:r>
              <a:rPr lang="es-ES" dirty="0"/>
              <a:t>Costes del capital.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10F2-A4D2-41EB-91A1-44C69064576B}" type="slidenum">
              <a:rPr lang="es-ES"/>
              <a:pPr/>
              <a:t>60</a:t>
            </a:fld>
            <a:endParaRPr lang="es-ES"/>
          </a:p>
        </p:txBody>
      </p:sp>
      <p:sp>
        <p:nvSpPr>
          <p:cNvPr id="76800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0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139" y="591916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 dirty="0"/>
              <a:t>3.4. Relación entre costes a corto plazo y largo plazo</a:t>
            </a:r>
            <a:endParaRPr lang="en-US" sz="3200" dirty="0"/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68006" name="Line 6"/>
          <p:cNvSpPr>
            <a:spLocks noChangeShapeType="1"/>
          </p:cNvSpPr>
          <p:nvPr/>
        </p:nvSpPr>
        <p:spPr bwMode="auto">
          <a:xfrm>
            <a:off x="2209800" y="17446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68007" name="Line 7"/>
          <p:cNvSpPr>
            <a:spLocks noChangeShapeType="1"/>
          </p:cNvSpPr>
          <p:nvPr/>
        </p:nvSpPr>
        <p:spPr bwMode="auto">
          <a:xfrm>
            <a:off x="2203450" y="5994400"/>
            <a:ext cx="626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68008" name="Rectangle 8"/>
          <p:cNvSpPr>
            <a:spLocks noChangeArrowheads="1"/>
          </p:cNvSpPr>
          <p:nvPr/>
        </p:nvSpPr>
        <p:spPr bwMode="auto">
          <a:xfrm>
            <a:off x="7523163" y="5951538"/>
            <a:ext cx="12969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Producción</a:t>
            </a:r>
          </a:p>
        </p:txBody>
      </p:sp>
      <p:sp>
        <p:nvSpPr>
          <p:cNvPr id="768009" name="Rectangle 9"/>
          <p:cNvSpPr>
            <a:spLocks noChangeArrowheads="1"/>
          </p:cNvSpPr>
          <p:nvPr/>
        </p:nvSpPr>
        <p:spPr bwMode="auto">
          <a:xfrm>
            <a:off x="841375" y="1670050"/>
            <a:ext cx="12985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600" b="1"/>
              <a:t>Coste</a:t>
            </a:r>
          </a:p>
          <a:p>
            <a:pPr algn="r" eaLnBrk="0" hangingPunct="0"/>
            <a:r>
              <a:rPr lang="en-US" sz="1600" b="1"/>
              <a:t>(dólares </a:t>
            </a:r>
          </a:p>
          <a:p>
            <a:pPr algn="r" eaLnBrk="0" hangingPunct="0"/>
            <a:r>
              <a:rPr lang="en-US" sz="1600" b="1"/>
              <a:t>por unidad)</a:t>
            </a:r>
          </a:p>
          <a:p>
            <a:pPr algn="r" eaLnBrk="0" hangingPunct="0"/>
            <a:endParaRPr lang="en-US" sz="1600" b="1"/>
          </a:p>
        </p:txBody>
      </p:sp>
      <p:grpSp>
        <p:nvGrpSpPr>
          <p:cNvPr id="768016" name="Group 16"/>
          <p:cNvGrpSpPr>
            <a:grpSpLocks/>
          </p:cNvGrpSpPr>
          <p:nvPr/>
        </p:nvGrpSpPr>
        <p:grpSpPr bwMode="auto">
          <a:xfrm>
            <a:off x="3681413" y="2454275"/>
            <a:ext cx="3097212" cy="2497138"/>
            <a:chOff x="2319" y="1546"/>
            <a:chExt cx="1951" cy="1573"/>
          </a:xfrm>
        </p:grpSpPr>
        <p:sp>
          <p:nvSpPr>
            <p:cNvPr id="768017" name="Rectangle 17"/>
            <p:cNvSpPr>
              <a:spLocks noChangeArrowheads="1"/>
            </p:cNvSpPr>
            <p:nvPr/>
          </p:nvSpPr>
          <p:spPr bwMode="auto">
            <a:xfrm>
              <a:off x="3745" y="1546"/>
              <a:ext cx="52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CMeC</a:t>
              </a:r>
              <a:r>
                <a:rPr lang="en-US" sz="1600" b="1" baseline="-25000"/>
                <a:t>2</a:t>
              </a:r>
            </a:p>
          </p:txBody>
        </p:sp>
        <p:sp>
          <p:nvSpPr>
            <p:cNvPr id="768018" name="Freeform 18"/>
            <p:cNvSpPr>
              <a:spLocks/>
            </p:cNvSpPr>
            <p:nvPr/>
          </p:nvSpPr>
          <p:spPr bwMode="auto">
            <a:xfrm>
              <a:off x="2878" y="2114"/>
              <a:ext cx="388" cy="816"/>
            </a:xfrm>
            <a:custGeom>
              <a:avLst/>
              <a:gdLst/>
              <a:ahLst/>
              <a:cxnLst>
                <a:cxn ang="0">
                  <a:pos x="0" y="815"/>
                </a:cxn>
                <a:cxn ang="0">
                  <a:pos x="84" y="703"/>
                </a:cxn>
                <a:cxn ang="0">
                  <a:pos x="162" y="595"/>
                </a:cxn>
                <a:cxn ang="0">
                  <a:pos x="230" y="487"/>
                </a:cxn>
                <a:cxn ang="0">
                  <a:pos x="288" y="384"/>
                </a:cxn>
                <a:cxn ang="0">
                  <a:pos x="330" y="285"/>
                </a:cxn>
                <a:cxn ang="0">
                  <a:pos x="356" y="187"/>
                </a:cxn>
                <a:cxn ang="0">
                  <a:pos x="377" y="93"/>
                </a:cxn>
                <a:cxn ang="0">
                  <a:pos x="387" y="0"/>
                </a:cxn>
              </a:cxnLst>
              <a:rect l="0" t="0" r="r" b="b"/>
              <a:pathLst>
                <a:path w="388" h="816">
                  <a:moveTo>
                    <a:pt x="0" y="815"/>
                  </a:moveTo>
                  <a:lnTo>
                    <a:pt x="84" y="703"/>
                  </a:lnTo>
                  <a:lnTo>
                    <a:pt x="162" y="595"/>
                  </a:lnTo>
                  <a:lnTo>
                    <a:pt x="230" y="487"/>
                  </a:lnTo>
                  <a:lnTo>
                    <a:pt x="288" y="384"/>
                  </a:lnTo>
                  <a:lnTo>
                    <a:pt x="330" y="285"/>
                  </a:lnTo>
                  <a:lnTo>
                    <a:pt x="356" y="187"/>
                  </a:lnTo>
                  <a:lnTo>
                    <a:pt x="377" y="93"/>
                  </a:lnTo>
                  <a:lnTo>
                    <a:pt x="387" y="0"/>
                  </a:lnTo>
                </a:path>
              </a:pathLst>
            </a:custGeom>
            <a:noFill/>
            <a:ln w="50800" cap="flat" cmpd="sng">
              <a:solidFill>
                <a:srgbClr val="9933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8019" name="Rectangle 19"/>
            <p:cNvSpPr>
              <a:spLocks noChangeArrowheads="1"/>
            </p:cNvSpPr>
            <p:nvPr/>
          </p:nvSpPr>
          <p:spPr bwMode="auto">
            <a:xfrm>
              <a:off x="2593" y="2929"/>
              <a:ext cx="40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CMC</a:t>
              </a:r>
              <a:r>
                <a:rPr lang="en-US" sz="1400" b="1" baseline="-25000"/>
                <a:t>2</a:t>
              </a:r>
            </a:p>
          </p:txBody>
        </p:sp>
        <p:sp>
          <p:nvSpPr>
            <p:cNvPr id="768020" name="Freeform 20"/>
            <p:cNvSpPr>
              <a:spLocks/>
            </p:cNvSpPr>
            <p:nvPr/>
          </p:nvSpPr>
          <p:spPr bwMode="auto">
            <a:xfrm>
              <a:off x="2467" y="2059"/>
              <a:ext cx="1337" cy="4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4"/>
                </a:cxn>
                <a:cxn ang="0">
                  <a:pos x="43" y="52"/>
                </a:cxn>
                <a:cxn ang="0">
                  <a:pos x="80" y="88"/>
                </a:cxn>
                <a:cxn ang="0">
                  <a:pos x="111" y="128"/>
                </a:cxn>
                <a:cxn ang="0">
                  <a:pos x="191" y="208"/>
                </a:cxn>
                <a:cxn ang="0">
                  <a:pos x="235" y="244"/>
                </a:cxn>
                <a:cxn ang="0">
                  <a:pos x="272" y="276"/>
                </a:cxn>
                <a:cxn ang="0">
                  <a:pos x="364" y="329"/>
                </a:cxn>
                <a:cxn ang="0">
                  <a:pos x="463" y="381"/>
                </a:cxn>
                <a:cxn ang="0">
                  <a:pos x="512" y="401"/>
                </a:cxn>
                <a:cxn ang="0">
                  <a:pos x="561" y="417"/>
                </a:cxn>
                <a:cxn ang="0">
                  <a:pos x="611" y="429"/>
                </a:cxn>
                <a:cxn ang="0">
                  <a:pos x="654" y="437"/>
                </a:cxn>
                <a:cxn ang="0">
                  <a:pos x="697" y="441"/>
                </a:cxn>
                <a:cxn ang="0">
                  <a:pos x="734" y="437"/>
                </a:cxn>
                <a:cxn ang="0">
                  <a:pos x="777" y="429"/>
                </a:cxn>
                <a:cxn ang="0">
                  <a:pos x="814" y="421"/>
                </a:cxn>
                <a:cxn ang="0">
                  <a:pos x="888" y="385"/>
                </a:cxn>
                <a:cxn ang="0">
                  <a:pos x="969" y="341"/>
                </a:cxn>
                <a:cxn ang="0">
                  <a:pos x="1018" y="313"/>
                </a:cxn>
                <a:cxn ang="0">
                  <a:pos x="1067" y="272"/>
                </a:cxn>
                <a:cxn ang="0">
                  <a:pos x="1117" y="228"/>
                </a:cxn>
                <a:cxn ang="0">
                  <a:pos x="1172" y="180"/>
                </a:cxn>
                <a:cxn ang="0">
                  <a:pos x="1221" y="136"/>
                </a:cxn>
                <a:cxn ang="0">
                  <a:pos x="1265" y="92"/>
                </a:cxn>
                <a:cxn ang="0">
                  <a:pos x="1302" y="56"/>
                </a:cxn>
                <a:cxn ang="0">
                  <a:pos x="1326" y="32"/>
                </a:cxn>
                <a:cxn ang="0">
                  <a:pos x="1345" y="20"/>
                </a:cxn>
                <a:cxn ang="0">
                  <a:pos x="1351" y="12"/>
                </a:cxn>
                <a:cxn ang="0">
                  <a:pos x="1351" y="16"/>
                </a:cxn>
                <a:cxn ang="0">
                  <a:pos x="1332" y="24"/>
                </a:cxn>
                <a:cxn ang="0">
                  <a:pos x="1326" y="32"/>
                </a:cxn>
              </a:cxnLst>
              <a:rect l="0" t="0" r="r" b="b"/>
              <a:pathLst>
                <a:path w="1352" h="442">
                  <a:moveTo>
                    <a:pt x="0" y="0"/>
                  </a:moveTo>
                  <a:lnTo>
                    <a:pt x="19" y="24"/>
                  </a:lnTo>
                  <a:lnTo>
                    <a:pt x="43" y="52"/>
                  </a:lnTo>
                  <a:lnTo>
                    <a:pt x="80" y="88"/>
                  </a:lnTo>
                  <a:lnTo>
                    <a:pt x="111" y="128"/>
                  </a:lnTo>
                  <a:lnTo>
                    <a:pt x="191" y="208"/>
                  </a:lnTo>
                  <a:lnTo>
                    <a:pt x="235" y="244"/>
                  </a:lnTo>
                  <a:lnTo>
                    <a:pt x="272" y="276"/>
                  </a:lnTo>
                  <a:lnTo>
                    <a:pt x="364" y="329"/>
                  </a:lnTo>
                  <a:lnTo>
                    <a:pt x="463" y="381"/>
                  </a:lnTo>
                  <a:lnTo>
                    <a:pt x="512" y="401"/>
                  </a:lnTo>
                  <a:lnTo>
                    <a:pt x="561" y="417"/>
                  </a:lnTo>
                  <a:lnTo>
                    <a:pt x="611" y="429"/>
                  </a:lnTo>
                  <a:lnTo>
                    <a:pt x="654" y="437"/>
                  </a:lnTo>
                  <a:lnTo>
                    <a:pt x="697" y="441"/>
                  </a:lnTo>
                  <a:lnTo>
                    <a:pt x="734" y="437"/>
                  </a:lnTo>
                  <a:lnTo>
                    <a:pt x="777" y="429"/>
                  </a:lnTo>
                  <a:lnTo>
                    <a:pt x="814" y="421"/>
                  </a:lnTo>
                  <a:lnTo>
                    <a:pt x="888" y="385"/>
                  </a:lnTo>
                  <a:lnTo>
                    <a:pt x="969" y="341"/>
                  </a:lnTo>
                  <a:lnTo>
                    <a:pt x="1018" y="313"/>
                  </a:lnTo>
                  <a:lnTo>
                    <a:pt x="1067" y="272"/>
                  </a:lnTo>
                  <a:lnTo>
                    <a:pt x="1117" y="228"/>
                  </a:lnTo>
                  <a:lnTo>
                    <a:pt x="1172" y="180"/>
                  </a:lnTo>
                  <a:lnTo>
                    <a:pt x="1221" y="136"/>
                  </a:lnTo>
                  <a:lnTo>
                    <a:pt x="1265" y="92"/>
                  </a:lnTo>
                  <a:lnTo>
                    <a:pt x="1302" y="56"/>
                  </a:lnTo>
                  <a:lnTo>
                    <a:pt x="1326" y="32"/>
                  </a:lnTo>
                  <a:lnTo>
                    <a:pt x="1345" y="20"/>
                  </a:lnTo>
                  <a:lnTo>
                    <a:pt x="1351" y="12"/>
                  </a:lnTo>
                  <a:lnTo>
                    <a:pt x="1351" y="16"/>
                  </a:lnTo>
                  <a:lnTo>
                    <a:pt x="1332" y="24"/>
                  </a:lnTo>
                  <a:lnTo>
                    <a:pt x="1326" y="32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8021" name="Freeform 21"/>
            <p:cNvSpPr>
              <a:spLocks/>
            </p:cNvSpPr>
            <p:nvPr/>
          </p:nvSpPr>
          <p:spPr bwMode="auto">
            <a:xfrm>
              <a:off x="3789" y="1743"/>
              <a:ext cx="253" cy="341"/>
            </a:xfrm>
            <a:custGeom>
              <a:avLst/>
              <a:gdLst/>
              <a:ahLst/>
              <a:cxnLst>
                <a:cxn ang="0">
                  <a:pos x="13" y="316"/>
                </a:cxn>
                <a:cxn ang="0">
                  <a:pos x="7" y="323"/>
                </a:cxn>
                <a:cxn ang="0">
                  <a:pos x="0" y="337"/>
                </a:cxn>
                <a:cxn ang="0">
                  <a:pos x="0" y="340"/>
                </a:cxn>
                <a:cxn ang="0">
                  <a:pos x="7" y="333"/>
                </a:cxn>
                <a:cxn ang="0">
                  <a:pos x="20" y="316"/>
                </a:cxn>
                <a:cxn ang="0">
                  <a:pos x="26" y="306"/>
                </a:cxn>
                <a:cxn ang="0">
                  <a:pos x="39" y="292"/>
                </a:cxn>
                <a:cxn ang="0">
                  <a:pos x="65" y="254"/>
                </a:cxn>
                <a:cxn ang="0">
                  <a:pos x="97" y="210"/>
                </a:cxn>
                <a:cxn ang="0">
                  <a:pos x="129" y="165"/>
                </a:cxn>
                <a:cxn ang="0">
                  <a:pos x="168" y="117"/>
                </a:cxn>
                <a:cxn ang="0">
                  <a:pos x="200" y="69"/>
                </a:cxn>
                <a:cxn ang="0">
                  <a:pos x="226" y="31"/>
                </a:cxn>
                <a:cxn ang="0">
                  <a:pos x="252" y="0"/>
                </a:cxn>
              </a:cxnLst>
              <a:rect l="0" t="0" r="r" b="b"/>
              <a:pathLst>
                <a:path w="253" h="341">
                  <a:moveTo>
                    <a:pt x="13" y="316"/>
                  </a:moveTo>
                  <a:lnTo>
                    <a:pt x="7" y="323"/>
                  </a:lnTo>
                  <a:lnTo>
                    <a:pt x="0" y="337"/>
                  </a:lnTo>
                  <a:lnTo>
                    <a:pt x="0" y="340"/>
                  </a:lnTo>
                  <a:lnTo>
                    <a:pt x="7" y="333"/>
                  </a:lnTo>
                  <a:lnTo>
                    <a:pt x="20" y="316"/>
                  </a:lnTo>
                  <a:lnTo>
                    <a:pt x="26" y="306"/>
                  </a:lnTo>
                  <a:lnTo>
                    <a:pt x="39" y="292"/>
                  </a:lnTo>
                  <a:lnTo>
                    <a:pt x="65" y="254"/>
                  </a:lnTo>
                  <a:lnTo>
                    <a:pt x="97" y="210"/>
                  </a:lnTo>
                  <a:lnTo>
                    <a:pt x="129" y="165"/>
                  </a:lnTo>
                  <a:lnTo>
                    <a:pt x="168" y="117"/>
                  </a:lnTo>
                  <a:lnTo>
                    <a:pt x="200" y="69"/>
                  </a:lnTo>
                  <a:lnTo>
                    <a:pt x="226" y="31"/>
                  </a:lnTo>
                  <a:lnTo>
                    <a:pt x="252" y="0"/>
                  </a:ln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8022" name="Freeform 22"/>
            <p:cNvSpPr>
              <a:spLocks/>
            </p:cNvSpPr>
            <p:nvPr/>
          </p:nvSpPr>
          <p:spPr bwMode="auto">
            <a:xfrm>
              <a:off x="2319" y="1728"/>
              <a:ext cx="143" cy="318"/>
            </a:xfrm>
            <a:custGeom>
              <a:avLst/>
              <a:gdLst/>
              <a:ahLst/>
              <a:cxnLst>
                <a:cxn ang="0">
                  <a:pos x="146" y="315"/>
                </a:cxn>
                <a:cxn ang="0">
                  <a:pos x="146" y="322"/>
                </a:cxn>
                <a:cxn ang="0">
                  <a:pos x="150" y="329"/>
                </a:cxn>
                <a:cxn ang="0">
                  <a:pos x="154" y="349"/>
                </a:cxn>
                <a:cxn ang="0">
                  <a:pos x="158" y="356"/>
                </a:cxn>
                <a:cxn ang="0">
                  <a:pos x="154" y="349"/>
                </a:cxn>
                <a:cxn ang="0">
                  <a:pos x="146" y="336"/>
                </a:cxn>
                <a:cxn ang="0">
                  <a:pos x="134" y="312"/>
                </a:cxn>
                <a:cxn ang="0">
                  <a:pos x="119" y="278"/>
                </a:cxn>
                <a:cxn ang="0">
                  <a:pos x="99" y="238"/>
                </a:cxn>
                <a:cxn ang="0">
                  <a:pos x="79" y="193"/>
                </a:cxn>
                <a:cxn ang="0">
                  <a:pos x="35" y="95"/>
                </a:cxn>
                <a:cxn ang="0">
                  <a:pos x="16" y="48"/>
                </a:cxn>
                <a:cxn ang="0">
                  <a:pos x="0" y="0"/>
                </a:cxn>
              </a:cxnLst>
              <a:rect l="0" t="0" r="r" b="b"/>
              <a:pathLst>
                <a:path w="159" h="357">
                  <a:moveTo>
                    <a:pt x="146" y="315"/>
                  </a:moveTo>
                  <a:lnTo>
                    <a:pt x="146" y="322"/>
                  </a:lnTo>
                  <a:lnTo>
                    <a:pt x="150" y="329"/>
                  </a:lnTo>
                  <a:lnTo>
                    <a:pt x="154" y="349"/>
                  </a:lnTo>
                  <a:lnTo>
                    <a:pt x="158" y="356"/>
                  </a:lnTo>
                  <a:lnTo>
                    <a:pt x="154" y="349"/>
                  </a:lnTo>
                  <a:lnTo>
                    <a:pt x="146" y="336"/>
                  </a:lnTo>
                  <a:lnTo>
                    <a:pt x="134" y="312"/>
                  </a:lnTo>
                  <a:lnTo>
                    <a:pt x="119" y="278"/>
                  </a:lnTo>
                  <a:lnTo>
                    <a:pt x="99" y="238"/>
                  </a:lnTo>
                  <a:lnTo>
                    <a:pt x="79" y="193"/>
                  </a:lnTo>
                  <a:lnTo>
                    <a:pt x="35" y="95"/>
                  </a:lnTo>
                  <a:lnTo>
                    <a:pt x="16" y="48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68023" name="Group 23"/>
          <p:cNvGrpSpPr>
            <a:grpSpLocks/>
          </p:cNvGrpSpPr>
          <p:nvPr/>
        </p:nvGrpSpPr>
        <p:grpSpPr bwMode="auto">
          <a:xfrm>
            <a:off x="2211388" y="3051175"/>
            <a:ext cx="4573587" cy="1855788"/>
            <a:chOff x="1393" y="1922"/>
            <a:chExt cx="2881" cy="1169"/>
          </a:xfrm>
        </p:grpSpPr>
        <p:sp>
          <p:nvSpPr>
            <p:cNvPr id="768024" name="Freeform 24"/>
            <p:cNvSpPr>
              <a:spLocks/>
            </p:cNvSpPr>
            <p:nvPr/>
          </p:nvSpPr>
          <p:spPr bwMode="auto">
            <a:xfrm>
              <a:off x="1538" y="1922"/>
              <a:ext cx="2736" cy="960"/>
            </a:xfrm>
            <a:custGeom>
              <a:avLst/>
              <a:gdLst/>
              <a:ahLst/>
              <a:cxnLst>
                <a:cxn ang="0">
                  <a:pos x="0" y="959"/>
                </a:cxn>
                <a:cxn ang="0">
                  <a:pos x="431" y="885"/>
                </a:cxn>
                <a:cxn ang="0">
                  <a:pos x="848" y="807"/>
                </a:cxn>
                <a:cxn ang="0">
                  <a:pos x="1046" y="761"/>
                </a:cxn>
                <a:cxn ang="0">
                  <a:pos x="1238" y="715"/>
                </a:cxn>
                <a:cxn ang="0">
                  <a:pos x="1422" y="664"/>
                </a:cxn>
                <a:cxn ang="0">
                  <a:pos x="1600" y="604"/>
                </a:cxn>
                <a:cxn ang="0">
                  <a:pos x="1764" y="540"/>
                </a:cxn>
                <a:cxn ang="0">
                  <a:pos x="1921" y="475"/>
                </a:cxn>
                <a:cxn ang="0">
                  <a:pos x="2072" y="401"/>
                </a:cxn>
                <a:cxn ang="0">
                  <a:pos x="2209" y="323"/>
                </a:cxn>
                <a:cxn ang="0">
                  <a:pos x="2475" y="166"/>
                </a:cxn>
                <a:cxn ang="0">
                  <a:pos x="2735" y="0"/>
                </a:cxn>
              </a:cxnLst>
              <a:rect l="0" t="0" r="r" b="b"/>
              <a:pathLst>
                <a:path w="2736" h="960">
                  <a:moveTo>
                    <a:pt x="0" y="959"/>
                  </a:moveTo>
                  <a:lnTo>
                    <a:pt x="431" y="885"/>
                  </a:lnTo>
                  <a:lnTo>
                    <a:pt x="848" y="807"/>
                  </a:lnTo>
                  <a:lnTo>
                    <a:pt x="1046" y="761"/>
                  </a:lnTo>
                  <a:lnTo>
                    <a:pt x="1238" y="715"/>
                  </a:lnTo>
                  <a:lnTo>
                    <a:pt x="1422" y="664"/>
                  </a:lnTo>
                  <a:lnTo>
                    <a:pt x="1600" y="604"/>
                  </a:lnTo>
                  <a:lnTo>
                    <a:pt x="1764" y="540"/>
                  </a:lnTo>
                  <a:lnTo>
                    <a:pt x="1921" y="475"/>
                  </a:lnTo>
                  <a:lnTo>
                    <a:pt x="2072" y="401"/>
                  </a:lnTo>
                  <a:lnTo>
                    <a:pt x="2209" y="323"/>
                  </a:lnTo>
                  <a:lnTo>
                    <a:pt x="2475" y="166"/>
                  </a:lnTo>
                  <a:lnTo>
                    <a:pt x="2735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8025" name="Rectangle 25"/>
            <p:cNvSpPr>
              <a:spLocks noChangeArrowheads="1"/>
            </p:cNvSpPr>
            <p:nvPr/>
          </p:nvSpPr>
          <p:spPr bwMode="auto">
            <a:xfrm>
              <a:off x="1393" y="2881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CML </a:t>
              </a:r>
            </a:p>
          </p:txBody>
        </p:sp>
      </p:grpSp>
      <p:sp>
        <p:nvSpPr>
          <p:cNvPr id="768028" name="Rectangle 28"/>
          <p:cNvSpPr>
            <a:spLocks noChangeArrowheads="1"/>
          </p:cNvSpPr>
          <p:nvPr/>
        </p:nvSpPr>
        <p:spPr bwMode="auto">
          <a:xfrm>
            <a:off x="541338" y="2835275"/>
            <a:ext cx="15398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CMeC1=CMeL</a:t>
            </a:r>
          </a:p>
        </p:txBody>
      </p:sp>
      <p:sp>
        <p:nvSpPr>
          <p:cNvPr id="768029" name="Rectangle 29"/>
          <p:cNvSpPr>
            <a:spLocks noChangeArrowheads="1"/>
          </p:cNvSpPr>
          <p:nvPr/>
        </p:nvSpPr>
        <p:spPr bwMode="auto">
          <a:xfrm>
            <a:off x="2698750" y="6065838"/>
            <a:ext cx="4429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Q</a:t>
            </a:r>
            <a:r>
              <a:rPr lang="en-US" b="1" baseline="-25000"/>
              <a:t>1</a:t>
            </a:r>
          </a:p>
        </p:txBody>
      </p:sp>
      <p:sp>
        <p:nvSpPr>
          <p:cNvPr id="768030" name="Line 30"/>
          <p:cNvSpPr>
            <a:spLocks noChangeShapeType="1"/>
          </p:cNvSpPr>
          <p:nvPr/>
        </p:nvSpPr>
        <p:spPr bwMode="auto">
          <a:xfrm flipH="1">
            <a:off x="2200275" y="3048000"/>
            <a:ext cx="1546225" cy="0"/>
          </a:xfrm>
          <a:prstGeom prst="line">
            <a:avLst/>
          </a:prstGeom>
          <a:noFill/>
          <a:ln w="25400">
            <a:noFill/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68035" name="Rectangle 35"/>
          <p:cNvSpPr>
            <a:spLocks noChangeArrowheads="1"/>
          </p:cNvSpPr>
          <p:nvPr/>
        </p:nvSpPr>
        <p:spPr bwMode="auto">
          <a:xfrm>
            <a:off x="2776538" y="2659063"/>
            <a:ext cx="3270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B</a:t>
            </a:r>
          </a:p>
        </p:txBody>
      </p:sp>
      <p:grpSp>
        <p:nvGrpSpPr>
          <p:cNvPr id="768037" name="Group 37"/>
          <p:cNvGrpSpPr>
            <a:grpSpLocks/>
          </p:cNvGrpSpPr>
          <p:nvPr/>
        </p:nvGrpSpPr>
        <p:grpSpPr bwMode="auto">
          <a:xfrm>
            <a:off x="2166938" y="1906588"/>
            <a:ext cx="6626225" cy="2076450"/>
            <a:chOff x="1365" y="1201"/>
            <a:chExt cx="4174" cy="1308"/>
          </a:xfrm>
        </p:grpSpPr>
        <p:sp>
          <p:nvSpPr>
            <p:cNvPr id="768038" name="Rectangle 38"/>
            <p:cNvSpPr>
              <a:spLocks noChangeArrowheads="1"/>
            </p:cNvSpPr>
            <p:nvPr/>
          </p:nvSpPr>
          <p:spPr bwMode="auto">
            <a:xfrm>
              <a:off x="5041" y="1201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CMeL </a:t>
              </a:r>
            </a:p>
          </p:txBody>
        </p:sp>
        <p:sp>
          <p:nvSpPr>
            <p:cNvPr id="768039" name="Freeform 39"/>
            <p:cNvSpPr>
              <a:spLocks/>
            </p:cNvSpPr>
            <p:nvPr/>
          </p:nvSpPr>
          <p:spPr bwMode="auto">
            <a:xfrm>
              <a:off x="1365" y="1428"/>
              <a:ext cx="3716" cy="1081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505" y="545"/>
                </a:cxn>
                <a:cxn ang="0">
                  <a:pos x="1775" y="1081"/>
                </a:cxn>
                <a:cxn ang="0">
                  <a:pos x="3117" y="545"/>
                </a:cxn>
                <a:cxn ang="0">
                  <a:pos x="3716" y="0"/>
                </a:cxn>
              </a:cxnLst>
              <a:rect l="0" t="0" r="r" b="b"/>
              <a:pathLst>
                <a:path w="3716" h="1081">
                  <a:moveTo>
                    <a:pt x="0" y="134"/>
                  </a:moveTo>
                  <a:cubicBezTo>
                    <a:pt x="84" y="202"/>
                    <a:pt x="209" y="387"/>
                    <a:pt x="505" y="545"/>
                  </a:cubicBezTo>
                  <a:cubicBezTo>
                    <a:pt x="801" y="703"/>
                    <a:pt x="1340" y="1081"/>
                    <a:pt x="1775" y="1081"/>
                  </a:cubicBezTo>
                  <a:cubicBezTo>
                    <a:pt x="2210" y="1081"/>
                    <a:pt x="2794" y="725"/>
                    <a:pt x="3117" y="545"/>
                  </a:cubicBezTo>
                  <a:cubicBezTo>
                    <a:pt x="3440" y="365"/>
                    <a:pt x="3573" y="182"/>
                    <a:pt x="3716" y="0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</p:grpSp>
      <p:grpSp>
        <p:nvGrpSpPr>
          <p:cNvPr id="768040" name="Group 40"/>
          <p:cNvGrpSpPr>
            <a:grpSpLocks/>
          </p:cNvGrpSpPr>
          <p:nvPr/>
        </p:nvGrpSpPr>
        <p:grpSpPr bwMode="auto">
          <a:xfrm>
            <a:off x="4997450" y="1920875"/>
            <a:ext cx="3076575" cy="2497138"/>
            <a:chOff x="3148" y="1210"/>
            <a:chExt cx="1938" cy="1573"/>
          </a:xfrm>
        </p:grpSpPr>
        <p:sp>
          <p:nvSpPr>
            <p:cNvPr id="768041" name="Rectangle 41"/>
            <p:cNvSpPr>
              <a:spLocks noChangeArrowheads="1"/>
            </p:cNvSpPr>
            <p:nvPr/>
          </p:nvSpPr>
          <p:spPr bwMode="auto">
            <a:xfrm>
              <a:off x="4561" y="1210"/>
              <a:ext cx="52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CMeC</a:t>
              </a:r>
              <a:r>
                <a:rPr lang="en-US" sz="1600" b="1" baseline="-25000"/>
                <a:t>3</a:t>
              </a:r>
            </a:p>
          </p:txBody>
        </p:sp>
        <p:sp>
          <p:nvSpPr>
            <p:cNvPr id="768042" name="Freeform 42"/>
            <p:cNvSpPr>
              <a:spLocks/>
            </p:cNvSpPr>
            <p:nvPr/>
          </p:nvSpPr>
          <p:spPr bwMode="auto">
            <a:xfrm>
              <a:off x="3746" y="1776"/>
              <a:ext cx="384" cy="818"/>
            </a:xfrm>
            <a:custGeom>
              <a:avLst/>
              <a:gdLst/>
              <a:ahLst/>
              <a:cxnLst>
                <a:cxn ang="0">
                  <a:pos x="0" y="817"/>
                </a:cxn>
                <a:cxn ang="0">
                  <a:pos x="86" y="705"/>
                </a:cxn>
                <a:cxn ang="0">
                  <a:pos x="165" y="597"/>
                </a:cxn>
                <a:cxn ang="0">
                  <a:pos x="231" y="489"/>
                </a:cxn>
                <a:cxn ang="0">
                  <a:pos x="284" y="386"/>
                </a:cxn>
                <a:cxn ang="0">
                  <a:pos x="324" y="286"/>
                </a:cxn>
                <a:cxn ang="0">
                  <a:pos x="350" y="186"/>
                </a:cxn>
                <a:cxn ang="0">
                  <a:pos x="370" y="95"/>
                </a:cxn>
                <a:cxn ang="0">
                  <a:pos x="383" y="0"/>
                </a:cxn>
              </a:cxnLst>
              <a:rect l="0" t="0" r="r" b="b"/>
              <a:pathLst>
                <a:path w="384" h="818">
                  <a:moveTo>
                    <a:pt x="0" y="817"/>
                  </a:moveTo>
                  <a:lnTo>
                    <a:pt x="86" y="705"/>
                  </a:lnTo>
                  <a:lnTo>
                    <a:pt x="165" y="597"/>
                  </a:lnTo>
                  <a:lnTo>
                    <a:pt x="231" y="489"/>
                  </a:lnTo>
                  <a:lnTo>
                    <a:pt x="284" y="386"/>
                  </a:lnTo>
                  <a:lnTo>
                    <a:pt x="324" y="286"/>
                  </a:lnTo>
                  <a:lnTo>
                    <a:pt x="350" y="186"/>
                  </a:lnTo>
                  <a:lnTo>
                    <a:pt x="370" y="95"/>
                  </a:lnTo>
                  <a:lnTo>
                    <a:pt x="383" y="0"/>
                  </a:lnTo>
                </a:path>
              </a:pathLst>
            </a:custGeom>
            <a:noFill/>
            <a:ln w="50800" cap="flat" cmpd="sng">
              <a:solidFill>
                <a:srgbClr val="9933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8043" name="Rectangle 43"/>
            <p:cNvSpPr>
              <a:spLocks noChangeArrowheads="1"/>
            </p:cNvSpPr>
            <p:nvPr/>
          </p:nvSpPr>
          <p:spPr bwMode="auto">
            <a:xfrm>
              <a:off x="3457" y="2593"/>
              <a:ext cx="40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CMC</a:t>
              </a:r>
              <a:r>
                <a:rPr lang="en-US" sz="1400" b="1" baseline="-25000"/>
                <a:t>3</a:t>
              </a:r>
            </a:p>
          </p:txBody>
        </p:sp>
        <p:sp>
          <p:nvSpPr>
            <p:cNvPr id="768044" name="Freeform 44"/>
            <p:cNvSpPr>
              <a:spLocks/>
            </p:cNvSpPr>
            <p:nvPr/>
          </p:nvSpPr>
          <p:spPr bwMode="auto">
            <a:xfrm>
              <a:off x="3148" y="1421"/>
              <a:ext cx="607" cy="655"/>
            </a:xfrm>
            <a:custGeom>
              <a:avLst/>
              <a:gdLst/>
              <a:ahLst/>
              <a:cxnLst>
                <a:cxn ang="0">
                  <a:pos x="607" y="655"/>
                </a:cxn>
                <a:cxn ang="0">
                  <a:pos x="245" y="394"/>
                </a:cxn>
                <a:cxn ang="0">
                  <a:pos x="0" y="0"/>
                </a:cxn>
              </a:cxnLst>
              <a:rect l="0" t="0" r="r" b="b"/>
              <a:pathLst>
                <a:path w="607" h="655">
                  <a:moveTo>
                    <a:pt x="607" y="655"/>
                  </a:moveTo>
                  <a:cubicBezTo>
                    <a:pt x="547" y="612"/>
                    <a:pt x="346" y="503"/>
                    <a:pt x="245" y="394"/>
                  </a:cubicBezTo>
                  <a:cubicBezTo>
                    <a:pt x="144" y="285"/>
                    <a:pt x="51" y="82"/>
                    <a:pt x="0" y="0"/>
                  </a:cubicBez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8045" name="Freeform 45"/>
            <p:cNvSpPr>
              <a:spLocks/>
            </p:cNvSpPr>
            <p:nvPr/>
          </p:nvSpPr>
          <p:spPr bwMode="auto">
            <a:xfrm>
              <a:off x="3773" y="1437"/>
              <a:ext cx="1081" cy="728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615" y="584"/>
                </a:cxn>
                <a:cxn ang="0">
                  <a:pos x="260" y="718"/>
                </a:cxn>
                <a:cxn ang="0">
                  <a:pos x="0" y="647"/>
                </a:cxn>
              </a:cxnLst>
              <a:rect l="0" t="0" r="r" b="b"/>
              <a:pathLst>
                <a:path w="1081" h="728">
                  <a:moveTo>
                    <a:pt x="1081" y="0"/>
                  </a:moveTo>
                  <a:cubicBezTo>
                    <a:pt x="916" y="232"/>
                    <a:pt x="752" y="464"/>
                    <a:pt x="615" y="584"/>
                  </a:cubicBezTo>
                  <a:cubicBezTo>
                    <a:pt x="478" y="704"/>
                    <a:pt x="362" y="708"/>
                    <a:pt x="260" y="718"/>
                  </a:cubicBezTo>
                  <a:cubicBezTo>
                    <a:pt x="158" y="728"/>
                    <a:pt x="79" y="687"/>
                    <a:pt x="0" y="647"/>
                  </a:cubicBez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68047" name="Line 47"/>
          <p:cNvSpPr>
            <a:spLocks noChangeShapeType="1"/>
          </p:cNvSpPr>
          <p:nvPr/>
        </p:nvSpPr>
        <p:spPr bwMode="auto">
          <a:xfrm flipH="1">
            <a:off x="2903538" y="3076575"/>
            <a:ext cx="14287" cy="29321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68048" name="Line 48"/>
          <p:cNvSpPr>
            <a:spLocks noChangeShapeType="1"/>
          </p:cNvSpPr>
          <p:nvPr/>
        </p:nvSpPr>
        <p:spPr bwMode="auto">
          <a:xfrm flipH="1">
            <a:off x="2206625" y="3076575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68050" name="Freeform 50"/>
          <p:cNvSpPr>
            <a:spLocks/>
          </p:cNvSpPr>
          <p:nvPr/>
        </p:nvSpPr>
        <p:spPr bwMode="auto">
          <a:xfrm>
            <a:off x="2525713" y="2293938"/>
            <a:ext cx="2105025" cy="1096962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47" y="475"/>
              </a:cxn>
              <a:cxn ang="0">
                <a:pos x="731" y="612"/>
              </a:cxn>
              <a:cxn ang="0">
                <a:pos x="1326" y="0"/>
              </a:cxn>
            </a:cxnLst>
            <a:rect l="0" t="0" r="r" b="b"/>
            <a:pathLst>
              <a:path w="1326" h="691">
                <a:moveTo>
                  <a:pt x="0" y="128"/>
                </a:moveTo>
                <a:cubicBezTo>
                  <a:pt x="62" y="261"/>
                  <a:pt x="125" y="394"/>
                  <a:pt x="247" y="475"/>
                </a:cubicBezTo>
                <a:cubicBezTo>
                  <a:pt x="369" y="556"/>
                  <a:pt x="551" y="691"/>
                  <a:pt x="731" y="612"/>
                </a:cubicBezTo>
                <a:cubicBezTo>
                  <a:pt x="911" y="533"/>
                  <a:pt x="1227" y="102"/>
                  <a:pt x="132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68051" name="Freeform 51"/>
          <p:cNvSpPr>
            <a:spLocks/>
          </p:cNvSpPr>
          <p:nvPr/>
        </p:nvSpPr>
        <p:spPr bwMode="auto">
          <a:xfrm>
            <a:off x="2365375" y="2424113"/>
            <a:ext cx="1481138" cy="2800350"/>
          </a:xfrm>
          <a:custGeom>
            <a:avLst/>
            <a:gdLst/>
            <a:ahLst/>
            <a:cxnLst>
              <a:cxn ang="0">
                <a:pos x="0" y="1764"/>
              </a:cxn>
              <a:cxn ang="0">
                <a:pos x="503" y="1079"/>
              </a:cxn>
              <a:cxn ang="0">
                <a:pos x="933" y="0"/>
              </a:cxn>
            </a:cxnLst>
            <a:rect l="0" t="0" r="r" b="b"/>
            <a:pathLst>
              <a:path w="933" h="1764">
                <a:moveTo>
                  <a:pt x="0" y="1764"/>
                </a:moveTo>
                <a:cubicBezTo>
                  <a:pt x="174" y="1568"/>
                  <a:pt x="348" y="1373"/>
                  <a:pt x="503" y="1079"/>
                </a:cubicBezTo>
                <a:cubicBezTo>
                  <a:pt x="658" y="785"/>
                  <a:pt x="861" y="180"/>
                  <a:pt x="933" y="0"/>
                </a:cubicBezTo>
              </a:path>
            </a:pathLst>
          </a:custGeom>
          <a:noFill/>
          <a:ln w="50800" cap="flat" cmpd="sng">
            <a:solidFill>
              <a:srgbClr val="66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768052" name="Rectangle 52"/>
          <p:cNvSpPr>
            <a:spLocks noChangeArrowheads="1"/>
          </p:cNvSpPr>
          <p:nvPr/>
        </p:nvSpPr>
        <p:spPr bwMode="auto">
          <a:xfrm>
            <a:off x="4265613" y="1868488"/>
            <a:ext cx="9128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CMeC</a:t>
            </a:r>
            <a:r>
              <a:rPr lang="en-US" b="1" baseline="-25000"/>
              <a:t>1</a:t>
            </a:r>
          </a:p>
        </p:txBody>
      </p:sp>
      <p:sp>
        <p:nvSpPr>
          <p:cNvPr id="768053" name="Rectangle 53"/>
          <p:cNvSpPr>
            <a:spLocks noChangeArrowheads="1"/>
          </p:cNvSpPr>
          <p:nvPr/>
        </p:nvSpPr>
        <p:spPr bwMode="auto">
          <a:xfrm>
            <a:off x="3175000" y="2189163"/>
            <a:ext cx="7858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CMC</a:t>
            </a:r>
            <a:r>
              <a:rPr lang="en-US" b="1" baseline="-25000"/>
              <a:t>1</a:t>
            </a:r>
          </a:p>
        </p:txBody>
      </p:sp>
      <p:sp>
        <p:nvSpPr>
          <p:cNvPr id="42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5342" y="6381750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15</a:t>
            </a:r>
            <a:r>
              <a:rPr lang="es-ES" sz="2000" dirty="0" smtClean="0"/>
              <a:t>. Costes medios y marginales a largo y corto plazo.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E06-452F-494D-8072-86603EAF4DE7}" type="slidenum">
              <a:rPr lang="es-ES"/>
              <a:pPr/>
              <a:t>61</a:t>
            </a:fld>
            <a:endParaRPr lang="es-E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3.4. Relación entre costes a corto plazo y largo plazo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639" y="1442435"/>
            <a:ext cx="8026179" cy="4525962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400" dirty="0"/>
              <a:t>Los Costes marginales a corto y a largo son iguales solo en aquel nivel de producción en el cual se igualan los costes medio a corto y a largo plazo.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400" dirty="0"/>
              <a:t>En el punto B se igualan </a:t>
            </a:r>
            <a:r>
              <a:rPr lang="es-ES" sz="2400" dirty="0" err="1"/>
              <a:t>CMe</a:t>
            </a:r>
            <a:r>
              <a:rPr lang="es-ES" sz="2400" dirty="0"/>
              <a:t> a corto con </a:t>
            </a:r>
            <a:r>
              <a:rPr lang="es-ES" sz="2400" dirty="0" err="1"/>
              <a:t>CMeL</a:t>
            </a:r>
            <a:r>
              <a:rPr lang="es-ES" sz="2400" dirty="0"/>
              <a:t>, esto significa que CT a corto y a largo deben ser también iguales.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</a:pPr>
            <a:r>
              <a:rPr lang="es-ES" sz="2400" dirty="0"/>
              <a:t>Si consideramos una tasa de producción comprendida entre 0 y Q</a:t>
            </a:r>
            <a:r>
              <a:rPr lang="es-ES" sz="2400" baseline="-25000" dirty="0"/>
              <a:t>1</a:t>
            </a:r>
            <a:r>
              <a:rPr lang="es-ES" sz="2400" dirty="0"/>
              <a:t>, vemos que CMeC</a:t>
            </a:r>
            <a:r>
              <a:rPr lang="es-ES" sz="2400" baseline="-25000" dirty="0"/>
              <a:t>1</a:t>
            </a:r>
            <a:r>
              <a:rPr lang="es-ES" sz="2400" dirty="0"/>
              <a:t>&gt;</a:t>
            </a:r>
            <a:r>
              <a:rPr lang="es-ES" sz="2400" dirty="0" err="1"/>
              <a:t>CMeL</a:t>
            </a:r>
            <a:r>
              <a:rPr lang="es-ES" sz="2400" dirty="0"/>
              <a:t>, por tanto CTC</a:t>
            </a:r>
            <a:r>
              <a:rPr lang="es-ES" sz="2400" baseline="-25000" dirty="0"/>
              <a:t>1</a:t>
            </a:r>
            <a:r>
              <a:rPr lang="es-ES" sz="2400" dirty="0"/>
              <a:t>&gt;CTL, pero sabemos que para Q</a:t>
            </a:r>
            <a:r>
              <a:rPr lang="es-ES" sz="2400" baseline="-25000" dirty="0"/>
              <a:t>1</a:t>
            </a:r>
            <a:r>
              <a:rPr lang="es-ES" sz="2400" dirty="0"/>
              <a:t> se igualan, luego esto significa que el ritmo de crecimiento del CTL tiene que ser mayor que el ritmo de crecimiento del CTC</a:t>
            </a:r>
            <a:r>
              <a:rPr lang="es-ES" sz="2400" baseline="-25000" dirty="0"/>
              <a:t>1</a:t>
            </a:r>
            <a:r>
              <a:rPr lang="es-ES" sz="2400" dirty="0"/>
              <a:t> entre 0 y Q</a:t>
            </a:r>
            <a:r>
              <a:rPr lang="es-ES" sz="2400" baseline="-25000" dirty="0"/>
              <a:t>1</a:t>
            </a:r>
            <a:r>
              <a:rPr lang="es-ES" sz="2400" dirty="0"/>
              <a:t>. Dado que el ritmo de crecimiento del coste total es el coste marginal, entre 0 y Q</a:t>
            </a:r>
            <a:r>
              <a:rPr lang="es-ES" sz="2400" baseline="-25000" dirty="0"/>
              <a:t>1</a:t>
            </a:r>
            <a:r>
              <a:rPr lang="es-ES" sz="2400" dirty="0"/>
              <a:t> el CML&gt;CMC</a:t>
            </a:r>
            <a:r>
              <a:rPr lang="es-ES" sz="2400" baseline="-25000" dirty="0"/>
              <a:t>1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B4BB-4CAD-44DF-9BCD-B20432C45072}" type="slidenum">
              <a:rPr lang="es-ES"/>
              <a:pPr/>
              <a:t>62</a:t>
            </a:fld>
            <a:endParaRPr lang="es-E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3.4. Relación entre costes a corto plazo y largo plazo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2871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 dirty="0"/>
              <a:t>Si consideramos una tasa de producción superior a Q</a:t>
            </a:r>
            <a:r>
              <a:rPr lang="es-ES" sz="2400" baseline="-25000" dirty="0"/>
              <a:t>1</a:t>
            </a:r>
            <a:r>
              <a:rPr lang="es-ES" sz="2400" dirty="0"/>
              <a:t>, vemos que CMeC</a:t>
            </a:r>
            <a:r>
              <a:rPr lang="es-ES" sz="2400" baseline="-25000" dirty="0"/>
              <a:t>1</a:t>
            </a:r>
            <a:r>
              <a:rPr lang="es-ES" sz="2400" dirty="0"/>
              <a:t>&gt;</a:t>
            </a:r>
            <a:r>
              <a:rPr lang="es-ES" sz="2400" dirty="0" err="1"/>
              <a:t>CMeL</a:t>
            </a:r>
            <a:r>
              <a:rPr lang="es-ES" sz="2400" dirty="0"/>
              <a:t>, por tanto CTC</a:t>
            </a:r>
            <a:r>
              <a:rPr lang="es-ES" sz="2400" baseline="-25000" dirty="0"/>
              <a:t>1</a:t>
            </a:r>
            <a:r>
              <a:rPr lang="es-ES" sz="2400" dirty="0"/>
              <a:t>&gt;CTL, pero además observamos que a medida que aumenta Q desplazándonos hacia la derecha, esta diferencia se hace mayor, los CMeC</a:t>
            </a:r>
            <a:r>
              <a:rPr lang="es-ES" sz="2400" baseline="-25000" dirty="0"/>
              <a:t>1</a:t>
            </a:r>
            <a:r>
              <a:rPr lang="es-ES" sz="2400" dirty="0"/>
              <a:t> se hacen cada vez mayores, por tanto CTC</a:t>
            </a:r>
            <a:r>
              <a:rPr lang="es-ES" sz="2400" baseline="-25000" dirty="0"/>
              <a:t>1</a:t>
            </a:r>
            <a:r>
              <a:rPr lang="es-ES" sz="2400" dirty="0"/>
              <a:t> crecen cada vez mas. La tasa de variación de los CTC</a:t>
            </a:r>
            <a:r>
              <a:rPr lang="es-ES" sz="2400" baseline="-25000" dirty="0"/>
              <a:t>1</a:t>
            </a:r>
            <a:r>
              <a:rPr lang="es-ES" sz="2400" dirty="0"/>
              <a:t> es mayor que la tasa de variación de los CTL, por tanto CMC</a:t>
            </a:r>
            <a:r>
              <a:rPr lang="es-ES" sz="2400" baseline="-25000" dirty="0"/>
              <a:t>1</a:t>
            </a:r>
            <a:r>
              <a:rPr lang="es-ES" sz="2400" dirty="0"/>
              <a:t>&gt;CML.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ES" sz="2400" dirty="0"/>
              <a:t>En definitiva, solo cuando </a:t>
            </a:r>
            <a:r>
              <a:rPr lang="es-ES" sz="2400" dirty="0" err="1"/>
              <a:t>CMeC</a:t>
            </a:r>
            <a:r>
              <a:rPr lang="es-ES" sz="2400" dirty="0"/>
              <a:t>=</a:t>
            </a:r>
            <a:r>
              <a:rPr lang="es-ES" sz="2400" dirty="0" err="1"/>
              <a:t>CMeL</a:t>
            </a:r>
            <a:r>
              <a:rPr lang="es-ES" sz="2400" dirty="0"/>
              <a:t> se igualan los costes marginales a corto y a largo.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278-D1C0-4501-8A3A-F621467A06FA}" type="slidenum">
              <a:rPr lang="es-ES"/>
              <a:pPr/>
              <a:t>63</a:t>
            </a:fld>
            <a:endParaRPr lang="es-E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52563"/>
            <a:ext cx="7888609" cy="4224337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s-ES" dirty="0">
                <a:solidFill>
                  <a:srgbClr val="FF3300"/>
                </a:solidFill>
              </a:rPr>
              <a:t>Economías de escala</a:t>
            </a:r>
            <a:r>
              <a:rPr lang="es-ES" dirty="0"/>
              <a:t>: al aumentar Q, disminuye el coste medio. La producción aumenta en mayor proporción que aumentan los costes.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SzPct val="75000"/>
            </a:pPr>
            <a:r>
              <a:rPr lang="es-ES" dirty="0" err="1">
                <a:solidFill>
                  <a:srgbClr val="FF3300"/>
                </a:solidFill>
              </a:rPr>
              <a:t>Deseconomías</a:t>
            </a:r>
            <a:r>
              <a:rPr lang="es-ES" dirty="0">
                <a:solidFill>
                  <a:srgbClr val="FF3300"/>
                </a:solidFill>
              </a:rPr>
              <a:t> de escala</a:t>
            </a:r>
            <a:r>
              <a:rPr lang="es-ES" dirty="0"/>
              <a:t>: al aumentar Q, aumenta el coste medio. Una empresa produce con </a:t>
            </a:r>
            <a:r>
              <a:rPr lang="es-ES" dirty="0" err="1"/>
              <a:t>deseconomías</a:t>
            </a:r>
            <a:r>
              <a:rPr lang="es-ES" dirty="0"/>
              <a:t> de escalas cuando para duplicar su producción debe aumentar sus costes más del doble.</a:t>
            </a:r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7983537" cy="10731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4. Economías de escala</a:t>
            </a:r>
            <a:endParaRPr 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22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90A-95E3-4CAC-9B59-D0ADC8D29884}" type="slidenum">
              <a:rPr lang="es-ES"/>
              <a:pPr/>
              <a:t>64</a:t>
            </a:fld>
            <a:endParaRPr lang="es-ES"/>
          </a:p>
        </p:txBody>
      </p:sp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396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6612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4. Economías de escala</a:t>
            </a:r>
            <a:endParaRPr lang="en-US" sz="4000" dirty="0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06600"/>
            <a:ext cx="7942263" cy="4119563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sz="2800"/>
              <a:t>La elasticidad del coste respecto a la producción Ec:</a:t>
            </a:r>
          </a:p>
          <a:p>
            <a:pPr>
              <a:spcBef>
                <a:spcPct val="70000"/>
              </a:spcBef>
            </a:pPr>
            <a:endParaRPr lang="en-US" sz="2800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094038" y="432117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67" name="Rectangle 15"/>
          <p:cNvSpPr>
            <a:spLocks noChangeArrowheads="1"/>
          </p:cNvSpPr>
          <p:nvPr/>
        </p:nvSpPr>
        <p:spPr bwMode="auto">
          <a:xfrm>
            <a:off x="1758950" y="4321175"/>
            <a:ext cx="123666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        </a:t>
            </a:r>
            <a:endParaRPr lang="es-ES" sz="2200"/>
          </a:p>
        </p:txBody>
      </p:sp>
      <p:sp>
        <p:nvSpPr>
          <p:cNvPr id="253968" name="Rectangle 16"/>
          <p:cNvSpPr>
            <a:spLocks noChangeArrowheads="1"/>
          </p:cNvSpPr>
          <p:nvPr/>
        </p:nvSpPr>
        <p:spPr bwMode="auto">
          <a:xfrm>
            <a:off x="8108950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70" name="Rectangle 18"/>
          <p:cNvSpPr>
            <a:spLocks noChangeArrowheads="1"/>
          </p:cNvSpPr>
          <p:nvPr/>
        </p:nvSpPr>
        <p:spPr bwMode="auto">
          <a:xfrm>
            <a:off x="6446838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72" name="Rectangle 20"/>
          <p:cNvSpPr>
            <a:spLocks noChangeArrowheads="1"/>
          </p:cNvSpPr>
          <p:nvPr/>
        </p:nvSpPr>
        <p:spPr bwMode="auto">
          <a:xfrm>
            <a:off x="5791200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74" name="Rectangle 22"/>
          <p:cNvSpPr>
            <a:spLocks noChangeArrowheads="1"/>
          </p:cNvSpPr>
          <p:nvPr/>
        </p:nvSpPr>
        <p:spPr bwMode="auto">
          <a:xfrm>
            <a:off x="5476875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76" name="Rectangle 24"/>
          <p:cNvSpPr>
            <a:spLocks noChangeArrowheads="1"/>
          </p:cNvSpPr>
          <p:nvPr/>
        </p:nvSpPr>
        <p:spPr bwMode="auto">
          <a:xfrm>
            <a:off x="4548188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78" name="Rectangle 26"/>
          <p:cNvSpPr>
            <a:spLocks noChangeArrowheads="1"/>
          </p:cNvSpPr>
          <p:nvPr/>
        </p:nvSpPr>
        <p:spPr bwMode="auto">
          <a:xfrm>
            <a:off x="3683000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80" name="Rectangle 28"/>
          <p:cNvSpPr>
            <a:spLocks noChangeArrowheads="1"/>
          </p:cNvSpPr>
          <p:nvPr/>
        </p:nvSpPr>
        <p:spPr bwMode="auto">
          <a:xfrm>
            <a:off x="3290888" y="3692525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84" name="Rectangle 32"/>
          <p:cNvSpPr>
            <a:spLocks noChangeArrowheads="1"/>
          </p:cNvSpPr>
          <p:nvPr/>
        </p:nvSpPr>
        <p:spPr bwMode="auto">
          <a:xfrm>
            <a:off x="1758950" y="3692525"/>
            <a:ext cx="76993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    </a:t>
            </a:r>
            <a:endParaRPr lang="es-ES" sz="2200"/>
          </a:p>
        </p:txBody>
      </p:sp>
      <p:sp>
        <p:nvSpPr>
          <p:cNvPr id="253986" name="Rectangle 34"/>
          <p:cNvSpPr>
            <a:spLocks noChangeArrowheads="1"/>
          </p:cNvSpPr>
          <p:nvPr/>
        </p:nvSpPr>
        <p:spPr bwMode="auto">
          <a:xfrm>
            <a:off x="5010150" y="3065463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88" name="Rectangle 36"/>
          <p:cNvSpPr>
            <a:spLocks noChangeArrowheads="1"/>
          </p:cNvSpPr>
          <p:nvPr/>
        </p:nvSpPr>
        <p:spPr bwMode="auto">
          <a:xfrm>
            <a:off x="3740150" y="3065463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89" name="Rectangle 37"/>
          <p:cNvSpPr>
            <a:spLocks noChangeArrowheads="1"/>
          </p:cNvSpPr>
          <p:nvPr/>
        </p:nvSpPr>
        <p:spPr bwMode="auto">
          <a:xfrm>
            <a:off x="3413125" y="3065463"/>
            <a:ext cx="301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3300">
                <a:solidFill>
                  <a:srgbClr val="000000"/>
                </a:solidFill>
              </a:rPr>
              <a:t> </a:t>
            </a:r>
            <a:endParaRPr lang="es-ES" sz="2200"/>
          </a:p>
        </p:txBody>
      </p:sp>
      <p:sp>
        <p:nvSpPr>
          <p:cNvPr id="253996" name="Text Box 44"/>
          <p:cNvSpPr txBox="1">
            <a:spLocks noChangeArrowheads="1"/>
          </p:cNvSpPr>
          <p:nvPr/>
        </p:nvSpPr>
        <p:spPr bwMode="auto">
          <a:xfrm>
            <a:off x="1177925" y="1254125"/>
            <a:ext cx="6707188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Medición de las economías de escala </a:t>
            </a:r>
            <a:r>
              <a:rPr lang="es-ES" sz="2800" b="1"/>
              <a:t> </a:t>
            </a:r>
          </a:p>
        </p:txBody>
      </p:sp>
      <p:graphicFrame>
        <p:nvGraphicFramePr>
          <p:cNvPr id="253997" name="Object 45"/>
          <p:cNvGraphicFramePr>
            <a:graphicFrameLocks noChangeAspect="1"/>
          </p:cNvGraphicFramePr>
          <p:nvPr>
            <p:ph sz="half" idx="2"/>
          </p:nvPr>
        </p:nvGraphicFramePr>
        <p:xfrm>
          <a:off x="2138363" y="3463925"/>
          <a:ext cx="4794250" cy="1704975"/>
        </p:xfrm>
        <a:graphic>
          <a:graphicData uri="http://schemas.openxmlformats.org/presentationml/2006/ole">
            <p:oleObj spid="_x0000_s253997" name="Ecuación" r:id="rId4" imgW="2286000" imgH="81252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E9D8-DDED-4F87-A523-9A66E61811CD}" type="slidenum">
              <a:rPr lang="es-ES"/>
              <a:pPr/>
              <a:t>65</a:t>
            </a:fld>
            <a:endParaRPr lang="es-ES"/>
          </a:p>
        </p:txBody>
      </p:sp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7863" y="1490663"/>
            <a:ext cx="7736932" cy="4624387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120000"/>
              </a:lnSpc>
              <a:spcBef>
                <a:spcPct val="60000"/>
              </a:spcBef>
              <a:buSzPct val="75000"/>
            </a:pPr>
            <a:r>
              <a:rPr lang="es-ES" sz="2800" dirty="0"/>
              <a:t>Para Q=Q*,</a:t>
            </a:r>
            <a:r>
              <a:rPr lang="en-US" sz="2800" i="1" dirty="0"/>
              <a:t> E</a:t>
            </a:r>
            <a:r>
              <a:rPr lang="en-US" sz="2800" i="1" baseline="-25000" dirty="0"/>
              <a:t>C</a:t>
            </a:r>
            <a:r>
              <a:rPr lang="en-US" sz="2800" dirty="0"/>
              <a:t> = 1, CM = </a:t>
            </a:r>
            <a:r>
              <a:rPr lang="es-ES" sz="2800" dirty="0" err="1"/>
              <a:t>CMe</a:t>
            </a:r>
            <a:r>
              <a:rPr lang="es-ES" sz="2800" dirty="0"/>
              <a:t>, ni economías ni </a:t>
            </a:r>
            <a:r>
              <a:rPr lang="es-ES" sz="2800" dirty="0" err="1"/>
              <a:t>deseconomías</a:t>
            </a:r>
            <a:r>
              <a:rPr lang="es-ES" sz="2800" dirty="0"/>
              <a:t> de escala (economías de escala constantes). </a:t>
            </a:r>
            <a:endParaRPr lang="es-ES" sz="2800" i="1" dirty="0"/>
          </a:p>
          <a:p>
            <a:pPr algn="just">
              <a:lnSpc>
                <a:spcPct val="120000"/>
              </a:lnSpc>
              <a:spcBef>
                <a:spcPct val="60000"/>
              </a:spcBef>
              <a:buSzPct val="75000"/>
            </a:pPr>
            <a:r>
              <a:rPr lang="es-ES" sz="2800" dirty="0"/>
              <a:t>Para 0&lt;Q&lt;Q*,</a:t>
            </a:r>
            <a:r>
              <a:rPr lang="es-ES" sz="2800" i="1" dirty="0"/>
              <a:t> E</a:t>
            </a:r>
            <a:r>
              <a:rPr lang="es-ES" sz="2800" i="1" baseline="-25000" dirty="0"/>
              <a:t>C</a:t>
            </a:r>
            <a:r>
              <a:rPr lang="es-ES" sz="2800" dirty="0"/>
              <a:t> &lt; 1, CM &lt; </a:t>
            </a:r>
            <a:r>
              <a:rPr lang="es-ES" sz="2800" dirty="0" err="1"/>
              <a:t>CMe</a:t>
            </a:r>
            <a:r>
              <a:rPr lang="es-ES" sz="2800" dirty="0"/>
              <a:t>, economías de escala. </a:t>
            </a:r>
          </a:p>
          <a:p>
            <a:pPr>
              <a:lnSpc>
                <a:spcPct val="120000"/>
              </a:lnSpc>
              <a:spcBef>
                <a:spcPct val="60000"/>
              </a:spcBef>
              <a:buSzPct val="75000"/>
            </a:pPr>
            <a:r>
              <a:rPr lang="es-ES" sz="2800" dirty="0"/>
              <a:t>Para Q&gt;Q*, </a:t>
            </a:r>
            <a:r>
              <a:rPr lang="es-ES" sz="2800" i="1" dirty="0"/>
              <a:t>E</a:t>
            </a:r>
            <a:r>
              <a:rPr lang="es-ES" sz="2800" i="1" baseline="-25000" dirty="0"/>
              <a:t>C </a:t>
            </a:r>
            <a:r>
              <a:rPr lang="es-ES" sz="2800" i="1" dirty="0"/>
              <a:t>&gt; </a:t>
            </a:r>
            <a:r>
              <a:rPr lang="es-ES" sz="2800" dirty="0"/>
              <a:t>1, CM &gt; </a:t>
            </a:r>
            <a:r>
              <a:rPr lang="es-ES" sz="2800" dirty="0" err="1"/>
              <a:t>CMe</a:t>
            </a:r>
            <a:r>
              <a:rPr lang="es-ES" sz="2800" dirty="0"/>
              <a:t>, </a:t>
            </a:r>
            <a:r>
              <a:rPr lang="es-ES" sz="2800" dirty="0" err="1" smtClean="0"/>
              <a:t>desecono</a:t>
            </a:r>
            <a:r>
              <a:rPr lang="es-ES" sz="2800" dirty="0" smtClean="0"/>
              <a:t>-mías </a:t>
            </a:r>
            <a:r>
              <a:rPr lang="es-ES" sz="2800" dirty="0"/>
              <a:t>de escala. </a:t>
            </a:r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7983537" cy="10731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4. Economías de escala</a:t>
            </a:r>
            <a:endParaRPr 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6441-149D-4E02-8011-A0B3BC46E4A2}" type="slidenum">
              <a:rPr lang="es-ES"/>
              <a:pPr/>
              <a:t>66</a:t>
            </a:fld>
            <a:endParaRPr lang="es-E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1924" y="263064"/>
            <a:ext cx="8229600" cy="1143000"/>
          </a:xfrm>
        </p:spPr>
        <p:txBody>
          <a:bodyPr/>
          <a:lstStyle/>
          <a:p>
            <a:r>
              <a:rPr lang="es-ES" sz="4000" dirty="0" smtClean="0"/>
              <a:t>4. Economías de escala</a:t>
            </a:r>
            <a:endParaRPr lang="en-US" sz="4000" dirty="0"/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>
            <a:off x="2209800" y="1744663"/>
            <a:ext cx="0" cy="421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>
            <a:off x="2214563" y="5954713"/>
            <a:ext cx="422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249988" y="5665788"/>
            <a:ext cx="2894012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/>
              <a:t>Q, producción</a:t>
            </a:r>
          </a:p>
          <a:p>
            <a:pPr eaLnBrk="0" hangingPunct="0">
              <a:lnSpc>
                <a:spcPct val="80000"/>
              </a:lnSpc>
            </a:pPr>
            <a:r>
              <a:rPr lang="en-US" b="1"/>
              <a:t> (por período de tiempo)</a:t>
            </a:r>
            <a:r>
              <a:rPr lang="en-US" sz="2400" b="1"/>
              <a:t> 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381000" y="1374775"/>
            <a:ext cx="1755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/>
              <a:t>Coste</a:t>
            </a:r>
          </a:p>
          <a:p>
            <a:pPr algn="r" eaLnBrk="0" hangingPunct="0"/>
            <a:r>
              <a:rPr lang="en-US" b="1"/>
              <a:t>por unidad</a:t>
            </a:r>
          </a:p>
          <a:p>
            <a:pPr algn="r" eaLnBrk="0" hangingPunct="0"/>
            <a:r>
              <a:rPr lang="en-US" b="1"/>
              <a:t>de producción</a:t>
            </a:r>
          </a:p>
          <a:p>
            <a:pPr algn="r" eaLnBrk="0" hangingPunct="0"/>
            <a:r>
              <a:rPr lang="en-US" b="1"/>
              <a:t>(um/ud)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5448" name="Freeform 8"/>
          <p:cNvSpPr>
            <a:spLocks/>
          </p:cNvSpPr>
          <p:nvPr/>
        </p:nvSpPr>
        <p:spPr bwMode="auto">
          <a:xfrm>
            <a:off x="2366963" y="2592388"/>
            <a:ext cx="4384675" cy="15621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561" y="655"/>
              </a:cxn>
              <a:cxn ang="0">
                <a:pos x="1468" y="979"/>
              </a:cxn>
              <a:cxn ang="0">
                <a:pos x="2210" y="624"/>
              </a:cxn>
              <a:cxn ang="0">
                <a:pos x="2762" y="0"/>
              </a:cxn>
            </a:cxnLst>
            <a:rect l="0" t="0" r="r" b="b"/>
            <a:pathLst>
              <a:path w="2762" h="984">
                <a:moveTo>
                  <a:pt x="0" y="16"/>
                </a:moveTo>
                <a:cubicBezTo>
                  <a:pt x="93" y="121"/>
                  <a:pt x="316" y="494"/>
                  <a:pt x="561" y="655"/>
                </a:cubicBezTo>
                <a:cubicBezTo>
                  <a:pt x="806" y="816"/>
                  <a:pt x="1193" y="984"/>
                  <a:pt x="1468" y="979"/>
                </a:cubicBezTo>
                <a:cubicBezTo>
                  <a:pt x="1743" y="974"/>
                  <a:pt x="1994" y="787"/>
                  <a:pt x="2210" y="624"/>
                </a:cubicBezTo>
                <a:cubicBezTo>
                  <a:pt x="2426" y="461"/>
                  <a:pt x="2647" y="130"/>
                  <a:pt x="2762" y="0"/>
                </a:cubicBezTo>
              </a:path>
            </a:pathLst>
          </a:custGeom>
          <a:noFill/>
          <a:ln w="571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45449" name="Freeform 9"/>
          <p:cNvSpPr>
            <a:spLocks/>
          </p:cNvSpPr>
          <p:nvPr/>
        </p:nvSpPr>
        <p:spPr bwMode="auto">
          <a:xfrm>
            <a:off x="2555875" y="2141538"/>
            <a:ext cx="3055938" cy="2354262"/>
          </a:xfrm>
          <a:custGeom>
            <a:avLst/>
            <a:gdLst/>
            <a:ahLst/>
            <a:cxnLst>
              <a:cxn ang="0">
                <a:pos x="0" y="837"/>
              </a:cxn>
              <a:cxn ang="0">
                <a:pos x="591" y="1413"/>
              </a:cxn>
              <a:cxn ang="0">
                <a:pos x="1373" y="1255"/>
              </a:cxn>
              <a:cxn ang="0">
                <a:pos x="1712" y="679"/>
              </a:cxn>
              <a:cxn ang="0">
                <a:pos x="1925" y="0"/>
              </a:cxn>
            </a:cxnLst>
            <a:rect l="0" t="0" r="r" b="b"/>
            <a:pathLst>
              <a:path w="1925" h="1483">
                <a:moveTo>
                  <a:pt x="0" y="837"/>
                </a:moveTo>
                <a:cubicBezTo>
                  <a:pt x="98" y="933"/>
                  <a:pt x="362" y="1343"/>
                  <a:pt x="591" y="1413"/>
                </a:cubicBezTo>
                <a:cubicBezTo>
                  <a:pt x="820" y="1483"/>
                  <a:pt x="1186" y="1377"/>
                  <a:pt x="1373" y="1255"/>
                </a:cubicBezTo>
                <a:cubicBezTo>
                  <a:pt x="1560" y="1133"/>
                  <a:pt x="1620" y="888"/>
                  <a:pt x="1712" y="679"/>
                </a:cubicBezTo>
                <a:cubicBezTo>
                  <a:pt x="1804" y="470"/>
                  <a:pt x="1881" y="141"/>
                  <a:pt x="1925" y="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5208588" y="1728788"/>
            <a:ext cx="3472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s-ES" sz="2200" dirty="0"/>
              <a:t>CML = </a:t>
            </a:r>
            <a:r>
              <a:rPr lang="es-ES" sz="2200" dirty="0" smtClean="0">
                <a:sym typeface="Symbol" pitchFamily="18" charset="2"/>
              </a:rPr>
              <a:t>3aQ</a:t>
            </a:r>
            <a:r>
              <a:rPr lang="es-ES" sz="2200" baseline="30000" dirty="0" smtClean="0">
                <a:sym typeface="Symbol" pitchFamily="18" charset="2"/>
              </a:rPr>
              <a:t>2</a:t>
            </a:r>
            <a:r>
              <a:rPr lang="es-ES" sz="2200" dirty="0" smtClean="0">
                <a:sym typeface="Symbol" pitchFamily="18" charset="2"/>
              </a:rPr>
              <a:t> + 2bQ + c </a:t>
            </a:r>
            <a:endParaRPr lang="es-ES" sz="2200" dirty="0"/>
          </a:p>
        </p:txBody>
      </p:sp>
      <p:sp>
        <p:nvSpPr>
          <p:cNvPr id="445468" name="Rectangle 28"/>
          <p:cNvSpPr>
            <a:spLocks noChangeArrowheads="1"/>
          </p:cNvSpPr>
          <p:nvPr/>
        </p:nvSpPr>
        <p:spPr bwMode="auto">
          <a:xfrm>
            <a:off x="6189663" y="3230563"/>
            <a:ext cx="260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ES" sz="2200" dirty="0" err="1"/>
              <a:t>CMeL</a:t>
            </a:r>
            <a:r>
              <a:rPr lang="es-ES" sz="2200" dirty="0"/>
              <a:t> </a:t>
            </a:r>
            <a:r>
              <a:rPr lang="es-ES" sz="2200" dirty="0" smtClean="0"/>
              <a:t>= a</a:t>
            </a:r>
            <a:r>
              <a:rPr lang="es-ES" sz="2200" dirty="0" smtClean="0">
                <a:sym typeface="Symbol" pitchFamily="18" charset="2"/>
              </a:rPr>
              <a:t>Q</a:t>
            </a:r>
            <a:r>
              <a:rPr lang="es-ES" sz="2200" baseline="30000" dirty="0" smtClean="0">
                <a:sym typeface="Symbol" pitchFamily="18" charset="2"/>
              </a:rPr>
              <a:t>2 </a:t>
            </a:r>
            <a:r>
              <a:rPr lang="es-ES" sz="2200" dirty="0" smtClean="0">
                <a:sym typeface="Symbol" pitchFamily="18" charset="2"/>
              </a:rPr>
              <a:t>+</a:t>
            </a:r>
            <a:r>
              <a:rPr lang="es-ES" sz="2200" dirty="0" err="1" smtClean="0">
                <a:sym typeface="Symbol" pitchFamily="18" charset="2"/>
              </a:rPr>
              <a:t>bQ</a:t>
            </a:r>
            <a:r>
              <a:rPr lang="es-ES" sz="2200" dirty="0" smtClean="0">
                <a:sym typeface="Symbol" pitchFamily="18" charset="2"/>
              </a:rPr>
              <a:t> + c</a:t>
            </a:r>
            <a:endParaRPr lang="es-ES" sz="2200" dirty="0"/>
          </a:p>
        </p:txBody>
      </p:sp>
      <p:sp>
        <p:nvSpPr>
          <p:cNvPr id="445480" name="Line 40"/>
          <p:cNvSpPr>
            <a:spLocks noChangeShapeType="1"/>
          </p:cNvSpPr>
          <p:nvPr/>
        </p:nvSpPr>
        <p:spPr bwMode="auto">
          <a:xfrm>
            <a:off x="4760913" y="4137025"/>
            <a:ext cx="14287" cy="18145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45481" name="Rectangle 41"/>
          <p:cNvSpPr>
            <a:spLocks noChangeArrowheads="1"/>
          </p:cNvSpPr>
          <p:nvPr/>
        </p:nvSpPr>
        <p:spPr bwMode="auto">
          <a:xfrm>
            <a:off x="4679950" y="5938838"/>
            <a:ext cx="531813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/>
              <a:t>Q*</a:t>
            </a:r>
            <a:r>
              <a:rPr lang="en-US" sz="2400" b="1"/>
              <a:t> </a:t>
            </a:r>
          </a:p>
        </p:txBody>
      </p:sp>
      <p:sp>
        <p:nvSpPr>
          <p:cNvPr id="445482" name="Rectangle 42"/>
          <p:cNvSpPr>
            <a:spLocks noChangeArrowheads="1"/>
          </p:cNvSpPr>
          <p:nvPr/>
        </p:nvSpPr>
        <p:spPr bwMode="auto">
          <a:xfrm>
            <a:off x="1963738" y="6024563"/>
            <a:ext cx="434975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400" b="1"/>
              <a:t>0 </a:t>
            </a: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9677" y="6381750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16</a:t>
            </a:r>
            <a:r>
              <a:rPr lang="es-ES" sz="2000" dirty="0" smtClean="0"/>
              <a:t>. Coste medio y coste marginal a largo plazo.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780B-63A7-4EF3-890F-6548FE3CB361}" type="slidenum">
              <a:rPr lang="es-ES"/>
              <a:pPr/>
              <a:t>67</a:t>
            </a:fld>
            <a:endParaRPr lang="es-ES"/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3276600" y="60452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50863" y="292100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4. Economías de escala</a:t>
            </a:r>
            <a:endParaRPr lang="en-US" sz="3200"/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3276600" y="60452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3124200" y="60325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2209800" y="1782763"/>
            <a:ext cx="0" cy="4237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0345" name="Line 9"/>
          <p:cNvSpPr>
            <a:spLocks noChangeShapeType="1"/>
          </p:cNvSpPr>
          <p:nvPr/>
        </p:nvSpPr>
        <p:spPr bwMode="auto">
          <a:xfrm>
            <a:off x="2190750" y="6007100"/>
            <a:ext cx="626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7285038" y="6018213"/>
            <a:ext cx="1730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Q, producción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20675" y="1670050"/>
            <a:ext cx="18192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/>
              <a:t>Coste </a:t>
            </a:r>
          </a:p>
          <a:p>
            <a:pPr algn="r" eaLnBrk="0" hangingPunct="0"/>
            <a:r>
              <a:rPr lang="en-US" b="1"/>
              <a:t>por unidad</a:t>
            </a:r>
          </a:p>
          <a:p>
            <a:pPr algn="r" eaLnBrk="0" hangingPunct="0"/>
            <a:r>
              <a:rPr lang="en-US" b="1"/>
              <a:t> de producción</a:t>
            </a:r>
          </a:p>
          <a:p>
            <a:pPr algn="r" eaLnBrk="0" hangingPunct="0"/>
            <a:r>
              <a:rPr lang="en-US" b="1"/>
              <a:t>(um/ud)</a:t>
            </a:r>
          </a:p>
        </p:txBody>
      </p:sp>
      <p:grpSp>
        <p:nvGrpSpPr>
          <p:cNvPr id="270380" name="Group 44"/>
          <p:cNvGrpSpPr>
            <a:grpSpLocks/>
          </p:cNvGrpSpPr>
          <p:nvPr/>
        </p:nvGrpSpPr>
        <p:grpSpPr bwMode="auto">
          <a:xfrm>
            <a:off x="5051425" y="2454275"/>
            <a:ext cx="3101975" cy="3844925"/>
            <a:chOff x="3182" y="1546"/>
            <a:chExt cx="1954" cy="2422"/>
          </a:xfrm>
        </p:grpSpPr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>
              <a:off x="4032" y="2506"/>
              <a:ext cx="0" cy="1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58" name="Rectangle 22"/>
            <p:cNvSpPr>
              <a:spLocks noChangeArrowheads="1"/>
            </p:cNvSpPr>
            <p:nvPr/>
          </p:nvSpPr>
          <p:spPr bwMode="auto">
            <a:xfrm>
              <a:off x="3927" y="3739"/>
              <a:ext cx="2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Q</a:t>
              </a:r>
              <a:r>
                <a:rPr lang="en-US" b="1" i="1" baseline="-25000"/>
                <a:t>3</a:t>
              </a:r>
            </a:p>
          </p:txBody>
        </p:sp>
        <p:sp>
          <p:nvSpPr>
            <p:cNvPr id="270356" name="Freeform 20"/>
            <p:cNvSpPr>
              <a:spLocks/>
            </p:cNvSpPr>
            <p:nvPr/>
          </p:nvSpPr>
          <p:spPr bwMode="auto">
            <a:xfrm>
              <a:off x="3546" y="1778"/>
              <a:ext cx="1304" cy="720"/>
            </a:xfrm>
            <a:custGeom>
              <a:avLst/>
              <a:gdLst/>
              <a:ahLst/>
              <a:cxnLst>
                <a:cxn ang="0">
                  <a:pos x="38" y="539"/>
                </a:cxn>
                <a:cxn ang="0">
                  <a:pos x="23" y="531"/>
                </a:cxn>
                <a:cxn ang="0">
                  <a:pos x="7" y="519"/>
                </a:cxn>
                <a:cxn ang="0">
                  <a:pos x="0" y="515"/>
                </a:cxn>
                <a:cxn ang="0">
                  <a:pos x="7" y="515"/>
                </a:cxn>
                <a:cxn ang="0">
                  <a:pos x="23" y="523"/>
                </a:cxn>
                <a:cxn ang="0">
                  <a:pos x="54" y="539"/>
                </a:cxn>
                <a:cxn ang="0">
                  <a:pos x="93" y="567"/>
                </a:cxn>
                <a:cxn ang="0">
                  <a:pos x="147" y="599"/>
                </a:cxn>
                <a:cxn ang="0">
                  <a:pos x="201" y="635"/>
                </a:cxn>
                <a:cxn ang="0">
                  <a:pos x="263" y="667"/>
                </a:cxn>
                <a:cxn ang="0">
                  <a:pos x="318" y="695"/>
                </a:cxn>
                <a:cxn ang="0">
                  <a:pos x="380" y="711"/>
                </a:cxn>
                <a:cxn ang="0">
                  <a:pos x="442" y="719"/>
                </a:cxn>
                <a:cxn ang="0">
                  <a:pos x="496" y="715"/>
                </a:cxn>
                <a:cxn ang="0">
                  <a:pos x="558" y="707"/>
                </a:cxn>
                <a:cxn ang="0">
                  <a:pos x="620" y="691"/>
                </a:cxn>
                <a:cxn ang="0">
                  <a:pos x="682" y="667"/>
                </a:cxn>
                <a:cxn ang="0">
                  <a:pos x="744" y="639"/>
                </a:cxn>
                <a:cxn ang="0">
                  <a:pos x="806" y="607"/>
                </a:cxn>
                <a:cxn ang="0">
                  <a:pos x="861" y="571"/>
                </a:cxn>
                <a:cxn ang="0">
                  <a:pos x="915" y="527"/>
                </a:cxn>
                <a:cxn ang="0">
                  <a:pos x="969" y="479"/>
                </a:cxn>
                <a:cxn ang="0">
                  <a:pos x="1024" y="423"/>
                </a:cxn>
                <a:cxn ang="0">
                  <a:pos x="1070" y="363"/>
                </a:cxn>
                <a:cxn ang="0">
                  <a:pos x="1117" y="296"/>
                </a:cxn>
                <a:cxn ang="0">
                  <a:pos x="1210" y="152"/>
                </a:cxn>
                <a:cxn ang="0">
                  <a:pos x="1303" y="0"/>
                </a:cxn>
              </a:cxnLst>
              <a:rect l="0" t="0" r="r" b="b"/>
              <a:pathLst>
                <a:path w="1304" h="720">
                  <a:moveTo>
                    <a:pt x="38" y="539"/>
                  </a:moveTo>
                  <a:lnTo>
                    <a:pt x="23" y="531"/>
                  </a:lnTo>
                  <a:lnTo>
                    <a:pt x="7" y="519"/>
                  </a:lnTo>
                  <a:lnTo>
                    <a:pt x="0" y="515"/>
                  </a:lnTo>
                  <a:lnTo>
                    <a:pt x="7" y="515"/>
                  </a:lnTo>
                  <a:lnTo>
                    <a:pt x="23" y="523"/>
                  </a:lnTo>
                  <a:lnTo>
                    <a:pt x="54" y="539"/>
                  </a:lnTo>
                  <a:lnTo>
                    <a:pt x="93" y="567"/>
                  </a:lnTo>
                  <a:lnTo>
                    <a:pt x="147" y="599"/>
                  </a:lnTo>
                  <a:lnTo>
                    <a:pt x="201" y="635"/>
                  </a:lnTo>
                  <a:lnTo>
                    <a:pt x="263" y="667"/>
                  </a:lnTo>
                  <a:lnTo>
                    <a:pt x="318" y="695"/>
                  </a:lnTo>
                  <a:lnTo>
                    <a:pt x="380" y="711"/>
                  </a:lnTo>
                  <a:lnTo>
                    <a:pt x="442" y="719"/>
                  </a:lnTo>
                  <a:lnTo>
                    <a:pt x="496" y="715"/>
                  </a:lnTo>
                  <a:lnTo>
                    <a:pt x="558" y="707"/>
                  </a:lnTo>
                  <a:lnTo>
                    <a:pt x="620" y="691"/>
                  </a:lnTo>
                  <a:lnTo>
                    <a:pt x="682" y="667"/>
                  </a:lnTo>
                  <a:lnTo>
                    <a:pt x="744" y="639"/>
                  </a:lnTo>
                  <a:lnTo>
                    <a:pt x="806" y="607"/>
                  </a:lnTo>
                  <a:lnTo>
                    <a:pt x="861" y="571"/>
                  </a:lnTo>
                  <a:lnTo>
                    <a:pt x="915" y="527"/>
                  </a:lnTo>
                  <a:lnTo>
                    <a:pt x="969" y="479"/>
                  </a:lnTo>
                  <a:lnTo>
                    <a:pt x="1024" y="423"/>
                  </a:lnTo>
                  <a:lnTo>
                    <a:pt x="1070" y="363"/>
                  </a:lnTo>
                  <a:lnTo>
                    <a:pt x="1117" y="296"/>
                  </a:lnTo>
                  <a:lnTo>
                    <a:pt x="1210" y="152"/>
                  </a:lnTo>
                  <a:lnTo>
                    <a:pt x="1303" y="0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61" name="Rectangle 25"/>
            <p:cNvSpPr>
              <a:spLocks noChangeArrowheads="1"/>
            </p:cNvSpPr>
            <p:nvPr/>
          </p:nvSpPr>
          <p:spPr bwMode="auto">
            <a:xfrm>
              <a:off x="4561" y="1546"/>
              <a:ext cx="57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CMeC</a:t>
              </a:r>
              <a:r>
                <a:rPr lang="en-US" b="1" baseline="-25000"/>
                <a:t>3</a:t>
              </a:r>
            </a:p>
          </p:txBody>
        </p:sp>
        <p:sp>
          <p:nvSpPr>
            <p:cNvPr id="270364" name="Freeform 28"/>
            <p:cNvSpPr>
              <a:spLocks/>
            </p:cNvSpPr>
            <p:nvPr/>
          </p:nvSpPr>
          <p:spPr bwMode="auto">
            <a:xfrm>
              <a:off x="3746" y="2114"/>
              <a:ext cx="384" cy="816"/>
            </a:xfrm>
            <a:custGeom>
              <a:avLst/>
              <a:gdLst/>
              <a:ahLst/>
              <a:cxnLst>
                <a:cxn ang="0">
                  <a:pos x="0" y="815"/>
                </a:cxn>
                <a:cxn ang="0">
                  <a:pos x="86" y="703"/>
                </a:cxn>
                <a:cxn ang="0">
                  <a:pos x="165" y="595"/>
                </a:cxn>
                <a:cxn ang="0">
                  <a:pos x="231" y="487"/>
                </a:cxn>
                <a:cxn ang="0">
                  <a:pos x="284" y="384"/>
                </a:cxn>
                <a:cxn ang="0">
                  <a:pos x="324" y="285"/>
                </a:cxn>
                <a:cxn ang="0">
                  <a:pos x="350" y="187"/>
                </a:cxn>
                <a:cxn ang="0">
                  <a:pos x="370" y="93"/>
                </a:cxn>
                <a:cxn ang="0">
                  <a:pos x="383" y="0"/>
                </a:cxn>
              </a:cxnLst>
              <a:rect l="0" t="0" r="r" b="b"/>
              <a:pathLst>
                <a:path w="384" h="816">
                  <a:moveTo>
                    <a:pt x="0" y="815"/>
                  </a:moveTo>
                  <a:lnTo>
                    <a:pt x="86" y="703"/>
                  </a:lnTo>
                  <a:lnTo>
                    <a:pt x="165" y="595"/>
                  </a:lnTo>
                  <a:lnTo>
                    <a:pt x="231" y="487"/>
                  </a:lnTo>
                  <a:lnTo>
                    <a:pt x="284" y="384"/>
                  </a:lnTo>
                  <a:lnTo>
                    <a:pt x="324" y="285"/>
                  </a:lnTo>
                  <a:lnTo>
                    <a:pt x="350" y="187"/>
                  </a:lnTo>
                  <a:lnTo>
                    <a:pt x="370" y="93"/>
                  </a:lnTo>
                  <a:lnTo>
                    <a:pt x="383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67" name="Rectangle 31"/>
            <p:cNvSpPr>
              <a:spLocks noChangeArrowheads="1"/>
            </p:cNvSpPr>
            <p:nvPr/>
          </p:nvSpPr>
          <p:spPr bwMode="auto">
            <a:xfrm>
              <a:off x="3889" y="1921"/>
              <a:ext cx="45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CMC</a:t>
              </a:r>
              <a:r>
                <a:rPr lang="en-US" sz="1600" b="1" baseline="-25000"/>
                <a:t>3</a:t>
              </a:r>
            </a:p>
          </p:txBody>
        </p:sp>
        <p:sp>
          <p:nvSpPr>
            <p:cNvPr id="270368" name="Freeform 32"/>
            <p:cNvSpPr>
              <a:spLocks/>
            </p:cNvSpPr>
            <p:nvPr/>
          </p:nvSpPr>
          <p:spPr bwMode="auto">
            <a:xfrm>
              <a:off x="3182" y="1730"/>
              <a:ext cx="388" cy="576"/>
            </a:xfrm>
            <a:custGeom>
              <a:avLst/>
              <a:gdLst/>
              <a:ahLst/>
              <a:cxnLst>
                <a:cxn ang="0">
                  <a:pos x="387" y="575"/>
                </a:cxn>
                <a:cxn ang="0">
                  <a:pos x="319" y="520"/>
                </a:cxn>
                <a:cxn ang="0">
                  <a:pos x="256" y="464"/>
                </a:cxn>
                <a:cxn ang="0">
                  <a:pos x="199" y="402"/>
                </a:cxn>
                <a:cxn ang="0">
                  <a:pos x="148" y="335"/>
                </a:cxn>
                <a:cxn ang="0">
                  <a:pos x="103" y="258"/>
                </a:cxn>
                <a:cxn ang="0">
                  <a:pos x="63" y="177"/>
                </a:cxn>
                <a:cxn ang="0">
                  <a:pos x="29" y="88"/>
                </a:cxn>
                <a:cxn ang="0">
                  <a:pos x="0" y="0"/>
                </a:cxn>
              </a:cxnLst>
              <a:rect l="0" t="0" r="r" b="b"/>
              <a:pathLst>
                <a:path w="388" h="576">
                  <a:moveTo>
                    <a:pt x="387" y="575"/>
                  </a:moveTo>
                  <a:lnTo>
                    <a:pt x="319" y="520"/>
                  </a:lnTo>
                  <a:lnTo>
                    <a:pt x="256" y="464"/>
                  </a:lnTo>
                  <a:lnTo>
                    <a:pt x="199" y="402"/>
                  </a:lnTo>
                  <a:lnTo>
                    <a:pt x="148" y="335"/>
                  </a:lnTo>
                  <a:lnTo>
                    <a:pt x="103" y="258"/>
                  </a:lnTo>
                  <a:lnTo>
                    <a:pt x="63" y="177"/>
                  </a:lnTo>
                  <a:lnTo>
                    <a:pt x="29" y="88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0383" name="Group 47"/>
          <p:cNvGrpSpPr>
            <a:grpSpLocks/>
          </p:cNvGrpSpPr>
          <p:nvPr/>
        </p:nvGrpSpPr>
        <p:grpSpPr bwMode="auto">
          <a:xfrm>
            <a:off x="3660775" y="2454275"/>
            <a:ext cx="3197225" cy="3844925"/>
            <a:chOff x="2306" y="1546"/>
            <a:chExt cx="2014" cy="2422"/>
          </a:xfrm>
        </p:grpSpPr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>
              <a:off x="3168" y="2506"/>
              <a:ext cx="0" cy="1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55" name="Rectangle 19"/>
            <p:cNvSpPr>
              <a:spLocks noChangeArrowheads="1"/>
            </p:cNvSpPr>
            <p:nvPr/>
          </p:nvSpPr>
          <p:spPr bwMode="auto">
            <a:xfrm>
              <a:off x="3063" y="3739"/>
              <a:ext cx="2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Q</a:t>
              </a:r>
              <a:r>
                <a:rPr lang="en-US" b="1" i="1" baseline="-25000"/>
                <a:t>2</a:t>
              </a:r>
            </a:p>
          </p:txBody>
        </p:sp>
        <p:sp>
          <p:nvSpPr>
            <p:cNvPr id="270374" name="Freeform 38"/>
            <p:cNvSpPr>
              <a:spLocks/>
            </p:cNvSpPr>
            <p:nvPr/>
          </p:nvSpPr>
          <p:spPr bwMode="auto">
            <a:xfrm>
              <a:off x="2651" y="2290"/>
              <a:ext cx="90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3" y="213"/>
                </a:cxn>
                <a:cxn ang="0">
                  <a:pos x="907" y="32"/>
                </a:cxn>
              </a:cxnLst>
              <a:rect l="0" t="0" r="r" b="b"/>
              <a:pathLst>
                <a:path w="907" h="218">
                  <a:moveTo>
                    <a:pt x="0" y="0"/>
                  </a:moveTo>
                  <a:cubicBezTo>
                    <a:pt x="161" y="104"/>
                    <a:pt x="322" y="208"/>
                    <a:pt x="473" y="213"/>
                  </a:cubicBezTo>
                  <a:cubicBezTo>
                    <a:pt x="624" y="218"/>
                    <a:pt x="765" y="125"/>
                    <a:pt x="907" y="32"/>
                  </a:cubicBez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60" name="Rectangle 24"/>
            <p:cNvSpPr>
              <a:spLocks noChangeArrowheads="1"/>
            </p:cNvSpPr>
            <p:nvPr/>
          </p:nvSpPr>
          <p:spPr bwMode="auto">
            <a:xfrm>
              <a:off x="3745" y="1546"/>
              <a:ext cx="57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CMeC</a:t>
              </a:r>
              <a:r>
                <a:rPr lang="en-US" b="1" baseline="-25000"/>
                <a:t>2</a:t>
              </a:r>
            </a:p>
          </p:txBody>
        </p:sp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2878" y="2114"/>
              <a:ext cx="388" cy="816"/>
            </a:xfrm>
            <a:custGeom>
              <a:avLst/>
              <a:gdLst/>
              <a:ahLst/>
              <a:cxnLst>
                <a:cxn ang="0">
                  <a:pos x="0" y="815"/>
                </a:cxn>
                <a:cxn ang="0">
                  <a:pos x="84" y="703"/>
                </a:cxn>
                <a:cxn ang="0">
                  <a:pos x="162" y="595"/>
                </a:cxn>
                <a:cxn ang="0">
                  <a:pos x="230" y="487"/>
                </a:cxn>
                <a:cxn ang="0">
                  <a:pos x="288" y="384"/>
                </a:cxn>
                <a:cxn ang="0">
                  <a:pos x="330" y="285"/>
                </a:cxn>
                <a:cxn ang="0">
                  <a:pos x="356" y="187"/>
                </a:cxn>
                <a:cxn ang="0">
                  <a:pos x="377" y="93"/>
                </a:cxn>
                <a:cxn ang="0">
                  <a:pos x="387" y="0"/>
                </a:cxn>
              </a:cxnLst>
              <a:rect l="0" t="0" r="r" b="b"/>
              <a:pathLst>
                <a:path w="388" h="816">
                  <a:moveTo>
                    <a:pt x="0" y="815"/>
                  </a:moveTo>
                  <a:lnTo>
                    <a:pt x="84" y="703"/>
                  </a:lnTo>
                  <a:lnTo>
                    <a:pt x="162" y="595"/>
                  </a:lnTo>
                  <a:lnTo>
                    <a:pt x="230" y="487"/>
                  </a:lnTo>
                  <a:lnTo>
                    <a:pt x="288" y="384"/>
                  </a:lnTo>
                  <a:lnTo>
                    <a:pt x="330" y="285"/>
                  </a:lnTo>
                  <a:lnTo>
                    <a:pt x="356" y="187"/>
                  </a:lnTo>
                  <a:lnTo>
                    <a:pt x="377" y="93"/>
                  </a:lnTo>
                  <a:lnTo>
                    <a:pt x="387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66" name="Rectangle 30"/>
            <p:cNvSpPr>
              <a:spLocks noChangeArrowheads="1"/>
            </p:cNvSpPr>
            <p:nvPr/>
          </p:nvSpPr>
          <p:spPr bwMode="auto">
            <a:xfrm>
              <a:off x="2881" y="1921"/>
              <a:ext cx="45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CMC</a:t>
              </a:r>
              <a:r>
                <a:rPr lang="en-US" sz="1600" b="1" baseline="-25000"/>
                <a:t>2</a:t>
              </a:r>
            </a:p>
          </p:txBody>
        </p:sp>
        <p:sp>
          <p:nvSpPr>
            <p:cNvPr id="270369" name="Freeform 33"/>
            <p:cNvSpPr>
              <a:spLocks/>
            </p:cNvSpPr>
            <p:nvPr/>
          </p:nvSpPr>
          <p:spPr bwMode="auto">
            <a:xfrm>
              <a:off x="3585" y="1778"/>
              <a:ext cx="433" cy="528"/>
            </a:xfrm>
            <a:custGeom>
              <a:avLst/>
              <a:gdLst/>
              <a:ahLst/>
              <a:cxnLst>
                <a:cxn ang="0">
                  <a:pos x="0" y="527"/>
                </a:cxn>
                <a:cxn ang="0">
                  <a:pos x="13" y="512"/>
                </a:cxn>
                <a:cxn ang="0">
                  <a:pos x="32" y="490"/>
                </a:cxn>
                <a:cxn ang="0">
                  <a:pos x="84" y="438"/>
                </a:cxn>
                <a:cxn ang="0">
                  <a:pos x="142" y="379"/>
                </a:cxn>
                <a:cxn ang="0">
                  <a:pos x="200" y="313"/>
                </a:cxn>
                <a:cxn ang="0">
                  <a:pos x="226" y="276"/>
                </a:cxn>
                <a:cxn ang="0">
                  <a:pos x="258" y="236"/>
                </a:cxn>
                <a:cxn ang="0">
                  <a:pos x="322" y="147"/>
                </a:cxn>
                <a:cxn ang="0">
                  <a:pos x="355" y="103"/>
                </a:cxn>
                <a:cxn ang="0">
                  <a:pos x="387" y="62"/>
                </a:cxn>
                <a:cxn ang="0">
                  <a:pos x="413" y="29"/>
                </a:cxn>
                <a:cxn ang="0">
                  <a:pos x="432" y="0"/>
                </a:cxn>
              </a:cxnLst>
              <a:rect l="0" t="0" r="r" b="b"/>
              <a:pathLst>
                <a:path w="433" h="528">
                  <a:moveTo>
                    <a:pt x="0" y="527"/>
                  </a:moveTo>
                  <a:lnTo>
                    <a:pt x="13" y="512"/>
                  </a:lnTo>
                  <a:lnTo>
                    <a:pt x="32" y="490"/>
                  </a:lnTo>
                  <a:lnTo>
                    <a:pt x="84" y="438"/>
                  </a:lnTo>
                  <a:lnTo>
                    <a:pt x="142" y="379"/>
                  </a:lnTo>
                  <a:lnTo>
                    <a:pt x="200" y="313"/>
                  </a:lnTo>
                  <a:lnTo>
                    <a:pt x="226" y="276"/>
                  </a:lnTo>
                  <a:lnTo>
                    <a:pt x="258" y="236"/>
                  </a:lnTo>
                  <a:lnTo>
                    <a:pt x="322" y="147"/>
                  </a:lnTo>
                  <a:lnTo>
                    <a:pt x="355" y="103"/>
                  </a:lnTo>
                  <a:lnTo>
                    <a:pt x="387" y="62"/>
                  </a:lnTo>
                  <a:lnTo>
                    <a:pt x="413" y="29"/>
                  </a:lnTo>
                  <a:lnTo>
                    <a:pt x="432" y="0"/>
                  </a:ln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71" name="Freeform 35"/>
            <p:cNvSpPr>
              <a:spLocks/>
            </p:cNvSpPr>
            <p:nvPr/>
          </p:nvSpPr>
          <p:spPr bwMode="auto">
            <a:xfrm>
              <a:off x="2306" y="1730"/>
              <a:ext cx="384" cy="576"/>
            </a:xfrm>
            <a:custGeom>
              <a:avLst/>
              <a:gdLst/>
              <a:ahLst/>
              <a:cxnLst>
                <a:cxn ang="0">
                  <a:pos x="383" y="575"/>
                </a:cxn>
                <a:cxn ang="0">
                  <a:pos x="318" y="520"/>
                </a:cxn>
                <a:cxn ang="0">
                  <a:pos x="254" y="464"/>
                </a:cxn>
                <a:cxn ang="0">
                  <a:pos x="194" y="402"/>
                </a:cxn>
                <a:cxn ang="0">
                  <a:pos x="142" y="335"/>
                </a:cxn>
                <a:cxn ang="0">
                  <a:pos x="99" y="258"/>
                </a:cxn>
                <a:cxn ang="0">
                  <a:pos x="60" y="177"/>
                </a:cxn>
                <a:cxn ang="0">
                  <a:pos x="30" y="88"/>
                </a:cxn>
                <a:cxn ang="0">
                  <a:pos x="0" y="0"/>
                </a:cxn>
              </a:cxnLst>
              <a:rect l="0" t="0" r="r" b="b"/>
              <a:pathLst>
                <a:path w="384" h="576">
                  <a:moveTo>
                    <a:pt x="383" y="575"/>
                  </a:moveTo>
                  <a:lnTo>
                    <a:pt x="318" y="520"/>
                  </a:lnTo>
                  <a:lnTo>
                    <a:pt x="254" y="464"/>
                  </a:lnTo>
                  <a:lnTo>
                    <a:pt x="194" y="402"/>
                  </a:lnTo>
                  <a:lnTo>
                    <a:pt x="142" y="335"/>
                  </a:lnTo>
                  <a:lnTo>
                    <a:pt x="99" y="258"/>
                  </a:lnTo>
                  <a:lnTo>
                    <a:pt x="60" y="177"/>
                  </a:lnTo>
                  <a:lnTo>
                    <a:pt x="30" y="88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0382" name="Group 46"/>
          <p:cNvGrpSpPr>
            <a:grpSpLocks/>
          </p:cNvGrpSpPr>
          <p:nvPr/>
        </p:nvGrpSpPr>
        <p:grpSpPr bwMode="auto">
          <a:xfrm>
            <a:off x="2238375" y="1754188"/>
            <a:ext cx="6802438" cy="2481262"/>
            <a:chOff x="1410" y="1105"/>
            <a:chExt cx="4285" cy="1563"/>
          </a:xfrm>
        </p:grpSpPr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1410" y="2496"/>
              <a:ext cx="366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49" name="Rectangle 13"/>
            <p:cNvSpPr>
              <a:spLocks noChangeArrowheads="1"/>
            </p:cNvSpPr>
            <p:nvPr/>
          </p:nvSpPr>
          <p:spPr bwMode="auto">
            <a:xfrm>
              <a:off x="5105" y="2266"/>
              <a:ext cx="59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CMeL=</a:t>
              </a:r>
            </a:p>
            <a:p>
              <a:pPr eaLnBrk="0" hangingPunct="0"/>
              <a:r>
                <a:rPr lang="en-US" b="1"/>
                <a:t>CML</a:t>
              </a:r>
            </a:p>
          </p:txBody>
        </p:sp>
        <p:sp>
          <p:nvSpPr>
            <p:cNvPr id="270372" name="Rectangle 36"/>
            <p:cNvSpPr>
              <a:spLocks noChangeArrowheads="1"/>
            </p:cNvSpPr>
            <p:nvPr/>
          </p:nvSpPr>
          <p:spPr bwMode="auto">
            <a:xfrm>
              <a:off x="1852" y="1105"/>
              <a:ext cx="3208" cy="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/>
                <a:t>Con muchos tamaños de plantas con el CMeC </a:t>
              </a:r>
            </a:p>
            <a:p>
              <a:pPr algn="ctr" eaLnBrk="0" hangingPunct="0"/>
              <a:r>
                <a:rPr lang="en-US" sz="1600" b="1"/>
                <a:t>constante, CMeL = CML y CMeL es una línea recta.</a:t>
              </a:r>
            </a:p>
          </p:txBody>
        </p:sp>
      </p:grpSp>
      <p:grpSp>
        <p:nvGrpSpPr>
          <p:cNvPr id="270378" name="Group 42"/>
          <p:cNvGrpSpPr>
            <a:grpSpLocks/>
          </p:cNvGrpSpPr>
          <p:nvPr/>
        </p:nvGrpSpPr>
        <p:grpSpPr bwMode="auto">
          <a:xfrm>
            <a:off x="2195513" y="2454275"/>
            <a:ext cx="2684462" cy="3844925"/>
            <a:chOff x="1383" y="1546"/>
            <a:chExt cx="1691" cy="2422"/>
          </a:xfrm>
        </p:grpSpPr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2256" y="2506"/>
              <a:ext cx="0" cy="1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52" name="Rectangle 16"/>
            <p:cNvSpPr>
              <a:spLocks noChangeArrowheads="1"/>
            </p:cNvSpPr>
            <p:nvPr/>
          </p:nvSpPr>
          <p:spPr bwMode="auto">
            <a:xfrm>
              <a:off x="2151" y="3739"/>
              <a:ext cx="2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Q</a:t>
              </a:r>
              <a:r>
                <a:rPr lang="en-US" b="1" i="1" baseline="-25000"/>
                <a:t>1</a:t>
              </a:r>
            </a:p>
          </p:txBody>
        </p:sp>
        <p:sp>
          <p:nvSpPr>
            <p:cNvPr id="270359" name="Rectangle 23"/>
            <p:cNvSpPr>
              <a:spLocks noChangeArrowheads="1"/>
            </p:cNvSpPr>
            <p:nvPr/>
          </p:nvSpPr>
          <p:spPr bwMode="auto">
            <a:xfrm>
              <a:off x="1383" y="1546"/>
              <a:ext cx="57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CMeC</a:t>
              </a:r>
              <a:r>
                <a:rPr lang="en-US" b="1" baseline="-25000"/>
                <a:t>1</a:t>
              </a:r>
            </a:p>
          </p:txBody>
        </p:sp>
        <p:sp>
          <p:nvSpPr>
            <p:cNvPr id="270362" name="Freeform 26"/>
            <p:cNvSpPr>
              <a:spLocks/>
            </p:cNvSpPr>
            <p:nvPr/>
          </p:nvSpPr>
          <p:spPr bwMode="auto">
            <a:xfrm>
              <a:off x="1969" y="2114"/>
              <a:ext cx="385" cy="816"/>
            </a:xfrm>
            <a:custGeom>
              <a:avLst/>
              <a:gdLst/>
              <a:ahLst/>
              <a:cxnLst>
                <a:cxn ang="0">
                  <a:pos x="0" y="815"/>
                </a:cxn>
                <a:cxn ang="0">
                  <a:pos x="83" y="703"/>
                </a:cxn>
                <a:cxn ang="0">
                  <a:pos x="162" y="595"/>
                </a:cxn>
                <a:cxn ang="0">
                  <a:pos x="230" y="487"/>
                </a:cxn>
                <a:cxn ang="0">
                  <a:pos x="260" y="435"/>
                </a:cxn>
                <a:cxn ang="0">
                  <a:pos x="286" y="384"/>
                </a:cxn>
                <a:cxn ang="0">
                  <a:pos x="309" y="332"/>
                </a:cxn>
                <a:cxn ang="0">
                  <a:pos x="328" y="285"/>
                </a:cxn>
                <a:cxn ang="0">
                  <a:pos x="354" y="187"/>
                </a:cxn>
                <a:cxn ang="0">
                  <a:pos x="369" y="93"/>
                </a:cxn>
                <a:cxn ang="0">
                  <a:pos x="384" y="0"/>
                </a:cxn>
              </a:cxnLst>
              <a:rect l="0" t="0" r="r" b="b"/>
              <a:pathLst>
                <a:path w="385" h="816">
                  <a:moveTo>
                    <a:pt x="0" y="815"/>
                  </a:moveTo>
                  <a:lnTo>
                    <a:pt x="83" y="703"/>
                  </a:lnTo>
                  <a:lnTo>
                    <a:pt x="162" y="595"/>
                  </a:lnTo>
                  <a:lnTo>
                    <a:pt x="230" y="487"/>
                  </a:lnTo>
                  <a:lnTo>
                    <a:pt x="260" y="435"/>
                  </a:lnTo>
                  <a:lnTo>
                    <a:pt x="286" y="384"/>
                  </a:lnTo>
                  <a:lnTo>
                    <a:pt x="309" y="332"/>
                  </a:lnTo>
                  <a:lnTo>
                    <a:pt x="328" y="285"/>
                  </a:lnTo>
                  <a:lnTo>
                    <a:pt x="354" y="187"/>
                  </a:lnTo>
                  <a:lnTo>
                    <a:pt x="369" y="93"/>
                  </a:lnTo>
                  <a:lnTo>
                    <a:pt x="384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65" name="Rectangle 29"/>
            <p:cNvSpPr>
              <a:spLocks noChangeArrowheads="1"/>
            </p:cNvSpPr>
            <p:nvPr/>
          </p:nvSpPr>
          <p:spPr bwMode="auto">
            <a:xfrm>
              <a:off x="1921" y="1921"/>
              <a:ext cx="45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CMC</a:t>
              </a:r>
              <a:r>
                <a:rPr lang="en-US" sz="1600" b="1" baseline="-25000"/>
                <a:t>1</a:t>
              </a:r>
            </a:p>
          </p:txBody>
        </p:sp>
        <p:sp>
          <p:nvSpPr>
            <p:cNvPr id="270373" name="Freeform 37"/>
            <p:cNvSpPr>
              <a:spLocks/>
            </p:cNvSpPr>
            <p:nvPr/>
          </p:nvSpPr>
          <p:spPr bwMode="auto">
            <a:xfrm>
              <a:off x="1413" y="1729"/>
              <a:ext cx="1278" cy="7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8" y="568"/>
                </a:cxn>
                <a:cxn ang="0">
                  <a:pos x="852" y="765"/>
                </a:cxn>
                <a:cxn ang="0">
                  <a:pos x="1278" y="567"/>
                </a:cxn>
              </a:cxnLst>
              <a:rect l="0" t="0" r="r" b="b"/>
              <a:pathLst>
                <a:path w="1278" h="765">
                  <a:moveTo>
                    <a:pt x="0" y="0"/>
                  </a:moveTo>
                  <a:cubicBezTo>
                    <a:pt x="63" y="95"/>
                    <a:pt x="236" y="441"/>
                    <a:pt x="378" y="568"/>
                  </a:cubicBezTo>
                  <a:cubicBezTo>
                    <a:pt x="520" y="695"/>
                    <a:pt x="702" y="765"/>
                    <a:pt x="852" y="765"/>
                  </a:cubicBezTo>
                  <a:cubicBezTo>
                    <a:pt x="1002" y="765"/>
                    <a:pt x="1189" y="608"/>
                    <a:pt x="1278" y="567"/>
                  </a:cubicBez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0370" name="Freeform 34"/>
            <p:cNvSpPr>
              <a:spLocks/>
            </p:cNvSpPr>
            <p:nvPr/>
          </p:nvSpPr>
          <p:spPr bwMode="auto">
            <a:xfrm>
              <a:off x="2689" y="1754"/>
              <a:ext cx="385" cy="528"/>
            </a:xfrm>
            <a:custGeom>
              <a:avLst/>
              <a:gdLst/>
              <a:ahLst/>
              <a:cxnLst>
                <a:cxn ang="0">
                  <a:pos x="0" y="527"/>
                </a:cxn>
                <a:cxn ang="0">
                  <a:pos x="15" y="512"/>
                </a:cxn>
                <a:cxn ang="0">
                  <a:pos x="30" y="490"/>
                </a:cxn>
                <a:cxn ang="0">
                  <a:pos x="74" y="438"/>
                </a:cxn>
                <a:cxn ang="0">
                  <a:pos x="128" y="379"/>
                </a:cxn>
                <a:cxn ang="0">
                  <a:pos x="177" y="313"/>
                </a:cxn>
                <a:cxn ang="0">
                  <a:pos x="202" y="276"/>
                </a:cxn>
                <a:cxn ang="0">
                  <a:pos x="232" y="236"/>
                </a:cxn>
                <a:cxn ang="0">
                  <a:pos x="291" y="147"/>
                </a:cxn>
                <a:cxn ang="0">
                  <a:pos x="315" y="103"/>
                </a:cxn>
                <a:cxn ang="0">
                  <a:pos x="345" y="62"/>
                </a:cxn>
                <a:cxn ang="0">
                  <a:pos x="364" y="29"/>
                </a:cxn>
                <a:cxn ang="0">
                  <a:pos x="384" y="0"/>
                </a:cxn>
              </a:cxnLst>
              <a:rect l="0" t="0" r="r" b="b"/>
              <a:pathLst>
                <a:path w="385" h="528">
                  <a:moveTo>
                    <a:pt x="0" y="527"/>
                  </a:moveTo>
                  <a:lnTo>
                    <a:pt x="15" y="512"/>
                  </a:lnTo>
                  <a:lnTo>
                    <a:pt x="30" y="490"/>
                  </a:lnTo>
                  <a:lnTo>
                    <a:pt x="74" y="438"/>
                  </a:lnTo>
                  <a:lnTo>
                    <a:pt x="128" y="379"/>
                  </a:lnTo>
                  <a:lnTo>
                    <a:pt x="177" y="313"/>
                  </a:lnTo>
                  <a:lnTo>
                    <a:pt x="202" y="276"/>
                  </a:lnTo>
                  <a:lnTo>
                    <a:pt x="232" y="236"/>
                  </a:lnTo>
                  <a:lnTo>
                    <a:pt x="291" y="147"/>
                  </a:lnTo>
                  <a:lnTo>
                    <a:pt x="315" y="103"/>
                  </a:lnTo>
                  <a:lnTo>
                    <a:pt x="345" y="62"/>
                  </a:lnTo>
                  <a:lnTo>
                    <a:pt x="364" y="29"/>
                  </a:lnTo>
                  <a:lnTo>
                    <a:pt x="384" y="0"/>
                  </a:lnTo>
                </a:path>
              </a:pathLst>
            </a:custGeom>
            <a:noFill/>
            <a:ln w="508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0384" name="Rectangle 48"/>
          <p:cNvSpPr>
            <a:spLocks noChangeArrowheads="1"/>
          </p:cNvSpPr>
          <p:nvPr/>
        </p:nvSpPr>
        <p:spPr bwMode="auto">
          <a:xfrm>
            <a:off x="3111500" y="1311275"/>
            <a:ext cx="729687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" b="1" dirty="0" err="1" smtClean="0"/>
              <a:t>Ec</a:t>
            </a:r>
            <a:r>
              <a:rPr lang="es-ES" b="1" dirty="0" smtClean="0"/>
              <a:t>=1</a:t>
            </a:r>
            <a:endParaRPr lang="es-ES" b="1" dirty="0"/>
          </a:p>
        </p:txBody>
      </p:sp>
      <p:sp>
        <p:nvSpPr>
          <p:cNvPr id="4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08882" y="6231279"/>
            <a:ext cx="710685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17. </a:t>
            </a:r>
            <a:r>
              <a:rPr lang="es-ES" sz="2000" dirty="0" smtClean="0"/>
              <a:t>Costes medios y marginales constantes.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AD95-56E2-46F2-B547-BCF9D35DA541}" type="slidenum">
              <a:rPr lang="es-ES"/>
              <a:pPr/>
              <a:t>68</a:t>
            </a:fld>
            <a:endParaRPr lang="es-ES"/>
          </a:p>
        </p:txBody>
      </p:sp>
      <p:sp>
        <p:nvSpPr>
          <p:cNvPr id="78643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643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5. La maximización del beneficio </a:t>
            </a:r>
            <a:endParaRPr lang="en-US" dirty="0"/>
          </a:p>
        </p:txBody>
      </p:sp>
      <p:sp>
        <p:nvSpPr>
          <p:cNvPr id="786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8350" y="1662113"/>
            <a:ext cx="8375650" cy="4224337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None/>
            </a:pPr>
            <a:r>
              <a:rPr lang="en-US" dirty="0"/>
              <a:t>¿</a:t>
            </a:r>
            <a:r>
              <a:rPr lang="en-US" dirty="0" err="1"/>
              <a:t>Maximizan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los </a:t>
            </a:r>
            <a:r>
              <a:rPr lang="en-US" dirty="0" err="1"/>
              <a:t>beneficios</a:t>
            </a:r>
            <a:r>
              <a:rPr lang="en-US" dirty="0"/>
              <a:t>?</a:t>
            </a:r>
          </a:p>
          <a:p>
            <a:pPr lvl="1">
              <a:spcBef>
                <a:spcPct val="70000"/>
              </a:spcBef>
            </a:pP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:</a:t>
            </a:r>
          </a:p>
          <a:p>
            <a:pPr lvl="2">
              <a:spcBef>
                <a:spcPct val="35000"/>
              </a:spcBef>
            </a:pPr>
            <a:r>
              <a:rPr lang="en-US" dirty="0" err="1"/>
              <a:t>Maximización</a:t>
            </a:r>
            <a:r>
              <a:rPr lang="en-US" dirty="0"/>
              <a:t> de los </a:t>
            </a:r>
            <a:r>
              <a:rPr lang="en-US" dirty="0" err="1"/>
              <a:t>ingresos</a:t>
            </a:r>
            <a:r>
              <a:rPr lang="en-US" dirty="0"/>
              <a:t>.</a:t>
            </a:r>
          </a:p>
          <a:p>
            <a:pPr lvl="2">
              <a:spcBef>
                <a:spcPct val="35000"/>
              </a:spcBef>
            </a:pPr>
            <a:r>
              <a:rPr lang="en-US" dirty="0" err="1"/>
              <a:t>Maximización</a:t>
            </a:r>
            <a:r>
              <a:rPr lang="en-US" dirty="0"/>
              <a:t> de los </a:t>
            </a:r>
            <a:r>
              <a:rPr lang="en-US" dirty="0" err="1"/>
              <a:t>dividendos</a:t>
            </a:r>
            <a:r>
              <a:rPr lang="en-US" dirty="0"/>
              <a:t>.</a:t>
            </a:r>
          </a:p>
          <a:p>
            <a:pPr lvl="2">
              <a:spcBef>
                <a:spcPct val="35000"/>
              </a:spcBef>
            </a:pPr>
            <a:r>
              <a:rPr lang="en-US" dirty="0" err="1"/>
              <a:t>Maximización</a:t>
            </a:r>
            <a:r>
              <a:rPr lang="en-US" dirty="0"/>
              <a:t> de los </a:t>
            </a:r>
            <a:r>
              <a:rPr lang="en-US" dirty="0" err="1"/>
              <a:t>beneficios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5782-8B89-4327-A0EB-33B14DD8EBB4}" type="slidenum">
              <a:rPr lang="es-ES"/>
              <a:pPr/>
              <a:t>69</a:t>
            </a:fld>
            <a:endParaRPr lang="es-ES"/>
          </a:p>
        </p:txBody>
      </p:sp>
      <p:sp>
        <p:nvSpPr>
          <p:cNvPr id="78848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848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863" y="533400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5. La maximización del beneficio (en todos los mercados)</a:t>
            </a:r>
            <a:endParaRPr lang="en-US" sz="3200"/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6075" y="1544638"/>
            <a:ext cx="8350250" cy="4224337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maximización</a:t>
            </a:r>
            <a:r>
              <a:rPr lang="en-US" dirty="0"/>
              <a:t> de los </a:t>
            </a:r>
            <a:r>
              <a:rPr lang="en-US" dirty="0" err="1"/>
              <a:t>beneficios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la </a:t>
            </a:r>
            <a:r>
              <a:rPr lang="en-US" dirty="0" err="1"/>
              <a:t>producción</a:t>
            </a:r>
            <a:r>
              <a:rPr lang="en-US" dirty="0"/>
              <a:t>:</a:t>
            </a:r>
          </a:p>
          <a:p>
            <a:pPr lvl="1">
              <a:buSzPct val="75000"/>
            </a:pPr>
            <a:r>
              <a:rPr lang="en-US" dirty="0" err="1"/>
              <a:t>Beneficio</a:t>
            </a:r>
            <a:r>
              <a:rPr lang="en-US" dirty="0"/>
              <a:t> = </a:t>
            </a:r>
            <a:r>
              <a:rPr lang="en-US" dirty="0" err="1"/>
              <a:t>Ingreso</a:t>
            </a:r>
            <a:r>
              <a:rPr lang="en-US" dirty="0"/>
              <a:t> total - </a:t>
            </a:r>
            <a:r>
              <a:rPr lang="en-US" dirty="0" err="1"/>
              <a:t>Coste</a:t>
            </a:r>
            <a:r>
              <a:rPr lang="en-US" dirty="0"/>
              <a:t> total.</a:t>
            </a:r>
          </a:p>
          <a:p>
            <a:pPr lvl="1">
              <a:buSzPct val="75000"/>
            </a:pPr>
            <a:r>
              <a:rPr lang="en-US" dirty="0" err="1"/>
              <a:t>Ingreso</a:t>
            </a:r>
            <a:r>
              <a:rPr lang="en-US" dirty="0"/>
              <a:t> total I = </a:t>
            </a:r>
            <a:r>
              <a:rPr lang="en-US" dirty="0" err="1"/>
              <a:t>Pq</a:t>
            </a:r>
            <a:r>
              <a:rPr lang="en-US" dirty="0"/>
              <a:t> (q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producción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empresa</a:t>
            </a:r>
            <a:r>
              <a:rPr lang="en-US" dirty="0"/>
              <a:t>).</a:t>
            </a:r>
          </a:p>
          <a:p>
            <a:pPr lvl="1">
              <a:buSzPct val="75000"/>
            </a:pPr>
            <a:r>
              <a:rPr lang="en-US" dirty="0" err="1"/>
              <a:t>Coste</a:t>
            </a:r>
            <a:r>
              <a:rPr lang="en-US" dirty="0"/>
              <a:t> total CT.</a:t>
            </a:r>
          </a:p>
          <a:p>
            <a:pPr lvl="1">
              <a:buSzPct val="75000"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:</a:t>
            </a:r>
          </a:p>
          <a:p>
            <a:pPr lvl="1">
              <a:buSzPct val="75000"/>
              <a:buFontTx/>
              <a:buNone/>
            </a:pPr>
            <a:r>
              <a:rPr lang="en-US" dirty="0"/>
              <a:t>                         B(q)=I(q)-CT(q)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7A31-AB9D-4F93-9A05-87A91900BD06}" type="slidenum">
              <a:rPr lang="es-ES"/>
              <a:pPr/>
              <a:t>7</a:t>
            </a:fld>
            <a:endParaRPr lang="es-E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550863" y="25400"/>
            <a:ext cx="7983537" cy="10985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1. Concepto y clases de costes</a:t>
            </a:r>
            <a:endParaRPr lang="en-US" sz="400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7710" y="1339850"/>
            <a:ext cx="8009681" cy="43227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s-ES" dirty="0"/>
              <a:t>Costes contables:</a:t>
            </a:r>
          </a:p>
          <a:p>
            <a:pPr lvl="1" algn="just">
              <a:lnSpc>
                <a:spcPct val="90000"/>
              </a:lnSpc>
              <a:buSzPct val="75000"/>
              <a:buNone/>
            </a:pPr>
            <a:r>
              <a:rPr lang="es-ES" dirty="0" smtClean="0"/>
              <a:t>  Gastos </a:t>
            </a:r>
            <a:r>
              <a:rPr lang="es-ES" dirty="0"/>
              <a:t>reales o explícitos (aquellos que implican pagos directos a otras empresas o personas) más gastos de depreciación del equipo de capital.</a:t>
            </a:r>
          </a:p>
          <a:p>
            <a:pPr>
              <a:lnSpc>
                <a:spcPct val="90000"/>
              </a:lnSpc>
            </a:pPr>
            <a:r>
              <a:rPr lang="es-ES" dirty="0"/>
              <a:t>Costes económicos:</a:t>
            </a:r>
          </a:p>
          <a:p>
            <a:pPr lvl="1" algn="just">
              <a:lnSpc>
                <a:spcPct val="90000"/>
              </a:lnSpc>
              <a:buSzPct val="75000"/>
              <a:buNone/>
            </a:pPr>
            <a:r>
              <a:rPr lang="es-ES" dirty="0" smtClean="0"/>
              <a:t>   Costes </a:t>
            </a:r>
            <a:r>
              <a:rPr lang="es-ES" dirty="0"/>
              <a:t>de la utilización de los recursos económicos en la producción, incluido el </a:t>
            </a:r>
            <a:r>
              <a:rPr lang="es-ES" dirty="0">
                <a:solidFill>
                  <a:srgbClr val="FF3300"/>
                </a:solidFill>
              </a:rPr>
              <a:t>coste de oportunidad</a:t>
            </a:r>
            <a:r>
              <a:rPr lang="es-ES" dirty="0"/>
              <a:t> o coste implícito.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2607-0151-480F-95BB-5BF6771C0798}" type="slidenum">
              <a:rPr lang="es-ES"/>
              <a:pPr/>
              <a:t>70</a:t>
            </a:fld>
            <a:endParaRPr lang="es-E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5. La maximización del beneficio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88313" cy="1100138"/>
          </a:xfrm>
        </p:spPr>
        <p:txBody>
          <a:bodyPr/>
          <a:lstStyle/>
          <a:p>
            <a:r>
              <a:rPr lang="es-ES" sz="2800"/>
              <a:t>Las condiciones analíticas para maximizar beneficios:</a:t>
            </a: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627188" y="2662238"/>
          <a:ext cx="5126037" cy="2252662"/>
        </p:xfrm>
        <a:graphic>
          <a:graphicData uri="http://schemas.openxmlformats.org/presentationml/2006/ole">
            <p:oleObj spid="_x0000_s790532" name="Ecuación" r:id="rId4" imgW="2514600" imgH="1104840" progId="Equation.3">
              <p:embed/>
            </p:oleObj>
          </a:graphicData>
        </a:graphic>
      </p:graphicFrame>
      <p:graphicFrame>
        <p:nvGraphicFramePr>
          <p:cNvPr id="79053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90533" name="Ecuación" r:id="rId5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9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323-5EFD-4A80-91D5-3F53FC9479F7}" type="slidenum">
              <a:rPr lang="es-ES"/>
              <a:pPr/>
              <a:t>71</a:t>
            </a:fld>
            <a:endParaRPr lang="es-ES"/>
          </a:p>
        </p:txBody>
      </p:sp>
      <p:sp>
        <p:nvSpPr>
          <p:cNvPr id="79257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257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5. La maximización del beneficio </a:t>
            </a:r>
            <a:endParaRPr lang="en-US" sz="3200" dirty="0"/>
          </a:p>
        </p:txBody>
      </p:sp>
      <p:sp>
        <p:nvSpPr>
          <p:cNvPr id="792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87863" cy="45259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>
                <a:solidFill>
                  <a:srgbClr val="FF3300"/>
                </a:solidFill>
              </a:rPr>
              <a:t>Ingreso marginal</a:t>
            </a:r>
            <a:r>
              <a:rPr lang="en-US" sz="2800"/>
              <a:t> es el ingreso adicional correspondiente a una unidad adicional de producción.</a:t>
            </a:r>
            <a:endParaRPr lang="el-GR" sz="280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>
                <a:solidFill>
                  <a:srgbClr val="FF3300"/>
                </a:solidFill>
              </a:rPr>
              <a:t>Coste marginal</a:t>
            </a:r>
            <a:r>
              <a:rPr lang="en-US" sz="2800"/>
              <a:t> es el coste adicional correspondiente a una unidad adicional de producción.</a:t>
            </a:r>
          </a:p>
        </p:txBody>
      </p:sp>
      <p:graphicFrame>
        <p:nvGraphicFramePr>
          <p:cNvPr id="79258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4962525" y="2181225"/>
          <a:ext cx="3139753" cy="941341"/>
        </p:xfrm>
        <a:graphic>
          <a:graphicData uri="http://schemas.openxmlformats.org/presentationml/2006/ole">
            <p:oleObj spid="_x0000_s792582" name="Ecuación" r:id="rId4" imgW="1396800" imgH="419040" progId="Equation.3">
              <p:embed/>
            </p:oleObj>
          </a:graphicData>
        </a:graphic>
      </p:graphicFrame>
      <p:graphicFrame>
        <p:nvGraphicFramePr>
          <p:cNvPr id="79258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4787097" y="4357688"/>
          <a:ext cx="3709988" cy="868362"/>
        </p:xfrm>
        <a:graphic>
          <a:graphicData uri="http://schemas.openxmlformats.org/presentationml/2006/ole">
            <p:oleObj spid="_x0000_s792584" name="Ecuación" r:id="rId5" imgW="1790640" imgH="419040" progId="Equation.3">
              <p:embed/>
            </p:oleObj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A0-D1A9-4186-9D02-2184814465B9}" type="slidenum">
              <a:rPr lang="es-ES"/>
              <a:pPr/>
              <a:t>72</a:t>
            </a:fld>
            <a:endParaRPr lang="es-ES"/>
          </a:p>
        </p:txBody>
      </p:sp>
      <p:sp>
        <p:nvSpPr>
          <p:cNvPr id="79462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462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1813" y="266700"/>
            <a:ext cx="8266112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 smtClean="0"/>
              <a:t>5. La maximización del beneficio </a:t>
            </a:r>
            <a:endParaRPr lang="en-US" sz="3400" dirty="0"/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2362200" y="2147888"/>
            <a:ext cx="0" cy="4011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4630" name="Line 6"/>
          <p:cNvSpPr>
            <a:spLocks noChangeShapeType="1"/>
          </p:cNvSpPr>
          <p:nvPr/>
        </p:nvSpPr>
        <p:spPr bwMode="auto">
          <a:xfrm>
            <a:off x="2376488" y="5105400"/>
            <a:ext cx="5535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2341563" y="5141913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auto">
          <a:xfrm>
            <a:off x="1173163" y="1671638"/>
            <a:ext cx="107315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/>
              <a:t>Coste,</a:t>
            </a:r>
          </a:p>
          <a:p>
            <a:pPr algn="ctr" eaLnBrk="0" hangingPunct="0"/>
            <a:r>
              <a:rPr lang="en-US" sz="1600" b="1"/>
              <a:t>ingreso,</a:t>
            </a:r>
          </a:p>
          <a:p>
            <a:pPr algn="ctr" eaLnBrk="0" hangingPunct="0"/>
            <a:r>
              <a:rPr lang="en-US" sz="1600" b="1"/>
              <a:t>beneficio</a:t>
            </a:r>
          </a:p>
          <a:p>
            <a:pPr algn="ctr" eaLnBrk="0" hangingPunct="0"/>
            <a:r>
              <a:rPr lang="en-US" sz="1600" b="1"/>
              <a:t>(dólares</a:t>
            </a:r>
          </a:p>
          <a:p>
            <a:pPr algn="ctr" eaLnBrk="0" hangingPunct="0"/>
            <a:r>
              <a:rPr lang="en-US" sz="1600" b="1"/>
              <a:t>anuales)</a:t>
            </a:r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5634038" y="5938838"/>
            <a:ext cx="302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Producción (unidades al año)</a:t>
            </a:r>
          </a:p>
        </p:txBody>
      </p:sp>
      <p:grpSp>
        <p:nvGrpSpPr>
          <p:cNvPr id="794634" name="Group 10"/>
          <p:cNvGrpSpPr>
            <a:grpSpLocks/>
          </p:cNvGrpSpPr>
          <p:nvPr/>
        </p:nvGrpSpPr>
        <p:grpSpPr bwMode="auto">
          <a:xfrm>
            <a:off x="2363788" y="1633538"/>
            <a:ext cx="5822950" cy="3475037"/>
            <a:chOff x="1489" y="1029"/>
            <a:chExt cx="3668" cy="2189"/>
          </a:xfrm>
        </p:grpSpPr>
        <p:sp>
          <p:nvSpPr>
            <p:cNvPr id="794635" name="Freeform 11"/>
            <p:cNvSpPr>
              <a:spLocks/>
            </p:cNvSpPr>
            <p:nvPr/>
          </p:nvSpPr>
          <p:spPr bwMode="auto">
            <a:xfrm>
              <a:off x="1489" y="1374"/>
              <a:ext cx="2881" cy="1844"/>
            </a:xfrm>
            <a:custGeom>
              <a:avLst/>
              <a:gdLst/>
              <a:ahLst/>
              <a:cxnLst>
                <a:cxn ang="0">
                  <a:pos x="0" y="1843"/>
                </a:cxn>
                <a:cxn ang="0">
                  <a:pos x="224" y="1550"/>
                </a:cxn>
                <a:cxn ang="0">
                  <a:pos x="342" y="1405"/>
                </a:cxn>
                <a:cxn ang="0">
                  <a:pos x="454" y="1272"/>
                </a:cxn>
                <a:cxn ang="0">
                  <a:pos x="566" y="1138"/>
                </a:cxn>
                <a:cxn ang="0">
                  <a:pos x="685" y="1009"/>
                </a:cxn>
                <a:cxn ang="0">
                  <a:pos x="797" y="896"/>
                </a:cxn>
                <a:cxn ang="0">
                  <a:pos x="909" y="788"/>
                </a:cxn>
                <a:cxn ang="0">
                  <a:pos x="1028" y="690"/>
                </a:cxn>
                <a:cxn ang="0">
                  <a:pos x="1146" y="603"/>
                </a:cxn>
                <a:cxn ang="0">
                  <a:pos x="1265" y="520"/>
                </a:cxn>
                <a:cxn ang="0">
                  <a:pos x="1384" y="448"/>
                </a:cxn>
                <a:cxn ang="0">
                  <a:pos x="1496" y="376"/>
                </a:cxn>
                <a:cxn ang="0">
                  <a:pos x="1615" y="319"/>
                </a:cxn>
                <a:cxn ang="0">
                  <a:pos x="1720" y="263"/>
                </a:cxn>
                <a:cxn ang="0">
                  <a:pos x="1824" y="211"/>
                </a:cxn>
                <a:cxn ang="0">
                  <a:pos x="1922" y="170"/>
                </a:cxn>
                <a:cxn ang="0">
                  <a:pos x="2020" y="134"/>
                </a:cxn>
                <a:cxn ang="0">
                  <a:pos x="2111" y="103"/>
                </a:cxn>
                <a:cxn ang="0">
                  <a:pos x="2195" y="78"/>
                </a:cxn>
                <a:cxn ang="0">
                  <a:pos x="2356" y="41"/>
                </a:cxn>
                <a:cxn ang="0">
                  <a:pos x="2496" y="16"/>
                </a:cxn>
                <a:cxn ang="0">
                  <a:pos x="2614" y="0"/>
                </a:cxn>
                <a:cxn ang="0">
                  <a:pos x="2712" y="0"/>
                </a:cxn>
                <a:cxn ang="0">
                  <a:pos x="2803" y="5"/>
                </a:cxn>
                <a:cxn ang="0">
                  <a:pos x="2880" y="16"/>
                </a:cxn>
              </a:cxnLst>
              <a:rect l="0" t="0" r="r" b="b"/>
              <a:pathLst>
                <a:path w="2881" h="1844">
                  <a:moveTo>
                    <a:pt x="0" y="1843"/>
                  </a:moveTo>
                  <a:lnTo>
                    <a:pt x="224" y="1550"/>
                  </a:lnTo>
                  <a:lnTo>
                    <a:pt x="342" y="1405"/>
                  </a:lnTo>
                  <a:lnTo>
                    <a:pt x="454" y="1272"/>
                  </a:lnTo>
                  <a:lnTo>
                    <a:pt x="566" y="1138"/>
                  </a:lnTo>
                  <a:lnTo>
                    <a:pt x="685" y="1009"/>
                  </a:lnTo>
                  <a:lnTo>
                    <a:pt x="797" y="896"/>
                  </a:lnTo>
                  <a:lnTo>
                    <a:pt x="909" y="788"/>
                  </a:lnTo>
                  <a:lnTo>
                    <a:pt x="1028" y="690"/>
                  </a:lnTo>
                  <a:lnTo>
                    <a:pt x="1146" y="603"/>
                  </a:lnTo>
                  <a:lnTo>
                    <a:pt x="1265" y="520"/>
                  </a:lnTo>
                  <a:lnTo>
                    <a:pt x="1384" y="448"/>
                  </a:lnTo>
                  <a:lnTo>
                    <a:pt x="1496" y="376"/>
                  </a:lnTo>
                  <a:lnTo>
                    <a:pt x="1615" y="319"/>
                  </a:lnTo>
                  <a:lnTo>
                    <a:pt x="1720" y="263"/>
                  </a:lnTo>
                  <a:lnTo>
                    <a:pt x="1824" y="211"/>
                  </a:lnTo>
                  <a:lnTo>
                    <a:pt x="1922" y="170"/>
                  </a:lnTo>
                  <a:lnTo>
                    <a:pt x="2020" y="134"/>
                  </a:lnTo>
                  <a:lnTo>
                    <a:pt x="2111" y="103"/>
                  </a:lnTo>
                  <a:lnTo>
                    <a:pt x="2195" y="78"/>
                  </a:lnTo>
                  <a:lnTo>
                    <a:pt x="2356" y="41"/>
                  </a:lnTo>
                  <a:lnTo>
                    <a:pt x="2496" y="16"/>
                  </a:lnTo>
                  <a:lnTo>
                    <a:pt x="2614" y="0"/>
                  </a:lnTo>
                  <a:lnTo>
                    <a:pt x="2712" y="0"/>
                  </a:lnTo>
                  <a:lnTo>
                    <a:pt x="2803" y="5"/>
                  </a:lnTo>
                  <a:lnTo>
                    <a:pt x="2880" y="16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4636" name="Rectangle 12"/>
            <p:cNvSpPr>
              <a:spLocks noChangeArrowheads="1"/>
            </p:cNvSpPr>
            <p:nvPr/>
          </p:nvSpPr>
          <p:spPr bwMode="auto">
            <a:xfrm>
              <a:off x="4413" y="1197"/>
              <a:ext cx="36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/>
                <a:t>I(q)</a:t>
              </a:r>
            </a:p>
          </p:txBody>
        </p:sp>
        <p:sp>
          <p:nvSpPr>
            <p:cNvPr id="794637" name="Text Box 13"/>
            <p:cNvSpPr txBox="1">
              <a:spLocks noChangeArrowheads="1"/>
            </p:cNvSpPr>
            <p:nvPr/>
          </p:nvSpPr>
          <p:spPr bwMode="auto">
            <a:xfrm>
              <a:off x="2442" y="1029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/>
                <a:t>Ingreso total</a:t>
              </a:r>
            </a:p>
          </p:txBody>
        </p:sp>
        <p:sp>
          <p:nvSpPr>
            <p:cNvPr id="794638" name="Text Box 14"/>
            <p:cNvSpPr txBox="1">
              <a:spLocks noChangeArrowheads="1"/>
            </p:cNvSpPr>
            <p:nvPr/>
          </p:nvSpPr>
          <p:spPr bwMode="auto">
            <a:xfrm>
              <a:off x="3065" y="2207"/>
              <a:ext cx="209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err="1"/>
                <a:t>Pendiente</a:t>
              </a:r>
              <a:r>
                <a:rPr lang="en-US" sz="2400" b="1" dirty="0"/>
                <a:t> de I(q) = IM</a:t>
              </a:r>
            </a:p>
          </p:txBody>
        </p:sp>
      </p:grpSp>
      <p:sp>
        <p:nvSpPr>
          <p:cNvPr id="1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291788" y="6231279"/>
            <a:ext cx="3588151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18</a:t>
            </a:r>
            <a:r>
              <a:rPr lang="es-ES" sz="2000" dirty="0" smtClean="0"/>
              <a:t>. Ingreso total.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325-46D0-45DC-B521-ED218C0781DE}" type="slidenum">
              <a:rPr lang="es-ES"/>
              <a:pPr/>
              <a:t>73</a:t>
            </a:fld>
            <a:endParaRPr lang="es-ES"/>
          </a:p>
        </p:txBody>
      </p: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667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6676" name="Line 4"/>
          <p:cNvSpPr>
            <a:spLocks noChangeShapeType="1"/>
          </p:cNvSpPr>
          <p:nvPr/>
        </p:nvSpPr>
        <p:spPr bwMode="auto">
          <a:xfrm>
            <a:off x="2362200" y="2147888"/>
            <a:ext cx="0" cy="4011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6677" name="Line 5"/>
          <p:cNvSpPr>
            <a:spLocks noChangeShapeType="1"/>
          </p:cNvSpPr>
          <p:nvPr/>
        </p:nvSpPr>
        <p:spPr bwMode="auto">
          <a:xfrm>
            <a:off x="2376488" y="5105400"/>
            <a:ext cx="5535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6678" name="Rectangle 6"/>
          <p:cNvSpPr>
            <a:spLocks noChangeArrowheads="1"/>
          </p:cNvSpPr>
          <p:nvPr/>
        </p:nvSpPr>
        <p:spPr bwMode="auto">
          <a:xfrm>
            <a:off x="2341563" y="5141913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sp>
        <p:nvSpPr>
          <p:cNvPr id="796679" name="Freeform 7"/>
          <p:cNvSpPr>
            <a:spLocks/>
          </p:cNvSpPr>
          <p:nvPr/>
        </p:nvSpPr>
        <p:spPr bwMode="auto">
          <a:xfrm>
            <a:off x="2365375" y="1752600"/>
            <a:ext cx="4419600" cy="2593975"/>
          </a:xfrm>
          <a:custGeom>
            <a:avLst/>
            <a:gdLst/>
            <a:ahLst/>
            <a:cxnLst>
              <a:cxn ang="0">
                <a:pos x="0" y="1633"/>
              </a:cxn>
              <a:cxn ang="0">
                <a:pos x="28" y="1620"/>
              </a:cxn>
              <a:cxn ang="0">
                <a:pos x="69" y="1602"/>
              </a:cxn>
              <a:cxn ang="0">
                <a:pos x="117" y="1585"/>
              </a:cxn>
              <a:cxn ang="0">
                <a:pos x="171" y="1563"/>
              </a:cxn>
              <a:cxn ang="0">
                <a:pos x="281" y="1524"/>
              </a:cxn>
              <a:cxn ang="0">
                <a:pos x="329" y="1506"/>
              </a:cxn>
              <a:cxn ang="0">
                <a:pos x="376" y="1493"/>
              </a:cxn>
              <a:cxn ang="0">
                <a:pos x="452" y="1475"/>
              </a:cxn>
              <a:cxn ang="0">
                <a:pos x="513" y="1462"/>
              </a:cxn>
              <a:cxn ang="0">
                <a:pos x="575" y="1458"/>
              </a:cxn>
              <a:cxn ang="0">
                <a:pos x="616" y="1453"/>
              </a:cxn>
              <a:cxn ang="0">
                <a:pos x="664" y="1445"/>
              </a:cxn>
              <a:cxn ang="0">
                <a:pos x="780" y="1427"/>
              </a:cxn>
              <a:cxn ang="0">
                <a:pos x="910" y="1405"/>
              </a:cxn>
              <a:cxn ang="0">
                <a:pos x="1053" y="1379"/>
              </a:cxn>
              <a:cxn ang="0">
                <a:pos x="1197" y="1344"/>
              </a:cxn>
              <a:cxn ang="0">
                <a:pos x="1347" y="1300"/>
              </a:cxn>
              <a:cxn ang="0">
                <a:pos x="1505" y="1248"/>
              </a:cxn>
              <a:cxn ang="0">
                <a:pos x="1580" y="1217"/>
              </a:cxn>
              <a:cxn ang="0">
                <a:pos x="1662" y="1186"/>
              </a:cxn>
              <a:cxn ang="0">
                <a:pos x="1744" y="1147"/>
              </a:cxn>
              <a:cxn ang="0">
                <a:pos x="1819" y="1103"/>
              </a:cxn>
              <a:cxn ang="0">
                <a:pos x="1901" y="1055"/>
              </a:cxn>
              <a:cxn ang="0">
                <a:pos x="1983" y="1007"/>
              </a:cxn>
              <a:cxn ang="0">
                <a:pos x="2154" y="889"/>
              </a:cxn>
              <a:cxn ang="0">
                <a:pos x="2311" y="762"/>
              </a:cxn>
              <a:cxn ang="0">
                <a:pos x="2380" y="696"/>
              </a:cxn>
              <a:cxn ang="0">
                <a:pos x="2448" y="626"/>
              </a:cxn>
              <a:cxn ang="0">
                <a:pos x="2557" y="481"/>
              </a:cxn>
              <a:cxn ang="0">
                <a:pos x="2639" y="328"/>
              </a:cxn>
              <a:cxn ang="0">
                <a:pos x="2715" y="166"/>
              </a:cxn>
              <a:cxn ang="0">
                <a:pos x="2783" y="0"/>
              </a:cxn>
            </a:cxnLst>
            <a:rect l="0" t="0" r="r" b="b"/>
            <a:pathLst>
              <a:path w="2784" h="1634">
                <a:moveTo>
                  <a:pt x="0" y="1633"/>
                </a:moveTo>
                <a:lnTo>
                  <a:pt x="28" y="1620"/>
                </a:lnTo>
                <a:lnTo>
                  <a:pt x="69" y="1602"/>
                </a:lnTo>
                <a:lnTo>
                  <a:pt x="117" y="1585"/>
                </a:lnTo>
                <a:lnTo>
                  <a:pt x="171" y="1563"/>
                </a:lnTo>
                <a:lnTo>
                  <a:pt x="281" y="1524"/>
                </a:lnTo>
                <a:lnTo>
                  <a:pt x="329" y="1506"/>
                </a:lnTo>
                <a:lnTo>
                  <a:pt x="376" y="1493"/>
                </a:lnTo>
                <a:lnTo>
                  <a:pt x="452" y="1475"/>
                </a:lnTo>
                <a:lnTo>
                  <a:pt x="513" y="1462"/>
                </a:lnTo>
                <a:lnTo>
                  <a:pt x="575" y="1458"/>
                </a:lnTo>
                <a:lnTo>
                  <a:pt x="616" y="1453"/>
                </a:lnTo>
                <a:lnTo>
                  <a:pt x="664" y="1445"/>
                </a:lnTo>
                <a:lnTo>
                  <a:pt x="780" y="1427"/>
                </a:lnTo>
                <a:lnTo>
                  <a:pt x="910" y="1405"/>
                </a:lnTo>
                <a:lnTo>
                  <a:pt x="1053" y="1379"/>
                </a:lnTo>
                <a:lnTo>
                  <a:pt x="1197" y="1344"/>
                </a:lnTo>
                <a:lnTo>
                  <a:pt x="1347" y="1300"/>
                </a:lnTo>
                <a:lnTo>
                  <a:pt x="1505" y="1248"/>
                </a:lnTo>
                <a:lnTo>
                  <a:pt x="1580" y="1217"/>
                </a:lnTo>
                <a:lnTo>
                  <a:pt x="1662" y="1186"/>
                </a:lnTo>
                <a:lnTo>
                  <a:pt x="1744" y="1147"/>
                </a:lnTo>
                <a:lnTo>
                  <a:pt x="1819" y="1103"/>
                </a:lnTo>
                <a:lnTo>
                  <a:pt x="1901" y="1055"/>
                </a:lnTo>
                <a:lnTo>
                  <a:pt x="1983" y="1007"/>
                </a:lnTo>
                <a:lnTo>
                  <a:pt x="2154" y="889"/>
                </a:lnTo>
                <a:lnTo>
                  <a:pt x="2311" y="762"/>
                </a:lnTo>
                <a:lnTo>
                  <a:pt x="2380" y="696"/>
                </a:lnTo>
                <a:lnTo>
                  <a:pt x="2448" y="626"/>
                </a:lnTo>
                <a:lnTo>
                  <a:pt x="2557" y="481"/>
                </a:lnTo>
                <a:lnTo>
                  <a:pt x="2639" y="328"/>
                </a:lnTo>
                <a:lnTo>
                  <a:pt x="2715" y="166"/>
                </a:lnTo>
                <a:lnTo>
                  <a:pt x="2783" y="0"/>
                </a:lnTo>
              </a:path>
            </a:pathLst>
          </a:custGeom>
          <a:noFill/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6680" name="Rectangle 8"/>
          <p:cNvSpPr>
            <a:spLocks noChangeArrowheads="1"/>
          </p:cNvSpPr>
          <p:nvPr/>
        </p:nvSpPr>
        <p:spPr bwMode="auto">
          <a:xfrm>
            <a:off x="6396038" y="1290638"/>
            <a:ext cx="85279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CT(q)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4670425" y="2298700"/>
            <a:ext cx="1495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Coste total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622925" y="3355975"/>
            <a:ext cx="3214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rIns="126000">
            <a:spAutoFit/>
          </a:bodyPr>
          <a:lstStyle/>
          <a:p>
            <a:pPr eaLnBrk="0" hangingPunct="0"/>
            <a:r>
              <a:rPr lang="en-US" sz="2000" b="1" dirty="0" err="1"/>
              <a:t>Pendiente</a:t>
            </a:r>
            <a:r>
              <a:rPr lang="en-US" sz="2000" b="1" dirty="0"/>
              <a:t> de CT(q) = CM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2830513" y="4549775"/>
            <a:ext cx="5975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eaLnBrk="0" hangingPunct="0"/>
            <a:r>
              <a:rPr lang="en-US" b="1">
                <a:solidFill>
                  <a:srgbClr val="FF3300"/>
                </a:solidFill>
              </a:rPr>
              <a:t>¿Por qué el coste total es positivo cuando </a:t>
            </a:r>
            <a:r>
              <a:rPr lang="en-US" b="1" i="1">
                <a:solidFill>
                  <a:srgbClr val="FF3300"/>
                </a:solidFill>
              </a:rPr>
              <a:t>q </a:t>
            </a:r>
            <a:r>
              <a:rPr lang="en-US" b="1">
                <a:solidFill>
                  <a:srgbClr val="FF3300"/>
                </a:solidFill>
              </a:rPr>
              <a:t>es cero?</a:t>
            </a:r>
          </a:p>
        </p:txBody>
      </p:sp>
      <p:sp>
        <p:nvSpPr>
          <p:cNvPr id="796684" name="Rectangle 12"/>
          <p:cNvSpPr>
            <a:spLocks noGrp="1" noChangeArrowheads="1"/>
          </p:cNvSpPr>
          <p:nvPr>
            <p:ph type="title"/>
          </p:nvPr>
        </p:nvSpPr>
        <p:spPr>
          <a:xfrm>
            <a:off x="531813" y="266700"/>
            <a:ext cx="8266112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 smtClean="0"/>
              <a:t>5. La maximización del beneficio </a:t>
            </a:r>
            <a:endParaRPr lang="en-US" sz="3600" dirty="0"/>
          </a:p>
        </p:txBody>
      </p:sp>
      <p:sp>
        <p:nvSpPr>
          <p:cNvPr id="796685" name="Rectangle 13"/>
          <p:cNvSpPr>
            <a:spLocks noChangeArrowheads="1"/>
          </p:cNvSpPr>
          <p:nvPr/>
        </p:nvSpPr>
        <p:spPr bwMode="auto">
          <a:xfrm>
            <a:off x="1173163" y="1671638"/>
            <a:ext cx="107315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/>
              <a:t>Coste,</a:t>
            </a:r>
          </a:p>
          <a:p>
            <a:pPr algn="ctr" eaLnBrk="0" hangingPunct="0"/>
            <a:r>
              <a:rPr lang="en-US" sz="1600" b="1"/>
              <a:t>ingreso,</a:t>
            </a:r>
          </a:p>
          <a:p>
            <a:pPr algn="ctr" eaLnBrk="0" hangingPunct="0"/>
            <a:r>
              <a:rPr lang="en-US" sz="1600" b="1"/>
              <a:t>beneficio</a:t>
            </a:r>
          </a:p>
          <a:p>
            <a:pPr algn="ctr" eaLnBrk="0" hangingPunct="0"/>
            <a:r>
              <a:rPr lang="en-US" sz="1600" b="1"/>
              <a:t>(dólares</a:t>
            </a:r>
          </a:p>
          <a:p>
            <a:pPr algn="ctr" eaLnBrk="0" hangingPunct="0"/>
            <a:r>
              <a:rPr lang="en-US" sz="1600" b="1"/>
              <a:t>anuales)</a:t>
            </a:r>
          </a:p>
        </p:txBody>
      </p:sp>
      <p:sp>
        <p:nvSpPr>
          <p:cNvPr id="796686" name="Rectangle 14"/>
          <p:cNvSpPr>
            <a:spLocks noChangeArrowheads="1"/>
          </p:cNvSpPr>
          <p:nvPr/>
        </p:nvSpPr>
        <p:spPr bwMode="auto">
          <a:xfrm>
            <a:off x="5634038" y="5938838"/>
            <a:ext cx="3206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Producción q (unidades al año)</a:t>
            </a:r>
          </a:p>
        </p:txBody>
      </p:sp>
      <p:sp>
        <p:nvSpPr>
          <p:cNvPr id="1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291788" y="6231279"/>
            <a:ext cx="3588151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19</a:t>
            </a:r>
            <a:r>
              <a:rPr lang="es-ES" sz="2000" dirty="0" smtClean="0"/>
              <a:t>. Coste total.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5809-FE14-481D-B53A-7CBB6A5DC860}" type="slidenum">
              <a:rPr lang="es-ES"/>
              <a:pPr/>
              <a:t>74</a:t>
            </a:fld>
            <a:endParaRPr lang="es-ES"/>
          </a:p>
        </p:txBody>
      </p: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8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4743450" cy="4114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dirty="0" err="1"/>
              <a:t>Comparación</a:t>
            </a:r>
            <a:r>
              <a:rPr lang="en-US" sz="2400" dirty="0"/>
              <a:t> de I(q) y CT(q):</a:t>
            </a:r>
          </a:p>
          <a:p>
            <a:pPr>
              <a:buSzPct val="75000"/>
            </a:pPr>
            <a:r>
              <a:rPr lang="en-US" sz="2400" dirty="0"/>
              <a:t>Para q=0, B=-CF</a:t>
            </a:r>
          </a:p>
          <a:p>
            <a:pPr>
              <a:buSzPct val="75000"/>
            </a:pPr>
            <a:r>
              <a:rPr lang="en-US" sz="2400" dirty="0"/>
              <a:t>Para q entre </a:t>
            </a:r>
            <a:r>
              <a:rPr lang="en-US" sz="2400" dirty="0" err="1"/>
              <a:t>niveles</a:t>
            </a:r>
            <a:r>
              <a:rPr lang="en-US" sz="2400" dirty="0"/>
              <a:t>: 0- </a:t>
            </a:r>
            <a:r>
              <a:rPr lang="en-US" sz="2400" i="1" dirty="0"/>
              <a:t>q</a:t>
            </a:r>
            <a:r>
              <a:rPr lang="en-US" sz="2400" i="1" baseline="-25000" dirty="0"/>
              <a:t>0</a:t>
            </a:r>
            <a:r>
              <a:rPr lang="en-US" sz="2400" dirty="0"/>
              <a:t>: </a:t>
            </a:r>
            <a:endParaRPr lang="en-US" sz="2800" i="1" dirty="0"/>
          </a:p>
          <a:p>
            <a:pPr lvl="1">
              <a:spcBef>
                <a:spcPct val="35000"/>
              </a:spcBef>
            </a:pPr>
            <a:r>
              <a:rPr lang="en-US" sz="2400" dirty="0"/>
              <a:t>CT(q)&gt; I(q): B&lt;0. </a:t>
            </a:r>
          </a:p>
          <a:p>
            <a:pPr lvl="1">
              <a:spcBef>
                <a:spcPct val="35000"/>
              </a:spcBef>
            </a:pPr>
            <a:r>
              <a:rPr lang="en-US" sz="2400" dirty="0"/>
              <a:t>CF + CV &gt; I(q)</a:t>
            </a:r>
            <a:r>
              <a:rPr lang="en-US" sz="2400" i="1" dirty="0"/>
              <a:t>.</a:t>
            </a:r>
          </a:p>
          <a:p>
            <a:pPr lvl="1">
              <a:spcBef>
                <a:spcPct val="35000"/>
              </a:spcBef>
            </a:pPr>
            <a:r>
              <a:rPr lang="en-US" sz="2400" dirty="0"/>
              <a:t>Como IM &gt; CM:</a:t>
            </a:r>
          </a:p>
          <a:p>
            <a:pPr lvl="2">
              <a:buSzPct val="75000"/>
            </a:pPr>
            <a:r>
              <a:rPr lang="en-US" sz="2000" dirty="0" err="1"/>
              <a:t>Indica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mayor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producción</a:t>
            </a:r>
            <a:r>
              <a:rPr lang="en-US" sz="2000" dirty="0"/>
              <a:t> mayor.</a:t>
            </a:r>
          </a:p>
        </p:txBody>
      </p:sp>
      <p:sp>
        <p:nvSpPr>
          <p:cNvPr id="798725" name="Line 5"/>
          <p:cNvSpPr>
            <a:spLocks noChangeShapeType="1"/>
          </p:cNvSpPr>
          <p:nvPr/>
        </p:nvSpPr>
        <p:spPr bwMode="auto">
          <a:xfrm>
            <a:off x="5173663" y="3216275"/>
            <a:ext cx="0" cy="285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8726" name="Line 6"/>
          <p:cNvSpPr>
            <a:spLocks noChangeShapeType="1"/>
          </p:cNvSpPr>
          <p:nvPr/>
        </p:nvSpPr>
        <p:spPr bwMode="auto">
          <a:xfrm>
            <a:off x="5187950" y="5322888"/>
            <a:ext cx="394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98727" name="Rectangle 7"/>
          <p:cNvSpPr>
            <a:spLocks noChangeArrowheads="1"/>
          </p:cNvSpPr>
          <p:nvPr/>
        </p:nvSpPr>
        <p:spPr bwMode="auto">
          <a:xfrm>
            <a:off x="5157788" y="534828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grpSp>
        <p:nvGrpSpPr>
          <p:cNvPr id="798728" name="Group 8"/>
          <p:cNvGrpSpPr>
            <a:grpSpLocks/>
          </p:cNvGrpSpPr>
          <p:nvPr/>
        </p:nvGrpSpPr>
        <p:grpSpPr bwMode="auto">
          <a:xfrm>
            <a:off x="5172075" y="3082925"/>
            <a:ext cx="3851275" cy="2243138"/>
            <a:chOff x="3258" y="1942"/>
            <a:chExt cx="2426" cy="1413"/>
          </a:xfrm>
        </p:grpSpPr>
        <p:sp>
          <p:nvSpPr>
            <p:cNvPr id="798729" name="Freeform 9"/>
            <p:cNvSpPr>
              <a:spLocks/>
            </p:cNvSpPr>
            <p:nvPr/>
          </p:nvSpPr>
          <p:spPr bwMode="auto">
            <a:xfrm>
              <a:off x="3258" y="2038"/>
              <a:ext cx="2059" cy="1317"/>
            </a:xfrm>
            <a:custGeom>
              <a:avLst/>
              <a:gdLst/>
              <a:ahLst/>
              <a:cxnLst>
                <a:cxn ang="0">
                  <a:pos x="0" y="1316"/>
                </a:cxn>
                <a:cxn ang="0">
                  <a:pos x="161" y="1107"/>
                </a:cxn>
                <a:cxn ang="0">
                  <a:pos x="331" y="908"/>
                </a:cxn>
                <a:cxn ang="0">
                  <a:pos x="408" y="809"/>
                </a:cxn>
                <a:cxn ang="0">
                  <a:pos x="493" y="721"/>
                </a:cxn>
                <a:cxn ang="0">
                  <a:pos x="570" y="639"/>
                </a:cxn>
                <a:cxn ang="0">
                  <a:pos x="655" y="562"/>
                </a:cxn>
                <a:cxn ang="0">
                  <a:pos x="740" y="490"/>
                </a:cxn>
                <a:cxn ang="0">
                  <a:pos x="816" y="429"/>
                </a:cxn>
                <a:cxn ang="0">
                  <a:pos x="986" y="319"/>
                </a:cxn>
                <a:cxn ang="0">
                  <a:pos x="1148" y="226"/>
                </a:cxn>
                <a:cxn ang="0">
                  <a:pos x="1301" y="148"/>
                </a:cxn>
                <a:cxn ang="0">
                  <a:pos x="1369" y="121"/>
                </a:cxn>
                <a:cxn ang="0">
                  <a:pos x="1437" y="93"/>
                </a:cxn>
                <a:cxn ang="0">
                  <a:pos x="1565" y="55"/>
                </a:cxn>
                <a:cxn ang="0">
                  <a:pos x="1684" y="33"/>
                </a:cxn>
                <a:cxn ang="0">
                  <a:pos x="1786" y="11"/>
                </a:cxn>
                <a:cxn ang="0">
                  <a:pos x="1871" y="0"/>
                </a:cxn>
                <a:cxn ang="0">
                  <a:pos x="1939" y="0"/>
                </a:cxn>
                <a:cxn ang="0">
                  <a:pos x="1998" y="5"/>
                </a:cxn>
                <a:cxn ang="0">
                  <a:pos x="2058" y="11"/>
                </a:cxn>
              </a:cxnLst>
              <a:rect l="0" t="0" r="r" b="b"/>
              <a:pathLst>
                <a:path w="2059" h="1317">
                  <a:moveTo>
                    <a:pt x="0" y="1316"/>
                  </a:moveTo>
                  <a:lnTo>
                    <a:pt x="161" y="1107"/>
                  </a:lnTo>
                  <a:lnTo>
                    <a:pt x="331" y="908"/>
                  </a:lnTo>
                  <a:lnTo>
                    <a:pt x="408" y="809"/>
                  </a:lnTo>
                  <a:lnTo>
                    <a:pt x="493" y="721"/>
                  </a:lnTo>
                  <a:lnTo>
                    <a:pt x="570" y="639"/>
                  </a:lnTo>
                  <a:lnTo>
                    <a:pt x="655" y="562"/>
                  </a:lnTo>
                  <a:lnTo>
                    <a:pt x="740" y="490"/>
                  </a:lnTo>
                  <a:lnTo>
                    <a:pt x="816" y="429"/>
                  </a:lnTo>
                  <a:lnTo>
                    <a:pt x="986" y="319"/>
                  </a:lnTo>
                  <a:lnTo>
                    <a:pt x="1148" y="226"/>
                  </a:lnTo>
                  <a:lnTo>
                    <a:pt x="1301" y="148"/>
                  </a:lnTo>
                  <a:lnTo>
                    <a:pt x="1369" y="121"/>
                  </a:lnTo>
                  <a:lnTo>
                    <a:pt x="1437" y="93"/>
                  </a:lnTo>
                  <a:lnTo>
                    <a:pt x="1565" y="55"/>
                  </a:lnTo>
                  <a:lnTo>
                    <a:pt x="1684" y="33"/>
                  </a:lnTo>
                  <a:lnTo>
                    <a:pt x="1786" y="11"/>
                  </a:lnTo>
                  <a:lnTo>
                    <a:pt x="1871" y="0"/>
                  </a:lnTo>
                  <a:lnTo>
                    <a:pt x="1939" y="0"/>
                  </a:lnTo>
                  <a:lnTo>
                    <a:pt x="1998" y="5"/>
                  </a:lnTo>
                  <a:lnTo>
                    <a:pt x="2058" y="11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8730" name="Rectangle 10"/>
            <p:cNvSpPr>
              <a:spLocks noChangeArrowheads="1"/>
            </p:cNvSpPr>
            <p:nvPr/>
          </p:nvSpPr>
          <p:spPr bwMode="auto">
            <a:xfrm>
              <a:off x="5346" y="1942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I(q)</a:t>
              </a:r>
            </a:p>
          </p:txBody>
        </p:sp>
      </p:grpSp>
      <p:grpSp>
        <p:nvGrpSpPr>
          <p:cNvPr id="798731" name="Group 11"/>
          <p:cNvGrpSpPr>
            <a:grpSpLocks/>
          </p:cNvGrpSpPr>
          <p:nvPr/>
        </p:nvGrpSpPr>
        <p:grpSpPr bwMode="auto">
          <a:xfrm>
            <a:off x="5170488" y="2647950"/>
            <a:ext cx="3519487" cy="2135188"/>
            <a:chOff x="3257" y="1668"/>
            <a:chExt cx="2217" cy="1345"/>
          </a:xfrm>
        </p:grpSpPr>
        <p:sp>
          <p:nvSpPr>
            <p:cNvPr id="798732" name="Freeform 12"/>
            <p:cNvSpPr>
              <a:spLocks/>
            </p:cNvSpPr>
            <p:nvPr/>
          </p:nvSpPr>
          <p:spPr bwMode="auto">
            <a:xfrm>
              <a:off x="3257" y="1846"/>
              <a:ext cx="1991" cy="1167"/>
            </a:xfrm>
            <a:custGeom>
              <a:avLst/>
              <a:gdLst/>
              <a:ahLst/>
              <a:cxnLst>
                <a:cxn ang="0">
                  <a:pos x="0" y="1166"/>
                </a:cxn>
                <a:cxn ang="0">
                  <a:pos x="59" y="1131"/>
                </a:cxn>
                <a:cxn ang="0">
                  <a:pos x="101" y="1111"/>
                </a:cxn>
                <a:cxn ang="0">
                  <a:pos x="143" y="1097"/>
                </a:cxn>
                <a:cxn ang="0">
                  <a:pos x="185" y="1087"/>
                </a:cxn>
                <a:cxn ang="0">
                  <a:pos x="235" y="1082"/>
                </a:cxn>
                <a:cxn ang="0">
                  <a:pos x="303" y="1077"/>
                </a:cxn>
                <a:cxn ang="0">
                  <a:pos x="378" y="1062"/>
                </a:cxn>
                <a:cxn ang="0">
                  <a:pos x="428" y="1052"/>
                </a:cxn>
                <a:cxn ang="0">
                  <a:pos x="479" y="1042"/>
                </a:cxn>
                <a:cxn ang="0">
                  <a:pos x="605" y="1017"/>
                </a:cxn>
                <a:cxn ang="0">
                  <a:pos x="739" y="992"/>
                </a:cxn>
                <a:cxn ang="0">
                  <a:pos x="857" y="958"/>
                </a:cxn>
                <a:cxn ang="0">
                  <a:pos x="974" y="923"/>
                </a:cxn>
                <a:cxn ang="0">
                  <a:pos x="1083" y="888"/>
                </a:cxn>
                <a:cxn ang="0">
                  <a:pos x="1192" y="844"/>
                </a:cxn>
                <a:cxn ang="0">
                  <a:pos x="1302" y="789"/>
                </a:cxn>
                <a:cxn ang="0">
                  <a:pos x="1419" y="715"/>
                </a:cxn>
                <a:cxn ang="0">
                  <a:pos x="1537" y="635"/>
                </a:cxn>
                <a:cxn ang="0">
                  <a:pos x="1654" y="541"/>
                </a:cxn>
                <a:cxn ang="0">
                  <a:pos x="1747" y="447"/>
                </a:cxn>
                <a:cxn ang="0">
                  <a:pos x="1822" y="343"/>
                </a:cxn>
                <a:cxn ang="0">
                  <a:pos x="1889" y="234"/>
                </a:cxn>
                <a:cxn ang="0">
                  <a:pos x="1940" y="119"/>
                </a:cxn>
                <a:cxn ang="0">
                  <a:pos x="1990" y="0"/>
                </a:cxn>
              </a:cxnLst>
              <a:rect l="0" t="0" r="r" b="b"/>
              <a:pathLst>
                <a:path w="1991" h="1167">
                  <a:moveTo>
                    <a:pt x="0" y="1166"/>
                  </a:moveTo>
                  <a:lnTo>
                    <a:pt x="59" y="1131"/>
                  </a:lnTo>
                  <a:lnTo>
                    <a:pt x="101" y="1111"/>
                  </a:lnTo>
                  <a:lnTo>
                    <a:pt x="143" y="1097"/>
                  </a:lnTo>
                  <a:lnTo>
                    <a:pt x="185" y="1087"/>
                  </a:lnTo>
                  <a:lnTo>
                    <a:pt x="235" y="1082"/>
                  </a:lnTo>
                  <a:lnTo>
                    <a:pt x="303" y="1077"/>
                  </a:lnTo>
                  <a:lnTo>
                    <a:pt x="378" y="1062"/>
                  </a:lnTo>
                  <a:lnTo>
                    <a:pt x="428" y="1052"/>
                  </a:lnTo>
                  <a:lnTo>
                    <a:pt x="479" y="1042"/>
                  </a:lnTo>
                  <a:lnTo>
                    <a:pt x="605" y="1017"/>
                  </a:lnTo>
                  <a:lnTo>
                    <a:pt x="739" y="992"/>
                  </a:lnTo>
                  <a:lnTo>
                    <a:pt x="857" y="958"/>
                  </a:lnTo>
                  <a:lnTo>
                    <a:pt x="974" y="923"/>
                  </a:lnTo>
                  <a:lnTo>
                    <a:pt x="1083" y="888"/>
                  </a:lnTo>
                  <a:lnTo>
                    <a:pt x="1192" y="844"/>
                  </a:lnTo>
                  <a:lnTo>
                    <a:pt x="1302" y="789"/>
                  </a:lnTo>
                  <a:lnTo>
                    <a:pt x="1419" y="715"/>
                  </a:lnTo>
                  <a:lnTo>
                    <a:pt x="1537" y="635"/>
                  </a:lnTo>
                  <a:lnTo>
                    <a:pt x="1654" y="541"/>
                  </a:lnTo>
                  <a:lnTo>
                    <a:pt x="1747" y="447"/>
                  </a:lnTo>
                  <a:lnTo>
                    <a:pt x="1822" y="343"/>
                  </a:lnTo>
                  <a:lnTo>
                    <a:pt x="1889" y="234"/>
                  </a:lnTo>
                  <a:lnTo>
                    <a:pt x="1940" y="119"/>
                  </a:lnTo>
                  <a:lnTo>
                    <a:pt x="1990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8733" name="Rectangle 13"/>
            <p:cNvSpPr>
              <a:spLocks noChangeArrowheads="1"/>
            </p:cNvSpPr>
            <p:nvPr/>
          </p:nvSpPr>
          <p:spPr bwMode="auto">
            <a:xfrm>
              <a:off x="5072" y="1668"/>
              <a:ext cx="4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C(q)</a:t>
              </a:r>
            </a:p>
          </p:txBody>
        </p:sp>
      </p:grpSp>
      <p:grpSp>
        <p:nvGrpSpPr>
          <p:cNvPr id="798734" name="Group 14"/>
          <p:cNvGrpSpPr>
            <a:grpSpLocks/>
          </p:cNvGrpSpPr>
          <p:nvPr/>
        </p:nvGrpSpPr>
        <p:grpSpPr bwMode="auto">
          <a:xfrm>
            <a:off x="6262688" y="2973388"/>
            <a:ext cx="1801812" cy="1749425"/>
            <a:chOff x="3945" y="1873"/>
            <a:chExt cx="1135" cy="1102"/>
          </a:xfrm>
        </p:grpSpPr>
        <p:grpSp>
          <p:nvGrpSpPr>
            <p:cNvPr id="798735" name="Group 15"/>
            <p:cNvGrpSpPr>
              <a:grpSpLocks/>
            </p:cNvGrpSpPr>
            <p:nvPr/>
          </p:nvGrpSpPr>
          <p:grpSpPr bwMode="auto">
            <a:xfrm>
              <a:off x="3945" y="1873"/>
              <a:ext cx="1135" cy="1102"/>
              <a:chOff x="3945" y="1961"/>
              <a:chExt cx="1135" cy="1102"/>
            </a:xfrm>
          </p:grpSpPr>
          <p:sp>
            <p:nvSpPr>
              <p:cNvPr id="798736" name="Line 16"/>
              <p:cNvSpPr>
                <a:spLocks noChangeShapeType="1"/>
              </p:cNvSpPr>
              <p:nvPr/>
            </p:nvSpPr>
            <p:spPr bwMode="auto">
              <a:xfrm flipV="1">
                <a:off x="3945" y="1961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98737" name="Line 17"/>
              <p:cNvSpPr>
                <a:spLocks noChangeShapeType="1"/>
              </p:cNvSpPr>
              <p:nvPr/>
            </p:nvSpPr>
            <p:spPr bwMode="auto">
              <a:xfrm flipV="1">
                <a:off x="3945" y="2436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98738" name="Oval 18"/>
            <p:cNvSpPr>
              <a:spLocks noChangeArrowheads="1"/>
            </p:cNvSpPr>
            <p:nvPr/>
          </p:nvSpPr>
          <p:spPr bwMode="auto">
            <a:xfrm>
              <a:off x="4458" y="2634"/>
              <a:ext cx="69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8739" name="Oval 19"/>
            <p:cNvSpPr>
              <a:spLocks noChangeArrowheads="1"/>
            </p:cNvSpPr>
            <p:nvPr/>
          </p:nvSpPr>
          <p:spPr bwMode="auto">
            <a:xfrm>
              <a:off x="4458" y="2188"/>
              <a:ext cx="69" cy="6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8740" name="Rectangle 20"/>
            <p:cNvSpPr>
              <a:spLocks noChangeArrowheads="1"/>
            </p:cNvSpPr>
            <p:nvPr/>
          </p:nvSpPr>
          <p:spPr bwMode="auto">
            <a:xfrm>
              <a:off x="4317" y="197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A</a:t>
              </a:r>
            </a:p>
          </p:txBody>
        </p:sp>
        <p:sp>
          <p:nvSpPr>
            <p:cNvPr id="798741" name="Rectangle 21"/>
            <p:cNvSpPr>
              <a:spLocks noChangeArrowheads="1"/>
            </p:cNvSpPr>
            <p:nvPr/>
          </p:nvSpPr>
          <p:spPr bwMode="auto">
            <a:xfrm>
              <a:off x="4269" y="245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B</a:t>
              </a:r>
            </a:p>
          </p:txBody>
        </p:sp>
      </p:grpSp>
      <p:grpSp>
        <p:nvGrpSpPr>
          <p:cNvPr id="798742" name="Group 22"/>
          <p:cNvGrpSpPr>
            <a:grpSpLocks/>
          </p:cNvGrpSpPr>
          <p:nvPr/>
        </p:nvGrpSpPr>
        <p:grpSpPr bwMode="auto">
          <a:xfrm>
            <a:off x="5592763" y="3543300"/>
            <a:ext cx="1771650" cy="2168525"/>
            <a:chOff x="3523" y="2232"/>
            <a:chExt cx="1116" cy="1366"/>
          </a:xfrm>
        </p:grpSpPr>
        <p:sp>
          <p:nvSpPr>
            <p:cNvPr id="798743" name="Rectangle 23"/>
            <p:cNvSpPr>
              <a:spLocks noChangeArrowheads="1"/>
            </p:cNvSpPr>
            <p:nvPr/>
          </p:nvSpPr>
          <p:spPr bwMode="auto">
            <a:xfrm>
              <a:off x="3523" y="3350"/>
              <a:ext cx="27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-25000"/>
                <a:t>0</a:t>
              </a:r>
            </a:p>
          </p:txBody>
        </p:sp>
        <p:sp>
          <p:nvSpPr>
            <p:cNvPr id="798744" name="Line 24"/>
            <p:cNvSpPr>
              <a:spLocks noChangeShapeType="1"/>
            </p:cNvSpPr>
            <p:nvPr/>
          </p:nvSpPr>
          <p:spPr bwMode="auto">
            <a:xfrm>
              <a:off x="3602" y="2917"/>
              <a:ext cx="0" cy="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8745" name="Line 25"/>
            <p:cNvSpPr>
              <a:spLocks noChangeShapeType="1"/>
            </p:cNvSpPr>
            <p:nvPr/>
          </p:nvSpPr>
          <p:spPr bwMode="auto">
            <a:xfrm>
              <a:off x="4492" y="2232"/>
              <a:ext cx="0" cy="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8746" name="Rectangle 26"/>
            <p:cNvSpPr>
              <a:spLocks noChangeArrowheads="1"/>
            </p:cNvSpPr>
            <p:nvPr/>
          </p:nvSpPr>
          <p:spPr bwMode="auto">
            <a:xfrm>
              <a:off x="4387" y="3350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30000"/>
                <a:t>*</a:t>
              </a:r>
            </a:p>
          </p:txBody>
        </p:sp>
      </p:grpSp>
      <p:grpSp>
        <p:nvGrpSpPr>
          <p:cNvPr id="798747" name="Group 27"/>
          <p:cNvGrpSpPr>
            <a:grpSpLocks/>
          </p:cNvGrpSpPr>
          <p:nvPr/>
        </p:nvGrpSpPr>
        <p:grpSpPr bwMode="auto">
          <a:xfrm>
            <a:off x="5153025" y="4683125"/>
            <a:ext cx="3663950" cy="1309688"/>
            <a:chOff x="3255" y="2931"/>
            <a:chExt cx="2308" cy="825"/>
          </a:xfrm>
        </p:grpSpPr>
        <p:sp>
          <p:nvSpPr>
            <p:cNvPr id="798748" name="Freeform 28"/>
            <p:cNvSpPr>
              <a:spLocks/>
            </p:cNvSpPr>
            <p:nvPr/>
          </p:nvSpPr>
          <p:spPr bwMode="auto">
            <a:xfrm>
              <a:off x="3255" y="2931"/>
              <a:ext cx="2058" cy="801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26" y="794"/>
                </a:cxn>
                <a:cxn ang="0">
                  <a:pos x="51" y="788"/>
                </a:cxn>
                <a:cxn ang="0">
                  <a:pos x="85" y="769"/>
                </a:cxn>
                <a:cxn ang="0">
                  <a:pos x="102" y="751"/>
                </a:cxn>
                <a:cxn ang="0">
                  <a:pos x="119" y="733"/>
                </a:cxn>
                <a:cxn ang="0">
                  <a:pos x="145" y="708"/>
                </a:cxn>
                <a:cxn ang="0">
                  <a:pos x="162" y="672"/>
                </a:cxn>
                <a:cxn ang="0">
                  <a:pos x="213" y="592"/>
                </a:cxn>
                <a:cxn ang="0">
                  <a:pos x="272" y="507"/>
                </a:cxn>
                <a:cxn ang="0">
                  <a:pos x="349" y="421"/>
                </a:cxn>
                <a:cxn ang="0">
                  <a:pos x="434" y="336"/>
                </a:cxn>
                <a:cxn ang="0">
                  <a:pos x="544" y="250"/>
                </a:cxn>
                <a:cxn ang="0">
                  <a:pos x="655" y="171"/>
                </a:cxn>
                <a:cxn ang="0">
                  <a:pos x="714" y="140"/>
                </a:cxn>
                <a:cxn ang="0">
                  <a:pos x="774" y="110"/>
                </a:cxn>
                <a:cxn ang="0">
                  <a:pos x="884" y="61"/>
                </a:cxn>
                <a:cxn ang="0">
                  <a:pos x="1003" y="24"/>
                </a:cxn>
                <a:cxn ang="0">
                  <a:pos x="1122" y="6"/>
                </a:cxn>
                <a:cxn ang="0">
                  <a:pos x="1233" y="0"/>
                </a:cxn>
                <a:cxn ang="0">
                  <a:pos x="1292" y="6"/>
                </a:cxn>
                <a:cxn ang="0">
                  <a:pos x="1352" y="18"/>
                </a:cxn>
                <a:cxn ang="0">
                  <a:pos x="1462" y="61"/>
                </a:cxn>
                <a:cxn ang="0">
                  <a:pos x="1573" y="110"/>
                </a:cxn>
                <a:cxn ang="0">
                  <a:pos x="1666" y="165"/>
                </a:cxn>
                <a:cxn ang="0">
                  <a:pos x="1743" y="220"/>
                </a:cxn>
                <a:cxn ang="0">
                  <a:pos x="1811" y="287"/>
                </a:cxn>
                <a:cxn ang="0">
                  <a:pos x="1870" y="360"/>
                </a:cxn>
                <a:cxn ang="0">
                  <a:pos x="1921" y="421"/>
                </a:cxn>
                <a:cxn ang="0">
                  <a:pos x="1964" y="482"/>
                </a:cxn>
                <a:cxn ang="0">
                  <a:pos x="2006" y="543"/>
                </a:cxn>
                <a:cxn ang="0">
                  <a:pos x="2032" y="598"/>
                </a:cxn>
                <a:cxn ang="0">
                  <a:pos x="2057" y="641"/>
                </a:cxn>
              </a:cxnLst>
              <a:rect l="0" t="0" r="r" b="b"/>
              <a:pathLst>
                <a:path w="2058" h="801">
                  <a:moveTo>
                    <a:pt x="0" y="800"/>
                  </a:moveTo>
                  <a:lnTo>
                    <a:pt x="26" y="794"/>
                  </a:lnTo>
                  <a:lnTo>
                    <a:pt x="51" y="788"/>
                  </a:lnTo>
                  <a:lnTo>
                    <a:pt x="85" y="769"/>
                  </a:lnTo>
                  <a:lnTo>
                    <a:pt x="102" y="751"/>
                  </a:lnTo>
                  <a:lnTo>
                    <a:pt x="119" y="733"/>
                  </a:lnTo>
                  <a:lnTo>
                    <a:pt x="145" y="708"/>
                  </a:lnTo>
                  <a:lnTo>
                    <a:pt x="162" y="672"/>
                  </a:lnTo>
                  <a:lnTo>
                    <a:pt x="213" y="592"/>
                  </a:lnTo>
                  <a:lnTo>
                    <a:pt x="272" y="507"/>
                  </a:lnTo>
                  <a:lnTo>
                    <a:pt x="349" y="421"/>
                  </a:lnTo>
                  <a:lnTo>
                    <a:pt x="434" y="336"/>
                  </a:lnTo>
                  <a:lnTo>
                    <a:pt x="544" y="250"/>
                  </a:lnTo>
                  <a:lnTo>
                    <a:pt x="655" y="171"/>
                  </a:lnTo>
                  <a:lnTo>
                    <a:pt x="714" y="140"/>
                  </a:lnTo>
                  <a:lnTo>
                    <a:pt x="774" y="110"/>
                  </a:lnTo>
                  <a:lnTo>
                    <a:pt x="884" y="61"/>
                  </a:lnTo>
                  <a:lnTo>
                    <a:pt x="1003" y="24"/>
                  </a:lnTo>
                  <a:lnTo>
                    <a:pt x="1122" y="6"/>
                  </a:lnTo>
                  <a:lnTo>
                    <a:pt x="1233" y="0"/>
                  </a:lnTo>
                  <a:lnTo>
                    <a:pt x="1292" y="6"/>
                  </a:lnTo>
                  <a:lnTo>
                    <a:pt x="1352" y="18"/>
                  </a:lnTo>
                  <a:lnTo>
                    <a:pt x="1462" y="61"/>
                  </a:lnTo>
                  <a:lnTo>
                    <a:pt x="1573" y="110"/>
                  </a:lnTo>
                  <a:lnTo>
                    <a:pt x="1666" y="165"/>
                  </a:lnTo>
                  <a:lnTo>
                    <a:pt x="1743" y="220"/>
                  </a:lnTo>
                  <a:lnTo>
                    <a:pt x="1811" y="287"/>
                  </a:lnTo>
                  <a:lnTo>
                    <a:pt x="1870" y="360"/>
                  </a:lnTo>
                  <a:lnTo>
                    <a:pt x="1921" y="421"/>
                  </a:lnTo>
                  <a:lnTo>
                    <a:pt x="1964" y="482"/>
                  </a:lnTo>
                  <a:lnTo>
                    <a:pt x="2006" y="543"/>
                  </a:lnTo>
                  <a:lnTo>
                    <a:pt x="2032" y="598"/>
                  </a:lnTo>
                  <a:lnTo>
                    <a:pt x="2057" y="641"/>
                  </a:lnTo>
                </a:path>
              </a:pathLst>
            </a:custGeom>
            <a:noFill/>
            <a:ln w="508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798749" name="Object 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46" y="3559"/>
            <a:ext cx="317" cy="197"/>
          </p:xfrm>
          <a:graphic>
            <a:graphicData uri="http://schemas.openxmlformats.org/presentationml/2006/ole">
              <p:oleObj spid="_x0000_s798749" name="Equation" r:id="rId4" imgW="501480" imgH="311040" progId="Equation.3">
                <p:embed/>
              </p:oleObj>
            </a:graphicData>
          </a:graphic>
        </p:graphicFrame>
      </p:grpSp>
      <p:sp>
        <p:nvSpPr>
          <p:cNvPr id="798750" name="Rectangle 30"/>
          <p:cNvSpPr>
            <a:spLocks noGrp="1" noChangeArrowheads="1"/>
          </p:cNvSpPr>
          <p:nvPr>
            <p:ph type="title"/>
          </p:nvPr>
        </p:nvSpPr>
        <p:spPr>
          <a:xfrm>
            <a:off x="524137" y="579980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 smtClean="0"/>
              <a:t>5. La </a:t>
            </a:r>
            <a:r>
              <a:rPr lang="es-ES" sz="3600" dirty="0"/>
              <a:t>maximización del beneficio</a:t>
            </a:r>
            <a:endParaRPr lang="en-US" sz="2800" dirty="0"/>
          </a:p>
        </p:txBody>
      </p:sp>
      <p:sp>
        <p:nvSpPr>
          <p:cNvPr id="798751" name="Rectangle 31"/>
          <p:cNvSpPr>
            <a:spLocks noChangeArrowheads="1"/>
          </p:cNvSpPr>
          <p:nvPr/>
        </p:nvSpPr>
        <p:spPr bwMode="auto">
          <a:xfrm>
            <a:off x="4749800" y="2143125"/>
            <a:ext cx="776288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/>
              <a:t>Coste,</a:t>
            </a:r>
          </a:p>
          <a:p>
            <a:pPr algn="ctr" eaLnBrk="0" hangingPunct="0"/>
            <a:r>
              <a:rPr lang="en-US" sz="1400" b="1"/>
              <a:t>ingreso,</a:t>
            </a:r>
          </a:p>
          <a:p>
            <a:pPr algn="ctr" eaLnBrk="0" hangingPunct="0"/>
            <a:r>
              <a:rPr lang="en-US" sz="1400" b="1"/>
              <a:t>beneficio</a:t>
            </a:r>
          </a:p>
          <a:p>
            <a:pPr algn="ctr" eaLnBrk="0" hangingPunct="0"/>
            <a:r>
              <a:rPr lang="en-US" sz="1400" b="1"/>
              <a:t>(dólares</a:t>
            </a:r>
            <a:br>
              <a:rPr lang="en-US" sz="1400" b="1"/>
            </a:br>
            <a:r>
              <a:rPr lang="en-US" sz="1400" b="1"/>
              <a:t>anuales)</a:t>
            </a:r>
            <a:endParaRPr lang="en-US" sz="1600" b="1"/>
          </a:p>
        </p:txBody>
      </p:sp>
      <p:sp>
        <p:nvSpPr>
          <p:cNvPr id="798752" name="Rectangle 32"/>
          <p:cNvSpPr>
            <a:spLocks noChangeArrowheads="1"/>
          </p:cNvSpPr>
          <p:nvPr/>
        </p:nvSpPr>
        <p:spPr bwMode="auto">
          <a:xfrm>
            <a:off x="6091238" y="5972175"/>
            <a:ext cx="2659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Producción (unidades al año)</a:t>
            </a:r>
          </a:p>
        </p:txBody>
      </p:sp>
      <p:sp>
        <p:nvSpPr>
          <p:cNvPr id="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46431" y="6381750"/>
            <a:ext cx="5544273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20</a:t>
            </a:r>
            <a:r>
              <a:rPr lang="es-ES" sz="2000" dirty="0" smtClean="0"/>
              <a:t>. Ingreso total, coste total y beneficio.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8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72C-D2CE-4BA1-952D-0998ECAEFEDA}" type="slidenum">
              <a:rPr lang="es-ES"/>
              <a:pPr/>
              <a:t>75</a:t>
            </a:fld>
            <a:endParaRPr lang="es-ES"/>
          </a:p>
        </p:txBody>
      </p:sp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0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4686300" cy="4114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dirty="0" err="1"/>
              <a:t>Comparación</a:t>
            </a:r>
            <a:r>
              <a:rPr lang="en-US" sz="2400" dirty="0"/>
              <a:t> de I(q) y CT(q):</a:t>
            </a:r>
          </a:p>
          <a:p>
            <a:pPr>
              <a:buSzPct val="75000"/>
            </a:pPr>
            <a:r>
              <a:rPr lang="en-US" sz="2400" dirty="0" err="1"/>
              <a:t>Niveles</a:t>
            </a:r>
            <a:r>
              <a:rPr lang="en-US" sz="2400" dirty="0"/>
              <a:t> de </a:t>
            </a:r>
            <a:r>
              <a:rPr lang="en-US" sz="2400" dirty="0" err="1"/>
              <a:t>producción</a:t>
            </a:r>
            <a:r>
              <a:rPr lang="en-US" sz="2400" dirty="0"/>
              <a:t>: </a:t>
            </a:r>
            <a:r>
              <a:rPr lang="en-US" sz="2400" i="1" dirty="0"/>
              <a:t>q</a:t>
            </a:r>
            <a:r>
              <a:rPr lang="en-US" sz="2400" i="1" baseline="-25000" dirty="0"/>
              <a:t>0</a:t>
            </a:r>
            <a:r>
              <a:rPr lang="en-US" sz="2400" i="1" dirty="0"/>
              <a:t> - </a:t>
            </a:r>
            <a:r>
              <a:rPr lang="en-US" sz="2400" i="1" baseline="-25000" dirty="0"/>
              <a:t> </a:t>
            </a:r>
            <a:r>
              <a:rPr lang="en-US" sz="2400" i="1" dirty="0"/>
              <a:t>q</a:t>
            </a:r>
            <a:r>
              <a:rPr lang="en-US" sz="2400" i="1" baseline="30000" dirty="0"/>
              <a:t>*</a:t>
            </a:r>
            <a:endParaRPr lang="en-US" sz="2400" dirty="0"/>
          </a:p>
          <a:p>
            <a:pPr lvl="1">
              <a:spcBef>
                <a:spcPct val="35000"/>
              </a:spcBef>
            </a:pPr>
            <a:r>
              <a:rPr lang="en-US" sz="2400" dirty="0"/>
              <a:t>I(q)&gt; CT(q)=&gt;B&gt;0.</a:t>
            </a:r>
          </a:p>
          <a:p>
            <a:pPr lvl="1">
              <a:spcBef>
                <a:spcPct val="35000"/>
              </a:spcBef>
            </a:pPr>
            <a:r>
              <a:rPr lang="en-US" sz="2400" dirty="0"/>
              <a:t>IM &gt; CM:</a:t>
            </a:r>
          </a:p>
          <a:p>
            <a:pPr lvl="2">
              <a:buSzPct val="75000"/>
            </a:pPr>
            <a:r>
              <a:rPr lang="en-US" sz="2000" dirty="0" err="1"/>
              <a:t>Indica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mayor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producción</a:t>
            </a:r>
            <a:r>
              <a:rPr lang="en-US" sz="2000" dirty="0"/>
              <a:t> mayor.</a:t>
            </a:r>
          </a:p>
          <a:p>
            <a:pPr lvl="2">
              <a:buSzPct val="75000"/>
            </a:pPr>
            <a:r>
              <a:rPr lang="en-US" sz="2000" dirty="0"/>
              <a:t>Los </a:t>
            </a:r>
            <a:r>
              <a:rPr lang="en-US" sz="2000" dirty="0" err="1"/>
              <a:t>beneficios</a:t>
            </a:r>
            <a:r>
              <a:rPr lang="en-US" sz="2000" dirty="0"/>
              <a:t> </a:t>
            </a:r>
            <a:r>
              <a:rPr lang="en-US" sz="2000" dirty="0" err="1"/>
              <a:t>aumentan</a:t>
            </a:r>
            <a:r>
              <a:rPr lang="en-US" sz="2000" dirty="0"/>
              <a:t>. </a:t>
            </a:r>
          </a:p>
        </p:txBody>
      </p:sp>
      <p:sp>
        <p:nvSpPr>
          <p:cNvPr id="800773" name="Line 5"/>
          <p:cNvSpPr>
            <a:spLocks noChangeShapeType="1"/>
          </p:cNvSpPr>
          <p:nvPr/>
        </p:nvSpPr>
        <p:spPr bwMode="auto">
          <a:xfrm>
            <a:off x="5187950" y="5322888"/>
            <a:ext cx="394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800774" name="Group 6"/>
          <p:cNvGrpSpPr>
            <a:grpSpLocks/>
          </p:cNvGrpSpPr>
          <p:nvPr/>
        </p:nvGrpSpPr>
        <p:grpSpPr bwMode="auto">
          <a:xfrm>
            <a:off x="5172075" y="3082925"/>
            <a:ext cx="3851275" cy="2243138"/>
            <a:chOff x="3258" y="1942"/>
            <a:chExt cx="2426" cy="1413"/>
          </a:xfrm>
        </p:grpSpPr>
        <p:sp>
          <p:nvSpPr>
            <p:cNvPr id="800775" name="Freeform 7"/>
            <p:cNvSpPr>
              <a:spLocks/>
            </p:cNvSpPr>
            <p:nvPr/>
          </p:nvSpPr>
          <p:spPr bwMode="auto">
            <a:xfrm>
              <a:off x="3258" y="2038"/>
              <a:ext cx="2059" cy="1317"/>
            </a:xfrm>
            <a:custGeom>
              <a:avLst/>
              <a:gdLst/>
              <a:ahLst/>
              <a:cxnLst>
                <a:cxn ang="0">
                  <a:pos x="0" y="1316"/>
                </a:cxn>
                <a:cxn ang="0">
                  <a:pos x="161" y="1107"/>
                </a:cxn>
                <a:cxn ang="0">
                  <a:pos x="331" y="908"/>
                </a:cxn>
                <a:cxn ang="0">
                  <a:pos x="408" y="809"/>
                </a:cxn>
                <a:cxn ang="0">
                  <a:pos x="493" y="721"/>
                </a:cxn>
                <a:cxn ang="0">
                  <a:pos x="570" y="639"/>
                </a:cxn>
                <a:cxn ang="0">
                  <a:pos x="655" y="562"/>
                </a:cxn>
                <a:cxn ang="0">
                  <a:pos x="740" y="490"/>
                </a:cxn>
                <a:cxn ang="0">
                  <a:pos x="816" y="429"/>
                </a:cxn>
                <a:cxn ang="0">
                  <a:pos x="986" y="319"/>
                </a:cxn>
                <a:cxn ang="0">
                  <a:pos x="1148" y="226"/>
                </a:cxn>
                <a:cxn ang="0">
                  <a:pos x="1301" y="148"/>
                </a:cxn>
                <a:cxn ang="0">
                  <a:pos x="1369" y="121"/>
                </a:cxn>
                <a:cxn ang="0">
                  <a:pos x="1437" y="93"/>
                </a:cxn>
                <a:cxn ang="0">
                  <a:pos x="1565" y="55"/>
                </a:cxn>
                <a:cxn ang="0">
                  <a:pos x="1684" y="33"/>
                </a:cxn>
                <a:cxn ang="0">
                  <a:pos x="1786" y="11"/>
                </a:cxn>
                <a:cxn ang="0">
                  <a:pos x="1871" y="0"/>
                </a:cxn>
                <a:cxn ang="0">
                  <a:pos x="1939" y="0"/>
                </a:cxn>
                <a:cxn ang="0">
                  <a:pos x="1998" y="5"/>
                </a:cxn>
                <a:cxn ang="0">
                  <a:pos x="2058" y="11"/>
                </a:cxn>
              </a:cxnLst>
              <a:rect l="0" t="0" r="r" b="b"/>
              <a:pathLst>
                <a:path w="2059" h="1317">
                  <a:moveTo>
                    <a:pt x="0" y="1316"/>
                  </a:moveTo>
                  <a:lnTo>
                    <a:pt x="161" y="1107"/>
                  </a:lnTo>
                  <a:lnTo>
                    <a:pt x="331" y="908"/>
                  </a:lnTo>
                  <a:lnTo>
                    <a:pt x="408" y="809"/>
                  </a:lnTo>
                  <a:lnTo>
                    <a:pt x="493" y="721"/>
                  </a:lnTo>
                  <a:lnTo>
                    <a:pt x="570" y="639"/>
                  </a:lnTo>
                  <a:lnTo>
                    <a:pt x="655" y="562"/>
                  </a:lnTo>
                  <a:lnTo>
                    <a:pt x="740" y="490"/>
                  </a:lnTo>
                  <a:lnTo>
                    <a:pt x="816" y="429"/>
                  </a:lnTo>
                  <a:lnTo>
                    <a:pt x="986" y="319"/>
                  </a:lnTo>
                  <a:lnTo>
                    <a:pt x="1148" y="226"/>
                  </a:lnTo>
                  <a:lnTo>
                    <a:pt x="1301" y="148"/>
                  </a:lnTo>
                  <a:lnTo>
                    <a:pt x="1369" y="121"/>
                  </a:lnTo>
                  <a:lnTo>
                    <a:pt x="1437" y="93"/>
                  </a:lnTo>
                  <a:lnTo>
                    <a:pt x="1565" y="55"/>
                  </a:lnTo>
                  <a:lnTo>
                    <a:pt x="1684" y="33"/>
                  </a:lnTo>
                  <a:lnTo>
                    <a:pt x="1786" y="11"/>
                  </a:lnTo>
                  <a:lnTo>
                    <a:pt x="1871" y="0"/>
                  </a:lnTo>
                  <a:lnTo>
                    <a:pt x="1939" y="0"/>
                  </a:lnTo>
                  <a:lnTo>
                    <a:pt x="1998" y="5"/>
                  </a:lnTo>
                  <a:lnTo>
                    <a:pt x="2058" y="11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0776" name="Rectangle 8"/>
            <p:cNvSpPr>
              <a:spLocks noChangeArrowheads="1"/>
            </p:cNvSpPr>
            <p:nvPr/>
          </p:nvSpPr>
          <p:spPr bwMode="auto">
            <a:xfrm>
              <a:off x="5346" y="1942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I(q)</a:t>
              </a:r>
            </a:p>
          </p:txBody>
        </p:sp>
      </p:grpSp>
      <p:sp>
        <p:nvSpPr>
          <p:cNvPr id="800777" name="Line 9"/>
          <p:cNvSpPr>
            <a:spLocks noChangeShapeType="1"/>
          </p:cNvSpPr>
          <p:nvPr/>
        </p:nvSpPr>
        <p:spPr bwMode="auto">
          <a:xfrm>
            <a:off x="5173663" y="3216275"/>
            <a:ext cx="0" cy="285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0778" name="Rectangle 10"/>
          <p:cNvSpPr>
            <a:spLocks noChangeArrowheads="1"/>
          </p:cNvSpPr>
          <p:nvPr/>
        </p:nvSpPr>
        <p:spPr bwMode="auto">
          <a:xfrm>
            <a:off x="5157788" y="534828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grpSp>
        <p:nvGrpSpPr>
          <p:cNvPr id="800779" name="Group 11"/>
          <p:cNvGrpSpPr>
            <a:grpSpLocks/>
          </p:cNvGrpSpPr>
          <p:nvPr/>
        </p:nvGrpSpPr>
        <p:grpSpPr bwMode="auto">
          <a:xfrm>
            <a:off x="5170488" y="2647950"/>
            <a:ext cx="3519487" cy="2135188"/>
            <a:chOff x="3257" y="1668"/>
            <a:chExt cx="2217" cy="1345"/>
          </a:xfrm>
        </p:grpSpPr>
        <p:sp>
          <p:nvSpPr>
            <p:cNvPr id="800780" name="Freeform 12"/>
            <p:cNvSpPr>
              <a:spLocks/>
            </p:cNvSpPr>
            <p:nvPr/>
          </p:nvSpPr>
          <p:spPr bwMode="auto">
            <a:xfrm>
              <a:off x="3257" y="1846"/>
              <a:ext cx="1991" cy="1167"/>
            </a:xfrm>
            <a:custGeom>
              <a:avLst/>
              <a:gdLst/>
              <a:ahLst/>
              <a:cxnLst>
                <a:cxn ang="0">
                  <a:pos x="0" y="1166"/>
                </a:cxn>
                <a:cxn ang="0">
                  <a:pos x="59" y="1131"/>
                </a:cxn>
                <a:cxn ang="0">
                  <a:pos x="101" y="1111"/>
                </a:cxn>
                <a:cxn ang="0">
                  <a:pos x="143" y="1097"/>
                </a:cxn>
                <a:cxn ang="0">
                  <a:pos x="185" y="1087"/>
                </a:cxn>
                <a:cxn ang="0">
                  <a:pos x="235" y="1082"/>
                </a:cxn>
                <a:cxn ang="0">
                  <a:pos x="303" y="1077"/>
                </a:cxn>
                <a:cxn ang="0">
                  <a:pos x="378" y="1062"/>
                </a:cxn>
                <a:cxn ang="0">
                  <a:pos x="428" y="1052"/>
                </a:cxn>
                <a:cxn ang="0">
                  <a:pos x="479" y="1042"/>
                </a:cxn>
                <a:cxn ang="0">
                  <a:pos x="605" y="1017"/>
                </a:cxn>
                <a:cxn ang="0">
                  <a:pos x="739" y="992"/>
                </a:cxn>
                <a:cxn ang="0">
                  <a:pos x="857" y="958"/>
                </a:cxn>
                <a:cxn ang="0">
                  <a:pos x="974" y="923"/>
                </a:cxn>
                <a:cxn ang="0">
                  <a:pos x="1083" y="888"/>
                </a:cxn>
                <a:cxn ang="0">
                  <a:pos x="1192" y="844"/>
                </a:cxn>
                <a:cxn ang="0">
                  <a:pos x="1302" y="789"/>
                </a:cxn>
                <a:cxn ang="0">
                  <a:pos x="1419" y="715"/>
                </a:cxn>
                <a:cxn ang="0">
                  <a:pos x="1537" y="635"/>
                </a:cxn>
                <a:cxn ang="0">
                  <a:pos x="1654" y="541"/>
                </a:cxn>
                <a:cxn ang="0">
                  <a:pos x="1747" y="447"/>
                </a:cxn>
                <a:cxn ang="0">
                  <a:pos x="1822" y="343"/>
                </a:cxn>
                <a:cxn ang="0">
                  <a:pos x="1889" y="234"/>
                </a:cxn>
                <a:cxn ang="0">
                  <a:pos x="1940" y="119"/>
                </a:cxn>
                <a:cxn ang="0">
                  <a:pos x="1990" y="0"/>
                </a:cxn>
              </a:cxnLst>
              <a:rect l="0" t="0" r="r" b="b"/>
              <a:pathLst>
                <a:path w="1991" h="1167">
                  <a:moveTo>
                    <a:pt x="0" y="1166"/>
                  </a:moveTo>
                  <a:lnTo>
                    <a:pt x="59" y="1131"/>
                  </a:lnTo>
                  <a:lnTo>
                    <a:pt x="101" y="1111"/>
                  </a:lnTo>
                  <a:lnTo>
                    <a:pt x="143" y="1097"/>
                  </a:lnTo>
                  <a:lnTo>
                    <a:pt x="185" y="1087"/>
                  </a:lnTo>
                  <a:lnTo>
                    <a:pt x="235" y="1082"/>
                  </a:lnTo>
                  <a:lnTo>
                    <a:pt x="303" y="1077"/>
                  </a:lnTo>
                  <a:lnTo>
                    <a:pt x="378" y="1062"/>
                  </a:lnTo>
                  <a:lnTo>
                    <a:pt x="428" y="1052"/>
                  </a:lnTo>
                  <a:lnTo>
                    <a:pt x="479" y="1042"/>
                  </a:lnTo>
                  <a:lnTo>
                    <a:pt x="605" y="1017"/>
                  </a:lnTo>
                  <a:lnTo>
                    <a:pt x="739" y="992"/>
                  </a:lnTo>
                  <a:lnTo>
                    <a:pt x="857" y="958"/>
                  </a:lnTo>
                  <a:lnTo>
                    <a:pt x="974" y="923"/>
                  </a:lnTo>
                  <a:lnTo>
                    <a:pt x="1083" y="888"/>
                  </a:lnTo>
                  <a:lnTo>
                    <a:pt x="1192" y="844"/>
                  </a:lnTo>
                  <a:lnTo>
                    <a:pt x="1302" y="789"/>
                  </a:lnTo>
                  <a:lnTo>
                    <a:pt x="1419" y="715"/>
                  </a:lnTo>
                  <a:lnTo>
                    <a:pt x="1537" y="635"/>
                  </a:lnTo>
                  <a:lnTo>
                    <a:pt x="1654" y="541"/>
                  </a:lnTo>
                  <a:lnTo>
                    <a:pt x="1747" y="447"/>
                  </a:lnTo>
                  <a:lnTo>
                    <a:pt x="1822" y="343"/>
                  </a:lnTo>
                  <a:lnTo>
                    <a:pt x="1889" y="234"/>
                  </a:lnTo>
                  <a:lnTo>
                    <a:pt x="1940" y="119"/>
                  </a:lnTo>
                  <a:lnTo>
                    <a:pt x="1990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0781" name="Rectangle 13"/>
            <p:cNvSpPr>
              <a:spLocks noChangeArrowheads="1"/>
            </p:cNvSpPr>
            <p:nvPr/>
          </p:nvSpPr>
          <p:spPr bwMode="auto">
            <a:xfrm>
              <a:off x="5072" y="1668"/>
              <a:ext cx="4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C(q)</a:t>
              </a:r>
            </a:p>
          </p:txBody>
        </p:sp>
      </p:grpSp>
      <p:grpSp>
        <p:nvGrpSpPr>
          <p:cNvPr id="800782" name="Group 14"/>
          <p:cNvGrpSpPr>
            <a:grpSpLocks/>
          </p:cNvGrpSpPr>
          <p:nvPr/>
        </p:nvGrpSpPr>
        <p:grpSpPr bwMode="auto">
          <a:xfrm>
            <a:off x="6262688" y="2973388"/>
            <a:ext cx="1801812" cy="1749425"/>
            <a:chOff x="3945" y="1873"/>
            <a:chExt cx="1135" cy="1102"/>
          </a:xfrm>
        </p:grpSpPr>
        <p:grpSp>
          <p:nvGrpSpPr>
            <p:cNvPr id="800783" name="Group 15"/>
            <p:cNvGrpSpPr>
              <a:grpSpLocks/>
            </p:cNvGrpSpPr>
            <p:nvPr/>
          </p:nvGrpSpPr>
          <p:grpSpPr bwMode="auto">
            <a:xfrm>
              <a:off x="3945" y="1873"/>
              <a:ext cx="1135" cy="1102"/>
              <a:chOff x="3945" y="1961"/>
              <a:chExt cx="1135" cy="1102"/>
            </a:xfrm>
          </p:grpSpPr>
          <p:sp>
            <p:nvSpPr>
              <p:cNvPr id="800784" name="Line 16"/>
              <p:cNvSpPr>
                <a:spLocks noChangeShapeType="1"/>
              </p:cNvSpPr>
              <p:nvPr/>
            </p:nvSpPr>
            <p:spPr bwMode="auto">
              <a:xfrm flipV="1">
                <a:off x="3945" y="1961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00785" name="Line 17"/>
              <p:cNvSpPr>
                <a:spLocks noChangeShapeType="1"/>
              </p:cNvSpPr>
              <p:nvPr/>
            </p:nvSpPr>
            <p:spPr bwMode="auto">
              <a:xfrm flipV="1">
                <a:off x="3945" y="2436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00786" name="Oval 18"/>
            <p:cNvSpPr>
              <a:spLocks noChangeArrowheads="1"/>
            </p:cNvSpPr>
            <p:nvPr/>
          </p:nvSpPr>
          <p:spPr bwMode="auto">
            <a:xfrm>
              <a:off x="4458" y="2634"/>
              <a:ext cx="69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0787" name="Oval 19"/>
            <p:cNvSpPr>
              <a:spLocks noChangeArrowheads="1"/>
            </p:cNvSpPr>
            <p:nvPr/>
          </p:nvSpPr>
          <p:spPr bwMode="auto">
            <a:xfrm>
              <a:off x="4458" y="2188"/>
              <a:ext cx="69" cy="6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0788" name="Rectangle 20"/>
            <p:cNvSpPr>
              <a:spLocks noChangeArrowheads="1"/>
            </p:cNvSpPr>
            <p:nvPr/>
          </p:nvSpPr>
          <p:spPr bwMode="auto">
            <a:xfrm>
              <a:off x="4317" y="197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A</a:t>
              </a:r>
            </a:p>
          </p:txBody>
        </p:sp>
        <p:sp>
          <p:nvSpPr>
            <p:cNvPr id="800789" name="Rectangle 21"/>
            <p:cNvSpPr>
              <a:spLocks noChangeArrowheads="1"/>
            </p:cNvSpPr>
            <p:nvPr/>
          </p:nvSpPr>
          <p:spPr bwMode="auto">
            <a:xfrm>
              <a:off x="4269" y="245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B</a:t>
              </a:r>
            </a:p>
          </p:txBody>
        </p:sp>
      </p:grpSp>
      <p:grpSp>
        <p:nvGrpSpPr>
          <p:cNvPr id="800790" name="Group 22"/>
          <p:cNvGrpSpPr>
            <a:grpSpLocks/>
          </p:cNvGrpSpPr>
          <p:nvPr/>
        </p:nvGrpSpPr>
        <p:grpSpPr bwMode="auto">
          <a:xfrm>
            <a:off x="5592763" y="3543300"/>
            <a:ext cx="1771650" cy="2168525"/>
            <a:chOff x="3523" y="2232"/>
            <a:chExt cx="1116" cy="1366"/>
          </a:xfrm>
        </p:grpSpPr>
        <p:sp>
          <p:nvSpPr>
            <p:cNvPr id="800791" name="Rectangle 23"/>
            <p:cNvSpPr>
              <a:spLocks noChangeArrowheads="1"/>
            </p:cNvSpPr>
            <p:nvPr/>
          </p:nvSpPr>
          <p:spPr bwMode="auto">
            <a:xfrm>
              <a:off x="3523" y="3350"/>
              <a:ext cx="27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-25000"/>
                <a:t>0</a:t>
              </a:r>
            </a:p>
          </p:txBody>
        </p:sp>
        <p:sp>
          <p:nvSpPr>
            <p:cNvPr id="800792" name="Line 24"/>
            <p:cNvSpPr>
              <a:spLocks noChangeShapeType="1"/>
            </p:cNvSpPr>
            <p:nvPr/>
          </p:nvSpPr>
          <p:spPr bwMode="auto">
            <a:xfrm>
              <a:off x="3602" y="2917"/>
              <a:ext cx="0" cy="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0793" name="Line 25"/>
            <p:cNvSpPr>
              <a:spLocks noChangeShapeType="1"/>
            </p:cNvSpPr>
            <p:nvPr/>
          </p:nvSpPr>
          <p:spPr bwMode="auto">
            <a:xfrm>
              <a:off x="4492" y="2232"/>
              <a:ext cx="0" cy="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0794" name="Rectangle 26"/>
            <p:cNvSpPr>
              <a:spLocks noChangeArrowheads="1"/>
            </p:cNvSpPr>
            <p:nvPr/>
          </p:nvSpPr>
          <p:spPr bwMode="auto">
            <a:xfrm>
              <a:off x="4387" y="3350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30000"/>
                <a:t>*</a:t>
              </a:r>
            </a:p>
          </p:txBody>
        </p:sp>
      </p:grpSp>
      <p:grpSp>
        <p:nvGrpSpPr>
          <p:cNvPr id="800795" name="Group 27"/>
          <p:cNvGrpSpPr>
            <a:grpSpLocks/>
          </p:cNvGrpSpPr>
          <p:nvPr/>
        </p:nvGrpSpPr>
        <p:grpSpPr bwMode="auto">
          <a:xfrm>
            <a:off x="5167313" y="4652963"/>
            <a:ext cx="3663950" cy="1309687"/>
            <a:chOff x="3255" y="2931"/>
            <a:chExt cx="2308" cy="825"/>
          </a:xfrm>
        </p:grpSpPr>
        <p:sp>
          <p:nvSpPr>
            <p:cNvPr id="800796" name="Freeform 28"/>
            <p:cNvSpPr>
              <a:spLocks/>
            </p:cNvSpPr>
            <p:nvPr/>
          </p:nvSpPr>
          <p:spPr bwMode="auto">
            <a:xfrm>
              <a:off x="3255" y="2931"/>
              <a:ext cx="2058" cy="801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26" y="794"/>
                </a:cxn>
                <a:cxn ang="0">
                  <a:pos x="51" y="788"/>
                </a:cxn>
                <a:cxn ang="0">
                  <a:pos x="85" y="769"/>
                </a:cxn>
                <a:cxn ang="0">
                  <a:pos x="102" y="751"/>
                </a:cxn>
                <a:cxn ang="0">
                  <a:pos x="119" y="733"/>
                </a:cxn>
                <a:cxn ang="0">
                  <a:pos x="145" y="708"/>
                </a:cxn>
                <a:cxn ang="0">
                  <a:pos x="162" y="672"/>
                </a:cxn>
                <a:cxn ang="0">
                  <a:pos x="213" y="592"/>
                </a:cxn>
                <a:cxn ang="0">
                  <a:pos x="272" y="507"/>
                </a:cxn>
                <a:cxn ang="0">
                  <a:pos x="349" y="421"/>
                </a:cxn>
                <a:cxn ang="0">
                  <a:pos x="434" y="336"/>
                </a:cxn>
                <a:cxn ang="0">
                  <a:pos x="544" y="250"/>
                </a:cxn>
                <a:cxn ang="0">
                  <a:pos x="655" y="171"/>
                </a:cxn>
                <a:cxn ang="0">
                  <a:pos x="714" y="140"/>
                </a:cxn>
                <a:cxn ang="0">
                  <a:pos x="774" y="110"/>
                </a:cxn>
                <a:cxn ang="0">
                  <a:pos x="884" y="61"/>
                </a:cxn>
                <a:cxn ang="0">
                  <a:pos x="1003" y="24"/>
                </a:cxn>
                <a:cxn ang="0">
                  <a:pos x="1122" y="6"/>
                </a:cxn>
                <a:cxn ang="0">
                  <a:pos x="1233" y="0"/>
                </a:cxn>
                <a:cxn ang="0">
                  <a:pos x="1292" y="6"/>
                </a:cxn>
                <a:cxn ang="0">
                  <a:pos x="1352" y="18"/>
                </a:cxn>
                <a:cxn ang="0">
                  <a:pos x="1462" y="61"/>
                </a:cxn>
                <a:cxn ang="0">
                  <a:pos x="1573" y="110"/>
                </a:cxn>
                <a:cxn ang="0">
                  <a:pos x="1666" y="165"/>
                </a:cxn>
                <a:cxn ang="0">
                  <a:pos x="1743" y="220"/>
                </a:cxn>
                <a:cxn ang="0">
                  <a:pos x="1811" y="287"/>
                </a:cxn>
                <a:cxn ang="0">
                  <a:pos x="1870" y="360"/>
                </a:cxn>
                <a:cxn ang="0">
                  <a:pos x="1921" y="421"/>
                </a:cxn>
                <a:cxn ang="0">
                  <a:pos x="1964" y="482"/>
                </a:cxn>
                <a:cxn ang="0">
                  <a:pos x="2006" y="543"/>
                </a:cxn>
                <a:cxn ang="0">
                  <a:pos x="2032" y="598"/>
                </a:cxn>
                <a:cxn ang="0">
                  <a:pos x="2057" y="641"/>
                </a:cxn>
              </a:cxnLst>
              <a:rect l="0" t="0" r="r" b="b"/>
              <a:pathLst>
                <a:path w="2058" h="801">
                  <a:moveTo>
                    <a:pt x="0" y="800"/>
                  </a:moveTo>
                  <a:lnTo>
                    <a:pt x="26" y="794"/>
                  </a:lnTo>
                  <a:lnTo>
                    <a:pt x="51" y="788"/>
                  </a:lnTo>
                  <a:lnTo>
                    <a:pt x="85" y="769"/>
                  </a:lnTo>
                  <a:lnTo>
                    <a:pt x="102" y="751"/>
                  </a:lnTo>
                  <a:lnTo>
                    <a:pt x="119" y="733"/>
                  </a:lnTo>
                  <a:lnTo>
                    <a:pt x="145" y="708"/>
                  </a:lnTo>
                  <a:lnTo>
                    <a:pt x="162" y="672"/>
                  </a:lnTo>
                  <a:lnTo>
                    <a:pt x="213" y="592"/>
                  </a:lnTo>
                  <a:lnTo>
                    <a:pt x="272" y="507"/>
                  </a:lnTo>
                  <a:lnTo>
                    <a:pt x="349" y="421"/>
                  </a:lnTo>
                  <a:lnTo>
                    <a:pt x="434" y="336"/>
                  </a:lnTo>
                  <a:lnTo>
                    <a:pt x="544" y="250"/>
                  </a:lnTo>
                  <a:lnTo>
                    <a:pt x="655" y="171"/>
                  </a:lnTo>
                  <a:lnTo>
                    <a:pt x="714" y="140"/>
                  </a:lnTo>
                  <a:lnTo>
                    <a:pt x="774" y="110"/>
                  </a:lnTo>
                  <a:lnTo>
                    <a:pt x="884" y="61"/>
                  </a:lnTo>
                  <a:lnTo>
                    <a:pt x="1003" y="24"/>
                  </a:lnTo>
                  <a:lnTo>
                    <a:pt x="1122" y="6"/>
                  </a:lnTo>
                  <a:lnTo>
                    <a:pt x="1233" y="0"/>
                  </a:lnTo>
                  <a:lnTo>
                    <a:pt x="1292" y="6"/>
                  </a:lnTo>
                  <a:lnTo>
                    <a:pt x="1352" y="18"/>
                  </a:lnTo>
                  <a:lnTo>
                    <a:pt x="1462" y="61"/>
                  </a:lnTo>
                  <a:lnTo>
                    <a:pt x="1573" y="110"/>
                  </a:lnTo>
                  <a:lnTo>
                    <a:pt x="1666" y="165"/>
                  </a:lnTo>
                  <a:lnTo>
                    <a:pt x="1743" y="220"/>
                  </a:lnTo>
                  <a:lnTo>
                    <a:pt x="1811" y="287"/>
                  </a:lnTo>
                  <a:lnTo>
                    <a:pt x="1870" y="360"/>
                  </a:lnTo>
                  <a:lnTo>
                    <a:pt x="1921" y="421"/>
                  </a:lnTo>
                  <a:lnTo>
                    <a:pt x="1964" y="482"/>
                  </a:lnTo>
                  <a:lnTo>
                    <a:pt x="2006" y="543"/>
                  </a:lnTo>
                  <a:lnTo>
                    <a:pt x="2032" y="598"/>
                  </a:lnTo>
                  <a:lnTo>
                    <a:pt x="2057" y="641"/>
                  </a:lnTo>
                </a:path>
              </a:pathLst>
            </a:custGeom>
            <a:noFill/>
            <a:ln w="508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800797" name="Object 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46" y="3559"/>
            <a:ext cx="317" cy="197"/>
          </p:xfrm>
          <a:graphic>
            <a:graphicData uri="http://schemas.openxmlformats.org/presentationml/2006/ole">
              <p:oleObj spid="_x0000_s800797" name="Microsoft Equation 3.0" r:id="rId4" imgW="501480" imgH="311040" progId="Equation.3">
                <p:embed/>
              </p:oleObj>
            </a:graphicData>
          </a:graphic>
        </p:graphicFrame>
      </p:grpSp>
      <p:sp>
        <p:nvSpPr>
          <p:cNvPr id="800798" name="Rectangle 30"/>
          <p:cNvSpPr>
            <a:spLocks noGrp="1" noChangeArrowheads="1"/>
          </p:cNvSpPr>
          <p:nvPr>
            <p:ph type="title"/>
          </p:nvPr>
        </p:nvSpPr>
        <p:spPr>
          <a:xfrm>
            <a:off x="536575" y="708025"/>
            <a:ext cx="7983538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5</a:t>
            </a:r>
            <a:r>
              <a:rPr lang="es-ES" sz="4000" dirty="0" smtClean="0"/>
              <a:t>. </a:t>
            </a:r>
            <a:r>
              <a:rPr lang="es-ES" sz="4000" dirty="0"/>
              <a:t>La maximización del beneficio</a:t>
            </a:r>
            <a:endParaRPr lang="en-US" sz="3200" dirty="0"/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4598988" y="1970088"/>
            <a:ext cx="957262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Coste,</a:t>
            </a:r>
          </a:p>
          <a:p>
            <a:pPr algn="ctr" eaLnBrk="0" hangingPunct="0"/>
            <a:r>
              <a:rPr lang="en-US" sz="1400" b="1"/>
              <a:t>ingreso,</a:t>
            </a:r>
          </a:p>
          <a:p>
            <a:pPr algn="ctr" eaLnBrk="0" hangingPunct="0"/>
            <a:r>
              <a:rPr lang="en-US" sz="1400" b="1"/>
              <a:t>beneficio</a:t>
            </a:r>
          </a:p>
          <a:p>
            <a:pPr algn="ctr" eaLnBrk="0" hangingPunct="0"/>
            <a:r>
              <a:rPr lang="en-US" sz="1400" b="1"/>
              <a:t>(dólares</a:t>
            </a:r>
          </a:p>
          <a:p>
            <a:pPr algn="ctr" eaLnBrk="0" hangingPunct="0"/>
            <a:r>
              <a:rPr lang="en-US" sz="1400" b="1"/>
              <a:t>anuales)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6294438" y="5940425"/>
            <a:ext cx="2659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Producción (unidades al año)</a:t>
            </a:r>
          </a:p>
        </p:txBody>
      </p:sp>
      <p:sp>
        <p:nvSpPr>
          <p:cNvPr id="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46431" y="6381750"/>
            <a:ext cx="5544273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20</a:t>
            </a:r>
            <a:r>
              <a:rPr lang="es-ES" sz="2000" dirty="0" smtClean="0"/>
              <a:t>. Ingreso total, coste total y beneficio.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BB4E-EEF6-45EE-83DE-EBBEE85C841B}" type="slidenum">
              <a:rPr lang="es-ES"/>
              <a:pPr/>
              <a:t>76</a:t>
            </a:fld>
            <a:endParaRPr lang="es-ES"/>
          </a:p>
        </p:txBody>
      </p:sp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281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2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63538" y="1563688"/>
            <a:ext cx="4305300" cy="4114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dirty="0" err="1"/>
              <a:t>Comparación</a:t>
            </a:r>
            <a:r>
              <a:rPr lang="en-US" sz="2400" dirty="0"/>
              <a:t> de I(q) y CT(q):</a:t>
            </a:r>
          </a:p>
          <a:p>
            <a:pPr>
              <a:buSzPct val="75000"/>
            </a:pPr>
            <a:r>
              <a:rPr lang="en-US" sz="2800" dirty="0" err="1"/>
              <a:t>Nivel</a:t>
            </a:r>
            <a:r>
              <a:rPr lang="en-US" sz="2800" dirty="0"/>
              <a:t> de </a:t>
            </a:r>
            <a:r>
              <a:rPr lang="en-US" sz="2800" dirty="0" err="1"/>
              <a:t>producción</a:t>
            </a:r>
            <a:r>
              <a:rPr lang="en-US" sz="2800" dirty="0"/>
              <a:t>: q</a:t>
            </a:r>
            <a:r>
              <a:rPr lang="en-US" sz="2800" baseline="30000" dirty="0"/>
              <a:t>*</a:t>
            </a:r>
            <a:endParaRPr lang="en-US" sz="2800" dirty="0"/>
          </a:p>
          <a:p>
            <a:pPr lvl="1">
              <a:spcBef>
                <a:spcPct val="35000"/>
              </a:spcBef>
            </a:pPr>
            <a:r>
              <a:rPr lang="en-US" sz="2400" dirty="0"/>
              <a:t>I(q)&gt;CT(q)=&gt;B&gt;0.</a:t>
            </a:r>
          </a:p>
          <a:p>
            <a:pPr lvl="1">
              <a:spcBef>
                <a:spcPct val="35000"/>
              </a:spcBef>
            </a:pPr>
            <a:r>
              <a:rPr lang="en-US" sz="2400" dirty="0"/>
              <a:t>IM = CM (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rectas</a:t>
            </a:r>
            <a:r>
              <a:rPr lang="en-US" sz="2400" dirty="0"/>
              <a:t> </a:t>
            </a:r>
            <a:r>
              <a:rPr lang="en-US" sz="2400" dirty="0" err="1"/>
              <a:t>tangentes</a:t>
            </a:r>
            <a:r>
              <a:rPr lang="en-US" sz="2400" dirty="0"/>
              <a:t> en A y B </a:t>
            </a:r>
            <a:r>
              <a:rPr lang="en-US" sz="2400" dirty="0" err="1"/>
              <a:t>tienen</a:t>
            </a:r>
            <a:r>
              <a:rPr lang="en-US" sz="2400" dirty="0"/>
              <a:t> la </a:t>
            </a:r>
            <a:r>
              <a:rPr lang="en-US" sz="2400" dirty="0" err="1"/>
              <a:t>misma</a:t>
            </a:r>
            <a:r>
              <a:rPr lang="en-US" sz="2400" dirty="0"/>
              <a:t> </a:t>
            </a:r>
            <a:r>
              <a:rPr lang="en-US" sz="2400" dirty="0" err="1"/>
              <a:t>pendiente</a:t>
            </a:r>
            <a:r>
              <a:rPr lang="en-US" sz="2400" dirty="0"/>
              <a:t>).</a:t>
            </a:r>
          </a:p>
          <a:p>
            <a:pPr lvl="1">
              <a:spcBef>
                <a:spcPct val="35000"/>
              </a:spcBef>
            </a:pPr>
            <a:r>
              <a:rPr lang="en-US" sz="2400" dirty="0"/>
              <a:t>Los </a:t>
            </a:r>
            <a:r>
              <a:rPr lang="en-US" sz="2400" dirty="0" err="1"/>
              <a:t>beneficios</a:t>
            </a:r>
            <a:r>
              <a:rPr lang="en-US" sz="2400" dirty="0"/>
              <a:t> se </a:t>
            </a:r>
            <a:r>
              <a:rPr lang="en-US" sz="2400" dirty="0" err="1"/>
              <a:t>maximizan</a:t>
            </a:r>
            <a:r>
              <a:rPr lang="en-US" sz="2400" dirty="0"/>
              <a:t>.</a:t>
            </a:r>
          </a:p>
        </p:txBody>
      </p:sp>
      <p:sp>
        <p:nvSpPr>
          <p:cNvPr id="802821" name="Line 5"/>
          <p:cNvSpPr>
            <a:spLocks noChangeShapeType="1"/>
          </p:cNvSpPr>
          <p:nvPr/>
        </p:nvSpPr>
        <p:spPr bwMode="auto">
          <a:xfrm>
            <a:off x="5187950" y="5322888"/>
            <a:ext cx="394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802822" name="Group 6"/>
          <p:cNvGrpSpPr>
            <a:grpSpLocks/>
          </p:cNvGrpSpPr>
          <p:nvPr/>
        </p:nvGrpSpPr>
        <p:grpSpPr bwMode="auto">
          <a:xfrm>
            <a:off x="5172075" y="3082925"/>
            <a:ext cx="3851275" cy="2243138"/>
            <a:chOff x="3258" y="1942"/>
            <a:chExt cx="2426" cy="1413"/>
          </a:xfrm>
        </p:grpSpPr>
        <p:sp>
          <p:nvSpPr>
            <p:cNvPr id="802823" name="Freeform 7"/>
            <p:cNvSpPr>
              <a:spLocks/>
            </p:cNvSpPr>
            <p:nvPr/>
          </p:nvSpPr>
          <p:spPr bwMode="auto">
            <a:xfrm>
              <a:off x="3258" y="2038"/>
              <a:ext cx="2059" cy="1317"/>
            </a:xfrm>
            <a:custGeom>
              <a:avLst/>
              <a:gdLst/>
              <a:ahLst/>
              <a:cxnLst>
                <a:cxn ang="0">
                  <a:pos x="0" y="1316"/>
                </a:cxn>
                <a:cxn ang="0">
                  <a:pos x="161" y="1107"/>
                </a:cxn>
                <a:cxn ang="0">
                  <a:pos x="331" y="908"/>
                </a:cxn>
                <a:cxn ang="0">
                  <a:pos x="408" y="809"/>
                </a:cxn>
                <a:cxn ang="0">
                  <a:pos x="493" y="721"/>
                </a:cxn>
                <a:cxn ang="0">
                  <a:pos x="570" y="639"/>
                </a:cxn>
                <a:cxn ang="0">
                  <a:pos x="655" y="562"/>
                </a:cxn>
                <a:cxn ang="0">
                  <a:pos x="740" y="490"/>
                </a:cxn>
                <a:cxn ang="0">
                  <a:pos x="816" y="429"/>
                </a:cxn>
                <a:cxn ang="0">
                  <a:pos x="986" y="319"/>
                </a:cxn>
                <a:cxn ang="0">
                  <a:pos x="1148" y="226"/>
                </a:cxn>
                <a:cxn ang="0">
                  <a:pos x="1301" y="148"/>
                </a:cxn>
                <a:cxn ang="0">
                  <a:pos x="1369" y="121"/>
                </a:cxn>
                <a:cxn ang="0">
                  <a:pos x="1437" y="93"/>
                </a:cxn>
                <a:cxn ang="0">
                  <a:pos x="1565" y="55"/>
                </a:cxn>
                <a:cxn ang="0">
                  <a:pos x="1684" y="33"/>
                </a:cxn>
                <a:cxn ang="0">
                  <a:pos x="1786" y="11"/>
                </a:cxn>
                <a:cxn ang="0">
                  <a:pos x="1871" y="0"/>
                </a:cxn>
                <a:cxn ang="0">
                  <a:pos x="1939" y="0"/>
                </a:cxn>
                <a:cxn ang="0">
                  <a:pos x="1998" y="5"/>
                </a:cxn>
                <a:cxn ang="0">
                  <a:pos x="2058" y="11"/>
                </a:cxn>
              </a:cxnLst>
              <a:rect l="0" t="0" r="r" b="b"/>
              <a:pathLst>
                <a:path w="2059" h="1317">
                  <a:moveTo>
                    <a:pt x="0" y="1316"/>
                  </a:moveTo>
                  <a:lnTo>
                    <a:pt x="161" y="1107"/>
                  </a:lnTo>
                  <a:lnTo>
                    <a:pt x="331" y="908"/>
                  </a:lnTo>
                  <a:lnTo>
                    <a:pt x="408" y="809"/>
                  </a:lnTo>
                  <a:lnTo>
                    <a:pt x="493" y="721"/>
                  </a:lnTo>
                  <a:lnTo>
                    <a:pt x="570" y="639"/>
                  </a:lnTo>
                  <a:lnTo>
                    <a:pt x="655" y="562"/>
                  </a:lnTo>
                  <a:lnTo>
                    <a:pt x="740" y="490"/>
                  </a:lnTo>
                  <a:lnTo>
                    <a:pt x="816" y="429"/>
                  </a:lnTo>
                  <a:lnTo>
                    <a:pt x="986" y="319"/>
                  </a:lnTo>
                  <a:lnTo>
                    <a:pt x="1148" y="226"/>
                  </a:lnTo>
                  <a:lnTo>
                    <a:pt x="1301" y="148"/>
                  </a:lnTo>
                  <a:lnTo>
                    <a:pt x="1369" y="121"/>
                  </a:lnTo>
                  <a:lnTo>
                    <a:pt x="1437" y="93"/>
                  </a:lnTo>
                  <a:lnTo>
                    <a:pt x="1565" y="55"/>
                  </a:lnTo>
                  <a:lnTo>
                    <a:pt x="1684" y="33"/>
                  </a:lnTo>
                  <a:lnTo>
                    <a:pt x="1786" y="11"/>
                  </a:lnTo>
                  <a:lnTo>
                    <a:pt x="1871" y="0"/>
                  </a:lnTo>
                  <a:lnTo>
                    <a:pt x="1939" y="0"/>
                  </a:lnTo>
                  <a:lnTo>
                    <a:pt x="1998" y="5"/>
                  </a:lnTo>
                  <a:lnTo>
                    <a:pt x="2058" y="11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2824" name="Rectangle 8"/>
            <p:cNvSpPr>
              <a:spLocks noChangeArrowheads="1"/>
            </p:cNvSpPr>
            <p:nvPr/>
          </p:nvSpPr>
          <p:spPr bwMode="auto">
            <a:xfrm>
              <a:off x="5346" y="1942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I(q)</a:t>
              </a:r>
            </a:p>
          </p:txBody>
        </p:sp>
      </p:grpSp>
      <p:sp>
        <p:nvSpPr>
          <p:cNvPr id="802825" name="Line 9"/>
          <p:cNvSpPr>
            <a:spLocks noChangeShapeType="1"/>
          </p:cNvSpPr>
          <p:nvPr/>
        </p:nvSpPr>
        <p:spPr bwMode="auto">
          <a:xfrm>
            <a:off x="5173663" y="3216275"/>
            <a:ext cx="0" cy="285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2826" name="Rectangle 10"/>
          <p:cNvSpPr>
            <a:spLocks noChangeArrowheads="1"/>
          </p:cNvSpPr>
          <p:nvPr/>
        </p:nvSpPr>
        <p:spPr bwMode="auto">
          <a:xfrm>
            <a:off x="5157788" y="534828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sp>
        <p:nvSpPr>
          <p:cNvPr id="802827" name="Rectangle 11"/>
          <p:cNvSpPr>
            <a:spLocks noChangeArrowheads="1"/>
          </p:cNvSpPr>
          <p:nvPr/>
        </p:nvSpPr>
        <p:spPr bwMode="auto">
          <a:xfrm>
            <a:off x="4675188" y="2084388"/>
            <a:ext cx="957262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Coste,</a:t>
            </a:r>
          </a:p>
          <a:p>
            <a:pPr algn="ctr" eaLnBrk="0" hangingPunct="0"/>
            <a:r>
              <a:rPr lang="en-US" sz="1400" b="1"/>
              <a:t>ingreso,</a:t>
            </a:r>
          </a:p>
          <a:p>
            <a:pPr algn="ctr" eaLnBrk="0" hangingPunct="0"/>
            <a:r>
              <a:rPr lang="en-US" sz="1400" b="1"/>
              <a:t>beneficio</a:t>
            </a:r>
          </a:p>
          <a:p>
            <a:pPr algn="ctr" eaLnBrk="0" hangingPunct="0"/>
            <a:r>
              <a:rPr lang="en-US" sz="1400" b="1"/>
              <a:t>(dólares</a:t>
            </a:r>
          </a:p>
          <a:p>
            <a:pPr algn="ctr" eaLnBrk="0" hangingPunct="0"/>
            <a:r>
              <a:rPr lang="en-US" sz="1400" b="1"/>
              <a:t>anuales)</a:t>
            </a:r>
          </a:p>
        </p:txBody>
      </p:sp>
      <p:sp>
        <p:nvSpPr>
          <p:cNvPr id="802828" name="Rectangle 12"/>
          <p:cNvSpPr>
            <a:spLocks noChangeArrowheads="1"/>
          </p:cNvSpPr>
          <p:nvPr/>
        </p:nvSpPr>
        <p:spPr bwMode="auto">
          <a:xfrm>
            <a:off x="6294438" y="5940425"/>
            <a:ext cx="2659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Producción (unidades al año)</a:t>
            </a:r>
          </a:p>
        </p:txBody>
      </p:sp>
      <p:grpSp>
        <p:nvGrpSpPr>
          <p:cNvPr id="802829" name="Group 13"/>
          <p:cNvGrpSpPr>
            <a:grpSpLocks/>
          </p:cNvGrpSpPr>
          <p:nvPr/>
        </p:nvGrpSpPr>
        <p:grpSpPr bwMode="auto">
          <a:xfrm>
            <a:off x="5170488" y="2647950"/>
            <a:ext cx="3519487" cy="2135188"/>
            <a:chOff x="3257" y="1668"/>
            <a:chExt cx="2217" cy="1345"/>
          </a:xfrm>
        </p:grpSpPr>
        <p:sp>
          <p:nvSpPr>
            <p:cNvPr id="802830" name="Freeform 14"/>
            <p:cNvSpPr>
              <a:spLocks/>
            </p:cNvSpPr>
            <p:nvPr/>
          </p:nvSpPr>
          <p:spPr bwMode="auto">
            <a:xfrm>
              <a:off x="3257" y="1846"/>
              <a:ext cx="1991" cy="1167"/>
            </a:xfrm>
            <a:custGeom>
              <a:avLst/>
              <a:gdLst/>
              <a:ahLst/>
              <a:cxnLst>
                <a:cxn ang="0">
                  <a:pos x="0" y="1166"/>
                </a:cxn>
                <a:cxn ang="0">
                  <a:pos x="59" y="1131"/>
                </a:cxn>
                <a:cxn ang="0">
                  <a:pos x="101" y="1111"/>
                </a:cxn>
                <a:cxn ang="0">
                  <a:pos x="143" y="1097"/>
                </a:cxn>
                <a:cxn ang="0">
                  <a:pos x="185" y="1087"/>
                </a:cxn>
                <a:cxn ang="0">
                  <a:pos x="235" y="1082"/>
                </a:cxn>
                <a:cxn ang="0">
                  <a:pos x="303" y="1077"/>
                </a:cxn>
                <a:cxn ang="0">
                  <a:pos x="378" y="1062"/>
                </a:cxn>
                <a:cxn ang="0">
                  <a:pos x="428" y="1052"/>
                </a:cxn>
                <a:cxn ang="0">
                  <a:pos x="479" y="1042"/>
                </a:cxn>
                <a:cxn ang="0">
                  <a:pos x="605" y="1017"/>
                </a:cxn>
                <a:cxn ang="0">
                  <a:pos x="739" y="992"/>
                </a:cxn>
                <a:cxn ang="0">
                  <a:pos x="857" y="958"/>
                </a:cxn>
                <a:cxn ang="0">
                  <a:pos x="974" y="923"/>
                </a:cxn>
                <a:cxn ang="0">
                  <a:pos x="1083" y="888"/>
                </a:cxn>
                <a:cxn ang="0">
                  <a:pos x="1192" y="844"/>
                </a:cxn>
                <a:cxn ang="0">
                  <a:pos x="1302" y="789"/>
                </a:cxn>
                <a:cxn ang="0">
                  <a:pos x="1419" y="715"/>
                </a:cxn>
                <a:cxn ang="0">
                  <a:pos x="1537" y="635"/>
                </a:cxn>
                <a:cxn ang="0">
                  <a:pos x="1654" y="541"/>
                </a:cxn>
                <a:cxn ang="0">
                  <a:pos x="1747" y="447"/>
                </a:cxn>
                <a:cxn ang="0">
                  <a:pos x="1822" y="343"/>
                </a:cxn>
                <a:cxn ang="0">
                  <a:pos x="1889" y="234"/>
                </a:cxn>
                <a:cxn ang="0">
                  <a:pos x="1940" y="119"/>
                </a:cxn>
                <a:cxn ang="0">
                  <a:pos x="1990" y="0"/>
                </a:cxn>
              </a:cxnLst>
              <a:rect l="0" t="0" r="r" b="b"/>
              <a:pathLst>
                <a:path w="1991" h="1167">
                  <a:moveTo>
                    <a:pt x="0" y="1166"/>
                  </a:moveTo>
                  <a:lnTo>
                    <a:pt x="59" y="1131"/>
                  </a:lnTo>
                  <a:lnTo>
                    <a:pt x="101" y="1111"/>
                  </a:lnTo>
                  <a:lnTo>
                    <a:pt x="143" y="1097"/>
                  </a:lnTo>
                  <a:lnTo>
                    <a:pt x="185" y="1087"/>
                  </a:lnTo>
                  <a:lnTo>
                    <a:pt x="235" y="1082"/>
                  </a:lnTo>
                  <a:lnTo>
                    <a:pt x="303" y="1077"/>
                  </a:lnTo>
                  <a:lnTo>
                    <a:pt x="378" y="1062"/>
                  </a:lnTo>
                  <a:lnTo>
                    <a:pt x="428" y="1052"/>
                  </a:lnTo>
                  <a:lnTo>
                    <a:pt x="479" y="1042"/>
                  </a:lnTo>
                  <a:lnTo>
                    <a:pt x="605" y="1017"/>
                  </a:lnTo>
                  <a:lnTo>
                    <a:pt x="739" y="992"/>
                  </a:lnTo>
                  <a:lnTo>
                    <a:pt x="857" y="958"/>
                  </a:lnTo>
                  <a:lnTo>
                    <a:pt x="974" y="923"/>
                  </a:lnTo>
                  <a:lnTo>
                    <a:pt x="1083" y="888"/>
                  </a:lnTo>
                  <a:lnTo>
                    <a:pt x="1192" y="844"/>
                  </a:lnTo>
                  <a:lnTo>
                    <a:pt x="1302" y="789"/>
                  </a:lnTo>
                  <a:lnTo>
                    <a:pt x="1419" y="715"/>
                  </a:lnTo>
                  <a:lnTo>
                    <a:pt x="1537" y="635"/>
                  </a:lnTo>
                  <a:lnTo>
                    <a:pt x="1654" y="541"/>
                  </a:lnTo>
                  <a:lnTo>
                    <a:pt x="1747" y="447"/>
                  </a:lnTo>
                  <a:lnTo>
                    <a:pt x="1822" y="343"/>
                  </a:lnTo>
                  <a:lnTo>
                    <a:pt x="1889" y="234"/>
                  </a:lnTo>
                  <a:lnTo>
                    <a:pt x="1940" y="119"/>
                  </a:lnTo>
                  <a:lnTo>
                    <a:pt x="1990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2831" name="Rectangle 15"/>
            <p:cNvSpPr>
              <a:spLocks noChangeArrowheads="1"/>
            </p:cNvSpPr>
            <p:nvPr/>
          </p:nvSpPr>
          <p:spPr bwMode="auto">
            <a:xfrm>
              <a:off x="5072" y="1668"/>
              <a:ext cx="4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C(q)</a:t>
              </a:r>
            </a:p>
          </p:txBody>
        </p:sp>
      </p:grpSp>
      <p:grpSp>
        <p:nvGrpSpPr>
          <p:cNvPr id="802832" name="Group 16"/>
          <p:cNvGrpSpPr>
            <a:grpSpLocks/>
          </p:cNvGrpSpPr>
          <p:nvPr/>
        </p:nvGrpSpPr>
        <p:grpSpPr bwMode="auto">
          <a:xfrm>
            <a:off x="6262688" y="2973388"/>
            <a:ext cx="1801812" cy="1749425"/>
            <a:chOff x="3945" y="1873"/>
            <a:chExt cx="1135" cy="1102"/>
          </a:xfrm>
        </p:grpSpPr>
        <p:grpSp>
          <p:nvGrpSpPr>
            <p:cNvPr id="802833" name="Group 17"/>
            <p:cNvGrpSpPr>
              <a:grpSpLocks/>
            </p:cNvGrpSpPr>
            <p:nvPr/>
          </p:nvGrpSpPr>
          <p:grpSpPr bwMode="auto">
            <a:xfrm>
              <a:off x="3945" y="1873"/>
              <a:ext cx="1135" cy="1102"/>
              <a:chOff x="3945" y="1961"/>
              <a:chExt cx="1135" cy="1102"/>
            </a:xfrm>
          </p:grpSpPr>
          <p:sp>
            <p:nvSpPr>
              <p:cNvPr id="802834" name="Line 18"/>
              <p:cNvSpPr>
                <a:spLocks noChangeShapeType="1"/>
              </p:cNvSpPr>
              <p:nvPr/>
            </p:nvSpPr>
            <p:spPr bwMode="auto">
              <a:xfrm flipV="1">
                <a:off x="3945" y="1961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02835" name="Line 19"/>
              <p:cNvSpPr>
                <a:spLocks noChangeShapeType="1"/>
              </p:cNvSpPr>
              <p:nvPr/>
            </p:nvSpPr>
            <p:spPr bwMode="auto">
              <a:xfrm flipV="1">
                <a:off x="3945" y="2436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02836" name="Oval 20"/>
            <p:cNvSpPr>
              <a:spLocks noChangeArrowheads="1"/>
            </p:cNvSpPr>
            <p:nvPr/>
          </p:nvSpPr>
          <p:spPr bwMode="auto">
            <a:xfrm>
              <a:off x="4458" y="2634"/>
              <a:ext cx="69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2837" name="Oval 21"/>
            <p:cNvSpPr>
              <a:spLocks noChangeArrowheads="1"/>
            </p:cNvSpPr>
            <p:nvPr/>
          </p:nvSpPr>
          <p:spPr bwMode="auto">
            <a:xfrm>
              <a:off x="4458" y="2188"/>
              <a:ext cx="69" cy="6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2838" name="Rectangle 22"/>
            <p:cNvSpPr>
              <a:spLocks noChangeArrowheads="1"/>
            </p:cNvSpPr>
            <p:nvPr/>
          </p:nvSpPr>
          <p:spPr bwMode="auto">
            <a:xfrm>
              <a:off x="4317" y="197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A</a:t>
              </a:r>
            </a:p>
          </p:txBody>
        </p:sp>
        <p:sp>
          <p:nvSpPr>
            <p:cNvPr id="802839" name="Rectangle 23"/>
            <p:cNvSpPr>
              <a:spLocks noChangeArrowheads="1"/>
            </p:cNvSpPr>
            <p:nvPr/>
          </p:nvSpPr>
          <p:spPr bwMode="auto">
            <a:xfrm>
              <a:off x="4269" y="245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B</a:t>
              </a:r>
            </a:p>
          </p:txBody>
        </p:sp>
      </p:grpSp>
      <p:grpSp>
        <p:nvGrpSpPr>
          <p:cNvPr id="802840" name="Group 24"/>
          <p:cNvGrpSpPr>
            <a:grpSpLocks/>
          </p:cNvGrpSpPr>
          <p:nvPr/>
        </p:nvGrpSpPr>
        <p:grpSpPr bwMode="auto">
          <a:xfrm>
            <a:off x="5592763" y="3543300"/>
            <a:ext cx="1771650" cy="2168525"/>
            <a:chOff x="3523" y="2232"/>
            <a:chExt cx="1116" cy="1366"/>
          </a:xfrm>
        </p:grpSpPr>
        <p:sp>
          <p:nvSpPr>
            <p:cNvPr id="802841" name="Rectangle 25"/>
            <p:cNvSpPr>
              <a:spLocks noChangeArrowheads="1"/>
            </p:cNvSpPr>
            <p:nvPr/>
          </p:nvSpPr>
          <p:spPr bwMode="auto">
            <a:xfrm>
              <a:off x="3523" y="3350"/>
              <a:ext cx="27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-25000"/>
                <a:t>0</a:t>
              </a:r>
            </a:p>
          </p:txBody>
        </p:sp>
        <p:sp>
          <p:nvSpPr>
            <p:cNvPr id="802842" name="Line 26"/>
            <p:cNvSpPr>
              <a:spLocks noChangeShapeType="1"/>
            </p:cNvSpPr>
            <p:nvPr/>
          </p:nvSpPr>
          <p:spPr bwMode="auto">
            <a:xfrm>
              <a:off x="3602" y="2917"/>
              <a:ext cx="0" cy="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2843" name="Line 27"/>
            <p:cNvSpPr>
              <a:spLocks noChangeShapeType="1"/>
            </p:cNvSpPr>
            <p:nvPr/>
          </p:nvSpPr>
          <p:spPr bwMode="auto">
            <a:xfrm>
              <a:off x="4492" y="2232"/>
              <a:ext cx="0" cy="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2844" name="Rectangle 28"/>
            <p:cNvSpPr>
              <a:spLocks noChangeArrowheads="1"/>
            </p:cNvSpPr>
            <p:nvPr/>
          </p:nvSpPr>
          <p:spPr bwMode="auto">
            <a:xfrm>
              <a:off x="4387" y="3350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30000"/>
                <a:t>*</a:t>
              </a:r>
            </a:p>
          </p:txBody>
        </p:sp>
      </p:grp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5167313" y="4652963"/>
            <a:ext cx="3663950" cy="1309687"/>
            <a:chOff x="3255" y="2931"/>
            <a:chExt cx="2308" cy="825"/>
          </a:xfrm>
        </p:grpSpPr>
        <p:sp>
          <p:nvSpPr>
            <p:cNvPr id="802846" name="Freeform 30"/>
            <p:cNvSpPr>
              <a:spLocks/>
            </p:cNvSpPr>
            <p:nvPr/>
          </p:nvSpPr>
          <p:spPr bwMode="auto">
            <a:xfrm>
              <a:off x="3255" y="2931"/>
              <a:ext cx="2058" cy="801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26" y="794"/>
                </a:cxn>
                <a:cxn ang="0">
                  <a:pos x="51" y="788"/>
                </a:cxn>
                <a:cxn ang="0">
                  <a:pos x="85" y="769"/>
                </a:cxn>
                <a:cxn ang="0">
                  <a:pos x="102" y="751"/>
                </a:cxn>
                <a:cxn ang="0">
                  <a:pos x="119" y="733"/>
                </a:cxn>
                <a:cxn ang="0">
                  <a:pos x="145" y="708"/>
                </a:cxn>
                <a:cxn ang="0">
                  <a:pos x="162" y="672"/>
                </a:cxn>
                <a:cxn ang="0">
                  <a:pos x="213" y="592"/>
                </a:cxn>
                <a:cxn ang="0">
                  <a:pos x="272" y="507"/>
                </a:cxn>
                <a:cxn ang="0">
                  <a:pos x="349" y="421"/>
                </a:cxn>
                <a:cxn ang="0">
                  <a:pos x="434" y="336"/>
                </a:cxn>
                <a:cxn ang="0">
                  <a:pos x="544" y="250"/>
                </a:cxn>
                <a:cxn ang="0">
                  <a:pos x="655" y="171"/>
                </a:cxn>
                <a:cxn ang="0">
                  <a:pos x="714" y="140"/>
                </a:cxn>
                <a:cxn ang="0">
                  <a:pos x="774" y="110"/>
                </a:cxn>
                <a:cxn ang="0">
                  <a:pos x="884" y="61"/>
                </a:cxn>
                <a:cxn ang="0">
                  <a:pos x="1003" y="24"/>
                </a:cxn>
                <a:cxn ang="0">
                  <a:pos x="1122" y="6"/>
                </a:cxn>
                <a:cxn ang="0">
                  <a:pos x="1233" y="0"/>
                </a:cxn>
                <a:cxn ang="0">
                  <a:pos x="1292" y="6"/>
                </a:cxn>
                <a:cxn ang="0">
                  <a:pos x="1352" y="18"/>
                </a:cxn>
                <a:cxn ang="0">
                  <a:pos x="1462" y="61"/>
                </a:cxn>
                <a:cxn ang="0">
                  <a:pos x="1573" y="110"/>
                </a:cxn>
                <a:cxn ang="0">
                  <a:pos x="1666" y="165"/>
                </a:cxn>
                <a:cxn ang="0">
                  <a:pos x="1743" y="220"/>
                </a:cxn>
                <a:cxn ang="0">
                  <a:pos x="1811" y="287"/>
                </a:cxn>
                <a:cxn ang="0">
                  <a:pos x="1870" y="360"/>
                </a:cxn>
                <a:cxn ang="0">
                  <a:pos x="1921" y="421"/>
                </a:cxn>
                <a:cxn ang="0">
                  <a:pos x="1964" y="482"/>
                </a:cxn>
                <a:cxn ang="0">
                  <a:pos x="2006" y="543"/>
                </a:cxn>
                <a:cxn ang="0">
                  <a:pos x="2032" y="598"/>
                </a:cxn>
                <a:cxn ang="0">
                  <a:pos x="2057" y="641"/>
                </a:cxn>
              </a:cxnLst>
              <a:rect l="0" t="0" r="r" b="b"/>
              <a:pathLst>
                <a:path w="2058" h="801">
                  <a:moveTo>
                    <a:pt x="0" y="800"/>
                  </a:moveTo>
                  <a:lnTo>
                    <a:pt x="26" y="794"/>
                  </a:lnTo>
                  <a:lnTo>
                    <a:pt x="51" y="788"/>
                  </a:lnTo>
                  <a:lnTo>
                    <a:pt x="85" y="769"/>
                  </a:lnTo>
                  <a:lnTo>
                    <a:pt x="102" y="751"/>
                  </a:lnTo>
                  <a:lnTo>
                    <a:pt x="119" y="733"/>
                  </a:lnTo>
                  <a:lnTo>
                    <a:pt x="145" y="708"/>
                  </a:lnTo>
                  <a:lnTo>
                    <a:pt x="162" y="672"/>
                  </a:lnTo>
                  <a:lnTo>
                    <a:pt x="213" y="592"/>
                  </a:lnTo>
                  <a:lnTo>
                    <a:pt x="272" y="507"/>
                  </a:lnTo>
                  <a:lnTo>
                    <a:pt x="349" y="421"/>
                  </a:lnTo>
                  <a:lnTo>
                    <a:pt x="434" y="336"/>
                  </a:lnTo>
                  <a:lnTo>
                    <a:pt x="544" y="250"/>
                  </a:lnTo>
                  <a:lnTo>
                    <a:pt x="655" y="171"/>
                  </a:lnTo>
                  <a:lnTo>
                    <a:pt x="714" y="140"/>
                  </a:lnTo>
                  <a:lnTo>
                    <a:pt x="774" y="110"/>
                  </a:lnTo>
                  <a:lnTo>
                    <a:pt x="884" y="61"/>
                  </a:lnTo>
                  <a:lnTo>
                    <a:pt x="1003" y="24"/>
                  </a:lnTo>
                  <a:lnTo>
                    <a:pt x="1122" y="6"/>
                  </a:lnTo>
                  <a:lnTo>
                    <a:pt x="1233" y="0"/>
                  </a:lnTo>
                  <a:lnTo>
                    <a:pt x="1292" y="6"/>
                  </a:lnTo>
                  <a:lnTo>
                    <a:pt x="1352" y="18"/>
                  </a:lnTo>
                  <a:lnTo>
                    <a:pt x="1462" y="61"/>
                  </a:lnTo>
                  <a:lnTo>
                    <a:pt x="1573" y="110"/>
                  </a:lnTo>
                  <a:lnTo>
                    <a:pt x="1666" y="165"/>
                  </a:lnTo>
                  <a:lnTo>
                    <a:pt x="1743" y="220"/>
                  </a:lnTo>
                  <a:lnTo>
                    <a:pt x="1811" y="287"/>
                  </a:lnTo>
                  <a:lnTo>
                    <a:pt x="1870" y="360"/>
                  </a:lnTo>
                  <a:lnTo>
                    <a:pt x="1921" y="421"/>
                  </a:lnTo>
                  <a:lnTo>
                    <a:pt x="1964" y="482"/>
                  </a:lnTo>
                  <a:lnTo>
                    <a:pt x="2006" y="543"/>
                  </a:lnTo>
                  <a:lnTo>
                    <a:pt x="2032" y="598"/>
                  </a:lnTo>
                  <a:lnTo>
                    <a:pt x="2057" y="641"/>
                  </a:lnTo>
                </a:path>
              </a:pathLst>
            </a:custGeom>
            <a:noFill/>
            <a:ln w="508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802847" name="Object 3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46" y="3559"/>
            <a:ext cx="317" cy="197"/>
          </p:xfrm>
          <a:graphic>
            <a:graphicData uri="http://schemas.openxmlformats.org/presentationml/2006/ole">
              <p:oleObj spid="_x0000_s802847" name="Equation" r:id="rId4" imgW="501480" imgH="311040" progId="Equation.3">
                <p:embed/>
              </p:oleObj>
            </a:graphicData>
          </a:graphic>
        </p:graphicFrame>
      </p:grpSp>
      <p:sp>
        <p:nvSpPr>
          <p:cNvPr id="802848" name="Rectangle 32"/>
          <p:cNvSpPr>
            <a:spLocks noGrp="1" noChangeArrowheads="1"/>
          </p:cNvSpPr>
          <p:nvPr>
            <p:ph type="title"/>
          </p:nvPr>
        </p:nvSpPr>
        <p:spPr>
          <a:xfrm>
            <a:off x="550863" y="620713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5</a:t>
            </a:r>
            <a:r>
              <a:rPr lang="es-ES" sz="4000" dirty="0" smtClean="0"/>
              <a:t>. </a:t>
            </a:r>
            <a:r>
              <a:rPr lang="es-ES" sz="4000" dirty="0"/>
              <a:t>La maximización del beneficio</a:t>
            </a:r>
            <a:endParaRPr lang="en-US" sz="3200" dirty="0"/>
          </a:p>
        </p:txBody>
      </p:sp>
      <p:sp>
        <p:nvSpPr>
          <p:cNvPr id="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46431" y="6381750"/>
            <a:ext cx="5544273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20. </a:t>
            </a:r>
            <a:r>
              <a:rPr lang="es-ES" sz="2000" dirty="0" smtClean="0"/>
              <a:t>Ingreso total, coste total y beneficio.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B118-3BC6-46BB-A094-976175020D11}" type="slidenum">
              <a:rPr lang="es-ES"/>
              <a:pPr/>
              <a:t>77</a:t>
            </a:fld>
            <a:endParaRPr lang="es-ES"/>
          </a:p>
        </p:txBody>
      </p:sp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486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48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47850"/>
            <a:ext cx="4038600" cy="4114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sz="2800">
                <a:solidFill>
                  <a:srgbClr val="FF3300"/>
                </a:solidFill>
              </a:rPr>
              <a:t>Pregunta:</a:t>
            </a:r>
            <a:endParaRPr lang="en-US" sz="2800"/>
          </a:p>
          <a:p>
            <a:pPr lvl="1">
              <a:spcBef>
                <a:spcPct val="70000"/>
              </a:spcBef>
            </a:pPr>
            <a:r>
              <a:rPr lang="en-US" sz="2400"/>
              <a:t>¿Por qué disminuyen los beneficios cuando los niveles de producción son superiores o inferiores a </a:t>
            </a:r>
            <a:r>
              <a:rPr lang="en-US" sz="2400" b="1"/>
              <a:t>q*</a:t>
            </a:r>
            <a:r>
              <a:rPr lang="en-US" sz="2400"/>
              <a:t>? </a:t>
            </a:r>
          </a:p>
        </p:txBody>
      </p:sp>
      <p:sp>
        <p:nvSpPr>
          <p:cNvPr id="804869" name="Line 5"/>
          <p:cNvSpPr>
            <a:spLocks noChangeShapeType="1"/>
          </p:cNvSpPr>
          <p:nvPr/>
        </p:nvSpPr>
        <p:spPr bwMode="auto">
          <a:xfrm>
            <a:off x="5187950" y="5322888"/>
            <a:ext cx="394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804870" name="Group 6"/>
          <p:cNvGrpSpPr>
            <a:grpSpLocks/>
          </p:cNvGrpSpPr>
          <p:nvPr/>
        </p:nvGrpSpPr>
        <p:grpSpPr bwMode="auto">
          <a:xfrm>
            <a:off x="5172075" y="3082925"/>
            <a:ext cx="3851275" cy="2243138"/>
            <a:chOff x="3258" y="1942"/>
            <a:chExt cx="2426" cy="1413"/>
          </a:xfrm>
        </p:grpSpPr>
        <p:sp>
          <p:nvSpPr>
            <p:cNvPr id="804871" name="Freeform 7"/>
            <p:cNvSpPr>
              <a:spLocks/>
            </p:cNvSpPr>
            <p:nvPr/>
          </p:nvSpPr>
          <p:spPr bwMode="auto">
            <a:xfrm>
              <a:off x="3258" y="2038"/>
              <a:ext cx="2059" cy="1317"/>
            </a:xfrm>
            <a:custGeom>
              <a:avLst/>
              <a:gdLst/>
              <a:ahLst/>
              <a:cxnLst>
                <a:cxn ang="0">
                  <a:pos x="0" y="1316"/>
                </a:cxn>
                <a:cxn ang="0">
                  <a:pos x="161" y="1107"/>
                </a:cxn>
                <a:cxn ang="0">
                  <a:pos x="331" y="908"/>
                </a:cxn>
                <a:cxn ang="0">
                  <a:pos x="408" y="809"/>
                </a:cxn>
                <a:cxn ang="0">
                  <a:pos x="493" y="721"/>
                </a:cxn>
                <a:cxn ang="0">
                  <a:pos x="570" y="639"/>
                </a:cxn>
                <a:cxn ang="0">
                  <a:pos x="655" y="562"/>
                </a:cxn>
                <a:cxn ang="0">
                  <a:pos x="740" y="490"/>
                </a:cxn>
                <a:cxn ang="0">
                  <a:pos x="816" y="429"/>
                </a:cxn>
                <a:cxn ang="0">
                  <a:pos x="986" y="319"/>
                </a:cxn>
                <a:cxn ang="0">
                  <a:pos x="1148" y="226"/>
                </a:cxn>
                <a:cxn ang="0">
                  <a:pos x="1301" y="148"/>
                </a:cxn>
                <a:cxn ang="0">
                  <a:pos x="1369" y="121"/>
                </a:cxn>
                <a:cxn ang="0">
                  <a:pos x="1437" y="93"/>
                </a:cxn>
                <a:cxn ang="0">
                  <a:pos x="1565" y="55"/>
                </a:cxn>
                <a:cxn ang="0">
                  <a:pos x="1684" y="33"/>
                </a:cxn>
                <a:cxn ang="0">
                  <a:pos x="1786" y="11"/>
                </a:cxn>
                <a:cxn ang="0">
                  <a:pos x="1871" y="0"/>
                </a:cxn>
                <a:cxn ang="0">
                  <a:pos x="1939" y="0"/>
                </a:cxn>
                <a:cxn ang="0">
                  <a:pos x="1998" y="5"/>
                </a:cxn>
                <a:cxn ang="0">
                  <a:pos x="2058" y="11"/>
                </a:cxn>
              </a:cxnLst>
              <a:rect l="0" t="0" r="r" b="b"/>
              <a:pathLst>
                <a:path w="2059" h="1317">
                  <a:moveTo>
                    <a:pt x="0" y="1316"/>
                  </a:moveTo>
                  <a:lnTo>
                    <a:pt x="161" y="1107"/>
                  </a:lnTo>
                  <a:lnTo>
                    <a:pt x="331" y="908"/>
                  </a:lnTo>
                  <a:lnTo>
                    <a:pt x="408" y="809"/>
                  </a:lnTo>
                  <a:lnTo>
                    <a:pt x="493" y="721"/>
                  </a:lnTo>
                  <a:lnTo>
                    <a:pt x="570" y="639"/>
                  </a:lnTo>
                  <a:lnTo>
                    <a:pt x="655" y="562"/>
                  </a:lnTo>
                  <a:lnTo>
                    <a:pt x="740" y="490"/>
                  </a:lnTo>
                  <a:lnTo>
                    <a:pt x="816" y="429"/>
                  </a:lnTo>
                  <a:lnTo>
                    <a:pt x="986" y="319"/>
                  </a:lnTo>
                  <a:lnTo>
                    <a:pt x="1148" y="226"/>
                  </a:lnTo>
                  <a:lnTo>
                    <a:pt x="1301" y="148"/>
                  </a:lnTo>
                  <a:lnTo>
                    <a:pt x="1369" y="121"/>
                  </a:lnTo>
                  <a:lnTo>
                    <a:pt x="1437" y="93"/>
                  </a:lnTo>
                  <a:lnTo>
                    <a:pt x="1565" y="55"/>
                  </a:lnTo>
                  <a:lnTo>
                    <a:pt x="1684" y="33"/>
                  </a:lnTo>
                  <a:lnTo>
                    <a:pt x="1786" y="11"/>
                  </a:lnTo>
                  <a:lnTo>
                    <a:pt x="1871" y="0"/>
                  </a:lnTo>
                  <a:lnTo>
                    <a:pt x="1939" y="0"/>
                  </a:lnTo>
                  <a:lnTo>
                    <a:pt x="1998" y="5"/>
                  </a:lnTo>
                  <a:lnTo>
                    <a:pt x="2058" y="11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4872" name="Rectangle 8"/>
            <p:cNvSpPr>
              <a:spLocks noChangeArrowheads="1"/>
            </p:cNvSpPr>
            <p:nvPr/>
          </p:nvSpPr>
          <p:spPr bwMode="auto">
            <a:xfrm>
              <a:off x="5346" y="1942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I(q)</a:t>
              </a:r>
            </a:p>
          </p:txBody>
        </p:sp>
      </p:grpSp>
      <p:sp>
        <p:nvSpPr>
          <p:cNvPr id="804873" name="Line 9"/>
          <p:cNvSpPr>
            <a:spLocks noChangeShapeType="1"/>
          </p:cNvSpPr>
          <p:nvPr/>
        </p:nvSpPr>
        <p:spPr bwMode="auto">
          <a:xfrm>
            <a:off x="5173663" y="3216275"/>
            <a:ext cx="0" cy="285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4874" name="Rectangle 10"/>
          <p:cNvSpPr>
            <a:spLocks noChangeArrowheads="1"/>
          </p:cNvSpPr>
          <p:nvPr/>
        </p:nvSpPr>
        <p:spPr bwMode="auto">
          <a:xfrm>
            <a:off x="5157788" y="534828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grpSp>
        <p:nvGrpSpPr>
          <p:cNvPr id="804875" name="Group 11"/>
          <p:cNvGrpSpPr>
            <a:grpSpLocks/>
          </p:cNvGrpSpPr>
          <p:nvPr/>
        </p:nvGrpSpPr>
        <p:grpSpPr bwMode="auto">
          <a:xfrm>
            <a:off x="5170488" y="2647950"/>
            <a:ext cx="3519487" cy="2135188"/>
            <a:chOff x="3257" y="1668"/>
            <a:chExt cx="2217" cy="1345"/>
          </a:xfrm>
        </p:grpSpPr>
        <p:sp>
          <p:nvSpPr>
            <p:cNvPr id="804876" name="Freeform 12"/>
            <p:cNvSpPr>
              <a:spLocks/>
            </p:cNvSpPr>
            <p:nvPr/>
          </p:nvSpPr>
          <p:spPr bwMode="auto">
            <a:xfrm>
              <a:off x="3257" y="1846"/>
              <a:ext cx="1991" cy="1167"/>
            </a:xfrm>
            <a:custGeom>
              <a:avLst/>
              <a:gdLst/>
              <a:ahLst/>
              <a:cxnLst>
                <a:cxn ang="0">
                  <a:pos x="0" y="1166"/>
                </a:cxn>
                <a:cxn ang="0">
                  <a:pos x="59" y="1131"/>
                </a:cxn>
                <a:cxn ang="0">
                  <a:pos x="101" y="1111"/>
                </a:cxn>
                <a:cxn ang="0">
                  <a:pos x="143" y="1097"/>
                </a:cxn>
                <a:cxn ang="0">
                  <a:pos x="185" y="1087"/>
                </a:cxn>
                <a:cxn ang="0">
                  <a:pos x="235" y="1082"/>
                </a:cxn>
                <a:cxn ang="0">
                  <a:pos x="303" y="1077"/>
                </a:cxn>
                <a:cxn ang="0">
                  <a:pos x="378" y="1062"/>
                </a:cxn>
                <a:cxn ang="0">
                  <a:pos x="428" y="1052"/>
                </a:cxn>
                <a:cxn ang="0">
                  <a:pos x="479" y="1042"/>
                </a:cxn>
                <a:cxn ang="0">
                  <a:pos x="605" y="1017"/>
                </a:cxn>
                <a:cxn ang="0">
                  <a:pos x="739" y="992"/>
                </a:cxn>
                <a:cxn ang="0">
                  <a:pos x="857" y="958"/>
                </a:cxn>
                <a:cxn ang="0">
                  <a:pos x="974" y="923"/>
                </a:cxn>
                <a:cxn ang="0">
                  <a:pos x="1083" y="888"/>
                </a:cxn>
                <a:cxn ang="0">
                  <a:pos x="1192" y="844"/>
                </a:cxn>
                <a:cxn ang="0">
                  <a:pos x="1302" y="789"/>
                </a:cxn>
                <a:cxn ang="0">
                  <a:pos x="1419" y="715"/>
                </a:cxn>
                <a:cxn ang="0">
                  <a:pos x="1537" y="635"/>
                </a:cxn>
                <a:cxn ang="0">
                  <a:pos x="1654" y="541"/>
                </a:cxn>
                <a:cxn ang="0">
                  <a:pos x="1747" y="447"/>
                </a:cxn>
                <a:cxn ang="0">
                  <a:pos x="1822" y="343"/>
                </a:cxn>
                <a:cxn ang="0">
                  <a:pos x="1889" y="234"/>
                </a:cxn>
                <a:cxn ang="0">
                  <a:pos x="1940" y="119"/>
                </a:cxn>
                <a:cxn ang="0">
                  <a:pos x="1990" y="0"/>
                </a:cxn>
              </a:cxnLst>
              <a:rect l="0" t="0" r="r" b="b"/>
              <a:pathLst>
                <a:path w="1991" h="1167">
                  <a:moveTo>
                    <a:pt x="0" y="1166"/>
                  </a:moveTo>
                  <a:lnTo>
                    <a:pt x="59" y="1131"/>
                  </a:lnTo>
                  <a:lnTo>
                    <a:pt x="101" y="1111"/>
                  </a:lnTo>
                  <a:lnTo>
                    <a:pt x="143" y="1097"/>
                  </a:lnTo>
                  <a:lnTo>
                    <a:pt x="185" y="1087"/>
                  </a:lnTo>
                  <a:lnTo>
                    <a:pt x="235" y="1082"/>
                  </a:lnTo>
                  <a:lnTo>
                    <a:pt x="303" y="1077"/>
                  </a:lnTo>
                  <a:lnTo>
                    <a:pt x="378" y="1062"/>
                  </a:lnTo>
                  <a:lnTo>
                    <a:pt x="428" y="1052"/>
                  </a:lnTo>
                  <a:lnTo>
                    <a:pt x="479" y="1042"/>
                  </a:lnTo>
                  <a:lnTo>
                    <a:pt x="605" y="1017"/>
                  </a:lnTo>
                  <a:lnTo>
                    <a:pt x="739" y="992"/>
                  </a:lnTo>
                  <a:lnTo>
                    <a:pt x="857" y="958"/>
                  </a:lnTo>
                  <a:lnTo>
                    <a:pt x="974" y="923"/>
                  </a:lnTo>
                  <a:lnTo>
                    <a:pt x="1083" y="888"/>
                  </a:lnTo>
                  <a:lnTo>
                    <a:pt x="1192" y="844"/>
                  </a:lnTo>
                  <a:lnTo>
                    <a:pt x="1302" y="789"/>
                  </a:lnTo>
                  <a:lnTo>
                    <a:pt x="1419" y="715"/>
                  </a:lnTo>
                  <a:lnTo>
                    <a:pt x="1537" y="635"/>
                  </a:lnTo>
                  <a:lnTo>
                    <a:pt x="1654" y="541"/>
                  </a:lnTo>
                  <a:lnTo>
                    <a:pt x="1747" y="447"/>
                  </a:lnTo>
                  <a:lnTo>
                    <a:pt x="1822" y="343"/>
                  </a:lnTo>
                  <a:lnTo>
                    <a:pt x="1889" y="234"/>
                  </a:lnTo>
                  <a:lnTo>
                    <a:pt x="1940" y="119"/>
                  </a:lnTo>
                  <a:lnTo>
                    <a:pt x="1990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4877" name="Rectangle 13"/>
            <p:cNvSpPr>
              <a:spLocks noChangeArrowheads="1"/>
            </p:cNvSpPr>
            <p:nvPr/>
          </p:nvSpPr>
          <p:spPr bwMode="auto">
            <a:xfrm>
              <a:off x="5072" y="1668"/>
              <a:ext cx="4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C(q)</a:t>
              </a:r>
            </a:p>
          </p:txBody>
        </p:sp>
      </p:grpSp>
      <p:grpSp>
        <p:nvGrpSpPr>
          <p:cNvPr id="804878" name="Group 14"/>
          <p:cNvGrpSpPr>
            <a:grpSpLocks/>
          </p:cNvGrpSpPr>
          <p:nvPr/>
        </p:nvGrpSpPr>
        <p:grpSpPr bwMode="auto">
          <a:xfrm>
            <a:off x="6262688" y="2973388"/>
            <a:ext cx="1801812" cy="1749425"/>
            <a:chOff x="3945" y="1873"/>
            <a:chExt cx="1135" cy="1102"/>
          </a:xfrm>
        </p:grpSpPr>
        <p:grpSp>
          <p:nvGrpSpPr>
            <p:cNvPr id="804879" name="Group 15"/>
            <p:cNvGrpSpPr>
              <a:grpSpLocks/>
            </p:cNvGrpSpPr>
            <p:nvPr/>
          </p:nvGrpSpPr>
          <p:grpSpPr bwMode="auto">
            <a:xfrm>
              <a:off x="3945" y="1873"/>
              <a:ext cx="1135" cy="1102"/>
              <a:chOff x="3945" y="1961"/>
              <a:chExt cx="1135" cy="1102"/>
            </a:xfrm>
          </p:grpSpPr>
          <p:sp>
            <p:nvSpPr>
              <p:cNvPr id="804880" name="Line 16"/>
              <p:cNvSpPr>
                <a:spLocks noChangeShapeType="1"/>
              </p:cNvSpPr>
              <p:nvPr/>
            </p:nvSpPr>
            <p:spPr bwMode="auto">
              <a:xfrm flipV="1">
                <a:off x="3945" y="1961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04881" name="Line 17"/>
              <p:cNvSpPr>
                <a:spLocks noChangeShapeType="1"/>
              </p:cNvSpPr>
              <p:nvPr/>
            </p:nvSpPr>
            <p:spPr bwMode="auto">
              <a:xfrm flipV="1">
                <a:off x="3945" y="2436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04882" name="Oval 18"/>
            <p:cNvSpPr>
              <a:spLocks noChangeArrowheads="1"/>
            </p:cNvSpPr>
            <p:nvPr/>
          </p:nvSpPr>
          <p:spPr bwMode="auto">
            <a:xfrm>
              <a:off x="4458" y="2634"/>
              <a:ext cx="69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4883" name="Oval 19"/>
            <p:cNvSpPr>
              <a:spLocks noChangeArrowheads="1"/>
            </p:cNvSpPr>
            <p:nvPr/>
          </p:nvSpPr>
          <p:spPr bwMode="auto">
            <a:xfrm>
              <a:off x="4458" y="2188"/>
              <a:ext cx="69" cy="6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4884" name="Rectangle 20"/>
            <p:cNvSpPr>
              <a:spLocks noChangeArrowheads="1"/>
            </p:cNvSpPr>
            <p:nvPr/>
          </p:nvSpPr>
          <p:spPr bwMode="auto">
            <a:xfrm>
              <a:off x="4317" y="197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A</a:t>
              </a:r>
            </a:p>
          </p:txBody>
        </p:sp>
        <p:sp>
          <p:nvSpPr>
            <p:cNvPr id="804885" name="Rectangle 21"/>
            <p:cNvSpPr>
              <a:spLocks noChangeArrowheads="1"/>
            </p:cNvSpPr>
            <p:nvPr/>
          </p:nvSpPr>
          <p:spPr bwMode="auto">
            <a:xfrm>
              <a:off x="4269" y="245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B</a:t>
              </a:r>
            </a:p>
          </p:txBody>
        </p:sp>
      </p:grpSp>
      <p:grpSp>
        <p:nvGrpSpPr>
          <p:cNvPr id="804886" name="Group 22"/>
          <p:cNvGrpSpPr>
            <a:grpSpLocks/>
          </p:cNvGrpSpPr>
          <p:nvPr/>
        </p:nvGrpSpPr>
        <p:grpSpPr bwMode="auto">
          <a:xfrm>
            <a:off x="5592763" y="3543300"/>
            <a:ext cx="1771650" cy="2168525"/>
            <a:chOff x="3523" y="2232"/>
            <a:chExt cx="1116" cy="1366"/>
          </a:xfrm>
        </p:grpSpPr>
        <p:sp>
          <p:nvSpPr>
            <p:cNvPr id="804887" name="Rectangle 23"/>
            <p:cNvSpPr>
              <a:spLocks noChangeArrowheads="1"/>
            </p:cNvSpPr>
            <p:nvPr/>
          </p:nvSpPr>
          <p:spPr bwMode="auto">
            <a:xfrm>
              <a:off x="3523" y="3350"/>
              <a:ext cx="27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-25000"/>
                <a:t>0</a:t>
              </a:r>
            </a:p>
          </p:txBody>
        </p:sp>
        <p:sp>
          <p:nvSpPr>
            <p:cNvPr id="804888" name="Line 24"/>
            <p:cNvSpPr>
              <a:spLocks noChangeShapeType="1"/>
            </p:cNvSpPr>
            <p:nvPr/>
          </p:nvSpPr>
          <p:spPr bwMode="auto">
            <a:xfrm>
              <a:off x="3602" y="2917"/>
              <a:ext cx="0" cy="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4889" name="Line 25"/>
            <p:cNvSpPr>
              <a:spLocks noChangeShapeType="1"/>
            </p:cNvSpPr>
            <p:nvPr/>
          </p:nvSpPr>
          <p:spPr bwMode="auto">
            <a:xfrm>
              <a:off x="4492" y="2232"/>
              <a:ext cx="0" cy="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4890" name="Rectangle 26"/>
            <p:cNvSpPr>
              <a:spLocks noChangeArrowheads="1"/>
            </p:cNvSpPr>
            <p:nvPr/>
          </p:nvSpPr>
          <p:spPr bwMode="auto">
            <a:xfrm>
              <a:off x="4387" y="3350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30000"/>
                <a:t>*</a:t>
              </a:r>
            </a:p>
          </p:txBody>
        </p:sp>
      </p:grpSp>
      <p:grpSp>
        <p:nvGrpSpPr>
          <p:cNvPr id="804891" name="Group 27"/>
          <p:cNvGrpSpPr>
            <a:grpSpLocks/>
          </p:cNvGrpSpPr>
          <p:nvPr/>
        </p:nvGrpSpPr>
        <p:grpSpPr bwMode="auto">
          <a:xfrm>
            <a:off x="5167313" y="4652963"/>
            <a:ext cx="3663950" cy="1309687"/>
            <a:chOff x="3255" y="2931"/>
            <a:chExt cx="2308" cy="825"/>
          </a:xfrm>
        </p:grpSpPr>
        <p:sp>
          <p:nvSpPr>
            <p:cNvPr id="804892" name="Freeform 28"/>
            <p:cNvSpPr>
              <a:spLocks/>
            </p:cNvSpPr>
            <p:nvPr/>
          </p:nvSpPr>
          <p:spPr bwMode="auto">
            <a:xfrm>
              <a:off x="3255" y="2931"/>
              <a:ext cx="2058" cy="801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26" y="794"/>
                </a:cxn>
                <a:cxn ang="0">
                  <a:pos x="51" y="788"/>
                </a:cxn>
                <a:cxn ang="0">
                  <a:pos x="85" y="769"/>
                </a:cxn>
                <a:cxn ang="0">
                  <a:pos x="102" y="751"/>
                </a:cxn>
                <a:cxn ang="0">
                  <a:pos x="119" y="733"/>
                </a:cxn>
                <a:cxn ang="0">
                  <a:pos x="145" y="708"/>
                </a:cxn>
                <a:cxn ang="0">
                  <a:pos x="162" y="672"/>
                </a:cxn>
                <a:cxn ang="0">
                  <a:pos x="213" y="592"/>
                </a:cxn>
                <a:cxn ang="0">
                  <a:pos x="272" y="507"/>
                </a:cxn>
                <a:cxn ang="0">
                  <a:pos x="349" y="421"/>
                </a:cxn>
                <a:cxn ang="0">
                  <a:pos x="434" y="336"/>
                </a:cxn>
                <a:cxn ang="0">
                  <a:pos x="544" y="250"/>
                </a:cxn>
                <a:cxn ang="0">
                  <a:pos x="655" y="171"/>
                </a:cxn>
                <a:cxn ang="0">
                  <a:pos x="714" y="140"/>
                </a:cxn>
                <a:cxn ang="0">
                  <a:pos x="774" y="110"/>
                </a:cxn>
                <a:cxn ang="0">
                  <a:pos x="884" y="61"/>
                </a:cxn>
                <a:cxn ang="0">
                  <a:pos x="1003" y="24"/>
                </a:cxn>
                <a:cxn ang="0">
                  <a:pos x="1122" y="6"/>
                </a:cxn>
                <a:cxn ang="0">
                  <a:pos x="1233" y="0"/>
                </a:cxn>
                <a:cxn ang="0">
                  <a:pos x="1292" y="6"/>
                </a:cxn>
                <a:cxn ang="0">
                  <a:pos x="1352" y="18"/>
                </a:cxn>
                <a:cxn ang="0">
                  <a:pos x="1462" y="61"/>
                </a:cxn>
                <a:cxn ang="0">
                  <a:pos x="1573" y="110"/>
                </a:cxn>
                <a:cxn ang="0">
                  <a:pos x="1666" y="165"/>
                </a:cxn>
                <a:cxn ang="0">
                  <a:pos x="1743" y="220"/>
                </a:cxn>
                <a:cxn ang="0">
                  <a:pos x="1811" y="287"/>
                </a:cxn>
                <a:cxn ang="0">
                  <a:pos x="1870" y="360"/>
                </a:cxn>
                <a:cxn ang="0">
                  <a:pos x="1921" y="421"/>
                </a:cxn>
                <a:cxn ang="0">
                  <a:pos x="1964" y="482"/>
                </a:cxn>
                <a:cxn ang="0">
                  <a:pos x="2006" y="543"/>
                </a:cxn>
                <a:cxn ang="0">
                  <a:pos x="2032" y="598"/>
                </a:cxn>
                <a:cxn ang="0">
                  <a:pos x="2057" y="641"/>
                </a:cxn>
              </a:cxnLst>
              <a:rect l="0" t="0" r="r" b="b"/>
              <a:pathLst>
                <a:path w="2058" h="801">
                  <a:moveTo>
                    <a:pt x="0" y="800"/>
                  </a:moveTo>
                  <a:lnTo>
                    <a:pt x="26" y="794"/>
                  </a:lnTo>
                  <a:lnTo>
                    <a:pt x="51" y="788"/>
                  </a:lnTo>
                  <a:lnTo>
                    <a:pt x="85" y="769"/>
                  </a:lnTo>
                  <a:lnTo>
                    <a:pt x="102" y="751"/>
                  </a:lnTo>
                  <a:lnTo>
                    <a:pt x="119" y="733"/>
                  </a:lnTo>
                  <a:lnTo>
                    <a:pt x="145" y="708"/>
                  </a:lnTo>
                  <a:lnTo>
                    <a:pt x="162" y="672"/>
                  </a:lnTo>
                  <a:lnTo>
                    <a:pt x="213" y="592"/>
                  </a:lnTo>
                  <a:lnTo>
                    <a:pt x="272" y="507"/>
                  </a:lnTo>
                  <a:lnTo>
                    <a:pt x="349" y="421"/>
                  </a:lnTo>
                  <a:lnTo>
                    <a:pt x="434" y="336"/>
                  </a:lnTo>
                  <a:lnTo>
                    <a:pt x="544" y="250"/>
                  </a:lnTo>
                  <a:lnTo>
                    <a:pt x="655" y="171"/>
                  </a:lnTo>
                  <a:lnTo>
                    <a:pt x="714" y="140"/>
                  </a:lnTo>
                  <a:lnTo>
                    <a:pt x="774" y="110"/>
                  </a:lnTo>
                  <a:lnTo>
                    <a:pt x="884" y="61"/>
                  </a:lnTo>
                  <a:lnTo>
                    <a:pt x="1003" y="24"/>
                  </a:lnTo>
                  <a:lnTo>
                    <a:pt x="1122" y="6"/>
                  </a:lnTo>
                  <a:lnTo>
                    <a:pt x="1233" y="0"/>
                  </a:lnTo>
                  <a:lnTo>
                    <a:pt x="1292" y="6"/>
                  </a:lnTo>
                  <a:lnTo>
                    <a:pt x="1352" y="18"/>
                  </a:lnTo>
                  <a:lnTo>
                    <a:pt x="1462" y="61"/>
                  </a:lnTo>
                  <a:lnTo>
                    <a:pt x="1573" y="110"/>
                  </a:lnTo>
                  <a:lnTo>
                    <a:pt x="1666" y="165"/>
                  </a:lnTo>
                  <a:lnTo>
                    <a:pt x="1743" y="220"/>
                  </a:lnTo>
                  <a:lnTo>
                    <a:pt x="1811" y="287"/>
                  </a:lnTo>
                  <a:lnTo>
                    <a:pt x="1870" y="360"/>
                  </a:lnTo>
                  <a:lnTo>
                    <a:pt x="1921" y="421"/>
                  </a:lnTo>
                  <a:lnTo>
                    <a:pt x="1964" y="482"/>
                  </a:lnTo>
                  <a:lnTo>
                    <a:pt x="2006" y="543"/>
                  </a:lnTo>
                  <a:lnTo>
                    <a:pt x="2032" y="598"/>
                  </a:lnTo>
                  <a:lnTo>
                    <a:pt x="2057" y="641"/>
                  </a:lnTo>
                </a:path>
              </a:pathLst>
            </a:custGeom>
            <a:noFill/>
            <a:ln w="508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804893" name="Object 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46" y="3559"/>
            <a:ext cx="317" cy="197"/>
          </p:xfrm>
          <a:graphic>
            <a:graphicData uri="http://schemas.openxmlformats.org/presentationml/2006/ole">
              <p:oleObj spid="_x0000_s804893" name="Equation" r:id="rId4" imgW="501480" imgH="311040" progId="Equation.3">
                <p:embed/>
              </p:oleObj>
            </a:graphicData>
          </a:graphic>
        </p:graphicFrame>
      </p:grpSp>
      <p:sp>
        <p:nvSpPr>
          <p:cNvPr id="804894" name="Rectangle 30"/>
          <p:cNvSpPr>
            <a:spLocks noGrp="1" noChangeArrowheads="1"/>
          </p:cNvSpPr>
          <p:nvPr>
            <p:ph type="title"/>
          </p:nvPr>
        </p:nvSpPr>
        <p:spPr>
          <a:xfrm>
            <a:off x="531150" y="595131"/>
            <a:ext cx="7983538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/>
              <a:t>5</a:t>
            </a:r>
            <a:r>
              <a:rPr lang="es-ES" sz="4000" dirty="0" smtClean="0"/>
              <a:t>. </a:t>
            </a:r>
            <a:r>
              <a:rPr lang="es-ES" sz="4000" dirty="0"/>
              <a:t>La maximización del beneficio</a:t>
            </a:r>
            <a:endParaRPr lang="en-US" sz="4000" dirty="0"/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4618038" y="2027238"/>
            <a:ext cx="957262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Coste,</a:t>
            </a:r>
          </a:p>
          <a:p>
            <a:pPr algn="ctr" eaLnBrk="0" hangingPunct="0"/>
            <a:r>
              <a:rPr lang="en-US" sz="1400" b="1"/>
              <a:t>ingreso,</a:t>
            </a:r>
          </a:p>
          <a:p>
            <a:pPr algn="ctr" eaLnBrk="0" hangingPunct="0"/>
            <a:r>
              <a:rPr lang="en-US" sz="1400" b="1"/>
              <a:t>beneficio</a:t>
            </a:r>
          </a:p>
          <a:p>
            <a:pPr algn="ctr" eaLnBrk="0" hangingPunct="0"/>
            <a:r>
              <a:rPr lang="en-US" sz="1400" b="1"/>
              <a:t>(dólares</a:t>
            </a:r>
          </a:p>
          <a:p>
            <a:pPr algn="ctr" eaLnBrk="0" hangingPunct="0"/>
            <a:r>
              <a:rPr lang="en-US" sz="1400" b="1"/>
              <a:t>anuales)</a:t>
            </a:r>
          </a:p>
        </p:txBody>
      </p:sp>
      <p:sp>
        <p:nvSpPr>
          <p:cNvPr id="804896" name="Rectangle 32"/>
          <p:cNvSpPr>
            <a:spLocks noChangeArrowheads="1"/>
          </p:cNvSpPr>
          <p:nvPr/>
        </p:nvSpPr>
        <p:spPr bwMode="auto">
          <a:xfrm>
            <a:off x="6294438" y="5940425"/>
            <a:ext cx="2659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Producción (unidades al año)</a:t>
            </a:r>
          </a:p>
        </p:txBody>
      </p:sp>
      <p:sp>
        <p:nvSpPr>
          <p:cNvPr id="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46431" y="6381750"/>
            <a:ext cx="5544273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20. </a:t>
            </a:r>
            <a:r>
              <a:rPr lang="es-ES" sz="2000" dirty="0" smtClean="0"/>
              <a:t>Ingreso total, coste total y beneficio.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670-CB59-4F23-AA37-B63D52D58292}" type="slidenum">
              <a:rPr lang="es-ES"/>
              <a:pPr/>
              <a:t>78</a:t>
            </a:fld>
            <a:endParaRPr lang="es-ES"/>
          </a:p>
        </p:txBody>
      </p:sp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691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4788" y="1524000"/>
            <a:ext cx="4397375" cy="4724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000" dirty="0" err="1"/>
              <a:t>Comparación</a:t>
            </a:r>
            <a:r>
              <a:rPr lang="en-US" sz="2000" dirty="0"/>
              <a:t> de </a:t>
            </a:r>
            <a:r>
              <a:rPr lang="en-US" sz="2000" i="1" dirty="0"/>
              <a:t>I(q) y</a:t>
            </a:r>
            <a:r>
              <a:rPr lang="en-US" sz="2000" dirty="0"/>
              <a:t> </a:t>
            </a:r>
            <a:r>
              <a:rPr lang="en-US" sz="2000" i="1" dirty="0"/>
              <a:t>C(q)</a:t>
            </a:r>
            <a:r>
              <a:rPr lang="en-US" sz="2000" dirty="0"/>
              <a:t>:</a:t>
            </a:r>
            <a:endParaRPr lang="en-US" sz="2000" i="1" dirty="0"/>
          </a:p>
          <a:p>
            <a:pPr>
              <a:lnSpc>
                <a:spcPct val="90000"/>
              </a:lnSpc>
              <a:buSzPct val="75000"/>
            </a:pPr>
            <a:r>
              <a:rPr lang="en-US" sz="2400" dirty="0"/>
              <a:t>Para q&gt;q</a:t>
            </a:r>
            <a:r>
              <a:rPr lang="en-US" sz="2400" baseline="30000" dirty="0"/>
              <a:t>*</a:t>
            </a:r>
            <a:r>
              <a:rPr lang="en-US" sz="2400" dirty="0"/>
              <a:t>=&gt;CM &gt; IM, los </a:t>
            </a:r>
            <a:r>
              <a:rPr lang="en-US" sz="2400" dirty="0" err="1"/>
              <a:t>beneficios</a:t>
            </a:r>
            <a:r>
              <a:rPr lang="en-US" sz="2400" dirty="0"/>
              <a:t> </a:t>
            </a:r>
            <a:r>
              <a:rPr lang="en-US" sz="2400" dirty="0" err="1"/>
              <a:t>disminuyen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sz="2400" dirty="0"/>
              <a:t>Para q entre q*-q</a:t>
            </a:r>
            <a:r>
              <a:rPr lang="en-US" sz="2400" baseline="-25000" dirty="0"/>
              <a:t>1</a:t>
            </a:r>
            <a:r>
              <a:rPr lang="en-US" sz="2400" dirty="0"/>
              <a:t>=&gt; I(q)&gt; CT(q) (B&gt;0).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Para q=q</a:t>
            </a:r>
            <a:r>
              <a:rPr lang="en-US" sz="2400" baseline="-25000" dirty="0"/>
              <a:t>1</a:t>
            </a:r>
            <a:r>
              <a:rPr lang="en-US" sz="2400" dirty="0"/>
              <a:t>=&gt; I(q)=CT(q) (B=0).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Para q&gt;q</a:t>
            </a:r>
            <a:r>
              <a:rPr lang="en-US" sz="2400" baseline="-25000" dirty="0"/>
              <a:t>1</a:t>
            </a:r>
            <a:r>
              <a:rPr lang="en-US" sz="2400" dirty="0"/>
              <a:t>=&gt; I(q)&lt;CT(q) (B&lt;0).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tanto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3300"/>
                </a:solidFill>
              </a:rPr>
              <a:t>los </a:t>
            </a:r>
            <a:r>
              <a:rPr lang="en-US" sz="2400" b="1" dirty="0" err="1">
                <a:solidFill>
                  <a:srgbClr val="FF3300"/>
                </a:solidFill>
              </a:rPr>
              <a:t>beneficios</a:t>
            </a:r>
            <a:r>
              <a:rPr lang="en-US" sz="2400" b="1" dirty="0">
                <a:solidFill>
                  <a:srgbClr val="FF3300"/>
                </a:solidFill>
              </a:rPr>
              <a:t> se </a:t>
            </a:r>
            <a:r>
              <a:rPr lang="en-US" sz="2400" b="1" dirty="0" err="1">
                <a:solidFill>
                  <a:srgbClr val="FF3300"/>
                </a:solidFill>
              </a:rPr>
              <a:t>maximizan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 err="1">
                <a:solidFill>
                  <a:srgbClr val="FF3300"/>
                </a:solidFill>
              </a:rPr>
              <a:t>cuando</a:t>
            </a:r>
            <a:r>
              <a:rPr lang="en-US" sz="2400" b="1" dirty="0">
                <a:solidFill>
                  <a:srgbClr val="FF3300"/>
                </a:solidFill>
              </a:rPr>
              <a:t> CM = IM.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endParaRPr lang="en-US" sz="2400" i="1" dirty="0"/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>
            <a:off x="5187950" y="5322888"/>
            <a:ext cx="394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806918" name="Group 6"/>
          <p:cNvGrpSpPr>
            <a:grpSpLocks/>
          </p:cNvGrpSpPr>
          <p:nvPr/>
        </p:nvGrpSpPr>
        <p:grpSpPr bwMode="auto">
          <a:xfrm>
            <a:off x="5172075" y="3082925"/>
            <a:ext cx="3851275" cy="2243138"/>
            <a:chOff x="3258" y="1942"/>
            <a:chExt cx="2426" cy="1413"/>
          </a:xfrm>
        </p:grpSpPr>
        <p:sp>
          <p:nvSpPr>
            <p:cNvPr id="806919" name="Freeform 7"/>
            <p:cNvSpPr>
              <a:spLocks/>
            </p:cNvSpPr>
            <p:nvPr/>
          </p:nvSpPr>
          <p:spPr bwMode="auto">
            <a:xfrm>
              <a:off x="3258" y="2038"/>
              <a:ext cx="2059" cy="1317"/>
            </a:xfrm>
            <a:custGeom>
              <a:avLst/>
              <a:gdLst/>
              <a:ahLst/>
              <a:cxnLst>
                <a:cxn ang="0">
                  <a:pos x="0" y="1316"/>
                </a:cxn>
                <a:cxn ang="0">
                  <a:pos x="161" y="1107"/>
                </a:cxn>
                <a:cxn ang="0">
                  <a:pos x="331" y="908"/>
                </a:cxn>
                <a:cxn ang="0">
                  <a:pos x="408" y="809"/>
                </a:cxn>
                <a:cxn ang="0">
                  <a:pos x="493" y="721"/>
                </a:cxn>
                <a:cxn ang="0">
                  <a:pos x="570" y="639"/>
                </a:cxn>
                <a:cxn ang="0">
                  <a:pos x="655" y="562"/>
                </a:cxn>
                <a:cxn ang="0">
                  <a:pos x="740" y="490"/>
                </a:cxn>
                <a:cxn ang="0">
                  <a:pos x="816" y="429"/>
                </a:cxn>
                <a:cxn ang="0">
                  <a:pos x="986" y="319"/>
                </a:cxn>
                <a:cxn ang="0">
                  <a:pos x="1148" y="226"/>
                </a:cxn>
                <a:cxn ang="0">
                  <a:pos x="1301" y="148"/>
                </a:cxn>
                <a:cxn ang="0">
                  <a:pos x="1369" y="121"/>
                </a:cxn>
                <a:cxn ang="0">
                  <a:pos x="1437" y="93"/>
                </a:cxn>
                <a:cxn ang="0">
                  <a:pos x="1565" y="55"/>
                </a:cxn>
                <a:cxn ang="0">
                  <a:pos x="1684" y="33"/>
                </a:cxn>
                <a:cxn ang="0">
                  <a:pos x="1786" y="11"/>
                </a:cxn>
                <a:cxn ang="0">
                  <a:pos x="1871" y="0"/>
                </a:cxn>
                <a:cxn ang="0">
                  <a:pos x="1939" y="0"/>
                </a:cxn>
                <a:cxn ang="0">
                  <a:pos x="1998" y="5"/>
                </a:cxn>
                <a:cxn ang="0">
                  <a:pos x="2058" y="11"/>
                </a:cxn>
              </a:cxnLst>
              <a:rect l="0" t="0" r="r" b="b"/>
              <a:pathLst>
                <a:path w="2059" h="1317">
                  <a:moveTo>
                    <a:pt x="0" y="1316"/>
                  </a:moveTo>
                  <a:lnTo>
                    <a:pt x="161" y="1107"/>
                  </a:lnTo>
                  <a:lnTo>
                    <a:pt x="331" y="908"/>
                  </a:lnTo>
                  <a:lnTo>
                    <a:pt x="408" y="809"/>
                  </a:lnTo>
                  <a:lnTo>
                    <a:pt x="493" y="721"/>
                  </a:lnTo>
                  <a:lnTo>
                    <a:pt x="570" y="639"/>
                  </a:lnTo>
                  <a:lnTo>
                    <a:pt x="655" y="562"/>
                  </a:lnTo>
                  <a:lnTo>
                    <a:pt x="740" y="490"/>
                  </a:lnTo>
                  <a:lnTo>
                    <a:pt x="816" y="429"/>
                  </a:lnTo>
                  <a:lnTo>
                    <a:pt x="986" y="319"/>
                  </a:lnTo>
                  <a:lnTo>
                    <a:pt x="1148" y="226"/>
                  </a:lnTo>
                  <a:lnTo>
                    <a:pt x="1301" y="148"/>
                  </a:lnTo>
                  <a:lnTo>
                    <a:pt x="1369" y="121"/>
                  </a:lnTo>
                  <a:lnTo>
                    <a:pt x="1437" y="93"/>
                  </a:lnTo>
                  <a:lnTo>
                    <a:pt x="1565" y="55"/>
                  </a:lnTo>
                  <a:lnTo>
                    <a:pt x="1684" y="33"/>
                  </a:lnTo>
                  <a:lnTo>
                    <a:pt x="1786" y="11"/>
                  </a:lnTo>
                  <a:lnTo>
                    <a:pt x="1871" y="0"/>
                  </a:lnTo>
                  <a:lnTo>
                    <a:pt x="1939" y="0"/>
                  </a:lnTo>
                  <a:lnTo>
                    <a:pt x="1998" y="5"/>
                  </a:lnTo>
                  <a:lnTo>
                    <a:pt x="2058" y="11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6920" name="Rectangle 8"/>
            <p:cNvSpPr>
              <a:spLocks noChangeArrowheads="1"/>
            </p:cNvSpPr>
            <p:nvPr/>
          </p:nvSpPr>
          <p:spPr bwMode="auto">
            <a:xfrm>
              <a:off x="5346" y="1942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I(q)</a:t>
              </a:r>
            </a:p>
          </p:txBody>
        </p:sp>
      </p:grpSp>
      <p:sp>
        <p:nvSpPr>
          <p:cNvPr id="806921" name="Line 9"/>
          <p:cNvSpPr>
            <a:spLocks noChangeShapeType="1"/>
          </p:cNvSpPr>
          <p:nvPr/>
        </p:nvSpPr>
        <p:spPr bwMode="auto">
          <a:xfrm>
            <a:off x="5173663" y="3216275"/>
            <a:ext cx="0" cy="285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06922" name="Rectangle 10"/>
          <p:cNvSpPr>
            <a:spLocks noChangeArrowheads="1"/>
          </p:cNvSpPr>
          <p:nvPr/>
        </p:nvSpPr>
        <p:spPr bwMode="auto">
          <a:xfrm>
            <a:off x="5157788" y="534828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grpSp>
        <p:nvGrpSpPr>
          <p:cNvPr id="806923" name="Group 11"/>
          <p:cNvGrpSpPr>
            <a:grpSpLocks/>
          </p:cNvGrpSpPr>
          <p:nvPr/>
        </p:nvGrpSpPr>
        <p:grpSpPr bwMode="auto">
          <a:xfrm>
            <a:off x="5170488" y="2647950"/>
            <a:ext cx="3519487" cy="2135188"/>
            <a:chOff x="3257" y="1668"/>
            <a:chExt cx="2217" cy="1345"/>
          </a:xfrm>
        </p:grpSpPr>
        <p:sp>
          <p:nvSpPr>
            <p:cNvPr id="806924" name="Freeform 12"/>
            <p:cNvSpPr>
              <a:spLocks/>
            </p:cNvSpPr>
            <p:nvPr/>
          </p:nvSpPr>
          <p:spPr bwMode="auto">
            <a:xfrm>
              <a:off x="3257" y="1846"/>
              <a:ext cx="1991" cy="1167"/>
            </a:xfrm>
            <a:custGeom>
              <a:avLst/>
              <a:gdLst/>
              <a:ahLst/>
              <a:cxnLst>
                <a:cxn ang="0">
                  <a:pos x="0" y="1166"/>
                </a:cxn>
                <a:cxn ang="0">
                  <a:pos x="59" y="1131"/>
                </a:cxn>
                <a:cxn ang="0">
                  <a:pos x="101" y="1111"/>
                </a:cxn>
                <a:cxn ang="0">
                  <a:pos x="143" y="1097"/>
                </a:cxn>
                <a:cxn ang="0">
                  <a:pos x="185" y="1087"/>
                </a:cxn>
                <a:cxn ang="0">
                  <a:pos x="235" y="1082"/>
                </a:cxn>
                <a:cxn ang="0">
                  <a:pos x="303" y="1077"/>
                </a:cxn>
                <a:cxn ang="0">
                  <a:pos x="378" y="1062"/>
                </a:cxn>
                <a:cxn ang="0">
                  <a:pos x="428" y="1052"/>
                </a:cxn>
                <a:cxn ang="0">
                  <a:pos x="479" y="1042"/>
                </a:cxn>
                <a:cxn ang="0">
                  <a:pos x="605" y="1017"/>
                </a:cxn>
                <a:cxn ang="0">
                  <a:pos x="739" y="992"/>
                </a:cxn>
                <a:cxn ang="0">
                  <a:pos x="857" y="958"/>
                </a:cxn>
                <a:cxn ang="0">
                  <a:pos x="974" y="923"/>
                </a:cxn>
                <a:cxn ang="0">
                  <a:pos x="1083" y="888"/>
                </a:cxn>
                <a:cxn ang="0">
                  <a:pos x="1192" y="844"/>
                </a:cxn>
                <a:cxn ang="0">
                  <a:pos x="1302" y="789"/>
                </a:cxn>
                <a:cxn ang="0">
                  <a:pos x="1419" y="715"/>
                </a:cxn>
                <a:cxn ang="0">
                  <a:pos x="1537" y="635"/>
                </a:cxn>
                <a:cxn ang="0">
                  <a:pos x="1654" y="541"/>
                </a:cxn>
                <a:cxn ang="0">
                  <a:pos x="1747" y="447"/>
                </a:cxn>
                <a:cxn ang="0">
                  <a:pos x="1822" y="343"/>
                </a:cxn>
                <a:cxn ang="0">
                  <a:pos x="1889" y="234"/>
                </a:cxn>
                <a:cxn ang="0">
                  <a:pos x="1940" y="119"/>
                </a:cxn>
                <a:cxn ang="0">
                  <a:pos x="1990" y="0"/>
                </a:cxn>
              </a:cxnLst>
              <a:rect l="0" t="0" r="r" b="b"/>
              <a:pathLst>
                <a:path w="1991" h="1167">
                  <a:moveTo>
                    <a:pt x="0" y="1166"/>
                  </a:moveTo>
                  <a:lnTo>
                    <a:pt x="59" y="1131"/>
                  </a:lnTo>
                  <a:lnTo>
                    <a:pt x="101" y="1111"/>
                  </a:lnTo>
                  <a:lnTo>
                    <a:pt x="143" y="1097"/>
                  </a:lnTo>
                  <a:lnTo>
                    <a:pt x="185" y="1087"/>
                  </a:lnTo>
                  <a:lnTo>
                    <a:pt x="235" y="1082"/>
                  </a:lnTo>
                  <a:lnTo>
                    <a:pt x="303" y="1077"/>
                  </a:lnTo>
                  <a:lnTo>
                    <a:pt x="378" y="1062"/>
                  </a:lnTo>
                  <a:lnTo>
                    <a:pt x="428" y="1052"/>
                  </a:lnTo>
                  <a:lnTo>
                    <a:pt x="479" y="1042"/>
                  </a:lnTo>
                  <a:lnTo>
                    <a:pt x="605" y="1017"/>
                  </a:lnTo>
                  <a:lnTo>
                    <a:pt x="739" y="992"/>
                  </a:lnTo>
                  <a:lnTo>
                    <a:pt x="857" y="958"/>
                  </a:lnTo>
                  <a:lnTo>
                    <a:pt x="974" y="923"/>
                  </a:lnTo>
                  <a:lnTo>
                    <a:pt x="1083" y="888"/>
                  </a:lnTo>
                  <a:lnTo>
                    <a:pt x="1192" y="844"/>
                  </a:lnTo>
                  <a:lnTo>
                    <a:pt x="1302" y="789"/>
                  </a:lnTo>
                  <a:lnTo>
                    <a:pt x="1419" y="715"/>
                  </a:lnTo>
                  <a:lnTo>
                    <a:pt x="1537" y="635"/>
                  </a:lnTo>
                  <a:lnTo>
                    <a:pt x="1654" y="541"/>
                  </a:lnTo>
                  <a:lnTo>
                    <a:pt x="1747" y="447"/>
                  </a:lnTo>
                  <a:lnTo>
                    <a:pt x="1822" y="343"/>
                  </a:lnTo>
                  <a:lnTo>
                    <a:pt x="1889" y="234"/>
                  </a:lnTo>
                  <a:lnTo>
                    <a:pt x="1940" y="119"/>
                  </a:lnTo>
                  <a:lnTo>
                    <a:pt x="1990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06925" name="Rectangle 13"/>
            <p:cNvSpPr>
              <a:spLocks noChangeArrowheads="1"/>
            </p:cNvSpPr>
            <p:nvPr/>
          </p:nvSpPr>
          <p:spPr bwMode="auto">
            <a:xfrm>
              <a:off x="5072" y="1668"/>
              <a:ext cx="4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C(q)</a:t>
              </a:r>
            </a:p>
          </p:txBody>
        </p:sp>
      </p:grpSp>
      <p:grpSp>
        <p:nvGrpSpPr>
          <p:cNvPr id="806926" name="Group 14"/>
          <p:cNvGrpSpPr>
            <a:grpSpLocks/>
          </p:cNvGrpSpPr>
          <p:nvPr/>
        </p:nvGrpSpPr>
        <p:grpSpPr bwMode="auto">
          <a:xfrm>
            <a:off x="6262688" y="2973388"/>
            <a:ext cx="1801812" cy="1749425"/>
            <a:chOff x="3945" y="1873"/>
            <a:chExt cx="1135" cy="1102"/>
          </a:xfrm>
        </p:grpSpPr>
        <p:grpSp>
          <p:nvGrpSpPr>
            <p:cNvPr id="806927" name="Group 15"/>
            <p:cNvGrpSpPr>
              <a:grpSpLocks/>
            </p:cNvGrpSpPr>
            <p:nvPr/>
          </p:nvGrpSpPr>
          <p:grpSpPr bwMode="auto">
            <a:xfrm>
              <a:off x="3945" y="1873"/>
              <a:ext cx="1135" cy="1102"/>
              <a:chOff x="3945" y="1961"/>
              <a:chExt cx="1135" cy="1102"/>
            </a:xfrm>
          </p:grpSpPr>
          <p:sp>
            <p:nvSpPr>
              <p:cNvPr id="806928" name="Line 16"/>
              <p:cNvSpPr>
                <a:spLocks noChangeShapeType="1"/>
              </p:cNvSpPr>
              <p:nvPr/>
            </p:nvSpPr>
            <p:spPr bwMode="auto">
              <a:xfrm flipV="1">
                <a:off x="3945" y="1961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06929" name="Line 17"/>
              <p:cNvSpPr>
                <a:spLocks noChangeShapeType="1"/>
              </p:cNvSpPr>
              <p:nvPr/>
            </p:nvSpPr>
            <p:spPr bwMode="auto">
              <a:xfrm flipV="1">
                <a:off x="3945" y="2436"/>
                <a:ext cx="1135" cy="6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06930" name="Oval 18"/>
            <p:cNvSpPr>
              <a:spLocks noChangeArrowheads="1"/>
            </p:cNvSpPr>
            <p:nvPr/>
          </p:nvSpPr>
          <p:spPr bwMode="auto">
            <a:xfrm>
              <a:off x="4458" y="2634"/>
              <a:ext cx="69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6931" name="Oval 19"/>
            <p:cNvSpPr>
              <a:spLocks noChangeArrowheads="1"/>
            </p:cNvSpPr>
            <p:nvPr/>
          </p:nvSpPr>
          <p:spPr bwMode="auto">
            <a:xfrm>
              <a:off x="4458" y="2188"/>
              <a:ext cx="69" cy="6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6932" name="Rectangle 20"/>
            <p:cNvSpPr>
              <a:spLocks noChangeArrowheads="1"/>
            </p:cNvSpPr>
            <p:nvPr/>
          </p:nvSpPr>
          <p:spPr bwMode="auto">
            <a:xfrm>
              <a:off x="4317" y="197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A</a:t>
              </a:r>
            </a:p>
          </p:txBody>
        </p:sp>
        <p:sp>
          <p:nvSpPr>
            <p:cNvPr id="806933" name="Rectangle 21"/>
            <p:cNvSpPr>
              <a:spLocks noChangeArrowheads="1"/>
            </p:cNvSpPr>
            <p:nvPr/>
          </p:nvSpPr>
          <p:spPr bwMode="auto">
            <a:xfrm>
              <a:off x="4269" y="2453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B</a:t>
              </a:r>
            </a:p>
          </p:txBody>
        </p:sp>
      </p:grpSp>
      <p:grpSp>
        <p:nvGrpSpPr>
          <p:cNvPr id="806934" name="Group 22"/>
          <p:cNvGrpSpPr>
            <a:grpSpLocks/>
          </p:cNvGrpSpPr>
          <p:nvPr/>
        </p:nvGrpSpPr>
        <p:grpSpPr bwMode="auto">
          <a:xfrm>
            <a:off x="5592763" y="3543300"/>
            <a:ext cx="1771650" cy="2168525"/>
            <a:chOff x="3523" y="2232"/>
            <a:chExt cx="1116" cy="1366"/>
          </a:xfrm>
        </p:grpSpPr>
        <p:sp>
          <p:nvSpPr>
            <p:cNvPr id="806935" name="Rectangle 23"/>
            <p:cNvSpPr>
              <a:spLocks noChangeArrowheads="1"/>
            </p:cNvSpPr>
            <p:nvPr/>
          </p:nvSpPr>
          <p:spPr bwMode="auto">
            <a:xfrm>
              <a:off x="3523" y="3350"/>
              <a:ext cx="27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-25000"/>
                <a:t>0</a:t>
              </a:r>
            </a:p>
          </p:txBody>
        </p:sp>
        <p:sp>
          <p:nvSpPr>
            <p:cNvPr id="806936" name="Line 24"/>
            <p:cNvSpPr>
              <a:spLocks noChangeShapeType="1"/>
            </p:cNvSpPr>
            <p:nvPr/>
          </p:nvSpPr>
          <p:spPr bwMode="auto">
            <a:xfrm>
              <a:off x="3602" y="2917"/>
              <a:ext cx="0" cy="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6937" name="Line 25"/>
            <p:cNvSpPr>
              <a:spLocks noChangeShapeType="1"/>
            </p:cNvSpPr>
            <p:nvPr/>
          </p:nvSpPr>
          <p:spPr bwMode="auto">
            <a:xfrm>
              <a:off x="4492" y="2232"/>
              <a:ext cx="0" cy="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6938" name="Rectangle 26"/>
            <p:cNvSpPr>
              <a:spLocks noChangeArrowheads="1"/>
            </p:cNvSpPr>
            <p:nvPr/>
          </p:nvSpPr>
          <p:spPr bwMode="auto">
            <a:xfrm>
              <a:off x="4387" y="3350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q</a:t>
              </a:r>
              <a:r>
                <a:rPr lang="en-US" sz="2000" b="1" i="1" baseline="30000"/>
                <a:t>*</a:t>
              </a:r>
            </a:p>
          </p:txBody>
        </p:sp>
      </p:grpSp>
      <p:grpSp>
        <p:nvGrpSpPr>
          <p:cNvPr id="806939" name="Group 27"/>
          <p:cNvGrpSpPr>
            <a:grpSpLocks/>
          </p:cNvGrpSpPr>
          <p:nvPr/>
        </p:nvGrpSpPr>
        <p:grpSpPr bwMode="auto">
          <a:xfrm>
            <a:off x="5167313" y="4652963"/>
            <a:ext cx="3663950" cy="1309687"/>
            <a:chOff x="3255" y="2931"/>
            <a:chExt cx="2308" cy="825"/>
          </a:xfrm>
        </p:grpSpPr>
        <p:sp>
          <p:nvSpPr>
            <p:cNvPr id="806940" name="Freeform 28"/>
            <p:cNvSpPr>
              <a:spLocks/>
            </p:cNvSpPr>
            <p:nvPr/>
          </p:nvSpPr>
          <p:spPr bwMode="auto">
            <a:xfrm>
              <a:off x="3255" y="2931"/>
              <a:ext cx="2058" cy="801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26" y="794"/>
                </a:cxn>
                <a:cxn ang="0">
                  <a:pos x="51" y="788"/>
                </a:cxn>
                <a:cxn ang="0">
                  <a:pos x="85" y="769"/>
                </a:cxn>
                <a:cxn ang="0">
                  <a:pos x="102" y="751"/>
                </a:cxn>
                <a:cxn ang="0">
                  <a:pos x="119" y="733"/>
                </a:cxn>
                <a:cxn ang="0">
                  <a:pos x="145" y="708"/>
                </a:cxn>
                <a:cxn ang="0">
                  <a:pos x="162" y="672"/>
                </a:cxn>
                <a:cxn ang="0">
                  <a:pos x="213" y="592"/>
                </a:cxn>
                <a:cxn ang="0">
                  <a:pos x="272" y="507"/>
                </a:cxn>
                <a:cxn ang="0">
                  <a:pos x="349" y="421"/>
                </a:cxn>
                <a:cxn ang="0">
                  <a:pos x="434" y="336"/>
                </a:cxn>
                <a:cxn ang="0">
                  <a:pos x="544" y="250"/>
                </a:cxn>
                <a:cxn ang="0">
                  <a:pos x="655" y="171"/>
                </a:cxn>
                <a:cxn ang="0">
                  <a:pos x="714" y="140"/>
                </a:cxn>
                <a:cxn ang="0">
                  <a:pos x="774" y="110"/>
                </a:cxn>
                <a:cxn ang="0">
                  <a:pos x="884" y="61"/>
                </a:cxn>
                <a:cxn ang="0">
                  <a:pos x="1003" y="24"/>
                </a:cxn>
                <a:cxn ang="0">
                  <a:pos x="1122" y="6"/>
                </a:cxn>
                <a:cxn ang="0">
                  <a:pos x="1233" y="0"/>
                </a:cxn>
                <a:cxn ang="0">
                  <a:pos x="1292" y="6"/>
                </a:cxn>
                <a:cxn ang="0">
                  <a:pos x="1352" y="18"/>
                </a:cxn>
                <a:cxn ang="0">
                  <a:pos x="1462" y="61"/>
                </a:cxn>
                <a:cxn ang="0">
                  <a:pos x="1573" y="110"/>
                </a:cxn>
                <a:cxn ang="0">
                  <a:pos x="1666" y="165"/>
                </a:cxn>
                <a:cxn ang="0">
                  <a:pos x="1743" y="220"/>
                </a:cxn>
                <a:cxn ang="0">
                  <a:pos x="1811" y="287"/>
                </a:cxn>
                <a:cxn ang="0">
                  <a:pos x="1870" y="360"/>
                </a:cxn>
                <a:cxn ang="0">
                  <a:pos x="1921" y="421"/>
                </a:cxn>
                <a:cxn ang="0">
                  <a:pos x="1964" y="482"/>
                </a:cxn>
                <a:cxn ang="0">
                  <a:pos x="2006" y="543"/>
                </a:cxn>
                <a:cxn ang="0">
                  <a:pos x="2032" y="598"/>
                </a:cxn>
                <a:cxn ang="0">
                  <a:pos x="2057" y="641"/>
                </a:cxn>
              </a:cxnLst>
              <a:rect l="0" t="0" r="r" b="b"/>
              <a:pathLst>
                <a:path w="2058" h="801">
                  <a:moveTo>
                    <a:pt x="0" y="800"/>
                  </a:moveTo>
                  <a:lnTo>
                    <a:pt x="26" y="794"/>
                  </a:lnTo>
                  <a:lnTo>
                    <a:pt x="51" y="788"/>
                  </a:lnTo>
                  <a:lnTo>
                    <a:pt x="85" y="769"/>
                  </a:lnTo>
                  <a:lnTo>
                    <a:pt x="102" y="751"/>
                  </a:lnTo>
                  <a:lnTo>
                    <a:pt x="119" y="733"/>
                  </a:lnTo>
                  <a:lnTo>
                    <a:pt x="145" y="708"/>
                  </a:lnTo>
                  <a:lnTo>
                    <a:pt x="162" y="672"/>
                  </a:lnTo>
                  <a:lnTo>
                    <a:pt x="213" y="592"/>
                  </a:lnTo>
                  <a:lnTo>
                    <a:pt x="272" y="507"/>
                  </a:lnTo>
                  <a:lnTo>
                    <a:pt x="349" y="421"/>
                  </a:lnTo>
                  <a:lnTo>
                    <a:pt x="434" y="336"/>
                  </a:lnTo>
                  <a:lnTo>
                    <a:pt x="544" y="250"/>
                  </a:lnTo>
                  <a:lnTo>
                    <a:pt x="655" y="171"/>
                  </a:lnTo>
                  <a:lnTo>
                    <a:pt x="714" y="140"/>
                  </a:lnTo>
                  <a:lnTo>
                    <a:pt x="774" y="110"/>
                  </a:lnTo>
                  <a:lnTo>
                    <a:pt x="884" y="61"/>
                  </a:lnTo>
                  <a:lnTo>
                    <a:pt x="1003" y="24"/>
                  </a:lnTo>
                  <a:lnTo>
                    <a:pt x="1122" y="6"/>
                  </a:lnTo>
                  <a:lnTo>
                    <a:pt x="1233" y="0"/>
                  </a:lnTo>
                  <a:lnTo>
                    <a:pt x="1292" y="6"/>
                  </a:lnTo>
                  <a:lnTo>
                    <a:pt x="1352" y="18"/>
                  </a:lnTo>
                  <a:lnTo>
                    <a:pt x="1462" y="61"/>
                  </a:lnTo>
                  <a:lnTo>
                    <a:pt x="1573" y="110"/>
                  </a:lnTo>
                  <a:lnTo>
                    <a:pt x="1666" y="165"/>
                  </a:lnTo>
                  <a:lnTo>
                    <a:pt x="1743" y="220"/>
                  </a:lnTo>
                  <a:lnTo>
                    <a:pt x="1811" y="287"/>
                  </a:lnTo>
                  <a:lnTo>
                    <a:pt x="1870" y="360"/>
                  </a:lnTo>
                  <a:lnTo>
                    <a:pt x="1921" y="421"/>
                  </a:lnTo>
                  <a:lnTo>
                    <a:pt x="1964" y="482"/>
                  </a:lnTo>
                  <a:lnTo>
                    <a:pt x="2006" y="543"/>
                  </a:lnTo>
                  <a:lnTo>
                    <a:pt x="2032" y="598"/>
                  </a:lnTo>
                  <a:lnTo>
                    <a:pt x="2057" y="641"/>
                  </a:lnTo>
                </a:path>
              </a:pathLst>
            </a:custGeom>
            <a:noFill/>
            <a:ln w="508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806941" name="Object 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46" y="3559"/>
            <a:ext cx="317" cy="197"/>
          </p:xfrm>
          <a:graphic>
            <a:graphicData uri="http://schemas.openxmlformats.org/presentationml/2006/ole">
              <p:oleObj spid="_x0000_s806941" name="Equation" r:id="rId4" imgW="501480" imgH="311040" progId="Equation.3">
                <p:embed/>
              </p:oleObj>
            </a:graphicData>
          </a:graphic>
        </p:graphicFrame>
      </p:grpSp>
      <p:sp>
        <p:nvSpPr>
          <p:cNvPr id="806942" name="Rectangle 30"/>
          <p:cNvSpPr>
            <a:spLocks noGrp="1" noChangeArrowheads="1"/>
          </p:cNvSpPr>
          <p:nvPr>
            <p:ph type="title"/>
          </p:nvPr>
        </p:nvSpPr>
        <p:spPr>
          <a:xfrm>
            <a:off x="608736" y="299194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5</a:t>
            </a:r>
            <a:r>
              <a:rPr lang="es-ES" sz="3600" dirty="0" smtClean="0"/>
              <a:t>. </a:t>
            </a:r>
            <a:r>
              <a:rPr lang="es-ES" sz="3600" dirty="0"/>
              <a:t>La maximización del beneficio</a:t>
            </a:r>
            <a:endParaRPr lang="en-US" sz="3600" dirty="0"/>
          </a:p>
        </p:txBody>
      </p:sp>
      <p:sp>
        <p:nvSpPr>
          <p:cNvPr id="806943" name="Rectangle 31"/>
          <p:cNvSpPr>
            <a:spLocks noChangeArrowheads="1"/>
          </p:cNvSpPr>
          <p:nvPr/>
        </p:nvSpPr>
        <p:spPr bwMode="auto">
          <a:xfrm>
            <a:off x="4637088" y="1989138"/>
            <a:ext cx="957262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Coste,</a:t>
            </a:r>
          </a:p>
          <a:p>
            <a:pPr algn="ctr" eaLnBrk="0" hangingPunct="0"/>
            <a:r>
              <a:rPr lang="en-US" sz="1400" b="1"/>
              <a:t>ingreso,</a:t>
            </a:r>
          </a:p>
          <a:p>
            <a:pPr algn="ctr" eaLnBrk="0" hangingPunct="0"/>
            <a:r>
              <a:rPr lang="en-US" sz="1400" b="1"/>
              <a:t>beneficio</a:t>
            </a:r>
          </a:p>
          <a:p>
            <a:pPr algn="ctr" eaLnBrk="0" hangingPunct="0"/>
            <a:r>
              <a:rPr lang="en-US" sz="1400" b="1"/>
              <a:t>(dólares</a:t>
            </a:r>
          </a:p>
          <a:p>
            <a:pPr algn="ctr" eaLnBrk="0" hangingPunct="0"/>
            <a:r>
              <a:rPr lang="en-US" sz="1400" b="1"/>
              <a:t>anuales)</a:t>
            </a:r>
          </a:p>
        </p:txBody>
      </p:sp>
      <p:sp>
        <p:nvSpPr>
          <p:cNvPr id="806944" name="Rectangle 32"/>
          <p:cNvSpPr>
            <a:spLocks noChangeArrowheads="1"/>
          </p:cNvSpPr>
          <p:nvPr/>
        </p:nvSpPr>
        <p:spPr bwMode="auto">
          <a:xfrm>
            <a:off x="6294438" y="5940425"/>
            <a:ext cx="2659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Producción (unidades al año)</a:t>
            </a:r>
          </a:p>
        </p:txBody>
      </p:sp>
      <p:sp>
        <p:nvSpPr>
          <p:cNvPr id="806945" name="Line 33"/>
          <p:cNvSpPr>
            <a:spLocks noChangeShapeType="1"/>
          </p:cNvSpPr>
          <p:nvPr/>
        </p:nvSpPr>
        <p:spPr bwMode="auto">
          <a:xfrm>
            <a:off x="8215313" y="3236913"/>
            <a:ext cx="14287" cy="20748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06946" name="Rectangle 34"/>
          <p:cNvSpPr>
            <a:spLocks noChangeArrowheads="1"/>
          </p:cNvSpPr>
          <p:nvPr/>
        </p:nvSpPr>
        <p:spPr bwMode="auto">
          <a:xfrm>
            <a:off x="7856538" y="5389563"/>
            <a:ext cx="428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q</a:t>
            </a:r>
            <a:r>
              <a:rPr lang="en-US" sz="2000" b="1" baseline="-25000"/>
              <a:t>1</a:t>
            </a:r>
          </a:p>
        </p:txBody>
      </p:sp>
      <p:sp>
        <p:nvSpPr>
          <p:cNvPr id="3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46431" y="6381750"/>
            <a:ext cx="5544273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20</a:t>
            </a:r>
            <a:r>
              <a:rPr lang="es-ES" sz="2000" dirty="0" smtClean="0"/>
              <a:t>. Ingreso total, coste total y beneficio.</a:t>
            </a:r>
            <a:endParaRPr lang="es-E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F012-8A4D-44D7-A327-D3F8496FBCE9}" type="slidenum">
              <a:rPr lang="es-ES"/>
              <a:pPr/>
              <a:t>79</a:t>
            </a:fld>
            <a:endParaRPr lang="es-ES"/>
          </a:p>
        </p:txBody>
      </p:sp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2871" cy="45259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dirty="0"/>
              <a:t>Los </a:t>
            </a:r>
            <a:r>
              <a:rPr lang="en-US" dirty="0" err="1"/>
              <a:t>directivos</a:t>
            </a:r>
            <a:r>
              <a:rPr lang="en-US" dirty="0"/>
              <a:t>, los </a:t>
            </a:r>
            <a:r>
              <a:rPr lang="en-US" dirty="0" err="1"/>
              <a:t>inversores</a:t>
            </a:r>
            <a:r>
              <a:rPr lang="en-US" dirty="0"/>
              <a:t> y los </a:t>
            </a:r>
            <a:r>
              <a:rPr lang="en-US" dirty="0" err="1"/>
              <a:t>economistas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en </a:t>
            </a:r>
            <a:r>
              <a:rPr lang="en-US" dirty="0" err="1"/>
              <a:t>cuenta</a:t>
            </a:r>
            <a:r>
              <a:rPr lang="en-US" dirty="0"/>
              <a:t> el </a:t>
            </a:r>
            <a:r>
              <a:rPr lang="en-US" dirty="0" err="1"/>
              <a:t>coste</a:t>
            </a:r>
            <a:r>
              <a:rPr lang="en-US" dirty="0"/>
              <a:t> de </a:t>
            </a:r>
            <a:r>
              <a:rPr lang="en-US" dirty="0" err="1"/>
              <a:t>oportunidad</a:t>
            </a:r>
            <a:r>
              <a:rPr lang="en-US" dirty="0"/>
              <a:t> de la </a:t>
            </a:r>
            <a:r>
              <a:rPr lang="en-US" dirty="0" err="1"/>
              <a:t>utilización</a:t>
            </a:r>
            <a:r>
              <a:rPr lang="en-US" dirty="0"/>
              <a:t> de los </a:t>
            </a:r>
            <a:r>
              <a:rPr lang="en-US" dirty="0" err="1"/>
              <a:t>recursos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pPr algn="just">
              <a:spcBef>
                <a:spcPct val="70000"/>
              </a:spcBef>
            </a:pPr>
            <a:r>
              <a:rPr lang="en-US" dirty="0"/>
              <a:t>Las </a:t>
            </a:r>
            <a:r>
              <a:rPr lang="en-US" dirty="0" err="1"/>
              <a:t>empresas</a:t>
            </a:r>
            <a:r>
              <a:rPr lang="en-US" dirty="0"/>
              <a:t> se </a:t>
            </a:r>
            <a:r>
              <a:rPr lang="en-US" dirty="0" err="1"/>
              <a:t>enfrentan</a:t>
            </a:r>
            <a:r>
              <a:rPr lang="en-US" dirty="0"/>
              <a:t> con </a:t>
            </a:r>
            <a:r>
              <a:rPr lang="en-US" dirty="0" err="1"/>
              <a:t>costes</a:t>
            </a:r>
            <a:r>
              <a:rPr lang="en-US" dirty="0"/>
              <a:t> variables y </a:t>
            </a:r>
            <a:r>
              <a:rPr lang="en-US" dirty="0" err="1"/>
              <a:t>fijos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42D8-9055-400F-AA31-5D9668F1E611}" type="slidenum">
              <a:rPr lang="es-ES"/>
              <a:pPr/>
              <a:t>8</a:t>
            </a:fld>
            <a:endParaRPr lang="es-E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03400"/>
            <a:ext cx="8038618" cy="43227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35000"/>
              </a:spcBef>
              <a:buSzPct val="75000"/>
            </a:pPr>
            <a:r>
              <a:rPr lang="es-ES" dirty="0"/>
              <a:t>El valor de un recurso económico en su mejor uso alternativo.</a:t>
            </a:r>
          </a:p>
          <a:p>
            <a:pPr algn="just">
              <a:spcBef>
                <a:spcPct val="35000"/>
              </a:spcBef>
              <a:buSzPct val="75000"/>
            </a:pPr>
            <a:r>
              <a:rPr lang="es-ES" dirty="0"/>
              <a:t>Es el concepto de coste más relevante para la toma de decisiones económicas de cara al futuro. Las decisiones se toman sobre el beneficio económico.</a:t>
            </a:r>
          </a:p>
          <a:p>
            <a:pPr lvl="1">
              <a:spcBef>
                <a:spcPct val="35000"/>
              </a:spcBef>
              <a:buSzPct val="75000"/>
            </a:pPr>
            <a:endParaRPr lang="es-ES" dirty="0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title"/>
          </p:nvPr>
        </p:nvSpPr>
        <p:spPr>
          <a:xfrm>
            <a:off x="550863" y="25400"/>
            <a:ext cx="7983537" cy="10985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/>
              <a:t>1. Concepto y clases de costes</a:t>
            </a:r>
            <a:endParaRPr lang="en-US" sz="4000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452688" y="1144588"/>
            <a:ext cx="38766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/>
              <a:t>Coste de oportunidad</a:t>
            </a:r>
            <a:endParaRPr lang="en-U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18A9-3B86-4BEF-B6BC-FE589FB0E1EC}" type="slidenum">
              <a:rPr lang="es-ES"/>
              <a:pPr/>
              <a:t>80</a:t>
            </a:fld>
            <a:endParaRPr lang="es-ES"/>
          </a:p>
        </p:txBody>
      </p:sp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3894" cy="45259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dirty="0"/>
              <a:t>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no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factores</a:t>
            </a:r>
            <a:r>
              <a:rPr lang="en-US" dirty="0"/>
              <a:t> son variables, la </a:t>
            </a:r>
            <a:r>
              <a:rPr lang="en-US" dirty="0" err="1"/>
              <a:t>ley</a:t>
            </a:r>
            <a:r>
              <a:rPr lang="en-US" dirty="0"/>
              <a:t> de los </a:t>
            </a:r>
            <a:r>
              <a:rPr lang="en-US" dirty="0" err="1"/>
              <a:t>rendimientos</a:t>
            </a:r>
            <a:r>
              <a:rPr lang="en-US" dirty="0"/>
              <a:t> </a:t>
            </a:r>
            <a:r>
              <a:rPr lang="en-US" dirty="0" err="1"/>
              <a:t>marginales</a:t>
            </a:r>
            <a:r>
              <a:rPr lang="en-US" dirty="0"/>
              <a:t> </a:t>
            </a:r>
            <a:r>
              <a:rPr lang="en-US" dirty="0" err="1"/>
              <a:t>decrecientes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la forma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coste</a:t>
            </a:r>
            <a:r>
              <a:rPr lang="en-US" dirty="0"/>
              <a:t>. </a:t>
            </a:r>
          </a:p>
          <a:p>
            <a:pPr algn="just">
              <a:spcBef>
                <a:spcPct val="70000"/>
              </a:spcBef>
            </a:pPr>
            <a:r>
              <a:rPr lang="en-US" dirty="0"/>
              <a:t>A largo </a:t>
            </a:r>
            <a:r>
              <a:rPr lang="en-US" dirty="0" err="1"/>
              <a:t>plazo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intervienen</a:t>
            </a:r>
            <a:r>
              <a:rPr lang="en-US" dirty="0"/>
              <a:t> en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 son variables.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9F6F-1A2B-476E-B11A-151C48230BAD}" type="slidenum">
              <a:rPr lang="es-ES"/>
              <a:pPr/>
              <a:t>81</a:t>
            </a:fld>
            <a:endParaRPr lang="es-ES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80744" cy="452596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dirty="0"/>
              <a:t>La </a:t>
            </a:r>
            <a:r>
              <a:rPr lang="en-US" dirty="0" err="1"/>
              <a:t>senda</a:t>
            </a:r>
            <a:r>
              <a:rPr lang="en-US" dirty="0"/>
              <a:t> de </a:t>
            </a:r>
            <a:r>
              <a:rPr lang="en-US" dirty="0" err="1"/>
              <a:t>expansión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describe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varían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elecciones</a:t>
            </a:r>
            <a:r>
              <a:rPr lang="en-US" dirty="0"/>
              <a:t> de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minimizadoras</a:t>
            </a:r>
            <a:r>
              <a:rPr lang="en-US" dirty="0"/>
              <a:t> de los </a:t>
            </a:r>
            <a:r>
              <a:rPr lang="en-US" dirty="0" err="1"/>
              <a:t>costes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.</a:t>
            </a:r>
          </a:p>
          <a:p>
            <a:pPr algn="just">
              <a:spcBef>
                <a:spcPct val="70000"/>
              </a:spcBef>
            </a:pPr>
            <a:r>
              <a:rPr lang="en-US" dirty="0"/>
              <a:t>La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coste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envolvente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coste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BA9-5DC9-4F8C-8748-3B07D5989491}" type="slidenum">
              <a:rPr lang="es-ES"/>
              <a:pPr/>
              <a:t>82</a:t>
            </a:fld>
            <a:endParaRPr lang="es-ES"/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0088" y="1516063"/>
            <a:ext cx="7587385" cy="4224337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disfruta</a:t>
            </a:r>
            <a:r>
              <a:rPr lang="en-US" dirty="0"/>
              <a:t> de </a:t>
            </a:r>
            <a:r>
              <a:rPr lang="en-US" dirty="0" err="1"/>
              <a:t>economías</a:t>
            </a:r>
            <a:r>
              <a:rPr lang="en-US" dirty="0"/>
              <a:t> de </a:t>
            </a:r>
            <a:r>
              <a:rPr lang="en-US" dirty="0" err="1"/>
              <a:t>escala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duplicar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producción</a:t>
            </a:r>
            <a:r>
              <a:rPr lang="en-US" dirty="0"/>
              <a:t> con un </a:t>
            </a:r>
            <a:r>
              <a:rPr lang="en-US" dirty="0" err="1"/>
              <a:t>coste</a:t>
            </a:r>
            <a:r>
              <a:rPr lang="en-US" dirty="0"/>
              <a:t> inferior al </a:t>
            </a:r>
            <a:r>
              <a:rPr lang="en-US" dirty="0" err="1"/>
              <a:t>doble</a:t>
            </a:r>
            <a:r>
              <a:rPr lang="en-US" dirty="0"/>
              <a:t>. </a:t>
            </a:r>
          </a:p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coste</a:t>
            </a:r>
            <a:r>
              <a:rPr lang="en-US" dirty="0"/>
              <a:t> </a:t>
            </a:r>
            <a:r>
              <a:rPr lang="en-US" dirty="0" err="1"/>
              <a:t>relacionan</a:t>
            </a:r>
            <a:r>
              <a:rPr lang="en-US" dirty="0"/>
              <a:t> el </a:t>
            </a:r>
            <a:r>
              <a:rPr lang="en-US" dirty="0" err="1"/>
              <a:t>coste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 y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4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A317-4CB4-4306-9186-FC1B14A7DC66}" type="slidenum">
              <a:rPr lang="es-ES"/>
              <a:pPr/>
              <a:t>9</a:t>
            </a:fld>
            <a:endParaRPr lang="es-ES"/>
          </a:p>
        </p:txBody>
      </p:sp>
      <p:sp>
        <p:nvSpPr>
          <p:cNvPr id="397314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7315" name="Rectangle 102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731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7200" y="1208088"/>
            <a:ext cx="7969170" cy="4918075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80000"/>
              </a:lnSpc>
              <a:spcBef>
                <a:spcPct val="70000"/>
              </a:spcBef>
            </a:pPr>
            <a:r>
              <a:rPr lang="es-ES" sz="2800" dirty="0"/>
              <a:t>Una empresa que posee un edificio y que, por lo tanto, no paga ningún alquiler por el espacio de oficina, </a:t>
            </a:r>
            <a:r>
              <a:rPr lang="es-ES" sz="2800" dirty="0">
                <a:solidFill>
                  <a:srgbClr val="FF3300"/>
                </a:solidFill>
              </a:rPr>
              <a:t>¿significa que el coste de ese espacio es nulo?</a:t>
            </a:r>
          </a:p>
          <a:p>
            <a:pPr algn="just">
              <a:lnSpc>
                <a:spcPct val="80000"/>
              </a:lnSpc>
              <a:spcBef>
                <a:spcPct val="70000"/>
              </a:spcBef>
            </a:pPr>
            <a:r>
              <a:rPr lang="es-ES" sz="2800" dirty="0"/>
              <a:t>Dos empresas A y B, en el periodo de tiempo analizado registran un beneficio contable de 120 </a:t>
            </a:r>
            <a:r>
              <a:rPr lang="es-ES" sz="2800" dirty="0" err="1"/>
              <a:t>um</a:t>
            </a:r>
            <a:r>
              <a:rPr lang="es-ES" sz="2800" dirty="0"/>
              <a:t> (A) y de 130 </a:t>
            </a:r>
            <a:r>
              <a:rPr lang="es-ES" sz="2800" dirty="0" err="1"/>
              <a:t>um</a:t>
            </a:r>
            <a:r>
              <a:rPr lang="es-ES" sz="2800" dirty="0"/>
              <a:t> (B). Entre los costes contables de A se incluyen 50 </a:t>
            </a:r>
            <a:r>
              <a:rPr lang="es-ES" sz="2800" dirty="0" err="1"/>
              <a:t>um</a:t>
            </a:r>
            <a:r>
              <a:rPr lang="es-ES" sz="2800" dirty="0"/>
              <a:t> en concepto de alquiler de oficinas. La empresa B no incluye este coste contable ya que las oficinas son de su propiedad. ¿Qué empresa es más competitiva de cara al futuro?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endParaRPr lang="es-ES" sz="2800" dirty="0"/>
          </a:p>
        </p:txBody>
      </p:sp>
      <p:sp>
        <p:nvSpPr>
          <p:cNvPr id="397317" name="Rectangle 1029"/>
          <p:cNvSpPr>
            <a:spLocks noGrp="1" noChangeArrowheads="1"/>
          </p:cNvSpPr>
          <p:nvPr>
            <p:ph type="title"/>
          </p:nvPr>
        </p:nvSpPr>
        <p:spPr>
          <a:xfrm>
            <a:off x="550863" y="25400"/>
            <a:ext cx="7983537" cy="10985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4000" dirty="0">
                <a:solidFill>
                  <a:srgbClr val="FF0000"/>
                </a:solidFill>
              </a:rPr>
              <a:t>Práctica1</a:t>
            </a:r>
            <a:r>
              <a:rPr lang="es-ES" sz="4000" dirty="0"/>
              <a:t>. C</a:t>
            </a:r>
            <a:r>
              <a:rPr lang="en-US" sz="4000" dirty="0" err="1"/>
              <a:t>oste</a:t>
            </a:r>
            <a:r>
              <a:rPr lang="en-US" sz="4000" dirty="0"/>
              <a:t> de </a:t>
            </a:r>
            <a:r>
              <a:rPr lang="en-US" sz="4000" dirty="0" err="1"/>
              <a:t>oportunidad</a:t>
            </a:r>
            <a:endParaRPr 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5422</Words>
  <Application>Microsoft PowerPoint</Application>
  <PresentationFormat>Presentación en pantalla (4:3)</PresentationFormat>
  <Paragraphs>1011</Paragraphs>
  <Slides>82</Slides>
  <Notes>79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82</vt:i4>
      </vt:variant>
    </vt:vector>
  </HeadingPairs>
  <TitlesOfParts>
    <vt:vector size="87" baseType="lpstr">
      <vt:lpstr>Diseño predeterminado</vt:lpstr>
      <vt:lpstr>Microsoft Editor de ecuaciones 3.0</vt:lpstr>
      <vt:lpstr>Ecuación</vt:lpstr>
      <vt:lpstr>Equation</vt:lpstr>
      <vt:lpstr>Microsoft Equation 3.0</vt:lpstr>
      <vt:lpstr>Capítulo 4 Los costes de producción</vt:lpstr>
      <vt:lpstr>Objetivos del capítulo</vt:lpstr>
      <vt:lpstr>Contenidos del capítulo</vt:lpstr>
      <vt:lpstr>Orientación bibliográfica</vt:lpstr>
      <vt:lpstr>Formulación del modelo</vt:lpstr>
      <vt:lpstr>1. Concepto y clases de costes</vt:lpstr>
      <vt:lpstr>1. Concepto y clases de costes</vt:lpstr>
      <vt:lpstr>1. Concepto y clases de costes</vt:lpstr>
      <vt:lpstr>Práctica1. Coste de oportunidad</vt:lpstr>
      <vt:lpstr>1. Concepto y clases de costes</vt:lpstr>
      <vt:lpstr>1. Concepto y clases de costes</vt:lpstr>
      <vt:lpstr>Práctica 2. Coste irrecuperable</vt:lpstr>
      <vt:lpstr>1. Concepto y clases de costes</vt:lpstr>
      <vt:lpstr>1. Concepto y clases de costes</vt:lpstr>
      <vt:lpstr>Diapositiva 15</vt:lpstr>
      <vt:lpstr>2.1. Las curvas de costes a corto plazo</vt:lpstr>
      <vt:lpstr>2.1. Las curvas de costes a corto plazo </vt:lpstr>
      <vt:lpstr>Tabla 1 Los costes a corto plazo</vt:lpstr>
      <vt:lpstr>2.1. Las curvas de costes a corto plazo</vt:lpstr>
      <vt:lpstr>2.1. Las curvas de costes a corto plazo</vt:lpstr>
      <vt:lpstr>2.1. Las curvas de costes a corto plazo</vt:lpstr>
      <vt:lpstr>2.1. Las curvas de costes a corto plazo </vt:lpstr>
      <vt:lpstr>Práctica 3. Curvas de costes medios</vt:lpstr>
      <vt:lpstr>2.1. Las curvas de costes a corto plazo</vt:lpstr>
      <vt:lpstr>2.1. Las curvas de costes a corto plazo </vt:lpstr>
      <vt:lpstr>Práctica 4. Curva de coste marginal</vt:lpstr>
      <vt:lpstr>2.1. Las curvas de costes a corto plazo</vt:lpstr>
      <vt:lpstr>2.1. Las curvas de costes a corto plazo</vt:lpstr>
      <vt:lpstr>2.1. Las curvas de costes a corto plazo</vt:lpstr>
      <vt:lpstr>2.1. Las curvas de costes a corto plazo</vt:lpstr>
      <vt:lpstr>2.2. Relación entre costes y productividades</vt:lpstr>
      <vt:lpstr>2.2. Relación entre costes y productividades</vt:lpstr>
      <vt:lpstr>2.2. Relación entre costes y productividades</vt:lpstr>
      <vt:lpstr>Diapositiva 34</vt:lpstr>
      <vt:lpstr>3. Funciones de costes a largo plazo </vt:lpstr>
      <vt:lpstr>3. Funciones de costes a largo plazo 3.1. Recta isocoste</vt:lpstr>
      <vt:lpstr>3. Funciones de costes a largo plazo 3.1. Recta isocoste</vt:lpstr>
      <vt:lpstr>3.2. Combinación óptima de factores</vt:lpstr>
      <vt:lpstr>3.2. Combinación óptima de factores</vt:lpstr>
      <vt:lpstr>3.2. Combinación óptima de factores</vt:lpstr>
      <vt:lpstr>3.2. Combinación óptima de factores</vt:lpstr>
      <vt:lpstr>3.2. Combinación óptima de factores</vt:lpstr>
      <vt:lpstr>3.2. Combinación óptima de factores</vt:lpstr>
      <vt:lpstr>3.3. La senda de expansión y los costes a largo plazo</vt:lpstr>
      <vt:lpstr>3.3. La senda de expansión y los costes a largo plazo</vt:lpstr>
      <vt:lpstr>3.3. La senda de expansión y los costes a largo plazo</vt:lpstr>
      <vt:lpstr>3.3. La senda de expansión y los costes a largo plazo</vt:lpstr>
      <vt:lpstr>3.3. La senda de expansión y los costes a largo plazo</vt:lpstr>
      <vt:lpstr>3.3. La senda de expansión y los costes a largo plazo</vt:lpstr>
      <vt:lpstr>3.3. La senda de expansión y los costes a largo plazo</vt:lpstr>
      <vt:lpstr>3.3. La senda de expansión y los costes a largo plazo</vt:lpstr>
      <vt:lpstr>3.3. La senda de expansión y los costes a largo plazo</vt:lpstr>
      <vt:lpstr> </vt:lpstr>
      <vt:lpstr> </vt:lpstr>
      <vt:lpstr>3.3. La senda de expansión y los costes a largo plazo</vt:lpstr>
      <vt:lpstr>3.3. La senda de expansión y los costes a largo plazo </vt:lpstr>
      <vt:lpstr>3.3. La senda de expansión y los costes a largo plazo</vt:lpstr>
      <vt:lpstr>3.3. La senda de expansión y los costes a largo plazo</vt:lpstr>
      <vt:lpstr>3.3. La senda de expansión y los costes a largo plazo </vt:lpstr>
      <vt:lpstr>3.4. Relación entre costes a corto plazo y largo plazo</vt:lpstr>
      <vt:lpstr>3.4. Relación entre costes a corto plazo y largo plazo</vt:lpstr>
      <vt:lpstr>3.4. Relación entre costes a corto plazo y largo plazo</vt:lpstr>
      <vt:lpstr>4. Economías de escala</vt:lpstr>
      <vt:lpstr>4. Economías de escala</vt:lpstr>
      <vt:lpstr>4. Economías de escala</vt:lpstr>
      <vt:lpstr>4. Economías de escala</vt:lpstr>
      <vt:lpstr>4. Economías de escala</vt:lpstr>
      <vt:lpstr>5. La maximización del beneficio </vt:lpstr>
      <vt:lpstr>5. La maximización del beneficio (en todos los mercados)</vt:lpstr>
      <vt:lpstr>5. La maximización del beneficio</vt:lpstr>
      <vt:lpstr>5. La maximización del beneficio </vt:lpstr>
      <vt:lpstr>5. La maximización del beneficio </vt:lpstr>
      <vt:lpstr>5. La maximización del beneficio </vt:lpstr>
      <vt:lpstr>5. La maximización del beneficio</vt:lpstr>
      <vt:lpstr>5. La maximización del beneficio</vt:lpstr>
      <vt:lpstr>5. La maximización del beneficio</vt:lpstr>
      <vt:lpstr>5. La maximización del beneficio</vt:lpstr>
      <vt:lpstr>5. La maximización del beneficio</vt:lpstr>
      <vt:lpstr>Resumen</vt:lpstr>
      <vt:lpstr>Resumen</vt:lpstr>
      <vt:lpstr>Resumen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Jeff Caldwell</dc:creator>
  <cp:lastModifiedBy>Usuario</cp:lastModifiedBy>
  <cp:revision>369</cp:revision>
  <dcterms:created xsi:type="dcterms:W3CDTF">1997-07-14T00:22:12Z</dcterms:created>
  <dcterms:modified xsi:type="dcterms:W3CDTF">2018-12-02T19:13:18Z</dcterms:modified>
</cp:coreProperties>
</file>