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6" r:id="rId2"/>
    <p:sldId id="262" r:id="rId3"/>
    <p:sldId id="317" r:id="rId4"/>
    <p:sldId id="320" r:id="rId5"/>
    <p:sldId id="321" r:id="rId6"/>
    <p:sldId id="319" r:id="rId7"/>
  </p:sldIdLst>
  <p:sldSz cx="12192000" cy="6858000"/>
  <p:notesSz cx="6858000" cy="9144000"/>
  <p:custDataLst>
    <p:tags r:id="rId9"/>
  </p:custData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3791"/>
    <a:srgbClr val="011D3A"/>
    <a:srgbClr val="E8A045"/>
    <a:srgbClr val="26AED4"/>
    <a:srgbClr val="90A1EF"/>
    <a:srgbClr val="D79FFF"/>
    <a:srgbClr val="E07500"/>
    <a:srgbClr val="FFFFFF"/>
    <a:srgbClr val="009579"/>
    <a:srgbClr val="5FD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96A6-972D-4F11-A4C6-259E5FBC1D76}" type="datetimeFigureOut">
              <a:rPr lang="es-CO" smtClean="0"/>
              <a:t>8/08/2024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56F7F-8300-4FE8-9445-DE5AD06769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400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867FC-A8DE-BEB7-2309-ADCA07866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85DAD0-4459-FE55-CECB-B90C12D2C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3660F-B513-D89E-3576-4B88D272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571D67-05D4-40F3-A596-B31971C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4F99C-EC70-5C40-C5B7-8479F75E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17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1A361-5C18-6498-3353-2DF4A426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BA6CAE-87E8-2B95-49CD-67B2AB65F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343DC-D5DB-68F0-A3CB-6E8DF0D8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8F4E6-EE01-42E3-D654-75BA15C6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97BF0-7C74-0A8B-B7EC-276F993A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62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FC3F77-EBFF-9CDA-9940-B87F4A539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5511C0-2287-DE9F-400B-A7DCE2D5E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5E7372-80DE-6BC0-682F-AB54EF25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80DEB-D5A7-76F3-4FC9-A79BF92B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7CD804-5A3C-6594-22F8-941FECC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049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71948-1D70-C81A-D90B-6F5DD40F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3B3FA-BF34-9B88-F7A2-2664CC15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BB04C-53D9-2240-EFBB-03E5B416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6789C-BF46-2BBB-306A-AA8A16DB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72ED8-D00A-CE94-25F5-8515F3C9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BDF99-07FE-98E0-669A-06E2C48D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3847A3-4ACC-0908-790B-8E5C10CA9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98C58-1CBC-EF20-F770-D885D590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18368C-D8B9-6D4B-57A6-21EA11D2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6A211-29B6-2EA7-7785-14359837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80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22BBB-57E9-CC00-168E-0EDCF713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986D1-489A-F637-C584-85EE0DD2C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6C9512-AB68-C18C-97AE-C94FF97A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EC1403-2C43-9EFA-9859-FEBA222E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8/08/2024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79F71A-5E48-5A6D-32BC-AA984216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642BCC-FC6F-7D4F-1548-44F4FAEA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47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A3E8A-6392-4937-1B6B-B6408F43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8097CE-196A-CA0F-7949-C689C467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97850D-DDCE-2B8F-F886-A925AFA06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AA7365-B339-74BB-17AC-78D1AFE73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086C7C-18AD-222A-2EFF-AB30D9A06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52AEE7-79F3-5DD2-FA9C-EB2EAB3C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8/08/2024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F79DD-AEEE-F5CE-F2A2-AD118116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2CD2A8-BD40-A64D-FB29-42D2CB50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80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C91-67EB-D444-D6C1-509B1171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35F173-A537-CFA8-9CEB-A70EAE64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8/08/2024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2DB93C-BC82-4122-1972-F06E5C8F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AC77BA-0944-742F-1582-328DC60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012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45E1C4-6174-26B8-BD5E-BDCBAB7C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8/08/2024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34D51A-9FE0-73DC-339A-AB18F8D0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08305-8078-E9A9-D645-512AA096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85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10F01-81DB-FAF2-7A28-667941AD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57EBD-4DFF-A354-AD9C-CB83FD6D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AC9778-1481-3414-D966-DDD4D4B4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A95F97-3D1A-4B0E-66FA-E1C4BC1E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8/08/2024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3523B4-6940-4754-AC34-96F68AB4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44A464-A5F8-2727-FE7E-191C9CA9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38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AEC7B-5DB1-3211-18A0-E7F4FE88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BB9676-7850-63F3-E0CB-42C9EA4C0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87C856-D660-42A4-4801-BC1AD05C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30EE0A-E498-7145-6A6F-ED94302B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8/08/2024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B442C6-A743-8656-79F3-DCC6EE33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FBB10F-38A0-1C19-8034-6EAE8B25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175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869A09-FEF3-311C-B2BB-C81FA0F2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04212-FCC9-4856-E626-1607418A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2E3369-AC7F-096E-2AA8-DA9FB14B6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AFBE-F2C4-4925-8955-5790DBA5559D}" type="datetimeFigureOut">
              <a:rPr lang="es-CO" smtClean="0"/>
              <a:t>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0568B0-646E-830F-43E3-53B516B50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CDB0F-BB48-6B49-1F03-D4CC8E04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310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FD7D6-C94B-33A0-66D5-1708A5CE8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FD60101D-D15C-8B23-546F-489FF7B89C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CCCE5D-B55F-9AED-DADC-103BB5E5180E}"/>
              </a:ext>
            </a:extLst>
          </p:cNvPr>
          <p:cNvSpPr txBox="1"/>
          <p:nvPr/>
        </p:nvSpPr>
        <p:spPr>
          <a:xfrm>
            <a:off x="893435" y="1751366"/>
            <a:ext cx="316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xo" pitchFamily="2" charset="0"/>
                <a:ea typeface="Roboto" panose="02000000000000000000" pitchFamily="2" charset="0"/>
                <a:cs typeface="Roboto" panose="02000000000000000000" pitchFamily="2" charset="0"/>
              </a:rPr>
              <a:t>Nivel </a:t>
            </a:r>
            <a:r>
              <a:rPr lang="en-US" sz="2000" dirty="0" err="1">
                <a:solidFill>
                  <a:schemeClr val="bg1"/>
                </a:solidFill>
                <a:latin typeface="Exo" pitchFamily="2" charset="0"/>
                <a:ea typeface="Roboto" panose="02000000000000000000" pitchFamily="2" charset="0"/>
                <a:cs typeface="Roboto" panose="02000000000000000000" pitchFamily="2" charset="0"/>
              </a:rPr>
              <a:t>Básico</a:t>
            </a:r>
            <a:r>
              <a:rPr lang="en-US" sz="2000" dirty="0">
                <a:solidFill>
                  <a:schemeClr val="bg1"/>
                </a:solidFill>
                <a:latin typeface="Exo" pitchFamily="2" charset="0"/>
                <a:ea typeface="Roboto" panose="02000000000000000000" pitchFamily="2" charset="0"/>
                <a:cs typeface="Roboto" panose="02000000000000000000" pitchFamily="2" charset="0"/>
              </a:rPr>
              <a:t> – </a:t>
            </a:r>
            <a:r>
              <a:rPr lang="en-US" sz="2000" dirty="0" err="1">
                <a:solidFill>
                  <a:schemeClr val="bg1"/>
                </a:solidFill>
                <a:latin typeface="Exo" pitchFamily="2" charset="0"/>
                <a:ea typeface="Roboto" panose="02000000000000000000" pitchFamily="2" charset="0"/>
                <a:cs typeface="Roboto" panose="02000000000000000000" pitchFamily="2" charset="0"/>
              </a:rPr>
              <a:t>Explorador</a:t>
            </a:r>
            <a:endParaRPr lang="en-US" sz="2000" dirty="0">
              <a:solidFill>
                <a:schemeClr val="bg1"/>
              </a:solidFill>
              <a:latin typeface="Exo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E64793-6608-8EE6-0E92-288652D6CA7A}"/>
              </a:ext>
            </a:extLst>
          </p:cNvPr>
          <p:cNvSpPr txBox="1"/>
          <p:nvPr/>
        </p:nvSpPr>
        <p:spPr>
          <a:xfrm>
            <a:off x="893435" y="3902842"/>
            <a:ext cx="5538696" cy="13885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s-ES" sz="4600" b="1" dirty="0">
                <a:solidFill>
                  <a:schemeClr val="bg1"/>
                </a:solidFill>
                <a:latin typeface="Exo" pitchFamily="2" charset="0"/>
                <a:ea typeface="Roboto Black" panose="02000000000000000000" pitchFamily="2" charset="0"/>
                <a:cs typeface="Roboto" panose="02000000000000000000" pitchFamily="2" charset="0"/>
              </a:rPr>
              <a:t>Introducción a las </a:t>
            </a:r>
          </a:p>
          <a:p>
            <a:pPr>
              <a:lnSpc>
                <a:spcPts val="5000"/>
              </a:lnSpc>
            </a:pPr>
            <a:r>
              <a:rPr lang="es-ES" sz="4600" b="1" dirty="0">
                <a:solidFill>
                  <a:schemeClr val="bg1"/>
                </a:solidFill>
                <a:latin typeface="Exo" pitchFamily="2" charset="0"/>
                <a:ea typeface="Roboto Black" panose="02000000000000000000" pitchFamily="2" charset="0"/>
                <a:cs typeface="Roboto" panose="02000000000000000000" pitchFamily="2" charset="0"/>
              </a:rPr>
              <a:t>Librerías en Python</a:t>
            </a:r>
            <a:endParaRPr lang="en-US" sz="4600" b="1" dirty="0">
              <a:solidFill>
                <a:schemeClr val="bg1"/>
              </a:solidFill>
              <a:latin typeface="Exo" pitchFamily="2" charset="0"/>
              <a:ea typeface="Roboto Black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B972161-FC61-E64E-5DBE-DC87A05D3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435" y="3583085"/>
            <a:ext cx="2715709" cy="45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E9174A-FF5A-E63E-004B-437E1EA7F83A}"/>
              </a:ext>
            </a:extLst>
          </p:cNvPr>
          <p:cNvSpPr txBox="1"/>
          <p:nvPr/>
        </p:nvSpPr>
        <p:spPr>
          <a:xfrm>
            <a:off x="893435" y="2231829"/>
            <a:ext cx="393982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Exo" pitchFamily="2" charset="0"/>
                <a:ea typeface="Roboto Black" panose="02000000000000000000" pitchFamily="2" charset="0"/>
                <a:cs typeface="Roboto" panose="02000000000000000000" pitchFamily="2" charset="0"/>
              </a:rPr>
              <a:t>Análisis</a:t>
            </a:r>
            <a:r>
              <a:rPr lang="en-US" sz="3200" b="1" dirty="0">
                <a:solidFill>
                  <a:schemeClr val="bg1"/>
                </a:solidFill>
                <a:latin typeface="Exo" pitchFamily="2" charset="0"/>
                <a:ea typeface="Roboto Black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latin typeface="Exo" pitchFamily="2" charset="0"/>
                <a:ea typeface="Roboto Black" panose="02000000000000000000" pitchFamily="2" charset="0"/>
                <a:cs typeface="Roboto" panose="02000000000000000000" pitchFamily="2" charset="0"/>
              </a:rPr>
              <a:t>datos</a:t>
            </a:r>
            <a:endParaRPr lang="en-US" sz="3200" b="1" dirty="0">
              <a:solidFill>
                <a:schemeClr val="bg1"/>
              </a:solidFill>
              <a:latin typeface="Exo" pitchFamily="2" charset="0"/>
              <a:ea typeface="Roboto Black" panose="02000000000000000000" pitchFamily="2" charset="0"/>
              <a:cs typeface="Roboto" panose="02000000000000000000" pitchFamily="2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Exo" pitchFamily="2" charset="0"/>
                <a:ea typeface="Roboto Black" panose="02000000000000000000" pitchFamily="2" charset="0"/>
                <a:cs typeface="Roboto" panose="02000000000000000000" pitchFamily="2" charset="0"/>
              </a:rPr>
              <a:t>Misión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28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CAACCCB8-B0BC-9B38-7342-1AEE23647C30}"/>
              </a:ext>
            </a:extLst>
          </p:cNvPr>
          <p:cNvSpPr txBox="1"/>
          <p:nvPr/>
        </p:nvSpPr>
        <p:spPr>
          <a:xfrm>
            <a:off x="5410002" y="2575754"/>
            <a:ext cx="5745907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>
                <a:solidFill>
                  <a:srgbClr val="011D3A"/>
                </a:solidFill>
                <a:latin typeface="Exo" pitchFamily="2" charset="0"/>
                <a:ea typeface="Public Sans"/>
                <a:cs typeface="Public Sans"/>
                <a:sym typeface="Public Sans"/>
              </a:rPr>
              <a:t>Un conjunto de módulos que pueden ser reutilizados en diferentes programas.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b="0" i="0" u="none" strike="noStrike" cap="none" dirty="0">
              <a:solidFill>
                <a:srgbClr val="011D3A"/>
              </a:solidFill>
              <a:latin typeface="Exo" pitchFamily="2" charset="0"/>
              <a:ea typeface="Public Sans"/>
              <a:cs typeface="Public Sans"/>
              <a:sym typeface="Public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rgbClr val="4E3791"/>
                </a:solidFill>
                <a:latin typeface="Exo" pitchFamily="2" charset="0"/>
                <a:ea typeface="Public Sans"/>
                <a:cs typeface="Public Sans"/>
                <a:sym typeface="Public Sans"/>
              </a:rPr>
              <a:t>Ventajas: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>
                <a:solidFill>
                  <a:srgbClr val="011D3A"/>
                </a:solidFill>
                <a:latin typeface="Exo" pitchFamily="2" charset="0"/>
                <a:ea typeface="Public Sans"/>
                <a:cs typeface="Public Sans"/>
                <a:sym typeface="Public Sans"/>
              </a:rPr>
              <a:t>Facilita la reutilización de código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>
                <a:solidFill>
                  <a:srgbClr val="011D3A"/>
                </a:solidFill>
                <a:latin typeface="Exo" pitchFamily="2" charset="0"/>
                <a:ea typeface="Public Sans"/>
                <a:cs typeface="Public Sans"/>
                <a:sym typeface="Public Sans"/>
              </a:rPr>
              <a:t>Ahorra tiempo en desarrollo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>
                <a:solidFill>
                  <a:srgbClr val="011D3A"/>
                </a:solidFill>
                <a:latin typeface="Exo" pitchFamily="2" charset="0"/>
                <a:ea typeface="Public Sans"/>
                <a:cs typeface="Public Sans"/>
                <a:sym typeface="Public Sans"/>
              </a:rPr>
              <a:t>Comunidad de soporte y actualizaciones</a:t>
            </a:r>
            <a:endParaRPr sz="1050" dirty="0">
              <a:solidFill>
                <a:srgbClr val="011D3A"/>
              </a:solidFill>
              <a:latin typeface="Exo" pitchFamily="2" charset="0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1CD35B0D-3220-49BD-F95F-D4BA92C68021}"/>
              </a:ext>
            </a:extLst>
          </p:cNvPr>
          <p:cNvSpPr txBox="1"/>
          <p:nvPr/>
        </p:nvSpPr>
        <p:spPr>
          <a:xfrm>
            <a:off x="746016" y="994488"/>
            <a:ext cx="11057207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i="0" u="none" strike="noStrike" cap="none" dirty="0">
                <a:solidFill>
                  <a:srgbClr val="4E3791"/>
                </a:solidFill>
                <a:latin typeface="Exo Black" pitchFamily="2" charset="0"/>
                <a:ea typeface="Public Sans"/>
                <a:cs typeface="Public Sans"/>
                <a:sym typeface="Public Sans"/>
              </a:rPr>
              <a:t>¿Qué es una Librería en Python?</a:t>
            </a:r>
            <a:endParaRPr sz="700" dirty="0">
              <a:solidFill>
                <a:srgbClr val="4E3791"/>
              </a:solidFill>
              <a:latin typeface="Exo Black" pitchFamily="2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49BBC9E-9129-E76B-271E-647262086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6433" y="1996751"/>
            <a:ext cx="3721349" cy="37213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435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1CD35B0D-3220-49BD-F95F-D4BA92C68021}"/>
              </a:ext>
            </a:extLst>
          </p:cNvPr>
          <p:cNvSpPr txBox="1"/>
          <p:nvPr/>
        </p:nvSpPr>
        <p:spPr>
          <a:xfrm>
            <a:off x="583235" y="1050574"/>
            <a:ext cx="11057207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rtl="0">
              <a:lnSpc>
                <a:spcPct val="11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i="0" u="none" strike="noStrike" cap="none" dirty="0">
                <a:solidFill>
                  <a:srgbClr val="4E3791"/>
                </a:solidFill>
                <a:latin typeface="Exo Black" pitchFamily="2" charset="0"/>
                <a:ea typeface="Public Sans"/>
                <a:cs typeface="Public Sans"/>
                <a:sym typeface="Public Sans"/>
              </a:rPr>
              <a:t>Librerías Populares en Python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7EEFA6-EE0A-694C-37A0-2368616B8437}"/>
              </a:ext>
            </a:extLst>
          </p:cNvPr>
          <p:cNvSpPr txBox="1"/>
          <p:nvPr/>
        </p:nvSpPr>
        <p:spPr>
          <a:xfrm>
            <a:off x="492190" y="2027863"/>
            <a:ext cx="11148252" cy="3268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rgbClr val="4E3791"/>
                </a:solidFill>
                <a:latin typeface="Exo" pitchFamily="2" charset="0"/>
              </a:rPr>
              <a:t>Numpy</a:t>
            </a:r>
            <a:r>
              <a:rPr lang="es-ES" sz="2800" dirty="0">
                <a:solidFill>
                  <a:srgbClr val="4E3791"/>
                </a:solidFill>
                <a:latin typeface="Exo" pitchFamily="2" charset="0"/>
              </a:rPr>
              <a:t>: </a:t>
            </a:r>
            <a:r>
              <a:rPr lang="es-ES" sz="2800" dirty="0">
                <a:latin typeface="Exo" pitchFamily="2" charset="0"/>
              </a:rPr>
              <a:t>Manejo de arreglos y operaciones matemáticas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4E3791"/>
                </a:solidFill>
                <a:latin typeface="Exo" pitchFamily="2" charset="0"/>
              </a:rPr>
              <a:t>Pandas</a:t>
            </a:r>
            <a:r>
              <a:rPr lang="es-ES" sz="2800" dirty="0">
                <a:solidFill>
                  <a:srgbClr val="4E3791"/>
                </a:solidFill>
                <a:latin typeface="Exo" pitchFamily="2" charset="0"/>
              </a:rPr>
              <a:t>: </a:t>
            </a:r>
            <a:r>
              <a:rPr lang="es-ES" sz="2800" dirty="0">
                <a:latin typeface="Exo" pitchFamily="2" charset="0"/>
              </a:rPr>
              <a:t>Manipulación y análisis de datos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rgbClr val="4E3791"/>
                </a:solidFill>
                <a:latin typeface="Exo" pitchFamily="2" charset="0"/>
              </a:rPr>
              <a:t>Matplotlib</a:t>
            </a:r>
            <a:r>
              <a:rPr lang="es-ES" sz="2800" dirty="0">
                <a:solidFill>
                  <a:srgbClr val="4E3791"/>
                </a:solidFill>
                <a:latin typeface="Exo" pitchFamily="2" charset="0"/>
              </a:rPr>
              <a:t>: </a:t>
            </a:r>
            <a:r>
              <a:rPr lang="es-ES" sz="2800" dirty="0">
                <a:latin typeface="Exo" pitchFamily="2" charset="0"/>
              </a:rPr>
              <a:t>Creación de gráficos y visualizaciones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rgbClr val="4E3791"/>
                </a:solidFill>
                <a:latin typeface="Exo" pitchFamily="2" charset="0"/>
              </a:rPr>
              <a:t>Requests</a:t>
            </a:r>
            <a:r>
              <a:rPr lang="es-ES" sz="2800" dirty="0">
                <a:solidFill>
                  <a:srgbClr val="4E3791"/>
                </a:solidFill>
                <a:latin typeface="Exo" pitchFamily="2" charset="0"/>
              </a:rPr>
              <a:t>: </a:t>
            </a:r>
            <a:r>
              <a:rPr lang="es-ES" sz="2800" dirty="0">
                <a:latin typeface="Exo" pitchFamily="2" charset="0"/>
              </a:rPr>
              <a:t>Realización de solicitudes HTTP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rgbClr val="4E3791"/>
                </a:solidFill>
                <a:latin typeface="Exo" pitchFamily="2" charset="0"/>
              </a:rPr>
              <a:t>TensorFlow</a:t>
            </a:r>
            <a:r>
              <a:rPr lang="es-ES" sz="2800" dirty="0">
                <a:solidFill>
                  <a:srgbClr val="4E3791"/>
                </a:solidFill>
                <a:latin typeface="Exo" pitchFamily="2" charset="0"/>
              </a:rPr>
              <a:t>: </a:t>
            </a:r>
            <a:r>
              <a:rPr lang="es-ES" sz="2800" dirty="0">
                <a:latin typeface="Exo" pitchFamily="2" charset="0"/>
              </a:rPr>
              <a:t>Desarrollo de modelos de aprendizaje automático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188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1CD35B0D-3220-49BD-F95F-D4BA92C68021}"/>
              </a:ext>
            </a:extLst>
          </p:cNvPr>
          <p:cNvSpPr txBox="1"/>
          <p:nvPr/>
        </p:nvSpPr>
        <p:spPr>
          <a:xfrm>
            <a:off x="1003112" y="1050574"/>
            <a:ext cx="9708431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i="0" u="none" strike="noStrike" cap="none" dirty="0">
                <a:solidFill>
                  <a:srgbClr val="4E3791"/>
                </a:solidFill>
                <a:latin typeface="Exo Black" pitchFamily="2" charset="0"/>
                <a:ea typeface="Public Sans"/>
                <a:cs typeface="Public Sans"/>
                <a:sym typeface="Public Sans"/>
              </a:rPr>
              <a:t>Instalación de Librerías</a:t>
            </a: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660" y="1900424"/>
            <a:ext cx="9464679" cy="346467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973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1CD35B0D-3220-49BD-F95F-D4BA92C68021}"/>
              </a:ext>
            </a:extLst>
          </p:cNvPr>
          <p:cNvSpPr txBox="1"/>
          <p:nvPr/>
        </p:nvSpPr>
        <p:spPr>
          <a:xfrm>
            <a:off x="937799" y="835970"/>
            <a:ext cx="10314919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i="0" u="none" strike="noStrike" cap="none" dirty="0">
                <a:solidFill>
                  <a:srgbClr val="4E3791"/>
                </a:solidFill>
                <a:latin typeface="Exo Black" pitchFamily="2" charset="0"/>
                <a:ea typeface="Public Sans"/>
                <a:cs typeface="Public Sans"/>
                <a:sym typeface="Public Sans"/>
              </a:rPr>
              <a:t>Uso Básico de Librerías</a:t>
            </a: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306" y="1588158"/>
            <a:ext cx="9202192" cy="390826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003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CAACCCB8-B0BC-9B38-7342-1AEE23647C30}"/>
              </a:ext>
            </a:extLst>
          </p:cNvPr>
          <p:cNvSpPr txBox="1"/>
          <p:nvPr/>
        </p:nvSpPr>
        <p:spPr>
          <a:xfrm>
            <a:off x="667771" y="4110706"/>
            <a:ext cx="1103281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cap="none" dirty="0">
                <a:solidFill>
                  <a:srgbClr val="011D3A"/>
                </a:solidFill>
                <a:latin typeface="Exo" pitchFamily="2" charset="0"/>
                <a:ea typeface="Public Sans"/>
                <a:cs typeface="Public Sans"/>
                <a:sym typeface="Public Sans"/>
              </a:rPr>
              <a:t>Las librerías en Python son esenciales para acelerar y facilitar el desarrollo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cap="none" dirty="0">
                <a:solidFill>
                  <a:srgbClr val="011D3A"/>
                </a:solidFill>
                <a:latin typeface="Exo" pitchFamily="2" charset="0"/>
                <a:ea typeface="Public Sans"/>
                <a:cs typeface="Public Sans"/>
                <a:sym typeface="Public Sans"/>
              </a:rPr>
              <a:t>Existen librerías para casi cualquier necesidad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cap="none" dirty="0">
                <a:solidFill>
                  <a:srgbClr val="011D3A"/>
                </a:solidFill>
                <a:latin typeface="Exo" pitchFamily="2" charset="0"/>
                <a:ea typeface="Public Sans"/>
                <a:cs typeface="Public Sans"/>
                <a:sym typeface="Public Sans"/>
              </a:rPr>
              <a:t>Instalar y usar librerías es sencillo con </a:t>
            </a:r>
            <a:r>
              <a:rPr lang="es-ES" sz="2400" b="0" i="0" u="none" strike="noStrike" cap="none" dirty="0" err="1">
                <a:solidFill>
                  <a:srgbClr val="011D3A"/>
                </a:solidFill>
                <a:latin typeface="Exo" pitchFamily="2" charset="0"/>
                <a:ea typeface="Public Sans"/>
                <a:cs typeface="Public Sans"/>
                <a:sym typeface="Public Sans"/>
              </a:rPr>
              <a:t>pip</a:t>
            </a:r>
            <a:endParaRPr lang="es-ES" sz="2400" b="0" i="0" u="none" strike="noStrike" cap="none" dirty="0">
              <a:solidFill>
                <a:srgbClr val="011D3A"/>
              </a:solidFill>
              <a:latin typeface="Exo" pitchFamily="2" charset="0"/>
              <a:ea typeface="Public Sans"/>
              <a:cs typeface="Public Sans"/>
              <a:sym typeface="Public Sans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1CD35B0D-3220-49BD-F95F-D4BA92C68021}"/>
              </a:ext>
            </a:extLst>
          </p:cNvPr>
          <p:cNvSpPr txBox="1"/>
          <p:nvPr/>
        </p:nvSpPr>
        <p:spPr>
          <a:xfrm>
            <a:off x="1478612" y="3086391"/>
            <a:ext cx="9634147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4E3791"/>
                </a:solidFill>
                <a:latin typeface="Exo Black" pitchFamily="2" charset="0"/>
                <a:sym typeface="Public Sans"/>
              </a:rPr>
              <a:t>CONCLUSIÓN</a:t>
            </a:r>
            <a:endParaRPr sz="700" dirty="0">
              <a:solidFill>
                <a:srgbClr val="4E3791"/>
              </a:solidFill>
              <a:latin typeface="Exo Black" pitchFamily="2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C9FA9ED-3E57-867E-8132-14320F4D5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5662" y="659763"/>
            <a:ext cx="2288710" cy="22887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8229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LINDO LINDO">
      <a:dk1>
        <a:sysClr val="windowText" lastClr="000000"/>
      </a:dk1>
      <a:lt1>
        <a:sysClr val="window" lastClr="FFFFFF"/>
      </a:lt1>
      <a:dk2>
        <a:srgbClr val="142F50"/>
      </a:dk2>
      <a:lt2>
        <a:srgbClr val="F9F8F3"/>
      </a:lt2>
      <a:accent1>
        <a:srgbClr val="38A4D4"/>
      </a:accent1>
      <a:accent2>
        <a:srgbClr val="F6F25C"/>
      </a:accent2>
      <a:accent3>
        <a:srgbClr val="FCA810"/>
      </a:accent3>
      <a:accent4>
        <a:srgbClr val="EF255F"/>
      </a:accent4>
      <a:accent5>
        <a:srgbClr val="22B183"/>
      </a:accent5>
      <a:accent6>
        <a:srgbClr val="8C54B6"/>
      </a:accent6>
      <a:hlink>
        <a:srgbClr val="39BCD2"/>
      </a:hlink>
      <a:folHlink>
        <a:srgbClr val="8963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125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Exo</vt:lpstr>
      <vt:lpstr>Exo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INTRODUCTORIO SEMANA 1</dc:title>
  <dc:creator>Ana Maria Salazar</dc:creator>
  <cp:lastModifiedBy>Oscar Mazuera</cp:lastModifiedBy>
  <cp:revision>46</cp:revision>
  <dcterms:created xsi:type="dcterms:W3CDTF">2024-01-29T20:34:43Z</dcterms:created>
  <dcterms:modified xsi:type="dcterms:W3CDTF">2024-08-09T02:21:41Z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D82F9886-3FD5-42EB-B509-1BFBAE8A1A25</vt:lpwstr>
  </property>
  <property fmtid="{D5CDD505-2E9C-101B-9397-08002B2CF9AE}" pid="3" name="ArticulatePath">
    <vt:lpwstr>Semana1_Videoclase_empaquesyembalajes_V3_David</vt:lpwstr>
  </property>
</Properties>
</file>