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439" r:id="rId6"/>
    <p:sldId id="260" r:id="rId7"/>
    <p:sldId id="2438" r:id="rId8"/>
    <p:sldId id="2440" r:id="rId9"/>
    <p:sldId id="244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038B30"/>
    <a:srgbClr val="05EE55"/>
    <a:srgbClr val="2F3342"/>
    <a:srgbClr val="C0F400"/>
    <a:srgbClr val="05D74D"/>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8" autoAdjust="0"/>
    <p:restoredTop sz="94584" autoAdjust="0"/>
  </p:normalViewPr>
  <p:slideViewPr>
    <p:cSldViewPr snapToGrid="0">
      <p:cViewPr varScale="1">
        <p:scale>
          <a:sx n="97" d="100"/>
          <a:sy n="97" d="100"/>
        </p:scale>
        <p:origin x="108" y="61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10/22/2020</a:t>
            </a:fld>
            <a:endParaRPr lang="en-US" dirty="0"/>
          </a:p>
        </p:txBody>
      </p:sp>
      <p:sp>
        <p:nvSpPr>
          <p:cNvPr id="4" name="Footer Placeholder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10/22/2020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1868384" y="1374275"/>
            <a:ext cx="7324426" cy="3883523"/>
            <a:chOff x="252031" y="-22763"/>
            <a:chExt cx="7324426" cy="7269964"/>
          </a:xfrm>
        </p:grpSpPr>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a:t>Click to edit Master text styles</a:t>
            </a:r>
          </a:p>
        </p:txBody>
      </p:sp>
      <p:sp>
        <p:nvSpPr>
          <p:cNvPr id="16" name="Content Placeholder 5">
            <a:extLst>
              <a:ext uri="{FF2B5EF4-FFF2-40B4-BE49-F238E27FC236}">
                <a16:creationId xmlns:a16="http://schemas.microsoft.com/office/drawing/2014/main"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a:t>Click to edit Master title style</a:t>
            </a:r>
          </a:p>
        </p:txBody>
      </p:sp>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
        <p:nvSpPr>
          <p:cNvPr id="19" name="Content Placeholder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a:t>Click to edit Master text styles</a:t>
            </a:r>
          </a:p>
          <a:p>
            <a:pPr lvl="1">
              <a:lnSpc>
                <a:spcPct val="150000"/>
              </a:lnSpc>
            </a:pPr>
            <a:r>
              <a:rPr lang="en-US"/>
              <a:t>Second level</a:t>
            </a:r>
          </a:p>
          <a:p>
            <a:pPr lvl="2">
              <a:lnSpc>
                <a:spcPct val="150000"/>
              </a:lnSpc>
            </a:pPr>
            <a:r>
              <a:rPr lang="en-US"/>
              <a:t>Third level</a:t>
            </a:r>
          </a:p>
          <a:p>
            <a:pPr lvl="3">
              <a:lnSpc>
                <a:spcPct val="150000"/>
              </a:lnSpc>
            </a:pPr>
            <a:r>
              <a:rPr lang="en-US"/>
              <a:t>Fourth level</a:t>
            </a:r>
          </a:p>
          <a:p>
            <a:pPr lvl="4">
              <a:lnSpc>
                <a:spcPct val="150000"/>
              </a:lnSpc>
            </a:pPr>
            <a:r>
              <a:rPr lang="en-US"/>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a:t>Click to edit Master title style</a:t>
            </a:r>
            <a:endParaRPr lang="en-US" dirty="0"/>
          </a:p>
        </p:txBody>
      </p:sp>
      <p:sp>
        <p:nvSpPr>
          <p:cNvPr id="13" name="Rectangle 12" hidden="1">
            <a:extLst>
              <a:ext uri="{FF2B5EF4-FFF2-40B4-BE49-F238E27FC236}">
                <a16:creationId xmlns:a16="http://schemas.microsoft.com/office/drawing/2014/main"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rge 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5" name="Footer Placeholder 4">
            <a:extLst>
              <a:ext uri="{FF2B5EF4-FFF2-40B4-BE49-F238E27FC236}">
                <a16:creationId xmlns:a16="http://schemas.microsoft.com/office/drawing/2014/main" id="{E46FCC97-4D8C-465A-B732-7E27224A0496}"/>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7FF525FF-6103-4229-A91A-8A994A9CCBB7}"/>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7" name="Title 6">
            <a:extLst>
              <a:ext uri="{FF2B5EF4-FFF2-40B4-BE49-F238E27FC236}">
                <a16:creationId xmlns:a16="http://schemas.microsoft.com/office/drawing/2014/main" id="{6F2F4E1C-EABB-45F0-8593-E3E221094B6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416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89ADD4C-B26C-41B3-B492-DC9D032ACC4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31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Graphic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a:t>Click icon to add picture</a:t>
            </a:r>
            <a:endParaRPr lang="en-US" dirty="0"/>
          </a:p>
        </p:txBody>
      </p:sp>
      <p:grpSp>
        <p:nvGrpSpPr>
          <p:cNvPr id="12" name="Group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a:t>Click icon to add picture</a:t>
            </a:r>
            <a:endParaRPr lang="en-US" dirty="0"/>
          </a:p>
        </p:txBody>
      </p:sp>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Rectangle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a:t>Click icon to add picture</a:t>
            </a:r>
            <a:endParaRPr lang="en-US" dirty="0"/>
          </a:p>
        </p:txBody>
      </p:sp>
      <p:sp>
        <p:nvSpPr>
          <p:cNvPr id="2" name="Footer Placeholder 1">
            <a:extLst>
              <a:ext uri="{FF2B5EF4-FFF2-40B4-BE49-F238E27FC236}">
                <a16:creationId xmlns:a16="http://schemas.microsoft.com/office/drawing/2014/main"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Rectangle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Text Placeholder 2">
            <a:extLst>
              <a:ext uri="{FF2B5EF4-FFF2-40B4-BE49-F238E27FC236}">
                <a16:creationId xmlns:a16="http://schemas.microsoft.com/office/drawing/2014/main"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3" r:id="rId7"/>
    <p:sldLayoutId id="2147483670" r:id="rId8"/>
    <p:sldLayoutId id="2147483669" r:id="rId9"/>
    <p:sldLayoutId id="2147483667" r:id="rId10"/>
    <p:sldLayoutId id="2147483668" r:id="rId11"/>
    <p:sldLayoutId id="2147483666" r:id="rId12"/>
    <p:sldLayoutId id="2147483662" r:id="rId13"/>
    <p:sldLayoutId id="2147483671" r:id="rId14"/>
    <p:sldLayoutId id="2147483655" r:id="rId15"/>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id="{B6C8E487-ADDC-4F1B-A30A-BAABB4998F49}"/>
              </a:ext>
              <a:ext uri="{C183D7F6-B498-43B3-948B-1728B52AA6E4}">
                <adec:decorative xmlns:adec="http://schemas.microsoft.com/office/drawing/2017/decorative" val="1"/>
              </a:ext>
            </a:extLst>
          </p:cNvPr>
          <p:cNvSpPr/>
          <p:nvPr/>
        </p:nvSpPr>
        <p:spPr>
          <a:xfrm>
            <a:off x="-678426" y="-629265"/>
            <a:ext cx="12870426" cy="7487265"/>
          </a:xfrm>
          <a:prstGeom prst="rect">
            <a:avLst/>
          </a:prstGeom>
          <a:blipFill>
            <a:blip r:embed="rId3"/>
            <a:stretch>
              <a:fillRect l="4719" t="8404" r="-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5306561" y="373626"/>
            <a:ext cx="6728008" cy="3615811"/>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2</a:t>
              </a: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endParaRPr lang="en-US" dirty="0">
                <a:ln w="0"/>
                <a:solidFill>
                  <a:schemeClr val="accent1"/>
                </a:solidFill>
                <a:effectLst>
                  <a:outerShdw blurRad="38100" dist="25400" dir="5400000" algn="ctr" rotWithShape="0">
                    <a:srgbClr val="6E747A">
                      <a:alpha val="43000"/>
                    </a:srgbClr>
                  </a:outerShdw>
                </a:effectLst>
              </a:endParaRPr>
            </a:p>
            <a:p>
              <a:pPr algn="ctr"/>
              <a:r>
                <a:rPr lang="en-US" dirty="0">
                  <a:ln w="0"/>
                  <a:solidFill>
                    <a:schemeClr val="accent1"/>
                  </a:solidFill>
                  <a:effectLst>
                    <a:outerShdw blurRad="38100" dist="25400" dir="5400000" algn="ctr" rotWithShape="0">
                      <a:srgbClr val="6E747A">
                        <a:alpha val="43000"/>
                      </a:srgbClr>
                    </a:outerShdw>
                  </a:effectLst>
                </a:rPr>
                <a:t>+</a:t>
              </a:r>
            </a:p>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6165221" y="1541018"/>
            <a:ext cx="5948063" cy="1254014"/>
          </a:xfrm>
        </p:spPr>
        <p:txBody>
          <a:bodyPr>
            <a:noAutofit/>
          </a:bodyPr>
          <a:lstStyle/>
          <a:p>
            <a:r>
              <a:rPr lang="en-US" b="0" cap="none" dirty="0">
                <a:ln w="0"/>
                <a:solidFill>
                  <a:sysClr val="windowText" lastClr="000000"/>
                </a:solidFill>
                <a:effectLst>
                  <a:outerShdw blurRad="38100" dist="25400" dir="5400000" algn="ctr" rotWithShape="0">
                    <a:srgbClr val="6E747A">
                      <a:alpha val="43000"/>
                    </a:srgbClr>
                  </a:outerShdw>
                </a:effectLst>
                <a:latin typeface="Candara" panose="020E0502030303020204" pitchFamily="34" charset="0"/>
                <a:cs typeface="Aldhabi" panose="020B0604020202020204" pitchFamily="2" charset="-78"/>
              </a:rPr>
              <a:t>Stock Predictions with Machine Learning</a:t>
            </a:r>
          </a:p>
        </p:txBody>
      </p:sp>
      <p:sp>
        <p:nvSpPr>
          <p:cNvPr id="7" name="Subtitle 6">
            <a:extLst>
              <a:ext uri="{FF2B5EF4-FFF2-40B4-BE49-F238E27FC236}">
                <a16:creationId xmlns:a16="http://schemas.microsoft.com/office/drawing/2014/main" id="{9935280A-EBD5-4EFA-81A0-313C85F987EC}"/>
              </a:ext>
            </a:extLst>
          </p:cNvPr>
          <p:cNvSpPr>
            <a:spLocks noGrp="1"/>
          </p:cNvSpPr>
          <p:nvPr>
            <p:ph type="subTitle" idx="1"/>
          </p:nvPr>
        </p:nvSpPr>
        <p:spPr>
          <a:xfrm>
            <a:off x="9141739" y="5231328"/>
            <a:ext cx="2333906" cy="1184886"/>
          </a:xfrm>
        </p:spPr>
        <p:txBody>
          <a:bodyPr>
            <a:noAutofit/>
          </a:bodyPr>
          <a:lstStyle/>
          <a:p>
            <a:r>
              <a:rPr lang="en-US" sz="3600" b="1" spc="0" dirty="0" err="1">
                <a:ln w="9525">
                  <a:solidFill>
                    <a:schemeClr val="bg1"/>
                  </a:solidFill>
                  <a:prstDash val="solid"/>
                </a:ln>
                <a:solidFill>
                  <a:schemeClr val="bg1"/>
                </a:solidFill>
                <a:effectLst>
                  <a:outerShdw blurRad="50800" dist="38100" dir="2700000" algn="tl" rotWithShape="0">
                    <a:prstClr val="black">
                      <a:alpha val="40000"/>
                    </a:prstClr>
                  </a:outerShdw>
                </a:effectLst>
                <a:latin typeface="Aldhabi" panose="01000000000000000000" pitchFamily="2" charset="-78"/>
                <a:cs typeface="Aldhabi" panose="01000000000000000000" pitchFamily="2" charset="-78"/>
              </a:rPr>
              <a:t>Duvan</a:t>
            </a:r>
            <a:r>
              <a:rPr lang="en-US" sz="3600" b="1" spc="0" dirty="0">
                <a:ln w="9525">
                  <a:solidFill>
                    <a:schemeClr val="bg1"/>
                  </a:solidFill>
                  <a:prstDash val="solid"/>
                </a:ln>
                <a:solidFill>
                  <a:schemeClr val="bg1"/>
                </a:solidFill>
                <a:effectLst>
                  <a:outerShdw blurRad="50800" dist="38100" dir="2700000" algn="tl" rotWithShape="0">
                    <a:prstClr val="black">
                      <a:alpha val="40000"/>
                    </a:prstClr>
                  </a:outerShdw>
                </a:effectLst>
                <a:latin typeface="Aldhabi" panose="01000000000000000000" pitchFamily="2" charset="-78"/>
                <a:cs typeface="Aldhabi" panose="01000000000000000000" pitchFamily="2" charset="-78"/>
              </a:rPr>
              <a:t> Diaz</a:t>
            </a:r>
          </a:p>
          <a:p>
            <a:r>
              <a:rPr lang="en-US" sz="3600" b="1" spc="0" dirty="0">
                <a:ln w="9525">
                  <a:solidFill>
                    <a:schemeClr val="bg1"/>
                  </a:solidFill>
                  <a:prstDash val="solid"/>
                </a:ln>
                <a:solidFill>
                  <a:schemeClr val="bg1"/>
                </a:solidFill>
                <a:effectLst>
                  <a:outerShdw blurRad="50800" dist="38100" dir="2700000" algn="tl" rotWithShape="0">
                    <a:prstClr val="black">
                      <a:alpha val="40000"/>
                    </a:prstClr>
                  </a:outerShdw>
                </a:effectLst>
                <a:latin typeface="Aldhabi" panose="01000000000000000000" pitchFamily="2" charset="-78"/>
                <a:cs typeface="Aldhabi" panose="01000000000000000000" pitchFamily="2" charset="-78"/>
              </a:rPr>
              <a:t>Akibo Watson</a:t>
            </a:r>
          </a:p>
        </p:txBody>
      </p:sp>
    </p:spTree>
    <p:extLst>
      <p:ext uri="{BB962C8B-B14F-4D97-AF65-F5344CB8AC3E}">
        <p14:creationId xmlns:p14="http://schemas.microsoft.com/office/powerpoint/2010/main" val="2506210253"/>
      </p:ext>
    </p:extLst>
  </p:cSld>
  <p:clrMapOvr>
    <a:masterClrMapping/>
  </p:clrMapOvr>
  <mc:AlternateContent xmlns:mc="http://schemas.openxmlformats.org/markup-compatibility/2006">
    <mc:Choice xmlns:p14="http://schemas.microsoft.com/office/powerpoint/2010/main" Requires="p14">
      <p:transition spd="slow" p14:dur="6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style.rotation</p:attrName>
                                        </p:attrNameLst>
                                      </p:cBhvr>
                                      <p:tavLst>
                                        <p:tav tm="0">
                                          <p:val>
                                            <p:fltVal val="90"/>
                                          </p:val>
                                        </p:tav>
                                        <p:tav tm="100000">
                                          <p:val>
                                            <p:fltVal val="0"/>
                                          </p:val>
                                        </p:tav>
                                      </p:tavLst>
                                    </p:anim>
                                    <p:animEffect transition="in" filter="fade">
                                      <p:cBhvr>
                                        <p:cTn id="10" dur="1000"/>
                                        <p:tgtEl>
                                          <p:spTgt spid="40"/>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down)">
                                      <p:cBhvr>
                                        <p:cTn id="21" dur="500"/>
                                        <p:tgtEl>
                                          <p:spTgt spid="7">
                                            <p:txEl>
                                              <p:pRg st="0" end="0"/>
                                            </p:txEl>
                                          </p:spTgt>
                                        </p:tgtEl>
                                      </p:cBhvr>
                                    </p:animEffect>
                                  </p:childTnLst>
                                </p:cTn>
                              </p:par>
                            </p:childTnLst>
                          </p:cTn>
                        </p:par>
                        <p:par>
                          <p:cTn id="22" fill="hold">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wipe(down)">
                                      <p:cBhvr>
                                        <p:cTn id="25"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36A4BBB-718F-4F25-B190-6985C1D0E8DB}"/>
              </a:ext>
            </a:extLst>
          </p:cNvPr>
          <p:cNvSpPr>
            <a:spLocks noGrp="1"/>
          </p:cNvSpPr>
          <p:nvPr>
            <p:ph type="body" idx="1"/>
          </p:nvPr>
        </p:nvSpPr>
        <p:spPr>
          <a:xfrm>
            <a:off x="628407" y="518617"/>
            <a:ext cx="3464717" cy="823912"/>
          </a:xfrm>
        </p:spPr>
        <p:txBody>
          <a:bodyPr>
            <a:normAutofit/>
          </a:bodyPr>
          <a:lstStyle/>
          <a:p>
            <a:r>
              <a:rPr lang="en-US" sz="3600" b="0" dirty="0">
                <a:ln w="0"/>
                <a:solidFill>
                  <a:schemeClr val="tx1"/>
                </a:solidFill>
                <a:effectLst>
                  <a:outerShdw blurRad="38100" dist="19050" dir="2700000" algn="tl" rotWithShape="0">
                    <a:schemeClr val="dk1">
                      <a:alpha val="40000"/>
                    </a:schemeClr>
                  </a:outerShdw>
                </a:effectLst>
                <a:latin typeface="Candara" panose="020E0502030303020204" pitchFamily="34" charset="0"/>
              </a:rPr>
              <a:t>The Problem</a:t>
            </a:r>
          </a:p>
        </p:txBody>
      </p:sp>
      <p:sp>
        <p:nvSpPr>
          <p:cNvPr id="9" name="Text Placeholder 8">
            <a:extLst>
              <a:ext uri="{FF2B5EF4-FFF2-40B4-BE49-F238E27FC236}">
                <a16:creationId xmlns:a16="http://schemas.microsoft.com/office/drawing/2014/main" id="{FE756984-E740-4A15-B68E-8ED68F2C761D}"/>
              </a:ext>
            </a:extLst>
          </p:cNvPr>
          <p:cNvSpPr>
            <a:spLocks noGrp="1"/>
          </p:cNvSpPr>
          <p:nvPr>
            <p:ph type="body" idx="13"/>
          </p:nvPr>
        </p:nvSpPr>
        <p:spPr>
          <a:xfrm>
            <a:off x="8405916" y="518617"/>
            <a:ext cx="3464717" cy="823912"/>
          </a:xfrm>
        </p:spPr>
        <p:txBody>
          <a:bodyPr>
            <a:normAutofit/>
          </a:bodyPr>
          <a:lstStyle/>
          <a:p>
            <a:r>
              <a:rPr lang="en-US" sz="3600" b="0" dirty="0">
                <a:ln w="0"/>
                <a:solidFill>
                  <a:schemeClr val="tx1"/>
                </a:solidFill>
                <a:effectLst>
                  <a:outerShdw blurRad="38100" dist="19050" dir="2700000" algn="tl" rotWithShape="0">
                    <a:schemeClr val="dk1">
                      <a:alpha val="40000"/>
                    </a:schemeClr>
                  </a:outerShdw>
                </a:effectLst>
                <a:latin typeface="Candara" panose="020E0502030303020204" pitchFamily="34" charset="0"/>
              </a:rPr>
              <a:t>The Solution</a:t>
            </a:r>
          </a:p>
        </p:txBody>
      </p:sp>
      <p:pic>
        <p:nvPicPr>
          <p:cNvPr id="6" name="Picture Placeholder 5" descr="Fiber optics effect">
            <a:extLst>
              <a:ext uri="{FF2B5EF4-FFF2-40B4-BE49-F238E27FC236}">
                <a16:creationId xmlns:a16="http://schemas.microsoft.com/office/drawing/2014/main" id="{E78EAF87-74CF-4D41-BA6F-23563CA27159}"/>
              </a:ext>
            </a:extLst>
          </p:cNvPr>
          <p:cNvPicPr>
            <a:picLocks noGrp="1" noChangeAspect="1"/>
          </p:cNvPicPr>
          <p:nvPr>
            <p:ph type="pic" sz="quarter" idx="15"/>
          </p:nvPr>
        </p:nvPicPr>
        <p:blipFill rotWithShape="1">
          <a:blip r:embed="rId2"/>
          <a:srcRect l="31803" r="31803"/>
          <a:stretch/>
        </p:blipFill>
        <p:spPr>
          <a:blipFill>
            <a:blip r:embed="rId3"/>
            <a:stretch>
              <a:fillRect l="4719" t="8404" r="-1"/>
            </a:stretch>
          </a:blipFill>
        </p:spPr>
      </p:pic>
      <p:sp>
        <p:nvSpPr>
          <p:cNvPr id="22" name="Slide Number Placeholder 21">
            <a:extLst>
              <a:ext uri="{FF2B5EF4-FFF2-40B4-BE49-F238E27FC236}">
                <a16:creationId xmlns:a16="http://schemas.microsoft.com/office/drawing/2014/main" id="{8F6F6586-42C9-4B51-A82B-5FC75BEA6DC3}"/>
              </a:ext>
            </a:extLst>
          </p:cNvPr>
          <p:cNvSpPr>
            <a:spLocks noGrp="1"/>
          </p:cNvSpPr>
          <p:nvPr>
            <p:ph type="sldNum" sz="quarter" idx="17"/>
          </p:nvPr>
        </p:nvSpPr>
        <p:spPr>
          <a:xfrm>
            <a:off x="11549269" y="6410211"/>
            <a:ext cx="642731" cy="407804"/>
          </a:xfrm>
        </p:spPr>
        <p:txBody>
          <a:bodyPr/>
          <a:lstStyle/>
          <a:p>
            <a:fld id="{8C2E478F-E849-4A8C-AF1F-CBCC78A7CBFA}" type="slidenum">
              <a:rPr lang="en-US" sz="1600" smtClean="0">
                <a:latin typeface="Candara" panose="020E0502030303020204" pitchFamily="34" charset="0"/>
              </a:rPr>
              <a:pPr/>
              <a:t>2</a:t>
            </a:fld>
            <a:endParaRPr lang="en-US" sz="1600" dirty="0">
              <a:latin typeface="Candara" panose="020E0502030303020204" pitchFamily="34" charset="0"/>
            </a:endParaRPr>
          </a:p>
        </p:txBody>
      </p:sp>
      <p:grpSp>
        <p:nvGrpSpPr>
          <p:cNvPr id="2" name="Group 1">
            <a:extLst>
              <a:ext uri="{FF2B5EF4-FFF2-40B4-BE49-F238E27FC236}">
                <a16:creationId xmlns:a16="http://schemas.microsoft.com/office/drawing/2014/main" id="{CCC577CF-CED3-44B1-AC3E-05C2556B41F4}"/>
              </a:ext>
              <a:ext uri="{C183D7F6-B498-43B3-948B-1728B52AA6E4}">
                <adec:decorative xmlns:adec="http://schemas.microsoft.com/office/drawing/2017/decorative" val="1"/>
              </a:ext>
            </a:extLst>
          </p:cNvPr>
          <p:cNvGrpSpPr/>
          <p:nvPr/>
        </p:nvGrpSpPr>
        <p:grpSpPr>
          <a:xfrm rot="5400000">
            <a:off x="189319" y="1977065"/>
            <a:ext cx="4114800" cy="3910327"/>
            <a:chOff x="883522" y="408327"/>
            <a:chExt cx="5276606" cy="5768637"/>
          </a:xfrm>
        </p:grpSpPr>
        <p:sp>
          <p:nvSpPr>
            <p:cNvPr id="14" name="Rectangle 13">
              <a:extLst>
                <a:ext uri="{FF2B5EF4-FFF2-40B4-BE49-F238E27FC236}">
                  <a16:creationId xmlns:a16="http://schemas.microsoft.com/office/drawing/2014/main" id="{875940B9-0338-4FFA-9747-10812F028FB7}"/>
                </a:ext>
              </a:extLst>
            </p:cNvPr>
            <p:cNvSpPr/>
            <p:nvPr/>
          </p:nvSpPr>
          <p:spPr>
            <a:xfrm>
              <a:off x="1808216" y="1403691"/>
              <a:ext cx="4351912"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id="{46669882-9FD4-41D7-A5A6-A4A2E44A2A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id="{D4B52C7E-3049-4545-956A-6D8F73F234DB}"/>
                </a:ext>
              </a:extLst>
            </p:cNvPr>
            <p:cNvSpPr/>
            <p:nvPr/>
          </p:nvSpPr>
          <p:spPr>
            <a:xfrm>
              <a:off x="883522" y="408327"/>
              <a:ext cx="4351911" cy="477327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5" name="TextBox 4">
            <a:extLst>
              <a:ext uri="{FF2B5EF4-FFF2-40B4-BE49-F238E27FC236}">
                <a16:creationId xmlns:a16="http://schemas.microsoft.com/office/drawing/2014/main" id="{3881D7DC-3B6A-4188-8D56-379578864F57}"/>
              </a:ext>
            </a:extLst>
          </p:cNvPr>
          <p:cNvSpPr txBox="1"/>
          <p:nvPr/>
        </p:nvSpPr>
        <p:spPr>
          <a:xfrm>
            <a:off x="1020801" y="2147910"/>
            <a:ext cx="3072323"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ndara" panose="020E0502030303020204" pitchFamily="34" charset="0"/>
              </a:rPr>
              <a:t>Poor market hypotheses</a:t>
            </a:r>
          </a:p>
          <a:p>
            <a:pPr marL="285750" indent="-285750">
              <a:buFont typeface="Arial" panose="020B0604020202020204" pitchFamily="34" charset="0"/>
              <a:buChar char="•"/>
            </a:pPr>
            <a:r>
              <a:rPr lang="en-US" dirty="0">
                <a:latin typeface="Candara" panose="020E0502030303020204" pitchFamily="34" charset="0"/>
              </a:rPr>
              <a:t>Unpredictable investment environment</a:t>
            </a:r>
          </a:p>
          <a:p>
            <a:pPr marL="285750" indent="-285750">
              <a:buFont typeface="Arial" panose="020B0604020202020204" pitchFamily="34" charset="0"/>
              <a:buChar char="•"/>
            </a:pPr>
            <a:r>
              <a:rPr lang="en-US" dirty="0">
                <a:latin typeface="Candara" panose="020E0502030303020204" pitchFamily="34" charset="0"/>
              </a:rPr>
              <a:t>Irrational market participants</a:t>
            </a:r>
          </a:p>
          <a:p>
            <a:pPr marL="285750" indent="-285750">
              <a:buFont typeface="Arial" panose="020B0604020202020204" pitchFamily="34" charset="0"/>
              <a:buChar char="•"/>
            </a:pPr>
            <a:r>
              <a:rPr lang="en-US" dirty="0">
                <a:latin typeface="Candara" panose="020E0502030303020204" pitchFamily="34" charset="0"/>
              </a:rPr>
              <a:t>Barriers to entry for smaller investors</a:t>
            </a:r>
          </a:p>
          <a:p>
            <a:pPr marL="742950" lvl="1" indent="-285750">
              <a:buFont typeface="Arial" panose="020B0604020202020204" pitchFamily="34" charset="0"/>
              <a:buChar char="•"/>
            </a:pPr>
            <a:r>
              <a:rPr lang="en-US" dirty="0">
                <a:latin typeface="Candara" panose="020E0502030303020204" pitchFamily="34" charset="0"/>
              </a:rPr>
              <a:t>Harder to gain an “edge”</a:t>
            </a:r>
          </a:p>
          <a:p>
            <a:pPr marL="285750" indent="-285750">
              <a:buFont typeface="Arial" panose="020B0604020202020204" pitchFamily="34" charset="0"/>
              <a:buChar char="•"/>
            </a:pPr>
            <a:endParaRPr lang="en-US" dirty="0"/>
          </a:p>
        </p:txBody>
      </p:sp>
      <p:grpSp>
        <p:nvGrpSpPr>
          <p:cNvPr id="19" name="Group 18">
            <a:extLst>
              <a:ext uri="{FF2B5EF4-FFF2-40B4-BE49-F238E27FC236}">
                <a16:creationId xmlns:a16="http://schemas.microsoft.com/office/drawing/2014/main" id="{07E651E9-F89C-44A4-859F-95DE5F2B5FA1}"/>
              </a:ext>
              <a:ext uri="{C183D7F6-B498-43B3-948B-1728B52AA6E4}">
                <adec:decorative xmlns:adec="http://schemas.microsoft.com/office/drawing/2017/decorative" val="1"/>
              </a:ext>
            </a:extLst>
          </p:cNvPr>
          <p:cNvGrpSpPr/>
          <p:nvPr/>
        </p:nvGrpSpPr>
        <p:grpSpPr>
          <a:xfrm>
            <a:off x="8238146" y="1885044"/>
            <a:ext cx="3789530" cy="4104585"/>
            <a:chOff x="833203" y="394202"/>
            <a:chExt cx="5326925" cy="5782762"/>
          </a:xfrm>
        </p:grpSpPr>
        <p:sp>
          <p:nvSpPr>
            <p:cNvPr id="20" name="Rectangle 19">
              <a:extLst>
                <a:ext uri="{FF2B5EF4-FFF2-40B4-BE49-F238E27FC236}">
                  <a16:creationId xmlns:a16="http://schemas.microsoft.com/office/drawing/2014/main" id="{01E322FE-779A-4C05-ACD0-52B1128C957C}"/>
                </a:ext>
              </a:extLst>
            </p:cNvPr>
            <p:cNvSpPr/>
            <p:nvPr/>
          </p:nvSpPr>
          <p:spPr>
            <a:xfrm>
              <a:off x="1808216" y="1403691"/>
              <a:ext cx="4351912"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23" name="Graphic 22" descr="Open square ">
              <a:extLst>
                <a:ext uri="{FF2B5EF4-FFF2-40B4-BE49-F238E27FC236}">
                  <a16:creationId xmlns:a16="http://schemas.microsoft.com/office/drawing/2014/main" id="{5E8E06AF-D40F-4F2B-BFCC-F99F52B7D1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25" name="Rectangle 24">
              <a:extLst>
                <a:ext uri="{FF2B5EF4-FFF2-40B4-BE49-F238E27FC236}">
                  <a16:creationId xmlns:a16="http://schemas.microsoft.com/office/drawing/2014/main" id="{5D3162E3-447B-4E5C-979A-C9EE374C7FF1}"/>
                </a:ext>
              </a:extLst>
            </p:cNvPr>
            <p:cNvSpPr/>
            <p:nvPr/>
          </p:nvSpPr>
          <p:spPr>
            <a:xfrm>
              <a:off x="833203" y="394202"/>
              <a:ext cx="4351911" cy="47732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1" name="TextBox 10">
            <a:extLst>
              <a:ext uri="{FF2B5EF4-FFF2-40B4-BE49-F238E27FC236}">
                <a16:creationId xmlns:a16="http://schemas.microsoft.com/office/drawing/2014/main" id="{C816369D-663B-40E2-B204-DFEA194A553A}"/>
              </a:ext>
            </a:extLst>
          </p:cNvPr>
          <p:cNvSpPr txBox="1"/>
          <p:nvPr/>
        </p:nvSpPr>
        <p:spPr>
          <a:xfrm>
            <a:off x="8346480" y="2279018"/>
            <a:ext cx="2879244"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1"/>
                </a:solidFill>
                <a:latin typeface="Candara" panose="020E0502030303020204" pitchFamily="34" charset="0"/>
              </a:rPr>
              <a:t>Machinery that can accurately navigate uncertain environments</a:t>
            </a:r>
          </a:p>
          <a:p>
            <a:pPr marL="285750" indent="-285750">
              <a:buFont typeface="Arial" panose="020B0604020202020204" pitchFamily="34" charset="0"/>
              <a:buChar char="•"/>
            </a:pPr>
            <a:r>
              <a:rPr lang="en-US" sz="1800" dirty="0">
                <a:solidFill>
                  <a:schemeClr val="tx1"/>
                </a:solidFill>
                <a:latin typeface="Candara" panose="020E0502030303020204" pitchFamily="34" charset="0"/>
              </a:rPr>
              <a:t>Market hypotheses that are resilient to market irrationalities</a:t>
            </a:r>
          </a:p>
          <a:p>
            <a:pPr marL="285750" indent="-285750">
              <a:buFont typeface="Arial" panose="020B0604020202020204" pitchFamily="34" charset="0"/>
              <a:buChar char="•"/>
            </a:pPr>
            <a:r>
              <a:rPr lang="en-US" sz="1800" dirty="0">
                <a:solidFill>
                  <a:schemeClr val="tx1"/>
                </a:solidFill>
                <a:latin typeface="Candara" panose="020E0502030303020204" pitchFamily="34" charset="0"/>
              </a:rPr>
              <a:t>Consistency in investment returns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48305498"/>
      </p:ext>
    </p:extLst>
  </p:cSld>
  <p:clrMapOvr>
    <a:masterClrMapping/>
  </p:clrMapOvr>
  <mc:AlternateContent xmlns:mc="http://schemas.openxmlformats.org/markup-compatibility/2006">
    <mc:Choice xmlns:p14="http://schemas.microsoft.com/office/powerpoint/2010/main" Requires="p14">
      <p:transition spd="slow" p14:dur="35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7">
                                            <p:bg/>
                                          </p:spTgt>
                                        </p:tgtEl>
                                        <p:attrNameLst>
                                          <p:attrName>style.visibility</p:attrName>
                                        </p:attrNameLst>
                                      </p:cBhvr>
                                      <p:to>
                                        <p:strVal val="visible"/>
                                      </p:to>
                                    </p:set>
                                    <p:animEffect transition="in" filter="fade">
                                      <p:cBhvr>
                                        <p:cTn id="17" dur="1000"/>
                                        <p:tgtEl>
                                          <p:spTgt spid="7">
                                            <p:bg/>
                                          </p:spTgt>
                                        </p:tgtEl>
                                      </p:cBhvr>
                                    </p:animEffect>
                                    <p:anim calcmode="lin" valueType="num">
                                      <p:cBhvr>
                                        <p:cTn id="18" dur="1000" fill="hold"/>
                                        <p:tgtEl>
                                          <p:spTgt spid="7">
                                            <p:bg/>
                                          </p:spTgt>
                                        </p:tgtEl>
                                        <p:attrNameLst>
                                          <p:attrName>ppt_w</p:attrName>
                                        </p:attrNameLst>
                                      </p:cBhvr>
                                      <p:tavLst>
                                        <p:tav tm="0" fmla="#ppt_w*sin(2.5*pi*$)">
                                          <p:val>
                                            <p:fltVal val="0"/>
                                          </p:val>
                                        </p:tav>
                                        <p:tav tm="100000">
                                          <p:val>
                                            <p:fltVal val="1"/>
                                          </p:val>
                                        </p:tav>
                                      </p:tavLst>
                                    </p:anim>
                                    <p:anim calcmode="lin" valueType="num">
                                      <p:cBhvr>
                                        <p:cTn id="19" dur="1000" fill="hold"/>
                                        <p:tgtEl>
                                          <p:spTgt spid="7">
                                            <p:bg/>
                                          </p:spTgt>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1000"/>
                                        <p:tgtEl>
                                          <p:spTgt spid="7">
                                            <p:txEl>
                                              <p:pRg st="0" end="0"/>
                                            </p:txEl>
                                          </p:spTgt>
                                        </p:tgtEl>
                                      </p:cBhvr>
                                    </p:animEffect>
                                    <p:anim calcmode="lin" valueType="num">
                                      <p:cBhvr>
                                        <p:cTn id="23" dur="1000" fill="hold"/>
                                        <p:tgtEl>
                                          <p:spTgt spid="7">
                                            <p:txEl>
                                              <p:pRg st="0" end="0"/>
                                            </p:txEl>
                                          </p:spTgt>
                                        </p:tgtEl>
                                        <p:attrNameLst>
                                          <p:attrName>ppt_w</p:attrName>
                                        </p:attrNameLst>
                                      </p:cBhvr>
                                      <p:tavLst>
                                        <p:tav tm="0" fmla="#ppt_w*sin(2.5*pi*$)">
                                          <p:val>
                                            <p:fltVal val="0"/>
                                          </p:val>
                                        </p:tav>
                                        <p:tav tm="100000">
                                          <p:val>
                                            <p:fltVal val="1"/>
                                          </p:val>
                                        </p:tav>
                                      </p:tavLst>
                                    </p:anim>
                                    <p:anim calcmode="lin" valueType="num">
                                      <p:cBhvr>
                                        <p:cTn id="24" dur="1000" fill="hold"/>
                                        <p:tgtEl>
                                          <p:spTgt spid="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9">
                                            <p:bg/>
                                          </p:spTgt>
                                        </p:tgtEl>
                                        <p:attrNameLst>
                                          <p:attrName>style.visibility</p:attrName>
                                        </p:attrNameLst>
                                      </p:cBhvr>
                                      <p:to>
                                        <p:strVal val="visible"/>
                                      </p:to>
                                    </p:set>
                                    <p:anim calcmode="lin" valueType="num">
                                      <p:cBhvr>
                                        <p:cTn id="29" dur="1000" fill="hold"/>
                                        <p:tgtEl>
                                          <p:spTgt spid="9">
                                            <p:bg/>
                                          </p:spTgt>
                                        </p:tgtEl>
                                        <p:attrNameLst>
                                          <p:attrName>ppt_w</p:attrName>
                                        </p:attrNameLst>
                                      </p:cBhvr>
                                      <p:tavLst>
                                        <p:tav tm="0">
                                          <p:val>
                                            <p:fltVal val="0"/>
                                          </p:val>
                                        </p:tav>
                                        <p:tav tm="100000">
                                          <p:val>
                                            <p:strVal val="#ppt_w"/>
                                          </p:val>
                                        </p:tav>
                                      </p:tavLst>
                                    </p:anim>
                                    <p:anim calcmode="lin" valueType="num">
                                      <p:cBhvr>
                                        <p:cTn id="30" dur="1000" fill="hold"/>
                                        <p:tgtEl>
                                          <p:spTgt spid="9">
                                            <p:bg/>
                                          </p:spTgt>
                                        </p:tgtEl>
                                        <p:attrNameLst>
                                          <p:attrName>ppt_h</p:attrName>
                                        </p:attrNameLst>
                                      </p:cBhvr>
                                      <p:tavLst>
                                        <p:tav tm="0">
                                          <p:val>
                                            <p:fltVal val="0"/>
                                          </p:val>
                                        </p:tav>
                                        <p:tav tm="100000">
                                          <p:val>
                                            <p:strVal val="#ppt_h"/>
                                          </p:val>
                                        </p:tav>
                                      </p:tavLst>
                                    </p:anim>
                                    <p:anim calcmode="lin" valueType="num">
                                      <p:cBhvr>
                                        <p:cTn id="31" dur="1000" fill="hold"/>
                                        <p:tgtEl>
                                          <p:spTgt spid="9">
                                            <p:bg/>
                                          </p:spTgt>
                                        </p:tgtEl>
                                        <p:attrNameLst>
                                          <p:attrName>style.rotation</p:attrName>
                                        </p:attrNameLst>
                                      </p:cBhvr>
                                      <p:tavLst>
                                        <p:tav tm="0">
                                          <p:val>
                                            <p:fltVal val="90"/>
                                          </p:val>
                                        </p:tav>
                                        <p:tav tm="100000">
                                          <p:val>
                                            <p:fltVal val="0"/>
                                          </p:val>
                                        </p:tav>
                                      </p:tavLst>
                                    </p:anim>
                                    <p:animEffect transition="in" filter="fade">
                                      <p:cBhvr>
                                        <p:cTn id="32" dur="1000"/>
                                        <p:tgtEl>
                                          <p:spTgt spid="9">
                                            <p:bg/>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 calcmode="lin" valueType="num">
                                      <p:cBhvr>
                                        <p:cTn id="35"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36"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37" dur="1000" fill="hold"/>
                                        <p:tgtEl>
                                          <p:spTgt spid="9">
                                            <p:txEl>
                                              <p:pRg st="0" end="0"/>
                                            </p:txEl>
                                          </p:spTgt>
                                        </p:tgtEl>
                                        <p:attrNameLst>
                                          <p:attrName>style.rotation</p:attrName>
                                        </p:attrNameLst>
                                      </p:cBhvr>
                                      <p:tavLst>
                                        <p:tav tm="0">
                                          <p:val>
                                            <p:fltVal val="90"/>
                                          </p:val>
                                        </p:tav>
                                        <p:tav tm="100000">
                                          <p:val>
                                            <p:fltVal val="0"/>
                                          </p:val>
                                        </p:tav>
                                      </p:tavLst>
                                    </p:anim>
                                    <p:animEffect transition="in" filter="fade">
                                      <p:cBhvr>
                                        <p:cTn id="38" dur="1000"/>
                                        <p:tgtEl>
                                          <p:spTgt spid="9">
                                            <p:txEl>
                                              <p:pRg st="0" end="0"/>
                                            </p:txEl>
                                          </p:spTgt>
                                        </p:tgtEl>
                                      </p:cBhvr>
                                    </p:animEffect>
                                  </p:childTnLst>
                                </p:cTn>
                              </p:par>
                              <p:par>
                                <p:cTn id="39" presetID="3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p:cTn id="41" dur="1000" fill="hold"/>
                                        <p:tgtEl>
                                          <p:spTgt spid="19"/>
                                        </p:tgtEl>
                                        <p:attrNameLst>
                                          <p:attrName>ppt_w</p:attrName>
                                        </p:attrNameLst>
                                      </p:cBhvr>
                                      <p:tavLst>
                                        <p:tav tm="0">
                                          <p:val>
                                            <p:fltVal val="0"/>
                                          </p:val>
                                        </p:tav>
                                        <p:tav tm="100000">
                                          <p:val>
                                            <p:strVal val="#ppt_w"/>
                                          </p:val>
                                        </p:tav>
                                      </p:tavLst>
                                    </p:anim>
                                    <p:anim calcmode="lin" valueType="num">
                                      <p:cBhvr>
                                        <p:cTn id="42" dur="1000" fill="hold"/>
                                        <p:tgtEl>
                                          <p:spTgt spid="19"/>
                                        </p:tgtEl>
                                        <p:attrNameLst>
                                          <p:attrName>ppt_h</p:attrName>
                                        </p:attrNameLst>
                                      </p:cBhvr>
                                      <p:tavLst>
                                        <p:tav tm="0">
                                          <p:val>
                                            <p:fltVal val="0"/>
                                          </p:val>
                                        </p:tav>
                                        <p:tav tm="100000">
                                          <p:val>
                                            <p:strVal val="#ppt_h"/>
                                          </p:val>
                                        </p:tav>
                                      </p:tavLst>
                                    </p:anim>
                                    <p:anim calcmode="lin" valueType="num">
                                      <p:cBhvr>
                                        <p:cTn id="43" dur="1000" fill="hold"/>
                                        <p:tgtEl>
                                          <p:spTgt spid="19"/>
                                        </p:tgtEl>
                                        <p:attrNameLst>
                                          <p:attrName>style.rotation</p:attrName>
                                        </p:attrNameLst>
                                      </p:cBhvr>
                                      <p:tavLst>
                                        <p:tav tm="0">
                                          <p:val>
                                            <p:fltVal val="90"/>
                                          </p:val>
                                        </p:tav>
                                        <p:tav tm="100000">
                                          <p:val>
                                            <p:fltVal val="0"/>
                                          </p:val>
                                        </p:tav>
                                      </p:tavLst>
                                    </p:anim>
                                    <p:animEffect transition="in" filter="fade">
                                      <p:cBhvr>
                                        <p:cTn id="44" dur="1000"/>
                                        <p:tgtEl>
                                          <p:spTgt spid="19"/>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1000" fill="hold"/>
                                        <p:tgtEl>
                                          <p:spTgt spid="11"/>
                                        </p:tgtEl>
                                        <p:attrNameLst>
                                          <p:attrName>ppt_w</p:attrName>
                                        </p:attrNameLst>
                                      </p:cBhvr>
                                      <p:tavLst>
                                        <p:tav tm="0">
                                          <p:val>
                                            <p:fltVal val="0"/>
                                          </p:val>
                                        </p:tav>
                                        <p:tav tm="100000">
                                          <p:val>
                                            <p:strVal val="#ppt_w"/>
                                          </p:val>
                                        </p:tav>
                                      </p:tavLst>
                                    </p:anim>
                                    <p:anim calcmode="lin" valueType="num">
                                      <p:cBhvr>
                                        <p:cTn id="48" dur="1000" fill="hold"/>
                                        <p:tgtEl>
                                          <p:spTgt spid="11"/>
                                        </p:tgtEl>
                                        <p:attrNameLst>
                                          <p:attrName>ppt_h</p:attrName>
                                        </p:attrNameLst>
                                      </p:cBhvr>
                                      <p:tavLst>
                                        <p:tav tm="0">
                                          <p:val>
                                            <p:fltVal val="0"/>
                                          </p:val>
                                        </p:tav>
                                        <p:tav tm="100000">
                                          <p:val>
                                            <p:strVal val="#ppt_h"/>
                                          </p:val>
                                        </p:tav>
                                      </p:tavLst>
                                    </p:anim>
                                    <p:anim calcmode="lin" valueType="num">
                                      <p:cBhvr>
                                        <p:cTn id="49" dur="1000" fill="hold"/>
                                        <p:tgtEl>
                                          <p:spTgt spid="11"/>
                                        </p:tgtEl>
                                        <p:attrNameLst>
                                          <p:attrName>style.rotation</p:attrName>
                                        </p:attrNameLst>
                                      </p:cBhvr>
                                      <p:tavLst>
                                        <p:tav tm="0">
                                          <p:val>
                                            <p:fltVal val="90"/>
                                          </p:val>
                                        </p:tav>
                                        <p:tav tm="100000">
                                          <p:val>
                                            <p:fltVal val="0"/>
                                          </p:val>
                                        </p:tav>
                                      </p:tavLst>
                                    </p:anim>
                                    <p:animEffect transition="in" filter="fade">
                                      <p:cBhvr>
                                        <p:cTn id="50"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9" grpId="0" uiExpand="1" build="p" animBg="1"/>
      <p:bldP spid="5"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63F03C3-322B-449C-A477-EA1D99EDC624}"/>
              </a:ext>
              <a:ext uri="{C183D7F6-B498-43B3-948B-1728B52AA6E4}">
                <adec:decorative xmlns:adec="http://schemas.microsoft.com/office/drawing/2017/decorative" val="1"/>
              </a:ext>
            </a:extLst>
          </p:cNvPr>
          <p:cNvSpPr/>
          <p:nvPr/>
        </p:nvSpPr>
        <p:spPr>
          <a:xfrm>
            <a:off x="326573" y="1141657"/>
            <a:ext cx="5448279" cy="5112009"/>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a:extLst>
              <a:ext uri="{FF2B5EF4-FFF2-40B4-BE49-F238E27FC236}">
                <a16:creationId xmlns:a16="http://schemas.microsoft.com/office/drawing/2014/main" id="{AA0E0CBA-1F82-43A8-9DE3-F0F883DB2D26}"/>
              </a:ext>
              <a:ext uri="{C183D7F6-B498-43B3-948B-1728B52AA6E4}">
                <adec:decorative xmlns:adec="http://schemas.microsoft.com/office/drawing/2017/decorative" val="1"/>
              </a:ext>
            </a:extLst>
          </p:cNvPr>
          <p:cNvSpPr/>
          <p:nvPr/>
        </p:nvSpPr>
        <p:spPr>
          <a:xfrm>
            <a:off x="326572" y="688258"/>
            <a:ext cx="5138057" cy="5371430"/>
          </a:xfrm>
          <a:prstGeom prst="rect">
            <a:avLst/>
          </a:prstGeom>
          <a:solidFill>
            <a:schemeClr val="bg1"/>
          </a:solidFill>
          <a:ln>
            <a:noFill/>
          </a:ln>
          <a:effectLst>
            <a:glow rad="101600">
              <a:srgbClr val="05EE55">
                <a:alpha val="6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D5445F47-6D74-450C-BC16-998D2021AD78}"/>
              </a:ext>
            </a:extLst>
          </p:cNvPr>
          <p:cNvSpPr>
            <a:spLocks noGrp="1"/>
          </p:cNvSpPr>
          <p:nvPr>
            <p:ph type="title"/>
          </p:nvPr>
        </p:nvSpPr>
        <p:spPr>
          <a:xfrm>
            <a:off x="422571" y="1134389"/>
            <a:ext cx="4946058" cy="587876"/>
          </a:xfrm>
        </p:spPr>
        <p:txBody>
          <a:bodyPr>
            <a:normAutofit fontScale="90000"/>
          </a:bodyPr>
          <a:lstStyle/>
          <a:p>
            <a:r>
              <a:rPr lang="en-US" sz="4000" b="0" cap="none" dirty="0">
                <a:ln w="0"/>
                <a:solidFill>
                  <a:sysClr val="windowText" lastClr="000000"/>
                </a:solidFill>
                <a:effectLst>
                  <a:outerShdw blurRad="38100" dist="25400" dir="5400000" algn="ctr" rotWithShape="0">
                    <a:srgbClr val="6E747A">
                      <a:alpha val="43000"/>
                    </a:srgbClr>
                  </a:outerShdw>
                </a:effectLst>
                <a:latin typeface="Candara" panose="020E0502030303020204" pitchFamily="34" charset="0"/>
              </a:rPr>
              <a:t>Analyzing the Market</a:t>
            </a:r>
          </a:p>
        </p:txBody>
      </p:sp>
      <p:sp>
        <p:nvSpPr>
          <p:cNvPr id="8" name="Text Placeholder 7">
            <a:extLst>
              <a:ext uri="{FF2B5EF4-FFF2-40B4-BE49-F238E27FC236}">
                <a16:creationId xmlns:a16="http://schemas.microsoft.com/office/drawing/2014/main" id="{E79DECD2-B85E-4CB3-BBFB-C64131454B65}"/>
              </a:ext>
            </a:extLst>
          </p:cNvPr>
          <p:cNvSpPr>
            <a:spLocks noGrp="1"/>
          </p:cNvSpPr>
          <p:nvPr>
            <p:ph type="body" sz="half" idx="2"/>
          </p:nvPr>
        </p:nvSpPr>
        <p:spPr>
          <a:xfrm>
            <a:off x="702846" y="1916243"/>
            <a:ext cx="4439425" cy="3609486"/>
          </a:xfrm>
        </p:spPr>
        <p:txBody>
          <a:bodyPr>
            <a:normAutofit lnSpcReduction="10000"/>
          </a:bodyPr>
          <a:lstStyle/>
          <a:p>
            <a:r>
              <a:rPr lang="en-US" sz="2000" dirty="0">
                <a:ln w="0"/>
                <a:solidFill>
                  <a:schemeClr val="tx1"/>
                </a:solidFill>
                <a:effectLst>
                  <a:outerShdw blurRad="38100" dist="19050" dir="2700000" algn="tl" rotWithShape="0">
                    <a:schemeClr val="dk1">
                      <a:alpha val="40000"/>
                    </a:schemeClr>
                  </a:outerShdw>
                </a:effectLst>
              </a:rPr>
              <a:t>Tools used to help predict price action: </a:t>
            </a:r>
          </a:p>
          <a:p>
            <a:pPr marL="285750" indent="-285750">
              <a:buFont typeface="Arial" panose="020B0604020202020204" pitchFamily="34" charset="0"/>
              <a:buChar char="•"/>
            </a:pPr>
            <a:r>
              <a:rPr lang="en-US" sz="1800" dirty="0">
                <a:ln w="0"/>
                <a:solidFill>
                  <a:schemeClr val="tx1"/>
                </a:solidFill>
                <a:effectLst>
                  <a:outerShdw blurRad="38100" dist="19050" dir="2700000" algn="tl" rotWithShape="0">
                    <a:schemeClr val="dk1">
                      <a:alpha val="40000"/>
                    </a:schemeClr>
                  </a:outerShdw>
                </a:effectLst>
              </a:rPr>
              <a:t>Fundamental Analysis</a:t>
            </a:r>
          </a:p>
          <a:p>
            <a:pPr marL="742950" lvl="1"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rPr>
              <a:t>Debt/Equity Ratio</a:t>
            </a:r>
          </a:p>
          <a:p>
            <a:pPr marL="742950" lvl="1"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rPr>
              <a:t>Revenue</a:t>
            </a:r>
          </a:p>
          <a:p>
            <a:pPr marL="742950" lvl="1"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rPr>
              <a:t>Market share</a:t>
            </a:r>
          </a:p>
          <a:p>
            <a:pPr marL="285750" indent="-285750">
              <a:buFont typeface="Arial" panose="020B0604020202020204" pitchFamily="34" charset="0"/>
              <a:buChar char="•"/>
            </a:pPr>
            <a:r>
              <a:rPr lang="en-US" sz="1800" dirty="0">
                <a:ln w="0"/>
                <a:solidFill>
                  <a:schemeClr val="tx1"/>
                </a:solidFill>
                <a:effectLst>
                  <a:outerShdw blurRad="38100" dist="19050" dir="2700000" algn="tl" rotWithShape="0">
                    <a:schemeClr val="dk1">
                      <a:alpha val="40000"/>
                    </a:schemeClr>
                  </a:outerShdw>
                </a:effectLst>
              </a:rPr>
              <a:t>Efficient Market Hypothesis</a:t>
            </a:r>
          </a:p>
          <a:p>
            <a:pPr marL="742950" lvl="1"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rPr>
              <a:t>All necessary information is accounted for in the price</a:t>
            </a:r>
          </a:p>
          <a:p>
            <a:pPr marL="742950" lvl="1"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rPr>
              <a:t>Price action</a:t>
            </a:r>
          </a:p>
          <a:p>
            <a:pPr marL="742950" lvl="1" indent="-285750">
              <a:buFont typeface="Arial" panose="020B0604020202020204" pitchFamily="34" charset="0"/>
              <a:buChar char="•"/>
            </a:pPr>
            <a:r>
              <a:rPr lang="en-US" sz="1600" dirty="0">
                <a:ln w="0"/>
                <a:effectLst>
                  <a:outerShdw blurRad="38100" dist="19050" dir="2700000" algn="tl" rotWithShape="0">
                    <a:schemeClr val="dk1">
                      <a:alpha val="40000"/>
                    </a:schemeClr>
                  </a:outerShdw>
                </a:effectLst>
              </a:rPr>
              <a:t>Technical Indicators (resistance levels, Fibonacci, etc.)</a:t>
            </a:r>
          </a:p>
          <a:p>
            <a:pPr marL="742950" lvl="1" indent="-285750">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5564D90B-FC4E-4781-9E54-536CECF8BA47}"/>
              </a:ext>
            </a:extLst>
          </p:cNvPr>
          <p:cNvSpPr>
            <a:spLocks noGrp="1"/>
          </p:cNvSpPr>
          <p:nvPr>
            <p:ph type="sldNum" sz="quarter" idx="15"/>
          </p:nvPr>
        </p:nvSpPr>
        <p:spPr/>
        <p:txBody>
          <a:bodyPr/>
          <a:lstStyle/>
          <a:p>
            <a:fld id="{8C2E478F-E849-4A8C-AF1F-CBCC78A7CBFA}" type="slidenum">
              <a:rPr lang="en-US" smtClean="0"/>
              <a:pPr/>
              <a:t>3</a:t>
            </a:fld>
            <a:endParaRPr lang="en-US" dirty="0"/>
          </a:p>
        </p:txBody>
      </p:sp>
    </p:spTree>
    <p:extLst>
      <p:ext uri="{BB962C8B-B14F-4D97-AF65-F5344CB8AC3E}">
        <p14:creationId xmlns:p14="http://schemas.microsoft.com/office/powerpoint/2010/main" val="48532822"/>
      </p:ext>
    </p:extLst>
  </p:cSld>
  <p:clrMapOvr>
    <a:masterClrMapping/>
  </p:clrMapOvr>
  <mc:AlternateContent xmlns:mc="http://schemas.openxmlformats.org/markup-compatibility/2006">
    <mc:Choice xmlns:p14="http://schemas.microsoft.com/office/powerpoint/2010/main" Requires="p14">
      <p:transition spd="slow" p14:dur="25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20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2000"/>
                                        <p:tgtEl>
                                          <p:spTgt spid="1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2000"/>
                                        <p:tgtEl>
                                          <p:spTgt spid="1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wipe(down)">
                                      <p:cBhvr>
                                        <p:cTn id="16" dur="2000"/>
                                        <p:tgtEl>
                                          <p:spTgt spid="8">
                                            <p:txEl>
                                              <p:pRg st="0" end="0"/>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wipe(down)">
                                      <p:cBhvr>
                                        <p:cTn id="19" dur="2000"/>
                                        <p:tgtEl>
                                          <p:spTgt spid="8">
                                            <p:txEl>
                                              <p:pRg st="1" end="1"/>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down)">
                                      <p:cBhvr>
                                        <p:cTn id="22" dur="2000"/>
                                        <p:tgtEl>
                                          <p:spTgt spid="8">
                                            <p:txEl>
                                              <p:pRg st="2" end="2"/>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wipe(down)">
                                      <p:cBhvr>
                                        <p:cTn id="25" dur="2000"/>
                                        <p:tgtEl>
                                          <p:spTgt spid="8">
                                            <p:txEl>
                                              <p:pRg st="3" end="3"/>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wipe(down)">
                                      <p:cBhvr>
                                        <p:cTn id="28" dur="2000"/>
                                        <p:tgtEl>
                                          <p:spTgt spid="8">
                                            <p:txEl>
                                              <p:pRg st="4" end="4"/>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wipe(down)">
                                      <p:cBhvr>
                                        <p:cTn id="31" dur="2000"/>
                                        <p:tgtEl>
                                          <p:spTgt spid="8">
                                            <p:txEl>
                                              <p:pRg st="5" end="5"/>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8">
                                            <p:txEl>
                                              <p:pRg st="6" end="6"/>
                                            </p:txEl>
                                          </p:spTgt>
                                        </p:tgtEl>
                                        <p:attrNameLst>
                                          <p:attrName>style.visibility</p:attrName>
                                        </p:attrNameLst>
                                      </p:cBhvr>
                                      <p:to>
                                        <p:strVal val="visible"/>
                                      </p:to>
                                    </p:set>
                                    <p:animEffect transition="in" filter="wipe(down)">
                                      <p:cBhvr>
                                        <p:cTn id="34" dur="2000"/>
                                        <p:tgtEl>
                                          <p:spTgt spid="8">
                                            <p:txEl>
                                              <p:pRg st="6" end="6"/>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wipe(down)">
                                      <p:cBhvr>
                                        <p:cTn id="37" dur="2000"/>
                                        <p:tgtEl>
                                          <p:spTgt spid="8">
                                            <p:txEl>
                                              <p:pRg st="7" end="7"/>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
                                            <p:txEl>
                                              <p:pRg st="8" end="8"/>
                                            </p:txEl>
                                          </p:spTgt>
                                        </p:tgtEl>
                                        <p:attrNameLst>
                                          <p:attrName>style.visibility</p:attrName>
                                        </p:attrNameLst>
                                      </p:cBhvr>
                                      <p:to>
                                        <p:strVal val="visible"/>
                                      </p:to>
                                    </p:set>
                                    <p:animEffect transition="in" filter="wipe(down)">
                                      <p:cBhvr>
                                        <p:cTn id="40" dur="20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7" grpId="0"/>
      <p:bldP spid="8"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Golden Gate Bridge in fog">
            <a:extLst>
              <a:ext uri="{FF2B5EF4-FFF2-40B4-BE49-F238E27FC236}">
                <a16:creationId xmlns:a16="http://schemas.microsoft.com/office/drawing/2014/main" id="{81A2DCC4-678E-4F5B-B305-FA52F5FF55E5}"/>
              </a:ext>
            </a:extLst>
          </p:cNvPr>
          <p:cNvPicPr>
            <a:picLocks noGrp="1" noChangeAspect="1"/>
          </p:cNvPicPr>
          <p:nvPr>
            <p:ph type="pic" sz="quarter" idx="10"/>
          </p:nvPr>
        </p:nvPicPr>
        <p:blipFill>
          <a:blip r:embed="rId2"/>
          <a:srcRect/>
          <a:stretch/>
        </p:blipFill>
        <p:spPr>
          <a:xfrm>
            <a:off x="0" y="0"/>
            <a:ext cx="12192000" cy="6858000"/>
          </a:xfrm>
        </p:spPr>
      </p:pic>
      <p:sp>
        <p:nvSpPr>
          <p:cNvPr id="11" name="Rectangle 10">
            <a:extLst>
              <a:ext uri="{FF2B5EF4-FFF2-40B4-BE49-F238E27FC236}">
                <a16:creationId xmlns:a16="http://schemas.microsoft.com/office/drawing/2014/main" id="{618826A1-4E90-405A-AE28-5500B0A362E3}"/>
              </a:ext>
              <a:ext uri="{C183D7F6-B498-43B3-948B-1728B52AA6E4}">
                <adec:decorative xmlns:adec="http://schemas.microsoft.com/office/drawing/2017/decorative" val="1"/>
              </a:ext>
            </a:extLst>
          </p:cNvPr>
          <p:cNvSpPr/>
          <p:nvPr/>
        </p:nvSpPr>
        <p:spPr>
          <a:xfrm flipH="1">
            <a:off x="7459100" y="4190163"/>
            <a:ext cx="4732900" cy="197213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id="{3C1F0EB8-D260-4FB6-ACF6-6E86B9A02919}"/>
              </a:ext>
              <a:ext uri="{C183D7F6-B498-43B3-948B-1728B52AA6E4}">
                <adec:decorative xmlns:adec="http://schemas.microsoft.com/office/drawing/2017/decorative" val="1"/>
              </a:ext>
            </a:extLst>
          </p:cNvPr>
          <p:cNvSpPr/>
          <p:nvPr/>
        </p:nvSpPr>
        <p:spPr>
          <a:xfrm>
            <a:off x="6930639" y="4376539"/>
            <a:ext cx="5290772" cy="2481461"/>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9" name="Title 8">
            <a:extLst>
              <a:ext uri="{FF2B5EF4-FFF2-40B4-BE49-F238E27FC236}">
                <a16:creationId xmlns:a16="http://schemas.microsoft.com/office/drawing/2014/main" id="{FEBE39E3-389E-424A-BBC8-D103BC6180A4}"/>
              </a:ext>
            </a:extLst>
          </p:cNvPr>
          <p:cNvSpPr>
            <a:spLocks noGrp="1"/>
          </p:cNvSpPr>
          <p:nvPr>
            <p:ph type="title"/>
          </p:nvPr>
        </p:nvSpPr>
        <p:spPr>
          <a:xfrm>
            <a:off x="7098862" y="4569538"/>
            <a:ext cx="4369521" cy="2037110"/>
          </a:xfrm>
        </p:spPr>
        <p:txBody>
          <a:bodyPr>
            <a:normAutofit/>
          </a:bodyPr>
          <a:lstStyle/>
          <a:p>
            <a:pPr lvl="0" algn="l">
              <a:lnSpc>
                <a:spcPct val="80000"/>
              </a:lnSpc>
              <a:spcBef>
                <a:spcPts val="0"/>
              </a:spcBef>
              <a:defRPr sz="10000">
                <a:solidFill>
                  <a:srgbClr val="3A3B39"/>
                </a:solidFill>
                <a:latin typeface="Bebas"/>
                <a:ea typeface="Bebas"/>
                <a:cs typeface="Bebas"/>
                <a:sym typeface="Bebas"/>
              </a:defRPr>
            </a:pPr>
            <a:r>
              <a:rPr lang="en-US" sz="3200" cap="none" dirty="0">
                <a:solidFill>
                  <a:srgbClr val="2F3342"/>
                </a:solidFill>
                <a:latin typeface="Candara" panose="020E0502030303020204" pitchFamily="34" charset="0"/>
                <a:cs typeface="Gill Sans" panose="020B0502020104020203" pitchFamily="34" charset="-79"/>
                <a:sym typeface="Bebas"/>
              </a:rPr>
              <a:t>Machine Learning with Python</a:t>
            </a:r>
            <a:br>
              <a:rPr lang="en-US" sz="3200" cap="none" dirty="0">
                <a:solidFill>
                  <a:srgbClr val="2F3342"/>
                </a:solidFill>
                <a:latin typeface="Calibri"/>
                <a:cs typeface="Gill Sans" panose="020B0502020104020203" pitchFamily="34" charset="-79"/>
                <a:sym typeface="Bebas"/>
              </a:rPr>
            </a:br>
            <a:r>
              <a:rPr lang="en-US" sz="1400" b="0" cap="none" dirty="0">
                <a:solidFill>
                  <a:srgbClr val="2F3342"/>
                </a:solidFill>
                <a:latin typeface="Candara" panose="020E0502030303020204" pitchFamily="34" charset="0"/>
                <a:ea typeface="+mn-ea"/>
                <a:cs typeface="+mn-cs"/>
              </a:rPr>
              <a:t>In order to create the model, we had to use a mixture of </a:t>
            </a:r>
            <a:r>
              <a:rPr lang="en-US" sz="1400" cap="none" dirty="0" err="1">
                <a:solidFill>
                  <a:srgbClr val="2F3342"/>
                </a:solidFill>
                <a:latin typeface="Candara" panose="020E0502030303020204" pitchFamily="34" charset="0"/>
                <a:ea typeface="+mn-ea"/>
                <a:cs typeface="+mn-cs"/>
              </a:rPr>
              <a:t>SKlearn</a:t>
            </a:r>
            <a:r>
              <a:rPr lang="en-US" sz="1400" cap="none" dirty="0">
                <a:solidFill>
                  <a:srgbClr val="2F3342"/>
                </a:solidFill>
                <a:latin typeface="Candara" panose="020E0502030303020204" pitchFamily="34" charset="0"/>
                <a:ea typeface="+mn-ea"/>
                <a:cs typeface="+mn-cs"/>
              </a:rPr>
              <a:t>, </a:t>
            </a:r>
            <a:r>
              <a:rPr lang="en-US" sz="1400" cap="none" dirty="0" err="1">
                <a:solidFill>
                  <a:srgbClr val="2F3342"/>
                </a:solidFill>
                <a:latin typeface="Candara" panose="020E0502030303020204" pitchFamily="34" charset="0"/>
                <a:ea typeface="+mn-ea"/>
                <a:cs typeface="+mn-cs"/>
              </a:rPr>
              <a:t>Keras</a:t>
            </a:r>
            <a:r>
              <a:rPr lang="en-US" sz="1400" cap="none" dirty="0">
                <a:solidFill>
                  <a:srgbClr val="2F3342"/>
                </a:solidFill>
                <a:latin typeface="Candara" panose="020E0502030303020204" pitchFamily="34" charset="0"/>
                <a:ea typeface="+mn-ea"/>
                <a:cs typeface="+mn-cs"/>
              </a:rPr>
              <a:t>, and Matplotlib </a:t>
            </a:r>
            <a:r>
              <a:rPr lang="en-US" sz="1400" b="0" cap="none" dirty="0">
                <a:solidFill>
                  <a:srgbClr val="2F3342"/>
                </a:solidFill>
                <a:latin typeface="Candara" panose="020E0502030303020204" pitchFamily="34" charset="0"/>
                <a:ea typeface="+mn-ea"/>
                <a:cs typeface="+mn-cs"/>
              </a:rPr>
              <a:t>to test and train our data. This is what the model looks like when tested. By using </a:t>
            </a:r>
            <a:r>
              <a:rPr lang="en-US" sz="1400" cap="none" dirty="0">
                <a:solidFill>
                  <a:srgbClr val="2F3342"/>
                </a:solidFill>
                <a:latin typeface="Candara" panose="020E0502030303020204" pitchFamily="34" charset="0"/>
                <a:ea typeface="+mn-ea"/>
                <a:cs typeface="+mn-cs"/>
              </a:rPr>
              <a:t>moving averages </a:t>
            </a:r>
            <a:r>
              <a:rPr lang="en-US" sz="1400" b="0" cap="none" dirty="0">
                <a:solidFill>
                  <a:srgbClr val="2F3342"/>
                </a:solidFill>
                <a:latin typeface="Candara" panose="020E0502030303020204" pitchFamily="34" charset="0"/>
                <a:ea typeface="+mn-ea"/>
                <a:cs typeface="+mn-cs"/>
              </a:rPr>
              <a:t>to predict the data, we can get an estimate of where the price will go based on </a:t>
            </a:r>
            <a:r>
              <a:rPr lang="en-US" sz="1400" cap="none" dirty="0">
                <a:solidFill>
                  <a:srgbClr val="2F3342"/>
                </a:solidFill>
                <a:latin typeface="Candara" panose="020E0502030303020204" pitchFamily="34" charset="0"/>
                <a:ea typeface="+mn-ea"/>
                <a:cs typeface="+mn-cs"/>
              </a:rPr>
              <a:t>just the price.</a:t>
            </a:r>
            <a:endParaRPr lang="en-US" sz="1200" cap="none" dirty="0">
              <a:solidFill>
                <a:srgbClr val="2F3342"/>
              </a:solidFill>
              <a:latin typeface="Candara" panose="020E0502030303020204" pitchFamily="34" charset="0"/>
              <a:ea typeface="+mn-ea"/>
              <a:cs typeface="+mn-cs"/>
            </a:endParaRPr>
          </a:p>
        </p:txBody>
      </p:sp>
      <p:sp>
        <p:nvSpPr>
          <p:cNvPr id="4" name="Slide Number Placeholder 3">
            <a:extLst>
              <a:ext uri="{FF2B5EF4-FFF2-40B4-BE49-F238E27FC236}">
                <a16:creationId xmlns:a16="http://schemas.microsoft.com/office/drawing/2014/main" id="{2A43C8AE-92D1-4381-AB5D-D73573EB55F3}"/>
              </a:ext>
            </a:extLst>
          </p:cNvPr>
          <p:cNvSpPr>
            <a:spLocks noGrp="1"/>
          </p:cNvSpPr>
          <p:nvPr>
            <p:ph type="sldNum" sz="quarter" idx="12"/>
          </p:nvPr>
        </p:nvSpPr>
        <p:spPr/>
        <p:txBody>
          <a:bodyPr/>
          <a:lstStyle/>
          <a:p>
            <a:fld id="{8C2E478F-E849-4A8C-AF1F-CBCC78A7CBFA}" type="slidenum">
              <a:rPr lang="en-US" smtClean="0"/>
              <a:pPr/>
              <a:t>4</a:t>
            </a:fld>
            <a:endParaRPr lang="en-US" dirty="0"/>
          </a:p>
        </p:txBody>
      </p:sp>
      <p:pic>
        <p:nvPicPr>
          <p:cNvPr id="6" name="Picture 5">
            <a:extLst>
              <a:ext uri="{FF2B5EF4-FFF2-40B4-BE49-F238E27FC236}">
                <a16:creationId xmlns:a16="http://schemas.microsoft.com/office/drawing/2014/main" id="{3C80C79A-61A6-4F43-9A4E-64931BFC8FED}"/>
              </a:ext>
            </a:extLst>
          </p:cNvPr>
          <p:cNvPicPr>
            <a:picLocks noChangeAspect="1"/>
          </p:cNvPicPr>
          <p:nvPr/>
        </p:nvPicPr>
        <p:blipFill rotWithShape="1">
          <a:blip r:embed="rId3"/>
          <a:srcRect l="7312" t="719" r="311" b="1194"/>
          <a:stretch/>
        </p:blipFill>
        <p:spPr>
          <a:xfrm>
            <a:off x="285417" y="185818"/>
            <a:ext cx="7120154" cy="3615655"/>
          </a:xfrm>
          <a:prstGeom prst="rect">
            <a:avLst/>
          </a:prstGeom>
          <a:ln>
            <a:noFill/>
          </a:ln>
          <a:effectLst>
            <a:outerShdw blurRad="190500" algn="tl" rotWithShape="0">
              <a:srgbClr val="000000">
                <a:alpha val="70000"/>
              </a:srgbClr>
            </a:outerShdw>
          </a:effectLst>
        </p:spPr>
      </p:pic>
      <p:sp>
        <p:nvSpPr>
          <p:cNvPr id="7" name="Arrow: Left 6">
            <a:extLst>
              <a:ext uri="{FF2B5EF4-FFF2-40B4-BE49-F238E27FC236}">
                <a16:creationId xmlns:a16="http://schemas.microsoft.com/office/drawing/2014/main" id="{EDB8CB14-E72E-4867-A5BD-F79C1503EA4E}"/>
              </a:ext>
            </a:extLst>
          </p:cNvPr>
          <p:cNvSpPr/>
          <p:nvPr/>
        </p:nvSpPr>
        <p:spPr>
          <a:xfrm>
            <a:off x="6695747" y="1800212"/>
            <a:ext cx="609346" cy="386865"/>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92228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125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125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125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9"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id="{32B205EF-4045-42E3-8101-270CAA2CF42C}"/>
              </a:ext>
              <a:ext uri="{C183D7F6-B498-43B3-948B-1728B52AA6E4}">
                <adec:decorative xmlns:adec="http://schemas.microsoft.com/office/drawing/2017/decorative" val="1"/>
              </a:ext>
            </a:extLst>
          </p:cNvPr>
          <p:cNvSpPr/>
          <p:nvPr/>
        </p:nvSpPr>
        <p:spPr>
          <a:xfrm>
            <a:off x="-71015"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a:extLst>
              <a:ext uri="{FF2B5EF4-FFF2-40B4-BE49-F238E27FC236}">
                <a16:creationId xmlns:a16="http://schemas.microsoft.com/office/drawing/2014/main" id="{1101DF86-6B00-49D3-9EFB-456055F79899}"/>
              </a:ext>
              <a:ext uri="{C183D7F6-B498-43B3-948B-1728B52AA6E4}">
                <adec:decorative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id="{42A4A83C-0C6B-4A7C-B582-33988B027F1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id="{9C2EEB1E-E5B2-44FA-8D26-4D510438DDB9}"/>
              </a:ext>
            </a:extLst>
          </p:cNvPr>
          <p:cNvSpPr>
            <a:spLocks noGrp="1"/>
          </p:cNvSpPr>
          <p:nvPr>
            <p:ph type="title"/>
          </p:nvPr>
        </p:nvSpPr>
        <p:spPr>
          <a:xfrm>
            <a:off x="4506094" y="2837825"/>
            <a:ext cx="4351911" cy="1769608"/>
          </a:xfrm>
        </p:spPr>
        <p:txBody>
          <a:bodyPr>
            <a:normAutofit fontScale="90000"/>
          </a:bodyPr>
          <a:lstStyle/>
          <a:p>
            <a:r>
              <a:rPr lang="en-US" dirty="0">
                <a:latin typeface="Candara" panose="020E0502030303020204" pitchFamily="34" charset="0"/>
              </a:rPr>
              <a:t>Application Presentation</a:t>
            </a:r>
          </a:p>
        </p:txBody>
      </p:sp>
    </p:spTree>
    <p:extLst>
      <p:ext uri="{BB962C8B-B14F-4D97-AF65-F5344CB8AC3E}">
        <p14:creationId xmlns:p14="http://schemas.microsoft.com/office/powerpoint/2010/main" val="423632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id="{4273BD65-CFF3-40DD-939C-97A942BD80EE}"/>
              </a:ext>
              <a:ext uri="{C183D7F6-B498-43B3-948B-1728B52AA6E4}">
                <adec:decorative xmlns:adec="http://schemas.microsoft.com/office/drawing/2017/decorative" val="1"/>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a:extLst>
              <a:ext uri="{FF2B5EF4-FFF2-40B4-BE49-F238E27FC236}">
                <a16:creationId xmlns:a16="http://schemas.microsoft.com/office/drawing/2014/main" id="{11BEC607-8474-408E-A7AC-48A065F31B63}"/>
              </a:ext>
              <a:ext uri="{C183D7F6-B498-43B3-948B-1728B52AA6E4}">
                <adec:decorative xmlns:adec="http://schemas.microsoft.com/office/drawing/2017/decorative" val="1"/>
              </a:ext>
            </a:extLst>
          </p:cNvPr>
          <p:cNvGrpSpPr/>
          <p:nvPr/>
        </p:nvGrpSpPr>
        <p:grpSpPr>
          <a:xfrm flipH="1">
            <a:off x="2076202" y="1349109"/>
            <a:ext cx="7324426" cy="3883523"/>
            <a:chOff x="252031" y="-22763"/>
            <a:chExt cx="7324426" cy="7269964"/>
          </a:xfrm>
        </p:grpSpPr>
        <p:sp>
          <p:nvSpPr>
            <p:cNvPr id="42" name="Rectangle 41">
              <a:extLst>
                <a:ext uri="{FF2B5EF4-FFF2-40B4-BE49-F238E27FC236}">
                  <a16:creationId xmlns:a16="http://schemas.microsoft.com/office/drawing/2014/main"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7E0E8055-17FA-43CE-9F03-E712F496B7CF}"/>
              </a:ext>
            </a:extLst>
          </p:cNvPr>
          <p:cNvSpPr>
            <a:spLocks noGrp="1"/>
          </p:cNvSpPr>
          <p:nvPr>
            <p:ph type="ctrTitle"/>
          </p:nvPr>
        </p:nvSpPr>
        <p:spPr>
          <a:xfrm>
            <a:off x="2858329" y="2480260"/>
            <a:ext cx="6609256" cy="1508126"/>
          </a:xfrm>
        </p:spPr>
        <p:txBody>
          <a:bodyPr anchor="ctr"/>
          <a:lstStyle/>
          <a:p>
            <a:r>
              <a:rPr lang="en-US" dirty="0"/>
              <a:t>THANK YOU</a:t>
            </a:r>
          </a:p>
        </p:txBody>
      </p:sp>
      <p:sp>
        <p:nvSpPr>
          <p:cNvPr id="30" name="Slide Number Placeholder 5">
            <a:extLst>
              <a:ext uri="{FF2B5EF4-FFF2-40B4-BE49-F238E27FC236}">
                <a16:creationId xmlns:a16="http://schemas.microsoft.com/office/drawing/2014/main"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207078912"/>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6051434_Light modernist presentation_RVA_v3.potx" id="{1300540C-5346-469F-AA5C-717C09787E7E}" vid="{ADCE5FDD-C8BF-4BDC-86F8-B24C14EB90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D934DA-6EDB-4DB8-AE5C-9399A13698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19B998-C0F0-415C-AF4D-F10DCCD30A2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27BEDAB-01B4-4BD0-9390-31AD928007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Light modernist presentation</Template>
  <TotalTime>510</TotalTime>
  <Words>200</Words>
  <Application>Microsoft Office PowerPoint</Application>
  <PresentationFormat>Widescreen</PresentationFormat>
  <Paragraphs>901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Aldhabi</vt:lpstr>
      <vt:lpstr>Arial</vt:lpstr>
      <vt:lpstr>Calibri</vt:lpstr>
      <vt:lpstr>Candara</vt:lpstr>
      <vt:lpstr>Office Theme</vt:lpstr>
      <vt:lpstr>Stock Predictions with Machine Learning</vt:lpstr>
      <vt:lpstr>PowerPoint Presentation</vt:lpstr>
      <vt:lpstr>Analyzing the Market</vt:lpstr>
      <vt:lpstr>Machine Learning with Python In order to create the model, we had to use a mixture of SKlearn, Keras, and Matplotlib to test and train our data. This is what the model looks like when tested. By using moving averages to predict the data, we can get an estimate of where the price will go based on just the price.</vt:lpstr>
      <vt:lpstr>Application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predictions with Machine Learning</dc:title>
  <dc:creator>Akibo Watson</dc:creator>
  <cp:lastModifiedBy>Akibo Watson</cp:lastModifiedBy>
  <cp:revision>14</cp:revision>
  <dcterms:created xsi:type="dcterms:W3CDTF">2020-10-22T16:54:24Z</dcterms:created>
  <dcterms:modified xsi:type="dcterms:W3CDTF">2020-10-23T01:25:20Z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