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8"/>
  </p:notesMasterIdLst>
  <p:handoutMasterIdLst>
    <p:handoutMasterId r:id="rId19"/>
  </p:handoutMasterIdLst>
  <p:sldIdLst>
    <p:sldId id="277" r:id="rId2"/>
    <p:sldId id="326" r:id="rId3"/>
    <p:sldId id="381" r:id="rId4"/>
    <p:sldId id="372" r:id="rId5"/>
    <p:sldId id="380" r:id="rId6"/>
    <p:sldId id="385" r:id="rId7"/>
    <p:sldId id="389" r:id="rId8"/>
    <p:sldId id="390" r:id="rId9"/>
    <p:sldId id="391" r:id="rId10"/>
    <p:sldId id="374" r:id="rId11"/>
    <p:sldId id="382" r:id="rId12"/>
    <p:sldId id="383" r:id="rId13"/>
    <p:sldId id="387" r:id="rId14"/>
    <p:sldId id="388" r:id="rId15"/>
    <p:sldId id="384" r:id="rId16"/>
    <p:sldId id="271" r:id="rId17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FB7E1A"/>
    <a:srgbClr val="9DBB23"/>
    <a:srgbClr val="EAEAEA"/>
    <a:srgbClr val="0099A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9658" autoAdjust="0"/>
  </p:normalViewPr>
  <p:slideViewPr>
    <p:cSldViewPr snapToGrid="0" snapToObjects="1">
      <p:cViewPr varScale="1">
        <p:scale>
          <a:sx n="97" d="100"/>
          <a:sy n="97" d="100"/>
        </p:scale>
        <p:origin x="62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23/09/2018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23/09/2018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7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8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861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473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63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686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123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86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56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330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88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82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2096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12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96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4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3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32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6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61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649" r:id="rId21"/>
    <p:sldLayoutId id="2147483659" r:id="rId22"/>
    <p:sldLayoutId id="2147483658" r:id="rId23"/>
    <p:sldLayoutId id="2147483661" r:id="rId24"/>
    <p:sldLayoutId id="2147483667" r:id="rId25"/>
    <p:sldLayoutId id="2147483668" r:id="rId26"/>
    <p:sldLayoutId id="2147483662" r:id="rId27"/>
    <p:sldLayoutId id="2147483663" r:id="rId28"/>
    <p:sldLayoutId id="2147483664" r:id="rId29"/>
    <p:sldLayoutId id="2147483665" r:id="rId30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5.jpg"/><Relationship Id="rId7" Type="http://schemas.openxmlformats.org/officeDocument/2006/relationships/image" Target="../media/image28.png"/><Relationship Id="rId12" Type="http://schemas.openxmlformats.org/officeDocument/2006/relationships/image" Target="../media/image38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image" Target="../media/image37.jpg"/><Relationship Id="rId4" Type="http://schemas.openxmlformats.org/officeDocument/2006/relationships/image" Target="../media/image25.png"/><Relationship Id="rId9" Type="http://schemas.openxmlformats.org/officeDocument/2006/relationships/image" Target="../media/image3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733054" y="1226841"/>
            <a:ext cx="57562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PORTAFOLIO EMPRESARIAL WEB</a:t>
            </a:r>
          </a:p>
          <a:p>
            <a:endParaRPr lang="es-ES" sz="1400" b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33054" y="2717055"/>
            <a:ext cx="5567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9220"/>
                </a:solidFill>
                <a:latin typeface="Calibri"/>
                <a:cs typeface="Calibri"/>
              </a:rPr>
              <a:t>SENA Centro de Biotecnología Agropecuaria</a:t>
            </a:r>
          </a:p>
          <a:p>
            <a:r>
              <a:rPr lang="es-ES" b="1" dirty="0">
                <a:solidFill>
                  <a:srgbClr val="FF9220"/>
                </a:solidFill>
                <a:latin typeface="Calibri"/>
                <a:cs typeface="Calibri"/>
              </a:rPr>
              <a:t>FICHA </a:t>
            </a:r>
            <a:r>
              <a:rPr lang="es-ES" b="1" dirty="0" smtClean="0">
                <a:solidFill>
                  <a:srgbClr val="FF9220"/>
                </a:solidFill>
                <a:latin typeface="Calibri"/>
                <a:cs typeface="Calibri"/>
              </a:rPr>
              <a:t>1617258</a:t>
            </a:r>
          </a:p>
          <a:p>
            <a:r>
              <a:rPr lang="es-ES" b="1" dirty="0" smtClean="0">
                <a:solidFill>
                  <a:srgbClr val="FF9220"/>
                </a:solidFill>
                <a:latin typeface="Calibri"/>
                <a:cs typeface="Calibri"/>
              </a:rPr>
              <a:t>Programación </a:t>
            </a:r>
            <a:r>
              <a:rPr lang="es-ES" b="1" dirty="0">
                <a:solidFill>
                  <a:srgbClr val="FF9220"/>
                </a:solidFill>
                <a:latin typeface="Calibri"/>
                <a:cs typeface="Calibri"/>
              </a:rPr>
              <a:t>de software</a:t>
            </a:r>
          </a:p>
          <a:p>
            <a:endParaRPr lang="es-ES" b="1" i="1" dirty="0">
              <a:solidFill>
                <a:srgbClr val="FF922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2679762" y="344942"/>
            <a:ext cx="3450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  <a:cs typeface="Calibri"/>
              </a:rPr>
              <a:t>MODELO RELACIONAL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973"/>
            <a:ext cx="9070427" cy="40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1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2428875" y="344942"/>
            <a:ext cx="4055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cs typeface="Calibri"/>
              </a:rPr>
              <a:t>DIAGRAMA DE CASOS DE USO</a:t>
            </a:r>
            <a:endParaRPr lang="es-ES" sz="20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890"/>
            <a:ext cx="9075174" cy="426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4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954674" y="144887"/>
            <a:ext cx="300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cs typeface="Calibri"/>
              </a:rPr>
              <a:t>DEMOSTRACIÓN</a:t>
            </a:r>
            <a:endParaRPr lang="es-ES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54675" y="476396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chemeClr val="bg1"/>
                </a:solidFill>
                <a:latin typeface="Calibri"/>
                <a:cs typeface="Calibri"/>
              </a:rPr>
              <a:t>Inicio</a:t>
            </a:r>
            <a:endParaRPr lang="es-ES" sz="1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79" y="1146459"/>
            <a:ext cx="7973963" cy="381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954674" y="144887"/>
            <a:ext cx="300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cs typeface="Calibri"/>
              </a:rPr>
              <a:t>DEMOSTRACIÓN</a:t>
            </a:r>
            <a:endParaRPr lang="es-ES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54675" y="476396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chemeClr val="bg1"/>
                </a:solidFill>
                <a:latin typeface="Calibri"/>
                <a:cs typeface="Calibri"/>
              </a:rPr>
              <a:t>Navegación</a:t>
            </a:r>
            <a:endParaRPr lang="es-ES" sz="1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64" y="1146459"/>
            <a:ext cx="8039477" cy="384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954674" y="144887"/>
            <a:ext cx="300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cs typeface="Calibri"/>
              </a:rPr>
              <a:t>DEMOSTRACIÓN</a:t>
            </a:r>
            <a:endParaRPr lang="es-ES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54675" y="476396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chemeClr val="bg1"/>
                </a:solidFill>
                <a:latin typeface="Calibri"/>
                <a:cs typeface="Calibri"/>
              </a:rPr>
              <a:t>Producto o servicio</a:t>
            </a:r>
            <a:endParaRPr lang="es-ES" sz="1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3" y="1146459"/>
            <a:ext cx="7903671" cy="37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954674" y="144887"/>
            <a:ext cx="300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cs typeface="Calibri"/>
              </a:rPr>
              <a:t>CONCLUSIONES</a:t>
            </a:r>
            <a:endParaRPr lang="es-ES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54675" y="476396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chemeClr val="bg1"/>
                </a:solidFill>
                <a:latin typeface="Calibri"/>
                <a:cs typeface="Calibri"/>
              </a:rPr>
              <a:t>Realización</a:t>
            </a:r>
            <a:endParaRPr lang="es-ES" sz="1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66373" y="1625828"/>
            <a:ext cx="754420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 Implementamos un portal web en el que pueden interactuar proveedores con potenciales </a:t>
            </a:r>
            <a:r>
              <a:rPr lang="es-CO" dirty="0"/>
              <a:t>clientes con una navegación intuitiva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 Creamos una base de datos veraz de las capacidades comerciales que pueden ofrecer realmente los proveedores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Potencializamos la actividad comercial en la web de las </a:t>
            </a:r>
            <a:r>
              <a:rPr lang="es-CO" dirty="0" err="1" smtClean="0"/>
              <a:t>mipymes</a:t>
            </a:r>
            <a:r>
              <a:rPr lang="es-CO" dirty="0"/>
              <a:t> </a:t>
            </a:r>
            <a:r>
              <a:rPr lang="es-CO" dirty="0" smtClean="0"/>
              <a:t>del sector alimenticio relacionado a materias primas.</a:t>
            </a:r>
            <a:endParaRPr lang="es-ES" dirty="0"/>
          </a:p>
          <a:p>
            <a:endParaRPr lang="es-ES" dirty="0"/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49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81421" y="2110085"/>
            <a:ext cx="5181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Agradecimientos</a:t>
            </a:r>
            <a:endParaRPr lang="es-E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954675" y="144887"/>
            <a:ext cx="25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PROBLEMÁTICA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90199" y="1434580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ACC42D"/>
                </a:solidFill>
                <a:latin typeface="Calibri"/>
                <a:cs typeface="Calibri"/>
              </a:rPr>
              <a:t>Identificación</a:t>
            </a:r>
            <a:endParaRPr lang="es-ES" sz="1600" b="1" dirty="0">
              <a:solidFill>
                <a:srgbClr val="ACC42D"/>
              </a:solidFill>
              <a:latin typeface="Calibri"/>
              <a:cs typeface="Calibri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54675" y="1891059"/>
            <a:ext cx="525112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Actualmente </a:t>
            </a:r>
            <a:r>
              <a:rPr lang="es-ES" dirty="0" smtClean="0"/>
              <a:t>en la Sabana de Occidente el desarrollo empresarial crece de manera exponencial, </a:t>
            </a:r>
            <a:r>
              <a:rPr lang="es-ES" dirty="0"/>
              <a:t>con varios problemas de gestión </a:t>
            </a:r>
            <a:r>
              <a:rPr lang="es-ES" dirty="0" smtClean="0"/>
              <a:t>en </a:t>
            </a:r>
            <a:r>
              <a:rPr lang="es-ES" dirty="0"/>
              <a:t>la información </a:t>
            </a:r>
            <a:r>
              <a:rPr lang="es-ES" dirty="0" smtClean="0"/>
              <a:t>tales </a:t>
            </a:r>
            <a:r>
              <a:rPr lang="es-ES" dirty="0"/>
              <a:t>como: </a:t>
            </a:r>
            <a:endParaRPr lang="es-ES" dirty="0" smtClean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Portales y catálogos desactualizados.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Sitios muy genéricos donde no participan las </a:t>
            </a:r>
            <a:r>
              <a:rPr lang="es-ES" dirty="0" smtClean="0"/>
              <a:t>micro, pequeñas y medianas empresas.</a:t>
            </a:r>
          </a:p>
          <a:p>
            <a:endParaRPr lang="es-ES" dirty="0"/>
          </a:p>
          <a:p>
            <a:r>
              <a:rPr lang="es-ES" dirty="0"/>
              <a:t>Lo que no garantiza </a:t>
            </a:r>
            <a:r>
              <a:rPr lang="es-ES" dirty="0" smtClean="0"/>
              <a:t>veracidad en la </a:t>
            </a:r>
            <a:r>
              <a:rPr lang="es-ES" dirty="0"/>
              <a:t>información de productos y servicios entre proveedores y compradores.</a:t>
            </a:r>
          </a:p>
          <a:p>
            <a:endParaRPr lang="es-ES" dirty="0"/>
          </a:p>
          <a:p>
            <a:endParaRPr lang="es-ES" dirty="0"/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21" y="1825043"/>
            <a:ext cx="265430" cy="4191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94" y="1891059"/>
            <a:ext cx="2378118" cy="244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954675" y="144887"/>
            <a:ext cx="2988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PREGUNTA ORIENTADORA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54675" y="1982047"/>
            <a:ext cx="393576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r>
              <a:rPr lang="es-CO" dirty="0"/>
              <a:t>¿Cómo </a:t>
            </a:r>
            <a:r>
              <a:rPr lang="es-CO" dirty="0" smtClean="0"/>
              <a:t>una </a:t>
            </a:r>
            <a:r>
              <a:rPr lang="es-CO" dirty="0"/>
              <a:t>herramienta web </a:t>
            </a:r>
            <a:r>
              <a:rPr lang="es-CO" dirty="0" smtClean="0"/>
              <a:t>puede facilitar la interacción entre clientes y </a:t>
            </a:r>
            <a:r>
              <a:rPr lang="es-CO" dirty="0"/>
              <a:t>proveedores de materias primas </a:t>
            </a:r>
            <a:r>
              <a:rPr lang="es-CO" dirty="0" smtClean="0"/>
              <a:t>para el </a:t>
            </a:r>
            <a:r>
              <a:rPr lang="es-CO" dirty="0"/>
              <a:t>sector de alimentos en la Sabana de Occidente?</a:t>
            </a:r>
          </a:p>
          <a:p>
            <a:endParaRPr lang="es-CO" dirty="0"/>
          </a:p>
          <a:p>
            <a:endParaRPr lang="es-ES" dirty="0"/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20" y="1839205"/>
            <a:ext cx="3166513" cy="216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7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954675" y="144887"/>
            <a:ext cx="25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OBJETIVOS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54674" y="1227522"/>
            <a:ext cx="3191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5E5C5D"/>
                </a:solidFill>
                <a:latin typeface="Calibri"/>
                <a:cs typeface="Calibri"/>
              </a:rPr>
              <a:t>Objetivo general</a:t>
            </a:r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  <a:p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90199" y="1552505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ACC42D"/>
                </a:solidFill>
                <a:latin typeface="Calibri"/>
                <a:cs typeface="Calibri"/>
              </a:rPr>
              <a:t>Meta final</a:t>
            </a:r>
            <a:endParaRPr lang="es-ES" sz="1600" b="1" dirty="0">
              <a:solidFill>
                <a:srgbClr val="ACC42D"/>
              </a:solidFill>
              <a:latin typeface="Calibri"/>
              <a:cs typeface="Calibri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54674" y="2334151"/>
            <a:ext cx="754420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Construir una herramienta </a:t>
            </a:r>
            <a:r>
              <a:rPr lang="es-CO" dirty="0"/>
              <a:t>web que permita a las empresas del sector </a:t>
            </a:r>
            <a:r>
              <a:rPr lang="es-CO" dirty="0" smtClean="0"/>
              <a:t>de alimentos en la </a:t>
            </a:r>
            <a:r>
              <a:rPr lang="es-CO" dirty="0"/>
              <a:t>Sabana de Occidente ofrecer sus </a:t>
            </a:r>
            <a:r>
              <a:rPr lang="es-CO" dirty="0" smtClean="0"/>
              <a:t>productos, servicios e información comercial actualizada según lo requieran los potenciales clientes.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21" y="1963366"/>
            <a:ext cx="265430" cy="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3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954675" y="144887"/>
            <a:ext cx="25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OBJETIVOS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54674" y="1227522"/>
            <a:ext cx="3191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5E5C5D"/>
                </a:solidFill>
                <a:latin typeface="Calibri"/>
                <a:cs typeface="Calibri"/>
              </a:rPr>
              <a:t>Objetivos específicos</a:t>
            </a:r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  <a:p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90199" y="1552505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ACC42D"/>
                </a:solidFill>
                <a:latin typeface="Calibri"/>
                <a:cs typeface="Calibri"/>
              </a:rPr>
              <a:t>Pasos a seguir</a:t>
            </a:r>
            <a:endParaRPr lang="es-ES" sz="1600" b="1" dirty="0">
              <a:solidFill>
                <a:srgbClr val="ACC42D"/>
              </a:solidFill>
              <a:latin typeface="Calibri"/>
              <a:cs typeface="Calibri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79633" y="2191876"/>
            <a:ext cx="53820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Identificar las necesidades de las empresas en torno a la búsqueda de proveedores.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Diseñar un sitio web de fácil navegación.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Desarrollar módulos para el manejo del aplicativo.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Verificar las certificaciones vigentes de las empresas.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21" y="1963366"/>
            <a:ext cx="265430" cy="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6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990707" y="484501"/>
            <a:ext cx="3191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5E5C5D"/>
                </a:solidFill>
                <a:latin typeface="Calibri"/>
                <a:cs typeface="Calibri"/>
              </a:rPr>
              <a:t>Lenguajes utilizados</a:t>
            </a:r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  <a:p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90707" y="1047296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ACC42D"/>
                </a:solidFill>
                <a:latin typeface="Calibri"/>
                <a:cs typeface="Calibri"/>
              </a:rPr>
              <a:t>Su </a:t>
            </a:r>
            <a:r>
              <a:rPr lang="es-ES" sz="1600" b="1" dirty="0" smtClean="0">
                <a:solidFill>
                  <a:srgbClr val="ACC42D"/>
                </a:solidFill>
                <a:latin typeface="Calibri"/>
                <a:cs typeface="Calibri"/>
              </a:rPr>
              <a:t>identificación</a:t>
            </a:r>
            <a:endParaRPr lang="es-ES" sz="1600" b="1" dirty="0">
              <a:solidFill>
                <a:srgbClr val="ACC42D"/>
              </a:solidFill>
              <a:latin typeface="Calibri"/>
              <a:cs typeface="Calibri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" y="1324023"/>
            <a:ext cx="265430" cy="4191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54675" y="144887"/>
            <a:ext cx="3110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TECNOLOGÍAS UTILIZADAS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37" y="1334867"/>
            <a:ext cx="6892126" cy="381897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4" t="9324" r="74086" b="32948"/>
          <a:stretch/>
        </p:blipFill>
        <p:spPr>
          <a:xfrm>
            <a:off x="4264612" y="1088189"/>
            <a:ext cx="852161" cy="744056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7" t="9553" r="51936" b="32719"/>
          <a:stretch/>
        </p:blipFill>
        <p:spPr>
          <a:xfrm>
            <a:off x="5031163" y="1292787"/>
            <a:ext cx="844425" cy="865740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24" t="8179" r="5591" b="33406"/>
          <a:stretch/>
        </p:blipFill>
        <p:spPr>
          <a:xfrm>
            <a:off x="5742482" y="1670492"/>
            <a:ext cx="842082" cy="863441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sp>
        <p:nvSpPr>
          <p:cNvPr id="6" name="Rectángulo 5"/>
          <p:cNvSpPr/>
          <p:nvPr/>
        </p:nvSpPr>
        <p:spPr>
          <a:xfrm>
            <a:off x="2574861" y="1733425"/>
            <a:ext cx="16070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ContrastingRightFacing"/>
              <a:lightRig rig="threePt" dir="t"/>
            </a:scene3d>
          </a:bodyPr>
          <a:lstStyle/>
          <a:p>
            <a:pPr algn="ctr"/>
            <a:r>
              <a:rPr lang="es-ES" sz="28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INTERFAZ</a:t>
            </a:r>
            <a:endParaRPr lang="es-ES" sz="28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710576" y="2368090"/>
            <a:ext cx="135434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ContrastingRightFacing"/>
              <a:lightRig rig="threePt" dir="t"/>
            </a:scene3d>
          </a:bodyPr>
          <a:lstStyle/>
          <a:p>
            <a:pPr algn="ctr"/>
            <a:r>
              <a:rPr lang="es-ES" sz="28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ESTILOS</a:t>
            </a:r>
            <a:endParaRPr lang="es-ES" sz="28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579834" y="2830456"/>
            <a:ext cx="275934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ContrastingRightFacing"/>
              <a:lightRig rig="threePt" dir="t"/>
            </a:scene3d>
          </a:bodyPr>
          <a:lstStyle/>
          <a:p>
            <a:pPr algn="ctr"/>
            <a:r>
              <a:rPr lang="es-ES" sz="28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PROGRAMACIÓN</a:t>
            </a:r>
            <a:endParaRPr lang="es-ES" sz="28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3" t="1720" r="14827" b="2318"/>
          <a:stretch/>
        </p:blipFill>
        <p:spPr>
          <a:xfrm>
            <a:off x="6443284" y="2085214"/>
            <a:ext cx="742817" cy="841230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sp>
        <p:nvSpPr>
          <p:cNvPr id="20" name="Rectángulo 19"/>
          <p:cNvSpPr/>
          <p:nvPr/>
        </p:nvSpPr>
        <p:spPr>
          <a:xfrm>
            <a:off x="2648780" y="3437745"/>
            <a:ext cx="23823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ContrastingRightFacing"/>
              <a:lightRig rig="threePt" dir="t"/>
            </a:scene3d>
          </a:bodyPr>
          <a:lstStyle/>
          <a:p>
            <a:pPr algn="ctr"/>
            <a:r>
              <a:rPr lang="es-ES" sz="28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VALIDACIONES</a:t>
            </a:r>
            <a:endParaRPr lang="es-ES" sz="28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710576" y="4058704"/>
            <a:ext cx="24978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ContrastingRightFacing"/>
              <a:lightRig rig="threePt" dir="t"/>
            </a:scene3d>
          </a:bodyPr>
          <a:lstStyle/>
          <a:p>
            <a:pPr algn="ctr"/>
            <a:r>
              <a:rPr lang="es-ES" sz="28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BASE DE DATOS</a:t>
            </a:r>
            <a:endParaRPr lang="es-ES" sz="28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891" y="2648196"/>
            <a:ext cx="1281812" cy="578183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0018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37" y="976545"/>
            <a:ext cx="6892126" cy="416695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3" t="1720" r="14827" b="2318"/>
          <a:stretch/>
        </p:blipFill>
        <p:spPr>
          <a:xfrm>
            <a:off x="8094530" y="1061069"/>
            <a:ext cx="918456" cy="104013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7" t="9553" r="51936" b="32719"/>
          <a:stretch/>
        </p:blipFill>
        <p:spPr>
          <a:xfrm>
            <a:off x="7012086" y="1061068"/>
            <a:ext cx="1014530" cy="1040139"/>
          </a:xfrm>
          <a:prstGeom prst="rect">
            <a:avLst/>
          </a:prstGeom>
          <a:ln w="28575"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5" name="CuadroTexto 14"/>
          <p:cNvSpPr txBox="1"/>
          <p:nvPr/>
        </p:nvSpPr>
        <p:spPr>
          <a:xfrm>
            <a:off x="990707" y="484501"/>
            <a:ext cx="3191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5E5C5D"/>
                </a:solidFill>
                <a:latin typeface="Calibri"/>
                <a:cs typeface="Calibri"/>
              </a:rPr>
              <a:t>Lenguajes utilizados</a:t>
            </a:r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  <a:p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954675" y="144887"/>
            <a:ext cx="3110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TECNOLOGÍAS UTILIZADAS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4" t="9324" r="74086" b="32948"/>
          <a:stretch/>
        </p:blipFill>
        <p:spPr>
          <a:xfrm>
            <a:off x="5848127" y="1061069"/>
            <a:ext cx="1074567" cy="1040139"/>
          </a:xfrm>
          <a:prstGeom prst="rect">
            <a:avLst/>
          </a:prstGeom>
          <a:ln w="28575"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Rectángulo 5"/>
          <p:cNvSpPr/>
          <p:nvPr/>
        </p:nvSpPr>
        <p:spPr>
          <a:xfrm>
            <a:off x="1275342" y="1581137"/>
            <a:ext cx="17843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ContrastingLeftFacing">
                <a:rot lat="623785" lon="2636332" rev="21000000"/>
              </a:camera>
              <a:lightRig rig="threePt" dir="t"/>
            </a:scene3d>
          </a:bodyPr>
          <a:lstStyle/>
          <a:p>
            <a:pPr algn="ctr"/>
            <a:r>
              <a:rPr lang="es-E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INTERFAZ</a:t>
            </a:r>
            <a:endParaRPr lang="es-ES" sz="24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303" y="3863036"/>
            <a:ext cx="2149870" cy="96973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sp>
        <p:nvSpPr>
          <p:cNvPr id="17" name="Rectángulo 5"/>
          <p:cNvSpPr/>
          <p:nvPr/>
        </p:nvSpPr>
        <p:spPr>
          <a:xfrm>
            <a:off x="1258945" y="2241528"/>
            <a:ext cx="148951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ContrastingLeftFacing">
                <a:rot lat="623785" lon="2636332" rev="21000000"/>
              </a:camera>
              <a:lightRig rig="threePt" dir="t"/>
            </a:scene3d>
          </a:bodyPr>
          <a:lstStyle/>
          <a:p>
            <a:pPr algn="ctr"/>
            <a:r>
              <a:rPr lang="es-E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ESTILOS</a:t>
            </a:r>
            <a:endParaRPr lang="es-ES" sz="24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Rectángulo 5"/>
          <p:cNvSpPr/>
          <p:nvPr/>
        </p:nvSpPr>
        <p:spPr>
          <a:xfrm>
            <a:off x="420221" y="2829190"/>
            <a:ext cx="27853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ContrastingLeftFacing">
                <a:rot lat="623785" lon="2636332" rev="21000000"/>
              </a:camera>
              <a:lightRig rig="threePt" dir="t"/>
            </a:scene3d>
          </a:bodyPr>
          <a:lstStyle/>
          <a:p>
            <a:pPr algn="ctr"/>
            <a:r>
              <a:rPr lang="es-E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PROGRAMACIÓN</a:t>
            </a:r>
            <a:endParaRPr lang="es-ES" sz="24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2" name="Rectángulo 5"/>
          <p:cNvSpPr/>
          <p:nvPr/>
        </p:nvSpPr>
        <p:spPr>
          <a:xfrm>
            <a:off x="368788" y="3401371"/>
            <a:ext cx="2534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ContrastingLeftFacing">
                <a:rot lat="623785" lon="2636332" rev="21000000"/>
              </a:camera>
              <a:lightRig rig="threePt" dir="t"/>
            </a:scene3d>
          </a:bodyPr>
          <a:lstStyle/>
          <a:p>
            <a:pPr algn="ctr"/>
            <a:r>
              <a:rPr lang="es-E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VALIDACIONES</a:t>
            </a:r>
            <a:endParaRPr lang="es-ES" sz="24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Rectángulo 5"/>
          <p:cNvSpPr/>
          <p:nvPr/>
        </p:nvSpPr>
        <p:spPr>
          <a:xfrm>
            <a:off x="131457" y="4117070"/>
            <a:ext cx="261699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ContrastingLeftFacing">
                <a:rot lat="623785" lon="2636332" rev="21000000"/>
              </a:camera>
              <a:lightRig rig="threePt" dir="t"/>
            </a:scene3d>
          </a:bodyPr>
          <a:lstStyle/>
          <a:p>
            <a:pPr algn="ctr"/>
            <a:r>
              <a:rPr lang="es-ES" sz="24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BASE DE DATOS</a:t>
            </a:r>
            <a:endParaRPr lang="es-ES" sz="24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918" y="3863036"/>
            <a:ext cx="1753259" cy="9467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2820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954675" y="144887"/>
            <a:ext cx="3110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TECNOLOGÍAS UTILIZADAS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02" y="1251005"/>
            <a:ext cx="1261843" cy="1261843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52" y="1397453"/>
            <a:ext cx="1820869" cy="968946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63" y="2836013"/>
            <a:ext cx="3018408" cy="787616"/>
          </a:xfrm>
          <a:prstGeom prst="rect">
            <a:avLst/>
          </a:prstGeom>
        </p:spPr>
      </p:pic>
      <p:sp>
        <p:nvSpPr>
          <p:cNvPr id="10" name="9 Igual que"/>
          <p:cNvSpPr/>
          <p:nvPr/>
        </p:nvSpPr>
        <p:spPr>
          <a:xfrm rot="16200000">
            <a:off x="2101651" y="2710242"/>
            <a:ext cx="4948633" cy="497149"/>
          </a:xfrm>
          <a:prstGeom prst="mathEqual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653953" y="3759887"/>
            <a:ext cx="13388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Inicio</a:t>
            </a:r>
            <a:endParaRPr lang="es-E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11" b="17098"/>
          <a:stretch/>
        </p:blipFill>
        <p:spPr>
          <a:xfrm>
            <a:off x="5069837" y="3065941"/>
            <a:ext cx="2141734" cy="701336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6" t="28039" r="11476" b="25049"/>
          <a:stretch/>
        </p:blipFill>
        <p:spPr>
          <a:xfrm>
            <a:off x="5069837" y="2186838"/>
            <a:ext cx="2141734" cy="652020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866" y="2365158"/>
            <a:ext cx="1233997" cy="1233997"/>
          </a:xfrm>
          <a:prstGeom prst="rect">
            <a:avLst/>
          </a:prstGeom>
        </p:spPr>
      </p:pic>
      <p:sp>
        <p:nvSpPr>
          <p:cNvPr id="18" name="17 Rectángulo"/>
          <p:cNvSpPr/>
          <p:nvPr/>
        </p:nvSpPr>
        <p:spPr>
          <a:xfrm>
            <a:off x="6271562" y="1397453"/>
            <a:ext cx="17379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Edición</a:t>
            </a:r>
            <a:endParaRPr lang="es-E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185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990707" y="484501"/>
            <a:ext cx="3191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5E5C5D"/>
                </a:solidFill>
                <a:latin typeface="Calibri"/>
                <a:cs typeface="Calibri"/>
              </a:rPr>
              <a:t>Lenguajes utilizados</a:t>
            </a:r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  <a:p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954675" y="144887"/>
            <a:ext cx="3110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TECNOLOGÍAS UTILIZADAS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sp>
        <p:nvSpPr>
          <p:cNvPr id="21" name="20 Datos"/>
          <p:cNvSpPr/>
          <p:nvPr/>
        </p:nvSpPr>
        <p:spPr>
          <a:xfrm>
            <a:off x="1769031" y="1199886"/>
            <a:ext cx="4203293" cy="800523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Datos"/>
          <p:cNvSpPr/>
          <p:nvPr/>
        </p:nvSpPr>
        <p:spPr>
          <a:xfrm rot="21446007">
            <a:off x="150141" y="1290615"/>
            <a:ext cx="1033493" cy="3653518"/>
          </a:xfrm>
          <a:prstGeom prst="flowChartInputOutp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7" name="2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254" y="1199886"/>
            <a:ext cx="566663" cy="800524"/>
          </a:xfrm>
          <a:prstGeom prst="rect">
            <a:avLst/>
          </a:prstGeom>
        </p:spPr>
      </p:pic>
      <p:pic>
        <p:nvPicPr>
          <p:cNvPr id="28" name="2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949" y="1199886"/>
            <a:ext cx="589362" cy="800524"/>
          </a:xfrm>
          <a:prstGeom prst="rect">
            <a:avLst/>
          </a:prstGeom>
        </p:spPr>
      </p:pic>
      <p:pic>
        <p:nvPicPr>
          <p:cNvPr id="29" name="28 Imagen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t="2817" r="15652" b="2654"/>
          <a:stretch/>
        </p:blipFill>
        <p:spPr>
          <a:xfrm>
            <a:off x="4114647" y="1199886"/>
            <a:ext cx="582956" cy="800524"/>
          </a:xfrm>
          <a:prstGeom prst="rect">
            <a:avLst/>
          </a:prstGeom>
        </p:spPr>
      </p:pic>
      <p:sp>
        <p:nvSpPr>
          <p:cNvPr id="30" name="29 Rectángulo"/>
          <p:cNvSpPr/>
          <p:nvPr/>
        </p:nvSpPr>
        <p:spPr>
          <a:xfrm>
            <a:off x="1769030" y="2000410"/>
            <a:ext cx="3373109" cy="2857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INTERFAZ</a:t>
            </a:r>
            <a:endParaRPr lang="es-ES" dirty="0"/>
          </a:p>
        </p:txBody>
      </p:sp>
      <p:sp>
        <p:nvSpPr>
          <p:cNvPr id="31" name="30 Datos"/>
          <p:cNvSpPr/>
          <p:nvPr/>
        </p:nvSpPr>
        <p:spPr>
          <a:xfrm>
            <a:off x="1626989" y="2450096"/>
            <a:ext cx="4345336" cy="886937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3" name="3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87" y="2536543"/>
            <a:ext cx="1482393" cy="800491"/>
          </a:xfrm>
          <a:prstGeom prst="rect">
            <a:avLst/>
          </a:prstGeom>
        </p:spPr>
      </p:pic>
      <p:sp>
        <p:nvSpPr>
          <p:cNvPr id="35" name="34 Rectángulo"/>
          <p:cNvSpPr/>
          <p:nvPr/>
        </p:nvSpPr>
        <p:spPr>
          <a:xfrm>
            <a:off x="1626988" y="3337034"/>
            <a:ext cx="3492926" cy="2857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LÓGICA</a:t>
            </a:r>
            <a:endParaRPr lang="es-ES" dirty="0"/>
          </a:p>
        </p:txBody>
      </p:sp>
      <p:sp>
        <p:nvSpPr>
          <p:cNvPr id="44" name="43 Datos"/>
          <p:cNvSpPr/>
          <p:nvPr/>
        </p:nvSpPr>
        <p:spPr>
          <a:xfrm>
            <a:off x="1626987" y="3695846"/>
            <a:ext cx="4345337" cy="949910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Rectángulo"/>
          <p:cNvSpPr/>
          <p:nvPr/>
        </p:nvSpPr>
        <p:spPr>
          <a:xfrm>
            <a:off x="1626988" y="4645756"/>
            <a:ext cx="3515151" cy="2857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DATOS</a:t>
            </a:r>
            <a:endParaRPr lang="es-ES" dirty="0"/>
          </a:p>
        </p:txBody>
      </p:sp>
      <p:pic>
        <p:nvPicPr>
          <p:cNvPr id="47" name="46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254" y="3848736"/>
            <a:ext cx="1482393" cy="7658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8" name="47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6" y="1458668"/>
            <a:ext cx="541741" cy="541741"/>
          </a:xfrm>
          <a:prstGeom prst="rect">
            <a:avLst/>
          </a:prstGeom>
        </p:spPr>
      </p:pic>
      <p:pic>
        <p:nvPicPr>
          <p:cNvPr id="49" name="48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74" y="2165745"/>
            <a:ext cx="682133" cy="362986"/>
          </a:xfrm>
          <a:prstGeom prst="rect">
            <a:avLst/>
          </a:prstGeom>
        </p:spPr>
      </p:pic>
      <p:pic>
        <p:nvPicPr>
          <p:cNvPr id="50" name="49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55" y="3558240"/>
            <a:ext cx="532538" cy="498725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55" y="4336137"/>
            <a:ext cx="565701" cy="556953"/>
          </a:xfrm>
          <a:prstGeom prst="rect">
            <a:avLst/>
          </a:prstGeom>
        </p:spPr>
      </p:pic>
      <p:sp>
        <p:nvSpPr>
          <p:cNvPr id="55" name="54 Datos"/>
          <p:cNvSpPr/>
          <p:nvPr/>
        </p:nvSpPr>
        <p:spPr>
          <a:xfrm>
            <a:off x="6400801" y="3117374"/>
            <a:ext cx="2517167" cy="486136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55 Rectángulo"/>
          <p:cNvSpPr/>
          <p:nvPr/>
        </p:nvSpPr>
        <p:spPr>
          <a:xfrm>
            <a:off x="6400802" y="3622779"/>
            <a:ext cx="1993186" cy="1769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SERVIDOR</a:t>
            </a:r>
            <a:endParaRPr lang="es-ES" dirty="0"/>
          </a:p>
        </p:txBody>
      </p:sp>
      <p:pic>
        <p:nvPicPr>
          <p:cNvPr id="54" name="53 Imagen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728" y="3151343"/>
            <a:ext cx="1699527" cy="443470"/>
          </a:xfrm>
          <a:prstGeom prst="rect">
            <a:avLst/>
          </a:prstGeom>
        </p:spPr>
      </p:pic>
      <p:sp>
        <p:nvSpPr>
          <p:cNvPr id="59" name="58 Rectángulo"/>
          <p:cNvSpPr/>
          <p:nvPr/>
        </p:nvSpPr>
        <p:spPr>
          <a:xfrm>
            <a:off x="268325" y="1027416"/>
            <a:ext cx="861832" cy="2418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OTROS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55" y="2792378"/>
            <a:ext cx="565701" cy="53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1978</TotalTime>
  <Words>296</Words>
  <Application>Microsoft Office PowerPoint</Application>
  <PresentationFormat>Presentación en pantalla (16:9)</PresentationFormat>
  <Paragraphs>78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Garamond</vt:lpstr>
      <vt:lpstr>Orgánico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USER</cp:lastModifiedBy>
  <cp:revision>128</cp:revision>
  <dcterms:created xsi:type="dcterms:W3CDTF">2015-08-06T22:24:59Z</dcterms:created>
  <dcterms:modified xsi:type="dcterms:W3CDTF">2018-09-23T16:30:42Z</dcterms:modified>
</cp:coreProperties>
</file>