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3" r:id="rId2"/>
    <p:sldId id="329" r:id="rId3"/>
    <p:sldId id="341" r:id="rId4"/>
    <p:sldId id="324" r:id="rId5"/>
    <p:sldId id="334" r:id="rId6"/>
    <p:sldId id="342" r:id="rId7"/>
    <p:sldId id="335" r:id="rId8"/>
    <p:sldId id="336" r:id="rId9"/>
    <p:sldId id="337" r:id="rId10"/>
    <p:sldId id="338" r:id="rId11"/>
    <p:sldId id="339" r:id="rId12"/>
    <p:sldId id="271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5E5C5D"/>
    <a:srgbClr val="FB7E1A"/>
    <a:srgbClr val="9DBB23"/>
    <a:srgbClr val="EAEAE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7" d="100"/>
          <a:sy n="97" d="100"/>
        </p:scale>
        <p:origin x="60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png"/><Relationship Id="rId1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9892" y="149804"/>
            <a:ext cx="6299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cs typeface="Calibri"/>
              </a:rPr>
              <a:t>PORTAFOLIO EMPRESARIAL </a:t>
            </a:r>
            <a:r>
              <a:rPr lang="es-ES" sz="4000" b="1" dirty="0" smtClean="0">
                <a:solidFill>
                  <a:schemeClr val="bg1"/>
                </a:solidFill>
                <a:cs typeface="Calibri"/>
              </a:rPr>
              <a:t>WEB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79892" y="1725643"/>
            <a:ext cx="3707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ACC42D"/>
                </a:solidFill>
                <a:cs typeface="Calibri"/>
              </a:rPr>
              <a:t>Jorge </a:t>
            </a:r>
            <a:r>
              <a:rPr lang="es-CO" sz="2000" b="1" dirty="0">
                <a:solidFill>
                  <a:srgbClr val="ACC42D"/>
                </a:solidFill>
                <a:cs typeface="Calibri"/>
              </a:rPr>
              <a:t>Cifuentes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Duvan González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Diego  Herrera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Leyner Martínez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Natalia Moreno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79892" y="3609260"/>
            <a:ext cx="5053780" cy="14453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000" b="1" dirty="0">
                <a:solidFill>
                  <a:schemeClr val="bg1"/>
                </a:solidFill>
                <a:cs typeface="Calibri"/>
              </a:rPr>
              <a:t>SENA Centro de Biotecnología Agropecuaria</a:t>
            </a:r>
          </a:p>
          <a:p>
            <a:r>
              <a:rPr lang="es-CO" sz="2000" b="1" dirty="0">
                <a:solidFill>
                  <a:schemeClr val="bg1"/>
                </a:solidFill>
                <a:cs typeface="Calibri"/>
              </a:rPr>
              <a:t>FICHA 1617258</a:t>
            </a:r>
          </a:p>
          <a:p>
            <a:r>
              <a:rPr lang="es-CO" sz="2000" b="1" dirty="0">
                <a:solidFill>
                  <a:schemeClr val="bg1"/>
                </a:solidFill>
                <a:cs typeface="Calibri"/>
              </a:rPr>
              <a:t>Programación de software</a:t>
            </a:r>
          </a:p>
          <a:p>
            <a:pPr algn="l"/>
            <a:endParaRPr lang="es-CO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DEMOSTRACIÓN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9" y="1146459"/>
            <a:ext cx="7973963" cy="38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CONCLUSIONES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86896" y="1143787"/>
            <a:ext cx="8559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rgbClr val="5E5C5D"/>
                </a:solidFill>
                <a:cs typeface="Calibri"/>
              </a:rPr>
              <a:t>Implementamos </a:t>
            </a:r>
            <a:r>
              <a:rPr lang="es-CO" sz="2400" dirty="0">
                <a:solidFill>
                  <a:srgbClr val="5E5C5D"/>
                </a:solidFill>
                <a:cs typeface="Calibri"/>
              </a:rPr>
              <a:t>un portal web en el que pueden interactuar proveedores con potenciales clientes con una navegación intuitiva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5E5C5D"/>
                </a:solidFill>
                <a:cs typeface="Calibri"/>
              </a:rPr>
              <a:t> Creamos una base de datos acorde a las capacidades comerciales que pueden ofrecer realmente los proveedores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5E5C5D"/>
                </a:solidFill>
                <a:cs typeface="Calibri"/>
              </a:rPr>
              <a:t>Creamos un portal que potencializa la actividad comercial en la web de las </a:t>
            </a:r>
            <a:r>
              <a:rPr lang="es-CO" sz="2400" dirty="0" err="1">
                <a:solidFill>
                  <a:srgbClr val="5E5C5D"/>
                </a:solidFill>
                <a:cs typeface="Calibri"/>
              </a:rPr>
              <a:t>mipymes</a:t>
            </a:r>
            <a:r>
              <a:rPr lang="es-CO" sz="2400" dirty="0">
                <a:solidFill>
                  <a:srgbClr val="5E5C5D"/>
                </a:solidFill>
                <a:cs typeface="Calibri"/>
              </a:rPr>
              <a:t> del sector alimenticio relacionado con materias primas.</a:t>
            </a:r>
          </a:p>
        </p:txBody>
      </p:sp>
    </p:spTree>
    <p:extLst>
      <p:ext uri="{BB962C8B-B14F-4D97-AF65-F5344CB8AC3E}">
        <p14:creationId xmlns:p14="http://schemas.microsoft.com/office/powerpoint/2010/main" val="5713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84671" y="1968765"/>
            <a:ext cx="6110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spc="-300" dirty="0" smtClean="0">
                <a:solidFill>
                  <a:schemeClr val="bg1"/>
                </a:solidFill>
                <a:latin typeface="Calibri"/>
                <a:cs typeface="Calibri"/>
              </a:rPr>
              <a:t>Agradecimientos</a:t>
            </a:r>
            <a:endParaRPr lang="es-ES" sz="6600" b="1" spc="-3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solidFill>
                  <a:schemeClr val="bg1"/>
                </a:solidFill>
                <a:cs typeface="Calibri"/>
              </a:rPr>
              <a:t>PROBLEMÁTICA</a:t>
            </a:r>
          </a:p>
          <a:p>
            <a:endParaRPr lang="es-ES" sz="3000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s-ES" sz="3000" b="1" dirty="0" smtClean="0">
                <a:solidFill>
                  <a:schemeClr val="bg1"/>
                </a:solidFill>
                <a:cs typeface="Calibri"/>
              </a:rPr>
              <a:t>OPCIÓN 1</a:t>
            </a:r>
            <a:endParaRPr lang="es-ES" sz="3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26426" y="145998"/>
            <a:ext cx="541757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s-ES" sz="2000" dirty="0">
                <a:solidFill>
                  <a:srgbClr val="5E5C5D"/>
                </a:solidFill>
              </a:rPr>
              <a:t>Actualmente en la Sabana de Occidente el desarrollo empresarial crece de manera exponencial, con varios problemas de gestión en la información tales como: </a:t>
            </a:r>
          </a:p>
          <a:p>
            <a:pPr>
              <a:lnSpc>
                <a:spcPts val="1700"/>
              </a:lnSpc>
            </a:pPr>
            <a:endParaRPr lang="es-ES" sz="2000" dirty="0">
              <a:solidFill>
                <a:srgbClr val="5E5C5D"/>
              </a:solidFill>
            </a:endParaRPr>
          </a:p>
          <a:p>
            <a:pPr marL="285750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E5C5D"/>
                </a:solidFill>
              </a:rPr>
              <a:t>Portales y catálogos desactualizados.</a:t>
            </a:r>
          </a:p>
          <a:p>
            <a:pPr marL="285750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E5C5D"/>
                </a:solidFill>
              </a:rPr>
              <a:t>Sitios </a:t>
            </a:r>
            <a:r>
              <a:rPr lang="es-ES" sz="2000" dirty="0" smtClean="0">
                <a:solidFill>
                  <a:srgbClr val="5E5C5D"/>
                </a:solidFill>
              </a:rPr>
              <a:t>sin inclusión y participación de las micro</a:t>
            </a:r>
            <a:r>
              <a:rPr lang="es-ES" sz="2000" dirty="0">
                <a:solidFill>
                  <a:srgbClr val="5E5C5D"/>
                </a:solidFill>
              </a:rPr>
              <a:t>, pequeñas y medianas empresas</a:t>
            </a:r>
            <a:r>
              <a:rPr lang="es-ES" sz="2000" dirty="0" smtClean="0">
                <a:solidFill>
                  <a:srgbClr val="5E5C5D"/>
                </a:solidFill>
              </a:rPr>
              <a:t>.</a:t>
            </a:r>
          </a:p>
          <a:p>
            <a:pPr>
              <a:lnSpc>
                <a:spcPts val="1700"/>
              </a:lnSpc>
            </a:pPr>
            <a:endParaRPr lang="es-ES" sz="2000" dirty="0">
              <a:solidFill>
                <a:srgbClr val="5E5C5D"/>
              </a:solidFill>
            </a:endParaRPr>
          </a:p>
          <a:p>
            <a:pPr>
              <a:lnSpc>
                <a:spcPts val="1700"/>
              </a:lnSpc>
            </a:pPr>
            <a:r>
              <a:rPr lang="es-ES" sz="2000" dirty="0" smtClean="0">
                <a:solidFill>
                  <a:srgbClr val="5E5C5D"/>
                </a:solidFill>
              </a:rPr>
              <a:t>No existe una garantía en la veracidad </a:t>
            </a:r>
            <a:r>
              <a:rPr lang="es-ES" sz="2000" dirty="0">
                <a:solidFill>
                  <a:srgbClr val="5E5C5D"/>
                </a:solidFill>
              </a:rPr>
              <a:t>en la información de productos y servicios entre proveedores y compradores.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09" y="2854432"/>
            <a:ext cx="4901807" cy="22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solidFill>
                  <a:schemeClr val="bg1"/>
                </a:solidFill>
                <a:cs typeface="Calibri"/>
              </a:rPr>
              <a:t>PROBLEMÁTICA</a:t>
            </a:r>
            <a:endParaRPr lang="es-ES" sz="3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05084" y="588450"/>
            <a:ext cx="5417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E5C5D"/>
                </a:solidFill>
              </a:rPr>
              <a:t>Actualmente en la Sabana de Occidente el desarrollo empresarial crece de manera exponencial, con varios problemas de gestión en la información tales como: </a:t>
            </a:r>
          </a:p>
          <a:p>
            <a:endParaRPr lang="es-ES" sz="2000" dirty="0">
              <a:solidFill>
                <a:srgbClr val="5E5C5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E5C5D"/>
                </a:solidFill>
              </a:rPr>
              <a:t>Portales y catálogos desactualizados.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E5C5D"/>
                </a:solidFill>
              </a:rPr>
              <a:t>Sitios </a:t>
            </a:r>
            <a:r>
              <a:rPr lang="es-ES" sz="2000" dirty="0" smtClean="0">
                <a:solidFill>
                  <a:srgbClr val="5E5C5D"/>
                </a:solidFill>
              </a:rPr>
              <a:t>sin inclusión y participación de las micro</a:t>
            </a:r>
            <a:r>
              <a:rPr lang="es-ES" sz="2000" dirty="0">
                <a:solidFill>
                  <a:srgbClr val="5E5C5D"/>
                </a:solidFill>
              </a:rPr>
              <a:t>, pequeñas y medianas empresas</a:t>
            </a:r>
            <a:r>
              <a:rPr lang="es-ES" sz="2000" dirty="0" smtClean="0">
                <a:solidFill>
                  <a:srgbClr val="5E5C5D"/>
                </a:solidFill>
              </a:rPr>
              <a:t>.</a:t>
            </a:r>
          </a:p>
          <a:p>
            <a:endParaRPr lang="es-ES" sz="2000" dirty="0">
              <a:solidFill>
                <a:srgbClr val="5E5C5D"/>
              </a:solidFill>
            </a:endParaRPr>
          </a:p>
          <a:p>
            <a:r>
              <a:rPr lang="es-ES" sz="2000" dirty="0" smtClean="0">
                <a:solidFill>
                  <a:srgbClr val="5E5C5D"/>
                </a:solidFill>
              </a:rPr>
              <a:t>No existe una garantía en la veracidad </a:t>
            </a:r>
            <a:r>
              <a:rPr lang="es-ES" sz="2000" dirty="0">
                <a:solidFill>
                  <a:srgbClr val="5E5C5D"/>
                </a:solidFill>
              </a:rPr>
              <a:t>en la información de productos y servicios entre proveedores y compradores.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6" y="2571750"/>
            <a:ext cx="2377243" cy="24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PREGUNTA ORIENTADORA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12676" y="1761007"/>
            <a:ext cx="4624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5E5C5D"/>
                </a:solidFill>
                <a:cs typeface="Calibri"/>
              </a:rPr>
              <a:t>¿Cómo una herramienta web puede facilitar la interacción entre clientes y proveedores de materias primas para el sector de alimentos en la Sabana de Occidente?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51" y="1650337"/>
            <a:ext cx="3166513" cy="2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954674" y="2409936"/>
            <a:ext cx="763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5E5C5D"/>
                </a:solidFill>
                <a:cs typeface="Calibri"/>
              </a:rPr>
              <a:t>Construir una herramienta web que permita a las empresas del sector de alimentos en la Sabana de Occidente ofrecer sus productos, servicios e información comercial actualizada según lo requieran los potenciales clientes.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99A5"/>
                </a:solidFill>
                <a:latin typeface="Calibri"/>
                <a:cs typeface="Calibri"/>
              </a:rPr>
              <a:t>Meta final</a:t>
            </a:r>
            <a:endParaRPr lang="es-ES" sz="16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954674" y="2249530"/>
            <a:ext cx="7638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Identificar las necesidades de las empresas en torno a la búsqueda de proveedores.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Diseñar un sitio web de fácil navegación.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Desarrollar módulos para el manejo del </a:t>
            </a:r>
            <a:r>
              <a:rPr lang="es-CO" sz="2000" dirty="0" smtClean="0">
                <a:solidFill>
                  <a:srgbClr val="5E5C5D"/>
                </a:solidFill>
                <a:cs typeface="Calibri"/>
              </a:rPr>
              <a:t>aplicativo.</a:t>
            </a:r>
            <a:endParaRPr lang="es-CO" sz="20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Verificar las certificaciones vigentes de las empresas.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99A5"/>
                </a:solidFill>
                <a:latin typeface="Calibri"/>
                <a:cs typeface="Calibri"/>
              </a:rPr>
              <a:t>Pasos a seguir</a:t>
            </a:r>
            <a:endParaRPr lang="es-ES" sz="16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7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985970" y="0"/>
            <a:ext cx="4905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8E6E8"/>
                </a:solidFill>
                <a:cs typeface="Calibri"/>
              </a:rPr>
              <a:t>DIAGRAMA DE CASOS DE </a:t>
            </a:r>
            <a:r>
              <a:rPr lang="es-ES" sz="2800" b="1" dirty="0" smtClean="0">
                <a:solidFill>
                  <a:srgbClr val="E8E6E8"/>
                </a:solidFill>
                <a:cs typeface="Calibri"/>
              </a:rPr>
              <a:t>USO DE LOS REQUERIMIENTOS</a:t>
            </a:r>
            <a:endParaRPr lang="es-ES" sz="2800" b="1" dirty="0">
              <a:solidFill>
                <a:srgbClr val="E8E6E8"/>
              </a:solidFill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081029"/>
            <a:ext cx="8780206" cy="3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144379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8E6E8"/>
                </a:solidFill>
                <a:cs typeface="Calibri"/>
              </a:rPr>
              <a:t>MODELO RELACIONAL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953728"/>
            <a:ext cx="9153832" cy="41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TECNOLOGÍAS UTILIZADAS</a:t>
            </a:r>
          </a:p>
        </p:txBody>
      </p:sp>
      <p:sp>
        <p:nvSpPr>
          <p:cNvPr id="6" name="20 Datos"/>
          <p:cNvSpPr/>
          <p:nvPr/>
        </p:nvSpPr>
        <p:spPr>
          <a:xfrm>
            <a:off x="1769031" y="1199886"/>
            <a:ext cx="4203293" cy="80052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5 Datos"/>
          <p:cNvSpPr/>
          <p:nvPr/>
        </p:nvSpPr>
        <p:spPr>
          <a:xfrm rot="21446007">
            <a:off x="150141" y="1290615"/>
            <a:ext cx="1033493" cy="365351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2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54" y="1199886"/>
            <a:ext cx="566663" cy="800524"/>
          </a:xfrm>
          <a:prstGeom prst="rect">
            <a:avLst/>
          </a:prstGeom>
        </p:spPr>
      </p:pic>
      <p:pic>
        <p:nvPicPr>
          <p:cNvPr id="9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49" y="1199886"/>
            <a:ext cx="589362" cy="800524"/>
          </a:xfrm>
          <a:prstGeom prst="rect">
            <a:avLst/>
          </a:prstGeom>
        </p:spPr>
      </p:pic>
      <p:pic>
        <p:nvPicPr>
          <p:cNvPr id="11" name="28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2817" r="15652" b="2654"/>
          <a:stretch/>
        </p:blipFill>
        <p:spPr>
          <a:xfrm>
            <a:off x="4114647" y="1199886"/>
            <a:ext cx="582956" cy="800524"/>
          </a:xfrm>
          <a:prstGeom prst="rect">
            <a:avLst/>
          </a:prstGeom>
        </p:spPr>
      </p:pic>
      <p:sp>
        <p:nvSpPr>
          <p:cNvPr id="12" name="29 Rectángulo"/>
          <p:cNvSpPr/>
          <p:nvPr/>
        </p:nvSpPr>
        <p:spPr>
          <a:xfrm>
            <a:off x="1769030" y="2000410"/>
            <a:ext cx="3373109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INTERFAZ</a:t>
            </a:r>
            <a:endParaRPr lang="es-ES" dirty="0"/>
          </a:p>
        </p:txBody>
      </p:sp>
      <p:sp>
        <p:nvSpPr>
          <p:cNvPr id="13" name="30 Datos"/>
          <p:cNvSpPr/>
          <p:nvPr/>
        </p:nvSpPr>
        <p:spPr>
          <a:xfrm>
            <a:off x="1626989" y="2450096"/>
            <a:ext cx="4345336" cy="886937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3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87" y="2536543"/>
            <a:ext cx="1482393" cy="800491"/>
          </a:xfrm>
          <a:prstGeom prst="rect">
            <a:avLst/>
          </a:prstGeom>
        </p:spPr>
      </p:pic>
      <p:sp>
        <p:nvSpPr>
          <p:cNvPr id="16" name="34 Rectángulo"/>
          <p:cNvSpPr/>
          <p:nvPr/>
        </p:nvSpPr>
        <p:spPr>
          <a:xfrm>
            <a:off x="1626988" y="3337034"/>
            <a:ext cx="3492926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LÓGICA</a:t>
            </a:r>
            <a:endParaRPr lang="es-ES" dirty="0"/>
          </a:p>
        </p:txBody>
      </p:sp>
      <p:sp>
        <p:nvSpPr>
          <p:cNvPr id="17" name="43 Datos"/>
          <p:cNvSpPr/>
          <p:nvPr/>
        </p:nvSpPr>
        <p:spPr>
          <a:xfrm>
            <a:off x="1626987" y="3695846"/>
            <a:ext cx="4345337" cy="9499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45 Rectángulo"/>
          <p:cNvSpPr/>
          <p:nvPr/>
        </p:nvSpPr>
        <p:spPr>
          <a:xfrm>
            <a:off x="1626988" y="4645756"/>
            <a:ext cx="3515151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DATOS</a:t>
            </a:r>
            <a:endParaRPr lang="es-ES" dirty="0"/>
          </a:p>
        </p:txBody>
      </p:sp>
      <p:pic>
        <p:nvPicPr>
          <p:cNvPr id="19" name="4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54" y="3848736"/>
            <a:ext cx="1482393" cy="765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47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1458668"/>
            <a:ext cx="541741" cy="541741"/>
          </a:xfrm>
          <a:prstGeom prst="rect">
            <a:avLst/>
          </a:prstGeom>
        </p:spPr>
      </p:pic>
      <p:pic>
        <p:nvPicPr>
          <p:cNvPr id="22" name="4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4" y="2165745"/>
            <a:ext cx="682133" cy="362986"/>
          </a:xfrm>
          <a:prstGeom prst="rect">
            <a:avLst/>
          </a:prstGeom>
        </p:spPr>
      </p:pic>
      <p:pic>
        <p:nvPicPr>
          <p:cNvPr id="23" name="49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3558240"/>
            <a:ext cx="532538" cy="498725"/>
          </a:xfrm>
          <a:prstGeom prst="rect">
            <a:avLst/>
          </a:prstGeom>
        </p:spPr>
      </p:pic>
      <p:pic>
        <p:nvPicPr>
          <p:cNvPr id="25" name="50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4336137"/>
            <a:ext cx="565701" cy="556953"/>
          </a:xfrm>
          <a:prstGeom prst="rect">
            <a:avLst/>
          </a:prstGeom>
        </p:spPr>
      </p:pic>
      <p:sp>
        <p:nvSpPr>
          <p:cNvPr id="29" name="58 Rectángulo"/>
          <p:cNvSpPr/>
          <p:nvPr/>
        </p:nvSpPr>
        <p:spPr>
          <a:xfrm>
            <a:off x="268325" y="1027416"/>
            <a:ext cx="861832" cy="2418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OTROS</a:t>
            </a:r>
            <a:endParaRPr lang="es-ES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10022" r="20250" b="17143"/>
          <a:stretch/>
        </p:blipFill>
        <p:spPr>
          <a:xfrm>
            <a:off x="393955" y="2807903"/>
            <a:ext cx="547104" cy="507211"/>
          </a:xfrm>
          <a:prstGeom prst="rect">
            <a:avLst/>
          </a:prstGeom>
        </p:spPr>
      </p:pic>
      <p:sp>
        <p:nvSpPr>
          <p:cNvPr id="32" name="54 Datos"/>
          <p:cNvSpPr/>
          <p:nvPr/>
        </p:nvSpPr>
        <p:spPr>
          <a:xfrm>
            <a:off x="6506760" y="4122774"/>
            <a:ext cx="1908645" cy="4267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55 Rectángulo"/>
          <p:cNvSpPr/>
          <p:nvPr/>
        </p:nvSpPr>
        <p:spPr>
          <a:xfrm>
            <a:off x="6506760" y="4549499"/>
            <a:ext cx="1907458" cy="189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EMULADOR</a:t>
            </a:r>
            <a:endParaRPr lang="es-ES" dirty="0"/>
          </a:p>
        </p:txBody>
      </p:sp>
      <p:pic>
        <p:nvPicPr>
          <p:cNvPr id="34" name="53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71" y="4160619"/>
            <a:ext cx="1345279" cy="351033"/>
          </a:xfrm>
          <a:prstGeom prst="rect">
            <a:avLst/>
          </a:prstGeom>
        </p:spPr>
      </p:pic>
      <p:sp>
        <p:nvSpPr>
          <p:cNvPr id="35" name="54 Datos"/>
          <p:cNvSpPr/>
          <p:nvPr/>
        </p:nvSpPr>
        <p:spPr>
          <a:xfrm>
            <a:off x="6411280" y="2630989"/>
            <a:ext cx="2633133" cy="76222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55 Rectángulo"/>
          <p:cNvSpPr/>
          <p:nvPr/>
        </p:nvSpPr>
        <p:spPr>
          <a:xfrm>
            <a:off x="6411279" y="3393215"/>
            <a:ext cx="2120113" cy="1769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SERVIDOR</a:t>
            </a:r>
            <a:endParaRPr lang="es-ES" dirty="0"/>
          </a:p>
        </p:txBody>
      </p:sp>
      <p:pic>
        <p:nvPicPr>
          <p:cNvPr id="37" name="53 Imagen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8769" r="6208" b="8842"/>
          <a:stretch/>
        </p:blipFill>
        <p:spPr>
          <a:xfrm>
            <a:off x="6941327" y="2664707"/>
            <a:ext cx="1590065" cy="6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940</TotalTime>
  <Words>340</Words>
  <Application>Microsoft Office PowerPoint</Application>
  <PresentationFormat>Presentación en pantalla (16:9)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USER</cp:lastModifiedBy>
  <cp:revision>46</cp:revision>
  <dcterms:created xsi:type="dcterms:W3CDTF">2015-08-06T22:24:59Z</dcterms:created>
  <dcterms:modified xsi:type="dcterms:W3CDTF">2018-09-24T20:39:47Z</dcterms:modified>
</cp:coreProperties>
</file>