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24" Type="http://schemas.openxmlformats.org/officeDocument/2006/relationships/font" Target="fonts/GillSans-bold.fntdata"/><Relationship Id="rId12" Type="http://schemas.openxmlformats.org/officeDocument/2006/relationships/slide" Target="slides/slide7.xml"/><Relationship Id="rId23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c3a2a30b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c3a2a30b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c3a2a30b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c3a2a30b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c3a2a30b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c3a2a30b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c3a2a30b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c3a2a30b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5c3a2a30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35c3a2a30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5c3a2a30b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35c3a2a30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c3a2a30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c3a2a30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c3a2a30b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c3a2a30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c3a2a30b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c3a2a30b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c3a2a30b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c3a2a30b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c3aaf39e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c3aaf39e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c3a2a30b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c3a2a30b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2432197" y="805416"/>
            <a:ext cx="6140400" cy="30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Impact"/>
              <a:buNone/>
              <a:defRPr sz="63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2432197" y="3869836"/>
            <a:ext cx="5263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i="0" sz="15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2427410" y="4781759"/>
            <a:ext cx="1120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959298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456826" y="4781759"/>
            <a:ext cx="1115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19" name="Google Shape;19;p2" title="left scallop shape"/>
          <p:cNvGrpSpPr/>
          <p:nvPr/>
        </p:nvGrpSpPr>
        <p:grpSpPr>
          <a:xfrm>
            <a:off x="0" y="0"/>
            <a:ext cx="2110978" cy="5143500"/>
            <a:chOff x="0" y="0"/>
            <a:chExt cx="2814638" cy="6858000"/>
          </a:xfrm>
        </p:grpSpPr>
        <p:sp>
          <p:nvSpPr>
            <p:cNvPr id="20" name="Google Shape;20;p2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1" name="Google Shape;21;p2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8758" y="286789"/>
            <a:ext cx="76338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Impact"/>
              <a:buNone/>
              <a:defRPr b="0" i="0" sz="3800" u="none" cap="none" strike="noStrike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8758" y="1714501"/>
            <a:ext cx="76338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Gill Sans"/>
              <a:buChar char="–"/>
              <a:defRPr b="0" i="0" sz="11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450" lvl="5" marL="27432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Gill Sans"/>
              <a:buChar char="–"/>
              <a:defRPr b="0" i="0" sz="11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450" lvl="6" marL="3200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450" lvl="7" marL="3657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Gill Sans"/>
              <a:buChar char="–"/>
              <a:defRPr b="0" i="0" sz="11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450" lvl="8" marL="4114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38758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1" name="Google Shape;11;p1" title="Left scallop edge"/>
          <p:cNvSpPr/>
          <p:nvPr/>
        </p:nvSpPr>
        <p:spPr>
          <a:xfrm>
            <a:off x="0" y="0"/>
            <a:ext cx="664369" cy="51435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2" name="Google Shape;12;p1" title="right edge border"/>
          <p:cNvSpPr/>
          <p:nvPr/>
        </p:nvSpPr>
        <p:spPr>
          <a:xfrm>
            <a:off x="8931402" y="0"/>
            <a:ext cx="212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94">
          <p15:clr>
            <a:srgbClr val="F26B43"/>
          </p15:clr>
        </p15:guide>
        <p15:guide id="2" pos="5400">
          <p15:clr>
            <a:srgbClr val="F26B43"/>
          </p15:clr>
        </p15:guide>
        <p15:guide id="3" orient="horz" pos="3006">
          <p15:clr>
            <a:srgbClr val="F26B43"/>
          </p15:clr>
        </p15:guide>
        <p15:guide id="4" orient="horz" pos="1080">
          <p15:clr>
            <a:srgbClr val="F26B43"/>
          </p15:clr>
        </p15:guide>
        <p15:guide id="5" orient="horz" pos="2790">
          <p15:clr>
            <a:srgbClr val="F26B43"/>
          </p15:clr>
        </p15:guide>
        <p15:guide id="6" orient="horz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loudflare.com/es-es/learning/security/threats/buffer-overflow/" TargetMode="External"/><Relationship Id="rId4" Type="http://schemas.openxmlformats.org/officeDocument/2006/relationships/hyperlink" Target="https://repo.zenk-security.com/Techniques%20d.attaques%20%20.%20%20Failles/Buffer%20Overflow%20Attacks%20-%20Detect%20Exploit%20Prevent.pdf" TargetMode="External"/><Relationship Id="rId5" Type="http://schemas.openxmlformats.org/officeDocument/2006/relationships/hyperlink" Target="https://docs.rapid7.com/metasploit/" TargetMode="External"/><Relationship Id="rId6" Type="http://schemas.openxmlformats.org/officeDocument/2006/relationships/hyperlink" Target="https://www.immunityinc.com/products/debugger/" TargetMode="External"/><Relationship Id="rId7" Type="http://schemas.openxmlformats.org/officeDocument/2006/relationships/hyperlink" Target="https://www.gnu.org/software/gdb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mona.py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2111250" y="369400"/>
            <a:ext cx="7086000" cy="1063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/>
              <a:t>Buffer Overflow</a:t>
            </a:r>
            <a:endParaRPr sz="8000"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2736000" y="1690250"/>
            <a:ext cx="5836500" cy="141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5"/>
              <a:t>Huber Steven Arroyave Rojas</a:t>
            </a:r>
            <a:endParaRPr sz="30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5"/>
              <a:t>Assandry Enrique Barón Rodríguez</a:t>
            </a:r>
            <a:endParaRPr sz="6800"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2872700" y="3708525"/>
            <a:ext cx="5417100" cy="1063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55"/>
              <a:t>Sistemas Operativos</a:t>
            </a:r>
            <a:endParaRPr sz="25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55"/>
              <a:t>Universidad de Antioquia</a:t>
            </a:r>
            <a:endParaRPr sz="25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55"/>
              <a:t>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311700" y="285750"/>
            <a:ext cx="8520600" cy="108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Cronograma</a:t>
            </a:r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050" y="1368450"/>
            <a:ext cx="6924975" cy="36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311700" y="285750"/>
            <a:ext cx="8520600" cy="108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 esperados</a:t>
            </a:r>
            <a:endParaRPr/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4506300" y="1866025"/>
            <a:ext cx="4326000" cy="241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Ejecución exitosa de un ataque de  Buffer Overflow en un entorno controlado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Identificación clara de los offsets, los badchars y la dirección de salto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Desarrollo y prueba de un exploit funcional en Python</a:t>
            </a:r>
            <a:endParaRPr sz="2000"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700" y="2170675"/>
            <a:ext cx="3606600" cy="18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311700" y="285750"/>
            <a:ext cx="8520600" cy="108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endParaRPr/>
          </a:p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997700" y="1878675"/>
            <a:ext cx="4337400" cy="218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Buffer Overflow es una vulnerabilidad crítica y explotable. Donde, </a:t>
            </a:r>
            <a:r>
              <a:rPr lang="es-419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pesar</a:t>
            </a:r>
            <a:r>
              <a:rPr lang="es-419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que se ha </a:t>
            </a:r>
            <a:r>
              <a:rPr lang="es-419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tratado</a:t>
            </a:r>
            <a:r>
              <a:rPr lang="es-419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solucionar dicha </a:t>
            </a:r>
            <a:r>
              <a:rPr lang="es-419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problemática</a:t>
            </a:r>
            <a:r>
              <a:rPr lang="es-419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419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todavía</a:t>
            </a:r>
            <a:r>
              <a:rPr lang="es-419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sigue siendo una </a:t>
            </a:r>
            <a:r>
              <a:rPr lang="es-419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preocupación</a:t>
            </a:r>
            <a:r>
              <a:rPr lang="es-419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en cuanto a la seguridad </a:t>
            </a:r>
            <a:r>
              <a:rPr lang="es-419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informática.</a:t>
            </a:r>
            <a:endParaRPr sz="3600">
              <a:solidFill>
                <a:schemeClr val="lt1"/>
              </a:solidFill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150" y="1577725"/>
            <a:ext cx="2665075" cy="26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ctrTitle"/>
          </p:nvPr>
        </p:nvSpPr>
        <p:spPr>
          <a:xfrm>
            <a:off x="311700" y="285750"/>
            <a:ext cx="8520600" cy="108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</a:t>
            </a:r>
            <a:r>
              <a:rPr lang="es-419"/>
              <a:t>eferencias</a:t>
            </a:r>
            <a:endParaRPr/>
          </a:p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160725" y="1714500"/>
            <a:ext cx="8586000" cy="334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Cloudflare. (s.f.). </a:t>
            </a:r>
            <a:r>
              <a:rPr i="1"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Buffer overflow</a:t>
            </a: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Cloudflare. </a:t>
            </a:r>
            <a:r>
              <a:rPr lang="es-419" sz="1600" u="sng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https://www.cloudflare.com/es-es/learning/security/threats/buffer-overflow/</a:t>
            </a:r>
            <a:endParaRPr sz="16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Foster, J. , Osipov, V., Bhalla, N., Heinen, N., &amp; Liu, Y. (2005). </a:t>
            </a:r>
            <a:r>
              <a:rPr i="1"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Buffer overflow attacks: Detect, exploit, prevent</a:t>
            </a: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Syngress Publishing. </a:t>
            </a:r>
            <a:r>
              <a:rPr lang="es-419" sz="1600" u="sng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https://repo.zenk-security.com/Techniques%20d.attaques%20%20.%20%20Failles/Buffer%20Overflow%20Attacks%20-%20Detect%20Exploit%20Prevent.pdf</a:t>
            </a:r>
            <a:endParaRPr sz="1600">
              <a:solidFill>
                <a:srgbClr val="A4C2F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Rapid7. (s.f.). </a:t>
            </a:r>
            <a:r>
              <a:rPr i="1"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Metasploit Framework</a:t>
            </a: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 Rapid7. </a:t>
            </a:r>
            <a:r>
              <a:rPr lang="es-419" sz="1600" u="sng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https://docs.rapid7.com/metasploit/</a:t>
            </a:r>
            <a:endParaRPr sz="1600">
              <a:solidFill>
                <a:srgbClr val="A4C2F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Immunity Inc. (s.f.). </a:t>
            </a:r>
            <a:r>
              <a:rPr i="1"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Immunity Debugger</a:t>
            </a: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s-419" sz="1600" u="sng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https://www.immunityinc.com/products/debugger/</a:t>
            </a:r>
            <a:endParaRPr sz="1600">
              <a:solidFill>
                <a:srgbClr val="A4C2F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GNU Project. (s.f.). </a:t>
            </a:r>
            <a:r>
              <a:rPr i="1"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GDB: The GNU Project Debugger</a:t>
            </a: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Sourceware. </a:t>
            </a:r>
            <a:r>
              <a:rPr lang="es-419" sz="1600" u="sng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https://www.gnu.org/software/gdb/</a:t>
            </a:r>
            <a:endParaRPr sz="3300"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ctrTitle"/>
          </p:nvPr>
        </p:nvSpPr>
        <p:spPr>
          <a:xfrm>
            <a:off x="311700" y="285750"/>
            <a:ext cx="8520600" cy="108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585325" y="1796475"/>
            <a:ext cx="5433600" cy="230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/>
          </a:bodyPr>
          <a:lstStyle/>
          <a:p>
            <a:pPr indent="-353060" lvl="0" marL="457200" rtl="0" algn="l"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Un buffer overflow ocurre cuando se escriben datos más allá del límite asignado en memoria.</a:t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Puede permitir ejecución de código malicioso, corrupción de datos o caída del sistema.</a:t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Sigue siendo relevante por la existencia de software heredado y errores en nuevos desarrollos.</a:t>
            </a:r>
            <a:endParaRPr/>
          </a:p>
        </p:txBody>
      </p:sp>
      <p:pic>
        <p:nvPicPr>
          <p:cNvPr id="39" name="Google Shape;3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400" y="1946850"/>
            <a:ext cx="3015300" cy="2006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ctrTitle"/>
          </p:nvPr>
        </p:nvSpPr>
        <p:spPr>
          <a:xfrm>
            <a:off x="311700" y="285750"/>
            <a:ext cx="8520600" cy="108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 y justificación</a:t>
            </a:r>
            <a:endParaRPr/>
          </a:p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3947875" y="1851300"/>
            <a:ext cx="4815900" cy="225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366395" lvl="0" marL="457200" rtl="0" algn="l"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b="1" lang="es-419"/>
              <a:t>Problema: </a:t>
            </a:r>
            <a:r>
              <a:rPr lang="es-419"/>
              <a:t>Fallos en el manejo de memoria comprometen la seguridad del sistema.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419"/>
              <a:t>Justificación: </a:t>
            </a:r>
            <a:r>
              <a:rPr lang="es-419"/>
              <a:t>Comprender y demostrar esta vulnerabilidad ayuda a prevenir los ataques reales.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Relación directa con conceptos clave del curso de Sistemas Operativos.</a:t>
            </a:r>
            <a:endParaRPr/>
          </a:p>
        </p:txBody>
      </p:sp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375" y="15489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ctrTitle"/>
          </p:nvPr>
        </p:nvSpPr>
        <p:spPr>
          <a:xfrm>
            <a:off x="311700" y="285750"/>
            <a:ext cx="8520600" cy="108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Marco teórico</a:t>
            </a:r>
            <a:endParaRPr/>
          </a:p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831525" y="1615725"/>
            <a:ext cx="4175100" cy="281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 lnSpcReduction="10000"/>
          </a:bodyPr>
          <a:lstStyle/>
          <a:p>
            <a:pPr indent="-366395" lvl="0" marL="457200" rtl="0" algn="l"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Tipos de overflow: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Stack Overflow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Heap-Based Overflow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String Format Vulnerability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Registros clave: EIP (puntero de instrucción), ESP (puntero de pila)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Técnicas de explotación: NOP sled, shellcode, control de EIP</a:t>
            </a:r>
            <a:endParaRPr/>
          </a:p>
        </p:txBody>
      </p:sp>
      <p:pic>
        <p:nvPicPr>
          <p:cNvPr id="53" name="Google Shape;5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075" y="1714500"/>
            <a:ext cx="2711575" cy="27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ctrTitle"/>
          </p:nvPr>
        </p:nvSpPr>
        <p:spPr>
          <a:xfrm>
            <a:off x="311700" y="285750"/>
            <a:ext cx="8520600" cy="108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</a:t>
            </a:r>
            <a:endParaRPr/>
          </a:p>
        </p:txBody>
      </p:sp>
      <p:sp>
        <p:nvSpPr>
          <p:cNvPr id="59" name="Google Shape;59;p8"/>
          <p:cNvSpPr txBox="1"/>
          <p:nvPr>
            <p:ph idx="1" type="subTitle"/>
          </p:nvPr>
        </p:nvSpPr>
        <p:spPr>
          <a:xfrm>
            <a:off x="3522775" y="1593900"/>
            <a:ext cx="5447100" cy="3549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 lnSpcReduction="10000"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s-419" sz="2928"/>
              <a:t>Objetivo Principal:</a:t>
            </a:r>
            <a:endParaRPr b="1" sz="2928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s-419" sz="2928"/>
              <a:t>Realizar un ataque de desbordamiento de buffer en un entorno controlado para comprender su funcionamiento y aprender a prevenirlo.</a:t>
            </a:r>
            <a:endParaRPr sz="2928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928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s-419" sz="2928"/>
              <a:t>Objetivos </a:t>
            </a:r>
            <a:r>
              <a:rPr b="1" lang="es-419" sz="2928"/>
              <a:t>Específicos</a:t>
            </a:r>
            <a:r>
              <a:rPr b="1" lang="es-419" sz="2928"/>
              <a:t>:</a:t>
            </a:r>
            <a:endParaRPr b="1" sz="2928"/>
          </a:p>
          <a:p>
            <a:pPr indent="-358791" lvl="0" marL="457200" rtl="0" algn="l"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s-419" sz="2928"/>
              <a:t>Investigar los fundamentos teoricos y tecnicos del Buffer Overflow.</a:t>
            </a:r>
            <a:endParaRPr sz="2928"/>
          </a:p>
          <a:p>
            <a:pPr indent="-35879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2928"/>
              <a:t>Simular el ataque en un entorno controlado (Kali Linux, Immunity Debugger).</a:t>
            </a:r>
            <a:endParaRPr sz="2928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25" y="1647525"/>
            <a:ext cx="2772650" cy="31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ctrTitle"/>
          </p:nvPr>
        </p:nvSpPr>
        <p:spPr>
          <a:xfrm>
            <a:off x="311700" y="285750"/>
            <a:ext cx="8520600" cy="108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</a:t>
            </a:r>
            <a:endParaRPr/>
          </a:p>
        </p:txBody>
      </p:sp>
      <p:sp>
        <p:nvSpPr>
          <p:cNvPr id="66" name="Google Shape;66;p9"/>
          <p:cNvSpPr txBox="1"/>
          <p:nvPr>
            <p:ph idx="1" type="subTitle"/>
          </p:nvPr>
        </p:nvSpPr>
        <p:spPr>
          <a:xfrm>
            <a:off x="786875" y="1956475"/>
            <a:ext cx="4206300" cy="186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-348812" lvl="0" marL="457200" rtl="0" algn="l"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s-419" sz="2046"/>
              <a:t>Identificar direcciones de memoria y offsets clave para el ataque.</a:t>
            </a:r>
            <a:endParaRPr sz="2046"/>
          </a:p>
          <a:p>
            <a:pPr indent="-3488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2046"/>
              <a:t>Crear y ejecutar un código malicioso (payload).</a:t>
            </a:r>
            <a:endParaRPr sz="2046"/>
          </a:p>
          <a:p>
            <a:pPr indent="-3488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2046"/>
              <a:t>Analizar y explorar soluciones de mitigación, evaluando su efectividad.</a:t>
            </a:r>
            <a:endParaRPr/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750" y="1853825"/>
            <a:ext cx="3681548" cy="20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ctrTitle"/>
          </p:nvPr>
        </p:nvSpPr>
        <p:spPr>
          <a:xfrm>
            <a:off x="311700" y="285750"/>
            <a:ext cx="8520600" cy="108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Metodología</a:t>
            </a:r>
            <a:endParaRPr/>
          </a:p>
        </p:txBody>
      </p:sp>
      <p:sp>
        <p:nvSpPr>
          <p:cNvPr id="73" name="Google Shape;73;p10"/>
          <p:cNvSpPr txBox="1"/>
          <p:nvPr>
            <p:ph idx="1" type="subTitle"/>
          </p:nvPr>
        </p:nvSpPr>
        <p:spPr>
          <a:xfrm>
            <a:off x="4225975" y="1427250"/>
            <a:ext cx="4736400" cy="342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s-419" sz="2000"/>
              <a:t>Investigación</a:t>
            </a:r>
            <a:r>
              <a:rPr b="1" lang="es-419" sz="2000"/>
              <a:t> y revisión:</a:t>
            </a:r>
            <a:endParaRPr b="1"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Análisis</a:t>
            </a:r>
            <a:r>
              <a:rPr lang="es-419" sz="2000"/>
              <a:t> de literatura sobre Buffer Overflow y sus variantes.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s-419" sz="2000"/>
              <a:t>Preparación</a:t>
            </a:r>
            <a:r>
              <a:rPr b="1" lang="es-419" sz="2000"/>
              <a:t> del Entorno:</a:t>
            </a:r>
            <a:endParaRPr b="1"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Configuración</a:t>
            </a:r>
            <a:r>
              <a:rPr lang="es-419" sz="2000"/>
              <a:t> de VirtualBox con Kali Linux, Windows y Brainpan.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Compilación</a:t>
            </a:r>
            <a:r>
              <a:rPr lang="es-419" sz="2000"/>
              <a:t> de </a:t>
            </a:r>
            <a:r>
              <a:rPr lang="es-419" sz="2000"/>
              <a:t>código</a:t>
            </a:r>
            <a:r>
              <a:rPr lang="es-419" sz="2000"/>
              <a:t> vulnerable (si aplica, con protecciones deshabilitadas).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50" y="1657650"/>
            <a:ext cx="3283000" cy="25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ctrTitle"/>
          </p:nvPr>
        </p:nvSpPr>
        <p:spPr>
          <a:xfrm>
            <a:off x="311700" y="285750"/>
            <a:ext cx="8520600" cy="108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Metodología</a:t>
            </a:r>
            <a:endParaRPr/>
          </a:p>
        </p:txBody>
      </p:sp>
      <p:sp>
        <p:nvSpPr>
          <p:cNvPr id="80" name="Google Shape;80;p11"/>
          <p:cNvSpPr txBox="1"/>
          <p:nvPr>
            <p:ph idx="1" type="subTitle"/>
          </p:nvPr>
        </p:nvSpPr>
        <p:spPr>
          <a:xfrm>
            <a:off x="790275" y="1526975"/>
            <a:ext cx="4152300" cy="383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s-419" sz="2083"/>
              <a:t>Analisis de </a:t>
            </a:r>
            <a:r>
              <a:rPr b="1" lang="es-419" sz="2083"/>
              <a:t>Explotación</a:t>
            </a:r>
            <a:r>
              <a:rPr b="1" lang="es-419" sz="2083"/>
              <a:t>:</a:t>
            </a:r>
            <a:endParaRPr b="1" sz="2083"/>
          </a:p>
          <a:p>
            <a:pPr indent="-360920" lvl="0" marL="457200" rtl="0" algn="l">
              <a:spcBef>
                <a:spcPts val="500"/>
              </a:spcBef>
              <a:spcAft>
                <a:spcPts val="0"/>
              </a:spcAft>
              <a:buSzPts val="2084"/>
              <a:buChar char="●"/>
            </a:pPr>
            <a:r>
              <a:rPr lang="es-419" sz="2083"/>
              <a:t>Uso de GBD, Immunity Debugger, </a:t>
            </a:r>
            <a:r>
              <a:rPr lang="es-419" sz="2083">
                <a:solidFill>
                  <a:srgbClr val="FEFEFE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mona.py</a:t>
            </a:r>
            <a:r>
              <a:rPr lang="es-419" sz="2083"/>
              <a:t> y scripts de Metasploit.</a:t>
            </a:r>
            <a:endParaRPr sz="2083"/>
          </a:p>
          <a:p>
            <a:pPr indent="-360920" lvl="0" marL="457200" rtl="0" algn="l">
              <a:spcBef>
                <a:spcPts val="0"/>
              </a:spcBef>
              <a:spcAft>
                <a:spcPts val="0"/>
              </a:spcAft>
              <a:buSzPts val="2084"/>
              <a:buChar char="●"/>
            </a:pPr>
            <a:r>
              <a:rPr lang="es-419" sz="2083"/>
              <a:t>Identificación</a:t>
            </a:r>
            <a:r>
              <a:rPr lang="es-419" sz="2083"/>
              <a:t> de direcciones de memoria, offsets y badchars.</a:t>
            </a:r>
            <a:endParaRPr sz="2083"/>
          </a:p>
          <a:p>
            <a:pPr indent="-360920" lvl="0" marL="457200" rtl="0" algn="l">
              <a:spcBef>
                <a:spcPts val="0"/>
              </a:spcBef>
              <a:spcAft>
                <a:spcPts val="0"/>
              </a:spcAft>
              <a:buSzPts val="2084"/>
              <a:buChar char="●"/>
            </a:pPr>
            <a:r>
              <a:rPr lang="es-419" sz="2083"/>
              <a:t>Desarrollo y </a:t>
            </a:r>
            <a:r>
              <a:rPr lang="es-419" sz="2083"/>
              <a:t>ejecución</a:t>
            </a:r>
            <a:r>
              <a:rPr lang="es-419" sz="2083"/>
              <a:t> del payload (Shellcode).</a:t>
            </a:r>
            <a:endParaRPr sz="2083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300" y="1848450"/>
            <a:ext cx="40814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ctrTitle"/>
          </p:nvPr>
        </p:nvSpPr>
        <p:spPr>
          <a:xfrm>
            <a:off x="311700" y="285750"/>
            <a:ext cx="8520600" cy="108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Metodología</a:t>
            </a:r>
            <a:endParaRPr/>
          </a:p>
        </p:txBody>
      </p:sp>
      <p:sp>
        <p:nvSpPr>
          <p:cNvPr id="87" name="Google Shape;87;p12"/>
          <p:cNvSpPr txBox="1"/>
          <p:nvPr>
            <p:ph idx="1" type="subTitle"/>
          </p:nvPr>
        </p:nvSpPr>
        <p:spPr>
          <a:xfrm>
            <a:off x="867800" y="1879700"/>
            <a:ext cx="4326000" cy="241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s-419" sz="2000"/>
              <a:t>Documentación y Mitigación:</a:t>
            </a:r>
            <a:endParaRPr b="1"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Registro de resultados y observaciones.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Análisis de soluciones de mitigación y mejores prácticas.</a:t>
            </a:r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800" y="2081237"/>
            <a:ext cx="3570224" cy="200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tintivo">
  <a:themeElements>
    <a:clrScheme name="Badge">
      <a:dk1>
        <a:srgbClr val="000000"/>
      </a:dk1>
      <a:lt1>
        <a:srgbClr val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