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y="5143500" cx="9144000"/>
  <p:notesSz cx="6858000" cy="9144000"/>
  <p:embeddedFontLst>
    <p:embeddedFont>
      <p:font typeface="Roboto Mono"/>
      <p:regular r:id="rId19"/>
      <p:bold r:id="rId20"/>
      <p:italic r:id="rId21"/>
      <p:boldItalic r:id="rId22"/>
    </p:embeddedFont>
    <p:embeddedFont>
      <p:font typeface="Gill Sans"/>
      <p:regular r:id="rId23"/>
      <p:bold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RobotoMono-bold.fntdata"/><Relationship Id="rId11" Type="http://schemas.openxmlformats.org/officeDocument/2006/relationships/slide" Target="slides/slide7.xml"/><Relationship Id="rId22" Type="http://schemas.openxmlformats.org/officeDocument/2006/relationships/font" Target="fonts/RobotoMono-boldItalic.fntdata"/><Relationship Id="rId10" Type="http://schemas.openxmlformats.org/officeDocument/2006/relationships/slide" Target="slides/slide6.xml"/><Relationship Id="rId21" Type="http://schemas.openxmlformats.org/officeDocument/2006/relationships/font" Target="fonts/RobotoMono-italic.fntdata"/><Relationship Id="rId13" Type="http://schemas.openxmlformats.org/officeDocument/2006/relationships/slide" Target="slides/slide9.xml"/><Relationship Id="rId24" Type="http://schemas.openxmlformats.org/officeDocument/2006/relationships/font" Target="fonts/GillSans-bold.fntdata"/><Relationship Id="rId12" Type="http://schemas.openxmlformats.org/officeDocument/2006/relationships/slide" Target="slides/slide8.xml"/><Relationship Id="rId23" Type="http://schemas.openxmlformats.org/officeDocument/2006/relationships/font" Target="fonts/GillSans-regular.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5" Type="http://schemas.openxmlformats.org/officeDocument/2006/relationships/slide" Target="slides/slide1.xml"/><Relationship Id="rId19" Type="http://schemas.openxmlformats.org/officeDocument/2006/relationships/font" Target="fonts/RobotoMono-regular.fntdata"/><Relationship Id="rId6" Type="http://schemas.openxmlformats.org/officeDocument/2006/relationships/slide" Target="slides/slide2.xml"/><Relationship Id="rId18" Type="http://schemas.openxmlformats.org/officeDocument/2006/relationships/slide" Target="slides/slide14.xml"/><Relationship Id="rId7" Type="http://schemas.openxmlformats.org/officeDocument/2006/relationships/slide" Target="slides/slide3.xml"/><Relationship Id="rId8"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6" name="Shape 126"/>
        <p:cNvGrpSpPr/>
        <p:nvPr/>
      </p:nvGrpSpPr>
      <p:grpSpPr>
        <a:xfrm>
          <a:off x="0" y="0"/>
          <a:ext cx="0" cy="0"/>
          <a:chOff x="0" y="0"/>
          <a:chExt cx="0" cy="0"/>
        </a:xfrm>
      </p:grpSpPr>
      <p:sp>
        <p:nvSpPr>
          <p:cNvPr id="127" name="Google Shape;127;g35c3ae0ddcd_0_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8" name="Google Shape;128;g35c3ae0ddcd_0_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c3ae0ddcd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c3ae0ddcd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35c3ae0ddcd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35c3ae0ddcd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35c3ae0ddcd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35c3ae0ddcd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5c3ae0ddcd_2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5c3ae0ddcd_2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21358eaa8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21358eaa8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35c3ae0ddc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35c3ae0ddc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c3ae0ddcd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c3ae0ddcd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35c3ae0ddcd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35c3ae0ddcd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35c3ae0ddcd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35c3ae0ddcd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5c3ae0ddcd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5c3ae0ddcd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35c3ae0ddcd_1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 name="Google Shape;111;g35c3ae0ddcd_1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5c3ae0ddcd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5c3ae0ddcd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1600"/>
              </a:spcBef>
              <a:spcAft>
                <a:spcPts val="0"/>
              </a:spcAft>
              <a:buClr>
                <a:schemeClr val="dk2"/>
              </a:buClr>
              <a:buSzPts val="1400"/>
              <a:buChar char="○"/>
              <a:defRPr>
                <a:solidFill>
                  <a:schemeClr val="dk2"/>
                </a:solidFill>
              </a:defRPr>
            </a:lvl2pPr>
            <a:lvl3pPr indent="-317500" lvl="2" marL="1371600">
              <a:lnSpc>
                <a:spcPct val="115000"/>
              </a:lnSpc>
              <a:spcBef>
                <a:spcPts val="1600"/>
              </a:spcBef>
              <a:spcAft>
                <a:spcPts val="0"/>
              </a:spcAft>
              <a:buClr>
                <a:schemeClr val="dk2"/>
              </a:buClr>
              <a:buSzPts val="1400"/>
              <a:buChar char="■"/>
              <a:defRPr>
                <a:solidFill>
                  <a:schemeClr val="dk2"/>
                </a:solidFill>
              </a:defRPr>
            </a:lvl3pPr>
            <a:lvl4pPr indent="-317500" lvl="3" marL="1828800">
              <a:lnSpc>
                <a:spcPct val="115000"/>
              </a:lnSpc>
              <a:spcBef>
                <a:spcPts val="1600"/>
              </a:spcBef>
              <a:spcAft>
                <a:spcPts val="0"/>
              </a:spcAft>
              <a:buClr>
                <a:schemeClr val="dk2"/>
              </a:buClr>
              <a:buSzPts val="1400"/>
              <a:buChar char="●"/>
              <a:defRPr>
                <a:solidFill>
                  <a:schemeClr val="dk2"/>
                </a:solidFill>
              </a:defRPr>
            </a:lvl4pPr>
            <a:lvl5pPr indent="-317500" lvl="4" marL="2286000">
              <a:lnSpc>
                <a:spcPct val="115000"/>
              </a:lnSpc>
              <a:spcBef>
                <a:spcPts val="1600"/>
              </a:spcBef>
              <a:spcAft>
                <a:spcPts val="0"/>
              </a:spcAft>
              <a:buClr>
                <a:schemeClr val="dk2"/>
              </a:buClr>
              <a:buSzPts val="1400"/>
              <a:buChar char="○"/>
              <a:defRPr>
                <a:solidFill>
                  <a:schemeClr val="dk2"/>
                </a:solidFill>
              </a:defRPr>
            </a:lvl5pPr>
            <a:lvl6pPr indent="-317500" lvl="5" marL="2743200">
              <a:lnSpc>
                <a:spcPct val="115000"/>
              </a:lnSpc>
              <a:spcBef>
                <a:spcPts val="1600"/>
              </a:spcBef>
              <a:spcAft>
                <a:spcPts val="0"/>
              </a:spcAft>
              <a:buClr>
                <a:schemeClr val="dk2"/>
              </a:buClr>
              <a:buSzPts val="1400"/>
              <a:buChar char="■"/>
              <a:defRPr>
                <a:solidFill>
                  <a:schemeClr val="dk2"/>
                </a:solidFill>
              </a:defRPr>
            </a:lvl6pPr>
            <a:lvl7pPr indent="-317500" lvl="6" marL="3200400">
              <a:lnSpc>
                <a:spcPct val="115000"/>
              </a:lnSpc>
              <a:spcBef>
                <a:spcPts val="1600"/>
              </a:spcBef>
              <a:spcAft>
                <a:spcPts val="0"/>
              </a:spcAft>
              <a:buClr>
                <a:schemeClr val="dk2"/>
              </a:buClr>
              <a:buSzPts val="1400"/>
              <a:buChar char="●"/>
              <a:defRPr>
                <a:solidFill>
                  <a:schemeClr val="dk2"/>
                </a:solidFill>
              </a:defRPr>
            </a:lvl7pPr>
            <a:lvl8pPr indent="-317500" lvl="7" marL="3657600">
              <a:lnSpc>
                <a:spcPct val="115000"/>
              </a:lnSpc>
              <a:spcBef>
                <a:spcPts val="1600"/>
              </a:spcBef>
              <a:spcAft>
                <a:spcPts val="0"/>
              </a:spcAft>
              <a:buClr>
                <a:schemeClr val="dk2"/>
              </a:buClr>
              <a:buSzPts val="1400"/>
              <a:buChar char="○"/>
              <a:defRPr>
                <a:solidFill>
                  <a:schemeClr val="dk2"/>
                </a:solidFill>
              </a:defRPr>
            </a:lvl8pPr>
            <a:lvl9pPr indent="-317500" lvl="8" marL="4114800">
              <a:lnSpc>
                <a:spcPct val="115000"/>
              </a:lnSpc>
              <a:spcBef>
                <a:spcPts val="1600"/>
              </a:spcBef>
              <a:spcAft>
                <a:spcPts val="160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5.png"/><Relationship Id="rId6"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4.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p:nvPr/>
        </p:nvSpPr>
        <p:spPr>
          <a:xfrm>
            <a:off x="0" y="1283125"/>
            <a:ext cx="9144000" cy="17226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13"/>
          <p:cNvSpPr txBox="1"/>
          <p:nvPr>
            <p:ph type="ctrTitle"/>
          </p:nvPr>
        </p:nvSpPr>
        <p:spPr>
          <a:xfrm>
            <a:off x="311700" y="1261175"/>
            <a:ext cx="8520600" cy="16476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s" sz="4700">
                <a:solidFill>
                  <a:schemeClr val="lt1"/>
                </a:solidFill>
                <a:latin typeface="Roboto Mono"/>
                <a:ea typeface="Roboto Mono"/>
                <a:cs typeface="Roboto Mono"/>
                <a:sym typeface="Roboto Mono"/>
              </a:rPr>
              <a:t>Inversión de matrices de gran tamaño</a:t>
            </a:r>
            <a:endParaRPr sz="4700">
              <a:solidFill>
                <a:schemeClr val="lt1"/>
              </a:solidFill>
              <a:latin typeface="Roboto Mono"/>
              <a:ea typeface="Roboto Mono"/>
              <a:cs typeface="Roboto Mono"/>
              <a:sym typeface="Roboto Mono"/>
            </a:endParaRPr>
          </a:p>
        </p:txBody>
      </p:sp>
      <p:sp>
        <p:nvSpPr>
          <p:cNvPr id="56" name="Google Shape;56;p13"/>
          <p:cNvSpPr txBox="1"/>
          <p:nvPr>
            <p:ph idx="1" type="subTitle"/>
          </p:nvPr>
        </p:nvSpPr>
        <p:spPr>
          <a:xfrm>
            <a:off x="311700" y="3094400"/>
            <a:ext cx="8520600" cy="1647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400">
                <a:solidFill>
                  <a:srgbClr val="000000"/>
                </a:solidFill>
                <a:latin typeface="Roboto Mono"/>
                <a:ea typeface="Roboto Mono"/>
                <a:cs typeface="Roboto Mono"/>
                <a:sym typeface="Roboto Mono"/>
              </a:rPr>
              <a:t>Brandon Duque Garcia</a:t>
            </a:r>
            <a:endParaRPr sz="2400">
              <a:solidFill>
                <a:srgbClr val="000000"/>
              </a:solidFill>
              <a:latin typeface="Roboto Mono"/>
              <a:ea typeface="Roboto Mono"/>
              <a:cs typeface="Roboto Mono"/>
              <a:sym typeface="Roboto Mono"/>
            </a:endParaRPr>
          </a:p>
          <a:p>
            <a:pPr indent="0" lvl="0" marL="0" rtl="0" algn="ctr">
              <a:spcBef>
                <a:spcPts val="0"/>
              </a:spcBef>
              <a:spcAft>
                <a:spcPts val="0"/>
              </a:spcAft>
              <a:buNone/>
            </a:pPr>
            <a:r>
              <a:rPr lang="es" sz="2400">
                <a:solidFill>
                  <a:srgbClr val="000000"/>
                </a:solidFill>
                <a:latin typeface="Roboto Mono"/>
                <a:ea typeface="Roboto Mono"/>
                <a:cs typeface="Roboto Mono"/>
                <a:sym typeface="Roboto Mono"/>
              </a:rPr>
              <a:t>Cristian Daniel Muñoz Botero</a:t>
            </a:r>
            <a:br>
              <a:rPr lang="es" sz="2400">
                <a:solidFill>
                  <a:srgbClr val="000000"/>
                </a:solidFill>
                <a:latin typeface="Roboto Mono"/>
                <a:ea typeface="Roboto Mono"/>
                <a:cs typeface="Roboto Mono"/>
                <a:sym typeface="Roboto Mono"/>
              </a:rPr>
            </a:br>
            <a:r>
              <a:rPr lang="es" sz="2400">
                <a:solidFill>
                  <a:srgbClr val="000000"/>
                </a:solidFill>
                <a:latin typeface="Roboto Mono"/>
                <a:ea typeface="Roboto Mono"/>
                <a:cs typeface="Roboto Mono"/>
                <a:sym typeface="Roboto Mono"/>
              </a:rPr>
              <a:t>Jhon Alexander Botero Gomez</a:t>
            </a:r>
            <a:br>
              <a:rPr lang="es" sz="2400">
                <a:solidFill>
                  <a:srgbClr val="000000"/>
                </a:solidFill>
                <a:latin typeface="Roboto Mono"/>
                <a:ea typeface="Roboto Mono"/>
                <a:cs typeface="Roboto Mono"/>
                <a:sym typeface="Roboto Mono"/>
              </a:rPr>
            </a:br>
            <a:r>
              <a:rPr lang="es" sz="2400">
                <a:solidFill>
                  <a:srgbClr val="000000"/>
                </a:solidFill>
                <a:latin typeface="Roboto Mono"/>
                <a:ea typeface="Roboto Mono"/>
                <a:cs typeface="Roboto Mono"/>
                <a:sym typeface="Roboto Mono"/>
              </a:rPr>
              <a:t>Jonathan Andrés Granda Orrego</a:t>
            </a:r>
            <a:br>
              <a:rPr lang="es" sz="2400">
                <a:solidFill>
                  <a:srgbClr val="000000"/>
                </a:solidFill>
                <a:latin typeface="Gill Sans"/>
                <a:ea typeface="Gill Sans"/>
                <a:cs typeface="Gill Sans"/>
                <a:sym typeface="Gill Sans"/>
              </a:rPr>
            </a:br>
            <a:endParaRPr sz="2400">
              <a:solidFill>
                <a:srgbClr val="000000"/>
              </a:solidFill>
              <a:latin typeface="Gill Sans"/>
              <a:ea typeface="Gill Sans"/>
              <a:cs typeface="Gill Sans"/>
              <a:sym typeface="Gill Sans"/>
            </a:endParaRPr>
          </a:p>
        </p:txBody>
      </p:sp>
      <p:pic>
        <p:nvPicPr>
          <p:cNvPr descr="eib-verde.png" id="57" name="Google Shape;57;p13"/>
          <p:cNvPicPr preferRelativeResize="0"/>
          <p:nvPr/>
        </p:nvPicPr>
        <p:blipFill>
          <a:blip r:embed="rId3">
            <a:alphaModFix/>
          </a:blip>
          <a:stretch>
            <a:fillRect/>
          </a:stretch>
        </p:blipFill>
        <p:spPr>
          <a:xfrm>
            <a:off x="3474625" y="174875"/>
            <a:ext cx="2194750" cy="9200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9" name="Shape 129"/>
        <p:cNvGrpSpPr/>
        <p:nvPr/>
      </p:nvGrpSpPr>
      <p:grpSpPr>
        <a:xfrm>
          <a:off x="0" y="0"/>
          <a:ext cx="0" cy="0"/>
          <a:chOff x="0" y="0"/>
          <a:chExt cx="0" cy="0"/>
        </a:xfrm>
      </p:grpSpPr>
      <p:sp>
        <p:nvSpPr>
          <p:cNvPr id="130" name="Google Shape;130;p22"/>
          <p:cNvSpPr txBox="1"/>
          <p:nvPr>
            <p:ph type="title"/>
          </p:nvPr>
        </p:nvSpPr>
        <p:spPr>
          <a:xfrm>
            <a:off x="311700" y="363935"/>
            <a:ext cx="8520600" cy="10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30663D"/>
                </a:solidFill>
                <a:latin typeface="Roboto Mono"/>
                <a:ea typeface="Roboto Mono"/>
                <a:cs typeface="Roboto Mono"/>
                <a:sym typeface="Roboto Mono"/>
              </a:rPr>
              <a:t>Implementación por lenguajes.</a:t>
            </a:r>
            <a:br>
              <a:rPr lang="es">
                <a:solidFill>
                  <a:srgbClr val="30663D"/>
                </a:solidFill>
                <a:latin typeface="Roboto Mono"/>
                <a:ea typeface="Roboto Mono"/>
                <a:cs typeface="Roboto Mono"/>
                <a:sym typeface="Roboto Mono"/>
              </a:rPr>
            </a:br>
            <a:r>
              <a:rPr lang="es">
                <a:solidFill>
                  <a:srgbClr val="30663D"/>
                </a:solidFill>
                <a:latin typeface="Roboto Mono"/>
                <a:ea typeface="Roboto Mono"/>
                <a:cs typeface="Roboto Mono"/>
                <a:sym typeface="Roboto Mono"/>
              </a:rPr>
              <a:t>Ventajas y desventajas</a:t>
            </a:r>
            <a:endParaRPr>
              <a:solidFill>
                <a:srgbClr val="30663D"/>
              </a:solidFill>
              <a:latin typeface="Roboto Mono"/>
              <a:ea typeface="Roboto Mono"/>
              <a:cs typeface="Roboto Mono"/>
              <a:sym typeface="Roboto Mono"/>
            </a:endParaRPr>
          </a:p>
        </p:txBody>
      </p:sp>
      <p:sp>
        <p:nvSpPr>
          <p:cNvPr id="131" name="Google Shape;131;p22"/>
          <p:cNvSpPr txBox="1"/>
          <p:nvPr>
            <p:ph idx="1" type="body"/>
          </p:nvPr>
        </p:nvSpPr>
        <p:spPr>
          <a:xfrm>
            <a:off x="0" y="1666625"/>
            <a:ext cx="7094400" cy="29742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Font typeface="Gill Sans"/>
              <a:buChar char="-"/>
            </a:pPr>
            <a:r>
              <a:rPr b="1" lang="es">
                <a:latin typeface="Roboto Mono"/>
                <a:ea typeface="Roboto Mono"/>
                <a:cs typeface="Roboto Mono"/>
                <a:sym typeface="Roboto Mono"/>
              </a:rPr>
              <a:t>Herramientas o Bibliotecas: </a:t>
            </a:r>
            <a:r>
              <a:rPr lang="es">
                <a:latin typeface="Roboto Mono"/>
                <a:ea typeface="Roboto Mono"/>
                <a:cs typeface="Roboto Mono"/>
                <a:sym typeface="Roboto Mono"/>
              </a:rPr>
              <a:t>BLAS y LAPACK, incluyendo Intel MKL y OpenBLAS para rendimiento.</a:t>
            </a:r>
            <a:endParaRPr>
              <a:latin typeface="Roboto Mono"/>
              <a:ea typeface="Roboto Mono"/>
              <a:cs typeface="Roboto Mono"/>
              <a:sym typeface="Roboto Mono"/>
            </a:endParaRPr>
          </a:p>
          <a:p>
            <a:pPr indent="-342900" lvl="0" marL="457200" rtl="0" algn="just">
              <a:spcBef>
                <a:spcPts val="0"/>
              </a:spcBef>
              <a:spcAft>
                <a:spcPts val="0"/>
              </a:spcAft>
              <a:buSzPts val="1800"/>
              <a:buFont typeface="Roboto Mono"/>
              <a:buChar char="-"/>
            </a:pPr>
            <a:r>
              <a:rPr b="1" lang="es">
                <a:latin typeface="Roboto Mono"/>
                <a:ea typeface="Roboto Mono"/>
                <a:cs typeface="Roboto Mono"/>
                <a:sym typeface="Roboto Mono"/>
              </a:rPr>
              <a:t>Limitaciones</a:t>
            </a:r>
            <a:r>
              <a:rPr b="1" lang="es">
                <a:latin typeface="Roboto Mono"/>
                <a:ea typeface="Roboto Mono"/>
                <a:cs typeface="Roboto Mono"/>
                <a:sym typeface="Roboto Mono"/>
              </a:rPr>
              <a:t>: </a:t>
            </a:r>
            <a:r>
              <a:rPr lang="es">
                <a:latin typeface="Roboto Mono"/>
                <a:ea typeface="Roboto Mono"/>
                <a:cs typeface="Roboto Mono"/>
                <a:sym typeface="Roboto Mono"/>
              </a:rPr>
              <a:t>Representaciones de estructuras, crear </a:t>
            </a:r>
            <a:r>
              <a:rPr lang="es">
                <a:latin typeface="Roboto Mono"/>
                <a:ea typeface="Roboto Mono"/>
                <a:cs typeface="Roboto Mono"/>
                <a:sym typeface="Roboto Mono"/>
              </a:rPr>
              <a:t>módulos</a:t>
            </a:r>
            <a:r>
              <a:rPr lang="es">
                <a:latin typeface="Roboto Mono"/>
                <a:ea typeface="Roboto Mono"/>
                <a:cs typeface="Roboto Mono"/>
                <a:sym typeface="Roboto Mono"/>
              </a:rPr>
              <a:t> o componentes de </a:t>
            </a:r>
            <a:r>
              <a:rPr lang="es">
                <a:latin typeface="Roboto Mono"/>
                <a:ea typeface="Roboto Mono"/>
                <a:cs typeface="Roboto Mono"/>
                <a:sym typeface="Roboto Mono"/>
              </a:rPr>
              <a:t>código</a:t>
            </a:r>
            <a:endParaRPr>
              <a:latin typeface="Roboto Mono"/>
              <a:ea typeface="Roboto Mono"/>
              <a:cs typeface="Roboto Mono"/>
              <a:sym typeface="Roboto Mono"/>
            </a:endParaRPr>
          </a:p>
          <a:p>
            <a:pPr indent="-342900" lvl="0" marL="457200" rtl="0" algn="just">
              <a:spcBef>
                <a:spcPts val="0"/>
              </a:spcBef>
              <a:spcAft>
                <a:spcPts val="0"/>
              </a:spcAft>
              <a:buSzPts val="1800"/>
              <a:buFont typeface="Roboto Mono"/>
              <a:buChar char="-"/>
            </a:pPr>
            <a:r>
              <a:rPr b="1" lang="es">
                <a:latin typeface="Roboto Mono"/>
                <a:ea typeface="Roboto Mono"/>
                <a:cs typeface="Roboto Mono"/>
                <a:sym typeface="Roboto Mono"/>
              </a:rPr>
              <a:t>Alternativas: </a:t>
            </a:r>
            <a:r>
              <a:rPr lang="es">
                <a:latin typeface="Roboto Mono"/>
                <a:ea typeface="Roboto Mono"/>
                <a:cs typeface="Roboto Mono"/>
                <a:sym typeface="Roboto Mono"/>
              </a:rPr>
              <a:t>OpenMP brinda un excelente manejo de hilos para la aceleración de </a:t>
            </a:r>
            <a:r>
              <a:rPr lang="es">
                <a:latin typeface="Roboto Mono"/>
                <a:ea typeface="Roboto Mono"/>
                <a:cs typeface="Roboto Mono"/>
                <a:sym typeface="Roboto Mono"/>
              </a:rPr>
              <a:t>cálculos</a:t>
            </a:r>
            <a:endParaRPr>
              <a:latin typeface="Roboto Mono"/>
              <a:ea typeface="Roboto Mono"/>
              <a:cs typeface="Roboto Mono"/>
              <a:sym typeface="Roboto Mono"/>
            </a:endParaRPr>
          </a:p>
        </p:txBody>
      </p:sp>
      <p:sp>
        <p:nvSpPr>
          <p:cNvPr id="132" name="Google Shape;132;p22"/>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133" name="Google Shape;133;p22"/>
          <p:cNvPicPr preferRelativeResize="0"/>
          <p:nvPr/>
        </p:nvPicPr>
        <p:blipFill>
          <a:blip r:embed="rId3">
            <a:alphaModFix/>
          </a:blip>
          <a:stretch>
            <a:fillRect/>
          </a:stretch>
        </p:blipFill>
        <p:spPr>
          <a:xfrm>
            <a:off x="3964487" y="113175"/>
            <a:ext cx="1215025" cy="509350"/>
          </a:xfrm>
          <a:prstGeom prst="rect">
            <a:avLst/>
          </a:prstGeom>
          <a:noFill/>
          <a:ln>
            <a:noFill/>
          </a:ln>
        </p:spPr>
      </p:pic>
      <p:pic>
        <p:nvPicPr>
          <p:cNvPr id="134" name="Google Shape;134;p22"/>
          <p:cNvPicPr preferRelativeResize="0"/>
          <p:nvPr/>
        </p:nvPicPr>
        <p:blipFill>
          <a:blip r:embed="rId4">
            <a:alphaModFix/>
          </a:blip>
          <a:stretch>
            <a:fillRect/>
          </a:stretch>
        </p:blipFill>
        <p:spPr>
          <a:xfrm>
            <a:off x="7187675" y="2896035"/>
            <a:ext cx="1744800" cy="17448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3"/>
          <p:cNvSpPr txBox="1"/>
          <p:nvPr>
            <p:ph type="title"/>
          </p:nvPr>
        </p:nvSpPr>
        <p:spPr>
          <a:xfrm>
            <a:off x="-106800" y="214525"/>
            <a:ext cx="4289700" cy="127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500">
                <a:solidFill>
                  <a:srgbClr val="30663D"/>
                </a:solidFill>
                <a:latin typeface="Roboto Mono"/>
                <a:ea typeface="Roboto Mono"/>
                <a:cs typeface="Roboto Mono"/>
                <a:sym typeface="Roboto Mono"/>
              </a:rPr>
              <a:t>Consideraciones y aspectos preliminares</a:t>
            </a:r>
            <a:endParaRPr sz="2500">
              <a:solidFill>
                <a:srgbClr val="30663D"/>
              </a:solidFill>
              <a:latin typeface="Roboto Mono"/>
              <a:ea typeface="Roboto Mono"/>
              <a:cs typeface="Roboto Mono"/>
              <a:sym typeface="Roboto Mono"/>
            </a:endParaRPr>
          </a:p>
        </p:txBody>
      </p:sp>
      <p:sp>
        <p:nvSpPr>
          <p:cNvPr id="140" name="Google Shape;140;p23"/>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141" name="Google Shape;141;p23"/>
          <p:cNvPicPr preferRelativeResize="0"/>
          <p:nvPr/>
        </p:nvPicPr>
        <p:blipFill>
          <a:blip r:embed="rId3">
            <a:alphaModFix/>
          </a:blip>
          <a:stretch>
            <a:fillRect/>
          </a:stretch>
        </p:blipFill>
        <p:spPr>
          <a:xfrm>
            <a:off x="3964487" y="113175"/>
            <a:ext cx="1215025" cy="509350"/>
          </a:xfrm>
          <a:prstGeom prst="rect">
            <a:avLst/>
          </a:prstGeom>
          <a:noFill/>
          <a:ln>
            <a:noFill/>
          </a:ln>
        </p:spPr>
      </p:pic>
      <p:sp>
        <p:nvSpPr>
          <p:cNvPr id="142" name="Google Shape;142;p23"/>
          <p:cNvSpPr txBox="1"/>
          <p:nvPr/>
        </p:nvSpPr>
        <p:spPr>
          <a:xfrm>
            <a:off x="110350" y="1215675"/>
            <a:ext cx="7161600" cy="12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2"/>
                </a:solidFill>
                <a:latin typeface="Roboto Mono"/>
                <a:ea typeface="Roboto Mono"/>
                <a:cs typeface="Roboto Mono"/>
                <a:sym typeface="Roboto Mono"/>
              </a:rPr>
              <a:t>Tiempos de ejecución </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El lenguaje C puede ofrecer tiempos con mejor rendimiento en el momento que las dimensiones de matrices empiecen a aumentar</a:t>
            </a:r>
            <a:endParaRPr sz="1800">
              <a:solidFill>
                <a:schemeClr val="dk2"/>
              </a:solidFill>
              <a:latin typeface="Roboto Mono"/>
              <a:ea typeface="Roboto Mono"/>
              <a:cs typeface="Roboto Mono"/>
              <a:sym typeface="Roboto Mono"/>
            </a:endParaRPr>
          </a:p>
        </p:txBody>
      </p:sp>
      <p:pic>
        <p:nvPicPr>
          <p:cNvPr id="143" name="Google Shape;143;p23"/>
          <p:cNvPicPr preferRelativeResize="0"/>
          <p:nvPr/>
        </p:nvPicPr>
        <p:blipFill>
          <a:blip r:embed="rId4">
            <a:alphaModFix/>
          </a:blip>
          <a:stretch>
            <a:fillRect/>
          </a:stretch>
        </p:blipFill>
        <p:spPr>
          <a:xfrm>
            <a:off x="7378823" y="1239909"/>
            <a:ext cx="1428750" cy="1229842"/>
          </a:xfrm>
          <a:prstGeom prst="rect">
            <a:avLst/>
          </a:prstGeom>
          <a:noFill/>
          <a:ln>
            <a:noFill/>
          </a:ln>
        </p:spPr>
      </p:pic>
      <p:sp>
        <p:nvSpPr>
          <p:cNvPr id="144" name="Google Shape;144;p23"/>
          <p:cNvSpPr txBox="1"/>
          <p:nvPr/>
        </p:nvSpPr>
        <p:spPr>
          <a:xfrm>
            <a:off x="110350" y="2358350"/>
            <a:ext cx="7161600" cy="12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2"/>
                </a:solidFill>
                <a:latin typeface="Roboto Mono"/>
                <a:ea typeface="Roboto Mono"/>
                <a:cs typeface="Roboto Mono"/>
                <a:sym typeface="Roboto Mono"/>
              </a:rPr>
              <a:t>Uso de CPU</a:t>
            </a:r>
            <a:r>
              <a:rPr b="1" lang="es" sz="1800">
                <a:solidFill>
                  <a:schemeClr val="dk2"/>
                </a:solidFill>
                <a:latin typeface="Roboto Mono"/>
                <a:ea typeface="Roboto Mono"/>
                <a:cs typeface="Roboto Mono"/>
                <a:sym typeface="Roboto Mono"/>
              </a:rPr>
              <a:t> </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C ayuda a maximizar el uso de aplicaciones e implementaciones </a:t>
            </a:r>
            <a:r>
              <a:rPr lang="es" sz="1800">
                <a:solidFill>
                  <a:schemeClr val="dk2"/>
                </a:solidFill>
                <a:latin typeface="Roboto Mono"/>
                <a:ea typeface="Roboto Mono"/>
                <a:cs typeface="Roboto Mono"/>
                <a:sym typeface="Roboto Mono"/>
              </a:rPr>
              <a:t>multihilo</a:t>
            </a:r>
            <a:endParaRPr sz="1800">
              <a:solidFill>
                <a:schemeClr val="dk2"/>
              </a:solidFill>
              <a:latin typeface="Roboto Mono"/>
              <a:ea typeface="Roboto Mono"/>
              <a:cs typeface="Roboto Mono"/>
              <a:sym typeface="Roboto Mono"/>
            </a:endParaRPr>
          </a:p>
        </p:txBody>
      </p:sp>
      <p:sp>
        <p:nvSpPr>
          <p:cNvPr id="145" name="Google Shape;145;p23"/>
          <p:cNvSpPr txBox="1"/>
          <p:nvPr/>
        </p:nvSpPr>
        <p:spPr>
          <a:xfrm>
            <a:off x="110350" y="3488850"/>
            <a:ext cx="7161600" cy="12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2"/>
                </a:solidFill>
                <a:latin typeface="Roboto Mono"/>
                <a:ea typeface="Roboto Mono"/>
                <a:cs typeface="Roboto Mono"/>
                <a:sym typeface="Roboto Mono"/>
              </a:rPr>
              <a:t>Escalabilidad</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La herramienta Cython ofrece un balance de rendimiento y facilidad a la hora de implementar soluciones</a:t>
            </a:r>
            <a:endParaRPr sz="1800">
              <a:solidFill>
                <a:schemeClr val="dk2"/>
              </a:solidFill>
              <a:latin typeface="Roboto Mono"/>
              <a:ea typeface="Roboto Mono"/>
              <a:cs typeface="Roboto Mono"/>
              <a:sym typeface="Roboto Mono"/>
            </a:endParaRPr>
          </a:p>
        </p:txBody>
      </p:sp>
      <p:pic>
        <p:nvPicPr>
          <p:cNvPr id="146" name="Google Shape;146;p23"/>
          <p:cNvPicPr preferRelativeResize="0"/>
          <p:nvPr/>
        </p:nvPicPr>
        <p:blipFill>
          <a:blip r:embed="rId5">
            <a:alphaModFix/>
          </a:blip>
          <a:stretch>
            <a:fillRect/>
          </a:stretch>
        </p:blipFill>
        <p:spPr>
          <a:xfrm>
            <a:off x="7604372" y="2358350"/>
            <a:ext cx="977642" cy="1045850"/>
          </a:xfrm>
          <a:prstGeom prst="rect">
            <a:avLst/>
          </a:prstGeom>
          <a:noFill/>
          <a:ln>
            <a:noFill/>
          </a:ln>
        </p:spPr>
      </p:pic>
      <p:pic>
        <p:nvPicPr>
          <p:cNvPr id="147" name="Google Shape;147;p23"/>
          <p:cNvPicPr preferRelativeResize="0"/>
          <p:nvPr/>
        </p:nvPicPr>
        <p:blipFill>
          <a:blip r:embed="rId6">
            <a:alphaModFix/>
          </a:blip>
          <a:stretch>
            <a:fillRect/>
          </a:stretch>
        </p:blipFill>
        <p:spPr>
          <a:xfrm>
            <a:off x="7673087" y="3673963"/>
            <a:ext cx="840225" cy="91175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4"/>
          <p:cNvSpPr txBox="1"/>
          <p:nvPr>
            <p:ph type="title"/>
          </p:nvPr>
        </p:nvSpPr>
        <p:spPr>
          <a:xfrm>
            <a:off x="311700" y="437841"/>
            <a:ext cx="8520600" cy="129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300">
                <a:solidFill>
                  <a:srgbClr val="30663D"/>
                </a:solidFill>
                <a:latin typeface="Roboto Mono"/>
                <a:ea typeface="Roboto Mono"/>
                <a:cs typeface="Roboto Mono"/>
                <a:sym typeface="Roboto Mono"/>
              </a:rPr>
              <a:t>Funcionamiento de procesos jerarquizados</a:t>
            </a:r>
            <a:endParaRPr sz="3300">
              <a:solidFill>
                <a:srgbClr val="30663D"/>
              </a:solidFill>
              <a:latin typeface="Roboto Mono"/>
              <a:ea typeface="Roboto Mono"/>
              <a:cs typeface="Roboto Mono"/>
              <a:sym typeface="Roboto Mono"/>
            </a:endParaRPr>
          </a:p>
        </p:txBody>
      </p:sp>
      <p:sp>
        <p:nvSpPr>
          <p:cNvPr id="153" name="Google Shape;153;p24"/>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154" name="Google Shape;154;p24"/>
          <p:cNvPicPr preferRelativeResize="0"/>
          <p:nvPr/>
        </p:nvPicPr>
        <p:blipFill>
          <a:blip r:embed="rId3">
            <a:alphaModFix/>
          </a:blip>
          <a:stretch>
            <a:fillRect/>
          </a:stretch>
        </p:blipFill>
        <p:spPr>
          <a:xfrm>
            <a:off x="3964487" y="113175"/>
            <a:ext cx="1215025" cy="509350"/>
          </a:xfrm>
          <a:prstGeom prst="rect">
            <a:avLst/>
          </a:prstGeom>
          <a:noFill/>
          <a:ln>
            <a:noFill/>
          </a:ln>
        </p:spPr>
      </p:pic>
      <p:sp>
        <p:nvSpPr>
          <p:cNvPr id="155" name="Google Shape;155;p24"/>
          <p:cNvSpPr txBox="1"/>
          <p:nvPr/>
        </p:nvSpPr>
        <p:spPr>
          <a:xfrm>
            <a:off x="872025" y="1603575"/>
            <a:ext cx="6961500" cy="2963400"/>
          </a:xfrm>
          <a:prstGeom prst="rect">
            <a:avLst/>
          </a:prstGeom>
          <a:noFill/>
          <a:ln>
            <a:noFill/>
          </a:ln>
        </p:spPr>
        <p:txBody>
          <a:bodyPr anchorCtr="0" anchor="t" bIns="91425" lIns="91425" spcFirstLastPara="1" rIns="91425" wrap="square" tIns="91425">
            <a:noAutofit/>
          </a:bodyPr>
          <a:lstStyle/>
          <a:p>
            <a:pPr indent="-342900" lvl="0" marL="457200" rtl="0" algn="l">
              <a:spcBef>
                <a:spcPts val="0"/>
              </a:spcBef>
              <a:spcAft>
                <a:spcPts val="0"/>
              </a:spcAft>
              <a:buClr>
                <a:schemeClr val="dk2"/>
              </a:buClr>
              <a:buSzPts val="1800"/>
              <a:buFont typeface="Roboto Mono"/>
              <a:buAutoNum type="arabicPeriod"/>
            </a:pPr>
            <a:r>
              <a:rPr b="1" lang="es" sz="1800">
                <a:solidFill>
                  <a:schemeClr val="dk2"/>
                </a:solidFill>
                <a:latin typeface="Roboto Mono"/>
                <a:ea typeface="Roboto Mono"/>
                <a:cs typeface="Roboto Mono"/>
                <a:sym typeface="Roboto Mono"/>
              </a:rPr>
              <a:t>División</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La matriz se divide en submatrices para procesar en paralelo.</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AutoNum type="arabicPeriod"/>
            </a:pPr>
            <a:r>
              <a:rPr b="1" lang="es" sz="1800">
                <a:solidFill>
                  <a:schemeClr val="dk2"/>
                </a:solidFill>
                <a:latin typeface="Roboto Mono"/>
                <a:ea typeface="Roboto Mono"/>
                <a:cs typeface="Roboto Mono"/>
                <a:sym typeface="Roboto Mono"/>
              </a:rPr>
              <a:t>Comunicación</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MPI(Interfaz de paso de mensajes) sincroniza los procesos distribuidos entre nodos, ya que podemos comunicar procesadores en un cluster</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AutoNum type="arabicPeriod"/>
            </a:pPr>
            <a:r>
              <a:rPr b="1" lang="es" sz="1800">
                <a:solidFill>
                  <a:schemeClr val="dk2"/>
                </a:solidFill>
                <a:latin typeface="Roboto Mono"/>
                <a:ea typeface="Roboto Mono"/>
                <a:cs typeface="Roboto Mono"/>
                <a:sym typeface="Roboto Mono"/>
              </a:rPr>
              <a:t>Estrategias</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Distribuir por filas, columnas o bloques optimiza carga.</a:t>
            </a:r>
            <a:endParaRPr sz="1800">
              <a:solidFill>
                <a:schemeClr val="dk2"/>
              </a:solidFill>
              <a:latin typeface="Roboto Mono"/>
              <a:ea typeface="Roboto Mono"/>
              <a:cs typeface="Roboto Mono"/>
              <a:sym typeface="Roboto Mono"/>
            </a:endParaRPr>
          </a:p>
          <a:p>
            <a:pPr indent="0" lvl="0" marL="457200" rtl="0" algn="l">
              <a:spcBef>
                <a:spcPts val="0"/>
              </a:spcBef>
              <a:spcAft>
                <a:spcPts val="0"/>
              </a:spcAft>
              <a:buNone/>
            </a:pPr>
            <a:r>
              <a:t/>
            </a:r>
            <a:endParaRPr sz="1800">
              <a:solidFill>
                <a:schemeClr val="dk2"/>
              </a:solidFill>
              <a:latin typeface="Roboto Mono"/>
              <a:ea typeface="Roboto Mono"/>
              <a:cs typeface="Roboto Mono"/>
              <a:sym typeface="Roboto Mono"/>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5"/>
          <p:cNvSpPr txBox="1"/>
          <p:nvPr>
            <p:ph type="title"/>
          </p:nvPr>
        </p:nvSpPr>
        <p:spPr>
          <a:xfrm>
            <a:off x="110350" y="113175"/>
            <a:ext cx="3333300" cy="129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400">
                <a:solidFill>
                  <a:srgbClr val="30663D"/>
                </a:solidFill>
                <a:latin typeface="Roboto Mono"/>
                <a:ea typeface="Roboto Mono"/>
                <a:cs typeface="Roboto Mono"/>
                <a:sym typeface="Roboto Mono"/>
              </a:rPr>
              <a:t>Posibles alternativas o retos</a:t>
            </a:r>
            <a:endParaRPr sz="2400">
              <a:solidFill>
                <a:srgbClr val="30663D"/>
              </a:solidFill>
              <a:latin typeface="Roboto Mono"/>
              <a:ea typeface="Roboto Mono"/>
              <a:cs typeface="Roboto Mono"/>
              <a:sym typeface="Roboto Mono"/>
            </a:endParaRPr>
          </a:p>
        </p:txBody>
      </p:sp>
      <p:sp>
        <p:nvSpPr>
          <p:cNvPr id="161" name="Google Shape;161;p25"/>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162" name="Google Shape;162;p25"/>
          <p:cNvPicPr preferRelativeResize="0"/>
          <p:nvPr/>
        </p:nvPicPr>
        <p:blipFill>
          <a:blip r:embed="rId3">
            <a:alphaModFix/>
          </a:blip>
          <a:stretch>
            <a:fillRect/>
          </a:stretch>
        </p:blipFill>
        <p:spPr>
          <a:xfrm>
            <a:off x="3964487" y="113175"/>
            <a:ext cx="1215025" cy="509350"/>
          </a:xfrm>
          <a:prstGeom prst="rect">
            <a:avLst/>
          </a:prstGeom>
          <a:noFill/>
          <a:ln>
            <a:noFill/>
          </a:ln>
        </p:spPr>
      </p:pic>
      <p:sp>
        <p:nvSpPr>
          <p:cNvPr id="163" name="Google Shape;163;p25"/>
          <p:cNvSpPr txBox="1"/>
          <p:nvPr/>
        </p:nvSpPr>
        <p:spPr>
          <a:xfrm>
            <a:off x="365075" y="1404675"/>
            <a:ext cx="3599400" cy="1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2"/>
                </a:solidFill>
                <a:latin typeface="Roboto Mono"/>
                <a:ea typeface="Roboto Mono"/>
                <a:cs typeface="Roboto Mono"/>
                <a:sym typeface="Roboto Mono"/>
              </a:rPr>
              <a:t>Arquitecturas</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Uso de GPUs con </a:t>
            </a:r>
            <a:r>
              <a:rPr b="1" lang="es" sz="1800">
                <a:solidFill>
                  <a:schemeClr val="dk2"/>
                </a:solidFill>
                <a:latin typeface="Roboto Mono"/>
                <a:ea typeface="Roboto Mono"/>
                <a:cs typeface="Roboto Mono"/>
                <a:sym typeface="Roboto Mono"/>
              </a:rPr>
              <a:t>CUDA </a:t>
            </a:r>
            <a:r>
              <a:rPr lang="es" sz="1800">
                <a:solidFill>
                  <a:schemeClr val="dk2"/>
                </a:solidFill>
                <a:latin typeface="Roboto Mono"/>
                <a:ea typeface="Roboto Mono"/>
                <a:cs typeface="Roboto Mono"/>
                <a:sym typeface="Roboto Mono"/>
              </a:rPr>
              <a:t>y </a:t>
            </a:r>
            <a:r>
              <a:rPr b="1" lang="es" sz="1800">
                <a:solidFill>
                  <a:schemeClr val="dk2"/>
                </a:solidFill>
                <a:latin typeface="Roboto Mono"/>
                <a:ea typeface="Roboto Mono"/>
                <a:cs typeface="Roboto Mono"/>
                <a:sym typeface="Roboto Mono"/>
              </a:rPr>
              <a:t>OpenCL </a:t>
            </a:r>
            <a:r>
              <a:rPr lang="es" sz="1800">
                <a:solidFill>
                  <a:schemeClr val="dk2"/>
                </a:solidFill>
                <a:latin typeface="Roboto Mono"/>
                <a:ea typeface="Roboto Mono"/>
                <a:cs typeface="Roboto Mono"/>
                <a:sym typeface="Roboto Mono"/>
              </a:rPr>
              <a:t>ya que son modelos que prometen gran aceleración en los procesos de </a:t>
            </a:r>
            <a:r>
              <a:rPr lang="es" sz="1800">
                <a:solidFill>
                  <a:schemeClr val="dk2"/>
                </a:solidFill>
                <a:latin typeface="Roboto Mono"/>
                <a:ea typeface="Roboto Mono"/>
                <a:cs typeface="Roboto Mono"/>
                <a:sym typeface="Roboto Mono"/>
              </a:rPr>
              <a:t>cómputo</a:t>
            </a:r>
            <a:endParaRPr sz="1800">
              <a:solidFill>
                <a:schemeClr val="dk2"/>
              </a:solidFill>
              <a:latin typeface="Roboto Mono"/>
              <a:ea typeface="Roboto Mono"/>
              <a:cs typeface="Roboto Mono"/>
              <a:sym typeface="Roboto Mono"/>
            </a:endParaRPr>
          </a:p>
        </p:txBody>
      </p:sp>
      <p:pic>
        <p:nvPicPr>
          <p:cNvPr id="164" name="Google Shape;164;p25"/>
          <p:cNvPicPr preferRelativeResize="0"/>
          <p:nvPr/>
        </p:nvPicPr>
        <p:blipFill>
          <a:blip r:embed="rId4">
            <a:alphaModFix/>
          </a:blip>
          <a:stretch>
            <a:fillRect/>
          </a:stretch>
        </p:blipFill>
        <p:spPr>
          <a:xfrm>
            <a:off x="798225" y="3212100"/>
            <a:ext cx="1591250" cy="1591250"/>
          </a:xfrm>
          <a:prstGeom prst="rect">
            <a:avLst/>
          </a:prstGeom>
          <a:noFill/>
          <a:ln>
            <a:noFill/>
          </a:ln>
        </p:spPr>
      </p:pic>
      <p:sp>
        <p:nvSpPr>
          <p:cNvPr id="165" name="Google Shape;165;p25"/>
          <p:cNvSpPr txBox="1"/>
          <p:nvPr/>
        </p:nvSpPr>
        <p:spPr>
          <a:xfrm>
            <a:off x="4958250" y="803775"/>
            <a:ext cx="3599400" cy="1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2"/>
                </a:solidFill>
                <a:latin typeface="Roboto Mono"/>
                <a:ea typeface="Roboto Mono"/>
                <a:cs typeface="Roboto Mono"/>
                <a:sym typeface="Roboto Mono"/>
              </a:rPr>
              <a:t>Algoritmos iterativos</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Algoritmos optimizados para sistemas dispersos como </a:t>
            </a:r>
            <a:r>
              <a:rPr b="1" lang="es" sz="1800">
                <a:solidFill>
                  <a:schemeClr val="dk2"/>
                </a:solidFill>
                <a:latin typeface="Roboto Mono"/>
                <a:ea typeface="Roboto Mono"/>
                <a:cs typeface="Roboto Mono"/>
                <a:sym typeface="Roboto Mono"/>
              </a:rPr>
              <a:t>gradiente conjugado</a:t>
            </a:r>
            <a:r>
              <a:rPr lang="es" sz="1800">
                <a:solidFill>
                  <a:schemeClr val="dk2"/>
                </a:solidFill>
                <a:latin typeface="Roboto Mono"/>
                <a:ea typeface="Roboto Mono"/>
                <a:cs typeface="Roboto Mono"/>
                <a:sym typeface="Roboto Mono"/>
              </a:rPr>
              <a:t>, basados en </a:t>
            </a:r>
            <a:r>
              <a:rPr b="1" lang="es" sz="1800">
                <a:solidFill>
                  <a:schemeClr val="dk2"/>
                </a:solidFill>
                <a:latin typeface="Roboto Mono"/>
                <a:ea typeface="Roboto Mono"/>
                <a:cs typeface="Roboto Mono"/>
                <a:sym typeface="Roboto Mono"/>
              </a:rPr>
              <a:t>Krylov, GMRES, BiCGSTAB  </a:t>
            </a:r>
            <a:endParaRPr b="1" sz="1800">
              <a:solidFill>
                <a:schemeClr val="dk2"/>
              </a:solidFill>
              <a:latin typeface="Roboto Mono"/>
              <a:ea typeface="Roboto Mono"/>
              <a:cs typeface="Roboto Mono"/>
              <a:sym typeface="Roboto Mono"/>
            </a:endParaRPr>
          </a:p>
        </p:txBody>
      </p:sp>
      <p:sp>
        <p:nvSpPr>
          <p:cNvPr id="166" name="Google Shape;166;p25"/>
          <p:cNvSpPr txBox="1"/>
          <p:nvPr/>
        </p:nvSpPr>
        <p:spPr>
          <a:xfrm>
            <a:off x="3192525" y="2936725"/>
            <a:ext cx="4463700" cy="1755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oboto Mono"/>
                <a:ea typeface="Roboto Mono"/>
                <a:cs typeface="Roboto Mono"/>
                <a:sym typeface="Roboto Mono"/>
              </a:rPr>
              <a:t>La computación </a:t>
            </a:r>
            <a:r>
              <a:rPr lang="es" sz="1800">
                <a:solidFill>
                  <a:schemeClr val="dk2"/>
                </a:solidFill>
                <a:latin typeface="Roboto Mono"/>
                <a:ea typeface="Roboto Mono"/>
                <a:cs typeface="Roboto Mono"/>
                <a:sym typeface="Roboto Mono"/>
              </a:rPr>
              <a:t>cuántica</a:t>
            </a:r>
            <a:r>
              <a:rPr lang="es" sz="1800">
                <a:solidFill>
                  <a:schemeClr val="dk2"/>
                </a:solidFill>
                <a:latin typeface="Roboto Mono"/>
                <a:ea typeface="Roboto Mono"/>
                <a:cs typeface="Roboto Mono"/>
                <a:sym typeface="Roboto Mono"/>
              </a:rPr>
              <a:t> permite resolver sistemas lineales en tiempos </a:t>
            </a:r>
            <a:r>
              <a:rPr lang="es" sz="1800">
                <a:solidFill>
                  <a:schemeClr val="dk2"/>
                </a:solidFill>
                <a:latin typeface="Roboto Mono"/>
                <a:ea typeface="Roboto Mono"/>
                <a:cs typeface="Roboto Mono"/>
                <a:sym typeface="Roboto Mono"/>
              </a:rPr>
              <a:t>logarítmicos</a:t>
            </a:r>
            <a:r>
              <a:rPr lang="es" sz="1800">
                <a:solidFill>
                  <a:schemeClr val="dk2"/>
                </a:solidFill>
                <a:latin typeface="Roboto Mono"/>
                <a:ea typeface="Roboto Mono"/>
                <a:cs typeface="Roboto Mono"/>
                <a:sym typeface="Roboto Mono"/>
              </a:rPr>
              <a:t> de manera </a:t>
            </a:r>
            <a:r>
              <a:rPr lang="es" sz="1800">
                <a:solidFill>
                  <a:schemeClr val="dk2"/>
                </a:solidFill>
                <a:latin typeface="Roboto Mono"/>
                <a:ea typeface="Roboto Mono"/>
                <a:cs typeface="Roboto Mono"/>
                <a:sym typeface="Roboto Mono"/>
              </a:rPr>
              <a:t>teórica, aunque aún es experimental promete una buena línea.</a:t>
            </a:r>
            <a:r>
              <a:rPr b="1" lang="es" sz="1800">
                <a:solidFill>
                  <a:schemeClr val="dk2"/>
                </a:solidFill>
                <a:latin typeface="Roboto Mono"/>
                <a:ea typeface="Roboto Mono"/>
                <a:cs typeface="Roboto Mono"/>
                <a:sym typeface="Roboto Mono"/>
              </a:rPr>
              <a:t>  </a:t>
            </a:r>
            <a:endParaRPr b="1" sz="1800">
              <a:solidFill>
                <a:schemeClr val="dk2"/>
              </a:solidFill>
              <a:latin typeface="Roboto Mono"/>
              <a:ea typeface="Roboto Mono"/>
              <a:cs typeface="Roboto Mono"/>
              <a:sym typeface="Roboto Mono"/>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6"/>
          <p:cNvSpPr txBox="1"/>
          <p:nvPr>
            <p:ph type="title"/>
          </p:nvPr>
        </p:nvSpPr>
        <p:spPr>
          <a:xfrm>
            <a:off x="311700" y="437813"/>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000">
                <a:solidFill>
                  <a:srgbClr val="30663D"/>
                </a:solidFill>
                <a:latin typeface="Roboto Mono"/>
                <a:ea typeface="Roboto Mono"/>
                <a:cs typeface="Roboto Mono"/>
                <a:sym typeface="Roboto Mono"/>
              </a:rPr>
              <a:t>Referencias</a:t>
            </a:r>
            <a:endParaRPr sz="4000">
              <a:solidFill>
                <a:srgbClr val="30663D"/>
              </a:solidFill>
              <a:latin typeface="Roboto Mono"/>
              <a:ea typeface="Roboto Mono"/>
              <a:cs typeface="Roboto Mono"/>
              <a:sym typeface="Roboto Mono"/>
            </a:endParaRPr>
          </a:p>
        </p:txBody>
      </p:sp>
      <p:sp>
        <p:nvSpPr>
          <p:cNvPr id="172" name="Google Shape;172;p26"/>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173" name="Google Shape;173;p26"/>
          <p:cNvPicPr preferRelativeResize="0"/>
          <p:nvPr/>
        </p:nvPicPr>
        <p:blipFill>
          <a:blip r:embed="rId3">
            <a:alphaModFix/>
          </a:blip>
          <a:stretch>
            <a:fillRect/>
          </a:stretch>
        </p:blipFill>
        <p:spPr>
          <a:xfrm>
            <a:off x="3964487" y="113175"/>
            <a:ext cx="1215025" cy="509350"/>
          </a:xfrm>
          <a:prstGeom prst="rect">
            <a:avLst/>
          </a:prstGeom>
          <a:noFill/>
          <a:ln>
            <a:noFill/>
          </a:ln>
        </p:spPr>
      </p:pic>
      <p:sp>
        <p:nvSpPr>
          <p:cNvPr id="174" name="Google Shape;174;p26"/>
          <p:cNvSpPr txBox="1"/>
          <p:nvPr/>
        </p:nvSpPr>
        <p:spPr>
          <a:xfrm>
            <a:off x="110350" y="1215675"/>
            <a:ext cx="8721900" cy="12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oboto Mono"/>
                <a:ea typeface="Roboto Mono"/>
                <a:cs typeface="Roboto Mono"/>
                <a:sym typeface="Roboto Mono"/>
              </a:rPr>
              <a:t>De ecuaciones lineales, S. S., Lineales, de E., &amp; De matrices y mínimos cuadrados, I. (s/f). Algoritmos matemáticos para: Ula.ve. Recuperado el 13 de mayo de 2025, de https://www.ing.ula.ve/~aguilar/actividad-docente/AYDA/Clase8MiniSem.pdf</a:t>
            </a:r>
            <a:endParaRPr sz="1800">
              <a:solidFill>
                <a:schemeClr val="dk2"/>
              </a:solidFill>
              <a:latin typeface="Roboto Mono"/>
              <a:ea typeface="Roboto Mono"/>
              <a:cs typeface="Roboto Mono"/>
              <a:sym typeface="Roboto Mono"/>
            </a:endParaRPr>
          </a:p>
        </p:txBody>
      </p:sp>
      <p:sp>
        <p:nvSpPr>
          <p:cNvPr id="175" name="Google Shape;175;p26"/>
          <p:cNvSpPr txBox="1"/>
          <p:nvPr/>
        </p:nvSpPr>
        <p:spPr>
          <a:xfrm>
            <a:off x="211038" y="3035575"/>
            <a:ext cx="8721900" cy="127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s" sz="1800">
                <a:solidFill>
                  <a:schemeClr val="dk2"/>
                </a:solidFill>
                <a:latin typeface="Roboto Mono"/>
                <a:ea typeface="Roboto Mono"/>
                <a:cs typeface="Roboto Mono"/>
                <a:sym typeface="Roboto Mono"/>
              </a:rPr>
              <a:t>Ezzatti, P., Quintana-Ortí, E. S., &amp; Remón, A. (s/f). Uso de GPUs para acelerar el cálculo de la matriz inversa. Clei.org. Recuperado el 13 de mayo de 2025, de https://clei.org/proceedings_data/CLEI2010/CLEI2010/11_ArquitecturaDeComputadoras/4.2.2_43CLEIEzzatti_Paper.pdf</a:t>
            </a:r>
            <a:endParaRPr sz="1800">
              <a:solidFill>
                <a:schemeClr val="dk2"/>
              </a:solidFill>
              <a:latin typeface="Roboto Mono"/>
              <a:ea typeface="Roboto Mono"/>
              <a:cs typeface="Roboto Mono"/>
              <a:sym typeface="Roboto Mono"/>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452588"/>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000">
                <a:solidFill>
                  <a:srgbClr val="30663D"/>
                </a:solidFill>
                <a:latin typeface="Roboto Mono"/>
                <a:ea typeface="Roboto Mono"/>
                <a:cs typeface="Roboto Mono"/>
                <a:sym typeface="Roboto Mono"/>
              </a:rPr>
              <a:t>Introducción</a:t>
            </a:r>
            <a:endParaRPr sz="4000">
              <a:solidFill>
                <a:srgbClr val="30663D"/>
              </a:solidFill>
              <a:latin typeface="Roboto Mono"/>
              <a:ea typeface="Roboto Mono"/>
              <a:cs typeface="Roboto Mono"/>
              <a:sym typeface="Roboto Mono"/>
            </a:endParaRPr>
          </a:p>
        </p:txBody>
      </p:sp>
      <p:sp>
        <p:nvSpPr>
          <p:cNvPr id="63" name="Google Shape;63;p14"/>
          <p:cNvSpPr txBox="1"/>
          <p:nvPr>
            <p:ph idx="1" type="body"/>
          </p:nvPr>
        </p:nvSpPr>
        <p:spPr>
          <a:xfrm>
            <a:off x="311700" y="1200300"/>
            <a:ext cx="8520600" cy="34677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s" sz="1600">
                <a:latin typeface="Roboto Mono"/>
                <a:ea typeface="Roboto Mono"/>
                <a:cs typeface="Roboto Mono"/>
                <a:sym typeface="Roboto Mono"/>
              </a:rPr>
              <a:t>Varios algoritmos de inteligencia artificial tales como máquinas de soporte vectorial, redes neuronales convolucionales entre otros, requieren dentro de sus procedimientos calcular matrices inversas que en muchos casos son matrices de gran tamaño. La inversión de una matriz es un problema que requiere O[n^3] operaciones matemáticas, por lo que si la matriz es de gran tamaño puede demorarse demasiado su cálculo. Para reducir el tiempo del cálculo de la matriz inversa varios teoremas de álgebra lineal se han propuesto, buscando la estrategia "divide y vencerás". Un proyecto interesante antes de crear una propia aplicación de inteligencia artificial es elaborar un programa que implemente mediante procesos jerarquizados e hilos el cálculo de la inversa de una matriz de gran tamaño.</a:t>
            </a:r>
            <a:endParaRPr sz="1600">
              <a:latin typeface="Roboto Mono"/>
              <a:ea typeface="Roboto Mono"/>
              <a:cs typeface="Roboto Mono"/>
              <a:sym typeface="Roboto Mono"/>
            </a:endParaRPr>
          </a:p>
        </p:txBody>
      </p:sp>
      <p:sp>
        <p:nvSpPr>
          <p:cNvPr id="64" name="Google Shape;64;p14"/>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65" name="Google Shape;65;p14"/>
          <p:cNvPicPr preferRelativeResize="0"/>
          <p:nvPr/>
        </p:nvPicPr>
        <p:blipFill>
          <a:blip r:embed="rId3">
            <a:alphaModFix/>
          </a:blip>
          <a:stretch>
            <a:fillRect/>
          </a:stretch>
        </p:blipFill>
        <p:spPr>
          <a:xfrm>
            <a:off x="3964487" y="113175"/>
            <a:ext cx="1215025" cy="5093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681188"/>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3400">
                <a:solidFill>
                  <a:srgbClr val="30663D"/>
                </a:solidFill>
                <a:latin typeface="Roboto Mono"/>
                <a:ea typeface="Roboto Mono"/>
                <a:cs typeface="Roboto Mono"/>
                <a:sym typeface="Roboto Mono"/>
              </a:rPr>
              <a:t>Objetivo General</a:t>
            </a:r>
            <a:endParaRPr sz="3400">
              <a:solidFill>
                <a:srgbClr val="30663D"/>
              </a:solidFill>
              <a:latin typeface="Roboto Mono"/>
              <a:ea typeface="Roboto Mono"/>
              <a:cs typeface="Roboto Mono"/>
              <a:sym typeface="Roboto Mono"/>
            </a:endParaRPr>
          </a:p>
        </p:txBody>
      </p:sp>
      <p:sp>
        <p:nvSpPr>
          <p:cNvPr id="71" name="Google Shape;71;p15"/>
          <p:cNvSpPr txBox="1"/>
          <p:nvPr>
            <p:ph idx="1" type="body"/>
          </p:nvPr>
        </p:nvSpPr>
        <p:spPr>
          <a:xfrm>
            <a:off x="311700" y="1200300"/>
            <a:ext cx="8520600" cy="3467700"/>
          </a:xfrm>
          <a:prstGeom prst="rect">
            <a:avLst/>
          </a:prstGeom>
        </p:spPr>
        <p:txBody>
          <a:bodyPr anchorCtr="0" anchor="ctr" bIns="91425" lIns="91425" spcFirstLastPara="1" rIns="91425" wrap="square" tIns="91425">
            <a:noAutofit/>
          </a:bodyPr>
          <a:lstStyle/>
          <a:p>
            <a:pPr indent="0" lvl="0" marL="0" rtl="0" algn="just">
              <a:spcBef>
                <a:spcPts val="0"/>
              </a:spcBef>
              <a:spcAft>
                <a:spcPts val="0"/>
              </a:spcAft>
              <a:buNone/>
            </a:pPr>
            <a:r>
              <a:rPr lang="es">
                <a:latin typeface="Roboto Mono"/>
                <a:ea typeface="Roboto Mono"/>
                <a:cs typeface="Roboto Mono"/>
                <a:sym typeface="Roboto Mono"/>
              </a:rPr>
              <a:t>Desarrollar algoritmos y realizar comparaciones en cuanto a eficiencia y escalabilidad para la inversión de matrices de gran tamaño, que hagan uso eficiente de los recursos de hardware.</a:t>
            </a:r>
            <a:endParaRPr>
              <a:latin typeface="Roboto Mono"/>
              <a:ea typeface="Roboto Mono"/>
              <a:cs typeface="Roboto Mono"/>
              <a:sym typeface="Roboto Mono"/>
            </a:endParaRPr>
          </a:p>
          <a:p>
            <a:pPr indent="0" lvl="0" marL="0" rtl="0" algn="l">
              <a:spcBef>
                <a:spcPts val="1600"/>
              </a:spcBef>
              <a:spcAft>
                <a:spcPts val="1600"/>
              </a:spcAft>
              <a:buNone/>
            </a:pPr>
            <a:r>
              <a:t/>
            </a:r>
            <a:endParaRPr>
              <a:latin typeface="Gill Sans"/>
              <a:ea typeface="Gill Sans"/>
              <a:cs typeface="Gill Sans"/>
              <a:sym typeface="Gill Sans"/>
            </a:endParaRPr>
          </a:p>
        </p:txBody>
      </p:sp>
      <p:sp>
        <p:nvSpPr>
          <p:cNvPr id="72" name="Google Shape;72;p15"/>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73" name="Google Shape;73;p15"/>
          <p:cNvPicPr preferRelativeResize="0"/>
          <p:nvPr/>
        </p:nvPicPr>
        <p:blipFill>
          <a:blip r:embed="rId3">
            <a:alphaModFix/>
          </a:blip>
          <a:stretch>
            <a:fillRect/>
          </a:stretch>
        </p:blipFill>
        <p:spPr>
          <a:xfrm>
            <a:off x="3964487" y="113175"/>
            <a:ext cx="1215025" cy="5093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681188"/>
            <a:ext cx="8520600" cy="572700"/>
          </a:xfrm>
          <a:prstGeom prst="rect">
            <a:avLst/>
          </a:prstGeom>
        </p:spPr>
        <p:txBody>
          <a:bodyPr anchorCtr="0" anchor="t" bIns="91425" lIns="91425" spcFirstLastPara="1" rIns="91425" wrap="square" tIns="91425">
            <a:noAutofit/>
          </a:bodyPr>
          <a:lstStyle/>
          <a:p>
            <a:pPr indent="0" lvl="0" marL="0" marR="0" rtl="0" algn="ctr">
              <a:lnSpc>
                <a:spcPct val="100000"/>
              </a:lnSpc>
              <a:spcBef>
                <a:spcPts val="0"/>
              </a:spcBef>
              <a:spcAft>
                <a:spcPts val="0"/>
              </a:spcAft>
              <a:buNone/>
            </a:pPr>
            <a:r>
              <a:rPr lang="es" sz="3400">
                <a:solidFill>
                  <a:srgbClr val="30663D"/>
                </a:solidFill>
                <a:latin typeface="Roboto Mono"/>
                <a:ea typeface="Roboto Mono"/>
                <a:cs typeface="Roboto Mono"/>
                <a:sym typeface="Roboto Mono"/>
              </a:rPr>
              <a:t>Objetivos</a:t>
            </a:r>
            <a:r>
              <a:rPr lang="es" sz="3400">
                <a:solidFill>
                  <a:srgbClr val="30663D"/>
                </a:solidFill>
                <a:latin typeface="Gill Sans"/>
                <a:ea typeface="Gill Sans"/>
                <a:cs typeface="Gill Sans"/>
                <a:sym typeface="Gill Sans"/>
              </a:rPr>
              <a:t> </a:t>
            </a:r>
            <a:r>
              <a:rPr lang="es" sz="3400">
                <a:solidFill>
                  <a:srgbClr val="30663D"/>
                </a:solidFill>
                <a:latin typeface="Roboto Mono"/>
                <a:ea typeface="Roboto Mono"/>
                <a:cs typeface="Roboto Mono"/>
                <a:sym typeface="Roboto Mono"/>
              </a:rPr>
              <a:t>Específicos</a:t>
            </a:r>
            <a:endParaRPr sz="3400">
              <a:solidFill>
                <a:srgbClr val="30663D"/>
              </a:solidFill>
              <a:latin typeface="Gill Sans"/>
              <a:ea typeface="Gill Sans"/>
              <a:cs typeface="Gill Sans"/>
              <a:sym typeface="Gill Sans"/>
            </a:endParaRPr>
          </a:p>
        </p:txBody>
      </p:sp>
      <p:sp>
        <p:nvSpPr>
          <p:cNvPr id="79" name="Google Shape;79;p16"/>
          <p:cNvSpPr txBox="1"/>
          <p:nvPr>
            <p:ph idx="1" type="body"/>
          </p:nvPr>
        </p:nvSpPr>
        <p:spPr>
          <a:xfrm>
            <a:off x="311700" y="1428900"/>
            <a:ext cx="8520600" cy="3467700"/>
          </a:xfrm>
          <a:prstGeom prst="rect">
            <a:avLst/>
          </a:prstGeom>
        </p:spPr>
        <p:txBody>
          <a:bodyPr anchorCtr="0" anchor="t" bIns="91425" lIns="91425" spcFirstLastPara="1" rIns="91425" wrap="square" tIns="91425">
            <a:noAutofit/>
          </a:bodyPr>
          <a:lstStyle/>
          <a:p>
            <a:pPr indent="-342900" lvl="0" marL="457200" rtl="0" algn="just">
              <a:spcBef>
                <a:spcPts val="0"/>
              </a:spcBef>
              <a:spcAft>
                <a:spcPts val="0"/>
              </a:spcAft>
              <a:buSzPts val="1800"/>
              <a:buFont typeface="Roboto Mono"/>
              <a:buChar char="●"/>
            </a:pPr>
            <a:r>
              <a:rPr lang="es">
                <a:latin typeface="Roboto Mono"/>
                <a:ea typeface="Roboto Mono"/>
                <a:cs typeface="Roboto Mono"/>
                <a:sym typeface="Roboto Mono"/>
              </a:rPr>
              <a:t>Analizar algoritmos de inversión de matrices (LU, Gauss-Jordan, métodos iterativos).</a:t>
            </a:r>
            <a:endParaRPr>
              <a:latin typeface="Roboto Mono"/>
              <a:ea typeface="Roboto Mono"/>
              <a:cs typeface="Roboto Mono"/>
              <a:sym typeface="Roboto Mono"/>
            </a:endParaRPr>
          </a:p>
          <a:p>
            <a:pPr indent="-342900" lvl="0" marL="457200" rtl="0" algn="just">
              <a:spcBef>
                <a:spcPts val="0"/>
              </a:spcBef>
              <a:spcAft>
                <a:spcPts val="0"/>
              </a:spcAft>
              <a:buSzPts val="1800"/>
              <a:buFont typeface="Roboto Mono"/>
              <a:buChar char="●"/>
            </a:pPr>
            <a:r>
              <a:rPr lang="es">
                <a:latin typeface="Roboto Mono"/>
                <a:ea typeface="Roboto Mono"/>
                <a:cs typeface="Roboto Mono"/>
                <a:sym typeface="Roboto Mono"/>
              </a:rPr>
              <a:t>Diseñar estrategias de paralelización en C y Python, identificando tareas independientes.</a:t>
            </a:r>
            <a:endParaRPr>
              <a:latin typeface="Roboto Mono"/>
              <a:ea typeface="Roboto Mono"/>
              <a:cs typeface="Roboto Mono"/>
              <a:sym typeface="Roboto Mono"/>
            </a:endParaRPr>
          </a:p>
          <a:p>
            <a:pPr indent="-342900" lvl="0" marL="457200" rtl="0" algn="just">
              <a:spcBef>
                <a:spcPts val="0"/>
              </a:spcBef>
              <a:spcAft>
                <a:spcPts val="0"/>
              </a:spcAft>
              <a:buSzPts val="1800"/>
              <a:buFont typeface="Roboto Mono"/>
              <a:buChar char="●"/>
            </a:pPr>
            <a:r>
              <a:rPr lang="es">
                <a:latin typeface="Roboto Mono"/>
                <a:ea typeface="Roboto Mono"/>
                <a:cs typeface="Roboto Mono"/>
                <a:sym typeface="Roboto Mono"/>
              </a:rPr>
              <a:t>Implementar los algoritmos usando APIs y bibliotecas de hilos (pthreads, threading).</a:t>
            </a:r>
            <a:endParaRPr>
              <a:latin typeface="Roboto Mono"/>
              <a:ea typeface="Roboto Mono"/>
              <a:cs typeface="Roboto Mono"/>
              <a:sym typeface="Roboto Mono"/>
            </a:endParaRPr>
          </a:p>
          <a:p>
            <a:pPr indent="-342900" lvl="0" marL="457200" rtl="0" algn="just">
              <a:spcBef>
                <a:spcPts val="0"/>
              </a:spcBef>
              <a:spcAft>
                <a:spcPts val="0"/>
              </a:spcAft>
              <a:buSzPts val="1800"/>
              <a:buFont typeface="Roboto Mono"/>
              <a:buChar char="●"/>
            </a:pPr>
            <a:r>
              <a:rPr lang="es">
                <a:latin typeface="Roboto Mono"/>
                <a:ea typeface="Roboto Mono"/>
                <a:cs typeface="Roboto Mono"/>
                <a:sym typeface="Roboto Mono"/>
              </a:rPr>
              <a:t>Evaluar el rendimiento con diferentes tamaños de matriz, cantidad de hilos y recursos usados.</a:t>
            </a:r>
            <a:endParaRPr>
              <a:latin typeface="Roboto Mono"/>
              <a:ea typeface="Roboto Mono"/>
              <a:cs typeface="Roboto Mono"/>
              <a:sym typeface="Roboto Mono"/>
            </a:endParaRPr>
          </a:p>
          <a:p>
            <a:pPr indent="-342900" lvl="0" marL="457200" rtl="0" algn="just">
              <a:spcBef>
                <a:spcPts val="0"/>
              </a:spcBef>
              <a:spcAft>
                <a:spcPts val="0"/>
              </a:spcAft>
              <a:buSzPts val="1800"/>
              <a:buFont typeface="Roboto Mono"/>
              <a:buChar char="●"/>
            </a:pPr>
            <a:r>
              <a:rPr lang="es">
                <a:latin typeface="Roboto Mono"/>
                <a:ea typeface="Roboto Mono"/>
                <a:cs typeface="Roboto Mono"/>
                <a:sym typeface="Roboto Mono"/>
              </a:rPr>
              <a:t>Probar la ejecución en arquitecturas con soporte para GPU.</a:t>
            </a:r>
            <a:endParaRPr>
              <a:latin typeface="Roboto Mono"/>
              <a:ea typeface="Roboto Mono"/>
              <a:cs typeface="Roboto Mono"/>
              <a:sym typeface="Roboto Mono"/>
            </a:endParaRPr>
          </a:p>
          <a:p>
            <a:pPr indent="0" lvl="0" marL="0" rtl="0" algn="l">
              <a:spcBef>
                <a:spcPts val="1600"/>
              </a:spcBef>
              <a:spcAft>
                <a:spcPts val="1600"/>
              </a:spcAft>
              <a:buNone/>
            </a:pPr>
            <a:r>
              <a:t/>
            </a:r>
            <a:endParaRPr>
              <a:latin typeface="Gill Sans"/>
              <a:ea typeface="Gill Sans"/>
              <a:cs typeface="Gill Sans"/>
              <a:sym typeface="Gill Sans"/>
            </a:endParaRPr>
          </a:p>
        </p:txBody>
      </p:sp>
      <p:sp>
        <p:nvSpPr>
          <p:cNvPr id="80" name="Google Shape;80;p16"/>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81" name="Google Shape;81;p16"/>
          <p:cNvPicPr preferRelativeResize="0"/>
          <p:nvPr/>
        </p:nvPicPr>
        <p:blipFill>
          <a:blip r:embed="rId3">
            <a:alphaModFix/>
          </a:blip>
          <a:stretch>
            <a:fillRect/>
          </a:stretch>
        </p:blipFill>
        <p:spPr>
          <a:xfrm>
            <a:off x="3964487" y="113175"/>
            <a:ext cx="1215025" cy="5093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437813"/>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4000">
                <a:solidFill>
                  <a:srgbClr val="30663D"/>
                </a:solidFill>
                <a:latin typeface="Roboto Mono"/>
                <a:ea typeface="Roboto Mono"/>
                <a:cs typeface="Roboto Mono"/>
                <a:sym typeface="Roboto Mono"/>
              </a:rPr>
              <a:t>Inversión de matrices de gran tamaño</a:t>
            </a:r>
            <a:endParaRPr sz="4000">
              <a:solidFill>
                <a:srgbClr val="30663D"/>
              </a:solidFill>
              <a:latin typeface="Roboto Mono"/>
              <a:ea typeface="Roboto Mono"/>
              <a:cs typeface="Roboto Mono"/>
              <a:sym typeface="Roboto Mono"/>
            </a:endParaRPr>
          </a:p>
        </p:txBody>
      </p:sp>
      <p:sp>
        <p:nvSpPr>
          <p:cNvPr id="87" name="Google Shape;87;p17"/>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88" name="Google Shape;88;p17"/>
          <p:cNvPicPr preferRelativeResize="0"/>
          <p:nvPr/>
        </p:nvPicPr>
        <p:blipFill>
          <a:blip r:embed="rId3">
            <a:alphaModFix/>
          </a:blip>
          <a:stretch>
            <a:fillRect/>
          </a:stretch>
        </p:blipFill>
        <p:spPr>
          <a:xfrm>
            <a:off x="3964487" y="113175"/>
            <a:ext cx="1215025" cy="509350"/>
          </a:xfrm>
          <a:prstGeom prst="rect">
            <a:avLst/>
          </a:prstGeom>
          <a:noFill/>
          <a:ln>
            <a:noFill/>
          </a:ln>
        </p:spPr>
      </p:pic>
      <p:sp>
        <p:nvSpPr>
          <p:cNvPr id="89" name="Google Shape;89;p17"/>
          <p:cNvSpPr txBox="1"/>
          <p:nvPr/>
        </p:nvSpPr>
        <p:spPr>
          <a:xfrm>
            <a:off x="857250" y="2002650"/>
            <a:ext cx="3266400" cy="24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2"/>
                </a:solidFill>
                <a:latin typeface="Roboto Mono"/>
                <a:ea typeface="Roboto Mono"/>
                <a:cs typeface="Roboto Mono"/>
                <a:sym typeface="Roboto Mono"/>
              </a:rPr>
              <a:t>Importancia</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Optimizar la inversión de matrices  es vital en simulación, gráficos y machine learning.</a:t>
            </a:r>
            <a:endParaRPr sz="1800">
              <a:solidFill>
                <a:schemeClr val="dk2"/>
              </a:solidFill>
              <a:latin typeface="Roboto Mono"/>
              <a:ea typeface="Roboto Mono"/>
              <a:cs typeface="Roboto Mono"/>
              <a:sym typeface="Roboto Mono"/>
            </a:endParaRPr>
          </a:p>
        </p:txBody>
      </p:sp>
      <p:sp>
        <p:nvSpPr>
          <p:cNvPr id="90" name="Google Shape;90;p17"/>
          <p:cNvSpPr txBox="1"/>
          <p:nvPr/>
        </p:nvSpPr>
        <p:spPr>
          <a:xfrm>
            <a:off x="5179500" y="1884400"/>
            <a:ext cx="3266400" cy="2409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2"/>
                </a:solidFill>
                <a:latin typeface="Roboto Mono"/>
                <a:ea typeface="Roboto Mono"/>
                <a:cs typeface="Roboto Mono"/>
                <a:sym typeface="Roboto Mono"/>
              </a:rPr>
              <a:t>Aplicaciones</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Es importante tener claro que estas operaciones computacionales, tienen aplicación en modelos </a:t>
            </a:r>
            <a:r>
              <a:rPr lang="es" sz="1800">
                <a:solidFill>
                  <a:schemeClr val="dk2"/>
                </a:solidFill>
                <a:latin typeface="Roboto Mono"/>
                <a:ea typeface="Roboto Mono"/>
                <a:cs typeface="Roboto Mono"/>
                <a:sym typeface="Roboto Mono"/>
              </a:rPr>
              <a:t>físicos</a:t>
            </a:r>
            <a:r>
              <a:rPr lang="es" sz="1800">
                <a:solidFill>
                  <a:schemeClr val="dk2"/>
                </a:solidFill>
                <a:latin typeface="Roboto Mono"/>
                <a:ea typeface="Roboto Mono"/>
                <a:cs typeface="Roboto Mono"/>
                <a:sym typeface="Roboto Mono"/>
              </a:rPr>
              <a:t> hasta la inteligencia artificial</a:t>
            </a:r>
            <a:endParaRPr sz="1800">
              <a:solidFill>
                <a:schemeClr val="dk2"/>
              </a:solidFill>
              <a:latin typeface="Roboto Mono"/>
              <a:ea typeface="Roboto Mono"/>
              <a:cs typeface="Roboto Mono"/>
              <a:sym typeface="Roboto Mono"/>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8"/>
          <p:cNvSpPr txBox="1"/>
          <p:nvPr>
            <p:ph type="title"/>
          </p:nvPr>
        </p:nvSpPr>
        <p:spPr>
          <a:xfrm>
            <a:off x="-25" y="81500"/>
            <a:ext cx="3964500" cy="12783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sz="2500">
                <a:solidFill>
                  <a:srgbClr val="30663D"/>
                </a:solidFill>
                <a:latin typeface="Roboto Mono"/>
                <a:ea typeface="Roboto Mono"/>
                <a:cs typeface="Roboto Mono"/>
                <a:sym typeface="Roboto Mono"/>
              </a:rPr>
              <a:t>Algoritmos clásicos de Inversión de matrices</a:t>
            </a:r>
            <a:endParaRPr sz="2500">
              <a:solidFill>
                <a:srgbClr val="30663D"/>
              </a:solidFill>
              <a:latin typeface="Roboto Mono"/>
              <a:ea typeface="Roboto Mono"/>
              <a:cs typeface="Roboto Mono"/>
              <a:sym typeface="Roboto Mono"/>
            </a:endParaRPr>
          </a:p>
        </p:txBody>
      </p:sp>
      <p:sp>
        <p:nvSpPr>
          <p:cNvPr id="96" name="Google Shape;96;p18"/>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97" name="Google Shape;97;p18"/>
          <p:cNvPicPr preferRelativeResize="0"/>
          <p:nvPr/>
        </p:nvPicPr>
        <p:blipFill>
          <a:blip r:embed="rId3">
            <a:alphaModFix/>
          </a:blip>
          <a:stretch>
            <a:fillRect/>
          </a:stretch>
        </p:blipFill>
        <p:spPr>
          <a:xfrm>
            <a:off x="3964487" y="113175"/>
            <a:ext cx="1215025" cy="509350"/>
          </a:xfrm>
          <a:prstGeom prst="rect">
            <a:avLst/>
          </a:prstGeom>
          <a:noFill/>
          <a:ln>
            <a:noFill/>
          </a:ln>
        </p:spPr>
      </p:pic>
      <p:sp>
        <p:nvSpPr>
          <p:cNvPr id="98" name="Google Shape;98;p18"/>
          <p:cNvSpPr txBox="1"/>
          <p:nvPr/>
        </p:nvSpPr>
        <p:spPr>
          <a:xfrm>
            <a:off x="228600" y="1422600"/>
            <a:ext cx="3798600" cy="2435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2"/>
                </a:solidFill>
                <a:latin typeface="Roboto Mono"/>
                <a:ea typeface="Roboto Mono"/>
                <a:cs typeface="Roboto Mono"/>
                <a:sym typeface="Roboto Mono"/>
              </a:rPr>
              <a:t>Eliminación Gaussiana</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Suele ser un algoritmo simple a la hora de interpretar </a:t>
            </a:r>
            <a:r>
              <a:rPr lang="es" sz="1800">
                <a:solidFill>
                  <a:schemeClr val="dk2"/>
                </a:solidFill>
                <a:latin typeface="Roboto Mono"/>
                <a:ea typeface="Roboto Mono"/>
                <a:cs typeface="Roboto Mono"/>
                <a:sym typeface="Roboto Mono"/>
              </a:rPr>
              <a:t>numéricamente</a:t>
            </a:r>
            <a:r>
              <a:rPr lang="es" sz="1800">
                <a:solidFill>
                  <a:schemeClr val="dk2"/>
                </a:solidFill>
                <a:latin typeface="Roboto Mono"/>
                <a:ea typeface="Roboto Mono"/>
                <a:cs typeface="Roboto Mono"/>
                <a:sym typeface="Roboto Mono"/>
              </a:rPr>
              <a:t>, pero resulta bastante costoso a la hora de aumentar las dimensiones de la matriz.</a:t>
            </a:r>
            <a:endParaRPr sz="1800">
              <a:solidFill>
                <a:schemeClr val="dk2"/>
              </a:solidFill>
              <a:latin typeface="Roboto Mono"/>
              <a:ea typeface="Roboto Mono"/>
              <a:cs typeface="Roboto Mono"/>
              <a:sym typeface="Roboto Mono"/>
            </a:endParaRPr>
          </a:p>
        </p:txBody>
      </p:sp>
      <p:sp>
        <p:nvSpPr>
          <p:cNvPr id="99" name="Google Shape;99;p18"/>
          <p:cNvSpPr txBox="1"/>
          <p:nvPr/>
        </p:nvSpPr>
        <p:spPr>
          <a:xfrm>
            <a:off x="4869575" y="495050"/>
            <a:ext cx="4289700" cy="20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2"/>
                </a:solidFill>
                <a:latin typeface="Roboto Mono"/>
                <a:ea typeface="Roboto Mono"/>
                <a:cs typeface="Roboto Mono"/>
                <a:sym typeface="Roboto Mono"/>
              </a:rPr>
              <a:t>Factorización o Descomposición LU</a:t>
            </a:r>
            <a:br>
              <a:rPr b="1" lang="es" sz="1800">
                <a:solidFill>
                  <a:schemeClr val="dk2"/>
                </a:solidFill>
                <a:latin typeface="Roboto Mono"/>
                <a:ea typeface="Roboto Mono"/>
                <a:cs typeface="Roboto Mono"/>
                <a:sym typeface="Roboto Mono"/>
              </a:rPr>
            </a:br>
            <a:r>
              <a:rPr lang="es" sz="1800">
                <a:solidFill>
                  <a:schemeClr val="dk2"/>
                </a:solidFill>
                <a:latin typeface="Roboto Mono"/>
                <a:ea typeface="Roboto Mono"/>
                <a:cs typeface="Roboto Mono"/>
                <a:sym typeface="Roboto Mono"/>
              </a:rPr>
              <a:t>Este algoritmo puede presentar variaciones y optimizaciones que presentan </a:t>
            </a:r>
            <a:r>
              <a:rPr lang="es" sz="1800">
                <a:solidFill>
                  <a:schemeClr val="dk2"/>
                </a:solidFill>
                <a:latin typeface="Roboto Mono"/>
                <a:ea typeface="Roboto Mono"/>
                <a:cs typeface="Roboto Mono"/>
                <a:sym typeface="Roboto Mono"/>
              </a:rPr>
              <a:t>más</a:t>
            </a:r>
            <a:r>
              <a:rPr lang="es" sz="1800">
                <a:solidFill>
                  <a:schemeClr val="dk2"/>
                </a:solidFill>
                <a:latin typeface="Roboto Mono"/>
                <a:ea typeface="Roboto Mono"/>
                <a:cs typeface="Roboto Mono"/>
                <a:sym typeface="Roboto Mono"/>
              </a:rPr>
              <a:t> </a:t>
            </a:r>
            <a:r>
              <a:rPr lang="es" sz="1800">
                <a:solidFill>
                  <a:schemeClr val="dk2"/>
                </a:solidFill>
                <a:latin typeface="Roboto Mono"/>
                <a:ea typeface="Roboto Mono"/>
                <a:cs typeface="Roboto Mono"/>
                <a:sym typeface="Roboto Mono"/>
              </a:rPr>
              <a:t>eficiencia</a:t>
            </a:r>
            <a:r>
              <a:rPr lang="es" sz="1800">
                <a:solidFill>
                  <a:schemeClr val="dk2"/>
                </a:solidFill>
                <a:latin typeface="Roboto Mono"/>
                <a:ea typeface="Roboto Mono"/>
                <a:cs typeface="Roboto Mono"/>
                <a:sym typeface="Roboto Mono"/>
              </a:rPr>
              <a:t> con respecto a otros</a:t>
            </a:r>
            <a:endParaRPr sz="1800">
              <a:solidFill>
                <a:schemeClr val="dk2"/>
              </a:solidFill>
              <a:latin typeface="Roboto Mono"/>
              <a:ea typeface="Roboto Mono"/>
              <a:cs typeface="Roboto Mono"/>
              <a:sym typeface="Roboto Mono"/>
            </a:endParaRPr>
          </a:p>
        </p:txBody>
      </p:sp>
      <p:sp>
        <p:nvSpPr>
          <p:cNvPr id="100" name="Google Shape;100;p18"/>
          <p:cNvSpPr txBox="1"/>
          <p:nvPr/>
        </p:nvSpPr>
        <p:spPr>
          <a:xfrm>
            <a:off x="4504675" y="2675263"/>
            <a:ext cx="4289700" cy="201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s" sz="1800">
                <a:solidFill>
                  <a:schemeClr val="dk2"/>
                </a:solidFill>
                <a:latin typeface="Roboto Mono"/>
                <a:ea typeface="Roboto Mono"/>
                <a:cs typeface="Roboto Mono"/>
                <a:sym typeface="Roboto Mono"/>
              </a:rPr>
              <a:t>Demas metodos…</a:t>
            </a:r>
            <a:endParaRPr b="1"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b="1" lang="es" sz="1800">
                <a:solidFill>
                  <a:schemeClr val="dk2"/>
                </a:solidFill>
                <a:latin typeface="Roboto Mono"/>
                <a:ea typeface="Roboto Mono"/>
                <a:cs typeface="Roboto Mono"/>
                <a:sym typeface="Roboto Mono"/>
              </a:rPr>
              <a:t>Cholesky,</a:t>
            </a:r>
            <a:r>
              <a:rPr lang="es" sz="1800">
                <a:solidFill>
                  <a:schemeClr val="dk2"/>
                </a:solidFill>
                <a:latin typeface="Roboto Mono"/>
                <a:ea typeface="Roboto Mono"/>
                <a:cs typeface="Roboto Mono"/>
                <a:sym typeface="Roboto Mono"/>
              </a:rPr>
              <a:t>se limita a matrices </a:t>
            </a:r>
            <a:r>
              <a:rPr lang="es" sz="1800">
                <a:solidFill>
                  <a:schemeClr val="dk2"/>
                </a:solidFill>
                <a:latin typeface="Roboto Mono"/>
                <a:ea typeface="Roboto Mono"/>
                <a:cs typeface="Roboto Mono"/>
                <a:sym typeface="Roboto Mono"/>
              </a:rPr>
              <a:t>simétricamente</a:t>
            </a:r>
            <a:r>
              <a:rPr lang="es" sz="1800">
                <a:solidFill>
                  <a:schemeClr val="dk2"/>
                </a:solidFill>
                <a:latin typeface="Roboto Mono"/>
                <a:ea typeface="Roboto Mono"/>
                <a:cs typeface="Roboto Mono"/>
                <a:sym typeface="Roboto Mono"/>
              </a:rPr>
              <a:t> positivas</a:t>
            </a:r>
            <a:endParaRPr sz="1800">
              <a:solidFill>
                <a:schemeClr val="dk2"/>
              </a:solidFill>
              <a:latin typeface="Roboto Mono"/>
              <a:ea typeface="Roboto Mono"/>
              <a:cs typeface="Roboto Mono"/>
              <a:sym typeface="Roboto Mono"/>
            </a:endParaRPr>
          </a:p>
          <a:p>
            <a:pPr indent="-342900" lvl="0" marL="457200" rtl="0" algn="l">
              <a:spcBef>
                <a:spcPts val="0"/>
              </a:spcBef>
              <a:spcAft>
                <a:spcPts val="0"/>
              </a:spcAft>
              <a:buClr>
                <a:schemeClr val="dk2"/>
              </a:buClr>
              <a:buSzPts val="1800"/>
              <a:buFont typeface="Roboto Mono"/>
              <a:buChar char="-"/>
            </a:pPr>
            <a:r>
              <a:rPr b="1" lang="es" sz="1800">
                <a:solidFill>
                  <a:schemeClr val="dk2"/>
                </a:solidFill>
                <a:latin typeface="Roboto Mono"/>
                <a:ea typeface="Roboto Mono"/>
                <a:cs typeface="Roboto Mono"/>
                <a:sym typeface="Roboto Mono"/>
              </a:rPr>
              <a:t>QR, </a:t>
            </a:r>
            <a:r>
              <a:rPr lang="es" sz="1800">
                <a:solidFill>
                  <a:schemeClr val="dk2"/>
                </a:solidFill>
                <a:latin typeface="Roboto Mono"/>
                <a:ea typeface="Roboto Mono"/>
                <a:cs typeface="Roboto Mono"/>
                <a:sym typeface="Roboto Mono"/>
              </a:rPr>
              <a:t>una alternativa </a:t>
            </a:r>
            <a:r>
              <a:rPr lang="es" sz="1800">
                <a:solidFill>
                  <a:schemeClr val="dk2"/>
                </a:solidFill>
                <a:latin typeface="Roboto Mono"/>
                <a:ea typeface="Roboto Mono"/>
                <a:cs typeface="Roboto Mono"/>
                <a:sym typeface="Roboto Mono"/>
              </a:rPr>
              <a:t>más</a:t>
            </a:r>
            <a:r>
              <a:rPr lang="es" sz="1800">
                <a:solidFill>
                  <a:schemeClr val="dk2"/>
                </a:solidFill>
                <a:latin typeface="Roboto Mono"/>
                <a:ea typeface="Roboto Mono"/>
                <a:cs typeface="Roboto Mono"/>
                <a:sym typeface="Roboto Mono"/>
              </a:rPr>
              <a:t> estable de manera </a:t>
            </a:r>
            <a:r>
              <a:rPr lang="es" sz="1800">
                <a:solidFill>
                  <a:schemeClr val="dk2"/>
                </a:solidFill>
                <a:latin typeface="Roboto Mono"/>
                <a:ea typeface="Roboto Mono"/>
                <a:cs typeface="Roboto Mono"/>
                <a:sym typeface="Roboto Mono"/>
              </a:rPr>
              <a:t>numérica</a:t>
            </a:r>
            <a:endParaRPr sz="1800">
              <a:solidFill>
                <a:schemeClr val="dk2"/>
              </a:solidFill>
              <a:latin typeface="Roboto Mono"/>
              <a:ea typeface="Roboto Mono"/>
              <a:cs typeface="Roboto Mono"/>
              <a:sym typeface="Roboto Mono"/>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sp>
        <p:nvSpPr>
          <p:cNvPr id="105" name="Google Shape;105;p19"/>
          <p:cNvSpPr txBox="1"/>
          <p:nvPr>
            <p:ph type="title"/>
          </p:nvPr>
        </p:nvSpPr>
        <p:spPr>
          <a:xfrm>
            <a:off x="311700" y="909788"/>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30663D"/>
                </a:solidFill>
                <a:latin typeface="Roboto Mono"/>
                <a:ea typeface="Roboto Mono"/>
                <a:cs typeface="Roboto Mono"/>
                <a:sym typeface="Roboto Mono"/>
              </a:rPr>
              <a:t>Metodología – Herramientas y Entorno</a:t>
            </a:r>
            <a:endParaRPr>
              <a:solidFill>
                <a:srgbClr val="30663D"/>
              </a:solidFill>
              <a:latin typeface="Roboto Mono"/>
              <a:ea typeface="Roboto Mono"/>
              <a:cs typeface="Roboto Mono"/>
              <a:sym typeface="Roboto Mono"/>
            </a:endParaRPr>
          </a:p>
        </p:txBody>
      </p:sp>
      <p:sp>
        <p:nvSpPr>
          <p:cNvPr id="106" name="Google Shape;106;p19"/>
          <p:cNvSpPr txBox="1"/>
          <p:nvPr>
            <p:ph idx="1" type="body"/>
          </p:nvPr>
        </p:nvSpPr>
        <p:spPr>
          <a:xfrm>
            <a:off x="311700" y="1769225"/>
            <a:ext cx="8520600" cy="3269700"/>
          </a:xfrm>
          <a:prstGeom prst="rect">
            <a:avLst/>
          </a:prstGeom>
        </p:spPr>
        <p:txBody>
          <a:bodyPr anchorCtr="0" anchor="ctr" bIns="91425" lIns="91425" spcFirstLastPara="1" rIns="91425" wrap="square" tIns="91425">
            <a:noAutofit/>
          </a:bodyPr>
          <a:lstStyle/>
          <a:p>
            <a:pPr indent="-330200" lvl="0" marL="457200" rtl="0" algn="just">
              <a:spcBef>
                <a:spcPts val="0"/>
              </a:spcBef>
              <a:spcAft>
                <a:spcPts val="0"/>
              </a:spcAft>
              <a:buSzPts val="1600"/>
              <a:buFont typeface="Roboto Mono"/>
              <a:buChar char="●"/>
            </a:pPr>
            <a:r>
              <a:rPr b="1" lang="es" sz="1600">
                <a:latin typeface="Roboto Mono"/>
                <a:ea typeface="Roboto Mono"/>
                <a:cs typeface="Roboto Mono"/>
                <a:sym typeface="Roboto Mono"/>
              </a:rPr>
              <a:t>Lenguaje C:</a:t>
            </a:r>
            <a:r>
              <a:rPr lang="es" sz="1600">
                <a:latin typeface="Roboto Mono"/>
                <a:ea typeface="Roboto Mono"/>
                <a:cs typeface="Roboto Mono"/>
                <a:sym typeface="Roboto Mono"/>
              </a:rPr>
              <a:t> Alta eficiencia y control de recursos,ideal para manejar procesos e hilos.</a:t>
            </a:r>
            <a:endParaRPr sz="1600">
              <a:latin typeface="Roboto Mono"/>
              <a:ea typeface="Roboto Mono"/>
              <a:cs typeface="Roboto Mono"/>
              <a:sym typeface="Roboto Mono"/>
            </a:endParaRPr>
          </a:p>
          <a:p>
            <a:pPr indent="-330200" lvl="0" marL="457200" rtl="0" algn="just">
              <a:spcBef>
                <a:spcPts val="0"/>
              </a:spcBef>
              <a:spcAft>
                <a:spcPts val="0"/>
              </a:spcAft>
              <a:buSzPts val="1600"/>
              <a:buFont typeface="Roboto Mono"/>
              <a:buChar char="●"/>
            </a:pPr>
            <a:r>
              <a:rPr b="1" lang="es" sz="1600">
                <a:latin typeface="Roboto Mono"/>
                <a:ea typeface="Roboto Mono"/>
                <a:cs typeface="Roboto Mono"/>
                <a:sym typeface="Roboto Mono"/>
              </a:rPr>
              <a:t>Python:</a:t>
            </a:r>
            <a:r>
              <a:rPr lang="es" sz="1600">
                <a:latin typeface="Roboto Mono"/>
                <a:ea typeface="Roboto Mono"/>
                <a:cs typeface="Roboto Mono"/>
                <a:sym typeface="Roboto Mono"/>
              </a:rPr>
              <a:t> Complemento útil para prototipos y comparación de resultados.</a:t>
            </a:r>
            <a:endParaRPr sz="1600">
              <a:latin typeface="Roboto Mono"/>
              <a:ea typeface="Roboto Mono"/>
              <a:cs typeface="Roboto Mono"/>
              <a:sym typeface="Roboto Mono"/>
            </a:endParaRPr>
          </a:p>
          <a:p>
            <a:pPr indent="-330200" lvl="0" marL="457200" rtl="0" algn="just">
              <a:spcBef>
                <a:spcPts val="0"/>
              </a:spcBef>
              <a:spcAft>
                <a:spcPts val="0"/>
              </a:spcAft>
              <a:buSzPts val="1600"/>
              <a:buFont typeface="Roboto Mono"/>
              <a:buChar char="●"/>
            </a:pPr>
            <a:r>
              <a:rPr b="1" lang="es" sz="1600">
                <a:latin typeface="Roboto Mono"/>
                <a:ea typeface="Roboto Mono"/>
                <a:cs typeface="Roboto Mono"/>
                <a:sym typeface="Roboto Mono"/>
              </a:rPr>
              <a:t>Linux: </a:t>
            </a:r>
            <a:r>
              <a:rPr lang="es" sz="1600">
                <a:latin typeface="Roboto Mono"/>
                <a:ea typeface="Roboto Mono"/>
                <a:cs typeface="Roboto Mono"/>
                <a:sym typeface="Roboto Mono"/>
              </a:rPr>
              <a:t>Entorno robusto con herramientas para gestión de procesos e hilos.</a:t>
            </a:r>
            <a:endParaRPr sz="1600">
              <a:latin typeface="Roboto Mono"/>
              <a:ea typeface="Roboto Mono"/>
              <a:cs typeface="Roboto Mono"/>
              <a:sym typeface="Roboto Mono"/>
            </a:endParaRPr>
          </a:p>
          <a:p>
            <a:pPr indent="-330200" lvl="0" marL="457200" rtl="0" algn="just">
              <a:spcBef>
                <a:spcPts val="0"/>
              </a:spcBef>
              <a:spcAft>
                <a:spcPts val="0"/>
              </a:spcAft>
              <a:buSzPts val="1600"/>
              <a:buFont typeface="Roboto Mono"/>
              <a:buChar char="●"/>
            </a:pPr>
            <a:r>
              <a:rPr b="1" lang="es" sz="1600">
                <a:latin typeface="Roboto Mono"/>
                <a:ea typeface="Roboto Mono"/>
                <a:cs typeface="Roboto Mono"/>
                <a:sym typeface="Roboto Mono"/>
              </a:rPr>
              <a:t>Bibliotecas y utilidades:</a:t>
            </a:r>
            <a:endParaRPr b="1" sz="1600">
              <a:latin typeface="Roboto Mono"/>
              <a:ea typeface="Roboto Mono"/>
              <a:cs typeface="Roboto Mono"/>
              <a:sym typeface="Roboto Mono"/>
            </a:endParaRPr>
          </a:p>
          <a:p>
            <a:pPr indent="-304800" lvl="1" marL="914400" rtl="0" algn="just">
              <a:spcBef>
                <a:spcPts val="0"/>
              </a:spcBef>
              <a:spcAft>
                <a:spcPts val="0"/>
              </a:spcAft>
              <a:buSzPts val="1200"/>
              <a:buFont typeface="Roboto Mono"/>
              <a:buChar char="○"/>
            </a:pPr>
            <a:r>
              <a:rPr lang="es" sz="1200">
                <a:latin typeface="Roboto Mono"/>
                <a:ea typeface="Roboto Mono"/>
                <a:cs typeface="Roboto Mono"/>
                <a:sym typeface="Roboto Mono"/>
              </a:rPr>
              <a:t>Pthreads: Hilos en c</a:t>
            </a:r>
            <a:endParaRPr sz="1200">
              <a:latin typeface="Roboto Mono"/>
              <a:ea typeface="Roboto Mono"/>
              <a:cs typeface="Roboto Mono"/>
              <a:sym typeface="Roboto Mono"/>
            </a:endParaRPr>
          </a:p>
          <a:p>
            <a:pPr indent="-304800" lvl="1" marL="914400" rtl="0" algn="just">
              <a:spcBef>
                <a:spcPts val="0"/>
              </a:spcBef>
              <a:spcAft>
                <a:spcPts val="0"/>
              </a:spcAft>
              <a:buSzPts val="1200"/>
              <a:buFont typeface="Roboto Mono"/>
              <a:buChar char="○"/>
            </a:pPr>
            <a:r>
              <a:rPr lang="es" sz="1200">
                <a:latin typeface="Roboto Mono"/>
                <a:ea typeface="Roboto Mono"/>
                <a:cs typeface="Roboto Mono"/>
                <a:sym typeface="Roboto Mono"/>
              </a:rPr>
              <a:t>Threading: Python</a:t>
            </a:r>
            <a:endParaRPr sz="1200">
              <a:latin typeface="Roboto Mono"/>
              <a:ea typeface="Roboto Mono"/>
              <a:cs typeface="Roboto Mono"/>
              <a:sym typeface="Roboto Mono"/>
            </a:endParaRPr>
          </a:p>
          <a:p>
            <a:pPr indent="-304800" lvl="1" marL="914400" rtl="0" algn="just">
              <a:spcBef>
                <a:spcPts val="0"/>
              </a:spcBef>
              <a:spcAft>
                <a:spcPts val="0"/>
              </a:spcAft>
              <a:buSzPts val="1200"/>
              <a:buFont typeface="Roboto Mono"/>
              <a:buChar char="○"/>
            </a:pPr>
            <a:r>
              <a:rPr lang="es" sz="1200">
                <a:latin typeface="Roboto Mono"/>
                <a:ea typeface="Roboto Mono"/>
                <a:cs typeface="Roboto Mono"/>
                <a:sym typeface="Roboto Mono"/>
              </a:rPr>
              <a:t>Valgrind y GDB: Depuración y análisis de memoria</a:t>
            </a:r>
            <a:endParaRPr sz="1200">
              <a:latin typeface="Roboto Mono"/>
              <a:ea typeface="Roboto Mono"/>
              <a:cs typeface="Roboto Mono"/>
              <a:sym typeface="Roboto Mono"/>
            </a:endParaRPr>
          </a:p>
          <a:p>
            <a:pPr indent="0" lvl="0" marL="0" rtl="0" algn="l">
              <a:spcBef>
                <a:spcPts val="1600"/>
              </a:spcBef>
              <a:spcAft>
                <a:spcPts val="1600"/>
              </a:spcAft>
              <a:buNone/>
            </a:pPr>
            <a:r>
              <a:t/>
            </a:r>
            <a:endParaRPr sz="1600">
              <a:latin typeface="Gill Sans"/>
              <a:ea typeface="Gill Sans"/>
              <a:cs typeface="Gill Sans"/>
              <a:sym typeface="Gill Sans"/>
            </a:endParaRPr>
          </a:p>
        </p:txBody>
      </p:sp>
      <p:sp>
        <p:nvSpPr>
          <p:cNvPr id="107" name="Google Shape;107;p19"/>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108" name="Google Shape;108;p19"/>
          <p:cNvPicPr preferRelativeResize="0"/>
          <p:nvPr/>
        </p:nvPicPr>
        <p:blipFill>
          <a:blip r:embed="rId3">
            <a:alphaModFix/>
          </a:blip>
          <a:stretch>
            <a:fillRect/>
          </a:stretch>
        </p:blipFill>
        <p:spPr>
          <a:xfrm>
            <a:off x="3964487" y="113175"/>
            <a:ext cx="1215025" cy="509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20"/>
          <p:cNvSpPr txBox="1"/>
          <p:nvPr>
            <p:ph type="title"/>
          </p:nvPr>
        </p:nvSpPr>
        <p:spPr>
          <a:xfrm>
            <a:off x="311700" y="909788"/>
            <a:ext cx="85206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30663D"/>
                </a:solidFill>
                <a:latin typeface="Roboto Mono"/>
                <a:ea typeface="Roboto Mono"/>
                <a:cs typeface="Roboto Mono"/>
                <a:sym typeface="Roboto Mono"/>
              </a:rPr>
              <a:t>Metodología – Actividades del Proyecto</a:t>
            </a:r>
            <a:endParaRPr>
              <a:solidFill>
                <a:srgbClr val="30663D"/>
              </a:solidFill>
              <a:latin typeface="Roboto Mono"/>
              <a:ea typeface="Roboto Mono"/>
              <a:cs typeface="Roboto Mono"/>
              <a:sym typeface="Roboto Mono"/>
            </a:endParaRPr>
          </a:p>
        </p:txBody>
      </p:sp>
      <p:sp>
        <p:nvSpPr>
          <p:cNvPr id="114" name="Google Shape;114;p20"/>
          <p:cNvSpPr txBox="1"/>
          <p:nvPr>
            <p:ph idx="1" type="body"/>
          </p:nvPr>
        </p:nvSpPr>
        <p:spPr>
          <a:xfrm>
            <a:off x="311700" y="1657500"/>
            <a:ext cx="8520600" cy="3467700"/>
          </a:xfrm>
          <a:prstGeom prst="rect">
            <a:avLst/>
          </a:prstGeom>
        </p:spPr>
        <p:txBody>
          <a:bodyPr anchorCtr="0" anchor="ctr" bIns="91425" lIns="91425" spcFirstLastPara="1" rIns="91425" wrap="square" tIns="91425">
            <a:noAutofit/>
          </a:bodyPr>
          <a:lstStyle/>
          <a:p>
            <a:pPr indent="-317500" lvl="0" marL="457200" rtl="0" algn="just">
              <a:spcBef>
                <a:spcPts val="0"/>
              </a:spcBef>
              <a:spcAft>
                <a:spcPts val="0"/>
              </a:spcAft>
              <a:buSzPts val="1400"/>
              <a:buFont typeface="Roboto Mono"/>
              <a:buChar char="●"/>
            </a:pPr>
            <a:r>
              <a:rPr b="1" lang="es" sz="1400">
                <a:latin typeface="Roboto Mono"/>
                <a:ea typeface="Roboto Mono"/>
                <a:cs typeface="Roboto Mono"/>
                <a:sym typeface="Roboto Mono"/>
              </a:rPr>
              <a:t>Revisión teórica:</a:t>
            </a:r>
            <a:r>
              <a:rPr lang="es" sz="1400">
                <a:latin typeface="Roboto Mono"/>
                <a:ea typeface="Roboto Mono"/>
                <a:cs typeface="Roboto Mono"/>
                <a:sym typeface="Roboto Mono"/>
              </a:rPr>
              <a:t> Estudio de métodos de inversión de matrices y programación paralela.</a:t>
            </a:r>
            <a:endParaRPr sz="1400">
              <a:latin typeface="Roboto Mono"/>
              <a:ea typeface="Roboto Mono"/>
              <a:cs typeface="Roboto Mono"/>
              <a:sym typeface="Roboto Mono"/>
            </a:endParaRPr>
          </a:p>
          <a:p>
            <a:pPr indent="-317500" lvl="0" marL="457200" rtl="0" algn="just">
              <a:spcBef>
                <a:spcPts val="0"/>
              </a:spcBef>
              <a:spcAft>
                <a:spcPts val="0"/>
              </a:spcAft>
              <a:buSzPts val="1400"/>
              <a:buFont typeface="Roboto Mono"/>
              <a:buChar char="●"/>
            </a:pPr>
            <a:r>
              <a:rPr b="1" lang="es" sz="1400">
                <a:latin typeface="Roboto Mono"/>
                <a:ea typeface="Roboto Mono"/>
                <a:cs typeface="Roboto Mono"/>
                <a:sym typeface="Roboto Mono"/>
              </a:rPr>
              <a:t>Diseño de algoritmo:</a:t>
            </a:r>
            <a:r>
              <a:rPr lang="es" sz="1400">
                <a:latin typeface="Roboto Mono"/>
                <a:ea typeface="Roboto Mono"/>
                <a:cs typeface="Roboto Mono"/>
                <a:sym typeface="Roboto Mono"/>
              </a:rPr>
              <a:t> Estrategia para dividir y </a:t>
            </a:r>
            <a:r>
              <a:rPr lang="es" sz="1400">
                <a:latin typeface="Roboto Mono"/>
                <a:ea typeface="Roboto Mono"/>
                <a:cs typeface="Roboto Mono"/>
                <a:sym typeface="Roboto Mono"/>
              </a:rPr>
              <a:t>combinar</a:t>
            </a:r>
            <a:r>
              <a:rPr lang="es" sz="1400">
                <a:latin typeface="Roboto Mono"/>
                <a:ea typeface="Roboto Mono"/>
                <a:cs typeface="Roboto Mono"/>
                <a:sym typeface="Roboto Mono"/>
              </a:rPr>
              <a:t> la matriz en tareas paralelas.</a:t>
            </a:r>
            <a:endParaRPr sz="1400">
              <a:latin typeface="Roboto Mono"/>
              <a:ea typeface="Roboto Mono"/>
              <a:cs typeface="Roboto Mono"/>
              <a:sym typeface="Roboto Mono"/>
            </a:endParaRPr>
          </a:p>
          <a:p>
            <a:pPr indent="-317500" lvl="0" marL="457200" rtl="0" algn="just">
              <a:spcBef>
                <a:spcPts val="0"/>
              </a:spcBef>
              <a:spcAft>
                <a:spcPts val="0"/>
              </a:spcAft>
              <a:buSzPts val="1400"/>
              <a:buFont typeface="Roboto Mono"/>
              <a:buChar char="●"/>
            </a:pPr>
            <a:r>
              <a:rPr b="1" lang="es" sz="1400">
                <a:latin typeface="Roboto Mono"/>
                <a:ea typeface="Roboto Mono"/>
                <a:cs typeface="Roboto Mono"/>
                <a:sym typeface="Roboto Mono"/>
              </a:rPr>
              <a:t>Selección de herramientas:</a:t>
            </a:r>
            <a:r>
              <a:rPr lang="es" sz="1400">
                <a:latin typeface="Roboto Mono"/>
                <a:ea typeface="Roboto Mono"/>
                <a:cs typeface="Roboto Mono"/>
                <a:sym typeface="Roboto Mono"/>
              </a:rPr>
              <a:t> Definición del lenguaje, SO y bibliotecas.</a:t>
            </a:r>
            <a:endParaRPr sz="1400">
              <a:latin typeface="Roboto Mono"/>
              <a:ea typeface="Roboto Mono"/>
              <a:cs typeface="Roboto Mono"/>
              <a:sym typeface="Roboto Mono"/>
            </a:endParaRPr>
          </a:p>
          <a:p>
            <a:pPr indent="-317500" lvl="0" marL="457200" rtl="0" algn="just">
              <a:spcBef>
                <a:spcPts val="0"/>
              </a:spcBef>
              <a:spcAft>
                <a:spcPts val="0"/>
              </a:spcAft>
              <a:buSzPts val="1400"/>
              <a:buFont typeface="Roboto Mono"/>
              <a:buChar char="●"/>
            </a:pPr>
            <a:r>
              <a:rPr b="1" lang="es" sz="1400">
                <a:latin typeface="Roboto Mono"/>
                <a:ea typeface="Roboto Mono"/>
                <a:cs typeface="Roboto Mono"/>
                <a:sym typeface="Roboto Mono"/>
              </a:rPr>
              <a:t>Implementación base: </a:t>
            </a:r>
            <a:r>
              <a:rPr lang="es" sz="1400">
                <a:latin typeface="Roboto Mono"/>
                <a:ea typeface="Roboto Mono"/>
                <a:cs typeface="Roboto Mono"/>
                <a:sym typeface="Roboto Mono"/>
              </a:rPr>
              <a:t>Versión secuencial funcional en C y python.</a:t>
            </a:r>
            <a:endParaRPr sz="1400">
              <a:latin typeface="Roboto Mono"/>
              <a:ea typeface="Roboto Mono"/>
              <a:cs typeface="Roboto Mono"/>
              <a:sym typeface="Roboto Mono"/>
            </a:endParaRPr>
          </a:p>
          <a:p>
            <a:pPr indent="-317500" lvl="0" marL="457200" rtl="0" algn="just">
              <a:spcBef>
                <a:spcPts val="0"/>
              </a:spcBef>
              <a:spcAft>
                <a:spcPts val="0"/>
              </a:spcAft>
              <a:buSzPts val="1400"/>
              <a:buFont typeface="Roboto Mono"/>
              <a:buChar char="●"/>
            </a:pPr>
            <a:r>
              <a:rPr b="1" lang="es" sz="1400">
                <a:latin typeface="Roboto Mono"/>
                <a:ea typeface="Roboto Mono"/>
                <a:cs typeface="Roboto Mono"/>
                <a:sym typeface="Roboto Mono"/>
              </a:rPr>
              <a:t>Paralelización:</a:t>
            </a:r>
            <a:r>
              <a:rPr lang="es" sz="1400">
                <a:latin typeface="Roboto Mono"/>
                <a:ea typeface="Roboto Mono"/>
                <a:cs typeface="Roboto Mono"/>
                <a:sym typeface="Roboto Mono"/>
              </a:rPr>
              <a:t> Desarrollo de la versión paralela usando procesos e hilos.</a:t>
            </a:r>
            <a:endParaRPr sz="1400">
              <a:latin typeface="Roboto Mono"/>
              <a:ea typeface="Roboto Mono"/>
              <a:cs typeface="Roboto Mono"/>
              <a:sym typeface="Roboto Mono"/>
            </a:endParaRPr>
          </a:p>
          <a:p>
            <a:pPr indent="-317500" lvl="0" marL="457200" rtl="0" algn="just">
              <a:spcBef>
                <a:spcPts val="0"/>
              </a:spcBef>
              <a:spcAft>
                <a:spcPts val="0"/>
              </a:spcAft>
              <a:buSzPts val="1400"/>
              <a:buFont typeface="Roboto Mono"/>
              <a:buChar char="●"/>
            </a:pPr>
            <a:r>
              <a:rPr b="1" lang="es" sz="1400">
                <a:latin typeface="Roboto Mono"/>
                <a:ea typeface="Roboto Mono"/>
                <a:cs typeface="Roboto Mono"/>
                <a:sym typeface="Roboto Mono"/>
              </a:rPr>
              <a:t>Evaluación de rendimiento:</a:t>
            </a:r>
            <a:r>
              <a:rPr lang="es" sz="1400">
                <a:latin typeface="Roboto Mono"/>
                <a:ea typeface="Roboto Mono"/>
                <a:cs typeface="Roboto Mono"/>
                <a:sym typeface="Roboto Mono"/>
              </a:rPr>
              <a:t> Comparación de tiempos y análisis de recursos.</a:t>
            </a:r>
            <a:endParaRPr sz="1400">
              <a:latin typeface="Roboto Mono"/>
              <a:ea typeface="Roboto Mono"/>
              <a:cs typeface="Roboto Mono"/>
              <a:sym typeface="Roboto Mono"/>
            </a:endParaRPr>
          </a:p>
          <a:p>
            <a:pPr indent="-317500" lvl="0" marL="457200" rtl="0" algn="just">
              <a:spcBef>
                <a:spcPts val="0"/>
              </a:spcBef>
              <a:spcAft>
                <a:spcPts val="0"/>
              </a:spcAft>
              <a:buSzPts val="1400"/>
              <a:buFont typeface="Roboto Mono"/>
              <a:buChar char="●"/>
            </a:pPr>
            <a:r>
              <a:rPr b="1" lang="es" sz="1400">
                <a:latin typeface="Roboto Mono"/>
                <a:ea typeface="Roboto Mono"/>
                <a:cs typeface="Roboto Mono"/>
                <a:sym typeface="Roboto Mono"/>
              </a:rPr>
              <a:t>Conclusiones:</a:t>
            </a:r>
            <a:r>
              <a:rPr lang="es" sz="1400">
                <a:latin typeface="Roboto Mono"/>
                <a:ea typeface="Roboto Mono"/>
                <a:cs typeface="Roboto Mono"/>
                <a:sym typeface="Roboto Mono"/>
              </a:rPr>
              <a:t> Resultados obtenidos y aprendizajes clave del proyecto.</a:t>
            </a:r>
            <a:endParaRPr sz="1400">
              <a:latin typeface="Roboto Mono"/>
              <a:ea typeface="Roboto Mono"/>
              <a:cs typeface="Roboto Mono"/>
              <a:sym typeface="Roboto Mono"/>
            </a:endParaRPr>
          </a:p>
          <a:p>
            <a:pPr indent="0" lvl="0" marL="0" rtl="0" algn="l">
              <a:spcBef>
                <a:spcPts val="1600"/>
              </a:spcBef>
              <a:spcAft>
                <a:spcPts val="1600"/>
              </a:spcAft>
              <a:buNone/>
            </a:pPr>
            <a:r>
              <a:t/>
            </a:r>
            <a:endParaRPr sz="1400">
              <a:latin typeface="Gill Sans"/>
              <a:ea typeface="Gill Sans"/>
              <a:cs typeface="Gill Sans"/>
              <a:sym typeface="Gill Sans"/>
            </a:endParaRPr>
          </a:p>
        </p:txBody>
      </p:sp>
      <p:sp>
        <p:nvSpPr>
          <p:cNvPr id="115" name="Google Shape;115;p20"/>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116" name="Google Shape;116;p20"/>
          <p:cNvPicPr preferRelativeResize="0"/>
          <p:nvPr/>
        </p:nvPicPr>
        <p:blipFill>
          <a:blip r:embed="rId3">
            <a:alphaModFix/>
          </a:blip>
          <a:stretch>
            <a:fillRect/>
          </a:stretch>
        </p:blipFill>
        <p:spPr>
          <a:xfrm>
            <a:off x="3964487" y="113175"/>
            <a:ext cx="1215025" cy="5093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0" y="363925"/>
            <a:ext cx="9144000" cy="1010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s">
                <a:solidFill>
                  <a:srgbClr val="30663D"/>
                </a:solidFill>
                <a:latin typeface="Roboto Mono"/>
                <a:ea typeface="Roboto Mono"/>
                <a:cs typeface="Roboto Mono"/>
                <a:sym typeface="Roboto Mono"/>
              </a:rPr>
              <a:t>Implementación por lenguajes.</a:t>
            </a:r>
            <a:br>
              <a:rPr lang="es">
                <a:solidFill>
                  <a:srgbClr val="30663D"/>
                </a:solidFill>
                <a:latin typeface="Roboto Mono"/>
                <a:ea typeface="Roboto Mono"/>
                <a:cs typeface="Roboto Mono"/>
                <a:sym typeface="Roboto Mono"/>
              </a:rPr>
            </a:br>
            <a:r>
              <a:rPr lang="es">
                <a:solidFill>
                  <a:srgbClr val="30663D"/>
                </a:solidFill>
                <a:latin typeface="Roboto Mono"/>
                <a:ea typeface="Roboto Mono"/>
                <a:cs typeface="Roboto Mono"/>
                <a:sym typeface="Roboto Mono"/>
              </a:rPr>
              <a:t>Ventajas y desventajas</a:t>
            </a:r>
            <a:endParaRPr>
              <a:solidFill>
                <a:srgbClr val="30663D"/>
              </a:solidFill>
              <a:latin typeface="Roboto Mono"/>
              <a:ea typeface="Roboto Mono"/>
              <a:cs typeface="Roboto Mono"/>
              <a:sym typeface="Roboto Mono"/>
            </a:endParaRPr>
          </a:p>
        </p:txBody>
      </p:sp>
      <p:sp>
        <p:nvSpPr>
          <p:cNvPr id="122" name="Google Shape;122;p21"/>
          <p:cNvSpPr txBox="1"/>
          <p:nvPr>
            <p:ph idx="1" type="body"/>
          </p:nvPr>
        </p:nvSpPr>
        <p:spPr>
          <a:xfrm>
            <a:off x="0" y="1666625"/>
            <a:ext cx="7094400" cy="2974200"/>
          </a:xfrm>
          <a:prstGeom prst="rect">
            <a:avLst/>
          </a:prstGeom>
        </p:spPr>
        <p:txBody>
          <a:bodyPr anchorCtr="0" anchor="ctr" bIns="91425" lIns="91425" spcFirstLastPara="1" rIns="91425" wrap="square" tIns="91425">
            <a:noAutofit/>
          </a:bodyPr>
          <a:lstStyle/>
          <a:p>
            <a:pPr indent="-342900" lvl="0" marL="457200" rtl="0" algn="just">
              <a:spcBef>
                <a:spcPts val="0"/>
              </a:spcBef>
              <a:spcAft>
                <a:spcPts val="0"/>
              </a:spcAft>
              <a:buSzPts val="1800"/>
              <a:buFont typeface="Gill Sans"/>
              <a:buChar char="-"/>
            </a:pPr>
            <a:r>
              <a:rPr b="1" lang="es">
                <a:latin typeface="Roboto Mono"/>
                <a:ea typeface="Roboto Mono"/>
                <a:cs typeface="Roboto Mono"/>
                <a:sym typeface="Roboto Mono"/>
              </a:rPr>
              <a:t>Herramientas</a:t>
            </a:r>
            <a:r>
              <a:rPr b="1" lang="es">
                <a:latin typeface="Roboto Mono"/>
                <a:ea typeface="Roboto Mono"/>
                <a:cs typeface="Roboto Mono"/>
                <a:sym typeface="Roboto Mono"/>
              </a:rPr>
              <a:t> o Bibliotecas: </a:t>
            </a:r>
            <a:r>
              <a:rPr lang="es">
                <a:latin typeface="Roboto Mono"/>
                <a:ea typeface="Roboto Mono"/>
                <a:cs typeface="Roboto Mono"/>
                <a:sym typeface="Roboto Mono"/>
              </a:rPr>
              <a:t>Numpy y SciPy facilitan el trabajo y la representación de matrices.</a:t>
            </a:r>
            <a:endParaRPr>
              <a:latin typeface="Roboto Mono"/>
              <a:ea typeface="Roboto Mono"/>
              <a:cs typeface="Roboto Mono"/>
              <a:sym typeface="Roboto Mono"/>
            </a:endParaRPr>
          </a:p>
          <a:p>
            <a:pPr indent="-342900" lvl="0" marL="457200" rtl="0" algn="just">
              <a:spcBef>
                <a:spcPts val="0"/>
              </a:spcBef>
              <a:spcAft>
                <a:spcPts val="0"/>
              </a:spcAft>
              <a:buSzPts val="1800"/>
              <a:buFont typeface="Roboto Mono"/>
              <a:buChar char="-"/>
            </a:pPr>
            <a:r>
              <a:rPr b="1" lang="es">
                <a:latin typeface="Roboto Mono"/>
                <a:ea typeface="Roboto Mono"/>
                <a:cs typeface="Roboto Mono"/>
                <a:sym typeface="Roboto Mono"/>
              </a:rPr>
              <a:t>Limitaciones: </a:t>
            </a:r>
            <a:r>
              <a:rPr lang="es">
                <a:latin typeface="Roboto Mono"/>
                <a:ea typeface="Roboto Mono"/>
                <a:cs typeface="Roboto Mono"/>
                <a:sym typeface="Roboto Mono"/>
              </a:rPr>
              <a:t>GIL reduce la eficacia de hilos,es un mecanismo interno de control que garantiza que solo un hilo de ejecución acceda a objetos en un momento dado. </a:t>
            </a:r>
            <a:endParaRPr>
              <a:latin typeface="Roboto Mono"/>
              <a:ea typeface="Roboto Mono"/>
              <a:cs typeface="Roboto Mono"/>
              <a:sym typeface="Roboto Mono"/>
            </a:endParaRPr>
          </a:p>
          <a:p>
            <a:pPr indent="-342900" lvl="0" marL="457200" rtl="0" algn="just">
              <a:spcBef>
                <a:spcPts val="0"/>
              </a:spcBef>
              <a:spcAft>
                <a:spcPts val="0"/>
              </a:spcAft>
              <a:buSzPts val="1800"/>
              <a:buFont typeface="Roboto Mono"/>
              <a:buChar char="-"/>
            </a:pPr>
            <a:r>
              <a:rPr b="1" lang="es">
                <a:latin typeface="Roboto Mono"/>
                <a:ea typeface="Roboto Mono"/>
                <a:cs typeface="Roboto Mono"/>
                <a:sym typeface="Roboto Mono"/>
              </a:rPr>
              <a:t>Alternativas: </a:t>
            </a:r>
            <a:r>
              <a:rPr lang="es">
                <a:latin typeface="Roboto Mono"/>
                <a:ea typeface="Roboto Mono"/>
                <a:cs typeface="Roboto Mono"/>
                <a:sym typeface="Roboto Mono"/>
              </a:rPr>
              <a:t>Multiprocessing y Cython para mejorar el rendimiento, junto con Python Threads</a:t>
            </a:r>
            <a:endParaRPr>
              <a:latin typeface="Roboto Mono"/>
              <a:ea typeface="Roboto Mono"/>
              <a:cs typeface="Roboto Mono"/>
              <a:sym typeface="Roboto Mono"/>
            </a:endParaRPr>
          </a:p>
        </p:txBody>
      </p:sp>
      <p:sp>
        <p:nvSpPr>
          <p:cNvPr id="123" name="Google Shape;123;p21"/>
          <p:cNvSpPr/>
          <p:nvPr/>
        </p:nvSpPr>
        <p:spPr>
          <a:xfrm>
            <a:off x="0" y="4855475"/>
            <a:ext cx="9144000" cy="288000"/>
          </a:xfrm>
          <a:prstGeom prst="rect">
            <a:avLst/>
          </a:prstGeom>
          <a:solidFill>
            <a:srgbClr val="30663D"/>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descr="eib-verde.png" id="124" name="Google Shape;124;p21"/>
          <p:cNvPicPr preferRelativeResize="0"/>
          <p:nvPr/>
        </p:nvPicPr>
        <p:blipFill>
          <a:blip r:embed="rId3">
            <a:alphaModFix/>
          </a:blip>
          <a:stretch>
            <a:fillRect/>
          </a:stretch>
        </p:blipFill>
        <p:spPr>
          <a:xfrm>
            <a:off x="3964487" y="113175"/>
            <a:ext cx="1215025" cy="509350"/>
          </a:xfrm>
          <a:prstGeom prst="rect">
            <a:avLst/>
          </a:prstGeom>
          <a:noFill/>
          <a:ln>
            <a:noFill/>
          </a:ln>
        </p:spPr>
      </p:pic>
      <p:pic>
        <p:nvPicPr>
          <p:cNvPr id="125" name="Google Shape;125;p21"/>
          <p:cNvPicPr preferRelativeResize="0"/>
          <p:nvPr/>
        </p:nvPicPr>
        <p:blipFill>
          <a:blip r:embed="rId4">
            <a:alphaModFix/>
          </a:blip>
          <a:stretch>
            <a:fillRect/>
          </a:stretch>
        </p:blipFill>
        <p:spPr>
          <a:xfrm>
            <a:off x="6645850" y="3403050"/>
            <a:ext cx="2621326" cy="1237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