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6" r:id="rId4"/>
    <p:sldId id="282" r:id="rId5"/>
    <p:sldId id="281" r:id="rId6"/>
    <p:sldId id="287" r:id="rId7"/>
    <p:sldId id="285" r:id="rId8"/>
    <p:sldId id="284" r:id="rId9"/>
    <p:sldId id="303" r:id="rId10"/>
    <p:sldId id="286" r:id="rId11"/>
    <p:sldId id="288" r:id="rId12"/>
    <p:sldId id="283" r:id="rId13"/>
    <p:sldId id="293" r:id="rId14"/>
    <p:sldId id="289" r:id="rId15"/>
    <p:sldId id="290" r:id="rId16"/>
    <p:sldId id="291" r:id="rId17"/>
    <p:sldId id="294" r:id="rId18"/>
    <p:sldId id="295" r:id="rId19"/>
    <p:sldId id="302" r:id="rId20"/>
    <p:sldId id="296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Comandos Python </a:t>
          </a:r>
        </a:p>
        <a:p>
          <a:r>
            <a:rPr lang="es-CO" dirty="0" smtClean="0"/>
            <a:t>           (</a:t>
          </a:r>
          <a:r>
            <a:rPr lang="es-CO" dirty="0" err="1" smtClean="0"/>
            <a:t>pip</a:t>
          </a:r>
          <a:r>
            <a:rPr lang="es-CO" dirty="0" smtClean="0"/>
            <a:t>)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C1AC295-BE24-45AC-A3C6-833B10B1D08E}" type="presOf" srcId="{662B24E7-C36A-4180-9EB6-DC8B0B3C5013}" destId="{F19ABE0B-9398-4C23-88B5-210BD86A82E9}" srcOrd="0" destOrd="0" presId="urn:microsoft.com/office/officeart/2005/8/layout/vList2"/>
    <dgm:cxn modelId="{09618F78-E2ED-4C08-8266-5982E3A04AF2}" type="presOf" srcId="{8274BE64-40AE-48B4-9072-A6D41DF5453E}" destId="{EE3FD595-A371-4B52-970D-5E1CE59533EA}" srcOrd="0" destOrd="0" presId="urn:microsoft.com/office/officeart/2005/8/layout/vList2"/>
    <dgm:cxn modelId="{07C4D095-2B2B-45F1-8555-3B6AD2CD8C8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D2803AC-E7E6-446D-9B76-47E542D73BF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B46F5F4-3C34-4104-9CF7-180346AA8FCF}" type="presOf" srcId="{8274BE64-40AE-48B4-9072-A6D41DF5453E}" destId="{EE3FD595-A371-4B52-970D-5E1CE59533EA}" srcOrd="0" destOrd="0" presId="urn:microsoft.com/office/officeart/2005/8/layout/vList2"/>
    <dgm:cxn modelId="{FADC971E-A052-4970-8258-5ECB6C61C0E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</a:t>
          </a:r>
          <a:r>
            <a:rPr lang="es-CO" dirty="0" err="1" smtClean="0"/>
            <a:t>txt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C669959-1BD9-4197-91BF-D440F2D5FC87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4D6E49F-9AF3-4F11-B9A4-AC38563F9D11}" type="presOf" srcId="{662B24E7-C36A-4180-9EB6-DC8B0B3C5013}" destId="{F19ABE0B-9398-4C23-88B5-210BD86A82E9}" srcOrd="0" destOrd="0" presId="urn:microsoft.com/office/officeart/2005/8/layout/vList2"/>
    <dgm:cxn modelId="{AA1E32FB-B77C-4600-B6B6-1272715C153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C394A8C-BD50-4C6E-8AF7-B4ACFAD70DE4}" type="presOf" srcId="{662B24E7-C36A-4180-9EB6-DC8B0B3C5013}" destId="{F19ABE0B-9398-4C23-88B5-210BD86A82E9}" srcOrd="0" destOrd="0" presId="urn:microsoft.com/office/officeart/2005/8/layout/vList2"/>
    <dgm:cxn modelId="{6FBBDB8E-7B88-48C7-ACF3-3DD803D6DFDC}" type="presOf" srcId="{8274BE64-40AE-48B4-9072-A6D41DF5453E}" destId="{EE3FD595-A371-4B52-970D-5E1CE59533EA}" srcOrd="0" destOrd="0" presId="urn:microsoft.com/office/officeart/2005/8/layout/vList2"/>
    <dgm:cxn modelId="{27BDBCF9-0D1B-406B-A0FD-F5E38B1809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BB6004D-A42D-48D9-B498-8611B953BDB2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ED1B867-A362-4A2B-B6FC-C426927E667B}" type="presOf" srcId="{8274BE64-40AE-48B4-9072-A6D41DF5453E}" destId="{EE3FD595-A371-4B52-970D-5E1CE59533EA}" srcOrd="0" destOrd="0" presId="urn:microsoft.com/office/officeart/2005/8/layout/vList2"/>
    <dgm:cxn modelId="{FF7231AC-CC48-4EDE-B2EE-62C645B9E26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csv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363EA9B-44F1-44A3-BC40-EED5A2780C7B}" type="presOf" srcId="{662B24E7-C36A-4180-9EB6-DC8B0B3C5013}" destId="{F19ABE0B-9398-4C23-88B5-210BD86A82E9}" srcOrd="0" destOrd="0" presId="urn:microsoft.com/office/officeart/2005/8/layout/vList2"/>
    <dgm:cxn modelId="{55C30E21-5639-4AE4-8601-14271E9CE108}" type="presOf" srcId="{8274BE64-40AE-48B4-9072-A6D41DF5453E}" destId="{EE3FD595-A371-4B52-970D-5E1CE59533EA}" srcOrd="0" destOrd="0" presId="urn:microsoft.com/office/officeart/2005/8/layout/vList2"/>
    <dgm:cxn modelId="{1EE7E756-7F9E-43B1-B3F0-AAFB126BE41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0193614-B918-4F31-98F2-29B17588225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E067CB6-A745-47DF-8E95-11374909FC2A}" type="presOf" srcId="{8274BE64-40AE-48B4-9072-A6D41DF5453E}" destId="{EE3FD595-A371-4B52-970D-5E1CE59533EA}" srcOrd="0" destOrd="0" presId="urn:microsoft.com/office/officeart/2005/8/layout/vList2"/>
    <dgm:cxn modelId="{483D684B-EFBB-4A0D-8028-22D833B05A8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D1136DD-B14B-4E5A-B02E-08A894FD47DE}" type="presOf" srcId="{8274BE64-40AE-48B4-9072-A6D41DF5453E}" destId="{EE3FD595-A371-4B52-970D-5E1CE59533EA}" srcOrd="0" destOrd="0" presId="urn:microsoft.com/office/officeart/2005/8/layout/vList2"/>
    <dgm:cxn modelId="{1FA80478-55F4-4E30-945E-7113ACF4BBBF}" type="presOf" srcId="{662B24E7-C36A-4180-9EB6-DC8B0B3C5013}" destId="{F19ABE0B-9398-4C23-88B5-210BD86A82E9}" srcOrd="0" destOrd="0" presId="urn:microsoft.com/office/officeart/2005/8/layout/vList2"/>
    <dgm:cxn modelId="{FCB8D427-1B0A-48FF-B6FE-FD3634E22B4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xls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431" custLinFactNeighborY="-152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BC920CD-028E-469B-8CCE-0F40484F332F}" type="presOf" srcId="{662B24E7-C36A-4180-9EB6-DC8B0B3C5013}" destId="{F19ABE0B-9398-4C23-88B5-210BD86A82E9}" srcOrd="0" destOrd="0" presId="urn:microsoft.com/office/officeart/2005/8/layout/vList2"/>
    <dgm:cxn modelId="{CEA3A660-A41F-4B18-9AB8-AA47F67C6A99}" type="presOf" srcId="{8274BE64-40AE-48B4-9072-A6D41DF5453E}" destId="{EE3FD595-A371-4B52-970D-5E1CE59533EA}" srcOrd="0" destOrd="0" presId="urn:microsoft.com/office/officeart/2005/8/layout/vList2"/>
    <dgm:cxn modelId="{A75CF88D-1A7C-43C0-A7F0-077C3267E84B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E6BE70E-C854-4F93-8858-2E297704A282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2A7F5D1-460F-4B83-8049-4FC1A36345E2}" type="presOf" srcId="{662B24E7-C36A-4180-9EB6-DC8B0B3C5013}" destId="{F19ABE0B-9398-4C23-88B5-210BD86A82E9}" srcOrd="0" destOrd="0" presId="urn:microsoft.com/office/officeart/2005/8/layout/vList2"/>
    <dgm:cxn modelId="{BB410645-D92C-4A8D-8B72-B6668D9CDF4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Escritura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1E85209-DFD5-4EC8-AFF6-B562C1A94312}" type="presOf" srcId="{8274BE64-40AE-48B4-9072-A6D41DF5453E}" destId="{EE3FD595-A371-4B52-970D-5E1CE59533EA}" srcOrd="0" destOrd="0" presId="urn:microsoft.com/office/officeart/2005/8/layout/vList2"/>
    <dgm:cxn modelId="{1455A5FD-9949-47DA-8998-84CB70943FDB}" type="presOf" srcId="{662B24E7-C36A-4180-9EB6-DC8B0B3C5013}" destId="{F19ABE0B-9398-4C23-88B5-210BD86A82E9}" srcOrd="0" destOrd="0" presId="urn:microsoft.com/office/officeart/2005/8/layout/vList2"/>
    <dgm:cxn modelId="{A15E1005-25DD-4423-83A9-5E3D737462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4A8EC3C-2B0A-409B-BDDE-C9D993E409CE}" type="presOf" srcId="{662B24E7-C36A-4180-9EB6-DC8B0B3C5013}" destId="{F19ABE0B-9398-4C23-88B5-210BD86A82E9}" srcOrd="0" destOrd="0" presId="urn:microsoft.com/office/officeart/2005/8/layout/vList2"/>
    <dgm:cxn modelId="{4A863671-3AE6-45C4-93B8-E392474C0986}" type="presOf" srcId="{8274BE64-40AE-48B4-9072-A6D41DF5453E}" destId="{EE3FD595-A371-4B52-970D-5E1CE59533EA}" srcOrd="0" destOrd="0" presId="urn:microsoft.com/office/officeart/2005/8/layout/vList2"/>
    <dgm:cxn modelId="{46612D3D-A2A5-491E-9AA2-4CD731FA2BA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JSON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84DCE99-A306-4F66-BCBE-7507C6C1702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42A944A-9AB0-42FC-899E-A7F84772BAEA}" type="presOf" srcId="{662B24E7-C36A-4180-9EB6-DC8B0B3C5013}" destId="{F19ABE0B-9398-4C23-88B5-210BD86A82E9}" srcOrd="0" destOrd="0" presId="urn:microsoft.com/office/officeart/2005/8/layout/vList2"/>
    <dgm:cxn modelId="{4C00C73B-F804-411B-A59F-0A14840315D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6FDF83F-AC73-46C3-BB77-D79A85B48A8E}" type="presOf" srcId="{662B24E7-C36A-4180-9EB6-DC8B0B3C5013}" destId="{F19ABE0B-9398-4C23-88B5-210BD86A82E9}" srcOrd="0" destOrd="0" presId="urn:microsoft.com/office/officeart/2005/8/layout/vList2"/>
    <dgm:cxn modelId="{5D474932-BA09-4478-894D-4567CB65F7BF}" type="presOf" srcId="{8274BE64-40AE-48B4-9072-A6D41DF5453E}" destId="{EE3FD595-A371-4B52-970D-5E1CE59533EA}" srcOrd="0" destOrd="0" presId="urn:microsoft.com/office/officeart/2005/8/layout/vList2"/>
    <dgm:cxn modelId="{88F95A21-42C4-429D-993F-DF14D686C1E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Lectura archivo </a:t>
          </a:r>
          <a:r>
            <a:rPr lang="es-CO" dirty="0" err="1" smtClean="0"/>
            <a:t>xml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1EFE5B-FA92-4BB9-95D3-C0E8D689DF10}" type="presOf" srcId="{8274BE64-40AE-48B4-9072-A6D41DF5453E}" destId="{EE3FD595-A371-4B52-970D-5E1CE59533EA}" srcOrd="0" destOrd="0" presId="urn:microsoft.com/office/officeart/2005/8/layout/vList2"/>
    <dgm:cxn modelId="{9450315E-4A62-4684-83AE-E20A2F37961D}" type="presOf" srcId="{662B24E7-C36A-4180-9EB6-DC8B0B3C5013}" destId="{F19ABE0B-9398-4C23-88B5-210BD86A82E9}" srcOrd="0" destOrd="0" presId="urn:microsoft.com/office/officeart/2005/8/layout/vList2"/>
    <dgm:cxn modelId="{6A2E54C4-CC07-4700-A9C2-9B185642AE6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CF3A4AA-B4E9-4B6C-B163-CF6A489E72CC}" type="presOf" srcId="{8274BE64-40AE-48B4-9072-A6D41DF5453E}" destId="{EE3FD595-A371-4B52-970D-5E1CE59533EA}" srcOrd="0" destOrd="0" presId="urn:microsoft.com/office/officeart/2005/8/layout/vList2"/>
    <dgm:cxn modelId="{B1F6DD5B-036B-44CE-AF95-CC6618125CFE}" type="presOf" srcId="{662B24E7-C36A-4180-9EB6-DC8B0B3C5013}" destId="{F19ABE0B-9398-4C23-88B5-210BD86A82E9}" srcOrd="0" destOrd="0" presId="urn:microsoft.com/office/officeart/2005/8/layout/vList2"/>
    <dgm:cxn modelId="{094D3930-9210-4F91-A8E1-D4C43333D83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2F529C5-CC96-4059-8020-04272379EC7B}" type="presOf" srcId="{662B24E7-C36A-4180-9EB6-DC8B0B3C5013}" destId="{F19ABE0B-9398-4C23-88B5-210BD86A82E9}" srcOrd="0" destOrd="0" presId="urn:microsoft.com/office/officeart/2005/8/layout/vList2"/>
    <dgm:cxn modelId="{D8F30C31-087F-4C0A-B893-54DB1A818391}" type="presOf" srcId="{8274BE64-40AE-48B4-9072-A6D41DF5453E}" destId="{EE3FD595-A371-4B52-970D-5E1CE59533EA}" srcOrd="0" destOrd="0" presId="urn:microsoft.com/office/officeart/2005/8/layout/vList2"/>
    <dgm:cxn modelId="{21D81B6A-4C30-4FBB-B453-060C05A05D6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FC5B466-7931-4D80-8A81-317040F4595B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A1BF9D9-8D3D-4D95-B297-083F7CB6C29E}" type="presOf" srcId="{662B24E7-C36A-4180-9EB6-DC8B0B3C5013}" destId="{F19ABE0B-9398-4C23-88B5-210BD86A82E9}" srcOrd="0" destOrd="0" presId="urn:microsoft.com/office/officeart/2005/8/layout/vList2"/>
    <dgm:cxn modelId="{F823574D-89AD-4291-A8F8-E476FC8E16E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45004EA-8B05-416F-B27A-1D242544C6DD}" type="presOf" srcId="{662B24E7-C36A-4180-9EB6-DC8B0B3C5013}" destId="{F19ABE0B-9398-4C23-88B5-210BD86A82E9}" srcOrd="0" destOrd="0" presId="urn:microsoft.com/office/officeart/2005/8/layout/vList2"/>
    <dgm:cxn modelId="{C3D85EB9-F16B-45A5-B9FA-4108D8BEEBDE}" type="presOf" srcId="{8274BE64-40AE-48B4-9072-A6D41DF5453E}" destId="{EE3FD595-A371-4B52-970D-5E1CE59533EA}" srcOrd="0" destOrd="0" presId="urn:microsoft.com/office/officeart/2005/8/layout/vList2"/>
    <dgm:cxn modelId="{B9654443-6D0B-4403-A64B-BFF3BED966F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Jupyter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0B6C892-A76D-4388-A8D5-269CE557B298}" type="presOf" srcId="{662B24E7-C36A-4180-9EB6-DC8B0B3C5013}" destId="{F19ABE0B-9398-4C23-88B5-210BD86A82E9}" srcOrd="0" destOrd="0" presId="urn:microsoft.com/office/officeart/2005/8/layout/vList2"/>
    <dgm:cxn modelId="{0D0276B4-E6EF-471F-813F-E697E01CB56F}" type="presOf" srcId="{8274BE64-40AE-48B4-9072-A6D41DF5453E}" destId="{EE3FD595-A371-4B52-970D-5E1CE59533EA}" srcOrd="0" destOrd="0" presId="urn:microsoft.com/office/officeart/2005/8/layout/vList2"/>
    <dgm:cxn modelId="{2FC9E91F-C4B1-4AA4-930C-878C98201C6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2CA36FA-1A0D-4D52-A3FB-0BC4903E78D7}" type="presOf" srcId="{662B24E7-C36A-4180-9EB6-DC8B0B3C5013}" destId="{F19ABE0B-9398-4C23-88B5-210BD86A82E9}" srcOrd="0" destOrd="0" presId="urn:microsoft.com/office/officeart/2005/8/layout/vList2"/>
    <dgm:cxn modelId="{59E86C95-1383-4C52-AC3F-1B6E6603609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D2F386D-9BA4-47DD-912D-CD5F0C868B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Manejo </a:t>
          </a:r>
          <a:r>
            <a:rPr lang="es-CO" dirty="0" err="1" smtClean="0"/>
            <a:t>Spyder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15F4083-5DD6-4FA8-AD82-C6592B5916BC}" type="presOf" srcId="{662B24E7-C36A-4180-9EB6-DC8B0B3C5013}" destId="{F19ABE0B-9398-4C23-88B5-210BD86A82E9}" srcOrd="0" destOrd="0" presId="urn:microsoft.com/office/officeart/2005/8/layout/vList2"/>
    <dgm:cxn modelId="{D44922FE-CF45-458D-AA05-F4B745E23611}" type="presOf" srcId="{8274BE64-40AE-48B4-9072-A6D41DF5453E}" destId="{EE3FD595-A371-4B52-970D-5E1CE59533EA}" srcOrd="0" destOrd="0" presId="urn:microsoft.com/office/officeart/2005/8/layout/vList2"/>
    <dgm:cxn modelId="{7DA7DA9D-A02A-4124-9949-A698F8C11DF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268" y="-14025"/>
          <a:ext cx="2345573" cy="1221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Comandos Python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           (</a:t>
          </a:r>
          <a:r>
            <a:rPr lang="es-CO" sz="2100" kern="1200" dirty="0" err="1" smtClean="0"/>
            <a:t>pip</a:t>
          </a:r>
          <a:r>
            <a:rPr lang="es-CO" sz="2100" kern="1200" dirty="0" smtClean="0"/>
            <a:t>)</a:t>
          </a:r>
          <a:endParaRPr lang="es-CO" sz="2100" kern="1200" dirty="0"/>
        </a:p>
      </dsp:txBody>
      <dsp:txXfrm>
        <a:off x="149906" y="45613"/>
        <a:ext cx="2226297" cy="11024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Manejo </a:t>
          </a:r>
          <a:r>
            <a:rPr lang="es-CO" sz="2600" kern="1200" dirty="0" err="1" smtClean="0"/>
            <a:t>Spyder</a:t>
          </a:r>
          <a:endParaRPr lang="es-CO" sz="2600" kern="1200" dirty="0"/>
        </a:p>
      </dsp:txBody>
      <dsp:txXfrm>
        <a:off x="101934" y="93439"/>
        <a:ext cx="2260199" cy="789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Lectura </a:t>
          </a:r>
          <a:r>
            <a:rPr lang="es-CO" sz="3600" kern="1200" dirty="0" err="1" smtClean="0"/>
            <a:t>txt</a:t>
          </a:r>
          <a:endParaRPr lang="es-CO" sz="3600" kern="1200" dirty="0"/>
        </a:p>
      </dsp:txBody>
      <dsp:txXfrm>
        <a:off x="101934" y="93439"/>
        <a:ext cx="2260199" cy="789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Escritura </a:t>
          </a:r>
          <a:r>
            <a:rPr lang="es-CO" sz="3200" kern="1200" dirty="0" err="1" smtClean="0"/>
            <a:t>txt</a:t>
          </a:r>
          <a:endParaRPr lang="es-CO" sz="3200" kern="1200" dirty="0"/>
        </a:p>
      </dsp:txBody>
      <dsp:txXfrm>
        <a:off x="101934" y="93439"/>
        <a:ext cx="2260199" cy="7890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1923" y="103446"/>
          <a:ext cx="2345573" cy="79247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csv</a:t>
          </a:r>
          <a:endParaRPr lang="es-CO" sz="2100" kern="1200" dirty="0"/>
        </a:p>
      </dsp:txBody>
      <dsp:txXfrm>
        <a:off x="90608" y="142131"/>
        <a:ext cx="2268203" cy="7151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1923" y="103446"/>
          <a:ext cx="2345573" cy="79247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csv</a:t>
          </a:r>
          <a:endParaRPr lang="es-CO" sz="2100" kern="1200" dirty="0"/>
        </a:p>
      </dsp:txBody>
      <dsp:txXfrm>
        <a:off x="90608" y="142131"/>
        <a:ext cx="2268203" cy="7151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48262" y="129793"/>
          <a:ext cx="2345573" cy="751481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Escritura archivo </a:t>
          </a:r>
          <a:r>
            <a:rPr lang="es-CO" sz="2000" kern="1200" dirty="0" err="1" smtClean="0"/>
            <a:t>csv</a:t>
          </a:r>
          <a:endParaRPr lang="es-CO" sz="2000" kern="1200" dirty="0"/>
        </a:p>
      </dsp:txBody>
      <dsp:txXfrm>
        <a:off x="84946" y="166477"/>
        <a:ext cx="2272205" cy="6781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49482" y="121011"/>
          <a:ext cx="2345573" cy="765144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Escritura archivo </a:t>
          </a:r>
          <a:r>
            <a:rPr lang="es-CO" sz="2000" kern="1200" dirty="0" err="1" smtClean="0"/>
            <a:t>xls</a:t>
          </a:r>
          <a:endParaRPr lang="es-CO" sz="2000" kern="1200" dirty="0"/>
        </a:p>
      </dsp:txBody>
      <dsp:txXfrm>
        <a:off x="86833" y="158362"/>
        <a:ext cx="2270871" cy="6904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4364" y="85881"/>
          <a:ext cx="2345573" cy="81979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Lectura archivo </a:t>
          </a:r>
          <a:r>
            <a:rPr lang="es-CO" sz="2200" kern="1200" dirty="0" err="1" smtClean="0"/>
            <a:t>xls</a:t>
          </a:r>
          <a:endParaRPr lang="es-CO" sz="2200" kern="1200" dirty="0"/>
        </a:p>
      </dsp:txBody>
      <dsp:txXfrm>
        <a:off x="94383" y="125900"/>
        <a:ext cx="2265535" cy="7397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79785" y="-16208"/>
          <a:ext cx="2345573" cy="81979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Lectura archivo </a:t>
          </a:r>
          <a:r>
            <a:rPr lang="es-CO" sz="2200" kern="1200" dirty="0" err="1" smtClean="0"/>
            <a:t>xls</a:t>
          </a:r>
          <a:endParaRPr lang="es-CO" sz="2200" kern="1200" dirty="0"/>
        </a:p>
      </dsp:txBody>
      <dsp:txXfrm>
        <a:off x="119804" y="23811"/>
        <a:ext cx="2265535" cy="7397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Escritura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Escritura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Lectura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73733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Lectura archivo JSON</a:t>
          </a:r>
          <a:endParaRPr lang="es-CO" sz="2900" kern="1200" dirty="0"/>
        </a:p>
      </dsp:txBody>
      <dsp:txXfrm>
        <a:off x="150183" y="-113997"/>
        <a:ext cx="2226101" cy="110422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xml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Lectura archivo </a:t>
          </a:r>
          <a:r>
            <a:rPr lang="es-CO" sz="2100" kern="1200" dirty="0" err="1" smtClean="0"/>
            <a:t>xml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Manejo </a:t>
          </a:r>
          <a:r>
            <a:rPr lang="es-CO" sz="2500" kern="1200" dirty="0" err="1" smtClean="0"/>
            <a:t>Jupyter</a:t>
          </a:r>
          <a:endParaRPr lang="es-CO" sz="2500" kern="1200" dirty="0"/>
        </a:p>
      </dsp:txBody>
      <dsp:txXfrm>
        <a:off x="101934" y="93439"/>
        <a:ext cx="2260199" cy="789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Manejo </a:t>
          </a:r>
          <a:r>
            <a:rPr lang="es-CO" sz="2600" kern="1200" dirty="0" err="1" smtClean="0"/>
            <a:t>Spyder</a:t>
          </a:r>
          <a:endParaRPr lang="es-CO" sz="2600" kern="1200" dirty="0"/>
        </a:p>
      </dsp:txBody>
      <dsp:txXfrm>
        <a:off x="101934" y="93439"/>
        <a:ext cx="2260199" cy="789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Manejo </a:t>
          </a:r>
          <a:r>
            <a:rPr lang="es-CO" sz="2600" kern="1200" dirty="0" err="1" smtClean="0"/>
            <a:t>Spyder</a:t>
          </a:r>
          <a:endParaRPr lang="es-CO" sz="2600" kern="1200" dirty="0"/>
        </a:p>
      </dsp:txBody>
      <dsp:txXfrm>
        <a:off x="101934" y="93439"/>
        <a:ext cx="2260199" cy="7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4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0954" y="4386639"/>
            <a:ext cx="79207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CIENCIA DE DATOS CON PYTHON</a:t>
            </a:r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4-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/>
          <a:stretch/>
        </p:blipFill>
        <p:spPr bwMode="auto">
          <a:xfrm>
            <a:off x="2082800" y="1548467"/>
            <a:ext cx="8337757" cy="45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6491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258904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778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93" y="-79561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53277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17283" y="442278"/>
            <a:ext cx="133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IDE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22" y="1749673"/>
            <a:ext cx="6600825" cy="432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821" y="2570749"/>
            <a:ext cx="6600825" cy="352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195" y="3452727"/>
            <a:ext cx="5934075" cy="25146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187964" y="1687253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347201" y="2515988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347201" y="42557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Consola – Ejecución código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1131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3504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179696" y="1560404"/>
            <a:ext cx="23562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lectura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-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variable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17948" y="2740755"/>
            <a:ext cx="1871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19391" y="1868180"/>
            <a:ext cx="429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f =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 ('../fuentes/lecturaTXT.</a:t>
            </a:r>
            <a:r>
              <a:rPr lang="es-CO" sz="2000" b="1" dirty="0" err="1"/>
              <a:t>txt</a:t>
            </a:r>
            <a:r>
              <a:rPr lang="es-CO" sz="2000" b="1" dirty="0"/>
              <a:t>','r')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58151" y="2675096"/>
            <a:ext cx="2109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/>
              <a:t>f.read</a:t>
            </a:r>
            <a:r>
              <a:rPr lang="es-CO" sz="2000" b="1" dirty="0"/>
              <a:t>()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179696" y="4653301"/>
            <a:ext cx="2244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Imprimir contenido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32141" y="4423573"/>
            <a:ext cx="176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s-CO" sz="2000" b="1" dirty="0"/>
              <a:t>(mensaje)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931586" y="4887663"/>
            <a:ext cx="1022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/>
              <a:t>f.close</a:t>
            </a:r>
            <a:r>
              <a:rPr lang="es-CO" sz="2000" b="1" dirty="0"/>
              <a:t>()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291842" y="5103428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217948" y="3270243"/>
            <a:ext cx="1871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contenido en una linea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131324" y="4067421"/>
            <a:ext cx="2044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Leer linea a linea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558151" y="3328185"/>
            <a:ext cx="2604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 smtClean="0"/>
              <a:t>f.readlines</a:t>
            </a:r>
            <a:r>
              <a:rPr lang="es-CO" sz="2000" b="1" dirty="0" smtClean="0"/>
              <a:t>()</a:t>
            </a:r>
            <a:endParaRPr lang="es-CO" sz="2000" b="1" dirty="0"/>
          </a:p>
        </p:txBody>
      </p:sp>
      <p:sp>
        <p:nvSpPr>
          <p:cNvPr id="23" name="Rectángulo 22"/>
          <p:cNvSpPr/>
          <p:nvPr/>
        </p:nvSpPr>
        <p:spPr>
          <a:xfrm>
            <a:off x="6606043" y="3978129"/>
            <a:ext cx="2501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/>
              <a:t>mensaje = </a:t>
            </a:r>
            <a:r>
              <a:rPr lang="es-CO" sz="2000" b="1" dirty="0" err="1" smtClean="0"/>
              <a:t>f.readline</a:t>
            </a:r>
            <a:r>
              <a:rPr lang="es-CO" sz="2000" b="1" dirty="0" smtClean="0"/>
              <a:t>()</a:t>
            </a:r>
            <a:endParaRPr lang="es-CO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1652051" y="6101577"/>
            <a:ext cx="288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Lectura_escritura_TXT.ipynb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57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657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17609" y="1771081"/>
            <a:ext cx="400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– añadir linea de texto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17609" y="3249600"/>
            <a:ext cx="325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Escribir linea de texto al final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342072" y="4897397"/>
            <a:ext cx="1711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Cerrar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17609" y="6130522"/>
            <a:ext cx="288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Lectura_escritura_TXT.ipynb</a:t>
            </a:r>
            <a:endParaRPr 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6113908" y="1754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archivo = 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b="1" dirty="0"/>
              <a:t>('../fuentes/escrituraTXT.</a:t>
            </a:r>
            <a:r>
              <a:rPr lang="es-CO" b="1" dirty="0" err="1"/>
              <a:t>txt</a:t>
            </a:r>
            <a:r>
              <a:rPr lang="es-CO" b="1" dirty="0"/>
              <a:t>','a</a:t>
            </a:r>
            <a:r>
              <a:rPr lang="es-CO" b="1" dirty="0" smtClean="0"/>
              <a:t>')</a:t>
            </a:r>
            <a:endParaRPr lang="es-CO" b="1" dirty="0"/>
          </a:p>
        </p:txBody>
      </p:sp>
      <p:sp>
        <p:nvSpPr>
          <p:cNvPr id="11" name="Rectángulo 10"/>
          <p:cNvSpPr/>
          <p:nvPr/>
        </p:nvSpPr>
        <p:spPr>
          <a:xfrm>
            <a:off x="5717743" y="3264989"/>
            <a:ext cx="6267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archivo.write</a:t>
            </a:r>
            <a:r>
              <a:rPr lang="es-CO" b="1" dirty="0"/>
              <a:t>('\n </a:t>
            </a:r>
            <a:r>
              <a:rPr lang="es-CO" b="1" dirty="0" err="1"/>
              <a:t>modificacion</a:t>
            </a:r>
            <a:r>
              <a:rPr lang="es-CO" b="1" dirty="0"/>
              <a:t> archivo --- Ultima linea de texto')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01531" y="4843838"/>
            <a:ext cx="157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archivo.close</a:t>
            </a:r>
            <a:r>
              <a:rPr lang="es-CO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6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068040" y="1953938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94309" y="191762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/>
              <a:t>pandas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s-CO" sz="2000" b="1" dirty="0" err="1"/>
              <a:t>pd</a:t>
            </a:r>
            <a:endParaRPr lang="es-CO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1788640" y="2651679"/>
            <a:ext cx="310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archivo – ruta relativa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(función)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35008" y="2552992"/>
            <a:ext cx="620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err="1"/>
              <a:t>archivo</a:t>
            </a:r>
            <a:r>
              <a:rPr lang="en-US" sz="2000" b="1" dirty="0"/>
              <a:t> = </a:t>
            </a:r>
            <a:r>
              <a:rPr lang="en-US" sz="2000" b="1" dirty="0" err="1"/>
              <a:t>pd.read_csv</a:t>
            </a:r>
            <a:r>
              <a:rPr lang="en-US" sz="2000" b="1" dirty="0"/>
              <a:t>('../../</a:t>
            </a:r>
            <a:r>
              <a:rPr lang="en-US" sz="2000" b="1" dirty="0" err="1"/>
              <a:t>fuentes</a:t>
            </a:r>
            <a:r>
              <a:rPr lang="en-US" sz="2000" b="1" dirty="0"/>
              <a:t>/lecturaCSV.csv', </a:t>
            </a:r>
            <a:r>
              <a:rPr lang="en-US" sz="2000" b="1" dirty="0" err="1"/>
              <a:t>sep</a:t>
            </a:r>
            <a:r>
              <a:rPr lang="en-US" sz="2000" b="1" dirty="0"/>
              <a:t>=';')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1460537" y="3690081"/>
            <a:ext cx="3760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Mostrar primeras filas del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35008" y="3633415"/>
            <a:ext cx="6662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 err="1"/>
              <a:t>archivo.head</a:t>
            </a:r>
            <a:r>
              <a:rPr lang="es-CO" sz="2000" b="1" dirty="0"/>
              <a:t>()</a:t>
            </a:r>
            <a:endParaRPr lang="es-CO" sz="2000" b="1" dirty="0"/>
          </a:p>
        </p:txBody>
      </p:sp>
      <p:sp>
        <p:nvSpPr>
          <p:cNvPr id="20" name="Rectángulo 19"/>
          <p:cNvSpPr/>
          <p:nvPr/>
        </p:nvSpPr>
        <p:spPr>
          <a:xfrm>
            <a:off x="2068040" y="4616951"/>
            <a:ext cx="2892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Seleccionar una columna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especifica </a:t>
            </a:r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n el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94309" y="4545607"/>
            <a:ext cx="6497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archivo['</a:t>
            </a:r>
            <a:r>
              <a:rPr lang="es-CO" sz="2000" b="1" dirty="0" err="1"/>
              <a:t>Name</a:t>
            </a:r>
            <a:r>
              <a:rPr lang="es-CO" sz="2000" b="1" dirty="0"/>
              <a:t>']</a:t>
            </a:r>
            <a:endParaRPr lang="es-CO" sz="2000" b="1" dirty="0"/>
          </a:p>
        </p:txBody>
      </p:sp>
      <p:sp>
        <p:nvSpPr>
          <p:cNvPr id="21" name="Rectángulo 20"/>
          <p:cNvSpPr/>
          <p:nvPr/>
        </p:nvSpPr>
        <p:spPr>
          <a:xfrm>
            <a:off x="1652051" y="6101577"/>
            <a:ext cx="17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68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7342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40" y="2128235"/>
            <a:ext cx="10125075" cy="294322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652051" y="6101577"/>
            <a:ext cx="17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24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1655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620691" y="156442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04652" y="1564423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/>
              <a:t>csv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2372495" y="2800344"/>
            <a:ext cx="264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Declarar variable (lista)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731" y="2086464"/>
            <a:ext cx="7223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/>
              <a:t>personas = [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Ospina','Londoño','Andres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['Gonzales','</a:t>
            </a:r>
            <a:r>
              <a:rPr lang="es-CO" sz="2000" b="1" dirty="0" err="1"/>
              <a:t>Gutierrez</a:t>
            </a:r>
            <a:r>
              <a:rPr lang="es-CO" sz="2000" b="1" dirty="0"/>
              <a:t>','</a:t>
            </a:r>
            <a:r>
              <a:rPr lang="es-CO" sz="2000" b="1" dirty="0" err="1"/>
              <a:t>Jose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/>
              <a:t>    ['Lozano','</a:t>
            </a:r>
            <a:r>
              <a:rPr lang="es-CO" sz="2000" b="1" dirty="0" err="1"/>
              <a:t>Mejia</a:t>
            </a:r>
            <a:r>
              <a:rPr lang="es-CO" sz="2000" b="1" dirty="0"/>
              <a:t>','Alba'],</a:t>
            </a:r>
          </a:p>
          <a:p>
            <a:pPr lvl="1"/>
            <a:r>
              <a:rPr lang="es-CO" sz="2000" b="1" dirty="0"/>
              <a:t>    ['</a:t>
            </a:r>
            <a:r>
              <a:rPr lang="es-CO" sz="2000" b="1" dirty="0" err="1"/>
              <a:t>Spulveda</a:t>
            </a:r>
            <a:r>
              <a:rPr lang="es-CO" sz="2000" b="1" dirty="0"/>
              <a:t>','Osorio','</a:t>
            </a:r>
            <a:r>
              <a:rPr lang="es-CO" sz="2000" b="1" dirty="0" err="1"/>
              <a:t>ivan</a:t>
            </a:r>
            <a:r>
              <a:rPr lang="es-CO" sz="2000" b="1" dirty="0"/>
              <a:t>'],</a:t>
            </a:r>
          </a:p>
          <a:p>
            <a:pPr lvl="1"/>
            <a:r>
              <a:rPr lang="es-CO" sz="2000" b="1" dirty="0" smtClean="0"/>
              <a:t>]</a:t>
            </a:r>
            <a:endParaRPr lang="es-CO" sz="2000" b="1" dirty="0"/>
          </a:p>
        </p:txBody>
      </p:sp>
      <p:sp>
        <p:nvSpPr>
          <p:cNvPr id="7" name="Rectángulo 6"/>
          <p:cNvSpPr/>
          <p:nvPr/>
        </p:nvSpPr>
        <p:spPr>
          <a:xfrm>
            <a:off x="5812971" y="4319039"/>
            <a:ext cx="668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s-CO" sz="2000" b="1" dirty="0"/>
              <a:t>('../fuentes/escrituraCSV.</a:t>
            </a:r>
            <a:r>
              <a:rPr lang="es-CO" sz="2000" b="1" dirty="0" err="1"/>
              <a:t>csv</a:t>
            </a:r>
            <a:r>
              <a:rPr lang="es-CO" sz="2000" b="1" dirty="0"/>
              <a:t>','w')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pPr lvl="1"/>
            <a:r>
              <a:rPr lang="es-CO" sz="2000" b="1" dirty="0"/>
              <a:t>    escribir = </a:t>
            </a:r>
            <a:r>
              <a:rPr lang="es-CO" sz="2000" b="1" dirty="0" err="1"/>
              <a:t>csv.writer</a:t>
            </a:r>
            <a:r>
              <a:rPr lang="es-CO" sz="2000" b="1" dirty="0"/>
              <a:t>(</a:t>
            </a:r>
            <a:r>
              <a:rPr lang="es-CO" sz="2000" b="1" dirty="0" err="1"/>
              <a:t>file,delimiter</a:t>
            </a:r>
            <a:r>
              <a:rPr lang="es-CO" sz="2000" b="1" dirty="0"/>
              <a:t>=';')</a:t>
            </a:r>
          </a:p>
          <a:p>
            <a:pPr lvl="1"/>
            <a:r>
              <a:rPr lang="es-CO" sz="2000" b="1" dirty="0"/>
              <a:t>    </a:t>
            </a:r>
            <a:r>
              <a:rPr lang="es-CO" sz="2000" b="1" dirty="0" err="1"/>
              <a:t>escribir.writerows</a:t>
            </a:r>
            <a:r>
              <a:rPr lang="es-CO" sz="2000" b="1" dirty="0"/>
              <a:t>(personas)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02358" y="4598635"/>
            <a:ext cx="3185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Función – abrir y escribir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csv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ruta relativa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804451" y="6253977"/>
            <a:ext cx="182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escribirCSV.ipynb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893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90353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82822" y="1811000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95064" y="1797618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smtClean="0"/>
              <a:t>pandas 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pd</a:t>
            </a:r>
            <a:endParaRPr lang="es-CO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1313558" y="2619434"/>
            <a:ext cx="2890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variable (lista)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313558" y="3723670"/>
            <a:ext cx="404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y asignar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001427" y="25286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{'</a:t>
            </a:r>
            <a:r>
              <a:rPr lang="es-CO" sz="2000" b="1" dirty="0" err="1"/>
              <a:t>first_name</a:t>
            </a:r>
            <a:r>
              <a:rPr lang="es-CO" sz="2000" b="1" dirty="0"/>
              <a:t>': ['Sigrid', '</a:t>
            </a:r>
            <a:r>
              <a:rPr lang="es-CO" sz="2000" b="1" dirty="0" err="1"/>
              <a:t>Joe</a:t>
            </a:r>
            <a:r>
              <a:rPr lang="es-CO" sz="2000" b="1" dirty="0"/>
              <a:t>', '</a:t>
            </a:r>
            <a:r>
              <a:rPr lang="es-CO" sz="2000" b="1" dirty="0" err="1"/>
              <a:t>Theodoric</a:t>
            </a:r>
            <a:r>
              <a:rPr lang="es-CO" sz="2000" b="1" dirty="0"/>
              <a:t>','Kennedy', '</a:t>
            </a:r>
            <a:r>
              <a:rPr lang="es-CO" sz="2000" b="1" dirty="0" err="1"/>
              <a:t>Beatrix</a:t>
            </a:r>
            <a:r>
              <a:rPr lang="es-CO" sz="2000" b="1" dirty="0"/>
              <a:t>', 'Olimpia', '</a:t>
            </a:r>
            <a:r>
              <a:rPr lang="es-CO" sz="2000" b="1" dirty="0" err="1"/>
              <a:t>Grange</a:t>
            </a:r>
            <a:r>
              <a:rPr lang="es-CO" sz="2000" b="1" dirty="0"/>
              <a:t>', '</a:t>
            </a:r>
            <a:r>
              <a:rPr lang="es-CO" sz="2000" b="1" dirty="0" err="1"/>
              <a:t>Sallee</a:t>
            </a:r>
            <a:r>
              <a:rPr lang="es-CO" sz="2000" b="1" dirty="0"/>
              <a:t>']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001427" y="35900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df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(data, columns = ['</a:t>
            </a:r>
            <a:r>
              <a:rPr lang="en-US" sz="2000" b="1" dirty="0" err="1"/>
              <a:t>first_name</a:t>
            </a:r>
            <a:r>
              <a:rPr lang="en-US" sz="2000" b="1" dirty="0"/>
              <a:t>', '</a:t>
            </a:r>
            <a:r>
              <a:rPr lang="en-US" sz="2000" b="1" dirty="0" err="1"/>
              <a:t>last_name</a:t>
            </a:r>
            <a:r>
              <a:rPr lang="en-US" sz="2000" b="1" dirty="0"/>
              <a:t>', 'age', 'amount_1', 'amount_2'])</a:t>
            </a:r>
            <a:endParaRPr lang="es-CO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1897122" y="4870860"/>
            <a:ext cx="2080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01427" y="48708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df.to_excel</a:t>
            </a:r>
            <a:r>
              <a:rPr lang="es-CO" sz="2000" b="1" dirty="0" smtClean="0"/>
              <a:t>('</a:t>
            </a:r>
            <a:r>
              <a:rPr lang="es-CO" sz="2000" b="1" dirty="0"/>
              <a:t>../fuentes/escritura_lectura_XLS.xlsx</a:t>
            </a:r>
            <a:r>
              <a:rPr lang="es-CO" sz="2000" b="1" dirty="0" smtClean="0"/>
              <a:t>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/>
              <a:t>')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09105" y="6030301"/>
            <a:ext cx="2840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escritura_lectura_XLS.ipynb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3614"/>
              </p:ext>
            </p:extLst>
          </p:nvPr>
        </p:nvGraphicFramePr>
        <p:xfrm>
          <a:off x="108584" y="305606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30666" y="1784601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Lectura y asignación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xlsx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016500" y="1630713"/>
            <a:ext cx="691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file </a:t>
            </a:r>
            <a:r>
              <a:rPr lang="es-CO" sz="2000" b="1" dirty="0"/>
              <a:t>= </a:t>
            </a:r>
            <a:r>
              <a:rPr lang="es-CO" sz="2000" b="1" dirty="0" err="1"/>
              <a:t>pd.read_excel</a:t>
            </a:r>
            <a:r>
              <a:rPr lang="es-CO" sz="2000" b="1" dirty="0"/>
              <a:t>('../fuentes/escritura_lectura_XLS.xlsx', </a:t>
            </a:r>
            <a:r>
              <a:rPr lang="es-CO" sz="2000" b="1" dirty="0" err="1"/>
              <a:t>sheet_name</a:t>
            </a:r>
            <a:r>
              <a:rPr lang="es-CO" sz="2000" b="1" dirty="0"/>
              <a:t>='</a:t>
            </a:r>
            <a:r>
              <a:rPr lang="es-CO" sz="2000" b="1" dirty="0" err="1"/>
              <a:t>example</a:t>
            </a:r>
            <a:r>
              <a:rPr lang="es-CO" sz="2000" b="1" dirty="0" smtClean="0"/>
              <a:t>')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66340" y="2842938"/>
            <a:ext cx="3034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Primeras 4 filas del archivo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016499" y="2814976"/>
            <a:ext cx="691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/>
              <a:t>File.head</a:t>
            </a:r>
            <a:r>
              <a:rPr lang="es-CO" sz="2000" b="1" dirty="0" smtClean="0"/>
              <a:t>()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66340" y="4244554"/>
            <a:ext cx="3625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Mostar estadísticas de los datos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985383" y="4211758"/>
            <a:ext cx="691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/>
              <a:t>File.describe</a:t>
            </a:r>
            <a:r>
              <a:rPr lang="es-CO" sz="2000" b="1" dirty="0" smtClean="0"/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09105" y="6030301"/>
            <a:ext cx="2840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escritura_lectura_XLS.ipynb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51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04122" y="1232175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148613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61448"/>
              </p:ext>
            </p:extLst>
          </p:nvPr>
        </p:nvGraphicFramePr>
        <p:xfrm>
          <a:off x="108584" y="305606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0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641261" y="6316055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130" y="1454964"/>
            <a:ext cx="7859134" cy="4699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4546" y="1798060"/>
            <a:ext cx="3328825" cy="38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26240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170480" y="604250"/>
            <a:ext cx="202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Instalar Paquetes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27" y="1728381"/>
            <a:ext cx="2528021" cy="389952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603182" y="3475441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‘</a:t>
            </a:r>
            <a:r>
              <a:rPr lang="es-CO" sz="2800" b="1" i="1" dirty="0" err="1" smtClean="0"/>
              <a:t>libreria</a:t>
            </a:r>
            <a:r>
              <a:rPr lang="es-CO" sz="2800" b="1" i="1" dirty="0" smtClean="0"/>
              <a:t>’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0"/>
          <a:srcRect t="4033"/>
          <a:stretch/>
        </p:blipFill>
        <p:spPr>
          <a:xfrm>
            <a:off x="3505352" y="3937462"/>
            <a:ext cx="7979477" cy="17407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70480" y="183863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8" name="Flecha abajo 7"/>
          <p:cNvSpPr/>
          <p:nvPr/>
        </p:nvSpPr>
        <p:spPr>
          <a:xfrm>
            <a:off x="6180917" y="2616200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166340" y="153983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16582" y="1465004"/>
            <a:ext cx="34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/>
              <a:t> </a:t>
            </a:r>
            <a:r>
              <a:rPr lang="es-CO" sz="2000" b="1" dirty="0" err="1" smtClean="0"/>
              <a:t>json</a:t>
            </a:r>
            <a:r>
              <a:rPr lang="es-CO" sz="2000" b="1" dirty="0" smtClean="0"/>
              <a:t> </a:t>
            </a:r>
            <a:endParaRPr lang="es-CO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734865" y="2102213"/>
            <a:ext cx="4024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Definición de variable (objeto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94039" y="2722198"/>
            <a:ext cx="27844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propiedad clientes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(Arreglo Vacío)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56501" y="20525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 = {}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18249" y="28870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 = []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34865" y="3740910"/>
            <a:ext cx="282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Agregar objeto a clientes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191293" y="3474647"/>
            <a:ext cx="7385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data[</a:t>
            </a:r>
            <a:r>
              <a:rPr lang="es-CO" sz="2000" b="1" dirty="0" smtClean="0"/>
              <a:t>'clientes</a:t>
            </a:r>
            <a:r>
              <a:rPr lang="es-CO" sz="2000" b="1" dirty="0"/>
              <a:t>'].</a:t>
            </a:r>
            <a:r>
              <a:rPr lang="es-CO" sz="2000" b="1" dirty="0" err="1"/>
              <a:t>append</a:t>
            </a:r>
            <a:r>
              <a:rPr lang="es-CO" sz="2000" b="1" dirty="0" smtClean="0"/>
              <a:t>({'</a:t>
            </a:r>
            <a:r>
              <a:rPr lang="es-CO" sz="2000" b="1" dirty="0" err="1" smtClean="0"/>
              <a:t>first_name</a:t>
            </a:r>
            <a:r>
              <a:rPr lang="es-CO" sz="2000" b="1" dirty="0"/>
              <a:t>': '</a:t>
            </a:r>
            <a:r>
              <a:rPr lang="es-CO" sz="2000" b="1" dirty="0" err="1"/>
              <a:t>Joe</a:t>
            </a:r>
            <a:r>
              <a:rPr lang="es-CO" sz="2000" b="1" dirty="0" smtClean="0"/>
              <a:t>', '</a:t>
            </a:r>
            <a:r>
              <a:rPr lang="es-CO" sz="2000" b="1" dirty="0" err="1" smtClean="0"/>
              <a:t>last_name</a:t>
            </a:r>
            <a:r>
              <a:rPr lang="es-CO" sz="2000" b="1" dirty="0"/>
              <a:t>': '</a:t>
            </a:r>
            <a:r>
              <a:rPr lang="es-CO" sz="2000" b="1" dirty="0" err="1"/>
              <a:t>Hinners</a:t>
            </a:r>
            <a:r>
              <a:rPr lang="es-CO" sz="2000" b="1" dirty="0"/>
              <a:t>',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age</a:t>
            </a:r>
            <a:r>
              <a:rPr lang="es-CO" sz="2000" b="1" dirty="0"/>
              <a:t>': 31,</a:t>
            </a:r>
          </a:p>
          <a:p>
            <a:r>
              <a:rPr lang="es-CO" sz="2000" b="1" dirty="0"/>
              <a:t>'</a:t>
            </a:r>
            <a:r>
              <a:rPr lang="es-CO" sz="2000" b="1" dirty="0" err="1"/>
              <a:t>amount</a:t>
            </a:r>
            <a:r>
              <a:rPr lang="es-CO" sz="2000" b="1" dirty="0"/>
              <a:t>': [1.90, 5.50]})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912665" y="4731388"/>
            <a:ext cx="2229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Crear Archivo JSON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191293" y="4635921"/>
            <a:ext cx="6906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es-CO" sz="2000" b="1" dirty="0"/>
              <a:t>('../</a:t>
            </a:r>
            <a:r>
              <a:rPr lang="es-CO" sz="2000" b="1" dirty="0" smtClean="0"/>
              <a:t>fuentes/</a:t>
            </a:r>
            <a:r>
              <a:rPr lang="es-CO" sz="2000" b="1" dirty="0" err="1" smtClean="0"/>
              <a:t>escritura_lectura_JSON.json</a:t>
            </a:r>
            <a:r>
              <a:rPr lang="es-CO" sz="2000" b="1" dirty="0"/>
              <a:t>', 'w')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file:</a:t>
            </a:r>
          </a:p>
          <a:p>
            <a:r>
              <a:rPr lang="es-CO" sz="2000" b="1" dirty="0"/>
              <a:t>    </a:t>
            </a:r>
            <a:r>
              <a:rPr lang="es-CO" sz="2000" b="1" dirty="0" err="1"/>
              <a:t>json.dump</a:t>
            </a:r>
            <a:r>
              <a:rPr lang="es-CO" sz="2000" b="1" dirty="0"/>
              <a:t>(data, file, </a:t>
            </a:r>
            <a:r>
              <a:rPr lang="es-CO" sz="2000" b="1" dirty="0" err="1"/>
              <a:t>indent</a:t>
            </a:r>
            <a:r>
              <a:rPr lang="es-CO" sz="2000" b="1" dirty="0"/>
              <a:t>=4)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72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483139" y="1219242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341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63323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40940" y="602826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1392236"/>
            <a:ext cx="6407150" cy="452434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9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061637" y="1798449"/>
            <a:ext cx="3060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Abrir y cargar archivo JSON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18132" y="1616560"/>
            <a:ext cx="666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with open</a:t>
            </a:r>
            <a:r>
              <a:rPr lang="en-US" sz="2000" b="1" dirty="0"/>
              <a:t>('../</a:t>
            </a:r>
            <a:r>
              <a:rPr lang="en-US" sz="2000" b="1" dirty="0" err="1"/>
              <a:t>fuentes</a:t>
            </a:r>
            <a:r>
              <a:rPr lang="en-US" sz="2000" b="1" dirty="0"/>
              <a:t>/</a:t>
            </a:r>
            <a:r>
              <a:rPr lang="en-US" sz="2000" b="1" dirty="0" err="1"/>
              <a:t>escritura_lectura_JSON.json</a:t>
            </a:r>
            <a:r>
              <a:rPr lang="en-US" sz="2000" b="1" dirty="0"/>
              <a:t>')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sz="2000" b="1" dirty="0"/>
              <a:t>file:</a:t>
            </a:r>
          </a:p>
          <a:p>
            <a:r>
              <a:rPr lang="en-US" sz="2000" b="1" dirty="0"/>
              <a:t>data = </a:t>
            </a:r>
            <a:r>
              <a:rPr lang="en-US" sz="2000" b="1" dirty="0" err="1"/>
              <a:t>json.load</a:t>
            </a:r>
            <a:r>
              <a:rPr lang="en-US" sz="2000" b="1" dirty="0"/>
              <a:t>(file)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061637" y="3826460"/>
            <a:ext cx="3579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los datos e imprimirlos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618132" y="31087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sz="2000" b="1" dirty="0"/>
              <a:t>data[</a:t>
            </a:r>
            <a:r>
              <a:rPr lang="en-US" sz="2000" b="1" dirty="0" smtClean="0"/>
              <a:t>'</a:t>
            </a:r>
            <a:r>
              <a:rPr lang="en-US" sz="2000" b="1" dirty="0" err="1" smtClean="0"/>
              <a:t>clientes</a:t>
            </a:r>
            <a:r>
              <a:rPr lang="en-US" sz="2000" b="1" dirty="0"/>
              <a:t>']: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('First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first_name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('Last name:',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</a:t>
            </a:r>
            <a:r>
              <a:rPr lang="en-US" sz="2000" b="1" dirty="0" err="1"/>
              <a:t>last_name</a:t>
            </a:r>
            <a:r>
              <a:rPr lang="en-US" sz="2000" b="1" dirty="0"/>
              <a:t>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('Age:',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'age'])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('Amount:',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[</a:t>
            </a:r>
            <a:r>
              <a:rPr lang="en-US" sz="2000" b="1" dirty="0"/>
              <a:t>'amount'])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sz="2000" b="1" dirty="0"/>
              <a:t>('')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09105" y="6030301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3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198934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700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0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52040" y="6328771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4500" y="1439385"/>
            <a:ext cx="6440487" cy="469144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52040" y="6341463"/>
            <a:ext cx="300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escritura_lectura_JSON.ipynb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420340" y="1545063"/>
            <a:ext cx="195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Importar librería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78400" y="1494841"/>
            <a:ext cx="454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000" b="1" dirty="0" err="1"/>
              <a:t>xml.etree.ElementTree</a:t>
            </a:r>
            <a:r>
              <a:rPr lang="es-CO" sz="2000" b="1" dirty="0"/>
              <a:t> </a:t>
            </a:r>
            <a:r>
              <a:rPr lang="es-CO" sz="20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/>
              <a:t> ET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07210" y="2304868"/>
            <a:ext cx="342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Asignar archivo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xml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a variable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07210" y="3064673"/>
            <a:ext cx="357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Obtener información de archivo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409964" y="230637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/>
              <a:t>cursos = </a:t>
            </a:r>
            <a:r>
              <a:rPr lang="es-CO" sz="2000" b="1" dirty="0" err="1"/>
              <a:t>ET.parse</a:t>
            </a:r>
            <a:r>
              <a:rPr lang="es-CO" sz="2000" b="1" dirty="0"/>
              <a:t>("../fuentes/ManejoArchivoXML.xml")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18249" y="30239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b="1" dirty="0" err="1"/>
              <a:t>raiz</a:t>
            </a:r>
            <a:r>
              <a:rPr lang="es-CO" sz="2000" b="1" dirty="0"/>
              <a:t> = </a:t>
            </a:r>
            <a:r>
              <a:rPr lang="es-CO" sz="2000" b="1" dirty="0" err="1"/>
              <a:t>cursos.getroot</a:t>
            </a:r>
            <a:r>
              <a:rPr lang="es-CO" sz="2000" b="1" dirty="0"/>
              <a:t>()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07210" y="4115003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Recorrer e imprimir la información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del archivo </a:t>
            </a:r>
            <a:endParaRPr lang="es-CO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56501" y="4091428"/>
            <a:ext cx="738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2000" b="1" dirty="0"/>
              <a:t> </a:t>
            </a:r>
            <a:r>
              <a:rPr lang="en-US" sz="2000" b="1" dirty="0" err="1"/>
              <a:t>hijo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000" b="1" dirty="0"/>
              <a:t> </a:t>
            </a:r>
            <a:r>
              <a:rPr lang="en-US" sz="2000" b="1" dirty="0" err="1"/>
              <a:t>raiz</a:t>
            </a:r>
            <a:r>
              <a:rPr lang="en-US" sz="2000" b="1" dirty="0"/>
              <a:t>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print</a:t>
            </a:r>
            <a:r>
              <a:rPr lang="en-US" sz="2000" b="1" dirty="0"/>
              <a:t>(</a:t>
            </a:r>
            <a:r>
              <a:rPr lang="en-US" sz="2000" b="1" dirty="0" err="1"/>
              <a:t>hijo.tag</a:t>
            </a:r>
            <a:r>
              <a:rPr lang="en-US" sz="2000" b="1" dirty="0"/>
              <a:t>, </a:t>
            </a:r>
            <a:r>
              <a:rPr lang="en-US" sz="2000" b="1" dirty="0" err="1"/>
              <a:t>hijo.attrib</a:t>
            </a:r>
            <a:r>
              <a:rPr lang="en-US" sz="2000" b="1" dirty="0"/>
              <a:t>)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1409105" y="6030301"/>
            <a:ext cx="190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LecturaXML.ipynb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2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8270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40" y="2248679"/>
            <a:ext cx="10119406" cy="243363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09105" y="6030301"/>
            <a:ext cx="190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LecturaXML.ipynb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97284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52" y="3622402"/>
            <a:ext cx="4493609" cy="1422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063" y="1985563"/>
            <a:ext cx="6386856" cy="35914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9732" y="626409"/>
            <a:ext cx="347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Panel de navegación Anaconda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65180" y="175420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Navigator</a:t>
            </a:r>
            <a:endParaRPr lang="es-CO" sz="2000" b="1" dirty="0"/>
          </a:p>
        </p:txBody>
      </p:sp>
      <p:sp>
        <p:nvSpPr>
          <p:cNvPr id="12" name="Flecha abajo 11"/>
          <p:cNvSpPr/>
          <p:nvPr/>
        </p:nvSpPr>
        <p:spPr>
          <a:xfrm>
            <a:off x="2505238" y="25669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874000" y="2895600"/>
            <a:ext cx="1117600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1098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1743" t="363" r="-126" b="51092"/>
          <a:stretch/>
        </p:blipFill>
        <p:spPr>
          <a:xfrm>
            <a:off x="736213" y="2102498"/>
            <a:ext cx="10985887" cy="329113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108727" y="805003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Gestor de carpetas y archivos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3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93056" y="55584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2050" name="Picture 2" descr="http://community.datacamp.com.s3.amazonaws.com/community/production/ckeditor_assets/pictures/200/content_jupyternotebook3b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32" y="1996260"/>
            <a:ext cx="9224839" cy="3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154804" y="66956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Área de trabajo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726" y="3417276"/>
            <a:ext cx="5280025" cy="34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952" y="2425841"/>
            <a:ext cx="5257800" cy="4667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7952" y="4568643"/>
            <a:ext cx="5257800" cy="2762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997853" y="2425841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nombre al proyecto (Renombrar)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132139" y="3402606"/>
            <a:ext cx="426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Barra de herramientas </a:t>
            </a:r>
            <a:endParaRPr lang="es-CO" sz="20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997853" y="4501786"/>
            <a:ext cx="426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Operaciones rápidas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87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70030" y="467040"/>
            <a:ext cx="1943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Manejo de texto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4017" y="2434863"/>
            <a:ext cx="4042670" cy="2298242"/>
          </a:xfrm>
          <a:prstGeom prst="rect">
            <a:avLst/>
          </a:prstGeom>
        </p:spPr>
      </p:pic>
      <p:pic>
        <p:nvPicPr>
          <p:cNvPr id="3074" name="Picture 2" descr="https://www.adictosaltrabajo.com/wp-content/uploads/2018/01/LaTeX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31" y="2424717"/>
            <a:ext cx="5756275" cy="226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3643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331530" y="671010"/>
            <a:ext cx="2013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Ejecución código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0" name="Picture 6" descr="https://www.adictosaltrabajo.com/wp-content/uploads/2018/01/busqueda-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31" y="2267467"/>
            <a:ext cx="3744214" cy="288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725" y="2267467"/>
            <a:ext cx="5461178" cy="28808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7842" y="2030067"/>
            <a:ext cx="590550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5723" y="2501104"/>
            <a:ext cx="1374788" cy="195823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598484" y="4641906"/>
            <a:ext cx="1650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CTRL/</a:t>
            </a:r>
            <a:r>
              <a:rPr lang="es-CO" sz="2000" b="1" dirty="0"/>
              <a:t>S</a:t>
            </a:r>
            <a:r>
              <a:rPr lang="es-CO" sz="2000" b="1" dirty="0" smtClean="0"/>
              <a:t>HIFT </a:t>
            </a:r>
          </a:p>
          <a:p>
            <a:r>
              <a:rPr lang="es-CO" sz="2000" b="1" dirty="0" smtClean="0"/>
              <a:t>        + </a:t>
            </a:r>
          </a:p>
          <a:p>
            <a:r>
              <a:rPr lang="es-CO" sz="2000" b="1" dirty="0" smtClean="0"/>
              <a:t>     </a:t>
            </a:r>
            <a:r>
              <a:rPr lang="es-CO" sz="2000" b="1" dirty="0" err="1" smtClean="0"/>
              <a:t>Enter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754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1289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52" y="3622402"/>
            <a:ext cx="4493609" cy="1422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063" y="1985563"/>
            <a:ext cx="6386856" cy="35914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9732" y="626409"/>
            <a:ext cx="3479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Panel de navegación Anaconda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65180" y="1754207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Navigator</a:t>
            </a:r>
            <a:endParaRPr lang="es-CO" sz="2000" b="1" dirty="0"/>
          </a:p>
        </p:txBody>
      </p:sp>
      <p:sp>
        <p:nvSpPr>
          <p:cNvPr id="12" name="Flecha abajo 11"/>
          <p:cNvSpPr/>
          <p:nvPr/>
        </p:nvSpPr>
        <p:spPr>
          <a:xfrm>
            <a:off x="2505238" y="25669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6705752" y="4252818"/>
            <a:ext cx="1117600" cy="1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1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650</Words>
  <Application>Microsoft Office PowerPoint</Application>
  <PresentationFormat>Panorámica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149</cp:revision>
  <dcterms:created xsi:type="dcterms:W3CDTF">2019-08-28T08:19:55Z</dcterms:created>
  <dcterms:modified xsi:type="dcterms:W3CDTF">2020-01-22T07:04:12Z</dcterms:modified>
</cp:coreProperties>
</file>