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304" r:id="rId4"/>
    <p:sldId id="302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276" r:id="rId13"/>
    <p:sldId id="311" r:id="rId14"/>
    <p:sldId id="282" r:id="rId15"/>
    <p:sldId id="312" r:id="rId16"/>
    <p:sldId id="28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Variables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Operadores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8798D097-7FAE-42F2-AEDC-8CA48273D14D}" type="presOf" srcId="{662B24E7-C36A-4180-9EB6-DC8B0B3C5013}" destId="{F19ABE0B-9398-4C23-88B5-210BD86A82E9}" srcOrd="0" destOrd="0" presId="urn:microsoft.com/office/officeart/2005/8/layout/vList2"/>
    <dgm:cxn modelId="{5B23CCE6-B930-4851-94BB-077653A83802}" type="presOf" srcId="{8274BE64-40AE-48B4-9072-A6D41DF5453E}" destId="{EE3FD595-A371-4B52-970D-5E1CE59533EA}" srcOrd="0" destOrd="0" presId="urn:microsoft.com/office/officeart/2005/8/layout/vList2"/>
    <dgm:cxn modelId="{BD7FB756-A5F6-41F3-8782-C6D7090281A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Identación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902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Controladores de flujo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699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9837C6BE-84E3-43DB-AEF3-28442EE45B11}" type="presOf" srcId="{662B24E7-C36A-4180-9EB6-DC8B0B3C5013}" destId="{F19ABE0B-9398-4C23-88B5-210BD86A82E9}" srcOrd="0" destOrd="0" presId="urn:microsoft.com/office/officeart/2005/8/layout/vList2"/>
    <dgm:cxn modelId="{5602FD9D-25C6-4380-93D5-EA9B709BC75C}" type="presOf" srcId="{8274BE64-40AE-48B4-9072-A6D41DF5453E}" destId="{EE3FD595-A371-4B52-970D-5E1CE59533EA}" srcOrd="0" destOrd="0" presId="urn:microsoft.com/office/officeart/2005/8/layout/vList2"/>
    <dgm:cxn modelId="{B8211081-F0A6-4FE9-B5A0-507F98690BA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Controladores de flujo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359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2CF3A4AA-B4E9-4B6C-B163-CF6A489E72CC}" type="presOf" srcId="{8274BE64-40AE-48B4-9072-A6D41DF5453E}" destId="{EE3FD595-A371-4B52-970D-5E1CE59533EA}" srcOrd="0" destOrd="0" presId="urn:microsoft.com/office/officeart/2005/8/layout/vList2"/>
    <dgm:cxn modelId="{B1F6DD5B-036B-44CE-AF95-CC6618125CFE}" type="presOf" srcId="{662B24E7-C36A-4180-9EB6-DC8B0B3C5013}" destId="{F19ABE0B-9398-4C23-88B5-210BD86A82E9}" srcOrd="0" destOrd="0" presId="urn:microsoft.com/office/officeart/2005/8/layout/vList2"/>
    <dgm:cxn modelId="{094D3930-9210-4F91-A8E1-D4C43333D83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Controladores de flujo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359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85AE8FC9-CD65-4686-8BD4-267CEFCC0140}" type="presOf" srcId="{662B24E7-C36A-4180-9EB6-DC8B0B3C5013}" destId="{F19ABE0B-9398-4C23-88B5-210BD86A82E9}" srcOrd="0" destOrd="0" presId="urn:microsoft.com/office/officeart/2005/8/layout/vList2"/>
    <dgm:cxn modelId="{906F62A8-B47B-4C20-914B-2A74EE632F5D}" type="presOf" srcId="{8274BE64-40AE-48B4-9072-A6D41DF5453E}" destId="{EE3FD595-A371-4B52-970D-5E1CE59533EA}" srcOrd="0" destOrd="0" presId="urn:microsoft.com/office/officeart/2005/8/layout/vList2"/>
    <dgm:cxn modelId="{48ECB838-3E04-4366-9F1A-9FD0B671027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Estructura de datos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82F529C5-CC96-4059-8020-04272379EC7B}" type="presOf" srcId="{662B24E7-C36A-4180-9EB6-DC8B0B3C5013}" destId="{F19ABE0B-9398-4C23-88B5-210BD86A82E9}" srcOrd="0" destOrd="0" presId="urn:microsoft.com/office/officeart/2005/8/layout/vList2"/>
    <dgm:cxn modelId="{D8F30C31-087F-4C0A-B893-54DB1A818391}" type="presOf" srcId="{8274BE64-40AE-48B4-9072-A6D41DF5453E}" destId="{EE3FD595-A371-4B52-970D-5E1CE59533EA}" srcOrd="0" destOrd="0" presId="urn:microsoft.com/office/officeart/2005/8/layout/vList2"/>
    <dgm:cxn modelId="{21D81B6A-4C30-4FBB-B453-060C05A05D6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BB0F6BC-A7B1-4023-AA7C-8DD71F31C646}" type="presOf" srcId="{662B24E7-C36A-4180-9EB6-DC8B0B3C5013}" destId="{F19ABE0B-9398-4C23-88B5-210BD86A82E9}" srcOrd="0" destOrd="0" presId="urn:microsoft.com/office/officeart/2005/8/layout/vList2"/>
    <dgm:cxn modelId="{5DB204E3-9AE7-42F5-A94E-84DAB3BADC73}" type="presOf" srcId="{8274BE64-40AE-48B4-9072-A6D41DF5453E}" destId="{EE3FD595-A371-4B52-970D-5E1CE59533EA}" srcOrd="0" destOrd="0" presId="urn:microsoft.com/office/officeart/2005/8/layout/vList2"/>
    <dgm:cxn modelId="{AD69145A-BAF5-4061-8164-6AF215362E3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5142409-9458-4F48-9133-59DA6DE65396}" type="presOf" srcId="{8274BE64-40AE-48B4-9072-A6D41DF5453E}" destId="{EE3FD595-A371-4B52-970D-5E1CE59533EA}" srcOrd="0" destOrd="0" presId="urn:microsoft.com/office/officeart/2005/8/layout/vList2"/>
    <dgm:cxn modelId="{30D6BFFF-33CD-4EDD-B4DA-D3F7A318E3BB}" type="presOf" srcId="{662B24E7-C36A-4180-9EB6-DC8B0B3C5013}" destId="{F19ABE0B-9398-4C23-88B5-210BD86A82E9}" srcOrd="0" destOrd="0" presId="urn:microsoft.com/office/officeart/2005/8/layout/vList2"/>
    <dgm:cxn modelId="{D845E6FD-5531-485E-A776-1845F77B1C8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1340381-ED02-4DB5-98AC-E2923EDAB866}" type="presOf" srcId="{8274BE64-40AE-48B4-9072-A6D41DF5453E}" destId="{EE3FD595-A371-4B52-970D-5E1CE59533EA}" srcOrd="0" destOrd="0" presId="urn:microsoft.com/office/officeart/2005/8/layout/vList2"/>
    <dgm:cxn modelId="{4D65E65B-98DC-4E73-A7BB-655D4334A69B}" type="presOf" srcId="{662B24E7-C36A-4180-9EB6-DC8B0B3C5013}" destId="{F19ABE0B-9398-4C23-88B5-210BD86A82E9}" srcOrd="0" destOrd="0" presId="urn:microsoft.com/office/officeart/2005/8/layout/vList2"/>
    <dgm:cxn modelId="{D30B1734-BBE9-41C0-83B3-AFA3CA8A6B89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A591CF30-5CC3-4B2F-8224-8815E90F1946}" type="presOf" srcId="{662B24E7-C36A-4180-9EB6-DC8B0B3C5013}" destId="{F19ABE0B-9398-4C23-88B5-210BD86A82E9}" srcOrd="0" destOrd="0" presId="urn:microsoft.com/office/officeart/2005/8/layout/vList2"/>
    <dgm:cxn modelId="{A25FD573-F3E3-4193-BAD0-FF2EFD0A9AB0}" type="presOf" srcId="{8274BE64-40AE-48B4-9072-A6D41DF5453E}" destId="{EE3FD595-A371-4B52-970D-5E1CE59533EA}" srcOrd="0" destOrd="0" presId="urn:microsoft.com/office/officeart/2005/8/layout/vList2"/>
    <dgm:cxn modelId="{8E3443E5-0F3D-4C3B-82E2-1B32D634AFE9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0258F31-D5D3-4F95-942A-A27818ACF87C}" type="presOf" srcId="{662B24E7-C36A-4180-9EB6-DC8B0B3C5013}" destId="{F19ABE0B-9398-4C23-88B5-210BD86A82E9}" srcOrd="0" destOrd="0" presId="urn:microsoft.com/office/officeart/2005/8/layout/vList2"/>
    <dgm:cxn modelId="{312D4B31-2735-4FCD-820C-2525F3195386}" type="presOf" srcId="{8274BE64-40AE-48B4-9072-A6D41DF5453E}" destId="{EE3FD595-A371-4B52-970D-5E1CE59533EA}" srcOrd="0" destOrd="0" presId="urn:microsoft.com/office/officeart/2005/8/layout/vList2"/>
    <dgm:cxn modelId="{67000ADF-40AB-4930-8314-2496FF7A18B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EF29F58-67EA-4BE4-81EA-E77FD4E75C4D}" type="presOf" srcId="{662B24E7-C36A-4180-9EB6-DC8B0B3C5013}" destId="{F19ABE0B-9398-4C23-88B5-210BD86A82E9}" srcOrd="0" destOrd="0" presId="urn:microsoft.com/office/officeart/2005/8/layout/vList2"/>
    <dgm:cxn modelId="{4B9D5EE3-77D0-4696-B0B5-8BA3AB17E7E6}" type="presOf" srcId="{8274BE64-40AE-48B4-9072-A6D41DF5453E}" destId="{EE3FD595-A371-4B52-970D-5E1CE59533EA}" srcOrd="0" destOrd="0" presId="urn:microsoft.com/office/officeart/2005/8/layout/vList2"/>
    <dgm:cxn modelId="{5FB26A7F-1BC9-48A4-8717-BEFA75B9A93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Operadores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52553229-E0A6-4810-BA72-2813437713C2}" type="presOf" srcId="{662B24E7-C36A-4180-9EB6-DC8B0B3C5013}" destId="{F19ABE0B-9398-4C23-88B5-210BD86A82E9}" srcOrd="0" destOrd="0" presId="urn:microsoft.com/office/officeart/2005/8/layout/vList2"/>
    <dgm:cxn modelId="{8F85F7F7-8245-4FEC-9C62-CB7FBCE792B8}" type="presOf" srcId="{8274BE64-40AE-48B4-9072-A6D41DF5453E}" destId="{EE3FD595-A371-4B52-970D-5E1CE59533EA}" srcOrd="0" destOrd="0" presId="urn:microsoft.com/office/officeart/2005/8/layout/vList2"/>
    <dgm:cxn modelId="{581F0C14-41CA-49A0-8298-CC73739431F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Operadores</a:t>
          </a:r>
          <a:endParaRPr lang="es-CO" dirty="0" smtClean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E86510C-99D1-4A54-AF51-1C9484C95B38}" type="presOf" srcId="{662B24E7-C36A-4180-9EB6-DC8B0B3C5013}" destId="{F19ABE0B-9398-4C23-88B5-210BD86A82E9}" srcOrd="0" destOrd="0" presId="urn:microsoft.com/office/officeart/2005/8/layout/vList2"/>
    <dgm:cxn modelId="{1D04C583-6D7C-4DFF-8F2A-BBC7E2D78D6A}" type="presOf" srcId="{8274BE64-40AE-48B4-9072-A6D41DF5453E}" destId="{EE3FD595-A371-4B52-970D-5E1CE59533EA}" srcOrd="0" destOrd="0" presId="urn:microsoft.com/office/officeart/2005/8/layout/vList2"/>
    <dgm:cxn modelId="{873F94A0-21DB-47FC-88AF-924BE3A2DB30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Variables</a:t>
          </a:r>
          <a:endParaRPr lang="es-CO" sz="36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kern="1200" dirty="0" smtClean="0"/>
            <a:t>Operadores</a:t>
          </a:r>
          <a:endParaRPr lang="es-CO" sz="33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37028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Identación</a:t>
          </a:r>
          <a:endParaRPr lang="es-CO" sz="3600" kern="1200" dirty="0"/>
        </a:p>
      </dsp:txBody>
      <dsp:txXfrm>
        <a:off x="101934" y="79715"/>
        <a:ext cx="2260199" cy="7890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14041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Controladores de flujo</a:t>
          </a:r>
          <a:endParaRPr lang="es-CO" sz="2700" kern="1200" dirty="0"/>
        </a:p>
      </dsp:txBody>
      <dsp:txXfrm>
        <a:off x="150183" y="45695"/>
        <a:ext cx="2226101" cy="11042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76251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Controladores de flujo</a:t>
          </a:r>
          <a:endParaRPr lang="es-CO" sz="2700" kern="1200" dirty="0"/>
        </a:p>
      </dsp:txBody>
      <dsp:txXfrm>
        <a:off x="150183" y="-16515"/>
        <a:ext cx="2226101" cy="11042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76251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Controladores de flujo</a:t>
          </a:r>
          <a:endParaRPr lang="es-CO" sz="2700" kern="1200" dirty="0"/>
        </a:p>
      </dsp:txBody>
      <dsp:txXfrm>
        <a:off x="150183" y="-16515"/>
        <a:ext cx="2226101" cy="11042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0703" y="112228"/>
          <a:ext cx="2345573" cy="77880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Estructura de datos</a:t>
          </a:r>
          <a:endParaRPr lang="es-CO" sz="2100" kern="1200" dirty="0"/>
        </a:p>
      </dsp:txBody>
      <dsp:txXfrm>
        <a:off x="88721" y="150246"/>
        <a:ext cx="2269537" cy="702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  <a:endParaRPr lang="es-CO" sz="27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  <a:endParaRPr lang="es-CO" sz="27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  <a:endParaRPr lang="es-CO" sz="27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  <a:endParaRPr lang="es-CO" sz="27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  <a:endParaRPr lang="es-CO" sz="27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  <a:endParaRPr lang="es-CO" sz="27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kern="1200" dirty="0" smtClean="0"/>
            <a:t>Operadores</a:t>
          </a:r>
          <a:endParaRPr lang="es-CO" sz="3300" kern="1200" dirty="0" smtClean="0"/>
        </a:p>
      </dsp:txBody>
      <dsp:txXfrm>
        <a:off x="101934" y="206832"/>
        <a:ext cx="2260199" cy="7890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kern="1200" dirty="0" smtClean="0"/>
            <a:t>Operadores</a:t>
          </a:r>
          <a:endParaRPr lang="es-CO" sz="3300" kern="1200" dirty="0" smtClean="0"/>
        </a:p>
      </dsp:txBody>
      <dsp:txXfrm>
        <a:off x="101934" y="206832"/>
        <a:ext cx="2260199" cy="789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08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5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7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4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2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0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0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8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00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8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DBFE-2BAA-4F75-9D56-DE56E3BD12D1}" type="datetimeFigureOut">
              <a:rPr lang="es-CO" smtClean="0"/>
              <a:t>20/01/2020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6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12" Type="http://schemas.openxmlformats.org/officeDocument/2006/relationships/image" Target="../media/image1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14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5477" y="1697440"/>
            <a:ext cx="10031712" cy="21236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4400" b="1" dirty="0" smtClean="0"/>
              <a:t>Maestría</a:t>
            </a:r>
          </a:p>
          <a:p>
            <a:pPr algn="ctr"/>
            <a:r>
              <a:rPr lang="es-CO" sz="4400" b="1" dirty="0" smtClean="0"/>
              <a:t> en Gestión Estratégica de la Información</a:t>
            </a:r>
          </a:p>
          <a:p>
            <a:pPr algn="ctr"/>
            <a:r>
              <a:rPr lang="es-CO" sz="4400" b="1" dirty="0" smtClean="0"/>
              <a:t>Cohorte 1 – 2020-1</a:t>
            </a:r>
            <a:endParaRPr lang="es-CO" sz="4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110954" y="4386639"/>
            <a:ext cx="79207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400" b="1" dirty="0" smtClean="0"/>
              <a:t>Módulo:</a:t>
            </a:r>
          </a:p>
          <a:p>
            <a:pPr algn="ctr"/>
            <a:r>
              <a:rPr lang="es-CO" sz="4400" b="1" dirty="0" smtClean="0"/>
              <a:t>CIENCIA DE DATOS CON PYTHON</a:t>
            </a:r>
          </a:p>
          <a:p>
            <a:pPr algn="ctr"/>
            <a:r>
              <a:rPr lang="es-CO" sz="4400" b="1" dirty="0" err="1" smtClean="0"/>
              <a:t>Phd</a:t>
            </a:r>
            <a:r>
              <a:rPr lang="es-CO" sz="4400" b="1" dirty="0" smtClean="0"/>
              <a:t>. Carlos Betancourt Correa</a:t>
            </a:r>
            <a:endParaRPr lang="es-CO" sz="4400" b="1" dirty="0"/>
          </a:p>
        </p:txBody>
      </p:sp>
      <p:pic>
        <p:nvPicPr>
          <p:cNvPr id="5" name="Picture 2" descr="Home â Universidad de Maniz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4" descr="Facultad de Ciencias e IngenierÃ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4432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15540" y="603462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74427" y="42645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3000" y="1596150"/>
            <a:ext cx="77978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4432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090140" y="6289804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74427" y="426452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Compuestas lógicas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08387"/>
              </p:ext>
            </p:extLst>
          </p:nvPr>
        </p:nvGraphicFramePr>
        <p:xfrm>
          <a:off x="756381" y="2988757"/>
          <a:ext cx="6256866" cy="16510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128433"/>
                <a:gridCol w="3128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AND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True and True</a:t>
                      </a:r>
                    </a:p>
                    <a:p>
                      <a:pPr algn="ctr"/>
                      <a:r>
                        <a:rPr lang="es-CO" b="0" dirty="0" smtClean="0"/>
                        <a:t>True and false</a:t>
                      </a:r>
                      <a:endParaRPr lang="es-CO" b="0" dirty="0"/>
                    </a:p>
                  </a:txBody>
                  <a:tcPr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True </a:t>
                      </a:r>
                      <a:r>
                        <a:rPr lang="es-CO" dirty="0" err="1" smtClean="0"/>
                        <a:t>or</a:t>
                      </a:r>
                      <a:r>
                        <a:rPr lang="es-CO" dirty="0" smtClean="0"/>
                        <a:t> False</a:t>
                      </a:r>
                    </a:p>
                    <a:p>
                      <a:pPr algn="ctr"/>
                      <a:r>
                        <a:rPr lang="es-CO" dirty="0" smtClean="0"/>
                        <a:t>False </a:t>
                      </a:r>
                      <a:r>
                        <a:rPr lang="es-CO" dirty="0" err="1" smtClean="0"/>
                        <a:t>or</a:t>
                      </a:r>
                      <a:r>
                        <a:rPr lang="es-CO" dirty="0" smtClean="0"/>
                        <a:t> true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NOT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not True == False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7437" y="2219482"/>
            <a:ext cx="34575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49837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117" y="1762384"/>
            <a:ext cx="10295228" cy="1810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3006" y="3889912"/>
            <a:ext cx="3386438" cy="15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659979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770562" y="48430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Condicionales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0" y="1696563"/>
            <a:ext cx="6948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000" dirty="0"/>
              <a:t>Permite dividir el flujo de un programa en diferentes </a:t>
            </a:r>
            <a:r>
              <a:rPr lang="es-ES" sz="2000" dirty="0" smtClean="0"/>
              <a:t>caminos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000" dirty="0" smtClean="0"/>
              <a:t>se </a:t>
            </a:r>
            <a:r>
              <a:rPr lang="es-ES" sz="2000" dirty="0"/>
              <a:t>ejecuta siempre que la expresión que comprueba </a:t>
            </a:r>
            <a:r>
              <a:rPr lang="es-ES" sz="2000" dirty="0" smtClean="0"/>
              <a:t>sea verdadera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0041" y="1680550"/>
            <a:ext cx="4321122" cy="121429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3722" y="3035330"/>
            <a:ext cx="3273760" cy="175691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6340" y="3355978"/>
            <a:ext cx="5553075" cy="1809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3262" y="5003346"/>
            <a:ext cx="1666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91806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674427" y="789804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Ciclo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04952" y="1581701"/>
            <a:ext cx="6948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 err="1" smtClean="0"/>
              <a:t>While</a:t>
            </a:r>
            <a:r>
              <a:rPr lang="es-ES" sz="2000" b="1" dirty="0" smtClean="0"/>
              <a:t>: </a:t>
            </a:r>
          </a:p>
          <a:p>
            <a:pPr lvl="1"/>
            <a:r>
              <a:rPr lang="es-ES" sz="2000" dirty="0" smtClean="0"/>
              <a:t>Se ejecuta mientras la condición sea verdadera o se interrumpida (break)</a:t>
            </a:r>
            <a:endParaRPr lang="es-ES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006" y="2707953"/>
            <a:ext cx="5419725" cy="24288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0659" y="2637600"/>
            <a:ext cx="5495925" cy="258127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7253912" y="2217372"/>
            <a:ext cx="269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 err="1" smtClean="0"/>
              <a:t>While</a:t>
            </a:r>
            <a:r>
              <a:rPr lang="es-ES" sz="2000" b="1" dirty="0"/>
              <a:t> </a:t>
            </a:r>
            <a:r>
              <a:rPr lang="es-ES" sz="2000" b="1" dirty="0" smtClean="0"/>
              <a:t>- </a:t>
            </a:r>
            <a:r>
              <a:rPr lang="es-ES" sz="2000" b="1" dirty="0" err="1" smtClean="0"/>
              <a:t>continue</a:t>
            </a:r>
            <a:endParaRPr lang="es-E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632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91806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013246" y="6315188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905561" y="780637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Ciclo For 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0872" y="1586413"/>
            <a:ext cx="6317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 smtClean="0"/>
              <a:t>For: </a:t>
            </a:r>
          </a:p>
          <a:p>
            <a:pPr lvl="1"/>
            <a:r>
              <a:rPr lang="es-ES" sz="2000" dirty="0" smtClean="0"/>
              <a:t>realiza en numero de iteraciones según la longitud del objeto o sea interrumpido (break)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253912" y="2217372"/>
            <a:ext cx="269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 smtClean="0"/>
              <a:t>For – </a:t>
            </a:r>
            <a:r>
              <a:rPr lang="es-ES" sz="2000" b="1" dirty="0" err="1" smtClean="0"/>
              <a:t>range</a:t>
            </a:r>
            <a:r>
              <a:rPr lang="es-ES" sz="2000" b="1" dirty="0" smtClean="0"/>
              <a:t>()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76" y="4938163"/>
            <a:ext cx="4352925" cy="1276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9299" y="2617482"/>
            <a:ext cx="3219119" cy="223320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0539" y="2910021"/>
            <a:ext cx="4073490" cy="25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01016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465281" y="723497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Tuplas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958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29582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-75413" y="2180029"/>
            <a:ext cx="6948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Toma el valor de: operaciones, números, texto, objetos etc…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Se pueden redefinir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No </a:t>
            </a:r>
            <a:r>
              <a:rPr lang="es-CO" sz="2000" b="1" dirty="0" err="1" smtClean="0"/>
              <a:t>tipadas</a:t>
            </a:r>
            <a:endParaRPr lang="es-CO" sz="2000" b="1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No pueden comenzar con números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No pueden contener espacios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No pueden tener símbolos especiales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3400" y="1850208"/>
            <a:ext cx="4922108" cy="35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74825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30945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Números (entero, decimal) </a:t>
            </a:r>
          </a:p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Operaciones</a:t>
            </a:r>
            <a:endParaRPr lang="es-CO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25851"/>
              </p:ext>
            </p:extLst>
          </p:nvPr>
        </p:nvGraphicFramePr>
        <p:xfrm>
          <a:off x="2032731" y="2346686"/>
          <a:ext cx="8127999" cy="22250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0" dirty="0" smtClean="0"/>
                        <a:t>SUMA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+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 3+2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RESTA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8-3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MULTIPLICACION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*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2*3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DIVISION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/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12/4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MODULO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5%2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POTENCIA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**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2**6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8651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98549"/>
              </p:ext>
            </p:extLst>
          </p:nvPr>
        </p:nvGraphicFramePr>
        <p:xfrm>
          <a:off x="2384973" y="1890466"/>
          <a:ext cx="7423514" cy="222433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694678"/>
                <a:gridCol w="3728836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Entrada</a:t>
                      </a:r>
                      <a:r>
                        <a:rPr lang="es-CO" baseline="0" dirty="0" smtClean="0"/>
                        <a:t>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 Salida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'Hola Mundo'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'Hola Mundo'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"Hola Mundo"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'Hola Mundo'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'Esta \'palabra\' se encuentra escrita entre comillas dobles'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"Esta 'palabra' se encuentra escrita entre comillas dobles"</a:t>
                      </a:r>
                      <a:endParaRPr lang="es-CO" dirty="0"/>
                    </a:p>
                  </a:txBody>
                  <a:tcPr/>
                </a:tc>
              </a:tr>
              <a:tr h="471734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print</a:t>
                      </a:r>
                      <a:r>
                        <a:rPr lang="es-CO" dirty="0" smtClean="0"/>
                        <a:t>("Una cadena")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Una cadena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4619403" y="472619"/>
            <a:ext cx="29546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	Texto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(cadenas caracteres)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520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8651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19403" y="472619"/>
            <a:ext cx="29546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	Texto </a:t>
            </a:r>
          </a:p>
          <a:p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Operaciones e índices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85240"/>
              </p:ext>
            </p:extLst>
          </p:nvPr>
        </p:nvGraphicFramePr>
        <p:xfrm>
          <a:off x="2032731" y="2346686"/>
          <a:ext cx="8127999" cy="1478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0" dirty="0" smtClean="0"/>
                        <a:t>Concatenar Cadenas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+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‘Hola’ + ‘Mundo’</a:t>
                      </a:r>
                      <a:endParaRPr lang="es-CO" b="0" dirty="0"/>
                    </a:p>
                  </a:txBody>
                  <a:tcPr/>
                </a:tc>
              </a:tr>
              <a:tr h="355874">
                <a:tc>
                  <a:txBody>
                    <a:bodyPr/>
                    <a:lstStyle/>
                    <a:p>
                      <a:r>
                        <a:rPr lang="es-CO" dirty="0" smtClean="0"/>
                        <a:t>Obtener tamaño</a:t>
                      </a:r>
                      <a:r>
                        <a:rPr lang="es-CO" baseline="0" dirty="0" smtClean="0"/>
                        <a:t> cadena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len</a:t>
                      </a:r>
                      <a:r>
                        <a:rPr lang="es-CO" dirty="0" smtClean="0"/>
                        <a:t>(cadena)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Len</a:t>
                      </a:r>
                      <a:r>
                        <a:rPr lang="es-CO" dirty="0" smtClean="0"/>
                        <a:t>(‘hola mundo’)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Obtener índice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Cadena[N]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‘'hola mundo'[5]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Slicing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Cadena[N:M]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'hola mundo'[4:10]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4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8651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19403" y="47261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	Ejemplo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7893" y="1833090"/>
            <a:ext cx="6107707" cy="36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8651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74427" y="426452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	Listas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35526"/>
              </p:ext>
            </p:extLst>
          </p:nvPr>
        </p:nvGraphicFramePr>
        <p:xfrm>
          <a:off x="1409700" y="2346686"/>
          <a:ext cx="9385299" cy="2763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128433"/>
                <a:gridCol w="3128433"/>
                <a:gridCol w="3128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Definir</a:t>
                      </a:r>
                      <a:r>
                        <a:rPr lang="es-CO" b="0" baseline="0" dirty="0" smtClean="0"/>
                        <a:t> listas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lista</a:t>
                      </a:r>
                      <a:r>
                        <a:rPr lang="es-CO" b="0" baseline="0" dirty="0" smtClean="0"/>
                        <a:t>= []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 err="1" smtClean="0"/>
                        <a:t>numeros</a:t>
                      </a:r>
                      <a:r>
                        <a:rPr lang="es-ES" b="0" dirty="0" smtClean="0"/>
                        <a:t> = [1,2,3,4]</a:t>
                      </a:r>
                    </a:p>
                    <a:p>
                      <a:pPr algn="l"/>
                      <a:r>
                        <a:rPr lang="es-ES" b="1" dirty="0" smtClean="0"/>
                        <a:t>datos</a:t>
                      </a:r>
                      <a:r>
                        <a:rPr lang="es-ES" b="0" dirty="0" smtClean="0"/>
                        <a:t> = [4,"una cadena",-15,3.14,"otra cadena"]</a:t>
                      </a:r>
                      <a:endParaRPr lang="es-CO" b="0" dirty="0"/>
                    </a:p>
                  </a:txBody>
                  <a:tcPr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Obtener tamaño</a:t>
                      </a:r>
                      <a:r>
                        <a:rPr lang="es-CO" baseline="0" dirty="0" smtClean="0"/>
                        <a:t> lista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len</a:t>
                      </a:r>
                      <a:r>
                        <a:rPr lang="es-CO" dirty="0" smtClean="0"/>
                        <a:t>(lista)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len</a:t>
                      </a:r>
                      <a:r>
                        <a:rPr lang="es-CO" dirty="0" smtClean="0"/>
                        <a:t>(‘</a:t>
                      </a:r>
                      <a:r>
                        <a:rPr lang="es-CO" dirty="0" err="1" smtClean="0"/>
                        <a:t>numeros</a:t>
                      </a:r>
                      <a:r>
                        <a:rPr lang="es-CO" dirty="0" smtClean="0"/>
                        <a:t>’)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Obtener índice lista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lista[N]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datos[-1]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concatenar</a:t>
                      </a:r>
                      <a:r>
                        <a:rPr lang="es-CO" baseline="0" dirty="0" smtClean="0"/>
                        <a:t> listas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Lista1</a:t>
                      </a:r>
                      <a:r>
                        <a:rPr lang="es-CO" baseline="0" dirty="0" smtClean="0"/>
                        <a:t> + lista2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numeros</a:t>
                      </a:r>
                      <a:r>
                        <a:rPr lang="es-CO" baseline="0" dirty="0" smtClean="0"/>
                        <a:t> + datos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Adicionar elemento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Lista.append</a:t>
                      </a:r>
                      <a:r>
                        <a:rPr lang="es-CO" dirty="0" smtClean="0"/>
                        <a:t>(dato)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datos.append</a:t>
                      </a:r>
                      <a:r>
                        <a:rPr lang="es-CO" dirty="0" smtClean="0"/>
                        <a:t>(pi)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Vaciar</a:t>
                      </a:r>
                      <a:r>
                        <a:rPr lang="es-CO" baseline="0" dirty="0" smtClean="0"/>
                        <a:t> lista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Lista = []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datos = []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0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8651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270289" y="5960962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74427" y="426452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801" y="1699099"/>
            <a:ext cx="8128000" cy="41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4432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74427" y="426452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Lógicos y relacionales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80130"/>
              </p:ext>
            </p:extLst>
          </p:nvPr>
        </p:nvGraphicFramePr>
        <p:xfrm>
          <a:off x="1409700" y="2346686"/>
          <a:ext cx="9385299" cy="22199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128433"/>
                <a:gridCol w="3128433"/>
                <a:gridCol w="3128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Igual que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N</a:t>
                      </a:r>
                      <a:r>
                        <a:rPr lang="es-CO" b="0" baseline="0" dirty="0" smtClean="0"/>
                        <a:t> == M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‘Hola’==‘hola’</a:t>
                      </a:r>
                      <a:endParaRPr lang="es-CO" b="0" dirty="0"/>
                    </a:p>
                  </a:txBody>
                  <a:tcPr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Distinto de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 != 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5!=3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Mayor</a:t>
                      </a:r>
                      <a:r>
                        <a:rPr lang="es-CO" baseline="0" dirty="0" smtClean="0"/>
                        <a:t> que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</a:t>
                      </a:r>
                      <a:r>
                        <a:rPr lang="es-CO" baseline="0" dirty="0" smtClean="0"/>
                        <a:t> &gt; 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r>
                        <a:rPr lang="es-CO" baseline="0" dirty="0" smtClean="0"/>
                        <a:t> &gt; -3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Menor</a:t>
                      </a:r>
                      <a:r>
                        <a:rPr lang="es-CO" baseline="0" dirty="0" smtClean="0"/>
                        <a:t> que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</a:t>
                      </a:r>
                      <a:r>
                        <a:rPr lang="es-CO" baseline="0" dirty="0" smtClean="0"/>
                        <a:t> &lt; 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r>
                        <a:rPr lang="es-CO" baseline="0" dirty="0" smtClean="0"/>
                        <a:t> &lt; 7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Mayor</a:t>
                      </a:r>
                      <a:r>
                        <a:rPr lang="es-CO" baseline="0" dirty="0" smtClean="0"/>
                        <a:t> o igual que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</a:t>
                      </a:r>
                      <a:r>
                        <a:rPr lang="es-CO" baseline="0" dirty="0" smtClean="0"/>
                        <a:t> &gt;= 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len</a:t>
                      </a:r>
                      <a:r>
                        <a:rPr lang="es-CO" dirty="0" smtClean="0"/>
                        <a:t>(‘hola’) &gt;= 5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Menor</a:t>
                      </a:r>
                      <a:r>
                        <a:rPr lang="es-CO" baseline="0" dirty="0" smtClean="0"/>
                        <a:t> o igual que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</a:t>
                      </a:r>
                      <a:r>
                        <a:rPr lang="es-CO" baseline="0" dirty="0" smtClean="0"/>
                        <a:t> &lt;= M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‘hola’[0]</a:t>
                      </a:r>
                      <a:r>
                        <a:rPr lang="es-CO" baseline="0" dirty="0" smtClean="0"/>
                        <a:t> &lt;= ‘p’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8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424</Words>
  <Application>Microsoft Office PowerPoint</Application>
  <PresentationFormat>Panorámica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Proyectochec</dc:creator>
  <cp:lastModifiedBy>duvan andres ospina londoño</cp:lastModifiedBy>
  <cp:revision>157</cp:revision>
  <dcterms:created xsi:type="dcterms:W3CDTF">2019-08-28T08:19:55Z</dcterms:created>
  <dcterms:modified xsi:type="dcterms:W3CDTF">2020-01-21T04:53:51Z</dcterms:modified>
</cp:coreProperties>
</file>