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4" r:id="rId3"/>
    <p:sldId id="313" r:id="rId4"/>
    <p:sldId id="341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65" r:id="rId20"/>
    <p:sldId id="366" r:id="rId21"/>
    <p:sldId id="367" r:id="rId22"/>
    <p:sldId id="368" r:id="rId23"/>
    <p:sldId id="369" r:id="rId24"/>
    <p:sldId id="358" r:id="rId25"/>
    <p:sldId id="360" r:id="rId26"/>
    <p:sldId id="361" r:id="rId27"/>
    <p:sldId id="362" r:id="rId28"/>
    <p:sldId id="363" r:id="rId29"/>
    <p:sldId id="364" r:id="rId3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Aplicaciones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F5D1391-9D08-4D28-B023-2527E2D97ACE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EC2C20DE-4A57-43DC-864B-B92D15F769DF}" type="presOf" srcId="{662B24E7-C36A-4180-9EB6-DC8B0B3C5013}" destId="{F19ABE0B-9398-4C23-88B5-210BD86A82E9}" srcOrd="0" destOrd="0" presId="urn:microsoft.com/office/officeart/2005/8/layout/vList2"/>
    <dgm:cxn modelId="{DA470611-F0A9-4B6D-84FC-80FCB1F16451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Aplicaciones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1296777D-C91B-48D2-BE59-D5865AAFDC0A}" type="presOf" srcId="{8274BE64-40AE-48B4-9072-A6D41DF5453E}" destId="{EE3FD595-A371-4B52-970D-5E1CE59533EA}" srcOrd="0" destOrd="0" presId="urn:microsoft.com/office/officeart/2005/8/layout/vList2"/>
    <dgm:cxn modelId="{7E43A357-16FD-4A99-ADD3-1886A0280696}" type="presOf" srcId="{662B24E7-C36A-4180-9EB6-DC8B0B3C5013}" destId="{F19ABE0B-9398-4C23-88B5-210BD86A82E9}" srcOrd="0" destOrd="0" presId="urn:microsoft.com/office/officeart/2005/8/layout/vList2"/>
    <dgm:cxn modelId="{78A636A8-DB25-4195-8E3B-A1678C2BD818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Aplicaciones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9666DF9C-5B96-4AA5-B4C7-2063E1920EA2}" type="presOf" srcId="{662B24E7-C36A-4180-9EB6-DC8B0B3C5013}" destId="{F19ABE0B-9398-4C23-88B5-210BD86A82E9}" srcOrd="0" destOrd="0" presId="urn:microsoft.com/office/officeart/2005/8/layout/vList2"/>
    <dgm:cxn modelId="{5B53B5DC-B798-4C07-BC68-54B0F2A3CA0A}" type="presOf" srcId="{8274BE64-40AE-48B4-9072-A6D41DF5453E}" destId="{EE3FD595-A371-4B52-970D-5E1CE59533EA}" srcOrd="0" destOrd="0" presId="urn:microsoft.com/office/officeart/2005/8/layout/vList2"/>
    <dgm:cxn modelId="{6667FED7-9601-49F1-B30F-5BB1B5999AAE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Aplicaciones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7D77762B-2800-4D14-9217-BDAD4F5F0233}" type="presOf" srcId="{8274BE64-40AE-48B4-9072-A6D41DF5453E}" destId="{EE3FD595-A371-4B52-970D-5E1CE59533EA}" srcOrd="0" destOrd="0" presId="urn:microsoft.com/office/officeart/2005/8/layout/vList2"/>
    <dgm:cxn modelId="{D9683D54-36DD-4974-B3BF-334453411727}" type="presOf" srcId="{662B24E7-C36A-4180-9EB6-DC8B0B3C5013}" destId="{F19ABE0B-9398-4C23-88B5-210BD86A82E9}" srcOrd="0" destOrd="0" presId="urn:microsoft.com/office/officeart/2005/8/layout/vList2"/>
    <dgm:cxn modelId="{7F6EFDA1-B6DD-46C5-8AE0-41421B10C8BC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Aplicaciones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15D7170C-342B-4AEB-AD26-749B9CAFCA18}" type="presOf" srcId="{662B24E7-C36A-4180-9EB6-DC8B0B3C5013}" destId="{F19ABE0B-9398-4C23-88B5-210BD86A82E9}" srcOrd="0" destOrd="0" presId="urn:microsoft.com/office/officeart/2005/8/layout/vList2"/>
    <dgm:cxn modelId="{4CA22725-93CC-457B-868E-983B5A6C3697}" type="presOf" srcId="{8274BE64-40AE-48B4-9072-A6D41DF5453E}" destId="{EE3FD595-A371-4B52-970D-5E1CE59533EA}" srcOrd="0" destOrd="0" presId="urn:microsoft.com/office/officeart/2005/8/layout/vList2"/>
    <dgm:cxn modelId="{70C2B38C-F9E8-457F-A034-E7F7A986A21A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Aplicaciones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18360A74-1CF6-4AA7-8370-0D6BA0E66A32}" type="presOf" srcId="{8274BE64-40AE-48B4-9072-A6D41DF5453E}" destId="{EE3FD595-A371-4B52-970D-5E1CE59533EA}" srcOrd="0" destOrd="0" presId="urn:microsoft.com/office/officeart/2005/8/layout/vList2"/>
    <dgm:cxn modelId="{AC058FE5-2F96-487C-91DD-F8F3359D5AFD}" type="presOf" srcId="{662B24E7-C36A-4180-9EB6-DC8B0B3C5013}" destId="{F19ABE0B-9398-4C23-88B5-210BD86A82E9}" srcOrd="0" destOrd="0" presId="urn:microsoft.com/office/officeart/2005/8/layout/vList2"/>
    <dgm:cxn modelId="{1B032A5D-3482-4704-8877-7C3E122075CE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Aplicaciones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AF3C7CEE-2F44-4331-9F03-7F99C4445CF2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45CB7264-C57C-4ADF-B3CE-4EAF1530FC9A}" type="presOf" srcId="{662B24E7-C36A-4180-9EB6-DC8B0B3C5013}" destId="{F19ABE0B-9398-4C23-88B5-210BD86A82E9}" srcOrd="0" destOrd="0" presId="urn:microsoft.com/office/officeart/2005/8/layout/vList2"/>
    <dgm:cxn modelId="{F28932F0-D7F2-4C3F-9B82-9DC76FBD85A8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Aplicaciones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953B112C-38F6-4186-B36B-42E470DB4EF4}" type="presOf" srcId="{8274BE64-40AE-48B4-9072-A6D41DF5453E}" destId="{EE3FD595-A371-4B52-970D-5E1CE59533EA}" srcOrd="0" destOrd="0" presId="urn:microsoft.com/office/officeart/2005/8/layout/vList2"/>
    <dgm:cxn modelId="{7C6B301D-36EE-4707-955E-EF1B8DD1D8C8}" type="presOf" srcId="{662B24E7-C36A-4180-9EB6-DC8B0B3C5013}" destId="{F19ABE0B-9398-4C23-88B5-210BD86A82E9}" srcOrd="0" destOrd="0" presId="urn:microsoft.com/office/officeart/2005/8/layout/vList2"/>
    <dgm:cxn modelId="{3B3936E7-EDA5-4BCA-A240-3D1169C6AAE8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Aplicaciones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2D0989C3-03D7-4592-B58F-DCB67E026481}" type="presOf" srcId="{662B24E7-C36A-4180-9EB6-DC8B0B3C5013}" destId="{F19ABE0B-9398-4C23-88B5-210BD86A82E9}" srcOrd="0" destOrd="0" presId="urn:microsoft.com/office/officeart/2005/8/layout/vList2"/>
    <dgm:cxn modelId="{3256E71D-DA09-4A7B-B70C-5B54A25101B9}" type="presOf" srcId="{8274BE64-40AE-48B4-9072-A6D41DF5453E}" destId="{EE3FD595-A371-4B52-970D-5E1CE59533EA}" srcOrd="0" destOrd="0" presId="urn:microsoft.com/office/officeart/2005/8/layout/vList2"/>
    <dgm:cxn modelId="{DF2DAC48-92E7-4473-91FC-564580A50EEF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Aplicaciones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AE93F668-CA22-4F0B-AE17-E756E8AC04CD}" type="presOf" srcId="{662B24E7-C36A-4180-9EB6-DC8B0B3C5013}" destId="{F19ABE0B-9398-4C23-88B5-210BD86A82E9}" srcOrd="0" destOrd="0" presId="urn:microsoft.com/office/officeart/2005/8/layout/vList2"/>
    <dgm:cxn modelId="{437B632E-AEC3-4F4F-81C0-905919C60C39}" type="presOf" srcId="{8274BE64-40AE-48B4-9072-A6D41DF5453E}" destId="{EE3FD595-A371-4B52-970D-5E1CE59533EA}" srcOrd="0" destOrd="0" presId="urn:microsoft.com/office/officeart/2005/8/layout/vList2"/>
    <dgm:cxn modelId="{C9574632-904B-42E0-801F-E67282A3D0D9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Aplicaciones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F4048F5-B88F-404B-81E5-6BABF5886E8F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95076A52-55F2-41AF-AD6B-55E3A1F66BE6}" type="presOf" srcId="{8274BE64-40AE-48B4-9072-A6D41DF5453E}" destId="{EE3FD595-A371-4B52-970D-5E1CE59533EA}" srcOrd="0" destOrd="0" presId="urn:microsoft.com/office/officeart/2005/8/layout/vList2"/>
    <dgm:cxn modelId="{F277B6B4-0A75-4227-8B79-22FFE144624E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Aplicaciones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828334A-888F-4176-94A1-BEFF95431FAF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C109BB57-3F2C-471A-8E4B-3AA654A74E6B}" type="presOf" srcId="{8274BE64-40AE-48B4-9072-A6D41DF5453E}" destId="{EE3FD595-A371-4B52-970D-5E1CE59533EA}" srcOrd="0" destOrd="0" presId="urn:microsoft.com/office/officeart/2005/8/layout/vList2"/>
    <dgm:cxn modelId="{35C8EB36-34C9-450A-94B5-A6A0274DEDEA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Aplicaciones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8327F063-38FA-468C-80B4-1817764DC81C}" type="presOf" srcId="{662B24E7-C36A-4180-9EB6-DC8B0B3C5013}" destId="{F19ABE0B-9398-4C23-88B5-210BD86A82E9}" srcOrd="0" destOrd="0" presId="urn:microsoft.com/office/officeart/2005/8/layout/vList2"/>
    <dgm:cxn modelId="{C83C2730-4A71-4E3D-A464-B1E1762361F4}" type="presOf" srcId="{8274BE64-40AE-48B4-9072-A6D41DF5453E}" destId="{EE3FD595-A371-4B52-970D-5E1CE59533EA}" srcOrd="0" destOrd="0" presId="urn:microsoft.com/office/officeart/2005/8/layout/vList2"/>
    <dgm:cxn modelId="{4473C8A8-357F-4D8B-B417-E0A00120D088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Aplicaciones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0C02BA5-2D70-4735-A24C-34A151466A4A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14A1F03B-3EFA-447E-A01F-54DA55C572E9}" type="presOf" srcId="{662B24E7-C36A-4180-9EB6-DC8B0B3C5013}" destId="{F19ABE0B-9398-4C23-88B5-210BD86A82E9}" srcOrd="0" destOrd="0" presId="urn:microsoft.com/office/officeart/2005/8/layout/vList2"/>
    <dgm:cxn modelId="{5AFA6DBA-A7BB-4DE6-9398-0D3F270E803E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Aplicaciones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D25AD7F5-EB46-464A-9A14-FF15A6D4E1A4}" type="presOf" srcId="{8274BE64-40AE-48B4-9072-A6D41DF5453E}" destId="{EE3FD595-A371-4B52-970D-5E1CE59533EA}" srcOrd="0" destOrd="0" presId="urn:microsoft.com/office/officeart/2005/8/layout/vList2"/>
    <dgm:cxn modelId="{5B3FA60D-E424-40AC-818B-2B1CF8CFD5BE}" type="presOf" srcId="{662B24E7-C36A-4180-9EB6-DC8B0B3C5013}" destId="{F19ABE0B-9398-4C23-88B5-210BD86A82E9}" srcOrd="0" destOrd="0" presId="urn:microsoft.com/office/officeart/2005/8/layout/vList2"/>
    <dgm:cxn modelId="{B06C30F3-EC65-405F-B069-F7D54D0B8D12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Aplicaciones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2DC89A50-F60B-4CDC-8D6E-8E3EDE74E1B6}" type="presOf" srcId="{662B24E7-C36A-4180-9EB6-DC8B0B3C5013}" destId="{F19ABE0B-9398-4C23-88B5-210BD86A82E9}" srcOrd="0" destOrd="0" presId="urn:microsoft.com/office/officeart/2005/8/layout/vList2"/>
    <dgm:cxn modelId="{3D54461E-FAB0-422B-B347-5E6F6B5C0CE9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7979CC77-E6BC-41E2-97A1-09BE5F839D3A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Aplicaciones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559AAC01-2868-44A4-A8E4-1CED88FD4166}" type="presOf" srcId="{662B24E7-C36A-4180-9EB6-DC8B0B3C5013}" destId="{F19ABE0B-9398-4C23-88B5-210BD86A82E9}" srcOrd="0" destOrd="0" presId="urn:microsoft.com/office/officeart/2005/8/layout/vList2"/>
    <dgm:cxn modelId="{2DD51F3D-1866-424D-9889-35851F857BEC}" type="presOf" srcId="{8274BE64-40AE-48B4-9072-A6D41DF5453E}" destId="{EE3FD595-A371-4B52-970D-5E1CE59533EA}" srcOrd="0" destOrd="0" presId="urn:microsoft.com/office/officeart/2005/8/layout/vList2"/>
    <dgm:cxn modelId="{9A5A3FB0-AF0C-4319-AB30-1EB44B546C8D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Aplicaciones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E7A4E1C9-C03D-4549-9EDF-0A6BC69AE8F6}" type="presOf" srcId="{662B24E7-C36A-4180-9EB6-DC8B0B3C5013}" destId="{F19ABE0B-9398-4C23-88B5-210BD86A82E9}" srcOrd="0" destOrd="0" presId="urn:microsoft.com/office/officeart/2005/8/layout/vList2"/>
    <dgm:cxn modelId="{47F29239-7795-4815-9341-AD05858660B6}" type="presOf" srcId="{8274BE64-40AE-48B4-9072-A6D41DF5453E}" destId="{EE3FD595-A371-4B52-970D-5E1CE59533EA}" srcOrd="0" destOrd="0" presId="urn:microsoft.com/office/officeart/2005/8/layout/vList2"/>
    <dgm:cxn modelId="{17F9A4F7-34BB-4882-8AD1-5D1774F51DC0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Aplicaciones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E4908C14-6F1F-4D95-9A5B-C6EE5A9235A9}" type="presOf" srcId="{8274BE64-40AE-48B4-9072-A6D41DF5453E}" destId="{EE3FD595-A371-4B52-970D-5E1CE59533EA}" srcOrd="0" destOrd="0" presId="urn:microsoft.com/office/officeart/2005/8/layout/vList2"/>
    <dgm:cxn modelId="{4491A151-CD70-48A6-BF8C-A9BE0EEA0A7F}" type="presOf" srcId="{662B24E7-C36A-4180-9EB6-DC8B0B3C5013}" destId="{F19ABE0B-9398-4C23-88B5-210BD86A82E9}" srcOrd="0" destOrd="0" presId="urn:microsoft.com/office/officeart/2005/8/layout/vList2"/>
    <dgm:cxn modelId="{AA945CC8-1EF8-46A3-8C14-5997442ED417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Aplicaciones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48C9E7DD-9E08-4C5E-88E5-15E8E5BDF51B}" type="presOf" srcId="{662B24E7-C36A-4180-9EB6-DC8B0B3C5013}" destId="{F19ABE0B-9398-4C23-88B5-210BD86A82E9}" srcOrd="0" destOrd="0" presId="urn:microsoft.com/office/officeart/2005/8/layout/vList2"/>
    <dgm:cxn modelId="{80CE1406-A3B1-4787-ACD3-DD84D7197902}" type="presOf" srcId="{8274BE64-40AE-48B4-9072-A6D41DF5453E}" destId="{EE3FD595-A371-4B52-970D-5E1CE59533EA}" srcOrd="0" destOrd="0" presId="urn:microsoft.com/office/officeart/2005/8/layout/vList2"/>
    <dgm:cxn modelId="{A26B1375-D406-4905-8B2C-D3DBD6066A9F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Aplicaciones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10502E8B-3948-420F-8A91-83254215C6C9}" type="presOf" srcId="{8274BE64-40AE-48B4-9072-A6D41DF5453E}" destId="{EE3FD595-A371-4B52-970D-5E1CE59533EA}" srcOrd="0" destOrd="0" presId="urn:microsoft.com/office/officeart/2005/8/layout/vList2"/>
    <dgm:cxn modelId="{0DADC577-6234-4F3B-96CF-DAC5EC40AA32}" type="presOf" srcId="{662B24E7-C36A-4180-9EB6-DC8B0B3C5013}" destId="{F19ABE0B-9398-4C23-88B5-210BD86A82E9}" srcOrd="0" destOrd="0" presId="urn:microsoft.com/office/officeart/2005/8/layout/vList2"/>
    <dgm:cxn modelId="{91157119-ED67-4B27-832C-036E4E74CC66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Aplicaciones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789364A0-F7EF-46BD-9613-AB33E665915B}" type="presOf" srcId="{8274BE64-40AE-48B4-9072-A6D41DF5453E}" destId="{EE3FD595-A371-4B52-970D-5E1CE59533EA}" srcOrd="0" destOrd="0" presId="urn:microsoft.com/office/officeart/2005/8/layout/vList2"/>
    <dgm:cxn modelId="{ECAC353F-B0E2-4687-B42A-37B85497DB16}" type="presOf" srcId="{662B24E7-C36A-4180-9EB6-DC8B0B3C5013}" destId="{F19ABE0B-9398-4C23-88B5-210BD86A82E9}" srcOrd="0" destOrd="0" presId="urn:microsoft.com/office/officeart/2005/8/layout/vList2"/>
    <dgm:cxn modelId="{318D0AC4-B530-40D7-9C74-316166814505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Aplicaciones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4E5CA4D2-41FC-4945-B75A-F047589350D8}" type="presOf" srcId="{662B24E7-C36A-4180-9EB6-DC8B0B3C5013}" destId="{F19ABE0B-9398-4C23-88B5-210BD86A82E9}" srcOrd="0" destOrd="0" presId="urn:microsoft.com/office/officeart/2005/8/layout/vList2"/>
    <dgm:cxn modelId="{EB1B6B16-F9B1-4576-8D24-583A8547A31A}" type="presOf" srcId="{8274BE64-40AE-48B4-9072-A6D41DF5453E}" destId="{EE3FD595-A371-4B52-970D-5E1CE59533EA}" srcOrd="0" destOrd="0" presId="urn:microsoft.com/office/officeart/2005/8/layout/vList2"/>
    <dgm:cxn modelId="{473E40EC-466D-40C2-A2D7-BEB24BCC835C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Aplicaciones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EC18D720-36EB-4A94-9732-9EC0070B24F5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E7F0559A-F774-4670-8203-69E0DFAD80FD}" type="presOf" srcId="{662B24E7-C36A-4180-9EB6-DC8B0B3C5013}" destId="{F19ABE0B-9398-4C23-88B5-210BD86A82E9}" srcOrd="0" destOrd="0" presId="urn:microsoft.com/office/officeart/2005/8/layout/vList2"/>
    <dgm:cxn modelId="{054EE630-AFC6-4764-BBEE-F0C8800A40C7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Aplicaciones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979C7AF-BC02-4B43-884E-ADC3A3A67958}" type="presOf" srcId="{662B24E7-C36A-4180-9EB6-DC8B0B3C5013}" destId="{F19ABE0B-9398-4C23-88B5-210BD86A82E9}" srcOrd="0" destOrd="0" presId="urn:microsoft.com/office/officeart/2005/8/layout/vList2"/>
    <dgm:cxn modelId="{6782DDAE-458A-4AC9-BC68-96DEED7C9213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A544EAFA-9E4F-402A-A2C0-EAAA35BAE88F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Aplicaciones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BAE47E6-F77D-4203-BD14-6C3FF2E04914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EF18A2AD-D16F-403B-BA4D-B9A94DC32556}" type="presOf" srcId="{662B24E7-C36A-4180-9EB6-DC8B0B3C5013}" destId="{F19ABE0B-9398-4C23-88B5-210BD86A82E9}" srcOrd="0" destOrd="0" presId="urn:microsoft.com/office/officeart/2005/8/layout/vList2"/>
    <dgm:cxn modelId="{B49E7C31-6A44-4B3B-BF15-D9A3D7DA2933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Aplicaciones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9B991199-EF05-4931-A719-AD3CF201E71F}" type="presOf" srcId="{662B24E7-C36A-4180-9EB6-DC8B0B3C5013}" destId="{F19ABE0B-9398-4C23-88B5-210BD86A82E9}" srcOrd="0" destOrd="0" presId="urn:microsoft.com/office/officeart/2005/8/layout/vList2"/>
    <dgm:cxn modelId="{20C0A434-0D81-4A17-867C-EAB0433A0DEB}" type="presOf" srcId="{8274BE64-40AE-48B4-9072-A6D41DF5453E}" destId="{EE3FD595-A371-4B52-970D-5E1CE59533EA}" srcOrd="0" destOrd="0" presId="urn:microsoft.com/office/officeart/2005/8/layout/vList2"/>
    <dgm:cxn modelId="{5BEA0EE2-B772-4059-B8CD-0EDA5D50E565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Aplicaciones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55456144-A7E0-43FE-B1E6-2843499DEF6B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CAE634FB-8ED5-4621-9C41-CDAB2BA8E012}" type="presOf" srcId="{8274BE64-40AE-48B4-9072-A6D41DF5453E}" destId="{EE3FD595-A371-4B52-970D-5E1CE59533EA}" srcOrd="0" destOrd="0" presId="urn:microsoft.com/office/officeart/2005/8/layout/vList2"/>
    <dgm:cxn modelId="{3B89926E-F06E-48C9-AB22-971FF0BF2863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100" kern="1200" dirty="0" smtClean="0"/>
            <a:t>Aplicaciones</a:t>
          </a:r>
        </a:p>
      </dsp:txBody>
      <dsp:txXfrm>
        <a:off x="101934" y="206832"/>
        <a:ext cx="2260199" cy="7890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100" kern="1200" dirty="0" smtClean="0"/>
            <a:t>Aplicaciones</a:t>
          </a:r>
        </a:p>
      </dsp:txBody>
      <dsp:txXfrm>
        <a:off x="101934" y="206832"/>
        <a:ext cx="2260199" cy="78907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100" kern="1200" dirty="0" smtClean="0"/>
            <a:t>Aplicaciones</a:t>
          </a:r>
        </a:p>
      </dsp:txBody>
      <dsp:txXfrm>
        <a:off x="101934" y="206832"/>
        <a:ext cx="2260199" cy="78907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100" kern="1200" dirty="0" smtClean="0"/>
            <a:t>Aplicaciones</a:t>
          </a:r>
        </a:p>
      </dsp:txBody>
      <dsp:txXfrm>
        <a:off x="101934" y="206832"/>
        <a:ext cx="2260199" cy="78907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100" kern="1200" dirty="0" smtClean="0"/>
            <a:t>Aplicaciones</a:t>
          </a:r>
        </a:p>
      </dsp:txBody>
      <dsp:txXfrm>
        <a:off x="101934" y="206832"/>
        <a:ext cx="2260199" cy="78907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100" kern="1200" dirty="0" smtClean="0"/>
            <a:t>Aplicaciones</a:t>
          </a:r>
        </a:p>
      </dsp:txBody>
      <dsp:txXfrm>
        <a:off x="101934" y="206832"/>
        <a:ext cx="2260199" cy="78907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100" kern="1200" dirty="0" smtClean="0"/>
            <a:t>Aplicaciones</a:t>
          </a:r>
        </a:p>
      </dsp:txBody>
      <dsp:txXfrm>
        <a:off x="101934" y="206832"/>
        <a:ext cx="2260199" cy="7890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100" kern="1200" dirty="0" smtClean="0"/>
            <a:t>Aplicaciones</a:t>
          </a:r>
        </a:p>
      </dsp:txBody>
      <dsp:txXfrm>
        <a:off x="101934" y="206832"/>
        <a:ext cx="2260199" cy="78907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100" kern="1200" dirty="0" smtClean="0"/>
            <a:t>Aplicaciones</a:t>
          </a:r>
        </a:p>
      </dsp:txBody>
      <dsp:txXfrm>
        <a:off x="101934" y="206832"/>
        <a:ext cx="2260199" cy="78907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100" kern="1200" dirty="0" smtClean="0"/>
            <a:t>Aplicaciones</a:t>
          </a:r>
        </a:p>
      </dsp:txBody>
      <dsp:txXfrm>
        <a:off x="101934" y="206832"/>
        <a:ext cx="2260199" cy="78907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100" kern="1200" dirty="0" smtClean="0"/>
            <a:t>Aplicaciones</a:t>
          </a:r>
        </a:p>
      </dsp:txBody>
      <dsp:txXfrm>
        <a:off x="101934" y="206832"/>
        <a:ext cx="2260199" cy="78907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100" kern="1200" dirty="0" smtClean="0"/>
            <a:t>Aplicaciones</a:t>
          </a:r>
        </a:p>
      </dsp:txBody>
      <dsp:txXfrm>
        <a:off x="101934" y="206832"/>
        <a:ext cx="2260199" cy="78907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100" kern="1200" dirty="0" smtClean="0"/>
            <a:t>Aplicaciones</a:t>
          </a:r>
        </a:p>
      </dsp:txBody>
      <dsp:txXfrm>
        <a:off x="101934" y="206832"/>
        <a:ext cx="2260199" cy="78907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100" kern="1200" dirty="0" smtClean="0"/>
            <a:t>Aplicaciones</a:t>
          </a:r>
        </a:p>
      </dsp:txBody>
      <dsp:txXfrm>
        <a:off x="101934" y="206832"/>
        <a:ext cx="2260199" cy="78907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100" kern="1200" dirty="0" smtClean="0"/>
            <a:t>Aplicaciones</a:t>
          </a:r>
        </a:p>
      </dsp:txBody>
      <dsp:txXfrm>
        <a:off x="101934" y="206832"/>
        <a:ext cx="2260199" cy="78907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100" kern="1200" dirty="0" smtClean="0"/>
            <a:t>Aplicaciones</a:t>
          </a:r>
        </a:p>
      </dsp:txBody>
      <dsp:txXfrm>
        <a:off x="101934" y="206832"/>
        <a:ext cx="2260199" cy="78907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100" kern="1200" dirty="0" smtClean="0"/>
            <a:t>Aplicaciones</a:t>
          </a:r>
        </a:p>
      </dsp:txBody>
      <dsp:txXfrm>
        <a:off x="101934" y="206832"/>
        <a:ext cx="2260199" cy="7890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100" kern="1200" dirty="0" smtClean="0"/>
            <a:t>Aplicaciones</a:t>
          </a:r>
        </a:p>
      </dsp:txBody>
      <dsp:txXfrm>
        <a:off x="101934" y="206832"/>
        <a:ext cx="2260199" cy="7890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100" kern="1200" dirty="0" smtClean="0"/>
            <a:t>Aplicaciones</a:t>
          </a:r>
        </a:p>
      </dsp:txBody>
      <dsp:txXfrm>
        <a:off x="101934" y="206832"/>
        <a:ext cx="2260199" cy="7890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100" kern="1200" dirty="0" smtClean="0"/>
            <a:t>Aplicaciones</a:t>
          </a:r>
        </a:p>
      </dsp:txBody>
      <dsp:txXfrm>
        <a:off x="101934" y="206832"/>
        <a:ext cx="2260199" cy="7890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408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256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979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943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2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88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402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704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386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200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887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7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863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2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2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2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2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7.xml"/><Relationship Id="rId7" Type="http://schemas.openxmlformats.org/officeDocument/2006/relationships/image" Target="../media/image2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8.xml"/><Relationship Id="rId7" Type="http://schemas.openxmlformats.org/officeDocument/2006/relationships/image" Target="../media/image2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9.xml"/><Relationship Id="rId7" Type="http://schemas.openxmlformats.org/officeDocument/2006/relationships/image" Target="../media/image2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0.xml"/><Relationship Id="rId7" Type="http://schemas.openxmlformats.org/officeDocument/2006/relationships/image" Target="../media/image2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1.xml"/><Relationship Id="rId7" Type="http://schemas.openxmlformats.org/officeDocument/2006/relationships/image" Target="../media/image2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2.xml"/><Relationship Id="rId7" Type="http://schemas.openxmlformats.org/officeDocument/2006/relationships/image" Target="../media/image2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3.xml"/><Relationship Id="rId7" Type="http://schemas.openxmlformats.org/officeDocument/2006/relationships/image" Target="../media/image2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Relationship Id="rId9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4.xml"/><Relationship Id="rId7" Type="http://schemas.openxmlformats.org/officeDocument/2006/relationships/image" Target="../media/image2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5.xml"/><Relationship Id="rId7" Type="http://schemas.openxmlformats.org/officeDocument/2006/relationships/image" Target="../media/image2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6.xml"/><Relationship Id="rId7" Type="http://schemas.openxmlformats.org/officeDocument/2006/relationships/image" Target="../media/image2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7.xml"/><Relationship Id="rId7" Type="http://schemas.openxmlformats.org/officeDocument/2006/relationships/image" Target="../media/image2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8.xml"/><Relationship Id="rId7" Type="http://schemas.openxmlformats.org/officeDocument/2006/relationships/image" Target="../media/image2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55477" y="1697440"/>
            <a:ext cx="10031712" cy="212365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4400" b="1" dirty="0" smtClean="0"/>
              <a:t>Maestría</a:t>
            </a:r>
          </a:p>
          <a:p>
            <a:pPr algn="ctr"/>
            <a:r>
              <a:rPr lang="es-CO" sz="4400" b="1" dirty="0" smtClean="0"/>
              <a:t> en Gestión Estratégica de la Información</a:t>
            </a:r>
          </a:p>
          <a:p>
            <a:pPr algn="ctr"/>
            <a:r>
              <a:rPr lang="es-CO" sz="4400" b="1" dirty="0" smtClean="0"/>
              <a:t>Cohorte 1 – 2020-1</a:t>
            </a:r>
            <a:endParaRPr lang="es-CO" sz="44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228218" y="4191530"/>
            <a:ext cx="722903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400" b="1" dirty="0" smtClean="0"/>
              <a:t>Módulo:</a:t>
            </a:r>
          </a:p>
          <a:p>
            <a:pPr algn="ctr"/>
            <a:r>
              <a:rPr lang="es-CO" sz="4400" b="1" dirty="0" smtClean="0"/>
              <a:t>Ejemplos Aplicaciones</a:t>
            </a:r>
            <a:endParaRPr lang="es-CO" sz="4400" b="1" dirty="0" smtClean="0"/>
          </a:p>
          <a:p>
            <a:pPr algn="ctr"/>
            <a:r>
              <a:rPr lang="es-CO" sz="4400" b="1" dirty="0" err="1" smtClean="0"/>
              <a:t>Phd</a:t>
            </a:r>
            <a:r>
              <a:rPr lang="es-CO" sz="4400" b="1" dirty="0" smtClean="0"/>
              <a:t>. Carlos Betancourt Correa</a:t>
            </a:r>
            <a:endParaRPr lang="es-CO" sz="4400" b="1" dirty="0"/>
          </a:p>
        </p:txBody>
      </p:sp>
      <p:pic>
        <p:nvPicPr>
          <p:cNvPr id="5" name="Picture 2" descr="Home â Universidad de Maniza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Picture 4" descr="Facultad de Ciencias e IngenierÃ­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8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84208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461151" y="2623371"/>
            <a:ext cx="6392584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s-CO" sz="2400" dirty="0" smtClean="0"/>
              <a:t>14. </a:t>
            </a:r>
            <a:r>
              <a:rPr lang="es-CO" sz="2400" dirty="0" err="1" smtClean="0"/>
              <a:t>n_users</a:t>
            </a:r>
            <a:r>
              <a:rPr lang="es-CO" sz="2400" dirty="0" smtClean="0"/>
              <a:t> </a:t>
            </a:r>
            <a:r>
              <a:rPr lang="es-CO" sz="2400" dirty="0"/>
              <a:t>= </a:t>
            </a:r>
            <a:r>
              <a:rPr lang="es-CO" sz="2400" dirty="0" err="1"/>
              <a:t>df_ratings.userId.unique</a:t>
            </a:r>
            <a:r>
              <a:rPr lang="es-CO" sz="2400" dirty="0"/>
              <a:t>().</a:t>
            </a:r>
            <a:r>
              <a:rPr lang="es-CO" sz="2400" dirty="0" err="1"/>
              <a:t>shape</a:t>
            </a:r>
            <a:r>
              <a:rPr lang="es-CO" sz="2400" dirty="0"/>
              <a:t>[0]</a:t>
            </a:r>
          </a:p>
          <a:p>
            <a:r>
              <a:rPr lang="es-CO" sz="2400" dirty="0" smtClean="0"/>
              <a:t>15. </a:t>
            </a:r>
            <a:r>
              <a:rPr lang="es-CO" sz="2400" dirty="0" err="1" smtClean="0"/>
              <a:t>n_items</a:t>
            </a:r>
            <a:r>
              <a:rPr lang="es-CO" sz="2400" dirty="0" smtClean="0"/>
              <a:t> </a:t>
            </a:r>
            <a:r>
              <a:rPr lang="es-CO" sz="2400" dirty="0"/>
              <a:t>= </a:t>
            </a:r>
            <a:r>
              <a:rPr lang="es-CO" sz="2400" dirty="0" err="1"/>
              <a:t>df_ratings.repoId.unique</a:t>
            </a:r>
            <a:r>
              <a:rPr lang="es-CO" sz="2400" dirty="0"/>
              <a:t>().</a:t>
            </a:r>
            <a:r>
              <a:rPr lang="es-CO" sz="2400" dirty="0" err="1"/>
              <a:t>shape</a:t>
            </a:r>
            <a:r>
              <a:rPr lang="es-CO" sz="2400" dirty="0"/>
              <a:t>[0]</a:t>
            </a:r>
          </a:p>
          <a:p>
            <a:r>
              <a:rPr lang="es-CO" sz="2400" dirty="0" smtClean="0"/>
              <a:t>16. </a:t>
            </a:r>
            <a:r>
              <a:rPr lang="es-CO" sz="2400" dirty="0" err="1" smtClean="0"/>
              <a:t>print</a:t>
            </a:r>
            <a:r>
              <a:rPr lang="es-CO" sz="2400" dirty="0" smtClean="0"/>
              <a:t> </a:t>
            </a:r>
            <a:r>
              <a:rPr lang="es-CO" sz="2400" dirty="0"/>
              <a:t>(</a:t>
            </a:r>
            <a:r>
              <a:rPr lang="es-CO" sz="2400" dirty="0" err="1"/>
              <a:t>str</a:t>
            </a:r>
            <a:r>
              <a:rPr lang="es-CO" sz="2400" dirty="0"/>
              <a:t>(</a:t>
            </a:r>
            <a:r>
              <a:rPr lang="es-CO" sz="2400" dirty="0" err="1"/>
              <a:t>n_users</a:t>
            </a:r>
            <a:r>
              <a:rPr lang="es-CO" sz="2400" dirty="0"/>
              <a:t>) + ' users')</a:t>
            </a:r>
          </a:p>
          <a:p>
            <a:r>
              <a:rPr lang="es-CO" sz="2400" dirty="0" smtClean="0"/>
              <a:t>17. </a:t>
            </a:r>
            <a:r>
              <a:rPr lang="es-CO" sz="2400" dirty="0" err="1" smtClean="0"/>
              <a:t>print</a:t>
            </a:r>
            <a:r>
              <a:rPr lang="es-CO" sz="2400" dirty="0" smtClean="0"/>
              <a:t> </a:t>
            </a:r>
            <a:r>
              <a:rPr lang="es-CO" sz="2400" dirty="0"/>
              <a:t>(</a:t>
            </a:r>
            <a:r>
              <a:rPr lang="es-CO" sz="2400" dirty="0" err="1"/>
              <a:t>str</a:t>
            </a:r>
            <a:r>
              <a:rPr lang="es-CO" sz="2400" dirty="0"/>
              <a:t>(</a:t>
            </a:r>
            <a:r>
              <a:rPr lang="es-CO" sz="2400" dirty="0" err="1"/>
              <a:t>n_items</a:t>
            </a:r>
            <a:r>
              <a:rPr lang="es-CO" sz="2400" dirty="0"/>
              <a:t>) + ' </a:t>
            </a:r>
            <a:r>
              <a:rPr lang="es-CO" sz="2400" dirty="0" err="1"/>
              <a:t>items</a:t>
            </a:r>
            <a:r>
              <a:rPr lang="es-CO" sz="2400" dirty="0"/>
              <a:t>')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908525" y="1886445"/>
            <a:ext cx="9952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2060"/>
                </a:solidFill>
                <a:latin typeface="Open Sans"/>
              </a:rPr>
              <a:t> </a:t>
            </a:r>
            <a:r>
              <a:rPr lang="es-ES" sz="2800" dirty="0"/>
              <a:t>C</a:t>
            </a:r>
            <a:r>
              <a:rPr lang="es-ES" sz="2800" dirty="0" smtClean="0"/>
              <a:t>onteo de los datos que se encuentra en las fuentes users y ratings</a:t>
            </a:r>
            <a:endParaRPr lang="es-CO" sz="2800" b="1" dirty="0"/>
          </a:p>
        </p:txBody>
      </p:sp>
      <p:sp>
        <p:nvSpPr>
          <p:cNvPr id="8" name="Rectángulo 7"/>
          <p:cNvSpPr/>
          <p:nvPr/>
        </p:nvSpPr>
        <p:spPr>
          <a:xfrm>
            <a:off x="1346493" y="6315188"/>
            <a:ext cx="314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 smtClean="0"/>
              <a:t>SistemasRecomendacion.ipynb</a:t>
            </a:r>
            <a:endParaRPr lang="es-CO" b="1" dirty="0"/>
          </a:p>
        </p:txBody>
      </p:sp>
      <p:sp>
        <p:nvSpPr>
          <p:cNvPr id="16" name="Rectángulo 15"/>
          <p:cNvSpPr/>
          <p:nvPr/>
        </p:nvSpPr>
        <p:spPr>
          <a:xfrm>
            <a:off x="3058156" y="-186181"/>
            <a:ext cx="602222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rgbClr val="474747"/>
                </a:solidFill>
                <a:latin typeface="Open Sans"/>
              </a:rPr>
              <a:t> </a:t>
            </a:r>
            <a:r>
              <a:rPr lang="es-ES" sz="1600" dirty="0" smtClean="0">
                <a:solidFill>
                  <a:srgbClr val="474747"/>
                </a:solidFill>
                <a:latin typeface="Open Sans"/>
              </a:rPr>
              <a:t>		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Ejemplo</a:t>
            </a:r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Sistema de Recomendación 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de</a:t>
            </a:r>
          </a:p>
          <a:p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	Repositorios </a:t>
            </a:r>
            <a:r>
              <a:rPr lang="es-ES" sz="3600" b="1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es-CO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5768" y="4568192"/>
            <a:ext cx="4387001" cy="122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6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84208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505201" y="2474918"/>
            <a:ext cx="456015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s-CO" sz="2400" dirty="0" smtClean="0"/>
              <a:t>18. </a:t>
            </a:r>
            <a:r>
              <a:rPr lang="es-CO" sz="2400" dirty="0" err="1"/>
              <a:t>plt.hist</a:t>
            </a:r>
            <a:r>
              <a:rPr lang="es-CO" sz="2400" dirty="0"/>
              <a:t>(</a:t>
            </a:r>
            <a:r>
              <a:rPr lang="es-CO" sz="2400" dirty="0" err="1"/>
              <a:t>df_ratings.rating,bins</a:t>
            </a:r>
            <a:r>
              <a:rPr lang="es-CO" sz="2400" dirty="0"/>
              <a:t>=8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346493" y="1735962"/>
            <a:ext cx="5683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/>
              <a:t>Grafica de la cantidad de valoraciones</a:t>
            </a:r>
            <a:endParaRPr lang="es-CO" sz="2800" dirty="0"/>
          </a:p>
        </p:txBody>
      </p:sp>
      <p:sp>
        <p:nvSpPr>
          <p:cNvPr id="8" name="Rectángulo 7"/>
          <p:cNvSpPr/>
          <p:nvPr/>
        </p:nvSpPr>
        <p:spPr>
          <a:xfrm>
            <a:off x="1346493" y="6315188"/>
            <a:ext cx="314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 smtClean="0"/>
              <a:t>SistemasRecomendacion.ipynb</a:t>
            </a:r>
            <a:endParaRPr lang="es-CO" b="1" dirty="0"/>
          </a:p>
        </p:txBody>
      </p:sp>
      <p:sp>
        <p:nvSpPr>
          <p:cNvPr id="16" name="Rectángulo 15"/>
          <p:cNvSpPr/>
          <p:nvPr/>
        </p:nvSpPr>
        <p:spPr>
          <a:xfrm>
            <a:off x="3058156" y="-186181"/>
            <a:ext cx="602222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rgbClr val="474747"/>
                </a:solidFill>
                <a:latin typeface="Open Sans"/>
              </a:rPr>
              <a:t> </a:t>
            </a:r>
            <a:r>
              <a:rPr lang="es-ES" sz="1600" dirty="0" smtClean="0">
                <a:solidFill>
                  <a:srgbClr val="474747"/>
                </a:solidFill>
                <a:latin typeface="Open Sans"/>
              </a:rPr>
              <a:t>		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Ejemplo</a:t>
            </a:r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Sistema de Recomendación 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de</a:t>
            </a:r>
          </a:p>
          <a:p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	Repositorios </a:t>
            </a:r>
            <a:r>
              <a:rPr lang="es-ES" sz="3600" b="1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es-CO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05201" y="3150051"/>
            <a:ext cx="4762756" cy="278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84208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752414" y="2277782"/>
            <a:ext cx="863371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s-CO" sz="2400" dirty="0" smtClean="0"/>
              <a:t>19</a:t>
            </a:r>
            <a:r>
              <a:rPr lang="es-CO" sz="2400" dirty="0"/>
              <a:t>. </a:t>
            </a:r>
            <a:r>
              <a:rPr lang="es-CO" sz="2400" dirty="0" err="1"/>
              <a:t>df_ratings.groupby</a:t>
            </a:r>
            <a:r>
              <a:rPr lang="es-CO" sz="2400" dirty="0"/>
              <a:t>(["rating"])["</a:t>
            </a:r>
            <a:r>
              <a:rPr lang="es-CO" sz="2400" dirty="0" err="1"/>
              <a:t>userId</a:t>
            </a:r>
            <a:r>
              <a:rPr lang="es-CO" sz="2400" dirty="0"/>
              <a:t>"].count</a:t>
            </a:r>
            <a:r>
              <a:rPr lang="es-CO" sz="2400" dirty="0" smtClean="0"/>
              <a:t>()</a:t>
            </a:r>
          </a:p>
          <a:p>
            <a:r>
              <a:rPr lang="es-CO" sz="2400" dirty="0" smtClean="0"/>
              <a:t>20. </a:t>
            </a:r>
            <a:r>
              <a:rPr lang="en-US" sz="2400" dirty="0" err="1"/>
              <a:t>plt.hist</a:t>
            </a:r>
            <a:r>
              <a:rPr lang="en-US" sz="2400" dirty="0"/>
              <a:t>(</a:t>
            </a:r>
            <a:r>
              <a:rPr lang="en-US" sz="2400" dirty="0" err="1"/>
              <a:t>df_ratings.groupby</a:t>
            </a:r>
            <a:r>
              <a:rPr lang="en-US" sz="2400" dirty="0"/>
              <a:t>(["</a:t>
            </a:r>
            <a:r>
              <a:rPr lang="en-US" sz="2400" dirty="0" err="1"/>
              <a:t>repoId</a:t>
            </a:r>
            <a:r>
              <a:rPr lang="en-US" sz="2400" dirty="0"/>
              <a:t>"])["</a:t>
            </a:r>
            <a:r>
              <a:rPr lang="en-US" sz="2400" dirty="0" err="1"/>
              <a:t>repoId</a:t>
            </a:r>
            <a:r>
              <a:rPr lang="en-US" sz="2400" dirty="0"/>
              <a:t>"].count(),bins=8)</a:t>
            </a:r>
            <a:endParaRPr lang="es-CO" sz="2400" dirty="0"/>
          </a:p>
        </p:txBody>
      </p:sp>
      <p:sp>
        <p:nvSpPr>
          <p:cNvPr id="14" name="Rectángulo 13"/>
          <p:cNvSpPr/>
          <p:nvPr/>
        </p:nvSpPr>
        <p:spPr>
          <a:xfrm>
            <a:off x="677594" y="1549899"/>
            <a:ext cx="115816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/>
              <a:t>Cuenta y Grafica de repositorios con usuarios. La </a:t>
            </a:r>
            <a:r>
              <a:rPr lang="es-ES" sz="2000" b="1" dirty="0"/>
              <a:t>mayoría de repos los tiene 1 sólo usuario, y no los demás. </a:t>
            </a:r>
            <a:endParaRPr lang="es-ES" sz="2000" b="1" dirty="0" smtClean="0"/>
          </a:p>
          <a:p>
            <a:r>
              <a:rPr lang="es-ES" sz="2000" b="1" dirty="0" smtClean="0"/>
              <a:t>Hay </a:t>
            </a:r>
            <a:r>
              <a:rPr lang="es-ES" sz="2000" b="1" dirty="0"/>
              <a:t>unos 30 que </a:t>
            </a:r>
            <a:r>
              <a:rPr lang="es-ES" sz="2000" b="1" dirty="0" smtClean="0"/>
              <a:t>los </a:t>
            </a:r>
            <a:r>
              <a:rPr lang="es-ES" sz="2000" b="1" dirty="0"/>
              <a:t>tienen 2 usuarios y unos 20 que coinciden 3 usuarios. La suma total debe dar 167.</a:t>
            </a:r>
            <a:endParaRPr lang="es-CO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1346493" y="6315188"/>
            <a:ext cx="314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 smtClean="0"/>
              <a:t>SistemasRecomendacion.ipynb</a:t>
            </a:r>
            <a:endParaRPr lang="es-CO" b="1" dirty="0"/>
          </a:p>
        </p:txBody>
      </p:sp>
      <p:sp>
        <p:nvSpPr>
          <p:cNvPr id="16" name="Rectángulo 15"/>
          <p:cNvSpPr/>
          <p:nvPr/>
        </p:nvSpPr>
        <p:spPr>
          <a:xfrm>
            <a:off x="3058156" y="-186181"/>
            <a:ext cx="602222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rgbClr val="474747"/>
                </a:solidFill>
                <a:latin typeface="Open Sans"/>
              </a:rPr>
              <a:t> </a:t>
            </a:r>
            <a:r>
              <a:rPr lang="es-ES" sz="1600" dirty="0" smtClean="0">
                <a:solidFill>
                  <a:srgbClr val="474747"/>
                </a:solidFill>
                <a:latin typeface="Open Sans"/>
              </a:rPr>
              <a:t>		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Ejemplo</a:t>
            </a:r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Sistema de Recomendación 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de</a:t>
            </a:r>
          </a:p>
          <a:p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	Repositorios </a:t>
            </a:r>
            <a:r>
              <a:rPr lang="es-ES" sz="3600" b="1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es-CO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4072" y="3228533"/>
            <a:ext cx="4951080" cy="288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3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84208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078673" y="2327767"/>
            <a:ext cx="10535576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fontAlgn="base"/>
            <a:r>
              <a:rPr lang="es-CO" sz="2000" dirty="0" smtClean="0"/>
              <a:t>21. </a:t>
            </a:r>
            <a:r>
              <a:rPr lang="es-CO" sz="2000" dirty="0" err="1"/>
              <a:t>df_matrix</a:t>
            </a:r>
            <a:r>
              <a:rPr lang="es-CO" sz="2000" dirty="0"/>
              <a:t> = </a:t>
            </a:r>
            <a:r>
              <a:rPr lang="es-CO" sz="2000" dirty="0" err="1" smtClean="0"/>
              <a:t>pd.pivot_table</a:t>
            </a:r>
            <a:r>
              <a:rPr lang="es-CO" sz="2000" dirty="0" smtClean="0"/>
              <a:t>(</a:t>
            </a:r>
            <a:r>
              <a:rPr lang="es-CO" sz="2000" dirty="0" err="1" smtClean="0"/>
              <a:t>df_ratings</a:t>
            </a:r>
            <a:r>
              <a:rPr lang="es-CO" sz="2000" dirty="0" smtClean="0"/>
              <a:t>, </a:t>
            </a:r>
            <a:r>
              <a:rPr lang="es-CO" sz="2000" dirty="0" err="1"/>
              <a:t>values</a:t>
            </a:r>
            <a:r>
              <a:rPr lang="es-CO" sz="2000" dirty="0"/>
              <a:t>='rating', </a:t>
            </a:r>
            <a:r>
              <a:rPr lang="es-CO" sz="2000" dirty="0" err="1"/>
              <a:t>index</a:t>
            </a:r>
            <a:r>
              <a:rPr lang="es-CO" sz="2000" dirty="0"/>
              <a:t>='</a:t>
            </a:r>
            <a:r>
              <a:rPr lang="es-CO" sz="2000" dirty="0" err="1"/>
              <a:t>userId</a:t>
            </a:r>
            <a:r>
              <a:rPr lang="es-CO" sz="2000" dirty="0"/>
              <a:t>', </a:t>
            </a:r>
            <a:r>
              <a:rPr lang="es-CO" sz="2000" dirty="0" err="1"/>
              <a:t>columns</a:t>
            </a:r>
            <a:r>
              <a:rPr lang="es-CO" sz="2000" dirty="0"/>
              <a:t>='</a:t>
            </a:r>
            <a:r>
              <a:rPr lang="es-CO" sz="2000" dirty="0" err="1"/>
              <a:t>repoId</a:t>
            </a:r>
            <a:r>
              <a:rPr lang="es-CO" sz="2000" dirty="0"/>
              <a:t>').</a:t>
            </a:r>
            <a:r>
              <a:rPr lang="es-CO" sz="2000" dirty="0" err="1"/>
              <a:t>fillna</a:t>
            </a:r>
            <a:r>
              <a:rPr lang="es-CO" sz="2000" dirty="0"/>
              <a:t>(0)</a:t>
            </a:r>
          </a:p>
          <a:p>
            <a:pPr fontAlgn="base"/>
            <a:r>
              <a:rPr lang="es-CO" sz="2000" dirty="0" err="1" smtClean="0"/>
              <a:t>df_matrix</a:t>
            </a:r>
            <a:r>
              <a:rPr lang="es-CO" sz="2000" dirty="0" smtClean="0"/>
              <a:t> </a:t>
            </a:r>
            <a:endParaRPr lang="es-CO" sz="2000" dirty="0"/>
          </a:p>
        </p:txBody>
      </p:sp>
      <p:sp>
        <p:nvSpPr>
          <p:cNvPr id="14" name="Rectángulo 13"/>
          <p:cNvSpPr/>
          <p:nvPr/>
        </p:nvSpPr>
        <p:spPr>
          <a:xfrm>
            <a:off x="1753810" y="1701583"/>
            <a:ext cx="7726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/>
              <a:t>matriz </a:t>
            </a:r>
            <a:r>
              <a:rPr lang="es-ES" sz="2000" b="1" dirty="0"/>
              <a:t>en la que </a:t>
            </a:r>
            <a:r>
              <a:rPr lang="es-ES" sz="2000" b="1" dirty="0" smtClean="0"/>
              <a:t>se cruzan todos </a:t>
            </a:r>
            <a:r>
              <a:rPr lang="es-ES" sz="2000" b="1" dirty="0"/>
              <a:t>los usuarios con todos los repositorios.</a:t>
            </a:r>
            <a:endParaRPr lang="es-CO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1346493" y="6315188"/>
            <a:ext cx="314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 smtClean="0"/>
              <a:t>SistemasRecomendacion.ipynb</a:t>
            </a:r>
            <a:endParaRPr lang="es-CO" b="1" dirty="0"/>
          </a:p>
        </p:txBody>
      </p:sp>
      <p:sp>
        <p:nvSpPr>
          <p:cNvPr id="16" name="Rectángulo 15"/>
          <p:cNvSpPr/>
          <p:nvPr/>
        </p:nvSpPr>
        <p:spPr>
          <a:xfrm>
            <a:off x="3058156" y="-186181"/>
            <a:ext cx="602222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rgbClr val="474747"/>
                </a:solidFill>
                <a:latin typeface="Open Sans"/>
              </a:rPr>
              <a:t> </a:t>
            </a:r>
            <a:r>
              <a:rPr lang="es-ES" sz="1600" dirty="0" smtClean="0">
                <a:solidFill>
                  <a:srgbClr val="474747"/>
                </a:solidFill>
                <a:latin typeface="Open Sans"/>
              </a:rPr>
              <a:t>		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Ejemplo</a:t>
            </a:r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Sistema de Recomendación 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de</a:t>
            </a:r>
          </a:p>
          <a:p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	Repositorios </a:t>
            </a:r>
            <a:r>
              <a:rPr lang="es-ES" sz="3600" b="1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es-CO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6859" y="3164413"/>
            <a:ext cx="80962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8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84208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014914" y="2974293"/>
            <a:ext cx="5740140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fontAlgn="base"/>
            <a:r>
              <a:rPr lang="es-CO" sz="2000" dirty="0" smtClean="0"/>
              <a:t>22. ratings </a:t>
            </a:r>
            <a:r>
              <a:rPr lang="es-CO" sz="2000" dirty="0"/>
              <a:t>= </a:t>
            </a:r>
            <a:r>
              <a:rPr lang="es-CO" sz="2000" dirty="0" err="1"/>
              <a:t>df_matrix.values</a:t>
            </a:r>
            <a:endParaRPr lang="es-CO" sz="2000" dirty="0"/>
          </a:p>
          <a:p>
            <a:pPr fontAlgn="base"/>
            <a:r>
              <a:rPr lang="es-CO" sz="2000" dirty="0" smtClean="0"/>
              <a:t>23. </a:t>
            </a:r>
            <a:r>
              <a:rPr lang="es-CO" sz="2000" dirty="0" err="1" smtClean="0"/>
              <a:t>sparsity</a:t>
            </a:r>
            <a:r>
              <a:rPr lang="es-CO" sz="2000" dirty="0" smtClean="0"/>
              <a:t> </a:t>
            </a:r>
            <a:r>
              <a:rPr lang="es-CO" sz="2000" dirty="0"/>
              <a:t>= </a:t>
            </a:r>
            <a:r>
              <a:rPr lang="es-CO" sz="2000" dirty="0" err="1"/>
              <a:t>float</a:t>
            </a:r>
            <a:r>
              <a:rPr lang="es-CO" sz="2000" dirty="0"/>
              <a:t>(</a:t>
            </a:r>
            <a:r>
              <a:rPr lang="es-CO" sz="2000" dirty="0" err="1"/>
              <a:t>len</a:t>
            </a:r>
            <a:r>
              <a:rPr lang="es-CO" sz="2000" dirty="0"/>
              <a:t>(</a:t>
            </a:r>
            <a:r>
              <a:rPr lang="es-CO" sz="2000" dirty="0" err="1"/>
              <a:t>ratings.nonzero</a:t>
            </a:r>
            <a:r>
              <a:rPr lang="es-CO" sz="2000" dirty="0"/>
              <a:t>()[0]))</a:t>
            </a:r>
          </a:p>
          <a:p>
            <a:pPr fontAlgn="base"/>
            <a:r>
              <a:rPr lang="es-CO" sz="2000" dirty="0" smtClean="0"/>
              <a:t>24. </a:t>
            </a:r>
            <a:r>
              <a:rPr lang="es-CO" sz="2000" dirty="0" err="1" smtClean="0"/>
              <a:t>sparsity</a:t>
            </a:r>
            <a:r>
              <a:rPr lang="es-CO" sz="2000" dirty="0" smtClean="0"/>
              <a:t> </a:t>
            </a:r>
            <a:r>
              <a:rPr lang="es-CO" sz="2000" dirty="0"/>
              <a:t>/= (</a:t>
            </a:r>
            <a:r>
              <a:rPr lang="es-CO" sz="2000" dirty="0" err="1"/>
              <a:t>ratings.shape</a:t>
            </a:r>
            <a:r>
              <a:rPr lang="es-CO" sz="2000" dirty="0"/>
              <a:t>[0] * </a:t>
            </a:r>
            <a:endParaRPr lang="es-CO" sz="2000" dirty="0" smtClean="0"/>
          </a:p>
          <a:p>
            <a:pPr fontAlgn="base"/>
            <a:r>
              <a:rPr lang="es-CO" sz="2000" dirty="0" smtClean="0"/>
              <a:t>25. </a:t>
            </a:r>
            <a:r>
              <a:rPr lang="es-CO" sz="2000" dirty="0" err="1" smtClean="0"/>
              <a:t>ratings.shape</a:t>
            </a:r>
            <a:r>
              <a:rPr lang="es-CO" sz="2000" dirty="0" smtClean="0"/>
              <a:t>[1</a:t>
            </a:r>
            <a:r>
              <a:rPr lang="es-CO" sz="2000" dirty="0"/>
              <a:t>])</a:t>
            </a:r>
          </a:p>
          <a:p>
            <a:pPr fontAlgn="base"/>
            <a:r>
              <a:rPr lang="es-CO" sz="2000" dirty="0" smtClean="0"/>
              <a:t>26. </a:t>
            </a:r>
            <a:r>
              <a:rPr lang="es-CO" sz="2000" dirty="0" err="1" smtClean="0"/>
              <a:t>sparsity</a:t>
            </a:r>
            <a:r>
              <a:rPr lang="es-CO" sz="2000" dirty="0" smtClean="0"/>
              <a:t> </a:t>
            </a:r>
            <a:r>
              <a:rPr lang="es-CO" sz="2000" dirty="0"/>
              <a:t>*= 100</a:t>
            </a:r>
          </a:p>
          <a:p>
            <a:pPr fontAlgn="base"/>
            <a:r>
              <a:rPr lang="es-CO" sz="2000" dirty="0" smtClean="0"/>
              <a:t>27. </a:t>
            </a:r>
            <a:r>
              <a:rPr lang="es-CO" sz="2000" dirty="0" err="1" smtClean="0"/>
              <a:t>print</a:t>
            </a:r>
            <a:r>
              <a:rPr lang="es-CO" sz="2000" dirty="0"/>
              <a:t>('</a:t>
            </a:r>
            <a:r>
              <a:rPr lang="es-CO" sz="2000" dirty="0" err="1"/>
              <a:t>Sparsity</a:t>
            </a:r>
            <a:r>
              <a:rPr lang="es-CO" sz="2000" dirty="0"/>
              <a:t>: {:4.2f}%'.</a:t>
            </a:r>
            <a:r>
              <a:rPr lang="es-CO" sz="2000" dirty="0" err="1"/>
              <a:t>format</a:t>
            </a:r>
            <a:r>
              <a:rPr lang="es-CO" sz="2000" dirty="0"/>
              <a:t>(</a:t>
            </a:r>
            <a:r>
              <a:rPr lang="es-CO" sz="2000" dirty="0" err="1"/>
              <a:t>sparsity</a:t>
            </a:r>
            <a:r>
              <a:rPr lang="es-CO" sz="2000" dirty="0"/>
              <a:t>))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986824" y="1667014"/>
            <a:ext cx="81648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 </a:t>
            </a:r>
            <a:r>
              <a:rPr lang="es-ES" sz="2000" b="1" dirty="0" smtClean="0"/>
              <a:t>Porcentaje </a:t>
            </a:r>
            <a:r>
              <a:rPr lang="es-ES" sz="2000" b="1" dirty="0"/>
              <a:t>de </a:t>
            </a:r>
            <a:r>
              <a:rPr lang="es-ES" sz="2000" b="1" dirty="0" err="1"/>
              <a:t>sparcity</a:t>
            </a:r>
            <a:r>
              <a:rPr lang="es-ES" sz="2000" b="1" dirty="0" smtClean="0"/>
              <a:t>. (</a:t>
            </a:r>
            <a:r>
              <a:rPr lang="es-ES" altLang="es-CO" sz="2000" b="1" dirty="0"/>
              <a:t>datos son significativos / útiles / no aleatorios,</a:t>
            </a:r>
          </a:p>
          <a:p>
            <a:r>
              <a:rPr lang="es-ES" altLang="es-CO" sz="2000" b="1" dirty="0"/>
              <a:t> tendrá regiones donde los puntos de datos se unen y agrupan, </a:t>
            </a:r>
            <a:r>
              <a:rPr lang="es-ES" altLang="es-CO" sz="2000" b="1" dirty="0" smtClean="0"/>
              <a:t>y </a:t>
            </a:r>
            <a:r>
              <a:rPr lang="es-ES" altLang="es-CO" sz="2000" b="1" dirty="0"/>
              <a:t>tendrá áreas que evitarán que se unan </a:t>
            </a:r>
            <a:r>
              <a:rPr lang="es-ES" sz="2000" b="1" dirty="0" smtClean="0"/>
              <a:t>)</a:t>
            </a:r>
            <a:endParaRPr lang="es-CO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1346493" y="6315188"/>
            <a:ext cx="314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 smtClean="0"/>
              <a:t>SistemasRecomendacion.ipynb</a:t>
            </a:r>
            <a:endParaRPr lang="es-CO" b="1" dirty="0"/>
          </a:p>
        </p:txBody>
      </p:sp>
      <p:sp>
        <p:nvSpPr>
          <p:cNvPr id="16" name="Rectángulo 15"/>
          <p:cNvSpPr/>
          <p:nvPr/>
        </p:nvSpPr>
        <p:spPr>
          <a:xfrm>
            <a:off x="3058156" y="-186181"/>
            <a:ext cx="602222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rgbClr val="474747"/>
                </a:solidFill>
                <a:latin typeface="Open Sans"/>
              </a:rPr>
              <a:t> </a:t>
            </a:r>
            <a:r>
              <a:rPr lang="es-ES" sz="1600" dirty="0" smtClean="0">
                <a:solidFill>
                  <a:srgbClr val="474747"/>
                </a:solidFill>
                <a:latin typeface="Open Sans"/>
              </a:rPr>
              <a:t>		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Ejemplo</a:t>
            </a:r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Sistema de Recomendación 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de</a:t>
            </a:r>
          </a:p>
          <a:p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	Repositorios </a:t>
            </a:r>
            <a:r>
              <a:rPr lang="es-ES" sz="3600" b="1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es-CO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26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84208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090810" y="3254596"/>
            <a:ext cx="9588348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fontAlgn="base"/>
            <a:r>
              <a:rPr lang="en-US" sz="2000" dirty="0" smtClean="0"/>
              <a:t>28. </a:t>
            </a:r>
            <a:r>
              <a:rPr lang="en-US" sz="2000" dirty="0" err="1" smtClean="0"/>
              <a:t>ratings_train</a:t>
            </a:r>
            <a:r>
              <a:rPr lang="en-US" sz="2000" dirty="0"/>
              <a:t>, </a:t>
            </a:r>
            <a:r>
              <a:rPr lang="en-US" sz="2000" dirty="0" err="1"/>
              <a:t>ratings_test</a:t>
            </a:r>
            <a:r>
              <a:rPr lang="en-US" sz="2000" dirty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train_test_split</a:t>
            </a:r>
            <a:r>
              <a:rPr lang="en-US" sz="2000" dirty="0" smtClean="0"/>
              <a:t>(ratings</a:t>
            </a:r>
            <a:r>
              <a:rPr lang="en-US" sz="2000" dirty="0"/>
              <a:t>, </a:t>
            </a:r>
            <a:r>
              <a:rPr lang="en-US" sz="2000" dirty="0" err="1"/>
              <a:t>test_size</a:t>
            </a:r>
            <a:r>
              <a:rPr lang="en-US" sz="2000" dirty="0"/>
              <a:t> = 0.2, </a:t>
            </a:r>
            <a:r>
              <a:rPr lang="en-US" sz="2000" dirty="0" err="1"/>
              <a:t>random_state</a:t>
            </a:r>
            <a:r>
              <a:rPr lang="en-US" sz="2000" dirty="0"/>
              <a:t>=42)</a:t>
            </a:r>
          </a:p>
          <a:p>
            <a:pPr fontAlgn="base"/>
            <a:r>
              <a:rPr lang="en-US" sz="2000" dirty="0" smtClean="0"/>
              <a:t>29. print(</a:t>
            </a:r>
            <a:r>
              <a:rPr lang="en-US" sz="2000" dirty="0" err="1" smtClean="0"/>
              <a:t>ratings_train.shape</a:t>
            </a:r>
            <a:r>
              <a:rPr lang="en-US" sz="2000" dirty="0"/>
              <a:t>)</a:t>
            </a:r>
          </a:p>
          <a:p>
            <a:pPr fontAlgn="base"/>
            <a:r>
              <a:rPr lang="en-US" sz="2000" dirty="0" smtClean="0"/>
              <a:t>30. print(</a:t>
            </a:r>
            <a:r>
              <a:rPr lang="en-US" sz="2000" dirty="0" err="1" smtClean="0"/>
              <a:t>ratings_test.shape</a:t>
            </a:r>
            <a:r>
              <a:rPr lang="en-US" sz="2000" dirty="0"/>
              <a:t>)</a:t>
            </a:r>
            <a:endParaRPr lang="es-CO" sz="2000" dirty="0"/>
          </a:p>
        </p:txBody>
      </p:sp>
      <p:sp>
        <p:nvSpPr>
          <p:cNvPr id="14" name="Rectángulo 13"/>
          <p:cNvSpPr/>
          <p:nvPr/>
        </p:nvSpPr>
        <p:spPr>
          <a:xfrm>
            <a:off x="1574998" y="1930264"/>
            <a:ext cx="81648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/>
              <a:t>Separamos </a:t>
            </a:r>
            <a:r>
              <a:rPr lang="es-ES" sz="2000" b="1" dirty="0"/>
              <a:t>en </a:t>
            </a:r>
            <a:r>
              <a:rPr lang="es-ES" sz="2000" b="1" dirty="0" err="1"/>
              <a:t>train</a:t>
            </a:r>
            <a:r>
              <a:rPr lang="es-ES" sz="2000" b="1" dirty="0"/>
              <a:t> y test para </a:t>
            </a:r>
            <a:r>
              <a:rPr lang="es-ES" sz="2000" b="1" dirty="0" smtClean="0"/>
              <a:t>poder </a:t>
            </a:r>
            <a:r>
              <a:rPr lang="es-ES" sz="2000" b="1" dirty="0"/>
              <a:t>medir la calidad de </a:t>
            </a:r>
            <a:r>
              <a:rPr lang="es-ES" sz="2000" b="1" dirty="0" smtClean="0"/>
              <a:t>las recomendaciones</a:t>
            </a:r>
            <a:r>
              <a:rPr lang="es-ES" sz="2000" b="1" dirty="0"/>
              <a:t>.</a:t>
            </a:r>
            <a:endParaRPr lang="es-CO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1346493" y="6315188"/>
            <a:ext cx="314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 smtClean="0"/>
              <a:t>SistemasRecomendacion.ipynb</a:t>
            </a:r>
            <a:endParaRPr lang="es-CO" b="1" dirty="0"/>
          </a:p>
        </p:txBody>
      </p:sp>
      <p:sp>
        <p:nvSpPr>
          <p:cNvPr id="16" name="Rectángulo 15"/>
          <p:cNvSpPr/>
          <p:nvPr/>
        </p:nvSpPr>
        <p:spPr>
          <a:xfrm>
            <a:off x="3058156" y="-186181"/>
            <a:ext cx="602222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rgbClr val="474747"/>
                </a:solidFill>
                <a:latin typeface="Open Sans"/>
              </a:rPr>
              <a:t> </a:t>
            </a:r>
            <a:r>
              <a:rPr lang="es-ES" sz="1600" dirty="0" smtClean="0">
                <a:solidFill>
                  <a:srgbClr val="474747"/>
                </a:solidFill>
                <a:latin typeface="Open Sans"/>
              </a:rPr>
              <a:t>		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Ejemplo</a:t>
            </a:r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Sistema de Recomendación 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de</a:t>
            </a:r>
          </a:p>
          <a:p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	Repositorios </a:t>
            </a:r>
            <a:r>
              <a:rPr lang="es-ES" sz="3600" b="1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es-CO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7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84208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227027" y="3204586"/>
            <a:ext cx="9588348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fontAlgn="base"/>
            <a:r>
              <a:rPr lang="es-CO" sz="2000" dirty="0" smtClean="0"/>
              <a:t>31. </a:t>
            </a:r>
            <a:r>
              <a:rPr lang="es-CO" sz="2000" dirty="0" err="1" smtClean="0"/>
              <a:t>sim_matrix</a:t>
            </a:r>
            <a:r>
              <a:rPr lang="es-CO" sz="2000" dirty="0" smtClean="0"/>
              <a:t> </a:t>
            </a:r>
            <a:r>
              <a:rPr lang="es-CO" sz="2000" dirty="0"/>
              <a:t>= 1 - </a:t>
            </a:r>
            <a:r>
              <a:rPr lang="es-CO" sz="2000" dirty="0" err="1"/>
              <a:t>sklearn.metrics.pairwise.cosine_distances</a:t>
            </a:r>
            <a:r>
              <a:rPr lang="es-CO" sz="2000" dirty="0"/>
              <a:t>(ratings)</a:t>
            </a:r>
          </a:p>
          <a:p>
            <a:pPr fontAlgn="base"/>
            <a:r>
              <a:rPr lang="es-CO" sz="2000" dirty="0" smtClean="0"/>
              <a:t>32 .</a:t>
            </a:r>
            <a:r>
              <a:rPr lang="es-CO" sz="2000" dirty="0" err="1" smtClean="0"/>
              <a:t>print</a:t>
            </a:r>
            <a:r>
              <a:rPr lang="es-CO" sz="2000" dirty="0" smtClean="0"/>
              <a:t>(</a:t>
            </a:r>
            <a:r>
              <a:rPr lang="es-CO" sz="2000" dirty="0" err="1" smtClean="0"/>
              <a:t>sim_matrix.shape</a:t>
            </a:r>
            <a:r>
              <a:rPr lang="es-CO" sz="2000" dirty="0"/>
              <a:t>)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574998" y="1930264"/>
            <a:ext cx="81648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/>
              <a:t>Calculo de una nueva matriz de similitud (distancias por coseno) usando la librería </a:t>
            </a:r>
            <a:r>
              <a:rPr lang="es-ES" sz="2000" b="1" dirty="0" err="1" smtClean="0"/>
              <a:t>slearn</a:t>
            </a:r>
            <a:r>
              <a:rPr lang="es-ES" sz="2000" b="1" dirty="0" smtClean="0"/>
              <a:t> de </a:t>
            </a:r>
            <a:r>
              <a:rPr lang="es-ES" sz="2000" b="1" dirty="0" err="1" smtClean="0"/>
              <a:t>python</a:t>
            </a:r>
            <a:endParaRPr lang="es-CO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1346493" y="6315188"/>
            <a:ext cx="314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 smtClean="0"/>
              <a:t>SistemasRecomendacion.ipynb</a:t>
            </a:r>
            <a:endParaRPr lang="es-CO" b="1" dirty="0"/>
          </a:p>
        </p:txBody>
      </p:sp>
      <p:sp>
        <p:nvSpPr>
          <p:cNvPr id="16" name="Rectángulo 15"/>
          <p:cNvSpPr/>
          <p:nvPr/>
        </p:nvSpPr>
        <p:spPr>
          <a:xfrm>
            <a:off x="3058156" y="-186181"/>
            <a:ext cx="602222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rgbClr val="474747"/>
                </a:solidFill>
                <a:latin typeface="Open Sans"/>
              </a:rPr>
              <a:t> </a:t>
            </a:r>
            <a:r>
              <a:rPr lang="es-ES" sz="1600" dirty="0" smtClean="0">
                <a:solidFill>
                  <a:srgbClr val="474747"/>
                </a:solidFill>
                <a:latin typeface="Open Sans"/>
              </a:rPr>
              <a:t>		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Ejemplo</a:t>
            </a:r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Sistema de Recomendación 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de</a:t>
            </a:r>
          </a:p>
          <a:p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	Repositorios </a:t>
            </a:r>
            <a:r>
              <a:rPr lang="es-ES" sz="3600" b="1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es-CO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84208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577694" y="1926178"/>
            <a:ext cx="3187502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fontAlgn="base"/>
            <a:r>
              <a:rPr lang="es-CO" sz="2000" dirty="0" smtClean="0"/>
              <a:t>33. </a:t>
            </a:r>
            <a:r>
              <a:rPr lang="es-CO" sz="2000" dirty="0" err="1" smtClean="0"/>
              <a:t>plt.imshow</a:t>
            </a:r>
            <a:r>
              <a:rPr lang="es-CO" sz="2000" dirty="0" smtClean="0"/>
              <a:t>(</a:t>
            </a:r>
            <a:r>
              <a:rPr lang="es-CO" sz="2000" dirty="0" err="1" smtClean="0"/>
              <a:t>sim_matrix</a:t>
            </a:r>
            <a:r>
              <a:rPr lang="es-CO" sz="2000" dirty="0"/>
              <a:t>);</a:t>
            </a:r>
          </a:p>
          <a:p>
            <a:pPr fontAlgn="base"/>
            <a:r>
              <a:rPr lang="es-CO" sz="2000" dirty="0" smtClean="0"/>
              <a:t>34. </a:t>
            </a:r>
            <a:r>
              <a:rPr lang="es-CO" sz="2000" dirty="0" err="1" smtClean="0"/>
              <a:t>plt.colorbar</a:t>
            </a:r>
            <a:r>
              <a:rPr lang="es-CO" sz="2000" dirty="0"/>
              <a:t>()</a:t>
            </a:r>
          </a:p>
          <a:p>
            <a:pPr fontAlgn="base"/>
            <a:r>
              <a:rPr lang="es-CO" sz="2000" dirty="0" smtClean="0"/>
              <a:t>35. </a:t>
            </a:r>
            <a:r>
              <a:rPr lang="es-CO" sz="2000" dirty="0" err="1" smtClean="0"/>
              <a:t>plt.show</a:t>
            </a:r>
            <a:r>
              <a:rPr lang="es-CO" sz="2000" dirty="0"/>
              <a:t>()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574998" y="1614792"/>
            <a:ext cx="81648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smtClean="0"/>
              <a:t>Grafica de la matriz de similitud </a:t>
            </a:r>
            <a:endParaRPr lang="es-CO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1346493" y="6315188"/>
            <a:ext cx="314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 smtClean="0"/>
              <a:t>SistemasRecomendacion.ipynb</a:t>
            </a:r>
            <a:endParaRPr lang="es-CO" b="1" dirty="0"/>
          </a:p>
        </p:txBody>
      </p:sp>
      <p:sp>
        <p:nvSpPr>
          <p:cNvPr id="16" name="Rectángulo 15"/>
          <p:cNvSpPr/>
          <p:nvPr/>
        </p:nvSpPr>
        <p:spPr>
          <a:xfrm>
            <a:off x="3058156" y="-186181"/>
            <a:ext cx="602222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rgbClr val="474747"/>
                </a:solidFill>
                <a:latin typeface="Open Sans"/>
              </a:rPr>
              <a:t> </a:t>
            </a:r>
            <a:r>
              <a:rPr lang="es-ES" sz="1600" dirty="0" smtClean="0">
                <a:solidFill>
                  <a:srgbClr val="474747"/>
                </a:solidFill>
                <a:latin typeface="Open Sans"/>
              </a:rPr>
              <a:t>		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Ejemplo</a:t>
            </a:r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Sistema de Recomendación 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de</a:t>
            </a:r>
          </a:p>
          <a:p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	Repositorios </a:t>
            </a:r>
            <a:r>
              <a:rPr lang="es-ES" sz="3600" b="1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es-CO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3939" y="3091393"/>
            <a:ext cx="4514850" cy="302895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574998" y="1614886"/>
            <a:ext cx="81648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smtClean="0"/>
              <a:t>Grafica de la matriz de similitud </a:t>
            </a:r>
            <a:endParaRPr lang="es-CO" sz="2000" b="1" dirty="0"/>
          </a:p>
        </p:txBody>
      </p:sp>
      <p:sp>
        <p:nvSpPr>
          <p:cNvPr id="17" name="Rectángulo 16"/>
          <p:cNvSpPr/>
          <p:nvPr/>
        </p:nvSpPr>
        <p:spPr>
          <a:xfrm>
            <a:off x="6826372" y="4082905"/>
            <a:ext cx="37414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smtClean="0"/>
              <a:t>Cuanto mas cerca este a 1 mayor es la similitud de los usuarios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14839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463902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540998" y="483523"/>
            <a:ext cx="38779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Análisis de </a:t>
            </a:r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Texto</a:t>
            </a:r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703262" y="4473010"/>
            <a:ext cx="93238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latin typeface="Roboto" panose="02000000000000000000" pitchFamily="2" charset="0"/>
              </a:rPr>
              <a:t>El Análisis de Texto es el proceso de deducir significado a partir de texto y comunicaciones escritas (o datos no estructurados) con el fin de medir cosas como las opiniones del cliente, retroalimentación del usuario, comentarios sobre productos y mucho más</a:t>
            </a:r>
            <a:endParaRPr lang="es-CO" sz="2000" b="1" dirty="0">
              <a:latin typeface="Roboto" panose="02000000000000000000" pitchFamily="2" charset="0"/>
            </a:endParaRPr>
          </a:p>
        </p:txBody>
      </p:sp>
      <p:pic>
        <p:nvPicPr>
          <p:cNvPr id="3074" name="Picture 2" descr="https://relopezbriega.github.io/images/NLP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1667014"/>
            <a:ext cx="3680641" cy="276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2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84208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540445" y="2430940"/>
            <a:ext cx="9588348" cy="1631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import pandas as </a:t>
            </a:r>
            <a:r>
              <a:rPr lang="en-US" sz="2000" dirty="0" err="1"/>
              <a:t>pd</a:t>
            </a:r>
            <a:r>
              <a:rPr lang="en-US" sz="2000" dirty="0"/>
              <a:t>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import </a:t>
            </a:r>
            <a:r>
              <a:rPr lang="en-US" sz="2000" dirty="0" err="1"/>
              <a:t>matplotlib.pyplot</a:t>
            </a:r>
            <a:r>
              <a:rPr lang="en-US" sz="2000" dirty="0"/>
              <a:t> as </a:t>
            </a:r>
            <a:r>
              <a:rPr lang="en-US" sz="2000" dirty="0" err="1"/>
              <a:t>plt</a:t>
            </a:r>
            <a:endParaRPr lang="en-US" sz="2000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import </a:t>
            </a:r>
            <a:r>
              <a:rPr lang="en-US" sz="2000" dirty="0" err="1"/>
              <a:t>nltk</a:t>
            </a:r>
            <a:endParaRPr lang="en-US" sz="2000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from </a:t>
            </a:r>
            <a:r>
              <a:rPr lang="en-US" sz="2000" dirty="0" err="1"/>
              <a:t>nltk.corpus</a:t>
            </a:r>
            <a:r>
              <a:rPr lang="en-US" sz="2000" dirty="0"/>
              <a:t> import </a:t>
            </a:r>
            <a:r>
              <a:rPr lang="en-US" sz="2000" dirty="0" err="1"/>
              <a:t>stopwords</a:t>
            </a:r>
            <a:endParaRPr lang="en-US" sz="2000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from </a:t>
            </a:r>
            <a:r>
              <a:rPr lang="en-US" sz="2000" dirty="0" err="1"/>
              <a:t>wordcloud</a:t>
            </a:r>
            <a:r>
              <a:rPr lang="en-US" sz="2000" dirty="0"/>
              <a:t> import </a:t>
            </a:r>
            <a:r>
              <a:rPr lang="en-US" sz="2000" dirty="0" err="1"/>
              <a:t>WordCloud</a:t>
            </a:r>
            <a:endParaRPr lang="es-CO" sz="2000" dirty="0"/>
          </a:p>
        </p:txBody>
      </p:sp>
      <p:sp>
        <p:nvSpPr>
          <p:cNvPr id="14" name="Rectángulo 13"/>
          <p:cNvSpPr/>
          <p:nvPr/>
        </p:nvSpPr>
        <p:spPr>
          <a:xfrm>
            <a:off x="1677071" y="4126637"/>
            <a:ext cx="81648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smtClean="0"/>
              <a:t>Consulta la fuente de datos y muestra las primeras 5 filas</a:t>
            </a:r>
            <a:endParaRPr lang="es-CO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1346493" y="6315188"/>
            <a:ext cx="2020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 smtClean="0"/>
              <a:t>AnalisisTexto</a:t>
            </a:r>
            <a:r>
              <a:rPr lang="es-CO" b="1" dirty="0" err="1" smtClean="0"/>
              <a:t>.ipynb</a:t>
            </a:r>
            <a:endParaRPr lang="es-CO" b="1" dirty="0"/>
          </a:p>
        </p:txBody>
      </p:sp>
      <p:sp>
        <p:nvSpPr>
          <p:cNvPr id="16" name="Rectángulo 15"/>
          <p:cNvSpPr/>
          <p:nvPr/>
        </p:nvSpPr>
        <p:spPr>
          <a:xfrm>
            <a:off x="2865651" y="52107"/>
            <a:ext cx="63625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rgbClr val="474747"/>
                </a:solidFill>
                <a:latin typeface="Open Sans"/>
              </a:rPr>
              <a:t> </a:t>
            </a:r>
            <a:r>
              <a:rPr lang="es-ES" sz="1600" dirty="0" smtClean="0">
                <a:solidFill>
                  <a:srgbClr val="474747"/>
                </a:solidFill>
                <a:latin typeface="Open Sans"/>
              </a:rPr>
              <a:t>	</a:t>
            </a:r>
            <a:r>
              <a:rPr lang="es-ES" sz="1600" dirty="0" smtClean="0">
                <a:solidFill>
                  <a:srgbClr val="474747"/>
                </a:solidFill>
                <a:latin typeface="Open Sans"/>
              </a:rPr>
              <a:t>	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Ejemplo</a:t>
            </a:r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	Discursos </a:t>
            </a:r>
            <a:r>
              <a:rPr lang="es-ES" sz="3600" b="1" dirty="0" err="1" smtClean="0">
                <a:solidFill>
                  <a:schemeClr val="accent1">
                    <a:lumMod val="50000"/>
                  </a:schemeClr>
                </a:solidFill>
              </a:rPr>
              <a:t>Guaido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 y Maduro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574998" y="4763582"/>
            <a:ext cx="9588348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marL="457200" indent="-457200" fontAlgn="base">
              <a:buAutoNum type="arabicPeriod" startAt="5"/>
            </a:pPr>
            <a:r>
              <a:rPr lang="en-US" sz="2000" dirty="0" err="1"/>
              <a:t>df</a:t>
            </a:r>
            <a:r>
              <a:rPr lang="en-US" sz="2000" dirty="0"/>
              <a:t> = </a:t>
            </a:r>
            <a:r>
              <a:rPr lang="en-US" sz="2000" dirty="0" err="1"/>
              <a:t>pd.read_csv</a:t>
            </a:r>
            <a:r>
              <a:rPr lang="en-US" sz="2000" dirty="0"/>
              <a:t>('DS_Clase_05_titanic.csv') </a:t>
            </a:r>
          </a:p>
          <a:p>
            <a:pPr marL="457200" indent="-457200" fontAlgn="base">
              <a:buAutoNum type="arabicPeriod" startAt="5"/>
            </a:pPr>
            <a:r>
              <a:rPr lang="en-US" sz="2000" dirty="0" err="1" smtClean="0"/>
              <a:t>df.head</a:t>
            </a:r>
            <a:r>
              <a:rPr lang="en-US" sz="2000" dirty="0" smtClean="0"/>
              <a:t>(5)</a:t>
            </a:r>
            <a:endParaRPr lang="en-US" sz="2000" dirty="0"/>
          </a:p>
        </p:txBody>
      </p:sp>
      <p:sp>
        <p:nvSpPr>
          <p:cNvPr id="17" name="Rectángulo 16"/>
          <p:cNvSpPr/>
          <p:nvPr/>
        </p:nvSpPr>
        <p:spPr>
          <a:xfrm>
            <a:off x="1677071" y="1654106"/>
            <a:ext cx="81648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/>
              <a:t>Importar las librerías necesarias para realizar el análisis de los textos( Primero instalar la librería </a:t>
            </a:r>
            <a:r>
              <a:rPr lang="es-ES" sz="2000" b="1" dirty="0" err="1" smtClean="0"/>
              <a:t>wordcloud</a:t>
            </a:r>
            <a:r>
              <a:rPr lang="es-ES" sz="2000" b="1" dirty="0" smtClean="0"/>
              <a:t> </a:t>
            </a:r>
            <a:r>
              <a:rPr lang="es-ES" sz="2000" b="1" dirty="0" smtClean="0">
                <a:sym typeface="Wingdings" panose="05000000000000000000" pitchFamily="2" charset="2"/>
              </a:rPr>
              <a:t> </a:t>
            </a:r>
            <a:r>
              <a:rPr lang="es-ES" sz="2000" b="1" i="1" dirty="0" err="1" smtClean="0">
                <a:sym typeface="Wingdings" panose="05000000000000000000" pitchFamily="2" charset="2"/>
              </a:rPr>
              <a:t>pip</a:t>
            </a:r>
            <a:r>
              <a:rPr lang="es-ES" sz="2000" b="1" i="1" dirty="0" smtClean="0">
                <a:sym typeface="Wingdings" panose="05000000000000000000" pitchFamily="2" charset="2"/>
              </a:rPr>
              <a:t> install </a:t>
            </a:r>
            <a:r>
              <a:rPr lang="es-ES" sz="2000" b="1" i="1" dirty="0" err="1" smtClean="0">
                <a:sym typeface="Wingdings" panose="05000000000000000000" pitchFamily="2" charset="2"/>
              </a:rPr>
              <a:t>wordcloud</a:t>
            </a:r>
            <a:r>
              <a:rPr lang="es-ES" sz="2000" b="1" dirty="0" smtClean="0">
                <a:sym typeface="Wingdings" panose="05000000000000000000" pitchFamily="2" charset="2"/>
              </a:rPr>
              <a:t>)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7522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463902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850946" y="494842"/>
            <a:ext cx="30837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Web </a:t>
            </a:r>
            <a:r>
              <a:rPr lang="es-CO" sz="4000" b="1" dirty="0" err="1" smtClean="0">
                <a:solidFill>
                  <a:schemeClr val="accent1">
                    <a:lumMod val="50000"/>
                  </a:schemeClr>
                </a:solidFill>
              </a:rPr>
              <a:t>Scraping</a:t>
            </a:r>
            <a:endParaRPr lang="es-CO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703262" y="4150133"/>
            <a:ext cx="93238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latin typeface="Roboto" panose="02000000000000000000" pitchFamily="2" charset="0"/>
              </a:rPr>
              <a:t>Se puede aprovechar </a:t>
            </a:r>
            <a:r>
              <a:rPr lang="es-ES" sz="2000" b="1" dirty="0">
                <a:latin typeface="Roboto" panose="02000000000000000000" pitchFamily="2" charset="0"/>
              </a:rPr>
              <a:t>el web </a:t>
            </a:r>
            <a:r>
              <a:rPr lang="es-ES" sz="2000" b="1" dirty="0" err="1">
                <a:latin typeface="Roboto" panose="02000000000000000000" pitchFamily="2" charset="0"/>
              </a:rPr>
              <a:t>scraping</a:t>
            </a:r>
            <a:r>
              <a:rPr lang="es-ES" sz="2000" b="1" dirty="0">
                <a:latin typeface="Roboto" panose="02000000000000000000" pitchFamily="2" charset="0"/>
              </a:rPr>
              <a:t> para conseguir cantidades industriales de información (Big data) sin teclear una sola palabra. A través de los algoritmos de </a:t>
            </a:r>
            <a:r>
              <a:rPr lang="es-ES" sz="2000" b="1" dirty="0" smtClean="0">
                <a:latin typeface="Roboto" panose="02000000000000000000" pitchFamily="2" charset="0"/>
              </a:rPr>
              <a:t>búsqueda se puede rastrear </a:t>
            </a:r>
            <a:r>
              <a:rPr lang="es-ES" sz="2000" b="1" dirty="0">
                <a:latin typeface="Roboto" panose="02000000000000000000" pitchFamily="2" charset="0"/>
              </a:rPr>
              <a:t>centenares de webs para extraer sólo aquella información </a:t>
            </a:r>
            <a:r>
              <a:rPr lang="es-ES" sz="2000" b="1" dirty="0" smtClean="0">
                <a:latin typeface="Roboto" panose="02000000000000000000" pitchFamily="2" charset="0"/>
              </a:rPr>
              <a:t>que sea pertinente.</a:t>
            </a:r>
            <a:endParaRPr lang="es-CO" sz="2000" b="1" dirty="0"/>
          </a:p>
        </p:txBody>
      </p:sp>
      <p:pic>
        <p:nvPicPr>
          <p:cNvPr id="7" name="Picture 2" descr="https://www.edureka.co/blog/wp-content/uploads/2018/11/Untitled-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969" y="2004544"/>
            <a:ext cx="4876016" cy="159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iro.medium.com/max/1560/1*-ZQxCcXWY0nhQms2vZYDKQ.jpe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442" y="1667014"/>
            <a:ext cx="2250558" cy="225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9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84208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866664" y="2320864"/>
            <a:ext cx="9588348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fontAlgn="base"/>
            <a:r>
              <a:rPr lang="pt-BR" sz="2000" dirty="0" smtClean="0"/>
              <a:t>6. f=open</a:t>
            </a:r>
            <a:r>
              <a:rPr lang="pt-BR" sz="2000" dirty="0"/>
              <a:t>("../../</a:t>
            </a:r>
            <a:r>
              <a:rPr lang="pt-BR" sz="2000" dirty="0" err="1"/>
              <a:t>fuentes</a:t>
            </a:r>
            <a:r>
              <a:rPr lang="pt-BR" sz="2000" dirty="0"/>
              <a:t>/Discurso 1.txt","r")  ### Discurso 1</a:t>
            </a:r>
          </a:p>
          <a:p>
            <a:pPr fontAlgn="base"/>
            <a:r>
              <a:rPr lang="pt-BR" sz="2000" dirty="0" smtClean="0"/>
              <a:t>7. s=open</a:t>
            </a:r>
            <a:r>
              <a:rPr lang="pt-BR" sz="2000" dirty="0"/>
              <a:t>("../../</a:t>
            </a:r>
            <a:r>
              <a:rPr lang="pt-BR" sz="2000" dirty="0" err="1"/>
              <a:t>fuentes</a:t>
            </a:r>
            <a:r>
              <a:rPr lang="pt-BR" sz="2000" dirty="0"/>
              <a:t>/Discurso 2.txt","r")### Discurso </a:t>
            </a:r>
            <a:r>
              <a:rPr lang="pt-BR" sz="2000" dirty="0" smtClean="0"/>
              <a:t>2</a:t>
            </a:r>
            <a:endParaRPr lang="pt-BR" sz="2000" dirty="0"/>
          </a:p>
          <a:p>
            <a:pPr fontAlgn="base"/>
            <a:r>
              <a:rPr lang="pt-BR" sz="2000" dirty="0" smtClean="0"/>
              <a:t>8. data </a:t>
            </a:r>
            <a:r>
              <a:rPr lang="pt-BR" sz="2000" dirty="0"/>
              <a:t>= </a:t>
            </a:r>
            <a:r>
              <a:rPr lang="pt-BR" sz="2000" dirty="0" err="1"/>
              <a:t>f.read</a:t>
            </a:r>
            <a:r>
              <a:rPr lang="pt-BR" sz="2000" dirty="0"/>
              <a:t>()</a:t>
            </a:r>
          </a:p>
          <a:p>
            <a:pPr fontAlgn="base"/>
            <a:r>
              <a:rPr lang="pt-BR" sz="2000" dirty="0" smtClean="0"/>
              <a:t>9. data1 </a:t>
            </a:r>
            <a:r>
              <a:rPr lang="pt-BR" sz="2000" dirty="0"/>
              <a:t>= </a:t>
            </a:r>
            <a:r>
              <a:rPr lang="pt-BR" sz="2000" dirty="0" err="1"/>
              <a:t>s.read</a:t>
            </a:r>
            <a:r>
              <a:rPr lang="pt-BR" sz="2000" dirty="0"/>
              <a:t>()</a:t>
            </a:r>
            <a:endParaRPr lang="es-CO" sz="2000" dirty="0"/>
          </a:p>
        </p:txBody>
      </p:sp>
      <p:sp>
        <p:nvSpPr>
          <p:cNvPr id="14" name="Rectángulo 13"/>
          <p:cNvSpPr/>
          <p:nvPr/>
        </p:nvSpPr>
        <p:spPr>
          <a:xfrm>
            <a:off x="1677071" y="3686639"/>
            <a:ext cx="81648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smtClean="0"/>
              <a:t>Se realiza un Split (separar líneas mediante un carácter) en cada archivo separando el titulo (</a:t>
            </a:r>
            <a:r>
              <a:rPr lang="es-CO" sz="2000" b="1" dirty="0" err="1" smtClean="0"/>
              <a:t>first_line</a:t>
            </a:r>
            <a:r>
              <a:rPr lang="es-CO" sz="2000" b="1" dirty="0" smtClean="0"/>
              <a:t>) y el autor  (</a:t>
            </a:r>
            <a:r>
              <a:rPr lang="es-CO" sz="2000" b="1" dirty="0" err="1" smtClean="0"/>
              <a:t>secon_line</a:t>
            </a:r>
            <a:r>
              <a:rPr lang="es-CO" sz="2000" b="1" dirty="0" smtClean="0"/>
              <a:t>).</a:t>
            </a:r>
            <a:endParaRPr lang="es-CO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1346493" y="6315188"/>
            <a:ext cx="2020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 smtClean="0"/>
              <a:t>AnalisisTexto</a:t>
            </a:r>
            <a:r>
              <a:rPr lang="es-CO" b="1" dirty="0" err="1" smtClean="0"/>
              <a:t>.ipynb</a:t>
            </a:r>
            <a:endParaRPr lang="es-CO" b="1" dirty="0"/>
          </a:p>
        </p:txBody>
      </p:sp>
      <p:sp>
        <p:nvSpPr>
          <p:cNvPr id="16" name="Rectángulo 15"/>
          <p:cNvSpPr/>
          <p:nvPr/>
        </p:nvSpPr>
        <p:spPr>
          <a:xfrm>
            <a:off x="2865651" y="52107"/>
            <a:ext cx="63625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rgbClr val="474747"/>
                </a:solidFill>
                <a:latin typeface="Open Sans"/>
              </a:rPr>
              <a:t> </a:t>
            </a:r>
            <a:r>
              <a:rPr lang="es-ES" sz="1600" dirty="0" smtClean="0">
                <a:solidFill>
                  <a:srgbClr val="474747"/>
                </a:solidFill>
                <a:latin typeface="Open Sans"/>
              </a:rPr>
              <a:t>	</a:t>
            </a:r>
            <a:r>
              <a:rPr lang="es-ES" sz="1600" dirty="0" smtClean="0">
                <a:solidFill>
                  <a:srgbClr val="474747"/>
                </a:solidFill>
                <a:latin typeface="Open Sans"/>
              </a:rPr>
              <a:t>	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Ejemplo</a:t>
            </a:r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	Discursos </a:t>
            </a:r>
            <a:r>
              <a:rPr lang="es-ES" sz="3600" b="1" dirty="0" err="1" smtClean="0">
                <a:solidFill>
                  <a:schemeClr val="accent1">
                    <a:lumMod val="50000"/>
                  </a:schemeClr>
                </a:solidFill>
              </a:rPr>
              <a:t>Guaido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 y Maduro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866664" y="4617450"/>
            <a:ext cx="9588348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fontAlgn="base"/>
            <a:r>
              <a:rPr lang="en-US" sz="2000" dirty="0" smtClean="0"/>
              <a:t>10. </a:t>
            </a:r>
            <a:r>
              <a:rPr lang="en-US" sz="2000" dirty="0" err="1" smtClean="0"/>
              <a:t>first_line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data.split</a:t>
            </a:r>
            <a:r>
              <a:rPr lang="en-US" sz="2000" dirty="0"/>
              <a:t>('\n')[0]</a:t>
            </a:r>
          </a:p>
          <a:p>
            <a:pPr fontAlgn="base"/>
            <a:r>
              <a:rPr lang="en-US" sz="2000" dirty="0" smtClean="0"/>
              <a:t>11. </a:t>
            </a:r>
            <a:r>
              <a:rPr lang="en-US" sz="2000" dirty="0" err="1" smtClean="0"/>
              <a:t>second_line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data.split</a:t>
            </a:r>
            <a:r>
              <a:rPr lang="en-US" sz="2000" dirty="0"/>
              <a:t>('\n')[1</a:t>
            </a:r>
            <a:r>
              <a:rPr lang="en-US" sz="2000" dirty="0" smtClean="0"/>
              <a:t>]</a:t>
            </a:r>
            <a:endParaRPr lang="en-US" sz="2000" dirty="0"/>
          </a:p>
          <a:p>
            <a:pPr fontAlgn="base"/>
            <a:r>
              <a:rPr lang="en-US" sz="2000" dirty="0" smtClean="0"/>
              <a:t>12. first_line1 </a:t>
            </a:r>
            <a:r>
              <a:rPr lang="en-US" sz="2000" dirty="0"/>
              <a:t>= data1.split('\n')[0]</a:t>
            </a:r>
          </a:p>
          <a:p>
            <a:pPr fontAlgn="base"/>
            <a:r>
              <a:rPr lang="en-US" sz="2000" dirty="0" smtClean="0"/>
              <a:t>13. second_line1 </a:t>
            </a:r>
            <a:r>
              <a:rPr lang="en-US" sz="2000" dirty="0"/>
              <a:t>= data1.split('\n')[1]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677071" y="1654106"/>
            <a:ext cx="81648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smtClean="0"/>
              <a:t>Conexión a las fuentes de datos (discursos) y lee el contenido presente en cada archivo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325310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84208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866664" y="2320864"/>
            <a:ext cx="9588348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fontAlgn="base"/>
            <a:r>
              <a:rPr lang="pt-BR" sz="2000" dirty="0" smtClean="0"/>
              <a:t>14. </a:t>
            </a:r>
            <a:r>
              <a:rPr lang="pt-BR" sz="2000" dirty="0" err="1" smtClean="0"/>
              <a:t>datos</a:t>
            </a:r>
            <a:r>
              <a:rPr lang="pt-BR" sz="2000" dirty="0"/>
              <a:t>={ "Nombre </a:t>
            </a:r>
            <a:r>
              <a:rPr lang="pt-BR" sz="2000" dirty="0" err="1"/>
              <a:t>del</a:t>
            </a:r>
            <a:r>
              <a:rPr lang="pt-BR" sz="2000" dirty="0"/>
              <a:t> Discurso": [first_line,first_line1 ] ,"Autor": [second_line,second_line1] ,"</a:t>
            </a:r>
            <a:r>
              <a:rPr lang="pt-BR" sz="2000" dirty="0" err="1"/>
              <a:t>Cuerpo</a:t>
            </a:r>
            <a:r>
              <a:rPr lang="pt-BR" sz="2000" dirty="0"/>
              <a:t>": [data,data1] } </a:t>
            </a:r>
            <a:endParaRPr lang="pt-BR" sz="2000" dirty="0" smtClean="0"/>
          </a:p>
          <a:p>
            <a:pPr fontAlgn="base"/>
            <a:r>
              <a:rPr lang="pt-BR" sz="2000" dirty="0" smtClean="0"/>
              <a:t>15. </a:t>
            </a:r>
            <a:r>
              <a:rPr lang="pt-BR" sz="2000" dirty="0" err="1" smtClean="0"/>
              <a:t>Tablero</a:t>
            </a:r>
            <a:r>
              <a:rPr lang="pt-BR" sz="2000" dirty="0" smtClean="0"/>
              <a:t>=</a:t>
            </a:r>
            <a:r>
              <a:rPr lang="pt-BR" sz="2000" dirty="0" err="1" smtClean="0"/>
              <a:t>pd.DataFrame</a:t>
            </a:r>
            <a:r>
              <a:rPr lang="pt-BR" sz="2000" dirty="0" smtClean="0"/>
              <a:t>(</a:t>
            </a:r>
            <a:r>
              <a:rPr lang="pt-BR" sz="2000" dirty="0" err="1" smtClean="0"/>
              <a:t>datos</a:t>
            </a:r>
            <a:r>
              <a:rPr lang="pt-BR" sz="2000" dirty="0"/>
              <a:t>) </a:t>
            </a:r>
            <a:r>
              <a:rPr lang="pt-BR" sz="2000" dirty="0" err="1"/>
              <a:t>Tablero.head</a:t>
            </a:r>
            <a:r>
              <a:rPr lang="pt-BR" sz="2000" dirty="0"/>
              <a:t>() 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677071" y="3686639"/>
            <a:ext cx="81648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smtClean="0"/>
              <a:t>Se llama la función </a:t>
            </a:r>
            <a:r>
              <a:rPr lang="es-CO" sz="2000" b="1" dirty="0" err="1" smtClean="0"/>
              <a:t>stopwords</a:t>
            </a:r>
            <a:r>
              <a:rPr lang="es-CO" sz="2000" b="1" dirty="0" smtClean="0"/>
              <a:t> de la librería </a:t>
            </a:r>
            <a:r>
              <a:rPr lang="es-CO" sz="2000" b="1" dirty="0" err="1" smtClean="0"/>
              <a:t>nltk</a:t>
            </a:r>
            <a:r>
              <a:rPr lang="es-CO" sz="2000" b="1" dirty="0" smtClean="0"/>
              <a:t> para limpiar el texto de las palabras conectoras (el, </a:t>
            </a:r>
            <a:r>
              <a:rPr lang="es-CO" sz="2000" b="1" dirty="0" err="1" smtClean="0"/>
              <a:t>la,los</a:t>
            </a:r>
            <a:r>
              <a:rPr lang="es-CO" sz="2000" b="1" dirty="0" err="1" smtClean="0"/>
              <a:t>,y</a:t>
            </a:r>
            <a:r>
              <a:rPr lang="es-CO" sz="2000" b="1" dirty="0" smtClean="0"/>
              <a:t>, a etc.)</a:t>
            </a:r>
            <a:endParaRPr lang="es-CO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1346493" y="6315188"/>
            <a:ext cx="2020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 smtClean="0"/>
              <a:t>AnalisisTexto</a:t>
            </a:r>
            <a:r>
              <a:rPr lang="es-CO" b="1" dirty="0" err="1" smtClean="0"/>
              <a:t>.ipynb</a:t>
            </a:r>
            <a:endParaRPr lang="es-CO" b="1" dirty="0"/>
          </a:p>
        </p:txBody>
      </p:sp>
      <p:sp>
        <p:nvSpPr>
          <p:cNvPr id="16" name="Rectángulo 15"/>
          <p:cNvSpPr/>
          <p:nvPr/>
        </p:nvSpPr>
        <p:spPr>
          <a:xfrm>
            <a:off x="2865651" y="52107"/>
            <a:ext cx="63625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rgbClr val="474747"/>
                </a:solidFill>
                <a:latin typeface="Open Sans"/>
              </a:rPr>
              <a:t> </a:t>
            </a:r>
            <a:r>
              <a:rPr lang="es-ES" sz="1600" dirty="0" smtClean="0">
                <a:solidFill>
                  <a:srgbClr val="474747"/>
                </a:solidFill>
                <a:latin typeface="Open Sans"/>
              </a:rPr>
              <a:t>	</a:t>
            </a:r>
            <a:r>
              <a:rPr lang="es-ES" sz="1600" dirty="0" smtClean="0">
                <a:solidFill>
                  <a:srgbClr val="474747"/>
                </a:solidFill>
                <a:latin typeface="Open Sans"/>
              </a:rPr>
              <a:t>	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Ejemplo</a:t>
            </a:r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	Discursos </a:t>
            </a:r>
            <a:r>
              <a:rPr lang="es-ES" sz="3600" b="1" dirty="0" err="1" smtClean="0">
                <a:solidFill>
                  <a:schemeClr val="accent1">
                    <a:lumMod val="50000"/>
                  </a:schemeClr>
                </a:solidFill>
              </a:rPr>
              <a:t>Guaido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 y Maduro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866664" y="4617450"/>
            <a:ext cx="9588348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fontAlgn="base"/>
            <a:r>
              <a:rPr lang="en-US" sz="2000" dirty="0" smtClean="0"/>
              <a:t>16. </a:t>
            </a:r>
            <a:r>
              <a:rPr lang="en-US" sz="2000" dirty="0" err="1" smtClean="0"/>
              <a:t>stop_words_sp</a:t>
            </a:r>
            <a:r>
              <a:rPr lang="en-US" sz="2000" dirty="0" smtClean="0"/>
              <a:t> </a:t>
            </a:r>
            <a:r>
              <a:rPr lang="en-US" sz="2000" dirty="0"/>
              <a:t>= set(</a:t>
            </a:r>
            <a:r>
              <a:rPr lang="en-US" sz="2000" dirty="0" err="1"/>
              <a:t>stopwords.words</a:t>
            </a:r>
            <a:r>
              <a:rPr lang="en-US" sz="2000" dirty="0"/>
              <a:t>('</a:t>
            </a:r>
            <a:r>
              <a:rPr lang="en-US" sz="2000" dirty="0" err="1"/>
              <a:t>spanish</a:t>
            </a:r>
            <a:r>
              <a:rPr lang="en-US" sz="2000" dirty="0"/>
              <a:t>'))]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677071" y="1654106"/>
            <a:ext cx="81648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smtClean="0"/>
              <a:t>Se crea un </a:t>
            </a:r>
            <a:r>
              <a:rPr lang="es-CO" sz="2000" b="1" dirty="0" err="1" smtClean="0"/>
              <a:t>dataframe</a:t>
            </a:r>
            <a:r>
              <a:rPr lang="es-CO" sz="2000" b="1" dirty="0" smtClean="0"/>
              <a:t> con las con las columnas presentadas a continuación para tener el cuerpo del texto limpio para el </a:t>
            </a:r>
            <a:r>
              <a:rPr lang="es-CO" sz="2000" b="1" dirty="0" err="1" smtClean="0"/>
              <a:t>analisis</a:t>
            </a:r>
            <a:endParaRPr lang="es-CO" sz="2000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datos={ "Nombre del Discurso": [first_line,first_line1 ] ,"Autor": [second_line,second_line1] ,"Cuerpo": [data,data1] } Tablero=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pd.DataFrame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(datos)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Tablero.head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() </a:t>
            </a: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18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84208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465440" y="2659114"/>
            <a:ext cx="4839088" cy="33239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fontAlgn="base"/>
            <a:r>
              <a:rPr lang="pt-BR" sz="1600" dirty="0" err="1"/>
              <a:t>def</a:t>
            </a:r>
            <a:r>
              <a:rPr lang="pt-BR" sz="1600" dirty="0"/>
              <a:t> </a:t>
            </a:r>
            <a:r>
              <a:rPr lang="pt-BR" sz="1600" dirty="0" err="1"/>
              <a:t>generateWordCloud</a:t>
            </a:r>
            <a:r>
              <a:rPr lang="pt-BR" sz="1600" dirty="0"/>
              <a:t>(</a:t>
            </a:r>
            <a:r>
              <a:rPr lang="pt-BR" sz="1600" dirty="0" err="1"/>
              <a:t>data,title</a:t>
            </a:r>
            <a:r>
              <a:rPr lang="pt-BR" sz="1600" dirty="0"/>
              <a:t>):</a:t>
            </a:r>
          </a:p>
          <a:p>
            <a:pPr fontAlgn="base"/>
            <a:r>
              <a:rPr lang="pt-BR" sz="1600" dirty="0"/>
              <a:t>    </a:t>
            </a:r>
            <a:r>
              <a:rPr lang="pt-BR" sz="1600" dirty="0" err="1"/>
              <a:t>wordcloud</a:t>
            </a:r>
            <a:r>
              <a:rPr lang="pt-BR" sz="1600" dirty="0"/>
              <a:t> = </a:t>
            </a:r>
            <a:r>
              <a:rPr lang="pt-BR" sz="1600" dirty="0" err="1"/>
              <a:t>WordCloud</a:t>
            </a:r>
            <a:r>
              <a:rPr lang="pt-BR" sz="1600" dirty="0"/>
              <a:t>(</a:t>
            </a:r>
            <a:r>
              <a:rPr lang="pt-BR" sz="1600" dirty="0" err="1"/>
              <a:t>background_color</a:t>
            </a:r>
            <a:r>
              <a:rPr lang="pt-BR" sz="1600" dirty="0"/>
              <a:t>='</a:t>
            </a:r>
            <a:r>
              <a:rPr lang="pt-BR" sz="1600" dirty="0" err="1"/>
              <a:t>white</a:t>
            </a:r>
            <a:r>
              <a:rPr lang="pt-BR" sz="1600" dirty="0"/>
              <a:t>',</a:t>
            </a:r>
          </a:p>
          <a:p>
            <a:pPr fontAlgn="base"/>
            <a:r>
              <a:rPr lang="pt-BR" sz="1600" dirty="0"/>
              <a:t>        </a:t>
            </a:r>
            <a:r>
              <a:rPr lang="pt-BR" sz="1600" dirty="0" err="1"/>
              <a:t>stopwords</a:t>
            </a:r>
            <a:r>
              <a:rPr lang="pt-BR" sz="1600" dirty="0"/>
              <a:t>=</a:t>
            </a:r>
            <a:r>
              <a:rPr lang="pt-BR" sz="1600" dirty="0" err="1"/>
              <a:t>stop_words_sp</a:t>
            </a:r>
            <a:r>
              <a:rPr lang="pt-BR" sz="1600" dirty="0"/>
              <a:t>,</a:t>
            </a:r>
          </a:p>
          <a:p>
            <a:pPr fontAlgn="base"/>
            <a:r>
              <a:rPr lang="pt-BR" sz="1600" dirty="0"/>
              <a:t>        </a:t>
            </a:r>
            <a:r>
              <a:rPr lang="pt-BR" sz="1600" dirty="0" err="1"/>
              <a:t>max_words</a:t>
            </a:r>
            <a:r>
              <a:rPr lang="pt-BR" sz="1600" dirty="0"/>
              <a:t>=20,</a:t>
            </a:r>
          </a:p>
          <a:p>
            <a:pPr fontAlgn="base"/>
            <a:r>
              <a:rPr lang="pt-BR" sz="1600" dirty="0"/>
              <a:t>        </a:t>
            </a:r>
            <a:r>
              <a:rPr lang="pt-BR" sz="1600" dirty="0" err="1"/>
              <a:t>max_font_size</a:t>
            </a:r>
            <a:r>
              <a:rPr lang="pt-BR" sz="1600" dirty="0"/>
              <a:t>=200, </a:t>
            </a:r>
          </a:p>
          <a:p>
            <a:pPr fontAlgn="base"/>
            <a:r>
              <a:rPr lang="pt-BR" sz="1600" dirty="0"/>
              <a:t>        </a:t>
            </a:r>
            <a:r>
              <a:rPr lang="pt-BR" sz="1600" dirty="0" err="1"/>
              <a:t>scale</a:t>
            </a:r>
            <a:r>
              <a:rPr lang="pt-BR" sz="1600" dirty="0"/>
              <a:t>=3,</a:t>
            </a:r>
          </a:p>
          <a:p>
            <a:pPr fontAlgn="base"/>
            <a:r>
              <a:rPr lang="pt-BR" sz="1600" dirty="0"/>
              <a:t>        </a:t>
            </a:r>
            <a:r>
              <a:rPr lang="pt-BR" sz="1600" dirty="0" err="1"/>
              <a:t>random_state</a:t>
            </a:r>
            <a:r>
              <a:rPr lang="pt-BR" sz="1600" dirty="0"/>
              <a:t>=3).</a:t>
            </a:r>
            <a:r>
              <a:rPr lang="pt-BR" sz="1600" dirty="0" err="1"/>
              <a:t>generate</a:t>
            </a:r>
            <a:r>
              <a:rPr lang="pt-BR" sz="1600" dirty="0"/>
              <a:t>(</a:t>
            </a:r>
            <a:r>
              <a:rPr lang="pt-BR" sz="1600" dirty="0" err="1"/>
              <a:t>str</a:t>
            </a:r>
            <a:r>
              <a:rPr lang="pt-BR" sz="1600" dirty="0"/>
              <a:t>(data))</a:t>
            </a:r>
          </a:p>
          <a:p>
            <a:pPr fontAlgn="base"/>
            <a:r>
              <a:rPr lang="pt-BR" sz="1600" dirty="0"/>
              <a:t>    </a:t>
            </a:r>
            <a:r>
              <a:rPr lang="pt-BR" sz="1600" dirty="0" err="1"/>
              <a:t>wordcloud.recolor</a:t>
            </a:r>
            <a:r>
              <a:rPr lang="pt-BR" sz="1600" dirty="0"/>
              <a:t>(</a:t>
            </a:r>
            <a:r>
              <a:rPr lang="pt-BR" sz="1600" dirty="0" err="1"/>
              <a:t>random_state</a:t>
            </a:r>
            <a:r>
              <a:rPr lang="pt-BR" sz="1600" dirty="0"/>
              <a:t>=1)</a:t>
            </a:r>
          </a:p>
          <a:p>
            <a:pPr fontAlgn="base"/>
            <a:r>
              <a:rPr lang="pt-BR" sz="1600" dirty="0"/>
              <a:t>    </a:t>
            </a:r>
            <a:r>
              <a:rPr lang="pt-BR" sz="1600" dirty="0" err="1"/>
              <a:t>plt.figure</a:t>
            </a:r>
            <a:r>
              <a:rPr lang="pt-BR" sz="1600" dirty="0"/>
              <a:t>(</a:t>
            </a:r>
            <a:r>
              <a:rPr lang="pt-BR" sz="1600" dirty="0" err="1"/>
              <a:t>figsize</a:t>
            </a:r>
            <a:r>
              <a:rPr lang="pt-BR" sz="1600" dirty="0"/>
              <a:t>=(20, 15))</a:t>
            </a:r>
          </a:p>
          <a:p>
            <a:pPr fontAlgn="base"/>
            <a:r>
              <a:rPr lang="pt-BR" sz="1600" dirty="0"/>
              <a:t>    </a:t>
            </a:r>
            <a:r>
              <a:rPr lang="pt-BR" sz="1600" dirty="0" err="1"/>
              <a:t>plt.title</a:t>
            </a:r>
            <a:r>
              <a:rPr lang="pt-BR" sz="1600" dirty="0"/>
              <a:t>(</a:t>
            </a:r>
            <a:r>
              <a:rPr lang="pt-BR" sz="1600" dirty="0" err="1"/>
              <a:t>title</a:t>
            </a:r>
            <a:r>
              <a:rPr lang="pt-BR" sz="1600" dirty="0"/>
              <a:t>, </a:t>
            </a:r>
            <a:r>
              <a:rPr lang="pt-BR" sz="1600" dirty="0" err="1"/>
              <a:t>fontsize</a:t>
            </a:r>
            <a:r>
              <a:rPr lang="pt-BR" sz="1600" dirty="0"/>
              <a:t>=20,color='blue')</a:t>
            </a:r>
          </a:p>
          <a:p>
            <a:pPr fontAlgn="base"/>
            <a:r>
              <a:rPr lang="pt-BR" sz="1600" dirty="0"/>
              <a:t>    </a:t>
            </a:r>
            <a:r>
              <a:rPr lang="pt-BR" sz="1600" dirty="0" err="1"/>
              <a:t>plt.imshow</a:t>
            </a:r>
            <a:r>
              <a:rPr lang="pt-BR" sz="1600" dirty="0"/>
              <a:t>(</a:t>
            </a:r>
            <a:r>
              <a:rPr lang="pt-BR" sz="1600" dirty="0" err="1"/>
              <a:t>wordcloud</a:t>
            </a:r>
            <a:r>
              <a:rPr lang="pt-BR" sz="1600" dirty="0"/>
              <a:t>)</a:t>
            </a:r>
          </a:p>
          <a:p>
            <a:pPr fontAlgn="base"/>
            <a:r>
              <a:rPr lang="pt-BR" sz="1600" dirty="0"/>
              <a:t>    </a:t>
            </a:r>
            <a:r>
              <a:rPr lang="pt-BR" sz="1600" dirty="0" err="1"/>
              <a:t>plt.axis</a:t>
            </a:r>
            <a:r>
              <a:rPr lang="pt-BR" sz="1600" dirty="0"/>
              <a:t>('off')</a:t>
            </a:r>
          </a:p>
          <a:p>
            <a:pPr fontAlgn="base"/>
            <a:r>
              <a:rPr lang="pt-BR" sz="1600" dirty="0"/>
              <a:t>    </a:t>
            </a:r>
            <a:r>
              <a:rPr lang="pt-BR" sz="1600" dirty="0" err="1"/>
              <a:t>plt.show</a:t>
            </a:r>
            <a:r>
              <a:rPr lang="pt-BR" sz="1600" dirty="0"/>
              <a:t>()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346493" y="6315188"/>
            <a:ext cx="2020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 smtClean="0"/>
              <a:t>AnalisisTexto</a:t>
            </a:r>
            <a:r>
              <a:rPr lang="es-CO" b="1" dirty="0" err="1" smtClean="0"/>
              <a:t>.ipynb</a:t>
            </a:r>
            <a:endParaRPr lang="es-CO" b="1" dirty="0"/>
          </a:p>
        </p:txBody>
      </p:sp>
      <p:sp>
        <p:nvSpPr>
          <p:cNvPr id="16" name="Rectángulo 15"/>
          <p:cNvSpPr/>
          <p:nvPr/>
        </p:nvSpPr>
        <p:spPr>
          <a:xfrm>
            <a:off x="2865651" y="52107"/>
            <a:ext cx="63625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rgbClr val="474747"/>
                </a:solidFill>
                <a:latin typeface="Open Sans"/>
              </a:rPr>
              <a:t> </a:t>
            </a:r>
            <a:r>
              <a:rPr lang="es-ES" sz="1600" dirty="0" smtClean="0">
                <a:solidFill>
                  <a:srgbClr val="474747"/>
                </a:solidFill>
                <a:latin typeface="Open Sans"/>
              </a:rPr>
              <a:t>	</a:t>
            </a:r>
            <a:r>
              <a:rPr lang="es-ES" sz="1600" dirty="0" smtClean="0">
                <a:solidFill>
                  <a:srgbClr val="474747"/>
                </a:solidFill>
                <a:latin typeface="Open Sans"/>
              </a:rPr>
              <a:t>	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Ejemplo</a:t>
            </a:r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	Discursos </a:t>
            </a:r>
            <a:r>
              <a:rPr lang="es-ES" sz="3600" b="1" dirty="0" err="1" smtClean="0">
                <a:solidFill>
                  <a:schemeClr val="accent1">
                    <a:lumMod val="50000"/>
                  </a:schemeClr>
                </a:solidFill>
              </a:rPr>
              <a:t>Guaido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 y Maduro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677071" y="1654106"/>
            <a:ext cx="81648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err="1" smtClean="0"/>
              <a:t>Funcion</a:t>
            </a:r>
            <a:r>
              <a:rPr lang="es-CO" sz="2000" b="1" dirty="0" smtClean="0"/>
              <a:t> donde se recibe 2 parámetros (data es el cuerpo del texto y </a:t>
            </a:r>
            <a:r>
              <a:rPr lang="es-CO" sz="2000" b="1" dirty="0" err="1" smtClean="0"/>
              <a:t>title</a:t>
            </a:r>
            <a:r>
              <a:rPr lang="es-CO" sz="2000" b="1" dirty="0" smtClean="0"/>
              <a:t> es el titulo del texto) y mediante el uso de la librería </a:t>
            </a:r>
            <a:r>
              <a:rPr lang="es-CO" sz="2000" b="1" dirty="0" err="1" smtClean="0"/>
              <a:t>wordcloud</a:t>
            </a:r>
            <a:r>
              <a:rPr lang="es-CO" sz="2000" b="1" dirty="0" smtClean="0"/>
              <a:t> se graficará la nube de palabras  con la librería </a:t>
            </a:r>
            <a:r>
              <a:rPr lang="es-CO" sz="2000" b="1" dirty="0" err="1" smtClean="0"/>
              <a:t>matplotlib</a:t>
            </a:r>
            <a:r>
              <a:rPr lang="es-CO" sz="2000" b="1" dirty="0" smtClean="0"/>
              <a:t>. </a:t>
            </a:r>
            <a:endParaRPr lang="es-CO" sz="2000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datos={ "Nombre del Discurso": [first_line,first_line1 ] ,"Autor": [second_line,second_line1] ,"Cuerpo": [data,data1] } Tablero=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pd.DataFrame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(datos)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Tablero.head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() </a:t>
            </a: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84208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419357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755176" y="2361992"/>
            <a:ext cx="8681647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fontAlgn="base"/>
            <a:r>
              <a:rPr lang="pt-BR" sz="1600" dirty="0"/>
              <a:t>for </a:t>
            </a:r>
            <a:r>
              <a:rPr lang="pt-BR" sz="1600" dirty="0" err="1"/>
              <a:t>cols</a:t>
            </a:r>
            <a:r>
              <a:rPr lang="pt-BR" sz="1600" dirty="0"/>
              <a:t> in </a:t>
            </a:r>
            <a:r>
              <a:rPr lang="pt-BR" sz="1600" dirty="0" err="1"/>
              <a:t>Tablero.index</a:t>
            </a:r>
            <a:r>
              <a:rPr lang="pt-BR" sz="1600" dirty="0"/>
              <a:t>:  </a:t>
            </a:r>
            <a:r>
              <a:rPr lang="pt-BR" sz="1600" dirty="0" smtClean="0"/>
              <a:t>    	</a:t>
            </a:r>
            <a:r>
              <a:rPr lang="pt-BR" sz="1600" dirty="0" err="1" smtClean="0"/>
              <a:t>generateWordCloud</a:t>
            </a:r>
            <a:r>
              <a:rPr lang="pt-BR" sz="1600" dirty="0" smtClean="0"/>
              <a:t>(</a:t>
            </a:r>
            <a:r>
              <a:rPr lang="pt-BR" sz="1600" dirty="0" err="1" smtClean="0"/>
              <a:t>Tablero.loc</a:t>
            </a:r>
            <a:r>
              <a:rPr lang="pt-BR" sz="1600" dirty="0" smtClean="0"/>
              <a:t>[</a:t>
            </a:r>
            <a:r>
              <a:rPr lang="pt-BR" sz="1600" dirty="0" err="1" smtClean="0"/>
              <a:t>cols</a:t>
            </a:r>
            <a:r>
              <a:rPr lang="pt-BR" sz="1600" dirty="0"/>
              <a:t>,'</a:t>
            </a:r>
            <a:r>
              <a:rPr lang="pt-BR" sz="1600" dirty="0" err="1"/>
              <a:t>Cuerpo</a:t>
            </a:r>
            <a:r>
              <a:rPr lang="pt-BR" sz="1600" dirty="0"/>
              <a:t>'],</a:t>
            </a:r>
            <a:r>
              <a:rPr lang="pt-BR" sz="1600" dirty="0" err="1"/>
              <a:t>Tablero.loc</a:t>
            </a:r>
            <a:r>
              <a:rPr lang="pt-BR" sz="1600" dirty="0"/>
              <a:t>[</a:t>
            </a:r>
            <a:r>
              <a:rPr lang="pt-BR" sz="1600" dirty="0" err="1"/>
              <a:t>cols</a:t>
            </a:r>
            <a:r>
              <a:rPr lang="pt-BR" sz="1600" dirty="0"/>
              <a:t>,'Nombre </a:t>
            </a:r>
            <a:r>
              <a:rPr lang="pt-BR" sz="1600" dirty="0" err="1"/>
              <a:t>del</a:t>
            </a:r>
            <a:r>
              <a:rPr lang="pt-BR" sz="1600" dirty="0"/>
              <a:t> Discurso']) 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178051" y="6439129"/>
            <a:ext cx="2020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 smtClean="0"/>
              <a:t>AnalisisTexto</a:t>
            </a:r>
            <a:r>
              <a:rPr lang="es-CO" b="1" dirty="0" err="1" smtClean="0"/>
              <a:t>.ipynb</a:t>
            </a:r>
            <a:endParaRPr lang="es-CO" b="1" dirty="0"/>
          </a:p>
        </p:txBody>
      </p:sp>
      <p:sp>
        <p:nvSpPr>
          <p:cNvPr id="16" name="Rectángulo 15"/>
          <p:cNvSpPr/>
          <p:nvPr/>
        </p:nvSpPr>
        <p:spPr>
          <a:xfrm>
            <a:off x="2865651" y="52107"/>
            <a:ext cx="63625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rgbClr val="474747"/>
                </a:solidFill>
                <a:latin typeface="Open Sans"/>
              </a:rPr>
              <a:t> </a:t>
            </a:r>
            <a:r>
              <a:rPr lang="es-ES" sz="1600" dirty="0" smtClean="0">
                <a:solidFill>
                  <a:srgbClr val="474747"/>
                </a:solidFill>
                <a:latin typeface="Open Sans"/>
              </a:rPr>
              <a:t>	</a:t>
            </a:r>
            <a:r>
              <a:rPr lang="es-ES" sz="1600" dirty="0" smtClean="0">
                <a:solidFill>
                  <a:srgbClr val="474747"/>
                </a:solidFill>
                <a:latin typeface="Open Sans"/>
              </a:rPr>
              <a:t>	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Ejemplo</a:t>
            </a:r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	Discursos </a:t>
            </a:r>
            <a:r>
              <a:rPr lang="es-ES" sz="3600" b="1" dirty="0" err="1" smtClean="0">
                <a:solidFill>
                  <a:schemeClr val="accent1">
                    <a:lumMod val="50000"/>
                  </a:schemeClr>
                </a:solidFill>
              </a:rPr>
              <a:t>Guaido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 y Maduro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677071" y="1654106"/>
            <a:ext cx="81648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smtClean="0"/>
              <a:t>Se realiza un ciclo for por cada índice del texto llamando la función para añadir las palabras al grafico.</a:t>
            </a:r>
            <a:endParaRPr lang="es-CO" sz="2000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datos={ "Nombre del Discurso": [first_line,first_line1 ] ,"Autor": [second_line,second_line1] ,"Cuerpo": [data,data1] } Tablero=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pd.DataFrame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(datos) </a:t>
            </a:r>
            <a:r>
              <a:rPr kumimoji="0" lang="es-CO" altLang="es-CO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Tablero.head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() </a:t>
            </a: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71935" y="3036083"/>
            <a:ext cx="3664697" cy="334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463902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2819103" y="472619"/>
            <a:ext cx="75713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b="1" dirty="0">
                <a:solidFill>
                  <a:schemeClr val="accent1">
                    <a:lumMod val="50000"/>
                  </a:schemeClr>
                </a:solidFill>
              </a:rPr>
              <a:t>Análisis y visualización de datos</a:t>
            </a:r>
            <a:r>
              <a:rPr lang="es-CO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853087" y="2059373"/>
            <a:ext cx="54926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latin typeface="Roboto" panose="02000000000000000000" pitchFamily="2" charset="0"/>
              </a:rPr>
              <a:t>La visualización de datos es la representación gráfica de información y datos. Al utilizar elementos visuales como cuadros, gráficos y mapas, las herramientas de visualización de datos proporcionan una manera accesible de ver y comprender tendencias, valores atípicos y patrones en los datos..</a:t>
            </a:r>
            <a:endParaRPr lang="es-CO" sz="2000" b="1" dirty="0">
              <a:latin typeface="Roboto" panose="02000000000000000000" pitchFamily="2" charset="0"/>
            </a:endParaRPr>
          </a:p>
        </p:txBody>
      </p:sp>
      <p:pic>
        <p:nvPicPr>
          <p:cNvPr id="1026" name="Picture 2" descr="https://ignasialcalde.es/wp-content/uploads/strikingr/images/6279_RealDecoyDataVisualisation_52981e5822cde_w1500-369x41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318" y="1809573"/>
            <a:ext cx="3477127" cy="293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22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84208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542723" y="2531615"/>
            <a:ext cx="9588348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import pandas as </a:t>
            </a:r>
            <a:r>
              <a:rPr lang="en-US" sz="2000" dirty="0" err="1"/>
              <a:t>pd</a:t>
            </a:r>
            <a:endParaRPr lang="en-US" sz="2000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import </a:t>
            </a:r>
            <a:r>
              <a:rPr lang="en-US" sz="2000" dirty="0" err="1"/>
              <a:t>numpy</a:t>
            </a:r>
            <a:r>
              <a:rPr lang="en-US" sz="2000" dirty="0"/>
              <a:t> as np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import </a:t>
            </a:r>
            <a:r>
              <a:rPr lang="en-US" sz="2000" dirty="0" err="1"/>
              <a:t>seaborn</a:t>
            </a:r>
            <a:r>
              <a:rPr lang="en-US" sz="2000" dirty="0"/>
              <a:t> as </a:t>
            </a:r>
            <a:r>
              <a:rPr lang="en-US" sz="2000" dirty="0" err="1"/>
              <a:t>sns</a:t>
            </a:r>
            <a:endParaRPr lang="en-US" sz="2000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/>
              <a:t>import </a:t>
            </a:r>
            <a:r>
              <a:rPr lang="en-US" sz="2000" dirty="0" err="1"/>
              <a:t>matplotlib.pyplot</a:t>
            </a:r>
            <a:r>
              <a:rPr lang="en-US" sz="2000" dirty="0"/>
              <a:t> as </a:t>
            </a:r>
            <a:r>
              <a:rPr lang="en-US" sz="2000" dirty="0" err="1"/>
              <a:t>plt</a:t>
            </a:r>
            <a:endParaRPr lang="es-CO" sz="2000" dirty="0"/>
          </a:p>
        </p:txBody>
      </p:sp>
      <p:sp>
        <p:nvSpPr>
          <p:cNvPr id="14" name="Rectángulo 13"/>
          <p:cNvSpPr/>
          <p:nvPr/>
        </p:nvSpPr>
        <p:spPr>
          <a:xfrm>
            <a:off x="1677071" y="4126637"/>
            <a:ext cx="81648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smtClean="0"/>
              <a:t>Consulta la fuente de datos y muestra las primeras 5 filas</a:t>
            </a:r>
            <a:endParaRPr lang="es-CO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1346493" y="6315188"/>
            <a:ext cx="1383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 smtClean="0"/>
              <a:t>titanic.ipynb</a:t>
            </a:r>
            <a:endParaRPr lang="es-CO" b="1" dirty="0"/>
          </a:p>
        </p:txBody>
      </p:sp>
      <p:sp>
        <p:nvSpPr>
          <p:cNvPr id="16" name="Rectángulo 15"/>
          <p:cNvSpPr/>
          <p:nvPr/>
        </p:nvSpPr>
        <p:spPr>
          <a:xfrm>
            <a:off x="4309440" y="21987"/>
            <a:ext cx="2900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rgbClr val="474747"/>
                </a:solidFill>
                <a:latin typeface="Open Sans"/>
              </a:rPr>
              <a:t> </a:t>
            </a:r>
            <a:r>
              <a:rPr lang="es-ES" sz="1600" dirty="0" smtClean="0">
                <a:solidFill>
                  <a:srgbClr val="474747"/>
                </a:solidFill>
                <a:latin typeface="Open Sans"/>
              </a:rPr>
              <a:t>	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Ejemplo</a:t>
            </a:r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	TITANIC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574998" y="4763582"/>
            <a:ext cx="9588348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marL="457200" indent="-457200" fontAlgn="base">
              <a:buAutoNum type="arabicPeriod" startAt="5"/>
            </a:pPr>
            <a:r>
              <a:rPr lang="en-US" sz="2000" dirty="0" err="1"/>
              <a:t>df</a:t>
            </a:r>
            <a:r>
              <a:rPr lang="en-US" sz="2000" dirty="0"/>
              <a:t> = </a:t>
            </a:r>
            <a:r>
              <a:rPr lang="en-US" sz="2000" dirty="0" err="1"/>
              <a:t>pd.read_csv</a:t>
            </a:r>
            <a:r>
              <a:rPr lang="en-US" sz="2000" dirty="0"/>
              <a:t>('DS_Clase_05_titanic.csv') </a:t>
            </a:r>
          </a:p>
          <a:p>
            <a:pPr marL="457200" indent="-457200" fontAlgn="base">
              <a:buAutoNum type="arabicPeriod" startAt="5"/>
            </a:pPr>
            <a:r>
              <a:rPr lang="en-US" sz="2000" dirty="0" err="1" smtClean="0"/>
              <a:t>df.head</a:t>
            </a:r>
            <a:r>
              <a:rPr lang="en-US" sz="2000" dirty="0" smtClean="0"/>
              <a:t>(5)</a:t>
            </a:r>
            <a:endParaRPr lang="en-US" sz="2000" dirty="0"/>
          </a:p>
        </p:txBody>
      </p:sp>
      <p:sp>
        <p:nvSpPr>
          <p:cNvPr id="17" name="Rectángulo 16"/>
          <p:cNvSpPr/>
          <p:nvPr/>
        </p:nvSpPr>
        <p:spPr>
          <a:xfrm>
            <a:off x="1829471" y="1858627"/>
            <a:ext cx="81648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/>
              <a:t>Importar las librerías necesarias para realizar el análisis y visualización de los datos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122768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84208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540445" y="2430940"/>
            <a:ext cx="9588348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fontAlgn="base"/>
            <a:r>
              <a:rPr lang="en-US" sz="2000" dirty="0" smtClean="0"/>
              <a:t>7.    </a:t>
            </a:r>
            <a:r>
              <a:rPr lang="en-US" sz="2000" dirty="0" err="1" smtClean="0"/>
              <a:t>col_names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df.columns.tolist</a:t>
            </a:r>
            <a:r>
              <a:rPr lang="en-US" sz="2000" dirty="0"/>
              <a:t>()</a:t>
            </a:r>
          </a:p>
          <a:p>
            <a:pPr fontAlgn="base"/>
            <a:r>
              <a:rPr lang="en-US" sz="2000" dirty="0" smtClean="0"/>
              <a:t>8.    for </a:t>
            </a:r>
            <a:r>
              <a:rPr lang="en-US" sz="2000" dirty="0"/>
              <a:t>column in </a:t>
            </a:r>
            <a:r>
              <a:rPr lang="en-US" sz="2000" dirty="0" err="1"/>
              <a:t>col_names</a:t>
            </a:r>
            <a:r>
              <a:rPr lang="en-US" sz="2000" dirty="0"/>
              <a:t>:</a:t>
            </a:r>
          </a:p>
          <a:p>
            <a:pPr fontAlgn="base"/>
            <a:r>
              <a:rPr lang="en-US" sz="2000" dirty="0" smtClean="0"/>
              <a:t>               </a:t>
            </a:r>
            <a:r>
              <a:rPr lang="en-US" sz="2000" dirty="0"/>
              <a:t>print ("</a:t>
            </a:r>
            <a:r>
              <a:rPr lang="en-US" sz="2000" dirty="0" err="1"/>
              <a:t>valores</a:t>
            </a:r>
            <a:r>
              <a:rPr lang="en-US" sz="2000" dirty="0"/>
              <a:t> </a:t>
            </a:r>
            <a:r>
              <a:rPr lang="en-US" sz="2000" dirty="0" err="1"/>
              <a:t>nulos</a:t>
            </a:r>
            <a:r>
              <a:rPr lang="en-US" sz="2000" dirty="0"/>
              <a:t> en &lt;{0}&gt;: {1}".format(column, </a:t>
            </a:r>
            <a:r>
              <a:rPr lang="en-US" sz="2000" dirty="0" err="1"/>
              <a:t>df</a:t>
            </a:r>
            <a:r>
              <a:rPr lang="en-US" sz="2000" dirty="0"/>
              <a:t>[column].</a:t>
            </a:r>
            <a:r>
              <a:rPr lang="en-US" sz="2000" dirty="0" err="1"/>
              <a:t>isnull</a:t>
            </a:r>
            <a:r>
              <a:rPr lang="en-US" sz="2000" dirty="0"/>
              <a:t>().sum()))</a:t>
            </a:r>
            <a:endParaRPr lang="es-CO" sz="2000" dirty="0"/>
          </a:p>
        </p:txBody>
      </p:sp>
      <p:sp>
        <p:nvSpPr>
          <p:cNvPr id="14" name="Rectángulo 13"/>
          <p:cNvSpPr/>
          <p:nvPr/>
        </p:nvSpPr>
        <p:spPr>
          <a:xfrm>
            <a:off x="1574998" y="3539702"/>
            <a:ext cx="81648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smtClean="0"/>
              <a:t>Se crea un diccionario para simplificar el contenido de la columna sexo con la función lambda</a:t>
            </a:r>
            <a:endParaRPr lang="es-CO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1346493" y="6315188"/>
            <a:ext cx="1383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 smtClean="0"/>
              <a:t>titanic.ipynb</a:t>
            </a:r>
            <a:endParaRPr lang="es-CO" b="1" dirty="0"/>
          </a:p>
        </p:txBody>
      </p:sp>
      <p:sp>
        <p:nvSpPr>
          <p:cNvPr id="16" name="Rectángulo 15"/>
          <p:cNvSpPr/>
          <p:nvPr/>
        </p:nvSpPr>
        <p:spPr>
          <a:xfrm>
            <a:off x="4309440" y="21987"/>
            <a:ext cx="2900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rgbClr val="474747"/>
                </a:solidFill>
                <a:latin typeface="Open Sans"/>
              </a:rPr>
              <a:t> </a:t>
            </a:r>
            <a:r>
              <a:rPr lang="es-ES" sz="1600" dirty="0" smtClean="0">
                <a:solidFill>
                  <a:srgbClr val="474747"/>
                </a:solidFill>
                <a:latin typeface="Open Sans"/>
              </a:rPr>
              <a:t>	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Ejemplo</a:t>
            </a:r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	TITANIC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533939" y="4408217"/>
            <a:ext cx="9588348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fontAlgn="base"/>
            <a:r>
              <a:rPr lang="es-ES" sz="2000" dirty="0" smtClean="0"/>
              <a:t>9.     a </a:t>
            </a:r>
            <a:r>
              <a:rPr lang="es-ES" sz="2000" dirty="0"/>
              <a:t>= {"</a:t>
            </a:r>
            <a:r>
              <a:rPr lang="es-ES" sz="2000" dirty="0" err="1"/>
              <a:t>male</a:t>
            </a:r>
            <a:r>
              <a:rPr lang="es-ES" sz="2000" dirty="0"/>
              <a:t>" : "M", "</a:t>
            </a:r>
            <a:r>
              <a:rPr lang="es-ES" sz="2000" dirty="0" err="1"/>
              <a:t>female</a:t>
            </a:r>
            <a:r>
              <a:rPr lang="es-ES" sz="2000" dirty="0"/>
              <a:t>" : "F"}</a:t>
            </a:r>
          </a:p>
          <a:p>
            <a:pPr fontAlgn="base"/>
            <a:r>
              <a:rPr lang="es-ES" sz="2000" dirty="0" smtClean="0"/>
              <a:t>10.   </a:t>
            </a:r>
            <a:r>
              <a:rPr lang="es-ES" sz="2000" dirty="0" err="1" smtClean="0"/>
              <a:t>df</a:t>
            </a:r>
            <a:r>
              <a:rPr lang="es-ES" sz="2000" dirty="0"/>
              <a:t>["Sex"] = </a:t>
            </a:r>
            <a:r>
              <a:rPr lang="es-ES" sz="2000" dirty="0" err="1"/>
              <a:t>df</a:t>
            </a:r>
            <a:r>
              <a:rPr lang="es-ES" sz="2000" dirty="0"/>
              <a:t>["Sex"].</a:t>
            </a:r>
            <a:r>
              <a:rPr lang="es-ES" sz="2000" dirty="0" err="1"/>
              <a:t>apply</a:t>
            </a:r>
            <a:r>
              <a:rPr lang="es-ES" sz="2000" dirty="0"/>
              <a:t>(lambda x:a[x])</a:t>
            </a:r>
          </a:p>
          <a:p>
            <a:pPr fontAlgn="base"/>
            <a:r>
              <a:rPr lang="es-ES" sz="2000" dirty="0" smtClean="0"/>
              <a:t>11.  </a:t>
            </a:r>
            <a:r>
              <a:rPr lang="es-ES" sz="2000" dirty="0" err="1" smtClean="0"/>
              <a:t>df</a:t>
            </a:r>
            <a:r>
              <a:rPr lang="es-ES" sz="2000" dirty="0"/>
              <a:t>["Sex"].head()</a:t>
            </a:r>
            <a:endParaRPr lang="en-US" sz="2000" dirty="0"/>
          </a:p>
        </p:txBody>
      </p:sp>
      <p:sp>
        <p:nvSpPr>
          <p:cNvPr id="17" name="Rectángulo 16"/>
          <p:cNvSpPr/>
          <p:nvPr/>
        </p:nvSpPr>
        <p:spPr>
          <a:xfrm>
            <a:off x="1540445" y="1785445"/>
            <a:ext cx="81648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smtClean="0"/>
              <a:t>Cuenta los valores nulos en cada columna del </a:t>
            </a:r>
            <a:r>
              <a:rPr lang="es-CO" sz="2000" b="1" dirty="0" err="1" smtClean="0"/>
              <a:t>dataset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274666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84208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540445" y="2430940"/>
            <a:ext cx="9588348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fontAlgn="base"/>
            <a:r>
              <a:rPr lang="en-US" sz="2000" dirty="0" smtClean="0"/>
              <a:t>12.   </a:t>
            </a:r>
            <a:r>
              <a:rPr lang="en-US" sz="2000" dirty="0" err="1" smtClean="0"/>
              <a:t>pclass_gender_survival_count_df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df.groupby</a:t>
            </a:r>
            <a:r>
              <a:rPr lang="en-US" sz="2000" dirty="0"/>
              <a:t>(["</a:t>
            </a:r>
            <a:r>
              <a:rPr lang="en-US" sz="2000" dirty="0" err="1"/>
              <a:t>Pclass</a:t>
            </a:r>
            <a:r>
              <a:rPr lang="en-US" sz="2000" dirty="0"/>
              <a:t>", "Sex"])["Survived"].sum()</a:t>
            </a:r>
          </a:p>
          <a:p>
            <a:pPr fontAlgn="base"/>
            <a:r>
              <a:rPr lang="en-US" sz="2000" dirty="0" smtClean="0"/>
              <a:t>13.   </a:t>
            </a:r>
            <a:r>
              <a:rPr lang="en-US" sz="2000" dirty="0" err="1" smtClean="0"/>
              <a:t>pclass_gender_survival_count_df</a:t>
            </a:r>
            <a:endParaRPr lang="es-CO" sz="2000" dirty="0"/>
          </a:p>
        </p:txBody>
      </p:sp>
      <p:sp>
        <p:nvSpPr>
          <p:cNvPr id="14" name="Rectángulo 13"/>
          <p:cNvSpPr/>
          <p:nvPr/>
        </p:nvSpPr>
        <p:spPr>
          <a:xfrm>
            <a:off x="1574998" y="3539702"/>
            <a:ext cx="81648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smtClean="0"/>
              <a:t>Con la librería </a:t>
            </a:r>
            <a:r>
              <a:rPr lang="es-CO" sz="2000" b="1" dirty="0" err="1" smtClean="0"/>
              <a:t>seaborn</a:t>
            </a:r>
            <a:r>
              <a:rPr lang="es-CO" sz="2000" b="1" dirty="0" smtClean="0"/>
              <a:t> se crean un conjunto de histogramas donde se relacionan las variables (Columnas) del </a:t>
            </a:r>
            <a:r>
              <a:rPr lang="es-CO" sz="2000" b="1" dirty="0" err="1" smtClean="0"/>
              <a:t>dataset</a:t>
            </a:r>
            <a:endParaRPr lang="es-CO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1346493" y="6315188"/>
            <a:ext cx="1383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 smtClean="0"/>
              <a:t>titanic.ipynb</a:t>
            </a:r>
            <a:endParaRPr lang="es-CO" b="1" dirty="0"/>
          </a:p>
        </p:txBody>
      </p:sp>
      <p:sp>
        <p:nvSpPr>
          <p:cNvPr id="16" name="Rectángulo 15"/>
          <p:cNvSpPr/>
          <p:nvPr/>
        </p:nvSpPr>
        <p:spPr>
          <a:xfrm>
            <a:off x="4309440" y="21987"/>
            <a:ext cx="2900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rgbClr val="474747"/>
                </a:solidFill>
                <a:latin typeface="Open Sans"/>
              </a:rPr>
              <a:t> </a:t>
            </a:r>
            <a:r>
              <a:rPr lang="es-ES" sz="1600" dirty="0" smtClean="0">
                <a:solidFill>
                  <a:srgbClr val="474747"/>
                </a:solidFill>
                <a:latin typeface="Open Sans"/>
              </a:rPr>
              <a:t>	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Ejemplo</a:t>
            </a:r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	TITANIC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533939" y="4408217"/>
            <a:ext cx="9588348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fontAlgn="base"/>
            <a:r>
              <a:rPr lang="es-ES" sz="2000" dirty="0" smtClean="0"/>
              <a:t>14.  </a:t>
            </a:r>
            <a:r>
              <a:rPr lang="es-ES" sz="2000" dirty="0" err="1" smtClean="0"/>
              <a:t>sns.pairplot</a:t>
            </a:r>
            <a:r>
              <a:rPr lang="es-ES" sz="2000" dirty="0" smtClean="0"/>
              <a:t>(</a:t>
            </a:r>
            <a:r>
              <a:rPr lang="es-ES" sz="2000" dirty="0" err="1" smtClean="0"/>
              <a:t>df</a:t>
            </a:r>
            <a:r>
              <a:rPr lang="es-ES" sz="2000" dirty="0"/>
              <a:t>)</a:t>
            </a:r>
            <a:endParaRPr lang="en-US" sz="2000" dirty="0"/>
          </a:p>
        </p:txBody>
      </p:sp>
      <p:sp>
        <p:nvSpPr>
          <p:cNvPr id="17" name="Rectángulo 16"/>
          <p:cNvSpPr/>
          <p:nvPr/>
        </p:nvSpPr>
        <p:spPr>
          <a:xfrm>
            <a:off x="1540445" y="1785445"/>
            <a:ext cx="81648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smtClean="0"/>
              <a:t>Se agrupan las columnas clase y sexo del numero de sobrevivientes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32123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84208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401055" y="2317529"/>
            <a:ext cx="9588348" cy="1631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fontAlgn="base"/>
            <a:r>
              <a:rPr lang="en-US" sz="2000" dirty="0" smtClean="0"/>
              <a:t>15. fig </a:t>
            </a:r>
            <a:r>
              <a:rPr lang="en-US" sz="2000" dirty="0"/>
              <a:t>= </a:t>
            </a:r>
            <a:r>
              <a:rPr lang="en-US" sz="2000" dirty="0" err="1"/>
              <a:t>plt.figure</a:t>
            </a:r>
            <a:r>
              <a:rPr lang="en-US" sz="2000" dirty="0"/>
              <a:t>(</a:t>
            </a:r>
            <a:r>
              <a:rPr lang="en-US" sz="2000" dirty="0" err="1"/>
              <a:t>figsize</a:t>
            </a:r>
            <a:r>
              <a:rPr lang="en-US" sz="2000" dirty="0"/>
              <a:t>=(30,10)) #</a:t>
            </a:r>
            <a:r>
              <a:rPr lang="en-US" sz="2000" dirty="0" err="1"/>
              <a:t>creamos</a:t>
            </a:r>
            <a:r>
              <a:rPr lang="en-US" sz="2000" dirty="0"/>
              <a:t> un </a:t>
            </a:r>
            <a:r>
              <a:rPr lang="en-US" sz="2000" dirty="0" err="1"/>
              <a:t>canva</a:t>
            </a:r>
            <a:r>
              <a:rPr lang="en-US" sz="2000" dirty="0"/>
              <a:t> o </a:t>
            </a:r>
            <a:r>
              <a:rPr lang="en-US" sz="2000" dirty="0" err="1"/>
              <a:t>figura</a:t>
            </a:r>
            <a:r>
              <a:rPr lang="en-US" sz="2000" dirty="0"/>
              <a:t> de 30X10 </a:t>
            </a:r>
            <a:r>
              <a:rPr lang="en-US" sz="2000" dirty="0" err="1"/>
              <a:t>pixeles</a:t>
            </a:r>
            <a:endParaRPr lang="en-US" sz="2000" dirty="0"/>
          </a:p>
          <a:p>
            <a:pPr fontAlgn="base"/>
            <a:r>
              <a:rPr lang="en-US" sz="2000" dirty="0" smtClean="0"/>
              <a:t>16. plt.subplot2grid</a:t>
            </a:r>
            <a:r>
              <a:rPr lang="en-US" sz="2000" dirty="0"/>
              <a:t>((2,3),(0,0))</a:t>
            </a:r>
          </a:p>
          <a:p>
            <a:pPr fontAlgn="base"/>
            <a:r>
              <a:rPr lang="en-US" sz="2000" dirty="0" smtClean="0"/>
              <a:t>17. </a:t>
            </a:r>
            <a:r>
              <a:rPr lang="en-US" sz="2000" dirty="0" err="1" smtClean="0"/>
              <a:t>df.Survived.value_counts</a:t>
            </a:r>
            <a:r>
              <a:rPr lang="en-US" sz="2000" dirty="0" smtClean="0"/>
              <a:t>(normalize </a:t>
            </a:r>
            <a:r>
              <a:rPr lang="en-US" sz="2000" dirty="0"/>
              <a:t>= True).plot(kind="bar", alpha=0.5)</a:t>
            </a:r>
          </a:p>
          <a:p>
            <a:pPr fontAlgn="base"/>
            <a:r>
              <a:rPr lang="en-US" sz="2000" dirty="0" smtClean="0"/>
              <a:t>18. </a:t>
            </a:r>
            <a:r>
              <a:rPr lang="en-US" sz="2000" dirty="0" err="1" smtClean="0"/>
              <a:t>plt.title</a:t>
            </a:r>
            <a:r>
              <a:rPr lang="en-US" sz="2000" dirty="0"/>
              <a:t>("</a:t>
            </a:r>
            <a:r>
              <a:rPr lang="en-US" sz="2000" dirty="0" err="1"/>
              <a:t>sobrevivieron</a:t>
            </a:r>
            <a:r>
              <a:rPr lang="en-US" sz="2000" dirty="0"/>
              <a:t> - </a:t>
            </a:r>
            <a:r>
              <a:rPr lang="en-US" sz="2000" dirty="0" err="1"/>
              <a:t>cuenta</a:t>
            </a:r>
            <a:r>
              <a:rPr lang="en-US" sz="2000" dirty="0"/>
              <a:t> total -")</a:t>
            </a:r>
          </a:p>
          <a:p>
            <a:pPr fontAlgn="base"/>
            <a:r>
              <a:rPr lang="en-US" sz="2000" dirty="0" smtClean="0"/>
              <a:t>19. </a:t>
            </a:r>
            <a:r>
              <a:rPr lang="en-US" sz="2000" dirty="0" err="1" smtClean="0"/>
              <a:t>plt.show</a:t>
            </a:r>
            <a:r>
              <a:rPr lang="en-US" sz="2000" dirty="0"/>
              <a:t>()</a:t>
            </a:r>
            <a:endParaRPr lang="es-CO" sz="2000" dirty="0"/>
          </a:p>
        </p:txBody>
      </p:sp>
      <p:sp>
        <p:nvSpPr>
          <p:cNvPr id="14" name="Rectángulo 13"/>
          <p:cNvSpPr/>
          <p:nvPr/>
        </p:nvSpPr>
        <p:spPr>
          <a:xfrm>
            <a:off x="1532941" y="3948745"/>
            <a:ext cx="81648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smtClean="0"/>
              <a:t>Con la librería </a:t>
            </a:r>
            <a:r>
              <a:rPr lang="es-CO" sz="2000" b="1" dirty="0" err="1" smtClean="0"/>
              <a:t>seaborn</a:t>
            </a:r>
            <a:r>
              <a:rPr lang="es-CO" sz="2000" b="1" dirty="0" smtClean="0"/>
              <a:t> y </a:t>
            </a:r>
            <a:r>
              <a:rPr lang="es-CO" sz="2000" b="1" dirty="0" err="1" smtClean="0"/>
              <a:t>matplotlib</a:t>
            </a:r>
            <a:r>
              <a:rPr lang="es-CO" sz="2000" b="1" dirty="0" smtClean="0"/>
              <a:t> se crea la grafica de sobrevivientes por genero </a:t>
            </a:r>
            <a:endParaRPr lang="es-CO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1346493" y="6315188"/>
            <a:ext cx="1383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 smtClean="0"/>
              <a:t>titanic.ipynb</a:t>
            </a:r>
            <a:endParaRPr lang="es-CO" b="1" dirty="0"/>
          </a:p>
        </p:txBody>
      </p:sp>
      <p:sp>
        <p:nvSpPr>
          <p:cNvPr id="16" name="Rectángulo 15"/>
          <p:cNvSpPr/>
          <p:nvPr/>
        </p:nvSpPr>
        <p:spPr>
          <a:xfrm>
            <a:off x="4309440" y="21987"/>
            <a:ext cx="2900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rgbClr val="474747"/>
                </a:solidFill>
                <a:latin typeface="Open Sans"/>
              </a:rPr>
              <a:t> </a:t>
            </a:r>
            <a:r>
              <a:rPr lang="es-ES" sz="1600" dirty="0" smtClean="0">
                <a:solidFill>
                  <a:srgbClr val="474747"/>
                </a:solidFill>
                <a:latin typeface="Open Sans"/>
              </a:rPr>
              <a:t>	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Ejemplo</a:t>
            </a:r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	TITANIC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542723" y="4626834"/>
            <a:ext cx="9588348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fontAlgn="base"/>
            <a:r>
              <a:rPr lang="en-US" sz="2000" dirty="0" smtClean="0"/>
              <a:t>20. </a:t>
            </a:r>
            <a:r>
              <a:rPr lang="en-US" sz="2000" dirty="0" err="1" smtClean="0"/>
              <a:t>sns.countplot</a:t>
            </a:r>
            <a:r>
              <a:rPr lang="en-US" sz="2000" dirty="0" smtClean="0"/>
              <a:t>(x</a:t>
            </a:r>
            <a:r>
              <a:rPr lang="en-US" sz="2000" dirty="0"/>
              <a:t>='Sex', hue='Survived', data=</a:t>
            </a:r>
            <a:r>
              <a:rPr lang="en-US" sz="2000" dirty="0" err="1"/>
              <a:t>df</a:t>
            </a:r>
            <a:r>
              <a:rPr lang="en-US" sz="2000" dirty="0"/>
              <a:t>)</a:t>
            </a:r>
          </a:p>
          <a:p>
            <a:pPr fontAlgn="base"/>
            <a:r>
              <a:rPr lang="en-US" sz="2000" dirty="0" smtClean="0"/>
              <a:t>21. </a:t>
            </a:r>
            <a:r>
              <a:rPr lang="en-US" sz="2000" dirty="0" err="1" smtClean="0"/>
              <a:t>plt.title</a:t>
            </a:r>
            <a:r>
              <a:rPr lang="en-US" sz="2000" dirty="0"/>
              <a:t>('</a:t>
            </a:r>
            <a:r>
              <a:rPr lang="en-US" sz="2000" dirty="0" err="1"/>
              <a:t>Supervivencia</a:t>
            </a:r>
            <a:r>
              <a:rPr lang="en-US" sz="2000" dirty="0"/>
              <a:t> </a:t>
            </a:r>
            <a:r>
              <a:rPr lang="en-US" sz="2000" dirty="0" err="1"/>
              <a:t>desagregada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genero</a:t>
            </a:r>
            <a:r>
              <a:rPr lang="en-US" sz="2000" dirty="0"/>
              <a:t>')</a:t>
            </a:r>
          </a:p>
          <a:p>
            <a:pPr fontAlgn="base"/>
            <a:r>
              <a:rPr lang="en-US" sz="2000" dirty="0" smtClean="0"/>
              <a:t>22. </a:t>
            </a:r>
            <a:r>
              <a:rPr lang="en-US" sz="2000" dirty="0" err="1" smtClean="0"/>
              <a:t>plt.show</a:t>
            </a:r>
            <a:r>
              <a:rPr lang="en-US" sz="2000" dirty="0"/>
              <a:t>()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540445" y="1785445"/>
            <a:ext cx="81648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smtClean="0"/>
              <a:t>Se realiza una grafica de sobrevivientes en porcentaje.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22097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84208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401055" y="2317529"/>
            <a:ext cx="9588348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fontAlgn="base"/>
            <a:r>
              <a:rPr lang="en-US" sz="2000" dirty="0" smtClean="0"/>
              <a:t>23. fig </a:t>
            </a:r>
            <a:r>
              <a:rPr lang="en-US" sz="2000" dirty="0"/>
              <a:t>= </a:t>
            </a:r>
            <a:r>
              <a:rPr lang="en-US" sz="2000" dirty="0" err="1"/>
              <a:t>plt.figure</a:t>
            </a:r>
            <a:r>
              <a:rPr lang="en-US" sz="2000" dirty="0"/>
              <a:t>(</a:t>
            </a:r>
            <a:r>
              <a:rPr lang="en-US" sz="2000" dirty="0" err="1"/>
              <a:t>figsize</a:t>
            </a:r>
            <a:r>
              <a:rPr lang="en-US" sz="2000" dirty="0"/>
              <a:t>=(10,5))</a:t>
            </a:r>
          </a:p>
          <a:p>
            <a:pPr fontAlgn="base"/>
            <a:r>
              <a:rPr lang="en-US" sz="2000" dirty="0" smtClean="0"/>
              <a:t>24. </a:t>
            </a:r>
            <a:r>
              <a:rPr lang="en-US" sz="2000" dirty="0" err="1" smtClean="0"/>
              <a:t>df.Pclass</a:t>
            </a:r>
            <a:r>
              <a:rPr lang="en-US" sz="2000" dirty="0" smtClean="0"/>
              <a:t>[</a:t>
            </a:r>
            <a:r>
              <a:rPr lang="en-US" sz="2000" dirty="0" err="1" smtClean="0"/>
              <a:t>df.Survived</a:t>
            </a:r>
            <a:r>
              <a:rPr lang="en-US" sz="2000" dirty="0" smtClean="0"/>
              <a:t> </a:t>
            </a:r>
            <a:r>
              <a:rPr lang="en-US" sz="2000" dirty="0"/>
              <a:t>== 1].</a:t>
            </a:r>
            <a:r>
              <a:rPr lang="en-US" sz="2000" dirty="0" err="1"/>
              <a:t>value_counts</a:t>
            </a:r>
            <a:r>
              <a:rPr lang="en-US" sz="2000" dirty="0"/>
              <a:t>(normalize = True).plot(kind="</a:t>
            </a:r>
            <a:r>
              <a:rPr lang="en-US" sz="2000" dirty="0" err="1"/>
              <a:t>barh</a:t>
            </a:r>
            <a:r>
              <a:rPr lang="en-US" sz="2000" dirty="0"/>
              <a:t>", alpha=0.5)</a:t>
            </a:r>
          </a:p>
          <a:p>
            <a:pPr fontAlgn="base"/>
            <a:r>
              <a:rPr lang="en-US" sz="2000" dirty="0" smtClean="0"/>
              <a:t>25. </a:t>
            </a:r>
            <a:r>
              <a:rPr lang="en-US" sz="2000" dirty="0" err="1" smtClean="0"/>
              <a:t>plt.title</a:t>
            </a:r>
            <a:r>
              <a:rPr lang="en-US" sz="2000" dirty="0"/>
              <a:t>("</a:t>
            </a:r>
            <a:r>
              <a:rPr lang="en-US" sz="2000" dirty="0" err="1"/>
              <a:t>Sobrevivientes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clase</a:t>
            </a:r>
            <a:r>
              <a:rPr lang="en-US" sz="2000" dirty="0"/>
              <a:t> de ticket")</a:t>
            </a:r>
          </a:p>
          <a:p>
            <a:pPr fontAlgn="base"/>
            <a:r>
              <a:rPr lang="en-US" sz="2000" dirty="0" smtClean="0"/>
              <a:t>26. </a:t>
            </a:r>
            <a:r>
              <a:rPr lang="en-US" sz="2000" dirty="0" err="1" smtClean="0"/>
              <a:t>plt.show</a:t>
            </a:r>
            <a:r>
              <a:rPr lang="en-US" sz="2000" dirty="0"/>
              <a:t>()</a:t>
            </a:r>
            <a:endParaRPr lang="es-CO" sz="2000" dirty="0"/>
          </a:p>
        </p:txBody>
      </p:sp>
      <p:sp>
        <p:nvSpPr>
          <p:cNvPr id="14" name="Rectángulo 13"/>
          <p:cNvSpPr/>
          <p:nvPr/>
        </p:nvSpPr>
        <p:spPr>
          <a:xfrm>
            <a:off x="1532941" y="3948745"/>
            <a:ext cx="81648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smtClean="0"/>
              <a:t>Con la librería </a:t>
            </a:r>
            <a:r>
              <a:rPr lang="es-CO" sz="2000" b="1" dirty="0" err="1" smtClean="0"/>
              <a:t>seaborn</a:t>
            </a:r>
            <a:r>
              <a:rPr lang="es-CO" sz="2000" b="1" dirty="0" smtClean="0"/>
              <a:t> y </a:t>
            </a:r>
            <a:r>
              <a:rPr lang="es-CO" sz="2000" b="1" dirty="0" err="1" smtClean="0"/>
              <a:t>matplotlib</a:t>
            </a:r>
            <a:r>
              <a:rPr lang="es-CO" sz="2000" b="1" dirty="0" smtClean="0"/>
              <a:t> se grafica la distribución de los pasajeros por clase</a:t>
            </a:r>
            <a:endParaRPr lang="es-CO" sz="2000" b="1" dirty="0"/>
          </a:p>
        </p:txBody>
      </p:sp>
      <p:sp>
        <p:nvSpPr>
          <p:cNvPr id="8" name="Rectángulo 7"/>
          <p:cNvSpPr/>
          <p:nvPr/>
        </p:nvSpPr>
        <p:spPr>
          <a:xfrm>
            <a:off x="1346493" y="6315188"/>
            <a:ext cx="1383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 smtClean="0"/>
              <a:t>titanic.ipynb</a:t>
            </a:r>
            <a:endParaRPr lang="es-CO" b="1" dirty="0"/>
          </a:p>
        </p:txBody>
      </p:sp>
      <p:sp>
        <p:nvSpPr>
          <p:cNvPr id="16" name="Rectángulo 15"/>
          <p:cNvSpPr/>
          <p:nvPr/>
        </p:nvSpPr>
        <p:spPr>
          <a:xfrm>
            <a:off x="4309440" y="21987"/>
            <a:ext cx="2900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rgbClr val="474747"/>
                </a:solidFill>
                <a:latin typeface="Open Sans"/>
              </a:rPr>
              <a:t> </a:t>
            </a:r>
            <a:r>
              <a:rPr lang="es-ES" sz="1600" dirty="0" smtClean="0">
                <a:solidFill>
                  <a:srgbClr val="474747"/>
                </a:solidFill>
                <a:latin typeface="Open Sans"/>
              </a:rPr>
              <a:t>	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Ejemplo</a:t>
            </a:r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	TITANIC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542723" y="4626834"/>
            <a:ext cx="9588348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fontAlgn="base"/>
            <a:r>
              <a:rPr lang="en-US" sz="2000" dirty="0" smtClean="0"/>
              <a:t>27. </a:t>
            </a:r>
            <a:r>
              <a:rPr lang="en-US" sz="2000" dirty="0" err="1" smtClean="0"/>
              <a:t>sns.countplot</a:t>
            </a:r>
            <a:r>
              <a:rPr lang="en-US" sz="2000" dirty="0" smtClean="0"/>
              <a:t>(x</a:t>
            </a:r>
            <a:r>
              <a:rPr lang="en-US" sz="2000" dirty="0"/>
              <a:t>="</a:t>
            </a:r>
            <a:r>
              <a:rPr lang="en-US" sz="2000" dirty="0" err="1"/>
              <a:t>Pclass</a:t>
            </a:r>
            <a:r>
              <a:rPr lang="en-US" sz="2000" dirty="0"/>
              <a:t>", data=</a:t>
            </a:r>
            <a:r>
              <a:rPr lang="en-US" sz="2000" dirty="0" err="1"/>
              <a:t>df</a:t>
            </a:r>
            <a:r>
              <a:rPr lang="en-US" sz="2000" dirty="0"/>
              <a:t>)</a:t>
            </a:r>
          </a:p>
          <a:p>
            <a:pPr fontAlgn="base"/>
            <a:r>
              <a:rPr lang="en-US" sz="2000" dirty="0" smtClean="0"/>
              <a:t>28. </a:t>
            </a:r>
            <a:r>
              <a:rPr lang="en-US" sz="2000" dirty="0" err="1" smtClean="0"/>
              <a:t>plt.show</a:t>
            </a:r>
            <a:r>
              <a:rPr lang="en-US" sz="2000" dirty="0"/>
              <a:t>()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540445" y="1785445"/>
            <a:ext cx="81648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smtClean="0"/>
              <a:t>Se crea la grafica de sobrevivientes por clase 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211091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84208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213262" y="3179348"/>
            <a:ext cx="6888361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s-CO" sz="3600" dirty="0"/>
              <a:t>from bs4 </a:t>
            </a:r>
            <a:r>
              <a:rPr lang="es-CO" sz="3600" dirty="0" err="1"/>
              <a:t>import</a:t>
            </a:r>
            <a:r>
              <a:rPr lang="es-CO" sz="3600" dirty="0"/>
              <a:t> </a:t>
            </a:r>
            <a:r>
              <a:rPr lang="es-CO" sz="3600" dirty="0" err="1" smtClean="0"/>
              <a:t>BeautifulSoup</a:t>
            </a:r>
            <a:endParaRPr lang="es-CO" sz="3600" dirty="0" smtClean="0"/>
          </a:p>
          <a:p>
            <a:pPr marL="914400" indent="-914400">
              <a:buFont typeface="+mj-lt"/>
              <a:buAutoNum type="arabicPeriod"/>
            </a:pPr>
            <a:r>
              <a:rPr lang="es-CO" sz="3600" dirty="0" err="1"/>
              <a:t>import</a:t>
            </a:r>
            <a:r>
              <a:rPr lang="es-CO" sz="3600" dirty="0"/>
              <a:t> </a:t>
            </a:r>
            <a:r>
              <a:rPr lang="es-CO" sz="3600" dirty="0" err="1" smtClean="0"/>
              <a:t>urllib.request</a:t>
            </a:r>
            <a:endParaRPr lang="es-CO" sz="3600" dirty="0" smtClean="0"/>
          </a:p>
          <a:p>
            <a:pPr marL="914400" indent="-914400">
              <a:buFont typeface="+mj-lt"/>
              <a:buAutoNum type="arabicPeriod"/>
            </a:pPr>
            <a:r>
              <a:rPr lang="es-CO" sz="3600" dirty="0" err="1"/>
              <a:t>import</a:t>
            </a:r>
            <a:r>
              <a:rPr lang="es-CO" sz="3600" dirty="0"/>
              <a:t> </a:t>
            </a:r>
            <a:r>
              <a:rPr lang="es-CO" sz="3600" dirty="0" err="1"/>
              <a:t>nltk</a:t>
            </a:r>
            <a:endParaRPr lang="es-CO" sz="3600" dirty="0" smtClean="0"/>
          </a:p>
        </p:txBody>
      </p:sp>
      <p:sp>
        <p:nvSpPr>
          <p:cNvPr id="14" name="Rectángulo 13"/>
          <p:cNvSpPr/>
          <p:nvPr/>
        </p:nvSpPr>
        <p:spPr>
          <a:xfrm>
            <a:off x="-180719" y="2098094"/>
            <a:ext cx="46799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2060"/>
                </a:solidFill>
                <a:latin typeface="Open Sans"/>
              </a:rPr>
              <a:t> </a:t>
            </a:r>
            <a:r>
              <a:rPr lang="es-ES" dirty="0" smtClean="0">
                <a:solidFill>
                  <a:srgbClr val="002060"/>
                </a:solidFill>
                <a:latin typeface="Open Sans"/>
              </a:rPr>
              <a:t>	</a:t>
            </a:r>
            <a:r>
              <a:rPr lang="es-ES" sz="2800" b="1" dirty="0" smtClean="0"/>
              <a:t>Importación de librerías</a:t>
            </a:r>
            <a:endParaRPr lang="es-CO" sz="2800" b="1" dirty="0"/>
          </a:p>
        </p:txBody>
      </p:sp>
      <p:sp>
        <p:nvSpPr>
          <p:cNvPr id="15" name="Rectángulo 14"/>
          <p:cNvSpPr/>
          <p:nvPr/>
        </p:nvSpPr>
        <p:spPr>
          <a:xfrm>
            <a:off x="2760278" y="84641"/>
            <a:ext cx="66836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rgbClr val="474747"/>
                </a:solidFill>
                <a:latin typeface="Open Sans"/>
              </a:rPr>
              <a:t> </a:t>
            </a:r>
            <a:r>
              <a:rPr lang="es-ES" sz="1600" dirty="0" smtClean="0">
                <a:solidFill>
                  <a:srgbClr val="474747"/>
                </a:solidFill>
                <a:latin typeface="Open Sans"/>
              </a:rPr>
              <a:t>		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Ejemplo</a:t>
            </a:r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sz="3600" b="1" dirty="0" err="1">
                <a:solidFill>
                  <a:schemeClr val="accent1">
                    <a:lumMod val="50000"/>
                  </a:schemeClr>
                </a:solidFill>
              </a:rPr>
              <a:t>Tokenizar</a:t>
            </a:r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 un texto usando Python</a:t>
            </a:r>
            <a:endParaRPr lang="es-CO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346493" y="6315188"/>
            <a:ext cx="2028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 smtClean="0"/>
              <a:t>WebScraping.ipynb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8183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84208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208418" y="2473596"/>
            <a:ext cx="690483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s-CO" sz="2400" dirty="0"/>
              <a:t>response = </a:t>
            </a:r>
            <a:r>
              <a:rPr lang="es-CO" sz="2400" dirty="0" err="1"/>
              <a:t>urllib.request.urlopen</a:t>
            </a:r>
            <a:r>
              <a:rPr lang="es-CO" sz="2400" dirty="0"/>
              <a:t>('http://php.net/')</a:t>
            </a:r>
            <a:endParaRPr lang="es-CO" sz="3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32853" y="1887241"/>
            <a:ext cx="6583854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Open Sans"/>
              </a:rPr>
              <a:t> 	</a:t>
            </a:r>
            <a:r>
              <a:rPr lang="es-ES" b="1" dirty="0" smtClean="0">
                <a:latin typeface="Open Sans"/>
              </a:rPr>
              <a:t>Uso del</a:t>
            </a:r>
            <a:r>
              <a:rPr lang="es-ES" b="1" dirty="0">
                <a:latin typeface="Open Sans"/>
              </a:rPr>
              <a:t> módulo </a:t>
            </a:r>
            <a:r>
              <a:rPr lang="es-ES" b="1" dirty="0" err="1">
                <a:latin typeface="Open Sans"/>
              </a:rPr>
              <a:t>urllib</a:t>
            </a:r>
            <a:r>
              <a:rPr lang="es-ES" b="1" dirty="0">
                <a:latin typeface="Open Sans"/>
              </a:rPr>
              <a:t> para rastrear la página web </a:t>
            </a:r>
          </a:p>
          <a:p>
            <a:endParaRPr lang="es-CO" sz="4000" b="1" dirty="0"/>
          </a:p>
        </p:txBody>
      </p:sp>
      <p:sp>
        <p:nvSpPr>
          <p:cNvPr id="12" name="Rectángulo 11"/>
          <p:cNvSpPr/>
          <p:nvPr/>
        </p:nvSpPr>
        <p:spPr>
          <a:xfrm>
            <a:off x="2248452" y="4418995"/>
            <a:ext cx="6817982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html 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response.read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soup 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BeautifulSoup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(html,"html5lib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")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text 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soup.get_text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(strip=True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print 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(text)</a:t>
            </a:r>
            <a:endParaRPr lang="es-CO" sz="3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954593" y="3563763"/>
            <a:ext cx="904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Open Sans"/>
              </a:rPr>
              <a:t> </a:t>
            </a:r>
            <a:r>
              <a:rPr lang="es-ES" b="1" dirty="0" smtClean="0">
                <a:latin typeface="Open Sans"/>
              </a:rPr>
              <a:t>Limpieza de la etiquetas </a:t>
            </a:r>
            <a:r>
              <a:rPr lang="es-ES" b="1" dirty="0" err="1" smtClean="0">
                <a:latin typeface="Open Sans"/>
              </a:rPr>
              <a:t>html</a:t>
            </a:r>
            <a:r>
              <a:rPr lang="es-ES" b="1" dirty="0" smtClean="0">
                <a:latin typeface="Open Sans"/>
              </a:rPr>
              <a:t> usando el </a:t>
            </a:r>
            <a:r>
              <a:rPr lang="es-ES" b="1" dirty="0" err="1" smtClean="0">
                <a:latin typeface="Open Sans"/>
              </a:rPr>
              <a:t>BeautifulSoup</a:t>
            </a:r>
            <a:r>
              <a:rPr lang="es-ES" b="1" dirty="0" smtClean="0">
                <a:latin typeface="Open Sans"/>
              </a:rPr>
              <a:t> </a:t>
            </a:r>
            <a:r>
              <a:rPr lang="es-ES" b="1" dirty="0">
                <a:latin typeface="Open Sans"/>
              </a:rPr>
              <a:t>para limpiar el texto capturado de esta </a:t>
            </a:r>
            <a:r>
              <a:rPr lang="es-ES" b="1" dirty="0" smtClean="0">
                <a:latin typeface="Open Sans"/>
              </a:rPr>
              <a:t>manera</a:t>
            </a:r>
            <a:endParaRPr lang="es-CO" sz="4000" b="1" dirty="0"/>
          </a:p>
        </p:txBody>
      </p:sp>
      <p:sp>
        <p:nvSpPr>
          <p:cNvPr id="16" name="Rectángulo 15"/>
          <p:cNvSpPr/>
          <p:nvPr/>
        </p:nvSpPr>
        <p:spPr>
          <a:xfrm>
            <a:off x="1346493" y="6315188"/>
            <a:ext cx="2028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 smtClean="0"/>
              <a:t>WebScraping.ipynb</a:t>
            </a:r>
            <a:endParaRPr lang="es-CO" b="1" dirty="0"/>
          </a:p>
        </p:txBody>
      </p:sp>
      <p:sp>
        <p:nvSpPr>
          <p:cNvPr id="19" name="Rectángulo 18"/>
          <p:cNvSpPr/>
          <p:nvPr/>
        </p:nvSpPr>
        <p:spPr>
          <a:xfrm>
            <a:off x="2760278" y="84641"/>
            <a:ext cx="66836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rgbClr val="474747"/>
                </a:solidFill>
                <a:latin typeface="Open Sans"/>
              </a:rPr>
              <a:t> </a:t>
            </a:r>
            <a:r>
              <a:rPr lang="es-ES" sz="1600" dirty="0" smtClean="0">
                <a:solidFill>
                  <a:srgbClr val="474747"/>
                </a:solidFill>
                <a:latin typeface="Open Sans"/>
              </a:rPr>
              <a:t>		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Ejemplo</a:t>
            </a:r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sz="3600" b="1" dirty="0" err="1">
                <a:solidFill>
                  <a:schemeClr val="accent1">
                    <a:lumMod val="50000"/>
                  </a:schemeClr>
                </a:solidFill>
              </a:rPr>
              <a:t>Tokenizar</a:t>
            </a:r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 un texto usando Python</a:t>
            </a:r>
            <a:endParaRPr lang="es-CO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84208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519066" y="2439539"/>
            <a:ext cx="4138377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 </a:t>
            </a:r>
            <a:r>
              <a:rPr lang="es-CO" sz="2400" dirty="0" err="1"/>
              <a:t>tokens</a:t>
            </a:r>
            <a:r>
              <a:rPr lang="es-CO" sz="2400" dirty="0"/>
              <a:t> = [t for t in </a:t>
            </a:r>
            <a:r>
              <a:rPr lang="es-CO" sz="2400" dirty="0" err="1"/>
              <a:t>text.split</a:t>
            </a:r>
            <a:r>
              <a:rPr lang="es-CO" sz="2400" dirty="0" smtClean="0"/>
              <a:t>()]</a:t>
            </a:r>
            <a:endParaRPr lang="es-CO" sz="2400" dirty="0"/>
          </a:p>
          <a:p>
            <a:r>
              <a:rPr lang="es-CO" sz="2400" dirty="0" smtClean="0"/>
              <a:t>10.  </a:t>
            </a:r>
            <a:r>
              <a:rPr lang="es-CO" sz="2400" dirty="0" err="1" smtClean="0"/>
              <a:t>print</a:t>
            </a:r>
            <a:r>
              <a:rPr lang="es-CO" sz="2400" dirty="0" smtClean="0"/>
              <a:t> </a:t>
            </a:r>
            <a:r>
              <a:rPr lang="es-CO" sz="2400" dirty="0"/>
              <a:t>(</a:t>
            </a:r>
            <a:r>
              <a:rPr lang="es-CO" sz="2400" dirty="0" err="1"/>
              <a:t>tokens</a:t>
            </a:r>
            <a:r>
              <a:rPr lang="es-CO" sz="2400" dirty="0"/>
              <a:t>)</a:t>
            </a:r>
            <a:endParaRPr lang="es-CO" sz="3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85537" y="1915369"/>
            <a:ext cx="7776488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Open Sans"/>
              </a:rPr>
              <a:t> 	</a:t>
            </a:r>
            <a:r>
              <a:rPr lang="es-ES" b="1" dirty="0" smtClean="0">
                <a:latin typeface="Open Sans"/>
              </a:rPr>
              <a:t>Conversión del </a:t>
            </a:r>
            <a:r>
              <a:rPr lang="es-ES" b="1" dirty="0">
                <a:latin typeface="Open Sans"/>
              </a:rPr>
              <a:t>texto en </a:t>
            </a:r>
            <a:r>
              <a:rPr lang="es-ES" b="1" dirty="0" err="1">
                <a:latin typeface="Open Sans"/>
              </a:rPr>
              <a:t>tokens</a:t>
            </a:r>
            <a:r>
              <a:rPr lang="es-ES" b="1" dirty="0">
                <a:latin typeface="Open Sans"/>
              </a:rPr>
              <a:t> </a:t>
            </a:r>
            <a:r>
              <a:rPr lang="es-ES" b="1" dirty="0" smtClean="0">
                <a:latin typeface="Open Sans"/>
              </a:rPr>
              <a:t>dividiéndolo de </a:t>
            </a:r>
            <a:r>
              <a:rPr lang="es-ES" b="1" dirty="0">
                <a:latin typeface="Open Sans"/>
              </a:rPr>
              <a:t>esta manera:</a:t>
            </a:r>
          </a:p>
          <a:p>
            <a:endParaRPr lang="es-CO" sz="4000" b="1" dirty="0"/>
          </a:p>
        </p:txBody>
      </p:sp>
      <p:sp>
        <p:nvSpPr>
          <p:cNvPr id="12" name="Rectángulo 11"/>
          <p:cNvSpPr/>
          <p:nvPr/>
        </p:nvSpPr>
        <p:spPr>
          <a:xfrm>
            <a:off x="1519066" y="4540033"/>
            <a:ext cx="6817982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 </a:t>
            </a: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nltk.FreqDist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(tokens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12. for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key,val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freq.items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():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	print 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(key) + ':' +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))</a:t>
            </a:r>
            <a:endParaRPr lang="es-CO" sz="3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954593" y="3584832"/>
            <a:ext cx="904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latin typeface="Open Sans"/>
              </a:rPr>
              <a:t>Calculo </a:t>
            </a:r>
            <a:r>
              <a:rPr lang="es-ES" b="1" dirty="0">
                <a:latin typeface="Open Sans"/>
              </a:rPr>
              <a:t>de la distribución de frecuencia de esos </a:t>
            </a:r>
            <a:r>
              <a:rPr lang="es-ES" b="1" dirty="0" err="1">
                <a:latin typeface="Open Sans"/>
              </a:rPr>
              <a:t>tokens</a:t>
            </a:r>
            <a:r>
              <a:rPr lang="es-ES" b="1" dirty="0">
                <a:latin typeface="Open Sans"/>
              </a:rPr>
              <a:t> usando la función de  </a:t>
            </a:r>
            <a:r>
              <a:rPr lang="es-ES" b="1" dirty="0" smtClean="0">
                <a:latin typeface="Open Sans"/>
              </a:rPr>
              <a:t>NLTK</a:t>
            </a:r>
            <a:r>
              <a:rPr lang="es-ES" b="1" dirty="0">
                <a:latin typeface="Open Sans"/>
              </a:rPr>
              <a:t> </a:t>
            </a:r>
            <a:r>
              <a:rPr lang="es-ES" b="1" dirty="0" smtClean="0">
                <a:latin typeface="Open Sans"/>
              </a:rPr>
              <a:t>e imprimiéndolos en un ciclo</a:t>
            </a:r>
            <a:endParaRPr lang="es-CO" b="1" dirty="0">
              <a:latin typeface="Open Sans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346493" y="6315188"/>
            <a:ext cx="2028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 smtClean="0"/>
              <a:t>WebScraping.ipynb</a:t>
            </a:r>
            <a:endParaRPr lang="es-CO" b="1" dirty="0"/>
          </a:p>
        </p:txBody>
      </p:sp>
      <p:sp>
        <p:nvSpPr>
          <p:cNvPr id="17" name="Rectángulo 16"/>
          <p:cNvSpPr/>
          <p:nvPr/>
        </p:nvSpPr>
        <p:spPr>
          <a:xfrm>
            <a:off x="2760278" y="84641"/>
            <a:ext cx="66836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rgbClr val="474747"/>
                </a:solidFill>
                <a:latin typeface="Open Sans"/>
              </a:rPr>
              <a:t> </a:t>
            </a:r>
            <a:r>
              <a:rPr lang="es-ES" sz="1600" dirty="0" smtClean="0">
                <a:solidFill>
                  <a:srgbClr val="474747"/>
                </a:solidFill>
                <a:latin typeface="Open Sans"/>
              </a:rPr>
              <a:t>		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Ejemplo</a:t>
            </a:r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sz="3600" b="1" dirty="0" err="1">
                <a:solidFill>
                  <a:schemeClr val="accent1">
                    <a:lumMod val="50000"/>
                  </a:schemeClr>
                </a:solidFill>
              </a:rPr>
              <a:t>Tokenizar</a:t>
            </a:r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 un texto usando Python</a:t>
            </a:r>
            <a:endParaRPr lang="es-CO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8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84208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745" y="6551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731039" y="2251960"/>
            <a:ext cx="5316905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13. plot 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freq.plot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(20, cumulative=False)</a:t>
            </a:r>
          </a:p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plot</a:t>
            </a:r>
            <a:endParaRPr lang="es-CO" sz="3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49230" y="1732253"/>
            <a:ext cx="6045245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Open Sans"/>
              </a:rPr>
              <a:t> 	</a:t>
            </a:r>
            <a:r>
              <a:rPr lang="es-ES" b="1" dirty="0" smtClean="0">
                <a:latin typeface="Open Sans"/>
              </a:rPr>
              <a:t>Graficar el resultado del conteo de la </a:t>
            </a:r>
            <a:r>
              <a:rPr lang="es-ES" b="1" dirty="0" err="1" smtClean="0">
                <a:latin typeface="Open Sans"/>
              </a:rPr>
              <a:t>plabras</a:t>
            </a:r>
            <a:endParaRPr lang="es-ES" b="1" dirty="0">
              <a:latin typeface="Open Sans"/>
            </a:endParaRPr>
          </a:p>
          <a:p>
            <a:endParaRPr lang="es-CO" sz="4000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2200" y="3199079"/>
            <a:ext cx="5415744" cy="3235849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954745" y="6488668"/>
            <a:ext cx="2028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 smtClean="0"/>
              <a:t>WebScraping.ipynb</a:t>
            </a:r>
            <a:endParaRPr lang="es-CO" b="1" dirty="0"/>
          </a:p>
        </p:txBody>
      </p:sp>
      <p:sp>
        <p:nvSpPr>
          <p:cNvPr id="17" name="Rectángulo 16"/>
          <p:cNvSpPr/>
          <p:nvPr/>
        </p:nvSpPr>
        <p:spPr>
          <a:xfrm>
            <a:off x="2760278" y="84641"/>
            <a:ext cx="66836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rgbClr val="474747"/>
                </a:solidFill>
                <a:latin typeface="Open Sans"/>
              </a:rPr>
              <a:t> </a:t>
            </a:r>
            <a:r>
              <a:rPr lang="es-ES" sz="1600" dirty="0" smtClean="0">
                <a:solidFill>
                  <a:srgbClr val="474747"/>
                </a:solidFill>
                <a:latin typeface="Open Sans"/>
              </a:rPr>
              <a:t>		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Ejemplo</a:t>
            </a:r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sz="3600" b="1" dirty="0" err="1">
                <a:solidFill>
                  <a:schemeClr val="accent1">
                    <a:lumMod val="50000"/>
                  </a:schemeClr>
                </a:solidFill>
              </a:rPr>
              <a:t>Tokenizar</a:t>
            </a:r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 un texto usando Python</a:t>
            </a:r>
            <a:endParaRPr lang="es-CO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9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463902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540998" y="483523"/>
            <a:ext cx="66479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000" b="1" dirty="0" smtClean="0">
                <a:solidFill>
                  <a:schemeClr val="accent1">
                    <a:lumMod val="50000"/>
                  </a:schemeClr>
                </a:solidFill>
              </a:rPr>
              <a:t>Sistema de Recomendación</a:t>
            </a:r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703262" y="4473010"/>
            <a:ext cx="93238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latin typeface="Roboto" panose="02000000000000000000" pitchFamily="2" charset="0"/>
              </a:rPr>
              <a:t>Los sistemas de recomendación, a veces llamados en inglés «</a:t>
            </a:r>
            <a:r>
              <a:rPr lang="es-ES" sz="2000" b="1" dirty="0" err="1">
                <a:latin typeface="Roboto" panose="02000000000000000000" pitchFamily="2" charset="0"/>
              </a:rPr>
              <a:t>recommender</a:t>
            </a:r>
            <a:r>
              <a:rPr lang="es-ES" sz="2000" b="1" dirty="0">
                <a:latin typeface="Roboto" panose="02000000000000000000" pitchFamily="2" charset="0"/>
              </a:rPr>
              <a:t> </a:t>
            </a:r>
            <a:r>
              <a:rPr lang="es-ES" sz="2000" b="1" dirty="0" err="1">
                <a:latin typeface="Roboto" panose="02000000000000000000" pitchFamily="2" charset="0"/>
              </a:rPr>
              <a:t>systems</a:t>
            </a:r>
            <a:r>
              <a:rPr lang="es-ES" sz="2000" b="1" dirty="0">
                <a:latin typeface="Roboto" panose="02000000000000000000" pitchFamily="2" charset="0"/>
              </a:rPr>
              <a:t>» son algoritmos que intentan «predecir» los siguientes ítems (productos, canciones, etc.) que querrá adquirir un usuario en particular.</a:t>
            </a:r>
            <a:endParaRPr lang="es-CO" sz="2000" b="1" dirty="0">
              <a:latin typeface="Roboto" panose="02000000000000000000" pitchFamily="2" charset="0"/>
            </a:endParaRPr>
          </a:p>
        </p:txBody>
      </p:sp>
      <p:pic>
        <p:nvPicPr>
          <p:cNvPr id="6146" name="Picture 2" descr="https://miro.medium.com/max/737/1*oJPayL2xWPGjOkSbbWx2-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944" y="1718086"/>
            <a:ext cx="4724496" cy="26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08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84208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803054" y="2797262"/>
            <a:ext cx="7708777" cy="26776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s-CO" sz="2400" dirty="0" err="1"/>
              <a:t>import</a:t>
            </a:r>
            <a:r>
              <a:rPr lang="es-CO" sz="2400" dirty="0"/>
              <a:t> pandas as </a:t>
            </a:r>
            <a:r>
              <a:rPr lang="es-CO" sz="2400" dirty="0" err="1"/>
              <a:t>pd</a:t>
            </a:r>
            <a:endParaRPr lang="es-CO" sz="2400" dirty="0"/>
          </a:p>
          <a:p>
            <a:pPr marL="914400" indent="-914400">
              <a:buFont typeface="+mj-lt"/>
              <a:buAutoNum type="arabicPeriod"/>
            </a:pPr>
            <a:r>
              <a:rPr lang="es-CO" sz="2400" dirty="0" err="1"/>
              <a:t>import</a:t>
            </a:r>
            <a:r>
              <a:rPr lang="es-CO" sz="2400" dirty="0"/>
              <a:t> </a:t>
            </a:r>
            <a:r>
              <a:rPr lang="es-CO" sz="2400" dirty="0" err="1"/>
              <a:t>numpy</a:t>
            </a:r>
            <a:r>
              <a:rPr lang="es-CO" sz="2400" dirty="0"/>
              <a:t> as </a:t>
            </a:r>
            <a:r>
              <a:rPr lang="es-CO" sz="2400" dirty="0" err="1"/>
              <a:t>np</a:t>
            </a:r>
            <a:endParaRPr lang="es-CO" sz="2400" dirty="0"/>
          </a:p>
          <a:p>
            <a:pPr marL="914400" indent="-914400">
              <a:buFont typeface="+mj-lt"/>
              <a:buAutoNum type="arabicPeriod"/>
            </a:pPr>
            <a:r>
              <a:rPr lang="es-CO" sz="2400" dirty="0" err="1"/>
              <a:t>import</a:t>
            </a:r>
            <a:r>
              <a:rPr lang="es-CO" sz="2400" dirty="0"/>
              <a:t> </a:t>
            </a:r>
            <a:r>
              <a:rPr lang="es-CO" sz="2400" dirty="0" err="1"/>
              <a:t>sklearn</a:t>
            </a:r>
            <a:endParaRPr lang="es-CO" sz="2400" dirty="0"/>
          </a:p>
          <a:p>
            <a:pPr marL="914400" indent="-914400">
              <a:buFont typeface="+mj-lt"/>
              <a:buAutoNum type="arabicPeriod"/>
            </a:pPr>
            <a:r>
              <a:rPr lang="es-CO" sz="2400" dirty="0"/>
              <a:t>from </a:t>
            </a:r>
            <a:r>
              <a:rPr lang="es-CO" sz="2400" dirty="0" err="1"/>
              <a:t>sklearn.metrics</a:t>
            </a:r>
            <a:r>
              <a:rPr lang="es-CO" sz="2400" dirty="0"/>
              <a:t> </a:t>
            </a:r>
            <a:r>
              <a:rPr lang="es-CO" sz="2400" dirty="0" err="1"/>
              <a:t>import</a:t>
            </a:r>
            <a:r>
              <a:rPr lang="es-CO" sz="2400" dirty="0"/>
              <a:t> </a:t>
            </a:r>
            <a:r>
              <a:rPr lang="es-CO" sz="2400" dirty="0" err="1"/>
              <a:t>mean_squared_error</a:t>
            </a:r>
            <a:endParaRPr lang="es-CO" sz="2400" dirty="0"/>
          </a:p>
          <a:p>
            <a:pPr marL="914400" indent="-914400">
              <a:buFont typeface="+mj-lt"/>
              <a:buAutoNum type="arabicPeriod"/>
            </a:pPr>
            <a:r>
              <a:rPr lang="es-CO" sz="2400" dirty="0"/>
              <a:t>from </a:t>
            </a:r>
            <a:r>
              <a:rPr lang="es-CO" sz="2400" dirty="0" err="1"/>
              <a:t>sklearn.model_selection</a:t>
            </a:r>
            <a:r>
              <a:rPr lang="es-CO" sz="2400" dirty="0"/>
              <a:t> </a:t>
            </a:r>
            <a:r>
              <a:rPr lang="es-CO" sz="2400" dirty="0" err="1"/>
              <a:t>import</a:t>
            </a:r>
            <a:r>
              <a:rPr lang="es-CO" sz="2400" dirty="0"/>
              <a:t> </a:t>
            </a:r>
            <a:r>
              <a:rPr lang="es-CO" sz="2400" dirty="0" err="1"/>
              <a:t>train_test_split</a:t>
            </a:r>
            <a:endParaRPr lang="es-CO" sz="2400" dirty="0"/>
          </a:p>
          <a:p>
            <a:pPr marL="914400" indent="-914400">
              <a:buFont typeface="+mj-lt"/>
              <a:buAutoNum type="arabicPeriod"/>
            </a:pPr>
            <a:r>
              <a:rPr lang="es-CO" sz="2400" dirty="0"/>
              <a:t>from </a:t>
            </a:r>
            <a:r>
              <a:rPr lang="es-CO" sz="2400" dirty="0" err="1"/>
              <a:t>sklearn.neighbors</a:t>
            </a:r>
            <a:r>
              <a:rPr lang="es-CO" sz="2400" dirty="0"/>
              <a:t> </a:t>
            </a:r>
            <a:r>
              <a:rPr lang="es-CO" sz="2400" dirty="0" err="1"/>
              <a:t>import</a:t>
            </a:r>
            <a:r>
              <a:rPr lang="es-CO" sz="2400" dirty="0"/>
              <a:t> </a:t>
            </a:r>
            <a:r>
              <a:rPr lang="es-CO" sz="2400" dirty="0" err="1"/>
              <a:t>NearestNeighbors</a:t>
            </a:r>
            <a:endParaRPr lang="es-CO" sz="2400" dirty="0"/>
          </a:p>
          <a:p>
            <a:pPr marL="914400" indent="-914400">
              <a:buFont typeface="+mj-lt"/>
              <a:buAutoNum type="arabicPeriod"/>
            </a:pPr>
            <a:r>
              <a:rPr lang="es-CO" sz="2400" dirty="0" err="1"/>
              <a:t>import</a:t>
            </a:r>
            <a:r>
              <a:rPr lang="es-CO" sz="2400" dirty="0"/>
              <a:t> </a:t>
            </a:r>
            <a:r>
              <a:rPr lang="es-CO" sz="2400" dirty="0" err="1"/>
              <a:t>matplotlib.pyplot</a:t>
            </a:r>
            <a:r>
              <a:rPr lang="es-CO" sz="2400" dirty="0"/>
              <a:t> as </a:t>
            </a:r>
            <a:r>
              <a:rPr lang="es-CO" sz="2400" dirty="0" err="1"/>
              <a:t>plt</a:t>
            </a:r>
            <a:endParaRPr lang="es-CO" sz="2400" dirty="0" smtClean="0"/>
          </a:p>
        </p:txBody>
      </p:sp>
      <p:sp>
        <p:nvSpPr>
          <p:cNvPr id="14" name="Rectángulo 13"/>
          <p:cNvSpPr/>
          <p:nvPr/>
        </p:nvSpPr>
        <p:spPr>
          <a:xfrm>
            <a:off x="-180719" y="2098094"/>
            <a:ext cx="46799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2060"/>
                </a:solidFill>
                <a:latin typeface="Open Sans"/>
              </a:rPr>
              <a:t> </a:t>
            </a:r>
            <a:r>
              <a:rPr lang="es-ES" dirty="0" smtClean="0">
                <a:solidFill>
                  <a:srgbClr val="002060"/>
                </a:solidFill>
                <a:latin typeface="Open Sans"/>
              </a:rPr>
              <a:t>	</a:t>
            </a:r>
            <a:r>
              <a:rPr lang="es-ES" sz="2800" b="1" dirty="0" smtClean="0"/>
              <a:t>Importación de librerías</a:t>
            </a:r>
            <a:endParaRPr lang="es-CO" sz="2800" b="1" dirty="0"/>
          </a:p>
        </p:txBody>
      </p:sp>
      <p:sp>
        <p:nvSpPr>
          <p:cNvPr id="8" name="Rectángulo 7"/>
          <p:cNvSpPr/>
          <p:nvPr/>
        </p:nvSpPr>
        <p:spPr>
          <a:xfrm>
            <a:off x="1346493" y="6315188"/>
            <a:ext cx="314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 smtClean="0"/>
              <a:t>SistemasRecomendacion.ipynb</a:t>
            </a:r>
            <a:endParaRPr lang="es-CO" b="1" dirty="0"/>
          </a:p>
        </p:txBody>
      </p:sp>
      <p:sp>
        <p:nvSpPr>
          <p:cNvPr id="16" name="Rectángulo 15"/>
          <p:cNvSpPr/>
          <p:nvPr/>
        </p:nvSpPr>
        <p:spPr>
          <a:xfrm>
            <a:off x="3058156" y="-186181"/>
            <a:ext cx="602222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rgbClr val="474747"/>
                </a:solidFill>
                <a:latin typeface="Open Sans"/>
              </a:rPr>
              <a:t> </a:t>
            </a:r>
            <a:r>
              <a:rPr lang="es-ES" sz="1600" dirty="0" smtClean="0">
                <a:solidFill>
                  <a:srgbClr val="474747"/>
                </a:solidFill>
                <a:latin typeface="Open Sans"/>
              </a:rPr>
              <a:t>		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Ejemplo</a:t>
            </a:r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Sistema de Recomendación 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de</a:t>
            </a:r>
          </a:p>
          <a:p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	Repositorios </a:t>
            </a:r>
            <a:r>
              <a:rPr lang="es-ES" sz="3600" b="1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es-CO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1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84208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954593" y="6170050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803054" y="2797262"/>
            <a:ext cx="5503751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s-CO" sz="2400" dirty="0" smtClean="0"/>
              <a:t>8.    </a:t>
            </a:r>
            <a:r>
              <a:rPr lang="es-CO" sz="2400" dirty="0" err="1" smtClean="0"/>
              <a:t>df_users</a:t>
            </a:r>
            <a:r>
              <a:rPr lang="es-CO" sz="2400" dirty="0" smtClean="0"/>
              <a:t> </a:t>
            </a:r>
            <a:r>
              <a:rPr lang="es-CO" sz="2400" dirty="0"/>
              <a:t>= </a:t>
            </a:r>
            <a:r>
              <a:rPr lang="es-CO" sz="2400" dirty="0" err="1"/>
              <a:t>pd.read_csv</a:t>
            </a:r>
            <a:r>
              <a:rPr lang="es-CO" sz="2400" dirty="0"/>
              <a:t>("users.csv")</a:t>
            </a:r>
          </a:p>
          <a:p>
            <a:r>
              <a:rPr lang="es-CO" sz="2400" dirty="0" smtClean="0"/>
              <a:t>9.    </a:t>
            </a:r>
            <a:r>
              <a:rPr lang="es-CO" sz="2400" dirty="0" err="1" smtClean="0"/>
              <a:t>df_repos</a:t>
            </a:r>
            <a:r>
              <a:rPr lang="es-CO" sz="2400" dirty="0" smtClean="0"/>
              <a:t> </a:t>
            </a:r>
            <a:r>
              <a:rPr lang="es-CO" sz="2400" dirty="0"/>
              <a:t>= </a:t>
            </a:r>
            <a:r>
              <a:rPr lang="es-CO" sz="2400" dirty="0" err="1"/>
              <a:t>pd.read_csv</a:t>
            </a:r>
            <a:r>
              <a:rPr lang="es-CO" sz="2400" dirty="0"/>
              <a:t>("repos.csv")</a:t>
            </a:r>
          </a:p>
          <a:p>
            <a:r>
              <a:rPr lang="es-CO" sz="2400" dirty="0" smtClean="0"/>
              <a:t>10.  </a:t>
            </a:r>
            <a:r>
              <a:rPr lang="es-CO" sz="2400" dirty="0" err="1" smtClean="0"/>
              <a:t>df_ratings</a:t>
            </a:r>
            <a:r>
              <a:rPr lang="es-CO" sz="2400" dirty="0" smtClean="0"/>
              <a:t> </a:t>
            </a:r>
            <a:r>
              <a:rPr lang="es-CO" sz="2400" dirty="0"/>
              <a:t>= </a:t>
            </a:r>
            <a:r>
              <a:rPr lang="es-CO" sz="2400" dirty="0" err="1"/>
              <a:t>pd.read_csv</a:t>
            </a:r>
            <a:r>
              <a:rPr lang="es-CO" sz="2400" dirty="0"/>
              <a:t>("ratings.csv")</a:t>
            </a:r>
          </a:p>
          <a:p>
            <a:r>
              <a:rPr lang="es-CO" sz="2400" dirty="0" smtClean="0"/>
              <a:t>11.  </a:t>
            </a:r>
            <a:r>
              <a:rPr lang="es-CO" sz="2400" dirty="0" err="1" smtClean="0"/>
              <a:t>print</a:t>
            </a:r>
            <a:r>
              <a:rPr lang="es-CO" sz="2400" dirty="0" smtClean="0"/>
              <a:t>(</a:t>
            </a:r>
            <a:r>
              <a:rPr lang="es-CO" sz="2400" dirty="0" err="1" smtClean="0"/>
              <a:t>df_users.head</a:t>
            </a:r>
            <a:r>
              <a:rPr lang="es-CO" sz="2400" dirty="0"/>
              <a:t>())</a:t>
            </a:r>
          </a:p>
          <a:p>
            <a:r>
              <a:rPr lang="es-CO" sz="2400" dirty="0" smtClean="0"/>
              <a:t>12.  </a:t>
            </a:r>
            <a:r>
              <a:rPr lang="es-CO" sz="2400" dirty="0" err="1" smtClean="0"/>
              <a:t>print</a:t>
            </a:r>
            <a:r>
              <a:rPr lang="es-CO" sz="2400" dirty="0" smtClean="0"/>
              <a:t>(</a:t>
            </a:r>
            <a:r>
              <a:rPr lang="es-CO" sz="2400" dirty="0" err="1" smtClean="0"/>
              <a:t>df_repos.head</a:t>
            </a:r>
            <a:r>
              <a:rPr lang="es-CO" sz="2400" dirty="0"/>
              <a:t>())</a:t>
            </a:r>
          </a:p>
          <a:p>
            <a:r>
              <a:rPr lang="es-CO" sz="2400" dirty="0" smtClean="0"/>
              <a:t>13.  </a:t>
            </a:r>
            <a:r>
              <a:rPr lang="es-CO" sz="2400" dirty="0" err="1" smtClean="0"/>
              <a:t>print</a:t>
            </a:r>
            <a:r>
              <a:rPr lang="es-CO" sz="2400" dirty="0" smtClean="0"/>
              <a:t>(</a:t>
            </a:r>
            <a:r>
              <a:rPr lang="es-CO" sz="2400" dirty="0" err="1" smtClean="0"/>
              <a:t>df_ratings.head</a:t>
            </a:r>
            <a:r>
              <a:rPr lang="es-CO" sz="2400" dirty="0"/>
              <a:t>())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423510" y="1968066"/>
            <a:ext cx="75582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2060"/>
                </a:solidFill>
                <a:latin typeface="Open Sans"/>
              </a:rPr>
              <a:t> </a:t>
            </a:r>
            <a:r>
              <a:rPr lang="es-ES" dirty="0" smtClean="0">
                <a:solidFill>
                  <a:srgbClr val="002060"/>
                </a:solidFill>
                <a:latin typeface="Open Sans"/>
              </a:rPr>
              <a:t>	</a:t>
            </a:r>
            <a:r>
              <a:rPr lang="es-ES" sz="2800" b="1" dirty="0" smtClean="0"/>
              <a:t>Carga y pre visualización de los archivos </a:t>
            </a:r>
            <a:r>
              <a:rPr lang="es-ES" sz="2800" b="1" dirty="0" err="1" smtClean="0"/>
              <a:t>csv</a:t>
            </a:r>
            <a:endParaRPr lang="es-CO" sz="2800" b="1" dirty="0"/>
          </a:p>
        </p:txBody>
      </p:sp>
      <p:sp>
        <p:nvSpPr>
          <p:cNvPr id="8" name="Rectángulo 7"/>
          <p:cNvSpPr/>
          <p:nvPr/>
        </p:nvSpPr>
        <p:spPr>
          <a:xfrm>
            <a:off x="1346493" y="6315188"/>
            <a:ext cx="314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 smtClean="0"/>
              <a:t>SistemasRecomendacion.ipynb</a:t>
            </a:r>
            <a:endParaRPr lang="es-CO" b="1" dirty="0"/>
          </a:p>
        </p:txBody>
      </p:sp>
      <p:sp>
        <p:nvSpPr>
          <p:cNvPr id="16" name="Rectángulo 15"/>
          <p:cNvSpPr/>
          <p:nvPr/>
        </p:nvSpPr>
        <p:spPr>
          <a:xfrm>
            <a:off x="3058156" y="-186181"/>
            <a:ext cx="602222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rgbClr val="474747"/>
                </a:solidFill>
                <a:latin typeface="Open Sans"/>
              </a:rPr>
              <a:t> </a:t>
            </a:r>
            <a:r>
              <a:rPr lang="es-ES" sz="1600" dirty="0" smtClean="0">
                <a:solidFill>
                  <a:srgbClr val="474747"/>
                </a:solidFill>
                <a:latin typeface="Open Sans"/>
              </a:rPr>
              <a:t>		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Ejemplo</a:t>
            </a:r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endParaRPr lang="es-ES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sz="3600" b="1" dirty="0">
                <a:solidFill>
                  <a:schemeClr val="accent1">
                    <a:lumMod val="50000"/>
                  </a:schemeClr>
                </a:solidFill>
              </a:rPr>
              <a:t>Sistema de Recomendación </a:t>
            </a:r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de</a:t>
            </a:r>
          </a:p>
          <a:p>
            <a:r>
              <a:rPr lang="es-ES" sz="3600" b="1" dirty="0" smtClean="0">
                <a:solidFill>
                  <a:schemeClr val="accent1">
                    <a:lumMod val="50000"/>
                  </a:schemeClr>
                </a:solidFill>
              </a:rPr>
              <a:t>	Repositorios </a:t>
            </a:r>
            <a:r>
              <a:rPr lang="es-ES" sz="3600" b="1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es-CO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6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2640</TotalTime>
  <Words>1550</Words>
  <Application>Microsoft Office PowerPoint</Application>
  <PresentationFormat>Panorámica</PresentationFormat>
  <Paragraphs>306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7" baseType="lpstr">
      <vt:lpstr>Arial Unicode MS</vt:lpstr>
      <vt:lpstr>Arial</vt:lpstr>
      <vt:lpstr>Calibri</vt:lpstr>
      <vt:lpstr>Calibri Light</vt:lpstr>
      <vt:lpstr>Open Sans</vt:lpstr>
      <vt:lpstr>Roboto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Proyectochec</dc:creator>
  <cp:lastModifiedBy>duvan andres ospina londoño</cp:lastModifiedBy>
  <cp:revision>232</cp:revision>
  <dcterms:created xsi:type="dcterms:W3CDTF">2019-08-28T08:19:55Z</dcterms:created>
  <dcterms:modified xsi:type="dcterms:W3CDTF">2020-01-24T06:19:30Z</dcterms:modified>
</cp:coreProperties>
</file>