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4" r:id="rId3"/>
    <p:sldId id="304" r:id="rId4"/>
    <p:sldId id="302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276" r:id="rId13"/>
    <p:sldId id="311" r:id="rId14"/>
    <p:sldId id="282" r:id="rId15"/>
    <p:sldId id="312" r:id="rId16"/>
    <p:sldId id="281" r:id="rId17"/>
    <p:sldId id="313" r:id="rId18"/>
    <p:sldId id="314" r:id="rId19"/>
    <p:sldId id="315" r:id="rId20"/>
    <p:sldId id="316" r:id="rId21"/>
    <p:sldId id="317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Variables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5D1391-9D08-4D28-B023-2527E2D97AC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C2C20DE-4A57-43DC-864B-B92D15F769DF}" type="presOf" srcId="{662B24E7-C36A-4180-9EB6-DC8B0B3C5013}" destId="{F19ABE0B-9398-4C23-88B5-210BD86A82E9}" srcOrd="0" destOrd="0" presId="urn:microsoft.com/office/officeart/2005/8/layout/vList2"/>
    <dgm:cxn modelId="{DA470611-F0A9-4B6D-84FC-80FCB1F1645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Operadores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8798D097-7FAE-42F2-AEDC-8CA48273D14D}" type="presOf" srcId="{662B24E7-C36A-4180-9EB6-DC8B0B3C5013}" destId="{F19ABE0B-9398-4C23-88B5-210BD86A82E9}" srcOrd="0" destOrd="0" presId="urn:microsoft.com/office/officeart/2005/8/layout/vList2"/>
    <dgm:cxn modelId="{5B23CCE6-B930-4851-94BB-077653A83802}" type="presOf" srcId="{8274BE64-40AE-48B4-9072-A6D41DF5453E}" destId="{EE3FD595-A371-4B52-970D-5E1CE59533EA}" srcOrd="0" destOrd="0" presId="urn:microsoft.com/office/officeart/2005/8/layout/vList2"/>
    <dgm:cxn modelId="{BD7FB756-A5F6-41F3-8782-C6D7090281A6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err="1" smtClean="0"/>
            <a:t>Identación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9027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F5D1391-9D08-4D28-B023-2527E2D97ACE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EC2C20DE-4A57-43DC-864B-B92D15F769DF}" type="presOf" srcId="{662B24E7-C36A-4180-9EB6-DC8B0B3C5013}" destId="{F19ABE0B-9398-4C23-88B5-210BD86A82E9}" srcOrd="0" destOrd="0" presId="urn:microsoft.com/office/officeart/2005/8/layout/vList2"/>
    <dgm:cxn modelId="{DA470611-F0A9-4B6D-84FC-80FCB1F1645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Controladores de flujo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699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9837C6BE-84E3-43DB-AEF3-28442EE45B11}" type="presOf" srcId="{662B24E7-C36A-4180-9EB6-DC8B0B3C5013}" destId="{F19ABE0B-9398-4C23-88B5-210BD86A82E9}" srcOrd="0" destOrd="0" presId="urn:microsoft.com/office/officeart/2005/8/layout/vList2"/>
    <dgm:cxn modelId="{5602FD9D-25C6-4380-93D5-EA9B709BC75C}" type="presOf" srcId="{8274BE64-40AE-48B4-9072-A6D41DF5453E}" destId="{EE3FD595-A371-4B52-970D-5E1CE59533EA}" srcOrd="0" destOrd="0" presId="urn:microsoft.com/office/officeart/2005/8/layout/vList2"/>
    <dgm:cxn modelId="{B8211081-F0A6-4FE9-B5A0-507F98690BA5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Controladores de flujo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359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2CF3A4AA-B4E9-4B6C-B163-CF6A489E72CC}" type="presOf" srcId="{8274BE64-40AE-48B4-9072-A6D41DF5453E}" destId="{EE3FD595-A371-4B52-970D-5E1CE59533EA}" srcOrd="0" destOrd="0" presId="urn:microsoft.com/office/officeart/2005/8/layout/vList2"/>
    <dgm:cxn modelId="{B1F6DD5B-036B-44CE-AF95-CC6618125CFE}" type="presOf" srcId="{662B24E7-C36A-4180-9EB6-DC8B0B3C5013}" destId="{F19ABE0B-9398-4C23-88B5-210BD86A82E9}" srcOrd="0" destOrd="0" presId="urn:microsoft.com/office/officeart/2005/8/layout/vList2"/>
    <dgm:cxn modelId="{094D3930-9210-4F91-A8E1-D4C43333D832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Controladores de flujo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359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85AE8FC9-CD65-4686-8BD4-267CEFCC0140}" type="presOf" srcId="{662B24E7-C36A-4180-9EB6-DC8B0B3C5013}" destId="{F19ABE0B-9398-4C23-88B5-210BD86A82E9}" srcOrd="0" destOrd="0" presId="urn:microsoft.com/office/officeart/2005/8/layout/vList2"/>
    <dgm:cxn modelId="{906F62A8-B47B-4C20-914B-2A74EE632F5D}" type="presOf" srcId="{8274BE64-40AE-48B4-9072-A6D41DF5453E}" destId="{EE3FD595-A371-4B52-970D-5E1CE59533EA}" srcOrd="0" destOrd="0" presId="urn:microsoft.com/office/officeart/2005/8/layout/vList2"/>
    <dgm:cxn modelId="{48ECB838-3E04-4366-9F1A-9FD0B6710275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Estructura de datos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D8F30C31-087F-4C0A-B893-54DB1A818391}" type="presOf" srcId="{8274BE64-40AE-48B4-9072-A6D41DF5453E}" destId="{EE3FD595-A371-4B52-970D-5E1CE59533EA}" srcOrd="0" destOrd="0" presId="urn:microsoft.com/office/officeart/2005/8/layout/vList2"/>
    <dgm:cxn modelId="{82F529C5-CC96-4059-8020-04272379EC7B}" type="presOf" srcId="{662B24E7-C36A-4180-9EB6-DC8B0B3C5013}" destId="{F19ABE0B-9398-4C23-88B5-210BD86A82E9}" srcOrd="0" destOrd="0" presId="urn:microsoft.com/office/officeart/2005/8/layout/vList2"/>
    <dgm:cxn modelId="{21D81B6A-4C30-4FBB-B453-060C05A05D6C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Estructura de datos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8D2D3EFA-29CD-4481-9D11-21C829F1CDF8}" type="presOf" srcId="{8274BE64-40AE-48B4-9072-A6D41DF5453E}" destId="{EE3FD595-A371-4B52-970D-5E1CE59533EA}" srcOrd="0" destOrd="0" presId="urn:microsoft.com/office/officeart/2005/8/layout/vList2"/>
    <dgm:cxn modelId="{71F8BC9A-E8D0-47B2-9C6C-3724004481F1}" type="presOf" srcId="{662B24E7-C36A-4180-9EB6-DC8B0B3C5013}" destId="{F19ABE0B-9398-4C23-88B5-210BD86A82E9}" srcOrd="0" destOrd="0" presId="urn:microsoft.com/office/officeart/2005/8/layout/vList2"/>
    <dgm:cxn modelId="{0D72AF54-0525-43C7-9BBA-030D8BB50C4B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Estructura de datos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8A642C2-8D0F-493A-A4EA-FD72117D623D}" type="presOf" srcId="{8274BE64-40AE-48B4-9072-A6D41DF5453E}" destId="{EE3FD595-A371-4B52-970D-5E1CE59533EA}" srcOrd="0" destOrd="0" presId="urn:microsoft.com/office/officeart/2005/8/layout/vList2"/>
    <dgm:cxn modelId="{A6BC4075-8656-4DFF-80B3-57A8F4EBD168}" type="presOf" srcId="{662B24E7-C36A-4180-9EB6-DC8B0B3C5013}" destId="{F19ABE0B-9398-4C23-88B5-210BD86A82E9}" srcOrd="0" destOrd="0" presId="urn:microsoft.com/office/officeart/2005/8/layout/vList2"/>
    <dgm:cxn modelId="{871D488F-78AD-487F-93C6-5A3258234C9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Estructura de datos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31AA244-ED25-4A9B-A708-5D4DFBC87BF7}" type="presOf" srcId="{8274BE64-40AE-48B4-9072-A6D41DF5453E}" destId="{EE3FD595-A371-4B52-970D-5E1CE59533EA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D4B8A636-1ABA-42E2-BF46-8B84E049E3E1}" type="presOf" srcId="{662B24E7-C36A-4180-9EB6-DC8B0B3C5013}" destId="{F19ABE0B-9398-4C23-88B5-210BD86A82E9}" srcOrd="0" destOrd="0" presId="urn:microsoft.com/office/officeart/2005/8/layout/vList2"/>
    <dgm:cxn modelId="{01C14E95-B189-450C-86B4-FA9340BE803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Estructura de datos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1EAE4974-53A9-44D9-8FBA-29B69A5A1ADF}" type="presOf" srcId="{662B24E7-C36A-4180-9EB6-DC8B0B3C5013}" destId="{F19ABE0B-9398-4C23-88B5-210BD86A82E9}" srcOrd="0" destOrd="0" presId="urn:microsoft.com/office/officeart/2005/8/layout/vList2"/>
    <dgm:cxn modelId="{E5F685E2-557A-4940-8601-33821C558EE1}" type="presOf" srcId="{8274BE64-40AE-48B4-9072-A6D41DF5453E}" destId="{EE3FD595-A371-4B52-970D-5E1CE59533EA}" srcOrd="0" destOrd="0" presId="urn:microsoft.com/office/officeart/2005/8/layout/vList2"/>
    <dgm:cxn modelId="{7C3B4E5A-59B2-4053-A820-49B61B1F2D6F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Tipos de datos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4BB0F6BC-A7B1-4023-AA7C-8DD71F31C646}" type="presOf" srcId="{662B24E7-C36A-4180-9EB6-DC8B0B3C5013}" destId="{F19ABE0B-9398-4C23-88B5-210BD86A82E9}" srcOrd="0" destOrd="0" presId="urn:microsoft.com/office/officeart/2005/8/layout/vList2"/>
    <dgm:cxn modelId="{5DB204E3-9AE7-42F5-A94E-84DAB3BADC73}" type="presOf" srcId="{8274BE64-40AE-48B4-9072-A6D41DF5453E}" destId="{EE3FD595-A371-4B52-970D-5E1CE59533EA}" srcOrd="0" destOrd="0" presId="urn:microsoft.com/office/officeart/2005/8/layout/vList2"/>
    <dgm:cxn modelId="{AD69145A-BAF5-4061-8164-6AF215362E3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Funciones</a:t>
          </a:r>
          <a:endParaRPr lang="es-CO" dirty="0"/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44096" custLinFactNeighborY="-8133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734771E5-F0D5-4C73-A8BE-E0B2F0201F16}" type="presOf" srcId="{662B24E7-C36A-4180-9EB6-DC8B0B3C5013}" destId="{F19ABE0B-9398-4C23-88B5-210BD86A82E9}" srcOrd="0" destOrd="0" presId="urn:microsoft.com/office/officeart/2005/8/layout/vList2"/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8695EEB2-A45A-4D77-AC79-DDA7EC4FCDB1}" type="presOf" srcId="{8274BE64-40AE-48B4-9072-A6D41DF5453E}" destId="{EE3FD595-A371-4B52-970D-5E1CE59533EA}" srcOrd="0" destOrd="0" presId="urn:microsoft.com/office/officeart/2005/8/layout/vList2"/>
    <dgm:cxn modelId="{9E0DBFBD-5871-45AF-907A-A09C8CDD2D41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Tipos de datos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45142409-9458-4F48-9133-59DA6DE65396}" type="presOf" srcId="{8274BE64-40AE-48B4-9072-A6D41DF5453E}" destId="{EE3FD595-A371-4B52-970D-5E1CE59533EA}" srcOrd="0" destOrd="0" presId="urn:microsoft.com/office/officeart/2005/8/layout/vList2"/>
    <dgm:cxn modelId="{30D6BFFF-33CD-4EDD-B4DA-D3F7A318E3BB}" type="presOf" srcId="{662B24E7-C36A-4180-9EB6-DC8B0B3C5013}" destId="{F19ABE0B-9398-4C23-88B5-210BD86A82E9}" srcOrd="0" destOrd="0" presId="urn:microsoft.com/office/officeart/2005/8/layout/vList2"/>
    <dgm:cxn modelId="{D845E6FD-5531-485E-A776-1845F77B1C8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Tipos de datos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71340381-ED02-4DB5-98AC-E2923EDAB866}" type="presOf" srcId="{8274BE64-40AE-48B4-9072-A6D41DF5453E}" destId="{EE3FD595-A371-4B52-970D-5E1CE59533EA}" srcOrd="0" destOrd="0" presId="urn:microsoft.com/office/officeart/2005/8/layout/vList2"/>
    <dgm:cxn modelId="{4D65E65B-98DC-4E73-A7BB-655D4334A69B}" type="presOf" srcId="{662B24E7-C36A-4180-9EB6-DC8B0B3C5013}" destId="{F19ABE0B-9398-4C23-88B5-210BD86A82E9}" srcOrd="0" destOrd="0" presId="urn:microsoft.com/office/officeart/2005/8/layout/vList2"/>
    <dgm:cxn modelId="{D30B1734-BBE9-41C0-83B3-AFA3CA8A6B89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Tipos de datos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A591CF30-5CC3-4B2F-8224-8815E90F1946}" type="presOf" srcId="{662B24E7-C36A-4180-9EB6-DC8B0B3C5013}" destId="{F19ABE0B-9398-4C23-88B5-210BD86A82E9}" srcOrd="0" destOrd="0" presId="urn:microsoft.com/office/officeart/2005/8/layout/vList2"/>
    <dgm:cxn modelId="{A25FD573-F3E3-4193-BAD0-FF2EFD0A9AB0}" type="presOf" srcId="{8274BE64-40AE-48B4-9072-A6D41DF5453E}" destId="{EE3FD595-A371-4B52-970D-5E1CE59533EA}" srcOrd="0" destOrd="0" presId="urn:microsoft.com/office/officeart/2005/8/layout/vList2"/>
    <dgm:cxn modelId="{8E3443E5-0F3D-4C3B-82E2-1B32D634AFE9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Tipos de datos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C0258F31-D5D3-4F95-942A-A27818ACF87C}" type="presOf" srcId="{662B24E7-C36A-4180-9EB6-DC8B0B3C5013}" destId="{F19ABE0B-9398-4C23-88B5-210BD86A82E9}" srcOrd="0" destOrd="0" presId="urn:microsoft.com/office/officeart/2005/8/layout/vList2"/>
    <dgm:cxn modelId="{312D4B31-2735-4FCD-820C-2525F3195386}" type="presOf" srcId="{8274BE64-40AE-48B4-9072-A6D41DF5453E}" destId="{EE3FD595-A371-4B52-970D-5E1CE59533EA}" srcOrd="0" destOrd="0" presId="urn:microsoft.com/office/officeart/2005/8/layout/vList2"/>
    <dgm:cxn modelId="{67000ADF-40AB-4930-8314-2496FF7A18BD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Tipos de datos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6EF29F58-67EA-4BE4-81EA-E77FD4E75C4D}" type="presOf" srcId="{662B24E7-C36A-4180-9EB6-DC8B0B3C5013}" destId="{F19ABE0B-9398-4C23-88B5-210BD86A82E9}" srcOrd="0" destOrd="0" presId="urn:microsoft.com/office/officeart/2005/8/layout/vList2"/>
    <dgm:cxn modelId="{4B9D5EE3-77D0-4696-B0B5-8BA3AB17E7E6}" type="presOf" srcId="{8274BE64-40AE-48B4-9072-A6D41DF5453E}" destId="{EE3FD595-A371-4B52-970D-5E1CE59533EA}" srcOrd="0" destOrd="0" presId="urn:microsoft.com/office/officeart/2005/8/layout/vList2"/>
    <dgm:cxn modelId="{5FB26A7F-1BC9-48A4-8717-BEFA75B9A938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Operadores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52553229-E0A6-4810-BA72-2813437713C2}" type="presOf" srcId="{662B24E7-C36A-4180-9EB6-DC8B0B3C5013}" destId="{F19ABE0B-9398-4C23-88B5-210BD86A82E9}" srcOrd="0" destOrd="0" presId="urn:microsoft.com/office/officeart/2005/8/layout/vList2"/>
    <dgm:cxn modelId="{8F85F7F7-8245-4FEC-9C62-CB7FBCE792B8}" type="presOf" srcId="{8274BE64-40AE-48B4-9072-A6D41DF5453E}" destId="{EE3FD595-A371-4B52-970D-5E1CE59533EA}" srcOrd="0" destOrd="0" presId="urn:microsoft.com/office/officeart/2005/8/layout/vList2"/>
    <dgm:cxn modelId="{581F0C14-41CA-49A0-8298-CC73739431F5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74BE64-40AE-48B4-9072-A6D41DF5453E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62B24E7-C36A-4180-9EB6-DC8B0B3C5013}">
      <dgm:prSet phldrT="[Texto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</dgm:spPr>
      <dgm:t>
        <a:bodyPr/>
        <a:lstStyle/>
        <a:p>
          <a:r>
            <a:rPr lang="es-CO" dirty="0" smtClean="0"/>
            <a:t>Operadores</a:t>
          </a:r>
        </a:p>
      </dgm:t>
    </dgm:pt>
    <dgm:pt modelId="{13AEA8EB-4347-4E7F-8DF3-A6A9F1888ACC}" type="parTrans" cxnId="{3A28D089-A725-4578-B794-ACCEEAB81C47}">
      <dgm:prSet/>
      <dgm:spPr/>
      <dgm:t>
        <a:bodyPr/>
        <a:lstStyle/>
        <a:p>
          <a:endParaRPr lang="es-CO"/>
        </a:p>
      </dgm:t>
    </dgm:pt>
    <dgm:pt modelId="{4F1B775D-9831-407F-A4BB-431CF48D56FC}" type="sibTrans" cxnId="{3A28D089-A725-4578-B794-ACCEEAB81C47}">
      <dgm:prSet/>
      <dgm:spPr/>
      <dgm:t>
        <a:bodyPr/>
        <a:lstStyle/>
        <a:p>
          <a:endParaRPr lang="es-CO"/>
        </a:p>
      </dgm:t>
    </dgm:pt>
    <dgm:pt modelId="{EE3FD595-A371-4B52-970D-5E1CE59533EA}" type="pres">
      <dgm:prSet presAssocID="{8274BE64-40AE-48B4-9072-A6D41DF54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F19ABE0B-9398-4C23-88B5-210BD86A82E9}" type="pres">
      <dgm:prSet presAssocID="{662B24E7-C36A-4180-9EB6-DC8B0B3C5013}" presName="parentText" presStyleLbl="node1" presStyleIdx="0" presStyleCnt="1" custAng="20982469" custScaleX="36645" custScaleY="56966" custLinFactNeighborX="-30799" custLinFactNeighborY="-746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3A28D089-A725-4578-B794-ACCEEAB81C47}" srcId="{8274BE64-40AE-48B4-9072-A6D41DF5453E}" destId="{662B24E7-C36A-4180-9EB6-DC8B0B3C5013}" srcOrd="0" destOrd="0" parTransId="{13AEA8EB-4347-4E7F-8DF3-A6A9F1888ACC}" sibTransId="{4F1B775D-9831-407F-A4BB-431CF48D56FC}"/>
    <dgm:cxn modelId="{FE86510C-99D1-4A54-AF51-1C9484C95B38}" type="presOf" srcId="{662B24E7-C36A-4180-9EB6-DC8B0B3C5013}" destId="{F19ABE0B-9398-4C23-88B5-210BD86A82E9}" srcOrd="0" destOrd="0" presId="urn:microsoft.com/office/officeart/2005/8/layout/vList2"/>
    <dgm:cxn modelId="{1D04C583-6D7C-4DFF-8F2A-BBC7E2D78D6A}" type="presOf" srcId="{8274BE64-40AE-48B4-9072-A6D41DF5453E}" destId="{EE3FD595-A371-4B52-970D-5E1CE59533EA}" srcOrd="0" destOrd="0" presId="urn:microsoft.com/office/officeart/2005/8/layout/vList2"/>
    <dgm:cxn modelId="{873F94A0-21DB-47FC-88AF-924BE3A2DB30}" type="presParOf" srcId="{EE3FD595-A371-4B52-970D-5E1CE59533EA}" destId="{F19ABE0B-9398-4C23-88B5-210BD86A82E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Variables</a:t>
          </a:r>
        </a:p>
      </dsp:txBody>
      <dsp:txXfrm>
        <a:off x="101934" y="206832"/>
        <a:ext cx="2260199" cy="7890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kern="1200" dirty="0" smtClean="0"/>
            <a:t>Operadores</a:t>
          </a:r>
        </a:p>
      </dsp:txBody>
      <dsp:txXfrm>
        <a:off x="101934" y="206832"/>
        <a:ext cx="2260199" cy="7890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37028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err="1" smtClean="0"/>
            <a:t>Identación</a:t>
          </a:r>
          <a:endParaRPr lang="es-CO" sz="3600" kern="1200" dirty="0"/>
        </a:p>
      </dsp:txBody>
      <dsp:txXfrm>
        <a:off x="101934" y="79715"/>
        <a:ext cx="2260199" cy="7890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14041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Controladores de flujo</a:t>
          </a:r>
          <a:endParaRPr lang="es-CO" sz="2700" kern="1200" dirty="0"/>
        </a:p>
      </dsp:txBody>
      <dsp:txXfrm>
        <a:off x="150183" y="45695"/>
        <a:ext cx="2226101" cy="110422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76251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Controladores de flujo</a:t>
          </a:r>
          <a:endParaRPr lang="es-CO" sz="2700" kern="1200" dirty="0"/>
        </a:p>
      </dsp:txBody>
      <dsp:txXfrm>
        <a:off x="150183" y="-16515"/>
        <a:ext cx="2226101" cy="11042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90447" y="-76251"/>
          <a:ext cx="2345573" cy="1223698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Controladores de flujo</a:t>
          </a:r>
          <a:endParaRPr lang="es-CO" sz="2700" kern="1200" dirty="0"/>
        </a:p>
      </dsp:txBody>
      <dsp:txXfrm>
        <a:off x="150183" y="-16515"/>
        <a:ext cx="2226101" cy="11042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0703" y="112228"/>
          <a:ext cx="2345573" cy="778807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Estructura de datos</a:t>
          </a:r>
          <a:endParaRPr lang="es-CO" sz="2100" kern="1200" dirty="0"/>
        </a:p>
      </dsp:txBody>
      <dsp:txXfrm>
        <a:off x="88721" y="150246"/>
        <a:ext cx="2269537" cy="70277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0703" y="112228"/>
          <a:ext cx="2345573" cy="778807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Estructura de datos</a:t>
          </a:r>
          <a:endParaRPr lang="es-CO" sz="2100" kern="1200" dirty="0"/>
        </a:p>
      </dsp:txBody>
      <dsp:txXfrm>
        <a:off x="88721" y="150246"/>
        <a:ext cx="2269537" cy="70277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0703" y="112228"/>
          <a:ext cx="2345573" cy="778807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Estructura de datos</a:t>
          </a:r>
          <a:endParaRPr lang="es-CO" sz="2100" kern="1200" dirty="0"/>
        </a:p>
      </dsp:txBody>
      <dsp:txXfrm>
        <a:off x="88721" y="150246"/>
        <a:ext cx="2269537" cy="70277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0703" y="112228"/>
          <a:ext cx="2345573" cy="778807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Estructura de datos</a:t>
          </a:r>
          <a:endParaRPr lang="es-CO" sz="2100" kern="1200" dirty="0"/>
        </a:p>
      </dsp:txBody>
      <dsp:txXfrm>
        <a:off x="88721" y="150246"/>
        <a:ext cx="2269537" cy="70277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0703" y="112228"/>
          <a:ext cx="2345573" cy="778807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100" kern="1200" dirty="0" smtClean="0"/>
            <a:t>Estructura de datos</a:t>
          </a:r>
          <a:endParaRPr lang="es-CO" sz="2100" kern="1200" dirty="0"/>
        </a:p>
      </dsp:txBody>
      <dsp:txXfrm>
        <a:off x="88721" y="150246"/>
        <a:ext cx="2269537" cy="702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Tipos de datos</a:t>
          </a:r>
        </a:p>
      </dsp:txBody>
      <dsp:txXfrm>
        <a:off x="101934" y="206832"/>
        <a:ext cx="2260199" cy="78907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50752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600" kern="1200" dirty="0" smtClean="0"/>
            <a:t>Funciones</a:t>
          </a:r>
          <a:endParaRPr lang="es-CO" sz="3600" kern="1200" dirty="0"/>
        </a:p>
      </dsp:txBody>
      <dsp:txXfrm>
        <a:off x="101934" y="93439"/>
        <a:ext cx="2260199" cy="789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Tipos de datos</a:t>
          </a:r>
        </a:p>
      </dsp:txBody>
      <dsp:txXfrm>
        <a:off x="101934" y="206832"/>
        <a:ext cx="2260199" cy="789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Tipos de datos</a:t>
          </a:r>
        </a:p>
      </dsp:txBody>
      <dsp:txXfrm>
        <a:off x="101934" y="206832"/>
        <a:ext cx="2260199" cy="7890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Tipos de datos</a:t>
          </a:r>
        </a:p>
      </dsp:txBody>
      <dsp:txXfrm>
        <a:off x="101934" y="206832"/>
        <a:ext cx="2260199" cy="7890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Tipos de datos</a:t>
          </a:r>
        </a:p>
      </dsp:txBody>
      <dsp:txXfrm>
        <a:off x="101934" y="206832"/>
        <a:ext cx="2260199" cy="789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700" kern="1200" dirty="0" smtClean="0"/>
            <a:t>Tipos de datos</a:t>
          </a:r>
        </a:p>
      </dsp:txBody>
      <dsp:txXfrm>
        <a:off x="101934" y="206832"/>
        <a:ext cx="2260199" cy="7890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kern="1200" dirty="0" smtClean="0"/>
            <a:t>Operadores</a:t>
          </a:r>
        </a:p>
      </dsp:txBody>
      <dsp:txXfrm>
        <a:off x="101934" y="206832"/>
        <a:ext cx="2260199" cy="7890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ABE0B-9398-4C23-88B5-210BD86A82E9}">
      <dsp:nvSpPr>
        <dsp:cNvPr id="0" name=""/>
        <dsp:cNvSpPr/>
      </dsp:nvSpPr>
      <dsp:spPr>
        <a:xfrm rot="20982469">
          <a:off x="59247" y="164145"/>
          <a:ext cx="2345573" cy="874450"/>
        </a:xfrm>
        <a:prstGeom prst="roundRect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27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300" kern="1200" dirty="0" smtClean="0"/>
            <a:t>Operadores</a:t>
          </a:r>
        </a:p>
      </dsp:txBody>
      <dsp:txXfrm>
        <a:off x="101934" y="206832"/>
        <a:ext cx="2260199" cy="789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08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5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79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43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2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8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02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04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8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00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87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DBFE-2BAA-4F75-9D56-DE56E3BD12D1}" type="datetimeFigureOut">
              <a:rPr lang="es-CO" smtClean="0"/>
              <a:t>23/01/2020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93BF-B598-486D-B36A-F8D725E568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63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.png"/><Relationship Id="rId12" Type="http://schemas.openxmlformats.org/officeDocument/2006/relationships/image" Target="../media/image1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14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55477" y="1697440"/>
            <a:ext cx="10031712" cy="21236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4400" b="1" dirty="0" smtClean="0"/>
              <a:t>Maestría</a:t>
            </a:r>
          </a:p>
          <a:p>
            <a:pPr algn="ctr"/>
            <a:r>
              <a:rPr lang="es-CO" sz="4400" b="1" dirty="0" smtClean="0"/>
              <a:t> en Gestión Estratégica de la Información</a:t>
            </a:r>
          </a:p>
          <a:p>
            <a:pPr algn="ctr"/>
            <a:r>
              <a:rPr lang="es-CO" sz="4400" b="1" dirty="0" smtClean="0"/>
              <a:t>Cohorte 1 – 2020-1</a:t>
            </a:r>
            <a:endParaRPr lang="es-CO" sz="44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427980" y="4386639"/>
            <a:ext cx="92867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400" b="1" dirty="0" smtClean="0"/>
              <a:t>Módulo:</a:t>
            </a:r>
          </a:p>
          <a:p>
            <a:pPr algn="ctr"/>
            <a:r>
              <a:rPr lang="es-CO" sz="4400" b="1" dirty="0" smtClean="0"/>
              <a:t>Fundamentos de programación </a:t>
            </a:r>
            <a:r>
              <a:rPr lang="es-CO" sz="4400" b="1" dirty="0" err="1" smtClean="0"/>
              <a:t>python</a:t>
            </a:r>
            <a:endParaRPr lang="es-CO" sz="4400" b="1" dirty="0" smtClean="0"/>
          </a:p>
          <a:p>
            <a:pPr algn="ctr"/>
            <a:r>
              <a:rPr lang="es-CO" sz="4400" b="1" dirty="0" err="1" smtClean="0"/>
              <a:t>Phd</a:t>
            </a:r>
            <a:r>
              <a:rPr lang="es-CO" sz="4400" b="1" dirty="0" smtClean="0"/>
              <a:t>. Carlos Betancourt Correa</a:t>
            </a:r>
            <a:endParaRPr lang="es-CO" sz="4400" b="1" dirty="0"/>
          </a:p>
        </p:txBody>
      </p:sp>
      <p:pic>
        <p:nvPicPr>
          <p:cNvPr id="5" name="Picture 2" descr="Home â Universidad de Maniza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4" descr="Facultad de Ciencias e IngenierÃ­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8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4432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15540" y="603462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74427" y="42645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3000" y="1596150"/>
            <a:ext cx="7797800" cy="438150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284252" y="6143222"/>
            <a:ext cx="3090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Operadores </a:t>
            </a:r>
            <a:r>
              <a:rPr lang="es-CO" b="1" dirty="0" err="1"/>
              <a:t>relacionales.ipynb</a:t>
            </a:r>
            <a:endParaRPr lang="es-CO" b="1" dirty="0"/>
          </a:p>
        </p:txBody>
      </p:sp>
      <p:sp>
        <p:nvSpPr>
          <p:cNvPr id="14" name="Rectángulo 13"/>
          <p:cNvSpPr/>
          <p:nvPr/>
        </p:nvSpPr>
        <p:spPr>
          <a:xfrm>
            <a:off x="5551452" y="6143222"/>
            <a:ext cx="2000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El tipo </a:t>
            </a:r>
            <a:r>
              <a:rPr lang="es-CO" b="1" dirty="0" err="1"/>
              <a:t>logico.ipynb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2213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4432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090140" y="6289804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74427" y="426452"/>
            <a:ext cx="295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Compuertas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lógicas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908387"/>
              </p:ext>
            </p:extLst>
          </p:nvPr>
        </p:nvGraphicFramePr>
        <p:xfrm>
          <a:off x="756381" y="2988757"/>
          <a:ext cx="6256866" cy="16510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128433"/>
                <a:gridCol w="31284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AND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True and True</a:t>
                      </a:r>
                    </a:p>
                    <a:p>
                      <a:pPr algn="ctr"/>
                      <a:r>
                        <a:rPr lang="es-CO" b="0" dirty="0" smtClean="0"/>
                        <a:t>True and false</a:t>
                      </a:r>
                      <a:endParaRPr lang="es-CO" b="0" dirty="0"/>
                    </a:p>
                  </a:txBody>
                  <a:tcPr/>
                </a:tc>
              </a:tr>
              <a:tr h="355874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True </a:t>
                      </a:r>
                      <a:r>
                        <a:rPr lang="es-CO" dirty="0" err="1" smtClean="0"/>
                        <a:t>or</a:t>
                      </a:r>
                      <a:r>
                        <a:rPr lang="es-CO" dirty="0" smtClean="0"/>
                        <a:t> False</a:t>
                      </a:r>
                    </a:p>
                    <a:p>
                      <a:pPr algn="ctr"/>
                      <a:r>
                        <a:rPr lang="es-CO" dirty="0" smtClean="0"/>
                        <a:t>False </a:t>
                      </a:r>
                      <a:r>
                        <a:rPr lang="es-CO" dirty="0" err="1" smtClean="0"/>
                        <a:t>or</a:t>
                      </a:r>
                      <a:r>
                        <a:rPr lang="es-CO" dirty="0" smtClean="0"/>
                        <a:t> true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NOT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not True == False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7437" y="2219482"/>
            <a:ext cx="3457575" cy="33909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583709" y="6338042"/>
            <a:ext cx="260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Operadores </a:t>
            </a:r>
            <a:r>
              <a:rPr lang="es-CO" b="1" dirty="0" err="1"/>
              <a:t>logicos.ipynb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05667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49837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117" y="1762384"/>
            <a:ext cx="10295228" cy="1810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3006" y="3889912"/>
            <a:ext cx="3386438" cy="15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659979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770562" y="48430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Condicionales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0" y="1696563"/>
            <a:ext cx="6948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000" dirty="0"/>
              <a:t>Permite dividir el flujo de un programa en diferentes </a:t>
            </a:r>
            <a:r>
              <a:rPr lang="es-ES" sz="2000" dirty="0" smtClean="0"/>
              <a:t>caminos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000" dirty="0" smtClean="0"/>
              <a:t>se </a:t>
            </a:r>
            <a:r>
              <a:rPr lang="es-ES" sz="2000" dirty="0"/>
              <a:t>ejecuta siempre que la expresión que comprueba </a:t>
            </a:r>
            <a:r>
              <a:rPr lang="es-ES" sz="2000" dirty="0" smtClean="0"/>
              <a:t>sea verdadera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0041" y="1680550"/>
            <a:ext cx="4321122" cy="121429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3722" y="3035330"/>
            <a:ext cx="3273760" cy="175691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6340" y="3355978"/>
            <a:ext cx="5553075" cy="1809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3262" y="5003346"/>
            <a:ext cx="1666875" cy="6000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884941" y="6130522"/>
            <a:ext cx="1882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Sentencia </a:t>
            </a:r>
            <a:r>
              <a:rPr lang="es-CO" b="1" dirty="0" err="1"/>
              <a:t>If.ipynb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0451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91806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674427" y="789804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Ciclo </a:t>
            </a:r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While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04952" y="1581701"/>
            <a:ext cx="6948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 err="1" smtClean="0"/>
              <a:t>While</a:t>
            </a:r>
            <a:r>
              <a:rPr lang="es-ES" sz="2000" b="1" dirty="0" smtClean="0"/>
              <a:t>: </a:t>
            </a:r>
          </a:p>
          <a:p>
            <a:pPr lvl="1"/>
            <a:r>
              <a:rPr lang="es-ES" sz="2000" dirty="0" smtClean="0"/>
              <a:t>Se ejecuta mientras la condición sea verdadera o se interrumpida (break)</a:t>
            </a:r>
            <a:endParaRPr lang="es-ES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006" y="2707953"/>
            <a:ext cx="5419725" cy="24288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0659" y="2637600"/>
            <a:ext cx="5495925" cy="258127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7253912" y="2217372"/>
            <a:ext cx="269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 err="1" smtClean="0"/>
              <a:t>While</a:t>
            </a:r>
            <a:r>
              <a:rPr lang="es-ES" sz="2000" b="1" dirty="0"/>
              <a:t> </a:t>
            </a:r>
            <a:r>
              <a:rPr lang="es-ES" sz="2000" b="1" dirty="0" smtClean="0"/>
              <a:t>- </a:t>
            </a:r>
            <a:r>
              <a:rPr lang="es-ES" sz="2000" b="1" dirty="0" err="1" smtClean="0"/>
              <a:t>continue</a:t>
            </a:r>
            <a:endParaRPr lang="es-ES" sz="2000" b="1" dirty="0" smtClean="0"/>
          </a:p>
        </p:txBody>
      </p:sp>
      <p:sp>
        <p:nvSpPr>
          <p:cNvPr id="2" name="Rectángulo 1"/>
          <p:cNvSpPr/>
          <p:nvPr/>
        </p:nvSpPr>
        <p:spPr>
          <a:xfrm>
            <a:off x="1533939" y="6079009"/>
            <a:ext cx="232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Sentencia </a:t>
            </a:r>
            <a:r>
              <a:rPr lang="es-CO" b="1" dirty="0" err="1"/>
              <a:t>While.ipynb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3632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91806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013246" y="6315188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4905561" y="780637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Ciclo For 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0872" y="1586413"/>
            <a:ext cx="6317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 smtClean="0"/>
              <a:t>For: </a:t>
            </a:r>
          </a:p>
          <a:p>
            <a:pPr lvl="1"/>
            <a:r>
              <a:rPr lang="es-ES" sz="2000" dirty="0" smtClean="0"/>
              <a:t>realiza en numero de iteraciones según la longitud del objeto o sea interrumpido (break)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7253912" y="2217372"/>
            <a:ext cx="269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 smtClean="0"/>
              <a:t>For – </a:t>
            </a:r>
            <a:r>
              <a:rPr lang="es-ES" sz="2000" b="1" dirty="0" err="1" smtClean="0"/>
              <a:t>range</a:t>
            </a:r>
            <a:r>
              <a:rPr lang="es-ES" sz="2000" b="1" dirty="0" smtClean="0"/>
              <a:t>()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76" y="4938163"/>
            <a:ext cx="4352925" cy="1276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9299" y="2617482"/>
            <a:ext cx="3219119" cy="223320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0539" y="2910021"/>
            <a:ext cx="4073490" cy="252412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177684" y="6429034"/>
            <a:ext cx="2048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Sentencia </a:t>
            </a:r>
            <a:r>
              <a:rPr lang="es-CO" b="1" dirty="0" err="1"/>
              <a:t>For.ipynb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02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01016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465281" y="723497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err="1" smtClean="0">
                <a:solidFill>
                  <a:schemeClr val="accent1">
                    <a:lumMod val="50000"/>
                  </a:schemeClr>
                </a:solidFill>
              </a:rPr>
              <a:t>Tuplas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12020"/>
              </p:ext>
            </p:extLst>
          </p:nvPr>
        </p:nvGraphicFramePr>
        <p:xfrm>
          <a:off x="5291856" y="1778991"/>
          <a:ext cx="6256866" cy="3302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28433"/>
                <a:gridCol w="31284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Codigo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Descripcion</a:t>
                      </a:r>
                      <a:endParaRPr lang="es-CO" b="0" dirty="0"/>
                    </a:p>
                  </a:txBody>
                  <a:tcPr anchor="ctr"/>
                </a:tc>
              </a:tr>
              <a:tr h="355874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tupla</a:t>
                      </a:r>
                      <a:r>
                        <a:rPr lang="es-ES" dirty="0" smtClean="0"/>
                        <a:t> = (100,"Hola",[1,2,3],-50)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Definicion</a:t>
                      </a:r>
                      <a:r>
                        <a:rPr lang="es-CO" dirty="0" smtClean="0"/>
                        <a:t> de una </a:t>
                      </a:r>
                      <a:r>
                        <a:rPr lang="es-CO" dirty="0" err="1" smtClean="0"/>
                        <a:t>tupla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tupla</a:t>
                      </a:r>
                      <a:r>
                        <a:rPr lang="es-CO" dirty="0" smtClean="0"/>
                        <a:t>[0]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Accediendo a una posición</a:t>
                      </a:r>
                      <a:r>
                        <a:rPr lang="es-CO" baseline="0" dirty="0" smtClean="0"/>
                        <a:t> de la </a:t>
                      </a:r>
                      <a:r>
                        <a:rPr lang="es-CO" baseline="0" dirty="0" err="1" smtClean="0"/>
                        <a:t>tupla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tupla.index</a:t>
                      </a:r>
                      <a:r>
                        <a:rPr lang="es-CO" dirty="0" smtClean="0"/>
                        <a:t>(100)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Busca</a:t>
                      </a:r>
                      <a:r>
                        <a:rPr lang="es-CO" baseline="0" dirty="0" smtClean="0"/>
                        <a:t> si el numero 100 esta presente en la </a:t>
                      </a:r>
                      <a:r>
                        <a:rPr lang="es-CO" baseline="0" dirty="0" err="1" smtClean="0"/>
                        <a:t>tupla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tupla.count</a:t>
                      </a:r>
                      <a:r>
                        <a:rPr lang="es-CO" dirty="0" smtClean="0"/>
                        <a:t>(100)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Cuenta las</a:t>
                      </a:r>
                      <a:r>
                        <a:rPr lang="es-CO" baseline="0" dirty="0" smtClean="0"/>
                        <a:t> veces en la que aparece el numero 100 en la </a:t>
                      </a:r>
                      <a:r>
                        <a:rPr lang="es-CO" baseline="0" dirty="0" err="1" smtClean="0"/>
                        <a:t>tupla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len</a:t>
                      </a:r>
                      <a:r>
                        <a:rPr lang="es-CO" dirty="0" smtClean="0"/>
                        <a:t>(</a:t>
                      </a:r>
                      <a:r>
                        <a:rPr lang="es-CO" dirty="0" err="1" smtClean="0"/>
                        <a:t>tupla</a:t>
                      </a:r>
                      <a:r>
                        <a:rPr lang="es-CO" dirty="0" smtClean="0"/>
                        <a:t>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Muestra</a:t>
                      </a:r>
                      <a:r>
                        <a:rPr lang="es-CO" baseline="0" dirty="0" smtClean="0"/>
                        <a:t> el tamaño de la </a:t>
                      </a:r>
                      <a:r>
                        <a:rPr lang="es-CO" baseline="0" dirty="0" err="1" smtClean="0"/>
                        <a:t>tupla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0" y="2993671"/>
            <a:ext cx="6317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2000" b="1" dirty="0" smtClean="0"/>
              <a:t>Colección de datos </a:t>
            </a:r>
          </a:p>
          <a:p>
            <a:pPr lvl="1"/>
            <a:r>
              <a:rPr lang="es-ES" sz="2000" b="1" dirty="0" smtClean="0"/>
              <a:t>parecidas a las listas pero inmutables</a:t>
            </a:r>
            <a:endParaRPr lang="es-ES" sz="2000" b="1" dirty="0" smtClean="0"/>
          </a:p>
        </p:txBody>
      </p:sp>
      <p:sp>
        <p:nvSpPr>
          <p:cNvPr id="15" name="Rectángulo 14"/>
          <p:cNvSpPr/>
          <p:nvPr/>
        </p:nvSpPr>
        <p:spPr>
          <a:xfrm>
            <a:off x="1166340" y="6216893"/>
            <a:ext cx="1389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Tuplas.ipynb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7958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01016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465281" y="723497"/>
            <a:ext cx="1261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Conjuntos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6668"/>
              </p:ext>
            </p:extLst>
          </p:nvPr>
        </p:nvGraphicFramePr>
        <p:xfrm>
          <a:off x="5465281" y="2062171"/>
          <a:ext cx="6256866" cy="3200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28433"/>
                <a:gridCol w="3128433"/>
              </a:tblGrid>
              <a:tr h="257531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Código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Descripción</a:t>
                      </a:r>
                      <a:endParaRPr lang="es-CO" b="0" dirty="0"/>
                    </a:p>
                  </a:txBody>
                  <a:tcPr anchor="ctr"/>
                </a:tc>
              </a:tr>
              <a:tr h="35587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conjunto = set()</a:t>
                      </a:r>
                    </a:p>
                    <a:p>
                      <a:pPr algn="ctr"/>
                      <a:r>
                        <a:rPr lang="es-CO" dirty="0" smtClean="0"/>
                        <a:t>conjunto = {1,2,3}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Definición de un</a:t>
                      </a:r>
                      <a:r>
                        <a:rPr lang="es-CO" baseline="0" dirty="0" smtClean="0"/>
                        <a:t> conjunto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conjunto.add</a:t>
                      </a:r>
                      <a:r>
                        <a:rPr lang="es-CO" dirty="0" smtClean="0"/>
                        <a:t>(4)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Adiciona</a:t>
                      </a:r>
                      <a:r>
                        <a:rPr lang="es-CO" baseline="0" dirty="0" smtClean="0"/>
                        <a:t> el numero 4 al conjunto (no se ingresan duplicados)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 in conjunto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Determina</a:t>
                      </a:r>
                      <a:r>
                        <a:rPr lang="es-CO" baseline="0" dirty="0" smtClean="0"/>
                        <a:t> si 3 esta en el conjunto (true o false)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s = "Al pan </a:t>
                      </a:r>
                      <a:r>
                        <a:rPr lang="es-ES" dirty="0" err="1" smtClean="0"/>
                        <a:t>pan</a:t>
                      </a:r>
                      <a:r>
                        <a:rPr lang="es-ES" dirty="0" smtClean="0"/>
                        <a:t> y al vino </a:t>
                      </a:r>
                      <a:r>
                        <a:rPr lang="es-ES" dirty="0" err="1" smtClean="0"/>
                        <a:t>vino</a:t>
                      </a:r>
                      <a:r>
                        <a:rPr lang="es-ES" dirty="0" smtClean="0"/>
                        <a:t>"</a:t>
                      </a:r>
                    </a:p>
                    <a:p>
                      <a:pPr algn="ctr"/>
                      <a:r>
                        <a:rPr lang="es-ES" dirty="0" smtClean="0"/>
                        <a:t>set(s)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Crea un conjunto con todos los caracteres de la cadena.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1166340" y="6216893"/>
            <a:ext cx="174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Conjuntos.ipynb</a:t>
            </a:r>
            <a:endParaRPr lang="es-CO" b="1" dirty="0"/>
          </a:p>
        </p:txBody>
      </p:sp>
      <p:sp>
        <p:nvSpPr>
          <p:cNvPr id="2" name="Rectángulo 1"/>
          <p:cNvSpPr/>
          <p:nvPr/>
        </p:nvSpPr>
        <p:spPr>
          <a:xfrm>
            <a:off x="-273623" y="281247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2000" b="1" dirty="0"/>
              <a:t>colecciones desordenadas de elementos únicos utilizados para hacer pruebas de pertenencia a grupos y eliminación de elementos duplicados.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5468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01016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465281" y="723497"/>
            <a:ext cx="1483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Diccionarios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59639"/>
              </p:ext>
            </p:extLst>
          </p:nvPr>
        </p:nvGraphicFramePr>
        <p:xfrm>
          <a:off x="4599939" y="2052397"/>
          <a:ext cx="7332980" cy="23825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994277"/>
                <a:gridCol w="3338703"/>
              </a:tblGrid>
              <a:tr h="257531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Código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Descripción</a:t>
                      </a:r>
                      <a:endParaRPr lang="es-CO" b="0" dirty="0"/>
                    </a:p>
                  </a:txBody>
                  <a:tcPr anchor="ctr"/>
                </a:tc>
              </a:tr>
              <a:tr h="35587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colores = {'amarillo':'</a:t>
                      </a:r>
                      <a:r>
                        <a:rPr lang="es-ES" dirty="0" err="1" smtClean="0"/>
                        <a:t>yellow</a:t>
                      </a:r>
                      <a:r>
                        <a:rPr lang="es-ES" dirty="0" smtClean="0"/>
                        <a:t>','</a:t>
                      </a:r>
                      <a:r>
                        <a:rPr lang="es-ES" dirty="0" err="1" smtClean="0"/>
                        <a:t>azul':'blue</a:t>
                      </a:r>
                      <a:r>
                        <a:rPr lang="es-ES" dirty="0" smtClean="0"/>
                        <a:t>'}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Definición de un</a:t>
                      </a:r>
                      <a:r>
                        <a:rPr lang="es-CO" baseline="0" dirty="0" smtClean="0"/>
                        <a:t> Diccionarios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colores['verde'] = '</a:t>
                      </a:r>
                      <a:r>
                        <a:rPr lang="es-CO" dirty="0" err="1" smtClean="0"/>
                        <a:t>green</a:t>
                      </a:r>
                      <a:r>
                        <a:rPr lang="es-CO" dirty="0" smtClean="0"/>
                        <a:t>'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Añadiendo</a:t>
                      </a:r>
                      <a:r>
                        <a:rPr lang="es-CO" baseline="0" dirty="0" smtClean="0"/>
                        <a:t> una nueva clave y valor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del(colores['amarillo'])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Elimina una clave del diccionario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 </a:t>
                      </a:r>
                      <a:r>
                        <a:rPr lang="en-US" dirty="0" err="1" smtClean="0"/>
                        <a:t>c,v</a:t>
                      </a:r>
                      <a:r>
                        <a:rPr lang="en-US" dirty="0" smtClean="0"/>
                        <a:t> in </a:t>
                      </a:r>
                      <a:r>
                        <a:rPr lang="en-US" dirty="0" err="1" smtClean="0"/>
                        <a:t>colores.</a:t>
                      </a:r>
                      <a:r>
                        <a:rPr lang="en-US" b="1" dirty="0" err="1" smtClean="0"/>
                        <a:t>items</a:t>
                      </a:r>
                      <a:r>
                        <a:rPr lang="en-US" b="1" dirty="0" smtClean="0"/>
                        <a:t>():</a:t>
                      </a:r>
                    </a:p>
                    <a:p>
                      <a:pPr algn="ctr"/>
                      <a:r>
                        <a:rPr lang="en-US" dirty="0" smtClean="0"/>
                        <a:t>    print(</a:t>
                      </a:r>
                      <a:r>
                        <a:rPr lang="en-US" dirty="0" err="1" smtClean="0"/>
                        <a:t>c,v</a:t>
                      </a:r>
                      <a:r>
                        <a:rPr lang="en-US" dirty="0" smtClean="0"/>
                        <a:t>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Método</a:t>
                      </a:r>
                      <a:r>
                        <a:rPr lang="es-CO" baseline="0" dirty="0" smtClean="0"/>
                        <a:t> para la lectura de la clave y valor del diccionario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1166340" y="6216893"/>
            <a:ext cx="1943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Diccionarios.ipynb</a:t>
            </a:r>
            <a:endParaRPr lang="es-CO" b="1" dirty="0"/>
          </a:p>
        </p:txBody>
      </p:sp>
      <p:sp>
        <p:nvSpPr>
          <p:cNvPr id="2" name="Rectángulo 1"/>
          <p:cNvSpPr/>
          <p:nvPr/>
        </p:nvSpPr>
        <p:spPr>
          <a:xfrm>
            <a:off x="304952" y="2812475"/>
            <a:ext cx="43757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CO" sz="2000" b="1" dirty="0" smtClean="0"/>
              <a:t>Colecciones que mapean los daros mediante una clave y valor, sin claves repetidas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4439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01016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465281" y="723497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Pilas y Colas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51605"/>
              </p:ext>
            </p:extLst>
          </p:nvPr>
        </p:nvGraphicFramePr>
        <p:xfrm>
          <a:off x="4599939" y="2635732"/>
          <a:ext cx="7332980" cy="17424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994277"/>
                <a:gridCol w="3338703"/>
              </a:tblGrid>
              <a:tr h="257531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Código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Descripción</a:t>
                      </a:r>
                      <a:endParaRPr lang="es-CO" b="0" dirty="0"/>
                    </a:p>
                  </a:txBody>
                  <a:tcPr anchor="ctr"/>
                </a:tc>
              </a:tr>
              <a:tr h="35587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pila = [3,4,5]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Definición de un</a:t>
                      </a:r>
                      <a:r>
                        <a:rPr lang="es-CO" baseline="0" dirty="0" smtClean="0"/>
                        <a:t>a lista pila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pila.append</a:t>
                      </a:r>
                      <a:r>
                        <a:rPr lang="es-CO" dirty="0" smtClean="0"/>
                        <a:t>(6)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Añadiendo</a:t>
                      </a:r>
                      <a:r>
                        <a:rPr lang="es-CO" baseline="0" dirty="0" smtClean="0"/>
                        <a:t> un elemento a la pila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 = </a:t>
                      </a:r>
                      <a:r>
                        <a:rPr lang="es-CO" dirty="0" err="1" smtClean="0"/>
                        <a:t>pila.pop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Elimina</a:t>
                      </a:r>
                      <a:r>
                        <a:rPr lang="es-CO" baseline="0" dirty="0" smtClean="0"/>
                        <a:t> el elemento de la pila pero lo almacena en una variable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1166340" y="6216893"/>
            <a:ext cx="2846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Pilas y colas con listas</a:t>
            </a:r>
            <a:r>
              <a:rPr lang="es-CO" b="1" dirty="0" smtClean="0"/>
              <a:t>.</a:t>
            </a:r>
            <a:r>
              <a:rPr lang="es-CO" b="1" dirty="0" err="1" smtClean="0"/>
              <a:t>ipynb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304952" y="2667459"/>
            <a:ext cx="44404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Helvetica Neue"/>
              </a:rPr>
              <a:t>Las 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  <a:latin typeface="Helvetica Neue"/>
              </a:rPr>
              <a:t>pilas</a:t>
            </a:r>
            <a:r>
              <a:rPr lang="es-ES" b="1" dirty="0" smtClean="0">
                <a:solidFill>
                  <a:srgbClr val="000000"/>
                </a:solidFill>
                <a:latin typeface="Helvetica Neue"/>
              </a:rPr>
              <a:t> son colecciones ordenadas que permiten solamente añadir o eliminar un elemento (el ultimo elemento en entrar es el primero en salir</a:t>
            </a:r>
            <a:endParaRPr lang="es-ES" b="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200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29582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-75413" y="2180029"/>
            <a:ext cx="6948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2000" b="1" dirty="0" smtClean="0"/>
              <a:t>Toma el valor de: operaciones, números, texto, objetos etc…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2000" b="1" dirty="0" smtClean="0"/>
              <a:t>Se pueden redefinir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2000" b="1" dirty="0" smtClean="0"/>
              <a:t>No </a:t>
            </a:r>
            <a:r>
              <a:rPr lang="es-CO" sz="2000" b="1" dirty="0" err="1" smtClean="0"/>
              <a:t>tipadas</a:t>
            </a:r>
            <a:endParaRPr lang="es-CO" sz="2000" b="1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2000" b="1" dirty="0" smtClean="0"/>
              <a:t>No pueden comenzar con números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2000" b="1" dirty="0" smtClean="0"/>
              <a:t>No pueden contener espacios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2000" b="1" dirty="0" smtClean="0"/>
              <a:t>No pueden tener símbolos especiales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3400" y="1850208"/>
            <a:ext cx="4922108" cy="352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01016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465281" y="723497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Pilas y Colas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18522"/>
              </p:ext>
            </p:extLst>
          </p:nvPr>
        </p:nvGraphicFramePr>
        <p:xfrm>
          <a:off x="4599939" y="2635732"/>
          <a:ext cx="7332980" cy="2016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994277"/>
                <a:gridCol w="3338703"/>
              </a:tblGrid>
              <a:tr h="257531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Código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Descripción</a:t>
                      </a:r>
                      <a:endParaRPr lang="es-CO" b="0" dirty="0"/>
                    </a:p>
                  </a:txBody>
                  <a:tcPr anchor="ctr"/>
                </a:tc>
              </a:tr>
              <a:tr h="35587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from </a:t>
                      </a:r>
                      <a:r>
                        <a:rPr lang="es-ES" dirty="0" err="1" smtClean="0"/>
                        <a:t>collections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import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deque</a:t>
                      </a:r>
                      <a:endParaRPr lang="es-ES" dirty="0" smtClean="0"/>
                    </a:p>
                    <a:p>
                      <a:pPr algn="ctr"/>
                      <a:r>
                        <a:rPr lang="es-CO" dirty="0" smtClean="0"/>
                        <a:t>cola = </a:t>
                      </a:r>
                      <a:r>
                        <a:rPr lang="es-CO" dirty="0" err="1" smtClean="0"/>
                        <a:t>deque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Definición de un</a:t>
                      </a:r>
                      <a:r>
                        <a:rPr lang="es-CO" baseline="0" dirty="0" smtClean="0"/>
                        <a:t>a cola mediante la librería </a:t>
                      </a:r>
                      <a:r>
                        <a:rPr lang="es-CO" baseline="0" dirty="0" err="1" smtClean="0"/>
                        <a:t>deque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cola.append</a:t>
                      </a:r>
                      <a:r>
                        <a:rPr lang="es-CO" dirty="0" smtClean="0"/>
                        <a:t>('</a:t>
                      </a:r>
                      <a:r>
                        <a:rPr lang="es-CO" dirty="0" err="1" smtClean="0"/>
                        <a:t>Maria</a:t>
                      </a:r>
                      <a:r>
                        <a:rPr lang="es-CO" dirty="0" smtClean="0"/>
                        <a:t>')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Añadiendo</a:t>
                      </a:r>
                      <a:r>
                        <a:rPr lang="es-CO" baseline="0" dirty="0" smtClean="0"/>
                        <a:t> un elemento a la pila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= </a:t>
                      </a:r>
                      <a:r>
                        <a:rPr lang="es-CO" dirty="0" err="1" smtClean="0"/>
                        <a:t>cola.popleft</a:t>
                      </a:r>
                      <a:r>
                        <a:rPr lang="es-CO" dirty="0" smtClean="0"/>
                        <a:t>()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Elimina</a:t>
                      </a:r>
                      <a:r>
                        <a:rPr lang="es-CO" baseline="0" dirty="0" smtClean="0"/>
                        <a:t> el elemento de la pila pero lo almacena en una variable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1166340" y="6216893"/>
            <a:ext cx="2846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Pilas y colas con listas</a:t>
            </a:r>
            <a:r>
              <a:rPr lang="es-CO" b="1" dirty="0" smtClean="0"/>
              <a:t>.</a:t>
            </a:r>
            <a:r>
              <a:rPr lang="es-CO" b="1" dirty="0" err="1" smtClean="0"/>
              <a:t>ipynb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304952" y="2667459"/>
            <a:ext cx="44404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Helvetica Neue"/>
              </a:rPr>
              <a:t>Las 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  <a:latin typeface="Helvetica Neue"/>
              </a:rPr>
              <a:t>Colas </a:t>
            </a:r>
            <a:r>
              <a:rPr lang="es-ES" b="1" dirty="0" smtClean="0">
                <a:latin typeface="Helvetica Neue"/>
              </a:rPr>
              <a:t>son</a:t>
            </a:r>
            <a:r>
              <a:rPr lang="es-ES" b="1" dirty="0" smtClean="0">
                <a:solidFill>
                  <a:schemeClr val="accent6">
                    <a:lumMod val="50000"/>
                  </a:schemeClr>
                </a:solidFill>
                <a:latin typeface="Helvetica Neue"/>
              </a:rPr>
              <a:t> </a:t>
            </a:r>
            <a:r>
              <a:rPr lang="es-ES" b="1" dirty="0" smtClean="0">
                <a:solidFill>
                  <a:srgbClr val="000000"/>
                </a:solidFill>
                <a:latin typeface="Helvetica Neue"/>
              </a:rPr>
              <a:t>colecciones ordenadas que permiten solamente añadir o eliminar un elemento (el primer elemento en entrar es el primero en salir</a:t>
            </a:r>
            <a:endParaRPr lang="es-ES" b="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08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97832" y="1483017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336747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5465281" y="723497"/>
            <a:ext cx="1255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Funciones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8299"/>
              </p:ext>
            </p:extLst>
          </p:nvPr>
        </p:nvGraphicFramePr>
        <p:xfrm>
          <a:off x="4599939" y="2243119"/>
          <a:ext cx="7332980" cy="2743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994277"/>
                <a:gridCol w="3338703"/>
              </a:tblGrid>
              <a:tr h="257531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Código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Descripción</a:t>
                      </a:r>
                      <a:endParaRPr lang="es-CO" b="0" dirty="0"/>
                    </a:p>
                  </a:txBody>
                  <a:tcPr anchor="ctr"/>
                </a:tc>
              </a:tr>
              <a:tr h="355874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def</a:t>
                      </a:r>
                      <a:r>
                        <a:rPr lang="es-E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dirty="0" smtClean="0"/>
                        <a:t>resta(a=</a:t>
                      </a:r>
                      <a:r>
                        <a:rPr lang="es-ES" dirty="0" err="1" smtClean="0"/>
                        <a:t>None,b</a:t>
                      </a:r>
                      <a:r>
                        <a:rPr lang="es-ES" dirty="0" smtClean="0"/>
                        <a:t>=</a:t>
                      </a:r>
                      <a:r>
                        <a:rPr lang="es-ES" dirty="0" err="1" smtClean="0"/>
                        <a:t>None</a:t>
                      </a:r>
                      <a:r>
                        <a:rPr lang="es-ES" dirty="0" smtClean="0"/>
                        <a:t>):</a:t>
                      </a:r>
                    </a:p>
                    <a:p>
                      <a:pPr algn="ctr"/>
                      <a:r>
                        <a:rPr lang="es-ES" dirty="0" smtClean="0"/>
                        <a:t>   </a:t>
                      </a:r>
                      <a:r>
                        <a:rPr lang="es-E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if</a:t>
                      </a:r>
                      <a:r>
                        <a:rPr lang="es-E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s-ES" dirty="0" smtClean="0"/>
                        <a:t>a == </a:t>
                      </a:r>
                      <a:r>
                        <a:rPr lang="es-ES" dirty="0" err="1" smtClean="0"/>
                        <a:t>None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or</a:t>
                      </a:r>
                      <a:r>
                        <a:rPr lang="es-ES" dirty="0" smtClean="0"/>
                        <a:t> b == </a:t>
                      </a:r>
                      <a:r>
                        <a:rPr lang="es-ES" dirty="0" err="1" smtClean="0"/>
                        <a:t>None</a:t>
                      </a:r>
                      <a:r>
                        <a:rPr lang="es-ES" dirty="0" smtClean="0"/>
                        <a:t>:</a:t>
                      </a:r>
                    </a:p>
                    <a:p>
                      <a:pPr algn="ctr"/>
                      <a:r>
                        <a:rPr lang="es-ES" dirty="0" smtClean="0"/>
                        <a:t>        </a:t>
                      </a:r>
                      <a:r>
                        <a:rPr lang="es-E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print</a:t>
                      </a:r>
                      <a:r>
                        <a:rPr lang="es-ES" dirty="0" smtClean="0"/>
                        <a:t>("Error, debes enviar dos números a la función")</a:t>
                      </a:r>
                    </a:p>
                    <a:p>
                      <a:pPr algn="ctr"/>
                      <a:r>
                        <a:rPr lang="es-E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    </a:t>
                      </a:r>
                      <a:r>
                        <a:rPr lang="es-E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return</a:t>
                      </a:r>
                      <a:endParaRPr lang="es-ES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E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   </a:t>
                      </a:r>
                      <a:r>
                        <a:rPr lang="es-ES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return</a:t>
                      </a:r>
                      <a:r>
                        <a:rPr lang="es-ES" dirty="0" smtClean="0"/>
                        <a:t> a-b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Definición de</a:t>
                      </a:r>
                      <a:r>
                        <a:rPr lang="es-CO" baseline="0" dirty="0" smtClean="0"/>
                        <a:t> una función que recibe 2 parámetros obligatorios de lo contrario muestra el mensaje de alerta</a:t>
                      </a:r>
                      <a:endParaRPr lang="es-CO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resta(1,5)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Se</a:t>
                      </a:r>
                      <a:r>
                        <a:rPr lang="es-CO" baseline="0" dirty="0" smtClean="0"/>
                        <a:t> llama la función ingresando los 2 </a:t>
                      </a:r>
                      <a:r>
                        <a:rPr lang="es-CO" baseline="0" dirty="0" err="1" smtClean="0"/>
                        <a:t>parametros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1166340" y="6216893"/>
            <a:ext cx="173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Funciones</a:t>
            </a:r>
            <a:r>
              <a:rPr lang="es-CO" b="1" dirty="0" smtClean="0"/>
              <a:t>.</a:t>
            </a:r>
            <a:r>
              <a:rPr lang="es-CO" b="1" dirty="0" err="1" smtClean="0"/>
              <a:t>ipynb</a:t>
            </a:r>
            <a:endParaRPr lang="es-CO" b="1" dirty="0"/>
          </a:p>
        </p:txBody>
      </p:sp>
      <p:sp>
        <p:nvSpPr>
          <p:cNvPr id="6" name="Rectángulo 5"/>
          <p:cNvSpPr/>
          <p:nvPr/>
        </p:nvSpPr>
        <p:spPr>
          <a:xfrm>
            <a:off x="304952" y="2667459"/>
            <a:ext cx="44404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0000"/>
                </a:solidFill>
                <a:latin typeface="Helvetica Neue"/>
              </a:rPr>
              <a:t>Son fragmentos de código que se pueden ejecutar múltiples veces. Pueden recibir y devolver información para comunicarse con el proceso principal.</a:t>
            </a:r>
          </a:p>
        </p:txBody>
      </p:sp>
    </p:spTree>
    <p:extLst>
      <p:ext uri="{BB962C8B-B14F-4D97-AF65-F5344CB8AC3E}">
        <p14:creationId xmlns:p14="http://schemas.microsoft.com/office/powerpoint/2010/main" val="13888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748258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549447" y="444818"/>
            <a:ext cx="309456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Números (entero, decimal) </a:t>
            </a:r>
          </a:p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       y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             Operaciones</a:t>
            </a:r>
          </a:p>
          <a:p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25851"/>
              </p:ext>
            </p:extLst>
          </p:nvPr>
        </p:nvGraphicFramePr>
        <p:xfrm>
          <a:off x="2032731" y="2346686"/>
          <a:ext cx="8127999" cy="22250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0" dirty="0" smtClean="0"/>
                        <a:t>SUMA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+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 3+2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RESTA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8-3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MULTIPLICACION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*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2*3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DIVISION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/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12/4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MODULO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5%2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POTENCIA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**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2**6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322352" y="6130522"/>
            <a:ext cx="165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/>
              <a:t>Numeros.ipynb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231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8651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98549"/>
              </p:ext>
            </p:extLst>
          </p:nvPr>
        </p:nvGraphicFramePr>
        <p:xfrm>
          <a:off x="2384973" y="1890466"/>
          <a:ext cx="7423514" cy="222433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694678"/>
                <a:gridCol w="3728836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Entrada</a:t>
                      </a:r>
                      <a:r>
                        <a:rPr lang="es-CO" baseline="0" dirty="0" smtClean="0"/>
                        <a:t>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 Salida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'Hola Mundo'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'Hola Mundo'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"Hola Mundo"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'Hola Mundo'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'Esta \'palabra\' se encuentra escrita entre comillas dobles'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"Esta 'palabra' se encuentra escrita entre comillas dobles"</a:t>
                      </a:r>
                      <a:endParaRPr lang="es-CO" dirty="0"/>
                    </a:p>
                  </a:txBody>
                  <a:tcPr/>
                </a:tc>
              </a:tr>
              <a:tr h="471734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print</a:t>
                      </a:r>
                      <a:r>
                        <a:rPr lang="es-CO" dirty="0" smtClean="0"/>
                        <a:t>("Una cadena")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Una cadena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4619403" y="472619"/>
            <a:ext cx="29546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	Texto </a:t>
            </a:r>
          </a:p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(cadenas caracteres)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322352" y="6130522"/>
            <a:ext cx="1383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Textos.ipynb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3520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8651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19403" y="472619"/>
            <a:ext cx="29546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	Texto </a:t>
            </a:r>
          </a:p>
          <a:p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Operaciones e índices</a:t>
            </a:r>
            <a:r>
              <a:rPr lang="es-CO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85240"/>
              </p:ext>
            </p:extLst>
          </p:nvPr>
        </p:nvGraphicFramePr>
        <p:xfrm>
          <a:off x="2032731" y="2346686"/>
          <a:ext cx="8127999" cy="1478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0" dirty="0" smtClean="0"/>
                        <a:t>Concatenar Cadenas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+</a:t>
                      </a:r>
                      <a:endParaRPr lang="es-CO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‘Hola’ + ‘Mundo’</a:t>
                      </a:r>
                      <a:endParaRPr lang="es-CO" b="0" dirty="0"/>
                    </a:p>
                  </a:txBody>
                  <a:tcPr/>
                </a:tc>
              </a:tr>
              <a:tr h="355874">
                <a:tc>
                  <a:txBody>
                    <a:bodyPr/>
                    <a:lstStyle/>
                    <a:p>
                      <a:r>
                        <a:rPr lang="es-CO" dirty="0" smtClean="0"/>
                        <a:t>Obtener tamaño</a:t>
                      </a:r>
                      <a:r>
                        <a:rPr lang="es-CO" baseline="0" dirty="0" smtClean="0"/>
                        <a:t> cadena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len</a:t>
                      </a:r>
                      <a:r>
                        <a:rPr lang="es-CO" dirty="0" smtClean="0"/>
                        <a:t>(cadena)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Len</a:t>
                      </a:r>
                      <a:r>
                        <a:rPr lang="es-CO" dirty="0" smtClean="0"/>
                        <a:t>(‘hola mundo’)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Obtener índice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Cadena[N]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‘'hola mundo'[5]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Slicing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Cadena[N:M]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'hola mundo'[4:10]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1322352" y="6130522"/>
            <a:ext cx="1383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Textos.ipynb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9494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8651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19403" y="472619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	Ejemplo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7893" y="1833090"/>
            <a:ext cx="6107707" cy="3604886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322352" y="6130522"/>
            <a:ext cx="1383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Textos.ipynb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792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8651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74427" y="426452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	Listas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35526"/>
              </p:ext>
            </p:extLst>
          </p:nvPr>
        </p:nvGraphicFramePr>
        <p:xfrm>
          <a:off x="1409700" y="2346686"/>
          <a:ext cx="9385299" cy="2763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128433"/>
                <a:gridCol w="3128433"/>
                <a:gridCol w="31284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Definir</a:t>
                      </a:r>
                      <a:r>
                        <a:rPr lang="es-CO" b="0" baseline="0" dirty="0" smtClean="0"/>
                        <a:t> listas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lista</a:t>
                      </a:r>
                      <a:r>
                        <a:rPr lang="es-CO" b="0" baseline="0" dirty="0" smtClean="0"/>
                        <a:t>= []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b="1" dirty="0" err="1" smtClean="0"/>
                        <a:t>numeros</a:t>
                      </a:r>
                      <a:r>
                        <a:rPr lang="es-ES" b="0" dirty="0" smtClean="0"/>
                        <a:t> = [1,2,3,4]</a:t>
                      </a:r>
                    </a:p>
                    <a:p>
                      <a:pPr algn="l"/>
                      <a:r>
                        <a:rPr lang="es-ES" b="1" dirty="0" smtClean="0"/>
                        <a:t>datos</a:t>
                      </a:r>
                      <a:r>
                        <a:rPr lang="es-ES" b="0" dirty="0" smtClean="0"/>
                        <a:t> = [4,"una cadena",-15,3.14,"otra cadena"]</a:t>
                      </a:r>
                      <a:endParaRPr lang="es-CO" b="0" dirty="0"/>
                    </a:p>
                  </a:txBody>
                  <a:tcPr/>
                </a:tc>
              </a:tr>
              <a:tr h="355874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Obtener tamaño</a:t>
                      </a:r>
                      <a:r>
                        <a:rPr lang="es-CO" baseline="0" dirty="0" smtClean="0"/>
                        <a:t> lista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len</a:t>
                      </a:r>
                      <a:r>
                        <a:rPr lang="es-CO" dirty="0" smtClean="0"/>
                        <a:t>(lista)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len</a:t>
                      </a:r>
                      <a:r>
                        <a:rPr lang="es-CO" dirty="0" smtClean="0"/>
                        <a:t>(‘</a:t>
                      </a:r>
                      <a:r>
                        <a:rPr lang="es-CO" dirty="0" err="1" smtClean="0"/>
                        <a:t>numeros</a:t>
                      </a:r>
                      <a:r>
                        <a:rPr lang="es-CO" dirty="0" smtClean="0"/>
                        <a:t>’)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Obtener índice lista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lista[N]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datos[-1]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concatenar</a:t>
                      </a:r>
                      <a:r>
                        <a:rPr lang="es-CO" baseline="0" dirty="0" smtClean="0"/>
                        <a:t> listas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Lista1</a:t>
                      </a:r>
                      <a:r>
                        <a:rPr lang="es-CO" baseline="0" dirty="0" smtClean="0"/>
                        <a:t> + lista2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numeros</a:t>
                      </a:r>
                      <a:r>
                        <a:rPr lang="es-CO" baseline="0" dirty="0" smtClean="0"/>
                        <a:t> + datos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Adicionar elemento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Lista.append</a:t>
                      </a:r>
                      <a:r>
                        <a:rPr lang="es-CO" dirty="0" smtClean="0"/>
                        <a:t>(dato)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datos.append</a:t>
                      </a:r>
                      <a:r>
                        <a:rPr lang="es-CO" dirty="0" smtClean="0"/>
                        <a:t>(pi)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Vaciar</a:t>
                      </a:r>
                      <a:r>
                        <a:rPr lang="es-CO" baseline="0" dirty="0" smtClean="0"/>
                        <a:t> lista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Lista = []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datos = []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1322352" y="6130522"/>
            <a:ext cx="1305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Listas.ipynb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620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286513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270289" y="5960962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74427" y="426452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9801" y="1699099"/>
            <a:ext cx="8128000" cy="417430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322352" y="6130522"/>
            <a:ext cx="1305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err="1" smtClean="0"/>
              <a:t>Listas.ipynb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8452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 flipV="1">
            <a:off x="1533939" y="1410087"/>
            <a:ext cx="9921073" cy="6102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V="1">
            <a:off x="1533939" y="1480951"/>
            <a:ext cx="9950890" cy="5910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044322"/>
              </p:ext>
            </p:extLst>
          </p:nvPr>
        </p:nvGraphicFramePr>
        <p:xfrm>
          <a:off x="304952" y="213740"/>
          <a:ext cx="6400800" cy="1225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 descr="Home â Universidad de Manizal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31" y="161945"/>
            <a:ext cx="2235088" cy="11231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4" descr="Facultad de Ciencias e IngenierÃ­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71" y="5832010"/>
            <a:ext cx="966356" cy="96635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17"/>
          <p:cNvCxnSpPr/>
          <p:nvPr/>
        </p:nvCxnSpPr>
        <p:spPr>
          <a:xfrm>
            <a:off x="1166340" y="5728583"/>
            <a:ext cx="9860782" cy="2538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674427" y="426452"/>
            <a:ext cx="295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 smtClean="0">
                <a:solidFill>
                  <a:schemeClr val="accent1">
                    <a:lumMod val="50000"/>
                  </a:schemeClr>
                </a:solidFill>
              </a:rPr>
              <a:t>Lógicos y relacionales</a:t>
            </a:r>
            <a:r>
              <a:rPr lang="es-CO" sz="20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s-CO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80130"/>
              </p:ext>
            </p:extLst>
          </p:nvPr>
        </p:nvGraphicFramePr>
        <p:xfrm>
          <a:off x="1409700" y="2346686"/>
          <a:ext cx="9385299" cy="22199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128433"/>
                <a:gridCol w="3128433"/>
                <a:gridCol w="31284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Igual que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 smtClean="0"/>
                        <a:t>N</a:t>
                      </a:r>
                      <a:r>
                        <a:rPr lang="es-CO" b="0" baseline="0" dirty="0" smtClean="0"/>
                        <a:t> == M</a:t>
                      </a:r>
                      <a:endParaRPr lang="es-CO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‘Hola’==‘hola’</a:t>
                      </a:r>
                      <a:endParaRPr lang="es-CO" b="0" dirty="0"/>
                    </a:p>
                  </a:txBody>
                  <a:tcPr/>
                </a:tc>
              </a:tr>
              <a:tr h="355874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Distinto de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 != 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5!=3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Mayor</a:t>
                      </a:r>
                      <a:r>
                        <a:rPr lang="es-CO" baseline="0" dirty="0" smtClean="0"/>
                        <a:t> que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</a:t>
                      </a:r>
                      <a:r>
                        <a:rPr lang="es-CO" baseline="0" dirty="0" smtClean="0"/>
                        <a:t> &gt; 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r>
                        <a:rPr lang="es-CO" baseline="0" dirty="0" smtClean="0"/>
                        <a:t> &gt; -3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Menor</a:t>
                      </a:r>
                      <a:r>
                        <a:rPr lang="es-CO" baseline="0" dirty="0" smtClean="0"/>
                        <a:t> que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</a:t>
                      </a:r>
                      <a:r>
                        <a:rPr lang="es-CO" baseline="0" dirty="0" smtClean="0"/>
                        <a:t> &lt; 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r>
                        <a:rPr lang="es-CO" baseline="0" dirty="0" smtClean="0"/>
                        <a:t> &lt; 7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Mayor</a:t>
                      </a:r>
                      <a:r>
                        <a:rPr lang="es-CO" baseline="0" dirty="0" smtClean="0"/>
                        <a:t> o igual que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</a:t>
                      </a:r>
                      <a:r>
                        <a:rPr lang="es-CO" baseline="0" dirty="0" smtClean="0"/>
                        <a:t> &gt;= 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len</a:t>
                      </a:r>
                      <a:r>
                        <a:rPr lang="es-CO" dirty="0" smtClean="0"/>
                        <a:t>(‘hola’) &gt;= 5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Menor</a:t>
                      </a:r>
                      <a:r>
                        <a:rPr lang="es-CO" baseline="0" dirty="0" smtClean="0"/>
                        <a:t> o igual que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N</a:t>
                      </a:r>
                      <a:r>
                        <a:rPr lang="es-CO" baseline="0" dirty="0" smtClean="0"/>
                        <a:t> &lt;= M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‘hola’[0]</a:t>
                      </a:r>
                      <a:r>
                        <a:rPr lang="es-CO" baseline="0" dirty="0" smtClean="0"/>
                        <a:t> &lt;= ‘p’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ángulo 13"/>
          <p:cNvSpPr/>
          <p:nvPr/>
        </p:nvSpPr>
        <p:spPr>
          <a:xfrm>
            <a:off x="1284252" y="6143222"/>
            <a:ext cx="3090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Operadores </a:t>
            </a:r>
            <a:r>
              <a:rPr lang="es-CO" b="1" dirty="0" err="1"/>
              <a:t>relacionales.ipynb</a:t>
            </a:r>
            <a:endParaRPr lang="es-CO" b="1" dirty="0"/>
          </a:p>
        </p:txBody>
      </p:sp>
      <p:sp>
        <p:nvSpPr>
          <p:cNvPr id="15" name="Rectángulo 14"/>
          <p:cNvSpPr/>
          <p:nvPr/>
        </p:nvSpPr>
        <p:spPr>
          <a:xfrm>
            <a:off x="5551452" y="6143222"/>
            <a:ext cx="2000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El tipo </a:t>
            </a:r>
            <a:r>
              <a:rPr lang="es-CO" b="1" dirty="0" err="1"/>
              <a:t>logico.ipynb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4398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1821</TotalTime>
  <Words>926</Words>
  <Application>Microsoft Office PowerPoint</Application>
  <PresentationFormat>Panorámica</PresentationFormat>
  <Paragraphs>238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Proyectochec</dc:creator>
  <cp:lastModifiedBy>duvan andres ospina londoño</cp:lastModifiedBy>
  <cp:revision>167</cp:revision>
  <dcterms:created xsi:type="dcterms:W3CDTF">2019-08-28T08:19:55Z</dcterms:created>
  <dcterms:modified xsi:type="dcterms:W3CDTF">2020-01-24T01:49:55Z</dcterms:modified>
</cp:coreProperties>
</file>