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7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56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5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47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73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2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5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A61B9-2072-499F-B3FF-DBF9C9729AA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250C6-4213-416D-B181-7BF65EE96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5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C88748-408E-23ED-EE47-0A95EA73F032}"/>
              </a:ext>
            </a:extLst>
          </p:cNvPr>
          <p:cNvSpPr txBox="1"/>
          <p:nvPr/>
        </p:nvSpPr>
        <p:spPr>
          <a:xfrm>
            <a:off x="850233" y="3109845"/>
            <a:ext cx="109407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+mj-lt"/>
              </a:rPr>
              <a:t>Création d'un Classificateur pour Prédire l'Attrition des Clients de SyrieTel</a:t>
            </a:r>
            <a:endParaRPr lang="en-US" sz="3200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B824FA-6958-A77D-89DF-D501B594F44F}"/>
              </a:ext>
            </a:extLst>
          </p:cNvPr>
          <p:cNvSpPr/>
          <p:nvPr/>
        </p:nvSpPr>
        <p:spPr>
          <a:xfrm>
            <a:off x="2229853" y="737937"/>
            <a:ext cx="7732295" cy="147587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+mj-lt"/>
              </a:rPr>
              <a:t>Projet</a:t>
            </a:r>
          </a:p>
        </p:txBody>
      </p:sp>
    </p:spTree>
    <p:extLst>
      <p:ext uri="{BB962C8B-B14F-4D97-AF65-F5344CB8AC3E}">
        <p14:creationId xmlns:p14="http://schemas.microsoft.com/office/powerpoint/2010/main" val="3722512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88186-C9C3-1FAA-79F2-244A54B01C4A}"/>
              </a:ext>
            </a:extLst>
          </p:cNvPr>
          <p:cNvSpPr txBox="1"/>
          <p:nvPr/>
        </p:nvSpPr>
        <p:spPr>
          <a:xfrm>
            <a:off x="3015916" y="1138990"/>
            <a:ext cx="7519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Applications concrètes</a:t>
            </a:r>
          </a:p>
          <a:p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Actions recommandées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8B401-DA5A-16F1-385E-D8B891B9DF83}"/>
              </a:ext>
            </a:extLst>
          </p:cNvPr>
          <p:cNvSpPr txBox="1"/>
          <p:nvPr/>
        </p:nvSpPr>
        <p:spPr>
          <a:xfrm>
            <a:off x="1267326" y="2555847"/>
            <a:ext cx="952901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Cibler les clients à risque : offrir des promotions personnalisées, un support renforcé.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Améliorer le service client : réduire le nombre d'appels nécessaires.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Adaptateur les offres : revoir les forfaits internationaux pour les rendre plus attractifs.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1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08786-C34B-10F7-6E64-1226AD94A4C6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 err="1">
                <a:solidFill>
                  <a:srgbClr val="002060"/>
                </a:solidFill>
                <a:effectLst/>
                <a:latin typeface="-apple-system"/>
              </a:rPr>
              <a:t>Bénéfices</a:t>
            </a:r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 </a:t>
            </a:r>
            <a:r>
              <a:rPr lang="en-US" sz="6000" b="1" i="0" dirty="0" err="1">
                <a:solidFill>
                  <a:srgbClr val="002060"/>
                </a:solidFill>
                <a:effectLst/>
                <a:latin typeface="-apple-system"/>
              </a:rPr>
              <a:t>attendus</a:t>
            </a:r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18D87-01DF-BC3A-1675-EC7576448C9C}"/>
              </a:ext>
            </a:extLst>
          </p:cNvPr>
          <p:cNvSpPr txBox="1"/>
          <p:nvPr/>
        </p:nvSpPr>
        <p:spPr>
          <a:xfrm>
            <a:off x="3035969" y="2971345"/>
            <a:ext cx="61040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Réduction du taux d'attrition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Augmentation de la fidélité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Optimisation des campagnes marketing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6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2BFC55-AD6D-96AB-BEDE-E55306BCAF10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Perspectives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7DF54F-D0C9-F064-8771-6F12685DE0B3}"/>
              </a:ext>
            </a:extLst>
          </p:cNvPr>
          <p:cNvSpPr txBox="1"/>
          <p:nvPr/>
        </p:nvSpPr>
        <p:spPr>
          <a:xfrm>
            <a:off x="1010654" y="2832847"/>
            <a:ext cx="10315072" cy="185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Intégration en temps réel des prédictions dans l'outil de gestion client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Ajout de données externes (ex : satisfaction client)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Automatisation des actions de rétention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9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DF2B1B-56F4-8563-3C95-322D0A643AAB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Conclusion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D3267-DADE-E44A-8DF3-125E9475CB8D}"/>
              </a:ext>
            </a:extLst>
          </p:cNvPr>
          <p:cNvSpPr txBox="1"/>
          <p:nvPr/>
        </p:nvSpPr>
        <p:spPr>
          <a:xfrm>
            <a:off x="1010654" y="2971345"/>
            <a:ext cx="10266946" cy="142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Bell MT" panose="02020503060305020303" pitchFamily="18" charset="0"/>
              </a:rPr>
              <a:t>Ce modèle permet une détection précoce et fiable des clients à risque de résilience, offrant ainsi des opportunités concrètes pour améliorer la rétention et la rentabilité.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9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212C3D-EE1E-9036-F6C2-34EAD2BE3078}"/>
              </a:ext>
            </a:extLst>
          </p:cNvPr>
          <p:cNvSpPr/>
          <p:nvPr/>
        </p:nvSpPr>
        <p:spPr>
          <a:xfrm>
            <a:off x="2229853" y="737937"/>
            <a:ext cx="7732295" cy="147587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Aperçu du projet</a:t>
            </a:r>
          </a:p>
          <a:p>
            <a:pPr algn="ctr"/>
            <a:endParaRPr lang="en-US" sz="6000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02F02-BE17-493B-9169-51E213BE8261}"/>
              </a:ext>
            </a:extLst>
          </p:cNvPr>
          <p:cNvSpPr txBox="1"/>
          <p:nvPr/>
        </p:nvSpPr>
        <p:spPr>
          <a:xfrm>
            <a:off x="1411705" y="2832844"/>
            <a:ext cx="10491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Bell MT" panose="02020503060305020303" pitchFamily="18" charset="0"/>
              </a:rPr>
              <a:t>Développer un modèle prédictif pour identifier les clients susceptibles de résilier leur abonnement (phénomène de churn), afin de permettre une intervention proactive et personnalisée.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4A51AA-D669-F3D6-046A-75E4D61C5DA8}"/>
              </a:ext>
            </a:extLst>
          </p:cNvPr>
          <p:cNvSpPr/>
          <p:nvPr/>
        </p:nvSpPr>
        <p:spPr>
          <a:xfrm>
            <a:off x="2229853" y="737937"/>
            <a:ext cx="7732295" cy="147587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Données utilisées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DDF22-D697-9E81-F15E-FAAAB5EEBC83}"/>
              </a:ext>
            </a:extLst>
          </p:cNvPr>
          <p:cNvSpPr txBox="1"/>
          <p:nvPr/>
        </p:nvSpPr>
        <p:spPr>
          <a:xfrm>
            <a:off x="2021305" y="2832846"/>
            <a:ext cx="9031705" cy="1811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Source : bigml_59.csv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Nombre de clients : 3 333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Nombre de caractéristiques : 21 variables (démographiques, comportementales, contrat)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C14F0-70F2-C70B-4695-FCD16DE038DC}"/>
              </a:ext>
            </a:extLst>
          </p:cNvPr>
          <p:cNvSpPr/>
          <p:nvPr/>
        </p:nvSpPr>
        <p:spPr>
          <a:xfrm>
            <a:off x="2229853" y="737937"/>
            <a:ext cx="7732295" cy="147587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Type de données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9D146-B379-4F22-4BF7-8623FCA6AEE1}"/>
              </a:ext>
            </a:extLst>
          </p:cNvPr>
          <p:cNvSpPr txBox="1"/>
          <p:nvPr/>
        </p:nvSpPr>
        <p:spPr>
          <a:xfrm>
            <a:off x="1780674" y="2832846"/>
            <a:ext cx="98017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Durée du compte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Minutes d'appel (jour, soir, nuit)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Type d'abonnement (international, messagerie vocale)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Nombre d'appels au service client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DF0FD1-E449-CB41-39C9-CD1A52264C14}"/>
              </a:ext>
            </a:extLst>
          </p:cNvPr>
          <p:cNvSpPr/>
          <p:nvPr/>
        </p:nvSpPr>
        <p:spPr>
          <a:xfrm>
            <a:off x="2229853" y="737937"/>
            <a:ext cx="7732295" cy="147587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Méthodologie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90305-463A-B0FA-4324-1C3C95E3F52E}"/>
              </a:ext>
            </a:extLst>
          </p:cNvPr>
          <p:cNvSpPr txBox="1"/>
          <p:nvPr/>
        </p:nvSpPr>
        <p:spPr>
          <a:xfrm>
            <a:off x="1058779" y="2647051"/>
            <a:ext cx="1082842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Nettoyage et préparation des données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Aucune valeur manquante détectée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Encodage des variables catégorielles (ex : "plan international" → oui/non → 1/0)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Bell MT" panose="02020503060305020303" pitchFamily="18" charset="0"/>
              </a:rPr>
              <a:t>Standardisation des données numériques</a:t>
            </a:r>
          </a:p>
          <a:p>
            <a:endParaRPr lang="en-US" sz="2800" dirty="0">
              <a:solidFill>
                <a:srgbClr val="FFFFFF"/>
              </a:solidFill>
              <a:latin typeface="-apple-system"/>
            </a:endParaRPr>
          </a:p>
          <a:p>
            <a:endParaRPr lang="fr-FR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1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2EA39A-26BC-E3A7-6486-5A6412005849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Exploration des données (EDA)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3E80-61F0-D5EB-C5B9-CE54ECB6EADC}"/>
              </a:ext>
            </a:extLst>
          </p:cNvPr>
          <p:cNvSpPr txBox="1"/>
          <p:nvPr/>
        </p:nvSpPr>
        <p:spPr>
          <a:xfrm>
            <a:off x="1475874" y="2694346"/>
            <a:ext cx="101386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aux d'attrition : 14,5% des clients ont résilié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Variables les plus corrélées au churn 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Abonnement international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Nombre d'appels au service client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Minutes et coût des appels du jour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9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ED286A-017B-A512-7205-948850C0CE7D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Modélisation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E72433-8EE8-997A-7B3A-01B993025B61}"/>
              </a:ext>
            </a:extLst>
          </p:cNvPr>
          <p:cNvSpPr txBox="1"/>
          <p:nvPr/>
        </p:nvSpPr>
        <p:spPr>
          <a:xfrm>
            <a:off x="3048000" y="324834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Bodoni MT" panose="02070603080606020203" pitchFamily="18" charset="0"/>
              </a:rPr>
              <a:t>Algorithmes</a:t>
            </a:r>
            <a:r>
              <a:rPr lang="en-US" sz="2800" dirty="0">
                <a:latin typeface="Bodoni MT" panose="02070603080606020203" pitchFamily="18" charset="0"/>
              </a:rPr>
              <a:t> </a:t>
            </a:r>
            <a:r>
              <a:rPr lang="en-US" sz="2800" dirty="0" err="1">
                <a:latin typeface="Bodoni MT" panose="02070603080606020203" pitchFamily="18" charset="0"/>
              </a:rPr>
              <a:t>testés</a:t>
            </a:r>
            <a:r>
              <a:rPr lang="en-US" sz="2800" dirty="0">
                <a:latin typeface="Bodoni MT" panose="02070603080606020203" pitchFamily="18" charset="0"/>
              </a:rPr>
              <a:t>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708F-7AA1-CBD6-4448-848BEDD829BF}"/>
              </a:ext>
            </a:extLst>
          </p:cNvPr>
          <p:cNvSpPr txBox="1"/>
          <p:nvPr/>
        </p:nvSpPr>
        <p:spPr>
          <a:xfrm>
            <a:off x="2967788" y="3866726"/>
            <a:ext cx="7491663" cy="1427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Forêt aléatoire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Amplification du gradient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dirty="0">
                <a:latin typeface="Bell MT" panose="02020503060305020303" pitchFamily="18" charset="0"/>
              </a:rPr>
              <a:t>Régression Logistique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7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B929D9-3CDD-040F-285E-292AD7A81ED5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Optimisation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EEFF4-37AE-42FD-A409-04C47C2D3073}"/>
              </a:ext>
            </a:extLst>
          </p:cNvPr>
          <p:cNvSpPr txBox="1"/>
          <p:nvPr/>
        </p:nvSpPr>
        <p:spPr>
          <a:xfrm>
            <a:off x="1315454" y="2409873"/>
            <a:ext cx="106519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Bell MT" panose="02020503060305020303" pitchFamily="18" charset="0"/>
              </a:rPr>
              <a:t>Réglage fin des hyperparamètres via validation croisée.</a:t>
            </a:r>
          </a:p>
          <a:p>
            <a:endParaRPr lang="fr-FR" sz="2800" dirty="0">
              <a:latin typeface="Bell MT" panose="02020503060305020303" pitchFamily="18" charset="0"/>
            </a:endParaRPr>
          </a:p>
          <a:p>
            <a:r>
              <a:rPr lang="fr-FR" sz="2800" dirty="0">
                <a:latin typeface="Bell MT" panose="02020503060305020303" pitchFamily="18" charset="0"/>
              </a:rPr>
              <a:t>Résultats principaux Performance du meilleur modèle</a:t>
            </a:r>
            <a:endParaRPr lang="en-US" sz="2800" dirty="0"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1D0A7-1953-11FC-2AD7-4E834CF99953}"/>
              </a:ext>
            </a:extLst>
          </p:cNvPr>
          <p:cNvSpPr txBox="1"/>
          <p:nvPr/>
        </p:nvSpPr>
        <p:spPr>
          <a:xfrm>
            <a:off x="1315454" y="4367009"/>
            <a:ext cx="94969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Bell MT" panose="02020503060305020303" pitchFamily="18" charset="0"/>
              </a:rPr>
              <a:t>Précision : &gt; 90%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latin typeface="Bell MT" panose="02020503060305020303" pitchFamily="18" charset="0"/>
              </a:rPr>
              <a:t>AUC (courbe ROC) : &gt; 0,95 → excellente capacité à distinguer les clients à risque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1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007008-878D-41B6-FF0F-A0D075046C07}"/>
              </a:ext>
            </a:extLst>
          </p:cNvPr>
          <p:cNvSpPr/>
          <p:nvPr/>
        </p:nvSpPr>
        <p:spPr>
          <a:xfrm>
            <a:off x="689811" y="737937"/>
            <a:ext cx="10812379" cy="1427747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FFFFFF"/>
              </a:solidFill>
              <a:effectLst/>
              <a:latin typeface="-apple-system"/>
            </a:endParaRPr>
          </a:p>
          <a:p>
            <a:pPr algn="ctr"/>
            <a:r>
              <a:rPr lang="en-US" sz="6000" b="1" i="0" dirty="0">
                <a:solidFill>
                  <a:srgbClr val="002060"/>
                </a:solidFill>
                <a:effectLst/>
                <a:latin typeface="-apple-system"/>
              </a:rPr>
              <a:t>Variables les plus importantes</a:t>
            </a: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+mj-lt"/>
            </a:endParaRPr>
          </a:p>
          <a:p>
            <a:pPr algn="ctr"/>
            <a:endParaRPr lang="en-US" sz="6000" b="1" i="0" dirty="0">
              <a:solidFill>
                <a:srgbClr val="002060"/>
              </a:solidFill>
              <a:effectLst/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E0558-4E18-20AC-72EF-DD9B04DD383E}"/>
              </a:ext>
            </a:extLst>
          </p:cNvPr>
          <p:cNvSpPr txBox="1"/>
          <p:nvPr/>
        </p:nvSpPr>
        <p:spPr>
          <a:xfrm>
            <a:off x="1074821" y="2555847"/>
            <a:ext cx="100904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atin typeface="Bell MT" panose="02020503060305020303" pitchFamily="18" charset="0"/>
              </a:rPr>
              <a:t>Nombre d'appels au service client : plus il est élevé, plus le risque de résilience est grand.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atin typeface="Bell MT" panose="02020503060305020303" pitchFamily="18" charset="0"/>
              </a:rPr>
              <a:t>Abonnement international : les clients avec un forfait international ont un risque accumulé.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atin typeface="Bell MT" panose="02020503060305020303" pitchFamily="18" charset="0"/>
              </a:rPr>
              <a:t>Minutes d'appel de jour : une utilisation élevée est corrélée à un risque plus faible.</a:t>
            </a:r>
            <a:endParaRPr lang="en-US" sz="2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92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396</TotalTime>
  <Words>380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Bell MT</vt:lpstr>
      <vt:lpstr>Bodoni MT</vt:lpstr>
      <vt:lpstr>Tw Cen MT</vt:lpstr>
      <vt:lpstr>Wingdings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Ecole Ecolo</dc:creator>
  <cp:lastModifiedBy>Ecole Ecolo</cp:lastModifiedBy>
  <cp:revision>2</cp:revision>
  <dcterms:created xsi:type="dcterms:W3CDTF">2025-08-22T19:10:48Z</dcterms:created>
  <dcterms:modified xsi:type="dcterms:W3CDTF">2025-08-23T01:46:49Z</dcterms:modified>
</cp:coreProperties>
</file>