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2"/>
  </p:notesMasterIdLst>
  <p:handoutMasterIdLst>
    <p:handoutMasterId r:id="rId13"/>
  </p:handoutMasterIdLst>
  <p:sldIdLst>
    <p:sldId id="256" r:id="rId5"/>
    <p:sldId id="257"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Company Name</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ABC Car Cleaning</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Location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New York State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Problem</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Where to open new locations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3">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3">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3">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set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set #2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 data set of all current Car Wash locations in New York</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The first data set is from the US Census bureau,</a:t>
          </a:r>
        </a:p>
      </dgm:t>
    </dgm:pt>
    <dgm:pt modelId="{7B50916F-B8BA-427F-B9F0-A301E54D7FB3}" type="sibTrans" cxnId="{4CD5FCDD-1F8A-43A3-BD77-CBE3B3864C41}">
      <dgm:prSet/>
      <dgm:spPr/>
      <dgm:t>
        <a:bodyPr/>
        <a:lstStyle/>
        <a:p>
          <a:endParaRPr lang="en-US"/>
        </a:p>
      </dgm:t>
    </dgm:pt>
    <dgm:pt modelId="{9A6E3B20-A734-4412-84CF-0134D93D4B28}" type="parTrans" cxnId="{4CD5FCDD-1F8A-43A3-BD77-CBE3B3864C41}">
      <dgm:prSet/>
      <dgm:spPr/>
      <dgm:t>
        <a:bodyPr/>
        <a:lstStyle/>
        <a:p>
          <a:endParaRPr lang="en-US"/>
        </a:p>
      </dgm:t>
    </dgm:pt>
    <dgm:pt modelId="{DCF1F06A-A170-4FE2-8178-0B74D8AC0FD8}">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This data set has all the counties of the US</a:t>
          </a:r>
        </a:p>
      </dgm:t>
    </dgm:pt>
    <dgm:pt modelId="{B4485296-C5AD-4992-9C3C-436780FFDE30}" type="parTrans" cxnId="{88AAA619-2AC5-4B43-8587-8EED94B57F6A}">
      <dgm:prSet/>
      <dgm:spPr/>
      <dgm:t>
        <a:bodyPr/>
        <a:lstStyle/>
        <a:p>
          <a:endParaRPr lang="en-US"/>
        </a:p>
      </dgm:t>
    </dgm:pt>
    <dgm:pt modelId="{91F277CF-08DE-4B93-9362-04FBF14484AE}" type="sibTrans" cxnId="{88AAA619-2AC5-4B43-8587-8EED94B57F6A}">
      <dgm:prSet/>
      <dgm:spPr/>
      <dgm:t>
        <a:bodyPr/>
        <a:lstStyle/>
        <a:p>
          <a:endParaRPr lang="en-US"/>
        </a:p>
      </dgm:t>
    </dgm:pt>
    <dgm:pt modelId="{B22F06A0-7507-45AB-B0B5-673630EF552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And then I extract all New York counties from them </a:t>
          </a:r>
        </a:p>
      </dgm:t>
    </dgm:pt>
    <dgm:pt modelId="{1DE2BDD2-7DA0-4542-A543-771300B6BE65}" type="parTrans" cxnId="{D2827CAC-C3CE-4396-9112-DA502453CB6F}">
      <dgm:prSet/>
      <dgm:spPr/>
      <dgm:t>
        <a:bodyPr/>
        <a:lstStyle/>
        <a:p>
          <a:endParaRPr lang="en-US"/>
        </a:p>
      </dgm:t>
    </dgm:pt>
    <dgm:pt modelId="{A85E4FB7-4453-4B75-8358-7B1AC79B012C}" type="sibTrans" cxnId="{D2827CAC-C3CE-4396-9112-DA502453CB6F}">
      <dgm:prSet/>
      <dgm:spPr/>
      <dgm:t>
        <a:bodyPr/>
        <a:lstStyle/>
        <a:p>
          <a:endParaRPr lang="en-US"/>
        </a:p>
      </dgm:t>
    </dgm:pt>
    <dgm:pt modelId="{7CA24D27-0FB3-4A19-86E3-E04A5472CCF0}">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This Data set was generated via the Foursquare API</a:t>
          </a:r>
        </a:p>
      </dgm:t>
    </dgm:pt>
    <dgm:pt modelId="{3F793A49-A9F1-4274-893F-8797682A1B5F}" type="parTrans" cxnId="{84B64868-D276-4F9B-828A-CD7671D07766}">
      <dgm:prSet/>
      <dgm:spPr/>
      <dgm:t>
        <a:bodyPr/>
        <a:lstStyle/>
        <a:p>
          <a:endParaRPr lang="en-US"/>
        </a:p>
      </dgm:t>
    </dgm:pt>
    <dgm:pt modelId="{5863316F-E2FF-4301-8107-58B70ED3CC05}" type="sibTrans" cxnId="{84B64868-D276-4F9B-828A-CD7671D07766}">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88AAA619-2AC5-4B43-8587-8EED94B57F6A}" srcId="{6857B86A-DEC1-407C-A1BB-5BF9ACCBCA6A}" destId="{DCF1F06A-A170-4FE2-8178-0B74D8AC0FD8}" srcOrd="1" destOrd="0" parTransId="{B4485296-C5AD-4992-9C3C-436780FFDE30}" sibTransId="{91F277CF-08DE-4B93-9362-04FBF14484AE}"/>
    <dgm:cxn modelId="{809B215B-9D7E-4AFF-9664-57EEE02E8349}" type="presOf" srcId="{B22F06A0-7507-45AB-B0B5-673630EF5524}" destId="{17CA1487-CDD9-4364-92F6-A11DBDAFE16C}" srcOrd="0" destOrd="2" presId="urn:microsoft.com/office/officeart/2005/8/layout/hList1"/>
    <dgm:cxn modelId="{84B64868-D276-4F9B-828A-CD7671D07766}" srcId="{ABA77F75-8642-4931-8D7E-BE6C6DB9940D}" destId="{7CA24D27-0FB3-4A19-86E3-E04A5472CCF0}" srcOrd="1" destOrd="0" parTransId="{3F793A49-A9F1-4274-893F-8797682A1B5F}" sibTransId="{5863316F-E2FF-4301-8107-58B70ED3CC05}"/>
    <dgm:cxn modelId="{D5D61B4C-1312-427C-BDCC-013237D8A488}" srcId="{ABA77F75-8642-4931-8D7E-BE6C6DB9940D}" destId="{611C3B18-07F8-4A66-9682-97E24AEF6014}" srcOrd="0" destOrd="0" parTransId="{5940BF2D-F08A-4150-9A86-173D9242DE8C}" sibTransId="{477660C6-2B6D-4FB8-B9A3-D555E2082C2A}"/>
    <dgm:cxn modelId="{E48A3376-8DC1-466F-A460-6D9EE5EC8237}" type="presOf" srcId="{DCF1F06A-A170-4FE2-8178-0B74D8AC0FD8}" destId="{17CA1487-CDD9-4364-92F6-A11DBDAFE16C}"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D2827CAC-C3CE-4396-9112-DA502453CB6F}" srcId="{6857B86A-DEC1-407C-A1BB-5BF9ACCBCA6A}" destId="{B22F06A0-7507-45AB-B0B5-673630EF5524}" srcOrd="2" destOrd="0" parTransId="{1DE2BDD2-7DA0-4542-A543-771300B6BE65}" sibTransId="{A85E4FB7-4453-4B75-8358-7B1AC79B012C}"/>
    <dgm:cxn modelId="{5F12E8B9-000C-441B-B9E7-99ED7A20363B}" type="presOf" srcId="{6857B86A-DEC1-407C-A1BB-5BF9ACCBCA6A}" destId="{F0C1B2C7-0B23-4FE8-AB0F-5877B88532DB}" srcOrd="0" destOrd="0"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116E08F4-D2FA-4BDC-B0EC-A29FA021D079}" type="presOf" srcId="{7CA24D27-0FB3-4A19-86E3-E04A5472CCF0}" destId="{E4FD5043-5612-43C5-B6AE-CCD431549399}" srcOrd="0" destOrd="1"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9531" y="-259750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ABC Car Cleaning</a:t>
          </a:r>
        </a:p>
      </dsp:txBody>
      <dsp:txXfrm rot="-5400000">
        <a:off x="3566160" y="160441"/>
        <a:ext cx="6295266" cy="823949"/>
      </dsp:txXfrm>
    </dsp:sp>
    <dsp:sp modelId="{3230722F-B757-4673-BD2F-9D4BAB5CEE8D}">
      <dsp:nvSpPr>
        <dsp:cNvPr id="0" name=""/>
        <dsp:cNvSpPr/>
      </dsp:nvSpPr>
      <dsp:spPr>
        <a:xfrm>
          <a:off x="0" y="1729"/>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a:solidFill>
                <a:schemeClr val="tx1"/>
              </a:solidFill>
              <a:latin typeface="Tahoma" panose="020B0604030504040204" pitchFamily="34" charset="0"/>
              <a:ea typeface="Tahoma" panose="020B0604030504040204" pitchFamily="34" charset="0"/>
              <a:cs typeface="Tahoma" panose="020B0604030504040204" pitchFamily="34" charset="0"/>
            </a:rPr>
            <a:t>Company Name</a:t>
          </a:r>
          <a:endParaRPr lang="en-US" sz="35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5717" y="57446"/>
        <a:ext cx="3454726" cy="1029938"/>
      </dsp:txXfrm>
    </dsp:sp>
    <dsp:sp modelId="{329ECF1A-78BE-41CB-B252-8011825B67CD}">
      <dsp:nvSpPr>
        <dsp:cNvPr id="0" name=""/>
        <dsp:cNvSpPr/>
      </dsp:nvSpPr>
      <dsp:spPr>
        <a:xfrm rot="5400000">
          <a:off x="6279531" y="-139906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New York State</a:t>
          </a:r>
        </a:p>
      </dsp:txBody>
      <dsp:txXfrm rot="-5400000">
        <a:off x="3566160" y="1358881"/>
        <a:ext cx="6295266" cy="823949"/>
      </dsp:txXfrm>
    </dsp:sp>
    <dsp:sp modelId="{8A3FE5E4-2689-4041-B2C5-C63BC276A3EF}">
      <dsp:nvSpPr>
        <dsp:cNvPr id="0" name=""/>
        <dsp:cNvSpPr/>
      </dsp:nvSpPr>
      <dsp:spPr>
        <a:xfrm>
          <a:off x="0" y="1200169"/>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tx1"/>
              </a:solidFill>
              <a:latin typeface="Tahoma" panose="020B0604030504040204" pitchFamily="34" charset="0"/>
              <a:ea typeface="Tahoma" panose="020B0604030504040204" pitchFamily="34" charset="0"/>
              <a:cs typeface="Tahoma" panose="020B0604030504040204" pitchFamily="34" charset="0"/>
            </a:rPr>
            <a:t>Location</a:t>
          </a:r>
        </a:p>
      </dsp:txBody>
      <dsp:txXfrm>
        <a:off x="55717" y="1255886"/>
        <a:ext cx="3454726" cy="1029938"/>
      </dsp:txXfrm>
    </dsp:sp>
    <dsp:sp modelId="{A66EBD3D-E7C5-421C-B8B5-728648057DDC}">
      <dsp:nvSpPr>
        <dsp:cNvPr id="0" name=""/>
        <dsp:cNvSpPr/>
      </dsp:nvSpPr>
      <dsp:spPr>
        <a:xfrm rot="5400000">
          <a:off x="6279531" y="-200623"/>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Where to open new locations</a:t>
          </a:r>
        </a:p>
      </dsp:txBody>
      <dsp:txXfrm rot="-5400000">
        <a:off x="3566160" y="2557322"/>
        <a:ext cx="6295266" cy="823949"/>
      </dsp:txXfrm>
    </dsp:sp>
    <dsp:sp modelId="{1C763A21-352A-41D1-A2E2-E305DABA275D}">
      <dsp:nvSpPr>
        <dsp:cNvPr id="0" name=""/>
        <dsp:cNvSpPr/>
      </dsp:nvSpPr>
      <dsp:spPr>
        <a:xfrm>
          <a:off x="0" y="2398610"/>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tx1"/>
              </a:solidFill>
              <a:latin typeface="Tahoma" panose="020B0604030504040204" pitchFamily="34" charset="0"/>
              <a:ea typeface="Tahoma" panose="020B0604030504040204" pitchFamily="34" charset="0"/>
              <a:cs typeface="Tahoma" panose="020B0604030504040204" pitchFamily="34" charset="0"/>
            </a:rPr>
            <a:t>Problem</a:t>
          </a:r>
        </a:p>
      </dsp:txBody>
      <dsp:txXfrm>
        <a:off x="55717" y="2454327"/>
        <a:ext cx="3454726" cy="1029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55" y="225470"/>
          <a:ext cx="5287072"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set  #1</a:t>
          </a:r>
        </a:p>
      </dsp:txBody>
      <dsp:txXfrm>
        <a:off x="55" y="225470"/>
        <a:ext cx="5287072" cy="892800"/>
      </dsp:txXfrm>
    </dsp:sp>
    <dsp:sp modelId="{17CA1487-CDD9-4364-92F6-A11DBDAFE16C}">
      <dsp:nvSpPr>
        <dsp:cNvPr id="0" name=""/>
        <dsp:cNvSpPr/>
      </dsp:nvSpPr>
      <dsp:spPr>
        <a:xfrm>
          <a:off x="55" y="1118270"/>
          <a:ext cx="5287072" cy="31485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The first data set is from the US Census bureau,</a:t>
          </a:r>
        </a:p>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This data set has all the counties of the US</a:t>
          </a:r>
        </a:p>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And then I extract all New York counties from them </a:t>
          </a:r>
        </a:p>
      </dsp:txBody>
      <dsp:txXfrm>
        <a:off x="55" y="1118270"/>
        <a:ext cx="5287072" cy="3148515"/>
      </dsp:txXfrm>
    </dsp:sp>
    <dsp:sp modelId="{055A5EAB-EAE0-4501-8649-31F112FF9AD5}">
      <dsp:nvSpPr>
        <dsp:cNvPr id="0" name=""/>
        <dsp:cNvSpPr/>
      </dsp:nvSpPr>
      <dsp:spPr>
        <a:xfrm>
          <a:off x="6027318" y="225470"/>
          <a:ext cx="5287072" cy="892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set #2</a:t>
          </a:r>
        </a:p>
      </dsp:txBody>
      <dsp:txXfrm>
        <a:off x="6027318" y="225470"/>
        <a:ext cx="5287072" cy="892800"/>
      </dsp:txXfrm>
    </dsp:sp>
    <dsp:sp modelId="{E4FD5043-5612-43C5-B6AE-CCD431549399}">
      <dsp:nvSpPr>
        <dsp:cNvPr id="0" name=""/>
        <dsp:cNvSpPr/>
      </dsp:nvSpPr>
      <dsp:spPr>
        <a:xfrm>
          <a:off x="6027318" y="1118270"/>
          <a:ext cx="5287072" cy="31485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A data set of all current Car Wash locations in New York</a:t>
          </a:r>
        </a:p>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This Data set was generated via the Foursquare API</a:t>
          </a:r>
        </a:p>
      </dsp:txBody>
      <dsp:txXfrm>
        <a:off x="6027318" y="1118270"/>
        <a:ext cx="5287072" cy="31485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8/4/2019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br>
              <a:rPr lang="en-US" dirty="0"/>
            </a:br>
            <a:r>
              <a:rPr lang="en-US" dirty="0"/>
              <a:t> </a:t>
            </a:r>
            <a:r>
              <a:rPr lang="en-US" sz="7200" b="1" dirty="0"/>
              <a:t>ABC Car Cleaning </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Where to open new locations in new York</a:t>
            </a:r>
          </a:p>
          <a:p>
            <a:pPr algn="ctr"/>
            <a:r>
              <a:rPr lang="en-US" sz="2400" dirty="0">
                <a:latin typeface="Tahoma" panose="020B0604030504040204" pitchFamily="34" charset="0"/>
                <a:ea typeface="Tahoma" panose="020B0604030504040204" pitchFamily="34" charset="0"/>
                <a:cs typeface="Tahoma" panose="020B0604030504040204" pitchFamily="34" charset="0"/>
              </a:rPr>
              <a:t>David Samet</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28432896"/>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data explanation</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627674631"/>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Data sets used</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3" y="2249486"/>
            <a:ext cx="4878386" cy="3541714"/>
          </a:xfrm>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This is an example of the NY counties Data Set</a:t>
            </a:r>
          </a:p>
        </p:txBody>
      </p:sp>
      <p:pic>
        <p:nvPicPr>
          <p:cNvPr id="5" name="Picture 4">
            <a:extLst>
              <a:ext uri="{FF2B5EF4-FFF2-40B4-BE49-F238E27FC236}">
                <a16:creationId xmlns:a16="http://schemas.microsoft.com/office/drawing/2014/main" id="{9459B459-7580-4EBF-9848-5475FB810E0D}"/>
              </a:ext>
            </a:extLst>
          </p:cNvPr>
          <p:cNvPicPr>
            <a:picLocks noChangeAspect="1"/>
          </p:cNvPicPr>
          <p:nvPr/>
        </p:nvPicPr>
        <p:blipFill>
          <a:blip r:embed="rId2"/>
          <a:stretch>
            <a:fillRect/>
          </a:stretch>
        </p:blipFill>
        <p:spPr>
          <a:xfrm>
            <a:off x="1699416" y="3722227"/>
            <a:ext cx="3762375" cy="1552575"/>
          </a:xfrm>
          <a:prstGeom prst="rect">
            <a:avLst/>
          </a:prstGeom>
        </p:spPr>
      </p:pic>
      <p:sp>
        <p:nvSpPr>
          <p:cNvPr id="9" name="TextBox 8">
            <a:extLst>
              <a:ext uri="{FF2B5EF4-FFF2-40B4-BE49-F238E27FC236}">
                <a16:creationId xmlns:a16="http://schemas.microsoft.com/office/drawing/2014/main" id="{300BE8E1-DDE7-4B4E-A84C-B91AB41768FC}"/>
              </a:ext>
            </a:extLst>
          </p:cNvPr>
          <p:cNvSpPr txBox="1"/>
          <p:nvPr/>
        </p:nvSpPr>
        <p:spPr>
          <a:xfrm>
            <a:off x="6459524" y="2249486"/>
            <a:ext cx="4168586" cy="830997"/>
          </a:xfrm>
          <a:prstGeom prst="rect">
            <a:avLst/>
          </a:prstGeom>
          <a:noFill/>
        </p:spPr>
        <p:txBody>
          <a:bodyPr wrap="square" rtlCol="0">
            <a:sp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This is an example of the </a:t>
            </a:r>
            <a:r>
              <a:rPr lang="en-US" sz="2400" dirty="0" err="1">
                <a:latin typeface="Tahoma" panose="020B0604030504040204" pitchFamily="34" charset="0"/>
                <a:ea typeface="Tahoma" panose="020B0604030504040204" pitchFamily="34" charset="0"/>
                <a:cs typeface="Tahoma" panose="020B0604030504040204" pitchFamily="34" charset="0"/>
              </a:rPr>
              <a:t>Foursqure</a:t>
            </a:r>
            <a:r>
              <a:rPr lang="en-US" sz="2400" dirty="0">
                <a:latin typeface="Tahoma" panose="020B0604030504040204" pitchFamily="34" charset="0"/>
                <a:ea typeface="Tahoma" panose="020B0604030504040204" pitchFamily="34" charset="0"/>
                <a:cs typeface="Tahoma" panose="020B0604030504040204" pitchFamily="34" charset="0"/>
              </a:rPr>
              <a:t> Data Set</a:t>
            </a:r>
          </a:p>
        </p:txBody>
      </p:sp>
      <p:pic>
        <p:nvPicPr>
          <p:cNvPr id="10" name="Picture 9">
            <a:extLst>
              <a:ext uri="{FF2B5EF4-FFF2-40B4-BE49-F238E27FC236}">
                <a16:creationId xmlns:a16="http://schemas.microsoft.com/office/drawing/2014/main" id="{98C79521-288A-47AE-972A-9039DE289618}"/>
              </a:ext>
            </a:extLst>
          </p:cNvPr>
          <p:cNvPicPr>
            <a:picLocks noChangeAspect="1"/>
          </p:cNvPicPr>
          <p:nvPr/>
        </p:nvPicPr>
        <p:blipFill>
          <a:blip r:embed="rId3"/>
          <a:stretch>
            <a:fillRect/>
          </a:stretch>
        </p:blipFill>
        <p:spPr>
          <a:xfrm>
            <a:off x="6456160" y="3741276"/>
            <a:ext cx="4171950" cy="1514475"/>
          </a:xfrm>
          <a:prstGeom prst="rect">
            <a:avLst/>
          </a:prstGeom>
        </p:spPr>
      </p:pic>
    </p:spTree>
    <p:extLst>
      <p:ext uri="{BB962C8B-B14F-4D97-AF65-F5344CB8AC3E}">
        <p14:creationId xmlns:p14="http://schemas.microsoft.com/office/powerpoint/2010/main" val="13984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Results in the whole new York</a:t>
            </a:r>
          </a:p>
        </p:txBody>
      </p:sp>
      <p:pic>
        <p:nvPicPr>
          <p:cNvPr id="6" name="Content Placeholder 5">
            <a:extLst>
              <a:ext uri="{FF2B5EF4-FFF2-40B4-BE49-F238E27FC236}">
                <a16:creationId xmlns:a16="http://schemas.microsoft.com/office/drawing/2014/main" id="{F279E3E2-E2C4-41F9-A6A3-A73E9F224119}"/>
              </a:ext>
            </a:extLst>
          </p:cNvPr>
          <p:cNvPicPr>
            <a:picLocks noGrp="1" noChangeAspect="1"/>
          </p:cNvPicPr>
          <p:nvPr>
            <p:ph idx="1"/>
          </p:nvPr>
        </p:nvPicPr>
        <p:blipFill>
          <a:blip r:embed="rId2"/>
          <a:stretch>
            <a:fillRect/>
          </a:stretch>
        </p:blipFill>
        <p:spPr>
          <a:xfrm>
            <a:off x="2129481" y="1934005"/>
            <a:ext cx="7929861" cy="4305477"/>
          </a:xfrm>
          <a:prstGeom prst="rect">
            <a:avLst/>
          </a:prstGeom>
        </p:spPr>
      </p:pic>
      <p:cxnSp>
        <p:nvCxnSpPr>
          <p:cNvPr id="8" name="Straight Arrow Connector 7">
            <a:extLst>
              <a:ext uri="{FF2B5EF4-FFF2-40B4-BE49-F238E27FC236}">
                <a16:creationId xmlns:a16="http://schemas.microsoft.com/office/drawing/2014/main" id="{32D467CE-9531-43F4-82AB-CD5A30E6F722}"/>
              </a:ext>
            </a:extLst>
          </p:cNvPr>
          <p:cNvCxnSpPr>
            <a:cxnSpLocks/>
            <a:stCxn id="10" idx="3"/>
          </p:cNvCxnSpPr>
          <p:nvPr/>
        </p:nvCxnSpPr>
        <p:spPr>
          <a:xfrm>
            <a:off x="1946247" y="2667807"/>
            <a:ext cx="4454553" cy="3354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540E783-DA8C-4F68-B1B7-862841F50311}"/>
              </a:ext>
            </a:extLst>
          </p:cNvPr>
          <p:cNvSpPr/>
          <p:nvPr/>
        </p:nvSpPr>
        <p:spPr>
          <a:xfrm>
            <a:off x="6375633" y="2617365"/>
            <a:ext cx="570451" cy="922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A00B7B7-4334-49FA-BDF3-CFC8578B661F}"/>
              </a:ext>
            </a:extLst>
          </p:cNvPr>
          <p:cNvSpPr txBox="1"/>
          <p:nvPr/>
        </p:nvSpPr>
        <p:spPr>
          <a:xfrm>
            <a:off x="629174" y="2344641"/>
            <a:ext cx="1317073" cy="646331"/>
          </a:xfrm>
          <a:prstGeom prst="rect">
            <a:avLst/>
          </a:prstGeom>
          <a:noFill/>
        </p:spPr>
        <p:txBody>
          <a:bodyPr wrap="square" rtlCol="0">
            <a:spAutoFit/>
          </a:bodyPr>
          <a:lstStyle/>
          <a:p>
            <a:r>
              <a:rPr lang="en-US" sz="1200" dirty="0">
                <a:solidFill>
                  <a:schemeClr val="bg1"/>
                </a:solidFill>
              </a:rPr>
              <a:t>There is no any Car Washes in Upstate New York</a:t>
            </a:r>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Results in Long island</a:t>
            </a:r>
          </a:p>
        </p:txBody>
      </p:sp>
      <p:pic>
        <p:nvPicPr>
          <p:cNvPr id="4" name="Content Placeholder 3">
            <a:extLst>
              <a:ext uri="{FF2B5EF4-FFF2-40B4-BE49-F238E27FC236}">
                <a16:creationId xmlns:a16="http://schemas.microsoft.com/office/drawing/2014/main" id="{E7A65F20-1D59-49E3-8606-7AFF189B0158}"/>
              </a:ext>
            </a:extLst>
          </p:cNvPr>
          <p:cNvPicPr>
            <a:picLocks noGrp="1" noChangeAspect="1"/>
          </p:cNvPicPr>
          <p:nvPr>
            <p:ph idx="1"/>
          </p:nvPr>
        </p:nvPicPr>
        <p:blipFill>
          <a:blip r:embed="rId2"/>
          <a:stretch>
            <a:fillRect/>
          </a:stretch>
        </p:blipFill>
        <p:spPr>
          <a:xfrm>
            <a:off x="2214694" y="1855205"/>
            <a:ext cx="7617013" cy="4671430"/>
          </a:xfrm>
          <a:prstGeom prst="rect">
            <a:avLst/>
          </a:prstGeom>
        </p:spPr>
      </p:pic>
      <p:sp>
        <p:nvSpPr>
          <p:cNvPr id="5" name="TextBox 4">
            <a:extLst>
              <a:ext uri="{FF2B5EF4-FFF2-40B4-BE49-F238E27FC236}">
                <a16:creationId xmlns:a16="http://schemas.microsoft.com/office/drawing/2014/main" id="{8461194A-7563-4128-B4D6-F57CEF3AF40A}"/>
              </a:ext>
            </a:extLst>
          </p:cNvPr>
          <p:cNvSpPr txBox="1"/>
          <p:nvPr/>
        </p:nvSpPr>
        <p:spPr>
          <a:xfrm>
            <a:off x="587230" y="2592198"/>
            <a:ext cx="1501629" cy="954107"/>
          </a:xfrm>
          <a:prstGeom prst="rect">
            <a:avLst/>
          </a:prstGeom>
          <a:noFill/>
        </p:spPr>
        <p:txBody>
          <a:bodyPr wrap="square" rtlCol="0">
            <a:spAutoFit/>
          </a:bodyPr>
          <a:lstStyle/>
          <a:p>
            <a:r>
              <a:rPr lang="en-US" sz="1400" dirty="0">
                <a:solidFill>
                  <a:schemeClr val="bg1"/>
                </a:solidFill>
              </a:rPr>
              <a:t>In Long Island </a:t>
            </a:r>
          </a:p>
          <a:p>
            <a:r>
              <a:rPr lang="en-US" sz="1400" dirty="0">
                <a:solidFill>
                  <a:schemeClr val="bg1"/>
                </a:solidFill>
              </a:rPr>
              <a:t>there is definitely place for more Car Washes</a:t>
            </a:r>
          </a:p>
        </p:txBody>
      </p:sp>
      <p:sp>
        <p:nvSpPr>
          <p:cNvPr id="6" name="Oval 5">
            <a:extLst>
              <a:ext uri="{FF2B5EF4-FFF2-40B4-BE49-F238E27FC236}">
                <a16:creationId xmlns:a16="http://schemas.microsoft.com/office/drawing/2014/main" id="{3E4E0846-F816-4ABA-9380-3EB3568A91DB}"/>
              </a:ext>
            </a:extLst>
          </p:cNvPr>
          <p:cNvSpPr/>
          <p:nvPr/>
        </p:nvSpPr>
        <p:spPr>
          <a:xfrm>
            <a:off x="3699545" y="3649211"/>
            <a:ext cx="2885813" cy="147857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55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Final Result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lvl="0"/>
            <a:r>
              <a:rPr lang="en-US" dirty="0"/>
              <a:t>After viewing the heat map, we can clearly see that in Long Island there is a nice part of where there is no Car Wash, </a:t>
            </a:r>
          </a:p>
          <a:p>
            <a:pPr lvl="0"/>
            <a:r>
              <a:rPr lang="en-US" dirty="0"/>
              <a:t>as well as more in Upstate NY above Lake George there is also not a lot of Car Washes</a:t>
            </a:r>
          </a:p>
          <a:p>
            <a:pPr lvl="0"/>
            <a:r>
              <a:rPr lang="en-US" dirty="0"/>
              <a:t>However, it will be worth to do an extra layer of analysis and get the vehicle registration data from the New York DMV to compare the number of cars per area with the amount of Car Washes </a:t>
            </a:r>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228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Rockwell</vt:lpstr>
      <vt:lpstr>Tahoma</vt:lpstr>
      <vt:lpstr>Tw Cen MT</vt:lpstr>
      <vt:lpstr>Wingdings</vt:lpstr>
      <vt:lpstr>Circuit</vt:lpstr>
      <vt:lpstr>  ABC Car Cleaning </vt:lpstr>
      <vt:lpstr>The Problem</vt:lpstr>
      <vt:lpstr>data explanation</vt:lpstr>
      <vt:lpstr>Data sets used</vt:lpstr>
      <vt:lpstr>Results in the whole new York</vt:lpstr>
      <vt:lpstr>Results in Long island</vt:lpstr>
      <vt:lpstr>Final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2019-08-05T00:05:12Z</dcterms:created>
  <dcterms:modified xsi:type="dcterms:W3CDTF">2019-08-05T00:33:22Z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