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7"/>
  </p:notesMasterIdLst>
  <p:sldIdLst>
    <p:sldId id="256" r:id="rId3"/>
    <p:sldId id="278" r:id="rId4"/>
    <p:sldId id="291" r:id="rId5"/>
    <p:sldId id="282" r:id="rId6"/>
    <p:sldId id="303" r:id="rId7"/>
    <p:sldId id="281" r:id="rId8"/>
    <p:sldId id="351" r:id="rId9"/>
    <p:sldId id="385" r:id="rId10"/>
    <p:sldId id="386" r:id="rId11"/>
    <p:sldId id="387" r:id="rId12"/>
    <p:sldId id="343" r:id="rId13"/>
    <p:sldId id="326" r:id="rId14"/>
    <p:sldId id="327" r:id="rId15"/>
    <p:sldId id="323" r:id="rId16"/>
    <p:sldId id="324" r:id="rId17"/>
    <p:sldId id="344" r:id="rId18"/>
    <p:sldId id="284" r:id="rId19"/>
    <p:sldId id="285" r:id="rId20"/>
    <p:sldId id="286" r:id="rId21"/>
    <p:sldId id="288" r:id="rId22"/>
    <p:sldId id="345" r:id="rId23"/>
    <p:sldId id="348" r:id="rId24"/>
    <p:sldId id="349" r:id="rId25"/>
    <p:sldId id="384" r:id="rId26"/>
    <p:sldId id="376" r:id="rId27"/>
    <p:sldId id="380" r:id="rId28"/>
    <p:sldId id="377" r:id="rId29"/>
    <p:sldId id="381" r:id="rId30"/>
    <p:sldId id="382" r:id="rId31"/>
    <p:sldId id="346" r:id="rId32"/>
    <p:sldId id="347" r:id="rId33"/>
    <p:sldId id="350" r:id="rId34"/>
    <p:sldId id="328" r:id="rId35"/>
    <p:sldId id="329"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993" autoAdjust="0"/>
    <p:restoredTop sz="94660"/>
  </p:normalViewPr>
  <p:slideViewPr>
    <p:cSldViewPr snapToGrid="0">
      <p:cViewPr>
        <p:scale>
          <a:sx n="100" d="100"/>
          <a:sy n="100" d="100"/>
        </p:scale>
        <p:origin x="-898" y="-6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0" Type="http://schemas.openxmlformats.org/officeDocument/2006/relationships/tableStyles" Target="tableStyles.xml"/><Relationship Id="rId4" Type="http://schemas.openxmlformats.org/officeDocument/2006/relationships/slide" Target="slides/slide2.xml"/><Relationship Id="rId39" Type="http://schemas.openxmlformats.org/officeDocument/2006/relationships/viewProps" Target="viewProps.xml"/><Relationship Id="rId38" Type="http://schemas.openxmlformats.org/officeDocument/2006/relationships/presProps" Target="presProps.xml"/><Relationship Id="rId37" Type="http://schemas.openxmlformats.org/officeDocument/2006/relationships/notesMaster" Target="notesMasters/notesMaster1.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C1D30BF-7C12-4C82-B88B-598B07C66BAD}" type="datetimeFigureOut">
              <a:rPr lang="en-US" smtClean="0"/>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551413F-2923-47F1-B504-598B52A6576B}"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2613AD4-A960-4FF4-8FC2-D648EA3E12EA}"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DD709-BE30-4E2A-9219-37C26939B96D}"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92613AD4-A960-4FF4-8FC2-D648EA3E12EA}"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DD709-BE30-4E2A-9219-37C26939B96D}"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92613AD4-A960-4FF4-8FC2-D648EA3E12EA}"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DD709-BE30-4E2A-9219-37C26939B96D}"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92613AD4-A960-4FF4-8FC2-D648EA3E12EA}"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DD709-BE30-4E2A-9219-37C26939B96D}"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92613AD4-A960-4FF4-8FC2-D648EA3E12EA}"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DD709-BE30-4E2A-9219-37C26939B96D}"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Date Placeholder 4"/>
          <p:cNvSpPr>
            <a:spLocks noGrp="1"/>
          </p:cNvSpPr>
          <p:nvPr>
            <p:ph type="dt" sz="half" idx="10"/>
          </p:nvPr>
        </p:nvSpPr>
        <p:spPr/>
        <p:txBody>
          <a:bodyPr/>
          <a:lstStyle/>
          <a:p>
            <a:fld id="{92613AD4-A960-4FF4-8FC2-D648EA3E12EA}"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1DD709-BE30-4E2A-9219-37C26939B96D}"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7" name="Date Placeholder 6"/>
          <p:cNvSpPr>
            <a:spLocks noGrp="1"/>
          </p:cNvSpPr>
          <p:nvPr>
            <p:ph type="dt" sz="half" idx="10"/>
          </p:nvPr>
        </p:nvSpPr>
        <p:spPr/>
        <p:txBody>
          <a:bodyPr/>
          <a:lstStyle/>
          <a:p>
            <a:fld id="{92613AD4-A960-4FF4-8FC2-D648EA3E12EA}"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31DD709-BE30-4E2A-9219-37C26939B96D}"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2613AD4-A960-4FF4-8FC2-D648EA3E12EA}"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1DD709-BE30-4E2A-9219-37C26939B96D}"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613AD4-A960-4FF4-8FC2-D648EA3E12EA}"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31DD709-BE30-4E2A-9219-37C26939B96D}"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92613AD4-A960-4FF4-8FC2-D648EA3E12EA}"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1DD709-BE30-4E2A-9219-37C26939B96D}"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92613AD4-A960-4FF4-8FC2-D648EA3E12EA}"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1DD709-BE30-4E2A-9219-37C26939B96D}"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613AD4-A960-4FF4-8FC2-D648EA3E12EA}" type="datetimeFigureOut">
              <a:rPr lang="en-US" smtClean="0"/>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1DD709-BE30-4E2A-9219-37C26939B96D}"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image" Target="../media/image9.jpe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3.jpeg"/><Relationship Id="rId1" Type="http://schemas.openxmlformats.org/officeDocument/2006/relationships/image" Target="../media/image12.jpeg"/></Relationships>
</file>

<file path=ppt/slides/_rels/slide2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14.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1.png"/><Relationship Id="rId1" Type="http://schemas.openxmlformats.org/officeDocument/2006/relationships/image" Target="../media/image20.png"/></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3.png"/><Relationship Id="rId1" Type="http://schemas.openxmlformats.org/officeDocument/2006/relationships/image" Target="../media/image22.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66675" y="-26670"/>
            <a:ext cx="9144000" cy="6858000"/>
          </a:xfrm>
          <a:prstGeom prst="rect">
            <a:avLst/>
          </a:prstGeom>
        </p:spPr>
      </p:pic>
      <p:sp>
        <p:nvSpPr>
          <p:cNvPr id="10" name="TextBox 9"/>
          <p:cNvSpPr txBox="1"/>
          <p:nvPr/>
        </p:nvSpPr>
        <p:spPr>
          <a:xfrm>
            <a:off x="2306955" y="156845"/>
            <a:ext cx="5029200" cy="645160"/>
          </a:xfrm>
          <a:prstGeom prst="rect">
            <a:avLst/>
          </a:prstGeom>
          <a:noFill/>
        </p:spPr>
        <p:txBody>
          <a:bodyPr wrap="square" rtlCol="0">
            <a:spAutoFit/>
          </a:bodyPr>
          <a:lstStyle/>
          <a:p>
            <a:pPr algn="ctr"/>
            <a:r>
              <a:rPr lang="en-US" b="1" dirty="0" smtClean="0">
                <a:solidFill>
                  <a:schemeClr val="tx1"/>
                </a:solidFill>
              </a:rPr>
              <a:t>B Tech 7</a:t>
            </a:r>
            <a:r>
              <a:rPr lang="en-US" b="1" baseline="30000" dirty="0" smtClean="0">
                <a:solidFill>
                  <a:schemeClr val="tx1"/>
                </a:solidFill>
              </a:rPr>
              <a:t>th</a:t>
            </a:r>
            <a:r>
              <a:rPr lang="en-US" b="1" dirty="0" smtClean="0">
                <a:solidFill>
                  <a:schemeClr val="tx1"/>
                </a:solidFill>
              </a:rPr>
              <a:t> Semester  Project</a:t>
            </a:r>
            <a:endParaRPr lang="en-US" b="1" dirty="0" smtClean="0">
              <a:solidFill>
                <a:schemeClr val="tx1"/>
              </a:solidFill>
            </a:endParaRPr>
          </a:p>
          <a:p>
            <a:pPr algn="ctr"/>
            <a:r>
              <a:rPr lang="en-US" b="1" dirty="0" smtClean="0">
                <a:solidFill>
                  <a:schemeClr val="tx1"/>
                </a:solidFill>
              </a:rPr>
              <a:t> on </a:t>
            </a:r>
            <a:endParaRPr lang="en-US" b="1" dirty="0" smtClean="0">
              <a:solidFill>
                <a:schemeClr val="tx1"/>
              </a:solidFill>
            </a:endParaRPr>
          </a:p>
        </p:txBody>
      </p:sp>
      <p:sp>
        <p:nvSpPr>
          <p:cNvPr id="4" name="Title 3"/>
          <p:cNvSpPr>
            <a:spLocks noGrp="1"/>
          </p:cNvSpPr>
          <p:nvPr>
            <p:ph type="title"/>
          </p:nvPr>
        </p:nvSpPr>
        <p:spPr>
          <a:xfrm>
            <a:off x="523875" y="775335"/>
            <a:ext cx="8229600" cy="1143000"/>
          </a:xfrm>
        </p:spPr>
        <p:txBody>
          <a:bodyPr anchor="ctr">
            <a:normAutofit/>
          </a:bodyPr>
          <a:lstStyle/>
          <a:p>
            <a:pPr algn="ctr"/>
            <a:r>
              <a:rPr lang="en-US" sz="2800" b="1" dirty="0" smtClean="0">
                <a:solidFill>
                  <a:schemeClr val="tx1"/>
                </a:solidFill>
                <a:latin typeface="Times New Roman" panose="02020603050405020304" charset="0"/>
                <a:cs typeface="Times New Roman" panose="02020603050405020304" charset="0"/>
              </a:rPr>
              <a:t>Automatic Image Caption Generation Using CNN-RNN Architecture</a:t>
            </a:r>
            <a:endParaRPr lang="en-US" sz="2800" b="1" dirty="0" smtClean="0">
              <a:solidFill>
                <a:schemeClr val="tx1"/>
              </a:solidFill>
              <a:latin typeface="Times New Roman" panose="02020603050405020304" charset="0"/>
              <a:cs typeface="Times New Roman" panose="02020603050405020304" charset="0"/>
            </a:endParaRPr>
          </a:p>
        </p:txBody>
      </p:sp>
      <p:sp>
        <p:nvSpPr>
          <p:cNvPr id="6" name="Content Placeholder 5"/>
          <p:cNvSpPr>
            <a:spLocks noGrp="1"/>
          </p:cNvSpPr>
          <p:nvPr>
            <p:ph sz="quarter" idx="2"/>
          </p:nvPr>
        </p:nvSpPr>
        <p:spPr>
          <a:xfrm>
            <a:off x="383540" y="2585720"/>
            <a:ext cx="4083685" cy="3194685"/>
          </a:xfrm>
        </p:spPr>
        <p:txBody>
          <a:bodyPr>
            <a:normAutofit/>
          </a:bodyPr>
          <a:lstStyle/>
          <a:p>
            <a:pPr algn="just">
              <a:buNone/>
            </a:pPr>
            <a:r>
              <a:rPr lang="en-US" sz="2000" b="1" u="sng" dirty="0" smtClean="0">
                <a:solidFill>
                  <a:schemeClr val="tx1"/>
                </a:solidFill>
                <a:latin typeface="Times New Roman" panose="02020603050405020304" charset="0"/>
                <a:cs typeface="Times New Roman" panose="02020603050405020304" charset="0"/>
              </a:rPr>
              <a:t>Under the Guidance of:</a:t>
            </a:r>
            <a:endParaRPr lang="en-US" sz="1800" b="1" dirty="0" smtClean="0">
              <a:solidFill>
                <a:schemeClr val="tx1"/>
              </a:solidFill>
              <a:latin typeface="Times New Roman" panose="02020603050405020304" charset="0"/>
              <a:cs typeface="Times New Roman" panose="02020603050405020304" charset="0"/>
            </a:endParaRPr>
          </a:p>
          <a:p>
            <a:pPr algn="just">
              <a:buNone/>
            </a:pPr>
            <a:r>
              <a:rPr lang="en-US" sz="1800" b="1" dirty="0" smtClean="0">
                <a:solidFill>
                  <a:schemeClr val="tx1"/>
                </a:solidFill>
                <a:latin typeface="Times New Roman" panose="02020603050405020304" charset="0"/>
                <a:cs typeface="Times New Roman" panose="02020603050405020304" charset="0"/>
              </a:rPr>
              <a:t>Mrs. Gitimoni Talukdar</a:t>
            </a:r>
            <a:endParaRPr lang="en-US" sz="1800" dirty="0" smtClean="0">
              <a:solidFill>
                <a:schemeClr val="tx2">
                  <a:lumMod val="75000"/>
                </a:schemeClr>
              </a:solidFill>
              <a:latin typeface="Times New Roman" panose="02020603050405020304" charset="0"/>
              <a:cs typeface="Times New Roman" panose="02020603050405020304" charset="0"/>
            </a:endParaRPr>
          </a:p>
          <a:p>
            <a:pPr algn="just">
              <a:buNone/>
            </a:pPr>
            <a:r>
              <a:rPr lang="en-US" sz="1800" b="1" dirty="0" smtClean="0">
                <a:solidFill>
                  <a:schemeClr val="tx1"/>
                </a:solidFill>
                <a:latin typeface="Times New Roman" panose="02020603050405020304" charset="0"/>
                <a:cs typeface="Times New Roman" panose="02020603050405020304" charset="0"/>
              </a:rPr>
              <a:t>Assistant Professor</a:t>
            </a:r>
            <a:endParaRPr lang="en-US" sz="1800" b="1" dirty="0" smtClean="0">
              <a:solidFill>
                <a:schemeClr val="tx1"/>
              </a:solidFill>
              <a:latin typeface="Times New Roman" panose="02020603050405020304" charset="0"/>
              <a:cs typeface="Times New Roman" panose="02020603050405020304" charset="0"/>
            </a:endParaRPr>
          </a:p>
          <a:p>
            <a:pPr algn="just">
              <a:buNone/>
            </a:pPr>
            <a:r>
              <a:rPr lang="en-US" sz="1800" b="1" dirty="0" smtClean="0">
                <a:solidFill>
                  <a:schemeClr val="tx1"/>
                </a:solidFill>
                <a:latin typeface="Times New Roman" panose="02020603050405020304" charset="0"/>
                <a:cs typeface="Times New Roman" panose="02020603050405020304" charset="0"/>
              </a:rPr>
              <a:t>Department of Computer Science,</a:t>
            </a:r>
            <a:endParaRPr lang="en-US" sz="1800" b="1" dirty="0" smtClean="0">
              <a:solidFill>
                <a:schemeClr val="tx1"/>
              </a:solidFill>
              <a:latin typeface="Times New Roman" panose="02020603050405020304" charset="0"/>
              <a:cs typeface="Times New Roman" panose="02020603050405020304" charset="0"/>
            </a:endParaRPr>
          </a:p>
          <a:p>
            <a:pPr algn="just">
              <a:buNone/>
            </a:pPr>
            <a:r>
              <a:rPr lang="en-US" sz="1800" b="1" dirty="0" smtClean="0">
                <a:solidFill>
                  <a:schemeClr val="tx1"/>
                </a:solidFill>
                <a:latin typeface="Times New Roman" panose="02020603050405020304" charset="0"/>
                <a:cs typeface="Times New Roman" panose="02020603050405020304" charset="0"/>
              </a:rPr>
              <a:t>The Assam Royal Global University,</a:t>
            </a:r>
            <a:endParaRPr lang="en-US" sz="1800" b="1" dirty="0" smtClean="0">
              <a:solidFill>
                <a:schemeClr val="tx1"/>
              </a:solidFill>
              <a:latin typeface="Times New Roman" panose="02020603050405020304" charset="0"/>
              <a:cs typeface="Times New Roman" panose="02020603050405020304" charset="0"/>
            </a:endParaRPr>
          </a:p>
          <a:p>
            <a:pPr algn="just">
              <a:buNone/>
            </a:pPr>
            <a:r>
              <a:rPr lang="en-US" sz="1800" b="1" dirty="0" smtClean="0">
                <a:solidFill>
                  <a:schemeClr val="tx1"/>
                </a:solidFill>
                <a:latin typeface="Times New Roman" panose="02020603050405020304" charset="0"/>
                <a:cs typeface="Times New Roman" panose="02020603050405020304" charset="0"/>
              </a:rPr>
              <a:t>Guwahati</a:t>
            </a:r>
            <a:endParaRPr lang="en-US" sz="1800" b="1" dirty="0" smtClean="0">
              <a:solidFill>
                <a:schemeClr val="tx1"/>
              </a:solidFill>
              <a:latin typeface="Times New Roman" panose="02020603050405020304" charset="0"/>
              <a:cs typeface="Times New Roman" panose="02020603050405020304" charset="0"/>
            </a:endParaRPr>
          </a:p>
        </p:txBody>
      </p:sp>
      <p:sp>
        <p:nvSpPr>
          <p:cNvPr id="8" name="Content Placeholder 7"/>
          <p:cNvSpPr>
            <a:spLocks noGrp="1"/>
          </p:cNvSpPr>
          <p:nvPr>
            <p:ph sz="quarter" idx="4"/>
          </p:nvPr>
        </p:nvSpPr>
        <p:spPr>
          <a:xfrm>
            <a:off x="5041265" y="2496185"/>
            <a:ext cx="4041775" cy="3350138"/>
          </a:xfrm>
        </p:spPr>
        <p:txBody>
          <a:bodyPr vert="horz" lIns="91440" tIns="45720" rIns="91440" bIns="45720" rtlCol="0">
            <a:normAutofit fontScale="25000" lnSpcReduction="20000"/>
          </a:bodyPr>
          <a:lstStyle/>
          <a:p>
            <a:pPr lvl="0" algn="ctr">
              <a:buClrTx/>
              <a:buSzTx/>
              <a:buNone/>
            </a:pPr>
            <a:r>
              <a:rPr lang="en-US" sz="8000" b="1" u="sng" dirty="0" smtClean="0">
                <a:gradFill>
                  <a:gsLst>
                    <a:gs pos="0">
                      <a:srgbClr val="012D86"/>
                    </a:gs>
                    <a:gs pos="100000">
                      <a:srgbClr val="0E2557"/>
                    </a:gs>
                  </a:gsLst>
                  <a:lin scaled="0"/>
                </a:gradFill>
                <a:latin typeface="Bahnschrift SemiBold" panose="020B0502040204020203" pitchFamily="34" charset="0"/>
                <a:sym typeface="+mn-ea"/>
              </a:rPr>
              <a:t>Presented by:</a:t>
            </a:r>
            <a:endParaRPr lang="en-US" sz="8000" b="1" u="sng" dirty="0" smtClean="0">
              <a:gradFill>
                <a:gsLst>
                  <a:gs pos="0">
                    <a:srgbClr val="012D86"/>
                  </a:gs>
                  <a:gs pos="100000">
                    <a:srgbClr val="0E2557"/>
                  </a:gs>
                </a:gsLst>
                <a:lin scaled="0"/>
              </a:gradFill>
              <a:latin typeface="Bahnschrift SemiBold" panose="020B0502040204020203" pitchFamily="34" charset="0"/>
              <a:sym typeface="+mn-ea"/>
            </a:endParaRPr>
          </a:p>
          <a:p>
            <a:pPr lvl="0" algn="ctr">
              <a:buClrTx/>
              <a:buSzTx/>
              <a:buNone/>
            </a:pPr>
            <a:r>
              <a:rPr lang="en-US" sz="8000" dirty="0" smtClean="0">
                <a:solidFill>
                  <a:srgbClr val="002060"/>
                </a:solidFill>
                <a:latin typeface="Bahnschrift SemiBold" panose="020B0502040204020203" pitchFamily="34" charset="0"/>
                <a:sym typeface="+mn-ea"/>
              </a:rPr>
              <a:t>Divyanshu Singh(172025017)</a:t>
            </a:r>
            <a:endParaRPr lang="en-US" sz="8000" dirty="0" smtClean="0">
              <a:solidFill>
                <a:srgbClr val="002060"/>
              </a:solidFill>
              <a:latin typeface="Bahnschrift SemiBold" panose="020B0502040204020203" pitchFamily="34" charset="0"/>
              <a:sym typeface="+mn-ea"/>
            </a:endParaRPr>
          </a:p>
          <a:p>
            <a:pPr lvl="0" algn="ctr">
              <a:buClrTx/>
              <a:buSzTx/>
              <a:buNone/>
            </a:pPr>
            <a:r>
              <a:rPr lang="en-US" sz="8000" dirty="0" smtClean="0">
                <a:solidFill>
                  <a:srgbClr val="002060"/>
                </a:solidFill>
                <a:latin typeface="Bahnschrift SemiBold" panose="020B0502040204020203" pitchFamily="34" charset="0"/>
                <a:sym typeface="+mn-ea"/>
              </a:rPr>
              <a:t>Duwesh Kumar(172025018)</a:t>
            </a:r>
            <a:endParaRPr lang="en-US" sz="8000" dirty="0" smtClean="0">
              <a:solidFill>
                <a:srgbClr val="002060"/>
              </a:solidFill>
              <a:latin typeface="Bahnschrift SemiBold" panose="020B0502040204020203" pitchFamily="34" charset="0"/>
              <a:sym typeface="+mn-ea"/>
            </a:endParaRPr>
          </a:p>
          <a:p>
            <a:pPr lvl="0" algn="ctr">
              <a:buClrTx/>
              <a:buSzTx/>
              <a:buNone/>
            </a:pPr>
            <a:endParaRPr lang="en-US" sz="8000" dirty="0" smtClean="0">
              <a:solidFill>
                <a:srgbClr val="7030A0"/>
              </a:solidFill>
              <a:latin typeface="Bahnschrift SemiBold" panose="020B0502040204020203" pitchFamily="34" charset="0"/>
              <a:sym typeface="+mn-ea"/>
            </a:endParaRPr>
          </a:p>
          <a:p>
            <a:pPr lvl="0" algn="ctr">
              <a:buClrTx/>
              <a:buSzTx/>
              <a:buNone/>
            </a:pPr>
            <a:r>
              <a:rPr lang="en-US" sz="8000" b="1" dirty="0" smtClean="0">
                <a:solidFill>
                  <a:schemeClr val="tx1"/>
                </a:solidFill>
                <a:latin typeface="Bahnschrift SemiBold" panose="020B0502040204020203" pitchFamily="34" charset="0"/>
                <a:sym typeface="+mn-ea"/>
              </a:rPr>
              <a:t>Bachelor of Technology (7th sem)</a:t>
            </a:r>
            <a:endParaRPr lang="en-US" sz="8000" b="1" dirty="0" smtClean="0">
              <a:solidFill>
                <a:schemeClr val="tx1"/>
              </a:solidFill>
              <a:latin typeface="Bahnschrift SemiBold" panose="020B0502040204020203" pitchFamily="34" charset="0"/>
              <a:sym typeface="+mn-ea"/>
            </a:endParaRPr>
          </a:p>
          <a:p>
            <a:pPr lvl="0" algn="ctr">
              <a:buClrTx/>
              <a:buSzTx/>
              <a:buNone/>
            </a:pPr>
            <a:r>
              <a:rPr lang="en-US" sz="8000" b="1" dirty="0" smtClean="0">
                <a:solidFill>
                  <a:schemeClr val="tx1"/>
                </a:solidFill>
                <a:latin typeface="Bahnschrift SemiBold" panose="020B0502040204020203" pitchFamily="34" charset="0"/>
                <a:sym typeface="+mn-ea"/>
              </a:rPr>
              <a:t>Department of Computer Science,</a:t>
            </a:r>
            <a:endParaRPr lang="en-US" sz="8000" b="1" dirty="0" smtClean="0">
              <a:solidFill>
                <a:schemeClr val="tx1"/>
              </a:solidFill>
              <a:latin typeface="Bahnschrift SemiBold" panose="020B0502040204020203" pitchFamily="34" charset="0"/>
              <a:sym typeface="+mn-ea"/>
            </a:endParaRPr>
          </a:p>
          <a:p>
            <a:pPr lvl="0" algn="ctr">
              <a:buClrTx/>
              <a:buSzTx/>
              <a:buNone/>
            </a:pPr>
            <a:r>
              <a:rPr lang="en-US" sz="8000" b="1" dirty="0" smtClean="0">
                <a:solidFill>
                  <a:schemeClr val="tx1"/>
                </a:solidFill>
                <a:latin typeface="Bahnschrift SemiBold" panose="020B0502040204020203" pitchFamily="34" charset="0"/>
                <a:sym typeface="+mn-ea"/>
              </a:rPr>
              <a:t>The Assam Royal Global University,</a:t>
            </a:r>
            <a:endParaRPr lang="en-US" sz="8000" b="1" dirty="0" smtClean="0">
              <a:solidFill>
                <a:schemeClr val="tx1"/>
              </a:solidFill>
              <a:latin typeface="Bahnschrift SemiBold" panose="020B0502040204020203" pitchFamily="34" charset="0"/>
              <a:sym typeface="+mn-ea"/>
            </a:endParaRPr>
          </a:p>
          <a:p>
            <a:pPr lvl="0" algn="ctr">
              <a:buClrTx/>
              <a:buSzTx/>
              <a:buNone/>
            </a:pPr>
            <a:r>
              <a:rPr lang="en-US" sz="8000" b="1" dirty="0" smtClean="0">
                <a:solidFill>
                  <a:schemeClr val="tx1"/>
                </a:solidFill>
                <a:latin typeface="Bahnschrift SemiBold" panose="020B0502040204020203" pitchFamily="34" charset="0"/>
                <a:sym typeface="+mn-ea"/>
              </a:rPr>
              <a:t>	Guwahati</a:t>
            </a:r>
            <a:endParaRPr lang="en-US" sz="8000" b="1" dirty="0" smtClean="0">
              <a:solidFill>
                <a:schemeClr val="tx1"/>
              </a:solidFill>
              <a:latin typeface="Bahnschrift SemiBold" panose="020B0502040204020203" pitchFamily="34" charset="0"/>
              <a:sym typeface="+mn-e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28650" y="1163955"/>
            <a:ext cx="7886700" cy="5013325"/>
          </a:xfrm>
        </p:spPr>
        <p:txBody>
          <a:bodyPr>
            <a:noAutofit/>
          </a:bodyPr>
          <a:p>
            <a:r>
              <a:rPr lang="en-US" sz="2000"/>
              <a:t>The Long Short-Term Memory Networks. Long Short-Term Memory networks – usually just called “LSTMs” – are a special kind of RNN, capable of learning long- term dependencies. LSTMs are explicitly designed to avoid the long-term dependency problem. Remembering information for long periods of time is practically their default behavior, not something they struggle to learn. In order to add new information, RNN transforms the existing information completely by applying a function. Because of this, the entire information is  modified; on  the  whole, i.e.  there   is   no   consideration for ‘important’ information and ‘not so important’ information.</a:t>
            </a:r>
            <a:endParaRPr lang="en-US" sz="2000"/>
          </a:p>
          <a:p>
            <a:r>
              <a:rPr lang="en-US" sz="2000"/>
              <a:t>LSTMs on the other hand, make small modifications to the information by multiplications and additions. With LSTMs, the information flows through a mechanism known as cell states. This way, LSTMs can selectively remember or forget things. The information at a particular cell state has three different dependencies [4].</a:t>
            </a:r>
            <a:endParaRPr lang="en-US" sz="20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nvSpPr>
        <p:spPr>
          <a:xfrm>
            <a:off x="674370" y="814705"/>
            <a:ext cx="4250055" cy="94615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u="sng">
                <a:solidFill>
                  <a:schemeClr val="tx1"/>
                </a:solidFill>
              </a:rPr>
              <a:t>METHODOLOGY</a:t>
            </a:r>
            <a:endParaRPr lang="en-US" b="1" u="sng">
              <a:solidFill>
                <a:schemeClr val="tx1"/>
              </a:solidFill>
            </a:endParaRPr>
          </a:p>
        </p:txBody>
      </p:sp>
      <p:pic>
        <p:nvPicPr>
          <p:cNvPr id="6" name="Content Placeholder 5" descr="Untitled Diagram"/>
          <p:cNvPicPr>
            <a:picLocks noGrp="1" noChangeAspect="1"/>
          </p:cNvPicPr>
          <p:nvPr>
            <p:ph idx="1"/>
          </p:nvPr>
        </p:nvPicPr>
        <p:blipFill>
          <a:blip r:embed="rId1"/>
          <a:stretch>
            <a:fillRect/>
          </a:stretch>
        </p:blipFill>
        <p:spPr>
          <a:xfrm>
            <a:off x="2820670" y="1900555"/>
            <a:ext cx="3502025" cy="435038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704850"/>
            <a:ext cx="3942715" cy="1059815"/>
          </a:xfrm>
        </p:spPr>
        <p:txBody>
          <a:bodyPr/>
          <a:lstStyle/>
          <a:p>
            <a:r>
              <a:rPr lang="en-US" b="1" u="sng"/>
              <a:t>Data Collection</a:t>
            </a:r>
            <a:endParaRPr lang="en-US" b="1" u="sng"/>
          </a:p>
        </p:txBody>
      </p:sp>
      <p:sp>
        <p:nvSpPr>
          <p:cNvPr id="3" name="Content Placeholder 2"/>
          <p:cNvSpPr>
            <a:spLocks noGrp="1"/>
          </p:cNvSpPr>
          <p:nvPr>
            <p:ph idx="1"/>
          </p:nvPr>
        </p:nvSpPr>
        <p:spPr>
          <a:xfrm>
            <a:off x="628650" y="1614805"/>
            <a:ext cx="7886700" cy="4562475"/>
          </a:xfrm>
        </p:spPr>
        <p:txBody>
          <a:bodyPr/>
          <a:lstStyle/>
          <a:p>
            <a:r>
              <a:rPr lang="en-US"/>
              <a:t>There are many open source datasets available for this problem,like Flicker_8k(containing 8k images).</a:t>
            </a:r>
            <a:endParaRPr lang="en-US"/>
          </a:p>
          <a:p>
            <a:r>
              <a:rPr lang="en-US">
                <a:sym typeface="+mn-ea"/>
              </a:rPr>
              <a:t>The dataset contains 8000 images each with 5 captions.</a:t>
            </a:r>
            <a:endParaRPr lang="en-US"/>
          </a:p>
          <a:p>
            <a:r>
              <a:rPr lang="en-US">
                <a:sym typeface="+mn-ea"/>
              </a:rPr>
              <a:t> The dataset is divided in three splits: train set, validation set and test set.</a:t>
            </a:r>
            <a:endParaRPr lang="en-US"/>
          </a:p>
          <a:p>
            <a:r>
              <a:rPr lang="en-US">
                <a:sym typeface="+mn-ea"/>
              </a:rPr>
              <a:t>The train set contains 6000 images, the validation set contains 1000 images and the test set contains 1000 images.</a:t>
            </a:r>
            <a:endParaRPr lang="en-US"/>
          </a:p>
          <a:p>
            <a:endParaRPr lang="en-US"/>
          </a:p>
          <a:p>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714375"/>
            <a:ext cx="3557905" cy="1325880"/>
          </a:xfrm>
        </p:spPr>
        <p:txBody>
          <a:bodyPr/>
          <a:lstStyle/>
          <a:p>
            <a:r>
              <a:rPr lang="en-US" b="1" u="sng"/>
              <a:t>Data Cleaning</a:t>
            </a:r>
            <a:endParaRPr lang="en-US" b="1" u="sng"/>
          </a:p>
        </p:txBody>
      </p:sp>
      <p:sp>
        <p:nvSpPr>
          <p:cNvPr id="3" name="Content Placeholder 2"/>
          <p:cNvSpPr>
            <a:spLocks noGrp="1"/>
          </p:cNvSpPr>
          <p:nvPr>
            <p:ph idx="1"/>
          </p:nvPr>
        </p:nvSpPr>
        <p:spPr>
          <a:xfrm>
            <a:off x="628650" y="1724660"/>
            <a:ext cx="7886700" cy="2872105"/>
          </a:xfrm>
        </p:spPr>
        <p:txBody>
          <a:bodyPr/>
          <a:lstStyle/>
          <a:p>
            <a:r>
              <a:rPr lang="en-US"/>
              <a:t>When we deal with text, we generally perform some basic cleaning like lower casing all the words.</a:t>
            </a:r>
            <a:endParaRPr lang="en-US"/>
          </a:p>
          <a:p>
            <a:r>
              <a:rPr lang="en-US"/>
              <a:t>Removing special tokens (like '%' , '$' ,'#' ,etc.).</a:t>
            </a:r>
            <a:endParaRPr lang="en-US"/>
          </a:p>
          <a:p>
            <a:r>
              <a:rPr lang="en-US"/>
              <a:t>Eliminating words which contains number (like 'hey199', etc).</a:t>
            </a: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5828030" cy="1325880"/>
          </a:xfrm>
        </p:spPr>
        <p:txBody>
          <a:bodyPr/>
          <a:lstStyle/>
          <a:p>
            <a:r>
              <a:rPr lang="en-US" b="1" u="sng"/>
              <a:t>Image Preprocessing</a:t>
            </a:r>
            <a:endParaRPr lang="en-US" b="1" u="sng"/>
          </a:p>
        </p:txBody>
      </p:sp>
      <p:sp>
        <p:nvSpPr>
          <p:cNvPr id="3" name="Content Placeholder 2"/>
          <p:cNvSpPr>
            <a:spLocks noGrp="1"/>
          </p:cNvSpPr>
          <p:nvPr>
            <p:ph idx="1"/>
          </p:nvPr>
        </p:nvSpPr>
        <p:spPr>
          <a:xfrm>
            <a:off x="628650" y="1503680"/>
            <a:ext cx="7886700" cy="4351338"/>
          </a:xfrm>
        </p:spPr>
        <p:txBody>
          <a:bodyPr/>
          <a:lstStyle/>
          <a:p>
            <a:r>
              <a:rPr lang="en-US" dirty="0"/>
              <a:t>Images are nothing but input (X) to our </a:t>
            </a:r>
            <a:r>
              <a:rPr lang="en-US" dirty="0" err="1"/>
              <a:t>model.As</a:t>
            </a:r>
            <a:r>
              <a:rPr lang="en-US" dirty="0"/>
              <a:t> you may already know that any input to a model must be given in the form of a vector.</a:t>
            </a:r>
            <a:endParaRPr lang="en-US" dirty="0"/>
          </a:p>
          <a:p>
            <a:r>
              <a:rPr lang="en-US" dirty="0"/>
              <a:t>We need to convert every image into a fixed sized vector which can then be fed as input to the neural </a:t>
            </a:r>
            <a:r>
              <a:rPr lang="en-US" dirty="0" err="1"/>
              <a:t>network.For</a:t>
            </a:r>
            <a:r>
              <a:rPr lang="en-US" dirty="0"/>
              <a:t> this </a:t>
            </a:r>
            <a:r>
              <a:rPr lang="en-US" dirty="0" err="1"/>
              <a:t>purpose,we</a:t>
            </a:r>
            <a:r>
              <a:rPr lang="en-US" dirty="0"/>
              <a:t> opt for transfer learning by using the Inception-V3 Model.</a:t>
            </a:r>
            <a:endParaRPr lang="en-US" dirty="0"/>
          </a:p>
          <a:p>
            <a:r>
              <a:rPr lang="en-US" dirty="0"/>
              <a:t>This model was trained on Imagenet dataset to perform image classification on 1000 different classes of images.</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711200"/>
            <a:ext cx="7886700" cy="1114425"/>
          </a:xfrm>
        </p:spPr>
        <p:txBody>
          <a:bodyPr/>
          <a:lstStyle/>
          <a:p>
            <a:r>
              <a:rPr lang="en-US" b="1" u="sng"/>
              <a:t>Caption Preprocessing</a:t>
            </a:r>
            <a:endParaRPr lang="en-US" b="1" u="sng"/>
          </a:p>
        </p:txBody>
      </p:sp>
      <p:sp>
        <p:nvSpPr>
          <p:cNvPr id="3" name="Content Placeholder 2"/>
          <p:cNvSpPr>
            <a:spLocks noGrp="1"/>
          </p:cNvSpPr>
          <p:nvPr>
            <p:ph idx="1"/>
          </p:nvPr>
        </p:nvSpPr>
        <p:spPr>
          <a:xfrm>
            <a:off x="628650" y="1641475"/>
            <a:ext cx="7886700" cy="3258820"/>
          </a:xfrm>
        </p:spPr>
        <p:txBody>
          <a:bodyPr>
            <a:normAutofit lnSpcReduction="10000"/>
          </a:bodyPr>
          <a:lstStyle/>
          <a:p>
            <a:r>
              <a:rPr lang="en-US"/>
              <a:t>We must note that captions are something that we want to predict. So during the training period, captions will be target variable(Y) that the model is learning to predict.</a:t>
            </a:r>
            <a:endParaRPr lang="en-US"/>
          </a:p>
          <a:p>
            <a:r>
              <a:rPr lang="en-US"/>
              <a:t>But the prediction of the entire caption,given the image does not happen at once.We will predict the caption word by word.Thus,we need to encode each word into a fixed size vector.</a:t>
            </a:r>
            <a:endParaRPr lang="en-US"/>
          </a:p>
          <a:p>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4338320" cy="1325880"/>
          </a:xfrm>
        </p:spPr>
        <p:txBody>
          <a:bodyPr/>
          <a:lstStyle/>
          <a:p>
            <a:r>
              <a:rPr lang="en-US" b="1" u="sng"/>
              <a:t>Word Embedding</a:t>
            </a:r>
            <a:endParaRPr lang="en-US" b="1" u="sng"/>
          </a:p>
        </p:txBody>
      </p:sp>
      <p:sp>
        <p:nvSpPr>
          <p:cNvPr id="3" name="Content Placeholder 2"/>
          <p:cNvSpPr>
            <a:spLocks noGrp="1"/>
          </p:cNvSpPr>
          <p:nvPr>
            <p:ph idx="1"/>
          </p:nvPr>
        </p:nvSpPr>
        <p:spPr>
          <a:xfrm>
            <a:off x="628650" y="1430655"/>
            <a:ext cx="7886700" cy="4351338"/>
          </a:xfrm>
        </p:spPr>
        <p:txBody>
          <a:bodyPr/>
          <a:lstStyle/>
          <a:p>
            <a:r>
              <a:rPr lang="en-US"/>
              <a:t>Word Embeddings are the texts converted into numbers and there may be different numerical representations of the same text.</a:t>
            </a:r>
            <a:endParaRPr lang="en-US"/>
          </a:p>
          <a:p>
            <a:r>
              <a:rPr lang="en-US"/>
              <a:t>A vector representation of a word may be a one-hot encoded vector where 1 stands for the position where the word exists and 0 everywhere else.</a:t>
            </a:r>
            <a:endParaRPr lang="en-US"/>
          </a:p>
          <a:p>
            <a:r>
              <a:rPr lang="en-US"/>
              <a:t>We will map every word (index) to a 200-long vector and for this purpose, we will use a pre- trained GLOVE Model.</a:t>
            </a: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nvSpPr>
        <p:spPr>
          <a:xfrm>
            <a:off x="568960" y="506730"/>
            <a:ext cx="743966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u="sng" dirty="0" smtClean="0">
                <a:solidFill>
                  <a:schemeClr val="tx1"/>
                </a:solidFill>
              </a:rPr>
              <a:t>The CNN-LSTM Architecture</a:t>
            </a:r>
            <a:endParaRPr lang="en-US" b="1" u="sng" dirty="0" smtClean="0">
              <a:solidFill>
                <a:schemeClr val="tx1"/>
              </a:solidFill>
            </a:endParaRPr>
          </a:p>
        </p:txBody>
      </p:sp>
      <p:pic>
        <p:nvPicPr>
          <p:cNvPr id="35" name="image16.jpeg"/>
          <p:cNvPicPr>
            <a:picLocks noGrp="1" noChangeAspect="1"/>
          </p:cNvPicPr>
          <p:nvPr>
            <p:ph idx="1"/>
          </p:nvPr>
        </p:nvPicPr>
        <p:blipFill>
          <a:blip r:embed="rId1" cstate="print"/>
          <a:stretch>
            <a:fillRect/>
          </a:stretch>
        </p:blipFill>
        <p:spPr>
          <a:xfrm>
            <a:off x="897255" y="1779270"/>
            <a:ext cx="7349490" cy="385572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nvSpPr>
        <p:spPr>
          <a:xfrm>
            <a:off x="767715" y="385445"/>
            <a:ext cx="375031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b="1" u="sng" dirty="0" smtClean="0">
                <a:solidFill>
                  <a:schemeClr val="tx1"/>
                </a:solidFill>
              </a:rPr>
              <a:t>Encoder-CNN</a:t>
            </a:r>
            <a:endParaRPr lang="en-US" b="1" u="sng" dirty="0" smtClean="0">
              <a:solidFill>
                <a:schemeClr val="tx1"/>
              </a:solidFill>
            </a:endParaRPr>
          </a:p>
        </p:txBody>
      </p:sp>
      <p:sp>
        <p:nvSpPr>
          <p:cNvPr id="5" name="Content Placeholder 4"/>
          <p:cNvSpPr>
            <a:spLocks noGrp="1"/>
          </p:cNvSpPr>
          <p:nvPr>
            <p:ph sz="half" idx="1"/>
          </p:nvPr>
        </p:nvSpPr>
        <p:spPr>
          <a:xfrm>
            <a:off x="662305" y="1607820"/>
            <a:ext cx="7819390" cy="3250565"/>
          </a:xfrm>
        </p:spPr>
        <p:txBody>
          <a:bodyPr>
            <a:normAutofit/>
          </a:bodyPr>
          <a:lstStyle/>
          <a:p>
            <a:r>
              <a:rPr lang="en-US" sz="2800" dirty="0" smtClean="0"/>
              <a:t>Now, we’re using the CNN as a feature extractor that compresses the huge amount of extraction contained in the original image into a smaller representation. This </a:t>
            </a:r>
            <a:r>
              <a:rPr lang="en-US" sz="2800" b="1" dirty="0" smtClean="0"/>
              <a:t>CNN is often called the encoder because it encodes the content of the image into a smaller feature vector. </a:t>
            </a:r>
            <a:r>
              <a:rPr lang="en-US" sz="2800" dirty="0" smtClean="0"/>
              <a:t>Then we can process this feature vector and use it as an initial input to the following RNN.</a:t>
            </a:r>
            <a:endParaRPr lang="en-US" sz="2800" dirty="0" smtClean="0"/>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l"/>
            <a:r>
              <a:rPr lang="en-US" b="1" u="sng" dirty="0" smtClean="0"/>
              <a:t>Decoder-RNN</a:t>
            </a:r>
            <a:endParaRPr lang="en-US" b="1" u="sng" dirty="0" smtClean="0"/>
          </a:p>
        </p:txBody>
      </p:sp>
      <p:sp>
        <p:nvSpPr>
          <p:cNvPr id="6" name="Content Placeholder 5"/>
          <p:cNvSpPr>
            <a:spLocks noGrp="1"/>
          </p:cNvSpPr>
          <p:nvPr>
            <p:ph sz="half" idx="1"/>
          </p:nvPr>
        </p:nvSpPr>
        <p:spPr>
          <a:xfrm>
            <a:off x="628650" y="1548130"/>
            <a:ext cx="7449185" cy="1945640"/>
          </a:xfrm>
        </p:spPr>
        <p:txBody>
          <a:bodyPr/>
          <a:lstStyle/>
          <a:p>
            <a:r>
              <a:rPr lang="en-US" sz="2800" dirty="0" smtClean="0"/>
              <a:t>The job of the RNN is to decode the process vector and turn it into a sequence of words. Thus, this portion of the network is often called a decoder.</a:t>
            </a:r>
            <a:endParaRPr lang="en-US" sz="2800" dirty="0" smtClean="0"/>
          </a:p>
          <a:p>
            <a:pPr>
              <a:buNone/>
            </a:pPr>
            <a:endParaRPr lang="en-US" dirty="0"/>
          </a:p>
        </p:txBody>
      </p:sp>
      <p:pic>
        <p:nvPicPr>
          <p:cNvPr id="23554" name="Picture 2" descr="Image for post"/>
          <p:cNvPicPr>
            <a:picLocks noGrp="1" noChangeAspect="1" noChangeArrowheads="1"/>
          </p:cNvPicPr>
          <p:nvPr>
            <p:ph sz="half" idx="2"/>
          </p:nvPr>
        </p:nvPicPr>
        <p:blipFill>
          <a:blip r:embed="rId1"/>
          <a:srcRect/>
          <a:stretch>
            <a:fillRect/>
          </a:stretch>
        </p:blipFill>
        <p:spPr bwMode="auto">
          <a:xfrm>
            <a:off x="104775" y="3199765"/>
            <a:ext cx="8872855" cy="3129280"/>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628650" y="1530350"/>
            <a:ext cx="7886700" cy="4646930"/>
          </a:xfrm>
        </p:spPr>
        <p:txBody>
          <a:bodyPr>
            <a:normAutofit fontScale="90000" lnSpcReduction="10000"/>
          </a:bodyPr>
          <a:lstStyle/>
          <a:p>
            <a:pPr marL="0" indent="0">
              <a:buNone/>
            </a:pPr>
            <a:r>
              <a:rPr lang="en-US" b="1" dirty="0"/>
              <a:t>1)INTRODUCTION</a:t>
            </a:r>
            <a:endParaRPr lang="en-US" b="1" dirty="0"/>
          </a:p>
          <a:p>
            <a:pPr marL="0" indent="0">
              <a:buNone/>
            </a:pPr>
            <a:r>
              <a:rPr lang="en-US" b="1" dirty="0"/>
              <a:t>2)MOTIVATION</a:t>
            </a:r>
            <a:endParaRPr lang="en-US" b="1" dirty="0"/>
          </a:p>
          <a:p>
            <a:pPr marL="0" indent="0">
              <a:buNone/>
            </a:pPr>
            <a:r>
              <a:rPr lang="en-US" b="1" dirty="0"/>
              <a:t>3)PROBLEM STATEMENT</a:t>
            </a:r>
            <a:endParaRPr lang="en-US" b="1" dirty="0"/>
          </a:p>
          <a:p>
            <a:pPr marL="0" indent="0">
              <a:buNone/>
            </a:pPr>
            <a:r>
              <a:rPr lang="en-US" b="1" dirty="0"/>
              <a:t>4)LITERATURE REVIEW</a:t>
            </a:r>
            <a:endParaRPr lang="en-US" b="1" dirty="0"/>
          </a:p>
          <a:p>
            <a:pPr marL="0" indent="0">
              <a:buNone/>
            </a:pPr>
            <a:r>
              <a:rPr lang="en-US" b="1" dirty="0"/>
              <a:t>5)METHODOLOGY</a:t>
            </a:r>
            <a:endParaRPr lang="en-US" b="1" dirty="0"/>
          </a:p>
          <a:p>
            <a:pPr marL="0" indent="0">
              <a:buNone/>
            </a:pPr>
            <a:r>
              <a:rPr lang="en-US" b="1" dirty="0"/>
              <a:t>6)MODEL ARCHITECTURE</a:t>
            </a:r>
            <a:endParaRPr lang="en-US" b="1" dirty="0"/>
          </a:p>
          <a:p>
            <a:pPr marL="0" indent="0">
              <a:buNone/>
            </a:pPr>
            <a:r>
              <a:rPr lang="en-US" b="1" dirty="0"/>
              <a:t>7)</a:t>
            </a:r>
            <a:r>
              <a:rPr lang="en-US" b="1" dirty="0">
                <a:sym typeface="+mn-ea"/>
              </a:rPr>
              <a:t>RESULTS</a:t>
            </a:r>
            <a:endParaRPr lang="en-US" b="1" dirty="0"/>
          </a:p>
          <a:p>
            <a:pPr marL="0" indent="0">
              <a:buNone/>
            </a:pPr>
            <a:r>
              <a:rPr lang="en-US" b="1" dirty="0"/>
              <a:t>8)</a:t>
            </a:r>
            <a:r>
              <a:rPr lang="en-US" b="1" dirty="0">
                <a:sym typeface="+mn-ea"/>
              </a:rPr>
              <a:t>SCREENSHOTS</a:t>
            </a:r>
            <a:endParaRPr lang="en-US" b="1" dirty="0"/>
          </a:p>
          <a:p>
            <a:pPr marL="0" indent="0">
              <a:buNone/>
            </a:pPr>
            <a:r>
              <a:rPr lang="en-US" b="1" dirty="0"/>
              <a:t>9)</a:t>
            </a:r>
            <a:r>
              <a:rPr lang="en-US" b="1" dirty="0">
                <a:sym typeface="+mn-ea"/>
              </a:rPr>
              <a:t>CONCLUSION</a:t>
            </a:r>
            <a:endParaRPr lang="en-US" b="1" dirty="0"/>
          </a:p>
          <a:p>
            <a:pPr marL="0" indent="0">
              <a:buNone/>
            </a:pPr>
            <a:r>
              <a:rPr lang="en-US" b="1" dirty="0">
                <a:sym typeface="+mn-ea"/>
              </a:rPr>
              <a:t>10)</a:t>
            </a:r>
            <a:r>
              <a:rPr lang="en-US" b="1" dirty="0">
                <a:sym typeface="+mn-ea"/>
              </a:rPr>
              <a:t>REFERENCES</a:t>
            </a:r>
            <a:endParaRPr lang="en-US" b="1" dirty="0">
              <a:sym typeface="+mn-ea"/>
            </a:endParaRPr>
          </a:p>
          <a:p>
            <a:pPr marL="0" indent="0">
              <a:buNone/>
            </a:pPr>
            <a:endParaRPr lang="en-US" b="1" dirty="0"/>
          </a:p>
        </p:txBody>
      </p:sp>
      <p:sp>
        <p:nvSpPr>
          <p:cNvPr id="5" name="Title 4"/>
          <p:cNvSpPr>
            <a:spLocks noGrp="1"/>
          </p:cNvSpPr>
          <p:nvPr>
            <p:ph type="title"/>
          </p:nvPr>
        </p:nvSpPr>
        <p:spPr/>
        <p:txBody>
          <a:bodyPr/>
          <a:lstStyle/>
          <a:p>
            <a:pPr algn="l"/>
            <a:r>
              <a:rPr lang="en-US" b="1" u="sng">
                <a:solidFill>
                  <a:schemeClr val="tx1"/>
                </a:solidFill>
                <a:effectLst>
                  <a:outerShdw blurRad="38100" dist="19050" dir="2700000" algn="tl" rotWithShape="0">
                    <a:schemeClr val="dk1">
                      <a:alpha val="40000"/>
                    </a:schemeClr>
                  </a:outerShdw>
                </a:effectLst>
              </a:rPr>
              <a:t>PRESENTATION OUTLINE</a:t>
            </a:r>
            <a:endParaRPr lang="en-US" b="1" u="sng">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a:solidFill>
                  <a:schemeClr val="tx1"/>
                </a:solidFill>
                <a:effectLst>
                  <a:outerShdw blurRad="38100" dist="19050" dir="2700000" algn="tl" rotWithShape="0">
                    <a:schemeClr val="dk1">
                      <a:alpha val="40000"/>
                    </a:schemeClr>
                  </a:outerShdw>
                </a:effectLst>
              </a:rPr>
              <a:t>LSTM CELL STRUCTURE</a:t>
            </a:r>
            <a:endParaRPr lang="en-US" b="1" u="sng">
              <a:solidFill>
                <a:schemeClr val="tx1"/>
              </a:solidFill>
              <a:effectLst>
                <a:outerShdw blurRad="38100" dist="19050" dir="2700000" algn="tl" rotWithShape="0">
                  <a:schemeClr val="dk1">
                    <a:alpha val="40000"/>
                  </a:schemeClr>
                </a:outerShdw>
              </a:effectLst>
            </a:endParaRPr>
          </a:p>
        </p:txBody>
      </p:sp>
      <p:pic>
        <p:nvPicPr>
          <p:cNvPr id="7" name="Content Placeholder 6"/>
          <p:cNvPicPr>
            <a:picLocks noGrp="1" noChangeAspect="1"/>
          </p:cNvPicPr>
          <p:nvPr>
            <p:ph sz="half" idx="2"/>
          </p:nvPr>
        </p:nvPicPr>
        <p:blipFill>
          <a:blip r:embed="rId1"/>
          <a:stretch>
            <a:fillRect/>
          </a:stretch>
        </p:blipFill>
        <p:spPr>
          <a:xfrm>
            <a:off x="723900" y="1691005"/>
            <a:ext cx="7791450" cy="420179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649605"/>
            <a:ext cx="7279005" cy="1041400"/>
          </a:xfrm>
        </p:spPr>
        <p:txBody>
          <a:bodyPr>
            <a:normAutofit fontScale="90000"/>
          </a:bodyPr>
          <a:lstStyle/>
          <a:p>
            <a:r>
              <a:rPr lang="en-US" b="1" u="sng"/>
              <a:t>Evaluation of Generated Caption</a:t>
            </a:r>
            <a:endParaRPr lang="en-US" b="1" u="sng"/>
          </a:p>
        </p:txBody>
      </p:sp>
      <p:sp>
        <p:nvSpPr>
          <p:cNvPr id="4" name="Content Placeholder 3"/>
          <p:cNvSpPr>
            <a:spLocks noGrp="1"/>
          </p:cNvSpPr>
          <p:nvPr>
            <p:ph sz="half" idx="2"/>
          </p:nvPr>
        </p:nvSpPr>
        <p:spPr>
          <a:xfrm>
            <a:off x="628650" y="1623695"/>
            <a:ext cx="7886700" cy="4351655"/>
          </a:xfrm>
        </p:spPr>
        <p:txBody>
          <a:bodyPr/>
          <a:lstStyle/>
          <a:p>
            <a:r>
              <a:rPr lang="en-US"/>
              <a:t>For text evaluation we have a metric called a BLEU Score. BLEU stands for Bilingual Evaluation Understudy which is a score for comparing a candidate text to the reference text to check out the generated caption’s quality.</a:t>
            </a:r>
            <a:endParaRPr lang="en-US"/>
          </a:p>
        </p:txBody>
      </p:sp>
      <p:graphicFrame>
        <p:nvGraphicFramePr>
          <p:cNvPr id="5" name="Table 4"/>
          <p:cNvGraphicFramePr>
            <a:graphicFrameLocks noGrp="1"/>
          </p:cNvGraphicFramePr>
          <p:nvPr/>
        </p:nvGraphicFramePr>
        <p:xfrm>
          <a:off x="1154349" y="4490395"/>
          <a:ext cx="6096000" cy="1483360"/>
        </p:xfrm>
        <a:graphic>
          <a:graphicData uri="http://schemas.openxmlformats.org/drawingml/2006/table">
            <a:tbl>
              <a:tblPr firstRow="1" bandRow="1">
                <a:tableStyleId>{5940675A-B579-460E-94D1-54222C63F5DA}</a:tableStyleId>
              </a:tblPr>
              <a:tblGrid>
                <a:gridCol w="3048000"/>
                <a:gridCol w="3048000"/>
              </a:tblGrid>
              <a:tr h="370840">
                <a:tc>
                  <a:txBody>
                    <a:bodyPr/>
                    <a:lstStyle/>
                    <a:p>
                      <a:pPr algn="ctr"/>
                      <a:r>
                        <a:rPr lang="en-US" dirty="0" smtClean="0"/>
                        <a:t>BLEU-1</a:t>
                      </a:r>
                      <a:endParaRPr lang="en-US" dirty="0"/>
                    </a:p>
                  </a:txBody>
                  <a:tcPr/>
                </a:tc>
                <a:tc>
                  <a:txBody>
                    <a:bodyPr/>
                    <a:lstStyle/>
                    <a:p>
                      <a:pPr algn="ctr"/>
                      <a:r>
                        <a:rPr lang="en-US" dirty="0" smtClean="0"/>
                        <a:t>0.569691</a:t>
                      </a:r>
                      <a:endParaRPr lang="en-US" dirty="0"/>
                    </a:p>
                  </a:txBody>
                  <a:tcPr/>
                </a:tc>
              </a:tr>
              <a:tr h="370840">
                <a:tc>
                  <a:txBody>
                    <a:bodyPr/>
                    <a:lstStyle/>
                    <a:p>
                      <a:pPr algn="ctr"/>
                      <a:r>
                        <a:rPr lang="en-US" dirty="0" smtClean="0"/>
                        <a:t>BLEU-2</a:t>
                      </a:r>
                      <a:endParaRPr lang="en-US" dirty="0"/>
                    </a:p>
                  </a:txBody>
                  <a:tcPr/>
                </a:tc>
                <a:tc>
                  <a:txBody>
                    <a:bodyPr/>
                    <a:lstStyle/>
                    <a:p>
                      <a:pPr algn="ctr"/>
                      <a:r>
                        <a:rPr lang="en-US" dirty="0" smtClean="0"/>
                        <a:t>0.277107</a:t>
                      </a:r>
                      <a:endParaRPr lang="en-US" dirty="0"/>
                    </a:p>
                  </a:txBody>
                  <a:tcPr/>
                </a:tc>
              </a:tr>
              <a:tr h="370840">
                <a:tc>
                  <a:txBody>
                    <a:bodyPr/>
                    <a:lstStyle/>
                    <a:p>
                      <a:pPr algn="ctr"/>
                      <a:r>
                        <a:rPr lang="en-US" dirty="0" smtClean="0"/>
                        <a:t>BLEU-3</a:t>
                      </a:r>
                      <a:endParaRPr lang="en-US" dirty="0"/>
                    </a:p>
                  </a:txBody>
                  <a:tcPr/>
                </a:tc>
                <a:tc>
                  <a:txBody>
                    <a:bodyPr/>
                    <a:lstStyle/>
                    <a:p>
                      <a:pPr algn="ctr"/>
                      <a:r>
                        <a:rPr lang="en-US" dirty="0" smtClean="0"/>
                        <a:t>0.182869</a:t>
                      </a:r>
                      <a:endParaRPr lang="en-US" dirty="0"/>
                    </a:p>
                  </a:txBody>
                  <a:tcPr/>
                </a:tc>
              </a:tr>
              <a:tr h="370840">
                <a:tc>
                  <a:txBody>
                    <a:bodyPr/>
                    <a:lstStyle/>
                    <a:p>
                      <a:pPr algn="ctr"/>
                      <a:r>
                        <a:rPr lang="en-US" dirty="0" smtClean="0"/>
                        <a:t>BLEU-4</a:t>
                      </a:r>
                      <a:endParaRPr lang="en-US" dirty="0"/>
                    </a:p>
                  </a:txBody>
                  <a:tcPr/>
                </a:tc>
                <a:tc>
                  <a:txBody>
                    <a:bodyPr/>
                    <a:lstStyle/>
                    <a:p>
                      <a:pPr algn="ctr"/>
                      <a:r>
                        <a:rPr lang="en-US" dirty="0" smtClean="0"/>
                        <a:t>0.080318</a:t>
                      </a:r>
                      <a:endParaRPr lang="en-US" dirty="0"/>
                    </a:p>
                  </a:txBody>
                  <a:tcPr/>
                </a:tc>
              </a:tr>
            </a:tbl>
          </a:graphicData>
        </a:graphic>
      </p:graphicFrame>
      <p:sp>
        <p:nvSpPr>
          <p:cNvPr id="7" name="TextBox 6"/>
          <p:cNvSpPr txBox="1"/>
          <p:nvPr/>
        </p:nvSpPr>
        <p:spPr>
          <a:xfrm>
            <a:off x="2752928" y="4007795"/>
            <a:ext cx="2694561" cy="369332"/>
          </a:xfrm>
          <a:prstGeom prst="rect">
            <a:avLst/>
          </a:prstGeom>
          <a:noFill/>
        </p:spPr>
        <p:txBody>
          <a:bodyPr wrap="square" rtlCol="0">
            <a:spAutoFit/>
          </a:bodyPr>
          <a:lstStyle/>
          <a:p>
            <a:r>
              <a:rPr lang="en-US" b="1" dirty="0" smtClean="0"/>
              <a:t>BLEU-SCORE EVALUATION</a:t>
            </a:r>
            <a:endParaRPr lang="en-US" b="1"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Result and Discussion</a:t>
            </a:r>
            <a:endParaRPr lang="en-US" b="1" u="sng" dirty="0"/>
          </a:p>
        </p:txBody>
      </p:sp>
      <p:graphicFrame>
        <p:nvGraphicFramePr>
          <p:cNvPr id="4" name="Content Placeholder 3"/>
          <p:cNvGraphicFramePr>
            <a:graphicFrameLocks noGrp="1"/>
          </p:cNvGraphicFramePr>
          <p:nvPr>
            <p:ph idx="1"/>
          </p:nvPr>
        </p:nvGraphicFramePr>
        <p:xfrm>
          <a:off x="659130" y="1417320"/>
          <a:ext cx="7886700" cy="4770120"/>
        </p:xfrm>
        <a:graphic>
          <a:graphicData uri="http://schemas.openxmlformats.org/drawingml/2006/table">
            <a:tbl>
              <a:tblPr firstRow="1" bandRow="1">
                <a:tableStyleId>{5940675A-B579-460E-94D1-54222C63F5DA}</a:tableStyleId>
              </a:tblPr>
              <a:tblGrid>
                <a:gridCol w="3943350"/>
                <a:gridCol w="3943350"/>
              </a:tblGrid>
              <a:tr h="1447800">
                <a:tc>
                  <a:txBody>
                    <a:bodyPr/>
                    <a:lstStyle/>
                    <a:p>
                      <a:endParaRPr lang="en-US" dirty="0"/>
                    </a:p>
                  </a:txBody>
                  <a:tcPr/>
                </a:tc>
                <a:tc>
                  <a:txBody>
                    <a:bodyPr/>
                    <a:lstStyle/>
                    <a:p>
                      <a:r>
                        <a:rPr lang="en-US" sz="1800" b="1" kern="1200" dirty="0" smtClean="0">
                          <a:solidFill>
                            <a:schemeClr val="tx1"/>
                          </a:solidFill>
                          <a:latin typeface="+mn-lt"/>
                          <a:ea typeface="+mn-ea"/>
                          <a:cs typeface="+mn-cs"/>
                        </a:rPr>
                        <a:t>Generated Caption</a:t>
                      </a:r>
                      <a:endParaRPr lang="en-US" sz="1800" kern="1200" dirty="0" smtClean="0">
                        <a:solidFill>
                          <a:schemeClr val="tx1"/>
                        </a:solidFill>
                        <a:latin typeface="+mn-lt"/>
                        <a:ea typeface="+mn-ea"/>
                        <a:cs typeface="+mn-cs"/>
                      </a:endParaRPr>
                    </a:p>
                    <a:p>
                      <a:r>
                        <a:rPr lang="en-US" sz="1800" kern="1200" dirty="0" smtClean="0">
                          <a:solidFill>
                            <a:schemeClr val="tx1"/>
                          </a:solidFill>
                          <a:latin typeface="+mn-lt"/>
                          <a:ea typeface="+mn-ea"/>
                          <a:cs typeface="+mn-cs"/>
                        </a:rPr>
                        <a:t>White dog runs across the sand.</a:t>
                      </a:r>
                      <a:endParaRPr lang="en-US" sz="1800" kern="1200" dirty="0" smtClean="0">
                        <a:solidFill>
                          <a:schemeClr val="tx1"/>
                        </a:solidFill>
                        <a:latin typeface="+mn-lt"/>
                        <a:ea typeface="+mn-ea"/>
                        <a:cs typeface="+mn-cs"/>
                      </a:endParaRPr>
                    </a:p>
                    <a:p>
                      <a:r>
                        <a:rPr lang="en-US" sz="1800" b="1" kern="1200" dirty="0" smtClean="0">
                          <a:solidFill>
                            <a:schemeClr val="tx1"/>
                          </a:solidFill>
                          <a:latin typeface="+mn-lt"/>
                          <a:ea typeface="+mn-ea"/>
                          <a:cs typeface="+mn-cs"/>
                        </a:rPr>
                        <a:t>Human provided caption</a:t>
                      </a:r>
                      <a:endParaRPr lang="en-US" sz="1800" kern="1200" dirty="0" smtClean="0">
                        <a:solidFill>
                          <a:schemeClr val="tx1"/>
                        </a:solidFill>
                        <a:latin typeface="+mn-lt"/>
                        <a:ea typeface="+mn-ea"/>
                        <a:cs typeface="+mn-cs"/>
                      </a:endParaRPr>
                    </a:p>
                    <a:p>
                      <a:r>
                        <a:rPr lang="en-US" sz="1800" kern="1200" dirty="0" smtClean="0">
                          <a:solidFill>
                            <a:schemeClr val="tx1"/>
                          </a:solidFill>
                          <a:latin typeface="+mn-lt"/>
                          <a:ea typeface="+mn-ea"/>
                          <a:cs typeface="+mn-cs"/>
                        </a:rPr>
                        <a:t>A dog is standing on the beach.</a:t>
                      </a:r>
                      <a:endParaRPr lang="en-US" sz="1800" kern="1200" dirty="0" smtClean="0">
                        <a:solidFill>
                          <a:schemeClr val="tx1"/>
                        </a:solidFill>
                        <a:latin typeface="+mn-lt"/>
                        <a:ea typeface="+mn-ea"/>
                        <a:cs typeface="+mn-cs"/>
                      </a:endParaRPr>
                    </a:p>
                    <a:p>
                      <a:endParaRPr lang="en-US" dirty="0" smtClean="0"/>
                    </a:p>
                  </a:txBody>
                  <a:tcPr/>
                </a:tc>
              </a:tr>
              <a:tr h="1569720">
                <a:tc>
                  <a:txBody>
                    <a:bodyPr/>
                    <a:lstStyle/>
                    <a:p>
                      <a:endParaRPr lang="en-US" dirty="0"/>
                    </a:p>
                  </a:txBody>
                  <a:tcPr/>
                </a:tc>
                <a:tc>
                  <a:txBody>
                    <a:bodyPr/>
                    <a:lstStyle/>
                    <a:p>
                      <a:r>
                        <a:rPr lang="en-US" sz="1800" b="1" kern="1200" dirty="0" smtClean="0">
                          <a:solidFill>
                            <a:schemeClr val="tx1"/>
                          </a:solidFill>
                          <a:latin typeface="+mn-lt"/>
                          <a:ea typeface="+mn-ea"/>
                          <a:cs typeface="+mn-cs"/>
                        </a:rPr>
                        <a:t>Generated Caption</a:t>
                      </a:r>
                      <a:endParaRPr lang="en-US" sz="1800" kern="1200" dirty="0" smtClean="0">
                        <a:solidFill>
                          <a:schemeClr val="tx1"/>
                        </a:solidFill>
                        <a:latin typeface="+mn-lt"/>
                        <a:ea typeface="+mn-ea"/>
                        <a:cs typeface="+mn-cs"/>
                      </a:endParaRPr>
                    </a:p>
                    <a:p>
                      <a:r>
                        <a:rPr lang="en-US" sz="1800" kern="1200" dirty="0" smtClean="0">
                          <a:solidFill>
                            <a:schemeClr val="tx1"/>
                          </a:solidFill>
                          <a:latin typeface="+mn-lt"/>
                          <a:ea typeface="+mn-ea"/>
                          <a:cs typeface="+mn-cs"/>
                        </a:rPr>
                        <a:t>Two boys playing soccer in field.</a:t>
                      </a:r>
                      <a:endParaRPr lang="en-US" sz="1800" kern="1200" dirty="0" smtClean="0">
                        <a:solidFill>
                          <a:schemeClr val="tx1"/>
                        </a:solidFill>
                        <a:latin typeface="+mn-lt"/>
                        <a:ea typeface="+mn-ea"/>
                        <a:cs typeface="+mn-cs"/>
                      </a:endParaRPr>
                    </a:p>
                    <a:p>
                      <a:r>
                        <a:rPr lang="en-US" sz="1800" b="1" kern="1200" dirty="0" smtClean="0">
                          <a:solidFill>
                            <a:schemeClr val="tx1"/>
                          </a:solidFill>
                          <a:latin typeface="+mn-lt"/>
                          <a:ea typeface="+mn-ea"/>
                          <a:cs typeface="+mn-cs"/>
                        </a:rPr>
                        <a:t>Human provided caption</a:t>
                      </a:r>
                      <a:endParaRPr lang="en-US" sz="1800" kern="1200" dirty="0" smtClean="0">
                        <a:solidFill>
                          <a:schemeClr val="tx1"/>
                        </a:solidFill>
                        <a:latin typeface="+mn-lt"/>
                        <a:ea typeface="+mn-ea"/>
                        <a:cs typeface="+mn-cs"/>
                      </a:endParaRPr>
                    </a:p>
                    <a:p>
                      <a:r>
                        <a:rPr lang="en-US" sz="1800" kern="1200" dirty="0" smtClean="0">
                          <a:solidFill>
                            <a:schemeClr val="tx1"/>
                          </a:solidFill>
                          <a:latin typeface="+mn-lt"/>
                          <a:ea typeface="+mn-ea"/>
                          <a:cs typeface="+mn-cs"/>
                        </a:rPr>
                        <a:t>Two children are playing soccer in the park.</a:t>
                      </a:r>
                      <a:endParaRPr lang="en-US" sz="1800" kern="1200" dirty="0" smtClean="0">
                        <a:solidFill>
                          <a:schemeClr val="tx1"/>
                        </a:solidFill>
                        <a:latin typeface="+mn-lt"/>
                        <a:ea typeface="+mn-ea"/>
                        <a:cs typeface="+mn-cs"/>
                      </a:endParaRPr>
                    </a:p>
                  </a:txBody>
                  <a:tcPr/>
                </a:tc>
              </a:tr>
              <a:tr h="1607820">
                <a:tc>
                  <a:txBody>
                    <a:bodyPr/>
                    <a:lstStyle/>
                    <a:p>
                      <a:endParaRPr lang="en-US" dirty="0"/>
                    </a:p>
                  </a:txBody>
                  <a:tcPr/>
                </a:tc>
                <a:tc>
                  <a:txBody>
                    <a:bodyPr/>
                    <a:lstStyle/>
                    <a:p>
                      <a:r>
                        <a:rPr lang="en-US" sz="1800" b="1" kern="1200" dirty="0" smtClean="0">
                          <a:solidFill>
                            <a:schemeClr val="tx1"/>
                          </a:solidFill>
                          <a:latin typeface="+mn-lt"/>
                          <a:ea typeface="+mn-ea"/>
                          <a:cs typeface="+mn-cs"/>
                        </a:rPr>
                        <a:t>Generated Caption</a:t>
                      </a:r>
                      <a:endParaRPr lang="en-US" sz="1800" kern="1200" dirty="0" smtClean="0">
                        <a:solidFill>
                          <a:schemeClr val="tx1"/>
                        </a:solidFill>
                        <a:latin typeface="+mn-lt"/>
                        <a:ea typeface="+mn-ea"/>
                        <a:cs typeface="+mn-cs"/>
                      </a:endParaRPr>
                    </a:p>
                    <a:p>
                      <a:r>
                        <a:rPr lang="en-US" sz="1800" kern="1200" dirty="0" smtClean="0">
                          <a:solidFill>
                            <a:schemeClr val="tx1"/>
                          </a:solidFill>
                          <a:latin typeface="+mn-lt"/>
                          <a:ea typeface="+mn-ea"/>
                          <a:cs typeface="+mn-cs"/>
                        </a:rPr>
                        <a:t>Black and white dog is running in the water.</a:t>
                      </a:r>
                      <a:endParaRPr lang="en-US" sz="1800" kern="1200" dirty="0" smtClean="0">
                        <a:solidFill>
                          <a:schemeClr val="tx1"/>
                        </a:solidFill>
                        <a:latin typeface="+mn-lt"/>
                        <a:ea typeface="+mn-ea"/>
                        <a:cs typeface="+mn-cs"/>
                      </a:endParaRPr>
                    </a:p>
                    <a:p>
                      <a:r>
                        <a:rPr lang="en-US" sz="1800" b="1" kern="1200" dirty="0" smtClean="0">
                          <a:solidFill>
                            <a:schemeClr val="tx1"/>
                          </a:solidFill>
                          <a:latin typeface="+mn-lt"/>
                          <a:ea typeface="+mn-ea"/>
                          <a:cs typeface="+mn-cs"/>
                        </a:rPr>
                        <a:t>Human provided caption</a:t>
                      </a:r>
                      <a:endParaRPr lang="en-US" sz="1800" kern="1200" dirty="0" smtClean="0">
                        <a:solidFill>
                          <a:schemeClr val="tx1"/>
                        </a:solidFill>
                        <a:latin typeface="+mn-lt"/>
                        <a:ea typeface="+mn-ea"/>
                        <a:cs typeface="+mn-cs"/>
                      </a:endParaRPr>
                    </a:p>
                    <a:p>
                      <a:r>
                        <a:rPr lang="en-US" sz="1800" kern="1200" dirty="0" smtClean="0">
                          <a:solidFill>
                            <a:schemeClr val="tx1"/>
                          </a:solidFill>
                          <a:latin typeface="+mn-lt"/>
                          <a:ea typeface="+mn-ea"/>
                          <a:cs typeface="+mn-cs"/>
                        </a:rPr>
                        <a:t>The dog is running in the water.</a:t>
                      </a:r>
                      <a:endParaRPr lang="en-US" sz="1800" kern="1200" dirty="0" smtClean="0">
                        <a:solidFill>
                          <a:schemeClr val="tx1"/>
                        </a:solidFill>
                        <a:latin typeface="+mn-lt"/>
                        <a:ea typeface="+mn-ea"/>
                        <a:cs typeface="+mn-cs"/>
                      </a:endParaRPr>
                    </a:p>
                    <a:p>
                      <a:endParaRPr lang="en-US" dirty="0"/>
                    </a:p>
                  </a:txBody>
                  <a:tcPr/>
                </a:tc>
              </a:tr>
            </a:tbl>
          </a:graphicData>
        </a:graphic>
      </p:graphicFrame>
      <p:pic>
        <p:nvPicPr>
          <p:cNvPr id="5" name="image19.jpeg" descr="https://lh4.googleusercontent.com/DUUySyJ_XYN5f-Fmv_mSD_YC_1C2MTHBbNHzAscn8W7hIRL5pfCYZ1a6pOxWax1MWWkzzINAL4OZP6LJ2VN7OD8TJcuHG80qMJGClXdw1g2TfNHRyekIahB9-GCiOBLMJsqMryPF"/>
          <p:cNvPicPr>
            <a:picLocks noChangeAspect="1"/>
          </p:cNvPicPr>
          <p:nvPr/>
        </p:nvPicPr>
        <p:blipFill>
          <a:blip r:embed="rId1" cstate="print"/>
          <a:stretch>
            <a:fillRect/>
          </a:stretch>
        </p:blipFill>
        <p:spPr>
          <a:xfrm>
            <a:off x="723900" y="1501140"/>
            <a:ext cx="3840480" cy="1341120"/>
          </a:xfrm>
          <a:prstGeom prst="rect">
            <a:avLst/>
          </a:prstGeom>
        </p:spPr>
      </p:pic>
      <p:pic>
        <p:nvPicPr>
          <p:cNvPr id="6" name="image20.jpeg" descr="https://lh3.googleusercontent.com/HAMLfw_YmMozcNtzQ5hwfLxga-RpsqPJ-0RKh-h4KWrGSNIkvS8ngl6jHbp7qRlXt6QzW28rKPutTv5RTZuYSv-Ihrf4Q9rGI1sRORQ7NXI_JC5clt9fQvGDaKT7PfmRbQoFcJdM"/>
          <p:cNvPicPr>
            <a:picLocks noChangeAspect="1"/>
          </p:cNvPicPr>
          <p:nvPr/>
        </p:nvPicPr>
        <p:blipFill>
          <a:blip r:embed="rId2" cstate="print"/>
          <a:stretch>
            <a:fillRect/>
          </a:stretch>
        </p:blipFill>
        <p:spPr>
          <a:xfrm>
            <a:off x="731520" y="2956560"/>
            <a:ext cx="3802380" cy="1455420"/>
          </a:xfrm>
          <a:prstGeom prst="rect">
            <a:avLst/>
          </a:prstGeom>
        </p:spPr>
      </p:pic>
      <p:pic>
        <p:nvPicPr>
          <p:cNvPr id="7" name="image21.jpeg" descr="https://lh3.googleusercontent.com/qk6_rQDzEeunDWyVXMp8IMlDI8hf3iK0ZTjPmlQ-iQIaqEQcX2RxclWU0cawKEP5-6-FxO1WA-PlFAXKN4ESPKiYF_fN-uuOZCRglRJDYKiMQDFIbSS--vD2RgXx2IiZjJo6P9cY"/>
          <p:cNvPicPr>
            <a:picLocks noChangeAspect="1"/>
          </p:cNvPicPr>
          <p:nvPr/>
        </p:nvPicPr>
        <p:blipFill>
          <a:blip r:embed="rId3" cstate="print"/>
          <a:stretch>
            <a:fillRect/>
          </a:stretch>
        </p:blipFill>
        <p:spPr>
          <a:xfrm>
            <a:off x="777240" y="4480560"/>
            <a:ext cx="3596640" cy="1542097"/>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628650" y="1825625"/>
          <a:ext cx="7886700" cy="3889375"/>
        </p:xfrm>
        <a:graphic>
          <a:graphicData uri="http://schemas.openxmlformats.org/drawingml/2006/table">
            <a:tbl>
              <a:tblPr firstRow="1" bandRow="1">
                <a:tableStyleId>{5940675A-B579-460E-94D1-54222C63F5DA}</a:tableStyleId>
              </a:tblPr>
              <a:tblGrid>
                <a:gridCol w="3943350"/>
                <a:gridCol w="3943350"/>
              </a:tblGrid>
              <a:tr h="1961515">
                <a:tc>
                  <a:txBody>
                    <a:bodyPr/>
                    <a:lstStyle/>
                    <a:p>
                      <a:endParaRPr lang="en-US" dirty="0"/>
                    </a:p>
                  </a:txBody>
                  <a:tcPr/>
                </a:tc>
                <a:tc>
                  <a:txBody>
                    <a:bodyPr/>
                    <a:lstStyle/>
                    <a:p>
                      <a:r>
                        <a:rPr lang="en-US" sz="1800" b="1" kern="1200" dirty="0" smtClean="0">
                          <a:solidFill>
                            <a:schemeClr val="tx1"/>
                          </a:solidFill>
                          <a:latin typeface="+mn-lt"/>
                          <a:ea typeface="+mn-ea"/>
                          <a:cs typeface="+mn-cs"/>
                        </a:rPr>
                        <a:t>Generated Caption</a:t>
                      </a:r>
                      <a:endParaRPr lang="en-US" sz="1800" kern="1200" dirty="0" smtClean="0">
                        <a:solidFill>
                          <a:schemeClr val="tx1"/>
                        </a:solidFill>
                        <a:latin typeface="+mn-lt"/>
                        <a:ea typeface="+mn-ea"/>
                        <a:cs typeface="+mn-cs"/>
                      </a:endParaRPr>
                    </a:p>
                    <a:p>
                      <a:r>
                        <a:rPr lang="en-US" sz="1800" kern="1200" dirty="0" smtClean="0">
                          <a:solidFill>
                            <a:schemeClr val="tx1"/>
                          </a:solidFill>
                          <a:latin typeface="+mn-lt"/>
                          <a:ea typeface="+mn-ea"/>
                          <a:cs typeface="+mn-cs"/>
                        </a:rPr>
                        <a:t>Two children are playing in the grass</a:t>
                      </a:r>
                      <a:endParaRPr lang="en-US" sz="1800" kern="1200" dirty="0" smtClean="0">
                        <a:solidFill>
                          <a:schemeClr val="tx1"/>
                        </a:solidFill>
                        <a:latin typeface="+mn-lt"/>
                        <a:ea typeface="+mn-ea"/>
                        <a:cs typeface="+mn-cs"/>
                      </a:endParaRPr>
                    </a:p>
                    <a:p>
                      <a:r>
                        <a:rPr lang="en-US" sz="1800" b="1" kern="1200" dirty="0" smtClean="0">
                          <a:solidFill>
                            <a:schemeClr val="tx1"/>
                          </a:solidFill>
                          <a:latin typeface="+mn-lt"/>
                          <a:ea typeface="+mn-ea"/>
                          <a:cs typeface="+mn-cs"/>
                        </a:rPr>
                        <a:t>Human provided caption</a:t>
                      </a:r>
                      <a:endParaRPr lang="en-US" sz="1800" kern="1200" dirty="0" smtClean="0">
                        <a:solidFill>
                          <a:schemeClr val="tx1"/>
                        </a:solidFill>
                        <a:latin typeface="+mn-lt"/>
                        <a:ea typeface="+mn-ea"/>
                        <a:cs typeface="+mn-cs"/>
                      </a:endParaRPr>
                    </a:p>
                    <a:p>
                      <a:r>
                        <a:rPr lang="en-US" sz="1800" kern="1200" dirty="0" smtClean="0">
                          <a:solidFill>
                            <a:schemeClr val="tx1"/>
                          </a:solidFill>
                          <a:latin typeface="+mn-lt"/>
                          <a:ea typeface="+mn-ea"/>
                          <a:cs typeface="+mn-cs"/>
                        </a:rPr>
                        <a:t>A girl is trying to climb the hill.</a:t>
                      </a:r>
                      <a:endParaRPr lang="en-US" sz="1800" kern="1200" dirty="0" smtClean="0">
                        <a:solidFill>
                          <a:schemeClr val="tx1"/>
                        </a:solidFill>
                        <a:latin typeface="+mn-lt"/>
                        <a:ea typeface="+mn-ea"/>
                        <a:cs typeface="+mn-cs"/>
                      </a:endParaRPr>
                    </a:p>
                  </a:txBody>
                  <a:tcPr/>
                </a:tc>
              </a:tr>
              <a:tr h="1927860">
                <a:tc>
                  <a:txBody>
                    <a:bodyPr/>
                    <a:lstStyle/>
                    <a:p>
                      <a:endParaRPr lang="en-US" dirty="0"/>
                    </a:p>
                  </a:txBody>
                  <a:tcPr/>
                </a:tc>
                <a:tc>
                  <a:txBody>
                    <a:bodyPr/>
                    <a:lstStyle/>
                    <a:p>
                      <a:r>
                        <a:rPr lang="en-US" sz="1800" b="1" kern="1200" dirty="0" smtClean="0">
                          <a:solidFill>
                            <a:schemeClr val="tx1"/>
                          </a:solidFill>
                          <a:latin typeface="+mn-lt"/>
                          <a:ea typeface="+mn-ea"/>
                          <a:cs typeface="+mn-cs"/>
                        </a:rPr>
                        <a:t>Generated Caption</a:t>
                      </a:r>
                      <a:endParaRPr lang="en-US" sz="1800" kern="1200" dirty="0" smtClean="0">
                        <a:solidFill>
                          <a:schemeClr val="tx1"/>
                        </a:solidFill>
                        <a:latin typeface="+mn-lt"/>
                        <a:ea typeface="+mn-ea"/>
                        <a:cs typeface="+mn-cs"/>
                      </a:endParaRPr>
                    </a:p>
                    <a:p>
                      <a:r>
                        <a:rPr lang="en-US" sz="1800" kern="1200" dirty="0" smtClean="0">
                          <a:solidFill>
                            <a:schemeClr val="tx1"/>
                          </a:solidFill>
                          <a:latin typeface="+mn-lt"/>
                          <a:ea typeface="+mn-ea"/>
                          <a:cs typeface="+mn-cs"/>
                        </a:rPr>
                        <a:t>Man and woman are playing with</a:t>
                      </a:r>
                      <a:endParaRPr lang="en-US" sz="1800" kern="1200" dirty="0" smtClean="0">
                        <a:solidFill>
                          <a:schemeClr val="tx1"/>
                        </a:solidFill>
                        <a:latin typeface="+mn-lt"/>
                        <a:ea typeface="+mn-ea"/>
                        <a:cs typeface="+mn-cs"/>
                      </a:endParaRPr>
                    </a:p>
                    <a:p>
                      <a:r>
                        <a:rPr lang="en-US" sz="1800" b="1" kern="1200" dirty="0" smtClean="0">
                          <a:solidFill>
                            <a:schemeClr val="tx1"/>
                          </a:solidFill>
                          <a:latin typeface="+mn-lt"/>
                          <a:ea typeface="+mn-ea"/>
                          <a:cs typeface="+mn-cs"/>
                        </a:rPr>
                        <a:t>Human provided caption</a:t>
                      </a:r>
                      <a:endParaRPr lang="en-US" sz="1800" kern="1200" dirty="0" smtClean="0">
                        <a:solidFill>
                          <a:schemeClr val="tx1"/>
                        </a:solidFill>
                        <a:latin typeface="+mn-lt"/>
                        <a:ea typeface="+mn-ea"/>
                        <a:cs typeface="+mn-cs"/>
                      </a:endParaRPr>
                    </a:p>
                    <a:p>
                      <a:r>
                        <a:rPr lang="en-US" sz="1800" kern="1200" dirty="0" smtClean="0">
                          <a:solidFill>
                            <a:schemeClr val="tx1"/>
                          </a:solidFill>
                          <a:latin typeface="+mn-lt"/>
                          <a:ea typeface="+mn-ea"/>
                          <a:cs typeface="+mn-cs"/>
                        </a:rPr>
                        <a:t>A boy is showing something to the man.</a:t>
                      </a:r>
                      <a:endParaRPr lang="en-US" sz="1800" kern="1200" dirty="0" smtClean="0">
                        <a:solidFill>
                          <a:schemeClr val="tx1"/>
                        </a:solidFill>
                        <a:latin typeface="+mn-lt"/>
                        <a:ea typeface="+mn-ea"/>
                        <a:cs typeface="+mn-cs"/>
                      </a:endParaRPr>
                    </a:p>
                  </a:txBody>
                  <a:tcPr/>
                </a:tc>
              </a:tr>
            </a:tbl>
          </a:graphicData>
        </a:graphic>
      </p:graphicFrame>
      <p:pic>
        <p:nvPicPr>
          <p:cNvPr id="7" name="image22.jpeg" descr="https://lh5.googleusercontent.com/q7kkylrE5B7Trd25CXj2KL_7maxDMutfm8nYeYr4PeWgsqG5_PVLEXXfK_moNCUeew6jir7n6PDJIfR_E0n8PSK-w03NCV_T9J4l4EwmWFREVBUfC-kTxgJRiaPeDw_ZHTjT25Hq"/>
          <p:cNvPicPr>
            <a:picLocks noChangeAspect="1"/>
          </p:cNvPicPr>
          <p:nvPr/>
        </p:nvPicPr>
        <p:blipFill>
          <a:blip r:embed="rId1" cstate="print"/>
          <a:stretch>
            <a:fillRect/>
          </a:stretch>
        </p:blipFill>
        <p:spPr>
          <a:xfrm>
            <a:off x="807721" y="1899920"/>
            <a:ext cx="3535680" cy="1838960"/>
          </a:xfrm>
          <a:prstGeom prst="rect">
            <a:avLst/>
          </a:prstGeom>
        </p:spPr>
      </p:pic>
      <p:pic>
        <p:nvPicPr>
          <p:cNvPr id="8" name="image23.jpeg" descr="https://lh6.googleusercontent.com/9nHsrgdyfgkGtgrEOhKgPNTI3SF0HkTTzbaa2tngTh535YZs8Ttk_oPqeKgzMMXkqcK7165rqLoxzFuK6JQnrt7ZvllTLSrGuW76fVZf9rqH2m7qCO89YN2n5cmsmzSG2wMsI_Y_"/>
          <p:cNvPicPr>
            <a:picLocks noChangeAspect="1"/>
          </p:cNvPicPr>
          <p:nvPr/>
        </p:nvPicPr>
        <p:blipFill>
          <a:blip r:embed="rId2" cstate="print"/>
          <a:stretch>
            <a:fillRect/>
          </a:stretch>
        </p:blipFill>
        <p:spPr>
          <a:xfrm>
            <a:off x="807720" y="3817620"/>
            <a:ext cx="3558540" cy="1869757"/>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28650" y="365125"/>
            <a:ext cx="3483610" cy="1133475"/>
          </a:xfrm>
        </p:spPr>
        <p:txBody>
          <a:bodyPr>
            <a:normAutofit/>
          </a:bodyPr>
          <a:p>
            <a:r>
              <a:rPr lang="en-US" b="1" u="sng">
                <a:sym typeface="+mn-ea"/>
              </a:rPr>
              <a:t>SCREENSHOTS</a:t>
            </a:r>
            <a:endParaRPr lang="en-US"/>
          </a:p>
        </p:txBody>
      </p:sp>
      <p:pic>
        <p:nvPicPr>
          <p:cNvPr id="4" name="Content Placeholder 3"/>
          <p:cNvPicPr>
            <a:picLocks noChangeAspect="1"/>
          </p:cNvPicPr>
          <p:nvPr>
            <p:ph idx="1"/>
          </p:nvPr>
        </p:nvPicPr>
        <p:blipFill>
          <a:blip r:embed="rId1"/>
          <a:stretch>
            <a:fillRect/>
          </a:stretch>
        </p:blipFill>
        <p:spPr>
          <a:xfrm>
            <a:off x="1660525" y="1771015"/>
            <a:ext cx="5302250" cy="675640"/>
          </a:xfrm>
          <a:prstGeom prst="rect">
            <a:avLst/>
          </a:prstGeom>
        </p:spPr>
      </p:pic>
      <p:pic>
        <p:nvPicPr>
          <p:cNvPr id="5" name="Content Placeholder 4"/>
          <p:cNvPicPr>
            <a:picLocks noChangeAspect="1"/>
          </p:cNvPicPr>
          <p:nvPr>
            <p:ph sz="half" idx="2"/>
          </p:nvPr>
        </p:nvPicPr>
        <p:blipFill>
          <a:blip r:embed="rId2"/>
          <a:stretch>
            <a:fillRect/>
          </a:stretch>
        </p:blipFill>
        <p:spPr>
          <a:xfrm>
            <a:off x="1861820" y="2554605"/>
            <a:ext cx="5900420" cy="1147445"/>
          </a:xfrm>
          <a:prstGeom prst="rect">
            <a:avLst/>
          </a:prstGeom>
        </p:spPr>
      </p:pic>
      <p:pic>
        <p:nvPicPr>
          <p:cNvPr id="7" name="Picture 6"/>
          <p:cNvPicPr>
            <a:picLocks noChangeAspect="1"/>
          </p:cNvPicPr>
          <p:nvPr/>
        </p:nvPicPr>
        <p:blipFill>
          <a:blip r:embed="rId3"/>
          <a:stretch>
            <a:fillRect/>
          </a:stretch>
        </p:blipFill>
        <p:spPr>
          <a:xfrm>
            <a:off x="1862455" y="4068445"/>
            <a:ext cx="5899785" cy="1590675"/>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p:cNvPicPr>
            <a:picLocks noChangeAspect="1"/>
          </p:cNvPicPr>
          <p:nvPr>
            <p:ph idx="1"/>
          </p:nvPr>
        </p:nvPicPr>
        <p:blipFill>
          <a:blip r:embed="rId1"/>
          <a:stretch>
            <a:fillRect/>
          </a:stretch>
        </p:blipFill>
        <p:spPr>
          <a:xfrm>
            <a:off x="2201545" y="2004695"/>
            <a:ext cx="4739640" cy="399288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p:cNvPicPr>
            <a:picLocks noChangeAspect="1"/>
          </p:cNvPicPr>
          <p:nvPr>
            <p:ph idx="1"/>
          </p:nvPr>
        </p:nvPicPr>
        <p:blipFill>
          <a:blip r:embed="rId1"/>
          <a:stretch>
            <a:fillRect/>
          </a:stretch>
        </p:blipFill>
        <p:spPr>
          <a:xfrm>
            <a:off x="628650" y="1678940"/>
            <a:ext cx="7886700" cy="4166235"/>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p:cNvPicPr>
            <a:picLocks noChangeAspect="1"/>
          </p:cNvPicPr>
          <p:nvPr>
            <p:ph idx="1"/>
          </p:nvPr>
        </p:nvPicPr>
        <p:blipFill>
          <a:blip r:embed="rId1"/>
          <a:stretch>
            <a:fillRect/>
          </a:stretch>
        </p:blipFill>
        <p:spPr>
          <a:xfrm>
            <a:off x="628650" y="2140585"/>
            <a:ext cx="7886700" cy="372110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Content Placeholder 4"/>
          <p:cNvPicPr>
            <a:picLocks noChangeAspect="1"/>
          </p:cNvPicPr>
          <p:nvPr>
            <p:ph sz="half" idx="1"/>
          </p:nvPr>
        </p:nvPicPr>
        <p:blipFill>
          <a:blip r:embed="rId1"/>
          <a:stretch>
            <a:fillRect/>
          </a:stretch>
        </p:blipFill>
        <p:spPr>
          <a:xfrm>
            <a:off x="673735" y="1972945"/>
            <a:ext cx="3345180" cy="3136900"/>
          </a:xfrm>
          <a:prstGeom prst="rect">
            <a:avLst/>
          </a:prstGeom>
        </p:spPr>
      </p:pic>
      <p:pic>
        <p:nvPicPr>
          <p:cNvPr id="6" name="Content Placeholder 5"/>
          <p:cNvPicPr>
            <a:picLocks noChangeAspect="1"/>
          </p:cNvPicPr>
          <p:nvPr>
            <p:ph sz="half" idx="2"/>
          </p:nvPr>
        </p:nvPicPr>
        <p:blipFill>
          <a:blip r:embed="rId2"/>
          <a:stretch>
            <a:fillRect/>
          </a:stretch>
        </p:blipFill>
        <p:spPr>
          <a:xfrm>
            <a:off x="4561205" y="1816735"/>
            <a:ext cx="3515360" cy="326644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Content Placeholder 4"/>
          <p:cNvPicPr>
            <a:picLocks noChangeAspect="1"/>
          </p:cNvPicPr>
          <p:nvPr>
            <p:ph sz="half" idx="1"/>
          </p:nvPr>
        </p:nvPicPr>
        <p:blipFill>
          <a:blip r:embed="rId1"/>
          <a:stretch>
            <a:fillRect/>
          </a:stretch>
        </p:blipFill>
        <p:spPr>
          <a:xfrm>
            <a:off x="840105" y="1849755"/>
            <a:ext cx="3848735" cy="3182620"/>
          </a:xfrm>
          <a:prstGeom prst="rect">
            <a:avLst/>
          </a:prstGeom>
        </p:spPr>
      </p:pic>
      <p:pic>
        <p:nvPicPr>
          <p:cNvPr id="6" name="Content Placeholder 5"/>
          <p:cNvPicPr>
            <a:picLocks noChangeAspect="1"/>
          </p:cNvPicPr>
          <p:nvPr>
            <p:ph sz="half" idx="2"/>
          </p:nvPr>
        </p:nvPicPr>
        <p:blipFill>
          <a:blip r:embed="rId2"/>
          <a:stretch>
            <a:fillRect/>
          </a:stretch>
        </p:blipFill>
        <p:spPr>
          <a:xfrm>
            <a:off x="4688840" y="1842135"/>
            <a:ext cx="3902710" cy="317373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nvSpPr>
        <p:spPr>
          <a:xfrm>
            <a:off x="681355" y="975995"/>
            <a:ext cx="3145790" cy="802640"/>
          </a:xfrm>
          <a:prstGeom prst="rect">
            <a:avLst/>
          </a:prstGeom>
        </p:spPr>
        <p:txBody>
          <a:bodyPr vert="horz" lIns="91440" tIns="45720" rIns="91440" bIns="45720" rtlCol="0" anchor="ctr">
            <a:normAutofit fontScale="25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l"/>
            <a:r>
              <a:rPr lang="en-US" sz="17600" b="1" u="sng" dirty="0" smtClean="0">
                <a:solidFill>
                  <a:schemeClr val="tx1"/>
                </a:solidFill>
                <a:effectLst>
                  <a:outerShdw blurRad="38100" dist="19050" dir="2700000" algn="tl" rotWithShape="0">
                    <a:schemeClr val="dk1">
                      <a:alpha val="40000"/>
                    </a:schemeClr>
                  </a:outerShdw>
                </a:effectLst>
              </a:rPr>
              <a:t>Introduction</a:t>
            </a:r>
            <a:br>
              <a:rPr lang="en-US" dirty="0" smtClean="0"/>
            </a:br>
            <a:endParaRPr lang="en-US" dirty="0"/>
          </a:p>
        </p:txBody>
      </p:sp>
      <p:sp>
        <p:nvSpPr>
          <p:cNvPr id="5" name="Text Box 4"/>
          <p:cNvSpPr txBox="1"/>
          <p:nvPr/>
        </p:nvSpPr>
        <p:spPr>
          <a:xfrm>
            <a:off x="681355" y="2541905"/>
            <a:ext cx="4834890" cy="460375"/>
          </a:xfrm>
          <a:prstGeom prst="rect">
            <a:avLst/>
          </a:prstGeom>
          <a:noFill/>
        </p:spPr>
        <p:txBody>
          <a:bodyPr wrap="square" rtlCol="0" anchor="t">
            <a:spAutoFit/>
          </a:bodyPr>
          <a:lstStyle/>
          <a:p>
            <a:r>
              <a:rPr lang="en-US" sz="2400"/>
              <a:t>What do you see in the below picture?</a:t>
            </a:r>
            <a:endParaRPr lang="en-US" sz="2400"/>
          </a:p>
        </p:txBody>
      </p:sp>
      <p:pic>
        <p:nvPicPr>
          <p:cNvPr id="6" name="Content Placeholder 5"/>
          <p:cNvPicPr>
            <a:picLocks noGrp="1" noChangeAspect="1"/>
          </p:cNvPicPr>
          <p:nvPr>
            <p:ph idx="1"/>
          </p:nvPr>
        </p:nvPicPr>
        <p:blipFill>
          <a:blip r:embed="rId1"/>
          <a:stretch>
            <a:fillRect/>
          </a:stretch>
        </p:blipFill>
        <p:spPr>
          <a:xfrm>
            <a:off x="2079625" y="3195955"/>
            <a:ext cx="2801620" cy="1280160"/>
          </a:xfrm>
          <a:prstGeom prst="rect">
            <a:avLst/>
          </a:prstGeom>
        </p:spPr>
      </p:pic>
      <p:sp>
        <p:nvSpPr>
          <p:cNvPr id="8" name="Text Box 7"/>
          <p:cNvSpPr txBox="1"/>
          <p:nvPr/>
        </p:nvSpPr>
        <p:spPr>
          <a:xfrm>
            <a:off x="681355" y="4664710"/>
            <a:ext cx="6806565" cy="922020"/>
          </a:xfrm>
          <a:prstGeom prst="rect">
            <a:avLst/>
          </a:prstGeom>
          <a:noFill/>
        </p:spPr>
        <p:txBody>
          <a:bodyPr wrap="square" rtlCol="0" anchor="t">
            <a:spAutoFit/>
          </a:bodyPr>
          <a:lstStyle/>
          <a:p>
            <a:r>
              <a:rPr lang="en-US" b="1"/>
              <a:t>Well some of you might say</a:t>
            </a:r>
            <a:r>
              <a:rPr lang="en-US"/>
              <a:t> “A white dog in a grassy area”, some may say “White dog with brown spots” and yet some others might say “A dog on grass and some pink flowers”.</a:t>
            </a:r>
            <a:endParaRPr lang="en-US"/>
          </a:p>
        </p:txBody>
      </p:sp>
      <p:sp>
        <p:nvSpPr>
          <p:cNvPr id="2" name="Text Box 1"/>
          <p:cNvSpPr txBox="1"/>
          <p:nvPr/>
        </p:nvSpPr>
        <p:spPr>
          <a:xfrm>
            <a:off x="681355" y="1980565"/>
            <a:ext cx="7743825" cy="368300"/>
          </a:xfrm>
          <a:prstGeom prst="rect">
            <a:avLst/>
          </a:prstGeom>
          <a:noFill/>
        </p:spPr>
        <p:txBody>
          <a:bodyPr wrap="square" rtlCol="0" anchor="t">
            <a:spAutoFit/>
          </a:bodyPr>
          <a:lstStyle/>
          <a:p>
            <a:pPr>
              <a:buFont typeface="Wingdings" panose="05000000000000000000" pitchFamily="2" charset="2"/>
              <a:buChar char="§"/>
            </a:pPr>
            <a:r>
              <a:rPr lang="en-US" b="1" dirty="0" smtClean="0">
                <a:solidFill>
                  <a:schemeClr val="tx1"/>
                </a:solidFill>
                <a:sym typeface="+mn-ea"/>
              </a:rPr>
              <a:t>Image </a:t>
            </a:r>
            <a:r>
              <a:rPr lang="en-US" b="1" dirty="0" smtClean="0">
                <a:solidFill>
                  <a:schemeClr val="tx1"/>
                </a:solidFill>
                <a:sym typeface="+mn-ea"/>
              </a:rPr>
              <a:t>captioning </a:t>
            </a:r>
            <a:r>
              <a:rPr lang="en-US" b="1" dirty="0" smtClean="0">
                <a:solidFill>
                  <a:schemeClr val="tx1"/>
                </a:solidFill>
                <a:sym typeface="+mn-ea"/>
              </a:rPr>
              <a:t>is basically describing the contents of an image.</a:t>
            </a:r>
            <a:endParaRPr lang="en-US" b="1" dirty="0" smtClean="0">
              <a:solidFill>
                <a:schemeClr val="tx1"/>
              </a:solidFill>
              <a:sym typeface="+mn-ea"/>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2930" y="1036321"/>
            <a:ext cx="2970584" cy="891540"/>
          </a:xfrm>
        </p:spPr>
        <p:txBody>
          <a:bodyPr/>
          <a:lstStyle/>
          <a:p>
            <a:r>
              <a:rPr lang="en-US" b="1" u="sng" dirty="0" smtClean="0"/>
              <a:t>Conclusion</a:t>
            </a:r>
            <a:endParaRPr lang="en-US" b="1" u="sng" dirty="0"/>
          </a:p>
        </p:txBody>
      </p:sp>
      <p:sp>
        <p:nvSpPr>
          <p:cNvPr id="3" name="Content Placeholder 2"/>
          <p:cNvSpPr>
            <a:spLocks noGrp="1"/>
          </p:cNvSpPr>
          <p:nvPr>
            <p:ph idx="1"/>
          </p:nvPr>
        </p:nvSpPr>
        <p:spPr>
          <a:xfrm>
            <a:off x="590550" y="1546859"/>
            <a:ext cx="7886700" cy="4297681"/>
          </a:xfrm>
        </p:spPr>
        <p:txBody>
          <a:bodyPr>
            <a:normAutofit lnSpcReduction="10000"/>
          </a:bodyPr>
          <a:lstStyle/>
          <a:p>
            <a:endParaRPr lang="en-US" dirty="0" smtClean="0"/>
          </a:p>
          <a:p>
            <a:pPr algn="just"/>
            <a:r>
              <a:rPr lang="en-US" sz="2000" dirty="0" smtClean="0"/>
              <a:t>In </a:t>
            </a:r>
            <a:r>
              <a:rPr lang="en-US" sz="2000" dirty="0" smtClean="0"/>
              <a:t>the proposed work</a:t>
            </a:r>
            <a:r>
              <a:rPr lang="en-US" sz="2000" dirty="0" smtClean="0"/>
              <a:t>, a </a:t>
            </a:r>
            <a:r>
              <a:rPr lang="en-US" sz="2000" dirty="0" smtClean="0"/>
              <a:t>hybrid-model </a:t>
            </a:r>
            <a:r>
              <a:rPr lang="en-US" sz="2000" dirty="0" smtClean="0"/>
              <a:t>for Image caption generation is proposed using Inception- V3 model with </a:t>
            </a:r>
            <a:r>
              <a:rPr lang="en-US" sz="2000" dirty="0" smtClean="0"/>
              <a:t>pre-trained </a:t>
            </a:r>
            <a:r>
              <a:rPr lang="en-US" sz="2000" dirty="0" smtClean="0"/>
              <a:t>weights for feature extraction and a Recurrent neural network that is the LSTM model for sentence generation. </a:t>
            </a:r>
            <a:endParaRPr lang="en-US" sz="2000" dirty="0" smtClean="0"/>
          </a:p>
          <a:p>
            <a:pPr algn="just"/>
            <a:r>
              <a:rPr lang="en-US" sz="2000" dirty="0" smtClean="0"/>
              <a:t>The work is based on extracting the features from the image and generating the meaningful caption for the given input image.</a:t>
            </a:r>
            <a:endParaRPr lang="en-US" sz="2000" dirty="0" smtClean="0"/>
          </a:p>
          <a:p>
            <a:pPr algn="just"/>
            <a:r>
              <a:rPr lang="en-US" sz="2000" dirty="0" smtClean="0"/>
              <a:t>Furthermore,</a:t>
            </a:r>
            <a:r>
              <a:rPr lang="en-US" sz="2000" dirty="0" smtClean="0"/>
              <a:t> The model’s accuracy can be boosted by deploying it on a larger dataset so that the words in the vocabulary of the model increase significantly. The use of relatively newer architecture, like ResNet and </a:t>
            </a:r>
            <a:r>
              <a:rPr lang="en-US" sz="2000" dirty="0" smtClean="0"/>
              <a:t>GoogleNet </a:t>
            </a:r>
            <a:r>
              <a:rPr lang="en-US" sz="2000" dirty="0" smtClean="0"/>
              <a:t>can also increase the accuracy in the classification task thus reducing the error rate in the language generation</a:t>
            </a:r>
            <a:r>
              <a:rPr lang="en-US" sz="2000" dirty="0" smtClean="0"/>
              <a:t>.</a:t>
            </a:r>
            <a:endParaRPr lang="en-US" sz="2000" dirty="0" smtClean="0"/>
          </a:p>
          <a:p>
            <a:pPr algn="just"/>
            <a:r>
              <a:rPr lang="en-US" sz="2000" dirty="0" smtClean="0"/>
              <a:t> </a:t>
            </a:r>
            <a:r>
              <a:rPr lang="en-US" sz="2000" dirty="0" smtClean="0"/>
              <a:t>Apart from that the use of bidirectional LSTM network and Gated Recurrent Unit may help in improving the accuracy of the </a:t>
            </a:r>
            <a:r>
              <a:rPr lang="en-US" sz="2000" dirty="0" smtClean="0"/>
              <a:t>model.</a:t>
            </a:r>
            <a:endParaRPr lang="en-US" sz="2000" dirty="0" smtClean="0"/>
          </a:p>
          <a:p>
            <a:pPr algn="just"/>
            <a:endParaRPr lang="en-US" sz="2000" dirty="0" smtClean="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769620"/>
            <a:ext cx="2967990" cy="921069"/>
          </a:xfrm>
        </p:spPr>
        <p:txBody>
          <a:bodyPr/>
          <a:lstStyle/>
          <a:p>
            <a:r>
              <a:rPr lang="en-US" b="1" u="sng" dirty="0" smtClean="0"/>
              <a:t>References</a:t>
            </a:r>
            <a:endParaRPr lang="en-US" b="1" u="sng" dirty="0"/>
          </a:p>
        </p:txBody>
      </p:sp>
      <p:sp>
        <p:nvSpPr>
          <p:cNvPr id="3" name="Content Placeholder 2"/>
          <p:cNvSpPr>
            <a:spLocks noGrp="1"/>
          </p:cNvSpPr>
          <p:nvPr>
            <p:ph idx="1"/>
          </p:nvPr>
        </p:nvSpPr>
        <p:spPr>
          <a:xfrm>
            <a:off x="628650" y="1456055"/>
            <a:ext cx="7886700" cy="6412865"/>
          </a:xfrm>
        </p:spPr>
        <p:txBody>
          <a:bodyPr>
            <a:noAutofit/>
          </a:bodyPr>
          <a:lstStyle/>
          <a:p>
            <a:pPr marL="174625" indent="-174625" algn="just">
              <a:lnSpc>
                <a:spcPct val="100000"/>
              </a:lnSpc>
              <a:buNone/>
            </a:pPr>
            <a:r>
              <a:rPr lang="en-US" sz="2000" dirty="0" smtClean="0">
                <a:cs typeface="Times New Roman" panose="02020603050405020304" charset="0"/>
              </a:rPr>
              <a:t>[1] Sebastain,</a:t>
            </a:r>
            <a:r>
              <a:rPr lang="en-US" sz="2000" dirty="0" smtClean="0"/>
              <a:t> S. (2016). Performance evaluation by artificial neural network using WEKA. International Research Journal of Engineering  and Technology, 3(3), 1459-1464</a:t>
            </a:r>
            <a:endParaRPr lang="en-US" sz="2000" dirty="0" smtClean="0">
              <a:cs typeface="Times New Roman" panose="02020603050405020304" charset="0"/>
            </a:endParaRPr>
          </a:p>
          <a:p>
            <a:pPr algn="just">
              <a:lnSpc>
                <a:spcPct val="100000"/>
              </a:lnSpc>
              <a:buNone/>
            </a:pPr>
            <a:r>
              <a:rPr lang="en-US" sz="2000" dirty="0" smtClean="0">
                <a:cs typeface="Times New Roman" panose="02020603050405020304" charset="0"/>
              </a:rPr>
              <a:t>[2] Krizhevsky, A., Sutskever, I., &amp; Hinton, G. E. (2017). Imagenet classification with deep convolutional neural networks. Communications of the ACM, 60(6),84-90</a:t>
            </a:r>
            <a:r>
              <a:rPr lang="en-US" sz="2000" dirty="0" smtClean="0">
                <a:cs typeface="Times New Roman" panose="02020603050405020304" charset="0"/>
              </a:rPr>
              <a:t>.</a:t>
            </a:r>
            <a:endParaRPr lang="en-US" sz="2000" dirty="0" smtClean="0">
              <a:cs typeface="Times New Roman" panose="02020603050405020304" charset="0"/>
            </a:endParaRPr>
          </a:p>
          <a:p>
            <a:pPr algn="just">
              <a:lnSpc>
                <a:spcPct val="100000"/>
              </a:lnSpc>
              <a:buNone/>
            </a:pPr>
            <a:r>
              <a:rPr lang="en-US" sz="2000" dirty="0" smtClean="0">
                <a:cs typeface="Times New Roman" panose="02020603050405020304" charset="0"/>
              </a:rPr>
              <a:t>[</a:t>
            </a:r>
            <a:r>
              <a:rPr lang="en-US" sz="2000" dirty="0" smtClean="0">
                <a:cs typeface="Times New Roman" panose="02020603050405020304" charset="0"/>
              </a:rPr>
              <a:t>3] Xu, K., Wang, H., &amp; Tang, P. (2017, July). Image captioning with deep LSTM based on sequential residual. In 2017 IEEE International Conference on Multimedia and Expo(ICME) (pp. 361-366). IEEE. </a:t>
            </a:r>
            <a:endParaRPr lang="en-US" sz="2000" dirty="0" smtClean="0">
              <a:cs typeface="Times New Roman" panose="02020603050405020304" charset="0"/>
            </a:endParaRPr>
          </a:p>
          <a:p>
            <a:pPr algn="just">
              <a:lnSpc>
                <a:spcPct val="100000"/>
              </a:lnSpc>
              <a:buNone/>
            </a:pPr>
            <a:r>
              <a:rPr lang="en-US" sz="2000" dirty="0" smtClean="0">
                <a:cs typeface="Times New Roman" panose="02020603050405020304" charset="0"/>
                <a:sym typeface="+mn-ea"/>
              </a:rPr>
              <a:t>[4] Schmidhuber, J., &amp; Hochreiter, S. (1997). Long short-term memory. Neural Comput, 9(8),1735-1780.</a:t>
            </a:r>
            <a:endParaRPr lang="en-US" sz="2000" dirty="0" smtClean="0">
              <a:cs typeface="Times New Roman" panose="02020603050405020304" charset="0"/>
            </a:endParaRPr>
          </a:p>
          <a:p>
            <a:pPr algn="just">
              <a:lnSpc>
                <a:spcPct val="100000"/>
              </a:lnSpc>
              <a:buNone/>
            </a:pPr>
            <a:r>
              <a:rPr lang="en-US" sz="2000" dirty="0" smtClean="0">
                <a:cs typeface="Times New Roman" panose="02020603050405020304" charset="0"/>
                <a:sym typeface="+mn-ea"/>
              </a:rPr>
              <a:t>[5] </a:t>
            </a:r>
            <a:r>
              <a:rPr lang="en-US" sz="2000" dirty="0" smtClean="0">
                <a:cs typeface="Times New Roman" panose="02020603050405020304" charset="0"/>
                <a:sym typeface="+mn-ea"/>
              </a:rPr>
              <a:t> Gers, F. A., Schraudolph, N. N., &amp; Schmidhuber, J. (2002). Learning precise timing with LSTM recurrent networks. Journal of machine learning research, 3(Aug),115-143.</a:t>
            </a:r>
            <a:endParaRPr lang="en-US" sz="2000" dirty="0" smtClean="0">
              <a:cs typeface="Times New Roman" panose="02020603050405020304" charset="0"/>
            </a:endParaRPr>
          </a:p>
          <a:p>
            <a:pPr algn="just">
              <a:lnSpc>
                <a:spcPct val="100000"/>
              </a:lnSpc>
              <a:buNone/>
            </a:pPr>
            <a:endParaRPr lang="en-US" sz="2000" dirty="0" smtClean="0">
              <a:cs typeface="Times New Roman" panose="02020603050405020304" charset="0"/>
            </a:endParaRPr>
          </a:p>
          <a:p>
            <a:pPr algn="just">
              <a:lnSpc>
                <a:spcPct val="170000"/>
              </a:lnSpc>
              <a:buNone/>
            </a:pPr>
            <a:endParaRPr lang="en-US" sz="2000" dirty="0" smtClean="0">
              <a:cs typeface="Times New Roman" panose="02020603050405020304"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90550" y="1094105"/>
            <a:ext cx="7886700" cy="3368675"/>
          </a:xfrm>
        </p:spPr>
        <p:txBody>
          <a:bodyPr>
            <a:normAutofit/>
          </a:bodyPr>
          <a:lstStyle/>
          <a:p>
            <a:pPr algn="just">
              <a:lnSpc>
                <a:spcPct val="100000"/>
              </a:lnSpc>
              <a:buNone/>
            </a:pPr>
            <a:r>
              <a:rPr lang="en-US" sz="2000" dirty="0" smtClean="0">
                <a:cs typeface="Times New Roman" panose="02020603050405020304" charset="0"/>
              </a:rPr>
              <a:t>[6] Deng, J., Dong, W., Socher, R., Li, L. J., Li, K., &amp; Fei-Fei, L. (2009, June). Imagenet: A large-scale hierarchical image database. In 2009 IEEE conference on computer vision and pattern recognition (pp. 248-255).Ieee. </a:t>
            </a:r>
            <a:endParaRPr lang="en-US" sz="2000" dirty="0" smtClean="0">
              <a:cs typeface="Times New Roman" panose="02020603050405020304" charset="0"/>
            </a:endParaRPr>
          </a:p>
          <a:p>
            <a:pPr algn="just">
              <a:lnSpc>
                <a:spcPct val="100000"/>
              </a:lnSpc>
              <a:buNone/>
            </a:pPr>
            <a:r>
              <a:rPr lang="en-US" sz="2000" dirty="0" smtClean="0">
                <a:cs typeface="Times New Roman" panose="02020603050405020304" charset="0"/>
              </a:rPr>
              <a:t>[7] Karpathy, A., &amp; Fei-Fei, L. (2015). Deep visual-semantic alignments for generating image descriptions. In Proceedings of the IEEE conference on computer vision and pattern recognition (pp.3128-3137</a:t>
            </a:r>
            <a:r>
              <a:rPr lang="en-US" sz="2000" dirty="0" smtClean="0">
                <a:cs typeface="Times New Roman" panose="02020603050405020304" charset="0"/>
              </a:rPr>
              <a:t>).</a:t>
            </a:r>
            <a:endParaRPr lang="en-US" sz="2000" dirty="0" smtClean="0">
              <a:cs typeface="Times New Roman" panose="02020603050405020304"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04870" y="2446020"/>
            <a:ext cx="2223135" cy="1325880"/>
          </a:xfrm>
        </p:spPr>
        <p:txBody>
          <a:bodyPr/>
          <a:lstStyle/>
          <a:p>
            <a:r>
              <a:rPr lang="en-US" b="1"/>
              <a:t>DEMO</a:t>
            </a:r>
            <a:endParaRPr lang="en-US" b="1"/>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30830" y="2317115"/>
            <a:ext cx="3561715" cy="1325880"/>
          </a:xfrm>
        </p:spPr>
        <p:txBody>
          <a:bodyPr>
            <a:normAutofit/>
          </a:bodyPr>
          <a:lstStyle/>
          <a:p>
            <a:r>
              <a:rPr lang="en-US" b="1">
                <a:latin typeface="Malgun Gothic" panose="020B0503020000020004" charset="-127"/>
                <a:ea typeface="Malgun Gothic" panose="020B0503020000020004" charset="-127"/>
              </a:rPr>
              <a:t>THANKYOU</a:t>
            </a:r>
            <a:endParaRPr lang="en-US" b="1">
              <a:latin typeface="Malgun Gothic" panose="020B0503020000020004" charset="-127"/>
              <a:ea typeface="Malgun Gothic" panose="020B0503020000020004" charset="-127"/>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1"/>
          </p:nvPr>
        </p:nvSpPr>
        <p:spPr>
          <a:xfrm>
            <a:off x="457200" y="1756410"/>
            <a:ext cx="7665720" cy="4682490"/>
          </a:xfrm>
        </p:spPr>
        <p:txBody>
          <a:bodyPr>
            <a:noAutofit/>
          </a:bodyPr>
          <a:lstStyle/>
          <a:p>
            <a:pPr marL="0" indent="0">
              <a:buNone/>
            </a:pPr>
            <a:r>
              <a:rPr lang="en-US" sz="2400" dirty="0"/>
              <a:t>We must first understand how important this problem is to real world scenarios. Let’s see few applications where a solution to this problem can be very useful.</a:t>
            </a:r>
            <a:endParaRPr lang="en-US" sz="2400" dirty="0"/>
          </a:p>
          <a:p>
            <a:pPr>
              <a:buFont typeface="Wingdings" panose="05000000000000000000" pitchFamily="2" charset="2"/>
              <a:buChar char="§"/>
            </a:pPr>
            <a:r>
              <a:rPr lang="en-US" sz="2400" b="1" dirty="0"/>
              <a:t>Self driving cars</a:t>
            </a:r>
            <a:r>
              <a:rPr lang="en-US" sz="2400" dirty="0"/>
              <a:t> </a:t>
            </a:r>
            <a:endParaRPr lang="en-US" sz="2400" dirty="0"/>
          </a:p>
          <a:p>
            <a:pPr>
              <a:buFont typeface="Wingdings" panose="05000000000000000000" pitchFamily="2" charset="2"/>
              <a:buChar char="§"/>
            </a:pPr>
            <a:r>
              <a:rPr lang="en-US" sz="2400" b="1" dirty="0"/>
              <a:t>Aid to the blind</a:t>
            </a:r>
            <a:r>
              <a:rPr lang="en-US" sz="2400" dirty="0"/>
              <a:t> </a:t>
            </a:r>
            <a:endParaRPr lang="en-US" sz="2400" dirty="0"/>
          </a:p>
          <a:p>
            <a:pPr>
              <a:buFont typeface="Wingdings" panose="05000000000000000000" pitchFamily="2" charset="2"/>
              <a:buChar char="§"/>
            </a:pPr>
            <a:r>
              <a:rPr lang="en-US" sz="2400" b="1" dirty="0"/>
              <a:t>CCTV cameras</a:t>
            </a:r>
            <a:endParaRPr lang="en-US" sz="2400" dirty="0"/>
          </a:p>
          <a:p>
            <a:pPr>
              <a:buFont typeface="Wingdings" panose="05000000000000000000" pitchFamily="2" charset="2"/>
              <a:buChar char="§"/>
            </a:pPr>
            <a:r>
              <a:rPr lang="en-US" sz="2400" b="1" dirty="0"/>
              <a:t>Automatic Captioning </a:t>
            </a:r>
            <a:endParaRPr lang="en-US" sz="2400" dirty="0"/>
          </a:p>
        </p:txBody>
      </p:sp>
      <p:sp>
        <p:nvSpPr>
          <p:cNvPr id="6" name="Title 5"/>
          <p:cNvSpPr>
            <a:spLocks noGrp="1"/>
          </p:cNvSpPr>
          <p:nvPr>
            <p:ph type="title"/>
          </p:nvPr>
        </p:nvSpPr>
        <p:spPr>
          <a:xfrm>
            <a:off x="601345" y="788035"/>
            <a:ext cx="3380740" cy="1087120"/>
          </a:xfrm>
        </p:spPr>
        <p:txBody>
          <a:bodyPr/>
          <a:lstStyle/>
          <a:p>
            <a:pPr algn="l"/>
            <a:r>
              <a:rPr lang="en-US" b="1" u="sng" dirty="0">
                <a:solidFill>
                  <a:schemeClr val="tx1"/>
                </a:solidFill>
                <a:effectLst/>
              </a:rPr>
              <a:t>MOTIVATION</a:t>
            </a:r>
            <a:endParaRPr lang="en-US" b="1" u="sng" dirty="0">
              <a:solidFill>
                <a:schemeClr val="tx1"/>
              </a:solidFill>
              <a:effectLs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u="sng"/>
              <a:t>PROBLEM STATEMENT</a:t>
            </a:r>
            <a:endParaRPr lang="en-US" b="1" u="sng"/>
          </a:p>
        </p:txBody>
      </p:sp>
      <p:sp>
        <p:nvSpPr>
          <p:cNvPr id="5" name="Content Placeholder 4"/>
          <p:cNvSpPr>
            <a:spLocks noGrp="1"/>
          </p:cNvSpPr>
          <p:nvPr>
            <p:ph idx="1"/>
          </p:nvPr>
        </p:nvSpPr>
        <p:spPr>
          <a:xfrm>
            <a:off x="628650" y="1366520"/>
            <a:ext cx="7886700" cy="4810760"/>
          </a:xfrm>
        </p:spPr>
        <p:txBody>
          <a:bodyPr/>
          <a:lstStyle/>
          <a:p>
            <a:r>
              <a:rPr lang="en-US"/>
              <a:t>The goal of automatic image captioning is to generate description for a given input image.</a:t>
            </a:r>
            <a:endParaRPr lang="en-US"/>
          </a:p>
          <a:p>
            <a:pPr marL="0" indent="0">
              <a:buNone/>
            </a:pPr>
            <a:endParaRPr lang="en-US"/>
          </a:p>
          <a:p>
            <a:r>
              <a:rPr lang="en-US" b="1"/>
              <a:t>Two key challenges were:</a:t>
            </a:r>
            <a:endParaRPr lang="en-US" b="1"/>
          </a:p>
          <a:p>
            <a:pPr marL="514350" indent="-514350">
              <a:buFont typeface="+mj-lt"/>
              <a:buAutoNum type="arabicPeriod"/>
            </a:pPr>
            <a:r>
              <a:rPr lang="en-US"/>
              <a:t>Feature extraction.</a:t>
            </a:r>
            <a:endParaRPr lang="en-US"/>
          </a:p>
          <a:p>
            <a:pPr marL="514350" indent="-514350">
              <a:buFont typeface="+mj-lt"/>
              <a:buAutoNum type="arabicPeriod"/>
            </a:pPr>
            <a:r>
              <a:rPr lang="en-US"/>
              <a:t>Generating syntactically and semantically correct sentences.</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1925320" y="1025525"/>
            <a:ext cx="4419600" cy="369332"/>
          </a:xfrm>
          <a:prstGeom prst="rect">
            <a:avLst/>
          </a:prstGeom>
          <a:solidFill>
            <a:schemeClr val="tx2">
              <a:lumMod val="60000"/>
              <a:lumOff val="40000"/>
            </a:schemeClr>
          </a:solidFill>
        </p:spPr>
        <p:txBody>
          <a:bodyPr wrap="square" rtlCol="0">
            <a:spAutoFit/>
          </a:bodyPr>
          <a:lstStyle/>
          <a:p>
            <a:pPr algn="ctr"/>
            <a:r>
              <a:rPr lang="en-US" dirty="0" smtClean="0"/>
              <a:t>Simple Image Captioning Model</a:t>
            </a:r>
            <a:endParaRPr lang="en-US" dirty="0"/>
          </a:p>
        </p:txBody>
      </p:sp>
      <p:pic>
        <p:nvPicPr>
          <p:cNvPr id="4" name="Content Placeholder 3"/>
          <p:cNvPicPr>
            <a:picLocks noGrp="1" noChangeAspect="1"/>
          </p:cNvPicPr>
          <p:nvPr>
            <p:ph idx="1"/>
          </p:nvPr>
        </p:nvPicPr>
        <p:blipFill>
          <a:blip r:embed="rId1"/>
          <a:stretch>
            <a:fillRect/>
          </a:stretch>
        </p:blipFill>
        <p:spPr>
          <a:xfrm>
            <a:off x="570230" y="1918970"/>
            <a:ext cx="2597785" cy="3661410"/>
          </a:xfrm>
          <a:prstGeom prst="rect">
            <a:avLst/>
          </a:prstGeom>
        </p:spPr>
      </p:pic>
      <p:sp>
        <p:nvSpPr>
          <p:cNvPr id="10" name="Right Arrow 9"/>
          <p:cNvSpPr/>
          <p:nvPr/>
        </p:nvSpPr>
        <p:spPr>
          <a:xfrm>
            <a:off x="3168015" y="3656965"/>
            <a:ext cx="685800" cy="304800"/>
          </a:xfrm>
          <a:prstGeom prst="rightArrow">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 name="Rectangle 2"/>
          <p:cNvSpPr/>
          <p:nvPr/>
        </p:nvSpPr>
        <p:spPr>
          <a:xfrm>
            <a:off x="3859530" y="3096895"/>
            <a:ext cx="1424940" cy="1424559"/>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a:ln w="0"/>
                <a:solidFill>
                  <a:schemeClr val="tx1">
                    <a:lumMod val="50000"/>
                  </a:schemeClr>
                </a:solidFill>
                <a:effectLst>
                  <a:outerShdw blurRad="38100" dist="19050" dir="2700000" algn="tl" rotWithShape="0">
                    <a:schemeClr val="dk1">
                      <a:alpha val="40000"/>
                    </a:schemeClr>
                  </a:outerShdw>
                </a:effectLst>
              </a:rPr>
              <a:t>Image Captioning Model</a:t>
            </a:r>
            <a:endParaRPr lang="en-US" dirty="0">
              <a:ln w="0"/>
              <a:solidFill>
                <a:schemeClr val="tx1">
                  <a:lumMod val="50000"/>
                </a:schemeClr>
              </a:solidFill>
              <a:effectLst>
                <a:outerShdw blurRad="38100" dist="19050" dir="2700000" algn="tl" rotWithShape="0">
                  <a:schemeClr val="dk1">
                    <a:alpha val="40000"/>
                  </a:schemeClr>
                </a:outerShdw>
              </a:effectLst>
            </a:endParaRPr>
          </a:p>
        </p:txBody>
      </p:sp>
      <p:sp>
        <p:nvSpPr>
          <p:cNvPr id="9" name="Right Arrow 8"/>
          <p:cNvSpPr/>
          <p:nvPr/>
        </p:nvSpPr>
        <p:spPr>
          <a:xfrm>
            <a:off x="5284470" y="3656965"/>
            <a:ext cx="685800" cy="304800"/>
          </a:xfrm>
          <a:prstGeom prst="rightArrow">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 name="Rectangle 3"/>
          <p:cNvSpPr/>
          <p:nvPr/>
        </p:nvSpPr>
        <p:spPr>
          <a:xfrm>
            <a:off x="5970270" y="2795270"/>
            <a:ext cx="2209800" cy="22860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50000"/>
                  </a:schemeClr>
                </a:solidFill>
              </a:rPr>
              <a:t>Two horses pull a carriage driven by a woman over snow covered ground.</a:t>
            </a:r>
            <a:endParaRPr lang="en-US" dirty="0">
              <a:solidFill>
                <a:schemeClr val="tx1">
                  <a:lumMod val="50000"/>
                </a:schemeClr>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8170" y="464819"/>
            <a:ext cx="4918710" cy="975361"/>
          </a:xfrm>
        </p:spPr>
        <p:txBody>
          <a:bodyPr/>
          <a:lstStyle/>
          <a:p>
            <a:r>
              <a:rPr lang="en-US" b="1" u="sng" dirty="0" smtClean="0"/>
              <a:t>Literature Review</a:t>
            </a:r>
            <a:endParaRPr lang="en-US" b="1" u="sng" dirty="0" smtClean="0"/>
          </a:p>
        </p:txBody>
      </p:sp>
      <p:sp>
        <p:nvSpPr>
          <p:cNvPr id="3" name="Content Placeholder 2"/>
          <p:cNvSpPr>
            <a:spLocks noGrp="1"/>
          </p:cNvSpPr>
          <p:nvPr>
            <p:ph idx="1"/>
          </p:nvPr>
        </p:nvSpPr>
        <p:spPr>
          <a:xfrm>
            <a:off x="621030" y="1261745"/>
            <a:ext cx="7886700" cy="4351338"/>
          </a:xfrm>
        </p:spPr>
        <p:txBody>
          <a:bodyPr/>
          <a:lstStyle/>
          <a:p>
            <a:r>
              <a:rPr lang="en-US" dirty="0"/>
              <a:t>Artificial Neural Network (ANN) is an efficient computing system whose central theme is borrowed from the analogy of biological neural networks. ANNs are also named as “artificial neural systems,” or “parallel distributed processing systems,” or “connectionist systems”. ANN acquires a large collection of units that are interconnected in some pattern to allow communication between the units. These units, also referred to as nodes or neurons, are simple processors which operate in parallel [1].</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83895" y="1163955"/>
            <a:ext cx="7886700" cy="4351338"/>
          </a:xfrm>
        </p:spPr>
        <p:txBody>
          <a:bodyPr/>
          <a:p>
            <a:r>
              <a:rPr lang="en-US"/>
              <a:t>Convolutional neural network are specialized deep neural networks which can process the data that has input shape like a 2D matrix and CNN is very useful in working with images. CNN is basically used for image classifications and identifying if an image is a bird, a plane or superman, etc. It scans images from left to right and top to bottom to pull out important features from the image and combines the feature to classify images. It can handle the images that have been translated, rotated, scaled and changes in perspective[2].</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28650" y="1035685"/>
            <a:ext cx="7886700" cy="5141595"/>
          </a:xfrm>
        </p:spPr>
        <p:txBody>
          <a:bodyPr>
            <a:normAutofit fontScale="60000"/>
          </a:bodyPr>
          <a:p>
            <a:r>
              <a:rPr lang="en-US" sz="3000"/>
              <a:t>RNN came into existence, which solved this issue with the help of a Hidden Layer. The main and most important feature of RNN is Hidden state, which remembers some information about a sequence. RNN have a “memory” which remembers all information about what has been calculated. It uses the same parameters for each input as it performs the same task on all the inputs or hidden layers to produce the output. They’re especially useful with sequential data because each neuron or unit can use its internal memory to maintain information about the previous input. This reduces the complexity of parameters, unlike other neural networks. Also, this concept includes a huge number of possibilities. RNNs are designed to recognize data sequential characteristics and use patterns to predict the next likely scenario. RNNs are used in deep learning and in the development of models that simulate the activity of neurons in the human brain. They are especially powerful in use cases in which context is critical to predicting an outcome and are distinct from other types of artificial neural networks because they usefeedback loops to process a sequence of data that informs the final output, which can also be a sequence of data. The core reason that recurrent nets are more exciting is that they allow us to operate over sequences of vectors: Sequences in the input, the output, or in the most general case both [3].</a:t>
            </a:r>
            <a:endParaRPr lang="en-US" sz="3000"/>
          </a:p>
        </p:txBody>
      </p:sp>
    </p:spTree>
  </p:cSld>
  <p:clrMapOvr>
    <a:masterClrMapping/>
  </p:clrMapOvr>
</p:sld>
</file>

<file path=ppt/theme/theme1.xml><?xml version="1.0" encoding="utf-8"?>
<a:theme xmlns:a="http://schemas.openxmlformats.org/drawingml/2006/main" name="final">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final</Template>
  <TotalTime>0</TotalTime>
  <Words>10222</Words>
  <Application>WPS Presentation</Application>
  <PresentationFormat>On-screen Show (4:3)</PresentationFormat>
  <Paragraphs>203</Paragraphs>
  <Slides>34</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34</vt:i4>
      </vt:variant>
    </vt:vector>
  </HeadingPairs>
  <TitlesOfParts>
    <vt:vector size="45" baseType="lpstr">
      <vt:lpstr>Arial</vt:lpstr>
      <vt:lpstr>SimSun</vt:lpstr>
      <vt:lpstr>Wingdings</vt:lpstr>
      <vt:lpstr>Times New Roman</vt:lpstr>
      <vt:lpstr>Bahnschrift SemiBold</vt:lpstr>
      <vt:lpstr>Calibri</vt:lpstr>
      <vt:lpstr>Microsoft YaHei</vt:lpstr>
      <vt:lpstr>Arial Unicode MS</vt:lpstr>
      <vt:lpstr>Calibri Light</vt:lpstr>
      <vt:lpstr>Malgun Gothic</vt:lpstr>
      <vt:lpstr>final</vt:lpstr>
      <vt:lpstr>Automatic Image Caption Generation Using CNN-RNN Architecture</vt:lpstr>
      <vt:lpstr>PRESENTATION OUTLINE</vt:lpstr>
      <vt:lpstr>PowerPoint 演示文稿</vt:lpstr>
      <vt:lpstr>MOTIVATION</vt:lpstr>
      <vt:lpstr>PROBLEM STATEMENT</vt:lpstr>
      <vt:lpstr>PowerPoint 演示文稿</vt:lpstr>
      <vt:lpstr>Literature Review</vt:lpstr>
      <vt:lpstr>PowerPoint 演示文稿</vt:lpstr>
      <vt:lpstr>PowerPoint 演示文稿</vt:lpstr>
      <vt:lpstr>PowerPoint 演示文稿</vt:lpstr>
      <vt:lpstr>PowerPoint 演示文稿</vt:lpstr>
      <vt:lpstr>Data Collection</vt:lpstr>
      <vt:lpstr>Data Cleaning</vt:lpstr>
      <vt:lpstr>Image Preprocessing</vt:lpstr>
      <vt:lpstr>Caption Preprocessing</vt:lpstr>
      <vt:lpstr>Word Embedding</vt:lpstr>
      <vt:lpstr>PowerPoint 演示文稿</vt:lpstr>
      <vt:lpstr>PowerPoint 演示文稿</vt:lpstr>
      <vt:lpstr>Decoder-RNN</vt:lpstr>
      <vt:lpstr>LSTM CELL STRUCTURE</vt:lpstr>
      <vt:lpstr>Evaluation of Generated Caption</vt:lpstr>
      <vt:lpstr>Result and Discussion</vt:lpstr>
      <vt:lpstr>PowerPoint 演示文稿</vt:lpstr>
      <vt:lpstr>SCREENSHOTS</vt:lpstr>
      <vt:lpstr>PowerPoint 演示文稿</vt:lpstr>
      <vt:lpstr>PowerPoint 演示文稿</vt:lpstr>
      <vt:lpstr>PowerPoint 演示文稿</vt:lpstr>
      <vt:lpstr>PowerPoint 演示文稿</vt:lpstr>
      <vt:lpstr>PowerPoint 演示文稿</vt:lpstr>
      <vt:lpstr>Conclusion</vt:lpstr>
      <vt:lpstr>References</vt:lpstr>
      <vt:lpstr>PowerPoint 演示文稿</vt:lpstr>
      <vt:lpstr>DEMO</vt:lpstr>
      <vt:lpstr>THANKYOU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BIOTECHNOLOGY  AS BUSINESS CATALYST  FOR GROWTH</dc:title>
  <dc:creator>user</dc:creator>
  <cp:lastModifiedBy>ASUS</cp:lastModifiedBy>
  <cp:revision>42</cp:revision>
  <dcterms:created xsi:type="dcterms:W3CDTF">2017-01-05T07:05:00Z</dcterms:created>
  <dcterms:modified xsi:type="dcterms:W3CDTF">2021-01-07T04:13:42Z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1033-11.2.0.9906</vt:lpwstr>
  </property>
</Properties>
</file>