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4974" y="1075931"/>
            <a:ext cx="12390170" cy="1520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269" y="3996131"/>
            <a:ext cx="7740015" cy="280217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0"/>
              </a:spcBef>
            </a:pPr>
            <a:r>
              <a:rPr lang="ru-RU" sz="3650" spc="-105" dirty="0">
                <a:solidFill>
                  <a:srgbClr val="FFFFFF"/>
                </a:solidFill>
              </a:rPr>
              <a:t>Регулирование и разрешение конфликтов в трудовом коллективе. Роль руководителя в решении конфликтов</a:t>
            </a:r>
            <a:endParaRPr sz="36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EDB7-AE5B-4DA8-8DC9-C926EC0A683E}"/>
              </a:ext>
            </a:extLst>
          </p:cNvPr>
          <p:cNvSpPr txBox="1"/>
          <p:nvPr/>
        </p:nvSpPr>
        <p:spPr>
          <a:xfrm>
            <a:off x="13341350" y="964565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Балашов Я.А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03" rIns="0" bIns="0" rtlCol="0">
            <a:spAutoFit/>
          </a:bodyPr>
          <a:lstStyle/>
          <a:p>
            <a:pPr marL="2906395">
              <a:lnSpc>
                <a:spcPct val="100000"/>
              </a:lnSpc>
              <a:spcBef>
                <a:spcPts val="125"/>
              </a:spcBef>
            </a:pPr>
            <a:r>
              <a:rPr spc="-170" dirty="0"/>
              <a:t>Эффективные </a:t>
            </a:r>
            <a:r>
              <a:rPr spc="-10" dirty="0"/>
              <a:t>стратегии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6055" y="2948546"/>
            <a:ext cx="8853805" cy="168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30"/>
              </a:spcBef>
            </a:pP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Использование</a:t>
            </a:r>
            <a:r>
              <a:rPr sz="27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65" dirty="0">
                <a:solidFill>
                  <a:srgbClr val="FFFFFF"/>
                </a:solidFill>
                <a:latin typeface="Verdana"/>
                <a:cs typeface="Verdana"/>
              </a:rPr>
              <a:t>коллективных</a:t>
            </a:r>
            <a:r>
              <a:rPr sz="2700" b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решений, </a:t>
            </a:r>
            <a:r>
              <a:rPr sz="2800" i="1" dirty="0">
                <a:solidFill>
                  <a:srgbClr val="FFFFFF"/>
                </a:solidFill>
                <a:latin typeface="Verdana"/>
                <a:cs typeface="Verdana"/>
              </a:rPr>
              <a:t>поощрение</a:t>
            </a:r>
            <a:r>
              <a:rPr sz="28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сотрудничества</a:t>
            </a:r>
            <a:r>
              <a:rPr sz="2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3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7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Verdana"/>
                <a:cs typeface="Verdana"/>
              </a:rPr>
              <a:t>развитие</a:t>
            </a:r>
            <a:r>
              <a:rPr sz="28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навыков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конструктивного</a:t>
            </a:r>
            <a:r>
              <a:rPr sz="27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Verdana"/>
                <a:cs typeface="Verdana"/>
              </a:rPr>
              <a:t>разрешения</a:t>
            </a:r>
            <a:r>
              <a:rPr sz="2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конфликтов</a:t>
            </a:r>
            <a:r>
              <a:rPr sz="27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ключевые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стратегии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7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руководителя.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897" y="5269456"/>
            <a:ext cx="10629899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9199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/>
              <a:t>Роль</a:t>
            </a:r>
            <a:r>
              <a:rPr sz="4800" spc="-275" dirty="0"/>
              <a:t> </a:t>
            </a:r>
            <a:r>
              <a:rPr sz="4800" spc="-85" dirty="0"/>
              <a:t>команды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4961" y="2593017"/>
            <a:ext cx="5227955" cy="25457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40"/>
              </a:spcBef>
            </a:pP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Команда</a:t>
            </a:r>
            <a:r>
              <a:rPr sz="23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должна</a:t>
            </a:r>
            <a:r>
              <a:rPr sz="23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Verdana"/>
                <a:cs typeface="Verdana"/>
              </a:rPr>
              <a:t>быть</a:t>
            </a:r>
            <a:r>
              <a:rPr sz="23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Verdana"/>
                <a:cs typeface="Verdana"/>
              </a:rPr>
              <a:t>вовлечена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3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процесс</a:t>
            </a:r>
            <a:r>
              <a:rPr sz="23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Verdana"/>
                <a:cs typeface="Verdana"/>
              </a:rPr>
              <a:t>разрешения </a:t>
            </a:r>
            <a:r>
              <a:rPr sz="2350" spc="-50" dirty="0">
                <a:solidFill>
                  <a:srgbClr val="FFFFFF"/>
                </a:solidFill>
                <a:latin typeface="Verdana"/>
                <a:cs typeface="Verdana"/>
              </a:rPr>
              <a:t>конфликтов.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Verdana"/>
                <a:cs typeface="Verdana"/>
              </a:rPr>
              <a:t>Руководитель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должен</a:t>
            </a:r>
            <a:r>
              <a:rPr sz="23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поддерживать</a:t>
            </a:r>
            <a:r>
              <a:rPr sz="24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мотивировать</a:t>
            </a:r>
            <a:r>
              <a:rPr sz="2400" i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коллектив</a:t>
            </a:r>
            <a:r>
              <a:rPr sz="23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50" dirty="0">
                <a:solidFill>
                  <a:srgbClr val="FFFFFF"/>
                </a:solidFill>
                <a:latin typeface="Verdana"/>
                <a:cs typeface="Verdana"/>
              </a:rPr>
              <a:t>к </a:t>
            </a: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совместным</a:t>
            </a:r>
            <a:r>
              <a:rPr sz="23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Verdana"/>
                <a:cs typeface="Verdana"/>
              </a:rPr>
              <a:t>усилиям</a:t>
            </a:r>
            <a:r>
              <a:rPr sz="23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35" dirty="0">
                <a:solidFill>
                  <a:srgbClr val="FFFFFF"/>
                </a:solidFill>
                <a:latin typeface="Verdana"/>
                <a:cs typeface="Verdana"/>
              </a:rPr>
              <a:t>по </a:t>
            </a: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разрешению</a:t>
            </a:r>
            <a:r>
              <a:rPr sz="23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Verdana"/>
                <a:cs typeface="Verdana"/>
              </a:rPr>
              <a:t>конфликтов.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860" y="3162275"/>
            <a:ext cx="6248400" cy="2084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25"/>
              </a:spcBef>
            </a:pPr>
            <a:r>
              <a:rPr sz="2700" spc="70" dirty="0">
                <a:solidFill>
                  <a:srgbClr val="FFFFFF"/>
                </a:solidFill>
                <a:latin typeface="Verdana"/>
                <a:cs typeface="Verdana"/>
              </a:rPr>
              <a:t>После</a:t>
            </a:r>
            <a:r>
              <a:rPr sz="27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Verdana"/>
                <a:cs typeface="Verdana"/>
              </a:rPr>
              <a:t>разрешения</a:t>
            </a:r>
            <a:r>
              <a:rPr sz="27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конфликта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важно</a:t>
            </a:r>
            <a:r>
              <a:rPr sz="27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Verdana"/>
                <a:cs typeface="Verdana"/>
              </a:rPr>
              <a:t>провести</a:t>
            </a:r>
            <a:r>
              <a:rPr sz="27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i="1" spc="-10" dirty="0">
                <a:solidFill>
                  <a:srgbClr val="FFFFFF"/>
                </a:solidFill>
                <a:latin typeface="Verdana"/>
                <a:cs typeface="Verdana"/>
              </a:rPr>
              <a:t>анализ</a:t>
            </a:r>
            <a:r>
              <a:rPr sz="275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7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i="1" spc="-10" dirty="0">
                <a:solidFill>
                  <a:srgbClr val="FFFFFF"/>
                </a:solidFill>
                <a:latin typeface="Verdana"/>
                <a:cs typeface="Verdana"/>
              </a:rPr>
              <a:t>оценку </a:t>
            </a:r>
            <a:r>
              <a:rPr sz="2700" spc="-65" dirty="0">
                <a:solidFill>
                  <a:srgbClr val="FFFFFF"/>
                </a:solidFill>
                <a:latin typeface="Verdana"/>
                <a:cs typeface="Verdana"/>
              </a:rPr>
              <a:t>результатов.</a:t>
            </a:r>
            <a:r>
              <a:rPr sz="27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Это</a:t>
            </a:r>
            <a:r>
              <a:rPr sz="27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поможет</a:t>
            </a:r>
            <a:r>
              <a:rPr sz="27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извлечь </a:t>
            </a:r>
            <a:r>
              <a:rPr sz="2700" b="1" spc="-90" dirty="0">
                <a:solidFill>
                  <a:srgbClr val="FFFFFF"/>
                </a:solidFill>
                <a:latin typeface="Verdana"/>
                <a:cs typeface="Verdana"/>
              </a:rPr>
              <a:t>полезные</a:t>
            </a:r>
            <a:r>
              <a:rPr sz="27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-40" dirty="0">
                <a:solidFill>
                  <a:srgbClr val="FFFFFF"/>
                </a:solidFill>
                <a:latin typeface="Verdana"/>
                <a:cs typeface="Verdana"/>
              </a:rPr>
              <a:t>уроки</a:t>
            </a:r>
            <a:r>
              <a:rPr sz="27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7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i="1" spc="-10" dirty="0">
                <a:solidFill>
                  <a:srgbClr val="FFFFFF"/>
                </a:solidFill>
                <a:latin typeface="Verdana"/>
                <a:cs typeface="Verdana"/>
              </a:rPr>
              <a:t>предотвратить </a:t>
            </a:r>
            <a:r>
              <a:rPr sz="2700" spc="55" dirty="0">
                <a:solidFill>
                  <a:srgbClr val="FFFFFF"/>
                </a:solidFill>
                <a:latin typeface="Verdana"/>
                <a:cs typeface="Verdana"/>
              </a:rPr>
              <a:t>повторение</a:t>
            </a:r>
            <a:r>
              <a:rPr sz="27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подобных</a:t>
            </a:r>
            <a:r>
              <a:rPr sz="27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ситуаций.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148454" cy="14814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z="4800" spc="-10" dirty="0"/>
              <a:t>Оценка </a:t>
            </a:r>
            <a:r>
              <a:rPr sz="4800" spc="-145" dirty="0"/>
              <a:t>результатов</a:t>
            </a:r>
            <a:endParaRPr sz="480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799" cy="84571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269" y="3996131"/>
            <a:ext cx="7740015" cy="280217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0"/>
              </a:spcBef>
            </a:pPr>
            <a:r>
              <a:rPr lang="ru-RU" sz="3650" spc="-105" dirty="0">
                <a:solidFill>
                  <a:srgbClr val="FFFFFF"/>
                </a:solidFill>
              </a:rPr>
              <a:t>Регулирование и разрешение конфликтов в трудовом коллективе. Роль руководителя в решении конфликтов</a:t>
            </a:r>
            <a:endParaRPr sz="36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8EDB7-AE5B-4DA8-8DC9-C926EC0A683E}"/>
              </a:ext>
            </a:extLst>
          </p:cNvPr>
          <p:cNvSpPr txBox="1"/>
          <p:nvPr/>
        </p:nvSpPr>
        <p:spPr>
          <a:xfrm>
            <a:off x="13341350" y="964565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Балашов Я.А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37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3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Введение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4959" y="2602204"/>
            <a:ext cx="4989830" cy="25368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350" spc="-20" dirty="0">
                <a:solidFill>
                  <a:srgbClr val="FFFFFF"/>
                </a:solidFill>
                <a:latin typeface="Verdana"/>
                <a:cs typeface="Verdana"/>
              </a:rPr>
              <a:t>Конфликты</a:t>
            </a:r>
            <a:r>
              <a:rPr sz="23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3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Verdana"/>
                <a:cs typeface="Verdana"/>
              </a:rPr>
              <a:t>коллективе </a:t>
            </a:r>
            <a:r>
              <a:rPr sz="2350" b="1" spc="-105" dirty="0">
                <a:solidFill>
                  <a:srgbClr val="FFFFFF"/>
                </a:solidFill>
                <a:latin typeface="Verdana"/>
                <a:cs typeface="Verdana"/>
              </a:rPr>
              <a:t>неизбежны</a:t>
            </a:r>
            <a:r>
              <a:rPr sz="2350" spc="-10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3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но</a:t>
            </a:r>
            <a:r>
              <a:rPr sz="23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Verdana"/>
                <a:cs typeface="Verdana"/>
              </a:rPr>
              <a:t>управляемы</a:t>
            </a:r>
            <a:r>
              <a:rPr sz="2350" spc="-10" dirty="0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Руководитель</a:t>
            </a:r>
            <a:r>
              <a:rPr sz="23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играет</a:t>
            </a:r>
            <a:r>
              <a:rPr sz="23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Verdana"/>
                <a:cs typeface="Verdana"/>
              </a:rPr>
              <a:t>ключевую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роль</a:t>
            </a:r>
            <a:r>
              <a:rPr sz="24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3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35" dirty="0">
                <a:solidFill>
                  <a:srgbClr val="FFFFFF"/>
                </a:solidFill>
                <a:latin typeface="Verdana"/>
                <a:cs typeface="Verdana"/>
              </a:rPr>
              <a:t>их</a:t>
            </a:r>
            <a:r>
              <a:rPr sz="23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разрешении</a:t>
            </a:r>
            <a:r>
              <a:rPr sz="23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предотвращении.</a:t>
            </a:r>
            <a:r>
              <a:rPr sz="235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Verdana"/>
                <a:cs typeface="Verdana"/>
              </a:rPr>
              <a:t>Важно </a:t>
            </a:r>
            <a:r>
              <a:rPr sz="2350" dirty="0">
                <a:solidFill>
                  <a:srgbClr val="FFFFFF"/>
                </a:solidFill>
                <a:latin typeface="Verdana"/>
                <a:cs typeface="Verdana"/>
              </a:rPr>
              <a:t>понимать</a:t>
            </a:r>
            <a:r>
              <a:rPr sz="23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Verdana"/>
                <a:cs typeface="Verdana"/>
              </a:rPr>
              <a:t>причины</a:t>
            </a:r>
            <a:r>
              <a:rPr sz="23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2350" b="1" spc="-45" dirty="0">
                <a:solidFill>
                  <a:srgbClr val="FFFFFF"/>
                </a:solidFill>
                <a:latin typeface="Verdana"/>
                <a:cs typeface="Verdana"/>
              </a:rPr>
              <a:t>последствия</a:t>
            </a:r>
            <a:r>
              <a:rPr sz="235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Verdana"/>
                <a:cs typeface="Verdana"/>
              </a:rPr>
              <a:t>конфликтов.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03" rIns="0" bIns="0" rtlCol="0">
            <a:spAutoFit/>
          </a:bodyPr>
          <a:lstStyle/>
          <a:p>
            <a:pPr marL="339852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Причины</a:t>
            </a:r>
            <a:r>
              <a:rPr spc="-280" dirty="0"/>
              <a:t> </a:t>
            </a:r>
            <a:r>
              <a:rPr spc="-90" dirty="0"/>
              <a:t>конфликтов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4107" y="2937600"/>
            <a:ext cx="8738235" cy="17399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50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Недостаток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Verdana"/>
                <a:cs typeface="Verdana"/>
              </a:rPr>
              <a:t>коммуникации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i="1" spc="40" dirty="0">
                <a:solidFill>
                  <a:srgbClr val="FFFFFF"/>
                </a:solidFill>
                <a:latin typeface="Verdana"/>
                <a:cs typeface="Verdana"/>
              </a:rPr>
              <a:t>недопонимание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частые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причины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конфликтов.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Verdana"/>
                <a:cs typeface="Verdana"/>
              </a:rPr>
              <a:t>Различия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во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взглядах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Verdana"/>
                <a:cs typeface="Verdana"/>
              </a:rPr>
              <a:t>интересах</a:t>
            </a:r>
            <a:r>
              <a:rPr sz="28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также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могут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вызывать напряжение.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897" y="5269456"/>
            <a:ext cx="10629899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853" y="3162275"/>
            <a:ext cx="6193155" cy="2151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0"/>
              </a:spcBef>
            </a:pP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Руководитель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Verdana"/>
                <a:cs typeface="Verdana"/>
              </a:rPr>
              <a:t>должен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быть </a:t>
            </a:r>
            <a:r>
              <a:rPr sz="2300" b="1" spc="-10" dirty="0">
                <a:solidFill>
                  <a:srgbClr val="FFFFFF"/>
                </a:solidFill>
                <a:latin typeface="Verdana"/>
                <a:cs typeface="Verdana"/>
              </a:rPr>
              <a:t>посредником</a:t>
            </a:r>
            <a:r>
              <a:rPr sz="23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Verdana"/>
                <a:cs typeface="Verdana"/>
              </a:rPr>
              <a:t>посредницей</a:t>
            </a:r>
            <a:r>
              <a:rPr sz="23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2300" spc="75" dirty="0">
                <a:solidFill>
                  <a:srgbClr val="FFFFFF"/>
                </a:solidFill>
                <a:latin typeface="Verdana"/>
                <a:cs typeface="Verdana"/>
              </a:rPr>
              <a:t>разрешении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Verdana"/>
                <a:cs typeface="Verdana"/>
              </a:rPr>
              <a:t>конфликтов.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30" dirty="0">
                <a:solidFill>
                  <a:srgbClr val="FFFFFF"/>
                </a:solidFill>
                <a:latin typeface="Verdana"/>
                <a:cs typeface="Verdana"/>
              </a:rPr>
              <a:t>Он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должен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уметь</a:t>
            </a:r>
            <a:r>
              <a:rPr sz="23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60" dirty="0">
                <a:solidFill>
                  <a:srgbClr val="FFFFFF"/>
                </a:solidFill>
                <a:latin typeface="Verdana"/>
                <a:cs typeface="Verdana"/>
              </a:rPr>
              <a:t>слушать</a:t>
            </a:r>
            <a:r>
              <a:rPr sz="2400" i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FFFF"/>
                </a:solidFill>
                <a:latin typeface="Verdana"/>
                <a:cs typeface="Verdana"/>
              </a:rPr>
              <a:t>понимать</a:t>
            </a:r>
            <a:r>
              <a:rPr sz="24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обе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стороны, </a:t>
            </a:r>
            <a:r>
              <a:rPr sz="2300" spc="-4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также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35" dirty="0">
                <a:solidFill>
                  <a:srgbClr val="FFFFFF"/>
                </a:solidFill>
                <a:latin typeface="Verdana"/>
                <a:cs typeface="Verdana"/>
              </a:rPr>
              <a:t>предлагать</a:t>
            </a:r>
            <a:r>
              <a:rPr sz="23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конструктивные решения.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817110" cy="14814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z="4800" spc="-20" dirty="0"/>
              <a:t>Роль </a:t>
            </a:r>
            <a:r>
              <a:rPr sz="4800" spc="-100" dirty="0"/>
              <a:t>руководителя</a:t>
            </a:r>
            <a:endParaRPr sz="480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800" cy="84581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9385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0" dirty="0"/>
              <a:t>Эмоциональный</a:t>
            </a:r>
            <a:r>
              <a:rPr sz="4800" spc="-165" dirty="0"/>
              <a:t> </a:t>
            </a:r>
            <a:r>
              <a:rPr sz="4800" spc="-10" dirty="0"/>
              <a:t>интеллект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4961" y="2602204"/>
            <a:ext cx="5230495" cy="2380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550" spc="105" dirty="0">
                <a:solidFill>
                  <a:srgbClr val="FFFFFF"/>
                </a:solidFill>
                <a:latin typeface="Verdana"/>
                <a:cs typeface="Verdana"/>
              </a:rPr>
              <a:t>Понимание</a:t>
            </a:r>
            <a:r>
              <a:rPr sz="2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собственных </a:t>
            </a:r>
            <a:r>
              <a:rPr sz="2550" b="1" spc="-25" dirty="0">
                <a:solidFill>
                  <a:srgbClr val="FFFFFF"/>
                </a:solidFill>
                <a:latin typeface="Verdana"/>
                <a:cs typeface="Verdana"/>
              </a:rPr>
              <a:t>эмоций</a:t>
            </a:r>
            <a:r>
              <a:rPr sz="255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3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b="1" spc="-10" dirty="0">
                <a:solidFill>
                  <a:srgbClr val="FFFFFF"/>
                </a:solidFill>
                <a:latin typeface="Verdana"/>
                <a:cs typeface="Verdana"/>
              </a:rPr>
              <a:t>умение</a:t>
            </a:r>
            <a:r>
              <a:rPr sz="255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b="1" spc="-10" dirty="0">
                <a:solidFill>
                  <a:srgbClr val="FFFFFF"/>
                </a:solidFill>
                <a:latin typeface="Verdana"/>
                <a:cs typeface="Verdana"/>
              </a:rPr>
              <a:t>управлять </a:t>
            </a:r>
            <a:r>
              <a:rPr sz="2550" spc="165" dirty="0">
                <a:solidFill>
                  <a:srgbClr val="FFFFFF"/>
                </a:solidFill>
                <a:latin typeface="Verdana"/>
                <a:cs typeface="Verdana"/>
              </a:rPr>
              <a:t>ими</a:t>
            </a:r>
            <a:r>
              <a:rPr sz="2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Verdana"/>
                <a:cs typeface="Verdana"/>
              </a:rPr>
              <a:t>помогает</a:t>
            </a:r>
            <a:r>
              <a:rPr sz="2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руководителю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эффективно</a:t>
            </a:r>
            <a:r>
              <a:rPr sz="25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управлять конфликтами.</a:t>
            </a:r>
            <a:r>
              <a:rPr sz="2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b="1" spc="-50" dirty="0">
                <a:solidFill>
                  <a:srgbClr val="FFFFFF"/>
                </a:solidFill>
                <a:latin typeface="Verdana"/>
                <a:cs typeface="Verdana"/>
              </a:rPr>
              <a:t>Эмпатия</a:t>
            </a:r>
            <a:r>
              <a:rPr sz="255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3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b="1" spc="-20" dirty="0">
                <a:solidFill>
                  <a:srgbClr val="FFFFFF"/>
                </a:solidFill>
                <a:latin typeface="Verdana"/>
                <a:cs typeface="Verdana"/>
              </a:rPr>
              <a:t>такт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также</a:t>
            </a:r>
            <a:r>
              <a:rPr sz="2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важны</a:t>
            </a:r>
            <a:r>
              <a:rPr sz="2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Verdana"/>
                <a:cs typeface="Verdana"/>
              </a:rPr>
              <a:t>этом</a:t>
            </a:r>
            <a:r>
              <a:rPr sz="25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Verdana"/>
                <a:cs typeface="Verdana"/>
              </a:rPr>
              <a:t>процессе.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4361"/>
            <a:ext cx="5124450" cy="14814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z="4800" spc="-90" dirty="0"/>
              <a:t>Эффективная </a:t>
            </a:r>
            <a:r>
              <a:rPr sz="4800" spc="-100" dirty="0"/>
              <a:t>коммуникация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4974" y="3240595"/>
            <a:ext cx="6369685" cy="2586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Ясная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Verdana"/>
                <a:cs typeface="Verdana"/>
              </a:rPr>
              <a:t>открытая</a:t>
            </a:r>
            <a:r>
              <a:rPr sz="28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коммуникация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помогает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предотвратить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многие 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конфликты.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Руководитель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должен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уметь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i="1" spc="-35" dirty="0">
                <a:solidFill>
                  <a:srgbClr val="FFFFFF"/>
                </a:solidFill>
                <a:latin typeface="Verdana"/>
                <a:cs typeface="Verdana"/>
              </a:rPr>
              <a:t>выслушивать</a:t>
            </a:r>
            <a:r>
              <a:rPr sz="2850" i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i="1" spc="-10" dirty="0">
                <a:solidFill>
                  <a:srgbClr val="FFFFFF"/>
                </a:solidFill>
                <a:latin typeface="Verdana"/>
                <a:cs typeface="Verdana"/>
              </a:rPr>
              <a:t>выражать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свои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мысли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Verdana"/>
                <a:cs typeface="Verdana"/>
              </a:rPr>
              <a:t>четко</a:t>
            </a:r>
            <a:r>
              <a:rPr sz="28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2800" b="1" spc="-35" dirty="0">
                <a:solidFill>
                  <a:srgbClr val="FFFFFF"/>
                </a:solidFill>
                <a:latin typeface="Verdana"/>
                <a:cs typeface="Verdana"/>
              </a:rPr>
              <a:t>уважительно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6077" y="1156703"/>
            <a:ext cx="5886449" cy="7750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03" rIns="0" bIns="0" rtlCol="0">
            <a:spAutoFit/>
          </a:bodyPr>
          <a:lstStyle/>
          <a:p>
            <a:pPr marL="199834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Предотвращение</a:t>
            </a:r>
            <a:r>
              <a:rPr spc="-340" dirty="0"/>
              <a:t> </a:t>
            </a:r>
            <a:r>
              <a:rPr spc="-90" dirty="0"/>
              <a:t>конфликтов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6988" y="2948546"/>
            <a:ext cx="887222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Создание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1" spc="-80" dirty="0">
                <a:solidFill>
                  <a:srgbClr val="FFFFFF"/>
                </a:solidFill>
                <a:latin typeface="Verdana"/>
                <a:cs typeface="Verdana"/>
              </a:rPr>
              <a:t>положительной</a:t>
            </a:r>
            <a:r>
              <a:rPr sz="25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1" spc="-50" dirty="0">
                <a:solidFill>
                  <a:srgbClr val="FFFFFF"/>
                </a:solidFill>
                <a:latin typeface="Verdana"/>
                <a:cs typeface="Verdana"/>
              </a:rPr>
              <a:t>открытой</a:t>
            </a:r>
            <a:r>
              <a:rPr sz="25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атмосферы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коллективе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помогает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предотвратить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возникновение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конфликтов.</a:t>
            </a:r>
            <a:r>
              <a:rPr sz="2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Verdana"/>
                <a:cs typeface="Verdana"/>
              </a:rPr>
              <a:t>Прозрачность</a:t>
            </a:r>
            <a:r>
              <a:rPr sz="25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1" spc="-65" dirty="0">
                <a:solidFill>
                  <a:srgbClr val="FFFFFF"/>
                </a:solidFill>
                <a:latin typeface="Verdana"/>
                <a:cs typeface="Verdana"/>
              </a:rPr>
              <a:t>справедливость</a:t>
            </a:r>
            <a:r>
              <a:rPr sz="25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принятии</a:t>
            </a:r>
            <a:r>
              <a:rPr sz="25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решений</a:t>
            </a:r>
            <a:r>
              <a:rPr sz="25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также</a:t>
            </a:r>
            <a:r>
              <a:rPr sz="25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важны.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897" y="5269456"/>
            <a:ext cx="10629899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03" rIns="0" bIns="0" rtlCol="0">
            <a:spAutoFit/>
          </a:bodyPr>
          <a:lstStyle/>
          <a:p>
            <a:pPr marL="409194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Типы</a:t>
            </a:r>
            <a:r>
              <a:rPr spc="-295" dirty="0"/>
              <a:t> </a:t>
            </a:r>
            <a:r>
              <a:rPr spc="-114" dirty="0"/>
              <a:t>конфликтов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5308" y="2937600"/>
            <a:ext cx="8115300" cy="17418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3379"/>
              </a:lnSpc>
              <a:spcBef>
                <a:spcPts val="280"/>
              </a:spcBef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Конфликты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могут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быть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i="1" spc="-10" dirty="0">
                <a:solidFill>
                  <a:srgbClr val="FFFFFF"/>
                </a:solidFill>
                <a:latin typeface="Verdana"/>
                <a:cs typeface="Verdana"/>
              </a:rPr>
              <a:t>личностными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850" i="1" dirty="0">
                <a:solidFill>
                  <a:srgbClr val="FFFFFF"/>
                </a:solidFill>
                <a:latin typeface="Verdana"/>
                <a:cs typeface="Verdana"/>
              </a:rPr>
              <a:t>межгрупповыми</a:t>
            </a:r>
            <a:r>
              <a:rPr sz="2850" i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i="1" spc="-10" dirty="0">
                <a:solidFill>
                  <a:srgbClr val="FFFFFF"/>
                </a:solidFill>
                <a:latin typeface="Verdana"/>
                <a:cs typeface="Verdana"/>
              </a:rPr>
              <a:t>профессиональными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algn="ctr">
              <a:lnSpc>
                <a:spcPts val="3204"/>
              </a:lnSpc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Каждый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тип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требует</a:t>
            </a:r>
            <a:r>
              <a:rPr sz="2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i="1" dirty="0">
                <a:solidFill>
                  <a:srgbClr val="FFFFFF"/>
                </a:solidFill>
                <a:latin typeface="Verdana"/>
                <a:cs typeface="Verdana"/>
              </a:rPr>
              <a:t>особого</a:t>
            </a:r>
            <a:r>
              <a:rPr sz="285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i="1" spc="-30" dirty="0">
                <a:solidFill>
                  <a:srgbClr val="FFFFFF"/>
                </a:solidFill>
                <a:latin typeface="Verdana"/>
                <a:cs typeface="Verdana"/>
              </a:rPr>
              <a:t>подхода</a:t>
            </a:r>
            <a:r>
              <a:rPr sz="285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endParaRPr sz="2800">
              <a:latin typeface="Verdana"/>
              <a:cs typeface="Verdana"/>
            </a:endParaRPr>
          </a:p>
          <a:p>
            <a:pPr algn="ctr">
              <a:lnSpc>
                <a:spcPts val="3360"/>
              </a:lnSpc>
            </a:pPr>
            <a:r>
              <a:rPr sz="2850" i="1" spc="-10" dirty="0">
                <a:solidFill>
                  <a:srgbClr val="FFFFFF"/>
                </a:solidFill>
                <a:latin typeface="Verdana"/>
                <a:cs typeface="Verdana"/>
              </a:rPr>
              <a:t>решения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897" y="5269456"/>
            <a:ext cx="10629899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4860" y="3153188"/>
            <a:ext cx="5517515" cy="2160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20"/>
              </a:spcBef>
            </a:pP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Идентификация,</a:t>
            </a:r>
            <a:r>
              <a:rPr sz="23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85" dirty="0">
                <a:solidFill>
                  <a:srgbClr val="FFFFFF"/>
                </a:solidFill>
                <a:latin typeface="Verdana"/>
                <a:cs typeface="Verdana"/>
              </a:rPr>
              <a:t>анализ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Verdana"/>
                <a:cs typeface="Verdana"/>
              </a:rPr>
              <a:t>поиск </a:t>
            </a:r>
            <a:r>
              <a:rPr sz="2300" spc="105" dirty="0">
                <a:solidFill>
                  <a:srgbClr val="FFFFFF"/>
                </a:solidFill>
                <a:latin typeface="Verdana"/>
                <a:cs typeface="Verdana"/>
              </a:rPr>
              <a:t>решений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3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Verdana"/>
                <a:cs typeface="Verdana"/>
              </a:rPr>
              <a:t>оценка</a:t>
            </a:r>
            <a:r>
              <a:rPr sz="2400" i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результатов</a:t>
            </a:r>
            <a:r>
              <a:rPr sz="23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300" spc="55" dirty="0">
                <a:solidFill>
                  <a:srgbClr val="FFFFFF"/>
                </a:solidFill>
                <a:latin typeface="Verdana"/>
                <a:cs typeface="Verdana"/>
              </a:rPr>
              <a:t>основные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этапы</a:t>
            </a:r>
            <a:r>
              <a:rPr sz="23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разрешения </a:t>
            </a:r>
            <a:r>
              <a:rPr sz="2300" spc="-30" dirty="0">
                <a:solidFill>
                  <a:srgbClr val="FFFFFF"/>
                </a:solidFill>
                <a:latin typeface="Verdana"/>
                <a:cs typeface="Verdana"/>
              </a:rPr>
              <a:t>конфликтов.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Руководитель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должен </a:t>
            </a:r>
            <a:r>
              <a:rPr sz="2400" i="1" spc="-25" dirty="0">
                <a:solidFill>
                  <a:srgbClr val="FFFFFF"/>
                </a:solidFill>
                <a:latin typeface="Verdana"/>
                <a:cs typeface="Verdana"/>
              </a:rPr>
              <a:t>проявлять</a:t>
            </a:r>
            <a:r>
              <a:rPr sz="2400" i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терпение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3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i="1" spc="-45" dirty="0">
                <a:solidFill>
                  <a:srgbClr val="FFFFFF"/>
                </a:solidFill>
                <a:latin typeface="Verdana"/>
                <a:cs typeface="Verdana"/>
              </a:rPr>
              <a:t>стойкость</a:t>
            </a:r>
            <a:r>
              <a:rPr sz="2400" i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sz="2300" spc="55" dirty="0">
                <a:solidFill>
                  <a:srgbClr val="FFFFFF"/>
                </a:solidFill>
                <a:latin typeface="Verdana"/>
                <a:cs typeface="Verdana"/>
              </a:rPr>
              <a:t>каждом</a:t>
            </a:r>
            <a:r>
              <a:rPr sz="23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этапе.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5207635" cy="11995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800" spc="-100" dirty="0"/>
              <a:t>Этапы</a:t>
            </a:r>
            <a:r>
              <a:rPr sz="3800" spc="-215" dirty="0"/>
              <a:t> </a:t>
            </a:r>
            <a:r>
              <a:rPr sz="3800" spc="-60" dirty="0"/>
              <a:t>разрешения </a:t>
            </a:r>
            <a:r>
              <a:rPr sz="3800" spc="-10" dirty="0"/>
              <a:t>конфликтов</a:t>
            </a:r>
            <a:endParaRPr sz="3800"/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297</Words>
  <Application>Microsoft Office PowerPoint</Application>
  <PresentationFormat>Произвольный</PresentationFormat>
  <Paragraphs>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Verdana</vt:lpstr>
      <vt:lpstr>Office Theme</vt:lpstr>
      <vt:lpstr>Регулирование и разрешение конфликтов в трудовом коллективе. Роль руководителя в решении конфликтов</vt:lpstr>
      <vt:lpstr>Введение</vt:lpstr>
      <vt:lpstr>Причины конфликтов</vt:lpstr>
      <vt:lpstr>Роль руководителя</vt:lpstr>
      <vt:lpstr>Эмоциональный интеллект</vt:lpstr>
      <vt:lpstr>Эффективная коммуникация</vt:lpstr>
      <vt:lpstr>Предотвращение конфликтов</vt:lpstr>
      <vt:lpstr>Типы конфликтов</vt:lpstr>
      <vt:lpstr>Этапы разрешения конфликтов</vt:lpstr>
      <vt:lpstr>Эффективные стратегии</vt:lpstr>
      <vt:lpstr>Роль команды</vt:lpstr>
      <vt:lpstr>Оценка результатов</vt:lpstr>
      <vt:lpstr>Регулирование и разрешение конфликтов в трудовом коллективе. Роль руководителя в решении конфликтов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Регулирование и разрешение конфликтов в трудовом коллективе. Роль руководителя в решении конфликтов</dc:title>
  <cp:lastModifiedBy>Балашов Ярослав</cp:lastModifiedBy>
  <cp:revision>1</cp:revision>
  <dcterms:created xsi:type="dcterms:W3CDTF">2024-03-28T14:54:14Z</dcterms:created>
  <dcterms:modified xsi:type="dcterms:W3CDTF">2024-03-28T14:55:53Z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2024-03-28T00:00:00Z</vt:filetime>
  </property>
  <property fmtid="{D5CDD505-2E9C-101B-9397-08002B2CF9AE}" pid="5" name="Producer">
    <vt:lpwstr>GPL Ghostscript 10.02.0</vt:lpwstr>
  </property>
</Properties>
</file>