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7D823-68FC-44FD-9024-74F41663C8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5A864B-185C-40A5-BFC8-48C955790ADA}">
      <dgm:prSet phldrT="[Текст]"/>
      <dgm:spPr/>
      <dgm:t>
        <a:bodyPr/>
        <a:lstStyle/>
        <a:p>
          <a:r>
            <a:rPr lang="ru-RU" b="1" i="0" dirty="0">
              <a:solidFill>
                <a:srgbClr val="222222"/>
              </a:solidFill>
              <a:effectLst/>
              <a:latin typeface="-apple-system"/>
            </a:rPr>
            <a:t>Управления</a:t>
          </a:r>
          <a:endParaRPr lang="ru-RU" dirty="0"/>
        </a:p>
      </dgm:t>
    </dgm:pt>
    <dgm:pt modelId="{1373EBDD-10F3-4DDA-BB0A-3762AA4E6EA0}" type="parTrans" cxnId="{1A24CB78-5D9F-4381-AE0F-99D4092622BD}">
      <dgm:prSet/>
      <dgm:spPr/>
      <dgm:t>
        <a:bodyPr/>
        <a:lstStyle/>
        <a:p>
          <a:endParaRPr lang="ru-RU"/>
        </a:p>
      </dgm:t>
    </dgm:pt>
    <dgm:pt modelId="{DAD21620-FBAA-4B33-ACCD-9040130D9D9D}" type="sibTrans" cxnId="{1A24CB78-5D9F-4381-AE0F-99D4092622BD}">
      <dgm:prSet/>
      <dgm:spPr/>
      <dgm:t>
        <a:bodyPr/>
        <a:lstStyle/>
        <a:p>
          <a:endParaRPr lang="ru-RU"/>
        </a:p>
      </dgm:t>
    </dgm:pt>
    <dgm:pt modelId="{387E047C-A391-40BD-9E74-2C7670661B8E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000" b="0" i="0" dirty="0">
              <a:solidFill>
                <a:srgbClr val="222222"/>
              </a:solidFill>
              <a:effectLst/>
              <a:latin typeface="-apple-system"/>
            </a:rPr>
            <a:t>Обычно они формируются крупными холдингами для решения задач административного и управленческого характера. Основным моментом при создании является функциональный либо отраслевой признак. Управлением распределяются задачи для нижестоящих подразделений</a:t>
          </a:r>
          <a:r>
            <a:rPr lang="ru-RU" sz="1800" b="0" i="0" dirty="0">
              <a:solidFill>
                <a:srgbClr val="222222"/>
              </a:solidFill>
              <a:effectLst/>
              <a:latin typeface="-apple-system"/>
            </a:rPr>
            <a:t>.</a:t>
          </a:r>
          <a:endParaRPr lang="ru-RU" sz="1800" dirty="0"/>
        </a:p>
      </dgm:t>
    </dgm:pt>
    <dgm:pt modelId="{3D006732-6AA0-470D-A3FB-F7B91841C75C}" type="parTrans" cxnId="{F759E4D3-88FB-467B-B943-CFA800835D32}">
      <dgm:prSet/>
      <dgm:spPr/>
      <dgm:t>
        <a:bodyPr/>
        <a:lstStyle/>
        <a:p>
          <a:endParaRPr lang="ru-RU"/>
        </a:p>
      </dgm:t>
    </dgm:pt>
    <dgm:pt modelId="{13891ACF-2774-4F94-B797-13DCEA3C31E4}" type="sibTrans" cxnId="{F759E4D3-88FB-467B-B943-CFA800835D32}">
      <dgm:prSet/>
      <dgm:spPr/>
      <dgm:t>
        <a:bodyPr/>
        <a:lstStyle/>
        <a:p>
          <a:endParaRPr lang="ru-RU"/>
        </a:p>
      </dgm:t>
    </dgm:pt>
    <dgm:pt modelId="{F6D4C1C1-A4DA-4F64-92D7-31D0704C6F51}">
      <dgm:prSet phldrT="[Текст]"/>
      <dgm:spPr/>
      <dgm:t>
        <a:bodyPr/>
        <a:lstStyle/>
        <a:p>
          <a:r>
            <a:rPr lang="ru-RU" b="1" i="0" dirty="0">
              <a:solidFill>
                <a:srgbClr val="222222"/>
              </a:solidFill>
              <a:effectLst/>
              <a:latin typeface="-apple-system"/>
            </a:rPr>
            <a:t>Департаменты</a:t>
          </a:r>
          <a:endParaRPr lang="ru-RU" dirty="0"/>
        </a:p>
      </dgm:t>
    </dgm:pt>
    <dgm:pt modelId="{0B614898-4714-4347-8D77-5537BC76CA3E}" type="parTrans" cxnId="{1A378FEE-8DA7-4B0F-B553-C7C06C8DFD13}">
      <dgm:prSet/>
      <dgm:spPr/>
      <dgm:t>
        <a:bodyPr/>
        <a:lstStyle/>
        <a:p>
          <a:endParaRPr lang="ru-RU"/>
        </a:p>
      </dgm:t>
    </dgm:pt>
    <dgm:pt modelId="{3703320A-8148-45B1-9DFA-C0AFAA6D95A2}" type="sibTrans" cxnId="{1A378FEE-8DA7-4B0F-B553-C7C06C8DFD13}">
      <dgm:prSet/>
      <dgm:spPr/>
      <dgm:t>
        <a:bodyPr/>
        <a:lstStyle/>
        <a:p>
          <a:endParaRPr lang="ru-RU"/>
        </a:p>
      </dgm:t>
    </dgm:pt>
    <dgm:pt modelId="{EC7DD700-8E37-4A54-BD6A-D995893343B6}">
      <dgm:prSet phldrT="[Текст]" custT="1"/>
      <dgm:spPr/>
      <dgm:t>
        <a:bodyPr/>
        <a:lstStyle/>
        <a:p>
          <a:r>
            <a:rPr lang="ru-RU" sz="2400" b="0" i="0" dirty="0">
              <a:solidFill>
                <a:srgbClr val="222222"/>
              </a:solidFill>
              <a:effectLst/>
              <a:latin typeface="-apple-system"/>
            </a:rPr>
            <a:t>Схожи с управлениями, исполняют те же функции, но структурно располагаются гораздо ниже.</a:t>
          </a:r>
          <a:endParaRPr lang="ru-RU" sz="2400" dirty="0"/>
        </a:p>
      </dgm:t>
    </dgm:pt>
    <dgm:pt modelId="{311C9E10-1B44-4F9B-A81E-1F4D425E5FCC}" type="parTrans" cxnId="{B36187E2-0DA3-4D0A-A6DE-F511E226A1F0}">
      <dgm:prSet/>
      <dgm:spPr/>
      <dgm:t>
        <a:bodyPr/>
        <a:lstStyle/>
        <a:p>
          <a:endParaRPr lang="ru-RU"/>
        </a:p>
      </dgm:t>
    </dgm:pt>
    <dgm:pt modelId="{E6D55EA3-DB50-4C7C-BAE3-7947AE588E26}" type="sibTrans" cxnId="{B36187E2-0DA3-4D0A-A6DE-F511E226A1F0}">
      <dgm:prSet/>
      <dgm:spPr/>
      <dgm:t>
        <a:bodyPr/>
        <a:lstStyle/>
        <a:p>
          <a:endParaRPr lang="ru-RU"/>
        </a:p>
      </dgm:t>
    </dgm:pt>
    <dgm:pt modelId="{CB7775CB-0897-44A0-A66A-C64ABF9D39DE}" type="pres">
      <dgm:prSet presAssocID="{4F87D823-68FC-44FD-9024-74F41663C8EE}" presName="Name0" presStyleCnt="0">
        <dgm:presLayoutVars>
          <dgm:dir/>
          <dgm:animLvl val="lvl"/>
          <dgm:resizeHandles val="exact"/>
        </dgm:presLayoutVars>
      </dgm:prSet>
      <dgm:spPr/>
    </dgm:pt>
    <dgm:pt modelId="{151E3F57-707E-4F28-AF8B-8B95A665294E}" type="pres">
      <dgm:prSet presAssocID="{EA5A864B-185C-40A5-BFC8-48C955790ADA}" presName="linNode" presStyleCnt="0"/>
      <dgm:spPr/>
    </dgm:pt>
    <dgm:pt modelId="{03C10196-300A-489F-8E21-D8A31D972456}" type="pres">
      <dgm:prSet presAssocID="{EA5A864B-185C-40A5-BFC8-48C955790AD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EE5F61-2369-42DB-B879-3A83FB315DB0}" type="pres">
      <dgm:prSet presAssocID="{EA5A864B-185C-40A5-BFC8-48C955790ADA}" presName="descendantText" presStyleLbl="alignAccFollowNode1" presStyleIdx="0" presStyleCnt="2">
        <dgm:presLayoutVars>
          <dgm:bulletEnabled val="1"/>
        </dgm:presLayoutVars>
      </dgm:prSet>
      <dgm:spPr/>
    </dgm:pt>
    <dgm:pt modelId="{3C23EEDE-BE3E-4196-AF84-7D2E696D9EB8}" type="pres">
      <dgm:prSet presAssocID="{DAD21620-FBAA-4B33-ACCD-9040130D9D9D}" presName="sp" presStyleCnt="0"/>
      <dgm:spPr/>
    </dgm:pt>
    <dgm:pt modelId="{2C8C4800-A4B7-4916-95B2-D898ED604756}" type="pres">
      <dgm:prSet presAssocID="{F6D4C1C1-A4DA-4F64-92D7-31D0704C6F51}" presName="linNode" presStyleCnt="0"/>
      <dgm:spPr/>
    </dgm:pt>
    <dgm:pt modelId="{E0521253-8ED1-4996-A0C0-F1E6D8094905}" type="pres">
      <dgm:prSet presAssocID="{F6D4C1C1-A4DA-4F64-92D7-31D0704C6F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F8363B3-6B90-4097-918A-BFD1FA3247DA}" type="pres">
      <dgm:prSet presAssocID="{F6D4C1C1-A4DA-4F64-92D7-31D0704C6F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02B190E-4CAC-4530-8112-A4B125F1D555}" type="presOf" srcId="{387E047C-A391-40BD-9E74-2C7670661B8E}" destId="{28EE5F61-2369-42DB-B879-3A83FB315DB0}" srcOrd="0" destOrd="0" presId="urn:microsoft.com/office/officeart/2005/8/layout/vList5"/>
    <dgm:cxn modelId="{1A6B726F-C578-45D8-AACC-8AF402A9F42C}" type="presOf" srcId="{4F87D823-68FC-44FD-9024-74F41663C8EE}" destId="{CB7775CB-0897-44A0-A66A-C64ABF9D39DE}" srcOrd="0" destOrd="0" presId="urn:microsoft.com/office/officeart/2005/8/layout/vList5"/>
    <dgm:cxn modelId="{A48D7E54-4439-4B20-972B-343F7374C66C}" type="presOf" srcId="{F6D4C1C1-A4DA-4F64-92D7-31D0704C6F51}" destId="{E0521253-8ED1-4996-A0C0-F1E6D8094905}" srcOrd="0" destOrd="0" presId="urn:microsoft.com/office/officeart/2005/8/layout/vList5"/>
    <dgm:cxn modelId="{1A24CB78-5D9F-4381-AE0F-99D4092622BD}" srcId="{4F87D823-68FC-44FD-9024-74F41663C8EE}" destId="{EA5A864B-185C-40A5-BFC8-48C955790ADA}" srcOrd="0" destOrd="0" parTransId="{1373EBDD-10F3-4DDA-BB0A-3762AA4E6EA0}" sibTransId="{DAD21620-FBAA-4B33-ACCD-9040130D9D9D}"/>
    <dgm:cxn modelId="{EB648796-882F-4450-A760-F00B15BCDE32}" type="presOf" srcId="{EA5A864B-185C-40A5-BFC8-48C955790ADA}" destId="{03C10196-300A-489F-8E21-D8A31D972456}" srcOrd="0" destOrd="0" presId="urn:microsoft.com/office/officeart/2005/8/layout/vList5"/>
    <dgm:cxn modelId="{F759E4D3-88FB-467B-B943-CFA800835D32}" srcId="{EA5A864B-185C-40A5-BFC8-48C955790ADA}" destId="{387E047C-A391-40BD-9E74-2C7670661B8E}" srcOrd="0" destOrd="0" parTransId="{3D006732-6AA0-470D-A3FB-F7B91841C75C}" sibTransId="{13891ACF-2774-4F94-B797-13DCEA3C31E4}"/>
    <dgm:cxn modelId="{9CDBD9E1-B86F-418D-A10F-D834F9B1470D}" type="presOf" srcId="{EC7DD700-8E37-4A54-BD6A-D995893343B6}" destId="{2F8363B3-6B90-4097-918A-BFD1FA3247DA}" srcOrd="0" destOrd="0" presId="urn:microsoft.com/office/officeart/2005/8/layout/vList5"/>
    <dgm:cxn modelId="{B36187E2-0DA3-4D0A-A6DE-F511E226A1F0}" srcId="{F6D4C1C1-A4DA-4F64-92D7-31D0704C6F51}" destId="{EC7DD700-8E37-4A54-BD6A-D995893343B6}" srcOrd="0" destOrd="0" parTransId="{311C9E10-1B44-4F9B-A81E-1F4D425E5FCC}" sibTransId="{E6D55EA3-DB50-4C7C-BAE3-7947AE588E26}"/>
    <dgm:cxn modelId="{1A378FEE-8DA7-4B0F-B553-C7C06C8DFD13}" srcId="{4F87D823-68FC-44FD-9024-74F41663C8EE}" destId="{F6D4C1C1-A4DA-4F64-92D7-31D0704C6F51}" srcOrd="1" destOrd="0" parTransId="{0B614898-4714-4347-8D77-5537BC76CA3E}" sibTransId="{3703320A-8148-45B1-9DFA-C0AFAA6D95A2}"/>
    <dgm:cxn modelId="{7BFE6AE4-B852-49AB-BDDE-8CC143254659}" type="presParOf" srcId="{CB7775CB-0897-44A0-A66A-C64ABF9D39DE}" destId="{151E3F57-707E-4F28-AF8B-8B95A665294E}" srcOrd="0" destOrd="0" presId="urn:microsoft.com/office/officeart/2005/8/layout/vList5"/>
    <dgm:cxn modelId="{42BE7F51-4FE3-43FA-BF70-08C384877964}" type="presParOf" srcId="{151E3F57-707E-4F28-AF8B-8B95A665294E}" destId="{03C10196-300A-489F-8E21-D8A31D972456}" srcOrd="0" destOrd="0" presId="urn:microsoft.com/office/officeart/2005/8/layout/vList5"/>
    <dgm:cxn modelId="{23DB6DB3-0770-4429-B699-92D972E732D0}" type="presParOf" srcId="{151E3F57-707E-4F28-AF8B-8B95A665294E}" destId="{28EE5F61-2369-42DB-B879-3A83FB315DB0}" srcOrd="1" destOrd="0" presId="urn:microsoft.com/office/officeart/2005/8/layout/vList5"/>
    <dgm:cxn modelId="{97CB7052-27F4-4874-8DD5-42D4C41BB2EB}" type="presParOf" srcId="{CB7775CB-0897-44A0-A66A-C64ABF9D39DE}" destId="{3C23EEDE-BE3E-4196-AF84-7D2E696D9EB8}" srcOrd="1" destOrd="0" presId="urn:microsoft.com/office/officeart/2005/8/layout/vList5"/>
    <dgm:cxn modelId="{559D1391-3D84-4337-9203-42B5356E6D12}" type="presParOf" srcId="{CB7775CB-0897-44A0-A66A-C64ABF9D39DE}" destId="{2C8C4800-A4B7-4916-95B2-D898ED604756}" srcOrd="2" destOrd="0" presId="urn:microsoft.com/office/officeart/2005/8/layout/vList5"/>
    <dgm:cxn modelId="{C121129F-440B-4FF3-ACE8-1793D058A516}" type="presParOf" srcId="{2C8C4800-A4B7-4916-95B2-D898ED604756}" destId="{E0521253-8ED1-4996-A0C0-F1E6D8094905}" srcOrd="0" destOrd="0" presId="urn:microsoft.com/office/officeart/2005/8/layout/vList5"/>
    <dgm:cxn modelId="{000E29CE-E058-4F5C-B816-695E9070DE35}" type="presParOf" srcId="{2C8C4800-A4B7-4916-95B2-D898ED604756}" destId="{2F8363B3-6B90-4097-918A-BFD1FA3247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7D823-68FC-44FD-9024-74F41663C8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5A864B-185C-40A5-BFC8-48C955790ADA}">
      <dgm:prSet phldrT="[Текст]"/>
      <dgm:spPr/>
      <dgm:t>
        <a:bodyPr/>
        <a:lstStyle/>
        <a:p>
          <a:r>
            <a:rPr lang="ru-RU" b="1" i="0" dirty="0">
              <a:solidFill>
                <a:srgbClr val="222222"/>
              </a:solidFill>
              <a:effectLst/>
              <a:latin typeface="-apple-system"/>
            </a:rPr>
            <a:t>Отделы</a:t>
          </a:r>
          <a:endParaRPr lang="ru-RU" dirty="0"/>
        </a:p>
      </dgm:t>
    </dgm:pt>
    <dgm:pt modelId="{1373EBDD-10F3-4DDA-BB0A-3762AA4E6EA0}" type="parTrans" cxnId="{1A24CB78-5D9F-4381-AE0F-99D4092622BD}">
      <dgm:prSet/>
      <dgm:spPr/>
      <dgm:t>
        <a:bodyPr/>
        <a:lstStyle/>
        <a:p>
          <a:endParaRPr lang="ru-RU"/>
        </a:p>
      </dgm:t>
    </dgm:pt>
    <dgm:pt modelId="{DAD21620-FBAA-4B33-ACCD-9040130D9D9D}" type="sibTrans" cxnId="{1A24CB78-5D9F-4381-AE0F-99D4092622BD}">
      <dgm:prSet/>
      <dgm:spPr/>
      <dgm:t>
        <a:bodyPr/>
        <a:lstStyle/>
        <a:p>
          <a:endParaRPr lang="ru-RU"/>
        </a:p>
      </dgm:t>
    </dgm:pt>
    <dgm:pt modelId="{387E047C-A391-40BD-9E74-2C7670661B8E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400" b="0" i="0" dirty="0"/>
            <a:t>Занимаются реализацией конкретного направления хозяйственной деятельности. Они также могут выступать как составная часть управления либо департамента.</a:t>
          </a:r>
          <a:endParaRPr lang="ru-RU" sz="2400" dirty="0"/>
        </a:p>
      </dgm:t>
    </dgm:pt>
    <dgm:pt modelId="{3D006732-6AA0-470D-A3FB-F7B91841C75C}" type="parTrans" cxnId="{F759E4D3-88FB-467B-B943-CFA800835D32}">
      <dgm:prSet/>
      <dgm:spPr/>
      <dgm:t>
        <a:bodyPr/>
        <a:lstStyle/>
        <a:p>
          <a:endParaRPr lang="ru-RU"/>
        </a:p>
      </dgm:t>
    </dgm:pt>
    <dgm:pt modelId="{13891ACF-2774-4F94-B797-13DCEA3C31E4}" type="sibTrans" cxnId="{F759E4D3-88FB-467B-B943-CFA800835D32}">
      <dgm:prSet/>
      <dgm:spPr/>
      <dgm:t>
        <a:bodyPr/>
        <a:lstStyle/>
        <a:p>
          <a:endParaRPr lang="ru-RU"/>
        </a:p>
      </dgm:t>
    </dgm:pt>
    <dgm:pt modelId="{6145BFCF-1871-41B6-8914-C6564ECECA57}">
      <dgm:prSet phldrT="[Текст]"/>
      <dgm:spPr/>
      <dgm:t>
        <a:bodyPr/>
        <a:lstStyle/>
        <a:p>
          <a:r>
            <a:rPr lang="ru-RU" b="1" i="0" dirty="0">
              <a:solidFill>
                <a:srgbClr val="222222"/>
              </a:solidFill>
              <a:effectLst/>
              <a:latin typeface="-apple-system"/>
            </a:rPr>
            <a:t>Цеха, участки, секторы</a:t>
          </a:r>
          <a:endParaRPr lang="ru-RU" dirty="0"/>
        </a:p>
      </dgm:t>
    </dgm:pt>
    <dgm:pt modelId="{917F7E4B-6DC5-418B-A207-B56132BFC160}" type="parTrans" cxnId="{13C6CFD1-81A9-47EA-964A-BCDBCD43491A}">
      <dgm:prSet/>
      <dgm:spPr/>
      <dgm:t>
        <a:bodyPr/>
        <a:lstStyle/>
        <a:p>
          <a:endParaRPr lang="ru-RU"/>
        </a:p>
      </dgm:t>
    </dgm:pt>
    <dgm:pt modelId="{B3C9938F-7876-4275-BEFC-C9DBCD71B4D7}" type="sibTrans" cxnId="{13C6CFD1-81A9-47EA-964A-BCDBCD43491A}">
      <dgm:prSet/>
      <dgm:spPr/>
      <dgm:t>
        <a:bodyPr/>
        <a:lstStyle/>
        <a:p>
          <a:endParaRPr lang="ru-RU"/>
        </a:p>
      </dgm:t>
    </dgm:pt>
    <dgm:pt modelId="{26D3B854-E110-4317-857D-E2F3BE832595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2800" b="0" i="0" dirty="0">
              <a:solidFill>
                <a:srgbClr val="222222"/>
              </a:solidFill>
              <a:effectLst/>
              <a:latin typeface="-apple-system"/>
            </a:rPr>
            <a:t>Являются нижними структурными звеньями предприятия. Отвечают за непосредственное решение задач, которые были поставлены вышестоящими подразделениями.</a:t>
          </a:r>
          <a:endParaRPr lang="ru-RU" sz="2800" dirty="0"/>
        </a:p>
      </dgm:t>
    </dgm:pt>
    <dgm:pt modelId="{5308E694-7F92-4693-9A90-BC7EB84F4293}" type="parTrans" cxnId="{D4FAF57D-7705-4C30-9D7F-63710E78B829}">
      <dgm:prSet/>
      <dgm:spPr/>
      <dgm:t>
        <a:bodyPr/>
        <a:lstStyle/>
        <a:p>
          <a:endParaRPr lang="ru-RU"/>
        </a:p>
      </dgm:t>
    </dgm:pt>
    <dgm:pt modelId="{12EBEF53-77CC-406D-9DF4-8DE2E26B496A}" type="sibTrans" cxnId="{D4FAF57D-7705-4C30-9D7F-63710E78B829}">
      <dgm:prSet/>
      <dgm:spPr/>
      <dgm:t>
        <a:bodyPr/>
        <a:lstStyle/>
        <a:p>
          <a:endParaRPr lang="ru-RU"/>
        </a:p>
      </dgm:t>
    </dgm:pt>
    <dgm:pt modelId="{CB7775CB-0897-44A0-A66A-C64ABF9D39DE}" type="pres">
      <dgm:prSet presAssocID="{4F87D823-68FC-44FD-9024-74F41663C8EE}" presName="Name0" presStyleCnt="0">
        <dgm:presLayoutVars>
          <dgm:dir/>
          <dgm:animLvl val="lvl"/>
          <dgm:resizeHandles val="exact"/>
        </dgm:presLayoutVars>
      </dgm:prSet>
      <dgm:spPr/>
    </dgm:pt>
    <dgm:pt modelId="{151E3F57-707E-4F28-AF8B-8B95A665294E}" type="pres">
      <dgm:prSet presAssocID="{EA5A864B-185C-40A5-BFC8-48C955790ADA}" presName="linNode" presStyleCnt="0"/>
      <dgm:spPr/>
    </dgm:pt>
    <dgm:pt modelId="{03C10196-300A-489F-8E21-D8A31D972456}" type="pres">
      <dgm:prSet presAssocID="{EA5A864B-185C-40A5-BFC8-48C955790AD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8EE5F61-2369-42DB-B879-3A83FB315DB0}" type="pres">
      <dgm:prSet presAssocID="{EA5A864B-185C-40A5-BFC8-48C955790ADA}" presName="descendantText" presStyleLbl="alignAccFollowNode1" presStyleIdx="0" presStyleCnt="2">
        <dgm:presLayoutVars>
          <dgm:bulletEnabled val="1"/>
        </dgm:presLayoutVars>
      </dgm:prSet>
      <dgm:spPr/>
    </dgm:pt>
    <dgm:pt modelId="{3C23EEDE-BE3E-4196-AF84-7D2E696D9EB8}" type="pres">
      <dgm:prSet presAssocID="{DAD21620-FBAA-4B33-ACCD-9040130D9D9D}" presName="sp" presStyleCnt="0"/>
      <dgm:spPr/>
    </dgm:pt>
    <dgm:pt modelId="{518FE07C-2BB5-4E2C-B865-DEFFBC58F400}" type="pres">
      <dgm:prSet presAssocID="{6145BFCF-1871-41B6-8914-C6564ECECA57}" presName="linNode" presStyleCnt="0"/>
      <dgm:spPr/>
    </dgm:pt>
    <dgm:pt modelId="{C2BD31C8-ADF5-460D-960F-C8F01D38D89E}" type="pres">
      <dgm:prSet presAssocID="{6145BFCF-1871-41B6-8914-C6564ECECA5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F174BBE-BF78-4B56-81F3-D1C2B18B718F}" type="pres">
      <dgm:prSet presAssocID="{6145BFCF-1871-41B6-8914-C6564ECECA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02B190E-4CAC-4530-8112-A4B125F1D555}" type="presOf" srcId="{387E047C-A391-40BD-9E74-2C7670661B8E}" destId="{28EE5F61-2369-42DB-B879-3A83FB315DB0}" srcOrd="0" destOrd="0" presId="urn:microsoft.com/office/officeart/2005/8/layout/vList5"/>
    <dgm:cxn modelId="{B4A0053D-21B4-4B59-8337-785D49166E58}" type="presOf" srcId="{6145BFCF-1871-41B6-8914-C6564ECECA57}" destId="{C2BD31C8-ADF5-460D-960F-C8F01D38D89E}" srcOrd="0" destOrd="0" presId="urn:microsoft.com/office/officeart/2005/8/layout/vList5"/>
    <dgm:cxn modelId="{1A6B726F-C578-45D8-AACC-8AF402A9F42C}" type="presOf" srcId="{4F87D823-68FC-44FD-9024-74F41663C8EE}" destId="{CB7775CB-0897-44A0-A66A-C64ABF9D39DE}" srcOrd="0" destOrd="0" presId="urn:microsoft.com/office/officeart/2005/8/layout/vList5"/>
    <dgm:cxn modelId="{1A24CB78-5D9F-4381-AE0F-99D4092622BD}" srcId="{4F87D823-68FC-44FD-9024-74F41663C8EE}" destId="{EA5A864B-185C-40A5-BFC8-48C955790ADA}" srcOrd="0" destOrd="0" parTransId="{1373EBDD-10F3-4DDA-BB0A-3762AA4E6EA0}" sibTransId="{DAD21620-FBAA-4B33-ACCD-9040130D9D9D}"/>
    <dgm:cxn modelId="{D4FAF57D-7705-4C30-9D7F-63710E78B829}" srcId="{6145BFCF-1871-41B6-8914-C6564ECECA57}" destId="{26D3B854-E110-4317-857D-E2F3BE832595}" srcOrd="0" destOrd="0" parTransId="{5308E694-7F92-4693-9A90-BC7EB84F4293}" sibTransId="{12EBEF53-77CC-406D-9DF4-8DE2E26B496A}"/>
    <dgm:cxn modelId="{EB648796-882F-4450-A760-F00B15BCDE32}" type="presOf" srcId="{EA5A864B-185C-40A5-BFC8-48C955790ADA}" destId="{03C10196-300A-489F-8E21-D8A31D972456}" srcOrd="0" destOrd="0" presId="urn:microsoft.com/office/officeart/2005/8/layout/vList5"/>
    <dgm:cxn modelId="{13C6CFD1-81A9-47EA-964A-BCDBCD43491A}" srcId="{4F87D823-68FC-44FD-9024-74F41663C8EE}" destId="{6145BFCF-1871-41B6-8914-C6564ECECA57}" srcOrd="1" destOrd="0" parTransId="{917F7E4B-6DC5-418B-A207-B56132BFC160}" sibTransId="{B3C9938F-7876-4275-BEFC-C9DBCD71B4D7}"/>
    <dgm:cxn modelId="{F759E4D3-88FB-467B-B943-CFA800835D32}" srcId="{EA5A864B-185C-40A5-BFC8-48C955790ADA}" destId="{387E047C-A391-40BD-9E74-2C7670661B8E}" srcOrd="0" destOrd="0" parTransId="{3D006732-6AA0-470D-A3FB-F7B91841C75C}" sibTransId="{13891ACF-2774-4F94-B797-13DCEA3C31E4}"/>
    <dgm:cxn modelId="{8844E3F1-EF0D-4DAA-9FF6-19B2C7C667B1}" type="presOf" srcId="{26D3B854-E110-4317-857D-E2F3BE832595}" destId="{5F174BBE-BF78-4B56-81F3-D1C2B18B718F}" srcOrd="0" destOrd="0" presId="urn:microsoft.com/office/officeart/2005/8/layout/vList5"/>
    <dgm:cxn modelId="{7BFE6AE4-B852-49AB-BDDE-8CC143254659}" type="presParOf" srcId="{CB7775CB-0897-44A0-A66A-C64ABF9D39DE}" destId="{151E3F57-707E-4F28-AF8B-8B95A665294E}" srcOrd="0" destOrd="0" presId="urn:microsoft.com/office/officeart/2005/8/layout/vList5"/>
    <dgm:cxn modelId="{42BE7F51-4FE3-43FA-BF70-08C384877964}" type="presParOf" srcId="{151E3F57-707E-4F28-AF8B-8B95A665294E}" destId="{03C10196-300A-489F-8E21-D8A31D972456}" srcOrd="0" destOrd="0" presId="urn:microsoft.com/office/officeart/2005/8/layout/vList5"/>
    <dgm:cxn modelId="{23DB6DB3-0770-4429-B699-92D972E732D0}" type="presParOf" srcId="{151E3F57-707E-4F28-AF8B-8B95A665294E}" destId="{28EE5F61-2369-42DB-B879-3A83FB315DB0}" srcOrd="1" destOrd="0" presId="urn:microsoft.com/office/officeart/2005/8/layout/vList5"/>
    <dgm:cxn modelId="{97CB7052-27F4-4874-8DD5-42D4C41BB2EB}" type="presParOf" srcId="{CB7775CB-0897-44A0-A66A-C64ABF9D39DE}" destId="{3C23EEDE-BE3E-4196-AF84-7D2E696D9EB8}" srcOrd="1" destOrd="0" presId="urn:microsoft.com/office/officeart/2005/8/layout/vList5"/>
    <dgm:cxn modelId="{46860017-0BAD-4F02-A7EC-837D82542F6D}" type="presParOf" srcId="{CB7775CB-0897-44A0-A66A-C64ABF9D39DE}" destId="{518FE07C-2BB5-4E2C-B865-DEFFBC58F400}" srcOrd="2" destOrd="0" presId="urn:microsoft.com/office/officeart/2005/8/layout/vList5"/>
    <dgm:cxn modelId="{52650B6F-42A1-4C52-8D7A-9985DA3D26EC}" type="presParOf" srcId="{518FE07C-2BB5-4E2C-B865-DEFFBC58F400}" destId="{C2BD31C8-ADF5-460D-960F-C8F01D38D89E}" srcOrd="0" destOrd="0" presId="urn:microsoft.com/office/officeart/2005/8/layout/vList5"/>
    <dgm:cxn modelId="{8E46E90E-9B0B-4B61-8743-9091D2F531C2}" type="presParOf" srcId="{518FE07C-2BB5-4E2C-B865-DEFFBC58F400}" destId="{5F174BBE-BF78-4B56-81F3-D1C2B18B71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7C080-D5DB-4F2A-A89B-D109B74AE4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FC0445-B14F-4C52-8857-56BC42EA4360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</a:rPr>
            <a:t>Централизованному подчинению</a:t>
          </a:r>
          <a:endParaRPr lang="ru-RU" dirty="0">
            <a:solidFill>
              <a:schemeClr val="tx1"/>
            </a:solidFill>
          </a:endParaRPr>
        </a:p>
      </dgm:t>
    </dgm:pt>
    <dgm:pt modelId="{4D0A14AB-798D-4430-ABA9-D6F5F2966EDC}" type="parTrans" cxnId="{B5EDACFC-FAE0-429B-9E44-AE5D794AB606}">
      <dgm:prSet/>
      <dgm:spPr/>
      <dgm:t>
        <a:bodyPr/>
        <a:lstStyle/>
        <a:p>
          <a:endParaRPr lang="ru-RU"/>
        </a:p>
      </dgm:t>
    </dgm:pt>
    <dgm:pt modelId="{D3725143-433B-4E55-A439-D3B25A9E2D7C}" type="sibTrans" cxnId="{B5EDACFC-FAE0-429B-9E44-AE5D794AB606}">
      <dgm:prSet/>
      <dgm:spPr/>
      <dgm:t>
        <a:bodyPr/>
        <a:lstStyle/>
        <a:p>
          <a:endParaRPr lang="ru-RU"/>
        </a:p>
      </dgm:t>
    </dgm:pt>
    <dgm:pt modelId="{2FBC9487-EFBD-4524-A72F-6D77E5ED469C}">
      <dgm:prSet phldrT="[Текст]"/>
      <dgm:spPr/>
      <dgm:t>
        <a:bodyPr/>
        <a:lstStyle/>
        <a:p>
          <a:r>
            <a:rPr lang="ru-RU" b="0" i="0" dirty="0"/>
            <a:t>Каждому из сотрудников нужно отчитываться напрямую начальнику отдела. А руководитель обязан систематически отчитываться перед гендиректором.</a:t>
          </a:r>
          <a:endParaRPr lang="ru-RU" dirty="0"/>
        </a:p>
      </dgm:t>
    </dgm:pt>
    <dgm:pt modelId="{B35B765A-132D-4A26-A3C8-D9305FC8DD70}" type="parTrans" cxnId="{3C35588A-A65E-4569-AC1F-52ADD1FF45AE}">
      <dgm:prSet/>
      <dgm:spPr/>
      <dgm:t>
        <a:bodyPr/>
        <a:lstStyle/>
        <a:p>
          <a:endParaRPr lang="ru-RU"/>
        </a:p>
      </dgm:t>
    </dgm:pt>
    <dgm:pt modelId="{0F5185CD-80E8-4FFF-80B1-BECFB2D5F8C3}" type="sibTrans" cxnId="{3C35588A-A65E-4569-AC1F-52ADD1FF45AE}">
      <dgm:prSet/>
      <dgm:spPr/>
      <dgm:t>
        <a:bodyPr/>
        <a:lstStyle/>
        <a:p>
          <a:endParaRPr lang="ru-RU"/>
        </a:p>
      </dgm:t>
    </dgm:pt>
    <dgm:pt modelId="{02DC91F4-4EC4-40E1-934F-EAC4DB572CD7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</a:rPr>
            <a:t>Гибкости</a:t>
          </a:r>
          <a:r>
            <a:rPr lang="ru-RU" b="1" i="0" dirty="0"/>
            <a:t> </a:t>
          </a:r>
          <a:r>
            <a:rPr lang="ru-RU" b="1" i="0" dirty="0">
              <a:solidFill>
                <a:schemeClr val="tx1"/>
              </a:solidFill>
            </a:rPr>
            <a:t>работы</a:t>
          </a:r>
          <a:endParaRPr lang="ru-RU" dirty="0">
            <a:solidFill>
              <a:schemeClr val="tx1"/>
            </a:solidFill>
          </a:endParaRPr>
        </a:p>
      </dgm:t>
    </dgm:pt>
    <dgm:pt modelId="{CE8D476A-8959-4E4F-9C34-4798DDA1C748}" type="parTrans" cxnId="{99EEB9C4-12DC-458C-BB76-D884856BB8E0}">
      <dgm:prSet/>
      <dgm:spPr/>
      <dgm:t>
        <a:bodyPr/>
        <a:lstStyle/>
        <a:p>
          <a:endParaRPr lang="ru-RU"/>
        </a:p>
      </dgm:t>
    </dgm:pt>
    <dgm:pt modelId="{D0EE88A9-7329-4A73-B0C2-B5CC7AD36410}" type="sibTrans" cxnId="{99EEB9C4-12DC-458C-BB76-D884856BB8E0}">
      <dgm:prSet/>
      <dgm:spPr/>
      <dgm:t>
        <a:bodyPr/>
        <a:lstStyle/>
        <a:p>
          <a:endParaRPr lang="ru-RU"/>
        </a:p>
      </dgm:t>
    </dgm:pt>
    <dgm:pt modelId="{90B3104F-0176-4365-9E51-D46DCE6FE2FC}">
      <dgm:prSet phldrT="[Текст]"/>
      <dgm:spPr/>
      <dgm:t>
        <a:bodyPr/>
        <a:lstStyle/>
        <a:p>
          <a:r>
            <a:rPr lang="ru-RU" b="0" i="0" dirty="0"/>
            <a:t>Требуется достаточно быстрая реакция на любые перемены, происходящие не только в компании, но и вне ее</a:t>
          </a:r>
          <a:endParaRPr lang="ru-RU" dirty="0"/>
        </a:p>
      </dgm:t>
    </dgm:pt>
    <dgm:pt modelId="{DE98E073-1D7A-4ADC-8E19-3A9011FFDF9F}" type="parTrans" cxnId="{76570492-46F7-4C6C-9D80-B67088B38E38}">
      <dgm:prSet/>
      <dgm:spPr/>
      <dgm:t>
        <a:bodyPr/>
        <a:lstStyle/>
        <a:p>
          <a:endParaRPr lang="ru-RU"/>
        </a:p>
      </dgm:t>
    </dgm:pt>
    <dgm:pt modelId="{15D5EFAF-7F3E-4B3C-B1C0-3BC0F864DFF0}" type="sibTrans" cxnId="{76570492-46F7-4C6C-9D80-B67088B38E38}">
      <dgm:prSet/>
      <dgm:spPr/>
      <dgm:t>
        <a:bodyPr/>
        <a:lstStyle/>
        <a:p>
          <a:endParaRPr lang="ru-RU"/>
        </a:p>
      </dgm:t>
    </dgm:pt>
    <dgm:pt modelId="{E1768A0E-B99A-4EA2-A9D2-C17218C14191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</a:rPr>
            <a:t>Четкой специализации каждого отдела</a:t>
          </a:r>
          <a:endParaRPr lang="ru-RU" dirty="0">
            <a:solidFill>
              <a:schemeClr val="tx1"/>
            </a:solidFill>
          </a:endParaRPr>
        </a:p>
      </dgm:t>
    </dgm:pt>
    <dgm:pt modelId="{B707CB23-B3DC-4569-8FB2-23B06CEC3237}" type="parTrans" cxnId="{D5249FE6-2570-4B50-979F-39B0C8D347F6}">
      <dgm:prSet/>
      <dgm:spPr/>
      <dgm:t>
        <a:bodyPr/>
        <a:lstStyle/>
        <a:p>
          <a:endParaRPr lang="ru-RU"/>
        </a:p>
      </dgm:t>
    </dgm:pt>
    <dgm:pt modelId="{7C7485A8-075B-4FE5-8608-DD15CF15A38A}" type="sibTrans" cxnId="{D5249FE6-2570-4B50-979F-39B0C8D347F6}">
      <dgm:prSet/>
      <dgm:spPr/>
      <dgm:t>
        <a:bodyPr/>
        <a:lstStyle/>
        <a:p>
          <a:endParaRPr lang="ru-RU"/>
        </a:p>
      </dgm:t>
    </dgm:pt>
    <dgm:pt modelId="{C5B8120E-4C30-4442-BE74-38B199DAA908}">
      <dgm:prSet phldrT="[Текст]"/>
      <dgm:spPr/>
      <dgm:t>
        <a:bodyPr/>
        <a:lstStyle/>
        <a:p>
          <a:r>
            <a:rPr lang="ru-RU" b="0" i="0" dirty="0"/>
            <a:t>То есть ответственности за определенную сферу деятельности.</a:t>
          </a:r>
          <a:endParaRPr lang="ru-RU" dirty="0"/>
        </a:p>
      </dgm:t>
    </dgm:pt>
    <dgm:pt modelId="{DD3B4903-A7B8-4E67-AD54-7ED5ABA6F049}" type="parTrans" cxnId="{2B1F0F3F-8E7F-495A-924C-22AE0B32069F}">
      <dgm:prSet/>
      <dgm:spPr/>
      <dgm:t>
        <a:bodyPr/>
        <a:lstStyle/>
        <a:p>
          <a:endParaRPr lang="ru-RU"/>
        </a:p>
      </dgm:t>
    </dgm:pt>
    <dgm:pt modelId="{32223436-4BCA-47AA-A61A-8FAA19BCBC12}" type="sibTrans" cxnId="{2B1F0F3F-8E7F-495A-924C-22AE0B32069F}">
      <dgm:prSet/>
      <dgm:spPr/>
      <dgm:t>
        <a:bodyPr/>
        <a:lstStyle/>
        <a:p>
          <a:endParaRPr lang="ru-RU"/>
        </a:p>
      </dgm:t>
    </dgm:pt>
    <dgm:pt modelId="{AC4B8EC2-6C06-47C7-828C-B7197349EE8C}" type="pres">
      <dgm:prSet presAssocID="{3B47C080-D5DB-4F2A-A89B-D109B74AE489}" presName="Name0" presStyleCnt="0">
        <dgm:presLayoutVars>
          <dgm:dir/>
          <dgm:animLvl val="lvl"/>
          <dgm:resizeHandles val="exact"/>
        </dgm:presLayoutVars>
      </dgm:prSet>
      <dgm:spPr/>
    </dgm:pt>
    <dgm:pt modelId="{C5D27B92-C596-438A-BA39-9ACA11531637}" type="pres">
      <dgm:prSet presAssocID="{89FC0445-B14F-4C52-8857-56BC42EA4360}" presName="linNode" presStyleCnt="0"/>
      <dgm:spPr/>
    </dgm:pt>
    <dgm:pt modelId="{00A0C0B9-29B7-4FB5-BF62-98532900E3CD}" type="pres">
      <dgm:prSet presAssocID="{89FC0445-B14F-4C52-8857-56BC42EA436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80B6515-EE9D-42AD-B9BD-8D7B592112FE}" type="pres">
      <dgm:prSet presAssocID="{89FC0445-B14F-4C52-8857-56BC42EA4360}" presName="descendantText" presStyleLbl="alignAccFollowNode1" presStyleIdx="0" presStyleCnt="3">
        <dgm:presLayoutVars>
          <dgm:bulletEnabled val="1"/>
        </dgm:presLayoutVars>
      </dgm:prSet>
      <dgm:spPr/>
    </dgm:pt>
    <dgm:pt modelId="{25026F9E-0241-4F63-B514-BB81AD8C21D6}" type="pres">
      <dgm:prSet presAssocID="{D3725143-433B-4E55-A439-D3B25A9E2D7C}" presName="sp" presStyleCnt="0"/>
      <dgm:spPr/>
    </dgm:pt>
    <dgm:pt modelId="{8676CDE4-5187-4BCE-99CE-3CF85D9B0180}" type="pres">
      <dgm:prSet presAssocID="{02DC91F4-4EC4-40E1-934F-EAC4DB572CD7}" presName="linNode" presStyleCnt="0"/>
      <dgm:spPr/>
    </dgm:pt>
    <dgm:pt modelId="{79B0D51D-33B2-4D25-BB6B-F2DF6EF796B1}" type="pres">
      <dgm:prSet presAssocID="{02DC91F4-4EC4-40E1-934F-EAC4DB572CD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447F39F-6BE6-4C38-8899-350617D079ED}" type="pres">
      <dgm:prSet presAssocID="{02DC91F4-4EC4-40E1-934F-EAC4DB572CD7}" presName="descendantText" presStyleLbl="alignAccFollowNode1" presStyleIdx="1" presStyleCnt="3">
        <dgm:presLayoutVars>
          <dgm:bulletEnabled val="1"/>
        </dgm:presLayoutVars>
      </dgm:prSet>
      <dgm:spPr/>
    </dgm:pt>
    <dgm:pt modelId="{546ECAEF-28EA-46AC-AF1F-A2D0DAB39CD4}" type="pres">
      <dgm:prSet presAssocID="{D0EE88A9-7329-4A73-B0C2-B5CC7AD36410}" presName="sp" presStyleCnt="0"/>
      <dgm:spPr/>
    </dgm:pt>
    <dgm:pt modelId="{4E449CBE-C3F2-4DD7-B881-4D223F09B81B}" type="pres">
      <dgm:prSet presAssocID="{E1768A0E-B99A-4EA2-A9D2-C17218C14191}" presName="linNode" presStyleCnt="0"/>
      <dgm:spPr/>
    </dgm:pt>
    <dgm:pt modelId="{AEABDF5D-DCE9-4B4D-8E0C-F109BA061ABD}" type="pres">
      <dgm:prSet presAssocID="{E1768A0E-B99A-4EA2-A9D2-C17218C1419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C71F0CB-506B-4F64-AE14-5790B757C1C4}" type="pres">
      <dgm:prSet presAssocID="{E1768A0E-B99A-4EA2-A9D2-C17218C1419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969A706-CBAF-4A0A-BB0A-8D84079A3F45}" type="presOf" srcId="{C5B8120E-4C30-4442-BE74-38B199DAA908}" destId="{FC71F0CB-506B-4F64-AE14-5790B757C1C4}" srcOrd="0" destOrd="0" presId="urn:microsoft.com/office/officeart/2005/8/layout/vList5"/>
    <dgm:cxn modelId="{A1086C11-36F7-44FA-A416-1D7D0EF9FC19}" type="presOf" srcId="{90B3104F-0176-4365-9E51-D46DCE6FE2FC}" destId="{3447F39F-6BE6-4C38-8899-350617D079ED}" srcOrd="0" destOrd="0" presId="urn:microsoft.com/office/officeart/2005/8/layout/vList5"/>
    <dgm:cxn modelId="{2B1F0F3F-8E7F-495A-924C-22AE0B32069F}" srcId="{E1768A0E-B99A-4EA2-A9D2-C17218C14191}" destId="{C5B8120E-4C30-4442-BE74-38B199DAA908}" srcOrd="0" destOrd="0" parTransId="{DD3B4903-A7B8-4E67-AD54-7ED5ABA6F049}" sibTransId="{32223436-4BCA-47AA-A61A-8FAA19BCBC12}"/>
    <dgm:cxn modelId="{8280E06A-9D7C-4214-B100-80217FAE1BE8}" type="presOf" srcId="{89FC0445-B14F-4C52-8857-56BC42EA4360}" destId="{00A0C0B9-29B7-4FB5-BF62-98532900E3CD}" srcOrd="0" destOrd="0" presId="urn:microsoft.com/office/officeart/2005/8/layout/vList5"/>
    <dgm:cxn modelId="{745EE887-751D-47A4-8ACF-D602C1D48CBF}" type="presOf" srcId="{E1768A0E-B99A-4EA2-A9D2-C17218C14191}" destId="{AEABDF5D-DCE9-4B4D-8E0C-F109BA061ABD}" srcOrd="0" destOrd="0" presId="urn:microsoft.com/office/officeart/2005/8/layout/vList5"/>
    <dgm:cxn modelId="{3C35588A-A65E-4569-AC1F-52ADD1FF45AE}" srcId="{89FC0445-B14F-4C52-8857-56BC42EA4360}" destId="{2FBC9487-EFBD-4524-A72F-6D77E5ED469C}" srcOrd="0" destOrd="0" parTransId="{B35B765A-132D-4A26-A3C8-D9305FC8DD70}" sibTransId="{0F5185CD-80E8-4FFF-80B1-BECFB2D5F8C3}"/>
    <dgm:cxn modelId="{76570492-46F7-4C6C-9D80-B67088B38E38}" srcId="{02DC91F4-4EC4-40E1-934F-EAC4DB572CD7}" destId="{90B3104F-0176-4365-9E51-D46DCE6FE2FC}" srcOrd="0" destOrd="0" parTransId="{DE98E073-1D7A-4ADC-8E19-3A9011FFDF9F}" sibTransId="{15D5EFAF-7F3E-4B3C-B1C0-3BC0F864DFF0}"/>
    <dgm:cxn modelId="{0FCFD899-B3B2-4D98-8EA4-D25A871D9D8F}" type="presOf" srcId="{02DC91F4-4EC4-40E1-934F-EAC4DB572CD7}" destId="{79B0D51D-33B2-4D25-BB6B-F2DF6EF796B1}" srcOrd="0" destOrd="0" presId="urn:microsoft.com/office/officeart/2005/8/layout/vList5"/>
    <dgm:cxn modelId="{99EEB9C4-12DC-458C-BB76-D884856BB8E0}" srcId="{3B47C080-D5DB-4F2A-A89B-D109B74AE489}" destId="{02DC91F4-4EC4-40E1-934F-EAC4DB572CD7}" srcOrd="1" destOrd="0" parTransId="{CE8D476A-8959-4E4F-9C34-4798DDA1C748}" sibTransId="{D0EE88A9-7329-4A73-B0C2-B5CC7AD36410}"/>
    <dgm:cxn modelId="{19C784CA-C958-42FC-A51E-06289CFF0414}" type="presOf" srcId="{3B47C080-D5DB-4F2A-A89B-D109B74AE489}" destId="{AC4B8EC2-6C06-47C7-828C-B7197349EE8C}" srcOrd="0" destOrd="0" presId="urn:microsoft.com/office/officeart/2005/8/layout/vList5"/>
    <dgm:cxn modelId="{928D20DD-D7D6-4FF6-9EFB-74ABA81CC06C}" type="presOf" srcId="{2FBC9487-EFBD-4524-A72F-6D77E5ED469C}" destId="{480B6515-EE9D-42AD-B9BD-8D7B592112FE}" srcOrd="0" destOrd="0" presId="urn:microsoft.com/office/officeart/2005/8/layout/vList5"/>
    <dgm:cxn modelId="{D5249FE6-2570-4B50-979F-39B0C8D347F6}" srcId="{3B47C080-D5DB-4F2A-A89B-D109B74AE489}" destId="{E1768A0E-B99A-4EA2-A9D2-C17218C14191}" srcOrd="2" destOrd="0" parTransId="{B707CB23-B3DC-4569-8FB2-23B06CEC3237}" sibTransId="{7C7485A8-075B-4FE5-8608-DD15CF15A38A}"/>
    <dgm:cxn modelId="{B5EDACFC-FAE0-429B-9E44-AE5D794AB606}" srcId="{3B47C080-D5DB-4F2A-A89B-D109B74AE489}" destId="{89FC0445-B14F-4C52-8857-56BC42EA4360}" srcOrd="0" destOrd="0" parTransId="{4D0A14AB-798D-4430-ABA9-D6F5F2966EDC}" sibTransId="{D3725143-433B-4E55-A439-D3B25A9E2D7C}"/>
    <dgm:cxn modelId="{E030D396-7D2E-494E-B608-02FCEB4A3C99}" type="presParOf" srcId="{AC4B8EC2-6C06-47C7-828C-B7197349EE8C}" destId="{C5D27B92-C596-438A-BA39-9ACA11531637}" srcOrd="0" destOrd="0" presId="urn:microsoft.com/office/officeart/2005/8/layout/vList5"/>
    <dgm:cxn modelId="{BB2E3492-23F3-49EA-925C-88976F0D439B}" type="presParOf" srcId="{C5D27B92-C596-438A-BA39-9ACA11531637}" destId="{00A0C0B9-29B7-4FB5-BF62-98532900E3CD}" srcOrd="0" destOrd="0" presId="urn:microsoft.com/office/officeart/2005/8/layout/vList5"/>
    <dgm:cxn modelId="{E1232390-B3E7-482F-9933-CF6E3C79AA47}" type="presParOf" srcId="{C5D27B92-C596-438A-BA39-9ACA11531637}" destId="{480B6515-EE9D-42AD-B9BD-8D7B592112FE}" srcOrd="1" destOrd="0" presId="urn:microsoft.com/office/officeart/2005/8/layout/vList5"/>
    <dgm:cxn modelId="{CCA8C0D1-7189-4C14-A20F-5BC08086D0AA}" type="presParOf" srcId="{AC4B8EC2-6C06-47C7-828C-B7197349EE8C}" destId="{25026F9E-0241-4F63-B514-BB81AD8C21D6}" srcOrd="1" destOrd="0" presId="urn:microsoft.com/office/officeart/2005/8/layout/vList5"/>
    <dgm:cxn modelId="{E265C54A-49B3-4F4C-92F2-9D5AB5B88CF1}" type="presParOf" srcId="{AC4B8EC2-6C06-47C7-828C-B7197349EE8C}" destId="{8676CDE4-5187-4BCE-99CE-3CF85D9B0180}" srcOrd="2" destOrd="0" presId="urn:microsoft.com/office/officeart/2005/8/layout/vList5"/>
    <dgm:cxn modelId="{F5424E96-D487-445E-8BF7-545B9896CD85}" type="presParOf" srcId="{8676CDE4-5187-4BCE-99CE-3CF85D9B0180}" destId="{79B0D51D-33B2-4D25-BB6B-F2DF6EF796B1}" srcOrd="0" destOrd="0" presId="urn:microsoft.com/office/officeart/2005/8/layout/vList5"/>
    <dgm:cxn modelId="{AE4B913C-866D-4E9F-9D27-48F38ED20FF3}" type="presParOf" srcId="{8676CDE4-5187-4BCE-99CE-3CF85D9B0180}" destId="{3447F39F-6BE6-4C38-8899-350617D079ED}" srcOrd="1" destOrd="0" presId="urn:microsoft.com/office/officeart/2005/8/layout/vList5"/>
    <dgm:cxn modelId="{4AA198EB-0C9C-4E08-98BC-76B05347B810}" type="presParOf" srcId="{AC4B8EC2-6C06-47C7-828C-B7197349EE8C}" destId="{546ECAEF-28EA-46AC-AF1F-A2D0DAB39CD4}" srcOrd="3" destOrd="0" presId="urn:microsoft.com/office/officeart/2005/8/layout/vList5"/>
    <dgm:cxn modelId="{C5DA8B45-8185-495A-8CA7-1843AA05115D}" type="presParOf" srcId="{AC4B8EC2-6C06-47C7-828C-B7197349EE8C}" destId="{4E449CBE-C3F2-4DD7-B881-4D223F09B81B}" srcOrd="4" destOrd="0" presId="urn:microsoft.com/office/officeart/2005/8/layout/vList5"/>
    <dgm:cxn modelId="{70CD0123-0210-453D-B5D4-11AFACF96FA7}" type="presParOf" srcId="{4E449CBE-C3F2-4DD7-B881-4D223F09B81B}" destId="{AEABDF5D-DCE9-4B4D-8E0C-F109BA061ABD}" srcOrd="0" destOrd="0" presId="urn:microsoft.com/office/officeart/2005/8/layout/vList5"/>
    <dgm:cxn modelId="{932D225F-F781-4007-ADB9-AE8AD3F63817}" type="presParOf" srcId="{4E449CBE-C3F2-4DD7-B881-4D223F09B81B}" destId="{FC71F0CB-506B-4F64-AE14-5790B757C1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E8926E-3334-4C7E-A634-DC91B802F8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FFDD44-7159-4477-8EFA-BBF454D51FCF}">
      <dgm:prSet phldrT="[Текст]"/>
      <dgm:spPr/>
      <dgm:t>
        <a:bodyPr/>
        <a:lstStyle/>
        <a:p>
          <a:r>
            <a:rPr lang="ru-RU" b="1" i="0" dirty="0"/>
            <a:t>Стабилизирующие</a:t>
          </a:r>
          <a:endParaRPr lang="ru-RU" dirty="0"/>
        </a:p>
      </dgm:t>
    </dgm:pt>
    <dgm:pt modelId="{770E3332-B0D7-4DB2-9902-4D43F355D480}" type="parTrans" cxnId="{558E0844-9181-4206-BA69-404AA3957E9E}">
      <dgm:prSet/>
      <dgm:spPr/>
      <dgm:t>
        <a:bodyPr/>
        <a:lstStyle/>
        <a:p>
          <a:endParaRPr lang="ru-RU"/>
        </a:p>
      </dgm:t>
    </dgm:pt>
    <dgm:pt modelId="{A60788CC-B80A-457D-AB59-5CD1F7AB7F23}" type="sibTrans" cxnId="{558E0844-9181-4206-BA69-404AA3957E9E}">
      <dgm:prSet/>
      <dgm:spPr/>
      <dgm:t>
        <a:bodyPr/>
        <a:lstStyle/>
        <a:p>
          <a:endParaRPr lang="ru-RU"/>
        </a:p>
      </dgm:t>
    </dgm:pt>
    <dgm:pt modelId="{0980EBB9-C589-4F00-9C75-46F83709D0E0}">
      <dgm:prSet phldrT="[Текст]"/>
      <dgm:spPr/>
      <dgm:t>
        <a:bodyPr/>
        <a:lstStyle/>
        <a:p>
          <a:r>
            <a:rPr lang="ru-RU" b="1" i="0" dirty="0"/>
            <a:t>Распорядительные</a:t>
          </a:r>
          <a:endParaRPr lang="ru-RU" dirty="0"/>
        </a:p>
      </dgm:t>
    </dgm:pt>
    <dgm:pt modelId="{1BA7C876-757E-4CD0-AB77-58F8F7DDD8A9}" type="parTrans" cxnId="{64ABA892-190A-4700-8EE9-4356EB72BAD2}">
      <dgm:prSet/>
      <dgm:spPr/>
      <dgm:t>
        <a:bodyPr/>
        <a:lstStyle/>
        <a:p>
          <a:endParaRPr lang="ru-RU"/>
        </a:p>
      </dgm:t>
    </dgm:pt>
    <dgm:pt modelId="{3AE90536-F87C-4D70-B6A0-7AA4F4E153AE}" type="sibTrans" cxnId="{64ABA892-190A-4700-8EE9-4356EB72BAD2}">
      <dgm:prSet/>
      <dgm:spPr/>
      <dgm:t>
        <a:bodyPr/>
        <a:lstStyle/>
        <a:p>
          <a:endParaRPr lang="ru-RU"/>
        </a:p>
      </dgm:t>
    </dgm:pt>
    <dgm:pt modelId="{B640B93A-45CA-4BAD-8C5D-C717ACD2B488}">
      <dgm:prSet phldrT="[Текст]"/>
      <dgm:spPr/>
      <dgm:t>
        <a:bodyPr/>
        <a:lstStyle/>
        <a:p>
          <a:r>
            <a:rPr lang="ru-RU" b="0" i="0" dirty="0"/>
            <a:t>Позволяют оперативно управлять деятельностью сотрудников в структурных единицах. Реализация этих способов осуществляется в виде постановлений, соглашений, приказов, распорядительной документации, указаний.</a:t>
          </a:r>
          <a:endParaRPr lang="ru-RU" dirty="0"/>
        </a:p>
      </dgm:t>
    </dgm:pt>
    <dgm:pt modelId="{0F4A2100-C116-4227-967E-D57956424A9E}" type="parTrans" cxnId="{226CC7F8-892F-49B9-A51A-BAF2D924A20C}">
      <dgm:prSet/>
      <dgm:spPr/>
      <dgm:t>
        <a:bodyPr/>
        <a:lstStyle/>
        <a:p>
          <a:endParaRPr lang="ru-RU"/>
        </a:p>
      </dgm:t>
    </dgm:pt>
    <dgm:pt modelId="{B7B03FFE-DE7B-403D-9137-E99566C50870}" type="sibTrans" cxnId="{226CC7F8-892F-49B9-A51A-BAF2D924A20C}">
      <dgm:prSet/>
      <dgm:spPr/>
      <dgm:t>
        <a:bodyPr/>
        <a:lstStyle/>
        <a:p>
          <a:endParaRPr lang="ru-RU"/>
        </a:p>
      </dgm:t>
    </dgm:pt>
    <dgm:pt modelId="{4DE64477-8AE7-4C81-AA59-CA2D4A70D2A7}">
      <dgm:prSet phldrT="[Текст]"/>
      <dgm:spPr/>
      <dgm:t>
        <a:bodyPr/>
        <a:lstStyle/>
        <a:p>
          <a:r>
            <a:rPr lang="ru-RU" b="1" i="0" dirty="0"/>
            <a:t>Дисциплинарные</a:t>
          </a:r>
          <a:endParaRPr lang="ru-RU" dirty="0"/>
        </a:p>
      </dgm:t>
    </dgm:pt>
    <dgm:pt modelId="{1BC3D098-C288-44A3-95CE-1B12694D41A1}" type="parTrans" cxnId="{E86B6C98-A69C-4C57-B510-6357D4625134}">
      <dgm:prSet/>
      <dgm:spPr/>
      <dgm:t>
        <a:bodyPr/>
        <a:lstStyle/>
        <a:p>
          <a:endParaRPr lang="ru-RU"/>
        </a:p>
      </dgm:t>
    </dgm:pt>
    <dgm:pt modelId="{11E05E8E-4A31-47B0-9F48-74150784629C}" type="sibTrans" cxnId="{E86B6C98-A69C-4C57-B510-6357D4625134}">
      <dgm:prSet/>
      <dgm:spPr/>
      <dgm:t>
        <a:bodyPr/>
        <a:lstStyle/>
        <a:p>
          <a:endParaRPr lang="ru-RU"/>
        </a:p>
      </dgm:t>
    </dgm:pt>
    <dgm:pt modelId="{0DC561A6-9CCB-4184-A434-C20D932E2B70}">
      <dgm:prSet phldrT="[Текст]"/>
      <dgm:spPr/>
      <dgm:t>
        <a:bodyPr/>
        <a:lstStyle/>
        <a:p>
          <a:r>
            <a:rPr lang="ru-RU" b="0" i="0" dirty="0"/>
            <a:t>Применяются, чтобы поддерживать стабильное состояние организационных связей, а также ответственное отношение сотрудников к исполнению обязанностей. Сюда входят: контроль поведения персонала с учетом правил и нормативов, создание и использование мер поощрения и наказания</a:t>
          </a:r>
          <a:endParaRPr lang="ru-RU" dirty="0"/>
        </a:p>
      </dgm:t>
    </dgm:pt>
    <dgm:pt modelId="{FCF2EAF5-0175-43AC-A5AF-0E42889DE070}" type="parTrans" cxnId="{7F46F136-4239-4B17-B384-AB571395675F}">
      <dgm:prSet/>
      <dgm:spPr/>
      <dgm:t>
        <a:bodyPr/>
        <a:lstStyle/>
        <a:p>
          <a:endParaRPr lang="ru-RU"/>
        </a:p>
      </dgm:t>
    </dgm:pt>
    <dgm:pt modelId="{BEB8B655-F5DF-4BF5-91BA-4084CC9165A4}" type="sibTrans" cxnId="{7F46F136-4239-4B17-B384-AB571395675F}">
      <dgm:prSet/>
      <dgm:spPr/>
      <dgm:t>
        <a:bodyPr/>
        <a:lstStyle/>
        <a:p>
          <a:endParaRPr lang="ru-RU"/>
        </a:p>
      </dgm:t>
    </dgm:pt>
    <dgm:pt modelId="{0983E7F9-9F5E-4E9B-BEAB-8C9383D154C3}">
      <dgm:prSet phldrT="[Текст]"/>
      <dgm:spPr/>
      <dgm:t>
        <a:bodyPr/>
        <a:lstStyle/>
        <a:p>
          <a:r>
            <a:rPr lang="ru-RU" b="0" i="0" dirty="0"/>
            <a:t>Нужны для установления продолжительной связи между сотрудниками в управленческих системах. Касаются управления предприятием, создания </a:t>
          </a:r>
          <a:r>
            <a:rPr lang="ru-RU" b="0" i="0" dirty="0" err="1"/>
            <a:t>оргструктуры</a:t>
          </a:r>
          <a:r>
            <a:rPr lang="ru-RU" b="0" i="0" dirty="0"/>
            <a:t>, штата, нормативов, регламента, контролирования и надзора.</a:t>
          </a:r>
          <a:endParaRPr lang="ru-RU" dirty="0"/>
        </a:p>
      </dgm:t>
    </dgm:pt>
    <dgm:pt modelId="{EABEB455-21C3-44AB-9EB5-C7A81AE4CEF9}" type="sibTrans" cxnId="{673CBB24-0ED2-44A0-9AF3-D563A434927D}">
      <dgm:prSet/>
      <dgm:spPr/>
      <dgm:t>
        <a:bodyPr/>
        <a:lstStyle/>
        <a:p>
          <a:endParaRPr lang="ru-RU"/>
        </a:p>
      </dgm:t>
    </dgm:pt>
    <dgm:pt modelId="{56CDAE9A-7F51-4244-BAC1-7852AD20A47C}" type="parTrans" cxnId="{673CBB24-0ED2-44A0-9AF3-D563A434927D}">
      <dgm:prSet/>
      <dgm:spPr/>
      <dgm:t>
        <a:bodyPr/>
        <a:lstStyle/>
        <a:p>
          <a:endParaRPr lang="ru-RU"/>
        </a:p>
      </dgm:t>
    </dgm:pt>
    <dgm:pt modelId="{1543B25B-2868-47BA-A228-CEAEF94F51B5}" type="pres">
      <dgm:prSet presAssocID="{68E8926E-3334-4C7E-A634-DC91B802F8D3}" presName="Name0" presStyleCnt="0">
        <dgm:presLayoutVars>
          <dgm:dir/>
          <dgm:animLvl val="lvl"/>
          <dgm:resizeHandles val="exact"/>
        </dgm:presLayoutVars>
      </dgm:prSet>
      <dgm:spPr/>
    </dgm:pt>
    <dgm:pt modelId="{EE26D7C4-B127-4EBF-9419-28BE406ACFE7}" type="pres">
      <dgm:prSet presAssocID="{0DFFDD44-7159-4477-8EFA-BBF454D51FCF}" presName="linNode" presStyleCnt="0"/>
      <dgm:spPr/>
    </dgm:pt>
    <dgm:pt modelId="{89312A9E-6BE6-4660-9746-4ED66C2DDFD8}" type="pres">
      <dgm:prSet presAssocID="{0DFFDD44-7159-4477-8EFA-BBF454D51FCF}" presName="parentText" presStyleLbl="node1" presStyleIdx="0" presStyleCnt="3" custScaleX="81583" custScaleY="77843">
        <dgm:presLayoutVars>
          <dgm:chMax val="1"/>
          <dgm:bulletEnabled val="1"/>
        </dgm:presLayoutVars>
      </dgm:prSet>
      <dgm:spPr/>
    </dgm:pt>
    <dgm:pt modelId="{EDCA5DC7-6E4E-47A4-B7D8-AE9BDD34741B}" type="pres">
      <dgm:prSet presAssocID="{0DFFDD44-7159-4477-8EFA-BBF454D51FCF}" presName="descendantText" presStyleLbl="alignAccFollowNode1" presStyleIdx="0" presStyleCnt="3" custScaleX="103498">
        <dgm:presLayoutVars>
          <dgm:bulletEnabled val="1"/>
        </dgm:presLayoutVars>
      </dgm:prSet>
      <dgm:spPr/>
    </dgm:pt>
    <dgm:pt modelId="{59467468-CD97-4AD1-867D-736CCDFF67DE}" type="pres">
      <dgm:prSet presAssocID="{A60788CC-B80A-457D-AB59-5CD1F7AB7F23}" presName="sp" presStyleCnt="0"/>
      <dgm:spPr/>
    </dgm:pt>
    <dgm:pt modelId="{9EDFA514-E9BC-4F3B-99D6-99C3E5E73BC9}" type="pres">
      <dgm:prSet presAssocID="{0980EBB9-C589-4F00-9C75-46F83709D0E0}" presName="linNode" presStyleCnt="0"/>
      <dgm:spPr/>
    </dgm:pt>
    <dgm:pt modelId="{C8F9EEF9-6CA6-477C-96C1-70B5FE669F44}" type="pres">
      <dgm:prSet presAssocID="{0980EBB9-C589-4F00-9C75-46F83709D0E0}" presName="parentText" presStyleLbl="node1" presStyleIdx="1" presStyleCnt="3" custScaleX="84484" custScaleY="87416">
        <dgm:presLayoutVars>
          <dgm:chMax val="1"/>
          <dgm:bulletEnabled val="1"/>
        </dgm:presLayoutVars>
      </dgm:prSet>
      <dgm:spPr/>
    </dgm:pt>
    <dgm:pt modelId="{0BBB1173-0D60-4446-BF4C-6ADAB6405813}" type="pres">
      <dgm:prSet presAssocID="{0980EBB9-C589-4F00-9C75-46F83709D0E0}" presName="descendantText" presStyleLbl="alignAccFollowNode1" presStyleIdx="1" presStyleCnt="3" custScaleX="103598" custScaleY="112248">
        <dgm:presLayoutVars>
          <dgm:bulletEnabled val="1"/>
        </dgm:presLayoutVars>
      </dgm:prSet>
      <dgm:spPr/>
    </dgm:pt>
    <dgm:pt modelId="{BF5DA764-779F-4DDB-B5DA-563117F5E288}" type="pres">
      <dgm:prSet presAssocID="{3AE90536-F87C-4D70-B6A0-7AA4F4E153AE}" presName="sp" presStyleCnt="0"/>
      <dgm:spPr/>
    </dgm:pt>
    <dgm:pt modelId="{D70A6FF0-2893-454E-AD2B-D2B77DA1D22D}" type="pres">
      <dgm:prSet presAssocID="{4DE64477-8AE7-4C81-AA59-CA2D4A70D2A7}" presName="linNode" presStyleCnt="0"/>
      <dgm:spPr/>
    </dgm:pt>
    <dgm:pt modelId="{9DB57897-B676-4C57-9EA4-DF5A166DB9D4}" type="pres">
      <dgm:prSet presAssocID="{4DE64477-8AE7-4C81-AA59-CA2D4A70D2A7}" presName="parentText" presStyleLbl="node1" presStyleIdx="2" presStyleCnt="3" custScaleX="84484" custScaleY="84826">
        <dgm:presLayoutVars>
          <dgm:chMax val="1"/>
          <dgm:bulletEnabled val="1"/>
        </dgm:presLayoutVars>
      </dgm:prSet>
      <dgm:spPr/>
    </dgm:pt>
    <dgm:pt modelId="{72B374C8-BB7C-44F3-9EFA-4257150488BB}" type="pres">
      <dgm:prSet presAssocID="{4DE64477-8AE7-4C81-AA59-CA2D4A70D2A7}" presName="descendantText" presStyleLbl="alignAccFollowNode1" presStyleIdx="2" presStyleCnt="3" custScaleX="105177" custScaleY="146436">
        <dgm:presLayoutVars>
          <dgm:bulletEnabled val="1"/>
        </dgm:presLayoutVars>
      </dgm:prSet>
      <dgm:spPr/>
    </dgm:pt>
  </dgm:ptLst>
  <dgm:cxnLst>
    <dgm:cxn modelId="{093E9F00-2307-40E3-B0F7-FC074777AC3B}" type="presOf" srcId="{0DFFDD44-7159-4477-8EFA-BBF454D51FCF}" destId="{89312A9E-6BE6-4660-9746-4ED66C2DDFD8}" srcOrd="0" destOrd="0" presId="urn:microsoft.com/office/officeart/2005/8/layout/vList5"/>
    <dgm:cxn modelId="{673CBB24-0ED2-44A0-9AF3-D563A434927D}" srcId="{0DFFDD44-7159-4477-8EFA-BBF454D51FCF}" destId="{0983E7F9-9F5E-4E9B-BEAB-8C9383D154C3}" srcOrd="0" destOrd="0" parTransId="{56CDAE9A-7F51-4244-BAC1-7852AD20A47C}" sibTransId="{EABEB455-21C3-44AB-9EB5-C7A81AE4CEF9}"/>
    <dgm:cxn modelId="{7F46F136-4239-4B17-B384-AB571395675F}" srcId="{4DE64477-8AE7-4C81-AA59-CA2D4A70D2A7}" destId="{0DC561A6-9CCB-4184-A434-C20D932E2B70}" srcOrd="0" destOrd="0" parTransId="{FCF2EAF5-0175-43AC-A5AF-0E42889DE070}" sibTransId="{BEB8B655-F5DF-4BF5-91BA-4084CC9165A4}"/>
    <dgm:cxn modelId="{11D7EF43-9F56-4BEF-A048-9E06E480F54B}" type="presOf" srcId="{0983E7F9-9F5E-4E9B-BEAB-8C9383D154C3}" destId="{EDCA5DC7-6E4E-47A4-B7D8-AE9BDD34741B}" srcOrd="0" destOrd="0" presId="urn:microsoft.com/office/officeart/2005/8/layout/vList5"/>
    <dgm:cxn modelId="{558E0844-9181-4206-BA69-404AA3957E9E}" srcId="{68E8926E-3334-4C7E-A634-DC91B802F8D3}" destId="{0DFFDD44-7159-4477-8EFA-BBF454D51FCF}" srcOrd="0" destOrd="0" parTransId="{770E3332-B0D7-4DB2-9902-4D43F355D480}" sibTransId="{A60788CC-B80A-457D-AB59-5CD1F7AB7F23}"/>
    <dgm:cxn modelId="{1B1C4346-113F-4A63-9212-DA093CB61617}" type="presOf" srcId="{B640B93A-45CA-4BAD-8C5D-C717ACD2B488}" destId="{0BBB1173-0D60-4446-BF4C-6ADAB6405813}" srcOrd="0" destOrd="0" presId="urn:microsoft.com/office/officeart/2005/8/layout/vList5"/>
    <dgm:cxn modelId="{7E36674B-9171-49E2-B3FD-372A419C2AEF}" type="presOf" srcId="{68E8926E-3334-4C7E-A634-DC91B802F8D3}" destId="{1543B25B-2868-47BA-A228-CEAEF94F51B5}" srcOrd="0" destOrd="0" presId="urn:microsoft.com/office/officeart/2005/8/layout/vList5"/>
    <dgm:cxn modelId="{6F096591-400E-4E96-B736-F140797E290E}" type="presOf" srcId="{0DC561A6-9CCB-4184-A434-C20D932E2B70}" destId="{72B374C8-BB7C-44F3-9EFA-4257150488BB}" srcOrd="0" destOrd="0" presId="urn:microsoft.com/office/officeart/2005/8/layout/vList5"/>
    <dgm:cxn modelId="{64ABA892-190A-4700-8EE9-4356EB72BAD2}" srcId="{68E8926E-3334-4C7E-A634-DC91B802F8D3}" destId="{0980EBB9-C589-4F00-9C75-46F83709D0E0}" srcOrd="1" destOrd="0" parTransId="{1BA7C876-757E-4CD0-AB77-58F8F7DDD8A9}" sibTransId="{3AE90536-F87C-4D70-B6A0-7AA4F4E153AE}"/>
    <dgm:cxn modelId="{E86B6C98-A69C-4C57-B510-6357D4625134}" srcId="{68E8926E-3334-4C7E-A634-DC91B802F8D3}" destId="{4DE64477-8AE7-4C81-AA59-CA2D4A70D2A7}" srcOrd="2" destOrd="0" parTransId="{1BC3D098-C288-44A3-95CE-1B12694D41A1}" sibTransId="{11E05E8E-4A31-47B0-9F48-74150784629C}"/>
    <dgm:cxn modelId="{87367DB6-A02B-45CD-8702-9E9F9B3CA322}" type="presOf" srcId="{0980EBB9-C589-4F00-9C75-46F83709D0E0}" destId="{C8F9EEF9-6CA6-477C-96C1-70B5FE669F44}" srcOrd="0" destOrd="0" presId="urn:microsoft.com/office/officeart/2005/8/layout/vList5"/>
    <dgm:cxn modelId="{D916F1D5-A486-4B67-BBDE-DC93015F16E4}" type="presOf" srcId="{4DE64477-8AE7-4C81-AA59-CA2D4A70D2A7}" destId="{9DB57897-B676-4C57-9EA4-DF5A166DB9D4}" srcOrd="0" destOrd="0" presId="urn:microsoft.com/office/officeart/2005/8/layout/vList5"/>
    <dgm:cxn modelId="{226CC7F8-892F-49B9-A51A-BAF2D924A20C}" srcId="{0980EBB9-C589-4F00-9C75-46F83709D0E0}" destId="{B640B93A-45CA-4BAD-8C5D-C717ACD2B488}" srcOrd="0" destOrd="0" parTransId="{0F4A2100-C116-4227-967E-D57956424A9E}" sibTransId="{B7B03FFE-DE7B-403D-9137-E99566C50870}"/>
    <dgm:cxn modelId="{85B205EB-1772-4B73-AB84-E32D15088D5F}" type="presParOf" srcId="{1543B25B-2868-47BA-A228-CEAEF94F51B5}" destId="{EE26D7C4-B127-4EBF-9419-28BE406ACFE7}" srcOrd="0" destOrd="0" presId="urn:microsoft.com/office/officeart/2005/8/layout/vList5"/>
    <dgm:cxn modelId="{2AD6BFAF-4CE5-45C3-94BD-A18E9BDC071D}" type="presParOf" srcId="{EE26D7C4-B127-4EBF-9419-28BE406ACFE7}" destId="{89312A9E-6BE6-4660-9746-4ED66C2DDFD8}" srcOrd="0" destOrd="0" presId="urn:microsoft.com/office/officeart/2005/8/layout/vList5"/>
    <dgm:cxn modelId="{D5639C62-D783-459E-9DE0-DCCBAFA73FA7}" type="presParOf" srcId="{EE26D7C4-B127-4EBF-9419-28BE406ACFE7}" destId="{EDCA5DC7-6E4E-47A4-B7D8-AE9BDD34741B}" srcOrd="1" destOrd="0" presId="urn:microsoft.com/office/officeart/2005/8/layout/vList5"/>
    <dgm:cxn modelId="{8D806B02-42B5-461B-B5DF-0780180FF5CA}" type="presParOf" srcId="{1543B25B-2868-47BA-A228-CEAEF94F51B5}" destId="{59467468-CD97-4AD1-867D-736CCDFF67DE}" srcOrd="1" destOrd="0" presId="urn:microsoft.com/office/officeart/2005/8/layout/vList5"/>
    <dgm:cxn modelId="{0CD6645E-B29A-4AF6-AE32-00ABD9086FC7}" type="presParOf" srcId="{1543B25B-2868-47BA-A228-CEAEF94F51B5}" destId="{9EDFA514-E9BC-4F3B-99D6-99C3E5E73BC9}" srcOrd="2" destOrd="0" presId="urn:microsoft.com/office/officeart/2005/8/layout/vList5"/>
    <dgm:cxn modelId="{7C23CFCD-8040-4583-B372-29742A781EE0}" type="presParOf" srcId="{9EDFA514-E9BC-4F3B-99D6-99C3E5E73BC9}" destId="{C8F9EEF9-6CA6-477C-96C1-70B5FE669F44}" srcOrd="0" destOrd="0" presId="urn:microsoft.com/office/officeart/2005/8/layout/vList5"/>
    <dgm:cxn modelId="{16DDAD10-C28B-4259-8891-6F0BAD33D1D7}" type="presParOf" srcId="{9EDFA514-E9BC-4F3B-99D6-99C3E5E73BC9}" destId="{0BBB1173-0D60-4446-BF4C-6ADAB6405813}" srcOrd="1" destOrd="0" presId="urn:microsoft.com/office/officeart/2005/8/layout/vList5"/>
    <dgm:cxn modelId="{9C174E30-6D6C-4F6C-B23E-310BE37A4BD3}" type="presParOf" srcId="{1543B25B-2868-47BA-A228-CEAEF94F51B5}" destId="{BF5DA764-779F-4DDB-B5DA-563117F5E288}" srcOrd="3" destOrd="0" presId="urn:microsoft.com/office/officeart/2005/8/layout/vList5"/>
    <dgm:cxn modelId="{BA5A3087-E1AB-493F-A34C-A689A0BA5353}" type="presParOf" srcId="{1543B25B-2868-47BA-A228-CEAEF94F51B5}" destId="{D70A6FF0-2893-454E-AD2B-D2B77DA1D22D}" srcOrd="4" destOrd="0" presId="urn:microsoft.com/office/officeart/2005/8/layout/vList5"/>
    <dgm:cxn modelId="{4430EB47-E492-46C0-9194-A5306EFCE06C}" type="presParOf" srcId="{D70A6FF0-2893-454E-AD2B-D2B77DA1D22D}" destId="{9DB57897-B676-4C57-9EA4-DF5A166DB9D4}" srcOrd="0" destOrd="0" presId="urn:microsoft.com/office/officeart/2005/8/layout/vList5"/>
    <dgm:cxn modelId="{D3370920-7C1E-48B1-9C76-7F0A7026CCFD}" type="presParOf" srcId="{D70A6FF0-2893-454E-AD2B-D2B77DA1D22D}" destId="{72B374C8-BB7C-44F3-9EFA-4257150488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E5F61-2369-42DB-B879-3A83FB315DB0}">
      <dsp:nvSpPr>
        <dsp:cNvPr id="0" name=""/>
        <dsp:cNvSpPr/>
      </dsp:nvSpPr>
      <dsp:spPr>
        <a:xfrm rot="5400000">
          <a:off x="6038902" y="-2051098"/>
          <a:ext cx="2028900" cy="66384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2000" b="0" i="0" kern="1200" dirty="0">
              <a:solidFill>
                <a:srgbClr val="222222"/>
              </a:solidFill>
              <a:effectLst/>
              <a:latin typeface="-apple-system"/>
            </a:rPr>
            <a:t>Обычно они формируются крупными холдингами для решения задач административного и управленческого характера. Основным моментом при создании является функциональный либо отраслевой признак. Управлением распределяются задачи для нижестоящих подразделений</a:t>
          </a:r>
          <a:r>
            <a:rPr lang="ru-RU" sz="1800" b="0" i="0" kern="1200" dirty="0">
              <a:solidFill>
                <a:srgbClr val="222222"/>
              </a:solidFill>
              <a:effectLst/>
              <a:latin typeface="-apple-system"/>
            </a:rPr>
            <a:t>.</a:t>
          </a:r>
          <a:endParaRPr lang="ru-RU" sz="1800" kern="1200" dirty="0"/>
        </a:p>
      </dsp:txBody>
      <dsp:txXfrm rot="-5400000">
        <a:off x="3734128" y="352719"/>
        <a:ext cx="6539406" cy="1830814"/>
      </dsp:txXfrm>
    </dsp:sp>
    <dsp:sp modelId="{03C10196-300A-489F-8E21-D8A31D972456}">
      <dsp:nvSpPr>
        <dsp:cNvPr id="0" name=""/>
        <dsp:cNvSpPr/>
      </dsp:nvSpPr>
      <dsp:spPr>
        <a:xfrm>
          <a:off x="0" y="63"/>
          <a:ext cx="3734128" cy="253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1" i="0" kern="1200" dirty="0">
              <a:solidFill>
                <a:srgbClr val="222222"/>
              </a:solidFill>
              <a:effectLst/>
              <a:latin typeface="-apple-system"/>
            </a:rPr>
            <a:t>Управления</a:t>
          </a:r>
          <a:endParaRPr lang="ru-RU" sz="3700" kern="1200" dirty="0"/>
        </a:p>
      </dsp:txBody>
      <dsp:txXfrm>
        <a:off x="123803" y="123866"/>
        <a:ext cx="3486522" cy="2288519"/>
      </dsp:txXfrm>
    </dsp:sp>
    <dsp:sp modelId="{2F8363B3-6B90-4097-918A-BFD1FA3247DA}">
      <dsp:nvSpPr>
        <dsp:cNvPr id="0" name=""/>
        <dsp:cNvSpPr/>
      </dsp:nvSpPr>
      <dsp:spPr>
        <a:xfrm rot="5400000">
          <a:off x="6038902" y="611832"/>
          <a:ext cx="2028900" cy="66384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b="0" i="0" kern="1200" dirty="0">
              <a:solidFill>
                <a:srgbClr val="222222"/>
              </a:solidFill>
              <a:effectLst/>
              <a:latin typeface="-apple-system"/>
            </a:rPr>
            <a:t>Схожи с управлениями, исполняют те же функции, но структурно располагаются гораздо ниже.</a:t>
          </a:r>
          <a:endParaRPr lang="ru-RU" sz="2400" kern="1200" dirty="0"/>
        </a:p>
      </dsp:txBody>
      <dsp:txXfrm rot="-5400000">
        <a:off x="3734128" y="3015650"/>
        <a:ext cx="6539406" cy="1830814"/>
      </dsp:txXfrm>
    </dsp:sp>
    <dsp:sp modelId="{E0521253-8ED1-4996-A0C0-F1E6D8094905}">
      <dsp:nvSpPr>
        <dsp:cNvPr id="0" name=""/>
        <dsp:cNvSpPr/>
      </dsp:nvSpPr>
      <dsp:spPr>
        <a:xfrm>
          <a:off x="0" y="2662995"/>
          <a:ext cx="3734128" cy="253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1" i="0" kern="1200" dirty="0">
              <a:solidFill>
                <a:srgbClr val="222222"/>
              </a:solidFill>
              <a:effectLst/>
              <a:latin typeface="-apple-system"/>
            </a:rPr>
            <a:t>Департаменты</a:t>
          </a:r>
          <a:endParaRPr lang="ru-RU" sz="3700" kern="1200" dirty="0"/>
        </a:p>
      </dsp:txBody>
      <dsp:txXfrm>
        <a:off x="123803" y="2786798"/>
        <a:ext cx="3486522" cy="2288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E5F61-2369-42DB-B879-3A83FB315DB0}">
      <dsp:nvSpPr>
        <dsp:cNvPr id="0" name=""/>
        <dsp:cNvSpPr/>
      </dsp:nvSpPr>
      <dsp:spPr>
        <a:xfrm rot="5400000">
          <a:off x="6038902" y="-2051098"/>
          <a:ext cx="2028900" cy="66384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2400" b="0" i="0" kern="1200" dirty="0"/>
            <a:t>Занимаются реализацией конкретного направления хозяйственной деятельности. Они также могут выступать как составная часть управления либо департамента.</a:t>
          </a:r>
          <a:endParaRPr lang="ru-RU" sz="2400" kern="1200" dirty="0"/>
        </a:p>
      </dsp:txBody>
      <dsp:txXfrm rot="-5400000">
        <a:off x="3734128" y="352719"/>
        <a:ext cx="6539406" cy="1830814"/>
      </dsp:txXfrm>
    </dsp:sp>
    <dsp:sp modelId="{03C10196-300A-489F-8E21-D8A31D972456}">
      <dsp:nvSpPr>
        <dsp:cNvPr id="0" name=""/>
        <dsp:cNvSpPr/>
      </dsp:nvSpPr>
      <dsp:spPr>
        <a:xfrm>
          <a:off x="0" y="63"/>
          <a:ext cx="3734128" cy="253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b="1" i="0" kern="1200" dirty="0">
              <a:solidFill>
                <a:srgbClr val="222222"/>
              </a:solidFill>
              <a:effectLst/>
              <a:latin typeface="-apple-system"/>
            </a:rPr>
            <a:t>Отделы</a:t>
          </a:r>
          <a:endParaRPr lang="ru-RU" sz="5000" kern="1200" dirty="0"/>
        </a:p>
      </dsp:txBody>
      <dsp:txXfrm>
        <a:off x="123803" y="123866"/>
        <a:ext cx="3486522" cy="2288519"/>
      </dsp:txXfrm>
    </dsp:sp>
    <dsp:sp modelId="{5F174BBE-BF78-4B56-81F3-D1C2B18B718F}">
      <dsp:nvSpPr>
        <dsp:cNvPr id="0" name=""/>
        <dsp:cNvSpPr/>
      </dsp:nvSpPr>
      <dsp:spPr>
        <a:xfrm rot="5400000">
          <a:off x="6038902" y="611832"/>
          <a:ext cx="2028900" cy="66384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2800" b="0" i="0" kern="1200" dirty="0">
              <a:solidFill>
                <a:srgbClr val="222222"/>
              </a:solidFill>
              <a:effectLst/>
              <a:latin typeface="-apple-system"/>
            </a:rPr>
            <a:t>Являются нижними структурными звеньями предприятия. Отвечают за непосредственное решение задач, которые были поставлены вышестоящими подразделениями.</a:t>
          </a:r>
          <a:endParaRPr lang="ru-RU" sz="2800" kern="1200" dirty="0"/>
        </a:p>
      </dsp:txBody>
      <dsp:txXfrm rot="-5400000">
        <a:off x="3734128" y="3015650"/>
        <a:ext cx="6539406" cy="1830814"/>
      </dsp:txXfrm>
    </dsp:sp>
    <dsp:sp modelId="{C2BD31C8-ADF5-460D-960F-C8F01D38D89E}">
      <dsp:nvSpPr>
        <dsp:cNvPr id="0" name=""/>
        <dsp:cNvSpPr/>
      </dsp:nvSpPr>
      <dsp:spPr>
        <a:xfrm>
          <a:off x="0" y="2662995"/>
          <a:ext cx="3734128" cy="253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b="1" i="0" kern="1200" dirty="0">
              <a:solidFill>
                <a:srgbClr val="222222"/>
              </a:solidFill>
              <a:effectLst/>
              <a:latin typeface="-apple-system"/>
            </a:rPr>
            <a:t>Цеха, участки, секторы</a:t>
          </a:r>
          <a:endParaRPr lang="ru-RU" sz="5000" kern="1200" dirty="0"/>
        </a:p>
      </dsp:txBody>
      <dsp:txXfrm>
        <a:off x="123803" y="2786798"/>
        <a:ext cx="3486522" cy="2288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B6515-EE9D-42AD-B9BD-8D7B592112FE}">
      <dsp:nvSpPr>
        <dsp:cNvPr id="0" name=""/>
        <dsp:cNvSpPr/>
      </dsp:nvSpPr>
      <dsp:spPr>
        <a:xfrm rot="5400000">
          <a:off x="6631240" y="-2647635"/>
          <a:ext cx="1207733" cy="68095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 dirty="0"/>
            <a:t>Каждому из сотрудников нужно отчитываться напрямую начальнику отдела. А руководитель обязан систематически отчитываться перед гендиректором.</a:t>
          </a:r>
          <a:endParaRPr lang="ru-RU" sz="2100" kern="1200" dirty="0"/>
        </a:p>
      </dsp:txBody>
      <dsp:txXfrm rot="-5400000">
        <a:off x="3830351" y="212211"/>
        <a:ext cx="6750555" cy="1089819"/>
      </dsp:txXfrm>
    </dsp:sp>
    <dsp:sp modelId="{00A0C0B9-29B7-4FB5-BF62-98532900E3CD}">
      <dsp:nvSpPr>
        <dsp:cNvPr id="0" name=""/>
        <dsp:cNvSpPr/>
      </dsp:nvSpPr>
      <dsp:spPr>
        <a:xfrm>
          <a:off x="0" y="2287"/>
          <a:ext cx="3830351" cy="1509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solidFill>
                <a:schemeClr val="tx1"/>
              </a:solidFill>
            </a:rPr>
            <a:t>Централизованному подчинению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73696" y="75983"/>
        <a:ext cx="3682959" cy="1362274"/>
      </dsp:txXfrm>
    </dsp:sp>
    <dsp:sp modelId="{3447F39F-6BE6-4C38-8899-350617D079ED}">
      <dsp:nvSpPr>
        <dsp:cNvPr id="0" name=""/>
        <dsp:cNvSpPr/>
      </dsp:nvSpPr>
      <dsp:spPr>
        <a:xfrm rot="5400000">
          <a:off x="6631240" y="-1062485"/>
          <a:ext cx="1207733" cy="68095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 dirty="0"/>
            <a:t>Требуется достаточно быстрая реакция на любые перемены, происходящие не только в компании, но и вне ее</a:t>
          </a:r>
          <a:endParaRPr lang="ru-RU" sz="2100" kern="1200" dirty="0"/>
        </a:p>
      </dsp:txBody>
      <dsp:txXfrm rot="-5400000">
        <a:off x="3830351" y="1797361"/>
        <a:ext cx="6750555" cy="1089819"/>
      </dsp:txXfrm>
    </dsp:sp>
    <dsp:sp modelId="{79B0D51D-33B2-4D25-BB6B-F2DF6EF796B1}">
      <dsp:nvSpPr>
        <dsp:cNvPr id="0" name=""/>
        <dsp:cNvSpPr/>
      </dsp:nvSpPr>
      <dsp:spPr>
        <a:xfrm>
          <a:off x="0" y="1587437"/>
          <a:ext cx="3830351" cy="1509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solidFill>
                <a:schemeClr val="tx1"/>
              </a:solidFill>
            </a:rPr>
            <a:t>Гибкости</a:t>
          </a:r>
          <a:r>
            <a:rPr lang="ru-RU" sz="2800" b="1" i="0" kern="1200" dirty="0"/>
            <a:t> </a:t>
          </a:r>
          <a:r>
            <a:rPr lang="ru-RU" sz="2800" b="1" i="0" kern="1200" dirty="0">
              <a:solidFill>
                <a:schemeClr val="tx1"/>
              </a:solidFill>
            </a:rPr>
            <a:t>работы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73696" y="1661133"/>
        <a:ext cx="3682959" cy="1362274"/>
      </dsp:txXfrm>
    </dsp:sp>
    <dsp:sp modelId="{FC71F0CB-506B-4F64-AE14-5790B757C1C4}">
      <dsp:nvSpPr>
        <dsp:cNvPr id="0" name=""/>
        <dsp:cNvSpPr/>
      </dsp:nvSpPr>
      <dsp:spPr>
        <a:xfrm rot="5400000">
          <a:off x="6631240" y="522663"/>
          <a:ext cx="1207733" cy="68095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 dirty="0"/>
            <a:t>То есть ответственности за определенную сферу деятельности.</a:t>
          </a:r>
          <a:endParaRPr lang="ru-RU" sz="2100" kern="1200" dirty="0"/>
        </a:p>
      </dsp:txBody>
      <dsp:txXfrm rot="-5400000">
        <a:off x="3830351" y="3382510"/>
        <a:ext cx="6750555" cy="1089819"/>
      </dsp:txXfrm>
    </dsp:sp>
    <dsp:sp modelId="{AEABDF5D-DCE9-4B4D-8E0C-F109BA061ABD}">
      <dsp:nvSpPr>
        <dsp:cNvPr id="0" name=""/>
        <dsp:cNvSpPr/>
      </dsp:nvSpPr>
      <dsp:spPr>
        <a:xfrm>
          <a:off x="0" y="3172587"/>
          <a:ext cx="3830351" cy="1509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i="0" kern="1200" dirty="0">
              <a:solidFill>
                <a:schemeClr val="tx1"/>
              </a:solidFill>
            </a:rPr>
            <a:t>Четкой специализации каждого отдела</a:t>
          </a:r>
          <a:endParaRPr lang="ru-RU" sz="2800" kern="1200" dirty="0">
            <a:solidFill>
              <a:schemeClr val="tx1"/>
            </a:solidFill>
          </a:endParaRPr>
        </a:p>
      </dsp:txBody>
      <dsp:txXfrm>
        <a:off x="73696" y="3246283"/>
        <a:ext cx="3682959" cy="1362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A5DC7-6E4E-47A4-B7D8-AE9BDD34741B}">
      <dsp:nvSpPr>
        <dsp:cNvPr id="0" name=""/>
        <dsp:cNvSpPr/>
      </dsp:nvSpPr>
      <dsp:spPr>
        <a:xfrm rot="5400000">
          <a:off x="6473483" y="-3067002"/>
          <a:ext cx="1241475" cy="73800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b="0" i="0" kern="1200" dirty="0"/>
            <a:t>Нужны для установления продолжительной связи между сотрудниками в управленческих системах. Касаются управления предприятием, создания </a:t>
          </a:r>
          <a:r>
            <a:rPr lang="ru-RU" sz="1900" b="0" i="0" kern="1200" dirty="0" err="1"/>
            <a:t>оргструктуры</a:t>
          </a:r>
          <a:r>
            <a:rPr lang="ru-RU" sz="1900" b="0" i="0" kern="1200" dirty="0"/>
            <a:t>, штата, нормативов, регламента, контролирования и надзора.</a:t>
          </a:r>
          <a:endParaRPr lang="ru-RU" sz="1900" kern="1200" dirty="0"/>
        </a:p>
      </dsp:txBody>
      <dsp:txXfrm rot="-5400000">
        <a:off x="3404190" y="62895"/>
        <a:ext cx="7319457" cy="1120267"/>
      </dsp:txXfrm>
    </dsp:sp>
    <dsp:sp modelId="{89312A9E-6BE6-4660-9746-4ED66C2DDFD8}">
      <dsp:nvSpPr>
        <dsp:cNvPr id="0" name=""/>
        <dsp:cNvSpPr/>
      </dsp:nvSpPr>
      <dsp:spPr>
        <a:xfrm>
          <a:off x="131912" y="19027"/>
          <a:ext cx="3272278" cy="1208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i="0" kern="1200" dirty="0"/>
            <a:t>Стабилизирующие</a:t>
          </a:r>
          <a:endParaRPr lang="ru-RU" sz="2700" kern="1200" dirty="0"/>
        </a:p>
      </dsp:txBody>
      <dsp:txXfrm>
        <a:off x="190882" y="77997"/>
        <a:ext cx="3154338" cy="1090061"/>
      </dsp:txXfrm>
    </dsp:sp>
    <dsp:sp modelId="{0BBB1173-0D60-4446-BF4C-6ADAB6405813}">
      <dsp:nvSpPr>
        <dsp:cNvPr id="0" name=""/>
        <dsp:cNvSpPr/>
      </dsp:nvSpPr>
      <dsp:spPr>
        <a:xfrm rot="5400000">
          <a:off x="6517379" y="-1675472"/>
          <a:ext cx="1393531" cy="73871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b="0" i="0" kern="1200" dirty="0"/>
            <a:t>Позволяют оперативно управлять деятельностью сотрудников в структурных единицах. Реализация этих способов осуществляется в виде постановлений, соглашений, приказов, распорядительной документации, указаний.</a:t>
          </a:r>
          <a:endParaRPr lang="ru-RU" sz="1900" kern="1200" dirty="0"/>
        </a:p>
      </dsp:txBody>
      <dsp:txXfrm rot="-5400000">
        <a:off x="3520550" y="1389384"/>
        <a:ext cx="7319164" cy="1257477"/>
      </dsp:txXfrm>
    </dsp:sp>
    <dsp:sp modelId="{C8F9EEF9-6CA6-477C-96C1-70B5FE669F44}">
      <dsp:nvSpPr>
        <dsp:cNvPr id="0" name=""/>
        <dsp:cNvSpPr/>
      </dsp:nvSpPr>
      <dsp:spPr>
        <a:xfrm>
          <a:off x="131912" y="1339843"/>
          <a:ext cx="3388636" cy="135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i="0" kern="1200" dirty="0"/>
            <a:t>Распорядительные</a:t>
          </a:r>
          <a:endParaRPr lang="ru-RU" sz="2700" kern="1200" dirty="0"/>
        </a:p>
      </dsp:txBody>
      <dsp:txXfrm>
        <a:off x="198134" y="1406065"/>
        <a:ext cx="3256192" cy="1224115"/>
      </dsp:txXfrm>
    </dsp:sp>
    <dsp:sp modelId="{72B374C8-BB7C-44F3-9EFA-4257150488BB}">
      <dsp:nvSpPr>
        <dsp:cNvPr id="0" name=""/>
        <dsp:cNvSpPr/>
      </dsp:nvSpPr>
      <dsp:spPr>
        <a:xfrm rot="5400000">
          <a:off x="6354486" y="-44765"/>
          <a:ext cx="1817966" cy="74924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b="0" i="0" kern="1200" dirty="0"/>
            <a:t>Применяются, чтобы поддерживать стабильное состояние организационных связей, а также ответственное отношение сотрудников к исполнению обязанностей. Сюда входят: контроль поведения персонала с учетом правил и нормативов, создание и использование мер поощрения и наказания</a:t>
          </a:r>
          <a:endParaRPr lang="ru-RU" sz="1900" kern="1200" dirty="0"/>
        </a:p>
      </dsp:txBody>
      <dsp:txXfrm rot="-5400000">
        <a:off x="3517239" y="2881228"/>
        <a:ext cx="7403714" cy="1640474"/>
      </dsp:txXfrm>
    </dsp:sp>
    <dsp:sp modelId="{9DB57897-B676-4C57-9EA4-DF5A166DB9D4}">
      <dsp:nvSpPr>
        <dsp:cNvPr id="0" name=""/>
        <dsp:cNvSpPr/>
      </dsp:nvSpPr>
      <dsp:spPr>
        <a:xfrm>
          <a:off x="131912" y="3043280"/>
          <a:ext cx="3385327" cy="1316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i="0" kern="1200" dirty="0"/>
            <a:t>Дисциплинарные</a:t>
          </a:r>
          <a:endParaRPr lang="ru-RU" sz="2700" kern="1200" dirty="0"/>
        </a:p>
      </dsp:txBody>
      <dsp:txXfrm>
        <a:off x="196172" y="3107540"/>
        <a:ext cx="3256807" cy="118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24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18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4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2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3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6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44CDD8-E718-4BB7-8AF9-5F066821085E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7FA809-B008-4015-BD93-29CD6842F9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42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043A6-716C-FFBC-EBFB-92AB1F209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68282"/>
            <a:ext cx="8361229" cy="2098226"/>
          </a:xfrm>
        </p:spPr>
        <p:txBody>
          <a:bodyPr>
            <a:noAutofit/>
          </a:bodyPr>
          <a:lstStyle/>
          <a:p>
            <a:r>
              <a:rPr lang="ru-RU" sz="4800" dirty="0"/>
              <a:t>Виды подходов к управлению структурных подразделений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D1D52-ACF5-7C56-E878-EE40D9C1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06" y="4392378"/>
            <a:ext cx="7462900" cy="147385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Составители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Балашов Я.А.,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Тебенькова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Н.А.,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34 группы специальности 09.02.05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информатика (по отраслям)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Анашкина Т. С..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математики и информатики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7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2072D-FD6B-A737-611D-1BFFED3B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Особенности структурного подразделения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6BC0C-5817-1C10-F952-73A9E313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9601200" cy="3581400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222222"/>
                </a:solidFill>
                <a:effectLst/>
                <a:latin typeface="-apple-system"/>
              </a:rPr>
              <a:t>Структурное подразделение – это часть компании, отвечающая за выполнение соответствующих производственных либо организационных задач сообразно с внутренним распорядком, с должностными инструкциями сотрудников.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97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1C5A-344F-7871-E28F-FD6C0C0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Виды и признаки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0AFC3A4-AA2B-B31E-5C34-6D639DAA7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210428"/>
              </p:ext>
            </p:extLst>
          </p:nvPr>
        </p:nvGraphicFramePr>
        <p:xfrm>
          <a:off x="1219200" y="1342293"/>
          <a:ext cx="10372578" cy="5199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70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61C5A-344F-7871-E28F-FD6C0C01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Виды и признаки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0AFC3A4-AA2B-B31E-5C34-6D639DAA7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522504"/>
              </p:ext>
            </p:extLst>
          </p:nvPr>
        </p:nvGraphicFramePr>
        <p:xfrm>
          <a:off x="1219200" y="1342293"/>
          <a:ext cx="10372578" cy="5199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22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C970D-6ECE-B80E-307B-95B4D73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Главные требования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C2D4B-0776-DBC8-2BBD-BED3C091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705" y="1638300"/>
            <a:ext cx="9601200" cy="3581400"/>
          </a:xfrm>
        </p:spPr>
        <p:txBody>
          <a:bodyPr/>
          <a:lstStyle/>
          <a:p>
            <a:pPr algn="l"/>
            <a:r>
              <a:rPr lang="ru-RU" sz="2800" b="0" i="0" dirty="0">
                <a:solidFill>
                  <a:srgbClr val="222222"/>
                </a:solidFill>
                <a:effectLst/>
                <a:latin typeface="-apple-system"/>
              </a:rPr>
              <a:t>Работа структурной единицы основана на определенном положении, которое создается руководителем компании сообразно с имеющимися законодательными нормативами. Документ может состоять из пяти разделов, включающих общие положения, количество и состав работников, выполняемые функции и задачи, цели и способы их достижения, порядок назначения начальника.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FD3E-8414-071D-60A1-30805050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222222"/>
                </a:solidFill>
                <a:effectLst/>
                <a:latin typeface="-apple-system"/>
              </a:rPr>
              <a:t>Чтобы обеспечить безостановочную плодотворную работу, структурная единица должна действовать соответственно требованиям:</a:t>
            </a:r>
            <a:endParaRPr lang="ru-RU" sz="32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6002B32-AD12-A94B-416F-27D6EA4A9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39416"/>
              </p:ext>
            </p:extLst>
          </p:nvPr>
        </p:nvGraphicFramePr>
        <p:xfrm>
          <a:off x="1219201" y="2067951"/>
          <a:ext cx="10639864" cy="4684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26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67180-C6FC-277C-8981-D616DE24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Методы управления структурным подразделением организации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D3E3C-755A-E6EB-CD28-A1644284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314" y="2171700"/>
            <a:ext cx="8954086" cy="42414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600" b="0" i="0" dirty="0">
                <a:solidFill>
                  <a:srgbClr val="222222"/>
                </a:solidFill>
                <a:effectLst/>
                <a:latin typeface="-apple-system"/>
              </a:rPr>
              <a:t>Методом здесь называют технологию, направленную на исполнение управленческих функций и, одновременно, на влияние на работников компании с целью стимуляции их работы, создания условий для творчества, заинтересованности и активности.</a:t>
            </a:r>
          </a:p>
          <a:p>
            <a:pPr algn="l"/>
            <a:r>
              <a:rPr lang="ru-RU" sz="2600" b="0" i="0" dirty="0">
                <a:solidFill>
                  <a:srgbClr val="222222"/>
                </a:solidFill>
                <a:effectLst/>
                <a:latin typeface="-apple-system"/>
              </a:rPr>
              <a:t>По принципу воздействия методики подразделяются на экономические, организационно-административные, социально-психологические.</a:t>
            </a:r>
          </a:p>
          <a:p>
            <a:pPr algn="l"/>
            <a:r>
              <a:rPr lang="ru-RU" sz="2600" b="0" i="0" dirty="0">
                <a:solidFill>
                  <a:srgbClr val="222222"/>
                </a:solidFill>
                <a:effectLst/>
                <a:latin typeface="-apple-system"/>
              </a:rPr>
              <a:t>В основе первых лежат законы экономики. Идет воздействие на материальные интересы предприятия и работников. Во главе угла лежит применение хозрасчета, построение планов и прогнозов, экономического анализа, материального стимулирования и мотивации.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5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BF04C-7161-9AB4-8716-4CE7052B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Организационно-административные методики управления структурным подразделением организации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753C97-3ADC-1D0A-0D12-F436BA987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82936"/>
              </p:ext>
            </p:extLst>
          </p:nvPr>
        </p:nvGraphicFramePr>
        <p:xfrm>
          <a:off x="801859" y="2110153"/>
          <a:ext cx="11141612" cy="461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5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2AF08-67FC-1E92-B470-C24FD47D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B5202-D1A6-8824-564B-0C810A78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85610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67</TotalTime>
  <Words>471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Franklin Gothic Book</vt:lpstr>
      <vt:lpstr>Times New Roman</vt:lpstr>
      <vt:lpstr>Уголки</vt:lpstr>
      <vt:lpstr>Виды подходов к управлению структурных подразделений организации</vt:lpstr>
      <vt:lpstr>Особенности структурного подразделения </vt:lpstr>
      <vt:lpstr>Виды и признаки </vt:lpstr>
      <vt:lpstr>Виды и признаки </vt:lpstr>
      <vt:lpstr>Главные требования </vt:lpstr>
      <vt:lpstr>Чтобы обеспечить безостановочную плодотворную работу, структурная единица должна действовать соответственно требованиям:</vt:lpstr>
      <vt:lpstr>Методы управления структурным подразделением организации  </vt:lpstr>
      <vt:lpstr>Организационно-административные методики управления структурным подразделением организации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подходов к управлению структурных подразделений организации</dc:title>
  <dc:creator>Обучающийся</dc:creator>
  <cp:lastModifiedBy>Обучающийся</cp:lastModifiedBy>
  <cp:revision>1</cp:revision>
  <dcterms:created xsi:type="dcterms:W3CDTF">2023-01-21T03:45:20Z</dcterms:created>
  <dcterms:modified xsi:type="dcterms:W3CDTF">2023-01-21T04:52:37Z</dcterms:modified>
</cp:coreProperties>
</file>