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6"/>
  </p:notesMasterIdLst>
  <p:sldIdLst>
    <p:sldId id="531" r:id="rId3"/>
    <p:sldId id="282" r:id="rId4"/>
    <p:sldId id="436" r:id="rId5"/>
    <p:sldId id="437" r:id="rId6"/>
    <p:sldId id="438" r:id="rId7"/>
    <p:sldId id="459" r:id="rId8"/>
    <p:sldId id="508" r:id="rId9"/>
    <p:sldId id="440" r:id="rId10"/>
    <p:sldId id="439" r:id="rId11"/>
    <p:sldId id="441" r:id="rId12"/>
    <p:sldId id="442" r:id="rId13"/>
    <p:sldId id="509" r:id="rId14"/>
    <p:sldId id="444" r:id="rId15"/>
    <p:sldId id="445" r:id="rId16"/>
    <p:sldId id="510" r:id="rId17"/>
    <p:sldId id="446" r:id="rId18"/>
    <p:sldId id="443" r:id="rId19"/>
    <p:sldId id="462" r:id="rId20"/>
    <p:sldId id="463" r:id="rId21"/>
    <p:sldId id="464" r:id="rId22"/>
    <p:sldId id="467" r:id="rId23"/>
    <p:sldId id="468" r:id="rId24"/>
    <p:sldId id="452" r:id="rId25"/>
    <p:sldId id="490" r:id="rId26"/>
    <p:sldId id="493" r:id="rId27"/>
    <p:sldId id="491" r:id="rId28"/>
    <p:sldId id="492" r:id="rId29"/>
    <p:sldId id="500" r:id="rId30"/>
    <p:sldId id="494" r:id="rId31"/>
    <p:sldId id="495" r:id="rId32"/>
    <p:sldId id="496" r:id="rId33"/>
    <p:sldId id="501" r:id="rId34"/>
    <p:sldId id="497" r:id="rId35"/>
    <p:sldId id="502" r:id="rId36"/>
    <p:sldId id="503" r:id="rId37"/>
    <p:sldId id="504" r:id="rId38"/>
    <p:sldId id="505" r:id="rId39"/>
    <p:sldId id="498" r:id="rId40"/>
    <p:sldId id="499" r:id="rId41"/>
    <p:sldId id="453" r:id="rId42"/>
    <p:sldId id="488" r:id="rId43"/>
    <p:sldId id="487" r:id="rId44"/>
    <p:sldId id="475" r:id="rId45"/>
    <p:sldId id="506" r:id="rId46"/>
    <p:sldId id="486" r:id="rId47"/>
    <p:sldId id="517" r:id="rId48"/>
    <p:sldId id="454" r:id="rId49"/>
    <p:sldId id="518" r:id="rId50"/>
    <p:sldId id="469" r:id="rId51"/>
    <p:sldId id="511" r:id="rId52"/>
    <p:sldId id="470" r:id="rId53"/>
    <p:sldId id="512" r:id="rId54"/>
    <p:sldId id="471" r:id="rId55"/>
    <p:sldId id="513" r:id="rId56"/>
    <p:sldId id="473" r:id="rId57"/>
    <p:sldId id="514" r:id="rId58"/>
    <p:sldId id="474" r:id="rId59"/>
    <p:sldId id="515" r:id="rId60"/>
    <p:sldId id="455" r:id="rId61"/>
    <p:sldId id="456" r:id="rId62"/>
    <p:sldId id="457" r:id="rId63"/>
    <p:sldId id="458" r:id="rId64"/>
    <p:sldId id="528" r:id="rId65"/>
    <p:sldId id="529" r:id="rId66"/>
    <p:sldId id="527" r:id="rId67"/>
    <p:sldId id="519" r:id="rId68"/>
    <p:sldId id="520" r:id="rId69"/>
    <p:sldId id="522" r:id="rId70"/>
    <p:sldId id="523" r:id="rId71"/>
    <p:sldId id="521" r:id="rId72"/>
    <p:sldId id="524" r:id="rId73"/>
    <p:sldId id="525" r:id="rId74"/>
    <p:sldId id="530" r:id="rId7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6" autoAdjust="0"/>
    <p:restoredTop sz="95226" autoAdjust="0"/>
  </p:normalViewPr>
  <p:slideViewPr>
    <p:cSldViewPr snapToObjects="1" showGuides="1">
      <p:cViewPr varScale="1">
        <p:scale>
          <a:sx n="128" d="100"/>
          <a:sy n="128" d="100"/>
        </p:scale>
        <p:origin x="224" y="17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4T11:07:2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136 196 14279 0 0,'-32'-42'1272'0'0,"3"2"-1016"0"0,2 3-256 0 0,9 8 0 0 0,4 8 1072 0 0,4 8 168 0 0,4-1 32 0 0,6 14 8 0 0,0 0-1688 0 0,0 0-328 0 0,0 0-72 0 0,22 8-4296 0 0,-1 6-856 0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14T12:51:10.877"/>
    </inkml:context>
    <inkml:brush xml:id="br0">
      <inkml:brushProperty name="width" value="0.05292" units="cm"/>
      <inkml:brushProperty name="height" value="0.05292" units="cm"/>
    </inkml:brush>
  </inkml:definitions>
  <iact:action type="add" startTime="12002">
    <iact:property name="dataType"/>
    <iact:actionData xml:id="d0">
      <inkml:trace xmlns:inkml="http://www.w3.org/2003/InkML" xml:id="stk0" contextRef="#ctx0" brushRef="#br0">8584 10622 7359 0,'0'0'656'2,"0"0"-528"20,0 0-128-21,0 0 0-1,0 0 1440 0,0 0 256 0,0 0 48 0,0 0 16 4,0 0-880-4,0 0-176 10,0 0-48-10,0 0 0 7,-8-2-240-7,8 2-48 8,0 0-16-8,-10 0 0 6,10 0 160-6,-11 0 16 9,11 0 16-8,0 0 0 5,0 0 64-6,0 0 16 8,0 0 0-8,0 0 0 5,0 0 192-5,0 0 32 10,0 0 16-9,0 0 0 4,0 0-32-5,0 0-16 8,0 0 0-8,0 0 0 9,0 0-368-9,14-4-64 7,-2 1 0-7,2 1-16 6,-2 2-176-5,5 0-48 6,-1 0 0-7,4 2 0 7,-1 1-144-6,0-2 0 9,3-1 0-10,1 2 128 13,3 1-128-12,-1-3 160-1,1-2-160 0,4 1 160 6,2-1 48-4,6-1 16 5,2-1 0-7,1 1 0 6,-2-3 928-6,3 1 192 10,6 0 48-9,0 1 0 16,-1-2-1744-16,0 0-352 0,-5 0-64 2,-2 1 0-3,-1-3 768 0,-1 3 352 11,5-1-32-10,-1 1 0-1,-2 0 80 0,-3-1 16 10,-1 0 0-10,1 0 0 5,-3 2 64-4,3 0 16 6,-7 1 0-7,2 0 0 8,-6 0 48-7,0 0 16 5,-1 0 0-5,-2 0 0 7,-1-3-80-8,-4 1-16 6,1 0 0-5,2-1 0 7,-6-1-224-6,3 0-48 4,-2 1-16-5,-5 0 0 17,2 1-1328-16,-4-3-272-1</inkml:trace>
    </iact:actionData>
  </iact:action>
  <iact:action type="add" startTime="19690">
    <iact:property name="dataType"/>
    <iact:actionData xml:id="d1">
      <inkml:trace xmlns:inkml="http://www.w3.org/2003/InkML" xml:id="stk1" contextRef="#ctx0" brushRef="#br0">8514 12008 8799 0,'0'0'384'2,"0"0"96"-2,0 0-480 0,0 0 0 4,0 0 0-4,0 0 0 8,0 0 992-8,0 0 96 8,0 0 32-8,0 0 0 8,-10-3-144-8,10 3-16 9,-9-3-16-9,9 3 0 5,0 0-96-5,0 0-16 10,-10-3 0-10,10 3 0 5,0 0-192-5,0 0-64 11,0 0 0-11,0 0 0 4,0 0-16-4,0 0-16 8,0 0 0-8,0 0 0 8,0 0-64-8,0 0-16 8,0 0 0-6,0 0 0 2,0 0-112-4,0 0-32 9,0 0 0-8,0 0 0 5,0 0-16-6,0 0-16 7,0 0 0-6,0 0 0 6,0 0-32-7,0 0 0 7,0 0 0-7,10 5 0 7,2-1-48-6,-12-4-16 5,10 3 0-5,2-2 0 7,2-1-32-8,2-1-16 8,1-2 0-8,-1 2 0 6,-1-1 32-6,2 4 0 11,2 2 0-11,0-1 0 5,0-5-48-4,2 1 0 13,-2-3 0-14,3 1 0 0,0 0 0 0,-1 0 0 10,1 0 0-10,1 0 0 5,3 2 0-4,-1-4-128 9,-2-1 192-9,6 4-64 4,-3 4 0-4,3 1 0 3,-3-3 0-2,3 2 0 5,2-1-128-6,1-1 192 5,-2-1-192-5,2-1 192 11,-2 1-48-10,2-2 0-2,-4 0 0 0,1 2 0 8,0 1 112-8,0-3 32 7,-6-2 0-7,1 0 0 11,0 2-64-11,2 1-16 7,0-1 0-7,3 0 0 4,-3-1-48-2,0 1-16 4,3 3 0-5,-3 0 0 4,-2-3-16-4,0 2 0 8,0 1 0-8,-1 0 0 4,-1 0-128-5,0-2 192 10,-3 0-192-9,0 3 192 3,-2 3-192-3,2 2 128 7,-5 0-128-7,1-2 128 4,-1-1-128-4,-2 3 0 6,-1 4 0-7,1-1 128 7,-12-9-128-6,10 8 0 6,-10-8 0-7,7 14-15936 10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20-09-2024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75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124"/>
            <a:ext cx="9154800" cy="16688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20-09-2024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8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9C03-3D12-4CEF-B48A-0BFA09CB6C9F}" type="datetime1">
              <a:rPr lang="nl-NL" smtClean="0"/>
              <a:t>20-09-2024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20-09-2024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40000" y="1440000"/>
            <a:ext cx="3960242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85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20-09-2024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4860000" y="1440000"/>
            <a:ext cx="3960242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Copy the large, bleu </a:t>
            </a:r>
            <a:r>
              <a:rPr lang="nl-BE" dirty="0" err="1"/>
              <a:t>curved</a:t>
            </a:r>
            <a:r>
              <a:rPr lang="nl-BE" dirty="0"/>
              <a:t> logo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591-0879-46AD-9582-0D174F07BD07}" type="datetime1">
              <a:rPr lang="nl-NL" smtClean="0"/>
              <a:t>20-09-2024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539552" y="1196752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246D-1F25-4C30-8500-32DDE63D39AA}" type="datetime1">
              <a:rPr lang="nl-NL" smtClean="0"/>
              <a:t>20-09-2024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A1FB-674A-4817-9225-B8C94CE5BF52}" type="datetime1">
              <a:rPr lang="nl-NL" smtClean="0"/>
              <a:t>20-09-2024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F3B-B7AE-4DB5-9A74-D9CE43F9D19A}" type="datetime1">
              <a:rPr lang="nl-NL" smtClean="0"/>
              <a:t>20-09-2024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E53C-CBC2-4D0D-BE79-AC7B9332A2E4}" type="datetime1">
              <a:rPr lang="nl-NL" smtClean="0"/>
              <a:t>20-09-2024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36E-6308-42DA-9521-065242E67706}" type="datetime1">
              <a:rPr lang="nl-NL" smtClean="0"/>
              <a:t>20-09-2024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A56-D034-4608-9254-05EC00C23D20}" type="datetime1">
              <a:rPr lang="nl-NL" smtClean="0"/>
              <a:t>20-09-2024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en-US" dirty="0"/>
              <a:t>Click to edit Master text style</a:t>
            </a:r>
            <a:r>
              <a:rPr lang="en-GB" noProof="0" dirty="0"/>
              <a:t>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387B45-9DD3-490C-941E-7E9FB03FF3E2}" type="datetime1">
              <a:rPr lang="nl-NL" smtClean="0"/>
              <a:t>20-09-2024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sample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4" r:id="rId10"/>
    <p:sldLayoutId id="2147483660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8426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43351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79705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microsoft.com/office/2011/relationships/inkAction" Target="../ink/inkAction1.xml"/><Relationship Id="rId5" Type="http://schemas.openxmlformats.org/officeDocument/2006/relationships/image" Target="../media/image2.wmf"/><Relationship Id="rId4" Type="http://schemas.openxmlformats.org/officeDocument/2006/relationships/image" Target="../media/image28.png"/><Relationship Id="rId9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8145FC-960F-49B8-B20E-EDF8A53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276872"/>
            <a:ext cx="6840760" cy="936105"/>
          </a:xfrm>
        </p:spPr>
        <p:txBody>
          <a:bodyPr>
            <a:noAutofit/>
          </a:bodyPr>
          <a:lstStyle/>
          <a:p>
            <a:r>
              <a:rPr lang="nl-BE" sz="4800" dirty="0"/>
              <a:t>Login: student</a:t>
            </a:r>
            <a:br>
              <a:rPr lang="nl-BE" sz="4800" dirty="0"/>
            </a:br>
            <a:r>
              <a:rPr lang="nl-BE" sz="4800" dirty="0"/>
              <a:t>wachtwoord: Ohey5350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365284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310A-2E74-4D62-A0BC-505F226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opdracht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9E20-BEF9-4D35-9EA4-AD51F365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Volgende sequentie van instructies brengt je naar de uitgang: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39135-6D7B-4407-A363-F919C39B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81835-CA5B-4A36-8DD4-CC34677C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2122"/>
            <a:ext cx="45005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67"/>
    </mc:Choice>
    <mc:Fallback xmlns="">
      <p:transition spd="slow" advTm="331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955B-BD1F-4D24-93E5-23BE8F0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 vallen in herhaling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2325-9148-4701-94D1-B4B92C29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Laad nu het volgende doolhof (vraag2a.py)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9E8E-47CE-4ACF-8562-D91A4AF6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4F53-E0F3-4DBA-B670-6C7B1709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6" y="2417709"/>
            <a:ext cx="7922235" cy="365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4C20B-567C-4666-8EA3-DB24186F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4" y="1623158"/>
            <a:ext cx="38290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39"/>
    </mc:Choice>
    <mc:Fallback xmlns="">
      <p:transition spd="slow" advTm="2433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955B-BD1F-4D24-93E5-23BE8F0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 vallen in herhaling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2325-9148-4701-94D1-B4B92C29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Laad nu het volgende doolhof (vraag2a.py)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9E8E-47CE-4ACF-8562-D91A4AF6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4F53-E0F3-4DBA-B670-6C7B1709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6" y="2417709"/>
            <a:ext cx="7922235" cy="3654422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5B0F51E-91E0-4149-879E-C961342030DF}"/>
              </a:ext>
            </a:extLst>
          </p:cNvPr>
          <p:cNvSpPr/>
          <p:nvPr/>
        </p:nvSpPr>
        <p:spPr>
          <a:xfrm>
            <a:off x="6588224" y="404664"/>
            <a:ext cx="1296144" cy="6270225"/>
          </a:xfrm>
          <a:prstGeom prst="wedgeRectCallout">
            <a:avLst>
              <a:gd name="adj1" fmla="val -244376"/>
              <a:gd name="adj2" fmla="val -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turnRight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turnRight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  <a:p>
            <a:r>
              <a:rPr lang="nl-BE" sz="1400" dirty="0" err="1">
                <a:solidFill>
                  <a:schemeClr val="tx1"/>
                </a:solidFill>
              </a:rPr>
              <a:t>goForward</a:t>
            </a:r>
            <a:r>
              <a:rPr lang="nl-BE" sz="14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4C20B-567C-4666-8EA3-DB24186F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74" y="1623158"/>
            <a:ext cx="3829050" cy="76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98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3"/>
    </mc:Choice>
    <mc:Fallback xmlns="">
      <p:transition spd="slow" advTm="90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9CA9-031B-441D-A2D9-C8762326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Herhalingslus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9FE9-6090-4D16-A850-385E2F97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72608"/>
          </a:xfrm>
        </p:spPr>
        <p:txBody>
          <a:bodyPr/>
          <a:lstStyle/>
          <a:p>
            <a:r>
              <a:rPr lang="nl-BE" dirty="0"/>
              <a:t>“</a:t>
            </a:r>
            <a:r>
              <a:rPr lang="nl-BE" dirty="0">
                <a:solidFill>
                  <a:schemeClr val="accent2"/>
                </a:solidFill>
              </a:rPr>
              <a:t>Zolang</a:t>
            </a:r>
            <a:r>
              <a:rPr lang="nl-BE" dirty="0"/>
              <a:t> </a:t>
            </a:r>
            <a:r>
              <a:rPr lang="nl-B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je rechtdoor kan gaan</a:t>
            </a:r>
            <a:r>
              <a:rPr lang="nl-BE" dirty="0"/>
              <a:t>, </a:t>
            </a:r>
            <a:r>
              <a:rPr lang="nl-BE" dirty="0">
                <a:solidFill>
                  <a:srgbClr val="00B050"/>
                </a:solidFill>
              </a:rPr>
              <a:t>ga rechtdoor</a:t>
            </a:r>
            <a:r>
              <a:rPr lang="nl-BE" dirty="0"/>
              <a:t>”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Je kan niet enkel 1 instructie herhalen ( </a:t>
            </a:r>
            <a:r>
              <a:rPr lang="nl-BE" dirty="0" err="1"/>
              <a:t>goForward</a:t>
            </a:r>
            <a:r>
              <a:rPr lang="nl-BE" dirty="0"/>
              <a:t>() ), maar ook een heel programma</a:t>
            </a:r>
          </a:p>
          <a:p>
            <a:r>
              <a:rPr lang="nl-BE" dirty="0"/>
              <a:t>	het te herhalen stuk springt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9EBF-67DC-416F-962C-7A146E10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13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8EEB5-1A31-40B0-83BE-67005096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43187"/>
            <a:ext cx="2752725" cy="523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78BB8-740D-4367-AD9F-10272AA4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00808"/>
            <a:ext cx="36671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67"/>
    </mc:Choice>
    <mc:Fallback xmlns="">
      <p:transition spd="slow" advTm="11166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EABB-8DBF-4FAF-A006-9B38A6B0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D426-10BF-4C1C-BA8C-E2CB29AA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496944" cy="4895850"/>
          </a:xfrm>
        </p:spPr>
        <p:txBody>
          <a:bodyPr/>
          <a:lstStyle/>
          <a:p>
            <a:r>
              <a:rPr lang="nl-BE" dirty="0"/>
              <a:t>			Waar (True) als </a:t>
            </a:r>
          </a:p>
          <a:p>
            <a:r>
              <a:rPr lang="nl-BE" dirty="0" err="1"/>
              <a:t>freeForward</a:t>
            </a:r>
            <a:r>
              <a:rPr lang="nl-BE" dirty="0"/>
              <a:t>()	… de plek voor je</a:t>
            </a:r>
          </a:p>
          <a:p>
            <a:r>
              <a:rPr lang="nl-BE" dirty="0" err="1"/>
              <a:t>freeLeft</a:t>
            </a:r>
            <a:r>
              <a:rPr lang="nl-BE" dirty="0"/>
              <a:t>()		… links van je</a:t>
            </a:r>
          </a:p>
          <a:p>
            <a:r>
              <a:rPr lang="nl-BE" dirty="0" err="1"/>
              <a:t>freeRight</a:t>
            </a:r>
            <a:r>
              <a:rPr lang="nl-BE" dirty="0"/>
              <a:t>()		… rechts van je</a:t>
            </a:r>
          </a:p>
          <a:p>
            <a:r>
              <a:rPr lang="nl-BE" dirty="0"/>
              <a:t>			vrij is; anders onwaar (</a:t>
            </a:r>
            <a:r>
              <a:rPr lang="nl-BE" dirty="0" err="1"/>
              <a:t>False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 err="1"/>
              <a:t>foundExit</a:t>
            </a:r>
            <a:r>
              <a:rPr lang="nl-BE" dirty="0"/>
              <a:t>()		Waar als je het eindpunt bereikte</a:t>
            </a:r>
          </a:p>
          <a:p>
            <a:r>
              <a:rPr lang="nl-BE" dirty="0"/>
              <a:t>			anders onwaar</a:t>
            </a:r>
          </a:p>
          <a:p>
            <a:endParaRPr lang="nl-BE" dirty="0"/>
          </a:p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i="1" dirty="0"/>
              <a:t>functie()		</a:t>
            </a:r>
            <a:r>
              <a:rPr lang="nl-BE" dirty="0"/>
              <a:t>Waar als </a:t>
            </a:r>
            <a:r>
              <a:rPr lang="nl-BE" i="1" dirty="0"/>
              <a:t>functie() </a:t>
            </a:r>
            <a:r>
              <a:rPr lang="nl-BE" dirty="0"/>
              <a:t>onwaar is en omgekeerd</a:t>
            </a:r>
            <a:endParaRPr lang="nl-B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E44-1D64-4496-B9C3-4160E9AA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94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42"/>
    </mc:Choice>
    <mc:Fallback xmlns="">
      <p:transition spd="slow" advTm="7094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955B-BD1F-4D24-93E5-23BE8F08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184" y="116632"/>
            <a:ext cx="2664296" cy="936105"/>
          </a:xfrm>
        </p:spPr>
        <p:txBody>
          <a:bodyPr/>
          <a:lstStyle/>
          <a:p>
            <a:r>
              <a:rPr lang="nl-BE" dirty="0" err="1"/>
              <a:t>Herhalingslus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2325-9148-4701-94D1-B4B92C29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064896" cy="4895850"/>
          </a:xfrm>
        </p:spPr>
        <p:txBody>
          <a:bodyPr/>
          <a:lstStyle/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8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800" dirty="0" err="1">
                <a:solidFill>
                  <a:schemeClr val="tx1"/>
                </a:solidFill>
                <a:highlight>
                  <a:srgbClr val="00FF00"/>
                </a:highlight>
              </a:rPr>
              <a:t>turnRight</a:t>
            </a:r>
            <a:r>
              <a:rPr lang="nl-BE" sz="1800" dirty="0">
                <a:solidFill>
                  <a:schemeClr val="tx1"/>
                </a:solidFill>
                <a:highlight>
                  <a:srgbClr val="00FF00"/>
                </a:highlight>
              </a:rPr>
              <a:t>()</a:t>
            </a:r>
          </a:p>
          <a:p>
            <a:r>
              <a:rPr lang="nl-BE" sz="1800" dirty="0">
                <a:solidFill>
                  <a:schemeClr val="tx1"/>
                </a:solidFill>
                <a:highlight>
                  <a:srgbClr val="00FF00"/>
                </a:highlight>
              </a:rPr>
              <a:t>…</a:t>
            </a:r>
            <a:endParaRPr lang="nl-BE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9E8E-47CE-4ACF-8562-D91A4AF6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15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4F53-E0F3-4DBA-B670-6C7B1709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005063"/>
            <a:ext cx="4536504" cy="20926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5802C0-B403-48AD-A1A0-E356EE9BAD14}"/>
              </a:ext>
            </a:extLst>
          </p:cNvPr>
          <p:cNvSpPr txBox="1">
            <a:spLocks/>
          </p:cNvSpPr>
          <p:nvPr/>
        </p:nvSpPr>
        <p:spPr>
          <a:xfrm>
            <a:off x="2771800" y="1340768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while</a:t>
            </a:r>
            <a:r>
              <a:rPr lang="nl-BE" sz="16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nl-BE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freeForward</a:t>
            </a:r>
            <a:r>
              <a:rPr lang="nl-BE" sz="1600" dirty="0">
                <a:solidFill>
                  <a:schemeClr val="tx1"/>
                </a:solidFill>
                <a:highlight>
                  <a:srgbClr val="FFFF00"/>
                </a:highlight>
              </a:rPr>
              <a:t>():</a:t>
            </a:r>
          </a:p>
          <a:p>
            <a:r>
              <a:rPr lang="nl-BE" sz="1600" dirty="0">
                <a:solidFill>
                  <a:schemeClr val="tx1"/>
                </a:solidFill>
                <a:highlight>
                  <a:srgbClr val="FFFF00"/>
                </a:highlight>
              </a:rPr>
              <a:t>       </a:t>
            </a:r>
            <a:r>
              <a:rPr lang="nl-BE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goForward</a:t>
            </a:r>
            <a:r>
              <a:rPr lang="nl-BE" sz="1600" dirty="0">
                <a:solidFill>
                  <a:schemeClr val="tx1"/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nl-BE" sz="1600" dirty="0" err="1">
                <a:solidFill>
                  <a:schemeClr val="tx1"/>
                </a:solidFill>
                <a:highlight>
                  <a:srgbClr val="00FF00"/>
                </a:highlight>
              </a:rPr>
              <a:t>turnRight</a:t>
            </a:r>
            <a:r>
              <a:rPr lang="nl-BE" sz="1600" dirty="0">
                <a:solidFill>
                  <a:schemeClr val="tx1"/>
                </a:solidFill>
                <a:highlight>
                  <a:srgbClr val="00FF00"/>
                </a:highlight>
              </a:rPr>
              <a:t>()</a:t>
            </a:r>
          </a:p>
          <a:p>
            <a:r>
              <a:rPr lang="nl-BE" sz="1200" dirty="0">
                <a:solidFill>
                  <a:schemeClr val="tx1"/>
                </a:solidFill>
              </a:rPr>
              <a:t>…</a:t>
            </a:r>
          </a:p>
          <a:p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CE7C1B-003A-497F-AA7B-0B7AAAEA1BD9}"/>
              </a:ext>
            </a:extLst>
          </p:cNvPr>
          <p:cNvSpPr/>
          <p:nvPr/>
        </p:nvSpPr>
        <p:spPr>
          <a:xfrm>
            <a:off x="4283968" y="13491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47E420-FD23-4419-AFE7-3BE13CD052EB}"/>
              </a:ext>
            </a:extLst>
          </p:cNvPr>
          <p:cNvSpPr/>
          <p:nvPr/>
        </p:nvSpPr>
        <p:spPr>
          <a:xfrm>
            <a:off x="2699792" y="13491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D4D610-9970-4797-8A0B-CF339D45708A}"/>
              </a:ext>
            </a:extLst>
          </p:cNvPr>
          <p:cNvSpPr/>
          <p:nvPr/>
        </p:nvSpPr>
        <p:spPr>
          <a:xfrm>
            <a:off x="2699652" y="1637184"/>
            <a:ext cx="3601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172B8F0-D248-4614-A3F6-C0AD58427E83}"/>
              </a:ext>
            </a:extLst>
          </p:cNvPr>
          <p:cNvSpPr/>
          <p:nvPr/>
        </p:nvSpPr>
        <p:spPr>
          <a:xfrm>
            <a:off x="4499992" y="692696"/>
            <a:ext cx="1512168" cy="504056"/>
          </a:xfrm>
          <a:prstGeom prst="wedgeRoundRectCallout">
            <a:avLst>
              <a:gd name="adj1" fmla="val -47708"/>
              <a:gd name="adj2" fmla="val 1009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Denk aan “:”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8C23866-8DD8-4FAA-B316-EE4B64B2EDB8}"/>
              </a:ext>
            </a:extLst>
          </p:cNvPr>
          <p:cNvSpPr/>
          <p:nvPr/>
        </p:nvSpPr>
        <p:spPr>
          <a:xfrm>
            <a:off x="395536" y="557064"/>
            <a:ext cx="2232248" cy="1080120"/>
          </a:xfrm>
          <a:prstGeom prst="wedgeRoundRectCallout">
            <a:avLst>
              <a:gd name="adj1" fmla="val 56897"/>
              <a:gd name="adj2" fmla="val 661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Het te herhalen stuk springt in; gebruik &lt;TAB&gt;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ADCE94D-7F07-4E13-B877-B9EF2BD84C5F}"/>
              </a:ext>
            </a:extLst>
          </p:cNvPr>
          <p:cNvSpPr/>
          <p:nvPr/>
        </p:nvSpPr>
        <p:spPr>
          <a:xfrm>
            <a:off x="2843808" y="684103"/>
            <a:ext cx="1512168" cy="504056"/>
          </a:xfrm>
          <a:prstGeom prst="wedgeRoundRectCallout">
            <a:avLst>
              <a:gd name="adj1" fmla="val -47708"/>
              <a:gd name="adj2" fmla="val 1009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Geen hoofdletter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6F099AA-D44C-4106-9002-A4F6EB76EC73}"/>
              </a:ext>
            </a:extLst>
          </p:cNvPr>
          <p:cNvSpPr/>
          <p:nvPr/>
        </p:nvSpPr>
        <p:spPr>
          <a:xfrm>
            <a:off x="219588" y="2276872"/>
            <a:ext cx="2232248" cy="1080120"/>
          </a:xfrm>
          <a:prstGeom prst="wedgeRoundRectCallout">
            <a:avLst>
              <a:gd name="adj1" fmla="val 62690"/>
              <a:gd name="adj2" fmla="val -646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Te herhalen stuk gedaan? Terug naar links! &lt;Backspace&gt;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32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76"/>
    </mc:Choice>
    <mc:Fallback xmlns="">
      <p:transition spd="slow" advTm="116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955B-BD1F-4D24-93E5-23BE8F08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#2a				(vraag2a.py)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2325-9148-4701-94D1-B4B92C29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Laad nu het doolhof en ga naar de uitgang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9E8E-47CE-4ACF-8562-D91A4AF6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16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4F53-E0F3-4DBA-B670-6C7B1709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6" y="2417709"/>
            <a:ext cx="7922235" cy="365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1398-BE74-4D13-973D-1615F616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4" y="1623158"/>
            <a:ext cx="38290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0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480"/>
    </mc:Choice>
    <mc:Fallback xmlns="">
      <p:transition spd="slow" advTm="9244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55FE0B-0048-4933-A276-EFA392D8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3819525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93" y="116632"/>
            <a:ext cx="483917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34"/>
    </mc:Choice>
    <mc:Fallback xmlns="">
      <p:transition spd="slow" advTm="6003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55FE0B-0048-4933-A276-EFA392D8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3819525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93" y="116632"/>
            <a:ext cx="4839176" cy="223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6168A3-752E-43AC-B932-C2F5B82CB611}"/>
              </a:ext>
            </a:extLst>
          </p:cNvPr>
          <p:cNvSpPr/>
          <p:nvPr/>
        </p:nvSpPr>
        <p:spPr>
          <a:xfrm>
            <a:off x="863084" y="3465004"/>
            <a:ext cx="2700804" cy="54006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9FB81-6671-4503-85C1-A68052F7AA48}"/>
              </a:ext>
            </a:extLst>
          </p:cNvPr>
          <p:cNvSpPr/>
          <p:nvPr/>
        </p:nvSpPr>
        <p:spPr>
          <a:xfrm>
            <a:off x="4283968" y="260648"/>
            <a:ext cx="4536504" cy="5760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26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3"/>
    </mc:Choice>
    <mc:Fallback xmlns="">
      <p:transition spd="slow" advTm="856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55FE0B-0048-4933-A276-EFA392D8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3819525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93" y="116632"/>
            <a:ext cx="4839176" cy="223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737A41-B6EA-4564-970B-0999F4D73A5E}"/>
              </a:ext>
            </a:extLst>
          </p:cNvPr>
          <p:cNvSpPr/>
          <p:nvPr/>
        </p:nvSpPr>
        <p:spPr>
          <a:xfrm>
            <a:off x="796996" y="4031698"/>
            <a:ext cx="1614764" cy="2520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0A6E6B0C-DBB2-47BC-B5E1-58CA01BECA59}"/>
              </a:ext>
            </a:extLst>
          </p:cNvPr>
          <p:cNvSpPr/>
          <p:nvPr/>
        </p:nvSpPr>
        <p:spPr>
          <a:xfrm rot="2435973">
            <a:off x="8286127" y="510578"/>
            <a:ext cx="432048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"/>
    </mc:Choice>
    <mc:Fallback xmlns="">
      <p:transition spd="slow" advTm="14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>
          <a:xfrm>
            <a:off x="-9246" y="-27384"/>
            <a:ext cx="9153245" cy="6852793"/>
          </a:xfrm>
          <a:prstGeom prst="rect">
            <a:avLst/>
          </a:prstGeom>
        </p:spPr>
      </p:pic>
      <p:pic>
        <p:nvPicPr>
          <p:cNvPr id="6" name="Tijdelijke aanduiding voor afbeelding 5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" b="246"/>
          <a:stretch>
            <a:fillRect/>
          </a:stretch>
        </p:blipFill>
        <p:spPr>
          <a:xfrm>
            <a:off x="-18000" y="5229200"/>
            <a:ext cx="9162000" cy="1662617"/>
          </a:xfr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734972"/>
            <a:ext cx="8352928" cy="749812"/>
          </a:xfrm>
          <a:noFill/>
        </p:spPr>
        <p:txBody>
          <a:bodyPr/>
          <a:lstStyle/>
          <a:p>
            <a:pPr algn="ctr"/>
            <a:r>
              <a:rPr lang="en-GB" sz="4400" dirty="0"/>
              <a:t>Hands-on </a:t>
            </a:r>
            <a:r>
              <a:rPr lang="en-GB" sz="4400" dirty="0" err="1"/>
              <a:t>sessie</a:t>
            </a:r>
            <a:r>
              <a:rPr lang="en-GB" sz="4400" dirty="0"/>
              <a:t>: </a:t>
            </a:r>
            <a:r>
              <a:rPr lang="en-GB" sz="4400" dirty="0" err="1"/>
              <a:t>programmeren</a:t>
            </a:r>
            <a:endParaRPr lang="nl-BE" sz="4400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0" y="6504904"/>
            <a:ext cx="7920880" cy="380480"/>
          </a:xfrm>
          <a:noFill/>
        </p:spPr>
        <p:txBody>
          <a:bodyPr/>
          <a:lstStyle/>
          <a:p>
            <a:r>
              <a:rPr lang="nl-BE" sz="2000" dirty="0"/>
              <a:t>Tom Hofkens	tom.hofkens@uantwerpen.be</a:t>
            </a:r>
          </a:p>
        </p:txBody>
      </p:sp>
    </p:spTree>
    <p:extLst>
      <p:ext uri="{BB962C8B-B14F-4D97-AF65-F5344CB8AC3E}">
        <p14:creationId xmlns:p14="http://schemas.microsoft.com/office/powerpoint/2010/main" val="1889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26"/>
    </mc:Choice>
    <mc:Fallback xmlns="">
      <p:transition spd="slow" advTm="280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55FE0B-0048-4933-A276-EFA392D8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3819525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93" y="116632"/>
            <a:ext cx="4839176" cy="223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7DE8E1-BAD0-4BA0-88B0-ED72E1195EA6}"/>
              </a:ext>
            </a:extLst>
          </p:cNvPr>
          <p:cNvSpPr/>
          <p:nvPr/>
        </p:nvSpPr>
        <p:spPr>
          <a:xfrm>
            <a:off x="859133" y="4264246"/>
            <a:ext cx="2700804" cy="54006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163F0-ABB3-4471-9315-B4829EA27AD9}"/>
              </a:ext>
            </a:extLst>
          </p:cNvPr>
          <p:cNvSpPr/>
          <p:nvPr/>
        </p:nvSpPr>
        <p:spPr>
          <a:xfrm>
            <a:off x="8388423" y="332656"/>
            <a:ext cx="428097" cy="172819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50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6"/>
    </mc:Choice>
    <mc:Fallback xmlns="">
      <p:transition spd="slow" advTm="15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55FE0B-0048-4933-A276-EFA392D8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3819525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93" y="116632"/>
            <a:ext cx="4839176" cy="223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737A41-B6EA-4564-970B-0999F4D73A5E}"/>
              </a:ext>
            </a:extLst>
          </p:cNvPr>
          <p:cNvSpPr/>
          <p:nvPr/>
        </p:nvSpPr>
        <p:spPr>
          <a:xfrm>
            <a:off x="796996" y="4797152"/>
            <a:ext cx="1614764" cy="25202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0A6E6B0C-DBB2-47BC-B5E1-58CA01BECA59}"/>
              </a:ext>
            </a:extLst>
          </p:cNvPr>
          <p:cNvSpPr/>
          <p:nvPr/>
        </p:nvSpPr>
        <p:spPr>
          <a:xfrm rot="8066865">
            <a:off x="8289101" y="1595834"/>
            <a:ext cx="432048" cy="2880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"/>
    </mc:Choice>
    <mc:Fallback xmlns="">
      <p:transition spd="slow" advTm="98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55FE0B-0048-4933-A276-EFA392D8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3819525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93" y="116632"/>
            <a:ext cx="4839176" cy="2232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7DE8E1-BAD0-4BA0-88B0-ED72E1195EA6}"/>
              </a:ext>
            </a:extLst>
          </p:cNvPr>
          <p:cNvSpPr/>
          <p:nvPr/>
        </p:nvSpPr>
        <p:spPr>
          <a:xfrm>
            <a:off x="859133" y="5013176"/>
            <a:ext cx="2700804" cy="54006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163F0-ABB3-4471-9315-B4829EA27AD9}"/>
              </a:ext>
            </a:extLst>
          </p:cNvPr>
          <p:cNvSpPr/>
          <p:nvPr/>
        </p:nvSpPr>
        <p:spPr>
          <a:xfrm flipH="1">
            <a:off x="4355975" y="1628800"/>
            <a:ext cx="4392488" cy="43204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6"/>
    </mc:Choice>
    <mc:Fallback xmlns="">
      <p:transition spd="slow" advTm="204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6723-2020-4094-B318-AEFDB3BB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#2a : minder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198C1-7505-42EE-9ED7-6B37F6CA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23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92D463-230A-45A5-A51A-7B8EA570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1" y="1052736"/>
            <a:ext cx="3819525" cy="29718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495A834-D6D2-48A4-A5E3-5AA0DF1BB4A1}"/>
              </a:ext>
            </a:extLst>
          </p:cNvPr>
          <p:cNvSpPr/>
          <p:nvPr/>
        </p:nvSpPr>
        <p:spPr>
          <a:xfrm>
            <a:off x="3851920" y="2574635"/>
            <a:ext cx="69836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119745-E174-4C62-8E17-F0117C7D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66712"/>
            <a:ext cx="3276600" cy="108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F886D-0DE1-4ED4-981C-F633C1391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46" y="3356992"/>
            <a:ext cx="4032448" cy="2967273"/>
          </a:xfrm>
          <a:prstGeom prst="rect">
            <a:avLst/>
          </a:prstGeom>
        </p:spPr>
      </p:pic>
      <p:pic>
        <p:nvPicPr>
          <p:cNvPr id="12" name="Afbeelding 6">
            <a:extLst>
              <a:ext uri="{FF2B5EF4-FFF2-40B4-BE49-F238E27FC236}">
                <a16:creationId xmlns:a16="http://schemas.microsoft.com/office/drawing/2014/main" id="{31B3BFB1-7FD4-4700-BC6A-A6AAAB8EAF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477237-3D0A-40E4-AAB9-A5C76D007CF0}"/>
              </a:ext>
            </a:extLst>
          </p:cNvPr>
          <p:cNvSpPr txBox="1"/>
          <p:nvPr/>
        </p:nvSpPr>
        <p:spPr>
          <a:xfrm>
            <a:off x="457200" y="3933056"/>
            <a:ext cx="14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FF0000"/>
                </a:solidFill>
              </a:rPr>
              <a:t>+ </a:t>
            </a:r>
            <a:r>
              <a:rPr lang="nl-BE" b="1" dirty="0" err="1">
                <a:solidFill>
                  <a:srgbClr val="FF0000"/>
                </a:solidFill>
              </a:rPr>
              <a:t>turnRight</a:t>
            </a:r>
            <a:r>
              <a:rPr lang="nl-BE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07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59"/>
    </mc:Choice>
    <mc:Fallback xmlns="">
      <p:transition spd="slow" advTm="9695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4"/>
    </mc:Choice>
    <mc:Fallback xmlns="">
      <p:transition spd="slow" advTm="887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E1347-ED29-4A52-BA05-E75C623053E4}"/>
              </a:ext>
            </a:extLst>
          </p:cNvPr>
          <p:cNvSpPr txBox="1"/>
          <p:nvPr/>
        </p:nvSpPr>
        <p:spPr>
          <a:xfrm>
            <a:off x="2166154" y="27500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2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2"/>
    </mc:Choice>
    <mc:Fallback xmlns="">
      <p:transition spd="slow" advTm="1542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2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7"/>
    </mc:Choice>
    <mc:Fallback xmlns="">
      <p:transition spd="slow" advTm="281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2E7D0-EC32-4B50-98A7-AFE48F02478B}"/>
              </a:ext>
            </a:extLst>
          </p:cNvPr>
          <p:cNvSpPr/>
          <p:nvPr/>
        </p:nvSpPr>
        <p:spPr>
          <a:xfrm>
            <a:off x="1043608" y="3645024"/>
            <a:ext cx="282016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8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5"/>
    </mc:Choice>
    <mc:Fallback xmlns="">
      <p:transition spd="slow" advTm="73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2E7D0-EC32-4B50-98A7-AFE48F02478B}"/>
              </a:ext>
            </a:extLst>
          </p:cNvPr>
          <p:cNvSpPr/>
          <p:nvPr/>
        </p:nvSpPr>
        <p:spPr>
          <a:xfrm>
            <a:off x="1043608" y="3645024"/>
            <a:ext cx="282016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96CAD5C-13BB-43CD-A3BE-FB51BBCA5B09}"/>
              </a:ext>
            </a:extLst>
          </p:cNvPr>
          <p:cNvSpPr/>
          <p:nvPr/>
        </p:nvSpPr>
        <p:spPr>
          <a:xfrm>
            <a:off x="8388424" y="548680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75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2"/>
    </mc:Choice>
    <mc:Fallback xmlns="">
      <p:transition spd="slow" advTm="978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29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E1347-ED29-4A52-BA05-E75C623053E4}"/>
              </a:ext>
            </a:extLst>
          </p:cNvPr>
          <p:cNvSpPr txBox="1"/>
          <p:nvPr/>
        </p:nvSpPr>
        <p:spPr>
          <a:xfrm>
            <a:off x="2166154" y="27500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?</a:t>
            </a:r>
            <a:endParaRPr lang="nl-BE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46EB496-C35A-4CB8-9797-1D7B78A842A7}"/>
              </a:ext>
            </a:extLst>
          </p:cNvPr>
          <p:cNvSpPr/>
          <p:nvPr/>
        </p:nvSpPr>
        <p:spPr>
          <a:xfrm>
            <a:off x="8388424" y="548680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8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5"/>
    </mc:Choice>
    <mc:Fallback xmlns="">
      <p:transition spd="slow" advTm="39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A513-04F1-4BAB-9CD5-12C09ED2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computerprogramma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A6F0-855C-48FE-9843-2BF51FBD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>
                <a:solidFill>
                  <a:schemeClr val="accent2"/>
                </a:solidFill>
              </a:rPr>
              <a:t>lijst van instructies </a:t>
            </a:r>
            <a:r>
              <a:rPr lang="nl-NL" dirty="0"/>
              <a:t>in een </a:t>
            </a:r>
            <a:r>
              <a:rPr lang="nl-NL" dirty="0">
                <a:solidFill>
                  <a:schemeClr val="accent2"/>
                </a:solidFill>
              </a:rPr>
              <a:t>formele taal </a:t>
            </a:r>
            <a:r>
              <a:rPr lang="nl-NL" dirty="0"/>
              <a:t>om een specifieke </a:t>
            </a:r>
            <a:r>
              <a:rPr lang="nl-NL" dirty="0">
                <a:solidFill>
                  <a:schemeClr val="accent2"/>
                </a:solidFill>
              </a:rPr>
              <a:t>taak</a:t>
            </a:r>
            <a:r>
              <a:rPr lang="nl-NL" dirty="0"/>
              <a:t> met een </a:t>
            </a:r>
            <a:r>
              <a:rPr lang="nl-NL" dirty="0">
                <a:solidFill>
                  <a:schemeClr val="accent2"/>
                </a:solidFill>
              </a:rPr>
              <a:t>computer</a:t>
            </a:r>
            <a:r>
              <a:rPr lang="nl-NL" dirty="0"/>
              <a:t> uit te voeren</a:t>
            </a:r>
          </a:p>
          <a:p>
            <a:endParaRPr lang="nl-NL" dirty="0"/>
          </a:p>
          <a:p>
            <a:endParaRPr lang="nl-NL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	Elektrische toestellen		Besturingssysteem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	    Kantoor software		         Games</a:t>
            </a: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66D32-DA55-4FA1-85DC-2A65475F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  <p:pic>
        <p:nvPicPr>
          <p:cNvPr id="1026" name="Picture 2" descr="https://i.ebayimg.com/images/g/mHIAAOSwQiFahP08/s-l1600.jpg">
            <a:extLst>
              <a:ext uri="{FF2B5EF4-FFF2-40B4-BE49-F238E27FC236}">
                <a16:creationId xmlns:a16="http://schemas.microsoft.com/office/drawing/2014/main" id="{C9A951A4-1BED-4D3F-A247-9B31ADFB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48583"/>
            <a:ext cx="1368152" cy="1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operating system">
            <a:extLst>
              <a:ext uri="{FF2B5EF4-FFF2-40B4-BE49-F238E27FC236}">
                <a16:creationId xmlns:a16="http://schemas.microsoft.com/office/drawing/2014/main" id="{C353BBDC-F25E-4545-9038-D50B45B0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5363"/>
            <a:ext cx="1870294" cy="12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word processor">
            <a:extLst>
              <a:ext uri="{FF2B5EF4-FFF2-40B4-BE49-F238E27FC236}">
                <a16:creationId xmlns:a16="http://schemas.microsoft.com/office/drawing/2014/main" id="{480E1DE8-9242-4D18-AB0A-73EB3C13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14905"/>
            <a:ext cx="1318244" cy="110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Fortnite">
            <a:extLst>
              <a:ext uri="{FF2B5EF4-FFF2-40B4-BE49-F238E27FC236}">
                <a16:creationId xmlns:a16="http://schemas.microsoft.com/office/drawing/2014/main" id="{4442F283-887F-4DB5-9ACA-D466FDE7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16998"/>
            <a:ext cx="2115727" cy="11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81"/>
    </mc:Choice>
    <mc:Fallback xmlns="">
      <p:transition spd="slow" advTm="3638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72F1B9B-4C8D-4B56-8C10-0E1E5763EB3F}"/>
              </a:ext>
            </a:extLst>
          </p:cNvPr>
          <p:cNvSpPr/>
          <p:nvPr/>
        </p:nvSpPr>
        <p:spPr>
          <a:xfrm>
            <a:off x="8388424" y="548680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56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"/>
    </mc:Choice>
    <mc:Fallback xmlns="">
      <p:transition spd="slow" advTm="91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2E7D0-EC32-4B50-98A7-AFE48F02478B}"/>
              </a:ext>
            </a:extLst>
          </p:cNvPr>
          <p:cNvSpPr/>
          <p:nvPr/>
        </p:nvSpPr>
        <p:spPr>
          <a:xfrm>
            <a:off x="1043608" y="3645024"/>
            <a:ext cx="282016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13E90E7-3AE0-4482-978C-6632B983AF9B}"/>
              </a:ext>
            </a:extLst>
          </p:cNvPr>
          <p:cNvSpPr/>
          <p:nvPr/>
        </p:nvSpPr>
        <p:spPr>
          <a:xfrm>
            <a:off x="8388424" y="548680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98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"/>
    </mc:Choice>
    <mc:Fallback xmlns="">
      <p:transition spd="slow" advTm="148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2E7D0-EC32-4B50-98A7-AFE48F02478B}"/>
              </a:ext>
            </a:extLst>
          </p:cNvPr>
          <p:cNvSpPr/>
          <p:nvPr/>
        </p:nvSpPr>
        <p:spPr>
          <a:xfrm>
            <a:off x="1043608" y="3645024"/>
            <a:ext cx="282016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13E90E7-3AE0-4482-978C-6632B983AF9B}"/>
              </a:ext>
            </a:extLst>
          </p:cNvPr>
          <p:cNvSpPr/>
          <p:nvPr/>
        </p:nvSpPr>
        <p:spPr>
          <a:xfrm rot="5400000">
            <a:off x="8388424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41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"/>
    </mc:Choice>
    <mc:Fallback xmlns="">
      <p:transition spd="slow" advTm="207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E1347-ED29-4A52-BA05-E75C623053E4}"/>
              </a:ext>
            </a:extLst>
          </p:cNvPr>
          <p:cNvSpPr txBox="1"/>
          <p:nvPr/>
        </p:nvSpPr>
        <p:spPr>
          <a:xfrm>
            <a:off x="2166154" y="27500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?</a:t>
            </a:r>
            <a:endParaRPr lang="nl-BE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9865DB-E48A-429E-9E79-4C447CD37FFB}"/>
              </a:ext>
            </a:extLst>
          </p:cNvPr>
          <p:cNvSpPr/>
          <p:nvPr/>
        </p:nvSpPr>
        <p:spPr>
          <a:xfrm rot="5400000">
            <a:off x="8388424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79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6"/>
    </mc:Choice>
    <mc:Fallback xmlns="">
      <p:transition spd="slow" advTm="220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solidFill>
            <a:srgbClr val="00B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2B43D5A-F761-472F-9C5C-ABAC75AD8AA2}"/>
              </a:ext>
            </a:extLst>
          </p:cNvPr>
          <p:cNvSpPr/>
          <p:nvPr/>
        </p:nvSpPr>
        <p:spPr>
          <a:xfrm rot="5400000">
            <a:off x="8388424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08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4"/>
    </mc:Choice>
    <mc:Fallback xmlns="">
      <p:transition spd="slow" advTm="3104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2E7D0-EC32-4B50-98A7-AFE48F02478B}"/>
              </a:ext>
            </a:extLst>
          </p:cNvPr>
          <p:cNvSpPr/>
          <p:nvPr/>
        </p:nvSpPr>
        <p:spPr>
          <a:xfrm>
            <a:off x="1043608" y="3645024"/>
            <a:ext cx="282016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E22ECE-29C2-4D4B-9294-1EF89508C946}"/>
              </a:ext>
            </a:extLst>
          </p:cNvPr>
          <p:cNvSpPr/>
          <p:nvPr/>
        </p:nvSpPr>
        <p:spPr>
          <a:xfrm rot="5400000">
            <a:off x="8388424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83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"/>
    </mc:Choice>
    <mc:Fallback xmlns="">
      <p:transition spd="slow" advTm="181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2E7D0-EC32-4B50-98A7-AFE48F02478B}"/>
              </a:ext>
            </a:extLst>
          </p:cNvPr>
          <p:cNvSpPr/>
          <p:nvPr/>
        </p:nvSpPr>
        <p:spPr>
          <a:xfrm>
            <a:off x="1043608" y="3645024"/>
            <a:ext cx="282016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13E90E7-3AE0-4482-978C-6632B983AF9B}"/>
              </a:ext>
            </a:extLst>
          </p:cNvPr>
          <p:cNvSpPr/>
          <p:nvPr/>
        </p:nvSpPr>
        <p:spPr>
          <a:xfrm rot="10800000">
            <a:off x="4860032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08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3"/>
    </mc:Choice>
    <mc:Fallback xmlns="">
      <p:transition spd="slow" advTm="661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E1347-ED29-4A52-BA05-E75C623053E4}"/>
              </a:ext>
            </a:extLst>
          </p:cNvPr>
          <p:cNvSpPr txBox="1"/>
          <p:nvPr/>
        </p:nvSpPr>
        <p:spPr>
          <a:xfrm>
            <a:off x="2166154" y="27500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?</a:t>
            </a:r>
            <a:endParaRPr lang="nl-BE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637B3FE-E067-4C6E-9AAB-38E4B954BCD9}"/>
              </a:ext>
            </a:extLst>
          </p:cNvPr>
          <p:cNvSpPr/>
          <p:nvPr/>
        </p:nvSpPr>
        <p:spPr>
          <a:xfrm rot="10800000">
            <a:off x="4860032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293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0"/>
    </mc:Choice>
    <mc:Fallback xmlns="">
      <p:transition spd="slow" advTm="452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8ADC3E-CD50-4408-AAE5-AD0AE9B85CE3}"/>
              </a:ext>
            </a:extLst>
          </p:cNvPr>
          <p:cNvSpPr/>
          <p:nvPr/>
        </p:nvSpPr>
        <p:spPr>
          <a:xfrm>
            <a:off x="1331640" y="3356992"/>
            <a:ext cx="2016224" cy="28803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37C71C-48D5-49B5-B1C4-97A1C1B9F7F8}"/>
              </a:ext>
            </a:extLst>
          </p:cNvPr>
          <p:cNvSpPr/>
          <p:nvPr/>
        </p:nvSpPr>
        <p:spPr>
          <a:xfrm rot="10800000">
            <a:off x="4860032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47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5"/>
    </mc:Choice>
    <mc:Fallback xmlns="">
      <p:transition spd="slow" advTm="1854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B98-9500-4185-962B-B9E8BD24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1800200"/>
          </a:xfrm>
        </p:spPr>
        <p:txBody>
          <a:bodyPr>
            <a:normAutofit/>
          </a:bodyPr>
          <a:lstStyle/>
          <a:p>
            <a:r>
              <a:rPr lang="nl-BE" dirty="0"/>
              <a:t>Oplossing #2a </a:t>
            </a:r>
            <a:br>
              <a:rPr lang="nl-BE" dirty="0"/>
            </a:br>
            <a:r>
              <a:rPr lang="nl-BE" dirty="0"/>
              <a:t>- korter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A98FC-6856-4E1C-9A39-9555E291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F99D2-9C19-48D8-A372-B34029EB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50" y="332656"/>
            <a:ext cx="4214766" cy="1944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DAC632-29F3-4F05-A4C9-9E39FFF8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3324225" cy="11811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EC2F085-9525-4357-BF28-3C3A9F157355}"/>
              </a:ext>
            </a:extLst>
          </p:cNvPr>
          <p:cNvSpPr/>
          <p:nvPr/>
        </p:nvSpPr>
        <p:spPr>
          <a:xfrm rot="10800000">
            <a:off x="611560" y="4437112"/>
            <a:ext cx="158417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9B8E803-9E2D-4983-A288-B4CCD4F735F2}"/>
              </a:ext>
            </a:extLst>
          </p:cNvPr>
          <p:cNvSpPr/>
          <p:nvPr/>
        </p:nvSpPr>
        <p:spPr>
          <a:xfrm rot="10800000">
            <a:off x="4860032" y="1700808"/>
            <a:ext cx="432048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33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5"/>
    </mc:Choice>
    <mc:Fallback xmlns="">
      <p:transition spd="slow" advTm="60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2CECD3-5F9E-4B6C-8501-500F8DAD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4778002" cy="4181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B5ECB-D6E6-4B6D-8CE2-C3825EFC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Tijdens deze mini-les maken we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43E0-FCAC-4E36-B774-92AFF628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… een </a:t>
            </a:r>
            <a:r>
              <a:rPr lang="nl-NL" dirty="0">
                <a:solidFill>
                  <a:schemeClr val="accent2"/>
                </a:solidFill>
              </a:rPr>
              <a:t>programma </a:t>
            </a:r>
            <a:r>
              <a:rPr lang="nl-NL" dirty="0"/>
              <a:t>in </a:t>
            </a:r>
            <a:r>
              <a:rPr lang="nl-NL" dirty="0">
                <a:solidFill>
                  <a:schemeClr val="accent2"/>
                </a:solidFill>
              </a:rPr>
              <a:t>Python </a:t>
            </a:r>
            <a:r>
              <a:rPr lang="nl-NL" dirty="0"/>
              <a:t>waarmee we uit elk (virtueel) </a:t>
            </a:r>
            <a:r>
              <a:rPr lang="nl-NL" dirty="0">
                <a:solidFill>
                  <a:schemeClr val="accent2"/>
                </a:solidFill>
              </a:rPr>
              <a:t>labyrint kunnen ontsnappen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EB747-1139-4417-B7C1-8DC2E0E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622D006-4D87-40A8-B9B0-4FBB45701724}"/>
              </a:ext>
            </a:extLst>
          </p:cNvPr>
          <p:cNvSpPr/>
          <p:nvPr/>
        </p:nvSpPr>
        <p:spPr>
          <a:xfrm>
            <a:off x="755576" y="2924944"/>
            <a:ext cx="914400" cy="612648"/>
          </a:xfrm>
          <a:prstGeom prst="wedgeRectCallout">
            <a:avLst>
              <a:gd name="adj1" fmla="val 174313"/>
              <a:gd name="adj2" fmla="val 103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C18B6F6-5B1E-4A0A-ABAE-2F78FC486E44}"/>
              </a:ext>
            </a:extLst>
          </p:cNvPr>
          <p:cNvSpPr/>
          <p:nvPr/>
        </p:nvSpPr>
        <p:spPr>
          <a:xfrm>
            <a:off x="7308304" y="3068960"/>
            <a:ext cx="914400" cy="612648"/>
          </a:xfrm>
          <a:prstGeom prst="wedgeRectCallout">
            <a:avLst>
              <a:gd name="adj1" fmla="val -212094"/>
              <a:gd name="adj2" fmla="val -85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Einde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5572A2A-5B22-4AEB-A6F7-3A86C24BE6FA}"/>
              </a:ext>
            </a:extLst>
          </p:cNvPr>
          <p:cNvSpPr/>
          <p:nvPr/>
        </p:nvSpPr>
        <p:spPr>
          <a:xfrm>
            <a:off x="457200" y="4581128"/>
            <a:ext cx="1212776" cy="1224136"/>
          </a:xfrm>
          <a:prstGeom prst="wedgeRectCallout">
            <a:avLst>
              <a:gd name="adj1" fmla="val 154140"/>
              <a:gd name="adj2" fmla="val -1497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Huidige positie en richting</a:t>
            </a:r>
          </a:p>
        </p:txBody>
      </p:sp>
    </p:spTree>
    <p:extLst>
      <p:ext uri="{BB962C8B-B14F-4D97-AF65-F5344CB8AC3E}">
        <p14:creationId xmlns:p14="http://schemas.microsoft.com/office/powerpoint/2010/main" val="28893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15"/>
    </mc:Choice>
    <mc:Fallback xmlns="">
      <p:transition spd="slow" advTm="3801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327-768B-41E2-B282-70BA7C16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#2b				(vraag2b.py)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7F4F-0FE7-4BF0-9B43-9C39FC74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Ga naar het einde van dit doolhof: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DE13D-1454-4A86-A8F7-E7F5E531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40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2492A-43E0-4D3D-8D31-1BECA817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39" y="2420888"/>
            <a:ext cx="4904600" cy="3931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B60D4-5E63-4B02-A7F8-E46A1D5E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819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120"/>
    </mc:Choice>
    <mc:Fallback xmlns="">
      <p:transition spd="slow" advTm="92912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49AC-5565-455B-919C-06DDC4CE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#2b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A530-11C6-42C3-9D4B-45155740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41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9AF9E-243F-48D3-8934-A558B765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16832"/>
            <a:ext cx="3848100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615A6-7419-4F56-9B6B-ED895024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068960"/>
            <a:ext cx="35936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08"/>
    </mc:Choice>
    <mc:Fallback xmlns="">
      <p:transition spd="slow" advTm="6520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EDE-6424-4E07-96E7-CEC810EC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Willekeurige doolhoven oplossen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B3C6-3E38-4E45-AD9F-0875A409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Tot nu: programma’s om </a:t>
            </a:r>
            <a:r>
              <a:rPr lang="nl-BE" dirty="0">
                <a:solidFill>
                  <a:schemeClr val="accent2"/>
                </a:solidFill>
              </a:rPr>
              <a:t>specifieke doolhoven </a:t>
            </a:r>
            <a:r>
              <a:rPr lang="nl-BE" dirty="0"/>
              <a:t>op te lossen.</a:t>
            </a:r>
          </a:p>
          <a:p>
            <a:r>
              <a:rPr lang="nl-BE" dirty="0"/>
              <a:t>Kunnen we ook programma’s schrijven die </a:t>
            </a:r>
            <a:r>
              <a:rPr lang="nl-BE" dirty="0">
                <a:solidFill>
                  <a:schemeClr val="accent2"/>
                </a:solidFill>
              </a:rPr>
              <a:t>elk doolhof </a:t>
            </a:r>
            <a:r>
              <a:rPr lang="nl-BE" dirty="0"/>
              <a:t>oplossen?</a:t>
            </a:r>
          </a:p>
          <a:p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We moeten keuzes kunnen maken die afhangen van de situatie:</a:t>
            </a:r>
          </a:p>
          <a:p>
            <a:r>
              <a:rPr lang="nl-BE" dirty="0">
                <a:solidFill>
                  <a:srgbClr val="FF0000"/>
                </a:solidFill>
              </a:rPr>
              <a:t>	Als</a:t>
            </a:r>
            <a:r>
              <a:rPr lang="nl-BE" dirty="0"/>
              <a:t> links vrij is </a:t>
            </a:r>
            <a:r>
              <a:rPr lang="nl-BE" dirty="0">
                <a:solidFill>
                  <a:srgbClr val="FF0000"/>
                </a:solidFill>
              </a:rPr>
              <a:t>dan </a:t>
            </a:r>
            <a:r>
              <a:rPr lang="nl-BE" dirty="0">
                <a:solidFill>
                  <a:schemeClr val="accent1"/>
                </a:solidFill>
              </a:rPr>
              <a:t>draai naar links</a:t>
            </a:r>
          </a:p>
          <a:p>
            <a:r>
              <a:rPr lang="nl-BE" dirty="0">
                <a:solidFill>
                  <a:srgbClr val="FF0000"/>
                </a:solidFill>
              </a:rPr>
              <a:t>	Anders als </a:t>
            </a:r>
            <a:r>
              <a:rPr lang="nl-BE" dirty="0"/>
              <a:t>rechts vrij is </a:t>
            </a:r>
            <a:r>
              <a:rPr lang="nl-BE" dirty="0">
                <a:solidFill>
                  <a:srgbClr val="FF0000"/>
                </a:solidFill>
              </a:rPr>
              <a:t>dan </a:t>
            </a:r>
            <a:r>
              <a:rPr lang="nl-BE" dirty="0"/>
              <a:t>draai naar rechts</a:t>
            </a:r>
          </a:p>
          <a:p>
            <a:r>
              <a:rPr lang="nl-BE" dirty="0">
                <a:solidFill>
                  <a:srgbClr val="FF0000"/>
                </a:solidFill>
              </a:rPr>
              <a:t>	Anders </a:t>
            </a:r>
            <a:r>
              <a:rPr lang="nl-BE" dirty="0"/>
              <a:t>ga vooruit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C5C2C-80E2-416D-B82B-C6CE0007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7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01"/>
    </mc:Choice>
    <mc:Fallback xmlns="">
      <p:transition spd="slow" advTm="11800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1AA913-0B4D-4221-BA93-635F4510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077072"/>
            <a:ext cx="2438400" cy="168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BD1CE-6BAE-4107-A64F-6CB830A4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140968"/>
            <a:ext cx="4464496" cy="318318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54499F-C696-4685-B868-7C3FC13D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is exact wat </a:t>
            </a:r>
            <a:r>
              <a:rPr lang="nl-BE" dirty="0" err="1"/>
              <a:t>if</a:t>
            </a:r>
            <a:r>
              <a:rPr lang="nl-BE" dirty="0"/>
              <a:t> – </a:t>
            </a:r>
            <a:r>
              <a:rPr lang="nl-BE" dirty="0" err="1"/>
              <a:t>elif</a:t>
            </a:r>
            <a:r>
              <a:rPr lang="nl-BE" dirty="0"/>
              <a:t> – </a:t>
            </a:r>
            <a:r>
              <a:rPr lang="nl-BE" dirty="0" err="1"/>
              <a:t>else</a:t>
            </a:r>
            <a:r>
              <a:rPr lang="nl-BE" dirty="0"/>
              <a:t> doet in Python:</a:t>
            </a:r>
          </a:p>
          <a:p>
            <a:endParaRPr lang="nl-BE" dirty="0">
              <a:solidFill>
                <a:srgbClr val="FF0000"/>
              </a:solidFill>
            </a:endParaRPr>
          </a:p>
          <a:p>
            <a:r>
              <a:rPr lang="nl-BE" dirty="0">
                <a:solidFill>
                  <a:srgbClr val="FF0000"/>
                </a:solidFill>
              </a:rPr>
              <a:t>	Als</a:t>
            </a:r>
            <a:r>
              <a:rPr lang="nl-BE" dirty="0"/>
              <a:t> links vrij is </a:t>
            </a:r>
            <a:r>
              <a:rPr lang="nl-BE" dirty="0">
                <a:solidFill>
                  <a:srgbClr val="FF0000"/>
                </a:solidFill>
              </a:rPr>
              <a:t>dan </a:t>
            </a:r>
            <a:r>
              <a:rPr lang="nl-BE" dirty="0">
                <a:solidFill>
                  <a:schemeClr val="accent1"/>
                </a:solidFill>
              </a:rPr>
              <a:t>draai naar links</a:t>
            </a:r>
          </a:p>
          <a:p>
            <a:r>
              <a:rPr lang="nl-BE" dirty="0">
                <a:solidFill>
                  <a:srgbClr val="FF0000"/>
                </a:solidFill>
              </a:rPr>
              <a:t>	Anders als </a:t>
            </a:r>
            <a:r>
              <a:rPr lang="nl-BE" dirty="0"/>
              <a:t>rechts vrij is </a:t>
            </a:r>
            <a:r>
              <a:rPr lang="nl-BE" dirty="0">
                <a:solidFill>
                  <a:srgbClr val="FF0000"/>
                </a:solidFill>
              </a:rPr>
              <a:t>dan </a:t>
            </a:r>
            <a:r>
              <a:rPr lang="nl-BE" dirty="0"/>
              <a:t>draai naar rechts</a:t>
            </a:r>
          </a:p>
          <a:p>
            <a:r>
              <a:rPr lang="nl-BE" dirty="0">
                <a:solidFill>
                  <a:srgbClr val="FF0000"/>
                </a:solidFill>
              </a:rPr>
              <a:t>	Anders </a:t>
            </a:r>
            <a:r>
              <a:rPr lang="nl-BE" dirty="0"/>
              <a:t>ga vooruit</a:t>
            </a:r>
          </a:p>
          <a:p>
            <a:endParaRPr lang="nl-BE" dirty="0"/>
          </a:p>
          <a:p>
            <a:r>
              <a:rPr lang="nl-BE" dirty="0"/>
              <a:t>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F64E2-4C5C-47DC-B59E-9B369496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– </a:t>
            </a:r>
            <a:r>
              <a:rPr lang="nl-BE" dirty="0" err="1"/>
              <a:t>elif</a:t>
            </a:r>
            <a:r>
              <a:rPr lang="nl-BE" dirty="0"/>
              <a:t> -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2F0F-AC3D-453C-90AB-0E433D2D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43</a:t>
            </a:fld>
            <a:endParaRPr lang="nl-NL"/>
          </a:p>
        </p:txBody>
      </p:sp>
      <p:pic>
        <p:nvPicPr>
          <p:cNvPr id="9" name="Afbeelding 6">
            <a:extLst>
              <a:ext uri="{FF2B5EF4-FFF2-40B4-BE49-F238E27FC236}">
                <a16:creationId xmlns:a16="http://schemas.microsoft.com/office/drawing/2014/main" id="{A5D3870A-C440-4F39-BFF5-F63F09A99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20"/>
    </mc:Choice>
    <mc:Fallback xmlns="">
      <p:transition spd="slow" advTm="9442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1AA913-0B4D-4221-BA93-635F4510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233" y="3041596"/>
            <a:ext cx="2438400" cy="168592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8BC86FB-9E9A-4556-8441-40666997EBA3}"/>
              </a:ext>
            </a:extLst>
          </p:cNvPr>
          <p:cNvSpPr/>
          <p:nvPr/>
        </p:nvSpPr>
        <p:spPr>
          <a:xfrm>
            <a:off x="2953233" y="3761676"/>
            <a:ext cx="5762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8ECBB9-20BF-4EFB-BB5D-569414D00F86}"/>
              </a:ext>
            </a:extLst>
          </p:cNvPr>
          <p:cNvSpPr/>
          <p:nvPr/>
        </p:nvSpPr>
        <p:spPr>
          <a:xfrm>
            <a:off x="2953233" y="4329069"/>
            <a:ext cx="5762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54499F-C696-4685-B868-7C3FC13D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is exact wat </a:t>
            </a:r>
            <a:r>
              <a:rPr lang="nl-BE" dirty="0" err="1"/>
              <a:t>if</a:t>
            </a:r>
            <a:r>
              <a:rPr lang="nl-BE" dirty="0"/>
              <a:t> – </a:t>
            </a:r>
            <a:r>
              <a:rPr lang="nl-BE" dirty="0" err="1"/>
              <a:t>elif</a:t>
            </a:r>
            <a:r>
              <a:rPr lang="nl-BE" dirty="0"/>
              <a:t> – </a:t>
            </a:r>
            <a:r>
              <a:rPr lang="nl-BE" dirty="0" err="1"/>
              <a:t>else</a:t>
            </a:r>
            <a:r>
              <a:rPr lang="nl-BE" dirty="0"/>
              <a:t> doet in Python:</a:t>
            </a:r>
          </a:p>
          <a:p>
            <a:endParaRPr lang="nl-BE" dirty="0">
              <a:solidFill>
                <a:srgbClr val="FF0000"/>
              </a:solidFill>
            </a:endParaRPr>
          </a:p>
          <a:p>
            <a:r>
              <a:rPr lang="nl-BE" dirty="0">
                <a:solidFill>
                  <a:srgbClr val="FF0000"/>
                </a:solidFill>
              </a:rPr>
              <a:t>	</a:t>
            </a:r>
            <a:endParaRPr lang="nl-BE" dirty="0"/>
          </a:p>
          <a:p>
            <a:r>
              <a:rPr lang="nl-BE" dirty="0"/>
              <a:t>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F64E2-4C5C-47DC-B59E-9B369496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– </a:t>
            </a:r>
            <a:r>
              <a:rPr lang="nl-BE" dirty="0" err="1"/>
              <a:t>elif</a:t>
            </a:r>
            <a:r>
              <a:rPr lang="nl-BE" dirty="0"/>
              <a:t> - </a:t>
            </a:r>
            <a:r>
              <a:rPr lang="nl-BE" dirty="0" err="1"/>
              <a:t>else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2F0F-AC3D-453C-90AB-0E433D2D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7237" y="5567405"/>
            <a:ext cx="461556" cy="257295"/>
          </a:xfrm>
        </p:spPr>
        <p:txBody>
          <a:bodyPr/>
          <a:lstStyle/>
          <a:p>
            <a:fld id="{3B032377-C103-4EFE-98C1-80A6E5A7472A}" type="slidenum">
              <a:rPr lang="nl-NL" smtClean="0"/>
              <a:t>44</a:t>
            </a:fld>
            <a:endParaRPr lang="nl-NL"/>
          </a:p>
        </p:txBody>
      </p:sp>
      <p:pic>
        <p:nvPicPr>
          <p:cNvPr id="9" name="Afbeelding 6">
            <a:extLst>
              <a:ext uri="{FF2B5EF4-FFF2-40B4-BE49-F238E27FC236}">
                <a16:creationId xmlns:a16="http://schemas.microsoft.com/office/drawing/2014/main" id="{A5D3870A-C440-4F39-BFF5-F63F09A99C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30EC20A-710A-40AD-AA44-47064597F160}"/>
              </a:ext>
            </a:extLst>
          </p:cNvPr>
          <p:cNvSpPr/>
          <p:nvPr/>
        </p:nvSpPr>
        <p:spPr>
          <a:xfrm>
            <a:off x="4753433" y="3041596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360C84-DB47-4FDE-9715-8AED36027524}"/>
              </a:ext>
            </a:extLst>
          </p:cNvPr>
          <p:cNvSpPr/>
          <p:nvPr/>
        </p:nvSpPr>
        <p:spPr>
          <a:xfrm>
            <a:off x="2953233" y="3000331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F0C02-AF8C-4753-BCC1-81B7AB343B90}"/>
              </a:ext>
            </a:extLst>
          </p:cNvPr>
          <p:cNvSpPr/>
          <p:nvPr/>
        </p:nvSpPr>
        <p:spPr>
          <a:xfrm>
            <a:off x="2953093" y="3288363"/>
            <a:ext cx="57620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FBBED6F-1643-4999-B120-8A05794BD1AB}"/>
              </a:ext>
            </a:extLst>
          </p:cNvPr>
          <p:cNvSpPr/>
          <p:nvPr/>
        </p:nvSpPr>
        <p:spPr>
          <a:xfrm>
            <a:off x="4969457" y="2385140"/>
            <a:ext cx="1512168" cy="504056"/>
          </a:xfrm>
          <a:prstGeom prst="wedgeRoundRectCallout">
            <a:avLst>
              <a:gd name="adj1" fmla="val -47708"/>
              <a:gd name="adj2" fmla="val 1009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Denk aan “:”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6AC3364-4BC2-45D9-A309-DD0A090AB0E3}"/>
              </a:ext>
            </a:extLst>
          </p:cNvPr>
          <p:cNvSpPr/>
          <p:nvPr/>
        </p:nvSpPr>
        <p:spPr>
          <a:xfrm>
            <a:off x="5396824" y="4187461"/>
            <a:ext cx="2232248" cy="1080120"/>
          </a:xfrm>
          <a:prstGeom prst="wedgeRoundRectCallout">
            <a:avLst>
              <a:gd name="adj1" fmla="val -146264"/>
              <a:gd name="adj2" fmla="val -11852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De </a:t>
            </a:r>
            <a:r>
              <a:rPr lang="nl-BE" dirty="0" err="1">
                <a:solidFill>
                  <a:schemeClr val="tx1"/>
                </a:solidFill>
              </a:rPr>
              <a:t>if</a:t>
            </a:r>
            <a:r>
              <a:rPr lang="nl-BE" dirty="0">
                <a:solidFill>
                  <a:schemeClr val="tx1"/>
                </a:solidFill>
              </a:rPr>
              <a:t> / </a:t>
            </a:r>
            <a:r>
              <a:rPr lang="nl-BE" dirty="0" err="1">
                <a:solidFill>
                  <a:schemeClr val="tx1"/>
                </a:solidFill>
              </a:rPr>
              <a:t>elif</a:t>
            </a:r>
            <a:r>
              <a:rPr lang="nl-BE" dirty="0">
                <a:solidFill>
                  <a:schemeClr val="tx1"/>
                </a:solidFill>
              </a:rPr>
              <a:t> / </a:t>
            </a:r>
            <a:r>
              <a:rPr lang="nl-BE" dirty="0" err="1">
                <a:solidFill>
                  <a:schemeClr val="tx1"/>
                </a:solidFill>
              </a:rPr>
              <a:t>else</a:t>
            </a:r>
            <a:r>
              <a:rPr lang="nl-BE" dirty="0">
                <a:solidFill>
                  <a:schemeClr val="tx1"/>
                </a:solidFill>
              </a:rPr>
              <a:t> -stukken springen in; gebruik &lt;TAB&gt;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C6E23AB-DFE1-4344-89D2-2836A89F7117}"/>
              </a:ext>
            </a:extLst>
          </p:cNvPr>
          <p:cNvSpPr/>
          <p:nvPr/>
        </p:nvSpPr>
        <p:spPr>
          <a:xfrm>
            <a:off x="3097249" y="2335282"/>
            <a:ext cx="1512168" cy="504056"/>
          </a:xfrm>
          <a:prstGeom prst="wedgeRoundRectCallout">
            <a:avLst>
              <a:gd name="adj1" fmla="val -47708"/>
              <a:gd name="adj2" fmla="val 1009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Geen hoofdletter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C73922D-A75C-4A2A-92E8-748C1497E502}"/>
              </a:ext>
            </a:extLst>
          </p:cNvPr>
          <p:cNvSpPr/>
          <p:nvPr/>
        </p:nvSpPr>
        <p:spPr>
          <a:xfrm>
            <a:off x="179512" y="3853010"/>
            <a:ext cx="2232248" cy="1080120"/>
          </a:xfrm>
          <a:prstGeom prst="wedgeRoundRectCallout">
            <a:avLst>
              <a:gd name="adj1" fmla="val 74689"/>
              <a:gd name="adj2" fmla="val -603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solidFill>
                  <a:schemeClr val="tx1"/>
                </a:solidFill>
              </a:rPr>
              <a:t>if</a:t>
            </a:r>
            <a:r>
              <a:rPr lang="nl-BE" dirty="0">
                <a:solidFill>
                  <a:schemeClr val="tx1"/>
                </a:solidFill>
              </a:rPr>
              <a:t>, </a:t>
            </a:r>
            <a:r>
              <a:rPr lang="nl-BE" dirty="0" err="1">
                <a:solidFill>
                  <a:schemeClr val="tx1"/>
                </a:solidFill>
              </a:rPr>
              <a:t>elif</a:t>
            </a:r>
            <a:r>
              <a:rPr lang="nl-BE" dirty="0">
                <a:solidFill>
                  <a:schemeClr val="tx1"/>
                </a:solidFill>
              </a:rPr>
              <a:t>, of </a:t>
            </a:r>
            <a:r>
              <a:rPr lang="nl-BE" dirty="0" err="1">
                <a:solidFill>
                  <a:schemeClr val="tx1"/>
                </a:solidFill>
              </a:rPr>
              <a:t>else</a:t>
            </a:r>
            <a:r>
              <a:rPr lang="nl-BE" dirty="0">
                <a:solidFill>
                  <a:schemeClr val="tx1"/>
                </a:solidFill>
              </a:rPr>
              <a:t> gedaan? Terug naar links! &lt;Backspace&gt;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19F351-701A-4A30-98E5-227266719A2D}"/>
              </a:ext>
            </a:extLst>
          </p:cNvPr>
          <p:cNvSpPr/>
          <p:nvPr/>
        </p:nvSpPr>
        <p:spPr>
          <a:xfrm>
            <a:off x="5078882" y="3576395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1358EE-CE8F-4D66-ACCC-69C3F9637390}"/>
              </a:ext>
            </a:extLst>
          </p:cNvPr>
          <p:cNvSpPr/>
          <p:nvPr/>
        </p:nvSpPr>
        <p:spPr>
          <a:xfrm>
            <a:off x="3529297" y="4043445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082536-A8B0-404F-A468-75917C7AB4B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54600" y="3754800"/>
              <a:ext cx="567720" cy="57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082536-A8B0-404F-A468-75917C7AB4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5240" y="3745440"/>
                <a:ext cx="586440" cy="589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3121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78"/>
    </mc:Choice>
    <mc:Fallback xmlns="">
      <p:transition spd="slow" advTm="48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D96-E10C-42CA-8822-3A063BED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#3				vraag3.py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39E4-9D66-45EE-8EC9-ED765E3D6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895850"/>
          </a:xfrm>
        </p:spPr>
        <p:txBody>
          <a:bodyPr/>
          <a:lstStyle/>
          <a:p>
            <a:r>
              <a:rPr lang="nl-BE" dirty="0"/>
              <a:t>Maak een programma dat doolhof 3 oplost.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5414-FFE4-4E4A-8480-5FDC414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45</a:t>
            </a:fld>
            <a:endParaRPr lang="nl-NL"/>
          </a:p>
        </p:txBody>
      </p:sp>
      <p:pic>
        <p:nvPicPr>
          <p:cNvPr id="12" name="Picture 11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43EFC57-EF7B-4FAA-A0DF-352AF419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00808"/>
            <a:ext cx="5357854" cy="46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380"/>
    </mc:Choice>
    <mc:Fallback xmlns="">
      <p:transition spd="slow" advTm="186138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EAF8-DEAC-4878-B478-ED71450E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51B70-7832-4979-A1C8-B492A957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36912"/>
            <a:ext cx="3128246" cy="17281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A46BD-D5A6-41C7-B959-B3D1F94C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46</a:t>
            </a:fld>
            <a:endParaRPr lang="nl-NL"/>
          </a:p>
        </p:txBody>
      </p:sp>
      <p:pic>
        <p:nvPicPr>
          <p:cNvPr id="6" name="Picture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0DB1D49-B475-4ED4-BC25-743CD815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12776"/>
            <a:ext cx="4617420" cy="40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32"/>
    </mc:Choice>
    <mc:Fallback xmlns="">
      <p:transition spd="slow" advTm="103332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1B0B-420B-49D4-8D91-812B9DBD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F192-4B43-42E1-B099-3AD05391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Als in- en uitgang beiden aan</a:t>
            </a:r>
          </a:p>
          <a:p>
            <a:r>
              <a:rPr lang="nl-BE" dirty="0"/>
              <a:t>de buitenmuur liggen, dan kan</a:t>
            </a:r>
          </a:p>
          <a:p>
            <a:r>
              <a:rPr lang="nl-BE" dirty="0"/>
              <a:t>je steeds op volgende manier</a:t>
            </a:r>
          </a:p>
          <a:p>
            <a:r>
              <a:rPr lang="nl-BE" dirty="0"/>
              <a:t>ontsnappen:</a:t>
            </a:r>
          </a:p>
          <a:p>
            <a:endParaRPr lang="nl-BE" dirty="0"/>
          </a:p>
          <a:p>
            <a:r>
              <a:rPr lang="nl-BE" b="1" dirty="0"/>
              <a:t>Volg steeds het meest rechtse pad</a:t>
            </a:r>
          </a:p>
          <a:p>
            <a:r>
              <a:rPr lang="nl-BE" dirty="0"/>
              <a:t>(zorg ervoor dat jouw rechterhand</a:t>
            </a:r>
            <a:br>
              <a:rPr lang="nl-BE" dirty="0"/>
            </a:br>
            <a:r>
              <a:rPr lang="nl-BE" dirty="0"/>
              <a:t>	steeds de muur blijft raken)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BBA5F-DE30-4265-A0D7-52049283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47</a:t>
            </a:fld>
            <a:endParaRPr lang="nl-NL"/>
          </a:p>
        </p:txBody>
      </p:sp>
      <p:pic>
        <p:nvPicPr>
          <p:cNvPr id="2050" name="Picture 2" descr="Afbeeldingsresultaat voor spiegelpaleis">
            <a:extLst>
              <a:ext uri="{FF2B5EF4-FFF2-40B4-BE49-F238E27FC236}">
                <a16:creationId xmlns:a16="http://schemas.microsoft.com/office/drawing/2014/main" id="{3C332A69-68AD-4067-B393-CD91D39A8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2656"/>
            <a:ext cx="36484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oolhof">
            <a:extLst>
              <a:ext uri="{FF2B5EF4-FFF2-40B4-BE49-F238E27FC236}">
                <a16:creationId xmlns:a16="http://schemas.microsoft.com/office/drawing/2014/main" id="{54BFC312-EA5A-4936-B5A2-34D7A08F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32248"/>
            <a:ext cx="3033721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oolhof">
            <a:extLst>
              <a:ext uri="{FF2B5EF4-FFF2-40B4-BE49-F238E27FC236}">
                <a16:creationId xmlns:a16="http://schemas.microsoft.com/office/drawing/2014/main" id="{C438BC85-F567-4F8E-BEAF-B52B34A1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85" y="4293096"/>
            <a:ext cx="260269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50"/>
    </mc:Choice>
    <mc:Fallback xmlns="">
      <p:transition spd="slow" advTm="2775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FA5C-C7F0-4C7C-9C5C-1EB85311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Rechterhandregel</a:t>
            </a:r>
            <a:r>
              <a:rPr lang="en-US" dirty="0"/>
              <a:t>: </a:t>
            </a:r>
            <a:r>
              <a:rPr lang="en-US" dirty="0" err="1"/>
              <a:t>voorbeeld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C1940-2156-4A91-B38C-98532FE9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48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8FCED-6980-4822-A184-FD745644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752"/>
            <a:ext cx="4623966" cy="46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32"/>
    </mc:Choice>
    <mc:Fallback xmlns="">
      <p:transition spd="slow" advTm="76332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50" y="4193470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49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45402"/>
              </p:ext>
            </p:extLst>
          </p:nvPr>
        </p:nvGraphicFramePr>
        <p:xfrm>
          <a:off x="2123728" y="3789040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03049" y="2778071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20896"/>
              </p:ext>
            </p:extLst>
          </p:nvPr>
        </p:nvGraphicFramePr>
        <p:xfrm>
          <a:off x="5868144" y="27173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75867FD-5A71-435E-845C-509C919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49522" y="5702781"/>
            <a:ext cx="360040" cy="3657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A4AD74-DA31-46A1-8520-E8B112F5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38128"/>
              </p:ext>
            </p:extLst>
          </p:nvPr>
        </p:nvGraphicFramePr>
        <p:xfrm>
          <a:off x="5868144" y="486916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292080" y="31181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226E1-29D2-47B5-A852-7AB3C44F312C}"/>
              </a:ext>
            </a:extLst>
          </p:cNvPr>
          <p:cNvSpPr txBox="1"/>
          <p:nvPr/>
        </p:nvSpPr>
        <p:spPr>
          <a:xfrm>
            <a:off x="5292080" y="5290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635896" y="3302823"/>
            <a:ext cx="1656184" cy="109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EDD54-42C7-4570-9F24-1CD9B1EB6C1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35896" y="4559224"/>
            <a:ext cx="1656184" cy="91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890"/>
    </mc:Choice>
    <mc:Fallback xmlns="">
      <p:transition spd="slow" advTm="6268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B0E1-3376-433F-9297-30ED049E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instructies: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D66A-3143-4953-BD81-AA041BA9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	</a:t>
            </a:r>
            <a:r>
              <a:rPr lang="nl-BE" dirty="0" err="1"/>
              <a:t>turnLeft</a:t>
            </a:r>
            <a:r>
              <a:rPr lang="nl-BE" dirty="0"/>
              <a:t>()</a:t>
            </a:r>
          </a:p>
          <a:p>
            <a:endParaRPr lang="nl-BE" dirty="0"/>
          </a:p>
          <a:p>
            <a:r>
              <a:rPr lang="nl-BE" dirty="0"/>
              <a:t>	</a:t>
            </a:r>
          </a:p>
          <a:p>
            <a:r>
              <a:rPr lang="nl-BE" dirty="0"/>
              <a:t>	</a:t>
            </a:r>
            <a:r>
              <a:rPr lang="nl-BE" dirty="0" err="1"/>
              <a:t>turnRight</a:t>
            </a:r>
            <a:r>
              <a:rPr lang="nl-BE" dirty="0"/>
              <a:t>()</a:t>
            </a:r>
          </a:p>
          <a:p>
            <a:endParaRPr lang="nl-BE" dirty="0"/>
          </a:p>
          <a:p>
            <a:r>
              <a:rPr lang="nl-BE" dirty="0"/>
              <a:t>	</a:t>
            </a:r>
          </a:p>
          <a:p>
            <a:r>
              <a:rPr lang="nl-BE" dirty="0"/>
              <a:t>	</a:t>
            </a:r>
            <a:r>
              <a:rPr lang="nl-BE" dirty="0" err="1"/>
              <a:t>goForward</a:t>
            </a:r>
            <a:r>
              <a:rPr lang="nl-BE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4C50-4235-4A6D-9341-8F7E2B79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8574B-6CE0-4EDD-9FE7-4BAF7304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29631"/>
            <a:ext cx="829444" cy="823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43B8A-1C2B-43D5-AFD3-B7C293C5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924944"/>
            <a:ext cx="829488" cy="82352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A909BA-8637-4EE4-9454-54610C20F228}"/>
              </a:ext>
            </a:extLst>
          </p:cNvPr>
          <p:cNvSpPr/>
          <p:nvPr/>
        </p:nvSpPr>
        <p:spPr>
          <a:xfrm>
            <a:off x="5220072" y="3249855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CCBDC-3BF5-4AF2-8269-2F7AC32F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73" y="1476392"/>
            <a:ext cx="829444" cy="823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0CCC4-6937-4E0F-B170-8779EA6E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480097"/>
            <a:ext cx="829488" cy="8235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1EBBB7-9984-4B38-B0A1-D2B24D006C64}"/>
              </a:ext>
            </a:extLst>
          </p:cNvPr>
          <p:cNvSpPr/>
          <p:nvPr/>
        </p:nvSpPr>
        <p:spPr>
          <a:xfrm>
            <a:off x="5220072" y="180500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1A9E5C-B728-4589-B98C-51155946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9" y="4365104"/>
            <a:ext cx="1656184" cy="831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D6619-68C4-4D8E-B286-5384CB0B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4365105"/>
            <a:ext cx="1656185" cy="83108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E073183-4993-4B9B-B1AC-78A72D14FF21}"/>
              </a:ext>
            </a:extLst>
          </p:cNvPr>
          <p:cNvSpPr/>
          <p:nvPr/>
        </p:nvSpPr>
        <p:spPr>
          <a:xfrm>
            <a:off x="6084168" y="472514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D7ECAC7-1AAC-437B-93DB-AEBE91EA7DA0}"/>
              </a:ext>
            </a:extLst>
          </p:cNvPr>
          <p:cNvSpPr/>
          <p:nvPr/>
        </p:nvSpPr>
        <p:spPr>
          <a:xfrm>
            <a:off x="5932265" y="5566537"/>
            <a:ext cx="2160239" cy="936104"/>
          </a:xfrm>
          <a:prstGeom prst="wedgeRectCallout">
            <a:avLst>
              <a:gd name="adj1" fmla="val -30667"/>
              <a:gd name="adj2" fmla="val -1050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 robot </a:t>
            </a:r>
            <a:r>
              <a:rPr lang="en-US" dirty="0" err="1"/>
              <a:t>beweegt</a:t>
            </a:r>
            <a:r>
              <a:rPr lang="en-US" dirty="0"/>
              <a:t> in de </a:t>
            </a:r>
            <a:r>
              <a:rPr lang="en-US" dirty="0" err="1"/>
              <a:t>richting</a:t>
            </a:r>
            <a:r>
              <a:rPr lang="en-US" dirty="0"/>
              <a:t> van de </a:t>
            </a:r>
            <a:r>
              <a:rPr lang="en-US" dirty="0" err="1"/>
              <a:t>pijl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32AE500-1DAC-43AE-9454-938DC83C7AA7}"/>
              </a:ext>
            </a:extLst>
          </p:cNvPr>
          <p:cNvSpPr/>
          <p:nvPr/>
        </p:nvSpPr>
        <p:spPr>
          <a:xfrm>
            <a:off x="5436096" y="126404"/>
            <a:ext cx="2952329" cy="936104"/>
          </a:xfrm>
          <a:prstGeom prst="wedgeRectCallout">
            <a:avLst>
              <a:gd name="adj1" fmla="val -52900"/>
              <a:gd name="adj2" fmla="val 114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Beweging</a:t>
            </a:r>
            <a:r>
              <a:rPr lang="en-US" dirty="0"/>
              <a:t> is steeds </a:t>
            </a:r>
            <a:r>
              <a:rPr lang="en-US" dirty="0" err="1"/>
              <a:t>relatief</a:t>
            </a:r>
            <a:r>
              <a:rPr lang="en-US" dirty="0"/>
              <a:t>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richting</a:t>
            </a:r>
            <a:r>
              <a:rPr lang="en-US" dirty="0"/>
              <a:t> </a:t>
            </a:r>
            <a:r>
              <a:rPr lang="en-US" dirty="0" err="1"/>
              <a:t>waarnaar</a:t>
            </a:r>
            <a:r>
              <a:rPr lang="en-US" dirty="0"/>
              <a:t> de robot </a:t>
            </a:r>
            <a:r>
              <a:rPr lang="en-US" dirty="0" err="1"/>
              <a:t>gericht</a:t>
            </a:r>
            <a:r>
              <a:rPr lang="en-US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855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56"/>
    </mc:Choice>
    <mc:Fallback xmlns="">
      <p:transition spd="slow" advTm="68256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50" y="4193470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50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123728" y="3789040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03049" y="2778071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/>
        </p:nvGraphicFramePr>
        <p:xfrm>
          <a:off x="5868144" y="27173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75867FD-5A71-435E-845C-509C919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49522" y="5702781"/>
            <a:ext cx="360040" cy="3657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A4AD74-DA31-46A1-8520-E8B112F55A8A}"/>
              </a:ext>
            </a:extLst>
          </p:cNvPr>
          <p:cNvGraphicFramePr>
            <a:graphicFrameLocks noGrp="1"/>
          </p:cNvGraphicFramePr>
          <p:nvPr/>
        </p:nvGraphicFramePr>
        <p:xfrm>
          <a:off x="5868144" y="486916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292080" y="31181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226E1-29D2-47B5-A852-7AB3C44F312C}"/>
              </a:ext>
            </a:extLst>
          </p:cNvPr>
          <p:cNvSpPr txBox="1"/>
          <p:nvPr/>
        </p:nvSpPr>
        <p:spPr>
          <a:xfrm>
            <a:off x="5292080" y="529040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635896" y="3302823"/>
            <a:ext cx="1656184" cy="109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EDD54-42C7-4570-9F24-1CD9B1EB6C1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35896" y="4559224"/>
            <a:ext cx="1656184" cy="91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9628DC-981D-4C4D-ADEA-00AEA1D3BE09}"/>
              </a:ext>
            </a:extLst>
          </p:cNvPr>
          <p:cNvSpPr/>
          <p:nvPr/>
        </p:nvSpPr>
        <p:spPr>
          <a:xfrm>
            <a:off x="5004048" y="4559224"/>
            <a:ext cx="2520280" cy="1678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3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18"/>
    </mc:Choice>
    <mc:Fallback xmlns="">
      <p:transition spd="slow" advTm="2091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01" y="3716048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368941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51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28498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90476" y="1833582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/>
        </p:nvGraphicFramePr>
        <p:xfrm>
          <a:off x="6155571" y="1772816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75867FD-5A71-435E-845C-509C919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36949" y="5702781"/>
            <a:ext cx="360040" cy="3657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A4AD74-DA31-46A1-8520-E8B112F55A8A}"/>
              </a:ext>
            </a:extLst>
          </p:cNvPr>
          <p:cNvGraphicFramePr>
            <a:graphicFrameLocks noGrp="1"/>
          </p:cNvGraphicFramePr>
          <p:nvPr/>
        </p:nvGraphicFramePr>
        <p:xfrm>
          <a:off x="6155571" y="486916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2173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226E1-29D2-47B5-A852-7AB3C44F312C}"/>
              </a:ext>
            </a:extLst>
          </p:cNvPr>
          <p:cNvSpPr txBox="1"/>
          <p:nvPr/>
        </p:nvSpPr>
        <p:spPr>
          <a:xfrm>
            <a:off x="5579507" y="52904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2358334"/>
            <a:ext cx="1656184" cy="85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EDD54-42C7-4570-9F24-1CD9B1EB6C1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923323" y="4559224"/>
            <a:ext cx="1656184" cy="91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3293370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37146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3899276"/>
            <a:ext cx="165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770"/>
    </mc:Choice>
    <mc:Fallback xmlns="">
      <p:transition spd="slow" advTm="60177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01" y="3716048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368941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52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28498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90476" y="1833582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/>
        </p:nvGraphicFramePr>
        <p:xfrm>
          <a:off x="6155571" y="1772816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75867FD-5A71-435E-845C-509C919B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36949" y="5702781"/>
            <a:ext cx="360040" cy="36575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A4AD74-DA31-46A1-8520-E8B112F55A8A}"/>
              </a:ext>
            </a:extLst>
          </p:cNvPr>
          <p:cNvGraphicFramePr>
            <a:graphicFrameLocks noGrp="1"/>
          </p:cNvGraphicFramePr>
          <p:nvPr/>
        </p:nvGraphicFramePr>
        <p:xfrm>
          <a:off x="6155571" y="486916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2173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226E1-29D2-47B5-A852-7AB3C44F312C}"/>
              </a:ext>
            </a:extLst>
          </p:cNvPr>
          <p:cNvSpPr txBox="1"/>
          <p:nvPr/>
        </p:nvSpPr>
        <p:spPr>
          <a:xfrm>
            <a:off x="5579507" y="52904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2358334"/>
            <a:ext cx="1656184" cy="85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EDD54-42C7-4570-9F24-1CD9B1EB6C1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923323" y="4559224"/>
            <a:ext cx="1656184" cy="91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3293370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37146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3899276"/>
            <a:ext cx="165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D0B657F-31B2-492E-8A5A-591209F2ACEB}"/>
              </a:ext>
            </a:extLst>
          </p:cNvPr>
          <p:cNvSpPr/>
          <p:nvPr/>
        </p:nvSpPr>
        <p:spPr>
          <a:xfrm>
            <a:off x="5004048" y="4559224"/>
            <a:ext cx="2520280" cy="1678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14"/>
    </mc:Choice>
    <mc:Fallback xmlns="">
      <p:transition spd="slow" advTm="14114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01" y="4787783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404945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53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64502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90476" y="2905317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/>
        </p:nvGraphicFramePr>
        <p:xfrm>
          <a:off x="6155571" y="284455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3245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3430069"/>
            <a:ext cx="1656184" cy="63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43651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47863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4559225"/>
            <a:ext cx="1656789" cy="4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750"/>
    </mc:Choice>
    <mc:Fallback xmlns="">
      <p:transition spd="slow" advTm="60075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01" y="4787783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404945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54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64502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90476" y="2905317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/>
        </p:nvGraphicFramePr>
        <p:xfrm>
          <a:off x="6155571" y="284455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3245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3430069"/>
            <a:ext cx="1656184" cy="63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43651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47863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4559225"/>
            <a:ext cx="1656789" cy="4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61344F-9057-433C-B35B-21962268358D}"/>
              </a:ext>
            </a:extLst>
          </p:cNvPr>
          <p:cNvSpPr/>
          <p:nvPr/>
        </p:nvSpPr>
        <p:spPr>
          <a:xfrm>
            <a:off x="5220072" y="4221088"/>
            <a:ext cx="2520280" cy="1678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23"/>
    </mc:Choice>
    <mc:Fallback xmlns="">
      <p:transition spd="slow" advTm="22923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92672" y="4832173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404945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55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64502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90476" y="2905317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19989"/>
              </p:ext>
            </p:extLst>
          </p:nvPr>
        </p:nvGraphicFramePr>
        <p:xfrm>
          <a:off x="6155571" y="284455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3245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3430069"/>
            <a:ext cx="1656184" cy="63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43651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47863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4559225"/>
            <a:ext cx="1656789" cy="4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70"/>
    </mc:Choice>
    <mc:Fallback xmlns="">
      <p:transition spd="slow" advTm="60107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92672" y="4832173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404945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56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64502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1EEB87C-05AA-447F-806D-79ADC902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90476" y="2905317"/>
            <a:ext cx="360040" cy="36575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54E314-8721-422C-B500-932FA2FACB9D}"/>
              </a:ext>
            </a:extLst>
          </p:cNvPr>
          <p:cNvGraphicFramePr>
            <a:graphicFrameLocks noGrp="1"/>
          </p:cNvGraphicFramePr>
          <p:nvPr/>
        </p:nvGraphicFramePr>
        <p:xfrm>
          <a:off x="6155571" y="2844551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3245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3430069"/>
            <a:ext cx="1656184" cy="63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43651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47863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4559225"/>
            <a:ext cx="1656789" cy="4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3C4B9-F416-4C27-AF9A-EE7758BFE2EE}"/>
              </a:ext>
            </a:extLst>
          </p:cNvPr>
          <p:cNvSpPr/>
          <p:nvPr/>
        </p:nvSpPr>
        <p:spPr>
          <a:xfrm>
            <a:off x="5292572" y="2543000"/>
            <a:ext cx="2520280" cy="1678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7"/>
    </mc:Choice>
    <mc:Fallback xmlns="">
      <p:transition spd="slow" advTm="13887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92672" y="4832173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404945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57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64502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3245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3430069"/>
            <a:ext cx="1656184" cy="63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43651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47863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4559225"/>
            <a:ext cx="1656789" cy="4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1AF6BC-D8B1-4E90-B30A-AA435443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798" y="3185358"/>
            <a:ext cx="360040" cy="365754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4E502F-EB46-4B04-B41F-70244A73EF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2780928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3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920"/>
    </mc:Choice>
    <mc:Fallback xmlns="">
      <p:transition spd="slow" advTm="60092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B552D25-A716-4853-82BD-C8AC3018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192672" y="4832173"/>
            <a:ext cx="360040" cy="36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9040A-0044-4277-B724-9EEB8FA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77" y="4049454"/>
            <a:ext cx="360040" cy="36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E990-8B94-461E-9838-DB64CE46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C587-8215-4E32-B109-D689634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/>
              <a:t>Volg steeds het meest rechtse pad</a:t>
            </a:r>
          </a:p>
          <a:p>
            <a:endParaRPr lang="nl-BE" i="1" dirty="0"/>
          </a:p>
          <a:p>
            <a:r>
              <a:rPr lang="nl-BE" dirty="0"/>
              <a:t>Waarheen in volgend </a:t>
            </a:r>
            <a:br>
              <a:rPr lang="nl-BE" dirty="0"/>
            </a:br>
            <a:r>
              <a:rPr lang="nl-BE" dirty="0"/>
              <a:t>voorbeeld?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E28B6-A941-45FA-BC2A-6BB14D0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58</a:t>
            </a:fld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42E76-31D2-4BDC-AEE2-214A497E894D}"/>
              </a:ext>
            </a:extLst>
          </p:cNvPr>
          <p:cNvGraphicFramePr>
            <a:graphicFrameLocks noGrp="1"/>
          </p:cNvGraphicFramePr>
          <p:nvPr/>
        </p:nvGraphicFramePr>
        <p:xfrm>
          <a:off x="2411155" y="3645024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9E204C-56DB-4B7A-A303-21DBD71349F6}"/>
              </a:ext>
            </a:extLst>
          </p:cNvPr>
          <p:cNvSpPr txBox="1"/>
          <p:nvPr/>
        </p:nvSpPr>
        <p:spPr>
          <a:xfrm>
            <a:off x="5579507" y="32454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6616E-1877-4B67-B846-1016BCB5F88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923323" y="3430069"/>
            <a:ext cx="1656184" cy="63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BAF20A-52EA-40E5-916C-3C61DFEE1E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4365105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AD6DEDB-A3E3-42C3-9289-85B77044BA28}"/>
              </a:ext>
            </a:extLst>
          </p:cNvPr>
          <p:cNvSpPr txBox="1"/>
          <p:nvPr/>
        </p:nvSpPr>
        <p:spPr>
          <a:xfrm>
            <a:off x="5580112" y="47863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(b)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9F5B9-DD27-4AB6-8D3A-180274CBBE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23323" y="4559225"/>
            <a:ext cx="1656789" cy="4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1AF6BC-D8B1-4E90-B30A-AA435443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798" y="3185358"/>
            <a:ext cx="360040" cy="365754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24E502F-EB46-4B04-B41F-70244A73EFD2}"/>
              </a:ext>
            </a:extLst>
          </p:cNvPr>
          <p:cNvGraphicFramePr>
            <a:graphicFrameLocks noGrp="1"/>
          </p:cNvGraphicFramePr>
          <p:nvPr/>
        </p:nvGraphicFramePr>
        <p:xfrm>
          <a:off x="6156176" y="2780928"/>
          <a:ext cx="1296144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49939296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86275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9870183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endParaRPr lang="nl-BE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701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709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6770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7D58ACC-3BBB-4C0B-BC8D-D019A54DCE73}"/>
              </a:ext>
            </a:extLst>
          </p:cNvPr>
          <p:cNvSpPr/>
          <p:nvPr/>
        </p:nvSpPr>
        <p:spPr>
          <a:xfrm>
            <a:off x="5359658" y="4221088"/>
            <a:ext cx="2520280" cy="16780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5"/>
    </mc:Choice>
    <mc:Fallback xmlns="">
      <p:transition spd="slow" advTm="18045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0D00-A50D-4C26-9221-0AEBBC0D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Rechterhandregel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9EC4-CCEA-4081-B6FF-5EE06B7E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Volg steeds het meest rechtse pad</a:t>
            </a:r>
          </a:p>
          <a:p>
            <a:r>
              <a:rPr lang="nl-BE" dirty="0"/>
              <a:t>		=</a:t>
            </a:r>
          </a:p>
          <a:p>
            <a:r>
              <a:rPr lang="nl-BE" dirty="0"/>
              <a:t>Zolang je de uitgang niet bereikte:</a:t>
            </a:r>
          </a:p>
          <a:p>
            <a:r>
              <a:rPr lang="nl-BE" dirty="0"/>
              <a:t>	</a:t>
            </a:r>
            <a:r>
              <a:rPr lang="nl-BE" b="1" dirty="0">
                <a:solidFill>
                  <a:srgbClr val="FF0000"/>
                </a:solidFill>
              </a:rPr>
              <a:t>als</a:t>
            </a:r>
            <a:r>
              <a:rPr lang="nl-BE" dirty="0"/>
              <a:t> </a:t>
            </a:r>
            <a:r>
              <a:rPr lang="nl-BE" u="sng" dirty="0"/>
              <a:t>rechts vrij</a:t>
            </a:r>
            <a:r>
              <a:rPr lang="nl-BE" dirty="0"/>
              <a:t> is:</a:t>
            </a:r>
          </a:p>
          <a:p>
            <a:r>
              <a:rPr lang="nl-BE" dirty="0"/>
              <a:t>		draai naar </a:t>
            </a:r>
            <a:r>
              <a:rPr lang="nl-BE" u="sng" dirty="0"/>
              <a:t>rechts</a:t>
            </a:r>
            <a:r>
              <a:rPr lang="nl-BE" dirty="0"/>
              <a:t> en </a:t>
            </a:r>
            <a:r>
              <a:rPr lang="nl-BE" u="sng" dirty="0"/>
              <a:t>vooruit</a:t>
            </a:r>
          </a:p>
          <a:p>
            <a:r>
              <a:rPr lang="nl-BE" dirty="0"/>
              <a:t>	</a:t>
            </a:r>
            <a:r>
              <a:rPr lang="nl-BE" b="1" dirty="0">
                <a:solidFill>
                  <a:srgbClr val="FF0000"/>
                </a:solidFill>
              </a:rPr>
              <a:t>anders als</a:t>
            </a:r>
            <a:r>
              <a:rPr lang="nl-BE" b="1" dirty="0"/>
              <a:t> </a:t>
            </a:r>
            <a:r>
              <a:rPr lang="nl-BE" u="sng" dirty="0"/>
              <a:t>vooruit vrij</a:t>
            </a:r>
            <a:r>
              <a:rPr lang="nl-BE" dirty="0"/>
              <a:t> is:</a:t>
            </a:r>
          </a:p>
          <a:p>
            <a:r>
              <a:rPr lang="nl-BE" dirty="0"/>
              <a:t>		</a:t>
            </a:r>
            <a:r>
              <a:rPr lang="nl-BE" u="sng" dirty="0"/>
              <a:t>vooruit</a:t>
            </a:r>
          </a:p>
          <a:p>
            <a:r>
              <a:rPr lang="nl-BE" dirty="0"/>
              <a:t>	</a:t>
            </a:r>
            <a:r>
              <a:rPr lang="nl-BE" b="1" dirty="0">
                <a:solidFill>
                  <a:srgbClr val="FF0000"/>
                </a:solidFill>
              </a:rPr>
              <a:t>anders als </a:t>
            </a:r>
            <a:r>
              <a:rPr lang="nl-BE" u="sng" dirty="0"/>
              <a:t>links vrij </a:t>
            </a:r>
            <a:r>
              <a:rPr lang="nl-BE" dirty="0"/>
              <a:t>is:</a:t>
            </a:r>
          </a:p>
          <a:p>
            <a:r>
              <a:rPr lang="nl-BE" dirty="0"/>
              <a:t>		draai naar </a:t>
            </a:r>
            <a:r>
              <a:rPr lang="nl-BE" u="sng" dirty="0"/>
              <a:t>links</a:t>
            </a:r>
            <a:r>
              <a:rPr lang="nl-BE" dirty="0"/>
              <a:t> en </a:t>
            </a:r>
            <a:r>
              <a:rPr lang="nl-BE" u="sng" dirty="0"/>
              <a:t>vooruit</a:t>
            </a:r>
          </a:p>
          <a:p>
            <a:r>
              <a:rPr lang="nl-BE" dirty="0"/>
              <a:t>	</a:t>
            </a:r>
            <a:r>
              <a:rPr lang="nl-BE" b="1" dirty="0">
                <a:solidFill>
                  <a:srgbClr val="FF0000"/>
                </a:solidFill>
              </a:rPr>
              <a:t>anders</a:t>
            </a:r>
            <a:r>
              <a:rPr lang="nl-BE" dirty="0"/>
              <a:t>:</a:t>
            </a:r>
          </a:p>
          <a:p>
            <a:r>
              <a:rPr lang="nl-BE" dirty="0"/>
              <a:t>		draai </a:t>
            </a:r>
            <a:r>
              <a:rPr lang="nl-BE" u="sng" dirty="0"/>
              <a:t>180gr</a:t>
            </a:r>
            <a:r>
              <a:rPr lang="nl-BE" dirty="0"/>
              <a:t> en </a:t>
            </a:r>
            <a:r>
              <a:rPr lang="nl-BE" u="sng" dirty="0"/>
              <a:t>vooruit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D16C5-8A3C-41B7-AE29-78FE87D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46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3"/>
    </mc:Choice>
    <mc:Fallback xmlns="">
      <p:transition spd="slow" advTm="260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2CECD3-5F9E-4B6C-8501-500F8DAD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4778002" cy="4181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B5ECB-D6E6-4B6D-8CE2-C3825EFC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Vlugge vraag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43E0-FCAC-4E36-B774-92AFF628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Beschouw volgende beginsituatie; wat is het resultaat van volgende sequentie instructies?</a:t>
            </a:r>
            <a:endParaRPr lang="nl-NL" dirty="0">
              <a:solidFill>
                <a:schemeClr val="accent2"/>
              </a:solidFill>
            </a:endParaRP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EB747-1139-4417-B7C1-8DC2E0E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F1840-29BD-4CD1-A379-403E74A8E43E}"/>
              </a:ext>
            </a:extLst>
          </p:cNvPr>
          <p:cNvSpPr txBox="1"/>
          <p:nvPr/>
        </p:nvSpPr>
        <p:spPr>
          <a:xfrm>
            <a:off x="1462823" y="39330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CEA73-1237-4B3F-AA8C-923B55EF7BC8}"/>
              </a:ext>
            </a:extLst>
          </p:cNvPr>
          <p:cNvSpPr txBox="1"/>
          <p:nvPr/>
        </p:nvSpPr>
        <p:spPr>
          <a:xfrm>
            <a:off x="2771800" y="39330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6558A-0A73-4EE2-B8E9-850C5ECE8BEF}"/>
              </a:ext>
            </a:extLst>
          </p:cNvPr>
          <p:cNvSpPr txBox="1"/>
          <p:nvPr/>
        </p:nvSpPr>
        <p:spPr>
          <a:xfrm>
            <a:off x="2771800" y="53012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7F8FB-3624-4119-903F-D0701A9C71EB}"/>
              </a:ext>
            </a:extLst>
          </p:cNvPr>
          <p:cNvSpPr/>
          <p:nvPr/>
        </p:nvSpPr>
        <p:spPr>
          <a:xfrm>
            <a:off x="5796136" y="2708920"/>
            <a:ext cx="237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turnRight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goForward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goForward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goForward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turnRight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FB8EB5-4292-41FD-86DF-E887269CF649}"/>
                  </a:ext>
                </a:extLst>
              </p14:cNvPr>
              <p14:cNvContentPartPr/>
              <p14:nvPr/>
            </p14:nvContentPartPr>
            <p14:xfrm>
              <a:off x="12444516" y="5163159"/>
              <a:ext cx="48960" cy="70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FB8EB5-4292-41FD-86DF-E887269CF6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35516" y="5154159"/>
                <a:ext cx="6660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849711"/>
      </p:ext>
    </p:extLst>
  </p:cSld>
  <p:clrMapOvr>
    <a:masterClrMapping/>
  </p:clrMapOvr>
  <p:transition spd="slow" advTm="600000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D96-E10C-42CA-8822-3A063BED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#4				vraag4.py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39E4-9D66-45EE-8EC9-ED765E3D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programma dat de rechterhandregel volgt.</a:t>
            </a:r>
          </a:p>
          <a:p>
            <a:r>
              <a:rPr lang="nl-BE" dirty="0"/>
              <a:t>Je kan dit testen op doolhof 4: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Zolang je de uitgang niet bereikte:</a:t>
            </a:r>
          </a:p>
          <a:p>
            <a:r>
              <a:rPr lang="nl-BE" dirty="0"/>
              <a:t>	neem het meest rechtse pad</a:t>
            </a:r>
          </a:p>
          <a:p>
            <a:endParaRPr lang="nl-BE" dirty="0"/>
          </a:p>
          <a:p>
            <a:r>
              <a:rPr lang="nl-BE" dirty="0"/>
              <a:t>Ben je klaar? Los dan ook eens doolhof5 op!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5414-FFE4-4E4A-8480-5FDC414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60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C741D-9CE7-459F-81F6-41FF0A6D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7" y="2230582"/>
            <a:ext cx="8258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50"/>
    </mc:Choice>
    <mc:Fallback xmlns="">
      <p:transition spd="slow" advTm="124465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D96-E10C-42CA-8822-3A063BED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39E4-9D66-45EE-8EC9-ED765E3D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2000" dirty="0"/>
          </a:p>
          <a:p>
            <a:r>
              <a:rPr lang="nl-BE" sz="1800" dirty="0"/>
              <a:t>Zolang je de uitgang niet bereikte:</a:t>
            </a:r>
          </a:p>
          <a:p>
            <a:r>
              <a:rPr lang="nl-BE" sz="1800" dirty="0"/>
              <a:t>	zoek meest rechtse doorgang</a:t>
            </a:r>
          </a:p>
          <a:p>
            <a:r>
              <a:rPr lang="nl-BE" sz="1800" dirty="0"/>
              <a:t>	ga vooruit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5414-FFE4-4E4A-8480-5FDC4142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0CD8B-8120-4A4E-BB7E-03FF27F5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48" y="692696"/>
            <a:ext cx="320992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C21C4-489C-4CF3-AD97-8B4DAC80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717032"/>
            <a:ext cx="3194449" cy="26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84"/>
    </mc:Choice>
    <mc:Fallback xmlns="">
      <p:transition spd="slow" advTm="47884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075-71B2-4E7C-B57A-C493C348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15C5-CFF8-404D-9B0D-35DA22E2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1"/>
            <a:ext cx="8352928" cy="5406129"/>
          </a:xfrm>
        </p:spPr>
        <p:txBody>
          <a:bodyPr/>
          <a:lstStyle/>
          <a:p>
            <a:r>
              <a:rPr lang="nl-BE" dirty="0"/>
              <a:t>Programmeren = stap voor stap instructies geven </a:t>
            </a:r>
            <a:br>
              <a:rPr lang="nl-BE" dirty="0"/>
            </a:br>
            <a:r>
              <a:rPr lang="nl-BE" dirty="0"/>
              <a:t>om een probleem op te lossen</a:t>
            </a:r>
          </a:p>
          <a:p>
            <a:endParaRPr lang="nl-BE" dirty="0"/>
          </a:p>
          <a:p>
            <a:r>
              <a:rPr lang="nl-BE" b="1" dirty="0"/>
              <a:t>Belangrijke constructies:</a:t>
            </a:r>
          </a:p>
          <a:p>
            <a:r>
              <a:rPr lang="nl-BE" i="1" dirty="0">
                <a:solidFill>
                  <a:schemeClr val="accent2"/>
                </a:solidFill>
              </a:rPr>
              <a:t>Sequentie</a:t>
            </a:r>
            <a:r>
              <a:rPr lang="nl-BE" dirty="0"/>
              <a:t> van commando’s : een voor een uitvoeren</a:t>
            </a:r>
          </a:p>
          <a:p>
            <a:r>
              <a:rPr lang="nl-BE" i="1" dirty="0">
                <a:solidFill>
                  <a:schemeClr val="accent2"/>
                </a:solidFill>
              </a:rPr>
              <a:t>Herhalingslussen</a:t>
            </a:r>
            <a:r>
              <a:rPr lang="nl-BE" dirty="0"/>
              <a:t> : zolang … herhaal …</a:t>
            </a:r>
          </a:p>
          <a:p>
            <a:r>
              <a:rPr lang="nl-BE" i="1" dirty="0">
                <a:solidFill>
                  <a:schemeClr val="accent2"/>
                </a:solidFill>
              </a:rPr>
              <a:t>Voorwaardelijke</a:t>
            </a:r>
            <a:r>
              <a:rPr lang="nl-BE" dirty="0"/>
              <a:t> uitvoering : </a:t>
            </a:r>
            <a:r>
              <a:rPr lang="nl-BE" dirty="0" err="1"/>
              <a:t>if</a:t>
            </a:r>
            <a:r>
              <a:rPr lang="nl-BE" dirty="0"/>
              <a:t> … </a:t>
            </a:r>
            <a:r>
              <a:rPr lang="nl-BE" dirty="0" err="1"/>
              <a:t>elif</a:t>
            </a:r>
            <a:r>
              <a:rPr lang="nl-BE" dirty="0"/>
              <a:t> … </a:t>
            </a:r>
            <a:r>
              <a:rPr lang="nl-BE" dirty="0" err="1"/>
              <a:t>else</a:t>
            </a:r>
            <a:r>
              <a:rPr lang="nl-BE" dirty="0"/>
              <a:t> …</a:t>
            </a:r>
          </a:p>
          <a:p>
            <a:endParaRPr lang="nl-BE" dirty="0"/>
          </a:p>
          <a:p>
            <a:r>
              <a:rPr lang="nl-BE" b="1" dirty="0" err="1"/>
              <a:t>Extras</a:t>
            </a:r>
            <a:r>
              <a:rPr lang="nl-BE" b="1" dirty="0"/>
              <a:t>:</a:t>
            </a:r>
            <a:endParaRPr lang="nl-BE" dirty="0"/>
          </a:p>
          <a:p>
            <a:r>
              <a:rPr lang="nl-BE" i="1" dirty="0">
                <a:solidFill>
                  <a:schemeClr val="accent2"/>
                </a:solidFill>
              </a:rPr>
              <a:t>Variabelen</a:t>
            </a:r>
            <a:r>
              <a:rPr lang="nl-BE" dirty="0"/>
              <a:t> om te onthouden en te rekenen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E3FE4-9B38-42E5-BD59-B6C878C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12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32"/>
    </mc:Choice>
    <mc:Fallback xmlns="">
      <p:transition spd="slow" advTm="49432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74BA-8FE6-4ECF-89A2-CE60782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Informatica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7BCB-798B-4098-8498-ED192FFC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Meer dan alleen programmeren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Algoritme: rechterhandregel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Aantal stappen in slechtste geval?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Efficiënter algoritme mogelijk?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Wat als in- en uitgang niet aan de buitenkant liggen?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Hoe het </a:t>
            </a:r>
            <a:r>
              <a:rPr lang="nl-BE" i="1" dirty="0"/>
              <a:t>kortste</a:t>
            </a:r>
            <a:r>
              <a:rPr lang="nl-BE" dirty="0"/>
              <a:t> pad vinden?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Ook: datastructuren, besturingssystemen, netwerken, gedistribueerde systemen, databanken, …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4032-3021-4421-A97B-7BCE6B73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015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02D-88C6-4D9F-B7B6-9F23E7B0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484784"/>
            <a:ext cx="6840760" cy="3456384"/>
          </a:xfrm>
        </p:spPr>
        <p:txBody>
          <a:bodyPr>
            <a:normAutofit/>
          </a:bodyPr>
          <a:lstStyle/>
          <a:p>
            <a:pPr algn="r"/>
            <a:r>
              <a:rPr lang="nl-BE" dirty="0"/>
              <a:t>Bedankt voor jullie aanwezigheid!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Tot volgend jaar?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E5313-6C8C-4A15-895C-99AC0287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161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5927-723C-4EA8-9041-383B3100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100" dirty="0"/>
              <a:t>Extra materiaal voor de snelle programmeurs …</a:t>
            </a:r>
            <a:endParaRPr lang="LID4096" sz="3100" dirty="0"/>
          </a:p>
        </p:txBody>
      </p:sp>
      <p:pic>
        <p:nvPicPr>
          <p:cNvPr id="6" name="Graphic 5" descr="Rabbit outline">
            <a:extLst>
              <a:ext uri="{FF2B5EF4-FFF2-40B4-BE49-F238E27FC236}">
                <a16:creationId xmlns:a16="http://schemas.microsoft.com/office/drawing/2014/main" id="{77D099D2-35B1-4E7A-BC59-68663D300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075" y="1196752"/>
            <a:ext cx="4895850" cy="48958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3E5E-CFEB-4719-8109-E6C60338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356" y="6602881"/>
            <a:ext cx="461556" cy="2572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032377-C103-4EFE-98C1-80A6E5A7472A}" type="slidenum">
              <a:rPr lang="nl-NL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601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B510-9DF6-4219-AEE7-1F7538E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7E99-6F95-4CA8-A264-4BD8B36B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Stel dat we willen onthouden hoeveel stappen we namen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Moeten dingen kunnen onthouden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Kan met behulp van </a:t>
            </a:r>
            <a:r>
              <a:rPr lang="nl-BE" i="1" dirty="0">
                <a:solidFill>
                  <a:schemeClr val="accent2"/>
                </a:solidFill>
              </a:rPr>
              <a:t>variabelen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i="1" dirty="0">
              <a:solidFill>
                <a:schemeClr val="accent2"/>
              </a:solidFill>
            </a:endParaRPr>
          </a:p>
          <a:p>
            <a:r>
              <a:rPr lang="nl-BE" dirty="0">
                <a:solidFill>
                  <a:schemeClr val="accent1"/>
                </a:solidFill>
              </a:rPr>
              <a:t>Een variabele is een naam voor een geheugenplaats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1"/>
                </a:solidFill>
              </a:rPr>
              <a:t>Zelfgekozen naam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accent1"/>
                </a:solidFill>
              </a:rPr>
              <a:t>We kunnen waarden toekennen, aanpassen, uitlezen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29BA8-74F3-45E6-B9C6-63F93F0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AD877-5043-4433-8253-E320B2EC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45" y="5203862"/>
            <a:ext cx="1595787" cy="483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D1545-56C2-4510-B508-3D0BF3A9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7" y="5234250"/>
            <a:ext cx="3024336" cy="385042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3FB1BC9-5384-4F47-BD4B-F02FE30FC869}"/>
              </a:ext>
            </a:extLst>
          </p:cNvPr>
          <p:cNvSpPr/>
          <p:nvPr/>
        </p:nvSpPr>
        <p:spPr>
          <a:xfrm>
            <a:off x="2411760" y="6021288"/>
            <a:ext cx="1368152" cy="360040"/>
          </a:xfrm>
          <a:prstGeom prst="wedgeRectCallout">
            <a:avLst>
              <a:gd name="adj1" fmla="val -68518"/>
              <a:gd name="adj2" fmla="val -1386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/>
              <a:t>initializatie</a:t>
            </a:r>
            <a:endParaRPr lang="LID4096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6CBD3B4-C325-42A1-BF51-63BF2DB902D8}"/>
              </a:ext>
            </a:extLst>
          </p:cNvPr>
          <p:cNvSpPr/>
          <p:nvPr/>
        </p:nvSpPr>
        <p:spPr>
          <a:xfrm>
            <a:off x="5364090" y="5949280"/>
            <a:ext cx="2232246" cy="360040"/>
          </a:xfrm>
          <a:prstGeom prst="wedgeRectCallout">
            <a:avLst>
              <a:gd name="adj1" fmla="val -55401"/>
              <a:gd name="adj2" fmla="val -128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Waarde aanpassen</a:t>
            </a:r>
            <a:endParaRPr lang="LID4096" dirty="0"/>
          </a:p>
        </p:txBody>
      </p:sp>
      <p:pic>
        <p:nvPicPr>
          <p:cNvPr id="11" name="Graphic 10" descr="Rabbit outline">
            <a:extLst>
              <a:ext uri="{FF2B5EF4-FFF2-40B4-BE49-F238E27FC236}">
                <a16:creationId xmlns:a16="http://schemas.microsoft.com/office/drawing/2014/main" id="{F8463571-C553-4AC6-BC77-95C605FAD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15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FD25-7544-4E4D-A618-9322BD28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Tel het totaal aantal stappen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9722A-F17C-4B91-B2C7-A13C1C0E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67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ECE07-9DF6-4D96-A934-73E5AEBF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7164288" cy="360586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1133C2A-DA90-4952-A475-2238A0A0C9CD}"/>
              </a:ext>
            </a:extLst>
          </p:cNvPr>
          <p:cNvSpPr/>
          <p:nvPr/>
        </p:nvSpPr>
        <p:spPr>
          <a:xfrm>
            <a:off x="1763688" y="5517232"/>
            <a:ext cx="4680520" cy="936104"/>
          </a:xfrm>
          <a:prstGeom prst="wedgeRectCallout">
            <a:avLst>
              <a:gd name="adj1" fmla="val -55399"/>
              <a:gd name="adj2" fmla="val -86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Print geeft de </a:t>
            </a:r>
            <a:r>
              <a:rPr lang="nl-BE" i="1" dirty="0"/>
              <a:t>waarde </a:t>
            </a:r>
            <a:r>
              <a:rPr lang="nl-BE" dirty="0"/>
              <a:t>van uitdrukkingen of variabelen; hier de waarde van de </a:t>
            </a:r>
            <a:r>
              <a:rPr lang="nl-BE" i="1" dirty="0"/>
              <a:t>string </a:t>
            </a:r>
            <a:r>
              <a:rPr lang="nl-BE" dirty="0"/>
              <a:t>“Aantal stappen:” en de waarde van de variabele steps</a:t>
            </a:r>
            <a:endParaRPr lang="LID4096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DCDD1-DE2B-47BB-B451-975FD5F9BE37}"/>
              </a:ext>
            </a:extLst>
          </p:cNvPr>
          <p:cNvSpPr/>
          <p:nvPr/>
        </p:nvSpPr>
        <p:spPr>
          <a:xfrm>
            <a:off x="899592" y="1484784"/>
            <a:ext cx="936104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CF7E3-09F8-441B-9996-92FA206F7BED}"/>
              </a:ext>
            </a:extLst>
          </p:cNvPr>
          <p:cNvSpPr/>
          <p:nvPr/>
        </p:nvSpPr>
        <p:spPr>
          <a:xfrm>
            <a:off x="1365630" y="1910993"/>
            <a:ext cx="1550186" cy="2738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A7F57-6F09-4D05-806B-23768B1B1009}"/>
              </a:ext>
            </a:extLst>
          </p:cNvPr>
          <p:cNvSpPr/>
          <p:nvPr/>
        </p:nvSpPr>
        <p:spPr>
          <a:xfrm>
            <a:off x="876732" y="4888850"/>
            <a:ext cx="3551252" cy="2738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Rabbit outline">
            <a:extLst>
              <a:ext uri="{FF2B5EF4-FFF2-40B4-BE49-F238E27FC236}">
                <a16:creationId xmlns:a16="http://schemas.microsoft.com/office/drawing/2014/main" id="{EE107A50-AF22-471C-A4A9-8267BA8D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9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C9C1-3A21-4833-B5B3-978DE5C7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#5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6460-F15A-42D5-9A38-76E00A3B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 hoeveel maal de robot: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Naar links draait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Naar rechts draait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5ACE-E2BA-47D3-82B7-C1F7EC52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68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A40D0-4BA7-4CE6-B801-A6E8B0880ED8}"/>
              </a:ext>
            </a:extLst>
          </p:cNvPr>
          <p:cNvSpPr txBox="1"/>
          <p:nvPr/>
        </p:nvSpPr>
        <p:spPr>
          <a:xfrm>
            <a:off x="6012160" y="180623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200" dirty="0"/>
              <a:t>vraag5.py</a:t>
            </a:r>
            <a:endParaRPr lang="LID4096" sz="3200" dirty="0"/>
          </a:p>
        </p:txBody>
      </p:sp>
      <p:pic>
        <p:nvPicPr>
          <p:cNvPr id="7" name="Graphic 6" descr="Rabbit outline">
            <a:extLst>
              <a:ext uri="{FF2B5EF4-FFF2-40B4-BE49-F238E27FC236}">
                <a16:creationId xmlns:a16="http://schemas.microsoft.com/office/drawing/2014/main" id="{84F3AC0B-97BF-41D2-9282-46228B15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54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A3CE-8920-46D7-AC57-B8418E10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#5 : Oplossing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C9A9-9031-4F34-ADAD-41AD9073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24E2B-7F75-4F4B-A459-4446F4EE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52D6-6713-4173-AA28-B243C68D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3554"/>
            <a:ext cx="7560840" cy="50468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9A2D8B-8110-4865-A5F6-C3A6A99AAC79}"/>
              </a:ext>
            </a:extLst>
          </p:cNvPr>
          <p:cNvSpPr/>
          <p:nvPr/>
        </p:nvSpPr>
        <p:spPr>
          <a:xfrm>
            <a:off x="474103" y="1340768"/>
            <a:ext cx="936104" cy="4320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9D98F-4CCF-4026-8021-17B102976200}"/>
              </a:ext>
            </a:extLst>
          </p:cNvPr>
          <p:cNvSpPr/>
          <p:nvPr/>
        </p:nvSpPr>
        <p:spPr>
          <a:xfrm>
            <a:off x="1475656" y="2636912"/>
            <a:ext cx="1656184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F9300-63DF-4A4A-BA87-E3EDD5D0DDAC}"/>
              </a:ext>
            </a:extLst>
          </p:cNvPr>
          <p:cNvSpPr/>
          <p:nvPr/>
        </p:nvSpPr>
        <p:spPr>
          <a:xfrm>
            <a:off x="1438985" y="3938428"/>
            <a:ext cx="1656184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9DCC28-AEDD-48F7-8E06-13DA8C708249}"/>
              </a:ext>
            </a:extLst>
          </p:cNvPr>
          <p:cNvSpPr/>
          <p:nvPr/>
        </p:nvSpPr>
        <p:spPr>
          <a:xfrm>
            <a:off x="1410207" y="5015515"/>
            <a:ext cx="1656184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4C961A-008B-4D43-84B0-8E7D1959C8B3}"/>
              </a:ext>
            </a:extLst>
          </p:cNvPr>
          <p:cNvSpPr/>
          <p:nvPr/>
        </p:nvSpPr>
        <p:spPr>
          <a:xfrm>
            <a:off x="467010" y="5945387"/>
            <a:ext cx="439302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Graphic 11" descr="Rabbit outline">
            <a:extLst>
              <a:ext uri="{FF2B5EF4-FFF2-40B4-BE49-F238E27FC236}">
                <a16:creationId xmlns:a16="http://schemas.microsoft.com/office/drawing/2014/main" id="{31420BE0-D35E-4ABB-9D19-A7A3B297A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0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2CECD3-5F9E-4B6C-8501-500F8DAD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6872"/>
            <a:ext cx="4778002" cy="4181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B5ECB-D6E6-4B6D-8CE2-C3825EFC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Vlugge vraag: Antwoord: </a:t>
            </a:r>
            <a:r>
              <a:rPr lang="nl-BE" b="1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43E0-FCAC-4E36-B774-92AFF628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Beschouw volgende beginsituatie; wat is het resultaat van volgende sequentie instructies?</a:t>
            </a:r>
            <a:endParaRPr lang="nl-NL" dirty="0">
              <a:solidFill>
                <a:schemeClr val="accent2"/>
              </a:solidFill>
            </a:endParaRP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EB747-1139-4417-B7C1-8DC2E0E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F1840-29BD-4CD1-A379-403E74A8E43E}"/>
              </a:ext>
            </a:extLst>
          </p:cNvPr>
          <p:cNvSpPr txBox="1"/>
          <p:nvPr/>
        </p:nvSpPr>
        <p:spPr>
          <a:xfrm>
            <a:off x="1462823" y="39330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CEA73-1237-4B3F-AA8C-923B55EF7BC8}"/>
              </a:ext>
            </a:extLst>
          </p:cNvPr>
          <p:cNvSpPr txBox="1"/>
          <p:nvPr/>
        </p:nvSpPr>
        <p:spPr>
          <a:xfrm>
            <a:off x="2771800" y="39330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6558A-0A73-4EE2-B8E9-850C5ECE8BEF}"/>
              </a:ext>
            </a:extLst>
          </p:cNvPr>
          <p:cNvSpPr txBox="1"/>
          <p:nvPr/>
        </p:nvSpPr>
        <p:spPr>
          <a:xfrm>
            <a:off x="2771800" y="530120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7F8FB-3624-4119-903F-D0701A9C71EB}"/>
              </a:ext>
            </a:extLst>
          </p:cNvPr>
          <p:cNvSpPr/>
          <p:nvPr/>
        </p:nvSpPr>
        <p:spPr>
          <a:xfrm>
            <a:off x="5796136" y="2708920"/>
            <a:ext cx="237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turnRight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goForward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goForward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goForward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turnRight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37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67"/>
    </mc:Choice>
    <mc:Fallback xmlns="">
      <p:transition spd="slow" advTm="99167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70E5-F23C-4515-9B30-CEBA43A2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gebruiken in </a:t>
            </a:r>
            <a:r>
              <a:rPr lang="nl-BE" i="1" dirty="0" err="1"/>
              <a:t>if</a:t>
            </a:r>
            <a:r>
              <a:rPr lang="nl-BE" dirty="0"/>
              <a:t> en </a:t>
            </a:r>
            <a:r>
              <a:rPr lang="nl-BE" i="1" dirty="0" err="1"/>
              <a:t>while</a:t>
            </a:r>
            <a:endParaRPr lang="LID4096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3B4368-EC46-4EBD-B874-89CC871AF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kunnen bewerkingen doen met een variabele: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kunnen testen of een variabele of uitdrukking kleiner, gelijk, groter is dan een waarde of een andere variabele of uitdrukking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32EAD-5CC4-445B-AF35-21FF6AE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70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9BE92-BD5A-415F-8B65-A34B6170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1926041"/>
            <a:ext cx="7884368" cy="716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93B9F-BC45-41CC-8D61-67342DE8C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0" y="4365104"/>
            <a:ext cx="7884368" cy="1788452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7C85A85-8332-49AA-BD97-DAE8CB4AA300}"/>
              </a:ext>
            </a:extLst>
          </p:cNvPr>
          <p:cNvSpPr/>
          <p:nvPr/>
        </p:nvSpPr>
        <p:spPr>
          <a:xfrm>
            <a:off x="2296522" y="2642277"/>
            <a:ext cx="1987446" cy="426684"/>
          </a:xfrm>
          <a:prstGeom prst="wedgeRectCallout">
            <a:avLst>
              <a:gd name="adj1" fmla="val -51153"/>
              <a:gd name="adj2" fmla="val -162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vermenigvuldiging</a:t>
            </a:r>
            <a:endParaRPr lang="LID4096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18EBD71-A157-4F2B-8B6B-3277AAC5BD96}"/>
              </a:ext>
            </a:extLst>
          </p:cNvPr>
          <p:cNvSpPr/>
          <p:nvPr/>
        </p:nvSpPr>
        <p:spPr>
          <a:xfrm>
            <a:off x="3779912" y="4005064"/>
            <a:ext cx="3384376" cy="622039"/>
          </a:xfrm>
          <a:prstGeom prst="wedgeRectCallout">
            <a:avLst>
              <a:gd name="adj1" fmla="val -87171"/>
              <a:gd name="adj2" fmla="val 1049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Let op! 2x = om te testen op gelijkheid!</a:t>
            </a:r>
            <a:endParaRPr lang="LID4096" dirty="0"/>
          </a:p>
        </p:txBody>
      </p:sp>
      <p:pic>
        <p:nvPicPr>
          <p:cNvPr id="12" name="Graphic 11" descr="Rabbit outline">
            <a:extLst>
              <a:ext uri="{FF2B5EF4-FFF2-40B4-BE49-F238E27FC236}">
                <a16:creationId xmlns:a16="http://schemas.microsoft.com/office/drawing/2014/main" id="{DCA96A59-6B45-4E89-8354-9BE2F4813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943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B3A-EC72-4E5B-84A0-DD958E63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Opdracht #6			      vraag6.py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0F78-D93C-4F20-9A59-A3B5D2A7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 welk algoritme het grootste aantal stappen nodig heeft in het doolhof: de rechterhand regel of de linkerhand regel?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F4309-EAA9-421F-9E7D-ACEC7D85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71</a:t>
            </a:fld>
            <a:endParaRPr lang="nl-NL"/>
          </a:p>
        </p:txBody>
      </p:sp>
      <p:pic>
        <p:nvPicPr>
          <p:cNvPr id="5" name="Graphic 4" descr="Rabbit outline">
            <a:extLst>
              <a:ext uri="{FF2B5EF4-FFF2-40B4-BE49-F238E27FC236}">
                <a16:creationId xmlns:a16="http://schemas.microsoft.com/office/drawing/2014/main" id="{306B5038-DB26-413E-A96B-4B378214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27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4DB47-C9E5-4B96-9CAA-27AB7C3F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03" y="260648"/>
            <a:ext cx="5360419" cy="587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85027-E154-4BA7-8793-C1737788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dirty="0"/>
              <a:t>Opdracht #6 </a:t>
            </a:r>
            <a:br>
              <a:rPr lang="nl-BE" dirty="0"/>
            </a:br>
            <a:r>
              <a:rPr lang="nl-BE" dirty="0"/>
              <a:t>Oplossing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869ED-9455-48C8-85CE-1BBDC671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72</a:t>
            </a:fld>
            <a:endParaRPr lang="nl-NL"/>
          </a:p>
        </p:txBody>
      </p:sp>
      <p:pic>
        <p:nvPicPr>
          <p:cNvPr id="7" name="Graphic 6" descr="Rabbit outline">
            <a:extLst>
              <a:ext uri="{FF2B5EF4-FFF2-40B4-BE49-F238E27FC236}">
                <a16:creationId xmlns:a16="http://schemas.microsoft.com/office/drawing/2014/main" id="{C304D3C7-2130-416B-BF0E-67209E36D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40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4DB47-C9E5-4B96-9CAA-27AB7C3F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03" y="260648"/>
            <a:ext cx="5360419" cy="587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85027-E154-4BA7-8793-C1737788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dirty="0"/>
              <a:t>Opdracht #6 </a:t>
            </a:r>
            <a:br>
              <a:rPr lang="nl-BE" dirty="0"/>
            </a:br>
            <a:r>
              <a:rPr lang="nl-BE" dirty="0"/>
              <a:t>Oplossing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869ED-9455-48C8-85CE-1BBDC671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73</a:t>
            </a:fld>
            <a:endParaRPr lang="nl-NL"/>
          </a:p>
        </p:txBody>
      </p:sp>
      <p:pic>
        <p:nvPicPr>
          <p:cNvPr id="7" name="Graphic 6" descr="Rabbit outline">
            <a:extLst>
              <a:ext uri="{FF2B5EF4-FFF2-40B4-BE49-F238E27FC236}">
                <a16:creationId xmlns:a16="http://schemas.microsoft.com/office/drawing/2014/main" id="{C304D3C7-2130-416B-BF0E-67209E36D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8383" y="44624"/>
            <a:ext cx="1089417" cy="108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E8783-D625-4CD6-AFB7-2F86008C6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84" y="2834794"/>
            <a:ext cx="8460432" cy="1682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219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C0F5C1B-9040-4F81-B602-1CE6B20F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" y="25653"/>
            <a:ext cx="9180512" cy="68013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1A11C-E74F-4148-93B7-DB53D773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D723008-B3E5-4E42-9335-2CC4C74CB7C9}"/>
              </a:ext>
            </a:extLst>
          </p:cNvPr>
          <p:cNvSpPr/>
          <p:nvPr/>
        </p:nvSpPr>
        <p:spPr>
          <a:xfrm>
            <a:off x="2843808" y="260648"/>
            <a:ext cx="1440160" cy="684258"/>
          </a:xfrm>
          <a:prstGeom prst="wedgeRectCallout">
            <a:avLst>
              <a:gd name="adj1" fmla="val 63574"/>
              <a:gd name="adj2" fmla="val 1216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Venster met code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5A820F7-B465-456D-BE8E-43E3FF0A1AFB}"/>
              </a:ext>
            </a:extLst>
          </p:cNvPr>
          <p:cNvSpPr/>
          <p:nvPr/>
        </p:nvSpPr>
        <p:spPr>
          <a:xfrm>
            <a:off x="1907704" y="2915460"/>
            <a:ext cx="1584176" cy="828274"/>
          </a:xfrm>
          <a:prstGeom prst="wedgeRectCallout">
            <a:avLst>
              <a:gd name="adj1" fmla="val -49109"/>
              <a:gd name="adj2" fmla="val -90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Wisselen tussen bestanden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1308631-77DF-4818-9C29-AA19E1A06941}"/>
              </a:ext>
            </a:extLst>
          </p:cNvPr>
          <p:cNvSpPr/>
          <p:nvPr/>
        </p:nvSpPr>
        <p:spPr>
          <a:xfrm>
            <a:off x="7589865" y="1448598"/>
            <a:ext cx="1584176" cy="684258"/>
          </a:xfrm>
          <a:prstGeom prst="wedgeRectCallout">
            <a:avLst>
              <a:gd name="adj1" fmla="val -63037"/>
              <a:gd name="adj2" fmla="val -190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Opnieuw uitvoeren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4B822EE-92ED-4BAB-AC3B-59798FCF445A}"/>
              </a:ext>
            </a:extLst>
          </p:cNvPr>
          <p:cNvSpPr/>
          <p:nvPr/>
        </p:nvSpPr>
        <p:spPr>
          <a:xfrm>
            <a:off x="2339752" y="5030030"/>
            <a:ext cx="1728192" cy="684258"/>
          </a:xfrm>
          <a:prstGeom prst="wedgeRectCallout">
            <a:avLst>
              <a:gd name="adj1" fmla="val 103881"/>
              <a:gd name="adj2" fmla="val -3738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Rechtsklikken opent dit menu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8EE90D7-3C7E-4312-BC9A-832C7604B9F7}"/>
              </a:ext>
            </a:extLst>
          </p:cNvPr>
          <p:cNvSpPr/>
          <p:nvPr/>
        </p:nvSpPr>
        <p:spPr>
          <a:xfrm>
            <a:off x="7236296" y="4344626"/>
            <a:ext cx="1728192" cy="684258"/>
          </a:xfrm>
          <a:prstGeom prst="wedgeRectCallout">
            <a:avLst>
              <a:gd name="adj1" fmla="val -133326"/>
              <a:gd name="adj2" fmla="val -74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tx1"/>
                </a:solidFill>
              </a:rPr>
              <a:t>Huidig</a:t>
            </a:r>
            <a:r>
              <a:rPr lang="nl-BE" dirty="0">
                <a:solidFill>
                  <a:schemeClr val="tx1"/>
                </a:solidFill>
              </a:rPr>
              <a:t> bestand uitvoeren</a:t>
            </a:r>
          </a:p>
        </p:txBody>
      </p:sp>
    </p:spTree>
    <p:extLst>
      <p:ext uri="{BB962C8B-B14F-4D97-AF65-F5344CB8AC3E}">
        <p14:creationId xmlns:p14="http://schemas.microsoft.com/office/powerpoint/2010/main" val="261028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3"/>
    </mc:Choice>
    <mc:Fallback xmlns="">
      <p:transition spd="slow" advTm="77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71A0-78BB-4255-9CC8-A1E26CF6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#1				(vraag1.py)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4480-8C41-4523-A178-48C6E004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zijn al een eind op weg; maak het programma verder af!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95119-355E-41E1-B41F-9BE72777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5F976-6793-4418-9041-2E192BCF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95" y="1916832"/>
            <a:ext cx="3917114" cy="34290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C14218-7DC5-4C4D-A5D6-C8CEC9103FC8}"/>
              </a:ext>
            </a:extLst>
          </p:cNvPr>
          <p:cNvSpPr/>
          <p:nvPr/>
        </p:nvSpPr>
        <p:spPr>
          <a:xfrm>
            <a:off x="564214" y="3789040"/>
            <a:ext cx="1562472" cy="1133836"/>
          </a:xfrm>
          <a:prstGeom prst="wedgeRectCallout">
            <a:avLst>
              <a:gd name="adj1" fmla="val 127155"/>
              <a:gd name="adj2" fmla="val -671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Het programma brengt me tot hier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1A4BCA5-9A71-4438-9DBA-7A7E26CA310B}"/>
              </a:ext>
            </a:extLst>
          </p:cNvPr>
          <p:cNvSpPr/>
          <p:nvPr/>
        </p:nvSpPr>
        <p:spPr>
          <a:xfrm>
            <a:off x="7027191" y="2672734"/>
            <a:ext cx="1440160" cy="684258"/>
          </a:xfrm>
          <a:prstGeom prst="wedgeRectCallout">
            <a:avLst>
              <a:gd name="adj1" fmla="val -143359"/>
              <a:gd name="adj2" fmla="val -16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Maar ik wil naar hier!</a:t>
            </a:r>
          </a:p>
        </p:txBody>
      </p:sp>
    </p:spTree>
    <p:extLst>
      <p:ext uri="{BB962C8B-B14F-4D97-AF65-F5344CB8AC3E}">
        <p14:creationId xmlns:p14="http://schemas.microsoft.com/office/powerpoint/2010/main" val="25243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750"/>
    </mc:Choice>
    <mc:Fallback xmlns="">
      <p:transition spd="slow" advTm="91575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5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|2.2|5.2|4.2"/>
</p:tagLst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c537ae7-eafc-496e-8663-898e09642a75" Revision="1" Stencil="System.MyShapes" StencilVersion="1.0"/>
</Control>
</file>

<file path=customXml/itemProps1.xml><?xml version="1.0" encoding="utf-8"?>
<ds:datastoreItem xmlns:ds="http://schemas.openxmlformats.org/officeDocument/2006/customXml" ds:itemID="{7F515F82-9A60-414D-9665-6B7F30CFB7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Microsoft Macintosh PowerPoint</Application>
  <PresentationFormat>On-screen Show (4:3)</PresentationFormat>
  <Paragraphs>436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Courier New</vt:lpstr>
      <vt:lpstr>Wingdings</vt:lpstr>
      <vt:lpstr>Kantoorthema</vt:lpstr>
      <vt:lpstr>Login: student wachtwoord: Ohey5350</vt:lpstr>
      <vt:lpstr>Hands-on sessie: programmeren</vt:lpstr>
      <vt:lpstr>Wat is een computerprogramma ?</vt:lpstr>
      <vt:lpstr>Tijdens deze mini-les maken we …</vt:lpstr>
      <vt:lpstr>De instructies:</vt:lpstr>
      <vt:lpstr>Vlugge vraag</vt:lpstr>
      <vt:lpstr>Vlugge vraag: Antwoord: b</vt:lpstr>
      <vt:lpstr>PowerPoint Presentation</vt:lpstr>
      <vt:lpstr>Opdracht #1    (vraag1.py)</vt:lpstr>
      <vt:lpstr>Oplossing opdracht #1</vt:lpstr>
      <vt:lpstr>We vallen in herhaling …</vt:lpstr>
      <vt:lpstr>We vallen in herhaling …</vt:lpstr>
      <vt:lpstr>Herhalingslus</vt:lpstr>
      <vt:lpstr>Nieuwe functies</vt:lpstr>
      <vt:lpstr>Herhalingslus</vt:lpstr>
      <vt:lpstr>Opdracht #2a    (vraag2a.py)</vt:lpstr>
      <vt:lpstr>Oplossing #2a</vt:lpstr>
      <vt:lpstr>Oplossing #2a</vt:lpstr>
      <vt:lpstr>Oplossing #2a</vt:lpstr>
      <vt:lpstr>Oplossing #2a</vt:lpstr>
      <vt:lpstr>Oplossing #2a</vt:lpstr>
      <vt:lpstr>Oplossing #2a</vt:lpstr>
      <vt:lpstr>Oplossing #2a : minder code!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Oplossing #2a  - korter</vt:lpstr>
      <vt:lpstr>Opdracht #2b    (vraag2b.py)</vt:lpstr>
      <vt:lpstr>Oplossing #2b</vt:lpstr>
      <vt:lpstr>Willekeurige doolhoven oplossen</vt:lpstr>
      <vt:lpstr>if – elif - else</vt:lpstr>
      <vt:lpstr>if – elif - else</vt:lpstr>
      <vt:lpstr>Opdracht #3    vraag3.py</vt:lpstr>
      <vt:lpstr>Oplossing #3</vt:lpstr>
      <vt:lpstr>De rechterhandregel</vt:lpstr>
      <vt:lpstr>Rechterhandregel: voorbeeld</vt:lpstr>
      <vt:lpstr>De rechterhandregel</vt:lpstr>
      <vt:lpstr>De rechterhandregel</vt:lpstr>
      <vt:lpstr>De rechterhandregel</vt:lpstr>
      <vt:lpstr>De rechterhandregel</vt:lpstr>
      <vt:lpstr>De rechterhandregel</vt:lpstr>
      <vt:lpstr>De rechterhandregel</vt:lpstr>
      <vt:lpstr>De rechterhandregel</vt:lpstr>
      <vt:lpstr>De rechterhandregel</vt:lpstr>
      <vt:lpstr>De rechterhandregel</vt:lpstr>
      <vt:lpstr>De rechterhandregel</vt:lpstr>
      <vt:lpstr>Rechterhandregel</vt:lpstr>
      <vt:lpstr>Opdracht #4    vraag4.py</vt:lpstr>
      <vt:lpstr>Oplossing #4</vt:lpstr>
      <vt:lpstr>Samenvatting</vt:lpstr>
      <vt:lpstr>Informatica</vt:lpstr>
      <vt:lpstr>Bedankt voor jullie aanwezigheid!   Tot volgend jaar?</vt:lpstr>
      <vt:lpstr>Extra materiaal voor de snelle programmeurs …</vt:lpstr>
      <vt:lpstr>Variabelen</vt:lpstr>
      <vt:lpstr>Tel het totaal aantal stappen</vt:lpstr>
      <vt:lpstr>Opdracht #5</vt:lpstr>
      <vt:lpstr>Opdracht #5 : Oplossing</vt:lpstr>
      <vt:lpstr>Variabelen gebruiken in if en while</vt:lpstr>
      <vt:lpstr>Opdracht #6         vraag6.py</vt:lpstr>
      <vt:lpstr>Opdracht #6  Oplossing</vt:lpstr>
      <vt:lpstr>Opdracht #6  Oplossing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2024-09-20T11:21:55Z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