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89CA-F59D-24E5-A497-1DBA5A19A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B6FFD-F30D-058A-E03B-A6C9B27CC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C322-F5E1-B50D-1F25-C1F44D77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B752-D7A7-BC9C-3AA0-7EAA8D99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B118-28B8-D988-555C-D5B9480A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809F-A616-F3F5-A3E5-EE45C242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B7016-1722-C48C-86E9-565D7A54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54C7-CB1A-8AA8-4188-C20FBD71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39C1-5642-D758-27F8-A80C5241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1AF4-ADED-9D18-CA21-D8DC9904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71EC0-DF25-DC4E-8732-9C259D845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F7032-DE77-1244-081B-625D3BDAB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52D4-1CD4-111D-6F4C-05A2CEC9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2362-F8D4-577B-41B7-FDC4C721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22CE-250B-F536-4801-B7799918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D002-B944-1FC5-C3C9-1BA160DD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AF9A-EBB6-2A8E-ACD8-21F57F1D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CB85C-E769-6094-A27C-8D565AC5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D556-13AD-7B37-ED0A-551AC7A4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A972-ADF9-52D7-A1BA-447A2648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43CD-C335-2F7E-0D34-8AFB6ED7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D7B9C-CB54-404B-AF61-39B827AAC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2D71-AFE2-6064-BF46-7D67A194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7783-62D7-BAAF-E8DC-14E0BEAD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6E1E8-2088-70EB-B258-1AD7734A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4073-D4FB-9B79-963E-C900253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1634-7D61-55F1-76F8-57DBBBA4C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7B54-3EBF-8CC0-942E-A7F74B0C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94A34-A781-E12C-7572-C166017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B9D5-603F-DC1D-50EA-E2691D60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1F954-26E2-B599-45CC-93A1BF37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6F59-7784-B3D3-59F2-137B8BC2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DC27A-5911-D7EE-A9B5-49F83B75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E7430-F078-B9B9-BD3F-261739251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0A87B-3224-01D7-5464-46CBB1FCD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C661C-2CE7-BDF2-F1F5-1750E704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2ECDA-A403-665D-0221-CCE91FB1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4BC87-05A1-3F9A-4E01-DA7F278A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17798-9165-8F86-D087-645FCFB9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7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3D7A-6A8E-C78A-B938-1BBBD680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C410-ECAA-645D-F24F-E28B3362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98CA9-E172-6DBD-8C00-C3953369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20135-1518-7BF9-1CCC-018AFD57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D7168-98D7-1009-D1FC-82100C3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C0A2E-794F-B83E-EE8D-2599D98A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EA995-9C44-15D0-E734-F41A9339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9B10-18C4-BFFF-D114-BCECDF22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E502-F239-461C-A116-0026FF495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978A7-9A22-15F6-F639-C9920988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0F6EA-5671-00A0-BECB-EC2D32EB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358E7-4007-06F3-709E-927EBF32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3AB73-0D6C-6FBA-B18D-E8E7C06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C100-6778-0AF6-D40A-61FA9ECD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81A98-B78B-61FD-1395-3A809F0BE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17D25-4A12-ABFD-0B23-61608A6E8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95D4-03E9-EFE7-1702-9D50F28E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9A44E-0359-AE3D-D3FC-D375DABA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9AAA5-0031-5532-B4BD-13163642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FE226-559A-8B4A-580E-08CD99EC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70FA-2434-37CD-974F-85449E5A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EC0E-FC58-39BD-21E6-293EEEC57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ED1F3-FF51-4816-AF2A-6E0A6497A388}" type="datetimeFigureOut">
              <a:rPr lang="en-US" smtClean="0"/>
              <a:t>03/06/2022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9975-A946-AAD2-B185-CAF23E271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BDF3-9C4F-2747-32FE-53C5CA019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0135-892F-40C5-B2C4-C307C704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C1AA-378E-07B6-C288-33BAB6122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03C38-A406-37D4-8C11-9CEDF2576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5768133-ED33-2170-A210-7DC6BFBBFB0F}"/>
              </a:ext>
            </a:extLst>
          </p:cNvPr>
          <p:cNvGrpSpPr/>
          <p:nvPr/>
        </p:nvGrpSpPr>
        <p:grpSpPr>
          <a:xfrm>
            <a:off x="778933" y="279399"/>
            <a:ext cx="8686800" cy="5198534"/>
            <a:chOff x="778933" y="279399"/>
            <a:chExt cx="8686800" cy="519853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F618377-559D-0C0B-570F-D1ADB3C1A235}"/>
                </a:ext>
              </a:extLst>
            </p:cNvPr>
            <p:cNvGrpSpPr/>
            <p:nvPr/>
          </p:nvGrpSpPr>
          <p:grpSpPr>
            <a:xfrm>
              <a:off x="778933" y="279399"/>
              <a:ext cx="8686800" cy="5198534"/>
              <a:chOff x="778933" y="279399"/>
              <a:chExt cx="8686800" cy="519853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EBD57BC-AD19-7F67-9EAD-0DCAC3CB4CFE}"/>
                  </a:ext>
                </a:extLst>
              </p:cNvPr>
              <p:cNvGrpSpPr/>
              <p:nvPr/>
            </p:nvGrpSpPr>
            <p:grpSpPr>
              <a:xfrm>
                <a:off x="778933" y="279399"/>
                <a:ext cx="7518400" cy="3378200"/>
                <a:chOff x="2023533" y="194733"/>
                <a:chExt cx="7518400" cy="3378200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292B69D-B5FC-2521-4FBD-41A3F45262A7}"/>
                    </a:ext>
                  </a:extLst>
                </p:cNvPr>
                <p:cNvSpPr/>
                <p:nvPr/>
              </p:nvSpPr>
              <p:spPr>
                <a:xfrm>
                  <a:off x="4915958" y="558801"/>
                  <a:ext cx="1733550" cy="82973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Total women</a:t>
                  </a:r>
                </a:p>
                <a:p>
                  <a:pPr algn="ctr"/>
                  <a:r>
                    <a:rPr lang="en-US" sz="1400" dirty="0"/>
                    <a:t>N=954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1A9A78B-4674-CD53-F173-2618F8C9194B}"/>
                    </a:ext>
                  </a:extLst>
                </p:cNvPr>
                <p:cNvGrpSpPr/>
                <p:nvPr/>
              </p:nvGrpSpPr>
              <p:grpSpPr>
                <a:xfrm>
                  <a:off x="2489201" y="1888067"/>
                  <a:ext cx="6568017" cy="829733"/>
                  <a:chOff x="2489201" y="1888067"/>
                  <a:chExt cx="6568017" cy="829733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4048A626-8588-46C4-EFC6-6FB53AF0E9E8}"/>
                      </a:ext>
                    </a:extLst>
                  </p:cNvPr>
                  <p:cNvSpPr/>
                  <p:nvPr/>
                </p:nvSpPr>
                <p:spPr>
                  <a:xfrm>
                    <a:off x="2489201" y="1888067"/>
                    <a:ext cx="1733550" cy="82973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Covid-19 infected</a:t>
                    </a:r>
                  </a:p>
                  <a:p>
                    <a:pPr algn="ctr"/>
                    <a:r>
                      <a:rPr lang="en-US" sz="1100" dirty="0"/>
                      <a:t>N=73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A68A8C99-FB58-C387-DA9F-1330CB07A931}"/>
                      </a:ext>
                    </a:extLst>
                  </p:cNvPr>
                  <p:cNvSpPr/>
                  <p:nvPr/>
                </p:nvSpPr>
                <p:spPr>
                  <a:xfrm>
                    <a:off x="7323668" y="1888067"/>
                    <a:ext cx="1733550" cy="82973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Not yet infected</a:t>
                    </a:r>
                  </a:p>
                  <a:p>
                    <a:pPr algn="ctr"/>
                    <a:r>
                      <a:rPr lang="en-US" sz="1100" dirty="0"/>
                      <a:t>N=881</a:t>
                    </a:r>
                  </a:p>
                </p:txBody>
              </p: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2B66E3D3-28BC-18C7-F1E7-9A78470497CE}"/>
                    </a:ext>
                  </a:extLst>
                </p:cNvPr>
                <p:cNvCxnSpPr>
                  <a:stCxn id="5" idx="4"/>
                  <a:endCxn id="6" idx="0"/>
                </p:cNvCxnSpPr>
                <p:nvPr/>
              </p:nvCxnSpPr>
              <p:spPr>
                <a:xfrm flipH="1">
                  <a:off x="3355976" y="1388534"/>
                  <a:ext cx="2426757" cy="4995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BB288835-8267-204B-5C58-01DA38B9FB99}"/>
                    </a:ext>
                  </a:extLst>
                </p:cNvPr>
                <p:cNvCxnSpPr>
                  <a:cxnSpLocks/>
                  <a:stCxn id="5" idx="4"/>
                  <a:endCxn id="7" idx="0"/>
                </p:cNvCxnSpPr>
                <p:nvPr/>
              </p:nvCxnSpPr>
              <p:spPr>
                <a:xfrm>
                  <a:off x="5782733" y="1388534"/>
                  <a:ext cx="2407710" cy="4995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C255BE-7D65-ABB7-F217-B371906F1930}"/>
                    </a:ext>
                  </a:extLst>
                </p:cNvPr>
                <p:cNvSpPr/>
                <p:nvPr/>
              </p:nvSpPr>
              <p:spPr>
                <a:xfrm>
                  <a:off x="2023533" y="194733"/>
                  <a:ext cx="7518400" cy="3378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19AA514-CBBB-81A7-A9DD-D73D94C0F023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945843" y="2802466"/>
                <a:ext cx="0" cy="1845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21FD3A-860D-8E00-74A6-EDACA7D5601E}"/>
                  </a:ext>
                </a:extLst>
              </p:cNvPr>
              <p:cNvSpPr txBox="1"/>
              <p:nvPr/>
            </p:nvSpPr>
            <p:spPr>
              <a:xfrm>
                <a:off x="6945843" y="3726245"/>
                <a:ext cx="251989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Propensity score matching</a:t>
                </a:r>
              </a:p>
              <a:p>
                <a:r>
                  <a:rPr lang="en-US" sz="1100" dirty="0"/>
                  <a:t>By maternal age and previous pregnancy</a:t>
                </a:r>
              </a:p>
              <a:p>
                <a:r>
                  <a:rPr lang="en-US" sz="1100" dirty="0"/>
                  <a:t>(</a:t>
                </a:r>
                <a:r>
                  <a:rPr lang="en-US" sz="1100" dirty="0" err="1"/>
                  <a:t>MatchIt</a:t>
                </a:r>
                <a:r>
                  <a:rPr lang="en-US" sz="1100" dirty="0"/>
                  <a:t> package)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678D449-F8B0-F7D2-6799-17C309B1A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1376" y="2802466"/>
                <a:ext cx="0" cy="1845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76D4603-27F6-EFCD-E947-3DBAB29B9E8B}"/>
                  </a:ext>
                </a:extLst>
              </p:cNvPr>
              <p:cNvSpPr/>
              <p:nvPr/>
            </p:nvSpPr>
            <p:spPr>
              <a:xfrm>
                <a:off x="1244601" y="4648200"/>
                <a:ext cx="1733550" cy="8297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Covid-19 infected</a:t>
                </a:r>
              </a:p>
              <a:p>
                <a:pPr algn="ctr"/>
                <a:r>
                  <a:rPr lang="en-US" sz="1100" dirty="0"/>
                  <a:t>N=73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353B1DF-4CD9-3247-3AEA-EA29C1EACD8B}"/>
                  </a:ext>
                </a:extLst>
              </p:cNvPr>
              <p:cNvSpPr/>
              <p:nvPr/>
            </p:nvSpPr>
            <p:spPr>
              <a:xfrm>
                <a:off x="6079068" y="4648200"/>
                <a:ext cx="1733550" cy="8297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Not yet infected</a:t>
                </a:r>
              </a:p>
              <a:p>
                <a:pPr algn="ctr"/>
                <a:r>
                  <a:rPr lang="en-US" sz="1100" dirty="0"/>
                  <a:t>N=73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B25B71-B4D3-6EDD-D17D-1AE4CFEC86A5}"/>
                </a:ext>
              </a:extLst>
            </p:cNvPr>
            <p:cNvSpPr txBox="1"/>
            <p:nvPr/>
          </p:nvSpPr>
          <p:spPr>
            <a:xfrm>
              <a:off x="6549813" y="331569"/>
              <a:ext cx="17475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Initial population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83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6C5C235-E34E-9121-9BF3-2C8C0F03064F}"/>
              </a:ext>
            </a:extLst>
          </p:cNvPr>
          <p:cNvGrpSpPr/>
          <p:nvPr/>
        </p:nvGrpSpPr>
        <p:grpSpPr>
          <a:xfrm>
            <a:off x="127000" y="186268"/>
            <a:ext cx="9702800" cy="6564976"/>
            <a:chOff x="127000" y="186268"/>
            <a:chExt cx="9702800" cy="65649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5D91ADF-E3E2-E74E-55BB-50A7C0294DB0}"/>
                </a:ext>
              </a:extLst>
            </p:cNvPr>
            <p:cNvGrpSpPr/>
            <p:nvPr/>
          </p:nvGrpSpPr>
          <p:grpSpPr>
            <a:xfrm>
              <a:off x="1139908" y="186268"/>
              <a:ext cx="7971595" cy="6564976"/>
              <a:chOff x="1117267" y="186267"/>
              <a:chExt cx="9455484" cy="778702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CC9440A-E788-DC98-9C04-BEB4BBBC1A29}"/>
                  </a:ext>
                </a:extLst>
              </p:cNvPr>
              <p:cNvSpPr/>
              <p:nvPr/>
            </p:nvSpPr>
            <p:spPr>
              <a:xfrm>
                <a:off x="3520545" y="643467"/>
                <a:ext cx="2035175" cy="8297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Study population</a:t>
                </a:r>
              </a:p>
              <a:p>
                <a:pPr algn="ctr"/>
                <a:r>
                  <a:rPr lang="en-US" sz="1400" dirty="0"/>
                  <a:t>N=971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68BA02F-720D-2435-7F30-CA35B70238F9}"/>
                  </a:ext>
                </a:extLst>
              </p:cNvPr>
              <p:cNvSpPr/>
              <p:nvPr/>
            </p:nvSpPr>
            <p:spPr>
              <a:xfrm>
                <a:off x="6079067" y="186267"/>
                <a:ext cx="1840783" cy="8297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Received AZ</a:t>
                </a:r>
              </a:p>
              <a:p>
                <a:pPr algn="ctr"/>
                <a:r>
                  <a:rPr lang="en-US" sz="1100" dirty="0"/>
                  <a:t>N=452</a:t>
                </a:r>
              </a:p>
              <a:p>
                <a:pPr algn="ctr"/>
                <a:r>
                  <a:rPr lang="en-US" sz="1100" dirty="0"/>
                  <a:t>(first dose)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557652-0324-2236-0643-D84D82F68EB7}"/>
                  </a:ext>
                </a:extLst>
              </p:cNvPr>
              <p:cNvSpPr/>
              <p:nvPr/>
            </p:nvSpPr>
            <p:spPr>
              <a:xfrm>
                <a:off x="6079067" y="1170518"/>
                <a:ext cx="1840783" cy="8297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Received Pfizer</a:t>
                </a:r>
              </a:p>
              <a:p>
                <a:pPr algn="ctr"/>
                <a:r>
                  <a:rPr lang="en-US" sz="1100" dirty="0"/>
                  <a:t>N=519</a:t>
                </a:r>
              </a:p>
              <a:p>
                <a:pPr algn="ctr"/>
                <a:r>
                  <a:rPr lang="en-US" sz="1100" dirty="0"/>
                  <a:t>(first dose)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B8B0785-5F3F-A32A-4515-0DA9F0C0034F}"/>
                  </a:ext>
                </a:extLst>
              </p:cNvPr>
              <p:cNvCxnSpPr>
                <a:cxnSpLocks/>
                <a:stCxn id="4" idx="6"/>
                <a:endCxn id="6" idx="2"/>
              </p:cNvCxnSpPr>
              <p:nvPr/>
            </p:nvCxnSpPr>
            <p:spPr>
              <a:xfrm>
                <a:off x="5555719" y="1058334"/>
                <a:ext cx="523348" cy="5270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AEB6F77-4D4F-F6D4-E721-AB6CA3081C64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 flipV="1">
                <a:off x="5555719" y="601134"/>
                <a:ext cx="523348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C6135F9-9D0C-1F9C-B575-D96902E6767B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7919850" y="1585384"/>
                <a:ext cx="91935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70A7981-6806-DAE1-9B75-849A15DF6F66}"/>
                  </a:ext>
                </a:extLst>
              </p:cNvPr>
              <p:cNvCxnSpPr>
                <a:cxnSpLocks/>
                <a:stCxn id="5" idx="6"/>
                <a:endCxn id="11" idx="2"/>
              </p:cNvCxnSpPr>
              <p:nvPr/>
            </p:nvCxnSpPr>
            <p:spPr>
              <a:xfrm>
                <a:off x="7919850" y="601134"/>
                <a:ext cx="9193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830B13-EDB6-268E-9394-35165158EAF0}"/>
                  </a:ext>
                </a:extLst>
              </p:cNvPr>
              <p:cNvSpPr/>
              <p:nvPr/>
            </p:nvSpPr>
            <p:spPr>
              <a:xfrm>
                <a:off x="8839201" y="186267"/>
                <a:ext cx="1733550" cy="8297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Singletons</a:t>
                </a:r>
              </a:p>
              <a:p>
                <a:pPr algn="ctr"/>
                <a:r>
                  <a:rPr lang="en-US" sz="1100" dirty="0"/>
                  <a:t>N=441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1B85F1-5903-A8E0-AF6A-FADAE4CEC01B}"/>
                  </a:ext>
                </a:extLst>
              </p:cNvPr>
              <p:cNvSpPr/>
              <p:nvPr/>
            </p:nvSpPr>
            <p:spPr>
              <a:xfrm>
                <a:off x="8839201" y="1170517"/>
                <a:ext cx="1733550" cy="8297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Singletons</a:t>
                </a:r>
              </a:p>
              <a:p>
                <a:pPr algn="ctr"/>
                <a:r>
                  <a:rPr lang="en-US" sz="1100" dirty="0"/>
                  <a:t>N=513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C40D553-F36A-66AD-16BF-FB5D30CEAC68}"/>
                  </a:ext>
                </a:extLst>
              </p:cNvPr>
              <p:cNvGrpSpPr/>
              <p:nvPr/>
            </p:nvGrpSpPr>
            <p:grpSpPr>
              <a:xfrm>
                <a:off x="1117267" y="3138820"/>
                <a:ext cx="7946593" cy="4834469"/>
                <a:chOff x="1100333" y="1470887"/>
                <a:chExt cx="7946593" cy="4834469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475C8B42-0B7B-6F9D-7666-C1DB91A4046B}"/>
                    </a:ext>
                  </a:extLst>
                </p:cNvPr>
                <p:cNvGrpSpPr/>
                <p:nvPr/>
              </p:nvGrpSpPr>
              <p:grpSpPr>
                <a:xfrm>
                  <a:off x="1100333" y="1470887"/>
                  <a:ext cx="6876030" cy="2159000"/>
                  <a:chOff x="2344933" y="1386221"/>
                  <a:chExt cx="6876030" cy="2159000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F66ECA3B-CE83-870E-A53B-B189F1FB51E3}"/>
                      </a:ext>
                    </a:extLst>
                  </p:cNvPr>
                  <p:cNvSpPr/>
                  <p:nvPr/>
                </p:nvSpPr>
                <p:spPr>
                  <a:xfrm>
                    <a:off x="4899022" y="1386221"/>
                    <a:ext cx="1733550" cy="82973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Total women</a:t>
                    </a:r>
                  </a:p>
                  <a:p>
                    <a:pPr algn="ctr"/>
                    <a:r>
                      <a:rPr lang="en-US" sz="1200" dirty="0"/>
                      <a:t>N=954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6070ED7-8463-F245-B0BF-453549450AC6}"/>
                      </a:ext>
                    </a:extLst>
                  </p:cNvPr>
                  <p:cNvGrpSpPr/>
                  <p:nvPr/>
                </p:nvGrpSpPr>
                <p:grpSpPr>
                  <a:xfrm>
                    <a:off x="2344933" y="2715488"/>
                    <a:ext cx="6876030" cy="829733"/>
                    <a:chOff x="2344933" y="2715488"/>
                    <a:chExt cx="6876030" cy="829733"/>
                  </a:xfrm>
                </p:grpSpPr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571108-F84D-4D1E-FCAC-78DDD5E12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4933" y="2715488"/>
                      <a:ext cx="1985303" cy="82973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/>
                        <a:t>Covid-19 infected</a:t>
                      </a:r>
                    </a:p>
                    <a:p>
                      <a:pPr algn="ctr"/>
                      <a:r>
                        <a:rPr lang="en-US" sz="1100" dirty="0"/>
                        <a:t>N=73</a:t>
                      </a:r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B4142C0D-F266-5964-4347-9D7629376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731" y="2715488"/>
                      <a:ext cx="1914232" cy="82973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/>
                        <a:t>Not yet infected</a:t>
                      </a:r>
                    </a:p>
                    <a:p>
                      <a:pPr algn="ctr"/>
                      <a:r>
                        <a:rPr lang="en-US" sz="1100" dirty="0"/>
                        <a:t>N=881</a:t>
                      </a:r>
                    </a:p>
                  </p:txBody>
                </p:sp>
              </p:grp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D9FFC2F0-E710-1746-72BB-FE631AD0CD74}"/>
                      </a:ext>
                    </a:extLst>
                  </p:cNvPr>
                  <p:cNvCxnSpPr>
                    <a:cxnSpLocks/>
                    <a:stCxn id="39" idx="4"/>
                    <a:endCxn id="44" idx="0"/>
                  </p:cNvCxnSpPr>
                  <p:nvPr/>
                </p:nvCxnSpPr>
                <p:spPr>
                  <a:xfrm flipH="1">
                    <a:off x="3337585" y="2215953"/>
                    <a:ext cx="2428212" cy="4995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EC1C4684-E548-8F02-AC82-5D3791816811}"/>
                      </a:ext>
                    </a:extLst>
                  </p:cNvPr>
                  <p:cNvCxnSpPr>
                    <a:cxnSpLocks/>
                    <a:stCxn id="39" idx="4"/>
                    <a:endCxn id="45" idx="0"/>
                  </p:cNvCxnSpPr>
                  <p:nvPr/>
                </p:nvCxnSpPr>
                <p:spPr>
                  <a:xfrm>
                    <a:off x="5765798" y="2215953"/>
                    <a:ext cx="2498050" cy="4995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9C38D235-1CF4-088C-7768-C2FA3385B32D}"/>
                    </a:ext>
                  </a:extLst>
                </p:cNvPr>
                <p:cNvCxnSpPr>
                  <a:cxnSpLocks/>
                  <a:stCxn id="45" idx="4"/>
                  <a:endCxn id="38" idx="0"/>
                </p:cNvCxnSpPr>
                <p:nvPr/>
              </p:nvCxnSpPr>
              <p:spPr>
                <a:xfrm>
                  <a:off x="7019248" y="3629887"/>
                  <a:ext cx="0" cy="18309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AA51A0D-A1A6-E809-C4C6-99A7CFCA1ACF}"/>
                    </a:ext>
                  </a:extLst>
                </p:cNvPr>
                <p:cNvSpPr txBox="1"/>
                <p:nvPr/>
              </p:nvSpPr>
              <p:spPr>
                <a:xfrm>
                  <a:off x="6995197" y="3991275"/>
                  <a:ext cx="2051729" cy="711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Propensity score matching</a:t>
                  </a:r>
                </a:p>
                <a:p>
                  <a:r>
                    <a:rPr lang="en-US" sz="1100" dirty="0"/>
                    <a:t>By maternal age</a:t>
                  </a:r>
                </a:p>
                <a:p>
                  <a:r>
                    <a:rPr lang="en-US" sz="1100" dirty="0"/>
                    <a:t>(</a:t>
                  </a:r>
                  <a:r>
                    <a:rPr lang="en-US" sz="1100" dirty="0" err="1"/>
                    <a:t>MatchIt</a:t>
                  </a:r>
                  <a:r>
                    <a:rPr lang="en-US" sz="1100" dirty="0"/>
                    <a:t> package)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2D36F06-156C-7995-1792-7E5AF9C00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4440" y="3629887"/>
                  <a:ext cx="0" cy="1845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A79746A-DE64-60A9-9435-BAD5728E2CC8}"/>
                    </a:ext>
                  </a:extLst>
                </p:cNvPr>
                <p:cNvSpPr/>
                <p:nvPr/>
              </p:nvSpPr>
              <p:spPr>
                <a:xfrm>
                  <a:off x="1227665" y="5475623"/>
                  <a:ext cx="1733550" cy="82973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Covid-19 infected</a:t>
                  </a:r>
                </a:p>
                <a:p>
                  <a:pPr algn="ctr"/>
                  <a:r>
                    <a:rPr lang="en-US" sz="1100" dirty="0"/>
                    <a:t>N=73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BE9F067-2BA4-8F16-CFA7-001F2DE1BC2E}"/>
                    </a:ext>
                  </a:extLst>
                </p:cNvPr>
                <p:cNvSpPr/>
                <p:nvPr/>
              </p:nvSpPr>
              <p:spPr>
                <a:xfrm>
                  <a:off x="6152472" y="5460840"/>
                  <a:ext cx="1733550" cy="82973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Not yet infected</a:t>
                  </a:r>
                </a:p>
                <a:p>
                  <a:pPr algn="ctr"/>
                  <a:r>
                    <a:rPr lang="en-US" sz="1100" dirty="0"/>
                    <a:t>N=73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F0F3CFB-20F1-4DAF-F20A-0E726F972E22}"/>
                  </a:ext>
                </a:extLst>
              </p:cNvPr>
              <p:cNvCxnSpPr>
                <a:cxnSpLocks/>
                <a:stCxn id="4" idx="4"/>
                <a:endCxn id="39" idx="0"/>
              </p:cNvCxnSpPr>
              <p:nvPr/>
            </p:nvCxnSpPr>
            <p:spPr>
              <a:xfrm>
                <a:off x="4538132" y="1473200"/>
                <a:ext cx="0" cy="1665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D5FED0-67F0-B55F-A682-AC7489CC8FEE}"/>
                </a:ext>
              </a:extLst>
            </p:cNvPr>
            <p:cNvSpPr txBox="1"/>
            <p:nvPr/>
          </p:nvSpPr>
          <p:spPr>
            <a:xfrm>
              <a:off x="127000" y="2145222"/>
              <a:ext cx="1729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With only Singletons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45BE26-30D7-DB69-A8CE-310381D560FE}"/>
                </a:ext>
              </a:extLst>
            </p:cNvPr>
            <p:cNvCxnSpPr/>
            <p:nvPr/>
          </p:nvCxnSpPr>
          <p:spPr>
            <a:xfrm>
              <a:off x="127000" y="2099733"/>
              <a:ext cx="97028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5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6CEC151-9F3D-BDBD-356B-B237B5E10A11}"/>
              </a:ext>
            </a:extLst>
          </p:cNvPr>
          <p:cNvGrpSpPr/>
          <p:nvPr/>
        </p:nvGrpSpPr>
        <p:grpSpPr>
          <a:xfrm>
            <a:off x="2240438" y="687408"/>
            <a:ext cx="3583901" cy="4924812"/>
            <a:chOff x="2240438" y="687408"/>
            <a:chExt cx="3583901" cy="492481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A6BF47-25CB-DCF9-66BD-B56FC0444A60}"/>
                </a:ext>
              </a:extLst>
            </p:cNvPr>
            <p:cNvSpPr/>
            <p:nvPr/>
          </p:nvSpPr>
          <p:spPr>
            <a:xfrm>
              <a:off x="3174496" y="687408"/>
              <a:ext cx="1715786" cy="699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Study population</a:t>
              </a:r>
            </a:p>
            <a:p>
              <a:pPr algn="ctr"/>
              <a:r>
                <a:rPr lang="en-US" sz="1400" dirty="0"/>
                <a:t>N=971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81E7FF-F5BD-7547-B239-4098B3F2988E}"/>
                </a:ext>
              </a:extLst>
            </p:cNvPr>
            <p:cNvSpPr/>
            <p:nvPr/>
          </p:nvSpPr>
          <p:spPr>
            <a:xfrm>
              <a:off x="2240438" y="1938869"/>
              <a:ext cx="1551901" cy="6995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Received AZ</a:t>
              </a:r>
            </a:p>
            <a:p>
              <a:pPr algn="ctr"/>
              <a:r>
                <a:rPr lang="en-US" sz="1100" dirty="0"/>
                <a:t>N=452</a:t>
              </a:r>
            </a:p>
            <a:p>
              <a:pPr algn="ctr"/>
              <a:r>
                <a:rPr lang="en-US" sz="1100" dirty="0"/>
                <a:t>(first dose)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84FFDF-64E0-7928-5407-166F44C5D37D}"/>
                </a:ext>
              </a:extLst>
            </p:cNvPr>
            <p:cNvSpPr/>
            <p:nvPr/>
          </p:nvSpPr>
          <p:spPr>
            <a:xfrm>
              <a:off x="4272438" y="1938868"/>
              <a:ext cx="1551901" cy="6995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Received Pfizer</a:t>
              </a:r>
            </a:p>
            <a:p>
              <a:pPr algn="ctr"/>
              <a:r>
                <a:rPr lang="en-US" sz="1100" dirty="0"/>
                <a:t>N=519</a:t>
              </a:r>
            </a:p>
            <a:p>
              <a:pPr algn="ctr"/>
              <a:r>
                <a:rPr lang="en-US" sz="1100" dirty="0"/>
                <a:t>(first dose)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692F4C5-4CB0-EDFE-9D5F-FD15FCE65A2A}"/>
                </a:ext>
              </a:extLst>
            </p:cNvPr>
            <p:cNvSpPr/>
            <p:nvPr/>
          </p:nvSpPr>
          <p:spPr>
            <a:xfrm>
              <a:off x="2285640" y="3520091"/>
              <a:ext cx="1461497" cy="699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Singletons</a:t>
              </a:r>
            </a:p>
            <a:p>
              <a:pPr algn="ctr"/>
              <a:r>
                <a:rPr lang="en-US" sz="1100" dirty="0"/>
                <a:t>N=441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3C5A9E-6807-CC54-5F4F-D7133BFB653E}"/>
                </a:ext>
              </a:extLst>
            </p:cNvPr>
            <p:cNvSpPr/>
            <p:nvPr/>
          </p:nvSpPr>
          <p:spPr>
            <a:xfrm>
              <a:off x="4317639" y="3520091"/>
              <a:ext cx="1461497" cy="699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Singletons</a:t>
              </a:r>
            </a:p>
            <a:p>
              <a:pPr algn="ctr"/>
              <a:r>
                <a:rPr lang="en-US" sz="1100" dirty="0"/>
                <a:t>N=513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C20F6B2-CD4F-F856-8855-02CBA4806721}"/>
                </a:ext>
              </a:extLst>
            </p:cNvPr>
            <p:cNvCxnSpPr>
              <a:cxnSpLocks/>
              <a:stCxn id="29" idx="4"/>
              <a:endCxn id="30" idx="0"/>
            </p:cNvCxnSpPr>
            <p:nvPr/>
          </p:nvCxnSpPr>
          <p:spPr>
            <a:xfrm flipH="1">
              <a:off x="3016389" y="1386928"/>
              <a:ext cx="1016000" cy="5519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E784D5A-4E3F-EBD2-13C2-D62159F7A3F1}"/>
                </a:ext>
              </a:extLst>
            </p:cNvPr>
            <p:cNvCxnSpPr>
              <a:cxnSpLocks/>
              <a:stCxn id="29" idx="4"/>
              <a:endCxn id="32" idx="0"/>
            </p:cNvCxnSpPr>
            <p:nvPr/>
          </p:nvCxnSpPr>
          <p:spPr>
            <a:xfrm>
              <a:off x="4032389" y="1386928"/>
              <a:ext cx="1016000" cy="5519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ECC6ED6-58CA-F58A-2FBD-7760855AC3D7}"/>
                </a:ext>
              </a:extLst>
            </p:cNvPr>
            <p:cNvCxnSpPr>
              <a:cxnSpLocks/>
              <a:stCxn id="30" idx="4"/>
              <a:endCxn id="43" idx="0"/>
            </p:cNvCxnSpPr>
            <p:nvPr/>
          </p:nvCxnSpPr>
          <p:spPr>
            <a:xfrm>
              <a:off x="3016389" y="2638390"/>
              <a:ext cx="0" cy="8817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5150681-00BE-80C4-E3DD-41129D7AB000}"/>
                </a:ext>
              </a:extLst>
            </p:cNvPr>
            <p:cNvCxnSpPr>
              <a:cxnSpLocks/>
              <a:stCxn id="32" idx="4"/>
              <a:endCxn id="46" idx="0"/>
            </p:cNvCxnSpPr>
            <p:nvPr/>
          </p:nvCxnSpPr>
          <p:spPr>
            <a:xfrm flipH="1">
              <a:off x="5048388" y="2638389"/>
              <a:ext cx="1" cy="881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FBCD4D8A-B237-A6C0-16AA-E7130803A4AE}"/>
                </a:ext>
              </a:extLst>
            </p:cNvPr>
            <p:cNvSpPr/>
            <p:nvPr/>
          </p:nvSpPr>
          <p:spPr>
            <a:xfrm rot="16200000">
              <a:off x="3795321" y="3550157"/>
              <a:ext cx="474133" cy="2031999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C06ACE-AA0F-4475-0C3F-37D4B8BFC6C5}"/>
                </a:ext>
              </a:extLst>
            </p:cNvPr>
            <p:cNvSpPr/>
            <p:nvPr/>
          </p:nvSpPr>
          <p:spPr>
            <a:xfrm>
              <a:off x="3301638" y="4912701"/>
              <a:ext cx="1461497" cy="6995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Total women</a:t>
              </a:r>
            </a:p>
            <a:p>
              <a:pPr algn="ctr"/>
              <a:r>
                <a:rPr lang="en-US" sz="1200" dirty="0"/>
                <a:t>N=954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76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149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Nguyen-Le</dc:creator>
  <cp:lastModifiedBy>Duy Nguyen-Le</cp:lastModifiedBy>
  <cp:revision>3</cp:revision>
  <dcterms:created xsi:type="dcterms:W3CDTF">2022-05-23T08:28:41Z</dcterms:created>
  <dcterms:modified xsi:type="dcterms:W3CDTF">2022-06-03T03:35:49Z</dcterms:modified>
</cp:coreProperties>
</file>