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o Hoang Trong" initials="VHT" lastIdx="1" clrIdx="0">
    <p:extLst>
      <p:ext uri="{19B8F6BF-5375-455C-9EA6-DF929625EA0E}">
        <p15:presenceInfo xmlns:p15="http://schemas.microsoft.com/office/powerpoint/2012/main" userId="Vo Hoang Tr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1277" autoAdjust="0"/>
  </p:normalViewPr>
  <p:slideViewPr>
    <p:cSldViewPr snapToGrid="0">
      <p:cViewPr varScale="1">
        <p:scale>
          <a:sx n="71" d="100"/>
          <a:sy n="71" d="100"/>
        </p:scale>
        <p:origin x="12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CEA6A-DC3C-4AF6-8B79-E9C146D14EC8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F933A-69F6-4BED-B30D-3BAFC3FE05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4117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Các</a:t>
            </a:r>
            <a:r>
              <a:rPr lang="vi-VN" baseline="0" dirty="0" smtClean="0"/>
              <a:t> </a:t>
            </a:r>
            <a:r>
              <a:rPr lang="vi-VN" baseline="0" dirty="0" err="1" smtClean="0"/>
              <a:t>biến</a:t>
            </a:r>
            <a:r>
              <a:rPr lang="vi-VN" baseline="0" dirty="0" smtClean="0"/>
              <a:t> </a:t>
            </a:r>
            <a:r>
              <a:rPr lang="vi-VN" baseline="0" dirty="0" err="1" smtClean="0"/>
              <a:t>sắp</a:t>
            </a:r>
            <a:r>
              <a:rPr lang="vi-VN" baseline="0" dirty="0" smtClean="0"/>
              <a:t> theo </a:t>
            </a:r>
            <a:r>
              <a:rPr lang="vi-VN" baseline="0" dirty="0" err="1" smtClean="0"/>
              <a:t>thứ</a:t>
            </a:r>
            <a:r>
              <a:rPr lang="vi-VN" baseline="0" dirty="0" smtClean="0"/>
              <a:t> </a:t>
            </a:r>
            <a:r>
              <a:rPr lang="vi-VN" baseline="0" dirty="0" err="1" smtClean="0"/>
              <a:t>tự</a:t>
            </a:r>
            <a:r>
              <a:rPr lang="vi-VN" baseline="0" dirty="0" smtClean="0"/>
              <a:t> A B C </a:t>
            </a:r>
            <a:r>
              <a:rPr lang="vi-VN" baseline="0" dirty="0" err="1" smtClean="0"/>
              <a:t>cách</a:t>
            </a:r>
            <a:r>
              <a:rPr lang="vi-VN" baseline="0" dirty="0" smtClean="0"/>
              <a:t> nhau 1 </a:t>
            </a:r>
            <a:r>
              <a:rPr lang="vi-VN" baseline="0" dirty="0" err="1" smtClean="0"/>
              <a:t>khoảng</a:t>
            </a:r>
            <a:r>
              <a:rPr lang="vi-VN" baseline="0" dirty="0" smtClean="0"/>
              <a:t> </a:t>
            </a:r>
            <a:r>
              <a:rPr lang="vi-VN" baseline="0" dirty="0" err="1" smtClean="0"/>
              <a:t>trắng</a:t>
            </a:r>
            <a:r>
              <a:rPr lang="vi-VN" baseline="0" dirty="0" smtClean="0"/>
              <a:t>.</a:t>
            </a:r>
          </a:p>
          <a:p>
            <a:r>
              <a:rPr lang="vi-VN" baseline="0" dirty="0" smtClean="0"/>
              <a:t>Con </a:t>
            </a:r>
            <a:r>
              <a:rPr lang="vi-VN" baseline="0" dirty="0" err="1" smtClean="0"/>
              <a:t>trỏ</a:t>
            </a:r>
            <a:r>
              <a:rPr lang="vi-VN" baseline="0" dirty="0" smtClean="0"/>
              <a:t> </a:t>
            </a:r>
            <a:r>
              <a:rPr lang="vi-VN" baseline="0" dirty="0" err="1" smtClean="0"/>
              <a:t>cuối</a:t>
            </a:r>
            <a:r>
              <a:rPr lang="vi-VN" baseline="0" dirty="0" smtClean="0"/>
              <a:t> dông </a:t>
            </a:r>
            <a:r>
              <a:rPr lang="vi-VN" baseline="0" dirty="0" err="1" smtClean="0"/>
              <a:t>cuối</a:t>
            </a:r>
            <a:r>
              <a:rPr lang="vi-VN" baseline="0" dirty="0" smtClean="0"/>
              <a:t> </a:t>
            </a:r>
            <a:r>
              <a:rPr lang="vi-VN" baseline="0" dirty="0" err="1" smtClean="0"/>
              <a:t>cùng</a:t>
            </a:r>
            <a:r>
              <a:rPr lang="vi-VN" baseline="0" dirty="0" smtClean="0"/>
              <a:t>.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F933A-69F6-4BED-B30D-3BAFC3FE05FF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368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F933A-69F6-4BED-B30D-3BAFC3FE05FF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1807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Nhớ</a:t>
            </a:r>
            <a:r>
              <a:rPr lang="vi-VN" dirty="0" smtClean="0"/>
              <a:t> cho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: A^~</a:t>
            </a:r>
            <a:r>
              <a:rPr lang="vi-VN" dirty="0" err="1" smtClean="0"/>
              <a:t>Ev</a:t>
            </a:r>
            <a:r>
              <a:rPr lang="vi-VN" dirty="0" smtClean="0"/>
              <a:t>(D&lt;-&gt;B)-&gt;A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F933A-69F6-4BED-B30D-3BAFC3FE05FF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415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F933A-69F6-4BED-B30D-3BAFC3FE05FF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1091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Ví</a:t>
            </a:r>
            <a:r>
              <a:rPr lang="vi-VN" baseline="0" dirty="0" smtClean="0"/>
              <a:t> </a:t>
            </a:r>
            <a:r>
              <a:rPr lang="vi-VN" baseline="0" dirty="0" err="1" smtClean="0"/>
              <a:t>dụ</a:t>
            </a:r>
            <a:r>
              <a:rPr lang="vi-VN" baseline="0" dirty="0" smtClean="0"/>
              <a:t>: </a:t>
            </a:r>
            <a:r>
              <a:rPr lang="vi-VN" dirty="0" smtClean="0"/>
              <a:t>A^~</a:t>
            </a:r>
            <a:r>
              <a:rPr lang="vi-VN" dirty="0" err="1" smtClean="0"/>
              <a:t>Ev</a:t>
            </a:r>
            <a:r>
              <a:rPr lang="vi-VN" dirty="0" smtClean="0"/>
              <a:t>(D&lt;-&gt;B)-&gt;A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F933A-69F6-4BED-B30D-3BAFC3FE05FF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1452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Ví</a:t>
            </a:r>
            <a:r>
              <a:rPr lang="vi-VN" baseline="0" dirty="0" smtClean="0"/>
              <a:t> </a:t>
            </a:r>
            <a:r>
              <a:rPr lang="vi-VN" baseline="0" dirty="0" err="1" smtClean="0"/>
              <a:t>dụ</a:t>
            </a:r>
            <a:r>
              <a:rPr lang="vi-VN" baseline="0" dirty="0" smtClean="0"/>
              <a:t>: </a:t>
            </a:r>
            <a:r>
              <a:rPr lang="vi-VN" dirty="0" smtClean="0"/>
              <a:t>A^~</a:t>
            </a:r>
            <a:r>
              <a:rPr lang="vi-VN" dirty="0" err="1" smtClean="0"/>
              <a:t>Ev</a:t>
            </a:r>
            <a:r>
              <a:rPr lang="vi-VN" dirty="0" smtClean="0"/>
              <a:t>(D&lt;-&gt;B)-&gt;A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F933A-69F6-4BED-B30D-3BAFC3FE05FF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731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Ví</a:t>
            </a:r>
            <a:r>
              <a:rPr lang="vi-VN" baseline="0" dirty="0" smtClean="0"/>
              <a:t> </a:t>
            </a:r>
            <a:r>
              <a:rPr lang="vi-VN" baseline="0" dirty="0" err="1" smtClean="0"/>
              <a:t>dụ</a:t>
            </a:r>
            <a:r>
              <a:rPr lang="vi-VN" baseline="0" dirty="0" smtClean="0"/>
              <a:t>: </a:t>
            </a:r>
            <a:r>
              <a:rPr lang="vi-VN" dirty="0" smtClean="0"/>
              <a:t>A^~</a:t>
            </a:r>
            <a:r>
              <a:rPr lang="vi-VN" dirty="0" err="1" smtClean="0"/>
              <a:t>Ev</a:t>
            </a:r>
            <a:r>
              <a:rPr lang="vi-VN" dirty="0" smtClean="0"/>
              <a:t>(D&lt;-&gt;B)-&gt;A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F933A-69F6-4BED-B30D-3BAFC3FE05FF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6877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Ví</a:t>
            </a:r>
            <a:r>
              <a:rPr lang="vi-VN" baseline="0" dirty="0" smtClean="0"/>
              <a:t> </a:t>
            </a:r>
            <a:r>
              <a:rPr lang="vi-VN" baseline="0" dirty="0" err="1" smtClean="0"/>
              <a:t>dụ</a:t>
            </a:r>
            <a:r>
              <a:rPr lang="vi-VN" baseline="0" dirty="0" smtClean="0"/>
              <a:t>: </a:t>
            </a:r>
            <a:r>
              <a:rPr lang="vi-VN" dirty="0" smtClean="0"/>
              <a:t>A^~</a:t>
            </a:r>
            <a:r>
              <a:rPr lang="vi-VN" dirty="0" err="1" smtClean="0"/>
              <a:t>Ev</a:t>
            </a:r>
            <a:r>
              <a:rPr lang="vi-VN" dirty="0" smtClean="0"/>
              <a:t>(D&lt;-&gt;B)-&gt;A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F933A-69F6-4BED-B30D-3BAFC3FE05FF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825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Ví</a:t>
            </a:r>
            <a:r>
              <a:rPr lang="vi-VN" baseline="0" dirty="0" smtClean="0"/>
              <a:t> </a:t>
            </a:r>
            <a:r>
              <a:rPr lang="vi-VN" baseline="0" dirty="0" err="1" smtClean="0"/>
              <a:t>dụ</a:t>
            </a:r>
            <a:r>
              <a:rPr lang="vi-VN" baseline="0" dirty="0" smtClean="0"/>
              <a:t> </a:t>
            </a:r>
            <a:r>
              <a:rPr lang="vi-VN" sz="1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 0 ~ ^ 1 1 &lt;-&gt; v 0 -&gt;</a:t>
            </a:r>
          </a:p>
          <a:p>
            <a:r>
              <a:rPr lang="vi-VN" dirty="0" smtClean="0"/>
              <a:t>Cho</a:t>
            </a:r>
            <a:r>
              <a:rPr lang="vi-VN" baseline="0" dirty="0" smtClean="0"/>
              <a:t> xem </a:t>
            </a:r>
            <a:r>
              <a:rPr lang="vi-VN" baseline="0" dirty="0" err="1" smtClean="0"/>
              <a:t>phần</a:t>
            </a:r>
            <a:r>
              <a:rPr lang="vi-VN" baseline="0" dirty="0" smtClean="0"/>
              <a:t> </a:t>
            </a:r>
            <a:r>
              <a:rPr lang="vi-VN" baseline="0" dirty="0" err="1" smtClean="0"/>
              <a:t>mềm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F933A-69F6-4BED-B30D-3BAFC3FE05FF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139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116106" y="1964267"/>
            <a:ext cx="10044019" cy="2421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TOÁN RỜI RẠC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HƯỚNG DẪN THỰC HÀNH BÀI SỐ 1</a:t>
            </a:r>
            <a:br>
              <a:rPr lang="en-US" dirty="0" smtClean="0"/>
            </a:br>
            <a:endParaRPr lang="vi-VN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Võ </a:t>
            </a:r>
            <a:r>
              <a:rPr lang="en-US" sz="2800" dirty="0" err="1" smtClean="0"/>
              <a:t>hoàng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 </a:t>
            </a:r>
            <a:r>
              <a:rPr lang="en-US" sz="2800" cap="none" dirty="0" smtClean="0"/>
              <a:t>1311372@student.hcmus.edu.vn</a:t>
            </a:r>
            <a:endParaRPr lang="vi-VN" sz="2800" cap="none" dirty="0"/>
          </a:p>
        </p:txBody>
      </p:sp>
    </p:spTree>
    <p:extLst>
      <p:ext uri="{BB962C8B-B14F-4D97-AF65-F5344CB8AC3E}">
        <p14:creationId xmlns:p14="http://schemas.microsoft.com/office/powerpoint/2010/main" val="16769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CHUYỂN VỀ HẬU TỐ</a:t>
            </a:r>
            <a:endParaRPr lang="vi-VN" sz="4800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85801" y="2142067"/>
            <a:ext cx="11190513" cy="4498219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vector&lt;string&gt;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hậu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(vector&lt;string&gt;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hauto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vi-V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343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CHUYỂN VỀ HẬU TỐ</a:t>
            </a:r>
            <a:endParaRPr lang="vi-VN" sz="4800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85801" y="2142067"/>
            <a:ext cx="11190513" cy="44982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Nếu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tử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“(“: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Stack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“)”: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Lấy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tử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Stack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đưa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hauto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đến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khi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gặp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“(“ trong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Stack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Phép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Nếu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Stack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rỗng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Đưa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Stack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Ngược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lại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nếu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phép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ưu tiên cao hơn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tử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ở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đầu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Stack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Đưa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Stack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Ngược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lại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lấy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tử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Stack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đưa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hauto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lặp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lại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sánh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tử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đầu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Stack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Biến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Lấy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ra, đưa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hauto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vi-V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751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TÍNH KẾT QUẢ</a:t>
            </a:r>
            <a:endParaRPr lang="vi-VN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1190513" cy="4498219"/>
              </a:xfrm>
            </p:spPr>
            <p:txBody>
              <a:bodyPr>
                <a:normAutofit/>
              </a:bodyPr>
              <a:lstStyle/>
              <a:p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Sắp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xếp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các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biến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trong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vector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&lt;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char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&gt;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variable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theo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thứ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tự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từ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A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đến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Z</a:t>
                </a:r>
              </a:p>
              <a:p>
                <a:pPr marL="0" indent="0" algn="ctr">
                  <a:buNone/>
                </a:pP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ort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variable.begin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(),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variable.end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())</a:t>
                </a:r>
              </a:p>
              <a:p>
                <a:pPr algn="just"/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Nếu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có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biến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trường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hợp</a:t>
                </a:r>
                <a:endParaRPr lang="vi-V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Ví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dụ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A^~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Ev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(D&lt;-&gt;B)-&gt;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</a:t>
                </a:r>
                <a:endPara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just"/>
                <a:endParaRPr lang="vi-V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just"/>
                <a:endPara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just"/>
                <a:endParaRPr lang="vi-V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endParaRPr lang="vi-V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endParaRPr lang="vi-V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hỗ dành sẵn cho Nội dung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1190513" cy="4498219"/>
              </a:xfrm>
              <a:blipFill rotWithShape="0">
                <a:blip r:embed="rId3"/>
                <a:stretch>
                  <a:fillRect l="-76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Bảng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95109"/>
              </p:ext>
            </p:extLst>
          </p:nvPr>
        </p:nvGraphicFramePr>
        <p:xfrm>
          <a:off x="2217057" y="439117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A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B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D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err="1" smtClean="0"/>
                        <a:t>Thập</a:t>
                      </a:r>
                      <a:r>
                        <a:rPr lang="vi-VN" baseline="0" dirty="0" smtClean="0"/>
                        <a:t> phân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0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..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...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...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...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...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0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TÍNH KẾT QUẢ</a:t>
            </a:r>
            <a:endParaRPr lang="vi-VN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1190513" cy="4498219"/>
              </a:xfrm>
            </p:spPr>
            <p:txBody>
              <a:bodyPr>
                <a:normAutofit/>
              </a:bodyPr>
              <a:lstStyle/>
              <a:p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Mỗi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trường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hợp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ta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gán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từng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biến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ứng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với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giá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trị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tương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ứng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Ví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dụ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</a:t>
                </a:r>
                <a:endPara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just"/>
                <a:endParaRPr lang="vi-V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just"/>
                <a:endPara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Từ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bảng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ta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gán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đổi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kết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quả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tương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ứng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trong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vector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&lt;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string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&gt;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hauto</a:t>
                </a:r>
                <a:endParaRPr lang="vi-V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endParaRPr lang="vi-V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endParaRPr lang="vi-V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hỗ dành sẵn cho Nội dung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1190513" cy="4498219"/>
              </a:xfrm>
              <a:blipFill rotWithShape="0">
                <a:blip r:embed="rId3"/>
                <a:stretch>
                  <a:fillRect l="-763" r="-8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Bảng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79423"/>
              </p:ext>
            </p:extLst>
          </p:nvPr>
        </p:nvGraphicFramePr>
        <p:xfrm>
          <a:off x="2217057" y="364949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A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B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D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err="1" smtClean="0"/>
                        <a:t>Thập</a:t>
                      </a:r>
                      <a:r>
                        <a:rPr lang="vi-VN" baseline="0" dirty="0" smtClean="0"/>
                        <a:t> phân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4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TÍNH KẾT QUẢ</a:t>
            </a:r>
            <a:endParaRPr lang="vi-VN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1190513" cy="4498219"/>
              </a:xfrm>
            </p:spPr>
            <p:txBody>
              <a:bodyPr>
                <a:normAutofit/>
              </a:bodyPr>
              <a:lstStyle/>
              <a:p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Ví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dụ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</a:t>
                </a:r>
              </a:p>
              <a:p>
                <a:pPr marL="0" indent="0" algn="ctr">
                  <a:buNone/>
                </a:pP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A^~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Ev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(D&lt;-&gt;B)-&gt;A</a:t>
                </a:r>
              </a:p>
              <a:p>
                <a:pPr algn="just"/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Chuyển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sang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hậu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tố</a:t>
                </a:r>
                <a:endParaRPr lang="vi-V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 E ~ ^ D B &lt;-&gt; v A -&gt;</a:t>
                </a:r>
              </a:p>
              <a:p>
                <a:pPr algn="just"/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Thay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vi-VN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=0,</m:t>
                    </m:r>
                    <m:r>
                      <a:rPr lang="vi-VN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vi-VN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=1,</m:t>
                    </m:r>
                    <m:r>
                      <a:rPr lang="vi-VN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vi-VN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=1,</m:t>
                    </m:r>
                    <m:r>
                      <a:rPr lang="vi-VN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vi-VN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vi-V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0 0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~ ^ 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1 1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&lt;-&gt; v 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0 -&gt;</a:t>
                </a:r>
                <a:endPara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hỗ dành sẵn cho Nội dung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1190513" cy="4498219"/>
              </a:xfrm>
              <a:blipFill rotWithShape="0">
                <a:blip r:embed="rId3"/>
                <a:stretch>
                  <a:fillRect l="-76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TÍNH KẾT QUẢ</a:t>
            </a:r>
            <a:endParaRPr lang="vi-VN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1190513" cy="4498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Giá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trị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Đưa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vào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Stack</a:t>
                </a:r>
                <a:endPara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Phép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toán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“~”</a:t>
                </a:r>
                <a:endPara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Lấy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1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phần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tử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của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Stack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thực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hiện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phép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toán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~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đưa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kết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quả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vào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Stack</a:t>
                </a:r>
                <a:endParaRPr lang="vi-V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Ngược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lại</a:t>
                </a:r>
                <a:endParaRPr lang="vi-V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Lấy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2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phần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tử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của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Stack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Áp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dụng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phép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toán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cho 2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phần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tử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vừa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lấy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phần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tử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đầu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tiên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đặt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bên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phải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phần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tử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thứ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hai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đặt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bên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trái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phép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toán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đặt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giữa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2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phần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tử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tính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kết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quả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Đưa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kết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quả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vào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Stack</a:t>
                </a:r>
                <a:endPara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hỗ dành sẵn cho Nội dung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1190513" cy="4498219"/>
              </a:xfrm>
              <a:blipFill rotWithShape="0">
                <a:blip r:embed="rId3"/>
                <a:stretch>
                  <a:fillRect l="-87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9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Nhắc</a:t>
            </a:r>
            <a:r>
              <a:rPr lang="en-US" sz="4800" dirty="0" smtClean="0"/>
              <a:t> </a:t>
            </a:r>
            <a:r>
              <a:rPr lang="en-US" sz="4800" dirty="0" err="1" smtClean="0"/>
              <a:t>lại</a:t>
            </a:r>
            <a:r>
              <a:rPr lang="en-US" sz="4800" dirty="0" smtClean="0"/>
              <a:t> </a:t>
            </a:r>
            <a:r>
              <a:rPr lang="en-US" sz="4800" dirty="0" err="1" smtClean="0"/>
              <a:t>đề</a:t>
            </a:r>
            <a:r>
              <a:rPr lang="en-US" sz="4800" dirty="0" smtClean="0"/>
              <a:t> </a:t>
            </a:r>
            <a:r>
              <a:rPr lang="en-US" sz="4800" dirty="0" err="1" smtClean="0"/>
              <a:t>bài</a:t>
            </a:r>
            <a:endParaRPr lang="vi-VN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Chuỗi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logic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Alphabet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Anh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nằm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(các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đều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chữ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~, v, ^, -&gt;, &lt;-&gt;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dấu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“(”, “)”.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chân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logic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hỗ dành sẵn cho Nội dung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3" r="-7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7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Nhắc</a:t>
            </a:r>
            <a:r>
              <a:rPr lang="en-US" sz="4800" dirty="0" smtClean="0"/>
              <a:t> </a:t>
            </a:r>
            <a:r>
              <a:rPr lang="en-US" sz="4800" dirty="0" err="1" smtClean="0"/>
              <a:t>lại</a:t>
            </a:r>
            <a:r>
              <a:rPr lang="en-US" sz="4800" dirty="0" smtClean="0"/>
              <a:t> </a:t>
            </a:r>
            <a:r>
              <a:rPr lang="en-US" sz="4800" dirty="0" err="1" smtClean="0"/>
              <a:t>đề</a:t>
            </a:r>
            <a:r>
              <a:rPr lang="en-US" sz="4800" dirty="0" smtClean="0"/>
              <a:t> </a:t>
            </a:r>
            <a:r>
              <a:rPr lang="en-US" sz="4800" dirty="0" err="1" smtClean="0"/>
              <a:t>bài</a:t>
            </a:r>
            <a:endParaRPr lang="vi-VN" sz="4800" dirty="0"/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44" y="2163158"/>
            <a:ext cx="4592563" cy="3247042"/>
          </a:xfrm>
          <a:prstGeom prst="rect">
            <a:avLst/>
          </a:prstGeom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58" y="2163158"/>
            <a:ext cx="5893310" cy="324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TIỀN XỬ LÝ</a:t>
            </a:r>
            <a:endParaRPr lang="vi-VN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Ý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tưởng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Balan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ngược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chuỗi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sang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hậu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Chuỗi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logic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Tách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biến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riêng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phép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toán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riêng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Tách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2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phần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trên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vào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một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vector&lt;string&gt; tach; </a:t>
                </a:r>
                <a:endPara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hỗ dành sẵn cho Nội dung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39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TIỀN XỬ LÝ</a:t>
            </a:r>
            <a:endParaRPr lang="vi-VN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1190513" cy="449821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‘A’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‘Z’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Viết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hàm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bool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isVar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(char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xác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định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có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là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biến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Tạo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một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vector&lt;char&gt; variable;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để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chứa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biến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nếu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chưa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tồn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variable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variable.push_back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(s[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])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Ngược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nằm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hỗ dành sẵn cho Nội dung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1190513" cy="4498219"/>
              </a:xfrm>
              <a:blipFill rotWithShape="0">
                <a:blip r:embed="rId3"/>
                <a:stretch>
                  <a:fillRect l="-76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0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TIỀN XỬ LÝ</a:t>
            </a:r>
            <a:endParaRPr lang="vi-VN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1190513" cy="4498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𝑙𝑒𝑛𝑔𝑡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Khai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báo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string u = “”; (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chuỗi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rỗng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vector&lt;string&gt; tach</a:t>
                </a: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'~'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'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'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'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'('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')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‘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isVar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thì u +=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 += (s[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+ s[i+1])</a:t>
                </a:r>
              </a:p>
              <a:p>
                <a:pPr lvl="2"/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 +=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])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tach.push_back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(u)</a:t>
                </a:r>
                <a:endPara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hỗ dành sẵn cho Nội dung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1190513" cy="4498219"/>
              </a:xfrm>
              <a:blipFill rotWithShape="0">
                <a:blip r:embed="rId3"/>
                <a:stretch>
                  <a:fillRect l="-87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6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TIỀN XỬ LÝ</a:t>
            </a:r>
            <a:endParaRPr lang="vi-VN" sz="4800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2400" dirty="0">
                <a:latin typeface="+mj-lt"/>
              </a:rPr>
              <a:t>A^~</a:t>
            </a:r>
            <a:r>
              <a:rPr lang="vi-VN" sz="2400" dirty="0" err="1" smtClean="0">
                <a:latin typeface="+mj-lt"/>
              </a:rPr>
              <a:t>Ev</a:t>
            </a:r>
            <a:r>
              <a:rPr lang="vi-VN" sz="2400" dirty="0" smtClean="0">
                <a:latin typeface="+mj-lt"/>
              </a:rPr>
              <a:t>(D&lt;-&gt;B)-&gt;</a:t>
            </a:r>
            <a:r>
              <a:rPr lang="vi-VN" sz="2400" dirty="0">
                <a:latin typeface="+mj-lt"/>
              </a:rPr>
              <a:t>A</a:t>
            </a:r>
            <a:endParaRPr lang="vi-VN" sz="2400" dirty="0" smtClean="0">
              <a:latin typeface="+mj-lt"/>
            </a:endParaRPr>
          </a:p>
          <a:p>
            <a:pPr marL="0" indent="0" algn="just">
              <a:buNone/>
            </a:pPr>
            <a:r>
              <a:rPr lang="vi-VN" sz="2400" dirty="0" smtClean="0">
                <a:latin typeface="+mj-lt"/>
              </a:rPr>
              <a:t>Trong </a:t>
            </a:r>
            <a:r>
              <a:rPr lang="vi-VN" sz="2400" dirty="0" err="1" smtClean="0">
                <a:latin typeface="+mj-lt"/>
              </a:rPr>
              <a:t>vector</a:t>
            </a:r>
            <a:r>
              <a:rPr lang="vi-VN" sz="2400" dirty="0" smtClean="0">
                <a:latin typeface="+mj-lt"/>
              </a:rPr>
              <a:t>&lt;</a:t>
            </a:r>
            <a:r>
              <a:rPr lang="vi-VN" sz="2400" dirty="0" err="1" smtClean="0">
                <a:latin typeface="+mj-lt"/>
              </a:rPr>
              <a:t>string</a:t>
            </a:r>
            <a:r>
              <a:rPr lang="vi-VN" sz="2400" dirty="0" smtClean="0">
                <a:latin typeface="+mj-lt"/>
              </a:rPr>
              <a:t>&gt; </a:t>
            </a:r>
            <a:r>
              <a:rPr lang="vi-VN" sz="2400" dirty="0" err="1" smtClean="0">
                <a:latin typeface="+mj-lt"/>
              </a:rPr>
              <a:t>tach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gồm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các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phần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tử</a:t>
            </a:r>
            <a:endParaRPr lang="vi-VN" sz="2400" dirty="0" smtClean="0">
              <a:latin typeface="+mj-lt"/>
            </a:endParaRPr>
          </a:p>
          <a:p>
            <a:pPr marL="0" indent="0" algn="ctr">
              <a:buNone/>
            </a:pPr>
            <a:endParaRPr lang="vi-VN" sz="2400" dirty="0" smtClean="0">
              <a:latin typeface="+mj-lt"/>
            </a:endParaRPr>
          </a:p>
          <a:p>
            <a:pPr marL="0" indent="0">
              <a:buNone/>
            </a:pPr>
            <a:endParaRPr lang="vi-VN" sz="2400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5" name="Bảng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2723"/>
              </p:ext>
            </p:extLst>
          </p:nvPr>
        </p:nvGraphicFramePr>
        <p:xfrm>
          <a:off x="2099235" y="4431054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0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3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4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5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7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8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9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10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11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A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^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~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E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v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(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D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&lt;-&gt;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B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)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-&gt;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A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2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TIỀN XỬ LÝ</a:t>
            </a:r>
            <a:endParaRPr lang="vi-VN" sz="4800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2400" dirty="0" err="1" smtClean="0">
                <a:latin typeface="+mj-lt"/>
              </a:rPr>
              <a:t>Mức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độ</a:t>
            </a:r>
            <a:r>
              <a:rPr lang="vi-VN" sz="2400" dirty="0" smtClean="0">
                <a:latin typeface="+mj-lt"/>
              </a:rPr>
              <a:t> ưu tiên </a:t>
            </a:r>
            <a:r>
              <a:rPr lang="vi-VN" sz="2400" dirty="0" err="1" smtClean="0">
                <a:latin typeface="+mj-lt"/>
              </a:rPr>
              <a:t>của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các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phép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toán</a:t>
            </a:r>
            <a:endParaRPr lang="vi-VN" sz="2400" dirty="0" smtClean="0">
              <a:latin typeface="+mj-lt"/>
            </a:endParaRPr>
          </a:p>
          <a:p>
            <a:pPr algn="just"/>
            <a:r>
              <a:rPr lang="vi-VN" sz="2400" dirty="0" smtClean="0">
                <a:latin typeface="+mj-lt"/>
              </a:rPr>
              <a:t>1 </a:t>
            </a:r>
            <a:r>
              <a:rPr lang="vi-VN" sz="2400" dirty="0" err="1" smtClean="0">
                <a:latin typeface="+mj-lt"/>
              </a:rPr>
              <a:t>là</a:t>
            </a:r>
            <a:r>
              <a:rPr lang="vi-VN" sz="2400" dirty="0" smtClean="0">
                <a:latin typeface="+mj-lt"/>
              </a:rPr>
              <a:t> ưu tiên cao </a:t>
            </a:r>
            <a:r>
              <a:rPr lang="vi-VN" sz="2400" dirty="0" err="1" smtClean="0">
                <a:latin typeface="+mj-lt"/>
              </a:rPr>
              <a:t>nhất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đến</a:t>
            </a:r>
            <a:r>
              <a:rPr lang="vi-VN" sz="2400" dirty="0" smtClean="0">
                <a:latin typeface="+mj-lt"/>
              </a:rPr>
              <a:t> 5 </a:t>
            </a:r>
            <a:r>
              <a:rPr lang="vi-VN" sz="2400" dirty="0" err="1" smtClean="0">
                <a:latin typeface="+mj-lt"/>
              </a:rPr>
              <a:t>là</a:t>
            </a:r>
            <a:r>
              <a:rPr lang="vi-VN" sz="2400" dirty="0" smtClean="0">
                <a:latin typeface="+mj-lt"/>
              </a:rPr>
              <a:t> ưu tiên </a:t>
            </a:r>
            <a:r>
              <a:rPr lang="vi-VN" sz="2400" dirty="0" err="1" smtClean="0">
                <a:latin typeface="+mj-lt"/>
              </a:rPr>
              <a:t>thấp</a:t>
            </a:r>
            <a:endParaRPr lang="vi-VN" sz="2400" dirty="0" smtClean="0">
              <a:latin typeface="+mj-lt"/>
            </a:endParaRPr>
          </a:p>
          <a:p>
            <a:pPr marL="0" indent="0" algn="just">
              <a:buNone/>
            </a:pPr>
            <a:r>
              <a:rPr lang="vi-VN" sz="2400" dirty="0" err="1" smtClean="0">
                <a:latin typeface="+mj-lt"/>
              </a:rPr>
              <a:t>nhất</a:t>
            </a:r>
            <a:endParaRPr lang="vi-VN" sz="2400" dirty="0" smtClean="0">
              <a:latin typeface="+mj-lt"/>
            </a:endParaRPr>
          </a:p>
          <a:p>
            <a:pPr algn="just"/>
            <a:r>
              <a:rPr lang="vi-VN" sz="2400" dirty="0" err="1" smtClean="0">
                <a:latin typeface="+mj-lt"/>
              </a:rPr>
              <a:t>Để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thuận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tiện</a:t>
            </a:r>
            <a:r>
              <a:rPr lang="vi-VN" sz="2400" dirty="0" smtClean="0">
                <a:latin typeface="+mj-lt"/>
              </a:rPr>
              <a:t>, ta </a:t>
            </a:r>
            <a:r>
              <a:rPr lang="vi-VN" sz="2400" dirty="0" err="1" smtClean="0">
                <a:latin typeface="+mj-lt"/>
              </a:rPr>
              <a:t>viết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hàm</a:t>
            </a:r>
            <a:r>
              <a:rPr lang="vi-VN" sz="2400" dirty="0" smtClean="0">
                <a:latin typeface="+mj-lt"/>
              </a:rPr>
              <a:t> ưu tiên theo </a:t>
            </a:r>
            <a:r>
              <a:rPr lang="vi-VN" sz="2400" dirty="0" err="1" smtClean="0">
                <a:latin typeface="+mj-lt"/>
              </a:rPr>
              <a:t>thứ</a:t>
            </a:r>
            <a:endParaRPr lang="vi-VN" sz="2400" dirty="0" smtClean="0">
              <a:latin typeface="+mj-lt"/>
            </a:endParaRPr>
          </a:p>
          <a:p>
            <a:pPr marL="0" indent="0" algn="just">
              <a:buNone/>
            </a:pPr>
            <a:r>
              <a:rPr lang="vi-VN" sz="2400" dirty="0" err="1">
                <a:latin typeface="+mj-lt"/>
              </a:rPr>
              <a:t>t</a:t>
            </a:r>
            <a:r>
              <a:rPr lang="vi-VN" sz="2400" dirty="0" err="1" smtClean="0">
                <a:latin typeface="+mj-lt"/>
              </a:rPr>
              <a:t>ự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ngược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 err="1" smtClean="0">
                <a:latin typeface="+mj-lt"/>
              </a:rPr>
              <a:t>lại</a:t>
            </a:r>
            <a:endParaRPr lang="vi-VN" sz="2400" dirty="0" smtClean="0">
              <a:latin typeface="+mj-lt"/>
            </a:endParaRPr>
          </a:p>
          <a:p>
            <a:pPr marL="0" indent="0" algn="ctr">
              <a:buNone/>
            </a:pPr>
            <a:endParaRPr lang="vi-VN" sz="2400" dirty="0" smtClean="0">
              <a:latin typeface="+mj-lt"/>
            </a:endParaRPr>
          </a:p>
          <a:p>
            <a:pPr marL="0" indent="0">
              <a:buNone/>
            </a:pPr>
            <a:endParaRPr lang="vi-VN" sz="24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994" y="1207714"/>
            <a:ext cx="33813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2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TIỀN XỬ LÝ</a:t>
            </a:r>
            <a:endParaRPr lang="vi-VN" sz="4800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85802" y="2142067"/>
            <a:ext cx="7718610" cy="455456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US" sz="2400" dirty="0" smtClean="0">
              <a:latin typeface="+mj-lt"/>
            </a:endParaRPr>
          </a:p>
          <a:p>
            <a:pPr marL="0" indent="0" algn="just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DoUuTien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"~")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"^")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== "v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"-&gt;")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"&lt;-&gt;")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-1;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vi-V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4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2065867"/>
            <a:ext cx="3381375" cy="46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TM03457452[[fn=Thiên thể]]</Template>
  <TotalTime>107</TotalTime>
  <Words>563</Words>
  <Application>Microsoft Office PowerPoint</Application>
  <PresentationFormat>Màn hình rộng</PresentationFormat>
  <Paragraphs>166</Paragraphs>
  <Slides>15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Wingdings</vt:lpstr>
      <vt:lpstr>Celestial</vt:lpstr>
      <vt:lpstr> TOÁN RỜI RẠC  HƯỚNG DẪN THỰC HÀNH BÀI SỐ 1 </vt:lpstr>
      <vt:lpstr>Nhắc lại đề bài</vt:lpstr>
      <vt:lpstr>Nhắc lại đề bài</vt:lpstr>
      <vt:lpstr>TIỀN XỬ LÝ</vt:lpstr>
      <vt:lpstr>TIỀN XỬ LÝ</vt:lpstr>
      <vt:lpstr>TIỀN XỬ LÝ</vt:lpstr>
      <vt:lpstr>TIỀN XỬ LÝ</vt:lpstr>
      <vt:lpstr>TIỀN XỬ LÝ</vt:lpstr>
      <vt:lpstr>TIỀN XỬ LÝ</vt:lpstr>
      <vt:lpstr>CHUYỂN VỀ HẬU TỐ</vt:lpstr>
      <vt:lpstr>CHUYỂN VỀ HẬU TỐ</vt:lpstr>
      <vt:lpstr>TÍNH KẾT QUẢ</vt:lpstr>
      <vt:lpstr>TÍNH KẾT QUẢ</vt:lpstr>
      <vt:lpstr>TÍNH KẾT QUẢ</vt:lpstr>
      <vt:lpstr>TÍNH KẾT QUẢ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BÀI SỐ 1</dc:title>
  <dc:creator>Vo Hoang Trong</dc:creator>
  <cp:lastModifiedBy>Vo Hoang Trong</cp:lastModifiedBy>
  <cp:revision>12</cp:revision>
  <dcterms:created xsi:type="dcterms:W3CDTF">2017-04-20T17:29:47Z</dcterms:created>
  <dcterms:modified xsi:type="dcterms:W3CDTF">2017-04-20T19:17:06Z</dcterms:modified>
</cp:coreProperties>
</file>