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Lst>
  <p:notesMasterIdLst>
    <p:notesMasterId r:id="rId37"/>
  </p:notesMasterIdLst>
  <p:handoutMasterIdLst>
    <p:handoutMasterId r:id="rId38"/>
  </p:handoutMasterIdLst>
  <p:sldIdLst>
    <p:sldId id="635" r:id="rId2"/>
    <p:sldId id="880" r:id="rId3"/>
    <p:sldId id="884" r:id="rId4"/>
    <p:sldId id="885" r:id="rId5"/>
    <p:sldId id="886" r:id="rId6"/>
    <p:sldId id="887" r:id="rId7"/>
    <p:sldId id="888" r:id="rId8"/>
    <p:sldId id="889" r:id="rId9"/>
    <p:sldId id="890" r:id="rId10"/>
    <p:sldId id="891" r:id="rId11"/>
    <p:sldId id="892" r:id="rId12"/>
    <p:sldId id="893" r:id="rId13"/>
    <p:sldId id="894" r:id="rId14"/>
    <p:sldId id="895" r:id="rId15"/>
    <p:sldId id="896" r:id="rId16"/>
    <p:sldId id="897" r:id="rId17"/>
    <p:sldId id="898" r:id="rId18"/>
    <p:sldId id="899" r:id="rId19"/>
    <p:sldId id="900" r:id="rId20"/>
    <p:sldId id="901" r:id="rId21"/>
    <p:sldId id="902" r:id="rId22"/>
    <p:sldId id="903" r:id="rId23"/>
    <p:sldId id="904" r:id="rId24"/>
    <p:sldId id="905" r:id="rId25"/>
    <p:sldId id="906" r:id="rId26"/>
    <p:sldId id="907" r:id="rId27"/>
    <p:sldId id="908" r:id="rId28"/>
    <p:sldId id="909" r:id="rId29"/>
    <p:sldId id="910" r:id="rId30"/>
    <p:sldId id="911" r:id="rId31"/>
    <p:sldId id="912" r:id="rId32"/>
    <p:sldId id="914" r:id="rId33"/>
    <p:sldId id="915" r:id="rId34"/>
    <p:sldId id="916" r:id="rId35"/>
    <p:sldId id="766" r:id="rId36"/>
  </p:sldIdLst>
  <p:sldSz cx="12192000" cy="68580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EC23BBF-0115-4283-904E-28ADF8D41AAC}">
          <p14:sldIdLst>
            <p14:sldId id="635"/>
            <p14:sldId id="880"/>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4"/>
            <p14:sldId id="915"/>
            <p14:sldId id="916"/>
          </p14:sldIdLst>
        </p14:section>
        <p14:section name="Untitled Section" id="{8C7AEBAA-BE6C-4BD5-B7DA-6D401EE012A3}">
          <p14:sldIdLst>
            <p14:sldId id="7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SKH3" initials="C" lastIdx="0" clrIdx="0">
    <p:extLst>
      <p:ext uri="{19B8F6BF-5375-455C-9EA6-DF929625EA0E}">
        <p15:presenceInfo xmlns:p15="http://schemas.microsoft.com/office/powerpoint/2012/main" userId="CSKH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00"/>
    <a:srgbClr val="99FF66"/>
    <a:srgbClr val="FF00FF"/>
    <a:srgbClr val="005800"/>
    <a:srgbClr val="00602B"/>
    <a:srgbClr val="497A08"/>
    <a:srgbClr val="FFFFFF"/>
    <a:srgbClr val="2A6D09"/>
    <a:srgbClr val="874F57"/>
    <a:srgbClr val="009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5" autoAdjust="0"/>
    <p:restoredTop sz="84381" autoAdjust="0"/>
  </p:normalViewPr>
  <p:slideViewPr>
    <p:cSldViewPr snapToGrid="0" snapToObjects="1">
      <p:cViewPr varScale="1">
        <p:scale>
          <a:sx n="73" d="100"/>
          <a:sy n="73" d="100"/>
        </p:scale>
        <p:origin x="117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2"/>
            <a:ext cx="3038446" cy="465195"/>
          </a:xfrm>
          <a:prstGeom prst="rect">
            <a:avLst/>
          </a:prstGeom>
        </p:spPr>
        <p:txBody>
          <a:bodyPr vert="horz" lIns="88168" tIns="44084" rIns="88168" bIns="44084" rtlCol="0"/>
          <a:lstStyle>
            <a:lvl1pPr algn="l" fontAlgn="auto">
              <a:spcBef>
                <a:spcPts val="0"/>
              </a:spcBef>
              <a:spcAft>
                <a:spcPts val="0"/>
              </a:spcAft>
              <a:defRPr sz="1100">
                <a:latin typeface="+mn-lt"/>
                <a:cs typeface="+mn-cs"/>
              </a:defRPr>
            </a:lvl1pPr>
          </a:lstStyle>
          <a:p>
            <a:pPr>
              <a:defRPr/>
            </a:pPr>
            <a:endParaRPr lang="en-US"/>
          </a:p>
        </p:txBody>
      </p:sp>
      <p:sp>
        <p:nvSpPr>
          <p:cNvPr id="3" name="Date Placeholder 2"/>
          <p:cNvSpPr>
            <a:spLocks noGrp="1"/>
          </p:cNvSpPr>
          <p:nvPr>
            <p:ph type="dt" sz="quarter" idx="1"/>
          </p:nvPr>
        </p:nvSpPr>
        <p:spPr>
          <a:xfrm>
            <a:off x="3970302" y="2"/>
            <a:ext cx="3038445" cy="465195"/>
          </a:xfrm>
          <a:prstGeom prst="rect">
            <a:avLst/>
          </a:prstGeom>
        </p:spPr>
        <p:txBody>
          <a:bodyPr vert="horz" lIns="88168" tIns="44084" rIns="88168" bIns="44084" rtlCol="0"/>
          <a:lstStyle>
            <a:lvl1pPr algn="r" fontAlgn="auto">
              <a:spcBef>
                <a:spcPts val="0"/>
              </a:spcBef>
              <a:spcAft>
                <a:spcPts val="0"/>
              </a:spcAft>
              <a:defRPr sz="1100" smtClean="0">
                <a:latin typeface="+mn-lt"/>
                <a:cs typeface="+mn-cs"/>
              </a:defRPr>
            </a:lvl1pPr>
          </a:lstStyle>
          <a:p>
            <a:pPr>
              <a:defRPr/>
            </a:pPr>
            <a:fld id="{A71926F8-CDC5-4F70-9BCD-F4A7A92882FA}" type="datetimeFigureOut">
              <a:rPr lang="en-US"/>
              <a:pPr>
                <a:defRPr/>
              </a:pPr>
              <a:t>12/1/2022</a:t>
            </a:fld>
            <a:endParaRPr lang="en-US"/>
          </a:p>
        </p:txBody>
      </p:sp>
      <p:sp>
        <p:nvSpPr>
          <p:cNvPr id="4" name="Footer Placeholder 3"/>
          <p:cNvSpPr>
            <a:spLocks noGrp="1"/>
          </p:cNvSpPr>
          <p:nvPr>
            <p:ph type="ftr" sz="quarter" idx="2"/>
          </p:nvPr>
        </p:nvSpPr>
        <p:spPr>
          <a:xfrm>
            <a:off x="5" y="8829713"/>
            <a:ext cx="3038446" cy="465194"/>
          </a:xfrm>
          <a:prstGeom prst="rect">
            <a:avLst/>
          </a:prstGeom>
        </p:spPr>
        <p:txBody>
          <a:bodyPr vert="horz" lIns="88168" tIns="44084" rIns="88168" bIns="44084" rtlCol="0" anchor="b"/>
          <a:lstStyle>
            <a:lvl1pPr algn="l" fontAlgn="auto">
              <a:spcBef>
                <a:spcPts val="0"/>
              </a:spcBef>
              <a:spcAft>
                <a:spcPts val="0"/>
              </a:spcAft>
              <a:defRPr sz="1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02" y="8829713"/>
            <a:ext cx="3038445" cy="465194"/>
          </a:xfrm>
          <a:prstGeom prst="rect">
            <a:avLst/>
          </a:prstGeom>
        </p:spPr>
        <p:txBody>
          <a:bodyPr vert="horz" lIns="88168" tIns="44084" rIns="88168" bIns="44084" rtlCol="0" anchor="b"/>
          <a:lstStyle>
            <a:lvl1pPr algn="r" fontAlgn="auto">
              <a:spcBef>
                <a:spcPts val="0"/>
              </a:spcBef>
              <a:spcAft>
                <a:spcPts val="0"/>
              </a:spcAft>
              <a:defRPr sz="1100" smtClean="0">
                <a:latin typeface="+mn-lt"/>
                <a:cs typeface="+mn-cs"/>
              </a:defRPr>
            </a:lvl1pPr>
          </a:lstStyle>
          <a:p>
            <a:pPr>
              <a:defRPr/>
            </a:pPr>
            <a:fld id="{BDB7F60F-3BC3-45E2-A765-F99B17A87482}" type="slidenum">
              <a:rPr lang="en-US"/>
              <a:pPr>
                <a:defRPr/>
              </a:pPr>
              <a:t>‹#›</a:t>
            </a:fld>
            <a:endParaRPr lang="en-US"/>
          </a:p>
        </p:txBody>
      </p:sp>
    </p:spTree>
    <p:extLst>
      <p:ext uri="{BB962C8B-B14F-4D97-AF65-F5344CB8AC3E}">
        <p14:creationId xmlns:p14="http://schemas.microsoft.com/office/powerpoint/2010/main" val="16106037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2"/>
            <a:ext cx="3038446" cy="465195"/>
          </a:xfrm>
          <a:prstGeom prst="rect">
            <a:avLst/>
          </a:prstGeom>
        </p:spPr>
        <p:txBody>
          <a:bodyPr vert="horz" lIns="88168" tIns="44084" rIns="88168" bIns="44084" rtlCol="0"/>
          <a:lstStyle>
            <a:lvl1pPr algn="l" fontAlgn="auto">
              <a:spcBef>
                <a:spcPts val="0"/>
              </a:spcBef>
              <a:spcAft>
                <a:spcPts val="0"/>
              </a:spcAft>
              <a:defRPr sz="1100">
                <a:latin typeface="+mn-lt"/>
                <a:cs typeface="+mn-cs"/>
              </a:defRPr>
            </a:lvl1pPr>
          </a:lstStyle>
          <a:p>
            <a:pPr>
              <a:defRPr/>
            </a:pPr>
            <a:endParaRPr lang="vi-VN"/>
          </a:p>
        </p:txBody>
      </p:sp>
      <p:sp>
        <p:nvSpPr>
          <p:cNvPr id="3" name="Date Placeholder 2"/>
          <p:cNvSpPr>
            <a:spLocks noGrp="1"/>
          </p:cNvSpPr>
          <p:nvPr>
            <p:ph type="dt" idx="1"/>
          </p:nvPr>
        </p:nvSpPr>
        <p:spPr>
          <a:xfrm>
            <a:off x="3970302" y="2"/>
            <a:ext cx="3038445" cy="465195"/>
          </a:xfrm>
          <a:prstGeom prst="rect">
            <a:avLst/>
          </a:prstGeom>
        </p:spPr>
        <p:txBody>
          <a:bodyPr vert="horz" lIns="88168" tIns="44084" rIns="88168" bIns="44084" rtlCol="0"/>
          <a:lstStyle>
            <a:lvl1pPr algn="r" fontAlgn="auto">
              <a:spcBef>
                <a:spcPts val="0"/>
              </a:spcBef>
              <a:spcAft>
                <a:spcPts val="0"/>
              </a:spcAft>
              <a:defRPr sz="1100" smtClean="0">
                <a:latin typeface="+mn-lt"/>
                <a:cs typeface="+mn-cs"/>
              </a:defRPr>
            </a:lvl1pPr>
          </a:lstStyle>
          <a:p>
            <a:pPr>
              <a:defRPr/>
            </a:pPr>
            <a:fld id="{BBD0A854-95E6-4597-ADD5-48A3C4AE189C}" type="datetimeFigureOut">
              <a:rPr lang="vi-VN"/>
              <a:pPr>
                <a:defRPr/>
              </a:pPr>
              <a:t>01/12/2022</a:t>
            </a:fld>
            <a:endParaRPr lang="vi-V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88168" tIns="44084" rIns="88168" bIns="44084" rtlCol="0" anchor="ctr"/>
          <a:lstStyle/>
          <a:p>
            <a:pPr lvl="0"/>
            <a:endParaRPr lang="vi-VN" noProof="0"/>
          </a:p>
        </p:txBody>
      </p:sp>
      <p:sp>
        <p:nvSpPr>
          <p:cNvPr id="5" name="Notes Placeholder 4"/>
          <p:cNvSpPr>
            <a:spLocks noGrp="1"/>
          </p:cNvSpPr>
          <p:nvPr>
            <p:ph type="body" sz="quarter" idx="3"/>
          </p:nvPr>
        </p:nvSpPr>
        <p:spPr>
          <a:xfrm>
            <a:off x="700545" y="4415603"/>
            <a:ext cx="5609311" cy="4183755"/>
          </a:xfrm>
          <a:prstGeom prst="rect">
            <a:avLst/>
          </a:prstGeom>
        </p:spPr>
        <p:txBody>
          <a:bodyPr vert="horz" lIns="88168" tIns="44084" rIns="88168" bIns="4408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5" y="8829713"/>
            <a:ext cx="3038446" cy="465194"/>
          </a:xfrm>
          <a:prstGeom prst="rect">
            <a:avLst/>
          </a:prstGeom>
        </p:spPr>
        <p:txBody>
          <a:bodyPr vert="horz" lIns="88168" tIns="44084" rIns="88168" bIns="44084" rtlCol="0" anchor="b"/>
          <a:lstStyle>
            <a:lvl1pPr algn="l" fontAlgn="auto">
              <a:spcBef>
                <a:spcPts val="0"/>
              </a:spcBef>
              <a:spcAft>
                <a:spcPts val="0"/>
              </a:spcAft>
              <a:defRPr sz="1100">
                <a:latin typeface="+mn-lt"/>
                <a:cs typeface="+mn-cs"/>
              </a:defRPr>
            </a:lvl1pPr>
          </a:lstStyle>
          <a:p>
            <a:pPr>
              <a:defRPr/>
            </a:pPr>
            <a:endParaRPr lang="vi-VN"/>
          </a:p>
        </p:txBody>
      </p:sp>
      <p:sp>
        <p:nvSpPr>
          <p:cNvPr id="7" name="Slide Number Placeholder 6"/>
          <p:cNvSpPr>
            <a:spLocks noGrp="1"/>
          </p:cNvSpPr>
          <p:nvPr>
            <p:ph type="sldNum" sz="quarter" idx="5"/>
          </p:nvPr>
        </p:nvSpPr>
        <p:spPr>
          <a:xfrm>
            <a:off x="3970302" y="8829713"/>
            <a:ext cx="3038445" cy="465194"/>
          </a:xfrm>
          <a:prstGeom prst="rect">
            <a:avLst/>
          </a:prstGeom>
        </p:spPr>
        <p:txBody>
          <a:bodyPr vert="horz" lIns="88168" tIns="44084" rIns="88168" bIns="44084" rtlCol="0" anchor="b"/>
          <a:lstStyle>
            <a:lvl1pPr algn="r" fontAlgn="auto">
              <a:spcBef>
                <a:spcPts val="0"/>
              </a:spcBef>
              <a:spcAft>
                <a:spcPts val="0"/>
              </a:spcAft>
              <a:defRPr sz="1100" smtClean="0">
                <a:latin typeface="+mn-lt"/>
                <a:cs typeface="+mn-cs"/>
              </a:defRPr>
            </a:lvl1pPr>
          </a:lstStyle>
          <a:p>
            <a:pPr>
              <a:defRPr/>
            </a:pPr>
            <a:fld id="{F793EFA5-B3BF-4494-85A5-FEBB74F0DEEF}" type="slidenum">
              <a:rPr lang="vi-VN"/>
              <a:pPr>
                <a:defRPr/>
              </a:pPr>
              <a:t>‹#›</a:t>
            </a:fld>
            <a:endParaRPr lang="vi-VN"/>
          </a:p>
        </p:txBody>
      </p:sp>
    </p:spTree>
    <p:extLst>
      <p:ext uri="{BB962C8B-B14F-4D97-AF65-F5344CB8AC3E}">
        <p14:creationId xmlns:p14="http://schemas.microsoft.com/office/powerpoint/2010/main" val="3071370301"/>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Footer Placeholder 4"/>
          <p:cNvSpPr>
            <a:spLocks noGrp="1"/>
          </p:cNvSpPr>
          <p:nvPr>
            <p:ph type="ftr" sz="quarter" idx="11"/>
          </p:nvPr>
        </p:nvSpPr>
        <p:spPr/>
        <p:txBody>
          <a:bodyPr/>
          <a:lstStyle/>
          <a:p>
            <a:pPr>
              <a:defRPr/>
            </a:pPr>
            <a:endParaRPr lang="vi-VN"/>
          </a:p>
        </p:txBody>
      </p:sp>
    </p:spTree>
    <p:extLst>
      <p:ext uri="{BB962C8B-B14F-4D97-AF65-F5344CB8AC3E}">
        <p14:creationId xmlns:p14="http://schemas.microsoft.com/office/powerpoint/2010/main" val="107558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vi-VN"/>
          </a:p>
        </p:txBody>
      </p:sp>
    </p:spTree>
    <p:extLst>
      <p:ext uri="{BB962C8B-B14F-4D97-AF65-F5344CB8AC3E}">
        <p14:creationId xmlns:p14="http://schemas.microsoft.com/office/powerpoint/2010/main" val="133047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Footer Placeholder 4"/>
          <p:cNvSpPr>
            <a:spLocks noGrp="1"/>
          </p:cNvSpPr>
          <p:nvPr>
            <p:ph type="ftr" sz="quarter" idx="11"/>
          </p:nvPr>
        </p:nvSpPr>
        <p:spPr/>
        <p:txBody>
          <a:bodyPr/>
          <a:lstStyle/>
          <a:p>
            <a:pPr>
              <a:defRPr/>
            </a:pPr>
            <a:endParaRPr lang="vi-VN"/>
          </a:p>
        </p:txBody>
      </p:sp>
    </p:spTree>
    <p:extLst>
      <p:ext uri="{BB962C8B-B14F-4D97-AF65-F5344CB8AC3E}">
        <p14:creationId xmlns:p14="http://schemas.microsoft.com/office/powerpoint/2010/main" val="423294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6" name="Slide Number Placeholder 5"/>
          <p:cNvSpPr>
            <a:spLocks noGrp="1"/>
          </p:cNvSpPr>
          <p:nvPr>
            <p:ph type="sldNum" sz="quarter" idx="12"/>
          </p:nvPr>
        </p:nvSpPr>
        <p:spPr/>
        <p:txBody>
          <a:bodyPr/>
          <a:lstStyle>
            <a:lvl1pPr>
              <a:defRPr/>
            </a:lvl1pPr>
          </a:lstStyle>
          <a:p>
            <a:fld id="{23F588C1-2F3C-4E2F-A6A0-AD6E5A03B2A5}" type="slidenum">
              <a:rPr lang="en-US" altLang="en-US"/>
              <a:pPr/>
              <a:t>‹#›</a:t>
            </a:fld>
            <a:endParaRPr lang="en-US" altLang="en-US"/>
          </a:p>
        </p:txBody>
      </p:sp>
    </p:spTree>
    <p:extLst>
      <p:ext uri="{BB962C8B-B14F-4D97-AF65-F5344CB8AC3E}">
        <p14:creationId xmlns:p14="http://schemas.microsoft.com/office/powerpoint/2010/main" val="315662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6" name="Slide Number Placeholder 5"/>
          <p:cNvSpPr>
            <a:spLocks noGrp="1"/>
          </p:cNvSpPr>
          <p:nvPr>
            <p:ph type="sldNum" sz="quarter" idx="12"/>
          </p:nvPr>
        </p:nvSpPr>
        <p:spPr/>
        <p:txBody>
          <a:bodyPr/>
          <a:lstStyle>
            <a:lvl1pPr>
              <a:defRPr/>
            </a:lvl1pPr>
          </a:lstStyle>
          <a:p>
            <a:fld id="{3140EB18-2725-462D-BAE6-6E38FCFA3C41}" type="slidenum">
              <a:rPr lang="en-US" altLang="en-US"/>
              <a:pPr/>
              <a:t>‹#›</a:t>
            </a:fld>
            <a:endParaRPr lang="en-US" altLang="en-US"/>
          </a:p>
        </p:txBody>
      </p:sp>
    </p:spTree>
    <p:extLst>
      <p:ext uri="{BB962C8B-B14F-4D97-AF65-F5344CB8AC3E}">
        <p14:creationId xmlns:p14="http://schemas.microsoft.com/office/powerpoint/2010/main" val="303068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6" name="Slide Number Placeholder 5"/>
          <p:cNvSpPr>
            <a:spLocks noGrp="1"/>
          </p:cNvSpPr>
          <p:nvPr>
            <p:ph type="sldNum" sz="quarter" idx="12"/>
          </p:nvPr>
        </p:nvSpPr>
        <p:spPr/>
        <p:txBody>
          <a:bodyPr/>
          <a:lstStyle>
            <a:lvl1pPr>
              <a:defRPr/>
            </a:lvl1pPr>
          </a:lstStyle>
          <a:p>
            <a:fld id="{C0C98768-F39D-4CEB-AF1E-A2E2A7EEB8EE}" type="slidenum">
              <a:rPr lang="en-US" altLang="en-US"/>
              <a:pPr/>
              <a:t>‹#›</a:t>
            </a:fld>
            <a:endParaRPr lang="en-US" altLang="en-US"/>
          </a:p>
        </p:txBody>
      </p:sp>
    </p:spTree>
    <p:extLst>
      <p:ext uri="{BB962C8B-B14F-4D97-AF65-F5344CB8AC3E}">
        <p14:creationId xmlns:p14="http://schemas.microsoft.com/office/powerpoint/2010/main" val="39024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8432800" cy="1143000"/>
          </a:xfrm>
        </p:spPr>
        <p:txBody>
          <a:bodyPr/>
          <a:lstStyle/>
          <a:p>
            <a:r>
              <a:rPr lang="en-US"/>
              <a:t>Click to edit Master title style</a:t>
            </a:r>
          </a:p>
        </p:txBody>
      </p:sp>
      <p:sp>
        <p:nvSpPr>
          <p:cNvPr id="3" name="Chart Placeholder 2"/>
          <p:cNvSpPr>
            <a:spLocks noGrp="1"/>
          </p:cNvSpPr>
          <p:nvPr>
            <p:ph type="chart" idx="1"/>
          </p:nvPr>
        </p:nvSpPr>
        <p:spPr>
          <a:xfrm>
            <a:off x="508000" y="1371604"/>
            <a:ext cx="10972800" cy="4525963"/>
          </a:xfrm>
        </p:spPr>
        <p:txBody>
          <a:bodyPr/>
          <a:lstStyle/>
          <a:p>
            <a:pPr lvl="0"/>
            <a:endParaRPr lang="en-US" noProof="0"/>
          </a:p>
        </p:txBody>
      </p:sp>
      <p:sp>
        <p:nvSpPr>
          <p:cNvPr id="4" name="Date Placeholder 3"/>
          <p:cNvSpPr>
            <a:spLocks noGrp="1"/>
          </p:cNvSpPr>
          <p:nvPr>
            <p:ph type="dt" sz="half" idx="10"/>
          </p:nvPr>
        </p:nvSpPr>
        <p:spPr>
          <a:xfrm>
            <a:off x="609600" y="6245228"/>
            <a:ext cx="2844800" cy="476251"/>
          </a:xfr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4165600" y="6245228"/>
            <a:ext cx="3860800" cy="476251"/>
          </a:xfrm>
        </p:spPr>
        <p:txBody>
          <a:bodyPr/>
          <a:lstStyle>
            <a:lvl1pPr>
              <a:defRPr/>
            </a:lvl1pPr>
          </a:lstStyle>
          <a:p>
            <a:pPr>
              <a:defRPr/>
            </a:pPr>
            <a:r>
              <a:rPr lang="vi-VN" altLang="zh-CN" smtClean="0"/>
              <a:t>TS.Nguyễn Xuân Dương</a:t>
            </a:r>
            <a:endParaRPr lang="en-US" altLang="zh-CN"/>
          </a:p>
        </p:txBody>
      </p:sp>
      <p:sp>
        <p:nvSpPr>
          <p:cNvPr id="6" name="Slide Number Placeholder 5"/>
          <p:cNvSpPr>
            <a:spLocks noGrp="1"/>
          </p:cNvSpPr>
          <p:nvPr>
            <p:ph type="sldNum" sz="quarter" idx="12"/>
          </p:nvPr>
        </p:nvSpPr>
        <p:spPr>
          <a:xfrm>
            <a:off x="8737600" y="6245228"/>
            <a:ext cx="2844800" cy="476251"/>
          </a:xfrm>
        </p:spPr>
        <p:txBody>
          <a:bodyPr/>
          <a:lstStyle>
            <a:lvl1pPr>
              <a:defRPr/>
            </a:lvl1pPr>
          </a:lstStyle>
          <a:p>
            <a:fld id="{D2C819A0-BD87-4B97-A6DE-89FA052661C2}" type="slidenum">
              <a:rPr lang="zh-CN" altLang="en-US"/>
              <a:pPr/>
              <a:t>‹#›</a:t>
            </a:fld>
            <a:endParaRPr lang="en-US" altLang="zh-CN"/>
          </a:p>
        </p:txBody>
      </p:sp>
    </p:spTree>
    <p:extLst>
      <p:ext uri="{BB962C8B-B14F-4D97-AF65-F5344CB8AC3E}">
        <p14:creationId xmlns:p14="http://schemas.microsoft.com/office/powerpoint/2010/main" val="79018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6" name="Slide Number Placeholder 5"/>
          <p:cNvSpPr>
            <a:spLocks noGrp="1"/>
          </p:cNvSpPr>
          <p:nvPr>
            <p:ph type="sldNum" sz="quarter" idx="12"/>
          </p:nvPr>
        </p:nvSpPr>
        <p:spPr/>
        <p:txBody>
          <a:bodyPr/>
          <a:lstStyle>
            <a:lvl1pPr>
              <a:defRPr/>
            </a:lvl1pPr>
          </a:lstStyle>
          <a:p>
            <a:fld id="{C70B4492-AD1E-4CCD-930F-D8C9768EFA9B}" type="slidenum">
              <a:rPr lang="en-US" altLang="en-US"/>
              <a:pPr/>
              <a:t>‹#›</a:t>
            </a:fld>
            <a:endParaRPr lang="en-US" altLang="en-US"/>
          </a:p>
        </p:txBody>
      </p:sp>
    </p:spTree>
    <p:extLst>
      <p:ext uri="{BB962C8B-B14F-4D97-AF65-F5344CB8AC3E}">
        <p14:creationId xmlns:p14="http://schemas.microsoft.com/office/powerpoint/2010/main" val="275043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6" name="Slide Number Placeholder 5"/>
          <p:cNvSpPr>
            <a:spLocks noGrp="1"/>
          </p:cNvSpPr>
          <p:nvPr>
            <p:ph type="sldNum" sz="quarter" idx="12"/>
          </p:nvPr>
        </p:nvSpPr>
        <p:spPr/>
        <p:txBody>
          <a:bodyPr/>
          <a:lstStyle>
            <a:lvl1pPr>
              <a:defRPr/>
            </a:lvl1pPr>
          </a:lstStyle>
          <a:p>
            <a:fld id="{8A85397B-14F2-4B7C-8AE3-273EBD983CF6}" type="slidenum">
              <a:rPr lang="en-US" altLang="en-US"/>
              <a:pPr/>
              <a:t>‹#›</a:t>
            </a:fld>
            <a:endParaRPr lang="en-US" altLang="en-US"/>
          </a:p>
        </p:txBody>
      </p:sp>
    </p:spTree>
    <p:extLst>
      <p:ext uri="{BB962C8B-B14F-4D97-AF65-F5344CB8AC3E}">
        <p14:creationId xmlns:p14="http://schemas.microsoft.com/office/powerpoint/2010/main" val="117011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7" name="Slide Number Placeholder 5"/>
          <p:cNvSpPr>
            <a:spLocks noGrp="1"/>
          </p:cNvSpPr>
          <p:nvPr>
            <p:ph type="sldNum" sz="quarter" idx="12"/>
          </p:nvPr>
        </p:nvSpPr>
        <p:spPr/>
        <p:txBody>
          <a:bodyPr/>
          <a:lstStyle>
            <a:lvl1pPr>
              <a:defRPr/>
            </a:lvl1pPr>
          </a:lstStyle>
          <a:p>
            <a:fld id="{F45FA952-8CD3-4BE5-86FF-CD95DC10B49E}" type="slidenum">
              <a:rPr lang="en-US" altLang="en-US"/>
              <a:pPr/>
              <a:t>‹#›</a:t>
            </a:fld>
            <a:endParaRPr lang="en-US" altLang="en-US"/>
          </a:p>
        </p:txBody>
      </p:sp>
    </p:spTree>
    <p:extLst>
      <p:ext uri="{BB962C8B-B14F-4D97-AF65-F5344CB8AC3E}">
        <p14:creationId xmlns:p14="http://schemas.microsoft.com/office/powerpoint/2010/main" val="386143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6"/>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6"/>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9" name="Slide Number Placeholder 5"/>
          <p:cNvSpPr>
            <a:spLocks noGrp="1"/>
          </p:cNvSpPr>
          <p:nvPr>
            <p:ph type="sldNum" sz="quarter" idx="12"/>
          </p:nvPr>
        </p:nvSpPr>
        <p:spPr/>
        <p:txBody>
          <a:bodyPr/>
          <a:lstStyle>
            <a:lvl1pPr>
              <a:defRPr/>
            </a:lvl1pPr>
          </a:lstStyle>
          <a:p>
            <a:fld id="{1D7D2AF7-B0EA-4A2B-B281-1EA13CABA373}" type="slidenum">
              <a:rPr lang="en-US" altLang="en-US"/>
              <a:pPr/>
              <a:t>‹#›</a:t>
            </a:fld>
            <a:endParaRPr lang="en-US" altLang="en-US"/>
          </a:p>
        </p:txBody>
      </p:sp>
    </p:spTree>
    <p:extLst>
      <p:ext uri="{BB962C8B-B14F-4D97-AF65-F5344CB8AC3E}">
        <p14:creationId xmlns:p14="http://schemas.microsoft.com/office/powerpoint/2010/main" val="332221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5" name="Slide Number Placeholder 5"/>
          <p:cNvSpPr>
            <a:spLocks noGrp="1"/>
          </p:cNvSpPr>
          <p:nvPr>
            <p:ph type="sldNum" sz="quarter" idx="12"/>
          </p:nvPr>
        </p:nvSpPr>
        <p:spPr/>
        <p:txBody>
          <a:bodyPr/>
          <a:lstStyle>
            <a:lvl1pPr>
              <a:defRPr/>
            </a:lvl1pPr>
          </a:lstStyle>
          <a:p>
            <a:fld id="{8C0C78FF-83C9-4B9F-952A-5478FF6E8DAB}" type="slidenum">
              <a:rPr lang="en-US" altLang="en-US"/>
              <a:pPr/>
              <a:t>‹#›</a:t>
            </a:fld>
            <a:endParaRPr lang="en-US" altLang="en-US"/>
          </a:p>
        </p:txBody>
      </p:sp>
    </p:spTree>
    <p:extLst>
      <p:ext uri="{BB962C8B-B14F-4D97-AF65-F5344CB8AC3E}">
        <p14:creationId xmlns:p14="http://schemas.microsoft.com/office/powerpoint/2010/main" val="284871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4" name="Slide Number Placeholder 5"/>
          <p:cNvSpPr>
            <a:spLocks noGrp="1"/>
          </p:cNvSpPr>
          <p:nvPr>
            <p:ph type="sldNum" sz="quarter" idx="12"/>
          </p:nvPr>
        </p:nvSpPr>
        <p:spPr/>
        <p:txBody>
          <a:bodyPr/>
          <a:lstStyle>
            <a:lvl1pPr>
              <a:defRPr/>
            </a:lvl1pPr>
          </a:lstStyle>
          <a:p>
            <a:fld id="{95B8F7BD-D00E-4C3A-B5CF-DA9606CB5020}" type="slidenum">
              <a:rPr lang="en-US" altLang="en-US"/>
              <a:pPr/>
              <a:t>‹#›</a:t>
            </a:fld>
            <a:endParaRPr lang="en-US" altLang="en-US"/>
          </a:p>
        </p:txBody>
      </p:sp>
    </p:spTree>
    <p:extLst>
      <p:ext uri="{BB962C8B-B14F-4D97-AF65-F5344CB8AC3E}">
        <p14:creationId xmlns:p14="http://schemas.microsoft.com/office/powerpoint/2010/main" val="331045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1"/>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5"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7" name="Slide Number Placeholder 5"/>
          <p:cNvSpPr>
            <a:spLocks noGrp="1"/>
          </p:cNvSpPr>
          <p:nvPr>
            <p:ph type="sldNum" sz="quarter" idx="12"/>
          </p:nvPr>
        </p:nvSpPr>
        <p:spPr/>
        <p:txBody>
          <a:bodyPr/>
          <a:lstStyle>
            <a:lvl1pPr>
              <a:defRPr/>
            </a:lvl1pPr>
          </a:lstStyle>
          <a:p>
            <a:fld id="{669961A7-5D61-4B2F-9CBC-3C1E454C6370}" type="slidenum">
              <a:rPr lang="en-US" altLang="en-US"/>
              <a:pPr/>
              <a:t>‹#›</a:t>
            </a:fld>
            <a:endParaRPr lang="en-US" altLang="en-US"/>
          </a:p>
        </p:txBody>
      </p:sp>
    </p:spTree>
    <p:extLst>
      <p:ext uri="{BB962C8B-B14F-4D97-AF65-F5344CB8AC3E}">
        <p14:creationId xmlns:p14="http://schemas.microsoft.com/office/powerpoint/2010/main" val="27153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TS.Nguyễn Xuân Dương</a:t>
            </a:r>
            <a:endParaRPr lang="en-US"/>
          </a:p>
        </p:txBody>
      </p:sp>
      <p:sp>
        <p:nvSpPr>
          <p:cNvPr id="7" name="Slide Number Placeholder 5"/>
          <p:cNvSpPr>
            <a:spLocks noGrp="1"/>
          </p:cNvSpPr>
          <p:nvPr>
            <p:ph type="sldNum" sz="quarter" idx="12"/>
          </p:nvPr>
        </p:nvSpPr>
        <p:spPr/>
        <p:txBody>
          <a:bodyPr/>
          <a:lstStyle>
            <a:lvl1pPr>
              <a:defRPr/>
            </a:lvl1pPr>
          </a:lstStyle>
          <a:p>
            <a:fld id="{171F7092-3BD9-47C9-A251-F6E9F292383C}" type="slidenum">
              <a:rPr lang="en-US" altLang="en-US"/>
              <a:pPr/>
              <a:t>‹#›</a:t>
            </a:fld>
            <a:endParaRPr lang="en-US" altLang="en-US"/>
          </a:p>
        </p:txBody>
      </p:sp>
    </p:spTree>
    <p:extLst>
      <p:ext uri="{BB962C8B-B14F-4D97-AF65-F5344CB8AC3E}">
        <p14:creationId xmlns:p14="http://schemas.microsoft.com/office/powerpoint/2010/main" val="356531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4818" name="Title Placeholder 1"/>
          <p:cNvSpPr>
            <a:spLocks noGrp="1"/>
          </p:cNvSpPr>
          <p:nvPr>
            <p:ph type="title"/>
          </p:nvPr>
        </p:nvSpPr>
        <p:spPr bwMode="auto">
          <a:xfrm>
            <a:off x="609600" y="27463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4819" name="Text Placeholder 2"/>
          <p:cNvSpPr>
            <a:spLocks noGrp="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pitchFamily="34" charset="0"/>
                <a:cs typeface="Arial" pitchFamily="34" charset="0"/>
              </a:defRPr>
            </a:lvl1pPr>
          </a:lstStyle>
          <a:p>
            <a:pPr defTabSz="455613">
              <a:defRPr/>
            </a:pPr>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wrap="square" lIns="91440" tIns="45720" rIns="91440" bIns="45720" numCol="1" anchor="ctr" anchorCtr="0" compatLnSpc="1">
            <a:prstTxWarp prst="textNoShape">
              <a:avLst/>
            </a:prstTxWarp>
          </a:bodyPr>
          <a:lstStyle>
            <a:lvl1pPr algn="ctr" fontAlgn="auto">
              <a:spcBef>
                <a:spcPts val="0"/>
              </a:spcBef>
              <a:spcAft>
                <a:spcPts val="0"/>
              </a:spcAft>
              <a:defRPr sz="1200">
                <a:solidFill>
                  <a:srgbClr val="898989"/>
                </a:solidFill>
                <a:latin typeface="Calibri" pitchFamily="34" charset="0"/>
                <a:cs typeface="Arial" pitchFamily="34" charset="0"/>
              </a:defRPr>
            </a:lvl1pPr>
          </a:lstStyle>
          <a:p>
            <a:pPr defTabSz="455613">
              <a:defRPr/>
            </a:pPr>
            <a:r>
              <a:rPr lang="vi-VN" smtClean="0"/>
              <a:t>TS.Nguyễn Xuân Dương</a:t>
            </a:r>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defTabSz="455613"/>
            <a:fld id="{CBC0010F-C305-4C20-AB10-70E848EBBC30}" type="slidenum">
              <a:rPr lang="en-US" altLang="en-US" smtClean="0">
                <a:cs typeface="Arial" panose="020B0604020202020204" pitchFamily="34" charset="0"/>
              </a:rPr>
              <a:pPr defTabSz="455613"/>
              <a:t>‹#›</a:t>
            </a:fld>
            <a:endParaRPr lang="en-US" altLang="en-US">
              <a:cs typeface="Arial" panose="020B0604020202020204" pitchFamily="34" charset="0"/>
            </a:endParaRPr>
          </a:p>
        </p:txBody>
      </p:sp>
    </p:spTree>
    <p:extLst>
      <p:ext uri="{BB962C8B-B14F-4D97-AF65-F5344CB8AC3E}">
        <p14:creationId xmlns:p14="http://schemas.microsoft.com/office/powerpoint/2010/main" val="1142792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dt="0"/>
  <p:txStyles>
    <p:titleStyle>
      <a:lvl1pPr algn="ctr" defTabSz="455613" rtl="0" eaLnBrk="0" fontAlgn="base" hangingPunct="0">
        <a:spcBef>
          <a:spcPct val="0"/>
        </a:spcBef>
        <a:spcAft>
          <a:spcPct val="0"/>
        </a:spcAft>
        <a:defRPr sz="4400" kern="1200">
          <a:solidFill>
            <a:schemeClr val="tx1"/>
          </a:solidFill>
          <a:latin typeface="+mj-lt"/>
          <a:ea typeface="+mj-ea"/>
          <a:cs typeface="+mj-cs"/>
        </a:defRPr>
      </a:lvl1pPr>
      <a:lvl2pPr algn="ctr" defTabSz="455613" rtl="0" eaLnBrk="0" fontAlgn="base" hangingPunct="0">
        <a:spcBef>
          <a:spcPct val="0"/>
        </a:spcBef>
        <a:spcAft>
          <a:spcPct val="0"/>
        </a:spcAft>
        <a:defRPr sz="4400">
          <a:solidFill>
            <a:schemeClr val="tx1"/>
          </a:solidFill>
          <a:latin typeface="Calibri" pitchFamily="34" charset="0"/>
        </a:defRPr>
      </a:lvl2pPr>
      <a:lvl3pPr algn="ctr" defTabSz="455613" rtl="0" eaLnBrk="0" fontAlgn="base" hangingPunct="0">
        <a:spcBef>
          <a:spcPct val="0"/>
        </a:spcBef>
        <a:spcAft>
          <a:spcPct val="0"/>
        </a:spcAft>
        <a:defRPr sz="4400">
          <a:solidFill>
            <a:schemeClr val="tx1"/>
          </a:solidFill>
          <a:latin typeface="Calibri" pitchFamily="34" charset="0"/>
        </a:defRPr>
      </a:lvl3pPr>
      <a:lvl4pPr algn="ctr" defTabSz="455613" rtl="0" eaLnBrk="0" fontAlgn="base" hangingPunct="0">
        <a:spcBef>
          <a:spcPct val="0"/>
        </a:spcBef>
        <a:spcAft>
          <a:spcPct val="0"/>
        </a:spcAft>
        <a:defRPr sz="4400">
          <a:solidFill>
            <a:schemeClr val="tx1"/>
          </a:solidFill>
          <a:latin typeface="Calibri" pitchFamily="34" charset="0"/>
        </a:defRPr>
      </a:lvl4pPr>
      <a:lvl5pPr algn="ctr" defTabSz="455613"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1313" indent="-342900" algn="l" defTabSz="455613"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5750" algn="l" defTabSz="455613"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8600" algn="l" defTabSz="455613"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8600"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8600"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idx="1"/>
          </p:nvPr>
        </p:nvSpPr>
        <p:spPr>
          <a:xfrm>
            <a:off x="1567543" y="158238"/>
            <a:ext cx="10332720" cy="920634"/>
          </a:xfr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a:noAutofit/>
          </a:bodyPr>
          <a:lstStyle/>
          <a:p>
            <a:pPr marL="0" indent="0" algn="ctr">
              <a:buNone/>
            </a:pPr>
            <a:r>
              <a:rPr lang="en-US" sz="4400" b="1" smtClean="0">
                <a:solidFill>
                  <a:srgbClr val="00602B"/>
                </a:solidFill>
                <a:latin typeface="Times New Roman" panose="02020603050405020304" pitchFamily="18" charset="0"/>
                <a:cs typeface="Times New Roman" panose="02020603050405020304" pitchFamily="18" charset="0"/>
              </a:rPr>
              <a:t>BỆNH VIỆN ĐA KHOA QUANG KHỞI</a:t>
            </a:r>
            <a:endParaRPr lang="en-US" sz="3600" b="1" smtClean="0">
              <a:solidFill>
                <a:srgbClr val="FFFF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9" y="141316"/>
            <a:ext cx="937556" cy="937556"/>
          </a:xfrm>
          <a:prstGeom prst="rect">
            <a:avLst/>
          </a:prstGeom>
        </p:spPr>
      </p:pic>
      <p:sp>
        <p:nvSpPr>
          <p:cNvPr id="2" name="TextBox 1"/>
          <p:cNvSpPr txBox="1"/>
          <p:nvPr/>
        </p:nvSpPr>
        <p:spPr>
          <a:xfrm>
            <a:off x="2530769" y="5786523"/>
            <a:ext cx="9475058" cy="461665"/>
          </a:xfrm>
          <a:prstGeom prst="rect">
            <a:avLst/>
          </a:prstGeom>
          <a:noFill/>
        </p:spPr>
        <p:txBody>
          <a:bodyPr wrap="square" rtlCol="0">
            <a:spAutoFit/>
          </a:bodyPr>
          <a:lstStyle/>
          <a:p>
            <a:pPr marL="0" indent="0" algn="r">
              <a:buNone/>
            </a:pPr>
            <a:r>
              <a:rPr lang="en-US" sz="2400" b="1" i="1" err="1" smtClean="0">
                <a:solidFill>
                  <a:srgbClr val="002060"/>
                </a:solidFill>
                <a:latin typeface="Arial" panose="020B0604020202020204" pitchFamily="34" charset="0"/>
                <a:cs typeface="Arial" panose="020B0604020202020204" pitchFamily="34" charset="0"/>
              </a:rPr>
              <a:t>Ph.D</a:t>
            </a:r>
            <a:r>
              <a:rPr lang="en-US" sz="2400" b="1" i="1" smtClean="0">
                <a:solidFill>
                  <a:srgbClr val="002060"/>
                </a:solidFill>
                <a:latin typeface="Arial" panose="020B0604020202020204" pitchFamily="34" charset="0"/>
                <a:cs typeface="Arial" panose="020B0604020202020204" pitchFamily="34" charset="0"/>
              </a:rPr>
              <a:t> </a:t>
            </a:r>
            <a:r>
              <a:rPr lang="en-US" sz="2400" b="1" i="1" err="1" smtClean="0">
                <a:solidFill>
                  <a:srgbClr val="002060"/>
                </a:solidFill>
                <a:latin typeface="Arial" panose="020B0604020202020204" pitchFamily="34" charset="0"/>
                <a:cs typeface="Arial" panose="020B0604020202020204" pitchFamily="34" charset="0"/>
              </a:rPr>
              <a:t>Nguyễn</a:t>
            </a:r>
            <a:r>
              <a:rPr lang="en-US" sz="2400" b="1" i="1" smtClean="0">
                <a:solidFill>
                  <a:srgbClr val="002060"/>
                </a:solidFill>
                <a:latin typeface="Arial" panose="020B0604020202020204" pitchFamily="34" charset="0"/>
                <a:cs typeface="Arial" panose="020B0604020202020204" pitchFamily="34" charset="0"/>
              </a:rPr>
              <a:t> </a:t>
            </a:r>
            <a:r>
              <a:rPr lang="en-US" sz="2400" b="1" i="1" err="1" smtClean="0">
                <a:solidFill>
                  <a:srgbClr val="002060"/>
                </a:solidFill>
                <a:latin typeface="Arial" panose="020B0604020202020204" pitchFamily="34" charset="0"/>
                <a:cs typeface="Arial" panose="020B0604020202020204" pitchFamily="34" charset="0"/>
              </a:rPr>
              <a:t>Xuân</a:t>
            </a:r>
            <a:r>
              <a:rPr lang="en-US" sz="2400" b="1" i="1" smtClean="0">
                <a:solidFill>
                  <a:srgbClr val="002060"/>
                </a:solidFill>
                <a:latin typeface="Arial" panose="020B0604020202020204" pitchFamily="34" charset="0"/>
                <a:cs typeface="Arial" panose="020B0604020202020204" pitchFamily="34" charset="0"/>
              </a:rPr>
              <a:t> </a:t>
            </a:r>
            <a:r>
              <a:rPr lang="en-US" sz="2400" b="1" i="1" err="1" smtClean="0">
                <a:solidFill>
                  <a:srgbClr val="002060"/>
                </a:solidFill>
                <a:latin typeface="Arial" panose="020B0604020202020204" pitchFamily="34" charset="0"/>
                <a:cs typeface="Arial" panose="020B0604020202020204" pitchFamily="34" charset="0"/>
              </a:rPr>
              <a:t>Dương</a:t>
            </a:r>
            <a:endParaRPr lang="en-US" sz="2400" b="1" i="1">
              <a:solidFill>
                <a:srgbClr val="002060"/>
              </a:solidFill>
              <a:latin typeface="Arial" panose="020B0604020202020204" pitchFamily="34" charset="0"/>
              <a:cs typeface="Arial" panose="020B0604020202020204" pitchFamily="34" charset="0"/>
            </a:endParaRPr>
          </a:p>
        </p:txBody>
      </p:sp>
      <p:sp>
        <p:nvSpPr>
          <p:cNvPr id="6" name="Subtitle 2"/>
          <p:cNvSpPr txBox="1">
            <a:spLocks/>
          </p:cNvSpPr>
          <p:nvPr/>
        </p:nvSpPr>
        <p:spPr bwMode="auto">
          <a:xfrm>
            <a:off x="424939" y="2266985"/>
            <a:ext cx="11342122" cy="1782501"/>
          </a:xfrm>
          <a:prstGeom prst="rect">
            <a:avLst/>
          </a:prstGeom>
          <a:no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1313" indent="-342900" algn="l" defTabSz="455613"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5750" algn="l" defTabSz="455613"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8600" algn="l" defTabSz="455613"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8600"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8600"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800" b="1" smtClean="0">
                <a:solidFill>
                  <a:srgbClr val="00602B"/>
                </a:solidFill>
                <a:latin typeface="Times New Roman" panose="02020603050405020304" pitchFamily="18" charset="0"/>
                <a:cs typeface="Times New Roman" panose="02020603050405020304" pitchFamily="18" charset="0"/>
              </a:rPr>
              <a:t>KỸ NĂNG GIAO TIẾP, ỨNG XỬ</a:t>
            </a:r>
          </a:p>
          <a:p>
            <a:pPr marL="0" indent="0" algn="ctr">
              <a:buFont typeface="Arial" panose="020B0604020202020204" pitchFamily="34" charset="0"/>
              <a:buNone/>
            </a:pPr>
            <a:r>
              <a:rPr lang="en-US" b="1" smtClean="0">
                <a:solidFill>
                  <a:srgbClr val="00602B"/>
                </a:solidFill>
                <a:latin typeface="Times New Roman" panose="02020603050405020304" pitchFamily="18" charset="0"/>
                <a:cs typeface="Times New Roman" panose="02020603050405020304" pitchFamily="18" charset="0"/>
              </a:rPr>
              <a:t>ĐỐI VỚI CBNV Y TẾ BVĐK QUANG KHỞI</a:t>
            </a:r>
            <a:endParaRPr lang="en-US" b="1" smtClean="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589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1145176" y="1145177"/>
            <a:ext cx="10441577" cy="448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tabLst>
                <a:tab pos="809625" algn="l"/>
              </a:tabLst>
              <a:defRPr>
                <a:solidFill>
                  <a:schemeClr val="tx1"/>
                </a:solidFill>
                <a:latin typeface="Calibri" panose="020F0502020204030204" pitchFamily="34" charset="0"/>
              </a:defRPr>
            </a:lvl1pPr>
            <a:lvl2pPr marL="742950" indent="-285750">
              <a:tabLst>
                <a:tab pos="809625" algn="l"/>
              </a:tabLst>
              <a:defRPr>
                <a:solidFill>
                  <a:schemeClr val="tx1"/>
                </a:solidFill>
                <a:latin typeface="Calibri" panose="020F0502020204030204" pitchFamily="34" charset="0"/>
              </a:defRPr>
            </a:lvl2pPr>
            <a:lvl3pPr marL="1143000" indent="-228600">
              <a:tabLst>
                <a:tab pos="809625" algn="l"/>
              </a:tabLst>
              <a:defRPr>
                <a:solidFill>
                  <a:schemeClr val="tx1"/>
                </a:solidFill>
                <a:latin typeface="Calibri" panose="020F0502020204030204" pitchFamily="34" charset="0"/>
              </a:defRPr>
            </a:lvl3pPr>
            <a:lvl4pPr marL="1600200" indent="-228600">
              <a:tabLst>
                <a:tab pos="809625" algn="l"/>
              </a:tabLst>
              <a:defRPr>
                <a:solidFill>
                  <a:schemeClr val="tx1"/>
                </a:solidFill>
                <a:latin typeface="Calibri" panose="020F0502020204030204" pitchFamily="34" charset="0"/>
              </a:defRPr>
            </a:lvl4pPr>
            <a:lvl5pPr marL="2057400" indent="-228600">
              <a:tabLst>
                <a:tab pos="809625" algn="l"/>
              </a:tabLst>
              <a:defRPr>
                <a:solidFill>
                  <a:schemeClr val="tx1"/>
                </a:solidFill>
                <a:latin typeface="Calibri" panose="020F0502020204030204" pitchFamily="34" charset="0"/>
              </a:defRPr>
            </a:lvl5pPr>
            <a:lvl6pPr marL="2514600" indent="-228600" fontAlgn="base">
              <a:spcBef>
                <a:spcPct val="0"/>
              </a:spcBef>
              <a:spcAft>
                <a:spcPct val="0"/>
              </a:spcAft>
              <a:tabLst>
                <a:tab pos="809625" algn="l"/>
              </a:tabLst>
              <a:defRPr>
                <a:solidFill>
                  <a:schemeClr val="tx1"/>
                </a:solidFill>
                <a:latin typeface="Calibri" panose="020F0502020204030204" pitchFamily="34" charset="0"/>
              </a:defRPr>
            </a:lvl6pPr>
            <a:lvl7pPr marL="2971800" indent="-228600" fontAlgn="base">
              <a:spcBef>
                <a:spcPct val="0"/>
              </a:spcBef>
              <a:spcAft>
                <a:spcPct val="0"/>
              </a:spcAft>
              <a:tabLst>
                <a:tab pos="809625" algn="l"/>
              </a:tabLst>
              <a:defRPr>
                <a:solidFill>
                  <a:schemeClr val="tx1"/>
                </a:solidFill>
                <a:latin typeface="Calibri" panose="020F0502020204030204" pitchFamily="34" charset="0"/>
              </a:defRPr>
            </a:lvl7pPr>
            <a:lvl8pPr marL="3429000" indent="-228600" fontAlgn="base">
              <a:spcBef>
                <a:spcPct val="0"/>
              </a:spcBef>
              <a:spcAft>
                <a:spcPct val="0"/>
              </a:spcAft>
              <a:tabLst>
                <a:tab pos="809625" algn="l"/>
              </a:tabLst>
              <a:defRPr>
                <a:solidFill>
                  <a:schemeClr val="tx1"/>
                </a:solidFill>
                <a:latin typeface="Calibri" panose="020F0502020204030204" pitchFamily="34" charset="0"/>
              </a:defRPr>
            </a:lvl8pPr>
            <a:lvl9pPr marL="3886200" indent="-228600" fontAlgn="base">
              <a:spcBef>
                <a:spcPct val="0"/>
              </a:spcBef>
              <a:spcAft>
                <a:spcPct val="0"/>
              </a:spcAft>
              <a:tabLst>
                <a:tab pos="809625" algn="l"/>
              </a:tabLst>
              <a:defRPr>
                <a:solidFill>
                  <a:schemeClr val="tx1"/>
                </a:solidFill>
                <a:latin typeface="Calibri" panose="020F0502020204030204" pitchFamily="34" charset="0"/>
              </a:defRPr>
            </a:lvl9pPr>
          </a:lstStyle>
          <a:p>
            <a:pPr algn="just" eaLnBrk="1" hangingPunct="1"/>
            <a:r>
              <a:rPr lang="en-US" altLang="en-US" sz="2500" i="1">
                <a:latin typeface="Times New Roman" panose="02020603050405020304" pitchFamily="18" charset="0"/>
                <a:ea typeface="MS Mincho"/>
                <a:cs typeface="Times New Roman" panose="02020603050405020304" pitchFamily="18" charset="0"/>
              </a:rPr>
              <a:t>1.4. </a:t>
            </a:r>
            <a:r>
              <a:rPr lang="en-US" altLang="en-US" sz="2500" b="1" i="1" err="1">
                <a:latin typeface="Times New Roman" panose="02020603050405020304" pitchFamily="18" charset="0"/>
                <a:ea typeface="MS Mincho"/>
                <a:cs typeface="Times New Roman" panose="02020603050405020304" pitchFamily="18" charset="0"/>
              </a:rPr>
              <a:t>Nét</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mặt</a:t>
            </a:r>
            <a:r>
              <a:rPr lang="en-US" altLang="en-US" sz="2500" i="1">
                <a:latin typeface="Times New Roman" panose="02020603050405020304" pitchFamily="18" charset="0"/>
                <a:ea typeface="MS Mincho"/>
                <a:cs typeface="Times New Roman" panose="02020603050405020304" pitchFamily="18" charset="0"/>
              </a:rPr>
              <a: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Thân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thiện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phù</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hợp</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với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hoàn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cảnh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Nét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mặt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vui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vẻ</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khi</a:t>
            </a:r>
            <a:r>
              <a:rPr lang="en-US" altLang="en-US" sz="2500">
                <a:latin typeface="Times New Roman" panose="02020603050405020304" pitchFamily="18" charset="0"/>
                <a:ea typeface="MS Mincho"/>
                <a:cs typeface="Times New Roman" panose="02020603050405020304" pitchFamily="18" charset="0"/>
              </a:rPr>
              <a:t> NB </a:t>
            </a:r>
            <a:r>
              <a:rPr lang="en-US" altLang="en-US" sz="2500" err="1">
                <a:latin typeface="Times New Roman" panose="02020603050405020304" pitchFamily="18" charset="0"/>
                <a:ea typeface="MS Mincho"/>
                <a:cs typeface="Times New Roman" panose="02020603050405020304" pitchFamily="18" charset="0"/>
              </a:rPr>
              <a:t>được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điều</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trị</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có</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triển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tốt</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err="1">
                <a:latin typeface="Times New Roman" panose="02020603050405020304" pitchFamily="18" charset="0"/>
                <a:ea typeface="MS Mincho"/>
                <a:cs typeface="Times New Roman" panose="02020603050405020304" pitchFamily="18" charset="0"/>
              </a:rPr>
              <a:t>Không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tỏ</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ra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cáu</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kỉnh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khó</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chịu</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mệt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mỏi</a:t>
            </a:r>
            <a:r>
              <a:rPr lang="en-US" altLang="en-US" sz="2500">
                <a:latin typeface="Times New Roman" panose="02020603050405020304" pitchFamily="18" charset="0"/>
                <a:ea typeface="MS Mincho"/>
                <a:cs typeface="Times New Roman" panose="02020603050405020304" pitchFamily="18" charset="0"/>
              </a:rPr>
              <a:t> hay </a:t>
            </a:r>
            <a:r>
              <a:rPr lang="en-US" altLang="en-US" sz="2500" err="1">
                <a:latin typeface="Times New Roman" panose="02020603050405020304" pitchFamily="18" charset="0"/>
                <a:ea typeface="MS Mincho"/>
                <a:cs typeface="Times New Roman" panose="02020603050405020304" pitchFamily="18" charset="0"/>
              </a:rPr>
              <a:t>thờ</a:t>
            </a:r>
            <a:r>
              <a:rPr lang="en-US" altLang="en-US" sz="2500">
                <a:latin typeface="Times New Roman" panose="02020603050405020304" pitchFamily="18" charset="0"/>
                <a:ea typeface="MS Mincho"/>
                <a:cs typeface="Times New Roman" panose="02020603050405020304" pitchFamily="18" charset="0"/>
              </a:rPr>
              <a:t> ơ </a:t>
            </a:r>
            <a:r>
              <a:rPr lang="en-US" altLang="en-US" sz="2500" err="1">
                <a:latin typeface="Times New Roman" panose="02020603050405020304" pitchFamily="18" charset="0"/>
                <a:ea typeface="MS Mincho"/>
                <a:cs typeface="Times New Roman" panose="02020603050405020304" pitchFamily="18" charset="0"/>
              </a:rPr>
              <a:t>với</a:t>
            </a:r>
            <a:r>
              <a:rPr lang="en-US" altLang="en-US" sz="2500">
                <a:latin typeface="Times New Roman" panose="02020603050405020304" pitchFamily="18" charset="0"/>
                <a:ea typeface="MS Mincho"/>
                <a:cs typeface="Times New Roman" panose="02020603050405020304" pitchFamily="18" charset="0"/>
              </a:rPr>
              <a:t> NB </a:t>
            </a:r>
            <a:r>
              <a:rPr lang="en-US" altLang="en-US" sz="2500" err="1">
                <a:latin typeface="Times New Roman" panose="02020603050405020304" pitchFamily="18" charset="0"/>
                <a:ea typeface="MS Mincho"/>
                <a:cs typeface="Times New Roman" panose="02020603050405020304" pitchFamily="18" charset="0"/>
              </a:rPr>
              <a:t>trong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bất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kỳ</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hoàn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cảnh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nào</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Không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nên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cười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đùa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khi</a:t>
            </a:r>
            <a:r>
              <a:rPr lang="en-US" altLang="en-US" sz="2500">
                <a:latin typeface="Times New Roman" panose="02020603050405020304" pitchFamily="18" charset="0"/>
                <a:ea typeface="MS Mincho"/>
                <a:cs typeface="Times New Roman" panose="02020603050405020304" pitchFamily="18" charset="0"/>
              </a:rPr>
              <a:t> NB </a:t>
            </a:r>
            <a:r>
              <a:rPr lang="en-US" altLang="en-US" sz="2500" err="1">
                <a:latin typeface="Times New Roman" panose="02020603050405020304" pitchFamily="18" charset="0"/>
                <a:ea typeface="MS Mincho"/>
                <a:cs typeface="Times New Roman" panose="02020603050405020304" pitchFamily="18" charset="0"/>
              </a:rPr>
              <a:t>có</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diễn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biến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xấu</a:t>
            </a:r>
            <a:r>
              <a:rPr lang="en-US" altLang="en-US" sz="2500">
                <a:latin typeface="Times New Roman" panose="02020603050405020304" pitchFamily="18" charset="0"/>
                <a:ea typeface="MS Mincho"/>
                <a:cs typeface="Times New Roman" panose="02020603050405020304" pitchFamily="18" charset="0"/>
              </a:rPr>
              <a:t>.</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ea typeface="MS Mincho"/>
                <a:cs typeface="MS Mincho"/>
              </a:rPr>
              <a:t>Tránh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bộ</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mặt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lùng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như</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tiền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vô</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cảm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xúc</a:t>
            </a:r>
            <a:r>
              <a:rPr lang="en-US" altLang="en-US" sz="2500">
                <a:latin typeface="Times New Roman" panose="02020603050405020304" pitchFamily="18" charset="0"/>
                <a:ea typeface="MS Mincho"/>
                <a:cs typeface="MS Mincho"/>
              </a:rPr>
              <a:t>, hay </a:t>
            </a:r>
            <a:r>
              <a:rPr lang="en-US" altLang="en-US" sz="2500" err="1">
                <a:latin typeface="Times New Roman" panose="02020603050405020304" pitchFamily="18" charset="0"/>
                <a:ea typeface="MS Mincho"/>
                <a:cs typeface="MS Mincho"/>
              </a:rPr>
              <a:t>nóng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nảy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quát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nạt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hoạnh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họe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nguyên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tắc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cứng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đờ</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máy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móc</a:t>
            </a:r>
            <a:r>
              <a:rPr lang="en-US" altLang="en-US" sz="2500">
                <a:latin typeface="Times New Roman" panose="02020603050405020304" pitchFamily="18" charset="0"/>
                <a:ea typeface="MS Mincho"/>
                <a:cs typeface="MS Mincho"/>
              </a:rPr>
              <a:t>.</a:t>
            </a:r>
          </a:p>
          <a:p>
            <a:pPr algn="just" eaLnBrk="1" hangingPunct="1"/>
            <a:r>
              <a:rPr lang="en-US" altLang="en-US" sz="2500" i="1">
                <a:latin typeface="Times New Roman" panose="02020603050405020304" pitchFamily="18" charset="0"/>
                <a:ea typeface="MS Mincho"/>
                <a:cs typeface="MS Mincho"/>
              </a:rPr>
              <a:t>1.5. </a:t>
            </a:r>
            <a:r>
              <a:rPr lang="en-US" altLang="en-US" sz="2500" b="1" i="1" err="1">
                <a:latin typeface="Times New Roman" panose="02020603050405020304" pitchFamily="18" charset="0"/>
                <a:ea typeface="MS Mincho"/>
                <a:cs typeface="MS Mincho"/>
              </a:rPr>
              <a:t>Ánh</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mắt</a:t>
            </a:r>
            <a:r>
              <a:rPr lang="en-US" altLang="en-US" sz="2500" i="1">
                <a:latin typeface="Times New Roman" panose="02020603050405020304" pitchFamily="18" charset="0"/>
                <a:ea typeface="MS Mincho"/>
                <a:cs typeface="MS Mincho"/>
              </a:rPr>
              <a: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mắt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nhìn</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phải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đàng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hoàng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lịch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chân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thành</a:t>
            </a:r>
            <a:r>
              <a:rPr lang="en-US" altLang="en-US" sz="2500">
                <a:latin typeface="Times New Roman" panose="02020603050405020304" pitchFamily="18" charset="0"/>
                <a:ea typeface="MS Mincho"/>
                <a:cs typeface="MS Mincho"/>
              </a:rPr>
              <a:t>, chia </a:t>
            </a:r>
            <a:r>
              <a:rPr lang="en-US" altLang="en-US" sz="2500" err="1">
                <a:latin typeface="Times New Roman" panose="02020603050405020304" pitchFamily="18" charset="0"/>
                <a:ea typeface="MS Mincho"/>
                <a:cs typeface="MS Mincho"/>
              </a:rPr>
              <a:t>sẻ</a:t>
            </a:r>
            <a:r>
              <a:rPr lang="en-US" altLang="en-US" sz="2500">
                <a:latin typeface="Times New Roman" panose="02020603050405020304" pitchFamily="18" charset="0"/>
                <a:ea typeface="MS Mincho"/>
                <a:cs typeface="MS Mincho"/>
              </a:rPr>
              <a:t>. CBYT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nhìn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thẳng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mắt</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khi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giao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tiếp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duy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giao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tiếp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bằng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mắt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trong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suốt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cuộc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chuyện</a:t>
            </a:r>
            <a:r>
              <a:rPr lang="en-US" altLang="en-US" sz="2500">
                <a:latin typeface="Times New Roman" panose="02020603050405020304" pitchFamily="18" charset="0"/>
                <a:ea typeface="MS Mincho"/>
                <a:cs typeface="MS Mincho"/>
              </a:rPr>
              <a:t>.</a:t>
            </a:r>
          </a:p>
          <a:p>
            <a:pPr algn="just" eaLnBrk="1" hangingPunct="1"/>
            <a:r>
              <a:rPr lang="en-US" altLang="en-US" sz="2500" err="1">
                <a:latin typeface="Times New Roman" panose="02020603050405020304" pitchFamily="18" charset="0"/>
                <a:ea typeface="MS Mincho"/>
                <a:cs typeface="MS Mincho"/>
              </a:rPr>
              <a:t>Tránh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mắt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thiếu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tôn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trọng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chia </a:t>
            </a:r>
            <a:r>
              <a:rPr lang="en-US" altLang="en-US" sz="2500" err="1">
                <a:latin typeface="Times New Roman" panose="02020603050405020304" pitchFamily="18" charset="0"/>
                <a:ea typeface="MS Mincho"/>
                <a:cs typeface="MS Mincho"/>
              </a:rPr>
              <a:t>sẻ</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cảm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với</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nhìn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trừng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trừng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nhìn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chằm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chằm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hoặc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trợn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mắt</a:t>
            </a:r>
            <a:r>
              <a:rPr lang="en-US" altLang="en-US" sz="2500">
                <a:latin typeface="Times New Roman" panose="02020603050405020304" pitchFamily="18" charset="0"/>
                <a:ea typeface="MS Mincho"/>
                <a:cs typeface="MS Mincho"/>
              </a:rPr>
              <a:t>, …)</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188481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509451" y="875574"/>
            <a:ext cx="11547565"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i="1">
                <a:latin typeface="Times New Roman" panose="02020603050405020304" pitchFamily="18" charset="0"/>
                <a:ea typeface="MS Mincho"/>
                <a:cs typeface="Times New Roman" panose="02020603050405020304" pitchFamily="18" charset="0"/>
              </a:rPr>
              <a:t>1.6. </a:t>
            </a:r>
            <a:r>
              <a:rPr lang="en-US" altLang="en-US" sz="2500" b="1" i="1" err="1">
                <a:latin typeface="Times New Roman" panose="02020603050405020304" pitchFamily="18" charset="0"/>
                <a:ea typeface="MS Mincho"/>
                <a:cs typeface="Times New Roman" panose="02020603050405020304" pitchFamily="18" charset="0"/>
              </a:rPr>
              <a:t>Đi</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lại</a:t>
            </a:r>
            <a:r>
              <a:rPr lang="en-US" altLang="en-US" sz="2500" i="1">
                <a:latin typeface="Times New Roman" panose="02020603050405020304" pitchFamily="18" charset="0"/>
                <a:ea typeface="MS Mincho"/>
                <a:cs typeface="Times New Roman" panose="02020603050405020304" pitchFamily="18" charset="0"/>
              </a:rPr>
              <a: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nhẹ</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nhàng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nhanh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nhẹn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nhưng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tránh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bước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chân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quá</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mạnh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hoặc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gây</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động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nhiều</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b="1" i="1">
                <a:latin typeface="Times New Roman" panose="02020603050405020304" pitchFamily="18" charset="0"/>
                <a:ea typeface="MS Mincho"/>
                <a:cs typeface="Times New Roman" panose="02020603050405020304" pitchFamily="18" charset="0"/>
              </a:rPr>
              <a:t>1.7. </a:t>
            </a:r>
            <a:r>
              <a:rPr lang="en-US" altLang="en-US" sz="2500" b="1" i="1" err="1">
                <a:latin typeface="Times New Roman" panose="02020603050405020304" pitchFamily="18" charset="0"/>
                <a:ea typeface="MS Mincho"/>
                <a:cs typeface="Times New Roman" panose="02020603050405020304" pitchFamily="18" charset="0"/>
              </a:rPr>
              <a:t>Lắng</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nghe</a:t>
            </a:r>
            <a:r>
              <a:rPr lang="en-US" altLang="en-US" sz="2500" b="1" i="1">
                <a:latin typeface="Times New Roman" panose="02020603050405020304" pitchFamily="18" charset="0"/>
                <a:ea typeface="MS Mincho"/>
                <a:cs typeface="Times New Roman" panose="02020603050405020304" pitchFamily="18" charset="0"/>
              </a:rPr>
              <a:t> </a:t>
            </a:r>
            <a:endParaRPr lang="en-US" altLang="en-US" sz="2500" b="1">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tạo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cho</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thấy</a:t>
            </a:r>
            <a:r>
              <a:rPr lang="en-US" altLang="en-US" sz="2500">
                <a:latin typeface="Times New Roman" panose="02020603050405020304" pitchFamily="18" charset="0"/>
                <a:ea typeface="MS Mincho"/>
                <a:cs typeface="MS Mincho"/>
              </a:rPr>
              <a:t> CBYT </a:t>
            </a:r>
            <a:r>
              <a:rPr lang="en-US" altLang="en-US" sz="2500" err="1">
                <a:latin typeface="Times New Roman" panose="02020603050405020304" pitchFamily="18" charset="0"/>
                <a:ea typeface="MS Mincho"/>
                <a:cs typeface="MS Mincho"/>
              </a:rPr>
              <a:t>tôn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trọng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giá</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cao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họ</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quan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tâm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đến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họ</a:t>
            </a:r>
            <a:r>
              <a:rPr lang="en-US" altLang="en-US" sz="2500">
                <a:latin typeface="Times New Roman" panose="02020603050405020304" pitchFamily="18" charset="0"/>
                <a:ea typeface="MS Mincho"/>
                <a:cs typeface="MS Mincho"/>
              </a:rPr>
              <a:t>.</a:t>
            </a: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ngắt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chen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ngang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khi</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đang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một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cách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chủ</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động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tích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cực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bằng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tập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trung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chú</a:t>
            </a:r>
            <a:r>
              <a:rPr lang="en-US" altLang="en-US" sz="2500">
                <a:latin typeface="Times New Roman" panose="02020603050405020304" pitchFamily="18" charset="0"/>
                <a:ea typeface="MS Mincho"/>
                <a:cs typeface="MS Mincho"/>
              </a:rPr>
              <a:t> ý </a:t>
            </a:r>
            <a:r>
              <a:rPr lang="en-US" altLang="en-US" sz="2500" err="1">
                <a:latin typeface="Times New Roman" panose="02020603050405020304" pitchFamily="18" charset="0"/>
                <a:ea typeface="MS Mincho"/>
                <a:cs typeface="MS Mincho"/>
              </a:rPr>
              <a:t>lắng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Nét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mặt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vui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gật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đầu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các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câu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ngắn</a:t>
            </a:r>
            <a:r>
              <a:rPr lang="en-US" altLang="en-US" sz="2500">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vâng</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nhất</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trí</a:t>
            </a:r>
            <a:r>
              <a:rPr lang="en-US" altLang="en-US" sz="2500" i="1">
                <a:latin typeface="Times New Roman" panose="02020603050405020304" pitchFamily="18" charset="0"/>
                <a:ea typeface="MS Mincho"/>
                <a:cs typeface="MS Mincho"/>
              </a:rPr>
              <a:t>, …</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ea typeface="MS Mincho"/>
                <a:cs typeface="MS Mincho"/>
              </a:rPr>
              <a:t>Nhìn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về</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hướng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chuyện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riêng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làm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việc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khác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đang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Nếu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ghi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chép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chỉ</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ghi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chép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nhanh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vắn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tắt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rồi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tiếp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tục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cảm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đồng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cảm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với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vui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buồn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khăn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của</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nghe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chỉ</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bằng</a:t>
            </a:r>
            <a:r>
              <a:rPr lang="en-US" altLang="en-US" sz="2500">
                <a:latin typeface="Times New Roman" panose="02020603050405020304" pitchFamily="18" charset="0"/>
                <a:ea typeface="MS Mincho"/>
                <a:cs typeface="MS Mincho"/>
              </a:rPr>
              <a:t> tai </a:t>
            </a:r>
            <a:r>
              <a:rPr lang="en-US" altLang="en-US" sz="2500" err="1">
                <a:latin typeface="Times New Roman" panose="02020603050405020304" pitchFamily="18" charset="0"/>
                <a:ea typeface="MS Mincho"/>
                <a:cs typeface="MS Mincho"/>
              </a:rPr>
              <a:t>mà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còn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bằng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trái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tim.</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ea typeface="MS Mincho"/>
                <a:cs typeface="MS Mincho"/>
              </a:rPr>
              <a:t>Trong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trường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hợp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lan</a:t>
            </a:r>
            <a:r>
              <a:rPr lang="en-US" altLang="en-US" sz="2500">
                <a:latin typeface="Times New Roman" panose="02020603050405020304" pitchFamily="18" charset="0"/>
                <a:ea typeface="MS Mincho"/>
                <a:cs typeface="MS Mincho"/>
              </a:rPr>
              <a:t> man </a:t>
            </a:r>
            <a:r>
              <a:rPr lang="en-US" altLang="en-US" sz="2500" err="1">
                <a:latin typeface="Times New Roman" panose="02020603050405020304" pitchFamily="18" charset="0"/>
                <a:ea typeface="MS Mincho"/>
                <a:cs typeface="MS Mincho"/>
              </a:rPr>
              <a:t>dài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dòng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quá</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cho</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hết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câu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rồi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khéo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léo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chuyển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cuộc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đối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thoại</a:t>
            </a:r>
            <a:r>
              <a:rPr lang="en-US" altLang="en-US" sz="2500">
                <a:latin typeface="Times New Roman" panose="02020603050405020304" pitchFamily="18" charset="0"/>
                <a:ea typeface="MS Mincho"/>
                <a:cs typeface="MS Mincho"/>
              </a:rPr>
              <a:t> sang </a:t>
            </a:r>
            <a:r>
              <a:rPr lang="en-US" altLang="en-US" sz="2500" err="1">
                <a:latin typeface="Times New Roman" panose="02020603050405020304" pitchFamily="18" charset="0"/>
                <a:ea typeface="MS Mincho"/>
                <a:cs typeface="MS Mincho"/>
              </a:rPr>
              <a:t>hướng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của</a:t>
            </a:r>
            <a:r>
              <a:rPr lang="en-US" altLang="en-US" sz="2500">
                <a:latin typeface="Times New Roman" panose="02020603050405020304" pitchFamily="18" charset="0"/>
                <a:ea typeface="MS Mincho"/>
                <a:cs typeface="MS Mincho"/>
              </a:rPr>
              <a:t> CBYT </a:t>
            </a:r>
            <a:r>
              <a:rPr lang="en-US" altLang="en-US" sz="2500" err="1">
                <a:latin typeface="Times New Roman" panose="02020603050405020304" pitchFamily="18" charset="0"/>
                <a:ea typeface="MS Mincho"/>
                <a:cs typeface="MS Mincho"/>
              </a:rPr>
              <a:t>mong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muốn</a:t>
            </a:r>
            <a:r>
              <a:rPr lang="en-US" altLang="en-US" sz="2500">
                <a:latin typeface="Times New Roman" panose="02020603050405020304" pitchFamily="18" charset="0"/>
                <a:ea typeface="MS Mincho"/>
                <a:cs typeface="MS Mincho"/>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66141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1122317"/>
            <a:ext cx="11077302" cy="4324261"/>
          </a:xfrm>
          <a:prstGeom prst="rect">
            <a:avLst/>
          </a:prstGeom>
        </p:spPr>
        <p:txBody>
          <a:bodyPr wrap="square">
            <a:spAutoFit/>
          </a:bodyPr>
          <a:lstStyle/>
          <a:p>
            <a:pPr indent="457200" algn="just" fontAlgn="auto">
              <a:spcBef>
                <a:spcPts val="0"/>
              </a:spcBef>
              <a:spcAft>
                <a:spcPts val="0"/>
              </a:spcAft>
              <a:defRPr/>
            </a:pPr>
            <a:r>
              <a:rPr lang="en-US" sz="2500" i="1" spc="-20">
                <a:latin typeface="Times New Roman" panose="02020603050405020304" pitchFamily="18" charset="0"/>
                <a:ea typeface="MS Mincho"/>
              </a:rPr>
              <a:t>1.8. </a:t>
            </a:r>
            <a:r>
              <a:rPr lang="en-US" sz="2500" b="1" i="1" spc="-20" err="1">
                <a:latin typeface="Times New Roman" panose="02020603050405020304" pitchFamily="18" charset="0"/>
                <a:ea typeface="MS Mincho"/>
              </a:rPr>
              <a:t>Sử</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dụng</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từ</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tượng</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thanh</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phù</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hợp</a:t>
            </a:r>
            <a:endParaRPr lang="en-US" sz="2500" b="1">
              <a:latin typeface="Times New Roman" panose="02020603050405020304" pitchFamily="18" charset="0"/>
              <a:ea typeface="MS Mincho"/>
            </a:endParaRPr>
          </a:p>
          <a:p>
            <a:pPr indent="457200" algn="just" fontAlgn="auto">
              <a:spcBef>
                <a:spcPts val="0"/>
              </a:spcBef>
              <a:spcAft>
                <a:spcPts val="0"/>
              </a:spcAft>
              <a:defRPr/>
            </a:pPr>
            <a:r>
              <a:rPr lang="en-US" sz="2500" spc="-20" err="1">
                <a:latin typeface="Times New Roman" panose="02020603050405020304" pitchFamily="18" charset="0"/>
                <a:ea typeface="MS Mincho"/>
              </a:rPr>
              <a:t>Có</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thể</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kết</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hợp</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các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từ</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tượng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thanh</a:t>
            </a:r>
            <a:r>
              <a:rPr lang="en-US" sz="2500" spc="-20">
                <a:latin typeface="Times New Roman" panose="02020603050405020304" pitchFamily="18" charset="0"/>
                <a:ea typeface="MS Mincho"/>
              </a:rPr>
              <a:t> </a:t>
            </a:r>
            <a:r>
              <a:rPr lang="en-US" sz="2500" i="1" spc="-20" err="1">
                <a:latin typeface="Times New Roman" panose="02020603050405020304" pitchFamily="18" charset="0"/>
                <a:ea typeface="MS Mincho"/>
              </a:rPr>
              <a:t>uhm</a:t>
            </a:r>
            <a:r>
              <a:rPr lang="en-US" sz="2500" i="1" spc="-20">
                <a:latin typeface="Times New Roman" panose="02020603050405020304" pitchFamily="18" charset="0"/>
                <a:ea typeface="MS Mincho"/>
              </a:rPr>
              <a:t>, ah </a:t>
            </a:r>
            <a:r>
              <a:rPr lang="en-US" sz="2500" spc="-20" err="1">
                <a:latin typeface="Times New Roman" panose="02020603050405020304" pitchFamily="18" charset="0"/>
                <a:ea typeface="MS Mincho"/>
              </a:rPr>
              <a:t>thể</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hiện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sự</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đồng</a:t>
            </a:r>
            <a:r>
              <a:rPr lang="en-US" sz="2500" spc="-20">
                <a:latin typeface="Times New Roman" panose="02020603050405020304" pitchFamily="18" charset="0"/>
                <a:ea typeface="MS Mincho"/>
              </a:rPr>
              <a:t> ý </a:t>
            </a:r>
            <a:r>
              <a:rPr lang="en-US" sz="2500" spc="-20" err="1">
                <a:latin typeface="Times New Roman" panose="02020603050405020304" pitchFamily="18" charset="0"/>
                <a:ea typeface="MS Mincho"/>
              </a:rPr>
              <a:t>và</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chăm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chú</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lắng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nghe</a:t>
            </a:r>
            <a:r>
              <a:rPr lang="en-US" sz="2500" spc="-20">
                <a:latin typeface="Times New Roman" panose="02020603050405020304" pitchFamily="18" charset="0"/>
                <a:ea typeface="MS Mincho"/>
              </a:rPr>
              <a:t>.</a:t>
            </a:r>
            <a:endParaRPr lang="en-US" sz="2500">
              <a:latin typeface="Times New Roman" panose="02020603050405020304" pitchFamily="18" charset="0"/>
              <a:ea typeface="MS Mincho"/>
            </a:endParaRPr>
          </a:p>
          <a:p>
            <a:pPr indent="457200" algn="just" fontAlgn="auto">
              <a:spcBef>
                <a:spcPts val="0"/>
              </a:spcBef>
              <a:spcAft>
                <a:spcPts val="0"/>
              </a:spcAft>
              <a:defRPr/>
            </a:pPr>
            <a:r>
              <a:rPr lang="en-US" sz="2500" i="1" spc="-20">
                <a:latin typeface="Times New Roman" panose="02020603050405020304" pitchFamily="18" charset="0"/>
                <a:ea typeface="MS Mincho"/>
              </a:rPr>
              <a:t>1.9. </a:t>
            </a:r>
            <a:r>
              <a:rPr lang="en-US" sz="2500" b="1" i="1" spc="-20" err="1">
                <a:latin typeface="Times New Roman" panose="02020603050405020304" pitchFamily="18" charset="0"/>
                <a:ea typeface="MS Mincho"/>
              </a:rPr>
              <a:t>Tiếp</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xúc</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về</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mặt</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thể</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chất</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khi</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thăm</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khám</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chăm</a:t>
            </a:r>
            <a:r>
              <a:rPr lang="en-US" sz="2500" b="1" i="1" spc="-20">
                <a:latin typeface="Times New Roman" panose="02020603050405020304" pitchFamily="18" charset="0"/>
                <a:ea typeface="MS Mincho"/>
              </a:rPr>
              <a:t> </a:t>
            </a:r>
            <a:r>
              <a:rPr lang="en-US" sz="2500" b="1" i="1" spc="-20" err="1">
                <a:latin typeface="Times New Roman" panose="02020603050405020304" pitchFamily="18" charset="0"/>
                <a:ea typeface="MS Mincho"/>
              </a:rPr>
              <a:t>sóc</a:t>
            </a:r>
            <a:endParaRPr lang="en-US" sz="2500" b="1">
              <a:latin typeface="Times New Roman" panose="02020603050405020304" pitchFamily="18" charset="0"/>
              <a:ea typeface="MS Mincho"/>
            </a:endParaRPr>
          </a:p>
          <a:p>
            <a:pPr indent="457200" algn="just" fontAlgn="auto">
              <a:spcBef>
                <a:spcPts val="0"/>
              </a:spcBef>
              <a:spcAft>
                <a:spcPts val="0"/>
              </a:spcAft>
              <a:defRPr/>
            </a:pP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Trước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khi</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thăm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khám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cần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phải</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thông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báo</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cho</a:t>
            </a:r>
            <a:r>
              <a:rPr lang="en-US" sz="2500" spc="-20">
                <a:latin typeface="Times New Roman" panose="02020603050405020304" pitchFamily="18" charset="0"/>
                <a:ea typeface="MS Mincho"/>
              </a:rPr>
              <a:t> NB </a:t>
            </a:r>
            <a:r>
              <a:rPr lang="en-US" sz="2500" spc="-20" err="1">
                <a:latin typeface="Times New Roman" panose="02020603050405020304" pitchFamily="18" charset="0"/>
                <a:ea typeface="MS Mincho"/>
              </a:rPr>
              <a:t>biết</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là</a:t>
            </a:r>
            <a:r>
              <a:rPr lang="en-US" sz="2500" spc="-20">
                <a:latin typeface="Times New Roman" panose="02020603050405020304" pitchFamily="18" charset="0"/>
                <a:ea typeface="MS Mincho"/>
              </a:rPr>
              <a:t> CBYT </a:t>
            </a:r>
            <a:r>
              <a:rPr lang="en-US" sz="2500" spc="-20" err="1">
                <a:latin typeface="Times New Roman" panose="02020603050405020304" pitchFamily="18" charset="0"/>
                <a:ea typeface="MS Mincho"/>
              </a:rPr>
              <a:t>sẽ</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tiến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hành</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thăm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khám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chăm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sóc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và</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đề</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nghị</a:t>
            </a:r>
            <a:r>
              <a:rPr lang="en-US" sz="2500" spc="-20">
                <a:latin typeface="Times New Roman" panose="02020603050405020304" pitchFamily="18" charset="0"/>
                <a:ea typeface="MS Mincho"/>
              </a:rPr>
              <a:t> NB </a:t>
            </a:r>
            <a:r>
              <a:rPr lang="en-US" sz="2500" spc="-20" err="1">
                <a:latin typeface="Times New Roman" panose="02020603050405020304" pitchFamily="18" charset="0"/>
                <a:ea typeface="MS Mincho"/>
              </a:rPr>
              <a:t>đồng</a:t>
            </a:r>
            <a:r>
              <a:rPr lang="en-US" sz="2500" spc="-20">
                <a:latin typeface="Times New Roman" panose="02020603050405020304" pitchFamily="18" charset="0"/>
                <a:ea typeface="MS Mincho"/>
              </a:rPr>
              <a:t> ý </a:t>
            </a:r>
            <a:r>
              <a:rPr lang="en-US" sz="2500" i="1" spc="-20">
                <a:latin typeface="Times New Roman" panose="02020603050405020304" pitchFamily="18" charset="0"/>
                <a:ea typeface="MS Mincho"/>
              </a:rPr>
              <a:t>(</a:t>
            </a:r>
            <a:r>
              <a:rPr lang="en-US" sz="2500" i="1" spc="-20" err="1">
                <a:latin typeface="Times New Roman" panose="02020603050405020304" pitchFamily="18" charset="0"/>
                <a:ea typeface="MS Mincho"/>
              </a:rPr>
              <a:t>Đối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với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bệnh</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nhân</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nhi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hoặc</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người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mất</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kiểm</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soát</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hành</a:t>
            </a:r>
            <a:r>
              <a:rPr lang="en-US" sz="2500" i="1" spc="-20">
                <a:latin typeface="Times New Roman" panose="02020603050405020304" pitchFamily="18" charset="0"/>
                <a:ea typeface="MS Mincho"/>
              </a:rPr>
              <a:t> vi, </a:t>
            </a:r>
            <a:r>
              <a:rPr lang="en-US" sz="2500" i="1" spc="-20" err="1">
                <a:latin typeface="Times New Roman" panose="02020603050405020304" pitchFamily="18" charset="0"/>
                <a:ea typeface="MS Mincho"/>
              </a:rPr>
              <a:t>phải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có</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sự</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đồng</a:t>
            </a:r>
            <a:r>
              <a:rPr lang="en-US" sz="2500" i="1" spc="-20">
                <a:latin typeface="Times New Roman" panose="02020603050405020304" pitchFamily="18" charset="0"/>
                <a:ea typeface="MS Mincho"/>
              </a:rPr>
              <a:t> ý </a:t>
            </a:r>
            <a:r>
              <a:rPr lang="en-US" sz="2500" i="1" spc="-20" err="1">
                <a:latin typeface="Times New Roman" panose="02020603050405020304" pitchFamily="18" charset="0"/>
                <a:ea typeface="MS Mincho"/>
              </a:rPr>
              <a:t>của</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người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giám</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hộ</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hoặc</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bố</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mẹ</a:t>
            </a:r>
            <a:r>
              <a:rPr lang="en-US" sz="2500" i="1" spc="-20">
                <a:latin typeface="Times New Roman" panose="02020603050405020304" pitchFamily="18" charset="0"/>
                <a:ea typeface="MS Mincho"/>
              </a:rPr>
              <a:t>).</a:t>
            </a:r>
            <a:endParaRPr lang="en-US" sz="2500">
              <a:latin typeface="Times New Roman" panose="02020603050405020304" pitchFamily="18" charset="0"/>
              <a:ea typeface="MS Mincho"/>
            </a:endParaRPr>
          </a:p>
          <a:p>
            <a:pPr indent="457200" algn="just" fontAlgn="auto">
              <a:spcBef>
                <a:spcPts val="0"/>
              </a:spcBef>
              <a:spcAft>
                <a:spcPts val="0"/>
              </a:spcAft>
              <a:defRPr/>
            </a:pPr>
            <a:r>
              <a:rPr lang="en-US" sz="2500" spc="-20" err="1">
                <a:latin typeface="Times New Roman" panose="02020603050405020304" pitchFamily="18" charset="0"/>
                <a:ea typeface="MS Mincho"/>
              </a:rPr>
              <a:t>Tuyệt</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đối</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không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được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tiếp</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xúc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thể</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chất</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với</a:t>
            </a:r>
            <a:r>
              <a:rPr lang="en-US" sz="2500" spc="-20">
                <a:latin typeface="Times New Roman" panose="02020603050405020304" pitchFamily="18" charset="0"/>
                <a:ea typeface="MS Mincho"/>
              </a:rPr>
              <a:t> NB </a:t>
            </a:r>
            <a:r>
              <a:rPr lang="en-US" sz="2500" spc="-20" err="1">
                <a:latin typeface="Times New Roman" panose="02020603050405020304" pitchFamily="18" charset="0"/>
                <a:ea typeface="MS Mincho"/>
              </a:rPr>
              <a:t>khi</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không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được</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sự</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đồng</a:t>
            </a:r>
            <a:r>
              <a:rPr lang="en-US" sz="2500" spc="-20">
                <a:latin typeface="Times New Roman" panose="02020603050405020304" pitchFamily="18" charset="0"/>
                <a:ea typeface="MS Mincho"/>
              </a:rPr>
              <a:t> ý </a:t>
            </a:r>
            <a:r>
              <a:rPr lang="en-US" sz="2500" spc="-20" err="1">
                <a:latin typeface="Times New Roman" panose="02020603050405020304" pitchFamily="18" charset="0"/>
                <a:ea typeface="MS Mincho"/>
              </a:rPr>
              <a:t>của</a:t>
            </a:r>
            <a:r>
              <a:rPr lang="en-US" sz="2500" spc="-20">
                <a:latin typeface="Times New Roman" panose="02020603050405020304" pitchFamily="18" charset="0"/>
                <a:ea typeface="MS Mincho"/>
              </a:rPr>
              <a:t> NB </a:t>
            </a:r>
            <a:r>
              <a:rPr lang="en-US" sz="2500" i="1" spc="-20">
                <a:latin typeface="Times New Roman" panose="02020603050405020304" pitchFamily="18" charset="0"/>
                <a:ea typeface="MS Mincho"/>
              </a:rPr>
              <a:t>(</a:t>
            </a:r>
            <a:r>
              <a:rPr lang="en-US" sz="2500" i="1" spc="-20" err="1">
                <a:latin typeface="Times New Roman" panose="02020603050405020304" pitchFamily="18" charset="0"/>
                <a:ea typeface="MS Mincho"/>
              </a:rPr>
              <a:t>trừ</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trường</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hợp</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cấp</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cứu</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hoặc</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người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bệnh</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bắt</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buộc</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phải</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điều</a:t>
            </a:r>
            <a:r>
              <a:rPr lang="en-US" sz="2500" i="1" spc="-20">
                <a:latin typeface="Times New Roman" panose="02020603050405020304" pitchFamily="18" charset="0"/>
                <a:ea typeface="MS Mincho"/>
              </a:rPr>
              <a:t> </a:t>
            </a:r>
            <a:r>
              <a:rPr lang="en-US" sz="2500" i="1" spc="-20" err="1">
                <a:latin typeface="Times New Roman" panose="02020603050405020304" pitchFamily="18" charset="0"/>
                <a:ea typeface="MS Mincho"/>
              </a:rPr>
              <a:t>trị</a:t>
            </a:r>
            <a:r>
              <a:rPr lang="en-US" sz="2500" i="1" spc="-20">
                <a:latin typeface="Times New Roman" panose="02020603050405020304" pitchFamily="18" charset="0"/>
                <a:ea typeface="MS Mincho"/>
              </a:rPr>
              <a:t>).</a:t>
            </a:r>
            <a:endParaRPr lang="en-US" sz="2500">
              <a:latin typeface="Times New Roman" panose="02020603050405020304" pitchFamily="18" charset="0"/>
              <a:ea typeface="MS Mincho"/>
            </a:endParaRPr>
          </a:p>
          <a:p>
            <a:pPr indent="457200" algn="just" fontAlgn="auto">
              <a:spcBef>
                <a:spcPts val="0"/>
              </a:spcBef>
              <a:spcAft>
                <a:spcPts val="0"/>
              </a:spcAft>
              <a:defRPr/>
            </a:pPr>
            <a:r>
              <a:rPr lang="en-US" sz="2500" spc="-20" err="1">
                <a:latin typeface="Times New Roman" panose="02020603050405020304" pitchFamily="18" charset="0"/>
                <a:ea typeface="MS Mincho"/>
              </a:rPr>
              <a:t>Cần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thể</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hiện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sự</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tôn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trọng</a:t>
            </a:r>
            <a:r>
              <a:rPr lang="en-US" sz="2500" spc="-20">
                <a:latin typeface="Times New Roman" panose="02020603050405020304" pitchFamily="18" charset="0"/>
                <a:ea typeface="MS Mincho"/>
              </a:rPr>
              <a:t> NB </a:t>
            </a:r>
            <a:r>
              <a:rPr lang="en-US" sz="2500" spc="-20" err="1">
                <a:latin typeface="Times New Roman" panose="02020603050405020304" pitchFamily="18" charset="0"/>
                <a:ea typeface="MS Mincho"/>
              </a:rPr>
              <a:t>và</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tôn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trọng</a:t>
            </a:r>
            <a:r>
              <a:rPr lang="en-US" sz="2500" spc="-20">
                <a:latin typeface="Times New Roman" panose="02020603050405020304" pitchFamily="18" charset="0"/>
                <a:ea typeface="MS Mincho"/>
              </a:rPr>
              <a:t> ý </a:t>
            </a:r>
            <a:r>
              <a:rPr lang="en-US" sz="2500" spc="-20" err="1">
                <a:latin typeface="Times New Roman" panose="02020603050405020304" pitchFamily="18" charset="0"/>
                <a:ea typeface="MS Mincho"/>
              </a:rPr>
              <a:t>kiến</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của</a:t>
            </a:r>
            <a:r>
              <a:rPr lang="en-US" sz="2500" spc="-20">
                <a:latin typeface="Times New Roman" panose="02020603050405020304" pitchFamily="18" charset="0"/>
                <a:ea typeface="MS Mincho"/>
              </a:rPr>
              <a:t> NB </a:t>
            </a:r>
            <a:r>
              <a:rPr lang="en-US" sz="2500" spc="-20" err="1">
                <a:latin typeface="Times New Roman" panose="02020603050405020304" pitchFamily="18" charset="0"/>
                <a:ea typeface="MS Mincho"/>
              </a:rPr>
              <a:t>trong</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giao</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tiếp</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và</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thăm</a:t>
            </a:r>
            <a:r>
              <a:rPr lang="en-US" sz="2500" spc="-20">
                <a:latin typeface="Times New Roman" panose="02020603050405020304" pitchFamily="18" charset="0"/>
                <a:ea typeface="MS Mincho"/>
              </a:rPr>
              <a:t> </a:t>
            </a:r>
            <a:r>
              <a:rPr lang="en-US" sz="2500" spc="-20" err="1">
                <a:latin typeface="Times New Roman" panose="02020603050405020304" pitchFamily="18" charset="0"/>
                <a:ea typeface="MS Mincho"/>
              </a:rPr>
              <a:t>khám</a:t>
            </a:r>
            <a:r>
              <a:rPr lang="en-US" sz="2500" spc="-20">
                <a:latin typeface="Times New Roman" panose="02020603050405020304" pitchFamily="18" charset="0"/>
                <a:ea typeface="MS Mincho"/>
              </a:rPr>
              <a:t>.</a:t>
            </a:r>
            <a:endParaRPr lang="en-US" sz="2500">
              <a:latin typeface="Times New Roman" panose="02020603050405020304" pitchFamily="18" charset="0"/>
              <a:ea typeface="MS Mincho"/>
            </a:endParaRP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668095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87383" y="899523"/>
            <a:ext cx="1190461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i="1">
                <a:latin typeface="Times New Roman" panose="02020603050405020304" pitchFamily="18" charset="0"/>
                <a:ea typeface="MS Mincho"/>
                <a:cs typeface="MS Mincho"/>
              </a:rPr>
              <a:t>1.10. </a:t>
            </a:r>
            <a:r>
              <a:rPr lang="en-US" altLang="en-US" sz="2400" b="1" i="1">
                <a:latin typeface="Times New Roman" panose="02020603050405020304" pitchFamily="18" charset="0"/>
                <a:ea typeface="MS Mincho"/>
                <a:cs typeface="MS Mincho"/>
              </a:rPr>
              <a:t>Khoảng cách giữa CBYT và NB</a:t>
            </a:r>
            <a:endParaRPr lang="en-US" altLang="en-US" sz="2400" b="1">
              <a:latin typeface="Times New Roman" panose="02020603050405020304" pitchFamily="18" charset="0"/>
              <a:ea typeface="MS Mincho"/>
              <a:cs typeface="MS Mincho"/>
            </a:endParaRPr>
          </a:p>
          <a:p>
            <a:pPr algn="just" eaLnBrk="1" hangingPunct="1"/>
            <a:r>
              <a:rPr lang="en-US" altLang="en-US" sz="2400">
                <a:latin typeface="Times New Roman" panose="02020603050405020304" pitchFamily="18" charset="0"/>
                <a:ea typeface="MS Mincho"/>
                <a:cs typeface="MS Mincho"/>
              </a:rPr>
              <a:t>- Cần phải giữ một khoảng cách vừa phải và hợp lý giữa CBYT và NB khi giao tiếp thông thường. Không thể hiện sự quá thân mật, hay có những cử chỉ không lịch sự với NB.</a:t>
            </a:r>
          </a:p>
          <a:p>
            <a:pPr algn="just" eaLnBrk="1" hangingPunct="1"/>
            <a:r>
              <a:rPr lang="en-US" altLang="en-US" sz="2400">
                <a:latin typeface="Times New Roman" panose="02020603050405020304" pitchFamily="18" charset="0"/>
                <a:ea typeface="MS Mincho"/>
                <a:cs typeface="MS Mincho"/>
              </a:rPr>
              <a:t>- Khi ngồi: CBYT (bác sĩ) và NB ngồi đối diện nhau ở hai cạnh bàn làm việc. CBYT nên ngồi cách NB một khoảng cách xa hơn tầm một cánh tay (khoảng 1m). Đây là khoảng cách an toàn, đủ để nghe và quan sát được NB, đồng thời có thể phát hiện và tránh được những phản ứng bất lợi từ NB (nếu có).</a:t>
            </a:r>
          </a:p>
          <a:p>
            <a:pPr algn="just" eaLnBrk="1" hangingPunct="1"/>
            <a:r>
              <a:rPr lang="en-US" altLang="en-US" sz="2400">
                <a:latin typeface="Times New Roman" panose="02020603050405020304" pitchFamily="18" charset="0"/>
                <a:ea typeface="MS Mincho"/>
                <a:cs typeface="MS Mincho"/>
              </a:rPr>
              <a:t>Trong trường hợp khó nghe, CBYT có thể ngồi lại gần NB hơn, nhưng cần chú ý giữ khoảng cách tối thiểu là 0.25m.</a:t>
            </a:r>
          </a:p>
          <a:p>
            <a:pPr algn="just" eaLnBrk="1" hangingPunct="1"/>
            <a:r>
              <a:rPr lang="en-US" altLang="en-US" sz="2400">
                <a:latin typeface="Times New Roman" panose="02020603050405020304" pitchFamily="18" charset="0"/>
                <a:ea typeface="MS Mincho"/>
                <a:cs typeface="MS Mincho"/>
              </a:rPr>
              <a:t>- Khi thăm khám: CBYT có thể đứng gần NB để thăm khám tốt nhất, nếu cần ngồi, CBYT nên có một ghế riêng để ngồi cạnh gường bệnh, CBYT không ngồi lên giường NB, không gác chân lên giường NB, hoặc có những tư thế, cử chỉ không nghiêm túc, làm xấu đi hình ảnh của người thầy thuốc trong khi thăm khám, chăm sóc người bệnh.</a:t>
            </a:r>
          </a:p>
          <a:p>
            <a:pPr algn="just" eaLnBrk="1" hangingPunct="1"/>
            <a:endParaRPr lang="en-US" altLang="en-US" sz="2400">
              <a:latin typeface="Times New Roman" panose="02020603050405020304" pitchFamily="18" charset="0"/>
              <a:ea typeface="MS Mincho"/>
              <a:cs typeface="MS Mincho"/>
            </a:endParaRP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47757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640080"/>
            <a:ext cx="11704320" cy="5093702"/>
          </a:xfrm>
          <a:prstGeom prst="rect">
            <a:avLst/>
          </a:prstGeom>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smtClean="0">
                <a:latin typeface="Times New Roman" panose="02020603050405020304" pitchFamily="18" charset="0"/>
                <a:cs typeface="Calibri" panose="020F0502020204030204" pitchFamily="34" charset="0"/>
              </a:rPr>
              <a:t>							2</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Giao</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tiếp</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có</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lời</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i="1">
                <a:latin typeface="Times New Roman" panose="02020603050405020304" pitchFamily="18" charset="0"/>
                <a:cs typeface="Calibri" panose="020F0502020204030204" pitchFamily="34" charset="0"/>
              </a:rPr>
              <a:t>2.1. </a:t>
            </a:r>
            <a:r>
              <a:rPr lang="en-US" altLang="en-US" sz="2500" b="1" i="1" err="1">
                <a:latin typeface="Times New Roman" panose="02020603050405020304" pitchFamily="18" charset="0"/>
                <a:cs typeface="Calibri" panose="020F0502020204030204" pitchFamily="34" charset="0"/>
              </a:rPr>
              <a:t>Âm</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điệu</a:t>
            </a:r>
            <a:r>
              <a:rPr lang="en-US" altLang="en-US" sz="2500" b="1">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vừa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đủ</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nghe</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giọng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lịch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dễ</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lòng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i="1">
                <a:latin typeface="Times New Roman" panose="02020603050405020304" pitchFamily="18" charset="0"/>
                <a:cs typeface="Calibri" panose="020F0502020204030204" pitchFamily="34" charset="0"/>
              </a:rPr>
              <a:t>2.2. </a:t>
            </a:r>
            <a:r>
              <a:rPr lang="en-US" altLang="en-US" sz="2500" b="1" i="1" err="1">
                <a:latin typeface="Times New Roman" panose="02020603050405020304" pitchFamily="18" charset="0"/>
                <a:cs typeface="Calibri" panose="020F0502020204030204" pitchFamily="34" charset="0"/>
              </a:rPr>
              <a:t>Tốc</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độ</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vừa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quá</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nhanh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quá</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chậm</a:t>
            </a:r>
            <a:r>
              <a:rPr lang="en-US" altLang="en-US" sz="2500">
                <a:latin typeface="Times New Roman" panose="02020603050405020304" pitchFamily="18" charset="0"/>
                <a:cs typeface="Calibri" panose="020F0502020204030204" pitchFamily="34" charset="0"/>
              </a:rPr>
              <a:t> hay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nhát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gừng</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i="1">
                <a:latin typeface="Times New Roman" panose="02020603050405020304" pitchFamily="18" charset="0"/>
                <a:cs typeface="Calibri" panose="020F0502020204030204" pitchFamily="34" charset="0"/>
              </a:rPr>
              <a:t>2.3. </a:t>
            </a:r>
            <a:r>
              <a:rPr lang="en-US" altLang="en-US" sz="2500" b="1" i="1" err="1">
                <a:latin typeface="Times New Roman" panose="02020603050405020304" pitchFamily="18" charset="0"/>
                <a:cs typeface="Calibri" panose="020F0502020204030204" pitchFamily="34" charset="0"/>
              </a:rPr>
              <a:t>Cách</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dùng</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từ</a:t>
            </a:r>
            <a:r>
              <a:rPr lang="en-US" altLang="en-US" sz="2500" i="1">
                <a:latin typeface="Times New Roman" panose="02020603050405020304" pitchFamily="18" charset="0"/>
                <a:cs typeface="Calibri" panose="020F0502020204030204" pitchFamily="34" charset="0"/>
              </a:rPr>
              <a:t>:</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Câu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phải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chủ</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ngữ</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trống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cộc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lốc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bỏ</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lửng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câu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a:t>
            </a: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dùng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từ</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mơ</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hồ</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chung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chung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rõ</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ràng</a:t>
            </a:r>
            <a:r>
              <a:rPr lang="en-US" altLang="en-US" sz="2500">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hình</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như</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là</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vậy</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không</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biết</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thế</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nào</a:t>
            </a:r>
            <a:r>
              <a:rPr lang="en-US" altLang="en-US" sz="2500" i="1">
                <a:latin typeface="Times New Roman" panose="02020603050405020304" pitchFamily="18" charset="0"/>
                <a:ea typeface="MS Mincho"/>
                <a:cs typeface="MS Mincho"/>
              </a:rPr>
              <a:t>,…</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ea typeface="MS Mincho"/>
                <a:cs typeface="MS Mincho"/>
              </a:rPr>
              <a:t>Khi</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yêu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cầu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giúp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đỡ</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tránh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theo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kiểu</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Việc</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này</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không</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có</a:t>
            </a:r>
            <a:r>
              <a:rPr lang="en-US" altLang="en-US" sz="2500" i="1">
                <a:latin typeface="Times New Roman" panose="02020603050405020304" pitchFamily="18" charset="0"/>
                <a:ea typeface="MS Mincho"/>
                <a:cs typeface="MS Mincho"/>
              </a:rPr>
              <a:t> ở </a:t>
            </a:r>
            <a:r>
              <a:rPr lang="en-US" altLang="en-US" sz="2500" i="1" err="1">
                <a:latin typeface="Times New Roman" panose="02020603050405020304" pitchFamily="18" charset="0"/>
                <a:ea typeface="MS Mincho"/>
                <a:cs typeface="MS Mincho"/>
              </a:rPr>
              <a:t>bệnh</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viện</a:t>
            </a:r>
            <a:r>
              <a:rPr lang="en-US" altLang="en-US" sz="2500" i="1">
                <a:latin typeface="Times New Roman" panose="02020603050405020304" pitchFamily="18" charset="0"/>
                <a:ea typeface="MS Mincho"/>
                <a:cs typeface="MS Mincho"/>
              </a:rPr>
              <a:t>/</a:t>
            </a:r>
            <a:r>
              <a:rPr lang="en-US" altLang="en-US" sz="2500" i="1" err="1">
                <a:latin typeface="Times New Roman" panose="02020603050405020304" pitchFamily="18" charset="0"/>
                <a:ea typeface="MS Mincho"/>
                <a:cs typeface="MS Mincho"/>
              </a:rPr>
              <a:t>khoa</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của</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chúng</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tôi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Làm</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sao</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tôi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biết</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được</a:t>
            </a:r>
            <a:r>
              <a:rPr lang="en-US" altLang="en-US" sz="2500" i="1">
                <a:latin typeface="Times New Roman" panose="02020603050405020304" pitchFamily="18" charset="0"/>
                <a:ea typeface="MS Mincho"/>
                <a:cs typeface="MS Mincho"/>
              </a:rPr>
              <a:t>”</a:t>
            </a:r>
            <a:r>
              <a:rPr lang="en-US" altLang="en-US" sz="2500">
                <a:latin typeface="Times New Roman" panose="02020603050405020304" pitchFamily="18" charset="0"/>
                <a:ea typeface="MS Mincho"/>
                <a:cs typeface="MS Mincho"/>
              </a:rPr>
              <a:t>. CBYT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nhặn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tìm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hướng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giải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quyết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linh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hoạt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trong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chừng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mực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thay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hãy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tôi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sẽ</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trả</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lời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Bác</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sau</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Tôi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cần</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kiểm</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tra</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lại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thông</a:t>
            </a:r>
            <a:r>
              <a:rPr lang="en-US" altLang="en-US" sz="2500" i="1">
                <a:latin typeface="Times New Roman" panose="02020603050405020304" pitchFamily="18" charset="0"/>
                <a:ea typeface="MS Mincho"/>
                <a:cs typeface="MS Mincho"/>
              </a:rPr>
              <a:t> tin </a:t>
            </a:r>
            <a:r>
              <a:rPr lang="en-US" altLang="en-US" sz="2500" i="1" err="1">
                <a:latin typeface="Times New Roman" panose="02020603050405020304" pitchFamily="18" charset="0"/>
                <a:ea typeface="MS Mincho"/>
                <a:cs typeface="MS Mincho"/>
              </a:rPr>
              <a:t>này</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trước</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khi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có</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câu</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trả</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lời</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chính</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xác</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cho</a:t>
            </a:r>
            <a:r>
              <a:rPr lang="en-US" altLang="en-US" sz="2500" i="1">
                <a:latin typeface="Times New Roman" panose="02020603050405020304" pitchFamily="18" charset="0"/>
                <a:ea typeface="MS Mincho"/>
                <a:cs typeface="MS Mincho"/>
              </a:rPr>
              <a:t> </a:t>
            </a:r>
            <a:r>
              <a:rPr lang="en-US" altLang="en-US" sz="2500" i="1" err="1">
                <a:latin typeface="Times New Roman" panose="02020603050405020304" pitchFamily="18" charset="0"/>
                <a:ea typeface="MS Mincho"/>
                <a:cs typeface="MS Mincho"/>
              </a:rPr>
              <a:t>bác</a:t>
            </a:r>
            <a:r>
              <a:rPr lang="en-US" altLang="en-US" sz="2500" i="1">
                <a:latin typeface="Times New Roman" panose="02020603050405020304" pitchFamily="18" charset="0"/>
                <a:ea typeface="MS Mincho"/>
                <a:cs typeface="MS Mincho"/>
              </a:rPr>
              <a: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Hãy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nhớ</a:t>
            </a:r>
            <a:r>
              <a:rPr lang="en-US" altLang="en-US" sz="2500">
                <a:latin typeface="Times New Roman" panose="02020603050405020304" pitchFamily="18" charset="0"/>
                <a:ea typeface="MS Mincho"/>
                <a:cs typeface="MS Mincho"/>
              </a:rPr>
              <a:t>: </a:t>
            </a:r>
            <a:r>
              <a:rPr lang="en-US" altLang="en-US" sz="2500" b="1">
                <a:latin typeface="Times New Roman" panose="02020603050405020304" pitchFamily="18" charset="0"/>
                <a:ea typeface="MS Mincho"/>
                <a:cs typeface="MS Mincho"/>
              </a:rPr>
              <a:t>“</a:t>
            </a:r>
            <a:r>
              <a:rPr lang="en-US" altLang="en-US" sz="2500" b="1" err="1">
                <a:latin typeface="Times New Roman" panose="02020603050405020304" pitchFamily="18" charset="0"/>
                <a:ea typeface="MS Mincho"/>
                <a:cs typeface="MS Mincho"/>
              </a:rPr>
              <a:t>Đừng</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để</a:t>
            </a:r>
            <a:r>
              <a:rPr lang="en-US" altLang="en-US" sz="2500" b="1">
                <a:latin typeface="Times New Roman" panose="02020603050405020304" pitchFamily="18" charset="0"/>
                <a:ea typeface="MS Mincho"/>
                <a:cs typeface="MS Mincho"/>
              </a:rPr>
              <a:t> NB </a:t>
            </a:r>
            <a:r>
              <a:rPr lang="en-US" altLang="en-US" sz="2500" b="1" err="1">
                <a:latin typeface="Times New Roman" panose="02020603050405020304" pitchFamily="18" charset="0"/>
                <a:ea typeface="MS Mincho"/>
                <a:cs typeface="MS Mincho"/>
              </a:rPr>
              <a:t>thất</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vọng</a:t>
            </a:r>
            <a:r>
              <a:rPr lang="en-US" altLang="en-US" sz="2500" b="1">
                <a:latin typeface="Times New Roman" panose="02020603050405020304" pitchFamily="18" charset="0"/>
                <a:ea typeface="MS Mincho"/>
                <a:cs typeface="MS Mincho"/>
              </a:rPr>
              <a:t>”</a:t>
            </a:r>
            <a:r>
              <a:rPr lang="en-US" altLang="en-US" sz="2500">
                <a:latin typeface="Times New Roman" panose="02020603050405020304" pitchFamily="18" charset="0"/>
                <a:ea typeface="MS Mincho"/>
                <a:cs typeface="MS Mincho"/>
              </a:rPr>
              <a:t>.</a:t>
            </a: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810508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91886" y="1514567"/>
            <a:ext cx="1132549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đúng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chỗ</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đúng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lúc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dùng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từ</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phổ</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đơn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giản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rõ</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dễ</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hiểu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dùng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từ</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cầu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hoa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mỹ</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Tránh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dùng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từ</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thuật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ngữ</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chuyên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môn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Phải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giới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thiệu</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tên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chức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danh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của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bản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thân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xưng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hô</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đại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từ</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nhân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xưng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với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thái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độ</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lịch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sự</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phù</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hợp</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với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tuổi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quan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hệ</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xã</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hội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tiếp</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xúc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với</a:t>
            </a:r>
            <a:r>
              <a:rPr lang="en-US" altLang="en-US" sz="2500">
                <a:latin typeface="Times New Roman" panose="02020603050405020304" pitchFamily="18" charset="0"/>
                <a:ea typeface="MS Mincho"/>
                <a:cs typeface="Times New Roman" panose="02020603050405020304" pitchFamily="18" charset="0"/>
              </a:rPr>
              <a:t> NB.</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cs typeface="Calibri" panose="020F0502020204030204" pitchFamily="34" charset="0"/>
              </a:rPr>
              <a:t>Đặc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biệt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Cố</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gắng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nhớ</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tên</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luôn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xưng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hô</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với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riêng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trong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lúc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nhất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khi</a:t>
            </a:r>
            <a:r>
              <a:rPr lang="en-US" altLang="en-US" sz="2500">
                <a:latin typeface="Times New Roman" panose="02020603050405020304" pitchFamily="18" charset="0"/>
                <a:cs typeface="Calibri" panose="020F0502020204030204" pitchFamily="34" charset="0"/>
              </a:rPr>
              <a:t> CBYT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chào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hỏi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ơn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tạm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biệt</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i="1">
                <a:latin typeface="Times New Roman" panose="02020603050405020304" pitchFamily="18" charset="0"/>
                <a:cs typeface="Calibri" panose="020F0502020204030204" pitchFamily="34" charset="0"/>
              </a:rPr>
              <a:t>2.4. </a:t>
            </a:r>
            <a:r>
              <a:rPr lang="en-US" altLang="en-US" sz="2500" b="1" i="1" err="1">
                <a:latin typeface="Times New Roman" panose="02020603050405020304" pitchFamily="18" charset="0"/>
                <a:cs typeface="Calibri" panose="020F0502020204030204" pitchFamily="34" charset="0"/>
              </a:rPr>
              <a:t>Thời</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gian</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giao</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tiếp</a:t>
            </a:r>
            <a:r>
              <a:rPr lang="en-US" altLang="en-US" sz="2500" i="1">
                <a:latin typeface="Times New Roman" panose="02020603050405020304" pitchFamily="18" charset="0"/>
                <a:cs typeface="Calibri" panose="020F0502020204030204" pitchFamily="34" charset="0"/>
              </a:rPr>
              <a: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Chú</a:t>
            </a:r>
            <a:r>
              <a:rPr lang="en-US" altLang="en-US" sz="2500">
                <a:latin typeface="Times New Roman" panose="02020603050405020304" pitchFamily="18" charset="0"/>
                <a:cs typeface="Calibri" panose="020F0502020204030204" pitchFamily="34" charset="0"/>
              </a:rPr>
              <a:t> ý </a:t>
            </a:r>
            <a:r>
              <a:rPr lang="en-US" altLang="en-US" sz="2500" err="1">
                <a:latin typeface="Times New Roman" panose="02020603050405020304" pitchFamily="18" charset="0"/>
                <a:cs typeface="Calibri" panose="020F0502020204030204" pitchFamily="34" charset="0"/>
              </a:rPr>
              <a:t>thời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phép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hướng</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đi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chủ</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đề</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chính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nội</a:t>
            </a:r>
            <a:r>
              <a:rPr lang="en-US" altLang="en-US" sz="2500">
                <a:latin typeface="Times New Roman" panose="02020603050405020304" pitchFamily="18" charset="0"/>
                <a:cs typeface="Calibri" panose="020F0502020204030204" pitchFamily="34" charset="0"/>
              </a:rPr>
              <a:t> dung </a:t>
            </a:r>
            <a:r>
              <a:rPr lang="en-US" altLang="en-US" sz="2500" err="1">
                <a:latin typeface="Times New Roman" panose="02020603050405020304" pitchFamily="18" charset="0"/>
                <a:cs typeface="Calibri" panose="020F0502020204030204" pitchFamily="34" charset="0"/>
              </a:rPr>
              <a:t>cần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thiết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nhưng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tránh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ngắt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câu</a:t>
            </a:r>
            <a:r>
              <a:rPr lang="en-US" altLang="en-US" sz="2500">
                <a:latin typeface="Times New Roman" panose="02020603050405020304" pitchFamily="18" charset="0"/>
                <a:cs typeface="Calibri" panose="020F0502020204030204" pitchFamily="34" charset="0"/>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996552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001485" y="1267098"/>
            <a:ext cx="108465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b="1" i="1">
                <a:latin typeface="Times New Roman" panose="02020603050405020304" pitchFamily="18" charset="0"/>
                <a:cs typeface="Calibri" panose="020F0502020204030204" pitchFamily="34" charset="0"/>
              </a:rPr>
              <a:t>3. </a:t>
            </a:r>
            <a:r>
              <a:rPr lang="en-US" altLang="en-US" sz="2400" b="1" i="1" err="1">
                <a:latin typeface="Times New Roman" panose="02020603050405020304" pitchFamily="18" charset="0"/>
                <a:cs typeface="Calibri" panose="020F0502020204030204" pitchFamily="34" charset="0"/>
              </a:rPr>
              <a:t>Mối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liên</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hệ</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giữa</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giao</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tiếp</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không</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lời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và</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giao</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tiếp</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có</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lời</a:t>
            </a:r>
            <a:endParaRPr lang="en-US" altLang="en-US" sz="2400">
              <a:latin typeface="Times New Roman" panose="02020603050405020304" pitchFamily="18" charset="0"/>
              <a:cs typeface="Calibri" panose="020F0502020204030204" pitchFamily="34" charset="0"/>
            </a:endParaRPr>
          </a:p>
          <a:p>
            <a:pPr algn="just" eaLnBrk="1" hangingPunct="1"/>
            <a:r>
              <a:rPr lang="en-US" altLang="en-US" sz="2400" err="1">
                <a:latin typeface="Times New Roman" panose="02020603050405020304" pitchFamily="18" charset="0"/>
                <a:cs typeface="Calibri" panose="020F0502020204030204" pitchFamily="34" charset="0"/>
              </a:rPr>
              <a:t>Trong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đặc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biệt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CBYT </a:t>
            </a:r>
            <a:r>
              <a:rPr lang="en-US" altLang="en-US" sz="2400" err="1">
                <a:latin typeface="Times New Roman" panose="02020603050405020304" pitchFamily="18" charset="0"/>
                <a:cs typeface="Calibri" panose="020F0502020204030204" pitchFamily="34" charset="0"/>
              </a:rPr>
              <a:t>với</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NNNB,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thể</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tách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rời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nhau</a:t>
            </a:r>
            <a:r>
              <a:rPr lang="en-US" altLang="en-US" sz="2400">
                <a:latin typeface="Times New Roman" panose="02020603050405020304" pitchFamily="18" charset="0"/>
                <a:cs typeface="Calibri" panose="020F0502020204030204" pitchFamily="34" charset="0"/>
              </a:rPr>
              <a:t>. </a:t>
            </a:r>
          </a:p>
          <a:p>
            <a:pPr algn="just" eaLnBrk="1" hangingPunct="1"/>
            <a:r>
              <a:rPr lang="en-US" altLang="en-US" sz="2400" err="1">
                <a:latin typeface="Times New Roman" panose="02020603050405020304" pitchFamily="18" charset="0"/>
                <a:cs typeface="Calibri" panose="020F0502020204030204" pitchFamily="34" charset="0"/>
              </a:rPr>
              <a:t>Cần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kết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giữa</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phù</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Tránh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nói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một</a:t>
            </a:r>
            <a:r>
              <a:rPr lang="en-US" altLang="en-US" sz="2400">
                <a:latin typeface="Times New Roman" panose="02020603050405020304" pitchFamily="18" charset="0"/>
                <a:cs typeface="Calibri" panose="020F0502020204030204" pitchFamily="34" charset="0"/>
              </a:rPr>
              <a:t> ý </a:t>
            </a:r>
            <a:r>
              <a:rPr lang="en-US" altLang="en-US" sz="2400" err="1">
                <a:latin typeface="Times New Roman" panose="02020603050405020304" pitchFamily="18" charset="0"/>
                <a:cs typeface="Calibri" panose="020F0502020204030204" pitchFamily="34" charset="0"/>
              </a:rPr>
              <a:t>nhưng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ánh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mắt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cử</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chỉ</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nét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mặt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lại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thể</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hiện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một</a:t>
            </a:r>
            <a:r>
              <a:rPr lang="en-US" altLang="en-US" sz="2400">
                <a:latin typeface="Times New Roman" panose="02020603050405020304" pitchFamily="18" charset="0"/>
                <a:cs typeface="Calibri" panose="020F0502020204030204" pitchFamily="34" charset="0"/>
              </a:rPr>
              <a:t> ý </a:t>
            </a:r>
            <a:r>
              <a:rPr lang="en-US" altLang="en-US" sz="2400" err="1">
                <a:latin typeface="Times New Roman" panose="02020603050405020304" pitchFamily="18" charset="0"/>
                <a:cs typeface="Calibri" panose="020F0502020204030204" pitchFamily="34" charset="0"/>
              </a:rPr>
              <a:t>khác</a:t>
            </a:r>
            <a:r>
              <a:rPr lang="en-US" altLang="en-US" sz="2400">
                <a:latin typeface="Times New Roman" panose="02020603050405020304" pitchFamily="18" charset="0"/>
                <a:cs typeface="Calibri" panose="020F0502020204030204" pitchFamily="34" charset="0"/>
              </a:rPr>
              <a:t>.</a:t>
            </a:r>
          </a:p>
          <a:p>
            <a:pPr algn="just" eaLnBrk="1" hangingPunct="1"/>
            <a:r>
              <a:rPr lang="en-US" altLang="en-US" sz="2400" err="1">
                <a:latin typeface="Times New Roman" panose="02020603050405020304" pitchFamily="18" charset="0"/>
                <a:cs typeface="Calibri" panose="020F0502020204030204" pitchFamily="34" charset="0"/>
              </a:rPr>
              <a:t>Khi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nghe</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cần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kết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sử</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dụng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ngôn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ngữ</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phù</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Cần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lắng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nghe</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chỉ</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bằng</a:t>
            </a:r>
            <a:r>
              <a:rPr lang="en-US" altLang="en-US" sz="2400">
                <a:latin typeface="Times New Roman" panose="02020603050405020304" pitchFamily="18" charset="0"/>
                <a:cs typeface="Calibri" panose="020F0502020204030204" pitchFamily="34" charset="0"/>
              </a:rPr>
              <a:t> tai </a:t>
            </a:r>
            <a:r>
              <a:rPr lang="en-US" altLang="en-US" sz="2400" err="1">
                <a:latin typeface="Times New Roman" panose="02020603050405020304" pitchFamily="18" charset="0"/>
                <a:cs typeface="Calibri" panose="020F0502020204030204" pitchFamily="34" charset="0"/>
              </a:rPr>
              <a:t>mà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bằng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ánh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mắt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trái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tim.</a:t>
            </a:r>
            <a:endParaRPr lang="en-US" altLang="en-US" sz="2400">
              <a:latin typeface="Times New Roman" panose="02020603050405020304" pitchFamily="18" charset="0"/>
              <a:cs typeface="Calibri" panose="020F0502020204030204" pitchFamily="34" charset="0"/>
            </a:endParaRPr>
          </a:p>
          <a:p>
            <a:pPr algn="just" eaLnBrk="1" hangingPunct="1"/>
            <a:r>
              <a:rPr lang="en-US" altLang="en-US" sz="2400" err="1" smtClean="0">
                <a:latin typeface="Times New Roman" panose="02020603050405020304" pitchFamily="18" charset="0"/>
                <a:cs typeface="Calibri" panose="020F0502020204030204" pitchFamily="34" charset="0"/>
              </a:rPr>
              <a:t>Sau</a:t>
            </a:r>
            <a:r>
              <a:rPr lang="en-US" altLang="en-US" sz="2400" smtClean="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các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câu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hỏi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phải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kiểm</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tra</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xem</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hiểu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hài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lòng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với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câu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CBYT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Kết</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sử</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dụng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ngôn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ngữ</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lời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phù</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hợp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để</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tăng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hiệu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quả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với</a:t>
            </a:r>
            <a:r>
              <a:rPr lang="en-US" altLang="en-US" sz="2400">
                <a:latin typeface="Times New Roman" panose="02020603050405020304" pitchFamily="18" charset="0"/>
                <a:cs typeface="Calibri" panose="020F0502020204030204" pitchFamily="34" charset="0"/>
              </a:rPr>
              <a:t> NB.</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875800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105025"/>
            <a:ext cx="9144000" cy="84638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smtClean="0">
                <a:solidFill>
                  <a:srgbClr val="009900"/>
                </a:solidFill>
                <a:latin typeface="Times New Roman" panose="02020603050405020304" pitchFamily="18" charset="0"/>
                <a:cs typeface="Calibri" panose="020F0502020204030204" pitchFamily="34" charset="0"/>
              </a:rPr>
              <a:t>GIAO </a:t>
            </a:r>
            <a:r>
              <a:rPr lang="en-US" altLang="en-US" sz="2400" b="1">
                <a:solidFill>
                  <a:srgbClr val="009900"/>
                </a:solidFill>
                <a:latin typeface="Times New Roman" panose="02020603050405020304" pitchFamily="18" charset="0"/>
                <a:cs typeface="Calibri" panose="020F0502020204030204" pitchFamily="34" charset="0"/>
              </a:rPr>
              <a:t>TIẾP, ỨNG XỬ CỦA CBYT TẠI 4 ĐỊA ĐIỂM CẦN CHÚ Ý </a:t>
            </a:r>
            <a:endParaRPr lang="en-US" altLang="en-US" sz="2400">
              <a:solidFill>
                <a:srgbClr val="009900"/>
              </a:solidFill>
              <a:latin typeface="Times New Roman" panose="02020603050405020304" pitchFamily="18" charset="0"/>
              <a:cs typeface="Calibri" panose="020F0502020204030204" pitchFamily="34" charset="0"/>
            </a:endParaRPr>
          </a:p>
          <a:p>
            <a:pPr algn="ctr" eaLnBrk="1" hangingPunct="1"/>
            <a:r>
              <a:rPr lang="en-US" altLang="en-US" sz="2500" b="1">
                <a:solidFill>
                  <a:srgbClr val="009900"/>
                </a:solidFill>
                <a:latin typeface="Times New Roman" panose="02020603050405020304" pitchFamily="18" charset="0"/>
                <a:cs typeface="Calibri" panose="020F0502020204030204" pitchFamily="34" charset="0"/>
              </a:rPr>
              <a:t>(nơi dễ xảy ra tình trạng bức xúc)</a:t>
            </a:r>
            <a:endParaRPr lang="en-US" altLang="en-US" sz="2500">
              <a:solidFill>
                <a:srgbClr val="009900"/>
              </a:solidFill>
              <a:latin typeface="Times New Roman" panose="02020603050405020304" pitchFamily="18" charset="0"/>
              <a:cs typeface="Calibri" panose="020F0502020204030204" pitchFamily="34" charset="0"/>
            </a:endParaRP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881865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535577" y="1018903"/>
            <a:ext cx="11090365"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a:latin typeface="Times New Roman" panose="02020603050405020304" pitchFamily="18" charset="0"/>
                <a:cs typeface="Calibri" panose="020F0502020204030204" pitchFamily="34" charset="0"/>
              </a:rPr>
              <a:t>1. </a:t>
            </a:r>
            <a:r>
              <a:rPr lang="en-US" altLang="en-US" sz="2500" b="1" err="1">
                <a:latin typeface="Times New Roman" panose="02020603050405020304" pitchFamily="18" charset="0"/>
                <a:cs typeface="Calibri" panose="020F0502020204030204" pitchFamily="34" charset="0"/>
              </a:rPr>
              <a:t>Tại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Phòng</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khám</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bệnh</a:t>
            </a:r>
            <a:r>
              <a:rPr lang="en-US" altLang="en-US" sz="2500" b="1">
                <a:latin typeface="Times New Roman" panose="02020603050405020304" pitchFamily="18" charset="0"/>
                <a:cs typeface="Calibri" panose="020F0502020204030204" pitchFamily="34" charset="0"/>
              </a:rPr>
              <a:t>:</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Cần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khẩn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trương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loại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lý</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ngay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trường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hợp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cấp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cứu</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Luôn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chú</a:t>
            </a:r>
            <a:r>
              <a:rPr lang="en-US" altLang="en-US" sz="2500">
                <a:latin typeface="Times New Roman" panose="02020603050405020304" pitchFamily="18" charset="0"/>
                <a:cs typeface="Calibri" panose="020F0502020204030204" pitchFamily="34" charset="0"/>
              </a:rPr>
              <a:t> ý </a:t>
            </a:r>
            <a:r>
              <a:rPr lang="en-US" altLang="en-US" sz="2500" err="1">
                <a:latin typeface="Times New Roman" panose="02020603050405020304" pitchFamily="18" charset="0"/>
                <a:cs typeface="Calibri" panose="020F0502020204030204" pitchFamily="34" charset="0"/>
              </a:rPr>
              <a:t>tới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đối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tượng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ưu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tiên</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Động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luôn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luôn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nhắc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nhớ</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tới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chờ</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thích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cặn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kẽ</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tồn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kiên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trì</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nại</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nhanh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thanh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thoát</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Chọn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những</a:t>
            </a:r>
            <a:r>
              <a:rPr lang="en-US" altLang="en-US" sz="2500">
                <a:latin typeface="Times New Roman" panose="02020603050405020304" pitchFamily="18" charset="0"/>
                <a:cs typeface="Calibri" panose="020F0502020204030204" pitchFamily="34" charset="0"/>
              </a:rPr>
              <a:t> CBYT </a:t>
            </a:r>
            <a:r>
              <a:rPr lang="en-US" altLang="en-US" sz="2500" err="1">
                <a:latin typeface="Times New Roman" panose="02020603050405020304" pitchFamily="18" charset="0"/>
                <a:cs typeface="Calibri" panose="020F0502020204030204" pitchFamily="34" charset="0"/>
              </a:rPr>
              <a:t>có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thức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tốt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năng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ứng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biến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những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huống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bất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thường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xảy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ra.</a:t>
            </a:r>
            <a:r>
              <a:rPr lang="en-US" altLang="en-US" sz="2500">
                <a:latin typeface="Times New Roman" panose="02020603050405020304" pitchFamily="18" charset="0"/>
                <a:cs typeface="Calibri" panose="020F0502020204030204" pitchFamily="34" charset="0"/>
              </a:rPr>
              <a:t> </a:t>
            </a:r>
          </a:p>
          <a:p>
            <a:pPr algn="just" eaLnBrk="1" hangingPunct="1"/>
            <a:r>
              <a:rPr lang="en-US" altLang="en-US" sz="2500" b="1">
                <a:latin typeface="Times New Roman" panose="02020603050405020304" pitchFamily="18" charset="0"/>
                <a:cs typeface="Calibri" panose="020F0502020204030204" pitchFamily="34" charset="0"/>
              </a:rPr>
              <a:t>2. </a:t>
            </a:r>
            <a:r>
              <a:rPr lang="en-US" altLang="en-US" sz="2500" b="1" err="1">
                <a:latin typeface="Times New Roman" panose="02020603050405020304" pitchFamily="18" charset="0"/>
                <a:cs typeface="Calibri" panose="020F0502020204030204" pitchFamily="34" charset="0"/>
              </a:rPr>
              <a:t>Tại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Khoa</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Hồi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sức</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cấp</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cứu</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Sẵn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nhanh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chuyên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nghiệp</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Quan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tâm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thích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cặn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kẽ</a:t>
            </a:r>
            <a:r>
              <a:rPr lang="en-US" altLang="en-US" sz="2500">
                <a:latin typeface="Times New Roman" panose="02020603050405020304" pitchFamily="18" charset="0"/>
                <a:cs typeface="Calibri" panose="020F0502020204030204" pitchFamily="34" charset="0"/>
              </a:rPr>
              <a:t>, ...</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872588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418011" y="1005840"/>
            <a:ext cx="1114261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a:latin typeface="Times New Roman" panose="02020603050405020304" pitchFamily="18" charset="0"/>
                <a:cs typeface="Calibri" panose="020F0502020204030204" pitchFamily="34" charset="0"/>
              </a:rPr>
              <a:t>3. </a:t>
            </a:r>
            <a:r>
              <a:rPr lang="en-US" altLang="en-US" sz="2500" b="1" err="1">
                <a:latin typeface="Times New Roman" panose="02020603050405020304" pitchFamily="18" charset="0"/>
                <a:cs typeface="Calibri" panose="020F0502020204030204" pitchFamily="34" charset="0"/>
              </a:rPr>
              <a:t>Tại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Khoa</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Xét</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nghiệm</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bảo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việc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nhận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xét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nghiệm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đúng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bảo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việc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giữ</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xét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nghiệm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theo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đúng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định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Bộ</a:t>
            </a:r>
            <a:r>
              <a:rPr lang="en-US" altLang="en-US" sz="2500">
                <a:latin typeface="Times New Roman" panose="02020603050405020304" pitchFamily="18" charset="0"/>
                <a:cs typeface="Calibri" panose="020F0502020204030204" pitchFamily="34" charset="0"/>
              </a:rPr>
              <a:t> Y </a:t>
            </a:r>
            <a:r>
              <a:rPr lang="en-US" altLang="en-US" sz="2500" err="1">
                <a:latin typeface="Times New Roman" panose="02020603050405020304" pitchFamily="18" charset="0"/>
                <a:cs typeface="Calibri" panose="020F0502020204030204" pitchFamily="34" charset="0"/>
              </a:rPr>
              <a:t>tế</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tùy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tiện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chẩn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đoán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dựa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xét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nghiệm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gây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hoang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mang</a:t>
            </a:r>
            <a:r>
              <a:rPr lang="en-US" altLang="en-US" sz="2500">
                <a:latin typeface="Times New Roman" panose="02020603050405020304" pitchFamily="18" charset="0"/>
                <a:cs typeface="Calibri" panose="020F0502020204030204" pitchFamily="34" charset="0"/>
              </a:rPr>
              <a:t> lo </a:t>
            </a:r>
            <a:r>
              <a:rPr lang="en-US" altLang="en-US" sz="2500" err="1">
                <a:latin typeface="Times New Roman" panose="02020603050405020304" pitchFamily="18" charset="0"/>
                <a:cs typeface="Calibri" panose="020F0502020204030204" pitchFamily="34" charset="0"/>
              </a:rPr>
              <a:t>sợ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Hướng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bước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theo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theo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định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viện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b="1">
                <a:latin typeface="Times New Roman" panose="02020603050405020304" pitchFamily="18" charset="0"/>
                <a:cs typeface="Calibri" panose="020F0502020204030204" pitchFamily="34" charset="0"/>
              </a:rPr>
              <a:t>4. </a:t>
            </a:r>
            <a:r>
              <a:rPr lang="en-US" altLang="en-US" sz="2500" b="1" err="1">
                <a:latin typeface="Times New Roman" panose="02020603050405020304" pitchFamily="18" charset="0"/>
                <a:cs typeface="Calibri" panose="020F0502020204030204" pitchFamily="34" charset="0"/>
              </a:rPr>
              <a:t>Tại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Khoa</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Sản</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a:latin typeface="Times New Roman" panose="02020603050405020304" pitchFamily="18" charset="0"/>
                <a:cs typeface="Calibri" panose="020F0502020204030204" pitchFamily="34" charset="0"/>
              </a:rPr>
              <a:t>- CBYT </a:t>
            </a:r>
            <a:r>
              <a:rPr lang="en-US" altLang="en-US" sz="2500" err="1">
                <a:latin typeface="Times New Roman" panose="02020603050405020304" pitchFamily="18" charset="0"/>
                <a:cs typeface="Calibri" panose="020F0502020204030204" pitchFamily="34" charset="0"/>
              </a:rPr>
              <a:t>phải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cần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dịu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niềm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nở</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động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khắc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phục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vượt</a:t>
            </a:r>
            <a:r>
              <a:rPr lang="en-US" altLang="en-US" sz="2500">
                <a:latin typeface="Times New Roman" panose="02020603050405020304" pitchFamily="18" charset="0"/>
                <a:cs typeface="Calibri" panose="020F0502020204030204" pitchFamily="34" charset="0"/>
              </a:rPr>
              <a:t> qua </a:t>
            </a:r>
            <a:r>
              <a:rPr lang="en-US" altLang="en-US" sz="2500" err="1">
                <a:latin typeface="Times New Roman" panose="02020603050405020304" pitchFamily="18" charset="0"/>
                <a:cs typeface="Calibri" panose="020F0502020204030204" pitchFamily="34" charset="0"/>
              </a:rPr>
              <a:t>những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khăn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gặp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dụ</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đau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đẻ</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Hướng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sản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phụ</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phối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hợp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tốt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với</a:t>
            </a:r>
            <a:r>
              <a:rPr lang="en-US" altLang="en-US" sz="2500">
                <a:latin typeface="Times New Roman" panose="02020603050405020304" pitchFamily="18" charset="0"/>
                <a:cs typeface="Calibri" panose="020F0502020204030204" pitchFamily="34" charset="0"/>
              </a:rPr>
              <a:t> CBYT.</a:t>
            </a:r>
          </a:p>
          <a:p>
            <a:pPr algn="just" eaLnBrk="1" hangingPunct="1"/>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Hướng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sản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phụ</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chuẩn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phối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hợp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với</a:t>
            </a:r>
            <a:r>
              <a:rPr lang="en-US" altLang="en-US" sz="2500">
                <a:latin typeface="Times New Roman" panose="02020603050405020304" pitchFamily="18" charset="0"/>
                <a:cs typeface="Calibri" panose="020F0502020204030204" pitchFamily="34" charset="0"/>
              </a:rPr>
              <a:t> CBYT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ca </a:t>
            </a:r>
            <a:r>
              <a:rPr lang="en-US" altLang="en-US" sz="2500" err="1">
                <a:latin typeface="Times New Roman" panose="02020603050405020304" pitchFamily="18" charset="0"/>
                <a:cs typeface="Calibri" panose="020F0502020204030204" pitchFamily="34" charset="0"/>
              </a:rPr>
              <a:t>đẻ</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thành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công</a:t>
            </a:r>
            <a:r>
              <a:rPr lang="en-US" altLang="en-US" sz="2500">
                <a:latin typeface="Times New Roman" panose="02020603050405020304" pitchFamily="18" charset="0"/>
                <a:cs typeface="Calibri" panose="020F0502020204030204" pitchFamily="34" charset="0"/>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94282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74637"/>
            <a:ext cx="7924800" cy="1143000"/>
          </a:xfrm>
        </p:spPr>
        <p:txBody>
          <a:bodyPr/>
          <a:lstStyle/>
          <a:p>
            <a:r>
              <a:rPr lang="en-US" b="1" smtClean="0">
                <a:latin typeface="Times New Roman" panose="02020603050405020304" pitchFamily="18" charset="0"/>
                <a:cs typeface="Times New Roman" panose="02020603050405020304" pitchFamily="18" charset="0"/>
              </a:rPr>
              <a:t>TS.NGUYỄN XUÂN DƯƠNG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60571"/>
            <a:ext cx="10972800" cy="4578526"/>
          </a:xfrm>
        </p:spPr>
        <p:txBody>
          <a:bodyPr/>
          <a:lstStyle/>
          <a:p>
            <a:r>
              <a:rPr lang="en-US" err="1" smtClean="0">
                <a:latin typeface="Times New Roman" panose="02020603050405020304" pitchFamily="18" charset="0"/>
                <a:cs typeface="Times New Roman" panose="02020603050405020304" pitchFamily="18" charset="0"/>
              </a:rPr>
              <a:t>Giám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đốc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điều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đoàn</a:t>
            </a:r>
            <a:r>
              <a:rPr lang="en-US" smtClean="0">
                <a:latin typeface="Times New Roman" panose="02020603050405020304" pitchFamily="18" charset="0"/>
                <a:cs typeface="Times New Roman" panose="02020603050405020304" pitchFamily="18" charset="0"/>
              </a:rPr>
              <a:t> TONKA INT , USA (2007-2011)</a:t>
            </a:r>
          </a:p>
          <a:p>
            <a:r>
              <a:rPr lang="en-US" err="1" smtClean="0">
                <a:latin typeface="Times New Roman" panose="02020603050405020304" pitchFamily="18" charset="0"/>
                <a:cs typeface="Times New Roman" panose="02020603050405020304" pitchFamily="18" charset="0"/>
              </a:rPr>
              <a:t>Trưởng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Khoa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Kinh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tế</a:t>
            </a:r>
            <a:r>
              <a:rPr lang="en-US" smtClean="0">
                <a:latin typeface="Times New Roman" panose="02020603050405020304" pitchFamily="18" charset="0"/>
                <a:cs typeface="Times New Roman" panose="02020603050405020304" pitchFamily="18" charset="0"/>
              </a:rPr>
              <a:t> - ĐH </a:t>
            </a: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Nghiệp</a:t>
            </a:r>
            <a:r>
              <a:rPr lang="en-US" smtClean="0">
                <a:latin typeface="Times New Roman" panose="02020603050405020304" pitchFamily="18" charset="0"/>
                <a:cs typeface="Times New Roman" panose="02020603050405020304" pitchFamily="18" charset="0"/>
              </a:rPr>
              <a:t> TP.HCM (2011-2014)</a:t>
            </a:r>
          </a:p>
          <a:p>
            <a:r>
              <a:rPr lang="en-US" err="1">
                <a:latin typeface="Times New Roman" panose="02020603050405020304" pitchFamily="18" charset="0"/>
                <a:cs typeface="Times New Roman" panose="02020603050405020304" pitchFamily="18" charset="0"/>
              </a:rPr>
              <a:t>Giám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đốc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Việt</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Mỹ</a:t>
            </a:r>
            <a:r>
              <a:rPr lang="en-US">
                <a:latin typeface="Times New Roman" panose="02020603050405020304" pitchFamily="18" charset="0"/>
                <a:cs typeface="Times New Roman" panose="02020603050405020304" pitchFamily="18" charset="0"/>
              </a:rPr>
              <a:t> Group </a:t>
            </a:r>
            <a:r>
              <a:rPr lang="en-US" smtClean="0">
                <a:latin typeface="Times New Roman" panose="02020603050405020304" pitchFamily="18" charset="0"/>
                <a:cs typeface="Times New Roman" panose="02020603050405020304" pitchFamily="18" charset="0"/>
              </a:rPr>
              <a:t>.</a:t>
            </a:r>
          </a:p>
          <a:p>
            <a:r>
              <a:rPr lang="en-US" err="1" smtClean="0">
                <a:latin typeface="Times New Roman" panose="02020603050405020304" pitchFamily="18" charset="0"/>
                <a:cs typeface="Times New Roman" panose="02020603050405020304" pitchFamily="18" charset="0"/>
              </a:rPr>
              <a:t>Trưởng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Ngành</a:t>
            </a:r>
            <a:r>
              <a:rPr lang="en-US" smtClean="0">
                <a:latin typeface="Times New Roman" panose="02020603050405020304" pitchFamily="18" charset="0"/>
                <a:cs typeface="Times New Roman" panose="02020603050405020304" pitchFamily="18" charset="0"/>
              </a:rPr>
              <a:t> QTKD – ĐH </a:t>
            </a:r>
            <a:r>
              <a:rPr lang="en-US" err="1" smtClean="0">
                <a:latin typeface="Times New Roman" panose="02020603050405020304" pitchFamily="18" charset="0"/>
                <a:cs typeface="Times New Roman" panose="02020603050405020304" pitchFamily="18" charset="0"/>
              </a:rPr>
              <a:t>Hồng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Đức</a:t>
            </a:r>
            <a:r>
              <a:rPr lang="en-US" smtClean="0">
                <a:latin typeface="Times New Roman" panose="02020603050405020304" pitchFamily="18" charset="0"/>
                <a:cs typeface="Times New Roman" panose="02020603050405020304" pitchFamily="18" charset="0"/>
              </a:rPr>
              <a:t> (2014-2019) </a:t>
            </a:r>
            <a:r>
              <a:rPr lang="en-US" err="1" smtClean="0">
                <a:latin typeface="Times New Roman" panose="02020603050405020304" pitchFamily="18" charset="0"/>
                <a:cs typeface="Times New Roman" panose="02020603050405020304" pitchFamily="18" charset="0"/>
              </a:rPr>
              <a:t>Kiêm</a:t>
            </a:r>
            <a:r>
              <a:rPr lang="en-US" smtClean="0">
                <a:latin typeface="Times New Roman" panose="02020603050405020304" pitchFamily="18" charset="0"/>
                <a:cs typeface="Times New Roman" panose="02020603050405020304" pitchFamily="18" charset="0"/>
              </a:rPr>
              <a:t> GĐ </a:t>
            </a:r>
            <a:r>
              <a:rPr lang="en-US" err="1" smtClean="0">
                <a:latin typeface="Times New Roman" panose="02020603050405020304" pitchFamily="18" charset="0"/>
                <a:cs typeface="Times New Roman" panose="02020603050405020304" pitchFamily="18" charset="0"/>
              </a:rPr>
              <a:t>Trung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Đào</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tạo</a:t>
            </a:r>
            <a:r>
              <a:rPr lang="en-US" smtClean="0">
                <a:latin typeface="Times New Roman" panose="02020603050405020304" pitchFamily="18" charset="0"/>
                <a:cs typeface="Times New Roman" panose="02020603050405020304" pitchFamily="18" charset="0"/>
              </a:rPr>
              <a:t> CB </a:t>
            </a: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ĐH </a:t>
            </a:r>
            <a:r>
              <a:rPr lang="en-US" err="1" smtClean="0">
                <a:latin typeface="Times New Roman" panose="02020603050405020304" pitchFamily="18" charset="0"/>
                <a:cs typeface="Times New Roman" panose="02020603050405020304" pitchFamily="18" charset="0"/>
              </a:rPr>
              <a:t>Hồng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Đức</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Phó</a:t>
            </a:r>
            <a:r>
              <a:rPr lang="en-US" smtClean="0">
                <a:latin typeface="Times New Roman" panose="02020603050405020304" pitchFamily="18" charset="0"/>
                <a:cs typeface="Times New Roman" panose="02020603050405020304" pitchFamily="18" charset="0"/>
              </a:rPr>
              <a:t> GĐ </a:t>
            </a:r>
            <a:r>
              <a:rPr lang="en-US" err="1" smtClean="0">
                <a:latin typeface="Times New Roman" panose="02020603050405020304" pitchFamily="18" charset="0"/>
                <a:cs typeface="Times New Roman" panose="02020603050405020304" pitchFamily="18" charset="0"/>
              </a:rPr>
              <a:t>Điều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hành</a:t>
            </a:r>
            <a:r>
              <a:rPr lang="en-US" smtClean="0">
                <a:latin typeface="Times New Roman" panose="02020603050405020304" pitchFamily="18" charset="0"/>
                <a:cs typeface="Times New Roman" panose="02020603050405020304" pitchFamily="18" charset="0"/>
              </a:rPr>
              <a:t> – </a:t>
            </a:r>
            <a:r>
              <a:rPr lang="en-US" err="1" smtClean="0">
                <a:latin typeface="Times New Roman" panose="02020603050405020304" pitchFamily="18" charset="0"/>
                <a:cs typeface="Times New Roman" panose="02020603050405020304" pitchFamily="18" charset="0"/>
              </a:rPr>
              <a:t>Tập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đoàn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Thanh</a:t>
            </a:r>
            <a:r>
              <a:rPr lang="en-US" smtClean="0">
                <a:latin typeface="Times New Roman" panose="02020603050405020304" pitchFamily="18" charset="0"/>
                <a:cs typeface="Times New Roman" panose="02020603050405020304" pitchFamily="18" charset="0"/>
              </a:rPr>
              <a:t> (2019-2021)</a:t>
            </a:r>
          </a:p>
          <a:p>
            <a:r>
              <a:rPr lang="en-US" err="1" smtClean="0">
                <a:latin typeface="Times New Roman" panose="02020603050405020304" pitchFamily="18" charset="0"/>
                <a:cs typeface="Times New Roman" panose="02020603050405020304" pitchFamily="18" charset="0"/>
              </a:rPr>
              <a:t>Giám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đốc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Điều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kiêm</a:t>
            </a:r>
            <a:r>
              <a:rPr lang="en-US" smtClean="0">
                <a:latin typeface="Times New Roman" panose="02020603050405020304" pitchFamily="18" charset="0"/>
                <a:cs typeface="Times New Roman" panose="02020603050405020304" pitchFamily="18" charset="0"/>
              </a:rPr>
              <a:t> GĐ </a:t>
            </a:r>
            <a:r>
              <a:rPr lang="en-US" err="1" smtClean="0">
                <a:latin typeface="Times New Roman" panose="02020603050405020304" pitchFamily="18" charset="0"/>
                <a:cs typeface="Times New Roman" panose="02020603050405020304" pitchFamily="18" charset="0"/>
              </a:rPr>
              <a:t>Kinh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doanh</a:t>
            </a:r>
            <a:r>
              <a:rPr lang="en-US" smtClean="0">
                <a:latin typeface="Times New Roman" panose="02020603050405020304" pitchFamily="18" charset="0"/>
                <a:cs typeface="Times New Roman" panose="02020603050405020304" pitchFamily="18" charset="0"/>
              </a:rPr>
              <a:t> – </a:t>
            </a:r>
            <a:r>
              <a:rPr lang="en-US" err="1" smtClean="0">
                <a:latin typeface="Times New Roman" panose="02020603050405020304" pitchFamily="18" charset="0"/>
                <a:cs typeface="Times New Roman" panose="02020603050405020304" pitchFamily="18" charset="0"/>
              </a:rPr>
              <a:t>Tập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đoàn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Phú</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Gia</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Phó</a:t>
            </a:r>
            <a:r>
              <a:rPr lang="en-US" smtClean="0">
                <a:latin typeface="Times New Roman" panose="02020603050405020304" pitchFamily="18" charset="0"/>
                <a:cs typeface="Times New Roman" panose="02020603050405020304" pitchFamily="18" charset="0"/>
              </a:rPr>
              <a:t> GĐ </a:t>
            </a:r>
            <a:r>
              <a:rPr lang="en-US" err="1" smtClean="0">
                <a:latin typeface="Times New Roman" panose="02020603050405020304" pitchFamily="18" charset="0"/>
                <a:cs typeface="Times New Roman" panose="02020603050405020304" pitchFamily="18" charset="0"/>
              </a:rPr>
              <a:t>Điều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Cty</a:t>
            </a:r>
            <a:r>
              <a:rPr lang="en-US" smtClean="0">
                <a:latin typeface="Times New Roman" panose="02020603050405020304" pitchFamily="18" charset="0"/>
                <a:cs typeface="Times New Roman" panose="02020603050405020304" pitchFamily="18" charset="0"/>
              </a:rPr>
              <a:t> TNHH Y </a:t>
            </a:r>
            <a:r>
              <a:rPr lang="en-US" err="1" smtClean="0">
                <a:latin typeface="Times New Roman" panose="02020603050405020304" pitchFamily="18" charset="0"/>
                <a:cs typeface="Times New Roman" panose="02020603050405020304" pitchFamily="18" charset="0"/>
              </a:rPr>
              <a:t>Tế</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Hoàng</a:t>
            </a:r>
            <a:r>
              <a:rPr lang="en-US" smtClean="0">
                <a:latin typeface="Times New Roman" panose="02020603050405020304" pitchFamily="18" charset="0"/>
                <a:cs typeface="Times New Roman" panose="02020603050405020304" pitchFamily="18" charset="0"/>
              </a:rPr>
              <a:t> Mai</a:t>
            </a:r>
          </a:p>
          <a:p>
            <a:pPr marL="0" indent="0">
              <a:buNone/>
            </a:pPr>
            <a:endParaRPr 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884207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1524000" y="2349500"/>
            <a:ext cx="91440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500" b="1">
                <a:solidFill>
                  <a:srgbClr val="009900"/>
                </a:solidFill>
                <a:latin typeface="Times New Roman" panose="02020603050405020304" pitchFamily="18" charset="0"/>
                <a:cs typeface="Calibri" panose="020F0502020204030204" pitchFamily="34" charset="0"/>
              </a:rPr>
              <a:t> </a:t>
            </a:r>
            <a:endParaRPr lang="en-US" altLang="en-US" sz="2500">
              <a:solidFill>
                <a:srgbClr val="009900"/>
              </a:solidFill>
              <a:latin typeface="Times New Roman" panose="02020603050405020304" pitchFamily="18" charset="0"/>
              <a:cs typeface="Calibri" panose="020F0502020204030204" pitchFamily="34" charset="0"/>
            </a:endParaRPr>
          </a:p>
          <a:p>
            <a:pPr algn="ctr" eaLnBrk="1" hangingPunct="1"/>
            <a:r>
              <a:rPr lang="en-US" altLang="en-US" sz="2500" b="1">
                <a:solidFill>
                  <a:srgbClr val="009900"/>
                </a:solidFill>
                <a:latin typeface="Times New Roman" panose="02020603050405020304" pitchFamily="18" charset="0"/>
                <a:cs typeface="Calibri" panose="020F0502020204030204" pitchFamily="34" charset="0"/>
              </a:rPr>
              <a:t>THAM KHẢO MỘT SỐ TRẠNG THÁI TÂM LÝ</a:t>
            </a:r>
            <a:endParaRPr lang="en-US" altLang="en-US" sz="2500">
              <a:solidFill>
                <a:srgbClr val="009900"/>
              </a:solidFill>
              <a:latin typeface="Times New Roman" panose="02020603050405020304" pitchFamily="18" charset="0"/>
              <a:cs typeface="Calibri" panose="020F0502020204030204" pitchFamily="34" charset="0"/>
            </a:endParaRPr>
          </a:p>
          <a:p>
            <a:pPr algn="ctr" eaLnBrk="1" hangingPunct="1"/>
            <a:r>
              <a:rPr lang="en-US" altLang="en-US" sz="2500" b="1">
                <a:solidFill>
                  <a:srgbClr val="009900"/>
                </a:solidFill>
                <a:latin typeface="Times New Roman" panose="02020603050405020304" pitchFamily="18" charset="0"/>
                <a:cs typeface="Calibri" panose="020F0502020204030204" pitchFamily="34" charset="0"/>
              </a:rPr>
              <a:t>CỦA NGƯỜI BỆNH</a:t>
            </a:r>
            <a:endParaRPr lang="en-US" altLang="en-US" sz="2500">
              <a:solidFill>
                <a:srgbClr val="009900"/>
              </a:solidFill>
              <a:latin typeface="Times New Roman" panose="02020603050405020304" pitchFamily="18" charset="0"/>
              <a:cs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841167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653143" y="849086"/>
            <a:ext cx="11429999"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a:latin typeface="Times New Roman" panose="02020603050405020304" pitchFamily="18" charset="0"/>
                <a:cs typeface="Calibri" panose="020F0502020204030204" pitchFamily="34" charset="0"/>
              </a:rPr>
              <a:t>1. </a:t>
            </a:r>
            <a:r>
              <a:rPr lang="en-US" altLang="en-US" sz="2500" b="1" err="1">
                <a:latin typeface="Times New Roman" panose="02020603050405020304" pitchFamily="18" charset="0"/>
                <a:cs typeface="Calibri" panose="020F0502020204030204" pitchFamily="34" charset="0"/>
              </a:rPr>
              <a:t>Tâm</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lý</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chung</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của</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người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bệnh</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khi</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vào</a:t>
            </a:r>
            <a:r>
              <a:rPr lang="en-US" altLang="en-US" sz="2500" b="1">
                <a:latin typeface="Times New Roman" panose="02020603050405020304" pitchFamily="18" charset="0"/>
                <a:cs typeface="Calibri" panose="020F0502020204030204" pitchFamily="34" charset="0"/>
              </a:rPr>
              <a:t> </a:t>
            </a:r>
            <a:r>
              <a:rPr lang="en-US" altLang="en-US" sz="2500" b="1" err="1">
                <a:latin typeface="Times New Roman" panose="02020603050405020304" pitchFamily="18" charset="0"/>
                <a:cs typeface="Calibri" panose="020F0502020204030204" pitchFamily="34" charset="0"/>
              </a:rPr>
              <a:t>viện</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err="1">
                <a:latin typeface="Times New Roman" panose="02020603050405020304" pitchFamily="18" charset="0"/>
                <a:cs typeface="Calibri" panose="020F0502020204030204" pitchFamily="34" charset="0"/>
              </a:rPr>
              <a:t>Khi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rất</a:t>
            </a:r>
            <a:r>
              <a:rPr lang="en-US" altLang="en-US" sz="2500">
                <a:latin typeface="Times New Roman" panose="02020603050405020304" pitchFamily="18" charset="0"/>
                <a:cs typeface="Calibri" panose="020F0502020204030204" pitchFamily="34" charset="0"/>
              </a:rPr>
              <a:t> lo </a:t>
            </a:r>
            <a:r>
              <a:rPr lang="en-US" altLang="en-US" sz="2500" err="1">
                <a:latin typeface="Times New Roman" panose="02020603050405020304" pitchFamily="18" charset="0"/>
                <a:cs typeface="Calibri" panose="020F0502020204030204" pitchFamily="34" charset="0"/>
              </a:rPr>
              <a:t>âu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muốn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chóng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khỏi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trở</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cuộc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sống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hội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nặng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họ</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thường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rất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biến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chứng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tàn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phế</a:t>
            </a:r>
            <a:r>
              <a:rPr lang="en-US" altLang="en-US" sz="2500">
                <a:latin typeface="Times New Roman" panose="02020603050405020304" pitchFamily="18" charset="0"/>
                <a:cs typeface="Calibri" panose="020F0502020204030204" pitchFamily="34" charset="0"/>
              </a:rPr>
              <a:t>...</a:t>
            </a:r>
            <a:r>
              <a:rPr lang="en-US" altLang="en-US" sz="2500" err="1">
                <a:latin typeface="Times New Roman" panose="02020603050405020304" pitchFamily="18" charset="0"/>
                <a:cs typeface="Calibri" panose="020F0502020204030204" pitchFamily="34" charset="0"/>
              </a:rPr>
              <a:t>có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trường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hợp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suy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nghĩ</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túng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sát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Sau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đây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một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số</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tâm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lý</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thầy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thuốc</a:t>
            </a:r>
            <a:r>
              <a:rPr lang="en-US" altLang="en-US" sz="2500">
                <a:latin typeface="Times New Roman" panose="02020603050405020304" pitchFamily="18" charset="0"/>
                <a:cs typeface="Calibri" panose="020F0502020204030204" pitchFamily="34" charset="0"/>
              </a:rPr>
              <a:t> -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hiểu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nhau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hơn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góp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phần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văn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hóa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viện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b="1" i="1">
                <a:latin typeface="Times New Roman" panose="02020603050405020304" pitchFamily="18" charset="0"/>
                <a:cs typeface="Calibri" panose="020F0502020204030204" pitchFamily="34" charset="0"/>
              </a:rPr>
              <a:t>1.1. </a:t>
            </a:r>
            <a:r>
              <a:rPr lang="en-US" altLang="en-US" sz="2500" b="1" i="1" err="1">
                <a:latin typeface="Times New Roman" panose="02020603050405020304" pitchFamily="18" charset="0"/>
                <a:cs typeface="Calibri" panose="020F0502020204030204" pitchFamily="34" charset="0"/>
              </a:rPr>
              <a:t>Người</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bệnh</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sẵn</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sàng</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trình</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bày</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bệnh</a:t>
            </a:r>
            <a:r>
              <a:rPr lang="en-US" altLang="en-US" sz="2500" b="1" i="1">
                <a:latin typeface="Times New Roman" panose="02020603050405020304" pitchFamily="18" charset="0"/>
                <a:cs typeface="Calibri" panose="020F0502020204030204" pitchFamily="34" charset="0"/>
              </a:rPr>
              <a:t> </a:t>
            </a:r>
            <a:r>
              <a:rPr lang="en-US" altLang="en-US" sz="2500" b="1" i="1" err="1">
                <a:latin typeface="Times New Roman" panose="02020603050405020304" pitchFamily="18" charset="0"/>
                <a:cs typeface="Calibri" panose="020F0502020204030204" pitchFamily="34" charset="0"/>
              </a:rPr>
              <a:t>tật</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i="1" err="1">
                <a:latin typeface="Times New Roman" panose="02020603050405020304" pitchFamily="18" charset="0"/>
                <a:cs typeface="Calibri" panose="020F0502020204030204" pitchFamily="34" charset="0"/>
              </a:rPr>
              <a:t>Tâm</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lý</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chung</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của</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người</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bệnh</a:t>
            </a:r>
            <a:r>
              <a:rPr lang="en-US" altLang="en-US" sz="2500" i="1">
                <a:latin typeface="Times New Roman" panose="02020603050405020304" pitchFamily="18" charset="0"/>
                <a:cs typeface="Calibri" panose="020F0502020204030204" pitchFamily="34" charset="0"/>
              </a:rPr>
              <a: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muốn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được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gặp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sĩ</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điều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dưỡng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bày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cặn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kẽ</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sau</a:t>
            </a:r>
            <a:r>
              <a:rPr lang="en-US" altLang="en-US" sz="2500">
                <a:latin typeface="Times New Roman" panose="02020603050405020304" pitchFamily="18" charset="0"/>
                <a:cs typeface="Calibri" panose="020F0502020204030204" pitchFamily="34" charset="0"/>
              </a:rPr>
              <a:t> 24 </a:t>
            </a:r>
            <a:r>
              <a:rPr lang="en-US" altLang="en-US" sz="2500" err="1">
                <a:latin typeface="Times New Roman" panose="02020603050405020304" pitchFamily="18" charset="0"/>
                <a:cs typeface="Calibri" panose="020F0502020204030204" pitchFamily="34" charset="0"/>
              </a:rPr>
              <a:t>giờ</a:t>
            </a:r>
            <a:r>
              <a:rPr lang="en-US" altLang="en-US" sz="2500">
                <a:latin typeface="Times New Roman" panose="02020603050405020304" pitchFamily="18" charset="0"/>
                <a:cs typeface="Calibri" panose="020F0502020204030204" pitchFamily="34" charset="0"/>
              </a:rPr>
              <a:t> qua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sĩ</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hiểu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hết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vì</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vậy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đôi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dài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dòng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chiếm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nhiều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gian</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i="1" err="1">
                <a:latin typeface="Times New Roman" panose="02020603050405020304" pitchFamily="18" charset="0"/>
                <a:cs typeface="Calibri" panose="020F0502020204030204" pitchFamily="34" charset="0"/>
              </a:rPr>
              <a:t>Ứng</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xử</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chung</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của</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thầy</a:t>
            </a:r>
            <a:r>
              <a:rPr lang="en-US" altLang="en-US" sz="2500" i="1">
                <a:latin typeface="Times New Roman" panose="02020603050405020304" pitchFamily="18" charset="0"/>
                <a:cs typeface="Calibri" panose="020F0502020204030204" pitchFamily="34" charset="0"/>
              </a:rPr>
              <a:t> </a:t>
            </a:r>
            <a:r>
              <a:rPr lang="en-US" altLang="en-US" sz="2500" i="1" err="1">
                <a:latin typeface="Times New Roman" panose="02020603050405020304" pitchFamily="18" charset="0"/>
                <a:cs typeface="Calibri" panose="020F0502020204030204" pitchFamily="34" charset="0"/>
              </a:rPr>
              <a:t>thuốc</a:t>
            </a:r>
            <a:r>
              <a:rPr lang="en-US" altLang="en-US" sz="2500" i="1">
                <a:latin typeface="Times New Roman" panose="02020603050405020304" pitchFamily="18" charset="0"/>
                <a:cs typeface="Calibri" panose="020F0502020204030204" pitchFamily="34" charset="0"/>
              </a:rPr>
              <a: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kiên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nhẫn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lắng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nghe</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chọn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lọc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vừa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nghe</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vừa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suy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nghĩ</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trở</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thành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tài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liệu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chẩn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đoán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điều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gắt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ngắt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người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400969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248196" y="1321526"/>
            <a:ext cx="1144306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a:latin typeface="Times New Roman" panose="02020603050405020304" pitchFamily="18" charset="0"/>
                <a:cs typeface="Calibri" panose="020F0502020204030204" pitchFamily="34" charset="0"/>
              </a:rPr>
              <a:t>1.2. Người bệnh rụt rè, e thẹn</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i="1">
                <a:latin typeface="Times New Roman" panose="02020603050405020304" pitchFamily="18" charset="0"/>
                <a:cs typeface="Calibri" panose="020F0502020204030204" pitchFamily="34" charset="0"/>
              </a:rPr>
              <a:t>Tâm lý chung của người bệnh:</a:t>
            </a:r>
            <a:r>
              <a:rPr lang="en-US" altLang="en-US" sz="2500">
                <a:latin typeface="Times New Roman" panose="02020603050405020304" pitchFamily="18" charset="0"/>
                <a:cs typeface="Calibri" panose="020F0502020204030204" pitchFamily="34" charset="0"/>
              </a:rPr>
              <a:t> Người bệnh thường rụt rè, e sợ, thiếu tự tin trước thầy thuốc, đặc biệt là phụ nữ. Đối với nhân dân ta có phong cách Á Đông thường e lệ kín đáo, không muốn nói rõ bệnh tật của mình nhất là bệnh ngoài da, bệnh lây, bệnh đường sinh dục, vì vậy trong khám bệnh thường ngại cởi áo quần.</a:t>
            </a:r>
          </a:p>
          <a:p>
            <a:pPr algn="just" eaLnBrk="1" hangingPunct="1"/>
            <a:r>
              <a:rPr lang="en-US" altLang="en-US" sz="2500" i="1">
                <a:latin typeface="Times New Roman" panose="02020603050405020304" pitchFamily="18" charset="0"/>
                <a:cs typeface="Calibri" panose="020F0502020204030204" pitchFamily="34" charset="0"/>
              </a:rPr>
              <a:t>Ứng xử chung của thầy thuốc:</a:t>
            </a:r>
            <a:r>
              <a:rPr lang="en-US" altLang="en-US" sz="2500">
                <a:latin typeface="Times New Roman" panose="02020603050405020304" pitchFamily="18" charset="0"/>
                <a:cs typeface="Calibri" panose="020F0502020204030204" pitchFamily="34" charset="0"/>
              </a:rPr>
              <a:t> Người thầy thuốc cần thông cảm, tế nhị. Luôn chuẩn bị thật tốt tâm lý cho người bệnh khi khám cũng như khi làm thủ thuật điều trị để người bệnh tin tưởng sự đứng đắn của thầy thuốc và sẵn sàng hưởng ứng các ý kiến của thầy thuốc, của điều dưỡng. Khi cởi áo quần để khám, người thầy thuốc lưu ý luôn có người điều dưỡng giúp việc, giúp đỡ, tiếp cận với người bệnh.</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2116410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595" y="992778"/>
            <a:ext cx="11473542" cy="4832092"/>
          </a:xfrm>
          <a:prstGeom prst="rect">
            <a:avLst/>
          </a:prstGeom>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b="1" i="1">
                <a:latin typeface="Times New Roman" panose="02020603050405020304" pitchFamily="18" charset="0"/>
                <a:cs typeface="Calibri" panose="020F0502020204030204" pitchFamily="34" charset="0"/>
              </a:rPr>
              <a:t>1.3. Người bệnh luôn luôn quan sát, nhận xét</a:t>
            </a:r>
            <a:endParaRPr lang="en-US" altLang="en-US" sz="2800">
              <a:latin typeface="Times New Roman" panose="02020603050405020304" pitchFamily="18" charset="0"/>
              <a:cs typeface="Calibri" panose="020F0502020204030204" pitchFamily="34" charset="0"/>
            </a:endParaRPr>
          </a:p>
          <a:p>
            <a:pPr algn="just" eaLnBrk="1" hangingPunct="1"/>
            <a:r>
              <a:rPr lang="en-US" altLang="en-US" sz="2800" i="1">
                <a:latin typeface="Times New Roman" panose="02020603050405020304" pitchFamily="18" charset="0"/>
                <a:cs typeface="Calibri" panose="020F0502020204030204" pitchFamily="34" charset="0"/>
              </a:rPr>
              <a:t>Tâm lý chung của người bệnh: </a:t>
            </a:r>
            <a:r>
              <a:rPr lang="en-US" altLang="en-US" sz="2800">
                <a:latin typeface="Times New Roman" panose="02020603050405020304" pitchFamily="18" charset="0"/>
                <a:cs typeface="Calibri" panose="020F0502020204030204" pitchFamily="34" charset="0"/>
              </a:rPr>
              <a:t>Người bệnh vào viện, thay đổi hẳn môi trường: khung cảnh bệnh viện, đặc biệt là mối quan hệ giữa người và người thay đổi. Người bệnh bị cách ly khỏi gia đình, làng xóm, bên cạnh thái độ rụt rè người bệnh luôn luôn quan sát tinh thần thái độ, lời nói, tác phong của bác sĩ, điều dưỡng, hộ lý... và cũng tìm hiểu, lắng nghe ý kiến của người bệnh bên cạnh để có ấn tượng đầu tiên của mình về những điều vừa ý và không vừa ý.</a:t>
            </a:r>
          </a:p>
          <a:p>
            <a:pPr algn="just" eaLnBrk="1" hangingPunct="1"/>
            <a:r>
              <a:rPr lang="en-US" altLang="en-US" sz="2800" i="1">
                <a:latin typeface="Times New Roman" panose="02020603050405020304" pitchFamily="18" charset="0"/>
                <a:cs typeface="Calibri" panose="020F0502020204030204" pitchFamily="34" charset="0"/>
              </a:rPr>
              <a:t>Ứng xử chung của thầy thuốc: </a:t>
            </a:r>
            <a:r>
              <a:rPr lang="en-US" altLang="en-US" sz="2800">
                <a:latin typeface="Times New Roman" panose="02020603050405020304" pitchFamily="18" charset="0"/>
                <a:cs typeface="Calibri" panose="020F0502020204030204" pitchFamily="34" charset="0"/>
              </a:rPr>
              <a:t>Đối với những người bệnh đã vào viện hơn một lần được điều trị khỏi bệnh, thường có tâm lý hy vọng tin tưởng, đối với những người bệnh này, thầy thuốc cần tạo điều kiện để người bệnh giúp thầy thuốc nói chuyện với người bệnh khác gây ảnh hưởng tốt cho điều trị</a:t>
            </a:r>
            <a:r>
              <a:rPr lang="en-US" altLang="en-US" sz="2800" smtClean="0">
                <a:latin typeface="Times New Roman" panose="02020603050405020304" pitchFamily="18" charset="0"/>
                <a:cs typeface="Calibri" panose="020F0502020204030204" pitchFamily="34" charset="0"/>
              </a:rPr>
              <a:t>.</a:t>
            </a:r>
            <a:endParaRPr lang="en-US" altLang="en-US" sz="2800">
              <a:latin typeface="Times New Roman" panose="02020603050405020304" pitchFamily="18" charset="0"/>
              <a:cs typeface="Calibri" panose="020F0502020204030204" pitchFamily="34" charset="0"/>
            </a:endParaRP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405625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526868" y="809898"/>
            <a:ext cx="11665132"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a:latin typeface="Times New Roman" panose="02020603050405020304" pitchFamily="18" charset="0"/>
                <a:cs typeface="Calibri" panose="020F0502020204030204" pitchFamily="34" charset="0"/>
              </a:rPr>
              <a:t>1.4. Lòng tin của người bệnh</a:t>
            </a:r>
            <a:endParaRPr lang="en-US" altLang="en-US" sz="2500">
              <a:latin typeface="Times New Roman" panose="02020603050405020304" pitchFamily="18" charset="0"/>
              <a:cs typeface="Calibri" panose="020F0502020204030204" pitchFamily="34" charset="0"/>
            </a:endParaRPr>
          </a:p>
          <a:p>
            <a:pPr algn="just" eaLnBrk="1" hangingPunct="1"/>
            <a:r>
              <a:rPr lang="en-US" altLang="en-US" sz="2500" i="1">
                <a:latin typeface="Times New Roman" panose="02020603050405020304" pitchFamily="18" charset="0"/>
                <a:cs typeface="Calibri" panose="020F0502020204030204" pitchFamily="34" charset="0"/>
              </a:rPr>
              <a:t>Tâm lý chung của người bệnh: </a:t>
            </a:r>
            <a:r>
              <a:rPr lang="en-US" altLang="en-US" sz="2500">
                <a:latin typeface="Times New Roman" panose="02020603050405020304" pitchFamily="18" charset="0"/>
                <a:cs typeface="Calibri" panose="020F0502020204030204" pitchFamily="34" charset="0"/>
              </a:rPr>
              <a:t>Khi người bệnh vào viện, nhất là khi mới đến bệnh viện lần đầu rất tin tưởng vào bệnh </a:t>
            </a:r>
            <a:r>
              <a:rPr lang="en-US" altLang="en-US" sz="2500" smtClean="0">
                <a:latin typeface="Times New Roman" panose="02020603050405020304" pitchFamily="18" charset="0"/>
                <a:cs typeface="Calibri" panose="020F0502020204030204" pitchFamily="34" charset="0"/>
              </a:rPr>
              <a:t>viện </a:t>
            </a:r>
            <a:r>
              <a:rPr lang="en-US" altLang="en-US" sz="2500">
                <a:latin typeface="Times New Roman" panose="02020603050405020304" pitchFamily="18" charset="0"/>
                <a:cs typeface="Calibri" panose="020F0502020204030204" pitchFamily="34" charset="0"/>
              </a:rPr>
              <a:t>và sẵn sàng giao phó tính mạng mình cho y tế, cán bộ y tế càng phát huy tốt thuận lợi đó phục vụ tốt người bệnh, điều trị khám bệnh có chất lượng để củng cố lòng tin của người bệnh.</a:t>
            </a:r>
          </a:p>
          <a:p>
            <a:pPr algn="just" eaLnBrk="1" hangingPunct="1"/>
            <a:r>
              <a:rPr lang="en-US" altLang="en-US" sz="2500">
                <a:latin typeface="Times New Roman" panose="02020603050405020304" pitchFamily="18" charset="0"/>
                <a:cs typeface="Calibri" panose="020F0502020204030204" pitchFamily="34" charset="0"/>
              </a:rPr>
              <a:t>Khi có những cử chỉ và lời nói không tốt đẹp, phạm thiếu sót, thái độ phục vụ và chất lượng điều trị không đảm bảo thì dễ mất lòng tin, sự mất lòng tin hay lây lan đến người nhà và người bệnh khác, người bệnh giữ ấn tượng đó cho đến khi ra viện và những lần ốm đau sau này phải đến điều trị ở bệnh viện cũ, thường thì người bệnh không muốn đến bệnh viện.</a:t>
            </a:r>
          </a:p>
          <a:p>
            <a:pPr algn="just" eaLnBrk="1" hangingPunct="1"/>
            <a:r>
              <a:rPr lang="en-US" altLang="en-US" sz="2500" i="1">
                <a:latin typeface="Times New Roman" panose="02020603050405020304" pitchFamily="18" charset="0"/>
                <a:cs typeface="Calibri" panose="020F0502020204030204" pitchFamily="34" charset="0"/>
              </a:rPr>
              <a:t>Ứng xử chung của thầy thuốc: </a:t>
            </a:r>
            <a:r>
              <a:rPr lang="en-US" altLang="en-US" sz="2500">
                <a:latin typeface="Times New Roman" panose="02020603050405020304" pitchFamily="18" charset="0"/>
                <a:cs typeface="Calibri" panose="020F0502020204030204" pitchFamily="34" charset="0"/>
              </a:rPr>
              <a:t>Vì vậy, trong thời gian điều trị ở bệnh viện chúng ta luôn củng cố lòng tin về mọi mặt, đặc biệt khi ra viện cần giải quyết mọi tồn tại làm cho người bệnh thông cảm và có ấn tượng tốt khi về nhà.</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4242186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596537" y="1267098"/>
            <a:ext cx="1109472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b="1" i="1">
                <a:latin typeface="Times New Roman" panose="02020603050405020304" pitchFamily="18" charset="0"/>
                <a:cs typeface="Calibri" panose="020F0502020204030204" pitchFamily="34" charset="0"/>
              </a:rPr>
              <a:t>1.5. Vì sao người bệnh phản ứng với thầy thuốc?</a:t>
            </a:r>
            <a:endParaRPr lang="en-US" altLang="en-US" sz="2800">
              <a:latin typeface="Times New Roman" panose="02020603050405020304" pitchFamily="18" charset="0"/>
              <a:cs typeface="Calibri" panose="020F0502020204030204" pitchFamily="34" charset="0"/>
            </a:endParaRPr>
          </a:p>
          <a:p>
            <a:pPr algn="just" eaLnBrk="1" hangingPunct="1"/>
            <a:r>
              <a:rPr lang="en-US" altLang="en-US" sz="2800" i="1">
                <a:latin typeface="Times New Roman" panose="02020603050405020304" pitchFamily="18" charset="0"/>
                <a:cs typeface="Times New Roman" panose="02020603050405020304" pitchFamily="18" charset="0"/>
              </a:rPr>
              <a:t>Tâm </a:t>
            </a:r>
            <a:r>
              <a:rPr lang="en-US" altLang="en-US" sz="2800" i="1">
                <a:latin typeface="Times New Roman" panose="02020603050405020304" pitchFamily="18" charset="0"/>
                <a:ea typeface="MS Mincho"/>
                <a:cs typeface="MS Mincho"/>
              </a:rPr>
              <a:t>lý chung của người bệnh: </a:t>
            </a:r>
            <a:r>
              <a:rPr lang="en-US" altLang="en-US" sz="2800">
                <a:latin typeface="Times New Roman" panose="02020603050405020304" pitchFamily="18" charset="0"/>
                <a:ea typeface="MS Mincho"/>
                <a:cs typeface="MS Mincho"/>
              </a:rPr>
              <a:t>Đa số người bệnh thường tuân thủ theo y lệnh và luôn luôn tỏ lòng biết ơn thầy thuốc, nếu người bệnh phản ứng với thầy thuốc thì thầy thuốc phải tự xem lại mình. Có thể người bệnh thấy mình không được tôn trọng, đối xử không bình đẳng, chăm sóc thiếu tận tình chu đáo, đôi khi bị bạc đãi, coi thường, thầy thuốc thiếu đứng đắn làm tổn thương đến nhân phẩm người bệnh.</a:t>
            </a:r>
          </a:p>
          <a:p>
            <a:pPr algn="just" eaLnBrk="1" hangingPunct="1"/>
            <a:r>
              <a:rPr lang="en-US" altLang="en-US" sz="2800" i="1">
                <a:latin typeface="Times New Roman" panose="02020603050405020304" pitchFamily="18" charset="0"/>
                <a:cs typeface="Times New Roman" panose="02020603050405020304" pitchFamily="18" charset="0"/>
              </a:rPr>
              <a:t>Ứng xử chung của thầy thuốc:</a:t>
            </a:r>
            <a:r>
              <a:rPr lang="en-US" altLang="en-US" sz="2800">
                <a:latin typeface="Times New Roman" panose="02020603050405020304" pitchFamily="18" charset="0"/>
                <a:ea typeface="MS Mincho"/>
                <a:cs typeface="MS Mincho"/>
              </a:rPr>
              <a:t> Trong những trường hợp đó, người lãnh đạo hoặc phụ trách phải trao đổi, giải thích và thông cảm với người bệnh.</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596223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00447" y="1188720"/>
            <a:ext cx="11443061"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a:latin typeface="Times New Roman" panose="02020603050405020304" pitchFamily="18" charset="0"/>
                <a:ea typeface="MS Mincho"/>
                <a:cs typeface="MS Mincho"/>
              </a:rPr>
              <a:t>2. Tâm lý người bệnh chuyên khoa</a:t>
            </a:r>
            <a:endParaRPr lang="en-US" altLang="en-US" sz="2500">
              <a:latin typeface="Times New Roman" panose="02020603050405020304" pitchFamily="18" charset="0"/>
              <a:ea typeface="MS Mincho"/>
              <a:cs typeface="MS Mincho"/>
            </a:endParaRPr>
          </a:p>
          <a:p>
            <a:pPr algn="just" eaLnBrk="1" hangingPunct="1"/>
            <a:r>
              <a:rPr lang="en-US" altLang="en-US" sz="2500" b="1" i="1">
                <a:latin typeface="Times New Roman" panose="02020603050405020304" pitchFamily="18" charset="0"/>
                <a:ea typeface="MS Mincho"/>
                <a:cs typeface="MS Mincho"/>
              </a:rPr>
              <a:t>2.1. Tâm lý người bệnh nội khoa nói chung</a:t>
            </a:r>
            <a:endParaRPr lang="en-US" altLang="en-US" sz="2500">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Đặc điểm của người bệnh nội khoa có tổn thương nội tạng thường biểu hiện sự trầm lặng, lo lắng, suy nghĩ về các rối loạn chức năng sinh lý như: đau đầu, ngủ kém, ăn kém... thường so sánh sức khoẻ của mình hiện tại so với trước đây, đôi khi người bệnh khép kín mình, ít tâm sự với người khác.</a:t>
            </a:r>
          </a:p>
          <a:p>
            <a:pPr algn="just" eaLnBrk="1" hangingPunct="1"/>
            <a:r>
              <a:rPr lang="en-US" altLang="en-US" sz="2500">
                <a:latin typeface="Times New Roman" panose="02020603050405020304" pitchFamily="18" charset="0"/>
                <a:ea typeface="MS Mincho"/>
                <a:cs typeface="MS Mincho"/>
              </a:rPr>
              <a:t>Người bệnh nội khoa có phản ứng khác nhau đối với bệnh của mình. Có người cắn răng chịu đựng sự đau đớn hành hạ của bệnh tật có người lại phản ứng mãnh liệt kêu la. Cần theo dõi, giảm đau và điều trị an thần cho người bệnh, đừng vội vàng chuyển người bệnh đến bệnh viện tâm thần hoặc mời bác sĩ tâm thần đến hội chẩn sẽ làm cho người bệnh lo sợ.</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788122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622662" y="1319350"/>
            <a:ext cx="1117309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a:latin typeface="Times New Roman" panose="02020603050405020304" pitchFamily="18" charset="0"/>
                <a:ea typeface="MS Mincho"/>
                <a:cs typeface="MS Mincho"/>
              </a:rPr>
              <a:t>2.2. Tâm lý người bệnh ngoại khoa</a:t>
            </a:r>
            <a:endParaRPr lang="en-US" altLang="en-US" sz="2500">
              <a:latin typeface="Times New Roman" panose="02020603050405020304" pitchFamily="18" charset="0"/>
              <a:ea typeface="MS Mincho"/>
              <a:cs typeface="MS Mincho"/>
            </a:endParaRPr>
          </a:p>
          <a:p>
            <a:pPr algn="just" eaLnBrk="1" hangingPunct="1"/>
            <a:r>
              <a:rPr lang="en-US" altLang="en-US" sz="2500" i="1">
                <a:latin typeface="Times New Roman" panose="02020603050405020304" pitchFamily="18" charset="0"/>
                <a:ea typeface="MS Mincho"/>
                <a:cs typeface="MS Mincho"/>
              </a:rPr>
              <a:t>Đặc điểm tâm lý người bệnh ngoại khoa</a:t>
            </a:r>
            <a:endParaRPr lang="en-US" altLang="en-US" sz="2500">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Bệnh ngoại khoa đặc biệt là bệnh cần can thiệp phẫu thuật thường có ảnh hưởng rất lớn đến tâm lý người bệnh và người nhà người bệnh, người bệnh và người nhà thường rất lo lắng: mổ có nguy hiểm không? ai mổ?, sau mổ có lành bệnh không?, có để lại di chứng, biến chứng, tàn phế không?... Vì vậy vai trò của người của người thầy thuốc, điều dưỡng khoa ngoại là hết sức quan trọng, tuỳ theo trường hợp bệnh luân mà có tác động tâm lý thích hợp.</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99805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30926" y="600891"/>
            <a:ext cx="11861074"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smtClean="0">
                <a:latin typeface="Times New Roman" panose="02020603050405020304" pitchFamily="18" charset="0"/>
                <a:ea typeface="MS Mincho"/>
                <a:cs typeface="MS Mincho"/>
              </a:rPr>
              <a:t>							2.3</a:t>
            </a:r>
            <a:r>
              <a:rPr lang="en-US" altLang="en-US" sz="2500" b="1" i="1">
                <a:latin typeface="Times New Roman" panose="02020603050405020304" pitchFamily="18" charset="0"/>
                <a:ea typeface="MS Mincho"/>
                <a:cs typeface="MS Mincho"/>
              </a:rPr>
              <a:t>. Tâm lý người bệnh sản phụ khoa</a:t>
            </a:r>
            <a:endParaRPr lang="en-US" altLang="en-US" sz="2500">
              <a:latin typeface="Times New Roman" panose="02020603050405020304" pitchFamily="18" charset="0"/>
              <a:ea typeface="MS Mincho"/>
              <a:cs typeface="MS Mincho"/>
            </a:endParaRPr>
          </a:p>
          <a:p>
            <a:pPr algn="just" eaLnBrk="1" hangingPunct="1"/>
            <a:r>
              <a:rPr lang="en-US" altLang="en-US" sz="2500" i="1">
                <a:latin typeface="Times New Roman" panose="02020603050405020304" pitchFamily="18" charset="0"/>
                <a:ea typeface="MS Mincho"/>
                <a:cs typeface="MS Mincho"/>
              </a:rPr>
              <a:t>2.3.1. Tâm lý phụ nữ có thai</a:t>
            </a:r>
            <a:endParaRPr lang="en-US" altLang="en-US" sz="2500">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Song song với sự biến đổi sinh lý còn có những biến đổi tâm lý - cảm xúc của người phụ nữ</a:t>
            </a:r>
          </a:p>
          <a:p>
            <a:pPr algn="just" eaLnBrk="1" hangingPunct="1"/>
            <a:r>
              <a:rPr lang="en-US" altLang="en-US" sz="2500" smtClean="0">
                <a:latin typeface="Times New Roman" panose="02020603050405020304" pitchFamily="18" charset="0"/>
                <a:ea typeface="MS Mincho"/>
                <a:cs typeface="MS Mincho"/>
              </a:rPr>
              <a:t>- </a:t>
            </a:r>
            <a:r>
              <a:rPr lang="en-US" altLang="en-US" sz="2500">
                <a:latin typeface="Times New Roman" panose="02020603050405020304" pitchFamily="18" charset="0"/>
                <a:ea typeface="MS Mincho"/>
                <a:cs typeface="MS Mincho"/>
              </a:rPr>
              <a:t>Xuất hiện những lo lắng về bản thân: lo mang thai sẽ đi như thế nào? Lo sẽ mất dần "nữ tính" của "thời con gái", (có con sẽ trở nên sồ sề, luộm thuộm, mất eo...), mất dần sự hấp dẫn đối với phái mạnh, lo lắng ngày một già đi, sợ chồng chê bỏ... Chấp nhận thai nhi: chấp nhận thai để sinh nở hay loại bỏ thai. Thường xảy ra trong ba tháng đầu, xảy ra với những người hoang thai hoặc chưa muốn có thai.</a:t>
            </a:r>
          </a:p>
          <a:p>
            <a:pPr algn="just" eaLnBrk="1" hangingPunct="1"/>
            <a:r>
              <a:rPr lang="en-US" altLang="en-US" sz="2500">
                <a:latin typeface="Times New Roman" panose="02020603050405020304" pitchFamily="18" charset="0"/>
                <a:ea typeface="MS Mincho"/>
                <a:cs typeface="MS Mincho"/>
              </a:rPr>
              <a:t>- Lo lắng về đứa con sẽ ra đời: con trai hay con gái? To không, khoẻ không, giống ai? Nếu trong thời kỳ có thai những tháng đầu bị cúm, nhiễm trùng, nhiễm độc. sẽ xuất hiện con cái có bị dị tật gì không (sứt môi, dị dạng...).</a:t>
            </a:r>
          </a:p>
          <a:p>
            <a:pPr algn="just" eaLnBrk="1" hangingPunct="1"/>
            <a:r>
              <a:rPr lang="en-US" altLang="en-US" sz="2500">
                <a:latin typeface="Times New Roman" panose="02020603050405020304" pitchFamily="18" charset="0"/>
                <a:ea typeface="MS Mincho"/>
                <a:cs typeface="MS Mincho"/>
              </a:rPr>
              <a:t>- Lo lắng sự biến động về kinh tế gia đình sau khi có con.</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299169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535577" y="890090"/>
            <a:ext cx="1146918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a:latin typeface="Times New Roman" panose="02020603050405020304" pitchFamily="18" charset="0"/>
                <a:ea typeface="MS Mincho"/>
                <a:cs typeface="MS Mincho"/>
              </a:rPr>
              <a:t>2.3.2. Rối loạn tâm lý phụ nữ sau đẻ</a:t>
            </a:r>
            <a:endParaRPr lang="en-US" altLang="en-US" sz="2500">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 Sợ nhầm con.</a:t>
            </a:r>
          </a:p>
          <a:p>
            <a:pPr algn="just" eaLnBrk="1" hangingPunct="1"/>
            <a:r>
              <a:rPr lang="en-US" altLang="en-US" sz="2500">
                <a:latin typeface="Times New Roman" panose="02020603050405020304" pitchFamily="18" charset="0"/>
                <a:ea typeface="MS Mincho"/>
                <a:cs typeface="MS Mincho"/>
              </a:rPr>
              <a:t>- Người mẹ qua cuộc đẻ thường mệt mỏi, suy nhược, có khi trầm cảm.</a:t>
            </a:r>
          </a:p>
          <a:p>
            <a:pPr algn="just" eaLnBrk="1" hangingPunct="1"/>
            <a:r>
              <a:rPr lang="en-US" altLang="en-US" sz="2500">
                <a:latin typeface="Times New Roman" panose="02020603050405020304" pitchFamily="18" charset="0"/>
                <a:ea typeface="MS Mincho"/>
                <a:cs typeface="MS Mincho"/>
              </a:rPr>
              <a:t>- Lo con có sống không? Đủ sữa không? Có biến chứng gì không?</a:t>
            </a:r>
          </a:p>
          <a:p>
            <a:pPr algn="just" eaLnBrk="1" hangingPunct="1"/>
            <a:r>
              <a:rPr lang="en-US" altLang="en-US" sz="2500">
                <a:latin typeface="Times New Roman" panose="02020603050405020304" pitchFamily="18" charset="0"/>
                <a:ea typeface="MS Mincho"/>
                <a:cs typeface="MS Mincho"/>
              </a:rPr>
              <a:t>- Có thể có hưng cảm sau đẻ.</a:t>
            </a:r>
          </a:p>
          <a:p>
            <a:pPr algn="just" eaLnBrk="1" hangingPunct="1"/>
            <a:r>
              <a:rPr lang="en-US" altLang="en-US" sz="2500">
                <a:latin typeface="Times New Roman" panose="02020603050405020304" pitchFamily="18" charset="0"/>
                <a:ea typeface="MS Mincho"/>
                <a:cs typeface="MS Mincho"/>
              </a:rPr>
              <a:t>Ngay những giờ đầu sau đẻ là thời kỳ nhạy bén để bắt quan hệ mẹ với con, sự gắn bó mẹ con sẽ làm bà mẹ quên đi những mệt mỏi, đau đớn trong cuộc đẻ. Cùng với đó là sự quan tâm chăm sóc của chồng, gia đình và người thân sẽ giúp sản phụ vượt qua sự khủng hoảng về tâm lý.</a:t>
            </a:r>
          </a:p>
          <a:p>
            <a:pPr algn="just" eaLnBrk="1" hangingPunct="1"/>
            <a:r>
              <a:rPr lang="en-US" altLang="en-US" sz="2500">
                <a:latin typeface="Times New Roman" panose="02020603050405020304" pitchFamily="18" charset="0"/>
                <a:ea typeface="MS Mincho"/>
                <a:cs typeface="MS Mincho"/>
              </a:rPr>
              <a:t>Lúc này người thầy thuốc cần phải động viên an ủi, khích lệ người mẹ. Chính đây là một cơ hội tốt để ổn định tâm lý người mẹ và làm tan đi mọi sự lo lắng trong tâm hồn họ.</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050857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3955" y="1436913"/>
            <a:ext cx="11416936" cy="4401205"/>
          </a:xfrm>
          <a:prstGeom prst="rect">
            <a:avLst/>
          </a:prstGeom>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err="1">
                <a:latin typeface="Times New Roman" panose="02020603050405020304" pitchFamily="18" charset="0"/>
                <a:cs typeface="Calibri" panose="020F0502020204030204" pitchFamily="34" charset="0"/>
              </a:rPr>
              <a:t>Người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(NB) </a:t>
            </a:r>
            <a:r>
              <a:rPr lang="en-US" altLang="en-US" sz="2800" err="1">
                <a:latin typeface="Times New Roman" panose="02020603050405020304" pitchFamily="18" charset="0"/>
                <a:cs typeface="Calibri" panose="020F0502020204030204" pitchFamily="34" charset="0"/>
              </a:rPr>
              <a:t>và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người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nhà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người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(NNNB) </a:t>
            </a:r>
            <a:r>
              <a:rPr lang="en-US" altLang="en-US" sz="2800" err="1">
                <a:latin typeface="Times New Roman" panose="02020603050405020304" pitchFamily="18" charset="0"/>
                <a:cs typeface="Calibri" panose="020F0502020204030204" pitchFamily="34" charset="0"/>
              </a:rPr>
              <a:t>khi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vào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luôn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mang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tâm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trạng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buồn</a:t>
            </a:r>
            <a:r>
              <a:rPr lang="en-US" altLang="en-US" sz="2800">
                <a:latin typeface="Times New Roman" panose="02020603050405020304" pitchFamily="18" charset="0"/>
                <a:cs typeface="Calibri" panose="020F0502020204030204" pitchFamily="34" charset="0"/>
              </a:rPr>
              <a:t>, lo </a:t>
            </a:r>
            <a:r>
              <a:rPr lang="en-US" altLang="en-US" sz="2800" err="1">
                <a:latin typeface="Times New Roman" panose="02020603050405020304" pitchFamily="18" charset="0"/>
                <a:cs typeface="Calibri" panose="020F0502020204030204" pitchFamily="34" charset="0"/>
              </a:rPr>
              <a:t>lắng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đau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đớn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thậm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chí</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chán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nản</a:t>
            </a:r>
            <a:r>
              <a:rPr lang="en-US" altLang="en-US" sz="2800">
                <a:latin typeface="Times New Roman" panose="02020603050405020304" pitchFamily="18" charset="0"/>
                <a:cs typeface="Calibri" panose="020F0502020204030204" pitchFamily="34" charset="0"/>
              </a:rPr>
              <a:t> ... </a:t>
            </a:r>
            <a:r>
              <a:rPr lang="en-US" altLang="en-US" sz="2800" err="1">
                <a:latin typeface="Times New Roman" panose="02020603050405020304" pitchFamily="18" charset="0"/>
                <a:cs typeface="Calibri" panose="020F0502020204030204" pitchFamily="34" charset="0"/>
              </a:rPr>
              <a:t>nên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đòi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hỏi</a:t>
            </a:r>
            <a:r>
              <a:rPr lang="en-US" altLang="en-US" sz="2800">
                <a:latin typeface="Times New Roman" panose="02020603050405020304" pitchFamily="18" charset="0"/>
                <a:cs typeface="Calibri" panose="020F0502020204030204" pitchFamily="34" charset="0"/>
              </a:rPr>
              <a:t> CBYT </a:t>
            </a:r>
            <a:r>
              <a:rPr lang="en-US" altLang="en-US" sz="2800" err="1">
                <a:latin typeface="Times New Roman" panose="02020603050405020304" pitchFamily="18" charset="0"/>
                <a:cs typeface="Calibri" panose="020F0502020204030204" pitchFamily="34" charset="0"/>
              </a:rPr>
              <a:t>ngoài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phải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có</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trình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độ</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về</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chuyên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môn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còn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cần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phải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có</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kỹ</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năng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có</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nghệ</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thuật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giao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tiếp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ứng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xử</a:t>
            </a:r>
            <a:r>
              <a:rPr lang="en-US" altLang="en-US" sz="2800">
                <a:latin typeface="Times New Roman" panose="02020603050405020304" pitchFamily="18" charset="0"/>
                <a:cs typeface="Calibri" panose="020F0502020204030204" pitchFamily="34" charset="0"/>
              </a:rPr>
              <a:t>.</a:t>
            </a:r>
          </a:p>
          <a:p>
            <a:pPr algn="just" eaLnBrk="1" hangingPunct="1"/>
            <a:r>
              <a:rPr lang="en-US" altLang="en-US" sz="2800" err="1">
                <a:latin typeface="Times New Roman" panose="02020603050405020304" pitchFamily="18" charset="0"/>
                <a:cs typeface="Calibri" panose="020F0502020204030204" pitchFamily="34" charset="0"/>
              </a:rPr>
              <a:t>Ngày</a:t>
            </a:r>
            <a:r>
              <a:rPr lang="en-US" altLang="en-US" sz="2800">
                <a:latin typeface="Times New Roman" panose="02020603050405020304" pitchFamily="18" charset="0"/>
                <a:cs typeface="Calibri" panose="020F0502020204030204" pitchFamily="34" charset="0"/>
              </a:rPr>
              <a:t> nay </a:t>
            </a:r>
            <a:r>
              <a:rPr lang="en-US" altLang="en-US" sz="2800" err="1">
                <a:latin typeface="Times New Roman" panose="02020603050405020304" pitchFamily="18" charset="0"/>
                <a:cs typeface="Calibri" panose="020F0502020204030204" pitchFamily="34" charset="0"/>
              </a:rPr>
              <a:t>giao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tiếp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cũng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một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trong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ba</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yếu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tố</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làm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tăng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hiệu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quả</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của</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chăm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sóc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điều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trị</a:t>
            </a:r>
            <a:r>
              <a:rPr lang="en-US" altLang="en-US" sz="2800">
                <a:latin typeface="Times New Roman" panose="02020603050405020304" pitchFamily="18" charset="0"/>
                <a:cs typeface="Calibri" panose="020F0502020204030204" pitchFamily="34" charset="0"/>
              </a:rPr>
              <a:t>. NB </a:t>
            </a:r>
            <a:r>
              <a:rPr lang="en-US" altLang="en-US" sz="2800" err="1">
                <a:latin typeface="Times New Roman" panose="02020603050405020304" pitchFamily="18" charset="0"/>
                <a:cs typeface="Calibri" panose="020F0502020204030204" pitchFamily="34" charset="0"/>
              </a:rPr>
              <a:t>vào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không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những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được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chăm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sóc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sức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khỏe</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bằng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các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dịch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vụ</a:t>
            </a:r>
            <a:r>
              <a:rPr lang="en-US" altLang="en-US" sz="2800">
                <a:latin typeface="Times New Roman" panose="02020603050405020304" pitchFamily="18" charset="0"/>
                <a:cs typeface="Calibri" panose="020F0502020204030204" pitchFamily="34" charset="0"/>
              </a:rPr>
              <a:t> y </a:t>
            </a:r>
            <a:r>
              <a:rPr lang="en-US" altLang="en-US" sz="2800" err="1">
                <a:latin typeface="Times New Roman" panose="02020603050405020304" pitchFamily="18" charset="0"/>
                <a:cs typeface="Calibri" panose="020F0502020204030204" pitchFamily="34" charset="0"/>
              </a:rPr>
              <a:t>tế</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sử</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dụng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thuốc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hóa</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chất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các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kỹ</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thuật</a:t>
            </a:r>
            <a:r>
              <a:rPr lang="en-US" altLang="en-US" sz="2800">
                <a:latin typeface="Times New Roman" panose="02020603050405020304" pitchFamily="18" charset="0"/>
                <a:cs typeface="Calibri" panose="020F0502020204030204" pitchFamily="34" charset="0"/>
              </a:rPr>
              <a:t> y </a:t>
            </a:r>
            <a:r>
              <a:rPr lang="en-US" altLang="en-US" sz="2800" err="1">
                <a:latin typeface="Times New Roman" panose="02020603050405020304" pitchFamily="18" charset="0"/>
                <a:cs typeface="Calibri" panose="020F0502020204030204" pitchFamily="34" charset="0"/>
              </a:rPr>
              <a:t>tế</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chuyên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sâu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còn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phải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được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chăm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sóc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bằng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tâm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lý</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thể</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hiện</a:t>
            </a:r>
            <a:r>
              <a:rPr lang="en-US" altLang="en-US" sz="2800">
                <a:latin typeface="Times New Roman" panose="02020603050405020304" pitchFamily="18" charset="0"/>
                <a:cs typeface="Calibri" panose="020F0502020204030204" pitchFamily="34" charset="0"/>
              </a:rPr>
              <a:t> qua </a:t>
            </a:r>
            <a:r>
              <a:rPr lang="en-US" altLang="en-US" sz="2800" err="1">
                <a:latin typeface="Times New Roman" panose="02020603050405020304" pitchFamily="18" charset="0"/>
                <a:cs typeface="Calibri" panose="020F0502020204030204" pitchFamily="34" charset="0"/>
              </a:rPr>
              <a:t>cách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thức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giao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tiếp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của</a:t>
            </a:r>
            <a:r>
              <a:rPr lang="en-US" altLang="en-US" sz="2800">
                <a:latin typeface="Times New Roman" panose="02020603050405020304" pitchFamily="18" charset="0"/>
                <a:cs typeface="Calibri" panose="020F0502020204030204" pitchFamily="34" charset="0"/>
              </a:rPr>
              <a:t> CBYT </a:t>
            </a:r>
            <a:r>
              <a:rPr lang="en-US" altLang="en-US" sz="2800" err="1">
                <a:latin typeface="Times New Roman" panose="02020603050405020304" pitchFamily="18" charset="0"/>
                <a:cs typeface="Calibri" panose="020F0502020204030204" pitchFamily="34" charset="0"/>
              </a:rPr>
              <a:t>với</a:t>
            </a:r>
            <a:r>
              <a:rPr lang="en-US" altLang="en-US" sz="2800">
                <a:latin typeface="Times New Roman" panose="02020603050405020304" pitchFamily="18" charset="0"/>
                <a:cs typeface="Calibri" panose="020F0502020204030204" pitchFamily="34" charset="0"/>
              </a:rPr>
              <a:t> NB.</a:t>
            </a:r>
          </a:p>
          <a:p>
            <a:pPr algn="just" eaLnBrk="1" hangingPunct="1"/>
            <a:endParaRPr lang="en-US" altLang="en-US" sz="2800">
              <a:latin typeface="Times New Roman" panose="02020603050405020304" pitchFamily="18" charset="0"/>
              <a:cs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
        <p:nvSpPr>
          <p:cNvPr id="5" name="Title 1"/>
          <p:cNvSpPr txBox="1">
            <a:spLocks/>
          </p:cNvSpPr>
          <p:nvPr/>
        </p:nvSpPr>
        <p:spPr bwMode="auto">
          <a:xfrm>
            <a:off x="3657600" y="274637"/>
            <a:ext cx="5538651" cy="64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j-ea"/>
                <a:cs typeface="+mj-cs"/>
              </a:defRPr>
            </a:lvl1pPr>
            <a:lvl2pPr algn="ctr" defTabSz="455613" rtl="0" eaLnBrk="0" fontAlgn="base" hangingPunct="0">
              <a:spcBef>
                <a:spcPct val="0"/>
              </a:spcBef>
              <a:spcAft>
                <a:spcPct val="0"/>
              </a:spcAft>
              <a:defRPr sz="4400">
                <a:solidFill>
                  <a:schemeClr val="tx1"/>
                </a:solidFill>
                <a:latin typeface="Calibri" pitchFamily="34" charset="0"/>
              </a:defRPr>
            </a:lvl2pPr>
            <a:lvl3pPr algn="ctr" defTabSz="455613" rtl="0" eaLnBrk="0" fontAlgn="base" hangingPunct="0">
              <a:spcBef>
                <a:spcPct val="0"/>
              </a:spcBef>
              <a:spcAft>
                <a:spcPct val="0"/>
              </a:spcAft>
              <a:defRPr sz="4400">
                <a:solidFill>
                  <a:schemeClr val="tx1"/>
                </a:solidFill>
                <a:latin typeface="Calibri" pitchFamily="34" charset="0"/>
              </a:defRPr>
            </a:lvl3pPr>
            <a:lvl4pPr algn="ctr" defTabSz="455613" rtl="0" eaLnBrk="0" fontAlgn="base" hangingPunct="0">
              <a:spcBef>
                <a:spcPct val="0"/>
              </a:spcBef>
              <a:spcAft>
                <a:spcPct val="0"/>
              </a:spcAft>
              <a:defRPr sz="4400">
                <a:solidFill>
                  <a:schemeClr val="tx1"/>
                </a:solidFill>
                <a:latin typeface="Calibri" pitchFamily="34" charset="0"/>
              </a:defRPr>
            </a:lvl4pPr>
            <a:lvl5pPr algn="ctr" defTabSz="455613"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b="1" smtClean="0">
                <a:solidFill>
                  <a:srgbClr val="007400"/>
                </a:solidFill>
                <a:latin typeface="Times New Roman" panose="02020603050405020304" pitchFamily="18" charset="0"/>
                <a:cs typeface="Times New Roman" panose="02020603050405020304" pitchFamily="18" charset="0"/>
              </a:rPr>
              <a:t>HIỂU TÂM LÝ </a:t>
            </a:r>
            <a:endParaRPr lang="en-US" b="1">
              <a:solidFill>
                <a:srgbClr val="0074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226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537" y="992778"/>
            <a:ext cx="11421292" cy="4662815"/>
          </a:xfrm>
          <a:prstGeom prst="rect">
            <a:avLst/>
          </a:prstGeom>
        </p:spPr>
        <p:txBody>
          <a:bodyPr wrap="square">
            <a:spAutoFit/>
          </a:bodyPr>
          <a:lstStyle/>
          <a:p>
            <a:pPr indent="457200" algn="just" fontAlgn="auto">
              <a:spcBef>
                <a:spcPts val="0"/>
              </a:spcBef>
              <a:spcAft>
                <a:spcPts val="0"/>
              </a:spcAft>
              <a:defRPr/>
            </a:pPr>
            <a:r>
              <a:rPr lang="en-US" sz="2700" b="1" i="1">
                <a:latin typeface="Times New Roman" panose="02020603050405020304" pitchFamily="18" charset="0"/>
                <a:ea typeface="MS Mincho"/>
              </a:rPr>
              <a:t>2.3.3. Tâm lý phụ nữ trong các bệnh phụ khoa</a:t>
            </a:r>
            <a:endParaRPr lang="en-US" sz="2700">
              <a:latin typeface="Times New Roman" panose="02020603050405020304" pitchFamily="18" charset="0"/>
              <a:ea typeface="MS Mincho"/>
            </a:endParaRPr>
          </a:p>
          <a:p>
            <a:pPr indent="457200" algn="just" fontAlgn="auto">
              <a:spcBef>
                <a:spcPts val="0"/>
              </a:spcBef>
              <a:spcAft>
                <a:spcPts val="0"/>
              </a:spcAft>
              <a:defRPr/>
            </a:pPr>
            <a:r>
              <a:rPr lang="en-US" sz="2700" i="1">
                <a:latin typeface="Times New Roman" panose="02020603050405020304" pitchFamily="18" charset="0"/>
                <a:ea typeface="MS Mincho"/>
              </a:rPr>
              <a:t>* Những điều cần chú ý</a:t>
            </a:r>
            <a:endParaRPr lang="en-US" sz="2700">
              <a:latin typeface="Times New Roman" panose="02020603050405020304" pitchFamily="18" charset="0"/>
              <a:ea typeface="MS Mincho"/>
            </a:endParaRPr>
          </a:p>
          <a:p>
            <a:pPr indent="457200" algn="just" fontAlgn="auto">
              <a:spcBef>
                <a:spcPts val="0"/>
              </a:spcBef>
              <a:spcAft>
                <a:spcPts val="0"/>
              </a:spcAft>
              <a:defRPr/>
            </a:pPr>
            <a:r>
              <a:rPr lang="en-US" sz="2700">
                <a:latin typeface="Times New Roman" panose="02020603050405020304" pitchFamily="18" charset="0"/>
                <a:ea typeface="MS Mincho"/>
              </a:rPr>
              <a:t>Người phụ nữ thường đến với thầy thuốc, nữ hộ sinh trình bày cặn kẽ các vấn đề có liên quan tới đời sống tình dục, cuộc sống gia đình, chửa đẻ, vấn đề kinh nguyệt. Khi đã tin tưởng thì họ sẽ không ngần ngại thông báo cho chúng ta ngay cả những xung đột mâu thuẫn, va chạm, những sang chấn tâm lý, nguyện vọng, thậm chí cả những nét trong đời sống riêng tư, ngay cả những điều thầm kín nhất.</a:t>
            </a:r>
          </a:p>
          <a:p>
            <a:pPr indent="457200" algn="just" fontAlgn="auto">
              <a:spcBef>
                <a:spcPts val="0"/>
              </a:spcBef>
              <a:spcAft>
                <a:spcPts val="0"/>
              </a:spcAft>
              <a:defRPr/>
            </a:pPr>
            <a:r>
              <a:rPr lang="en-US" sz="2700" smtClean="0">
                <a:latin typeface="Times New Roman" panose="02020603050405020304" pitchFamily="18" charset="0"/>
                <a:ea typeface="MS Mincho"/>
              </a:rPr>
              <a:t>Khi </a:t>
            </a:r>
            <a:r>
              <a:rPr lang="en-US" sz="2700">
                <a:latin typeface="Times New Roman" panose="02020603050405020304" pitchFamily="18" charset="0"/>
                <a:ea typeface="MS Mincho"/>
              </a:rPr>
              <a:t>khám bệnh cho người phụ nữ và đặc biệt người có nhân cách "nghệ sỹ" (Hysteria) thì thầy thuốc cần hết sức thận trọng. Khi khám bệnh nên có mặt hai người, thực tế có nhiều phụ nữ thuộc loại này đã buộc tội thầy thuốc khi khám phụ khoa cho mình.</a:t>
            </a: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4116226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04949" y="901338"/>
            <a:ext cx="1154756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a:latin typeface="Times New Roman" panose="02020603050405020304" pitchFamily="18" charset="0"/>
                <a:ea typeface="MS Mincho"/>
                <a:cs typeface="MS Mincho"/>
              </a:rPr>
              <a:t>2.4. </a:t>
            </a:r>
            <a:r>
              <a:rPr lang="en-US" altLang="en-US" sz="2500" b="1" err="1">
                <a:latin typeface="Times New Roman" panose="02020603050405020304" pitchFamily="18" charset="0"/>
                <a:ea typeface="MS Mincho"/>
                <a:cs typeface="MS Mincho"/>
              </a:rPr>
              <a:t>Tâm</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lý</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người</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bệnh</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ngoài</a:t>
            </a:r>
            <a:r>
              <a:rPr lang="en-US" altLang="en-US" sz="2500" b="1">
                <a:latin typeface="Times New Roman" panose="02020603050405020304" pitchFamily="18" charset="0"/>
                <a:ea typeface="MS Mincho"/>
                <a:cs typeface="MS Mincho"/>
              </a:rPr>
              <a:t> da </a:t>
            </a:r>
            <a:r>
              <a:rPr lang="en-US" altLang="en-US" sz="2500" b="1" err="1">
                <a:latin typeface="Times New Roman" panose="02020603050405020304" pitchFamily="18" charset="0"/>
                <a:ea typeface="MS Mincho"/>
                <a:cs typeface="MS Mincho"/>
              </a:rPr>
              <a:t>và</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hoa</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liễu</a:t>
            </a:r>
            <a:endParaRPr lang="en-US" altLang="en-US" sz="2500">
              <a:latin typeface="Times New Roman" panose="02020603050405020304" pitchFamily="18" charset="0"/>
              <a:ea typeface="MS Mincho"/>
              <a:cs typeface="MS Mincho"/>
            </a:endParaRPr>
          </a:p>
          <a:p>
            <a:pPr algn="just" eaLnBrk="1" hangingPunct="1"/>
            <a:r>
              <a:rPr lang="en-US" altLang="en-US" sz="2500" b="1" i="1">
                <a:latin typeface="Times New Roman" panose="02020603050405020304" pitchFamily="18" charset="0"/>
                <a:ea typeface="MS Mincho"/>
                <a:cs typeface="MS Mincho"/>
              </a:rPr>
              <a:t>2.4.1. </a:t>
            </a:r>
            <a:r>
              <a:rPr lang="en-US" altLang="en-US" sz="2500" b="1" i="1" err="1">
                <a:latin typeface="Times New Roman" panose="02020603050405020304" pitchFamily="18" charset="0"/>
                <a:ea typeface="MS Mincho"/>
                <a:cs typeface="MS Mincho"/>
              </a:rPr>
              <a:t>Đối</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với</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người</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bệnh</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mắc</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bệnh</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ngoài</a:t>
            </a:r>
            <a:r>
              <a:rPr lang="en-US" altLang="en-US" sz="2500" b="1" i="1">
                <a:latin typeface="Times New Roman" panose="02020603050405020304" pitchFamily="18" charset="0"/>
                <a:ea typeface="MS Mincho"/>
                <a:cs typeface="MS Mincho"/>
              </a:rPr>
              <a:t> da</a:t>
            </a:r>
            <a:endParaRPr lang="en-US" altLang="en-US" sz="2500">
              <a:latin typeface="Times New Roman" panose="02020603050405020304" pitchFamily="18" charset="0"/>
              <a:ea typeface="MS Mincho"/>
              <a:cs typeface="MS Mincho"/>
            </a:endParaRP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chịu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ngứa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ngáy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bứt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rứt</a:t>
            </a:r>
            <a:r>
              <a:rPr lang="en-US" altLang="en-US" sz="2500">
                <a:latin typeface="Times New Roman" panose="02020603050405020304" pitchFamily="18" charset="0"/>
                <a:ea typeface="MS Mincho"/>
                <a:cs typeface="MS Mincho"/>
              </a:rPr>
              <a:t>.</a:t>
            </a: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xấu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hổ</a:t>
            </a:r>
            <a:r>
              <a:rPr lang="en-US" altLang="en-US" sz="2500">
                <a:latin typeface="Times New Roman" panose="02020603050405020304" pitchFamily="18" charset="0"/>
                <a:ea typeface="MS Mincho"/>
                <a:cs typeface="MS Mincho"/>
              </a:rPr>
              <a:t>.</a:t>
            </a: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còn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rất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lây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thân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yêu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trong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đình</a:t>
            </a:r>
            <a:r>
              <a:rPr lang="en-US" altLang="en-US" sz="2500">
                <a:latin typeface="Times New Roman" panose="02020603050405020304" pitchFamily="18" charset="0"/>
                <a:ea typeface="MS Mincho"/>
                <a:cs typeface="MS Mincho"/>
              </a:rPr>
              <a:t>.</a:t>
            </a:r>
          </a:p>
          <a:p>
            <a:pPr algn="just" eaLnBrk="1" hangingPunct="1"/>
            <a:r>
              <a:rPr lang="en-US" altLang="en-US" sz="2500" err="1">
                <a:latin typeface="Times New Roman" panose="02020603050405020304" pitchFamily="18" charset="0"/>
                <a:ea typeface="MS Mincho"/>
                <a:cs typeface="MS Mincho"/>
              </a:rPr>
              <a:t>Vì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vậy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thầy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thuốc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phải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kiên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luôn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chủ</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động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động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viên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smtClean="0">
                <a:latin typeface="Times New Roman" panose="02020603050405020304" pitchFamily="18" charset="0"/>
                <a:ea typeface="MS Mincho"/>
                <a:cs typeface="MS Mincho"/>
              </a:rPr>
              <a:t>bệnh</a:t>
            </a:r>
            <a:endParaRPr lang="en-US" altLang="en-US" sz="2500">
              <a:latin typeface="Times New Roman" panose="02020603050405020304" pitchFamily="18" charset="0"/>
              <a:ea typeface="MS Mincho"/>
              <a:cs typeface="MS Mincho"/>
            </a:endParaRPr>
          </a:p>
          <a:p>
            <a:pPr algn="just" eaLnBrk="1" hangingPunct="1"/>
            <a:r>
              <a:rPr lang="en-US" altLang="en-US" sz="2500" b="1" i="1">
                <a:latin typeface="Times New Roman" panose="02020603050405020304" pitchFamily="18" charset="0"/>
                <a:ea typeface="MS Mincho"/>
                <a:cs typeface="MS Mincho"/>
              </a:rPr>
              <a:t>2.4.2. </a:t>
            </a:r>
            <a:r>
              <a:rPr lang="en-US" altLang="en-US" sz="2500" b="1" i="1" err="1">
                <a:latin typeface="Times New Roman" panose="02020603050405020304" pitchFamily="18" charset="0"/>
                <a:ea typeface="MS Mincho"/>
                <a:cs typeface="MS Mincho"/>
              </a:rPr>
              <a:t>Đối</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với</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bệnh</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hoa</a:t>
            </a:r>
            <a:r>
              <a:rPr lang="en-US" altLang="en-US" sz="2500" b="1" i="1">
                <a:latin typeface="Times New Roman" panose="02020603050405020304" pitchFamily="18" charset="0"/>
                <a:ea typeface="MS Mincho"/>
                <a:cs typeface="MS Mincho"/>
              </a:rPr>
              <a:t> </a:t>
            </a:r>
            <a:r>
              <a:rPr lang="en-US" altLang="en-US" sz="2500" b="1" i="1" err="1">
                <a:latin typeface="Times New Roman" panose="02020603050405020304" pitchFamily="18" charset="0"/>
                <a:ea typeface="MS Mincho"/>
                <a:cs typeface="MS Mincho"/>
              </a:rPr>
              <a:t>liễu</a:t>
            </a:r>
            <a:endParaRPr lang="en-US" altLang="en-US" sz="2500">
              <a:latin typeface="Times New Roman" panose="02020603050405020304" pitchFamily="18" charset="0"/>
              <a:ea typeface="MS Mincho"/>
              <a:cs typeface="MS Mincho"/>
            </a:endParaRPr>
          </a:p>
          <a:p>
            <a:pPr algn="just" eaLnBrk="1" hangingPunct="1"/>
            <a:r>
              <a:rPr lang="en-US" altLang="en-US" sz="2500" err="1">
                <a:latin typeface="Times New Roman" panose="02020603050405020304" pitchFamily="18" charset="0"/>
                <a:ea typeface="MS Mincho"/>
                <a:cs typeface="MS Mincho"/>
              </a:rPr>
              <a:t>Thường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dấu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kín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với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ai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chạy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chữa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tìm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đọc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sách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dẫn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đến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biến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chứng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nguy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hiểm</a:t>
            </a:r>
            <a:r>
              <a:rPr lang="en-US" altLang="en-US" sz="2500">
                <a:latin typeface="Times New Roman" panose="02020603050405020304" pitchFamily="18" charset="0"/>
                <a:ea typeface="MS Mincho"/>
                <a:cs typeface="MS Mincho"/>
              </a:rPr>
              <a:t>.</a:t>
            </a:r>
          </a:p>
          <a:p>
            <a:pPr algn="just" eaLnBrk="1" hangingPunct="1"/>
            <a:r>
              <a:rPr lang="en-US" altLang="en-US" sz="2500" err="1">
                <a:latin typeface="Times New Roman" panose="02020603050405020304" pitchFamily="18" charset="0"/>
                <a:ea typeface="MS Mincho"/>
                <a:cs typeface="MS Mincho"/>
              </a:rPr>
              <a:t>Khi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đến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với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thầy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thuốc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phân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biệt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đối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xử</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coi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thường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coi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phải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đặc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biệt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cứu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chữa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tích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cực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chóng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khỏi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gây</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hại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đình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xã</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hội</a:t>
            </a:r>
            <a:r>
              <a:rPr lang="en-US" altLang="en-US" sz="2500">
                <a:latin typeface="Times New Roman" panose="02020603050405020304" pitchFamily="18" charset="0"/>
                <a:ea typeface="MS Mincho"/>
                <a:cs typeface="MS Mincho"/>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4278182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640080" y="1423852"/>
            <a:ext cx="11247119"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3200" b="1">
                <a:latin typeface="Times New Roman" panose="02020603050405020304" pitchFamily="18" charset="0"/>
                <a:ea typeface="MS Mincho"/>
                <a:cs typeface="MS Mincho"/>
              </a:rPr>
              <a:t>2.5. </a:t>
            </a:r>
            <a:r>
              <a:rPr lang="en-US" altLang="en-US" sz="3200" b="1" err="1">
                <a:latin typeface="Times New Roman" panose="02020603050405020304" pitchFamily="18" charset="0"/>
                <a:ea typeface="MS Mincho"/>
                <a:cs typeface="MS Mincho"/>
              </a:rPr>
              <a:t>Tâm</a:t>
            </a:r>
            <a:r>
              <a:rPr lang="en-US" altLang="en-US" sz="3200" b="1">
                <a:latin typeface="Times New Roman" panose="02020603050405020304" pitchFamily="18" charset="0"/>
                <a:ea typeface="MS Mincho"/>
                <a:cs typeface="MS Mincho"/>
              </a:rPr>
              <a:t> </a:t>
            </a:r>
            <a:r>
              <a:rPr lang="en-US" altLang="en-US" sz="3200" b="1" err="1">
                <a:latin typeface="Times New Roman" panose="02020603050405020304" pitchFamily="18" charset="0"/>
                <a:ea typeface="MS Mincho"/>
                <a:cs typeface="MS Mincho"/>
              </a:rPr>
              <a:t>lý</a:t>
            </a:r>
            <a:r>
              <a:rPr lang="en-US" altLang="en-US" sz="3200" b="1">
                <a:latin typeface="Times New Roman" panose="02020603050405020304" pitchFamily="18" charset="0"/>
                <a:ea typeface="MS Mincho"/>
                <a:cs typeface="MS Mincho"/>
              </a:rPr>
              <a:t> </a:t>
            </a:r>
            <a:r>
              <a:rPr lang="en-US" altLang="en-US" sz="3200" b="1" err="1">
                <a:latin typeface="Times New Roman" panose="02020603050405020304" pitchFamily="18" charset="0"/>
                <a:ea typeface="MS Mincho"/>
                <a:cs typeface="MS Mincho"/>
              </a:rPr>
              <a:t>người</a:t>
            </a:r>
            <a:r>
              <a:rPr lang="en-US" altLang="en-US" sz="3200" b="1">
                <a:latin typeface="Times New Roman" panose="02020603050405020304" pitchFamily="18" charset="0"/>
                <a:ea typeface="MS Mincho"/>
                <a:cs typeface="MS Mincho"/>
              </a:rPr>
              <a:t> </a:t>
            </a:r>
            <a:r>
              <a:rPr lang="en-US" altLang="en-US" sz="3200" b="1" err="1">
                <a:latin typeface="Times New Roman" panose="02020603050405020304" pitchFamily="18" charset="0"/>
                <a:ea typeface="MS Mincho"/>
                <a:cs typeface="MS Mincho"/>
              </a:rPr>
              <a:t>bệnh</a:t>
            </a:r>
            <a:r>
              <a:rPr lang="en-US" altLang="en-US" sz="3200" b="1">
                <a:latin typeface="Times New Roman" panose="02020603050405020304" pitchFamily="18" charset="0"/>
                <a:ea typeface="MS Mincho"/>
                <a:cs typeface="MS Mincho"/>
              </a:rPr>
              <a:t> </a:t>
            </a:r>
            <a:r>
              <a:rPr lang="en-US" altLang="en-US" sz="3200" b="1" err="1">
                <a:latin typeface="Times New Roman" panose="02020603050405020304" pitchFamily="18" charset="0"/>
                <a:ea typeface="MS Mincho"/>
                <a:cs typeface="MS Mincho"/>
              </a:rPr>
              <a:t>nhi</a:t>
            </a:r>
            <a:r>
              <a:rPr lang="en-US" altLang="en-US" sz="3200" b="1">
                <a:latin typeface="Times New Roman" panose="02020603050405020304" pitchFamily="18" charset="0"/>
                <a:ea typeface="MS Mincho"/>
                <a:cs typeface="MS Mincho"/>
              </a:rPr>
              <a:t> </a:t>
            </a:r>
            <a:r>
              <a:rPr lang="en-US" altLang="en-US" sz="3200" b="1" err="1">
                <a:latin typeface="Times New Roman" panose="02020603050405020304" pitchFamily="18" charset="0"/>
                <a:ea typeface="MS Mincho"/>
                <a:cs typeface="MS Mincho"/>
              </a:rPr>
              <a:t>khoa</a:t>
            </a:r>
            <a:endParaRPr lang="en-US" altLang="en-US" sz="3200">
              <a:latin typeface="Times New Roman" panose="02020603050405020304" pitchFamily="18" charset="0"/>
              <a:ea typeface="MS Mincho"/>
              <a:cs typeface="MS Mincho"/>
            </a:endParaRPr>
          </a:p>
          <a:p>
            <a:pPr algn="just" eaLnBrk="1" hangingPunct="1"/>
            <a:r>
              <a:rPr lang="en-US" altLang="en-US" sz="3200" err="1">
                <a:latin typeface="Times New Roman" panose="02020603050405020304" pitchFamily="18" charset="0"/>
                <a:ea typeface="MS Mincho"/>
                <a:cs typeface="MS Mincho"/>
              </a:rPr>
              <a:t>Nói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chung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trẻ</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em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có</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những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điểm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nổi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bật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về</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tâm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lý</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dễ</a:t>
            </a:r>
            <a:r>
              <a:rPr lang="en-US" altLang="en-US" sz="3200">
                <a:latin typeface="Times New Roman" panose="02020603050405020304" pitchFamily="18" charset="0"/>
                <a:ea typeface="MS Mincho"/>
                <a:cs typeface="MS Mincho"/>
              </a:rPr>
              <a:t> lo </a:t>
            </a:r>
            <a:r>
              <a:rPr lang="en-US" altLang="en-US" sz="3200" err="1">
                <a:latin typeface="Times New Roman" panose="02020603050405020304" pitchFamily="18" charset="0"/>
                <a:ea typeface="MS Mincho"/>
                <a:cs typeface="MS Mincho"/>
              </a:rPr>
              <a:t>sợ</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phản</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ứng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rất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nhạy</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cảm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với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cái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đau</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sợ</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uống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thuốc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đắng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rất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dễ</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có</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ấn</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tượng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các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thầy</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thuốc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sợ</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phải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tách</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khỏi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bố</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mẹ</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sợ</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sẽ</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phạm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lỗi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lầm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và</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bị</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trừng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phạt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vì</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hoang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mang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không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biết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ứng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xử</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như</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thế</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nào</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sợ</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hãi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mất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quyền</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tự</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chủ</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mất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năng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lực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mất</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quyền</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riêng</a:t>
            </a:r>
            <a:r>
              <a:rPr lang="en-US" altLang="en-US" sz="3200">
                <a:latin typeface="Times New Roman" panose="02020603050405020304" pitchFamily="18" charset="0"/>
                <a:ea typeface="MS Mincho"/>
                <a:cs typeface="MS Mincho"/>
              </a:rPr>
              <a:t>.</a:t>
            </a:r>
          </a:p>
          <a:p>
            <a:pPr algn="just" eaLnBrk="1" hangingPunct="1"/>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Trẻ</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dưới</a:t>
            </a:r>
            <a:r>
              <a:rPr lang="en-US" altLang="en-US" sz="3200">
                <a:latin typeface="Times New Roman" panose="02020603050405020304" pitchFamily="18" charset="0"/>
                <a:ea typeface="MS Mincho"/>
                <a:cs typeface="MS Mincho"/>
              </a:rPr>
              <a:t> 6 </a:t>
            </a:r>
            <a:r>
              <a:rPr lang="en-US" altLang="en-US" sz="3200" err="1">
                <a:latin typeface="Times New Roman" panose="02020603050405020304" pitchFamily="18" charset="0"/>
                <a:ea typeface="MS Mincho"/>
                <a:cs typeface="MS Mincho"/>
              </a:rPr>
              <a:t>tháng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có</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những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rắc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rối</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tâm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lý</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không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đáng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kể</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tác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động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tâm</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lý</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thường</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vào</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các</a:t>
            </a:r>
            <a:r>
              <a:rPr lang="en-US" altLang="en-US" sz="3200">
                <a:latin typeface="Times New Roman" panose="02020603050405020304" pitchFamily="18" charset="0"/>
                <a:ea typeface="MS Mincho"/>
                <a:cs typeface="MS Mincho"/>
              </a:rPr>
              <a:t> </a:t>
            </a:r>
            <a:r>
              <a:rPr lang="en-US" altLang="en-US" sz="3200" err="1">
                <a:latin typeface="Times New Roman" panose="02020603050405020304" pitchFamily="18" charset="0"/>
                <a:ea typeface="MS Mincho"/>
                <a:cs typeface="MS Mincho"/>
              </a:rPr>
              <a:t>bậc</a:t>
            </a:r>
            <a:r>
              <a:rPr lang="en-US" altLang="en-US" sz="3200">
                <a:latin typeface="Times New Roman" panose="02020603050405020304" pitchFamily="18" charset="0"/>
                <a:ea typeface="MS Mincho"/>
                <a:cs typeface="MS Mincho"/>
              </a:rPr>
              <a:t> cha </a:t>
            </a:r>
            <a:r>
              <a:rPr lang="en-US" altLang="en-US" sz="3200" err="1">
                <a:latin typeface="Times New Roman" panose="02020603050405020304" pitchFamily="18" charset="0"/>
                <a:ea typeface="MS Mincho"/>
                <a:cs typeface="MS Mincho"/>
              </a:rPr>
              <a:t>mẹ</a:t>
            </a:r>
            <a:r>
              <a:rPr lang="en-US" altLang="en-US" sz="3200">
                <a:latin typeface="Times New Roman" panose="02020603050405020304" pitchFamily="18" charset="0"/>
                <a:ea typeface="MS Mincho"/>
                <a:cs typeface="MS Mincho"/>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474714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248194" y="1075193"/>
            <a:ext cx="1180882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từ</a:t>
            </a:r>
            <a:r>
              <a:rPr lang="en-US" altLang="en-US" sz="2200">
                <a:latin typeface="Times New Roman" panose="02020603050405020304" pitchFamily="18" charset="0"/>
                <a:ea typeface="MS Mincho"/>
                <a:cs typeface="MS Mincho"/>
              </a:rPr>
              <a:t> 6 </a:t>
            </a:r>
            <a:r>
              <a:rPr lang="en-US" altLang="en-US" sz="2200" err="1">
                <a:latin typeface="Times New Roman" panose="02020603050405020304" pitchFamily="18" charset="0"/>
                <a:ea typeface="MS Mincho"/>
                <a:cs typeface="MS Mincho"/>
              </a:rPr>
              <a:t>tháng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đến</a:t>
            </a:r>
            <a:r>
              <a:rPr lang="en-US" altLang="en-US" sz="2200">
                <a:latin typeface="Times New Roman" panose="02020603050405020304" pitchFamily="18" charset="0"/>
                <a:ea typeface="MS Mincho"/>
                <a:cs typeface="MS Mincho"/>
              </a:rPr>
              <a:t> 6 </a:t>
            </a:r>
            <a:r>
              <a:rPr lang="en-US" altLang="en-US" sz="2200" err="1">
                <a:latin typeface="Times New Roman" panose="02020603050405020304" pitchFamily="18" charset="0"/>
                <a:ea typeface="MS Mincho"/>
                <a:cs typeface="MS Mincho"/>
              </a:rPr>
              <a:t>tuổi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thuộc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nhóm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đặc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biệt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nhạy</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cảm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chúng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hầu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như</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sợ</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hãi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bị</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đau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phải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xa</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bố</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mẹ</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và</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sợ</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người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lạ</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vật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lạ</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phản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ứng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của</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cháu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thường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rất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mãnh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liệt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mới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thấy</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bệnh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áo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trắng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dụng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cụ</a:t>
            </a:r>
            <a:r>
              <a:rPr lang="en-US" altLang="en-US" sz="2200">
                <a:latin typeface="Times New Roman" panose="02020603050405020304" pitchFamily="18" charset="0"/>
                <a:ea typeface="MS Mincho"/>
                <a:cs typeface="MS Mincho"/>
              </a:rPr>
              <a:t> y </a:t>
            </a:r>
            <a:r>
              <a:rPr lang="en-US" altLang="en-US" sz="2200" err="1">
                <a:latin typeface="Times New Roman" panose="02020603050405020304" pitchFamily="18" charset="0"/>
                <a:ea typeface="MS Mincho"/>
                <a:cs typeface="MS Mincho"/>
              </a:rPr>
              <a:t>tế</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kim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tiêm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đã</a:t>
            </a:r>
            <a:r>
              <a:rPr lang="en-US" altLang="en-US" sz="2200">
                <a:latin typeface="Times New Roman" panose="02020603050405020304" pitchFamily="18" charset="0"/>
                <a:ea typeface="MS Mincho"/>
                <a:cs typeface="MS Mincho"/>
              </a:rPr>
              <a:t> la </a:t>
            </a:r>
            <a:r>
              <a:rPr lang="en-US" altLang="en-US" sz="2200" err="1">
                <a:latin typeface="Times New Roman" panose="02020603050405020304" pitchFamily="18" charset="0"/>
                <a:ea typeface="MS Mincho"/>
                <a:cs typeface="MS Mincho"/>
              </a:rPr>
              <a:t>hét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hết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hoảng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bỏ</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chạy</a:t>
            </a:r>
            <a:r>
              <a:rPr lang="en-US" altLang="en-US" sz="2200">
                <a:latin typeface="Times New Roman" panose="02020603050405020304" pitchFamily="18" charset="0"/>
                <a:ea typeface="MS Mincho"/>
                <a:cs typeface="MS Mincho"/>
              </a:rPr>
              <a:t>.</a:t>
            </a:r>
            <a:r>
              <a:rPr lang="en-US" altLang="en-US" sz="2200" i="1">
                <a:latin typeface="Times New Roman" panose="02020603050405020304" pitchFamily="18" charset="0"/>
                <a:ea typeface="MS Mincho"/>
                <a:cs typeface="MS Mincho"/>
              </a:rPr>
              <a: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Nếu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những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lần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đầu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đến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chúng</a:t>
            </a:r>
            <a:r>
              <a:rPr lang="en-US" altLang="en-US" sz="2200">
                <a:latin typeface="Times New Roman" panose="02020603050405020304" pitchFamily="18" charset="0"/>
                <a:ea typeface="MS Mincho"/>
                <a:cs typeface="MS Mincho"/>
              </a:rPr>
              <a:t> ta </a:t>
            </a:r>
            <a:r>
              <a:rPr lang="en-US" altLang="en-US" sz="2200" err="1">
                <a:latin typeface="Times New Roman" panose="02020603050405020304" pitchFamily="18" charset="0"/>
                <a:ea typeface="MS Mincho"/>
                <a:cs typeface="MS Mincho"/>
              </a:rPr>
              <a:t>không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chuẩn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bị</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tâm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lý</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tốt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mà</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đã</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trói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ép</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thực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hiện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thủ</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thuật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như</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cắt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amidan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sẽ</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khiến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sợ</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hãi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chống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cự</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và</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có</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chết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vì</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bị</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quá</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sợ</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hãi</a:t>
            </a:r>
            <a:r>
              <a:rPr lang="en-US" altLang="en-US" sz="2200">
                <a:latin typeface="Times New Roman" panose="02020603050405020304" pitchFamily="18" charset="0"/>
                <a:ea typeface="MS Mincho"/>
                <a:cs typeface="MS Mincho"/>
              </a:rPr>
              <a:t>.</a:t>
            </a:r>
          </a:p>
          <a:p>
            <a:pPr algn="just" eaLnBrk="1" hangingPunct="1"/>
            <a:r>
              <a:rPr lang="en-US" altLang="en-US" sz="2200" err="1">
                <a:latin typeface="Times New Roman" panose="02020603050405020304" pitchFamily="18" charset="0"/>
                <a:ea typeface="MS Mincho"/>
                <a:cs typeface="MS Mincho"/>
              </a:rPr>
              <a:t>Người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làm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nhiệm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vụ</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chăm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sóc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điều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trị</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cần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tôn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trọng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sinh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hoạt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của</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cũng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như</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những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sở</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thích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thói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quen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không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nên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gò</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ép</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doạ</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dẫm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mà</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nên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dùng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ánh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mắt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lời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nói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cử</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chỉ</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để</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động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viên</a:t>
            </a:r>
            <a:r>
              <a:rPr lang="en-US" altLang="en-US" sz="2200">
                <a:latin typeface="Times New Roman" panose="02020603050405020304" pitchFamily="18" charset="0"/>
                <a:ea typeface="MS Mincho"/>
                <a:cs typeface="MS Mincho"/>
              </a:rPr>
              <a:t> an </a:t>
            </a:r>
            <a:r>
              <a:rPr lang="en-US" altLang="en-US" sz="2200" err="1">
                <a:latin typeface="Times New Roman" panose="02020603050405020304" pitchFamily="18" charset="0"/>
                <a:ea typeface="MS Mincho"/>
                <a:cs typeface="MS Mincho"/>
              </a:rPr>
              <a:t>ủi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a:t>
            </a:r>
          </a:p>
          <a:p>
            <a:pPr algn="just" eaLnBrk="1" hangingPunct="1"/>
            <a:r>
              <a:rPr lang="en-US" altLang="en-US" sz="2200" err="1">
                <a:latin typeface="Times New Roman" panose="02020603050405020304" pitchFamily="18" charset="0"/>
                <a:ea typeface="MS Mincho"/>
                <a:cs typeface="MS Mincho"/>
              </a:rPr>
              <a:t>Người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thầy</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thuốc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phải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luôn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chân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tình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thương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yêu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thực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sự</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cháu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như</a:t>
            </a:r>
            <a:r>
              <a:rPr lang="en-US" altLang="en-US" sz="2200">
                <a:latin typeface="Times New Roman" panose="02020603050405020304" pitchFamily="18" charset="0"/>
                <a:ea typeface="MS Mincho"/>
                <a:cs typeface="MS Mincho"/>
              </a:rPr>
              <a:t> con </a:t>
            </a:r>
            <a:r>
              <a:rPr lang="en-US" altLang="en-US" sz="2200" err="1">
                <a:latin typeface="Times New Roman" panose="02020603050405020304" pitchFamily="18" charset="0"/>
                <a:ea typeface="MS Mincho"/>
                <a:cs typeface="MS Mincho"/>
              </a:rPr>
              <a:t>mình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Lúc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nào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cũng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thể</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hiện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tình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yêu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thương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vỗ</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về</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dỗ</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dành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khuyến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khích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động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viên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bằng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thái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độ</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thân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thương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gần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gũi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trò</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chuyện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động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viên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tính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dũng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cảm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chịu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đựng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mau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lành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bệnh</a:t>
            </a:r>
            <a:r>
              <a:rPr lang="en-US" altLang="en-US" sz="2200">
                <a:latin typeface="Times New Roman" panose="02020603050405020304" pitchFamily="18" charset="0"/>
                <a:ea typeface="MS Mincho"/>
                <a:cs typeface="MS Mincho"/>
              </a:rPr>
              <a:t>.</a:t>
            </a:r>
          </a:p>
          <a:p>
            <a:pPr algn="just" eaLnBrk="1" hangingPunct="1"/>
            <a:r>
              <a:rPr lang="en-US" altLang="en-US" sz="2200" err="1">
                <a:latin typeface="Times New Roman" panose="02020603050405020304" pitchFamily="18" charset="0"/>
                <a:ea typeface="MS Mincho"/>
                <a:cs typeface="MS Mincho"/>
              </a:rPr>
              <a:t>Luôn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giữ</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gìn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vệ</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sinh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sạch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đẹp</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cháu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ăn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mặc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tươm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tất</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làm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cho</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vui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thích</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quan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tâm</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tới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việc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ăn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uống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đầy</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đủ</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không</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để</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trẻ</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bị</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đói</a:t>
            </a:r>
            <a:r>
              <a:rPr lang="en-US" altLang="en-US" sz="2200">
                <a:latin typeface="Times New Roman" panose="02020603050405020304" pitchFamily="18" charset="0"/>
                <a:ea typeface="MS Mincho"/>
                <a:cs typeface="MS Mincho"/>
              </a:rPr>
              <a:t>.</a:t>
            </a:r>
          </a:p>
          <a:p>
            <a:pPr algn="just" eaLnBrk="1" hangingPunct="1"/>
            <a:r>
              <a:rPr lang="en-US" altLang="en-US" sz="2200" err="1">
                <a:latin typeface="Times New Roman" panose="02020603050405020304" pitchFamily="18" charset="0"/>
                <a:ea typeface="MS Mincho"/>
                <a:cs typeface="MS Mincho"/>
              </a:rPr>
              <a:t>Khi</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các</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cháu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ra</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viện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cần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ân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cần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dặn</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dò</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chu</a:t>
            </a:r>
            <a:r>
              <a:rPr lang="en-US" altLang="en-US" sz="2200">
                <a:latin typeface="Times New Roman" panose="02020603050405020304" pitchFamily="18" charset="0"/>
                <a:ea typeface="MS Mincho"/>
                <a:cs typeface="MS Mincho"/>
              </a:rPr>
              <a:t> </a:t>
            </a:r>
            <a:r>
              <a:rPr lang="en-US" altLang="en-US" sz="2200" err="1">
                <a:latin typeface="Times New Roman" panose="02020603050405020304" pitchFamily="18" charset="0"/>
                <a:ea typeface="MS Mincho"/>
                <a:cs typeface="MS Mincho"/>
              </a:rPr>
              <a:t>đáo</a:t>
            </a:r>
            <a:r>
              <a:rPr lang="en-US" altLang="en-US" sz="2200">
                <a:latin typeface="Times New Roman" panose="02020603050405020304" pitchFamily="18" charset="0"/>
                <a:ea typeface="MS Mincho"/>
                <a:cs typeface="MS Mincho"/>
              </a:rPr>
              <a:t>.</a:t>
            </a:r>
          </a:p>
        </p:txBody>
      </p:sp>
      <p:sp>
        <p:nvSpPr>
          <p:cNvPr id="4" name="Rectangle 3"/>
          <p:cNvSpPr/>
          <p:nvPr/>
        </p:nvSpPr>
        <p:spPr>
          <a:xfrm>
            <a:off x="4551407" y="294618"/>
            <a:ext cx="5092700" cy="477838"/>
          </a:xfrm>
          <a:prstGeom prst="rect">
            <a:avLst/>
          </a:prstGeom>
        </p:spPr>
        <p:txBody>
          <a:bodyPr wrap="none">
            <a:spAutoFit/>
          </a:bodyPr>
          <a:lstStyle/>
          <a:p>
            <a:pPr fontAlgn="auto">
              <a:spcBef>
                <a:spcPts val="0"/>
              </a:spcBef>
              <a:spcAft>
                <a:spcPts val="0"/>
              </a:spcAft>
              <a:defRPr/>
            </a:pPr>
            <a:r>
              <a:rPr lang="vi-VN" sz="2500" b="1">
                <a:latin typeface="+mj-lt"/>
              </a:rPr>
              <a:t>2.5. Tâm lý người bệnh nhi khoa</a:t>
            </a:r>
            <a:r>
              <a:rPr lang="en-US" sz="2500" b="1">
                <a:latin typeface="+mj-lt"/>
              </a:rPr>
              <a:t> </a:t>
            </a:r>
            <a:r>
              <a:rPr lang="en-US" sz="2500" b="1" i="1">
                <a:latin typeface="Times New Roman" panose="02020603050405020304" pitchFamily="18" charset="0"/>
                <a:cs typeface="Times New Roman" panose="02020603050405020304" pitchFamily="18" charset="0"/>
              </a:rPr>
              <a:t>(</a:t>
            </a:r>
            <a:r>
              <a:rPr lang="en-US" sz="2500" b="1" i="1" err="1">
                <a:latin typeface="Times New Roman" panose="02020603050405020304" pitchFamily="18" charset="0"/>
                <a:cs typeface="Times New Roman" panose="02020603050405020304" pitchFamily="18" charset="0"/>
              </a:rPr>
              <a:t>tt</a:t>
            </a:r>
            <a:r>
              <a:rPr lang="en-US" sz="2500" b="1" i="1">
                <a:latin typeface="Times New Roman" panose="02020603050405020304" pitchFamily="18" charset="0"/>
                <a:cs typeface="Times New Roman" panose="02020603050405020304" pitchFamily="18" charset="0"/>
              </a:rPr>
              <a:t>)</a:t>
            </a:r>
            <a:endParaRPr lang="vi-VN" sz="2500" b="1" i="1">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662326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 y="875212"/>
            <a:ext cx="11996057" cy="4832092"/>
          </a:xfrm>
          <a:prstGeom prst="rect">
            <a:avLst/>
          </a:prstGeom>
        </p:spPr>
        <p:txBody>
          <a:bodyPr wrap="square">
            <a:spAutoFit/>
          </a:bodyPr>
          <a:lstStyle/>
          <a:p>
            <a:pPr indent="457200" algn="just" fontAlgn="auto">
              <a:spcBef>
                <a:spcPts val="0"/>
              </a:spcBef>
              <a:spcAft>
                <a:spcPts val="0"/>
              </a:spcAft>
              <a:defRPr/>
            </a:pPr>
            <a:r>
              <a:rPr lang="en-US" sz="2200" b="1">
                <a:latin typeface="Times New Roman" panose="02020603050405020304" pitchFamily="18" charset="0"/>
                <a:ea typeface="MS Mincho"/>
              </a:rPr>
              <a:t>2.6. </a:t>
            </a:r>
            <a:r>
              <a:rPr lang="en-US" sz="2200" b="1" err="1">
                <a:latin typeface="Times New Roman" panose="02020603050405020304" pitchFamily="18" charset="0"/>
                <a:ea typeface="MS Mincho"/>
              </a:rPr>
              <a:t>Tâm</a:t>
            </a:r>
            <a:r>
              <a:rPr lang="en-US" sz="2200" b="1">
                <a:latin typeface="Times New Roman" panose="02020603050405020304" pitchFamily="18" charset="0"/>
                <a:ea typeface="MS Mincho"/>
              </a:rPr>
              <a:t> </a:t>
            </a:r>
            <a:r>
              <a:rPr lang="en-US" sz="2200" b="1" err="1">
                <a:latin typeface="Times New Roman" panose="02020603050405020304" pitchFamily="18" charset="0"/>
                <a:ea typeface="MS Mincho"/>
              </a:rPr>
              <a:t>lý</a:t>
            </a:r>
            <a:r>
              <a:rPr lang="en-US" sz="2200" b="1">
                <a:latin typeface="Times New Roman" panose="02020603050405020304" pitchFamily="18" charset="0"/>
                <a:ea typeface="MS Mincho"/>
              </a:rPr>
              <a:t> </a:t>
            </a:r>
            <a:r>
              <a:rPr lang="en-US" sz="2200" b="1" err="1">
                <a:latin typeface="Times New Roman" panose="02020603050405020304" pitchFamily="18" charset="0"/>
                <a:ea typeface="MS Mincho"/>
              </a:rPr>
              <a:t>người</a:t>
            </a:r>
            <a:r>
              <a:rPr lang="en-US" sz="2200" b="1">
                <a:latin typeface="Times New Roman" panose="02020603050405020304" pitchFamily="18" charset="0"/>
                <a:ea typeface="MS Mincho"/>
              </a:rPr>
              <a:t> </a:t>
            </a:r>
            <a:r>
              <a:rPr lang="en-US" sz="2200" b="1" err="1">
                <a:latin typeface="Times New Roman" panose="02020603050405020304" pitchFamily="18" charset="0"/>
                <a:ea typeface="MS Mincho"/>
              </a:rPr>
              <a:t>bệnh</a:t>
            </a:r>
            <a:r>
              <a:rPr lang="en-US" sz="2200" b="1">
                <a:latin typeface="Times New Roman" panose="02020603050405020304" pitchFamily="18" charset="0"/>
                <a:ea typeface="MS Mincho"/>
              </a:rPr>
              <a:t> </a:t>
            </a:r>
            <a:r>
              <a:rPr lang="en-US" sz="2200" b="1" err="1">
                <a:latin typeface="Times New Roman" panose="02020603050405020304" pitchFamily="18" charset="0"/>
                <a:ea typeface="MS Mincho"/>
              </a:rPr>
              <a:t>lão</a:t>
            </a:r>
            <a:r>
              <a:rPr lang="en-US" sz="2200" b="1">
                <a:latin typeface="Times New Roman" panose="02020603050405020304" pitchFamily="18" charset="0"/>
                <a:ea typeface="MS Mincho"/>
              </a:rPr>
              <a:t> </a:t>
            </a:r>
            <a:r>
              <a:rPr lang="en-US" sz="2200" b="1" err="1">
                <a:latin typeface="Times New Roman" panose="02020603050405020304" pitchFamily="18" charset="0"/>
                <a:ea typeface="MS Mincho"/>
              </a:rPr>
              <a:t>khoa</a:t>
            </a:r>
            <a:endParaRPr lang="en-US" sz="2200">
              <a:latin typeface="Times New Roman" panose="02020603050405020304" pitchFamily="18" charset="0"/>
              <a:ea typeface="MS Mincho"/>
            </a:endParaRPr>
          </a:p>
          <a:p>
            <a:pPr indent="457200" algn="just" fontAlgn="auto">
              <a:spcBef>
                <a:spcPts val="0"/>
              </a:spcBef>
              <a:spcAft>
                <a:spcPts val="0"/>
              </a:spcAft>
              <a:defRPr/>
            </a:pP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Người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già</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mắc</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nhiều</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bệnh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mãn</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tính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và</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có</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thể</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mắc</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thêm</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một</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số</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bệnh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cấp</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tính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đòi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hỏi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phải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khám</a:t>
            </a:r>
            <a:r>
              <a:rPr lang="en-US" sz="2200" spc="-50">
                <a:latin typeface="Times New Roman" panose="02020603050405020304" pitchFamily="18" charset="0"/>
                <a:ea typeface="MS Mincho"/>
              </a:rPr>
              <a:t> </a:t>
            </a:r>
            <a:r>
              <a:rPr lang="en-US" sz="2200" spc="-50" smtClean="0">
                <a:latin typeface="Times New Roman" panose="02020603050405020304" pitchFamily="18" charset="0"/>
                <a:ea typeface="MS Mincho"/>
              </a:rPr>
              <a:t>thật kỹ. </a:t>
            </a:r>
            <a:r>
              <a:rPr lang="en-US" sz="2200" spc="-50" err="1">
                <a:latin typeface="Times New Roman" panose="02020603050405020304" pitchFamily="18" charset="0"/>
                <a:ea typeface="MS Mincho"/>
              </a:rPr>
              <a:t>Trong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tiếp</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xúc</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phải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thể</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hiện</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tình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thương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yêu</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lòng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kính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trọng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từ</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cách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xưng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hô</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đến</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cách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chăm</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sóc</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hàng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ngày</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chú</a:t>
            </a:r>
            <a:r>
              <a:rPr lang="en-US" sz="2200" spc="-50">
                <a:latin typeface="Times New Roman" panose="02020603050405020304" pitchFamily="18" charset="0"/>
                <a:ea typeface="MS Mincho"/>
              </a:rPr>
              <a:t> ý </a:t>
            </a:r>
            <a:r>
              <a:rPr lang="en-US" sz="2200" spc="-50" err="1">
                <a:latin typeface="Times New Roman" panose="02020603050405020304" pitchFamily="18" charset="0"/>
                <a:ea typeface="MS Mincho"/>
              </a:rPr>
              <a:t>lắng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nghe</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người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bệnh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tránh</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tác</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phong</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vội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vã</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giải</a:t>
            </a:r>
            <a:r>
              <a:rPr lang="en-US" sz="2200" spc="-50">
                <a:latin typeface="Times New Roman" panose="02020603050405020304" pitchFamily="18" charset="0"/>
                <a:ea typeface="MS Mincho"/>
              </a:rPr>
              <a:t> </a:t>
            </a:r>
            <a:r>
              <a:rPr lang="en-US" sz="2200" spc="-50" err="1">
                <a:latin typeface="Times New Roman" panose="02020603050405020304" pitchFamily="18" charset="0"/>
                <a:ea typeface="MS Mincho"/>
              </a:rPr>
              <a:t>thích</a:t>
            </a:r>
            <a:r>
              <a:rPr lang="en-US" sz="2200" spc="-50">
                <a:latin typeface="Times New Roman" panose="02020603050405020304" pitchFamily="18" charset="0"/>
                <a:ea typeface="MS Mincho"/>
              </a:rPr>
              <a:t> qua </a:t>
            </a:r>
            <a:r>
              <a:rPr lang="en-US" sz="2200" spc="-50" err="1">
                <a:latin typeface="Times New Roman" panose="02020603050405020304" pitchFamily="18" charset="0"/>
                <a:ea typeface="MS Mincho"/>
              </a:rPr>
              <a:t>loa</a:t>
            </a:r>
            <a:r>
              <a:rPr lang="en-US" sz="2200" spc="-50">
                <a:latin typeface="Times New Roman" panose="02020603050405020304" pitchFamily="18" charset="0"/>
                <a:ea typeface="MS Mincho"/>
              </a:rPr>
              <a:t>.</a:t>
            </a:r>
          </a:p>
          <a:p>
            <a:pPr indent="457200" algn="just" fontAlgn="auto">
              <a:spcBef>
                <a:spcPts val="0"/>
              </a:spcBef>
              <a:spcAft>
                <a:spcPts val="0"/>
              </a:spcAft>
              <a:defRPr/>
            </a:pP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Phải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đúng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hẹn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đúng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giờ</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chu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đáo</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tỉ</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mỉ</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chính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xác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phải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trình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bày</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tường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tận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giải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thích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rõ</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ràng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hướng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dẫn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đến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nơi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đến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chốn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thay</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đổi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điều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gì</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phải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thông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báo</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trước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cẩn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thận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không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để</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bất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ngờ</a:t>
            </a:r>
            <a:r>
              <a:rPr lang="en-US" sz="2200">
                <a:latin typeface="Times New Roman" panose="02020603050405020304" pitchFamily="18" charset="0"/>
                <a:ea typeface="MS Mincho"/>
              </a:rPr>
              <a:t>.</a:t>
            </a:r>
          </a:p>
          <a:p>
            <a:pPr indent="457200" algn="just" fontAlgn="auto">
              <a:spcBef>
                <a:spcPts val="0"/>
              </a:spcBef>
              <a:spcAft>
                <a:spcPts val="0"/>
              </a:spcAft>
              <a:defRPr/>
            </a:pP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Đối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với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những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diễn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biến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xấu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thì</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tuỳ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từng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mức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độ</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mà</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những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lời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động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viên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kịp</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nuôi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hy</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vọng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lạc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quan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cho</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dù</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một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tia</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hy</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vọng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vì</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bất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cao</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tuổi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nào</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cũng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muốn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sống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ích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với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bạn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bè</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thân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và</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xã</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hội</a:t>
            </a:r>
            <a:r>
              <a:rPr lang="en-US" sz="2200">
                <a:latin typeface="Times New Roman" panose="02020603050405020304" pitchFamily="18" charset="0"/>
                <a:ea typeface="MS Mincho"/>
              </a:rPr>
              <a:t>.</a:t>
            </a:r>
          </a:p>
          <a:p>
            <a:pPr indent="457200" algn="just" fontAlgn="auto">
              <a:spcBef>
                <a:spcPts val="0"/>
              </a:spcBef>
              <a:spcAft>
                <a:spcPts val="0"/>
              </a:spcAft>
              <a:defRPr/>
            </a:pP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Đối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với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tật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lâu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ngày</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quá</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yếu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thăm</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khám</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khăn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thể</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tranh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thủ</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sự</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giúp</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đỡ</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của</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gia</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đình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thân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để</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khai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thác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tiền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sử</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sử</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Đối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với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chủ</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quan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về</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sức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khoẻ</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của</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mình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không</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thực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hiện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các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yêu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cầu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điều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trị</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thì</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cần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phải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giải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thích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thuyết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phục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có</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thái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độ</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kiên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quyết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vì</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sức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khoẻ</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của</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nhất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thiết</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yêu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cầu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người</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bệnh</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thực</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hiện</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yêu</a:t>
            </a:r>
            <a:r>
              <a:rPr lang="en-US" sz="2200">
                <a:latin typeface="Times New Roman" panose="02020603050405020304" pitchFamily="18" charset="0"/>
                <a:ea typeface="MS Mincho"/>
              </a:rPr>
              <a:t> </a:t>
            </a:r>
            <a:r>
              <a:rPr lang="en-US" sz="2200" err="1">
                <a:latin typeface="Times New Roman" panose="02020603050405020304" pitchFamily="18" charset="0"/>
                <a:ea typeface="MS Mincho"/>
              </a:rPr>
              <a:t>cầu</a:t>
            </a:r>
            <a:r>
              <a:rPr lang="en-US" sz="2200">
                <a:latin typeface="Times New Roman" panose="02020603050405020304" pitchFamily="18" charset="0"/>
                <a:ea typeface="MS Mincho"/>
              </a:rPr>
              <a:t>.</a:t>
            </a: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257928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9000" r="-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2601597"/>
            <a:ext cx="10972800" cy="1828800"/>
          </a:xfrm>
        </p:spPr>
        <p:txBody>
          <a:bodyPr/>
          <a:lstStyle/>
          <a:p>
            <a:endParaRPr lang="en-US" smtClean="0"/>
          </a:p>
          <a:p>
            <a:endParaRPr lang="en-US"/>
          </a:p>
        </p:txBody>
      </p:sp>
      <p:sp>
        <p:nvSpPr>
          <p:cNvPr id="4" name="TextBox 3"/>
          <p:cNvSpPr txBox="1"/>
          <p:nvPr/>
        </p:nvSpPr>
        <p:spPr>
          <a:xfrm>
            <a:off x="2476792" y="4285724"/>
            <a:ext cx="7720553" cy="193899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a:ln/>
                <a:solidFill>
                  <a:srgbClr val="2A6D09"/>
                </a:solidFill>
                <a:latin typeface="UTM Duepuntozero" panose="02040603050506020204" pitchFamily="18" charset="0"/>
              </a:rPr>
              <a:t>XIN CẢM ƠN!</a:t>
            </a:r>
          </a:p>
          <a:p>
            <a:pPr algn="ctr"/>
            <a:endParaRPr lang="vi-VN" sz="6000" b="1">
              <a:ln/>
              <a:solidFill>
                <a:srgbClr val="2A6D09"/>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795" y="282813"/>
            <a:ext cx="3442974" cy="1377190"/>
          </a:xfrm>
          <a:prstGeom prst="rect">
            <a:avLst/>
          </a:prstGeom>
        </p:spPr>
      </p:pic>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400089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35577" y="1136469"/>
            <a:ext cx="11408229"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err="1">
                <a:latin typeface="Times New Roman" panose="02020603050405020304" pitchFamily="18" charset="0"/>
                <a:cs typeface="Calibri" panose="020F0502020204030204" pitchFamily="34" charset="0"/>
              </a:rPr>
              <a:t>Tính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nhạy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lòng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nghệ</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thuật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ứng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CBYT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chung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sĩ</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điều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dưỡng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nói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riêng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hiện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cách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trình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độ</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tin </a:t>
            </a:r>
            <a:r>
              <a:rPr lang="en-US" altLang="en-US" sz="2500" err="1">
                <a:latin typeface="Times New Roman" panose="02020603050405020304" pitchFamily="18" charset="0"/>
                <a:cs typeface="Calibri" panose="020F0502020204030204" pitchFamily="34" charset="0"/>
              </a:rPr>
              <a:t>cậy</a:t>
            </a:r>
            <a:r>
              <a:rPr lang="en-US" altLang="en-US" sz="2500">
                <a:latin typeface="Times New Roman" panose="02020603050405020304" pitchFamily="18" charset="0"/>
                <a:cs typeface="Calibri" panose="020F0502020204030204" pitchFamily="34" charset="0"/>
              </a:rPr>
              <a:t> </a:t>
            </a:r>
            <a:r>
              <a:rPr lang="en-US" altLang="en-US" sz="2500" err="1" smtClean="0">
                <a:latin typeface="Times New Roman" panose="02020603050405020304" pitchFamily="18" charset="0"/>
                <a:cs typeface="Calibri" panose="020F0502020204030204" pitchFamily="34" charset="0"/>
              </a:rPr>
              <a:t>để</a:t>
            </a:r>
            <a:r>
              <a:rPr lang="en-US" altLang="en-US" sz="2500" smtClean="0">
                <a:latin typeface="Times New Roman" panose="02020603050405020304" pitchFamily="18" charset="0"/>
                <a:cs typeface="Calibri" panose="020F0502020204030204" pitchFamily="34" charset="0"/>
              </a:rPr>
              <a:t> </a:t>
            </a:r>
            <a:r>
              <a:rPr lang="en-US" altLang="en-US" sz="2500">
                <a:latin typeface="Times New Roman" panose="02020603050405020304" pitchFamily="18" charset="0"/>
                <a:cs typeface="Calibri" panose="020F0502020204030204" pitchFamily="34" charset="0"/>
              </a:rPr>
              <a:t>NB </a:t>
            </a:r>
            <a:r>
              <a:rPr lang="en-US" altLang="en-US" sz="2500" err="1">
                <a:latin typeface="Times New Roman" panose="02020603050405020304" pitchFamily="18" charset="0"/>
                <a:cs typeface="Calibri" panose="020F0502020204030204" pitchFamily="34" charset="0"/>
              </a:rPr>
              <a:t>yên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tâm</a:t>
            </a:r>
            <a:r>
              <a:rPr lang="en-US" altLang="en-US" sz="2500">
                <a:latin typeface="Times New Roman" panose="02020603050405020304" pitchFamily="18" charset="0"/>
                <a:cs typeface="Calibri" panose="020F0502020204030204" pitchFamily="34" charset="0"/>
              </a:rPr>
              <a:t>, tin </a:t>
            </a:r>
            <a:r>
              <a:rPr lang="en-US" altLang="en-US" sz="2500" err="1">
                <a:latin typeface="Times New Roman" panose="02020603050405020304" pitchFamily="18" charset="0"/>
                <a:cs typeface="Calibri" panose="020F0502020204030204" pitchFamily="34" charset="0"/>
              </a:rPr>
              <a:t>tưởng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tính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chúng</a:t>
            </a:r>
            <a:r>
              <a:rPr lang="en-US" altLang="en-US" sz="2500">
                <a:latin typeface="Times New Roman" panose="02020603050405020304" pitchFamily="18" charset="0"/>
                <a:cs typeface="Calibri" panose="020F0502020204030204" pitchFamily="34" charset="0"/>
              </a:rPr>
              <a:t> ta.</a:t>
            </a:r>
          </a:p>
          <a:p>
            <a:pPr algn="just" eaLnBrk="1" hangingPunct="1"/>
            <a:r>
              <a:rPr lang="en-US" altLang="en-US" sz="2500" err="1">
                <a:latin typeface="Times New Roman" panose="02020603050405020304" pitchFamily="18" charset="0"/>
                <a:cs typeface="Calibri" panose="020F0502020204030204" pitchFamily="34" charset="0"/>
              </a:rPr>
              <a:t>Kỹ</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năng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giao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tiếp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thầy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thuốc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với</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của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họ</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vấn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đề</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gần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như</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bắt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buộc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tạo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đồng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chia </a:t>
            </a:r>
            <a:r>
              <a:rPr lang="en-US" altLang="en-US" sz="2500" err="1">
                <a:latin typeface="Times New Roman" panose="02020603050405020304" pitchFamily="18" charset="0"/>
                <a:cs typeface="Calibri" panose="020F0502020204030204" pitchFamily="34" charset="0"/>
              </a:rPr>
              <a:t>sẻ</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Chính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đồng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chia </a:t>
            </a:r>
            <a:r>
              <a:rPr lang="en-US" altLang="en-US" sz="2500" err="1">
                <a:latin typeface="Times New Roman" panose="02020603050405020304" pitchFamily="18" charset="0"/>
                <a:cs typeface="Calibri" panose="020F0502020204030204" pitchFamily="34" charset="0"/>
              </a:rPr>
              <a:t>sẻ</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thể</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giúp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nhân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giải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tỏa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nỗi</a:t>
            </a:r>
            <a:r>
              <a:rPr lang="en-US" altLang="en-US" sz="2500">
                <a:latin typeface="Times New Roman" panose="02020603050405020304" pitchFamily="18" charset="0"/>
                <a:cs typeface="Calibri" panose="020F0502020204030204" pitchFamily="34" charset="0"/>
              </a:rPr>
              <a:t> lo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tật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tạo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giữa</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thầy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thuốc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Đó</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cũng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nét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văn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hóa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trong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ứng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xử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để</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thấy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hài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lòng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muốn</a:t>
            </a:r>
            <a:r>
              <a:rPr lang="en-US" altLang="en-US" sz="2500">
                <a:latin typeface="Times New Roman" panose="02020603050405020304" pitchFamily="18" charset="0"/>
                <a:cs typeface="Calibri" panose="020F0502020204030204" pitchFamily="34" charset="0"/>
              </a:rPr>
              <a:t> quay </a:t>
            </a:r>
            <a:r>
              <a:rPr lang="en-US" altLang="en-US" sz="2500" err="1">
                <a:latin typeface="Times New Roman" panose="02020603050405020304" pitchFamily="18" charset="0"/>
                <a:cs typeface="Calibri" panose="020F0502020204030204" pitchFamily="34" charset="0"/>
              </a:rPr>
              <a:t>trở</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bệnh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viện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chẳng</a:t>
            </a:r>
            <a:r>
              <a:rPr lang="en-US" altLang="en-US" sz="2500">
                <a:latin typeface="Times New Roman" panose="02020603050405020304" pitchFamily="18" charset="0"/>
                <a:cs typeface="Calibri" panose="020F0502020204030204" pitchFamily="34" charset="0"/>
              </a:rPr>
              <a:t> may </a:t>
            </a:r>
            <a:r>
              <a:rPr lang="en-US" altLang="en-US" sz="2500" err="1">
                <a:latin typeface="Times New Roman" panose="02020603050405020304" pitchFamily="18" charset="0"/>
                <a:cs typeface="Calibri" panose="020F0502020204030204" pitchFamily="34" charset="0"/>
              </a:rPr>
              <a:t>bị</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đau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ốm</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800" err="1">
                <a:latin typeface="Times New Roman" panose="02020603050405020304" pitchFamily="18" charset="0"/>
                <a:cs typeface="Calibri" panose="020F0502020204030204" pitchFamily="34" charset="0"/>
              </a:rPr>
              <a:t>Vì</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vậy</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giao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tiếp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ứng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xử</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với</a:t>
            </a:r>
            <a:r>
              <a:rPr lang="en-US" altLang="en-US" sz="2800">
                <a:latin typeface="Times New Roman" panose="02020603050405020304" pitchFamily="18" charset="0"/>
                <a:cs typeface="Calibri" panose="020F0502020204030204" pitchFamily="34" charset="0"/>
              </a:rPr>
              <a:t> NB </a:t>
            </a:r>
            <a:r>
              <a:rPr lang="en-US" altLang="en-US" sz="2800" err="1">
                <a:latin typeface="Times New Roman" panose="02020603050405020304" pitchFamily="18" charset="0"/>
                <a:cs typeface="Calibri" panose="020F0502020204030204" pitchFamily="34" charset="0"/>
              </a:rPr>
              <a:t>trong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một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trong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những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nội</a:t>
            </a:r>
            <a:r>
              <a:rPr lang="en-US" altLang="en-US" sz="2800">
                <a:latin typeface="Times New Roman" panose="02020603050405020304" pitchFamily="18" charset="0"/>
                <a:cs typeface="Calibri" panose="020F0502020204030204" pitchFamily="34" charset="0"/>
              </a:rPr>
              <a:t> dung </a:t>
            </a:r>
            <a:r>
              <a:rPr lang="en-US" altLang="en-US" sz="2800" err="1">
                <a:latin typeface="Times New Roman" panose="02020603050405020304" pitchFamily="18" charset="0"/>
                <a:cs typeface="Calibri" panose="020F0502020204030204" pitchFamily="34" charset="0"/>
              </a:rPr>
              <a:t>chuyên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môn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các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thầy</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thuốc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cần</a:t>
            </a:r>
            <a:r>
              <a:rPr lang="en-US" altLang="en-US" sz="2800">
                <a:latin typeface="Times New Roman" panose="02020603050405020304" pitchFamily="18" charset="0"/>
                <a:cs typeface="Calibri" panose="020F0502020204030204" pitchFamily="34" charset="0"/>
              </a:rPr>
              <a:t> </a:t>
            </a:r>
            <a:r>
              <a:rPr lang="en-US" altLang="en-US" sz="2800" err="1" smtClean="0">
                <a:latin typeface="Times New Roman" panose="02020603050405020304" pitchFamily="18" charset="0"/>
                <a:cs typeface="Calibri" panose="020F0502020204030204" pitchFamily="34" charset="0"/>
              </a:rPr>
              <a:t>đặc</a:t>
            </a:r>
            <a:r>
              <a:rPr lang="en-US" altLang="en-US" sz="2800" smtClean="0">
                <a:latin typeface="Times New Roman" panose="02020603050405020304" pitchFamily="18" charset="0"/>
                <a:cs typeface="Calibri" panose="020F0502020204030204" pitchFamily="34" charset="0"/>
              </a:rPr>
              <a:t> </a:t>
            </a:r>
            <a:r>
              <a:rPr lang="en-US" altLang="en-US" sz="2800" err="1" smtClean="0">
                <a:latin typeface="Times New Roman" panose="02020603050405020304" pitchFamily="18" charset="0"/>
                <a:cs typeface="Calibri" panose="020F0502020204030204" pitchFamily="34" charset="0"/>
              </a:rPr>
              <a:t>biệt</a:t>
            </a:r>
            <a:r>
              <a:rPr lang="en-US" altLang="en-US" sz="2800" smtClean="0">
                <a:latin typeface="Times New Roman" panose="02020603050405020304" pitchFamily="18" charset="0"/>
                <a:cs typeface="Calibri" panose="020F0502020204030204" pitchFamily="34" charset="0"/>
              </a:rPr>
              <a:t> </a:t>
            </a:r>
            <a:r>
              <a:rPr lang="en-US" altLang="en-US" sz="2800" err="1" smtClean="0">
                <a:latin typeface="Times New Roman" panose="02020603050405020304" pitchFamily="18" charset="0"/>
                <a:cs typeface="Calibri" panose="020F0502020204030204" pitchFamily="34" charset="0"/>
              </a:rPr>
              <a:t>quan</a:t>
            </a:r>
            <a:r>
              <a:rPr lang="en-US" altLang="en-US" sz="2800" smtClean="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tâm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trong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khám</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chữa</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a:t>
            </a:r>
          </a:p>
          <a:p>
            <a:pPr algn="just" eaLnBrk="1" hangingPunct="1"/>
            <a:endParaRPr lang="en-US" altLang="en-US" sz="2500">
              <a:latin typeface="Times New Roman" panose="02020603050405020304" pitchFamily="18" charset="0"/>
              <a:cs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960852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1175657"/>
            <a:ext cx="11969931" cy="4154984"/>
          </a:xfrm>
          <a:prstGeom prst="rect">
            <a:avLst/>
          </a:prstGeom>
        </p:spPr>
        <p:txBody>
          <a:bodyPr wrap="square">
            <a:spAutoFit/>
          </a:bodyPr>
          <a:lstStyle>
            <a:lvl1pPr indent="457200">
              <a:tabLst>
                <a:tab pos="622300" algn="l"/>
                <a:tab pos="809625" algn="l"/>
              </a:tabLst>
              <a:defRPr>
                <a:solidFill>
                  <a:schemeClr val="tx1"/>
                </a:solidFill>
                <a:latin typeface="Calibri" panose="020F0502020204030204" pitchFamily="34" charset="0"/>
              </a:defRPr>
            </a:lvl1pPr>
            <a:lvl2pPr marL="742950" indent="-285750">
              <a:tabLst>
                <a:tab pos="622300" algn="l"/>
                <a:tab pos="809625" algn="l"/>
              </a:tabLst>
              <a:defRPr>
                <a:solidFill>
                  <a:schemeClr val="tx1"/>
                </a:solidFill>
                <a:latin typeface="Calibri" panose="020F0502020204030204" pitchFamily="34" charset="0"/>
              </a:defRPr>
            </a:lvl2pPr>
            <a:lvl3pPr marL="1143000" indent="-228600">
              <a:tabLst>
                <a:tab pos="622300" algn="l"/>
                <a:tab pos="809625" algn="l"/>
              </a:tabLst>
              <a:defRPr>
                <a:solidFill>
                  <a:schemeClr val="tx1"/>
                </a:solidFill>
                <a:latin typeface="Calibri" panose="020F0502020204030204" pitchFamily="34" charset="0"/>
              </a:defRPr>
            </a:lvl3pPr>
            <a:lvl4pPr marL="1600200" indent="-228600">
              <a:tabLst>
                <a:tab pos="622300" algn="l"/>
                <a:tab pos="809625" algn="l"/>
              </a:tabLst>
              <a:defRPr>
                <a:solidFill>
                  <a:schemeClr val="tx1"/>
                </a:solidFill>
                <a:latin typeface="Calibri" panose="020F0502020204030204" pitchFamily="34" charset="0"/>
              </a:defRPr>
            </a:lvl4pPr>
            <a:lvl5pPr marL="2057400" indent="-228600">
              <a:tabLst>
                <a:tab pos="622300" algn="l"/>
                <a:tab pos="809625" algn="l"/>
              </a:tabLst>
              <a:defRPr>
                <a:solidFill>
                  <a:schemeClr val="tx1"/>
                </a:solidFill>
                <a:latin typeface="Calibri" panose="020F0502020204030204" pitchFamily="34" charset="0"/>
              </a:defRPr>
            </a:lvl5pPr>
            <a:lvl6pPr marL="2514600" indent="-228600" fontAlgn="base">
              <a:spcBef>
                <a:spcPct val="0"/>
              </a:spcBef>
              <a:spcAft>
                <a:spcPct val="0"/>
              </a:spcAft>
              <a:tabLst>
                <a:tab pos="622300" algn="l"/>
                <a:tab pos="809625" algn="l"/>
              </a:tabLst>
              <a:defRPr>
                <a:solidFill>
                  <a:schemeClr val="tx1"/>
                </a:solidFill>
                <a:latin typeface="Calibri" panose="020F0502020204030204" pitchFamily="34" charset="0"/>
              </a:defRPr>
            </a:lvl6pPr>
            <a:lvl7pPr marL="2971800" indent="-228600" fontAlgn="base">
              <a:spcBef>
                <a:spcPct val="0"/>
              </a:spcBef>
              <a:spcAft>
                <a:spcPct val="0"/>
              </a:spcAft>
              <a:tabLst>
                <a:tab pos="622300" algn="l"/>
                <a:tab pos="809625" algn="l"/>
              </a:tabLst>
              <a:defRPr>
                <a:solidFill>
                  <a:schemeClr val="tx1"/>
                </a:solidFill>
                <a:latin typeface="Calibri" panose="020F0502020204030204" pitchFamily="34" charset="0"/>
              </a:defRPr>
            </a:lvl7pPr>
            <a:lvl8pPr marL="3429000" indent="-228600" fontAlgn="base">
              <a:spcBef>
                <a:spcPct val="0"/>
              </a:spcBef>
              <a:spcAft>
                <a:spcPct val="0"/>
              </a:spcAft>
              <a:tabLst>
                <a:tab pos="622300" algn="l"/>
                <a:tab pos="809625" algn="l"/>
              </a:tabLst>
              <a:defRPr>
                <a:solidFill>
                  <a:schemeClr val="tx1"/>
                </a:solidFill>
                <a:latin typeface="Calibri" panose="020F0502020204030204" pitchFamily="34" charset="0"/>
              </a:defRPr>
            </a:lvl8pPr>
            <a:lvl9pPr marL="3886200" indent="-228600" fontAlgn="base">
              <a:spcBef>
                <a:spcPct val="0"/>
              </a:spcBef>
              <a:spcAft>
                <a:spcPct val="0"/>
              </a:spcAft>
              <a:tabLst>
                <a:tab pos="622300" algn="l"/>
                <a:tab pos="809625" algn="l"/>
              </a:tabLst>
              <a:defRPr>
                <a:solidFill>
                  <a:schemeClr val="tx1"/>
                </a:solidFill>
                <a:latin typeface="Calibri" panose="020F0502020204030204" pitchFamily="34" charset="0"/>
              </a:defRPr>
            </a:lvl9pPr>
          </a:lstStyle>
          <a:p>
            <a:pPr algn="just" eaLnBrk="1" hangingPunct="1"/>
            <a:r>
              <a:rPr lang="en-US" altLang="en-US" sz="2400" b="1">
                <a:solidFill>
                  <a:srgbClr val="C00000"/>
                </a:solidFill>
                <a:latin typeface="Times New Roman" panose="02020603050405020304" pitchFamily="18" charset="0"/>
                <a:cs typeface="Calibri" panose="020F0502020204030204" pitchFamily="34" charset="0"/>
              </a:rPr>
              <a:t>I. </a:t>
            </a:r>
            <a:r>
              <a:rPr lang="en-US" altLang="en-US" sz="2400" b="1" err="1">
                <a:solidFill>
                  <a:srgbClr val="C00000"/>
                </a:solidFill>
                <a:latin typeface="Times New Roman" panose="02020603050405020304" pitchFamily="18" charset="0"/>
                <a:cs typeface="Calibri" panose="020F0502020204030204" pitchFamily="34" charset="0"/>
              </a:rPr>
              <a:t>Tầm</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quan</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trọng</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của</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giao</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tiếp</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ứng</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xử</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trong</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các</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cơ</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sở</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khám</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bệnh</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chữa</a:t>
            </a:r>
            <a:r>
              <a:rPr lang="en-US" altLang="en-US" sz="2400" b="1">
                <a:solidFill>
                  <a:srgbClr val="C00000"/>
                </a:solidFill>
                <a:latin typeface="Times New Roman" panose="02020603050405020304" pitchFamily="18" charset="0"/>
                <a:cs typeface="Calibri" panose="020F0502020204030204" pitchFamily="34" charset="0"/>
              </a:rPr>
              <a:t> </a:t>
            </a:r>
            <a:r>
              <a:rPr lang="en-US" altLang="en-US" sz="2400" b="1" err="1">
                <a:solidFill>
                  <a:srgbClr val="C00000"/>
                </a:solidFill>
                <a:latin typeface="Times New Roman" panose="02020603050405020304" pitchFamily="18" charset="0"/>
                <a:cs typeface="Calibri" panose="020F0502020204030204" pitchFamily="34" charset="0"/>
              </a:rPr>
              <a:t>bệnh</a:t>
            </a:r>
            <a:endParaRPr lang="en-US" altLang="en-US" sz="2400">
              <a:solidFill>
                <a:srgbClr val="C00000"/>
              </a:solidFill>
              <a:latin typeface="Times New Roman" panose="02020603050405020304" pitchFamily="18" charset="0"/>
              <a:cs typeface="Calibri" panose="020F0502020204030204" pitchFamily="34" charset="0"/>
            </a:endParaRPr>
          </a:p>
          <a:p>
            <a:pPr algn="just" eaLnBrk="1" hangingPunct="1"/>
            <a:r>
              <a:rPr lang="en-US" altLang="en-US" sz="2400" b="1" i="1">
                <a:latin typeface="Times New Roman" panose="02020603050405020304" pitchFamily="18" charset="0"/>
                <a:cs typeface="Calibri" panose="020F0502020204030204" pitchFamily="34" charset="0"/>
              </a:rPr>
              <a:t>1. </a:t>
            </a:r>
            <a:r>
              <a:rPr lang="en-US" altLang="en-US" sz="2400" b="1" i="1" err="1">
                <a:latin typeface="Times New Roman" panose="02020603050405020304" pitchFamily="18" charset="0"/>
                <a:cs typeface="Calibri" panose="020F0502020204030204" pitchFamily="34" charset="0"/>
              </a:rPr>
              <a:t>Đối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với</a:t>
            </a:r>
            <a:r>
              <a:rPr lang="en-US" altLang="en-US" sz="2400" b="1" i="1">
                <a:latin typeface="Times New Roman" panose="02020603050405020304" pitchFamily="18" charset="0"/>
                <a:cs typeface="Calibri" panose="020F0502020204030204" pitchFamily="34" charset="0"/>
              </a:rPr>
              <a:t> </a:t>
            </a:r>
            <a:r>
              <a:rPr lang="en-US" altLang="en-US" sz="2400" b="1" i="1" smtClean="0">
                <a:latin typeface="Times New Roman" panose="02020603050405020304" pitchFamily="18" charset="0"/>
                <a:cs typeface="Calibri" panose="020F0502020204030204" pitchFamily="34" charset="0"/>
              </a:rPr>
              <a:t>CBYT BV Quang Khởi</a:t>
            </a:r>
            <a:endParaRPr lang="en-US" altLang="en-US" sz="2400">
              <a:latin typeface="Times New Roman" panose="02020603050405020304" pitchFamily="18" charset="0"/>
              <a:cs typeface="Calibri" panose="020F0502020204030204" pitchFamily="34" charset="0"/>
            </a:endParaRPr>
          </a:p>
          <a:p>
            <a:pPr algn="just" eaLnBrk="1" hangingPunct="1"/>
            <a:r>
              <a:rPr lang="en-US" altLang="en-US" sz="2400" b="1">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Thể</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hiện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tính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chuyên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nghiệp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trong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hành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nhiệm</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vụ</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chuyên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môn</a:t>
            </a:r>
            <a:endParaRPr lang="en-US" altLang="en-US" sz="2400">
              <a:latin typeface="Times New Roman" panose="02020603050405020304" pitchFamily="18" charset="0"/>
              <a:cs typeface="Calibri" panose="020F0502020204030204" pitchFamily="34" charset="0"/>
            </a:endParaRPr>
          </a:p>
          <a:p>
            <a:pPr algn="just" eaLnBrk="1" hangingPunct="1"/>
            <a:r>
              <a:rPr lang="en-US" altLang="en-US" sz="2400" b="1">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Giúp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hoàn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thành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sứ</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mệnh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thầy</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thuốc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xã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hội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nhân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dân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gửi</a:t>
            </a:r>
            <a:r>
              <a:rPr lang="en-US" altLang="en-US" sz="2400">
                <a:latin typeface="Times New Roman" panose="02020603050405020304" pitchFamily="18" charset="0"/>
                <a:cs typeface="Calibri" panose="020F0502020204030204" pitchFamily="34" charset="0"/>
              </a:rPr>
              <a:t>.</a:t>
            </a:r>
          </a:p>
          <a:p>
            <a:pPr algn="just" eaLnBrk="1" hangingPunct="1"/>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Giúp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thầy</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thuốc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khẳng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định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vị</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thế</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mình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trước</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nhà</a:t>
            </a:r>
            <a:r>
              <a:rPr lang="en-US" altLang="en-US" sz="2400">
                <a:latin typeface="Times New Roman" panose="02020603050405020304" pitchFamily="18" charset="0"/>
                <a:cs typeface="Calibri" panose="020F0502020204030204" pitchFamily="34" charset="0"/>
              </a:rPr>
              <a:t> NB.</a:t>
            </a:r>
          </a:p>
          <a:p>
            <a:pPr algn="just" eaLnBrk="1" hangingPunct="1"/>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Giúp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thầy</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thuốc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tránh</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các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hạn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chế</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trong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giao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tiếp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ứng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xử</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thể</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gây</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nên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những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bức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xúc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không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đáng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có</a:t>
            </a:r>
            <a:r>
              <a:rPr lang="en-US" altLang="en-US" sz="2400">
                <a:latin typeface="Times New Roman" panose="02020603050405020304" pitchFamily="18" charset="0"/>
                <a:cs typeface="Calibri" panose="020F0502020204030204" pitchFamily="34" charset="0"/>
              </a:rPr>
              <a:t> ở NB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nhà</a:t>
            </a:r>
            <a:r>
              <a:rPr lang="en-US" altLang="en-US" sz="2400">
                <a:latin typeface="Times New Roman" panose="02020603050405020304" pitchFamily="18" charset="0"/>
                <a:cs typeface="Calibri" panose="020F0502020204030204" pitchFamily="34" charset="0"/>
              </a:rPr>
              <a:t> NB.</a:t>
            </a:r>
          </a:p>
          <a:p>
            <a:pPr algn="just" eaLnBrk="1" hangingPunct="1"/>
            <a:r>
              <a:rPr lang="en-US" altLang="en-US" sz="2400" b="1" i="1">
                <a:latin typeface="Times New Roman" panose="02020603050405020304" pitchFamily="18" charset="0"/>
                <a:cs typeface="Calibri" panose="020F0502020204030204" pitchFamily="34" charset="0"/>
              </a:rPr>
              <a:t>2. </a:t>
            </a:r>
            <a:r>
              <a:rPr lang="en-US" altLang="en-US" sz="2400" b="1" i="1" err="1">
                <a:latin typeface="Times New Roman" panose="02020603050405020304" pitchFamily="18" charset="0"/>
                <a:cs typeface="Calibri" panose="020F0502020204030204" pitchFamily="34" charset="0"/>
              </a:rPr>
              <a:t>Đối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với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người</a:t>
            </a:r>
            <a:r>
              <a:rPr lang="en-US" altLang="en-US" sz="2400" b="1" i="1">
                <a:latin typeface="Times New Roman" panose="02020603050405020304" pitchFamily="18" charset="0"/>
                <a:cs typeface="Calibri" panose="020F0502020204030204" pitchFamily="34" charset="0"/>
              </a:rPr>
              <a:t> </a:t>
            </a:r>
            <a:r>
              <a:rPr lang="en-US" altLang="en-US" sz="2400" b="1" i="1" err="1">
                <a:latin typeface="Times New Roman" panose="02020603050405020304" pitchFamily="18" charset="0"/>
                <a:cs typeface="Calibri" panose="020F0502020204030204" pitchFamily="34" charset="0"/>
              </a:rPr>
              <a:t>bệnh</a:t>
            </a:r>
            <a:endParaRPr lang="en-US" altLang="en-US" sz="2400">
              <a:latin typeface="Times New Roman" panose="02020603050405020304" pitchFamily="18" charset="0"/>
              <a:cs typeface="Calibri" panose="020F0502020204030204" pitchFamily="34" charset="0"/>
            </a:endParaRPr>
          </a:p>
          <a:p>
            <a:pPr algn="just" eaLnBrk="1" hangingPunct="1"/>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Giúp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tạo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dựng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niềm</a:t>
            </a:r>
            <a:r>
              <a:rPr lang="en-US" altLang="en-US" sz="2400">
                <a:latin typeface="Times New Roman" panose="02020603050405020304" pitchFamily="18" charset="0"/>
                <a:cs typeface="Calibri" panose="020F0502020204030204" pitchFamily="34" charset="0"/>
              </a:rPr>
              <a:t> tin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người</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nhà</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với</a:t>
            </a:r>
            <a:r>
              <a:rPr lang="en-US" altLang="en-US" sz="2400">
                <a:latin typeface="Times New Roman" panose="02020603050405020304" pitchFamily="18" charset="0"/>
                <a:cs typeface="Calibri" panose="020F0502020204030204" pitchFamily="34" charset="0"/>
              </a:rPr>
              <a:t> CBYT;</a:t>
            </a:r>
          </a:p>
          <a:p>
            <a:pPr algn="just" eaLnBrk="1" hangingPunct="1"/>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Giúp</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tăng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cường</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hiệu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quả</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điều</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trị</a:t>
            </a:r>
            <a:r>
              <a:rPr lang="en-US" altLang="en-US" sz="2400">
                <a:latin typeface="Times New Roman" panose="02020603050405020304" pitchFamily="18" charset="0"/>
                <a:cs typeface="Calibri" panose="020F0502020204030204" pitchFamily="34" charset="0"/>
              </a:rPr>
              <a:t>;</a:t>
            </a:r>
          </a:p>
          <a:p>
            <a:pPr algn="just" eaLnBrk="1" hangingPunct="1"/>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Đảm</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bảo</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quyền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của</a:t>
            </a:r>
            <a:r>
              <a:rPr lang="en-US" altLang="en-US" sz="2400">
                <a:latin typeface="Times New Roman" panose="02020603050405020304" pitchFamily="18" charset="0"/>
                <a:cs typeface="Calibri" panose="020F0502020204030204" pitchFamily="34" charset="0"/>
              </a:rPr>
              <a:t> NB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chăm</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sóc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toàn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diện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và</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quyền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được</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tôn</a:t>
            </a:r>
            <a:r>
              <a:rPr lang="en-US" altLang="en-US" sz="2400">
                <a:latin typeface="Times New Roman" panose="02020603050405020304" pitchFamily="18" charset="0"/>
                <a:cs typeface="Calibri" panose="020F0502020204030204" pitchFamily="34" charset="0"/>
              </a:rPr>
              <a:t> </a:t>
            </a:r>
            <a:r>
              <a:rPr lang="en-US" altLang="en-US" sz="2400" err="1">
                <a:latin typeface="Times New Roman" panose="02020603050405020304" pitchFamily="18" charset="0"/>
                <a:cs typeface="Calibri" panose="020F0502020204030204" pitchFamily="34" charset="0"/>
              </a:rPr>
              <a:t>trọng</a:t>
            </a:r>
            <a:r>
              <a:rPr lang="en-US" altLang="en-US" sz="2400" smtClean="0">
                <a:latin typeface="Times New Roman" panose="02020603050405020304" pitchFamily="18" charset="0"/>
                <a:cs typeface="Calibri" panose="020F0502020204030204" pitchFamily="34" charset="0"/>
              </a:rPr>
              <a:t>.</a:t>
            </a:r>
            <a:endParaRPr lang="en-US" altLang="en-US" sz="2400">
              <a:latin typeface="Times New Roman" panose="02020603050405020304" pitchFamily="18" charset="0"/>
              <a:cs typeface="Calibri" panose="020F0502020204030204" pitchFamily="34" charset="0"/>
            </a:endParaRPr>
          </a:p>
        </p:txBody>
      </p:sp>
      <p:sp>
        <p:nvSpPr>
          <p:cNvPr id="3" name="Footer Placeholder 2"/>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178564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56754" y="1048705"/>
            <a:ext cx="12035246"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b="1" i="1">
                <a:latin typeface="Times New Roman" panose="02020603050405020304" pitchFamily="18" charset="0"/>
                <a:cs typeface="Calibri" panose="020F0502020204030204" pitchFamily="34" charset="0"/>
              </a:rPr>
              <a:t>3. </a:t>
            </a:r>
            <a:r>
              <a:rPr lang="en-US" altLang="en-US" sz="2800" b="1" i="1" err="1">
                <a:latin typeface="Times New Roman" panose="02020603050405020304" pitchFamily="18" charset="0"/>
                <a:cs typeface="Calibri" panose="020F0502020204030204" pitchFamily="34" charset="0"/>
              </a:rPr>
              <a:t>Đối</a:t>
            </a:r>
            <a:r>
              <a:rPr lang="en-US" altLang="en-US" sz="2800" b="1" i="1">
                <a:latin typeface="Times New Roman" panose="02020603050405020304" pitchFamily="18" charset="0"/>
                <a:cs typeface="Calibri" panose="020F0502020204030204" pitchFamily="34" charset="0"/>
              </a:rPr>
              <a:t> </a:t>
            </a:r>
            <a:r>
              <a:rPr lang="en-US" altLang="en-US" sz="2800" b="1" i="1" err="1">
                <a:latin typeface="Times New Roman" panose="02020603050405020304" pitchFamily="18" charset="0"/>
                <a:cs typeface="Calibri" panose="020F0502020204030204" pitchFamily="34" charset="0"/>
              </a:rPr>
              <a:t>với</a:t>
            </a:r>
            <a:r>
              <a:rPr lang="en-US" altLang="en-US" sz="2800" b="1" i="1">
                <a:latin typeface="Times New Roman" panose="02020603050405020304" pitchFamily="18" charset="0"/>
                <a:cs typeface="Calibri" panose="020F0502020204030204" pitchFamily="34" charset="0"/>
              </a:rPr>
              <a:t> </a:t>
            </a:r>
            <a:r>
              <a:rPr lang="en-US" altLang="en-US" sz="2800" b="1" i="1" smtClean="0">
                <a:latin typeface="Times New Roman" panose="02020603050405020304" pitchFamily="18" charset="0"/>
                <a:cs typeface="Calibri" panose="020F0502020204030204" pitchFamily="34" charset="0"/>
              </a:rPr>
              <a:t>BV Quang Khởi</a:t>
            </a:r>
            <a:endParaRPr lang="en-US" altLang="en-US" sz="2800">
              <a:latin typeface="Times New Roman" panose="02020603050405020304" pitchFamily="18" charset="0"/>
              <a:cs typeface="Calibri" panose="020F0502020204030204" pitchFamily="34" charset="0"/>
            </a:endParaRPr>
          </a:p>
          <a:p>
            <a:pPr algn="just" eaLnBrk="1" hangingPunct="1"/>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Tăng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cường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sự</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hài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lòng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của</a:t>
            </a:r>
            <a:r>
              <a:rPr lang="en-US" altLang="en-US" sz="2800">
                <a:latin typeface="Times New Roman" panose="02020603050405020304" pitchFamily="18" charset="0"/>
                <a:cs typeface="Calibri" panose="020F0502020204030204" pitchFamily="34" charset="0"/>
              </a:rPr>
              <a:t> NB </a:t>
            </a:r>
            <a:r>
              <a:rPr lang="en-US" altLang="en-US" sz="2800" err="1">
                <a:latin typeface="Times New Roman" panose="02020603050405020304" pitchFamily="18" charset="0"/>
                <a:cs typeface="Calibri" panose="020F0502020204030204" pitchFamily="34" charset="0"/>
              </a:rPr>
              <a:t>và</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nhân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dân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với</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a:t>
            </a:r>
          </a:p>
          <a:p>
            <a:pPr algn="just" eaLnBrk="1" hangingPunct="1"/>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Nâng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cao</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chất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lượng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phục</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vụ</a:t>
            </a:r>
            <a:r>
              <a:rPr lang="en-US" altLang="en-US" sz="2800">
                <a:latin typeface="Times New Roman" panose="02020603050405020304" pitchFamily="18" charset="0"/>
                <a:cs typeface="Calibri" panose="020F0502020204030204" pitchFamily="34" charset="0"/>
              </a:rPr>
              <a:t>;</a:t>
            </a:r>
          </a:p>
          <a:p>
            <a:pPr algn="just" eaLnBrk="1" hangingPunct="1"/>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Xây</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dựng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thương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hiệu</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a:t>
            </a:r>
          </a:p>
          <a:p>
            <a:pPr algn="just" eaLnBrk="1" hangingPunct="1"/>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Góp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phần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giúp</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bệnh</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viện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phát</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triển</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ngày</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càng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vững</a:t>
            </a:r>
            <a:r>
              <a:rPr lang="en-US" altLang="en-US" sz="2800">
                <a:latin typeface="Times New Roman" panose="02020603050405020304" pitchFamily="18" charset="0"/>
                <a:cs typeface="Calibri" panose="020F0502020204030204" pitchFamily="34" charset="0"/>
              </a:rPr>
              <a:t> </a:t>
            </a:r>
            <a:r>
              <a:rPr lang="en-US" altLang="en-US" sz="2800" err="1">
                <a:latin typeface="Times New Roman" panose="02020603050405020304" pitchFamily="18" charset="0"/>
                <a:cs typeface="Calibri" panose="020F0502020204030204" pitchFamily="34" charset="0"/>
              </a:rPr>
              <a:t>mạnh</a:t>
            </a:r>
            <a:r>
              <a:rPr lang="en-US" altLang="en-US" sz="2800" smtClean="0">
                <a:latin typeface="Times New Roman" panose="02020603050405020304" pitchFamily="18" charset="0"/>
                <a:cs typeface="Calibri" panose="020F0502020204030204" pitchFamily="34" charset="0"/>
              </a:rPr>
              <a:t>.</a:t>
            </a:r>
            <a:endParaRPr lang="en-US" altLang="en-US" sz="2500" b="1" smtClean="0">
              <a:solidFill>
                <a:srgbClr val="C00000"/>
              </a:solidFill>
              <a:latin typeface="Times New Roman" panose="02020603050405020304" pitchFamily="18" charset="0"/>
              <a:ea typeface="MS Mincho"/>
              <a:cs typeface="Times New Roman" panose="02020603050405020304" pitchFamily="18" charset="0"/>
            </a:endParaRPr>
          </a:p>
          <a:p>
            <a:pPr algn="just" eaLnBrk="1" hangingPunct="1"/>
            <a:r>
              <a:rPr lang="en-US" altLang="en-US" sz="2500" b="1" smtClean="0">
                <a:solidFill>
                  <a:srgbClr val="C00000"/>
                </a:solidFill>
                <a:latin typeface="Times New Roman" panose="02020603050405020304" pitchFamily="18" charset="0"/>
                <a:ea typeface="MS Mincho"/>
                <a:cs typeface="Times New Roman" panose="02020603050405020304" pitchFamily="18" charset="0"/>
              </a:rPr>
              <a:t>II</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Một</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số</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quy</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định</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chung</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về</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giao</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tiếp</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ứng</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xử</a:t>
            </a:r>
            <a:r>
              <a:rPr lang="en-US" altLang="en-US" sz="2500" b="1">
                <a:solidFill>
                  <a:srgbClr val="C00000"/>
                </a:solidFill>
                <a:latin typeface="Times New Roman" panose="02020603050405020304" pitchFamily="18" charset="0"/>
                <a:ea typeface="MS Mincho"/>
                <a:cs typeface="Times New Roman" panose="02020603050405020304" pitchFamily="18" charset="0"/>
              </a:rPr>
              <a:t> </a:t>
            </a:r>
            <a:r>
              <a:rPr lang="en-US" altLang="en-US" sz="2500" b="1" err="1">
                <a:solidFill>
                  <a:srgbClr val="C00000"/>
                </a:solidFill>
                <a:latin typeface="Times New Roman" panose="02020603050405020304" pitchFamily="18" charset="0"/>
                <a:ea typeface="MS Mincho"/>
                <a:cs typeface="Times New Roman" panose="02020603050405020304" pitchFamily="18" charset="0"/>
              </a:rPr>
              <a:t>của</a:t>
            </a:r>
            <a:r>
              <a:rPr lang="en-US" altLang="en-US" sz="2500" b="1">
                <a:solidFill>
                  <a:srgbClr val="C00000"/>
                </a:solidFill>
                <a:latin typeface="Times New Roman" panose="02020603050405020304" pitchFamily="18" charset="0"/>
                <a:ea typeface="MS Mincho"/>
                <a:cs typeface="Times New Roman" panose="02020603050405020304" pitchFamily="18" charset="0"/>
              </a:rPr>
              <a:t> CBYT </a:t>
            </a:r>
            <a:endParaRPr lang="en-US" altLang="en-US" sz="2500">
              <a:solidFill>
                <a:srgbClr val="C00000"/>
              </a:solidFill>
              <a:latin typeface="Times New Roman" panose="02020603050405020304" pitchFamily="18" charset="0"/>
              <a:ea typeface="MS Mincho"/>
              <a:cs typeface="Times New Roman" panose="02020603050405020304" pitchFamily="18" charset="0"/>
            </a:endParaRPr>
          </a:p>
          <a:p>
            <a:pPr algn="just" eaLnBrk="1" hangingPunct="1"/>
            <a:r>
              <a:rPr lang="en-US" altLang="en-US" sz="2500" err="1">
                <a:latin typeface="Times New Roman" panose="02020603050405020304" pitchFamily="18" charset="0"/>
                <a:ea typeface="MS Mincho"/>
                <a:cs typeface="Calibri" panose="020F0502020204030204" pitchFamily="34" charset="0"/>
              </a:rPr>
              <a:t>Mỗi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một</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nhân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viên</a:t>
            </a:r>
            <a:r>
              <a:rPr lang="en-US" altLang="en-US" sz="2500">
                <a:latin typeface="Times New Roman" panose="02020603050405020304" pitchFamily="18" charset="0"/>
                <a:ea typeface="MS Mincho"/>
                <a:cs typeface="Calibri" panose="020F0502020204030204" pitchFamily="34" charset="0"/>
              </a:rPr>
              <a:t> y </a:t>
            </a:r>
            <a:r>
              <a:rPr lang="en-US" altLang="en-US" sz="2500" err="1">
                <a:latin typeface="Times New Roman" panose="02020603050405020304" pitchFamily="18" charset="0"/>
                <a:ea typeface="MS Mincho"/>
                <a:cs typeface="Calibri" panose="020F0502020204030204" pitchFamily="34" charset="0"/>
              </a:rPr>
              <a:t>tế</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từ</a:t>
            </a:r>
            <a:r>
              <a:rPr lang="en-US" altLang="en-US" sz="2500">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Bảo</a:t>
            </a:r>
            <a:r>
              <a:rPr lang="en-US" altLang="en-US" sz="2500" b="1">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vệ</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cho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tới</a:t>
            </a:r>
            <a:r>
              <a:rPr lang="en-US" altLang="en-US" sz="2500">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Giám</a:t>
            </a:r>
            <a:r>
              <a:rPr lang="en-US" altLang="en-US" sz="2500" b="1">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đốc</a:t>
            </a:r>
            <a:r>
              <a:rPr lang="en-US" altLang="en-US" sz="2500" b="1">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bệnh</a:t>
            </a:r>
            <a:r>
              <a:rPr lang="en-US" altLang="en-US" sz="2500" b="1">
                <a:latin typeface="Times New Roman" panose="02020603050405020304" pitchFamily="18" charset="0"/>
                <a:ea typeface="MS Mincho"/>
                <a:cs typeface="Calibri" panose="020F0502020204030204" pitchFamily="34" charset="0"/>
              </a:rPr>
              <a:t> </a:t>
            </a:r>
            <a:r>
              <a:rPr lang="en-US" altLang="en-US" sz="2500" b="1" err="1">
                <a:latin typeface="Times New Roman" panose="02020603050405020304" pitchFamily="18" charset="0"/>
                <a:ea typeface="MS Mincho"/>
                <a:cs typeface="Calibri" panose="020F0502020204030204" pitchFamily="34" charset="0"/>
              </a:rPr>
              <a:t>viện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cần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phải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học</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về</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kỹ</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năng</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giao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tiếp</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trong</a:t>
            </a:r>
            <a:r>
              <a:rPr lang="en-US" altLang="en-US" sz="2500">
                <a:latin typeface="Times New Roman" panose="02020603050405020304" pitchFamily="18" charset="0"/>
                <a:ea typeface="MS Mincho"/>
                <a:cs typeface="Calibri" panose="020F0502020204030204" pitchFamily="34" charset="0"/>
              </a:rPr>
              <a:t> y </a:t>
            </a:r>
            <a:r>
              <a:rPr lang="en-US" altLang="en-US" sz="2500" err="1">
                <a:latin typeface="Times New Roman" panose="02020603050405020304" pitchFamily="18" charset="0"/>
                <a:ea typeface="MS Mincho"/>
                <a:cs typeface="Calibri" panose="020F0502020204030204" pitchFamily="34" charset="0"/>
              </a:rPr>
              <a:t>khoa</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từ</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việc</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chào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hỏi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thế</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nào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thái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độ</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ánh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mắt</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cường</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độ</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giọng</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nói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ra</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sao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để</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tạo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sự</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thiện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cảm</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với</a:t>
            </a:r>
            <a:r>
              <a:rPr lang="en-US" altLang="en-US" sz="2500">
                <a:latin typeface="Times New Roman" panose="02020603050405020304" pitchFamily="18" charset="0"/>
                <a:ea typeface="MS Mincho"/>
                <a:cs typeface="Calibri" panose="020F0502020204030204" pitchFamily="34" charset="0"/>
              </a:rPr>
              <a:t> NB </a:t>
            </a:r>
            <a:r>
              <a:rPr lang="en-US" altLang="en-US" sz="2500" err="1">
                <a:latin typeface="Times New Roman" panose="02020603050405020304" pitchFamily="18" charset="0"/>
                <a:ea typeface="MS Mincho"/>
                <a:cs typeface="Calibri" panose="020F0502020204030204" pitchFamily="34" charset="0"/>
              </a:rPr>
              <a:t>và</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thân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nhân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của</a:t>
            </a:r>
            <a:r>
              <a:rPr lang="en-US" altLang="en-US" sz="2500">
                <a:latin typeface="Times New Roman" panose="02020603050405020304" pitchFamily="18" charset="0"/>
                <a:ea typeface="MS Mincho"/>
                <a:cs typeface="Calibri" panose="020F0502020204030204" pitchFamily="34" charset="0"/>
              </a:rPr>
              <a:t> NB; </a:t>
            </a:r>
            <a:r>
              <a:rPr lang="en-US" altLang="en-US" sz="2500" err="1">
                <a:latin typeface="Times New Roman" panose="02020603050405020304" pitchFamily="18" charset="0"/>
                <a:ea typeface="MS Mincho"/>
                <a:cs typeface="Calibri" panose="020F0502020204030204" pitchFamily="34" charset="0"/>
              </a:rPr>
              <a:t>bệnh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viện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cần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tuyên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truyền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giáo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dục</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nhân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viên</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của</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mình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về</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những</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hình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ảnh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nào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là</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văn</a:t>
            </a:r>
            <a:r>
              <a:rPr lang="en-US" altLang="en-US" sz="2500">
                <a:latin typeface="Times New Roman" panose="02020603050405020304" pitchFamily="18" charset="0"/>
                <a:ea typeface="MS Mincho"/>
                <a:cs typeface="Calibri" panose="020F0502020204030204" pitchFamily="34" charset="0"/>
              </a:rPr>
              <a:t> minh, </a:t>
            </a:r>
            <a:r>
              <a:rPr lang="en-US" altLang="en-US" sz="2500" err="1">
                <a:latin typeface="Times New Roman" panose="02020603050405020304" pitchFamily="18" charset="0"/>
                <a:ea typeface="MS Mincho"/>
                <a:cs typeface="Calibri" panose="020F0502020204030204" pitchFamily="34" charset="0"/>
              </a:rPr>
              <a:t>lịch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sự</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hình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ảnh</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nào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không</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đẹp</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khi</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giao</a:t>
            </a:r>
            <a:r>
              <a:rPr lang="en-US" altLang="en-US" sz="2500">
                <a:latin typeface="Times New Roman" panose="02020603050405020304" pitchFamily="18" charset="0"/>
                <a:ea typeface="MS Mincho"/>
                <a:cs typeface="Calibri" panose="020F0502020204030204" pitchFamily="34" charset="0"/>
              </a:rPr>
              <a:t> </a:t>
            </a:r>
            <a:r>
              <a:rPr lang="en-US" altLang="en-US" sz="2500" err="1">
                <a:latin typeface="Times New Roman" panose="02020603050405020304" pitchFamily="18" charset="0"/>
                <a:ea typeface="MS Mincho"/>
                <a:cs typeface="Calibri" panose="020F0502020204030204" pitchFamily="34" charset="0"/>
              </a:rPr>
              <a:t>tiếp</a:t>
            </a:r>
            <a:r>
              <a:rPr lang="en-US" altLang="en-US" sz="2500">
                <a:latin typeface="Times New Roman" panose="02020603050405020304" pitchFamily="18" charset="0"/>
                <a:ea typeface="MS Mincho"/>
                <a:cs typeface="Calibri" panose="020F0502020204030204" pitchFamily="34" charset="0"/>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553693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09006" y="940526"/>
            <a:ext cx="11982994"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b="1" i="1">
                <a:latin typeface="Times New Roman" panose="02020603050405020304" pitchFamily="18" charset="0"/>
                <a:ea typeface="MS Mincho"/>
                <a:cs typeface="Times New Roman" panose="02020603050405020304" pitchFamily="18" charset="0"/>
              </a:rPr>
              <a:t>1. </a:t>
            </a:r>
            <a:r>
              <a:rPr lang="en-US" altLang="en-US" sz="2500" b="1" i="1" err="1">
                <a:latin typeface="Times New Roman" panose="02020603050405020304" pitchFamily="18" charset="0"/>
                <a:ea typeface="MS Mincho"/>
                <a:cs typeface="Times New Roman" panose="02020603050405020304" pitchFamily="18" charset="0"/>
              </a:rPr>
              <a:t>Giao</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tiếp</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không</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lời</a:t>
            </a:r>
            <a:r>
              <a:rPr lang="en-US" altLang="en-US" sz="2500" b="1" i="1">
                <a:latin typeface="Times New Roman" panose="02020603050405020304" pitchFamily="18" charset="0"/>
                <a:ea typeface="MS Mincho"/>
                <a:cs typeface="Times New Roman" panose="02020603050405020304" pitchFamily="18" charset="0"/>
              </a:rPr>
              <a:t> </a:t>
            </a:r>
            <a:endParaRPr lang="en-US" altLang="en-US" sz="2500">
              <a:latin typeface="Times New Roman" panose="02020603050405020304" pitchFamily="18" charset="0"/>
              <a:ea typeface="MS Mincho"/>
              <a:cs typeface="Times New Roman" panose="02020603050405020304" pitchFamily="18" charset="0"/>
            </a:endParaRPr>
          </a:p>
          <a:p>
            <a:pPr algn="just" eaLnBrk="1" hangingPunct="1"/>
            <a:r>
              <a:rPr lang="en-US" altLang="en-US" sz="2500" err="1">
                <a:latin typeface="Times New Roman" panose="02020603050405020304" pitchFamily="18" charset="0"/>
                <a:ea typeface="MS Mincho"/>
                <a:cs typeface="Times New Roman" panose="02020603050405020304" pitchFamily="18" charset="0"/>
              </a:rPr>
              <a:t>Những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giao</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tiếp</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không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lời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bao</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gồm</a:t>
            </a:r>
            <a:r>
              <a:rPr lang="en-US" altLang="en-US" sz="2500">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Tác</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phong</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thái</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độ</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cử</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chỉ</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nụ</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cười</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ánh</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mắt</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điệu</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bộ</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nét</a:t>
            </a:r>
            <a:r>
              <a:rPr lang="en-US" altLang="en-US" sz="2500" b="1">
                <a:latin typeface="Times New Roman" panose="02020603050405020304" pitchFamily="18" charset="0"/>
                <a:ea typeface="MS Mincho"/>
                <a:cs typeface="Times New Roman" panose="02020603050405020304" pitchFamily="18" charset="0"/>
              </a:rPr>
              <a:t> </a:t>
            </a:r>
            <a:r>
              <a:rPr lang="en-US" altLang="en-US" sz="2500" b="1" err="1">
                <a:latin typeface="Times New Roman" panose="02020603050405020304" pitchFamily="18" charset="0"/>
                <a:ea typeface="MS Mincho"/>
                <a:cs typeface="Times New Roman" panose="02020603050405020304" pitchFamily="18" charset="0"/>
              </a:rPr>
              <a:t>mặt</a:t>
            </a:r>
            <a:r>
              <a:rPr lang="en-US" altLang="en-US" sz="2500" b="1">
                <a:latin typeface="Times New Roman" panose="02020603050405020304" pitchFamily="18" charset="0"/>
                <a:ea typeface="MS Mincho"/>
                <a:cs typeface="Times New Roman" panose="02020603050405020304" pitchFamily="18" charset="0"/>
              </a:rPr>
              <a: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Tất</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cả</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sẽ</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khiến</a:t>
            </a:r>
            <a:r>
              <a:rPr lang="en-US" altLang="en-US" sz="2500">
                <a:latin typeface="Times New Roman" panose="02020603050405020304" pitchFamily="18" charset="0"/>
                <a:ea typeface="MS Mincho"/>
                <a:cs typeface="Times New Roman" panose="02020603050405020304" pitchFamily="18" charset="0"/>
              </a:rPr>
              <a:t> NB </a:t>
            </a:r>
            <a:r>
              <a:rPr lang="en-US" altLang="en-US" sz="2500" err="1">
                <a:latin typeface="Times New Roman" panose="02020603050405020304" pitchFamily="18" charset="0"/>
                <a:ea typeface="MS Mincho"/>
                <a:cs typeface="Times New Roman" panose="02020603050405020304" pitchFamily="18" charset="0"/>
              </a:rPr>
              <a:t>cảm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thấy</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họ</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được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chào</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đón</a:t>
            </a:r>
            <a:r>
              <a:rPr lang="en-US" altLang="en-US" sz="2500">
                <a:latin typeface="Times New Roman" panose="02020603050405020304" pitchFamily="18" charset="0"/>
                <a:ea typeface="MS Mincho"/>
                <a:cs typeface="Times New Roman" panose="02020603050405020304" pitchFamily="18" charset="0"/>
              </a:rPr>
              <a:t>, an </a:t>
            </a:r>
            <a:r>
              <a:rPr lang="en-US" altLang="en-US" sz="2500" err="1">
                <a:latin typeface="Times New Roman" panose="02020603050405020304" pitchFamily="18" charset="0"/>
                <a:ea typeface="MS Mincho"/>
                <a:cs typeface="Times New Roman" panose="02020603050405020304" pitchFamily="18" charset="0"/>
              </a:rPr>
              <a:t>tâm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hơn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cảm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giác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ấm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áp</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i="1" smtClean="0">
                <a:latin typeface="Times New Roman" panose="02020603050405020304" pitchFamily="18" charset="0"/>
                <a:ea typeface="MS Mincho"/>
                <a:cs typeface="Times New Roman" panose="02020603050405020304" pitchFamily="18" charset="0"/>
              </a:rPr>
              <a:t>1.1</a:t>
            </a:r>
            <a:r>
              <a:rPr lang="en-US" altLang="en-US" sz="2500"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Môi</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trường</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giao</a:t>
            </a:r>
            <a:r>
              <a:rPr lang="en-US" altLang="en-US" sz="2500" b="1" i="1">
                <a:latin typeface="Times New Roman" panose="02020603050405020304" pitchFamily="18" charset="0"/>
                <a:ea typeface="MS Mincho"/>
                <a:cs typeface="Times New Roman" panose="02020603050405020304" pitchFamily="18" charset="0"/>
              </a:rPr>
              <a:t> </a:t>
            </a:r>
            <a:r>
              <a:rPr lang="en-US" altLang="en-US" sz="2500" b="1" i="1" err="1">
                <a:latin typeface="Times New Roman" panose="02020603050405020304" pitchFamily="18" charset="0"/>
                <a:ea typeface="MS Mincho"/>
                <a:cs typeface="Times New Roman" panose="02020603050405020304" pitchFamily="18" charset="0"/>
              </a:rPr>
              <a:t>tiếp</a:t>
            </a:r>
            <a:endParaRPr lang="en-US" altLang="en-US" sz="2500" b="1">
              <a:latin typeface="Times New Roman" panose="02020603050405020304" pitchFamily="18" charset="0"/>
              <a:ea typeface="MS Mincho"/>
              <a:cs typeface="Times New Roman" panose="02020603050405020304" pitchFamily="18" charset="0"/>
            </a:endParaRPr>
          </a:p>
          <a:p>
            <a:pPr algn="just" eaLnBrk="1" hangingPunct="1"/>
            <a:r>
              <a:rPr lang="en-US" altLang="en-US" sz="2500" err="1">
                <a:latin typeface="Times New Roman" panose="02020603050405020304" pitchFamily="18" charset="0"/>
                <a:ea typeface="MS Mincho"/>
                <a:cs typeface="Times New Roman" panose="02020603050405020304" pitchFamily="18" charset="0"/>
              </a:rPr>
              <a:t>Địa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điểm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thường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là</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nơi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làm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việc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của</a:t>
            </a:r>
            <a:r>
              <a:rPr lang="en-US" altLang="en-US" sz="2500">
                <a:latin typeface="Times New Roman" panose="02020603050405020304" pitchFamily="18" charset="0"/>
                <a:ea typeface="MS Mincho"/>
                <a:cs typeface="Times New Roman" panose="02020603050405020304" pitchFamily="18" charset="0"/>
              </a:rPr>
              <a:t> CBYT (</a:t>
            </a:r>
            <a:r>
              <a:rPr lang="en-US" altLang="en-US" sz="2500" err="1">
                <a:latin typeface="Times New Roman" panose="02020603050405020304" pitchFamily="18" charset="0"/>
                <a:ea typeface="MS Mincho"/>
                <a:cs typeface="Times New Roman" panose="02020603050405020304" pitchFamily="18" charset="0"/>
              </a:rPr>
              <a:t>phòng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bác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sĩ</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phòng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khám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hoặc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phòng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bệnh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thủ</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thuật</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err="1">
                <a:latin typeface="Times New Roman" panose="02020603050405020304" pitchFamily="18" charset="0"/>
                <a:ea typeface="MS Mincho"/>
                <a:cs typeface="Times New Roman" panose="02020603050405020304" pitchFamily="18" charset="0"/>
              </a:rPr>
              <a:t>Phòng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giao</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tiếp</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phải</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được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trang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bị</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đầy</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đủ</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về</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chuyên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môn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bàn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làm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việc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của</a:t>
            </a:r>
            <a:r>
              <a:rPr lang="en-US" altLang="en-US" sz="2500">
                <a:latin typeface="Times New Roman" panose="02020603050405020304" pitchFamily="18" charset="0"/>
                <a:ea typeface="MS Mincho"/>
                <a:cs typeface="Times New Roman" panose="02020603050405020304" pitchFamily="18" charset="0"/>
              </a:rPr>
              <a:t> CBYT, </a:t>
            </a:r>
            <a:r>
              <a:rPr lang="en-US" altLang="en-US" sz="2500" err="1">
                <a:latin typeface="Times New Roman" panose="02020603050405020304" pitchFamily="18" charset="0"/>
                <a:ea typeface="MS Mincho"/>
                <a:cs typeface="Times New Roman" panose="02020603050405020304" pitchFamily="18" charset="0"/>
              </a:rPr>
              <a:t>giường</a:t>
            </a:r>
            <a:r>
              <a:rPr lang="en-US" altLang="en-US" sz="2500">
                <a:latin typeface="Times New Roman" panose="02020603050405020304" pitchFamily="18" charset="0"/>
                <a:ea typeface="MS Mincho"/>
                <a:cs typeface="Times New Roman" panose="02020603050405020304" pitchFamily="18" charset="0"/>
              </a:rPr>
              <a:t> NB, </a:t>
            </a:r>
            <a:r>
              <a:rPr lang="en-US" altLang="en-US" sz="2500" err="1">
                <a:latin typeface="Times New Roman" panose="02020603050405020304" pitchFamily="18" charset="0"/>
                <a:ea typeface="MS Mincho"/>
                <a:cs typeface="Times New Roman" panose="02020603050405020304" pitchFamily="18" charset="0"/>
              </a:rPr>
              <a:t>ghế</a:t>
            </a:r>
            <a:r>
              <a:rPr lang="en-US" altLang="en-US" sz="2500">
                <a:latin typeface="Times New Roman" panose="02020603050405020304" pitchFamily="18" charset="0"/>
                <a:ea typeface="MS Mincho"/>
                <a:cs typeface="Times New Roman" panose="02020603050405020304" pitchFamily="18" charset="0"/>
              </a:rPr>
              <a:t> </a:t>
            </a:r>
            <a:r>
              <a:rPr lang="en-US" altLang="en-US" sz="2500" err="1" smtClean="0">
                <a:latin typeface="Times New Roman" panose="02020603050405020304" pitchFamily="18" charset="0"/>
                <a:ea typeface="MS Mincho"/>
                <a:cs typeface="Times New Roman" panose="02020603050405020304" pitchFamily="18" charset="0"/>
              </a:rPr>
              <a:t>ngồi</a:t>
            </a:r>
            <a:r>
              <a:rPr lang="en-US" altLang="en-US" sz="2500" smtClean="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tủ</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thuốc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bồn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rửa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tay</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Đèn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sáng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cửa</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đóng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kín</a:t>
            </a:r>
            <a:r>
              <a:rPr lang="en-US" altLang="en-US" sz="2500">
                <a:latin typeface="Times New Roman" panose="02020603050405020304" pitchFamily="18" charset="0"/>
                <a:ea typeface="MS Mincho"/>
                <a:cs typeface="Times New Roman" panose="02020603050405020304" pitchFamily="18" charset="0"/>
              </a:rPr>
              <a:t>,</a:t>
            </a:r>
          </a:p>
          <a:p>
            <a:pPr algn="just" eaLnBrk="1" hangingPunct="1"/>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Phòng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cần</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được</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cách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âm</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để</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tránh</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tiếng</a:t>
            </a:r>
            <a:r>
              <a:rPr lang="en-US" altLang="en-US" sz="2500">
                <a:latin typeface="Times New Roman" panose="02020603050405020304" pitchFamily="18" charset="0"/>
                <a:ea typeface="MS Mincho"/>
                <a:cs typeface="Times New Roman" panose="02020603050405020304" pitchFamily="18" charset="0"/>
              </a:rPr>
              <a:t> </a:t>
            </a:r>
            <a:r>
              <a:rPr lang="en-US" altLang="en-US" sz="2500" err="1">
                <a:latin typeface="Times New Roman" panose="02020603050405020304" pitchFamily="18" charset="0"/>
                <a:ea typeface="MS Mincho"/>
                <a:cs typeface="Times New Roman" panose="02020603050405020304" pitchFamily="18" charset="0"/>
              </a:rPr>
              <a:t>ồn</a:t>
            </a:r>
            <a:r>
              <a:rPr lang="en-US" altLang="en-US" sz="2500">
                <a:latin typeface="Times New Roman" panose="02020603050405020304" pitchFamily="18" charset="0"/>
                <a:ea typeface="MS Mincho"/>
                <a:cs typeface="Times New Roman" panose="02020603050405020304" pitchFamily="18" charset="0"/>
              </a:rPr>
              <a:t>.</a:t>
            </a:r>
          </a:p>
          <a:p>
            <a:pPr eaLnBrk="1" hangingPunct="1"/>
            <a:r>
              <a:rPr lang="en-US" altLang="en-US" sz="2500">
                <a:latin typeface="Times New Roman" panose="02020603050405020304" pitchFamily="18" charset="0"/>
                <a:cs typeface="Times New Roman" panose="02020603050405020304" pitchFamily="18" charset="0"/>
              </a:rPr>
              <a:t>L</a:t>
            </a:r>
            <a:r>
              <a:rPr lang="vi-VN" altLang="en-US" sz="2500">
                <a:latin typeface="Times New Roman" panose="02020603050405020304" pitchFamily="18" charset="0"/>
                <a:cs typeface="Times New Roman" panose="02020603050405020304" pitchFamily="18" charset="0"/>
              </a:rPr>
              <a:t>ưu ý: </a:t>
            </a:r>
            <a:r>
              <a:rPr lang="en-US" altLang="en-US" sz="2500" err="1">
                <a:latin typeface="Times New Roman" panose="02020603050405020304" pitchFamily="18" charset="0"/>
                <a:cs typeface="Times New Roman" panose="02020603050405020304" pitchFamily="18" charset="0"/>
              </a:rPr>
              <a:t>Khi</a:t>
            </a:r>
            <a:r>
              <a:rPr lang="vi-VN" altLang="en-US" sz="2500">
                <a:latin typeface="Times New Roman" panose="02020603050405020304" pitchFamily="18" charset="0"/>
                <a:cs typeface="Times New Roman" panose="02020603050405020304" pitchFamily="18" charset="0"/>
              </a:rPr>
              <a:t> Khám</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và</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chăm</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sóc</a:t>
            </a:r>
            <a:r>
              <a:rPr lang="vi-VN" altLang="en-US" sz="2500">
                <a:latin typeface="Times New Roman" panose="02020603050405020304" pitchFamily="18" charset="0"/>
                <a:cs typeface="Times New Roman" panose="02020603050405020304" pitchFamily="18" charset="0"/>
              </a:rPr>
              <a:t> cho người bệnh</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đ</a:t>
            </a:r>
            <a:r>
              <a:rPr lang="en-US" altLang="en-US" sz="2500" err="1" smtClean="0">
                <a:latin typeface="Times New Roman" panose="02020603050405020304" pitchFamily="18" charset="0"/>
                <a:cs typeface="Times New Roman" panose="02020603050405020304" pitchFamily="18" charset="0"/>
              </a:rPr>
              <a:t>ặc</a:t>
            </a:r>
            <a:r>
              <a:rPr lang="en-US" altLang="en-US" sz="2500" smtClean="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biệt</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khi</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người</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bệnh</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là</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nữ</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giới</a:t>
            </a:r>
            <a:r>
              <a:rPr lang="vi-VN" altLang="en-US" sz="2500">
                <a:latin typeface="Times New Roman" panose="02020603050405020304" pitchFamily="18" charset="0"/>
                <a:cs typeface="Times New Roman" panose="02020603050405020304" pitchFamily="18" charset="0"/>
              </a:rPr>
              <a:t>, nhất thiết phải </a:t>
            </a:r>
            <a:r>
              <a:rPr lang="en-US" altLang="en-US" sz="2500" err="1">
                <a:latin typeface="Times New Roman" panose="02020603050405020304" pitchFamily="18" charset="0"/>
                <a:cs typeface="Times New Roman" panose="02020603050405020304" pitchFamily="18" charset="0"/>
              </a:rPr>
              <a:t>thêm</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sự</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có</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mặt</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của</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một</a:t>
            </a:r>
            <a:r>
              <a:rPr lang="en-US" altLang="en-US" sz="2500">
                <a:latin typeface="Times New Roman" panose="02020603050405020304" pitchFamily="18" charset="0"/>
                <a:cs typeface="Times New Roman" panose="02020603050405020304" pitchFamily="18" charset="0"/>
              </a:rPr>
              <a:t> CBYT </a:t>
            </a:r>
            <a:r>
              <a:rPr lang="en-US" altLang="en-US" sz="2500" err="1">
                <a:latin typeface="Times New Roman" panose="02020603050405020304" pitchFamily="18" charset="0"/>
                <a:cs typeface="Times New Roman" panose="02020603050405020304" pitchFamily="18" charset="0"/>
              </a:rPr>
              <a:t>khác</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điêu</a:t>
            </a:r>
            <a:r>
              <a:rPr lang="en-US" altLang="en-US" sz="2500">
                <a:latin typeface="Times New Roman" panose="02020603050405020304" pitchFamily="18" charset="0"/>
                <a:cs typeface="Times New Roman" panose="02020603050405020304" pitchFamily="18" charset="0"/>
              </a:rPr>
              <a:t> </a:t>
            </a:r>
            <a:r>
              <a:rPr lang="en-US" altLang="en-US" sz="2500" err="1">
                <a:latin typeface="Times New Roman" panose="02020603050405020304" pitchFamily="18" charset="0"/>
                <a:cs typeface="Times New Roman" panose="02020603050405020304" pitchFamily="18" charset="0"/>
              </a:rPr>
              <a:t>dưỡng</a:t>
            </a:r>
            <a:r>
              <a:rPr lang="en-US" altLang="en-US" sz="2500">
                <a:latin typeface="Times New Roman" panose="02020603050405020304" pitchFamily="18" charset="0"/>
                <a:cs typeface="Times New Roman" panose="02020603050405020304" pitchFamily="18" charset="0"/>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1200906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483327" y="1502230"/>
            <a:ext cx="1153450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tabLst>
                <a:tab pos="809625" algn="l"/>
              </a:tabLst>
              <a:defRPr>
                <a:solidFill>
                  <a:schemeClr val="tx1"/>
                </a:solidFill>
                <a:latin typeface="Calibri" panose="020F0502020204030204" pitchFamily="34" charset="0"/>
              </a:defRPr>
            </a:lvl1pPr>
            <a:lvl2pPr marL="742950" indent="-285750">
              <a:tabLst>
                <a:tab pos="809625" algn="l"/>
              </a:tabLst>
              <a:defRPr>
                <a:solidFill>
                  <a:schemeClr val="tx1"/>
                </a:solidFill>
                <a:latin typeface="Calibri" panose="020F0502020204030204" pitchFamily="34" charset="0"/>
              </a:defRPr>
            </a:lvl2pPr>
            <a:lvl3pPr marL="1143000" indent="-228600">
              <a:tabLst>
                <a:tab pos="809625" algn="l"/>
              </a:tabLst>
              <a:defRPr>
                <a:solidFill>
                  <a:schemeClr val="tx1"/>
                </a:solidFill>
                <a:latin typeface="Calibri" panose="020F0502020204030204" pitchFamily="34" charset="0"/>
              </a:defRPr>
            </a:lvl3pPr>
            <a:lvl4pPr marL="1600200" indent="-228600">
              <a:tabLst>
                <a:tab pos="809625" algn="l"/>
              </a:tabLst>
              <a:defRPr>
                <a:solidFill>
                  <a:schemeClr val="tx1"/>
                </a:solidFill>
                <a:latin typeface="Calibri" panose="020F0502020204030204" pitchFamily="34" charset="0"/>
              </a:defRPr>
            </a:lvl4pPr>
            <a:lvl5pPr marL="2057400" indent="-228600">
              <a:tabLst>
                <a:tab pos="809625" algn="l"/>
              </a:tabLst>
              <a:defRPr>
                <a:solidFill>
                  <a:schemeClr val="tx1"/>
                </a:solidFill>
                <a:latin typeface="Calibri" panose="020F0502020204030204" pitchFamily="34" charset="0"/>
              </a:defRPr>
            </a:lvl5pPr>
            <a:lvl6pPr marL="2514600" indent="-228600" fontAlgn="base">
              <a:spcBef>
                <a:spcPct val="0"/>
              </a:spcBef>
              <a:spcAft>
                <a:spcPct val="0"/>
              </a:spcAft>
              <a:tabLst>
                <a:tab pos="809625" algn="l"/>
              </a:tabLst>
              <a:defRPr>
                <a:solidFill>
                  <a:schemeClr val="tx1"/>
                </a:solidFill>
                <a:latin typeface="Calibri" panose="020F0502020204030204" pitchFamily="34" charset="0"/>
              </a:defRPr>
            </a:lvl6pPr>
            <a:lvl7pPr marL="2971800" indent="-228600" fontAlgn="base">
              <a:spcBef>
                <a:spcPct val="0"/>
              </a:spcBef>
              <a:spcAft>
                <a:spcPct val="0"/>
              </a:spcAft>
              <a:tabLst>
                <a:tab pos="809625" algn="l"/>
              </a:tabLst>
              <a:defRPr>
                <a:solidFill>
                  <a:schemeClr val="tx1"/>
                </a:solidFill>
                <a:latin typeface="Calibri" panose="020F0502020204030204" pitchFamily="34" charset="0"/>
              </a:defRPr>
            </a:lvl7pPr>
            <a:lvl8pPr marL="3429000" indent="-228600" fontAlgn="base">
              <a:spcBef>
                <a:spcPct val="0"/>
              </a:spcBef>
              <a:spcAft>
                <a:spcPct val="0"/>
              </a:spcAft>
              <a:tabLst>
                <a:tab pos="809625" algn="l"/>
              </a:tabLst>
              <a:defRPr>
                <a:solidFill>
                  <a:schemeClr val="tx1"/>
                </a:solidFill>
                <a:latin typeface="Calibri" panose="020F0502020204030204" pitchFamily="34" charset="0"/>
              </a:defRPr>
            </a:lvl8pPr>
            <a:lvl9pPr marL="3886200" indent="-228600" fontAlgn="base">
              <a:spcBef>
                <a:spcPct val="0"/>
              </a:spcBef>
              <a:spcAft>
                <a:spcPct val="0"/>
              </a:spcAft>
              <a:tabLst>
                <a:tab pos="809625" algn="l"/>
              </a:tabLst>
              <a:defRPr>
                <a:solidFill>
                  <a:schemeClr val="tx1"/>
                </a:solidFill>
                <a:latin typeface="Calibri" panose="020F0502020204030204" pitchFamily="34" charset="0"/>
              </a:defRPr>
            </a:lvl9pPr>
          </a:lstStyle>
          <a:p>
            <a:pPr algn="just" eaLnBrk="1" hangingPunct="1"/>
            <a:r>
              <a:rPr lang="en-US" altLang="en-US" sz="2800" b="1" i="1">
                <a:latin typeface="Times New Roman" panose="02020603050405020304" pitchFamily="18" charset="0"/>
                <a:ea typeface="MS Mincho"/>
                <a:cs typeface="Times New Roman" panose="02020603050405020304" pitchFamily="18" charset="0"/>
              </a:rPr>
              <a:t>1.2. </a:t>
            </a:r>
            <a:r>
              <a:rPr lang="en-US" altLang="en-US" sz="2800" b="1" i="1" err="1">
                <a:latin typeface="Times New Roman" panose="02020603050405020304" pitchFamily="18" charset="0"/>
                <a:ea typeface="MS Mincho"/>
                <a:cs typeface="Times New Roman" panose="02020603050405020304" pitchFamily="18" charset="0"/>
              </a:rPr>
              <a:t>Hình</a:t>
            </a:r>
            <a:r>
              <a:rPr lang="en-US" altLang="en-US" sz="2800" b="1" i="1">
                <a:latin typeface="Times New Roman" panose="02020603050405020304" pitchFamily="18" charset="0"/>
                <a:ea typeface="MS Mincho"/>
                <a:cs typeface="Times New Roman" panose="02020603050405020304" pitchFamily="18" charset="0"/>
              </a:rPr>
              <a:t> </a:t>
            </a:r>
            <a:r>
              <a:rPr lang="en-US" altLang="en-US" sz="2800" b="1" i="1" err="1">
                <a:latin typeface="Times New Roman" panose="02020603050405020304" pitchFamily="18" charset="0"/>
                <a:ea typeface="MS Mincho"/>
                <a:cs typeface="Times New Roman" panose="02020603050405020304" pitchFamily="18" charset="0"/>
              </a:rPr>
              <a:t>thức</a:t>
            </a:r>
            <a:r>
              <a:rPr lang="en-US" altLang="en-US" sz="2800" b="1" i="1">
                <a:latin typeface="Times New Roman" panose="02020603050405020304" pitchFamily="18" charset="0"/>
                <a:ea typeface="MS Mincho"/>
                <a:cs typeface="Times New Roman" panose="02020603050405020304" pitchFamily="18" charset="0"/>
              </a:rPr>
              <a:t>, </a:t>
            </a:r>
            <a:r>
              <a:rPr lang="en-US" altLang="en-US" sz="2800" b="1" i="1" err="1">
                <a:latin typeface="Times New Roman" panose="02020603050405020304" pitchFamily="18" charset="0"/>
                <a:ea typeface="MS Mincho"/>
                <a:cs typeface="Times New Roman" panose="02020603050405020304" pitchFamily="18" charset="0"/>
              </a:rPr>
              <a:t>tác</a:t>
            </a:r>
            <a:r>
              <a:rPr lang="en-US" altLang="en-US" sz="2800" b="1" i="1">
                <a:latin typeface="Times New Roman" panose="02020603050405020304" pitchFamily="18" charset="0"/>
                <a:ea typeface="MS Mincho"/>
                <a:cs typeface="Times New Roman" panose="02020603050405020304" pitchFamily="18" charset="0"/>
              </a:rPr>
              <a:t> </a:t>
            </a:r>
            <a:r>
              <a:rPr lang="en-US" altLang="en-US" sz="2800" b="1" i="1" err="1">
                <a:latin typeface="Times New Roman" panose="02020603050405020304" pitchFamily="18" charset="0"/>
                <a:ea typeface="MS Mincho"/>
                <a:cs typeface="Times New Roman" panose="02020603050405020304" pitchFamily="18" charset="0"/>
              </a:rPr>
              <a:t>phong</a:t>
            </a:r>
            <a:r>
              <a:rPr lang="en-US" altLang="en-US" sz="2800" i="1">
                <a:latin typeface="Times New Roman" panose="02020603050405020304" pitchFamily="18" charset="0"/>
                <a:ea typeface="MS Mincho"/>
                <a:cs typeface="Times New Roman" panose="02020603050405020304" pitchFamily="18" charset="0"/>
              </a:rPr>
              <a:t>:</a:t>
            </a:r>
            <a:endParaRPr lang="en-US" altLang="en-US" sz="2800">
              <a:latin typeface="Times New Roman" panose="02020603050405020304" pitchFamily="18" charset="0"/>
              <a:ea typeface="MS Mincho"/>
              <a:cs typeface="Times New Roman" panose="02020603050405020304" pitchFamily="18" charset="0"/>
            </a:endParaRPr>
          </a:p>
          <a:p>
            <a:pPr algn="just" eaLnBrk="1" hangingPunct="1"/>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Nghiêm</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túc</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nhưng</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dễ</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gần</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mặc</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đồng</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phục</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sạch</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đẹp</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đúng</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quy</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định</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không</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nhàu</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nát</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và</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đeo</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biển</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tên</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đầy</a:t>
            </a:r>
            <a:r>
              <a:rPr lang="en-US" altLang="en-US" sz="2800">
                <a:latin typeface="Times New Roman" panose="02020603050405020304" pitchFamily="18" charset="0"/>
                <a:ea typeface="MS Mincho"/>
                <a:cs typeface="Times New Roman" panose="02020603050405020304" pitchFamily="18" charset="0"/>
              </a:rPr>
              <a:t> </a:t>
            </a:r>
            <a:r>
              <a:rPr lang="en-US" altLang="en-US" sz="2800" err="1">
                <a:latin typeface="Times New Roman" panose="02020603050405020304" pitchFamily="18" charset="0"/>
                <a:ea typeface="MS Mincho"/>
                <a:cs typeface="Times New Roman" panose="02020603050405020304" pitchFamily="18" charset="0"/>
              </a:rPr>
              <a:t>đủ</a:t>
            </a:r>
            <a:r>
              <a:rPr lang="en-US" altLang="en-US" sz="2800">
                <a:latin typeface="Times New Roman" panose="02020603050405020304" pitchFamily="18" charset="0"/>
                <a:ea typeface="MS Mincho"/>
                <a:cs typeface="Times New Roman" panose="02020603050405020304" pitchFamily="18" charset="0"/>
              </a:rPr>
              <a:t>.</a:t>
            </a:r>
            <a:endParaRPr lang="en-US" altLang="en-US" sz="2800">
              <a:latin typeface="Times New Roman" panose="02020603050405020304" pitchFamily="18" charset="0"/>
              <a:ea typeface="MS Mincho"/>
              <a:cs typeface="MS Mincho"/>
            </a:endParaRPr>
          </a:p>
          <a:p>
            <a:pPr algn="just" eaLnBrk="1" hangingPunct="1"/>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Trang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phục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phù</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hợp</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với</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chức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danh</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theo</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quy</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định</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phải</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được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là</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phẳng</a:t>
            </a:r>
            <a:r>
              <a:rPr lang="en-US" altLang="en-US" sz="2800">
                <a:latin typeface="Times New Roman" panose="02020603050405020304" pitchFamily="18" charset="0"/>
                <a:ea typeface="MS Mincho"/>
                <a:cs typeface="MS Mincho"/>
              </a:rPr>
              <a:t>.</a:t>
            </a:r>
          </a:p>
          <a:p>
            <a:pPr algn="just" eaLnBrk="1" hangingPunct="1"/>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Móng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tay</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cắt</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ngắn</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tóc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gọn</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gàng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không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nhuộm</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tóc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với</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những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màu</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rực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rỡ</a:t>
            </a:r>
            <a:r>
              <a:rPr lang="en-US" altLang="en-US" sz="2800">
                <a:latin typeface="Times New Roman" panose="02020603050405020304" pitchFamily="18" charset="0"/>
                <a:ea typeface="MS Mincho"/>
                <a:cs typeface="MS Mincho"/>
              </a:rPr>
              <a:t>.</a:t>
            </a:r>
          </a:p>
          <a:p>
            <a:pPr algn="just" eaLnBrk="1" hangingPunct="1"/>
            <a:r>
              <a:rPr lang="en-US" altLang="en-US" sz="2800" err="1">
                <a:latin typeface="Times New Roman" panose="02020603050405020304" pitchFamily="18" charset="0"/>
                <a:ea typeface="MS Mincho"/>
                <a:cs typeface="MS Mincho"/>
              </a:rPr>
              <a:t>Không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trang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điểm</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quá</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đậm</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khi</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tiếp</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xúc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vói</a:t>
            </a:r>
            <a:r>
              <a:rPr lang="en-US" altLang="en-US" sz="2800">
                <a:latin typeface="Times New Roman" panose="02020603050405020304" pitchFamily="18" charset="0"/>
                <a:ea typeface="MS Mincho"/>
                <a:cs typeface="MS Mincho"/>
              </a:rPr>
              <a:t> NB;</a:t>
            </a:r>
          </a:p>
          <a:p>
            <a:pPr algn="just" eaLnBrk="1" hangingPunct="1"/>
            <a:r>
              <a:rPr lang="en-US" altLang="en-US" sz="2800" err="1">
                <a:latin typeface="Times New Roman" panose="02020603050405020304" pitchFamily="18" charset="0"/>
                <a:ea typeface="MS Mincho"/>
                <a:cs typeface="MS Mincho"/>
              </a:rPr>
              <a:t>Không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mang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đồ</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trang</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sức</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quá</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lòe</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loẹt</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phô</a:t>
            </a:r>
            <a:r>
              <a:rPr lang="en-US" altLang="en-US" sz="2800">
                <a:latin typeface="Times New Roman" panose="02020603050405020304" pitchFamily="18" charset="0"/>
                <a:ea typeface="MS Mincho"/>
                <a:cs typeface="MS Mincho"/>
              </a:rPr>
              <a:t> </a:t>
            </a:r>
            <a:r>
              <a:rPr lang="en-US" altLang="en-US" sz="2800" err="1">
                <a:latin typeface="Times New Roman" panose="02020603050405020304" pitchFamily="18" charset="0"/>
                <a:ea typeface="MS Mincho"/>
                <a:cs typeface="MS Mincho"/>
              </a:rPr>
              <a:t>trương</a:t>
            </a:r>
            <a:r>
              <a:rPr lang="en-US" altLang="en-US" sz="2800">
                <a:latin typeface="Times New Roman" panose="02020603050405020304" pitchFamily="18" charset="0"/>
                <a:ea typeface="MS Mincho"/>
                <a:cs typeface="MS Mincho"/>
              </a:rPr>
              <a:t>.</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378667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470263" y="1148081"/>
            <a:ext cx="11721737"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500" i="1">
                <a:latin typeface="Times New Roman" panose="02020603050405020304" pitchFamily="18" charset="0"/>
                <a:ea typeface="Calibri" panose="020F0502020204030204" pitchFamily="34" charset="0"/>
                <a:cs typeface="Times New Roman" panose="02020603050405020304" pitchFamily="18" charset="0"/>
              </a:rPr>
              <a:t>1.3.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Thái</a:t>
            </a:r>
            <a:r>
              <a:rPr lang="en-US" altLang="en-US" sz="2500" b="1"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độ</a:t>
            </a:r>
            <a:r>
              <a:rPr lang="en-US" altLang="en-US" sz="2500" b="1"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giao</a:t>
            </a:r>
            <a:r>
              <a:rPr lang="en-US" altLang="en-US" sz="2500" b="1"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b="1" i="1" smtClean="0">
                <a:latin typeface="Times New Roman" panose="02020603050405020304" pitchFamily="18" charset="0"/>
                <a:ea typeface="Calibri" panose="020F0502020204030204" pitchFamily="34" charset="0"/>
                <a:cs typeface="Times New Roman" panose="02020603050405020304" pitchFamily="18" charset="0"/>
              </a:rPr>
              <a:t>tiếp, cử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chỉ</a:t>
            </a:r>
            <a:r>
              <a:rPr lang="en-US" altLang="en-US" sz="2500" b="1"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động</a:t>
            </a:r>
            <a:r>
              <a:rPr lang="en-US" altLang="en-US" sz="2500" b="1"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b="1" i="1" err="1">
                <a:latin typeface="Times New Roman" panose="02020603050405020304" pitchFamily="18" charset="0"/>
                <a:ea typeface="Calibri" panose="020F0502020204030204" pitchFamily="34" charset="0"/>
                <a:cs typeface="Times New Roman" panose="02020603050405020304" pitchFamily="18" charset="0"/>
              </a:rPr>
              <a:t>tác</a:t>
            </a:r>
            <a:r>
              <a:rPr lang="en-US" altLang="en-US" sz="2500" i="1">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err="1">
                <a:latin typeface="Times New Roman" panose="02020603050405020304" pitchFamily="18" charset="0"/>
                <a:ea typeface="Calibri" panose="020F0502020204030204" pitchFamily="34" charset="0"/>
                <a:cs typeface="Times New Roman" panose="02020603050405020304" pitchFamily="18" charset="0"/>
              </a:rPr>
              <a:t>Khi</a:t>
            </a:r>
            <a:r>
              <a:rPr lang="en-US" altLang="en-US" sz="2500">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err="1">
                <a:latin typeface="Times New Roman" panose="02020603050405020304" pitchFamily="18" charset="0"/>
                <a:ea typeface="Calibri" panose="020F0502020204030204" pitchFamily="34" charset="0"/>
                <a:cs typeface="Times New Roman" panose="02020603050405020304" pitchFamily="18" charset="0"/>
              </a:rPr>
              <a:t>tiếp</a:t>
            </a:r>
            <a:r>
              <a:rPr lang="en-US" altLang="en-US" sz="2500">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err="1">
                <a:latin typeface="Times New Roman" panose="02020603050405020304" pitchFamily="18" charset="0"/>
                <a:ea typeface="Calibri" panose="020F0502020204030204" pitchFamily="34" charset="0"/>
                <a:cs typeface="Times New Roman" panose="02020603050405020304" pitchFamily="18" charset="0"/>
              </a:rPr>
              <a:t>đón</a:t>
            </a:r>
            <a:r>
              <a:rPr lang="en-US" altLang="en-US" sz="2500">
                <a:latin typeface="Times New Roman" panose="02020603050405020304" pitchFamily="18" charset="0"/>
                <a:ea typeface="Calibri" panose="020F0502020204030204" pitchFamily="34" charset="0"/>
                <a:cs typeface="Times New Roman" panose="02020603050405020304" pitchFamily="18" charset="0"/>
              </a:rPr>
              <a:t> </a:t>
            </a:r>
            <a:r>
              <a:rPr lang="en-US" altLang="en-US" sz="2500">
                <a:latin typeface="Times New Roman" panose="02020603050405020304" pitchFamily="18" charset="0"/>
                <a:cs typeface="Calibri" panose="020F0502020204030204" pitchFamily="34" charset="0"/>
              </a:rPr>
              <a:t>NB </a:t>
            </a:r>
            <a:r>
              <a:rPr lang="en-US" altLang="en-US" sz="2500" err="1">
                <a:latin typeface="Times New Roman" panose="02020603050405020304" pitchFamily="18" charset="0"/>
                <a:cs typeface="Calibri" panose="020F0502020204030204" pitchFamily="34" charset="0"/>
              </a:rPr>
              <a:t>thái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độ</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phải</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lịch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nhanh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nhẹ</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nhàng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hòa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nhã</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biểu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hiện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sự</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quan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tâm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yêu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thương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cảm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thông</a:t>
            </a:r>
            <a:r>
              <a:rPr lang="en-US" altLang="en-US" sz="2500">
                <a:latin typeface="Times New Roman" panose="02020603050405020304" pitchFamily="18" charset="0"/>
                <a:cs typeface="Calibri" panose="020F0502020204030204" pitchFamily="34" charset="0"/>
              </a:rPr>
              <a:t>, chia </a:t>
            </a:r>
            <a:r>
              <a:rPr lang="en-US" altLang="en-US" sz="2500" err="1">
                <a:latin typeface="Times New Roman" panose="02020603050405020304" pitchFamily="18" charset="0"/>
                <a:cs typeface="Calibri" panose="020F0502020204030204" pitchFamily="34" charset="0"/>
              </a:rPr>
              <a:t>sẻ</a:t>
            </a:r>
            <a:r>
              <a:rPr lang="en-US" altLang="en-US" sz="2500">
                <a:latin typeface="Times New Roman" panose="02020603050405020304" pitchFamily="18" charset="0"/>
                <a:cs typeface="Calibri" panose="020F0502020204030204" pitchFamily="34" charset="0"/>
              </a:rPr>
              <a:t>;</a:t>
            </a:r>
          </a:p>
          <a:p>
            <a:pPr algn="just" eaLnBrk="1" hangingPunct="1"/>
            <a:r>
              <a:rPr lang="en-US" altLang="en-US" sz="2500">
                <a:latin typeface="Times New Roman" panose="02020603050405020304" pitchFamily="18" charset="0"/>
                <a:ea typeface="MS Mincho"/>
                <a:cs typeface="MS Mincho"/>
              </a:rPr>
              <a:t>CBYT </a:t>
            </a:r>
            <a:r>
              <a:rPr lang="en-US" altLang="en-US" sz="2500" err="1">
                <a:latin typeface="Times New Roman" panose="02020603050405020304" pitchFamily="18" charset="0"/>
                <a:ea typeface="MS Mincho"/>
                <a:cs typeface="MS Mincho"/>
              </a:rPr>
              <a:t>cần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quan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sát</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một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cách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kín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đáo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lịch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tìm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hiểu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phát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mọi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biểu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biểu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phản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ứng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của</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Sẵn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sàng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giúp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đỡ</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Luôn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nhớ</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tới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thông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điệp</a:t>
            </a:r>
            <a:r>
              <a:rPr lang="en-US" altLang="en-US" sz="2500">
                <a:latin typeface="Times New Roman" panose="02020603050405020304" pitchFamily="18" charset="0"/>
                <a:ea typeface="MS Mincho"/>
                <a:cs typeface="MS Mincho"/>
              </a:rPr>
              <a:t>: </a:t>
            </a:r>
            <a:r>
              <a:rPr lang="en-US" altLang="en-US" sz="2500" b="1">
                <a:latin typeface="Times New Roman" panose="02020603050405020304" pitchFamily="18" charset="0"/>
                <a:ea typeface="MS Mincho"/>
                <a:cs typeface="MS Mincho"/>
              </a:rPr>
              <a:t>“</a:t>
            </a:r>
            <a:r>
              <a:rPr lang="en-US" altLang="en-US" sz="2500" b="1" err="1">
                <a:latin typeface="Times New Roman" panose="02020603050405020304" pitchFamily="18" charset="0"/>
                <a:ea typeface="MS Mincho"/>
                <a:cs typeface="MS Mincho"/>
              </a:rPr>
              <a:t>Hãy</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để</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tôi</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giúp</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bạn</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một</a:t>
            </a:r>
            <a:r>
              <a:rPr lang="en-US" altLang="en-US" sz="2500" b="1">
                <a:latin typeface="Times New Roman" panose="02020603050405020304" pitchFamily="18" charset="0"/>
                <a:ea typeface="MS Mincho"/>
                <a:cs typeface="MS Mincho"/>
              </a:rPr>
              <a:t> </a:t>
            </a:r>
            <a:r>
              <a:rPr lang="en-US" altLang="en-US" sz="2500" b="1" err="1">
                <a:latin typeface="Times New Roman" panose="02020603050405020304" pitchFamily="18" charset="0"/>
                <a:ea typeface="MS Mincho"/>
                <a:cs typeface="MS Mincho"/>
              </a:rPr>
              <a:t>tay</a:t>
            </a:r>
            <a:r>
              <a:rPr lang="en-US" altLang="en-US" sz="2500" b="1">
                <a:latin typeface="Times New Roman" panose="02020603050405020304" pitchFamily="18" charset="0"/>
                <a:ea typeface="MS Mincho"/>
                <a:cs typeface="MS Mincho"/>
              </a:rPr>
              <a: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Dù</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chỉ</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hành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động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cử</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chỉ</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giúp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đỡ</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rất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nhỏ</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đối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với</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như</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dìu</a:t>
            </a:r>
            <a:r>
              <a:rPr lang="en-US" altLang="en-US" sz="2500">
                <a:latin typeface="Times New Roman" panose="02020603050405020304" pitchFamily="18" charset="0"/>
                <a:ea typeface="MS Mincho"/>
                <a:cs typeface="MS Mincho"/>
              </a:rPr>
              <a:t> NB </a:t>
            </a:r>
            <a:r>
              <a:rPr lang="en-US" altLang="en-US" sz="2500" err="1">
                <a:latin typeface="Times New Roman" panose="02020603050405020304" pitchFamily="18" charset="0"/>
                <a:ea typeface="MS Mincho"/>
                <a:cs typeface="MS Mincho"/>
              </a:rPr>
              <a:t>từ</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trên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xe</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xuống</a:t>
            </a:r>
            <a:r>
              <a:rPr lang="en-US" altLang="en-US" sz="2500">
                <a:latin typeface="Times New Roman" panose="02020603050405020304" pitchFamily="18" charset="0"/>
                <a:ea typeface="MS Mincho"/>
                <a:cs typeface="MS Mincho"/>
              </a:rPr>
              <a:t> hay </a:t>
            </a:r>
            <a:r>
              <a:rPr lang="en-US" altLang="en-US" sz="2500" err="1">
                <a:latin typeface="Times New Roman" panose="02020603050405020304" pitchFamily="18" charset="0"/>
                <a:ea typeface="MS Mincho"/>
                <a:cs typeface="MS Mincho"/>
              </a:rPr>
              <a:t>đơn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giản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là</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mở</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cửa</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giúp</a:t>
            </a:r>
            <a:r>
              <a:rPr lang="en-US" altLang="en-US" sz="2500">
                <a:latin typeface="Times New Roman" panose="02020603050405020304" pitchFamily="18" charset="0"/>
                <a:ea typeface="MS Mincho"/>
                <a:cs typeface="MS Mincho"/>
              </a:rPr>
              <a:t>, …</a:t>
            </a:r>
          </a:p>
          <a:p>
            <a:pPr algn="just" eaLnBrk="1" hangingPunct="1"/>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Những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cử</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chỉ</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của</a:t>
            </a:r>
            <a:r>
              <a:rPr lang="en-US" altLang="en-US" sz="2500">
                <a:latin typeface="Times New Roman" panose="02020603050405020304" pitchFamily="18" charset="0"/>
                <a:ea typeface="MS Mincho"/>
                <a:cs typeface="MS Mincho"/>
              </a:rPr>
              <a:t> CBYT </a:t>
            </a:r>
            <a:r>
              <a:rPr lang="en-US" altLang="en-US" sz="2500" err="1">
                <a:latin typeface="Times New Roman" panose="02020603050405020304" pitchFamily="18" charset="0"/>
                <a:ea typeface="MS Mincho"/>
                <a:cs typeface="MS Mincho"/>
              </a:rPr>
              <a:t>như</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gật</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đầu</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mỉm</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cười</a:t>
            </a:r>
            <a:r>
              <a:rPr lang="en-US" altLang="en-US" sz="2500">
                <a:latin typeface="Times New Roman" panose="02020603050405020304" pitchFamily="18" charset="0"/>
                <a:ea typeface="MS Mincho"/>
                <a:cs typeface="MS Mincho"/>
              </a:rPr>
              <a:t>, … </a:t>
            </a:r>
            <a:r>
              <a:rPr lang="en-US" altLang="en-US" sz="2500" err="1">
                <a:latin typeface="Times New Roman" panose="02020603050405020304" pitchFamily="18" charset="0"/>
                <a:ea typeface="MS Mincho"/>
                <a:cs typeface="MS Mincho"/>
              </a:rPr>
              <a:t>sẽ</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tác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dụng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tích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cực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tới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cuộc</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giao</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tiếp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vì</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nó</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thể</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hiện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sự</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hài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lòng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khuyến</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khích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người</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bệnh</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cung</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cấp</a:t>
            </a:r>
            <a:r>
              <a:rPr lang="en-US" altLang="en-US" sz="2500">
                <a:latin typeface="Times New Roman" panose="02020603050405020304" pitchFamily="18" charset="0"/>
                <a:ea typeface="MS Mincho"/>
                <a:cs typeface="MS Mincho"/>
              </a:rPr>
              <a:t> </a:t>
            </a:r>
            <a:r>
              <a:rPr lang="en-US" altLang="en-US" sz="2500" err="1">
                <a:latin typeface="Times New Roman" panose="02020603050405020304" pitchFamily="18" charset="0"/>
                <a:ea typeface="MS Mincho"/>
                <a:cs typeface="MS Mincho"/>
              </a:rPr>
              <a:t>thông</a:t>
            </a:r>
            <a:r>
              <a:rPr lang="en-US" altLang="en-US" sz="2500">
                <a:latin typeface="Times New Roman" panose="02020603050405020304" pitchFamily="18" charset="0"/>
                <a:ea typeface="MS Mincho"/>
                <a:cs typeface="MS Mincho"/>
              </a:rPr>
              <a:t> tin.</a:t>
            </a:r>
          </a:p>
          <a:p>
            <a:pPr algn="just" eaLnBrk="1" hangingPunct="1"/>
            <a:r>
              <a:rPr lang="en-US" altLang="en-US" sz="2500" err="1">
                <a:latin typeface="Times New Roman" panose="02020603050405020304" pitchFamily="18" charset="0"/>
                <a:cs typeface="Calibri" panose="020F0502020204030204" pitchFamily="34" charset="0"/>
              </a:rPr>
              <a:t>Tránh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những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cử</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chỉ</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tôn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trọng</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hất</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hàm</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phẩy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tay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động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tác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thô</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bạo</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giơ</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tay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quá</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đầu</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đập</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bàn</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mạnh</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khua</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tay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trước</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mặt</a:t>
            </a:r>
            <a:r>
              <a:rPr lang="en-US" altLang="en-US" sz="2500">
                <a:latin typeface="Times New Roman" panose="02020603050405020304" pitchFamily="18" charset="0"/>
                <a:cs typeface="Calibri" panose="020F0502020204030204" pitchFamily="34" charset="0"/>
              </a:rPr>
              <a:t> NB, </a:t>
            </a:r>
            <a:r>
              <a:rPr lang="en-US" altLang="en-US" sz="2500" err="1">
                <a:latin typeface="Times New Roman" panose="02020603050405020304" pitchFamily="18" charset="0"/>
                <a:cs typeface="Calibri" panose="020F0502020204030204" pitchFamily="34" charset="0"/>
              </a:rPr>
              <a:t>không</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chỉ</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tay</a:t>
            </a:r>
            <a:r>
              <a:rPr lang="en-US" altLang="en-US" sz="2500">
                <a:latin typeface="Times New Roman" panose="02020603050405020304" pitchFamily="18" charset="0"/>
                <a:cs typeface="Calibri" panose="020F0502020204030204" pitchFamily="34" charset="0"/>
              </a:rPr>
              <a:t> </a:t>
            </a:r>
            <a:r>
              <a:rPr lang="en-US" altLang="en-US" sz="2500" err="1">
                <a:latin typeface="Times New Roman" panose="02020603050405020304" pitchFamily="18" charset="0"/>
                <a:cs typeface="Calibri" panose="020F0502020204030204" pitchFamily="34" charset="0"/>
              </a:rPr>
              <a:t>vào</a:t>
            </a:r>
            <a:r>
              <a:rPr lang="en-US" altLang="en-US" sz="2500">
                <a:latin typeface="Times New Roman" panose="02020603050405020304" pitchFamily="18" charset="0"/>
                <a:cs typeface="Calibri" panose="020F0502020204030204" pitchFamily="34" charset="0"/>
              </a:rPr>
              <a:t> NB, …)</a:t>
            </a:r>
          </a:p>
        </p:txBody>
      </p:sp>
      <p:sp>
        <p:nvSpPr>
          <p:cNvPr id="2" name="Footer Placeholder 1"/>
          <p:cNvSpPr>
            <a:spLocks noGrp="1"/>
          </p:cNvSpPr>
          <p:nvPr>
            <p:ph type="ftr" sz="quarter" idx="11"/>
          </p:nvPr>
        </p:nvSpPr>
        <p:spPr/>
        <p:txBody>
          <a:bodyPr/>
          <a:lstStyle/>
          <a:p>
            <a:pPr>
              <a:defRPr/>
            </a:pPr>
            <a:r>
              <a:rPr lang="vi-VN" smtClean="0"/>
              <a:t>TS.Nguyễn Xuân Dương</a:t>
            </a:r>
            <a:endParaRPr lang="en-US"/>
          </a:p>
        </p:txBody>
      </p:sp>
    </p:spTree>
    <p:extLst>
      <p:ext uri="{BB962C8B-B14F-4D97-AF65-F5344CB8AC3E}">
        <p14:creationId xmlns:p14="http://schemas.microsoft.com/office/powerpoint/2010/main" val="729662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33115</TotalTime>
  <Words>5549</Words>
  <Application>Microsoft Office PowerPoint</Application>
  <PresentationFormat>Widescreen</PresentationFormat>
  <Paragraphs>215</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SimSun</vt:lpstr>
      <vt:lpstr>Arial</vt:lpstr>
      <vt:lpstr>Calibri</vt:lpstr>
      <vt:lpstr>MS Mincho</vt:lpstr>
      <vt:lpstr>Times New Roman</vt:lpstr>
      <vt:lpstr>UTM Duepuntozero</vt:lpstr>
      <vt:lpstr>2_Office Theme</vt:lpstr>
      <vt:lpstr>PowerPoint Presentation</vt:lpstr>
      <vt:lpstr>TS.NGUYỄN XUÂN DƯƠNG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Candy</dc:creator>
  <cp:lastModifiedBy>PC</cp:lastModifiedBy>
  <cp:revision>3336</cp:revision>
  <cp:lastPrinted>2021-04-16T08:39:53Z</cp:lastPrinted>
  <dcterms:created xsi:type="dcterms:W3CDTF">2012-07-28T05:21:47Z</dcterms:created>
  <dcterms:modified xsi:type="dcterms:W3CDTF">2022-11-30T23:50:11Z</dcterms:modified>
</cp:coreProperties>
</file>