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83" r:id="rId2"/>
    <p:sldId id="282" r:id="rId3"/>
    <p:sldId id="284" r:id="rId4"/>
    <p:sldId id="296" r:id="rId5"/>
    <p:sldId id="278" r:id="rId6"/>
    <p:sldId id="281" r:id="rId7"/>
    <p:sldId id="272" r:id="rId8"/>
    <p:sldId id="287" r:id="rId9"/>
    <p:sldId id="288" r:id="rId10"/>
    <p:sldId id="298" r:id="rId11"/>
    <p:sldId id="286" r:id="rId12"/>
    <p:sldId id="290" r:id="rId13"/>
    <p:sldId id="291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  <a:srgbClr val="659B29"/>
    <a:srgbClr val="7CBF33"/>
    <a:srgbClr val="FF9900"/>
    <a:srgbClr val="FFCC00"/>
    <a:srgbClr val="CC3300"/>
    <a:srgbClr val="FFFF85"/>
    <a:srgbClr val="FFFF66"/>
    <a:srgbClr val="F4B183"/>
    <a:srgbClr val="F6C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601" autoAdjust="0"/>
  </p:normalViewPr>
  <p:slideViewPr>
    <p:cSldViewPr snapToGrid="0">
      <p:cViewPr varScale="1">
        <p:scale>
          <a:sx n="57" d="100"/>
          <a:sy n="57" d="100"/>
        </p:scale>
        <p:origin x="117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EA6FE-9190-4139-95CF-D555687D5040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8F56B-4E24-4B92-AF01-36B15F9E9B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899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999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12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343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61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786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340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657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8F56B-4E24-4B92-AF01-36B15F9E9BFB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726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1145-9E58-4752-BF84-5A2015FD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663F-9ED1-4A47-8EE7-17AB640E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44B-DFB4-4DD8-9B62-F748E23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0218-F0D4-4582-B26D-EDB6D9F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F0F-8647-4190-8D4F-E76F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486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64-9872-43CC-854F-DA0CB8F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719-B44C-4AEB-95AC-F1AF5491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3164-BC90-4081-9153-6F635AF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823-A0A5-4612-8A48-4DAC93E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98F2-6F29-43E6-9DDC-3368801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641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B701-6E6C-4607-BB33-00EB8781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466C-F549-4046-B673-1CBFE0A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4ECA-D366-4F65-B494-101DC30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0C50-C880-4988-A971-A58AEB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DCBD-C0B6-4F07-90A4-8AF1F60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929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F4E0C-89DC-4445-86C9-23EBE7ABC0D8}"/>
              </a:ext>
            </a:extLst>
          </p:cNvPr>
          <p:cNvSpPr/>
          <p:nvPr userDrawn="1"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D6A37-8CF4-4FDA-9926-DD0E3C9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75A6-11E0-48BF-B591-65E6160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663-F13A-4B1B-934C-D257B99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8258-5D00-48D7-AE40-704AE0D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959E-36DA-4549-883E-995E4FE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10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A93-D2B2-4E10-9544-EBE8D5F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DA47-B399-4E4E-9EEB-DF2E4506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DFF8-7738-4591-B529-4D73417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F79-D147-4B2C-AD65-40D060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2EA-8809-4A57-82C9-F1EF27D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5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1D7-412C-4378-99A6-26576ED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144-0FC7-46D4-8ACA-78187AAA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3673-778C-4A7A-B034-6D335CC0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91FA-4588-465C-AB9F-05A45B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1ECB-0AD3-4FBA-9E8C-739CE44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47CE-F759-4A46-A556-67D329D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48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1AE-8C3F-4F23-8D64-5F393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296B-5B18-42D4-8F04-C058F79C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3E0-123A-4B00-9659-564F7474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516C-3988-45E9-A00C-22923F38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FBC9-0DA5-4B5C-88A8-A95F38DE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1AE-7AD2-4723-B62B-5C61992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57A6-07EC-4431-B7C4-73A384D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1952-AB91-4093-A9D9-7A4E1C1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647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2B4-5341-48DC-94D2-D3AD178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A8A-2094-4708-BC13-F33442C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5AE4-280B-4F4B-9FA5-A1FA4B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67BE9-1AFD-4E6C-8741-779C9C33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024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8CD8-332F-45D5-AECF-644C04A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5E96-E48B-4D6A-A245-ECA3DEA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D197-857D-4AF4-ADB0-EB9F383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268-3702-4FFC-92C0-DC086B5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172F-C76F-4322-B492-E1063722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EFE0-6491-4677-82E8-5A07FD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5BBD-AA3E-44E3-826D-D147D57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38CD-4299-4A38-BC1F-B064DE4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DFDA-7594-4A20-9481-50E8C3E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15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4CE-1792-4FE3-AF45-5519D33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63BF-7E3A-4266-9746-ED3E4CD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248C-B0F4-44FC-B762-38633C3D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9FE1-C0CA-4BEF-9F6F-15235E1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945A-AD0D-4F4E-9C53-D8F63DC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BD7-8DF5-485D-8573-863B3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ED6B4-7A01-4EDE-87D2-2A4858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9111-CF07-4616-BC0C-49E1497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60B-8B8D-4A8A-9511-0376DA4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5901-5B4C-47AB-9544-9AAEA5ADDF49}" type="datetimeFigureOut">
              <a:rPr lang="en-ZA" smtClean="0"/>
              <a:t>2020/03/05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4480-C6A9-418F-A540-4554B97C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3BD3-547F-4120-AD25-75251DB7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9853-0645-4B80-9379-7A174A55A0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30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ffectsizefaq.com/2010/05/31/i-always-get-confused-about-type-i-and-ii-errors-can-you-show-me-something-to-help-me-remember-the-differenc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52" y="4023360"/>
            <a:ext cx="2712929" cy="210214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8581292" y="244462"/>
            <a:ext cx="3411415" cy="1471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971800" cy="15189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15977"/>
            <a:ext cx="13167360" cy="19542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Statistics for biological data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3327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A82268-0CB7-4E4F-BD0E-E045540DDE64}"/>
              </a:ext>
            </a:extLst>
          </p:cNvPr>
          <p:cNvSpPr txBox="1">
            <a:spLocks/>
          </p:cNvSpPr>
          <p:nvPr/>
        </p:nvSpPr>
        <p:spPr>
          <a:xfrm>
            <a:off x="898902" y="174673"/>
            <a:ext cx="10569844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Type I &amp; II errors</a:t>
            </a:r>
          </a:p>
        </p:txBody>
      </p:sp>
      <p:pic>
        <p:nvPicPr>
          <p:cNvPr id="3" name="Picture 2" descr="A picture containing text, person, newspaper&#10;&#10;Description automatically generated">
            <a:extLst>
              <a:ext uri="{FF2B5EF4-FFF2-40B4-BE49-F238E27FC236}">
                <a16:creationId xmlns:a16="http://schemas.microsoft.com/office/drawing/2014/main" id="{1E49EE58-FF82-40BC-9AAB-E71508972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29" y="1143000"/>
            <a:ext cx="7620000" cy="55403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48A271-0EF3-4E38-8465-26E0ECF7B049}"/>
              </a:ext>
            </a:extLst>
          </p:cNvPr>
          <p:cNvSpPr/>
          <p:nvPr/>
        </p:nvSpPr>
        <p:spPr>
          <a:xfrm>
            <a:off x="2162629" y="6313995"/>
            <a:ext cx="2455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4"/>
              </a:rPr>
              <a:t>Source: Effect Size FAQs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24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7574D79-E983-44D8-A539-5D839137B09E}"/>
              </a:ext>
            </a:extLst>
          </p:cNvPr>
          <p:cNvSpPr/>
          <p:nvPr/>
        </p:nvSpPr>
        <p:spPr>
          <a:xfrm>
            <a:off x="2994639" y="4654117"/>
            <a:ext cx="291937" cy="219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F79A32-8542-497E-82D9-B845F2E7B817}"/>
              </a:ext>
            </a:extLst>
          </p:cNvPr>
          <p:cNvCxnSpPr>
            <a:cxnSpLocks/>
          </p:cNvCxnSpPr>
          <p:nvPr/>
        </p:nvCxnSpPr>
        <p:spPr>
          <a:xfrm>
            <a:off x="3300345" y="4660467"/>
            <a:ext cx="0" cy="20908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A7723C9-3426-4A3D-AFAA-DF3CFFFE81BE}"/>
              </a:ext>
            </a:extLst>
          </p:cNvPr>
          <p:cNvSpPr txBox="1">
            <a:spLocks/>
          </p:cNvSpPr>
          <p:nvPr/>
        </p:nvSpPr>
        <p:spPr>
          <a:xfrm>
            <a:off x="2668974" y="195840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P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7BB91-E08C-4E5D-8307-151BA713DDC7}"/>
              </a:ext>
            </a:extLst>
          </p:cNvPr>
          <p:cNvSpPr/>
          <p:nvPr/>
        </p:nvSpPr>
        <p:spPr>
          <a:xfrm>
            <a:off x="1543793" y="2611374"/>
            <a:ext cx="9104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dirty="0"/>
              <a:t>Assuming the null hypothesis is true </a:t>
            </a:r>
          </a:p>
          <a:p>
            <a:pPr algn="ctr"/>
            <a:r>
              <a:rPr lang="en-ZA" sz="2800" dirty="0"/>
              <a:t>How likely is an observed effect due to chance??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B301F-2B6F-4DA4-AD2A-93A139B7CAAD}"/>
              </a:ext>
            </a:extLst>
          </p:cNvPr>
          <p:cNvGrpSpPr/>
          <p:nvPr/>
        </p:nvGrpSpPr>
        <p:grpSpPr>
          <a:xfrm>
            <a:off x="3700420" y="1802965"/>
            <a:ext cx="5008166" cy="1047123"/>
            <a:chOff x="7493237" y="2129995"/>
            <a:chExt cx="4228440" cy="1378823"/>
          </a:xfrm>
        </p:grpSpPr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B2D064E0-CFD8-4327-9422-9F2C3DB351E0}"/>
                </a:ext>
              </a:extLst>
            </p:cNvPr>
            <p:cNvSpPr/>
            <p:nvPr/>
          </p:nvSpPr>
          <p:spPr>
            <a:xfrm>
              <a:off x="7493237" y="2129995"/>
              <a:ext cx="4176985" cy="955893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6C619B-BA37-4118-B10C-6C27F7947316}"/>
                </a:ext>
              </a:extLst>
            </p:cNvPr>
            <p:cNvSpPr txBox="1"/>
            <p:nvPr/>
          </p:nvSpPr>
          <p:spPr>
            <a:xfrm>
              <a:off x="7544692" y="2252476"/>
              <a:ext cx="4176985" cy="125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dirty="0"/>
                <a:t>H</a:t>
              </a:r>
              <a:r>
                <a:rPr lang="en-ZA" sz="2800" baseline="-25000" dirty="0"/>
                <a:t>0</a:t>
              </a:r>
              <a:r>
                <a:rPr lang="en-ZA" sz="2800" dirty="0"/>
                <a:t>: Aspirin </a:t>
              </a:r>
              <a:r>
                <a:rPr lang="en-ZA" sz="2800" b="1" dirty="0"/>
                <a:t>doesn’t affect</a:t>
              </a:r>
              <a:r>
                <a:rPr lang="en-ZA" sz="2800" dirty="0"/>
                <a:t> risk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550840-2707-4077-911C-15CB3263CA2D}"/>
              </a:ext>
            </a:extLst>
          </p:cNvPr>
          <p:cNvSpPr txBox="1"/>
          <p:nvPr/>
        </p:nvSpPr>
        <p:spPr>
          <a:xfrm>
            <a:off x="3590488" y="1262280"/>
            <a:ext cx="516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Statistics test the null hypothesis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7D2C0-78C7-4365-8455-3EB58583100C}"/>
              </a:ext>
            </a:extLst>
          </p:cNvPr>
          <p:cNvSpPr/>
          <p:nvPr/>
        </p:nvSpPr>
        <p:spPr>
          <a:xfrm>
            <a:off x="2973775" y="4630050"/>
            <a:ext cx="6170225" cy="75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731903-9336-4C8B-A85B-7F9C0E4E4DF5}"/>
              </a:ext>
            </a:extLst>
          </p:cNvPr>
          <p:cNvCxnSpPr>
            <a:cxnSpLocks/>
          </p:cNvCxnSpPr>
          <p:nvPr/>
        </p:nvCxnSpPr>
        <p:spPr>
          <a:xfrm>
            <a:off x="2981939" y="4653207"/>
            <a:ext cx="0" cy="209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EC2A11-CE76-41A0-B988-52CFA2B352B9}"/>
              </a:ext>
            </a:extLst>
          </p:cNvPr>
          <p:cNvCxnSpPr>
            <a:cxnSpLocks/>
          </p:cNvCxnSpPr>
          <p:nvPr/>
        </p:nvCxnSpPr>
        <p:spPr>
          <a:xfrm>
            <a:off x="9122393" y="4668631"/>
            <a:ext cx="0" cy="209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43481C-4AC3-48C5-A1F2-DA2F6C9B7E9A}"/>
              </a:ext>
            </a:extLst>
          </p:cNvPr>
          <p:cNvSpPr txBox="1"/>
          <p:nvPr/>
        </p:nvSpPr>
        <p:spPr>
          <a:xfrm>
            <a:off x="2815771" y="4894077"/>
            <a:ext cx="46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53B7E-B36D-411E-A415-0D7EF332A871}"/>
              </a:ext>
            </a:extLst>
          </p:cNvPr>
          <p:cNvSpPr txBox="1"/>
          <p:nvPr/>
        </p:nvSpPr>
        <p:spPr>
          <a:xfrm>
            <a:off x="8989946" y="4870193"/>
            <a:ext cx="46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2ECA5-82AA-4C01-9B5A-EA0AD0C17430}"/>
              </a:ext>
            </a:extLst>
          </p:cNvPr>
          <p:cNvSpPr txBox="1"/>
          <p:nvPr/>
        </p:nvSpPr>
        <p:spPr>
          <a:xfrm>
            <a:off x="3249463" y="4886822"/>
            <a:ext cx="109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rgbClr val="CC3300"/>
                </a:solidFill>
              </a:rPr>
              <a:t>0.05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3DD51-C951-4BA8-B4E4-3EC8196F92A2}"/>
              </a:ext>
            </a:extLst>
          </p:cNvPr>
          <p:cNvSpPr txBox="1"/>
          <p:nvPr/>
        </p:nvSpPr>
        <p:spPr>
          <a:xfrm>
            <a:off x="1603911" y="4709410"/>
            <a:ext cx="121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Totally </a:t>
            </a:r>
            <a:r>
              <a:rPr lang="en-ZA" sz="2400" b="1" dirty="0"/>
              <a:t>unlikely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1D13C8-4BA0-4CB4-93AD-860CBC9D4CB4}"/>
              </a:ext>
            </a:extLst>
          </p:cNvPr>
          <p:cNvSpPr txBox="1"/>
          <p:nvPr/>
        </p:nvSpPr>
        <p:spPr>
          <a:xfrm>
            <a:off x="9289147" y="4685004"/>
            <a:ext cx="169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Totally</a:t>
            </a:r>
          </a:p>
          <a:p>
            <a:r>
              <a:rPr lang="en-ZA" sz="2400" dirty="0"/>
              <a:t> </a:t>
            </a:r>
            <a:r>
              <a:rPr lang="en-ZA" sz="2400" b="1" dirty="0"/>
              <a:t>likely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6A0A6-2787-4B03-9C8D-872BD340D97A}"/>
              </a:ext>
            </a:extLst>
          </p:cNvPr>
          <p:cNvSpPr txBox="1"/>
          <p:nvPr/>
        </p:nvSpPr>
        <p:spPr>
          <a:xfrm>
            <a:off x="4078514" y="3694617"/>
            <a:ext cx="531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i="1" dirty="0">
                <a:solidFill>
                  <a:srgbClr val="CC3300"/>
                </a:solidFill>
              </a:rPr>
              <a:t>p </a:t>
            </a:r>
            <a:r>
              <a:rPr lang="en-ZA" sz="2800" b="1" dirty="0">
                <a:solidFill>
                  <a:srgbClr val="CC3300"/>
                </a:solidFill>
              </a:rPr>
              <a:t>= probability of chance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E69A-45FE-48ED-A0B2-E06711E6553B}"/>
              </a:ext>
            </a:extLst>
          </p:cNvPr>
          <p:cNvSpPr txBox="1"/>
          <p:nvPr/>
        </p:nvSpPr>
        <p:spPr>
          <a:xfrm>
            <a:off x="1004703" y="5721640"/>
            <a:ext cx="72055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600" b="1" dirty="0">
                <a:solidFill>
                  <a:srgbClr val="CC3300"/>
                </a:solidFill>
              </a:rPr>
              <a:t>&lt;5% probability that results are due to chance</a:t>
            </a:r>
          </a:p>
          <a:p>
            <a:endParaRPr lang="en-ZA" sz="2600" b="1" dirty="0">
              <a:solidFill>
                <a:srgbClr val="CC3300"/>
              </a:solidFill>
            </a:endParaRPr>
          </a:p>
        </p:txBody>
      </p:sp>
      <p:pic>
        <p:nvPicPr>
          <p:cNvPr id="29" name="Graphic 28" descr="Line arrow Clockwise curve">
            <a:extLst>
              <a:ext uri="{FF2B5EF4-FFF2-40B4-BE49-F238E27FC236}">
                <a16:creationId xmlns:a16="http://schemas.microsoft.com/office/drawing/2014/main" id="{342FB40A-1DE7-4D17-98D8-3580C9BA2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621580">
            <a:off x="151346" y="1319206"/>
            <a:ext cx="2950687" cy="3962941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EABC26E7-9C61-427D-AD1F-01FF9A54C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9197" y="1700483"/>
            <a:ext cx="1129751" cy="10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12" grpId="0"/>
      <p:bldP spid="13" grpId="0" animBg="1"/>
      <p:bldP spid="18" grpId="0"/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253E46-4545-4728-B3E8-E39583DBC635}"/>
              </a:ext>
            </a:extLst>
          </p:cNvPr>
          <p:cNvSpPr txBox="1">
            <a:spLocks/>
          </p:cNvSpPr>
          <p:nvPr/>
        </p:nvSpPr>
        <p:spPr>
          <a:xfrm>
            <a:off x="2668974" y="195840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P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A4A7B-84A3-4769-882F-C5A9A7DC694B}"/>
              </a:ext>
            </a:extLst>
          </p:cNvPr>
          <p:cNvSpPr/>
          <p:nvPr/>
        </p:nvSpPr>
        <p:spPr>
          <a:xfrm>
            <a:off x="1088572" y="2030769"/>
            <a:ext cx="9463314" cy="154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‘Statistical analyses can never prove the truth of a hypothesis, but rather merely provide evidence to support or refute it’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(Whitely &amp; Ball, 2002)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A98A6-DBB6-42A9-B1CF-4A01F68296BC}"/>
              </a:ext>
            </a:extLst>
          </p:cNvPr>
          <p:cNvSpPr txBox="1"/>
          <p:nvPr/>
        </p:nvSpPr>
        <p:spPr>
          <a:xfrm>
            <a:off x="1407886" y="1480457"/>
            <a:ext cx="3759200" cy="74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AFCF-A952-422C-9511-24103AEDC896}"/>
              </a:ext>
            </a:extLst>
          </p:cNvPr>
          <p:cNvSpPr txBox="1"/>
          <p:nvPr/>
        </p:nvSpPr>
        <p:spPr>
          <a:xfrm>
            <a:off x="4796971" y="1269026"/>
            <a:ext cx="30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accent1">
                    <a:lumMod val="50000"/>
                  </a:schemeClr>
                </a:solidFill>
              </a:rPr>
              <a:t>Remember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D5F2A-0FFA-46D2-AF00-71B9F4068A53}"/>
              </a:ext>
            </a:extLst>
          </p:cNvPr>
          <p:cNvSpPr txBox="1"/>
          <p:nvPr/>
        </p:nvSpPr>
        <p:spPr>
          <a:xfrm>
            <a:off x="3526972" y="4180114"/>
            <a:ext cx="789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accent1">
                    <a:lumMod val="50000"/>
                  </a:schemeClr>
                </a:solidFill>
              </a:rPr>
              <a:t>How is P value calculated?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FCA92B-101A-4642-9697-C2BC6FF5DDEA}"/>
              </a:ext>
            </a:extLst>
          </p:cNvPr>
          <p:cNvSpPr/>
          <p:nvPr/>
        </p:nvSpPr>
        <p:spPr>
          <a:xfrm>
            <a:off x="1204686" y="4768389"/>
            <a:ext cx="9463314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Significance tests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ZA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Choice of test depends on type of data</a:t>
            </a:r>
          </a:p>
        </p:txBody>
      </p:sp>
    </p:spTree>
    <p:extLst>
      <p:ext uri="{BB962C8B-B14F-4D97-AF65-F5344CB8AC3E}">
        <p14:creationId xmlns:p14="http://schemas.microsoft.com/office/powerpoint/2010/main" val="37087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6D1F5-31B5-4BA3-99F4-997A05143774}"/>
              </a:ext>
            </a:extLst>
          </p:cNvPr>
          <p:cNvSpPr txBox="1">
            <a:spLocks/>
          </p:cNvSpPr>
          <p:nvPr/>
        </p:nvSpPr>
        <p:spPr>
          <a:xfrm>
            <a:off x="2364174" y="187858"/>
            <a:ext cx="685405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Types of data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86EF24B-2D60-492D-98D5-C005FD0C2004}"/>
              </a:ext>
            </a:extLst>
          </p:cNvPr>
          <p:cNvSpPr/>
          <p:nvPr/>
        </p:nvSpPr>
        <p:spPr>
          <a:xfrm>
            <a:off x="992576" y="1099686"/>
            <a:ext cx="3962400" cy="1886858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</a:rPr>
              <a:t>Numeric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A60AEF0-0DE8-4621-B040-1FCA1D04554D}"/>
              </a:ext>
            </a:extLst>
          </p:cNvPr>
          <p:cNvSpPr/>
          <p:nvPr/>
        </p:nvSpPr>
        <p:spPr>
          <a:xfrm>
            <a:off x="7079342" y="1099686"/>
            <a:ext cx="3962400" cy="188685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b="1" dirty="0">
                <a:solidFill>
                  <a:schemeClr val="tx1"/>
                </a:solidFill>
              </a:rPr>
              <a:t>Categorical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EE55328-91D7-4CC7-86D9-B99602F73AE0}"/>
              </a:ext>
            </a:extLst>
          </p:cNvPr>
          <p:cNvSpPr/>
          <p:nvPr/>
        </p:nvSpPr>
        <p:spPr>
          <a:xfrm>
            <a:off x="299681" y="3173022"/>
            <a:ext cx="2450938" cy="161026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Continuous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76B7B34-F280-4B25-BAD1-7DAA52C4448A}"/>
              </a:ext>
            </a:extLst>
          </p:cNvPr>
          <p:cNvSpPr/>
          <p:nvPr/>
        </p:nvSpPr>
        <p:spPr>
          <a:xfrm>
            <a:off x="2908301" y="3173023"/>
            <a:ext cx="2450938" cy="161026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Discrete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947DF2DD-3846-41CA-A842-FC447EC841A9}"/>
              </a:ext>
            </a:extLst>
          </p:cNvPr>
          <p:cNvSpPr/>
          <p:nvPr/>
        </p:nvSpPr>
        <p:spPr>
          <a:xfrm>
            <a:off x="6609604" y="3173023"/>
            <a:ext cx="2450938" cy="1610261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Nominal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AD25EC7-DB25-4D99-A18B-6F98E30FB803}"/>
              </a:ext>
            </a:extLst>
          </p:cNvPr>
          <p:cNvSpPr/>
          <p:nvPr/>
        </p:nvSpPr>
        <p:spPr>
          <a:xfrm>
            <a:off x="9218224" y="3173022"/>
            <a:ext cx="2450938" cy="1610261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solidFill>
                  <a:schemeClr val="tx1"/>
                </a:solidFill>
              </a:rPr>
              <a:t>Ordinal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41FCC3-5ED2-474D-9FDB-8C7632D7667F}"/>
              </a:ext>
            </a:extLst>
          </p:cNvPr>
          <p:cNvGrpSpPr/>
          <p:nvPr/>
        </p:nvGrpSpPr>
        <p:grpSpPr>
          <a:xfrm>
            <a:off x="569709" y="4969761"/>
            <a:ext cx="1984806" cy="1805064"/>
            <a:chOff x="569709" y="4969761"/>
            <a:chExt cx="1984806" cy="180506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FA9499A-B7A5-427E-9980-9B1F305DF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09" y="4969761"/>
              <a:ext cx="1910881" cy="1343399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9F869-580E-411D-A7A3-A0C890B6B42B}"/>
                </a:ext>
              </a:extLst>
            </p:cNvPr>
            <p:cNvCxnSpPr/>
            <p:nvPr/>
          </p:nvCxnSpPr>
          <p:spPr>
            <a:xfrm>
              <a:off x="595087" y="6313715"/>
              <a:ext cx="1959428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9971FD-F5A0-4850-A0E4-6286B486B8A2}"/>
                </a:ext>
              </a:extLst>
            </p:cNvPr>
            <p:cNvSpPr txBox="1"/>
            <p:nvPr/>
          </p:nvSpPr>
          <p:spPr>
            <a:xfrm>
              <a:off x="1240294" y="6313160"/>
              <a:ext cx="1074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chemeClr val="accent1">
                      <a:lumMod val="50000"/>
                    </a:schemeClr>
                  </a:solidFill>
                </a:rPr>
                <a:t>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9A9F04-562F-4AAF-B2A6-20B3EC77EEB6}"/>
              </a:ext>
            </a:extLst>
          </p:cNvPr>
          <p:cNvGrpSpPr/>
          <p:nvPr/>
        </p:nvGrpSpPr>
        <p:grpSpPr>
          <a:xfrm>
            <a:off x="3328639" y="4904703"/>
            <a:ext cx="1610261" cy="1870121"/>
            <a:chOff x="3328639" y="4904703"/>
            <a:chExt cx="1610261" cy="1870121"/>
          </a:xfrm>
        </p:grpSpPr>
        <p:pic>
          <p:nvPicPr>
            <p:cNvPr id="16" name="Picture 15" descr="A close up of a tomato&#10;&#10;Description automatically generated">
              <a:extLst>
                <a:ext uri="{FF2B5EF4-FFF2-40B4-BE49-F238E27FC236}">
                  <a16:creationId xmlns:a16="http://schemas.microsoft.com/office/drawing/2014/main" id="{B288751D-B4CB-4169-9CB3-D02F5AB7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8639" y="4904703"/>
              <a:ext cx="1610261" cy="161026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357849-5E5E-4193-A2CF-587E60FC325C}"/>
                </a:ext>
              </a:extLst>
            </p:cNvPr>
            <p:cNvSpPr txBox="1"/>
            <p:nvPr/>
          </p:nvSpPr>
          <p:spPr>
            <a:xfrm>
              <a:off x="3698340" y="6313159"/>
              <a:ext cx="1074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rgbClr val="C00000"/>
                  </a:solidFill>
                </a:rPr>
                <a:t>RBCs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7419A-5920-4D2C-B3CC-A3F9A79FFB59}"/>
              </a:ext>
            </a:extLst>
          </p:cNvPr>
          <p:cNvGrpSpPr/>
          <p:nvPr/>
        </p:nvGrpSpPr>
        <p:grpSpPr>
          <a:xfrm>
            <a:off x="9329404" y="5069476"/>
            <a:ext cx="2359284" cy="1620249"/>
            <a:chOff x="9214284" y="5107830"/>
            <a:chExt cx="2359284" cy="1620249"/>
          </a:xfrm>
        </p:grpSpPr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DEF2D189-4B40-46C8-822F-BA1B708F9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t="20741" r="9067" b="15713"/>
            <a:stretch/>
          </p:blipFill>
          <p:spPr>
            <a:xfrm>
              <a:off x="9214284" y="5107830"/>
              <a:ext cx="2359284" cy="106726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F2800D-F851-47B8-BDF2-7B19AEDE7E6A}"/>
                </a:ext>
              </a:extLst>
            </p:cNvPr>
            <p:cNvSpPr txBox="1"/>
            <p:nvPr/>
          </p:nvSpPr>
          <p:spPr>
            <a:xfrm>
              <a:off x="9926947" y="6266414"/>
              <a:ext cx="1646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rgbClr val="659B29"/>
                  </a:solidFill>
                </a:rPr>
                <a:t>Severity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3B929-E783-4748-8E0C-7C877443401E}"/>
              </a:ext>
            </a:extLst>
          </p:cNvPr>
          <p:cNvGrpSpPr/>
          <p:nvPr/>
        </p:nvGrpSpPr>
        <p:grpSpPr>
          <a:xfrm>
            <a:off x="6682440" y="5186284"/>
            <a:ext cx="2492714" cy="1543297"/>
            <a:chOff x="6945911" y="5186284"/>
            <a:chExt cx="2492714" cy="1543297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C209007-3261-4212-8538-C32DB5616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802970">
              <a:off x="6945911" y="5186284"/>
              <a:ext cx="715158" cy="71515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49AD17-FDD0-4952-BB8C-E99F43F4B523}"/>
                </a:ext>
              </a:extLst>
            </p:cNvPr>
            <p:cNvGrpSpPr/>
            <p:nvPr/>
          </p:nvGrpSpPr>
          <p:grpSpPr>
            <a:xfrm>
              <a:off x="7905412" y="5186284"/>
              <a:ext cx="1010983" cy="950452"/>
              <a:chOff x="7905413" y="5186284"/>
              <a:chExt cx="1009622" cy="915452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A283BDC9-1737-48F8-8698-067AC420D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696887">
                <a:off x="7956215" y="5239346"/>
                <a:ext cx="715158" cy="715158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87ED5E-2616-49F7-AE7B-FC9A8D24EC25}"/>
                  </a:ext>
                </a:extLst>
              </p:cNvPr>
              <p:cNvSpPr/>
              <p:nvPr/>
            </p:nvSpPr>
            <p:spPr>
              <a:xfrm>
                <a:off x="7905413" y="5186284"/>
                <a:ext cx="1009622" cy="915452"/>
              </a:xfrm>
              <a:prstGeom prst="ellipse">
                <a:avLst/>
              </a:prstGeom>
              <a:noFill/>
              <a:ln w="76200">
                <a:solidFill>
                  <a:srgbClr val="E6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2F33DC-0B38-4A05-B868-E641F08AAEAB}"/>
                  </a:ext>
                </a:extLst>
              </p:cNvPr>
              <p:cNvCxnSpPr>
                <a:stCxn id="15" idx="1"/>
                <a:endCxn id="15" idx="5"/>
              </p:cNvCxnSpPr>
              <p:nvPr/>
            </p:nvCxnSpPr>
            <p:spPr>
              <a:xfrm>
                <a:off x="8053269" y="5320349"/>
                <a:ext cx="713910" cy="647322"/>
              </a:xfrm>
              <a:prstGeom prst="line">
                <a:avLst/>
              </a:prstGeom>
              <a:ln w="76200">
                <a:solidFill>
                  <a:srgbClr val="E689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AE81D4-B021-4DAB-B9AA-278753871382}"/>
                </a:ext>
              </a:extLst>
            </p:cNvPr>
            <p:cNvSpPr txBox="1"/>
            <p:nvPr/>
          </p:nvSpPr>
          <p:spPr>
            <a:xfrm>
              <a:off x="7079342" y="6267916"/>
              <a:ext cx="2359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400" b="1" dirty="0">
                  <a:solidFill>
                    <a:srgbClr val="E68900"/>
                  </a:solidFill>
                </a:rPr>
                <a:t>Smoking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5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2A6464-1217-4C3C-AB49-60E78B79D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4645" y="2588890"/>
            <a:ext cx="545910" cy="5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920488" y="238339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instructors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2" y="3025493"/>
            <a:ext cx="1371600" cy="1062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43769A-ABA4-47A2-ADFE-32AC66CEE649}"/>
              </a:ext>
            </a:extLst>
          </p:cNvPr>
          <p:cNvSpPr txBox="1"/>
          <p:nvPr/>
        </p:nvSpPr>
        <p:spPr>
          <a:xfrm>
            <a:off x="56246" y="5066022"/>
            <a:ext cx="4607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Aya </a:t>
            </a:r>
            <a:r>
              <a:rPr lang="en-ZA" sz="2800" b="1" dirty="0" err="1"/>
              <a:t>Elwazir</a:t>
            </a:r>
            <a:endParaRPr lang="en-ZA" sz="2800" b="1" dirty="0"/>
          </a:p>
          <a:p>
            <a:pPr algn="ctr"/>
            <a:r>
              <a:rPr lang="en-ZA" sz="2800" dirty="0"/>
              <a:t>MBChB, </a:t>
            </a:r>
            <a:r>
              <a:rPr lang="en-ZA" sz="2800" dirty="0" err="1"/>
              <a:t>Msc</a:t>
            </a:r>
            <a:endParaRPr lang="en-ZA" sz="2800" dirty="0"/>
          </a:p>
          <a:p>
            <a:pPr lvl="0" algn="ctr"/>
            <a:r>
              <a:rPr lang="en-US" sz="2000" dirty="0">
                <a:solidFill>
                  <a:srgbClr val="2A196F"/>
                </a:solidFill>
              </a:rPr>
              <a:t>aymelwazir1@sheffield.ac.uk</a:t>
            </a:r>
          </a:p>
          <a:p>
            <a:pPr algn="ctr"/>
            <a:endParaRPr lang="en-ZA" sz="2800" dirty="0"/>
          </a:p>
          <a:p>
            <a:pPr algn="ctr"/>
            <a:endParaRPr lang="en-ZA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F6CD3-F6FB-4D02-B68B-DACA6B0F05BF}"/>
              </a:ext>
            </a:extLst>
          </p:cNvPr>
          <p:cNvSpPr txBox="1"/>
          <p:nvPr/>
        </p:nvSpPr>
        <p:spPr>
          <a:xfrm>
            <a:off x="7421156" y="3146834"/>
            <a:ext cx="4712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Mark Dunning</a:t>
            </a:r>
          </a:p>
          <a:p>
            <a:pPr algn="ctr"/>
            <a:r>
              <a:rPr lang="en-ZA" sz="2800" dirty="0" err="1"/>
              <a:t>Bsc</a:t>
            </a:r>
            <a:r>
              <a:rPr lang="en-ZA" sz="2800" dirty="0"/>
              <a:t>, </a:t>
            </a:r>
            <a:r>
              <a:rPr lang="en-ZA" sz="2800" dirty="0" err="1"/>
              <a:t>Msc</a:t>
            </a:r>
            <a:r>
              <a:rPr lang="en-ZA" sz="2800" dirty="0"/>
              <a:t>, PhD</a:t>
            </a:r>
          </a:p>
          <a:p>
            <a:pPr algn="ctr"/>
            <a:r>
              <a:rPr lang="en-US" sz="2000" dirty="0">
                <a:solidFill>
                  <a:srgbClr val="2A196F"/>
                </a:solidFill>
              </a:rPr>
              <a:t>m.j.dunning@sheffield.ac.uk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CC45CC-A6B2-DB4F-AA82-340338AC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50" y="3025836"/>
            <a:ext cx="1872722" cy="1664563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person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A36F23AE-7DAD-42E1-8E83-635C0B9C35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6" t="4924" r="11020" b="50909"/>
          <a:stretch/>
        </p:blipFill>
        <p:spPr>
          <a:xfrm>
            <a:off x="4139667" y="4792736"/>
            <a:ext cx="1872722" cy="172535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B21C638-5140-46BF-86EF-003AA890D9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0" r="11179" b="11610"/>
          <a:stretch/>
        </p:blipFill>
        <p:spPr>
          <a:xfrm>
            <a:off x="6092450" y="4790486"/>
            <a:ext cx="1872722" cy="169598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8212C7-C7D5-4100-A804-A6E172FEA74F}"/>
              </a:ext>
            </a:extLst>
          </p:cNvPr>
          <p:cNvSpPr txBox="1"/>
          <p:nvPr/>
        </p:nvSpPr>
        <p:spPr>
          <a:xfrm>
            <a:off x="7584719" y="5066022"/>
            <a:ext cx="4607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Timothy Freeman</a:t>
            </a:r>
          </a:p>
          <a:p>
            <a:pPr algn="ctr"/>
            <a:r>
              <a:rPr lang="en-ZA" sz="2800" dirty="0"/>
              <a:t>BA, MPhil</a:t>
            </a:r>
          </a:p>
          <a:p>
            <a:pPr lvl="0" algn="ctr"/>
            <a:r>
              <a:rPr lang="en-US" sz="2000" dirty="0">
                <a:solidFill>
                  <a:srgbClr val="2A196F"/>
                </a:solidFill>
              </a:rPr>
              <a:t>tmfreeman1@sheffield.ac.uk</a:t>
            </a:r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179565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materials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D62D9-8A79-45CA-81AE-E03388F6B4B3}"/>
              </a:ext>
            </a:extLst>
          </p:cNvPr>
          <p:cNvSpPr txBox="1"/>
          <p:nvPr/>
        </p:nvSpPr>
        <p:spPr>
          <a:xfrm>
            <a:off x="1604574" y="5148775"/>
            <a:ext cx="946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https://sbc.shef.ac.uk/stats-in-r/practical.nb.html</a:t>
            </a:r>
          </a:p>
        </p:txBody>
      </p:sp>
    </p:spTree>
    <p:extLst>
      <p:ext uri="{BB962C8B-B14F-4D97-AF65-F5344CB8AC3E}">
        <p14:creationId xmlns:p14="http://schemas.microsoft.com/office/powerpoint/2010/main" val="168851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categorical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</p:spTree>
    <p:extLst>
      <p:ext uri="{BB962C8B-B14F-4D97-AF65-F5344CB8AC3E}">
        <p14:creationId xmlns:p14="http://schemas.microsoft.com/office/powerpoint/2010/main" val="10426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3608" y="3527623"/>
            <a:ext cx="6400800" cy="1021235"/>
          </a:xfrm>
        </p:spPr>
        <p:txBody>
          <a:bodyPr>
            <a:normAutofit/>
          </a:bodyPr>
          <a:lstStyle/>
          <a:p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708419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 dirty="0"/>
              <a:t>PhD 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1C824C69-A58F-4176-8040-5FA2E0C94989}"/>
              </a:ext>
            </a:extLst>
          </p:cNvPr>
          <p:cNvSpPr/>
          <p:nvPr/>
        </p:nvSpPr>
        <p:spPr>
          <a:xfrm>
            <a:off x="2102350" y="1227054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Collecting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528EF1-E627-4926-B09B-4302F828EEEC}"/>
              </a:ext>
            </a:extLst>
          </p:cNvPr>
          <p:cNvSpPr txBox="1">
            <a:spLocks/>
          </p:cNvSpPr>
          <p:nvPr/>
        </p:nvSpPr>
        <p:spPr>
          <a:xfrm>
            <a:off x="4024532" y="16972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/>
              <a:t>What is statistics?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A86C1D0-E8D8-4D59-BF31-26FB8E287D63}"/>
              </a:ext>
            </a:extLst>
          </p:cNvPr>
          <p:cNvSpPr/>
          <p:nvPr/>
        </p:nvSpPr>
        <p:spPr>
          <a:xfrm>
            <a:off x="5760217" y="1974207"/>
            <a:ext cx="822957" cy="5484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97B90305-F588-48E5-A155-099ECFD3F365}"/>
              </a:ext>
            </a:extLst>
          </p:cNvPr>
          <p:cNvSpPr/>
          <p:nvPr/>
        </p:nvSpPr>
        <p:spPr>
          <a:xfrm>
            <a:off x="7003126" y="1224870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Organizing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97A4C9-912A-42F5-A72D-4460E2F8A64D}"/>
              </a:ext>
            </a:extLst>
          </p:cNvPr>
          <p:cNvSpPr/>
          <p:nvPr/>
        </p:nvSpPr>
        <p:spPr>
          <a:xfrm rot="5400000">
            <a:off x="8210605" y="3566278"/>
            <a:ext cx="822957" cy="5484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900329CD-53FD-40F9-8A14-F928703A32ED}"/>
              </a:ext>
            </a:extLst>
          </p:cNvPr>
          <p:cNvSpPr/>
          <p:nvPr/>
        </p:nvSpPr>
        <p:spPr>
          <a:xfrm>
            <a:off x="7003126" y="4333563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Analysing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EDA039A7-0DDA-4C83-A599-3DB34B76522B}"/>
              </a:ext>
            </a:extLst>
          </p:cNvPr>
          <p:cNvSpPr/>
          <p:nvPr/>
        </p:nvSpPr>
        <p:spPr>
          <a:xfrm>
            <a:off x="2117878" y="4406828"/>
            <a:ext cx="3237916" cy="2047076"/>
          </a:xfrm>
          <a:prstGeom prst="snip2Diag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000" dirty="0">
                <a:solidFill>
                  <a:schemeClr val="tx1"/>
                </a:solidFill>
              </a:rPr>
              <a:t>Interpreting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6E49EA-C812-4167-BE37-2A5AD725C189}"/>
              </a:ext>
            </a:extLst>
          </p:cNvPr>
          <p:cNvSpPr/>
          <p:nvPr/>
        </p:nvSpPr>
        <p:spPr>
          <a:xfrm rot="10800000">
            <a:off x="5707347" y="5223921"/>
            <a:ext cx="822957" cy="5484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0732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0D8A6F-49E8-4243-BDA9-CF1BA40B6AE0}"/>
              </a:ext>
            </a:extLst>
          </p:cNvPr>
          <p:cNvSpPr txBox="1">
            <a:spLocks/>
          </p:cNvSpPr>
          <p:nvPr/>
        </p:nvSpPr>
        <p:spPr>
          <a:xfrm>
            <a:off x="2248689" y="175596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/>
              <a:t>Research question &amp; hypotheses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5540-08A2-4A31-9391-3E2ECC9073D4}"/>
              </a:ext>
            </a:extLst>
          </p:cNvPr>
          <p:cNvSpPr/>
          <p:nvPr/>
        </p:nvSpPr>
        <p:spPr>
          <a:xfrm>
            <a:off x="34126" y="1114762"/>
            <a:ext cx="11871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3200" dirty="0"/>
              <a:t>Does taking </a:t>
            </a:r>
            <a:r>
              <a:rPr lang="en-ZA" sz="3200" b="1" dirty="0"/>
              <a:t>aspirin</a:t>
            </a:r>
            <a:r>
              <a:rPr lang="en-ZA" sz="3200" dirty="0"/>
              <a:t> every day affect the risk of having a </a:t>
            </a:r>
            <a:r>
              <a:rPr lang="en-ZA" sz="3200" b="1" dirty="0"/>
              <a:t>heart attack</a:t>
            </a:r>
            <a:r>
              <a:rPr lang="en-ZA" sz="3200" dirty="0"/>
              <a:t>?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4ABD0911-DC3D-4256-A402-F1C45313086D}"/>
              </a:ext>
            </a:extLst>
          </p:cNvPr>
          <p:cNvSpPr/>
          <p:nvPr/>
        </p:nvSpPr>
        <p:spPr>
          <a:xfrm>
            <a:off x="454042" y="2552197"/>
            <a:ext cx="3490772" cy="204707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Daily aspirin </a:t>
            </a: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does NOT affect 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risk of heart attack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AC59D-7D2C-486C-BBF0-88C7F397AFE9}"/>
              </a:ext>
            </a:extLst>
          </p:cNvPr>
          <p:cNvSpPr/>
          <p:nvPr/>
        </p:nvSpPr>
        <p:spPr>
          <a:xfrm flipH="1">
            <a:off x="454041" y="1965946"/>
            <a:ext cx="3490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75CC6-3FB4-4E9D-BA50-FDE746F14512}"/>
              </a:ext>
            </a:extLst>
          </p:cNvPr>
          <p:cNvSpPr txBox="1"/>
          <p:nvPr/>
        </p:nvSpPr>
        <p:spPr>
          <a:xfrm>
            <a:off x="590963" y="5349894"/>
            <a:ext cx="3017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solidFill>
                  <a:schemeClr val="accent1">
                    <a:lumMod val="50000"/>
                  </a:schemeClr>
                </a:solidFill>
              </a:rPr>
              <a:t>Null hypothesis (H</a:t>
            </a:r>
            <a:r>
              <a:rPr lang="en-ZA" sz="3000" b="1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ZA" sz="3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46BBDBD3-A1C4-44BB-9460-DDFCD503D4B7}"/>
              </a:ext>
            </a:extLst>
          </p:cNvPr>
          <p:cNvSpPr/>
          <p:nvPr/>
        </p:nvSpPr>
        <p:spPr>
          <a:xfrm>
            <a:off x="4224591" y="2552197"/>
            <a:ext cx="3490772" cy="204707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Daily aspirin </a:t>
            </a: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affects</a:t>
            </a:r>
            <a:r>
              <a:rPr lang="en-ZA" sz="2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risk of heart attack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85AEE-B5B7-491D-9996-2300C19FA951}"/>
              </a:ext>
            </a:extLst>
          </p:cNvPr>
          <p:cNvSpPr/>
          <p:nvPr/>
        </p:nvSpPr>
        <p:spPr>
          <a:xfrm flipH="1">
            <a:off x="4170103" y="1944357"/>
            <a:ext cx="3490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00FF4-9557-48A1-A09C-33058F794F15}"/>
              </a:ext>
            </a:extLst>
          </p:cNvPr>
          <p:cNvSpPr txBox="1"/>
          <p:nvPr/>
        </p:nvSpPr>
        <p:spPr>
          <a:xfrm>
            <a:off x="4037845" y="5349894"/>
            <a:ext cx="3940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Alternative hypothesis (H</a:t>
            </a:r>
            <a:r>
              <a:rPr lang="en-ZA" sz="3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1682D-90D2-4EA2-9C2C-1EB2FB0E9235}"/>
              </a:ext>
            </a:extLst>
          </p:cNvPr>
          <p:cNvSpPr txBox="1"/>
          <p:nvPr/>
        </p:nvSpPr>
        <p:spPr>
          <a:xfrm>
            <a:off x="5063959" y="4826674"/>
            <a:ext cx="218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Two-tailed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97ED918-26F2-4072-BB1C-091DA75F16FA}"/>
              </a:ext>
            </a:extLst>
          </p:cNvPr>
          <p:cNvSpPr/>
          <p:nvPr/>
        </p:nvSpPr>
        <p:spPr>
          <a:xfrm>
            <a:off x="7978318" y="2597714"/>
            <a:ext cx="3490772" cy="2047076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tx1"/>
                </a:solidFill>
              </a:rPr>
              <a:t>Daily aspirin </a:t>
            </a:r>
          </a:p>
          <a:p>
            <a:pPr algn="ctr"/>
            <a:r>
              <a:rPr lang="en-ZA" sz="2800" b="1" dirty="0">
                <a:solidFill>
                  <a:schemeClr val="tx1"/>
                </a:solidFill>
              </a:rPr>
              <a:t>reduces</a:t>
            </a:r>
          </a:p>
          <a:p>
            <a:pPr algn="ctr"/>
            <a:r>
              <a:rPr lang="en-ZA" sz="2800" dirty="0">
                <a:solidFill>
                  <a:schemeClr val="tx1"/>
                </a:solidFill>
              </a:rPr>
              <a:t>risk of heart attack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37223-DFB5-42E2-8969-93F7528D117A}"/>
              </a:ext>
            </a:extLst>
          </p:cNvPr>
          <p:cNvSpPr/>
          <p:nvPr/>
        </p:nvSpPr>
        <p:spPr>
          <a:xfrm flipH="1">
            <a:off x="7978317" y="1910074"/>
            <a:ext cx="34907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8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A3015-20B5-49E5-AFF1-9ECADA8BECDC}"/>
              </a:ext>
            </a:extLst>
          </p:cNvPr>
          <p:cNvSpPr txBox="1"/>
          <p:nvPr/>
        </p:nvSpPr>
        <p:spPr>
          <a:xfrm>
            <a:off x="8967948" y="4826674"/>
            <a:ext cx="218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One-tailed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FD0B86-2D9D-4B54-8438-D6963DC92BC8}"/>
              </a:ext>
            </a:extLst>
          </p:cNvPr>
          <p:cNvSpPr txBox="1"/>
          <p:nvPr/>
        </p:nvSpPr>
        <p:spPr>
          <a:xfrm>
            <a:off x="7849917" y="5349894"/>
            <a:ext cx="4159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Alternative hypothesis</a:t>
            </a:r>
          </a:p>
          <a:p>
            <a:pPr algn="ctr"/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(H</a:t>
            </a:r>
            <a:r>
              <a:rPr lang="en-ZA" sz="30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56892D-4FA5-4277-AE16-C0499D0345AE}"/>
              </a:ext>
            </a:extLst>
          </p:cNvPr>
          <p:cNvGrpSpPr/>
          <p:nvPr/>
        </p:nvGrpSpPr>
        <p:grpSpPr>
          <a:xfrm>
            <a:off x="454041" y="1965946"/>
            <a:ext cx="3383948" cy="3457682"/>
            <a:chOff x="454041" y="1965946"/>
            <a:chExt cx="3383948" cy="3457682"/>
          </a:xfrm>
        </p:grpSpPr>
        <p:pic>
          <p:nvPicPr>
            <p:cNvPr id="20" name="Graphic 19" descr="Close">
              <a:extLst>
                <a:ext uri="{FF2B5EF4-FFF2-40B4-BE49-F238E27FC236}">
                  <a16:creationId xmlns:a16="http://schemas.microsoft.com/office/drawing/2014/main" id="{D2B61954-54CB-4DD0-9848-84E01CF2E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4041" y="1965946"/>
              <a:ext cx="3383948" cy="33839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48838-BC28-40E4-8F2F-7743CD4E1B7B}"/>
                </a:ext>
              </a:extLst>
            </p:cNvPr>
            <p:cNvSpPr txBox="1"/>
            <p:nvPr/>
          </p:nvSpPr>
          <p:spPr>
            <a:xfrm>
              <a:off x="1466441" y="4777297"/>
              <a:ext cx="2142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b="1" dirty="0"/>
                <a:t>Reject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/>
      <p:bldP spid="9" grpId="1"/>
      <p:bldP spid="10" grpId="0"/>
      <p:bldP spid="10" grpId="1"/>
      <p:bldP spid="11" grpId="0" animBg="1"/>
      <p:bldP spid="12" grpId="0"/>
      <p:bldP spid="13" grpId="0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7723C9-3426-4A3D-AFAA-DF3CFFFE81BE}"/>
              </a:ext>
            </a:extLst>
          </p:cNvPr>
          <p:cNvSpPr txBox="1">
            <a:spLocks/>
          </p:cNvSpPr>
          <p:nvPr/>
        </p:nvSpPr>
        <p:spPr>
          <a:xfrm>
            <a:off x="1324910" y="173873"/>
            <a:ext cx="9756377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population &amp; sample</a:t>
            </a:r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DE2737CB-E341-4FA9-9B8A-9B541743B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0521" y="1591908"/>
            <a:ext cx="914400" cy="9144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3A91438D-E88C-4E07-9516-54A02FFFE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8652" y="1821604"/>
            <a:ext cx="914400" cy="914400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EF58F70-7E27-4E9E-9121-7B79BC72A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5899" y="2283969"/>
            <a:ext cx="914400" cy="914400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F4498B25-D2F8-48BD-B1BE-026739906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7320" y="1483718"/>
            <a:ext cx="914400" cy="914400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D5CB2C4A-2D8C-4BAA-9B16-1F174F4B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6835" y="2413000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3C2989DC-470D-4237-83B7-5FB69C47FA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7853" y="2382620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ECBCE2FA-D58F-415E-9EBC-2B106146D9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0078" y="1650263"/>
            <a:ext cx="914400" cy="914400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ADB3714F-12F8-4B90-A5B8-CD552A302C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5701" y="1780890"/>
            <a:ext cx="914400" cy="914400"/>
          </a:xfrm>
          <a:prstGeom prst="rect">
            <a:avLst/>
          </a:prstGeom>
        </p:spPr>
      </p:pic>
      <p:pic>
        <p:nvPicPr>
          <p:cNvPr id="14" name="Graphic 13" descr="Man">
            <a:extLst>
              <a:ext uri="{FF2B5EF4-FFF2-40B4-BE49-F238E27FC236}">
                <a16:creationId xmlns:a16="http://schemas.microsoft.com/office/drawing/2014/main" id="{B007DBB2-8225-42AB-A0C3-3A5FDB554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1664" y="2278743"/>
            <a:ext cx="914400" cy="914400"/>
          </a:xfrm>
          <a:prstGeom prst="rect">
            <a:avLst/>
          </a:prstGeom>
        </p:spPr>
      </p:pic>
      <p:pic>
        <p:nvPicPr>
          <p:cNvPr id="15" name="Graphic 14" descr="Man">
            <a:extLst>
              <a:ext uri="{FF2B5EF4-FFF2-40B4-BE49-F238E27FC236}">
                <a16:creationId xmlns:a16="http://schemas.microsoft.com/office/drawing/2014/main" id="{16590522-68B6-415F-9567-047F3A4CE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6050" y="1542142"/>
            <a:ext cx="914400" cy="914400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DC0320DB-E313-40DA-A0DB-9261CCAD6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6800" y="2491720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7D8346DA-BAA8-48D7-997D-2DA984E22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2435" y="1570435"/>
            <a:ext cx="914400" cy="914400"/>
          </a:xfrm>
          <a:prstGeom prst="rect">
            <a:avLst/>
          </a:prstGeom>
        </p:spPr>
      </p:pic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150D9326-8081-4E94-9739-B12BD5D0C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7247" y="2368720"/>
            <a:ext cx="914400" cy="914400"/>
          </a:xfrm>
          <a:prstGeom prst="rect">
            <a:avLst/>
          </a:prstGeom>
        </p:spPr>
      </p:pic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D4CCFFF8-890F-4563-827D-0BA59733D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59782" y="1922406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BDB17A60-C6C5-4206-BEB3-D729CE36D9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6235" y="1584949"/>
            <a:ext cx="914400" cy="914400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718B1948-8C94-44A8-A6E8-DB4DA5D0D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7544" y="2238090"/>
            <a:ext cx="914400" cy="914400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40B12869-6B96-4F56-B5A4-9664C40E8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8801" y="2581070"/>
            <a:ext cx="914400" cy="914400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59FD52E2-297D-4B3E-A2AF-42EBA7E926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0128" y="139789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33A620D-1779-4557-9F66-1D82FA8D1F4D}"/>
              </a:ext>
            </a:extLst>
          </p:cNvPr>
          <p:cNvSpPr txBox="1"/>
          <p:nvPr/>
        </p:nvSpPr>
        <p:spPr>
          <a:xfrm>
            <a:off x="689417" y="2231131"/>
            <a:ext cx="275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/>
              <a:t>Population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D521E-E848-4E78-9609-3EE0566ABF03}"/>
              </a:ext>
            </a:extLst>
          </p:cNvPr>
          <p:cNvSpPr txBox="1"/>
          <p:nvPr/>
        </p:nvSpPr>
        <p:spPr>
          <a:xfrm>
            <a:off x="689417" y="4728414"/>
            <a:ext cx="275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/>
              <a:t>Sample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7D8E5E-840E-4FDB-AEE2-8DF4D19927A2}"/>
              </a:ext>
            </a:extLst>
          </p:cNvPr>
          <p:cNvSpPr txBox="1"/>
          <p:nvPr/>
        </p:nvSpPr>
        <p:spPr>
          <a:xfrm>
            <a:off x="6715899" y="4542167"/>
            <a:ext cx="3456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>
                <a:solidFill>
                  <a:schemeClr val="accent1">
                    <a:lumMod val="50000"/>
                  </a:schemeClr>
                </a:solidFill>
              </a:rPr>
              <a:t>Representative</a:t>
            </a:r>
          </a:p>
        </p:txBody>
      </p:sp>
      <p:pic>
        <p:nvPicPr>
          <p:cNvPr id="35" name="Graphic 34" descr="Line arrow Counter clockwise curve">
            <a:extLst>
              <a:ext uri="{FF2B5EF4-FFF2-40B4-BE49-F238E27FC236}">
                <a16:creationId xmlns:a16="http://schemas.microsoft.com/office/drawing/2014/main" id="{1401E5F8-1AF6-4273-9ABC-3B5DB7CBC8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57095" y="2334737"/>
            <a:ext cx="2308973" cy="23790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1C464F-D0E7-4991-9058-E96D00C31395}"/>
              </a:ext>
            </a:extLst>
          </p:cNvPr>
          <p:cNvSpPr txBox="1"/>
          <p:nvPr/>
        </p:nvSpPr>
        <p:spPr>
          <a:xfrm>
            <a:off x="7960804" y="1905809"/>
            <a:ext cx="3456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>
                <a:solidFill>
                  <a:schemeClr val="accent1">
                    <a:lumMod val="50000"/>
                  </a:schemeClr>
                </a:solidFill>
              </a:rPr>
              <a:t>Generalized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ACB5F0-72AB-4D8A-ADB0-2E9DE9542122}"/>
              </a:ext>
            </a:extLst>
          </p:cNvPr>
          <p:cNvSpPr txBox="1"/>
          <p:nvPr/>
        </p:nvSpPr>
        <p:spPr>
          <a:xfrm>
            <a:off x="6157683" y="4900115"/>
            <a:ext cx="3456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Random sample</a:t>
            </a:r>
          </a:p>
          <a:p>
            <a:pPr algn="ctr"/>
            <a:r>
              <a:rPr lang="en-ZA" sz="2400" dirty="0"/>
              <a:t>Independent</a:t>
            </a:r>
          </a:p>
          <a:p>
            <a:pPr algn="ctr"/>
            <a:r>
              <a:rPr lang="en-ZA" sz="2400" dirty="0"/>
              <a:t>Proper sample size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CC30F-3249-4903-9C69-0B3EB9919AC3}"/>
              </a:ext>
            </a:extLst>
          </p:cNvPr>
          <p:cNvSpPr txBox="1"/>
          <p:nvPr/>
        </p:nvSpPr>
        <p:spPr>
          <a:xfrm>
            <a:off x="8831141" y="3327400"/>
            <a:ext cx="156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/>
              <a:t>Results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7E081E-719D-42AD-A390-4F2DD818E6C4}"/>
              </a:ext>
            </a:extLst>
          </p:cNvPr>
          <p:cNvGrpSpPr/>
          <p:nvPr/>
        </p:nvGrpSpPr>
        <p:grpSpPr>
          <a:xfrm>
            <a:off x="4612024" y="5660625"/>
            <a:ext cx="1826508" cy="1003750"/>
            <a:chOff x="4612024" y="5519948"/>
            <a:chExt cx="1826508" cy="1003750"/>
          </a:xfrm>
        </p:grpSpPr>
        <p:pic>
          <p:nvPicPr>
            <p:cNvPr id="43" name="Graphic 42" descr="Man">
              <a:extLst>
                <a:ext uri="{FF2B5EF4-FFF2-40B4-BE49-F238E27FC236}">
                  <a16:creationId xmlns:a16="http://schemas.microsoft.com/office/drawing/2014/main" id="{2C68563D-749C-471B-8866-98582F884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12024" y="5519948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Man">
              <a:extLst>
                <a:ext uri="{FF2B5EF4-FFF2-40B4-BE49-F238E27FC236}">
                  <a16:creationId xmlns:a16="http://schemas.microsoft.com/office/drawing/2014/main" id="{CD2E8C0D-94A3-4B21-AC94-52893790C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50144" y="5609298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Man">
              <a:extLst>
                <a:ext uri="{FF2B5EF4-FFF2-40B4-BE49-F238E27FC236}">
                  <a16:creationId xmlns:a16="http://schemas.microsoft.com/office/drawing/2014/main" id="{E678F017-3F3A-4749-840F-832EF9733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24132" y="5565018"/>
              <a:ext cx="914400" cy="9144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58058BF-5590-4344-A0D3-718F066892F1}"/>
              </a:ext>
            </a:extLst>
          </p:cNvPr>
          <p:cNvSpPr txBox="1"/>
          <p:nvPr/>
        </p:nvSpPr>
        <p:spPr>
          <a:xfrm>
            <a:off x="6223712" y="6113793"/>
            <a:ext cx="3456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700" b="1" dirty="0">
                <a:solidFill>
                  <a:schemeClr val="accent1">
                    <a:lumMod val="50000"/>
                  </a:schemeClr>
                </a:solidFill>
              </a:rPr>
              <a:t>Not Representative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72ACD0-4B02-48B3-8057-AB52D53BB938}"/>
              </a:ext>
            </a:extLst>
          </p:cNvPr>
          <p:cNvSpPr txBox="1"/>
          <p:nvPr/>
        </p:nvSpPr>
        <p:spPr>
          <a:xfrm>
            <a:off x="9788756" y="5945563"/>
            <a:ext cx="2152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Type I &amp; Type II errors</a:t>
            </a:r>
          </a:p>
        </p:txBody>
      </p:sp>
      <p:pic>
        <p:nvPicPr>
          <p:cNvPr id="63" name="Graphic 62" descr="Line arrow Straight">
            <a:extLst>
              <a:ext uri="{FF2B5EF4-FFF2-40B4-BE49-F238E27FC236}">
                <a16:creationId xmlns:a16="http://schemas.microsoft.com/office/drawing/2014/main" id="{2E879758-C44F-49A5-B97E-F27D4C8A50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9204420" y="6047684"/>
            <a:ext cx="631261" cy="6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03282 0.26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1342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1316 0.2791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1395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03528 0.390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195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444 0.3826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1912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6" grpId="0"/>
      <p:bldP spid="37" grpId="0"/>
      <p:bldP spid="37" grpId="1"/>
      <p:bldP spid="38" grpId="0"/>
      <p:bldP spid="47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8BCDD-520E-4796-8E35-BE8C50E61D00}"/>
              </a:ext>
            </a:extLst>
          </p:cNvPr>
          <p:cNvSpPr txBox="1"/>
          <p:nvPr/>
        </p:nvSpPr>
        <p:spPr>
          <a:xfrm>
            <a:off x="5318725" y="1342394"/>
            <a:ext cx="255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/>
              <a:t>Population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A82268-0CB7-4E4F-BD0E-E045540DDE64}"/>
              </a:ext>
            </a:extLst>
          </p:cNvPr>
          <p:cNvSpPr txBox="1">
            <a:spLocks/>
          </p:cNvSpPr>
          <p:nvPr/>
        </p:nvSpPr>
        <p:spPr>
          <a:xfrm>
            <a:off x="898902" y="174673"/>
            <a:ext cx="10569844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Hypothesis testing: Type I &amp; II errors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836E1F-96D7-44C3-8C8C-87F6DD0137FC}"/>
              </a:ext>
            </a:extLst>
          </p:cNvPr>
          <p:cNvGrpSpPr/>
          <p:nvPr/>
        </p:nvGrpSpPr>
        <p:grpSpPr>
          <a:xfrm>
            <a:off x="3007634" y="2112995"/>
            <a:ext cx="4502165" cy="972894"/>
            <a:chOff x="3245731" y="2112995"/>
            <a:chExt cx="4176984" cy="972894"/>
          </a:xfrm>
        </p:grpSpPr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FFB49D9D-C586-4841-B69C-E042592FC503}"/>
                </a:ext>
              </a:extLst>
            </p:cNvPr>
            <p:cNvSpPr/>
            <p:nvPr/>
          </p:nvSpPr>
          <p:spPr>
            <a:xfrm>
              <a:off x="3245731" y="2112995"/>
              <a:ext cx="4176984" cy="972894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D134FD-F3BF-41DC-A0FD-D3BFD31B1B18}"/>
                </a:ext>
              </a:extLst>
            </p:cNvPr>
            <p:cNvSpPr txBox="1"/>
            <p:nvPr/>
          </p:nvSpPr>
          <p:spPr>
            <a:xfrm>
              <a:off x="3497650" y="2334211"/>
              <a:ext cx="3599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dirty="0"/>
                <a:t>H</a:t>
              </a:r>
              <a:r>
                <a:rPr lang="en-ZA" sz="2800" baseline="-25000" dirty="0"/>
                <a:t>1</a:t>
              </a:r>
              <a:r>
                <a:rPr lang="en-ZA" sz="2800" dirty="0"/>
                <a:t>: Aspirin </a:t>
              </a:r>
              <a:r>
                <a:rPr lang="en-ZA" sz="2800" b="1" dirty="0"/>
                <a:t>affects</a:t>
              </a:r>
              <a:r>
                <a:rPr lang="en-ZA" sz="2800" dirty="0"/>
                <a:t> risk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A1B146-2B6F-4623-A2B3-D3A7081B42B4}"/>
              </a:ext>
            </a:extLst>
          </p:cNvPr>
          <p:cNvGrpSpPr/>
          <p:nvPr/>
        </p:nvGrpSpPr>
        <p:grpSpPr>
          <a:xfrm>
            <a:off x="7536779" y="2129995"/>
            <a:ext cx="4553620" cy="955893"/>
            <a:chOff x="7493237" y="2129995"/>
            <a:chExt cx="4553620" cy="955893"/>
          </a:xfrm>
        </p:grpSpPr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AC00AC1E-6EF0-4117-8E8E-29DFBD67AD3D}"/>
                </a:ext>
              </a:extLst>
            </p:cNvPr>
            <p:cNvSpPr/>
            <p:nvPr/>
          </p:nvSpPr>
          <p:spPr>
            <a:xfrm>
              <a:off x="7493237" y="2129995"/>
              <a:ext cx="4502165" cy="955893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6797FB-999E-459B-BB7D-D5A2D71E3036}"/>
                </a:ext>
              </a:extLst>
            </p:cNvPr>
            <p:cNvSpPr txBox="1"/>
            <p:nvPr/>
          </p:nvSpPr>
          <p:spPr>
            <a:xfrm>
              <a:off x="7544692" y="2334211"/>
              <a:ext cx="4502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2800" dirty="0"/>
                <a:t>H</a:t>
              </a:r>
              <a:r>
                <a:rPr lang="en-ZA" sz="2800" baseline="-25000" dirty="0"/>
                <a:t>0</a:t>
              </a:r>
              <a:r>
                <a:rPr lang="en-ZA" sz="2800" dirty="0"/>
                <a:t>: Aspirin </a:t>
              </a:r>
              <a:r>
                <a:rPr lang="en-ZA" sz="2800" b="1" dirty="0"/>
                <a:t>doesn’t affect</a:t>
              </a:r>
              <a:r>
                <a:rPr lang="en-ZA" sz="2800" dirty="0"/>
                <a:t> risk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61E76E-B121-48FA-AD37-66394BD9004E}"/>
              </a:ext>
            </a:extLst>
          </p:cNvPr>
          <p:cNvSpPr txBox="1"/>
          <p:nvPr/>
        </p:nvSpPr>
        <p:spPr>
          <a:xfrm rot="16200000">
            <a:off x="-652046" y="5231095"/>
            <a:ext cx="203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/>
              <a:t>Sample</a:t>
            </a:r>
            <a:endParaRPr lang="en-ZA" sz="36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FFEFB4-A534-44D2-A768-062461EA4B26}"/>
              </a:ext>
            </a:extLst>
          </p:cNvPr>
          <p:cNvGrpSpPr/>
          <p:nvPr/>
        </p:nvGrpSpPr>
        <p:grpSpPr>
          <a:xfrm>
            <a:off x="687401" y="3203946"/>
            <a:ext cx="2875193" cy="1452089"/>
            <a:chOff x="152980" y="3025175"/>
            <a:chExt cx="2875193" cy="1135896"/>
          </a:xfrm>
        </p:grpSpPr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637A70D6-CA0E-4A00-A473-091D02CDCFC8}"/>
                </a:ext>
              </a:extLst>
            </p:cNvPr>
            <p:cNvSpPr/>
            <p:nvPr/>
          </p:nvSpPr>
          <p:spPr>
            <a:xfrm>
              <a:off x="282971" y="3025175"/>
              <a:ext cx="2615212" cy="1135896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F75B55-11E4-40E9-8CBF-8222952BFA24}"/>
                </a:ext>
              </a:extLst>
            </p:cNvPr>
            <p:cNvSpPr txBox="1"/>
            <p:nvPr/>
          </p:nvSpPr>
          <p:spPr>
            <a:xfrm>
              <a:off x="152980" y="3219088"/>
              <a:ext cx="2875193" cy="7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800" dirty="0"/>
                <a:t>H</a:t>
              </a:r>
              <a:r>
                <a:rPr lang="en-ZA" sz="2800" baseline="-25000" dirty="0"/>
                <a:t>1</a:t>
              </a:r>
              <a:r>
                <a:rPr lang="en-ZA" sz="2800" dirty="0"/>
                <a:t>: Aspirin </a:t>
              </a:r>
            </a:p>
            <a:p>
              <a:pPr algn="ctr"/>
              <a:r>
                <a:rPr lang="en-ZA" sz="2800" b="1" dirty="0"/>
                <a:t>affects</a:t>
              </a:r>
              <a:r>
                <a:rPr lang="en-ZA" sz="2800" dirty="0"/>
                <a:t> risk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5BE496-7BD2-40BA-A079-2EC7CE58BDE4}"/>
              </a:ext>
            </a:extLst>
          </p:cNvPr>
          <p:cNvGrpSpPr/>
          <p:nvPr/>
        </p:nvGrpSpPr>
        <p:grpSpPr>
          <a:xfrm>
            <a:off x="712350" y="4800922"/>
            <a:ext cx="2875193" cy="1468566"/>
            <a:chOff x="712350" y="4800922"/>
            <a:chExt cx="2875193" cy="1468566"/>
          </a:xfrm>
        </p:grpSpPr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ACE79F01-3D38-4BDA-A5B5-2CA9E3FB2558}"/>
                </a:ext>
              </a:extLst>
            </p:cNvPr>
            <p:cNvSpPr/>
            <p:nvPr/>
          </p:nvSpPr>
          <p:spPr>
            <a:xfrm>
              <a:off x="868218" y="4800922"/>
              <a:ext cx="2615212" cy="1452089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111412-5F25-40AC-8D17-D3BB50211824}"/>
                </a:ext>
              </a:extLst>
            </p:cNvPr>
            <p:cNvSpPr txBox="1"/>
            <p:nvPr/>
          </p:nvSpPr>
          <p:spPr>
            <a:xfrm>
              <a:off x="712350" y="4884493"/>
              <a:ext cx="28751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800" dirty="0"/>
                <a:t>H</a:t>
              </a:r>
              <a:r>
                <a:rPr lang="en-ZA" sz="2800" baseline="-25000" dirty="0"/>
                <a:t>0</a:t>
              </a:r>
              <a:r>
                <a:rPr lang="en-ZA" sz="2800" dirty="0"/>
                <a:t>: Aspirin </a:t>
              </a:r>
            </a:p>
            <a:p>
              <a:pPr algn="ctr"/>
              <a:r>
                <a:rPr lang="en-ZA" sz="2800" b="1" dirty="0"/>
                <a:t>doesn’t affect</a:t>
              </a:r>
            </a:p>
            <a:p>
              <a:pPr algn="ctr"/>
              <a:r>
                <a:rPr lang="en-ZA" sz="2800" dirty="0"/>
                <a:t> risk</a:t>
              </a:r>
            </a:p>
          </p:txBody>
        </p:sp>
      </p:grp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B183D52F-0595-4581-86EF-351C3D411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1524" y="3439623"/>
            <a:ext cx="914400" cy="9144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BCF01195-3FDB-4695-A70A-9C5E26A03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5984" y="491205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B0ED37-820B-4773-9B53-94DB8BA1EA12}"/>
              </a:ext>
            </a:extLst>
          </p:cNvPr>
          <p:cNvSpPr txBox="1"/>
          <p:nvPr/>
        </p:nvSpPr>
        <p:spPr>
          <a:xfrm>
            <a:off x="8210129" y="3334879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Type I error</a:t>
            </a:r>
          </a:p>
          <a:p>
            <a:pPr algn="ctr"/>
            <a:r>
              <a:rPr lang="en-ZA" sz="2800" b="1" dirty="0"/>
              <a:t>(false positive)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274AB-196D-44E7-AEC9-221461D17458}"/>
              </a:ext>
            </a:extLst>
          </p:cNvPr>
          <p:cNvSpPr txBox="1"/>
          <p:nvPr/>
        </p:nvSpPr>
        <p:spPr>
          <a:xfrm>
            <a:off x="4143981" y="4833567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Type II error</a:t>
            </a:r>
          </a:p>
          <a:p>
            <a:pPr algn="ctr"/>
            <a:r>
              <a:rPr lang="en-ZA" sz="2800" b="1" dirty="0"/>
              <a:t>(false negative)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745243-D440-4516-B60A-5BF2CE62473B}"/>
              </a:ext>
            </a:extLst>
          </p:cNvPr>
          <p:cNvSpPr/>
          <p:nvPr/>
        </p:nvSpPr>
        <p:spPr>
          <a:xfrm>
            <a:off x="7544692" y="1362425"/>
            <a:ext cx="1697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600" b="1" dirty="0">
                <a:solidFill>
                  <a:schemeClr val="accent1">
                    <a:lumMod val="50000"/>
                  </a:schemeClr>
                </a:solidFill>
              </a:rPr>
              <a:t>(reality)</a:t>
            </a:r>
            <a:endParaRPr lang="en-Z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923CC7-00E0-4492-B1E7-C8BAE327138D}"/>
              </a:ext>
            </a:extLst>
          </p:cNvPr>
          <p:cNvSpPr/>
          <p:nvPr/>
        </p:nvSpPr>
        <p:spPr>
          <a:xfrm rot="16200000">
            <a:off x="-759182" y="3612713"/>
            <a:ext cx="2246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600" b="1" dirty="0">
                <a:solidFill>
                  <a:schemeClr val="accent1">
                    <a:lumMod val="50000"/>
                  </a:schemeClr>
                </a:solidFill>
              </a:rPr>
              <a:t>(observed)</a:t>
            </a:r>
            <a:endParaRPr lang="en-ZA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22" grpId="0"/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5438</TotalTime>
  <Words>455</Words>
  <Application>Microsoft Office PowerPoint</Application>
  <PresentationFormat>Widescreen</PresentationFormat>
  <Paragraphs>136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Statistics for biological data</vt:lpstr>
      <vt:lpstr>Statistics for biological data</vt:lpstr>
      <vt:lpstr>Statistics for biological data</vt:lpstr>
      <vt:lpstr>Statistics for biological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for biological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biological data</dc:title>
  <dc:creator>elbara</dc:creator>
  <cp:lastModifiedBy> </cp:lastModifiedBy>
  <cp:revision>83</cp:revision>
  <dcterms:created xsi:type="dcterms:W3CDTF">2019-09-11T10:07:43Z</dcterms:created>
  <dcterms:modified xsi:type="dcterms:W3CDTF">2020-03-05T09:08:50Z</dcterms:modified>
</cp:coreProperties>
</file>