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282" r:id="rId2"/>
    <p:sldId id="285" r:id="rId3"/>
    <p:sldId id="258" r:id="rId4"/>
    <p:sldId id="286" r:id="rId5"/>
    <p:sldId id="287" r:id="rId6"/>
    <p:sldId id="288" r:id="rId7"/>
    <p:sldId id="259" r:id="rId8"/>
    <p:sldId id="289" r:id="rId9"/>
    <p:sldId id="266" r:id="rId10"/>
    <p:sldId id="264" r:id="rId11"/>
    <p:sldId id="260" r:id="rId12"/>
    <p:sldId id="279" r:id="rId13"/>
    <p:sldId id="261" r:id="rId14"/>
    <p:sldId id="262" r:id="rId15"/>
    <p:sldId id="263" r:id="rId16"/>
    <p:sldId id="268" r:id="rId17"/>
    <p:sldId id="269" r:id="rId18"/>
    <p:sldId id="277" r:id="rId19"/>
    <p:sldId id="290" r:id="rId20"/>
    <p:sldId id="291" r:id="rId21"/>
    <p:sldId id="292" r:id="rId22"/>
    <p:sldId id="293" r:id="rId23"/>
    <p:sldId id="294" r:id="rId24"/>
    <p:sldId id="306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4" autoAdjust="0"/>
    <p:restoredTop sz="94660"/>
  </p:normalViewPr>
  <p:slideViewPr>
    <p:cSldViewPr>
      <p:cViewPr varScale="1">
        <p:scale>
          <a:sx n="60" d="100"/>
          <a:sy n="60" d="100"/>
        </p:scale>
        <p:origin x="132" y="4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74B01C-806F-4418-844C-8807F51C089A}" type="datetimeFigureOut">
              <a:rPr lang="en-US" smtClean="0"/>
              <a:pPr/>
              <a:t>3/5/2020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37355E-46D7-4145-A958-0CC225942F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685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37355E-46D7-4145-A958-0CC225942F0D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79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37355E-46D7-4145-A958-0CC225942F0D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750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5590-D598-4249-9D14-664B98FE0E80}" type="datetimeFigureOut">
              <a:rPr lang="en-US" smtClean="0"/>
              <a:pPr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987FD-A025-4283-B2BB-7D3007B9B3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018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5590-D598-4249-9D14-664B98FE0E80}" type="datetimeFigureOut">
              <a:rPr lang="en-US" smtClean="0"/>
              <a:pPr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987FD-A025-4283-B2BB-7D3007B9B3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681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5590-D598-4249-9D14-664B98FE0E80}" type="datetimeFigureOut">
              <a:rPr lang="en-US" smtClean="0"/>
              <a:pPr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987FD-A025-4283-B2BB-7D3007B9B3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996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5590-D598-4249-9D14-664B98FE0E80}" type="datetimeFigureOut">
              <a:rPr lang="en-US" smtClean="0"/>
              <a:pPr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987FD-A025-4283-B2BB-7D3007B9B3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A77A01-C29D-48A0-8091-F56AEF8E0608}"/>
              </a:ext>
            </a:extLst>
          </p:cNvPr>
          <p:cNvSpPr/>
          <p:nvPr userDrawn="1"/>
        </p:nvSpPr>
        <p:spPr>
          <a:xfrm>
            <a:off x="-235528" y="136525"/>
            <a:ext cx="12718473" cy="8332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79136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5590-D598-4249-9D14-664B98FE0E80}" type="datetimeFigureOut">
              <a:rPr lang="en-US" smtClean="0"/>
              <a:pPr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987FD-A025-4283-B2BB-7D3007B9B3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D6EC6F-33BE-4807-984D-59B1330D71CA}"/>
              </a:ext>
            </a:extLst>
          </p:cNvPr>
          <p:cNvSpPr/>
          <p:nvPr userDrawn="1"/>
        </p:nvSpPr>
        <p:spPr>
          <a:xfrm>
            <a:off x="-235528" y="136525"/>
            <a:ext cx="12718473" cy="8332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58846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5590-D598-4249-9D14-664B98FE0E80}" type="datetimeFigureOut">
              <a:rPr lang="en-US" smtClean="0"/>
              <a:pPr/>
              <a:t>3/5/2020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987FD-A025-4283-B2BB-7D3007B9B3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350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5590-D598-4249-9D14-664B98FE0E80}" type="datetimeFigureOut">
              <a:rPr lang="en-US" smtClean="0"/>
              <a:pPr/>
              <a:t>3/5/2020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987FD-A025-4283-B2BB-7D3007B9B3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734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5590-D598-4249-9D14-664B98FE0E80}" type="datetimeFigureOut">
              <a:rPr lang="en-US" smtClean="0"/>
              <a:pPr/>
              <a:t>3/5/2020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987FD-A025-4283-B2BB-7D3007B9B3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883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5590-D598-4249-9D14-664B98FE0E80}" type="datetimeFigureOut">
              <a:rPr lang="en-US" smtClean="0"/>
              <a:pPr/>
              <a:t>3/5/2020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987FD-A025-4283-B2BB-7D3007B9B3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879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5590-D598-4249-9D14-664B98FE0E80}" type="datetimeFigureOut">
              <a:rPr lang="en-US" smtClean="0"/>
              <a:pPr/>
              <a:t>3/5/2020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987FD-A025-4283-B2BB-7D3007B9B3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189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5590-D598-4249-9D14-664B98FE0E80}" type="datetimeFigureOut">
              <a:rPr lang="en-US" smtClean="0"/>
              <a:pPr/>
              <a:t>3/5/2020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987FD-A025-4283-B2BB-7D3007B9B3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375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C5590-D598-4249-9D14-664B98FE0E80}" type="datetimeFigureOut">
              <a:rPr lang="en-US" smtClean="0"/>
              <a:pPr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987FD-A025-4283-B2BB-7D3007B9B3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37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eb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1B6CF3-14BD-427E-9476-A39690D92DB3}"/>
              </a:ext>
            </a:extLst>
          </p:cNvPr>
          <p:cNvSpPr/>
          <p:nvPr/>
        </p:nvSpPr>
        <p:spPr>
          <a:xfrm>
            <a:off x="-487680" y="1764362"/>
            <a:ext cx="13167360" cy="12818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012592"/>
            <a:ext cx="7772400" cy="785425"/>
          </a:xfrm>
        </p:spPr>
        <p:txBody>
          <a:bodyPr>
            <a:normAutofit/>
          </a:bodyPr>
          <a:lstStyle/>
          <a:p>
            <a:r>
              <a:rPr lang="en-ZA" sz="4800" b="1" dirty="0"/>
              <a:t>Statistics for biological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008" y="3375223"/>
            <a:ext cx="7036192" cy="142537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ZA" sz="4800" b="1" dirty="0">
                <a:solidFill>
                  <a:schemeClr val="accent1">
                    <a:lumMod val="50000"/>
                  </a:schemeClr>
                </a:solidFill>
              </a:rPr>
              <a:t>Normality testing &amp; descriptive statistics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9A90EF02-F55A-4E2B-ABD6-93D9B99A0C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03"/>
          <a:stretch/>
        </p:blipFill>
        <p:spPr>
          <a:xfrm>
            <a:off x="9020907" y="131918"/>
            <a:ext cx="2971800" cy="12818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39C3CB-F67A-4CA4-A803-B7597FEDD4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03" b="27675"/>
          <a:stretch/>
        </p:blipFill>
        <p:spPr>
          <a:xfrm>
            <a:off x="398584" y="96623"/>
            <a:ext cx="2321169" cy="11863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30AB50-2E40-45D8-A003-A443747176D0}"/>
              </a:ext>
            </a:extLst>
          </p:cNvPr>
          <p:cNvSpPr txBox="1"/>
          <p:nvPr/>
        </p:nvSpPr>
        <p:spPr>
          <a:xfrm>
            <a:off x="2793608" y="4708419"/>
            <a:ext cx="6548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400" b="1" dirty="0"/>
              <a:t>Aya </a:t>
            </a:r>
            <a:r>
              <a:rPr lang="en-ZA" sz="2400" b="1" dirty="0" err="1"/>
              <a:t>Elwazir</a:t>
            </a:r>
            <a:endParaRPr lang="en-ZA" sz="2400" b="1" dirty="0"/>
          </a:p>
          <a:p>
            <a:pPr algn="ctr"/>
            <a:r>
              <a:rPr lang="en-ZA" sz="2400" dirty="0"/>
              <a:t>Teaching assistant of medical genetics, FOMSCU</a:t>
            </a:r>
          </a:p>
          <a:p>
            <a:pPr algn="ctr"/>
            <a:r>
              <a:rPr lang="en-ZA" sz="2400" dirty="0"/>
              <a:t>PhD student, University of Sheffield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320E55-AE9B-4039-919D-83237D273AC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530" y="241520"/>
            <a:ext cx="1371600" cy="106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869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6399" y="2299910"/>
            <a:ext cx="3878345" cy="1285577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Normally distributed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35871" y="2299910"/>
            <a:ext cx="3878345" cy="1285577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NOT normally distributed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89414" y="5911241"/>
            <a:ext cx="2514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</a:rPr>
              <a:t>Mean ± SD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25345" y="5926630"/>
            <a:ext cx="44149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accent2"/>
                </a:solidFill>
              </a:rPr>
              <a:t>Median (IQR)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6F73AA-EF22-4B04-A5BA-7B3271AFA867}"/>
              </a:ext>
            </a:extLst>
          </p:cNvPr>
          <p:cNvSpPr/>
          <p:nvPr/>
        </p:nvSpPr>
        <p:spPr>
          <a:xfrm>
            <a:off x="2819400" y="165647"/>
            <a:ext cx="684783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Choice of descriptive statistics</a:t>
            </a:r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2B5C47-75CF-41DB-B811-6D25727A525A}"/>
              </a:ext>
            </a:extLst>
          </p:cNvPr>
          <p:cNvSpPr txBox="1"/>
          <p:nvPr/>
        </p:nvSpPr>
        <p:spPr>
          <a:xfrm>
            <a:off x="1676400" y="1361532"/>
            <a:ext cx="8610600" cy="697885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Continuous data</a:t>
            </a:r>
            <a:endParaRPr lang="en-ZA" sz="3200" b="1" dirty="0"/>
          </a:p>
        </p:txBody>
      </p:sp>
      <p:pic>
        <p:nvPicPr>
          <p:cNvPr id="14" name="Picture 13" descr="dist_compare.jpg">
            <a:extLst>
              <a:ext uri="{FF2B5EF4-FFF2-40B4-BE49-F238E27FC236}">
                <a16:creationId xmlns:a16="http://schemas.microsoft.com/office/drawing/2014/main" id="{151E534A-841B-43C7-909E-2C8FB6CA10C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t="53731" r="49369"/>
          <a:stretch/>
        </p:blipFill>
        <p:spPr>
          <a:xfrm>
            <a:off x="1997308" y="3668123"/>
            <a:ext cx="3298813" cy="2260922"/>
          </a:xfrm>
          <a:prstGeom prst="rect">
            <a:avLst/>
          </a:prstGeom>
        </p:spPr>
      </p:pic>
      <p:pic>
        <p:nvPicPr>
          <p:cNvPr id="18" name="Picture 17" descr="dist_compare.jpg">
            <a:extLst>
              <a:ext uri="{FF2B5EF4-FFF2-40B4-BE49-F238E27FC236}">
                <a16:creationId xmlns:a16="http://schemas.microsoft.com/office/drawing/2014/main" id="{ECF45262-212D-48EE-BCC0-862D4EE61A6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48134" t="16418" b="45565"/>
          <a:stretch/>
        </p:blipFill>
        <p:spPr>
          <a:xfrm>
            <a:off x="6593663" y="3690013"/>
            <a:ext cx="3878345" cy="21320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1" grpId="0"/>
      <p:bldP spid="12" grpId="0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962400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Normal distribution</a:t>
            </a:r>
          </a:p>
        </p:txBody>
      </p:sp>
      <p:pic>
        <p:nvPicPr>
          <p:cNvPr id="4" name="Content Placeholder 3" descr="normalturq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09800" y="1186893"/>
            <a:ext cx="7086600" cy="4336999"/>
          </a:xfrm>
        </p:spPr>
      </p:pic>
      <p:cxnSp>
        <p:nvCxnSpPr>
          <p:cNvPr id="9" name="Straight Connector 8"/>
          <p:cNvCxnSpPr>
            <a:cxnSpLocks/>
          </p:cNvCxnSpPr>
          <p:nvPr/>
        </p:nvCxnSpPr>
        <p:spPr>
          <a:xfrm>
            <a:off x="5723120" y="1600203"/>
            <a:ext cx="0" cy="3733797"/>
          </a:xfrm>
          <a:prstGeom prst="line">
            <a:avLst/>
          </a:prstGeom>
          <a:ln w="381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800600" y="5523892"/>
            <a:ext cx="182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</a:rPr>
              <a:t>Mean</a:t>
            </a:r>
          </a:p>
          <a:p>
            <a:pPr algn="ctr"/>
            <a:r>
              <a:rPr lang="en-US" sz="2400" b="1" dirty="0">
                <a:solidFill>
                  <a:schemeClr val="accent2"/>
                </a:solidFill>
              </a:rPr>
              <a:t>Median</a:t>
            </a:r>
          </a:p>
          <a:p>
            <a:pPr algn="ctr"/>
            <a:r>
              <a:rPr lang="en-US" sz="2400" b="1" dirty="0">
                <a:solidFill>
                  <a:schemeClr val="accent2"/>
                </a:solidFill>
              </a:rPr>
              <a:t>Mode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929743" y="-1899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/>
              <a:t>Normal distribution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17C13BB-C1BF-4B05-9C3E-5D3E1620EA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405" t="-2284" r="-5405" b="16463"/>
          <a:stretch/>
        </p:blipFill>
        <p:spPr>
          <a:xfrm>
            <a:off x="1571167" y="990600"/>
            <a:ext cx="9829800" cy="50481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7BBCC53-8B54-42E1-8BAB-D2BFDA4CC2D2}"/>
              </a:ext>
            </a:extLst>
          </p:cNvPr>
          <p:cNvCxnSpPr>
            <a:cxnSpLocks/>
          </p:cNvCxnSpPr>
          <p:nvPr/>
        </p:nvCxnSpPr>
        <p:spPr>
          <a:xfrm>
            <a:off x="5914567" y="2419290"/>
            <a:ext cx="0" cy="3105210"/>
          </a:xfrm>
          <a:prstGeom prst="line">
            <a:avLst/>
          </a:prstGeom>
          <a:ln w="381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888C34F-7129-4CC1-9B54-B0AC351DC22D}"/>
              </a:ext>
            </a:extLst>
          </p:cNvPr>
          <p:cNvSpPr txBox="1"/>
          <p:nvPr/>
        </p:nvSpPr>
        <p:spPr>
          <a:xfrm>
            <a:off x="5000168" y="5509391"/>
            <a:ext cx="18287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400" b="1" dirty="0">
                <a:solidFill>
                  <a:schemeClr val="accent2"/>
                </a:solidFill>
              </a:rPr>
              <a:t>Average height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897D0E-2793-45BA-A874-DEA7782DEA92}"/>
              </a:ext>
            </a:extLst>
          </p:cNvPr>
          <p:cNvSpPr txBox="1"/>
          <p:nvPr/>
        </p:nvSpPr>
        <p:spPr>
          <a:xfrm>
            <a:off x="8390657" y="5493543"/>
            <a:ext cx="18287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400" b="1" dirty="0">
                <a:solidFill>
                  <a:schemeClr val="accent2"/>
                </a:solidFill>
              </a:rPr>
              <a:t>Tallest people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E6678A-1F1E-427B-84B6-F5E7CCFD9F84}"/>
              </a:ext>
            </a:extLst>
          </p:cNvPr>
          <p:cNvSpPr txBox="1"/>
          <p:nvPr/>
        </p:nvSpPr>
        <p:spPr>
          <a:xfrm>
            <a:off x="1447800" y="5509391"/>
            <a:ext cx="18287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400" b="1" dirty="0">
                <a:solidFill>
                  <a:schemeClr val="accent2"/>
                </a:solidFill>
              </a:rPr>
              <a:t>Shortest</a:t>
            </a:r>
          </a:p>
          <a:p>
            <a:pPr algn="ctr"/>
            <a:r>
              <a:rPr lang="en-ZA" sz="2400" b="1" dirty="0">
                <a:solidFill>
                  <a:schemeClr val="accent2"/>
                </a:solidFill>
              </a:rPr>
              <a:t>people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ABCBD73-543E-4D96-B5D6-B4E9364BEE91}"/>
              </a:ext>
            </a:extLst>
          </p:cNvPr>
          <p:cNvCxnSpPr/>
          <p:nvPr/>
        </p:nvCxnSpPr>
        <p:spPr>
          <a:xfrm>
            <a:off x="4009567" y="2224789"/>
            <a:ext cx="1353464" cy="148990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C49F77B-F79F-4686-A031-D08D8B296D6B}"/>
              </a:ext>
            </a:extLst>
          </p:cNvPr>
          <p:cNvSpPr txBox="1"/>
          <p:nvPr/>
        </p:nvSpPr>
        <p:spPr>
          <a:xfrm>
            <a:off x="2237012" y="1695390"/>
            <a:ext cx="3545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400" b="1" dirty="0">
                <a:solidFill>
                  <a:schemeClr val="accent1">
                    <a:lumMod val="75000"/>
                  </a:schemeClr>
                </a:solidFill>
              </a:rPr>
              <a:t>Shorter than average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ECFAD17-753D-4E4A-859F-97DFA5865F7C}"/>
              </a:ext>
            </a:extLst>
          </p:cNvPr>
          <p:cNvCxnSpPr>
            <a:cxnSpLocks/>
          </p:cNvCxnSpPr>
          <p:nvPr/>
        </p:nvCxnSpPr>
        <p:spPr>
          <a:xfrm flipH="1">
            <a:off x="6458737" y="2224789"/>
            <a:ext cx="1342694" cy="148990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CF59188-60B1-4CE2-96E4-EF4E4F2522CB}"/>
              </a:ext>
            </a:extLst>
          </p:cNvPr>
          <p:cNvSpPr txBox="1"/>
          <p:nvPr/>
        </p:nvSpPr>
        <p:spPr>
          <a:xfrm>
            <a:off x="6219366" y="1701669"/>
            <a:ext cx="3545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400" b="1" dirty="0">
                <a:solidFill>
                  <a:schemeClr val="accent1">
                    <a:lumMod val="75000"/>
                  </a:schemeClr>
                </a:solidFill>
              </a:rPr>
              <a:t>Taller than average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94827A9-BC88-4470-B2D7-E622BF1CD611}"/>
              </a:ext>
            </a:extLst>
          </p:cNvPr>
          <p:cNvSpPr txBox="1"/>
          <p:nvPr/>
        </p:nvSpPr>
        <p:spPr>
          <a:xfrm>
            <a:off x="5629722" y="1652825"/>
            <a:ext cx="6658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3200" b="1" dirty="0">
                <a:solidFill>
                  <a:schemeClr val="accent1">
                    <a:lumMod val="75000"/>
                  </a:schemeClr>
                </a:solidFill>
              </a:rPr>
              <a:t>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EC7F103-EE33-49E8-A7D6-DE39C529AB85}"/>
              </a:ext>
            </a:extLst>
          </p:cNvPr>
          <p:cNvSpPr txBox="1"/>
          <p:nvPr/>
        </p:nvSpPr>
        <p:spPr>
          <a:xfrm rot="16200000">
            <a:off x="-69638" y="2669097"/>
            <a:ext cx="3496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/>
              <a:t>Number of people </a:t>
            </a:r>
          </a:p>
        </p:txBody>
      </p:sp>
    </p:spTree>
    <p:extLst>
      <p:ext uri="{BB962C8B-B14F-4D97-AF65-F5344CB8AC3E}">
        <p14:creationId xmlns:p14="http://schemas.microsoft.com/office/powerpoint/2010/main" val="603032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17" grpId="0"/>
      <p:bldP spid="23" grpId="0"/>
      <p:bldP spid="25" grpId="0"/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12089A2-3304-4143-B394-20E923810F1D}"/>
              </a:ext>
            </a:extLst>
          </p:cNvPr>
          <p:cNvSpPr txBox="1">
            <a:spLocks/>
          </p:cNvSpPr>
          <p:nvPr/>
        </p:nvSpPr>
        <p:spPr>
          <a:xfrm>
            <a:off x="6480491" y="1983315"/>
            <a:ext cx="4997451" cy="12971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sz="3600" dirty="0"/>
              <a:t> 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n-US" sz="3600" dirty="0"/>
              <a:t>Height:  170±10</a:t>
            </a:r>
          </a:p>
          <a:p>
            <a:pPr algn="ctr"/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0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Normal distribution</a:t>
            </a:r>
          </a:p>
        </p:txBody>
      </p:sp>
      <p:pic>
        <p:nvPicPr>
          <p:cNvPr id="4" name="Content Placeholder 3" descr="Normal-distribution-curv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6300" y="1438354"/>
            <a:ext cx="6691108" cy="4733845"/>
          </a:xfrm>
        </p:spPr>
      </p:pic>
      <p:sp>
        <p:nvSpPr>
          <p:cNvPr id="6" name="TextBox 5"/>
          <p:cNvSpPr txBox="1"/>
          <p:nvPr/>
        </p:nvSpPr>
        <p:spPr>
          <a:xfrm>
            <a:off x="3314700" y="6272588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SD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277BFF-C122-47D5-88EB-6BB465D402FC}"/>
              </a:ext>
            </a:extLst>
          </p:cNvPr>
          <p:cNvSpPr/>
          <p:nvPr/>
        </p:nvSpPr>
        <p:spPr>
          <a:xfrm>
            <a:off x="8600570" y="1735059"/>
            <a:ext cx="21531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+mj-lt"/>
                <a:ea typeface="+mj-ea"/>
                <a:cs typeface="+mj-cs"/>
              </a:rPr>
              <a:t>Mean ± SD</a:t>
            </a:r>
          </a:p>
        </p:txBody>
      </p:sp>
      <p:sp>
        <p:nvSpPr>
          <p:cNvPr id="8" name="Bent-Up Arrow 7">
            <a:extLst>
              <a:ext uri="{FF2B5EF4-FFF2-40B4-BE49-F238E27FC236}">
                <a16:creationId xmlns:a16="http://schemas.microsoft.com/office/drawing/2014/main" id="{56CE7DE9-959C-4CF1-BC64-0CFBC92DB767}"/>
              </a:ext>
            </a:extLst>
          </p:cNvPr>
          <p:cNvSpPr/>
          <p:nvPr/>
        </p:nvSpPr>
        <p:spPr>
          <a:xfrm rot="5400000">
            <a:off x="10248900" y="3223061"/>
            <a:ext cx="381000" cy="457200"/>
          </a:xfrm>
          <a:prstGeom prst="bent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A8032F-ACCA-45E8-A299-6FC403E8C671}"/>
              </a:ext>
            </a:extLst>
          </p:cNvPr>
          <p:cNvSpPr txBox="1"/>
          <p:nvPr/>
        </p:nvSpPr>
        <p:spPr>
          <a:xfrm>
            <a:off x="10744200" y="3240680"/>
            <a:ext cx="259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1SD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C1C2ED-6344-40A2-A262-D73E4BE26A8B}"/>
              </a:ext>
            </a:extLst>
          </p:cNvPr>
          <p:cNvSpPr txBox="1"/>
          <p:nvPr/>
        </p:nvSpPr>
        <p:spPr>
          <a:xfrm>
            <a:off x="7603997" y="4450041"/>
            <a:ext cx="41462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68% </a:t>
            </a:r>
            <a:r>
              <a:rPr lang="en-US" sz="3200" dirty="0"/>
              <a:t>of the population have heights between </a:t>
            </a:r>
          </a:p>
          <a:p>
            <a:pPr algn="ctr"/>
            <a:r>
              <a:rPr lang="en-US" sz="3200" dirty="0">
                <a:solidFill>
                  <a:schemeClr val="accent2"/>
                </a:solidFill>
              </a:rPr>
              <a:t>160 and 180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7" grpId="0"/>
      <p:bldP spid="8" grpId="0" animBg="1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0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Skewness/kurtosis</a:t>
            </a:r>
          </a:p>
        </p:txBody>
      </p:sp>
      <p:pic>
        <p:nvPicPr>
          <p:cNvPr id="4" name="Content Placeholder 3" descr="skewkur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91625" y="1295400"/>
            <a:ext cx="7796389" cy="5181600"/>
          </a:xfrm>
        </p:spPr>
      </p:pic>
      <p:cxnSp>
        <p:nvCxnSpPr>
          <p:cNvPr id="6" name="Straight Connector 5"/>
          <p:cNvCxnSpPr/>
          <p:nvPr/>
        </p:nvCxnSpPr>
        <p:spPr>
          <a:xfrm>
            <a:off x="5791200" y="1905000"/>
            <a:ext cx="1524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791200" y="4590144"/>
            <a:ext cx="21336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Negative skew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49504" y="1039504"/>
            <a:ext cx="4575099" cy="2667000"/>
          </a:xfrm>
        </p:spPr>
      </p:pic>
      <p:pic>
        <p:nvPicPr>
          <p:cNvPr id="5" name="Picture 4" descr="positive skew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24810" y="990600"/>
            <a:ext cx="4466993" cy="25146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962400" y="-7809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4400" b="1" dirty="0">
                <a:latin typeface="+mj-lt"/>
                <a:ea typeface="+mj-ea"/>
                <a:cs typeface="+mj-cs"/>
              </a:rPr>
              <a:t>Skewness/kurtosis</a:t>
            </a:r>
          </a:p>
        </p:txBody>
      </p:sp>
      <p:pic>
        <p:nvPicPr>
          <p:cNvPr id="7" name="Picture 6" descr="Flat negative Kurtosi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25701" y="3780270"/>
            <a:ext cx="4419600" cy="2544333"/>
          </a:xfrm>
          <a:prstGeom prst="rect">
            <a:avLst/>
          </a:prstGeom>
        </p:spPr>
      </p:pic>
      <p:pic>
        <p:nvPicPr>
          <p:cNvPr id="8" name="Picture 7" descr="Peak negative Kurtosis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05539" y="3810001"/>
            <a:ext cx="4462668" cy="2514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4271" y="1110832"/>
            <a:ext cx="82296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dirty="0"/>
              <a:t>An observation that is distant from other observations</a:t>
            </a:r>
          </a:p>
          <a:p>
            <a:pPr algn="ctr">
              <a:buNone/>
            </a:pPr>
            <a:r>
              <a:rPr lang="en-US" dirty="0"/>
              <a:t>Makes the data skewed 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NOT</a:t>
            </a:r>
            <a:r>
              <a:rPr lang="en-US" dirty="0"/>
              <a:t> normally distributed)</a:t>
            </a:r>
          </a:p>
          <a:p>
            <a:pPr algn="ctr">
              <a:buNone/>
            </a:pPr>
            <a:endParaRPr lang="en-US" dirty="0"/>
          </a:p>
        </p:txBody>
      </p:sp>
      <p:pic>
        <p:nvPicPr>
          <p:cNvPr id="6" name="Picture 5" descr="images-mod1-spread1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28800" y="1981200"/>
            <a:ext cx="5050692" cy="3581400"/>
          </a:xfrm>
          <a:prstGeom prst="rect">
            <a:avLst/>
          </a:prstGeom>
        </p:spPr>
      </p:pic>
      <p:pic>
        <p:nvPicPr>
          <p:cNvPr id="7" name="Picture 6" descr="corrcoefs_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51121" y="2182886"/>
            <a:ext cx="5466242" cy="3416811"/>
          </a:xfrm>
          <a:prstGeom prst="rect">
            <a:avLst/>
          </a:prstGeom>
        </p:spPr>
      </p:pic>
      <p:pic>
        <p:nvPicPr>
          <p:cNvPr id="8" name="Picture 7" descr="graph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86832" y="3352802"/>
            <a:ext cx="5375762" cy="3505201"/>
          </a:xfrm>
          <a:prstGeom prst="rect">
            <a:avLst/>
          </a:prstGeom>
        </p:spPr>
      </p:pic>
      <p:pic>
        <p:nvPicPr>
          <p:cNvPr id="9" name="Picture 8" descr="400px-System1_boxplot0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28800" y="2357437"/>
            <a:ext cx="5608178" cy="450056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779DD54B-3DB2-42E4-9278-C2FE6AAF91CB}"/>
              </a:ext>
            </a:extLst>
          </p:cNvPr>
          <p:cNvSpPr txBox="1">
            <a:spLocks/>
          </p:cNvSpPr>
          <p:nvPr/>
        </p:nvSpPr>
        <p:spPr>
          <a:xfrm>
            <a:off x="5334000" y="-44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4400" b="1" dirty="0">
                <a:latin typeface="+mj-lt"/>
                <a:ea typeface="+mj-ea"/>
                <a:cs typeface="+mj-cs"/>
              </a:rPr>
              <a:t>Outliers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A2F0774-5BBC-40F3-8CEB-0705D002725A}"/>
              </a:ext>
            </a:extLst>
          </p:cNvPr>
          <p:cNvSpPr txBox="1">
            <a:spLocks/>
          </p:cNvSpPr>
          <p:nvPr/>
        </p:nvSpPr>
        <p:spPr>
          <a:xfrm>
            <a:off x="2509577" y="1473826"/>
            <a:ext cx="95250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sz="2800" dirty="0"/>
          </a:p>
          <a:p>
            <a:pPr marL="342900" indent="-342900">
              <a:spcBef>
                <a:spcPct val="20000"/>
              </a:spcBef>
              <a:defRPr/>
            </a:pPr>
            <a:endParaRPr lang="en-US" sz="28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Outlier_3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97769" y="1524000"/>
            <a:ext cx="9996461" cy="4267197"/>
          </a:xfrm>
        </p:spPr>
      </p:pic>
      <p:cxnSp>
        <p:nvCxnSpPr>
          <p:cNvPr id="10" name="Straight Connector 9"/>
          <p:cNvCxnSpPr>
            <a:cxnSpLocks/>
          </p:cNvCxnSpPr>
          <p:nvPr/>
        </p:nvCxnSpPr>
        <p:spPr>
          <a:xfrm>
            <a:off x="1905000" y="2514600"/>
            <a:ext cx="12954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3657600" y="2514600"/>
            <a:ext cx="13716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7086600" y="2514600"/>
            <a:ext cx="14478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/>
          </p:cNvCxnSpPr>
          <p:nvPr/>
        </p:nvCxnSpPr>
        <p:spPr>
          <a:xfrm flipV="1">
            <a:off x="9296400" y="2502568"/>
            <a:ext cx="1524000" cy="1203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3D205AB6-BB17-48EC-A3D5-AAF0EBB586AE}"/>
              </a:ext>
            </a:extLst>
          </p:cNvPr>
          <p:cNvSpPr txBox="1">
            <a:spLocks/>
          </p:cNvSpPr>
          <p:nvPr/>
        </p:nvSpPr>
        <p:spPr>
          <a:xfrm>
            <a:off x="5334000" y="-44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4400" b="1" dirty="0">
                <a:latin typeface="+mj-lt"/>
                <a:ea typeface="+mj-ea"/>
                <a:cs typeface="+mj-cs"/>
              </a:rPr>
              <a:t>Outliers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5467C3-37CC-4506-B2D2-2CAFE22855C6}"/>
              </a:ext>
            </a:extLst>
          </p:cNvPr>
          <p:cNvSpPr/>
          <p:nvPr/>
        </p:nvSpPr>
        <p:spPr>
          <a:xfrm>
            <a:off x="6096000" y="1257298"/>
            <a:ext cx="5455430" cy="4800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40" y="1600200"/>
            <a:ext cx="10609119" cy="3429000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676400" y="-14514"/>
            <a:ext cx="10210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4400" b="1" dirty="0">
                <a:latin typeface="+mj-lt"/>
                <a:ea typeface="+mj-ea"/>
                <a:cs typeface="+mj-cs"/>
              </a:rPr>
              <a:t>Effect of Skewness on mean and median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24200" y="5471885"/>
            <a:ext cx="5562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800" b="1" dirty="0">
                <a:solidFill>
                  <a:schemeClr val="accent2"/>
                </a:solidFill>
              </a:rPr>
              <a:t>Small</a:t>
            </a:r>
            <a:r>
              <a:rPr lang="en-ZA" sz="2800" b="1" dirty="0"/>
              <a:t> effect on </a:t>
            </a:r>
            <a:r>
              <a:rPr lang="en-ZA" sz="2800" b="1" dirty="0">
                <a:solidFill>
                  <a:schemeClr val="accent2"/>
                </a:solidFill>
              </a:rPr>
              <a:t>median</a:t>
            </a:r>
          </a:p>
          <a:p>
            <a:pPr algn="ctr"/>
            <a:r>
              <a:rPr lang="en-ZA" sz="2800" b="1" dirty="0">
                <a:solidFill>
                  <a:schemeClr val="accent2"/>
                </a:solidFill>
              </a:rPr>
              <a:t>Huge</a:t>
            </a:r>
            <a:r>
              <a:rPr lang="en-ZA" sz="2800" b="1" dirty="0"/>
              <a:t> effect on </a:t>
            </a:r>
            <a:r>
              <a:rPr lang="en-ZA" sz="2800" b="1" dirty="0">
                <a:solidFill>
                  <a:schemeClr val="accent2"/>
                </a:solidFill>
              </a:rPr>
              <a:t>mean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83D9BE-E9F8-4CB5-A1BD-34D12E130335}"/>
              </a:ext>
            </a:extLst>
          </p:cNvPr>
          <p:cNvSpPr txBox="1"/>
          <p:nvPr/>
        </p:nvSpPr>
        <p:spPr>
          <a:xfrm>
            <a:off x="5105400" y="1157515"/>
            <a:ext cx="2514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</a:rPr>
              <a:t>Mean ± SD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298002-D2B1-40F2-96CD-4C7E661250DA}"/>
              </a:ext>
            </a:extLst>
          </p:cNvPr>
          <p:cNvSpPr txBox="1"/>
          <p:nvPr/>
        </p:nvSpPr>
        <p:spPr>
          <a:xfrm>
            <a:off x="7472220" y="1172903"/>
            <a:ext cx="44149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accent2"/>
                </a:solidFill>
              </a:rPr>
              <a:t>Median (IQR)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9A08C8-42AE-4A7B-90A4-2E985738E95B}"/>
              </a:ext>
            </a:extLst>
          </p:cNvPr>
          <p:cNvSpPr txBox="1"/>
          <p:nvPr/>
        </p:nvSpPr>
        <p:spPr>
          <a:xfrm>
            <a:off x="203779" y="1157515"/>
            <a:ext cx="44149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accent2"/>
                </a:solidFill>
              </a:rPr>
              <a:t>Median (IQR)</a:t>
            </a:r>
          </a:p>
        </p:txBody>
      </p:sp>
    </p:spTree>
    <p:extLst>
      <p:ext uri="{BB962C8B-B14F-4D97-AF65-F5344CB8AC3E}">
        <p14:creationId xmlns:p14="http://schemas.microsoft.com/office/powerpoint/2010/main" val="2310641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E0EA02E4-E80D-4188-A140-ACFF7D658470}"/>
              </a:ext>
            </a:extLst>
          </p:cNvPr>
          <p:cNvSpPr txBox="1">
            <a:spLocks/>
          </p:cNvSpPr>
          <p:nvPr/>
        </p:nvSpPr>
        <p:spPr>
          <a:xfrm>
            <a:off x="3581400" y="-61686"/>
            <a:ext cx="5257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4400" b="1" dirty="0">
                <a:latin typeface="+mj-lt"/>
                <a:ea typeface="+mj-ea"/>
                <a:cs typeface="+mj-cs"/>
              </a:rPr>
              <a:t>Testing for normality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FB1086-7159-44A0-A391-5D9A28BC7846}"/>
              </a:ext>
            </a:extLst>
          </p:cNvPr>
          <p:cNvSpPr txBox="1"/>
          <p:nvPr/>
        </p:nvSpPr>
        <p:spPr>
          <a:xfrm>
            <a:off x="5029200" y="1143000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b="1" dirty="0">
                <a:latin typeface="+mj-lt"/>
              </a:rPr>
              <a:t>Histogram</a:t>
            </a:r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37CA657A-F8EF-4B64-A20E-BA2735F153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33" r="21690"/>
          <a:stretch/>
        </p:blipFill>
        <p:spPr>
          <a:xfrm>
            <a:off x="547688" y="1676400"/>
            <a:ext cx="5257800" cy="4535242"/>
          </a:xfrm>
          <a:prstGeom prst="rect">
            <a:avLst/>
          </a:prstGeo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D4EA2D-5D14-43E0-AD2B-19C12FCCC4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27" r="20654"/>
          <a:stretch/>
        </p:blipFill>
        <p:spPr>
          <a:xfrm>
            <a:off x="6184900" y="1676400"/>
            <a:ext cx="5257799" cy="4524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73C8CFB-6CA5-438D-A4D9-7E2DBCAF56A8}"/>
              </a:ext>
            </a:extLst>
          </p:cNvPr>
          <p:cNvSpPr txBox="1"/>
          <p:nvPr/>
        </p:nvSpPr>
        <p:spPr>
          <a:xfrm>
            <a:off x="2667000" y="6200419"/>
            <a:ext cx="44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b="1" dirty="0">
                <a:solidFill>
                  <a:schemeClr val="accent2"/>
                </a:solidFill>
                <a:latin typeface="+mj-lt"/>
              </a:rPr>
              <a:t>Normal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694FCC-55CF-437C-A21D-67BC03E6A61A}"/>
              </a:ext>
            </a:extLst>
          </p:cNvPr>
          <p:cNvSpPr txBox="1"/>
          <p:nvPr/>
        </p:nvSpPr>
        <p:spPr>
          <a:xfrm>
            <a:off x="8077200" y="6200419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b="1" dirty="0">
                <a:solidFill>
                  <a:schemeClr val="accent2"/>
                </a:solidFill>
                <a:latin typeface="+mj-lt"/>
              </a:rPr>
              <a:t>Not Normal</a:t>
            </a:r>
          </a:p>
        </p:txBody>
      </p:sp>
    </p:spTree>
    <p:extLst>
      <p:ext uri="{BB962C8B-B14F-4D97-AF65-F5344CB8AC3E}">
        <p14:creationId xmlns:p14="http://schemas.microsoft.com/office/powerpoint/2010/main" val="277135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2F95936-CF54-49A0-A51A-20DBD3775E90}"/>
              </a:ext>
            </a:extLst>
          </p:cNvPr>
          <p:cNvSpPr/>
          <p:nvPr/>
        </p:nvSpPr>
        <p:spPr>
          <a:xfrm>
            <a:off x="2781300" y="1264170"/>
            <a:ext cx="5905500" cy="53652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/>
              <a:t>SD</a:t>
            </a:r>
            <a:endParaRPr lang="en-ZA" b="1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F4A674E-C638-487D-B2E7-7CC3428867A0}"/>
              </a:ext>
            </a:extLst>
          </p:cNvPr>
          <p:cNvSpPr/>
          <p:nvPr/>
        </p:nvSpPr>
        <p:spPr>
          <a:xfrm>
            <a:off x="4267200" y="2590800"/>
            <a:ext cx="2971800" cy="27432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2955B85-8D38-4999-910D-FA7CE9449A94}"/>
              </a:ext>
            </a:extLst>
          </p:cNvPr>
          <p:cNvSpPr txBox="1">
            <a:spLocks/>
          </p:cNvSpPr>
          <p:nvPr/>
        </p:nvSpPr>
        <p:spPr>
          <a:xfrm>
            <a:off x="3505200" y="-462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4400" b="1" dirty="0">
                <a:latin typeface="+mj-lt"/>
                <a:ea typeface="+mj-ea"/>
                <a:cs typeface="+mj-cs"/>
              </a:rPr>
              <a:t>Descriptive statistics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B00471-6A58-476A-B950-B431F291093F}"/>
              </a:ext>
            </a:extLst>
          </p:cNvPr>
          <p:cNvSpPr txBox="1"/>
          <p:nvPr/>
        </p:nvSpPr>
        <p:spPr>
          <a:xfrm>
            <a:off x="4686300" y="3276600"/>
            <a:ext cx="213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400" b="1" dirty="0"/>
              <a:t>Mean</a:t>
            </a:r>
          </a:p>
          <a:p>
            <a:pPr algn="ctr"/>
            <a:r>
              <a:rPr lang="en-ZA" sz="2400" b="1" dirty="0"/>
              <a:t>Median</a:t>
            </a:r>
          </a:p>
          <a:p>
            <a:pPr algn="ctr"/>
            <a:r>
              <a:rPr lang="en-ZA" sz="2400" b="1" dirty="0"/>
              <a:t>Mode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BEFFBA-2744-4B6F-8E75-77CF36084579}"/>
              </a:ext>
            </a:extLst>
          </p:cNvPr>
          <p:cNvSpPr txBox="1"/>
          <p:nvPr/>
        </p:nvSpPr>
        <p:spPr>
          <a:xfrm>
            <a:off x="4948003" y="178133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400" b="1" dirty="0"/>
              <a:t>Range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AE3D3D-D994-4127-A582-9667BF71DACA}"/>
              </a:ext>
            </a:extLst>
          </p:cNvPr>
          <p:cNvSpPr/>
          <p:nvPr/>
        </p:nvSpPr>
        <p:spPr>
          <a:xfrm>
            <a:off x="7586272" y="3599420"/>
            <a:ext cx="5245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ZA" sz="2400" b="1" dirty="0">
                <a:solidFill>
                  <a:prstClr val="black"/>
                </a:solidFill>
              </a:rPr>
              <a:t>SD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CB5821-90F4-40B3-AD52-A0A73CB1272C}"/>
              </a:ext>
            </a:extLst>
          </p:cNvPr>
          <p:cNvSpPr/>
          <p:nvPr/>
        </p:nvSpPr>
        <p:spPr>
          <a:xfrm>
            <a:off x="4948003" y="5482506"/>
            <a:ext cx="179805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ZA" sz="2400" b="1" dirty="0">
                <a:solidFill>
                  <a:prstClr val="black"/>
                </a:solidFill>
              </a:rPr>
              <a:t>Interquartile</a:t>
            </a:r>
          </a:p>
          <a:p>
            <a:pPr lvl="0" algn="ctr"/>
            <a:r>
              <a:rPr lang="en-ZA" sz="2400" b="1" dirty="0">
                <a:solidFill>
                  <a:prstClr val="black"/>
                </a:solidFill>
              </a:rPr>
              <a:t>range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A8CF7F-EE2B-47B9-9FC7-BC0A97CE0E02}"/>
              </a:ext>
            </a:extLst>
          </p:cNvPr>
          <p:cNvSpPr/>
          <p:nvPr/>
        </p:nvSpPr>
        <p:spPr>
          <a:xfrm>
            <a:off x="2895600" y="3599420"/>
            <a:ext cx="12881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ZA" sz="2400" b="1" dirty="0">
                <a:solidFill>
                  <a:prstClr val="black"/>
                </a:solidFill>
              </a:rPr>
              <a:t>Variance</a:t>
            </a:r>
          </a:p>
        </p:txBody>
      </p:sp>
    </p:spTree>
    <p:extLst>
      <p:ext uri="{BB962C8B-B14F-4D97-AF65-F5344CB8AC3E}">
        <p14:creationId xmlns:p14="http://schemas.microsoft.com/office/powerpoint/2010/main" val="420044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5" grpId="0"/>
      <p:bldP spid="8" grpId="0"/>
      <p:bldP spid="10" grpId="0"/>
      <p:bldP spid="11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E0EA02E4-E80D-4188-A140-ACFF7D658470}"/>
              </a:ext>
            </a:extLst>
          </p:cNvPr>
          <p:cNvSpPr txBox="1">
            <a:spLocks/>
          </p:cNvSpPr>
          <p:nvPr/>
        </p:nvSpPr>
        <p:spPr>
          <a:xfrm>
            <a:off x="3581400" y="-61686"/>
            <a:ext cx="5257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4400" b="1" dirty="0">
                <a:latin typeface="+mj-lt"/>
                <a:ea typeface="+mj-ea"/>
                <a:cs typeface="+mj-cs"/>
              </a:rPr>
              <a:t>Testing for normality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FB1086-7159-44A0-A391-5D9A28BC7846}"/>
              </a:ext>
            </a:extLst>
          </p:cNvPr>
          <p:cNvSpPr txBox="1"/>
          <p:nvPr/>
        </p:nvSpPr>
        <p:spPr>
          <a:xfrm>
            <a:off x="5410200" y="1286259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b="1" dirty="0">
                <a:latin typeface="+mj-lt"/>
              </a:rPr>
              <a:t>Q-Q plot</a:t>
            </a:r>
          </a:p>
        </p:txBody>
      </p:sp>
      <p:pic>
        <p:nvPicPr>
          <p:cNvPr id="3" name="Picture 2" descr="A picture containing photo&#10;&#10;Description automatically generated">
            <a:extLst>
              <a:ext uri="{FF2B5EF4-FFF2-40B4-BE49-F238E27FC236}">
                <a16:creationId xmlns:a16="http://schemas.microsoft.com/office/drawing/2014/main" id="{C2370EED-149B-4C22-8E5C-877362E6EA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45"/>
          <a:stretch/>
        </p:blipFill>
        <p:spPr>
          <a:xfrm>
            <a:off x="0" y="1898406"/>
            <a:ext cx="5972175" cy="4105197"/>
          </a:xfrm>
          <a:prstGeom prst="rect">
            <a:avLst/>
          </a:prstGeom>
        </p:spPr>
      </p:pic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203C895F-3C8D-4E15-A3B1-E8B3AF2CFA2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69"/>
          <a:stretch/>
        </p:blipFill>
        <p:spPr>
          <a:xfrm>
            <a:off x="6077857" y="1898406"/>
            <a:ext cx="5972175" cy="41088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41A8BA8-8435-4193-951E-95BE9A682988}"/>
              </a:ext>
            </a:extLst>
          </p:cNvPr>
          <p:cNvSpPr txBox="1"/>
          <p:nvPr/>
        </p:nvSpPr>
        <p:spPr>
          <a:xfrm>
            <a:off x="2667000" y="6200419"/>
            <a:ext cx="44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b="1" dirty="0">
                <a:solidFill>
                  <a:schemeClr val="accent2"/>
                </a:solidFill>
                <a:latin typeface="+mj-lt"/>
              </a:rPr>
              <a:t>Normal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5158AC-C5ED-4540-A13F-79A9EFF04A0B}"/>
              </a:ext>
            </a:extLst>
          </p:cNvPr>
          <p:cNvSpPr txBox="1"/>
          <p:nvPr/>
        </p:nvSpPr>
        <p:spPr>
          <a:xfrm>
            <a:off x="8496300" y="6200419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b="1" dirty="0">
                <a:solidFill>
                  <a:schemeClr val="accent2"/>
                </a:solidFill>
                <a:latin typeface="+mj-lt"/>
              </a:rPr>
              <a:t>Not Normal</a:t>
            </a:r>
          </a:p>
        </p:txBody>
      </p:sp>
    </p:spTree>
    <p:extLst>
      <p:ext uri="{BB962C8B-B14F-4D97-AF65-F5344CB8AC3E}">
        <p14:creationId xmlns:p14="http://schemas.microsoft.com/office/powerpoint/2010/main" val="35725209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E0EA02E4-E80D-4188-A140-ACFF7D658470}"/>
              </a:ext>
            </a:extLst>
          </p:cNvPr>
          <p:cNvSpPr txBox="1">
            <a:spLocks/>
          </p:cNvSpPr>
          <p:nvPr/>
        </p:nvSpPr>
        <p:spPr>
          <a:xfrm>
            <a:off x="3581400" y="-61686"/>
            <a:ext cx="5257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4400" b="1" dirty="0">
                <a:latin typeface="+mj-lt"/>
                <a:ea typeface="+mj-ea"/>
                <a:cs typeface="+mj-cs"/>
              </a:rPr>
              <a:t>Testing for normality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FB1086-7159-44A0-A391-5D9A28BC7846}"/>
              </a:ext>
            </a:extLst>
          </p:cNvPr>
          <p:cNvSpPr txBox="1"/>
          <p:nvPr/>
        </p:nvSpPr>
        <p:spPr>
          <a:xfrm>
            <a:off x="5257800" y="1249101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b="1" dirty="0">
                <a:latin typeface="+mj-lt"/>
              </a:rPr>
              <a:t>Box plot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1A8BA8-8435-4193-951E-95BE9A682988}"/>
              </a:ext>
            </a:extLst>
          </p:cNvPr>
          <p:cNvSpPr txBox="1"/>
          <p:nvPr/>
        </p:nvSpPr>
        <p:spPr>
          <a:xfrm>
            <a:off x="2590800" y="5995558"/>
            <a:ext cx="44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b="1" dirty="0">
                <a:solidFill>
                  <a:schemeClr val="accent2"/>
                </a:solidFill>
                <a:latin typeface="+mj-lt"/>
              </a:rPr>
              <a:t>Normal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5158AC-C5ED-4540-A13F-79A9EFF04A0B}"/>
              </a:ext>
            </a:extLst>
          </p:cNvPr>
          <p:cNvSpPr txBox="1"/>
          <p:nvPr/>
        </p:nvSpPr>
        <p:spPr>
          <a:xfrm>
            <a:off x="8382000" y="5995558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b="1" dirty="0">
                <a:solidFill>
                  <a:schemeClr val="accent2"/>
                </a:solidFill>
                <a:latin typeface="+mj-lt"/>
              </a:rPr>
              <a:t>Not Normal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824E0AE-E09B-4219-A50A-B045F211B5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01"/>
          <a:stretch/>
        </p:blipFill>
        <p:spPr>
          <a:xfrm>
            <a:off x="609600" y="2160479"/>
            <a:ext cx="4988596" cy="3713337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1436633-2560-4FB6-95EF-F51690CDDC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90"/>
          <a:stretch/>
        </p:blipFill>
        <p:spPr>
          <a:xfrm>
            <a:off x="6588091" y="2160480"/>
            <a:ext cx="4988596" cy="3825744"/>
          </a:xfrm>
          <a:prstGeom prst="rect">
            <a:avLst/>
          </a:prstGeom>
        </p:spPr>
      </p:pic>
      <p:pic>
        <p:nvPicPr>
          <p:cNvPr id="8" name="Picture 7" descr="figure2.7.jpg">
            <a:extLst>
              <a:ext uri="{FF2B5EF4-FFF2-40B4-BE49-F238E27FC236}">
                <a16:creationId xmlns:a16="http://schemas.microsoft.com/office/drawing/2014/main" id="{BA2A9D6F-A2F3-4B40-BB60-AF154433E45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05500" y="2195262"/>
            <a:ext cx="5867400" cy="429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136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E0EA02E4-E80D-4188-A140-ACFF7D658470}"/>
              </a:ext>
            </a:extLst>
          </p:cNvPr>
          <p:cNvSpPr txBox="1">
            <a:spLocks/>
          </p:cNvSpPr>
          <p:nvPr/>
        </p:nvSpPr>
        <p:spPr>
          <a:xfrm>
            <a:off x="3581400" y="-61686"/>
            <a:ext cx="5257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4400" b="1" dirty="0">
                <a:latin typeface="+mj-lt"/>
                <a:ea typeface="+mj-ea"/>
                <a:cs typeface="+mj-cs"/>
              </a:rPr>
              <a:t>Testing for normality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1A8BA8-8435-4193-951E-95BE9A682988}"/>
              </a:ext>
            </a:extLst>
          </p:cNvPr>
          <p:cNvSpPr txBox="1"/>
          <p:nvPr/>
        </p:nvSpPr>
        <p:spPr>
          <a:xfrm>
            <a:off x="3227684" y="5714494"/>
            <a:ext cx="5355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800" b="1" dirty="0">
                <a:latin typeface="+mj-lt"/>
                <a:sym typeface="Wingdings" panose="05000000000000000000" pitchFamily="2" charset="2"/>
              </a:rPr>
              <a:t> Significant  </a:t>
            </a:r>
            <a:r>
              <a:rPr lang="en-ZA" sz="2800" b="1" dirty="0">
                <a:solidFill>
                  <a:schemeClr val="accent2"/>
                </a:solidFill>
                <a:latin typeface="+mj-lt"/>
                <a:sym typeface="Wingdings" panose="05000000000000000000" pitchFamily="2" charset="2"/>
              </a:rPr>
              <a:t>Not</a:t>
            </a:r>
            <a:r>
              <a:rPr lang="en-ZA" sz="2800" b="1" dirty="0">
                <a:latin typeface="+mj-lt"/>
                <a:sym typeface="Wingdings" panose="05000000000000000000" pitchFamily="2" charset="2"/>
              </a:rPr>
              <a:t> </a:t>
            </a:r>
            <a:r>
              <a:rPr lang="en-ZA" sz="2800" b="1" dirty="0">
                <a:latin typeface="+mj-lt"/>
              </a:rPr>
              <a:t>Normal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305310-FBFC-4497-A25E-0DFCE33937DD}"/>
              </a:ext>
            </a:extLst>
          </p:cNvPr>
          <p:cNvSpPr txBox="1"/>
          <p:nvPr/>
        </p:nvSpPr>
        <p:spPr>
          <a:xfrm>
            <a:off x="4525043" y="1078154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b="1" dirty="0">
                <a:latin typeface="+mj-lt"/>
              </a:rPr>
              <a:t>Significance tests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5ED8A1-7C56-4596-824E-4A191D6B5346}"/>
              </a:ext>
            </a:extLst>
          </p:cNvPr>
          <p:cNvSpPr txBox="1"/>
          <p:nvPr/>
        </p:nvSpPr>
        <p:spPr>
          <a:xfrm>
            <a:off x="2774113" y="6237714"/>
            <a:ext cx="6262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800" b="1" dirty="0">
                <a:solidFill>
                  <a:schemeClr val="accent2"/>
                </a:solidFill>
                <a:latin typeface="+mj-lt"/>
                <a:sym typeface="Wingdings" panose="05000000000000000000" pitchFamily="2" charset="2"/>
              </a:rPr>
              <a:t>Not</a:t>
            </a:r>
            <a:r>
              <a:rPr lang="en-ZA" sz="2800" b="1" dirty="0">
                <a:latin typeface="+mj-lt"/>
                <a:sym typeface="Wingdings" panose="05000000000000000000" pitchFamily="2" charset="2"/>
              </a:rPr>
              <a:t> significant  </a:t>
            </a:r>
            <a:r>
              <a:rPr lang="en-ZA" sz="2800" b="1" dirty="0">
                <a:latin typeface="+mj-lt"/>
              </a:rPr>
              <a:t>Normal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F8C70D-8EA9-4462-8DCD-FB1133D762D6}"/>
              </a:ext>
            </a:extLst>
          </p:cNvPr>
          <p:cNvSpPr txBox="1"/>
          <p:nvPr/>
        </p:nvSpPr>
        <p:spPr>
          <a:xfrm>
            <a:off x="1790700" y="4191000"/>
            <a:ext cx="861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800" dirty="0">
                <a:solidFill>
                  <a:schemeClr val="accent1">
                    <a:lumMod val="50000"/>
                  </a:schemeClr>
                </a:solidFill>
              </a:rPr>
              <a:t>Compares data to a normal distribution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897801-D4EF-4CCB-BB61-673E7180DC86}"/>
              </a:ext>
            </a:extLst>
          </p:cNvPr>
          <p:cNvSpPr txBox="1"/>
          <p:nvPr/>
        </p:nvSpPr>
        <p:spPr>
          <a:xfrm>
            <a:off x="1363290" y="4714220"/>
            <a:ext cx="88475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800" dirty="0">
                <a:solidFill>
                  <a:schemeClr val="accent1">
                    <a:lumMod val="50000"/>
                  </a:schemeClr>
                </a:solidFill>
              </a:rPr>
              <a:t>Is there a significant difference between the data and the normal distribution?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305D8C-4E2B-42BE-AB2C-EB41D279E9FC}"/>
              </a:ext>
            </a:extLst>
          </p:cNvPr>
          <p:cNvSpPr txBox="1"/>
          <p:nvPr/>
        </p:nvSpPr>
        <p:spPr>
          <a:xfrm>
            <a:off x="396812" y="1839814"/>
            <a:ext cx="3695700" cy="1138654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ZA" sz="2800" b="1" dirty="0"/>
              <a:t>Shapiro-Wilk W </a:t>
            </a:r>
          </a:p>
          <a:p>
            <a:pPr algn="ctr"/>
            <a:r>
              <a:rPr lang="en-ZA" sz="2800" b="1" dirty="0"/>
              <a:t>Test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7AE7A4-9A02-4D9C-870A-48D497FA41BB}"/>
              </a:ext>
            </a:extLst>
          </p:cNvPr>
          <p:cNvSpPr txBox="1"/>
          <p:nvPr/>
        </p:nvSpPr>
        <p:spPr>
          <a:xfrm>
            <a:off x="4248150" y="1882736"/>
            <a:ext cx="3695700" cy="1138654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ZA" sz="2800" b="1" dirty="0"/>
              <a:t>Anderson-Darling </a:t>
            </a:r>
          </a:p>
          <a:p>
            <a:pPr algn="ctr"/>
            <a:r>
              <a:rPr lang="en-ZA" sz="2800" b="1" dirty="0"/>
              <a:t>Test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68248B-E21D-4074-A275-1CFA8FE617B3}"/>
              </a:ext>
            </a:extLst>
          </p:cNvPr>
          <p:cNvSpPr txBox="1"/>
          <p:nvPr/>
        </p:nvSpPr>
        <p:spPr>
          <a:xfrm>
            <a:off x="8099488" y="1898214"/>
            <a:ext cx="3695700" cy="1138654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ZA" sz="2800" b="1" dirty="0"/>
              <a:t>Kolmogorov-Smirnov Test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648E28A-2086-4968-A9CE-A4D41EB864EE}"/>
              </a:ext>
            </a:extLst>
          </p:cNvPr>
          <p:cNvSpPr/>
          <p:nvPr/>
        </p:nvSpPr>
        <p:spPr>
          <a:xfrm>
            <a:off x="845912" y="2975283"/>
            <a:ext cx="28777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2800" dirty="0" err="1">
                <a:latin typeface="SimSun" panose="02010600030101010101" pitchFamily="2" charset="-122"/>
                <a:ea typeface="SimSun" panose="02010600030101010101" pitchFamily="2" charset="-122"/>
              </a:rPr>
              <a:t>shapiro.test</a:t>
            </a:r>
            <a:r>
              <a:rPr lang="en-ZA" sz="2800" dirty="0">
                <a:latin typeface="SimSun" panose="02010600030101010101" pitchFamily="2" charset="-122"/>
                <a:ea typeface="SimSun" panose="02010600030101010101" pitchFamily="2" charset="-122"/>
              </a:rPr>
              <a:t>(x)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CA4999-C5C8-4E2B-83EC-680AE61F407A}"/>
              </a:ext>
            </a:extLst>
          </p:cNvPr>
          <p:cNvSpPr/>
          <p:nvPr/>
        </p:nvSpPr>
        <p:spPr>
          <a:xfrm>
            <a:off x="9020843" y="2990701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2800" dirty="0" err="1">
                <a:latin typeface="SimSun" panose="02010600030101010101" pitchFamily="2" charset="-122"/>
                <a:ea typeface="SimSun" panose="02010600030101010101" pitchFamily="2" charset="-122"/>
              </a:rPr>
              <a:t>ks.test</a:t>
            </a:r>
            <a:r>
              <a:rPr lang="en-ZA" sz="2800" dirty="0">
                <a:latin typeface="SimSun" panose="02010600030101010101" pitchFamily="2" charset="-122"/>
                <a:ea typeface="SimSun" panose="02010600030101010101" pitchFamily="2" charset="-122"/>
              </a:rPr>
              <a:t>(x)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07540C-194D-4B1D-990A-5FDE82FF614E}"/>
              </a:ext>
            </a:extLst>
          </p:cNvPr>
          <p:cNvSpPr/>
          <p:nvPr/>
        </p:nvSpPr>
        <p:spPr>
          <a:xfrm>
            <a:off x="5334000" y="2975283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2800" dirty="0" err="1">
                <a:latin typeface="SimSun" panose="02010600030101010101" pitchFamily="2" charset="-122"/>
                <a:ea typeface="SimSun" panose="02010600030101010101" pitchFamily="2" charset="-122"/>
              </a:rPr>
              <a:t>ad.test</a:t>
            </a:r>
            <a:r>
              <a:rPr lang="en-ZA" sz="2800" dirty="0">
                <a:latin typeface="SimSun" panose="02010600030101010101" pitchFamily="2" charset="-122"/>
                <a:ea typeface="SimSun" panose="02010600030101010101" pitchFamily="2" charset="-122"/>
              </a:rPr>
              <a:t>(x)</a:t>
            </a:r>
          </a:p>
        </p:txBody>
      </p:sp>
    </p:spTree>
    <p:extLst>
      <p:ext uri="{BB962C8B-B14F-4D97-AF65-F5344CB8AC3E}">
        <p14:creationId xmlns:p14="http://schemas.microsoft.com/office/powerpoint/2010/main" val="3540994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3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E0EA02E4-E80D-4188-A140-ACFF7D658470}"/>
              </a:ext>
            </a:extLst>
          </p:cNvPr>
          <p:cNvSpPr txBox="1">
            <a:spLocks/>
          </p:cNvSpPr>
          <p:nvPr/>
        </p:nvSpPr>
        <p:spPr>
          <a:xfrm>
            <a:off x="4953000" y="-74963"/>
            <a:ext cx="5257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4400" b="1" dirty="0">
                <a:latin typeface="+mj-lt"/>
                <a:ea typeface="+mj-ea"/>
                <a:cs typeface="+mj-cs"/>
              </a:rPr>
              <a:t>Summary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63C346-A1F2-4CF2-9E3D-DFCF392701D5}"/>
              </a:ext>
            </a:extLst>
          </p:cNvPr>
          <p:cNvSpPr txBox="1"/>
          <p:nvPr/>
        </p:nvSpPr>
        <p:spPr>
          <a:xfrm>
            <a:off x="1676400" y="929722"/>
            <a:ext cx="8610600" cy="771346"/>
          </a:xfrm>
          <a:prstGeom prst="snip2Diag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Continuous variables</a:t>
            </a:r>
            <a:endParaRPr lang="en-ZA" sz="36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AA3D54-FC78-476B-AD89-8963D0F7AF4D}"/>
              </a:ext>
            </a:extLst>
          </p:cNvPr>
          <p:cNvSpPr txBox="1"/>
          <p:nvPr/>
        </p:nvSpPr>
        <p:spPr>
          <a:xfrm>
            <a:off x="1431329" y="1930493"/>
            <a:ext cx="3369271" cy="1799808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endParaRPr lang="en-US" sz="1400" b="1" dirty="0"/>
          </a:p>
          <a:p>
            <a:pPr algn="ctr"/>
            <a:r>
              <a:rPr lang="en-US" sz="3200" b="1" dirty="0"/>
              <a:t>Test for normality</a:t>
            </a:r>
          </a:p>
          <a:p>
            <a:pPr algn="ctr"/>
            <a:endParaRPr lang="en-ZA" sz="1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3313F0-32DE-438F-93B1-F535C30ABED5}"/>
              </a:ext>
            </a:extLst>
          </p:cNvPr>
          <p:cNvSpPr txBox="1"/>
          <p:nvPr/>
        </p:nvSpPr>
        <p:spPr>
          <a:xfrm>
            <a:off x="7764165" y="1918461"/>
            <a:ext cx="3369270" cy="1873270"/>
          </a:xfrm>
          <a:prstGeom prst="snip2Diag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Select  descriptive statistic</a:t>
            </a:r>
            <a:endParaRPr lang="en-ZA" sz="32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582C9A-7742-4612-B2F3-8EFCC98AD8E3}"/>
              </a:ext>
            </a:extLst>
          </p:cNvPr>
          <p:cNvSpPr txBox="1"/>
          <p:nvPr/>
        </p:nvSpPr>
        <p:spPr>
          <a:xfrm>
            <a:off x="9677400" y="3891985"/>
            <a:ext cx="2514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Not Normal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374ADB-30AE-4527-A2BF-DF3E54714BAD}"/>
              </a:ext>
            </a:extLst>
          </p:cNvPr>
          <p:cNvSpPr txBox="1"/>
          <p:nvPr/>
        </p:nvSpPr>
        <p:spPr>
          <a:xfrm>
            <a:off x="248633" y="4358700"/>
            <a:ext cx="2723167" cy="1432500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ZA" sz="2400" dirty="0"/>
              <a:t>Histogram</a:t>
            </a:r>
          </a:p>
          <a:p>
            <a:pPr algn="ctr"/>
            <a:r>
              <a:rPr lang="en-ZA" sz="2400" dirty="0"/>
              <a:t>Q-Q plot</a:t>
            </a:r>
          </a:p>
          <a:p>
            <a:pPr algn="ctr"/>
            <a:r>
              <a:rPr lang="en-ZA" sz="2400" dirty="0"/>
              <a:t>Boxplot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05D0E2-0579-4671-BD48-E5AAF006EBB0}"/>
              </a:ext>
            </a:extLst>
          </p:cNvPr>
          <p:cNvSpPr txBox="1"/>
          <p:nvPr/>
        </p:nvSpPr>
        <p:spPr>
          <a:xfrm>
            <a:off x="3124200" y="4386042"/>
            <a:ext cx="3362788" cy="1432500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ZA" sz="2400" dirty="0"/>
              <a:t>Shapiro-Wilk W </a:t>
            </a:r>
          </a:p>
          <a:p>
            <a:pPr algn="ctr"/>
            <a:r>
              <a:rPr lang="en-ZA" sz="2400" dirty="0"/>
              <a:t>Anderson-Darling </a:t>
            </a:r>
          </a:p>
          <a:p>
            <a:pPr algn="ctr"/>
            <a:r>
              <a:rPr lang="en-ZA" sz="2400" dirty="0"/>
              <a:t>Kolmogorov-Smirnov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0BEE50-DC0F-4C2E-8650-8E83B0437B4D}"/>
              </a:ext>
            </a:extLst>
          </p:cNvPr>
          <p:cNvSpPr txBox="1"/>
          <p:nvPr/>
        </p:nvSpPr>
        <p:spPr>
          <a:xfrm>
            <a:off x="7162800" y="4397379"/>
            <a:ext cx="2164074" cy="1432500"/>
          </a:xfrm>
          <a:prstGeom prst="snip2Diag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endParaRPr lang="en-US" sz="2000" dirty="0"/>
          </a:p>
          <a:p>
            <a:pPr algn="ctr"/>
            <a:r>
              <a:rPr lang="en-US" sz="2800" dirty="0"/>
              <a:t>Mean ± SD</a:t>
            </a:r>
          </a:p>
          <a:p>
            <a:pPr algn="ctr"/>
            <a:endParaRPr lang="en-ZA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F690D3-5686-4B58-8EC0-B83A004675FE}"/>
              </a:ext>
            </a:extLst>
          </p:cNvPr>
          <p:cNvSpPr txBox="1"/>
          <p:nvPr/>
        </p:nvSpPr>
        <p:spPr>
          <a:xfrm>
            <a:off x="9448800" y="4397379"/>
            <a:ext cx="2514598" cy="1432500"/>
          </a:xfrm>
          <a:prstGeom prst="snip2Diag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endParaRPr lang="en-US" sz="2000" dirty="0"/>
          </a:p>
          <a:p>
            <a:pPr algn="ctr"/>
            <a:r>
              <a:rPr lang="en-US" sz="2800" dirty="0"/>
              <a:t>Median (IQR)</a:t>
            </a:r>
          </a:p>
          <a:p>
            <a:pPr algn="ctr"/>
            <a:endParaRPr lang="en-ZA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E0C21F-CCD1-4E3F-94F1-385791174276}"/>
              </a:ext>
            </a:extLst>
          </p:cNvPr>
          <p:cNvSpPr txBox="1"/>
          <p:nvPr/>
        </p:nvSpPr>
        <p:spPr>
          <a:xfrm>
            <a:off x="7620001" y="3864736"/>
            <a:ext cx="2514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Normal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1A9CBA-C43D-48D3-BC0E-FA357B4F733E}"/>
              </a:ext>
            </a:extLst>
          </p:cNvPr>
          <p:cNvSpPr txBox="1"/>
          <p:nvPr/>
        </p:nvSpPr>
        <p:spPr>
          <a:xfrm>
            <a:off x="914400" y="3820086"/>
            <a:ext cx="2514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Plots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5794F5-E0A3-44EE-ADD8-6944EC7C0180}"/>
              </a:ext>
            </a:extLst>
          </p:cNvPr>
          <p:cNvSpPr txBox="1"/>
          <p:nvPr/>
        </p:nvSpPr>
        <p:spPr>
          <a:xfrm>
            <a:off x="3428999" y="3835480"/>
            <a:ext cx="2928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Significance tests</a:t>
            </a:r>
          </a:p>
        </p:txBody>
      </p:sp>
    </p:spTree>
    <p:extLst>
      <p:ext uri="{BB962C8B-B14F-4D97-AF65-F5344CB8AC3E}">
        <p14:creationId xmlns:p14="http://schemas.microsoft.com/office/powerpoint/2010/main" val="139593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8" grpId="0"/>
      <p:bldP spid="12" grpId="0" animBg="1"/>
      <p:bldP spid="19" grpId="0" animBg="1"/>
      <p:bldP spid="20" grpId="0" animBg="1"/>
      <p:bldP spid="21" grpId="0" animBg="1"/>
      <p:bldP spid="22" grpId="0"/>
      <p:bldP spid="23" grpId="0"/>
      <p:bldP spid="2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1B6CF3-14BD-427E-9476-A39690D92DB3}"/>
              </a:ext>
            </a:extLst>
          </p:cNvPr>
          <p:cNvSpPr/>
          <p:nvPr/>
        </p:nvSpPr>
        <p:spPr>
          <a:xfrm>
            <a:off x="-290732" y="1336440"/>
            <a:ext cx="13167360" cy="10469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4908" y="1467207"/>
            <a:ext cx="7772400" cy="785425"/>
          </a:xfrm>
        </p:spPr>
        <p:txBody>
          <a:bodyPr>
            <a:normAutofit/>
          </a:bodyPr>
          <a:lstStyle/>
          <a:p>
            <a:r>
              <a:rPr lang="en-ZA" sz="4800" b="1" dirty="0"/>
              <a:t>Statistics for biological data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9A90EF02-F55A-4E2B-ABD6-93D9B99A0CA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03"/>
          <a:stretch/>
        </p:blipFill>
        <p:spPr>
          <a:xfrm>
            <a:off x="9495691" y="131919"/>
            <a:ext cx="2497015" cy="10770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39C3CB-F67A-4CA4-A803-B7597FEDD4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03" b="27675"/>
          <a:stretch/>
        </p:blipFill>
        <p:spPr>
          <a:xfrm>
            <a:off x="398585" y="96624"/>
            <a:ext cx="2175804" cy="1112068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61B3B2B-0BEB-4CD7-882A-7CAD1160C1BE}"/>
              </a:ext>
            </a:extLst>
          </p:cNvPr>
          <p:cNvSpPr txBox="1">
            <a:spLocks/>
          </p:cNvSpPr>
          <p:nvPr/>
        </p:nvSpPr>
        <p:spPr>
          <a:xfrm>
            <a:off x="1788581" y="2581639"/>
            <a:ext cx="3045394" cy="2482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/>
              <a:t>Course Objectives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23C65D4-2BF0-49B1-A9CC-300D34E5C0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75" y="3216643"/>
            <a:ext cx="1371600" cy="10626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AB6949-0233-41B5-85B0-BD1F416AB746}"/>
              </a:ext>
            </a:extLst>
          </p:cNvPr>
          <p:cNvSpPr txBox="1"/>
          <p:nvPr/>
        </p:nvSpPr>
        <p:spPr>
          <a:xfrm>
            <a:off x="5176912" y="2588890"/>
            <a:ext cx="7699716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b="1" dirty="0">
                <a:solidFill>
                  <a:schemeClr val="accent1">
                    <a:lumMod val="50000"/>
                  </a:schemeClr>
                </a:solidFill>
              </a:rPr>
              <a:t>Introduction to statistics</a:t>
            </a:r>
          </a:p>
          <a:p>
            <a:endParaRPr lang="en-ZA" b="1" dirty="0"/>
          </a:p>
          <a:p>
            <a:r>
              <a:rPr lang="en-ZA" sz="2800" b="1" dirty="0"/>
              <a:t>1. Contingency tables &amp; testing for categorial variables</a:t>
            </a:r>
          </a:p>
          <a:p>
            <a:endParaRPr lang="en-ZA" b="1" dirty="0"/>
          </a:p>
          <a:p>
            <a:r>
              <a:rPr lang="en-ZA" sz="2800" b="1" dirty="0"/>
              <a:t>2. Normality testing &amp; Descriptive statistics</a:t>
            </a:r>
          </a:p>
          <a:p>
            <a:endParaRPr lang="en-ZA" b="1" dirty="0"/>
          </a:p>
          <a:p>
            <a:r>
              <a:rPr lang="en-ZA" sz="2800" b="1" dirty="0"/>
              <a:t>3. Testing for continuous variables</a:t>
            </a:r>
          </a:p>
          <a:p>
            <a:endParaRPr lang="en-ZA" sz="2000" b="1" dirty="0"/>
          </a:p>
          <a:p>
            <a:r>
              <a:rPr lang="en-ZA" sz="2800" b="1" dirty="0">
                <a:solidFill>
                  <a:schemeClr val="accent1">
                    <a:lumMod val="50000"/>
                  </a:schemeClr>
                </a:solidFill>
              </a:rPr>
              <a:t>Lots of practice!</a:t>
            </a:r>
          </a:p>
          <a:p>
            <a:endParaRPr lang="en-ZA" sz="2800" b="1" dirty="0"/>
          </a:p>
          <a:p>
            <a:endParaRPr lang="en-ZA" sz="2800" b="1" dirty="0"/>
          </a:p>
        </p:txBody>
      </p:sp>
      <p:pic>
        <p:nvPicPr>
          <p:cNvPr id="8" name="Graphic 7" descr="Checkmark">
            <a:extLst>
              <a:ext uri="{FF2B5EF4-FFF2-40B4-BE49-F238E27FC236}">
                <a16:creationId xmlns:a16="http://schemas.microsoft.com/office/drawing/2014/main" id="{C22A6464-1217-4C3C-AB49-60E78B79DF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64645" y="2588890"/>
            <a:ext cx="545910" cy="545910"/>
          </a:xfrm>
          <a:prstGeom prst="rect">
            <a:avLst/>
          </a:prstGeom>
        </p:spPr>
      </p:pic>
      <p:pic>
        <p:nvPicPr>
          <p:cNvPr id="10" name="Graphic 9" descr="Checkmark">
            <a:extLst>
              <a:ext uri="{FF2B5EF4-FFF2-40B4-BE49-F238E27FC236}">
                <a16:creationId xmlns:a16="http://schemas.microsoft.com/office/drawing/2014/main" id="{DA333359-4F82-4CCD-8C95-A9553E7326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97824" y="3385472"/>
            <a:ext cx="545910" cy="545910"/>
          </a:xfrm>
          <a:prstGeom prst="rect">
            <a:avLst/>
          </a:prstGeom>
        </p:spPr>
      </p:pic>
      <p:pic>
        <p:nvPicPr>
          <p:cNvPr id="12" name="Graphic 11" descr="Checkmark">
            <a:extLst>
              <a:ext uri="{FF2B5EF4-FFF2-40B4-BE49-F238E27FC236}">
                <a16:creationId xmlns:a16="http://schemas.microsoft.com/office/drawing/2014/main" id="{D463C00A-1082-4273-83A4-69879BFB6D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31002" y="4409121"/>
            <a:ext cx="545910" cy="54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757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304770"/>
            <a:ext cx="9296400" cy="122107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average</a:t>
            </a:r>
          </a:p>
          <a:p>
            <a:pPr algn="ctr">
              <a:buNone/>
            </a:pPr>
            <a:r>
              <a:rPr lang="en-US" sz="3600" dirty="0"/>
              <a:t> (sum/number)</a:t>
            </a:r>
          </a:p>
          <a:p>
            <a:pPr algn="ctr"/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4191000" y="3112080"/>
            <a:ext cx="5181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CC3300"/>
                </a:solidFill>
              </a:rPr>
              <a:t>2     4     8     3    3   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09900" y="4332158"/>
            <a:ext cx="5715000" cy="1905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en-US" sz="3600" dirty="0"/>
              <a:t>Mean = 2+4+8+3+3 / 5  </a:t>
            </a:r>
          </a:p>
          <a:p>
            <a:pPr marL="342900" indent="-342900" algn="ctr">
              <a:spcBef>
                <a:spcPct val="20000"/>
              </a:spcBef>
              <a:defRPr/>
            </a:pPr>
            <a:r>
              <a:rPr lang="en-US" sz="3600" dirty="0"/>
              <a:t>		= 20/5 </a:t>
            </a:r>
          </a:p>
          <a:p>
            <a:pPr marL="342900" indent="-342900" algn="ctr">
              <a:spcBef>
                <a:spcPct val="20000"/>
              </a:spcBef>
              <a:defRPr/>
            </a:pPr>
            <a:r>
              <a:rPr lang="en-US" sz="3600" dirty="0"/>
              <a:t> 		= 4</a:t>
            </a:r>
          </a:p>
          <a:p>
            <a:pPr marL="342900" indent="-342900" algn="ctr">
              <a:spcBef>
                <a:spcPct val="20000"/>
              </a:spcBef>
              <a:defRPr/>
            </a:pPr>
            <a:endParaRPr lang="en-US" sz="3600" dirty="0"/>
          </a:p>
          <a:p>
            <a:pPr marL="342900" indent="-342900" algn="ctr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36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93DECDA-D3A4-4F10-BA5D-103077884053}"/>
              </a:ext>
            </a:extLst>
          </p:cNvPr>
          <p:cNvSpPr txBox="1">
            <a:spLocks/>
          </p:cNvSpPr>
          <p:nvPr/>
        </p:nvSpPr>
        <p:spPr>
          <a:xfrm>
            <a:off x="914400" y="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>
              <a:spcBef>
                <a:spcPct val="0"/>
              </a:spcBef>
              <a:defRPr/>
            </a:pPr>
            <a:r>
              <a:rPr lang="en-US" sz="4400" b="1" dirty="0">
                <a:latin typeface="+mj-lt"/>
                <a:ea typeface="+mj-ea"/>
                <a:cs typeface="+mj-cs"/>
              </a:rPr>
              <a:t>Descriptive statistics: measures of central tendency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BED6E8-F617-4555-8052-04A2D9EDA21A}"/>
              </a:ext>
            </a:extLst>
          </p:cNvPr>
          <p:cNvSpPr/>
          <p:nvPr/>
        </p:nvSpPr>
        <p:spPr>
          <a:xfrm>
            <a:off x="609600" y="1119632"/>
            <a:ext cx="135646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prstClr val="black"/>
                </a:solidFill>
                <a:latin typeface="Calibri Light" panose="020F0302020204030204"/>
              </a:rPr>
              <a:t>Mean</a:t>
            </a:r>
            <a:endParaRPr lang="en-ZA" sz="1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7E81E7-3BB2-4227-AE7E-75CABD36CB44}"/>
              </a:ext>
            </a:extLst>
          </p:cNvPr>
          <p:cNvSpPr/>
          <p:nvPr/>
        </p:nvSpPr>
        <p:spPr>
          <a:xfrm>
            <a:off x="609600" y="2009217"/>
            <a:ext cx="16209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3200" dirty="0">
                <a:latin typeface="SimSun" panose="02010600030101010101" pitchFamily="2" charset="-122"/>
                <a:ea typeface="SimSun" panose="02010600030101010101" pitchFamily="2" charset="-122"/>
              </a:rPr>
              <a:t>mean(x)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21636-0674-4B80-973E-4989F0FD9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5015" y="1143000"/>
            <a:ext cx="1722185" cy="158808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BC0BC3A-8D02-464A-9A13-0620BEB37112}"/>
              </a:ext>
            </a:extLst>
          </p:cNvPr>
          <p:cNvCxnSpPr/>
          <p:nvPr/>
        </p:nvCxnSpPr>
        <p:spPr>
          <a:xfrm>
            <a:off x="10804358" y="1784684"/>
            <a:ext cx="45720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6196B8B-F812-47E8-88BC-BBFF271AA441}"/>
              </a:ext>
            </a:extLst>
          </p:cNvPr>
          <p:cNvSpPr txBox="1">
            <a:spLocks/>
          </p:cNvSpPr>
          <p:nvPr/>
        </p:nvSpPr>
        <p:spPr>
          <a:xfrm>
            <a:off x="1200150" y="1104008"/>
            <a:ext cx="94869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en-US" sz="3600" dirty="0"/>
              <a:t>Number in the 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middle</a:t>
            </a:r>
          </a:p>
          <a:p>
            <a:pPr marL="342900" indent="-342900" algn="ctr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3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4444EB-A99E-4263-8849-5D23193D3840}"/>
              </a:ext>
            </a:extLst>
          </p:cNvPr>
          <p:cNvSpPr/>
          <p:nvPr/>
        </p:nvSpPr>
        <p:spPr>
          <a:xfrm>
            <a:off x="4267200" y="1892698"/>
            <a:ext cx="5181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CC3300"/>
                </a:solidFill>
              </a:rPr>
              <a:t>2     4     8     3    3  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BBB5F8-728F-4AA0-9C48-F3B6A6A679F7}"/>
              </a:ext>
            </a:extLst>
          </p:cNvPr>
          <p:cNvSpPr txBox="1"/>
          <p:nvPr/>
        </p:nvSpPr>
        <p:spPr>
          <a:xfrm>
            <a:off x="1517442" y="2586475"/>
            <a:ext cx="28312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Re-arrange</a:t>
            </a:r>
          </a:p>
          <a:p>
            <a:pPr algn="ctr"/>
            <a:r>
              <a:rPr lang="en-US" sz="2800" dirty="0"/>
              <a:t>(ascending order)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0F1EEC-8C21-416D-8A93-AC05C234AFD3}"/>
              </a:ext>
            </a:extLst>
          </p:cNvPr>
          <p:cNvSpPr/>
          <p:nvPr/>
        </p:nvSpPr>
        <p:spPr>
          <a:xfrm>
            <a:off x="4267200" y="3597756"/>
            <a:ext cx="5181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CC3300"/>
                </a:solidFill>
              </a:rPr>
              <a:t>2     3     3     4    8    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9DEC91A-AFB3-49AD-A26C-BFBFD5811D14}"/>
              </a:ext>
            </a:extLst>
          </p:cNvPr>
          <p:cNvSpPr/>
          <p:nvPr/>
        </p:nvSpPr>
        <p:spPr>
          <a:xfrm>
            <a:off x="5700010" y="3655720"/>
            <a:ext cx="533400" cy="533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A294A5-6F89-42D0-9C58-4F6974E68167}"/>
              </a:ext>
            </a:extLst>
          </p:cNvPr>
          <p:cNvSpPr/>
          <p:nvPr/>
        </p:nvSpPr>
        <p:spPr>
          <a:xfrm>
            <a:off x="3962400" y="5311830"/>
            <a:ext cx="5181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CC3300"/>
                </a:solidFill>
              </a:rPr>
              <a:t>2     3     3     4    8    9    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9DA5E38-C4DB-497F-AB7D-873A83F45905}"/>
              </a:ext>
            </a:extLst>
          </p:cNvPr>
          <p:cNvSpPr txBox="1">
            <a:spLocks/>
          </p:cNvSpPr>
          <p:nvPr/>
        </p:nvSpPr>
        <p:spPr>
          <a:xfrm>
            <a:off x="3608882" y="4615502"/>
            <a:ext cx="568377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</a:rPr>
              <a:t>In case number of data is even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3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7CC9E0F-6CCC-44F5-8516-18169D05B303}"/>
              </a:ext>
            </a:extLst>
          </p:cNvPr>
          <p:cNvSpPr/>
          <p:nvPr/>
        </p:nvSpPr>
        <p:spPr>
          <a:xfrm>
            <a:off x="5372100" y="5319010"/>
            <a:ext cx="139471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Bent-Up Arrow 19">
            <a:extLst>
              <a:ext uri="{FF2B5EF4-FFF2-40B4-BE49-F238E27FC236}">
                <a16:creationId xmlns:a16="http://schemas.microsoft.com/office/drawing/2014/main" id="{648379DE-E836-418C-948A-00DA8D3D19E4}"/>
              </a:ext>
            </a:extLst>
          </p:cNvPr>
          <p:cNvSpPr/>
          <p:nvPr/>
        </p:nvSpPr>
        <p:spPr>
          <a:xfrm rot="5400000">
            <a:off x="5943600" y="6248400"/>
            <a:ext cx="457200" cy="304800"/>
          </a:xfrm>
          <a:prstGeom prst="bentUpArrow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882737-7A01-4978-8121-4B37C9332139}"/>
              </a:ext>
            </a:extLst>
          </p:cNvPr>
          <p:cNvSpPr txBox="1"/>
          <p:nvPr/>
        </p:nvSpPr>
        <p:spPr>
          <a:xfrm>
            <a:off x="6450767" y="6273895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Average 3+4 /2 = 3.5</a:t>
            </a:r>
          </a:p>
        </p:txBody>
      </p:sp>
      <p:pic>
        <p:nvPicPr>
          <p:cNvPr id="20" name="Graphic 19" descr="Line arrow Straight">
            <a:extLst>
              <a:ext uri="{FF2B5EF4-FFF2-40B4-BE49-F238E27FC236}">
                <a16:creationId xmlns:a16="http://schemas.microsoft.com/office/drawing/2014/main" id="{333E8A0B-C40C-4BD4-917B-BA92FA1D14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5517630" y="2569009"/>
            <a:ext cx="914400" cy="9144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05E0A6E-211A-4DE9-A4BA-15E9E897A747}"/>
              </a:ext>
            </a:extLst>
          </p:cNvPr>
          <p:cNvSpPr/>
          <p:nvPr/>
        </p:nvSpPr>
        <p:spPr>
          <a:xfrm>
            <a:off x="563025" y="1037833"/>
            <a:ext cx="17283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prstClr val="black"/>
                </a:solidFill>
                <a:latin typeface="Calibri Light" panose="020F0302020204030204"/>
              </a:rPr>
              <a:t>Median</a:t>
            </a:r>
            <a:endParaRPr lang="en-ZA" sz="160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523251B9-79FD-475B-8F42-8FB57A6D99EC}"/>
              </a:ext>
            </a:extLst>
          </p:cNvPr>
          <p:cNvSpPr txBox="1">
            <a:spLocks/>
          </p:cNvSpPr>
          <p:nvPr/>
        </p:nvSpPr>
        <p:spPr>
          <a:xfrm>
            <a:off x="914400" y="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>
              <a:spcBef>
                <a:spcPct val="0"/>
              </a:spcBef>
              <a:defRPr/>
            </a:pPr>
            <a:r>
              <a:rPr lang="en-US" sz="4400" b="1" dirty="0">
                <a:latin typeface="+mj-lt"/>
                <a:ea typeface="+mj-ea"/>
                <a:cs typeface="+mj-cs"/>
              </a:rPr>
              <a:t>Descriptive statistics: measures of central tendency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7B03AF-33A2-461F-BDB4-60E4A4F27ED2}"/>
              </a:ext>
            </a:extLst>
          </p:cNvPr>
          <p:cNvSpPr/>
          <p:nvPr/>
        </p:nvSpPr>
        <p:spPr>
          <a:xfrm>
            <a:off x="604371" y="1742084"/>
            <a:ext cx="20313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3200" dirty="0">
                <a:latin typeface="SimSun" panose="02010600030101010101" pitchFamily="2" charset="-122"/>
                <a:ea typeface="SimSun" panose="02010600030101010101" pitchFamily="2" charset="-122"/>
              </a:rPr>
              <a:t>median(x)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36146BE-F388-40CF-B50F-045AD2EA44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5015" y="1143000"/>
            <a:ext cx="1722185" cy="158808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742C922-61B9-4296-A00A-B4B90B5DEC78}"/>
              </a:ext>
            </a:extLst>
          </p:cNvPr>
          <p:cNvCxnSpPr/>
          <p:nvPr/>
        </p:nvCxnSpPr>
        <p:spPr>
          <a:xfrm>
            <a:off x="10804358" y="1965158"/>
            <a:ext cx="45720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657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3" grpId="0"/>
      <p:bldP spid="14" grpId="0" animBg="1"/>
      <p:bldP spid="15" grpId="0"/>
      <p:bldP spid="16" grpId="0"/>
      <p:bldP spid="17" grpId="0" animBg="1"/>
      <p:bldP spid="18" grpId="0" animBg="1"/>
      <p:bldP spid="19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598327"/>
            <a:ext cx="9296400" cy="122107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Most repeated </a:t>
            </a:r>
          </a:p>
          <a:p>
            <a:pPr algn="ctr">
              <a:buNone/>
            </a:pPr>
            <a:r>
              <a:rPr lang="en-US" sz="3600" dirty="0"/>
              <a:t>number</a:t>
            </a:r>
          </a:p>
          <a:p>
            <a:pPr algn="ctr"/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4191000" y="3379894"/>
            <a:ext cx="5181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CC3300"/>
                </a:solidFill>
              </a:rPr>
              <a:t>2     4     8     3    3   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09900" y="4800600"/>
            <a:ext cx="5715000" cy="1905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en-US" sz="3600" dirty="0"/>
              <a:t>Mode= 3</a:t>
            </a:r>
          </a:p>
          <a:p>
            <a:pPr marL="342900" indent="-342900" algn="ctr">
              <a:spcBef>
                <a:spcPct val="20000"/>
              </a:spcBef>
              <a:defRPr/>
            </a:pPr>
            <a:endParaRPr lang="en-US" sz="3600" dirty="0"/>
          </a:p>
          <a:p>
            <a:pPr marL="342900" indent="-342900" algn="ctr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3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3E4547-F05B-4C28-9182-E81BCE6FF511}"/>
              </a:ext>
            </a:extLst>
          </p:cNvPr>
          <p:cNvSpPr/>
          <p:nvPr/>
        </p:nvSpPr>
        <p:spPr>
          <a:xfrm>
            <a:off x="563025" y="1037833"/>
            <a:ext cx="13821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prstClr val="black"/>
                </a:solidFill>
                <a:latin typeface="Calibri Light" panose="020F0302020204030204"/>
              </a:rPr>
              <a:t>Mode</a:t>
            </a:r>
            <a:endParaRPr lang="en-ZA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71D64D1-5D0B-46FE-9366-9BBF17480FCB}"/>
              </a:ext>
            </a:extLst>
          </p:cNvPr>
          <p:cNvSpPr txBox="1">
            <a:spLocks/>
          </p:cNvSpPr>
          <p:nvPr/>
        </p:nvSpPr>
        <p:spPr>
          <a:xfrm>
            <a:off x="914400" y="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>
              <a:spcBef>
                <a:spcPct val="0"/>
              </a:spcBef>
              <a:defRPr/>
            </a:pPr>
            <a:r>
              <a:rPr lang="en-US" sz="4400" b="1" dirty="0">
                <a:latin typeface="+mj-lt"/>
                <a:ea typeface="+mj-ea"/>
                <a:cs typeface="+mj-cs"/>
              </a:rPr>
              <a:t>Descriptive statistics: measures of central tendency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5D69D3-6E80-463A-A8B2-3451672DF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5015" y="1143000"/>
            <a:ext cx="1722185" cy="158808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E2FF54C-66D5-4DD6-9F2E-7A1087D3111D}"/>
              </a:ext>
            </a:extLst>
          </p:cNvPr>
          <p:cNvCxnSpPr/>
          <p:nvPr/>
        </p:nvCxnSpPr>
        <p:spPr>
          <a:xfrm>
            <a:off x="10804358" y="2193758"/>
            <a:ext cx="45720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090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983159"/>
            <a:ext cx="143122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latin typeface="+mj-lt"/>
                <a:ea typeface="+mj-ea"/>
                <a:cs typeface="+mj-cs"/>
              </a:rPr>
              <a:t>Range</a:t>
            </a:r>
            <a:endParaRPr lang="en-US" sz="4400" b="1" dirty="0"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657600" y="121920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Maximum - Minimum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A244C48-DE74-4200-B2B1-7BFCE53AD139}"/>
              </a:ext>
            </a:extLst>
          </p:cNvPr>
          <p:cNvSpPr txBox="1">
            <a:spLocks/>
          </p:cNvSpPr>
          <p:nvPr/>
        </p:nvSpPr>
        <p:spPr>
          <a:xfrm>
            <a:off x="914400" y="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4400" b="1" dirty="0">
                <a:latin typeface="+mj-lt"/>
                <a:ea typeface="+mj-ea"/>
                <a:cs typeface="+mj-cs"/>
              </a:rPr>
              <a:t>Descriptive statistics: measures of dispersion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C0ECA8-8640-4057-BBD9-8F7A4E1FF9B9}"/>
              </a:ext>
            </a:extLst>
          </p:cNvPr>
          <p:cNvSpPr/>
          <p:nvPr/>
        </p:nvSpPr>
        <p:spPr>
          <a:xfrm>
            <a:off x="4113733" y="1955481"/>
            <a:ext cx="5181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CC3300"/>
                </a:solidFill>
              </a:rPr>
              <a:t>2     4     8     3    3 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41ED94-2AA6-4946-A900-E3C1AEFBA7A9}"/>
              </a:ext>
            </a:extLst>
          </p:cNvPr>
          <p:cNvSpPr txBox="1"/>
          <p:nvPr/>
        </p:nvSpPr>
        <p:spPr>
          <a:xfrm>
            <a:off x="1282466" y="2526544"/>
            <a:ext cx="28312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Re-arrange</a:t>
            </a:r>
          </a:p>
          <a:p>
            <a:pPr algn="ctr"/>
            <a:r>
              <a:rPr lang="en-US" sz="2800" dirty="0"/>
              <a:t>(ascending order)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09025A-8E8D-4645-A517-EDD7DB13627B}"/>
              </a:ext>
            </a:extLst>
          </p:cNvPr>
          <p:cNvSpPr/>
          <p:nvPr/>
        </p:nvSpPr>
        <p:spPr>
          <a:xfrm>
            <a:off x="457200" y="166690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3200" dirty="0">
                <a:latin typeface="SimSun" panose="02010600030101010101" pitchFamily="2" charset="-122"/>
                <a:ea typeface="SimSun" panose="02010600030101010101" pitchFamily="2" charset="-122"/>
              </a:rPr>
              <a:t>range(x)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06864E70-70A8-4DD5-B96C-63A94BA1C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3258" y="1143000"/>
            <a:ext cx="2440520" cy="2111769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A764972-48D8-4CCE-B97F-AD9B613C88BA}"/>
              </a:ext>
            </a:extLst>
          </p:cNvPr>
          <p:cNvCxnSpPr/>
          <p:nvPr/>
        </p:nvCxnSpPr>
        <p:spPr>
          <a:xfrm>
            <a:off x="10744200" y="1507958"/>
            <a:ext cx="45720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313A5A9-5595-42E9-9590-81751E25EE3D}"/>
              </a:ext>
            </a:extLst>
          </p:cNvPr>
          <p:cNvSpPr/>
          <p:nvPr/>
        </p:nvSpPr>
        <p:spPr>
          <a:xfrm>
            <a:off x="4113733" y="3510521"/>
            <a:ext cx="5181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CC3300"/>
                </a:solidFill>
              </a:rPr>
              <a:t>2     3     3     4    8    </a:t>
            </a:r>
          </a:p>
        </p:txBody>
      </p:sp>
      <p:pic>
        <p:nvPicPr>
          <p:cNvPr id="11" name="Graphic 10" descr="Line arrow Straight">
            <a:extLst>
              <a:ext uri="{FF2B5EF4-FFF2-40B4-BE49-F238E27FC236}">
                <a16:creationId xmlns:a16="http://schemas.microsoft.com/office/drawing/2014/main" id="{5CC67925-7248-492E-8952-6AE9CE5251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5445071" y="2656715"/>
            <a:ext cx="803329" cy="803329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8B45A57C-495B-4BF4-B96E-13D66C9C0F06}"/>
              </a:ext>
            </a:extLst>
          </p:cNvPr>
          <p:cNvSpPr/>
          <p:nvPr/>
        </p:nvSpPr>
        <p:spPr>
          <a:xfrm>
            <a:off x="4054098" y="3566986"/>
            <a:ext cx="533400" cy="533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8FD88F5-6E77-4607-9DE8-66A1DE15CCEF}"/>
              </a:ext>
            </a:extLst>
          </p:cNvPr>
          <p:cNvSpPr/>
          <p:nvPr/>
        </p:nvSpPr>
        <p:spPr>
          <a:xfrm>
            <a:off x="6934200" y="3555616"/>
            <a:ext cx="533400" cy="533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5CCC60-8DDD-4C89-AB1F-C3B3B716310F}"/>
              </a:ext>
            </a:extLst>
          </p:cNvPr>
          <p:cNvSpPr txBox="1"/>
          <p:nvPr/>
        </p:nvSpPr>
        <p:spPr>
          <a:xfrm>
            <a:off x="3962400" y="424751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b="1" dirty="0"/>
              <a:t>min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6845A9-AF1F-4ED2-940B-8A34F50604A1}"/>
              </a:ext>
            </a:extLst>
          </p:cNvPr>
          <p:cNvSpPr txBox="1"/>
          <p:nvPr/>
        </p:nvSpPr>
        <p:spPr>
          <a:xfrm>
            <a:off x="6839919" y="4186722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b="1" dirty="0"/>
              <a:t>max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08719CA-9A00-4193-A214-B059DB98FC6D}"/>
              </a:ext>
            </a:extLst>
          </p:cNvPr>
          <p:cNvSpPr txBox="1">
            <a:spLocks/>
          </p:cNvSpPr>
          <p:nvPr/>
        </p:nvSpPr>
        <p:spPr>
          <a:xfrm>
            <a:off x="2989235" y="4953000"/>
            <a:ext cx="5715000" cy="1905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en-US" sz="3200" dirty="0"/>
              <a:t>Range= max – min</a:t>
            </a:r>
          </a:p>
          <a:p>
            <a:pPr marL="342900" indent="-342900" algn="ctr">
              <a:spcBef>
                <a:spcPct val="20000"/>
              </a:spcBef>
              <a:defRPr/>
            </a:pPr>
            <a:r>
              <a:rPr lang="en-US" sz="3200" dirty="0"/>
              <a:t> = 8 – 2</a:t>
            </a:r>
          </a:p>
          <a:p>
            <a:pPr marL="342900" indent="-342900" algn="ctr">
              <a:spcBef>
                <a:spcPct val="20000"/>
              </a:spcBef>
              <a:defRPr/>
            </a:pPr>
            <a:r>
              <a:rPr lang="en-US" sz="3200" dirty="0"/>
              <a:t>= 6</a:t>
            </a:r>
          </a:p>
          <a:p>
            <a:pPr marL="342900" indent="-342900" algn="ctr">
              <a:spcBef>
                <a:spcPct val="20000"/>
              </a:spcBef>
              <a:defRPr/>
            </a:pPr>
            <a:endParaRPr lang="en-US" sz="3200" dirty="0"/>
          </a:p>
          <a:p>
            <a:pPr marL="342900" indent="-342900" algn="ctr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37942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16" grpId="0"/>
      <p:bldP spid="10" grpId="0"/>
      <p:bldP spid="12" grpId="0" animBg="1"/>
      <p:bldP spid="13" grpId="0" animBg="1"/>
      <p:bldP spid="14" grpId="0"/>
      <p:bldP spid="15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1052" y="1051810"/>
            <a:ext cx="2706318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latin typeface="+mj-lt"/>
                <a:ea typeface="+mj-ea"/>
                <a:cs typeface="+mj-cs"/>
              </a:rPr>
              <a:t>Interquartile</a:t>
            </a:r>
            <a:endParaRPr lang="en-US" sz="4400" b="1" dirty="0">
              <a:latin typeface="+mj-lt"/>
              <a:ea typeface="+mj-ea"/>
              <a:cs typeface="+mj-cs"/>
            </a:endParaRPr>
          </a:p>
          <a:p>
            <a:r>
              <a:rPr lang="en-US" sz="4000" b="1" dirty="0">
                <a:latin typeface="+mj-lt"/>
                <a:ea typeface="+mj-ea"/>
                <a:cs typeface="+mj-cs"/>
              </a:rPr>
              <a:t>range</a:t>
            </a:r>
            <a:r>
              <a:rPr lang="en-US" sz="4400" b="1" dirty="0">
                <a:latin typeface="+mj-lt"/>
                <a:ea typeface="+mj-ea"/>
                <a:cs typeface="+mj-cs"/>
              </a:rPr>
              <a:t> </a:t>
            </a:r>
            <a:r>
              <a:rPr lang="en-US" sz="4400" b="1" dirty="0">
                <a:solidFill>
                  <a:prstClr val="black"/>
                </a:solidFill>
                <a:latin typeface="Calibri Light" panose="020F0302020204030204"/>
              </a:rPr>
              <a:t>(</a:t>
            </a:r>
            <a:r>
              <a:rPr lang="en-US" sz="4000" b="1" dirty="0">
                <a:solidFill>
                  <a:prstClr val="black"/>
                </a:solidFill>
                <a:latin typeface="Calibri Light" panose="020F0302020204030204"/>
              </a:rPr>
              <a:t>IQR</a:t>
            </a:r>
            <a:r>
              <a:rPr lang="en-US" sz="4400" b="1" dirty="0">
                <a:solidFill>
                  <a:prstClr val="black"/>
                </a:solidFill>
                <a:latin typeface="Calibri Light" panose="020F0302020204030204"/>
              </a:rPr>
              <a:t>)</a:t>
            </a:r>
            <a:endParaRPr lang="en-US" sz="4400" b="1" dirty="0"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657600" y="121108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middle 50% </a:t>
            </a:r>
            <a:r>
              <a:rPr lang="en-US" sz="3600" dirty="0"/>
              <a:t>of the data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sz="3200" dirty="0">
              <a:solidFill>
                <a:srgbClr val="FF0000"/>
              </a:solidFill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3200" dirty="0"/>
          </a:p>
        </p:txBody>
      </p:sp>
      <p:pic>
        <p:nvPicPr>
          <p:cNvPr id="7" name="Picture 6" descr="figure2.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11381" y="2057400"/>
            <a:ext cx="5867400" cy="429732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7A244C48-DE74-4200-B2B1-7BFCE53AD139}"/>
              </a:ext>
            </a:extLst>
          </p:cNvPr>
          <p:cNvSpPr txBox="1">
            <a:spLocks/>
          </p:cNvSpPr>
          <p:nvPr/>
        </p:nvSpPr>
        <p:spPr>
          <a:xfrm>
            <a:off x="914400" y="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4400" b="1" dirty="0">
                <a:latin typeface="+mj-lt"/>
                <a:ea typeface="+mj-ea"/>
                <a:cs typeface="+mj-cs"/>
              </a:rPr>
              <a:t>Descriptive statistics: measures of dispersion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7509DE-C26A-4A98-B7D5-9A5BB4FF3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3258" y="1143000"/>
            <a:ext cx="2440520" cy="2111769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2D2421-AEC0-4303-BAC5-0949F0C456DB}"/>
              </a:ext>
            </a:extLst>
          </p:cNvPr>
          <p:cNvCxnSpPr>
            <a:cxnSpLocks/>
          </p:cNvCxnSpPr>
          <p:nvPr/>
        </p:nvCxnSpPr>
        <p:spPr>
          <a:xfrm>
            <a:off x="10868526" y="3031958"/>
            <a:ext cx="320842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E37E57D-125A-4152-9811-C649BACEB798}"/>
              </a:ext>
            </a:extLst>
          </p:cNvPr>
          <p:cNvCxnSpPr>
            <a:cxnSpLocks/>
          </p:cNvCxnSpPr>
          <p:nvPr/>
        </p:nvCxnSpPr>
        <p:spPr>
          <a:xfrm>
            <a:off x="10760242" y="2879558"/>
            <a:ext cx="517358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1052" y="1051810"/>
            <a:ext cx="270631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latin typeface="+mj-lt"/>
                <a:ea typeface="+mj-ea"/>
                <a:cs typeface="+mj-cs"/>
              </a:rPr>
              <a:t>Interquartile</a:t>
            </a:r>
          </a:p>
          <a:p>
            <a:r>
              <a:rPr lang="en-US" sz="4000" b="1" dirty="0">
                <a:latin typeface="+mj-lt"/>
                <a:ea typeface="+mj-ea"/>
                <a:cs typeface="+mj-cs"/>
              </a:rPr>
              <a:t>range (IQR)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343400" y="1309293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middle 50% </a:t>
            </a:r>
            <a:r>
              <a:rPr lang="en-US" sz="3600" dirty="0"/>
              <a:t>of the data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sz="3200" dirty="0">
              <a:solidFill>
                <a:srgbClr val="FF0000"/>
              </a:solidFill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32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A244C48-DE74-4200-B2B1-7BFCE53AD139}"/>
              </a:ext>
            </a:extLst>
          </p:cNvPr>
          <p:cNvSpPr txBox="1">
            <a:spLocks/>
          </p:cNvSpPr>
          <p:nvPr/>
        </p:nvSpPr>
        <p:spPr>
          <a:xfrm>
            <a:off x="914400" y="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4400" b="1" dirty="0">
                <a:latin typeface="+mj-lt"/>
                <a:ea typeface="+mj-ea"/>
                <a:cs typeface="+mj-cs"/>
              </a:rPr>
              <a:t>Descriptive statistics: measures of dispersion</a:t>
            </a:r>
          </a:p>
        </p:txBody>
      </p:sp>
      <p:pic>
        <p:nvPicPr>
          <p:cNvPr id="6" name="Picture 5" descr="Interquartile-Even.png">
            <a:extLst>
              <a:ext uri="{FF2B5EF4-FFF2-40B4-BE49-F238E27FC236}">
                <a16:creationId xmlns:a16="http://schemas.microsoft.com/office/drawing/2014/main" id="{6C61A5AD-C5FA-4EC7-94B9-190EDDB2274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84313" y="2685167"/>
            <a:ext cx="8507687" cy="283944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20204DD-9780-4BB1-91EE-E71833605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0200" y="5548707"/>
            <a:ext cx="4038600" cy="9906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3200" dirty="0"/>
              <a:t>IQR = Q1-Q3  </a:t>
            </a:r>
          </a:p>
          <a:p>
            <a:pPr algn="ctr">
              <a:buNone/>
            </a:pPr>
            <a:r>
              <a:rPr lang="en-US" sz="3200" dirty="0"/>
              <a:t>          64-77</a:t>
            </a:r>
          </a:p>
          <a:p>
            <a:pPr algn="ctr">
              <a:buNone/>
            </a:pPr>
            <a:endParaRPr lang="en-US" sz="3200" dirty="0">
              <a:solidFill>
                <a:srgbClr val="FF0000"/>
              </a:solidFill>
            </a:endParaRPr>
          </a:p>
          <a:p>
            <a:pPr algn="ctr">
              <a:buNone/>
            </a:pPr>
            <a:endParaRPr lang="en-US" sz="3200" dirty="0">
              <a:solidFill>
                <a:srgbClr val="FF0000"/>
              </a:solidFill>
            </a:endParaRPr>
          </a:p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2104B4D-4164-4212-96C0-2859710E546D}"/>
              </a:ext>
            </a:extLst>
          </p:cNvPr>
          <p:cNvSpPr/>
          <p:nvPr/>
        </p:nvSpPr>
        <p:spPr>
          <a:xfrm>
            <a:off x="212519" y="3248626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2800" dirty="0">
                <a:latin typeface="SimSun" panose="02010600030101010101" pitchFamily="2" charset="-122"/>
                <a:ea typeface="SimSun" panose="02010600030101010101" pitchFamily="2" charset="-122"/>
              </a:rPr>
              <a:t>quantile(x,0.25)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68BEA1-395B-4979-AFAC-9100034C45C3}"/>
              </a:ext>
            </a:extLst>
          </p:cNvPr>
          <p:cNvSpPr/>
          <p:nvPr/>
        </p:nvSpPr>
        <p:spPr>
          <a:xfrm>
            <a:off x="237138" y="2423557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2800" dirty="0">
                <a:latin typeface="SimSun" panose="02010600030101010101" pitchFamily="2" charset="-122"/>
                <a:ea typeface="SimSun" panose="02010600030101010101" pitchFamily="2" charset="-122"/>
              </a:rPr>
              <a:t>IQR(x)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BA5D39-8C93-46DC-BAE6-DDF487D4EDA6}"/>
              </a:ext>
            </a:extLst>
          </p:cNvPr>
          <p:cNvSpPr/>
          <p:nvPr/>
        </p:nvSpPr>
        <p:spPr>
          <a:xfrm>
            <a:off x="212520" y="3965724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2800" dirty="0">
                <a:latin typeface="SimSun" panose="02010600030101010101" pitchFamily="2" charset="-122"/>
                <a:ea typeface="SimSun" panose="02010600030101010101" pitchFamily="2" charset="-122"/>
              </a:rPr>
              <a:t>quantile(x,0.75)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524442-AA50-4E1A-A811-E595D87E8225}"/>
              </a:ext>
            </a:extLst>
          </p:cNvPr>
          <p:cNvSpPr txBox="1"/>
          <p:nvPr/>
        </p:nvSpPr>
        <p:spPr>
          <a:xfrm>
            <a:off x="1741142" y="2541406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000" dirty="0">
                <a:solidFill>
                  <a:srgbClr val="C00000"/>
                </a:solidFill>
              </a:rPr>
              <a:t>Q3 minus Q1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471ABA-85EE-4B69-903A-43AE58A07AA6}"/>
              </a:ext>
            </a:extLst>
          </p:cNvPr>
          <p:cNvSpPr txBox="1"/>
          <p:nvPr/>
        </p:nvSpPr>
        <p:spPr>
          <a:xfrm>
            <a:off x="3115054" y="3337254"/>
            <a:ext cx="621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000" dirty="0">
                <a:solidFill>
                  <a:srgbClr val="C00000"/>
                </a:solidFill>
              </a:rPr>
              <a:t>Q1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71336C-90A2-41BC-8128-616443161D1C}"/>
              </a:ext>
            </a:extLst>
          </p:cNvPr>
          <p:cNvSpPr txBox="1"/>
          <p:nvPr/>
        </p:nvSpPr>
        <p:spPr>
          <a:xfrm>
            <a:off x="3115054" y="4066625"/>
            <a:ext cx="621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000" dirty="0">
                <a:solidFill>
                  <a:srgbClr val="C00000"/>
                </a:solidFill>
              </a:rPr>
              <a:t>Q3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031294-0E24-4815-A0CA-041D120EC2F5}"/>
              </a:ext>
            </a:extLst>
          </p:cNvPr>
          <p:cNvSpPr txBox="1"/>
          <p:nvPr/>
        </p:nvSpPr>
        <p:spPr>
          <a:xfrm>
            <a:off x="2859570" y="4795996"/>
            <a:ext cx="1132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000" dirty="0">
                <a:solidFill>
                  <a:srgbClr val="C00000"/>
                </a:solidFill>
              </a:rPr>
              <a:t>Q1- Q3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DF888C5-B0E8-42E5-8F87-56702C77D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3258" y="1143000"/>
            <a:ext cx="2440520" cy="2111769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26E3E0B-FA90-49DB-8CBE-79313C33FE3E}"/>
              </a:ext>
            </a:extLst>
          </p:cNvPr>
          <p:cNvCxnSpPr>
            <a:cxnSpLocks/>
          </p:cNvCxnSpPr>
          <p:nvPr/>
        </p:nvCxnSpPr>
        <p:spPr>
          <a:xfrm>
            <a:off x="10868526" y="3031958"/>
            <a:ext cx="320842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FD57AED-7DA9-4FF2-8A24-E047E7B58DBC}"/>
              </a:ext>
            </a:extLst>
          </p:cNvPr>
          <p:cNvCxnSpPr>
            <a:cxnSpLocks/>
          </p:cNvCxnSpPr>
          <p:nvPr/>
        </p:nvCxnSpPr>
        <p:spPr>
          <a:xfrm>
            <a:off x="10760242" y="2879558"/>
            <a:ext cx="517358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12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2" grpId="0"/>
      <p:bldP spid="10" grpId="0"/>
      <p:bldP spid="11" grpId="0"/>
      <p:bldP spid="4" grpId="0"/>
      <p:bldP spid="12" grpId="0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>
            <a:extLst>
              <a:ext uri="{FF2B5EF4-FFF2-40B4-BE49-F238E27FC236}">
                <a16:creationId xmlns:a16="http://schemas.microsoft.com/office/drawing/2014/main" id="{82063119-7C21-4FB4-BFC8-A661DF4B9D31}"/>
              </a:ext>
            </a:extLst>
          </p:cNvPr>
          <p:cNvSpPr txBox="1"/>
          <p:nvPr/>
        </p:nvSpPr>
        <p:spPr>
          <a:xfrm>
            <a:off x="6096001" y="3462195"/>
            <a:ext cx="4764334" cy="1646842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endParaRPr lang="en-US" sz="32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AA61DC9-C67C-4B65-9D1A-51A46DED9B4A}"/>
              </a:ext>
            </a:extLst>
          </p:cNvPr>
          <p:cNvSpPr txBox="1"/>
          <p:nvPr/>
        </p:nvSpPr>
        <p:spPr>
          <a:xfrm>
            <a:off x="860309" y="3462195"/>
            <a:ext cx="4764333" cy="1646842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6040" y="2165400"/>
            <a:ext cx="8458200" cy="156596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200" dirty="0"/>
              <a:t>how much the data 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differs from the mean </a:t>
            </a:r>
            <a:r>
              <a:rPr lang="en-US" sz="3200" dirty="0"/>
              <a:t>value </a:t>
            </a:r>
          </a:p>
          <a:p>
            <a:pPr marL="0" indent="0" algn="ctr">
              <a:buNone/>
            </a:pPr>
            <a:r>
              <a:rPr lang="en-US" sz="3200" dirty="0"/>
              <a:t>   (difference of each data value from the mean)</a:t>
            </a:r>
          </a:p>
          <a:p>
            <a:pPr marL="0" indent="0" algn="ctr">
              <a:buNone/>
            </a:pP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685800" y="1197114"/>
            <a:ext cx="627607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latin typeface="+mj-lt"/>
                <a:ea typeface="+mj-ea"/>
                <a:cs typeface="+mj-cs"/>
              </a:rPr>
              <a:t>Variance &amp; Standard deviation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138575B-8FC2-422F-8D20-1F867398A5A9}"/>
              </a:ext>
            </a:extLst>
          </p:cNvPr>
          <p:cNvSpPr txBox="1">
            <a:spLocks/>
          </p:cNvSpPr>
          <p:nvPr/>
        </p:nvSpPr>
        <p:spPr>
          <a:xfrm>
            <a:off x="914400" y="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4400" b="1" dirty="0">
                <a:latin typeface="+mj-lt"/>
                <a:ea typeface="+mj-ea"/>
                <a:cs typeface="+mj-cs"/>
              </a:rPr>
              <a:t>Descriptive statistics: measures of dispersion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0CC793C-4CEB-4975-B048-5EE8EE05C618}"/>
              </a:ext>
            </a:extLst>
          </p:cNvPr>
          <p:cNvGrpSpPr/>
          <p:nvPr/>
        </p:nvGrpSpPr>
        <p:grpSpPr>
          <a:xfrm>
            <a:off x="1331666" y="3638444"/>
            <a:ext cx="3759350" cy="1301602"/>
            <a:chOff x="1135680" y="3919423"/>
            <a:chExt cx="4216550" cy="1396704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C58FCA4-3BCA-409B-AAC3-78E8B4EA06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55"/>
            <a:stretch/>
          </p:blipFill>
          <p:spPr>
            <a:xfrm>
              <a:off x="1752600" y="3919423"/>
              <a:ext cx="3599630" cy="1396704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8711181-3983-47E8-9C80-98C754EB8E71}"/>
                </a:ext>
              </a:extLst>
            </p:cNvPr>
            <p:cNvSpPr txBox="1"/>
            <p:nvPr/>
          </p:nvSpPr>
          <p:spPr>
            <a:xfrm>
              <a:off x="1135680" y="4046920"/>
              <a:ext cx="1074722" cy="9907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5400" i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V</a:t>
              </a:r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44400212-C56E-469B-93E7-1883FE493A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55"/>
          <a:stretch/>
        </p:blipFill>
        <p:spPr>
          <a:xfrm>
            <a:off x="7091997" y="3681333"/>
            <a:ext cx="3296979" cy="125508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73A51CD-5750-4703-82C3-5A1CC07F90BD}"/>
              </a:ext>
            </a:extLst>
          </p:cNvPr>
          <p:cNvSpPr txBox="1"/>
          <p:nvPr/>
        </p:nvSpPr>
        <p:spPr>
          <a:xfrm>
            <a:off x="6233961" y="3810000"/>
            <a:ext cx="12447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54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SD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8B00D1E-128F-4FB9-8B62-D0234A27C343}"/>
              </a:ext>
            </a:extLst>
          </p:cNvPr>
          <p:cNvGrpSpPr/>
          <p:nvPr/>
        </p:nvGrpSpPr>
        <p:grpSpPr>
          <a:xfrm>
            <a:off x="7460005" y="3634815"/>
            <a:ext cx="3124235" cy="1301602"/>
            <a:chOff x="7460005" y="3634815"/>
            <a:chExt cx="3124235" cy="1301602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459783E-83A9-417D-A50F-C2A17B23B418}"/>
                </a:ext>
              </a:extLst>
            </p:cNvPr>
            <p:cNvCxnSpPr/>
            <p:nvPr/>
          </p:nvCxnSpPr>
          <p:spPr>
            <a:xfrm flipH="1">
              <a:off x="7720358" y="3634815"/>
              <a:ext cx="2863882" cy="0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DEC3279-DF1B-4F80-8D34-EEAE7F2EB3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90181" y="3634815"/>
              <a:ext cx="130176" cy="1301602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6AD73F2-11D0-456C-AF93-65EB9CF66363}"/>
                </a:ext>
              </a:extLst>
            </p:cNvPr>
            <p:cNvCxnSpPr>
              <a:cxnSpLocks/>
            </p:cNvCxnSpPr>
            <p:nvPr/>
          </p:nvCxnSpPr>
          <p:spPr>
            <a:xfrm>
              <a:off x="7460005" y="4710963"/>
              <a:ext cx="130176" cy="219358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313197F-474D-4791-9DAB-5607C6314307}"/>
              </a:ext>
            </a:extLst>
          </p:cNvPr>
          <p:cNvGrpSpPr/>
          <p:nvPr/>
        </p:nvGrpSpPr>
        <p:grpSpPr>
          <a:xfrm>
            <a:off x="6357237" y="6002303"/>
            <a:ext cx="2177163" cy="664717"/>
            <a:chOff x="1328037" y="6002303"/>
            <a:chExt cx="2177163" cy="664717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4468EEED-E1B8-4865-8ECC-FEDD301A7C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832" r="14127" b="43512"/>
            <a:stretch/>
          </p:blipFill>
          <p:spPr>
            <a:xfrm>
              <a:off x="1328037" y="6002303"/>
              <a:ext cx="398597" cy="664717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EF0485C-4181-41A7-B64A-DF6FACE65074}"/>
                </a:ext>
              </a:extLst>
            </p:cNvPr>
            <p:cNvSpPr txBox="1"/>
            <p:nvPr/>
          </p:nvSpPr>
          <p:spPr>
            <a:xfrm>
              <a:off x="1981200" y="6139050"/>
              <a:ext cx="1524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altLang="ko-KR" sz="2200" dirty="0"/>
                <a:t>Mean</a:t>
              </a:r>
              <a:endParaRPr lang="en-ZA" sz="2200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F55B4F4-548B-490C-81AB-B056EA850CEC}"/>
              </a:ext>
            </a:extLst>
          </p:cNvPr>
          <p:cNvGrpSpPr/>
          <p:nvPr/>
        </p:nvGrpSpPr>
        <p:grpSpPr>
          <a:xfrm>
            <a:off x="6395788" y="5474480"/>
            <a:ext cx="2138612" cy="461274"/>
            <a:chOff x="1366588" y="5474480"/>
            <a:chExt cx="2138612" cy="461274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E4216470-6BE0-422A-9C27-4BA7C87AA0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832" t="13819" r="14127" b="46982"/>
            <a:stretch/>
          </p:blipFill>
          <p:spPr>
            <a:xfrm>
              <a:off x="1366588" y="5474480"/>
              <a:ext cx="398598" cy="461274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8ACF4F7-8BAE-4112-8AA0-202C93BF26FE}"/>
                </a:ext>
              </a:extLst>
            </p:cNvPr>
            <p:cNvSpPr txBox="1"/>
            <p:nvPr/>
          </p:nvSpPr>
          <p:spPr>
            <a:xfrm>
              <a:off x="1981200" y="5474480"/>
              <a:ext cx="1524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altLang="ko-KR" sz="2200" dirty="0"/>
                <a:t>Value</a:t>
              </a:r>
              <a:endParaRPr lang="en-ZA" sz="2200" dirty="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32B520F-14B8-4881-997B-3F90E13083D7}"/>
              </a:ext>
            </a:extLst>
          </p:cNvPr>
          <p:cNvGrpSpPr/>
          <p:nvPr/>
        </p:nvGrpSpPr>
        <p:grpSpPr>
          <a:xfrm>
            <a:off x="3724878" y="6151545"/>
            <a:ext cx="2080613" cy="455101"/>
            <a:chOff x="3420078" y="5450266"/>
            <a:chExt cx="2080613" cy="455101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AA474C42-F39E-4BBE-BB29-C923B01C84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395" t="64561" r="38708"/>
            <a:stretch/>
          </p:blipFill>
          <p:spPr>
            <a:xfrm>
              <a:off x="3420078" y="5474480"/>
              <a:ext cx="475352" cy="430887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ED379D4-787C-412E-BED4-4F9B6E333E86}"/>
                </a:ext>
              </a:extLst>
            </p:cNvPr>
            <p:cNvSpPr txBox="1"/>
            <p:nvPr/>
          </p:nvSpPr>
          <p:spPr>
            <a:xfrm>
              <a:off x="3976691" y="5450266"/>
              <a:ext cx="1524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altLang="ko-KR" sz="2200" dirty="0"/>
                <a:t>Sample size</a:t>
              </a:r>
              <a:endParaRPr lang="en-ZA" sz="2200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083F397-B941-4670-B17E-483D0A52026E}"/>
              </a:ext>
            </a:extLst>
          </p:cNvPr>
          <p:cNvGrpSpPr/>
          <p:nvPr/>
        </p:nvGrpSpPr>
        <p:grpSpPr>
          <a:xfrm>
            <a:off x="3804145" y="5448995"/>
            <a:ext cx="2001346" cy="556802"/>
            <a:chOff x="3485054" y="6096000"/>
            <a:chExt cx="2001346" cy="556802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C528994-7343-4E1A-B2D6-E331F8D1DE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613" r="55301" b="44641"/>
            <a:stretch/>
          </p:blipFill>
          <p:spPr>
            <a:xfrm>
              <a:off x="3485054" y="6096000"/>
              <a:ext cx="398597" cy="556802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1DA444C-F160-456F-8082-70824CF03013}"/>
                </a:ext>
              </a:extLst>
            </p:cNvPr>
            <p:cNvSpPr txBox="1"/>
            <p:nvPr/>
          </p:nvSpPr>
          <p:spPr>
            <a:xfrm>
              <a:off x="3962400" y="6187900"/>
              <a:ext cx="1524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altLang="ko-KR" sz="2200" dirty="0"/>
                <a:t>Sum of</a:t>
              </a:r>
              <a:endParaRPr lang="en-ZA" sz="2200" dirty="0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A59CFA6B-1C43-46D7-BDD1-44149CBAFA57}"/>
              </a:ext>
            </a:extLst>
          </p:cNvPr>
          <p:cNvSpPr/>
          <p:nvPr/>
        </p:nvSpPr>
        <p:spPr>
          <a:xfrm>
            <a:off x="1549232" y="5285286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2800" dirty="0">
                <a:latin typeface="SimSun" panose="02010600030101010101" pitchFamily="2" charset="-122"/>
                <a:ea typeface="SimSun" panose="02010600030101010101" pitchFamily="2" charset="-122"/>
              </a:rPr>
              <a:t>var(x)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85FD856-99B9-49ED-8A13-90903F53F0EE}"/>
              </a:ext>
            </a:extLst>
          </p:cNvPr>
          <p:cNvSpPr/>
          <p:nvPr/>
        </p:nvSpPr>
        <p:spPr>
          <a:xfrm>
            <a:off x="8740486" y="5279285"/>
            <a:ext cx="10823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2800" dirty="0" err="1">
                <a:latin typeface="SimSun" panose="02010600030101010101" pitchFamily="2" charset="-122"/>
                <a:ea typeface="SimSun" panose="02010600030101010101" pitchFamily="2" charset="-122"/>
              </a:rPr>
              <a:t>sd</a:t>
            </a:r>
            <a:r>
              <a:rPr lang="en-ZA" sz="2800" dirty="0">
                <a:latin typeface="SimSun" panose="02010600030101010101" pitchFamily="2" charset="-122"/>
                <a:ea typeface="SimSun" panose="02010600030101010101" pitchFamily="2" charset="-122"/>
              </a:rPr>
              <a:t>(x)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0F9908F8-6E26-4BB0-A1F0-67118F2338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3258" y="1143000"/>
            <a:ext cx="2440520" cy="2111769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4A91329-5547-4850-9964-CEF9A3717EFD}"/>
              </a:ext>
            </a:extLst>
          </p:cNvPr>
          <p:cNvCxnSpPr/>
          <p:nvPr/>
        </p:nvCxnSpPr>
        <p:spPr>
          <a:xfrm>
            <a:off x="9922042" y="2177716"/>
            <a:ext cx="45720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4736685-31C3-4CE4-A551-F490C683EA25}"/>
              </a:ext>
            </a:extLst>
          </p:cNvPr>
          <p:cNvCxnSpPr>
            <a:cxnSpLocks/>
          </p:cNvCxnSpPr>
          <p:nvPr/>
        </p:nvCxnSpPr>
        <p:spPr>
          <a:xfrm>
            <a:off x="11658600" y="2177716"/>
            <a:ext cx="22860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6" grpId="0" animBg="1"/>
      <p:bldP spid="3" grpId="0" uiExpand="1" build="p"/>
      <p:bldP spid="23" grpId="0"/>
      <p:bldP spid="29" grpId="0"/>
      <p:bldP spid="31" grpId="0"/>
    </p:bldLst>
  </p:timing>
</p:sld>
</file>

<file path=ppt/theme/theme1.xml><?xml version="1.0" encoding="utf-8"?>
<a:theme xmlns:a="http://schemas.openxmlformats.org/drawingml/2006/main" name="Introductio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8098</TotalTime>
  <Words>555</Words>
  <Application>Microsoft Office PowerPoint</Application>
  <PresentationFormat>Widescreen</PresentationFormat>
  <Paragraphs>182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SimSun</vt:lpstr>
      <vt:lpstr>Arial</vt:lpstr>
      <vt:lpstr>Calibri</vt:lpstr>
      <vt:lpstr>Calibri Light</vt:lpstr>
      <vt:lpstr>Introduction</vt:lpstr>
      <vt:lpstr>Statistics for biological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Normal distribution</vt:lpstr>
      <vt:lpstr>PowerPoint Presentation</vt:lpstr>
      <vt:lpstr>Normal distribution</vt:lpstr>
      <vt:lpstr>Skewness/kurtosis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Statistics for biological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Normal distribution</dc:title>
  <dc:creator>Aya</dc:creator>
  <cp:lastModifiedBy> </cp:lastModifiedBy>
  <cp:revision>89</cp:revision>
  <dcterms:created xsi:type="dcterms:W3CDTF">2017-12-31T10:57:42Z</dcterms:created>
  <dcterms:modified xsi:type="dcterms:W3CDTF">2020-03-05T01:36:14Z</dcterms:modified>
</cp:coreProperties>
</file>