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82" r:id="rId2"/>
    <p:sldId id="285" r:id="rId3"/>
    <p:sldId id="283" r:id="rId4"/>
    <p:sldId id="286" r:id="rId5"/>
    <p:sldId id="287" r:id="rId6"/>
    <p:sldId id="290" r:id="rId7"/>
    <p:sldId id="295" r:id="rId8"/>
    <p:sldId id="288" r:id="rId9"/>
    <p:sldId id="307" r:id="rId10"/>
    <p:sldId id="296" r:id="rId11"/>
    <p:sldId id="308" r:id="rId12"/>
    <p:sldId id="299" r:id="rId13"/>
    <p:sldId id="300" r:id="rId14"/>
    <p:sldId id="301" r:id="rId15"/>
    <p:sldId id="302" r:id="rId16"/>
    <p:sldId id="303" r:id="rId17"/>
    <p:sldId id="309" r:id="rId18"/>
    <p:sldId id="304" r:id="rId19"/>
    <p:sldId id="30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4" autoAdjust="0"/>
    <p:restoredTop sz="94660"/>
  </p:normalViewPr>
  <p:slideViewPr>
    <p:cSldViewPr snapToGrid="0">
      <p:cViewPr varScale="1">
        <p:scale>
          <a:sx n="60" d="100"/>
          <a:sy n="60" d="100"/>
        </p:scale>
        <p:origin x="5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0C577-03BA-4587-9ABE-2B1CC9F1AE4F}" type="datetimeFigureOut">
              <a:rPr lang="en-ZA" smtClean="0"/>
              <a:t>2020/03/04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B4E802-7682-409E-B391-6B561B8B3D2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97336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7355E-46D7-4145-A958-0CC225942F0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846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A1145-9E58-4752-BF84-5A2015FD1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5663F-9ED1-4A47-8EE7-17AB640E2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4744B-DFB4-4DD8-9B62-F748E23E8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49A4-0ECC-4FEB-9127-B32CA53A5EDF}" type="datetimeFigureOut">
              <a:rPr lang="en-ZA" smtClean="0"/>
              <a:t>2020/03/04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F0218-F0D4-4582-B26D-EDB6D9F09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4F0F-8647-4190-8D4F-E76F91148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2F69-7758-4986-B9F6-DE22833CE63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15729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41C64-9872-43CC-854F-DA0CB8FD3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433719-B44C-4AEB-95AC-F1AF5491E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93164-BC90-4081-9153-6F635AFEE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49A4-0ECC-4FEB-9127-B32CA53A5EDF}" type="datetimeFigureOut">
              <a:rPr lang="en-ZA" smtClean="0"/>
              <a:t>2020/03/04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73823-A0A5-4612-8A48-4DAC93E28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898F2-6F29-43E6-9DDC-336880172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2F69-7758-4986-B9F6-DE22833CE63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49225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B3B701-6E6C-4607-BB33-00EB878167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2B466C-F549-4046-B673-1CBFE0A3E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54ECA-D366-4F65-B494-101DC30E5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49A4-0ECC-4FEB-9127-B32CA53A5EDF}" type="datetimeFigureOut">
              <a:rPr lang="en-ZA" smtClean="0"/>
              <a:t>2020/03/04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10C50-C880-4988-A971-A58AEBFDD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2DCBD-C0B6-4F07-90A4-8AF1F604B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2F69-7758-4986-B9F6-DE22833CE63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24989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73F4E0C-89DC-4445-86C9-23EBE7ABC0D8}"/>
              </a:ext>
            </a:extLst>
          </p:cNvPr>
          <p:cNvSpPr/>
          <p:nvPr/>
        </p:nvSpPr>
        <p:spPr>
          <a:xfrm>
            <a:off x="-235528" y="136525"/>
            <a:ext cx="12718473" cy="8332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6D6A37-8CF4-4FDA-9926-DD0E3C9D4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E75A6-11E0-48BF-B591-65E61605A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97663-F13A-4B1B-934C-D257B998E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49A4-0ECC-4FEB-9127-B32CA53A5EDF}" type="datetimeFigureOut">
              <a:rPr lang="en-ZA" smtClean="0"/>
              <a:t>2020/03/04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A8258-5D00-48D7-AE40-704AE0D7A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E959E-36DA-4549-883E-995E4FE18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2F69-7758-4986-B9F6-DE22833CE63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40131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D8A93-D2B2-4E10-9544-EBE8D5FA3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0DA47-B399-4E4E-9EEB-DF2E45068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BDFF8-7738-4591-B529-4D7341741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49A4-0ECC-4FEB-9127-B32CA53A5EDF}" type="datetimeFigureOut">
              <a:rPr lang="en-ZA" smtClean="0"/>
              <a:t>2020/03/04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CFF79-D147-4B2C-AD65-40D060234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1A2EA-8809-4A57-82C9-F1EF27D66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2F69-7758-4986-B9F6-DE22833CE63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41374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051D7-412C-4378-99A6-26576ED7A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65144-0FC7-46D4-8ACA-78187AAA64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633673-778C-4A7A-B034-6D335CC03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591FA-4588-465C-AB9F-05A45B187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49A4-0ECC-4FEB-9127-B32CA53A5EDF}" type="datetimeFigureOut">
              <a:rPr lang="en-ZA" smtClean="0"/>
              <a:t>2020/03/04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611ECB-0AD3-4FBA-9E8C-739CE4459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547CE-F759-4A46-A556-67D329DFA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2F69-7758-4986-B9F6-DE22833CE63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57978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4F1AE-8C3F-4F23-8D64-5F393A9FD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E296B-5B18-42D4-8F04-C058F79C4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9343E0-123A-4B00-9659-564F74743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D1516C-3988-45E9-A00C-22923F3839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3EFBC9-0DA5-4B5C-88A8-A95F38DE9C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0BB1AE-7AD2-4723-B62B-5C6199271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49A4-0ECC-4FEB-9127-B32CA53A5EDF}" type="datetimeFigureOut">
              <a:rPr lang="en-ZA" smtClean="0"/>
              <a:t>2020/03/04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3657A6-07EC-4431-B7C4-73A384DEB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781952-AB91-4093-A9D9-7A4E1C12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2F69-7758-4986-B9F6-DE22833CE63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14024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DD2B4-5341-48DC-94D2-D3AD178A5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367A8A-2094-4708-BC13-F33442C67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49A4-0ECC-4FEB-9127-B32CA53A5EDF}" type="datetimeFigureOut">
              <a:rPr lang="en-ZA" smtClean="0"/>
              <a:t>2020/03/04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A15AE4-280B-4F4B-9FA5-A1FA4B7F1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167BE9-1AFD-4E6C-8741-779C9C33A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2F69-7758-4986-B9F6-DE22833CE63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392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548CD8-332F-45D5-AECF-644C04A50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49A4-0ECC-4FEB-9127-B32CA53A5EDF}" type="datetimeFigureOut">
              <a:rPr lang="en-ZA" smtClean="0"/>
              <a:t>2020/03/04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4F5E96-E48B-4D6A-A245-ECA3DEAD6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AD197-857D-4AF4-ADB0-EB9F38317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2F69-7758-4986-B9F6-DE22833CE63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7578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4E268-3702-4FFC-92C0-DC086B52B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8172F-C76F-4322-B492-E10637228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2AEFE0-6491-4677-82E8-5A07FD9B30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E5BBD-AA3E-44E3-826D-D147D57B9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49A4-0ECC-4FEB-9127-B32CA53A5EDF}" type="datetimeFigureOut">
              <a:rPr lang="en-ZA" smtClean="0"/>
              <a:t>2020/03/04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EB38CD-4299-4A38-BC1F-B064DE4EC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5DFDA-7594-4A20-9481-50E8C3E6B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2F69-7758-4986-B9F6-DE22833CE63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19258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654CE-1792-4FE3-AF45-5519D330B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4963BF-7E3A-4266-9746-ED3E4CD2B9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58248C-B0F4-44FC-B762-38633C3D9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D9FE1-C0CA-4BEF-9F6F-15235E1F3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49A4-0ECC-4FEB-9127-B32CA53A5EDF}" type="datetimeFigureOut">
              <a:rPr lang="en-ZA" smtClean="0"/>
              <a:t>2020/03/04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8E945A-AD0D-4F4E-9C53-D8F63DC54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FBBD7-8DF5-485D-8573-863B36A57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2F69-7758-4986-B9F6-DE22833CE63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3410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EED6B4-7A01-4EDE-87D2-2A4858AD0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99111-CF07-4616-BC0C-49E1497F5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0860B-8B8D-4A8A-9511-0376DA4E2A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149A4-0ECC-4FEB-9127-B32CA53A5EDF}" type="datetimeFigureOut">
              <a:rPr lang="en-ZA" smtClean="0"/>
              <a:t>2020/03/04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D4480-C6A9-418F-A540-4554B97C24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73BD3-547F-4120-AD25-75251DB79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82F69-7758-4986-B9F6-DE22833CE63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80328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11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1B6CF3-14BD-427E-9476-A39690D92DB3}"/>
              </a:ext>
            </a:extLst>
          </p:cNvPr>
          <p:cNvSpPr/>
          <p:nvPr/>
        </p:nvSpPr>
        <p:spPr>
          <a:xfrm>
            <a:off x="-487680" y="1764362"/>
            <a:ext cx="13167360" cy="12818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012592"/>
            <a:ext cx="7772400" cy="785425"/>
          </a:xfrm>
        </p:spPr>
        <p:txBody>
          <a:bodyPr>
            <a:normAutofit/>
          </a:bodyPr>
          <a:lstStyle/>
          <a:p>
            <a:r>
              <a:rPr lang="en-ZA" sz="4800" b="1" dirty="0"/>
              <a:t>Statistics for biological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77904" y="3283042"/>
            <a:ext cx="7036192" cy="142537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ZA" sz="4800" b="1" dirty="0">
                <a:solidFill>
                  <a:schemeClr val="accent1">
                    <a:lumMod val="50000"/>
                  </a:schemeClr>
                </a:solidFill>
              </a:rPr>
              <a:t>Significance tests for continuous variables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9A90EF02-F55A-4E2B-ABD6-93D9B99A0C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03"/>
          <a:stretch/>
        </p:blipFill>
        <p:spPr>
          <a:xfrm>
            <a:off x="9020907" y="131918"/>
            <a:ext cx="2971800" cy="12818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39C3CB-F67A-4CA4-A803-B7597FEDD4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03" b="27675"/>
          <a:stretch/>
        </p:blipFill>
        <p:spPr>
          <a:xfrm>
            <a:off x="398584" y="96623"/>
            <a:ext cx="2321169" cy="11863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30AB50-2E40-45D8-A003-A443747176D0}"/>
              </a:ext>
            </a:extLst>
          </p:cNvPr>
          <p:cNvSpPr txBox="1"/>
          <p:nvPr/>
        </p:nvSpPr>
        <p:spPr>
          <a:xfrm>
            <a:off x="2793608" y="4708419"/>
            <a:ext cx="6548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400" b="1" dirty="0"/>
              <a:t>Aya </a:t>
            </a:r>
            <a:r>
              <a:rPr lang="en-ZA" sz="2400" b="1" dirty="0" err="1"/>
              <a:t>Elwazir</a:t>
            </a:r>
            <a:endParaRPr lang="en-ZA" sz="2400" b="1" dirty="0"/>
          </a:p>
          <a:p>
            <a:pPr algn="ctr"/>
            <a:r>
              <a:rPr lang="en-ZA" sz="2400" dirty="0"/>
              <a:t>Teaching assistant of medical genetics, FOMSCU</a:t>
            </a:r>
          </a:p>
          <a:p>
            <a:pPr algn="ctr"/>
            <a:r>
              <a:rPr lang="en-ZA" sz="2400"/>
              <a:t>PhD </a:t>
            </a:r>
            <a:r>
              <a:rPr lang="en-ZA" sz="2400" dirty="0"/>
              <a:t>student, University of Sheffield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320E55-AE9B-4039-919D-83237D273A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530" y="241520"/>
            <a:ext cx="1371600" cy="106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869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9BF091E-D241-4279-98FD-79E9255F66C2}"/>
              </a:ext>
            </a:extLst>
          </p:cNvPr>
          <p:cNvSpPr txBox="1">
            <a:spLocks/>
          </p:cNvSpPr>
          <p:nvPr/>
        </p:nvSpPr>
        <p:spPr>
          <a:xfrm>
            <a:off x="2209800" y="161529"/>
            <a:ext cx="7772400" cy="785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b="1" dirty="0"/>
              <a:t>Wilcoxon-test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0A4F42-7DEB-44E9-9EE7-5F5BF2BBD9B1}"/>
              </a:ext>
            </a:extLst>
          </p:cNvPr>
          <p:cNvSpPr txBox="1"/>
          <p:nvPr/>
        </p:nvSpPr>
        <p:spPr>
          <a:xfrm>
            <a:off x="801855" y="1639649"/>
            <a:ext cx="3334043" cy="1652885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ZA" sz="2800" b="1" dirty="0"/>
              <a:t>One-Sample Wilcoxon Signed Rank Test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B6A02F-4A41-4434-B6FF-2FB0DBDFE854}"/>
              </a:ext>
            </a:extLst>
          </p:cNvPr>
          <p:cNvSpPr txBox="1"/>
          <p:nvPr/>
        </p:nvSpPr>
        <p:spPr>
          <a:xfrm>
            <a:off x="4659920" y="1672604"/>
            <a:ext cx="3217985" cy="1652885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ZA" sz="2800" b="1" dirty="0"/>
              <a:t>Wilcoxon–</a:t>
            </a:r>
          </a:p>
          <a:p>
            <a:pPr algn="ctr"/>
            <a:r>
              <a:rPr lang="en-ZA" sz="2800" b="1" dirty="0"/>
              <a:t>Mann–Whitney test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AFDD2A-38B6-4F6F-848E-C657871F6902}"/>
              </a:ext>
            </a:extLst>
          </p:cNvPr>
          <p:cNvSpPr txBox="1"/>
          <p:nvPr/>
        </p:nvSpPr>
        <p:spPr>
          <a:xfrm>
            <a:off x="8401927" y="1672603"/>
            <a:ext cx="3217985" cy="1652885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endParaRPr lang="en-ZA" sz="1200" b="1" dirty="0"/>
          </a:p>
          <a:p>
            <a:pPr algn="ctr"/>
            <a:r>
              <a:rPr lang="en-ZA" sz="2800" b="1" dirty="0"/>
              <a:t>Wilcoxon Signed-Rank Test</a:t>
            </a:r>
          </a:p>
          <a:p>
            <a:pPr algn="ctr"/>
            <a:endParaRPr lang="en-ZA" sz="1400" b="1" dirty="0"/>
          </a:p>
        </p:txBody>
      </p:sp>
      <p:pic>
        <p:nvPicPr>
          <p:cNvPr id="8" name="Graphic 7" descr="Group of people">
            <a:extLst>
              <a:ext uri="{FF2B5EF4-FFF2-40B4-BE49-F238E27FC236}">
                <a16:creationId xmlns:a16="http://schemas.microsoft.com/office/drawing/2014/main" id="{4F5A8977-943A-4B9C-9210-57CE27D7D5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0850" y="3341043"/>
            <a:ext cx="2374971" cy="2374971"/>
          </a:xfrm>
          <a:prstGeom prst="rect">
            <a:avLst/>
          </a:prstGeom>
        </p:spPr>
      </p:pic>
      <p:pic>
        <p:nvPicPr>
          <p:cNvPr id="9" name="Graphic 8" descr="Group">
            <a:extLst>
              <a:ext uri="{FF2B5EF4-FFF2-40B4-BE49-F238E27FC236}">
                <a16:creationId xmlns:a16="http://schemas.microsoft.com/office/drawing/2014/main" id="{88380549-B939-4D0D-8D6E-92DE8633F1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2240" y="3870742"/>
            <a:ext cx="1258331" cy="1258331"/>
          </a:xfrm>
          <a:prstGeom prst="rect">
            <a:avLst/>
          </a:prstGeom>
        </p:spPr>
      </p:pic>
      <p:pic>
        <p:nvPicPr>
          <p:cNvPr id="10" name="Graphic 9" descr="Group">
            <a:extLst>
              <a:ext uri="{FF2B5EF4-FFF2-40B4-BE49-F238E27FC236}">
                <a16:creationId xmlns:a16="http://schemas.microsoft.com/office/drawing/2014/main" id="{3B49C6BE-285F-465B-9695-92C35B3CC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79873" y="3927065"/>
            <a:ext cx="1258331" cy="1258331"/>
          </a:xfrm>
          <a:prstGeom prst="rect">
            <a:avLst/>
          </a:prstGeom>
        </p:spPr>
      </p:pic>
      <p:pic>
        <p:nvPicPr>
          <p:cNvPr id="11" name="Graphic 10" descr="Group">
            <a:extLst>
              <a:ext uri="{FF2B5EF4-FFF2-40B4-BE49-F238E27FC236}">
                <a16:creationId xmlns:a16="http://schemas.microsoft.com/office/drawing/2014/main" id="{1B0436BB-0C42-498D-842E-86FBA39974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18127" y="3927064"/>
            <a:ext cx="1258331" cy="12583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E72322A-1C7C-4259-8E6A-29F11FF8C6B9}"/>
              </a:ext>
            </a:extLst>
          </p:cNvPr>
          <p:cNvSpPr txBox="1"/>
          <p:nvPr/>
        </p:nvSpPr>
        <p:spPr>
          <a:xfrm>
            <a:off x="847624" y="5686623"/>
            <a:ext cx="1327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/>
              <a:t>Sample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ED4848-7AEB-42E1-A6AD-1079675FA8B0}"/>
              </a:ext>
            </a:extLst>
          </p:cNvPr>
          <p:cNvSpPr txBox="1"/>
          <p:nvPr/>
        </p:nvSpPr>
        <p:spPr>
          <a:xfrm>
            <a:off x="2517747" y="5686624"/>
            <a:ext cx="1634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/>
              <a:t>Population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36AD2F-C8FD-4C1E-8E79-6E511ADB08DE}"/>
              </a:ext>
            </a:extLst>
          </p:cNvPr>
          <p:cNvSpPr txBox="1"/>
          <p:nvPr/>
        </p:nvSpPr>
        <p:spPr>
          <a:xfrm>
            <a:off x="4810643" y="5501956"/>
            <a:ext cx="13275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400" dirty="0"/>
              <a:t>Sample</a:t>
            </a:r>
          </a:p>
          <a:p>
            <a:pPr algn="ctr"/>
            <a:r>
              <a:rPr lang="en-ZA" sz="2400" dirty="0"/>
              <a:t>Group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45DAFF-A0AA-464C-9D49-AB7E0A73C4BE}"/>
              </a:ext>
            </a:extLst>
          </p:cNvPr>
          <p:cNvSpPr txBox="1"/>
          <p:nvPr/>
        </p:nvSpPr>
        <p:spPr>
          <a:xfrm>
            <a:off x="6477272" y="5501955"/>
            <a:ext cx="13275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400" dirty="0"/>
              <a:t>Sample</a:t>
            </a:r>
          </a:p>
          <a:p>
            <a:pPr algn="ctr"/>
            <a:r>
              <a:rPr lang="en-ZA" sz="2400" dirty="0"/>
              <a:t>Group 2</a:t>
            </a:r>
          </a:p>
        </p:txBody>
      </p:sp>
      <p:pic>
        <p:nvPicPr>
          <p:cNvPr id="16" name="Graphic 15" descr="Group">
            <a:extLst>
              <a:ext uri="{FF2B5EF4-FFF2-40B4-BE49-F238E27FC236}">
                <a16:creationId xmlns:a16="http://schemas.microsoft.com/office/drawing/2014/main" id="{CCB87CDC-2EBD-4B11-9CF4-F193EC3CE4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94607" y="3927064"/>
            <a:ext cx="1258331" cy="1258331"/>
          </a:xfrm>
          <a:prstGeom prst="rect">
            <a:avLst/>
          </a:prstGeom>
        </p:spPr>
      </p:pic>
      <p:pic>
        <p:nvPicPr>
          <p:cNvPr id="17" name="Graphic 16" descr="Group">
            <a:extLst>
              <a:ext uri="{FF2B5EF4-FFF2-40B4-BE49-F238E27FC236}">
                <a16:creationId xmlns:a16="http://schemas.microsoft.com/office/drawing/2014/main" id="{CA8C4EF1-23CA-4DAE-A7F0-3F8E344960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32861" y="3927063"/>
            <a:ext cx="1258331" cy="125833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3EC1B1F-3B60-4143-8470-C28F9094808D}"/>
              </a:ext>
            </a:extLst>
          </p:cNvPr>
          <p:cNvSpPr txBox="1"/>
          <p:nvPr/>
        </p:nvSpPr>
        <p:spPr>
          <a:xfrm>
            <a:off x="8680204" y="5528002"/>
            <a:ext cx="1487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400" dirty="0"/>
              <a:t>Sample 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EFF63E-C264-4419-BCAA-F6E1D2940484}"/>
              </a:ext>
            </a:extLst>
          </p:cNvPr>
          <p:cNvSpPr/>
          <p:nvPr/>
        </p:nvSpPr>
        <p:spPr>
          <a:xfrm>
            <a:off x="9423772" y="5989667"/>
            <a:ext cx="16737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sz="2400" dirty="0"/>
              <a:t>Same group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321283-A096-4D3D-B379-73CF5B5F1B01}"/>
              </a:ext>
            </a:extLst>
          </p:cNvPr>
          <p:cNvSpPr txBox="1"/>
          <p:nvPr/>
        </p:nvSpPr>
        <p:spPr>
          <a:xfrm>
            <a:off x="10218458" y="5531277"/>
            <a:ext cx="1487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400" dirty="0"/>
              <a:t>Sample 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A9CC289-BDEB-4DA5-B7D0-B48F009CE528}"/>
              </a:ext>
            </a:extLst>
          </p:cNvPr>
          <p:cNvSpPr/>
          <p:nvPr/>
        </p:nvSpPr>
        <p:spPr>
          <a:xfrm>
            <a:off x="706754" y="1107604"/>
            <a:ext cx="31710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000" b="1" dirty="0" err="1">
                <a:latin typeface="SimSun" panose="02010600030101010101" pitchFamily="2" charset="-122"/>
                <a:ea typeface="SimSun" panose="02010600030101010101" pitchFamily="2" charset="-122"/>
              </a:rPr>
              <a:t>wilcox.test</a:t>
            </a:r>
            <a:r>
              <a:rPr lang="en-ZA" sz="2000" b="1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en-ZA" sz="2000" b="1" dirty="0" err="1">
                <a:latin typeface="SimSun" panose="02010600030101010101" pitchFamily="2" charset="-122"/>
                <a:ea typeface="SimSun" panose="02010600030101010101" pitchFamily="2" charset="-122"/>
              </a:rPr>
              <a:t>numVar,mu</a:t>
            </a:r>
            <a:r>
              <a:rPr lang="en-ZA" sz="2000" b="1" dirty="0">
                <a:latin typeface="SimSun" panose="02010600030101010101" pitchFamily="2" charset="-122"/>
                <a:ea typeface="SimSun" panose="02010600030101010101" pitchFamily="2" charset="-122"/>
              </a:rPr>
              <a:t>=)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5200075-0EF8-4C6D-B0AD-E4D67392BE7A}"/>
              </a:ext>
            </a:extLst>
          </p:cNvPr>
          <p:cNvSpPr/>
          <p:nvPr/>
        </p:nvSpPr>
        <p:spPr>
          <a:xfrm>
            <a:off x="4267462" y="1120145"/>
            <a:ext cx="40014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000" b="1" dirty="0" err="1">
                <a:latin typeface="SimSun" panose="02010600030101010101" pitchFamily="2" charset="-122"/>
                <a:ea typeface="SimSun" panose="02010600030101010101" pitchFamily="2" charset="-122"/>
              </a:rPr>
              <a:t>wilcox.test</a:t>
            </a:r>
            <a:r>
              <a:rPr lang="en-ZA" sz="2000" b="1" dirty="0">
                <a:latin typeface="SimSun" panose="02010600030101010101" pitchFamily="2" charset="-122"/>
                <a:ea typeface="SimSun" panose="02010600030101010101" pitchFamily="2" charset="-122"/>
              </a:rPr>
              <a:t>(numVar1</a:t>
            </a:r>
            <a:r>
              <a:rPr lang="en-ZA" sz="2000" b="1" dirty="0">
                <a:latin typeface="Selawik" panose="020B0604020202020204" pitchFamily="34" charset="0"/>
                <a:ea typeface="SimSun" panose="02010600030101010101" pitchFamily="2" charset="-122"/>
              </a:rPr>
              <a:t>~</a:t>
            </a:r>
            <a:r>
              <a:rPr lang="en-ZA" sz="2000" b="1" dirty="0">
                <a:latin typeface="SimSun" panose="02010600030101010101" pitchFamily="2" charset="-122"/>
                <a:ea typeface="SimSun" panose="02010600030101010101" pitchFamily="2" charset="-122"/>
              </a:rPr>
              <a:t>categVar)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64B3BC-670C-45D3-8BBC-D1F149B4C9E4}"/>
              </a:ext>
            </a:extLst>
          </p:cNvPr>
          <p:cNvSpPr/>
          <p:nvPr/>
        </p:nvSpPr>
        <p:spPr>
          <a:xfrm>
            <a:off x="8265628" y="993450"/>
            <a:ext cx="39501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000" b="1" dirty="0" err="1">
                <a:latin typeface="SimSun" panose="02010600030101010101" pitchFamily="2" charset="-122"/>
                <a:ea typeface="SimSun" panose="02010600030101010101" pitchFamily="2" charset="-122"/>
              </a:rPr>
              <a:t>wilcox.test</a:t>
            </a:r>
            <a:r>
              <a:rPr lang="en-ZA" sz="2000" b="1" dirty="0">
                <a:latin typeface="SimSun" panose="02010600030101010101" pitchFamily="2" charset="-122"/>
                <a:ea typeface="SimSun" panose="02010600030101010101" pitchFamily="2" charset="-122"/>
              </a:rPr>
              <a:t>(numVar1,numVar2, </a:t>
            </a:r>
          </a:p>
          <a:p>
            <a:r>
              <a:rPr lang="en-ZA" sz="2000" b="1" dirty="0">
                <a:latin typeface="SimSun" panose="02010600030101010101" pitchFamily="2" charset="-122"/>
                <a:ea typeface="SimSun" panose="02010600030101010101" pitchFamily="2" charset="-122"/>
              </a:rPr>
              <a:t>               paired=T)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07DBA3B-3679-4E97-8B17-77F84E2ADE4E}"/>
              </a:ext>
            </a:extLst>
          </p:cNvPr>
          <p:cNvSpPr/>
          <p:nvPr/>
        </p:nvSpPr>
        <p:spPr>
          <a:xfrm>
            <a:off x="7796420" y="263438"/>
            <a:ext cx="25186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800" dirty="0" err="1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wilcox.test</a:t>
            </a:r>
            <a:r>
              <a:rPr lang="en-ZA" sz="2800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()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0262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8403" y="1339333"/>
            <a:ext cx="2286000" cy="991731"/>
          </a:xfrm>
          <a:prstGeom prst="snip2Diag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Normally distributed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16839" y="1314277"/>
            <a:ext cx="2362200" cy="991731"/>
          </a:xfrm>
          <a:prstGeom prst="snip2Diag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NOT normally distributed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42182" y="4713698"/>
            <a:ext cx="2057400" cy="550962"/>
          </a:xfrm>
          <a:prstGeom prst="snip2Diag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2400" b="1" dirty="0"/>
              <a:t>≤2 groups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9216" y="5701904"/>
            <a:ext cx="2057400" cy="550962"/>
          </a:xfrm>
          <a:prstGeom prst="snip2Diag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2400" b="1" dirty="0"/>
              <a:t>&gt; 2 groups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18037" y="4713698"/>
            <a:ext cx="4221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Wilcoxon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61803" y="5791201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ANOVA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04778" y="5644574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Kruskal Wallis</a:t>
            </a:r>
          </a:p>
          <a:p>
            <a:pPr algn="ctr"/>
            <a:r>
              <a:rPr lang="en-US" sz="2400" dirty="0"/>
              <a:t>Friedman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61803" y="4713698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t-test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45918" y="3502919"/>
            <a:ext cx="2580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Non-Parametric tests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7382" y="3434693"/>
            <a:ext cx="2057400" cy="991731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2400" b="1" dirty="0"/>
              <a:t>Significance tests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33203" y="3502919"/>
            <a:ext cx="167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Parametric tests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7382" y="2530734"/>
            <a:ext cx="2057400" cy="550962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Descriptives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309403" y="2530733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Mean ± SD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242644" y="2525876"/>
            <a:ext cx="2910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Median (IQR)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0B3AC15-4E46-43A2-A331-65CA3C0FB547}"/>
              </a:ext>
            </a:extLst>
          </p:cNvPr>
          <p:cNvSpPr txBox="1">
            <a:spLocks/>
          </p:cNvSpPr>
          <p:nvPr/>
        </p:nvSpPr>
        <p:spPr>
          <a:xfrm>
            <a:off x="2080388" y="218774"/>
            <a:ext cx="7772400" cy="785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b="1" dirty="0"/>
              <a:t>Choice of test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734BF19-3D94-4B51-829D-0732E1667F51}"/>
              </a:ext>
            </a:extLst>
          </p:cNvPr>
          <p:cNvSpPr/>
          <p:nvPr/>
        </p:nvSpPr>
        <p:spPr>
          <a:xfrm>
            <a:off x="4375639" y="5701904"/>
            <a:ext cx="1543927" cy="632392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0951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9BF091E-D241-4279-98FD-79E9255F66C2}"/>
              </a:ext>
            </a:extLst>
          </p:cNvPr>
          <p:cNvSpPr txBox="1">
            <a:spLocks/>
          </p:cNvSpPr>
          <p:nvPr/>
        </p:nvSpPr>
        <p:spPr>
          <a:xfrm>
            <a:off x="2209800" y="161529"/>
            <a:ext cx="7772400" cy="785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b="1" dirty="0"/>
              <a:t>ANOVA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0A4F42-7DEB-44E9-9EE7-5F5BF2BBD9B1}"/>
              </a:ext>
            </a:extLst>
          </p:cNvPr>
          <p:cNvSpPr txBox="1"/>
          <p:nvPr/>
        </p:nvSpPr>
        <p:spPr>
          <a:xfrm>
            <a:off x="801856" y="1639649"/>
            <a:ext cx="2988218" cy="1138654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ZA" sz="2800" b="1" dirty="0"/>
              <a:t>One-way </a:t>
            </a:r>
          </a:p>
          <a:p>
            <a:pPr algn="ctr"/>
            <a:r>
              <a:rPr lang="en-ZA" sz="2800" b="1" dirty="0"/>
              <a:t>ANOVA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B6A02F-4A41-4434-B6FF-2FB0DBDFE854}"/>
              </a:ext>
            </a:extLst>
          </p:cNvPr>
          <p:cNvSpPr txBox="1"/>
          <p:nvPr/>
        </p:nvSpPr>
        <p:spPr>
          <a:xfrm>
            <a:off x="4659920" y="1672604"/>
            <a:ext cx="2988218" cy="1138654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ZA" sz="2800" b="1" dirty="0"/>
              <a:t>Two-way</a:t>
            </a:r>
          </a:p>
          <a:p>
            <a:pPr algn="ctr"/>
            <a:r>
              <a:rPr lang="en-ZA" sz="2800" b="1" dirty="0"/>
              <a:t> ANOVA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AFDD2A-38B6-4F6F-848E-C657871F6902}"/>
              </a:ext>
            </a:extLst>
          </p:cNvPr>
          <p:cNvSpPr txBox="1"/>
          <p:nvPr/>
        </p:nvSpPr>
        <p:spPr>
          <a:xfrm>
            <a:off x="8401927" y="1672603"/>
            <a:ext cx="3217985" cy="1138654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ZA" sz="2800" b="1" dirty="0"/>
              <a:t>Repeated measures ANOVA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FF3D23-9320-443A-8382-10990A8DE296}"/>
              </a:ext>
            </a:extLst>
          </p:cNvPr>
          <p:cNvSpPr txBox="1"/>
          <p:nvPr/>
        </p:nvSpPr>
        <p:spPr>
          <a:xfrm>
            <a:off x="520671" y="3429000"/>
            <a:ext cx="33782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400" b="1" dirty="0"/>
              <a:t>1</a:t>
            </a:r>
            <a:r>
              <a:rPr lang="en-ZA" sz="2400" dirty="0"/>
              <a:t> categorical </a:t>
            </a:r>
          </a:p>
          <a:p>
            <a:pPr algn="ctr"/>
            <a:r>
              <a:rPr lang="en-ZA" sz="2400" dirty="0"/>
              <a:t>(grouping variable&gt;2 levels)</a:t>
            </a:r>
          </a:p>
          <a:p>
            <a:pPr algn="ctr"/>
            <a:endParaRPr lang="en-ZA" sz="2400" dirty="0"/>
          </a:p>
          <a:p>
            <a:pPr algn="ctr"/>
            <a:r>
              <a:rPr lang="en-ZA" sz="2400" dirty="0"/>
              <a:t>1 numeric/continuous variable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AD29F1-CA3B-4C1E-AD62-7C96E1CFC10C}"/>
              </a:ext>
            </a:extLst>
          </p:cNvPr>
          <p:cNvSpPr txBox="1"/>
          <p:nvPr/>
        </p:nvSpPr>
        <p:spPr>
          <a:xfrm>
            <a:off x="4464900" y="3429000"/>
            <a:ext cx="33782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400" b="1" dirty="0"/>
              <a:t>2</a:t>
            </a:r>
            <a:r>
              <a:rPr lang="en-ZA" sz="2400" dirty="0"/>
              <a:t> categorical </a:t>
            </a:r>
          </a:p>
          <a:p>
            <a:pPr algn="ctr"/>
            <a:r>
              <a:rPr lang="en-ZA" sz="2400" dirty="0"/>
              <a:t>(grouping variables)</a:t>
            </a:r>
          </a:p>
          <a:p>
            <a:pPr algn="ctr"/>
            <a:endParaRPr lang="en-ZA" sz="2400" dirty="0"/>
          </a:p>
          <a:p>
            <a:pPr algn="ctr"/>
            <a:r>
              <a:rPr lang="en-ZA" sz="2400" dirty="0"/>
              <a:t>1 numeric/continuous variable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FC19C5-8C9F-433A-A386-682AD0DBC1CA}"/>
              </a:ext>
            </a:extLst>
          </p:cNvPr>
          <p:cNvSpPr txBox="1"/>
          <p:nvPr/>
        </p:nvSpPr>
        <p:spPr>
          <a:xfrm>
            <a:off x="8293071" y="3536906"/>
            <a:ext cx="33782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400" dirty="0"/>
              <a:t>Equivalent to dependant t-test</a:t>
            </a:r>
          </a:p>
          <a:p>
            <a:pPr algn="ctr"/>
            <a:endParaRPr lang="en-ZA" sz="2000" dirty="0"/>
          </a:p>
          <a:p>
            <a:pPr algn="ctr"/>
            <a:r>
              <a:rPr lang="en-ZA" sz="2400" dirty="0"/>
              <a:t>But &gt;2 repeated measures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0BD3A6-AFFB-46F7-8FF8-36EBA5A3EC98}"/>
              </a:ext>
            </a:extLst>
          </p:cNvPr>
          <p:cNvSpPr/>
          <p:nvPr/>
        </p:nvSpPr>
        <p:spPr>
          <a:xfrm>
            <a:off x="7491620" y="276589"/>
            <a:ext cx="10823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800" dirty="0" err="1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aov</a:t>
            </a:r>
            <a:r>
              <a:rPr lang="en-ZA" sz="2800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()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747213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" grpId="0"/>
      <p:bldP spid="21" grpId="0"/>
      <p:bldP spid="22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1350A-0DAC-4EF2-93B7-EE69C1FE4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184" y="554110"/>
            <a:ext cx="10515600" cy="5914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One-way ANOVA</a:t>
            </a:r>
            <a:br>
              <a:rPr lang="en-US" b="1" dirty="0"/>
            </a:br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4A3D34-7D8F-4495-8CE3-D8D9FBCB3D43}"/>
              </a:ext>
            </a:extLst>
          </p:cNvPr>
          <p:cNvSpPr txBox="1"/>
          <p:nvPr/>
        </p:nvSpPr>
        <p:spPr>
          <a:xfrm>
            <a:off x="499499" y="2866478"/>
            <a:ext cx="70256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dirty="0"/>
              <a:t>Average score of medical students between </a:t>
            </a:r>
            <a:r>
              <a:rPr lang="en-ZA" sz="2800" b="1" dirty="0"/>
              <a:t>University of Sheffield</a:t>
            </a:r>
            <a:r>
              <a:rPr lang="en-ZA" sz="2800" dirty="0"/>
              <a:t>, </a:t>
            </a:r>
            <a:r>
              <a:rPr lang="en-ZA" sz="2800" b="1" dirty="0"/>
              <a:t>University of Leeds </a:t>
            </a:r>
            <a:r>
              <a:rPr lang="en-ZA" sz="2800" dirty="0"/>
              <a:t>and </a:t>
            </a:r>
            <a:r>
              <a:rPr lang="en-ZA" sz="2800" b="1" dirty="0"/>
              <a:t>University of Manchester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ACFDAA-726F-49DE-8655-318141CF4A91}"/>
              </a:ext>
            </a:extLst>
          </p:cNvPr>
          <p:cNvSpPr/>
          <p:nvPr/>
        </p:nvSpPr>
        <p:spPr>
          <a:xfrm>
            <a:off x="3507972" y="4368259"/>
            <a:ext cx="3706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3200" b="1" dirty="0">
                <a:solidFill>
                  <a:schemeClr val="accent6">
                    <a:lumMod val="75000"/>
                  </a:schemeClr>
                </a:solidFill>
              </a:rPr>
              <a:t> 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EC5DAC-A4AA-428C-8118-9F3F252DDFCA}"/>
              </a:ext>
            </a:extLst>
          </p:cNvPr>
          <p:cNvSpPr txBox="1"/>
          <p:nvPr/>
        </p:nvSpPr>
        <p:spPr>
          <a:xfrm>
            <a:off x="551543" y="1679069"/>
            <a:ext cx="72709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dirty="0"/>
              <a:t>Compare the mean between 3 or more independent groups </a:t>
            </a:r>
            <a:r>
              <a:rPr lang="en-ZA" sz="3200" b="1" dirty="0">
                <a:solidFill>
                  <a:schemeClr val="accent2"/>
                </a:solidFill>
              </a:rPr>
              <a:t>[x̄</a:t>
            </a:r>
            <a:r>
              <a:rPr lang="en-ZA" sz="3200" b="1" baseline="-25000" dirty="0">
                <a:solidFill>
                  <a:schemeClr val="accent2"/>
                </a:solidFill>
              </a:rPr>
              <a:t>1 </a:t>
            </a:r>
            <a:r>
              <a:rPr lang="en-ZA" sz="3200" b="1" dirty="0">
                <a:solidFill>
                  <a:schemeClr val="accent2"/>
                </a:solidFill>
              </a:rPr>
              <a:t>, x̄</a:t>
            </a:r>
            <a:r>
              <a:rPr lang="en-ZA" sz="3200" b="1" baseline="-25000" dirty="0">
                <a:solidFill>
                  <a:schemeClr val="accent2"/>
                </a:solidFill>
              </a:rPr>
              <a:t>2, </a:t>
            </a:r>
            <a:r>
              <a:rPr lang="en-ZA" sz="3200" b="1" dirty="0">
                <a:solidFill>
                  <a:schemeClr val="accent2"/>
                </a:solidFill>
              </a:rPr>
              <a:t>, x̄</a:t>
            </a:r>
            <a:r>
              <a:rPr lang="en-ZA" sz="3200" b="1" baseline="-25000" dirty="0">
                <a:solidFill>
                  <a:schemeClr val="accent2"/>
                </a:solidFill>
              </a:rPr>
              <a:t>3 </a:t>
            </a:r>
            <a:r>
              <a:rPr lang="en-ZA" sz="3200" b="1" dirty="0">
                <a:solidFill>
                  <a:schemeClr val="accent2"/>
                </a:solidFill>
              </a:rPr>
              <a:t>] </a:t>
            </a:r>
            <a:r>
              <a:rPr lang="en-ZA" sz="3200" dirty="0"/>
              <a:t> </a:t>
            </a:r>
            <a:endParaRPr lang="en-ZA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23DA95-5F32-4B5D-9CF5-591A18E37259}"/>
              </a:ext>
            </a:extLst>
          </p:cNvPr>
          <p:cNvSpPr txBox="1"/>
          <p:nvPr/>
        </p:nvSpPr>
        <p:spPr>
          <a:xfrm>
            <a:off x="2119960" y="4323399"/>
            <a:ext cx="872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b="1" dirty="0">
                <a:solidFill>
                  <a:schemeClr val="accent1">
                    <a:lumMod val="75000"/>
                  </a:schemeClr>
                </a:solidFill>
              </a:rPr>
              <a:t>H</a:t>
            </a:r>
            <a:r>
              <a:rPr lang="en-ZA" sz="3200" b="1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en-ZA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44BE92-3761-41A3-9B0F-46A8E102A92C}"/>
              </a:ext>
            </a:extLst>
          </p:cNvPr>
          <p:cNvSpPr/>
          <p:nvPr/>
        </p:nvSpPr>
        <p:spPr>
          <a:xfrm>
            <a:off x="2788175" y="4341276"/>
            <a:ext cx="20152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3200" b="1" dirty="0">
                <a:solidFill>
                  <a:schemeClr val="accent1">
                    <a:lumMod val="75000"/>
                  </a:schemeClr>
                </a:solidFill>
              </a:rPr>
              <a:t>x̄</a:t>
            </a:r>
            <a:r>
              <a:rPr lang="en-ZA" sz="3200" b="1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ZA" sz="3200" b="1" dirty="0">
                <a:solidFill>
                  <a:schemeClr val="accent1">
                    <a:lumMod val="75000"/>
                  </a:schemeClr>
                </a:solidFill>
              </a:rPr>
              <a:t> = x̄</a:t>
            </a:r>
            <a:r>
              <a:rPr lang="en-ZA" sz="3200" b="1" baseline="-25000" dirty="0">
                <a:solidFill>
                  <a:schemeClr val="accent1">
                    <a:lumMod val="75000"/>
                  </a:schemeClr>
                </a:solidFill>
              </a:rPr>
              <a:t>2 </a:t>
            </a:r>
            <a:r>
              <a:rPr lang="en-ZA" sz="3200" b="1" dirty="0">
                <a:solidFill>
                  <a:schemeClr val="accent1">
                    <a:lumMod val="75000"/>
                  </a:schemeClr>
                </a:solidFill>
              </a:rPr>
              <a:t>= x̄</a:t>
            </a:r>
            <a:r>
              <a:rPr lang="en-ZA" sz="3200" b="1" baseline="-25000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ZA" sz="3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503EB1-7A0F-4D65-A491-F690E1BDEA28}"/>
              </a:ext>
            </a:extLst>
          </p:cNvPr>
          <p:cNvSpPr txBox="1"/>
          <p:nvPr/>
        </p:nvSpPr>
        <p:spPr>
          <a:xfrm>
            <a:off x="2119960" y="4935629"/>
            <a:ext cx="872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b="1" dirty="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en-ZA" sz="3200" b="1" baseline="-25000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C72EDA3-BB1A-47F2-80AE-08AD5A117EC0}"/>
              </a:ext>
            </a:extLst>
          </p:cNvPr>
          <p:cNvSpPr/>
          <p:nvPr/>
        </p:nvSpPr>
        <p:spPr>
          <a:xfrm>
            <a:off x="2788175" y="4963084"/>
            <a:ext cx="20457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3200" b="1" dirty="0">
                <a:solidFill>
                  <a:schemeClr val="accent6">
                    <a:lumMod val="75000"/>
                  </a:schemeClr>
                </a:solidFill>
              </a:rPr>
              <a:t>x̄</a:t>
            </a:r>
            <a:r>
              <a:rPr lang="en-ZA" sz="3200" b="1" baseline="-250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ZA" sz="3200" b="1" dirty="0">
                <a:solidFill>
                  <a:schemeClr val="accent6">
                    <a:lumMod val="75000"/>
                  </a:schemeClr>
                </a:solidFill>
              </a:rPr>
              <a:t> ≠ x̄</a:t>
            </a:r>
            <a:r>
              <a:rPr lang="en-ZA" sz="3200" b="1" baseline="-250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ZA" sz="3200" b="1" dirty="0">
                <a:solidFill>
                  <a:schemeClr val="accent6">
                    <a:lumMod val="75000"/>
                  </a:schemeClr>
                </a:solidFill>
              </a:rPr>
              <a:t> ≠ x̄</a:t>
            </a:r>
            <a:r>
              <a:rPr lang="en-ZA" sz="3200" b="1" baseline="-25000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n-ZA" sz="3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</p:txBody>
      </p:sp>
      <p:graphicFrame>
        <p:nvGraphicFramePr>
          <p:cNvPr id="26" name="Table 21">
            <a:extLst>
              <a:ext uri="{FF2B5EF4-FFF2-40B4-BE49-F238E27FC236}">
                <a16:creationId xmlns:a16="http://schemas.microsoft.com/office/drawing/2014/main" id="{E5487C36-303F-4140-9A71-78FD6796E8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004497"/>
              </p:ext>
            </p:extLst>
          </p:nvPr>
        </p:nvGraphicFramePr>
        <p:xfrm>
          <a:off x="7779436" y="2354092"/>
          <a:ext cx="3861021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357">
                  <a:extLst>
                    <a:ext uri="{9D8B030D-6E8A-4147-A177-3AD203B41FA5}">
                      <a16:colId xmlns:a16="http://schemas.microsoft.com/office/drawing/2014/main" val="2769852242"/>
                    </a:ext>
                  </a:extLst>
                </a:gridCol>
                <a:gridCol w="1349503">
                  <a:extLst>
                    <a:ext uri="{9D8B030D-6E8A-4147-A177-3AD203B41FA5}">
                      <a16:colId xmlns:a16="http://schemas.microsoft.com/office/drawing/2014/main" val="3957968250"/>
                    </a:ext>
                  </a:extLst>
                </a:gridCol>
                <a:gridCol w="1278161">
                  <a:extLst>
                    <a:ext uri="{9D8B030D-6E8A-4147-A177-3AD203B41FA5}">
                      <a16:colId xmlns:a16="http://schemas.microsoft.com/office/drawing/2014/main" val="181953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Student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University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22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John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Sheffield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63.5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189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err="1">
                          <a:solidFill>
                            <a:schemeClr val="tx1"/>
                          </a:solidFill>
                        </a:rPr>
                        <a:t>Marwa</a:t>
                      </a:r>
                      <a:endParaRPr lang="en-Z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Sheffield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71.3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16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Sarah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Sheffield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56.5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9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Nick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Manchester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80.0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592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Ben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Manchester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79.3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55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Ruby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Manchester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83.3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88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Ahmed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Leeds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73.5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9403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Beth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Leeds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55.0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715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Sue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Leeds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67.0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59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Claire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Leeds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46.5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99755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6B31A1D-1D65-4A39-B289-BC64DD55A65F}"/>
              </a:ext>
            </a:extLst>
          </p:cNvPr>
          <p:cNvSpPr txBox="1"/>
          <p:nvPr/>
        </p:nvSpPr>
        <p:spPr>
          <a:xfrm>
            <a:off x="8764729" y="1679069"/>
            <a:ext cx="1683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000" b="1" dirty="0">
                <a:solidFill>
                  <a:schemeClr val="accent1">
                    <a:lumMod val="75000"/>
                  </a:schemeClr>
                </a:solidFill>
              </a:rPr>
              <a:t>Categorical</a:t>
            </a:r>
          </a:p>
          <a:p>
            <a:pPr algn="ctr"/>
            <a:r>
              <a:rPr lang="en-ZA" sz="2000" b="1" dirty="0">
                <a:solidFill>
                  <a:schemeClr val="accent1">
                    <a:lumMod val="75000"/>
                  </a:schemeClr>
                </a:solidFill>
              </a:rPr>
              <a:t>(grouping)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92404B-BB90-48B9-8CEB-B45ED1C99E62}"/>
              </a:ext>
            </a:extLst>
          </p:cNvPr>
          <p:cNvSpPr txBox="1"/>
          <p:nvPr/>
        </p:nvSpPr>
        <p:spPr>
          <a:xfrm>
            <a:off x="10300955" y="1827439"/>
            <a:ext cx="1683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000" b="1" dirty="0">
                <a:solidFill>
                  <a:schemeClr val="accent1">
                    <a:lumMod val="75000"/>
                  </a:schemeClr>
                </a:solidFill>
              </a:rPr>
              <a:t>Continuous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E8C368-FE8D-477A-B4DB-83D3B4B98EA5}"/>
              </a:ext>
            </a:extLst>
          </p:cNvPr>
          <p:cNvSpPr txBox="1"/>
          <p:nvPr/>
        </p:nvSpPr>
        <p:spPr>
          <a:xfrm>
            <a:off x="519143" y="1043334"/>
            <a:ext cx="7854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dirty="0"/>
              <a:t>Equivalent to independent t-test but for &gt; 2 groups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524CFD-2616-40C5-83F6-88390F5A7CB4}"/>
              </a:ext>
            </a:extLst>
          </p:cNvPr>
          <p:cNvSpPr/>
          <p:nvPr/>
        </p:nvSpPr>
        <p:spPr>
          <a:xfrm>
            <a:off x="1852753" y="5547859"/>
            <a:ext cx="41184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800" dirty="0" err="1">
                <a:latin typeface="SimSun" panose="02010600030101010101" pitchFamily="2" charset="-122"/>
                <a:ea typeface="SimSun" panose="02010600030101010101" pitchFamily="2" charset="-122"/>
              </a:rPr>
              <a:t>aov</a:t>
            </a:r>
            <a:r>
              <a:rPr lang="en-ZA" sz="2800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en-ZA" sz="2800" dirty="0" err="1">
                <a:latin typeface="SimSun" panose="02010600030101010101" pitchFamily="2" charset="-122"/>
                <a:ea typeface="SimSun" panose="02010600030101010101" pitchFamily="2" charset="-122"/>
              </a:rPr>
              <a:t>numVar</a:t>
            </a:r>
            <a:r>
              <a:rPr lang="en-ZA" sz="28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ZA" sz="28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~ </a:t>
            </a:r>
            <a:r>
              <a:rPr lang="en-ZA" sz="2800" dirty="0" err="1">
                <a:latin typeface="SimSun" panose="02010600030101010101" pitchFamily="2" charset="-122"/>
                <a:ea typeface="SimSun" panose="02010600030101010101" pitchFamily="2" charset="-122"/>
              </a:rPr>
              <a:t>categVar</a:t>
            </a:r>
            <a:r>
              <a:rPr lang="en-ZA" sz="2800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CBEA2E-9F59-4F31-859F-E2357CA9BB78}"/>
              </a:ext>
            </a:extLst>
          </p:cNvPr>
          <p:cNvSpPr/>
          <p:nvPr/>
        </p:nvSpPr>
        <p:spPr>
          <a:xfrm>
            <a:off x="393459" y="5533417"/>
            <a:ext cx="61035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summary(                      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BD78646-A4D9-4893-8407-587DEDED3112}"/>
              </a:ext>
            </a:extLst>
          </p:cNvPr>
          <p:cNvSpPr/>
          <p:nvPr/>
        </p:nvSpPr>
        <p:spPr>
          <a:xfrm>
            <a:off x="393460" y="6100550"/>
            <a:ext cx="6392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summary(                       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F8AA77E-5D12-4EA0-B510-7CFF33B58736}"/>
              </a:ext>
            </a:extLst>
          </p:cNvPr>
          <p:cNvSpPr/>
          <p:nvPr/>
        </p:nvSpPr>
        <p:spPr>
          <a:xfrm>
            <a:off x="1872522" y="6100550"/>
            <a:ext cx="42979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800" dirty="0" err="1">
                <a:latin typeface="SimSun" panose="02010600030101010101" pitchFamily="2" charset="-122"/>
                <a:ea typeface="SimSun" panose="02010600030101010101" pitchFamily="2" charset="-122"/>
              </a:rPr>
              <a:t>aov</a:t>
            </a:r>
            <a:r>
              <a:rPr lang="en-ZA" sz="2800" dirty="0">
                <a:latin typeface="SimSun" panose="02010600030101010101" pitchFamily="2" charset="-122"/>
                <a:ea typeface="SimSun" panose="02010600030101010101" pitchFamily="2" charset="-122"/>
              </a:rPr>
              <a:t>(Score </a:t>
            </a:r>
            <a:r>
              <a:rPr lang="en-ZA" sz="28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~ </a:t>
            </a:r>
            <a:r>
              <a:rPr lang="en-ZA" sz="2800" dirty="0">
                <a:latin typeface="SimSun" panose="02010600030101010101" pitchFamily="2" charset="-122"/>
                <a:ea typeface="SimSun" panose="02010600030101010101" pitchFamily="2" charset="-122"/>
              </a:rPr>
              <a:t>University)</a:t>
            </a:r>
          </a:p>
        </p:txBody>
      </p:sp>
    </p:spTree>
    <p:extLst>
      <p:ext uri="{BB962C8B-B14F-4D97-AF65-F5344CB8AC3E}">
        <p14:creationId xmlns:p14="http://schemas.microsoft.com/office/powerpoint/2010/main" val="1462442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8" grpId="0"/>
      <p:bldP spid="17" grpId="0"/>
      <p:bldP spid="21" grpId="0"/>
      <p:bldP spid="22" grpId="0"/>
      <p:bldP spid="23" grpId="0"/>
      <p:bldP spid="3" grpId="0"/>
      <p:bldP spid="27" grpId="0"/>
      <p:bldP spid="15" grpId="0"/>
      <p:bldP spid="19" grpId="0"/>
      <p:bldP spid="20" grpId="0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1350A-0DAC-4EF2-93B7-EE69C1FE4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184" y="554110"/>
            <a:ext cx="10515600" cy="5914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Two-way ANOVA</a:t>
            </a:r>
            <a:br>
              <a:rPr lang="en-US" b="1" dirty="0"/>
            </a:br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4A3D34-7D8F-4495-8CE3-D8D9FBCB3D43}"/>
              </a:ext>
            </a:extLst>
          </p:cNvPr>
          <p:cNvSpPr txBox="1"/>
          <p:nvPr/>
        </p:nvSpPr>
        <p:spPr>
          <a:xfrm>
            <a:off x="962821" y="2539269"/>
            <a:ext cx="418975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dirty="0"/>
              <a:t>Average score of medical students between </a:t>
            </a:r>
            <a:r>
              <a:rPr lang="en-ZA" sz="2800" dirty="0">
                <a:solidFill>
                  <a:schemeClr val="accent1">
                    <a:lumMod val="75000"/>
                  </a:schemeClr>
                </a:solidFill>
              </a:rPr>
              <a:t>University of Sheffield, University of Leeds and University of Manchester </a:t>
            </a:r>
            <a:r>
              <a:rPr lang="en-ZA" sz="2800" dirty="0"/>
              <a:t>AND between </a:t>
            </a:r>
            <a:r>
              <a:rPr lang="en-ZA" sz="2800" dirty="0">
                <a:solidFill>
                  <a:schemeClr val="accent1">
                    <a:lumMod val="75000"/>
                  </a:schemeClr>
                </a:solidFill>
              </a:rPr>
              <a:t>males &amp; females</a:t>
            </a:r>
          </a:p>
        </p:txBody>
      </p:sp>
      <p:graphicFrame>
        <p:nvGraphicFramePr>
          <p:cNvPr id="26" name="Table 21">
            <a:extLst>
              <a:ext uri="{FF2B5EF4-FFF2-40B4-BE49-F238E27FC236}">
                <a16:creationId xmlns:a16="http://schemas.microsoft.com/office/drawing/2014/main" id="{E5487C36-303F-4140-9A71-78FD6796E8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754334"/>
              </p:ext>
            </p:extLst>
          </p:nvPr>
        </p:nvGraphicFramePr>
        <p:xfrm>
          <a:off x="5152571" y="1776580"/>
          <a:ext cx="6574971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515">
                  <a:extLst>
                    <a:ext uri="{9D8B030D-6E8A-4147-A177-3AD203B41FA5}">
                      <a16:colId xmlns:a16="http://schemas.microsoft.com/office/drawing/2014/main" val="2769852242"/>
                    </a:ext>
                  </a:extLst>
                </a:gridCol>
                <a:gridCol w="1814285">
                  <a:extLst>
                    <a:ext uri="{9D8B030D-6E8A-4147-A177-3AD203B41FA5}">
                      <a16:colId xmlns:a16="http://schemas.microsoft.com/office/drawing/2014/main" val="2886626125"/>
                    </a:ext>
                  </a:extLst>
                </a:gridCol>
                <a:gridCol w="1756229">
                  <a:extLst>
                    <a:ext uri="{9D8B030D-6E8A-4147-A177-3AD203B41FA5}">
                      <a16:colId xmlns:a16="http://schemas.microsoft.com/office/drawing/2014/main" val="3879475251"/>
                    </a:ext>
                  </a:extLst>
                </a:gridCol>
                <a:gridCol w="1465942">
                  <a:extLst>
                    <a:ext uri="{9D8B030D-6E8A-4147-A177-3AD203B41FA5}">
                      <a16:colId xmlns:a16="http://schemas.microsoft.com/office/drawing/2014/main" val="181953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Student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University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Gender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22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John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Sheffield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63.5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189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err="1">
                          <a:solidFill>
                            <a:schemeClr val="tx1"/>
                          </a:solidFill>
                        </a:rPr>
                        <a:t>Marwa</a:t>
                      </a:r>
                      <a:endParaRPr lang="en-Z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Sheffield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Female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71.3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16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Sarah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Sheffield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Female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56.5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9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Nick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Manchester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80.0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592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Ben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Manchester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79.3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55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Ruby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Manchester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Female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83.3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88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Ahmed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Leeds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73.5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9403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Beth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Leeds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Female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55.0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715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Sue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Leeds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Female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67.0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59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Claire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Leeds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Female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46.5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99755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6B31A1D-1D65-4A39-B289-BC64DD55A65F}"/>
              </a:ext>
            </a:extLst>
          </p:cNvPr>
          <p:cNvSpPr txBox="1"/>
          <p:nvPr/>
        </p:nvSpPr>
        <p:spPr>
          <a:xfrm>
            <a:off x="8532389" y="998918"/>
            <a:ext cx="1683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000" b="1" dirty="0">
                <a:solidFill>
                  <a:schemeClr val="accent1">
                    <a:lumMod val="75000"/>
                  </a:schemeClr>
                </a:solidFill>
              </a:rPr>
              <a:t>Categorical 2</a:t>
            </a:r>
          </a:p>
          <a:p>
            <a:pPr algn="ctr"/>
            <a:r>
              <a:rPr lang="en-ZA" sz="2000" b="1" dirty="0">
                <a:solidFill>
                  <a:schemeClr val="accent1">
                    <a:lumMod val="75000"/>
                  </a:schemeClr>
                </a:solidFill>
              </a:rPr>
              <a:t>(grouping 2)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92404B-BB90-48B9-8CEB-B45ED1C99E62}"/>
              </a:ext>
            </a:extLst>
          </p:cNvPr>
          <p:cNvSpPr txBox="1"/>
          <p:nvPr/>
        </p:nvSpPr>
        <p:spPr>
          <a:xfrm>
            <a:off x="10300955" y="1190712"/>
            <a:ext cx="1683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000" b="1" dirty="0">
                <a:solidFill>
                  <a:schemeClr val="accent1">
                    <a:lumMod val="75000"/>
                  </a:schemeClr>
                </a:solidFill>
              </a:rPr>
              <a:t>Continuous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B7D0E0-1637-4D55-ABA0-ECC6E97CEBE5}"/>
              </a:ext>
            </a:extLst>
          </p:cNvPr>
          <p:cNvSpPr txBox="1"/>
          <p:nvPr/>
        </p:nvSpPr>
        <p:spPr>
          <a:xfrm>
            <a:off x="6660046" y="995419"/>
            <a:ext cx="1683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000" b="1" dirty="0">
                <a:solidFill>
                  <a:schemeClr val="accent1">
                    <a:lumMod val="75000"/>
                  </a:schemeClr>
                </a:solidFill>
              </a:rPr>
              <a:t>Categorical 1</a:t>
            </a:r>
          </a:p>
          <a:p>
            <a:pPr algn="ctr"/>
            <a:r>
              <a:rPr lang="en-ZA" sz="2000" b="1" dirty="0">
                <a:solidFill>
                  <a:schemeClr val="accent1">
                    <a:lumMod val="75000"/>
                  </a:schemeClr>
                </a:solidFill>
              </a:rPr>
              <a:t>(grouping 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3AA652-7CD3-41AF-B41E-C0D1B807BCC1}"/>
              </a:ext>
            </a:extLst>
          </p:cNvPr>
          <p:cNvSpPr txBox="1"/>
          <p:nvPr/>
        </p:nvSpPr>
        <p:spPr>
          <a:xfrm>
            <a:off x="962821" y="1271728"/>
            <a:ext cx="33782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b="1" dirty="0"/>
              <a:t>2</a:t>
            </a:r>
            <a:r>
              <a:rPr lang="en-ZA" sz="2800" dirty="0"/>
              <a:t> categorical (grouping variables)</a:t>
            </a:r>
          </a:p>
          <a:p>
            <a:endParaRPr lang="en-ZA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CACDD9-478B-4454-B7B1-DC490D3322FE}"/>
              </a:ext>
            </a:extLst>
          </p:cNvPr>
          <p:cNvSpPr/>
          <p:nvPr/>
        </p:nvSpPr>
        <p:spPr>
          <a:xfrm>
            <a:off x="448711" y="5836621"/>
            <a:ext cx="78949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summary(                                    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08DB36-FADE-415D-9AA1-533B00A1F615}"/>
              </a:ext>
            </a:extLst>
          </p:cNvPr>
          <p:cNvSpPr/>
          <p:nvPr/>
        </p:nvSpPr>
        <p:spPr>
          <a:xfrm>
            <a:off x="1765944" y="5861824"/>
            <a:ext cx="57738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aov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en-ZA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numVar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ZA" sz="2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~ 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categVar1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CA500E-1CF2-4308-8B94-724E2970B6BE}"/>
              </a:ext>
            </a:extLst>
          </p:cNvPr>
          <p:cNvSpPr/>
          <p:nvPr/>
        </p:nvSpPr>
        <p:spPr>
          <a:xfrm>
            <a:off x="448711" y="6332650"/>
            <a:ext cx="78949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summary(                                 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83CB83-7DD9-4377-B0F9-6DD95F5682B1}"/>
              </a:ext>
            </a:extLst>
          </p:cNvPr>
          <p:cNvSpPr/>
          <p:nvPr/>
        </p:nvSpPr>
        <p:spPr>
          <a:xfrm>
            <a:off x="1765944" y="6348692"/>
            <a:ext cx="57738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aov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(Score </a:t>
            </a:r>
            <a:r>
              <a:rPr lang="en-ZA" sz="2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~ 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University </a:t>
            </a:r>
            <a:r>
              <a:rPr lang="en-ZA" sz="2400" dirty="0">
                <a:latin typeface="Selawik" panose="020B0502040204020203" pitchFamily="34" charset="0"/>
                <a:ea typeface="SimSun" panose="02010600030101010101" pitchFamily="2" charset="-122"/>
              </a:rPr>
              <a:t>*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 Gender 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41E222-F2E9-46A4-8F94-C5BAD282F417}"/>
              </a:ext>
            </a:extLst>
          </p:cNvPr>
          <p:cNvSpPr/>
          <p:nvPr/>
        </p:nvSpPr>
        <p:spPr>
          <a:xfrm>
            <a:off x="5248823" y="5878623"/>
            <a:ext cx="21595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400" dirty="0">
                <a:solidFill>
                  <a:prstClr val="black"/>
                </a:solidFill>
                <a:latin typeface="Selawik" panose="020B0502040204020203" pitchFamily="34" charset="0"/>
                <a:ea typeface="SimSun" panose="02010600030101010101" pitchFamily="2" charset="-122"/>
              </a:rPr>
              <a:t>*</a:t>
            </a:r>
            <a:r>
              <a:rPr lang="en-ZA" sz="2400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categVar2 )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3635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27" grpId="0"/>
      <p:bldP spid="13" grpId="0"/>
      <p:bldP spid="9" grpId="0"/>
      <p:bldP spid="10" grpId="0"/>
      <p:bldP spid="11" grpId="0"/>
      <p:bldP spid="12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6BAB2A2-B249-4CE4-A5F3-A3322D8B04B1}"/>
              </a:ext>
            </a:extLst>
          </p:cNvPr>
          <p:cNvSpPr/>
          <p:nvPr/>
        </p:nvSpPr>
        <p:spPr>
          <a:xfrm>
            <a:off x="361581" y="5874863"/>
            <a:ext cx="61035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summary(                      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21350A-0DAC-4EF2-93B7-EE69C1FE4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184" y="554110"/>
            <a:ext cx="10515600" cy="5914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Repeated measures ANOVA</a:t>
            </a:r>
            <a:br>
              <a:rPr lang="en-US" b="1" dirty="0"/>
            </a:br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4A3D34-7D8F-4495-8CE3-D8D9FBCB3D43}"/>
              </a:ext>
            </a:extLst>
          </p:cNvPr>
          <p:cNvSpPr txBox="1"/>
          <p:nvPr/>
        </p:nvSpPr>
        <p:spPr>
          <a:xfrm>
            <a:off x="627181" y="2763818"/>
            <a:ext cx="73121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dirty="0"/>
              <a:t>Average score of medical students at University of Sheffield for </a:t>
            </a:r>
            <a:r>
              <a:rPr lang="en-ZA" sz="2800" b="1" dirty="0"/>
              <a:t>mid-term</a:t>
            </a:r>
            <a:r>
              <a:rPr lang="en-ZA" sz="2800" dirty="0"/>
              <a:t>, </a:t>
            </a:r>
            <a:r>
              <a:rPr lang="en-ZA" sz="2800" b="1" dirty="0"/>
              <a:t>term</a:t>
            </a:r>
            <a:r>
              <a:rPr lang="en-ZA" sz="2800" dirty="0"/>
              <a:t> &amp; </a:t>
            </a:r>
            <a:r>
              <a:rPr lang="en-ZA" sz="2800" b="1" dirty="0"/>
              <a:t>final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7880E9-D5A1-4644-A8FC-47440C46B9CD}"/>
              </a:ext>
            </a:extLst>
          </p:cNvPr>
          <p:cNvSpPr txBox="1"/>
          <p:nvPr/>
        </p:nvSpPr>
        <p:spPr>
          <a:xfrm>
            <a:off x="783553" y="4252656"/>
            <a:ext cx="872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b="1" dirty="0">
                <a:solidFill>
                  <a:schemeClr val="accent1">
                    <a:lumMod val="75000"/>
                  </a:schemeClr>
                </a:solidFill>
              </a:rPr>
              <a:t>H</a:t>
            </a:r>
            <a:r>
              <a:rPr lang="en-ZA" sz="3200" b="1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en-ZA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1FF224-0068-4965-BDE7-7D2C3DC06DDB}"/>
              </a:ext>
            </a:extLst>
          </p:cNvPr>
          <p:cNvSpPr/>
          <p:nvPr/>
        </p:nvSpPr>
        <p:spPr>
          <a:xfrm>
            <a:off x="1451768" y="4270533"/>
            <a:ext cx="19447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3200" b="1" dirty="0">
                <a:solidFill>
                  <a:schemeClr val="accent1">
                    <a:lumMod val="75000"/>
                  </a:schemeClr>
                </a:solidFill>
              </a:rPr>
              <a:t>x̄ = x̄‘ = x̄‘‘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A97E28-9C34-44D0-B884-16B15FD0BD03}"/>
              </a:ext>
            </a:extLst>
          </p:cNvPr>
          <p:cNvSpPr txBox="1"/>
          <p:nvPr/>
        </p:nvSpPr>
        <p:spPr>
          <a:xfrm>
            <a:off x="783553" y="4864886"/>
            <a:ext cx="872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b="1" dirty="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en-ZA" sz="3200" b="1" baseline="-25000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EC5DAC-A4AA-428C-8118-9F3F252DDFCA}"/>
              </a:ext>
            </a:extLst>
          </p:cNvPr>
          <p:cNvSpPr txBox="1"/>
          <p:nvPr/>
        </p:nvSpPr>
        <p:spPr>
          <a:xfrm>
            <a:off x="627183" y="1685174"/>
            <a:ext cx="77657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dirty="0"/>
              <a:t>Compare the mean between &gt; 2 dependent groups </a:t>
            </a:r>
            <a:r>
              <a:rPr lang="en-ZA" sz="3200" b="1" dirty="0">
                <a:solidFill>
                  <a:schemeClr val="accent2"/>
                </a:solidFill>
              </a:rPr>
              <a:t>[x̄</a:t>
            </a:r>
            <a:r>
              <a:rPr lang="en-ZA" sz="3200" b="1" baseline="-25000" dirty="0">
                <a:solidFill>
                  <a:schemeClr val="accent2"/>
                </a:solidFill>
              </a:rPr>
              <a:t> </a:t>
            </a:r>
            <a:r>
              <a:rPr lang="en-ZA" sz="3200" b="1" dirty="0">
                <a:solidFill>
                  <a:schemeClr val="accent2"/>
                </a:solidFill>
              </a:rPr>
              <a:t>, x̄’ , x̄’’]</a:t>
            </a:r>
            <a:r>
              <a:rPr lang="en-ZA" sz="3200" dirty="0"/>
              <a:t> </a:t>
            </a:r>
            <a:endParaRPr lang="en-ZA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DB8FD5-0FB4-428E-809A-115E484C7EC7}"/>
              </a:ext>
            </a:extLst>
          </p:cNvPr>
          <p:cNvSpPr/>
          <p:nvPr/>
        </p:nvSpPr>
        <p:spPr>
          <a:xfrm>
            <a:off x="1451768" y="4892341"/>
            <a:ext cx="17588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3200" b="1" dirty="0">
                <a:solidFill>
                  <a:schemeClr val="accent6">
                    <a:lumMod val="75000"/>
                  </a:schemeClr>
                </a:solidFill>
              </a:rPr>
              <a:t>x̄ ≠ x̄‘≠ x̄‘‘</a:t>
            </a:r>
          </a:p>
        </p:txBody>
      </p:sp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01E94D9D-B001-4195-BCEE-A2AA8D0669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666092"/>
              </p:ext>
            </p:extLst>
          </p:nvPr>
        </p:nvGraphicFramePr>
        <p:xfrm>
          <a:off x="4246395" y="3859751"/>
          <a:ext cx="329806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901">
                  <a:extLst>
                    <a:ext uri="{9D8B030D-6E8A-4147-A177-3AD203B41FA5}">
                      <a16:colId xmlns:a16="http://schemas.microsoft.com/office/drawing/2014/main" val="2769852242"/>
                    </a:ext>
                  </a:extLst>
                </a:gridCol>
                <a:gridCol w="716887">
                  <a:extLst>
                    <a:ext uri="{9D8B030D-6E8A-4147-A177-3AD203B41FA5}">
                      <a16:colId xmlns:a16="http://schemas.microsoft.com/office/drawing/2014/main" val="181953765"/>
                    </a:ext>
                  </a:extLst>
                </a:gridCol>
                <a:gridCol w="816638">
                  <a:extLst>
                    <a:ext uri="{9D8B030D-6E8A-4147-A177-3AD203B41FA5}">
                      <a16:colId xmlns:a16="http://schemas.microsoft.com/office/drawing/2014/main" val="2473083444"/>
                    </a:ext>
                  </a:extLst>
                </a:gridCol>
                <a:gridCol w="816638">
                  <a:extLst>
                    <a:ext uri="{9D8B030D-6E8A-4147-A177-3AD203B41FA5}">
                      <a16:colId xmlns:a16="http://schemas.microsoft.com/office/drawing/2014/main" val="6234041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Student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Mid-term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Term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Final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22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John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63.5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65.5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85.5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189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Sue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71.2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80.3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86.0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16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Sarah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56.6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52.5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50.5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92584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555AC7B5-ECC4-4911-9E2C-FA2B3FBCD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697338"/>
              </p:ext>
            </p:extLst>
          </p:nvPr>
        </p:nvGraphicFramePr>
        <p:xfrm>
          <a:off x="8522660" y="2115272"/>
          <a:ext cx="340808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917">
                  <a:extLst>
                    <a:ext uri="{9D8B030D-6E8A-4147-A177-3AD203B41FA5}">
                      <a16:colId xmlns:a16="http://schemas.microsoft.com/office/drawing/2014/main" val="2769852242"/>
                    </a:ext>
                  </a:extLst>
                </a:gridCol>
                <a:gridCol w="1170594">
                  <a:extLst>
                    <a:ext uri="{9D8B030D-6E8A-4147-A177-3AD203B41FA5}">
                      <a16:colId xmlns:a16="http://schemas.microsoft.com/office/drawing/2014/main" val="181953765"/>
                    </a:ext>
                  </a:extLst>
                </a:gridCol>
                <a:gridCol w="1088569">
                  <a:extLst>
                    <a:ext uri="{9D8B030D-6E8A-4147-A177-3AD203B41FA5}">
                      <a16:colId xmlns:a16="http://schemas.microsoft.com/office/drawing/2014/main" val="2473083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Student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Variable</a:t>
                      </a:r>
                    </a:p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(Exam)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(Score)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22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John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Mid-term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63.5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189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Sue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ZA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Mid-term</a:t>
                      </a:r>
                      <a:endParaRPr kumimoji="0" lang="en-Z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71.2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16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Sarah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ZA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Mid-term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56.6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9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John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Term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65.5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949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Sue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ZA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Term</a:t>
                      </a:r>
                      <a:endParaRPr kumimoji="0" lang="en-Z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80.3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843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Sarah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ZA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Term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52.5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701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John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ZA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Final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85.5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008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Sue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ZA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Final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86.0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70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Sarah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ZA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Final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50.5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4532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26AA335-667E-4C63-8E27-0124D5C1D1D9}"/>
              </a:ext>
            </a:extLst>
          </p:cNvPr>
          <p:cNvSpPr txBox="1"/>
          <p:nvPr/>
        </p:nvSpPr>
        <p:spPr>
          <a:xfrm>
            <a:off x="5392867" y="5629450"/>
            <a:ext cx="1856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/>
              <a:t>Wide format</a:t>
            </a:r>
          </a:p>
        </p:txBody>
      </p:sp>
      <p:pic>
        <p:nvPicPr>
          <p:cNvPr id="23" name="Graphic 22" descr="Line arrow Straight">
            <a:extLst>
              <a:ext uri="{FF2B5EF4-FFF2-40B4-BE49-F238E27FC236}">
                <a16:creationId xmlns:a16="http://schemas.microsoft.com/office/drawing/2014/main" id="{A4E4BDD1-ABDF-4E65-85C9-A7847D39D5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674230" y="4571673"/>
            <a:ext cx="683088" cy="67744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ADD3D5E-0F04-477A-9BFA-94003FD058F2}"/>
              </a:ext>
            </a:extLst>
          </p:cNvPr>
          <p:cNvSpPr txBox="1"/>
          <p:nvPr/>
        </p:nvSpPr>
        <p:spPr>
          <a:xfrm>
            <a:off x="9422867" y="6171699"/>
            <a:ext cx="1856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/>
              <a:t>Long format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38F4AC-DBF4-4609-B05F-FD53CAD9B235}"/>
              </a:ext>
            </a:extLst>
          </p:cNvPr>
          <p:cNvSpPr txBox="1"/>
          <p:nvPr/>
        </p:nvSpPr>
        <p:spPr>
          <a:xfrm>
            <a:off x="9509230" y="975098"/>
            <a:ext cx="1683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000" b="1" dirty="0">
                <a:solidFill>
                  <a:schemeClr val="accent1">
                    <a:lumMod val="75000"/>
                  </a:schemeClr>
                </a:solidFill>
              </a:rPr>
              <a:t>Categorical</a:t>
            </a:r>
          </a:p>
          <a:p>
            <a:pPr algn="ctr"/>
            <a:r>
              <a:rPr lang="en-ZA" sz="2000" b="1" dirty="0">
                <a:solidFill>
                  <a:schemeClr val="accent1">
                    <a:lumMod val="75000"/>
                  </a:schemeClr>
                </a:solidFill>
              </a:rPr>
              <a:t>(grouping)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B4B477-7210-4100-82DA-8E677B0628E0}"/>
              </a:ext>
            </a:extLst>
          </p:cNvPr>
          <p:cNvSpPr txBox="1"/>
          <p:nvPr/>
        </p:nvSpPr>
        <p:spPr>
          <a:xfrm>
            <a:off x="10697697" y="1636375"/>
            <a:ext cx="1683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000" b="1" dirty="0">
                <a:solidFill>
                  <a:schemeClr val="accent1">
                    <a:lumMod val="75000"/>
                  </a:schemeClr>
                </a:solidFill>
              </a:rPr>
              <a:t>Continuous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4AF3B46-130C-4FDE-AAC9-EB1B1B50F0A3}"/>
              </a:ext>
            </a:extLst>
          </p:cNvPr>
          <p:cNvCxnSpPr>
            <a:cxnSpLocks/>
          </p:cNvCxnSpPr>
          <p:nvPr/>
        </p:nvCxnSpPr>
        <p:spPr>
          <a:xfrm>
            <a:off x="10380086" y="1661547"/>
            <a:ext cx="1" cy="3844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E14A4C5-B640-445F-AEAA-6BD1F35F0EA4}"/>
              </a:ext>
            </a:extLst>
          </p:cNvPr>
          <p:cNvSpPr txBox="1"/>
          <p:nvPr/>
        </p:nvSpPr>
        <p:spPr>
          <a:xfrm>
            <a:off x="627182" y="1081684"/>
            <a:ext cx="9074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dirty="0"/>
              <a:t>Equivalent to paired t-test but for &gt;2 repeated measures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981983-5526-46EA-8160-A5316F991B4C}"/>
              </a:ext>
            </a:extLst>
          </p:cNvPr>
          <p:cNvSpPr/>
          <p:nvPr/>
        </p:nvSpPr>
        <p:spPr>
          <a:xfrm>
            <a:off x="1634684" y="5892740"/>
            <a:ext cx="35573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aov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en-ZA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numVar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ZA" sz="2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~ </a:t>
            </a:r>
            <a:r>
              <a:rPr lang="en-ZA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categVar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8A06A7B-5A84-49C0-AC40-98570674EB4A}"/>
              </a:ext>
            </a:extLst>
          </p:cNvPr>
          <p:cNvSpPr/>
          <p:nvPr/>
        </p:nvSpPr>
        <p:spPr>
          <a:xfrm>
            <a:off x="7607898" y="4296685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000" dirty="0">
                <a:latin typeface="SimSun" panose="02010600030101010101" pitchFamily="2" charset="-122"/>
                <a:ea typeface="SimSun" panose="02010600030101010101" pitchFamily="2" charset="-122"/>
              </a:rPr>
              <a:t>melt()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A47221-B202-4D18-87CF-E4DDD7E24237}"/>
              </a:ext>
            </a:extLst>
          </p:cNvPr>
          <p:cNvSpPr/>
          <p:nvPr/>
        </p:nvSpPr>
        <p:spPr>
          <a:xfrm>
            <a:off x="344736" y="6316302"/>
            <a:ext cx="61035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summary(                      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CC841BF-08C4-45FB-9E0C-035368373367}"/>
              </a:ext>
            </a:extLst>
          </p:cNvPr>
          <p:cNvSpPr/>
          <p:nvPr/>
        </p:nvSpPr>
        <p:spPr>
          <a:xfrm>
            <a:off x="1617839" y="6334179"/>
            <a:ext cx="34884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aov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(value </a:t>
            </a:r>
            <a:r>
              <a:rPr lang="en-ZA" sz="2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~ 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variable</a:t>
            </a:r>
            <a:r>
              <a:rPr lang="en-ZA" sz="2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44872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4" grpId="0"/>
      <p:bldP spid="8" grpId="0"/>
      <p:bldP spid="13" grpId="0"/>
      <p:bldP spid="15" grpId="0"/>
      <p:bldP spid="18" grpId="0"/>
      <p:bldP spid="12" grpId="0"/>
      <p:bldP spid="3" grpId="0"/>
      <p:bldP spid="25" grpId="0"/>
      <p:bldP spid="26" grpId="0"/>
      <p:bldP spid="27" grpId="0"/>
      <p:bldP spid="20" grpId="0"/>
      <p:bldP spid="28" grpId="0"/>
      <p:bldP spid="29" grpId="0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C918A-BC96-4CEB-B7B3-79D6C1469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7079"/>
            <a:ext cx="10515600" cy="16509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ZA" sz="3200" dirty="0"/>
              <a:t>Only done if ANOVA result is significant (p&lt;0.05)</a:t>
            </a:r>
          </a:p>
          <a:p>
            <a:pPr marL="0" indent="0">
              <a:buNone/>
            </a:pPr>
            <a:endParaRPr lang="en-ZA" sz="100" dirty="0"/>
          </a:p>
          <a:p>
            <a:pPr marL="0" indent="0">
              <a:buNone/>
            </a:pPr>
            <a:r>
              <a:rPr lang="en-ZA" sz="3200" dirty="0"/>
              <a:t>Indicates the significant result was due to differences in which groups</a:t>
            </a:r>
          </a:p>
          <a:p>
            <a:pPr marL="0" indent="0">
              <a:buNone/>
            </a:pPr>
            <a:endParaRPr lang="en-ZA" sz="3200" dirty="0"/>
          </a:p>
          <a:p>
            <a:pPr marL="0" indent="0">
              <a:buNone/>
            </a:pPr>
            <a:endParaRPr lang="en-ZA" sz="3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D7801F-A52B-48E5-853F-6BF0D2E0386D}"/>
              </a:ext>
            </a:extLst>
          </p:cNvPr>
          <p:cNvSpPr/>
          <p:nvPr/>
        </p:nvSpPr>
        <p:spPr>
          <a:xfrm>
            <a:off x="3919110" y="2949836"/>
            <a:ext cx="61035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2400" b="1" dirty="0" err="1">
                <a:latin typeface="SimSun" panose="02010600030101010101" pitchFamily="2" charset="-122"/>
                <a:ea typeface="SimSun" panose="02010600030101010101" pitchFamily="2" charset="-122"/>
              </a:rPr>
              <a:t>TukeyHSD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(                       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F84AC54-86C6-46CA-B658-4CD433AD0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70" y="278339"/>
            <a:ext cx="10515600" cy="5914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Post Hoc test</a:t>
            </a:r>
            <a:endParaRPr lang="en-ZA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7F58BD7-7FD6-4991-8EFF-63EEE49F54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567909"/>
              </p:ext>
            </p:extLst>
          </p:nvPr>
        </p:nvGraphicFramePr>
        <p:xfrm>
          <a:off x="1806469" y="3834685"/>
          <a:ext cx="8128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2781263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53479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705951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17248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sz="16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b="1" dirty="0">
                          <a:solidFill>
                            <a:schemeClr val="tx1"/>
                          </a:solidFill>
                        </a:rPr>
                        <a:t>Sheffield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b="1" dirty="0">
                          <a:solidFill>
                            <a:schemeClr val="tx1"/>
                          </a:solidFill>
                        </a:rPr>
                        <a:t>Manchester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b="1" dirty="0">
                          <a:solidFill>
                            <a:schemeClr val="tx1"/>
                          </a:solidFill>
                        </a:rPr>
                        <a:t>Leeds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167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sz="2400" b="1" dirty="0">
                          <a:solidFill>
                            <a:schemeClr val="tx1"/>
                          </a:solidFill>
                        </a:rPr>
                        <a:t>Sheffield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b="0" dirty="0">
                          <a:solidFill>
                            <a:schemeClr val="tx1"/>
                          </a:solidFill>
                        </a:rPr>
                        <a:t>0.032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b="0" dirty="0">
                          <a:solidFill>
                            <a:schemeClr val="tx1"/>
                          </a:solidFill>
                        </a:rPr>
                        <a:t>0.251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193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sz="2400" b="1" dirty="0">
                          <a:solidFill>
                            <a:schemeClr val="tx1"/>
                          </a:solidFill>
                        </a:rPr>
                        <a:t>Manchester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2400" b="0" dirty="0">
                          <a:solidFill>
                            <a:schemeClr val="tx1"/>
                          </a:solidFill>
                        </a:rPr>
                        <a:t>0.032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b="0" dirty="0">
                          <a:solidFill>
                            <a:schemeClr val="tx1"/>
                          </a:solidFill>
                        </a:rPr>
                        <a:t>0.042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099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sz="2400" b="1" dirty="0">
                          <a:solidFill>
                            <a:schemeClr val="tx1"/>
                          </a:solidFill>
                        </a:rPr>
                        <a:t>Leeds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2400" b="0" dirty="0">
                          <a:solidFill>
                            <a:schemeClr val="tx1"/>
                          </a:solidFill>
                        </a:rPr>
                        <a:t>0.251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b="0" dirty="0">
                          <a:solidFill>
                            <a:schemeClr val="tx1"/>
                          </a:solidFill>
                        </a:rPr>
                        <a:t>0.042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062043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D460F0AC-485C-42A6-B655-ED58D5A3D613}"/>
              </a:ext>
            </a:extLst>
          </p:cNvPr>
          <p:cNvSpPr/>
          <p:nvPr/>
        </p:nvSpPr>
        <p:spPr>
          <a:xfrm>
            <a:off x="4184848" y="5805250"/>
            <a:ext cx="36279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800" dirty="0">
                <a:solidFill>
                  <a:schemeClr val="accent2"/>
                </a:solidFill>
              </a:rPr>
              <a:t>Sheffield ≠ Manchester </a:t>
            </a:r>
            <a:endParaRPr lang="en-ZA" sz="1600" dirty="0">
              <a:solidFill>
                <a:schemeClr val="accent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46BFE4-60B1-4720-8938-57DFD1651A55}"/>
              </a:ext>
            </a:extLst>
          </p:cNvPr>
          <p:cNvSpPr/>
          <p:nvPr/>
        </p:nvSpPr>
        <p:spPr>
          <a:xfrm>
            <a:off x="4403593" y="6345197"/>
            <a:ext cx="31904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800" dirty="0">
                <a:solidFill>
                  <a:schemeClr val="accent2"/>
                </a:solidFill>
              </a:rPr>
              <a:t>Leeds ≠ Manchester </a:t>
            </a:r>
            <a:endParaRPr lang="en-ZA" sz="1600" dirty="0">
              <a:solidFill>
                <a:schemeClr val="accent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6CAF4B-E391-48FF-B6E6-3B92DA4FE0E1}"/>
              </a:ext>
            </a:extLst>
          </p:cNvPr>
          <p:cNvSpPr/>
          <p:nvPr/>
        </p:nvSpPr>
        <p:spPr>
          <a:xfrm>
            <a:off x="3911088" y="2508680"/>
            <a:ext cx="61035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2400" b="1" dirty="0" err="1">
                <a:latin typeface="SimSun" panose="02010600030101010101" pitchFamily="2" charset="-122"/>
                <a:ea typeface="SimSun" panose="02010600030101010101" pitchFamily="2" charset="-122"/>
              </a:rPr>
              <a:t>TukeyHSD</a:t>
            </a:r>
            <a:r>
              <a:rPr lang="en-ZA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(                      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875995-9A25-4846-BD0F-F5E2E975556E}"/>
              </a:ext>
            </a:extLst>
          </p:cNvPr>
          <p:cNvSpPr/>
          <p:nvPr/>
        </p:nvSpPr>
        <p:spPr>
          <a:xfrm>
            <a:off x="5346460" y="2525896"/>
            <a:ext cx="35573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aov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en-ZA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numVar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ZA" sz="2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~ </a:t>
            </a:r>
            <a:r>
              <a:rPr lang="en-ZA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categVar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A93BF7-65E7-4B32-AE8B-AB9ACEE4D0F6}"/>
              </a:ext>
            </a:extLst>
          </p:cNvPr>
          <p:cNvSpPr/>
          <p:nvPr/>
        </p:nvSpPr>
        <p:spPr>
          <a:xfrm>
            <a:off x="5329615" y="2967335"/>
            <a:ext cx="37962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aov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(Score </a:t>
            </a:r>
            <a:r>
              <a:rPr lang="en-ZA" sz="2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~ 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University)</a:t>
            </a:r>
          </a:p>
        </p:txBody>
      </p:sp>
    </p:spTree>
    <p:extLst>
      <p:ext uri="{BB962C8B-B14F-4D97-AF65-F5344CB8AC3E}">
        <p14:creationId xmlns:p14="http://schemas.microsoft.com/office/powerpoint/2010/main" val="397002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9" grpId="0"/>
      <p:bldP spid="10" grpId="0"/>
      <p:bldP spid="7" grpId="0"/>
      <p:bldP spid="8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8403" y="1339333"/>
            <a:ext cx="2286000" cy="991731"/>
          </a:xfrm>
          <a:prstGeom prst="snip2Diag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Normally distributed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16839" y="1314277"/>
            <a:ext cx="2362200" cy="991731"/>
          </a:xfrm>
          <a:prstGeom prst="snip2Diag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NOT normally distributed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42182" y="4713698"/>
            <a:ext cx="2057400" cy="550962"/>
          </a:xfrm>
          <a:prstGeom prst="snip2Diag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2400" b="1" dirty="0"/>
              <a:t>≤2 groups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9216" y="5701904"/>
            <a:ext cx="2057400" cy="550962"/>
          </a:xfrm>
          <a:prstGeom prst="snip2Diag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2400" b="1" dirty="0"/>
              <a:t>&gt; 2 groups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18037" y="4713698"/>
            <a:ext cx="4221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Wilcoxon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61803" y="5791201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ANOVA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04778" y="5644574"/>
            <a:ext cx="3133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Kruskal Wallis</a:t>
            </a:r>
          </a:p>
          <a:p>
            <a:pPr algn="ctr"/>
            <a:r>
              <a:rPr lang="en-US" sz="2400" dirty="0"/>
              <a:t>Friedman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61803" y="4713698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 test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45918" y="3502919"/>
            <a:ext cx="2580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Non-Parametric tests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7382" y="3434693"/>
            <a:ext cx="2057400" cy="991731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2400" b="1" dirty="0"/>
              <a:t>Significance tests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33203" y="3502919"/>
            <a:ext cx="167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Parametric tests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7382" y="2530734"/>
            <a:ext cx="2057400" cy="550962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Descriptives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309403" y="2530733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Mean ± SD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242644" y="2525876"/>
            <a:ext cx="2910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Median (IQR)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0B3AC15-4E46-43A2-A331-65CA3C0FB547}"/>
              </a:ext>
            </a:extLst>
          </p:cNvPr>
          <p:cNvSpPr txBox="1">
            <a:spLocks/>
          </p:cNvSpPr>
          <p:nvPr/>
        </p:nvSpPr>
        <p:spPr>
          <a:xfrm>
            <a:off x="2080388" y="218774"/>
            <a:ext cx="7772400" cy="785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b="1" dirty="0"/>
              <a:t>Choice of test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734BF19-3D94-4B51-829D-0732E1667F51}"/>
              </a:ext>
            </a:extLst>
          </p:cNvPr>
          <p:cNvSpPr/>
          <p:nvPr/>
        </p:nvSpPr>
        <p:spPr>
          <a:xfrm>
            <a:off x="7737231" y="5486401"/>
            <a:ext cx="2288933" cy="1124689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3000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429D3A8-7EFC-4E4C-81F2-A8E2FD416483}"/>
              </a:ext>
            </a:extLst>
          </p:cNvPr>
          <p:cNvSpPr txBox="1">
            <a:spLocks/>
          </p:cNvSpPr>
          <p:nvPr/>
        </p:nvSpPr>
        <p:spPr>
          <a:xfrm>
            <a:off x="612670" y="278339"/>
            <a:ext cx="10515600" cy="5914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Kruskal Wallis - Friedman</a:t>
            </a:r>
            <a:endParaRPr lang="en-Z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5533A1-D0C0-433C-B3F3-F9E67A225898}"/>
              </a:ext>
            </a:extLst>
          </p:cNvPr>
          <p:cNvSpPr txBox="1"/>
          <p:nvPr/>
        </p:nvSpPr>
        <p:spPr>
          <a:xfrm>
            <a:off x="1687226" y="1672604"/>
            <a:ext cx="2988218" cy="1285577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ZA" sz="3200" b="1" dirty="0"/>
              <a:t>Kruskal </a:t>
            </a:r>
          </a:p>
          <a:p>
            <a:pPr algn="ctr"/>
            <a:r>
              <a:rPr lang="en-ZA" sz="3200" b="1" dirty="0"/>
              <a:t>Wallis test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5958A4-022B-4606-A29A-B0C89249D878}"/>
              </a:ext>
            </a:extLst>
          </p:cNvPr>
          <p:cNvSpPr txBox="1"/>
          <p:nvPr/>
        </p:nvSpPr>
        <p:spPr>
          <a:xfrm>
            <a:off x="6808033" y="1672604"/>
            <a:ext cx="2988218" cy="1285577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endParaRPr lang="en-ZA" sz="1600" b="1" dirty="0"/>
          </a:p>
          <a:p>
            <a:pPr algn="ctr"/>
            <a:r>
              <a:rPr lang="en-ZA" sz="3200" b="1" dirty="0"/>
              <a:t>Friedman test</a:t>
            </a:r>
          </a:p>
          <a:p>
            <a:pPr algn="ctr"/>
            <a:endParaRPr lang="en-ZA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A0136A-69C3-4EC5-B923-37674F31C907}"/>
              </a:ext>
            </a:extLst>
          </p:cNvPr>
          <p:cNvSpPr txBox="1"/>
          <p:nvPr/>
        </p:nvSpPr>
        <p:spPr>
          <a:xfrm>
            <a:off x="1492206" y="3389086"/>
            <a:ext cx="337825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400" dirty="0"/>
              <a:t>Equivalent to one-way ANOVA</a:t>
            </a:r>
          </a:p>
          <a:p>
            <a:pPr algn="ctr"/>
            <a:endParaRPr lang="en-ZA" sz="2000" dirty="0"/>
          </a:p>
          <a:p>
            <a:pPr algn="ctr"/>
            <a:r>
              <a:rPr lang="en-ZA" sz="2400" dirty="0"/>
              <a:t>for non-parametric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BC92B5-346D-4761-892B-26002FC3E841}"/>
              </a:ext>
            </a:extLst>
          </p:cNvPr>
          <p:cNvSpPr txBox="1"/>
          <p:nvPr/>
        </p:nvSpPr>
        <p:spPr>
          <a:xfrm>
            <a:off x="6613013" y="3389085"/>
            <a:ext cx="337825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400" dirty="0"/>
              <a:t>Equivalent to repeated measures ANOVA</a:t>
            </a:r>
          </a:p>
          <a:p>
            <a:pPr algn="ctr"/>
            <a:endParaRPr lang="en-ZA" sz="2000" dirty="0"/>
          </a:p>
          <a:p>
            <a:pPr algn="ctr"/>
            <a:r>
              <a:rPr lang="en-ZA" sz="2400" dirty="0"/>
              <a:t>for non-parametric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982AA0-709F-40AD-A950-EA145749E743}"/>
              </a:ext>
            </a:extLst>
          </p:cNvPr>
          <p:cNvSpPr/>
          <p:nvPr/>
        </p:nvSpPr>
        <p:spPr>
          <a:xfrm>
            <a:off x="901005" y="5097263"/>
            <a:ext cx="49423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kruskal.test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en-ZA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numVar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ZA" sz="2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~ </a:t>
            </a:r>
            <a:r>
              <a:rPr lang="en-ZA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categVar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009D632-56C2-4367-8922-D27855D4FA32}"/>
              </a:ext>
            </a:extLst>
          </p:cNvPr>
          <p:cNvSpPr txBox="1">
            <a:spLocks/>
          </p:cNvSpPr>
          <p:nvPr/>
        </p:nvSpPr>
        <p:spPr>
          <a:xfrm>
            <a:off x="6125124" y="5097263"/>
            <a:ext cx="5843382" cy="11279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ZA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friedman</a:t>
            </a:r>
            <a:r>
              <a:rPr lang="en-ZA" sz="2400" b="1" dirty="0" err="1">
                <a:latin typeface="FangSong"/>
              </a:rPr>
              <a:t>.</a:t>
            </a:r>
            <a:r>
              <a:rPr lang="en-ZA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test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en-ZA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as.matrix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en-ZA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dataframe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ZA" sz="2400">
                <a:latin typeface="SimSun" panose="02010600030101010101" pitchFamily="2" charset="-122"/>
                <a:ea typeface="SimSun" panose="02010600030101010101" pitchFamily="2" charset="-122"/>
              </a:rPr>
              <a:t>of numVars</a:t>
            </a:r>
            <a:r>
              <a:rPr lang="en-ZA" sz="2400" dirty="0">
                <a:latin typeface="SimSun" panose="02010600030101010101" pitchFamily="2" charset="-122"/>
                <a:ea typeface="SimSun" panose="02010600030101010101" pitchFamily="2" charset="-122"/>
              </a:rPr>
              <a:t>))</a:t>
            </a:r>
          </a:p>
          <a:p>
            <a:pPr algn="ctr"/>
            <a:endParaRPr lang="en-ZA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5218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1B6CF3-14BD-427E-9476-A39690D92DB3}"/>
              </a:ext>
            </a:extLst>
          </p:cNvPr>
          <p:cNvSpPr/>
          <p:nvPr/>
        </p:nvSpPr>
        <p:spPr>
          <a:xfrm>
            <a:off x="-290732" y="1336440"/>
            <a:ext cx="13167360" cy="10469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4908" y="1467207"/>
            <a:ext cx="7772400" cy="785425"/>
          </a:xfrm>
        </p:spPr>
        <p:txBody>
          <a:bodyPr>
            <a:normAutofit/>
          </a:bodyPr>
          <a:lstStyle/>
          <a:p>
            <a:r>
              <a:rPr lang="en-ZA" sz="4800" b="1" dirty="0"/>
              <a:t>Statistics for biological data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9A90EF02-F55A-4E2B-ABD6-93D9B99A0C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03"/>
          <a:stretch/>
        </p:blipFill>
        <p:spPr>
          <a:xfrm>
            <a:off x="9495691" y="131919"/>
            <a:ext cx="2497015" cy="10770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39C3CB-F67A-4CA4-A803-B7597FEDD4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03" b="27675"/>
          <a:stretch/>
        </p:blipFill>
        <p:spPr>
          <a:xfrm>
            <a:off x="398585" y="96624"/>
            <a:ext cx="2175804" cy="1112068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61B3B2B-0BEB-4CD7-882A-7CAD1160C1BE}"/>
              </a:ext>
            </a:extLst>
          </p:cNvPr>
          <p:cNvSpPr txBox="1">
            <a:spLocks/>
          </p:cNvSpPr>
          <p:nvPr/>
        </p:nvSpPr>
        <p:spPr>
          <a:xfrm>
            <a:off x="1788581" y="2581639"/>
            <a:ext cx="3045394" cy="2482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/>
              <a:t>Course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23C65D4-2BF0-49B1-A9CC-300D34E5C0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75" y="3216643"/>
            <a:ext cx="1371600" cy="10626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AB6949-0233-41B5-85B0-BD1F416AB746}"/>
              </a:ext>
            </a:extLst>
          </p:cNvPr>
          <p:cNvSpPr txBox="1"/>
          <p:nvPr/>
        </p:nvSpPr>
        <p:spPr>
          <a:xfrm>
            <a:off x="5176912" y="2588890"/>
            <a:ext cx="7699716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b="1" dirty="0">
                <a:solidFill>
                  <a:schemeClr val="accent1">
                    <a:lumMod val="50000"/>
                  </a:schemeClr>
                </a:solidFill>
              </a:rPr>
              <a:t>Introduction to statistics</a:t>
            </a:r>
          </a:p>
          <a:p>
            <a:endParaRPr lang="en-ZA" b="1" dirty="0"/>
          </a:p>
          <a:p>
            <a:r>
              <a:rPr lang="en-ZA" sz="2800" b="1" dirty="0"/>
              <a:t>1. Contingency tables &amp; testing for categorial variables</a:t>
            </a:r>
          </a:p>
          <a:p>
            <a:endParaRPr lang="en-ZA" b="1" dirty="0"/>
          </a:p>
          <a:p>
            <a:r>
              <a:rPr lang="en-ZA" sz="2800" b="1" dirty="0"/>
              <a:t>2. Normality testing &amp; Descriptive statistics</a:t>
            </a:r>
          </a:p>
          <a:p>
            <a:endParaRPr lang="en-ZA" b="1" dirty="0"/>
          </a:p>
          <a:p>
            <a:r>
              <a:rPr lang="en-ZA" sz="2800" b="1" dirty="0"/>
              <a:t>3. Testing for continuous variables</a:t>
            </a:r>
          </a:p>
          <a:p>
            <a:endParaRPr lang="en-ZA" sz="2000" b="1" dirty="0"/>
          </a:p>
          <a:p>
            <a:r>
              <a:rPr lang="en-ZA" sz="2800" b="1" dirty="0">
                <a:solidFill>
                  <a:schemeClr val="accent1">
                    <a:lumMod val="50000"/>
                  </a:schemeClr>
                </a:solidFill>
              </a:rPr>
              <a:t>Lots of practice!</a:t>
            </a:r>
          </a:p>
          <a:p>
            <a:endParaRPr lang="en-ZA" sz="2800" b="1" dirty="0"/>
          </a:p>
          <a:p>
            <a:endParaRPr lang="en-ZA" sz="2800" b="1" dirty="0"/>
          </a:p>
        </p:txBody>
      </p:sp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C22A6464-1217-4C3C-AB49-60E78B79DF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64645" y="2588890"/>
            <a:ext cx="545910" cy="545910"/>
          </a:xfrm>
          <a:prstGeom prst="rect">
            <a:avLst/>
          </a:prstGeom>
        </p:spPr>
      </p:pic>
      <p:pic>
        <p:nvPicPr>
          <p:cNvPr id="10" name="Graphic 9" descr="Checkmark">
            <a:extLst>
              <a:ext uri="{FF2B5EF4-FFF2-40B4-BE49-F238E27FC236}">
                <a16:creationId xmlns:a16="http://schemas.microsoft.com/office/drawing/2014/main" id="{DA333359-4F82-4CCD-8C95-A9553E7326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97824" y="3385472"/>
            <a:ext cx="545910" cy="545910"/>
          </a:xfrm>
          <a:prstGeom prst="rect">
            <a:avLst/>
          </a:prstGeom>
        </p:spPr>
      </p:pic>
      <p:pic>
        <p:nvPicPr>
          <p:cNvPr id="12" name="Graphic 11" descr="Checkmark">
            <a:extLst>
              <a:ext uri="{FF2B5EF4-FFF2-40B4-BE49-F238E27FC236}">
                <a16:creationId xmlns:a16="http://schemas.microsoft.com/office/drawing/2014/main" id="{D463C00A-1082-4273-83A4-69879BFB6D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31002" y="4409121"/>
            <a:ext cx="545910" cy="545910"/>
          </a:xfrm>
          <a:prstGeom prst="rect">
            <a:avLst/>
          </a:prstGeom>
        </p:spPr>
      </p:pic>
      <p:pic>
        <p:nvPicPr>
          <p:cNvPr id="14" name="Graphic 13" descr="Checkmark">
            <a:extLst>
              <a:ext uri="{FF2B5EF4-FFF2-40B4-BE49-F238E27FC236}">
                <a16:creationId xmlns:a16="http://schemas.microsoft.com/office/drawing/2014/main" id="{A5473CFE-2B35-48F4-8149-44D38E119E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31002" y="5205703"/>
            <a:ext cx="545910" cy="54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757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8403" y="1339333"/>
            <a:ext cx="2286000" cy="991731"/>
          </a:xfrm>
          <a:prstGeom prst="snip2Diag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Normally distributed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16839" y="1314277"/>
            <a:ext cx="2362200" cy="991731"/>
          </a:xfrm>
          <a:prstGeom prst="snip2Diag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NOT normally distributed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42182" y="4713698"/>
            <a:ext cx="2057400" cy="550962"/>
          </a:xfrm>
          <a:prstGeom prst="snip2Diag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2400" b="1" dirty="0"/>
              <a:t>≤2 groups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9216" y="5701904"/>
            <a:ext cx="2057400" cy="550962"/>
          </a:xfrm>
          <a:prstGeom prst="snip2Diag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2400" b="1" dirty="0"/>
              <a:t>&gt; 2 groups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18037" y="4713698"/>
            <a:ext cx="4221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Wilcoxon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61803" y="5791201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ANOVA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04778" y="5644574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Kruskal Wallis</a:t>
            </a:r>
          </a:p>
          <a:p>
            <a:pPr algn="ctr"/>
            <a:r>
              <a:rPr lang="en-US" sz="2400" dirty="0"/>
              <a:t>Friedman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61803" y="4713698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t-test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45918" y="3502919"/>
            <a:ext cx="2580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Non-Parametric tests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7382" y="3434693"/>
            <a:ext cx="2057400" cy="991731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2400" b="1" dirty="0"/>
              <a:t>Significance tests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33203" y="3502919"/>
            <a:ext cx="167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Parametric tests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7382" y="2530734"/>
            <a:ext cx="2057400" cy="550962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Descriptives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309403" y="2530733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Mean ± SD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242644" y="2525876"/>
            <a:ext cx="2910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Median (IQR)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0B3AC15-4E46-43A2-A331-65CA3C0FB547}"/>
              </a:ext>
            </a:extLst>
          </p:cNvPr>
          <p:cNvSpPr txBox="1">
            <a:spLocks/>
          </p:cNvSpPr>
          <p:nvPr/>
        </p:nvSpPr>
        <p:spPr>
          <a:xfrm>
            <a:off x="2080388" y="218774"/>
            <a:ext cx="7772400" cy="785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b="1" dirty="0"/>
              <a:t>Choice of test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734BF19-3D94-4B51-829D-0732E1667F51}"/>
              </a:ext>
            </a:extLst>
          </p:cNvPr>
          <p:cNvSpPr/>
          <p:nvPr/>
        </p:nvSpPr>
        <p:spPr>
          <a:xfrm>
            <a:off x="4538003" y="4628334"/>
            <a:ext cx="1295400" cy="632392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78988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/>
      <p:bldP spid="13" grpId="0"/>
      <p:bldP spid="14" grpId="0"/>
      <p:bldP spid="16" grpId="0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83A4CA5-2453-4F82-AE01-28A24D438140}"/>
              </a:ext>
            </a:extLst>
          </p:cNvPr>
          <p:cNvSpPr txBox="1">
            <a:spLocks/>
          </p:cNvSpPr>
          <p:nvPr/>
        </p:nvSpPr>
        <p:spPr>
          <a:xfrm>
            <a:off x="2209800" y="161529"/>
            <a:ext cx="7772400" cy="785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b="1" dirty="0"/>
              <a:t>t-test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56F3CF-08C8-47D7-9DFE-FEF728AB89D7}"/>
              </a:ext>
            </a:extLst>
          </p:cNvPr>
          <p:cNvSpPr txBox="1"/>
          <p:nvPr/>
        </p:nvSpPr>
        <p:spPr>
          <a:xfrm>
            <a:off x="801855" y="1672604"/>
            <a:ext cx="3334043" cy="1652885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One sample </a:t>
            </a:r>
          </a:p>
          <a:p>
            <a:pPr algn="ctr"/>
            <a:r>
              <a:rPr lang="en-US" sz="2800" b="1" dirty="0"/>
              <a:t>t-test</a:t>
            </a:r>
          </a:p>
          <a:p>
            <a:pPr algn="ctr"/>
            <a:endParaRPr 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38C627-42ED-4D69-9C83-389777FBA770}"/>
              </a:ext>
            </a:extLst>
          </p:cNvPr>
          <p:cNvSpPr txBox="1"/>
          <p:nvPr/>
        </p:nvSpPr>
        <p:spPr>
          <a:xfrm>
            <a:off x="4659920" y="1672603"/>
            <a:ext cx="3217985" cy="1652885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Independent samples</a:t>
            </a:r>
          </a:p>
          <a:p>
            <a:pPr algn="ctr"/>
            <a:r>
              <a:rPr lang="en-US" sz="2800" b="1" dirty="0"/>
              <a:t>t-test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A5CA82-61A3-4A9E-B199-1F763B6503C5}"/>
              </a:ext>
            </a:extLst>
          </p:cNvPr>
          <p:cNvSpPr txBox="1"/>
          <p:nvPr/>
        </p:nvSpPr>
        <p:spPr>
          <a:xfrm>
            <a:off x="8401927" y="1672603"/>
            <a:ext cx="3217985" cy="1652885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Dependent samples</a:t>
            </a:r>
          </a:p>
          <a:p>
            <a:pPr algn="ctr"/>
            <a:r>
              <a:rPr lang="en-US" sz="2800" b="1" dirty="0"/>
              <a:t>t-test</a:t>
            </a:r>
          </a:p>
        </p:txBody>
      </p:sp>
      <p:pic>
        <p:nvPicPr>
          <p:cNvPr id="16" name="Graphic 15" descr="Group of people">
            <a:extLst>
              <a:ext uri="{FF2B5EF4-FFF2-40B4-BE49-F238E27FC236}">
                <a16:creationId xmlns:a16="http://schemas.microsoft.com/office/drawing/2014/main" id="{7D4C2439-5E49-44A0-91FF-4B507DA2F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2095" y="3311653"/>
            <a:ext cx="2374971" cy="2374971"/>
          </a:xfrm>
          <a:prstGeom prst="rect">
            <a:avLst/>
          </a:prstGeom>
        </p:spPr>
      </p:pic>
      <p:pic>
        <p:nvPicPr>
          <p:cNvPr id="18" name="Graphic 17" descr="Group">
            <a:extLst>
              <a:ext uri="{FF2B5EF4-FFF2-40B4-BE49-F238E27FC236}">
                <a16:creationId xmlns:a16="http://schemas.microsoft.com/office/drawing/2014/main" id="{19D645F1-20BA-4372-8417-9EDA0AA3F7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2240" y="3870742"/>
            <a:ext cx="1258331" cy="1258331"/>
          </a:xfrm>
          <a:prstGeom prst="rect">
            <a:avLst/>
          </a:prstGeom>
        </p:spPr>
      </p:pic>
      <p:pic>
        <p:nvPicPr>
          <p:cNvPr id="19" name="Graphic 18" descr="Group">
            <a:extLst>
              <a:ext uri="{FF2B5EF4-FFF2-40B4-BE49-F238E27FC236}">
                <a16:creationId xmlns:a16="http://schemas.microsoft.com/office/drawing/2014/main" id="{59A52CFE-3D87-4A2C-82DA-98E452D879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79873" y="3927065"/>
            <a:ext cx="1258331" cy="1258331"/>
          </a:xfrm>
          <a:prstGeom prst="rect">
            <a:avLst/>
          </a:prstGeom>
        </p:spPr>
      </p:pic>
      <p:pic>
        <p:nvPicPr>
          <p:cNvPr id="20" name="Graphic 19" descr="Group">
            <a:extLst>
              <a:ext uri="{FF2B5EF4-FFF2-40B4-BE49-F238E27FC236}">
                <a16:creationId xmlns:a16="http://schemas.microsoft.com/office/drawing/2014/main" id="{8115E6E5-871F-4F20-906F-1B3C404CC9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18127" y="3927064"/>
            <a:ext cx="1258331" cy="125833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8AFD646-5660-4FB1-98F4-C0FE76D3C77C}"/>
              </a:ext>
            </a:extLst>
          </p:cNvPr>
          <p:cNvSpPr txBox="1"/>
          <p:nvPr/>
        </p:nvSpPr>
        <p:spPr>
          <a:xfrm>
            <a:off x="847624" y="5686623"/>
            <a:ext cx="1327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/>
              <a:t>Sample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3BC311-3648-44C1-B375-CBE3444CC921}"/>
              </a:ext>
            </a:extLst>
          </p:cNvPr>
          <p:cNvSpPr txBox="1"/>
          <p:nvPr/>
        </p:nvSpPr>
        <p:spPr>
          <a:xfrm>
            <a:off x="2517747" y="5686624"/>
            <a:ext cx="1634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/>
              <a:t>Population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D18430-3CB1-40AF-9D2A-4CA7A86CEF60}"/>
              </a:ext>
            </a:extLst>
          </p:cNvPr>
          <p:cNvSpPr txBox="1"/>
          <p:nvPr/>
        </p:nvSpPr>
        <p:spPr>
          <a:xfrm>
            <a:off x="4810643" y="5501956"/>
            <a:ext cx="13275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400" dirty="0"/>
              <a:t>Sample</a:t>
            </a:r>
          </a:p>
          <a:p>
            <a:pPr algn="ctr"/>
            <a:r>
              <a:rPr lang="en-ZA" sz="2400" dirty="0"/>
              <a:t>Group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25099D-0A62-4645-944D-7827FBA331A1}"/>
              </a:ext>
            </a:extLst>
          </p:cNvPr>
          <p:cNvSpPr txBox="1"/>
          <p:nvPr/>
        </p:nvSpPr>
        <p:spPr>
          <a:xfrm>
            <a:off x="6477272" y="5501955"/>
            <a:ext cx="13275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400" dirty="0"/>
              <a:t>Sample</a:t>
            </a:r>
          </a:p>
          <a:p>
            <a:pPr algn="ctr"/>
            <a:r>
              <a:rPr lang="en-ZA" sz="2400" dirty="0"/>
              <a:t>Group 2</a:t>
            </a:r>
          </a:p>
        </p:txBody>
      </p:sp>
      <p:pic>
        <p:nvPicPr>
          <p:cNvPr id="25" name="Graphic 24" descr="Group">
            <a:extLst>
              <a:ext uri="{FF2B5EF4-FFF2-40B4-BE49-F238E27FC236}">
                <a16:creationId xmlns:a16="http://schemas.microsoft.com/office/drawing/2014/main" id="{5845C7E3-9D78-4D25-AF2C-8BAED5477B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94607" y="3927064"/>
            <a:ext cx="1258331" cy="1258331"/>
          </a:xfrm>
          <a:prstGeom prst="rect">
            <a:avLst/>
          </a:prstGeom>
        </p:spPr>
      </p:pic>
      <p:pic>
        <p:nvPicPr>
          <p:cNvPr id="26" name="Graphic 25" descr="Group">
            <a:extLst>
              <a:ext uri="{FF2B5EF4-FFF2-40B4-BE49-F238E27FC236}">
                <a16:creationId xmlns:a16="http://schemas.microsoft.com/office/drawing/2014/main" id="{4FD06C26-A083-4C6C-B7D0-42C84E3226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60636" y="3927063"/>
            <a:ext cx="1258331" cy="125833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E15130D-9F6E-4A23-ADB1-ED09A279CD60}"/>
              </a:ext>
            </a:extLst>
          </p:cNvPr>
          <p:cNvSpPr txBox="1"/>
          <p:nvPr/>
        </p:nvSpPr>
        <p:spPr>
          <a:xfrm>
            <a:off x="8680204" y="5528002"/>
            <a:ext cx="1487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400" dirty="0"/>
              <a:t>Sample 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0FA477A-1716-4794-8026-ACB239524AA1}"/>
              </a:ext>
            </a:extLst>
          </p:cNvPr>
          <p:cNvSpPr/>
          <p:nvPr/>
        </p:nvSpPr>
        <p:spPr>
          <a:xfrm>
            <a:off x="9423772" y="5944293"/>
            <a:ext cx="16737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sz="2400" dirty="0"/>
              <a:t>Same group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6D4D80-6734-4D3E-8A3B-5424840EC564}"/>
              </a:ext>
            </a:extLst>
          </p:cNvPr>
          <p:cNvSpPr txBox="1"/>
          <p:nvPr/>
        </p:nvSpPr>
        <p:spPr>
          <a:xfrm>
            <a:off x="10218458" y="5531277"/>
            <a:ext cx="1487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400" dirty="0"/>
              <a:t>Sample B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9DF85A-5381-464A-B927-F888B341B561}"/>
              </a:ext>
            </a:extLst>
          </p:cNvPr>
          <p:cNvSpPr/>
          <p:nvPr/>
        </p:nvSpPr>
        <p:spPr>
          <a:xfrm>
            <a:off x="6865979" y="263438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800" dirty="0" err="1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t.test</a:t>
            </a:r>
            <a:r>
              <a:rPr lang="en-ZA" sz="2800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()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22640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1" grpId="0"/>
      <p:bldP spid="22" grpId="0"/>
      <p:bldP spid="23" grpId="0"/>
      <p:bldP spid="24" grpId="0"/>
      <p:bldP spid="27" grpId="0"/>
      <p:bldP spid="28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1350A-0DAC-4EF2-93B7-EE69C1FE4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184" y="554110"/>
            <a:ext cx="10515600" cy="5914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One sample t-test</a:t>
            </a:r>
            <a:br>
              <a:rPr lang="en-US" b="1" dirty="0"/>
            </a:br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4A3D34-7D8F-4495-8CE3-D8D9FBCB3D43}"/>
              </a:ext>
            </a:extLst>
          </p:cNvPr>
          <p:cNvSpPr txBox="1"/>
          <p:nvPr/>
        </p:nvSpPr>
        <p:spPr>
          <a:xfrm>
            <a:off x="752490" y="2534138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/>
              <a:t>Average score of medical students in UK universities = 72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AB5532-82AE-46DE-BD7A-6F7C6D570B8E}"/>
              </a:ext>
            </a:extLst>
          </p:cNvPr>
          <p:cNvSpPr txBox="1"/>
          <p:nvPr/>
        </p:nvSpPr>
        <p:spPr>
          <a:xfrm>
            <a:off x="752490" y="3068135"/>
            <a:ext cx="72507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/>
              <a:t>We think that the average score of medical students in the University of Sheffield is higher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7880E9-D5A1-4644-A8FC-47440C46B9CD}"/>
              </a:ext>
            </a:extLst>
          </p:cNvPr>
          <p:cNvSpPr txBox="1"/>
          <p:nvPr/>
        </p:nvSpPr>
        <p:spPr>
          <a:xfrm>
            <a:off x="866338" y="4149034"/>
            <a:ext cx="872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b="1" dirty="0">
                <a:solidFill>
                  <a:schemeClr val="accent1">
                    <a:lumMod val="75000"/>
                  </a:schemeClr>
                </a:solidFill>
              </a:rPr>
              <a:t>H</a:t>
            </a:r>
            <a:r>
              <a:rPr lang="en-ZA" sz="3200" b="1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en-ZA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1FF224-0068-4965-BDE7-7D2C3DC06DDB}"/>
              </a:ext>
            </a:extLst>
          </p:cNvPr>
          <p:cNvSpPr/>
          <p:nvPr/>
        </p:nvSpPr>
        <p:spPr>
          <a:xfrm>
            <a:off x="1534553" y="4166911"/>
            <a:ext cx="9957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3200" b="1" dirty="0">
                <a:solidFill>
                  <a:schemeClr val="accent1">
                    <a:lumMod val="75000"/>
                  </a:schemeClr>
                </a:solidFill>
              </a:rPr>
              <a:t>x̄ ≤ µ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A97E28-9C34-44D0-B884-16B15FD0BD03}"/>
              </a:ext>
            </a:extLst>
          </p:cNvPr>
          <p:cNvSpPr txBox="1"/>
          <p:nvPr/>
        </p:nvSpPr>
        <p:spPr>
          <a:xfrm>
            <a:off x="866338" y="4761264"/>
            <a:ext cx="872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b="1" dirty="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en-ZA" sz="3200" b="1" baseline="-25000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ACFDAA-726F-49DE-8655-318141CF4A91}"/>
              </a:ext>
            </a:extLst>
          </p:cNvPr>
          <p:cNvSpPr/>
          <p:nvPr/>
        </p:nvSpPr>
        <p:spPr>
          <a:xfrm>
            <a:off x="1534553" y="4761264"/>
            <a:ext cx="9957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3200" b="1" dirty="0">
                <a:solidFill>
                  <a:schemeClr val="accent6">
                    <a:lumMod val="75000"/>
                  </a:schemeClr>
                </a:solidFill>
              </a:rPr>
              <a:t>x̄ &gt; µ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EC5DAC-A4AA-428C-8118-9F3F252DDFCA}"/>
              </a:ext>
            </a:extLst>
          </p:cNvPr>
          <p:cNvSpPr txBox="1"/>
          <p:nvPr/>
        </p:nvSpPr>
        <p:spPr>
          <a:xfrm>
            <a:off x="627184" y="1394322"/>
            <a:ext cx="116820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dirty="0"/>
              <a:t>Compare the mean of the sample </a:t>
            </a:r>
            <a:r>
              <a:rPr lang="en-ZA" sz="2800" b="1" dirty="0">
                <a:solidFill>
                  <a:schemeClr val="accent2"/>
                </a:solidFill>
              </a:rPr>
              <a:t>[x̄] </a:t>
            </a:r>
            <a:r>
              <a:rPr lang="en-ZA" sz="2800" dirty="0"/>
              <a:t>with a pre-specified value (population mean </a:t>
            </a:r>
            <a:r>
              <a:rPr lang="en-ZA" sz="2800" b="1" dirty="0">
                <a:solidFill>
                  <a:schemeClr val="accent2"/>
                </a:solidFill>
              </a:rPr>
              <a:t>[µ]</a:t>
            </a:r>
            <a:r>
              <a:rPr lang="en-ZA" sz="2800" dirty="0"/>
              <a:t>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60AB1D4-3152-47CC-A9DA-9EAF43BC450C}"/>
              </a:ext>
            </a:extLst>
          </p:cNvPr>
          <p:cNvSpPr/>
          <p:nvPr/>
        </p:nvSpPr>
        <p:spPr>
          <a:xfrm>
            <a:off x="3210772" y="4176489"/>
            <a:ext cx="1181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3200" b="1" dirty="0">
                <a:solidFill>
                  <a:schemeClr val="accent1">
                    <a:lumMod val="75000"/>
                  </a:schemeClr>
                </a:solidFill>
              </a:rPr>
              <a:t>x̄ ≤ 72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05A546-3F23-4711-882C-3F4C4F3EB994}"/>
              </a:ext>
            </a:extLst>
          </p:cNvPr>
          <p:cNvSpPr/>
          <p:nvPr/>
        </p:nvSpPr>
        <p:spPr>
          <a:xfrm>
            <a:off x="3210772" y="4761264"/>
            <a:ext cx="1181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3200" b="1" dirty="0">
                <a:solidFill>
                  <a:schemeClr val="accent6">
                    <a:lumMod val="75000"/>
                  </a:schemeClr>
                </a:solidFill>
              </a:rPr>
              <a:t>x̄ &gt; 72</a:t>
            </a:r>
          </a:p>
        </p:txBody>
      </p:sp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E1E34BC9-311C-4090-9644-9C9CAAD8F5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842003"/>
              </p:ext>
            </p:extLst>
          </p:nvPr>
        </p:nvGraphicFramePr>
        <p:xfrm>
          <a:off x="8379319" y="3429000"/>
          <a:ext cx="2495007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1118">
                  <a:extLst>
                    <a:ext uri="{9D8B030D-6E8A-4147-A177-3AD203B41FA5}">
                      <a16:colId xmlns:a16="http://schemas.microsoft.com/office/drawing/2014/main" val="2769852242"/>
                    </a:ext>
                  </a:extLst>
                </a:gridCol>
                <a:gridCol w="1223889">
                  <a:extLst>
                    <a:ext uri="{9D8B030D-6E8A-4147-A177-3AD203B41FA5}">
                      <a16:colId xmlns:a16="http://schemas.microsoft.com/office/drawing/2014/main" val="181953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Student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22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John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63.5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189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Sue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71.2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16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Sarah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56.6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9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Nick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80.0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592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Ben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79.4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553470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54641D1C-FECA-4ABE-ACB7-0C38ECCF17D3}"/>
              </a:ext>
            </a:extLst>
          </p:cNvPr>
          <p:cNvSpPr txBox="1"/>
          <p:nvPr/>
        </p:nvSpPr>
        <p:spPr>
          <a:xfrm>
            <a:off x="9584433" y="2992814"/>
            <a:ext cx="1683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000" b="1" dirty="0">
                <a:solidFill>
                  <a:schemeClr val="accent1">
                    <a:lumMod val="75000"/>
                  </a:schemeClr>
                </a:solidFill>
              </a:rPr>
              <a:t>Numeric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03A42D-B7BD-4CA1-89AD-2EF3AAC25126}"/>
              </a:ext>
            </a:extLst>
          </p:cNvPr>
          <p:cNvSpPr/>
          <p:nvPr/>
        </p:nvSpPr>
        <p:spPr>
          <a:xfrm>
            <a:off x="1534553" y="5511547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800" dirty="0" err="1">
                <a:latin typeface="SimSun" panose="02010600030101010101" pitchFamily="2" charset="-122"/>
                <a:ea typeface="SimSun" panose="02010600030101010101" pitchFamily="2" charset="-122"/>
              </a:rPr>
              <a:t>t.test</a:t>
            </a:r>
            <a:r>
              <a:rPr lang="en-ZA" sz="2800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en-ZA" sz="2800" dirty="0" err="1">
                <a:latin typeface="SimSun" panose="02010600030101010101" pitchFamily="2" charset="-122"/>
                <a:ea typeface="SimSun" panose="02010600030101010101" pitchFamily="2" charset="-122"/>
              </a:rPr>
              <a:t>numVar,mu</a:t>
            </a:r>
            <a:r>
              <a:rPr lang="en-ZA" sz="2800" dirty="0">
                <a:latin typeface="SimSun" panose="02010600030101010101" pitchFamily="2" charset="-122"/>
                <a:ea typeface="SimSun" panose="02010600030101010101" pitchFamily="2" charset="-122"/>
              </a:rPr>
              <a:t>=)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41B5BF-EE55-4FC9-BD8B-03E22F607962}"/>
              </a:ext>
            </a:extLst>
          </p:cNvPr>
          <p:cNvSpPr/>
          <p:nvPr/>
        </p:nvSpPr>
        <p:spPr>
          <a:xfrm>
            <a:off x="1534553" y="6013089"/>
            <a:ext cx="35958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800" dirty="0" err="1">
                <a:latin typeface="SimSun" panose="02010600030101010101" pitchFamily="2" charset="-122"/>
                <a:ea typeface="SimSun" panose="02010600030101010101" pitchFamily="2" charset="-122"/>
              </a:rPr>
              <a:t>t.test</a:t>
            </a:r>
            <a:r>
              <a:rPr lang="en-ZA" sz="2800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en-ZA" sz="2800" dirty="0" err="1">
                <a:latin typeface="SimSun" panose="02010600030101010101" pitchFamily="2" charset="-122"/>
                <a:ea typeface="SimSun" panose="02010600030101010101" pitchFamily="2" charset="-122"/>
              </a:rPr>
              <a:t>Score,mu</a:t>
            </a:r>
            <a:r>
              <a:rPr lang="en-ZA" sz="2800" dirty="0">
                <a:latin typeface="SimSun" panose="02010600030101010101" pitchFamily="2" charset="-122"/>
                <a:ea typeface="SimSun" panose="02010600030101010101" pitchFamily="2" charset="-122"/>
              </a:rPr>
              <a:t>=72)</a:t>
            </a:r>
          </a:p>
        </p:txBody>
      </p:sp>
    </p:spTree>
    <p:extLst>
      <p:ext uri="{BB962C8B-B14F-4D97-AF65-F5344CB8AC3E}">
        <p14:creationId xmlns:p14="http://schemas.microsoft.com/office/powerpoint/2010/main" val="2991003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3" grpId="0"/>
      <p:bldP spid="15" grpId="0"/>
      <p:bldP spid="16" grpId="0"/>
      <p:bldP spid="18" grpId="0"/>
      <p:bldP spid="19" grpId="0"/>
      <p:bldP spid="20" grpId="0"/>
      <p:bldP spid="23" grpId="0"/>
      <p:bldP spid="14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1350A-0DAC-4EF2-93B7-EE69C1FE4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184" y="554110"/>
            <a:ext cx="10515600" cy="5914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Independent sample t-test</a:t>
            </a:r>
            <a:br>
              <a:rPr lang="en-US" b="1" dirty="0"/>
            </a:br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4A3D34-7D8F-4495-8CE3-D8D9FBCB3D43}"/>
              </a:ext>
            </a:extLst>
          </p:cNvPr>
          <p:cNvSpPr txBox="1"/>
          <p:nvPr/>
        </p:nvSpPr>
        <p:spPr>
          <a:xfrm>
            <a:off x="357409" y="2011189"/>
            <a:ext cx="70256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dirty="0"/>
              <a:t>Average score of medical students between </a:t>
            </a:r>
            <a:r>
              <a:rPr lang="en-ZA" sz="2800" b="1" dirty="0"/>
              <a:t>University of Sheffield </a:t>
            </a:r>
            <a:r>
              <a:rPr lang="en-ZA" sz="2800" dirty="0"/>
              <a:t>&amp; </a:t>
            </a:r>
            <a:r>
              <a:rPr lang="en-ZA" sz="2800" b="1" dirty="0"/>
              <a:t>University of Leeds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ACFDAA-726F-49DE-8655-318141CF4A91}"/>
              </a:ext>
            </a:extLst>
          </p:cNvPr>
          <p:cNvSpPr/>
          <p:nvPr/>
        </p:nvSpPr>
        <p:spPr>
          <a:xfrm>
            <a:off x="3574364" y="3249014"/>
            <a:ext cx="3706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3200" b="1" dirty="0">
                <a:solidFill>
                  <a:schemeClr val="accent6">
                    <a:lumMod val="75000"/>
                  </a:schemeClr>
                </a:solidFill>
              </a:rPr>
              <a:t> 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EC5DAC-A4AA-428C-8118-9F3F252DDFCA}"/>
              </a:ext>
            </a:extLst>
          </p:cNvPr>
          <p:cNvSpPr txBox="1"/>
          <p:nvPr/>
        </p:nvSpPr>
        <p:spPr>
          <a:xfrm>
            <a:off x="331594" y="1046163"/>
            <a:ext cx="11682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dirty="0"/>
              <a:t>Compare the mean between 2 independent groups </a:t>
            </a:r>
            <a:r>
              <a:rPr lang="en-ZA" sz="3200" b="1" dirty="0">
                <a:solidFill>
                  <a:schemeClr val="accent2"/>
                </a:solidFill>
              </a:rPr>
              <a:t>[x̄</a:t>
            </a:r>
            <a:r>
              <a:rPr lang="en-ZA" sz="3200" b="1" baseline="-25000" dirty="0">
                <a:solidFill>
                  <a:schemeClr val="accent2"/>
                </a:solidFill>
              </a:rPr>
              <a:t>1 </a:t>
            </a:r>
            <a:r>
              <a:rPr lang="en-ZA" sz="3200" b="1" dirty="0">
                <a:solidFill>
                  <a:schemeClr val="accent2"/>
                </a:solidFill>
              </a:rPr>
              <a:t>, x̄</a:t>
            </a:r>
            <a:r>
              <a:rPr lang="en-ZA" sz="3200" b="1" baseline="-25000" dirty="0">
                <a:solidFill>
                  <a:schemeClr val="accent2"/>
                </a:solidFill>
              </a:rPr>
              <a:t>2</a:t>
            </a:r>
            <a:r>
              <a:rPr lang="en-ZA" sz="3200" b="1" dirty="0">
                <a:solidFill>
                  <a:schemeClr val="accent2"/>
                </a:solidFill>
              </a:rPr>
              <a:t>] </a:t>
            </a:r>
            <a:r>
              <a:rPr lang="en-ZA" sz="3200" dirty="0"/>
              <a:t> </a:t>
            </a:r>
            <a:endParaRPr lang="en-ZA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23DA95-5F32-4B5D-9CF5-591A18E37259}"/>
              </a:ext>
            </a:extLst>
          </p:cNvPr>
          <p:cNvSpPr txBox="1"/>
          <p:nvPr/>
        </p:nvSpPr>
        <p:spPr>
          <a:xfrm>
            <a:off x="2186352" y="3204154"/>
            <a:ext cx="872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b="1" dirty="0">
                <a:solidFill>
                  <a:schemeClr val="accent1">
                    <a:lumMod val="75000"/>
                  </a:schemeClr>
                </a:solidFill>
              </a:rPr>
              <a:t>H</a:t>
            </a:r>
            <a:r>
              <a:rPr lang="en-ZA" sz="3200" b="1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en-ZA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44BE92-3761-41A3-9B0F-46A8E102A92C}"/>
              </a:ext>
            </a:extLst>
          </p:cNvPr>
          <p:cNvSpPr/>
          <p:nvPr/>
        </p:nvSpPr>
        <p:spPr>
          <a:xfrm>
            <a:off x="2854567" y="3222031"/>
            <a:ext cx="13260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3200" b="1" dirty="0">
                <a:solidFill>
                  <a:schemeClr val="accent1">
                    <a:lumMod val="75000"/>
                  </a:schemeClr>
                </a:solidFill>
              </a:rPr>
              <a:t>x̄</a:t>
            </a:r>
            <a:r>
              <a:rPr lang="en-ZA" sz="3200" b="1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ZA" sz="3200" b="1" dirty="0">
                <a:solidFill>
                  <a:schemeClr val="accent1">
                    <a:lumMod val="75000"/>
                  </a:schemeClr>
                </a:solidFill>
              </a:rPr>
              <a:t> = x̄</a:t>
            </a:r>
            <a:r>
              <a:rPr lang="en-ZA" sz="3200" b="1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ZA" sz="3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503EB1-7A0F-4D65-A491-F690E1BDEA28}"/>
              </a:ext>
            </a:extLst>
          </p:cNvPr>
          <p:cNvSpPr txBox="1"/>
          <p:nvPr/>
        </p:nvSpPr>
        <p:spPr>
          <a:xfrm>
            <a:off x="2186352" y="3816384"/>
            <a:ext cx="872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b="1" dirty="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en-ZA" sz="3200" b="1" baseline="-25000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C72EDA3-BB1A-47F2-80AE-08AD5A117EC0}"/>
              </a:ext>
            </a:extLst>
          </p:cNvPr>
          <p:cNvSpPr/>
          <p:nvPr/>
        </p:nvSpPr>
        <p:spPr>
          <a:xfrm>
            <a:off x="2854567" y="3843839"/>
            <a:ext cx="13260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3200" b="1" dirty="0">
                <a:solidFill>
                  <a:schemeClr val="accent6">
                    <a:lumMod val="75000"/>
                  </a:schemeClr>
                </a:solidFill>
              </a:rPr>
              <a:t>x̄</a:t>
            </a:r>
            <a:r>
              <a:rPr lang="en-ZA" sz="3200" b="1" baseline="-250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ZA" sz="3200" b="1" dirty="0">
                <a:solidFill>
                  <a:schemeClr val="accent6">
                    <a:lumMod val="75000"/>
                  </a:schemeClr>
                </a:solidFill>
              </a:rPr>
              <a:t> ≠ x̄</a:t>
            </a:r>
            <a:r>
              <a:rPr lang="en-ZA" sz="3200" b="1" baseline="-250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ZA" sz="3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</p:txBody>
      </p:sp>
      <p:graphicFrame>
        <p:nvGraphicFramePr>
          <p:cNvPr id="26" name="Table 21">
            <a:extLst>
              <a:ext uri="{FF2B5EF4-FFF2-40B4-BE49-F238E27FC236}">
                <a16:creationId xmlns:a16="http://schemas.microsoft.com/office/drawing/2014/main" id="{E5487C36-303F-4140-9A71-78FD6796E8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443862"/>
              </p:ext>
            </p:extLst>
          </p:nvPr>
        </p:nvGraphicFramePr>
        <p:xfrm>
          <a:off x="7779436" y="2354092"/>
          <a:ext cx="3861021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357">
                  <a:extLst>
                    <a:ext uri="{9D8B030D-6E8A-4147-A177-3AD203B41FA5}">
                      <a16:colId xmlns:a16="http://schemas.microsoft.com/office/drawing/2014/main" val="2769852242"/>
                    </a:ext>
                  </a:extLst>
                </a:gridCol>
                <a:gridCol w="1349503">
                  <a:extLst>
                    <a:ext uri="{9D8B030D-6E8A-4147-A177-3AD203B41FA5}">
                      <a16:colId xmlns:a16="http://schemas.microsoft.com/office/drawing/2014/main" val="3957968250"/>
                    </a:ext>
                  </a:extLst>
                </a:gridCol>
                <a:gridCol w="1278161">
                  <a:extLst>
                    <a:ext uri="{9D8B030D-6E8A-4147-A177-3AD203B41FA5}">
                      <a16:colId xmlns:a16="http://schemas.microsoft.com/office/drawing/2014/main" val="181953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Student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University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22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John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Sheffield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63.5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189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err="1">
                          <a:solidFill>
                            <a:schemeClr val="tx1"/>
                          </a:solidFill>
                        </a:rPr>
                        <a:t>Marwa</a:t>
                      </a:r>
                      <a:endParaRPr lang="en-Z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Sheffield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71.3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16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Sarah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Sheffield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56.5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9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Nick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Sheffield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80.0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592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Ben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Sheffield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79.3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55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Ruby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Leeds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83.3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88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Ahmed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Leeds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73.5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9403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Beth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Leeds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55.0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715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Sue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Leeds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67.0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59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Claire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Leeds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46.5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99755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6B31A1D-1D65-4A39-B289-BC64DD55A65F}"/>
              </a:ext>
            </a:extLst>
          </p:cNvPr>
          <p:cNvSpPr txBox="1"/>
          <p:nvPr/>
        </p:nvSpPr>
        <p:spPr>
          <a:xfrm>
            <a:off x="8764729" y="1679069"/>
            <a:ext cx="1683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000" b="1" dirty="0">
                <a:solidFill>
                  <a:schemeClr val="accent1">
                    <a:lumMod val="75000"/>
                  </a:schemeClr>
                </a:solidFill>
              </a:rPr>
              <a:t>Categorical</a:t>
            </a:r>
          </a:p>
          <a:p>
            <a:pPr algn="ctr"/>
            <a:r>
              <a:rPr lang="en-ZA" sz="2000" b="1" dirty="0">
                <a:solidFill>
                  <a:schemeClr val="accent1">
                    <a:lumMod val="75000"/>
                  </a:schemeClr>
                </a:solidFill>
              </a:rPr>
              <a:t>(grouping)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50F62D-10A2-45D9-8E61-A1EA409D1F42}"/>
              </a:ext>
            </a:extLst>
          </p:cNvPr>
          <p:cNvSpPr/>
          <p:nvPr/>
        </p:nvSpPr>
        <p:spPr>
          <a:xfrm>
            <a:off x="1703365" y="4709688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800" dirty="0" err="1">
                <a:latin typeface="SimSun" panose="02010600030101010101" pitchFamily="2" charset="-122"/>
                <a:ea typeface="SimSun" panose="02010600030101010101" pitchFamily="2" charset="-122"/>
              </a:rPr>
              <a:t>t.test</a:t>
            </a:r>
            <a:r>
              <a:rPr lang="en-ZA" sz="2800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en-ZA" sz="2800" dirty="0" err="1">
                <a:latin typeface="SimSun" panose="02010600030101010101" pitchFamily="2" charset="-122"/>
                <a:ea typeface="SimSun" panose="02010600030101010101" pitchFamily="2" charset="-122"/>
              </a:rPr>
              <a:t>numVar</a:t>
            </a:r>
            <a:r>
              <a:rPr lang="en-ZA" sz="28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872B56-C8C8-413B-971D-6F76514B8B86}"/>
              </a:ext>
            </a:extLst>
          </p:cNvPr>
          <p:cNvSpPr/>
          <p:nvPr/>
        </p:nvSpPr>
        <p:spPr>
          <a:xfrm>
            <a:off x="4230464" y="4871071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800" dirty="0">
                <a:latin typeface="SimSun" panose="02010600030101010101" pitchFamily="2" charset="-122"/>
                <a:ea typeface="SimSun" panose="02010600030101010101" pitchFamily="2" charset="-122"/>
              </a:rPr>
              <a:t>~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C6BE61-3E94-4754-A958-2245F5A2A10D}"/>
              </a:ext>
            </a:extLst>
          </p:cNvPr>
          <p:cNvSpPr/>
          <p:nvPr/>
        </p:nvSpPr>
        <p:spPr>
          <a:xfrm>
            <a:off x="4594666" y="4708454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800" dirty="0" err="1">
                <a:latin typeface="SimSun" panose="02010600030101010101" pitchFamily="2" charset="-122"/>
                <a:ea typeface="SimSun" panose="02010600030101010101" pitchFamily="2" charset="-122"/>
              </a:rPr>
              <a:t>categVar</a:t>
            </a:r>
            <a:r>
              <a:rPr lang="en-ZA" sz="2800" dirty="0">
                <a:latin typeface="SimSun" panose="02010600030101010101" pitchFamily="2" charset="-122"/>
                <a:ea typeface="SimSun" panose="02010600030101010101" pitchFamily="2" charset="-122"/>
              </a:rPr>
              <a:t>)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B3D28C-8AF7-4B38-B8CA-40DA653F1ED9}"/>
              </a:ext>
            </a:extLst>
          </p:cNvPr>
          <p:cNvSpPr/>
          <p:nvPr/>
        </p:nvSpPr>
        <p:spPr>
          <a:xfrm>
            <a:off x="1699148" y="5331496"/>
            <a:ext cx="25186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800" dirty="0" err="1">
                <a:latin typeface="SimSun" panose="02010600030101010101" pitchFamily="2" charset="-122"/>
                <a:ea typeface="SimSun" panose="02010600030101010101" pitchFamily="2" charset="-122"/>
              </a:rPr>
              <a:t>t.test</a:t>
            </a:r>
            <a:r>
              <a:rPr lang="en-ZA" sz="2800" dirty="0">
                <a:latin typeface="SimSun" panose="02010600030101010101" pitchFamily="2" charset="-122"/>
                <a:ea typeface="SimSun" panose="02010600030101010101" pitchFamily="2" charset="-122"/>
              </a:rPr>
              <a:t>(Score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0A157A-9D02-4419-A3FD-652EBBFC1B9F}"/>
              </a:ext>
            </a:extLst>
          </p:cNvPr>
          <p:cNvSpPr/>
          <p:nvPr/>
        </p:nvSpPr>
        <p:spPr>
          <a:xfrm>
            <a:off x="4175582" y="5541437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800" dirty="0">
                <a:latin typeface="SimSun" panose="02010600030101010101" pitchFamily="2" charset="-122"/>
                <a:ea typeface="SimSun" panose="02010600030101010101" pitchFamily="2" charset="-122"/>
              </a:rPr>
              <a:t>~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A4684EE-7139-419D-AABE-CBAEB2C0A8C4}"/>
              </a:ext>
            </a:extLst>
          </p:cNvPr>
          <p:cNvSpPr/>
          <p:nvPr/>
        </p:nvSpPr>
        <p:spPr>
          <a:xfrm>
            <a:off x="4581988" y="5335146"/>
            <a:ext cx="2148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2800" dirty="0">
                <a:latin typeface="SimSun" panose="02010600030101010101" pitchFamily="2" charset="-122"/>
                <a:ea typeface="SimSun" panose="02010600030101010101" pitchFamily="2" charset="-122"/>
              </a:rPr>
              <a:t>University)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04C884-2822-40E1-88B6-38F55741BBBC}"/>
              </a:ext>
            </a:extLst>
          </p:cNvPr>
          <p:cNvSpPr txBox="1"/>
          <p:nvPr/>
        </p:nvSpPr>
        <p:spPr>
          <a:xfrm>
            <a:off x="10361430" y="1791546"/>
            <a:ext cx="1683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000" b="1" dirty="0">
                <a:solidFill>
                  <a:schemeClr val="accent1">
                    <a:lumMod val="75000"/>
                  </a:schemeClr>
                </a:solidFill>
              </a:rPr>
              <a:t>Numeric</a:t>
            </a:r>
          </a:p>
        </p:txBody>
      </p:sp>
    </p:spTree>
    <p:extLst>
      <p:ext uri="{BB962C8B-B14F-4D97-AF65-F5344CB8AC3E}">
        <p14:creationId xmlns:p14="http://schemas.microsoft.com/office/powerpoint/2010/main" val="260334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8" grpId="0"/>
      <p:bldP spid="17" grpId="0"/>
      <p:bldP spid="21" grpId="0"/>
      <p:bldP spid="22" grpId="0"/>
      <p:bldP spid="23" grpId="0"/>
      <p:bldP spid="3" grpId="0"/>
      <p:bldP spid="13" grpId="0"/>
      <p:bldP spid="14" grpId="0"/>
      <p:bldP spid="15" grpId="0"/>
      <p:bldP spid="19" grpId="0"/>
      <p:bldP spid="20" grpId="0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1350A-0DAC-4EF2-93B7-EE69C1FE4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184" y="554110"/>
            <a:ext cx="10515600" cy="5914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Independent sample t-test</a:t>
            </a:r>
            <a:br>
              <a:rPr lang="en-US" b="1" dirty="0"/>
            </a:br>
            <a:endParaRPr lang="en-Z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33F113-EA51-4271-80A3-9FE172E99BE9}"/>
              </a:ext>
            </a:extLst>
          </p:cNvPr>
          <p:cNvSpPr txBox="1"/>
          <p:nvPr/>
        </p:nvSpPr>
        <p:spPr>
          <a:xfrm>
            <a:off x="1043149" y="1160147"/>
            <a:ext cx="5022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dirty="0"/>
              <a:t>Assumptions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7E4FD3-4A28-47DF-B31F-DC04968F47C4}"/>
              </a:ext>
            </a:extLst>
          </p:cNvPr>
          <p:cNvSpPr txBox="1"/>
          <p:nvPr/>
        </p:nvSpPr>
        <p:spPr>
          <a:xfrm>
            <a:off x="1269218" y="2226017"/>
            <a:ext cx="608408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ZA" sz="3000" dirty="0"/>
              <a:t>Normality</a:t>
            </a:r>
          </a:p>
          <a:p>
            <a:pPr marL="514350" indent="-514350">
              <a:buFont typeface="+mj-lt"/>
              <a:buAutoNum type="arabicPeriod"/>
            </a:pPr>
            <a:endParaRPr lang="en-ZA" sz="3000" dirty="0"/>
          </a:p>
          <a:p>
            <a:pPr marL="514350" indent="-514350">
              <a:buFont typeface="+mj-lt"/>
              <a:buAutoNum type="arabicPeriod"/>
            </a:pPr>
            <a:endParaRPr lang="en-ZA" sz="3000" dirty="0"/>
          </a:p>
          <a:p>
            <a:pPr marL="514350" indent="-514350">
              <a:buFont typeface="+mj-lt"/>
              <a:buAutoNum type="arabicPeriod"/>
            </a:pPr>
            <a:r>
              <a:rPr lang="en-ZA" sz="3000" dirty="0"/>
              <a:t>Independent groups</a:t>
            </a:r>
          </a:p>
          <a:p>
            <a:pPr marL="514350" indent="-514350">
              <a:buFont typeface="+mj-lt"/>
              <a:buAutoNum type="arabicPeriod"/>
            </a:pPr>
            <a:endParaRPr lang="en-ZA" sz="3000" dirty="0"/>
          </a:p>
          <a:p>
            <a:pPr marL="514350" indent="-514350">
              <a:buFont typeface="+mj-lt"/>
              <a:buAutoNum type="arabicPeriod"/>
            </a:pPr>
            <a:endParaRPr lang="en-ZA" sz="3000" dirty="0"/>
          </a:p>
          <a:p>
            <a:pPr marL="514350" indent="-514350">
              <a:buFont typeface="+mj-lt"/>
              <a:buAutoNum type="arabicPeriod"/>
            </a:pPr>
            <a:r>
              <a:rPr lang="en-ZA" sz="3000" dirty="0"/>
              <a:t>Equal variance between groups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D1A5013-9A71-4446-8C45-01A567FE3AA4}"/>
              </a:ext>
            </a:extLst>
          </p:cNvPr>
          <p:cNvGrpSpPr/>
          <p:nvPr/>
        </p:nvGrpSpPr>
        <p:grpSpPr>
          <a:xfrm>
            <a:off x="4020792" y="1744921"/>
            <a:ext cx="2278408" cy="1221548"/>
            <a:chOff x="4096992" y="1782364"/>
            <a:chExt cx="2354608" cy="1448952"/>
          </a:xfrm>
        </p:grpSpPr>
        <p:sp>
          <p:nvSpPr>
            <p:cNvPr id="15" name="Freeform 19">
              <a:extLst>
                <a:ext uri="{FF2B5EF4-FFF2-40B4-BE49-F238E27FC236}">
                  <a16:creationId xmlns:a16="http://schemas.microsoft.com/office/drawing/2014/main" id="{A4DDDA79-497E-4608-B198-C7B618A88DF1}"/>
                </a:ext>
              </a:extLst>
            </p:cNvPr>
            <p:cNvSpPr/>
            <p:nvPr/>
          </p:nvSpPr>
          <p:spPr>
            <a:xfrm>
              <a:off x="4473032" y="1897321"/>
              <a:ext cx="1592283" cy="1193470"/>
            </a:xfrm>
            <a:custGeom>
              <a:avLst/>
              <a:gdLst>
                <a:gd name="connsiteX0" fmla="*/ 0 w 3503221"/>
                <a:gd name="connsiteY0" fmla="*/ 2565070 h 2565070"/>
                <a:gd name="connsiteX1" fmla="*/ 1816925 w 3503221"/>
                <a:gd name="connsiteY1" fmla="*/ 0 h 2565070"/>
                <a:gd name="connsiteX2" fmla="*/ 3503221 w 3503221"/>
                <a:gd name="connsiteY2" fmla="*/ 2565070 h 25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03221" h="2565070">
                  <a:moveTo>
                    <a:pt x="0" y="2565070"/>
                  </a:moveTo>
                  <a:cubicBezTo>
                    <a:pt x="616527" y="1282535"/>
                    <a:pt x="1233055" y="0"/>
                    <a:pt x="1816925" y="0"/>
                  </a:cubicBezTo>
                  <a:cubicBezTo>
                    <a:pt x="2400795" y="0"/>
                    <a:pt x="3346863" y="2214748"/>
                    <a:pt x="3503221" y="2565070"/>
                  </a:cubicBezTo>
                </a:path>
              </a:pathLst>
            </a:custGeom>
            <a:solidFill>
              <a:schemeClr val="accent1">
                <a:lumMod val="20000"/>
                <a:lumOff val="80000"/>
                <a:alpha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C8ECDBC-EBD4-46E1-8563-7B3E97D90C78}"/>
                </a:ext>
              </a:extLst>
            </p:cNvPr>
            <p:cNvCxnSpPr>
              <a:cxnSpLocks/>
            </p:cNvCxnSpPr>
            <p:nvPr/>
          </p:nvCxnSpPr>
          <p:spPr>
            <a:xfrm>
              <a:off x="4096992" y="3078916"/>
              <a:ext cx="23546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BA03F8D-D4C5-4579-8CDA-8A7501CB1B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9392" y="1782364"/>
              <a:ext cx="0" cy="14489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Graphic 23" descr="Group">
            <a:extLst>
              <a:ext uri="{FF2B5EF4-FFF2-40B4-BE49-F238E27FC236}">
                <a16:creationId xmlns:a16="http://schemas.microsoft.com/office/drawing/2014/main" id="{94CE0B01-3B51-4D72-98D7-6007A6A279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16297" y="3245304"/>
            <a:ext cx="1258331" cy="1258331"/>
          </a:xfrm>
          <a:prstGeom prst="rect">
            <a:avLst/>
          </a:prstGeom>
        </p:spPr>
      </p:pic>
      <p:pic>
        <p:nvPicPr>
          <p:cNvPr id="25" name="Graphic 24" descr="Group">
            <a:extLst>
              <a:ext uri="{FF2B5EF4-FFF2-40B4-BE49-F238E27FC236}">
                <a16:creationId xmlns:a16="http://schemas.microsoft.com/office/drawing/2014/main" id="{65278846-9D1D-47D8-943E-8579C7B1C5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55134" y="3232179"/>
            <a:ext cx="1258331" cy="1258331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09241445-43C5-44DF-847B-17FBC16CECF5}"/>
              </a:ext>
            </a:extLst>
          </p:cNvPr>
          <p:cNvGrpSpPr/>
          <p:nvPr/>
        </p:nvGrpSpPr>
        <p:grpSpPr>
          <a:xfrm>
            <a:off x="7034136" y="4414684"/>
            <a:ext cx="4108648" cy="1258331"/>
            <a:chOff x="4688785" y="1676400"/>
            <a:chExt cx="3998015" cy="1524207"/>
          </a:xfrm>
        </p:grpSpPr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3143151-7D25-4FE6-8C6F-00D8882BD9A0}"/>
                </a:ext>
              </a:extLst>
            </p:cNvPr>
            <p:cNvSpPr/>
            <p:nvPr/>
          </p:nvSpPr>
          <p:spPr>
            <a:xfrm>
              <a:off x="4772902" y="1676400"/>
              <a:ext cx="1592283" cy="1193470"/>
            </a:xfrm>
            <a:custGeom>
              <a:avLst/>
              <a:gdLst>
                <a:gd name="connsiteX0" fmla="*/ 0 w 3503221"/>
                <a:gd name="connsiteY0" fmla="*/ 2565070 h 2565070"/>
                <a:gd name="connsiteX1" fmla="*/ 1816925 w 3503221"/>
                <a:gd name="connsiteY1" fmla="*/ 0 h 2565070"/>
                <a:gd name="connsiteX2" fmla="*/ 3503221 w 3503221"/>
                <a:gd name="connsiteY2" fmla="*/ 2565070 h 25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03221" h="2565070">
                  <a:moveTo>
                    <a:pt x="0" y="2565070"/>
                  </a:moveTo>
                  <a:cubicBezTo>
                    <a:pt x="616527" y="1282535"/>
                    <a:pt x="1233055" y="0"/>
                    <a:pt x="1816925" y="0"/>
                  </a:cubicBezTo>
                  <a:cubicBezTo>
                    <a:pt x="2400795" y="0"/>
                    <a:pt x="3346863" y="2214748"/>
                    <a:pt x="3503221" y="2565070"/>
                  </a:cubicBezTo>
                </a:path>
              </a:pathLst>
            </a:custGeom>
            <a:solidFill>
              <a:schemeClr val="accent6">
                <a:lumMod val="60000"/>
                <a:lumOff val="40000"/>
                <a:alpha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3207CDE-9429-44E2-A87A-950BB0BE1245}"/>
                </a:ext>
              </a:extLst>
            </p:cNvPr>
            <p:cNvCxnSpPr/>
            <p:nvPr/>
          </p:nvCxnSpPr>
          <p:spPr>
            <a:xfrm>
              <a:off x="4688785" y="2869870"/>
              <a:ext cx="399801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6DF28260-BF2E-4940-AD53-A7094244D913}"/>
                </a:ext>
              </a:extLst>
            </p:cNvPr>
            <p:cNvSpPr/>
            <p:nvPr/>
          </p:nvSpPr>
          <p:spPr>
            <a:xfrm>
              <a:off x="6096000" y="1676400"/>
              <a:ext cx="1592283" cy="1193470"/>
            </a:xfrm>
            <a:custGeom>
              <a:avLst/>
              <a:gdLst>
                <a:gd name="connsiteX0" fmla="*/ 0 w 3503221"/>
                <a:gd name="connsiteY0" fmla="*/ 2565070 h 2565070"/>
                <a:gd name="connsiteX1" fmla="*/ 1816925 w 3503221"/>
                <a:gd name="connsiteY1" fmla="*/ 0 h 2565070"/>
                <a:gd name="connsiteX2" fmla="*/ 3503221 w 3503221"/>
                <a:gd name="connsiteY2" fmla="*/ 2565070 h 25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03221" h="2565070">
                  <a:moveTo>
                    <a:pt x="0" y="2565070"/>
                  </a:moveTo>
                  <a:cubicBezTo>
                    <a:pt x="616527" y="1282535"/>
                    <a:pt x="1233055" y="0"/>
                    <a:pt x="1816925" y="0"/>
                  </a:cubicBezTo>
                  <a:cubicBezTo>
                    <a:pt x="2400795" y="0"/>
                    <a:pt x="3346863" y="2214748"/>
                    <a:pt x="3503221" y="2565070"/>
                  </a:cubicBezTo>
                </a:path>
              </a:pathLst>
            </a:custGeom>
            <a:solidFill>
              <a:schemeClr val="accent1">
                <a:lumMod val="20000"/>
                <a:lumOff val="80000"/>
                <a:alpha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5665DFD-FE0A-4E9A-945F-FB7F00B0ED7C}"/>
                </a:ext>
              </a:extLst>
            </p:cNvPr>
            <p:cNvSpPr txBox="1"/>
            <p:nvPr/>
          </p:nvSpPr>
          <p:spPr>
            <a:xfrm>
              <a:off x="5029200" y="2831068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b="1" dirty="0">
                  <a:solidFill>
                    <a:schemeClr val="accent6">
                      <a:lumMod val="75000"/>
                    </a:schemeClr>
                  </a:solidFill>
                </a:rPr>
                <a:t>Group 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2B21920-A854-4EF4-98BA-BD98983441DE}"/>
                </a:ext>
              </a:extLst>
            </p:cNvPr>
            <p:cNvSpPr txBox="1"/>
            <p:nvPr/>
          </p:nvSpPr>
          <p:spPr>
            <a:xfrm>
              <a:off x="6388925" y="2831275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b="1" dirty="0">
                  <a:solidFill>
                    <a:schemeClr val="accent1">
                      <a:lumMod val="75000"/>
                    </a:schemeClr>
                  </a:solidFill>
                </a:rPr>
                <a:t>Group 2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F9734C9-5F0F-40EB-9F02-D6AEC6C25EA4}"/>
              </a:ext>
            </a:extLst>
          </p:cNvPr>
          <p:cNvSpPr txBox="1"/>
          <p:nvPr/>
        </p:nvSpPr>
        <p:spPr>
          <a:xfrm>
            <a:off x="9238594" y="2275475"/>
            <a:ext cx="2342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chemeClr val="accent2"/>
                </a:solidFill>
              </a:rPr>
              <a:t>Wilcoxon test</a:t>
            </a:r>
          </a:p>
        </p:txBody>
      </p:sp>
      <p:pic>
        <p:nvPicPr>
          <p:cNvPr id="6" name="Graphic 5" descr="Close">
            <a:extLst>
              <a:ext uri="{FF2B5EF4-FFF2-40B4-BE49-F238E27FC236}">
                <a16:creationId xmlns:a16="http://schemas.microsoft.com/office/drawing/2014/main" id="{3ED29CC4-8D33-4E7D-8D21-878B55C547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54188" y="2198935"/>
            <a:ext cx="664031" cy="664031"/>
          </a:xfrm>
          <a:prstGeom prst="rect">
            <a:avLst/>
          </a:prstGeom>
        </p:spPr>
      </p:pic>
      <p:pic>
        <p:nvPicPr>
          <p:cNvPr id="9" name="Graphic 8" descr="Line arrow Straight">
            <a:extLst>
              <a:ext uri="{FF2B5EF4-FFF2-40B4-BE49-F238E27FC236}">
                <a16:creationId xmlns:a16="http://schemas.microsoft.com/office/drawing/2014/main" id="{66F98281-09E8-4B47-A1C0-4E70642371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800000">
            <a:off x="8480291" y="2076745"/>
            <a:ext cx="664030" cy="859127"/>
          </a:xfrm>
          <a:prstGeom prst="rect">
            <a:avLst/>
          </a:prstGeom>
        </p:spPr>
      </p:pic>
      <p:pic>
        <p:nvPicPr>
          <p:cNvPr id="22" name="Graphic 21" descr="Close">
            <a:extLst>
              <a:ext uri="{FF2B5EF4-FFF2-40B4-BE49-F238E27FC236}">
                <a16:creationId xmlns:a16="http://schemas.microsoft.com/office/drawing/2014/main" id="{5BCC3A2B-6B4D-4C0F-A145-A63CF1D768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64312" y="3570531"/>
            <a:ext cx="664031" cy="66403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F001BA0-AF6D-4D6E-81F2-1C6535368129}"/>
              </a:ext>
            </a:extLst>
          </p:cNvPr>
          <p:cNvSpPr txBox="1"/>
          <p:nvPr/>
        </p:nvSpPr>
        <p:spPr>
          <a:xfrm>
            <a:off x="9830342" y="3672968"/>
            <a:ext cx="2342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chemeClr val="accent2"/>
                </a:solidFill>
              </a:rPr>
              <a:t>Paired t-test</a:t>
            </a:r>
          </a:p>
        </p:txBody>
      </p:sp>
      <p:pic>
        <p:nvPicPr>
          <p:cNvPr id="26" name="Graphic 25" descr="Line arrow Straight">
            <a:extLst>
              <a:ext uri="{FF2B5EF4-FFF2-40B4-BE49-F238E27FC236}">
                <a16:creationId xmlns:a16="http://schemas.microsoft.com/office/drawing/2014/main" id="{2F429DD4-34A1-4F59-BAAB-8EE96E78E7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800000">
            <a:off x="9093712" y="3477771"/>
            <a:ext cx="664030" cy="85912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070C587-AC5A-41EC-8739-BD33DF1E1CCC}"/>
              </a:ext>
            </a:extLst>
          </p:cNvPr>
          <p:cNvSpPr txBox="1"/>
          <p:nvPr/>
        </p:nvSpPr>
        <p:spPr>
          <a:xfrm>
            <a:off x="9366735" y="5957136"/>
            <a:ext cx="2342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chemeClr val="accent2"/>
                </a:solidFill>
              </a:rPr>
              <a:t>Welch t-test</a:t>
            </a:r>
          </a:p>
        </p:txBody>
      </p:sp>
      <p:pic>
        <p:nvPicPr>
          <p:cNvPr id="34" name="Graphic 33" descr="Line arrow Straight">
            <a:extLst>
              <a:ext uri="{FF2B5EF4-FFF2-40B4-BE49-F238E27FC236}">
                <a16:creationId xmlns:a16="http://schemas.microsoft.com/office/drawing/2014/main" id="{991783D0-9F56-43C0-A2E7-4244159EB3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800000">
            <a:off x="8632691" y="5758405"/>
            <a:ext cx="664030" cy="859127"/>
          </a:xfrm>
          <a:prstGeom prst="rect">
            <a:avLst/>
          </a:prstGeom>
        </p:spPr>
      </p:pic>
      <p:pic>
        <p:nvPicPr>
          <p:cNvPr id="35" name="Graphic 34" descr="Close">
            <a:extLst>
              <a:ext uri="{FF2B5EF4-FFF2-40B4-BE49-F238E27FC236}">
                <a16:creationId xmlns:a16="http://schemas.microsoft.com/office/drawing/2014/main" id="{476D0AAA-7285-42E6-B864-F7DFAD1AC3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68660" y="5872952"/>
            <a:ext cx="664031" cy="66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57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3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1905000" y="1960541"/>
            <a:ext cx="4014850" cy="1564575"/>
            <a:chOff x="381000" y="1600200"/>
            <a:chExt cx="4014850" cy="1564575"/>
          </a:xfrm>
        </p:grpSpPr>
        <p:sp>
          <p:nvSpPr>
            <p:cNvPr id="5" name="Freeform 4"/>
            <p:cNvSpPr/>
            <p:nvPr/>
          </p:nvSpPr>
          <p:spPr>
            <a:xfrm>
              <a:off x="769917" y="1600200"/>
              <a:ext cx="1592283" cy="1193470"/>
            </a:xfrm>
            <a:custGeom>
              <a:avLst/>
              <a:gdLst>
                <a:gd name="connsiteX0" fmla="*/ 0 w 3503221"/>
                <a:gd name="connsiteY0" fmla="*/ 2565070 h 2565070"/>
                <a:gd name="connsiteX1" fmla="*/ 1816925 w 3503221"/>
                <a:gd name="connsiteY1" fmla="*/ 0 h 2565070"/>
                <a:gd name="connsiteX2" fmla="*/ 3503221 w 3503221"/>
                <a:gd name="connsiteY2" fmla="*/ 2565070 h 25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03221" h="2565070">
                  <a:moveTo>
                    <a:pt x="0" y="2565070"/>
                  </a:moveTo>
                  <a:cubicBezTo>
                    <a:pt x="616527" y="1282535"/>
                    <a:pt x="1233055" y="0"/>
                    <a:pt x="1816925" y="0"/>
                  </a:cubicBezTo>
                  <a:cubicBezTo>
                    <a:pt x="2400795" y="0"/>
                    <a:pt x="3346863" y="2214748"/>
                    <a:pt x="3503221" y="2565070"/>
                  </a:cubicBezTo>
                </a:path>
              </a:pathLst>
            </a:custGeom>
            <a:solidFill>
              <a:schemeClr val="accent6">
                <a:lumMod val="60000"/>
                <a:lumOff val="40000"/>
                <a:alpha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381000" y="2793670"/>
              <a:ext cx="399801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Freeform 19"/>
            <p:cNvSpPr/>
            <p:nvPr/>
          </p:nvSpPr>
          <p:spPr>
            <a:xfrm>
              <a:off x="773875" y="1930730"/>
              <a:ext cx="1592283" cy="1193470"/>
            </a:xfrm>
            <a:custGeom>
              <a:avLst/>
              <a:gdLst>
                <a:gd name="connsiteX0" fmla="*/ 0 w 3503221"/>
                <a:gd name="connsiteY0" fmla="*/ 2565070 h 2565070"/>
                <a:gd name="connsiteX1" fmla="*/ 1816925 w 3503221"/>
                <a:gd name="connsiteY1" fmla="*/ 0 h 2565070"/>
                <a:gd name="connsiteX2" fmla="*/ 3503221 w 3503221"/>
                <a:gd name="connsiteY2" fmla="*/ 2565070 h 25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03221" h="2565070">
                  <a:moveTo>
                    <a:pt x="0" y="2565070"/>
                  </a:moveTo>
                  <a:cubicBezTo>
                    <a:pt x="616527" y="1282535"/>
                    <a:pt x="1233055" y="0"/>
                    <a:pt x="1816925" y="0"/>
                  </a:cubicBezTo>
                  <a:cubicBezTo>
                    <a:pt x="2400795" y="0"/>
                    <a:pt x="3346863" y="2214748"/>
                    <a:pt x="3503221" y="2565070"/>
                  </a:cubicBezTo>
                </a:path>
              </a:pathLst>
            </a:custGeom>
            <a:solidFill>
              <a:schemeClr val="accent1">
                <a:lumMod val="20000"/>
                <a:lumOff val="80000"/>
                <a:alpha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97835" y="3112325"/>
              <a:ext cx="399801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209800" y="2069068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b="1" dirty="0">
                  <a:solidFill>
                    <a:schemeClr val="accent6">
                      <a:lumMod val="75000"/>
                    </a:schemeClr>
                  </a:solidFill>
                </a:rPr>
                <a:t>Group 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362200" y="2795443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b="1" dirty="0">
                  <a:solidFill>
                    <a:schemeClr val="accent1">
                      <a:lumMod val="75000"/>
                    </a:schemeClr>
                  </a:solidFill>
                </a:rPr>
                <a:t>Group 2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212786" y="2146094"/>
            <a:ext cx="3998015" cy="1524207"/>
            <a:chOff x="4688785" y="1676400"/>
            <a:chExt cx="3998015" cy="1524207"/>
          </a:xfrm>
        </p:grpSpPr>
        <p:sp>
          <p:nvSpPr>
            <p:cNvPr id="23" name="Freeform 22"/>
            <p:cNvSpPr/>
            <p:nvPr/>
          </p:nvSpPr>
          <p:spPr>
            <a:xfrm>
              <a:off x="4772902" y="1676400"/>
              <a:ext cx="1592283" cy="1193470"/>
            </a:xfrm>
            <a:custGeom>
              <a:avLst/>
              <a:gdLst>
                <a:gd name="connsiteX0" fmla="*/ 0 w 3503221"/>
                <a:gd name="connsiteY0" fmla="*/ 2565070 h 2565070"/>
                <a:gd name="connsiteX1" fmla="*/ 1816925 w 3503221"/>
                <a:gd name="connsiteY1" fmla="*/ 0 h 2565070"/>
                <a:gd name="connsiteX2" fmla="*/ 3503221 w 3503221"/>
                <a:gd name="connsiteY2" fmla="*/ 2565070 h 25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03221" h="2565070">
                  <a:moveTo>
                    <a:pt x="0" y="2565070"/>
                  </a:moveTo>
                  <a:cubicBezTo>
                    <a:pt x="616527" y="1282535"/>
                    <a:pt x="1233055" y="0"/>
                    <a:pt x="1816925" y="0"/>
                  </a:cubicBezTo>
                  <a:cubicBezTo>
                    <a:pt x="2400795" y="0"/>
                    <a:pt x="3346863" y="2214748"/>
                    <a:pt x="3503221" y="2565070"/>
                  </a:cubicBezTo>
                </a:path>
              </a:pathLst>
            </a:custGeom>
            <a:solidFill>
              <a:schemeClr val="accent6">
                <a:lumMod val="60000"/>
                <a:lumOff val="40000"/>
                <a:alpha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4688785" y="2869870"/>
              <a:ext cx="399801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reeform 25"/>
            <p:cNvSpPr/>
            <p:nvPr/>
          </p:nvSpPr>
          <p:spPr>
            <a:xfrm>
              <a:off x="6096000" y="1676400"/>
              <a:ext cx="1592283" cy="1193470"/>
            </a:xfrm>
            <a:custGeom>
              <a:avLst/>
              <a:gdLst>
                <a:gd name="connsiteX0" fmla="*/ 0 w 3503221"/>
                <a:gd name="connsiteY0" fmla="*/ 2565070 h 2565070"/>
                <a:gd name="connsiteX1" fmla="*/ 1816925 w 3503221"/>
                <a:gd name="connsiteY1" fmla="*/ 0 h 2565070"/>
                <a:gd name="connsiteX2" fmla="*/ 3503221 w 3503221"/>
                <a:gd name="connsiteY2" fmla="*/ 2565070 h 25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03221" h="2565070">
                  <a:moveTo>
                    <a:pt x="0" y="2565070"/>
                  </a:moveTo>
                  <a:cubicBezTo>
                    <a:pt x="616527" y="1282535"/>
                    <a:pt x="1233055" y="0"/>
                    <a:pt x="1816925" y="0"/>
                  </a:cubicBezTo>
                  <a:cubicBezTo>
                    <a:pt x="2400795" y="0"/>
                    <a:pt x="3346863" y="2214748"/>
                    <a:pt x="3503221" y="2565070"/>
                  </a:cubicBezTo>
                </a:path>
              </a:pathLst>
            </a:custGeom>
            <a:solidFill>
              <a:schemeClr val="accent1">
                <a:lumMod val="20000"/>
                <a:lumOff val="80000"/>
                <a:alpha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29200" y="2831068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b="1" dirty="0">
                  <a:solidFill>
                    <a:schemeClr val="accent6">
                      <a:lumMod val="75000"/>
                    </a:schemeClr>
                  </a:solidFill>
                </a:rPr>
                <a:t>Group 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388925" y="2831275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b="1" dirty="0">
                  <a:solidFill>
                    <a:schemeClr val="accent1">
                      <a:lumMod val="75000"/>
                    </a:schemeClr>
                  </a:solidFill>
                </a:rPr>
                <a:t>Group 2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905001" y="1516855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000" b="1" dirty="0">
                <a:solidFill>
                  <a:schemeClr val="accent2"/>
                </a:solidFill>
              </a:rPr>
              <a:t>Equal</a:t>
            </a:r>
            <a:r>
              <a:rPr lang="en-ZA" sz="2000" b="1" dirty="0">
                <a:solidFill>
                  <a:srgbClr val="FF0000"/>
                </a:solidFill>
              </a:rPr>
              <a:t> </a:t>
            </a:r>
            <a:r>
              <a:rPr lang="en-ZA" sz="2000" b="1" dirty="0"/>
              <a:t>mean</a:t>
            </a:r>
            <a:r>
              <a:rPr lang="en-ZA" sz="2000" b="1" dirty="0">
                <a:solidFill>
                  <a:srgbClr val="FF0000"/>
                </a:solidFill>
              </a:rPr>
              <a:t> </a:t>
            </a:r>
            <a:r>
              <a:rPr lang="en-ZA" sz="2000" b="1" dirty="0"/>
              <a:t>-</a:t>
            </a:r>
            <a:r>
              <a:rPr lang="en-ZA" sz="2000" b="1" dirty="0">
                <a:solidFill>
                  <a:srgbClr val="FF0000"/>
                </a:solidFill>
              </a:rPr>
              <a:t> </a:t>
            </a:r>
            <a:r>
              <a:rPr lang="en-ZA" sz="2000" b="1" dirty="0">
                <a:solidFill>
                  <a:schemeClr val="accent2"/>
                </a:solidFill>
              </a:rPr>
              <a:t>Equal</a:t>
            </a:r>
            <a:r>
              <a:rPr lang="en-ZA" sz="2000" b="1" dirty="0">
                <a:solidFill>
                  <a:srgbClr val="FF0000"/>
                </a:solidFill>
              </a:rPr>
              <a:t> </a:t>
            </a:r>
            <a:r>
              <a:rPr lang="en-ZA" sz="2000" b="1" dirty="0"/>
              <a:t>variance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32518" y="1502353"/>
            <a:ext cx="3998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000" b="1" dirty="0">
                <a:solidFill>
                  <a:schemeClr val="accent2"/>
                </a:solidFill>
              </a:rPr>
              <a:t>Different</a:t>
            </a:r>
            <a:r>
              <a:rPr lang="en-ZA" sz="2000" b="1" dirty="0">
                <a:solidFill>
                  <a:srgbClr val="FF0000"/>
                </a:solidFill>
              </a:rPr>
              <a:t> </a:t>
            </a:r>
            <a:r>
              <a:rPr lang="en-ZA" sz="2000" b="1" dirty="0"/>
              <a:t>mean</a:t>
            </a:r>
            <a:r>
              <a:rPr lang="en-ZA" sz="2000" b="1" dirty="0">
                <a:solidFill>
                  <a:srgbClr val="FF0000"/>
                </a:solidFill>
              </a:rPr>
              <a:t> </a:t>
            </a:r>
            <a:r>
              <a:rPr lang="en-ZA" sz="2000" b="1" dirty="0"/>
              <a:t>-</a:t>
            </a:r>
            <a:r>
              <a:rPr lang="en-ZA" sz="2000" b="1" dirty="0">
                <a:solidFill>
                  <a:srgbClr val="FF0000"/>
                </a:solidFill>
              </a:rPr>
              <a:t> </a:t>
            </a:r>
            <a:r>
              <a:rPr lang="en-ZA" sz="2000" b="1" dirty="0">
                <a:solidFill>
                  <a:schemeClr val="accent2"/>
                </a:solidFill>
              </a:rPr>
              <a:t>Equal</a:t>
            </a:r>
            <a:r>
              <a:rPr lang="en-ZA" sz="2000" b="1" dirty="0">
                <a:solidFill>
                  <a:srgbClr val="FF0000"/>
                </a:solidFill>
              </a:rPr>
              <a:t> </a:t>
            </a:r>
            <a:r>
              <a:rPr lang="en-ZA" sz="2000" b="1" dirty="0"/>
              <a:t>variance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1828801" y="4445330"/>
            <a:ext cx="4074215" cy="1574470"/>
            <a:chOff x="304800" y="4445330"/>
            <a:chExt cx="4074215" cy="1574470"/>
          </a:xfrm>
        </p:grpSpPr>
        <p:sp>
          <p:nvSpPr>
            <p:cNvPr id="33" name="Freeform 32"/>
            <p:cNvSpPr/>
            <p:nvPr/>
          </p:nvSpPr>
          <p:spPr>
            <a:xfrm>
              <a:off x="769917" y="4445330"/>
              <a:ext cx="1592283" cy="1193470"/>
            </a:xfrm>
            <a:custGeom>
              <a:avLst/>
              <a:gdLst>
                <a:gd name="connsiteX0" fmla="*/ 0 w 3503221"/>
                <a:gd name="connsiteY0" fmla="*/ 2565070 h 2565070"/>
                <a:gd name="connsiteX1" fmla="*/ 1816925 w 3503221"/>
                <a:gd name="connsiteY1" fmla="*/ 0 h 2565070"/>
                <a:gd name="connsiteX2" fmla="*/ 3503221 w 3503221"/>
                <a:gd name="connsiteY2" fmla="*/ 2565070 h 25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03221" h="2565070">
                  <a:moveTo>
                    <a:pt x="0" y="2565070"/>
                  </a:moveTo>
                  <a:cubicBezTo>
                    <a:pt x="616527" y="1282535"/>
                    <a:pt x="1233055" y="0"/>
                    <a:pt x="1816925" y="0"/>
                  </a:cubicBezTo>
                  <a:cubicBezTo>
                    <a:pt x="2400795" y="0"/>
                    <a:pt x="3346863" y="2214748"/>
                    <a:pt x="3503221" y="2565070"/>
                  </a:cubicBezTo>
                </a:path>
              </a:pathLst>
            </a:custGeom>
            <a:solidFill>
              <a:schemeClr val="accent6">
                <a:lumMod val="60000"/>
                <a:lumOff val="40000"/>
                <a:alpha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381000" y="5638800"/>
              <a:ext cx="399801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reeform 35"/>
            <p:cNvSpPr/>
            <p:nvPr/>
          </p:nvSpPr>
          <p:spPr>
            <a:xfrm>
              <a:off x="457200" y="5334000"/>
              <a:ext cx="2286000" cy="660070"/>
            </a:xfrm>
            <a:custGeom>
              <a:avLst/>
              <a:gdLst>
                <a:gd name="connsiteX0" fmla="*/ 0 w 3503221"/>
                <a:gd name="connsiteY0" fmla="*/ 2565070 h 2565070"/>
                <a:gd name="connsiteX1" fmla="*/ 1816925 w 3503221"/>
                <a:gd name="connsiteY1" fmla="*/ 0 h 2565070"/>
                <a:gd name="connsiteX2" fmla="*/ 3503221 w 3503221"/>
                <a:gd name="connsiteY2" fmla="*/ 2565070 h 25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03221" h="2565070">
                  <a:moveTo>
                    <a:pt x="0" y="2565070"/>
                  </a:moveTo>
                  <a:cubicBezTo>
                    <a:pt x="616527" y="1282535"/>
                    <a:pt x="1233055" y="0"/>
                    <a:pt x="1816925" y="0"/>
                  </a:cubicBezTo>
                  <a:cubicBezTo>
                    <a:pt x="2400795" y="0"/>
                    <a:pt x="3346863" y="2214748"/>
                    <a:pt x="3503221" y="2565070"/>
                  </a:cubicBezTo>
                </a:path>
              </a:pathLst>
            </a:custGeom>
            <a:solidFill>
              <a:schemeClr val="accent1">
                <a:lumMod val="20000"/>
                <a:lumOff val="80000"/>
                <a:alpha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304800" y="6002975"/>
              <a:ext cx="399801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133600" y="4964668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b="1" dirty="0">
                  <a:solidFill>
                    <a:schemeClr val="accent6">
                      <a:lumMod val="75000"/>
                    </a:schemeClr>
                  </a:solidFill>
                </a:rPr>
                <a:t>Group 1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667000" y="5650468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b="1" dirty="0">
                  <a:solidFill>
                    <a:schemeClr val="accent1">
                      <a:lumMod val="75000"/>
                    </a:schemeClr>
                  </a:solidFill>
                </a:rPr>
                <a:t>Group 2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1790700" y="4036315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000" b="1" dirty="0">
                <a:solidFill>
                  <a:schemeClr val="accent2"/>
                </a:solidFill>
              </a:rPr>
              <a:t>Equal</a:t>
            </a:r>
            <a:r>
              <a:rPr lang="en-ZA" b="1" dirty="0">
                <a:solidFill>
                  <a:srgbClr val="FF0000"/>
                </a:solidFill>
              </a:rPr>
              <a:t> </a:t>
            </a:r>
            <a:r>
              <a:rPr lang="en-ZA" sz="2000" b="1" dirty="0"/>
              <a:t>mean</a:t>
            </a:r>
            <a:r>
              <a:rPr lang="en-ZA" b="1" dirty="0">
                <a:solidFill>
                  <a:srgbClr val="FF0000"/>
                </a:solidFill>
              </a:rPr>
              <a:t> </a:t>
            </a:r>
            <a:r>
              <a:rPr lang="en-ZA" b="1" dirty="0"/>
              <a:t>-</a:t>
            </a:r>
            <a:r>
              <a:rPr lang="en-ZA" b="1" dirty="0">
                <a:solidFill>
                  <a:srgbClr val="FF0000"/>
                </a:solidFill>
              </a:rPr>
              <a:t> </a:t>
            </a:r>
            <a:r>
              <a:rPr lang="en-ZA" sz="2000" b="1" dirty="0">
                <a:solidFill>
                  <a:schemeClr val="accent2"/>
                </a:solidFill>
              </a:rPr>
              <a:t>Different</a:t>
            </a:r>
            <a:r>
              <a:rPr lang="en-ZA" b="1" dirty="0">
                <a:solidFill>
                  <a:srgbClr val="FF0000"/>
                </a:solidFill>
              </a:rPr>
              <a:t> </a:t>
            </a:r>
            <a:r>
              <a:rPr lang="en-ZA" sz="2000" b="1" dirty="0"/>
              <a:t>variance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248401" y="4495594"/>
            <a:ext cx="3998015" cy="1524207"/>
            <a:chOff x="4724400" y="4495593"/>
            <a:chExt cx="3998015" cy="1524207"/>
          </a:xfrm>
        </p:grpSpPr>
        <p:sp>
          <p:nvSpPr>
            <p:cNvPr id="41" name="Freeform 40"/>
            <p:cNvSpPr/>
            <p:nvPr/>
          </p:nvSpPr>
          <p:spPr>
            <a:xfrm>
              <a:off x="4808517" y="4495593"/>
              <a:ext cx="1592283" cy="1193470"/>
            </a:xfrm>
            <a:custGeom>
              <a:avLst/>
              <a:gdLst>
                <a:gd name="connsiteX0" fmla="*/ 0 w 3503221"/>
                <a:gd name="connsiteY0" fmla="*/ 2565070 h 2565070"/>
                <a:gd name="connsiteX1" fmla="*/ 1816925 w 3503221"/>
                <a:gd name="connsiteY1" fmla="*/ 0 h 2565070"/>
                <a:gd name="connsiteX2" fmla="*/ 3503221 w 3503221"/>
                <a:gd name="connsiteY2" fmla="*/ 2565070 h 25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03221" h="2565070">
                  <a:moveTo>
                    <a:pt x="0" y="2565070"/>
                  </a:moveTo>
                  <a:cubicBezTo>
                    <a:pt x="616527" y="1282535"/>
                    <a:pt x="1233055" y="0"/>
                    <a:pt x="1816925" y="0"/>
                  </a:cubicBezTo>
                  <a:cubicBezTo>
                    <a:pt x="2400795" y="0"/>
                    <a:pt x="3346863" y="2214748"/>
                    <a:pt x="3503221" y="2565070"/>
                  </a:cubicBezTo>
                </a:path>
              </a:pathLst>
            </a:custGeom>
            <a:solidFill>
              <a:schemeClr val="accent6">
                <a:lumMod val="60000"/>
                <a:lumOff val="40000"/>
                <a:alpha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4724400" y="5689063"/>
              <a:ext cx="399801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Freeform 43"/>
            <p:cNvSpPr/>
            <p:nvPr/>
          </p:nvSpPr>
          <p:spPr>
            <a:xfrm>
              <a:off x="5562600" y="4537949"/>
              <a:ext cx="2819400" cy="1151113"/>
            </a:xfrm>
            <a:custGeom>
              <a:avLst/>
              <a:gdLst>
                <a:gd name="connsiteX0" fmla="*/ 0 w 3503221"/>
                <a:gd name="connsiteY0" fmla="*/ 2565070 h 2565070"/>
                <a:gd name="connsiteX1" fmla="*/ 1816925 w 3503221"/>
                <a:gd name="connsiteY1" fmla="*/ 0 h 2565070"/>
                <a:gd name="connsiteX2" fmla="*/ 3503221 w 3503221"/>
                <a:gd name="connsiteY2" fmla="*/ 2565070 h 25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03221" h="2565070">
                  <a:moveTo>
                    <a:pt x="0" y="2565070"/>
                  </a:moveTo>
                  <a:cubicBezTo>
                    <a:pt x="616527" y="1282535"/>
                    <a:pt x="1233055" y="0"/>
                    <a:pt x="1816925" y="0"/>
                  </a:cubicBezTo>
                  <a:cubicBezTo>
                    <a:pt x="2400795" y="0"/>
                    <a:pt x="3346863" y="2214748"/>
                    <a:pt x="3503221" y="2565070"/>
                  </a:cubicBezTo>
                </a:path>
              </a:pathLst>
            </a:custGeom>
            <a:solidFill>
              <a:schemeClr val="accent1">
                <a:lumMod val="20000"/>
                <a:lumOff val="80000"/>
                <a:alpha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064815" y="5650261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b="1" dirty="0">
                  <a:solidFill>
                    <a:schemeClr val="accent6">
                      <a:lumMod val="75000"/>
                    </a:schemeClr>
                  </a:solidFill>
                </a:rPr>
                <a:t>Group 1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934200" y="5650468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b="1" dirty="0">
                  <a:solidFill>
                    <a:schemeClr val="accent1">
                      <a:lumMod val="75000"/>
                    </a:schemeClr>
                  </a:solidFill>
                </a:rPr>
                <a:t>Group 2</a:t>
              </a: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6248401" y="4036315"/>
            <a:ext cx="4178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000" b="1" dirty="0">
                <a:solidFill>
                  <a:schemeClr val="accent2"/>
                </a:solidFill>
              </a:rPr>
              <a:t>Different</a:t>
            </a:r>
            <a:r>
              <a:rPr lang="en-ZA" b="1" dirty="0">
                <a:solidFill>
                  <a:srgbClr val="FF0000"/>
                </a:solidFill>
              </a:rPr>
              <a:t> </a:t>
            </a:r>
            <a:r>
              <a:rPr lang="en-ZA" sz="2000" b="1" dirty="0"/>
              <a:t>mean</a:t>
            </a:r>
            <a:r>
              <a:rPr lang="en-ZA" b="1" dirty="0">
                <a:solidFill>
                  <a:srgbClr val="FF0000"/>
                </a:solidFill>
              </a:rPr>
              <a:t> </a:t>
            </a:r>
            <a:r>
              <a:rPr lang="en-ZA" b="1" dirty="0"/>
              <a:t>-</a:t>
            </a:r>
            <a:r>
              <a:rPr lang="en-ZA" b="1" dirty="0">
                <a:solidFill>
                  <a:srgbClr val="FF0000"/>
                </a:solidFill>
              </a:rPr>
              <a:t> </a:t>
            </a:r>
            <a:r>
              <a:rPr lang="en-ZA" sz="2000" b="1" dirty="0">
                <a:solidFill>
                  <a:schemeClr val="accent2"/>
                </a:solidFill>
              </a:rPr>
              <a:t>Different</a:t>
            </a:r>
            <a:r>
              <a:rPr lang="en-ZA" b="1" dirty="0">
                <a:solidFill>
                  <a:srgbClr val="FF0000"/>
                </a:solidFill>
              </a:rPr>
              <a:t> </a:t>
            </a:r>
            <a:r>
              <a:rPr lang="en-ZA" sz="2000" b="1" dirty="0"/>
              <a:t>variance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59716" y="978247"/>
            <a:ext cx="693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800" dirty="0"/>
              <a:t>Why does variance matter?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E230CD00-536A-4457-B5BE-C01151851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184" y="554110"/>
            <a:ext cx="10515600" cy="5914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Independent sample t-test</a:t>
            </a:r>
            <a:br>
              <a:rPr lang="en-US" b="1" dirty="0"/>
            </a:br>
            <a:endParaRPr lang="en-ZA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A854770-14C2-4065-8403-DDE26C2F200E}"/>
              </a:ext>
            </a:extLst>
          </p:cNvPr>
          <p:cNvSpPr txBox="1"/>
          <p:nvPr/>
        </p:nvSpPr>
        <p:spPr>
          <a:xfrm>
            <a:off x="609600" y="2018268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000" b="1" dirty="0">
                <a:solidFill>
                  <a:schemeClr val="accent1"/>
                </a:solidFill>
              </a:rPr>
              <a:t>t- test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E068FA1-1781-4CBF-B45C-2464E4C6053D}"/>
              </a:ext>
            </a:extLst>
          </p:cNvPr>
          <p:cNvSpPr txBox="1"/>
          <p:nvPr/>
        </p:nvSpPr>
        <p:spPr>
          <a:xfrm>
            <a:off x="457200" y="2452593"/>
            <a:ext cx="106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b="1" dirty="0"/>
              <a:t>Assumes</a:t>
            </a:r>
            <a:r>
              <a:rPr lang="en-ZA" b="1" dirty="0">
                <a:solidFill>
                  <a:srgbClr val="FF0000"/>
                </a:solidFill>
              </a:rPr>
              <a:t> </a:t>
            </a:r>
            <a:r>
              <a:rPr lang="en-ZA" b="1" dirty="0">
                <a:solidFill>
                  <a:schemeClr val="accent2"/>
                </a:solidFill>
              </a:rPr>
              <a:t>Equal</a:t>
            </a:r>
            <a:r>
              <a:rPr lang="en-ZA" b="1" dirty="0">
                <a:solidFill>
                  <a:srgbClr val="FF0000"/>
                </a:solidFill>
              </a:rPr>
              <a:t> </a:t>
            </a:r>
            <a:r>
              <a:rPr lang="en-ZA" b="1" dirty="0"/>
              <a:t>variance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85CA065-FACF-48BF-9A9E-DCA5A0351EFC}"/>
              </a:ext>
            </a:extLst>
          </p:cNvPr>
          <p:cNvSpPr/>
          <p:nvPr/>
        </p:nvSpPr>
        <p:spPr>
          <a:xfrm>
            <a:off x="457200" y="2005568"/>
            <a:ext cx="1143000" cy="148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7F63CA7-5195-4C30-B534-8ADC8D1E45E2}"/>
              </a:ext>
            </a:extLst>
          </p:cNvPr>
          <p:cNvSpPr txBox="1"/>
          <p:nvPr/>
        </p:nvSpPr>
        <p:spPr>
          <a:xfrm>
            <a:off x="378516" y="1574451"/>
            <a:ext cx="1489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dirty="0" err="1"/>
              <a:t>var.equal</a:t>
            </a:r>
            <a:r>
              <a:rPr lang="en-ZA" b="1" dirty="0"/>
              <a:t> = </a:t>
            </a:r>
            <a:r>
              <a:rPr lang="en-ZA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7FBB60-9341-4824-8FD4-1EE6847EE28E}"/>
              </a:ext>
            </a:extLst>
          </p:cNvPr>
          <p:cNvSpPr txBox="1"/>
          <p:nvPr/>
        </p:nvSpPr>
        <p:spPr>
          <a:xfrm>
            <a:off x="584200" y="4267200"/>
            <a:ext cx="1074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000" b="1" dirty="0">
                <a:solidFill>
                  <a:schemeClr val="accent1"/>
                </a:solidFill>
              </a:rPr>
              <a:t>Welch </a:t>
            </a:r>
          </a:p>
          <a:p>
            <a:r>
              <a:rPr lang="en-ZA" sz="2000" b="1" dirty="0">
                <a:solidFill>
                  <a:schemeClr val="accent1"/>
                </a:solidFill>
              </a:rPr>
              <a:t>t- test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2D7F02C-4597-49C0-9614-70635119A285}"/>
              </a:ext>
            </a:extLst>
          </p:cNvPr>
          <p:cNvSpPr txBox="1"/>
          <p:nvPr/>
        </p:nvSpPr>
        <p:spPr>
          <a:xfrm>
            <a:off x="444500" y="4893270"/>
            <a:ext cx="106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b="1" dirty="0"/>
              <a:t>Assumes</a:t>
            </a:r>
            <a:r>
              <a:rPr lang="en-ZA" b="1" dirty="0">
                <a:solidFill>
                  <a:srgbClr val="FF0000"/>
                </a:solidFill>
              </a:rPr>
              <a:t> </a:t>
            </a:r>
            <a:r>
              <a:rPr lang="en-ZA" b="1" dirty="0">
                <a:solidFill>
                  <a:schemeClr val="accent2"/>
                </a:solidFill>
              </a:rPr>
              <a:t>Different</a:t>
            </a:r>
            <a:r>
              <a:rPr lang="en-ZA" b="1" dirty="0">
                <a:solidFill>
                  <a:srgbClr val="FF0000"/>
                </a:solidFill>
              </a:rPr>
              <a:t> </a:t>
            </a:r>
            <a:r>
              <a:rPr lang="en-ZA" b="1" dirty="0"/>
              <a:t>variance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C217060-E72E-4AA1-97A9-6D4796B0CAB7}"/>
              </a:ext>
            </a:extLst>
          </p:cNvPr>
          <p:cNvSpPr/>
          <p:nvPr/>
        </p:nvSpPr>
        <p:spPr>
          <a:xfrm>
            <a:off x="431800" y="4267200"/>
            <a:ext cx="1143000" cy="15679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2710AC5-3134-407F-828A-BFF06E71C62C}"/>
              </a:ext>
            </a:extLst>
          </p:cNvPr>
          <p:cNvSpPr txBox="1"/>
          <p:nvPr/>
        </p:nvSpPr>
        <p:spPr>
          <a:xfrm>
            <a:off x="368300" y="3821668"/>
            <a:ext cx="128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dirty="0"/>
              <a:t>‘R’ Default</a:t>
            </a:r>
          </a:p>
        </p:txBody>
      </p:sp>
    </p:spTree>
    <p:extLst>
      <p:ext uri="{BB962C8B-B14F-4D97-AF65-F5344CB8AC3E}">
        <p14:creationId xmlns:p14="http://schemas.microsoft.com/office/powerpoint/2010/main" val="719867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40" grpId="0"/>
      <p:bldP spid="47" grpId="0"/>
      <p:bldP spid="2" grpId="0"/>
      <p:bldP spid="42" grpId="0"/>
      <p:bldP spid="48" grpId="0"/>
      <p:bldP spid="49" grpId="0" animBg="1"/>
      <p:bldP spid="50" grpId="0"/>
      <p:bldP spid="51" grpId="0"/>
      <p:bldP spid="52" grpId="0"/>
      <p:bldP spid="57" grpId="0" animBg="1"/>
      <p:bldP spid="5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1350A-0DAC-4EF2-93B7-EE69C1FE4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184" y="554110"/>
            <a:ext cx="10515600" cy="5914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Dependent sample t-test</a:t>
            </a:r>
            <a:br>
              <a:rPr lang="en-US" b="1" dirty="0"/>
            </a:br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4A3D34-7D8F-4495-8CE3-D8D9FBCB3D43}"/>
              </a:ext>
            </a:extLst>
          </p:cNvPr>
          <p:cNvSpPr txBox="1"/>
          <p:nvPr/>
        </p:nvSpPr>
        <p:spPr>
          <a:xfrm>
            <a:off x="627182" y="2429140"/>
            <a:ext cx="73121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dirty="0"/>
              <a:t>Average score of medical students at University of Sheffield </a:t>
            </a:r>
            <a:r>
              <a:rPr lang="en-ZA" sz="2800" b="1" dirty="0"/>
              <a:t>before &amp; after </a:t>
            </a:r>
            <a:r>
              <a:rPr lang="en-ZA" sz="2800" dirty="0"/>
              <a:t>a ‘course revision’ module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7880E9-D5A1-4644-A8FC-47440C46B9CD}"/>
              </a:ext>
            </a:extLst>
          </p:cNvPr>
          <p:cNvSpPr txBox="1"/>
          <p:nvPr/>
        </p:nvSpPr>
        <p:spPr>
          <a:xfrm>
            <a:off x="2356169" y="3546801"/>
            <a:ext cx="872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b="1" dirty="0">
                <a:solidFill>
                  <a:schemeClr val="accent1">
                    <a:lumMod val="75000"/>
                  </a:schemeClr>
                </a:solidFill>
              </a:rPr>
              <a:t>H</a:t>
            </a:r>
            <a:r>
              <a:rPr lang="en-ZA" sz="3200" b="1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en-ZA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1FF224-0068-4965-BDE7-7D2C3DC06DDB}"/>
              </a:ext>
            </a:extLst>
          </p:cNvPr>
          <p:cNvSpPr/>
          <p:nvPr/>
        </p:nvSpPr>
        <p:spPr>
          <a:xfrm>
            <a:off x="3024384" y="3564678"/>
            <a:ext cx="1152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3200" b="1" dirty="0">
                <a:solidFill>
                  <a:schemeClr val="accent1">
                    <a:lumMod val="75000"/>
                  </a:schemeClr>
                </a:solidFill>
              </a:rPr>
              <a:t>x̄ = x̄‘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A97E28-9C34-44D0-B884-16B15FD0BD03}"/>
              </a:ext>
            </a:extLst>
          </p:cNvPr>
          <p:cNvSpPr txBox="1"/>
          <p:nvPr/>
        </p:nvSpPr>
        <p:spPr>
          <a:xfrm>
            <a:off x="2356169" y="4159031"/>
            <a:ext cx="872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b="1" dirty="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en-ZA" sz="3200" b="1" baseline="-25000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EC5DAC-A4AA-428C-8118-9F3F252DDFCA}"/>
              </a:ext>
            </a:extLst>
          </p:cNvPr>
          <p:cNvSpPr txBox="1"/>
          <p:nvPr/>
        </p:nvSpPr>
        <p:spPr>
          <a:xfrm>
            <a:off x="593438" y="1744098"/>
            <a:ext cx="88567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dirty="0"/>
              <a:t>Compare the mean between 2 dependent groups </a:t>
            </a:r>
            <a:r>
              <a:rPr lang="en-ZA" sz="3200" b="1" dirty="0">
                <a:solidFill>
                  <a:schemeClr val="accent2"/>
                </a:solidFill>
              </a:rPr>
              <a:t>[x̄</a:t>
            </a:r>
            <a:r>
              <a:rPr lang="en-ZA" sz="3200" b="1" baseline="-25000" dirty="0">
                <a:solidFill>
                  <a:schemeClr val="accent2"/>
                </a:solidFill>
              </a:rPr>
              <a:t> </a:t>
            </a:r>
            <a:r>
              <a:rPr lang="en-ZA" sz="3200" b="1" dirty="0">
                <a:solidFill>
                  <a:schemeClr val="accent2"/>
                </a:solidFill>
              </a:rPr>
              <a:t>, x̄’]</a:t>
            </a:r>
            <a:r>
              <a:rPr lang="en-ZA" sz="3200" dirty="0"/>
              <a:t> </a:t>
            </a:r>
            <a:endParaRPr lang="en-ZA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DB8FD5-0FB4-428E-809A-115E484C7EC7}"/>
              </a:ext>
            </a:extLst>
          </p:cNvPr>
          <p:cNvSpPr/>
          <p:nvPr/>
        </p:nvSpPr>
        <p:spPr>
          <a:xfrm>
            <a:off x="3024384" y="4186486"/>
            <a:ext cx="10599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3200" b="1" dirty="0">
                <a:solidFill>
                  <a:schemeClr val="accent6">
                    <a:lumMod val="75000"/>
                  </a:schemeClr>
                </a:solidFill>
              </a:rPr>
              <a:t>x̄ ≠ x̄‘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39C1EE-DBE0-4A35-8DC8-C0726A7E31AD}"/>
              </a:ext>
            </a:extLst>
          </p:cNvPr>
          <p:cNvSpPr txBox="1"/>
          <p:nvPr/>
        </p:nvSpPr>
        <p:spPr>
          <a:xfrm>
            <a:off x="627183" y="1153746"/>
            <a:ext cx="11682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dirty="0"/>
              <a:t>Also called paired t-test</a:t>
            </a:r>
          </a:p>
        </p:txBody>
      </p:sp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01E94D9D-B001-4195-BCEE-A2AA8D0669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954376"/>
              </p:ext>
            </p:extLst>
          </p:nvPr>
        </p:nvGraphicFramePr>
        <p:xfrm>
          <a:off x="9450193" y="2266702"/>
          <a:ext cx="2495007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089">
                  <a:extLst>
                    <a:ext uri="{9D8B030D-6E8A-4147-A177-3AD203B41FA5}">
                      <a16:colId xmlns:a16="http://schemas.microsoft.com/office/drawing/2014/main" val="2769852242"/>
                    </a:ext>
                  </a:extLst>
                </a:gridCol>
                <a:gridCol w="720811">
                  <a:extLst>
                    <a:ext uri="{9D8B030D-6E8A-4147-A177-3AD203B41FA5}">
                      <a16:colId xmlns:a16="http://schemas.microsoft.com/office/drawing/2014/main" val="181953765"/>
                    </a:ext>
                  </a:extLst>
                </a:gridCol>
                <a:gridCol w="821107">
                  <a:extLst>
                    <a:ext uri="{9D8B030D-6E8A-4147-A177-3AD203B41FA5}">
                      <a16:colId xmlns:a16="http://schemas.microsoft.com/office/drawing/2014/main" val="2473083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Student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Pre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Post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22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John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63.5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65.5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189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Sue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71.2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80.3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16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Sarah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56.6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52.5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9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Nick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80.0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80.5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592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Ben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79.4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86.3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553470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39EE71-0069-4EAA-9E43-EDFCBA609E0E}"/>
              </a:ext>
            </a:extLst>
          </p:cNvPr>
          <p:cNvCxnSpPr>
            <a:cxnSpLocks/>
          </p:cNvCxnSpPr>
          <p:nvPr/>
        </p:nvCxnSpPr>
        <p:spPr>
          <a:xfrm flipH="1">
            <a:off x="10585155" y="1859545"/>
            <a:ext cx="275103" cy="287577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07630F9-72F7-4B7C-8C92-98347D69C129}"/>
              </a:ext>
            </a:extLst>
          </p:cNvPr>
          <p:cNvCxnSpPr>
            <a:cxnSpLocks/>
          </p:cNvCxnSpPr>
          <p:nvPr/>
        </p:nvCxnSpPr>
        <p:spPr>
          <a:xfrm>
            <a:off x="11000935" y="1859545"/>
            <a:ext cx="309490" cy="266477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1255DB7-1650-46F1-A596-26C7BECCAB20}"/>
              </a:ext>
            </a:extLst>
          </p:cNvPr>
          <p:cNvSpPr txBox="1"/>
          <p:nvPr/>
        </p:nvSpPr>
        <p:spPr>
          <a:xfrm>
            <a:off x="10400358" y="1459435"/>
            <a:ext cx="1683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000" b="1" dirty="0">
                <a:solidFill>
                  <a:schemeClr val="accent1">
                    <a:lumMod val="75000"/>
                  </a:schemeClr>
                </a:solidFill>
              </a:rPr>
              <a:t>Numeric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9D1806A-E338-4FD2-804C-66E6B3C74AE6}"/>
              </a:ext>
            </a:extLst>
          </p:cNvPr>
          <p:cNvSpPr/>
          <p:nvPr/>
        </p:nvSpPr>
        <p:spPr>
          <a:xfrm>
            <a:off x="3180473" y="5159850"/>
            <a:ext cx="28777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800" dirty="0" err="1">
                <a:latin typeface="SimSun" panose="02010600030101010101" pitchFamily="2" charset="-122"/>
                <a:ea typeface="SimSun" panose="02010600030101010101" pitchFamily="2" charset="-122"/>
              </a:rPr>
              <a:t>t.test</a:t>
            </a:r>
            <a:r>
              <a:rPr lang="en-ZA" sz="2800" dirty="0">
                <a:latin typeface="SimSun" panose="02010600030101010101" pitchFamily="2" charset="-122"/>
                <a:ea typeface="SimSun" panose="02010600030101010101" pitchFamily="2" charset="-122"/>
              </a:rPr>
              <a:t>(numVar1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842E7AF-A4FA-41AD-B66E-D5CCB8E920DB}"/>
              </a:ext>
            </a:extLst>
          </p:cNvPr>
          <p:cNvSpPr/>
          <p:nvPr/>
        </p:nvSpPr>
        <p:spPr>
          <a:xfrm>
            <a:off x="5755698" y="5152417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800" dirty="0">
                <a:latin typeface="SimSun" panose="02010600030101010101" pitchFamily="2" charset="-122"/>
                <a:ea typeface="SimSun" panose="02010600030101010101" pitchFamily="2" charset="-122"/>
              </a:rPr>
              <a:t>,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04C687D-7FA1-421A-AF10-E9B1C5A53E1F}"/>
              </a:ext>
            </a:extLst>
          </p:cNvPr>
          <p:cNvSpPr/>
          <p:nvPr/>
        </p:nvSpPr>
        <p:spPr>
          <a:xfrm>
            <a:off x="6071774" y="5158616"/>
            <a:ext cx="18004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800" dirty="0">
                <a:latin typeface="SimSun" panose="02010600030101010101" pitchFamily="2" charset="-122"/>
                <a:ea typeface="SimSun" panose="02010600030101010101" pitchFamily="2" charset="-122"/>
              </a:rPr>
              <a:t>numVar2 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9DFB291-DDD0-4006-AC0C-49437D99E3AE}"/>
              </a:ext>
            </a:extLst>
          </p:cNvPr>
          <p:cNvSpPr/>
          <p:nvPr/>
        </p:nvSpPr>
        <p:spPr>
          <a:xfrm>
            <a:off x="3176256" y="5781658"/>
            <a:ext cx="25186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800" dirty="0" err="1">
                <a:latin typeface="SimSun" panose="02010600030101010101" pitchFamily="2" charset="-122"/>
                <a:ea typeface="SimSun" panose="02010600030101010101" pitchFamily="2" charset="-122"/>
              </a:rPr>
              <a:t>t.test</a:t>
            </a:r>
            <a:r>
              <a:rPr lang="en-ZA" sz="2800" dirty="0">
                <a:latin typeface="SimSun" panose="02010600030101010101" pitchFamily="2" charset="-122"/>
                <a:ea typeface="SimSun" panose="02010600030101010101" pitchFamily="2" charset="-122"/>
              </a:rPr>
              <a:t>(  Pre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015D93C-0167-4BF0-8A27-30F0234E118C}"/>
              </a:ext>
            </a:extLst>
          </p:cNvPr>
          <p:cNvSpPr/>
          <p:nvPr/>
        </p:nvSpPr>
        <p:spPr>
          <a:xfrm>
            <a:off x="6044116" y="5781658"/>
            <a:ext cx="2148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2800" dirty="0">
                <a:latin typeface="SimSun" panose="02010600030101010101" pitchFamily="2" charset="-122"/>
                <a:ea typeface="SimSun" panose="02010600030101010101" pitchFamily="2" charset="-122"/>
              </a:rPr>
              <a:t>Post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410EE1C-1C7B-4353-8485-E6F14F0F54FF}"/>
              </a:ext>
            </a:extLst>
          </p:cNvPr>
          <p:cNvSpPr/>
          <p:nvPr/>
        </p:nvSpPr>
        <p:spPr>
          <a:xfrm>
            <a:off x="5520782" y="5802616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800" dirty="0">
                <a:latin typeface="SimSun" panose="02010600030101010101" pitchFamily="2" charset="-122"/>
                <a:ea typeface="SimSun" panose="02010600030101010101" pitchFamily="2" charset="-122"/>
              </a:rPr>
              <a:t>,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4EA06EF-FD10-4B88-93A2-21FD1070716D}"/>
              </a:ext>
            </a:extLst>
          </p:cNvPr>
          <p:cNvSpPr/>
          <p:nvPr/>
        </p:nvSpPr>
        <p:spPr>
          <a:xfrm>
            <a:off x="7698626" y="5141166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800" dirty="0">
                <a:latin typeface="SimSun" panose="02010600030101010101" pitchFamily="2" charset="-122"/>
                <a:ea typeface="SimSun" panose="02010600030101010101" pitchFamily="2" charset="-122"/>
              </a:rPr>
              <a:t>,paired=T) 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E9F2704-7002-4A5A-8DF3-5A4D41ADFB2B}"/>
              </a:ext>
            </a:extLst>
          </p:cNvPr>
          <p:cNvSpPr/>
          <p:nvPr/>
        </p:nvSpPr>
        <p:spPr>
          <a:xfrm>
            <a:off x="7698626" y="5738057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800" dirty="0">
                <a:latin typeface="SimSun" panose="02010600030101010101" pitchFamily="2" charset="-122"/>
                <a:ea typeface="SimSun" panose="02010600030101010101" pitchFamily="2" charset="-122"/>
              </a:rPr>
              <a:t>,paired=T)  </a:t>
            </a:r>
          </a:p>
        </p:txBody>
      </p:sp>
    </p:spTree>
    <p:extLst>
      <p:ext uri="{BB962C8B-B14F-4D97-AF65-F5344CB8AC3E}">
        <p14:creationId xmlns:p14="http://schemas.microsoft.com/office/powerpoint/2010/main" val="284404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3" grpId="0"/>
      <p:bldP spid="15" grpId="0"/>
      <p:bldP spid="18" grpId="0"/>
      <p:bldP spid="12" grpId="0"/>
      <p:bldP spid="10" grpId="0"/>
      <p:bldP spid="28" grpId="0"/>
      <p:bldP spid="29" grpId="0"/>
      <p:bldP spid="30" grpId="0"/>
      <p:bldP spid="31" grpId="0"/>
      <p:bldP spid="32" grpId="0"/>
      <p:bldP spid="34" grpId="0"/>
      <p:bldP spid="35" grpId="0"/>
      <p:bldP spid="36" grpId="0"/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8403" y="1339333"/>
            <a:ext cx="2286000" cy="991731"/>
          </a:xfrm>
          <a:prstGeom prst="snip2Diag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Normally distributed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16839" y="1314277"/>
            <a:ext cx="2362200" cy="991731"/>
          </a:xfrm>
          <a:prstGeom prst="snip2Diag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NOT normally distributed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42182" y="4713698"/>
            <a:ext cx="2057400" cy="550962"/>
          </a:xfrm>
          <a:prstGeom prst="snip2Diag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2400" b="1" dirty="0"/>
              <a:t>≤2 groups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9216" y="5701904"/>
            <a:ext cx="2057400" cy="550962"/>
          </a:xfrm>
          <a:prstGeom prst="snip2Diag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2400" b="1" dirty="0"/>
              <a:t>&gt; 2 groups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18037" y="4713698"/>
            <a:ext cx="4221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Wilcoxon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61803" y="5791201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ANOVA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04778" y="5644574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Kruskal Wallis</a:t>
            </a:r>
          </a:p>
          <a:p>
            <a:pPr algn="ctr"/>
            <a:r>
              <a:rPr lang="en-US" sz="2400" dirty="0"/>
              <a:t>Friedman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61803" y="4713698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t-test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45918" y="3502919"/>
            <a:ext cx="2580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Non-Parametric tests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7382" y="3434693"/>
            <a:ext cx="2057400" cy="991731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2400" b="1" dirty="0"/>
              <a:t>Significance tests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33203" y="3502919"/>
            <a:ext cx="167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Parametric tests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7382" y="2530734"/>
            <a:ext cx="2057400" cy="550962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Descriptives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309403" y="2530733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Mean ± SD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242644" y="2525876"/>
            <a:ext cx="2910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Median (IQR)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0B3AC15-4E46-43A2-A331-65CA3C0FB547}"/>
              </a:ext>
            </a:extLst>
          </p:cNvPr>
          <p:cNvSpPr txBox="1">
            <a:spLocks/>
          </p:cNvSpPr>
          <p:nvPr/>
        </p:nvSpPr>
        <p:spPr>
          <a:xfrm>
            <a:off x="2080388" y="218774"/>
            <a:ext cx="7772400" cy="785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b="1" dirty="0"/>
              <a:t>Choice of test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734BF19-3D94-4B51-829D-0732E1667F51}"/>
              </a:ext>
            </a:extLst>
          </p:cNvPr>
          <p:cNvSpPr/>
          <p:nvPr/>
        </p:nvSpPr>
        <p:spPr>
          <a:xfrm>
            <a:off x="8050238" y="4628334"/>
            <a:ext cx="1543927" cy="632392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43132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Introduc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Introduction</Template>
  <TotalTime>1741</TotalTime>
  <Words>1229</Words>
  <Application>Microsoft Office PowerPoint</Application>
  <PresentationFormat>Widescreen</PresentationFormat>
  <Paragraphs>491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FangSong</vt:lpstr>
      <vt:lpstr>SimSun</vt:lpstr>
      <vt:lpstr>Arial</vt:lpstr>
      <vt:lpstr>Calibri</vt:lpstr>
      <vt:lpstr>Calibri Light</vt:lpstr>
      <vt:lpstr>Segoe UI Historic</vt:lpstr>
      <vt:lpstr>Selawik</vt:lpstr>
      <vt:lpstr>Introduction</vt:lpstr>
      <vt:lpstr>Statistics for biological data</vt:lpstr>
      <vt:lpstr>PowerPoint Presentation</vt:lpstr>
      <vt:lpstr>PowerPoint Presentation</vt:lpstr>
      <vt:lpstr>One sample t-test </vt:lpstr>
      <vt:lpstr>Independent sample t-test </vt:lpstr>
      <vt:lpstr>Independent sample t-test </vt:lpstr>
      <vt:lpstr>Independent sample t-test </vt:lpstr>
      <vt:lpstr>Dependent sample t-test </vt:lpstr>
      <vt:lpstr>PowerPoint Presentation</vt:lpstr>
      <vt:lpstr>PowerPoint Presentation</vt:lpstr>
      <vt:lpstr>PowerPoint Presentation</vt:lpstr>
      <vt:lpstr>PowerPoint Presentation</vt:lpstr>
      <vt:lpstr>One-way ANOVA </vt:lpstr>
      <vt:lpstr>Two-way ANOVA </vt:lpstr>
      <vt:lpstr>Repeated measures ANOVA </vt:lpstr>
      <vt:lpstr>Post Hoc test</vt:lpstr>
      <vt:lpstr>PowerPoint Presentation</vt:lpstr>
      <vt:lpstr>PowerPoint Presentation</vt:lpstr>
      <vt:lpstr>Statistics for biological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for biological data</dc:title>
  <dc:creator>elbara</dc:creator>
  <cp:lastModifiedBy> </cp:lastModifiedBy>
  <cp:revision>63</cp:revision>
  <dcterms:created xsi:type="dcterms:W3CDTF">2019-09-15T15:17:45Z</dcterms:created>
  <dcterms:modified xsi:type="dcterms:W3CDTF">2020-03-05T01:27:27Z</dcterms:modified>
</cp:coreProperties>
</file>