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7" r:id="rId3"/>
    <p:sldId id="279" r:id="rId4"/>
    <p:sldId id="285" r:id="rId5"/>
    <p:sldId id="284" r:id="rId6"/>
    <p:sldId id="292" r:id="rId7"/>
    <p:sldId id="293" r:id="rId8"/>
    <p:sldId id="281" r:id="rId9"/>
    <p:sldId id="280" r:id="rId10"/>
    <p:sldId id="283" r:id="rId11"/>
    <p:sldId id="290" r:id="rId12"/>
    <p:sldId id="294" r:id="rId13"/>
    <p:sldId id="287" r:id="rId14"/>
    <p:sldId id="288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1145-9E58-4752-BF84-5A2015FD1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5663F-9ED1-4A47-8EE7-17AB640E2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744B-DFB4-4DD8-9B62-F748E23E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F0218-F0D4-4582-B26D-EDB6D9F0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4F0F-8647-4190-8D4F-E76F9114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252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1C64-9872-43CC-854F-DA0CB8FD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3719-B44C-4AEB-95AC-F1AF5491E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3164-BC90-4081-9153-6F635AFE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3823-A0A5-4612-8A48-4DAC93E2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98F2-6F29-43E6-9DDC-33688017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618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3B701-6E6C-4607-BB33-00EB87816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B466C-F549-4046-B673-1CBFE0A3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4ECA-D366-4F65-B494-101DC30E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0C50-C880-4988-A971-A58AEBFD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2DCBD-C0B6-4F07-90A4-8AF1F604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801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3F4E0C-89DC-4445-86C9-23EBE7ABC0D8}"/>
              </a:ext>
            </a:extLst>
          </p:cNvPr>
          <p:cNvSpPr/>
          <p:nvPr/>
        </p:nvSpPr>
        <p:spPr>
          <a:xfrm>
            <a:off x="-235528" y="136525"/>
            <a:ext cx="12718473" cy="8332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D6A37-8CF4-4FDA-9926-DD0E3C9D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75A6-11E0-48BF-B591-65E61605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97663-F13A-4B1B-934C-D257B998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8258-5D00-48D7-AE40-704AE0D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959E-36DA-4549-883E-995E4FE1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085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8A93-D2B2-4E10-9544-EBE8D5FA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DA47-B399-4E4E-9EEB-DF2E4506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DFF8-7738-4591-B529-4D734174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CFF79-D147-4B2C-AD65-40D06023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A2EA-8809-4A57-82C9-F1EF27D6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622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51D7-412C-4378-99A6-26576ED7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5144-0FC7-46D4-8ACA-78187AAA6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33673-778C-4A7A-B034-6D335CC0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591FA-4588-465C-AB9F-05A45B18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1ECB-0AD3-4FBA-9E8C-739CE445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547CE-F759-4A46-A556-67D329DF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928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F1AE-8C3F-4F23-8D64-5F393A9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E296B-5B18-42D4-8F04-C058F79C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343E0-123A-4B00-9659-564F74743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1516C-3988-45E9-A00C-22923F383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EFBC9-0DA5-4B5C-88A8-A95F38DE9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BB1AE-7AD2-4723-B62B-5C619927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657A6-07EC-4431-B7C4-73A384DE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81952-AB91-4093-A9D9-7A4E1C12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944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D2B4-5341-48DC-94D2-D3AD178A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67A8A-2094-4708-BC13-F33442C6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15AE4-280B-4F4B-9FA5-A1FA4B7F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67BE9-1AFD-4E6C-8741-779C9C33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281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48CD8-332F-45D5-AECF-644C04A5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F5E96-E48B-4D6A-A245-ECA3DEAD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AD197-857D-4AF4-ADB0-EB9F383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086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E268-3702-4FFC-92C0-DC086B52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172F-C76F-4322-B492-E1063722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AEFE0-6491-4677-82E8-5A07FD9B3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5BBD-AA3E-44E3-826D-D147D57B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38CD-4299-4A38-BC1F-B064DE4E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5DFDA-7594-4A20-9481-50E8C3E6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5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54CE-1792-4FE3-AF45-5519D330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963BF-7E3A-4266-9746-ED3E4CD2B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8248C-B0F4-44FC-B762-38633C3D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9FE1-C0CA-4BEF-9F6F-15235E1F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E945A-AD0D-4F4E-9C53-D8F63DC5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FBBD7-8DF5-485D-8573-863B36A5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832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ED6B4-7A01-4EDE-87D2-2A4858AD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99111-CF07-4616-BC0C-49E1497F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860B-8B8D-4A8A-9511-0376DA4E2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73C6A-911D-49E3-9560-CA8B1CDFD1A0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D4480-C6A9-418F-A540-4554B97C2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3BD3-547F-4120-AD25-75251DB79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559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487680" y="1764362"/>
            <a:ext cx="13167360" cy="1281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012592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3608" y="3527623"/>
            <a:ext cx="6604784" cy="120032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ZA" sz="4800" b="1" dirty="0">
                <a:solidFill>
                  <a:schemeClr val="accent1">
                    <a:lumMod val="50000"/>
                  </a:schemeClr>
                </a:solidFill>
              </a:rPr>
              <a:t>Contingency tables &amp; significance tests for categorical variables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020907" y="131918"/>
            <a:ext cx="2971800" cy="1281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4" y="96623"/>
            <a:ext cx="2321169" cy="1186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30AB50-2E40-45D8-A003-A443747176D0}"/>
              </a:ext>
            </a:extLst>
          </p:cNvPr>
          <p:cNvSpPr txBox="1"/>
          <p:nvPr/>
        </p:nvSpPr>
        <p:spPr>
          <a:xfrm>
            <a:off x="2793608" y="4989773"/>
            <a:ext cx="654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Aya </a:t>
            </a:r>
            <a:r>
              <a:rPr lang="en-ZA" sz="2400" b="1" dirty="0" err="1"/>
              <a:t>Elwazir</a:t>
            </a:r>
            <a:endParaRPr lang="en-ZA" sz="2400" b="1" dirty="0"/>
          </a:p>
          <a:p>
            <a:pPr algn="ctr"/>
            <a:r>
              <a:rPr lang="en-ZA" sz="2400" dirty="0"/>
              <a:t>Teaching assistant of medical genetics, FOMSCU</a:t>
            </a:r>
          </a:p>
          <a:p>
            <a:pPr algn="ctr"/>
            <a:r>
              <a:rPr lang="en-ZA" sz="2400" dirty="0"/>
              <a:t>PHD student, University of Sheffield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20E55-AE9B-4039-919D-83237D273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30" y="241520"/>
            <a:ext cx="1371600" cy="10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1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6FBBB1-E934-4498-86E7-C3B5275232E6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Chi square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529C81-B2E8-424D-8793-3C488142BEB2}"/>
              </a:ext>
            </a:extLst>
          </p:cNvPr>
          <p:cNvSpPr/>
          <p:nvPr/>
        </p:nvSpPr>
        <p:spPr>
          <a:xfrm>
            <a:off x="461889" y="1189177"/>
            <a:ext cx="112682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3200" dirty="0">
                <a:solidFill>
                  <a:schemeClr val="accent2">
                    <a:lumMod val="75000"/>
                  </a:schemeClr>
                </a:solidFill>
              </a:rPr>
              <a:t>Compares distribution </a:t>
            </a:r>
            <a:r>
              <a:rPr lang="en-ZA" sz="3200" dirty="0"/>
              <a:t>of </a:t>
            </a:r>
            <a:r>
              <a:rPr lang="en-ZA" sz="3200" dirty="0">
                <a:solidFill>
                  <a:schemeClr val="accent2">
                    <a:lumMod val="75000"/>
                  </a:schemeClr>
                </a:solidFill>
              </a:rPr>
              <a:t>two categorical </a:t>
            </a:r>
            <a:r>
              <a:rPr lang="en-ZA" sz="3200" dirty="0"/>
              <a:t>variables in a </a:t>
            </a:r>
            <a:r>
              <a:rPr lang="en-ZA" sz="3200" dirty="0">
                <a:solidFill>
                  <a:schemeClr val="accent2">
                    <a:lumMod val="75000"/>
                  </a:schemeClr>
                </a:solidFill>
              </a:rPr>
              <a:t>contingency table</a:t>
            </a:r>
            <a:r>
              <a:rPr lang="en-ZA" sz="3200" dirty="0"/>
              <a:t> to see if they are </a:t>
            </a:r>
            <a:r>
              <a:rPr lang="en-ZA" sz="3200" dirty="0">
                <a:solidFill>
                  <a:schemeClr val="accent2">
                    <a:lumMod val="75000"/>
                  </a:schemeClr>
                </a:solidFill>
              </a:rPr>
              <a:t>related</a:t>
            </a:r>
            <a:endParaRPr lang="en-ZA" sz="3200" dirty="0"/>
          </a:p>
          <a:p>
            <a:pPr algn="ctr"/>
            <a:endParaRPr lang="en-ZA" sz="3200" dirty="0"/>
          </a:p>
          <a:p>
            <a:pPr algn="ctr"/>
            <a:r>
              <a:rPr lang="en-ZA" sz="3200" dirty="0"/>
              <a:t>Measures difference between what is actually </a:t>
            </a:r>
            <a:r>
              <a:rPr lang="en-ZA" sz="3200" dirty="0">
                <a:solidFill>
                  <a:schemeClr val="accent2">
                    <a:lumMod val="75000"/>
                  </a:schemeClr>
                </a:solidFill>
              </a:rPr>
              <a:t>observed</a:t>
            </a:r>
            <a:r>
              <a:rPr lang="en-ZA" sz="3200" dirty="0"/>
              <a:t> in the data and what would be </a:t>
            </a:r>
            <a:r>
              <a:rPr lang="en-ZA" sz="3200" dirty="0">
                <a:solidFill>
                  <a:schemeClr val="accent2">
                    <a:lumMod val="75000"/>
                  </a:schemeClr>
                </a:solidFill>
              </a:rPr>
              <a:t>expected</a:t>
            </a:r>
            <a:r>
              <a:rPr lang="en-ZA" sz="3200" dirty="0"/>
              <a:t> if there was truly no relationship between the variables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716C3C-8D1F-4AFD-8052-AC01671C7B73}"/>
              </a:ext>
            </a:extLst>
          </p:cNvPr>
          <p:cNvGrpSpPr/>
          <p:nvPr/>
        </p:nvGrpSpPr>
        <p:grpSpPr>
          <a:xfrm>
            <a:off x="3953284" y="4939131"/>
            <a:ext cx="4527795" cy="1104349"/>
            <a:chOff x="2976626" y="4646890"/>
            <a:chExt cx="4527795" cy="110434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C13244F-E8F1-430B-8D07-33E4C0D3F463}"/>
                </a:ext>
              </a:extLst>
            </p:cNvPr>
            <p:cNvCxnSpPr/>
            <p:nvPr/>
          </p:nvCxnSpPr>
          <p:spPr>
            <a:xfrm>
              <a:off x="3727938" y="5170110"/>
              <a:ext cx="361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5F2020-A59E-49F4-8E67-3C8ADF6F0AE0}"/>
                </a:ext>
              </a:extLst>
            </p:cNvPr>
            <p:cNvSpPr txBox="1"/>
            <p:nvPr/>
          </p:nvSpPr>
          <p:spPr>
            <a:xfrm>
              <a:off x="4515728" y="5228019"/>
              <a:ext cx="25603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800" i="1" dirty="0"/>
                <a:t> Overall total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E161CF-45B9-4124-9095-8E2FCBA95A2F}"/>
                </a:ext>
              </a:extLst>
            </p:cNvPr>
            <p:cNvSpPr/>
            <p:nvPr/>
          </p:nvSpPr>
          <p:spPr>
            <a:xfrm>
              <a:off x="3727938" y="4646890"/>
              <a:ext cx="37764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2800" i="1" dirty="0"/>
                <a:t>Row total x Column total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72C100-B58B-41F1-8C57-401CEA086AC6}"/>
                </a:ext>
              </a:extLst>
            </p:cNvPr>
            <p:cNvSpPr/>
            <p:nvPr/>
          </p:nvSpPr>
          <p:spPr>
            <a:xfrm>
              <a:off x="2976626" y="4877722"/>
              <a:ext cx="5902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3200" i="1" dirty="0"/>
                <a:t>E=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77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415208-BF99-4A42-BF3A-EF2BD763B77C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Chi square test</a:t>
            </a:r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A0B58CBF-B246-4A15-81A2-09C55044F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96816"/>
              </p:ext>
            </p:extLst>
          </p:nvPr>
        </p:nvGraphicFramePr>
        <p:xfrm>
          <a:off x="3468088" y="4649292"/>
          <a:ext cx="6389010" cy="183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70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1254164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Abdominal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340156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459731">
                <a:tc rowSpan="2">
                  <a:txBody>
                    <a:bodyPr/>
                    <a:lstStyle/>
                    <a:p>
                      <a:r>
                        <a:rPr lang="en-ZA" sz="2400" b="1" dirty="0"/>
                        <a:t>Treatment</a:t>
                      </a:r>
                      <a:endParaRPr lang="en-Z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Aspirin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33.3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26.7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Placebo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31.7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25.3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3499380-5382-4E7D-BB05-F07393044B93}"/>
              </a:ext>
            </a:extLst>
          </p:cNvPr>
          <p:cNvSpPr/>
          <p:nvPr/>
        </p:nvSpPr>
        <p:spPr>
          <a:xfrm>
            <a:off x="6292312" y="2404433"/>
            <a:ext cx="1796612" cy="45016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1889C-1562-4502-8AD1-F383FCE6FF73}"/>
              </a:ext>
            </a:extLst>
          </p:cNvPr>
          <p:cNvSpPr txBox="1"/>
          <p:nvPr/>
        </p:nvSpPr>
        <p:spPr>
          <a:xfrm>
            <a:off x="3411816" y="1057714"/>
            <a:ext cx="192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accent2"/>
                </a:solidFill>
              </a:rPr>
              <a:t>Observed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7B196-B7D0-4815-8350-FFA30F00554B}"/>
              </a:ext>
            </a:extLst>
          </p:cNvPr>
          <p:cNvSpPr txBox="1"/>
          <p:nvPr/>
        </p:nvSpPr>
        <p:spPr>
          <a:xfrm>
            <a:off x="3411816" y="4178426"/>
            <a:ext cx="192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accent2"/>
                </a:solidFill>
              </a:rPr>
              <a:t>Expected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170658-6437-4F8E-82BE-D6B57D4FD5FF}"/>
              </a:ext>
            </a:extLst>
          </p:cNvPr>
          <p:cNvGrpSpPr/>
          <p:nvPr/>
        </p:nvGrpSpPr>
        <p:grpSpPr>
          <a:xfrm>
            <a:off x="218046" y="1881214"/>
            <a:ext cx="3003451" cy="1077217"/>
            <a:chOff x="3137509" y="4646890"/>
            <a:chExt cx="3122616" cy="107721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9B16FE-8D46-45FC-BD3A-A119C2AA51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7938" y="5170109"/>
              <a:ext cx="241348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6B7F5F-FE98-43A3-8A36-DE53F8DEF93A}"/>
                </a:ext>
              </a:extLst>
            </p:cNvPr>
            <p:cNvSpPr txBox="1"/>
            <p:nvPr/>
          </p:nvSpPr>
          <p:spPr>
            <a:xfrm>
              <a:off x="3699804" y="5200887"/>
              <a:ext cx="25603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800" i="1" dirty="0"/>
                <a:t> Overall total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D2C11-EB33-4BCD-ADB5-ACA020524279}"/>
                </a:ext>
              </a:extLst>
            </p:cNvPr>
            <p:cNvSpPr/>
            <p:nvPr/>
          </p:nvSpPr>
          <p:spPr>
            <a:xfrm>
              <a:off x="3727938" y="4646890"/>
              <a:ext cx="24134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2800" i="1" dirty="0"/>
                <a:t>R total x C total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D5AF0D-A866-493B-849B-98E9ABB873FF}"/>
                </a:ext>
              </a:extLst>
            </p:cNvPr>
            <p:cNvSpPr/>
            <p:nvPr/>
          </p:nvSpPr>
          <p:spPr>
            <a:xfrm>
              <a:off x="3137509" y="4877722"/>
              <a:ext cx="5902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3200" i="1" dirty="0"/>
                <a:t>E=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324A326-578C-4651-B937-E5F8165C0886}"/>
              </a:ext>
            </a:extLst>
          </p:cNvPr>
          <p:cNvSpPr/>
          <p:nvPr/>
        </p:nvSpPr>
        <p:spPr>
          <a:xfrm>
            <a:off x="9872596" y="2419325"/>
            <a:ext cx="1796612" cy="4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579324-D28D-4897-B4B7-780381D75141}"/>
              </a:ext>
            </a:extLst>
          </p:cNvPr>
          <p:cNvSpPr/>
          <p:nvPr/>
        </p:nvSpPr>
        <p:spPr>
          <a:xfrm>
            <a:off x="6292312" y="3323723"/>
            <a:ext cx="1796612" cy="4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9D812A-DCBC-43C2-B0CB-A30D98DB0531}"/>
              </a:ext>
            </a:extLst>
          </p:cNvPr>
          <p:cNvSpPr/>
          <p:nvPr/>
        </p:nvSpPr>
        <p:spPr>
          <a:xfrm>
            <a:off x="9872596" y="3324048"/>
            <a:ext cx="1796612" cy="4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29138-3A66-48D4-8668-44E80E9FB39A}"/>
              </a:ext>
            </a:extLst>
          </p:cNvPr>
          <p:cNvSpPr/>
          <p:nvPr/>
        </p:nvSpPr>
        <p:spPr>
          <a:xfrm>
            <a:off x="6292312" y="5580455"/>
            <a:ext cx="759417" cy="41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3BDB26-219D-40C0-B698-580DF36C20D3}"/>
              </a:ext>
            </a:extLst>
          </p:cNvPr>
          <p:cNvSpPr/>
          <p:nvPr/>
        </p:nvSpPr>
        <p:spPr>
          <a:xfrm>
            <a:off x="8074705" y="5583570"/>
            <a:ext cx="759417" cy="41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5B7071-C91E-4ED5-875D-D7DE8E0436D5}"/>
              </a:ext>
            </a:extLst>
          </p:cNvPr>
          <p:cNvSpPr/>
          <p:nvPr/>
        </p:nvSpPr>
        <p:spPr>
          <a:xfrm>
            <a:off x="6282884" y="6100033"/>
            <a:ext cx="759417" cy="28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41F5-BC68-4BF9-AC27-2A217FE48BF3}"/>
              </a:ext>
            </a:extLst>
          </p:cNvPr>
          <p:cNvSpPr/>
          <p:nvPr/>
        </p:nvSpPr>
        <p:spPr>
          <a:xfrm>
            <a:off x="8088924" y="6098157"/>
            <a:ext cx="759417" cy="28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375B8-6457-4CBD-9860-86AFFB37994C}"/>
              </a:ext>
            </a:extLst>
          </p:cNvPr>
          <p:cNvSpPr/>
          <p:nvPr/>
        </p:nvSpPr>
        <p:spPr>
          <a:xfrm>
            <a:off x="8088924" y="2404042"/>
            <a:ext cx="1796612" cy="45016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4EAC58-5D0F-4E37-856C-9765723FEE38}"/>
              </a:ext>
            </a:extLst>
          </p:cNvPr>
          <p:cNvSpPr/>
          <p:nvPr/>
        </p:nvSpPr>
        <p:spPr>
          <a:xfrm>
            <a:off x="8054573" y="3323332"/>
            <a:ext cx="1796612" cy="4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93DF76-FD47-48E6-B973-4F280896D7EC}"/>
              </a:ext>
            </a:extLst>
          </p:cNvPr>
          <p:cNvSpPr/>
          <p:nvPr/>
        </p:nvSpPr>
        <p:spPr>
          <a:xfrm>
            <a:off x="6310023" y="2868566"/>
            <a:ext cx="1796612" cy="45016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902593-9401-4023-B820-9108BBE7956C}"/>
              </a:ext>
            </a:extLst>
          </p:cNvPr>
          <p:cNvSpPr/>
          <p:nvPr/>
        </p:nvSpPr>
        <p:spPr>
          <a:xfrm>
            <a:off x="9870015" y="2850693"/>
            <a:ext cx="1796612" cy="4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BD87E5-DE9F-421E-9BC7-4B84DC7B59E2}"/>
              </a:ext>
            </a:extLst>
          </p:cNvPr>
          <p:cNvSpPr/>
          <p:nvPr/>
        </p:nvSpPr>
        <p:spPr>
          <a:xfrm>
            <a:off x="8071749" y="2865558"/>
            <a:ext cx="1796612" cy="45016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7C68A0B-45E6-4CAE-B4AD-7CF24F00D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708025"/>
              </p:ext>
            </p:extLst>
          </p:nvPr>
        </p:nvGraphicFramePr>
        <p:xfrm>
          <a:off x="3495822" y="1500641"/>
          <a:ext cx="8187398" cy="2288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70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1254164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3916356634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Abdominal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340156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ZA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459731">
                <a:tc rowSpan="2">
                  <a:txBody>
                    <a:bodyPr/>
                    <a:lstStyle/>
                    <a:p>
                      <a:r>
                        <a:rPr lang="en-ZA" sz="2400" b="1" dirty="0"/>
                        <a:t>Treatment</a:t>
                      </a:r>
                      <a:endParaRPr lang="en-Z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Aspirin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Placebo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r>
                        <a:rPr lang="en-ZA" sz="2400" b="1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495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85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" grpId="0"/>
      <p:bldP spid="12" grpId="0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  <p:bldP spid="10" grpId="0" animBg="1"/>
      <p:bldP spid="31" grpId="0" animBg="1"/>
      <p:bldP spid="32" grpId="0" animBg="1"/>
      <p:bldP spid="34" grpId="0" animBg="1"/>
      <p:bldP spid="35" grpId="0" animBg="1"/>
      <p:bldP spid="35" grpId="1" animBg="1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7C68A0B-45E6-4CAE-B4AD-7CF24F00D294}"/>
              </a:ext>
            </a:extLst>
          </p:cNvPr>
          <p:cNvGraphicFramePr>
            <a:graphicFrameLocks noGrp="1"/>
          </p:cNvGraphicFramePr>
          <p:nvPr/>
        </p:nvGraphicFramePr>
        <p:xfrm>
          <a:off x="3495822" y="1500641"/>
          <a:ext cx="8187398" cy="2288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70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1254164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3916356634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Abdominal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340156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ZA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459731">
                <a:tc rowSpan="2">
                  <a:txBody>
                    <a:bodyPr/>
                    <a:lstStyle/>
                    <a:p>
                      <a:r>
                        <a:rPr lang="en-ZA" sz="2400" b="1" dirty="0"/>
                        <a:t>Treatment</a:t>
                      </a:r>
                      <a:endParaRPr lang="en-Z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Aspirin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Placebo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r>
                        <a:rPr lang="en-ZA" sz="2400" b="1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49571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1415208-BF99-4A42-BF3A-EF2BD763B77C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Chi square 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1889C-1562-4502-8AD1-F383FCE6FF73}"/>
              </a:ext>
            </a:extLst>
          </p:cNvPr>
          <p:cNvSpPr txBox="1"/>
          <p:nvPr/>
        </p:nvSpPr>
        <p:spPr>
          <a:xfrm>
            <a:off x="3411816" y="1057714"/>
            <a:ext cx="192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accent2"/>
                </a:solidFill>
              </a:rPr>
              <a:t>Observed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170658-6437-4F8E-82BE-D6B57D4FD5FF}"/>
              </a:ext>
            </a:extLst>
          </p:cNvPr>
          <p:cNvGrpSpPr/>
          <p:nvPr/>
        </p:nvGrpSpPr>
        <p:grpSpPr>
          <a:xfrm>
            <a:off x="218047" y="1881214"/>
            <a:ext cx="3003450" cy="1077217"/>
            <a:chOff x="3137510" y="4646890"/>
            <a:chExt cx="3122615" cy="107721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9B16FE-8D46-45FC-BD3A-A119C2AA51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7938" y="5170109"/>
              <a:ext cx="241348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6B7F5F-FE98-43A3-8A36-DE53F8DEF93A}"/>
                </a:ext>
              </a:extLst>
            </p:cNvPr>
            <p:cNvSpPr txBox="1"/>
            <p:nvPr/>
          </p:nvSpPr>
          <p:spPr>
            <a:xfrm>
              <a:off x="3699804" y="5200887"/>
              <a:ext cx="25603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800" i="1" dirty="0"/>
                <a:t> Overall total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D2C11-EB33-4BCD-ADB5-ACA020524279}"/>
                </a:ext>
              </a:extLst>
            </p:cNvPr>
            <p:cNvSpPr/>
            <p:nvPr/>
          </p:nvSpPr>
          <p:spPr>
            <a:xfrm>
              <a:off x="3727938" y="4646890"/>
              <a:ext cx="24134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2800" i="1" dirty="0"/>
                <a:t>R total x C total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D5AF0D-A866-493B-849B-98E9ABB873FF}"/>
                </a:ext>
              </a:extLst>
            </p:cNvPr>
            <p:cNvSpPr/>
            <p:nvPr/>
          </p:nvSpPr>
          <p:spPr>
            <a:xfrm>
              <a:off x="3137510" y="4877722"/>
              <a:ext cx="5902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3200" i="1" dirty="0"/>
                <a:t>E=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4229138-3A66-48D4-8668-44E80E9FB39A}"/>
              </a:ext>
            </a:extLst>
          </p:cNvPr>
          <p:cNvSpPr/>
          <p:nvPr/>
        </p:nvSpPr>
        <p:spPr>
          <a:xfrm>
            <a:off x="6292312" y="5580455"/>
            <a:ext cx="759417" cy="41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3BDB26-219D-40C0-B698-580DF36C20D3}"/>
              </a:ext>
            </a:extLst>
          </p:cNvPr>
          <p:cNvSpPr/>
          <p:nvPr/>
        </p:nvSpPr>
        <p:spPr>
          <a:xfrm>
            <a:off x="8074705" y="5583570"/>
            <a:ext cx="759417" cy="41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5B7071-C91E-4ED5-875D-D7DE8E0436D5}"/>
              </a:ext>
            </a:extLst>
          </p:cNvPr>
          <p:cNvSpPr/>
          <p:nvPr/>
        </p:nvSpPr>
        <p:spPr>
          <a:xfrm>
            <a:off x="6282884" y="6100033"/>
            <a:ext cx="759417" cy="28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41F5-BC68-4BF9-AC27-2A217FE48BF3}"/>
              </a:ext>
            </a:extLst>
          </p:cNvPr>
          <p:cNvSpPr/>
          <p:nvPr/>
        </p:nvSpPr>
        <p:spPr>
          <a:xfrm>
            <a:off x="8088924" y="6098157"/>
            <a:ext cx="759417" cy="28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4B7B789D-47DA-4608-98BB-769CC33F7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3849543"/>
            <a:ext cx="3341078" cy="1670540"/>
          </a:xfrm>
          <a:prstGeom prst="rect">
            <a:avLst/>
          </a:prstGeom>
        </p:spPr>
      </p:pic>
      <p:pic>
        <p:nvPicPr>
          <p:cNvPr id="26" name="Graphic 25" descr="Line arrow Straight">
            <a:extLst>
              <a:ext uri="{FF2B5EF4-FFF2-40B4-BE49-F238E27FC236}">
                <a16:creationId xmlns:a16="http://schemas.microsoft.com/office/drawing/2014/main" id="{5B1A49FE-8AB9-403D-92AD-ADFBB2C12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444284" y="3158465"/>
            <a:ext cx="779899" cy="77989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E1B3248-C9C0-4863-9A9B-8CB3240978F9}"/>
              </a:ext>
            </a:extLst>
          </p:cNvPr>
          <p:cNvSpPr/>
          <p:nvPr/>
        </p:nvSpPr>
        <p:spPr>
          <a:xfrm>
            <a:off x="4597376" y="4267176"/>
            <a:ext cx="1842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i="1" dirty="0"/>
              <a:t>X</a:t>
            </a:r>
            <a:r>
              <a:rPr lang="en-ZA" sz="3200" i="1" baseline="30000" dirty="0"/>
              <a:t>2</a:t>
            </a:r>
            <a:r>
              <a:rPr lang="en-ZA" sz="3200" i="1" dirty="0"/>
              <a:t>= 12.95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A0389C-483B-43B5-91E7-7AEB3524953E}"/>
              </a:ext>
            </a:extLst>
          </p:cNvPr>
          <p:cNvSpPr/>
          <p:nvPr/>
        </p:nvSpPr>
        <p:spPr>
          <a:xfrm>
            <a:off x="6565041" y="4274525"/>
            <a:ext cx="2048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i="1" dirty="0"/>
              <a:t>P= 0.00032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68E65-7E4F-4C65-B121-8155D94379D6}"/>
              </a:ext>
            </a:extLst>
          </p:cNvPr>
          <p:cNvGrpSpPr/>
          <p:nvPr/>
        </p:nvGrpSpPr>
        <p:grpSpPr>
          <a:xfrm>
            <a:off x="1155154" y="5681100"/>
            <a:ext cx="10921068" cy="834113"/>
            <a:chOff x="799817" y="1742463"/>
            <a:chExt cx="10921068" cy="83411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B408AD-74BD-4227-9F87-3E58571D93C7}"/>
                </a:ext>
              </a:extLst>
            </p:cNvPr>
            <p:cNvSpPr txBox="1"/>
            <p:nvPr/>
          </p:nvSpPr>
          <p:spPr>
            <a:xfrm>
              <a:off x="799817" y="1742463"/>
              <a:ext cx="872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b="1" dirty="0">
                  <a:solidFill>
                    <a:schemeClr val="accent1">
                      <a:lumMod val="75000"/>
                    </a:schemeClr>
                  </a:solidFill>
                </a:rPr>
                <a:t>H</a:t>
              </a:r>
              <a:r>
                <a:rPr lang="en-ZA" sz="2400" b="1" baseline="-250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en-ZA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CC65A6E-7623-4F8F-8C7C-12DFED6D6729}"/>
                </a:ext>
              </a:extLst>
            </p:cNvPr>
            <p:cNvSpPr txBox="1"/>
            <p:nvPr/>
          </p:nvSpPr>
          <p:spPr>
            <a:xfrm>
              <a:off x="1205285" y="1745579"/>
              <a:ext cx="1051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dirty="0">
                  <a:solidFill>
                    <a:schemeClr val="accent1">
                      <a:lumMod val="75000"/>
                    </a:schemeClr>
                  </a:solidFill>
                </a:rPr>
                <a:t>Daily aspirin use </a:t>
              </a:r>
              <a:r>
                <a:rPr lang="en-ZA" sz="2400" b="1" dirty="0">
                  <a:solidFill>
                    <a:schemeClr val="accent1">
                      <a:lumMod val="75000"/>
                    </a:schemeClr>
                  </a:solidFill>
                </a:rPr>
                <a:t>is associated with lower OR not associated with </a:t>
              </a:r>
              <a:r>
                <a:rPr lang="en-ZA" sz="2400" dirty="0">
                  <a:solidFill>
                    <a:schemeClr val="accent1">
                      <a:lumMod val="75000"/>
                    </a:schemeClr>
                  </a:solidFill>
                </a:rPr>
                <a:t>frequency of abdominal problems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369B5C8-9FC9-4445-A02E-8120BF410C34}"/>
              </a:ext>
            </a:extLst>
          </p:cNvPr>
          <p:cNvSpPr txBox="1"/>
          <p:nvPr/>
        </p:nvSpPr>
        <p:spPr>
          <a:xfrm>
            <a:off x="4680133" y="5145322"/>
            <a:ext cx="362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2"/>
                </a:solidFill>
              </a:rPr>
              <a:t>Accept or reject?</a:t>
            </a:r>
          </a:p>
        </p:txBody>
      </p:sp>
      <p:pic>
        <p:nvPicPr>
          <p:cNvPr id="43" name="Graphic 42" descr="Line arrow Straight">
            <a:extLst>
              <a:ext uri="{FF2B5EF4-FFF2-40B4-BE49-F238E27FC236}">
                <a16:creationId xmlns:a16="http://schemas.microsoft.com/office/drawing/2014/main" id="{899D2743-9049-49BC-A194-70CC007EB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525045" y="4198051"/>
            <a:ext cx="779899" cy="779899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78C84EEE-A87F-4027-AEB1-DDE3DFEAF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563" y="56409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5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0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6FBBB1-E934-4498-86E7-C3B5275232E6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Fisher Exact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529C81-B2E8-424D-8793-3C488142BEB2}"/>
              </a:ext>
            </a:extLst>
          </p:cNvPr>
          <p:cNvSpPr/>
          <p:nvPr/>
        </p:nvSpPr>
        <p:spPr>
          <a:xfrm>
            <a:off x="692179" y="1352822"/>
            <a:ext cx="112682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800" dirty="0"/>
              <a:t>Used instead of Chi square when &gt;20% of cells have expected values &lt; 5</a:t>
            </a:r>
          </a:p>
          <a:p>
            <a:r>
              <a:rPr lang="en-ZA" sz="2800" dirty="0"/>
              <a:t>                                                               Or any cell has a count&lt;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93D6BB-6A9D-4FC3-AE98-09974247A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94204"/>
              </p:ext>
            </p:extLst>
          </p:nvPr>
        </p:nvGraphicFramePr>
        <p:xfrm>
          <a:off x="3297606" y="3364231"/>
          <a:ext cx="6389010" cy="183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70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1254164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Abdominal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340156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459731">
                <a:tc rowSpan="2">
                  <a:txBody>
                    <a:bodyPr/>
                    <a:lstStyle/>
                    <a:p>
                      <a:r>
                        <a:rPr lang="en-ZA" sz="2400" b="1" dirty="0"/>
                        <a:t>Treatment</a:t>
                      </a:r>
                      <a:endParaRPr lang="en-Z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Aspirin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4.3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16.7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Placebo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5F886E-083E-47F1-B2C3-47731B954F42}"/>
              </a:ext>
            </a:extLst>
          </p:cNvPr>
          <p:cNvSpPr txBox="1"/>
          <p:nvPr/>
        </p:nvSpPr>
        <p:spPr>
          <a:xfrm>
            <a:off x="3297606" y="2821638"/>
            <a:ext cx="192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2"/>
                </a:solidFill>
              </a:rPr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8838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780718-7194-4B4C-8D88-ACEFD9034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121741"/>
              </p:ext>
            </p:extLst>
          </p:nvPr>
        </p:nvGraphicFramePr>
        <p:xfrm>
          <a:off x="1280941" y="1873218"/>
          <a:ext cx="9405036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111">
                  <a:extLst>
                    <a:ext uri="{9D8B030D-6E8A-4147-A177-3AD203B41FA5}">
                      <a16:colId xmlns:a16="http://schemas.microsoft.com/office/drawing/2014/main" val="2613645497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1732487072"/>
                    </a:ext>
                  </a:extLst>
                </a:gridCol>
                <a:gridCol w="2664265">
                  <a:extLst>
                    <a:ext uri="{9D8B030D-6E8A-4147-A177-3AD203B41FA5}">
                      <a16:colId xmlns:a16="http://schemas.microsoft.com/office/drawing/2014/main" val="1967904887"/>
                    </a:ext>
                  </a:extLst>
                </a:gridCol>
                <a:gridCol w="2498580">
                  <a:extLst>
                    <a:ext uri="{9D8B030D-6E8A-4147-A177-3AD203B41FA5}">
                      <a16:colId xmlns:a16="http://schemas.microsoft.com/office/drawing/2014/main" val="1544519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Case No.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Treatment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Troponin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Abdominal problems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Aspirin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Aspirin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6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Aspirin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44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0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80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78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EAB810-88E5-4BE9-B906-49B00434F8AE}"/>
              </a:ext>
            </a:extLst>
          </p:cNvPr>
          <p:cNvSpPr txBox="1"/>
          <p:nvPr/>
        </p:nvSpPr>
        <p:spPr>
          <a:xfrm>
            <a:off x="3291840" y="1207254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Categorical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528E7-0440-40D6-AEE5-C6D63F93B17A}"/>
              </a:ext>
            </a:extLst>
          </p:cNvPr>
          <p:cNvSpPr txBox="1"/>
          <p:nvPr/>
        </p:nvSpPr>
        <p:spPr>
          <a:xfrm>
            <a:off x="6152271" y="1207254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Continuous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0747B-D59D-4409-BD23-40AD3BD11D3F}"/>
              </a:ext>
            </a:extLst>
          </p:cNvPr>
          <p:cNvSpPr txBox="1"/>
          <p:nvPr/>
        </p:nvSpPr>
        <p:spPr>
          <a:xfrm>
            <a:off x="8761827" y="1207253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Categorical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29DEC-A8E3-4DEF-84D1-71B34663F377}"/>
              </a:ext>
            </a:extLst>
          </p:cNvPr>
          <p:cNvSpPr txBox="1"/>
          <p:nvPr/>
        </p:nvSpPr>
        <p:spPr>
          <a:xfrm>
            <a:off x="1280941" y="4855291"/>
            <a:ext cx="989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Is daily aspirin use associated with lower troponin levels?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520C40E-2534-4944-B025-8B207E2BE943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A look at the data again!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7B5FE1-D6B6-46F3-B63C-85FA99D33449}"/>
              </a:ext>
            </a:extLst>
          </p:cNvPr>
          <p:cNvSpPr txBox="1"/>
          <p:nvPr/>
        </p:nvSpPr>
        <p:spPr>
          <a:xfrm>
            <a:off x="2945755" y="5546833"/>
            <a:ext cx="6413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2">
                    <a:lumMod val="75000"/>
                  </a:schemeClr>
                </a:solidFill>
              </a:rPr>
              <a:t>Significance tests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82755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290732" y="1336440"/>
            <a:ext cx="13167360" cy="1046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908" y="1467207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495691" y="131919"/>
            <a:ext cx="2497015" cy="107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5" y="96624"/>
            <a:ext cx="2175804" cy="111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B3B2B-0BEB-4CD7-882A-7CAD1160C1BE}"/>
              </a:ext>
            </a:extLst>
          </p:cNvPr>
          <p:cNvSpPr txBox="1">
            <a:spLocks/>
          </p:cNvSpPr>
          <p:nvPr/>
        </p:nvSpPr>
        <p:spPr>
          <a:xfrm>
            <a:off x="1788581" y="2581639"/>
            <a:ext cx="3045394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3C65D4-2BF0-49B1-A9CC-300D34E5C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5" y="3216643"/>
            <a:ext cx="1371600" cy="1062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B6949-0233-41B5-85B0-BD1F416AB746}"/>
              </a:ext>
            </a:extLst>
          </p:cNvPr>
          <p:cNvSpPr txBox="1"/>
          <p:nvPr/>
        </p:nvSpPr>
        <p:spPr>
          <a:xfrm>
            <a:off x="5176912" y="2588890"/>
            <a:ext cx="769971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Introduction to statistics</a:t>
            </a:r>
          </a:p>
          <a:p>
            <a:endParaRPr lang="en-ZA" b="1" dirty="0"/>
          </a:p>
          <a:p>
            <a:r>
              <a:rPr lang="en-ZA" sz="2800" b="1" dirty="0"/>
              <a:t>1. Contingency tables &amp; testing for categorial variables</a:t>
            </a:r>
          </a:p>
          <a:p>
            <a:endParaRPr lang="en-ZA" b="1" dirty="0"/>
          </a:p>
          <a:p>
            <a:r>
              <a:rPr lang="en-ZA" sz="2800" b="1" dirty="0"/>
              <a:t>2. Normality testing &amp; Descriptive statistics</a:t>
            </a:r>
          </a:p>
          <a:p>
            <a:endParaRPr lang="en-ZA" b="1" dirty="0"/>
          </a:p>
          <a:p>
            <a:r>
              <a:rPr lang="en-ZA" sz="2800" b="1" dirty="0"/>
              <a:t>3. Testing for continuous variables</a:t>
            </a:r>
          </a:p>
          <a:p>
            <a:endParaRPr lang="en-ZA" sz="2000" b="1" dirty="0"/>
          </a:p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Lots of practice!</a:t>
            </a:r>
          </a:p>
          <a:p>
            <a:endParaRPr lang="en-ZA" sz="2800" b="1" dirty="0"/>
          </a:p>
          <a:p>
            <a:endParaRPr lang="en-ZA" sz="2800" b="1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C22A6464-1217-4C3C-AB49-60E78B79D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4645" y="2588890"/>
            <a:ext cx="545910" cy="545910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DA333359-4F82-4CCD-8C95-A9553E732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7824" y="3385472"/>
            <a:ext cx="545910" cy="5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5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780718-7194-4B4C-8D88-ACEFD9034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710812"/>
              </p:ext>
            </p:extLst>
          </p:nvPr>
        </p:nvGraphicFramePr>
        <p:xfrm>
          <a:off x="1280941" y="1873218"/>
          <a:ext cx="9405036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111">
                  <a:extLst>
                    <a:ext uri="{9D8B030D-6E8A-4147-A177-3AD203B41FA5}">
                      <a16:colId xmlns:a16="http://schemas.microsoft.com/office/drawing/2014/main" val="2613645497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1732487072"/>
                    </a:ext>
                  </a:extLst>
                </a:gridCol>
                <a:gridCol w="2664265">
                  <a:extLst>
                    <a:ext uri="{9D8B030D-6E8A-4147-A177-3AD203B41FA5}">
                      <a16:colId xmlns:a16="http://schemas.microsoft.com/office/drawing/2014/main" val="1967904887"/>
                    </a:ext>
                  </a:extLst>
                </a:gridCol>
                <a:gridCol w="2498580">
                  <a:extLst>
                    <a:ext uri="{9D8B030D-6E8A-4147-A177-3AD203B41FA5}">
                      <a16:colId xmlns:a16="http://schemas.microsoft.com/office/drawing/2014/main" val="1544519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Case No.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Treatment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Troponin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Abdominal problems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Aspirin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Aspirin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6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Aspirin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44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0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80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78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EAB810-88E5-4BE9-B906-49B00434F8AE}"/>
              </a:ext>
            </a:extLst>
          </p:cNvPr>
          <p:cNvSpPr txBox="1"/>
          <p:nvPr/>
        </p:nvSpPr>
        <p:spPr>
          <a:xfrm>
            <a:off x="3291840" y="1207254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Categorical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528E7-0440-40D6-AEE5-C6D63F93B17A}"/>
              </a:ext>
            </a:extLst>
          </p:cNvPr>
          <p:cNvSpPr txBox="1"/>
          <p:nvPr/>
        </p:nvSpPr>
        <p:spPr>
          <a:xfrm>
            <a:off x="6152271" y="1207254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Continuous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0747B-D59D-4409-BD23-40AD3BD11D3F}"/>
              </a:ext>
            </a:extLst>
          </p:cNvPr>
          <p:cNvSpPr txBox="1"/>
          <p:nvPr/>
        </p:nvSpPr>
        <p:spPr>
          <a:xfrm>
            <a:off x="8761827" y="1207253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Categorical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29DEC-A8E3-4DEF-84D1-71B34663F377}"/>
              </a:ext>
            </a:extLst>
          </p:cNvPr>
          <p:cNvSpPr txBox="1"/>
          <p:nvPr/>
        </p:nvSpPr>
        <p:spPr>
          <a:xfrm>
            <a:off x="1280941" y="4855291"/>
            <a:ext cx="989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Is daily aspirin use associated with higher frequency of abdominal problems?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F972CA-7D6B-483C-9066-7F8B8A200432}"/>
              </a:ext>
            </a:extLst>
          </p:cNvPr>
          <p:cNvSpPr txBox="1"/>
          <p:nvPr/>
        </p:nvSpPr>
        <p:spPr>
          <a:xfrm>
            <a:off x="331114" y="5511711"/>
            <a:ext cx="87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ZA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ZA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4F2EF-A61E-49E2-995D-2DBD3A505790}"/>
              </a:ext>
            </a:extLst>
          </p:cNvPr>
          <p:cNvSpPr txBox="1"/>
          <p:nvPr/>
        </p:nvSpPr>
        <p:spPr>
          <a:xfrm>
            <a:off x="903848" y="5395926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accent1">
                    <a:lumMod val="75000"/>
                  </a:schemeClr>
                </a:solidFill>
              </a:rPr>
              <a:t>Daily aspirin use </a:t>
            </a:r>
            <a:r>
              <a:rPr lang="en-ZA" sz="2400" b="1" dirty="0">
                <a:solidFill>
                  <a:schemeClr val="accent1">
                    <a:lumMod val="75000"/>
                  </a:schemeClr>
                </a:solidFill>
              </a:rPr>
              <a:t>is associated with lower OR not associated with </a:t>
            </a:r>
            <a:r>
              <a:rPr lang="en-ZA" sz="2400" dirty="0">
                <a:solidFill>
                  <a:schemeClr val="accent1">
                    <a:lumMod val="75000"/>
                  </a:schemeClr>
                </a:solidFill>
              </a:rPr>
              <a:t>frequency of abdominal problems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520C40E-2534-4944-B025-8B207E2BE943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A look at the data!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ABF8A-61F5-47BB-B8B0-DD40063201AB}"/>
              </a:ext>
            </a:extLst>
          </p:cNvPr>
          <p:cNvSpPr txBox="1"/>
          <p:nvPr/>
        </p:nvSpPr>
        <p:spPr>
          <a:xfrm>
            <a:off x="345831" y="6204684"/>
            <a:ext cx="87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ZA" sz="2400" b="1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ZA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DFCF2-E98C-46CC-AA2E-61D5CD1AA79B}"/>
              </a:ext>
            </a:extLst>
          </p:cNvPr>
          <p:cNvSpPr txBox="1"/>
          <p:nvPr/>
        </p:nvSpPr>
        <p:spPr>
          <a:xfrm>
            <a:off x="894471" y="621701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accent2">
                    <a:lumMod val="75000"/>
                  </a:schemeClr>
                </a:solidFill>
              </a:rPr>
              <a:t>Daily aspirin use is associated with </a:t>
            </a:r>
            <a:r>
              <a:rPr lang="en-ZA" sz="2400" b="1" dirty="0">
                <a:solidFill>
                  <a:schemeClr val="accent2">
                    <a:lumMod val="75000"/>
                  </a:schemeClr>
                </a:solidFill>
              </a:rPr>
              <a:t>higher </a:t>
            </a:r>
            <a:r>
              <a:rPr lang="en-ZA" sz="2400" dirty="0">
                <a:solidFill>
                  <a:schemeClr val="accent2">
                    <a:lumMod val="75000"/>
                  </a:schemeClr>
                </a:solidFill>
              </a:rPr>
              <a:t>frequency of abdominal problems </a:t>
            </a:r>
          </a:p>
        </p:txBody>
      </p:sp>
    </p:spTree>
    <p:extLst>
      <p:ext uri="{BB962C8B-B14F-4D97-AF65-F5344CB8AC3E}">
        <p14:creationId xmlns:p14="http://schemas.microsoft.com/office/powerpoint/2010/main" val="357254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012A01-C63D-43B4-8BDD-20FE1A934E6F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Two by two table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6F1DDE-D350-46BC-A206-8B2BB2287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26781"/>
              </p:ext>
            </p:extLst>
          </p:nvPr>
        </p:nvGraphicFramePr>
        <p:xfrm>
          <a:off x="2002300" y="2039725"/>
          <a:ext cx="8187399" cy="240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447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2030750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Abdominal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626437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626437">
                <a:tc rowSpan="2">
                  <a:txBody>
                    <a:bodyPr/>
                    <a:lstStyle/>
                    <a:p>
                      <a:r>
                        <a:rPr lang="en-ZA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Treatment</a:t>
                      </a:r>
                      <a:endParaRPr lang="en-ZA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Aspirin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699185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Placebo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0D6CC01-B9B2-4D3E-84C9-E25C29BA642A}"/>
              </a:ext>
            </a:extLst>
          </p:cNvPr>
          <p:cNvSpPr txBox="1"/>
          <p:nvPr/>
        </p:nvSpPr>
        <p:spPr>
          <a:xfrm>
            <a:off x="783770" y="4615542"/>
            <a:ext cx="10827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/>
              <a:t>Frequency distribution of two categorical variables simultaneously</a:t>
            </a:r>
          </a:p>
          <a:p>
            <a:pPr algn="ctr"/>
            <a:endParaRPr lang="en-ZA" sz="2400" dirty="0"/>
          </a:p>
          <a:p>
            <a:pPr algn="ctr"/>
            <a:r>
              <a:rPr lang="en-ZA" sz="2800" dirty="0"/>
              <a:t>Allows us to assess if there is a relationship between the two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4C241-773B-4BEB-8A43-F89E7B77F9C9}"/>
              </a:ext>
            </a:extLst>
          </p:cNvPr>
          <p:cNvSpPr txBox="1"/>
          <p:nvPr/>
        </p:nvSpPr>
        <p:spPr>
          <a:xfrm>
            <a:off x="377371" y="1284775"/>
            <a:ext cx="1169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Is daily </a:t>
            </a:r>
            <a:r>
              <a:rPr lang="en-ZA" sz="2800" b="1" dirty="0"/>
              <a:t>aspirin</a:t>
            </a:r>
            <a:r>
              <a:rPr lang="en-ZA" sz="2800" dirty="0"/>
              <a:t> use associated with higher frequency of </a:t>
            </a:r>
            <a:r>
              <a:rPr lang="en-ZA" sz="2800" b="1" dirty="0"/>
              <a:t>abdominal problems</a:t>
            </a:r>
            <a:r>
              <a:rPr lang="en-ZA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29422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012A01-C63D-43B4-8BDD-20FE1A934E6F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Two by two table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6F1DDE-D350-46BC-A206-8B2BB22871E7}"/>
              </a:ext>
            </a:extLst>
          </p:cNvPr>
          <p:cNvGraphicFramePr>
            <a:graphicFrameLocks noGrp="1"/>
          </p:cNvGraphicFramePr>
          <p:nvPr/>
        </p:nvGraphicFramePr>
        <p:xfrm>
          <a:off x="1406767" y="1265666"/>
          <a:ext cx="8187399" cy="240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447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2030750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Abdominal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626437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626437">
                <a:tc rowSpan="2">
                  <a:txBody>
                    <a:bodyPr/>
                    <a:lstStyle/>
                    <a:p>
                      <a:r>
                        <a:rPr lang="en-ZA" sz="2400" b="1" dirty="0"/>
                        <a:t>Treatment</a:t>
                      </a:r>
                      <a:endParaRPr lang="en-Z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Aspirin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699185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Placebo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E5CAF1-697D-4046-B282-CC6CEC8185C1}"/>
              </a:ext>
            </a:extLst>
          </p:cNvPr>
          <p:cNvSpPr txBox="1"/>
          <p:nvPr/>
        </p:nvSpPr>
        <p:spPr>
          <a:xfrm>
            <a:off x="9937282" y="4464301"/>
            <a:ext cx="3220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Count</a:t>
            </a:r>
          </a:p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‘frequency’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1996D3A-B3DA-4397-8450-FB52B38AD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54892"/>
              </p:ext>
            </p:extLst>
          </p:nvPr>
        </p:nvGraphicFramePr>
        <p:xfrm>
          <a:off x="2477453" y="3896462"/>
          <a:ext cx="6740771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111">
                  <a:extLst>
                    <a:ext uri="{9D8B030D-6E8A-4147-A177-3AD203B41FA5}">
                      <a16:colId xmlns:a16="http://schemas.microsoft.com/office/drawing/2014/main" val="2613645497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1732487072"/>
                    </a:ext>
                  </a:extLst>
                </a:gridCol>
                <a:gridCol w="2498580">
                  <a:extLst>
                    <a:ext uri="{9D8B030D-6E8A-4147-A177-3AD203B41FA5}">
                      <a16:colId xmlns:a16="http://schemas.microsoft.com/office/drawing/2014/main" val="1544519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Case No.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Treatment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Abdominal problems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Aspirin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7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Aspirin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6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Aspirin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44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Placebo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60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Placebo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80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Placebo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8780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0235926-6267-4EA4-8EF1-770143BDF50E}"/>
              </a:ext>
            </a:extLst>
          </p:cNvPr>
          <p:cNvSpPr/>
          <p:nvPr/>
        </p:nvSpPr>
        <p:spPr>
          <a:xfrm>
            <a:off x="5094515" y="2455781"/>
            <a:ext cx="740228" cy="3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054AF-7E9F-4E48-A86E-F10E34C0FFA9}"/>
              </a:ext>
            </a:extLst>
          </p:cNvPr>
          <p:cNvSpPr/>
          <p:nvPr/>
        </p:nvSpPr>
        <p:spPr>
          <a:xfrm>
            <a:off x="7344340" y="2413671"/>
            <a:ext cx="740228" cy="3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BB96D-CBB5-4DF5-99F2-49A0F1BB8A68}"/>
              </a:ext>
            </a:extLst>
          </p:cNvPr>
          <p:cNvSpPr/>
          <p:nvPr/>
        </p:nvSpPr>
        <p:spPr>
          <a:xfrm>
            <a:off x="5049552" y="3052272"/>
            <a:ext cx="740228" cy="3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ADE620-72C9-4DD4-A2FE-24CE40E914F1}"/>
              </a:ext>
            </a:extLst>
          </p:cNvPr>
          <p:cNvSpPr/>
          <p:nvPr/>
        </p:nvSpPr>
        <p:spPr>
          <a:xfrm>
            <a:off x="7344340" y="3083903"/>
            <a:ext cx="740228" cy="3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499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012A01-C63D-43B4-8BDD-20FE1A934E6F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Two by two table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6F1DDE-D350-46BC-A206-8B2BB22871E7}"/>
              </a:ext>
            </a:extLst>
          </p:cNvPr>
          <p:cNvGraphicFramePr>
            <a:graphicFrameLocks noGrp="1"/>
          </p:cNvGraphicFramePr>
          <p:nvPr/>
        </p:nvGraphicFramePr>
        <p:xfrm>
          <a:off x="1406767" y="1265666"/>
          <a:ext cx="8187399" cy="240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447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2030750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Abdominal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626437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626437">
                <a:tc rowSpan="2">
                  <a:txBody>
                    <a:bodyPr/>
                    <a:lstStyle/>
                    <a:p>
                      <a:r>
                        <a:rPr lang="en-ZA" sz="2400" b="1" dirty="0"/>
                        <a:t>Treatment</a:t>
                      </a:r>
                      <a:endParaRPr lang="en-Z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Aspirin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699185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Placebo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72AE0FC-00C5-48FE-B800-358DE2146D7B}"/>
              </a:ext>
            </a:extLst>
          </p:cNvPr>
          <p:cNvGraphicFramePr>
            <a:graphicFrameLocks noGrp="1"/>
          </p:cNvGraphicFramePr>
          <p:nvPr/>
        </p:nvGraphicFramePr>
        <p:xfrm>
          <a:off x="9594949" y="1265665"/>
          <a:ext cx="2324295" cy="241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295">
                  <a:extLst>
                    <a:ext uri="{9D8B030D-6E8A-4147-A177-3AD203B41FA5}">
                      <a16:colId xmlns:a16="http://schemas.microsoft.com/office/drawing/2014/main" val="960584051"/>
                    </a:ext>
                  </a:extLst>
                </a:gridCol>
              </a:tblGrid>
              <a:tr h="1076941">
                <a:tc>
                  <a:txBody>
                    <a:bodyPr/>
                    <a:lstStyle/>
                    <a:p>
                      <a:pPr algn="ctr"/>
                      <a:r>
                        <a:rPr lang="en-ZA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137203"/>
                  </a:ext>
                </a:extLst>
              </a:tr>
              <a:tr h="635725">
                <a:tc>
                  <a:txBody>
                    <a:bodyPr/>
                    <a:lstStyle/>
                    <a:p>
                      <a:r>
                        <a:rPr lang="en-ZA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1586"/>
                  </a:ext>
                </a:extLst>
              </a:tr>
              <a:tr h="698781">
                <a:tc>
                  <a:txBody>
                    <a:bodyPr/>
                    <a:lstStyle/>
                    <a:p>
                      <a:r>
                        <a:rPr lang="en-ZA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579693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BE14A6B-148D-4706-9E34-A78EFC91E410}"/>
              </a:ext>
            </a:extLst>
          </p:cNvPr>
          <p:cNvGraphicFramePr>
            <a:graphicFrameLocks noGrp="1"/>
          </p:cNvGraphicFramePr>
          <p:nvPr/>
        </p:nvGraphicFramePr>
        <p:xfrm>
          <a:off x="1406767" y="3678600"/>
          <a:ext cx="10512477" cy="60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903">
                  <a:extLst>
                    <a:ext uri="{9D8B030D-6E8A-4147-A177-3AD203B41FA5}">
                      <a16:colId xmlns:a16="http://schemas.microsoft.com/office/drawing/2014/main" val="4051499326"/>
                    </a:ext>
                  </a:extLst>
                </a:gridCol>
                <a:gridCol w="2304676">
                  <a:extLst>
                    <a:ext uri="{9D8B030D-6E8A-4147-A177-3AD203B41FA5}">
                      <a16:colId xmlns:a16="http://schemas.microsoft.com/office/drawing/2014/main" val="1677540098"/>
                    </a:ext>
                  </a:extLst>
                </a:gridCol>
                <a:gridCol w="2305878">
                  <a:extLst>
                    <a:ext uri="{9D8B030D-6E8A-4147-A177-3AD203B41FA5}">
                      <a16:colId xmlns:a16="http://schemas.microsoft.com/office/drawing/2014/main" val="850885350"/>
                    </a:ext>
                  </a:extLst>
                </a:gridCol>
                <a:gridCol w="2322020">
                  <a:extLst>
                    <a:ext uri="{9D8B030D-6E8A-4147-A177-3AD203B41FA5}">
                      <a16:colId xmlns:a16="http://schemas.microsoft.com/office/drawing/2014/main" val="3616179885"/>
                    </a:ext>
                  </a:extLst>
                </a:gridCol>
              </a:tblGrid>
              <a:tr h="601300">
                <a:tc>
                  <a:txBody>
                    <a:bodyPr/>
                    <a:lstStyle/>
                    <a:p>
                      <a:r>
                        <a:rPr lang="en-ZA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359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D059F97-9E05-4F8E-8D4B-3CB4B925276A}"/>
              </a:ext>
            </a:extLst>
          </p:cNvPr>
          <p:cNvSpPr txBox="1"/>
          <p:nvPr/>
        </p:nvSpPr>
        <p:spPr>
          <a:xfrm>
            <a:off x="3686629" y="5094514"/>
            <a:ext cx="5239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dirty="0">
                <a:solidFill>
                  <a:schemeClr val="accent1">
                    <a:lumMod val="50000"/>
                  </a:schemeClr>
                </a:solidFill>
              </a:rPr>
              <a:t>Total </a:t>
            </a:r>
          </a:p>
          <a:p>
            <a:pPr algn="ctr"/>
            <a:r>
              <a:rPr lang="en-ZA" sz="3200" dirty="0">
                <a:solidFill>
                  <a:schemeClr val="accent1">
                    <a:lumMod val="50000"/>
                  </a:schemeClr>
                </a:solidFill>
              </a:rPr>
              <a:t> Proportion/percentage</a:t>
            </a:r>
          </a:p>
        </p:txBody>
      </p:sp>
    </p:spTree>
    <p:extLst>
      <p:ext uri="{BB962C8B-B14F-4D97-AF65-F5344CB8AC3E}">
        <p14:creationId xmlns:p14="http://schemas.microsoft.com/office/powerpoint/2010/main" val="121293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012A01-C63D-43B4-8BDD-20FE1A934E6F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Two by two table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6F1DDE-D350-46BC-A206-8B2BB2287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68039"/>
              </p:ext>
            </p:extLst>
          </p:nvPr>
        </p:nvGraphicFramePr>
        <p:xfrm>
          <a:off x="1406767" y="1265666"/>
          <a:ext cx="8187399" cy="240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447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2030750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Abdominal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626437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626437">
                <a:tc rowSpan="2">
                  <a:txBody>
                    <a:bodyPr/>
                    <a:lstStyle/>
                    <a:p>
                      <a:r>
                        <a:rPr lang="en-ZA" sz="2400" b="1" dirty="0"/>
                        <a:t>Treatment</a:t>
                      </a:r>
                      <a:endParaRPr lang="en-Z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Aspirin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 (0.67)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 (0.33)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699185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Placebo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 (0.33)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 (0.67)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72AE0FC-00C5-48FE-B800-358DE2146D7B}"/>
              </a:ext>
            </a:extLst>
          </p:cNvPr>
          <p:cNvGraphicFramePr>
            <a:graphicFrameLocks noGrp="1"/>
          </p:cNvGraphicFramePr>
          <p:nvPr/>
        </p:nvGraphicFramePr>
        <p:xfrm>
          <a:off x="9594949" y="1265665"/>
          <a:ext cx="2324295" cy="241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295">
                  <a:extLst>
                    <a:ext uri="{9D8B030D-6E8A-4147-A177-3AD203B41FA5}">
                      <a16:colId xmlns:a16="http://schemas.microsoft.com/office/drawing/2014/main" val="960584051"/>
                    </a:ext>
                  </a:extLst>
                </a:gridCol>
              </a:tblGrid>
              <a:tr h="1076941">
                <a:tc>
                  <a:txBody>
                    <a:bodyPr/>
                    <a:lstStyle/>
                    <a:p>
                      <a:pPr algn="ctr"/>
                      <a:r>
                        <a:rPr lang="en-ZA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137203"/>
                  </a:ext>
                </a:extLst>
              </a:tr>
              <a:tr h="635725">
                <a:tc>
                  <a:txBody>
                    <a:bodyPr/>
                    <a:lstStyle/>
                    <a:p>
                      <a:r>
                        <a:rPr lang="en-ZA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1586"/>
                  </a:ext>
                </a:extLst>
              </a:tr>
              <a:tr h="698781">
                <a:tc>
                  <a:txBody>
                    <a:bodyPr/>
                    <a:lstStyle/>
                    <a:p>
                      <a:r>
                        <a:rPr lang="en-ZA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579693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BE14A6B-148D-4706-9E34-A78EFC91E410}"/>
              </a:ext>
            </a:extLst>
          </p:cNvPr>
          <p:cNvGraphicFramePr>
            <a:graphicFrameLocks noGrp="1"/>
          </p:cNvGraphicFramePr>
          <p:nvPr/>
        </p:nvGraphicFramePr>
        <p:xfrm>
          <a:off x="1406767" y="3678600"/>
          <a:ext cx="10512477" cy="60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903">
                  <a:extLst>
                    <a:ext uri="{9D8B030D-6E8A-4147-A177-3AD203B41FA5}">
                      <a16:colId xmlns:a16="http://schemas.microsoft.com/office/drawing/2014/main" val="4051499326"/>
                    </a:ext>
                  </a:extLst>
                </a:gridCol>
                <a:gridCol w="2304676">
                  <a:extLst>
                    <a:ext uri="{9D8B030D-6E8A-4147-A177-3AD203B41FA5}">
                      <a16:colId xmlns:a16="http://schemas.microsoft.com/office/drawing/2014/main" val="1677540098"/>
                    </a:ext>
                  </a:extLst>
                </a:gridCol>
                <a:gridCol w="2305878">
                  <a:extLst>
                    <a:ext uri="{9D8B030D-6E8A-4147-A177-3AD203B41FA5}">
                      <a16:colId xmlns:a16="http://schemas.microsoft.com/office/drawing/2014/main" val="850885350"/>
                    </a:ext>
                  </a:extLst>
                </a:gridCol>
                <a:gridCol w="2322020">
                  <a:extLst>
                    <a:ext uri="{9D8B030D-6E8A-4147-A177-3AD203B41FA5}">
                      <a16:colId xmlns:a16="http://schemas.microsoft.com/office/drawing/2014/main" val="3616179885"/>
                    </a:ext>
                  </a:extLst>
                </a:gridCol>
              </a:tblGrid>
              <a:tr h="601300">
                <a:tc>
                  <a:txBody>
                    <a:bodyPr/>
                    <a:lstStyle/>
                    <a:p>
                      <a:r>
                        <a:rPr lang="en-ZA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359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D059F97-9E05-4F8E-8D4B-3CB4B925276A}"/>
              </a:ext>
            </a:extLst>
          </p:cNvPr>
          <p:cNvSpPr txBox="1"/>
          <p:nvPr/>
        </p:nvSpPr>
        <p:spPr>
          <a:xfrm>
            <a:off x="3686629" y="5094514"/>
            <a:ext cx="5239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dirty="0">
                <a:solidFill>
                  <a:schemeClr val="accent1">
                    <a:lumMod val="50000"/>
                  </a:schemeClr>
                </a:solidFill>
              </a:rPr>
              <a:t>Total </a:t>
            </a:r>
          </a:p>
          <a:p>
            <a:pPr algn="ctr"/>
            <a:r>
              <a:rPr lang="en-ZA" sz="3200" dirty="0">
                <a:solidFill>
                  <a:schemeClr val="accent1">
                    <a:lumMod val="50000"/>
                  </a:schemeClr>
                </a:solidFill>
              </a:rPr>
              <a:t> Proportion/percentage</a:t>
            </a:r>
          </a:p>
        </p:txBody>
      </p:sp>
    </p:spTree>
    <p:extLst>
      <p:ext uri="{BB962C8B-B14F-4D97-AF65-F5344CB8AC3E}">
        <p14:creationId xmlns:p14="http://schemas.microsoft.com/office/powerpoint/2010/main" val="135362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012A01-C63D-43B4-8BDD-20FE1A934E6F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Two by two table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6F1DDE-D350-46BC-A206-8B2BB2287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94462"/>
              </p:ext>
            </p:extLst>
          </p:nvPr>
        </p:nvGraphicFramePr>
        <p:xfrm>
          <a:off x="1406767" y="1265666"/>
          <a:ext cx="8187399" cy="240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447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2030750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Abdominal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626437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626437">
                <a:tc rowSpan="2">
                  <a:txBody>
                    <a:bodyPr/>
                    <a:lstStyle/>
                    <a:p>
                      <a:r>
                        <a:rPr lang="en-ZA" sz="2400" b="1" dirty="0"/>
                        <a:t>Treatment</a:t>
                      </a:r>
                      <a:endParaRPr lang="en-Z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Aspirin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 (67%)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 (33%)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699185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Placebo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 (33%)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 (67%)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72AE0FC-00C5-48FE-B800-358DE2146D7B}"/>
              </a:ext>
            </a:extLst>
          </p:cNvPr>
          <p:cNvGraphicFramePr>
            <a:graphicFrameLocks noGrp="1"/>
          </p:cNvGraphicFramePr>
          <p:nvPr/>
        </p:nvGraphicFramePr>
        <p:xfrm>
          <a:off x="9594949" y="1265665"/>
          <a:ext cx="2324295" cy="241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295">
                  <a:extLst>
                    <a:ext uri="{9D8B030D-6E8A-4147-A177-3AD203B41FA5}">
                      <a16:colId xmlns:a16="http://schemas.microsoft.com/office/drawing/2014/main" val="960584051"/>
                    </a:ext>
                  </a:extLst>
                </a:gridCol>
              </a:tblGrid>
              <a:tr h="1076941">
                <a:tc>
                  <a:txBody>
                    <a:bodyPr/>
                    <a:lstStyle/>
                    <a:p>
                      <a:pPr algn="ctr"/>
                      <a:r>
                        <a:rPr lang="en-ZA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137203"/>
                  </a:ext>
                </a:extLst>
              </a:tr>
              <a:tr h="635725">
                <a:tc>
                  <a:txBody>
                    <a:bodyPr/>
                    <a:lstStyle/>
                    <a:p>
                      <a:r>
                        <a:rPr lang="en-ZA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1586"/>
                  </a:ext>
                </a:extLst>
              </a:tr>
              <a:tr h="698781">
                <a:tc>
                  <a:txBody>
                    <a:bodyPr/>
                    <a:lstStyle/>
                    <a:p>
                      <a:r>
                        <a:rPr lang="en-ZA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579693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BE14A6B-148D-4706-9E34-A78EFC91E410}"/>
              </a:ext>
            </a:extLst>
          </p:cNvPr>
          <p:cNvGraphicFramePr>
            <a:graphicFrameLocks noGrp="1"/>
          </p:cNvGraphicFramePr>
          <p:nvPr/>
        </p:nvGraphicFramePr>
        <p:xfrm>
          <a:off x="1406767" y="3678600"/>
          <a:ext cx="10512477" cy="60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903">
                  <a:extLst>
                    <a:ext uri="{9D8B030D-6E8A-4147-A177-3AD203B41FA5}">
                      <a16:colId xmlns:a16="http://schemas.microsoft.com/office/drawing/2014/main" val="4051499326"/>
                    </a:ext>
                  </a:extLst>
                </a:gridCol>
                <a:gridCol w="2304676">
                  <a:extLst>
                    <a:ext uri="{9D8B030D-6E8A-4147-A177-3AD203B41FA5}">
                      <a16:colId xmlns:a16="http://schemas.microsoft.com/office/drawing/2014/main" val="1677540098"/>
                    </a:ext>
                  </a:extLst>
                </a:gridCol>
                <a:gridCol w="2305878">
                  <a:extLst>
                    <a:ext uri="{9D8B030D-6E8A-4147-A177-3AD203B41FA5}">
                      <a16:colId xmlns:a16="http://schemas.microsoft.com/office/drawing/2014/main" val="850885350"/>
                    </a:ext>
                  </a:extLst>
                </a:gridCol>
                <a:gridCol w="2322020">
                  <a:extLst>
                    <a:ext uri="{9D8B030D-6E8A-4147-A177-3AD203B41FA5}">
                      <a16:colId xmlns:a16="http://schemas.microsoft.com/office/drawing/2014/main" val="3616179885"/>
                    </a:ext>
                  </a:extLst>
                </a:gridCol>
              </a:tblGrid>
              <a:tr h="601300">
                <a:tc>
                  <a:txBody>
                    <a:bodyPr/>
                    <a:lstStyle/>
                    <a:p>
                      <a:r>
                        <a:rPr lang="en-ZA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359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D059F97-9E05-4F8E-8D4B-3CB4B925276A}"/>
              </a:ext>
            </a:extLst>
          </p:cNvPr>
          <p:cNvSpPr txBox="1"/>
          <p:nvPr/>
        </p:nvSpPr>
        <p:spPr>
          <a:xfrm>
            <a:off x="3686629" y="5094514"/>
            <a:ext cx="5239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dirty="0">
                <a:solidFill>
                  <a:schemeClr val="accent1">
                    <a:lumMod val="50000"/>
                  </a:schemeClr>
                </a:solidFill>
              </a:rPr>
              <a:t>Total </a:t>
            </a:r>
          </a:p>
          <a:p>
            <a:pPr algn="ctr"/>
            <a:r>
              <a:rPr lang="en-ZA" sz="3200" dirty="0">
                <a:solidFill>
                  <a:schemeClr val="accent1">
                    <a:lumMod val="50000"/>
                  </a:schemeClr>
                </a:solidFill>
              </a:rPr>
              <a:t> Proportion/percentage</a:t>
            </a:r>
          </a:p>
        </p:txBody>
      </p:sp>
    </p:spTree>
    <p:extLst>
      <p:ext uri="{BB962C8B-B14F-4D97-AF65-F5344CB8AC3E}">
        <p14:creationId xmlns:p14="http://schemas.microsoft.com/office/powerpoint/2010/main" val="21289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012A01-C63D-43B4-8BDD-20FE1A934E6F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Two by two table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6F1DDE-D350-46BC-A206-8B2BB2287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34800"/>
              </p:ext>
            </p:extLst>
          </p:nvPr>
        </p:nvGraphicFramePr>
        <p:xfrm>
          <a:off x="1406767" y="1265666"/>
          <a:ext cx="8187399" cy="240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447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2030750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Abdominal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626437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626437">
                <a:tc rowSpan="2">
                  <a:txBody>
                    <a:bodyPr/>
                    <a:lstStyle/>
                    <a:p>
                      <a:r>
                        <a:rPr lang="en-ZA" sz="2400" b="1" dirty="0"/>
                        <a:t>Treatment</a:t>
                      </a:r>
                      <a:endParaRPr lang="en-Z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Aspirin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 (67%)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 (33%)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699185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Placebo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 (33%)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 (67%)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72AE0FC-00C5-48FE-B800-358DE2146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16019"/>
              </p:ext>
            </p:extLst>
          </p:nvPr>
        </p:nvGraphicFramePr>
        <p:xfrm>
          <a:off x="9594949" y="1265665"/>
          <a:ext cx="2324295" cy="241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295">
                  <a:extLst>
                    <a:ext uri="{9D8B030D-6E8A-4147-A177-3AD203B41FA5}">
                      <a16:colId xmlns:a16="http://schemas.microsoft.com/office/drawing/2014/main" val="960584051"/>
                    </a:ext>
                  </a:extLst>
                </a:gridCol>
              </a:tblGrid>
              <a:tr h="1076941">
                <a:tc>
                  <a:txBody>
                    <a:bodyPr/>
                    <a:lstStyle/>
                    <a:p>
                      <a:pPr algn="ctr"/>
                      <a:r>
                        <a:rPr lang="en-ZA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137203"/>
                  </a:ext>
                </a:extLst>
              </a:tr>
              <a:tr h="1334506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1586"/>
                  </a:ext>
                </a:extLst>
              </a:tr>
            </a:tbl>
          </a:graphicData>
        </a:graphic>
      </p:graphicFrame>
      <p:pic>
        <p:nvPicPr>
          <p:cNvPr id="10" name="Graphic 9">
            <a:extLst>
              <a:ext uri="{FF2B5EF4-FFF2-40B4-BE49-F238E27FC236}">
                <a16:creationId xmlns:a16="http://schemas.microsoft.com/office/drawing/2014/main" id="{7BBF778A-C7E0-4B2E-8104-92B27C57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9661" y="4087335"/>
            <a:ext cx="2116524" cy="21165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D0AED6-6099-49C3-B7BB-5958AC74E8EA}"/>
              </a:ext>
            </a:extLst>
          </p:cNvPr>
          <p:cNvSpPr/>
          <p:nvPr/>
        </p:nvSpPr>
        <p:spPr>
          <a:xfrm>
            <a:off x="966536" y="4730099"/>
            <a:ext cx="78599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800" dirty="0"/>
              <a:t>Is daily aspirin use associated with higher frequency of abdominal problems? </a:t>
            </a:r>
          </a:p>
        </p:txBody>
      </p:sp>
    </p:spTree>
    <p:extLst>
      <p:ext uri="{BB962C8B-B14F-4D97-AF65-F5344CB8AC3E}">
        <p14:creationId xmlns:p14="http://schemas.microsoft.com/office/powerpoint/2010/main" val="422507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5CDB0F-4916-47C0-9A37-102AF5D3B32D}"/>
              </a:ext>
            </a:extLst>
          </p:cNvPr>
          <p:cNvSpPr txBox="1">
            <a:spLocks/>
          </p:cNvSpPr>
          <p:nvPr/>
        </p:nvSpPr>
        <p:spPr>
          <a:xfrm>
            <a:off x="1224689" y="200346"/>
            <a:ext cx="9902855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Hypothesis Testing for categorical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4F9B6-B57B-42AB-BEDA-95922BB7A859}"/>
              </a:ext>
            </a:extLst>
          </p:cNvPr>
          <p:cNvSpPr txBox="1"/>
          <p:nvPr/>
        </p:nvSpPr>
        <p:spPr>
          <a:xfrm>
            <a:off x="1467173" y="2766214"/>
            <a:ext cx="4286322" cy="1873270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4800" dirty="0"/>
              <a:t>Chi square </a:t>
            </a:r>
          </a:p>
          <a:p>
            <a:pPr algn="ctr"/>
            <a:r>
              <a:rPr lang="en-ZA" sz="4800" dirty="0"/>
              <a:t>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8A71E-3764-4C2D-AA94-41538B94DA6E}"/>
              </a:ext>
            </a:extLst>
          </p:cNvPr>
          <p:cNvSpPr txBox="1"/>
          <p:nvPr/>
        </p:nvSpPr>
        <p:spPr>
          <a:xfrm>
            <a:off x="6096000" y="2766214"/>
            <a:ext cx="4109275" cy="1873270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4800" dirty="0"/>
              <a:t>Fisher Exact </a:t>
            </a:r>
          </a:p>
          <a:p>
            <a:pPr algn="ctr"/>
            <a:r>
              <a:rPr lang="en-ZA" sz="48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320236141"/>
      </p:ext>
    </p:extLst>
  </p:cSld>
  <p:clrMapOvr>
    <a:masterClrMapping/>
  </p:clrMapOvr>
</p:sld>
</file>

<file path=ppt/theme/theme1.xml><?xml version="1.0" encoding="utf-8"?>
<a:theme xmlns:a="http://schemas.openxmlformats.org/drawingml/2006/main" name="Biostatistics with 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Biostatistics with R</Template>
  <TotalTime>5109</TotalTime>
  <Words>637</Words>
  <Application>Microsoft Office PowerPoint</Application>
  <PresentationFormat>Widescreen</PresentationFormat>
  <Paragraphs>292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Biostatistics with R</vt:lpstr>
      <vt:lpstr>Statistics for biological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Statistics for biological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biological data</dc:title>
  <dc:creator> </dc:creator>
  <cp:lastModifiedBy> </cp:lastModifiedBy>
  <cp:revision>52</cp:revision>
  <dcterms:created xsi:type="dcterms:W3CDTF">2019-09-12T14:19:03Z</dcterms:created>
  <dcterms:modified xsi:type="dcterms:W3CDTF">2019-09-18T00:00:28Z</dcterms:modified>
</cp:coreProperties>
</file>