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82" r:id="rId2"/>
    <p:sldId id="285" r:id="rId3"/>
    <p:sldId id="258" r:id="rId4"/>
    <p:sldId id="286" r:id="rId5"/>
    <p:sldId id="287" r:id="rId6"/>
    <p:sldId id="288" r:id="rId7"/>
    <p:sldId id="259" r:id="rId8"/>
    <p:sldId id="289" r:id="rId9"/>
    <p:sldId id="266" r:id="rId10"/>
    <p:sldId id="264" r:id="rId11"/>
    <p:sldId id="260" r:id="rId12"/>
    <p:sldId id="279" r:id="rId13"/>
    <p:sldId id="261" r:id="rId14"/>
    <p:sldId id="262" r:id="rId15"/>
    <p:sldId id="263" r:id="rId16"/>
    <p:sldId id="268" r:id="rId17"/>
    <p:sldId id="269" r:id="rId18"/>
    <p:sldId id="277" r:id="rId19"/>
    <p:sldId id="290" r:id="rId20"/>
    <p:sldId id="291" r:id="rId21"/>
    <p:sldId id="292" r:id="rId22"/>
    <p:sldId id="293" r:id="rId23"/>
    <p:sldId id="294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 varScale="1">
        <p:scale>
          <a:sx n="60" d="100"/>
          <a:sy n="60" d="100"/>
        </p:scale>
        <p:origin x="54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4B01C-806F-4418-844C-8807F51C089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355E-46D7-4145-A958-0CC225942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8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355E-46D7-4145-A958-0CC225942F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355E-46D7-4145-A958-0CC225942F0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77A01-C29D-48A0-8091-F56AEF8E0608}"/>
              </a:ext>
            </a:extLst>
          </p:cNvPr>
          <p:cNvSpPr/>
          <p:nvPr userDrawn="1"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791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D6EC6F-33BE-4807-984D-59B1330D71CA}"/>
              </a:ext>
            </a:extLst>
          </p:cNvPr>
          <p:cNvSpPr/>
          <p:nvPr userDrawn="1"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88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5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3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8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7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5590-D598-4249-9D14-664B98FE0E8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008" y="3375223"/>
            <a:ext cx="7036192" cy="14253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Normality testing &amp; descriptive statistics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708419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 dirty="0"/>
              <a:t>PHD 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399" y="2299910"/>
            <a:ext cx="3878345" cy="128557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5871" y="2299910"/>
            <a:ext cx="3878345" cy="128557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NOT normally distributed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9414" y="5911241"/>
            <a:ext cx="251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Mean ± SD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5345" y="5926630"/>
            <a:ext cx="441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</a:rPr>
              <a:t>Median (IQR)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6F73AA-EF22-4B04-A5BA-7B3271AFA867}"/>
              </a:ext>
            </a:extLst>
          </p:cNvPr>
          <p:cNvSpPr/>
          <p:nvPr/>
        </p:nvSpPr>
        <p:spPr>
          <a:xfrm>
            <a:off x="2819400" y="165647"/>
            <a:ext cx="68478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Choice of descriptive statistics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B5C47-75CF-41DB-B811-6D25727A525A}"/>
              </a:ext>
            </a:extLst>
          </p:cNvPr>
          <p:cNvSpPr txBox="1"/>
          <p:nvPr/>
        </p:nvSpPr>
        <p:spPr>
          <a:xfrm>
            <a:off x="1676400" y="1361532"/>
            <a:ext cx="8610600" cy="697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Continuous data</a:t>
            </a:r>
            <a:endParaRPr lang="en-ZA" sz="3200" b="1" dirty="0"/>
          </a:p>
        </p:txBody>
      </p:sp>
      <p:pic>
        <p:nvPicPr>
          <p:cNvPr id="14" name="Picture 13" descr="dist_compare.jpg">
            <a:extLst>
              <a:ext uri="{FF2B5EF4-FFF2-40B4-BE49-F238E27FC236}">
                <a16:creationId xmlns:a16="http://schemas.microsoft.com/office/drawing/2014/main" id="{151E534A-841B-43C7-909E-2C8FB6CA10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53731" r="49369"/>
          <a:stretch/>
        </p:blipFill>
        <p:spPr>
          <a:xfrm>
            <a:off x="1997308" y="3668123"/>
            <a:ext cx="3298813" cy="2260922"/>
          </a:xfrm>
          <a:prstGeom prst="rect">
            <a:avLst/>
          </a:prstGeom>
        </p:spPr>
      </p:pic>
      <p:pic>
        <p:nvPicPr>
          <p:cNvPr id="18" name="Picture 17" descr="dist_compare.jpg">
            <a:extLst>
              <a:ext uri="{FF2B5EF4-FFF2-40B4-BE49-F238E27FC236}">
                <a16:creationId xmlns:a16="http://schemas.microsoft.com/office/drawing/2014/main" id="{ECF45262-212D-48EE-BCC0-862D4EE6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134" t="16418" b="45565"/>
          <a:stretch/>
        </p:blipFill>
        <p:spPr>
          <a:xfrm>
            <a:off x="6593663" y="3690013"/>
            <a:ext cx="3878345" cy="2132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2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Normal distribution</a:t>
            </a:r>
          </a:p>
        </p:txBody>
      </p:sp>
      <p:pic>
        <p:nvPicPr>
          <p:cNvPr id="4" name="Content Placeholder 3" descr="normalturq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186893"/>
            <a:ext cx="7086600" cy="4336999"/>
          </a:xfrm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5723120" y="1600203"/>
            <a:ext cx="0" cy="3733797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5523892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Mean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Median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29743" y="-189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Normal distribution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7C13BB-C1BF-4B05-9C3E-5D3E1620E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05" t="-2284" r="-5405" b="16463"/>
          <a:stretch/>
        </p:blipFill>
        <p:spPr>
          <a:xfrm>
            <a:off x="1571167" y="990600"/>
            <a:ext cx="9829800" cy="50481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BCC53-8B54-42E1-8BAB-D2BFDA4CC2D2}"/>
              </a:ext>
            </a:extLst>
          </p:cNvPr>
          <p:cNvCxnSpPr>
            <a:cxnSpLocks/>
          </p:cNvCxnSpPr>
          <p:nvPr/>
        </p:nvCxnSpPr>
        <p:spPr>
          <a:xfrm>
            <a:off x="5914567" y="2419290"/>
            <a:ext cx="0" cy="3105210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8C34F-7129-4CC1-9B54-B0AC351DC22D}"/>
              </a:ext>
            </a:extLst>
          </p:cNvPr>
          <p:cNvSpPr txBox="1"/>
          <p:nvPr/>
        </p:nvSpPr>
        <p:spPr>
          <a:xfrm>
            <a:off x="5000168" y="5509391"/>
            <a:ext cx="1828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2"/>
                </a:solidFill>
              </a:rPr>
              <a:t>Average height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97D0E-2793-45BA-A874-DEA7782DEA92}"/>
              </a:ext>
            </a:extLst>
          </p:cNvPr>
          <p:cNvSpPr txBox="1"/>
          <p:nvPr/>
        </p:nvSpPr>
        <p:spPr>
          <a:xfrm>
            <a:off x="8390657" y="5493543"/>
            <a:ext cx="1828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2"/>
                </a:solidFill>
              </a:rPr>
              <a:t>Tallest people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6678A-1F1E-427B-84B6-F5E7CCFD9F84}"/>
              </a:ext>
            </a:extLst>
          </p:cNvPr>
          <p:cNvSpPr txBox="1"/>
          <p:nvPr/>
        </p:nvSpPr>
        <p:spPr>
          <a:xfrm>
            <a:off x="1447800" y="5509391"/>
            <a:ext cx="1828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2"/>
                </a:solidFill>
              </a:rPr>
              <a:t>Shortest</a:t>
            </a:r>
          </a:p>
          <a:p>
            <a:pPr algn="ctr"/>
            <a:r>
              <a:rPr lang="en-ZA" sz="2400" b="1" dirty="0">
                <a:solidFill>
                  <a:schemeClr val="accent2"/>
                </a:solidFill>
              </a:rPr>
              <a:t>people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BCBD73-543E-4D96-B5D6-B4E9364BEE91}"/>
              </a:ext>
            </a:extLst>
          </p:cNvPr>
          <p:cNvCxnSpPr/>
          <p:nvPr/>
        </p:nvCxnSpPr>
        <p:spPr>
          <a:xfrm>
            <a:off x="4009567" y="2224789"/>
            <a:ext cx="1353464" cy="14899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49F77B-F79F-4686-A031-D08D8B296D6B}"/>
              </a:ext>
            </a:extLst>
          </p:cNvPr>
          <p:cNvSpPr txBox="1"/>
          <p:nvPr/>
        </p:nvSpPr>
        <p:spPr>
          <a:xfrm>
            <a:off x="2237012" y="1695390"/>
            <a:ext cx="35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1">
                    <a:lumMod val="75000"/>
                  </a:schemeClr>
                </a:solidFill>
              </a:rPr>
              <a:t>Shorter than average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FAD17-753D-4E4A-859F-97DFA5865F7C}"/>
              </a:ext>
            </a:extLst>
          </p:cNvPr>
          <p:cNvCxnSpPr>
            <a:cxnSpLocks/>
          </p:cNvCxnSpPr>
          <p:nvPr/>
        </p:nvCxnSpPr>
        <p:spPr>
          <a:xfrm flipH="1">
            <a:off x="6458737" y="2224789"/>
            <a:ext cx="1342694" cy="14899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F59188-60B1-4CE2-96E4-EF4E4F2522CB}"/>
              </a:ext>
            </a:extLst>
          </p:cNvPr>
          <p:cNvSpPr txBox="1"/>
          <p:nvPr/>
        </p:nvSpPr>
        <p:spPr>
          <a:xfrm>
            <a:off x="6219366" y="1701669"/>
            <a:ext cx="35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1">
                    <a:lumMod val="75000"/>
                  </a:schemeClr>
                </a:solidFill>
              </a:rPr>
              <a:t>Taller than average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4827A9-BC88-4470-B2D7-E622BF1CD611}"/>
              </a:ext>
            </a:extLst>
          </p:cNvPr>
          <p:cNvSpPr txBox="1"/>
          <p:nvPr/>
        </p:nvSpPr>
        <p:spPr>
          <a:xfrm>
            <a:off x="5629722" y="1652825"/>
            <a:ext cx="665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C7F103-EE33-49E8-A7D6-DE39C529AB85}"/>
              </a:ext>
            </a:extLst>
          </p:cNvPr>
          <p:cNvSpPr txBox="1"/>
          <p:nvPr/>
        </p:nvSpPr>
        <p:spPr>
          <a:xfrm rot="16200000">
            <a:off x="-69638" y="2669097"/>
            <a:ext cx="349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Number of people </a:t>
            </a:r>
          </a:p>
        </p:txBody>
      </p:sp>
    </p:spTree>
    <p:extLst>
      <p:ext uri="{BB962C8B-B14F-4D97-AF65-F5344CB8AC3E}">
        <p14:creationId xmlns:p14="http://schemas.microsoft.com/office/powerpoint/2010/main" val="6030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7" grpId="0"/>
      <p:bldP spid="23" grpId="0"/>
      <p:bldP spid="25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2089A2-3304-4143-B394-20E923810F1D}"/>
              </a:ext>
            </a:extLst>
          </p:cNvPr>
          <p:cNvSpPr txBox="1">
            <a:spLocks/>
          </p:cNvSpPr>
          <p:nvPr/>
        </p:nvSpPr>
        <p:spPr>
          <a:xfrm>
            <a:off x="6480491" y="1983315"/>
            <a:ext cx="4997451" cy="1297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3600" dirty="0"/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3600" dirty="0"/>
              <a:t>Height:  170±10</a:t>
            </a:r>
          </a:p>
          <a:p>
            <a:pPr algn="ctr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Normal distribution</a:t>
            </a:r>
          </a:p>
        </p:txBody>
      </p:sp>
      <p:pic>
        <p:nvPicPr>
          <p:cNvPr id="4" name="Content Placeholder 3" descr="Normal-distribution-cur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6300" y="1438354"/>
            <a:ext cx="6691108" cy="4733845"/>
          </a:xfrm>
        </p:spPr>
      </p:pic>
      <p:sp>
        <p:nvSpPr>
          <p:cNvPr id="6" name="TextBox 5"/>
          <p:cNvSpPr txBox="1"/>
          <p:nvPr/>
        </p:nvSpPr>
        <p:spPr>
          <a:xfrm>
            <a:off x="3314700" y="627258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77BFF-C122-47D5-88EB-6BB465D402FC}"/>
              </a:ext>
            </a:extLst>
          </p:cNvPr>
          <p:cNvSpPr/>
          <p:nvPr/>
        </p:nvSpPr>
        <p:spPr>
          <a:xfrm>
            <a:off x="8600570" y="1735059"/>
            <a:ext cx="2153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+mj-lt"/>
                <a:ea typeface="+mj-ea"/>
                <a:cs typeface="+mj-cs"/>
              </a:rPr>
              <a:t>Mean ± SD</a:t>
            </a: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56CE7DE9-959C-4CF1-BC64-0CFBC92DB767}"/>
              </a:ext>
            </a:extLst>
          </p:cNvPr>
          <p:cNvSpPr/>
          <p:nvPr/>
        </p:nvSpPr>
        <p:spPr>
          <a:xfrm rot="5400000">
            <a:off x="10248900" y="3223061"/>
            <a:ext cx="381000" cy="45720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8032F-ACCA-45E8-A299-6FC403E8C671}"/>
              </a:ext>
            </a:extLst>
          </p:cNvPr>
          <p:cNvSpPr txBox="1"/>
          <p:nvPr/>
        </p:nvSpPr>
        <p:spPr>
          <a:xfrm>
            <a:off x="10744200" y="324068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1C2ED-6344-40A2-A262-D73E4BE26A8B}"/>
              </a:ext>
            </a:extLst>
          </p:cNvPr>
          <p:cNvSpPr txBox="1"/>
          <p:nvPr/>
        </p:nvSpPr>
        <p:spPr>
          <a:xfrm>
            <a:off x="7603997" y="4450041"/>
            <a:ext cx="4146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68% </a:t>
            </a:r>
            <a:r>
              <a:rPr lang="en-US" sz="3200" dirty="0"/>
              <a:t>of the population have heights between 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160 and 180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/>
      <p:bldP spid="8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Skewness/kurtosis</a:t>
            </a:r>
          </a:p>
        </p:txBody>
      </p:sp>
      <p:pic>
        <p:nvPicPr>
          <p:cNvPr id="4" name="Content Placeholder 3" descr="skewku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1625" y="1295400"/>
            <a:ext cx="7796389" cy="51816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5791200" y="1905000"/>
            <a:ext cx="152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4590144"/>
            <a:ext cx="2133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gative sk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49504" y="1039504"/>
            <a:ext cx="4575099" cy="2667000"/>
          </a:xfrm>
        </p:spPr>
      </p:pic>
      <p:pic>
        <p:nvPicPr>
          <p:cNvPr id="5" name="Picture 4" descr="positive sk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4810" y="990600"/>
            <a:ext cx="4466993" cy="25146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962400" y="-780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Skewness/kurtosis</a:t>
            </a:r>
          </a:p>
        </p:txBody>
      </p:sp>
      <p:pic>
        <p:nvPicPr>
          <p:cNvPr id="7" name="Picture 6" descr="Flat negative Kurtosi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5701" y="3780270"/>
            <a:ext cx="4419600" cy="2544333"/>
          </a:xfrm>
          <a:prstGeom prst="rect">
            <a:avLst/>
          </a:prstGeom>
        </p:spPr>
      </p:pic>
      <p:pic>
        <p:nvPicPr>
          <p:cNvPr id="8" name="Picture 7" descr="Peak negative Kurtos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539" y="3810001"/>
            <a:ext cx="4462668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71" y="111083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An observation that is distant from other observations</a:t>
            </a:r>
          </a:p>
          <a:p>
            <a:pPr algn="ctr">
              <a:buNone/>
            </a:pPr>
            <a:r>
              <a:rPr lang="en-US" dirty="0"/>
              <a:t>Makes the data skewed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dirty="0"/>
              <a:t> normally distributed)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6" name="Picture 5" descr="images-mod1-spread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981200"/>
            <a:ext cx="5050692" cy="3581400"/>
          </a:xfrm>
          <a:prstGeom prst="rect">
            <a:avLst/>
          </a:prstGeom>
        </p:spPr>
      </p:pic>
      <p:pic>
        <p:nvPicPr>
          <p:cNvPr id="7" name="Picture 6" descr="corrcoefs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1121" y="2182886"/>
            <a:ext cx="5466242" cy="3416811"/>
          </a:xfrm>
          <a:prstGeom prst="rect">
            <a:avLst/>
          </a:prstGeom>
        </p:spPr>
      </p:pic>
      <p:pic>
        <p:nvPicPr>
          <p:cNvPr id="8" name="Picture 7" descr="grap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6832" y="3352802"/>
            <a:ext cx="5375762" cy="3505201"/>
          </a:xfrm>
          <a:prstGeom prst="rect">
            <a:avLst/>
          </a:prstGeom>
        </p:spPr>
      </p:pic>
      <p:pic>
        <p:nvPicPr>
          <p:cNvPr id="9" name="Picture 8" descr="400px-System1_boxplot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8800" y="2357437"/>
            <a:ext cx="5608178" cy="45005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79DD54B-3DB2-42E4-9278-C2FE6AAF91CB}"/>
              </a:ext>
            </a:extLst>
          </p:cNvPr>
          <p:cNvSpPr txBox="1">
            <a:spLocks/>
          </p:cNvSpPr>
          <p:nvPr/>
        </p:nvSpPr>
        <p:spPr>
          <a:xfrm>
            <a:off x="5334000" y="-4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2F0774-5BBC-40F3-8CEB-0705D002725A}"/>
              </a:ext>
            </a:extLst>
          </p:cNvPr>
          <p:cNvSpPr txBox="1">
            <a:spLocks/>
          </p:cNvSpPr>
          <p:nvPr/>
        </p:nvSpPr>
        <p:spPr>
          <a:xfrm>
            <a:off x="2509577" y="1473826"/>
            <a:ext cx="9525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Outlier_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7769" y="1524000"/>
            <a:ext cx="9996461" cy="4267197"/>
          </a:xfr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1905000" y="2514600"/>
            <a:ext cx="1295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7600" y="2514600"/>
            <a:ext cx="1371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7086600" y="2514600"/>
            <a:ext cx="1447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9296400" y="2502568"/>
            <a:ext cx="1524000" cy="120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D205AB6-BB17-48EC-A3D5-AAF0EBB586AE}"/>
              </a:ext>
            </a:extLst>
          </p:cNvPr>
          <p:cNvSpPr txBox="1">
            <a:spLocks/>
          </p:cNvSpPr>
          <p:nvPr/>
        </p:nvSpPr>
        <p:spPr>
          <a:xfrm>
            <a:off x="5334000" y="-4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5467C3-37CC-4506-B2D2-2CAFE22855C6}"/>
              </a:ext>
            </a:extLst>
          </p:cNvPr>
          <p:cNvSpPr/>
          <p:nvPr/>
        </p:nvSpPr>
        <p:spPr>
          <a:xfrm>
            <a:off x="6096000" y="1257298"/>
            <a:ext cx="5455430" cy="4800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0" y="1600200"/>
            <a:ext cx="10609119" cy="3429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-14514"/>
            <a:ext cx="1021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Effect of Skewness on mean and median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5471885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Small</a:t>
            </a:r>
            <a:r>
              <a:rPr lang="en-ZA" sz="2800" b="1" dirty="0"/>
              <a:t> effect on </a:t>
            </a:r>
            <a:r>
              <a:rPr lang="en-ZA" sz="2800" b="1" dirty="0">
                <a:solidFill>
                  <a:schemeClr val="accent2"/>
                </a:solidFill>
              </a:rPr>
              <a:t>median</a:t>
            </a:r>
          </a:p>
          <a:p>
            <a:pPr algn="ctr"/>
            <a:r>
              <a:rPr lang="en-ZA" sz="2800" b="1" dirty="0">
                <a:solidFill>
                  <a:schemeClr val="accent2"/>
                </a:solidFill>
              </a:rPr>
              <a:t>Huge</a:t>
            </a:r>
            <a:r>
              <a:rPr lang="en-ZA" sz="2800" b="1" dirty="0"/>
              <a:t> effect on </a:t>
            </a:r>
            <a:r>
              <a:rPr lang="en-ZA" sz="2800" b="1" dirty="0">
                <a:solidFill>
                  <a:schemeClr val="accent2"/>
                </a:solidFill>
              </a:rPr>
              <a:t>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3D9BE-E9F8-4CB5-A1BD-34D12E130335}"/>
              </a:ext>
            </a:extLst>
          </p:cNvPr>
          <p:cNvSpPr txBox="1"/>
          <p:nvPr/>
        </p:nvSpPr>
        <p:spPr>
          <a:xfrm>
            <a:off x="5105400" y="1157515"/>
            <a:ext cx="251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Mean ± 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98002-D2B1-40F2-96CD-4C7E661250DA}"/>
              </a:ext>
            </a:extLst>
          </p:cNvPr>
          <p:cNvSpPr txBox="1"/>
          <p:nvPr/>
        </p:nvSpPr>
        <p:spPr>
          <a:xfrm>
            <a:off x="7472220" y="1172903"/>
            <a:ext cx="441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</a:rPr>
              <a:t>Median (IQR)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A08C8-42AE-4A7B-90A4-2E985738E95B}"/>
              </a:ext>
            </a:extLst>
          </p:cNvPr>
          <p:cNvSpPr txBox="1"/>
          <p:nvPr/>
        </p:nvSpPr>
        <p:spPr>
          <a:xfrm>
            <a:off x="203779" y="1157515"/>
            <a:ext cx="441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</a:rPr>
              <a:t>Median (IQR)</a:t>
            </a:r>
          </a:p>
        </p:txBody>
      </p:sp>
    </p:spTree>
    <p:extLst>
      <p:ext uri="{BB962C8B-B14F-4D97-AF65-F5344CB8AC3E}">
        <p14:creationId xmlns:p14="http://schemas.microsoft.com/office/powerpoint/2010/main" val="23106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3581400" y="-61686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Testing for normality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B1086-7159-44A0-A391-5D9A28BC7846}"/>
              </a:ext>
            </a:extLst>
          </p:cNvPr>
          <p:cNvSpPr txBox="1"/>
          <p:nvPr/>
        </p:nvSpPr>
        <p:spPr>
          <a:xfrm>
            <a:off x="5029200" y="11430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+mj-lt"/>
              </a:rPr>
              <a:t>Histogram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7CA657A-F8EF-4B64-A20E-BA2735F15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3" r="21690"/>
          <a:stretch/>
        </p:blipFill>
        <p:spPr>
          <a:xfrm>
            <a:off x="547688" y="1676400"/>
            <a:ext cx="5257800" cy="453524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D4EA2D-5D14-43E0-AD2B-19C12FCCC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7" r="20654"/>
          <a:stretch/>
        </p:blipFill>
        <p:spPr>
          <a:xfrm>
            <a:off x="6184900" y="1676400"/>
            <a:ext cx="5257799" cy="4524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3C8CFB-6CA5-438D-A4D9-7E2DBCAF56A8}"/>
              </a:ext>
            </a:extLst>
          </p:cNvPr>
          <p:cNvSpPr txBox="1"/>
          <p:nvPr/>
        </p:nvSpPr>
        <p:spPr>
          <a:xfrm>
            <a:off x="2667000" y="6200419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Normal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4FCC-55CF-437C-A21D-67BC03E6A61A}"/>
              </a:ext>
            </a:extLst>
          </p:cNvPr>
          <p:cNvSpPr txBox="1"/>
          <p:nvPr/>
        </p:nvSpPr>
        <p:spPr>
          <a:xfrm>
            <a:off x="8077200" y="620041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Not Normal</a:t>
            </a:r>
          </a:p>
        </p:txBody>
      </p:sp>
    </p:spTree>
    <p:extLst>
      <p:ext uri="{BB962C8B-B14F-4D97-AF65-F5344CB8AC3E}">
        <p14:creationId xmlns:p14="http://schemas.microsoft.com/office/powerpoint/2010/main" val="27713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2F95936-CF54-49A0-A51A-20DBD3775E90}"/>
              </a:ext>
            </a:extLst>
          </p:cNvPr>
          <p:cNvSpPr/>
          <p:nvPr/>
        </p:nvSpPr>
        <p:spPr>
          <a:xfrm>
            <a:off x="2781300" y="1264170"/>
            <a:ext cx="5905500" cy="53652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/>
              <a:t>SD</a:t>
            </a:r>
            <a:endParaRPr lang="en-ZA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4A674E-C638-487D-B2E7-7CC3428867A0}"/>
              </a:ext>
            </a:extLst>
          </p:cNvPr>
          <p:cNvSpPr/>
          <p:nvPr/>
        </p:nvSpPr>
        <p:spPr>
          <a:xfrm>
            <a:off x="4267200" y="2590800"/>
            <a:ext cx="2971800" cy="274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955B85-8D38-4999-910D-FA7CE9449A94}"/>
              </a:ext>
            </a:extLst>
          </p:cNvPr>
          <p:cNvSpPr txBox="1">
            <a:spLocks/>
          </p:cNvSpPr>
          <p:nvPr/>
        </p:nvSpPr>
        <p:spPr>
          <a:xfrm>
            <a:off x="3505200" y="-4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00471-6A58-476A-B950-B431F291093F}"/>
              </a:ext>
            </a:extLst>
          </p:cNvPr>
          <p:cNvSpPr txBox="1"/>
          <p:nvPr/>
        </p:nvSpPr>
        <p:spPr>
          <a:xfrm>
            <a:off x="4686300" y="32766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Mean</a:t>
            </a:r>
          </a:p>
          <a:p>
            <a:pPr algn="ctr"/>
            <a:r>
              <a:rPr lang="en-ZA" sz="2400" b="1" dirty="0"/>
              <a:t>Median</a:t>
            </a:r>
          </a:p>
          <a:p>
            <a:pPr algn="ctr"/>
            <a:r>
              <a:rPr lang="en-ZA" sz="2400" b="1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EFFBA-2744-4B6F-8E75-77CF36084579}"/>
              </a:ext>
            </a:extLst>
          </p:cNvPr>
          <p:cNvSpPr txBox="1"/>
          <p:nvPr/>
        </p:nvSpPr>
        <p:spPr>
          <a:xfrm>
            <a:off x="4948003" y="178133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Range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E3D3D-D994-4127-A582-9667BF71DACA}"/>
              </a:ext>
            </a:extLst>
          </p:cNvPr>
          <p:cNvSpPr/>
          <p:nvPr/>
        </p:nvSpPr>
        <p:spPr>
          <a:xfrm>
            <a:off x="7586272" y="359942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ZA" sz="2400" b="1" dirty="0">
                <a:solidFill>
                  <a:prstClr val="black"/>
                </a:solidFill>
              </a:rPr>
              <a:t>SD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B5821-90F4-40B3-AD52-A0A73CB1272C}"/>
              </a:ext>
            </a:extLst>
          </p:cNvPr>
          <p:cNvSpPr/>
          <p:nvPr/>
        </p:nvSpPr>
        <p:spPr>
          <a:xfrm>
            <a:off x="4948003" y="5482506"/>
            <a:ext cx="1798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ZA" sz="2400" b="1" dirty="0">
                <a:solidFill>
                  <a:prstClr val="black"/>
                </a:solidFill>
              </a:rPr>
              <a:t>Interquartile</a:t>
            </a:r>
          </a:p>
          <a:p>
            <a:pPr lvl="0" algn="ctr"/>
            <a:r>
              <a:rPr lang="en-ZA" sz="2400" b="1" dirty="0">
                <a:solidFill>
                  <a:prstClr val="black"/>
                </a:solidFill>
              </a:rPr>
              <a:t>range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8CF7F-EE2B-47B9-9FC7-BC0A97CE0E02}"/>
              </a:ext>
            </a:extLst>
          </p:cNvPr>
          <p:cNvSpPr/>
          <p:nvPr/>
        </p:nvSpPr>
        <p:spPr>
          <a:xfrm>
            <a:off x="2895600" y="3599420"/>
            <a:ext cx="1288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ZA" sz="2400" b="1" dirty="0">
                <a:solidFill>
                  <a:prstClr val="black"/>
                </a:solidFill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4200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/>
      <p:bldP spid="8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3581400" y="-61686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Testing for normality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B1086-7159-44A0-A391-5D9A28BC7846}"/>
              </a:ext>
            </a:extLst>
          </p:cNvPr>
          <p:cNvSpPr txBox="1"/>
          <p:nvPr/>
        </p:nvSpPr>
        <p:spPr>
          <a:xfrm>
            <a:off x="5410200" y="1286259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+mj-lt"/>
              </a:rPr>
              <a:t>Q-Q plot</a:t>
            </a:r>
          </a:p>
        </p:txBody>
      </p:sp>
      <p:pic>
        <p:nvPicPr>
          <p:cNvPr id="3" name="Picture 2" descr="A picture containing photo&#10;&#10;Description automatically generated">
            <a:extLst>
              <a:ext uri="{FF2B5EF4-FFF2-40B4-BE49-F238E27FC236}">
                <a16:creationId xmlns:a16="http://schemas.microsoft.com/office/drawing/2014/main" id="{C2370EED-149B-4C22-8E5C-877362E6E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5"/>
          <a:stretch/>
        </p:blipFill>
        <p:spPr>
          <a:xfrm>
            <a:off x="0" y="1898406"/>
            <a:ext cx="5972175" cy="4105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3C895F-3C8D-4E15-A3B1-E8B3AF2CF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9"/>
          <a:stretch/>
        </p:blipFill>
        <p:spPr>
          <a:xfrm>
            <a:off x="6077857" y="1898406"/>
            <a:ext cx="5972175" cy="4108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1A8BA8-8435-4193-951E-95BE9A682988}"/>
              </a:ext>
            </a:extLst>
          </p:cNvPr>
          <p:cNvSpPr txBox="1"/>
          <p:nvPr/>
        </p:nvSpPr>
        <p:spPr>
          <a:xfrm>
            <a:off x="2667000" y="6200419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158AC-C5ED-4540-A13F-79A9EFF04A0B}"/>
              </a:ext>
            </a:extLst>
          </p:cNvPr>
          <p:cNvSpPr txBox="1"/>
          <p:nvPr/>
        </p:nvSpPr>
        <p:spPr>
          <a:xfrm>
            <a:off x="8496300" y="620041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Not Normal</a:t>
            </a:r>
          </a:p>
        </p:txBody>
      </p:sp>
    </p:spTree>
    <p:extLst>
      <p:ext uri="{BB962C8B-B14F-4D97-AF65-F5344CB8AC3E}">
        <p14:creationId xmlns:p14="http://schemas.microsoft.com/office/powerpoint/2010/main" val="357252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3581400" y="-61686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Testing for normality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B1086-7159-44A0-A391-5D9A28BC7846}"/>
              </a:ext>
            </a:extLst>
          </p:cNvPr>
          <p:cNvSpPr txBox="1"/>
          <p:nvPr/>
        </p:nvSpPr>
        <p:spPr>
          <a:xfrm>
            <a:off x="5257800" y="124910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+mj-lt"/>
              </a:rPr>
              <a:t>Box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A8BA8-8435-4193-951E-95BE9A682988}"/>
              </a:ext>
            </a:extLst>
          </p:cNvPr>
          <p:cNvSpPr txBox="1"/>
          <p:nvPr/>
        </p:nvSpPr>
        <p:spPr>
          <a:xfrm>
            <a:off x="2590800" y="5995558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158AC-C5ED-4540-A13F-79A9EFF04A0B}"/>
              </a:ext>
            </a:extLst>
          </p:cNvPr>
          <p:cNvSpPr txBox="1"/>
          <p:nvPr/>
        </p:nvSpPr>
        <p:spPr>
          <a:xfrm>
            <a:off x="8382000" y="599555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Not Normal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24E0AE-E09B-4219-A50A-B045F211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1"/>
          <a:stretch/>
        </p:blipFill>
        <p:spPr>
          <a:xfrm>
            <a:off x="609600" y="2160479"/>
            <a:ext cx="4988596" cy="371333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436633-2560-4FB6-95EF-F51690CDD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0"/>
          <a:stretch/>
        </p:blipFill>
        <p:spPr>
          <a:xfrm>
            <a:off x="6588091" y="2160480"/>
            <a:ext cx="4988596" cy="3825744"/>
          </a:xfrm>
          <a:prstGeom prst="rect">
            <a:avLst/>
          </a:prstGeom>
        </p:spPr>
      </p:pic>
      <p:pic>
        <p:nvPicPr>
          <p:cNvPr id="8" name="Picture 7" descr="figure2.7.jpg">
            <a:extLst>
              <a:ext uri="{FF2B5EF4-FFF2-40B4-BE49-F238E27FC236}">
                <a16:creationId xmlns:a16="http://schemas.microsoft.com/office/drawing/2014/main" id="{BA2A9D6F-A2F3-4B40-BB60-AF154433E4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05500" y="2195262"/>
            <a:ext cx="5867400" cy="42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3581400" y="-61686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Testing for normality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A8BA8-8435-4193-951E-95BE9A682988}"/>
              </a:ext>
            </a:extLst>
          </p:cNvPr>
          <p:cNvSpPr txBox="1"/>
          <p:nvPr/>
        </p:nvSpPr>
        <p:spPr>
          <a:xfrm>
            <a:off x="3227685" y="5008304"/>
            <a:ext cx="535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>
                <a:latin typeface="+mj-lt"/>
                <a:sym typeface="Wingdings" panose="05000000000000000000" pitchFamily="2" charset="2"/>
              </a:rPr>
              <a:t> Significant  </a:t>
            </a:r>
            <a:r>
              <a:rPr lang="en-ZA" sz="2800" b="1" dirty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Not</a:t>
            </a:r>
            <a:r>
              <a:rPr lang="en-ZA" sz="2800" b="1" dirty="0">
                <a:latin typeface="+mj-lt"/>
                <a:sym typeface="Wingdings" panose="05000000000000000000" pitchFamily="2" charset="2"/>
              </a:rPr>
              <a:t> </a:t>
            </a:r>
            <a:r>
              <a:rPr lang="en-ZA" sz="2800" b="1" dirty="0">
                <a:latin typeface="+mj-lt"/>
              </a:rPr>
              <a:t>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05310-FBFC-4497-A25E-0DFCE33937DD}"/>
              </a:ext>
            </a:extLst>
          </p:cNvPr>
          <p:cNvSpPr txBox="1"/>
          <p:nvPr/>
        </p:nvSpPr>
        <p:spPr>
          <a:xfrm>
            <a:off x="4495800" y="11430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+mj-lt"/>
              </a:rPr>
              <a:t>Significance tests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ED8A1-7C56-4596-824E-4A191D6B5346}"/>
              </a:ext>
            </a:extLst>
          </p:cNvPr>
          <p:cNvSpPr txBox="1"/>
          <p:nvPr/>
        </p:nvSpPr>
        <p:spPr>
          <a:xfrm>
            <a:off x="2774113" y="5545694"/>
            <a:ext cx="626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Not</a:t>
            </a:r>
            <a:r>
              <a:rPr lang="en-ZA" sz="2800" b="1" dirty="0">
                <a:latin typeface="+mj-lt"/>
                <a:sym typeface="Wingdings" panose="05000000000000000000" pitchFamily="2" charset="2"/>
              </a:rPr>
              <a:t> significant  </a:t>
            </a:r>
            <a:r>
              <a:rPr lang="en-ZA" sz="2800" b="1" dirty="0">
                <a:latin typeface="+mj-lt"/>
              </a:rPr>
              <a:t>Normal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8C70D-8EA9-4462-8DCD-FB1133D762D6}"/>
              </a:ext>
            </a:extLst>
          </p:cNvPr>
          <p:cNvSpPr txBox="1"/>
          <p:nvPr/>
        </p:nvSpPr>
        <p:spPr>
          <a:xfrm>
            <a:off x="1600200" y="3068479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>
                <a:solidFill>
                  <a:schemeClr val="accent1">
                    <a:lumMod val="50000"/>
                  </a:schemeClr>
                </a:solidFill>
              </a:rPr>
              <a:t>Compares data to a normal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97801-D4EF-4CCB-BB61-673E7180DC86}"/>
              </a:ext>
            </a:extLst>
          </p:cNvPr>
          <p:cNvSpPr txBox="1"/>
          <p:nvPr/>
        </p:nvSpPr>
        <p:spPr>
          <a:xfrm>
            <a:off x="1367302" y="3748267"/>
            <a:ext cx="8847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>
                <a:solidFill>
                  <a:schemeClr val="accent1">
                    <a:lumMod val="50000"/>
                  </a:schemeClr>
                </a:solidFill>
              </a:rPr>
              <a:t>Is there a significant difference between the data and the normal distribution?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05D8C-4E2B-42BE-AB2C-EB41D279E9FC}"/>
              </a:ext>
            </a:extLst>
          </p:cNvPr>
          <p:cNvSpPr txBox="1"/>
          <p:nvPr/>
        </p:nvSpPr>
        <p:spPr>
          <a:xfrm>
            <a:off x="495226" y="1828800"/>
            <a:ext cx="3695700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Shapiro-Wilk W </a:t>
            </a:r>
          </a:p>
          <a:p>
            <a:pPr algn="ctr"/>
            <a:r>
              <a:rPr lang="en-ZA" sz="2800" b="1" dirty="0"/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AE7A4-9A02-4D9C-870A-48D497FA41BB}"/>
              </a:ext>
            </a:extLst>
          </p:cNvPr>
          <p:cNvSpPr txBox="1"/>
          <p:nvPr/>
        </p:nvSpPr>
        <p:spPr>
          <a:xfrm>
            <a:off x="4305377" y="1828800"/>
            <a:ext cx="3695700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Anderson-Darling </a:t>
            </a:r>
          </a:p>
          <a:p>
            <a:pPr algn="ctr"/>
            <a:r>
              <a:rPr lang="en-ZA" sz="2800" b="1" dirty="0"/>
              <a:t>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8248B-E21D-4074-A275-1CFA8FE617B3}"/>
              </a:ext>
            </a:extLst>
          </p:cNvPr>
          <p:cNvSpPr txBox="1"/>
          <p:nvPr/>
        </p:nvSpPr>
        <p:spPr>
          <a:xfrm>
            <a:off x="8059382" y="1828800"/>
            <a:ext cx="3695700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35409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4953000" y="-74963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3C346-A1F2-4CF2-9E3D-DFCF392701D5}"/>
              </a:ext>
            </a:extLst>
          </p:cNvPr>
          <p:cNvSpPr txBox="1"/>
          <p:nvPr/>
        </p:nvSpPr>
        <p:spPr>
          <a:xfrm>
            <a:off x="1676400" y="929722"/>
            <a:ext cx="8610600" cy="771346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Continuous variables</a:t>
            </a:r>
            <a:endParaRPr lang="en-ZA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A3D54-FC78-476B-AD89-8963D0F7AF4D}"/>
              </a:ext>
            </a:extLst>
          </p:cNvPr>
          <p:cNvSpPr txBox="1"/>
          <p:nvPr/>
        </p:nvSpPr>
        <p:spPr>
          <a:xfrm>
            <a:off x="1431329" y="1930493"/>
            <a:ext cx="3369271" cy="1799808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1400" b="1" dirty="0"/>
          </a:p>
          <a:p>
            <a:pPr algn="ctr"/>
            <a:r>
              <a:rPr lang="en-US" sz="3200" b="1" dirty="0"/>
              <a:t>Test for normality</a:t>
            </a:r>
          </a:p>
          <a:p>
            <a:pPr algn="ctr"/>
            <a:endParaRPr lang="en-ZA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313F0-32DE-438F-93B1-F535C30ABED5}"/>
              </a:ext>
            </a:extLst>
          </p:cNvPr>
          <p:cNvSpPr txBox="1"/>
          <p:nvPr/>
        </p:nvSpPr>
        <p:spPr>
          <a:xfrm>
            <a:off x="7764165" y="1918461"/>
            <a:ext cx="3369270" cy="187327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Select  descriptive statistic</a:t>
            </a:r>
            <a:endParaRPr lang="en-ZA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82C9A-7742-4612-B2F3-8EFCC98AD8E3}"/>
              </a:ext>
            </a:extLst>
          </p:cNvPr>
          <p:cNvSpPr txBox="1"/>
          <p:nvPr/>
        </p:nvSpPr>
        <p:spPr>
          <a:xfrm>
            <a:off x="9677400" y="3891985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 Normal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74ADB-30AE-4527-A2BF-DF3E54714BAD}"/>
              </a:ext>
            </a:extLst>
          </p:cNvPr>
          <p:cNvSpPr txBox="1"/>
          <p:nvPr/>
        </p:nvSpPr>
        <p:spPr>
          <a:xfrm>
            <a:off x="248633" y="4358700"/>
            <a:ext cx="2723167" cy="14325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Histogram</a:t>
            </a:r>
          </a:p>
          <a:p>
            <a:pPr algn="ctr"/>
            <a:r>
              <a:rPr lang="en-ZA" sz="2400" dirty="0"/>
              <a:t>Q-Q plot</a:t>
            </a:r>
          </a:p>
          <a:p>
            <a:pPr algn="ctr"/>
            <a:r>
              <a:rPr lang="en-ZA" sz="2400" dirty="0"/>
              <a:t>Boxplot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5D0E2-0579-4671-BD48-E5AAF006EBB0}"/>
              </a:ext>
            </a:extLst>
          </p:cNvPr>
          <p:cNvSpPr txBox="1"/>
          <p:nvPr/>
        </p:nvSpPr>
        <p:spPr>
          <a:xfrm>
            <a:off x="3124200" y="4386042"/>
            <a:ext cx="3362788" cy="14325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Shapiro-Wilk W </a:t>
            </a:r>
          </a:p>
          <a:p>
            <a:pPr algn="ctr"/>
            <a:r>
              <a:rPr lang="en-ZA" sz="2400" dirty="0"/>
              <a:t>Anderson-Darling </a:t>
            </a:r>
          </a:p>
          <a:p>
            <a:pPr algn="ctr"/>
            <a:r>
              <a:rPr lang="en-ZA" sz="2400" dirty="0"/>
              <a:t>Kolmogorov-Smirnov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BEE50-DC0F-4C2E-8650-8E83B0437B4D}"/>
              </a:ext>
            </a:extLst>
          </p:cNvPr>
          <p:cNvSpPr txBox="1"/>
          <p:nvPr/>
        </p:nvSpPr>
        <p:spPr>
          <a:xfrm>
            <a:off x="7162800" y="4397379"/>
            <a:ext cx="2164074" cy="143250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800" dirty="0"/>
              <a:t>Mean ± SD</a:t>
            </a:r>
          </a:p>
          <a:p>
            <a:pPr algn="ctr"/>
            <a:endParaRPr lang="en-Z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690D3-5686-4B58-8EC0-B83A004675FE}"/>
              </a:ext>
            </a:extLst>
          </p:cNvPr>
          <p:cNvSpPr txBox="1"/>
          <p:nvPr/>
        </p:nvSpPr>
        <p:spPr>
          <a:xfrm>
            <a:off x="9448800" y="4397379"/>
            <a:ext cx="2514598" cy="143250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800" dirty="0"/>
              <a:t>Median (IQR)</a:t>
            </a:r>
          </a:p>
          <a:p>
            <a:pPr algn="ctr"/>
            <a:endParaRPr lang="en-Z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0C21F-CCD1-4E3F-94F1-385791174276}"/>
              </a:ext>
            </a:extLst>
          </p:cNvPr>
          <p:cNvSpPr txBox="1"/>
          <p:nvPr/>
        </p:nvSpPr>
        <p:spPr>
          <a:xfrm>
            <a:off x="7620001" y="3864736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Normal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A9CBA-C43D-48D3-BC0E-FA357B4F733E}"/>
              </a:ext>
            </a:extLst>
          </p:cNvPr>
          <p:cNvSpPr txBox="1"/>
          <p:nvPr/>
        </p:nvSpPr>
        <p:spPr>
          <a:xfrm>
            <a:off x="914400" y="3820086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Plots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5794F5-E0A3-44EE-ADD8-6944EC7C0180}"/>
              </a:ext>
            </a:extLst>
          </p:cNvPr>
          <p:cNvSpPr txBox="1"/>
          <p:nvPr/>
        </p:nvSpPr>
        <p:spPr>
          <a:xfrm>
            <a:off x="3428999" y="3835480"/>
            <a:ext cx="292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Significance tests</a:t>
            </a:r>
          </a:p>
        </p:txBody>
      </p:sp>
    </p:spTree>
    <p:extLst>
      <p:ext uri="{BB962C8B-B14F-4D97-AF65-F5344CB8AC3E}">
        <p14:creationId xmlns:p14="http://schemas.microsoft.com/office/powerpoint/2010/main" val="13959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/>
      <p:bldP spid="12" grpId="0" animBg="1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2A6464-1217-4C3C-AB49-60E78B79D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4645" y="2588890"/>
            <a:ext cx="545910" cy="54591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A333359-4F82-4CCD-8C95-A9553E732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7824" y="3385472"/>
            <a:ext cx="545910" cy="54591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463C00A-1082-4273-83A4-69879BFB6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002" y="4409121"/>
            <a:ext cx="545910" cy="5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04770"/>
            <a:ext cx="9296400" cy="12210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average</a:t>
            </a:r>
          </a:p>
          <a:p>
            <a:pPr algn="ctr">
              <a:buNone/>
            </a:pPr>
            <a:r>
              <a:rPr lang="en-US" sz="3600" dirty="0"/>
              <a:t> (sum/number)</a:t>
            </a:r>
          </a:p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191000" y="311208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2     4     8     3    3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09900" y="4332158"/>
            <a:ext cx="57150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Mean = 2+4+8+3+3 / 5  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		= 20/5 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 		= 4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3600" dirty="0"/>
          </a:p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3DECDA-D3A4-4F10-BA5D-103077884053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central tendency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ED6E8-F617-4555-8052-04A2D9EDA21A}"/>
              </a:ext>
            </a:extLst>
          </p:cNvPr>
          <p:cNvSpPr/>
          <p:nvPr/>
        </p:nvSpPr>
        <p:spPr>
          <a:xfrm>
            <a:off x="609600" y="1119632"/>
            <a:ext cx="1356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Calibri Light" panose="020F0302020204030204"/>
              </a:rPr>
              <a:t>Mean</a:t>
            </a:r>
            <a:endParaRPr lang="en-ZA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196B8B-F812-47E8-88BC-BBFF271AA441}"/>
              </a:ext>
            </a:extLst>
          </p:cNvPr>
          <p:cNvSpPr txBox="1">
            <a:spLocks/>
          </p:cNvSpPr>
          <p:nvPr/>
        </p:nvSpPr>
        <p:spPr>
          <a:xfrm>
            <a:off x="1200150" y="1104008"/>
            <a:ext cx="94869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Number in the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middle</a:t>
            </a:r>
          </a:p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444EB-A99E-4263-8849-5D23193D3840}"/>
              </a:ext>
            </a:extLst>
          </p:cNvPr>
          <p:cNvSpPr/>
          <p:nvPr/>
        </p:nvSpPr>
        <p:spPr>
          <a:xfrm>
            <a:off x="4267200" y="1892698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2     4     8     3    3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BB5F8-728F-4AA0-9C48-F3B6A6A679F7}"/>
              </a:ext>
            </a:extLst>
          </p:cNvPr>
          <p:cNvSpPr txBox="1"/>
          <p:nvPr/>
        </p:nvSpPr>
        <p:spPr>
          <a:xfrm>
            <a:off x="1517442" y="2586475"/>
            <a:ext cx="2831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Re-arrange</a:t>
            </a:r>
          </a:p>
          <a:p>
            <a:pPr algn="ctr"/>
            <a:r>
              <a:rPr lang="en-US" sz="2800" dirty="0"/>
              <a:t>(ascending order)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0F1EEC-8C21-416D-8A93-AC05C234AFD3}"/>
              </a:ext>
            </a:extLst>
          </p:cNvPr>
          <p:cNvSpPr/>
          <p:nvPr/>
        </p:nvSpPr>
        <p:spPr>
          <a:xfrm>
            <a:off x="4267200" y="3597756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2     3     3     4    8  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EC91A-AFB3-49AD-A26C-BFBFD5811D14}"/>
              </a:ext>
            </a:extLst>
          </p:cNvPr>
          <p:cNvSpPr/>
          <p:nvPr/>
        </p:nvSpPr>
        <p:spPr>
          <a:xfrm>
            <a:off x="5700010" y="365572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A294A5-6F89-42D0-9C58-4F6974E68167}"/>
              </a:ext>
            </a:extLst>
          </p:cNvPr>
          <p:cNvSpPr/>
          <p:nvPr/>
        </p:nvSpPr>
        <p:spPr>
          <a:xfrm>
            <a:off x="3962400" y="531183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2     3     3     4    8    9   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DA5E38-C4DB-497F-AB7D-873A83F45905}"/>
              </a:ext>
            </a:extLst>
          </p:cNvPr>
          <p:cNvSpPr txBox="1">
            <a:spLocks/>
          </p:cNvSpPr>
          <p:nvPr/>
        </p:nvSpPr>
        <p:spPr>
          <a:xfrm>
            <a:off x="3608882" y="4615502"/>
            <a:ext cx="56837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In case number of data is even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CC9E0F-6CCC-44F5-8516-18169D05B303}"/>
              </a:ext>
            </a:extLst>
          </p:cNvPr>
          <p:cNvSpPr/>
          <p:nvPr/>
        </p:nvSpPr>
        <p:spPr>
          <a:xfrm>
            <a:off x="5372100" y="5319010"/>
            <a:ext cx="139471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9">
            <a:extLst>
              <a:ext uri="{FF2B5EF4-FFF2-40B4-BE49-F238E27FC236}">
                <a16:creationId xmlns:a16="http://schemas.microsoft.com/office/drawing/2014/main" id="{648379DE-E836-418C-948A-00DA8D3D19E4}"/>
              </a:ext>
            </a:extLst>
          </p:cNvPr>
          <p:cNvSpPr/>
          <p:nvPr/>
        </p:nvSpPr>
        <p:spPr>
          <a:xfrm rot="5400000">
            <a:off x="5943600" y="6248400"/>
            <a:ext cx="457200" cy="304800"/>
          </a:xfrm>
          <a:prstGeom prst="bentUp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82737-7A01-4978-8121-4B37C9332139}"/>
              </a:ext>
            </a:extLst>
          </p:cNvPr>
          <p:cNvSpPr txBox="1"/>
          <p:nvPr/>
        </p:nvSpPr>
        <p:spPr>
          <a:xfrm>
            <a:off x="6450767" y="627389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3+4 /2 = 3.5</a:t>
            </a:r>
          </a:p>
        </p:txBody>
      </p:sp>
      <p:pic>
        <p:nvPicPr>
          <p:cNvPr id="20" name="Graphic 19" descr="Line arrow Straight">
            <a:extLst>
              <a:ext uri="{FF2B5EF4-FFF2-40B4-BE49-F238E27FC236}">
                <a16:creationId xmlns:a16="http://schemas.microsoft.com/office/drawing/2014/main" id="{333E8A0B-C40C-4BD4-917B-BA92FA1D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517630" y="2569009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05E0A6E-211A-4DE9-A4BA-15E9E897A747}"/>
              </a:ext>
            </a:extLst>
          </p:cNvPr>
          <p:cNvSpPr/>
          <p:nvPr/>
        </p:nvSpPr>
        <p:spPr>
          <a:xfrm>
            <a:off x="563025" y="1037833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Calibri Light" panose="020F0302020204030204"/>
              </a:rPr>
              <a:t>Median</a:t>
            </a:r>
            <a:endParaRPr lang="en-ZA" sz="16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3251B9-79FD-475B-8F42-8FB57A6D99EC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39306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 animBg="1"/>
      <p:bldP spid="15" grpId="0"/>
      <p:bldP spid="16" grpId="0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98327"/>
            <a:ext cx="9296400" cy="12210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Most repeated </a:t>
            </a:r>
          </a:p>
          <a:p>
            <a:pPr algn="ctr">
              <a:buNone/>
            </a:pPr>
            <a:r>
              <a:rPr lang="en-US" sz="3600" dirty="0"/>
              <a:t>number</a:t>
            </a:r>
          </a:p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191000" y="3379894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2     4     8     3    3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09900" y="4800600"/>
            <a:ext cx="57150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Mode= 3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3600" dirty="0"/>
          </a:p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E4547-F05B-4C28-9182-E81BCE6FF511}"/>
              </a:ext>
            </a:extLst>
          </p:cNvPr>
          <p:cNvSpPr/>
          <p:nvPr/>
        </p:nvSpPr>
        <p:spPr>
          <a:xfrm>
            <a:off x="563025" y="1037833"/>
            <a:ext cx="1382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Calibri Light" panose="020F0302020204030204"/>
              </a:rPr>
              <a:t>Mode</a:t>
            </a:r>
            <a:endParaRPr lang="en-ZA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1D64D1-5D0B-46FE-9366-9BBF17480FCB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4980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83159"/>
            <a:ext cx="14312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Range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0" y="1219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Maximum - Minimum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244C48-DE74-4200-B2B1-7BFCE53AD139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dispersion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0ECA8-8640-4057-BBD9-8F7A4E1FF9B9}"/>
              </a:ext>
            </a:extLst>
          </p:cNvPr>
          <p:cNvSpPr/>
          <p:nvPr/>
        </p:nvSpPr>
        <p:spPr>
          <a:xfrm>
            <a:off x="4113733" y="1955481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2     4     8     3    3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1ED94-2AA6-4946-A900-E3C1AEFBA7A9}"/>
              </a:ext>
            </a:extLst>
          </p:cNvPr>
          <p:cNvSpPr txBox="1"/>
          <p:nvPr/>
        </p:nvSpPr>
        <p:spPr>
          <a:xfrm>
            <a:off x="1282466" y="2526544"/>
            <a:ext cx="2831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Re-arrange</a:t>
            </a:r>
          </a:p>
          <a:p>
            <a:pPr algn="ctr"/>
            <a:r>
              <a:rPr lang="en-US" sz="2800" dirty="0"/>
              <a:t>(ascending order)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52F13-5627-4935-A8F7-AB10D4455B95}"/>
              </a:ext>
            </a:extLst>
          </p:cNvPr>
          <p:cNvSpPr/>
          <p:nvPr/>
        </p:nvSpPr>
        <p:spPr>
          <a:xfrm>
            <a:off x="4113733" y="3510521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2     3     3     4    8    </a:t>
            </a:r>
          </a:p>
        </p:txBody>
      </p:sp>
      <p:pic>
        <p:nvPicPr>
          <p:cNvPr id="11" name="Graphic 10" descr="Line arrow Straight">
            <a:extLst>
              <a:ext uri="{FF2B5EF4-FFF2-40B4-BE49-F238E27FC236}">
                <a16:creationId xmlns:a16="http://schemas.microsoft.com/office/drawing/2014/main" id="{4D5A6F25-7F1E-4FDF-B520-782D6C7FC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45071" y="2656715"/>
            <a:ext cx="803329" cy="80332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A64C161-4D48-468F-B058-D72FE2BA8CD4}"/>
              </a:ext>
            </a:extLst>
          </p:cNvPr>
          <p:cNvSpPr/>
          <p:nvPr/>
        </p:nvSpPr>
        <p:spPr>
          <a:xfrm>
            <a:off x="4054098" y="3566986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74C85C-9972-405C-841A-041396BE2A86}"/>
              </a:ext>
            </a:extLst>
          </p:cNvPr>
          <p:cNvSpPr/>
          <p:nvPr/>
        </p:nvSpPr>
        <p:spPr>
          <a:xfrm>
            <a:off x="6934200" y="3555616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7ED65-0928-4AEB-8DFD-39ABF3EB4E01}"/>
              </a:ext>
            </a:extLst>
          </p:cNvPr>
          <p:cNvSpPr txBox="1"/>
          <p:nvPr/>
        </p:nvSpPr>
        <p:spPr>
          <a:xfrm>
            <a:off x="3962400" y="424751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FB603-1F29-44BB-9E39-672000FF89F9}"/>
              </a:ext>
            </a:extLst>
          </p:cNvPr>
          <p:cNvSpPr txBox="1"/>
          <p:nvPr/>
        </p:nvSpPr>
        <p:spPr>
          <a:xfrm>
            <a:off x="6839919" y="418672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max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1CCE9B-7539-48C3-B2D6-51DCEDE0E042}"/>
              </a:ext>
            </a:extLst>
          </p:cNvPr>
          <p:cNvSpPr txBox="1">
            <a:spLocks/>
          </p:cNvSpPr>
          <p:nvPr/>
        </p:nvSpPr>
        <p:spPr>
          <a:xfrm>
            <a:off x="2989235" y="4953000"/>
            <a:ext cx="57150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/>
              <a:t>Range= max – min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/>
              <a:t> = 8 – 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/>
              <a:t>= 6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79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 animBg="1"/>
      <p:bldP spid="13" grpId="0" animBg="1"/>
      <p:bldP spid="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052" y="1051810"/>
            <a:ext cx="270631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Interquartile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r>
              <a:rPr lang="en-US" sz="4000" b="1" dirty="0">
                <a:latin typeface="+mj-lt"/>
                <a:ea typeface="+mj-ea"/>
                <a:cs typeface="+mj-cs"/>
              </a:rPr>
              <a:t>range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>
                <a:solidFill>
                  <a:prstClr val="black"/>
                </a:solidFill>
                <a:latin typeface="Calibri Light" panose="020F0302020204030204"/>
              </a:rPr>
              <a:t>(</a:t>
            </a:r>
            <a:r>
              <a:rPr lang="en-US" sz="4000" b="1" dirty="0">
                <a:solidFill>
                  <a:prstClr val="black"/>
                </a:solidFill>
                <a:latin typeface="Calibri Light" panose="020F0302020204030204"/>
              </a:rPr>
              <a:t>IQR</a:t>
            </a:r>
            <a:r>
              <a:rPr lang="en-US" sz="4400" b="1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0" y="121108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middle 50% </a:t>
            </a:r>
            <a:r>
              <a:rPr lang="en-US" sz="3600" dirty="0"/>
              <a:t>of the data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7" name="Picture 6" descr="figure2.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1381" y="2057400"/>
            <a:ext cx="5867400" cy="42973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A244C48-DE74-4200-B2B1-7BFCE53AD139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dispersion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052" y="1051810"/>
            <a:ext cx="270631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Interquartile</a:t>
            </a:r>
          </a:p>
          <a:p>
            <a:r>
              <a:rPr lang="en-US" sz="4000" b="1" dirty="0">
                <a:latin typeface="+mj-lt"/>
                <a:ea typeface="+mj-ea"/>
                <a:cs typeface="+mj-cs"/>
              </a:rPr>
              <a:t>range (IQR)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0" y="121108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middle 50% </a:t>
            </a:r>
            <a:r>
              <a:rPr lang="en-US" sz="3600" dirty="0"/>
              <a:t>of the data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244C48-DE74-4200-B2B1-7BFCE53AD139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dispersion</a:t>
            </a:r>
          </a:p>
        </p:txBody>
      </p:sp>
      <p:pic>
        <p:nvPicPr>
          <p:cNvPr id="6" name="Picture 5" descr="Interquartile-Even.png">
            <a:extLst>
              <a:ext uri="{FF2B5EF4-FFF2-40B4-BE49-F238E27FC236}">
                <a16:creationId xmlns:a16="http://schemas.microsoft.com/office/drawing/2014/main" id="{6C61A5AD-C5FA-4EC7-94B9-190EDDB227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5500" y="2163533"/>
            <a:ext cx="8610600" cy="28737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0204DD-9780-4BB1-91EE-E7183360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5486400"/>
            <a:ext cx="4038600" cy="99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dirty="0"/>
              <a:t>IQR = Q1-Q3  </a:t>
            </a:r>
          </a:p>
          <a:p>
            <a:pPr algn="ctr">
              <a:buNone/>
            </a:pPr>
            <a:r>
              <a:rPr lang="en-US" sz="3200" dirty="0"/>
              <a:t>          64-77</a:t>
            </a:r>
          </a:p>
          <a:p>
            <a:pPr algn="ctr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82063119-7C21-4FB4-BFC8-A661DF4B9D31}"/>
              </a:ext>
            </a:extLst>
          </p:cNvPr>
          <p:cNvSpPr txBox="1"/>
          <p:nvPr/>
        </p:nvSpPr>
        <p:spPr>
          <a:xfrm>
            <a:off x="6096001" y="3462195"/>
            <a:ext cx="4764334" cy="164684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3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A61DC9-C67C-4B65-9D1A-51A46DED9B4A}"/>
              </a:ext>
            </a:extLst>
          </p:cNvPr>
          <p:cNvSpPr txBox="1"/>
          <p:nvPr/>
        </p:nvSpPr>
        <p:spPr>
          <a:xfrm>
            <a:off x="860309" y="3462195"/>
            <a:ext cx="4764333" cy="164684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761" y="2115366"/>
            <a:ext cx="8458200" cy="15659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how much the data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differs from the mean </a:t>
            </a:r>
            <a:r>
              <a:rPr lang="en-US" sz="3200" dirty="0"/>
              <a:t>value </a:t>
            </a:r>
          </a:p>
          <a:p>
            <a:pPr marL="0" indent="0" algn="ctr">
              <a:buNone/>
            </a:pPr>
            <a:r>
              <a:rPr lang="en-US" sz="3200" dirty="0"/>
              <a:t>   (difference of each data value from the mean)</a:t>
            </a:r>
          </a:p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5800" y="1197114"/>
            <a:ext cx="6276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Variance &amp; Standard deviation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38575B-8FC2-422F-8D20-1F867398A5A9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dispersion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CC793C-4CEB-4975-B048-5EE8EE05C618}"/>
              </a:ext>
            </a:extLst>
          </p:cNvPr>
          <p:cNvGrpSpPr/>
          <p:nvPr/>
        </p:nvGrpSpPr>
        <p:grpSpPr>
          <a:xfrm>
            <a:off x="1331666" y="3638444"/>
            <a:ext cx="3759350" cy="1301602"/>
            <a:chOff x="1135680" y="3919423"/>
            <a:chExt cx="4216550" cy="139670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58FCA4-3BCA-409B-AAC3-78E8B4EA0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/>
            <a:stretch/>
          </p:blipFill>
          <p:spPr>
            <a:xfrm>
              <a:off x="1752600" y="3919423"/>
              <a:ext cx="3599630" cy="139670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711181-3983-47E8-9C80-98C754EB8E71}"/>
                </a:ext>
              </a:extLst>
            </p:cNvPr>
            <p:cNvSpPr txBox="1"/>
            <p:nvPr/>
          </p:nvSpPr>
          <p:spPr>
            <a:xfrm>
              <a:off x="1135680" y="4046920"/>
              <a:ext cx="1074722" cy="990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54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4400212-C56E-469B-93E7-1883FE493A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/>
          <a:stretch/>
        </p:blipFill>
        <p:spPr>
          <a:xfrm>
            <a:off x="7091997" y="3681333"/>
            <a:ext cx="3296979" cy="12550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3A51CD-5750-4703-82C3-5A1CC07F90BD}"/>
              </a:ext>
            </a:extLst>
          </p:cNvPr>
          <p:cNvSpPr txBox="1"/>
          <p:nvPr/>
        </p:nvSpPr>
        <p:spPr>
          <a:xfrm>
            <a:off x="6233961" y="3958537"/>
            <a:ext cx="124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B00D1E-128F-4FB9-8B62-D0234A27C343}"/>
              </a:ext>
            </a:extLst>
          </p:cNvPr>
          <p:cNvGrpSpPr/>
          <p:nvPr/>
        </p:nvGrpSpPr>
        <p:grpSpPr>
          <a:xfrm>
            <a:off x="7460005" y="3634815"/>
            <a:ext cx="3124235" cy="1301602"/>
            <a:chOff x="7460005" y="3634815"/>
            <a:chExt cx="3124235" cy="130160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59783E-83A9-417D-A50F-C2A17B23B418}"/>
                </a:ext>
              </a:extLst>
            </p:cNvPr>
            <p:cNvCxnSpPr/>
            <p:nvPr/>
          </p:nvCxnSpPr>
          <p:spPr>
            <a:xfrm flipH="1">
              <a:off x="7720358" y="3634815"/>
              <a:ext cx="2863882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EC3279-DF1B-4F80-8D34-EEAE7F2EB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0181" y="3634815"/>
              <a:ext cx="130176" cy="130160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AD73F2-11D0-456C-AF93-65EB9CF66363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05" y="4710963"/>
              <a:ext cx="130176" cy="219358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13197F-474D-4791-9DAB-5607C6314307}"/>
              </a:ext>
            </a:extLst>
          </p:cNvPr>
          <p:cNvGrpSpPr/>
          <p:nvPr/>
        </p:nvGrpSpPr>
        <p:grpSpPr>
          <a:xfrm>
            <a:off x="6357237" y="6002303"/>
            <a:ext cx="2177163" cy="664717"/>
            <a:chOff x="1328037" y="6002303"/>
            <a:chExt cx="2177163" cy="66471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468EEED-E1B8-4865-8ECC-FEDD301A7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32" r="14127" b="43512"/>
            <a:stretch/>
          </p:blipFill>
          <p:spPr>
            <a:xfrm>
              <a:off x="1328037" y="6002303"/>
              <a:ext cx="398597" cy="66471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F0485C-4181-41A7-B64A-DF6FACE65074}"/>
                </a:ext>
              </a:extLst>
            </p:cNvPr>
            <p:cNvSpPr txBox="1"/>
            <p:nvPr/>
          </p:nvSpPr>
          <p:spPr>
            <a:xfrm>
              <a:off x="1981200" y="613905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2200" dirty="0"/>
                <a:t>Mean</a:t>
              </a:r>
              <a:endParaRPr lang="en-ZA" sz="2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55B4F4-548B-490C-81AB-B056EA850CEC}"/>
              </a:ext>
            </a:extLst>
          </p:cNvPr>
          <p:cNvGrpSpPr/>
          <p:nvPr/>
        </p:nvGrpSpPr>
        <p:grpSpPr>
          <a:xfrm>
            <a:off x="6395788" y="5474480"/>
            <a:ext cx="2138612" cy="461274"/>
            <a:chOff x="1366588" y="5474480"/>
            <a:chExt cx="2138612" cy="46127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4216470-6BE0-422A-9C27-4BA7C87AA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32" t="13819" r="14127" b="46982"/>
            <a:stretch/>
          </p:blipFill>
          <p:spPr>
            <a:xfrm>
              <a:off x="1366588" y="5474480"/>
              <a:ext cx="398598" cy="46127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8ACF4F7-8BAE-4112-8AA0-202C93BF26FE}"/>
                </a:ext>
              </a:extLst>
            </p:cNvPr>
            <p:cNvSpPr txBox="1"/>
            <p:nvPr/>
          </p:nvSpPr>
          <p:spPr>
            <a:xfrm>
              <a:off x="1981200" y="547448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2200" dirty="0"/>
                <a:t>Value</a:t>
              </a:r>
              <a:endParaRPr lang="en-ZA" sz="2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2B520F-14B8-4881-997B-3F90E13083D7}"/>
              </a:ext>
            </a:extLst>
          </p:cNvPr>
          <p:cNvGrpSpPr/>
          <p:nvPr/>
        </p:nvGrpSpPr>
        <p:grpSpPr>
          <a:xfrm>
            <a:off x="3724878" y="6151545"/>
            <a:ext cx="2080613" cy="455101"/>
            <a:chOff x="3420078" y="5450266"/>
            <a:chExt cx="2080613" cy="45510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A474C42-F39E-4BBE-BB29-C923B01C8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95" t="64561" r="38708"/>
            <a:stretch/>
          </p:blipFill>
          <p:spPr>
            <a:xfrm>
              <a:off x="3420078" y="5474480"/>
              <a:ext cx="475352" cy="43088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D379D4-787C-412E-BED4-4F9B6E333E86}"/>
                </a:ext>
              </a:extLst>
            </p:cNvPr>
            <p:cNvSpPr txBox="1"/>
            <p:nvPr/>
          </p:nvSpPr>
          <p:spPr>
            <a:xfrm>
              <a:off x="3976691" y="5450266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2200" dirty="0"/>
                <a:t>Sample size</a:t>
              </a:r>
              <a:endParaRPr lang="en-ZA" sz="2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83F397-B941-4670-B17E-483D0A52026E}"/>
              </a:ext>
            </a:extLst>
          </p:cNvPr>
          <p:cNvGrpSpPr/>
          <p:nvPr/>
        </p:nvGrpSpPr>
        <p:grpSpPr>
          <a:xfrm>
            <a:off x="3804145" y="5448995"/>
            <a:ext cx="2001346" cy="556802"/>
            <a:chOff x="3485054" y="6096000"/>
            <a:chExt cx="2001346" cy="55680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C528994-7343-4E1A-B2D6-E331F8D1D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13" r="55301" b="44641"/>
            <a:stretch/>
          </p:blipFill>
          <p:spPr>
            <a:xfrm>
              <a:off x="3485054" y="6096000"/>
              <a:ext cx="398597" cy="556802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DA444C-F160-456F-8082-70824CF03013}"/>
                </a:ext>
              </a:extLst>
            </p:cNvPr>
            <p:cNvSpPr txBox="1"/>
            <p:nvPr/>
          </p:nvSpPr>
          <p:spPr>
            <a:xfrm>
              <a:off x="3962400" y="61879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2200" dirty="0"/>
                <a:t>Sum of</a:t>
              </a:r>
              <a:endParaRPr lang="en-ZA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3" grpId="0" uiExpand="1" build="p"/>
      <p:bldP spid="23" grpId="0"/>
    </p:bldLst>
  </p:timing>
</p:sld>
</file>

<file path=ppt/theme/theme1.xml><?xml version="1.0" encoding="utf-8"?>
<a:theme xmlns:a="http://schemas.openxmlformats.org/drawingml/2006/main" name="Introduc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7644</TotalTime>
  <Words>485</Words>
  <Application>Microsoft Office PowerPoint</Application>
  <PresentationFormat>Widescreen</PresentationFormat>
  <Paragraphs>167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Introduction</vt:lpstr>
      <vt:lpstr>Statistics for biological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distribution</vt:lpstr>
      <vt:lpstr>PowerPoint Presentation</vt:lpstr>
      <vt:lpstr>Normal distribution</vt:lpstr>
      <vt:lpstr>Skewness/kurtosis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for biological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Aya</dc:creator>
  <cp:lastModifiedBy> </cp:lastModifiedBy>
  <cp:revision>76</cp:revision>
  <dcterms:created xsi:type="dcterms:W3CDTF">2017-12-31T10:57:42Z</dcterms:created>
  <dcterms:modified xsi:type="dcterms:W3CDTF">2019-09-18T00:00:23Z</dcterms:modified>
</cp:coreProperties>
</file>