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2" r:id="rId2"/>
    <p:sldId id="285" r:id="rId3"/>
    <p:sldId id="283" r:id="rId4"/>
    <p:sldId id="286" r:id="rId5"/>
    <p:sldId id="287" r:id="rId6"/>
    <p:sldId id="290" r:id="rId7"/>
    <p:sldId id="295" r:id="rId8"/>
    <p:sldId id="288" r:id="rId9"/>
    <p:sldId id="307" r:id="rId10"/>
    <p:sldId id="296" r:id="rId11"/>
    <p:sldId id="308" r:id="rId12"/>
    <p:sldId id="299" r:id="rId13"/>
    <p:sldId id="300" r:id="rId14"/>
    <p:sldId id="301" r:id="rId15"/>
    <p:sldId id="302" r:id="rId16"/>
    <p:sldId id="303" r:id="rId17"/>
    <p:sldId id="309" r:id="rId18"/>
    <p:sldId id="304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C577-03BA-4587-9ABE-2B1CC9F1AE4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E802-7682-409E-B391-6B561B8B3D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73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7355E-46D7-4145-A958-0CC225942F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72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922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498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013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37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79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40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9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57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925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41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49A4-0ECC-4FEB-9127-B32CA53A5EDF}" type="datetimeFigureOut">
              <a:rPr lang="en-ZA" smtClean="0"/>
              <a:t>2019/09/18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3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7904" y="3283042"/>
            <a:ext cx="7036192" cy="14253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Significance tests for continuous variables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 dirty="0"/>
              <a:t>PHD 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F091E-D241-4279-98FD-79E9255F66C2}"/>
              </a:ext>
            </a:extLst>
          </p:cNvPr>
          <p:cNvSpPr txBox="1">
            <a:spLocks/>
          </p:cNvSpPr>
          <p:nvPr/>
        </p:nvSpPr>
        <p:spPr>
          <a:xfrm>
            <a:off x="2209800" y="161529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Wilcoxon-test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A4F42-7DEB-44E9-9EE7-5F5BF2BBD9B1}"/>
              </a:ext>
            </a:extLst>
          </p:cNvPr>
          <p:cNvSpPr txBox="1"/>
          <p:nvPr/>
        </p:nvSpPr>
        <p:spPr>
          <a:xfrm>
            <a:off x="801855" y="1639649"/>
            <a:ext cx="3334043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One-Sample Wilcoxon Signed Rank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6A02F-4A41-4434-B6FF-2FB0DBDFE854}"/>
              </a:ext>
            </a:extLst>
          </p:cNvPr>
          <p:cNvSpPr txBox="1"/>
          <p:nvPr/>
        </p:nvSpPr>
        <p:spPr>
          <a:xfrm>
            <a:off x="4659920" y="1672604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Wilcoxon–</a:t>
            </a:r>
          </a:p>
          <a:p>
            <a:pPr algn="ctr"/>
            <a:r>
              <a:rPr lang="en-ZA" sz="2800" b="1" dirty="0"/>
              <a:t>Mann–Whitney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FDD2A-38B6-4F6F-848E-C657871F6902}"/>
              </a:ext>
            </a:extLst>
          </p:cNvPr>
          <p:cNvSpPr txBox="1"/>
          <p:nvPr/>
        </p:nvSpPr>
        <p:spPr>
          <a:xfrm>
            <a:off x="8401927" y="1672603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ZA" sz="1200" b="1" dirty="0"/>
          </a:p>
          <a:p>
            <a:pPr algn="ctr"/>
            <a:r>
              <a:rPr lang="en-ZA" sz="2800" b="1" dirty="0"/>
              <a:t>Wilcoxon Signed-Rank Test</a:t>
            </a:r>
          </a:p>
          <a:p>
            <a:pPr algn="ctr"/>
            <a:endParaRPr lang="en-ZA" sz="1400" b="1" dirty="0"/>
          </a:p>
        </p:txBody>
      </p:sp>
      <p:pic>
        <p:nvPicPr>
          <p:cNvPr id="8" name="Graphic 7" descr="Group of people">
            <a:extLst>
              <a:ext uri="{FF2B5EF4-FFF2-40B4-BE49-F238E27FC236}">
                <a16:creationId xmlns:a16="http://schemas.microsoft.com/office/drawing/2014/main" id="{4F5A8977-943A-4B9C-9210-57CE27D7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0850" y="3341043"/>
            <a:ext cx="2374971" cy="2374971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88380549-B939-4D0D-8D6E-92DE8633F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240" y="3870742"/>
            <a:ext cx="1258331" cy="1258331"/>
          </a:xfrm>
          <a:prstGeom prst="rect">
            <a:avLst/>
          </a:prstGeom>
        </p:spPr>
      </p:pic>
      <p:pic>
        <p:nvPicPr>
          <p:cNvPr id="10" name="Graphic 9" descr="Group">
            <a:extLst>
              <a:ext uri="{FF2B5EF4-FFF2-40B4-BE49-F238E27FC236}">
                <a16:creationId xmlns:a16="http://schemas.microsoft.com/office/drawing/2014/main" id="{3B49C6BE-285F-465B-9695-92C35B3CC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873" y="3927065"/>
            <a:ext cx="1258331" cy="1258331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1B0436BB-0C42-498D-842E-86FBA3997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8127" y="3927064"/>
            <a:ext cx="1258331" cy="1258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2322A-1C7C-4259-8E6A-29F11FF8C6B9}"/>
              </a:ext>
            </a:extLst>
          </p:cNvPr>
          <p:cNvSpPr txBox="1"/>
          <p:nvPr/>
        </p:nvSpPr>
        <p:spPr>
          <a:xfrm>
            <a:off x="847624" y="5686623"/>
            <a:ext cx="132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D4848-7AEB-42E1-A6AD-1079675FA8B0}"/>
              </a:ext>
            </a:extLst>
          </p:cNvPr>
          <p:cNvSpPr txBox="1"/>
          <p:nvPr/>
        </p:nvSpPr>
        <p:spPr>
          <a:xfrm>
            <a:off x="2517747" y="5686624"/>
            <a:ext cx="163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Population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6AD2F-C8FD-4C1E-8E79-6E511ADB08DE}"/>
              </a:ext>
            </a:extLst>
          </p:cNvPr>
          <p:cNvSpPr txBox="1"/>
          <p:nvPr/>
        </p:nvSpPr>
        <p:spPr>
          <a:xfrm>
            <a:off x="4810643" y="5501956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5DAFF-A0AA-464C-9D49-AB7E0A73C4BE}"/>
              </a:ext>
            </a:extLst>
          </p:cNvPr>
          <p:cNvSpPr txBox="1"/>
          <p:nvPr/>
        </p:nvSpPr>
        <p:spPr>
          <a:xfrm>
            <a:off x="6477272" y="5501955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2</a:t>
            </a:r>
          </a:p>
        </p:txBody>
      </p:sp>
      <p:pic>
        <p:nvPicPr>
          <p:cNvPr id="16" name="Graphic 15" descr="Group">
            <a:extLst>
              <a:ext uri="{FF2B5EF4-FFF2-40B4-BE49-F238E27FC236}">
                <a16:creationId xmlns:a16="http://schemas.microsoft.com/office/drawing/2014/main" id="{CCB87CDC-2EBD-4B11-9CF4-F193EC3CE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4607" y="3927064"/>
            <a:ext cx="1258331" cy="1258331"/>
          </a:xfrm>
          <a:prstGeom prst="rect">
            <a:avLst/>
          </a:prstGeom>
        </p:spPr>
      </p:pic>
      <p:pic>
        <p:nvPicPr>
          <p:cNvPr id="17" name="Graphic 16" descr="Group">
            <a:extLst>
              <a:ext uri="{FF2B5EF4-FFF2-40B4-BE49-F238E27FC236}">
                <a16:creationId xmlns:a16="http://schemas.microsoft.com/office/drawing/2014/main" id="{CA8C4EF1-23CA-4DAE-A7F0-3F8E34496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861" y="3927063"/>
            <a:ext cx="1258331" cy="1258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EC1B1F-3B60-4143-8470-C28F9094808D}"/>
              </a:ext>
            </a:extLst>
          </p:cNvPr>
          <p:cNvSpPr txBox="1"/>
          <p:nvPr/>
        </p:nvSpPr>
        <p:spPr>
          <a:xfrm>
            <a:off x="8680204" y="5528002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EFF63E-C264-4419-BCAA-F6E1D2940484}"/>
              </a:ext>
            </a:extLst>
          </p:cNvPr>
          <p:cNvSpPr/>
          <p:nvPr/>
        </p:nvSpPr>
        <p:spPr>
          <a:xfrm>
            <a:off x="9423772" y="5989667"/>
            <a:ext cx="167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dirty="0"/>
              <a:t>Same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321283-A096-4D3D-B379-73CF5B5F1B01}"/>
              </a:ext>
            </a:extLst>
          </p:cNvPr>
          <p:cNvSpPr txBox="1"/>
          <p:nvPr/>
        </p:nvSpPr>
        <p:spPr>
          <a:xfrm>
            <a:off x="10218458" y="5531277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B</a:t>
            </a:r>
          </a:p>
        </p:txBody>
      </p:sp>
    </p:spTree>
    <p:extLst>
      <p:ext uri="{BB962C8B-B14F-4D97-AF65-F5344CB8AC3E}">
        <p14:creationId xmlns:p14="http://schemas.microsoft.com/office/powerpoint/2010/main" val="360262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4375639" y="5701904"/>
            <a:ext cx="1543927" cy="6323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95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F091E-D241-4279-98FD-79E9255F66C2}"/>
              </a:ext>
            </a:extLst>
          </p:cNvPr>
          <p:cNvSpPr txBox="1">
            <a:spLocks/>
          </p:cNvSpPr>
          <p:nvPr/>
        </p:nvSpPr>
        <p:spPr>
          <a:xfrm>
            <a:off x="2209800" y="161529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A4F42-7DEB-44E9-9EE7-5F5BF2BBD9B1}"/>
              </a:ext>
            </a:extLst>
          </p:cNvPr>
          <p:cNvSpPr txBox="1"/>
          <p:nvPr/>
        </p:nvSpPr>
        <p:spPr>
          <a:xfrm>
            <a:off x="801856" y="1639649"/>
            <a:ext cx="2988218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One-way </a:t>
            </a:r>
          </a:p>
          <a:p>
            <a:pPr algn="ctr"/>
            <a:r>
              <a:rPr lang="en-ZA" sz="2800" b="1" dirty="0"/>
              <a:t>ANOVA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6A02F-4A41-4434-B6FF-2FB0DBDFE854}"/>
              </a:ext>
            </a:extLst>
          </p:cNvPr>
          <p:cNvSpPr txBox="1"/>
          <p:nvPr/>
        </p:nvSpPr>
        <p:spPr>
          <a:xfrm>
            <a:off x="4659920" y="1672604"/>
            <a:ext cx="2988218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Two-way</a:t>
            </a:r>
          </a:p>
          <a:p>
            <a:pPr algn="ctr"/>
            <a:r>
              <a:rPr lang="en-ZA" sz="2800" b="1" dirty="0"/>
              <a:t> ANOVA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FDD2A-38B6-4F6F-848E-C657871F6902}"/>
              </a:ext>
            </a:extLst>
          </p:cNvPr>
          <p:cNvSpPr txBox="1"/>
          <p:nvPr/>
        </p:nvSpPr>
        <p:spPr>
          <a:xfrm>
            <a:off x="8401927" y="1672603"/>
            <a:ext cx="3217985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Repeated measures ANOVA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F3D23-9320-443A-8382-10990A8DE296}"/>
              </a:ext>
            </a:extLst>
          </p:cNvPr>
          <p:cNvSpPr txBox="1"/>
          <p:nvPr/>
        </p:nvSpPr>
        <p:spPr>
          <a:xfrm>
            <a:off x="520671" y="3429000"/>
            <a:ext cx="3378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1</a:t>
            </a:r>
            <a:r>
              <a:rPr lang="en-ZA" sz="2400" dirty="0"/>
              <a:t> categorical </a:t>
            </a:r>
          </a:p>
          <a:p>
            <a:pPr algn="ctr"/>
            <a:r>
              <a:rPr lang="en-ZA" sz="2400" dirty="0"/>
              <a:t>(grouping variable&gt;2 levels)</a:t>
            </a:r>
          </a:p>
          <a:p>
            <a:pPr algn="ctr"/>
            <a:endParaRPr lang="en-ZA" sz="2400" dirty="0"/>
          </a:p>
          <a:p>
            <a:pPr algn="ctr"/>
            <a:r>
              <a:rPr lang="en-ZA" sz="2400" dirty="0"/>
              <a:t>1 numeric/continuous variable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D29F1-CA3B-4C1E-AD62-7C96E1CFC10C}"/>
              </a:ext>
            </a:extLst>
          </p:cNvPr>
          <p:cNvSpPr txBox="1"/>
          <p:nvPr/>
        </p:nvSpPr>
        <p:spPr>
          <a:xfrm>
            <a:off x="4464900" y="3429000"/>
            <a:ext cx="33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2</a:t>
            </a:r>
            <a:r>
              <a:rPr lang="en-ZA" sz="2400" dirty="0"/>
              <a:t> categorical </a:t>
            </a:r>
          </a:p>
          <a:p>
            <a:pPr algn="ctr"/>
            <a:r>
              <a:rPr lang="en-ZA" sz="2400" dirty="0"/>
              <a:t>(grouping variables)</a:t>
            </a:r>
          </a:p>
          <a:p>
            <a:pPr algn="ctr"/>
            <a:endParaRPr lang="en-ZA" sz="2400" dirty="0"/>
          </a:p>
          <a:p>
            <a:pPr algn="ctr"/>
            <a:r>
              <a:rPr lang="en-ZA" sz="2400" dirty="0"/>
              <a:t>1 numeric/continuous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C19C5-8C9F-433A-A386-682AD0DBC1CA}"/>
              </a:ext>
            </a:extLst>
          </p:cNvPr>
          <p:cNvSpPr txBox="1"/>
          <p:nvPr/>
        </p:nvSpPr>
        <p:spPr>
          <a:xfrm>
            <a:off x="8293071" y="3536906"/>
            <a:ext cx="33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Equivalent to dependant t-test</a:t>
            </a:r>
          </a:p>
          <a:p>
            <a:pPr algn="ctr"/>
            <a:endParaRPr lang="en-ZA" sz="2000" dirty="0"/>
          </a:p>
          <a:p>
            <a:pPr algn="ctr"/>
            <a:r>
              <a:rPr lang="en-ZA" sz="2400" dirty="0"/>
              <a:t>But &gt;2 repeated measures</a:t>
            </a:r>
          </a:p>
        </p:txBody>
      </p:sp>
    </p:spTree>
    <p:extLst>
      <p:ext uri="{BB962C8B-B14F-4D97-AF65-F5344CB8AC3E}">
        <p14:creationId xmlns:p14="http://schemas.microsoft.com/office/powerpoint/2010/main" val="7472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One-way ANOVA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508443" y="3324225"/>
            <a:ext cx="702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between </a:t>
            </a:r>
            <a:r>
              <a:rPr lang="en-ZA" sz="2800" b="1" dirty="0"/>
              <a:t>University of Sheffield</a:t>
            </a:r>
            <a:r>
              <a:rPr lang="en-ZA" sz="2800" dirty="0"/>
              <a:t>, </a:t>
            </a:r>
            <a:r>
              <a:rPr lang="en-ZA" sz="2800" b="1" dirty="0"/>
              <a:t>University of Leeds </a:t>
            </a:r>
            <a:r>
              <a:rPr lang="en-ZA" sz="2800" dirty="0"/>
              <a:t>and </a:t>
            </a:r>
            <a:r>
              <a:rPr lang="en-ZA" sz="2800" b="1" dirty="0"/>
              <a:t>University of Manchester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CFDAA-726F-49DE-8655-318141CF4A91}"/>
              </a:ext>
            </a:extLst>
          </p:cNvPr>
          <p:cNvSpPr/>
          <p:nvPr/>
        </p:nvSpPr>
        <p:spPr>
          <a:xfrm>
            <a:off x="4390289" y="4913687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519144" y="2096030"/>
            <a:ext cx="727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3 or more independent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1 </a:t>
            </a:r>
            <a:r>
              <a:rPr lang="en-ZA" sz="3200" b="1" dirty="0">
                <a:solidFill>
                  <a:schemeClr val="accent2"/>
                </a:solidFill>
              </a:rPr>
              <a:t>, x̄</a:t>
            </a:r>
            <a:r>
              <a:rPr lang="en-ZA" sz="3200" b="1" baseline="-25000" dirty="0">
                <a:solidFill>
                  <a:schemeClr val="accent2"/>
                </a:solidFill>
              </a:rPr>
              <a:t>2, </a:t>
            </a:r>
            <a:r>
              <a:rPr lang="en-ZA" sz="3200" b="1" dirty="0">
                <a:solidFill>
                  <a:schemeClr val="accent2"/>
                </a:solidFill>
              </a:rPr>
              <a:t>, x̄</a:t>
            </a:r>
            <a:r>
              <a:rPr lang="en-ZA" sz="3200" b="1" baseline="-25000" dirty="0">
                <a:solidFill>
                  <a:schemeClr val="accent2"/>
                </a:solidFill>
              </a:rPr>
              <a:t>3 </a:t>
            </a:r>
            <a:r>
              <a:rPr lang="en-ZA" sz="3200" b="1" dirty="0">
                <a:solidFill>
                  <a:schemeClr val="accent2"/>
                </a:solidFill>
              </a:rPr>
              <a:t>] 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23DA95-5F32-4B5D-9CF5-591A18E37259}"/>
              </a:ext>
            </a:extLst>
          </p:cNvPr>
          <p:cNvSpPr txBox="1"/>
          <p:nvPr/>
        </p:nvSpPr>
        <p:spPr>
          <a:xfrm>
            <a:off x="3002277" y="4868827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4BE92-3761-41A3-9B0F-46A8E102A92C}"/>
              </a:ext>
            </a:extLst>
          </p:cNvPr>
          <p:cNvSpPr/>
          <p:nvPr/>
        </p:nvSpPr>
        <p:spPr>
          <a:xfrm>
            <a:off x="3670492" y="4886704"/>
            <a:ext cx="2015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= 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= 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503EB1-7A0F-4D65-A491-F690E1BDEA28}"/>
              </a:ext>
            </a:extLst>
          </p:cNvPr>
          <p:cNvSpPr txBox="1"/>
          <p:nvPr/>
        </p:nvSpPr>
        <p:spPr>
          <a:xfrm>
            <a:off x="3002277" y="5481057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2EDA3-BB1A-47F2-80AE-08AD5A117EC0}"/>
              </a:ext>
            </a:extLst>
          </p:cNvPr>
          <p:cNvSpPr/>
          <p:nvPr/>
        </p:nvSpPr>
        <p:spPr>
          <a:xfrm>
            <a:off x="3670492" y="5508512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≠ 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≠ 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E5487C36-303F-4140-9A71-78FD6796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04497"/>
              </p:ext>
            </p:extLst>
          </p:nvPr>
        </p:nvGraphicFramePr>
        <p:xfrm>
          <a:off x="7779436" y="2354092"/>
          <a:ext cx="386102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357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349503">
                  <a:extLst>
                    <a:ext uri="{9D8B030D-6E8A-4147-A177-3AD203B41FA5}">
                      <a16:colId xmlns:a16="http://schemas.microsoft.com/office/drawing/2014/main" val="3957968250"/>
                    </a:ext>
                  </a:extLst>
                </a:gridCol>
                <a:gridCol w="1278161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>
                          <a:solidFill>
                            <a:schemeClr val="tx1"/>
                          </a:solidFill>
                        </a:rPr>
                        <a:t>Marwa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9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Claire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46.5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975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B31A1D-1D65-4A39-B289-BC64DD55A65F}"/>
              </a:ext>
            </a:extLst>
          </p:cNvPr>
          <p:cNvSpPr txBox="1"/>
          <p:nvPr/>
        </p:nvSpPr>
        <p:spPr>
          <a:xfrm>
            <a:off x="8764729" y="1679069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2404B-BB90-48B9-8CEB-B45ED1C99E62}"/>
              </a:ext>
            </a:extLst>
          </p:cNvPr>
          <p:cNvSpPr txBox="1"/>
          <p:nvPr/>
        </p:nvSpPr>
        <p:spPr>
          <a:xfrm>
            <a:off x="10300955" y="1827439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8C368-FE8D-477A-B4DB-83D3B4B98EA5}"/>
              </a:ext>
            </a:extLst>
          </p:cNvPr>
          <p:cNvSpPr txBox="1"/>
          <p:nvPr/>
        </p:nvSpPr>
        <p:spPr>
          <a:xfrm>
            <a:off x="519144" y="1043334"/>
            <a:ext cx="7270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Equivalent to independent t-test but for &gt; 2 groups</a:t>
            </a:r>
          </a:p>
        </p:txBody>
      </p:sp>
    </p:spTree>
    <p:extLst>
      <p:ext uri="{BB962C8B-B14F-4D97-AF65-F5344CB8AC3E}">
        <p14:creationId xmlns:p14="http://schemas.microsoft.com/office/powerpoint/2010/main" val="14624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7" grpId="0"/>
      <p:bldP spid="21" grpId="0"/>
      <p:bldP spid="22" grpId="0"/>
      <p:bldP spid="23" grpId="0"/>
      <p:bldP spid="3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Two-way ANOVA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941704" y="2764460"/>
            <a:ext cx="4189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between </a:t>
            </a:r>
            <a:r>
              <a:rPr lang="en-ZA" sz="2800" dirty="0">
                <a:solidFill>
                  <a:schemeClr val="accent1">
                    <a:lumMod val="75000"/>
                  </a:schemeClr>
                </a:solidFill>
              </a:rPr>
              <a:t>University of Sheffield, University of Leeds and University of Manchester </a:t>
            </a:r>
            <a:r>
              <a:rPr lang="en-ZA" sz="2800" dirty="0"/>
              <a:t>AND between </a:t>
            </a:r>
            <a:r>
              <a:rPr lang="en-ZA" sz="2800" dirty="0">
                <a:solidFill>
                  <a:schemeClr val="accent1">
                    <a:lumMod val="75000"/>
                  </a:schemeClr>
                </a:solidFill>
              </a:rPr>
              <a:t>males &amp; females</a:t>
            </a:r>
          </a:p>
        </p:txBody>
      </p:sp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E5487C36-303F-4140-9A71-78FD6796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52335"/>
              </p:ext>
            </p:extLst>
          </p:nvPr>
        </p:nvGraphicFramePr>
        <p:xfrm>
          <a:off x="5152571" y="2354092"/>
          <a:ext cx="65749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5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814285">
                  <a:extLst>
                    <a:ext uri="{9D8B030D-6E8A-4147-A177-3AD203B41FA5}">
                      <a16:colId xmlns:a16="http://schemas.microsoft.com/office/drawing/2014/main" val="2886626125"/>
                    </a:ext>
                  </a:extLst>
                </a:gridCol>
                <a:gridCol w="1756229">
                  <a:extLst>
                    <a:ext uri="{9D8B030D-6E8A-4147-A177-3AD203B41FA5}">
                      <a16:colId xmlns:a16="http://schemas.microsoft.com/office/drawing/2014/main" val="3879475251"/>
                    </a:ext>
                  </a:extLst>
                </a:gridCol>
                <a:gridCol w="1465942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>
                          <a:solidFill>
                            <a:schemeClr val="tx1"/>
                          </a:solidFill>
                        </a:rPr>
                        <a:t>Marwa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9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Claire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46.5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975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B31A1D-1D65-4A39-B289-BC64DD55A65F}"/>
              </a:ext>
            </a:extLst>
          </p:cNvPr>
          <p:cNvSpPr txBox="1"/>
          <p:nvPr/>
        </p:nvSpPr>
        <p:spPr>
          <a:xfrm>
            <a:off x="8532389" y="1576430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 2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 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2404B-BB90-48B9-8CEB-B45ED1C99E62}"/>
              </a:ext>
            </a:extLst>
          </p:cNvPr>
          <p:cNvSpPr txBox="1"/>
          <p:nvPr/>
        </p:nvSpPr>
        <p:spPr>
          <a:xfrm>
            <a:off x="10300955" y="1768224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7D0E0-1637-4D55-ABA0-ECC6E97CEBE5}"/>
              </a:ext>
            </a:extLst>
          </p:cNvPr>
          <p:cNvSpPr txBox="1"/>
          <p:nvPr/>
        </p:nvSpPr>
        <p:spPr>
          <a:xfrm>
            <a:off x="6660046" y="1572931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 1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AA652-7CD3-41AF-B41E-C0D1B807BCC1}"/>
              </a:ext>
            </a:extLst>
          </p:cNvPr>
          <p:cNvSpPr txBox="1"/>
          <p:nvPr/>
        </p:nvSpPr>
        <p:spPr>
          <a:xfrm>
            <a:off x="962821" y="1379465"/>
            <a:ext cx="3378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2</a:t>
            </a:r>
            <a:r>
              <a:rPr lang="en-ZA" sz="2800" dirty="0"/>
              <a:t> categorical (grouping variables)</a:t>
            </a:r>
          </a:p>
          <a:p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0363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Repeated measures ANOVA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627181" y="2763818"/>
            <a:ext cx="731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at University of Sheffield for </a:t>
            </a:r>
            <a:r>
              <a:rPr lang="en-ZA" sz="2800" b="1" dirty="0"/>
              <a:t>mid-term</a:t>
            </a:r>
            <a:r>
              <a:rPr lang="en-ZA" sz="2800" dirty="0"/>
              <a:t>, </a:t>
            </a:r>
            <a:r>
              <a:rPr lang="en-ZA" sz="2800" b="1" dirty="0"/>
              <a:t>term</a:t>
            </a:r>
            <a:r>
              <a:rPr lang="en-ZA" sz="2800" dirty="0"/>
              <a:t> &amp; </a:t>
            </a:r>
            <a:r>
              <a:rPr lang="en-ZA" sz="2800" b="1" dirty="0"/>
              <a:t>final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80E9-D5A1-4644-A8FC-47440C46B9CD}"/>
              </a:ext>
            </a:extLst>
          </p:cNvPr>
          <p:cNvSpPr txBox="1"/>
          <p:nvPr/>
        </p:nvSpPr>
        <p:spPr>
          <a:xfrm>
            <a:off x="1216687" y="4461202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FF224-0068-4965-BDE7-7D2C3DC06DDB}"/>
              </a:ext>
            </a:extLst>
          </p:cNvPr>
          <p:cNvSpPr/>
          <p:nvPr/>
        </p:nvSpPr>
        <p:spPr>
          <a:xfrm>
            <a:off x="1884902" y="4479079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= x̄‘ = x̄‘‘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97E28-9C34-44D0-B884-16B15FD0BD03}"/>
              </a:ext>
            </a:extLst>
          </p:cNvPr>
          <p:cNvSpPr txBox="1"/>
          <p:nvPr/>
        </p:nvSpPr>
        <p:spPr>
          <a:xfrm>
            <a:off x="1216687" y="5073432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627183" y="1685174"/>
            <a:ext cx="7765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&gt; 2 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 </a:t>
            </a:r>
            <a:r>
              <a:rPr lang="en-ZA" sz="3200" b="1" dirty="0">
                <a:solidFill>
                  <a:schemeClr val="accent2"/>
                </a:solidFill>
              </a:rPr>
              <a:t>, x̄’ , x̄’’]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FD5-0FB4-428E-809A-115E484C7EC7}"/>
              </a:ext>
            </a:extLst>
          </p:cNvPr>
          <p:cNvSpPr/>
          <p:nvPr/>
        </p:nvSpPr>
        <p:spPr>
          <a:xfrm>
            <a:off x="1884902" y="5100887"/>
            <a:ext cx="1758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≠ x̄‘≠ x̄‘‘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1E94D9D-B001-4195-BCEE-A2AA8D06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80762"/>
              </p:ext>
            </p:extLst>
          </p:nvPr>
        </p:nvGraphicFramePr>
        <p:xfrm>
          <a:off x="4227066" y="4551290"/>
          <a:ext cx="32980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901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716887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  <a:gridCol w="816638">
                  <a:extLst>
                    <a:ext uri="{9D8B030D-6E8A-4147-A177-3AD203B41FA5}">
                      <a16:colId xmlns:a16="http://schemas.microsoft.com/office/drawing/2014/main" val="2473083444"/>
                    </a:ext>
                  </a:extLst>
                </a:gridCol>
                <a:gridCol w="816638">
                  <a:extLst>
                    <a:ext uri="{9D8B030D-6E8A-4147-A177-3AD203B41FA5}">
                      <a16:colId xmlns:a16="http://schemas.microsoft.com/office/drawing/2014/main" val="623404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Mid-term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55AC7B5-ECC4-4911-9E2C-FA2B3FBCD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83445"/>
              </p:ext>
            </p:extLst>
          </p:nvPr>
        </p:nvGraphicFramePr>
        <p:xfrm>
          <a:off x="8522660" y="2115272"/>
          <a:ext cx="3408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17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170594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  <a:gridCol w="1088569">
                  <a:extLst>
                    <a:ext uri="{9D8B030D-6E8A-4147-A177-3AD203B41FA5}">
                      <a16:colId xmlns:a16="http://schemas.microsoft.com/office/drawing/2014/main" val="247308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Exam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Mid-term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Mid-term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Mid-term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0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0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53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6AA335-667E-4C63-8E27-0124D5C1D1D9}"/>
              </a:ext>
            </a:extLst>
          </p:cNvPr>
          <p:cNvSpPr txBox="1"/>
          <p:nvPr/>
        </p:nvSpPr>
        <p:spPr>
          <a:xfrm>
            <a:off x="4956793" y="6305621"/>
            <a:ext cx="18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Wide format</a:t>
            </a:r>
          </a:p>
        </p:txBody>
      </p:sp>
      <p:pic>
        <p:nvPicPr>
          <p:cNvPr id="23" name="Graphic 22" descr="Line arrow Straight">
            <a:extLst>
              <a:ext uri="{FF2B5EF4-FFF2-40B4-BE49-F238E27FC236}">
                <a16:creationId xmlns:a16="http://schemas.microsoft.com/office/drawing/2014/main" id="{A4E4BDD1-ABDF-4E65-85C9-A7847D39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33753" y="4808732"/>
            <a:ext cx="824022" cy="8240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DD3D5E-0F04-477A-9BFA-94003FD058F2}"/>
              </a:ext>
            </a:extLst>
          </p:cNvPr>
          <p:cNvSpPr txBox="1"/>
          <p:nvPr/>
        </p:nvSpPr>
        <p:spPr>
          <a:xfrm>
            <a:off x="9422867" y="6171699"/>
            <a:ext cx="18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Long 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38F4AC-DBF4-4609-B05F-FD53CAD9B235}"/>
              </a:ext>
            </a:extLst>
          </p:cNvPr>
          <p:cNvSpPr txBox="1"/>
          <p:nvPr/>
        </p:nvSpPr>
        <p:spPr>
          <a:xfrm>
            <a:off x="9509230" y="975098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4B477-7210-4100-82DA-8E677B0628E0}"/>
              </a:ext>
            </a:extLst>
          </p:cNvPr>
          <p:cNvSpPr txBox="1"/>
          <p:nvPr/>
        </p:nvSpPr>
        <p:spPr>
          <a:xfrm>
            <a:off x="10697697" y="1636375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AF3B46-130C-4FDE-AAC9-EB1B1B50F0A3}"/>
              </a:ext>
            </a:extLst>
          </p:cNvPr>
          <p:cNvCxnSpPr>
            <a:cxnSpLocks/>
          </p:cNvCxnSpPr>
          <p:nvPr/>
        </p:nvCxnSpPr>
        <p:spPr>
          <a:xfrm>
            <a:off x="10380086" y="1661547"/>
            <a:ext cx="1" cy="384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14A4C5-B640-445F-AEAA-6BD1F35F0EA4}"/>
              </a:ext>
            </a:extLst>
          </p:cNvPr>
          <p:cNvSpPr txBox="1"/>
          <p:nvPr/>
        </p:nvSpPr>
        <p:spPr>
          <a:xfrm>
            <a:off x="627182" y="1081684"/>
            <a:ext cx="907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Equivalent to paired t-test but for &gt;2 repeated measures </a:t>
            </a:r>
          </a:p>
        </p:txBody>
      </p:sp>
    </p:spTree>
    <p:extLst>
      <p:ext uri="{BB962C8B-B14F-4D97-AF65-F5344CB8AC3E}">
        <p14:creationId xmlns:p14="http://schemas.microsoft.com/office/powerpoint/2010/main" val="10448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5" grpId="0"/>
      <p:bldP spid="18" grpId="0"/>
      <p:bldP spid="12" grpId="0"/>
      <p:bldP spid="3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918A-BC96-4CEB-B7B3-79D6C146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/>
              <a:t>Only done if ANOVA result is significant (p&lt;0.05)</a:t>
            </a:r>
          </a:p>
          <a:p>
            <a:pPr marL="0" indent="0">
              <a:buNone/>
            </a:pPr>
            <a:endParaRPr lang="en-ZA" sz="1400" dirty="0"/>
          </a:p>
          <a:p>
            <a:pPr marL="0" indent="0">
              <a:buNone/>
            </a:pPr>
            <a:r>
              <a:rPr lang="en-ZA" sz="3200" dirty="0"/>
              <a:t>Indicates the significant result was due to differences in which groups</a:t>
            </a:r>
          </a:p>
          <a:p>
            <a:pPr marL="0" indent="0">
              <a:buNone/>
            </a:pPr>
            <a:endParaRPr lang="en-ZA" sz="3200" dirty="0"/>
          </a:p>
          <a:p>
            <a:pPr marL="0" indent="0">
              <a:buNone/>
            </a:pPr>
            <a:endParaRPr lang="en-ZA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84AC54-86C6-46CA-B658-4CD433AD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0" y="278339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Post Hoc test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F58BD7-7FD6-4991-8EFF-63EEE49F5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46842"/>
              </p:ext>
            </p:extLst>
          </p:nvPr>
        </p:nvGraphicFramePr>
        <p:xfrm>
          <a:off x="1806470" y="342900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7812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3479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0595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7248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9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9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0620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60F0AC-485C-42A6-B655-ED58D5A3D613}"/>
              </a:ext>
            </a:extLst>
          </p:cNvPr>
          <p:cNvSpPr/>
          <p:nvPr/>
        </p:nvSpPr>
        <p:spPr>
          <a:xfrm>
            <a:off x="4056512" y="5516494"/>
            <a:ext cx="3627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Sheffield ≠ Manchester </a:t>
            </a:r>
            <a:endParaRPr lang="en-ZA" sz="1600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6BFE4-60B1-4720-8938-57DFD1651A55}"/>
              </a:ext>
            </a:extLst>
          </p:cNvPr>
          <p:cNvSpPr/>
          <p:nvPr/>
        </p:nvSpPr>
        <p:spPr>
          <a:xfrm>
            <a:off x="4275257" y="6056441"/>
            <a:ext cx="3190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Leeds ≠ Manchester </a:t>
            </a:r>
            <a:endParaRPr lang="en-ZA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13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7737231" y="5486401"/>
            <a:ext cx="2288933" cy="112468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00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Kruskal Wallis - Friedman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533A1-D0C0-433C-B3F3-F9E67A225898}"/>
              </a:ext>
            </a:extLst>
          </p:cNvPr>
          <p:cNvSpPr txBox="1"/>
          <p:nvPr/>
        </p:nvSpPr>
        <p:spPr>
          <a:xfrm>
            <a:off x="1687226" y="1672604"/>
            <a:ext cx="2988218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/>
              <a:t>Kruskal </a:t>
            </a:r>
          </a:p>
          <a:p>
            <a:pPr algn="ctr"/>
            <a:r>
              <a:rPr lang="en-ZA" sz="3200" b="1" dirty="0"/>
              <a:t>Wallis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958A4-022B-4606-A29A-B0C89249D878}"/>
              </a:ext>
            </a:extLst>
          </p:cNvPr>
          <p:cNvSpPr txBox="1"/>
          <p:nvPr/>
        </p:nvSpPr>
        <p:spPr>
          <a:xfrm>
            <a:off x="6808033" y="1672604"/>
            <a:ext cx="2988218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ZA" sz="1600" b="1" dirty="0"/>
          </a:p>
          <a:p>
            <a:pPr algn="ctr"/>
            <a:r>
              <a:rPr lang="en-ZA" sz="3200" b="1" dirty="0"/>
              <a:t>Friedman test</a:t>
            </a:r>
          </a:p>
          <a:p>
            <a:pPr algn="ctr"/>
            <a:endParaRPr lang="en-ZA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0136A-69C3-4EC5-B923-37674F31C907}"/>
              </a:ext>
            </a:extLst>
          </p:cNvPr>
          <p:cNvSpPr txBox="1"/>
          <p:nvPr/>
        </p:nvSpPr>
        <p:spPr>
          <a:xfrm>
            <a:off x="1492206" y="3389086"/>
            <a:ext cx="33782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Equivalent to one-way ANOVA</a:t>
            </a:r>
          </a:p>
          <a:p>
            <a:pPr algn="ctr"/>
            <a:endParaRPr lang="en-ZA" sz="2000" dirty="0"/>
          </a:p>
          <a:p>
            <a:pPr algn="ctr"/>
            <a:r>
              <a:rPr lang="en-ZA" sz="2400" dirty="0"/>
              <a:t>for non-parametric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92B5-346D-4761-892B-26002FC3E841}"/>
              </a:ext>
            </a:extLst>
          </p:cNvPr>
          <p:cNvSpPr txBox="1"/>
          <p:nvPr/>
        </p:nvSpPr>
        <p:spPr>
          <a:xfrm>
            <a:off x="6613013" y="3389085"/>
            <a:ext cx="33782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Equivalent to repeated measures ANOVA</a:t>
            </a:r>
          </a:p>
          <a:p>
            <a:pPr algn="ctr"/>
            <a:endParaRPr lang="en-ZA" sz="2000" dirty="0"/>
          </a:p>
          <a:p>
            <a:pPr algn="ctr"/>
            <a:r>
              <a:rPr lang="en-ZA" sz="2400" dirty="0"/>
              <a:t>for non-parametric data</a:t>
            </a:r>
          </a:p>
        </p:txBody>
      </p:sp>
    </p:spTree>
    <p:extLst>
      <p:ext uri="{BB962C8B-B14F-4D97-AF65-F5344CB8AC3E}">
        <p14:creationId xmlns:p14="http://schemas.microsoft.com/office/powerpoint/2010/main" val="272521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A333359-4F82-4CCD-8C95-A9553E732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824" y="3385472"/>
            <a:ext cx="545910" cy="54591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463C00A-1082-4273-83A4-69879BFB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002" y="4409121"/>
            <a:ext cx="545910" cy="545910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A5473CFE-2B35-48F4-8149-44D38E119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002" y="5205703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4538003" y="4628334"/>
            <a:ext cx="1295400" cy="6323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98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  <p:bldP spid="14" grpId="0"/>
      <p:bldP spid="16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3A4CA5-2453-4F82-AE01-28A24D438140}"/>
              </a:ext>
            </a:extLst>
          </p:cNvPr>
          <p:cNvSpPr txBox="1">
            <a:spLocks/>
          </p:cNvSpPr>
          <p:nvPr/>
        </p:nvSpPr>
        <p:spPr>
          <a:xfrm>
            <a:off x="2209800" y="161529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6F3CF-08C8-47D7-9DFE-FEF728AB89D7}"/>
              </a:ext>
            </a:extLst>
          </p:cNvPr>
          <p:cNvSpPr txBox="1"/>
          <p:nvPr/>
        </p:nvSpPr>
        <p:spPr>
          <a:xfrm>
            <a:off x="801855" y="1672604"/>
            <a:ext cx="3334043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One sample </a:t>
            </a:r>
          </a:p>
          <a:p>
            <a:pPr algn="ctr"/>
            <a:r>
              <a:rPr lang="en-US" sz="2800" b="1" dirty="0"/>
              <a:t>t-test</a:t>
            </a:r>
          </a:p>
          <a:p>
            <a:pPr algn="ctr"/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8C627-42ED-4D69-9C83-389777FBA770}"/>
              </a:ext>
            </a:extLst>
          </p:cNvPr>
          <p:cNvSpPr txBox="1"/>
          <p:nvPr/>
        </p:nvSpPr>
        <p:spPr>
          <a:xfrm>
            <a:off x="4659920" y="1672604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Independent samples</a:t>
            </a:r>
          </a:p>
          <a:p>
            <a:pPr algn="ctr"/>
            <a:r>
              <a:rPr lang="en-US" sz="2800" b="1" dirty="0"/>
              <a:t>t-test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5CA82-61A3-4A9E-B199-1F763B6503C5}"/>
              </a:ext>
            </a:extLst>
          </p:cNvPr>
          <p:cNvSpPr txBox="1"/>
          <p:nvPr/>
        </p:nvSpPr>
        <p:spPr>
          <a:xfrm>
            <a:off x="8401927" y="1672603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Dependent samples</a:t>
            </a:r>
          </a:p>
          <a:p>
            <a:pPr algn="ctr"/>
            <a:r>
              <a:rPr lang="en-US" sz="2800" b="1" dirty="0"/>
              <a:t>t-test</a:t>
            </a:r>
          </a:p>
        </p:txBody>
      </p:sp>
      <p:pic>
        <p:nvPicPr>
          <p:cNvPr id="16" name="Graphic 15" descr="Group of people">
            <a:extLst>
              <a:ext uri="{FF2B5EF4-FFF2-40B4-BE49-F238E27FC236}">
                <a16:creationId xmlns:a16="http://schemas.microsoft.com/office/drawing/2014/main" id="{7D4C2439-5E49-44A0-91FF-4B507DA2F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2095" y="3311653"/>
            <a:ext cx="2374971" cy="2374971"/>
          </a:xfrm>
          <a:prstGeom prst="rect">
            <a:avLst/>
          </a:prstGeom>
        </p:spPr>
      </p:pic>
      <p:pic>
        <p:nvPicPr>
          <p:cNvPr id="18" name="Graphic 17" descr="Group">
            <a:extLst>
              <a:ext uri="{FF2B5EF4-FFF2-40B4-BE49-F238E27FC236}">
                <a16:creationId xmlns:a16="http://schemas.microsoft.com/office/drawing/2014/main" id="{19D645F1-20BA-4372-8417-9EDA0AA3F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240" y="3870742"/>
            <a:ext cx="1258331" cy="1258331"/>
          </a:xfrm>
          <a:prstGeom prst="rect">
            <a:avLst/>
          </a:prstGeom>
        </p:spPr>
      </p:pic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59A52CFE-3D87-4A2C-82DA-98E452D87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873" y="3927065"/>
            <a:ext cx="1258331" cy="1258331"/>
          </a:xfrm>
          <a:prstGeom prst="rect">
            <a:avLst/>
          </a:prstGeom>
        </p:spPr>
      </p:pic>
      <p:pic>
        <p:nvPicPr>
          <p:cNvPr id="20" name="Graphic 19" descr="Group">
            <a:extLst>
              <a:ext uri="{FF2B5EF4-FFF2-40B4-BE49-F238E27FC236}">
                <a16:creationId xmlns:a16="http://schemas.microsoft.com/office/drawing/2014/main" id="{8115E6E5-871F-4F20-906F-1B3C404CC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8127" y="3927064"/>
            <a:ext cx="1258331" cy="1258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AFD646-5660-4FB1-98F4-C0FE76D3C77C}"/>
              </a:ext>
            </a:extLst>
          </p:cNvPr>
          <p:cNvSpPr txBox="1"/>
          <p:nvPr/>
        </p:nvSpPr>
        <p:spPr>
          <a:xfrm>
            <a:off x="847624" y="5686623"/>
            <a:ext cx="132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BC311-3648-44C1-B375-CBE3444CC921}"/>
              </a:ext>
            </a:extLst>
          </p:cNvPr>
          <p:cNvSpPr txBox="1"/>
          <p:nvPr/>
        </p:nvSpPr>
        <p:spPr>
          <a:xfrm>
            <a:off x="2517747" y="5686624"/>
            <a:ext cx="163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Population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D18430-3CB1-40AF-9D2A-4CA7A86CEF60}"/>
              </a:ext>
            </a:extLst>
          </p:cNvPr>
          <p:cNvSpPr txBox="1"/>
          <p:nvPr/>
        </p:nvSpPr>
        <p:spPr>
          <a:xfrm>
            <a:off x="4810643" y="5501956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5099D-0A62-4645-944D-7827FBA331A1}"/>
              </a:ext>
            </a:extLst>
          </p:cNvPr>
          <p:cNvSpPr txBox="1"/>
          <p:nvPr/>
        </p:nvSpPr>
        <p:spPr>
          <a:xfrm>
            <a:off x="6477272" y="5501955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2</a:t>
            </a:r>
          </a:p>
        </p:txBody>
      </p:sp>
      <p:pic>
        <p:nvPicPr>
          <p:cNvPr id="25" name="Graphic 24" descr="Group">
            <a:extLst>
              <a:ext uri="{FF2B5EF4-FFF2-40B4-BE49-F238E27FC236}">
                <a16:creationId xmlns:a16="http://schemas.microsoft.com/office/drawing/2014/main" id="{5845C7E3-9D78-4D25-AF2C-8BAED5477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4607" y="3927064"/>
            <a:ext cx="1258331" cy="1258331"/>
          </a:xfrm>
          <a:prstGeom prst="rect">
            <a:avLst/>
          </a:prstGeom>
        </p:spPr>
      </p:pic>
      <p:pic>
        <p:nvPicPr>
          <p:cNvPr id="26" name="Graphic 25" descr="Group">
            <a:extLst>
              <a:ext uri="{FF2B5EF4-FFF2-40B4-BE49-F238E27FC236}">
                <a16:creationId xmlns:a16="http://schemas.microsoft.com/office/drawing/2014/main" id="{4FD06C26-A083-4C6C-B7D0-42C84E322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636" y="3927063"/>
            <a:ext cx="1258331" cy="1258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15130D-9F6E-4A23-ADB1-ED09A279CD60}"/>
              </a:ext>
            </a:extLst>
          </p:cNvPr>
          <p:cNvSpPr txBox="1"/>
          <p:nvPr/>
        </p:nvSpPr>
        <p:spPr>
          <a:xfrm>
            <a:off x="8680204" y="5528002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FA477A-1716-4794-8026-ACB239524AA1}"/>
              </a:ext>
            </a:extLst>
          </p:cNvPr>
          <p:cNvSpPr/>
          <p:nvPr/>
        </p:nvSpPr>
        <p:spPr>
          <a:xfrm>
            <a:off x="9423772" y="5944293"/>
            <a:ext cx="167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dirty="0"/>
              <a:t>Same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6D4D80-6734-4D3E-8A3B-5424840EC564}"/>
              </a:ext>
            </a:extLst>
          </p:cNvPr>
          <p:cNvSpPr txBox="1"/>
          <p:nvPr/>
        </p:nvSpPr>
        <p:spPr>
          <a:xfrm>
            <a:off x="10218458" y="5531277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B </a:t>
            </a:r>
          </a:p>
        </p:txBody>
      </p:sp>
    </p:spTree>
    <p:extLst>
      <p:ext uri="{BB962C8B-B14F-4D97-AF65-F5344CB8AC3E}">
        <p14:creationId xmlns:p14="http://schemas.microsoft.com/office/powerpoint/2010/main" val="10226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/>
      <p:bldP spid="22" grpId="0"/>
      <p:bldP spid="23" grpId="0"/>
      <p:bldP spid="24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One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838200" y="311196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Average score of medical students in UK universities = 72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5532-82AE-46DE-BD7A-6F7C6D570B8E}"/>
              </a:ext>
            </a:extLst>
          </p:cNvPr>
          <p:cNvSpPr txBox="1"/>
          <p:nvPr/>
        </p:nvSpPr>
        <p:spPr>
          <a:xfrm>
            <a:off x="838200" y="3643179"/>
            <a:ext cx="7250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We think that the average score of medical students in the University of Sheffield will be different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80E9-D5A1-4644-A8FC-47440C46B9CD}"/>
              </a:ext>
            </a:extLst>
          </p:cNvPr>
          <p:cNvSpPr txBox="1"/>
          <p:nvPr/>
        </p:nvSpPr>
        <p:spPr>
          <a:xfrm>
            <a:off x="2484122" y="5021229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FF224-0068-4965-BDE7-7D2C3DC06DDB}"/>
              </a:ext>
            </a:extLst>
          </p:cNvPr>
          <p:cNvSpPr/>
          <p:nvPr/>
        </p:nvSpPr>
        <p:spPr>
          <a:xfrm>
            <a:off x="3152337" y="5039106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= 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97E28-9C34-44D0-B884-16B15FD0BD03}"/>
              </a:ext>
            </a:extLst>
          </p:cNvPr>
          <p:cNvSpPr txBox="1"/>
          <p:nvPr/>
        </p:nvSpPr>
        <p:spPr>
          <a:xfrm>
            <a:off x="2484122" y="5633459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CFDAA-726F-49DE-8655-318141CF4A91}"/>
              </a:ext>
            </a:extLst>
          </p:cNvPr>
          <p:cNvSpPr/>
          <p:nvPr/>
        </p:nvSpPr>
        <p:spPr>
          <a:xfrm>
            <a:off x="3152337" y="5633459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≠ 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627184" y="1394322"/>
            <a:ext cx="1168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of the sample </a:t>
            </a:r>
            <a:r>
              <a:rPr lang="en-ZA" sz="2800" b="1" dirty="0">
                <a:solidFill>
                  <a:schemeClr val="accent2"/>
                </a:solidFill>
              </a:rPr>
              <a:t>[x̄] </a:t>
            </a:r>
            <a:r>
              <a:rPr lang="en-ZA" sz="2800" dirty="0"/>
              <a:t>with a pre-specified value (population mean </a:t>
            </a:r>
            <a:r>
              <a:rPr lang="en-ZA" sz="2800" b="1" dirty="0">
                <a:solidFill>
                  <a:schemeClr val="accent2"/>
                </a:solidFill>
              </a:rPr>
              <a:t>[µ]</a:t>
            </a:r>
            <a:r>
              <a:rPr lang="en-ZA" sz="28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0AB1D4-3152-47CC-A9DA-9EAF43BC450C}"/>
              </a:ext>
            </a:extLst>
          </p:cNvPr>
          <p:cNvSpPr/>
          <p:nvPr/>
        </p:nvSpPr>
        <p:spPr>
          <a:xfrm>
            <a:off x="4828556" y="5048684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= 72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5A546-3F23-4711-882C-3F4C4F3EB994}"/>
              </a:ext>
            </a:extLst>
          </p:cNvPr>
          <p:cNvSpPr/>
          <p:nvPr/>
        </p:nvSpPr>
        <p:spPr>
          <a:xfrm>
            <a:off x="4828556" y="5633459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≠ 72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1E34BC9-311C-4090-9644-9C9CAAD8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42003"/>
              </p:ext>
            </p:extLst>
          </p:nvPr>
        </p:nvGraphicFramePr>
        <p:xfrm>
          <a:off x="8379319" y="3429000"/>
          <a:ext cx="249500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18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4641D1C-FECA-4ABE-ACB7-0C38ECCF17D3}"/>
              </a:ext>
            </a:extLst>
          </p:cNvPr>
          <p:cNvSpPr txBox="1"/>
          <p:nvPr/>
        </p:nvSpPr>
        <p:spPr>
          <a:xfrm>
            <a:off x="9459127" y="2923091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29910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3" grpId="0"/>
      <p:bldP spid="15" grpId="0"/>
      <p:bldP spid="16" grpId="0"/>
      <p:bldP spid="18" grpId="0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357409" y="2011189"/>
            <a:ext cx="7025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between </a:t>
            </a:r>
            <a:r>
              <a:rPr lang="en-ZA" sz="2800" b="1" dirty="0"/>
              <a:t>University of Sheffield </a:t>
            </a:r>
            <a:r>
              <a:rPr lang="en-ZA" sz="2800" dirty="0"/>
              <a:t>&amp; </a:t>
            </a:r>
            <a:r>
              <a:rPr lang="en-ZA" sz="2800" b="1" dirty="0"/>
              <a:t>University of Leeds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CFDAA-726F-49DE-8655-318141CF4A91}"/>
              </a:ext>
            </a:extLst>
          </p:cNvPr>
          <p:cNvSpPr/>
          <p:nvPr/>
        </p:nvSpPr>
        <p:spPr>
          <a:xfrm>
            <a:off x="4390289" y="4304089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331594" y="1046163"/>
            <a:ext cx="1168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2 independent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1 </a:t>
            </a:r>
            <a:r>
              <a:rPr lang="en-ZA" sz="3200" b="1" dirty="0">
                <a:solidFill>
                  <a:schemeClr val="accent2"/>
                </a:solidFill>
              </a:rPr>
              <a:t>, x̄</a:t>
            </a:r>
            <a:r>
              <a:rPr lang="en-ZA" sz="3200" b="1" baseline="-25000" dirty="0">
                <a:solidFill>
                  <a:schemeClr val="accent2"/>
                </a:solidFill>
              </a:rPr>
              <a:t>2</a:t>
            </a:r>
            <a:r>
              <a:rPr lang="en-ZA" sz="3200" b="1" dirty="0">
                <a:solidFill>
                  <a:schemeClr val="accent2"/>
                </a:solidFill>
              </a:rPr>
              <a:t>] 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23DA95-5F32-4B5D-9CF5-591A18E37259}"/>
              </a:ext>
            </a:extLst>
          </p:cNvPr>
          <p:cNvSpPr txBox="1"/>
          <p:nvPr/>
        </p:nvSpPr>
        <p:spPr>
          <a:xfrm>
            <a:off x="3002277" y="4259229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4BE92-3761-41A3-9B0F-46A8E102A92C}"/>
              </a:ext>
            </a:extLst>
          </p:cNvPr>
          <p:cNvSpPr/>
          <p:nvPr/>
        </p:nvSpPr>
        <p:spPr>
          <a:xfrm>
            <a:off x="3670492" y="4277106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= 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503EB1-7A0F-4D65-A491-F690E1BDEA28}"/>
              </a:ext>
            </a:extLst>
          </p:cNvPr>
          <p:cNvSpPr txBox="1"/>
          <p:nvPr/>
        </p:nvSpPr>
        <p:spPr>
          <a:xfrm>
            <a:off x="3002277" y="4871459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2EDA3-BB1A-47F2-80AE-08AD5A117EC0}"/>
              </a:ext>
            </a:extLst>
          </p:cNvPr>
          <p:cNvSpPr/>
          <p:nvPr/>
        </p:nvSpPr>
        <p:spPr>
          <a:xfrm>
            <a:off x="3670492" y="4898914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≠ 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E5487C36-303F-4140-9A71-78FD6796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43862"/>
              </p:ext>
            </p:extLst>
          </p:nvPr>
        </p:nvGraphicFramePr>
        <p:xfrm>
          <a:off x="7779436" y="2354092"/>
          <a:ext cx="386102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357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349503">
                  <a:extLst>
                    <a:ext uri="{9D8B030D-6E8A-4147-A177-3AD203B41FA5}">
                      <a16:colId xmlns:a16="http://schemas.microsoft.com/office/drawing/2014/main" val="3957968250"/>
                    </a:ext>
                  </a:extLst>
                </a:gridCol>
                <a:gridCol w="1278161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>
                          <a:solidFill>
                            <a:schemeClr val="tx1"/>
                          </a:solidFill>
                        </a:rPr>
                        <a:t>Marwa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9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Claire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46.5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975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B31A1D-1D65-4A39-B289-BC64DD55A65F}"/>
              </a:ext>
            </a:extLst>
          </p:cNvPr>
          <p:cNvSpPr txBox="1"/>
          <p:nvPr/>
        </p:nvSpPr>
        <p:spPr>
          <a:xfrm>
            <a:off x="8764729" y="1679069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2404B-BB90-48B9-8CEB-B45ED1C99E62}"/>
              </a:ext>
            </a:extLst>
          </p:cNvPr>
          <p:cNvSpPr txBox="1"/>
          <p:nvPr/>
        </p:nvSpPr>
        <p:spPr>
          <a:xfrm>
            <a:off x="10300955" y="1827439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26033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7" grpId="0"/>
      <p:bldP spid="21" grpId="0"/>
      <p:bldP spid="22" grpId="0"/>
      <p:bldP spid="23" grpId="0"/>
      <p:bldP spid="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3F113-EA51-4271-80A3-9FE172E99BE9}"/>
              </a:ext>
            </a:extLst>
          </p:cNvPr>
          <p:cNvSpPr txBox="1"/>
          <p:nvPr/>
        </p:nvSpPr>
        <p:spPr>
          <a:xfrm>
            <a:off x="1043149" y="1160147"/>
            <a:ext cx="502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E4FD3-4A28-47DF-B31F-DC04968F47C4}"/>
              </a:ext>
            </a:extLst>
          </p:cNvPr>
          <p:cNvSpPr txBox="1"/>
          <p:nvPr/>
        </p:nvSpPr>
        <p:spPr>
          <a:xfrm>
            <a:off x="1269218" y="2226017"/>
            <a:ext cx="60840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3000" dirty="0"/>
              <a:t>Normality</a:t>
            </a:r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r>
              <a:rPr lang="en-ZA" sz="3000" dirty="0"/>
              <a:t>Independent groups</a:t>
            </a:r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r>
              <a:rPr lang="en-ZA" sz="3000" dirty="0"/>
              <a:t>Equal variance between groups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1A5013-9A71-4446-8C45-01A567FE3AA4}"/>
              </a:ext>
            </a:extLst>
          </p:cNvPr>
          <p:cNvGrpSpPr/>
          <p:nvPr/>
        </p:nvGrpSpPr>
        <p:grpSpPr>
          <a:xfrm>
            <a:off x="4020792" y="1744921"/>
            <a:ext cx="2278408" cy="1221548"/>
            <a:chOff x="4096992" y="1782364"/>
            <a:chExt cx="2354608" cy="1448952"/>
          </a:xfrm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A4DDDA79-497E-4608-B198-C7B618A88DF1}"/>
                </a:ext>
              </a:extLst>
            </p:cNvPr>
            <p:cNvSpPr/>
            <p:nvPr/>
          </p:nvSpPr>
          <p:spPr>
            <a:xfrm>
              <a:off x="4473032" y="1897321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8ECDBC-EBD4-46E1-8563-7B3E97D90C78}"/>
                </a:ext>
              </a:extLst>
            </p:cNvPr>
            <p:cNvCxnSpPr>
              <a:cxnSpLocks/>
            </p:cNvCxnSpPr>
            <p:nvPr/>
          </p:nvCxnSpPr>
          <p:spPr>
            <a:xfrm>
              <a:off x="4096992" y="3078916"/>
              <a:ext cx="23546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A03F8D-D4C5-4579-8CDA-8A7501CB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392" y="1782364"/>
              <a:ext cx="0" cy="1448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phic 23" descr="Group">
            <a:extLst>
              <a:ext uri="{FF2B5EF4-FFF2-40B4-BE49-F238E27FC236}">
                <a16:creationId xmlns:a16="http://schemas.microsoft.com/office/drawing/2014/main" id="{94CE0B01-3B51-4D72-98D7-6007A6A2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6297" y="3245304"/>
            <a:ext cx="1258331" cy="1258331"/>
          </a:xfrm>
          <a:prstGeom prst="rect">
            <a:avLst/>
          </a:prstGeom>
        </p:spPr>
      </p:pic>
      <p:pic>
        <p:nvPicPr>
          <p:cNvPr id="25" name="Graphic 24" descr="Group">
            <a:extLst>
              <a:ext uri="{FF2B5EF4-FFF2-40B4-BE49-F238E27FC236}">
                <a16:creationId xmlns:a16="http://schemas.microsoft.com/office/drawing/2014/main" id="{65278846-9D1D-47D8-943E-8579C7B1C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134" y="3232179"/>
            <a:ext cx="1258331" cy="12583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9241445-43C5-44DF-847B-17FBC16CECF5}"/>
              </a:ext>
            </a:extLst>
          </p:cNvPr>
          <p:cNvGrpSpPr/>
          <p:nvPr/>
        </p:nvGrpSpPr>
        <p:grpSpPr>
          <a:xfrm>
            <a:off x="7034136" y="4414684"/>
            <a:ext cx="4108648" cy="1258331"/>
            <a:chOff x="4688785" y="1676400"/>
            <a:chExt cx="3998015" cy="1524207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3143151-7D25-4FE6-8C6F-00D8882BD9A0}"/>
                </a:ext>
              </a:extLst>
            </p:cNvPr>
            <p:cNvSpPr/>
            <p:nvPr/>
          </p:nvSpPr>
          <p:spPr>
            <a:xfrm>
              <a:off x="4772902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207CDE-9429-44E2-A87A-950BB0BE1245}"/>
                </a:ext>
              </a:extLst>
            </p:cNvPr>
            <p:cNvCxnSpPr/>
            <p:nvPr/>
          </p:nvCxnSpPr>
          <p:spPr>
            <a:xfrm>
              <a:off x="4688785" y="286987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6DF28260-BF2E-4940-AD53-A7094244D913}"/>
                </a:ext>
              </a:extLst>
            </p:cNvPr>
            <p:cNvSpPr/>
            <p:nvPr/>
          </p:nvSpPr>
          <p:spPr>
            <a:xfrm>
              <a:off x="6096000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65DFD-FE0A-4E9A-945F-FB7F00B0ED7C}"/>
                </a:ext>
              </a:extLst>
            </p:cNvPr>
            <p:cNvSpPr txBox="1"/>
            <p:nvPr/>
          </p:nvSpPr>
          <p:spPr>
            <a:xfrm>
              <a:off x="5029200" y="2831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B21920-A854-4EF4-98BA-BD98983441DE}"/>
                </a:ext>
              </a:extLst>
            </p:cNvPr>
            <p:cNvSpPr txBox="1"/>
            <p:nvPr/>
          </p:nvSpPr>
          <p:spPr>
            <a:xfrm>
              <a:off x="6388925" y="283127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905000" y="1960541"/>
            <a:ext cx="4014850" cy="1564575"/>
            <a:chOff x="381000" y="1600200"/>
            <a:chExt cx="4014850" cy="1564575"/>
          </a:xfrm>
        </p:grpSpPr>
        <p:sp>
          <p:nvSpPr>
            <p:cNvPr id="5" name="Freeform 4"/>
            <p:cNvSpPr/>
            <p:nvPr/>
          </p:nvSpPr>
          <p:spPr>
            <a:xfrm>
              <a:off x="769917" y="16002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81000" y="279367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73875" y="193073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7835" y="3112325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9800" y="2069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279544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2786" y="2146094"/>
            <a:ext cx="3998015" cy="1524207"/>
            <a:chOff x="4688785" y="1676400"/>
            <a:chExt cx="3998015" cy="1524207"/>
          </a:xfrm>
        </p:grpSpPr>
        <p:sp>
          <p:nvSpPr>
            <p:cNvPr id="23" name="Freeform 22"/>
            <p:cNvSpPr/>
            <p:nvPr/>
          </p:nvSpPr>
          <p:spPr>
            <a:xfrm>
              <a:off x="4772902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688785" y="286987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6096000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9200" y="2831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88925" y="283127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05001" y="151685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-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2518" y="1502353"/>
            <a:ext cx="399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-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28801" y="4445330"/>
            <a:ext cx="4074215" cy="1574470"/>
            <a:chOff x="304800" y="4445330"/>
            <a:chExt cx="4074215" cy="1574470"/>
          </a:xfrm>
        </p:grpSpPr>
        <p:sp>
          <p:nvSpPr>
            <p:cNvPr id="33" name="Freeform 32"/>
            <p:cNvSpPr/>
            <p:nvPr/>
          </p:nvSpPr>
          <p:spPr>
            <a:xfrm>
              <a:off x="769917" y="444533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81000" y="563880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57200" y="5334000"/>
              <a:ext cx="2286000" cy="6600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6002975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33600" y="4964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670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90700" y="403631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-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248401" y="4495594"/>
            <a:ext cx="3998015" cy="1524207"/>
            <a:chOff x="4724400" y="4495593"/>
            <a:chExt cx="3998015" cy="1524207"/>
          </a:xfrm>
        </p:grpSpPr>
        <p:sp>
          <p:nvSpPr>
            <p:cNvPr id="41" name="Freeform 40"/>
            <p:cNvSpPr/>
            <p:nvPr/>
          </p:nvSpPr>
          <p:spPr>
            <a:xfrm>
              <a:off x="4808517" y="4495593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24400" y="5689063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5562600" y="4537949"/>
              <a:ext cx="2819400" cy="1151113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4815" y="565026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342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248401" y="4036315"/>
            <a:ext cx="417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-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9716" y="978247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/>
              <a:t>Why does variance matter?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230CD00-536A-4457-B5BE-C0115185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854770-14C2-4065-8403-DDE26C2F200E}"/>
              </a:ext>
            </a:extLst>
          </p:cNvPr>
          <p:cNvSpPr txBox="1"/>
          <p:nvPr/>
        </p:nvSpPr>
        <p:spPr>
          <a:xfrm>
            <a:off x="609600" y="201826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/>
                </a:solidFill>
              </a:rPr>
              <a:t>t- test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068FA1-1781-4CBF-B45C-2464E4C6053D}"/>
              </a:ext>
            </a:extLst>
          </p:cNvPr>
          <p:cNvSpPr txBox="1"/>
          <p:nvPr/>
        </p:nvSpPr>
        <p:spPr>
          <a:xfrm>
            <a:off x="457200" y="2452593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Assumes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>
                <a:solidFill>
                  <a:schemeClr val="accent2"/>
                </a:solidFill>
              </a:rPr>
              <a:t>Equal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variance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5CA065-FACF-48BF-9A9E-DCA5A0351EFC}"/>
              </a:ext>
            </a:extLst>
          </p:cNvPr>
          <p:cNvSpPr/>
          <p:nvPr/>
        </p:nvSpPr>
        <p:spPr>
          <a:xfrm>
            <a:off x="457200" y="2005568"/>
            <a:ext cx="1143000" cy="148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F63CA7-5195-4C30-B534-8ADC8D1E45E2}"/>
              </a:ext>
            </a:extLst>
          </p:cNvPr>
          <p:cNvSpPr txBox="1"/>
          <p:nvPr/>
        </p:nvSpPr>
        <p:spPr>
          <a:xfrm>
            <a:off x="378516" y="1574451"/>
            <a:ext cx="1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err="1"/>
              <a:t>var.equal</a:t>
            </a:r>
            <a:r>
              <a:rPr lang="en-ZA" b="1" dirty="0"/>
              <a:t> = </a:t>
            </a:r>
            <a:r>
              <a:rPr lang="en-Z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7FBB60-9341-4824-8FD4-1EE6847EE28E}"/>
              </a:ext>
            </a:extLst>
          </p:cNvPr>
          <p:cNvSpPr txBox="1"/>
          <p:nvPr/>
        </p:nvSpPr>
        <p:spPr>
          <a:xfrm>
            <a:off x="584200" y="4267200"/>
            <a:ext cx="107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/>
                </a:solidFill>
              </a:rPr>
              <a:t>Welch </a:t>
            </a:r>
          </a:p>
          <a:p>
            <a:r>
              <a:rPr lang="en-ZA" sz="2000" b="1" dirty="0">
                <a:solidFill>
                  <a:schemeClr val="accent1"/>
                </a:solidFill>
              </a:rPr>
              <a:t>t- test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D7F02C-4597-49C0-9614-70635119A285}"/>
              </a:ext>
            </a:extLst>
          </p:cNvPr>
          <p:cNvSpPr txBox="1"/>
          <p:nvPr/>
        </p:nvSpPr>
        <p:spPr>
          <a:xfrm>
            <a:off x="444500" y="489327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Assumes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variance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217060-E72E-4AA1-97A9-6D4796B0CAB7}"/>
              </a:ext>
            </a:extLst>
          </p:cNvPr>
          <p:cNvSpPr/>
          <p:nvPr/>
        </p:nvSpPr>
        <p:spPr>
          <a:xfrm>
            <a:off x="431800" y="4267200"/>
            <a:ext cx="1143000" cy="156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10AC5-3134-407F-828A-BFF06E71C62C}"/>
              </a:ext>
            </a:extLst>
          </p:cNvPr>
          <p:cNvSpPr txBox="1"/>
          <p:nvPr/>
        </p:nvSpPr>
        <p:spPr>
          <a:xfrm>
            <a:off x="368300" y="3821668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‘R’ Default</a:t>
            </a:r>
          </a:p>
        </p:txBody>
      </p:sp>
    </p:spTree>
    <p:extLst>
      <p:ext uri="{BB962C8B-B14F-4D97-AF65-F5344CB8AC3E}">
        <p14:creationId xmlns:p14="http://schemas.microsoft.com/office/powerpoint/2010/main" val="7198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0" grpId="0"/>
      <p:bldP spid="47" grpId="0"/>
      <p:bldP spid="2" grpId="0"/>
      <p:bldP spid="42" grpId="0"/>
      <p:bldP spid="48" grpId="0"/>
      <p:bldP spid="49" grpId="0" animBg="1"/>
      <p:bldP spid="50" grpId="0"/>
      <p:bldP spid="51" grpId="0"/>
      <p:bldP spid="52" grpId="0"/>
      <p:bldP spid="57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627182" y="2429140"/>
            <a:ext cx="731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at University of Sheffield </a:t>
            </a:r>
            <a:r>
              <a:rPr lang="en-ZA" sz="2800" b="1" dirty="0"/>
              <a:t>before &amp; after </a:t>
            </a:r>
            <a:r>
              <a:rPr lang="en-ZA" sz="2800" dirty="0"/>
              <a:t>a ‘course revision’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80E9-D5A1-4644-A8FC-47440C46B9CD}"/>
              </a:ext>
            </a:extLst>
          </p:cNvPr>
          <p:cNvSpPr txBox="1"/>
          <p:nvPr/>
        </p:nvSpPr>
        <p:spPr>
          <a:xfrm>
            <a:off x="1216687" y="4461202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FF224-0068-4965-BDE7-7D2C3DC06DDB}"/>
              </a:ext>
            </a:extLst>
          </p:cNvPr>
          <p:cNvSpPr/>
          <p:nvPr/>
        </p:nvSpPr>
        <p:spPr>
          <a:xfrm>
            <a:off x="1884902" y="4479079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= x̄‘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97E28-9C34-44D0-B884-16B15FD0BD03}"/>
              </a:ext>
            </a:extLst>
          </p:cNvPr>
          <p:cNvSpPr txBox="1"/>
          <p:nvPr/>
        </p:nvSpPr>
        <p:spPr>
          <a:xfrm>
            <a:off x="1216687" y="5073432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593437" y="1744098"/>
            <a:ext cx="1168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2 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 </a:t>
            </a:r>
            <a:r>
              <a:rPr lang="en-ZA" sz="3200" b="1" dirty="0">
                <a:solidFill>
                  <a:schemeClr val="accent2"/>
                </a:solidFill>
              </a:rPr>
              <a:t>, x̄’]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FD5-0FB4-428E-809A-115E484C7EC7}"/>
              </a:ext>
            </a:extLst>
          </p:cNvPr>
          <p:cNvSpPr/>
          <p:nvPr/>
        </p:nvSpPr>
        <p:spPr>
          <a:xfrm>
            <a:off x="1884902" y="5100887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≠ x̄‘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C1EE-DBE0-4A35-8DC8-C0726A7E31AD}"/>
              </a:ext>
            </a:extLst>
          </p:cNvPr>
          <p:cNvSpPr txBox="1"/>
          <p:nvPr/>
        </p:nvSpPr>
        <p:spPr>
          <a:xfrm>
            <a:off x="627183" y="1153746"/>
            <a:ext cx="1168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Also called paired t-test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1E94D9D-B001-4195-BCEE-A2AA8D06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79943"/>
              </p:ext>
            </p:extLst>
          </p:nvPr>
        </p:nvGraphicFramePr>
        <p:xfrm>
          <a:off x="5400343" y="3915887"/>
          <a:ext cx="249500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89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720811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  <a:gridCol w="821107">
                  <a:extLst>
                    <a:ext uri="{9D8B030D-6E8A-4147-A177-3AD203B41FA5}">
                      <a16:colId xmlns:a16="http://schemas.microsoft.com/office/drawing/2014/main" val="247308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55AC7B5-ECC4-4911-9E2C-FA2B3FBCD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50867"/>
              </p:ext>
            </p:extLst>
          </p:nvPr>
        </p:nvGraphicFramePr>
        <p:xfrm>
          <a:off x="9103556" y="2046033"/>
          <a:ext cx="282718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89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785946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  <a:gridCol w="1088152">
                  <a:extLst>
                    <a:ext uri="{9D8B030D-6E8A-4147-A177-3AD203B41FA5}">
                      <a16:colId xmlns:a16="http://schemas.microsoft.com/office/drawing/2014/main" val="247308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Pre/</a:t>
                      </a:r>
                    </a:p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0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1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6AA335-667E-4C63-8E27-0124D5C1D1D9}"/>
              </a:ext>
            </a:extLst>
          </p:cNvPr>
          <p:cNvSpPr txBox="1"/>
          <p:nvPr/>
        </p:nvSpPr>
        <p:spPr>
          <a:xfrm>
            <a:off x="5719655" y="6396335"/>
            <a:ext cx="18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Wide format</a:t>
            </a:r>
          </a:p>
        </p:txBody>
      </p:sp>
      <p:pic>
        <p:nvPicPr>
          <p:cNvPr id="23" name="Graphic 22" descr="Line arrow Straight">
            <a:extLst>
              <a:ext uri="{FF2B5EF4-FFF2-40B4-BE49-F238E27FC236}">
                <a16:creationId xmlns:a16="http://schemas.microsoft.com/office/drawing/2014/main" id="{A4E4BDD1-ABDF-4E65-85C9-A7847D39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087442" y="4803767"/>
            <a:ext cx="824022" cy="8240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DD3D5E-0F04-477A-9BFA-94003FD058F2}"/>
              </a:ext>
            </a:extLst>
          </p:cNvPr>
          <p:cNvSpPr txBox="1"/>
          <p:nvPr/>
        </p:nvSpPr>
        <p:spPr>
          <a:xfrm>
            <a:off x="9558683" y="6389518"/>
            <a:ext cx="18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Long 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38F4AC-DBF4-4609-B05F-FD53CAD9B235}"/>
              </a:ext>
            </a:extLst>
          </p:cNvPr>
          <p:cNvSpPr txBox="1"/>
          <p:nvPr/>
        </p:nvSpPr>
        <p:spPr>
          <a:xfrm>
            <a:off x="9509230" y="975098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4B477-7210-4100-82DA-8E677B0628E0}"/>
              </a:ext>
            </a:extLst>
          </p:cNvPr>
          <p:cNvSpPr txBox="1"/>
          <p:nvPr/>
        </p:nvSpPr>
        <p:spPr>
          <a:xfrm>
            <a:off x="10697697" y="1636375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AF3B46-130C-4FDE-AAC9-EB1B1B50F0A3}"/>
              </a:ext>
            </a:extLst>
          </p:cNvPr>
          <p:cNvCxnSpPr>
            <a:cxnSpLocks/>
          </p:cNvCxnSpPr>
          <p:nvPr/>
        </p:nvCxnSpPr>
        <p:spPr>
          <a:xfrm>
            <a:off x="10380086" y="1661547"/>
            <a:ext cx="1" cy="384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78CC82-1B47-46CD-8898-2FCEFD19193D}"/>
              </a:ext>
            </a:extLst>
          </p:cNvPr>
          <p:cNvSpPr txBox="1"/>
          <p:nvPr/>
        </p:nvSpPr>
        <p:spPr>
          <a:xfrm>
            <a:off x="6367623" y="3507233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28440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5" grpId="0"/>
      <p:bldP spid="18" grpId="0"/>
      <p:bldP spid="12" grpId="0"/>
      <p:bldP spid="10" grpId="0"/>
      <p:bldP spid="3" grpId="0"/>
      <p:bldP spid="25" grpId="0"/>
      <p:bldP spid="26" grpId="0"/>
      <p:bldP spid="2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8050238" y="4628334"/>
            <a:ext cx="1543927" cy="6323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1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Introdu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1273</TotalTime>
  <Words>1063</Words>
  <Application>Microsoft Office PowerPoint</Application>
  <PresentationFormat>Widescreen</PresentationFormat>
  <Paragraphs>482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Introduction</vt:lpstr>
      <vt:lpstr>Statistics for biological data</vt:lpstr>
      <vt:lpstr>PowerPoint Presentation</vt:lpstr>
      <vt:lpstr>PowerPoint Presentation</vt:lpstr>
      <vt:lpstr>One sample t-test </vt:lpstr>
      <vt:lpstr>Independent sample t-test </vt:lpstr>
      <vt:lpstr>Independent sample t-test </vt:lpstr>
      <vt:lpstr>Independent sample t-test </vt:lpstr>
      <vt:lpstr>Dependent sample t-test </vt:lpstr>
      <vt:lpstr>PowerPoint Presentation</vt:lpstr>
      <vt:lpstr>PowerPoint Presentation</vt:lpstr>
      <vt:lpstr>PowerPoint Presentation</vt:lpstr>
      <vt:lpstr>PowerPoint Presentation</vt:lpstr>
      <vt:lpstr>One-way ANOVA </vt:lpstr>
      <vt:lpstr>Two-way ANOVA </vt:lpstr>
      <vt:lpstr>Repeated measures ANOVA </vt:lpstr>
      <vt:lpstr>Post Hoc test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 </dc:creator>
  <cp:lastModifiedBy> </cp:lastModifiedBy>
  <cp:revision>42</cp:revision>
  <dcterms:created xsi:type="dcterms:W3CDTF">2019-09-15T15:17:45Z</dcterms:created>
  <dcterms:modified xsi:type="dcterms:W3CDTF">2019-09-18T00:00:15Z</dcterms:modified>
</cp:coreProperties>
</file>