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9144000"/>
  <p:notesSz cx="7102475" cy="10233025"/>
  <p:embeddedFontLst>
    <p:embeddedFont>
      <p:font typeface="Tahoma"/>
      <p:regular r:id="rId40"/>
      <p:bold r:id="rId41"/>
    </p:embeddedFont>
    <p:embeddedFont>
      <p:font typeface="Century Gothic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7296">
          <p15:clr>
            <a:srgbClr val="A4A3A4"/>
          </p15:clr>
        </p15:guide>
        <p15:guide id="4" orient="horz" pos="4128">
          <p15:clr>
            <a:srgbClr val="A4A3A4"/>
          </p15:clr>
        </p15:guide>
        <p15:guide id="5" pos="2880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GoogleSlidesCustomDataVersion2">
      <go:slidesCustomData xmlns:go="http://customooxmlschemas.google.com/" r:id="rId46" roundtripDataSignature="AMtx7mjoVOtKA2Pkkgk7ihOQ1uk0K0Zy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7296"/>
        <p:guide pos="4128" orient="horz"/>
        <p:guide pos="2880"/>
        <p:guide pos="547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ahoma-regular.fntdata"/><Relationship Id="rId20" Type="http://schemas.openxmlformats.org/officeDocument/2006/relationships/slide" Target="slides/slide15.xml"/><Relationship Id="rId42" Type="http://schemas.openxmlformats.org/officeDocument/2006/relationships/font" Target="fonts/CenturyGothic-regular.fntdata"/><Relationship Id="rId41" Type="http://schemas.openxmlformats.org/officeDocument/2006/relationships/font" Target="fonts/Tahoma-bold.fntdata"/><Relationship Id="rId22" Type="http://schemas.openxmlformats.org/officeDocument/2006/relationships/slide" Target="slides/slide17.xml"/><Relationship Id="rId44" Type="http://schemas.openxmlformats.org/officeDocument/2006/relationships/font" Target="fonts/CenturyGothic-italic.fntdata"/><Relationship Id="rId21" Type="http://schemas.openxmlformats.org/officeDocument/2006/relationships/slide" Target="slides/slide16.xml"/><Relationship Id="rId43" Type="http://schemas.openxmlformats.org/officeDocument/2006/relationships/font" Target="fonts/CenturyGothic-bold.fntdata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7739" cy="51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3092" y="0"/>
            <a:ext cx="3077739" cy="51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19598"/>
            <a:ext cx="3077739" cy="513427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 txBox="1"/>
          <p:nvPr>
            <p:ph idx="12" type="sldNum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 txBox="1"/>
          <p:nvPr>
            <p:ph idx="12" type="sldNum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4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5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6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710248" y="4924643"/>
            <a:ext cx="5682000" cy="402930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:notes"/>
          <p:cNvSpPr/>
          <p:nvPr>
            <p:ph idx="2" type="sldImg"/>
          </p:nvPr>
        </p:nvSpPr>
        <p:spPr>
          <a:xfrm>
            <a:off x="1249363" y="1279525"/>
            <a:ext cx="4603800" cy="345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:notes"/>
          <p:cNvSpPr txBox="1"/>
          <p:nvPr>
            <p:ph idx="1" type="body"/>
          </p:nvPr>
        </p:nvSpPr>
        <p:spPr>
          <a:xfrm>
            <a:off x="710248" y="4924643"/>
            <a:ext cx="5682000" cy="402930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9:notes"/>
          <p:cNvSpPr/>
          <p:nvPr>
            <p:ph idx="2" type="sldImg"/>
          </p:nvPr>
        </p:nvSpPr>
        <p:spPr>
          <a:xfrm>
            <a:off x="1249363" y="1279525"/>
            <a:ext cx="4603800" cy="345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0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1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4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5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6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7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8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9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0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0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1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2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3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:notes"/>
          <p:cNvSpPr txBox="1"/>
          <p:nvPr>
            <p:ph idx="1" type="body"/>
          </p:nvPr>
        </p:nvSpPr>
        <p:spPr>
          <a:xfrm>
            <a:off x="710248" y="4924643"/>
            <a:ext cx="5682000" cy="402930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4:notes"/>
          <p:cNvSpPr/>
          <p:nvPr>
            <p:ph idx="2" type="sldImg"/>
          </p:nvPr>
        </p:nvSpPr>
        <p:spPr>
          <a:xfrm>
            <a:off x="1249363" y="1279525"/>
            <a:ext cx="4603800" cy="345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1"/>
          <p:cNvSpPr/>
          <p:nvPr/>
        </p:nvSpPr>
        <p:spPr>
          <a:xfrm flipH="1" rot="10800000">
            <a:off x="5410184" y="3810004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61"/>
          <p:cNvSpPr/>
          <p:nvPr/>
        </p:nvSpPr>
        <p:spPr>
          <a:xfrm flipH="1" rot="10800000">
            <a:off x="5410202" y="3897010"/>
            <a:ext cx="3733801" cy="192024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61"/>
          <p:cNvSpPr/>
          <p:nvPr/>
        </p:nvSpPr>
        <p:spPr>
          <a:xfrm flipH="1" rot="10800000">
            <a:off x="5410202" y="4115167"/>
            <a:ext cx="3733801" cy="914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61"/>
          <p:cNvSpPr/>
          <p:nvPr/>
        </p:nvSpPr>
        <p:spPr>
          <a:xfrm flipH="1" rot="10800000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61"/>
          <p:cNvSpPr/>
          <p:nvPr/>
        </p:nvSpPr>
        <p:spPr>
          <a:xfrm flipH="1" rot="10800000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61"/>
          <p:cNvSpPr/>
          <p:nvPr/>
        </p:nvSpPr>
        <p:spPr>
          <a:xfrm>
            <a:off x="5410200" y="3962400"/>
            <a:ext cx="3063240" cy="274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61"/>
          <p:cNvSpPr/>
          <p:nvPr/>
        </p:nvSpPr>
        <p:spPr>
          <a:xfrm>
            <a:off x="7376507" y="4060983"/>
            <a:ext cx="1600200" cy="3657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61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1"/>
          <p:cNvSpPr/>
          <p:nvPr/>
        </p:nvSpPr>
        <p:spPr>
          <a:xfrm>
            <a:off x="2" y="3675531"/>
            <a:ext cx="9144001" cy="1406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1"/>
          <p:cNvSpPr/>
          <p:nvPr/>
        </p:nvSpPr>
        <p:spPr>
          <a:xfrm flipH="1" rot="10800000">
            <a:off x="6414051" y="3643090"/>
            <a:ext cx="2729950" cy="248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61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1"/>
          <p:cNvSpPr txBox="1"/>
          <p:nvPr>
            <p:ph idx="1" type="subTitle"/>
          </p:nvPr>
        </p:nvSpPr>
        <p:spPr>
          <a:xfrm>
            <a:off x="449495" y="3889662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1" name="Google Shape;41;p61"/>
          <p:cNvSpPr txBox="1"/>
          <p:nvPr>
            <p:ph type="ctrTitle"/>
          </p:nvPr>
        </p:nvSpPr>
        <p:spPr>
          <a:xfrm>
            <a:off x="426378" y="2401891"/>
            <a:ext cx="8458200" cy="10813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  <a:defRPr sz="4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0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0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70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70"/>
          <p:cNvSpPr txBox="1"/>
          <p:nvPr>
            <p:ph idx="1" type="body"/>
          </p:nvPr>
        </p:nvSpPr>
        <p:spPr>
          <a:xfrm rot="5400000">
            <a:off x="2409444" y="297180"/>
            <a:ext cx="432511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7" name="Google Shape;97;p70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1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71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71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71"/>
          <p:cNvSpPr txBox="1"/>
          <p:nvPr>
            <p:ph idx="1" type="body"/>
          </p:nvPr>
        </p:nvSpPr>
        <p:spPr>
          <a:xfrm rot="5400000">
            <a:off x="857250" y="742950"/>
            <a:ext cx="54483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3" name="Google Shape;103;p71"/>
          <p:cNvSpPr txBox="1"/>
          <p:nvPr>
            <p:ph type="title"/>
          </p:nvPr>
        </p:nvSpPr>
        <p:spPr>
          <a:xfrm rot="5400000">
            <a:off x="5010150" y="2914650"/>
            <a:ext cx="54483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2"/>
          <p:cNvSpPr txBox="1"/>
          <p:nvPr>
            <p:ph idx="1" type="body"/>
          </p:nvPr>
        </p:nvSpPr>
        <p:spPr>
          <a:xfrm>
            <a:off x="38529" y="1283517"/>
            <a:ext cx="9010221" cy="543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3700" lvl="0" marL="45720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  <a:defRPr sz="2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81000" lvl="1" marL="914400" algn="just">
              <a:spcBef>
                <a:spcPts val="300"/>
              </a:spcBef>
              <a:spcAft>
                <a:spcPts val="0"/>
              </a:spcAft>
              <a:buSzPts val="2400"/>
              <a:buChar char="▫"/>
              <a:def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algn="l">
              <a:spcBef>
                <a:spcPts val="30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algn="l">
              <a:spcBef>
                <a:spcPts val="300"/>
              </a:spcBef>
              <a:spcAft>
                <a:spcPts val="0"/>
              </a:spcAft>
              <a:buSzPts val="2200"/>
              <a:buChar char="●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spcBef>
                <a:spcPts val="300"/>
              </a:spcBef>
              <a:spcAft>
                <a:spcPts val="0"/>
              </a:spcAft>
              <a:buSzPts val="2000"/>
              <a:buChar char="●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4" name="Google Shape;44;p62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  <a:defRPr b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2"/>
          <p:cNvSpPr txBox="1"/>
          <p:nvPr/>
        </p:nvSpPr>
        <p:spPr>
          <a:xfrm>
            <a:off x="0" y="16778"/>
            <a:ext cx="384271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Information Technology</a:t>
            </a:r>
            <a:r>
              <a:rPr b="1" i="1" lang="en-US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Basic Elements in C/C++</a:t>
            </a:r>
            <a:endParaRPr b="1" i="1"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Google Shape;46;p62"/>
          <p:cNvSpPr txBox="1"/>
          <p:nvPr/>
        </p:nvSpPr>
        <p:spPr>
          <a:xfrm>
            <a:off x="8810625" y="6591300"/>
            <a:ext cx="3513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08A5E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1" sz="1200">
              <a:solidFill>
                <a:srgbClr val="08A5E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3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3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3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63"/>
          <p:cNvSpPr txBox="1"/>
          <p:nvPr>
            <p:ph idx="1" type="body"/>
          </p:nvPr>
        </p:nvSpPr>
        <p:spPr>
          <a:xfrm>
            <a:off x="722313" y="3367088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2100"/>
              <a:buNone/>
              <a:defRPr b="0" sz="21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2" name="Google Shape;52;p63"/>
          <p:cNvSpPr txBox="1"/>
          <p:nvPr>
            <p:ph type="title"/>
          </p:nvPr>
        </p:nvSpPr>
        <p:spPr>
          <a:xfrm>
            <a:off x="722313" y="198120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Calibri"/>
              <a:buNone/>
              <a:defRPr b="1" sz="4300" cap="none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4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4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4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64"/>
          <p:cNvSpPr txBox="1"/>
          <p:nvPr>
            <p:ph idx="1" type="body"/>
          </p:nvPr>
        </p:nvSpPr>
        <p:spPr>
          <a:xfrm>
            <a:off x="4648200" y="2249428"/>
            <a:ext cx="4038600" cy="434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9250" lvl="1" marL="914400" algn="l"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8" name="Google Shape;58;p64"/>
          <p:cNvSpPr txBox="1"/>
          <p:nvPr>
            <p:ph idx="2" type="body"/>
          </p:nvPr>
        </p:nvSpPr>
        <p:spPr>
          <a:xfrm>
            <a:off x="457200" y="2249428"/>
            <a:ext cx="4038600" cy="434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9250" lvl="1" marL="914400" algn="l"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9" name="Google Shape;59;p64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5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5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65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5"/>
          <p:cNvSpPr txBox="1"/>
          <p:nvPr>
            <p:ph idx="1" type="body"/>
          </p:nvPr>
        </p:nvSpPr>
        <p:spPr>
          <a:xfrm>
            <a:off x="4718306" y="2708519"/>
            <a:ext cx="4041775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55600" lvl="1" marL="9144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5" name="Google Shape;65;p65"/>
          <p:cNvSpPr txBox="1"/>
          <p:nvPr>
            <p:ph idx="2" type="body"/>
          </p:nvPr>
        </p:nvSpPr>
        <p:spPr>
          <a:xfrm>
            <a:off x="4721227" y="2244970"/>
            <a:ext cx="4041775" cy="457200"/>
          </a:xfrm>
          <a:prstGeom prst="rect">
            <a:avLst/>
          </a:prstGeom>
          <a:solidFill>
            <a:srgbClr val="9ED47A">
              <a:alpha val="24705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900"/>
              <a:buNone/>
              <a:defRPr b="1" sz="1900">
                <a:solidFill>
                  <a:srgbClr val="414141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6" name="Google Shape;66;p65"/>
          <p:cNvSpPr txBox="1"/>
          <p:nvPr>
            <p:ph idx="3" type="body"/>
          </p:nvPr>
        </p:nvSpPr>
        <p:spPr>
          <a:xfrm>
            <a:off x="381000" y="2708519"/>
            <a:ext cx="4041648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55600" lvl="1" marL="9144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7" name="Google Shape;67;p65"/>
          <p:cNvSpPr txBox="1"/>
          <p:nvPr>
            <p:ph idx="4" type="body"/>
          </p:nvPr>
        </p:nvSpPr>
        <p:spPr>
          <a:xfrm>
            <a:off x="381000" y="2244970"/>
            <a:ext cx="4041648" cy="457200"/>
          </a:xfrm>
          <a:prstGeom prst="rect">
            <a:avLst/>
          </a:prstGeom>
          <a:solidFill>
            <a:srgbClr val="9ED47A">
              <a:alpha val="24705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900"/>
              <a:buNone/>
              <a:defRPr b="1" sz="1900">
                <a:solidFill>
                  <a:srgbClr val="414141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8" name="Google Shape;68;p65"/>
          <p:cNvSpPr txBox="1"/>
          <p:nvPr>
            <p:ph type="title"/>
          </p:nvPr>
        </p:nvSpPr>
        <p:spPr>
          <a:xfrm>
            <a:off x="381000" y="1143000"/>
            <a:ext cx="83820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b="0" i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6"/>
          <p:cNvSpPr txBox="1"/>
          <p:nvPr>
            <p:ph idx="10" type="dt"/>
          </p:nvPr>
        </p:nvSpPr>
        <p:spPr>
          <a:xfrm>
            <a:off x="6583680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6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6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66"/>
          <p:cNvSpPr txBox="1"/>
          <p:nvPr>
            <p:ph type="title"/>
          </p:nvPr>
        </p:nvSpPr>
        <p:spPr>
          <a:xfrm>
            <a:off x="457200" y="1143000"/>
            <a:ext cx="82296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7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7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7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8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8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8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68"/>
          <p:cNvSpPr txBox="1"/>
          <p:nvPr>
            <p:ph idx="1" type="body"/>
          </p:nvPr>
        </p:nvSpPr>
        <p:spPr>
          <a:xfrm>
            <a:off x="152400" y="776290"/>
            <a:ext cx="5102352" cy="5805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3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spcBef>
                <a:spcPts val="300"/>
              </a:spcBef>
              <a:spcAft>
                <a:spcPts val="0"/>
              </a:spcAft>
              <a:buSzPts val="2800"/>
              <a:buChar char="▫"/>
              <a:defRPr sz="2800"/>
            </a:lvl2pPr>
            <a:lvl3pPr indent="-381000" lvl="2" marL="1371600" algn="l">
              <a:spcBef>
                <a:spcPts val="30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3" name="Google Shape;83;p68"/>
          <p:cNvSpPr txBox="1"/>
          <p:nvPr>
            <p:ph idx="2" type="body"/>
          </p:nvPr>
        </p:nvSpPr>
        <p:spPr>
          <a:xfrm>
            <a:off x="5353496" y="2010730"/>
            <a:ext cx="3383280" cy="458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4" name="Google Shape;84;p68"/>
          <p:cNvSpPr txBox="1"/>
          <p:nvPr>
            <p:ph type="title"/>
          </p:nvPr>
        </p:nvSpPr>
        <p:spPr>
          <a:xfrm>
            <a:off x="5353496" y="1101970"/>
            <a:ext cx="338328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9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9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9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69"/>
          <p:cNvSpPr/>
          <p:nvPr>
            <p:ph idx="2" type="pic"/>
          </p:nvPr>
        </p:nvSpPr>
        <p:spPr>
          <a:xfrm>
            <a:off x="403671" y="1143000"/>
            <a:ext cx="4572000" cy="4572000"/>
          </a:xfrm>
          <a:prstGeom prst="rect">
            <a:avLst/>
          </a:prstGeom>
          <a:solidFill>
            <a:srgbClr val="EAEAEA"/>
          </a:solidFill>
          <a:ln cap="flat" cmpd="sng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l" dir="4800000" dist="31750">
              <a:srgbClr val="000000">
                <a:alpha val="24705"/>
              </a:srgbClr>
            </a:outerShdw>
          </a:effectLst>
        </p:spPr>
      </p:sp>
      <p:sp>
        <p:nvSpPr>
          <p:cNvPr id="90" name="Google Shape;90;p69"/>
          <p:cNvSpPr txBox="1"/>
          <p:nvPr>
            <p:ph idx="1" type="body"/>
          </p:nvPr>
        </p:nvSpPr>
        <p:spPr>
          <a:xfrm>
            <a:off x="6088443" y="3274312"/>
            <a:ext cx="2590800" cy="2516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4570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None/>
              <a:defRPr sz="13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1" name="Google Shape;91;p69"/>
          <p:cNvSpPr txBox="1"/>
          <p:nvPr>
            <p:ph type="title"/>
          </p:nvPr>
        </p:nvSpPr>
        <p:spPr>
          <a:xfrm rot="-5400000">
            <a:off x="3393019" y="3156579"/>
            <a:ext cx="4681637" cy="586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0"/>
          <p:cNvSpPr/>
          <p:nvPr/>
        </p:nvSpPr>
        <p:spPr>
          <a:xfrm>
            <a:off x="1" y="366822"/>
            <a:ext cx="9144000" cy="8440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60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60"/>
          <p:cNvSpPr/>
          <p:nvPr/>
        </p:nvSpPr>
        <p:spPr>
          <a:xfrm>
            <a:off x="2" y="308280"/>
            <a:ext cx="9144001" cy="91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60"/>
          <p:cNvSpPr/>
          <p:nvPr/>
        </p:nvSpPr>
        <p:spPr>
          <a:xfrm flipH="1" rot="10800000">
            <a:off x="5410184" y="360250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60"/>
          <p:cNvSpPr/>
          <p:nvPr/>
        </p:nvSpPr>
        <p:spPr>
          <a:xfrm flipH="1" rot="10800000">
            <a:off x="5410202" y="440116"/>
            <a:ext cx="3733801" cy="18003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60"/>
          <p:cNvSpPr/>
          <p:nvPr/>
        </p:nvSpPr>
        <p:spPr>
          <a:xfrm>
            <a:off x="5407339" y="497504"/>
            <a:ext cx="3063240" cy="274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60"/>
          <p:cNvSpPr/>
          <p:nvPr/>
        </p:nvSpPr>
        <p:spPr>
          <a:xfrm>
            <a:off x="7373646" y="588943"/>
            <a:ext cx="1600200" cy="3657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60"/>
          <p:cNvSpPr/>
          <p:nvPr/>
        </p:nvSpPr>
        <p:spPr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60"/>
          <p:cNvSpPr/>
          <p:nvPr/>
        </p:nvSpPr>
        <p:spPr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60"/>
          <p:cNvSpPr/>
          <p:nvPr/>
        </p:nvSpPr>
        <p:spPr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60"/>
          <p:cNvSpPr/>
          <p:nvPr/>
        </p:nvSpPr>
        <p:spPr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60"/>
          <p:cNvSpPr/>
          <p:nvPr/>
        </p:nvSpPr>
        <p:spPr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60"/>
          <p:cNvSpPr/>
          <p:nvPr/>
        </p:nvSpPr>
        <p:spPr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60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60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60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60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b="0" i="0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37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60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6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5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Relationship Id="rId4" Type="http://schemas.openxmlformats.org/officeDocument/2006/relationships/image" Target="../media/image32.png"/><Relationship Id="rId5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cpp.sh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/>
          <p:nvPr>
            <p:ph type="ctrTitle"/>
          </p:nvPr>
        </p:nvSpPr>
        <p:spPr>
          <a:xfrm>
            <a:off x="233797" y="971550"/>
            <a:ext cx="8650783" cy="2511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Impact"/>
              <a:buNone/>
            </a:pPr>
            <a:r>
              <a:rPr lang="en-US">
                <a:solidFill>
                  <a:srgbClr val="FFFF00"/>
                </a:solidFill>
              </a:rPr>
              <a:t>Basic Elements in C/C+</a:t>
            </a:r>
            <a:r>
              <a:rPr lang="en-US">
                <a:solidFill>
                  <a:srgbClr val="FFFF00"/>
                </a:solidFill>
              </a:rPr>
              <a:t>+</a:t>
            </a:r>
            <a:endParaRPr/>
          </a:p>
        </p:txBody>
      </p:sp>
      <p:pic>
        <p:nvPicPr>
          <p:cNvPr id="110" name="Google Shape;110;p1"/>
          <p:cNvPicPr preferRelativeResize="0"/>
          <p:nvPr/>
        </p:nvPicPr>
        <p:blipFill rotWithShape="1">
          <a:blip r:embed="rId3">
            <a:alphaModFix/>
          </a:blip>
          <a:srcRect b="15690" l="3844" r="6226" t="16590"/>
          <a:stretch/>
        </p:blipFill>
        <p:spPr>
          <a:xfrm>
            <a:off x="6184871" y="6068254"/>
            <a:ext cx="2926471" cy="7587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media.geeksforgeeks.org/wp-content/cdn-uploads/Clanguage-1024x341.png" id="111" name="Google Shape;11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598" y="4374652"/>
            <a:ext cx="5085771" cy="16936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www.robotshop.com/media/files/images3/rb-ard-34-1_1.jpg" id="112" name="Google Shape;112;p1"/>
          <p:cNvPicPr preferRelativeResize="0"/>
          <p:nvPr/>
        </p:nvPicPr>
        <p:blipFill rotWithShape="1">
          <a:blip r:embed="rId5">
            <a:alphaModFix/>
          </a:blip>
          <a:srcRect b="14319" l="9406" r="6352" t="18000"/>
          <a:stretch/>
        </p:blipFill>
        <p:spPr>
          <a:xfrm>
            <a:off x="5978217" y="4259450"/>
            <a:ext cx="2251383" cy="1808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/>
          <p:nvPr>
            <p:ph idx="1" type="body"/>
          </p:nvPr>
        </p:nvSpPr>
        <p:spPr>
          <a:xfrm>
            <a:off x="-104321" y="5931899"/>
            <a:ext cx="90102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l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#include is not an instruction, </a:t>
            </a:r>
            <a:r>
              <a:rPr b="1" lang="en-US"/>
              <a:t>it is a directive</a:t>
            </a:r>
            <a:endParaRPr b="1"/>
          </a:p>
        </p:txBody>
      </p:sp>
      <p:sp>
        <p:nvSpPr>
          <p:cNvPr id="167" name="Google Shape;167;p9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A Simple Program</a:t>
            </a:r>
            <a:endParaRPr/>
          </a:p>
        </p:txBody>
      </p:sp>
      <p:pic>
        <p:nvPicPr>
          <p:cNvPr id="168" name="Google Shape;168;p9"/>
          <p:cNvPicPr preferRelativeResize="0"/>
          <p:nvPr/>
        </p:nvPicPr>
        <p:blipFill rotWithShape="1">
          <a:blip r:embed="rId3">
            <a:alphaModFix/>
          </a:blip>
          <a:srcRect b="62296" l="666" r="77750" t="8369"/>
          <a:stretch/>
        </p:blipFill>
        <p:spPr>
          <a:xfrm>
            <a:off x="413598" y="1463040"/>
            <a:ext cx="5194723" cy="397125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9"/>
          <p:cNvSpPr txBox="1"/>
          <p:nvPr/>
        </p:nvSpPr>
        <p:spPr>
          <a:xfrm>
            <a:off x="3651504" y="2651760"/>
            <a:ext cx="12346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 file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9"/>
          <p:cNvSpPr txBox="1"/>
          <p:nvPr/>
        </p:nvSpPr>
        <p:spPr>
          <a:xfrm>
            <a:off x="1408176" y="4295225"/>
            <a:ext cx="12939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Namespace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p9"/>
          <p:cNvCxnSpPr>
            <a:stCxn id="169" idx="1"/>
          </p:cNvCxnSpPr>
          <p:nvPr/>
        </p:nvCxnSpPr>
        <p:spPr>
          <a:xfrm rot="10800000">
            <a:off x="3304104" y="2836426"/>
            <a:ext cx="347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2" name="Google Shape;172;p9"/>
          <p:cNvCxnSpPr/>
          <p:nvPr/>
        </p:nvCxnSpPr>
        <p:spPr>
          <a:xfrm rot="10800000">
            <a:off x="1597152" y="4114800"/>
            <a:ext cx="18288" cy="22555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5503" l="19873" r="20591" t="22957"/>
          <a:stretch/>
        </p:blipFill>
        <p:spPr>
          <a:xfrm>
            <a:off x="590617" y="1570234"/>
            <a:ext cx="7906045" cy="459688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1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Operators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 txBox="1"/>
          <p:nvPr>
            <p:ph type="ctrTitle"/>
          </p:nvPr>
        </p:nvSpPr>
        <p:spPr>
          <a:xfrm>
            <a:off x="233797" y="971550"/>
            <a:ext cx="8650783" cy="2511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Impact"/>
              <a:buNone/>
            </a:pPr>
            <a:r>
              <a:rPr lang="en-US">
                <a:solidFill>
                  <a:srgbClr val="FFFF00"/>
                </a:solidFill>
              </a:rPr>
              <a:t>Branch and Loop Statements in C</a:t>
            </a:r>
            <a:endParaRPr/>
          </a:p>
        </p:txBody>
      </p:sp>
      <p:pic>
        <p:nvPicPr>
          <p:cNvPr id="185" name="Google Shape;185;p12"/>
          <p:cNvPicPr preferRelativeResize="0"/>
          <p:nvPr/>
        </p:nvPicPr>
        <p:blipFill rotWithShape="1">
          <a:blip r:embed="rId3">
            <a:alphaModFix/>
          </a:blip>
          <a:srcRect b="15690" l="3844" r="6226" t="16590"/>
          <a:stretch/>
        </p:blipFill>
        <p:spPr>
          <a:xfrm>
            <a:off x="6184871" y="6068254"/>
            <a:ext cx="2926471" cy="7587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media.geeksforgeeks.org/wp-content/cdn-uploads/Clanguage-1024x341.png" id="186" name="Google Shape;18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598" y="4374652"/>
            <a:ext cx="5085771" cy="16936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www.robotshop.com/media/files/images3/rb-ard-34-1_1.jpg" id="187" name="Google Shape;187;p12"/>
          <p:cNvPicPr preferRelativeResize="0"/>
          <p:nvPr/>
        </p:nvPicPr>
        <p:blipFill rotWithShape="1">
          <a:blip r:embed="rId5">
            <a:alphaModFix/>
          </a:blip>
          <a:srcRect b="14319" l="9406" r="6352" t="18000"/>
          <a:stretch/>
        </p:blipFill>
        <p:spPr>
          <a:xfrm>
            <a:off x="5978217" y="4259450"/>
            <a:ext cx="2251383" cy="1808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/>
          <p:nvPr>
            <p:ph idx="1" type="body"/>
          </p:nvPr>
        </p:nvSpPr>
        <p:spPr>
          <a:xfrm>
            <a:off x="38529" y="1283517"/>
            <a:ext cx="9010221" cy="543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l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Branch statement allows us to select an action based on some conditions</a:t>
            </a:r>
            <a:endParaRPr/>
          </a:p>
          <a:p>
            <a:pPr indent="-909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For example: if user inputs </a:t>
            </a:r>
            <a:r>
              <a:rPr b="1" lang="en-US"/>
              <a:t>valid account number and pin</a:t>
            </a:r>
            <a:r>
              <a:rPr lang="en-US"/>
              <a:t>, then allow money withdrawal, </a:t>
            </a:r>
            <a:r>
              <a:rPr b="1" lang="en-US"/>
              <a:t>otherwise</a:t>
            </a:r>
            <a:r>
              <a:rPr lang="en-US"/>
              <a:t>, alert a message</a:t>
            </a:r>
            <a:endParaRPr/>
          </a:p>
          <a:p>
            <a:pPr indent="-909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b="1" lang="en-US"/>
              <a:t>If statement </a:t>
            </a:r>
            <a:r>
              <a:rPr lang="en-US"/>
              <a:t>works like </a:t>
            </a:r>
            <a:r>
              <a:rPr i="1" lang="en-US"/>
              <a:t>"If condition is met, then execute the task"</a:t>
            </a:r>
            <a:r>
              <a:rPr lang="en-US"/>
              <a:t>.</a:t>
            </a:r>
            <a:endParaRPr/>
          </a:p>
        </p:txBody>
      </p:sp>
      <p:sp>
        <p:nvSpPr>
          <p:cNvPr id="193" name="Google Shape;193;p13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Branch Statement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"/>
          <p:cNvSpPr txBox="1"/>
          <p:nvPr>
            <p:ph idx="1" type="body"/>
          </p:nvPr>
        </p:nvSpPr>
        <p:spPr>
          <a:xfrm>
            <a:off x="38529" y="1283517"/>
            <a:ext cx="9010221" cy="543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5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-US"/>
              <a:t>if</a:t>
            </a:r>
            <a:r>
              <a:rPr lang="en-US"/>
              <a:t>(boolean_expression) {</a:t>
            </a:r>
            <a:endParaRPr/>
          </a:p>
          <a:p>
            <a:pPr indent="0" lvl="0" marL="109725" rtl="0" algn="l">
              <a:spcBef>
                <a:spcPts val="300"/>
              </a:spcBef>
              <a:spcAft>
                <a:spcPts val="0"/>
              </a:spcAft>
              <a:buSzPts val="2600"/>
              <a:buNone/>
            </a:pPr>
            <a:r>
              <a:rPr lang="en-US"/>
              <a:t>	 // body of if</a:t>
            </a:r>
            <a:endParaRPr/>
          </a:p>
          <a:p>
            <a:pPr indent="0" lvl="0" marL="109725" rtl="0" algn="l">
              <a:spcBef>
                <a:spcPts val="300"/>
              </a:spcBef>
              <a:spcAft>
                <a:spcPts val="0"/>
              </a:spcAft>
              <a:buSzPts val="2600"/>
              <a:buNone/>
            </a:pPr>
            <a:r>
              <a:rPr lang="en-US"/>
              <a:t> }</a:t>
            </a:r>
            <a:endParaRPr/>
          </a:p>
          <a:p>
            <a:pPr indent="0" lvl="0" marL="109725" rtl="0" algn="l">
              <a:spcBef>
                <a:spcPts val="3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99" name="Google Shape;199;p14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Simple IF</a:t>
            </a:r>
            <a:endParaRPr/>
          </a:p>
        </p:txBody>
      </p:sp>
      <p:sp>
        <p:nvSpPr>
          <p:cNvPr id="200" name="Google Shape;200;p14"/>
          <p:cNvSpPr txBox="1"/>
          <p:nvPr/>
        </p:nvSpPr>
        <p:spPr>
          <a:xfrm>
            <a:off x="17121" y="3171914"/>
            <a:ext cx="5643178" cy="3548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Noto Sans Symbols"/>
              <a:buChar char="▪"/>
            </a:pPr>
            <a:r>
              <a:rPr i="1" lang="en-US" sz="2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Boolean_expression</a:t>
            </a:r>
            <a:r>
              <a:rPr lang="en-US" sz="2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returns true or false</a:t>
            </a:r>
            <a:endParaRPr/>
          </a:p>
          <a:p>
            <a:pPr indent="-256026" lvl="0" marL="365751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Noto Sans Symbols"/>
              <a:buChar char="▪"/>
            </a:pPr>
            <a:r>
              <a:rPr lang="en-US" sz="2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Value </a:t>
            </a:r>
            <a:r>
              <a:rPr b="1" lang="en-US" sz="2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zero is false</a:t>
            </a:r>
            <a:r>
              <a:rPr lang="en-US" sz="2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others are true</a:t>
            </a:r>
            <a:endParaRPr sz="2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f statement flow chart" id="201" name="Google Shape;2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775" y="1513525"/>
            <a:ext cx="3659383" cy="483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207" name="Google Shape;207;p15"/>
          <p:cNvPicPr preferRelativeResize="0"/>
          <p:nvPr/>
        </p:nvPicPr>
        <p:blipFill rotWithShape="1">
          <a:blip r:embed="rId3">
            <a:alphaModFix/>
          </a:blip>
          <a:srcRect b="31483" l="4584" r="48832" t="10888"/>
          <a:stretch/>
        </p:blipFill>
        <p:spPr>
          <a:xfrm>
            <a:off x="457146" y="1366777"/>
            <a:ext cx="7890989" cy="5491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"/>
          <p:cNvSpPr txBox="1"/>
          <p:nvPr>
            <p:ph idx="1" type="body"/>
          </p:nvPr>
        </p:nvSpPr>
        <p:spPr>
          <a:xfrm>
            <a:off x="38529" y="1283517"/>
            <a:ext cx="9010221" cy="1032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l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Single statement	: </a:t>
            </a:r>
            <a:r>
              <a:rPr b="1" lang="en-US"/>
              <a:t>{</a:t>
            </a:r>
            <a:r>
              <a:rPr lang="en-US"/>
              <a:t> and </a:t>
            </a:r>
            <a:r>
              <a:rPr b="1" lang="en-US"/>
              <a:t>}</a:t>
            </a:r>
            <a:r>
              <a:rPr lang="en-US"/>
              <a:t> are optional</a:t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Multiple statements	: </a:t>
            </a:r>
            <a:r>
              <a:rPr b="1" lang="en-US"/>
              <a:t>{</a:t>
            </a:r>
            <a:r>
              <a:rPr lang="en-US"/>
              <a:t> and </a:t>
            </a:r>
            <a:r>
              <a:rPr b="1" lang="en-US"/>
              <a:t>}</a:t>
            </a:r>
            <a:r>
              <a:rPr lang="en-US"/>
              <a:t> are mandatory </a:t>
            </a:r>
            <a:endParaRPr/>
          </a:p>
        </p:txBody>
      </p:sp>
      <p:sp>
        <p:nvSpPr>
          <p:cNvPr id="213" name="Google Shape;213;p16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Single and Multiple Statements</a:t>
            </a:r>
            <a:endParaRPr/>
          </a:p>
        </p:txBody>
      </p:sp>
      <p:pic>
        <p:nvPicPr>
          <p:cNvPr id="214" name="Google Shape;214;p16"/>
          <p:cNvPicPr preferRelativeResize="0"/>
          <p:nvPr/>
        </p:nvPicPr>
        <p:blipFill rotWithShape="1">
          <a:blip r:embed="rId3">
            <a:alphaModFix/>
          </a:blip>
          <a:srcRect b="29851" l="10416" r="49750" t="14591"/>
          <a:stretch/>
        </p:blipFill>
        <p:spPr>
          <a:xfrm>
            <a:off x="2259949" y="2375203"/>
            <a:ext cx="5283851" cy="4145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17"/>
          <p:cNvPicPr preferRelativeResize="0"/>
          <p:nvPr/>
        </p:nvPicPr>
        <p:blipFill rotWithShape="1">
          <a:blip r:embed="rId3">
            <a:alphaModFix/>
          </a:blip>
          <a:srcRect b="42446" l="10000" r="57582" t="18739"/>
          <a:stretch/>
        </p:blipFill>
        <p:spPr>
          <a:xfrm>
            <a:off x="304800" y="1224794"/>
            <a:ext cx="5173354" cy="348436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7"/>
          <p:cNvSpPr txBox="1"/>
          <p:nvPr>
            <p:ph type="title"/>
          </p:nvPr>
        </p:nvSpPr>
        <p:spPr>
          <a:xfrm>
            <a:off x="38529" y="475180"/>
            <a:ext cx="9010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If Else Statement</a:t>
            </a:r>
            <a:endParaRPr/>
          </a:p>
        </p:txBody>
      </p:sp>
      <p:pic>
        <p:nvPicPr>
          <p:cNvPr descr="If else statement flow chart" id="221" name="Google Shape;22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6009" y="2775911"/>
            <a:ext cx="4687991" cy="3866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 txBox="1"/>
          <p:nvPr>
            <p:ph idx="1" type="body"/>
          </p:nvPr>
        </p:nvSpPr>
        <p:spPr>
          <a:xfrm>
            <a:off x="38529" y="1283517"/>
            <a:ext cx="9010221" cy="543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l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For a given 3 Integer numbers, write a short program to find the maximum number</a:t>
            </a:r>
            <a:endParaRPr/>
          </a:p>
          <a:p>
            <a:pPr indent="-909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For a given 4 Integer numbers, write a short program to find the minimum number</a:t>
            </a:r>
            <a:endParaRPr/>
          </a:p>
          <a:p>
            <a:pPr indent="-909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/>
          </a:p>
          <a:p>
            <a:pPr indent="-909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Exercise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/>
          <p:nvPr>
            <p:ph idx="1" type="body"/>
          </p:nvPr>
        </p:nvSpPr>
        <p:spPr>
          <a:xfrm>
            <a:off x="38529" y="6095999"/>
            <a:ext cx="90102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90925" lvl="0" marL="365751" rtl="0" algn="l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33" name="Google Shape;233;p19"/>
          <p:cNvSpPr txBox="1"/>
          <p:nvPr>
            <p:ph type="title"/>
          </p:nvPr>
        </p:nvSpPr>
        <p:spPr>
          <a:xfrm>
            <a:off x="38529" y="475180"/>
            <a:ext cx="9010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Multiple conditions </a:t>
            </a:r>
            <a:endParaRPr/>
          </a:p>
        </p:txBody>
      </p:sp>
      <p:pic>
        <p:nvPicPr>
          <p:cNvPr id="234" name="Google Shape;234;p19"/>
          <p:cNvPicPr preferRelativeResize="0"/>
          <p:nvPr/>
        </p:nvPicPr>
        <p:blipFill rotWithShape="1">
          <a:blip r:embed="rId3">
            <a:alphaModFix/>
          </a:blip>
          <a:srcRect b="26887" l="8748" r="47917" t="14444"/>
          <a:stretch/>
        </p:blipFill>
        <p:spPr>
          <a:xfrm>
            <a:off x="1488019" y="1333424"/>
            <a:ext cx="6111240" cy="4653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/>
          <p:nvPr>
            <p:ph idx="1" type="body"/>
          </p:nvPr>
        </p:nvSpPr>
        <p:spPr>
          <a:xfrm>
            <a:off x="38529" y="1283517"/>
            <a:ext cx="9010221" cy="543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l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A computer </a:t>
            </a:r>
            <a:r>
              <a:rPr b="1" lang="en-US"/>
              <a:t>program is a set of instructions </a:t>
            </a:r>
            <a:r>
              <a:rPr lang="en-US"/>
              <a:t>used to operate a computer to produce a specific result</a:t>
            </a:r>
            <a:endParaRPr/>
          </a:p>
          <a:p>
            <a:pPr indent="-909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Writing computer programs is called computer programming</a:t>
            </a:r>
            <a:endParaRPr/>
          </a:p>
          <a:p>
            <a:pPr indent="-909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The languages used to create computer programs are called </a:t>
            </a:r>
            <a:r>
              <a:rPr b="1" lang="en-US"/>
              <a:t>programming languages</a:t>
            </a:r>
            <a:endParaRPr/>
          </a:p>
          <a:p>
            <a:pPr indent="-909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/>
          </a:p>
          <a:p>
            <a:pPr indent="-909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18" name="Google Shape;118;p2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Execution Flow</a:t>
            </a:r>
            <a:endParaRPr/>
          </a:p>
        </p:txBody>
      </p:sp>
      <p:pic>
        <p:nvPicPr>
          <p:cNvPr descr="Ladder if...else...if statement flow chart" id="240" name="Google Shape;24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530" y="1224794"/>
            <a:ext cx="4535590" cy="535699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0"/>
          <p:cNvSpPr txBox="1"/>
          <p:nvPr>
            <p:ph idx="1" type="body"/>
          </p:nvPr>
        </p:nvSpPr>
        <p:spPr>
          <a:xfrm>
            <a:off x="5349240" y="1283517"/>
            <a:ext cx="3699510" cy="543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l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Conditions are </a:t>
            </a:r>
            <a:r>
              <a:rPr b="1" lang="en-US"/>
              <a:t>checked one by one</a:t>
            </a:r>
            <a:endParaRPr/>
          </a:p>
          <a:p>
            <a:pPr indent="-909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 b="1"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b="1" lang="en-US"/>
              <a:t>When one condition is true, the if is stopped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Nested IF</a:t>
            </a:r>
            <a:endParaRPr/>
          </a:p>
        </p:txBody>
      </p:sp>
      <p:pic>
        <p:nvPicPr>
          <p:cNvPr id="247" name="Google Shape;247;p21"/>
          <p:cNvPicPr preferRelativeResize="0"/>
          <p:nvPr/>
        </p:nvPicPr>
        <p:blipFill rotWithShape="1">
          <a:blip r:embed="rId3">
            <a:alphaModFix/>
          </a:blip>
          <a:srcRect b="23925" l="8583" r="60000" t="17111"/>
          <a:stretch/>
        </p:blipFill>
        <p:spPr>
          <a:xfrm>
            <a:off x="2193930" y="1478280"/>
            <a:ext cx="4699420" cy="4961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Switch case</a:t>
            </a:r>
            <a:endParaRPr/>
          </a:p>
        </p:txBody>
      </p:sp>
      <p:pic>
        <p:nvPicPr>
          <p:cNvPr id="253" name="Google Shape;253;p22"/>
          <p:cNvPicPr preferRelativeResize="0"/>
          <p:nvPr/>
        </p:nvPicPr>
        <p:blipFill rotWithShape="1">
          <a:blip r:embed="rId3">
            <a:alphaModFix/>
          </a:blip>
          <a:srcRect b="37110" l="8334" r="63333" t="17111"/>
          <a:stretch/>
        </p:blipFill>
        <p:spPr>
          <a:xfrm>
            <a:off x="1952839" y="1447800"/>
            <a:ext cx="5181600" cy="4709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Flow chart of switch case</a:t>
            </a:r>
            <a:endParaRPr/>
          </a:p>
        </p:txBody>
      </p:sp>
      <p:pic>
        <p:nvPicPr>
          <p:cNvPr descr="switch...case statement flowchart" id="259" name="Google Shape;25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536" y="1483875"/>
            <a:ext cx="3573782" cy="488644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3"/>
          <p:cNvSpPr txBox="1"/>
          <p:nvPr>
            <p:ph idx="1" type="body"/>
          </p:nvPr>
        </p:nvSpPr>
        <p:spPr>
          <a:xfrm>
            <a:off x="4389121" y="1224794"/>
            <a:ext cx="4659630" cy="543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6026" lvl="0" marL="365751" rtl="0" algn="l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Expression inside switch must evaluate to integer, character or enumeration constant</a:t>
            </a:r>
            <a:endParaRPr/>
          </a:p>
          <a:p>
            <a:pPr indent="-909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switch...case only works with </a:t>
            </a:r>
            <a:r>
              <a:rPr b="1" lang="en-US"/>
              <a:t>integral, character</a:t>
            </a:r>
            <a:r>
              <a:rPr lang="en-US"/>
              <a:t> or </a:t>
            </a:r>
            <a:r>
              <a:rPr i="1" lang="en-US" u="sng"/>
              <a:t>enumeration constant</a:t>
            </a:r>
            <a:endParaRPr/>
          </a:p>
          <a:p>
            <a:pPr indent="-909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 i="1" u="sng"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>
                <a:solidFill>
                  <a:srgbClr val="FF0000"/>
                </a:solidFill>
              </a:rPr>
              <a:t>The execution </a:t>
            </a:r>
            <a:r>
              <a:rPr b="1" lang="en-US">
                <a:solidFill>
                  <a:srgbClr val="FF0000"/>
                </a:solidFill>
              </a:rPr>
              <a:t>is jumped directly to the right condition</a:t>
            </a:r>
            <a:r>
              <a:rPr lang="en-US">
                <a:solidFill>
                  <a:srgbClr val="FF0000"/>
                </a:solidFill>
              </a:rPr>
              <a:t> instead of checking one by one as if else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266" name="Google Shape;266;p24"/>
          <p:cNvPicPr preferRelativeResize="0"/>
          <p:nvPr/>
        </p:nvPicPr>
        <p:blipFill rotWithShape="1">
          <a:blip r:embed="rId3">
            <a:alphaModFix/>
          </a:blip>
          <a:srcRect b="47629" l="8334" r="46833" t="10888"/>
          <a:stretch/>
        </p:blipFill>
        <p:spPr>
          <a:xfrm>
            <a:off x="154229" y="1421526"/>
            <a:ext cx="8199120" cy="426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/>
          <p:nvPr>
            <p:ph idx="1" type="body"/>
          </p:nvPr>
        </p:nvSpPr>
        <p:spPr>
          <a:xfrm>
            <a:off x="38529" y="1283517"/>
            <a:ext cx="9010221" cy="543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l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Use if...else...if statement when:</a:t>
            </a:r>
            <a:endParaRPr/>
          </a:p>
          <a:p>
            <a:pPr indent="-246882" lvl="1" marL="658352" rtl="0" algn="just">
              <a:spcBef>
                <a:spcPts val="300"/>
              </a:spcBef>
              <a:spcAft>
                <a:spcPts val="0"/>
              </a:spcAft>
              <a:buSzPts val="2400"/>
              <a:buChar char="▫"/>
            </a:pPr>
            <a:r>
              <a:rPr lang="en-US"/>
              <a:t>There are conditions instead of list of choices.</a:t>
            </a:r>
            <a:endParaRPr/>
          </a:p>
          <a:p>
            <a:pPr indent="-246882" lvl="1" marL="658352" rtl="0" algn="just">
              <a:spcBef>
                <a:spcPts val="300"/>
              </a:spcBef>
              <a:spcAft>
                <a:spcPts val="0"/>
              </a:spcAft>
              <a:buSzPts val="2400"/>
              <a:buChar char="▫"/>
            </a:pPr>
            <a:r>
              <a:rPr lang="en-US"/>
              <a:t>There are few number of conditions.</a:t>
            </a:r>
            <a:endParaRPr/>
          </a:p>
          <a:p>
            <a:pPr indent="-94482" lvl="1" marL="658352" rtl="0" algn="just">
              <a:spcBef>
                <a:spcPts val="3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Use switch...case when:</a:t>
            </a:r>
            <a:endParaRPr/>
          </a:p>
          <a:p>
            <a:pPr indent="-246882" lvl="1" marL="658352" rtl="0" algn="just">
              <a:spcBef>
                <a:spcPts val="300"/>
              </a:spcBef>
              <a:spcAft>
                <a:spcPts val="0"/>
              </a:spcAft>
              <a:buSzPts val="2400"/>
              <a:buChar char="▫"/>
            </a:pPr>
            <a:r>
              <a:rPr lang="en-US"/>
              <a:t>There is a list of choices, from which you need to take decision.</a:t>
            </a:r>
            <a:endParaRPr/>
          </a:p>
          <a:p>
            <a:pPr indent="-246882" lvl="1" marL="658352" rtl="0" algn="just">
              <a:spcBef>
                <a:spcPts val="300"/>
              </a:spcBef>
              <a:spcAft>
                <a:spcPts val="0"/>
              </a:spcAft>
              <a:buSzPts val="2400"/>
              <a:buChar char="▫"/>
            </a:pPr>
            <a:r>
              <a:rPr lang="en-US"/>
              <a:t>Choices are in the form of integer, character or enumeration constant</a:t>
            </a:r>
            <a:endParaRPr/>
          </a:p>
          <a:p>
            <a:pPr indent="-94482" lvl="1" marL="658352" rtl="0" algn="just">
              <a:spcBef>
                <a:spcPts val="3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Further reading: enumerable declaration, state machine, deterministic finite automata</a:t>
            </a:r>
            <a:endParaRPr/>
          </a:p>
        </p:txBody>
      </p:sp>
      <p:sp>
        <p:nvSpPr>
          <p:cNvPr id="272" name="Google Shape;272;p25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IF ELSE and SWITCH CASE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Looping Statement: FOR</a:t>
            </a:r>
            <a:endParaRPr/>
          </a:p>
        </p:txBody>
      </p:sp>
      <p:pic>
        <p:nvPicPr>
          <p:cNvPr id="278" name="Google Shape;278;p26"/>
          <p:cNvPicPr preferRelativeResize="0"/>
          <p:nvPr/>
        </p:nvPicPr>
        <p:blipFill rotWithShape="1">
          <a:blip r:embed="rId3">
            <a:alphaModFix/>
          </a:blip>
          <a:srcRect b="65851" l="12002" r="21830" t="14889"/>
          <a:stretch/>
        </p:blipFill>
        <p:spPr>
          <a:xfrm>
            <a:off x="284648" y="1557276"/>
            <a:ext cx="8191968" cy="13230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 loop flowchart" id="279" name="Google Shape;27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40765" y="2386458"/>
            <a:ext cx="3078480" cy="423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6"/>
          <p:cNvPicPr preferRelativeResize="0"/>
          <p:nvPr/>
        </p:nvPicPr>
        <p:blipFill rotWithShape="1">
          <a:blip r:embed="rId5">
            <a:alphaModFix/>
          </a:blip>
          <a:srcRect b="21679" l="12031" r="21051" t="13875"/>
          <a:stretch/>
        </p:blipFill>
        <p:spPr>
          <a:xfrm>
            <a:off x="502920" y="3212842"/>
            <a:ext cx="5237846" cy="2837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Looping Statement: WHILE</a:t>
            </a:r>
            <a:endParaRPr/>
          </a:p>
        </p:txBody>
      </p:sp>
      <p:pic>
        <p:nvPicPr>
          <p:cNvPr id="286" name="Google Shape;286;p27"/>
          <p:cNvPicPr preferRelativeResize="0"/>
          <p:nvPr/>
        </p:nvPicPr>
        <p:blipFill rotWithShape="1">
          <a:blip r:embed="rId3">
            <a:alphaModFix/>
          </a:blip>
          <a:srcRect b="67185" l="12084" r="53083" t="14741"/>
          <a:stretch/>
        </p:blipFill>
        <p:spPr>
          <a:xfrm>
            <a:off x="169759" y="1341120"/>
            <a:ext cx="6370320" cy="18592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ile loop flowchart" id="287" name="Google Shape;28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0675" y="2862649"/>
            <a:ext cx="3743325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7"/>
          <p:cNvPicPr preferRelativeResize="0"/>
          <p:nvPr/>
        </p:nvPicPr>
        <p:blipFill rotWithShape="1">
          <a:blip r:embed="rId5">
            <a:alphaModFix/>
          </a:blip>
          <a:srcRect b="21111" l="11167" r="47333" t="15185"/>
          <a:stretch/>
        </p:blipFill>
        <p:spPr>
          <a:xfrm>
            <a:off x="169759" y="3200400"/>
            <a:ext cx="3941783" cy="3403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Looping Statement: DO WHILE</a:t>
            </a:r>
            <a:endParaRPr/>
          </a:p>
        </p:txBody>
      </p:sp>
      <p:pic>
        <p:nvPicPr>
          <p:cNvPr id="294" name="Google Shape;294;p28"/>
          <p:cNvPicPr preferRelativeResize="0"/>
          <p:nvPr/>
        </p:nvPicPr>
        <p:blipFill rotWithShape="1">
          <a:blip r:embed="rId3">
            <a:alphaModFix/>
          </a:blip>
          <a:srcRect b="63080" l="11558" r="46399" t="18939"/>
          <a:stretch/>
        </p:blipFill>
        <p:spPr>
          <a:xfrm>
            <a:off x="286302" y="1224794"/>
            <a:ext cx="6632658" cy="16119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 while loop flowchart" id="295" name="Google Shape;29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1720" y="2727272"/>
            <a:ext cx="4010025" cy="387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8"/>
          <p:cNvPicPr preferRelativeResize="0"/>
          <p:nvPr/>
        </p:nvPicPr>
        <p:blipFill rotWithShape="1">
          <a:blip r:embed="rId5">
            <a:alphaModFix/>
          </a:blip>
          <a:srcRect b="11926" l="10834" r="26832" t="19629"/>
          <a:stretch/>
        </p:blipFill>
        <p:spPr>
          <a:xfrm>
            <a:off x="183224" y="3151022"/>
            <a:ext cx="5081574" cy="3138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Nested Loop</a:t>
            </a:r>
            <a:endParaRPr/>
          </a:p>
        </p:txBody>
      </p:sp>
      <p:pic>
        <p:nvPicPr>
          <p:cNvPr id="302" name="Google Shape;302;p29"/>
          <p:cNvPicPr preferRelativeResize="0"/>
          <p:nvPr/>
        </p:nvPicPr>
        <p:blipFill rotWithShape="1">
          <a:blip r:embed="rId3">
            <a:alphaModFix/>
          </a:blip>
          <a:srcRect b="12814" l="9000" r="36500" t="16963"/>
          <a:stretch/>
        </p:blipFill>
        <p:spPr>
          <a:xfrm>
            <a:off x="1099400" y="1590554"/>
            <a:ext cx="6888480" cy="4992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idx="1" type="body"/>
          </p:nvPr>
        </p:nvSpPr>
        <p:spPr>
          <a:xfrm>
            <a:off x="38529" y="1283517"/>
            <a:ext cx="9010221" cy="543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just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US"/>
              <a:t>Machine languages are the lowest level of computer languages. </a:t>
            </a:r>
            <a:r>
              <a:rPr b="1" lang="en-US"/>
              <a:t>Programs written in machine language consist of 1s and 0s</a:t>
            </a:r>
            <a:endParaRPr/>
          </a:p>
          <a:p>
            <a:pPr indent="-909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/>
          </a:p>
          <a:p>
            <a:pPr indent="-256026" lvl="0" marL="365751" rtl="0" algn="just">
              <a:spcBef>
                <a:spcPts val="300"/>
              </a:spcBef>
              <a:spcAft>
                <a:spcPts val="0"/>
              </a:spcAft>
              <a:buSzPts val="2600"/>
              <a:buChar char="▪"/>
            </a:pPr>
            <a:r>
              <a:rPr lang="en-US"/>
              <a:t>Assembly languages perform the same tasks as machine languages, but use </a:t>
            </a:r>
            <a:r>
              <a:rPr b="1" lang="en-US"/>
              <a:t>symbolic names for opcodes and operands instead of 1s and 0s </a:t>
            </a:r>
            <a:endParaRPr/>
          </a:p>
          <a:p>
            <a:pPr indent="-246882" lvl="1" marL="658352" rtl="0" algn="just">
              <a:spcBef>
                <a:spcPts val="300"/>
              </a:spcBef>
              <a:spcAft>
                <a:spcPts val="0"/>
              </a:spcAft>
              <a:buSzPts val="2400"/>
              <a:buChar char="▫"/>
            </a:pPr>
            <a:r>
              <a:rPr b="1" lang="en-US"/>
              <a:t>ADD</a:t>
            </a:r>
            <a:r>
              <a:rPr lang="en-US"/>
              <a:t> A,B</a:t>
            </a:r>
            <a:endParaRPr/>
          </a:p>
          <a:p>
            <a:pPr indent="-90926" lvl="0" marL="365751" rtl="0" algn="just">
              <a:spcBef>
                <a:spcPts val="3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-256026" lvl="0" marL="365751" rtl="0" algn="just">
              <a:spcBef>
                <a:spcPts val="300"/>
              </a:spcBef>
              <a:spcAft>
                <a:spcPts val="0"/>
              </a:spcAft>
              <a:buSzPts val="2600"/>
              <a:buChar char="▪"/>
            </a:pPr>
            <a:r>
              <a:rPr b="1" lang="en-US"/>
              <a:t>High level programming languages </a:t>
            </a:r>
            <a:r>
              <a:rPr lang="en-US"/>
              <a:t>create computer programs using instructions that much easier to understand</a:t>
            </a:r>
            <a:endParaRPr/>
          </a:p>
        </p:txBody>
      </p:sp>
      <p:sp>
        <p:nvSpPr>
          <p:cNvPr id="124" name="Google Shape;124;p3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Programing Language Generation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Break statement in Loop</a:t>
            </a:r>
            <a:endParaRPr/>
          </a:p>
        </p:txBody>
      </p:sp>
      <p:pic>
        <p:nvPicPr>
          <p:cNvPr descr="How break works with do...while loop" id="308" name="Google Shape;30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736" y="1548038"/>
            <a:ext cx="5408775" cy="26308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w break works with for loop" id="309" name="Google Shape;30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4876" y="4595662"/>
            <a:ext cx="4553158" cy="1968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Example: Check a Prime Number</a:t>
            </a:r>
            <a:endParaRPr/>
          </a:p>
        </p:txBody>
      </p:sp>
      <p:pic>
        <p:nvPicPr>
          <p:cNvPr id="315" name="Google Shape;315;p31"/>
          <p:cNvPicPr preferRelativeResize="0"/>
          <p:nvPr/>
        </p:nvPicPr>
        <p:blipFill rotWithShape="1">
          <a:blip r:embed="rId3">
            <a:alphaModFix/>
          </a:blip>
          <a:srcRect b="22740" l="7417" r="46082" t="11038"/>
          <a:stretch/>
        </p:blipFill>
        <p:spPr>
          <a:xfrm>
            <a:off x="1663279" y="1461289"/>
            <a:ext cx="5760720" cy="4614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2"/>
          <p:cNvSpPr txBox="1"/>
          <p:nvPr>
            <p:ph idx="1" type="body"/>
          </p:nvPr>
        </p:nvSpPr>
        <p:spPr>
          <a:xfrm>
            <a:off x="38529" y="1283517"/>
            <a:ext cx="9010221" cy="543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l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Why we need a break statement instead of putting it in the condition statement of the loop</a:t>
            </a:r>
            <a:endParaRPr/>
          </a:p>
        </p:txBody>
      </p:sp>
      <p:sp>
        <p:nvSpPr>
          <p:cNvPr id="321" name="Google Shape;321;p32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Question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 txBox="1"/>
          <p:nvPr>
            <p:ph idx="1" type="body"/>
          </p:nvPr>
        </p:nvSpPr>
        <p:spPr>
          <a:xfrm>
            <a:off x="38529" y="6248399"/>
            <a:ext cx="9010221" cy="4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90926" lvl="0" marL="365751" rtl="0" algn="l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27" name="Google Shape;327;p33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Continue in Loop</a:t>
            </a:r>
            <a:endParaRPr/>
          </a:p>
        </p:txBody>
      </p:sp>
      <p:pic>
        <p:nvPicPr>
          <p:cNvPr descr="How continue works with for loop" id="328" name="Google Shape;32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295" y="1437957"/>
            <a:ext cx="3067050" cy="17811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w continue works with while loop" id="329" name="Google Shape;32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9212" y="3189066"/>
            <a:ext cx="2486025" cy="1895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w continue works with do...while loop" id="330" name="Google Shape;330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82895" y="4497900"/>
            <a:ext cx="257175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/>
          <p:nvPr>
            <p:ph idx="1" type="body"/>
          </p:nvPr>
        </p:nvSpPr>
        <p:spPr>
          <a:xfrm>
            <a:off x="38529" y="5990603"/>
            <a:ext cx="90102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5" lvl="0" marL="365751" rtl="0" algn="l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What are printed to the console?</a:t>
            </a:r>
            <a:endParaRPr/>
          </a:p>
        </p:txBody>
      </p:sp>
      <p:sp>
        <p:nvSpPr>
          <p:cNvPr id="336" name="Google Shape;336;p34"/>
          <p:cNvSpPr txBox="1"/>
          <p:nvPr>
            <p:ph type="title"/>
          </p:nvPr>
        </p:nvSpPr>
        <p:spPr>
          <a:xfrm>
            <a:off x="38529" y="475180"/>
            <a:ext cx="9010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337" name="Google Shape;337;p34"/>
          <p:cNvPicPr preferRelativeResize="0"/>
          <p:nvPr/>
        </p:nvPicPr>
        <p:blipFill rotWithShape="1">
          <a:blip r:embed="rId3">
            <a:alphaModFix/>
          </a:blip>
          <a:srcRect b="35923" l="6915" r="61417" t="18150"/>
          <a:stretch/>
        </p:blipFill>
        <p:spPr>
          <a:xfrm>
            <a:off x="1782664" y="1266200"/>
            <a:ext cx="5791200" cy="472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idx="1" type="body"/>
          </p:nvPr>
        </p:nvSpPr>
        <p:spPr>
          <a:xfrm>
            <a:off x="38529" y="1283517"/>
            <a:ext cx="9010221" cy="543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just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US"/>
              <a:t>Programs in a </a:t>
            </a:r>
            <a:r>
              <a:rPr b="1" lang="en-US"/>
              <a:t>high-level languages must be translated into a low level language </a:t>
            </a:r>
            <a:r>
              <a:rPr lang="en-US"/>
              <a:t>using a program called a </a:t>
            </a:r>
            <a:r>
              <a:rPr b="1" lang="en-US"/>
              <a:t>compiler</a:t>
            </a:r>
            <a:endParaRPr/>
          </a:p>
          <a:p>
            <a:pPr indent="-90926" lvl="0" marL="365751" rtl="0" algn="just">
              <a:spcBef>
                <a:spcPts val="3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/>
          </a:p>
          <a:p>
            <a:pPr indent="-256026" lvl="0" marL="365751" rtl="0" algn="just">
              <a:spcBef>
                <a:spcPts val="300"/>
              </a:spcBef>
              <a:spcAft>
                <a:spcPts val="0"/>
              </a:spcAft>
              <a:buSzPts val="2600"/>
              <a:buChar char="▪"/>
            </a:pPr>
            <a:r>
              <a:rPr b="1" lang="en-US"/>
              <a:t>Compiler: </a:t>
            </a:r>
            <a:r>
              <a:rPr lang="en-US"/>
              <a:t>Translate all the instructions and then, execute them</a:t>
            </a:r>
            <a:endParaRPr/>
          </a:p>
          <a:p>
            <a:pPr indent="-256026" lvl="0" marL="365751" rtl="0" algn="just">
              <a:spcBef>
                <a:spcPts val="300"/>
              </a:spcBef>
              <a:spcAft>
                <a:spcPts val="0"/>
              </a:spcAft>
              <a:buSzPts val="2600"/>
              <a:buChar char="▪"/>
            </a:pPr>
            <a:r>
              <a:rPr b="1" lang="en-US"/>
              <a:t>Interpreter: </a:t>
            </a:r>
            <a:r>
              <a:rPr lang="en-US"/>
              <a:t>Translate and Execute one by one instruction</a:t>
            </a:r>
            <a:endParaRPr/>
          </a:p>
        </p:txBody>
      </p:sp>
      <p:sp>
        <p:nvSpPr>
          <p:cNvPr id="130" name="Google Shape;130;p4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Compiler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>
            <p:ph idx="1" type="body"/>
          </p:nvPr>
        </p:nvSpPr>
        <p:spPr>
          <a:xfrm>
            <a:off x="38529" y="1283517"/>
            <a:ext cx="9010221" cy="543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just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US"/>
              <a:t>IDE = Integrated Development Environment</a:t>
            </a:r>
            <a:endParaRPr/>
          </a:p>
          <a:p>
            <a:pPr indent="-256026" lvl="0" marL="365751" rtl="0" algn="just">
              <a:spcBef>
                <a:spcPts val="300"/>
              </a:spcBef>
              <a:spcAft>
                <a:spcPts val="0"/>
              </a:spcAft>
              <a:buSzPts val="2600"/>
              <a:buChar char="▪"/>
            </a:pPr>
            <a:r>
              <a:rPr b="1" lang="en-US"/>
              <a:t>Programming Editor</a:t>
            </a:r>
            <a:r>
              <a:rPr lang="en-US"/>
              <a:t>: An environment for editing a program</a:t>
            </a:r>
            <a:endParaRPr/>
          </a:p>
          <a:p>
            <a:pPr indent="0" lvl="0" marL="109725" rtl="0" algn="just">
              <a:spcBef>
                <a:spcPts val="3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-256026" lvl="0" marL="365751" rtl="0" algn="just">
              <a:spcBef>
                <a:spcPts val="300"/>
              </a:spcBef>
              <a:spcAft>
                <a:spcPts val="0"/>
              </a:spcAft>
              <a:buSzPts val="2600"/>
              <a:buChar char="▪"/>
            </a:pPr>
            <a:r>
              <a:rPr lang="en-US"/>
              <a:t>Online IDE: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http://cpp.sh/</a:t>
            </a:r>
            <a:endParaRPr/>
          </a:p>
        </p:txBody>
      </p:sp>
      <p:sp>
        <p:nvSpPr>
          <p:cNvPr id="136" name="Google Shape;136;p5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Programming IDE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C++ Shell</a:t>
            </a:r>
            <a:endParaRPr/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3">
            <a:alphaModFix/>
          </a:blip>
          <a:srcRect b="60220" l="500" r="74125" t="8000"/>
          <a:stretch/>
        </p:blipFill>
        <p:spPr>
          <a:xfrm>
            <a:off x="365760" y="1224794"/>
            <a:ext cx="4640580" cy="3268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/>
          <p:cNvPicPr preferRelativeResize="0"/>
          <p:nvPr/>
        </p:nvPicPr>
        <p:blipFill rotWithShape="1">
          <a:blip r:embed="rId3">
            <a:alphaModFix/>
          </a:blip>
          <a:srcRect b="21110" l="500" r="74125" t="68094"/>
          <a:stretch/>
        </p:blipFill>
        <p:spPr>
          <a:xfrm>
            <a:off x="1827109" y="4532702"/>
            <a:ext cx="7201475" cy="1723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idx="1" type="body"/>
          </p:nvPr>
        </p:nvSpPr>
        <p:spPr>
          <a:xfrm>
            <a:off x="38529" y="1283517"/>
            <a:ext cx="9010221" cy="543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just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US"/>
              <a:t>The main() function is a special function that </a:t>
            </a:r>
            <a:r>
              <a:rPr b="1" lang="en-US"/>
              <a:t>runs automatically when a program first executes</a:t>
            </a:r>
            <a:endParaRPr/>
          </a:p>
          <a:p>
            <a:pPr indent="-90926" lvl="0" marL="365751" rtl="0" algn="just">
              <a:spcBef>
                <a:spcPts val="3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-256026" lvl="0" marL="365751" rtl="0" algn="just">
              <a:spcBef>
                <a:spcPts val="300"/>
              </a:spcBef>
              <a:spcAft>
                <a:spcPts val="0"/>
              </a:spcAft>
              <a:buSzPts val="2600"/>
              <a:buChar char="▪"/>
            </a:pPr>
            <a:r>
              <a:rPr lang="en-US"/>
              <a:t>All C++ programs must include one main() function. All other functions in a C++ program are executed from the main().</a:t>
            </a:r>
            <a:endParaRPr/>
          </a:p>
          <a:p>
            <a:pPr indent="-90926" lvl="0" marL="365751" rtl="0" algn="just">
              <a:spcBef>
                <a:spcPts val="3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-256026" lvl="0" marL="365751" rtl="0" algn="just">
              <a:spcBef>
                <a:spcPts val="300"/>
              </a:spcBef>
              <a:spcAft>
                <a:spcPts val="0"/>
              </a:spcAft>
              <a:buSzPts val="2600"/>
              <a:buChar char="▪"/>
            </a:pPr>
            <a:r>
              <a:rPr lang="en-US"/>
              <a:t>The keyword before the main, e.g. </a:t>
            </a:r>
            <a:r>
              <a:rPr b="1" lang="en-US"/>
              <a:t>int</a:t>
            </a:r>
            <a:r>
              <a:rPr lang="en-US"/>
              <a:t> main() is called a function header line, or the </a:t>
            </a:r>
            <a:r>
              <a:rPr b="1" lang="en-US"/>
              <a:t>return of the main in integer number</a:t>
            </a:r>
            <a:r>
              <a:rPr lang="en-US"/>
              <a:t>.</a:t>
            </a:r>
            <a:endParaRPr/>
          </a:p>
          <a:p>
            <a:pPr indent="-909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49" name="Google Shape;149;p7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The main() function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idx="1" type="body"/>
          </p:nvPr>
        </p:nvSpPr>
        <p:spPr>
          <a:xfrm>
            <a:off x="38529" y="1283517"/>
            <a:ext cx="9010221" cy="543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just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US"/>
              <a:t>The </a:t>
            </a:r>
            <a:r>
              <a:rPr b="1" lang="en-US"/>
              <a:t>cout object </a:t>
            </a:r>
            <a:r>
              <a:rPr lang="en-US"/>
              <a:t>is an output object that sends data given to it to the standard output display device</a:t>
            </a:r>
            <a:endParaRPr/>
          </a:p>
          <a:p>
            <a:pPr indent="-90926" lvl="0" marL="365751" rtl="0" algn="just">
              <a:spcBef>
                <a:spcPts val="3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-256026" lvl="0" marL="365751" rtl="0" algn="just">
              <a:spcBef>
                <a:spcPts val="300"/>
              </a:spcBef>
              <a:spcAft>
                <a:spcPts val="0"/>
              </a:spcAft>
              <a:buSzPts val="2600"/>
              <a:buChar char="▪"/>
            </a:pPr>
            <a:r>
              <a:rPr lang="en-US"/>
              <a:t>To send a message to the </a:t>
            </a:r>
            <a:r>
              <a:rPr b="1" lang="en-US"/>
              <a:t>cout object</a:t>
            </a:r>
            <a:r>
              <a:rPr lang="en-US"/>
              <a:t>, you use the following pattern: </a:t>
            </a:r>
            <a:endParaRPr/>
          </a:p>
          <a:p>
            <a:pPr indent="-246882" lvl="1" marL="658352" rtl="0" algn="just">
              <a:spcBef>
                <a:spcPts val="300"/>
              </a:spcBef>
              <a:spcAft>
                <a:spcPts val="0"/>
              </a:spcAft>
              <a:buSzPts val="2400"/>
              <a:buChar char="▫"/>
            </a:pPr>
            <a:r>
              <a:rPr lang="en-US"/>
              <a:t>cout &lt;&lt; “Hello World”</a:t>
            </a:r>
            <a:r>
              <a:rPr b="1" lang="en-US"/>
              <a:t>;</a:t>
            </a:r>
            <a:endParaRPr/>
          </a:p>
          <a:p>
            <a:pPr indent="-909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b="1" lang="en-US"/>
              <a:t>printf</a:t>
            </a:r>
            <a:r>
              <a:rPr lang="en-US"/>
              <a:t> is also an instruction to print something to the screen:</a:t>
            </a:r>
            <a:endParaRPr/>
          </a:p>
          <a:p>
            <a:pPr indent="-246882" lvl="1" marL="658352" rtl="0" algn="just">
              <a:spcBef>
                <a:spcPts val="300"/>
              </a:spcBef>
              <a:spcAft>
                <a:spcPts val="0"/>
              </a:spcAft>
              <a:buSzPts val="2400"/>
              <a:buChar char="▫"/>
            </a:pPr>
            <a:r>
              <a:rPr lang="en-US"/>
              <a:t>printf(“Hello World”)</a:t>
            </a:r>
            <a:r>
              <a:rPr b="1" lang="en-US"/>
              <a:t>;</a:t>
            </a:r>
            <a:endParaRPr/>
          </a:p>
          <a:p>
            <a:pPr indent="-94482" lvl="1" marL="658352" rtl="0" algn="just">
              <a:spcBef>
                <a:spcPts val="3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In C, only </a:t>
            </a:r>
            <a:r>
              <a:rPr b="1" lang="en-US"/>
              <a:t>printf</a:t>
            </a:r>
            <a:r>
              <a:rPr lang="en-US"/>
              <a:t> is supported</a:t>
            </a:r>
            <a:endParaRPr/>
          </a:p>
        </p:txBody>
      </p:sp>
      <p:sp>
        <p:nvSpPr>
          <p:cNvPr id="155" name="Google Shape;155;p8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Output: cout object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idx="1" type="body"/>
          </p:nvPr>
        </p:nvSpPr>
        <p:spPr>
          <a:xfrm>
            <a:off x="38529" y="1283517"/>
            <a:ext cx="9010221" cy="543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l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int a;</a:t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int a = 10;</a:t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2 or 4 bytes</a:t>
            </a:r>
            <a:endParaRPr/>
          </a:p>
          <a:p>
            <a:pPr indent="-909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float b;</a:t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float b = 2.5</a:t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4 bytes</a:t>
            </a:r>
            <a:endParaRPr/>
          </a:p>
        </p:txBody>
      </p:sp>
      <p:sp>
        <p:nvSpPr>
          <p:cNvPr id="161" name="Google Shape;161;p10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Data Type and Variable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raining presentation">
  <a:themeElements>
    <a:clrScheme name="Green 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Green 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2014-07-29T03:47:45Z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