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7102475" cy="10233025"/>
  <p:embeddedFontLst>
    <p:embeddedFont>
      <p:font typeface="Tahoma"/>
      <p:regular r:id="rId33"/>
      <p:bold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96">
          <p15:clr>
            <a:srgbClr val="A4A3A4"/>
          </p15:clr>
        </p15:guide>
        <p15:guide id="4" orient="horz" pos="4128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hYuSwOEmN4Vh2PenK/pByGTsVE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7296"/>
        <p:guide pos="4128" orient="horz"/>
        <p:guide pos="2880"/>
        <p:guide pos="54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34" Type="http://schemas.openxmlformats.org/officeDocument/2006/relationships/font" Target="fonts/Tahoma-bold.fntdata"/><Relationship Id="rId15" Type="http://schemas.openxmlformats.org/officeDocument/2006/relationships/slide" Target="slides/slide10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43:notes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4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4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4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4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4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9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49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0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50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5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ea73acdf2_0_2:notes"/>
          <p:cNvSpPr/>
          <p:nvPr>
            <p:ph idx="2" type="sldImg"/>
          </p:nvPr>
        </p:nvSpPr>
        <p:spPr>
          <a:xfrm>
            <a:off x="1249363" y="1279525"/>
            <a:ext cx="4603800" cy="345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2ea73acdf2_0_2:notes"/>
          <p:cNvSpPr txBox="1"/>
          <p:nvPr>
            <p:ph idx="1" type="body"/>
          </p:nvPr>
        </p:nvSpPr>
        <p:spPr>
          <a:xfrm>
            <a:off x="710248" y="4924643"/>
            <a:ext cx="5682000" cy="4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2ea73acdf2_0_2:notes"/>
          <p:cNvSpPr txBox="1"/>
          <p:nvPr>
            <p:ph idx="12" type="sldNum"/>
          </p:nvPr>
        </p:nvSpPr>
        <p:spPr>
          <a:xfrm>
            <a:off x="4023092" y="9719598"/>
            <a:ext cx="3077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5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5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5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5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5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5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5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9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59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3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3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3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39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3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40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1"/>
          <p:cNvSpPr/>
          <p:nvPr/>
        </p:nvSpPr>
        <p:spPr>
          <a:xfrm flipH="1" rot="10800000">
            <a:off x="5410184" y="3810004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1"/>
          <p:cNvSpPr/>
          <p:nvPr/>
        </p:nvSpPr>
        <p:spPr>
          <a:xfrm flipH="1" rot="10800000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1"/>
          <p:cNvSpPr/>
          <p:nvPr/>
        </p:nvSpPr>
        <p:spPr>
          <a:xfrm flipH="1" rot="10800000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1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1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1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1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1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1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1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1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1"/>
          <p:cNvSpPr txBox="1"/>
          <p:nvPr>
            <p:ph idx="1" type="subTitle"/>
          </p:nvPr>
        </p:nvSpPr>
        <p:spPr>
          <a:xfrm>
            <a:off x="449495" y="3889662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type="ctrTitle"/>
          </p:nvPr>
        </p:nvSpPr>
        <p:spPr>
          <a:xfrm>
            <a:off x="426378" y="2401891"/>
            <a:ext cx="8458200" cy="10813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  <a:defRPr sz="4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70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7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71"/>
          <p:cNvSpPr txBox="1"/>
          <p:nvPr>
            <p:ph idx="1" type="body"/>
          </p:nvPr>
        </p:nvSpPr>
        <p:spPr>
          <a:xfrm rot="5400000">
            <a:off x="857250" y="742950"/>
            <a:ext cx="54483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3" name="Google Shape;103;p71"/>
          <p:cNvSpPr txBox="1"/>
          <p:nvPr>
            <p:ph type="title"/>
          </p:nvPr>
        </p:nvSpPr>
        <p:spPr>
          <a:xfrm rot="5400000">
            <a:off x="5010150" y="2914650"/>
            <a:ext cx="54483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▫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62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  <a:defRPr b="1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2"/>
          <p:cNvSpPr txBox="1"/>
          <p:nvPr/>
        </p:nvSpPr>
        <p:spPr>
          <a:xfrm>
            <a:off x="0" y="16778"/>
            <a:ext cx="38427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Information Technology</a:t>
            </a:r>
            <a:r>
              <a:rPr b="1" i="1" lang="en-US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Basic Elements in C/C++</a:t>
            </a:r>
            <a:endParaRPr b="1" i="1" sz="1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62"/>
          <p:cNvSpPr txBox="1"/>
          <p:nvPr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08A5E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i="0" sz="1200" u="none" cap="none" strike="noStrike">
              <a:solidFill>
                <a:srgbClr val="08A5E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63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63"/>
          <p:cNvSpPr txBox="1"/>
          <p:nvPr>
            <p:ph type="title"/>
          </p:nvPr>
        </p:nvSpPr>
        <p:spPr>
          <a:xfrm>
            <a:off x="722313" y="19812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Calibri"/>
              <a:buNone/>
              <a:defRPr b="1" sz="4300" cap="none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64"/>
          <p:cNvSpPr txBox="1"/>
          <p:nvPr>
            <p:ph idx="1" type="body"/>
          </p:nvPr>
        </p:nvSpPr>
        <p:spPr>
          <a:xfrm>
            <a:off x="4648200" y="2249428"/>
            <a:ext cx="4038600" cy="43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2" type="body"/>
          </p:nvPr>
        </p:nvSpPr>
        <p:spPr>
          <a:xfrm>
            <a:off x="457200" y="2249428"/>
            <a:ext cx="4038600" cy="43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5"/>
          <p:cNvSpPr txBox="1"/>
          <p:nvPr>
            <p:ph idx="1" type="body"/>
          </p:nvPr>
        </p:nvSpPr>
        <p:spPr>
          <a:xfrm>
            <a:off x="4718306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65"/>
          <p:cNvSpPr txBox="1"/>
          <p:nvPr>
            <p:ph idx="2" type="body"/>
          </p:nvPr>
        </p:nvSpPr>
        <p:spPr>
          <a:xfrm>
            <a:off x="4721227" y="2244970"/>
            <a:ext cx="4041775" cy="457200"/>
          </a:xfrm>
          <a:prstGeom prst="rect">
            <a:avLst/>
          </a:prstGeom>
          <a:solidFill>
            <a:srgbClr val="9ED47A">
              <a:alpha val="24313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65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7" name="Google Shape;67;p65"/>
          <p:cNvSpPr txBox="1"/>
          <p:nvPr>
            <p:ph idx="4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9ED47A">
              <a:alpha val="24313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8" name="Google Shape;68;p65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0" i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66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7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152400" y="776290"/>
            <a:ext cx="5102352" cy="5805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68"/>
          <p:cNvSpPr txBox="1"/>
          <p:nvPr>
            <p:ph idx="2" type="body"/>
          </p:nvPr>
        </p:nvSpPr>
        <p:spPr>
          <a:xfrm>
            <a:off x="5353496" y="2010730"/>
            <a:ext cx="3383280" cy="458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4" name="Google Shape;84;p68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69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313"/>
              </a:srgbClr>
            </a:outerShdw>
          </a:effectLst>
        </p:spPr>
      </p:sp>
      <p:sp>
        <p:nvSpPr>
          <p:cNvPr id="90" name="Google Shape;90;p69"/>
          <p:cNvSpPr txBox="1"/>
          <p:nvPr>
            <p:ph idx="1" type="body"/>
          </p:nvPr>
        </p:nvSpPr>
        <p:spPr>
          <a:xfrm>
            <a:off x="6088443" y="3274312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3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69"/>
          <p:cNvSpPr txBox="1"/>
          <p:nvPr>
            <p:ph type="title"/>
          </p:nvPr>
        </p:nvSpPr>
        <p:spPr>
          <a:xfrm rot="-5400000">
            <a:off x="3393019" y="3156579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60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60"/>
          <p:cNvSpPr/>
          <p:nvPr/>
        </p:nvSpPr>
        <p:spPr>
          <a:xfrm flipH="1" rot="10800000">
            <a:off x="5410184" y="36025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60"/>
          <p:cNvSpPr/>
          <p:nvPr/>
        </p:nvSpPr>
        <p:spPr>
          <a:xfrm flipH="1" rot="10800000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4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0"/>
          <p:cNvSpPr/>
          <p:nvPr/>
        </p:nvSpPr>
        <p:spPr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60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60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60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60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6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6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forwin.org/2017/08/data-types-in-c-programming.html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resource.com/c-programming-exercises/basic-algo/index.php" TargetMode="External"/><Relationship Id="rId4" Type="http://schemas.openxmlformats.org/officeDocument/2006/relationships/hyperlink" Target="https://codeforwin.org/2016/03/functions-programming-exercises-and-solutions-in-c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233797" y="971550"/>
            <a:ext cx="8650783" cy="2511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Impact"/>
              <a:buNone/>
            </a:pPr>
            <a:r>
              <a:rPr lang="en-US">
                <a:solidFill>
                  <a:srgbClr val="FFFF00"/>
                </a:solidFill>
              </a:rPr>
              <a:t>Array and Function in C/C++</a:t>
            </a:r>
            <a:endParaRPr/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15689" l="3844" r="6225" t="16590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02" y="4037373"/>
            <a:ext cx="4036626" cy="28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977" y="4286774"/>
            <a:ext cx="2926476" cy="178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2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C program to copy all elements from an array to another array.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C program to insert an element in an array.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C program to delete an element from an array at specified position.</a:t>
            </a:r>
            <a:endParaRPr/>
          </a:p>
        </p:txBody>
      </p:sp>
      <p:sp>
        <p:nvSpPr>
          <p:cNvPr id="171" name="Google Shape;171;p42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>
            <p:ph type="ctrTitle"/>
          </p:nvPr>
        </p:nvSpPr>
        <p:spPr>
          <a:xfrm>
            <a:off x="233797" y="971550"/>
            <a:ext cx="8650783" cy="2511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Impact"/>
              <a:buNone/>
            </a:pPr>
            <a:r>
              <a:rPr lang="en-US">
                <a:solidFill>
                  <a:srgbClr val="FFFF00"/>
                </a:solidFill>
              </a:rPr>
              <a:t>Function and Recursive in C</a:t>
            </a:r>
            <a:endParaRPr/>
          </a:p>
        </p:txBody>
      </p:sp>
      <p:pic>
        <p:nvPicPr>
          <p:cNvPr id="178" name="Google Shape;178;p43"/>
          <p:cNvPicPr preferRelativeResize="0"/>
          <p:nvPr/>
        </p:nvPicPr>
        <p:blipFill rotWithShape="1">
          <a:blip r:embed="rId3">
            <a:alphaModFix/>
          </a:blip>
          <a:srcRect b="15689" l="3844" r="6225" t="16590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99" y="4065975"/>
            <a:ext cx="4125952" cy="25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>
            <p:ph idx="1" type="body"/>
          </p:nvPr>
        </p:nvSpPr>
        <p:spPr>
          <a:xfrm>
            <a:off x="70315" y="1224794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A </a:t>
            </a:r>
            <a:r>
              <a:rPr i="1" lang="en-US"/>
              <a:t>function</a:t>
            </a:r>
            <a:r>
              <a:rPr lang="en-US"/>
              <a:t> is a collection of statements grouped together to do </a:t>
            </a:r>
            <a:r>
              <a:rPr b="1" lang="en-US"/>
              <a:t>some specific tasks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/>
              <a:t>printf(), scanf() and main() are functions</a:t>
            </a:r>
            <a:endParaRPr/>
          </a:p>
          <a:p>
            <a:pPr indent="-909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Why functions are used?</a:t>
            </a:r>
            <a:endParaRPr/>
          </a:p>
          <a:p>
            <a:pPr indent="-246882" lvl="1" marL="658352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Divide code for all tasks into separate functions.</a:t>
            </a:r>
            <a:endParaRPr/>
          </a:p>
          <a:p>
            <a:pPr indent="-246882" lvl="1" marL="658352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From main(), these functions are called to execute the tasks</a:t>
            </a:r>
            <a:endParaRPr/>
          </a:p>
          <a:p>
            <a:pPr indent="-909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85" name="Google Shape;185;p44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/>
              <a:t>Introduction to Function</a:t>
            </a:r>
            <a:endParaRPr sz="3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b="1" lang="en-US"/>
              <a:t>Reusability</a:t>
            </a:r>
            <a:r>
              <a:rPr lang="en-US"/>
              <a:t> of code. Functions once defined can be used any several times</a:t>
            </a:r>
            <a:endParaRPr/>
          </a:p>
          <a:p>
            <a:pPr indent="-256026" lvl="0" marL="365751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Function allows </a:t>
            </a:r>
            <a:r>
              <a:rPr b="1" lang="en-US"/>
              <a:t>modular design</a:t>
            </a:r>
            <a:r>
              <a:rPr lang="en-US"/>
              <a:t> of code. Modular programming leads to </a:t>
            </a:r>
            <a:r>
              <a:rPr b="1" lang="en-US"/>
              <a:t>better code readability, maintenance and reusability.</a:t>
            </a:r>
            <a:endParaRPr/>
          </a:p>
          <a:p>
            <a:pPr indent="-256026" lvl="0" marL="365751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It is </a:t>
            </a:r>
            <a:r>
              <a:rPr b="1" lang="en-US"/>
              <a:t>easier to write programs</a:t>
            </a:r>
            <a:r>
              <a:rPr lang="en-US"/>
              <a:t> using functions. You can write code for separate task individually in separate function.</a:t>
            </a:r>
            <a:endParaRPr/>
          </a:p>
          <a:p>
            <a:pPr indent="-256026" lvl="0" marL="365751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Code </a:t>
            </a:r>
            <a:r>
              <a:rPr b="1" lang="en-US"/>
              <a:t>maintenance and debugging</a:t>
            </a:r>
            <a:r>
              <a:rPr lang="en-US"/>
              <a:t> is easier. In case of errors in a function, you only need to debug that particular function instead of debugging entire program.</a:t>
            </a:r>
            <a:endParaRPr b="1"/>
          </a:p>
        </p:txBody>
      </p:sp>
      <p:sp>
        <p:nvSpPr>
          <p:cNvPr id="191" name="Google Shape;191;p45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Advantages of Functions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6"/>
          <p:cNvSpPr txBox="1"/>
          <p:nvPr>
            <p:ph idx="1" type="body"/>
          </p:nvPr>
        </p:nvSpPr>
        <p:spPr>
          <a:xfrm>
            <a:off x="38529" y="1207317"/>
            <a:ext cx="9010200" cy="5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/>
              <a:t>return_type</a:t>
            </a:r>
            <a:r>
              <a:rPr lang="en-US"/>
              <a:t> function_name(parameter_list);</a:t>
            </a:r>
            <a:endParaRPr/>
          </a:p>
          <a:p>
            <a:pPr indent="-94482" lvl="1" marL="658352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246882" lvl="1" marL="658352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b="1" lang="en-US"/>
              <a:t>return type: </a:t>
            </a:r>
            <a:r>
              <a:rPr lang="en-US"/>
              <a:t>int, double, float </a:t>
            </a:r>
            <a:r>
              <a:rPr b="1" lang="en-US"/>
              <a:t>or void</a:t>
            </a:r>
            <a:r>
              <a:rPr lang="en-US"/>
              <a:t> </a:t>
            </a:r>
            <a:endParaRPr/>
          </a:p>
          <a:p>
            <a:pPr indent="-94482" lvl="1" marL="658352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46882" lvl="1" marL="658352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function_name: a valid C identifier</a:t>
            </a:r>
            <a:endParaRPr/>
          </a:p>
          <a:p>
            <a:pPr indent="-94482" lvl="1" marL="658352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46882" lvl="1" marL="658352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parameter_list: input data</a:t>
            </a:r>
            <a:endParaRPr/>
          </a:p>
        </p:txBody>
      </p:sp>
      <p:sp>
        <p:nvSpPr>
          <p:cNvPr id="197" name="Google Shape;197;p46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Function Declaration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7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Function Definition</a:t>
            </a:r>
            <a:endParaRPr/>
          </a:p>
        </p:txBody>
      </p:sp>
      <p:pic>
        <p:nvPicPr>
          <p:cNvPr id="203" name="Google Shape;203;p47"/>
          <p:cNvPicPr preferRelativeResize="0"/>
          <p:nvPr/>
        </p:nvPicPr>
        <p:blipFill rotWithShape="1">
          <a:blip r:embed="rId3">
            <a:alphaModFix/>
          </a:blip>
          <a:srcRect b="42445" l="24332" r="26999" t="41111"/>
          <a:stretch/>
        </p:blipFill>
        <p:spPr>
          <a:xfrm>
            <a:off x="38529" y="2225040"/>
            <a:ext cx="8900160" cy="169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8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09" name="Google Shape;209;p48"/>
          <p:cNvPicPr preferRelativeResize="0"/>
          <p:nvPr/>
        </p:nvPicPr>
        <p:blipFill rotWithShape="1">
          <a:blip r:embed="rId3">
            <a:alphaModFix/>
          </a:blip>
          <a:srcRect b="20666" l="10168" r="54916" t="11036"/>
          <a:stretch/>
        </p:blipFill>
        <p:spPr>
          <a:xfrm>
            <a:off x="2743200" y="1224794"/>
            <a:ext cx="4875742" cy="536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/>
          <p:nvPr>
            <p:ph idx="1" type="body"/>
          </p:nvPr>
        </p:nvSpPr>
        <p:spPr>
          <a:xfrm>
            <a:off x="38529" y="5090159"/>
            <a:ext cx="9010221" cy="163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/>
              <a:t>Parameter value </a:t>
            </a:r>
            <a:r>
              <a:rPr b="1" lang="en-US"/>
              <a:t>is copied and passed</a:t>
            </a:r>
            <a:r>
              <a:rPr lang="en-US"/>
              <a:t> to formal parameter</a:t>
            </a:r>
            <a:endParaRPr/>
          </a:p>
        </p:txBody>
      </p:sp>
      <p:sp>
        <p:nvSpPr>
          <p:cNvPr id="215" name="Google Shape;215;p49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100"/>
              <a:buFont typeface="Century Gothic"/>
              <a:buNone/>
            </a:pPr>
            <a:r>
              <a:rPr lang="en-US" sz="3100"/>
              <a:t>Arguments – Call by Value</a:t>
            </a:r>
            <a:endParaRPr/>
          </a:p>
        </p:txBody>
      </p:sp>
      <p:pic>
        <p:nvPicPr>
          <p:cNvPr descr="Actual and formal parameter" id="216" name="Google Shape;21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45" y="1450073"/>
            <a:ext cx="4834276" cy="3258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0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22" name="Google Shape;222;p50"/>
          <p:cNvPicPr preferRelativeResize="0"/>
          <p:nvPr/>
        </p:nvPicPr>
        <p:blipFill rotWithShape="1">
          <a:blip r:embed="rId3">
            <a:alphaModFix/>
          </a:blip>
          <a:srcRect b="30297" l="9833" r="64000" t="12962"/>
          <a:stretch/>
        </p:blipFill>
        <p:spPr>
          <a:xfrm>
            <a:off x="2987040" y="849987"/>
            <a:ext cx="4785360" cy="583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50"/>
          <p:cNvSpPr/>
          <p:nvPr/>
        </p:nvSpPr>
        <p:spPr>
          <a:xfrm>
            <a:off x="731520" y="2204086"/>
            <a:ext cx="2407920" cy="3962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0"/>
          <p:cNvSpPr/>
          <p:nvPr/>
        </p:nvSpPr>
        <p:spPr>
          <a:xfrm>
            <a:off x="731520" y="3372207"/>
            <a:ext cx="2407920" cy="3962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0"/>
          <p:cNvSpPr/>
          <p:nvPr/>
        </p:nvSpPr>
        <p:spPr>
          <a:xfrm>
            <a:off x="731520" y="5685301"/>
            <a:ext cx="2407920" cy="3962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Argument – Call by Reference</a:t>
            </a:r>
            <a:endParaRPr/>
          </a:p>
        </p:txBody>
      </p:sp>
      <p:pic>
        <p:nvPicPr>
          <p:cNvPr id="231" name="Google Shape;231;p51"/>
          <p:cNvPicPr preferRelativeResize="0"/>
          <p:nvPr/>
        </p:nvPicPr>
        <p:blipFill rotWithShape="1">
          <a:blip r:embed="rId3">
            <a:alphaModFix/>
          </a:blip>
          <a:srcRect b="12815" l="11750" r="55083" t="16075"/>
          <a:stretch/>
        </p:blipFill>
        <p:spPr>
          <a:xfrm>
            <a:off x="2319660" y="1313099"/>
            <a:ext cx="4447958" cy="536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a73acdf2_0_2"/>
          <p:cNvSpPr txBox="1"/>
          <p:nvPr>
            <p:ph type="ctrTitle"/>
          </p:nvPr>
        </p:nvSpPr>
        <p:spPr>
          <a:xfrm>
            <a:off x="233797" y="971550"/>
            <a:ext cx="8650800" cy="25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Impact"/>
              <a:buNone/>
            </a:pPr>
            <a:r>
              <a:rPr lang="en-US">
                <a:solidFill>
                  <a:srgbClr val="FFFF00"/>
                </a:solidFill>
              </a:rPr>
              <a:t>Array in C/C++</a:t>
            </a:r>
            <a:endParaRPr/>
          </a:p>
        </p:txBody>
      </p:sp>
      <p:pic>
        <p:nvPicPr>
          <p:cNvPr id="119" name="Google Shape;119;g22ea73acdf2_0_2"/>
          <p:cNvPicPr preferRelativeResize="0"/>
          <p:nvPr/>
        </p:nvPicPr>
        <p:blipFill rotWithShape="1">
          <a:blip r:embed="rId3">
            <a:alphaModFix/>
          </a:blip>
          <a:srcRect b="15690" l="3839" r="6232" t="165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2ea73acdf2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02" y="4037373"/>
            <a:ext cx="4036626" cy="2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/>
              <a:t>void</a:t>
            </a:r>
            <a:r>
              <a:rPr lang="en-US"/>
              <a:t> swap(</a:t>
            </a:r>
            <a:r>
              <a:rPr b="1" lang="en-US"/>
              <a:t>int</a:t>
            </a:r>
            <a:r>
              <a:rPr lang="en-US"/>
              <a:t> *num1, </a:t>
            </a:r>
            <a:r>
              <a:rPr b="1" lang="en-US"/>
              <a:t>int</a:t>
            </a:r>
            <a:r>
              <a:rPr lang="en-US"/>
              <a:t>* num2){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</a:t>
            </a:r>
            <a:r>
              <a:rPr b="1" lang="en-US"/>
              <a:t>int</a:t>
            </a:r>
            <a:r>
              <a:rPr lang="en-US"/>
              <a:t> temp = *num1;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*num1 = *num2;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*num2 = temp;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}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b="1" lang="en-US"/>
              <a:t>void</a:t>
            </a:r>
            <a:r>
              <a:rPr lang="en-US"/>
              <a:t> main(){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</a:t>
            </a:r>
            <a:r>
              <a:rPr b="1" lang="en-US"/>
              <a:t>int</a:t>
            </a:r>
            <a:r>
              <a:rPr lang="en-US"/>
              <a:t> n1 = 1, n2 = 2;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swap(&amp;n1, &amp;n2);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return;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237" name="Google Shape;237;p52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/>
              <a:t>void</a:t>
            </a:r>
            <a:r>
              <a:rPr lang="en-US"/>
              <a:t> swap(</a:t>
            </a:r>
            <a:r>
              <a:rPr b="1" lang="en-US"/>
              <a:t>int</a:t>
            </a:r>
            <a:r>
              <a:rPr lang="en-US"/>
              <a:t> *num1, </a:t>
            </a:r>
            <a:r>
              <a:rPr b="1" lang="en-US"/>
              <a:t>int</a:t>
            </a:r>
            <a:r>
              <a:rPr lang="en-US"/>
              <a:t>* num2){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</a:t>
            </a:r>
            <a:r>
              <a:rPr b="1" lang="en-US"/>
              <a:t>int</a:t>
            </a:r>
            <a:r>
              <a:rPr lang="en-US"/>
              <a:t> temp = *num1;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*num1 = *num2;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*num2 = temp;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}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b="1" lang="en-US"/>
              <a:t>void</a:t>
            </a:r>
            <a:r>
              <a:rPr lang="en-US"/>
              <a:t> main(){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</a:t>
            </a:r>
            <a:r>
              <a:rPr b="1" lang="en-US"/>
              <a:t>int</a:t>
            </a:r>
            <a:r>
              <a:rPr lang="en-US"/>
              <a:t> n1 = 1, n2 = 2;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swap(&amp;n1, &amp;n2);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	return;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243" name="Google Shape;243;p53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"/>
          <p:cNvSpPr txBox="1"/>
          <p:nvPr>
            <p:ph idx="1" type="body"/>
          </p:nvPr>
        </p:nvSpPr>
        <p:spPr>
          <a:xfrm>
            <a:off x="38529" y="6035039"/>
            <a:ext cx="9010221" cy="685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09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49" name="Google Shape;249;p54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Recursion in C</a:t>
            </a:r>
            <a:endParaRPr/>
          </a:p>
        </p:txBody>
      </p:sp>
      <p:pic>
        <p:nvPicPr>
          <p:cNvPr id="250" name="Google Shape;250;p54"/>
          <p:cNvPicPr preferRelativeResize="0"/>
          <p:nvPr/>
        </p:nvPicPr>
        <p:blipFill rotWithShape="1">
          <a:blip r:embed="rId3">
            <a:alphaModFix/>
          </a:blip>
          <a:srcRect b="41407" l="11666" r="62499" t="16519"/>
          <a:stretch/>
        </p:blipFill>
        <p:spPr>
          <a:xfrm>
            <a:off x="2181439" y="1224794"/>
            <a:ext cx="4724400" cy="432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5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56" name="Google Shape;256;p55"/>
          <p:cNvPicPr preferRelativeResize="0"/>
          <p:nvPr/>
        </p:nvPicPr>
        <p:blipFill rotWithShape="1">
          <a:blip r:embed="rId3">
            <a:alphaModFix/>
          </a:blip>
          <a:srcRect b="21703" l="11752" r="36746" t="15036"/>
          <a:stretch/>
        </p:blipFill>
        <p:spPr>
          <a:xfrm>
            <a:off x="592150" y="1224810"/>
            <a:ext cx="7345680" cy="5075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6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C program to find cube of any number using function</a:t>
            </a:r>
            <a:endParaRPr/>
          </a:p>
          <a:p>
            <a:pPr indent="-909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Input any number: 5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Cube of 5 is: 125</a:t>
            </a:r>
            <a:endParaRPr/>
          </a:p>
        </p:txBody>
      </p:sp>
      <p:sp>
        <p:nvSpPr>
          <p:cNvPr id="262" name="Google Shape;262;p56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7"/>
          <p:cNvSpPr txBox="1"/>
          <p:nvPr>
            <p:ph idx="1" type="body"/>
          </p:nvPr>
        </p:nvSpPr>
        <p:spPr>
          <a:xfrm>
            <a:off x="38529" y="6156960"/>
            <a:ext cx="9010221" cy="563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Function prototype decleration</a:t>
            </a:r>
            <a:endParaRPr/>
          </a:p>
        </p:txBody>
      </p:sp>
      <p:sp>
        <p:nvSpPr>
          <p:cNvPr id="268" name="Google Shape;268;p57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Answer</a:t>
            </a:r>
            <a:endParaRPr/>
          </a:p>
        </p:txBody>
      </p:sp>
      <p:pic>
        <p:nvPicPr>
          <p:cNvPr id="269" name="Google Shape;269;p57"/>
          <p:cNvPicPr preferRelativeResize="0"/>
          <p:nvPr/>
        </p:nvPicPr>
        <p:blipFill rotWithShape="1">
          <a:blip r:embed="rId3">
            <a:alphaModFix/>
          </a:blip>
          <a:srcRect b="31035" l="12083" r="59501" t="16073"/>
          <a:stretch/>
        </p:blipFill>
        <p:spPr>
          <a:xfrm>
            <a:off x="1945219" y="716280"/>
            <a:ext cx="5196840" cy="544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8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Find maximum and minimum among 3 numbers using function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C program to check whether a number is prime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C program to find all prime numbers between given interval</a:t>
            </a:r>
            <a:endParaRPr/>
          </a:p>
        </p:txBody>
      </p:sp>
      <p:sp>
        <p:nvSpPr>
          <p:cNvPr id="275" name="Google Shape;275;p58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9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Answer</a:t>
            </a:r>
            <a:endParaRPr/>
          </a:p>
        </p:txBody>
      </p:sp>
      <p:pic>
        <p:nvPicPr>
          <p:cNvPr id="281" name="Google Shape;281;p59"/>
          <p:cNvPicPr preferRelativeResize="0"/>
          <p:nvPr/>
        </p:nvPicPr>
        <p:blipFill rotWithShape="1">
          <a:blip r:embed="rId3">
            <a:alphaModFix/>
          </a:blip>
          <a:srcRect b="41999" l="8000" r="63750" t="18222"/>
          <a:stretch/>
        </p:blipFill>
        <p:spPr>
          <a:xfrm>
            <a:off x="1243376" y="1224794"/>
            <a:ext cx="6600528" cy="522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5"/>
          <p:cNvSpPr txBox="1"/>
          <p:nvPr>
            <p:ph idx="1" type="body"/>
          </p:nvPr>
        </p:nvSpPr>
        <p:spPr>
          <a:xfrm>
            <a:off x="70315" y="1224794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/>
              <a:t>Array is a collection</a:t>
            </a:r>
            <a:r>
              <a:rPr lang="en-US"/>
              <a:t> - Array is a container that can hold a collection of data.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/>
              <a:t>Array is finite</a:t>
            </a:r>
            <a:r>
              <a:rPr lang="en-US"/>
              <a:t> - The collection of data in array is always finite, which is determined prior to its use.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/>
              <a:t>Array is sequential</a:t>
            </a:r>
            <a:r>
              <a:rPr lang="en-US"/>
              <a:t> - Array stores collection of data sequentially in memory.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/>
              <a:t>Array contains homogeneous data</a:t>
            </a:r>
            <a:r>
              <a:rPr lang="en-US"/>
              <a:t> - The collection of data in array must share a same </a:t>
            </a:r>
            <a:r>
              <a:rPr b="1" lang="en-US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type</a:t>
            </a:r>
            <a:r>
              <a:rPr lang="en-US"/>
              <a:t>.</a:t>
            </a:r>
            <a:endParaRPr/>
          </a:p>
          <a:p>
            <a:pPr indent="-909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6" name="Google Shape;126;p35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entury Gothic"/>
              <a:buNone/>
            </a:pPr>
            <a:r>
              <a:rPr lang="en-US" sz="3200"/>
              <a:t>Arrays in C – Declare, initialize and access</a:t>
            </a:r>
            <a:endParaRPr sz="3200"/>
          </a:p>
        </p:txBody>
      </p:sp>
      <p:pic>
        <p:nvPicPr>
          <p:cNvPr descr="Array representation in memory" id="127" name="Google Shape;127;p35"/>
          <p:cNvPicPr preferRelativeResize="0"/>
          <p:nvPr/>
        </p:nvPicPr>
        <p:blipFill rotWithShape="1">
          <a:blip r:embed="rId4">
            <a:alphaModFix/>
          </a:blip>
          <a:srcRect b="24177" l="6031" r="4359" t="23951"/>
          <a:stretch/>
        </p:blipFill>
        <p:spPr>
          <a:xfrm>
            <a:off x="1418962" y="4645718"/>
            <a:ext cx="6312928" cy="213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/>
              <a:t>DATA_TYPE</a:t>
            </a:r>
            <a:r>
              <a:rPr lang="en-US"/>
              <a:t> array_name[SIZE];</a:t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46882" lvl="1" marL="658352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DATA_TYPE is a valid C data type</a:t>
            </a:r>
            <a:endParaRPr/>
          </a:p>
          <a:p>
            <a:pPr indent="-246882" lvl="1" marL="658352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array_name is name given to array</a:t>
            </a:r>
            <a:endParaRPr/>
          </a:p>
          <a:p>
            <a:pPr indent="-246882" lvl="1" marL="658352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SIZE is a constant value</a:t>
            </a:r>
            <a:endParaRPr/>
          </a:p>
          <a:p>
            <a:pPr indent="-94482" lvl="1" marL="658352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int marks[5];</a:t>
            </a:r>
            <a:endParaRPr/>
          </a:p>
        </p:txBody>
      </p:sp>
      <p:sp>
        <p:nvSpPr>
          <p:cNvPr id="133" name="Google Shape;133;p36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How to declare an array?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7"/>
          <p:cNvSpPr txBox="1"/>
          <p:nvPr>
            <p:ph idx="1" type="body"/>
          </p:nvPr>
        </p:nvSpPr>
        <p:spPr>
          <a:xfrm>
            <a:off x="38529" y="1359717"/>
            <a:ext cx="9010200" cy="5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int marks[5] = {90, 86, 89, 76, 91};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int marks[] = {90, 86, 89, 76, 91};</a:t>
            </a:r>
            <a:endParaRPr/>
          </a:p>
          <a:p>
            <a:pPr indent="-909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0" lvl="0" marL="109725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marks[0] = 90; 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marks[1] = 86; 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marks[4] = 91</a:t>
            </a:r>
            <a:endParaRPr/>
          </a:p>
        </p:txBody>
      </p:sp>
      <p:sp>
        <p:nvSpPr>
          <p:cNvPr id="139" name="Google Shape;139;p37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How to initialize an array</a:t>
            </a:r>
            <a:endParaRPr/>
          </a:p>
        </p:txBody>
      </p:sp>
      <p:pic>
        <p:nvPicPr>
          <p:cNvPr id="140" name="Google Shape;140;p37"/>
          <p:cNvPicPr preferRelativeResize="0"/>
          <p:nvPr/>
        </p:nvPicPr>
        <p:blipFill rotWithShape="1">
          <a:blip r:embed="rId3">
            <a:alphaModFix/>
          </a:blip>
          <a:srcRect b="58222" l="9501" r="51125" t="13999"/>
          <a:stretch/>
        </p:blipFill>
        <p:spPr>
          <a:xfrm>
            <a:off x="3040380" y="4420996"/>
            <a:ext cx="5829302" cy="2313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program to </a:t>
            </a:r>
            <a:r>
              <a:rPr b="1" lang="en-US"/>
              <a:t>read and print elements </a:t>
            </a:r>
            <a:r>
              <a:rPr lang="en-US"/>
              <a:t>of array. It is assumed that the array has </a:t>
            </a:r>
            <a:r>
              <a:rPr b="1" lang="en-US"/>
              <a:t>5 elements</a:t>
            </a:r>
            <a:r>
              <a:rPr lang="en-US"/>
              <a:t>. The input is a text file, named </a:t>
            </a:r>
            <a:r>
              <a:rPr b="1" lang="en-US"/>
              <a:t>input_array.txt</a:t>
            </a:r>
            <a:r>
              <a:rPr lang="en-US"/>
              <a:t>. The split character in the text file is the space character.</a:t>
            </a:r>
            <a:endParaRPr/>
          </a:p>
        </p:txBody>
      </p:sp>
      <p:sp>
        <p:nvSpPr>
          <p:cNvPr id="146" name="Google Shape;146;p39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https://www.w3resource.com/c-programming-exercises/basic-algo/index.php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https://codeforwin.org/2016/03/functions-programming-exercises-and-solutions-in-c.html</a:t>
            </a:r>
            <a:endParaRPr/>
          </a:p>
        </p:txBody>
      </p:sp>
      <p:sp>
        <p:nvSpPr>
          <p:cNvPr id="152" name="Google Shape;152;p38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Exercise Online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idx="1" type="body"/>
          </p:nvPr>
        </p:nvSpPr>
        <p:spPr>
          <a:xfrm>
            <a:off x="38529" y="5170205"/>
            <a:ext cx="90102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09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8" name="Google Shape;158;p40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Answer</a:t>
            </a:r>
            <a:endParaRPr/>
          </a:p>
        </p:txBody>
      </p:sp>
      <p:pic>
        <p:nvPicPr>
          <p:cNvPr id="159" name="Google Shape;159;p40"/>
          <p:cNvPicPr preferRelativeResize="0"/>
          <p:nvPr/>
        </p:nvPicPr>
        <p:blipFill rotWithShape="1">
          <a:blip r:embed="rId3">
            <a:alphaModFix/>
          </a:blip>
          <a:srcRect b="60190" l="8613" r="53510" t="20530"/>
          <a:stretch/>
        </p:blipFill>
        <p:spPr>
          <a:xfrm>
            <a:off x="282369" y="1630680"/>
            <a:ext cx="8326627" cy="240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>
            <p:ph idx="1" type="body"/>
          </p:nvPr>
        </p:nvSpPr>
        <p:spPr>
          <a:xfrm>
            <a:off x="38529" y="1283517"/>
            <a:ext cx="9010221" cy="543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26" lvl="0" marL="36575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program to print all negative elements in an array.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C program to find sum of all array elements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C program to find maximum and minimum element in an array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/>
              <a:t>Write a C program to find second largest element in an array.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C program to count total number of even elements in an array.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C program to count frequency of each element in an array.</a:t>
            </a:r>
            <a:endParaRPr/>
          </a:p>
          <a:p>
            <a:pPr indent="-256026" lvl="0" marL="365751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Write a C program to print all unique elements in the array.</a:t>
            </a:r>
            <a:endParaRPr/>
          </a:p>
        </p:txBody>
      </p:sp>
      <p:sp>
        <p:nvSpPr>
          <p:cNvPr id="165" name="Google Shape;165;p41"/>
          <p:cNvSpPr txBox="1"/>
          <p:nvPr>
            <p:ph type="title"/>
          </p:nvPr>
        </p:nvSpPr>
        <p:spPr>
          <a:xfrm>
            <a:off x="38529" y="475180"/>
            <a:ext cx="9010222" cy="749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entury Gothic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ining presentation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2014-07-29T03:47:45Z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