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7102475" cy="10233025"/>
  <p:embeddedFontLst>
    <p:embeddedFont>
      <p:font typeface="Tahoma"/>
      <p:regular r:id="rId27"/>
      <p:bold r:id="rId28"/>
    </p:embeddedFont>
    <p:embeddedFont>
      <p:font typeface="JetBrains Mono"/>
      <p:regular r:id="rId29"/>
      <p:bold r:id="rId30"/>
      <p:italic r:id="rId31"/>
      <p:boldItalic r:id="rId32"/>
    </p:embeddedFon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96">
          <p15:clr>
            <a:srgbClr val="A4A3A4"/>
          </p15:clr>
        </p15:guide>
        <p15:guide id="4" orient="horz" pos="4128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jd7EARKdi8IN4zsIqOZFWnqVtp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7296"/>
        <p:guide pos="4128" orient="horz"/>
        <p:guide pos="2880"/>
        <p:guide pos="54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etBrains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etBrainsMono-italic.fntdata"/><Relationship Id="rId30" Type="http://schemas.openxmlformats.org/officeDocument/2006/relationships/font" Target="fonts/JetBrainsMono-bold.fntdata"/><Relationship Id="rId11" Type="http://schemas.openxmlformats.org/officeDocument/2006/relationships/slide" Target="slides/slide6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32" Type="http://schemas.openxmlformats.org/officeDocument/2006/relationships/font" Target="fonts/JetBrainsMono-boldItalic.fntdata"/><Relationship Id="rId13" Type="http://schemas.openxmlformats.org/officeDocument/2006/relationships/slide" Target="slides/slide8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/>
          <p:nvPr/>
        </p:nvSpPr>
        <p:spPr>
          <a:xfrm flipH="1" rot="10800000">
            <a:off x="5410184" y="3810004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3"/>
          <p:cNvSpPr/>
          <p:nvPr/>
        </p:nvSpPr>
        <p:spPr>
          <a:xfrm flipH="1" rot="10800000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3"/>
          <p:cNvSpPr/>
          <p:nvPr/>
        </p:nvSpPr>
        <p:spPr>
          <a:xfrm flipH="1" rot="10800000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3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3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3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3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3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3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3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3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449495" y="3889662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type="ctrTitle"/>
          </p:nvPr>
        </p:nvSpPr>
        <p:spPr>
          <a:xfrm>
            <a:off x="426378" y="2401891"/>
            <a:ext cx="8458200" cy="10813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  <a:defRPr sz="4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2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33"/>
          <p:cNvSpPr txBox="1"/>
          <p:nvPr>
            <p:ph idx="1" type="body"/>
          </p:nvPr>
        </p:nvSpPr>
        <p:spPr>
          <a:xfrm rot="5400000">
            <a:off x="857250" y="742950"/>
            <a:ext cx="54483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type="title"/>
          </p:nvPr>
        </p:nvSpPr>
        <p:spPr>
          <a:xfrm rot="5400000">
            <a:off x="5010150" y="2914650"/>
            <a:ext cx="54483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algn="just">
              <a:spcBef>
                <a:spcPts val="300"/>
              </a:spcBef>
              <a:spcAft>
                <a:spcPts val="0"/>
              </a:spcAft>
              <a:buSzPts val="2400"/>
              <a:buChar char="▫"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algn="l">
              <a:spcBef>
                <a:spcPts val="300"/>
              </a:spcBef>
              <a:spcAft>
                <a:spcPts val="0"/>
              </a:spcAft>
              <a:buSzPts val="22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  <a:defRPr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8A5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i="0" sz="1200" u="none" cap="none" strike="noStrike">
              <a:solidFill>
                <a:srgbClr val="08A5E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5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type="title"/>
          </p:nvPr>
        </p:nvSpPr>
        <p:spPr>
          <a:xfrm>
            <a:off x="722313" y="19812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Calibri"/>
              <a:buNone/>
              <a:defRPr b="1" sz="4300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4648200" y="2249428"/>
            <a:ext cx="4038600" cy="43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2249428"/>
            <a:ext cx="4038600" cy="43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" type="body"/>
          </p:nvPr>
        </p:nvSpPr>
        <p:spPr>
          <a:xfrm>
            <a:off x="4718306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2" type="body"/>
          </p:nvPr>
        </p:nvSpPr>
        <p:spPr>
          <a:xfrm>
            <a:off x="4721227" y="2244970"/>
            <a:ext cx="4041775" cy="457200"/>
          </a:xfrm>
          <a:prstGeom prst="rect">
            <a:avLst/>
          </a:prstGeom>
          <a:solidFill>
            <a:srgbClr val="9ED47A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4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9ED47A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8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152400" y="776290"/>
            <a:ext cx="5102352" cy="5805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2" type="body"/>
          </p:nvPr>
        </p:nvSpPr>
        <p:spPr>
          <a:xfrm>
            <a:off x="5353496" y="2010730"/>
            <a:ext cx="3383280" cy="458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1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</p:sp>
      <p:sp>
        <p:nvSpPr>
          <p:cNvPr id="89" name="Google Shape;89;p31"/>
          <p:cNvSpPr txBox="1"/>
          <p:nvPr>
            <p:ph idx="1" type="body"/>
          </p:nvPr>
        </p:nvSpPr>
        <p:spPr>
          <a:xfrm>
            <a:off x="6088443" y="3274312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type="title"/>
          </p:nvPr>
        </p:nvSpPr>
        <p:spPr>
          <a:xfrm rot="-5400000">
            <a:off x="3393019" y="3156579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2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2"/>
          <p:cNvSpPr/>
          <p:nvPr/>
        </p:nvSpPr>
        <p:spPr>
          <a:xfrm flipH="1" rot="10800000">
            <a:off x="5410184" y="36025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2"/>
          <p:cNvSpPr/>
          <p:nvPr/>
        </p:nvSpPr>
        <p:spPr>
          <a:xfrm flipH="1" rot="10800000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2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2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/>
          <p:nvPr/>
        </p:nvSpPr>
        <p:spPr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2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rongnhanle@hcmut.edu.vn" TargetMode="External"/><Relationship Id="rId4" Type="http://schemas.openxmlformats.org/officeDocument/2006/relationships/hyperlink" Target="mailto:trongnhanle@hcmut.edu.vn" TargetMode="External"/><Relationship Id="rId5" Type="http://schemas.openxmlformats.org/officeDocument/2006/relationships/hyperlink" Target="mailto:trongnhanle85@gmail.com" TargetMode="External"/><Relationship Id="rId6" Type="http://schemas.openxmlformats.org/officeDocument/2006/relationships/image" Target="../media/image6.jpg"/><Relationship Id="rId7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o.adafruit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npnlab-vn/code-manager/blob/IoT_Lab3/IoT_Lab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233797" y="971550"/>
            <a:ext cx="8650783" cy="2511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Impact"/>
              <a:buNone/>
            </a:pPr>
            <a:r>
              <a:rPr lang="en-US">
                <a:solidFill>
                  <a:srgbClr val="FFFF00"/>
                </a:solidFill>
              </a:rPr>
              <a:t>IOT Server using Adafruit IO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42892" y="6073587"/>
            <a:ext cx="4253134" cy="78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64006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i="1" u="sng">
              <a:solidFill>
                <a:schemeClr val="hlink"/>
              </a:solidFill>
              <a:hlinkClick r:id="rId3"/>
            </a:endParaRPr>
          </a:p>
          <a:p>
            <a:pPr indent="0" lvl="0" marL="64006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trongnhanle@hcmut.edu.vn</a:t>
            </a:r>
            <a:endParaRPr/>
          </a:p>
          <a:p>
            <a:pPr indent="0" lvl="0" marL="64006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trongnhanle85@gmail.com</a:t>
            </a:r>
            <a:endParaRPr/>
          </a:p>
          <a:p>
            <a:pPr indent="0" lvl="0" marL="64006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64006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188077" y="5504481"/>
            <a:ext cx="3444900" cy="7496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LÊ TRỌNG NHÂN</a:t>
            </a:r>
            <a:endParaRPr b="1" i="0" sz="30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roduction To Computer Science | Learn Computer Science" id="111" name="Google Shape;11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78162" y="4306438"/>
            <a:ext cx="5326110" cy="23686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etnam Software Outsourcing | How Essential Is Computer Science To Our  Lives?" id="112" name="Google Shape;11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4373" y="3958180"/>
            <a:ext cx="2624108" cy="173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entury Gothic"/>
              <a:buNone/>
            </a:pPr>
            <a:r>
              <a:rPr lang="en-US"/>
              <a:t>Step 3: Import package and Init values</a:t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1508760" y="2155597"/>
            <a:ext cx="635508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Adafruit_IO import MQTTClient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AIO_FEED_ID = ""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AIO_USERNAME = ""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AIO_KEY = ""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Step 4: Define MQTT Callbacks</a:t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1463040" y="2251561"/>
            <a:ext cx="64008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connected(client):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print(“Connected to server!!!")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client.subscribe(AIO_FEED_ID)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subscribe(client , userdata , mid , granted_qos):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print(“Subscribed successfully...")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disconnected(client):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print(“Disconnected from server!")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sys.exit 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message(client , feed_id , payload):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print(“Received dataa: " + payload)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Step 5: Initiate the MQTT Client</a:t>
            </a:r>
            <a:endParaRPr/>
          </a:p>
        </p:txBody>
      </p:sp>
      <p:sp>
        <p:nvSpPr>
          <p:cNvPr id="180" name="Google Shape;180;p12"/>
          <p:cNvSpPr/>
          <p:nvPr/>
        </p:nvSpPr>
        <p:spPr>
          <a:xfrm>
            <a:off x="717847" y="2274838"/>
            <a:ext cx="811850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= MQTTClient(AIO_USERNAME , AIO_KEY)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client.on_connect = connected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client.on_disconnect = disconnected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client.on_message = message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client.on_subscribe = subscribe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client.connect()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client.loop_background()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Change the AIO_FEED_ID to the array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AIO_FEED_ID = [“button1”, “button2”]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Modify the subscribe process in connected function: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Step 6: Run the MQTT service</a:t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>
            <a:off x="2038172" y="3555050"/>
            <a:ext cx="529412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connected(client):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print(“Connected to AIO!!!")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topic in AIO_FEED_ID: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client.subscribe(topic)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ctrTitle"/>
          </p:nvPr>
        </p:nvSpPr>
        <p:spPr>
          <a:xfrm>
            <a:off x="233797" y="971550"/>
            <a:ext cx="8650783" cy="2511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Impact"/>
              <a:buNone/>
            </a:pPr>
            <a:r>
              <a:rPr lang="en-US">
                <a:solidFill>
                  <a:srgbClr val="FFFF00"/>
                </a:solidFill>
              </a:rPr>
              <a:t>Extra Work: Upload AI Resutl to Adafruit 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The AI result can be published to the Adafruit IO for remote monitoring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When AI is combined with IoT, we form a kind of AIoT application!!!</a:t>
            </a:r>
            <a:endParaRPr/>
          </a:p>
        </p:txBody>
      </p:sp>
      <p:sp>
        <p:nvSpPr>
          <p:cNvPr id="199" name="Google Shape;199;p15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Introduction	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Create an account in Adafruit IO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Create a feed on Adafruit IO: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Feed/ New Feed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Provide the name for the Feed, e.g. “ai”</a:t>
            </a:r>
            <a:endParaRPr/>
          </a:p>
        </p:txBody>
      </p:sp>
      <p:sp>
        <p:nvSpPr>
          <p:cNvPr id="205" name="Google Shape;205;p16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Step 1</a:t>
            </a:r>
            <a:endParaRPr/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56308" l="0" r="30166" t="13111"/>
          <a:stretch/>
        </p:blipFill>
        <p:spPr>
          <a:xfrm>
            <a:off x="289560" y="3596640"/>
            <a:ext cx="8290560" cy="204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Create a simple Dashboard, have a textview to display the last data from feed ai</a:t>
            </a:r>
            <a:endParaRPr/>
          </a:p>
        </p:txBody>
      </p:sp>
      <p:sp>
        <p:nvSpPr>
          <p:cNvPr id="212" name="Google Shape;212;p17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Step 2</a:t>
            </a:r>
            <a:endParaRPr/>
          </a:p>
        </p:txBody>
      </p:sp>
      <p:pic>
        <p:nvPicPr>
          <p:cNvPr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439" y="2782252"/>
            <a:ext cx="62484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Copy your account and your key, which are used for the Python programming</a:t>
            </a:r>
            <a:endParaRPr/>
          </a:p>
        </p:txBody>
      </p:sp>
      <p:sp>
        <p:nvSpPr>
          <p:cNvPr id="219" name="Google Shape;219;p18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Step 3</a:t>
            </a:r>
            <a:endParaRPr/>
          </a:p>
        </p:txBody>
      </p:sp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676" y="2443550"/>
            <a:ext cx="77819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Install the </a:t>
            </a:r>
            <a:r>
              <a:rPr b="1" lang="en-US"/>
              <a:t>adafruit-io</a:t>
            </a:r>
            <a:r>
              <a:rPr lang="en-US"/>
              <a:t> library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Import libs:</a:t>
            </a:r>
            <a:endParaRPr/>
          </a:p>
        </p:txBody>
      </p:sp>
      <p:sp>
        <p:nvSpPr>
          <p:cNvPr id="226" name="Google Shape;226;p19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Step 4</a:t>
            </a:r>
            <a:endParaRPr/>
          </a:p>
        </p:txBody>
      </p:sp>
      <p:pic>
        <p:nvPicPr>
          <p:cNvPr id="227" name="Google Shape;2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639" y="2299778"/>
            <a:ext cx="4177597" cy="340423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9"/>
          <p:cNvSpPr/>
          <p:nvPr/>
        </p:nvSpPr>
        <p:spPr>
          <a:xfrm>
            <a:off x="653904" y="2672826"/>
            <a:ext cx="457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Adafruit_IO import MQTTClient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Create repository in GitHub (reuse from LAB1)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Build an MQTT connection with Adafruit IO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Publish random data to Adafruit IO server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Receive data from Adafruit IO server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Extra works: Publish AI results to Adafruit IO server</a:t>
            </a:r>
            <a:endParaRPr/>
          </a:p>
        </p:txBody>
      </p:sp>
      <p:sp>
        <p:nvSpPr>
          <p:cNvPr id="118" name="Google Shape;118;p2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Content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Create an instance of the MQTT Client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Then, use client.publish(“ai”, “your_ai_result”) to the service</a:t>
            </a:r>
            <a:endParaRPr/>
          </a:p>
        </p:txBody>
      </p:sp>
      <p:sp>
        <p:nvSpPr>
          <p:cNvPr id="234" name="Google Shape;234;p20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Step 5</a:t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2191997" y="2606645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= MQTTClient("your_usr","your_key")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client.connect()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client.loop_background()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Finalize the whole program</a:t>
            </a:r>
            <a:endParaRPr/>
          </a:p>
        </p:txBody>
      </p:sp>
      <p:sp>
        <p:nvSpPr>
          <p:cNvPr id="241" name="Google Shape;241;p21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Step 6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5357445" y="849987"/>
            <a:ext cx="2900153" cy="58169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600"/>
              <a:buFont typeface="JetBrains Mono"/>
              <a:buNone/>
            </a:pPr>
            <a:r>
              <a:rPr b="0" i="0" lang="en-US" sz="600" u="none" cap="none" strike="noStrike">
                <a:solidFill>
                  <a:srgbClr val="000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en-US" sz="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"Hello AI"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from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keras.models </a:t>
            </a: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load_model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from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PIL </a:t>
            </a: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Image, ImageOps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numpy </a:t>
            </a: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as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np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cv2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time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from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Adafruit_IO </a:t>
            </a: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MQTTClient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cam = cv2.VideoCapture(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 Load the model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model = load_model(</a:t>
            </a:r>
            <a:r>
              <a:rPr b="0" i="0" lang="en-US" sz="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'keras_model.h5'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def </a:t>
            </a:r>
            <a:r>
              <a:rPr b="0" i="0" lang="en-US" sz="6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image_capture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():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ret,frame = cam.read()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cv2.imwrite (</a:t>
            </a:r>
            <a:r>
              <a:rPr b="0" i="0" lang="en-US" sz="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"test.png"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,frame)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def </a:t>
            </a:r>
            <a:r>
              <a:rPr b="0" i="0" lang="en-US" sz="6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image_detector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():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 Create the array of the right shape to feed into the keras model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# The 'length' or number of images you can put into the array is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# determined by the first position in the shape tuple, in this case 1.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data = np.ndarray(</a:t>
            </a:r>
            <a:r>
              <a:rPr b="0" i="0" lang="en-US" sz="600" u="none" cap="none" strike="noStrike">
                <a:solidFill>
                  <a:srgbClr val="66009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shape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=(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224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224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), </a:t>
            </a:r>
            <a:r>
              <a:rPr b="0" i="0" lang="en-US" sz="600" u="none" cap="none" strike="noStrike">
                <a:solidFill>
                  <a:srgbClr val="66009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dtype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=np.float32)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 Replace this with the path to your image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image = Image.open(</a:t>
            </a:r>
            <a:r>
              <a:rPr b="0" i="0" lang="en-US" sz="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'test.png'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#resize the image to a 224x224 with the same strategy as in TM2: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#resizing the image to be at least 224x224 and then cropping from the center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size = (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224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224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image = ImageOps.fit(image, size, Image.ANTIALIAS)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#turn the image into a numpy array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image_array = np.asarray(image)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 Normalize the image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normalized_image_array = (image_array.astype(np.float32) / 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127.0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- 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b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 Load the image into the array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data[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 = normalized_image_array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 run the inference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prediction = model.predict(data)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#get the 1D array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output = prediction[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#assign default value for max confidence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max_index = 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b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max_confidence = output[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#find the maximum confidence and its index</a:t>
            </a:r>
            <a:b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en-US" sz="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 </a:t>
            </a: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 </a:t>
            </a:r>
            <a:r>
              <a:rPr b="0" i="0" lang="en-US" sz="600" u="none" cap="none" strike="noStrike">
                <a:solidFill>
                  <a:srgbClr val="000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range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en-US" sz="600" u="none" cap="none" strike="noStrike">
                <a:solidFill>
                  <a:srgbClr val="000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len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(output)):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max_confidence &lt; output[i]: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max_confidence = output[i]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max_index = i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000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(max_index, max_confidence)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file = </a:t>
            </a:r>
            <a:r>
              <a:rPr b="0" i="0" lang="en-US" sz="600" u="none" cap="none" strike="noStrike">
                <a:solidFill>
                  <a:srgbClr val="000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open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en-US" sz="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"labels.txt"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r>
              <a:rPr b="0" i="0" lang="en-US" sz="600" u="none" cap="none" strike="noStrike">
                <a:solidFill>
                  <a:srgbClr val="66009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encoding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b="0" i="0" lang="en-US" sz="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"utf8"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data = file.read().split(</a:t>
            </a:r>
            <a:r>
              <a:rPr b="0" i="0" lang="en-US" sz="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b="0" i="0" lang="en-US" sz="600" u="none" cap="none" strike="noStrike">
                <a:solidFill>
                  <a:srgbClr val="0037A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\n</a:t>
            </a:r>
            <a:r>
              <a:rPr b="0" i="0" lang="en-US" sz="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en-US" sz="600" u="none" cap="none" strike="noStrike">
                <a:solidFill>
                  <a:srgbClr val="000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en-US" sz="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"AI Result: "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data[max_index])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client.publish(</a:t>
            </a:r>
            <a:r>
              <a:rPr b="0" i="0" lang="en-US" sz="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"ai"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data[max_index])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client = MQTTClient(</a:t>
            </a:r>
            <a:r>
              <a:rPr b="0" i="0" lang="en-US" sz="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"BBC_IoT"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r>
              <a:rPr b="0" i="0" lang="en-US" sz="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"aio_QYth850SuWaXh20PWdD20n0W5XSN"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client.connect()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client.loop_background()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while True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time.sleep(</a:t>
            </a:r>
            <a:r>
              <a:rPr b="0" i="0" lang="en-US" sz="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image_capture()</a:t>
            </a:r>
            <a:b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en-US" sz="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image_detector()</a:t>
            </a:r>
            <a:endParaRPr b="0" i="0" sz="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https://io.adafruit.com/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Create an account for your group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/>
              <a:t>The account can be shared, but your key cannot be shared or public to Github</a:t>
            </a:r>
            <a:endParaRPr b="1"/>
          </a:p>
        </p:txBody>
      </p:sp>
      <p:sp>
        <p:nvSpPr>
          <p:cNvPr id="124" name="Google Shape;124;p3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Create an Account in Adafruit 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38529" y="5529129"/>
            <a:ext cx="9010221" cy="1191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Feeds is the backend of the server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Dashboard is the frond end of the server</a:t>
            </a:r>
            <a:endParaRPr/>
          </a:p>
        </p:txBody>
      </p:sp>
      <p:sp>
        <p:nvSpPr>
          <p:cNvPr id="130" name="Google Shape;130;p4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Feeds and Dashboard</a:t>
            </a:r>
            <a:endParaRPr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568" y="1673239"/>
            <a:ext cx="6957033" cy="293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Feed name should be </a:t>
            </a:r>
            <a:r>
              <a:rPr b="1" lang="en-US"/>
              <a:t>lower-case</a:t>
            </a:r>
            <a:r>
              <a:rPr lang="en-US"/>
              <a:t> and without </a:t>
            </a:r>
            <a:r>
              <a:rPr b="1" lang="en-US"/>
              <a:t>special character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b="1"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Create 3 feeds for sensor data: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sensor1, sensor2, sensor3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Create 2 feeds for button: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button1, button2</a:t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Create 1 feed for the AI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ai</a:t>
            </a:r>
            <a:endParaRPr/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Step 1: Create feeds in AIO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entury Gothic"/>
              <a:buNone/>
            </a:pPr>
            <a:r>
              <a:rPr lang="en-US"/>
              <a:t>Step 2: Create Dashboard in Adafruit IO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74" l="11501" r="20750" t="6593"/>
          <a:stretch/>
        </p:blipFill>
        <p:spPr>
          <a:xfrm>
            <a:off x="1208820" y="1386840"/>
            <a:ext cx="6669640" cy="516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ctrTitle"/>
          </p:nvPr>
        </p:nvSpPr>
        <p:spPr>
          <a:xfrm>
            <a:off x="233797" y="971550"/>
            <a:ext cx="8650783" cy="2511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Impact"/>
              <a:buNone/>
            </a:pPr>
            <a:r>
              <a:rPr lang="en-US">
                <a:solidFill>
                  <a:srgbClr val="FFFF00"/>
                </a:solidFill>
              </a:rPr>
              <a:t>Part 1: MQTT Connection in Python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Create a new python file: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Named the file link </a:t>
            </a:r>
            <a:r>
              <a:rPr b="1" lang="en-US"/>
              <a:t>mqtt.py</a:t>
            </a:r>
            <a:endParaRPr b="1"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Run your python file</a:t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Student should print to the console a simple string in order to test the Python Editor and Python Interpreter</a:t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Step 1</a:t>
            </a:r>
            <a:endParaRPr/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41" y="2348581"/>
            <a:ext cx="7847071" cy="235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Install the adafruit-io package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pip install adafruit-io</a:t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In Pycharm, package can be installed by GUI: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File/Setting/Project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Select your project (VGU_AIoT)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Click on Python Interpreter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Click on the Plus icon and search for the package</a:t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Ref link: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https://github.com/npnlab-vn/code-manager/blob/IoT_Lab3/IoT_Lab.py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Step 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ining presentation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2014-07-29T03:47:45Z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