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8"/>
  </p:notesMasterIdLst>
  <p:handoutMasterIdLst>
    <p:handoutMasterId r:id="rId19"/>
  </p:handoutMasterIdLst>
  <p:sldIdLst>
    <p:sldId id="257" r:id="rId3"/>
    <p:sldId id="319" r:id="rId4"/>
    <p:sldId id="320" r:id="rId5"/>
    <p:sldId id="321" r:id="rId6"/>
    <p:sldId id="322" r:id="rId7"/>
    <p:sldId id="350" r:id="rId8"/>
    <p:sldId id="351" r:id="rId9"/>
    <p:sldId id="352" r:id="rId10"/>
    <p:sldId id="324" r:id="rId11"/>
    <p:sldId id="275" r:id="rId12"/>
    <p:sldId id="353" r:id="rId13"/>
    <p:sldId id="354" r:id="rId14"/>
    <p:sldId id="355" r:id="rId15"/>
    <p:sldId id="356" r:id="rId16"/>
    <p:sldId id="357" r:id="rId17"/>
  </p:sldIdLst>
  <p:sldSz cx="9144000" cy="6858000" type="screen4x3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24" autoAdjust="0"/>
    <p:restoredTop sz="89911" autoAdjust="0"/>
  </p:normalViewPr>
  <p:slideViewPr>
    <p:cSldViewPr snapToGrid="0">
      <p:cViewPr>
        <p:scale>
          <a:sx n="66" d="100"/>
          <a:sy n="66" d="100"/>
        </p:scale>
        <p:origin x="1555" y="562"/>
      </p:cViewPr>
      <p:guideLst>
        <p:guide orient="horz" pos="2160"/>
        <p:guide pos="3840"/>
        <p:guide pos="7296"/>
        <p:guide orient="horz" pos="4128"/>
        <p:guide pos="2880"/>
        <p:guide pos="547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86"/>
    </p:cViewPr>
  </p:sorterViewPr>
  <p:notesViewPr>
    <p:cSldViewPr snapToGrid="0" showGuides="1">
      <p:cViewPr>
        <p:scale>
          <a:sx n="200" d="100"/>
          <a:sy n="200" d="100"/>
        </p:scale>
        <p:origin x="276" y="-19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68796EA6-6F25-4F19-87BA-7ADCC16DAEFF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C39C172E-A8B5-46F6-B05C-DFA3E2E0F207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27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62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hcmut.edu.vn/~anhpham" TargetMode="External"/><Relationship Id="rId2" Type="http://schemas.openxmlformats.org/officeDocument/2006/relationships/hyperlink" Target="mailto:anhpham@cse.hcmut.edu.vn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4" y="3810004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2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2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" y="3675531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49495" y="3889662"/>
            <a:ext cx="4953000" cy="1752600"/>
          </a:xfrm>
        </p:spPr>
        <p:txBody>
          <a:bodyPr/>
          <a:lstStyle>
            <a:lvl1pPr marL="64006" indent="0" algn="l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6378" y="2401891"/>
            <a:ext cx="8458200" cy="1081307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529" y="1283517"/>
            <a:ext cx="9010221" cy="5436758"/>
          </a:xfrm>
        </p:spPr>
        <p:txBody>
          <a:bodyPr>
            <a:normAutofit/>
          </a:bodyPr>
          <a:lstStyle>
            <a:lvl1pPr marL="365751" indent="-256026">
              <a:buFont typeface="Wingdings" panose="05000000000000000000" pitchFamily="2" charset="2"/>
              <a:buChar char="§"/>
              <a:defRPr sz="26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just">
              <a:defRPr sz="24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General Information</a:t>
            </a:r>
          </a:p>
          <a:p>
            <a:pPr lvl="1" eaLnBrk="1" latinLnBrk="0" hangingPunct="1"/>
            <a:r>
              <a:rPr lang="en-US" dirty="0" smtClean="0"/>
              <a:t>CSE 504003</a:t>
            </a:r>
          </a:p>
          <a:p>
            <a:pPr lvl="1" eaLnBrk="1" latinLnBrk="0" hangingPunct="1"/>
            <a:r>
              <a:rPr lang="en-US" dirty="0" smtClean="0"/>
              <a:t>3 credits</a:t>
            </a:r>
          </a:p>
          <a:p>
            <a:pPr lvl="1" eaLnBrk="1" latinLnBrk="0" hangingPunct="1"/>
            <a:endParaRPr lang="en-US" dirty="0" smtClean="0"/>
          </a:p>
          <a:p>
            <a:pPr lvl="0" eaLnBrk="1" latinLnBrk="0" hangingPunct="1"/>
            <a:r>
              <a:rPr lang="en-US" dirty="0" smtClean="0"/>
              <a:t>Coordinator </a:t>
            </a:r>
          </a:p>
          <a:p>
            <a:pPr lvl="1"/>
            <a:r>
              <a:rPr lang="en-US" dirty="0" smtClean="0"/>
              <a:t>Pham Hoang </a:t>
            </a:r>
            <a:r>
              <a:rPr lang="en-US" dirty="0" err="1" smtClean="0"/>
              <a:t>Anh</a:t>
            </a:r>
            <a:endParaRPr lang="en-US" dirty="0" smtClean="0"/>
          </a:p>
          <a:p>
            <a:pPr lvl="1"/>
            <a:r>
              <a:rPr lang="en-US" dirty="0" smtClean="0"/>
              <a:t>Dept. Computer Engineering, Faculty of Computer Science and Engineering, HCMC Uni. Of Technology </a:t>
            </a:r>
          </a:p>
          <a:p>
            <a:pPr lvl="1"/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anhpham@cse.hcmut.edu.vn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Phone: (08)38647256 (Ext. 5843)</a:t>
            </a:r>
          </a:p>
          <a:p>
            <a:pPr lvl="1"/>
            <a:r>
              <a:rPr lang="en-US" dirty="0" smtClean="0"/>
              <a:t>Homepage: </a:t>
            </a:r>
            <a:r>
              <a:rPr lang="en-US" dirty="0" smtClean="0">
                <a:hlinkClick r:id="rId3"/>
              </a:rPr>
              <a:t>www.cse.hcmut.edu.vn/~anhpham</a:t>
            </a: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9" y="475180"/>
            <a:ext cx="9010222" cy="749614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Century Gothic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810625" y="659130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40262010-AD51-4252-9881-6947E88E89FD}" type="slidenum"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pPr algn="ctr"/>
              <a:t>‹#›</a:t>
            </a:fld>
            <a:endParaRPr lang="en-US" sz="1200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19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4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90"/>
            <a:ext cx="5102352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30"/>
            <a:ext cx="338328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2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2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2" y="308280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4" y="36025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2" y="440116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51" indent="-256026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52" indent="-246882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21" indent="-219451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47" indent="-201163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53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0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75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17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2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rongnhanle@hcmut.edu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hyperlink" Target="mailto:trongnhanle85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97" y="971550"/>
            <a:ext cx="8650783" cy="251164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Hardware Connection based Serial Communication</a:t>
            </a:r>
            <a:endParaRPr lang="en-US" dirty="0"/>
          </a:p>
        </p:txBody>
      </p:sp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42892" y="6073587"/>
            <a:ext cx="4253134" cy="784413"/>
          </a:xfrm>
        </p:spPr>
        <p:txBody>
          <a:bodyPr>
            <a:normAutofit fontScale="62500" lnSpcReduction="20000"/>
          </a:bodyPr>
          <a:lstStyle/>
          <a:p>
            <a:endParaRPr lang="en-US" i="1" u="sng" dirty="0">
              <a:hlinkClick r:id="rId3"/>
            </a:endParaRPr>
          </a:p>
          <a:p>
            <a:r>
              <a:rPr lang="en-US" dirty="0" smtClean="0">
                <a:hlinkClick r:id="rId3"/>
              </a:rPr>
              <a:t>trongnhanle@hcmut.edu.vn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trongnhanle85@gmail.com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188077" y="5504481"/>
            <a:ext cx="3444900" cy="749614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 TRỌNG NHÂN</a:t>
            </a:r>
            <a:endParaRPr lang="en-US" sz="3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Introduction To Computer Science | Learn Computer Scien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162" y="4306438"/>
            <a:ext cx="5326110" cy="236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etnam Software Outsourcing | How Essential Is Computer Science To Our  Lives?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73" y="3958180"/>
            <a:ext cx="2624108" cy="173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 and Process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2434" y="1400537"/>
            <a:ext cx="623875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mess = ""</a:t>
            </a:r>
          </a:p>
          <a:p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processData</a:t>
            </a:r>
            <a:r>
              <a:rPr lang="en-US" sz="1600" dirty="0"/>
              <a:t>(data):</a:t>
            </a:r>
          </a:p>
          <a:p>
            <a:r>
              <a:rPr lang="en-US" sz="1600" dirty="0"/>
              <a:t>    data = </a:t>
            </a:r>
            <a:r>
              <a:rPr lang="en-US" sz="1600" dirty="0" err="1"/>
              <a:t>data.replace</a:t>
            </a:r>
            <a:r>
              <a:rPr lang="en-US" sz="1600" dirty="0"/>
              <a:t>("!", "")</a:t>
            </a:r>
          </a:p>
          <a:p>
            <a:r>
              <a:rPr lang="en-US" sz="1600" dirty="0"/>
              <a:t>    data = </a:t>
            </a:r>
            <a:r>
              <a:rPr lang="en-US" sz="1600" dirty="0" err="1"/>
              <a:t>data.replace</a:t>
            </a:r>
            <a:r>
              <a:rPr lang="en-US" sz="1600" dirty="0"/>
              <a:t>("#", "")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splitData</a:t>
            </a:r>
            <a:r>
              <a:rPr lang="en-US" sz="1600" dirty="0"/>
              <a:t> = </a:t>
            </a:r>
            <a:r>
              <a:rPr lang="en-US" sz="1600" dirty="0" err="1"/>
              <a:t>data.split</a:t>
            </a:r>
            <a:r>
              <a:rPr lang="en-US" sz="1600" dirty="0"/>
              <a:t>(":")</a:t>
            </a:r>
          </a:p>
          <a:p>
            <a:r>
              <a:rPr lang="en-US" sz="1600" dirty="0"/>
              <a:t>    print(</a:t>
            </a:r>
            <a:r>
              <a:rPr lang="en-US" sz="1600" dirty="0" err="1"/>
              <a:t>splitData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/>
              <a:t>readSerial</a:t>
            </a:r>
            <a:r>
              <a:rPr lang="en-US" sz="1600" dirty="0"/>
              <a:t>():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bytesToRead</a:t>
            </a:r>
            <a:r>
              <a:rPr lang="en-US" sz="1600" dirty="0"/>
              <a:t> = </a:t>
            </a:r>
            <a:r>
              <a:rPr lang="en-US" sz="1600" dirty="0" err="1"/>
              <a:t>ser.inWaiting</a:t>
            </a:r>
            <a:r>
              <a:rPr lang="en-US" sz="1600" dirty="0"/>
              <a:t>()</a:t>
            </a:r>
          </a:p>
          <a:p>
            <a:r>
              <a:rPr lang="en-US" sz="1600" dirty="0"/>
              <a:t>    if (</a:t>
            </a:r>
            <a:r>
              <a:rPr lang="en-US" sz="1600" dirty="0" err="1"/>
              <a:t>bytesToRead</a:t>
            </a:r>
            <a:r>
              <a:rPr lang="en-US" sz="1600" dirty="0"/>
              <a:t> &gt; 0):</a:t>
            </a:r>
          </a:p>
          <a:p>
            <a:r>
              <a:rPr lang="en-US" sz="1600" dirty="0"/>
              <a:t>        global mess</a:t>
            </a:r>
          </a:p>
          <a:p>
            <a:r>
              <a:rPr lang="en-US" sz="1600" dirty="0"/>
              <a:t>        mess = mess + </a:t>
            </a:r>
            <a:r>
              <a:rPr lang="en-US" sz="1600" dirty="0" err="1"/>
              <a:t>ser.read</a:t>
            </a:r>
            <a:r>
              <a:rPr lang="en-US" sz="1600" dirty="0"/>
              <a:t>(</a:t>
            </a:r>
            <a:r>
              <a:rPr lang="en-US" sz="1600" dirty="0" err="1"/>
              <a:t>bytesToRead</a:t>
            </a:r>
            <a:r>
              <a:rPr lang="en-US" sz="1600" dirty="0"/>
              <a:t>).decode("UTF-8")</a:t>
            </a:r>
          </a:p>
          <a:p>
            <a:r>
              <a:rPr lang="en-US" sz="1600" dirty="0"/>
              <a:t>        while ("#" in mess) and ("!" in mess):</a:t>
            </a:r>
          </a:p>
          <a:p>
            <a:r>
              <a:rPr lang="en-US" sz="1600" dirty="0"/>
              <a:t>            start = </a:t>
            </a:r>
            <a:r>
              <a:rPr lang="en-US" sz="1600" dirty="0" err="1"/>
              <a:t>mess.find</a:t>
            </a:r>
            <a:r>
              <a:rPr lang="en-US" sz="1600" dirty="0"/>
              <a:t>("!")</a:t>
            </a:r>
          </a:p>
          <a:p>
            <a:r>
              <a:rPr lang="en-US" sz="1600" dirty="0"/>
              <a:t>            end = </a:t>
            </a:r>
            <a:r>
              <a:rPr lang="en-US" sz="1600" dirty="0" err="1"/>
              <a:t>mess.find</a:t>
            </a:r>
            <a:r>
              <a:rPr lang="en-US" sz="1600" dirty="0"/>
              <a:t>("#")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processData</a:t>
            </a:r>
            <a:r>
              <a:rPr lang="en-US" sz="1600" dirty="0"/>
              <a:t>(mess[</a:t>
            </a:r>
            <a:r>
              <a:rPr lang="en-US" sz="1600" dirty="0" err="1"/>
              <a:t>start:end</a:t>
            </a:r>
            <a:r>
              <a:rPr lang="en-US" sz="1600" dirty="0"/>
              <a:t> + 1])</a:t>
            </a:r>
          </a:p>
          <a:p>
            <a:r>
              <a:rPr lang="en-US" sz="1600" dirty="0"/>
              <a:t>            if (end == </a:t>
            </a:r>
            <a:r>
              <a:rPr lang="en-US" sz="1600" dirty="0" err="1"/>
              <a:t>len</a:t>
            </a:r>
            <a:r>
              <a:rPr lang="en-US" sz="1600" dirty="0"/>
              <a:t>(mess)):</a:t>
            </a:r>
          </a:p>
          <a:p>
            <a:r>
              <a:rPr lang="en-US" sz="1600" dirty="0"/>
              <a:t>                mess = ""</a:t>
            </a:r>
          </a:p>
          <a:p>
            <a:r>
              <a:rPr lang="en-US" sz="1600" dirty="0"/>
              <a:t>            else:</a:t>
            </a:r>
          </a:p>
          <a:p>
            <a:r>
              <a:rPr lang="en-US" sz="1600" dirty="0"/>
              <a:t>                mess = mess[end+1:]</a:t>
            </a:r>
          </a:p>
        </p:txBody>
      </p:sp>
    </p:spTree>
    <p:extLst>
      <p:ext uri="{BB962C8B-B14F-4D97-AF65-F5344CB8AC3E}">
        <p14:creationId xmlns:p14="http://schemas.microsoft.com/office/powerpoint/2010/main" val="336287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Sensory Data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19514" y="1910237"/>
            <a:ext cx="5006499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requestData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cmd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sendCommand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cmd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time.sleep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readSerial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05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Program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51008" y="2115956"/>
            <a:ext cx="4544834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 True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requestData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"0"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time.sleep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requestData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"1"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time.sleep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360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callback </a:t>
            </a:r>
            <a:r>
              <a:rPr lang="en-US" b="1" dirty="0" smtClean="0"/>
              <a:t>message() </a:t>
            </a:r>
            <a:r>
              <a:rPr lang="en-US" dirty="0" smtClean="0"/>
              <a:t>in </a:t>
            </a:r>
            <a:r>
              <a:rPr lang="en-US" dirty="0" err="1" smtClean="0"/>
              <a:t>mqtt</a:t>
            </a:r>
            <a:r>
              <a:rPr lang="en-US" dirty="0" smtClean="0"/>
              <a:t>, in order to control a device when </a:t>
            </a:r>
            <a:r>
              <a:rPr lang="en-US" dirty="0" err="1" smtClean="0"/>
              <a:t>mqtt</a:t>
            </a:r>
            <a:r>
              <a:rPr lang="en-US" dirty="0" smtClean="0"/>
              <a:t> data is received (button on the dashboard is clicked)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77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while True in mqtt.py, in order to request the data from sensor and publish it to the </a:t>
            </a:r>
            <a:r>
              <a:rPr lang="en-US" dirty="0" err="1"/>
              <a:t>mqtt</a:t>
            </a:r>
            <a:r>
              <a:rPr lang="en-US" dirty="0"/>
              <a:t> server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961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your repository in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Finalize the LAB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83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Serial communication is a communication method that uses one or two transmission lines to send and receive data, and that data is continuously sent and received one bit at a </a:t>
            </a:r>
            <a:r>
              <a:rPr lang="en-US" dirty="0" smtClean="0"/>
              <a:t>time.</a:t>
            </a:r>
          </a:p>
          <a:p>
            <a:r>
              <a:rPr lang="en-US" dirty="0" smtClean="0"/>
              <a:t>All programmable devices have at least one serial: PC, Smartphone, Tablets, </a:t>
            </a:r>
            <a:r>
              <a:rPr lang="en-US" dirty="0" err="1" smtClean="0"/>
              <a:t>Arduino</a:t>
            </a:r>
            <a:r>
              <a:rPr lang="en-US" dirty="0" smtClean="0"/>
              <a:t> Boards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Serial Communication?</a:t>
            </a:r>
            <a:endParaRPr lang="en-US" dirty="0"/>
          </a:p>
        </p:txBody>
      </p:sp>
      <p:pic>
        <p:nvPicPr>
          <p:cNvPr id="1026" name="Picture 2" descr="Serial communication Basic Knowledge -RS-232C/RS-422A/485- | CONT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95" y="4604655"/>
            <a:ext cx="428625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oss Platform serial communication using Python (PySerial) and Arduino |  xanthium enterpris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965" y="3923818"/>
            <a:ext cx="3943659" cy="260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8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97" y="971550"/>
            <a:ext cx="8650783" cy="251164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Part 1: </a:t>
            </a:r>
            <a:r>
              <a:rPr lang="en-US" dirty="0" smtClean="0">
                <a:solidFill>
                  <a:srgbClr val="FFFF00"/>
                </a:solidFill>
              </a:rPr>
              <a:t>Send Commands To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79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</a:t>
            </a:r>
            <a:r>
              <a:rPr lang="en-US" b="1" dirty="0" smtClean="0"/>
              <a:t>ip install </a:t>
            </a:r>
            <a:r>
              <a:rPr lang="en-US" b="1" dirty="0" err="1" smtClean="0"/>
              <a:t>pyserial</a:t>
            </a:r>
            <a:endParaRPr lang="en-US" b="1" dirty="0" smtClean="0"/>
          </a:p>
          <a:p>
            <a:endParaRPr lang="en-US" dirty="0"/>
          </a:p>
          <a:p>
            <a:pPr marL="109725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r>
              <a:rPr lang="en-US" dirty="0" smtClean="0"/>
              <a:t>: Install </a:t>
            </a:r>
            <a:r>
              <a:rPr lang="en-US" dirty="0" err="1" smtClean="0"/>
              <a:t>pyserial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11169" y="2408257"/>
            <a:ext cx="6359626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"Sensors and Actuators"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time</a:t>
            </a:r>
            <a:b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serial.tools.list_ports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14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9390" y="4235061"/>
            <a:ext cx="9010221" cy="5436758"/>
          </a:xfrm>
        </p:spPr>
        <p:txBody>
          <a:bodyPr/>
          <a:lstStyle/>
          <a:p>
            <a:r>
              <a:rPr lang="en-US" dirty="0" smtClean="0"/>
              <a:t>In windows: check the port name in Device Manager/Ports</a:t>
            </a:r>
          </a:p>
          <a:p>
            <a:endParaRPr lang="en-US" dirty="0"/>
          </a:p>
          <a:p>
            <a:r>
              <a:rPr lang="en-US" dirty="0" smtClean="0"/>
              <a:t>In MAC/Linux: </a:t>
            </a:r>
            <a:r>
              <a:rPr lang="en-US" dirty="0" err="1" smtClean="0"/>
              <a:t>ls</a:t>
            </a:r>
            <a:r>
              <a:rPr lang="en-US" dirty="0" smtClean="0"/>
              <a:t> 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tty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Open the port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44951" y="1852923"/>
            <a:ext cx="7257327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serial.Serial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port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=“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COMx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”,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baudrate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115200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except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"Can not open the port"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38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Send A Command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18572" y="2286933"/>
            <a:ext cx="6148414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sendCommand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cmd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ser.write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cmd.encode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841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Testing the Program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2987" y="2054664"/>
            <a:ext cx="3792192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 True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"Testing commands"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sendCommand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"2"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time.sleep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sendCommand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"3"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time.sleep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sendCommand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"4"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time.sleep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sendCommand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"5"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time.sleep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746989"/>
              </p:ext>
            </p:extLst>
          </p:nvPr>
        </p:nvGraphicFramePr>
        <p:xfrm>
          <a:off x="5116010" y="1825263"/>
          <a:ext cx="3345084" cy="4459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542"/>
                <a:gridCol w="1672542"/>
              </a:tblGrid>
              <a:tr h="564237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Device</a:t>
                      </a:r>
                      <a:endParaRPr lang="en-US" dirty="0"/>
                    </a:p>
                  </a:txBody>
                  <a:tcPr/>
                </a:tc>
              </a:tr>
              <a:tr h="97388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</a:t>
                      </a:r>
                      <a:r>
                        <a:rPr lang="en-US" baseline="0" dirty="0" smtClean="0"/>
                        <a:t> on LED</a:t>
                      </a:r>
                      <a:endParaRPr lang="en-US" dirty="0"/>
                    </a:p>
                  </a:txBody>
                  <a:tcPr/>
                </a:tc>
              </a:tr>
              <a:tr h="97388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</a:t>
                      </a:r>
                      <a:r>
                        <a:rPr lang="en-US" baseline="0" dirty="0" smtClean="0"/>
                        <a:t> off LED</a:t>
                      </a:r>
                      <a:endParaRPr lang="en-US" dirty="0"/>
                    </a:p>
                  </a:txBody>
                  <a:tcPr/>
                </a:tc>
              </a:tr>
              <a:tr h="973888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</a:t>
                      </a:r>
                      <a:r>
                        <a:rPr lang="en-US" baseline="0" dirty="0" smtClean="0"/>
                        <a:t> on Relay</a:t>
                      </a:r>
                      <a:endParaRPr lang="en-US" dirty="0"/>
                    </a:p>
                  </a:txBody>
                  <a:tcPr/>
                </a:tc>
              </a:tr>
              <a:tr h="973888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</a:t>
                      </a:r>
                      <a:r>
                        <a:rPr lang="en-US" baseline="0" dirty="0" smtClean="0"/>
                        <a:t> of Relay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672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3778" y="2512324"/>
            <a:ext cx="9010222" cy="749614"/>
          </a:xfrm>
        </p:spPr>
        <p:txBody>
          <a:bodyPr/>
          <a:lstStyle/>
          <a:p>
            <a:r>
              <a:rPr lang="en-US" dirty="0" smtClean="0"/>
              <a:t>Full program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04880" y="748501"/>
            <a:ext cx="5143871" cy="57554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"Sensors and Actuators"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time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serial.tools.list_ports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serial.Serial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port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"COM8"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baudrate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115200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except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"Can not open the port"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sendCommand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cmd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ser.write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cmd.encode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 True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"Testing commands"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sendCommand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time.sleep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sendCommand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"3"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time.sleep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sendCommand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"4"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time.sleep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sendCommand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"5"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time.sleep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656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97" y="971550"/>
            <a:ext cx="8650783" cy="251164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Part 2: </a:t>
            </a:r>
            <a:r>
              <a:rPr lang="en-US" dirty="0" smtClean="0">
                <a:solidFill>
                  <a:srgbClr val="FFFF00"/>
                </a:solidFill>
              </a:rPr>
              <a:t>Receive Sensory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3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294</Words>
  <Application>Microsoft Office PowerPoint</Application>
  <PresentationFormat>On-screen Show (4:3)</PresentationFormat>
  <Paragraphs>68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Century Gothic</vt:lpstr>
      <vt:lpstr>Georgia</vt:lpstr>
      <vt:lpstr>Impact</vt:lpstr>
      <vt:lpstr>JetBrains Mono</vt:lpstr>
      <vt:lpstr>Tahoma</vt:lpstr>
      <vt:lpstr>Wingdings</vt:lpstr>
      <vt:lpstr>Wingdings 2</vt:lpstr>
      <vt:lpstr>Training presentation</vt:lpstr>
      <vt:lpstr>Hardware Connection based Serial Communication</vt:lpstr>
      <vt:lpstr>What is Serial Communication?</vt:lpstr>
      <vt:lpstr>Part 1: Send Commands To Hardware</vt:lpstr>
      <vt:lpstr>Step 1: Install pyserial</vt:lpstr>
      <vt:lpstr>Step 2: Open the port</vt:lpstr>
      <vt:lpstr>Step 3: Send A Command</vt:lpstr>
      <vt:lpstr>Step 4: Testing the Program</vt:lpstr>
      <vt:lpstr>Full program</vt:lpstr>
      <vt:lpstr>Part 2: Receive Sensory Data</vt:lpstr>
      <vt:lpstr>Receive and Process Data</vt:lpstr>
      <vt:lpstr>Request Sensory Data</vt:lpstr>
      <vt:lpstr>Testing the Program</vt:lpstr>
      <vt:lpstr>Exercise 1</vt:lpstr>
      <vt:lpstr>Exercise 2</vt:lpstr>
      <vt:lpstr>Finalize the LAB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2014-07-29T03:47:45Z</dcterms:created>
  <dcterms:modified xsi:type="dcterms:W3CDTF">2023-07-04T05:42:24Z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