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6"/>
  </p:notesMasterIdLst>
  <p:handoutMasterIdLst>
    <p:handoutMasterId r:id="rId17"/>
  </p:handoutMasterIdLst>
  <p:sldIdLst>
    <p:sldId id="257" r:id="rId3"/>
    <p:sldId id="319" r:id="rId4"/>
    <p:sldId id="320" r:id="rId5"/>
    <p:sldId id="321" r:id="rId6"/>
    <p:sldId id="322" r:id="rId7"/>
    <p:sldId id="324" r:id="rId8"/>
    <p:sldId id="275" r:id="rId9"/>
    <p:sldId id="315" r:id="rId10"/>
    <p:sldId id="325" r:id="rId11"/>
    <p:sldId id="326" r:id="rId12"/>
    <p:sldId id="327" r:id="rId13"/>
    <p:sldId id="328" r:id="rId14"/>
    <p:sldId id="316" r:id="rId15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24" autoAdjust="0"/>
    <p:restoredTop sz="89911" autoAdjust="0"/>
  </p:normalViewPr>
  <p:slideViewPr>
    <p:cSldViewPr snapToGrid="0">
      <p:cViewPr varScale="1">
        <p:scale>
          <a:sx n="102" d="100"/>
          <a:sy n="102" d="100"/>
        </p:scale>
        <p:origin x="920" y="68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notesViewPr>
    <p:cSldViewPr snapToGrid="0" showGuides="1">
      <p:cViewPr>
        <p:scale>
          <a:sx n="200" d="100"/>
          <a:sy n="200" d="100"/>
        </p:scale>
        <p:origin x="276" y="-19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6/27/2023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27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6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hcmut.edu.vn/~anhpham" TargetMode="External"/><Relationship Id="rId2" Type="http://schemas.openxmlformats.org/officeDocument/2006/relationships/hyperlink" Target="mailto:anhpham@cse.hcmut.edu.vn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283517"/>
            <a:ext cx="9010221" cy="5436758"/>
          </a:xfrm>
        </p:spPr>
        <p:txBody>
          <a:bodyPr>
            <a:normAutofit/>
          </a:bodyPr>
          <a:lstStyle>
            <a:lvl1pPr marL="365751" indent="-256026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just">
              <a:defRPr sz="24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General Information</a:t>
            </a:r>
          </a:p>
          <a:p>
            <a:pPr lvl="1" eaLnBrk="1" latinLnBrk="0" hangingPunct="1"/>
            <a:r>
              <a:rPr lang="en-US" dirty="0"/>
              <a:t>CSE 504003</a:t>
            </a:r>
          </a:p>
          <a:p>
            <a:pPr lvl="1" eaLnBrk="1" latinLnBrk="0" hangingPunct="1"/>
            <a:r>
              <a:rPr lang="en-US" dirty="0"/>
              <a:t>3 credits</a:t>
            </a:r>
          </a:p>
          <a:p>
            <a:pPr lvl="1" eaLnBrk="1" latinLnBrk="0" hangingPunct="1"/>
            <a:endParaRPr lang="en-US" dirty="0"/>
          </a:p>
          <a:p>
            <a:pPr lvl="0" eaLnBrk="1" latinLnBrk="0" hangingPunct="1"/>
            <a:r>
              <a:rPr lang="en-US" dirty="0"/>
              <a:t>Coordinator </a:t>
            </a:r>
          </a:p>
          <a:p>
            <a:pPr lvl="1"/>
            <a:r>
              <a:rPr lang="en-US" dirty="0"/>
              <a:t>Pham Hoang </a:t>
            </a:r>
            <a:r>
              <a:rPr lang="en-US" dirty="0" err="1"/>
              <a:t>Anh</a:t>
            </a:r>
            <a:endParaRPr lang="en-US" dirty="0"/>
          </a:p>
          <a:p>
            <a:pPr lvl="1"/>
            <a:r>
              <a:rPr lang="en-US" dirty="0"/>
              <a:t>Dept. Computer Engineering, Faculty of Computer Science and Engineering, HCMC Uni. Of Technology 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anhpham@cse.hcmut.edu.vn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Phone: (08)38647256 (Ext. 5843)</a:t>
            </a:r>
          </a:p>
          <a:p>
            <a:pPr lvl="1"/>
            <a:r>
              <a:rPr lang="en-US" dirty="0"/>
              <a:t>Homepage: </a:t>
            </a:r>
            <a:r>
              <a:rPr lang="en-US" dirty="0">
                <a:hlinkClick r:id="rId3"/>
              </a:rPr>
              <a:t>www.cse.hcmut.edu.vn/~anhpham</a:t>
            </a: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80"/>
            <a:ext cx="9010222" cy="749614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rongnhanle@hcmut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mailto:trongnhanle85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97" y="971550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How To Use Data Analytics?</a:t>
            </a:r>
            <a:endParaRPr lang="en-US" dirty="0"/>
          </a:p>
        </p:txBody>
      </p:sp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42892" y="6073587"/>
            <a:ext cx="4253134" cy="784413"/>
          </a:xfrm>
        </p:spPr>
        <p:txBody>
          <a:bodyPr>
            <a:normAutofit fontScale="62500" lnSpcReduction="20000"/>
          </a:bodyPr>
          <a:lstStyle/>
          <a:p>
            <a:endParaRPr lang="en-US" i="1" u="sng" dirty="0">
              <a:hlinkClick r:id="rId3"/>
            </a:endParaRPr>
          </a:p>
          <a:p>
            <a:r>
              <a:rPr lang="en-US" dirty="0">
                <a:hlinkClick r:id="rId3"/>
              </a:rPr>
              <a:t>trongnhanle@hcmut.edu.vn</a:t>
            </a:r>
            <a:endParaRPr lang="en-US" dirty="0"/>
          </a:p>
          <a:p>
            <a:r>
              <a:rPr lang="en-US" dirty="0">
                <a:hlinkClick r:id="rId4"/>
              </a:rPr>
              <a:t>trongnhanle85@gmail.com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88077" y="5504481"/>
            <a:ext cx="3444900" cy="74961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 TRỌNG NHÂN</a:t>
            </a:r>
          </a:p>
        </p:txBody>
      </p:sp>
      <p:pic>
        <p:nvPicPr>
          <p:cNvPr id="2050" name="Picture 2" descr="Introduction To Computer Science | Learn Computer Scien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162" y="4306438"/>
            <a:ext cx="5326110" cy="236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etnam Software Outsourcing | How Essential Is Computer Science To Our  Lives?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73" y="3958180"/>
            <a:ext cx="2624108" cy="173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Implement the message()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6800" y="3039876"/>
            <a:ext cx="6463629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message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client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feed_id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, payload):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"Received: "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payload)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feed_id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==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"equation"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global_equation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payload</a:t>
            </a:r>
            <a:b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global_equation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66800" y="1935690"/>
            <a:ext cx="6008376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global_equation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"“ #global variable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02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Implement the HTTP Get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250" t="12074" r="33167" b="25111"/>
          <a:stretch/>
        </p:blipFill>
        <p:spPr>
          <a:xfrm>
            <a:off x="3322320" y="1584959"/>
            <a:ext cx="4221587" cy="4441571"/>
          </a:xfrm>
          <a:prstGeom prst="rect">
            <a:avLst/>
          </a:prstGeom>
        </p:spPr>
      </p:pic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0" y="4770119"/>
            <a:ext cx="9010221" cy="563315"/>
          </a:xfrm>
        </p:spPr>
        <p:txBody>
          <a:bodyPr/>
          <a:lstStyle/>
          <a:p>
            <a:r>
              <a:rPr lang="en-US" b="1" dirty="0"/>
              <a:t>Copy the API</a:t>
            </a:r>
          </a:p>
        </p:txBody>
      </p:sp>
    </p:spTree>
    <p:extLst>
      <p:ext uri="{BB962C8B-B14F-4D97-AF65-F5344CB8AC3E}">
        <p14:creationId xmlns:p14="http://schemas.microsoft.com/office/powerpoint/2010/main" val="11092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Implement the HTTP Get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3400" y="2394347"/>
            <a:ext cx="7994428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init_global_equation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():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headers = {}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aio_url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“YOUR API"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 =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requests.get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url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aio_url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headers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=headers,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verify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data =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x.json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global_equation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data[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last_value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"Get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lastest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value:"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global_equation</a:t>
            </a:r>
            <a:r>
              <a:rPr kumimoji="0" lang="en-US" sz="2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56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889" y="1993449"/>
            <a:ext cx="9010221" cy="1191146"/>
          </a:xfrm>
        </p:spPr>
        <p:txBody>
          <a:bodyPr/>
          <a:lstStyle/>
          <a:p>
            <a:r>
              <a:rPr lang="en-US" dirty="0"/>
              <a:t>Generate 3 random values</a:t>
            </a:r>
          </a:p>
          <a:p>
            <a:r>
              <a:rPr lang="en-US" dirty="0"/>
              <a:t>Calculate the next value, based on these 3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Intergrade the project</a:t>
            </a:r>
          </a:p>
        </p:txBody>
      </p:sp>
    </p:spTree>
    <p:extLst>
      <p:ext uri="{BB962C8B-B14F-4D97-AF65-F5344CB8AC3E}">
        <p14:creationId xmlns:p14="http://schemas.microsoft.com/office/powerpoint/2010/main" val="97187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Growing degree days (GDD) is a weather-based indicator for assessing crop development.</a:t>
            </a:r>
          </a:p>
          <a:p>
            <a:r>
              <a:rPr lang="en-US" dirty="0"/>
              <a:t>It is a function of many sensors: light, humidity, </a:t>
            </a:r>
            <a:r>
              <a:rPr lang="en-US" dirty="0" err="1"/>
              <a:t>v.v</a:t>
            </a:r>
            <a:r>
              <a:rPr lang="en-US" dirty="0"/>
              <a:t>…</a:t>
            </a:r>
          </a:p>
          <a:p>
            <a:r>
              <a:rPr lang="en-US" dirty="0"/>
              <a:t>A simple function is proposed for this feature</a:t>
            </a:r>
          </a:p>
          <a:p>
            <a:r>
              <a:rPr lang="en-US" dirty="0"/>
              <a:t>GDD is published to the </a:t>
            </a:r>
            <a:r>
              <a:rPr lang="en-US" dirty="0" err="1"/>
              <a:t>IoT</a:t>
            </a:r>
            <a:r>
              <a:rPr lang="en-US" dirty="0"/>
              <a:t> server as an additional information (or an advanced sensor)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Simple Data Analytics</a:t>
            </a:r>
          </a:p>
        </p:txBody>
      </p:sp>
      <p:pic>
        <p:nvPicPr>
          <p:cNvPr id="3074" name="Picture 2" descr="Tracking Growing Degree Days (GDD) for better prediction and crop  management | Regrow 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58" y="3988786"/>
            <a:ext cx="3686600" cy="245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rowing Degree Days Calculator: Benefits &amp; Use | Crop Nutrition | eKonom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089" y="3988787"/>
            <a:ext cx="4236730" cy="245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8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97" y="971550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Part 1: Evaluation Function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python file (e.g. eval_testing.py)</a:t>
            </a:r>
          </a:p>
          <a:p>
            <a:endParaRPr lang="en-US" dirty="0"/>
          </a:p>
          <a:p>
            <a:pPr marL="109725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Working with </a:t>
            </a:r>
            <a:r>
              <a:rPr lang="en-US" dirty="0" err="1"/>
              <a:t>eval</a:t>
            </a:r>
            <a:r>
              <a:rPr lang="en-US" dirty="0"/>
              <a:t>()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9858" y="2301662"/>
            <a:ext cx="2267737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"Test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Eval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99858" y="3461046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modify_value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x1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x2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x3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result =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eval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(equation)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(result)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result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99858" y="486206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b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modify_value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(a,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14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 more data from raw values:</a:t>
            </a:r>
          </a:p>
          <a:p>
            <a:pPr lvl="1"/>
            <a:r>
              <a:rPr lang="en-US" dirty="0"/>
              <a:t>AQI value from some standard values (temperature, </a:t>
            </a:r>
            <a:r>
              <a:rPr lang="en-US" dirty="0" err="1"/>
              <a:t>humidy</a:t>
            </a:r>
            <a:r>
              <a:rPr lang="en-US" dirty="0"/>
              <a:t>, PM2.5, PM10, ….)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car parking is full or not?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Sensor calibration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Features using </a:t>
            </a:r>
            <a:r>
              <a:rPr lang="en-US" dirty="0" err="1"/>
              <a:t>eval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4938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97" y="971550"/>
            <a:ext cx="8650783" cy="251164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Part 2: </a:t>
            </a:r>
            <a:r>
              <a:rPr lang="en-US" dirty="0" err="1">
                <a:solidFill>
                  <a:srgbClr val="FFFF00"/>
                </a:solidFill>
              </a:rPr>
              <a:t>Intergrate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eval</a:t>
            </a:r>
            <a:r>
              <a:rPr lang="en-US" dirty="0">
                <a:solidFill>
                  <a:srgbClr val="FFFF00"/>
                </a:solidFill>
              </a:rPr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3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one more feed in </a:t>
            </a:r>
            <a:r>
              <a:rPr lang="en-US" dirty="0" err="1"/>
              <a:t>Adafruit</a:t>
            </a:r>
            <a:r>
              <a:rPr lang="en-US" dirty="0"/>
              <a:t> IO,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b="1" dirty="0"/>
              <a:t>equation</a:t>
            </a:r>
          </a:p>
          <a:p>
            <a:pPr lvl="1"/>
            <a:r>
              <a:rPr lang="en-US" dirty="0"/>
              <a:t>Your equation will be published to the server manually</a:t>
            </a:r>
          </a:p>
          <a:p>
            <a:pPr lvl="1"/>
            <a:r>
              <a:rPr lang="en-US" dirty="0"/>
              <a:t>In the python source code:</a:t>
            </a:r>
          </a:p>
          <a:p>
            <a:pPr lvl="2"/>
            <a:r>
              <a:rPr lang="en-US" b="1" dirty="0"/>
              <a:t>Subscribe to receive</a:t>
            </a:r>
            <a:r>
              <a:rPr lang="en-US" dirty="0"/>
              <a:t> the value, which is in string</a:t>
            </a:r>
          </a:p>
          <a:p>
            <a:pPr lvl="2"/>
            <a:r>
              <a:rPr lang="en-US" b="1" dirty="0"/>
              <a:t>Check the topic </a:t>
            </a:r>
            <a:r>
              <a:rPr lang="en-US" dirty="0"/>
              <a:t>when data is received</a:t>
            </a:r>
          </a:p>
          <a:p>
            <a:pPr lvl="2"/>
            <a:endParaRPr lang="en-US" dirty="0"/>
          </a:p>
          <a:p>
            <a:r>
              <a:rPr lang="en-US" dirty="0"/>
              <a:t>Perform </a:t>
            </a:r>
            <a:r>
              <a:rPr lang="en-US" b="1" dirty="0"/>
              <a:t>HTTP Get </a:t>
            </a:r>
            <a:r>
              <a:rPr lang="en-US" dirty="0"/>
              <a:t>to receive the last data since MQTT is only activated when there is a data, which is published</a:t>
            </a:r>
          </a:p>
          <a:p>
            <a:endParaRPr lang="en-US" dirty="0"/>
          </a:p>
          <a:p>
            <a:r>
              <a:rPr lang="en-US" dirty="0"/>
              <a:t>Commit your project 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6287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1: Create a new Feed, named equation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917" t="16666" r="12083" b="28074"/>
          <a:stretch/>
        </p:blipFill>
        <p:spPr>
          <a:xfrm>
            <a:off x="411480" y="1489318"/>
            <a:ext cx="8462244" cy="3372241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8529" y="5410199"/>
            <a:ext cx="9010221" cy="1310075"/>
          </a:xfrm>
        </p:spPr>
        <p:txBody>
          <a:bodyPr/>
          <a:lstStyle/>
          <a:p>
            <a:r>
              <a:rPr lang="en-US" dirty="0"/>
              <a:t>Add an equation for testing, e.g. x1 + x2 + x3</a:t>
            </a:r>
          </a:p>
          <a:p>
            <a:r>
              <a:rPr lang="en-US" dirty="0"/>
              <a:t>Set the privacy of the feed to public</a:t>
            </a:r>
          </a:p>
        </p:txBody>
      </p:sp>
    </p:spTree>
    <p:extLst>
      <p:ext uri="{BB962C8B-B14F-4D97-AF65-F5344CB8AC3E}">
        <p14:creationId xmlns:p14="http://schemas.microsoft.com/office/powerpoint/2010/main" val="274014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Subscribe to the equation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121248"/>
            <a:ext cx="5666936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connected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(client):</a:t>
            </a:r>
            <a:b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"Server connected ..."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client.subscribe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"button1"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client.subscribe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"button2"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client.subscribe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"equation"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72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527</Words>
  <Application>Microsoft Office PowerPoint</Application>
  <PresentationFormat>On-screen Show (4:3)</PresentationFormat>
  <Paragraphs>52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Century Gothic</vt:lpstr>
      <vt:lpstr>Georgia</vt:lpstr>
      <vt:lpstr>Impact</vt:lpstr>
      <vt:lpstr>JetBrains Mono</vt:lpstr>
      <vt:lpstr>Tahoma</vt:lpstr>
      <vt:lpstr>Wingdings</vt:lpstr>
      <vt:lpstr>Wingdings 2</vt:lpstr>
      <vt:lpstr>Training presentation</vt:lpstr>
      <vt:lpstr>How To Use Data Analytics?</vt:lpstr>
      <vt:lpstr>Introduction to Simple Data Analytics</vt:lpstr>
      <vt:lpstr>Part 1: Evaluation Function in Python</vt:lpstr>
      <vt:lpstr>Step 1: Working with eval()</vt:lpstr>
      <vt:lpstr>Potential Features using eval()</vt:lpstr>
      <vt:lpstr>Part 2: Intergrate eval function</vt:lpstr>
      <vt:lpstr>Content</vt:lpstr>
      <vt:lpstr>Step 1: Create a new Feed, named equation</vt:lpstr>
      <vt:lpstr>Step 2: Subscribe to the equation </vt:lpstr>
      <vt:lpstr>Step 3: Implement the message()</vt:lpstr>
      <vt:lpstr>Step 4: Implement the HTTP Get</vt:lpstr>
      <vt:lpstr>Step 4: Implement the HTTP Get</vt:lpstr>
      <vt:lpstr>Step 5: Intergrade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2014-07-29T03:47:45Z</dcterms:created>
  <dcterms:modified xsi:type="dcterms:W3CDTF">2023-06-27T07:12:35Z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