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100" d="100"/>
          <a:sy n="100" d="100"/>
        </p:scale>
        <p:origin x="768"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17/08/2023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17/08/2023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9"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1"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8"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1"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3"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5"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0"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3"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3"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29"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210050" y="554333"/>
            <a:ext cx="7667625" cy="5734050"/>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lgn="just">
              <a:buClr>
                <a:schemeClr val="tx2">
                  <a:lumMod val="100000"/>
                </a:schemeClr>
              </a:buClr>
              <a:buSzPct val="100000"/>
              <a:buFont typeface="Arial" panose="020B0604020202020204" pitchFamily="34" charset="0"/>
              <a:buNone/>
            </a:pPr>
            <a:r>
              <a:rPr lang="en-US" sz="1600" b="1" u="sng" dirty="0" smtClean="0">
                <a:solidFill>
                  <a:schemeClr val="tx1">
                    <a:lumMod val="100000"/>
                  </a:schemeClr>
                </a:solidFill>
                <a:latin typeface="+mj-lt"/>
              </a:rPr>
              <a:t>Situation:</a:t>
            </a:r>
            <a:endParaRPr lang="en-US" sz="1600" b="1" u="sng" dirty="0">
              <a:solidFill>
                <a:schemeClr val="tx1">
                  <a:lumMod val="100000"/>
                </a:schemeClr>
              </a:solidFill>
              <a:latin typeface="+mj-lt"/>
            </a:endParaRPr>
          </a:p>
          <a:p>
            <a:pPr marL="324000" lvl="1" indent="-216000" algn="just">
              <a:lnSpc>
                <a:spcPct val="100000"/>
              </a:lnSpc>
              <a:spcAft>
                <a:spcPts val="0"/>
              </a:spcAft>
              <a:buClr>
                <a:schemeClr val="tx2">
                  <a:lumMod val="100000"/>
                </a:schemeClr>
              </a:buClr>
              <a:buSzPct val="100000"/>
              <a:buFont typeface="Trebuchet MS" panose="020B0703020202090204" pitchFamily="34" charset="0"/>
              <a:buChar char="•"/>
            </a:pPr>
            <a:r>
              <a:rPr lang="en-US" sz="1600" dirty="0" err="1" smtClean="0">
                <a:solidFill>
                  <a:schemeClr val="tx1">
                    <a:lumMod val="100000"/>
                  </a:schemeClr>
                </a:solidFill>
                <a:latin typeface="+mj-lt"/>
              </a:rPr>
              <a:t>PowerCo</a:t>
            </a:r>
            <a:r>
              <a:rPr lang="en-US" sz="1600" dirty="0" smtClean="0">
                <a:solidFill>
                  <a:schemeClr val="tx1">
                    <a:lumMod val="100000"/>
                  </a:schemeClr>
                </a:solidFill>
                <a:latin typeface="+mj-lt"/>
              </a:rPr>
              <a:t> has a problem with the customer churn; they believe it is caused by customers’ price sensitivities. One possible solution is to provide a </a:t>
            </a:r>
            <a:r>
              <a:rPr lang="en-US" sz="1600" dirty="0" smtClean="0">
                <a:solidFill>
                  <a:srgbClr val="FF0000"/>
                </a:solidFill>
                <a:latin typeface="+mj-lt"/>
              </a:rPr>
              <a:t>20%-discount</a:t>
            </a:r>
            <a:r>
              <a:rPr lang="en-US" sz="1600" dirty="0" smtClean="0">
                <a:solidFill>
                  <a:schemeClr val="tx1">
                    <a:lumMod val="100000"/>
                  </a:schemeClr>
                </a:solidFill>
                <a:latin typeface="+mj-lt"/>
              </a:rPr>
              <a:t> to customers who are most likely to start leaving.</a:t>
            </a:r>
            <a:endParaRPr lang="en-US" sz="1600" dirty="0">
              <a:solidFill>
                <a:schemeClr val="tx1">
                  <a:lumMod val="100000"/>
                </a:schemeClr>
              </a:solidFill>
              <a:latin typeface="+mj-lt"/>
            </a:endParaRPr>
          </a:p>
          <a:p>
            <a:pPr marL="108000" lvl="1" indent="0" algn="just">
              <a:lnSpc>
                <a:spcPct val="100000"/>
              </a:lnSpc>
              <a:spcAft>
                <a:spcPts val="0"/>
              </a:spcAft>
              <a:buClr>
                <a:schemeClr val="tx2">
                  <a:lumMod val="100000"/>
                </a:schemeClr>
              </a:buClr>
              <a:buSzPct val="100000"/>
              <a:buNone/>
            </a:pPr>
            <a:endParaRPr lang="en-US" sz="1600" dirty="0">
              <a:solidFill>
                <a:schemeClr val="tx1">
                  <a:lumMod val="100000"/>
                </a:schemeClr>
              </a:solidFill>
              <a:latin typeface="+mj-lt"/>
            </a:endParaRPr>
          </a:p>
          <a:p>
            <a:pPr marL="108000" lvl="1" indent="0" algn="just">
              <a:buClr>
                <a:schemeClr val="tx2">
                  <a:lumMod val="100000"/>
                </a:schemeClr>
              </a:buClr>
              <a:buSzPct val="100000"/>
              <a:buNone/>
            </a:pPr>
            <a:r>
              <a:rPr lang="en-US" sz="1600" b="1" u="sng" dirty="0" smtClean="0">
                <a:solidFill>
                  <a:schemeClr val="tx1">
                    <a:lumMod val="100000"/>
                  </a:schemeClr>
                </a:solidFill>
                <a:latin typeface="+mj-lt"/>
              </a:rPr>
              <a:t>Machine learning modelling:</a:t>
            </a:r>
            <a:endParaRPr lang="en-US" sz="1600" b="1" u="sng" dirty="0">
              <a:solidFill>
                <a:schemeClr val="tx1">
                  <a:lumMod val="100000"/>
                </a:schemeClr>
              </a:solidFill>
              <a:latin typeface="+mj-lt"/>
            </a:endParaRPr>
          </a:p>
          <a:p>
            <a:pPr marL="324000" lvl="1" indent="-216000" algn="just">
              <a:lnSpc>
                <a:spcPct val="100000"/>
              </a:lnSpc>
              <a:spcAft>
                <a:spcPts val="0"/>
              </a:spcAft>
              <a:buClr>
                <a:schemeClr val="tx2">
                  <a:lumMod val="100000"/>
                </a:schemeClr>
              </a:buClr>
              <a:buSzPct val="100000"/>
              <a:buFont typeface="Trebuchet MS" panose="020B0703020202090204" pitchFamily="34" charset="0"/>
              <a:buChar char="•"/>
            </a:pPr>
            <a:r>
              <a:rPr lang="en-US" sz="1600" dirty="0" smtClean="0">
                <a:solidFill>
                  <a:schemeClr val="tx1">
                    <a:lumMod val="100000"/>
                  </a:schemeClr>
                </a:solidFill>
                <a:latin typeface="+mj-lt"/>
              </a:rPr>
              <a:t>After Data cleaning, EDA and Feature engineering, I applied Logistics Regression, Random Forest and </a:t>
            </a:r>
            <a:r>
              <a:rPr lang="en-US" sz="1600" dirty="0" err="1" smtClean="0">
                <a:solidFill>
                  <a:schemeClr val="tx1">
                    <a:lumMod val="100000"/>
                  </a:schemeClr>
                </a:solidFill>
                <a:latin typeface="+mj-lt"/>
              </a:rPr>
              <a:t>LightGBM</a:t>
            </a:r>
            <a:r>
              <a:rPr lang="en-US" sz="1600" dirty="0" smtClean="0">
                <a:solidFill>
                  <a:schemeClr val="tx1">
                    <a:lumMod val="100000"/>
                  </a:schemeClr>
                </a:solidFill>
                <a:latin typeface="+mj-lt"/>
              </a:rPr>
              <a:t> Classifier. These models have been built to predict customers’ churn probability. </a:t>
            </a:r>
          </a:p>
          <a:p>
            <a:pPr marL="324000" lvl="1" indent="-216000" algn="just">
              <a:lnSpc>
                <a:spcPct val="100000"/>
              </a:lnSpc>
              <a:spcAft>
                <a:spcPts val="0"/>
              </a:spcAft>
              <a:buClr>
                <a:schemeClr val="tx2">
                  <a:lumMod val="100000"/>
                </a:schemeClr>
              </a:buClr>
              <a:buSzPct val="100000"/>
              <a:buFont typeface="Trebuchet MS" panose="020B0703020202090204" pitchFamily="34" charset="0"/>
              <a:buChar char="•"/>
            </a:pPr>
            <a:r>
              <a:rPr lang="en-US" sz="1600" dirty="0" smtClean="0">
                <a:solidFill>
                  <a:schemeClr val="tx1">
                    <a:lumMod val="100000"/>
                  </a:schemeClr>
                </a:solidFill>
                <a:latin typeface="+mj-lt"/>
              </a:rPr>
              <a:t>Random Forest and </a:t>
            </a:r>
            <a:r>
              <a:rPr lang="en-US" sz="1600" dirty="0" err="1" smtClean="0">
                <a:solidFill>
                  <a:schemeClr val="tx1">
                    <a:lumMod val="100000"/>
                  </a:schemeClr>
                </a:solidFill>
                <a:latin typeface="+mj-lt"/>
              </a:rPr>
              <a:t>LightGBM</a:t>
            </a:r>
            <a:r>
              <a:rPr lang="en-US" sz="1600" dirty="0" smtClean="0">
                <a:solidFill>
                  <a:schemeClr val="tx1">
                    <a:lumMod val="100000"/>
                  </a:schemeClr>
                </a:solidFill>
                <a:latin typeface="+mj-lt"/>
              </a:rPr>
              <a:t> Classifier models archive more than 0.9 at Precision and Recall and ROC-AUC of these models are also high, more than 0.97 on test set.</a:t>
            </a:r>
            <a:endParaRPr lang="en-US" sz="1600" dirty="0">
              <a:solidFill>
                <a:schemeClr val="tx1">
                  <a:lumMod val="100000"/>
                </a:schemeClr>
              </a:solidFill>
              <a:latin typeface="+mj-lt"/>
            </a:endParaRPr>
          </a:p>
          <a:p>
            <a:pPr marL="324000" lvl="1" indent="-216000" algn="just">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mj-lt"/>
            </a:endParaRPr>
          </a:p>
          <a:p>
            <a:pPr marL="108000" lvl="1" indent="0" algn="just">
              <a:buClr>
                <a:schemeClr val="tx2">
                  <a:lumMod val="100000"/>
                </a:schemeClr>
              </a:buClr>
              <a:buSzPct val="100000"/>
              <a:buNone/>
            </a:pPr>
            <a:r>
              <a:rPr lang="en-US" sz="1600" b="1" u="sng" dirty="0" smtClean="0">
                <a:solidFill>
                  <a:schemeClr val="tx1">
                    <a:lumMod val="100000"/>
                  </a:schemeClr>
                </a:solidFill>
                <a:latin typeface="+mj-lt"/>
              </a:rPr>
              <a:t>Insight:</a:t>
            </a:r>
            <a:endParaRPr lang="en-US" sz="1600" b="1" u="sng" dirty="0">
              <a:solidFill>
                <a:schemeClr val="tx1">
                  <a:lumMod val="100000"/>
                </a:schemeClr>
              </a:solidFill>
              <a:latin typeface="+mj-lt"/>
            </a:endParaRPr>
          </a:p>
          <a:p>
            <a:pPr marL="324000" lvl="1" indent="-216000" algn="just">
              <a:lnSpc>
                <a:spcPct val="100000"/>
              </a:lnSpc>
              <a:spcAft>
                <a:spcPts val="0"/>
              </a:spcAft>
              <a:buClr>
                <a:schemeClr val="tx2">
                  <a:lumMod val="100000"/>
                </a:schemeClr>
              </a:buClr>
              <a:buSzPct val="100000"/>
              <a:buFont typeface="Trebuchet MS" panose="020B0703020202090204" pitchFamily="34" charset="0"/>
              <a:buChar char="•"/>
            </a:pPr>
            <a:r>
              <a:rPr lang="en-US" sz="1600" dirty="0" smtClean="0">
                <a:solidFill>
                  <a:schemeClr val="tx1">
                    <a:lumMod val="100000"/>
                  </a:schemeClr>
                </a:solidFill>
                <a:latin typeface="+mj-lt"/>
              </a:rPr>
              <a:t>Nearly </a:t>
            </a:r>
            <a:r>
              <a:rPr lang="en-US" sz="1600" dirty="0" smtClean="0">
                <a:solidFill>
                  <a:srgbClr val="FF0000"/>
                </a:solidFill>
                <a:latin typeface="+mj-lt"/>
              </a:rPr>
              <a:t>10% (9.72%)</a:t>
            </a:r>
            <a:r>
              <a:rPr lang="en-US" sz="1600" dirty="0" smtClean="0">
                <a:solidFill>
                  <a:schemeClr val="tx1">
                    <a:lumMod val="100000"/>
                  </a:schemeClr>
                </a:solidFill>
                <a:latin typeface="+mj-lt"/>
              </a:rPr>
              <a:t> of the customers have churned and </a:t>
            </a:r>
            <a:r>
              <a:rPr lang="en-US" sz="1600" dirty="0" smtClean="0">
                <a:solidFill>
                  <a:srgbClr val="FF0000"/>
                </a:solidFill>
                <a:latin typeface="+mj-lt"/>
              </a:rPr>
              <a:t>90%</a:t>
            </a:r>
            <a:r>
              <a:rPr lang="en-US" sz="1600" dirty="0" smtClean="0">
                <a:solidFill>
                  <a:schemeClr val="tx1">
                    <a:lumMod val="100000"/>
                  </a:schemeClr>
                </a:solidFill>
                <a:latin typeface="+mj-lt"/>
              </a:rPr>
              <a:t> of the customers have not churned.</a:t>
            </a:r>
          </a:p>
          <a:p>
            <a:pPr marL="324000" lvl="1" indent="-216000" algn="just">
              <a:lnSpc>
                <a:spcPct val="100000"/>
              </a:lnSpc>
              <a:spcAft>
                <a:spcPts val="0"/>
              </a:spcAft>
              <a:buClr>
                <a:schemeClr val="tx2">
                  <a:lumMod val="100000"/>
                </a:schemeClr>
              </a:buClr>
              <a:buSzPct val="100000"/>
              <a:buFont typeface="Trebuchet MS" panose="020B0703020202090204" pitchFamily="34" charset="0"/>
              <a:buChar char="•"/>
            </a:pPr>
            <a:r>
              <a:rPr lang="en-US" sz="1600" dirty="0">
                <a:latin typeface="+mj-lt"/>
              </a:rPr>
              <a:t>Subscribed power and Gross margin on power subscription is a top driver for churn in this model.</a:t>
            </a:r>
          </a:p>
          <a:p>
            <a:pPr marL="324000" lvl="1" indent="-216000" algn="just">
              <a:lnSpc>
                <a:spcPct val="100000"/>
              </a:lnSpc>
              <a:spcAft>
                <a:spcPts val="0"/>
              </a:spcAft>
              <a:buClr>
                <a:schemeClr val="tx2">
                  <a:lumMod val="100000"/>
                </a:schemeClr>
              </a:buClr>
              <a:buSzPct val="100000"/>
              <a:buFont typeface="Trebuchet MS" panose="020B0703020202090204" pitchFamily="34" charset="0"/>
              <a:buChar char="•"/>
            </a:pPr>
            <a:r>
              <a:rPr lang="en-US" sz="1600" dirty="0">
                <a:latin typeface="+mj-lt"/>
              </a:rPr>
              <a:t>Forecasted bill of meter rental for the next 12 months also is an influential drive.</a:t>
            </a:r>
          </a:p>
          <a:p>
            <a:pPr marL="324000" lvl="1" indent="-216000" algn="just">
              <a:lnSpc>
                <a:spcPct val="100000"/>
              </a:lnSpc>
              <a:spcAft>
                <a:spcPts val="0"/>
              </a:spcAft>
              <a:buClr>
                <a:schemeClr val="tx2">
                  <a:lumMod val="100000"/>
                </a:schemeClr>
              </a:buClr>
              <a:buSzPct val="100000"/>
              <a:buFont typeface="Trebuchet MS" panose="020B0703020202090204" pitchFamily="34" charset="0"/>
              <a:buChar char="•"/>
            </a:pPr>
            <a:r>
              <a:rPr lang="en-US" sz="1600" dirty="0">
                <a:latin typeface="+mj-lt"/>
              </a:rPr>
              <a:t>Time seems to be an influential factor, especially the number of months they have been active, their tenure and the number of months since they updated their contract</a:t>
            </a:r>
            <a:r>
              <a:rPr lang="en-US" sz="1600" dirty="0" smtClean="0">
                <a:latin typeface="+mj-lt"/>
              </a:rPr>
              <a:t>.</a:t>
            </a:r>
            <a:endParaRPr lang="en-US" sz="1600" dirty="0">
              <a:latin typeface="+mj-lt"/>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TotalTime>
  <Words>203</Words>
  <Application>Microsoft Office PowerPoint</Application>
  <PresentationFormat>Widescreen</PresentationFormat>
  <Paragraphs>14</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Duy Duong</cp:lastModifiedBy>
  <cp:revision>450</cp:revision>
  <cp:lastPrinted>2016-04-06T18:59:25Z</cp:lastPrinted>
  <dcterms:created xsi:type="dcterms:W3CDTF">2016-11-04T11:46:04Z</dcterms:created>
  <dcterms:modified xsi:type="dcterms:W3CDTF">2023-08-17T07:56:38Z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