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5"/>
  </p:notesMasterIdLst>
  <p:sldIdLst>
    <p:sldId id="4778" r:id="rId2"/>
    <p:sldId id="1010" r:id="rId3"/>
    <p:sldId id="4780" r:id="rId4"/>
    <p:sldId id="4779" r:id="rId5"/>
    <p:sldId id="4781" r:id="rId6"/>
    <p:sldId id="4787" r:id="rId7"/>
    <p:sldId id="4788" r:id="rId8"/>
    <p:sldId id="4789" r:id="rId9"/>
    <p:sldId id="4790" r:id="rId10"/>
    <p:sldId id="4791" r:id="rId11"/>
    <p:sldId id="4784" r:id="rId12"/>
    <p:sldId id="4785" r:id="rId13"/>
    <p:sldId id="275" r:id="rId14"/>
  </p:sldIdLst>
  <p:sldSz cx="12192000" cy="6858000"/>
  <p:notesSz cx="6858000" cy="9144000"/>
  <p:embeddedFontLst>
    <p:embeddedFont>
      <p:font typeface="Roboto Medium" panose="02000000000000000000" pitchFamily="2" charset="0"/>
      <p:regular r:id="rId16"/>
      <p:italic r:id="rId17"/>
    </p:embeddedFont>
    <p:embeddedFont>
      <p:font typeface="Calibri" panose="020F0502020204030204" pitchFamily="34" charset="0"/>
      <p:regular r:id="rId18"/>
      <p:bold r:id="rId19"/>
      <p:italic r:id="rId20"/>
      <p:boldItalic r:id="rId21"/>
    </p:embeddedFont>
    <p:embeddedFont>
      <p:font typeface="Roboto Light" panose="02000000000000000000" pitchFamily="2" charset="0"/>
      <p:regular r:id="rId22"/>
      <p:italic r:id="rId23"/>
    </p:embeddedFont>
    <p:embeddedFont>
      <p:font typeface="Roboto" panose="02000000000000000000" pitchFamily="2" charset="0"/>
      <p:regular r:id="rId24"/>
      <p:bold r:id="rId25"/>
      <p:italic r:id="rId26"/>
      <p:boldItalic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7"/>
            <p14:sldId id="4788"/>
            <p14:sldId id="4789"/>
            <p14:sldId id="4790"/>
            <p14:sldId id="4791"/>
            <p14:sldId id="4784"/>
            <p14:sldId id="4785"/>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showGuides="1">
      <p:cViewPr varScale="1">
        <p:scale>
          <a:sx n="95" d="100"/>
          <a:sy n="95" d="100"/>
        </p:scale>
        <p:origin x="1476" y="66"/>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2/08/2023</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13</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smtClean="0"/>
              <a:t>August 2023</a:t>
            </a:r>
            <a:endParaRPr lang="en-AU" dirty="0"/>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89354" y="1282934"/>
            <a:ext cx="10583544" cy="4243660"/>
          </a:xfrm>
        </p:spPr>
        <p:txBody>
          <a:bodyPr/>
          <a:lstStyle/>
          <a:p>
            <a:pPr algn="just"/>
            <a:r>
              <a:rPr lang="en-US" dirty="0" smtClean="0">
                <a:latin typeface="Roboto Light" panose="02000000000000000000" pitchFamily="2" charset="0"/>
                <a:ea typeface="Roboto Light" panose="02000000000000000000" pitchFamily="2" charset="0"/>
              </a:rPr>
              <a:t>3 </a:t>
            </a:r>
            <a:r>
              <a:rPr lang="en-US" dirty="0">
                <a:latin typeface="Roboto Light" panose="02000000000000000000" pitchFamily="2" charset="0"/>
                <a:ea typeface="Roboto Light" panose="02000000000000000000" pitchFamily="2" charset="0"/>
              </a:rPr>
              <a:t>customer </a:t>
            </a:r>
            <a:r>
              <a:rPr lang="en-US" dirty="0" smtClean="0">
                <a:latin typeface="Roboto Light" panose="02000000000000000000" pitchFamily="2" charset="0"/>
                <a:ea typeface="Roboto Light" panose="02000000000000000000" pitchFamily="2" charset="0"/>
              </a:rPr>
              <a:t>groups: Mainstream </a:t>
            </a:r>
            <a:r>
              <a:rPr lang="en-US" dirty="0">
                <a:latin typeface="Roboto Light" panose="02000000000000000000" pitchFamily="2" charset="0"/>
                <a:ea typeface="Roboto Light" panose="02000000000000000000" pitchFamily="2" charset="0"/>
              </a:rPr>
              <a:t>Young Singles/Couples, Mainstream Retirees and Budget Older </a:t>
            </a:r>
            <a:r>
              <a:rPr lang="en-US" dirty="0" smtClean="0">
                <a:latin typeface="Roboto Light" panose="02000000000000000000" pitchFamily="2" charset="0"/>
                <a:ea typeface="Roboto Light" panose="02000000000000000000" pitchFamily="2" charset="0"/>
              </a:rPr>
              <a:t>Families contributed to the most sales, have the largest number of customers.</a:t>
            </a:r>
          </a:p>
          <a:p>
            <a:pPr marL="342900" indent="-342900" algn="just">
              <a:buFont typeface="Arial" panose="020B0604020202020204" pitchFamily="34" charset="0"/>
              <a:buChar char="•"/>
            </a:pPr>
            <a:r>
              <a:rPr lang="en-US" dirty="0">
                <a:latin typeface="Roboto Light" panose="02000000000000000000" pitchFamily="2" charset="0"/>
                <a:ea typeface="Roboto Light" panose="02000000000000000000" pitchFamily="2" charset="0"/>
              </a:rPr>
              <a:t>Mainstream Young </a:t>
            </a:r>
            <a:r>
              <a:rPr lang="en-US" dirty="0" smtClean="0">
                <a:latin typeface="Roboto Light" panose="02000000000000000000" pitchFamily="2" charset="0"/>
                <a:ea typeface="Roboto Light" panose="02000000000000000000" pitchFamily="2" charset="0"/>
              </a:rPr>
              <a:t>Singles/Couples has highest </a:t>
            </a:r>
            <a:r>
              <a:rPr lang="en-US" dirty="0" err="1" smtClean="0">
                <a:latin typeface="Roboto Light" panose="02000000000000000000" pitchFamily="2" charset="0"/>
                <a:ea typeface="Roboto Light" panose="02000000000000000000" pitchFamily="2" charset="0"/>
              </a:rPr>
              <a:t>price_unit_avg</a:t>
            </a:r>
            <a:r>
              <a:rPr lang="en-US" dirty="0" smtClean="0">
                <a:latin typeface="Roboto Light" panose="02000000000000000000" pitchFamily="2" charset="0"/>
                <a:ea typeface="Roboto Light" panose="02000000000000000000" pitchFamily="2" charset="0"/>
              </a:rPr>
              <a:t> but tend to purchase lower quantities chips. This group is also more willing to pay per package of chips, compare to their Budget and Premium counterparts.</a:t>
            </a:r>
          </a:p>
          <a:p>
            <a:pPr marL="342900" indent="-342900" algn="just">
              <a:buFont typeface="Arial" panose="020B0604020202020204" pitchFamily="34" charset="0"/>
              <a:buChar char="•"/>
            </a:pPr>
            <a:r>
              <a:rPr lang="en-US" dirty="0">
                <a:latin typeface="Roboto Light" panose="02000000000000000000" pitchFamily="2" charset="0"/>
                <a:ea typeface="Roboto Light" panose="02000000000000000000" pitchFamily="2" charset="0"/>
              </a:rPr>
              <a:t>Mainstream </a:t>
            </a:r>
            <a:r>
              <a:rPr lang="en-US" dirty="0" smtClean="0">
                <a:latin typeface="Roboto Light" panose="02000000000000000000" pitchFamily="2" charset="0"/>
                <a:ea typeface="Roboto Light" panose="02000000000000000000" pitchFamily="2" charset="0"/>
              </a:rPr>
              <a:t>Retirees has the lower </a:t>
            </a:r>
            <a:r>
              <a:rPr lang="en-US" dirty="0" err="1" smtClean="0">
                <a:latin typeface="Roboto Light" panose="02000000000000000000" pitchFamily="2" charset="0"/>
                <a:ea typeface="Roboto Light" panose="02000000000000000000" pitchFamily="2" charset="0"/>
              </a:rPr>
              <a:t>price_unit_avg</a:t>
            </a:r>
            <a:r>
              <a:rPr lang="en-US" dirty="0" smtClean="0">
                <a:latin typeface="Roboto Light" panose="02000000000000000000" pitchFamily="2" charset="0"/>
                <a:ea typeface="Roboto Light" panose="02000000000000000000" pitchFamily="2" charset="0"/>
              </a:rPr>
              <a:t> but tend to purchase more quantities chips.</a:t>
            </a:r>
          </a:p>
          <a:p>
            <a:pPr marL="342900" indent="-342900" algn="just">
              <a:buFont typeface="Arial" panose="020B0604020202020204" pitchFamily="34" charset="0"/>
              <a:buChar char="•"/>
            </a:pPr>
            <a:r>
              <a:rPr lang="en-US" dirty="0" smtClean="0">
                <a:latin typeface="Roboto Light" panose="02000000000000000000" pitchFamily="2" charset="0"/>
                <a:ea typeface="Roboto Light" panose="02000000000000000000" pitchFamily="2" charset="0"/>
              </a:rPr>
              <a:t>Budget Older Families tends to buy lots of chips, but there are not as much of them in the customers base</a:t>
            </a:r>
          </a:p>
          <a:p>
            <a:pPr marL="342900" indent="-342900" algn="just">
              <a:buFont typeface="Arial" panose="020B0604020202020204" pitchFamily="34" charset="0"/>
              <a:buChar char="•"/>
            </a:pPr>
            <a:endParaRPr lang="en-AU" dirty="0"/>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sp>
        <p:nvSpPr>
          <p:cNvPr id="6" name="Text Placeholder 3">
            <a:extLst>
              <a:ext uri="{FF2B5EF4-FFF2-40B4-BE49-F238E27FC236}">
                <a16:creationId xmlns:a16="http://schemas.microsoft.com/office/drawing/2014/main" id="{AE016588-9575-44B2-BAA3-5937B6A9EDA0}"/>
              </a:ext>
            </a:extLst>
          </p:cNvPr>
          <p:cNvSpPr txBox="1">
            <a:spLocks/>
          </p:cNvSpPr>
          <p:nvPr/>
        </p:nvSpPr>
        <p:spPr>
          <a:xfrm>
            <a:off x="1189353" y="1586773"/>
            <a:ext cx="10583545" cy="1128675"/>
          </a:xfrm>
          <a:prstGeom prst="rect">
            <a:avLst/>
          </a:prstGeom>
        </p:spPr>
        <p:txBody>
          <a:bodyPr lIns="0" tIns="0"/>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AU" sz="1800" dirty="0"/>
          </a:p>
        </p:txBody>
      </p:sp>
    </p:spTree>
    <p:extLst>
      <p:ext uri="{BB962C8B-B14F-4D97-AF65-F5344CB8AC3E}">
        <p14:creationId xmlns:p14="http://schemas.microsoft.com/office/powerpoint/2010/main" val="2717471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430884"/>
          </a:xfrm>
        </p:spPr>
        <p:txBody>
          <a:bodyPr/>
          <a:lstStyle/>
          <a:p>
            <a:r>
              <a:rPr lang="en-AU" dirty="0" smtClean="0"/>
              <a:t>1. </a:t>
            </a:r>
            <a:r>
              <a:rPr lang="en-US" dirty="0">
                <a:latin typeface="Roboto Light" panose="02000000000000000000" pitchFamily="2" charset="0"/>
                <a:ea typeface="Roboto Light" panose="02000000000000000000" pitchFamily="2" charset="0"/>
              </a:rPr>
              <a:t>We should maintain the products layouts in the trial store 86 and 88. and </a:t>
            </a:r>
            <a:r>
              <a:rPr lang="en-AU" dirty="0">
                <a:latin typeface="Roboto Light" panose="02000000000000000000" pitchFamily="2" charset="0"/>
                <a:ea typeface="Roboto Light" panose="02000000000000000000" pitchFamily="2" charset="0"/>
              </a:rPr>
              <a:t>apply products layouts in trial store 88 to trial store 77.</a:t>
            </a:r>
          </a:p>
          <a:p>
            <a:endParaRPr lang="en-AU" dirty="0"/>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sp>
        <p:nvSpPr>
          <p:cNvPr id="5" name="Text Placeholder 3">
            <a:extLst>
              <a:ext uri="{FF2B5EF4-FFF2-40B4-BE49-F238E27FC236}">
                <a16:creationId xmlns:a16="http://schemas.microsoft.com/office/drawing/2014/main" id="{AE016588-9575-44B2-BAA3-5937B6A9EDA0}"/>
              </a:ext>
            </a:extLst>
          </p:cNvPr>
          <p:cNvSpPr txBox="1">
            <a:spLocks/>
          </p:cNvSpPr>
          <p:nvPr/>
        </p:nvSpPr>
        <p:spPr>
          <a:xfrm>
            <a:off x="1196975" y="1306806"/>
            <a:ext cx="10479600" cy="1396201"/>
          </a:xfrm>
          <a:prstGeom prst="rect">
            <a:avLst/>
          </a:prstGeom>
        </p:spPr>
        <p:txBody>
          <a:bodyPr lIns="0" tIns="0"/>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1800" dirty="0">
                <a:latin typeface="+mj-lt"/>
                <a:ea typeface="Roboto Light" panose="02000000000000000000" pitchFamily="2" charset="0"/>
              </a:rPr>
              <a:t>The results for trial store 88 during the trial period show a significant increase in TOT_SALES and </a:t>
            </a:r>
            <a:r>
              <a:rPr lang="en-US" sz="1800" dirty="0" err="1">
                <a:latin typeface="+mj-lt"/>
                <a:ea typeface="Roboto Light" panose="02000000000000000000" pitchFamily="2" charset="0"/>
              </a:rPr>
              <a:t>Number_of_Customers</a:t>
            </a:r>
            <a:r>
              <a:rPr lang="en-US" sz="1800" dirty="0" smtClean="0">
                <a:latin typeface="+mj-lt"/>
                <a:ea typeface="Roboto Light" panose="02000000000000000000" pitchFamily="2" charset="0"/>
              </a:rPr>
              <a:t>.</a:t>
            </a:r>
          </a:p>
          <a:p>
            <a:pPr marL="342900" indent="-342900">
              <a:buFont typeface="Arial" panose="020B0604020202020204" pitchFamily="34" charset="0"/>
              <a:buChar char="•"/>
            </a:pPr>
            <a:r>
              <a:rPr lang="en-US" sz="1800" dirty="0">
                <a:latin typeface="+mj-lt"/>
              </a:rPr>
              <a:t>Trial </a:t>
            </a:r>
            <a:r>
              <a:rPr lang="en-US" sz="1800" dirty="0" smtClean="0">
                <a:latin typeface="+mj-lt"/>
              </a:rPr>
              <a:t>store </a:t>
            </a:r>
            <a:r>
              <a:rPr lang="en-US" sz="1800" dirty="0">
                <a:latin typeface="+mj-lt"/>
              </a:rPr>
              <a:t>86 during the trial period show a significant increase in </a:t>
            </a:r>
            <a:r>
              <a:rPr lang="en-US" sz="1800" dirty="0" err="1" smtClean="0">
                <a:latin typeface="+mj-lt"/>
              </a:rPr>
              <a:t>Number_of_Customers</a:t>
            </a:r>
            <a:r>
              <a:rPr lang="en-US" sz="1800" dirty="0" smtClean="0">
                <a:latin typeface="+mj-lt"/>
              </a:rPr>
              <a:t>.</a:t>
            </a:r>
          </a:p>
          <a:p>
            <a:pPr marL="342900" indent="-342900">
              <a:buFont typeface="Arial" panose="020B0604020202020204" pitchFamily="34" charset="0"/>
              <a:buChar char="•"/>
            </a:pPr>
            <a:r>
              <a:rPr lang="en-US" sz="1800" dirty="0">
                <a:latin typeface="+mj-lt"/>
              </a:rPr>
              <a:t>Trial store 77 during the trial period has no significant </a:t>
            </a:r>
            <a:r>
              <a:rPr lang="en-US" sz="1800" dirty="0" smtClean="0">
                <a:latin typeface="+mj-lt"/>
              </a:rPr>
              <a:t>difference.</a:t>
            </a:r>
            <a:endParaRPr lang="en-US" sz="1800" dirty="0">
              <a:latin typeface="+mj-lt"/>
            </a:endParaRPr>
          </a:p>
          <a:p>
            <a:pPr marL="342900" indent="-342900">
              <a:buFont typeface="Arial" panose="020B0604020202020204" pitchFamily="34" charset="0"/>
              <a:buChar char="•"/>
            </a:pPr>
            <a:endParaRPr lang="en-US" sz="1800" dirty="0">
              <a:latin typeface="+mj-lt"/>
            </a:endParaRPr>
          </a:p>
        </p:txBody>
      </p:sp>
      <p:pic>
        <p:nvPicPr>
          <p:cNvPr id="3" name="Picture 2"/>
          <p:cNvPicPr>
            <a:picLocks noChangeAspect="1"/>
          </p:cNvPicPr>
          <p:nvPr/>
        </p:nvPicPr>
        <p:blipFill>
          <a:blip r:embed="rId3"/>
          <a:stretch>
            <a:fillRect/>
          </a:stretch>
        </p:blipFill>
        <p:spPr>
          <a:xfrm>
            <a:off x="6713910" y="2930155"/>
            <a:ext cx="4962665" cy="3145600"/>
          </a:xfrm>
          <a:prstGeom prst="rect">
            <a:avLst/>
          </a:prstGeom>
        </p:spPr>
      </p:pic>
      <p:pic>
        <p:nvPicPr>
          <p:cNvPr id="6" name="Picture 5"/>
          <p:cNvPicPr>
            <a:picLocks noChangeAspect="1"/>
          </p:cNvPicPr>
          <p:nvPr/>
        </p:nvPicPr>
        <p:blipFill>
          <a:blip r:embed="rId4"/>
          <a:stretch>
            <a:fillRect/>
          </a:stretch>
        </p:blipFill>
        <p:spPr>
          <a:xfrm>
            <a:off x="1196975" y="2930155"/>
            <a:ext cx="5305148" cy="3145600"/>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smtClean="0">
                <a:latin typeface="Roboto" panose="02000000000000000000" pitchFamily="2" charset="0"/>
                <a:ea typeface="Roboto" panose="02000000000000000000" pitchFamily="2" charset="0"/>
                <a:cs typeface="Roboto" panose="02000000000000000000" pitchFamily="2" charset="0"/>
              </a:rPr>
              <a:t>Chips Category Review</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dirty="0" smtClean="0">
                <a:latin typeface="Roboto" panose="02000000000000000000" pitchFamily="2" charset="0"/>
                <a:ea typeface="Roboto" panose="02000000000000000000" pitchFamily="2" charset="0"/>
                <a:cs typeface="Roboto" panose="02000000000000000000" pitchFamily="2" charset="0"/>
              </a:rPr>
              <a:t>Store Analysis</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67886"/>
            <a:ext cx="7580989" cy="1860535"/>
          </a:xfrm>
          <a:prstGeom prst="rect">
            <a:avLst/>
          </a:prstGeom>
          <a:noFill/>
        </p:spPr>
        <p:txBody>
          <a:bodyPr wrap="square" lIns="0" tIns="0" rIns="0" bIns="0" rtlCol="0" anchor="t">
            <a:noAutofit/>
          </a:bodyPr>
          <a:lstStyle/>
          <a:p>
            <a:pPr marL="171450" indent="-171450">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We should focus on selling Kettle and Smiths </a:t>
            </a:r>
            <a:r>
              <a:rPr lang="en-US" sz="1200" dirty="0" smtClean="0">
                <a:latin typeface="Roboto Light" panose="02000000000000000000" pitchFamily="2" charset="0"/>
                <a:ea typeface="Roboto Light" panose="02000000000000000000" pitchFamily="2" charset="0"/>
              </a:rPr>
              <a:t>products, products with “Salt”, “Cheese” and “Sour Cream” flavors and products with package size 175g, 150g and 134g.</a:t>
            </a:r>
          </a:p>
          <a:p>
            <a:pPr marL="171450" indent="-171450">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Stores should prepare enough products to meet shopping needs and have promotions and discounts in the period from December </a:t>
            </a:r>
            <a:r>
              <a:rPr lang="en-US" sz="1200" dirty="0" smtClean="0">
                <a:latin typeface="Roboto Light" panose="02000000000000000000" pitchFamily="2" charset="0"/>
                <a:ea typeface="Roboto Light" panose="02000000000000000000" pitchFamily="2" charset="0"/>
              </a:rPr>
              <a:t>12th </a:t>
            </a:r>
            <a:r>
              <a:rPr lang="en-US" sz="1200" dirty="0">
                <a:latin typeface="Roboto Light" panose="02000000000000000000" pitchFamily="2" charset="0"/>
                <a:ea typeface="Roboto Light" panose="02000000000000000000" pitchFamily="2" charset="0"/>
              </a:rPr>
              <a:t>to December </a:t>
            </a:r>
            <a:r>
              <a:rPr lang="en-US" sz="1200" dirty="0" smtClean="0">
                <a:latin typeface="Roboto Light" panose="02000000000000000000" pitchFamily="2" charset="0"/>
                <a:ea typeface="Roboto Light" panose="02000000000000000000" pitchFamily="2" charset="0"/>
              </a:rPr>
              <a:t>24th.</a:t>
            </a:r>
          </a:p>
          <a:p>
            <a:pPr marL="171450" indent="-171450">
              <a:buFont typeface="Arial" panose="020B0604020202020204" pitchFamily="34" charset="0"/>
              <a:buChar char="•"/>
            </a:pPr>
            <a:r>
              <a:rPr lang="en-US" sz="1200" dirty="0" smtClean="0">
                <a:latin typeface="Roboto Light" panose="02000000000000000000" pitchFamily="2" charset="0"/>
                <a:ea typeface="Roboto Light" panose="02000000000000000000" pitchFamily="2" charset="0"/>
              </a:rPr>
              <a:t>Should focus on 3 customer groups: Mainstream Young Singles/Couples, Mainstream Retirees and Budget Older Families. Mainstream Young Singles/Couples group can be further targeted for more advertisements/recommendations/promotions on certain brands to encourage more purchase and purchasing slightly more expensive chips brands. </a:t>
            </a:r>
            <a:r>
              <a:rPr lang="en-US" sz="1200" dirty="0">
                <a:latin typeface="Roboto Light" panose="02000000000000000000" pitchFamily="2" charset="0"/>
                <a:ea typeface="Roboto Light" panose="02000000000000000000" pitchFamily="2" charset="0"/>
              </a:rPr>
              <a:t>Mainstream </a:t>
            </a:r>
            <a:r>
              <a:rPr lang="en-US" sz="1200" dirty="0" smtClean="0">
                <a:latin typeface="Roboto Light" panose="02000000000000000000" pitchFamily="2" charset="0"/>
                <a:ea typeface="Roboto Light" panose="02000000000000000000" pitchFamily="2" charset="0"/>
              </a:rPr>
              <a:t>Retirees group </a:t>
            </a:r>
            <a:r>
              <a:rPr lang="en-US" sz="1200" dirty="0">
                <a:latin typeface="Roboto Light" panose="02000000000000000000" pitchFamily="2" charset="0"/>
                <a:ea typeface="Roboto Light" panose="02000000000000000000" pitchFamily="2" charset="0"/>
              </a:rPr>
              <a:t>has </a:t>
            </a:r>
            <a:r>
              <a:rPr lang="en-US" sz="1200" dirty="0" smtClean="0">
                <a:latin typeface="Roboto Light" panose="02000000000000000000" pitchFamily="2" charset="0"/>
                <a:ea typeface="Roboto Light" panose="02000000000000000000" pitchFamily="2" charset="0"/>
              </a:rPr>
              <a:t>the same </a:t>
            </a:r>
            <a:r>
              <a:rPr lang="en-US" sz="1200" dirty="0">
                <a:latin typeface="Roboto Light" panose="02000000000000000000" pitchFamily="2" charset="0"/>
                <a:ea typeface="Roboto Light" panose="02000000000000000000" pitchFamily="2" charset="0"/>
              </a:rPr>
              <a:t>general strategy </a:t>
            </a:r>
            <a:r>
              <a:rPr lang="en-US" sz="1200" dirty="0" smtClean="0">
                <a:latin typeface="Roboto Light" panose="02000000000000000000" pitchFamily="2" charset="0"/>
                <a:ea typeface="Roboto Light" panose="02000000000000000000" pitchFamily="2" charset="0"/>
              </a:rPr>
              <a:t>except </a:t>
            </a:r>
            <a:r>
              <a:rPr lang="en-US" sz="1200" dirty="0">
                <a:latin typeface="Roboto Light" panose="02000000000000000000" pitchFamily="2" charset="0"/>
                <a:ea typeface="Roboto Light" panose="02000000000000000000" pitchFamily="2" charset="0"/>
              </a:rPr>
              <a:t>to promote cheaper brands to </a:t>
            </a:r>
            <a:r>
              <a:rPr lang="en-US" sz="1200" dirty="0" smtClean="0">
                <a:latin typeface="Roboto Light" panose="02000000000000000000" pitchFamily="2" charset="0"/>
                <a:ea typeface="Roboto Light" panose="02000000000000000000" pitchFamily="2" charset="0"/>
              </a:rPr>
              <a:t>them. And need a strategy to attract more customers in the Budget Older Families.</a:t>
            </a:r>
          </a:p>
          <a:p>
            <a:pPr marL="171450" indent="-171450">
              <a:buFont typeface="Arial" panose="020B0604020202020204" pitchFamily="34" charset="0"/>
              <a:buChar char="•"/>
            </a:pPr>
            <a:endParaRPr lang="en-AU" sz="1200"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pPr marL="171450" indent="-171450">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We should maintain </a:t>
            </a:r>
            <a:r>
              <a:rPr lang="en-US" sz="1200" dirty="0" smtClean="0">
                <a:latin typeface="Roboto Light" panose="02000000000000000000" pitchFamily="2" charset="0"/>
                <a:ea typeface="Roboto Light" panose="02000000000000000000" pitchFamily="2" charset="0"/>
              </a:rPr>
              <a:t>the products layouts </a:t>
            </a:r>
            <a:r>
              <a:rPr lang="en-US" sz="1200" dirty="0">
                <a:latin typeface="Roboto Light" panose="02000000000000000000" pitchFamily="2" charset="0"/>
                <a:ea typeface="Roboto Light" panose="02000000000000000000" pitchFamily="2" charset="0"/>
              </a:rPr>
              <a:t>in the </a:t>
            </a:r>
            <a:r>
              <a:rPr lang="en-US" sz="1200" dirty="0" smtClean="0">
                <a:latin typeface="Roboto Light" panose="02000000000000000000" pitchFamily="2" charset="0"/>
                <a:ea typeface="Roboto Light" panose="02000000000000000000" pitchFamily="2" charset="0"/>
              </a:rPr>
              <a:t>trial </a:t>
            </a:r>
            <a:r>
              <a:rPr lang="en-US" sz="1200" dirty="0">
                <a:latin typeface="Roboto Light" panose="02000000000000000000" pitchFamily="2" charset="0"/>
                <a:ea typeface="Roboto Light" panose="02000000000000000000" pitchFamily="2" charset="0"/>
              </a:rPr>
              <a:t>store 86 and </a:t>
            </a:r>
            <a:r>
              <a:rPr lang="en-US" sz="1200" dirty="0" smtClean="0">
                <a:latin typeface="Roboto Light" panose="02000000000000000000" pitchFamily="2" charset="0"/>
                <a:ea typeface="Roboto Light" panose="02000000000000000000" pitchFamily="2" charset="0"/>
              </a:rPr>
              <a:t>88. and </a:t>
            </a:r>
            <a:r>
              <a:rPr lang="en-AU" sz="1200" dirty="0">
                <a:latin typeface="Roboto Light" panose="02000000000000000000" pitchFamily="2" charset="0"/>
                <a:ea typeface="Roboto Light" panose="02000000000000000000" pitchFamily="2" charset="0"/>
              </a:rPr>
              <a:t>a</a:t>
            </a:r>
            <a:r>
              <a:rPr lang="en-AU" sz="1200" dirty="0" smtClean="0">
                <a:latin typeface="Roboto Light" panose="02000000000000000000" pitchFamily="2" charset="0"/>
                <a:ea typeface="Roboto Light" panose="02000000000000000000" pitchFamily="2" charset="0"/>
              </a:rPr>
              <a:t>pply products layouts in trial store 88 to trial store 77.</a:t>
            </a:r>
            <a:endParaRPr lang="en-AU" sz="12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latin typeface="Roboto" panose="02000000000000000000" pitchFamily="2" charset="0"/>
                <a:ea typeface="Roboto" panose="02000000000000000000" pitchFamily="2" charset="0"/>
                <a:cs typeface="Roboto" panose="02000000000000000000" pitchFamily="2" charset="0"/>
              </a:rPr>
              <a:t>Chips Category </a:t>
            </a:r>
            <a:r>
              <a:rPr lang="en-AU" dirty="0" smtClean="0">
                <a:latin typeface="Roboto" panose="02000000000000000000" pitchFamily="2" charset="0"/>
                <a:ea typeface="Roboto" panose="02000000000000000000" pitchFamily="2" charset="0"/>
                <a:cs typeface="Roboto" panose="02000000000000000000" pitchFamily="2" charset="0"/>
              </a:rPr>
              <a:t>Review</a:t>
            </a:r>
            <a:endParaRPr lang="en-AU"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89354" y="257998"/>
            <a:ext cx="10583545" cy="1128675"/>
          </a:xfrm>
        </p:spPr>
        <p:txBody>
          <a:bodyPr/>
          <a:lstStyle/>
          <a:p>
            <a:pPr algn="just"/>
            <a:r>
              <a:rPr lang="en-AU" dirty="0" smtClean="0"/>
              <a:t>1. </a:t>
            </a:r>
            <a:r>
              <a:rPr lang="en-US" dirty="0">
                <a:latin typeface="Roboto Light" panose="02000000000000000000" pitchFamily="2" charset="0"/>
                <a:ea typeface="Roboto Light" panose="02000000000000000000" pitchFamily="2" charset="0"/>
              </a:rPr>
              <a:t>We should focus on selling Kettle and Smiths products, products with “Salt”, “Cheese” and “Sour Cream” flavors and products with package size 175g, 150g and 134g.</a:t>
            </a:r>
          </a:p>
          <a:p>
            <a:pPr algn="just"/>
            <a:endParaRPr lang="en-AU" dirty="0"/>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2" name="Picture 1"/>
          <p:cNvPicPr>
            <a:picLocks noChangeAspect="1"/>
          </p:cNvPicPr>
          <p:nvPr/>
        </p:nvPicPr>
        <p:blipFill>
          <a:blip r:embed="rId3"/>
          <a:stretch>
            <a:fillRect/>
          </a:stretch>
        </p:blipFill>
        <p:spPr>
          <a:xfrm>
            <a:off x="1189354" y="3083568"/>
            <a:ext cx="10583545" cy="2941774"/>
          </a:xfrm>
          <a:prstGeom prst="rect">
            <a:avLst/>
          </a:prstGeom>
        </p:spPr>
      </p:pic>
      <p:sp>
        <p:nvSpPr>
          <p:cNvPr id="6" name="Text Placeholder 3">
            <a:extLst>
              <a:ext uri="{FF2B5EF4-FFF2-40B4-BE49-F238E27FC236}">
                <a16:creationId xmlns:a16="http://schemas.microsoft.com/office/drawing/2014/main" id="{AE016588-9575-44B2-BAA3-5937B6A9EDA0}"/>
              </a:ext>
            </a:extLst>
          </p:cNvPr>
          <p:cNvSpPr txBox="1">
            <a:spLocks/>
          </p:cNvSpPr>
          <p:nvPr/>
        </p:nvSpPr>
        <p:spPr>
          <a:xfrm>
            <a:off x="1189353" y="1586773"/>
            <a:ext cx="10583545" cy="1128675"/>
          </a:xfrm>
          <a:prstGeom prst="rect">
            <a:avLst/>
          </a:prstGeom>
        </p:spPr>
        <p:txBody>
          <a:bodyPr lIns="0" tIns="0"/>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AU" sz="1800" dirty="0"/>
          </a:p>
        </p:txBody>
      </p:sp>
      <p:sp>
        <p:nvSpPr>
          <p:cNvPr id="7" name="Text Placeholder 3">
            <a:extLst>
              <a:ext uri="{FF2B5EF4-FFF2-40B4-BE49-F238E27FC236}">
                <a16:creationId xmlns:a16="http://schemas.microsoft.com/office/drawing/2014/main" id="{AE016588-9575-44B2-BAA3-5937B6A9EDA0}"/>
              </a:ext>
            </a:extLst>
          </p:cNvPr>
          <p:cNvSpPr txBox="1">
            <a:spLocks/>
          </p:cNvSpPr>
          <p:nvPr/>
        </p:nvSpPr>
        <p:spPr>
          <a:xfrm>
            <a:off x="1189353" y="1575858"/>
            <a:ext cx="10583545" cy="1128675"/>
          </a:xfrm>
          <a:prstGeom prst="rect">
            <a:avLst/>
          </a:prstGeom>
        </p:spPr>
        <p:txBody>
          <a:bodyPr lIns="0" tIns="0"/>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b="1" dirty="0">
                <a:latin typeface="Roboto Light" panose="02000000000000000000" pitchFamily="2" charset="0"/>
                <a:ea typeface="Roboto Light" panose="02000000000000000000" pitchFamily="2" charset="0"/>
              </a:rPr>
              <a:t>S</a:t>
            </a:r>
            <a:r>
              <a:rPr lang="en-US" sz="2000" b="1" dirty="0" smtClean="0">
                <a:latin typeface="Roboto Light" panose="02000000000000000000" pitchFamily="2" charset="0"/>
                <a:ea typeface="Roboto Light" panose="02000000000000000000" pitchFamily="2" charset="0"/>
              </a:rPr>
              <a:t>hould focus on selling Kettle and Smiths products:</a:t>
            </a:r>
          </a:p>
          <a:p>
            <a:pPr marL="342900" indent="-342900" algn="just">
              <a:buFont typeface="Arial" panose="020B0604020202020204" pitchFamily="34" charset="0"/>
              <a:buChar char="•"/>
            </a:pPr>
            <a:r>
              <a:rPr lang="en-US" sz="2000" dirty="0" smtClean="0">
                <a:latin typeface="Roboto Light" panose="02000000000000000000" pitchFamily="2" charset="0"/>
                <a:ea typeface="Roboto Light" panose="02000000000000000000" pitchFamily="2" charset="0"/>
              </a:rPr>
              <a:t>Kettle and Smiths are the brands with the highest Total sales, Quantities sold and number of transactions.</a:t>
            </a:r>
            <a:endParaRPr lang="en-AU" sz="2000" dirty="0"/>
          </a:p>
        </p:txBody>
      </p:sp>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89354" y="257998"/>
            <a:ext cx="10583545" cy="1128675"/>
          </a:xfrm>
        </p:spPr>
        <p:txBody>
          <a:bodyPr/>
          <a:lstStyle/>
          <a:p>
            <a:pPr algn="just"/>
            <a:r>
              <a:rPr lang="en-AU" dirty="0" smtClean="0"/>
              <a:t>1. </a:t>
            </a:r>
            <a:r>
              <a:rPr lang="en-US" dirty="0">
                <a:latin typeface="Roboto Light" panose="02000000000000000000" pitchFamily="2" charset="0"/>
                <a:ea typeface="Roboto Light" panose="02000000000000000000" pitchFamily="2" charset="0"/>
              </a:rPr>
              <a:t>We should focus on selling Kettle and Smiths products, products with “Salt”, “Cheese” and “Sour Cream” flavors and products with package size 175g, 150g and 134g.</a:t>
            </a:r>
          </a:p>
          <a:p>
            <a:pPr algn="just"/>
            <a:endParaRPr lang="en-AU" dirty="0"/>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sp>
        <p:nvSpPr>
          <p:cNvPr id="6" name="Text Placeholder 3">
            <a:extLst>
              <a:ext uri="{FF2B5EF4-FFF2-40B4-BE49-F238E27FC236}">
                <a16:creationId xmlns:a16="http://schemas.microsoft.com/office/drawing/2014/main" id="{AE016588-9575-44B2-BAA3-5937B6A9EDA0}"/>
              </a:ext>
            </a:extLst>
          </p:cNvPr>
          <p:cNvSpPr txBox="1">
            <a:spLocks/>
          </p:cNvSpPr>
          <p:nvPr/>
        </p:nvSpPr>
        <p:spPr>
          <a:xfrm>
            <a:off x="1189353" y="1586773"/>
            <a:ext cx="10583545" cy="1128675"/>
          </a:xfrm>
          <a:prstGeom prst="rect">
            <a:avLst/>
          </a:prstGeom>
        </p:spPr>
        <p:txBody>
          <a:bodyPr lIns="0" tIns="0"/>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AU" sz="1800" dirty="0"/>
          </a:p>
        </p:txBody>
      </p:sp>
      <p:sp>
        <p:nvSpPr>
          <p:cNvPr id="7" name="Text Placeholder 3">
            <a:extLst>
              <a:ext uri="{FF2B5EF4-FFF2-40B4-BE49-F238E27FC236}">
                <a16:creationId xmlns:a16="http://schemas.microsoft.com/office/drawing/2014/main" id="{AE016588-9575-44B2-BAA3-5937B6A9EDA0}"/>
              </a:ext>
            </a:extLst>
          </p:cNvPr>
          <p:cNvSpPr txBox="1">
            <a:spLocks/>
          </p:cNvSpPr>
          <p:nvPr/>
        </p:nvSpPr>
        <p:spPr>
          <a:xfrm>
            <a:off x="1189353" y="1575858"/>
            <a:ext cx="10583545" cy="1128675"/>
          </a:xfrm>
          <a:prstGeom prst="rect">
            <a:avLst/>
          </a:prstGeom>
        </p:spPr>
        <p:txBody>
          <a:bodyPr lIns="0" tIns="0"/>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b="1" dirty="0">
                <a:latin typeface="Roboto Light" panose="02000000000000000000" pitchFamily="2" charset="0"/>
                <a:ea typeface="Roboto Light" panose="02000000000000000000" pitchFamily="2" charset="0"/>
              </a:rPr>
              <a:t>S</a:t>
            </a:r>
            <a:r>
              <a:rPr lang="en-US" sz="2000" b="1" dirty="0" smtClean="0">
                <a:latin typeface="Roboto Light" panose="02000000000000000000" pitchFamily="2" charset="0"/>
                <a:ea typeface="Roboto Light" panose="02000000000000000000" pitchFamily="2" charset="0"/>
              </a:rPr>
              <a:t>hould focus on selling products with “Salt”, “Cheese” and “Sour Cream”:</a:t>
            </a:r>
          </a:p>
          <a:p>
            <a:pPr marL="342900" indent="-342900" algn="just">
              <a:buFont typeface="Arial" panose="020B0604020202020204" pitchFamily="34" charset="0"/>
              <a:buChar char="•"/>
            </a:pPr>
            <a:r>
              <a:rPr lang="en-US" sz="2000" dirty="0" smtClean="0">
                <a:latin typeface="Roboto Light" panose="02000000000000000000" pitchFamily="2" charset="0"/>
                <a:ea typeface="Roboto Light" panose="02000000000000000000" pitchFamily="2" charset="0"/>
              </a:rPr>
              <a:t>“Salt”, “Cheese” and “Sour Cream” are the most popular keywords in product names. So customers tend to buy products that taste like Salt, Cheese and Sour Cream.</a:t>
            </a:r>
            <a:endParaRPr lang="en-AU" sz="2000" dirty="0"/>
          </a:p>
        </p:txBody>
      </p:sp>
      <p:pic>
        <p:nvPicPr>
          <p:cNvPr id="3" name="Picture 2"/>
          <p:cNvPicPr>
            <a:picLocks noChangeAspect="1"/>
          </p:cNvPicPr>
          <p:nvPr/>
        </p:nvPicPr>
        <p:blipFill>
          <a:blip r:embed="rId3"/>
          <a:stretch>
            <a:fillRect/>
          </a:stretch>
        </p:blipFill>
        <p:spPr>
          <a:xfrm>
            <a:off x="1189353" y="2893718"/>
            <a:ext cx="10583545" cy="3330186"/>
          </a:xfrm>
          <a:prstGeom prst="rect">
            <a:avLst/>
          </a:prstGeom>
        </p:spPr>
      </p:pic>
    </p:spTree>
    <p:extLst>
      <p:ext uri="{BB962C8B-B14F-4D97-AF65-F5344CB8AC3E}">
        <p14:creationId xmlns:p14="http://schemas.microsoft.com/office/powerpoint/2010/main" val="134778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89354" y="257998"/>
            <a:ext cx="10583545" cy="1128675"/>
          </a:xfrm>
        </p:spPr>
        <p:txBody>
          <a:bodyPr/>
          <a:lstStyle/>
          <a:p>
            <a:pPr algn="just"/>
            <a:r>
              <a:rPr lang="en-AU" dirty="0" smtClean="0"/>
              <a:t>1. </a:t>
            </a:r>
            <a:r>
              <a:rPr lang="en-US" dirty="0">
                <a:latin typeface="Roboto Light" panose="02000000000000000000" pitchFamily="2" charset="0"/>
                <a:ea typeface="Roboto Light" panose="02000000000000000000" pitchFamily="2" charset="0"/>
              </a:rPr>
              <a:t>We should focus on selling Kettle and Smiths products, products with “Salt”, “Cheese” and “Sour Cream” flavors and products with package size 175g, 150g and 134g.</a:t>
            </a:r>
          </a:p>
          <a:p>
            <a:pPr algn="just"/>
            <a:endParaRPr lang="en-AU" dirty="0"/>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sp>
        <p:nvSpPr>
          <p:cNvPr id="6" name="Text Placeholder 3">
            <a:extLst>
              <a:ext uri="{FF2B5EF4-FFF2-40B4-BE49-F238E27FC236}">
                <a16:creationId xmlns:a16="http://schemas.microsoft.com/office/drawing/2014/main" id="{AE016588-9575-44B2-BAA3-5937B6A9EDA0}"/>
              </a:ext>
            </a:extLst>
          </p:cNvPr>
          <p:cNvSpPr txBox="1">
            <a:spLocks/>
          </p:cNvSpPr>
          <p:nvPr/>
        </p:nvSpPr>
        <p:spPr>
          <a:xfrm>
            <a:off x="1189353" y="1586773"/>
            <a:ext cx="10583545" cy="1128675"/>
          </a:xfrm>
          <a:prstGeom prst="rect">
            <a:avLst/>
          </a:prstGeom>
        </p:spPr>
        <p:txBody>
          <a:bodyPr lIns="0" tIns="0"/>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AU" sz="1800" dirty="0"/>
          </a:p>
        </p:txBody>
      </p:sp>
      <p:sp>
        <p:nvSpPr>
          <p:cNvPr id="7" name="Text Placeholder 3">
            <a:extLst>
              <a:ext uri="{FF2B5EF4-FFF2-40B4-BE49-F238E27FC236}">
                <a16:creationId xmlns:a16="http://schemas.microsoft.com/office/drawing/2014/main" id="{AE016588-9575-44B2-BAA3-5937B6A9EDA0}"/>
              </a:ext>
            </a:extLst>
          </p:cNvPr>
          <p:cNvSpPr txBox="1">
            <a:spLocks/>
          </p:cNvSpPr>
          <p:nvPr/>
        </p:nvSpPr>
        <p:spPr>
          <a:xfrm>
            <a:off x="1189353" y="1575858"/>
            <a:ext cx="10583545" cy="1128675"/>
          </a:xfrm>
          <a:prstGeom prst="rect">
            <a:avLst/>
          </a:prstGeom>
        </p:spPr>
        <p:txBody>
          <a:bodyPr lIns="0" tIns="0"/>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b="1" dirty="0">
                <a:latin typeface="Roboto Light" panose="02000000000000000000" pitchFamily="2" charset="0"/>
                <a:ea typeface="Roboto Light" panose="02000000000000000000" pitchFamily="2" charset="0"/>
              </a:rPr>
              <a:t>S</a:t>
            </a:r>
            <a:r>
              <a:rPr lang="en-US" sz="2000" b="1" dirty="0" smtClean="0">
                <a:latin typeface="Roboto Light" panose="02000000000000000000" pitchFamily="2" charset="0"/>
                <a:ea typeface="Roboto Light" panose="02000000000000000000" pitchFamily="2" charset="0"/>
              </a:rPr>
              <a:t>hould focus on selling products with package size 175g, 150g and 134g:</a:t>
            </a:r>
          </a:p>
          <a:p>
            <a:pPr marL="342900" indent="-342900" algn="just">
              <a:buFont typeface="Arial" panose="020B0604020202020204" pitchFamily="34" charset="0"/>
              <a:buChar char="•"/>
            </a:pPr>
            <a:r>
              <a:rPr lang="en-US" sz="2000" dirty="0" smtClean="0">
                <a:latin typeface="Roboto Light" panose="02000000000000000000" pitchFamily="2" charset="0"/>
                <a:ea typeface="Roboto Light" panose="02000000000000000000" pitchFamily="2" charset="0"/>
              </a:rPr>
              <a:t>175g, 150g and 134g are package sizes with highest Total sales, Quantities sold and number of transactions.</a:t>
            </a:r>
          </a:p>
        </p:txBody>
      </p:sp>
      <p:pic>
        <p:nvPicPr>
          <p:cNvPr id="2" name="Picture 1"/>
          <p:cNvPicPr>
            <a:picLocks noChangeAspect="1"/>
          </p:cNvPicPr>
          <p:nvPr/>
        </p:nvPicPr>
        <p:blipFill>
          <a:blip r:embed="rId3"/>
          <a:stretch>
            <a:fillRect/>
          </a:stretch>
        </p:blipFill>
        <p:spPr>
          <a:xfrm>
            <a:off x="1189353" y="2964264"/>
            <a:ext cx="10583545" cy="3188941"/>
          </a:xfrm>
          <a:prstGeom prst="rect">
            <a:avLst/>
          </a:prstGeom>
        </p:spPr>
      </p:pic>
    </p:spTree>
    <p:extLst>
      <p:ext uri="{BB962C8B-B14F-4D97-AF65-F5344CB8AC3E}">
        <p14:creationId xmlns:p14="http://schemas.microsoft.com/office/powerpoint/2010/main" val="1213788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89354" y="257998"/>
            <a:ext cx="10583545" cy="1128675"/>
          </a:xfrm>
        </p:spPr>
        <p:txBody>
          <a:bodyPr/>
          <a:lstStyle/>
          <a:p>
            <a:pPr algn="just"/>
            <a:r>
              <a:rPr lang="en-AU" dirty="0"/>
              <a:t>2</a:t>
            </a:r>
            <a:r>
              <a:rPr lang="en-AU" dirty="0" smtClean="0"/>
              <a:t>. </a:t>
            </a:r>
            <a:r>
              <a:rPr lang="en-US" dirty="0">
                <a:latin typeface="Roboto Light" panose="02000000000000000000" pitchFamily="2" charset="0"/>
                <a:ea typeface="Roboto Light" panose="02000000000000000000" pitchFamily="2" charset="0"/>
              </a:rPr>
              <a:t>Stores should prepare enough products to meet shopping needs and have promotions and discounts in the period </a:t>
            </a:r>
            <a:r>
              <a:rPr lang="en-US" dirty="0" smtClean="0">
                <a:latin typeface="Roboto Light" panose="02000000000000000000" pitchFamily="2" charset="0"/>
                <a:ea typeface="Roboto Light" panose="02000000000000000000" pitchFamily="2" charset="0"/>
              </a:rPr>
              <a:t>from 12th December to 24th December.</a:t>
            </a:r>
            <a:endParaRPr lang="en-US" dirty="0">
              <a:latin typeface="Roboto Light" panose="02000000000000000000" pitchFamily="2" charset="0"/>
              <a:ea typeface="Roboto Light" panose="02000000000000000000" pitchFamily="2" charset="0"/>
            </a:endParaRPr>
          </a:p>
          <a:p>
            <a:pPr algn="just"/>
            <a:endParaRPr lang="en-AU" dirty="0"/>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sp>
        <p:nvSpPr>
          <p:cNvPr id="6" name="Text Placeholder 3">
            <a:extLst>
              <a:ext uri="{FF2B5EF4-FFF2-40B4-BE49-F238E27FC236}">
                <a16:creationId xmlns:a16="http://schemas.microsoft.com/office/drawing/2014/main" id="{AE016588-9575-44B2-BAA3-5937B6A9EDA0}"/>
              </a:ext>
            </a:extLst>
          </p:cNvPr>
          <p:cNvSpPr txBox="1">
            <a:spLocks/>
          </p:cNvSpPr>
          <p:nvPr/>
        </p:nvSpPr>
        <p:spPr>
          <a:xfrm>
            <a:off x="1189353" y="1586773"/>
            <a:ext cx="10583545" cy="1128675"/>
          </a:xfrm>
          <a:prstGeom prst="rect">
            <a:avLst/>
          </a:prstGeom>
        </p:spPr>
        <p:txBody>
          <a:bodyPr lIns="0" tIns="0"/>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AU" sz="1800" dirty="0"/>
          </a:p>
        </p:txBody>
      </p:sp>
      <p:sp>
        <p:nvSpPr>
          <p:cNvPr id="7" name="Text Placeholder 3">
            <a:extLst>
              <a:ext uri="{FF2B5EF4-FFF2-40B4-BE49-F238E27FC236}">
                <a16:creationId xmlns:a16="http://schemas.microsoft.com/office/drawing/2014/main" id="{AE016588-9575-44B2-BAA3-5937B6A9EDA0}"/>
              </a:ext>
            </a:extLst>
          </p:cNvPr>
          <p:cNvSpPr txBox="1">
            <a:spLocks/>
          </p:cNvSpPr>
          <p:nvPr/>
        </p:nvSpPr>
        <p:spPr>
          <a:xfrm>
            <a:off x="1189353" y="1455278"/>
            <a:ext cx="10583545" cy="1378357"/>
          </a:xfrm>
          <a:prstGeom prst="rect">
            <a:avLst/>
          </a:prstGeom>
        </p:spPr>
        <p:txBody>
          <a:bodyPr lIns="0" tIns="0"/>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buFont typeface="Arial" panose="020B0604020202020204" pitchFamily="34" charset="0"/>
              <a:buChar char="•"/>
            </a:pPr>
            <a:r>
              <a:rPr lang="en-US" sz="1700" dirty="0" smtClean="0">
                <a:latin typeface="Roboto Light" panose="02000000000000000000" pitchFamily="2" charset="0"/>
                <a:ea typeface="Roboto Light" panose="02000000000000000000" pitchFamily="2" charset="0"/>
              </a:rPr>
              <a:t>Total sales increase before Christmas Day, start from 12</a:t>
            </a:r>
            <a:r>
              <a:rPr lang="en-US" sz="1700" baseline="30000" dirty="0" smtClean="0">
                <a:latin typeface="Roboto Light" panose="02000000000000000000" pitchFamily="2" charset="0"/>
                <a:ea typeface="Roboto Light" panose="02000000000000000000" pitchFamily="2" charset="0"/>
              </a:rPr>
              <a:t>th</a:t>
            </a:r>
            <a:r>
              <a:rPr lang="en-US" sz="1700" dirty="0" smtClean="0">
                <a:latin typeface="Roboto Light" panose="02000000000000000000" pitchFamily="2" charset="0"/>
                <a:ea typeface="Roboto Light" panose="02000000000000000000" pitchFamily="2" charset="0"/>
              </a:rPr>
              <a:t> December to 24</a:t>
            </a:r>
            <a:r>
              <a:rPr lang="en-US" sz="1700" baseline="30000" dirty="0" smtClean="0">
                <a:latin typeface="Roboto Light" panose="02000000000000000000" pitchFamily="2" charset="0"/>
                <a:ea typeface="Roboto Light" panose="02000000000000000000" pitchFamily="2" charset="0"/>
              </a:rPr>
              <a:t>th</a:t>
            </a:r>
            <a:r>
              <a:rPr lang="en-US" sz="1700" dirty="0" smtClean="0">
                <a:latin typeface="Roboto Light" panose="02000000000000000000" pitchFamily="2" charset="0"/>
                <a:ea typeface="Roboto Light" panose="02000000000000000000" pitchFamily="2" charset="0"/>
              </a:rPr>
              <a:t> December, which make sense because people tend to purchase food items more when approaching holiday seasons.</a:t>
            </a:r>
          </a:p>
          <a:p>
            <a:pPr marL="342900" indent="-342900" algn="just">
              <a:buFont typeface="Arial" panose="020B0604020202020204" pitchFamily="34" charset="0"/>
              <a:buChar char="•"/>
            </a:pPr>
            <a:r>
              <a:rPr lang="en-US" sz="1700" dirty="0" smtClean="0">
                <a:latin typeface="Roboto Light" panose="02000000000000000000" pitchFamily="2" charset="0"/>
                <a:ea typeface="Roboto Light" panose="02000000000000000000" pitchFamily="2" charset="0"/>
              </a:rPr>
              <a:t>During the preparation period for Christmas Day, customers bought the most products with a size of 175g.</a:t>
            </a:r>
          </a:p>
          <a:p>
            <a:pPr marL="342900" indent="-342900" algn="just">
              <a:buFont typeface="Arial" panose="020B0604020202020204" pitchFamily="34" charset="0"/>
              <a:buChar char="•"/>
            </a:pPr>
            <a:r>
              <a:rPr lang="en-US" sz="1700" dirty="0" smtClean="0">
                <a:latin typeface="Roboto Light" panose="02000000000000000000" pitchFamily="2" charset="0"/>
                <a:ea typeface="Roboto Light" panose="02000000000000000000" pitchFamily="2" charset="0"/>
              </a:rPr>
              <a:t> Kettle was the highest-selling brand during holiday season.</a:t>
            </a:r>
          </a:p>
        </p:txBody>
      </p:sp>
      <p:pic>
        <p:nvPicPr>
          <p:cNvPr id="3" name="Picture 2"/>
          <p:cNvPicPr>
            <a:picLocks noChangeAspect="1"/>
          </p:cNvPicPr>
          <p:nvPr/>
        </p:nvPicPr>
        <p:blipFill>
          <a:blip r:embed="rId3"/>
          <a:stretch>
            <a:fillRect/>
          </a:stretch>
        </p:blipFill>
        <p:spPr>
          <a:xfrm>
            <a:off x="1189354" y="2768068"/>
            <a:ext cx="5149102" cy="3285509"/>
          </a:xfrm>
          <a:prstGeom prst="rect">
            <a:avLst/>
          </a:prstGeom>
        </p:spPr>
      </p:pic>
      <p:pic>
        <p:nvPicPr>
          <p:cNvPr id="5" name="Picture 4"/>
          <p:cNvPicPr>
            <a:picLocks noChangeAspect="1"/>
          </p:cNvPicPr>
          <p:nvPr/>
        </p:nvPicPr>
        <p:blipFill>
          <a:blip r:embed="rId4"/>
          <a:stretch>
            <a:fillRect/>
          </a:stretch>
        </p:blipFill>
        <p:spPr>
          <a:xfrm>
            <a:off x="6338456" y="2768069"/>
            <a:ext cx="5434442" cy="3285508"/>
          </a:xfrm>
          <a:prstGeom prst="rect">
            <a:avLst/>
          </a:prstGeom>
        </p:spPr>
      </p:pic>
    </p:spTree>
    <p:extLst>
      <p:ext uri="{BB962C8B-B14F-4D97-AF65-F5344CB8AC3E}">
        <p14:creationId xmlns:p14="http://schemas.microsoft.com/office/powerpoint/2010/main" val="3790267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89354" y="147470"/>
            <a:ext cx="10583544" cy="3057958"/>
          </a:xfrm>
        </p:spPr>
        <p:txBody>
          <a:bodyPr/>
          <a:lstStyle/>
          <a:p>
            <a:pPr algn="just"/>
            <a:r>
              <a:rPr lang="en-AU" dirty="0" smtClean="0"/>
              <a:t>3. </a:t>
            </a:r>
            <a:r>
              <a:rPr lang="en-US" dirty="0" smtClean="0">
                <a:latin typeface="Roboto Light" panose="02000000000000000000" pitchFamily="2" charset="0"/>
                <a:ea typeface="Roboto Light" panose="02000000000000000000" pitchFamily="2" charset="0"/>
              </a:rPr>
              <a:t>Should focus on 3 </a:t>
            </a:r>
            <a:r>
              <a:rPr lang="en-US" dirty="0">
                <a:latin typeface="Roboto Light" panose="02000000000000000000" pitchFamily="2" charset="0"/>
                <a:ea typeface="Roboto Light" panose="02000000000000000000" pitchFamily="2" charset="0"/>
              </a:rPr>
              <a:t>customer </a:t>
            </a:r>
            <a:r>
              <a:rPr lang="en-US" dirty="0" smtClean="0">
                <a:latin typeface="Roboto Light" panose="02000000000000000000" pitchFamily="2" charset="0"/>
                <a:ea typeface="Roboto Light" panose="02000000000000000000" pitchFamily="2" charset="0"/>
              </a:rPr>
              <a:t>groups: Mainstream </a:t>
            </a:r>
            <a:r>
              <a:rPr lang="en-US" dirty="0">
                <a:latin typeface="Roboto Light" panose="02000000000000000000" pitchFamily="2" charset="0"/>
                <a:ea typeface="Roboto Light" panose="02000000000000000000" pitchFamily="2" charset="0"/>
              </a:rPr>
              <a:t>Young Singles/Couples, Mainstream Retirees and Budget Older </a:t>
            </a:r>
            <a:r>
              <a:rPr lang="en-US" dirty="0" smtClean="0">
                <a:latin typeface="Roboto Light" panose="02000000000000000000" pitchFamily="2" charset="0"/>
                <a:ea typeface="Roboto Light" panose="02000000000000000000" pitchFamily="2" charset="0"/>
              </a:rPr>
              <a:t>Families. Mainstream </a:t>
            </a:r>
            <a:r>
              <a:rPr lang="en-US" dirty="0">
                <a:latin typeface="Roboto Light" panose="02000000000000000000" pitchFamily="2" charset="0"/>
                <a:ea typeface="Roboto Light" panose="02000000000000000000" pitchFamily="2" charset="0"/>
              </a:rPr>
              <a:t>Young Singles/Couples group can be further targeted for </a:t>
            </a:r>
            <a:r>
              <a:rPr lang="en-US" dirty="0" smtClean="0">
                <a:latin typeface="Roboto Light" panose="02000000000000000000" pitchFamily="2" charset="0"/>
                <a:ea typeface="Roboto Light" panose="02000000000000000000" pitchFamily="2" charset="0"/>
              </a:rPr>
              <a:t>more advertisements, recommendations and promotions </a:t>
            </a:r>
            <a:r>
              <a:rPr lang="en-US" dirty="0">
                <a:latin typeface="Roboto Light" panose="02000000000000000000" pitchFamily="2" charset="0"/>
                <a:ea typeface="Roboto Light" panose="02000000000000000000" pitchFamily="2" charset="0"/>
              </a:rPr>
              <a:t>on certain brands to encourage more purchase and purchasing slightly more expensive chips brands. Mainstream Retirees group has the same general strategy except to promote cheaper brands to them. And need a strategy to attract more customers in the Budget Older Families</a:t>
            </a:r>
            <a:r>
              <a:rPr lang="en-US" dirty="0" smtClean="0">
                <a:latin typeface="Roboto Light" panose="02000000000000000000" pitchFamily="2" charset="0"/>
                <a:ea typeface="Roboto Light" panose="02000000000000000000" pitchFamily="2" charset="0"/>
              </a:rPr>
              <a:t>.</a:t>
            </a:r>
            <a:endParaRPr lang="en-US" dirty="0">
              <a:latin typeface="Roboto Light" panose="02000000000000000000" pitchFamily="2" charset="0"/>
              <a:ea typeface="Roboto Light" panose="02000000000000000000" pitchFamily="2" charset="0"/>
            </a:endParaRPr>
          </a:p>
          <a:p>
            <a:pPr algn="just"/>
            <a:endParaRPr lang="en-AU" dirty="0"/>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sp>
        <p:nvSpPr>
          <p:cNvPr id="6" name="Text Placeholder 3">
            <a:extLst>
              <a:ext uri="{FF2B5EF4-FFF2-40B4-BE49-F238E27FC236}">
                <a16:creationId xmlns:a16="http://schemas.microsoft.com/office/drawing/2014/main" id="{AE016588-9575-44B2-BAA3-5937B6A9EDA0}"/>
              </a:ext>
            </a:extLst>
          </p:cNvPr>
          <p:cNvSpPr txBox="1">
            <a:spLocks/>
          </p:cNvSpPr>
          <p:nvPr/>
        </p:nvSpPr>
        <p:spPr>
          <a:xfrm>
            <a:off x="1189353" y="1586773"/>
            <a:ext cx="10583545" cy="1128675"/>
          </a:xfrm>
          <a:prstGeom prst="rect">
            <a:avLst/>
          </a:prstGeom>
        </p:spPr>
        <p:txBody>
          <a:bodyPr lIns="0" tIns="0"/>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AU" sz="1800" dirty="0"/>
          </a:p>
        </p:txBody>
      </p:sp>
      <p:pic>
        <p:nvPicPr>
          <p:cNvPr id="2" name="Picture 1"/>
          <p:cNvPicPr>
            <a:picLocks noChangeAspect="1"/>
          </p:cNvPicPr>
          <p:nvPr/>
        </p:nvPicPr>
        <p:blipFill>
          <a:blip r:embed="rId3"/>
          <a:stretch>
            <a:fillRect/>
          </a:stretch>
        </p:blipFill>
        <p:spPr>
          <a:xfrm>
            <a:off x="1189353" y="3205429"/>
            <a:ext cx="5121012" cy="2924066"/>
          </a:xfrm>
          <a:prstGeom prst="rect">
            <a:avLst/>
          </a:prstGeom>
        </p:spPr>
      </p:pic>
      <p:pic>
        <p:nvPicPr>
          <p:cNvPr id="8" name="Picture 7"/>
          <p:cNvPicPr>
            <a:picLocks noChangeAspect="1"/>
          </p:cNvPicPr>
          <p:nvPr/>
        </p:nvPicPr>
        <p:blipFill>
          <a:blip r:embed="rId4"/>
          <a:stretch>
            <a:fillRect/>
          </a:stretch>
        </p:blipFill>
        <p:spPr>
          <a:xfrm>
            <a:off x="6310365" y="3205428"/>
            <a:ext cx="5462533" cy="2924067"/>
          </a:xfrm>
          <a:prstGeom prst="rect">
            <a:avLst/>
          </a:prstGeom>
        </p:spPr>
      </p:pic>
    </p:spTree>
    <p:extLst>
      <p:ext uri="{BB962C8B-B14F-4D97-AF65-F5344CB8AC3E}">
        <p14:creationId xmlns:p14="http://schemas.microsoft.com/office/powerpoint/2010/main" val="1536478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6482</TotalTime>
  <Words>979</Words>
  <Application>Microsoft Office PowerPoint</Application>
  <PresentationFormat>Widescreen</PresentationFormat>
  <Paragraphs>54</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Roboto Medium</vt:lpstr>
      <vt:lpstr>Calibri</vt:lpstr>
      <vt:lpstr>Roboto Light</vt:lpstr>
      <vt:lpstr>Arial</vt:lpstr>
      <vt:lpstr>Roboto</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PowerPoint Presentation</vt:lpstr>
      <vt:lpstr>PowerPoint Presentation</vt:lpstr>
      <vt:lpstr>PowerPoint Presentation</vt:lpstr>
      <vt:lpstr>02</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Duy Duong</cp:lastModifiedBy>
  <cp:revision>478</cp:revision>
  <dcterms:created xsi:type="dcterms:W3CDTF">2018-02-07T23:23:24Z</dcterms:created>
  <dcterms:modified xsi:type="dcterms:W3CDTF">2023-08-02T10:00:32Z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