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7" r:id="rId3"/>
    <p:sldId id="258" r:id="rId4"/>
    <p:sldId id="257" r:id="rId5"/>
    <p:sldId id="273" r:id="rId6"/>
    <p:sldId id="259" r:id="rId7"/>
    <p:sldId id="260" r:id="rId8"/>
    <p:sldId id="276" r:id="rId9"/>
    <p:sldId id="277" r:id="rId10"/>
    <p:sldId id="278" r:id="rId11"/>
    <p:sldId id="279" r:id="rId12"/>
    <p:sldId id="268" r:id="rId13"/>
    <p:sldId id="272" r:id="rId14"/>
    <p:sldId id="280" r:id="rId15"/>
    <p:sldId id="271" r:id="rId16"/>
    <p:sldId id="262" r:id="rId17"/>
    <p:sldId id="263" r:id="rId18"/>
    <p:sldId id="281" r:id="rId19"/>
    <p:sldId id="282" r:id="rId20"/>
    <p:sldId id="283" r:id="rId21"/>
    <p:sldId id="284"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72"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6C4EC-FB87-4041-8B32-78D76EED58E8}"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3DF66-0375-46E9-8D2C-93737AAFE6FB}" type="slidenum">
              <a:rPr lang="en-US" smtClean="0"/>
              <a:t>‹#›</a:t>
            </a:fld>
            <a:endParaRPr lang="en-US"/>
          </a:p>
        </p:txBody>
      </p:sp>
    </p:spTree>
    <p:extLst>
      <p:ext uri="{BB962C8B-B14F-4D97-AF65-F5344CB8AC3E}">
        <p14:creationId xmlns:p14="http://schemas.microsoft.com/office/powerpoint/2010/main" val="425015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ED38E0-B887-4493-9EEB-82C871ED6834}"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FC044C-CF67-4C8A-B120-C05DDF5D4616}"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0978BF-D0EA-41FF-AA28-8448BE7927A3}"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D68FC9-C102-4033-8F63-17D640174912}"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0CA94-CBDF-4FE0-987F-CEB59C29DD88}"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3B502D-17B0-487B-9BED-7D305ECF8733}"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D2C56A-B1D0-4806-869C-9C50498709D5}"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94E0-7A9D-40DA-AE65-69CDA09B8943}"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2F4ED3-593D-4321-8983-2164FAD8FD6B}"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5CB95E-D537-41E0-9F79-0EACC2B3F5B4}"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EFA9C0-2B9B-4D63-8381-504686A0B470}"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3F2494-5ADD-4822-AF65-EBF9EC5E2CCF}" type="datetime1">
              <a:rPr lang="en-US" smtClean="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8BC17D-B354-4BB9-A230-F6D49AF987DB}" type="datetime1">
              <a:rPr lang="en-US" smtClean="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36E18-AFFD-4B4D-8849-CE06B6FF67CD}" type="datetime1">
              <a:rPr lang="en-US" smtClean="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D397D1-3DC8-416D-8632-65C26DB04DE4}"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98561DF0-DAF2-4526-ABDB-FAEF3B65239A}" type="datetime1">
              <a:rPr lang="en-US" smtClean="0"/>
              <a:t>6/16/2021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7E02DF-9C99-461F-BD4D-3D545E341499}" type="datetime1">
              <a:rPr lang="en-US" smtClean="0"/>
              <a:t>6/16/2021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48934" y="2671895"/>
            <a:ext cx="8525934" cy="983120"/>
          </a:xfrm>
        </p:spPr>
        <p:txBody>
          <a:bodyPr/>
          <a:lstStyle/>
          <a:p>
            <a:pPr algn="ctr"/>
            <a:r>
              <a:rPr lang="en-US" dirty="0" smtClean="0">
                <a:solidFill>
                  <a:schemeClr val="tx1"/>
                </a:solidFill>
                <a:latin typeface="Arial" panose="020B0604020202020204" pitchFamily="34" charset="0"/>
                <a:cs typeface="Arial" panose="020B0604020202020204" pitchFamily="34" charset="0"/>
              </a:rPr>
              <a:t>KHOÁ LUẬN TỐT NGHIỆP</a:t>
            </a:r>
            <a:endParaRPr lang="en-US" dirty="0">
              <a:solidFill>
                <a:schemeClr val="tx1"/>
              </a:solidFill>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1571933" y="5008792"/>
            <a:ext cx="4202334" cy="1096899"/>
          </a:xfrm>
        </p:spPr>
        <p:txBody>
          <a:bodyPr>
            <a:normAutofit lnSpcReduction="10000"/>
          </a:bodyPr>
          <a:lstStyle/>
          <a:p>
            <a:pPr algn="l"/>
            <a:r>
              <a:rPr lang="en-US" dirty="0" smtClean="0">
                <a:solidFill>
                  <a:schemeClr val="tx1"/>
                </a:solidFill>
                <a:latin typeface="Arial" panose="020B0604020202020204" pitchFamily="34" charset="0"/>
                <a:cs typeface="Arial" panose="020B0604020202020204" pitchFamily="34" charset="0"/>
              </a:rPr>
              <a:t>Nhóm 14 – </a:t>
            </a:r>
            <a:r>
              <a:rPr lang="en-US" dirty="0" err="1" smtClean="0">
                <a:solidFill>
                  <a:schemeClr val="tx1"/>
                </a:solidFill>
                <a:latin typeface="Arial" panose="020B0604020202020204" pitchFamily="34" charset="0"/>
                <a:cs typeface="Arial" panose="020B0604020202020204" pitchFamily="34" charset="0"/>
              </a:rPr>
              <a:t>Sinh</a:t>
            </a:r>
            <a:r>
              <a:rPr lang="en-US" dirty="0" smtClean="0">
                <a:solidFill>
                  <a:schemeClr val="tx1"/>
                </a:solidFill>
                <a:latin typeface="Arial" panose="020B0604020202020204" pitchFamily="34" charset="0"/>
                <a:cs typeface="Arial" panose="020B0604020202020204" pitchFamily="34" charset="0"/>
              </a:rPr>
              <a:t> viên thực hiện:</a:t>
            </a:r>
          </a:p>
          <a:p>
            <a:pPr algn="l">
              <a:tabLst>
                <a:tab pos="457200" algn="l"/>
                <a:tab pos="2286000" algn="ctr"/>
                <a:tab pos="3657600" algn="r"/>
              </a:tabLst>
            </a:pPr>
            <a:r>
              <a:rPr lang="en-US" dirty="0" smtClean="0">
                <a:solidFill>
                  <a:schemeClr val="tx1"/>
                </a:solidFill>
                <a:latin typeface="Arial" panose="020B0604020202020204" pitchFamily="34" charset="0"/>
                <a:cs typeface="Arial" panose="020B0604020202020204" pitchFamily="34" charset="0"/>
              </a:rPr>
              <a:t>	Trần Thế Duy 	–	 17093161</a:t>
            </a:r>
          </a:p>
          <a:p>
            <a:pPr algn="l">
              <a:tabLst>
                <a:tab pos="457200" algn="l"/>
                <a:tab pos="2286000" algn="ctr"/>
                <a:tab pos="3657600" algn="r"/>
              </a:tabLst>
            </a:pPr>
            <a:r>
              <a:rPr lang="en-US" dirty="0" smtClean="0">
                <a:solidFill>
                  <a:schemeClr val="tx1"/>
                </a:solidFill>
                <a:latin typeface="Arial" panose="020B0604020202020204" pitchFamily="34" charset="0"/>
                <a:cs typeface="Arial" panose="020B0604020202020204" pitchFamily="34" charset="0"/>
              </a:rPr>
              <a:t>	Nguyễn Văn Vỹ	- 	17100751</a:t>
            </a:r>
            <a:endParaRPr lang="en-US" dirty="0">
              <a:solidFill>
                <a:schemeClr val="tx1"/>
              </a:solidFill>
              <a:latin typeface="Arial" panose="020B0604020202020204" pitchFamily="34" charset="0"/>
              <a:cs typeface="Arial" panose="020B0604020202020204" pitchFamily="34" charset="0"/>
            </a:endParaRPr>
          </a:p>
        </p:txBody>
      </p:sp>
      <p:sp>
        <p:nvSpPr>
          <p:cNvPr id="6" name="Subtitle 4"/>
          <p:cNvSpPr txBox="1">
            <a:spLocks/>
          </p:cNvSpPr>
          <p:nvPr/>
        </p:nvSpPr>
        <p:spPr>
          <a:xfrm>
            <a:off x="6671733" y="5008791"/>
            <a:ext cx="371914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smtClean="0">
                <a:solidFill>
                  <a:schemeClr val="tx1"/>
                </a:solidFill>
                <a:latin typeface="Arial" panose="020B0604020202020204" pitchFamily="34" charset="0"/>
                <a:cs typeface="Arial" panose="020B0604020202020204" pitchFamily="34" charset="0"/>
              </a:rPr>
              <a:t>GVHD:</a:t>
            </a:r>
          </a:p>
          <a:p>
            <a:pPr algn="l">
              <a:tabLst>
                <a:tab pos="457200" algn="l"/>
              </a:tabLst>
            </a:pPr>
            <a:r>
              <a:rPr lang="en-US" dirty="0" smtClean="0">
                <a:solidFill>
                  <a:schemeClr val="tx1"/>
                </a:solidFill>
                <a:latin typeface="Arial" panose="020B0604020202020204" pitchFamily="34" charset="0"/>
                <a:cs typeface="Arial" panose="020B0604020202020204" pitchFamily="34" charset="0"/>
              </a:rPr>
              <a:t>	TS. Nguyễn </a:t>
            </a:r>
            <a:r>
              <a:rPr lang="en-US" dirty="0" err="1" smtClean="0">
                <a:solidFill>
                  <a:schemeClr val="tx1"/>
                </a:solidFill>
                <a:latin typeface="Arial" panose="020B0604020202020204" pitchFamily="34" charset="0"/>
                <a:cs typeface="Arial" panose="020B0604020202020204" pitchFamily="34" charset="0"/>
              </a:rPr>
              <a:t>Trọng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Tiến</a:t>
            </a:r>
            <a:endParaRPr lang="en-US" dirty="0">
              <a:solidFill>
                <a:schemeClr val="tx1"/>
              </a:solidFill>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a:t>
            </a:fld>
            <a:endParaRPr lang="en-US" dirty="0">
              <a:latin typeface="Arial" panose="020B0604020202020204" pitchFamily="34" charset="0"/>
              <a:cs typeface="Arial" panose="020B0604020202020204" pitchFamily="34" charset="0"/>
            </a:endParaRPr>
          </a:p>
        </p:txBody>
      </p:sp>
      <p:sp>
        <p:nvSpPr>
          <p:cNvPr id="2" name="Rectangle 1"/>
          <p:cNvSpPr/>
          <p:nvPr/>
        </p:nvSpPr>
        <p:spPr>
          <a:xfrm>
            <a:off x="1571933" y="3767588"/>
            <a:ext cx="9479935" cy="461665"/>
          </a:xfrm>
          <a:prstGeom prst="rect">
            <a:avLst/>
          </a:prstGeom>
        </p:spPr>
        <p:txBody>
          <a:bodyPr wrap="square">
            <a:spAutoFit/>
          </a:bodyPr>
          <a:lstStyle/>
          <a:p>
            <a:pPr algn="ctr"/>
            <a:r>
              <a:rPr lang="en-US" sz="2400" b="1" dirty="0">
                <a:solidFill>
                  <a:schemeClr val="accent2">
                    <a:lumMod val="75000"/>
                  </a:schemeClr>
                </a:solidFill>
                <a:latin typeface="Arial" panose="020B0604020202020204" pitchFamily="34" charset="0"/>
                <a:cs typeface="Arial" panose="020B0604020202020204" pitchFamily="34" charset="0"/>
              </a:rPr>
              <a:t>ỨNG DỤNG CHO THUÊ XE TẬP LÁI </a:t>
            </a:r>
            <a:r>
              <a:rPr lang="en-US" sz="2400" b="1" dirty="0" smtClean="0">
                <a:solidFill>
                  <a:schemeClr val="accent2">
                    <a:lumMod val="75000"/>
                  </a:schemeClr>
                </a:solidFill>
                <a:latin typeface="Arial" panose="020B0604020202020204" pitchFamily="34" charset="0"/>
                <a:cs typeface="Arial" panose="020B0604020202020204" pitchFamily="34" charset="0"/>
              </a:rPr>
              <a:t>TRÊN WEB </a:t>
            </a:r>
            <a:r>
              <a:rPr lang="en-US" sz="2400" b="1" dirty="0">
                <a:solidFill>
                  <a:schemeClr val="accent2">
                    <a:lumMod val="75000"/>
                  </a:schemeClr>
                </a:solidFill>
                <a:latin typeface="Arial" panose="020B0604020202020204" pitchFamily="34" charset="0"/>
                <a:cs typeface="Arial" panose="020B0604020202020204" pitchFamily="34" charset="0"/>
              </a:rPr>
              <a:t>APP</a:t>
            </a:r>
            <a:endParaRPr lang="en-US" sz="2400" dirty="0">
              <a:solidFill>
                <a:schemeClr val="accent2">
                  <a:lumMod val="75000"/>
                </a:schemeClr>
              </a:solidFill>
            </a:endParaRPr>
          </a:p>
        </p:txBody>
      </p:sp>
      <p:pic>
        <p:nvPicPr>
          <p:cNvPr id="8" name="Picture 2">
            <a:extLst>
              <a:ext uri="{FF2B5EF4-FFF2-40B4-BE49-F238E27FC236}">
                <a16:creationId xmlns:a16="http://schemas.microsoft.com/office/drawing/2014/main" id="{20A80A7A-941B-4823-98ED-7629E4411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168" y="915329"/>
            <a:ext cx="3352800" cy="140208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p:cNvSpPr txBox="1">
            <a:spLocks/>
          </p:cNvSpPr>
          <p:nvPr/>
        </p:nvSpPr>
        <p:spPr>
          <a:xfrm>
            <a:off x="2133601" y="111457"/>
            <a:ext cx="8525934" cy="8455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smtClean="0">
                <a:solidFill>
                  <a:schemeClr val="tx1"/>
                </a:solidFill>
                <a:latin typeface="Arial" panose="020B0604020202020204" pitchFamily="34" charset="0"/>
                <a:cs typeface="Arial" panose="020B0604020202020204" pitchFamily="34" charset="0"/>
              </a:rPr>
              <a:t>TRƯỜNG ĐẠI HỌC CÔNG NGHIỆP TP.HCM</a:t>
            </a:r>
          </a:p>
          <a:p>
            <a:pPr algn="ctr"/>
            <a:r>
              <a:rPr lang="en-US" sz="2400" b="1" dirty="0" smtClean="0">
                <a:solidFill>
                  <a:schemeClr val="tx1"/>
                </a:solidFill>
                <a:latin typeface="Arial" panose="020B0604020202020204" pitchFamily="34" charset="0"/>
                <a:cs typeface="Arial" panose="020B0604020202020204" pitchFamily="34" charset="0"/>
              </a:rPr>
              <a:t>KHOA CÔNG NGHỆ THÔNG TIN</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174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Front-End</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946119" y="1930400"/>
            <a:ext cx="7215228" cy="32872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Arial" panose="020B0604020202020204" pitchFamily="34" charset="0"/>
                <a:cs typeface="Arial" panose="020B0604020202020204" pitchFamily="34" charset="0"/>
              </a:rPr>
              <a:t>HTML: </a:t>
            </a:r>
            <a:r>
              <a:rPr lang="en-US" sz="2000" dirty="0" err="1" smtClean="0">
                <a:latin typeface="Arial" panose="020B0604020202020204" pitchFamily="34" charset="0"/>
                <a:cs typeface="Arial" panose="020B0604020202020204" pitchFamily="34" charset="0"/>
              </a:rPr>
              <a:t>Cộng</a:t>
            </a:r>
            <a:r>
              <a:rPr lang="en-US" sz="2000" dirty="0" smtClean="0">
                <a:latin typeface="Arial" panose="020B0604020202020204" pitchFamily="34" charset="0"/>
                <a:cs typeface="Arial" panose="020B0604020202020204" pitchFamily="34" charset="0"/>
              </a:rPr>
              <a:t> đồng </a:t>
            </a:r>
            <a:r>
              <a:rPr lang="en-US" sz="2000" dirty="0" err="1" smtClean="0">
                <a:latin typeface="Arial" panose="020B0604020202020204" pitchFamily="34" charset="0"/>
                <a:cs typeface="Arial" panose="020B0604020202020204" pitchFamily="34" charset="0"/>
              </a:rPr>
              <a:t>sử</a:t>
            </a:r>
            <a:r>
              <a:rPr lang="en-US" sz="2000" dirty="0" smtClean="0">
                <a:latin typeface="Arial" panose="020B0604020202020204" pitchFamily="34" charset="0"/>
                <a:cs typeface="Arial" panose="020B0604020202020204" pitchFamily="34" charset="0"/>
              </a:rPr>
              <a:t> dụng </a:t>
            </a:r>
            <a:r>
              <a:rPr lang="en-US" sz="2000" dirty="0" err="1" smtClean="0">
                <a:latin typeface="Arial" panose="020B0604020202020204" pitchFamily="34" charset="0"/>
                <a:cs typeface="Arial" panose="020B0604020202020204" pitchFamily="34" charset="0"/>
              </a:rPr>
              <a:t>rộng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t>
            </a:r>
            <a:r>
              <a:rPr lang="en-US" sz="2000" dirty="0" smtClean="0">
                <a:latin typeface="Arial" panose="020B0604020202020204" pitchFamily="34" charset="0"/>
                <a:cs typeface="Arial" panose="020B0604020202020204" pitchFamily="34" charset="0"/>
              </a:rPr>
              <a:t> dụng được </a:t>
            </a:r>
            <a:r>
              <a:rPr lang="en-US" sz="2000" dirty="0" err="1" smtClean="0">
                <a:latin typeface="Arial" panose="020B0604020202020204" pitchFamily="34" charset="0"/>
                <a:cs typeface="Arial" panose="020B0604020202020204" pitchFamily="34" charset="0"/>
              </a:rPr>
              <a:t>hầu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mọi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duyệt</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CSS: </a:t>
            </a:r>
            <a:r>
              <a:rPr lang="en-US" sz="2000" dirty="0" err="1" smtClean="0">
                <a:latin typeface="Arial" panose="020B0604020202020204" pitchFamily="34" charset="0"/>
                <a:cs typeface="Arial" panose="020B0604020202020204" pitchFamily="34" charset="0"/>
              </a:rPr>
              <a:t>tiết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kiệm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gian</a:t>
            </a:r>
            <a:r>
              <a:rPr lang="en-US" sz="2000" dirty="0" smtClean="0">
                <a:latin typeface="Arial" panose="020B0604020202020204" pitchFamily="34" charset="0"/>
                <a:cs typeface="Arial" panose="020B0604020202020204" pitchFamily="34" charset="0"/>
              </a:rPr>
              <a:t>, code </a:t>
            </a:r>
            <a:r>
              <a:rPr lang="en-US" sz="2000" dirty="0" err="1" smtClean="0">
                <a:latin typeface="Arial" panose="020B0604020202020204" pitchFamily="34" charset="0"/>
                <a:cs typeface="Arial" panose="020B0604020202020204" pitchFamily="34" charset="0"/>
              </a:rPr>
              <a:t>ngắn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mô</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và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dạng </a:t>
            </a:r>
            <a:r>
              <a:rPr lang="en-US" sz="2000" dirty="0" err="1" smtClean="0">
                <a:latin typeface="Arial" panose="020B0604020202020204" pitchFamily="34" charset="0"/>
                <a:cs typeface="Arial" panose="020B0604020202020204" pitchFamily="34" charset="0"/>
              </a:rPr>
              <a:t>trang</a:t>
            </a:r>
            <a:r>
              <a:rPr lang="en-US" sz="2000" dirty="0" smtClean="0">
                <a:latin typeface="Arial" panose="020B0604020202020204" pitchFamily="34" charset="0"/>
                <a:cs typeface="Arial" panose="020B0604020202020204" pitchFamily="34" charset="0"/>
              </a:rPr>
              <a:t> web </a:t>
            </a:r>
            <a:r>
              <a:rPr lang="en-US" sz="2000" dirty="0" err="1" smtClean="0">
                <a:latin typeface="Arial" panose="020B0604020202020204" pitchFamily="34" charset="0"/>
                <a:cs typeface="Arial" panose="020B0604020202020204" pitchFamily="34" charset="0"/>
              </a:rPr>
              <a:t>dễ</a:t>
            </a:r>
            <a:r>
              <a:rPr lang="en-US" sz="2000" dirty="0" smtClean="0">
                <a:latin typeface="Arial" panose="020B0604020202020204" pitchFamily="34" charset="0"/>
                <a:cs typeface="Arial" panose="020B0604020202020204" pitchFamily="34" charset="0"/>
              </a:rPr>
              <a:t> nhìn </a:t>
            </a:r>
            <a:r>
              <a:rPr lang="en-US" sz="2000" dirty="0" err="1" smtClean="0">
                <a:latin typeface="Arial" panose="020B0604020202020204" pitchFamily="34" charset="0"/>
                <a:cs typeface="Arial" panose="020B0604020202020204" pitchFamily="34" charset="0"/>
              </a:rPr>
              <a:t>hơn</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Auto scaling là phương pháp giúp tự động mở rộng hoặc giảm thiểu số lượng các tài nguyên máy tính được phân phối cho ứng dụng vào bất kỳ thời điểm nào theo nhu cầu sử dụng.</a:t>
            </a: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p:txBody>
      </p:sp>
      <p:pic>
        <p:nvPicPr>
          <p:cNvPr id="4098" name="Picture 2" descr="Thiết kế web căn bản - HTML CSS JS » Nền tảng Kiến thứ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883694"/>
            <a:ext cx="2489128" cy="138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55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AWS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11</a:t>
            </a:fld>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946119" y="1930400"/>
            <a:ext cx="7215228" cy="32872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Arial" panose="020B0604020202020204" pitchFamily="34" charset="0"/>
                <a:cs typeface="Arial" panose="020B0604020202020204" pitchFamily="34" charset="0"/>
              </a:rPr>
              <a:t>EC2: </a:t>
            </a:r>
            <a:r>
              <a:rPr lang="en-US" sz="2000" dirty="0" err="1" smtClean="0">
                <a:latin typeface="Arial" panose="020B0604020202020204" pitchFamily="34" charset="0"/>
                <a:cs typeface="Arial" panose="020B0604020202020204" pitchFamily="34" charset="0"/>
              </a:rPr>
              <a:t>Hỗ</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trợ</a:t>
            </a:r>
            <a:r>
              <a:rPr lang="en-US" sz="2000" dirty="0" smtClean="0">
                <a:latin typeface="Arial" panose="020B0604020202020204" pitchFamily="34" charset="0"/>
                <a:cs typeface="Arial" panose="020B0604020202020204" pitchFamily="34" charset="0"/>
              </a:rPr>
              <a:t> việc triển </a:t>
            </a:r>
            <a:r>
              <a:rPr lang="en-US" sz="2000" dirty="0" err="1" smtClean="0">
                <a:latin typeface="Arial" panose="020B0604020202020204" pitchFamily="34" charset="0"/>
                <a:cs typeface="Arial" panose="020B0604020202020204" pitchFamily="34" charset="0"/>
              </a:rPr>
              <a:t>khai</a:t>
            </a:r>
            <a:r>
              <a:rPr lang="en-US" sz="2000" dirty="0" smtClean="0">
                <a:latin typeface="Arial" panose="020B0604020202020204" pitchFamily="34" charset="0"/>
                <a:cs typeface="Arial" panose="020B0604020202020204" pitchFamily="34" charset="0"/>
              </a:rPr>
              <a:t> Back-End </a:t>
            </a:r>
            <a:r>
              <a:rPr lang="en-US" sz="2000" dirty="0" err="1" smtClean="0">
                <a:latin typeface="Arial" panose="020B0604020202020204" pitchFamily="34" charset="0"/>
                <a:cs typeface="Arial" panose="020B0604020202020204" pitchFamily="34" charset="0"/>
              </a:rPr>
              <a:t>lên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trên</a:t>
            </a:r>
            <a:r>
              <a:rPr lang="en-US" sz="2000" dirty="0" smtClean="0">
                <a:latin typeface="Arial" panose="020B0604020202020204" pitchFamily="34" charset="0"/>
                <a:cs typeface="Arial" panose="020B0604020202020204" pitchFamily="34" charset="0"/>
              </a:rPr>
              <a:t> server một cách </a:t>
            </a:r>
            <a:r>
              <a:rPr lang="en-US" sz="2000" dirty="0" err="1" smtClean="0">
                <a:latin typeface="Arial" panose="020B0604020202020204" pitchFamily="34" charset="0"/>
                <a:cs typeface="Arial" panose="020B0604020202020204" pitchFamily="34" charset="0"/>
              </a:rPr>
              <a:t>nhanh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chóng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lợi</a:t>
            </a:r>
            <a:r>
              <a:rPr lang="en-US" sz="2000" dirty="0" smtClean="0">
                <a:latin typeface="Arial" panose="020B0604020202020204" pitchFamily="34" charset="0"/>
                <a:cs typeface="Arial" panose="020B0604020202020204" pitchFamily="34" charset="0"/>
              </a:rPr>
              <a:t> với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lí</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S3: </a:t>
            </a:r>
            <a:r>
              <a:rPr lang="en-US" sz="2000" dirty="0" err="1" smtClean="0">
                <a:latin typeface="Arial" panose="020B0604020202020204" pitchFamily="34" charset="0"/>
                <a:cs typeface="Arial" panose="020B0604020202020204" pitchFamily="34" charset="0"/>
              </a:rPr>
              <a:t>kho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trữ</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dữ</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ảnh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dễ</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dàng</a:t>
            </a:r>
            <a:r>
              <a:rPr lang="en-US" sz="2000" dirty="0" smtClean="0">
                <a:latin typeface="Arial" panose="020B0604020202020204" pitchFamily="34" charset="0"/>
                <a:cs typeface="Arial" panose="020B0604020202020204" pitchFamily="34" charset="0"/>
              </a:rPr>
              <a:t> cấu </a:t>
            </a:r>
            <a:r>
              <a:rPr lang="en-US" sz="2000" dirty="0" err="1" smtClean="0">
                <a:latin typeface="Arial" panose="020B0604020202020204" pitchFamily="34" charset="0"/>
                <a:cs typeface="Arial" panose="020B0604020202020204" pitchFamily="34" charset="0"/>
              </a:rPr>
              <a:t>hình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việc upload, download. </a:t>
            </a:r>
            <a:r>
              <a:rPr lang="en-US" sz="2000" dirty="0" err="1" smtClean="0">
                <a:latin typeface="Arial" panose="020B0604020202020204" pitchFamily="34" charset="0"/>
                <a:cs typeface="Arial" panose="020B0604020202020204" pitchFamily="34" charset="0"/>
              </a:rPr>
              <a:t>Ngoài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còn </a:t>
            </a:r>
            <a:r>
              <a:rPr lang="en-US" sz="2000" dirty="0" err="1" smtClean="0">
                <a:latin typeface="Arial" panose="020B0604020202020204" pitchFamily="34" charset="0"/>
                <a:cs typeface="Arial" panose="020B0604020202020204" pitchFamily="34" charset="0"/>
              </a:rPr>
              <a:t>hỗ</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trữ</a:t>
            </a:r>
            <a:r>
              <a:rPr lang="en-US" sz="2000" dirty="0" smtClean="0">
                <a:latin typeface="Arial" panose="020B0604020202020204" pitchFamily="34" charset="0"/>
                <a:cs typeface="Arial" panose="020B0604020202020204" pitchFamily="34" charset="0"/>
              </a:rPr>
              <a:t> web</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RDS: </a:t>
            </a:r>
            <a:r>
              <a:rPr lang="en-US" sz="2000" dirty="0" err="1" smtClean="0">
                <a:latin typeface="Arial" panose="020B0604020202020204" pitchFamily="34" charset="0"/>
                <a:cs typeface="Arial" panose="020B0604020202020204" pitchFamily="34" charset="0"/>
              </a:rPr>
              <a:t>lưu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trữ</a:t>
            </a:r>
            <a:r>
              <a:rPr lang="en-US" sz="2000" dirty="0" smtClean="0">
                <a:latin typeface="Arial" panose="020B0604020202020204" pitchFamily="34" charset="0"/>
                <a:cs typeface="Arial" panose="020B0604020202020204" pitchFamily="34" charset="0"/>
              </a:rPr>
              <a:t> database </a:t>
            </a:r>
            <a:r>
              <a:rPr lang="en-US" sz="2000" dirty="0" err="1" smtClean="0">
                <a:latin typeface="Arial" panose="020B0604020202020204" pitchFamily="34" charset="0"/>
                <a:cs typeface="Arial" panose="020B0604020202020204" pitchFamily="34" charset="0"/>
              </a:rPr>
              <a:t>trên</a:t>
            </a:r>
            <a:r>
              <a:rPr lang="en-US" sz="2000" dirty="0" smtClean="0">
                <a:latin typeface="Arial" panose="020B0604020202020204" pitchFamily="34" charset="0"/>
                <a:cs typeface="Arial" panose="020B0604020202020204" pitchFamily="34" charset="0"/>
              </a:rPr>
              <a:t> server, </a:t>
            </a:r>
            <a:r>
              <a:rPr lang="en-US" sz="2000" dirty="0" err="1" smtClean="0">
                <a:latin typeface="Arial" panose="020B0604020202020204" pitchFamily="34" charset="0"/>
                <a:cs typeface="Arial" panose="020B0604020202020204" pitchFamily="34" charset="0"/>
              </a:rPr>
              <a:t>hỗ</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trợ</a:t>
            </a:r>
            <a:r>
              <a:rPr lang="en-US" sz="2000" dirty="0" smtClean="0">
                <a:latin typeface="Arial" panose="020B0604020202020204" pitchFamily="34" charset="0"/>
                <a:cs typeface="Arial" panose="020B0604020202020204" pitchFamily="34" charset="0"/>
              </a:rPr>
              <a:t> scaling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có </a:t>
            </a:r>
            <a:r>
              <a:rPr lang="en-US" sz="2000" dirty="0" err="1" smtClean="0">
                <a:latin typeface="Arial" panose="020B0604020202020204" pitchFamily="34" charset="0"/>
                <a:cs typeface="Arial" panose="020B0604020202020204" pitchFamily="34" charset="0"/>
              </a:rPr>
              <a:t>lượng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lớn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truy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sở</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dữ</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p:txBody>
      </p:sp>
      <p:pic>
        <p:nvPicPr>
          <p:cNvPr id="5124" name="Picture 4" descr="Amazon Web Services Phần 2 - cấu trúc cơ bản - Cộng Đồng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42" y="2315679"/>
            <a:ext cx="3241053" cy="196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658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7468" y="1515533"/>
            <a:ext cx="8596668" cy="1024467"/>
          </a:xfrm>
        </p:spPr>
        <p:txBody>
          <a:bodyPr>
            <a:normAutofit fontScale="90000"/>
          </a:bodyPr>
          <a:lstStyle/>
          <a:p>
            <a:r>
              <a:rPr lang="pt-BR" dirty="0">
                <a:latin typeface="Arial" panose="020B0604020202020204" pitchFamily="34" charset="0"/>
                <a:cs typeface="Arial" panose="020B0604020202020204" pitchFamily="34" charset="0"/>
              </a:rPr>
              <a:t>III. Class </a:t>
            </a:r>
            <a:r>
              <a:rPr lang="pt-BR" dirty="0" smtClean="0">
                <a:latin typeface="Arial" panose="020B0604020202020204" pitchFamily="34" charset="0"/>
                <a:cs typeface="Arial" panose="020B0604020202020204" pitchFamily="34" charset="0"/>
              </a:rPr>
              <a:t>diagram, database và usecase</a:t>
            </a:r>
            <a:endParaRPr lang="pt-BR"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latin typeface="Arial" panose="020B0604020202020204" pitchFamily="34" charset="0"/>
                <a:cs typeface="Arial" panose="020B0604020202020204" pitchFamily="34" charset="0"/>
              </a:rPr>
              <a:t>12</a:t>
            </a:fld>
            <a:endParaRPr lang="en-US" dirty="0">
              <a:latin typeface="Arial" panose="020B0604020202020204" pitchFamily="34" charset="0"/>
              <a:cs typeface="Arial" panose="020B0604020202020204" pitchFamily="34" charset="0"/>
            </a:endParaRPr>
          </a:p>
        </p:txBody>
      </p:sp>
      <p:cxnSp>
        <p:nvCxnSpPr>
          <p:cNvPr id="7" name="Straight Connector 6"/>
          <p:cNvCxnSpPr/>
          <p:nvPr/>
        </p:nvCxnSpPr>
        <p:spPr>
          <a:xfrm flipV="1">
            <a:off x="897468" y="2540000"/>
            <a:ext cx="41148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209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10102426" cy="1158240"/>
          </a:xfrm>
        </p:spPr>
        <p:txBody>
          <a:bodyPr>
            <a:normAutofit/>
          </a:bodyPr>
          <a:lstStyle/>
          <a:p>
            <a:r>
              <a:rPr lang="pt-BR" dirty="0">
                <a:latin typeface="Arial" panose="020B0604020202020204" pitchFamily="34" charset="0"/>
                <a:cs typeface="Arial" panose="020B0604020202020204" pitchFamily="34" charset="0"/>
              </a:rPr>
              <a:t>III. Class </a:t>
            </a:r>
            <a:r>
              <a:rPr lang="pt-BR" dirty="0" smtClean="0">
                <a:latin typeface="Arial" panose="020B0604020202020204" pitchFamily="34" charset="0"/>
                <a:cs typeface="Arial" panose="020B0604020202020204" pitchFamily="34" charset="0"/>
              </a:rPr>
              <a:t>diagram</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13</a:t>
            </a:fld>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677334" y="1330770"/>
            <a:ext cx="10397740" cy="5147663"/>
          </a:xfrm>
          <a:prstGeom prst="rect">
            <a:avLst/>
          </a:prstGeom>
        </p:spPr>
      </p:pic>
    </p:spTree>
    <p:extLst>
      <p:ext uri="{BB962C8B-B14F-4D97-AF65-F5344CB8AC3E}">
        <p14:creationId xmlns:p14="http://schemas.microsoft.com/office/powerpoint/2010/main" val="3923652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922" y="609600"/>
            <a:ext cx="6280078" cy="5861341"/>
          </a:xfrm>
          <a:prstGeom prst="rect">
            <a:avLst/>
          </a:prstGeom>
        </p:spPr>
      </p:pic>
      <p:sp>
        <p:nvSpPr>
          <p:cNvPr id="5" name="Title 4"/>
          <p:cNvSpPr>
            <a:spLocks noGrp="1"/>
          </p:cNvSpPr>
          <p:nvPr>
            <p:ph type="title"/>
          </p:nvPr>
        </p:nvSpPr>
        <p:spPr/>
        <p:txBody>
          <a:bodyPr/>
          <a:lstStyle/>
          <a:p>
            <a:r>
              <a:rPr lang="pt-BR" dirty="0">
                <a:latin typeface="Arial" panose="020B0604020202020204" pitchFamily="34" charset="0"/>
                <a:cs typeface="Arial" panose="020B0604020202020204" pitchFamily="34" charset="0"/>
              </a:rPr>
              <a:t>III. </a:t>
            </a:r>
            <a:r>
              <a:rPr lang="pt-BR" dirty="0" smtClean="0">
                <a:latin typeface="Arial" panose="020B0604020202020204" pitchFamily="34" charset="0"/>
                <a:cs typeface="Arial" panose="020B0604020202020204" pitchFamily="34" charset="0"/>
              </a:rPr>
              <a:t>Database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9843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628" y="1129754"/>
            <a:ext cx="6473972" cy="54135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903" y="190534"/>
            <a:ext cx="4556378" cy="6667466"/>
          </a:xfrm>
          <a:prstGeom prst="rect">
            <a:avLst/>
          </a:prstGeom>
        </p:spPr>
      </p:pic>
      <p:sp>
        <p:nvSpPr>
          <p:cNvPr id="5" name="Title 4"/>
          <p:cNvSpPr>
            <a:spLocks noGrp="1"/>
          </p:cNvSpPr>
          <p:nvPr>
            <p:ph type="title"/>
          </p:nvPr>
        </p:nvSpPr>
        <p:spPr/>
        <p:txBody>
          <a:bodyPr/>
          <a:lstStyle/>
          <a:p>
            <a:r>
              <a:rPr lang="pt-BR" dirty="0">
                <a:latin typeface="Arial" panose="020B0604020202020204" pitchFamily="34" charset="0"/>
                <a:cs typeface="Arial" panose="020B0604020202020204" pitchFamily="34" charset="0"/>
              </a:rPr>
              <a:t>III. </a:t>
            </a:r>
            <a:r>
              <a:rPr lang="pt-BR" dirty="0" smtClean="0">
                <a:latin typeface="Arial" panose="020B0604020202020204" pitchFamily="34" charset="0"/>
                <a:cs typeface="Arial" panose="020B0604020202020204" pitchFamily="34" charset="0"/>
              </a:rPr>
              <a:t>Usecase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15</a:t>
            </a:fld>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150" y="1687732"/>
            <a:ext cx="7479884" cy="395106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655" y="1185274"/>
            <a:ext cx="8153526" cy="485608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9670" y="1185273"/>
            <a:ext cx="7341067" cy="4856088"/>
          </a:xfrm>
          <a:prstGeom prst="rect">
            <a:avLst/>
          </a:prstGeom>
        </p:spPr>
      </p:pic>
    </p:spTree>
    <p:extLst>
      <p:ext uri="{BB962C8B-B14F-4D97-AF65-F5344CB8AC3E}">
        <p14:creationId xmlns:p14="http://schemas.microsoft.com/office/powerpoint/2010/main" val="773507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7468" y="1422400"/>
            <a:ext cx="9953412" cy="1117600"/>
          </a:xfrm>
        </p:spPr>
        <p:txBody>
          <a:bodyPr>
            <a:normAutofit/>
          </a:bodyPr>
          <a:lstStyle/>
          <a:p>
            <a:r>
              <a:rPr lang="vi-VN" dirty="0">
                <a:latin typeface="Arial" panose="020B0604020202020204" pitchFamily="34" charset="0"/>
                <a:cs typeface="Arial" panose="020B0604020202020204" pitchFamily="34" charset="0"/>
              </a:rPr>
              <a:t>IV. Kết quả đạt được và hướng phát triển</a:t>
            </a:r>
          </a:p>
        </p:txBody>
      </p:sp>
      <p:sp>
        <p:nvSpPr>
          <p:cNvPr id="4" name="Slide Number Placeholder 3"/>
          <p:cNvSpPr>
            <a:spLocks noGrp="1"/>
          </p:cNvSpPr>
          <p:nvPr>
            <p:ph type="sldNum" sz="quarter" idx="12"/>
          </p:nvPr>
        </p:nvSpPr>
        <p:spPr/>
        <p:txBody>
          <a:bodyPr/>
          <a:lstStyle/>
          <a:p>
            <a:fld id="{519954A3-9DFD-4C44-94BA-B95130A3BA1C}" type="slidenum">
              <a:rPr lang="en-US" smtClean="0"/>
              <a:t>16</a:t>
            </a:fld>
            <a:endParaRPr lang="en-US" dirty="0"/>
          </a:p>
        </p:txBody>
      </p:sp>
      <p:cxnSp>
        <p:nvCxnSpPr>
          <p:cNvPr id="7" name="Straight Connector 6"/>
          <p:cNvCxnSpPr/>
          <p:nvPr/>
        </p:nvCxnSpPr>
        <p:spPr>
          <a:xfrm flipV="1">
            <a:off x="897468" y="2540000"/>
            <a:ext cx="41148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454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latin typeface="Arial" panose="020B0604020202020204" pitchFamily="34" charset="0"/>
                <a:cs typeface="Arial" panose="020B0604020202020204" pitchFamily="34" charset="0"/>
              </a:rPr>
              <a:t>IV. Kết quả đạt </a:t>
            </a:r>
            <a:r>
              <a:rPr lang="vi-VN" dirty="0" smtClean="0">
                <a:latin typeface="Arial" panose="020B0604020202020204" pitchFamily="34" charset="0"/>
                <a:cs typeface="Arial" panose="020B0604020202020204" pitchFamily="34" charset="0"/>
              </a:rPr>
              <a:t>đượ</a:t>
            </a:r>
            <a:r>
              <a:rPr lang="en-US" dirty="0" smtClean="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17</a:t>
            </a:fld>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1762803" y="5807574"/>
            <a:ext cx="5659120" cy="369332"/>
          </a:xfrm>
          <a:prstGeom prst="rect">
            <a:avLst/>
          </a:prstGeom>
          <a:noFill/>
        </p:spPr>
        <p:txBody>
          <a:bodyPr wrap="square" rtlCol="0">
            <a:spAutoFit/>
          </a:bodyPr>
          <a:lstStyle/>
          <a:p>
            <a:pPr algn="ctr"/>
            <a:r>
              <a:rPr lang="en-US" dirty="0" err="1" smtClean="0">
                <a:latin typeface="Arial" panose="020B0604020202020204" pitchFamily="34" charset="0"/>
                <a:cs typeface="Arial" panose="020B0604020202020204" pitchFamily="34" charset="0"/>
              </a:rPr>
              <a:t>Đăng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hẹn</a:t>
            </a:r>
            <a:r>
              <a:rPr lang="en-US" dirty="0" smtClean="0">
                <a:latin typeface="Arial" panose="020B0604020202020204" pitchFamily="34" charset="0"/>
                <a:cs typeface="Arial" panose="020B0604020202020204" pitchFamily="34" charset="0"/>
              </a:rPr>
              <a:t> trước thành </a:t>
            </a:r>
            <a:r>
              <a:rPr lang="en-US" dirty="0" err="1" smtClean="0">
                <a:latin typeface="Arial" panose="020B0604020202020204" pitchFamily="34" charset="0"/>
                <a:cs typeface="Arial" panose="020B0604020202020204" pitchFamily="34" charset="0"/>
              </a:rPr>
              <a:t>công</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77334" y="1312441"/>
            <a:ext cx="7830058" cy="4404408"/>
          </a:xfrm>
          <a:prstGeom prst="rect">
            <a:avLst/>
          </a:prstGeom>
        </p:spPr>
      </p:pic>
    </p:spTree>
    <p:extLst>
      <p:ext uri="{BB962C8B-B14F-4D97-AF65-F5344CB8AC3E}">
        <p14:creationId xmlns:p14="http://schemas.microsoft.com/office/powerpoint/2010/main" val="3524534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latin typeface="Arial" panose="020B0604020202020204" pitchFamily="34" charset="0"/>
                <a:cs typeface="Arial" panose="020B0604020202020204" pitchFamily="34" charset="0"/>
              </a:rPr>
              <a:t>IV. Kết quả đạt </a:t>
            </a:r>
            <a:r>
              <a:rPr lang="vi-VN" dirty="0" smtClean="0">
                <a:latin typeface="Arial" panose="020B0604020202020204" pitchFamily="34" charset="0"/>
                <a:cs typeface="Arial" panose="020B0604020202020204" pitchFamily="34" charset="0"/>
              </a:rPr>
              <a:t>đượ</a:t>
            </a:r>
            <a:r>
              <a:rPr lang="en-US" dirty="0" smtClean="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18</a:t>
            </a:fld>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2146108" y="5854592"/>
            <a:ext cx="5659120" cy="369332"/>
          </a:xfrm>
          <a:prstGeom prst="rect">
            <a:avLst/>
          </a:prstGeom>
          <a:noFill/>
        </p:spPr>
        <p:txBody>
          <a:bodyPr wrap="square" rtlCol="0">
            <a:spAutoFit/>
          </a:bodyPr>
          <a:lstStyle/>
          <a:p>
            <a:pPr algn="ct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nhận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trước với </a:t>
            </a:r>
            <a:r>
              <a:rPr lang="en-US" dirty="0" err="1" smtClean="0">
                <a:latin typeface="Arial" panose="020B0604020202020204" pitchFamily="34" charset="0"/>
                <a:cs typeface="Arial" panose="020B0604020202020204" pitchFamily="34" charset="0"/>
              </a:rPr>
              <a:t>khách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thành </a:t>
            </a:r>
            <a:r>
              <a:rPr lang="en-US" dirty="0" err="1" smtClean="0">
                <a:latin typeface="Arial" panose="020B0604020202020204" pitchFamily="34" charset="0"/>
                <a:cs typeface="Arial" panose="020B0604020202020204" pitchFamily="34" charset="0"/>
              </a:rPr>
              <a:t>công</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77334" y="1253442"/>
            <a:ext cx="8912143" cy="4460752"/>
          </a:xfrm>
          <a:prstGeom prst="rect">
            <a:avLst/>
          </a:prstGeom>
        </p:spPr>
      </p:pic>
    </p:spTree>
    <p:extLst>
      <p:ext uri="{BB962C8B-B14F-4D97-AF65-F5344CB8AC3E}">
        <p14:creationId xmlns:p14="http://schemas.microsoft.com/office/powerpoint/2010/main" val="3919409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latin typeface="Arial" panose="020B0604020202020204" pitchFamily="34" charset="0"/>
                <a:cs typeface="Arial" panose="020B0604020202020204" pitchFamily="34" charset="0"/>
              </a:rPr>
              <a:t>IV. Kết quả đạt </a:t>
            </a:r>
            <a:r>
              <a:rPr lang="vi-VN" dirty="0" smtClean="0">
                <a:latin typeface="Arial" panose="020B0604020202020204" pitchFamily="34" charset="0"/>
                <a:cs typeface="Arial" panose="020B0604020202020204" pitchFamily="34" charset="0"/>
              </a:rPr>
              <a:t>đượ</a:t>
            </a:r>
            <a:r>
              <a:rPr lang="en-US" dirty="0" smtClean="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19</a:t>
            </a:fld>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2146108" y="5854592"/>
            <a:ext cx="5659120" cy="369332"/>
          </a:xfrm>
          <a:prstGeom prst="rect">
            <a:avLst/>
          </a:prstGeom>
          <a:noFill/>
        </p:spPr>
        <p:txBody>
          <a:bodyPr wrap="square" rtlCol="0">
            <a:spAutoFit/>
          </a:bodyPr>
          <a:lstStyle/>
          <a:p>
            <a:pPr algn="ct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thành </a:t>
            </a:r>
            <a:r>
              <a:rPr lang="en-US" dirty="0" err="1" smtClean="0">
                <a:latin typeface="Arial" panose="020B0604020202020204" pitchFamily="34" charset="0"/>
                <a:cs typeface="Arial" panose="020B0604020202020204" pitchFamily="34" charset="0"/>
              </a:rPr>
              <a:t>công</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77334" y="1436178"/>
            <a:ext cx="8836825" cy="4418413"/>
          </a:xfrm>
          <a:prstGeom prst="rect">
            <a:avLst/>
          </a:prstGeom>
        </p:spPr>
      </p:pic>
    </p:spTree>
    <p:extLst>
      <p:ext uri="{BB962C8B-B14F-4D97-AF65-F5344CB8AC3E}">
        <p14:creationId xmlns:p14="http://schemas.microsoft.com/office/powerpoint/2010/main" val="3788183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
        <p:nvSpPr>
          <p:cNvPr id="5" name="TextBox 4"/>
          <p:cNvSpPr txBox="1"/>
          <p:nvPr/>
        </p:nvSpPr>
        <p:spPr>
          <a:xfrm>
            <a:off x="558800" y="1577899"/>
            <a:ext cx="7493001" cy="3785652"/>
          </a:xfrm>
          <a:prstGeom prst="rect">
            <a:avLst/>
          </a:prstGeom>
          <a:noFill/>
        </p:spPr>
        <p:txBody>
          <a:bodyPr wrap="square" rtlCol="0">
            <a:spAutoFit/>
          </a:bodyPr>
          <a:lstStyle/>
          <a:p>
            <a:pPr>
              <a:lnSpc>
                <a:spcPct val="250000"/>
              </a:lnSpc>
            </a:pPr>
            <a:r>
              <a:rPr lang="en-US" sz="2400" dirty="0" smtClean="0">
                <a:latin typeface="Arial" panose="020B0604020202020204" pitchFamily="34" charset="0"/>
                <a:cs typeface="Arial" panose="020B0604020202020204" pitchFamily="34" charset="0"/>
              </a:rPr>
              <a:t>I. </a:t>
            </a:r>
            <a:r>
              <a:rPr lang="en-US" sz="2400" dirty="0" err="1" smtClean="0">
                <a:latin typeface="Arial" panose="020B0604020202020204" pitchFamily="34" charset="0"/>
                <a:cs typeface="Arial" panose="020B0604020202020204" pitchFamily="34" charset="0"/>
              </a:rPr>
              <a:t>Giới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đề</a:t>
            </a:r>
            <a:r>
              <a:rPr lang="en-US" sz="2400" dirty="0" smtClean="0">
                <a:latin typeface="Arial" panose="020B0604020202020204" pitchFamily="34" charset="0"/>
                <a:cs typeface="Arial" panose="020B0604020202020204" pitchFamily="34" charset="0"/>
              </a:rPr>
              <a:t> tài</a:t>
            </a:r>
          </a:p>
          <a:p>
            <a:pPr>
              <a:lnSpc>
                <a:spcPct val="250000"/>
              </a:lnSpc>
            </a:pPr>
            <a:r>
              <a:rPr lang="en-US" sz="2400" dirty="0" smtClean="0">
                <a:latin typeface="Arial" panose="020B0604020202020204" pitchFamily="34" charset="0"/>
                <a:cs typeface="Arial" panose="020B0604020202020204" pitchFamily="34" charset="0"/>
              </a:rPr>
              <a:t>II.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nghệ</a:t>
            </a:r>
            <a:endParaRPr lang="en-US" sz="2400" dirty="0" smtClean="0">
              <a:latin typeface="Arial" panose="020B0604020202020204" pitchFamily="34" charset="0"/>
              <a:cs typeface="Arial" panose="020B0604020202020204" pitchFamily="34" charset="0"/>
            </a:endParaRPr>
          </a:p>
          <a:p>
            <a:pPr>
              <a:lnSpc>
                <a:spcPct val="250000"/>
              </a:lnSpc>
            </a:pPr>
            <a:r>
              <a:rPr lang="en-US" sz="2400" dirty="0" smtClean="0">
                <a:latin typeface="Arial" panose="020B0604020202020204" pitchFamily="34" charset="0"/>
                <a:cs typeface="Arial" panose="020B0604020202020204" pitchFamily="34" charset="0"/>
              </a:rPr>
              <a:t>III. </a:t>
            </a:r>
            <a:r>
              <a:rPr lang="en-US" sz="2400" dirty="0" smtClean="0">
                <a:latin typeface="Arial" panose="020B0604020202020204" pitchFamily="34" charset="0"/>
                <a:cs typeface="Arial" panose="020B0604020202020204" pitchFamily="34" charset="0"/>
              </a:rPr>
              <a:t>Class </a:t>
            </a:r>
            <a:r>
              <a:rPr lang="en-US" sz="2400" dirty="0" smtClean="0">
                <a:latin typeface="Arial" panose="020B0604020202020204" pitchFamily="34" charset="0"/>
                <a:cs typeface="Arial" panose="020B0604020202020204" pitchFamily="34" charset="0"/>
              </a:rPr>
              <a:t>diagram và database</a:t>
            </a:r>
          </a:p>
          <a:p>
            <a:pPr>
              <a:lnSpc>
                <a:spcPct val="250000"/>
              </a:lnSpc>
            </a:pPr>
            <a:r>
              <a:rPr lang="en-US" sz="2400" dirty="0" smtClean="0">
                <a:latin typeface="Arial" panose="020B0604020202020204" pitchFamily="34" charset="0"/>
                <a:cs typeface="Arial" panose="020B0604020202020204" pitchFamily="34" charset="0"/>
              </a:rPr>
              <a:t>IV.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đạt</a:t>
            </a:r>
            <a:r>
              <a:rPr lang="en-US" sz="2400" dirty="0" smtClean="0">
                <a:latin typeface="Arial" panose="020B0604020202020204" pitchFamily="34" charset="0"/>
                <a:cs typeface="Arial" panose="020B0604020202020204" pitchFamily="34" charset="0"/>
              </a:rPr>
              <a:t> được </a:t>
            </a:r>
            <a:r>
              <a:rPr lang="en-US" sz="2400" dirty="0" smtClean="0">
                <a:latin typeface="Arial" panose="020B0604020202020204" pitchFamily="34" charset="0"/>
                <a:cs typeface="Arial" panose="020B0604020202020204" pitchFamily="34" charset="0"/>
              </a:rPr>
              <a:t>và hướng phát triển</a:t>
            </a:r>
          </a:p>
        </p:txBody>
      </p:sp>
      <p:sp>
        <p:nvSpPr>
          <p:cNvPr id="2" name="TextBox 1"/>
          <p:cNvSpPr txBox="1"/>
          <p:nvPr/>
        </p:nvSpPr>
        <p:spPr>
          <a:xfrm>
            <a:off x="558800" y="406399"/>
            <a:ext cx="2492990" cy="646331"/>
          </a:xfrm>
          <a:prstGeom prst="rect">
            <a:avLst/>
          </a:prstGeom>
          <a:noFill/>
        </p:spPr>
        <p:txBody>
          <a:bodyPr wrap="none" rtlCol="0">
            <a:spAutoFit/>
          </a:bodyPr>
          <a:lstStyle/>
          <a:p>
            <a:r>
              <a:rPr lang="en-US" sz="3600" dirty="0" smtClean="0">
                <a:latin typeface="Arial" panose="020B0604020202020204" pitchFamily="34" charset="0"/>
                <a:cs typeface="Arial" panose="020B0604020202020204" pitchFamily="34" charset="0"/>
              </a:rPr>
              <a:t>NỘI DUNG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48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latin typeface="Arial" panose="020B0604020202020204" pitchFamily="34" charset="0"/>
                <a:cs typeface="Arial" panose="020B0604020202020204" pitchFamily="34" charset="0"/>
              </a:rPr>
              <a:t>IV. Kết quả đạt </a:t>
            </a:r>
            <a:r>
              <a:rPr lang="vi-VN" dirty="0" smtClean="0">
                <a:latin typeface="Arial" panose="020B0604020202020204" pitchFamily="34" charset="0"/>
                <a:cs typeface="Arial" panose="020B0604020202020204" pitchFamily="34" charset="0"/>
              </a:rPr>
              <a:t>đượ</a:t>
            </a:r>
            <a:r>
              <a:rPr lang="en-US" dirty="0" smtClean="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20</a:t>
            </a:fld>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2146108" y="5854592"/>
            <a:ext cx="5659120"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Thanh toàn thành </a:t>
            </a:r>
            <a:r>
              <a:rPr lang="en-US" dirty="0" err="1" smtClean="0">
                <a:latin typeface="Arial" panose="020B0604020202020204" pitchFamily="34" charset="0"/>
                <a:cs typeface="Arial" panose="020B0604020202020204" pitchFamily="34" charset="0"/>
              </a:rPr>
              <a:t>công</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77334" y="1418593"/>
            <a:ext cx="8871998" cy="4435999"/>
          </a:xfrm>
          <a:prstGeom prst="rect">
            <a:avLst/>
          </a:prstGeom>
        </p:spPr>
      </p:pic>
    </p:spTree>
    <p:extLst>
      <p:ext uri="{BB962C8B-B14F-4D97-AF65-F5344CB8AC3E}">
        <p14:creationId xmlns:p14="http://schemas.microsoft.com/office/powerpoint/2010/main" val="3294380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latin typeface="Arial" panose="020B0604020202020204" pitchFamily="34" charset="0"/>
                <a:cs typeface="Arial" panose="020B0604020202020204" pitchFamily="34" charset="0"/>
              </a:rPr>
              <a:t>IV. </a:t>
            </a:r>
            <a:r>
              <a:rPr lang="en-US" dirty="0" err="1" smtClean="0">
                <a:latin typeface="Arial" panose="020B0604020202020204" pitchFamily="34" charset="0"/>
                <a:cs typeface="Arial" panose="020B0604020202020204" pitchFamily="34" charset="0"/>
              </a:rPr>
              <a:t>Hạn</a:t>
            </a:r>
            <a:r>
              <a:rPr lang="en-US" dirty="0" smtClean="0">
                <a:latin typeface="Arial" panose="020B0604020202020204" pitchFamily="34" charset="0"/>
                <a:cs typeface="Arial" panose="020B0604020202020204" pitchFamily="34" charset="0"/>
              </a:rPr>
              <a:t> chế của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21</a:t>
            </a:fld>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677334" y="1930400"/>
            <a:ext cx="9504412" cy="37034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smtClean="0">
                <a:latin typeface="Arial" panose="020B0604020202020204" pitchFamily="34" charset="0"/>
                <a:cs typeface="Arial" panose="020B0604020202020204" pitchFamily="34" charset="0"/>
              </a:rPr>
              <a:t>Hệ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trị</a:t>
            </a:r>
            <a:r>
              <a:rPr lang="en-US" sz="2400" dirty="0" smtClean="0">
                <a:latin typeface="Arial" panose="020B0604020202020204" pitchFamily="34" charset="0"/>
                <a:cs typeface="Arial" panose="020B0604020202020204" pitchFamily="34" charset="0"/>
              </a:rPr>
              <a:t> người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vẫn</a:t>
            </a:r>
            <a:r>
              <a:rPr lang="en-US" sz="2400" dirty="0" smtClean="0">
                <a:latin typeface="Arial" panose="020B0604020202020204" pitchFamily="34" charset="0"/>
                <a:cs typeface="Arial" panose="020B0604020202020204" pitchFamily="34" charset="0"/>
              </a:rPr>
              <a:t> còn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smtClean="0">
                <a:latin typeface="Arial" panose="020B0604020202020204" pitchFamily="34" charset="0"/>
                <a:cs typeface="Arial" panose="020B0604020202020204" pitchFamily="34" charset="0"/>
              </a:rPr>
              <a:t> chế, </a:t>
            </a:r>
            <a:r>
              <a:rPr lang="en-US" sz="2400" dirty="0" err="1" smtClean="0">
                <a:latin typeface="Arial" panose="020B0604020202020204" pitchFamily="34" charset="0"/>
                <a:cs typeface="Arial" panose="020B0604020202020204" pitchFamily="34" charset="0"/>
              </a:rPr>
              <a:t>chưa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ưu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việc.</a:t>
            </a:r>
          </a:p>
          <a:p>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Tốc</a:t>
            </a:r>
            <a:r>
              <a:rPr lang="en-US" sz="2400" dirty="0" smtClean="0">
                <a:latin typeface="Arial" panose="020B0604020202020204" pitchFamily="34" charset="0"/>
                <a:cs typeface="Arial" panose="020B0604020202020204" pitchFamily="34" charset="0"/>
              </a:rPr>
              <a:t> độ </a:t>
            </a:r>
            <a:r>
              <a:rPr lang="en-US" sz="2400" dirty="0" err="1" smtClean="0">
                <a:latin typeface="Arial" panose="020B0604020202020204" pitchFamily="34" charset="0"/>
                <a:cs typeface="Arial" panose="020B0604020202020204" pitchFamily="34" charset="0"/>
              </a:rPr>
              <a:t>phản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hồi</a:t>
            </a:r>
            <a:r>
              <a:rPr lang="en-US" sz="2400" dirty="0" smtClean="0">
                <a:latin typeface="Arial" panose="020B0604020202020204" pitchFamily="34" charset="0"/>
                <a:cs typeface="Arial" panose="020B0604020202020204" pitchFamily="34" charset="0"/>
              </a:rPr>
              <a:t> của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chủ còn </a:t>
            </a:r>
            <a:r>
              <a:rPr lang="en-US" sz="2400" dirty="0" err="1" smtClean="0">
                <a:latin typeface="Arial" panose="020B0604020202020204" pitchFamily="34" charset="0"/>
                <a:cs typeface="Arial" panose="020B0604020202020204" pitchFamily="34" charset="0"/>
              </a:rPr>
              <a:t>chậm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ưu</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vẫn</a:t>
            </a:r>
            <a:r>
              <a:rPr lang="en-US" sz="2400" dirty="0" smtClean="0">
                <a:latin typeface="Arial" panose="020B0604020202020204" pitchFamily="34" charset="0"/>
                <a:cs typeface="Arial" panose="020B0604020202020204" pitchFamily="34" charset="0"/>
              </a:rPr>
              <a:t> là </a:t>
            </a:r>
            <a:r>
              <a:rPr lang="en-US" sz="2400" dirty="0" err="1" smtClean="0">
                <a:latin typeface="Arial" panose="020B0604020202020204" pitchFamily="34" charset="0"/>
                <a:cs typeface="Arial" panose="020B0604020202020204" pitchFamily="34" charset="0"/>
              </a:rPr>
              <a:t>trang</a:t>
            </a:r>
            <a:r>
              <a:rPr lang="en-US" sz="2400" dirty="0" smtClean="0">
                <a:latin typeface="Arial" panose="020B0604020202020204" pitchFamily="34" charset="0"/>
                <a:cs typeface="Arial" panose="020B0604020202020204" pitchFamily="34" charset="0"/>
              </a:rPr>
              <a:t> web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dụng được các framework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giúp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hỗ</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webapp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hơn</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080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latin typeface="Arial" panose="020B0604020202020204" pitchFamily="34" charset="0"/>
                <a:cs typeface="Arial" panose="020B0604020202020204" pitchFamily="34" charset="0"/>
              </a:rPr>
              <a:t>IV. </a:t>
            </a:r>
            <a:r>
              <a:rPr lang="en-US" dirty="0" smtClean="0">
                <a:latin typeface="Arial" panose="020B0604020202020204" pitchFamily="34" charset="0"/>
                <a:cs typeface="Arial" panose="020B0604020202020204" pitchFamily="34" charset="0"/>
              </a:rPr>
              <a:t>Hướng phát triển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22</a:t>
            </a:fld>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77334" y="1930400"/>
            <a:ext cx="8596668" cy="3623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ưu</a:t>
            </a:r>
            <a:r>
              <a:rPr lang="en-US" dirty="0" smtClean="0">
                <a:latin typeface="Arial" panose="020B0604020202020204" pitchFamily="34" charset="0"/>
                <a:cs typeface="Arial" panose="020B0604020202020204" pitchFamily="34" charset="0"/>
              </a:rPr>
              <a:t> code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lại </a:t>
            </a:r>
            <a:r>
              <a:rPr lang="en-US" dirty="0" err="1" smtClean="0">
                <a:latin typeface="Arial" panose="020B0604020202020204" pitchFamily="34" charset="0"/>
                <a:cs typeface="Arial" panose="020B0604020202020204" pitchFamily="34" charset="0"/>
              </a:rPr>
              <a:t>tốc</a:t>
            </a:r>
            <a:r>
              <a:rPr lang="en-US" dirty="0" smtClean="0">
                <a:latin typeface="Arial" panose="020B0604020202020204" pitchFamily="34" charset="0"/>
                <a:cs typeface="Arial" panose="020B0604020202020204" pitchFamily="34" charset="0"/>
              </a:rPr>
              <a:t> độ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Nâng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người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và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ty</a:t>
            </a: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mobile</a:t>
            </a: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Bổ</a:t>
            </a:r>
            <a:r>
              <a:rPr lang="en-US" dirty="0" smtClean="0">
                <a:latin typeface="Arial" panose="020B0604020202020204" pitchFamily="34" charset="0"/>
                <a:cs typeface="Arial" panose="020B0604020202020204" pitchFamily="34" charset="0"/>
              </a:rPr>
              <a:t> sung các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còn thiếu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hệ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Tăng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tốc</a:t>
            </a:r>
            <a:r>
              <a:rPr lang="en-US" dirty="0" smtClean="0">
                <a:latin typeface="Arial" panose="020B0604020202020204" pitchFamily="34" charset="0"/>
                <a:cs typeface="Arial" panose="020B0604020202020204" pitchFamily="34" charset="0"/>
              </a:rPr>
              <a:t> độ của server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có thể </a:t>
            </a:r>
            <a:r>
              <a:rPr lang="en-US" dirty="0" err="1" smtClean="0">
                <a:latin typeface="Arial" panose="020B0604020202020204" pitchFamily="34" charset="0"/>
                <a:cs typeface="Arial" panose="020B0604020202020204" pitchFamily="34" charset="0"/>
              </a:rPr>
              <a:t>đưa</a:t>
            </a:r>
            <a:r>
              <a:rPr lang="en-US" dirty="0" smtClean="0">
                <a:latin typeface="Arial" panose="020B0604020202020204" pitchFamily="34" charset="0"/>
                <a:cs typeface="Arial" panose="020B0604020202020204" pitchFamily="34" charset="0"/>
              </a:rPr>
              <a:t> ứng dụng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thực </a:t>
            </a:r>
            <a:r>
              <a:rPr lang="en-US" dirty="0" err="1" smtClean="0">
                <a:latin typeface="Arial" panose="020B0604020202020204" pitchFamily="34" charset="0"/>
                <a:cs typeface="Arial" panose="020B0604020202020204" pitchFamily="34" charset="0"/>
              </a:rPr>
              <a:t>tế</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5917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h dong powerpoint thank you"/>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8917" y="2011"/>
            <a:ext cx="6225560" cy="41711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23</a:t>
            </a:fld>
            <a:endParaRPr lang="en-US" dirty="0">
              <a:latin typeface="Arial" panose="020B0604020202020204" pitchFamily="34" charset="0"/>
              <a:cs typeface="Arial" panose="020B0604020202020204" pitchFamily="34" charset="0"/>
            </a:endParaRPr>
          </a:p>
        </p:txBody>
      </p:sp>
      <p:sp>
        <p:nvSpPr>
          <p:cNvPr id="8" name="Rectangle 7"/>
          <p:cNvSpPr/>
          <p:nvPr/>
        </p:nvSpPr>
        <p:spPr>
          <a:xfrm>
            <a:off x="2169690" y="4153142"/>
            <a:ext cx="8164014" cy="954107"/>
          </a:xfrm>
          <a:prstGeom prst="rect">
            <a:avLst/>
          </a:prstGeom>
        </p:spPr>
        <p:txBody>
          <a:bodyPr wrap="square">
            <a:spAutoFit/>
          </a:bodyPr>
          <a:lstStyle/>
          <a:p>
            <a:pPr algn="ctr"/>
            <a:r>
              <a:rPr lang="en-US" sz="2800" dirty="0" smtClean="0">
                <a:latin typeface="Arial" panose="020B0604020202020204" pitchFamily="34" charset="0"/>
                <a:cs typeface="Arial" panose="020B0604020202020204" pitchFamily="34" charset="0"/>
              </a:rPr>
              <a:t>Nhóm </a:t>
            </a:r>
            <a:r>
              <a:rPr lang="en-US" sz="2800" dirty="0" err="1" smtClean="0">
                <a:latin typeface="Arial" panose="020B0604020202020204" pitchFamily="34" charset="0"/>
                <a:cs typeface="Arial" panose="020B0604020202020204" pitchFamily="34" charset="0"/>
              </a:rPr>
              <a:t>tụi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em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xin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chân</a:t>
            </a:r>
            <a:r>
              <a:rPr lang="en-US" sz="2800" dirty="0" smtClean="0">
                <a:latin typeface="Arial" panose="020B0604020202020204" pitchFamily="34" charset="0"/>
                <a:cs typeface="Arial" panose="020B0604020202020204" pitchFamily="34" charset="0"/>
              </a:rPr>
              <a:t> thành </a:t>
            </a:r>
            <a:r>
              <a:rPr lang="en-US" sz="2800" dirty="0" err="1" smtClean="0">
                <a:latin typeface="Arial" panose="020B0604020202020204" pitchFamily="34" charset="0"/>
                <a:cs typeface="Arial" panose="020B0604020202020204" pitchFamily="34" charset="0"/>
              </a:rPr>
              <a:t>cám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quý</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Thầy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cô</a:t>
            </a:r>
            <a:r>
              <a:rPr lang="en-US" sz="2800" dirty="0" smtClean="0">
                <a:latin typeface="Arial" panose="020B0604020202020204" pitchFamily="34" charset="0"/>
                <a:cs typeface="Arial" panose="020B0604020202020204" pitchFamily="34" charset="0"/>
              </a:rPr>
              <a:t> và các </a:t>
            </a:r>
            <a:r>
              <a:rPr lang="en-US" sz="2800" dirty="0" err="1" smtClean="0">
                <a:latin typeface="Arial" panose="020B0604020202020204" pitchFamily="34" charset="0"/>
                <a:cs typeface="Arial" panose="020B0604020202020204" pitchFamily="34" charset="0"/>
              </a:rPr>
              <a:t>bạn</a:t>
            </a:r>
            <a:r>
              <a:rPr lang="en-US" sz="2800" dirty="0" smtClean="0">
                <a:latin typeface="Arial" panose="020B0604020202020204" pitchFamily="34" charset="0"/>
                <a:cs typeface="Arial" panose="020B0604020202020204" pitchFamily="34" charset="0"/>
              </a:rPr>
              <a:t> đã </a:t>
            </a:r>
            <a:r>
              <a:rPr lang="en-US" sz="2800" dirty="0" err="1" smtClean="0">
                <a:latin typeface="Arial" panose="020B0604020202020204" pitchFamily="34" charset="0"/>
                <a:cs typeface="Arial" panose="020B0604020202020204" pitchFamily="34" charset="0"/>
              </a:rPr>
              <a:t>lắng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nghe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319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7468" y="1808480"/>
            <a:ext cx="8229600" cy="731520"/>
          </a:xfrm>
        </p:spPr>
        <p:txBody>
          <a:bodyPr anchor="t"/>
          <a:lstStyle/>
          <a:p>
            <a:r>
              <a:rPr lang="en-US" dirty="0" smtClean="0">
                <a:latin typeface="Arial" panose="020B0604020202020204" pitchFamily="34" charset="0"/>
                <a:cs typeface="Arial" panose="020B0604020202020204" pitchFamily="34" charset="0"/>
              </a:rPr>
              <a:t>I.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tài</a:t>
            </a:r>
          </a:p>
        </p:txBody>
      </p:sp>
      <p:sp>
        <p:nvSpPr>
          <p:cNvPr id="6" name="Text Placeholder 5"/>
          <p:cNvSpPr>
            <a:spLocks noGrp="1"/>
          </p:cNvSpPr>
          <p:nvPr>
            <p:ph type="body" idx="1"/>
          </p:nvPr>
        </p:nvSpPr>
        <p:spPr>
          <a:xfrm>
            <a:off x="897468" y="2698648"/>
            <a:ext cx="8596668" cy="860400"/>
          </a:xfrm>
        </p:spPr>
        <p:txBody>
          <a:bodyPr/>
          <a:lstStyle/>
          <a:p>
            <a:r>
              <a:rPr lang="en-US" dirty="0" smtClean="0">
                <a:latin typeface="Arial" panose="020B0604020202020204" pitchFamily="34" charset="0"/>
                <a:cs typeface="Arial" panose="020B0604020202020204" pitchFamily="34" charset="0"/>
              </a:rPr>
              <a:t>Hiện </a:t>
            </a:r>
            <a:r>
              <a:rPr lang="en-US" dirty="0" err="1" smtClean="0">
                <a:latin typeface="Arial" panose="020B0604020202020204" pitchFamily="34" charset="0"/>
                <a:cs typeface="Arial" panose="020B0604020202020204" pitchFamily="34" charset="0"/>
              </a:rPr>
              <a:t>trạng</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Mục </a:t>
            </a:r>
            <a:r>
              <a:rPr lang="en-US" dirty="0" err="1" smtClean="0">
                <a:latin typeface="Arial" panose="020B0604020202020204" pitchFamily="34" charset="0"/>
                <a:cs typeface="Arial" panose="020B0604020202020204" pitchFamily="34" charset="0"/>
              </a:rPr>
              <a:t>tiêu</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latin typeface="Arial" panose="020B0604020202020204" pitchFamily="34" charset="0"/>
                <a:cs typeface="Arial" panose="020B0604020202020204" pitchFamily="34" charset="0"/>
              </a:rPr>
              <a:t>3</a:t>
            </a:fld>
            <a:endParaRPr lang="en-US" dirty="0">
              <a:latin typeface="Arial" panose="020B0604020202020204" pitchFamily="34" charset="0"/>
              <a:cs typeface="Arial" panose="020B0604020202020204" pitchFamily="34" charset="0"/>
            </a:endParaRPr>
          </a:p>
        </p:txBody>
      </p:sp>
      <p:cxnSp>
        <p:nvCxnSpPr>
          <p:cNvPr id="8" name="Straight Connector 7"/>
          <p:cNvCxnSpPr/>
          <p:nvPr/>
        </p:nvCxnSpPr>
        <p:spPr>
          <a:xfrm flipV="1">
            <a:off x="897468" y="2540000"/>
            <a:ext cx="41148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646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733"/>
          </a:xfrm>
        </p:spPr>
        <p:txBody>
          <a:bodyPr/>
          <a:lstStyle/>
          <a:p>
            <a:r>
              <a:rPr lang="en-US" dirty="0" smtClean="0">
                <a:latin typeface="Arial" panose="020B0604020202020204" pitchFamily="34" charset="0"/>
                <a:cs typeface="Arial" panose="020B0604020202020204" pitchFamily="34" charset="0"/>
              </a:rPr>
              <a:t>I.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tài: Hiện </a:t>
            </a:r>
            <a:r>
              <a:rPr lang="en-US" dirty="0" err="1" smtClean="0">
                <a:latin typeface="Arial" panose="020B0604020202020204" pitchFamily="34" charset="0"/>
                <a:cs typeface="Arial" panose="020B0604020202020204" pitchFamily="34" charset="0"/>
              </a:rPr>
              <a:t>trạng</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latin typeface="Arial" panose="020B0604020202020204" pitchFamily="34" charset="0"/>
                <a:cs typeface="Arial" panose="020B0604020202020204" pitchFamily="34" charset="0"/>
              </a:rPr>
              <a:t>4</a:t>
            </a:fld>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677334" y="1762638"/>
            <a:ext cx="9504157" cy="1200329"/>
          </a:xfrm>
          <a:prstGeom prst="rect">
            <a:avLst/>
          </a:prstGeom>
          <a:noFill/>
        </p:spPr>
        <p:txBody>
          <a:bodyPr wrap="square" rtlCol="0">
            <a:spAutoFit/>
          </a:bodyPr>
          <a:lstStyle/>
          <a:p>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thuê</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 tập </a:t>
            </a:r>
            <a:r>
              <a:rPr lang="en-US" sz="2400" dirty="0" err="1" smtClean="0">
                <a:latin typeface="Arial" panose="020B0604020202020204" pitchFamily="34" charset="0"/>
                <a:cs typeface="Arial" panose="020B0604020202020204" pitchFamily="34" charset="0"/>
              </a:rPr>
              <a:t>lái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ngày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nhưng</a:t>
            </a:r>
            <a:r>
              <a:rPr lang="en-US" sz="2400" dirty="0" smtClean="0">
                <a:latin typeface="Arial" panose="020B0604020202020204" pitchFamily="34" charset="0"/>
                <a:cs typeface="Arial" panose="020B0604020202020204" pitchFamily="34" charset="0"/>
              </a:rPr>
              <a:t> các </a:t>
            </a:r>
            <a:r>
              <a:rPr lang="en-US" sz="2400" dirty="0" err="1" smtClean="0">
                <a:latin typeface="Arial" panose="020B0604020202020204" pitchFamily="34" charset="0"/>
                <a:cs typeface="Arial" panose="020B0604020202020204" pitchFamily="34" charset="0"/>
              </a:rPr>
              <a:t>trang</a:t>
            </a:r>
            <a:r>
              <a:rPr lang="en-US" sz="2400" dirty="0" smtClean="0">
                <a:latin typeface="Arial" panose="020B0604020202020204" pitchFamily="34" charset="0"/>
                <a:cs typeface="Arial" panose="020B0604020202020204" pitchFamily="34" charset="0"/>
              </a:rPr>
              <a:t> web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thuê</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 tập </a:t>
            </a:r>
            <a:r>
              <a:rPr lang="en-US" sz="2400" dirty="0" err="1" smtClean="0">
                <a:latin typeface="Arial" panose="020B0604020202020204" pitchFamily="34" charset="0"/>
                <a:cs typeface="Arial" panose="020B0604020202020204" pitchFamily="34" charset="0"/>
              </a:rPr>
              <a:t>lái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cách </a:t>
            </a:r>
            <a:r>
              <a:rPr lang="en-US" sz="2400" dirty="0" err="1" smtClean="0">
                <a:latin typeface="Arial" panose="020B0604020202020204" pitchFamily="34" charset="0"/>
                <a:cs typeface="Arial" panose="020B0604020202020204" pitchFamily="34" charset="0"/>
              </a:rPr>
              <a:t>gọi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có thể </a:t>
            </a:r>
            <a:r>
              <a:rPr lang="en-US" sz="2400" dirty="0" err="1" smtClean="0">
                <a:latin typeface="Arial" panose="020B0604020202020204" pitchFamily="34" charset="0"/>
                <a:cs typeface="Arial" panose="020B0604020202020204" pitchFamily="34" charset="0"/>
              </a:rPr>
              <a:t>đặt</a:t>
            </a:r>
            <a:r>
              <a:rPr lang="en-US" sz="2400" dirty="0" smtClean="0">
                <a:latin typeface="Arial" panose="020B0604020202020204" pitchFamily="34" charset="0"/>
                <a:cs typeface="Arial" panose="020B0604020202020204" pitchFamily="34" charset="0"/>
              </a:rPr>
              <a:t> trước </a:t>
            </a:r>
            <a:r>
              <a:rPr lang="en-US" sz="2400" dirty="0" err="1" smtClean="0">
                <a:latin typeface="Arial" panose="020B0604020202020204" pitchFamily="34" charset="0"/>
                <a:cs typeface="Arial" panose="020B0604020202020204" pitchFamily="34" charset="0"/>
              </a:rPr>
              <a:t>dịch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vụ</a:t>
            </a:r>
            <a:r>
              <a:rPr lang="en-US" sz="2400" dirty="0" smtClean="0">
                <a:latin typeface="Arial" panose="020B0604020202020204" pitchFamily="34" charset="0"/>
                <a:cs typeface="Arial" panose="020B0604020202020204" pitchFamily="34" charset="0"/>
              </a:rPr>
              <a:t> và </a:t>
            </a:r>
            <a:r>
              <a:rPr lang="en-US" sz="2400" dirty="0" err="1" smtClean="0">
                <a:latin typeface="Arial" panose="020B0604020202020204" pitchFamily="34" charset="0"/>
                <a:cs typeface="Arial" panose="020B0604020202020204" pitchFamily="34" charset="0"/>
              </a:rPr>
              <a:t>tư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vấn</a:t>
            </a:r>
            <a:r>
              <a:rPr lang="en-US" sz="2400" dirty="0" smtClean="0">
                <a:latin typeface="Arial" panose="020B0604020202020204" pitchFamily="34" charset="0"/>
                <a:cs typeface="Arial" panose="020B0604020202020204" pitchFamily="34" charset="0"/>
              </a:rPr>
              <a:t>.</a:t>
            </a:r>
          </a:p>
        </p:txBody>
      </p:sp>
      <p:sp>
        <p:nvSpPr>
          <p:cNvPr id="5" name="TextBox 4"/>
          <p:cNvSpPr txBox="1"/>
          <p:nvPr/>
        </p:nvSpPr>
        <p:spPr>
          <a:xfrm>
            <a:off x="766917" y="4219082"/>
            <a:ext cx="2038346" cy="523220"/>
          </a:xfrm>
          <a:prstGeom prst="rect">
            <a:avLst/>
          </a:prstGeom>
          <a:noFill/>
        </p:spPr>
        <p:txBody>
          <a:bodyPr wrap="square" rtlCol="0">
            <a:spAutoFit/>
          </a:bodyPr>
          <a:lstStyle/>
          <a:p>
            <a:r>
              <a:rPr lang="en-US" sz="2800" dirty="0" smtClean="0">
                <a:solidFill>
                  <a:srgbClr val="FF0000"/>
                </a:solidFill>
                <a:latin typeface="Arial" panose="020B0604020202020204" pitchFamily="34" charset="0"/>
                <a:cs typeface="Arial" panose="020B0604020202020204" pitchFamily="34" charset="0"/>
              </a:rPr>
              <a:t>Mặt </a:t>
            </a:r>
            <a:r>
              <a:rPr lang="en-US" sz="2800" dirty="0" err="1" smtClean="0">
                <a:solidFill>
                  <a:srgbClr val="FF0000"/>
                </a:solidFill>
                <a:latin typeface="Arial" panose="020B0604020202020204" pitchFamily="34" charset="0"/>
                <a:cs typeface="Arial" panose="020B0604020202020204" pitchFamily="34" charset="0"/>
              </a:rPr>
              <a:t>bất</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lợi</a:t>
            </a:r>
            <a:endParaRPr lang="en-US" sz="2800"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3394584" y="3213217"/>
            <a:ext cx="6309855"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cận</a:t>
            </a:r>
            <a:r>
              <a:rPr lang="en-US" sz="2000" dirty="0" smtClean="0">
                <a:latin typeface="Arial" panose="020B0604020202020204" pitchFamily="34" charset="0"/>
                <a:cs typeface="Arial" panose="020B0604020202020204" pitchFamily="34" charset="0"/>
              </a:rPr>
              <a:t> người </a:t>
            </a:r>
            <a:r>
              <a:rPr lang="en-US" sz="2000" dirty="0" err="1" smtClean="0">
                <a:latin typeface="Arial" panose="020B0604020202020204" pitchFamily="34" charset="0"/>
                <a:cs typeface="Arial" panose="020B0604020202020204" pitchFamily="34" charset="0"/>
              </a:rPr>
              <a:t>dùng</a:t>
            </a:r>
            <a:endParaRPr lang="en-US" sz="2000" dirty="0">
              <a:latin typeface="Arial" panose="020B0604020202020204" pitchFamily="34" charset="0"/>
              <a:cs typeface="Arial" panose="020B0604020202020204" pitchFamily="34" charset="0"/>
            </a:endParaRPr>
          </a:p>
        </p:txBody>
      </p:sp>
      <p:sp>
        <p:nvSpPr>
          <p:cNvPr id="12" name="TextBox 11"/>
          <p:cNvSpPr txBox="1"/>
          <p:nvPr/>
        </p:nvSpPr>
        <p:spPr>
          <a:xfrm>
            <a:off x="3394585" y="5190947"/>
            <a:ext cx="6113210" cy="707886"/>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ty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nhận </a:t>
            </a:r>
            <a:r>
              <a:rPr lang="en-US" sz="2000" dirty="0" err="1" smtClean="0">
                <a:latin typeface="Arial" panose="020B0604020202020204" pitchFamily="34" charset="0"/>
                <a:cs typeface="Arial" panose="020B0604020202020204" pitchFamily="34" charset="0"/>
              </a:rPr>
              <a:t>yêu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cầu</a:t>
            </a:r>
            <a:r>
              <a:rPr lang="en-US" sz="2000" dirty="0" smtClean="0">
                <a:latin typeface="Arial" panose="020B0604020202020204" pitchFamily="34" charset="0"/>
                <a:cs typeface="Arial" panose="020B0604020202020204" pitchFamily="34" charset="0"/>
              </a:rPr>
              <a:t> của </a:t>
            </a:r>
            <a:r>
              <a:rPr lang="en-US" sz="2000" dirty="0" err="1" smtClean="0">
                <a:latin typeface="Arial" panose="020B0604020202020204" pitchFamily="34" charset="0"/>
                <a:cs typeface="Arial" panose="020B0604020202020204" pitchFamily="34" charset="0"/>
              </a:rPr>
              <a:t>khách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hàng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dễ</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tắc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nghẽn</a:t>
            </a:r>
            <a:endParaRPr lang="en-US" sz="2000" dirty="0">
              <a:latin typeface="Arial" panose="020B0604020202020204" pitchFamily="34" charset="0"/>
              <a:cs typeface="Arial" panose="020B0604020202020204" pitchFamily="34" charset="0"/>
            </a:endParaRPr>
          </a:p>
        </p:txBody>
      </p:sp>
      <p:cxnSp>
        <p:nvCxnSpPr>
          <p:cNvPr id="8" name="Straight Arrow Connector 7"/>
          <p:cNvCxnSpPr>
            <a:stCxn id="5" idx="3"/>
            <a:endCxn id="6" idx="1"/>
          </p:cNvCxnSpPr>
          <p:nvPr/>
        </p:nvCxnSpPr>
        <p:spPr>
          <a:xfrm flipV="1">
            <a:off x="2805263" y="3413272"/>
            <a:ext cx="589321" cy="10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2" idx="1"/>
          </p:cNvCxnSpPr>
          <p:nvPr/>
        </p:nvCxnSpPr>
        <p:spPr>
          <a:xfrm>
            <a:off x="2805263" y="4480692"/>
            <a:ext cx="589322" cy="106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755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962"/>
          </a:xfrm>
        </p:spPr>
        <p:txBody>
          <a:bodyPr/>
          <a:lstStyle/>
          <a:p>
            <a:r>
              <a:rPr lang="en-US" dirty="0" smtClean="0">
                <a:latin typeface="Arial" panose="020B0604020202020204" pitchFamily="34" charset="0"/>
                <a:cs typeface="Arial" panose="020B0604020202020204" pitchFamily="34" charset="0"/>
              </a:rPr>
              <a:t>I.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tài: Mục </a:t>
            </a:r>
            <a:r>
              <a:rPr lang="en-US" dirty="0" err="1" smtClean="0">
                <a:latin typeface="Arial" panose="020B0604020202020204" pitchFamily="34" charset="0"/>
                <a:cs typeface="Arial" panose="020B0604020202020204" pitchFamily="34" charset="0"/>
              </a:rPr>
              <a:t>tiêu</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latin typeface="Arial" panose="020B0604020202020204" pitchFamily="34" charset="0"/>
                <a:cs typeface="Arial" panose="020B0604020202020204" pitchFamily="34" charset="0"/>
              </a:rPr>
              <a:t>5</a:t>
            </a:fld>
            <a:endParaRPr lang="en-US" dirty="0">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677334" y="1930400"/>
            <a:ext cx="9744860" cy="38018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smtClean="0">
                <a:latin typeface="Arial" panose="020B0604020202020204" pitchFamily="34" charset="0"/>
                <a:cs typeface="Arial" panose="020B0604020202020204" pitchFamily="34" charset="0"/>
              </a:rPr>
              <a:t>Giải </a:t>
            </a:r>
            <a:r>
              <a:rPr lang="en-US" sz="2400" dirty="0" err="1" smtClean="0">
                <a:latin typeface="Arial" panose="020B0604020202020204" pitchFamily="34" charset="0"/>
                <a:cs typeface="Arial" panose="020B0604020202020204" pitchFamily="34" charset="0"/>
              </a:rPr>
              <a:t>quyết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đặt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dịch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vụ</a:t>
            </a:r>
            <a:r>
              <a:rPr lang="en-US" sz="2400" dirty="0" smtClean="0">
                <a:latin typeface="Arial" panose="020B0604020202020204" pitchFamily="34" charset="0"/>
                <a:cs typeface="Arial" panose="020B0604020202020204" pitchFamily="34" charset="0"/>
              </a:rPr>
              <a:t> của </a:t>
            </a:r>
            <a:r>
              <a:rPr lang="en-US" sz="2400" dirty="0" err="1" smtClean="0">
                <a:latin typeface="Arial" panose="020B0604020202020204" pitchFamily="34" charset="0"/>
                <a:cs typeface="Arial" panose="020B0604020202020204" pitchFamily="34" charset="0"/>
              </a:rPr>
              <a:t>khách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thiểu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tiếp</a:t>
            </a:r>
            <a:r>
              <a:rPr lang="en-US" sz="2400" dirty="0" smtClean="0">
                <a:latin typeface="Arial" panose="020B0604020202020204" pitchFamily="34" charset="0"/>
                <a:cs typeface="Arial" panose="020B0604020202020204" pitchFamily="34" charset="0"/>
              </a:rPr>
              <a:t> nhận </a:t>
            </a:r>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Khả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dễ</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dàng</a:t>
            </a:r>
            <a:r>
              <a:rPr lang="en-US" sz="2400" dirty="0" smtClean="0">
                <a:latin typeface="Arial" panose="020B0604020202020204" pitchFamily="34" charset="0"/>
                <a:cs typeface="Arial" panose="020B0604020202020204" pitchFamily="34" charset="0"/>
              </a:rPr>
              <a:t> và </a:t>
            </a:r>
            <a:r>
              <a:rPr lang="en-US" sz="2400" dirty="0" err="1" smtClean="0">
                <a:latin typeface="Arial" panose="020B0604020202020204" pitchFamily="34" charset="0"/>
                <a:cs typeface="Arial" panose="020B0604020202020204" pitchFamily="34" charset="0"/>
              </a:rPr>
              <a:t>nhanh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chóng</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Hỗ</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viên </a:t>
            </a:r>
            <a:r>
              <a:rPr lang="en-US" sz="2400" dirty="0" err="1" smtClean="0">
                <a:latin typeface="Arial" panose="020B0604020202020204" pitchFamily="34" charset="0"/>
                <a:cs typeface="Arial" panose="020B0604020202020204" pitchFamily="34" charset="0"/>
              </a:rPr>
              <a:t>tiếp</a:t>
            </a:r>
            <a:r>
              <a:rPr lang="en-US" sz="2400" dirty="0" smtClean="0">
                <a:latin typeface="Arial" panose="020B0604020202020204" pitchFamily="34" charset="0"/>
                <a:cs typeface="Arial" panose="020B0604020202020204" pitchFamily="34" charset="0"/>
              </a:rPr>
              <a:t> nhận </a:t>
            </a:r>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và </a:t>
            </a:r>
            <a:r>
              <a:rPr lang="en-US" sz="2400" dirty="0" err="1" smtClean="0">
                <a:latin typeface="Arial" panose="020B0604020202020204" pitchFamily="34" charset="0"/>
                <a:cs typeface="Arial" panose="020B0604020202020204" pitchFamily="34" charset="0"/>
              </a:rPr>
              <a:t>phản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hồi</a:t>
            </a:r>
            <a:r>
              <a:rPr lang="en-US" sz="2400" dirty="0" smtClean="0">
                <a:latin typeface="Arial" panose="020B0604020202020204" pitchFamily="34" charset="0"/>
                <a:cs typeface="Arial" panose="020B0604020202020204" pitchFamily="34" charset="0"/>
              </a:rPr>
              <a:t> một cách </a:t>
            </a:r>
            <a:r>
              <a:rPr lang="en-US" sz="2400" dirty="0" err="1" smtClean="0">
                <a:latin typeface="Arial" panose="020B0604020202020204" pitchFamily="34" charset="0"/>
                <a:cs typeface="Arial" panose="020B0604020202020204" pitchFamily="34" charset="0"/>
              </a:rPr>
              <a:t>nhanh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thiểu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viên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giải </a:t>
            </a:r>
            <a:r>
              <a:rPr lang="en-US" sz="2400" dirty="0" err="1" smtClean="0">
                <a:latin typeface="Arial" panose="020B0604020202020204" pitchFamily="34" charset="0"/>
                <a:cs typeface="Arial" panose="020B0604020202020204" pitchFamily="34" charset="0"/>
              </a:rPr>
              <a:t>quyết</a:t>
            </a:r>
            <a:r>
              <a:rPr lang="en-US" sz="2400" dirty="0" smtClean="0">
                <a:latin typeface="Arial" panose="020B0604020202020204" pitchFamily="34" charset="0"/>
                <a:cs typeface="Arial" panose="020B0604020202020204" pitchFamily="34" charset="0"/>
              </a:rPr>
              <a:t> việc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tiếp</a:t>
            </a:r>
            <a:r>
              <a:rPr lang="en-US" sz="2400" dirty="0" smtClean="0">
                <a:latin typeface="Arial" panose="020B0604020202020204" pitchFamily="34" charset="0"/>
                <a:cs typeface="Arial" panose="020B0604020202020204" pitchFamily="34" charset="0"/>
              </a:rPr>
              <a:t> nhận </a:t>
            </a:r>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005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7468" y="713419"/>
            <a:ext cx="8596668" cy="1826581"/>
          </a:xfrm>
        </p:spPr>
        <p:txBody>
          <a:bodyPr/>
          <a:lstStyle/>
          <a:p>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latin typeface="Arial" panose="020B0604020202020204" pitchFamily="34" charset="0"/>
                <a:cs typeface="Arial" panose="020B0604020202020204" pitchFamily="34" charset="0"/>
              </a:rPr>
              <a:t>6</a:t>
            </a:fld>
            <a:endParaRPr lang="en-US" dirty="0">
              <a:latin typeface="Arial" panose="020B0604020202020204" pitchFamily="34" charset="0"/>
              <a:cs typeface="Arial" panose="020B0604020202020204" pitchFamily="34" charset="0"/>
            </a:endParaRPr>
          </a:p>
        </p:txBody>
      </p:sp>
      <p:cxnSp>
        <p:nvCxnSpPr>
          <p:cNvPr id="7" name="Straight Connector 6"/>
          <p:cNvCxnSpPr/>
          <p:nvPr/>
        </p:nvCxnSpPr>
        <p:spPr>
          <a:xfrm flipV="1">
            <a:off x="897468" y="2540000"/>
            <a:ext cx="41148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811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Back-End</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7</a:t>
            </a:fld>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819119" y="1716523"/>
            <a:ext cx="7215228" cy="43473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Arial" panose="020B0604020202020204" pitchFamily="34" charset="0"/>
                <a:cs typeface="Arial" panose="020B0604020202020204" pitchFamily="34" charset="0"/>
              </a:rPr>
              <a:t>Spring Boot là một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module của spring framework </a:t>
            </a:r>
            <a:r>
              <a:rPr lang="en-US" sz="2000" dirty="0" err="1">
                <a:latin typeface="Arial" panose="020B0604020202020204" pitchFamily="34" charset="0"/>
                <a:cs typeface="Arial" panose="020B0604020202020204" pitchFamily="34" charset="0"/>
              </a:rPr>
              <a:t>chuyên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các tính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Rapid Application Development (RAD)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và phát triển </a:t>
            </a:r>
            <a:r>
              <a:rPr lang="en-US" sz="2000" dirty="0" err="1">
                <a:latin typeface="Arial" panose="020B0604020202020204" pitchFamily="34" charset="0"/>
                <a:cs typeface="Arial" panose="020B0604020202020204" pitchFamily="34" charset="0"/>
              </a:rPr>
              <a:t>nhanh</a:t>
            </a:r>
            <a:r>
              <a:rPr lang="en-US" sz="2000" dirty="0">
                <a:latin typeface="Arial" panose="020B0604020202020204" pitchFamily="34" charset="0"/>
                <a:cs typeface="Arial" panose="020B0604020202020204" pitchFamily="34" charset="0"/>
              </a:rPr>
              <a:t> các ứng dụng độc lập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spring</a:t>
            </a:r>
          </a:p>
          <a:p>
            <a:endParaRPr lang="en-US" sz="2000" dirty="0" smtClean="0">
              <a:latin typeface="Arial" panose="020B0604020202020204" pitchFamily="34" charset="0"/>
              <a:cs typeface="Arial" panose="020B0604020202020204" pitchFamily="34" charset="0"/>
            </a:endParaRPr>
          </a:p>
          <a:p>
            <a:r>
              <a:rPr lang="vi-VN" sz="2000" dirty="0"/>
              <a:t>Tối ưu hóa công đoạn cấu hình cho ứng dụng, không sinh ra code cấu hình và nó cũng không yêu cầu người dùng phải cấu hình lại bằng XML. Từ đó, giúp tiết kiệm thời gian viết code và tăng năng suất lao động</a:t>
            </a:r>
            <a:r>
              <a:rPr lang="vi-VN" sz="2000" dirty="0" smtClean="0"/>
              <a:t>.</a:t>
            </a:r>
            <a:endParaRPr lang="en-US" sz="2000" dirty="0" smtClean="0"/>
          </a:p>
          <a:p>
            <a:endParaRPr lang="en-US" sz="2000" dirty="0">
              <a:effectLst/>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ứng dụng một cách độc lập, có thể </a:t>
            </a:r>
            <a:r>
              <a:rPr lang="en-US" sz="2000" dirty="0" err="1">
                <a:latin typeface="Arial" panose="020B0604020202020204" pitchFamily="34" charset="0"/>
                <a:cs typeface="Arial" panose="020B0604020202020204" pitchFamily="34" charset="0"/>
              </a:rPr>
              <a:t>chạy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tảng</a:t>
            </a:r>
            <a:r>
              <a:rPr lang="en-US" sz="2000" dirty="0">
                <a:latin typeface="Arial" panose="020B0604020202020204" pitchFamily="34" charset="0"/>
                <a:cs typeface="Arial" panose="020B0604020202020204" pitchFamily="34" charset="0"/>
              </a:rPr>
              <a:t> Java Web</a:t>
            </a:r>
            <a:endParaRPr lang="en-US" sz="2000" dirty="0" smtClean="0">
              <a:effectLst/>
              <a:latin typeface="Arial" panose="020B0604020202020204" pitchFamily="34" charset="0"/>
              <a:cs typeface="Arial" panose="020B0604020202020204" pitchFamily="34" charset="0"/>
            </a:endParaRPr>
          </a:p>
        </p:txBody>
      </p:sp>
      <p:pic>
        <p:nvPicPr>
          <p:cNvPr id="1026" name="Picture 2" descr="Spring boot &amp;amp; ResfullAPI – Chơi và Họ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669876"/>
            <a:ext cx="19050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279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Back-End</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819119" y="1716523"/>
            <a:ext cx="7215228" cy="43473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vi-VN" sz="2000" dirty="0">
                <a:latin typeface="Arial" panose="020B0604020202020204" pitchFamily="34" charset="0"/>
                <a:cs typeface="Arial" panose="020B0604020202020204" pitchFamily="34" charset="0"/>
              </a:rPr>
              <a:t>REST hoạt động chủ yếu dựa vào giao thức HTTP. </a:t>
            </a:r>
            <a:r>
              <a:rPr lang="en-US" sz="2000" dirty="0" smtClean="0">
                <a:latin typeface="Arial" panose="020B0604020202020204" pitchFamily="34" charset="0"/>
                <a:cs typeface="Arial" panose="020B0604020202020204" pitchFamily="34" charset="0"/>
              </a:rPr>
              <a:t>REST </a:t>
            </a:r>
            <a:r>
              <a:rPr lang="en-US" sz="2000" dirty="0" err="1" smtClean="0">
                <a:latin typeface="Arial" panose="020B0604020202020204" pitchFamily="34" charset="0"/>
                <a:cs typeface="Arial" panose="020B0604020202020204" pitchFamily="34" charset="0"/>
              </a:rPr>
              <a:t>cung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cấp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tắc</a:t>
            </a:r>
            <a:r>
              <a:rPr lang="en-US" sz="2000" dirty="0" smtClean="0">
                <a:latin typeface="Arial" panose="020B0604020202020204" pitchFamily="34" charset="0"/>
                <a:cs typeface="Arial" panose="020B0604020202020204" pitchFamily="34" charset="0"/>
              </a:rPr>
              <a:t> về HTTP method của endpoint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GET, POST, PUT, DELETE, … và </a:t>
            </a:r>
            <a:r>
              <a:rPr lang="en-US" sz="2000" dirty="0" err="1" smtClean="0">
                <a:latin typeface="Arial" panose="020B0604020202020204" pitchFamily="34" charset="0"/>
                <a:cs typeface="Arial" panose="020B0604020202020204" pitchFamily="34" charset="0"/>
              </a:rPr>
              <a:t>kèm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là header status</a:t>
            </a:r>
          </a:p>
          <a:p>
            <a:endParaRPr lang="en-US" sz="2000" dirty="0" smtClean="0">
              <a:cs typeface="Arial" panose="020B0604020202020204" pitchFamily="34" charset="0"/>
            </a:endParaRPr>
          </a:p>
          <a:p>
            <a:r>
              <a:rPr lang="en-US" sz="2000" dirty="0" smtClean="0">
                <a:latin typeface="Arial" panose="020B0604020202020204" pitchFamily="34" charset="0"/>
                <a:cs typeface="Arial" panose="020B0604020202020204" pitchFamily="34" charset="0"/>
              </a:rPr>
              <a:t>REST </a:t>
            </a:r>
            <a:r>
              <a:rPr lang="en-US" sz="2000" dirty="0" err="1" smtClean="0">
                <a:latin typeface="Arial" panose="020B0604020202020204" pitchFamily="34" charset="0"/>
                <a:cs typeface="Arial" panose="020B0604020202020204" pitchFamily="34" charset="0"/>
              </a:rPr>
              <a:t>cung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cấp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tắc</a:t>
            </a:r>
            <a:r>
              <a:rPr lang="en-US" sz="2000" dirty="0" smtClean="0">
                <a:latin typeface="Arial" panose="020B0604020202020204" pitchFamily="34" charset="0"/>
                <a:cs typeface="Arial" panose="020B0604020202020204" pitchFamily="34" charset="0"/>
              </a:rPr>
              <a:t> về resource và </a:t>
            </a:r>
            <a:r>
              <a:rPr lang="en-US" sz="2000" dirty="0" err="1" smtClean="0">
                <a:latin typeface="Arial" panose="020B0604020202020204" pitchFamily="34" charset="0"/>
                <a:cs typeface="Arial" panose="020B0604020202020204" pitchFamily="34" charset="0"/>
              </a:rPr>
              <a:t>endpoint.Ví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a:t>
            </a: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http://</a:t>
            </a:r>
            <a:r>
              <a:rPr lang="en-US" sz="1800" dirty="0" smtClean="0">
                <a:solidFill>
                  <a:schemeClr val="tx1"/>
                </a:solidFill>
                <a:latin typeface="Arial" panose="020B0604020202020204" pitchFamily="34" charset="0"/>
                <a:cs typeface="Arial" panose="020B0604020202020204" pitchFamily="34" charset="0"/>
              </a:rPr>
              <a:t>api.example.com/</a:t>
            </a:r>
            <a:r>
              <a:rPr lang="en-US" sz="1800" b="1" dirty="0" smtClean="0">
                <a:solidFill>
                  <a:srgbClr val="FF0000"/>
                </a:solidFill>
                <a:latin typeface="Arial" panose="020B0604020202020204" pitchFamily="34" charset="0"/>
                <a:cs typeface="Arial" panose="020B0604020202020204" pitchFamily="34" charset="0"/>
              </a:rPr>
              <a:t>users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http://</a:t>
            </a:r>
            <a:r>
              <a:rPr lang="en-US" sz="1800" dirty="0" smtClean="0">
                <a:latin typeface="Arial" panose="020B0604020202020204" pitchFamily="34" charset="0"/>
                <a:cs typeface="Arial" panose="020B0604020202020204" pitchFamily="34" charset="0"/>
              </a:rPr>
              <a:t>api.example.com/users/1/</a:t>
            </a:r>
            <a:r>
              <a:rPr lang="en-US" sz="1800" b="1" dirty="0" smtClean="0">
                <a:solidFill>
                  <a:srgbClr val="FF0000"/>
                </a:solidFill>
                <a:latin typeface="Arial" panose="020B0604020202020204" pitchFamily="34" charset="0"/>
                <a:cs typeface="Arial" panose="020B0604020202020204" pitchFamily="34" charset="0"/>
              </a:rPr>
              <a:t>accounts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http://</a:t>
            </a:r>
            <a:r>
              <a:rPr lang="en-US" sz="1800" dirty="0" smtClean="0">
                <a:latin typeface="Arial" panose="020B0604020202020204" pitchFamily="34" charset="0"/>
                <a:cs typeface="Arial" panose="020B0604020202020204" pitchFamily="34" charset="0"/>
              </a:rPr>
              <a:t>api.example.com/</a:t>
            </a:r>
            <a:r>
              <a:rPr lang="en-US" sz="1800" b="1" dirty="0" smtClean="0">
                <a:solidFill>
                  <a:srgbClr val="FF0000"/>
                </a:solidFill>
                <a:latin typeface="Arial" panose="020B0604020202020204" pitchFamily="34" charset="0"/>
                <a:cs typeface="Arial" panose="020B0604020202020204" pitchFamily="34" charset="0"/>
              </a:rPr>
              <a:t>users/1</a:t>
            </a:r>
          </a:p>
          <a:p>
            <a:endParaRPr lang="en-US" sz="2000" dirty="0">
              <a:effectLst/>
              <a:cs typeface="Arial" panose="020B0604020202020204" pitchFamily="34" charset="0"/>
            </a:endParaRPr>
          </a:p>
          <a:p>
            <a:r>
              <a:rPr lang="vi-VN" sz="2000" dirty="0">
                <a:cs typeface="Arial" panose="020B0604020202020204" pitchFamily="34" charset="0"/>
              </a:rPr>
              <a:t>Giúp ứng dụng trông rõ ràng và dễ nhìn hơn</a:t>
            </a:r>
            <a:endParaRPr lang="en-US" sz="2000" dirty="0" smtClean="0">
              <a:effectLst/>
              <a:cs typeface="Arial" panose="020B0604020202020204" pitchFamily="34" charset="0"/>
            </a:endParaRPr>
          </a:p>
        </p:txBody>
      </p:sp>
      <p:pic>
        <p:nvPicPr>
          <p:cNvPr id="2054" name="Picture 6" descr="REST API позволяет вашему приложению взаимодействовать с другим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42" y="2827867"/>
            <a:ext cx="3206044" cy="180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90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Database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Arial" panose="020B0604020202020204" pitchFamily="34" charset="0"/>
                <a:cs typeface="Arial" panose="020B0604020202020204" pitchFamily="34" charset="0"/>
              </a:rPr>
              <a:pPr/>
              <a:t>9</a:t>
            </a:fld>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946119" y="1930400"/>
            <a:ext cx="7215228" cy="41109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Arial" panose="020B0604020202020204" pitchFamily="34" charset="0"/>
                <a:cs typeface="Arial" panose="020B0604020202020204" pitchFamily="34" charset="0"/>
              </a:rPr>
              <a:t>MySQL: </a:t>
            </a:r>
            <a:r>
              <a:rPr lang="vi-VN" sz="2000" dirty="0">
                <a:latin typeface="Arial" panose="020B0604020202020204" pitchFamily="34" charset="0"/>
                <a:cs typeface="Arial" panose="020B0604020202020204" pitchFamily="34" charset="0"/>
              </a:rPr>
              <a:t>hệ quản lý cơ sở dữ </a:t>
            </a:r>
            <a:r>
              <a:rPr lang="vi-VN" sz="2000" dirty="0"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linh</a:t>
            </a:r>
            <a:r>
              <a:rPr lang="en-US" sz="2000" dirty="0" smtClean="0">
                <a:latin typeface="Arial" panose="020B0604020202020204" pitchFamily="34" charset="0"/>
                <a:cs typeface="Arial" panose="020B0604020202020204" pitchFamily="34" charset="0"/>
              </a:rPr>
              <a:t> hoạt và </a:t>
            </a:r>
            <a:r>
              <a:rPr lang="en-US" sz="2000" dirty="0" err="1" smtClean="0">
                <a:latin typeface="Arial" panose="020B0604020202020204" pitchFamily="34" charset="0"/>
                <a:cs typeface="Arial" panose="020B0604020202020204" pitchFamily="34" charset="0"/>
              </a:rPr>
              <a:t>dễ</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dùng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cao</a:t>
            </a:r>
            <a:r>
              <a:rPr lang="en-US" sz="2000" dirty="0" smtClean="0">
                <a:latin typeface="Arial" panose="020B0604020202020204" pitchFamily="34" charset="0"/>
                <a:cs typeface="Arial" panose="020B0604020202020204" pitchFamily="34" charset="0"/>
              </a:rPr>
              <a:t> và an toàn.</a:t>
            </a:r>
          </a:p>
          <a:p>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Khả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cao</a:t>
            </a:r>
            <a:r>
              <a:rPr lang="en-US" sz="2000" dirty="0" smtClean="0">
                <a:latin typeface="Arial" panose="020B0604020202020204" pitchFamily="34" charset="0"/>
                <a:cs typeface="Arial" panose="020B0604020202020204" pitchFamily="34" charset="0"/>
              </a:rPr>
              <a:t> với </a:t>
            </a:r>
            <a:r>
              <a:rPr lang="en-US" sz="2000" dirty="0" err="1" smtClean="0">
                <a:latin typeface="Arial" panose="020B0604020202020204" pitchFamily="34" charset="0"/>
                <a:cs typeface="Arial" panose="020B0604020202020204" pitchFamily="34" charset="0"/>
              </a:rPr>
              <a:t>nhiều</a:t>
            </a:r>
            <a:r>
              <a:rPr lang="en-US" sz="2000" dirty="0" smtClean="0">
                <a:latin typeface="Arial" panose="020B0604020202020204" pitchFamily="34" charset="0"/>
                <a:cs typeface="Arial" panose="020B0604020202020204" pitchFamily="34" charset="0"/>
              </a:rPr>
              <a:t> hệ </a:t>
            </a:r>
            <a:r>
              <a:rPr lang="en-US" sz="2000" dirty="0" err="1" smtClean="0">
                <a:latin typeface="Arial" panose="020B0604020202020204" pitchFamily="34" charset="0"/>
                <a:cs typeface="Arial" panose="020B0604020202020204" pitchFamily="34" charset="0"/>
              </a:rPr>
              <a:t>điều</a:t>
            </a:r>
            <a:r>
              <a:rPr lang="en-US" sz="2000" dirty="0" smtClean="0">
                <a:latin typeface="Arial" panose="020B0604020202020204" pitchFamily="34" charset="0"/>
                <a:cs typeface="Arial" panose="020B0604020202020204" pitchFamily="34" charset="0"/>
              </a:rPr>
              <a:t> hành,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mở</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t>
            </a:r>
            <a:r>
              <a:rPr lang="en-US" sz="2000" dirty="0" smtClean="0">
                <a:latin typeface="Arial" panose="020B0604020202020204" pitchFamily="34" charset="0"/>
                <a:cs typeface="Arial" panose="020B0604020202020204" pitchFamily="34" charset="0"/>
              </a:rPr>
              <a:t> dụng </a:t>
            </a:r>
            <a:r>
              <a:rPr lang="en-US" sz="2000" dirty="0" err="1" smtClean="0">
                <a:latin typeface="Arial" panose="020B0604020202020204" pitchFamily="34" charset="0"/>
                <a:cs typeface="Arial" panose="020B0604020202020204" pitchFamily="34" charset="0"/>
              </a:rPr>
              <a:t>mô</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hình</a:t>
            </a:r>
            <a:r>
              <a:rPr lang="en-US" sz="2000" dirty="0" smtClean="0">
                <a:latin typeface="Arial" panose="020B0604020202020204" pitchFamily="34" charset="0"/>
                <a:cs typeface="Arial" panose="020B0604020202020204" pitchFamily="34" charset="0"/>
              </a:rPr>
              <a:t> client – server</a:t>
            </a:r>
          </a:p>
          <a:p>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Auto scaling là phương pháp giúp tự động mở rộng hoặc giảm thiểu số lượng các tài nguyên máy tính được phân phối cho ứng dụng vào bất kỳ thời điểm nào theo nhu cầu sử dụng.</a:t>
            </a: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3" y="2436190"/>
            <a:ext cx="3808206" cy="2322077"/>
          </a:xfrm>
          <a:prstGeom prst="rect">
            <a:avLst/>
          </a:prstGeom>
        </p:spPr>
      </p:pic>
    </p:spTree>
    <p:extLst>
      <p:ext uri="{BB962C8B-B14F-4D97-AF65-F5344CB8AC3E}">
        <p14:creationId xmlns:p14="http://schemas.microsoft.com/office/powerpoint/2010/main" val="3382271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2115</TotalTime>
  <Words>893</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Trebuchet MS</vt:lpstr>
      <vt:lpstr>Wingdings</vt:lpstr>
      <vt:lpstr>Wingdings 3</vt:lpstr>
      <vt:lpstr>Facet</vt:lpstr>
      <vt:lpstr>KHOÁ LUẬN TỐT NGHIỆP</vt:lpstr>
      <vt:lpstr>PowerPoint Presentation</vt:lpstr>
      <vt:lpstr>I. Giới thiệu đề tài</vt:lpstr>
      <vt:lpstr>I. Giới thiệu đề tài: Hiện trạng</vt:lpstr>
      <vt:lpstr>I. Giới thiệu đề tài: Mục tiêu</vt:lpstr>
      <vt:lpstr>II. Công nghệ</vt:lpstr>
      <vt:lpstr>II. Công nghệ: Back-End</vt:lpstr>
      <vt:lpstr>II. Công nghệ: Back-End</vt:lpstr>
      <vt:lpstr>II. Công nghệ: Database</vt:lpstr>
      <vt:lpstr>II. Công nghệ: Front-End</vt:lpstr>
      <vt:lpstr>II. Công nghệ: AWS</vt:lpstr>
      <vt:lpstr>III. Class diagram, database và usecase</vt:lpstr>
      <vt:lpstr>III. Class diagram</vt:lpstr>
      <vt:lpstr>III. Database</vt:lpstr>
      <vt:lpstr>III. Usecase</vt:lpstr>
      <vt:lpstr>IV. Kết quả đạt được và hướng phát triển</vt:lpstr>
      <vt:lpstr>IV. Kết quả đạt được</vt:lpstr>
      <vt:lpstr>IV. Kết quả đạt được</vt:lpstr>
      <vt:lpstr>IV. Kết quả đạt được</vt:lpstr>
      <vt:lpstr>IV. Kết quả đạt được</vt:lpstr>
      <vt:lpstr>IV. Hạn chế của đồ án</vt:lpstr>
      <vt:lpstr>IV.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CHO THUÊ XE TẬP LÁI TRÊN WEB APP</dc:title>
  <dc:creator>Duy Trần Thế</dc:creator>
  <cp:lastModifiedBy>Duy Trần Thế</cp:lastModifiedBy>
  <cp:revision>54</cp:revision>
  <dcterms:created xsi:type="dcterms:W3CDTF">2021-06-10T12:07:37Z</dcterms:created>
  <dcterms:modified xsi:type="dcterms:W3CDTF">2021-06-17T02:55:58Z</dcterms:modified>
</cp:coreProperties>
</file>