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75" r:id="rId16"/>
    <p:sldId id="269" r:id="rId17"/>
    <p:sldId id="270" r:id="rId18"/>
    <p:sldId id="271" r:id="rId19"/>
    <p:sldId id="272" r:id="rId20"/>
    <p:sldId id="273" r:id="rId21"/>
    <p:sldId id="274"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3F7DDF-5F06-4E26-90FA-C60381C8661E}" type="datetimeFigureOut">
              <a:rPr lang="en-US" smtClean="0"/>
              <a:pPr/>
              <a:t>21/12/2021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2164D-29B8-42AF-98F9-FD5DC7D8CB96}" type="slidenum">
              <a:rPr lang="en-US" smtClean="0"/>
              <a:pPr/>
              <a:t>‹#›</a:t>
            </a:fld>
            <a:endParaRPr lang="en-US"/>
          </a:p>
        </p:txBody>
      </p:sp>
    </p:spTree>
    <p:extLst>
      <p:ext uri="{BB962C8B-B14F-4D97-AF65-F5344CB8AC3E}">
        <p14:creationId xmlns:p14="http://schemas.microsoft.com/office/powerpoint/2010/main" val="241935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Trần</a:t>
            </a:r>
            <a:r>
              <a:rPr lang="en-US" baseline="0" smtClean="0"/>
              <a:t> xuân quý, Nguyễn Anh Tú(ngủ gật)</a:t>
            </a:r>
            <a:endParaRPr lang="en-US"/>
          </a:p>
        </p:txBody>
      </p:sp>
      <p:sp>
        <p:nvSpPr>
          <p:cNvPr id="4" name="Slide Number Placeholder 3"/>
          <p:cNvSpPr>
            <a:spLocks noGrp="1"/>
          </p:cNvSpPr>
          <p:nvPr>
            <p:ph type="sldNum" sz="quarter" idx="10"/>
          </p:nvPr>
        </p:nvSpPr>
        <p:spPr/>
        <p:txBody>
          <a:bodyPr/>
          <a:lstStyle/>
          <a:p>
            <a:fld id="{EEA2164D-29B8-42AF-98F9-FD5DC7D8CB9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B618D1C-1AC6-4D18-847E-251F91724705}" type="datetimeFigureOut">
              <a:rPr lang="en-US" smtClean="0"/>
              <a:pPr/>
              <a:t>21/12/2021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74C6B10-B813-4ED1-96CA-C38CC405F9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618D1C-1AC6-4D18-847E-251F91724705}" type="datetimeFigureOut">
              <a:rPr lang="en-US" smtClean="0"/>
              <a:pPr/>
              <a:t>21/12/2021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618D1C-1AC6-4D18-847E-251F91724705}" type="datetimeFigureOut">
              <a:rPr lang="en-US" smtClean="0"/>
              <a:pPr/>
              <a:t>21/12/2021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618D1C-1AC6-4D18-847E-251F91724705}" type="datetimeFigureOut">
              <a:rPr lang="en-US" smtClean="0"/>
              <a:pPr/>
              <a:t>21/12/2021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618D1C-1AC6-4D18-847E-251F91724705}" type="datetimeFigureOut">
              <a:rPr lang="en-US" smtClean="0"/>
              <a:pPr/>
              <a:t>21/12/2021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C6B10-B813-4ED1-96CA-C38CC405F9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618D1C-1AC6-4D18-847E-251F91724705}" type="datetimeFigureOut">
              <a:rPr lang="en-US" smtClean="0"/>
              <a:pPr/>
              <a:t>21/12/2021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618D1C-1AC6-4D18-847E-251F91724705}" type="datetimeFigureOut">
              <a:rPr lang="en-US" smtClean="0"/>
              <a:pPr/>
              <a:t>21/12/2021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618D1C-1AC6-4D18-847E-251F91724705}" type="datetimeFigureOut">
              <a:rPr lang="en-US" smtClean="0"/>
              <a:pPr/>
              <a:t>21/12/2021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18D1C-1AC6-4D18-847E-251F91724705}" type="datetimeFigureOut">
              <a:rPr lang="en-US" smtClean="0"/>
              <a:pPr/>
              <a:t>21/12/2021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618D1C-1AC6-4D18-847E-251F91724705}" type="datetimeFigureOut">
              <a:rPr lang="en-US" smtClean="0"/>
              <a:pPr/>
              <a:t>21/12/2021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C6B10-B813-4ED1-96CA-C38CC405F9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618D1C-1AC6-4D18-847E-251F91724705}" type="datetimeFigureOut">
              <a:rPr lang="en-US" smtClean="0"/>
              <a:pPr/>
              <a:t>21/12/2021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74C6B10-B813-4ED1-96CA-C38CC405F97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618D1C-1AC6-4D18-847E-251F91724705}" type="datetimeFigureOut">
              <a:rPr lang="en-US" smtClean="0"/>
              <a:pPr/>
              <a:t>21/12/2021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74C6B10-B813-4ED1-96CA-C38CC405F97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Times New Roman" pitchFamily="18" charset="0"/>
                <a:cs typeface="Times New Roman" pitchFamily="18" charset="0"/>
              </a:rPr>
              <a:t>ĐA LUỒNG (</a:t>
            </a:r>
            <a:r>
              <a:rPr lang="en-US" smtClean="0">
                <a:latin typeface="Times New Roman" pitchFamily="18" charset="0"/>
                <a:cs typeface="Times New Roman" pitchFamily="18" charset="0"/>
              </a:rPr>
              <a:t>MUTILTHREAD</a:t>
            </a:r>
            <a:r>
              <a:rPr lang="en-US" smtClean="0">
                <a:latin typeface="Times New Roman" pitchFamily="18" charset="0"/>
                <a:cs typeface="Times New Roman" pitchFamily="18" charset="0"/>
              </a:rPr>
              <a:t>)</a:t>
            </a:r>
            <a:endParaRPr lang="en-US">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smtClean="0"/>
              <a:t>Các trạng thái của luồng </a:t>
            </a:r>
            <a:r>
              <a:rPr lang="vi-VN" smtClean="0"/>
              <a:t/>
            </a:r>
            <a:br>
              <a:rPr lang="vi-VN" smtClean="0"/>
            </a:br>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2590800"/>
            <a:ext cx="8056564" cy="3733800"/>
          </a:xfrm>
          <a:prstGeom prst="rect">
            <a:avLst/>
          </a:prstGeom>
          <a:noFill/>
          <a:ln w="9525">
            <a:noFill/>
            <a:miter lim="800000"/>
            <a:headEnd/>
            <a:tailEnd/>
          </a:ln>
        </p:spPr>
      </p:pic>
      <p:sp>
        <p:nvSpPr>
          <p:cNvPr id="5" name="Rectangle 4"/>
          <p:cNvSpPr/>
          <p:nvPr/>
        </p:nvSpPr>
        <p:spPr>
          <a:xfrm>
            <a:off x="609600" y="1447800"/>
            <a:ext cx="7696200" cy="923330"/>
          </a:xfrm>
          <a:prstGeom prst="rect">
            <a:avLst/>
          </a:prstGeom>
        </p:spPr>
        <p:txBody>
          <a:bodyPr wrap="square">
            <a:spAutoFit/>
          </a:bodyPr>
          <a:lstStyle/>
          <a:p>
            <a:r>
              <a:rPr lang="vi-VN" smtClean="0"/>
              <a:t>Sơ đồ dưới đây mô tả tổng quan về các trạng thái mà luồng có thề có trong suốt vòng đời của mình và quá trình chuyển tiếp giữa các trạng thái khác nhau.</a:t>
            </a:r>
            <a:endParaRPr lang="en-US"/>
          </a:p>
        </p:txBody>
      </p:sp>
      <p:sp>
        <p:nvSpPr>
          <p:cNvPr id="6" name="TextBox 5"/>
          <p:cNvSpPr txBox="1"/>
          <p:nvPr/>
        </p:nvSpPr>
        <p:spPr>
          <a:xfrm>
            <a:off x="5181600" y="3352800"/>
            <a:ext cx="3124200" cy="369332"/>
          </a:xfrm>
          <a:prstGeom prst="rect">
            <a:avLst/>
          </a:prstGeom>
          <a:noFill/>
        </p:spPr>
        <p:txBody>
          <a:bodyPr wrap="square" rtlCol="0">
            <a:spAutoFit/>
          </a:bodyPr>
          <a:lstStyle/>
          <a:p>
            <a:r>
              <a:rPr lang="vi-VN" b="1" i="1" smtClean="0"/>
              <a:t> suspend()</a:t>
            </a:r>
            <a:r>
              <a:rPr lang="en-US" b="1" i="1" smtClean="0"/>
              <a:t>, wait(), sleep()</a:t>
            </a:r>
            <a:endParaRPr lang="en-US"/>
          </a:p>
        </p:txBody>
      </p:sp>
      <p:sp>
        <p:nvSpPr>
          <p:cNvPr id="7" name="TextBox 6"/>
          <p:cNvSpPr txBox="1"/>
          <p:nvPr/>
        </p:nvSpPr>
        <p:spPr>
          <a:xfrm>
            <a:off x="5562600" y="4038600"/>
            <a:ext cx="1905000" cy="646331"/>
          </a:xfrm>
          <a:prstGeom prst="rect">
            <a:avLst/>
          </a:prstGeom>
          <a:noFill/>
        </p:spPr>
        <p:txBody>
          <a:bodyPr wrap="square" rtlCol="0">
            <a:spAutoFit/>
          </a:bodyPr>
          <a:lstStyle/>
          <a:p>
            <a:r>
              <a:rPr lang="vi-VN" b="1" i="1" smtClean="0"/>
              <a:t> resume()</a:t>
            </a:r>
            <a:r>
              <a:rPr lang="en-US" b="1" i="1" smtClean="0"/>
              <a:t>, notify()</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t>Các trạng thái của luồng</a:t>
            </a:r>
            <a:endParaRPr lang="en-US"/>
          </a:p>
        </p:txBody>
      </p:sp>
      <p:sp>
        <p:nvSpPr>
          <p:cNvPr id="3" name="Content Placeholder 2"/>
          <p:cNvSpPr>
            <a:spLocks noGrp="1"/>
          </p:cNvSpPr>
          <p:nvPr>
            <p:ph idx="1"/>
          </p:nvPr>
        </p:nvSpPr>
        <p:spPr/>
        <p:txBody>
          <a:bodyPr>
            <a:normAutofit/>
          </a:bodyPr>
          <a:lstStyle/>
          <a:p>
            <a:r>
              <a:rPr lang="vi-VN" b="1" dirty="0"/>
              <a:t>New Thread:</a:t>
            </a:r>
            <a:r>
              <a:rPr lang="vi-VN" dirty="0"/>
              <a:t> Đây là trạng thái khi luồng vừa được khởi tạo bằng phương thức khởi tạo của lớp Thread nhưng chưa được start(). Ở trạng thái này, luồng được tạo ra nhưng chưa được cấp phát tài nguyên và cũng chưa chạy. Nếu luồng đang ở trạng thái này mà ta gọi các phương thức ép buộc </a:t>
            </a:r>
            <a:r>
              <a:rPr lang="vi-VN" b="1" dirty="0" smtClean="0"/>
              <a:t>stop</a:t>
            </a:r>
            <a:r>
              <a:rPr lang="vi-VN" dirty="0" smtClean="0"/>
              <a:t>,</a:t>
            </a:r>
            <a:r>
              <a:rPr lang="en-US" dirty="0" smtClean="0"/>
              <a:t> </a:t>
            </a:r>
            <a:r>
              <a:rPr lang="vi-VN" b="1" dirty="0" smtClean="0"/>
              <a:t>resume</a:t>
            </a:r>
            <a:r>
              <a:rPr lang="vi-VN" dirty="0" smtClean="0"/>
              <a:t>,</a:t>
            </a:r>
            <a:r>
              <a:rPr lang="en-US" dirty="0" smtClean="0"/>
              <a:t> </a:t>
            </a:r>
            <a:r>
              <a:rPr lang="vi-VN" b="1" dirty="0" smtClean="0"/>
              <a:t>suspend</a:t>
            </a:r>
            <a:r>
              <a:rPr lang="vi-VN" dirty="0" smtClean="0"/>
              <a:t> </a:t>
            </a:r>
            <a:r>
              <a:rPr lang="vi-VN" dirty="0"/>
              <a:t>… sẽ là nguyên nhân sảy ra ngoại lệ IllegalThreadStateException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t>Các trạng thái của luồng</a:t>
            </a:r>
            <a:endParaRPr lang="en-US"/>
          </a:p>
        </p:txBody>
      </p:sp>
      <p:sp>
        <p:nvSpPr>
          <p:cNvPr id="3" name="Content Placeholder 2"/>
          <p:cNvSpPr>
            <a:spLocks noGrp="1"/>
          </p:cNvSpPr>
          <p:nvPr>
            <p:ph idx="1"/>
          </p:nvPr>
        </p:nvSpPr>
        <p:spPr/>
        <p:txBody>
          <a:bodyPr>
            <a:normAutofit fontScale="92500" lnSpcReduction="10000"/>
          </a:bodyPr>
          <a:lstStyle/>
          <a:p>
            <a:r>
              <a:rPr lang="vi-VN" b="1" dirty="0"/>
              <a:t>Not Runnable</a:t>
            </a:r>
            <a:r>
              <a:rPr lang="vi-VN" dirty="0"/>
              <a:t>:</a:t>
            </a:r>
            <a:r>
              <a:rPr lang="vi-VN" dirty="0" smtClean="0"/>
              <a:t/>
            </a:r>
            <a:br>
              <a:rPr lang="vi-VN" dirty="0" smtClean="0"/>
            </a:br>
            <a:r>
              <a:rPr lang="vi-VN" dirty="0"/>
              <a:t>Một luồng bị rơi vào trạng thái “Not Runable” thì do 1 trong bốn nguyên nhân sau:</a:t>
            </a:r>
            <a:r>
              <a:rPr lang="vi-VN" dirty="0" smtClean="0"/>
              <a:t/>
            </a:r>
            <a:br>
              <a:rPr lang="vi-VN" dirty="0" smtClean="0"/>
            </a:br>
            <a:r>
              <a:rPr lang="vi-VN" dirty="0"/>
              <a:t>+ Luồng bị tạm ngưng 1 khoảng nhất định do bị gọi phương thức sleep(long milisecond)</a:t>
            </a:r>
            <a:r>
              <a:rPr lang="vi-VN" dirty="0" smtClean="0"/>
              <a:t/>
            </a:r>
            <a:br>
              <a:rPr lang="vi-VN" dirty="0" smtClean="0"/>
            </a:br>
            <a:r>
              <a:rPr lang="vi-VN" dirty="0"/>
              <a:t>+ Luồng bị tạm ngưng cấp CPU do bị gọi phương thức suspend()</a:t>
            </a:r>
            <a:r>
              <a:rPr lang="vi-VN" dirty="0" smtClean="0"/>
              <a:t/>
            </a:r>
            <a:br>
              <a:rPr lang="vi-VN" dirty="0" smtClean="0"/>
            </a:br>
            <a:r>
              <a:rPr lang="vi-VN" dirty="0"/>
              <a:t>+ Luồng bị gọi phương thức wait() để tạm ngưng để chờ 1 điều kiện nào đó thay đổi khác với hiện tại. VD: chờ tài nguyên (Xem tiếp phần Đồng bộ hóa)</a:t>
            </a:r>
            <a:r>
              <a:rPr lang="vi-VN" dirty="0" smtClean="0"/>
              <a:t/>
            </a:r>
            <a:br>
              <a:rPr lang="vi-VN" dirty="0" smtClean="0"/>
            </a:br>
            <a:r>
              <a:rPr lang="vi-VN" dirty="0"/>
              <a:t>+ Luồng đang bị Block vì phải chờ I/O. Ví dụ: trong lúc chờ người dùng nhập dữ liệu vào bàn phím, luồng bị Block</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vi-VN" b="1" smtClean="0"/>
              <a:t>Dead</a:t>
            </a:r>
            <a:endParaRPr lang="en-US"/>
          </a:p>
        </p:txBody>
      </p:sp>
      <p:sp>
        <p:nvSpPr>
          <p:cNvPr id="3" name="Content Placeholder 2"/>
          <p:cNvSpPr>
            <a:spLocks noGrp="1"/>
          </p:cNvSpPr>
          <p:nvPr>
            <p:ph idx="1"/>
          </p:nvPr>
        </p:nvSpPr>
        <p:spPr>
          <a:xfrm>
            <a:off x="457200" y="1219200"/>
            <a:ext cx="8229600" cy="5105400"/>
          </a:xfrm>
        </p:spPr>
        <p:txBody>
          <a:bodyPr>
            <a:normAutofit fontScale="85000" lnSpcReduction="20000"/>
          </a:bodyPr>
          <a:lstStyle/>
          <a:p>
            <a:pPr fontAlgn="t"/>
            <a:r>
              <a:rPr lang="vi-VN" dirty="0" smtClean="0"/>
              <a:t/>
            </a:r>
            <a:br>
              <a:rPr lang="vi-VN" dirty="0" smtClean="0"/>
            </a:br>
            <a:r>
              <a:rPr lang="vi-VN" dirty="0"/>
              <a:t>Một thread bị rơi vào trạng thái Dead do 1 trong 2 cách: Chết tự nhiên hoặc bị ép dừng lại. Ví dụ dưới, phương thức run() bao gồm 1 vòng lặp hữu hạn, Nó sẽ lặp đi lặp lại 100 lần rồi thoát.</a:t>
            </a:r>
            <a:r>
              <a:rPr lang="vi-VN" dirty="0" smtClean="0"/>
              <a:t/>
            </a:r>
            <a:br>
              <a:rPr lang="vi-VN" dirty="0" smtClean="0"/>
            </a:br>
            <a:r>
              <a:rPr lang="vi-VN" dirty="0"/>
              <a:t>       public void run() {</a:t>
            </a:r>
            <a:br>
              <a:rPr lang="vi-VN" dirty="0"/>
            </a:br>
            <a:r>
              <a:rPr lang="vi-VN" dirty="0"/>
              <a:t>            int i = 0;</a:t>
            </a:r>
            <a:br>
              <a:rPr lang="vi-VN" dirty="0"/>
            </a:br>
            <a:r>
              <a:rPr lang="vi-VN" dirty="0"/>
              <a:t>            while (i &lt; 100) {</a:t>
            </a:r>
            <a:br>
              <a:rPr lang="vi-VN" dirty="0"/>
            </a:br>
            <a:r>
              <a:rPr lang="vi-VN" dirty="0"/>
              <a:t>                i++;</a:t>
            </a:r>
            <a:br>
              <a:rPr lang="vi-VN" dirty="0"/>
            </a:br>
            <a:r>
              <a:rPr lang="vi-VN" dirty="0"/>
              <a:t>                System.out.println("i = " + i);</a:t>
            </a:r>
            <a:br>
              <a:rPr lang="vi-VN" dirty="0"/>
            </a:br>
            <a:r>
              <a:rPr lang="vi-VN" dirty="0"/>
              <a:t>            }</a:t>
            </a:r>
            <a:br>
              <a:rPr lang="vi-VN" dirty="0"/>
            </a:br>
            <a:r>
              <a:rPr lang="vi-VN" dirty="0"/>
              <a:t>        }  </a:t>
            </a:r>
            <a:br>
              <a:rPr lang="vi-VN" dirty="0"/>
            </a:br>
            <a:endParaRPr lang="vi-VN" dirty="0"/>
          </a:p>
          <a:p>
            <a:r>
              <a:rPr lang="vi-VN" dirty="0"/>
              <a:t>Một thread sẽ chết 1 cách tự nhiên khi nó hoàn thành các lệnh trong phương thức run().</a:t>
            </a:r>
            <a:r>
              <a:rPr lang="vi-VN" dirty="0" smtClean="0"/>
              <a:t/>
            </a:r>
            <a:br>
              <a:rPr lang="vi-VN" dirty="0" smtClean="0"/>
            </a:br>
            <a:r>
              <a:rPr lang="vi-VN" dirty="0"/>
              <a:t>Bạn cũng có thể kết thúc 1 luồng bất kỳ lúc nào bằng cách gọi phương thức stop().</a:t>
            </a:r>
            <a:r>
              <a:rPr lang="vi-VN" dirty="0" smtClean="0"/>
              <a:t/>
            </a:r>
            <a:br>
              <a:rPr lang="vi-VN" dirty="0" smtClean="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800" b="1" dirty="0" smtClean="0"/>
              <a:t> Phương thức suspend,resume,sleep,stop,destroy,isAlive,join</a:t>
            </a:r>
            <a:endParaRPr lang="en-US" sz="2800" dirty="0"/>
          </a:p>
        </p:txBody>
      </p:sp>
      <p:sp>
        <p:nvSpPr>
          <p:cNvPr id="3" name="Content Placeholder 2"/>
          <p:cNvSpPr>
            <a:spLocks noGrp="1"/>
          </p:cNvSpPr>
          <p:nvPr>
            <p:ph idx="1"/>
          </p:nvPr>
        </p:nvSpPr>
        <p:spPr/>
        <p:txBody>
          <a:bodyPr>
            <a:normAutofit fontScale="70000" lnSpcReduction="20000"/>
          </a:bodyPr>
          <a:lstStyle/>
          <a:p>
            <a:pPr>
              <a:buNone/>
            </a:pPr>
            <a:r>
              <a:rPr lang="vi-VN" smtClean="0"/>
              <a:t/>
            </a:r>
            <a:br>
              <a:rPr lang="vi-VN" smtClean="0"/>
            </a:br>
            <a:r>
              <a:rPr lang="vi-VN" b="1" i="1"/>
              <a:t>Public void suspend();</a:t>
            </a:r>
            <a:r>
              <a:rPr lang="vi-VN" smtClean="0"/>
              <a:t/>
            </a:r>
            <a:br>
              <a:rPr lang="vi-VN" smtClean="0"/>
            </a:br>
            <a:r>
              <a:rPr lang="vi-VN"/>
              <a:t>Đây là phương thức làm tạm dừng hoạt động của 1 luồng nào đó bằng các ngưng cung cấp CPU cho luồng này. Để cung cấp lại CPU cho luồng ta sử dụng phương thức resume(). Cần lưu ý 1 điều là ta không thể dừng ngay hoạt động của luồng bằng phương thức này. Phương thức suspend() không dừng ngay tức thì hoạt động của luồng mà sau khi luồng này trả CPU về cho hệ điều hành thì không cấp CPU cho luồng nữa. </a:t>
            </a:r>
            <a:r>
              <a:rPr lang="vi-VN" smtClean="0"/>
              <a:t/>
            </a:r>
            <a:br>
              <a:rPr lang="vi-VN" smtClean="0"/>
            </a:br>
            <a:r>
              <a:rPr lang="vi-VN" smtClean="0"/>
              <a:t/>
            </a:r>
            <a:br>
              <a:rPr lang="vi-VN" smtClean="0"/>
            </a:br>
            <a:r>
              <a:rPr lang="vi-VN" b="1" i="1"/>
              <a:t>Ví dụ:</a:t>
            </a:r>
            <a:r>
              <a:rPr lang="vi-VN"/>
              <a:t> Hệ điều hành phân phối CPU cho mỗi luồng 20ms cho mỗi lần cấp phát. Giả sử luồng này đã dùng tới 10ms thì bị suspend() thì luồng không lập tức trả CPU và dừng lại mà vẫn dùng tiếp 10ms còn lại cho đủ 20ms và sau đó luồng không được cấp CPU nữa</a:t>
            </a:r>
            <a:r>
              <a:rPr lang="vi-VN" smtClean="0"/>
              <a:t/>
            </a:r>
            <a:br>
              <a:rPr lang="vi-VN" smtClean="0"/>
            </a:br>
            <a:r>
              <a:rPr lang="vi-VN" smtClean="0"/>
              <a:t/>
            </a:r>
            <a:br>
              <a:rPr lang="vi-VN" smtClean="0"/>
            </a:br>
            <a:r>
              <a:rPr lang="vi-VN" b="1" i="1"/>
              <a:t>public void resume();</a:t>
            </a:r>
            <a:r>
              <a:rPr lang="vi-VN" smtClean="0"/>
              <a:t/>
            </a:r>
            <a:br>
              <a:rPr lang="vi-VN" smtClean="0"/>
            </a:br>
            <a:r>
              <a:rPr lang="vi-VN"/>
              <a:t>Đây là phương thức làm cho luồng chạy lại khi luồng bị dừng do phương thức suspend() bên trên. Phương thức này sẽ đưa luồng vào lại lịch điều phối CPU để luồng được cấp CPU chạy lại bình thường.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Phương</a:t>
            </a:r>
            <a:r>
              <a:rPr lang="en-US" dirty="0" smtClean="0"/>
              <a:t> </a:t>
            </a:r>
            <a:r>
              <a:rPr lang="en-US" dirty="0" err="1" smtClean="0"/>
              <a:t>thức</a:t>
            </a:r>
            <a:r>
              <a:rPr lang="en-US" dirty="0" smtClean="0"/>
              <a:t> yield()</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057" t="14558" r="32943" b="18999"/>
          <a:stretch/>
        </p:blipFill>
        <p:spPr bwMode="auto">
          <a:xfrm>
            <a:off x="228600" y="1905000"/>
            <a:ext cx="600456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5556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800" b="1" dirty="0" smtClean="0"/>
              <a:t> Phương thức suspend,resume,sleep,stop,destroy,isAlive,join</a:t>
            </a:r>
            <a:endParaRPr lang="en-US" sz="2800" dirty="0"/>
          </a:p>
        </p:txBody>
      </p:sp>
      <p:sp>
        <p:nvSpPr>
          <p:cNvPr id="3" name="Content Placeholder 2"/>
          <p:cNvSpPr>
            <a:spLocks noGrp="1"/>
          </p:cNvSpPr>
          <p:nvPr>
            <p:ph idx="1"/>
          </p:nvPr>
        </p:nvSpPr>
        <p:spPr/>
        <p:txBody>
          <a:bodyPr>
            <a:normAutofit fontScale="77500" lnSpcReduction="20000"/>
          </a:bodyPr>
          <a:lstStyle/>
          <a:p>
            <a:pPr fontAlgn="t"/>
            <a:r>
              <a:rPr lang="vi-VN"/>
              <a:t>Public void sleep(long milis);</a:t>
            </a:r>
            <a:br>
              <a:rPr lang="vi-VN"/>
            </a:br>
            <a:r>
              <a:rPr lang="vi-VN"/>
              <a:t>Public void sleep(long milis,long nanos);</a:t>
            </a:r>
            <a:br>
              <a:rPr lang="vi-VN"/>
            </a:br>
            <a:r>
              <a:rPr lang="vi-VN"/>
              <a:t>// Long milis: Là khoảng thời gian tính bằng mili giây mà luồng sẽ tạm ngưng hoạt động.</a:t>
            </a:r>
            <a:br>
              <a:rPr lang="vi-VN"/>
            </a:br>
            <a:r>
              <a:rPr lang="vi-VN"/>
              <a:t>// Long nanos: Là khoảng thời gian tính bằng nano giây mà luồng sẽ tạm ngưng hoạt động.  </a:t>
            </a:r>
            <a:br>
              <a:rPr lang="vi-VN"/>
            </a:br>
            <a:endParaRPr lang="vi-VN"/>
          </a:p>
          <a:p>
            <a:r>
              <a:rPr lang="vi-VN"/>
              <a:t>Đây là phương thức làm luồng bị đưa vào trạng thái “ngủ”. Tức là luồng không thực hiện công việc của mình trong 1 khoảng thời gian nhất định do tham số milis và nanos quy định.</a:t>
            </a:r>
            <a:r>
              <a:rPr lang="vi-VN" smtClean="0"/>
              <a:t/>
            </a:r>
            <a:br>
              <a:rPr lang="vi-VN" smtClean="0"/>
            </a:br>
            <a:r>
              <a:rPr lang="vi-VN" i="1"/>
              <a:t>Như đã đề cập ở phần trước, cần phân biệt luồng bị dừng do suspend() và sleep(), luồng bị sleep() sẽ không thực hiện công việc của mình trong 1 khoảng thời gian nhất định, nhưng khoảng thời gian này luồng vẫn được cấp CPU, còn suspend() luồng không được cấp CPU để thực hiện công việc và thời gian tạm ngưng của luồng là không thể biết trước mà phải đợi đến khi phương thức resume() được gọi thì luồng mới được cấp CPU lại.</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smtClean="0"/>
              <a:t>Sử dụng isAlive() và join()</a:t>
            </a:r>
            <a:br>
              <a:rPr lang="vi-VN" b="1" smtClean="0"/>
            </a:br>
            <a:endParaRPr lang="en-US"/>
          </a:p>
        </p:txBody>
      </p:sp>
      <p:sp>
        <p:nvSpPr>
          <p:cNvPr id="3" name="Content Placeholder 2"/>
          <p:cNvSpPr>
            <a:spLocks noGrp="1"/>
          </p:cNvSpPr>
          <p:nvPr>
            <p:ph idx="1"/>
          </p:nvPr>
        </p:nvSpPr>
        <p:spPr>
          <a:xfrm>
            <a:off x="533400" y="1524000"/>
            <a:ext cx="8229600" cy="4389120"/>
          </a:xfrm>
        </p:spPr>
        <p:txBody>
          <a:bodyPr>
            <a:normAutofit lnSpcReduction="10000"/>
          </a:bodyPr>
          <a:lstStyle/>
          <a:p>
            <a:pPr fontAlgn="base"/>
            <a:r>
              <a:rPr lang="vi-VN" b="1" dirty="0" smtClean="0"/>
              <a:t>final boolean isAlive( )</a:t>
            </a:r>
          </a:p>
          <a:p>
            <a:pPr fontAlgn="base"/>
            <a:r>
              <a:rPr lang="vi-VN" dirty="0" smtClean="0"/>
              <a:t>Phương thức isAlive() sẽ trả về true nếu thread được gọi vẫn chạy. Ngược lại return false. Trong khi mà </a:t>
            </a:r>
            <a:r>
              <a:rPr lang="vi-VN" i="1" dirty="0" smtClean="0"/>
              <a:t>isAlive()</a:t>
            </a:r>
            <a:r>
              <a:rPr lang="vi-VN" dirty="0" smtClean="0"/>
              <a:t> đôi khi hữu ích thì phương thức mà bạn sẽ thường sử dụng để chờ một thread kết thúc đó là join()</a:t>
            </a:r>
            <a:r>
              <a:rPr lang="vi-VN" b="1" dirty="0" smtClean="0"/>
              <a:t>.</a:t>
            </a:r>
            <a:endParaRPr lang="vi-VN" dirty="0" smtClean="0"/>
          </a:p>
          <a:p>
            <a:pPr fontAlgn="base"/>
            <a:r>
              <a:rPr lang="vi-VN" dirty="0" smtClean="0"/>
              <a:t>final void join( ) throws InterruptedException</a:t>
            </a:r>
          </a:p>
          <a:p>
            <a:pPr fontAlgn="base">
              <a:buNone/>
            </a:pPr>
            <a:r>
              <a:rPr lang="vi-VN" dirty="0" smtClean="0"/>
              <a:t>Phương thức này sẽ chờ cho tới khi mà thread được gọi kết thúc.</a:t>
            </a:r>
          </a:p>
          <a:p>
            <a:pPr fontAlgn="base"/>
            <a:r>
              <a:rPr lang="vi-VN" dirty="0" smtClean="0"/>
              <a:t>Sau đây là một ví dụ sử dụng </a:t>
            </a:r>
            <a:r>
              <a:rPr lang="vi-VN" i="1" dirty="0" smtClean="0"/>
              <a:t>join()</a:t>
            </a:r>
            <a:r>
              <a:rPr lang="vi-VN" dirty="0" smtClean="0"/>
              <a:t> để đảm bảo rằng main thread kết thúc cuối cùng. Nó cũng sử dụng phương thức </a:t>
            </a:r>
            <a:r>
              <a:rPr lang="vi-VN" i="1" dirty="0" smtClean="0"/>
              <a:t>isAlive().</a:t>
            </a:r>
            <a:endParaRPr lang="vi-VN"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smtClean="0"/>
              <a:t>Synchronization</a:t>
            </a:r>
            <a:br>
              <a:rPr lang="vi-VN" b="1" dirty="0" smtClean="0"/>
            </a:br>
            <a:endParaRPr lang="en-US" dirty="0"/>
          </a:p>
        </p:txBody>
      </p:sp>
      <p:sp>
        <p:nvSpPr>
          <p:cNvPr id="3" name="Content Placeholder 2"/>
          <p:cNvSpPr>
            <a:spLocks noGrp="1"/>
          </p:cNvSpPr>
          <p:nvPr>
            <p:ph idx="1"/>
          </p:nvPr>
        </p:nvSpPr>
        <p:spPr>
          <a:xfrm>
            <a:off x="533400" y="1447800"/>
            <a:ext cx="8229600" cy="4389120"/>
          </a:xfrm>
        </p:spPr>
        <p:txBody>
          <a:bodyPr/>
          <a:lstStyle/>
          <a:p>
            <a:pPr fontAlgn="base"/>
            <a:r>
              <a:rPr lang="vi-VN" dirty="0" smtClean="0"/>
              <a:t>Khi có hai hay nhiều hơn thread muốn truy cập vào nguồn tài nguyên được chia sẻ, chúng cần một cách thức để đảm bảo rằng nguồn tài nguyên sẽ được sử dụng bởi duy nhất một thread trong một thời điểm. Gọi là </a:t>
            </a:r>
            <a:r>
              <a:rPr lang="vi-VN" i="1" dirty="0" smtClean="0"/>
              <a:t>synchronization</a:t>
            </a:r>
            <a:r>
              <a:rPr lang="vi-VN" dirty="0" smtClean="0"/>
              <a:t>.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r>
              <a:rPr lang="vi-VN" b="1" dirty="0" smtClean="0"/>
              <a:t>Wait, notify</a:t>
            </a:r>
            <a:r>
              <a:rPr lang="en-US" b="1" dirty="0" smtClean="0"/>
              <a:t>,</a:t>
            </a:r>
            <a:r>
              <a:rPr lang="vi-VN" b="1" dirty="0" smtClean="0"/>
              <a:t> notifyAll</a:t>
            </a:r>
            <a:br>
              <a:rPr lang="vi-VN" b="1" dirty="0" smtClean="0"/>
            </a:br>
            <a:endParaRPr lang="en-US" dirty="0"/>
          </a:p>
        </p:txBody>
      </p:sp>
      <p:sp>
        <p:nvSpPr>
          <p:cNvPr id="3" name="Content Placeholder 2"/>
          <p:cNvSpPr>
            <a:spLocks noGrp="1"/>
          </p:cNvSpPr>
          <p:nvPr>
            <p:ph idx="1"/>
          </p:nvPr>
        </p:nvSpPr>
        <p:spPr/>
        <p:txBody>
          <a:bodyPr>
            <a:normAutofit fontScale="92500" lnSpcReduction="20000"/>
          </a:bodyPr>
          <a:lstStyle/>
          <a:p>
            <a:pPr fontAlgn="base"/>
            <a:r>
              <a:rPr lang="vi-VN" b="1" dirty="0" smtClean="0"/>
              <a:t>Wait, notify và notifyAll</a:t>
            </a:r>
          </a:p>
          <a:p>
            <a:pPr fontAlgn="base"/>
            <a:r>
              <a:rPr lang="vi-VN" dirty="0" smtClean="0"/>
              <a:t>Lớp </a:t>
            </a:r>
            <a:r>
              <a:rPr lang="vi-VN" b="1" dirty="0" smtClean="0"/>
              <a:t>Object</a:t>
            </a:r>
            <a:r>
              <a:rPr lang="vi-VN" dirty="0" smtClean="0"/>
              <a:t> cũng có một vài phương thức liên quan đến thread là: wait()</a:t>
            </a:r>
            <a:r>
              <a:rPr lang="vi-VN" b="1" dirty="0" smtClean="0"/>
              <a:t>, </a:t>
            </a:r>
            <a:r>
              <a:rPr lang="vi-VN" dirty="0" smtClean="0"/>
              <a:t>notify() và</a:t>
            </a:r>
            <a:r>
              <a:rPr lang="en-US" dirty="0" smtClean="0"/>
              <a:t> </a:t>
            </a:r>
            <a:r>
              <a:rPr lang="vi-VN" dirty="0" smtClean="0"/>
              <a:t>notifyAll(). Trong Java, tất cả các class đều kế thừa từ class Object nên tất cả các class đó đều có các phương thức trên.</a:t>
            </a:r>
          </a:p>
          <a:p>
            <a:pPr fontAlgn="base"/>
            <a:r>
              <a:rPr lang="vi-VN" dirty="0" smtClean="0"/>
              <a:t>Các phương thức này là các </a:t>
            </a:r>
            <a:r>
              <a:rPr lang="vi-VN" b="1" dirty="0" smtClean="0"/>
              <a:t>final</a:t>
            </a:r>
            <a:r>
              <a:rPr lang="vi-VN" dirty="0" smtClean="0"/>
              <a:t> method. Cả ba phương thức đều có thể được gọi từ trong một </a:t>
            </a:r>
            <a:r>
              <a:rPr lang="vi-VN" b="1" dirty="0" smtClean="0"/>
              <a:t>synchronized</a:t>
            </a:r>
            <a:r>
              <a:rPr lang="vi-VN" dirty="0" smtClean="0"/>
              <a:t>.</a:t>
            </a:r>
          </a:p>
          <a:p>
            <a:pPr fontAlgn="base"/>
            <a:r>
              <a:rPr lang="vi-VN" b="1" dirty="0" smtClean="0"/>
              <a:t>wait()</a:t>
            </a:r>
            <a:r>
              <a:rPr lang="vi-VN" dirty="0" smtClean="0"/>
              <a:t> cho thread gọi nó từ bỏ monitor và ngủ cho tới khi thread khác đi vào monitor và gọi </a:t>
            </a:r>
            <a:r>
              <a:rPr lang="vi-VN" b="1" dirty="0" smtClean="0"/>
              <a:t>notify()</a:t>
            </a:r>
            <a:r>
              <a:rPr lang="vi-VN" dirty="0" smtClean="0"/>
              <a:t>.</a:t>
            </a:r>
          </a:p>
          <a:p>
            <a:pPr fontAlgn="base"/>
            <a:r>
              <a:rPr lang="vi-VN" b="1" dirty="0" smtClean="0"/>
              <a:t>notify()</a:t>
            </a:r>
            <a:r>
              <a:rPr lang="vi-VN" dirty="0" smtClean="0"/>
              <a:t> đánh thức một thread đã gọi </a:t>
            </a:r>
            <a:r>
              <a:rPr lang="vi-VN" b="1" dirty="0" smtClean="0"/>
              <a:t>wait()</a:t>
            </a:r>
            <a:r>
              <a:rPr lang="vi-VN" dirty="0" smtClean="0"/>
              <a:t> trên cùng đối tượng.</a:t>
            </a:r>
          </a:p>
          <a:p>
            <a:pPr fontAlgn="base"/>
            <a:r>
              <a:rPr lang="vi-VN" b="1" dirty="0" smtClean="0"/>
              <a:t>notifyAll()</a:t>
            </a:r>
            <a:r>
              <a:rPr lang="vi-VN" dirty="0" smtClean="0"/>
              <a:t> đánh thức tất cả các thread đã gọi </a:t>
            </a:r>
            <a:r>
              <a:rPr lang="vi-VN" b="1" dirty="0" smtClean="0"/>
              <a:t>wait()</a:t>
            </a:r>
            <a:r>
              <a:rPr lang="vi-VN" dirty="0" smtClean="0"/>
              <a:t> trên cùng đối tượng. Một trong số chúng sẽ được cho phép truy cập.</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575" t="13913" r="27778" b="38261"/>
          <a:stretch/>
        </p:blipFill>
        <p:spPr bwMode="auto">
          <a:xfrm>
            <a:off x="1828800" y="2057400"/>
            <a:ext cx="478536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603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Thread group </a:t>
            </a:r>
            <a:br>
              <a:rPr lang="en-US" smtClean="0"/>
            </a:br>
            <a:endParaRPr lang="en-US"/>
          </a:p>
        </p:txBody>
      </p:sp>
      <p:sp>
        <p:nvSpPr>
          <p:cNvPr id="3" name="Content Placeholder 2"/>
          <p:cNvSpPr>
            <a:spLocks noGrp="1"/>
          </p:cNvSpPr>
          <p:nvPr>
            <p:ph idx="1"/>
          </p:nvPr>
        </p:nvSpPr>
        <p:spPr>
          <a:xfrm>
            <a:off x="381000" y="1295400"/>
            <a:ext cx="8229600" cy="4389120"/>
          </a:xfrm>
        </p:spPr>
        <p:txBody>
          <a:bodyPr/>
          <a:lstStyle/>
          <a:p>
            <a:r>
              <a:rPr lang="vi-VN" dirty="0" smtClean="0"/>
              <a:t>Java cung cấp một cách thuận tiện để nhóm nhiều thread trong một đối tượng duy nhất. Bằng cách đó, chúng ta có thể suspend, resume hoặc interrupt một nhóm các thread bằng việc gọi một phương thức duy nhất.</a:t>
            </a:r>
            <a:endParaRPr lang="en-US" dirty="0" smtClean="0"/>
          </a:p>
          <a:p>
            <a:r>
              <a:rPr lang="en-US" b="1" dirty="0" smtClean="0"/>
              <a:t>Constructor</a:t>
            </a:r>
            <a:endParaRPr lang="en-US" dirty="0" smtClean="0"/>
          </a:p>
          <a:p>
            <a:r>
              <a:rPr lang="en-US" dirty="0" err="1" smtClean="0"/>
              <a:t>ThreadGroup</a:t>
            </a:r>
            <a:r>
              <a:rPr lang="en-US" dirty="0" smtClean="0"/>
              <a:t>(String name)</a:t>
            </a:r>
          </a:p>
          <a:p>
            <a:r>
              <a:rPr lang="en-US" dirty="0" err="1" smtClean="0"/>
              <a:t>ThreadGroup</a:t>
            </a:r>
            <a:r>
              <a:rPr lang="en-US" dirty="0" smtClean="0"/>
              <a:t>(</a:t>
            </a:r>
            <a:r>
              <a:rPr lang="en-US" dirty="0" err="1" smtClean="0"/>
              <a:t>ThreadGroup</a:t>
            </a:r>
            <a:r>
              <a:rPr lang="en-US" dirty="0" smtClean="0"/>
              <a:t> parent, String name)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Thread group </a:t>
            </a:r>
            <a:endParaRPr lang="en-US"/>
          </a:p>
        </p:txBody>
      </p:sp>
      <p:sp>
        <p:nvSpPr>
          <p:cNvPr id="3" name="Content Placeholder 2"/>
          <p:cNvSpPr>
            <a:spLocks noGrp="1"/>
          </p:cNvSpPr>
          <p:nvPr>
            <p:ph idx="1"/>
          </p:nvPr>
        </p:nvSpPr>
        <p:spPr/>
        <p:txBody>
          <a:bodyPr>
            <a:normAutofit fontScale="92500"/>
          </a:bodyPr>
          <a:lstStyle/>
          <a:p>
            <a:r>
              <a:rPr lang="vi-VN" b="1" dirty="0" smtClean="0"/>
              <a:t>1)int activeCount()</a:t>
            </a:r>
            <a:r>
              <a:rPr lang="en-US" b="1" dirty="0" smtClean="0"/>
              <a:t> </a:t>
            </a:r>
            <a:r>
              <a:rPr lang="vi-VN" dirty="0" smtClean="0"/>
              <a:t>Trả về số </a:t>
            </a:r>
            <a:r>
              <a:rPr lang="en-US" dirty="0" err="1" smtClean="0"/>
              <a:t>lượng</a:t>
            </a:r>
            <a:r>
              <a:rPr lang="en-US" dirty="0" smtClean="0"/>
              <a:t> </a:t>
            </a:r>
            <a:r>
              <a:rPr lang="vi-VN" dirty="0" smtClean="0"/>
              <a:t>của các thread đang chạy trong nhóm hiện tại.</a:t>
            </a:r>
            <a:endParaRPr lang="en-US" dirty="0" smtClean="0"/>
          </a:p>
          <a:p>
            <a:r>
              <a:rPr lang="vi-VN" b="1" dirty="0" smtClean="0"/>
              <a:t>2)int activeGroupCount()</a:t>
            </a:r>
            <a:r>
              <a:rPr lang="en-US" b="1" dirty="0" smtClean="0"/>
              <a:t> </a:t>
            </a:r>
            <a:r>
              <a:rPr lang="vi-VN" dirty="0" smtClean="0"/>
              <a:t>Trả về số của nhóm active trong nhóm thread này.</a:t>
            </a:r>
            <a:endParaRPr lang="en-US" dirty="0" smtClean="0"/>
          </a:p>
          <a:p>
            <a:r>
              <a:rPr lang="vi-VN" b="1" dirty="0" smtClean="0"/>
              <a:t>3)void destroy()</a:t>
            </a:r>
            <a:r>
              <a:rPr lang="en-US" b="1" dirty="0" smtClean="0"/>
              <a:t> </a:t>
            </a:r>
            <a:r>
              <a:rPr lang="vi-VN" dirty="0" smtClean="0"/>
              <a:t>Phá hủy nhóm thread này và tất cả các nhóm con của nó.</a:t>
            </a:r>
            <a:endParaRPr lang="en-US" dirty="0" smtClean="0"/>
          </a:p>
          <a:p>
            <a:r>
              <a:rPr lang="vi-VN" b="1" dirty="0" smtClean="0"/>
              <a:t>4)String getName()</a:t>
            </a:r>
            <a:r>
              <a:rPr lang="en-US" b="1" dirty="0" smtClean="0"/>
              <a:t> </a:t>
            </a:r>
            <a:r>
              <a:rPr lang="vi-VN" dirty="0" smtClean="0"/>
              <a:t>Trả về tên của nhóm này.</a:t>
            </a:r>
            <a:endParaRPr lang="en-US" dirty="0" smtClean="0"/>
          </a:p>
          <a:p>
            <a:r>
              <a:rPr lang="vi-VN" b="1" dirty="0" smtClean="0"/>
              <a:t>5)ThreadGroup getParent()</a:t>
            </a:r>
            <a:r>
              <a:rPr lang="en-US" b="1" dirty="0" smtClean="0"/>
              <a:t> </a:t>
            </a:r>
            <a:r>
              <a:rPr lang="vi-VN" dirty="0" smtClean="0"/>
              <a:t>Trả lại nhóm cha của nhóm này.</a:t>
            </a:r>
            <a:endParaRPr lang="en-US" dirty="0" smtClean="0"/>
          </a:p>
          <a:p>
            <a:r>
              <a:rPr lang="vi-VN" b="1" dirty="0" smtClean="0"/>
              <a:t>6)void interrupt()</a:t>
            </a:r>
            <a:r>
              <a:rPr lang="en-US" b="1" dirty="0" smtClean="0"/>
              <a:t> </a:t>
            </a:r>
            <a:r>
              <a:rPr lang="vi-VN" dirty="0" smtClean="0"/>
              <a:t>Ngắt tất cả các thread của nhóm này.</a:t>
            </a:r>
            <a:endParaRPr lang="en-US" dirty="0" smtClean="0"/>
          </a:p>
          <a:p>
            <a:r>
              <a:rPr lang="vi-VN" b="1" dirty="0" smtClean="0"/>
              <a:t>7)void list()</a:t>
            </a:r>
            <a:r>
              <a:rPr lang="en-US" b="1" dirty="0" smtClean="0"/>
              <a:t> </a:t>
            </a:r>
            <a:r>
              <a:rPr lang="vi-VN" dirty="0" smtClean="0"/>
              <a:t>In thông tin của nhóm này tới console tiêu chuẩn.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1.Applet</a:t>
            </a:r>
          </a:p>
          <a:p>
            <a:pPr lvl="1"/>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vẽ</a:t>
            </a:r>
            <a:r>
              <a:rPr lang="en-US" dirty="0" smtClean="0"/>
              <a:t> </a:t>
            </a:r>
            <a:r>
              <a:rPr lang="en-US" dirty="0" err="1" smtClean="0"/>
              <a:t>hình</a:t>
            </a:r>
            <a:r>
              <a:rPr lang="en-US" dirty="0" smtClean="0"/>
              <a:t> </a:t>
            </a:r>
            <a:r>
              <a:rPr lang="en-US" dirty="0" err="1" smtClean="0"/>
              <a:t>học</a:t>
            </a:r>
            <a:r>
              <a:rPr lang="en-US" dirty="0" smtClean="0"/>
              <a:t>, </a:t>
            </a:r>
            <a:r>
              <a:rPr lang="en-US" dirty="0" err="1" smtClean="0"/>
              <a:t>tô</a:t>
            </a:r>
            <a:r>
              <a:rPr lang="en-US" dirty="0" smtClean="0"/>
              <a:t> </a:t>
            </a:r>
            <a:r>
              <a:rPr lang="en-US" dirty="0" err="1" smtClean="0"/>
              <a:t>mầu</a:t>
            </a:r>
            <a:r>
              <a:rPr lang="en-US" dirty="0" smtClean="0"/>
              <a:t>, (</a:t>
            </a:r>
            <a:r>
              <a:rPr lang="en-US" dirty="0" err="1" smtClean="0"/>
              <a:t>awt</a:t>
            </a:r>
            <a:r>
              <a:rPr lang="en-US" dirty="0" smtClean="0"/>
              <a:t> </a:t>
            </a:r>
            <a:r>
              <a:rPr lang="en-US" dirty="0" err="1" smtClean="0"/>
              <a:t>bắt</a:t>
            </a:r>
            <a:r>
              <a:rPr lang="en-US" dirty="0" smtClean="0"/>
              <a:t> </a:t>
            </a:r>
            <a:r>
              <a:rPr lang="en-US" dirty="0" err="1" smtClean="0"/>
              <a:t>sự</a:t>
            </a:r>
            <a:r>
              <a:rPr lang="en-US" dirty="0" smtClean="0"/>
              <a:t> </a:t>
            </a:r>
            <a:r>
              <a:rPr lang="en-US" dirty="0" err="1" smtClean="0"/>
              <a:t>kiện</a:t>
            </a:r>
            <a:r>
              <a:rPr lang="en-US" dirty="0" smtClean="0"/>
              <a:t>)</a:t>
            </a:r>
          </a:p>
          <a:p>
            <a:pPr lvl="1"/>
            <a:r>
              <a:rPr lang="en-US" dirty="0" err="1" smtClean="0"/>
              <a:t>Tạo</a:t>
            </a:r>
            <a:r>
              <a:rPr lang="en-US" dirty="0" smtClean="0"/>
              <a:t> </a:t>
            </a:r>
            <a:r>
              <a:rPr lang="en-US" dirty="0" err="1" smtClean="0"/>
              <a:t>ảnh</a:t>
            </a:r>
            <a:r>
              <a:rPr lang="en-US" dirty="0" smtClean="0"/>
              <a:t> </a:t>
            </a:r>
            <a:r>
              <a:rPr lang="en-US" dirty="0" err="1" smtClean="0"/>
              <a:t>chuyển</a:t>
            </a:r>
            <a:r>
              <a:rPr lang="en-US" dirty="0" smtClean="0"/>
              <a:t> </a:t>
            </a:r>
            <a:r>
              <a:rPr lang="en-US" dirty="0" err="1" smtClean="0"/>
              <a:t>động</a:t>
            </a:r>
            <a:endParaRPr lang="en-US" dirty="0" smtClean="0"/>
          </a:p>
          <a:p>
            <a:pPr marL="393192" lvl="1" indent="0">
              <a:buNone/>
            </a:pPr>
            <a:r>
              <a:rPr lang="en-US" dirty="0" smtClean="0"/>
              <a:t>2. AWT, SWING </a:t>
            </a:r>
            <a:r>
              <a:rPr lang="en-US" dirty="0" err="1" smtClean="0"/>
              <a:t>và</a:t>
            </a:r>
            <a:r>
              <a:rPr lang="en-US" dirty="0" smtClean="0"/>
              <a:t> </a:t>
            </a:r>
            <a:r>
              <a:rPr lang="en-US" dirty="0" err="1" smtClean="0"/>
              <a:t>lập</a:t>
            </a:r>
            <a:r>
              <a:rPr lang="en-US" dirty="0" smtClean="0"/>
              <a:t> CSDL</a:t>
            </a:r>
          </a:p>
          <a:p>
            <a:pPr marL="393192" lvl="1" indent="0">
              <a:buNone/>
            </a:pPr>
            <a:r>
              <a:rPr lang="en-US" dirty="0" err="1" smtClean="0"/>
              <a:t>Thành</a:t>
            </a:r>
            <a:r>
              <a:rPr lang="en-US" dirty="0" smtClean="0"/>
              <a:t> </a:t>
            </a:r>
            <a:r>
              <a:rPr lang="en-US" dirty="0" err="1" smtClean="0"/>
              <a:t>thạo</a:t>
            </a:r>
            <a:r>
              <a:rPr lang="en-US" dirty="0" smtClean="0"/>
              <a:t> </a:t>
            </a:r>
            <a:r>
              <a:rPr lang="en-US" dirty="0" err="1" smtClean="0"/>
              <a:t>các</a:t>
            </a:r>
            <a:r>
              <a:rPr lang="en-US" dirty="0" smtClean="0"/>
              <a:t> component </a:t>
            </a:r>
            <a:r>
              <a:rPr lang="en-US" dirty="0" err="1" smtClean="0"/>
              <a:t>dùng</a:t>
            </a:r>
            <a:r>
              <a:rPr lang="en-US" dirty="0" smtClean="0"/>
              <a:t> </a:t>
            </a:r>
            <a:r>
              <a:rPr lang="en-US" dirty="0" err="1" smtClean="0"/>
              <a:t>cho</a:t>
            </a:r>
            <a:r>
              <a:rPr lang="en-US" dirty="0" smtClean="0"/>
              <a:t> </a:t>
            </a:r>
            <a:r>
              <a:rPr lang="en-US" dirty="0" err="1" smtClean="0"/>
              <a:t>nhập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bắt</a:t>
            </a:r>
            <a:r>
              <a:rPr lang="en-US" dirty="0" smtClean="0"/>
              <a:t> </a:t>
            </a:r>
            <a:r>
              <a:rPr lang="en-US" dirty="0" err="1" smtClean="0"/>
              <a:t>sự</a:t>
            </a:r>
            <a:r>
              <a:rPr lang="en-US" dirty="0" smtClean="0"/>
              <a:t> </a:t>
            </a:r>
            <a:r>
              <a:rPr lang="en-US" dirty="0" err="1" smtClean="0"/>
              <a:t>kiện</a:t>
            </a:r>
            <a:endParaRPr lang="en-US" dirty="0" smtClean="0"/>
          </a:p>
          <a:p>
            <a:pPr marL="393192" lvl="1" indent="0">
              <a:buNone/>
            </a:pPr>
            <a:r>
              <a:rPr lang="en-US" dirty="0" err="1" smtClean="0"/>
              <a:t>Kết</a:t>
            </a:r>
            <a:r>
              <a:rPr lang="en-US" dirty="0" smtClean="0"/>
              <a:t> </a:t>
            </a:r>
            <a:r>
              <a:rPr lang="en-US" dirty="0" err="1" smtClean="0"/>
              <a:t>nối</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(MySQL), </a:t>
            </a:r>
            <a:r>
              <a:rPr lang="en-US" dirty="0" err="1" smtClean="0"/>
              <a:t>thành</a:t>
            </a:r>
            <a:r>
              <a:rPr lang="en-US" dirty="0" smtClean="0"/>
              <a:t> </a:t>
            </a:r>
            <a:r>
              <a:rPr lang="en-US" dirty="0" err="1" smtClean="0"/>
              <a:t>thạo</a:t>
            </a:r>
            <a:r>
              <a:rPr lang="en-US" dirty="0" smtClean="0"/>
              <a:t> </a:t>
            </a:r>
            <a:r>
              <a:rPr lang="en-US" dirty="0" err="1" smtClean="0"/>
              <a:t>các</a:t>
            </a:r>
            <a:r>
              <a:rPr lang="en-US" dirty="0" smtClean="0"/>
              <a:t> </a:t>
            </a:r>
            <a:r>
              <a:rPr lang="en-US" dirty="0" err="1" smtClean="0"/>
              <a:t>truy</a:t>
            </a:r>
            <a:r>
              <a:rPr lang="en-US" dirty="0" smtClean="0"/>
              <a:t> </a:t>
            </a:r>
            <a:r>
              <a:rPr lang="en-US" dirty="0" err="1" smtClean="0"/>
              <a:t>vấn</a:t>
            </a:r>
            <a:r>
              <a:rPr lang="en-US" dirty="0" smtClean="0"/>
              <a:t> (select(</a:t>
            </a:r>
            <a:r>
              <a:rPr lang="en-US" dirty="0" err="1" smtClean="0"/>
              <a:t>hiển</a:t>
            </a:r>
            <a:r>
              <a:rPr lang="en-US" dirty="0" smtClean="0"/>
              <a:t> </a:t>
            </a:r>
            <a:r>
              <a:rPr lang="en-US" dirty="0" err="1" smtClean="0"/>
              <a:t>thị</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lên</a:t>
            </a:r>
            <a:r>
              <a:rPr lang="en-US" dirty="0" smtClean="0"/>
              <a:t> </a:t>
            </a:r>
            <a:r>
              <a:rPr lang="en-US" dirty="0" err="1" smtClean="0"/>
              <a:t>Jtable</a:t>
            </a:r>
            <a:r>
              <a:rPr lang="en-US" dirty="0" smtClean="0"/>
              <a:t>,, </a:t>
            </a:r>
            <a:r>
              <a:rPr lang="en-US" dirty="0" err="1" smtClean="0"/>
              <a:t>xây</a:t>
            </a:r>
            <a:r>
              <a:rPr lang="en-US" dirty="0" smtClean="0"/>
              <a:t> </a:t>
            </a:r>
            <a:r>
              <a:rPr lang="en-US" dirty="0" err="1" smtClean="0"/>
              <a:t>đựng</a:t>
            </a:r>
            <a:r>
              <a:rPr lang="en-US" dirty="0" smtClean="0"/>
              <a:t> </a:t>
            </a:r>
            <a:r>
              <a:rPr lang="en-US" dirty="0" err="1" smtClean="0"/>
              <a:t>TableModel</a:t>
            </a:r>
            <a:r>
              <a:rPr lang="en-US" dirty="0" smtClean="0"/>
              <a:t>, </a:t>
            </a:r>
            <a:r>
              <a:rPr lang="en-US" dirty="0" err="1" smtClean="0"/>
              <a:t>thêm</a:t>
            </a:r>
            <a:r>
              <a:rPr lang="en-US" dirty="0" smtClean="0"/>
              <a:t>, </a:t>
            </a:r>
            <a:r>
              <a:rPr lang="en-US" dirty="0" err="1" smtClean="0"/>
              <a:t>sửa</a:t>
            </a:r>
            <a:r>
              <a:rPr lang="en-US" dirty="0" smtClean="0"/>
              <a:t> ,</a:t>
            </a:r>
            <a:r>
              <a:rPr lang="en-US" dirty="0" err="1" smtClean="0"/>
              <a:t>xóa</a:t>
            </a:r>
            <a:r>
              <a:rPr lang="en-US" dirty="0" smtClean="0"/>
              <a:t> </a:t>
            </a:r>
            <a:r>
              <a:rPr lang="en-US" dirty="0" err="1"/>
              <a:t>bắt</a:t>
            </a:r>
            <a:r>
              <a:rPr lang="en-US" dirty="0"/>
              <a:t> </a:t>
            </a:r>
            <a:r>
              <a:rPr lang="en-US" dirty="0" err="1"/>
              <a:t>sự</a:t>
            </a:r>
            <a:r>
              <a:rPr lang="en-US" dirty="0"/>
              <a:t> </a:t>
            </a:r>
            <a:r>
              <a:rPr lang="en-US" dirty="0" err="1"/>
              <a:t>kiện</a:t>
            </a:r>
            <a:r>
              <a:rPr lang="en-US" dirty="0"/>
              <a:t> </a:t>
            </a:r>
            <a:r>
              <a:rPr lang="en-US" dirty="0" err="1"/>
              <a:t>cho</a:t>
            </a:r>
            <a:r>
              <a:rPr lang="en-US" dirty="0"/>
              <a:t> </a:t>
            </a:r>
            <a:r>
              <a:rPr lang="en-US" dirty="0" err="1" smtClean="0"/>
              <a:t>Jtable</a:t>
            </a:r>
            <a:endParaRPr lang="en-US" dirty="0" smtClean="0"/>
          </a:p>
          <a:p>
            <a:pPr marL="393192" lvl="1" indent="0">
              <a:buNone/>
            </a:pPr>
            <a:r>
              <a:rPr lang="en-US" dirty="0" err="1" smtClean="0"/>
              <a:t>Lập</a:t>
            </a:r>
            <a:r>
              <a:rPr lang="en-US" dirty="0" smtClean="0"/>
              <a:t> </a:t>
            </a:r>
            <a:r>
              <a:rPr lang="en-US" dirty="0" err="1" smtClean="0"/>
              <a:t>trình</a:t>
            </a:r>
            <a:r>
              <a:rPr lang="en-US" dirty="0" smtClean="0"/>
              <a:t> </a:t>
            </a:r>
            <a:r>
              <a:rPr lang="en-US" dirty="0" err="1" smtClean="0"/>
              <a:t>mạng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ServerSocket</a:t>
            </a:r>
            <a:r>
              <a:rPr lang="en-US" dirty="0" smtClean="0"/>
              <a:t>, </a:t>
            </a:r>
            <a:r>
              <a:rPr lang="en-US" dirty="0" err="1" smtClean="0"/>
              <a:t>và</a:t>
            </a:r>
            <a:r>
              <a:rPr lang="en-US" dirty="0" smtClean="0"/>
              <a:t> socket </a:t>
            </a:r>
            <a:r>
              <a:rPr lang="en-US" dirty="0" err="1" smtClean="0"/>
              <a:t>để</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giữa</a:t>
            </a:r>
            <a:r>
              <a:rPr lang="en-US" dirty="0" smtClean="0"/>
              <a:t> Client </a:t>
            </a:r>
            <a:r>
              <a:rPr lang="en-US" dirty="0" err="1" smtClean="0"/>
              <a:t>và</a:t>
            </a:r>
            <a:r>
              <a:rPr lang="en-US" dirty="0" smtClean="0"/>
              <a:t> Server </a:t>
            </a:r>
            <a:r>
              <a:rPr lang="en-US" dirty="0" err="1" smtClean="0"/>
              <a:t>có</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đa</a:t>
            </a:r>
            <a:r>
              <a:rPr lang="en-US" dirty="0" smtClean="0"/>
              <a:t> </a:t>
            </a:r>
            <a:r>
              <a:rPr lang="en-US" dirty="0" err="1" smtClean="0"/>
              <a:t>luồng</a:t>
            </a:r>
            <a:r>
              <a:rPr lang="en-US" dirty="0" smtClean="0"/>
              <a:t> (Thread) </a:t>
            </a:r>
            <a:r>
              <a:rPr lang="en-US" dirty="0" err="1" smtClean="0"/>
              <a:t>với</a:t>
            </a:r>
            <a:r>
              <a:rPr lang="en-US" dirty="0" smtClean="0"/>
              <a:t> </a:t>
            </a:r>
            <a:r>
              <a:rPr lang="en-US" dirty="0" err="1" smtClean="0"/>
              <a:t>một</a:t>
            </a:r>
            <a:r>
              <a:rPr lang="en-US" dirty="0" smtClean="0"/>
              <a:t> </a:t>
            </a:r>
            <a:r>
              <a:rPr lang="en-US" dirty="0" err="1" smtClean="0"/>
              <a:t>số</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nguyên</a:t>
            </a:r>
            <a:r>
              <a:rPr lang="en-US" dirty="0" smtClean="0"/>
              <a:t> </a:t>
            </a:r>
            <a:r>
              <a:rPr lang="en-US" dirty="0" err="1" smtClean="0"/>
              <a:t>thủy</a:t>
            </a:r>
            <a:r>
              <a:rPr lang="en-US" dirty="0" smtClean="0"/>
              <a:t>, </a:t>
            </a:r>
            <a:r>
              <a:rPr lang="en-US" dirty="0" err="1" smtClean="0"/>
              <a:t>mảng</a:t>
            </a:r>
            <a:r>
              <a:rPr lang="en-US" dirty="0" smtClean="0"/>
              <a:t>, </a:t>
            </a:r>
            <a:r>
              <a:rPr lang="en-US" dirty="0" err="1" smtClean="0"/>
              <a:t>xâu</a:t>
            </a:r>
            <a:r>
              <a:rPr lang="en-US" dirty="0" smtClean="0"/>
              <a:t>, </a:t>
            </a:r>
            <a:r>
              <a:rPr lang="en-US" dirty="0" err="1" smtClean="0"/>
              <a:t>tham</a:t>
            </a:r>
            <a:r>
              <a:rPr lang="en-US" dirty="0" smtClean="0"/>
              <a:t> </a:t>
            </a:r>
            <a:r>
              <a:rPr lang="en-US" dirty="0" err="1" smtClean="0"/>
              <a:t>khảo</a:t>
            </a:r>
            <a:r>
              <a:rPr lang="en-US" dirty="0" smtClean="0"/>
              <a:t> </a:t>
            </a:r>
            <a:r>
              <a:rPr lang="en-US" dirty="0" err="1" smtClean="0"/>
              <a:t>một</a:t>
            </a:r>
            <a:r>
              <a:rPr lang="en-US" dirty="0" smtClean="0"/>
              <a:t> </a:t>
            </a:r>
            <a:r>
              <a:rPr lang="en-US" smtClean="0"/>
              <a:t>số </a:t>
            </a:r>
            <a:r>
              <a:rPr lang="en-US" dirty="0" err="1" smtClean="0"/>
              <a:t>ví</a:t>
            </a:r>
            <a:r>
              <a:rPr lang="en-US" dirty="0" smtClean="0"/>
              <a:t> </a:t>
            </a:r>
            <a:r>
              <a:rPr lang="en-US" dirty="0" err="1" smtClean="0"/>
              <a:t>dụ</a:t>
            </a:r>
            <a:endParaRPr lang="en-US" dirty="0"/>
          </a:p>
        </p:txBody>
      </p:sp>
    </p:spTree>
    <p:extLst>
      <p:ext uri="{BB962C8B-B14F-4D97-AF65-F5344CB8AC3E}">
        <p14:creationId xmlns:p14="http://schemas.microsoft.com/office/powerpoint/2010/main" val="375469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vi-VN" i="1" dirty="0" smtClean="0"/>
              <a:t>Luồng trong java</a:t>
            </a:r>
            <a:endParaRPr lang="en-US" dirty="0"/>
          </a:p>
        </p:txBody>
      </p:sp>
      <p:sp>
        <p:nvSpPr>
          <p:cNvPr id="3" name="Content Placeholder 2"/>
          <p:cNvSpPr>
            <a:spLocks noGrp="1"/>
          </p:cNvSpPr>
          <p:nvPr>
            <p:ph idx="1"/>
          </p:nvPr>
        </p:nvSpPr>
        <p:spPr>
          <a:xfrm>
            <a:off x="609600" y="1371600"/>
            <a:ext cx="8229600" cy="4648200"/>
          </a:xfrm>
        </p:spPr>
        <p:txBody>
          <a:bodyPr>
            <a:normAutofit fontScale="92500"/>
          </a:bodyPr>
          <a:lstStyle/>
          <a:p>
            <a:r>
              <a:rPr lang="vi-VN" b="1" i="1" dirty="0"/>
              <a:t> </a:t>
            </a:r>
            <a:r>
              <a:rPr lang="vi-VN" dirty="0" smtClean="0"/>
              <a:t>Luồng </a:t>
            </a:r>
            <a:r>
              <a:rPr lang="vi-VN" dirty="0"/>
              <a:t>là đơn vị nhỏ nhất trong java có thể thực hiện được 1 công việc riêng biệt. Các luồng được quản lý bởi máy ảo java. </a:t>
            </a:r>
            <a:r>
              <a:rPr lang="en-US" dirty="0" smtClean="0"/>
              <a:t>+</a:t>
            </a:r>
            <a:r>
              <a:rPr lang="vi-VN" dirty="0" smtClean="0"/>
              <a:t>Một </a:t>
            </a:r>
            <a:r>
              <a:rPr lang="vi-VN" dirty="0"/>
              <a:t>ứng dụng java ngoài luồng chính có thể có các luồng khác thực thi đồng thời. Đa luồng giúp cho các tác vụ được xử lý độc lập giúp công việc được hoàn thành nhanh chóng. Trình duyệt web hay các chương trình chơi nhạc là 1 ví dụ điển hình về đa luồng.</a:t>
            </a:r>
            <a:r>
              <a:rPr lang="vi-VN" dirty="0" smtClean="0"/>
              <a:t/>
            </a:r>
            <a:br>
              <a:rPr lang="vi-VN" dirty="0" smtClean="0"/>
            </a:br>
            <a:r>
              <a:rPr lang="vi-VN" dirty="0"/>
              <a:t>+ Khi duyệt 1 trang web, có rất nhiều hình ảnh, CSS, javascript... được tải đồng thời bởi các luồng khác nhau</a:t>
            </a:r>
            <a:r>
              <a:rPr lang="vi-VN" dirty="0" smtClean="0"/>
              <a:t/>
            </a:r>
            <a:br>
              <a:rPr lang="vi-VN" dirty="0" smtClean="0"/>
            </a:br>
            <a:r>
              <a:rPr lang="vi-VN" dirty="0"/>
              <a:t>+ Khi play nhạc, chúng ta vẫn có thể tương tác được với nút điều khiển như: Play, pause, next, back ... vì </a:t>
            </a:r>
            <a:r>
              <a:rPr lang="en-US" dirty="0" err="1" smtClean="0"/>
              <a:t>luồng</a:t>
            </a:r>
            <a:r>
              <a:rPr lang="en-US" dirty="0" smtClean="0"/>
              <a:t> </a:t>
            </a:r>
            <a:r>
              <a:rPr lang="vi-VN" dirty="0" smtClean="0"/>
              <a:t>phát </a:t>
            </a:r>
            <a:r>
              <a:rPr lang="vi-VN" dirty="0"/>
              <a:t>nhạc là luồng riêng biệt với </a:t>
            </a:r>
            <a:r>
              <a:rPr lang="en-US" dirty="0" err="1" smtClean="0"/>
              <a:t>luồng</a:t>
            </a:r>
            <a:r>
              <a:rPr lang="en-US" dirty="0" smtClean="0"/>
              <a:t> </a:t>
            </a:r>
            <a:r>
              <a:rPr lang="vi-VN" dirty="0" smtClean="0"/>
              <a:t>tiếp </a:t>
            </a:r>
            <a:r>
              <a:rPr lang="vi-VN" dirty="0"/>
              <a:t>nhận tương tác của người dùng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8808"/>
            <a:ext cx="8229600" cy="1143000"/>
          </a:xfrm>
        </p:spPr>
        <p:txBody>
          <a:bodyPr/>
          <a:lstStyle/>
          <a:p>
            <a:r>
              <a:rPr lang="en-US" dirty="0" smtClean="0"/>
              <a:t>THREAD</a:t>
            </a:r>
            <a:endParaRPr lang="en-US" dirty="0"/>
          </a:p>
        </p:txBody>
      </p:sp>
      <p:sp>
        <p:nvSpPr>
          <p:cNvPr id="3" name="Content Placeholder 2"/>
          <p:cNvSpPr>
            <a:spLocks noGrp="1"/>
          </p:cNvSpPr>
          <p:nvPr>
            <p:ph idx="1"/>
          </p:nvPr>
        </p:nvSpPr>
        <p:spPr>
          <a:xfrm>
            <a:off x="457200" y="1524000"/>
            <a:ext cx="8229600" cy="4389120"/>
          </a:xfrm>
        </p:spPr>
        <p:txBody>
          <a:bodyPr>
            <a:normAutofit lnSpcReduction="10000"/>
          </a:bodyPr>
          <a:lstStyle/>
          <a:p>
            <a:r>
              <a:rPr lang="vi-VN" b="1" i="1" dirty="0"/>
              <a:t>Cách Tạo và quản lý luồng trong java</a:t>
            </a:r>
            <a:r>
              <a:rPr lang="vi-VN" dirty="0" smtClean="0"/>
              <a:t/>
            </a:r>
            <a:br>
              <a:rPr lang="vi-VN" dirty="0" smtClean="0"/>
            </a:br>
            <a:r>
              <a:rPr lang="vi-VN" dirty="0"/>
              <a:t>Trong java ta có thể tạo ra 1 luồng dễ dàng bằng cách tạo 1 đối tượng của lớp được thừa kế từ </a:t>
            </a:r>
            <a:r>
              <a:rPr lang="vi-VN" dirty="0" smtClean="0"/>
              <a:t>lớp</a:t>
            </a:r>
            <a:r>
              <a:rPr lang="en-US" dirty="0" smtClean="0"/>
              <a:t> extends</a:t>
            </a:r>
            <a:r>
              <a:rPr lang="vi-VN" dirty="0" smtClean="0"/>
              <a:t> </a:t>
            </a:r>
            <a:r>
              <a:rPr lang="vi-VN" dirty="0"/>
              <a:t>Thread hoặc implements từ giao diện Runnable.</a:t>
            </a:r>
            <a:r>
              <a:rPr lang="vi-VN" dirty="0" smtClean="0"/>
              <a:t/>
            </a:r>
            <a:br>
              <a:rPr lang="vi-VN" dirty="0" smtClean="0"/>
            </a:br>
            <a:r>
              <a:rPr lang="vi-VN" dirty="0" smtClean="0"/>
              <a:t/>
            </a:r>
            <a:br>
              <a:rPr lang="vi-VN" dirty="0" smtClean="0"/>
            </a:br>
            <a:r>
              <a:rPr lang="vi-VN" b="1" i="1" dirty="0"/>
              <a:t>Khi nào implements từ interface Runnable ?</a:t>
            </a:r>
            <a:r>
              <a:rPr lang="vi-VN" dirty="0" smtClean="0"/>
              <a:t/>
            </a:r>
            <a:br>
              <a:rPr lang="vi-VN" dirty="0" smtClean="0"/>
            </a:br>
            <a:r>
              <a:rPr lang="vi-VN" dirty="0"/>
              <a:t>+ Khi </a:t>
            </a:r>
            <a:r>
              <a:rPr lang="vi-VN" dirty="0" smtClean="0"/>
              <a:t>muốn </a:t>
            </a:r>
            <a:r>
              <a:rPr lang="vi-VN" dirty="0"/>
              <a:t>kế thừa từ 1 lớp khác ngoài lớp thread, nếu bạn kế thừa nữa từ lớp Thread thì sẽ không được vì java không hỗ trợ đa thừa kế do đó ta phải implements từ interface Runnable.</a:t>
            </a:r>
            <a:r>
              <a:rPr lang="vi-VN" dirty="0" smtClean="0"/>
              <a:t/>
            </a:r>
            <a:br>
              <a:rPr lang="vi-VN" dirty="0" smtClean="0"/>
            </a:br>
            <a:r>
              <a:rPr lang="vi-VN" dirty="0"/>
              <a:t>+ Trong trường hợp còn lại ta có thể kế thừa từ lớp Thread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vi-VN" b="1" i="1" smtClean="0"/>
              <a:t>Tạo luồng bằng cách kế thừa từ lớp Thread</a:t>
            </a:r>
            <a:endParaRPr lang="en-US"/>
          </a:p>
        </p:txBody>
      </p:sp>
      <p:sp>
        <p:nvSpPr>
          <p:cNvPr id="3" name="Content Placeholder 2"/>
          <p:cNvSpPr>
            <a:spLocks noGrp="1"/>
          </p:cNvSpPr>
          <p:nvPr>
            <p:ph idx="1"/>
          </p:nvPr>
        </p:nvSpPr>
        <p:spPr/>
        <p:txBody>
          <a:bodyPr>
            <a:normAutofit lnSpcReduction="10000"/>
          </a:bodyPr>
          <a:lstStyle/>
          <a:p>
            <a:pPr>
              <a:buNone/>
            </a:pPr>
            <a:r>
              <a:rPr lang="vi-VN" smtClean="0"/>
              <a:t/>
            </a:r>
            <a:br>
              <a:rPr lang="vi-VN" smtClean="0"/>
            </a:br>
            <a:r>
              <a:rPr lang="vi-VN"/>
              <a:t>Để tạo luồng bằng cách tạo lớp kế thừa từ lớp Thread, ta phải làm các công việc sau :</a:t>
            </a:r>
            <a:r>
              <a:rPr lang="vi-VN" smtClean="0"/>
              <a:t/>
            </a:r>
            <a:br>
              <a:rPr lang="vi-VN" smtClean="0"/>
            </a:br>
            <a:r>
              <a:rPr lang="vi-VN"/>
              <a:t>+ Khai báo 1 lớp mới kế thừa từ lớp Thread</a:t>
            </a:r>
            <a:r>
              <a:rPr lang="vi-VN" smtClean="0"/>
              <a:t/>
            </a:r>
            <a:br>
              <a:rPr lang="vi-VN" smtClean="0"/>
            </a:br>
            <a:r>
              <a:rPr lang="vi-VN"/>
              <a:t>+ Override lại phương thức run ở lớp này, những gì trong phương thức run sẽ được thực thi khi luồng bắt đầu chạy. Sau khi luồng chạy xong tất cả các câu lệnh trong phương thức run thì luồng cũng tự hủy.</a:t>
            </a:r>
            <a:r>
              <a:rPr lang="vi-VN" smtClean="0"/>
              <a:t/>
            </a:r>
            <a:br>
              <a:rPr lang="vi-VN" smtClean="0"/>
            </a:br>
            <a:r>
              <a:rPr lang="vi-VN"/>
              <a:t>+ Tạo 1 thể hiện </a:t>
            </a:r>
            <a:r>
              <a:rPr lang="vi-VN" smtClean="0"/>
              <a:t>(</a:t>
            </a:r>
            <a:r>
              <a:rPr lang="en-US" smtClean="0"/>
              <a:t>tạo</a:t>
            </a:r>
            <a:r>
              <a:rPr lang="vi-VN" smtClean="0"/>
              <a:t>1 </a:t>
            </a:r>
            <a:r>
              <a:rPr lang="vi-VN"/>
              <a:t>đối tượng) của lớp ta vừa khai báo. </a:t>
            </a:r>
            <a:r>
              <a:rPr lang="vi-VN" smtClean="0"/>
              <a:t/>
            </a:r>
            <a:br>
              <a:rPr lang="vi-VN" smtClean="0"/>
            </a:br>
            <a:r>
              <a:rPr lang="vi-VN"/>
              <a:t>+ Sau đó gọi phương thức start() của đối tượng này để bắt đầu thực thi luồng.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0"/>
            <a:ext cx="9067800" cy="1143000"/>
          </a:xfrm>
        </p:spPr>
        <p:txBody>
          <a:bodyPr>
            <a:normAutofit/>
          </a:bodyPr>
          <a:lstStyle/>
          <a:p>
            <a:r>
              <a:rPr lang="vi-VN" sz="2400" b="1" i="1" dirty="0" smtClean="0"/>
              <a:t>Cách tạo luồng bằng cách hiện thực từ Interface Runnable</a:t>
            </a:r>
            <a:endParaRPr lang="en-US" sz="2400" dirty="0"/>
          </a:p>
        </p:txBody>
      </p:sp>
      <p:sp>
        <p:nvSpPr>
          <p:cNvPr id="3" name="Content Placeholder 2"/>
          <p:cNvSpPr>
            <a:spLocks noGrp="1"/>
          </p:cNvSpPr>
          <p:nvPr>
            <p:ph idx="1"/>
          </p:nvPr>
        </p:nvSpPr>
        <p:spPr>
          <a:xfrm>
            <a:off x="152400" y="609600"/>
            <a:ext cx="8229600" cy="4389120"/>
          </a:xfrm>
        </p:spPr>
        <p:txBody>
          <a:bodyPr>
            <a:noAutofit/>
          </a:bodyPr>
          <a:lstStyle/>
          <a:p>
            <a:r>
              <a:rPr lang="vi-VN" sz="2400" dirty="0" smtClean="0"/>
              <a:t>Để </a:t>
            </a:r>
            <a:r>
              <a:rPr lang="vi-VN" sz="2400" dirty="0"/>
              <a:t>tạo luồng bằng cách hiện thực từ Interface Runnable, ta phải làm các công việc sau :</a:t>
            </a:r>
            <a:r>
              <a:rPr lang="vi-VN" sz="2400" dirty="0" smtClean="0"/>
              <a:t/>
            </a:r>
            <a:br>
              <a:rPr lang="vi-VN" sz="2400" dirty="0" smtClean="0"/>
            </a:br>
            <a:r>
              <a:rPr lang="vi-VN" sz="2400" dirty="0"/>
              <a:t>+ Khai báo 1 lớp mới implements từ Interface Runnable</a:t>
            </a:r>
            <a:r>
              <a:rPr lang="vi-VN" sz="2400" dirty="0" smtClean="0"/>
              <a:t/>
            </a:r>
            <a:br>
              <a:rPr lang="vi-VN" sz="2400" dirty="0" smtClean="0"/>
            </a:br>
            <a:r>
              <a:rPr lang="vi-VN" sz="2400" dirty="0"/>
              <a:t>+ Hiện thực phương thức run() ở lớp này, những gì trong phương thức run() sẽ được thực thi khi luồng bắt đầu chạy. Sau khi luồng chạy xong tất cả các câu lệnh trong phương thức run thì luồng cũng tự hủy.</a:t>
            </a:r>
            <a:r>
              <a:rPr lang="vi-VN" sz="2400" dirty="0" smtClean="0"/>
              <a:t/>
            </a:r>
            <a:br>
              <a:rPr lang="vi-VN" sz="2400" dirty="0" smtClean="0"/>
            </a:br>
            <a:r>
              <a:rPr lang="vi-VN" sz="2400" dirty="0"/>
              <a:t>+ Tạo 1 thể hiện (hay 1 đối tượng) của lớp ta vừa khai báo. (VD : Tên đối tượng là r1)</a:t>
            </a:r>
            <a:r>
              <a:rPr lang="vi-VN" sz="2400" dirty="0" smtClean="0"/>
              <a:t/>
            </a:r>
            <a:br>
              <a:rPr lang="vi-VN" sz="2400" dirty="0" smtClean="0"/>
            </a:br>
            <a:r>
              <a:rPr lang="vi-VN" sz="2400" dirty="0"/>
              <a:t>+ Tạo 1 thể hiện của lớp Thread bằng phương thức khởi tạo : </a:t>
            </a:r>
            <a:r>
              <a:rPr lang="vi-VN" sz="2400" dirty="0" smtClean="0"/>
              <a:t/>
            </a:r>
            <a:br>
              <a:rPr lang="vi-VN" sz="2400" dirty="0" smtClean="0"/>
            </a:br>
            <a:r>
              <a:rPr lang="vi-VN" sz="2400" b="1" dirty="0"/>
              <a:t>Thread(Runnable target)</a:t>
            </a:r>
            <a:r>
              <a:rPr lang="vi-VN" sz="2400" dirty="0" smtClean="0"/>
              <a:t/>
            </a:r>
            <a:br>
              <a:rPr lang="vi-VN" sz="2400" dirty="0" smtClean="0"/>
            </a:br>
            <a:r>
              <a:rPr lang="vi-VN" sz="2400" b="1" i="1" dirty="0"/>
              <a:t>Runnable target:</a:t>
            </a:r>
            <a:r>
              <a:rPr lang="vi-VN" sz="2400" dirty="0"/>
              <a:t> Là 1 đối tượng thuốc lớp được implements từ giao diện Runnable</a:t>
            </a:r>
            <a:r>
              <a:rPr lang="vi-VN" sz="2400" dirty="0" smtClean="0"/>
              <a:t/>
            </a:r>
            <a:br>
              <a:rPr lang="vi-VN" sz="2400" dirty="0" smtClean="0"/>
            </a:br>
            <a:r>
              <a:rPr lang="vi-VN" sz="2400" b="1" u="sng" dirty="0"/>
              <a:t>VD:</a:t>
            </a:r>
            <a:r>
              <a:rPr lang="vi-VN" sz="2400" dirty="0" smtClean="0"/>
              <a:t/>
            </a:r>
            <a:br>
              <a:rPr lang="vi-VN" sz="2400" dirty="0" smtClean="0"/>
            </a:br>
            <a:r>
              <a:rPr lang="vi-VN" sz="2400" b="1" dirty="0"/>
              <a:t>Thread t1=new Thread(r1);</a:t>
            </a:r>
            <a:r>
              <a:rPr lang="vi-VN" sz="2400" dirty="0" smtClean="0"/>
              <a:t/>
            </a:r>
            <a:br>
              <a:rPr lang="vi-VN" sz="2400" dirty="0" smtClean="0"/>
            </a:br>
            <a:r>
              <a:rPr lang="vi-VN" sz="2400" dirty="0"/>
              <a:t>+ Gọi phương thức start() của đối tượng t1</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800" b="1" i="1" smtClean="0"/>
              <a:t>Một số thông tin liên quan đến luồng </a:t>
            </a:r>
            <a:r>
              <a:rPr lang="en-US" sz="2800" b="1" i="1" smtClean="0"/>
              <a:t/>
            </a:r>
            <a:br>
              <a:rPr lang="en-US" sz="2800" b="1" i="1" smtClean="0"/>
            </a:br>
            <a:r>
              <a:rPr lang="vi-VN" sz="2800" b="1" i="1" smtClean="0"/>
              <a:t> (ThreadID,ThreadName,Piority,StackSize)</a:t>
            </a:r>
            <a:endParaRPr lang="en-US" sz="2800"/>
          </a:p>
        </p:txBody>
      </p:sp>
      <p:sp>
        <p:nvSpPr>
          <p:cNvPr id="3" name="Content Placeholder 2"/>
          <p:cNvSpPr>
            <a:spLocks noGrp="1"/>
          </p:cNvSpPr>
          <p:nvPr>
            <p:ph idx="1"/>
          </p:nvPr>
        </p:nvSpPr>
        <p:spPr/>
        <p:txBody>
          <a:bodyPr>
            <a:normAutofit fontScale="85000" lnSpcReduction="20000"/>
          </a:bodyPr>
          <a:lstStyle/>
          <a:p>
            <a:r>
              <a:rPr lang="vi-VN" dirty="0" smtClean="0"/>
              <a:t/>
            </a:r>
            <a:br>
              <a:rPr lang="vi-VN" dirty="0" smtClean="0"/>
            </a:br>
            <a:r>
              <a:rPr lang="vi-VN" dirty="0"/>
              <a:t>Luồng được thành lập bởi 1 định danh (ThreadID), Bộ đếm chương trình (Counter), Tập Thanh Ghi (Register) và Ngăn xếp (Stack). Các luồng sẽ có 1 độ ưu tiên (Priority) nhất định. Trong phần này chúng ta sẽ đề cập chi tiết đến các thông tin này bao gồm:</a:t>
            </a:r>
            <a:r>
              <a:rPr lang="vi-VN" dirty="0" smtClean="0"/>
              <a:t/>
            </a:r>
            <a:br>
              <a:rPr lang="vi-VN" dirty="0" smtClean="0"/>
            </a:br>
            <a:r>
              <a:rPr lang="vi-VN" dirty="0"/>
              <a:t>+ ThreadID</a:t>
            </a:r>
            <a:r>
              <a:rPr lang="vi-VN" dirty="0" smtClean="0"/>
              <a:t/>
            </a:r>
            <a:br>
              <a:rPr lang="vi-VN" dirty="0" smtClean="0"/>
            </a:br>
            <a:r>
              <a:rPr lang="vi-VN" dirty="0"/>
              <a:t>+ ThreadName</a:t>
            </a:r>
            <a:r>
              <a:rPr lang="vi-VN" dirty="0" smtClean="0"/>
              <a:t/>
            </a:r>
            <a:br>
              <a:rPr lang="vi-VN" dirty="0" smtClean="0"/>
            </a:br>
            <a:r>
              <a:rPr lang="vi-VN" dirty="0"/>
              <a:t>+ Priority</a:t>
            </a:r>
            <a:r>
              <a:rPr lang="vi-VN" dirty="0" smtClean="0"/>
              <a:t/>
            </a:r>
            <a:br>
              <a:rPr lang="vi-VN" dirty="0" smtClean="0"/>
            </a:br>
            <a:r>
              <a:rPr lang="vi-VN" dirty="0"/>
              <a:t>+ StackSize</a:t>
            </a:r>
            <a:r>
              <a:rPr lang="vi-VN" dirty="0" smtClean="0"/>
              <a:t/>
            </a:r>
            <a:br>
              <a:rPr lang="vi-VN" dirty="0" smtClean="0"/>
            </a:br>
            <a:r>
              <a:rPr lang="vi-VN" b="1" i="1" dirty="0" smtClean="0"/>
              <a:t> </a:t>
            </a:r>
            <a:r>
              <a:rPr lang="vi-VN" b="1" i="1" dirty="0"/>
              <a:t>ThreadID</a:t>
            </a:r>
            <a:r>
              <a:rPr lang="vi-VN" dirty="0" smtClean="0"/>
              <a:t/>
            </a:r>
            <a:br>
              <a:rPr lang="vi-VN" dirty="0" smtClean="0"/>
            </a:br>
            <a:r>
              <a:rPr lang="vi-VN" dirty="0"/>
              <a:t>ThreadID là định danh của luồng, nó dùng để phân biệt với các luồng khác cùng tiến trình hoặc cùng tập luồng. Đây là thông số mà máy ảo java tự tạo ra khi ta tạo luồng nên ta không thể sửa đổi cũng như áp đặt thông số này khi tạo luồng. Nhưng ta có thể lấy được nó thông qua phương thức getId() của lớp Thread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800" b="1" i="1" smtClean="0"/>
              <a:t>Một số thông tin liên quan đến luồng </a:t>
            </a:r>
            <a:r>
              <a:rPr lang="en-US" sz="2800" b="1" i="1" smtClean="0"/>
              <a:t/>
            </a:r>
            <a:br>
              <a:rPr lang="en-US" sz="2800" b="1" i="1" smtClean="0"/>
            </a:br>
            <a:r>
              <a:rPr lang="vi-VN" sz="2800" b="1" i="1" smtClean="0"/>
              <a:t> (ThreadID,ThreadName,Piority,StackSize)</a:t>
            </a:r>
            <a:endParaRPr lang="en-US" sz="2800"/>
          </a:p>
        </p:txBody>
      </p:sp>
      <p:sp>
        <p:nvSpPr>
          <p:cNvPr id="3" name="Content Placeholder 2"/>
          <p:cNvSpPr>
            <a:spLocks noGrp="1"/>
          </p:cNvSpPr>
          <p:nvPr>
            <p:ph idx="1"/>
          </p:nvPr>
        </p:nvSpPr>
        <p:spPr/>
        <p:txBody>
          <a:bodyPr>
            <a:normAutofit fontScale="77500" lnSpcReduction="20000"/>
          </a:bodyPr>
          <a:lstStyle/>
          <a:p>
            <a:r>
              <a:rPr lang="vi-VN" b="1" i="1" dirty="0"/>
              <a:t>ThreadName</a:t>
            </a:r>
            <a:r>
              <a:rPr lang="vi-VN" dirty="0" smtClean="0"/>
              <a:t/>
            </a:r>
            <a:br>
              <a:rPr lang="vi-VN" dirty="0" smtClean="0"/>
            </a:br>
            <a:r>
              <a:rPr lang="vi-VN" dirty="0"/>
              <a:t>ThreadName là tên của luồng, đây là thuộc tính mà ta có thể đặt hoặc không đặt cho luồng. Nếu ta không đặt cho luồng thì máy ảo java sẽ tự đặt với quy tắc sau: “Thread-” + Thứ tự luồng được tạo ra, bắt đầu từ 0</a:t>
            </a:r>
            <a:r>
              <a:rPr lang="vi-VN" dirty="0" smtClean="0"/>
              <a:t>.</a:t>
            </a:r>
            <a:endParaRPr lang="en-US" dirty="0" smtClean="0"/>
          </a:p>
          <a:p>
            <a:r>
              <a:rPr lang="vi-VN" dirty="0"/>
              <a:t>Nếu muốn đặt tên cho luồng, ta có thể đặt tên thông qua phương thức khởi tạo:</a:t>
            </a:r>
            <a:r>
              <a:rPr lang="vi-VN" dirty="0" smtClean="0"/>
              <a:t/>
            </a:r>
            <a:br>
              <a:rPr lang="vi-VN" dirty="0" smtClean="0"/>
            </a:br>
            <a:r>
              <a:rPr lang="vi-VN" b="1" dirty="0"/>
              <a:t>1.Thread(String name)</a:t>
            </a:r>
            <a:r>
              <a:rPr lang="vi-VN" dirty="0" smtClean="0"/>
              <a:t/>
            </a:r>
            <a:br>
              <a:rPr lang="vi-VN" dirty="0" smtClean="0"/>
            </a:br>
            <a:r>
              <a:rPr lang="vi-VN" b="1" dirty="0"/>
              <a:t>2.Thread(ThreadGroup group, Runnable target)</a:t>
            </a:r>
            <a:br>
              <a:rPr lang="vi-VN" b="1" dirty="0"/>
            </a:br>
            <a:r>
              <a:rPr lang="vi-VN" b="1" dirty="0"/>
              <a:t>3.Thread(ThreadGroup group, Runnable target, String name, long stackSize)</a:t>
            </a:r>
            <a:br>
              <a:rPr lang="vi-VN" b="1" dirty="0"/>
            </a:br>
            <a:r>
              <a:rPr lang="vi-VN" b="1" dirty="0"/>
              <a:t>4.Thread(ThreadGroup group, String name)</a:t>
            </a:r>
            <a:r>
              <a:rPr lang="vi-VN" dirty="0" smtClean="0"/>
              <a:t/>
            </a:r>
            <a:br>
              <a:rPr lang="vi-VN" dirty="0" smtClean="0"/>
            </a:br>
            <a:r>
              <a:rPr lang="vi-VN" dirty="0"/>
              <a:t>hoặc phương thức :</a:t>
            </a:r>
            <a:r>
              <a:rPr lang="vi-VN" dirty="0" smtClean="0"/>
              <a:t/>
            </a:r>
            <a:br>
              <a:rPr lang="vi-VN" dirty="0" smtClean="0"/>
            </a:br>
            <a:r>
              <a:rPr lang="vi-VN" b="1" dirty="0"/>
              <a:t>5.void setName(String name)</a:t>
            </a:r>
            <a:r>
              <a:rPr lang="vi-VN" dirty="0" smtClean="0"/>
              <a:t/>
            </a:r>
            <a:br>
              <a:rPr lang="vi-VN" dirty="0" smtClean="0"/>
            </a:br>
            <a:r>
              <a:rPr lang="vi-VN" dirty="0" smtClean="0"/>
              <a:t/>
            </a:r>
            <a:br>
              <a:rPr lang="vi-VN" dirty="0" smtClean="0"/>
            </a:br>
            <a:r>
              <a:rPr lang="vi-VN" dirty="0"/>
              <a:t>Và ta có thể lấy tên luồng thông qua phương thức</a:t>
            </a:r>
            <a:r>
              <a:rPr lang="vi-VN" dirty="0" smtClean="0"/>
              <a:t/>
            </a:r>
            <a:br>
              <a:rPr lang="vi-VN" dirty="0" smtClean="0"/>
            </a:br>
            <a:r>
              <a:rPr lang="vi-VN" b="1" dirty="0"/>
              <a:t>Public String getName()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i="1" smtClean="0"/>
              <a:t>Độ ưu tiên của luồng (Priority)</a:t>
            </a:r>
            <a:endParaRPr lang="en-US"/>
          </a:p>
        </p:txBody>
      </p:sp>
      <p:sp>
        <p:nvSpPr>
          <p:cNvPr id="3" name="Content Placeholder 2"/>
          <p:cNvSpPr>
            <a:spLocks noGrp="1"/>
          </p:cNvSpPr>
          <p:nvPr>
            <p:ph idx="1"/>
          </p:nvPr>
        </p:nvSpPr>
        <p:spPr/>
        <p:txBody>
          <a:bodyPr>
            <a:normAutofit fontScale="85000" lnSpcReduction="20000"/>
          </a:bodyPr>
          <a:lstStyle/>
          <a:p>
            <a:r>
              <a:rPr lang="vi-VN" dirty="0" smtClean="0"/>
              <a:t/>
            </a:r>
            <a:br>
              <a:rPr lang="vi-VN" dirty="0" smtClean="0"/>
            </a:br>
            <a:r>
              <a:rPr lang="vi-VN" dirty="0"/>
              <a:t>Như đã nói ở phần trước, mỗi luồng có 1 độ ưu tiên nhất định. Đây sẽ là thông số quyết định mức ưu tiên khi cấp phát CPU cho các luồng. Trong java, đế đặt độ ưu tiên cho 1 luồng ta dùng phương thức</a:t>
            </a:r>
            <a:r>
              <a:rPr lang="vi-VN" dirty="0" smtClean="0"/>
              <a:t/>
            </a:r>
            <a:br>
              <a:rPr lang="vi-VN" dirty="0" smtClean="0"/>
            </a:br>
            <a:r>
              <a:rPr lang="vi-VN" dirty="0"/>
              <a:t>void setPriority(int newPriority)</a:t>
            </a:r>
            <a:r>
              <a:rPr lang="vi-VN" dirty="0" smtClean="0"/>
              <a:t/>
            </a:r>
            <a:br>
              <a:rPr lang="vi-VN" dirty="0" smtClean="0"/>
            </a:br>
            <a:r>
              <a:rPr lang="vi-VN" b="1" dirty="0"/>
              <a:t>int newPriority :</a:t>
            </a:r>
            <a:r>
              <a:rPr lang="vi-VN" dirty="0"/>
              <a:t> Là giá trị từ 1 đến 10. </a:t>
            </a:r>
            <a:r>
              <a:rPr lang="vi-VN" dirty="0" smtClean="0"/>
              <a:t/>
            </a:r>
            <a:br>
              <a:rPr lang="vi-VN" dirty="0" smtClean="0"/>
            </a:br>
            <a:r>
              <a:rPr lang="vi-VN" i="1" dirty="0"/>
              <a:t>Java có định nghĩa sẵn 3 mức ưu tiên chuẩn như sau:</a:t>
            </a:r>
            <a:r>
              <a:rPr lang="vi-VN" dirty="0" smtClean="0"/>
              <a:t/>
            </a:r>
            <a:br>
              <a:rPr lang="vi-VN" dirty="0" smtClean="0"/>
            </a:br>
            <a:r>
              <a:rPr lang="vi-VN" dirty="0"/>
              <a:t>Thread.MAX_PRIORITY (giá trị 10)</a:t>
            </a:r>
            <a:r>
              <a:rPr lang="vi-VN" dirty="0" smtClean="0"/>
              <a:t/>
            </a:r>
            <a:br>
              <a:rPr lang="vi-VN" dirty="0" smtClean="0"/>
            </a:br>
            <a:r>
              <a:rPr lang="vi-VN" dirty="0"/>
              <a:t>Thread.NORM_PRIORITY (giá trị 05)</a:t>
            </a:r>
            <a:r>
              <a:rPr lang="vi-VN" dirty="0" smtClean="0"/>
              <a:t/>
            </a:r>
            <a:br>
              <a:rPr lang="vi-VN" dirty="0" smtClean="0"/>
            </a:br>
            <a:r>
              <a:rPr lang="vi-VN" dirty="0"/>
              <a:t>Thread.MIN_PRIORITY (giá trị 01)</a:t>
            </a:r>
            <a:r>
              <a:rPr lang="vi-VN" dirty="0" smtClean="0"/>
              <a:t/>
            </a:r>
            <a:br>
              <a:rPr lang="vi-VN" dirty="0" smtClean="0"/>
            </a:br>
            <a:r>
              <a:rPr lang="vi-VN" dirty="0" smtClean="0"/>
              <a:t/>
            </a:r>
            <a:br>
              <a:rPr lang="vi-VN" dirty="0" smtClean="0"/>
            </a:br>
            <a:r>
              <a:rPr lang="vi-VN" dirty="0"/>
              <a:t>Để lấy độ ưu tiên của 1 luồng, ta dùng phương thức </a:t>
            </a:r>
            <a:r>
              <a:rPr lang="vi-VN" dirty="0" smtClean="0"/>
              <a:t/>
            </a:r>
            <a:br>
              <a:rPr lang="vi-VN" dirty="0" smtClean="0"/>
            </a:br>
            <a:r>
              <a:rPr lang="vi-VN" dirty="0"/>
              <a:t>int getPriority()</a:t>
            </a:r>
            <a:r>
              <a:rPr lang="vi-VN" dirty="0" smtClean="0"/>
              <a:t/>
            </a:r>
            <a:br>
              <a:rPr lang="vi-VN"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42024</TotalTime>
  <Words>513</Words>
  <Application>Microsoft Office PowerPoint</Application>
  <PresentationFormat>On-screen Show (4:3)</PresentationFormat>
  <Paragraphs>70</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Constantia</vt:lpstr>
      <vt:lpstr>Times New Roman</vt:lpstr>
      <vt:lpstr>Wingdings 2</vt:lpstr>
      <vt:lpstr>Flow</vt:lpstr>
      <vt:lpstr>ĐA LUỒNG (MUTILTHREAD)</vt:lpstr>
      <vt:lpstr>PowerPoint Presentation</vt:lpstr>
      <vt:lpstr>Luồng trong java</vt:lpstr>
      <vt:lpstr>THREAD</vt:lpstr>
      <vt:lpstr>Tạo luồng bằng cách kế thừa từ lớp Thread</vt:lpstr>
      <vt:lpstr>Cách tạo luồng bằng cách hiện thực từ Interface Runnable</vt:lpstr>
      <vt:lpstr>Một số thông tin liên quan đến luồng   (ThreadID,ThreadName,Piority,StackSize)</vt:lpstr>
      <vt:lpstr>Một số thông tin liên quan đến luồng   (ThreadID,ThreadName,Piority,StackSize)</vt:lpstr>
      <vt:lpstr>Độ ưu tiên của luồng (Priority)</vt:lpstr>
      <vt:lpstr>Các trạng thái của luồng  </vt:lpstr>
      <vt:lpstr>Các trạng thái của luồng</vt:lpstr>
      <vt:lpstr>Các trạng thái của luồng</vt:lpstr>
      <vt:lpstr>Dead</vt:lpstr>
      <vt:lpstr> Phương thức suspend,resume,sleep,stop,destroy,isAlive,join</vt:lpstr>
      <vt:lpstr>Phương thức yield()</vt:lpstr>
      <vt:lpstr> Phương thức suspend,resume,sleep,stop,destroy,isAlive,join</vt:lpstr>
      <vt:lpstr>Sử dụng isAlive() và join() </vt:lpstr>
      <vt:lpstr>Synchronization </vt:lpstr>
      <vt:lpstr>Wait, notify, notifyAll </vt:lpstr>
      <vt:lpstr>Thread group  </vt:lpstr>
      <vt:lpstr>Thread group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Admin</cp:lastModifiedBy>
  <cp:revision>25</cp:revision>
  <dcterms:created xsi:type="dcterms:W3CDTF">2014-03-20T16:39:11Z</dcterms:created>
  <dcterms:modified xsi:type="dcterms:W3CDTF">2021-12-28T08:01:29Z</dcterms:modified>
</cp:coreProperties>
</file>