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1" r:id="rId6"/>
    <p:sldId id="262" r:id="rId7"/>
    <p:sldId id="260"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389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942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33743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4418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6732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5395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2351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48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4900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2310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532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846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8658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1891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5384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4558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2/12/2021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369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hareprogramming.net/cach-tao-va-xu-ly-su-kien-cua-jtextfield-trong-java-sw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Swing component</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28396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JTabbedPane</a:t>
            </a:r>
            <a:r>
              <a:rPr lang="en-US"/>
              <a:t/>
            </a:r>
            <a:br>
              <a:rPr lang="en-US"/>
            </a:br>
            <a:endParaRPr lang="en-US"/>
          </a:p>
        </p:txBody>
      </p:sp>
      <p:sp>
        <p:nvSpPr>
          <p:cNvPr id="3" name="Content Placeholder 2"/>
          <p:cNvSpPr>
            <a:spLocks noGrp="1"/>
          </p:cNvSpPr>
          <p:nvPr>
            <p:ph idx="1"/>
          </p:nvPr>
        </p:nvSpPr>
        <p:spPr>
          <a:xfrm>
            <a:off x="372534" y="1403207"/>
            <a:ext cx="8596668" cy="3880773"/>
          </a:xfrm>
        </p:spPr>
        <p:txBody>
          <a:bodyPr/>
          <a:lstStyle/>
          <a:p>
            <a:r>
              <a:rPr lang="vi-VN"/>
              <a:t>JTabbedPane là một thành phần cho phép các lập trình viên thêm một số container như JPanel trong một cửa sổ duy nhất. Mỗi thành phần được thêm vào JTabbedPane tương ứng với một tab</a:t>
            </a:r>
            <a:r>
              <a:rPr lang="vi-VN"/>
              <a:t>. </a:t>
            </a:r>
            <a:endParaRPr lang="en-US"/>
          </a:p>
        </p:txBody>
      </p:sp>
      <p:pic>
        <p:nvPicPr>
          <p:cNvPr id="1026" name="Picture 2" descr="Tạo cửa sổ con nằm trong cửa sổ tab chính trong Java - Frame Java Swing  Eclip GUI ~ Thế Giới Giải M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407371"/>
            <a:ext cx="4286250" cy="22479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ác thành phần swing nâng cao (Bài 5) | Gia Sư Tin Họ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684" y="2486342"/>
            <a:ext cx="3790950" cy="2168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857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JTabbedPane</a:t>
            </a:r>
            <a:r>
              <a:rPr lang="en-US"/>
              <a:t/>
            </a:r>
            <a:br>
              <a:rPr lang="en-US"/>
            </a:br>
            <a:endParaRPr lang="en-US"/>
          </a:p>
        </p:txBody>
      </p:sp>
      <p:sp>
        <p:nvSpPr>
          <p:cNvPr id="3" name="Content Placeholder 2"/>
          <p:cNvSpPr>
            <a:spLocks noGrp="1"/>
          </p:cNvSpPr>
          <p:nvPr>
            <p:ph idx="1"/>
          </p:nvPr>
        </p:nvSpPr>
        <p:spPr>
          <a:xfrm>
            <a:off x="372534" y="1403207"/>
            <a:ext cx="8596668" cy="3880773"/>
          </a:xfrm>
        </p:spPr>
        <p:txBody>
          <a:bodyPr/>
          <a:lstStyle/>
          <a:p>
            <a:r>
              <a:rPr lang="vi-VN"/>
              <a:t>JTabbedPane là một thành phần cho phép các lập trình viên thêm một số container như JPanel trong một cửa sổ duy nhất. Mỗi thành phần được thêm vào JTabbedPane tương ứng với một tab</a:t>
            </a:r>
            <a:r>
              <a:rPr lang="vi-VN"/>
              <a:t>. </a:t>
            </a:r>
            <a:endParaRPr lang="en-US" smtClean="0"/>
          </a:p>
          <a:p>
            <a:r>
              <a:rPr lang="vi-VN"/>
              <a:t>Tab Placement Tab placement mặc định dùng để thiết lập  vị trí  TOP </a:t>
            </a:r>
            <a:r>
              <a:rPr lang="vi-VN"/>
              <a:t>như </a:t>
            </a:r>
            <a:r>
              <a:rPr lang="en-US" smtClean="0"/>
              <a:t>ta</a:t>
            </a:r>
            <a:r>
              <a:rPr lang="vi-VN" smtClean="0"/>
              <a:t> </a:t>
            </a:r>
            <a:r>
              <a:rPr lang="vi-VN"/>
              <a:t>thấy ở hình. Ta có thể thay tab placement thành LEFT, RIGHT, TOP hoặc BOTTOM bằng cách sử dụng phương thức setTabPlacement.</a:t>
            </a:r>
            <a:endParaRPr lang="en-US"/>
          </a:p>
        </p:txBody>
      </p:sp>
      <p:pic>
        <p:nvPicPr>
          <p:cNvPr id="6" name="Picture 4" descr="Các thành phần swing nâng cao (Bài 5) | Gia Sư Tin Họ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1089" y="3428451"/>
            <a:ext cx="3790950" cy="2168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608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JTabbedPane</a:t>
            </a:r>
            <a:r>
              <a:rPr lang="en-US"/>
              <a:t/>
            </a:r>
            <a:br>
              <a:rPr lang="en-US"/>
            </a:br>
            <a:endParaRPr lang="en-US"/>
          </a:p>
        </p:txBody>
      </p:sp>
      <p:sp>
        <p:nvSpPr>
          <p:cNvPr id="4" name="Content Placeholder 3"/>
          <p:cNvSpPr>
            <a:spLocks noGrp="1"/>
          </p:cNvSpPr>
          <p:nvPr>
            <p:ph idx="1"/>
          </p:nvPr>
        </p:nvSpPr>
        <p:spPr>
          <a:xfrm>
            <a:off x="566498" y="1578698"/>
            <a:ext cx="8596668" cy="3880773"/>
          </a:xfrm>
        </p:spPr>
        <p:txBody>
          <a:bodyPr/>
          <a:lstStyle/>
          <a:p>
            <a:r>
              <a:rPr lang="en-US" smtClean="0">
                <a:latin typeface="Arial" panose="020B0604020202020204" pitchFamily="34" charset="0"/>
                <a:cs typeface="Arial" panose="020B0604020202020204" pitchFamily="34" charset="0"/>
              </a:rPr>
              <a:t>Các phương thức tạo lập(Constructor)</a:t>
            </a:r>
          </a:p>
          <a:p>
            <a:pPr lvl="1">
              <a:buFont typeface="Wingdings" panose="05000000000000000000" pitchFamily="2" charset="2"/>
              <a:buChar char="§"/>
            </a:pPr>
            <a:r>
              <a:rPr lang="en-US" smtClean="0">
                <a:latin typeface="Arial" panose="020B0604020202020204" pitchFamily="34" charset="0"/>
                <a:cs typeface="Arial" panose="020B0604020202020204" pitchFamily="34" charset="0"/>
              </a:rPr>
              <a:t>JTabbedPane</a:t>
            </a:r>
            <a:r>
              <a:rPr lang="en-US">
                <a:latin typeface="Arial" panose="020B0604020202020204" pitchFamily="34" charset="0"/>
                <a:cs typeface="Arial" panose="020B0604020202020204" pitchFamily="34" charset="0"/>
              </a:rPr>
              <a:t>() </a:t>
            </a:r>
            <a:endParaRPr lang="en-US" smtClean="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mtClean="0">
                <a:latin typeface="Arial" panose="020B0604020202020204" pitchFamily="34" charset="0"/>
                <a:cs typeface="Arial" panose="020B0604020202020204" pitchFamily="34" charset="0"/>
              </a:rPr>
              <a:t>JTabbedPane(int</a:t>
            </a:r>
            <a:r>
              <a:rPr lang="en-US">
                <a:latin typeface="Arial" panose="020B0604020202020204" pitchFamily="34" charset="0"/>
                <a:cs typeface="Arial" panose="020B0604020202020204" pitchFamily="34" charset="0"/>
              </a:rPr>
              <a:t>) </a:t>
            </a:r>
            <a:endParaRPr lang="en-US" smtClean="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mtClean="0">
                <a:latin typeface="Arial" panose="020B0604020202020204" pitchFamily="34" charset="0"/>
                <a:cs typeface="Arial" panose="020B0604020202020204" pitchFamily="34" charset="0"/>
              </a:rPr>
              <a:t>JTabbedPane(int</a:t>
            </a:r>
            <a:r>
              <a:rPr lang="en-US">
                <a:latin typeface="Arial" panose="020B0604020202020204" pitchFamily="34" charset="0"/>
                <a:cs typeface="Arial" panose="020B0604020202020204" pitchFamily="34" charset="0"/>
              </a:rPr>
              <a:t>, int</a:t>
            </a:r>
            <a:r>
              <a:rPr lang="en-US">
                <a:latin typeface="Arial" panose="020B0604020202020204" pitchFamily="34" charset="0"/>
                <a:cs typeface="Arial" panose="020B0604020202020204" pitchFamily="34" charset="0"/>
              </a:rPr>
              <a:t>) </a:t>
            </a:r>
            <a:endParaRPr lang="en-US" smtClean="0">
              <a:latin typeface="Arial" panose="020B0604020202020204" pitchFamily="34" charset="0"/>
              <a:cs typeface="Arial" panose="020B0604020202020204" pitchFamily="34" charset="0"/>
            </a:endParaRPr>
          </a:p>
          <a:p>
            <a:pPr marL="457200" lvl="1" indent="0">
              <a:buNone/>
            </a:pPr>
            <a:r>
              <a:rPr lang="en-US">
                <a:latin typeface="Arial" panose="020B0604020202020204" pitchFamily="34" charset="0"/>
                <a:cs typeface="Arial" panose="020B0604020202020204" pitchFamily="34" charset="0"/>
              </a:rPr>
              <a:t>Tạo một tabbed pane. Đối số tùy chọn đầu tiên dùng để chỉ định vị trí cho các tab. Mặc định thì các tab sẽ xuất hiện ở vị trí top của tabbed pane. Ta có thể chỉ định các vị trí: TOP, BOTTOM, LEFT, RIGHT. Đối số thứ hai dùng để chỉ định bố cục cho tab gồm WRAP_TAB_LAYOUT và SCROLL_TAB_LAYOUT. </a:t>
            </a:r>
          </a:p>
        </p:txBody>
      </p:sp>
    </p:spTree>
    <p:extLst>
      <p:ext uri="{BB962C8B-B14F-4D97-AF65-F5344CB8AC3E}">
        <p14:creationId xmlns:p14="http://schemas.microsoft.com/office/powerpoint/2010/main" val="158852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JTabbedPane</a:t>
            </a:r>
            <a:r>
              <a:rPr lang="en-US"/>
              <a:t/>
            </a:r>
            <a:br>
              <a:rPr lang="en-US"/>
            </a:br>
            <a:endParaRPr lang="en-US"/>
          </a:p>
        </p:txBody>
      </p:sp>
      <p:sp>
        <p:nvSpPr>
          <p:cNvPr id="3" name="Content Placeholder 2"/>
          <p:cNvSpPr>
            <a:spLocks noGrp="1"/>
          </p:cNvSpPr>
          <p:nvPr>
            <p:ph sz="half" idx="1"/>
          </p:nvPr>
        </p:nvSpPr>
        <p:spPr>
          <a:xfrm>
            <a:off x="677335" y="2160589"/>
            <a:ext cx="3322010" cy="3880772"/>
          </a:xfrm>
        </p:spPr>
        <p:txBody>
          <a:bodyPr/>
          <a:lstStyle/>
          <a:p>
            <a:r>
              <a:rPr lang="en-US"/>
              <a:t>addTab(String, Component)</a:t>
            </a:r>
          </a:p>
          <a:p>
            <a:r>
              <a:rPr lang="en-US" smtClean="0"/>
              <a:t>addTab(String</a:t>
            </a:r>
            <a:r>
              <a:rPr lang="en-US"/>
              <a:t>, Icon</a:t>
            </a:r>
            <a:r>
              <a:rPr lang="en-US"/>
              <a:t>, </a:t>
            </a:r>
            <a:r>
              <a:rPr lang="en-US" smtClean="0"/>
              <a:t>omponent)</a:t>
            </a:r>
          </a:p>
        </p:txBody>
      </p:sp>
      <p:sp>
        <p:nvSpPr>
          <p:cNvPr id="5" name="Content Placeholder 4"/>
          <p:cNvSpPr>
            <a:spLocks noGrp="1"/>
          </p:cNvSpPr>
          <p:nvPr>
            <p:ph sz="half" idx="2"/>
          </p:nvPr>
        </p:nvSpPr>
        <p:spPr>
          <a:xfrm>
            <a:off x="3999345" y="2160589"/>
            <a:ext cx="5274659" cy="3880773"/>
          </a:xfrm>
        </p:spPr>
        <p:txBody>
          <a:bodyPr/>
          <a:lstStyle/>
          <a:p>
            <a:endParaRPr lang="en-US"/>
          </a:p>
        </p:txBody>
      </p:sp>
    </p:spTree>
    <p:extLst>
      <p:ext uri="{BB962C8B-B14F-4D97-AF65-F5344CB8AC3E}">
        <p14:creationId xmlns:p14="http://schemas.microsoft.com/office/powerpoint/2010/main" val="3878621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JTabbedPane</a:t>
            </a:r>
            <a:r>
              <a:rPr lang="en-US"/>
              <a:t/>
            </a:r>
            <a:br>
              <a:rPr lang="en-US"/>
            </a:br>
            <a:endParaRPr lang="en-US"/>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299856383"/>
              </p:ext>
            </p:extLst>
          </p:nvPr>
        </p:nvGraphicFramePr>
        <p:xfrm>
          <a:off x="677863" y="2160588"/>
          <a:ext cx="8596312" cy="249428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1127750788"/>
                    </a:ext>
                  </a:extLst>
                </a:gridCol>
                <a:gridCol w="4298156">
                  <a:extLst>
                    <a:ext uri="{9D8B030D-6E8A-4147-A177-3AD203B41FA5}">
                      <a16:colId xmlns:a16="http://schemas.microsoft.com/office/drawing/2014/main" val="3180130134"/>
                    </a:ext>
                  </a:extLst>
                </a:gridCol>
              </a:tblGrid>
              <a:tr h="370840">
                <a:tc>
                  <a:txBody>
                    <a:bodyPr/>
                    <a:lstStyle/>
                    <a:p>
                      <a:endParaRPr lang="en-US"/>
                    </a:p>
                  </a:txBody>
                  <a:tcPr/>
                </a:tc>
                <a:tc>
                  <a:txBody>
                    <a:bodyPr/>
                    <a:lstStyle/>
                    <a:p>
                      <a:endParaRPr lang="en-US"/>
                    </a:p>
                  </a:txBody>
                  <a:tcPr/>
                </a:tc>
                <a:extLst>
                  <a:ext uri="{0D108BD9-81ED-4DB2-BD59-A6C34878D82A}">
                    <a16:rowId xmlns:a16="http://schemas.microsoft.com/office/drawing/2014/main" val="3862293962"/>
                  </a:ext>
                </a:extLst>
              </a:tr>
              <a:tr h="370840">
                <a:tc>
                  <a:txBody>
                    <a:bodyPr/>
                    <a:lstStyle/>
                    <a:p>
                      <a:r>
                        <a:rPr lang="en-US" smtClean="0"/>
                        <a:t>void setTabLayoutPolicy(int) </a:t>
                      </a:r>
                    </a:p>
                    <a:p>
                      <a:r>
                        <a:rPr lang="en-US" smtClean="0"/>
                        <a:t>int getTabLayoutPolicy()</a:t>
                      </a:r>
                      <a:endParaRPr lang="en-US"/>
                    </a:p>
                  </a:txBody>
                  <a:tcPr/>
                </a:tc>
                <a:tc>
                  <a:txBody>
                    <a:bodyPr/>
                    <a:lstStyle/>
                    <a:p>
                      <a:endParaRPr lang="en-US"/>
                    </a:p>
                  </a:txBody>
                  <a:tcPr/>
                </a:tc>
                <a:extLst>
                  <a:ext uri="{0D108BD9-81ED-4DB2-BD59-A6C34878D82A}">
                    <a16:rowId xmlns:a16="http://schemas.microsoft.com/office/drawing/2014/main" val="1015665729"/>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423983948"/>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740161677"/>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60212968"/>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3383726304"/>
                  </a:ext>
                </a:extLst>
              </a:tr>
            </a:tbl>
          </a:graphicData>
        </a:graphic>
      </p:graphicFrame>
    </p:spTree>
    <p:extLst>
      <p:ext uri="{BB962C8B-B14F-4D97-AF65-F5344CB8AC3E}">
        <p14:creationId xmlns:p14="http://schemas.microsoft.com/office/powerpoint/2010/main" val="1412104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JTabbedPane</a:t>
            </a:r>
            <a:r>
              <a:rPr lang="en-US"/>
              <a:t/>
            </a:r>
            <a:br>
              <a:rPr lang="en-US"/>
            </a:br>
            <a:endParaRPr lang="en-US"/>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876001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JFormattedTextField</a:t>
            </a:r>
            <a:endParaRPr lang="en-US"/>
          </a:p>
        </p:txBody>
      </p:sp>
      <p:sp>
        <p:nvSpPr>
          <p:cNvPr id="3" name="Content Placeholder 2"/>
          <p:cNvSpPr>
            <a:spLocks noGrp="1"/>
          </p:cNvSpPr>
          <p:nvPr>
            <p:ph idx="1"/>
          </p:nvPr>
        </p:nvSpPr>
        <p:spPr>
          <a:xfrm>
            <a:off x="677334" y="1449389"/>
            <a:ext cx="8596668" cy="3880773"/>
          </a:xfrm>
        </p:spPr>
        <p:txBody>
          <a:bodyPr/>
          <a:lstStyle/>
          <a:p>
            <a:r>
              <a:rPr lang="vi-VN"/>
              <a:t>JFormattedTextField trong Java Swing cho phép chúng ta tạo ra các định dạng văn bản mà người dùng khi nhập dữ liệu dạng văn bản phải tuân theo, ví dụ như định dạng số điện thoại, email, ngày tháng, etc. Trong thực tế JFormattedTextField thừa kế từ </a:t>
            </a:r>
            <a:r>
              <a:rPr lang="vi-VN">
                <a:hlinkClick r:id="rId2"/>
              </a:rPr>
              <a:t>JTextField</a:t>
            </a:r>
            <a:r>
              <a:rPr lang="vi-VN"/>
              <a:t> nên nó có hầu hết các tính năng </a:t>
            </a:r>
            <a:r>
              <a:rPr lang="vi-VN"/>
              <a:t>của </a:t>
            </a:r>
            <a:r>
              <a:rPr lang="vi-VN" smtClean="0"/>
              <a:t>JTextField</a:t>
            </a:r>
            <a:r>
              <a:rPr lang="en-US" smtClean="0"/>
              <a:t>.</a:t>
            </a:r>
          </a:p>
          <a:p>
            <a:endParaRPr lang="en-US"/>
          </a:p>
        </p:txBody>
      </p:sp>
    </p:spTree>
    <p:extLst>
      <p:ext uri="{BB962C8B-B14F-4D97-AF65-F5344CB8AC3E}">
        <p14:creationId xmlns:p14="http://schemas.microsoft.com/office/powerpoint/2010/main" val="1469481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JFormattedTextField</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6252342"/>
              </p:ext>
            </p:extLst>
          </p:nvPr>
        </p:nvGraphicFramePr>
        <p:xfrm>
          <a:off x="960583" y="1674755"/>
          <a:ext cx="5726546" cy="3881437"/>
        </p:xfrm>
        <a:graphic>
          <a:graphicData uri="http://schemas.openxmlformats.org/drawingml/2006/table">
            <a:tbl>
              <a:tblPr/>
              <a:tblGrid>
                <a:gridCol w="1044443">
                  <a:extLst>
                    <a:ext uri="{9D8B030D-6E8A-4147-A177-3AD203B41FA5}">
                      <a16:colId xmlns:a16="http://schemas.microsoft.com/office/drawing/2014/main" val="2635507497"/>
                    </a:ext>
                  </a:extLst>
                </a:gridCol>
                <a:gridCol w="4682103">
                  <a:extLst>
                    <a:ext uri="{9D8B030D-6E8A-4147-A177-3AD203B41FA5}">
                      <a16:colId xmlns:a16="http://schemas.microsoft.com/office/drawing/2014/main" val="807041134"/>
                    </a:ext>
                  </a:extLst>
                </a:gridCol>
              </a:tblGrid>
              <a:tr h="802404">
                <a:tc>
                  <a:txBody>
                    <a:bodyPr/>
                    <a:lstStyle/>
                    <a:p>
                      <a:pPr algn="l" fontAlgn="base"/>
                      <a:r>
                        <a:rPr lang="en-US" sz="1200" b="1">
                          <a:effectLst/>
                          <a:latin typeface="inherit"/>
                        </a:rPr>
                        <a:t>Character </a:t>
                      </a:r>
                    </a:p>
                  </a:txBody>
                  <a:tcPr marL="64433" marR="64433" marT="30069" marB="30069" anchor="ctr">
                    <a:lnL>
                      <a:noFill/>
                    </a:lnL>
                    <a:lnR>
                      <a:noFill/>
                    </a:lnR>
                    <a:lnT>
                      <a:noFill/>
                    </a:lnT>
                    <a:lnB w="6350" cap="flat" cmpd="sng" algn="ctr">
                      <a:solidFill>
                        <a:srgbClr val="EFEFEF"/>
                      </a:solidFill>
                      <a:prstDash val="solid"/>
                      <a:round/>
                      <a:headEnd type="none" w="med" len="med"/>
                      <a:tailEnd type="none" w="med" len="med"/>
                    </a:lnB>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tcPr>
                </a:tc>
                <a:tc>
                  <a:txBody>
                    <a:bodyPr/>
                    <a:lstStyle/>
                    <a:p>
                      <a:pPr algn="l" fontAlgn="base"/>
                      <a:r>
                        <a:rPr lang="en-US" sz="1200" b="1">
                          <a:effectLst/>
                          <a:latin typeface="inherit"/>
                        </a:rPr>
                        <a:t>Description</a:t>
                      </a:r>
                    </a:p>
                  </a:txBody>
                  <a:tcPr marL="64433" marR="64433" marT="30069" marB="30069" anchor="ctr">
                    <a:lnL>
                      <a:noFill/>
                    </a:lnL>
                    <a:lnR>
                      <a:noFill/>
                    </a:lnR>
                    <a:lnT>
                      <a:noFill/>
                    </a:lnT>
                    <a:lnB w="6350" cap="flat" cmpd="sng" algn="ctr">
                      <a:solidFill>
                        <a:srgbClr val="EFEFEF"/>
                      </a:solidFill>
                      <a:prstDash val="solid"/>
                      <a:round/>
                      <a:headEnd type="none" w="med" len="med"/>
                      <a:tailEnd type="none" w="med" len="med"/>
                    </a:lnB>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tcPr>
                </a:tc>
                <a:extLst>
                  <a:ext uri="{0D108BD9-81ED-4DB2-BD59-A6C34878D82A}">
                    <a16:rowId xmlns:a16="http://schemas.microsoft.com/office/drawing/2014/main" val="2539252874"/>
                  </a:ext>
                </a:extLst>
              </a:tr>
              <a:tr h="245704">
                <a:tc>
                  <a:txBody>
                    <a:bodyPr/>
                    <a:lstStyle/>
                    <a:p>
                      <a:pPr algn="l" fontAlgn="base"/>
                      <a:r>
                        <a:rPr lang="en-US" sz="1200">
                          <a:effectLst/>
                        </a:rPr>
                        <a:t>#</a:t>
                      </a:r>
                    </a:p>
                  </a:txBody>
                  <a:tcPr marL="64433" marR="64433" marT="30069" marB="30069" anchor="ctr">
                    <a:lnL>
                      <a:noFill/>
                    </a:lnL>
                    <a:lnR>
                      <a:noFill/>
                    </a:lnR>
                    <a:lnT w="6350" cap="flat" cmpd="sng" algn="ctr">
                      <a:solidFill>
                        <a:srgbClr val="EFEFEF"/>
                      </a:solidFill>
                      <a:prstDash val="solid"/>
                      <a:round/>
                      <a:headEnd type="none" w="med" len="med"/>
                      <a:tailEnd type="none" w="med" len="med"/>
                    </a:lnT>
                    <a:lnB>
                      <a:noFill/>
                    </a:lnB>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tcPr>
                </a:tc>
                <a:tc>
                  <a:txBody>
                    <a:bodyPr/>
                    <a:lstStyle/>
                    <a:p>
                      <a:pPr algn="l" fontAlgn="base"/>
                      <a:r>
                        <a:rPr lang="en-US" sz="1200">
                          <a:effectLst/>
                        </a:rPr>
                        <a:t>Bất kỳ chữ số nào (Character.isDigit).</a:t>
                      </a:r>
                    </a:p>
                  </a:txBody>
                  <a:tcPr marL="64433" marR="64433" marT="30069" marB="30069" anchor="ctr">
                    <a:lnL>
                      <a:noFill/>
                    </a:lnL>
                    <a:lnR>
                      <a:noFill/>
                    </a:lnR>
                    <a:lnT w="6350" cap="flat" cmpd="sng" algn="ctr">
                      <a:solidFill>
                        <a:srgbClr val="EFEFEF"/>
                      </a:solidFill>
                      <a:prstDash val="solid"/>
                      <a:round/>
                      <a:headEnd type="none" w="med" len="med"/>
                      <a:tailEnd type="none" w="med" len="med"/>
                    </a:lnT>
                    <a:lnB>
                      <a:noFill/>
                    </a:lnB>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tcPr>
                </a:tc>
                <a:extLst>
                  <a:ext uri="{0D108BD9-81ED-4DB2-BD59-A6C34878D82A}">
                    <a16:rowId xmlns:a16="http://schemas.microsoft.com/office/drawing/2014/main" val="4225868792"/>
                  </a:ext>
                </a:extLst>
              </a:tr>
              <a:tr h="431271">
                <a:tc>
                  <a:txBody>
                    <a:bodyPr/>
                    <a:lstStyle/>
                    <a:p>
                      <a:pPr algn="l" fontAlgn="base"/>
                      <a:r>
                        <a:rPr lang="en-US" sz="1200">
                          <a:effectLst/>
                        </a:rPr>
                        <a:t>‘</a:t>
                      </a:r>
                    </a:p>
                  </a:txBody>
                  <a:tcPr marL="64433" marR="64433" marT="30069" marB="30069" anchor="ctr">
                    <a:lnL>
                      <a:noFill/>
                    </a:lnL>
                    <a:lnR>
                      <a:noFill/>
                    </a:lnR>
                    <a:lnT>
                      <a:noFill/>
                    </a:lnT>
                    <a:lnB>
                      <a:noFill/>
                    </a:lnB>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tcPr>
                </a:tc>
                <a:tc>
                  <a:txBody>
                    <a:bodyPr/>
                    <a:lstStyle/>
                    <a:p>
                      <a:pPr algn="l" fontAlgn="base"/>
                      <a:r>
                        <a:rPr lang="vi-VN" sz="1200">
                          <a:effectLst/>
                        </a:rPr>
                        <a:t>Ký tự thoát, được sử dụng để thoát bất kỳ ký tự định dạng đặc biệt nào.</a:t>
                      </a:r>
                    </a:p>
                  </a:txBody>
                  <a:tcPr marL="64433" marR="64433" marT="30069" marB="30069" anchor="ctr">
                    <a:lnL>
                      <a:noFill/>
                    </a:lnL>
                    <a:lnR>
                      <a:noFill/>
                    </a:lnR>
                    <a:lnT>
                      <a:noFill/>
                    </a:lnT>
                    <a:lnB>
                      <a:noFill/>
                    </a:lnB>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tcPr>
                </a:tc>
                <a:extLst>
                  <a:ext uri="{0D108BD9-81ED-4DB2-BD59-A6C34878D82A}">
                    <a16:rowId xmlns:a16="http://schemas.microsoft.com/office/drawing/2014/main" val="1154799952"/>
                  </a:ext>
                </a:extLst>
              </a:tr>
              <a:tr h="431271">
                <a:tc>
                  <a:txBody>
                    <a:bodyPr/>
                    <a:lstStyle/>
                    <a:p>
                      <a:pPr algn="l" fontAlgn="base"/>
                      <a:r>
                        <a:rPr lang="en-US" sz="1200">
                          <a:effectLst/>
                        </a:rPr>
                        <a:t>U</a:t>
                      </a:r>
                    </a:p>
                  </a:txBody>
                  <a:tcPr marL="64433" marR="64433" marT="30069" marB="30069" anchor="ctr">
                    <a:lnL>
                      <a:noFill/>
                    </a:lnL>
                    <a:lnR>
                      <a:noFill/>
                    </a:lnR>
                    <a:lnT>
                      <a:noFill/>
                    </a:lnT>
                    <a:lnB>
                      <a:noFill/>
                    </a:lnB>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tcPr>
                </a:tc>
                <a:tc>
                  <a:txBody>
                    <a:bodyPr/>
                    <a:lstStyle/>
                    <a:p>
                      <a:pPr algn="l" fontAlgn="base"/>
                      <a:r>
                        <a:rPr lang="vi-VN" sz="1200">
                          <a:effectLst/>
                        </a:rPr>
                        <a:t>Tất cả các ký tự in hoa sẽ được chuyển thành ký tự thường</a:t>
                      </a:r>
                    </a:p>
                  </a:txBody>
                  <a:tcPr marL="64433" marR="64433" marT="30069" marB="30069" anchor="ctr">
                    <a:lnL>
                      <a:noFill/>
                    </a:lnL>
                    <a:lnR>
                      <a:noFill/>
                    </a:lnR>
                    <a:lnT>
                      <a:noFill/>
                    </a:lnT>
                    <a:lnB>
                      <a:noFill/>
                    </a:lnB>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tcPr>
                </a:tc>
                <a:extLst>
                  <a:ext uri="{0D108BD9-81ED-4DB2-BD59-A6C34878D82A}">
                    <a16:rowId xmlns:a16="http://schemas.microsoft.com/office/drawing/2014/main" val="2000646221"/>
                  </a:ext>
                </a:extLst>
              </a:tr>
              <a:tr h="431271">
                <a:tc>
                  <a:txBody>
                    <a:bodyPr/>
                    <a:lstStyle/>
                    <a:p>
                      <a:pPr algn="l" fontAlgn="base"/>
                      <a:r>
                        <a:rPr lang="en-US" sz="1200">
                          <a:effectLst/>
                        </a:rPr>
                        <a:t>L</a:t>
                      </a:r>
                    </a:p>
                  </a:txBody>
                  <a:tcPr marL="64433" marR="64433" marT="30069" marB="30069" anchor="ctr">
                    <a:lnL>
                      <a:noFill/>
                    </a:lnL>
                    <a:lnR>
                      <a:noFill/>
                    </a:lnR>
                    <a:lnT>
                      <a:noFill/>
                    </a:lnT>
                    <a:lnB>
                      <a:noFill/>
                    </a:lnB>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tcPr>
                </a:tc>
                <a:tc>
                  <a:txBody>
                    <a:bodyPr/>
                    <a:lstStyle/>
                    <a:p>
                      <a:pPr algn="l" fontAlgn="base"/>
                      <a:r>
                        <a:rPr lang="vi-VN" sz="1200">
                          <a:effectLst/>
                        </a:rPr>
                        <a:t>Tất cả các ký tự thường sẽ được chuyển thành ký tự in hoa</a:t>
                      </a:r>
                    </a:p>
                  </a:txBody>
                  <a:tcPr marL="64433" marR="64433" marT="30069" marB="30069" anchor="ctr">
                    <a:lnL>
                      <a:noFill/>
                    </a:lnL>
                    <a:lnR>
                      <a:noFill/>
                    </a:lnR>
                    <a:lnT>
                      <a:noFill/>
                    </a:lnT>
                    <a:lnB>
                      <a:noFill/>
                    </a:lnB>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tcPr>
                </a:tc>
                <a:extLst>
                  <a:ext uri="{0D108BD9-81ED-4DB2-BD59-A6C34878D82A}">
                    <a16:rowId xmlns:a16="http://schemas.microsoft.com/office/drawing/2014/main" val="234719562"/>
                  </a:ext>
                </a:extLst>
              </a:tr>
              <a:tr h="802404">
                <a:tc>
                  <a:txBody>
                    <a:bodyPr/>
                    <a:lstStyle/>
                    <a:p>
                      <a:pPr algn="l" fontAlgn="base"/>
                      <a:r>
                        <a:rPr lang="en-US" sz="1200">
                          <a:effectLst/>
                        </a:rPr>
                        <a:t>A</a:t>
                      </a:r>
                    </a:p>
                  </a:txBody>
                  <a:tcPr marL="64433" marR="64433" marT="30069" marB="30069" anchor="ctr">
                    <a:lnL>
                      <a:noFill/>
                    </a:lnL>
                    <a:lnR>
                      <a:noFill/>
                    </a:lnR>
                    <a:lnT>
                      <a:noFill/>
                    </a:lnT>
                    <a:lnB>
                      <a:noFill/>
                    </a:lnB>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tcPr>
                </a:tc>
                <a:tc>
                  <a:txBody>
                    <a:bodyPr/>
                    <a:lstStyle/>
                    <a:p>
                      <a:pPr algn="l" fontAlgn="base"/>
                      <a:r>
                        <a:rPr lang="vi-VN" sz="1200">
                          <a:effectLst/>
                        </a:rPr>
                        <a:t>Bất kỳ ký tự hoặc chữ số nào đều được (Character.isLetter or Character.isDigit).</a:t>
                      </a:r>
                    </a:p>
                  </a:txBody>
                  <a:tcPr marL="64433" marR="64433" marT="30069" marB="30069" anchor="ctr">
                    <a:lnL>
                      <a:noFill/>
                    </a:lnL>
                    <a:lnR>
                      <a:noFill/>
                    </a:lnR>
                    <a:lnT>
                      <a:noFill/>
                    </a:lnT>
                    <a:lnB>
                      <a:noFill/>
                    </a:lnB>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tcPr>
                </a:tc>
                <a:extLst>
                  <a:ext uri="{0D108BD9-81ED-4DB2-BD59-A6C34878D82A}">
                    <a16:rowId xmlns:a16="http://schemas.microsoft.com/office/drawing/2014/main" val="872002028"/>
                  </a:ext>
                </a:extLst>
              </a:tr>
              <a:tr h="245704">
                <a:tc>
                  <a:txBody>
                    <a:bodyPr/>
                    <a:lstStyle/>
                    <a:p>
                      <a:pPr algn="l" fontAlgn="base"/>
                      <a:r>
                        <a:rPr lang="en-US" sz="1200">
                          <a:effectLst/>
                        </a:rPr>
                        <a:t>?</a:t>
                      </a:r>
                    </a:p>
                  </a:txBody>
                  <a:tcPr marL="64433" marR="64433" marT="30069" marB="30069" anchor="ctr">
                    <a:lnL>
                      <a:noFill/>
                    </a:lnL>
                    <a:lnR>
                      <a:noFill/>
                    </a:lnR>
                    <a:lnT>
                      <a:noFill/>
                    </a:lnT>
                    <a:lnB>
                      <a:noFill/>
                    </a:lnB>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tcPr>
                </a:tc>
                <a:tc>
                  <a:txBody>
                    <a:bodyPr/>
                    <a:lstStyle/>
                    <a:p>
                      <a:pPr algn="l" fontAlgn="base"/>
                      <a:r>
                        <a:rPr lang="en-US" sz="1200">
                          <a:effectLst/>
                        </a:rPr>
                        <a:t>Bất kỳ ký tự nào (Character.isLetter).</a:t>
                      </a:r>
                    </a:p>
                  </a:txBody>
                  <a:tcPr marL="64433" marR="64433" marT="30069" marB="30069" anchor="ctr">
                    <a:lnL>
                      <a:noFill/>
                    </a:lnL>
                    <a:lnR>
                      <a:noFill/>
                    </a:lnR>
                    <a:lnT>
                      <a:noFill/>
                    </a:lnT>
                    <a:lnB>
                      <a:noFill/>
                    </a:lnB>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tcPr>
                </a:tc>
                <a:extLst>
                  <a:ext uri="{0D108BD9-81ED-4DB2-BD59-A6C34878D82A}">
                    <a16:rowId xmlns:a16="http://schemas.microsoft.com/office/drawing/2014/main" val="852259439"/>
                  </a:ext>
                </a:extLst>
              </a:tr>
              <a:tr h="245704">
                <a:tc>
                  <a:txBody>
                    <a:bodyPr/>
                    <a:lstStyle/>
                    <a:p>
                      <a:pPr algn="l" fontAlgn="base"/>
                      <a:r>
                        <a:rPr lang="en-US" sz="1200">
                          <a:effectLst/>
                        </a:rPr>
                        <a:t>*</a:t>
                      </a:r>
                    </a:p>
                  </a:txBody>
                  <a:tcPr marL="64433" marR="64433" marT="30069" marB="30069" anchor="ctr">
                    <a:lnL>
                      <a:noFill/>
                    </a:lnL>
                    <a:lnR>
                      <a:noFill/>
                    </a:lnR>
                    <a:lnT>
                      <a:noFill/>
                    </a:lnT>
                    <a:lnB>
                      <a:noFill/>
                    </a:lnB>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tcPr>
                </a:tc>
                <a:tc>
                  <a:txBody>
                    <a:bodyPr/>
                    <a:lstStyle/>
                    <a:p>
                      <a:pPr algn="l" fontAlgn="base"/>
                      <a:r>
                        <a:rPr lang="en-US" sz="1200">
                          <a:effectLst/>
                        </a:rPr>
                        <a:t>Bất cứ thứ gì.</a:t>
                      </a:r>
                    </a:p>
                  </a:txBody>
                  <a:tcPr marL="64433" marR="64433" marT="30069" marB="30069" anchor="ctr">
                    <a:lnL>
                      <a:noFill/>
                    </a:lnL>
                    <a:lnR>
                      <a:noFill/>
                    </a:lnR>
                    <a:lnT>
                      <a:noFill/>
                    </a:lnT>
                    <a:lnB>
                      <a:noFill/>
                    </a:lnB>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tcPr>
                </a:tc>
                <a:extLst>
                  <a:ext uri="{0D108BD9-81ED-4DB2-BD59-A6C34878D82A}">
                    <a16:rowId xmlns:a16="http://schemas.microsoft.com/office/drawing/2014/main" val="2425894306"/>
                  </a:ext>
                </a:extLst>
              </a:tr>
              <a:tr h="245704">
                <a:tc>
                  <a:txBody>
                    <a:bodyPr/>
                    <a:lstStyle/>
                    <a:p>
                      <a:pPr algn="l" fontAlgn="base"/>
                      <a:r>
                        <a:rPr lang="en-US" sz="1200">
                          <a:effectLst/>
                        </a:rPr>
                        <a:t>H</a:t>
                      </a:r>
                    </a:p>
                  </a:txBody>
                  <a:tcPr marL="64433" marR="64433" marT="30069" marB="30069" anchor="ctr">
                    <a:lnL>
                      <a:noFill/>
                    </a:lnL>
                    <a:lnR>
                      <a:noFill/>
                    </a:lnR>
                    <a:lnT>
                      <a:noFill/>
                    </a:lnT>
                    <a:lnB>
                      <a:noFill/>
                    </a:lnB>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tcPr>
                </a:tc>
                <a:tc>
                  <a:txBody>
                    <a:bodyPr/>
                    <a:lstStyle/>
                    <a:p>
                      <a:pPr algn="l" fontAlgn="base"/>
                      <a:r>
                        <a:rPr lang="en-US" sz="1200">
                          <a:effectLst/>
                        </a:rPr>
                        <a:t>Ký tự mã Hex (0-9, a-f or A-F).</a:t>
                      </a:r>
                    </a:p>
                  </a:txBody>
                  <a:tcPr marL="64433" marR="64433" marT="30069" marB="30069" anchor="ctr">
                    <a:lnL>
                      <a:noFill/>
                    </a:lnL>
                    <a:lnR>
                      <a:noFill/>
                    </a:lnR>
                    <a:lnT>
                      <a:noFill/>
                    </a:lnT>
                    <a:lnB>
                      <a:noFill/>
                    </a:lnB>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tcPr>
                </a:tc>
                <a:extLst>
                  <a:ext uri="{0D108BD9-81ED-4DB2-BD59-A6C34878D82A}">
                    <a16:rowId xmlns:a16="http://schemas.microsoft.com/office/drawing/2014/main" val="3834386383"/>
                  </a:ext>
                </a:extLst>
              </a:tr>
            </a:tbl>
          </a:graphicData>
        </a:graphic>
      </p:graphicFrame>
    </p:spTree>
    <p:extLst>
      <p:ext uri="{BB962C8B-B14F-4D97-AF65-F5344CB8AC3E}">
        <p14:creationId xmlns:p14="http://schemas.microsoft.com/office/powerpoint/2010/main" val="6750705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5850</TotalTime>
  <Words>348</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inherit</vt:lpstr>
      <vt:lpstr>Trebuchet MS</vt:lpstr>
      <vt:lpstr>Wingdings</vt:lpstr>
      <vt:lpstr>Wingdings 3</vt:lpstr>
      <vt:lpstr>Facet</vt:lpstr>
      <vt:lpstr>Swing component</vt:lpstr>
      <vt:lpstr>JTabbedPane </vt:lpstr>
      <vt:lpstr>JTabbedPane </vt:lpstr>
      <vt:lpstr>JTabbedPane </vt:lpstr>
      <vt:lpstr>JTabbedPane </vt:lpstr>
      <vt:lpstr>JTabbedPane </vt:lpstr>
      <vt:lpstr>JTabbedPane </vt:lpstr>
      <vt:lpstr>JFormattedTextField</vt:lpstr>
      <vt:lpstr>JFormattedTextField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cp:revision>
  <dcterms:created xsi:type="dcterms:W3CDTF">2021-12-02T02:48:05Z</dcterms:created>
  <dcterms:modified xsi:type="dcterms:W3CDTF">2021-12-06T04:18:57Z</dcterms:modified>
</cp:coreProperties>
</file>