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9"/>
  </p:notesMasterIdLst>
  <p:handoutMasterIdLst>
    <p:handoutMasterId r:id="rId90"/>
  </p:handoutMasterIdLst>
  <p:sldIdLst>
    <p:sldId id="326" r:id="rId2"/>
    <p:sldId id="327" r:id="rId3"/>
    <p:sldId id="329" r:id="rId4"/>
    <p:sldId id="330" r:id="rId5"/>
    <p:sldId id="333" r:id="rId6"/>
    <p:sldId id="331" r:id="rId7"/>
    <p:sldId id="332" r:id="rId8"/>
    <p:sldId id="256" r:id="rId9"/>
    <p:sldId id="257" r:id="rId10"/>
    <p:sldId id="260" r:id="rId11"/>
    <p:sldId id="258" r:id="rId12"/>
    <p:sldId id="348" r:id="rId13"/>
    <p:sldId id="263" r:id="rId14"/>
    <p:sldId id="264" r:id="rId15"/>
    <p:sldId id="265" r:id="rId16"/>
    <p:sldId id="266" r:id="rId17"/>
    <p:sldId id="267" r:id="rId18"/>
    <p:sldId id="349" r:id="rId19"/>
    <p:sldId id="268" r:id="rId20"/>
    <p:sldId id="282" r:id="rId21"/>
    <p:sldId id="279" r:id="rId22"/>
    <p:sldId id="280" r:id="rId23"/>
    <p:sldId id="269" r:id="rId24"/>
    <p:sldId id="270" r:id="rId25"/>
    <p:sldId id="271" r:id="rId26"/>
    <p:sldId id="272" r:id="rId27"/>
    <p:sldId id="273" r:id="rId28"/>
    <p:sldId id="274" r:id="rId29"/>
    <p:sldId id="275" r:id="rId30"/>
    <p:sldId id="276" r:id="rId31"/>
    <p:sldId id="277" r:id="rId32"/>
    <p:sldId id="278" r:id="rId33"/>
    <p:sldId id="259" r:id="rId34"/>
    <p:sldId id="284" r:id="rId35"/>
    <p:sldId id="335" r:id="rId36"/>
    <p:sldId id="261" r:id="rId37"/>
    <p:sldId id="285" r:id="rId38"/>
    <p:sldId id="262" r:id="rId39"/>
    <p:sldId id="286" r:id="rId40"/>
    <p:sldId id="287" r:id="rId41"/>
    <p:sldId id="309" r:id="rId42"/>
    <p:sldId id="311" r:id="rId43"/>
    <p:sldId id="310" r:id="rId44"/>
    <p:sldId id="312" r:id="rId45"/>
    <p:sldId id="313" r:id="rId46"/>
    <p:sldId id="317" r:id="rId47"/>
    <p:sldId id="318" r:id="rId48"/>
    <p:sldId id="320" r:id="rId49"/>
    <p:sldId id="321" r:id="rId50"/>
    <p:sldId id="322" r:id="rId51"/>
    <p:sldId id="323" r:id="rId52"/>
    <p:sldId id="324" r:id="rId53"/>
    <p:sldId id="342" r:id="rId54"/>
    <p:sldId id="314" r:id="rId55"/>
    <p:sldId id="316" r:id="rId56"/>
    <p:sldId id="336" r:id="rId57"/>
    <p:sldId id="315" r:id="rId58"/>
    <p:sldId id="289" r:id="rId59"/>
    <p:sldId id="290" r:id="rId60"/>
    <p:sldId id="293" r:id="rId61"/>
    <p:sldId id="294" r:id="rId62"/>
    <p:sldId id="295" r:id="rId63"/>
    <p:sldId id="291" r:id="rId64"/>
    <p:sldId id="292" r:id="rId65"/>
    <p:sldId id="296" r:id="rId66"/>
    <p:sldId id="297" r:id="rId67"/>
    <p:sldId id="301" r:id="rId68"/>
    <p:sldId id="305" r:id="rId69"/>
    <p:sldId id="298" r:id="rId70"/>
    <p:sldId id="302" r:id="rId71"/>
    <p:sldId id="303" r:id="rId72"/>
    <p:sldId id="304" r:id="rId73"/>
    <p:sldId id="339" r:id="rId74"/>
    <p:sldId id="337" r:id="rId75"/>
    <p:sldId id="350" r:id="rId76"/>
    <p:sldId id="338" r:id="rId77"/>
    <p:sldId id="351" r:id="rId78"/>
    <p:sldId id="354" r:id="rId79"/>
    <p:sldId id="355" r:id="rId80"/>
    <p:sldId id="352" r:id="rId81"/>
    <p:sldId id="300" r:id="rId82"/>
    <p:sldId id="343" r:id="rId83"/>
    <p:sldId id="345" r:id="rId84"/>
    <p:sldId id="344" r:id="rId85"/>
    <p:sldId id="346" r:id="rId86"/>
    <p:sldId id="306" r:id="rId87"/>
    <p:sldId id="307" r:id="rId88"/>
  </p:sldIdLst>
  <p:sldSz cx="9144000" cy="6858000" type="screen4x3"/>
  <p:notesSz cx="6759575" cy="9867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444" autoAdjust="0"/>
  </p:normalViewPr>
  <p:slideViewPr>
    <p:cSldViewPr>
      <p:cViewPr varScale="1">
        <p:scale>
          <a:sx n="69" d="100"/>
          <a:sy n="69" d="100"/>
        </p:scale>
        <p:origin x="1032"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8938"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050" y="0"/>
            <a:ext cx="2928938" cy="493713"/>
          </a:xfrm>
          <a:prstGeom prst="rect">
            <a:avLst/>
          </a:prstGeom>
        </p:spPr>
        <p:txBody>
          <a:bodyPr vert="horz" lIns="91440" tIns="45720" rIns="91440" bIns="45720" rtlCol="0"/>
          <a:lstStyle>
            <a:lvl1pPr algn="r">
              <a:defRPr sz="1200"/>
            </a:lvl1pPr>
          </a:lstStyle>
          <a:p>
            <a:fld id="{EE824155-C9E0-4A25-961B-3D6ED0B884C6}" type="datetimeFigureOut">
              <a:rPr lang="en-US" smtClean="0"/>
              <a:pPr/>
              <a:t>27/12/2021</a:t>
            </a:fld>
            <a:endParaRPr lang="en-US"/>
          </a:p>
        </p:txBody>
      </p:sp>
      <p:sp>
        <p:nvSpPr>
          <p:cNvPr id="4" name="Footer Placeholder 3"/>
          <p:cNvSpPr>
            <a:spLocks noGrp="1"/>
          </p:cNvSpPr>
          <p:nvPr>
            <p:ph type="ftr" sz="quarter" idx="2"/>
          </p:nvPr>
        </p:nvSpPr>
        <p:spPr>
          <a:xfrm>
            <a:off x="0" y="9372600"/>
            <a:ext cx="2928938"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050" y="9372600"/>
            <a:ext cx="2928938" cy="493713"/>
          </a:xfrm>
          <a:prstGeom prst="rect">
            <a:avLst/>
          </a:prstGeom>
        </p:spPr>
        <p:txBody>
          <a:bodyPr vert="horz" lIns="91440" tIns="45720" rIns="91440" bIns="45720" rtlCol="0" anchor="b"/>
          <a:lstStyle>
            <a:lvl1pPr algn="r">
              <a:defRPr sz="1200"/>
            </a:lvl1pPr>
          </a:lstStyle>
          <a:p>
            <a:fld id="{BA6B28D8-A3D5-4FBB-A89F-ACB8A0681B24}" type="slidenum">
              <a:rPr lang="en-US" smtClean="0"/>
              <a:pPr/>
              <a:t>‹#›</a:t>
            </a:fld>
            <a:endParaRPr lang="en-US"/>
          </a:p>
        </p:txBody>
      </p:sp>
    </p:spTree>
    <p:extLst>
      <p:ext uri="{BB962C8B-B14F-4D97-AF65-F5344CB8AC3E}">
        <p14:creationId xmlns:p14="http://schemas.microsoft.com/office/powerpoint/2010/main" val="585809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8938"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050" y="0"/>
            <a:ext cx="2928938" cy="493713"/>
          </a:xfrm>
          <a:prstGeom prst="rect">
            <a:avLst/>
          </a:prstGeom>
        </p:spPr>
        <p:txBody>
          <a:bodyPr vert="horz" lIns="91440" tIns="45720" rIns="91440" bIns="45720" rtlCol="0"/>
          <a:lstStyle>
            <a:lvl1pPr algn="r">
              <a:defRPr sz="1200"/>
            </a:lvl1pPr>
          </a:lstStyle>
          <a:p>
            <a:fld id="{3CCD574A-299B-45C8-A863-3B0251BC8253}" type="datetimeFigureOut">
              <a:rPr lang="en-US" smtClean="0"/>
              <a:pPr/>
              <a:t>27/12/2021</a:t>
            </a:fld>
            <a:endParaRPr lang="en-US"/>
          </a:p>
        </p:txBody>
      </p:sp>
      <p:sp>
        <p:nvSpPr>
          <p:cNvPr id="4" name="Slide Image Placeholder 3"/>
          <p:cNvSpPr>
            <a:spLocks noGrp="1" noRot="1" noChangeAspect="1"/>
          </p:cNvSpPr>
          <p:nvPr>
            <p:ph type="sldImg" idx="2"/>
          </p:nvPr>
        </p:nvSpPr>
        <p:spPr>
          <a:xfrm>
            <a:off x="912813" y="739775"/>
            <a:ext cx="4933950"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687888"/>
            <a:ext cx="5407025" cy="44402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2600"/>
            <a:ext cx="2928938"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050" y="9372600"/>
            <a:ext cx="2928938" cy="493713"/>
          </a:xfrm>
          <a:prstGeom prst="rect">
            <a:avLst/>
          </a:prstGeom>
        </p:spPr>
        <p:txBody>
          <a:bodyPr vert="horz" lIns="91440" tIns="45720" rIns="91440" bIns="45720" rtlCol="0" anchor="b"/>
          <a:lstStyle>
            <a:lvl1pPr algn="r">
              <a:defRPr sz="1200"/>
            </a:lvl1pPr>
          </a:lstStyle>
          <a:p>
            <a:fld id="{CA096802-CD17-4C9C-A8CF-357EDF596335}" type="slidenum">
              <a:rPr lang="en-US" smtClean="0"/>
              <a:pPr/>
              <a:t>‹#›</a:t>
            </a:fld>
            <a:endParaRPr lang="en-US"/>
          </a:p>
        </p:txBody>
      </p:sp>
    </p:spTree>
    <p:extLst>
      <p:ext uri="{BB962C8B-B14F-4D97-AF65-F5344CB8AC3E}">
        <p14:creationId xmlns:p14="http://schemas.microsoft.com/office/powerpoint/2010/main" val="2275979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096802-CD17-4C9C-A8CF-357EDF596335}"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096802-CD17-4C9C-A8CF-357EDF596335}"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smtClean="0">
                <a:solidFill>
                  <a:schemeClr val="tx1"/>
                </a:solidFill>
                <a:latin typeface="+mn-lt"/>
                <a:ea typeface="+mn-ea"/>
                <a:cs typeface="+mn-cs"/>
              </a:rPr>
              <a:t>Sự kiện trong chương trình, là một sự thay đổi trạng thái của đối tượng do người dùng tương tác trên giao diện chương trình tạo ra. </a:t>
            </a:r>
            <a:endParaRPr lang="en-US"/>
          </a:p>
        </p:txBody>
      </p:sp>
      <p:sp>
        <p:nvSpPr>
          <p:cNvPr id="4" name="Slide Number Placeholder 3"/>
          <p:cNvSpPr>
            <a:spLocks noGrp="1"/>
          </p:cNvSpPr>
          <p:nvPr>
            <p:ph type="sldNum" sz="quarter" idx="10"/>
          </p:nvPr>
        </p:nvSpPr>
        <p:spPr/>
        <p:txBody>
          <a:bodyPr/>
          <a:lstStyle/>
          <a:p>
            <a:fld id="{CA096802-CD17-4C9C-A8CF-357EDF596335}" type="slidenum">
              <a:rPr lang="en-US" smtClean="0"/>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2A262F-A246-445A-9810-5F08CE26CD48}" type="datetime1">
              <a:rPr lang="en-US" smtClean="0"/>
              <a:pPr/>
              <a:t>27/12/2021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CA2190-E5A1-4922-87A4-8C04EBF8ACC3}" type="datetime1">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0A190-A7EE-43C8-9E10-A30D59D4FB65}" type="datetime1">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453284-8129-4879-94D8-2428A88BA9CF}" type="datetime1">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17478A-2244-4DC1-B671-ED397BCA066B}" type="datetime1">
              <a:rPr lang="en-US" smtClean="0"/>
              <a:pPr/>
              <a:t>27/12/2021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9803DD-C2DA-44EF-A68C-8A16B79DAEA2}" type="datetime1">
              <a:rPr lang="en-US" smtClean="0"/>
              <a:pPr/>
              <a:t>27/12/2021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84EA460-E5A9-4485-9FC0-63CE1CD2B521}" type="datetime1">
              <a:rPr lang="en-US" smtClean="0"/>
              <a:pPr/>
              <a:t>27/12/2021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090CF9-6877-4969-9A33-456C2F5B0F34}" type="datetime1">
              <a:rPr lang="en-US" smtClean="0"/>
              <a:pPr/>
              <a:t>27/12/2021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0F2CC-302B-4FA3-9F18-0DB44874B6F4}" type="datetime1">
              <a:rPr lang="en-US" smtClean="0"/>
              <a:pPr/>
              <a:t>27/12/2021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9BB3BA-CF12-4A41-A4A4-91BD33F341A1}" type="datetime1">
              <a:rPr lang="en-US" smtClean="0"/>
              <a:pPr/>
              <a:t>27/12/2021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1503D8-5189-456E-B068-AC05209F2D6D}" type="datetime1">
              <a:rPr lang="en-US" smtClean="0"/>
              <a:pPr/>
              <a:t>27/12/2021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3A67AEA-BCC7-46E0-99F2-CE941161949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9F0039-52BB-49B1-9774-7C31675A7226}" type="datetime1">
              <a:rPr lang="en-US" smtClean="0"/>
              <a:pPr/>
              <a:t>27/12/2021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3A67AEA-BCC7-46E0-99F2-CE941161949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ettuts.vn/java-swing" TargetMode="External"/><Relationship Id="rId2" Type="http://schemas.openxmlformats.org/officeDocument/2006/relationships/hyperlink" Target="http://www.java2s.com/example/java/swing/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java </a:t>
            </a:r>
            <a:r>
              <a:rPr lang="en-US" dirty="0" err="1" smtClean="0">
                <a:latin typeface="Times New Roman" pitchFamily="18" charset="0"/>
                <a:cs typeface="Times New Roman" pitchFamily="18" charset="0"/>
              </a:rPr>
              <a:t>nâng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(3tc)</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Applet,Graphics</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AWT</a:t>
            </a:r>
          </a:p>
          <a:p>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SWING</a:t>
            </a:r>
          </a:p>
          <a:p>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nối</a:t>
            </a: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Cơ</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sở</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dữ</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liệu</a:t>
            </a:r>
            <a:r>
              <a:rPr lang="en-US" dirty="0" smtClean="0">
                <a:solidFill>
                  <a:srgbClr val="FF0000"/>
                </a:solidFill>
                <a:latin typeface="Times New Roman" pitchFamily="18" charset="0"/>
                <a:cs typeface="Times New Roman" pitchFamily="18" charset="0"/>
              </a:rPr>
              <a:t> (JDBC:ODBC)</a:t>
            </a:r>
          </a:p>
          <a:p>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(NETWORKING)</a:t>
            </a:r>
          </a:p>
          <a:p>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luồng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MultilThread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smtClean="0">
                <a:latin typeface="Times New Roman" pitchFamily="18" charset="0"/>
                <a:cs typeface="Times New Roman" pitchFamily="18" charset="0"/>
              </a:rPr>
              <a:t>Các thành phần của </a:t>
            </a:r>
            <a:r>
              <a:rPr lang="en-US" smtClean="0">
                <a:solidFill>
                  <a:srgbClr val="FF0000"/>
                </a:solidFill>
                <a:latin typeface="Times New Roman" pitchFamily="18" charset="0"/>
                <a:cs typeface="Times New Roman" pitchFamily="18" charset="0"/>
              </a:rPr>
              <a:t>AWT</a:t>
            </a:r>
            <a:endParaRPr lang="en-US">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19200" y="1828800"/>
            <a:ext cx="6648450" cy="36766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273800" y="228600"/>
            <a:ext cx="2895600" cy="23622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3A67AEA-BCC7-46E0-99F2-CE941161949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mtClean="0">
                <a:latin typeface="Times New Roman" pitchFamily="18" charset="0"/>
                <a:cs typeface="Times New Roman" pitchFamily="18" charset="0"/>
              </a:rPr>
              <a:t>Giới thiệu các loại ứng dụng</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4389120"/>
          </a:xfrm>
        </p:spPr>
        <p:txBody>
          <a:bodyPr>
            <a:normAutofit lnSpcReduction="10000"/>
          </a:bodyPr>
          <a:lstStyle/>
          <a:p>
            <a:endParaRPr lang="en-US">
              <a:latin typeface="Times New Roman" pitchFamily="18" charset="0"/>
              <a:cs typeface="Times New Roman" pitchFamily="18" charset="0"/>
            </a:endParaRPr>
          </a:p>
          <a:p>
            <a:r>
              <a:rPr lang="en-US">
                <a:latin typeface="Times New Roman" pitchFamily="18" charset="0"/>
                <a:cs typeface="Times New Roman" pitchFamily="18" charset="0"/>
              </a:rPr>
              <a:t>Applet</a:t>
            </a:r>
          </a:p>
          <a:p>
            <a:pPr lvl="1">
              <a:buFont typeface="Wingdings" pitchFamily="2" charset="2"/>
              <a:buChar char="§"/>
            </a:pPr>
            <a:r>
              <a:rPr lang="vi-VN" smtClean="0">
                <a:latin typeface="Times New Roman" pitchFamily="18" charset="0"/>
                <a:cs typeface="Times New Roman" pitchFamily="18" charset="0"/>
              </a:rPr>
              <a:t>Chương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trình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Java chạy</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trong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một</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trang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web nhờ</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vào</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trình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duyệ</a:t>
            </a:r>
            <a:r>
              <a:rPr lang="en-US" smtClean="0">
                <a:latin typeface="Times New Roman" pitchFamily="18" charset="0"/>
                <a:cs typeface="Times New Roman" pitchFamily="18" charset="0"/>
              </a:rPr>
              <a:t>t </a:t>
            </a:r>
            <a:r>
              <a:rPr lang="vi-VN" smtClean="0">
                <a:latin typeface="Times New Roman" pitchFamily="18" charset="0"/>
                <a:cs typeface="Times New Roman" pitchFamily="18" charset="0"/>
              </a:rPr>
              <a:t>hỗ</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trợ</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Java</a:t>
            </a:r>
            <a:r>
              <a:rPr lang="vi-VN">
                <a:latin typeface="Times New Roman" pitchFamily="18" charset="0"/>
                <a:cs typeface="Times New Roman" pitchFamily="18" charset="0"/>
              </a:rPr>
              <a:t>.</a:t>
            </a:r>
          </a:p>
          <a:p>
            <a:r>
              <a:rPr lang="en-US" smtClean="0">
                <a:latin typeface="Times New Roman" pitchFamily="18" charset="0"/>
                <a:cs typeface="Times New Roman" pitchFamily="18" charset="0"/>
              </a:rPr>
              <a:t>Stand-alone </a:t>
            </a:r>
            <a:r>
              <a:rPr lang="en-US">
                <a:latin typeface="Times New Roman" pitchFamily="18" charset="0"/>
                <a:cs typeface="Times New Roman" pitchFamily="18" charset="0"/>
              </a:rPr>
              <a:t>Application</a:t>
            </a:r>
          </a:p>
          <a:p>
            <a:pPr lvl="1">
              <a:buFont typeface="Wingdings" pitchFamily="2" charset="2"/>
              <a:buChar char="§"/>
            </a:pPr>
            <a:r>
              <a:rPr lang="vi-VN" smtClean="0">
                <a:latin typeface="Times New Roman" pitchFamily="18" charset="0"/>
                <a:cs typeface="Times New Roman" pitchFamily="18" charset="0"/>
              </a:rPr>
              <a:t>Giao</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diện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dòng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lệnh(console</a:t>
            </a:r>
            <a:r>
              <a:rPr lang="vi-VN">
                <a:latin typeface="Times New Roman" pitchFamily="18" charset="0"/>
                <a:cs typeface="Times New Roman" pitchFamily="18" charset="0"/>
              </a:rPr>
              <a:t>): Tương tác với người dùng thông qua các dòng ký tự. </a:t>
            </a:r>
          </a:p>
          <a:p>
            <a:pPr lvl="1">
              <a:buFont typeface="Wingdings" pitchFamily="2" charset="2"/>
              <a:buChar char="§"/>
            </a:pPr>
            <a:r>
              <a:rPr lang="vi-VN" smtClean="0">
                <a:solidFill>
                  <a:srgbClr val="FF0000"/>
                </a:solidFill>
                <a:latin typeface="Times New Roman" pitchFamily="18" charset="0"/>
                <a:cs typeface="Times New Roman" pitchFamily="18" charset="0"/>
              </a:rPr>
              <a:t>Giao</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diện</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đồ</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hoạ(GUI</a:t>
            </a:r>
            <a:r>
              <a:rPr lang="vi-VN">
                <a:solidFill>
                  <a:srgbClr val="FF0000"/>
                </a:solidFill>
                <a:latin typeface="Times New Roman" pitchFamily="18" charset="0"/>
                <a:cs typeface="Times New Roman" pitchFamily="18" charset="0"/>
              </a:rPr>
              <a:t>): Tương tác với người dùng </a:t>
            </a:r>
            <a:r>
              <a:rPr lang="vi-VN" smtClean="0">
                <a:solidFill>
                  <a:srgbClr val="FF0000"/>
                </a:solidFill>
                <a:latin typeface="Times New Roman" pitchFamily="18" charset="0"/>
                <a:cs typeface="Times New Roman" pitchFamily="18" charset="0"/>
              </a:rPr>
              <a:t>bằng</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nhiều</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cách</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khác</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nhau</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như</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hình</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ảnh</a:t>
            </a:r>
            <a:r>
              <a:rPr lang="vi-VN">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nút</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nhấn</a:t>
            </a:r>
            <a:r>
              <a:rPr lang="vi-VN">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biểu</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tượng</a:t>
            </a:r>
            <a:r>
              <a:rPr lang="vi-VN">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Việc</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xử</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lý</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ứng</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dụng</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dựa</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trên</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các</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sự</a:t>
            </a:r>
            <a:r>
              <a:rPr lang="en-US" smtClean="0">
                <a:solidFill>
                  <a:srgbClr val="FF0000"/>
                </a:solidFill>
                <a:latin typeface="Times New Roman" pitchFamily="18" charset="0"/>
                <a:cs typeface="Times New Roman" pitchFamily="18" charset="0"/>
              </a:rPr>
              <a:t> </a:t>
            </a:r>
            <a:r>
              <a:rPr lang="vi-VN" smtClean="0">
                <a:solidFill>
                  <a:srgbClr val="FF0000"/>
                </a:solidFill>
                <a:latin typeface="Times New Roman" pitchFamily="18" charset="0"/>
                <a:cs typeface="Times New Roman" pitchFamily="18" charset="0"/>
              </a:rPr>
              <a:t>kiện</a:t>
            </a:r>
            <a:r>
              <a:rPr lang="vi-VN">
                <a:solidFill>
                  <a:srgbClr val="FF0000"/>
                </a:solidFill>
                <a:latin typeface="Times New Roman" pitchFamily="18" charset="0"/>
                <a:cs typeface="Times New Roman" pitchFamily="18" charset="0"/>
              </a:rPr>
              <a:t>.</a:t>
            </a:r>
          </a:p>
          <a:p>
            <a:r>
              <a:rPr lang="en-US"/>
              <a:t>Web server</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48866"/>
            <a:ext cx="8229600" cy="566822"/>
          </a:xfrm>
          <a:prstGeom prst="rect">
            <a:avLst/>
          </a:prstGeom>
        </p:spPr>
        <p:txBody>
          <a:bodyPr vert="horz" wrap="square" lIns="0" tIns="12700" rIns="0" bIns="0" rtlCol="0">
            <a:spAutoFit/>
          </a:bodyPr>
          <a:lstStyle/>
          <a:p>
            <a:pPr marL="87630">
              <a:lnSpc>
                <a:spcPct val="100000"/>
              </a:lnSpc>
              <a:spcBef>
                <a:spcPts val="100"/>
              </a:spcBef>
            </a:pPr>
            <a:r>
              <a:rPr sz="3600" spc="-250" dirty="0"/>
              <a:t>Sự </a:t>
            </a:r>
            <a:r>
              <a:rPr sz="3600" spc="-75" dirty="0"/>
              <a:t>khác </a:t>
            </a:r>
            <a:r>
              <a:rPr sz="3600" spc="-30" dirty="0"/>
              <a:t>nhau </a:t>
            </a:r>
            <a:r>
              <a:rPr sz="3600" spc="-50" dirty="0"/>
              <a:t>giữa </a:t>
            </a:r>
            <a:r>
              <a:rPr sz="3600" spc="-35" dirty="0"/>
              <a:t>Applets </a:t>
            </a:r>
            <a:r>
              <a:rPr sz="3600" spc="-80" dirty="0"/>
              <a:t>và</a:t>
            </a:r>
            <a:r>
              <a:rPr sz="3600" spc="-265" dirty="0"/>
              <a:t> </a:t>
            </a:r>
            <a:r>
              <a:rPr sz="3600" spc="-40" dirty="0"/>
              <a:t>Applications</a:t>
            </a:r>
          </a:p>
        </p:txBody>
      </p:sp>
      <p:sp>
        <p:nvSpPr>
          <p:cNvPr id="3" name="object 3"/>
          <p:cNvSpPr txBox="1"/>
          <p:nvPr/>
        </p:nvSpPr>
        <p:spPr>
          <a:xfrm>
            <a:off x="228600" y="1600200"/>
            <a:ext cx="4267200" cy="5378395"/>
          </a:xfrm>
          <a:prstGeom prst="rect">
            <a:avLst/>
          </a:prstGeom>
          <a:solidFill>
            <a:srgbClr val="E7E7E7"/>
          </a:solidFill>
          <a:ln w="9525">
            <a:solidFill>
              <a:srgbClr val="C0C0C0"/>
            </a:solidFill>
          </a:ln>
        </p:spPr>
        <p:txBody>
          <a:bodyPr vert="horz" wrap="square" lIns="0" tIns="38100" rIns="0" bIns="0" rtlCol="0">
            <a:spAutoFit/>
          </a:bodyPr>
          <a:lstStyle/>
          <a:p>
            <a:pPr marL="433705" marR="295910" indent="-342900">
              <a:lnSpc>
                <a:spcPct val="100000"/>
              </a:lnSpc>
              <a:spcBef>
                <a:spcPts val="300"/>
              </a:spcBef>
              <a:buClr>
                <a:srgbClr val="F16521"/>
              </a:buClr>
              <a:buSzPct val="85416"/>
              <a:buFont typeface="Wingdings"/>
              <a:buChar char=""/>
              <a:tabLst>
                <a:tab pos="433705" algn="l"/>
                <a:tab pos="434340" algn="l"/>
              </a:tabLst>
            </a:pPr>
            <a:r>
              <a:rPr spc="35" dirty="0">
                <a:latin typeface="Arial" panose="020B0604020202020204" pitchFamily="34" charset="0"/>
                <a:cs typeface="Arial" panose="020B0604020202020204" pitchFamily="34" charset="0"/>
              </a:rPr>
              <a:t>Applet </a:t>
            </a:r>
            <a:r>
              <a:rPr spc="-40" dirty="0">
                <a:latin typeface="Arial" panose="020B0604020202020204" pitchFamily="34" charset="0"/>
                <a:cs typeface="Arial" panose="020B0604020202020204" pitchFamily="34" charset="0"/>
              </a:rPr>
              <a:t>là </a:t>
            </a:r>
            <a:r>
              <a:rPr spc="90" dirty="0">
                <a:latin typeface="Arial" panose="020B0604020202020204" pitchFamily="34" charset="0"/>
                <a:cs typeface="Arial" panose="020B0604020202020204" pitchFamily="34" charset="0"/>
              </a:rPr>
              <a:t>một </a:t>
            </a:r>
            <a:r>
              <a:rPr spc="-35" dirty="0">
                <a:latin typeface="Arial" panose="020B0604020202020204" pitchFamily="34" charset="0"/>
                <a:cs typeface="Arial" panose="020B0604020202020204" pitchFamily="34" charset="0"/>
              </a:rPr>
              <a:t>ứng </a:t>
            </a:r>
            <a:r>
              <a:rPr spc="45" dirty="0">
                <a:latin typeface="Arial" panose="020B0604020202020204" pitchFamily="34" charset="0"/>
                <a:cs typeface="Arial" panose="020B0604020202020204" pitchFamily="34" charset="0"/>
              </a:rPr>
              <a:t>dụng  </a:t>
            </a:r>
            <a:r>
              <a:rPr spc="35" dirty="0">
                <a:latin typeface="Arial" panose="020B0604020202020204" pitchFamily="34" charset="0"/>
                <a:cs typeface="Arial" panose="020B0604020202020204" pitchFamily="34" charset="0"/>
              </a:rPr>
              <a:t>nhỏ </a:t>
            </a:r>
            <a:r>
              <a:rPr spc="-90" dirty="0">
                <a:latin typeface="Arial" panose="020B0604020202020204" pitchFamily="34" charset="0"/>
                <a:cs typeface="Arial" panose="020B0604020202020204" pitchFamily="34" charset="0"/>
              </a:rPr>
              <a:t>được </a:t>
            </a:r>
            <a:r>
              <a:rPr spc="45" dirty="0">
                <a:latin typeface="Arial" panose="020B0604020202020204" pitchFamily="34" charset="0"/>
                <a:cs typeface="Arial" panose="020B0604020202020204" pitchFamily="34" charset="0"/>
              </a:rPr>
              <a:t>dùng </a:t>
            </a:r>
            <a:r>
              <a:rPr spc="-20" dirty="0">
                <a:latin typeface="Arial" panose="020B0604020202020204" pitchFamily="34" charset="0"/>
                <a:cs typeface="Arial" panose="020B0604020202020204" pitchFamily="34" charset="0"/>
              </a:rPr>
              <a:t>chủ </a:t>
            </a:r>
            <a:r>
              <a:rPr spc="-30" dirty="0">
                <a:latin typeface="Arial" panose="020B0604020202020204" pitchFamily="34" charset="0"/>
                <a:cs typeface="Arial" panose="020B0604020202020204" pitchFamily="34" charset="0"/>
              </a:rPr>
              <a:t>yếu  </a:t>
            </a:r>
            <a:r>
              <a:rPr spc="-5" dirty="0">
                <a:latin typeface="Arial" panose="020B0604020202020204" pitchFamily="34" charset="0"/>
                <a:cs typeface="Arial" panose="020B0604020202020204" pitchFamily="34" charset="0"/>
              </a:rPr>
              <a:t>cho </a:t>
            </a:r>
            <a:r>
              <a:rPr spc="-50" dirty="0">
                <a:latin typeface="Arial" panose="020B0604020202020204" pitchFamily="34" charset="0"/>
                <a:cs typeface="Arial" panose="020B0604020202020204" pitchFamily="34" charset="0"/>
              </a:rPr>
              <a:t>việc </a:t>
            </a:r>
            <a:r>
              <a:rPr dirty="0">
                <a:latin typeface="Arial" panose="020B0604020202020204" pitchFamily="34" charset="0"/>
                <a:cs typeface="Arial" panose="020B0604020202020204" pitchFamily="34" charset="0"/>
              </a:rPr>
              <a:t>hiển </a:t>
            </a:r>
            <a:r>
              <a:rPr spc="70" dirty="0">
                <a:latin typeface="Arial" panose="020B0604020202020204" pitchFamily="34" charset="0"/>
                <a:cs typeface="Arial" panose="020B0604020202020204" pitchFamily="34" charset="0"/>
              </a:rPr>
              <a:t>thị </a:t>
            </a:r>
            <a:r>
              <a:rPr spc="20" dirty="0">
                <a:latin typeface="Arial" panose="020B0604020202020204" pitchFamily="34" charset="0"/>
                <a:cs typeface="Arial" panose="020B0604020202020204" pitchFamily="34" charset="0"/>
              </a:rPr>
              <a:t>trên</a:t>
            </a:r>
            <a:r>
              <a:rPr spc="-60" dirty="0">
                <a:latin typeface="Arial" panose="020B0604020202020204" pitchFamily="34" charset="0"/>
                <a:cs typeface="Arial" panose="020B0604020202020204" pitchFamily="34" charset="0"/>
              </a:rPr>
              <a:t> </a:t>
            </a:r>
            <a:r>
              <a:rPr spc="-40">
                <a:latin typeface="Arial" panose="020B0604020202020204" pitchFamily="34" charset="0"/>
                <a:cs typeface="Arial" panose="020B0604020202020204" pitchFamily="34" charset="0"/>
              </a:rPr>
              <a:t>web</a:t>
            </a:r>
            <a:r>
              <a:rPr spc="-40" smtClean="0">
                <a:latin typeface="Arial" panose="020B0604020202020204" pitchFamily="34" charset="0"/>
                <a:cs typeface="Arial" panose="020B0604020202020204" pitchFamily="34" charset="0"/>
              </a:rPr>
              <a:t>.</a:t>
            </a:r>
            <a:endParaRPr sz="2800">
              <a:latin typeface="Arial" panose="020B0604020202020204" pitchFamily="34" charset="0"/>
              <a:cs typeface="Arial" panose="020B0604020202020204" pitchFamily="34" charset="0"/>
            </a:endParaRPr>
          </a:p>
          <a:p>
            <a:pPr marL="433705" marR="239395" indent="-342900">
              <a:lnSpc>
                <a:spcPct val="100000"/>
              </a:lnSpc>
              <a:buClr>
                <a:srgbClr val="F16521"/>
              </a:buClr>
              <a:buSzPct val="85416"/>
              <a:buFont typeface="Wingdings"/>
              <a:buChar char=""/>
              <a:tabLst>
                <a:tab pos="433705" algn="l"/>
                <a:tab pos="434340" algn="l"/>
              </a:tabLst>
            </a:pPr>
            <a:r>
              <a:rPr spc="-155" dirty="0">
                <a:latin typeface="Arial" panose="020B0604020202020204" pitchFamily="34" charset="0"/>
                <a:cs typeface="Arial" panose="020B0604020202020204" pitchFamily="34" charset="0"/>
              </a:rPr>
              <a:t>Các </a:t>
            </a:r>
            <a:r>
              <a:rPr spc="35" dirty="0">
                <a:latin typeface="Arial" panose="020B0604020202020204" pitchFamily="34" charset="0"/>
                <a:cs typeface="Arial" panose="020B0604020202020204" pitchFamily="34" charset="0"/>
              </a:rPr>
              <a:t>Applet </a:t>
            </a:r>
            <a:r>
              <a:rPr spc="5" dirty="0">
                <a:latin typeface="Arial" panose="020B0604020202020204" pitchFamily="34" charset="0"/>
                <a:cs typeface="Arial" panose="020B0604020202020204" pitchFamily="34" charset="0"/>
              </a:rPr>
              <a:t>phải </a:t>
            </a:r>
            <a:r>
              <a:rPr spc="-50" dirty="0">
                <a:latin typeface="Arial" panose="020B0604020202020204" pitchFamily="34" charset="0"/>
                <a:cs typeface="Arial" panose="020B0604020202020204" pitchFamily="34" charset="0"/>
              </a:rPr>
              <a:t>kế </a:t>
            </a:r>
            <a:r>
              <a:rPr spc="-35" dirty="0">
                <a:latin typeface="Arial" panose="020B0604020202020204" pitchFamily="34" charset="0"/>
                <a:cs typeface="Arial" panose="020B0604020202020204" pitchFamily="34" charset="0"/>
              </a:rPr>
              <a:t>thừa </a:t>
            </a:r>
            <a:r>
              <a:rPr spc="-25" dirty="0">
                <a:latin typeface="Arial" panose="020B0604020202020204" pitchFamily="34" charset="0"/>
                <a:cs typeface="Arial" panose="020B0604020202020204" pitchFamily="34" charset="0"/>
              </a:rPr>
              <a:t>từ  </a:t>
            </a:r>
            <a:r>
              <a:rPr spc="-110">
                <a:latin typeface="Arial" panose="020B0604020202020204" pitchFamily="34" charset="0"/>
                <a:cs typeface="Arial" panose="020B0604020202020204" pitchFamily="34" charset="0"/>
              </a:rPr>
              <a:t>class</a:t>
            </a:r>
            <a:r>
              <a:rPr spc="-5">
                <a:latin typeface="Arial" panose="020B0604020202020204" pitchFamily="34" charset="0"/>
                <a:cs typeface="Arial" panose="020B0604020202020204" pitchFamily="34" charset="0"/>
              </a:rPr>
              <a:t> </a:t>
            </a:r>
            <a:r>
              <a:rPr spc="-15" smtClean="0">
                <a:latin typeface="Arial" panose="020B0604020202020204" pitchFamily="34" charset="0"/>
                <a:cs typeface="Arial" panose="020B0604020202020204" pitchFamily="34" charset="0"/>
              </a:rPr>
              <a:t>java.applet.Applet</a:t>
            </a:r>
            <a:endParaRPr sz="2800">
              <a:latin typeface="Arial" panose="020B0604020202020204" pitchFamily="34" charset="0"/>
              <a:cs typeface="Arial" panose="020B0604020202020204" pitchFamily="34" charset="0"/>
            </a:endParaRPr>
          </a:p>
          <a:p>
            <a:pPr marL="433705" marR="712470" indent="-342900">
              <a:lnSpc>
                <a:spcPct val="100000"/>
              </a:lnSpc>
              <a:spcBef>
                <a:spcPts val="5"/>
              </a:spcBef>
              <a:buClr>
                <a:srgbClr val="F16521"/>
              </a:buClr>
              <a:buSzPct val="85416"/>
              <a:buFont typeface="Wingdings"/>
              <a:buChar char=""/>
              <a:tabLst>
                <a:tab pos="433705" algn="l"/>
                <a:tab pos="434340" algn="l"/>
              </a:tabLst>
            </a:pPr>
            <a:r>
              <a:rPr spc="5" dirty="0">
                <a:latin typeface="Arial" panose="020B0604020202020204" pitchFamily="34" charset="0"/>
                <a:cs typeface="Arial" panose="020B0604020202020204" pitchFamily="34" charset="0"/>
              </a:rPr>
              <a:t>Applets </a:t>
            </a:r>
            <a:r>
              <a:rPr spc="-90" dirty="0">
                <a:latin typeface="Arial" panose="020B0604020202020204" pitchFamily="34" charset="0"/>
                <a:cs typeface="Arial" panose="020B0604020202020204" pitchFamily="34" charset="0"/>
              </a:rPr>
              <a:t>được </a:t>
            </a:r>
            <a:r>
              <a:rPr spc="-60" dirty="0">
                <a:latin typeface="Arial" panose="020B0604020202020204" pitchFamily="34" charset="0"/>
                <a:cs typeface="Arial" panose="020B0604020202020204" pitchFamily="34" charset="0"/>
              </a:rPr>
              <a:t>chạy </a:t>
            </a:r>
            <a:r>
              <a:rPr spc="20" dirty="0">
                <a:latin typeface="Arial" panose="020B0604020202020204" pitchFamily="34" charset="0"/>
                <a:cs typeface="Arial" panose="020B0604020202020204" pitchFamily="34" charset="0"/>
              </a:rPr>
              <a:t>trên  </a:t>
            </a:r>
            <a:r>
              <a:rPr spc="25" dirty="0">
                <a:latin typeface="Arial" panose="020B0604020202020204" pitchFamily="34" charset="0"/>
                <a:cs typeface="Arial" panose="020B0604020202020204" pitchFamily="34" charset="0"/>
              </a:rPr>
              <a:t>trình duyệt</a:t>
            </a:r>
            <a:r>
              <a:rPr spc="-45" dirty="0">
                <a:latin typeface="Arial" panose="020B0604020202020204" pitchFamily="34" charset="0"/>
                <a:cs typeface="Arial" panose="020B0604020202020204" pitchFamily="34" charset="0"/>
              </a:rPr>
              <a:t> </a:t>
            </a:r>
            <a:r>
              <a:rPr spc="-40">
                <a:latin typeface="Arial" panose="020B0604020202020204" pitchFamily="34" charset="0"/>
                <a:cs typeface="Arial" panose="020B0604020202020204" pitchFamily="34" charset="0"/>
              </a:rPr>
              <a:t>web</a:t>
            </a:r>
            <a:r>
              <a:rPr spc="-40" smtClean="0">
                <a:latin typeface="Arial" panose="020B0604020202020204" pitchFamily="34" charset="0"/>
                <a:cs typeface="Arial" panose="020B0604020202020204" pitchFamily="34" charset="0"/>
              </a:rPr>
              <a:t>.</a:t>
            </a:r>
            <a:endParaRPr lang="en-US" spc="-40" smtClean="0">
              <a:latin typeface="Arial" panose="020B0604020202020204" pitchFamily="34" charset="0"/>
              <a:cs typeface="Arial" panose="020B0604020202020204" pitchFamily="34" charset="0"/>
            </a:endParaRPr>
          </a:p>
          <a:p>
            <a:pPr marL="434340" marR="254000" indent="-342900">
              <a:lnSpc>
                <a:spcPct val="100000"/>
              </a:lnSpc>
              <a:spcBef>
                <a:spcPts val="300"/>
              </a:spcBef>
              <a:buClr>
                <a:srgbClr val="F16521"/>
              </a:buClr>
              <a:buSzPct val="85416"/>
              <a:buFont typeface="Wingdings"/>
              <a:buChar char=""/>
              <a:tabLst>
                <a:tab pos="433705" algn="l"/>
                <a:tab pos="434340" algn="l"/>
              </a:tabLst>
            </a:pPr>
            <a:r>
              <a:rPr lang="vi-VN" spc="-85">
                <a:latin typeface="Arial" panose="020B0604020202020204" pitchFamily="34" charset="0"/>
                <a:cs typeface="Arial" panose="020B0604020202020204" pitchFamily="34" charset="0"/>
              </a:rPr>
              <a:t>Phương </a:t>
            </a:r>
            <a:r>
              <a:rPr lang="vi-VN" spc="-30">
                <a:latin typeface="Arial" panose="020B0604020202020204" pitchFamily="34" charset="0"/>
                <a:cs typeface="Arial" panose="020B0604020202020204" pitchFamily="34" charset="0"/>
              </a:rPr>
              <a:t>thức </a:t>
            </a:r>
            <a:r>
              <a:rPr lang="vi-VN" spc="10">
                <a:latin typeface="Arial" panose="020B0604020202020204" pitchFamily="34" charset="0"/>
                <a:cs typeface="Arial" panose="020B0604020202020204" pitchFamily="34" charset="0"/>
              </a:rPr>
              <a:t>init() </a:t>
            </a:r>
            <a:r>
              <a:rPr lang="vi-VN" spc="-135">
                <a:latin typeface="Arial" panose="020B0604020202020204" pitchFamily="34" charset="0"/>
                <a:cs typeface="Arial" panose="020B0604020202020204" pitchFamily="34" charset="0"/>
              </a:rPr>
              <a:t>sẽ </a:t>
            </a:r>
            <a:r>
              <a:rPr lang="vi-VN" spc="-95">
                <a:latin typeface="Arial" panose="020B0604020202020204" pitchFamily="34" charset="0"/>
                <a:cs typeface="Arial" panose="020B0604020202020204" pitchFamily="34" charset="0"/>
              </a:rPr>
              <a:t>được  </a:t>
            </a:r>
            <a:r>
              <a:rPr lang="vi-VN" spc="-30">
                <a:latin typeface="Arial" panose="020B0604020202020204" pitchFamily="34" charset="0"/>
                <a:cs typeface="Arial" panose="020B0604020202020204" pitchFamily="34" charset="0"/>
              </a:rPr>
              <a:t>thực </a:t>
            </a:r>
            <a:r>
              <a:rPr lang="vi-VN">
                <a:latin typeface="Arial" panose="020B0604020202020204" pitchFamily="34" charset="0"/>
                <a:cs typeface="Arial" panose="020B0604020202020204" pitchFamily="34" charset="0"/>
              </a:rPr>
              <a:t>hiện </a:t>
            </a:r>
            <a:r>
              <a:rPr lang="vi-VN" spc="-5">
                <a:latin typeface="Arial" panose="020B0604020202020204" pitchFamily="34" charset="0"/>
                <a:cs typeface="Arial" panose="020B0604020202020204" pitchFamily="34" charset="0"/>
              </a:rPr>
              <a:t>đầu </a:t>
            </a:r>
            <a:r>
              <a:rPr lang="vi-VN" spc="30">
                <a:latin typeface="Arial" panose="020B0604020202020204" pitchFamily="34" charset="0"/>
                <a:cs typeface="Arial" panose="020B0604020202020204" pitchFamily="34" charset="0"/>
              </a:rPr>
              <a:t>tiên </a:t>
            </a:r>
            <a:r>
              <a:rPr lang="vi-VN" spc="60">
                <a:latin typeface="Arial" panose="020B0604020202020204" pitchFamily="34" charset="0"/>
                <a:cs typeface="Arial" panose="020B0604020202020204" pitchFamily="34" charset="0"/>
              </a:rPr>
              <a:t>trong  </a:t>
            </a:r>
            <a:r>
              <a:rPr lang="vi-VN" spc="10">
                <a:latin typeface="Arial" panose="020B0604020202020204" pitchFamily="34" charset="0"/>
                <a:cs typeface="Arial" panose="020B0604020202020204" pitchFamily="34" charset="0"/>
              </a:rPr>
              <a:t>Applet</a:t>
            </a:r>
            <a:r>
              <a:rPr lang="vi-VN" spc="10" smtClean="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a:p>
            <a:pPr marL="433705" marR="323215" indent="-342900">
              <a:lnSpc>
                <a:spcPct val="100000"/>
              </a:lnSpc>
              <a:buClr>
                <a:srgbClr val="F16521"/>
              </a:buClr>
              <a:buSzPct val="85416"/>
              <a:buFont typeface="Wingdings"/>
              <a:buChar char=""/>
              <a:tabLst>
                <a:tab pos="433705" algn="l"/>
                <a:tab pos="434340" algn="l"/>
              </a:tabLst>
            </a:pPr>
            <a:r>
              <a:rPr lang="vi-VN" spc="-10">
                <a:latin typeface="Arial" panose="020B0604020202020204" pitchFamily="34" charset="0"/>
                <a:cs typeface="Arial" panose="020B0604020202020204" pitchFamily="34" charset="0"/>
              </a:rPr>
              <a:t>Không </a:t>
            </a:r>
            <a:r>
              <a:rPr lang="vi-VN" spc="-65">
                <a:latin typeface="Arial" panose="020B0604020202020204" pitchFamily="34" charset="0"/>
                <a:cs typeface="Arial" panose="020B0604020202020204" pitchFamily="34" charset="0"/>
              </a:rPr>
              <a:t>cần </a:t>
            </a:r>
            <a:r>
              <a:rPr lang="vi-VN" spc="50">
                <a:latin typeface="Arial" panose="020B0604020202020204" pitchFamily="34" charset="0"/>
                <a:cs typeface="Arial" panose="020B0604020202020204" pitchFamily="34" charset="0"/>
              </a:rPr>
              <a:t>thiết </a:t>
            </a:r>
            <a:r>
              <a:rPr lang="vi-VN" spc="5">
                <a:latin typeface="Arial" panose="020B0604020202020204" pitchFamily="34" charset="0"/>
                <a:cs typeface="Arial" panose="020B0604020202020204" pitchFamily="34" charset="0"/>
              </a:rPr>
              <a:t>phải </a:t>
            </a:r>
            <a:r>
              <a:rPr lang="vi-VN" spc="-15">
                <a:latin typeface="Arial" panose="020B0604020202020204" pitchFamily="34" charset="0"/>
                <a:cs typeface="Arial" panose="020B0604020202020204" pitchFamily="34" charset="0"/>
              </a:rPr>
              <a:t>có  </a:t>
            </a:r>
            <a:r>
              <a:rPr lang="vi-VN" spc="-25">
                <a:latin typeface="Arial" panose="020B0604020202020204" pitchFamily="34" charset="0"/>
                <a:cs typeface="Arial" panose="020B0604020202020204" pitchFamily="34" charset="0"/>
              </a:rPr>
              <a:t>phương </a:t>
            </a:r>
            <a:r>
              <a:rPr lang="vi-VN" spc="-30">
                <a:latin typeface="Arial" panose="020B0604020202020204" pitchFamily="34" charset="0"/>
                <a:cs typeface="Arial" panose="020B0604020202020204" pitchFamily="34" charset="0"/>
              </a:rPr>
              <a:t>thức </a:t>
            </a:r>
            <a:r>
              <a:rPr lang="vi-VN" spc="-25">
                <a:latin typeface="Arial" panose="020B0604020202020204" pitchFamily="34" charset="0"/>
                <a:cs typeface="Arial" panose="020B0604020202020204" pitchFamily="34" charset="0"/>
              </a:rPr>
              <a:t>main() </a:t>
            </a:r>
            <a:r>
              <a:rPr lang="vi-VN" spc="60">
                <a:latin typeface="Arial" panose="020B0604020202020204" pitchFamily="34" charset="0"/>
                <a:cs typeface="Arial" panose="020B0604020202020204" pitchFamily="34" charset="0"/>
              </a:rPr>
              <a:t>trong  </a:t>
            </a:r>
            <a:r>
              <a:rPr lang="vi-VN" spc="90">
                <a:latin typeface="Arial" panose="020B0604020202020204" pitchFamily="34" charset="0"/>
                <a:cs typeface="Arial" panose="020B0604020202020204" pitchFamily="34" charset="0"/>
              </a:rPr>
              <a:t>một</a:t>
            </a:r>
            <a:r>
              <a:rPr lang="vi-VN" spc="-1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applet</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L="434340" marR="306070" indent="-342900" algn="just">
              <a:lnSpc>
                <a:spcPct val="100000"/>
              </a:lnSpc>
              <a:spcBef>
                <a:spcPts val="300"/>
              </a:spcBef>
              <a:buClr>
                <a:srgbClr val="F16521"/>
              </a:buClr>
              <a:buSzPct val="85416"/>
              <a:buFont typeface="Wingdings"/>
              <a:buChar char=""/>
              <a:tabLst>
                <a:tab pos="434340" algn="l"/>
              </a:tabLst>
            </a:pPr>
            <a:r>
              <a:rPr lang="vi-VN" spc="-265">
                <a:latin typeface="Arial" panose="020B0604020202020204" pitchFamily="34" charset="0"/>
                <a:cs typeface="Arial" panose="020B0604020202020204" pitchFamily="34" charset="0"/>
              </a:rPr>
              <a:t>Sử </a:t>
            </a:r>
            <a:r>
              <a:rPr lang="vi-VN" spc="45">
                <a:latin typeface="Arial" panose="020B0604020202020204" pitchFamily="34" charset="0"/>
                <a:cs typeface="Arial" panose="020B0604020202020204" pitchFamily="34" charset="0"/>
              </a:rPr>
              <a:t>dụng </a:t>
            </a:r>
            <a:r>
              <a:rPr lang="vi-VN" spc="-105">
                <a:latin typeface="Arial" panose="020B0604020202020204" pitchFamily="34" charset="0"/>
                <a:cs typeface="Arial" panose="020B0604020202020204" pitchFamily="34" charset="0"/>
              </a:rPr>
              <a:t>các </a:t>
            </a:r>
            <a:r>
              <a:rPr lang="vi-VN" spc="-25">
                <a:latin typeface="Arial" panose="020B0604020202020204" pitchFamily="34" charset="0"/>
                <a:cs typeface="Arial" panose="020B0604020202020204" pitchFamily="34" charset="0"/>
              </a:rPr>
              <a:t>phương </a:t>
            </a:r>
            <a:r>
              <a:rPr lang="vi-VN" spc="-30">
                <a:latin typeface="Arial" panose="020B0604020202020204" pitchFamily="34" charset="0"/>
                <a:cs typeface="Arial" panose="020B0604020202020204" pitchFamily="34" charset="0"/>
              </a:rPr>
              <a:t>thức  </a:t>
            </a:r>
            <a:r>
              <a:rPr lang="vi-VN" spc="60">
                <a:latin typeface="Arial" panose="020B0604020202020204" pitchFamily="34" charset="0"/>
                <a:cs typeface="Arial" panose="020B0604020202020204" pitchFamily="34" charset="0"/>
              </a:rPr>
              <a:t>trong </a:t>
            </a:r>
            <a:r>
              <a:rPr lang="vi-VN" spc="-45">
                <a:latin typeface="Arial" panose="020B0604020202020204" pitchFamily="34" charset="0"/>
                <a:cs typeface="Arial" panose="020B0604020202020204" pitchFamily="34" charset="0"/>
              </a:rPr>
              <a:t>package </a:t>
            </a:r>
            <a:r>
              <a:rPr lang="vi-VN" spc="-55">
                <a:latin typeface="Arial" panose="020B0604020202020204" pitchFamily="34" charset="0"/>
                <a:cs typeface="Arial" panose="020B0604020202020204" pitchFamily="34" charset="0"/>
              </a:rPr>
              <a:t>java.awt </a:t>
            </a:r>
            <a:r>
              <a:rPr lang="vi-VN" spc="-5">
                <a:latin typeface="Arial" panose="020B0604020202020204" pitchFamily="34" charset="0"/>
                <a:cs typeface="Arial" panose="020B0604020202020204" pitchFamily="34" charset="0"/>
              </a:rPr>
              <a:t>để  </a:t>
            </a:r>
            <a:r>
              <a:rPr lang="vi-VN">
                <a:latin typeface="Arial" panose="020B0604020202020204" pitchFamily="34" charset="0"/>
                <a:cs typeface="Arial" panose="020B0604020202020204" pitchFamily="34" charset="0"/>
              </a:rPr>
              <a:t>hiển </a:t>
            </a:r>
            <a:r>
              <a:rPr lang="vi-VN" spc="70">
                <a:latin typeface="Arial" panose="020B0604020202020204" pitchFamily="34" charset="0"/>
                <a:cs typeface="Arial" panose="020B0604020202020204" pitchFamily="34" charset="0"/>
              </a:rPr>
              <a:t>thị </a:t>
            </a:r>
            <a:r>
              <a:rPr lang="vi-VN" spc="15">
                <a:latin typeface="Arial" panose="020B0604020202020204" pitchFamily="34" charset="0"/>
                <a:cs typeface="Arial" panose="020B0604020202020204" pitchFamily="34" charset="0"/>
              </a:rPr>
              <a:t>kết </a:t>
            </a:r>
            <a:r>
              <a:rPr lang="vi-VN" spc="-10">
                <a:latin typeface="Arial" panose="020B0604020202020204" pitchFamily="34" charset="0"/>
                <a:cs typeface="Arial" panose="020B0604020202020204" pitchFamily="34" charset="0"/>
              </a:rPr>
              <a:t>quả </a:t>
            </a:r>
            <a:r>
              <a:rPr lang="vi-VN" spc="60">
                <a:latin typeface="Arial" panose="020B0604020202020204" pitchFamily="34" charset="0"/>
                <a:cs typeface="Arial" panose="020B0604020202020204" pitchFamily="34" charset="0"/>
              </a:rPr>
              <a:t>trong </a:t>
            </a:r>
            <a:r>
              <a:rPr lang="vi-VN" spc="-135">
                <a:latin typeface="Arial" panose="020B0604020202020204" pitchFamily="34" charset="0"/>
                <a:cs typeface="Arial" panose="020B0604020202020204" pitchFamily="34" charset="0"/>
              </a:rPr>
              <a:t>cửa  </a:t>
            </a:r>
            <a:r>
              <a:rPr lang="vi-VN" spc="-60">
                <a:latin typeface="Arial" panose="020B0604020202020204" pitchFamily="34" charset="0"/>
                <a:cs typeface="Arial" panose="020B0604020202020204" pitchFamily="34" charset="0"/>
              </a:rPr>
              <a:t>sổ</a:t>
            </a:r>
            <a:r>
              <a:rPr lang="vi-VN" spc="30">
                <a:latin typeface="Arial" panose="020B0604020202020204" pitchFamily="34" charset="0"/>
                <a:cs typeface="Arial" panose="020B0604020202020204" pitchFamily="34" charset="0"/>
              </a:rPr>
              <a:t> </a:t>
            </a:r>
            <a:r>
              <a:rPr lang="vi-VN" spc="-225">
                <a:latin typeface="Arial" panose="020B0604020202020204" pitchFamily="34" charset="0"/>
                <a:cs typeface="Arial" panose="020B0604020202020204" pitchFamily="34" charset="0"/>
              </a:rPr>
              <a:t>AWT</a:t>
            </a:r>
            <a:r>
              <a:rPr lang="vi-VN" spc="-225" smtClean="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a:p>
            <a:pPr marL="433705" marR="413384" indent="-342900">
              <a:lnSpc>
                <a:spcPct val="100000"/>
              </a:lnSpc>
              <a:buClr>
                <a:srgbClr val="F16521"/>
              </a:buClr>
              <a:buSzPct val="85416"/>
              <a:buFont typeface="Wingdings"/>
              <a:buChar char=""/>
              <a:tabLst>
                <a:tab pos="433705" algn="l"/>
                <a:tab pos="434340" algn="l"/>
              </a:tabLst>
            </a:pPr>
            <a:r>
              <a:rPr lang="vi-VN" spc="-90">
                <a:latin typeface="Arial" panose="020B0604020202020204" pitchFamily="34" charset="0"/>
                <a:cs typeface="Arial" panose="020B0604020202020204" pitchFamily="34" charset="0"/>
              </a:rPr>
              <a:t>Có </a:t>
            </a:r>
            <a:r>
              <a:rPr lang="vi-VN" spc="90">
                <a:latin typeface="Arial" panose="020B0604020202020204" pitchFamily="34" charset="0"/>
                <a:cs typeface="Arial" panose="020B0604020202020204" pitchFamily="34" charset="0"/>
              </a:rPr>
              <a:t>một </a:t>
            </a:r>
            <a:r>
              <a:rPr lang="vi-VN" spc="-60">
                <a:latin typeface="Arial" panose="020B0604020202020204" pitchFamily="34" charset="0"/>
                <a:cs typeface="Arial" panose="020B0604020202020204" pitchFamily="34" charset="0"/>
              </a:rPr>
              <a:t>số </a:t>
            </a:r>
            <a:r>
              <a:rPr lang="vi-VN" spc="-50">
                <a:latin typeface="Arial" panose="020B0604020202020204" pitchFamily="34" charset="0"/>
                <a:cs typeface="Arial" panose="020B0604020202020204" pitchFamily="34" charset="0"/>
              </a:rPr>
              <a:t>việc </a:t>
            </a:r>
            <a:r>
              <a:rPr lang="vi-VN" spc="-10">
                <a:latin typeface="Arial" panose="020B0604020202020204" pitchFamily="34" charset="0"/>
                <a:cs typeface="Arial" panose="020B0604020202020204" pitchFamily="34" charset="0"/>
              </a:rPr>
              <a:t>chỉ </a:t>
            </a:r>
            <a:r>
              <a:rPr lang="vi-VN" spc="-15">
                <a:latin typeface="Arial" panose="020B0604020202020204" pitchFamily="34" charset="0"/>
                <a:cs typeface="Arial" panose="020B0604020202020204" pitchFamily="34" charset="0"/>
              </a:rPr>
              <a:t>có </a:t>
            </a:r>
            <a:r>
              <a:rPr lang="vi-VN" spc="25">
                <a:latin typeface="Arial" panose="020B0604020202020204" pitchFamily="34" charset="0"/>
                <a:cs typeface="Arial" panose="020B0604020202020204" pitchFamily="34" charset="0"/>
              </a:rPr>
              <a:t>thể  </a:t>
            </a:r>
            <a:r>
              <a:rPr lang="vi-VN" spc="-5">
                <a:latin typeface="Arial" panose="020B0604020202020204" pitchFamily="34" charset="0"/>
                <a:cs typeface="Arial" panose="020B0604020202020204" pitchFamily="34" charset="0"/>
              </a:rPr>
              <a:t>làm </a:t>
            </a:r>
            <a:r>
              <a:rPr lang="vi-VN" spc="-145">
                <a:latin typeface="Arial" panose="020B0604020202020204" pitchFamily="34" charset="0"/>
                <a:cs typeface="Arial" panose="020B0604020202020204" pitchFamily="34" charset="0"/>
              </a:rPr>
              <a:t>ở </a:t>
            </a:r>
            <a:r>
              <a:rPr lang="vi-VN" spc="15">
                <a:latin typeface="Arial" panose="020B0604020202020204" pitchFamily="34" charset="0"/>
                <a:cs typeface="Arial" panose="020B0604020202020204" pitchFamily="34" charset="0"/>
              </a:rPr>
              <a:t>application </a:t>
            </a:r>
            <a:r>
              <a:rPr lang="vi-VN" spc="60">
                <a:latin typeface="Arial" panose="020B0604020202020204" pitchFamily="34" charset="0"/>
                <a:cs typeface="Arial" panose="020B0604020202020204" pitchFamily="34" charset="0"/>
              </a:rPr>
              <a:t>thông  </a:t>
            </a:r>
            <a:r>
              <a:rPr lang="vi-VN" spc="-15">
                <a:latin typeface="Arial" panose="020B0604020202020204" pitchFamily="34" charset="0"/>
                <a:cs typeface="Arial" panose="020B0604020202020204" pitchFamily="34" charset="0"/>
              </a:rPr>
              <a:t>thường nhưng </a:t>
            </a:r>
            <a:r>
              <a:rPr lang="vi-VN" spc="30">
                <a:latin typeface="Arial" panose="020B0604020202020204" pitchFamily="34" charset="0"/>
                <a:cs typeface="Arial" panose="020B0604020202020204" pitchFamily="34" charset="0"/>
              </a:rPr>
              <a:t>không </a:t>
            </a:r>
            <a:r>
              <a:rPr lang="vi-VN" spc="25">
                <a:latin typeface="Arial" panose="020B0604020202020204" pitchFamily="34" charset="0"/>
                <a:cs typeface="Arial" panose="020B0604020202020204" pitchFamily="34" charset="0"/>
              </a:rPr>
              <a:t>thể  </a:t>
            </a:r>
            <a:r>
              <a:rPr lang="vi-VN" spc="-5">
                <a:latin typeface="Arial" panose="020B0604020202020204" pitchFamily="34" charset="0"/>
                <a:cs typeface="Arial" panose="020B0604020202020204" pitchFamily="34" charset="0"/>
              </a:rPr>
              <a:t>làm </a:t>
            </a:r>
            <a:r>
              <a:rPr lang="vi-VN" spc="60">
                <a:latin typeface="Arial" panose="020B0604020202020204" pitchFamily="34" charset="0"/>
                <a:cs typeface="Arial" panose="020B0604020202020204" pitchFamily="34" charset="0"/>
              </a:rPr>
              <a:t>trong </a:t>
            </a:r>
            <a:r>
              <a:rPr lang="vi-VN" spc="90">
                <a:latin typeface="Arial" panose="020B0604020202020204" pitchFamily="34" charset="0"/>
                <a:cs typeface="Arial" panose="020B0604020202020204" pitchFamily="34" charset="0"/>
              </a:rPr>
              <a:t>một</a:t>
            </a:r>
            <a:r>
              <a:rPr lang="vi-VN" spc="-7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applet.</a:t>
            </a:r>
          </a:p>
          <a:p>
            <a:pPr marL="433705" marR="323215" indent="-342900">
              <a:lnSpc>
                <a:spcPct val="100000"/>
              </a:lnSpc>
              <a:buClr>
                <a:srgbClr val="F16521"/>
              </a:buClr>
              <a:buSzPct val="85416"/>
              <a:buFont typeface="Wingdings"/>
              <a:buChar char=""/>
              <a:tabLst>
                <a:tab pos="433705" algn="l"/>
                <a:tab pos="434340" algn="l"/>
              </a:tabLst>
            </a:pPr>
            <a:endParaRPr lang="vi-VN">
              <a:latin typeface="Arial" panose="020B0604020202020204" pitchFamily="34" charset="0"/>
              <a:cs typeface="Arial" panose="020B0604020202020204" pitchFamily="34" charset="0"/>
            </a:endParaRPr>
          </a:p>
          <a:p>
            <a:pPr marL="433705" marR="712470" indent="-342900">
              <a:lnSpc>
                <a:spcPct val="100000"/>
              </a:lnSpc>
              <a:spcBef>
                <a:spcPts val="5"/>
              </a:spcBef>
              <a:buClr>
                <a:srgbClr val="F16521"/>
              </a:buClr>
              <a:buSzPct val="85416"/>
              <a:buFont typeface="Wingdings"/>
              <a:buChar char=""/>
              <a:tabLst>
                <a:tab pos="433705" algn="l"/>
                <a:tab pos="434340" algn="l"/>
              </a:tabLst>
            </a:pPr>
            <a:endParaRPr>
              <a:latin typeface="Arial" panose="020B0604020202020204" pitchFamily="34" charset="0"/>
              <a:cs typeface="Arial" panose="020B0604020202020204" pitchFamily="34" charset="0"/>
            </a:endParaRPr>
          </a:p>
        </p:txBody>
      </p:sp>
      <p:sp>
        <p:nvSpPr>
          <p:cNvPr id="4" name="object 4"/>
          <p:cNvSpPr txBox="1"/>
          <p:nvPr/>
        </p:nvSpPr>
        <p:spPr>
          <a:xfrm>
            <a:off x="4572000" y="1600200"/>
            <a:ext cx="4343400" cy="5255285"/>
          </a:xfrm>
          <a:prstGeom prst="rect">
            <a:avLst/>
          </a:prstGeom>
          <a:solidFill>
            <a:srgbClr val="E7E7E7"/>
          </a:solidFill>
          <a:ln w="9525">
            <a:solidFill>
              <a:srgbClr val="C0C0C0"/>
            </a:solidFill>
          </a:ln>
        </p:spPr>
        <p:txBody>
          <a:bodyPr vert="horz" wrap="square" lIns="0" tIns="38100" rIns="0" bIns="0" rtlCol="0">
            <a:spAutoFit/>
          </a:bodyPr>
          <a:lstStyle>
            <a:defPPr>
              <a:defRPr lang="en-US"/>
            </a:defPPr>
            <a:lvl1pPr marL="433705" marR="295910" indent="-342900">
              <a:lnSpc>
                <a:spcPct val="100000"/>
              </a:lnSpc>
              <a:spcBef>
                <a:spcPts val="300"/>
              </a:spcBef>
              <a:buClr>
                <a:srgbClr val="F16521"/>
              </a:buClr>
              <a:buSzPct val="85416"/>
              <a:buFont typeface="Wingdings"/>
              <a:buChar char=""/>
              <a:tabLst>
                <a:tab pos="433705" algn="l"/>
                <a:tab pos="434340" algn="l"/>
              </a:tabLst>
              <a:defRPr spc="35">
                <a:latin typeface="Arial"/>
                <a:cs typeface="Arial"/>
              </a:defRPr>
            </a:lvl1pPr>
          </a:lstStyle>
          <a:p>
            <a:r>
              <a:rPr dirty="0">
                <a:latin typeface="Arial" panose="020B0604020202020204" pitchFamily="34" charset="0"/>
                <a:cs typeface="Arial" panose="020B0604020202020204" pitchFamily="34" charset="0"/>
              </a:rPr>
              <a:t>Application - Một ứng dụng  được thiết kế để hoạt động  như một chương trình độc  lập.</a:t>
            </a:r>
            <a:endParaRPr>
              <a:latin typeface="Arial" panose="020B0604020202020204" pitchFamily="34" charset="0"/>
              <a:cs typeface="Arial" panose="020B0604020202020204" pitchFamily="34" charset="0"/>
            </a:endParaRPr>
          </a:p>
          <a:p>
            <a:r>
              <a:rPr dirty="0">
                <a:latin typeface="Arial" panose="020B0604020202020204" pitchFamily="34" charset="0"/>
                <a:cs typeface="Arial" panose="020B0604020202020204" pitchFamily="34" charset="0"/>
              </a:rPr>
              <a:t>Không có hạn chế như vậy  cho một </a:t>
            </a:r>
            <a:r>
              <a:rPr>
                <a:latin typeface="Arial" panose="020B0604020202020204" pitchFamily="34" charset="0"/>
                <a:cs typeface="Arial" panose="020B0604020202020204" pitchFamily="34" charset="0"/>
              </a:rPr>
              <a:t>ứng </a:t>
            </a:r>
            <a:r>
              <a:rPr smtClean="0">
                <a:latin typeface="Arial" panose="020B0604020202020204" pitchFamily="34" charset="0"/>
                <a:cs typeface="Arial" panose="020B0604020202020204" pitchFamily="34" charset="0"/>
              </a:rPr>
              <a:t>dụng</a:t>
            </a:r>
            <a:endParaRPr>
              <a:latin typeface="Arial" panose="020B0604020202020204" pitchFamily="34" charset="0"/>
              <a:cs typeface="Arial" panose="020B0604020202020204" pitchFamily="34" charset="0"/>
            </a:endParaRPr>
          </a:p>
          <a:p>
            <a:r>
              <a:rPr dirty="0">
                <a:latin typeface="Arial" panose="020B0604020202020204" pitchFamily="34" charset="0"/>
                <a:cs typeface="Arial" panose="020B0604020202020204" pitchFamily="34" charset="0"/>
              </a:rPr>
              <a:t>Các application sẽ được  chạy bởi Java virtual  </a:t>
            </a:r>
            <a:r>
              <a:rPr>
                <a:latin typeface="Arial" panose="020B0604020202020204" pitchFamily="34" charset="0"/>
                <a:cs typeface="Arial" panose="020B0604020202020204" pitchFamily="34" charset="0"/>
              </a:rPr>
              <a:t>machine</a:t>
            </a:r>
            <a:r>
              <a:rPr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R="91440"/>
            <a:r>
              <a:rPr lang="vi-VN" spc="-85"/>
              <a:t>Phương </a:t>
            </a:r>
            <a:r>
              <a:rPr lang="vi-VN" spc="-30"/>
              <a:t>thức </a:t>
            </a:r>
            <a:r>
              <a:rPr lang="vi-VN" spc="-25"/>
              <a:t>main() </a:t>
            </a:r>
            <a:r>
              <a:rPr lang="vi-VN" spc="-135"/>
              <a:t>sẽ </a:t>
            </a:r>
            <a:r>
              <a:rPr lang="vi-VN" spc="-95"/>
              <a:t>được  </a:t>
            </a:r>
            <a:r>
              <a:rPr lang="vi-VN" spc="-30"/>
              <a:t>thực </a:t>
            </a:r>
            <a:r>
              <a:rPr lang="vi-VN"/>
              <a:t>hiện </a:t>
            </a:r>
            <a:r>
              <a:rPr lang="vi-VN" spc="-5"/>
              <a:t>đầu </a:t>
            </a:r>
            <a:r>
              <a:rPr lang="vi-VN" spc="30"/>
              <a:t>tiên </a:t>
            </a:r>
            <a:r>
              <a:rPr lang="vi-VN" spc="60"/>
              <a:t>trong  </a:t>
            </a:r>
            <a:r>
              <a:rPr lang="vi-VN"/>
              <a:t>application</a:t>
            </a:r>
            <a:r>
              <a:rPr lang="vi-VN" smtClean="0"/>
              <a:t>.</a:t>
            </a:r>
            <a:endParaRPr lang="vi-VN" sz="2800"/>
          </a:p>
          <a:p>
            <a:pPr marL="434340" marR="325120"/>
            <a:r>
              <a:rPr lang="vi-VN" spc="-50"/>
              <a:t>Trong </a:t>
            </a:r>
            <a:r>
              <a:rPr lang="vi-VN" spc="90"/>
              <a:t>một </a:t>
            </a:r>
            <a:r>
              <a:rPr lang="vi-VN"/>
              <a:t>application, bắt  </a:t>
            </a:r>
            <a:r>
              <a:rPr lang="vi-VN" spc="15"/>
              <a:t>buộc </a:t>
            </a:r>
            <a:r>
              <a:rPr lang="vi-VN" spc="5"/>
              <a:t>phải </a:t>
            </a:r>
            <a:r>
              <a:rPr lang="vi-VN" spc="-15"/>
              <a:t>có </a:t>
            </a:r>
            <a:r>
              <a:rPr lang="vi-VN" spc="-25"/>
              <a:t>phương </a:t>
            </a:r>
            <a:r>
              <a:rPr lang="vi-VN" spc="-30"/>
              <a:t>thức  </a:t>
            </a:r>
            <a:r>
              <a:rPr lang="vi-VN" spc="-25"/>
              <a:t>main() </a:t>
            </a:r>
            <a:r>
              <a:rPr lang="vi-VN" spc="60"/>
              <a:t>trong </a:t>
            </a:r>
            <a:r>
              <a:rPr lang="vi-VN" spc="90"/>
              <a:t>một </a:t>
            </a:r>
            <a:r>
              <a:rPr lang="vi-VN" spc="-110"/>
              <a:t>class </a:t>
            </a:r>
            <a:r>
              <a:rPr lang="vi-VN" spc="-45"/>
              <a:t>là  </a:t>
            </a:r>
            <a:r>
              <a:rPr lang="vi-VN" spc="-5"/>
              <a:t>public</a:t>
            </a:r>
            <a:r>
              <a:rPr lang="vi-VN" spc="-5" smtClean="0"/>
              <a:t>.</a:t>
            </a:r>
            <a:endParaRPr lang="en-US" spc="-5" smtClean="0"/>
          </a:p>
          <a:p>
            <a:pPr marL="434340" marR="94615"/>
            <a:r>
              <a:rPr lang="vi-VN" spc="-70"/>
              <a:t>Để </a:t>
            </a:r>
            <a:r>
              <a:rPr lang="vi-VN"/>
              <a:t>hiển </a:t>
            </a:r>
            <a:r>
              <a:rPr lang="vi-VN" spc="70"/>
              <a:t>thị </a:t>
            </a:r>
            <a:r>
              <a:rPr lang="vi-VN" spc="15"/>
              <a:t>kết </a:t>
            </a:r>
            <a:r>
              <a:rPr lang="vi-VN" spc="-45"/>
              <a:t>quả, </a:t>
            </a:r>
            <a:r>
              <a:rPr lang="vi-VN" spc="-190"/>
              <a:t>sử </a:t>
            </a:r>
            <a:r>
              <a:rPr lang="vi-VN" spc="45"/>
              <a:t>dụng  </a:t>
            </a:r>
            <a:r>
              <a:rPr lang="vi-VN" spc="-25"/>
              <a:t>phương </a:t>
            </a:r>
            <a:r>
              <a:rPr lang="vi-VN" spc="-30"/>
              <a:t>thức  </a:t>
            </a:r>
            <a:r>
              <a:rPr lang="vi-VN" spc="-20"/>
              <a:t>System.out.println() </a:t>
            </a:r>
            <a:r>
              <a:rPr lang="vi-VN" spc="-65"/>
              <a:t>của  </a:t>
            </a:r>
            <a:r>
              <a:rPr lang="vi-VN" spc="-45"/>
              <a:t>package </a:t>
            </a:r>
            <a:r>
              <a:rPr lang="vi-VN" spc="-50"/>
              <a:t>java.lang </a:t>
            </a:r>
            <a:r>
              <a:rPr lang="vi-VN" spc="-45"/>
              <a:t>(tự </a:t>
            </a:r>
            <a:r>
              <a:rPr lang="vi-VN" spc="55"/>
              <a:t>động  </a:t>
            </a:r>
            <a:r>
              <a:rPr lang="vi-VN" spc="60"/>
              <a:t>import</a:t>
            </a:r>
            <a:r>
              <a:rPr lang="vi-VN" spc="60" smtClean="0"/>
              <a:t>)</a:t>
            </a:r>
            <a:endParaRPr lang="vi-VN" sz="2800"/>
          </a:p>
          <a:p>
            <a:pPr marR="133350" algn="just">
              <a:tabLst>
                <a:tab pos="434340" algn="l"/>
              </a:tabLst>
            </a:pPr>
            <a:r>
              <a:rPr lang="vi-VN" spc="-60"/>
              <a:t>Tất </a:t>
            </a:r>
            <a:r>
              <a:rPr lang="vi-VN" spc="-105"/>
              <a:t>cả </a:t>
            </a:r>
            <a:r>
              <a:rPr lang="vi-VN" spc="-15"/>
              <a:t>những </a:t>
            </a:r>
            <a:r>
              <a:rPr lang="vi-VN" spc="15"/>
              <a:t>công </a:t>
            </a:r>
            <a:r>
              <a:rPr lang="vi-VN" spc="-50"/>
              <a:t>việc </a:t>
            </a:r>
            <a:r>
              <a:rPr lang="vi-VN" spc="-5"/>
              <a:t>làm  </a:t>
            </a:r>
            <a:r>
              <a:rPr lang="vi-VN" spc="60"/>
              <a:t>trong </a:t>
            </a:r>
            <a:r>
              <a:rPr lang="vi-VN" spc="25"/>
              <a:t>applet </a:t>
            </a:r>
            <a:r>
              <a:rPr lang="vi-VN" spc="5"/>
              <a:t>đều </a:t>
            </a:r>
            <a:r>
              <a:rPr lang="vi-VN" spc="-15"/>
              <a:t>có </a:t>
            </a:r>
            <a:r>
              <a:rPr lang="vi-VN" spc="25"/>
              <a:t>thể</a:t>
            </a:r>
            <a:r>
              <a:rPr lang="vi-VN" spc="-150"/>
              <a:t> </a:t>
            </a:r>
            <a:r>
              <a:rPr lang="vi-VN" spc="-5"/>
              <a:t>làm  </a:t>
            </a:r>
            <a:r>
              <a:rPr lang="vi-VN" spc="-90"/>
              <a:t>được </a:t>
            </a:r>
            <a:r>
              <a:rPr lang="vi-VN" spc="60"/>
              <a:t>trong </a:t>
            </a:r>
            <a:r>
              <a:rPr lang="vi-VN" spc="90"/>
              <a:t>một</a:t>
            </a:r>
            <a:r>
              <a:rPr lang="vi-VN" spc="-5"/>
              <a:t> </a:t>
            </a:r>
            <a:r>
              <a:rPr lang="vi-VN"/>
              <a:t>application</a:t>
            </a:r>
            <a:r>
              <a:rPr lang="vi-VN" smtClean="0"/>
              <a:t>.</a:t>
            </a:r>
            <a:endParaRPr>
              <a:latin typeface="Arial" panose="020B0604020202020204" pitchFamily="34" charset="0"/>
              <a:cs typeface="Arial" panose="020B0604020202020204" pitchFamily="34" charset="0"/>
            </a:endParaRPr>
          </a:p>
        </p:txBody>
      </p:sp>
      <p:sp>
        <p:nvSpPr>
          <p:cNvPr id="5" name="object 5"/>
          <p:cNvSpPr txBox="1"/>
          <p:nvPr/>
        </p:nvSpPr>
        <p:spPr>
          <a:xfrm>
            <a:off x="1415415" y="1184424"/>
            <a:ext cx="6160770" cy="381515"/>
          </a:xfrm>
          <a:prstGeom prst="rect">
            <a:avLst/>
          </a:prstGeom>
        </p:spPr>
        <p:txBody>
          <a:bodyPr vert="horz" wrap="square" lIns="0" tIns="12065" rIns="0" bIns="0" rtlCol="0">
            <a:spAutoFit/>
          </a:bodyPr>
          <a:lstStyle/>
          <a:p>
            <a:pPr marL="12700">
              <a:lnSpc>
                <a:spcPct val="100000"/>
              </a:lnSpc>
              <a:spcBef>
                <a:spcPts val="95"/>
              </a:spcBef>
              <a:tabLst>
                <a:tab pos="4218940" algn="l"/>
              </a:tabLst>
            </a:pPr>
            <a:r>
              <a:rPr sz="2400" spc="-70" dirty="0">
                <a:solidFill>
                  <a:srgbClr val="0A52A0"/>
                </a:solidFill>
                <a:latin typeface="Times New Roman" panose="02020603050405020304" pitchFamily="18" charset="0"/>
                <a:cs typeface="Times New Roman" panose="02020603050405020304" pitchFamily="18" charset="0"/>
              </a:rPr>
              <a:t>A</a:t>
            </a:r>
            <a:r>
              <a:rPr sz="2400" spc="95" dirty="0">
                <a:solidFill>
                  <a:srgbClr val="0A52A0"/>
                </a:solidFill>
                <a:latin typeface="Times New Roman" panose="02020603050405020304" pitchFamily="18" charset="0"/>
                <a:cs typeface="Times New Roman" panose="02020603050405020304" pitchFamily="18" charset="0"/>
              </a:rPr>
              <a:t>pp</a:t>
            </a:r>
            <a:r>
              <a:rPr sz="2400" spc="25" dirty="0">
                <a:solidFill>
                  <a:srgbClr val="0A52A0"/>
                </a:solidFill>
                <a:latin typeface="Times New Roman" panose="02020603050405020304" pitchFamily="18" charset="0"/>
                <a:cs typeface="Times New Roman" panose="02020603050405020304" pitchFamily="18" charset="0"/>
              </a:rPr>
              <a:t>l</a:t>
            </a:r>
            <a:r>
              <a:rPr sz="2400" spc="-100" dirty="0">
                <a:solidFill>
                  <a:srgbClr val="0A52A0"/>
                </a:solidFill>
                <a:latin typeface="Times New Roman" panose="02020603050405020304" pitchFamily="18" charset="0"/>
                <a:cs typeface="Times New Roman" panose="02020603050405020304" pitchFamily="18" charset="0"/>
              </a:rPr>
              <a:t>e</a:t>
            </a:r>
            <a:r>
              <a:rPr sz="2400" spc="-25" dirty="0">
                <a:solidFill>
                  <a:srgbClr val="0A52A0"/>
                </a:solidFill>
                <a:latin typeface="Times New Roman" panose="02020603050405020304" pitchFamily="18" charset="0"/>
                <a:cs typeface="Times New Roman" panose="02020603050405020304" pitchFamily="18" charset="0"/>
              </a:rPr>
              <a:t>ts</a:t>
            </a:r>
            <a:r>
              <a:rPr sz="2400" dirty="0">
                <a:solidFill>
                  <a:srgbClr val="0A52A0"/>
                </a:solidFill>
                <a:latin typeface="Times New Roman" panose="02020603050405020304" pitchFamily="18" charset="0"/>
                <a:cs typeface="Times New Roman" panose="02020603050405020304" pitchFamily="18" charset="0"/>
              </a:rPr>
              <a:t>	</a:t>
            </a:r>
            <a:r>
              <a:rPr sz="2400" spc="-70" dirty="0">
                <a:solidFill>
                  <a:srgbClr val="0A52A0"/>
                </a:solidFill>
                <a:latin typeface="Times New Roman" panose="02020603050405020304" pitchFamily="18" charset="0"/>
                <a:cs typeface="Times New Roman" panose="02020603050405020304" pitchFamily="18" charset="0"/>
              </a:rPr>
              <a:t>A</a:t>
            </a:r>
            <a:r>
              <a:rPr sz="2400" spc="85" dirty="0">
                <a:solidFill>
                  <a:srgbClr val="0A52A0"/>
                </a:solidFill>
                <a:latin typeface="Times New Roman" panose="02020603050405020304" pitchFamily="18" charset="0"/>
                <a:cs typeface="Times New Roman" panose="02020603050405020304" pitchFamily="18" charset="0"/>
              </a:rPr>
              <a:t>pp</a:t>
            </a:r>
            <a:r>
              <a:rPr sz="2400" spc="-10" dirty="0">
                <a:solidFill>
                  <a:srgbClr val="0A52A0"/>
                </a:solidFill>
                <a:latin typeface="Times New Roman" panose="02020603050405020304" pitchFamily="18" charset="0"/>
                <a:cs typeface="Times New Roman" panose="02020603050405020304" pitchFamily="18" charset="0"/>
              </a:rPr>
              <a:t>li</a:t>
            </a:r>
            <a:r>
              <a:rPr sz="2400" dirty="0">
                <a:solidFill>
                  <a:srgbClr val="0A52A0"/>
                </a:solidFill>
                <a:latin typeface="Times New Roman" panose="02020603050405020304" pitchFamily="18" charset="0"/>
                <a:cs typeface="Times New Roman" panose="02020603050405020304" pitchFamily="18" charset="0"/>
              </a:rPr>
              <a:t>c</a:t>
            </a:r>
            <a:r>
              <a:rPr sz="2400" spc="-130" dirty="0">
                <a:solidFill>
                  <a:srgbClr val="0A52A0"/>
                </a:solidFill>
                <a:latin typeface="Times New Roman" panose="02020603050405020304" pitchFamily="18" charset="0"/>
                <a:cs typeface="Times New Roman" panose="02020603050405020304" pitchFamily="18" charset="0"/>
              </a:rPr>
              <a:t>a</a:t>
            </a:r>
            <a:r>
              <a:rPr sz="2400" spc="165" dirty="0">
                <a:solidFill>
                  <a:srgbClr val="0A52A0"/>
                </a:solidFill>
                <a:latin typeface="Times New Roman" panose="02020603050405020304" pitchFamily="18" charset="0"/>
                <a:cs typeface="Times New Roman" panose="02020603050405020304" pitchFamily="18" charset="0"/>
              </a:rPr>
              <a:t>t</a:t>
            </a:r>
            <a:r>
              <a:rPr sz="2400" spc="25" dirty="0">
                <a:solidFill>
                  <a:srgbClr val="0A52A0"/>
                </a:solidFill>
                <a:latin typeface="Times New Roman" panose="02020603050405020304" pitchFamily="18" charset="0"/>
                <a:cs typeface="Times New Roman" panose="02020603050405020304" pitchFamily="18" charset="0"/>
              </a:rPr>
              <a:t>i</a:t>
            </a:r>
            <a:r>
              <a:rPr sz="2400" spc="100" dirty="0">
                <a:solidFill>
                  <a:srgbClr val="0A52A0"/>
                </a:solidFill>
                <a:latin typeface="Times New Roman" panose="02020603050405020304" pitchFamily="18" charset="0"/>
                <a:cs typeface="Times New Roman" panose="02020603050405020304" pitchFamily="18" charset="0"/>
              </a:rPr>
              <a:t>o</a:t>
            </a:r>
            <a:r>
              <a:rPr sz="2400" spc="25" dirty="0">
                <a:solidFill>
                  <a:srgbClr val="0A52A0"/>
                </a:solidFill>
                <a:latin typeface="Times New Roman" panose="02020603050405020304" pitchFamily="18" charset="0"/>
                <a:cs typeface="Times New Roman" panose="02020603050405020304" pitchFamily="18" charset="0"/>
              </a:rPr>
              <a:t>n</a:t>
            </a:r>
            <a:r>
              <a:rPr sz="2400" spc="-215" dirty="0">
                <a:solidFill>
                  <a:srgbClr val="0A52A0"/>
                </a:solidFill>
                <a:latin typeface="Times New Roman" panose="02020603050405020304" pitchFamily="18" charset="0"/>
                <a:cs typeface="Times New Roman" panose="02020603050405020304" pitchFamily="18" charset="0"/>
              </a:rPr>
              <a:t>s</a:t>
            </a:r>
            <a:endParaRPr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586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Xây dựng các applet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389120"/>
          </a:xfrm>
        </p:spPr>
        <p:txBody>
          <a:bodyPr>
            <a:normAutofit/>
          </a:bodyPr>
          <a:lstStyle/>
          <a:p>
            <a:pPr>
              <a:buNone/>
            </a:pPr>
            <a:r>
              <a:rPr lang="en-US" sz="2800" dirty="0" err="1" smtClean="0">
                <a:latin typeface="Times New Roman" panose="02020603050405020304" pitchFamily="18" charset="0"/>
                <a:cs typeface="Times New Roman" panose="02020603050405020304" pitchFamily="18" charset="0"/>
              </a:rPr>
              <a:t>Lớp</a:t>
            </a:r>
            <a:r>
              <a:rPr lang="en-US" sz="2800" dirty="0" smtClean="0">
                <a:latin typeface="Times New Roman" panose="02020603050405020304" pitchFamily="18" charset="0"/>
                <a:cs typeface="Times New Roman" panose="02020603050405020304" pitchFamily="18" charset="0"/>
              </a:rPr>
              <a:t> Applet</a:t>
            </a:r>
            <a:endParaRPr lang="en-US" sz="2800" dirty="0">
              <a:latin typeface="Times New Roman" panose="02020603050405020304" pitchFamily="18" charset="0"/>
              <a:cs typeface="Times New Roman" panose="02020603050405020304" pitchFamily="18" charset="0"/>
            </a:endParaRPr>
          </a:p>
          <a:p>
            <a:pPr lvl="1"/>
            <a:r>
              <a:rPr lang="en-US" sz="2800" dirty="0" err="1" smtClean="0">
                <a:latin typeface="Times New Roman" panose="02020603050405020304" pitchFamily="18" charset="0"/>
                <a:cs typeface="Times New Roman" panose="02020603050405020304" pitchFamily="18" charset="0"/>
              </a:rPr>
              <a:t>Lớp</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java.applet.Applet</a:t>
            </a:r>
            <a:r>
              <a:rPr lang="en-US" sz="2800" b="1"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java.awt.Component</a:t>
            </a:r>
            <a:r>
              <a:rPr lang="en-US" sz="2800" b="1"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applet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Web.</a:t>
            </a:r>
          </a:p>
          <a:p>
            <a:pPr lvl="1"/>
            <a:r>
              <a:rPr lang="vi-VN" sz="2800" dirty="0" smtClean="0">
                <a:latin typeface="Times New Roman" panose="02020603050405020304" pitchFamily="18" charset="0"/>
                <a:cs typeface="Times New Roman" panose="02020603050405020304" pitchFamily="18" charset="0"/>
              </a:rPr>
              <a:t>Mọi </a:t>
            </a:r>
            <a:r>
              <a:rPr lang="vi-VN" sz="2800" dirty="0">
                <a:latin typeface="Times New Roman" panose="02020603050405020304" pitchFamily="18" charset="0"/>
                <a:cs typeface="Times New Roman" panose="02020603050405020304" pitchFamily="18" charset="0"/>
              </a:rPr>
              <a:t>lớp applet do người dùng tạo ra đều phải kế thừa từ lớp </a:t>
            </a:r>
            <a:r>
              <a:rPr lang="vi-VN" sz="2800" b="1" dirty="0">
                <a:latin typeface="Times New Roman" panose="02020603050405020304" pitchFamily="18" charset="0"/>
                <a:cs typeface="Times New Roman" panose="02020603050405020304" pitchFamily="18" charset="0"/>
              </a:rPr>
              <a:t>Applet</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z="1800" smtClean="0"/>
              <a:pPr/>
              <a:t>13</a:t>
            </a:fld>
            <a:endParaRPr lang="en-US"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Xây dựng các applet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89120"/>
          </a:xfrm>
        </p:spPr>
        <p:txBody>
          <a:bodyPr>
            <a:normAutofit fontScale="92500" lnSpcReduction="10000"/>
          </a:bodyPr>
          <a:lstStyle/>
          <a:p>
            <a:r>
              <a:rPr lang="en-US" dirty="0" err="1" smtClean="0">
                <a:latin typeface="+mj-lt"/>
              </a:rPr>
              <a:t>Ví</a:t>
            </a:r>
            <a:r>
              <a:rPr lang="en-US" dirty="0" smtClean="0">
                <a:latin typeface="+mj-lt"/>
              </a:rPr>
              <a:t> </a:t>
            </a:r>
            <a:r>
              <a:rPr lang="en-US" dirty="0" err="1">
                <a:latin typeface="+mj-lt"/>
              </a:rPr>
              <a:t>dụ</a:t>
            </a:r>
            <a:r>
              <a:rPr lang="en-US" dirty="0">
                <a:latin typeface="+mj-lt"/>
              </a:rPr>
              <a:t> </a:t>
            </a:r>
            <a:r>
              <a:rPr lang="en-US" dirty="0" smtClean="0">
                <a:latin typeface="+mj-lt"/>
              </a:rPr>
              <a:t>1.1: </a:t>
            </a:r>
            <a:r>
              <a:rPr lang="en-US" dirty="0" err="1">
                <a:latin typeface="+mj-lt"/>
              </a:rPr>
              <a:t>Tạofile</a:t>
            </a:r>
            <a:r>
              <a:rPr lang="en-US" dirty="0">
                <a:latin typeface="+mj-lt"/>
              </a:rPr>
              <a:t> TestApplet.java</a:t>
            </a:r>
          </a:p>
          <a:p>
            <a:pPr>
              <a:buNone/>
            </a:pPr>
            <a:r>
              <a:rPr lang="en-US" smtClean="0">
                <a:latin typeface="+mj-lt"/>
              </a:rPr>
              <a:t>Import  java.applet.</a:t>
            </a:r>
            <a:r>
              <a:rPr lang="en-US" smtClean="0">
                <a:solidFill>
                  <a:srgbClr val="FF0000"/>
                </a:solidFill>
                <a:latin typeface="+mj-lt"/>
              </a:rPr>
              <a:t>Applet</a:t>
            </a:r>
            <a:r>
              <a:rPr lang="en-US" smtClean="0">
                <a:latin typeface="+mj-lt"/>
              </a:rPr>
              <a:t>;</a:t>
            </a:r>
            <a:endParaRPr lang="en-US" dirty="0" smtClean="0">
              <a:latin typeface="+mj-lt"/>
            </a:endParaRPr>
          </a:p>
          <a:p>
            <a:pPr>
              <a:buNone/>
            </a:pPr>
            <a:r>
              <a:rPr lang="en-US" smtClean="0">
                <a:latin typeface="+mj-lt"/>
              </a:rPr>
              <a:t>Import  java.awt.Graphics</a:t>
            </a:r>
            <a:r>
              <a:rPr lang="en-US" dirty="0" smtClean="0">
                <a:latin typeface="+mj-lt"/>
              </a:rPr>
              <a:t>;</a:t>
            </a:r>
          </a:p>
          <a:p>
            <a:pPr>
              <a:buNone/>
            </a:pPr>
            <a:r>
              <a:rPr lang="en-US" dirty="0" smtClean="0">
                <a:latin typeface="+mj-lt"/>
              </a:rPr>
              <a:t>public class </a:t>
            </a:r>
            <a:r>
              <a:rPr lang="en-US" dirty="0" err="1" smtClean="0">
                <a:solidFill>
                  <a:schemeClr val="accent1"/>
                </a:solidFill>
                <a:latin typeface="+mj-lt"/>
              </a:rPr>
              <a:t>TestApplet</a:t>
            </a:r>
            <a:r>
              <a:rPr lang="en-US" dirty="0" smtClean="0">
                <a:latin typeface="+mj-lt"/>
              </a:rPr>
              <a:t> </a:t>
            </a:r>
            <a:r>
              <a:rPr lang="en-US" dirty="0" smtClean="0">
                <a:solidFill>
                  <a:schemeClr val="accent1"/>
                </a:solidFill>
                <a:latin typeface="+mj-lt"/>
              </a:rPr>
              <a:t>extends</a:t>
            </a:r>
            <a:r>
              <a:rPr lang="en-US" dirty="0" smtClean="0">
                <a:latin typeface="+mj-lt"/>
              </a:rPr>
              <a:t>  </a:t>
            </a:r>
            <a:r>
              <a:rPr lang="en-US" dirty="0" smtClean="0">
                <a:solidFill>
                  <a:srgbClr val="FF0000"/>
                </a:solidFill>
                <a:latin typeface="+mj-lt"/>
              </a:rPr>
              <a:t>Applet</a:t>
            </a:r>
          </a:p>
          <a:p>
            <a:pPr>
              <a:buNone/>
            </a:pPr>
            <a:r>
              <a:rPr lang="en-US" dirty="0" smtClean="0">
                <a:latin typeface="+mj-lt"/>
              </a:rPr>
              <a:t> {</a:t>
            </a:r>
          </a:p>
          <a:p>
            <a:pPr>
              <a:buNone/>
            </a:pPr>
            <a:r>
              <a:rPr lang="en-US" dirty="0" smtClean="0">
                <a:latin typeface="+mj-lt"/>
              </a:rPr>
              <a:t>      public void paint(Graphics g)</a:t>
            </a:r>
          </a:p>
          <a:p>
            <a:pPr>
              <a:buNone/>
            </a:pPr>
            <a:r>
              <a:rPr lang="en-US" dirty="0" smtClean="0">
                <a:latin typeface="+mj-lt"/>
              </a:rPr>
              <a:t>       {</a:t>
            </a:r>
          </a:p>
          <a:p>
            <a:pPr>
              <a:buNone/>
            </a:pPr>
            <a:r>
              <a:rPr lang="en-US" dirty="0" smtClean="0">
                <a:latin typeface="+mj-lt"/>
              </a:rPr>
              <a:t>		</a:t>
            </a:r>
            <a:r>
              <a:rPr lang="en-US" dirty="0" err="1" smtClean="0">
                <a:latin typeface="+mj-lt"/>
              </a:rPr>
              <a:t>g.drawString</a:t>
            </a:r>
            <a:r>
              <a:rPr lang="en-US" dirty="0" smtClean="0">
                <a:latin typeface="+mj-lt"/>
              </a:rPr>
              <a:t>(“</a:t>
            </a:r>
            <a:r>
              <a:rPr lang="en-US" dirty="0" err="1" smtClean="0">
                <a:latin typeface="+mj-lt"/>
              </a:rPr>
              <a:t>Helloworld</a:t>
            </a:r>
            <a:r>
              <a:rPr lang="en-US" dirty="0" smtClean="0">
                <a:latin typeface="+mj-lt"/>
              </a:rPr>
              <a:t>!”, 50, 25);</a:t>
            </a:r>
          </a:p>
          <a:p>
            <a:pPr>
              <a:buNone/>
            </a:pPr>
            <a:r>
              <a:rPr lang="en-US" dirty="0">
                <a:latin typeface="+mj-lt"/>
              </a:rPr>
              <a:t> </a:t>
            </a:r>
            <a:r>
              <a:rPr lang="en-US" dirty="0" smtClean="0">
                <a:latin typeface="+mj-lt"/>
              </a:rPr>
              <a:t>      } </a:t>
            </a:r>
          </a:p>
          <a:p>
            <a:pPr>
              <a:buNone/>
            </a:pPr>
            <a:r>
              <a:rPr lang="en-US" dirty="0" smtClean="0">
                <a:latin typeface="+mj-lt"/>
              </a:rPr>
              <a:t>}</a:t>
            </a:r>
          </a:p>
          <a:p>
            <a:pPr>
              <a:buNone/>
            </a:pPr>
            <a:endParaRPr lang="en-US" dirty="0" smtClean="0">
              <a:latin typeface="+mj-lt"/>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Xây dựng các</a:t>
            </a:r>
            <a:r>
              <a:rPr lang="en-US" smtClean="0">
                <a:latin typeface="+mn-lt"/>
              </a:rPr>
              <a:t> </a:t>
            </a:r>
            <a:r>
              <a:rPr lang="vi-VN" smtClean="0">
                <a:latin typeface="+mn-lt"/>
              </a:rPr>
              <a:t>applet</a:t>
            </a:r>
            <a:endParaRPr lang="en-US">
              <a:latin typeface="+mn-lt"/>
            </a:endParaRPr>
          </a:p>
        </p:txBody>
      </p:sp>
      <p:sp>
        <p:nvSpPr>
          <p:cNvPr id="3" name="Content Placeholder 2"/>
          <p:cNvSpPr>
            <a:spLocks noGrp="1"/>
          </p:cNvSpPr>
          <p:nvPr>
            <p:ph idx="1"/>
          </p:nvPr>
        </p:nvSpPr>
        <p:spPr/>
        <p:txBody>
          <a:bodyPr>
            <a:normAutofit/>
          </a:bodyPr>
          <a:lstStyle/>
          <a:p>
            <a:r>
              <a:rPr lang="vi-VN" dirty="0" smtClean="0"/>
              <a:t>Thực</a:t>
            </a:r>
            <a:r>
              <a:rPr lang="en-US" dirty="0" smtClean="0"/>
              <a:t> </a:t>
            </a:r>
            <a:r>
              <a:rPr lang="vi-VN" dirty="0" smtClean="0"/>
              <a:t>thi</a:t>
            </a:r>
            <a:r>
              <a:rPr lang="en-US" dirty="0" smtClean="0"/>
              <a:t> </a:t>
            </a:r>
            <a:r>
              <a:rPr lang="vi-VN" dirty="0" smtClean="0"/>
              <a:t>applet</a:t>
            </a:r>
            <a:endParaRPr lang="en-US" dirty="0" smtClean="0"/>
          </a:p>
          <a:p>
            <a:pPr lvl="1"/>
            <a:r>
              <a:rPr lang="vi-VN" sz="2600" dirty="0" smtClean="0"/>
              <a:t>Cách </a:t>
            </a:r>
            <a:r>
              <a:rPr lang="vi-VN" sz="2600" dirty="0"/>
              <a:t>1: </a:t>
            </a:r>
            <a:r>
              <a:rPr lang="vi-VN" sz="2600" dirty="0" smtClean="0"/>
              <a:t>Tạo</a:t>
            </a:r>
            <a:r>
              <a:rPr lang="en-US" sz="2600" dirty="0" smtClean="0"/>
              <a:t> </a:t>
            </a:r>
            <a:r>
              <a:rPr lang="vi-VN" sz="2600" dirty="0" smtClean="0"/>
              <a:t>file TestApplet.html</a:t>
            </a:r>
            <a:r>
              <a:rPr lang="en-US" sz="2600" dirty="0" smtClean="0"/>
              <a:t> </a:t>
            </a:r>
            <a:r>
              <a:rPr lang="vi-VN" sz="2600" dirty="0" smtClean="0"/>
              <a:t>có </a:t>
            </a:r>
            <a:r>
              <a:rPr lang="vi-VN" sz="2600" dirty="0"/>
              <a:t>nội dung như sau</a:t>
            </a:r>
            <a:r>
              <a:rPr lang="vi-VN" sz="2600" dirty="0" smtClean="0"/>
              <a:t>:</a:t>
            </a:r>
            <a:endParaRPr lang="en-US" sz="2600" b="1" dirty="0" smtClean="0"/>
          </a:p>
          <a:p>
            <a:pPr lvl="2"/>
            <a:r>
              <a:rPr lang="vi-VN" sz="2600" b="1" dirty="0" smtClean="0"/>
              <a:t>&lt;APPLET CODE=“TestApplet.class” WIDTH=500</a:t>
            </a:r>
            <a:r>
              <a:rPr lang="en-US" sz="2600" b="1" dirty="0" smtClean="0"/>
              <a:t> </a:t>
            </a:r>
            <a:r>
              <a:rPr lang="vi-VN" sz="2600" b="1" dirty="0" smtClean="0"/>
              <a:t>HEIGHT=500&lt;/APPLET&gt; </a:t>
            </a:r>
            <a:endParaRPr lang="en-US" sz="2600" dirty="0" smtClean="0"/>
          </a:p>
          <a:p>
            <a:pPr lvl="2"/>
            <a:r>
              <a:rPr lang="vi-VN" sz="2600" dirty="0" smtClean="0"/>
              <a:t>Mở </a:t>
            </a:r>
            <a:r>
              <a:rPr lang="vi-VN" sz="2600" dirty="0"/>
              <a:t>file này bằng trình duyệt </a:t>
            </a:r>
            <a:r>
              <a:rPr lang="vi-VN" sz="2600" dirty="0" smtClean="0"/>
              <a:t>WEB</a:t>
            </a:r>
            <a:endParaRPr lang="en-US" sz="2600" dirty="0" smtClean="0"/>
          </a:p>
          <a:p>
            <a:pPr lvl="1"/>
            <a:r>
              <a:rPr lang="vi-VN" sz="2600" dirty="0" smtClean="0"/>
              <a:t>Cách </a:t>
            </a:r>
            <a:r>
              <a:rPr lang="vi-VN" sz="2600" dirty="0"/>
              <a:t>2: </a:t>
            </a:r>
            <a:r>
              <a:rPr lang="vi-VN" sz="2600" dirty="0" smtClean="0"/>
              <a:t>Dùng</a:t>
            </a:r>
            <a:r>
              <a:rPr lang="en-US" sz="2600" dirty="0" smtClean="0"/>
              <a:t> </a:t>
            </a:r>
            <a:r>
              <a:rPr lang="vi-VN" sz="2600" dirty="0" smtClean="0"/>
              <a:t>công</a:t>
            </a:r>
            <a:r>
              <a:rPr lang="en-US" sz="2600" dirty="0" smtClean="0"/>
              <a:t> </a:t>
            </a:r>
            <a:r>
              <a:rPr lang="vi-VN" sz="2600" dirty="0" smtClean="0"/>
              <a:t>cụ</a:t>
            </a:r>
            <a:r>
              <a:rPr lang="en-US" sz="2600" dirty="0" smtClean="0"/>
              <a:t> </a:t>
            </a:r>
            <a:r>
              <a:rPr lang="vi-VN" sz="2600" dirty="0" smtClean="0"/>
              <a:t>appletviewer.</a:t>
            </a:r>
            <a:endParaRPr lang="en-US" sz="2600" dirty="0" smtClean="0"/>
          </a:p>
          <a:p>
            <a:pPr lvl="2"/>
            <a:r>
              <a:rPr lang="vi-VN" sz="2600" dirty="0" smtClean="0"/>
              <a:t>Gõ</a:t>
            </a:r>
            <a:r>
              <a:rPr lang="en-US" sz="2600" dirty="0" smtClean="0"/>
              <a:t> </a:t>
            </a:r>
            <a:r>
              <a:rPr lang="vi-VN" sz="2600" dirty="0" smtClean="0"/>
              <a:t>lệnh:</a:t>
            </a:r>
            <a:r>
              <a:rPr lang="vi-VN" sz="2600" b="1" dirty="0" smtClean="0"/>
              <a:t> appletviewerTestApplet.html</a:t>
            </a:r>
            <a:endParaRPr lang="en-US" sz="2600"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a:r>
            <a:br>
              <a:rPr lang="en-US"/>
            </a:br>
            <a:r>
              <a:rPr lang="vi-VN" smtClean="0"/>
              <a:t>Khung</a:t>
            </a:r>
            <a:r>
              <a:rPr lang="en-US" smtClean="0"/>
              <a:t> </a:t>
            </a:r>
            <a:r>
              <a:rPr lang="vi-VN" smtClean="0"/>
              <a:t>của</a:t>
            </a:r>
            <a:r>
              <a:rPr lang="en-US" smtClean="0"/>
              <a:t> </a:t>
            </a:r>
            <a:r>
              <a:rPr lang="vi-VN" smtClean="0"/>
              <a:t>một</a:t>
            </a:r>
            <a:r>
              <a:rPr lang="en-US" smtClean="0"/>
              <a:t> </a:t>
            </a:r>
            <a:r>
              <a:rPr lang="vi-VN" smtClean="0"/>
              <a:t>applet</a:t>
            </a:r>
            <a:r>
              <a:rPr lang="en-US" smtClean="0"/>
              <a:t> </a:t>
            </a:r>
            <a:r>
              <a:rPr lang="vi-VN" smtClean="0"/>
              <a:t>cơ</a:t>
            </a:r>
            <a:r>
              <a:rPr lang="en-US" smtClean="0"/>
              <a:t> </a:t>
            </a:r>
            <a:r>
              <a:rPr lang="vi-VN" smtClean="0"/>
              <a:t>bản</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914400" y="1905000"/>
            <a:ext cx="6078043" cy="32956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3A67AEA-BCC7-46E0-99F2-CE941161949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latin typeface="+mn-lt"/>
              </a:rPr>
              <a:t>Hoạt</a:t>
            </a:r>
            <a:r>
              <a:rPr lang="en-US" smtClean="0">
                <a:latin typeface="+mn-lt"/>
              </a:rPr>
              <a:t> </a:t>
            </a:r>
            <a:r>
              <a:rPr lang="vi-VN" smtClean="0">
                <a:latin typeface="+mn-lt"/>
              </a:rPr>
              <a:t>động</a:t>
            </a:r>
            <a:r>
              <a:rPr lang="en-US" smtClean="0">
                <a:latin typeface="+mn-lt"/>
              </a:rPr>
              <a:t> </a:t>
            </a:r>
            <a:r>
              <a:rPr lang="vi-VN" smtClean="0">
                <a:latin typeface="+mn-lt"/>
              </a:rPr>
              <a:t>của</a:t>
            </a:r>
            <a:r>
              <a:rPr lang="en-US" smtClean="0">
                <a:latin typeface="+mn-lt"/>
              </a:rPr>
              <a:t> </a:t>
            </a:r>
            <a:r>
              <a:rPr lang="vi-VN" smtClean="0">
                <a:latin typeface="+mn-lt"/>
              </a:rPr>
              <a:t>Applet </a:t>
            </a:r>
            <a:br>
              <a:rPr lang="vi-VN" smtClean="0">
                <a:latin typeface="+mn-lt"/>
              </a:rPr>
            </a:br>
            <a:endParaRPr lang="en-US">
              <a:latin typeface="+mn-lt"/>
            </a:endParaRPr>
          </a:p>
        </p:txBody>
      </p:sp>
      <p:sp>
        <p:nvSpPr>
          <p:cNvPr id="3" name="Content Placeholder 2"/>
          <p:cNvSpPr>
            <a:spLocks noGrp="1"/>
          </p:cNvSpPr>
          <p:nvPr>
            <p:ph idx="1"/>
          </p:nvPr>
        </p:nvSpPr>
        <p:spPr/>
        <p:txBody>
          <a:bodyPr>
            <a:normAutofit/>
          </a:bodyPr>
          <a:lstStyle/>
          <a:p>
            <a:r>
              <a:rPr lang="en-US" dirty="0" err="1" smtClean="0">
                <a:latin typeface="Times New Roman" pitchFamily="18" charset="0"/>
                <a:cs typeface="Times New Roman" pitchFamily="18" charset="0"/>
              </a:rPr>
              <a:t>init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applet</a:t>
            </a:r>
            <a:endParaRPr lang="en-US" dirty="0">
              <a:latin typeface="Times New Roman" pitchFamily="18" charset="0"/>
              <a:cs typeface="Times New Roman" pitchFamily="18" charset="0"/>
            </a:endParaRPr>
          </a:p>
          <a:p>
            <a:r>
              <a:rPr lang="vi-VN" dirty="0" smtClean="0">
                <a:latin typeface="Times New Roman" pitchFamily="18" charset="0"/>
                <a:cs typeface="Times New Roman" pitchFamily="18" charset="0"/>
              </a:rPr>
              <a:t>start</a:t>
            </a:r>
            <a:r>
              <a:rPr lang="vi-VN" dirty="0">
                <a:latin typeface="Times New Roman" pitchFamily="18" charset="0"/>
                <a:cs typeface="Times New Roman" pitchFamily="18" charset="0"/>
              </a:rPr>
              <a:t>(): applet </a:t>
            </a:r>
            <a:r>
              <a:rPr lang="vi-VN" dirty="0" smtClean="0">
                <a:latin typeface="Times New Roman" pitchFamily="18" charset="0"/>
                <a:cs typeface="Times New Roman" pitchFamily="18" charset="0"/>
              </a:rPr>
              <a:t>bắt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động</a:t>
            </a:r>
            <a:endParaRPr lang="vi-VN" dirty="0">
              <a:latin typeface="Times New Roman" pitchFamily="18" charset="0"/>
              <a:cs typeface="Times New Roman" pitchFamily="18" charset="0"/>
            </a:endParaRPr>
          </a:p>
          <a:p>
            <a:r>
              <a:rPr lang="vi-VN" dirty="0" smtClean="0">
                <a:latin typeface="Times New Roman" pitchFamily="18" charset="0"/>
                <a:cs typeface="Times New Roman" pitchFamily="18" charset="0"/>
              </a:rPr>
              <a:t>stop</a:t>
            </a:r>
            <a:r>
              <a:rPr lang="vi-VN" dirty="0">
                <a:latin typeface="Times New Roman" pitchFamily="18" charset="0"/>
                <a:cs typeface="Times New Roman" pitchFamily="18" charset="0"/>
              </a:rPr>
              <a:t>(): applet </a:t>
            </a:r>
            <a:r>
              <a:rPr lang="vi-VN" dirty="0" smtClean="0">
                <a:latin typeface="Times New Roman" pitchFamily="18" charset="0"/>
                <a:cs typeface="Times New Roman" pitchFamily="18" charset="0"/>
              </a:rPr>
              <a:t>chấm</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dứt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động</a:t>
            </a:r>
            <a:endParaRPr lang="vi-VN" dirty="0">
              <a:latin typeface="Times New Roman" pitchFamily="18" charset="0"/>
              <a:cs typeface="Times New Roman" pitchFamily="18" charset="0"/>
            </a:endParaRPr>
          </a:p>
          <a:p>
            <a:r>
              <a:rPr lang="en-US" dirty="0" smtClean="0">
                <a:latin typeface="Times New Roman" pitchFamily="18" charset="0"/>
                <a:cs typeface="Times New Roman" pitchFamily="18" charset="0"/>
              </a:rPr>
              <a:t>destroy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phóng</a:t>
            </a:r>
            <a:r>
              <a:rPr lang="en-US" dirty="0">
                <a:latin typeface="Times New Roman" pitchFamily="18" charset="0"/>
                <a:cs typeface="Times New Roman" pitchFamily="18" charset="0"/>
              </a:rPr>
              <a:t> applet</a:t>
            </a:r>
          </a:p>
          <a:p>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ý: </a:t>
            </a:r>
          </a:p>
          <a:p>
            <a:pPr lvl="1"/>
            <a:r>
              <a:rPr lang="vi-VN" dirty="0" smtClean="0">
                <a:latin typeface="Times New Roman" pitchFamily="18" charset="0"/>
                <a:cs typeface="Times New Roman" pitchFamily="18" charset="0"/>
              </a:rPr>
              <a:t>paint</a:t>
            </a:r>
            <a:r>
              <a:rPr lang="vi-VN" dirty="0">
                <a:latin typeface="Times New Roman" pitchFamily="18" charset="0"/>
                <a:cs typeface="Times New Roman" pitchFamily="18" charset="0"/>
              </a:rPr>
              <a:t>() không phải là phương thức của Applet mà là của </a:t>
            </a:r>
            <a:r>
              <a:rPr lang="vi-VN" dirty="0" smtClean="0">
                <a:latin typeface="Times New Roman" pitchFamily="18" charset="0"/>
                <a:cs typeface="Times New Roman" pitchFamily="18" charset="0"/>
              </a:rPr>
              <a:t>Component. </a:t>
            </a:r>
            <a:endParaRPr lang="vi-VN" dirty="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paint</a:t>
            </a:r>
            <a:r>
              <a:rPr lang="vi-VN" dirty="0">
                <a:latin typeface="Times New Roman" pitchFamily="18" charset="0"/>
                <a:cs typeface="Times New Roman" pitchFamily="18" charset="0"/>
              </a:rPr>
              <a:t>() được gọi mỗi khi cửa sổ được vẽ lại.</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95" y="403351"/>
            <a:ext cx="3862704" cy="513715"/>
          </a:xfrm>
          <a:prstGeom prst="rect">
            <a:avLst/>
          </a:prstGeom>
        </p:spPr>
        <p:txBody>
          <a:bodyPr vert="horz" wrap="square" lIns="0" tIns="13335" rIns="0" bIns="0" rtlCol="0">
            <a:spAutoFit/>
          </a:bodyPr>
          <a:lstStyle/>
          <a:p>
            <a:pPr marL="12700">
              <a:lnSpc>
                <a:spcPct val="100000"/>
              </a:lnSpc>
              <a:spcBef>
                <a:spcPts val="105"/>
              </a:spcBef>
            </a:pPr>
            <a:r>
              <a:rPr sz="3200" spc="-50" dirty="0"/>
              <a:t>Vòng </a:t>
            </a:r>
            <a:r>
              <a:rPr sz="3200" spc="-60" dirty="0"/>
              <a:t>đời </a:t>
            </a:r>
            <a:r>
              <a:rPr sz="3200" spc="-105" dirty="0"/>
              <a:t>của</a:t>
            </a:r>
            <a:r>
              <a:rPr sz="3200" spc="15" dirty="0"/>
              <a:t> </a:t>
            </a:r>
            <a:r>
              <a:rPr sz="3200" spc="25" dirty="0"/>
              <a:t>applet</a:t>
            </a:r>
            <a:endParaRPr sz="3200"/>
          </a:p>
        </p:txBody>
      </p:sp>
      <p:grpSp>
        <p:nvGrpSpPr>
          <p:cNvPr id="3" name="object 3"/>
          <p:cNvGrpSpPr/>
          <p:nvPr/>
        </p:nvGrpSpPr>
        <p:grpSpPr>
          <a:xfrm>
            <a:off x="977893" y="1483766"/>
            <a:ext cx="7265034" cy="4777740"/>
            <a:chOff x="977893" y="1483766"/>
            <a:chExt cx="7265034" cy="4777740"/>
          </a:xfrm>
        </p:grpSpPr>
        <p:sp>
          <p:nvSpPr>
            <p:cNvPr id="4" name="object 4"/>
            <p:cNvSpPr/>
            <p:nvPr/>
          </p:nvSpPr>
          <p:spPr>
            <a:xfrm>
              <a:off x="990593" y="1496466"/>
              <a:ext cx="1581150" cy="762000"/>
            </a:xfrm>
            <a:custGeom>
              <a:avLst/>
              <a:gdLst/>
              <a:ahLst/>
              <a:cxnLst/>
              <a:rect l="l" t="t" r="r" b="b"/>
              <a:pathLst>
                <a:path w="1581150" h="762000">
                  <a:moveTo>
                    <a:pt x="1504581" y="0"/>
                  </a:moveTo>
                  <a:lnTo>
                    <a:pt x="76187" y="0"/>
                  </a:lnTo>
                  <a:lnTo>
                    <a:pt x="46532" y="5987"/>
                  </a:lnTo>
                  <a:lnTo>
                    <a:pt x="22315" y="22315"/>
                  </a:lnTo>
                  <a:lnTo>
                    <a:pt x="5987" y="46532"/>
                  </a:lnTo>
                  <a:lnTo>
                    <a:pt x="0" y="76187"/>
                  </a:lnTo>
                  <a:lnTo>
                    <a:pt x="0" y="685634"/>
                  </a:lnTo>
                  <a:lnTo>
                    <a:pt x="5987" y="715289"/>
                  </a:lnTo>
                  <a:lnTo>
                    <a:pt x="22315" y="739506"/>
                  </a:lnTo>
                  <a:lnTo>
                    <a:pt x="46532" y="755834"/>
                  </a:lnTo>
                  <a:lnTo>
                    <a:pt x="76187" y="761822"/>
                  </a:lnTo>
                  <a:lnTo>
                    <a:pt x="1504581" y="761822"/>
                  </a:lnTo>
                  <a:lnTo>
                    <a:pt x="1534236" y="755834"/>
                  </a:lnTo>
                  <a:lnTo>
                    <a:pt x="1558453" y="739506"/>
                  </a:lnTo>
                  <a:lnTo>
                    <a:pt x="1574781" y="715289"/>
                  </a:lnTo>
                  <a:lnTo>
                    <a:pt x="1580769" y="685634"/>
                  </a:lnTo>
                  <a:lnTo>
                    <a:pt x="1580769" y="76187"/>
                  </a:lnTo>
                  <a:lnTo>
                    <a:pt x="1574781" y="46532"/>
                  </a:lnTo>
                  <a:lnTo>
                    <a:pt x="1558453" y="22315"/>
                  </a:lnTo>
                  <a:lnTo>
                    <a:pt x="1534236" y="5987"/>
                  </a:lnTo>
                  <a:lnTo>
                    <a:pt x="1504581" y="0"/>
                  </a:lnTo>
                  <a:close/>
                </a:path>
              </a:pathLst>
            </a:custGeom>
            <a:solidFill>
              <a:srgbClr val="F16521"/>
            </a:solidFill>
          </p:spPr>
          <p:txBody>
            <a:bodyPr wrap="square" lIns="0" tIns="0" rIns="0" bIns="0" rtlCol="0"/>
            <a:lstStyle/>
            <a:p>
              <a:endParaRPr/>
            </a:p>
          </p:txBody>
        </p:sp>
        <p:sp>
          <p:nvSpPr>
            <p:cNvPr id="5" name="object 5"/>
            <p:cNvSpPr/>
            <p:nvPr/>
          </p:nvSpPr>
          <p:spPr>
            <a:xfrm>
              <a:off x="990593" y="1496466"/>
              <a:ext cx="1581150" cy="762000"/>
            </a:xfrm>
            <a:custGeom>
              <a:avLst/>
              <a:gdLst/>
              <a:ahLst/>
              <a:cxnLst/>
              <a:rect l="l" t="t" r="r" b="b"/>
              <a:pathLst>
                <a:path w="1581150" h="762000">
                  <a:moveTo>
                    <a:pt x="0" y="76187"/>
                  </a:moveTo>
                  <a:lnTo>
                    <a:pt x="5987" y="46532"/>
                  </a:lnTo>
                  <a:lnTo>
                    <a:pt x="22315" y="22315"/>
                  </a:lnTo>
                  <a:lnTo>
                    <a:pt x="46532" y="5987"/>
                  </a:lnTo>
                  <a:lnTo>
                    <a:pt x="76187" y="0"/>
                  </a:lnTo>
                  <a:lnTo>
                    <a:pt x="1504581" y="0"/>
                  </a:lnTo>
                  <a:lnTo>
                    <a:pt x="1534236" y="5987"/>
                  </a:lnTo>
                  <a:lnTo>
                    <a:pt x="1558453" y="22315"/>
                  </a:lnTo>
                  <a:lnTo>
                    <a:pt x="1574781" y="46532"/>
                  </a:lnTo>
                  <a:lnTo>
                    <a:pt x="1580769" y="76187"/>
                  </a:lnTo>
                  <a:lnTo>
                    <a:pt x="1580769" y="685634"/>
                  </a:lnTo>
                  <a:lnTo>
                    <a:pt x="1574781" y="715289"/>
                  </a:lnTo>
                  <a:lnTo>
                    <a:pt x="1558453" y="739506"/>
                  </a:lnTo>
                  <a:lnTo>
                    <a:pt x="1534236" y="755834"/>
                  </a:lnTo>
                  <a:lnTo>
                    <a:pt x="1504581" y="761822"/>
                  </a:lnTo>
                  <a:lnTo>
                    <a:pt x="76187" y="761822"/>
                  </a:lnTo>
                  <a:lnTo>
                    <a:pt x="46532" y="755834"/>
                  </a:lnTo>
                  <a:lnTo>
                    <a:pt x="22315" y="739506"/>
                  </a:lnTo>
                  <a:lnTo>
                    <a:pt x="5987" y="715289"/>
                  </a:lnTo>
                  <a:lnTo>
                    <a:pt x="0" y="685634"/>
                  </a:lnTo>
                  <a:lnTo>
                    <a:pt x="0" y="76187"/>
                  </a:lnTo>
                  <a:close/>
                </a:path>
              </a:pathLst>
            </a:custGeom>
            <a:ln w="25400">
              <a:solidFill>
                <a:srgbClr val="FFFFFF"/>
              </a:solidFill>
            </a:ln>
          </p:spPr>
          <p:txBody>
            <a:bodyPr wrap="square" lIns="0" tIns="0" rIns="0" bIns="0" rtlCol="0"/>
            <a:lstStyle/>
            <a:p>
              <a:endParaRPr/>
            </a:p>
          </p:txBody>
        </p:sp>
        <p:sp>
          <p:nvSpPr>
            <p:cNvPr id="6" name="object 6"/>
            <p:cNvSpPr/>
            <p:nvPr/>
          </p:nvSpPr>
          <p:spPr>
            <a:xfrm>
              <a:off x="2306586" y="2217369"/>
              <a:ext cx="412750" cy="376555"/>
            </a:xfrm>
            <a:custGeom>
              <a:avLst/>
              <a:gdLst/>
              <a:ahLst/>
              <a:cxnLst/>
              <a:rect l="l" t="t" r="r" b="b"/>
              <a:pathLst>
                <a:path w="412750" h="376555">
                  <a:moveTo>
                    <a:pt x="120472" y="0"/>
                  </a:moveTo>
                  <a:lnTo>
                    <a:pt x="0" y="166712"/>
                  </a:lnTo>
                  <a:lnTo>
                    <a:pt x="213385" y="320903"/>
                  </a:lnTo>
                  <a:lnTo>
                    <a:pt x="173227" y="376478"/>
                  </a:lnTo>
                  <a:lnTo>
                    <a:pt x="412546" y="337934"/>
                  </a:lnTo>
                  <a:lnTo>
                    <a:pt x="374002" y="98615"/>
                  </a:lnTo>
                  <a:lnTo>
                    <a:pt x="333857" y="154190"/>
                  </a:lnTo>
                  <a:lnTo>
                    <a:pt x="120472" y="0"/>
                  </a:lnTo>
                  <a:close/>
                </a:path>
              </a:pathLst>
            </a:custGeom>
            <a:solidFill>
              <a:srgbClr val="F7B8AB"/>
            </a:solidFill>
          </p:spPr>
          <p:txBody>
            <a:bodyPr wrap="square" lIns="0" tIns="0" rIns="0" bIns="0" rtlCol="0"/>
            <a:lstStyle/>
            <a:p>
              <a:endParaRPr/>
            </a:p>
          </p:txBody>
        </p:sp>
        <p:sp>
          <p:nvSpPr>
            <p:cNvPr id="7" name="object 7"/>
            <p:cNvSpPr/>
            <p:nvPr/>
          </p:nvSpPr>
          <p:spPr>
            <a:xfrm>
              <a:off x="2514600" y="2597721"/>
              <a:ext cx="1581150" cy="762000"/>
            </a:xfrm>
            <a:custGeom>
              <a:avLst/>
              <a:gdLst/>
              <a:ahLst/>
              <a:cxnLst/>
              <a:rect l="l" t="t" r="r" b="b"/>
              <a:pathLst>
                <a:path w="1581150" h="762000">
                  <a:moveTo>
                    <a:pt x="1504581" y="0"/>
                  </a:moveTo>
                  <a:lnTo>
                    <a:pt x="76187" y="0"/>
                  </a:lnTo>
                  <a:lnTo>
                    <a:pt x="46532" y="5987"/>
                  </a:lnTo>
                  <a:lnTo>
                    <a:pt x="22315" y="22315"/>
                  </a:lnTo>
                  <a:lnTo>
                    <a:pt x="5987" y="46532"/>
                  </a:lnTo>
                  <a:lnTo>
                    <a:pt x="0" y="76187"/>
                  </a:lnTo>
                  <a:lnTo>
                    <a:pt x="0" y="685634"/>
                  </a:lnTo>
                  <a:lnTo>
                    <a:pt x="5987" y="715289"/>
                  </a:lnTo>
                  <a:lnTo>
                    <a:pt x="22315" y="739506"/>
                  </a:lnTo>
                  <a:lnTo>
                    <a:pt x="46532" y="755834"/>
                  </a:lnTo>
                  <a:lnTo>
                    <a:pt x="76187" y="761822"/>
                  </a:lnTo>
                  <a:lnTo>
                    <a:pt x="1504581" y="761822"/>
                  </a:lnTo>
                  <a:lnTo>
                    <a:pt x="1534236" y="755834"/>
                  </a:lnTo>
                  <a:lnTo>
                    <a:pt x="1558453" y="739506"/>
                  </a:lnTo>
                  <a:lnTo>
                    <a:pt x="1574781" y="715289"/>
                  </a:lnTo>
                  <a:lnTo>
                    <a:pt x="1580769" y="685634"/>
                  </a:lnTo>
                  <a:lnTo>
                    <a:pt x="1580769" y="76187"/>
                  </a:lnTo>
                  <a:lnTo>
                    <a:pt x="1574781" y="46532"/>
                  </a:lnTo>
                  <a:lnTo>
                    <a:pt x="1558453" y="22315"/>
                  </a:lnTo>
                  <a:lnTo>
                    <a:pt x="1534236" y="5987"/>
                  </a:lnTo>
                  <a:lnTo>
                    <a:pt x="1504581" y="0"/>
                  </a:lnTo>
                  <a:close/>
                </a:path>
              </a:pathLst>
            </a:custGeom>
            <a:solidFill>
              <a:srgbClr val="F16521"/>
            </a:solidFill>
          </p:spPr>
          <p:txBody>
            <a:bodyPr wrap="square" lIns="0" tIns="0" rIns="0" bIns="0" rtlCol="0"/>
            <a:lstStyle/>
            <a:p>
              <a:endParaRPr/>
            </a:p>
          </p:txBody>
        </p:sp>
        <p:sp>
          <p:nvSpPr>
            <p:cNvPr id="8" name="object 8"/>
            <p:cNvSpPr/>
            <p:nvPr/>
          </p:nvSpPr>
          <p:spPr>
            <a:xfrm>
              <a:off x="2514600" y="2597721"/>
              <a:ext cx="1581150" cy="762000"/>
            </a:xfrm>
            <a:custGeom>
              <a:avLst/>
              <a:gdLst/>
              <a:ahLst/>
              <a:cxnLst/>
              <a:rect l="l" t="t" r="r" b="b"/>
              <a:pathLst>
                <a:path w="1581150" h="762000">
                  <a:moveTo>
                    <a:pt x="0" y="76187"/>
                  </a:moveTo>
                  <a:lnTo>
                    <a:pt x="5987" y="46532"/>
                  </a:lnTo>
                  <a:lnTo>
                    <a:pt x="22315" y="22315"/>
                  </a:lnTo>
                  <a:lnTo>
                    <a:pt x="46532" y="5987"/>
                  </a:lnTo>
                  <a:lnTo>
                    <a:pt x="76187" y="0"/>
                  </a:lnTo>
                  <a:lnTo>
                    <a:pt x="1504581" y="0"/>
                  </a:lnTo>
                  <a:lnTo>
                    <a:pt x="1534236" y="5987"/>
                  </a:lnTo>
                  <a:lnTo>
                    <a:pt x="1558453" y="22315"/>
                  </a:lnTo>
                  <a:lnTo>
                    <a:pt x="1574781" y="46532"/>
                  </a:lnTo>
                  <a:lnTo>
                    <a:pt x="1580769" y="76187"/>
                  </a:lnTo>
                  <a:lnTo>
                    <a:pt x="1580769" y="685634"/>
                  </a:lnTo>
                  <a:lnTo>
                    <a:pt x="1574781" y="715289"/>
                  </a:lnTo>
                  <a:lnTo>
                    <a:pt x="1558453" y="739506"/>
                  </a:lnTo>
                  <a:lnTo>
                    <a:pt x="1534236" y="755834"/>
                  </a:lnTo>
                  <a:lnTo>
                    <a:pt x="1504581" y="761822"/>
                  </a:lnTo>
                  <a:lnTo>
                    <a:pt x="76187" y="761822"/>
                  </a:lnTo>
                  <a:lnTo>
                    <a:pt x="46532" y="755834"/>
                  </a:lnTo>
                  <a:lnTo>
                    <a:pt x="22315" y="739506"/>
                  </a:lnTo>
                  <a:lnTo>
                    <a:pt x="5987" y="715289"/>
                  </a:lnTo>
                  <a:lnTo>
                    <a:pt x="0" y="685634"/>
                  </a:lnTo>
                  <a:lnTo>
                    <a:pt x="0" y="76187"/>
                  </a:lnTo>
                  <a:close/>
                </a:path>
              </a:pathLst>
            </a:custGeom>
            <a:ln w="25400">
              <a:solidFill>
                <a:srgbClr val="FFFFFF"/>
              </a:solidFill>
            </a:ln>
          </p:spPr>
          <p:txBody>
            <a:bodyPr wrap="square" lIns="0" tIns="0" rIns="0" bIns="0" rtlCol="0"/>
            <a:lstStyle/>
            <a:p>
              <a:endParaRPr/>
            </a:p>
          </p:txBody>
        </p:sp>
        <p:sp>
          <p:nvSpPr>
            <p:cNvPr id="9" name="object 9"/>
            <p:cNvSpPr/>
            <p:nvPr/>
          </p:nvSpPr>
          <p:spPr>
            <a:xfrm>
              <a:off x="3545776" y="3344367"/>
              <a:ext cx="327660" cy="342900"/>
            </a:xfrm>
            <a:custGeom>
              <a:avLst/>
              <a:gdLst/>
              <a:ahLst/>
              <a:cxnLst/>
              <a:rect l="l" t="t" r="r" b="b"/>
              <a:pathLst>
                <a:path w="327660" h="342900">
                  <a:moveTo>
                    <a:pt x="164160" y="0"/>
                  </a:moveTo>
                  <a:lnTo>
                    <a:pt x="0" y="123926"/>
                  </a:lnTo>
                  <a:lnTo>
                    <a:pt x="108610" y="267817"/>
                  </a:lnTo>
                  <a:lnTo>
                    <a:pt x="53898" y="309130"/>
                  </a:lnTo>
                  <a:lnTo>
                    <a:pt x="293966" y="342658"/>
                  </a:lnTo>
                  <a:lnTo>
                    <a:pt x="327507" y="102577"/>
                  </a:lnTo>
                  <a:lnTo>
                    <a:pt x="272783" y="143891"/>
                  </a:lnTo>
                  <a:lnTo>
                    <a:pt x="164160" y="0"/>
                  </a:lnTo>
                  <a:close/>
                </a:path>
              </a:pathLst>
            </a:custGeom>
            <a:solidFill>
              <a:srgbClr val="F7B8AB"/>
            </a:solidFill>
          </p:spPr>
          <p:txBody>
            <a:bodyPr wrap="square" lIns="0" tIns="0" rIns="0" bIns="0" rtlCol="0"/>
            <a:lstStyle/>
            <a:p>
              <a:endParaRPr/>
            </a:p>
          </p:txBody>
        </p:sp>
        <p:sp>
          <p:nvSpPr>
            <p:cNvPr id="10" name="object 10"/>
            <p:cNvSpPr/>
            <p:nvPr/>
          </p:nvSpPr>
          <p:spPr>
            <a:xfrm>
              <a:off x="3372230" y="3733787"/>
              <a:ext cx="1581150" cy="762000"/>
            </a:xfrm>
            <a:custGeom>
              <a:avLst/>
              <a:gdLst/>
              <a:ahLst/>
              <a:cxnLst/>
              <a:rect l="l" t="t" r="r" b="b"/>
              <a:pathLst>
                <a:path w="1581150" h="762000">
                  <a:moveTo>
                    <a:pt x="1504581" y="0"/>
                  </a:moveTo>
                  <a:lnTo>
                    <a:pt x="76187" y="0"/>
                  </a:lnTo>
                  <a:lnTo>
                    <a:pt x="46532" y="5987"/>
                  </a:lnTo>
                  <a:lnTo>
                    <a:pt x="22315" y="22315"/>
                  </a:lnTo>
                  <a:lnTo>
                    <a:pt x="5987" y="46532"/>
                  </a:lnTo>
                  <a:lnTo>
                    <a:pt x="0" y="76187"/>
                  </a:lnTo>
                  <a:lnTo>
                    <a:pt x="0" y="685634"/>
                  </a:lnTo>
                  <a:lnTo>
                    <a:pt x="5987" y="715289"/>
                  </a:lnTo>
                  <a:lnTo>
                    <a:pt x="22315" y="739506"/>
                  </a:lnTo>
                  <a:lnTo>
                    <a:pt x="46532" y="755834"/>
                  </a:lnTo>
                  <a:lnTo>
                    <a:pt x="76187" y="761822"/>
                  </a:lnTo>
                  <a:lnTo>
                    <a:pt x="1504581" y="761822"/>
                  </a:lnTo>
                  <a:lnTo>
                    <a:pt x="1534236" y="755834"/>
                  </a:lnTo>
                  <a:lnTo>
                    <a:pt x="1558453" y="739506"/>
                  </a:lnTo>
                  <a:lnTo>
                    <a:pt x="1574781" y="715289"/>
                  </a:lnTo>
                  <a:lnTo>
                    <a:pt x="1580769" y="685634"/>
                  </a:lnTo>
                  <a:lnTo>
                    <a:pt x="1580769" y="76187"/>
                  </a:lnTo>
                  <a:lnTo>
                    <a:pt x="1574781" y="46532"/>
                  </a:lnTo>
                  <a:lnTo>
                    <a:pt x="1558453" y="22315"/>
                  </a:lnTo>
                  <a:lnTo>
                    <a:pt x="1534236" y="5987"/>
                  </a:lnTo>
                  <a:lnTo>
                    <a:pt x="1504581" y="0"/>
                  </a:lnTo>
                  <a:close/>
                </a:path>
              </a:pathLst>
            </a:custGeom>
            <a:solidFill>
              <a:srgbClr val="F16521"/>
            </a:solidFill>
          </p:spPr>
          <p:txBody>
            <a:bodyPr wrap="square" lIns="0" tIns="0" rIns="0" bIns="0" rtlCol="0"/>
            <a:lstStyle/>
            <a:p>
              <a:endParaRPr/>
            </a:p>
          </p:txBody>
        </p:sp>
        <p:sp>
          <p:nvSpPr>
            <p:cNvPr id="11" name="object 11"/>
            <p:cNvSpPr/>
            <p:nvPr/>
          </p:nvSpPr>
          <p:spPr>
            <a:xfrm>
              <a:off x="3372230" y="3733787"/>
              <a:ext cx="1581150" cy="762000"/>
            </a:xfrm>
            <a:custGeom>
              <a:avLst/>
              <a:gdLst/>
              <a:ahLst/>
              <a:cxnLst/>
              <a:rect l="l" t="t" r="r" b="b"/>
              <a:pathLst>
                <a:path w="1581150" h="762000">
                  <a:moveTo>
                    <a:pt x="0" y="76187"/>
                  </a:moveTo>
                  <a:lnTo>
                    <a:pt x="5987" y="46532"/>
                  </a:lnTo>
                  <a:lnTo>
                    <a:pt x="22315" y="22315"/>
                  </a:lnTo>
                  <a:lnTo>
                    <a:pt x="46532" y="5987"/>
                  </a:lnTo>
                  <a:lnTo>
                    <a:pt x="76187" y="0"/>
                  </a:lnTo>
                  <a:lnTo>
                    <a:pt x="1504581" y="0"/>
                  </a:lnTo>
                  <a:lnTo>
                    <a:pt x="1534236" y="5987"/>
                  </a:lnTo>
                  <a:lnTo>
                    <a:pt x="1558453" y="22315"/>
                  </a:lnTo>
                  <a:lnTo>
                    <a:pt x="1574781" y="46532"/>
                  </a:lnTo>
                  <a:lnTo>
                    <a:pt x="1580769" y="76187"/>
                  </a:lnTo>
                  <a:lnTo>
                    <a:pt x="1580769" y="685634"/>
                  </a:lnTo>
                  <a:lnTo>
                    <a:pt x="1574781" y="715289"/>
                  </a:lnTo>
                  <a:lnTo>
                    <a:pt x="1558453" y="739506"/>
                  </a:lnTo>
                  <a:lnTo>
                    <a:pt x="1534236" y="755834"/>
                  </a:lnTo>
                  <a:lnTo>
                    <a:pt x="1504581" y="761822"/>
                  </a:lnTo>
                  <a:lnTo>
                    <a:pt x="76187" y="761822"/>
                  </a:lnTo>
                  <a:lnTo>
                    <a:pt x="46532" y="755834"/>
                  </a:lnTo>
                  <a:lnTo>
                    <a:pt x="22315" y="739506"/>
                  </a:lnTo>
                  <a:lnTo>
                    <a:pt x="5987" y="715289"/>
                  </a:lnTo>
                  <a:lnTo>
                    <a:pt x="0" y="685634"/>
                  </a:lnTo>
                  <a:lnTo>
                    <a:pt x="0" y="76187"/>
                  </a:lnTo>
                  <a:close/>
                </a:path>
              </a:pathLst>
            </a:custGeom>
            <a:ln w="25400">
              <a:solidFill>
                <a:srgbClr val="FFFFFF"/>
              </a:solidFill>
            </a:ln>
          </p:spPr>
          <p:txBody>
            <a:bodyPr wrap="square" lIns="0" tIns="0" rIns="0" bIns="0" rtlCol="0"/>
            <a:lstStyle/>
            <a:p>
              <a:endParaRPr/>
            </a:p>
          </p:txBody>
        </p:sp>
        <p:sp>
          <p:nvSpPr>
            <p:cNvPr id="12" name="object 12"/>
            <p:cNvSpPr/>
            <p:nvPr/>
          </p:nvSpPr>
          <p:spPr>
            <a:xfrm>
              <a:off x="4980686" y="4257446"/>
              <a:ext cx="372745" cy="328930"/>
            </a:xfrm>
            <a:custGeom>
              <a:avLst/>
              <a:gdLst/>
              <a:ahLst/>
              <a:cxnLst/>
              <a:rect l="l" t="t" r="r" b="b"/>
              <a:pathLst>
                <a:path w="372745" h="328929">
                  <a:moveTo>
                    <a:pt x="257276" y="0"/>
                  </a:moveTo>
                  <a:lnTo>
                    <a:pt x="237629" y="65697"/>
                  </a:lnTo>
                  <a:lnTo>
                    <a:pt x="58940" y="12242"/>
                  </a:lnTo>
                  <a:lnTo>
                    <a:pt x="0" y="209308"/>
                  </a:lnTo>
                  <a:lnTo>
                    <a:pt x="178676" y="262750"/>
                  </a:lnTo>
                  <a:lnTo>
                    <a:pt x="159029" y="328447"/>
                  </a:lnTo>
                  <a:lnTo>
                    <a:pt x="372376" y="213347"/>
                  </a:lnTo>
                  <a:lnTo>
                    <a:pt x="257276" y="0"/>
                  </a:lnTo>
                  <a:close/>
                </a:path>
              </a:pathLst>
            </a:custGeom>
            <a:solidFill>
              <a:srgbClr val="F7B8AB"/>
            </a:solidFill>
          </p:spPr>
          <p:txBody>
            <a:bodyPr wrap="square" lIns="0" tIns="0" rIns="0" bIns="0" rtlCol="0"/>
            <a:lstStyle/>
            <a:p>
              <a:endParaRPr/>
            </a:p>
          </p:txBody>
        </p:sp>
        <p:sp>
          <p:nvSpPr>
            <p:cNvPr id="13" name="object 13"/>
            <p:cNvSpPr/>
            <p:nvPr/>
          </p:nvSpPr>
          <p:spPr>
            <a:xfrm>
              <a:off x="5410199" y="4343387"/>
              <a:ext cx="1581150" cy="762000"/>
            </a:xfrm>
            <a:custGeom>
              <a:avLst/>
              <a:gdLst/>
              <a:ahLst/>
              <a:cxnLst/>
              <a:rect l="l" t="t" r="r" b="b"/>
              <a:pathLst>
                <a:path w="1581150" h="762000">
                  <a:moveTo>
                    <a:pt x="1504581" y="0"/>
                  </a:moveTo>
                  <a:lnTo>
                    <a:pt x="76187" y="0"/>
                  </a:lnTo>
                  <a:lnTo>
                    <a:pt x="46532" y="5987"/>
                  </a:lnTo>
                  <a:lnTo>
                    <a:pt x="22315" y="22315"/>
                  </a:lnTo>
                  <a:lnTo>
                    <a:pt x="5987" y="46532"/>
                  </a:lnTo>
                  <a:lnTo>
                    <a:pt x="0" y="76187"/>
                  </a:lnTo>
                  <a:lnTo>
                    <a:pt x="0" y="685634"/>
                  </a:lnTo>
                  <a:lnTo>
                    <a:pt x="5987" y="715289"/>
                  </a:lnTo>
                  <a:lnTo>
                    <a:pt x="22315" y="739506"/>
                  </a:lnTo>
                  <a:lnTo>
                    <a:pt x="46532" y="755834"/>
                  </a:lnTo>
                  <a:lnTo>
                    <a:pt x="76187" y="761822"/>
                  </a:lnTo>
                  <a:lnTo>
                    <a:pt x="1504581" y="761822"/>
                  </a:lnTo>
                  <a:lnTo>
                    <a:pt x="1534236" y="755834"/>
                  </a:lnTo>
                  <a:lnTo>
                    <a:pt x="1558453" y="739506"/>
                  </a:lnTo>
                  <a:lnTo>
                    <a:pt x="1574781" y="715289"/>
                  </a:lnTo>
                  <a:lnTo>
                    <a:pt x="1580769" y="685634"/>
                  </a:lnTo>
                  <a:lnTo>
                    <a:pt x="1580769" y="76187"/>
                  </a:lnTo>
                  <a:lnTo>
                    <a:pt x="1574781" y="46532"/>
                  </a:lnTo>
                  <a:lnTo>
                    <a:pt x="1558453" y="22315"/>
                  </a:lnTo>
                  <a:lnTo>
                    <a:pt x="1534236" y="5987"/>
                  </a:lnTo>
                  <a:lnTo>
                    <a:pt x="1504581" y="0"/>
                  </a:lnTo>
                  <a:close/>
                </a:path>
              </a:pathLst>
            </a:custGeom>
            <a:solidFill>
              <a:srgbClr val="F16521"/>
            </a:solidFill>
          </p:spPr>
          <p:txBody>
            <a:bodyPr wrap="square" lIns="0" tIns="0" rIns="0" bIns="0" rtlCol="0"/>
            <a:lstStyle/>
            <a:p>
              <a:endParaRPr/>
            </a:p>
          </p:txBody>
        </p:sp>
        <p:sp>
          <p:nvSpPr>
            <p:cNvPr id="14" name="object 14"/>
            <p:cNvSpPr/>
            <p:nvPr/>
          </p:nvSpPr>
          <p:spPr>
            <a:xfrm>
              <a:off x="5410199" y="4343387"/>
              <a:ext cx="1581150" cy="762000"/>
            </a:xfrm>
            <a:custGeom>
              <a:avLst/>
              <a:gdLst/>
              <a:ahLst/>
              <a:cxnLst/>
              <a:rect l="l" t="t" r="r" b="b"/>
              <a:pathLst>
                <a:path w="1581150" h="762000">
                  <a:moveTo>
                    <a:pt x="0" y="76187"/>
                  </a:moveTo>
                  <a:lnTo>
                    <a:pt x="5987" y="46532"/>
                  </a:lnTo>
                  <a:lnTo>
                    <a:pt x="22315" y="22315"/>
                  </a:lnTo>
                  <a:lnTo>
                    <a:pt x="46532" y="5987"/>
                  </a:lnTo>
                  <a:lnTo>
                    <a:pt x="76187" y="0"/>
                  </a:lnTo>
                  <a:lnTo>
                    <a:pt x="1504581" y="0"/>
                  </a:lnTo>
                  <a:lnTo>
                    <a:pt x="1534236" y="5987"/>
                  </a:lnTo>
                  <a:lnTo>
                    <a:pt x="1558453" y="22315"/>
                  </a:lnTo>
                  <a:lnTo>
                    <a:pt x="1574781" y="46532"/>
                  </a:lnTo>
                  <a:lnTo>
                    <a:pt x="1580769" y="76187"/>
                  </a:lnTo>
                  <a:lnTo>
                    <a:pt x="1580769" y="685634"/>
                  </a:lnTo>
                  <a:lnTo>
                    <a:pt x="1574781" y="715289"/>
                  </a:lnTo>
                  <a:lnTo>
                    <a:pt x="1558453" y="739506"/>
                  </a:lnTo>
                  <a:lnTo>
                    <a:pt x="1534236" y="755834"/>
                  </a:lnTo>
                  <a:lnTo>
                    <a:pt x="1504581" y="761822"/>
                  </a:lnTo>
                  <a:lnTo>
                    <a:pt x="76187" y="761822"/>
                  </a:lnTo>
                  <a:lnTo>
                    <a:pt x="46532" y="755834"/>
                  </a:lnTo>
                  <a:lnTo>
                    <a:pt x="22315" y="739506"/>
                  </a:lnTo>
                  <a:lnTo>
                    <a:pt x="5987" y="715289"/>
                  </a:lnTo>
                  <a:lnTo>
                    <a:pt x="0" y="685634"/>
                  </a:lnTo>
                  <a:lnTo>
                    <a:pt x="0" y="76187"/>
                  </a:lnTo>
                  <a:close/>
                </a:path>
              </a:pathLst>
            </a:custGeom>
            <a:ln w="25400">
              <a:solidFill>
                <a:srgbClr val="FFFFFF"/>
              </a:solidFill>
            </a:ln>
          </p:spPr>
          <p:txBody>
            <a:bodyPr wrap="square" lIns="0" tIns="0" rIns="0" bIns="0" rtlCol="0"/>
            <a:lstStyle/>
            <a:p>
              <a:endParaRPr/>
            </a:p>
          </p:txBody>
        </p:sp>
        <p:sp>
          <p:nvSpPr>
            <p:cNvPr id="15" name="object 15"/>
            <p:cNvSpPr/>
            <p:nvPr/>
          </p:nvSpPr>
          <p:spPr>
            <a:xfrm>
              <a:off x="6595249" y="5077282"/>
              <a:ext cx="379730" cy="371475"/>
            </a:xfrm>
            <a:custGeom>
              <a:avLst/>
              <a:gdLst/>
              <a:ahLst/>
              <a:cxnLst/>
              <a:rect l="l" t="t" r="r" b="b"/>
              <a:pathLst>
                <a:path w="379729" h="371475">
                  <a:moveTo>
                    <a:pt x="139496" y="0"/>
                  </a:moveTo>
                  <a:lnTo>
                    <a:pt x="0" y="151168"/>
                  </a:lnTo>
                  <a:lnTo>
                    <a:pt x="183845" y="320814"/>
                  </a:lnTo>
                  <a:lnTo>
                    <a:pt x="137350" y="371195"/>
                  </a:lnTo>
                  <a:lnTo>
                    <a:pt x="379564" y="361467"/>
                  </a:lnTo>
                  <a:lnTo>
                    <a:pt x="369836" y="119265"/>
                  </a:lnTo>
                  <a:lnTo>
                    <a:pt x="323342" y="169646"/>
                  </a:lnTo>
                  <a:lnTo>
                    <a:pt x="139496" y="0"/>
                  </a:lnTo>
                  <a:close/>
                </a:path>
              </a:pathLst>
            </a:custGeom>
            <a:solidFill>
              <a:srgbClr val="F7B8AB"/>
            </a:solidFill>
          </p:spPr>
          <p:txBody>
            <a:bodyPr wrap="square" lIns="0" tIns="0" rIns="0" bIns="0" rtlCol="0"/>
            <a:lstStyle/>
            <a:p>
              <a:endParaRPr/>
            </a:p>
          </p:txBody>
        </p:sp>
        <p:sp>
          <p:nvSpPr>
            <p:cNvPr id="16" name="object 16"/>
            <p:cNvSpPr/>
            <p:nvPr/>
          </p:nvSpPr>
          <p:spPr>
            <a:xfrm>
              <a:off x="6648843" y="5486400"/>
              <a:ext cx="1581150" cy="762000"/>
            </a:xfrm>
            <a:custGeom>
              <a:avLst/>
              <a:gdLst/>
              <a:ahLst/>
              <a:cxnLst/>
              <a:rect l="l" t="t" r="r" b="b"/>
              <a:pathLst>
                <a:path w="1581150" h="762000">
                  <a:moveTo>
                    <a:pt x="1504581" y="0"/>
                  </a:moveTo>
                  <a:lnTo>
                    <a:pt x="76174" y="0"/>
                  </a:lnTo>
                  <a:lnTo>
                    <a:pt x="46527" y="5987"/>
                  </a:lnTo>
                  <a:lnTo>
                    <a:pt x="22313" y="22315"/>
                  </a:lnTo>
                  <a:lnTo>
                    <a:pt x="5987" y="46532"/>
                  </a:lnTo>
                  <a:lnTo>
                    <a:pt x="0" y="76187"/>
                  </a:lnTo>
                  <a:lnTo>
                    <a:pt x="0" y="685634"/>
                  </a:lnTo>
                  <a:lnTo>
                    <a:pt x="5987" y="715289"/>
                  </a:lnTo>
                  <a:lnTo>
                    <a:pt x="22313" y="739506"/>
                  </a:lnTo>
                  <a:lnTo>
                    <a:pt x="46527" y="755834"/>
                  </a:lnTo>
                  <a:lnTo>
                    <a:pt x="76174" y="761822"/>
                  </a:lnTo>
                  <a:lnTo>
                    <a:pt x="1504581" y="761822"/>
                  </a:lnTo>
                  <a:lnTo>
                    <a:pt x="1534236" y="755834"/>
                  </a:lnTo>
                  <a:lnTo>
                    <a:pt x="1558453" y="739506"/>
                  </a:lnTo>
                  <a:lnTo>
                    <a:pt x="1574781" y="715289"/>
                  </a:lnTo>
                  <a:lnTo>
                    <a:pt x="1580769" y="685634"/>
                  </a:lnTo>
                  <a:lnTo>
                    <a:pt x="1580769" y="76187"/>
                  </a:lnTo>
                  <a:lnTo>
                    <a:pt x="1574781" y="46532"/>
                  </a:lnTo>
                  <a:lnTo>
                    <a:pt x="1558453" y="22315"/>
                  </a:lnTo>
                  <a:lnTo>
                    <a:pt x="1534236" y="5987"/>
                  </a:lnTo>
                  <a:lnTo>
                    <a:pt x="1504581" y="0"/>
                  </a:lnTo>
                  <a:close/>
                </a:path>
              </a:pathLst>
            </a:custGeom>
            <a:solidFill>
              <a:srgbClr val="F16521"/>
            </a:solidFill>
          </p:spPr>
          <p:txBody>
            <a:bodyPr wrap="square" lIns="0" tIns="0" rIns="0" bIns="0" rtlCol="0"/>
            <a:lstStyle/>
            <a:p>
              <a:endParaRPr/>
            </a:p>
          </p:txBody>
        </p:sp>
        <p:sp>
          <p:nvSpPr>
            <p:cNvPr id="17" name="object 17"/>
            <p:cNvSpPr/>
            <p:nvPr/>
          </p:nvSpPr>
          <p:spPr>
            <a:xfrm>
              <a:off x="6648843" y="5486400"/>
              <a:ext cx="1581150" cy="762000"/>
            </a:xfrm>
            <a:custGeom>
              <a:avLst/>
              <a:gdLst/>
              <a:ahLst/>
              <a:cxnLst/>
              <a:rect l="l" t="t" r="r" b="b"/>
              <a:pathLst>
                <a:path w="1581150" h="762000">
                  <a:moveTo>
                    <a:pt x="0" y="76187"/>
                  </a:moveTo>
                  <a:lnTo>
                    <a:pt x="5987" y="46532"/>
                  </a:lnTo>
                  <a:lnTo>
                    <a:pt x="22313" y="22315"/>
                  </a:lnTo>
                  <a:lnTo>
                    <a:pt x="46527" y="5987"/>
                  </a:lnTo>
                  <a:lnTo>
                    <a:pt x="76174" y="0"/>
                  </a:lnTo>
                  <a:lnTo>
                    <a:pt x="1504581" y="0"/>
                  </a:lnTo>
                  <a:lnTo>
                    <a:pt x="1534236" y="5987"/>
                  </a:lnTo>
                  <a:lnTo>
                    <a:pt x="1558453" y="22315"/>
                  </a:lnTo>
                  <a:lnTo>
                    <a:pt x="1574781" y="46532"/>
                  </a:lnTo>
                  <a:lnTo>
                    <a:pt x="1580769" y="76187"/>
                  </a:lnTo>
                  <a:lnTo>
                    <a:pt x="1580769" y="685634"/>
                  </a:lnTo>
                  <a:lnTo>
                    <a:pt x="1574781" y="715289"/>
                  </a:lnTo>
                  <a:lnTo>
                    <a:pt x="1558453" y="739506"/>
                  </a:lnTo>
                  <a:lnTo>
                    <a:pt x="1534236" y="755834"/>
                  </a:lnTo>
                  <a:lnTo>
                    <a:pt x="1504581" y="761822"/>
                  </a:lnTo>
                  <a:lnTo>
                    <a:pt x="76174" y="761822"/>
                  </a:lnTo>
                  <a:lnTo>
                    <a:pt x="46527" y="755834"/>
                  </a:lnTo>
                  <a:lnTo>
                    <a:pt x="22313" y="739506"/>
                  </a:lnTo>
                  <a:lnTo>
                    <a:pt x="5987" y="715289"/>
                  </a:lnTo>
                  <a:lnTo>
                    <a:pt x="0" y="685634"/>
                  </a:lnTo>
                  <a:lnTo>
                    <a:pt x="0" y="76187"/>
                  </a:lnTo>
                  <a:close/>
                </a:path>
              </a:pathLst>
            </a:custGeom>
            <a:ln w="25400">
              <a:solidFill>
                <a:srgbClr val="FFFFFF"/>
              </a:solidFill>
            </a:ln>
          </p:spPr>
          <p:txBody>
            <a:bodyPr wrap="square" lIns="0" tIns="0" rIns="0" bIns="0" rtlCol="0"/>
            <a:lstStyle/>
            <a:p>
              <a:endParaRPr/>
            </a:p>
          </p:txBody>
        </p:sp>
      </p:grpSp>
      <p:sp>
        <p:nvSpPr>
          <p:cNvPr id="18" name="object 18"/>
          <p:cNvSpPr txBox="1"/>
          <p:nvPr/>
        </p:nvSpPr>
        <p:spPr>
          <a:xfrm>
            <a:off x="1426959" y="1609928"/>
            <a:ext cx="6673215" cy="4441825"/>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Carlito"/>
                <a:cs typeface="Carlito"/>
              </a:rPr>
              <a:t>init()</a:t>
            </a:r>
            <a:endParaRPr sz="2800">
              <a:latin typeface="Carlito"/>
              <a:cs typeface="Carlito"/>
            </a:endParaRPr>
          </a:p>
          <a:p>
            <a:pPr>
              <a:lnSpc>
                <a:spcPct val="100000"/>
              </a:lnSpc>
            </a:pPr>
            <a:endParaRPr sz="2800">
              <a:latin typeface="Carlito"/>
              <a:cs typeface="Carlito"/>
            </a:endParaRPr>
          </a:p>
          <a:p>
            <a:pPr marL="1438910">
              <a:lnSpc>
                <a:spcPct val="100000"/>
              </a:lnSpc>
              <a:spcBef>
                <a:spcPts val="1895"/>
              </a:spcBef>
            </a:pPr>
            <a:r>
              <a:rPr sz="2800" spc="-15" dirty="0">
                <a:solidFill>
                  <a:srgbClr val="FFFFFF"/>
                </a:solidFill>
                <a:latin typeface="Carlito"/>
                <a:cs typeface="Carlito"/>
              </a:rPr>
              <a:t>start()</a:t>
            </a:r>
            <a:endParaRPr sz="2800">
              <a:latin typeface="Carlito"/>
              <a:cs typeface="Carlito"/>
            </a:endParaRPr>
          </a:p>
          <a:p>
            <a:pPr>
              <a:lnSpc>
                <a:spcPct val="100000"/>
              </a:lnSpc>
            </a:pPr>
            <a:endParaRPr sz="2800">
              <a:latin typeface="Carlito"/>
              <a:cs typeface="Carlito"/>
            </a:endParaRPr>
          </a:p>
          <a:p>
            <a:pPr marR="1195705" algn="ctr">
              <a:lnSpc>
                <a:spcPct val="100000"/>
              </a:lnSpc>
              <a:spcBef>
                <a:spcPts val="2165"/>
              </a:spcBef>
            </a:pPr>
            <a:r>
              <a:rPr sz="2800" b="1" spc="-10" dirty="0">
                <a:solidFill>
                  <a:srgbClr val="FFFFFF"/>
                </a:solidFill>
                <a:latin typeface="Carlito"/>
                <a:cs typeface="Carlito"/>
              </a:rPr>
              <a:t>paint()</a:t>
            </a:r>
            <a:endParaRPr sz="2800">
              <a:latin typeface="Carlito"/>
              <a:cs typeface="Carlito"/>
            </a:endParaRPr>
          </a:p>
          <a:p>
            <a:pPr marL="2872105" algn="ctr">
              <a:lnSpc>
                <a:spcPct val="100000"/>
              </a:lnSpc>
              <a:spcBef>
                <a:spcPts val="1440"/>
              </a:spcBef>
            </a:pPr>
            <a:r>
              <a:rPr sz="2800" spc="-15" dirty="0">
                <a:solidFill>
                  <a:srgbClr val="FFFFFF"/>
                </a:solidFill>
                <a:latin typeface="Carlito"/>
                <a:cs typeface="Carlito"/>
              </a:rPr>
              <a:t>stop()</a:t>
            </a:r>
            <a:endParaRPr sz="2800">
              <a:latin typeface="Carlito"/>
              <a:cs typeface="Carlito"/>
            </a:endParaRPr>
          </a:p>
          <a:p>
            <a:pPr>
              <a:lnSpc>
                <a:spcPct val="100000"/>
              </a:lnSpc>
            </a:pPr>
            <a:endParaRPr sz="2800">
              <a:latin typeface="Carlito"/>
              <a:cs typeface="Carlito"/>
            </a:endParaRPr>
          </a:p>
          <a:p>
            <a:pPr marR="5080" algn="r">
              <a:lnSpc>
                <a:spcPct val="100000"/>
              </a:lnSpc>
              <a:spcBef>
                <a:spcPts val="2220"/>
              </a:spcBef>
            </a:pPr>
            <a:r>
              <a:rPr sz="2800" spc="-10" dirty="0">
                <a:solidFill>
                  <a:srgbClr val="FFFFFF"/>
                </a:solidFill>
                <a:latin typeface="Carlito"/>
                <a:cs typeface="Carlito"/>
              </a:rPr>
              <a:t>d</a:t>
            </a:r>
            <a:r>
              <a:rPr sz="2800" spc="-5" dirty="0">
                <a:solidFill>
                  <a:srgbClr val="FFFFFF"/>
                </a:solidFill>
                <a:latin typeface="Carlito"/>
                <a:cs typeface="Carlito"/>
              </a:rPr>
              <a:t>e</a:t>
            </a:r>
            <a:r>
              <a:rPr sz="2800" spc="-45" dirty="0">
                <a:solidFill>
                  <a:srgbClr val="FFFFFF"/>
                </a:solidFill>
                <a:latin typeface="Carlito"/>
                <a:cs typeface="Carlito"/>
              </a:rPr>
              <a:t>s</a:t>
            </a:r>
            <a:r>
              <a:rPr sz="2800" spc="-5" dirty="0">
                <a:solidFill>
                  <a:srgbClr val="FFFFFF"/>
                </a:solidFill>
                <a:latin typeface="Carlito"/>
                <a:cs typeface="Carlito"/>
              </a:rPr>
              <a:t>t</a:t>
            </a:r>
            <a:r>
              <a:rPr sz="2800" spc="-60" dirty="0">
                <a:solidFill>
                  <a:srgbClr val="FFFFFF"/>
                </a:solidFill>
                <a:latin typeface="Carlito"/>
                <a:cs typeface="Carlito"/>
              </a:rPr>
              <a:t>r</a:t>
            </a:r>
            <a:r>
              <a:rPr sz="2800" spc="-15" dirty="0">
                <a:solidFill>
                  <a:srgbClr val="FFFFFF"/>
                </a:solidFill>
                <a:latin typeface="Carlito"/>
                <a:cs typeface="Carlito"/>
              </a:rPr>
              <a:t>o</a:t>
            </a:r>
            <a:r>
              <a:rPr sz="2800" spc="-10" dirty="0">
                <a:solidFill>
                  <a:srgbClr val="FFFFFF"/>
                </a:solidFill>
                <a:latin typeface="Carlito"/>
                <a:cs typeface="Carlito"/>
              </a:rPr>
              <a:t>y</a:t>
            </a:r>
            <a:r>
              <a:rPr sz="2800" dirty="0">
                <a:solidFill>
                  <a:srgbClr val="FFFFFF"/>
                </a:solidFill>
                <a:latin typeface="Carlito"/>
                <a:cs typeface="Carlito"/>
              </a:rPr>
              <a:t>(</a:t>
            </a:r>
            <a:r>
              <a:rPr sz="2800" spc="-5" dirty="0">
                <a:solidFill>
                  <a:srgbClr val="FFFFFF"/>
                </a:solidFill>
                <a:latin typeface="Carlito"/>
                <a:cs typeface="Carlito"/>
              </a:rPr>
              <a:t>)</a:t>
            </a:r>
            <a:endParaRPr sz="2800">
              <a:latin typeface="Carlito"/>
              <a:cs typeface="Carlito"/>
            </a:endParaRPr>
          </a:p>
        </p:txBody>
      </p:sp>
      <p:grpSp>
        <p:nvGrpSpPr>
          <p:cNvPr id="19" name="object 19"/>
          <p:cNvGrpSpPr/>
          <p:nvPr/>
        </p:nvGrpSpPr>
        <p:grpSpPr>
          <a:xfrm>
            <a:off x="4141965" y="2850591"/>
            <a:ext cx="1983105" cy="1478915"/>
            <a:chOff x="4141965" y="2850591"/>
            <a:chExt cx="1983105" cy="1478915"/>
          </a:xfrm>
        </p:grpSpPr>
        <p:sp>
          <p:nvSpPr>
            <p:cNvPr id="20" name="object 20"/>
            <p:cNvSpPr/>
            <p:nvPr/>
          </p:nvSpPr>
          <p:spPr>
            <a:xfrm>
              <a:off x="4161078" y="2938568"/>
              <a:ext cx="1945005" cy="1371600"/>
            </a:xfrm>
            <a:custGeom>
              <a:avLst/>
              <a:gdLst/>
              <a:ahLst/>
              <a:cxnLst/>
              <a:rect l="l" t="t" r="r" b="b"/>
              <a:pathLst>
                <a:path w="1945004" h="1371600">
                  <a:moveTo>
                    <a:pt x="0" y="274"/>
                  </a:moveTo>
                  <a:lnTo>
                    <a:pt x="55261" y="0"/>
                  </a:lnTo>
                  <a:lnTo>
                    <a:pt x="110177" y="857"/>
                  </a:lnTo>
                  <a:lnTo>
                    <a:pt x="164727" y="2831"/>
                  </a:lnTo>
                  <a:lnTo>
                    <a:pt x="218887" y="5907"/>
                  </a:lnTo>
                  <a:lnTo>
                    <a:pt x="272635" y="10070"/>
                  </a:lnTo>
                  <a:lnTo>
                    <a:pt x="325949" y="15306"/>
                  </a:lnTo>
                  <a:lnTo>
                    <a:pt x="378806" y="21599"/>
                  </a:lnTo>
                  <a:lnTo>
                    <a:pt x="431185" y="28935"/>
                  </a:lnTo>
                  <a:lnTo>
                    <a:pt x="483062" y="37299"/>
                  </a:lnTo>
                  <a:lnTo>
                    <a:pt x="534415" y="46676"/>
                  </a:lnTo>
                  <a:lnTo>
                    <a:pt x="585222" y="57050"/>
                  </a:lnTo>
                  <a:lnTo>
                    <a:pt x="635461" y="68408"/>
                  </a:lnTo>
                  <a:lnTo>
                    <a:pt x="685108" y="80735"/>
                  </a:lnTo>
                  <a:lnTo>
                    <a:pt x="734142" y="94014"/>
                  </a:lnTo>
                  <a:lnTo>
                    <a:pt x="782541" y="108233"/>
                  </a:lnTo>
                  <a:lnTo>
                    <a:pt x="830281" y="123375"/>
                  </a:lnTo>
                  <a:lnTo>
                    <a:pt x="877340" y="139426"/>
                  </a:lnTo>
                  <a:lnTo>
                    <a:pt x="923697" y="156371"/>
                  </a:lnTo>
                  <a:lnTo>
                    <a:pt x="969328" y="174195"/>
                  </a:lnTo>
                  <a:lnTo>
                    <a:pt x="1014211" y="192883"/>
                  </a:lnTo>
                  <a:lnTo>
                    <a:pt x="1058324" y="212421"/>
                  </a:lnTo>
                  <a:lnTo>
                    <a:pt x="1101645" y="232793"/>
                  </a:lnTo>
                  <a:lnTo>
                    <a:pt x="1144151" y="253985"/>
                  </a:lnTo>
                  <a:lnTo>
                    <a:pt x="1185819" y="275982"/>
                  </a:lnTo>
                  <a:lnTo>
                    <a:pt x="1226628" y="298768"/>
                  </a:lnTo>
                  <a:lnTo>
                    <a:pt x="1266554" y="322330"/>
                  </a:lnTo>
                  <a:lnTo>
                    <a:pt x="1305576" y="346652"/>
                  </a:lnTo>
                  <a:lnTo>
                    <a:pt x="1343671" y="371719"/>
                  </a:lnTo>
                  <a:lnTo>
                    <a:pt x="1380816" y="397517"/>
                  </a:lnTo>
                  <a:lnTo>
                    <a:pt x="1416990" y="424030"/>
                  </a:lnTo>
                  <a:lnTo>
                    <a:pt x="1452169" y="451244"/>
                  </a:lnTo>
                  <a:lnTo>
                    <a:pt x="1486333" y="479144"/>
                  </a:lnTo>
                  <a:lnTo>
                    <a:pt x="1519457" y="507715"/>
                  </a:lnTo>
                  <a:lnTo>
                    <a:pt x="1551519" y="536942"/>
                  </a:lnTo>
                  <a:lnTo>
                    <a:pt x="1582499" y="566811"/>
                  </a:lnTo>
                  <a:lnTo>
                    <a:pt x="1612371" y="597306"/>
                  </a:lnTo>
                  <a:lnTo>
                    <a:pt x="1641116" y="628412"/>
                  </a:lnTo>
                  <a:lnTo>
                    <a:pt x="1668709" y="660115"/>
                  </a:lnTo>
                  <a:lnTo>
                    <a:pt x="1695129" y="692400"/>
                  </a:lnTo>
                  <a:lnTo>
                    <a:pt x="1720354" y="725252"/>
                  </a:lnTo>
                  <a:lnTo>
                    <a:pt x="1744360" y="758655"/>
                  </a:lnTo>
                  <a:lnTo>
                    <a:pt x="1767126" y="792597"/>
                  </a:lnTo>
                  <a:lnTo>
                    <a:pt x="1788629" y="827060"/>
                  </a:lnTo>
                  <a:lnTo>
                    <a:pt x="1808846" y="862031"/>
                  </a:lnTo>
                  <a:lnTo>
                    <a:pt x="1827756" y="897494"/>
                  </a:lnTo>
                  <a:lnTo>
                    <a:pt x="1845336" y="933436"/>
                  </a:lnTo>
                  <a:lnTo>
                    <a:pt x="1861563" y="969840"/>
                  </a:lnTo>
                  <a:lnTo>
                    <a:pt x="1876415" y="1006692"/>
                  </a:lnTo>
                  <a:lnTo>
                    <a:pt x="1889870" y="1043977"/>
                  </a:lnTo>
                  <a:lnTo>
                    <a:pt x="1901905" y="1081681"/>
                  </a:lnTo>
                  <a:lnTo>
                    <a:pt x="1912498" y="1119788"/>
                  </a:lnTo>
                  <a:lnTo>
                    <a:pt x="1921627" y="1158284"/>
                  </a:lnTo>
                  <a:lnTo>
                    <a:pt x="1929269" y="1197153"/>
                  </a:lnTo>
                  <a:lnTo>
                    <a:pt x="1935401" y="1236381"/>
                  </a:lnTo>
                  <a:lnTo>
                    <a:pt x="1940002" y="1275953"/>
                  </a:lnTo>
                  <a:lnTo>
                    <a:pt x="1943049" y="1315855"/>
                  </a:lnTo>
                  <a:lnTo>
                    <a:pt x="1944526" y="1357647"/>
                  </a:lnTo>
                  <a:lnTo>
                    <a:pt x="1944624" y="1371582"/>
                  </a:lnTo>
                </a:path>
              </a:pathLst>
            </a:custGeom>
            <a:ln w="38100">
              <a:solidFill>
                <a:srgbClr val="F16521"/>
              </a:solidFill>
            </a:ln>
          </p:spPr>
          <p:txBody>
            <a:bodyPr wrap="square" lIns="0" tIns="0" rIns="0" bIns="0" rtlCol="0"/>
            <a:lstStyle/>
            <a:p>
              <a:endParaRPr/>
            </a:p>
          </p:txBody>
        </p:sp>
        <p:sp>
          <p:nvSpPr>
            <p:cNvPr id="21" name="object 21"/>
            <p:cNvSpPr/>
            <p:nvPr/>
          </p:nvSpPr>
          <p:spPr>
            <a:xfrm>
              <a:off x="4161015" y="2869641"/>
              <a:ext cx="116205" cy="133350"/>
            </a:xfrm>
            <a:custGeom>
              <a:avLst/>
              <a:gdLst/>
              <a:ahLst/>
              <a:cxnLst/>
              <a:rect l="l" t="t" r="r" b="b"/>
              <a:pathLst>
                <a:path w="116204" h="133350">
                  <a:moveTo>
                    <a:pt x="115760" y="133311"/>
                  </a:moveTo>
                  <a:lnTo>
                    <a:pt x="0" y="69202"/>
                  </a:lnTo>
                  <a:lnTo>
                    <a:pt x="112788" y="0"/>
                  </a:lnTo>
                </a:path>
              </a:pathLst>
            </a:custGeom>
            <a:ln w="38100">
              <a:solidFill>
                <a:srgbClr val="F16521"/>
              </a:solidFill>
            </a:ln>
          </p:spPr>
          <p:txBody>
            <a:bodyPr wrap="square" lIns="0" tIns="0" rIns="0" bIns="0" rtlCol="0"/>
            <a:lstStyle/>
            <a:p>
              <a:endParaRPr/>
            </a:p>
          </p:txBody>
        </p:sp>
      </p:grpSp>
    </p:spTree>
    <p:extLst>
      <p:ext uri="{BB962C8B-B14F-4D97-AF65-F5344CB8AC3E}">
        <p14:creationId xmlns:p14="http://schemas.microsoft.com/office/powerpoint/2010/main" val="3089622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Hoạt</a:t>
            </a:r>
            <a:r>
              <a:rPr lang="en-US" smtClean="0">
                <a:latin typeface="+mn-lt"/>
              </a:rPr>
              <a:t> </a:t>
            </a:r>
            <a:r>
              <a:rPr lang="vi-VN" smtClean="0">
                <a:latin typeface="+mn-lt"/>
              </a:rPr>
              <a:t>động</a:t>
            </a:r>
            <a:r>
              <a:rPr lang="en-US" smtClean="0">
                <a:latin typeface="+mn-lt"/>
              </a:rPr>
              <a:t> </a:t>
            </a:r>
            <a:r>
              <a:rPr lang="vi-VN" smtClean="0">
                <a:latin typeface="+mn-lt"/>
              </a:rPr>
              <a:t>củaApplet</a:t>
            </a:r>
            <a:endParaRPr lang="en-US">
              <a:latin typeface="+mn-lt"/>
            </a:endParaRPr>
          </a:p>
        </p:txBody>
      </p:sp>
      <p:sp>
        <p:nvSpPr>
          <p:cNvPr id="3" name="Content Placeholder 2"/>
          <p:cNvSpPr>
            <a:spLocks noGrp="1"/>
          </p:cNvSpPr>
          <p:nvPr>
            <p:ph idx="1"/>
          </p:nvPr>
        </p:nvSpPr>
        <p:spPr/>
        <p:txBody>
          <a:bodyPr>
            <a:normAutofit/>
          </a:bodyPr>
          <a:lstStyle/>
          <a:p>
            <a:r>
              <a:rPr lang="vi-VN" smtClean="0">
                <a:latin typeface="Times New Roman" panose="02020603050405020304" pitchFamily="18" charset="0"/>
                <a:cs typeface="Times New Roman" panose="02020603050405020304" pitchFamily="18" charset="0"/>
              </a:rPr>
              <a:t>Vòng</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đời</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của</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một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Applet</a:t>
            </a:r>
            <a:endParaRPr lang="vi-VN">
              <a:latin typeface="Times New Roman" panose="02020603050405020304" pitchFamily="18" charset="0"/>
              <a:cs typeface="Times New Roman" panose="02020603050405020304" pitchFamily="18" charset="0"/>
            </a:endParaRPr>
          </a:p>
          <a:p>
            <a:pPr lvl="1"/>
            <a:r>
              <a:rPr lang="vi-VN" smtClean="0">
                <a:latin typeface="Times New Roman" panose="02020603050405020304" pitchFamily="18" charset="0"/>
                <a:cs typeface="Times New Roman" panose="02020603050405020304" pitchFamily="18" charset="0"/>
              </a:rPr>
              <a:t>Nạp</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một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applet</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applet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khởi</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tạo</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thi</a:t>
            </a:r>
            <a:endParaRPr lang="vi-VN">
              <a:latin typeface="Times New Roman" panose="02020603050405020304" pitchFamily="18" charset="0"/>
              <a:cs typeface="Times New Roman" panose="02020603050405020304" pitchFamily="18" charset="0"/>
            </a:endParaRPr>
          </a:p>
          <a:p>
            <a:pPr lvl="1"/>
            <a:r>
              <a:rPr lang="vi-VN" smtClean="0">
                <a:latin typeface="Times New Roman" panose="02020603050405020304" pitchFamily="18" charset="0"/>
                <a:cs typeface="Times New Roman" panose="02020603050405020304" pitchFamily="18" charset="0"/>
              </a:rPr>
              <a:t>Chuyển</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hoặc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trở</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về</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trang</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Web</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phương</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thức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stop</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 và</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start </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sẽ</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gọi</a:t>
            </a:r>
            <a:endParaRPr lang="vi-VN">
              <a:latin typeface="Times New Roman" panose="02020603050405020304" pitchFamily="18" charset="0"/>
              <a:cs typeface="Times New Roman" panose="02020603050405020304" pitchFamily="18" charset="0"/>
            </a:endParaRPr>
          </a:p>
          <a:p>
            <a:pPr lvl="1"/>
            <a:r>
              <a:rPr lang="vi-VN" smtClean="0">
                <a:latin typeface="Times New Roman" panose="02020603050405020304" pitchFamily="18" charset="0"/>
                <a:cs typeface="Times New Roman" panose="02020603050405020304" pitchFamily="18" charset="0"/>
              </a:rPr>
              <a:t>Nạp</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lại</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applet</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như</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quá</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nạp</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applet</a:t>
            </a:r>
            <a:endParaRPr lang="vi-VN">
              <a:latin typeface="Times New Roman" panose="02020603050405020304" pitchFamily="18" charset="0"/>
              <a:cs typeface="Times New Roman" panose="02020603050405020304" pitchFamily="18" charset="0"/>
            </a:endParaRPr>
          </a:p>
          <a:p>
            <a:pPr lvl="1"/>
            <a:r>
              <a:rPr lang="vi-VN" smtClean="0">
                <a:latin typeface="Times New Roman" panose="02020603050405020304" pitchFamily="18" charset="0"/>
                <a:cs typeface="Times New Roman" panose="02020603050405020304" pitchFamily="18" charset="0"/>
              </a:rPr>
              <a:t>Thoát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khỏi</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duyệt</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phương</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thức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stop</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 và</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destroy</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 sẽ</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gọi</a:t>
            </a:r>
            <a:endParaRPr lang="vi-VN">
              <a:latin typeface="Times New Roman" panose="02020603050405020304" pitchFamily="18" charset="0"/>
              <a:cs typeface="Times New Roman" panose="02020603050405020304" pitchFamily="18" charset="0"/>
            </a:endParaRPr>
          </a:p>
          <a:p>
            <a:pP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latin typeface="Times New Roman" panose="02020603050405020304" pitchFamily="18" charset="0"/>
                <a:cs typeface="Times New Roman" panose="02020603050405020304" pitchFamily="18" charset="0"/>
              </a:rPr>
              <a:t>Giáo</a:t>
            </a:r>
            <a:r>
              <a:rPr lang="en-US" dirty="0" smtClean="0"/>
              <a:t> </a:t>
            </a:r>
            <a:r>
              <a:rPr lang="en-US" dirty="0" err="1" smtClean="0"/>
              <a:t>trình</a:t>
            </a:r>
            <a:r>
              <a:rPr lang="en-US" dirty="0" smtClean="0"/>
              <a:t> </a:t>
            </a:r>
            <a:r>
              <a:rPr lang="en-US" dirty="0" err="1" smtClean="0"/>
              <a:t>lý</a:t>
            </a:r>
            <a:r>
              <a:rPr lang="en-US" dirty="0" smtClean="0"/>
              <a:t> </a:t>
            </a:r>
            <a:r>
              <a:rPr lang="en-US" dirty="0" err="1" smtClean="0"/>
              <a:t>thuyết</a:t>
            </a:r>
            <a:r>
              <a:rPr lang="en-US" dirty="0" smtClean="0"/>
              <a:t>, </a:t>
            </a:r>
            <a:r>
              <a:rPr lang="en-US" dirty="0" err="1" smtClean="0"/>
              <a:t>bài</a:t>
            </a:r>
            <a:r>
              <a:rPr lang="en-US" dirty="0" smtClean="0"/>
              <a:t> </a:t>
            </a:r>
            <a:r>
              <a:rPr lang="en-US" dirty="0" err="1" smtClean="0"/>
              <a:t>tập</a:t>
            </a:r>
            <a:endParaRPr lang="en-US" dirty="0" smtClean="0"/>
          </a:p>
          <a:p>
            <a:pPr marL="514350" indent="-514350">
              <a:buFont typeface="+mj-lt"/>
              <a:buAutoNum type="arabicPeriod"/>
            </a:pPr>
            <a:r>
              <a:rPr lang="en-US" smtClean="0"/>
              <a:t>java-how-to-program-4th-edition</a:t>
            </a:r>
            <a:endParaRPr lang="en-US" dirty="0" smtClean="0"/>
          </a:p>
          <a:p>
            <a:pPr marL="514350" indent="-514350">
              <a:buFont typeface="+mj-lt"/>
              <a:buAutoNum type="arabicPeriod"/>
            </a:pPr>
            <a:r>
              <a:rPr lang="en-US" dirty="0" smtClean="0"/>
              <a:t>Advanced Java 2 Platform How </a:t>
            </a:r>
            <a:r>
              <a:rPr lang="en-US" smtClean="0"/>
              <a:t>To Program</a:t>
            </a:r>
          </a:p>
          <a:p>
            <a:pPr marL="514350" indent="-514350">
              <a:buFont typeface="+mj-lt"/>
              <a:buAutoNum type="arabicPeriod"/>
            </a:pPr>
            <a:r>
              <a:rPr lang="en-US">
                <a:hlinkClick r:id="rId2"/>
              </a:rPr>
              <a:t>http://</a:t>
            </a:r>
            <a:r>
              <a:rPr lang="en-US" smtClean="0">
                <a:hlinkClick r:id="rId2"/>
              </a:rPr>
              <a:t>www.java2s.com/example/java/swing/index.html</a:t>
            </a:r>
            <a:endParaRPr lang="en-US" smtClean="0"/>
          </a:p>
          <a:p>
            <a:pPr marL="514350" indent="-514350">
              <a:buFont typeface="+mj-lt"/>
              <a:buAutoNum type="arabicPeriod"/>
            </a:pPr>
            <a:r>
              <a:rPr lang="en-US">
                <a:hlinkClick r:id="rId3"/>
              </a:rPr>
              <a:t>https://</a:t>
            </a:r>
            <a:r>
              <a:rPr lang="en-US" smtClean="0">
                <a:hlinkClick r:id="rId3"/>
              </a:rPr>
              <a:t>viettuts.vn/java-swing</a:t>
            </a:r>
            <a:endParaRPr lang="en-US" smtClean="0"/>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smtClean="0">
                <a:latin typeface="Times New Roman" pitchFamily="18" charset="0"/>
                <a:cs typeface="Times New Roman" pitchFamily="18" charset="0"/>
              </a:rPr>
              <a:t>Truyền tham số cho Applet từ tập tin HTML</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nghĩa</a:t>
            </a:r>
            <a:r>
              <a:rPr lang="en-US" dirty="0" smtClean="0">
                <a:latin typeface="Times New Roman" panose="02020603050405020304" pitchFamily="18" charset="0"/>
                <a:cs typeface="Times New Roman" panose="02020603050405020304" pitchFamily="18" charset="0"/>
              </a:rPr>
              <a:t> thẻ &lt;PARAM&gt;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đoạn</a:t>
            </a:r>
            <a:r>
              <a:rPr lang="en-US" dirty="0" smtClean="0">
                <a:latin typeface="Times New Roman" panose="02020603050405020304" pitchFamily="18" charset="0"/>
                <a:cs typeface="Times New Roman" panose="02020603050405020304" pitchFamily="18" charset="0"/>
              </a:rPr>
              <a:t> mã HTML</a:t>
            </a:r>
          </a:p>
          <a:p>
            <a:r>
              <a:rPr lang="en-US" b="1" dirty="0" smtClean="0">
                <a:latin typeface="Times New Roman" panose="02020603050405020304" pitchFamily="18" charset="0"/>
                <a:cs typeface="Times New Roman" panose="02020603050405020304" pitchFamily="18" charset="0"/>
              </a:rPr>
              <a:t>&lt;PARAM NAME=”name” value=”value”&gt;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String </a:t>
            </a:r>
            <a:r>
              <a:rPr lang="en-US" dirty="0" err="1" smtClean="0">
                <a:latin typeface="Times New Roman" panose="02020603050405020304" pitchFamily="18" charset="0"/>
                <a:cs typeface="Times New Roman" panose="02020603050405020304" pitchFamily="18" charset="0"/>
              </a:rPr>
              <a:t>str</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getParameter</a:t>
            </a:r>
            <a:r>
              <a:rPr lang="en-US" dirty="0" smtClean="0">
                <a:latin typeface="Times New Roman" panose="02020603050405020304" pitchFamily="18" charset="0"/>
                <a:cs typeface="Times New Roman" panose="02020603050405020304" pitchFamily="18" charset="0"/>
              </a:rPr>
              <a:t>(“name");</a:t>
            </a:r>
          </a:p>
          <a:p>
            <a:r>
              <a:rPr lang="en-US" dirty="0" smtClean="0">
                <a:latin typeface="Times New Roman" panose="02020603050405020304" pitchFamily="18" charset="0"/>
                <a:cs typeface="Times New Roman" panose="02020603050405020304" pitchFamily="18" charset="0"/>
              </a:rPr>
              <a:t>VD:</a:t>
            </a:r>
          </a:p>
          <a:p>
            <a:r>
              <a:rPr lang="en-US" dirty="0" smtClean="0">
                <a:latin typeface="Times New Roman" panose="02020603050405020304" pitchFamily="18" charset="0"/>
                <a:cs typeface="Times New Roman" panose="02020603050405020304" pitchFamily="18" charset="0"/>
              </a:rPr>
              <a:t>&lt;applet code="Mybutton1" width="200" height="100"&gt;</a:t>
            </a:r>
          </a:p>
          <a:p>
            <a:r>
              <a:rPr lang="en-US" dirty="0" smtClean="0">
                <a:latin typeface="Times New Roman" panose="02020603050405020304" pitchFamily="18" charset="0"/>
                <a:cs typeface="Times New Roman" panose="02020603050405020304" pitchFamily="18" charset="0"/>
              </a:rPr>
              <a:t>&lt;PARAM NAME="</a:t>
            </a:r>
            <a:r>
              <a:rPr lang="en-US" dirty="0" err="1" smtClean="0">
                <a:latin typeface="Times New Roman" panose="02020603050405020304" pitchFamily="18" charset="0"/>
                <a:cs typeface="Times New Roman" panose="02020603050405020304" pitchFamily="18" charset="0"/>
              </a:rPr>
              <a:t>mybutton</a:t>
            </a:r>
            <a:r>
              <a:rPr lang="en-US" dirty="0" smtClean="0">
                <a:latin typeface="Times New Roman" panose="02020603050405020304" pitchFamily="18" charset="0"/>
                <a:cs typeface="Times New Roman" panose="02020603050405020304" pitchFamily="18" charset="0"/>
              </a:rPr>
              <a:t>" value="Display Dialog"&gt;</a:t>
            </a:r>
          </a:p>
          <a:p>
            <a:r>
              <a:rPr lang="en-US" dirty="0" smtClean="0">
                <a:latin typeface="Times New Roman" panose="02020603050405020304" pitchFamily="18" charset="0"/>
                <a:cs typeface="Times New Roman" panose="02020603050405020304" pitchFamily="18" charset="0"/>
              </a:rPr>
              <a:t>&lt;/applet&gt;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vi-VN" smtClean="0"/>
              <a:t>Khả</a:t>
            </a:r>
            <a:r>
              <a:rPr lang="en-US" smtClean="0"/>
              <a:t> </a:t>
            </a:r>
            <a:r>
              <a:rPr lang="vi-VN" smtClean="0"/>
              <a:t>năng</a:t>
            </a:r>
            <a:r>
              <a:rPr lang="en-US" smtClean="0"/>
              <a:t> </a:t>
            </a:r>
            <a:r>
              <a:rPr lang="vi-VN" smtClean="0"/>
              <a:t>của</a:t>
            </a:r>
            <a:r>
              <a:rPr lang="en-US" smtClean="0"/>
              <a:t> </a:t>
            </a:r>
            <a:r>
              <a:rPr lang="vi-VN" smtClean="0"/>
              <a:t>Applet</a:t>
            </a:r>
            <a:br>
              <a:rPr lang="vi-VN" smtClean="0"/>
            </a:b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mtClean="0"/>
              <a:t>Applet có thể tạo kết nối đến máy đang chạy nó</a:t>
            </a:r>
          </a:p>
          <a:p>
            <a:pPr lvl="1"/>
            <a:r>
              <a:rPr lang="vi-VN" smtClean="0"/>
              <a:t>Applet </a:t>
            </a:r>
            <a:r>
              <a:rPr lang="vi-VN"/>
              <a:t>được đặt tại một Server trên mạng</a:t>
            </a:r>
          </a:p>
          <a:p>
            <a:pPr lvl="1"/>
            <a:r>
              <a:rPr lang="vi-VN" smtClean="0"/>
              <a:t>Applet </a:t>
            </a:r>
            <a:r>
              <a:rPr lang="vi-VN"/>
              <a:t>được chuyển tới máy Client theo một trang HTML nào đó</a:t>
            </a:r>
          </a:p>
          <a:p>
            <a:pPr lvl="1"/>
            <a:r>
              <a:rPr lang="vi-VN" smtClean="0"/>
              <a:t>Khi </a:t>
            </a:r>
            <a:r>
              <a:rPr lang="vi-VN"/>
              <a:t>một trình duyệt (tương thích với Java) nhận được trang web này, nó sẽ tải mã của Applet và thực thi trên máy client</a:t>
            </a:r>
          </a:p>
          <a:p>
            <a:pPr>
              <a:buNone/>
            </a:pP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normAutofit fontScale="90000"/>
          </a:bodyPr>
          <a:lstStyle/>
          <a:p>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Giới hạn của Applet</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4389120"/>
          </a:xfrm>
        </p:spPr>
        <p:txBody>
          <a:bodyPr>
            <a:normAutofit/>
          </a:bodyPr>
          <a:lstStyle/>
          <a:p>
            <a:endParaRPr lang="en-US"/>
          </a:p>
          <a:p>
            <a:pPr lvl="1"/>
            <a:r>
              <a:rPr lang="vi-VN" smtClean="0"/>
              <a:t>Không</a:t>
            </a:r>
            <a:r>
              <a:rPr lang="en-US" smtClean="0"/>
              <a:t> </a:t>
            </a:r>
            <a:r>
              <a:rPr lang="vi-VN" smtClean="0"/>
              <a:t>được</a:t>
            </a:r>
            <a:r>
              <a:rPr lang="en-US" smtClean="0"/>
              <a:t> </a:t>
            </a:r>
            <a:r>
              <a:rPr lang="vi-VN" smtClean="0"/>
              <a:t>nạp</a:t>
            </a:r>
            <a:r>
              <a:rPr lang="en-US" smtClean="0"/>
              <a:t> </a:t>
            </a:r>
            <a:r>
              <a:rPr lang="vi-VN" smtClean="0"/>
              <a:t>các</a:t>
            </a:r>
            <a:r>
              <a:rPr lang="en-US" smtClean="0"/>
              <a:t> </a:t>
            </a:r>
            <a:r>
              <a:rPr lang="vi-VN" smtClean="0"/>
              <a:t>thư</a:t>
            </a:r>
            <a:r>
              <a:rPr lang="en-US" smtClean="0"/>
              <a:t> </a:t>
            </a:r>
            <a:r>
              <a:rPr lang="vi-VN" smtClean="0"/>
              <a:t>viện</a:t>
            </a:r>
            <a:r>
              <a:rPr lang="en-US" smtClean="0"/>
              <a:t> </a:t>
            </a:r>
            <a:r>
              <a:rPr lang="vi-VN" smtClean="0"/>
              <a:t>hay các</a:t>
            </a:r>
            <a:r>
              <a:rPr lang="en-US" smtClean="0"/>
              <a:t> </a:t>
            </a:r>
            <a:r>
              <a:rPr lang="vi-VN" smtClean="0"/>
              <a:t>phương</a:t>
            </a:r>
            <a:r>
              <a:rPr lang="en-US" smtClean="0"/>
              <a:t> </a:t>
            </a:r>
            <a:r>
              <a:rPr lang="vi-VN" smtClean="0"/>
              <a:t>thức</a:t>
            </a:r>
            <a:r>
              <a:rPr lang="en-US" smtClean="0"/>
              <a:t> </a:t>
            </a:r>
            <a:r>
              <a:rPr lang="vi-VN" smtClean="0"/>
              <a:t>sử</a:t>
            </a:r>
            <a:r>
              <a:rPr lang="en-US" smtClean="0"/>
              <a:t> </a:t>
            </a:r>
            <a:r>
              <a:rPr lang="vi-VN" smtClean="0"/>
              <a:t>dụng</a:t>
            </a:r>
            <a:r>
              <a:rPr lang="en-US" smtClean="0"/>
              <a:t> </a:t>
            </a:r>
            <a:r>
              <a:rPr lang="vi-VN" smtClean="0"/>
              <a:t>mã</a:t>
            </a:r>
            <a:r>
              <a:rPr lang="en-US" smtClean="0"/>
              <a:t> </a:t>
            </a:r>
            <a:r>
              <a:rPr lang="vi-VN" smtClean="0"/>
              <a:t>gốc(native </a:t>
            </a:r>
            <a:r>
              <a:rPr lang="vi-VN"/>
              <a:t>code).</a:t>
            </a:r>
          </a:p>
          <a:p>
            <a:pPr lvl="1"/>
            <a:r>
              <a:rPr lang="vi-VN" smtClean="0"/>
              <a:t>Không</a:t>
            </a:r>
            <a:r>
              <a:rPr lang="en-US" smtClean="0"/>
              <a:t> </a:t>
            </a:r>
            <a:r>
              <a:rPr lang="vi-VN" smtClean="0"/>
              <a:t>được</a:t>
            </a:r>
            <a:r>
              <a:rPr lang="en-US" smtClean="0"/>
              <a:t> </a:t>
            </a:r>
            <a:r>
              <a:rPr lang="vi-VN" smtClean="0"/>
              <a:t>đọc</a:t>
            </a:r>
            <a:r>
              <a:rPr lang="en-US" smtClean="0"/>
              <a:t> </a:t>
            </a:r>
            <a:r>
              <a:rPr lang="vi-VN" smtClean="0"/>
              <a:t>và</a:t>
            </a:r>
            <a:r>
              <a:rPr lang="en-US" smtClean="0"/>
              <a:t> </a:t>
            </a:r>
            <a:r>
              <a:rPr lang="vi-VN" smtClean="0"/>
              <a:t>ghi</a:t>
            </a:r>
            <a:r>
              <a:rPr lang="en-US" smtClean="0"/>
              <a:t> </a:t>
            </a:r>
            <a:r>
              <a:rPr lang="vi-VN" smtClean="0"/>
              <a:t>lên</a:t>
            </a:r>
            <a:r>
              <a:rPr lang="en-US" smtClean="0"/>
              <a:t> </a:t>
            </a:r>
            <a:r>
              <a:rPr lang="vi-VN" smtClean="0"/>
              <a:t>các</a:t>
            </a:r>
            <a:r>
              <a:rPr lang="en-US" smtClean="0"/>
              <a:t> </a:t>
            </a:r>
            <a:r>
              <a:rPr lang="vi-VN" smtClean="0"/>
              <a:t>tập</a:t>
            </a:r>
            <a:r>
              <a:rPr lang="en-US" smtClean="0"/>
              <a:t> </a:t>
            </a:r>
            <a:r>
              <a:rPr lang="vi-VN" smtClean="0"/>
              <a:t>tin của</a:t>
            </a:r>
            <a:r>
              <a:rPr lang="en-US" smtClean="0"/>
              <a:t> </a:t>
            </a:r>
            <a:r>
              <a:rPr lang="vi-VN" smtClean="0"/>
              <a:t>máy</a:t>
            </a:r>
            <a:r>
              <a:rPr lang="en-US" smtClean="0"/>
              <a:t> </a:t>
            </a:r>
            <a:r>
              <a:rPr lang="vi-VN" smtClean="0"/>
              <a:t>đang</a:t>
            </a:r>
            <a:r>
              <a:rPr lang="en-US" smtClean="0"/>
              <a:t> </a:t>
            </a:r>
            <a:r>
              <a:rPr lang="vi-VN" smtClean="0"/>
              <a:t>chạy</a:t>
            </a:r>
            <a:r>
              <a:rPr lang="en-US" smtClean="0"/>
              <a:t> </a:t>
            </a:r>
            <a:r>
              <a:rPr lang="vi-VN" smtClean="0"/>
              <a:t>chúng</a:t>
            </a:r>
            <a:r>
              <a:rPr lang="vi-VN"/>
              <a:t>.</a:t>
            </a:r>
          </a:p>
          <a:p>
            <a:pPr lvl="1"/>
            <a:r>
              <a:rPr lang="vi-VN" smtClean="0"/>
              <a:t>Không</a:t>
            </a:r>
            <a:r>
              <a:rPr lang="en-US" smtClean="0"/>
              <a:t> </a:t>
            </a:r>
            <a:r>
              <a:rPr lang="vi-VN" smtClean="0"/>
              <a:t>được</a:t>
            </a:r>
            <a:r>
              <a:rPr lang="en-US" smtClean="0"/>
              <a:t> </a:t>
            </a:r>
            <a:r>
              <a:rPr lang="vi-VN" smtClean="0"/>
              <a:t>khởi</a:t>
            </a:r>
            <a:r>
              <a:rPr lang="en-US" smtClean="0"/>
              <a:t> </a:t>
            </a:r>
            <a:r>
              <a:rPr lang="vi-VN" smtClean="0"/>
              <a:t>động</a:t>
            </a:r>
            <a:r>
              <a:rPr lang="en-US" smtClean="0"/>
              <a:t> </a:t>
            </a:r>
            <a:r>
              <a:rPr lang="vi-VN" smtClean="0"/>
              <a:t>bất</a:t>
            </a:r>
            <a:r>
              <a:rPr lang="en-US" smtClean="0"/>
              <a:t> </a:t>
            </a:r>
            <a:r>
              <a:rPr lang="vi-VN" smtClean="0"/>
              <a:t>kỳ</a:t>
            </a:r>
            <a:r>
              <a:rPr lang="en-US" smtClean="0"/>
              <a:t> </a:t>
            </a:r>
            <a:r>
              <a:rPr lang="vi-VN" smtClean="0"/>
              <a:t>chương</a:t>
            </a:r>
            <a:r>
              <a:rPr lang="en-US" smtClean="0"/>
              <a:t> </a:t>
            </a:r>
            <a:r>
              <a:rPr lang="vi-VN" smtClean="0"/>
              <a:t>trình</a:t>
            </a:r>
            <a:r>
              <a:rPr lang="en-US" smtClean="0"/>
              <a:t> </a:t>
            </a:r>
            <a:r>
              <a:rPr lang="vi-VN" smtClean="0"/>
              <a:t>nào</a:t>
            </a:r>
            <a:r>
              <a:rPr lang="en-US" smtClean="0"/>
              <a:t> </a:t>
            </a:r>
            <a:r>
              <a:rPr lang="vi-VN" smtClean="0"/>
              <a:t>trên</a:t>
            </a:r>
            <a:r>
              <a:rPr lang="en-US" smtClean="0"/>
              <a:t> </a:t>
            </a:r>
            <a:r>
              <a:rPr lang="vi-VN" smtClean="0"/>
              <a:t>máy</a:t>
            </a:r>
            <a:r>
              <a:rPr lang="en-US" smtClean="0"/>
              <a:t> </a:t>
            </a:r>
            <a:r>
              <a:rPr lang="vi-VN" smtClean="0"/>
              <a:t>đang</a:t>
            </a:r>
            <a:r>
              <a:rPr lang="en-US" smtClean="0"/>
              <a:t> </a:t>
            </a:r>
            <a:r>
              <a:rPr lang="vi-VN" smtClean="0"/>
              <a:t>chạy</a:t>
            </a:r>
            <a:r>
              <a:rPr lang="vi-VN"/>
              <a:t>.</a:t>
            </a:r>
          </a:p>
          <a:p>
            <a:pPr lvl="1"/>
            <a:r>
              <a:rPr lang="vi-VN" smtClean="0"/>
              <a:t>Không</a:t>
            </a:r>
            <a:r>
              <a:rPr lang="en-US" smtClean="0"/>
              <a:t> </a:t>
            </a:r>
            <a:r>
              <a:rPr lang="vi-VN" smtClean="0"/>
              <a:t>được</a:t>
            </a:r>
            <a:r>
              <a:rPr lang="en-US" smtClean="0"/>
              <a:t> </a:t>
            </a:r>
            <a:r>
              <a:rPr lang="vi-VN" smtClean="0"/>
              <a:t>đọc</a:t>
            </a:r>
            <a:r>
              <a:rPr lang="en-US" smtClean="0"/>
              <a:t> </a:t>
            </a:r>
            <a:r>
              <a:rPr lang="vi-VN" smtClean="0"/>
              <a:t>bất</a:t>
            </a:r>
            <a:r>
              <a:rPr lang="en-US" smtClean="0"/>
              <a:t> </a:t>
            </a:r>
            <a:r>
              <a:rPr lang="vi-VN" smtClean="0"/>
              <a:t>kỳ</a:t>
            </a:r>
            <a:r>
              <a:rPr lang="en-US" smtClean="0"/>
              <a:t> </a:t>
            </a:r>
            <a:r>
              <a:rPr lang="vi-VN" smtClean="0"/>
              <a:t>tính</a:t>
            </a:r>
            <a:r>
              <a:rPr lang="en-US" smtClean="0"/>
              <a:t> </a:t>
            </a:r>
            <a:r>
              <a:rPr lang="vi-VN" smtClean="0"/>
              <a:t>chất</a:t>
            </a:r>
            <a:r>
              <a:rPr lang="en-US" smtClean="0"/>
              <a:t> </a:t>
            </a:r>
            <a:r>
              <a:rPr lang="vi-VN" smtClean="0"/>
              <a:t>nào</a:t>
            </a:r>
            <a:r>
              <a:rPr lang="en-US" smtClean="0"/>
              <a:t> </a:t>
            </a:r>
            <a:r>
              <a:rPr lang="vi-VN" smtClean="0"/>
              <a:t>của</a:t>
            </a:r>
            <a:r>
              <a:rPr lang="en-US" smtClean="0"/>
              <a:t> </a:t>
            </a:r>
            <a:r>
              <a:rPr lang="vi-VN" smtClean="0"/>
              <a:t>hệ</a:t>
            </a:r>
            <a:r>
              <a:rPr lang="en-US" smtClean="0"/>
              <a:t> </a:t>
            </a:r>
            <a:r>
              <a:rPr lang="vi-VN" smtClean="0"/>
              <a:t>thống</a:t>
            </a:r>
            <a:r>
              <a:rPr lang="vi-VN"/>
              <a:t>.</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Graphics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normAutofit/>
          </a:bodyPr>
          <a:lstStyle/>
          <a:p>
            <a:r>
              <a:rPr lang="vi-VN" dirty="0" smtClean="0"/>
              <a:t>java.awt.Graphics</a:t>
            </a:r>
            <a:r>
              <a:rPr lang="en-US" dirty="0" smtClean="0"/>
              <a:t> </a:t>
            </a:r>
            <a:r>
              <a:rPr lang="vi-VN" dirty="0" smtClean="0"/>
              <a:t>là</a:t>
            </a:r>
            <a:r>
              <a:rPr lang="en-US" dirty="0" smtClean="0"/>
              <a:t> </a:t>
            </a:r>
            <a:r>
              <a:rPr lang="vi-VN" dirty="0" smtClean="0"/>
              <a:t>l</a:t>
            </a:r>
            <a:r>
              <a:rPr lang="en-US" dirty="0" err="1" smtClean="0"/>
              <a:t>ớp</a:t>
            </a:r>
            <a:r>
              <a:rPr lang="en-US" dirty="0" smtClean="0"/>
              <a:t> </a:t>
            </a:r>
            <a:r>
              <a:rPr lang="vi-VN" dirty="0" smtClean="0"/>
              <a:t>cung</a:t>
            </a:r>
            <a:r>
              <a:rPr lang="en-US" dirty="0" smtClean="0"/>
              <a:t> </a:t>
            </a:r>
            <a:r>
              <a:rPr lang="vi-VN" dirty="0" smtClean="0"/>
              <a:t>cấp</a:t>
            </a:r>
            <a:r>
              <a:rPr lang="en-US" dirty="0" smtClean="0"/>
              <a:t> </a:t>
            </a:r>
            <a:r>
              <a:rPr lang="vi-VN" dirty="0" smtClean="0"/>
              <a:t>các</a:t>
            </a:r>
            <a:r>
              <a:rPr lang="en-US" dirty="0"/>
              <a:t> </a:t>
            </a:r>
            <a:r>
              <a:rPr lang="vi-VN" dirty="0" smtClean="0"/>
              <a:t>phương</a:t>
            </a:r>
            <a:r>
              <a:rPr lang="en-US" dirty="0" smtClean="0"/>
              <a:t> </a:t>
            </a:r>
            <a:r>
              <a:rPr lang="vi-VN" dirty="0" smtClean="0"/>
              <a:t>thức</a:t>
            </a:r>
            <a:r>
              <a:rPr lang="en-US" dirty="0" smtClean="0"/>
              <a:t> </a:t>
            </a:r>
            <a:r>
              <a:rPr lang="vi-VN" dirty="0" smtClean="0"/>
              <a:t>vẽ</a:t>
            </a:r>
            <a:r>
              <a:rPr lang="en-US" dirty="0" smtClean="0"/>
              <a:t> </a:t>
            </a:r>
            <a:r>
              <a:rPr lang="vi-VN" dirty="0" smtClean="0"/>
              <a:t>đồ</a:t>
            </a:r>
            <a:r>
              <a:rPr lang="en-US" dirty="0" smtClean="0"/>
              <a:t> </a:t>
            </a:r>
            <a:r>
              <a:rPr lang="vi-VN" dirty="0" smtClean="0"/>
              <a:t>hoạ</a:t>
            </a:r>
            <a:r>
              <a:rPr lang="en-US" dirty="0" smtClean="0"/>
              <a:t> </a:t>
            </a:r>
            <a:r>
              <a:rPr lang="vi-VN" dirty="0" smtClean="0"/>
              <a:t>cơ</a:t>
            </a:r>
            <a:r>
              <a:rPr lang="en-US" dirty="0" smtClean="0"/>
              <a:t> </a:t>
            </a:r>
            <a:r>
              <a:rPr lang="vi-VN" dirty="0" smtClean="0"/>
              <a:t>bản:</a:t>
            </a:r>
            <a:endParaRPr lang="en-US" dirty="0" smtClean="0"/>
          </a:p>
          <a:p>
            <a:pPr lvl="1"/>
            <a:r>
              <a:rPr lang="en-US" dirty="0" err="1" smtClean="0"/>
              <a:t>Điều</a:t>
            </a:r>
            <a:r>
              <a:rPr lang="en-US" dirty="0" smtClean="0"/>
              <a:t> </a:t>
            </a:r>
            <a:r>
              <a:rPr lang="en-US" dirty="0" err="1" smtClean="0"/>
              <a:t>khiển</a:t>
            </a:r>
            <a:r>
              <a:rPr lang="en-US" dirty="0" smtClean="0"/>
              <a:t> </a:t>
            </a:r>
            <a:r>
              <a:rPr lang="en-US" dirty="0" err="1" smtClean="0"/>
              <a:t>mầu</a:t>
            </a:r>
            <a:r>
              <a:rPr lang="en-US" dirty="0" smtClean="0"/>
              <a:t>(Color)</a:t>
            </a:r>
          </a:p>
          <a:p>
            <a:pPr lvl="1"/>
            <a:r>
              <a:rPr lang="vi-VN" dirty="0" smtClean="0"/>
              <a:t>Đường</a:t>
            </a:r>
            <a:r>
              <a:rPr lang="en-US" dirty="0" smtClean="0"/>
              <a:t> </a:t>
            </a:r>
            <a:r>
              <a:rPr lang="vi-VN" dirty="0" smtClean="0"/>
              <a:t>thẳng(Line)</a:t>
            </a:r>
            <a:endParaRPr lang="en-US" dirty="0" smtClean="0"/>
          </a:p>
          <a:p>
            <a:pPr lvl="1"/>
            <a:r>
              <a:rPr lang="vi-VN" dirty="0" smtClean="0"/>
              <a:t>Đường</a:t>
            </a:r>
            <a:r>
              <a:rPr lang="en-US" dirty="0" smtClean="0"/>
              <a:t> </a:t>
            </a:r>
            <a:r>
              <a:rPr lang="vi-VN" dirty="0" smtClean="0"/>
              <a:t>oval(Oval)</a:t>
            </a:r>
            <a:endParaRPr lang="en-US" dirty="0" smtClean="0"/>
          </a:p>
          <a:p>
            <a:pPr lvl="1"/>
            <a:r>
              <a:rPr lang="en-US" dirty="0" err="1" smtClean="0"/>
              <a:t>Hình</a:t>
            </a:r>
            <a:r>
              <a:rPr lang="en-US" dirty="0" smtClean="0"/>
              <a:t> </a:t>
            </a:r>
            <a:r>
              <a:rPr lang="en-US" dirty="0" err="1" smtClean="0"/>
              <a:t>chữ</a:t>
            </a:r>
            <a:r>
              <a:rPr lang="en-US" dirty="0" smtClean="0"/>
              <a:t> </a:t>
            </a:r>
            <a:r>
              <a:rPr lang="en-US" dirty="0" err="1" smtClean="0"/>
              <a:t>nhật</a:t>
            </a:r>
            <a:r>
              <a:rPr lang="en-US" dirty="0" smtClean="0"/>
              <a:t> (Rectangle)</a:t>
            </a:r>
          </a:p>
          <a:p>
            <a:pPr lvl="1"/>
            <a:r>
              <a:rPr lang="en-US" dirty="0" err="1" smtClean="0"/>
              <a:t>Đa</a:t>
            </a:r>
            <a:r>
              <a:rPr lang="en-US" dirty="0" smtClean="0"/>
              <a:t> </a:t>
            </a:r>
            <a:r>
              <a:rPr lang="en-US" dirty="0" err="1" smtClean="0"/>
              <a:t>giác</a:t>
            </a:r>
            <a:r>
              <a:rPr lang="en-US" dirty="0" smtClean="0"/>
              <a:t>(Polygon)</a:t>
            </a:r>
          </a:p>
          <a:p>
            <a:pPr lvl="1"/>
            <a:r>
              <a:rPr lang="vi-VN" dirty="0" smtClean="0"/>
              <a:t>Văn</a:t>
            </a:r>
            <a:r>
              <a:rPr lang="en-US" dirty="0" smtClean="0"/>
              <a:t> </a:t>
            </a:r>
            <a:r>
              <a:rPr lang="vi-VN" dirty="0" smtClean="0"/>
              <a:t>bản(Text)</a:t>
            </a:r>
            <a:endParaRPr lang="en-US" dirty="0" smtClean="0"/>
          </a:p>
          <a:p>
            <a:pPr lvl="1"/>
            <a:r>
              <a:rPr lang="en-US" dirty="0" err="1" smtClean="0"/>
              <a:t>Hình</a:t>
            </a:r>
            <a:r>
              <a:rPr lang="en-US" dirty="0" smtClean="0"/>
              <a:t> </a:t>
            </a:r>
            <a:r>
              <a:rPr lang="en-US" dirty="0" err="1" smtClean="0"/>
              <a:t>ảnh</a:t>
            </a:r>
            <a:r>
              <a:rPr lang="en-US" dirty="0" smtClean="0"/>
              <a:t> (Image)</a:t>
            </a:r>
            <a:r>
              <a:rPr lang="en-US" dirty="0" smtClean="0">
                <a:latin typeface="+mj-lt"/>
              </a:rPr>
              <a:t/>
            </a:r>
            <a:br>
              <a:rPr lang="en-US" dirty="0" smtClean="0">
                <a:latin typeface="+mj-lt"/>
              </a:rPr>
            </a:br>
            <a:endParaRPr lang="en-US" dirty="0">
              <a:latin typeface="+mj-lt"/>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LớpGraphics </a:t>
            </a:r>
            <a:br>
              <a:rPr lang="en-US">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685800"/>
          </a:xfrm>
        </p:spPr>
        <p:txBody>
          <a:bodyPr/>
          <a:lstStyle/>
          <a:p>
            <a:pPr>
              <a:buNone/>
            </a:pPr>
            <a:r>
              <a:rPr lang="vi-VN" smtClean="0"/>
              <a:t>•Hệ</a:t>
            </a:r>
            <a:r>
              <a:rPr lang="en-US" smtClean="0"/>
              <a:t> </a:t>
            </a:r>
            <a:r>
              <a:rPr lang="vi-VN" smtClean="0"/>
              <a:t>toạ</a:t>
            </a:r>
            <a:r>
              <a:rPr lang="en-US" smtClean="0"/>
              <a:t> </a:t>
            </a:r>
            <a:r>
              <a:rPr lang="vi-VN" smtClean="0"/>
              <a:t>độ</a:t>
            </a:r>
            <a:endParaRPr lang="en-US"/>
          </a:p>
        </p:txBody>
      </p:sp>
      <p:pic>
        <p:nvPicPr>
          <p:cNvPr id="4098" name="Picture 2"/>
          <p:cNvPicPr>
            <a:picLocks noChangeAspect="1" noChangeArrowheads="1"/>
          </p:cNvPicPr>
          <p:nvPr/>
        </p:nvPicPr>
        <p:blipFill>
          <a:blip r:embed="rId2" cstate="print"/>
          <a:srcRect/>
          <a:stretch>
            <a:fillRect/>
          </a:stretch>
        </p:blipFill>
        <p:spPr bwMode="auto">
          <a:xfrm>
            <a:off x="1524000" y="2286000"/>
            <a:ext cx="4552950" cy="30384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3A67AEA-BCC7-46E0-99F2-CE941161949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mtClean="0">
                <a:latin typeface="Times New Roman" pitchFamily="18" charset="0"/>
                <a:cs typeface="Times New Roman" pitchFamily="18" charset="0"/>
              </a:rPr>
              <a:t>Lớp Graphics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389120"/>
          </a:xfrm>
        </p:spPr>
        <p:txBody>
          <a:bodyPr>
            <a:normAutofit fontScale="92500" lnSpcReduction="20000"/>
          </a:bodyPr>
          <a:lstStyle/>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vi-VN" dirty="0" smtClean="0">
                <a:latin typeface="Times New Roman" pitchFamily="18" charset="0"/>
                <a:cs typeface="Times New Roman" pitchFamily="18" charset="0"/>
              </a:rPr>
              <a:t>ẽ</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đườngthẳng</a:t>
            </a:r>
            <a:endParaRPr lang="vi-VN" dirty="0">
              <a:latin typeface="Times New Roman" pitchFamily="18" charset="0"/>
              <a:cs typeface="Times New Roman" pitchFamily="18" charset="0"/>
            </a:endParaRPr>
          </a:p>
          <a:p>
            <a:pPr lvl="1"/>
            <a:r>
              <a:rPr lang="en-US" smtClean="0">
                <a:latin typeface="Times New Roman" pitchFamily="18" charset="0"/>
                <a:cs typeface="Times New Roman" pitchFamily="18" charset="0"/>
              </a:rPr>
              <a:t>public void drawLine(int x1, int y1,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x2</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y2</a:t>
            </a:r>
            <a:r>
              <a:rPr lang="en-US" dirty="0">
                <a:latin typeface="Times New Roman" pitchFamily="18" charset="0"/>
                <a:cs typeface="Times New Roman" pitchFamily="18" charset="0"/>
              </a:rPr>
              <a:t>);</a:t>
            </a:r>
          </a:p>
          <a:p>
            <a:r>
              <a:rPr lang="en-US" dirty="0" err="1" smtClean="0">
                <a:latin typeface="Times New Roman" pitchFamily="18" charset="0"/>
                <a:cs typeface="Times New Roman" pitchFamily="18" charset="0"/>
              </a:rPr>
              <a:t>Vẽ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chữ</a:t>
            </a:r>
            <a:r>
              <a:rPr lang="en-US" smtClean="0">
                <a:latin typeface="Times New Roman" pitchFamily="18" charset="0"/>
                <a:cs typeface="Times New Roman" pitchFamily="18" charset="0"/>
              </a:rPr>
              <a:t> nhật</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drawRect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width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height</a:t>
            </a:r>
            <a:r>
              <a:rPr lang="en-US" dirty="0">
                <a:latin typeface="Times New Roman" pitchFamily="18" charset="0"/>
                <a:cs typeface="Times New Roman" pitchFamily="18" charset="0"/>
              </a:rPr>
              <a:t>);</a:t>
            </a:r>
          </a:p>
          <a:p>
            <a:r>
              <a:rPr lang="en-US" dirty="0" err="1" smtClean="0">
                <a:latin typeface="Times New Roman" pitchFamily="18" charset="0"/>
                <a:cs typeface="Times New Roman" pitchFamily="18" charset="0"/>
              </a:rPr>
              <a:t>Tô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nhật</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fillRect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width, </a:t>
            </a:r>
            <a:r>
              <a:rPr lang="en-US" dirty="0" err="1" smtClean="0">
                <a:latin typeface="Times New Roman" pitchFamily="18" charset="0"/>
                <a:cs typeface="Times New Roman" pitchFamily="18" charset="0"/>
              </a:rPr>
              <a:t>intheight</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Xoá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nhật</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clearRect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width,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height);</a:t>
            </a:r>
          </a:p>
          <a:p>
            <a:r>
              <a:rPr lang="vi-VN" dirty="0" smtClean="0">
                <a:latin typeface="Times New Roman" pitchFamily="18" charset="0"/>
                <a:cs typeface="Times New Roman" pitchFamily="18" charset="0"/>
              </a:rPr>
              <a:t>Vẽ đa giác</a:t>
            </a:r>
          </a:p>
          <a:p>
            <a:pPr lvl="1"/>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drawPolygon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numPoint</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drawPolygon</a:t>
            </a:r>
            <a:r>
              <a:rPr lang="en-US" dirty="0" smtClean="0">
                <a:latin typeface="Times New Roman" pitchFamily="18" charset="0"/>
                <a:cs typeface="Times New Roman" pitchFamily="18" charset="0"/>
              </a:rPr>
              <a:t>(Polygon p);</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latin typeface="Times New Roman" pitchFamily="18" charset="0"/>
                <a:cs typeface="Times New Roman" pitchFamily="18" charset="0"/>
              </a:rPr>
              <a:t>Lớp Graphics</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endParaRPr lang="en-US">
              <a:latin typeface="+mj-lt"/>
            </a:endParaRPr>
          </a:p>
          <a:p>
            <a:pPr>
              <a:buNone/>
            </a:pPr>
            <a:r>
              <a:rPr lang="en-US" smtClean="0">
                <a:latin typeface="+mj-lt"/>
              </a:rPr>
              <a:t>Demo </a:t>
            </a:r>
          </a:p>
          <a:p>
            <a:pPr>
              <a:buNone/>
            </a:pPr>
            <a:r>
              <a:rPr lang="en-US">
                <a:latin typeface="+mj-lt"/>
              </a:rPr>
              <a:t> </a:t>
            </a:r>
            <a:r>
              <a:rPr lang="en-US" smtClean="0">
                <a:latin typeface="+mj-lt"/>
              </a:rPr>
              <a:t>       import java.applet.Applet;</a:t>
            </a:r>
          </a:p>
          <a:p>
            <a:pPr>
              <a:buNone/>
            </a:pPr>
            <a:r>
              <a:rPr lang="en-US">
                <a:latin typeface="+mj-lt"/>
              </a:rPr>
              <a:t> </a:t>
            </a:r>
            <a:r>
              <a:rPr lang="en-US" smtClean="0">
                <a:latin typeface="+mj-lt"/>
              </a:rPr>
              <a:t>       importjava.awt.Graphics;</a:t>
            </a:r>
          </a:p>
          <a:p>
            <a:pPr>
              <a:buNone/>
            </a:pPr>
            <a:r>
              <a:rPr lang="en-US">
                <a:latin typeface="+mj-lt"/>
              </a:rPr>
              <a:t> </a:t>
            </a:r>
            <a:r>
              <a:rPr lang="en-US" smtClean="0">
                <a:latin typeface="+mj-lt"/>
              </a:rPr>
              <a:t> public class DemoRect extends Applet</a:t>
            </a:r>
          </a:p>
          <a:p>
            <a:pPr>
              <a:buNone/>
            </a:pPr>
            <a:r>
              <a:rPr lang="en-US" smtClean="0">
                <a:latin typeface="+mj-lt"/>
              </a:rPr>
              <a:t>         {</a:t>
            </a:r>
          </a:p>
          <a:p>
            <a:pPr>
              <a:buNone/>
            </a:pPr>
            <a:r>
              <a:rPr lang="en-US">
                <a:latin typeface="+mj-lt"/>
              </a:rPr>
              <a:t> </a:t>
            </a:r>
            <a:r>
              <a:rPr lang="en-US" smtClean="0">
                <a:latin typeface="+mj-lt"/>
              </a:rPr>
              <a:t>          public void init()</a:t>
            </a:r>
          </a:p>
          <a:p>
            <a:pPr lvl="1">
              <a:buNone/>
            </a:pPr>
            <a:r>
              <a:rPr lang="en-US">
                <a:latin typeface="+mj-lt"/>
              </a:rPr>
              <a:t> </a:t>
            </a:r>
            <a:r>
              <a:rPr lang="en-US" smtClean="0">
                <a:latin typeface="+mj-lt"/>
              </a:rPr>
              <a:t>    {</a:t>
            </a:r>
          </a:p>
          <a:p>
            <a:pPr lvl="1">
              <a:buNone/>
            </a:pPr>
            <a:r>
              <a:rPr lang="en-US">
                <a:latin typeface="+mj-lt"/>
              </a:rPr>
              <a:t>	</a:t>
            </a:r>
            <a:r>
              <a:rPr lang="en-US" smtClean="0">
                <a:latin typeface="+mj-lt"/>
              </a:rPr>
              <a:t>	System.out.println</a:t>
            </a:r>
            <a:r>
              <a:rPr lang="en-US">
                <a:latin typeface="+mj-lt"/>
              </a:rPr>
              <a:t>("Demonstration of some simple figures</a:t>
            </a:r>
            <a:r>
              <a:rPr lang="en-US" smtClean="0">
                <a:latin typeface="+mj-lt"/>
              </a:rPr>
              <a:t>");</a:t>
            </a:r>
          </a:p>
          <a:p>
            <a:pPr lvl="1">
              <a:buNone/>
            </a:pPr>
            <a:r>
              <a:rPr lang="en-US">
                <a:latin typeface="+mj-lt"/>
              </a:rPr>
              <a:t> </a:t>
            </a:r>
            <a:r>
              <a:rPr lang="en-US" smtClean="0">
                <a:latin typeface="+mj-lt"/>
              </a:rPr>
              <a:t>     } </a:t>
            </a:r>
          </a:p>
          <a:p>
            <a:pPr lvl="1">
              <a:buNone/>
            </a:pPr>
            <a:r>
              <a:rPr lang="en-US" smtClean="0">
                <a:latin typeface="+mj-lt"/>
              </a:rPr>
              <a:t>   public void paint(Graphics g)</a:t>
            </a:r>
          </a:p>
          <a:p>
            <a:pPr lvl="1">
              <a:buNone/>
            </a:pPr>
            <a:r>
              <a:rPr lang="en-US">
                <a:latin typeface="+mj-lt"/>
              </a:rPr>
              <a:t> </a:t>
            </a:r>
            <a:r>
              <a:rPr lang="en-US" smtClean="0">
                <a:latin typeface="+mj-lt"/>
              </a:rPr>
              <a:t>   { </a:t>
            </a:r>
          </a:p>
          <a:p>
            <a:pPr lvl="1">
              <a:buNone/>
            </a:pPr>
            <a:r>
              <a:rPr lang="en-US">
                <a:latin typeface="+mj-lt"/>
              </a:rPr>
              <a:t>	</a:t>
            </a:r>
            <a:r>
              <a:rPr lang="en-US" smtClean="0">
                <a:latin typeface="+mj-lt"/>
              </a:rPr>
              <a:t>g.drawLine(70</a:t>
            </a:r>
            <a:r>
              <a:rPr lang="en-US">
                <a:latin typeface="+mj-lt"/>
              </a:rPr>
              <a:t>, 300, 400, 250</a:t>
            </a:r>
            <a:r>
              <a:rPr lang="en-US" smtClean="0">
                <a:latin typeface="+mj-lt"/>
              </a:rPr>
              <a:t>);</a:t>
            </a:r>
          </a:p>
          <a:p>
            <a:pPr lvl="1">
              <a:buNone/>
            </a:pPr>
            <a:r>
              <a:rPr lang="en-US">
                <a:latin typeface="+mj-lt"/>
              </a:rPr>
              <a:t> </a:t>
            </a:r>
            <a:r>
              <a:rPr lang="en-US" smtClean="0">
                <a:latin typeface="+mj-lt"/>
              </a:rPr>
              <a:t>      g.drawRect(100</a:t>
            </a:r>
            <a:r>
              <a:rPr lang="en-US">
                <a:latin typeface="+mj-lt"/>
              </a:rPr>
              <a:t>, 50, 130, 170</a:t>
            </a:r>
            <a:r>
              <a:rPr lang="en-US" smtClean="0">
                <a:latin typeface="+mj-lt"/>
              </a:rPr>
              <a:t>);</a:t>
            </a:r>
          </a:p>
          <a:p>
            <a:pPr lvl="1">
              <a:buNone/>
            </a:pPr>
            <a:r>
              <a:rPr lang="en-US">
                <a:latin typeface="+mj-lt"/>
              </a:rPr>
              <a:t> </a:t>
            </a:r>
            <a:r>
              <a:rPr lang="en-US" smtClean="0">
                <a:latin typeface="+mj-lt"/>
              </a:rPr>
              <a:t>      g.fillRect(120</a:t>
            </a:r>
            <a:r>
              <a:rPr lang="en-US">
                <a:latin typeface="+mj-lt"/>
              </a:rPr>
              <a:t>, 70, 70, 70</a:t>
            </a:r>
            <a:r>
              <a:rPr lang="en-US" smtClean="0">
                <a:latin typeface="+mj-lt"/>
              </a:rPr>
              <a:t>);</a:t>
            </a:r>
          </a:p>
          <a:p>
            <a:pPr lvl="1">
              <a:buNone/>
            </a:pPr>
            <a:r>
              <a:rPr lang="en-US">
                <a:latin typeface="+mj-lt"/>
              </a:rPr>
              <a:t> </a:t>
            </a:r>
            <a:r>
              <a:rPr lang="en-US" smtClean="0">
                <a:latin typeface="+mj-lt"/>
              </a:rPr>
              <a:t>      int</a:t>
            </a:r>
            <a:r>
              <a:rPr lang="en-US">
                <a:latin typeface="+mj-lt"/>
              </a:rPr>
              <a:t>[] x = { 280, 310, 330, 430, 370 </a:t>
            </a:r>
            <a:r>
              <a:rPr lang="en-US" smtClean="0">
                <a:latin typeface="+mj-lt"/>
              </a:rPr>
              <a:t>};</a:t>
            </a:r>
          </a:p>
          <a:p>
            <a:pPr lvl="1">
              <a:buNone/>
            </a:pPr>
            <a:r>
              <a:rPr lang="en-US">
                <a:latin typeface="+mj-lt"/>
              </a:rPr>
              <a:t> </a:t>
            </a:r>
            <a:r>
              <a:rPr lang="en-US" smtClean="0">
                <a:latin typeface="+mj-lt"/>
              </a:rPr>
              <a:t>      int</a:t>
            </a:r>
            <a:r>
              <a:rPr lang="en-US">
                <a:latin typeface="+mj-lt"/>
              </a:rPr>
              <a:t>[] y = { </a:t>
            </a:r>
            <a:r>
              <a:rPr lang="en-US" smtClean="0">
                <a:latin typeface="+mj-lt"/>
              </a:rPr>
              <a:t>200</a:t>
            </a:r>
            <a:r>
              <a:rPr lang="en-US">
                <a:latin typeface="+mj-lt"/>
              </a:rPr>
              <a:t>, 140, 170, 70, 90 </a:t>
            </a:r>
            <a:r>
              <a:rPr lang="en-US" smtClean="0">
                <a:latin typeface="+mj-lt"/>
              </a:rPr>
              <a:t>};</a:t>
            </a:r>
          </a:p>
          <a:p>
            <a:pPr lvl="1">
              <a:buNone/>
            </a:pPr>
            <a:r>
              <a:rPr lang="en-US" smtClean="0">
                <a:latin typeface="+mj-lt"/>
              </a:rPr>
              <a:t>           g.drawPolygon(x</a:t>
            </a:r>
            <a:r>
              <a:rPr lang="en-US">
                <a:latin typeface="+mj-lt"/>
              </a:rPr>
              <a:t>, y, x.length</a:t>
            </a:r>
            <a:r>
              <a:rPr lang="en-US" smtClean="0">
                <a:latin typeface="+mj-lt"/>
              </a:rPr>
              <a:t>);</a:t>
            </a:r>
          </a:p>
          <a:p>
            <a:pPr lvl="1">
              <a:buNone/>
            </a:pPr>
            <a:r>
              <a:rPr lang="en-US" smtClean="0">
                <a:latin typeface="+mj-lt"/>
              </a:rPr>
              <a:t>}</a:t>
            </a:r>
          </a:p>
          <a:p>
            <a:pPr lvl="1">
              <a:buNone/>
            </a:pPr>
            <a:r>
              <a:rPr lang="en-US" smtClean="0">
                <a:latin typeface="+mj-lt"/>
              </a:rPr>
              <a:t>} </a:t>
            </a:r>
            <a:endParaRPr lang="en-US">
              <a:latin typeface="+mj-lt"/>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229600" cy="1143000"/>
          </a:xfrm>
        </p:spPr>
        <p:txBody>
          <a:bodyPr>
            <a:normAutofit fontScale="90000"/>
          </a:bodyPr>
          <a:lstStyle/>
          <a:p>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229600" cy="4389120"/>
          </a:xfrm>
        </p:spPr>
        <p:txBody>
          <a:bodyPr>
            <a:normAutofit fontScale="92500" lnSpcReduction="20000"/>
          </a:bodyPr>
          <a:lstStyle/>
          <a:p>
            <a:pPr>
              <a:buNone/>
            </a:pPr>
            <a:endParaRPr lang="en-US">
              <a:latin typeface="Times New Roman" pitchFamily="18" charset="0"/>
              <a:cs typeface="Times New Roman" pitchFamily="18" charset="0"/>
            </a:endParaRPr>
          </a:p>
          <a:p>
            <a:r>
              <a:rPr lang="vi-VN" smtClean="0">
                <a:latin typeface="Times New Roman" panose="02020603050405020304" pitchFamily="18" charset="0"/>
                <a:cs typeface="Times New Roman" panose="02020603050405020304" pitchFamily="18" charset="0"/>
              </a:rPr>
              <a:t>Vẽ</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đường</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tròn/elip</a:t>
            </a:r>
            <a:endParaRPr lang="vi-VN">
              <a:latin typeface="Times New Roman" panose="02020603050405020304" pitchFamily="18" charset="0"/>
              <a:cs typeface="Times New Roman" panose="02020603050405020304" pitchFamily="18" charset="0"/>
            </a:endParaRPr>
          </a:p>
          <a:p>
            <a:pPr lvl="1"/>
            <a:r>
              <a:rPr lang="en-US" smtClean="0">
                <a:latin typeface="Times New Roman" panose="02020603050405020304" pitchFamily="18" charset="0"/>
                <a:cs typeface="Times New Roman" panose="02020603050405020304" pitchFamily="18" charset="0"/>
              </a:rPr>
              <a:t>public void drawOval(int x</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int y</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int width</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int height</a:t>
            </a:r>
            <a:r>
              <a:rPr lang="en-US">
                <a:latin typeface="Times New Roman" panose="02020603050405020304" pitchFamily="18" charset="0"/>
                <a:cs typeface="Times New Roman" panose="02020603050405020304" pitchFamily="18" charset="0"/>
              </a:rPr>
              <a:t>);</a:t>
            </a:r>
          </a:p>
          <a:p>
            <a:r>
              <a:rPr lang="vi-VN" smtClean="0">
                <a:latin typeface="Times New Roman" panose="02020603050405020304" pitchFamily="18" charset="0"/>
                <a:cs typeface="Times New Roman" panose="02020603050405020304" pitchFamily="18" charset="0"/>
              </a:rPr>
              <a:t>Tô</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đường</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tròn/elip</a:t>
            </a:r>
            <a:endParaRPr lang="vi-VN">
              <a:latin typeface="Times New Roman" panose="02020603050405020304" pitchFamily="18" charset="0"/>
              <a:cs typeface="Times New Roman" panose="02020603050405020304" pitchFamily="18" charset="0"/>
            </a:endParaRPr>
          </a:p>
          <a:p>
            <a:pPr lvl="1"/>
            <a:r>
              <a:rPr lang="en-US" smtClean="0">
                <a:latin typeface="Times New Roman" panose="02020603050405020304" pitchFamily="18" charset="0"/>
                <a:cs typeface="Times New Roman" panose="02020603050405020304" pitchFamily="18" charset="0"/>
              </a:rPr>
              <a:t>public void fillOval(intx</a:t>
            </a:r>
            <a:r>
              <a:rPr lang="en-US">
                <a:latin typeface="Times New Roman" panose="02020603050405020304" pitchFamily="18" charset="0"/>
                <a:cs typeface="Times New Roman" panose="02020603050405020304" pitchFamily="18" charset="0"/>
              </a:rPr>
              <a:t>, inty, intwidth, intheight);</a:t>
            </a:r>
          </a:p>
          <a:p>
            <a:r>
              <a:rPr lang="en-US" smtClean="0">
                <a:latin typeface="Times New Roman" panose="02020603050405020304" pitchFamily="18" charset="0"/>
                <a:cs typeface="Times New Roman" panose="02020603050405020304" pitchFamily="18" charset="0"/>
              </a:rPr>
              <a:t>Vẽ </a:t>
            </a:r>
            <a:r>
              <a:rPr lang="en-US">
                <a:latin typeface="Times New Roman" panose="02020603050405020304" pitchFamily="18" charset="0"/>
                <a:cs typeface="Times New Roman" panose="02020603050405020304" pitchFamily="18" charset="0"/>
              </a:rPr>
              <a:t>cung tròn</a:t>
            </a:r>
          </a:p>
          <a:p>
            <a:pPr lvl="1"/>
            <a:r>
              <a:rPr lang="en-US" smtClean="0">
                <a:latin typeface="Times New Roman" panose="02020603050405020304" pitchFamily="18" charset="0"/>
                <a:cs typeface="Times New Roman" panose="02020603050405020304" pitchFamily="18" charset="0"/>
              </a:rPr>
              <a:t>public void drawArc(int </a:t>
            </a:r>
            <a:r>
              <a:rPr lang="en-US">
                <a:latin typeface="Times New Roman" panose="02020603050405020304" pitchFamily="18" charset="0"/>
                <a:cs typeface="Times New Roman" panose="02020603050405020304" pitchFamily="18" charset="0"/>
              </a:rPr>
              <a:t>x, int y, int width, int height, int startAngle, int arcAngle);</a:t>
            </a:r>
          </a:p>
          <a:p>
            <a:r>
              <a:rPr lang="en-US" smtClean="0">
                <a:latin typeface="Times New Roman" panose="02020603050405020304" pitchFamily="18" charset="0"/>
                <a:cs typeface="Times New Roman" panose="02020603050405020304" pitchFamily="18" charset="0"/>
              </a:rPr>
              <a:t>Vẽ </a:t>
            </a:r>
            <a:r>
              <a:rPr lang="en-US">
                <a:latin typeface="Times New Roman" panose="02020603050405020304" pitchFamily="18" charset="0"/>
                <a:cs typeface="Times New Roman" panose="02020603050405020304" pitchFamily="18" charset="0"/>
              </a:rPr>
              <a:t>xâu kí tự</a:t>
            </a:r>
          </a:p>
          <a:p>
            <a:pPr lvl="1"/>
            <a:r>
              <a:rPr lang="en-US" smtClean="0">
                <a:latin typeface="Times New Roman" panose="02020603050405020304" pitchFamily="18" charset="0"/>
                <a:cs typeface="Times New Roman" panose="02020603050405020304" pitchFamily="18" charset="0"/>
              </a:rPr>
              <a:t>public void drawString(String </a:t>
            </a:r>
            <a:r>
              <a:rPr lang="en-US">
                <a:latin typeface="Times New Roman" panose="02020603050405020304" pitchFamily="18" charset="0"/>
                <a:cs typeface="Times New Roman" panose="02020603050405020304" pitchFamily="18" charset="0"/>
              </a:rPr>
              <a:t>str, int x, int y);</a:t>
            </a:r>
          </a:p>
          <a:p>
            <a:r>
              <a:rPr lang="en-US" smtClean="0">
                <a:latin typeface="Times New Roman" panose="02020603050405020304" pitchFamily="18" charset="0"/>
                <a:cs typeface="Times New Roman" panose="02020603050405020304" pitchFamily="18" charset="0"/>
              </a:rPr>
              <a:t>Vẽ </a:t>
            </a:r>
            <a:r>
              <a:rPr lang="en-US">
                <a:latin typeface="Times New Roman" panose="02020603050405020304" pitchFamily="18" charset="0"/>
                <a:cs typeface="Times New Roman" panose="02020603050405020304" pitchFamily="18" charset="0"/>
              </a:rPr>
              <a:t>ảnh</a:t>
            </a:r>
          </a:p>
          <a:p>
            <a:pPr lvl="1"/>
            <a:r>
              <a:rPr lang="fr-FR" smtClean="0">
                <a:latin typeface="Times New Roman" panose="02020603050405020304" pitchFamily="18" charset="0"/>
                <a:cs typeface="Times New Roman" panose="02020603050405020304" pitchFamily="18" charset="0"/>
              </a:rPr>
              <a:t>public void drawImage(Image </a:t>
            </a:r>
            <a:r>
              <a:rPr lang="fr-FR">
                <a:latin typeface="Times New Roman" panose="02020603050405020304" pitchFamily="18" charset="0"/>
                <a:cs typeface="Times New Roman" panose="02020603050405020304" pitchFamily="18" charset="0"/>
              </a:rPr>
              <a:t>img, int x, int y,...);</a:t>
            </a:r>
          </a:p>
          <a:p>
            <a:pP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public class </a:t>
            </a:r>
            <a:r>
              <a:rPr lang="en-US" dirty="0" err="1" smtClean="0"/>
              <a:t>DemoOval</a:t>
            </a:r>
            <a:r>
              <a:rPr lang="en-US" dirty="0" smtClean="0"/>
              <a:t> extends Applet</a:t>
            </a:r>
          </a:p>
          <a:p>
            <a:pPr>
              <a:buNone/>
            </a:pPr>
            <a:r>
              <a:rPr lang="en-US" dirty="0" smtClean="0"/>
              <a:t>{</a:t>
            </a:r>
          </a:p>
          <a:p>
            <a:pPr>
              <a:buNone/>
            </a:pPr>
            <a:r>
              <a:rPr lang="en-US" dirty="0" smtClean="0"/>
              <a:t>    public void </a:t>
            </a:r>
            <a:r>
              <a:rPr lang="en-US" dirty="0" err="1" smtClean="0"/>
              <a:t>init</a:t>
            </a:r>
            <a:r>
              <a:rPr lang="en-US" dirty="0" smtClean="0"/>
              <a:t>() </a:t>
            </a:r>
          </a:p>
          <a:p>
            <a:pPr>
              <a:buNone/>
            </a:pPr>
            <a:r>
              <a:rPr lang="en-US" dirty="0" smtClean="0"/>
              <a:t>    {</a:t>
            </a:r>
            <a:r>
              <a:rPr lang="en-US" dirty="0" err="1" smtClean="0"/>
              <a:t>System.out.println</a:t>
            </a:r>
            <a:r>
              <a:rPr lang="en-US" dirty="0" smtClean="0"/>
              <a:t>("Demonstration of some simple figures");}</a:t>
            </a:r>
          </a:p>
          <a:p>
            <a:pPr>
              <a:buNone/>
            </a:pPr>
            <a:r>
              <a:rPr lang="en-US" dirty="0" smtClean="0"/>
              <a:t>    public void paint(Graphics g)</a:t>
            </a:r>
          </a:p>
          <a:p>
            <a:pPr>
              <a:buNone/>
            </a:pPr>
            <a:r>
              <a:rPr lang="en-US" dirty="0" smtClean="0"/>
              <a:t>    {</a:t>
            </a:r>
          </a:p>
          <a:p>
            <a:pPr>
              <a:buNone/>
            </a:pPr>
            <a:r>
              <a:rPr lang="en-US" dirty="0" smtClean="0"/>
              <a:t>        </a:t>
            </a:r>
            <a:r>
              <a:rPr lang="en-US" dirty="0" err="1" smtClean="0"/>
              <a:t>int</a:t>
            </a:r>
            <a:r>
              <a:rPr lang="en-US" dirty="0" smtClean="0"/>
              <a:t> </a:t>
            </a:r>
            <a:r>
              <a:rPr lang="en-US" dirty="0" err="1" smtClean="0"/>
              <a:t>xstart</a:t>
            </a:r>
            <a:r>
              <a:rPr lang="en-US" dirty="0" smtClean="0"/>
              <a:t> = 70, </a:t>
            </a:r>
            <a:r>
              <a:rPr lang="en-US" dirty="0" err="1" smtClean="0"/>
              <a:t>ystart</a:t>
            </a:r>
            <a:r>
              <a:rPr lang="en-US" dirty="0" smtClean="0"/>
              <a:t> = 40, size = 100;</a:t>
            </a:r>
          </a:p>
          <a:p>
            <a:pPr>
              <a:buNone/>
            </a:pPr>
            <a:r>
              <a:rPr lang="en-US" dirty="0" smtClean="0"/>
              <a:t>        </a:t>
            </a:r>
            <a:r>
              <a:rPr lang="en-US" dirty="0" err="1" smtClean="0"/>
              <a:t>g.drawOval</a:t>
            </a:r>
            <a:r>
              <a:rPr lang="en-US" dirty="0" smtClean="0"/>
              <a:t>(</a:t>
            </a:r>
            <a:r>
              <a:rPr lang="en-US" dirty="0" err="1" smtClean="0"/>
              <a:t>xstart</a:t>
            </a:r>
            <a:r>
              <a:rPr lang="en-US" dirty="0" smtClean="0"/>
              <a:t>, </a:t>
            </a:r>
            <a:r>
              <a:rPr lang="en-US" dirty="0" err="1" smtClean="0"/>
              <a:t>ystart</a:t>
            </a:r>
            <a:r>
              <a:rPr lang="en-US" dirty="0" smtClean="0"/>
              <a:t>, size, size);</a:t>
            </a:r>
          </a:p>
          <a:p>
            <a:pPr>
              <a:buNone/>
            </a:pPr>
            <a:r>
              <a:rPr lang="en-US" dirty="0" smtClean="0"/>
              <a:t>        </a:t>
            </a:r>
            <a:r>
              <a:rPr lang="en-US" dirty="0" err="1" smtClean="0"/>
              <a:t>g.drawOval</a:t>
            </a:r>
            <a:r>
              <a:rPr lang="en-US" dirty="0" smtClean="0"/>
              <a:t>(</a:t>
            </a:r>
            <a:r>
              <a:rPr lang="en-US" dirty="0" err="1" smtClean="0"/>
              <a:t>xstart</a:t>
            </a:r>
            <a:r>
              <a:rPr lang="en-US" dirty="0" smtClean="0"/>
              <a:t> + (size*3)/4, </a:t>
            </a:r>
            <a:r>
              <a:rPr lang="en-US" dirty="0" err="1" smtClean="0"/>
              <a:t>ystart</a:t>
            </a:r>
            <a:r>
              <a:rPr lang="en-US" dirty="0" smtClean="0"/>
              <a:t>, size, size);</a:t>
            </a:r>
          </a:p>
          <a:p>
            <a:pPr>
              <a:buNone/>
            </a:pPr>
            <a:r>
              <a:rPr lang="en-US" dirty="0" smtClean="0"/>
              <a:t>        </a:t>
            </a:r>
            <a:r>
              <a:rPr lang="en-US" dirty="0" err="1" smtClean="0"/>
              <a:t>g.drawOval</a:t>
            </a:r>
            <a:r>
              <a:rPr lang="en-US" dirty="0" smtClean="0"/>
              <a:t>(</a:t>
            </a:r>
            <a:r>
              <a:rPr lang="en-US" dirty="0" err="1" smtClean="0"/>
              <a:t>xstart</a:t>
            </a:r>
            <a:r>
              <a:rPr lang="en-US" dirty="0" smtClean="0"/>
              <a:t> + size/2, </a:t>
            </a:r>
            <a:r>
              <a:rPr lang="en-US" dirty="0" err="1" smtClean="0"/>
              <a:t>ystart</a:t>
            </a:r>
            <a:r>
              <a:rPr lang="en-US" dirty="0" smtClean="0"/>
              <a:t> + size/2, size, size);</a:t>
            </a:r>
          </a:p>
          <a:p>
            <a:pPr>
              <a:buNone/>
            </a:pPr>
            <a:r>
              <a:rPr lang="en-US" dirty="0" smtClean="0"/>
              <a:t>        </a:t>
            </a:r>
            <a:r>
              <a:rPr lang="en-US" dirty="0" err="1" smtClean="0"/>
              <a:t>g.drawArc</a:t>
            </a:r>
            <a:r>
              <a:rPr lang="en-US" dirty="0" smtClean="0"/>
              <a:t>(</a:t>
            </a:r>
            <a:r>
              <a:rPr lang="en-US" dirty="0" err="1" smtClean="0"/>
              <a:t>xstart</a:t>
            </a:r>
            <a:r>
              <a:rPr lang="en-US" dirty="0" smtClean="0"/>
              <a:t>, </a:t>
            </a:r>
            <a:r>
              <a:rPr lang="en-US" dirty="0" err="1" smtClean="0"/>
              <a:t>ystart</a:t>
            </a:r>
            <a:r>
              <a:rPr lang="en-US" dirty="0" smtClean="0"/>
              <a:t>, 300, 200, 0, 90);</a:t>
            </a:r>
          </a:p>
          <a:p>
            <a:pPr>
              <a:buNone/>
            </a:pPr>
            <a:r>
              <a:rPr lang="en-US" dirty="0" smtClean="0"/>
              <a:t>        </a:t>
            </a:r>
            <a:r>
              <a:rPr lang="en-US" dirty="0" err="1" smtClean="0"/>
              <a:t>g.drawString</a:t>
            </a:r>
            <a:r>
              <a:rPr lang="en-US" dirty="0" smtClean="0"/>
              <a:t>("good morning !", </a:t>
            </a:r>
            <a:r>
              <a:rPr lang="en-US" dirty="0" err="1" smtClean="0"/>
              <a:t>xstart</a:t>
            </a:r>
            <a:r>
              <a:rPr lang="en-US" dirty="0" smtClean="0"/>
              <a:t> + 265, </a:t>
            </a:r>
            <a:r>
              <a:rPr lang="en-US" dirty="0" err="1" smtClean="0"/>
              <a:t>ystart</a:t>
            </a:r>
            <a:r>
              <a:rPr lang="en-US" dirty="0" smtClean="0"/>
              <a:t> + 90);</a:t>
            </a:r>
          </a:p>
          <a:p>
            <a:pPr>
              <a:buNone/>
            </a:pPr>
            <a:r>
              <a:rPr lang="en-US" dirty="0" smtClean="0"/>
              <a: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import </a:t>
            </a:r>
            <a:r>
              <a:rPr lang="en-US" dirty="0" err="1" smtClean="0"/>
              <a:t>java.applet.Applet</a:t>
            </a:r>
            <a:r>
              <a:rPr lang="en-US" dirty="0" smtClean="0"/>
              <a:t>;</a:t>
            </a:r>
          </a:p>
          <a:p>
            <a:pPr>
              <a:buNone/>
            </a:pPr>
            <a:r>
              <a:rPr lang="en-US" dirty="0" smtClean="0"/>
              <a:t>import </a:t>
            </a:r>
            <a:r>
              <a:rPr lang="en-US" dirty="0" err="1" smtClean="0"/>
              <a:t>java.awt.Graphics</a:t>
            </a:r>
            <a:r>
              <a:rPr lang="en-US" dirty="0" smtClean="0"/>
              <a:t>;</a:t>
            </a:r>
          </a:p>
          <a:p>
            <a:pPr>
              <a:buNone/>
            </a:pPr>
            <a:r>
              <a:rPr lang="en-US" dirty="0" smtClean="0"/>
              <a:t>import </a:t>
            </a:r>
            <a:r>
              <a:rPr lang="en-US" dirty="0" err="1" smtClean="0"/>
              <a:t>java.awt.Image</a:t>
            </a:r>
            <a:r>
              <a:rPr lang="en-US" dirty="0" smtClean="0"/>
              <a:t>;</a:t>
            </a:r>
          </a:p>
          <a:p>
            <a:pPr>
              <a:buNone/>
            </a:pPr>
            <a:r>
              <a:rPr lang="en-US" dirty="0" smtClean="0"/>
              <a:t>public class </a:t>
            </a:r>
            <a:r>
              <a:rPr lang="en-US" dirty="0" err="1" smtClean="0"/>
              <a:t>DemoImage</a:t>
            </a:r>
            <a:r>
              <a:rPr lang="en-US" dirty="0" smtClean="0"/>
              <a:t> extends Applet {</a:t>
            </a:r>
          </a:p>
          <a:p>
            <a:pPr>
              <a:buNone/>
            </a:pPr>
            <a:r>
              <a:rPr lang="en-US" dirty="0" smtClean="0"/>
              <a:t>public void </a:t>
            </a:r>
            <a:r>
              <a:rPr lang="en-US" dirty="0" err="1" smtClean="0"/>
              <a:t>init</a:t>
            </a:r>
            <a:r>
              <a:rPr lang="en-US" dirty="0" smtClean="0"/>
              <a:t>() {</a:t>
            </a:r>
          </a:p>
          <a:p>
            <a:pPr>
              <a:buNone/>
            </a:pPr>
            <a:r>
              <a:rPr lang="en-US" dirty="0" smtClean="0"/>
              <a:t>        // TODO start asynchronous download of heavy resources</a:t>
            </a:r>
          </a:p>
          <a:p>
            <a:pPr>
              <a:buNone/>
            </a:pPr>
            <a:r>
              <a:rPr lang="en-US" dirty="0" smtClean="0"/>
              <a:t>        </a:t>
            </a:r>
            <a:r>
              <a:rPr lang="en-US" dirty="0" err="1" smtClean="0"/>
              <a:t>System.out.println</a:t>
            </a:r>
            <a:r>
              <a:rPr lang="en-US" dirty="0" smtClean="0"/>
              <a:t>("Demonstration of imaging");</a:t>
            </a:r>
          </a:p>
          <a:p>
            <a:pPr>
              <a:buNone/>
            </a:pPr>
            <a:r>
              <a:rPr lang="en-US" dirty="0" smtClean="0"/>
              <a:t>    }</a:t>
            </a:r>
          </a:p>
          <a:p>
            <a:pPr>
              <a:buNone/>
            </a:pPr>
            <a:r>
              <a:rPr lang="en-US" dirty="0" smtClean="0"/>
              <a:t>    public void paint(Graphics g)</a:t>
            </a:r>
          </a:p>
          <a:p>
            <a:pPr>
              <a:buNone/>
            </a:pPr>
            <a:r>
              <a:rPr lang="en-US" dirty="0" smtClean="0"/>
              <a:t>    {Image </a:t>
            </a:r>
            <a:r>
              <a:rPr lang="en-US" dirty="0" err="1" smtClean="0"/>
              <a:t>image</a:t>
            </a:r>
            <a:r>
              <a:rPr lang="en-US" dirty="0" smtClean="0"/>
              <a:t> = </a:t>
            </a:r>
            <a:r>
              <a:rPr lang="en-US" dirty="0" err="1" smtClean="0"/>
              <a:t>getToolkit</a:t>
            </a:r>
            <a:r>
              <a:rPr lang="en-US" dirty="0" smtClean="0"/>
              <a:t>().</a:t>
            </a:r>
            <a:r>
              <a:rPr lang="en-US" dirty="0" err="1" smtClean="0"/>
              <a:t>getImage</a:t>
            </a:r>
            <a:r>
              <a:rPr lang="en-US" dirty="0" smtClean="0"/>
              <a:t>("C:/Users/</a:t>
            </a:r>
            <a:r>
              <a:rPr lang="en-US" dirty="0" err="1" smtClean="0"/>
              <a:t>Hp</a:t>
            </a:r>
            <a:r>
              <a:rPr lang="en-US" dirty="0" smtClean="0"/>
              <a:t>/Desktop/ABC/KONG0001.jpg");</a:t>
            </a:r>
          </a:p>
          <a:p>
            <a:pPr>
              <a:buNone/>
            </a:pPr>
            <a:r>
              <a:rPr lang="en-US" dirty="0" smtClean="0"/>
              <a:t>    </a:t>
            </a:r>
            <a:r>
              <a:rPr lang="en-US" dirty="0" err="1" smtClean="0"/>
              <a:t>g.drawImage</a:t>
            </a:r>
            <a:r>
              <a:rPr lang="en-US" dirty="0" smtClean="0"/>
              <a:t>(image, 0, 0, this);}</a:t>
            </a:r>
          </a:p>
          <a:p>
            <a:pPr>
              <a:buNone/>
            </a:pPr>
            <a:r>
              <a:rPr lang="en-US" dirty="0" smtClean="0"/>
              <a:t>    </a:t>
            </a:r>
          </a:p>
          <a:p>
            <a:pPr>
              <a:buNone/>
            </a:pPr>
            <a:r>
              <a:rPr lang="en-US" dirty="0" smtClean="0"/>
              <a:t>    // TODO overwrite start(), stop() and destroy() methods</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smtClean="0">
                <a:latin typeface="Times New Roman" pitchFamily="18" charset="0"/>
                <a:cs typeface="Times New Roman" pitchFamily="18" charset="0"/>
              </a:rPr>
              <a:t>Các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khái</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niệm</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cơ</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bản</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b="1" dirty="0" err="1" smtClean="0"/>
              <a:t>Hướng</a:t>
            </a:r>
            <a:r>
              <a:rPr lang="en-US" b="1" dirty="0" smtClean="0"/>
              <a:t> </a:t>
            </a:r>
            <a:r>
              <a:rPr lang="en-US" b="1" dirty="0" err="1" smtClean="0"/>
              <a:t>đối</a:t>
            </a:r>
            <a:r>
              <a:rPr lang="en-US" b="1" dirty="0" smtClean="0"/>
              <a:t> </a:t>
            </a:r>
            <a:r>
              <a:rPr lang="en-US" b="1" dirty="0" err="1" smtClean="0"/>
              <a:t>tượng</a:t>
            </a:r>
            <a:r>
              <a:rPr lang="en-US" b="1" dirty="0" smtClean="0"/>
              <a:t>, </a:t>
            </a:r>
            <a:r>
              <a:rPr lang="en-US" b="1" dirty="0" err="1" smtClean="0"/>
              <a:t>các</a:t>
            </a:r>
            <a:r>
              <a:rPr lang="en-US" b="1" dirty="0" smtClean="0"/>
              <a:t> </a:t>
            </a:r>
            <a:r>
              <a:rPr lang="en-US" b="1" dirty="0" err="1" smtClean="0"/>
              <a:t>khái</a:t>
            </a:r>
            <a:r>
              <a:rPr lang="en-US" b="1" dirty="0" smtClean="0"/>
              <a:t> </a:t>
            </a:r>
            <a:r>
              <a:rPr lang="en-US" b="1" dirty="0" err="1" smtClean="0"/>
              <a:t>niệm</a:t>
            </a:r>
            <a:r>
              <a:rPr lang="en-US" b="1" dirty="0" smtClean="0"/>
              <a:t> </a:t>
            </a:r>
            <a:r>
              <a:rPr lang="en-US" b="1" dirty="0" err="1" smtClean="0"/>
              <a:t>hướng</a:t>
            </a:r>
            <a:r>
              <a:rPr lang="en-US" b="1" dirty="0" smtClean="0"/>
              <a:t> </a:t>
            </a:r>
            <a:r>
              <a:rPr lang="en-US" b="1" dirty="0" err="1" smtClean="0"/>
              <a:t>đối</a:t>
            </a:r>
            <a:r>
              <a:rPr lang="en-US" b="1" dirty="0" smtClean="0"/>
              <a:t> </a:t>
            </a:r>
            <a:r>
              <a:rPr lang="en-US" b="1" dirty="0" err="1" smtClean="0"/>
              <a:t>tượng</a:t>
            </a:r>
            <a:endParaRPr lang="en-US" b="1" dirty="0" smtClean="0"/>
          </a:p>
          <a:p>
            <a:pPr lvl="1"/>
            <a:r>
              <a:rPr lang="en-US" b="1" dirty="0" err="1" smtClean="0"/>
              <a:t>Đối</a:t>
            </a:r>
            <a:r>
              <a:rPr lang="en-US" b="1" dirty="0" smtClean="0"/>
              <a:t> </a:t>
            </a:r>
            <a:r>
              <a:rPr lang="en-US" b="1" dirty="0" err="1" smtClean="0"/>
              <a:t>tượng</a:t>
            </a:r>
            <a:r>
              <a:rPr lang="en-US" b="1" dirty="0" smtClean="0"/>
              <a:t>, </a:t>
            </a:r>
            <a:r>
              <a:rPr lang="en-US" b="1" dirty="0" err="1" smtClean="0"/>
              <a:t>lớp</a:t>
            </a:r>
            <a:r>
              <a:rPr lang="en-US" b="1" dirty="0" smtClean="0"/>
              <a:t> </a:t>
            </a:r>
            <a:r>
              <a:rPr lang="en-US" b="1" dirty="0" err="1" smtClean="0"/>
              <a:t>các</a:t>
            </a:r>
            <a:r>
              <a:rPr lang="en-US" b="1" dirty="0" smtClean="0"/>
              <a:t> </a:t>
            </a:r>
            <a:r>
              <a:rPr lang="en-US" b="1" dirty="0" err="1" smtClean="0"/>
              <a:t>đối</a:t>
            </a:r>
            <a:r>
              <a:rPr lang="en-US" b="1" dirty="0" smtClean="0"/>
              <a:t> </a:t>
            </a:r>
            <a:r>
              <a:rPr lang="en-US" b="1" dirty="0" err="1" smtClean="0"/>
              <a:t>tượng</a:t>
            </a:r>
            <a:r>
              <a:rPr lang="en-US" b="1" dirty="0" smtClean="0"/>
              <a:t>, </a:t>
            </a:r>
            <a:r>
              <a:rPr lang="en-US" b="1" dirty="0" err="1" smtClean="0"/>
              <a:t>Đa</a:t>
            </a:r>
            <a:r>
              <a:rPr lang="en-US" b="1" dirty="0" smtClean="0"/>
              <a:t> </a:t>
            </a:r>
            <a:r>
              <a:rPr lang="en-US" b="1" dirty="0" err="1" smtClean="0"/>
              <a:t>hình</a:t>
            </a:r>
            <a:r>
              <a:rPr lang="en-US" b="1" dirty="0" smtClean="0"/>
              <a:t>, </a:t>
            </a:r>
            <a:r>
              <a:rPr lang="en-US" b="1" dirty="0" err="1" smtClean="0"/>
              <a:t>Viết</a:t>
            </a:r>
            <a:r>
              <a:rPr lang="en-US" b="1" dirty="0" smtClean="0"/>
              <a:t> </a:t>
            </a:r>
            <a:r>
              <a:rPr lang="en-US" b="1" dirty="0" err="1" smtClean="0"/>
              <a:t>đè</a:t>
            </a:r>
            <a:r>
              <a:rPr lang="en-US" b="1" dirty="0" smtClean="0"/>
              <a:t>, </a:t>
            </a:r>
            <a:r>
              <a:rPr lang="en-US" b="1" dirty="0" err="1" smtClean="0"/>
              <a:t>nạp</a:t>
            </a:r>
            <a:r>
              <a:rPr lang="en-US" b="1" dirty="0" smtClean="0"/>
              <a:t> </a:t>
            </a:r>
            <a:r>
              <a:rPr lang="en-US" b="1" dirty="0" err="1" smtClean="0"/>
              <a:t>chồng</a:t>
            </a:r>
            <a:r>
              <a:rPr lang="en-US" b="1" dirty="0" smtClean="0"/>
              <a:t>, </a:t>
            </a:r>
            <a:r>
              <a:rPr lang="en-US" b="1" dirty="0" err="1" smtClean="0"/>
              <a:t>toán</a:t>
            </a:r>
            <a:r>
              <a:rPr lang="en-US" b="1" dirty="0" smtClean="0"/>
              <a:t> </a:t>
            </a:r>
            <a:r>
              <a:rPr lang="en-US" b="1" dirty="0" err="1" smtClean="0"/>
              <a:t>tử</a:t>
            </a:r>
            <a:r>
              <a:rPr lang="en-US" b="1" dirty="0" smtClean="0"/>
              <a:t> </a:t>
            </a:r>
            <a:r>
              <a:rPr lang="en-US" b="1" dirty="0" err="1" smtClean="0"/>
              <a:t>tạo</a:t>
            </a:r>
            <a:r>
              <a:rPr lang="en-US" b="1" dirty="0" smtClean="0"/>
              <a:t> </a:t>
            </a:r>
            <a:r>
              <a:rPr lang="en-US" b="1" dirty="0" err="1" smtClean="0"/>
              <a:t>lập</a:t>
            </a:r>
            <a:endParaRPr lang="en-US" b="1" dirty="0" smtClean="0"/>
          </a:p>
          <a:p>
            <a:pPr lvl="1"/>
            <a:r>
              <a:rPr lang="vi-VN" b="1" dirty="0" smtClean="0"/>
              <a:t>Kế thừa</a:t>
            </a:r>
            <a:r>
              <a:rPr lang="vi-VN" dirty="0" smtClean="0"/>
              <a:t/>
            </a:r>
            <a:br>
              <a:rPr lang="vi-VN" dirty="0" smtClean="0"/>
            </a:br>
            <a:r>
              <a:rPr lang="vi-VN" dirty="0" smtClean="0"/>
              <a:t>- Trong java,1 class con có thể kế thừa từ 1 class khác ( class cha) .Class con sẽ kế thừa toàn bộ thuộc tính,phương thức mà class cha có</a:t>
            </a:r>
            <a:br>
              <a:rPr lang="vi-VN" dirty="0" smtClean="0"/>
            </a:br>
            <a:r>
              <a:rPr lang="vi-VN" dirty="0" smtClean="0"/>
              <a:t>- Sử dụng từ khóa </a:t>
            </a:r>
            <a:r>
              <a:rPr lang="vi-VN" dirty="0" smtClean="0">
                <a:solidFill>
                  <a:srgbClr val="FF0000"/>
                </a:solidFill>
              </a:rPr>
              <a:t>extends</a:t>
            </a:r>
            <a:r>
              <a:rPr lang="vi-VN" dirty="0" smtClean="0"/>
              <a:t> để kế thừa</a:t>
            </a:r>
            <a:endParaRPr lang="en-US" b="1" dirty="0" smtClean="0"/>
          </a:p>
          <a:p>
            <a:pPr>
              <a:buNone/>
            </a:pPr>
            <a:r>
              <a:rPr lang="vi-VN" dirty="0" smtClean="0"/>
              <a:t/>
            </a:r>
            <a:br>
              <a:rPr lang="vi-VN" dirty="0" smtClean="0"/>
            </a:b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Các lớp tiện ích khác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3505200"/>
          </a:xfrm>
        </p:spPr>
        <p:txBody>
          <a:bodyPr>
            <a:normAutofit/>
          </a:bodyPr>
          <a:lstStyle/>
          <a:p>
            <a:r>
              <a:rPr lang="vi-VN" dirty="0"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vi-VN" b="1" dirty="0" smtClean="0">
                <a:latin typeface="Times New Roman" pitchFamily="18" charset="0"/>
                <a:cs typeface="Times New Roman" pitchFamily="18" charset="0"/>
              </a:rPr>
              <a:t>Point</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màn</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hình</a:t>
            </a:r>
            <a:endParaRPr lang="vi-VN" dirty="0">
              <a:latin typeface="Times New Roman" pitchFamily="18" charset="0"/>
              <a:cs typeface="Times New Roman" pitchFamily="18" charset="0"/>
            </a:endParaRPr>
          </a:p>
          <a:p>
            <a:r>
              <a:rPr lang="vi-VN" smtClean="0">
                <a:latin typeface="Times New Roman" pitchFamily="18" charset="0"/>
                <a:cs typeface="Times New Roman" pitchFamily="18" charset="0"/>
              </a:rPr>
              <a:t>Lớp</a:t>
            </a:r>
            <a:r>
              <a:rPr lang="en-US" smtClean="0">
                <a:latin typeface="Times New Roman" pitchFamily="18" charset="0"/>
                <a:cs typeface="Times New Roman" pitchFamily="18" charset="0"/>
              </a:rPr>
              <a:t> </a:t>
            </a:r>
            <a:r>
              <a:rPr lang="vi-VN" b="1" smtClean="0">
                <a:latin typeface="Times New Roman" pitchFamily="18" charset="0"/>
                <a:cs typeface="Times New Roman" pitchFamily="18" charset="0"/>
              </a:rPr>
              <a:t>Dimension</a:t>
            </a:r>
            <a:r>
              <a:rPr lang="vi-VN" smtClean="0">
                <a:latin typeface="Times New Roman" pitchFamily="18" charset="0"/>
                <a:cs typeface="Times New Roman" pitchFamily="18" charset="0"/>
              </a:rPr>
              <a:t>: </a:t>
            </a:r>
            <a:r>
              <a:rPr lang="vi-VN" dirty="0"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kích</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thước</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rộng</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a:t>
            </a:r>
            <a:r>
              <a:rPr lang="vi-VN" smtClean="0">
                <a:latin typeface="Times New Roman" pitchFamily="18" charset="0"/>
                <a:cs typeface="Times New Roman" pitchFamily="18" charset="0"/>
              </a:rPr>
              <a:t>cao</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của </a:t>
            </a:r>
            <a:r>
              <a:rPr lang="vi-VN" dirty="0">
                <a:latin typeface="Times New Roman" pitchFamily="18" charset="0"/>
                <a:cs typeface="Times New Roman" pitchFamily="18" charset="0"/>
              </a:rPr>
              <a:t>một đối tượng</a:t>
            </a:r>
          </a:p>
          <a:p>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Rectangle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endParaRPr lang="en-US" dirty="0">
              <a:latin typeface="Times New Roman" pitchFamily="18" charset="0"/>
              <a:cs typeface="Times New Roman" pitchFamily="18" charset="0"/>
            </a:endParaRPr>
          </a:p>
          <a:p>
            <a:r>
              <a:rPr lang="vi-VN" dirty="0"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vi-VN" b="1" dirty="0" smtClean="0">
                <a:latin typeface="Times New Roman" pitchFamily="18" charset="0"/>
                <a:cs typeface="Times New Roman" pitchFamily="18" charset="0"/>
              </a:rPr>
              <a:t>Polygon</a:t>
            </a:r>
            <a:r>
              <a:rPr lang="vi-VN" dirty="0">
                <a:latin typeface="Times New Roman" pitchFamily="18" charset="0"/>
                <a:cs typeface="Times New Roman" pitchFamily="18" charset="0"/>
              </a:rPr>
              <a:t>: biểu diễn đa giác</a:t>
            </a:r>
          </a:p>
          <a:p>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Color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màu</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sắc</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import </a:t>
            </a:r>
            <a:r>
              <a:rPr lang="en-US" dirty="0" err="1" smtClean="0"/>
              <a:t>java.applet.Applet</a:t>
            </a:r>
            <a:r>
              <a:rPr lang="en-US" dirty="0" smtClean="0"/>
              <a:t>;</a:t>
            </a:r>
          </a:p>
          <a:p>
            <a:pPr>
              <a:buNone/>
            </a:pPr>
            <a:r>
              <a:rPr lang="en-US" dirty="0" smtClean="0"/>
              <a:t>import </a:t>
            </a:r>
            <a:r>
              <a:rPr lang="en-US" dirty="0" err="1" smtClean="0"/>
              <a:t>java.awt.Graphics</a:t>
            </a:r>
            <a:r>
              <a:rPr lang="en-US" dirty="0" smtClean="0"/>
              <a:t>;</a:t>
            </a:r>
          </a:p>
          <a:p>
            <a:pPr>
              <a:buNone/>
            </a:pPr>
            <a:r>
              <a:rPr lang="en-US" dirty="0" smtClean="0"/>
              <a:t>import </a:t>
            </a:r>
            <a:r>
              <a:rPr lang="en-US" dirty="0" err="1" smtClean="0"/>
              <a:t>java.awt</a:t>
            </a:r>
            <a:r>
              <a:rPr lang="en-US" dirty="0" smtClean="0"/>
              <a:t>.*;</a:t>
            </a:r>
          </a:p>
          <a:p>
            <a:pPr>
              <a:buNone/>
            </a:pPr>
            <a:r>
              <a:rPr lang="en-US" dirty="0" smtClean="0"/>
              <a:t>public class </a:t>
            </a:r>
            <a:r>
              <a:rPr lang="en-US" dirty="0" err="1" smtClean="0"/>
              <a:t>DemoColor</a:t>
            </a:r>
            <a:r>
              <a:rPr lang="en-US" dirty="0" smtClean="0"/>
              <a:t> extends Applet {</a:t>
            </a:r>
          </a:p>
          <a:p>
            <a:pPr>
              <a:buNone/>
            </a:pPr>
            <a:r>
              <a:rPr lang="en-US" dirty="0" smtClean="0"/>
              <a:t>public void </a:t>
            </a:r>
            <a:r>
              <a:rPr lang="en-US" dirty="0" err="1" smtClean="0"/>
              <a:t>init</a:t>
            </a:r>
            <a:r>
              <a:rPr lang="en-US" dirty="0" smtClean="0"/>
              <a:t>() {</a:t>
            </a:r>
          </a:p>
          <a:p>
            <a:pPr>
              <a:buNone/>
            </a:pPr>
            <a:r>
              <a:rPr lang="en-US" dirty="0" smtClean="0"/>
              <a:t>        // TODO start asynchronous download of heavy resources</a:t>
            </a:r>
          </a:p>
          <a:p>
            <a:pPr>
              <a:buNone/>
            </a:pPr>
            <a:r>
              <a:rPr lang="en-US" dirty="0" smtClean="0"/>
              <a:t>    }</a:t>
            </a:r>
          </a:p>
          <a:p>
            <a:pPr>
              <a:buNone/>
            </a:pPr>
            <a:r>
              <a:rPr lang="en-US" dirty="0" smtClean="0"/>
              <a:t>    public void paint(Graphics g)</a:t>
            </a:r>
          </a:p>
          <a:p>
            <a:pPr>
              <a:buNone/>
            </a:pPr>
            <a:r>
              <a:rPr lang="en-US" dirty="0" smtClean="0"/>
              <a:t>    {  Dimension size = </a:t>
            </a:r>
            <a:r>
              <a:rPr lang="en-US" dirty="0" err="1" smtClean="0"/>
              <a:t>getSize</a:t>
            </a:r>
            <a:r>
              <a:rPr lang="en-US" dirty="0" smtClean="0"/>
              <a:t>();</a:t>
            </a:r>
          </a:p>
          <a:p>
            <a:pPr>
              <a:buNone/>
            </a:pPr>
            <a:r>
              <a:rPr lang="en-US" dirty="0" smtClean="0"/>
              <a:t>       </a:t>
            </a:r>
            <a:r>
              <a:rPr lang="en-US" dirty="0" err="1" smtClean="0"/>
              <a:t>g.setColor</a:t>
            </a:r>
            <a:r>
              <a:rPr lang="en-US" dirty="0" smtClean="0"/>
              <a:t>(</a:t>
            </a:r>
            <a:r>
              <a:rPr lang="en-US" dirty="0" err="1" smtClean="0"/>
              <a:t>Color.orange</a:t>
            </a:r>
            <a:r>
              <a:rPr lang="en-US" dirty="0" smtClean="0"/>
              <a:t>);</a:t>
            </a:r>
          </a:p>
          <a:p>
            <a:pPr>
              <a:buNone/>
            </a:pPr>
            <a:r>
              <a:rPr lang="en-US" dirty="0" smtClean="0"/>
              <a:t>       </a:t>
            </a:r>
            <a:r>
              <a:rPr lang="en-US" dirty="0" err="1" smtClean="0"/>
              <a:t>g.fillRect</a:t>
            </a:r>
            <a:r>
              <a:rPr lang="en-US" dirty="0" smtClean="0"/>
              <a:t>(0, 0, </a:t>
            </a:r>
            <a:r>
              <a:rPr lang="en-US" dirty="0" err="1" smtClean="0"/>
              <a:t>size.width</a:t>
            </a:r>
            <a:r>
              <a:rPr lang="en-US" dirty="0" smtClean="0"/>
              <a:t>, </a:t>
            </a:r>
            <a:r>
              <a:rPr lang="en-US" dirty="0" err="1" smtClean="0"/>
              <a:t>size.height</a:t>
            </a:r>
            <a:r>
              <a:rPr lang="en-US" dirty="0" smtClean="0"/>
              <a:t>);</a:t>
            </a:r>
          </a:p>
          <a:p>
            <a:pPr>
              <a:buNone/>
            </a:pPr>
            <a:r>
              <a:rPr lang="en-US" smtClean="0"/>
              <a:t>       Color color = new Color(10, 150, 20);</a:t>
            </a:r>
          </a:p>
          <a:p>
            <a:pPr>
              <a:buNone/>
            </a:pPr>
            <a:r>
              <a:rPr lang="en-US" smtClean="0"/>
              <a:t>       g.setColor(color);</a:t>
            </a:r>
          </a:p>
          <a:p>
            <a:pPr>
              <a:buNone/>
            </a:pPr>
            <a:r>
              <a:rPr lang="en-US" dirty="0"/>
              <a:t>	</a:t>
            </a:r>
            <a:r>
              <a:rPr lang="en-US" dirty="0" err="1" smtClean="0"/>
              <a:t>g.drawString</a:t>
            </a:r>
            <a:r>
              <a:rPr lang="en-US" dirty="0" smtClean="0"/>
              <a:t>("I am a colorful string", </a:t>
            </a:r>
            <a:r>
              <a:rPr lang="en-US" dirty="0" err="1" smtClean="0"/>
              <a:t>size.width</a:t>
            </a:r>
            <a:r>
              <a:rPr lang="en-US" dirty="0" smtClean="0"/>
              <a:t>/2 -50, </a:t>
            </a:r>
            <a:r>
              <a:rPr lang="en-US" dirty="0" err="1" smtClean="0"/>
              <a:t>size.height</a:t>
            </a:r>
            <a:r>
              <a:rPr lang="en-US" dirty="0" smtClean="0"/>
              <a:t>/2);</a:t>
            </a:r>
          </a:p>
          <a:p>
            <a:pPr>
              <a:buNone/>
            </a:pPr>
            <a:r>
              <a:rPr lang="en-US" dirty="0" smtClean="0"/>
              <a: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Times New Roman" panose="02020603050405020304" pitchFamily="18" charset="0"/>
                <a:cs typeface="Times New Roman" panose="02020603050405020304" pitchFamily="18" charset="0"/>
              </a:rPr>
              <a:t>import </a:t>
            </a:r>
            <a:r>
              <a:rPr lang="en-US" dirty="0" err="1" smtClean="0">
                <a:latin typeface="Times New Roman" panose="02020603050405020304" pitchFamily="18" charset="0"/>
                <a:cs typeface="Times New Roman" panose="02020603050405020304" pitchFamily="18" charset="0"/>
              </a:rPr>
              <a:t>java.applet.Applet</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import </a:t>
            </a:r>
            <a:r>
              <a:rPr lang="en-US" dirty="0" err="1" smtClean="0">
                <a:latin typeface="Times New Roman" panose="02020603050405020304" pitchFamily="18" charset="0"/>
                <a:cs typeface="Times New Roman" panose="02020603050405020304" pitchFamily="18" charset="0"/>
              </a:rPr>
              <a:t>java.awt</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public class </a:t>
            </a:r>
            <a:r>
              <a:rPr lang="en-US" dirty="0" err="1" smtClean="0">
                <a:latin typeface="Times New Roman" panose="02020603050405020304" pitchFamily="18" charset="0"/>
                <a:cs typeface="Times New Roman" panose="02020603050405020304" pitchFamily="18" charset="0"/>
              </a:rPr>
              <a:t>DemoFont</a:t>
            </a:r>
            <a:r>
              <a:rPr lang="en-US" dirty="0" smtClean="0">
                <a:latin typeface="Times New Roman" panose="02020603050405020304" pitchFamily="18" charset="0"/>
                <a:cs typeface="Times New Roman" panose="02020603050405020304" pitchFamily="18" charset="0"/>
              </a:rPr>
              <a:t> extends Applet {</a:t>
            </a:r>
          </a:p>
          <a:p>
            <a:pPr marL="0" indent="0">
              <a:buNone/>
            </a:pPr>
            <a:r>
              <a:rPr lang="en-US" dirty="0" smtClean="0">
                <a:latin typeface="Times New Roman" panose="02020603050405020304" pitchFamily="18" charset="0"/>
                <a:cs typeface="Times New Roman" panose="02020603050405020304" pitchFamily="18" charset="0"/>
              </a:rPr>
              <a:t>    public void </a:t>
            </a:r>
            <a:r>
              <a:rPr lang="en-US" dirty="0" err="1" smtClean="0">
                <a:latin typeface="Times New Roman" panose="02020603050405020304" pitchFamily="18" charset="0"/>
                <a:cs typeface="Times New Roman" panose="02020603050405020304" pitchFamily="18" charset="0"/>
              </a:rPr>
              <a:t>init</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 TODO start asynchronous download of heavy resources</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public void paint(Graphics g)</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this.setSize</a:t>
            </a:r>
            <a:r>
              <a:rPr lang="en-US" dirty="0" smtClean="0">
                <a:latin typeface="Times New Roman" panose="02020603050405020304" pitchFamily="18" charset="0"/>
                <a:cs typeface="Times New Roman" panose="02020603050405020304" pitchFamily="18" charset="0"/>
              </a:rPr>
              <a:t>(600,600);</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Font </a:t>
            </a:r>
            <a:r>
              <a:rPr lang="en-US" dirty="0" err="1" smtClean="0">
                <a:latin typeface="Times New Roman" panose="02020603050405020304" pitchFamily="18" charset="0"/>
                <a:cs typeface="Times New Roman" panose="02020603050405020304" pitchFamily="18" charset="0"/>
              </a:rPr>
              <a:t>font</a:t>
            </a:r>
            <a:r>
              <a:rPr lang="en-US" dirty="0" smtClean="0">
                <a:latin typeface="Times New Roman" panose="02020603050405020304" pitchFamily="18" charset="0"/>
                <a:cs typeface="Times New Roman" panose="02020603050405020304" pitchFamily="18" charset="0"/>
              </a:rPr>
              <a:t> = new Font("Arial",</a:t>
            </a:r>
            <a:r>
              <a:rPr lang="en-US" dirty="0" err="1" smtClean="0">
                <a:latin typeface="Times New Roman" panose="02020603050405020304" pitchFamily="18" charset="0"/>
                <a:cs typeface="Times New Roman" panose="02020603050405020304" pitchFamily="18" charset="0"/>
              </a:rPr>
              <a:t>Font.BOLD</a:t>
            </a:r>
            <a:r>
              <a:rPr lang="en-US" dirty="0" smtClean="0">
                <a:latin typeface="Times New Roman" panose="02020603050405020304" pitchFamily="18" charset="0"/>
                <a:cs typeface="Times New Roman" panose="02020603050405020304" pitchFamily="18" charset="0"/>
              </a:rPr>
              <a:t>, 30);</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g.setFont</a:t>
            </a:r>
            <a:r>
              <a:rPr lang="en-US" dirty="0" smtClean="0">
                <a:latin typeface="Times New Roman" panose="02020603050405020304" pitchFamily="18" charset="0"/>
                <a:cs typeface="Times New Roman" panose="02020603050405020304" pitchFamily="18" charset="0"/>
              </a:rPr>
              <a:t>(font);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g.drawString</a:t>
            </a:r>
            <a:r>
              <a:rPr lang="en-US" dirty="0" smtClean="0">
                <a:latin typeface="Times New Roman" panose="02020603050405020304" pitchFamily="18" charset="0"/>
                <a:cs typeface="Times New Roman" panose="02020603050405020304" pitchFamily="18" charset="0"/>
              </a:rPr>
              <a:t>("I am font Arial, bold, size 30", 50, 50);}</a:t>
            </a:r>
          </a:p>
          <a:p>
            <a:pPr marL="0" indent="0">
              <a:buNone/>
            </a:pPr>
            <a:r>
              <a:rPr lang="en-US" dirty="0" smtClean="0">
                <a:latin typeface="Times New Roman" panose="02020603050405020304" pitchFamily="18" charset="0"/>
                <a:cs typeface="Times New Roman" panose="02020603050405020304" pitchFamily="18" charset="0"/>
              </a:rPr>
              <a:t>    // TODO overwrite start(), stop() and destroy() methods</a:t>
            </a: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2.2. </a:t>
            </a:r>
            <a:r>
              <a:rPr lang="vi-VN" sz="3600" dirty="0" smtClean="0">
                <a:latin typeface="Arial" pitchFamily="34" charset="0"/>
                <a:cs typeface="Arial" pitchFamily="34" charset="0"/>
              </a:rPr>
              <a:t>Thư</a:t>
            </a:r>
            <a:r>
              <a:rPr lang="en-US" sz="3600" dirty="0" smtClean="0">
                <a:latin typeface="Arial" pitchFamily="34" charset="0"/>
                <a:cs typeface="Arial" pitchFamily="34" charset="0"/>
              </a:rPr>
              <a:t> </a:t>
            </a:r>
            <a:r>
              <a:rPr lang="vi-VN" sz="3600" dirty="0" smtClean="0">
                <a:latin typeface="Arial" pitchFamily="34" charset="0"/>
                <a:cs typeface="Arial" pitchFamily="34" charset="0"/>
              </a:rPr>
              <a:t>viện</a:t>
            </a:r>
            <a:r>
              <a:rPr lang="en-US" sz="3600" dirty="0" smtClean="0">
                <a:latin typeface="Arial" pitchFamily="34" charset="0"/>
                <a:cs typeface="Arial" pitchFamily="34" charset="0"/>
              </a:rPr>
              <a:t> </a:t>
            </a:r>
            <a:r>
              <a:rPr lang="vi-VN" sz="3600" dirty="0" smtClean="0">
                <a:latin typeface="Arial" pitchFamily="34" charset="0"/>
                <a:cs typeface="Arial" pitchFamily="34" charset="0"/>
              </a:rPr>
              <a:t>AWT</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US" smtClean="0">
                <a:latin typeface="Times New Roman" pitchFamily="18" charset="0"/>
                <a:cs typeface="Times New Roman" pitchFamily="18" charset="0"/>
              </a:rPr>
              <a:t>•</a:t>
            </a:r>
            <a:r>
              <a:rPr lang="en-US" b="1">
                <a:latin typeface="Arial" pitchFamily="34" charset="0"/>
                <a:cs typeface="Arial" pitchFamily="34" charset="0"/>
              </a:rPr>
              <a:t>AWT</a:t>
            </a:r>
            <a:r>
              <a:rPr lang="en-US">
                <a:latin typeface="Arial" pitchFamily="34" charset="0"/>
                <a:cs typeface="Arial" pitchFamily="34" charset="0"/>
              </a:rPr>
              <a:t> (Abstract </a:t>
            </a:r>
            <a:r>
              <a:rPr lang="en-US" smtClean="0">
                <a:latin typeface="Arial" pitchFamily="34" charset="0"/>
                <a:cs typeface="Arial" pitchFamily="34" charset="0"/>
              </a:rPr>
              <a:t>Windowing Toolkit</a:t>
            </a:r>
            <a:r>
              <a:rPr lang="en-US">
                <a:latin typeface="Arial" pitchFamily="34" charset="0"/>
                <a:cs typeface="Arial" pitchFamily="34" charset="0"/>
              </a:rPr>
              <a:t>)</a:t>
            </a:r>
          </a:p>
          <a:p>
            <a:pPr lvl="1">
              <a:buFont typeface="Wingdings" pitchFamily="2" charset="2"/>
              <a:buChar char="§"/>
            </a:pPr>
            <a:r>
              <a:rPr lang="vi-VN" smtClean="0">
                <a:latin typeface="Arial" pitchFamily="34" charset="0"/>
                <a:cs typeface="Arial" pitchFamily="34" charset="0"/>
              </a:rPr>
              <a:t>Là</a:t>
            </a:r>
            <a:r>
              <a:rPr lang="en-US" smtClean="0">
                <a:latin typeface="Arial" pitchFamily="34" charset="0"/>
                <a:cs typeface="Arial" pitchFamily="34" charset="0"/>
              </a:rPr>
              <a:t> </a:t>
            </a:r>
            <a:r>
              <a:rPr lang="vi-VN" smtClean="0">
                <a:latin typeface="Arial" pitchFamily="34" charset="0"/>
                <a:cs typeface="Arial" pitchFamily="34" charset="0"/>
              </a:rPr>
              <a:t>bộ</a:t>
            </a:r>
            <a:r>
              <a:rPr lang="en-US" smtClean="0">
                <a:latin typeface="Arial" pitchFamily="34" charset="0"/>
                <a:cs typeface="Arial" pitchFamily="34" charset="0"/>
              </a:rPr>
              <a:t> </a:t>
            </a:r>
            <a:r>
              <a:rPr lang="vi-VN" smtClean="0">
                <a:latin typeface="Arial" pitchFamily="34" charset="0"/>
                <a:cs typeface="Arial" pitchFamily="34" charset="0"/>
              </a:rPr>
              <a:t>thư</a:t>
            </a:r>
            <a:r>
              <a:rPr lang="en-US" smtClean="0">
                <a:latin typeface="Arial" pitchFamily="34" charset="0"/>
                <a:cs typeface="Arial" pitchFamily="34" charset="0"/>
              </a:rPr>
              <a:t> </a:t>
            </a:r>
            <a:r>
              <a:rPr lang="vi-VN" smtClean="0">
                <a:latin typeface="Arial" pitchFamily="34" charset="0"/>
                <a:cs typeface="Arial" pitchFamily="34" charset="0"/>
              </a:rPr>
              <a:t>viện</a:t>
            </a:r>
            <a:r>
              <a:rPr lang="en-US" smtClean="0">
                <a:latin typeface="Arial" pitchFamily="34" charset="0"/>
                <a:cs typeface="Arial" pitchFamily="34" charset="0"/>
              </a:rPr>
              <a:t> </a:t>
            </a:r>
            <a:r>
              <a:rPr lang="vi-VN" smtClean="0">
                <a:latin typeface="Arial" pitchFamily="34" charset="0"/>
                <a:cs typeface="Arial" pitchFamily="34" charset="0"/>
              </a:rPr>
              <a:t>dùng</a:t>
            </a:r>
            <a:r>
              <a:rPr lang="en-US" smtClean="0">
                <a:latin typeface="Arial" pitchFamily="34" charset="0"/>
                <a:cs typeface="Arial" pitchFamily="34" charset="0"/>
              </a:rPr>
              <a:t> </a:t>
            </a:r>
            <a:r>
              <a:rPr lang="vi-VN" smtClean="0">
                <a:latin typeface="Arial" pitchFamily="34" charset="0"/>
                <a:cs typeface="Arial" pitchFamily="34" charset="0"/>
              </a:rPr>
              <a:t>để</a:t>
            </a:r>
            <a:r>
              <a:rPr lang="en-US" smtClean="0">
                <a:latin typeface="Arial" pitchFamily="34" charset="0"/>
                <a:cs typeface="Arial" pitchFamily="34" charset="0"/>
              </a:rPr>
              <a:t> </a:t>
            </a:r>
            <a:r>
              <a:rPr lang="vi-VN" smtClean="0">
                <a:latin typeface="Arial" pitchFamily="34" charset="0"/>
                <a:cs typeface="Arial" pitchFamily="34" charset="0"/>
              </a:rPr>
              <a:t>xây</a:t>
            </a:r>
            <a:r>
              <a:rPr lang="en-US" smtClean="0">
                <a:latin typeface="Arial" pitchFamily="34" charset="0"/>
                <a:cs typeface="Arial" pitchFamily="34" charset="0"/>
              </a:rPr>
              <a:t> </a:t>
            </a:r>
            <a:r>
              <a:rPr lang="vi-VN" smtClean="0">
                <a:latin typeface="Arial" pitchFamily="34" charset="0"/>
                <a:cs typeface="Arial" pitchFamily="34" charset="0"/>
              </a:rPr>
              <a:t>dựng</a:t>
            </a:r>
            <a:r>
              <a:rPr lang="en-US" smtClean="0">
                <a:latin typeface="Arial" pitchFamily="34" charset="0"/>
                <a:cs typeface="Arial" pitchFamily="34" charset="0"/>
              </a:rPr>
              <a:t> </a:t>
            </a:r>
            <a:r>
              <a:rPr lang="vi-VN" smtClean="0">
                <a:latin typeface="Arial" pitchFamily="34" charset="0"/>
                <a:cs typeface="Arial" pitchFamily="34" charset="0"/>
              </a:rPr>
              <a:t>các</a:t>
            </a:r>
            <a:r>
              <a:rPr lang="en-US" smtClean="0">
                <a:latin typeface="Arial" pitchFamily="34" charset="0"/>
                <a:cs typeface="Arial" pitchFamily="34" charset="0"/>
              </a:rPr>
              <a:t> </a:t>
            </a:r>
            <a:r>
              <a:rPr lang="vi-VN" smtClean="0">
                <a:latin typeface="Arial" pitchFamily="34" charset="0"/>
                <a:cs typeface="Arial" pitchFamily="34" charset="0"/>
              </a:rPr>
              <a:t>ứng</a:t>
            </a:r>
            <a:r>
              <a:rPr lang="en-US" smtClean="0">
                <a:latin typeface="Arial" pitchFamily="34" charset="0"/>
                <a:cs typeface="Arial" pitchFamily="34" charset="0"/>
              </a:rPr>
              <a:t> </a:t>
            </a:r>
            <a:r>
              <a:rPr lang="vi-VN" smtClean="0">
                <a:latin typeface="Arial" pitchFamily="34" charset="0"/>
                <a:cs typeface="Arial" pitchFamily="34" charset="0"/>
              </a:rPr>
              <a:t>dụng</a:t>
            </a:r>
            <a:r>
              <a:rPr lang="en-US" smtClean="0">
                <a:latin typeface="Arial" pitchFamily="34" charset="0"/>
                <a:cs typeface="Arial" pitchFamily="34" charset="0"/>
              </a:rPr>
              <a:t> </a:t>
            </a:r>
            <a:r>
              <a:rPr lang="vi-VN" smtClean="0">
                <a:latin typeface="Arial" pitchFamily="34" charset="0"/>
                <a:cs typeface="Arial" pitchFamily="34" charset="0"/>
              </a:rPr>
              <a:t>giao</a:t>
            </a:r>
            <a:r>
              <a:rPr lang="en-US" smtClean="0">
                <a:latin typeface="Arial" pitchFamily="34" charset="0"/>
                <a:cs typeface="Arial" pitchFamily="34" charset="0"/>
              </a:rPr>
              <a:t> </a:t>
            </a:r>
            <a:r>
              <a:rPr lang="vi-VN" smtClean="0">
                <a:latin typeface="Arial" pitchFamily="34" charset="0"/>
                <a:cs typeface="Arial" pitchFamily="34" charset="0"/>
              </a:rPr>
              <a:t>diện</a:t>
            </a:r>
            <a:r>
              <a:rPr lang="en-US" smtClean="0">
                <a:latin typeface="Arial" pitchFamily="34" charset="0"/>
                <a:cs typeface="Arial" pitchFamily="34" charset="0"/>
              </a:rPr>
              <a:t> </a:t>
            </a:r>
            <a:r>
              <a:rPr lang="vi-VN" smtClean="0">
                <a:latin typeface="Arial" pitchFamily="34" charset="0"/>
                <a:cs typeface="Arial" pitchFamily="34" charset="0"/>
              </a:rPr>
              <a:t>đồ</a:t>
            </a:r>
            <a:r>
              <a:rPr lang="en-US" smtClean="0">
                <a:latin typeface="Arial" pitchFamily="34" charset="0"/>
                <a:cs typeface="Arial" pitchFamily="34" charset="0"/>
              </a:rPr>
              <a:t> </a:t>
            </a:r>
            <a:r>
              <a:rPr lang="vi-VN" smtClean="0">
                <a:latin typeface="Arial" pitchFamily="34" charset="0"/>
                <a:cs typeface="Arial" pitchFamily="34" charset="0"/>
              </a:rPr>
              <a:t>hoạ(GUI</a:t>
            </a:r>
            <a:r>
              <a:rPr lang="vi-VN">
                <a:latin typeface="Arial" pitchFamily="34" charset="0"/>
                <a:cs typeface="Arial" pitchFamily="34" charset="0"/>
              </a:rPr>
              <a:t>)</a:t>
            </a:r>
          </a:p>
          <a:p>
            <a:pPr lvl="1">
              <a:buFont typeface="Wingdings" pitchFamily="2" charset="2"/>
              <a:buChar char="§"/>
            </a:pPr>
            <a:r>
              <a:rPr lang="vi-VN" smtClean="0">
                <a:latin typeface="Arial" pitchFamily="34" charset="0"/>
                <a:cs typeface="Arial" pitchFamily="34" charset="0"/>
              </a:rPr>
              <a:t>Các</a:t>
            </a:r>
            <a:r>
              <a:rPr lang="en-US" smtClean="0">
                <a:latin typeface="Arial" pitchFamily="34" charset="0"/>
                <a:cs typeface="Arial" pitchFamily="34" charset="0"/>
              </a:rPr>
              <a:t> </a:t>
            </a:r>
            <a:r>
              <a:rPr lang="vi-VN" smtClean="0">
                <a:latin typeface="Arial" pitchFamily="34" charset="0"/>
                <a:cs typeface="Arial" pitchFamily="34" charset="0"/>
              </a:rPr>
              <a:t>thành</a:t>
            </a:r>
            <a:r>
              <a:rPr lang="en-US" smtClean="0">
                <a:latin typeface="Arial" pitchFamily="34" charset="0"/>
                <a:cs typeface="Arial" pitchFamily="34" charset="0"/>
              </a:rPr>
              <a:t> </a:t>
            </a:r>
            <a:r>
              <a:rPr lang="vi-VN" smtClean="0">
                <a:latin typeface="Arial" pitchFamily="34" charset="0"/>
                <a:cs typeface="Arial" pitchFamily="34" charset="0"/>
              </a:rPr>
              <a:t>phần</a:t>
            </a:r>
            <a:r>
              <a:rPr lang="en-US" smtClean="0">
                <a:latin typeface="Arial" pitchFamily="34" charset="0"/>
                <a:cs typeface="Arial" pitchFamily="34" charset="0"/>
              </a:rPr>
              <a:t> </a:t>
            </a:r>
            <a:r>
              <a:rPr lang="vi-VN" smtClean="0">
                <a:latin typeface="Arial" pitchFamily="34" charset="0"/>
                <a:cs typeface="Arial" pitchFamily="34" charset="0"/>
              </a:rPr>
              <a:t>giao</a:t>
            </a:r>
            <a:r>
              <a:rPr lang="en-US" smtClean="0">
                <a:latin typeface="Arial" pitchFamily="34" charset="0"/>
                <a:cs typeface="Arial" pitchFamily="34" charset="0"/>
              </a:rPr>
              <a:t> </a:t>
            </a:r>
            <a:r>
              <a:rPr lang="vi-VN" smtClean="0">
                <a:latin typeface="Arial" pitchFamily="34" charset="0"/>
                <a:cs typeface="Arial" pitchFamily="34" charset="0"/>
              </a:rPr>
              <a:t>diện</a:t>
            </a:r>
            <a:r>
              <a:rPr lang="en-US" smtClean="0">
                <a:latin typeface="Arial" pitchFamily="34" charset="0"/>
                <a:cs typeface="Arial" pitchFamily="34" charset="0"/>
              </a:rPr>
              <a:t> </a:t>
            </a:r>
            <a:r>
              <a:rPr lang="vi-VN" smtClean="0">
                <a:latin typeface="Arial" pitchFamily="34" charset="0"/>
                <a:cs typeface="Arial" pitchFamily="34" charset="0"/>
              </a:rPr>
              <a:t>đồ</a:t>
            </a:r>
            <a:r>
              <a:rPr lang="en-US" smtClean="0">
                <a:latin typeface="Arial" pitchFamily="34" charset="0"/>
                <a:cs typeface="Arial" pitchFamily="34" charset="0"/>
              </a:rPr>
              <a:t> </a:t>
            </a:r>
            <a:r>
              <a:rPr lang="vi-VN" smtClean="0">
                <a:latin typeface="Arial" pitchFamily="34" charset="0"/>
                <a:cs typeface="Arial" pitchFamily="34" charset="0"/>
              </a:rPr>
              <a:t>hoạ</a:t>
            </a:r>
            <a:r>
              <a:rPr lang="en-US" smtClean="0">
                <a:latin typeface="Arial" pitchFamily="34" charset="0"/>
                <a:cs typeface="Arial" pitchFamily="34" charset="0"/>
              </a:rPr>
              <a:t> </a:t>
            </a:r>
            <a:r>
              <a:rPr lang="vi-VN" smtClean="0">
                <a:latin typeface="Arial" pitchFamily="34" charset="0"/>
                <a:cs typeface="Arial" pitchFamily="34" charset="0"/>
              </a:rPr>
              <a:t>nằm</a:t>
            </a:r>
            <a:r>
              <a:rPr lang="en-US" smtClean="0">
                <a:latin typeface="Arial" pitchFamily="34" charset="0"/>
                <a:cs typeface="Arial" pitchFamily="34" charset="0"/>
              </a:rPr>
              <a:t> </a:t>
            </a:r>
            <a:r>
              <a:rPr lang="vi-VN" smtClean="0">
                <a:latin typeface="Arial" pitchFamily="34" charset="0"/>
                <a:cs typeface="Arial" pitchFamily="34" charset="0"/>
              </a:rPr>
              <a:t>trong</a:t>
            </a:r>
            <a:r>
              <a:rPr lang="en-US" smtClean="0">
                <a:latin typeface="Arial" pitchFamily="34" charset="0"/>
                <a:cs typeface="Arial" pitchFamily="34" charset="0"/>
              </a:rPr>
              <a:t> </a:t>
            </a:r>
            <a:r>
              <a:rPr lang="vi-VN" smtClean="0">
                <a:latin typeface="Arial" pitchFamily="34" charset="0"/>
                <a:cs typeface="Arial" pitchFamily="34" charset="0"/>
              </a:rPr>
              <a:t>gói</a:t>
            </a:r>
            <a:r>
              <a:rPr lang="en-US" smtClean="0">
                <a:latin typeface="Arial" pitchFamily="34" charset="0"/>
                <a:cs typeface="Arial" pitchFamily="34" charset="0"/>
              </a:rPr>
              <a:t> </a:t>
            </a:r>
            <a:r>
              <a:rPr lang="vi-VN" b="1" smtClean="0">
                <a:latin typeface="Arial" pitchFamily="34" charset="0"/>
                <a:cs typeface="Arial" pitchFamily="34" charset="0"/>
              </a:rPr>
              <a:t>java.awt</a:t>
            </a:r>
            <a:endParaRPr lang="vi-VN" b="1">
              <a:latin typeface="Arial" pitchFamily="34" charset="0"/>
              <a:cs typeface="Arial" pitchFamily="34" charset="0"/>
            </a:endParaRPr>
          </a:p>
          <a:p>
            <a:pPr>
              <a:buNone/>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mtClean="0">
                <a:latin typeface="Times New Roman" panose="02020603050405020304" pitchFamily="18" charset="0"/>
                <a:cs typeface="Times New Roman" panose="02020603050405020304" pitchFamily="18" charset="0"/>
              </a:rPr>
              <a:t>Các đối tượng container cơ bản</a:t>
            </a:r>
          </a:p>
          <a:p>
            <a:pPr lvl="1"/>
            <a:r>
              <a:rPr lang="en-US" sz="2200" smtClean="0">
                <a:latin typeface="Times New Roman" panose="02020603050405020304" pitchFamily="18" charset="0"/>
                <a:cs typeface="Times New Roman" panose="02020603050405020304" pitchFamily="18" charset="0"/>
              </a:rPr>
              <a:t>Các đối tượng container được dùng để chứa các đối tượng thành phần khác.</a:t>
            </a: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34</a:t>
            </a:fld>
            <a:endParaRPr lang="en-US"/>
          </a:p>
        </p:txBody>
      </p:sp>
      <p:sp>
        <p:nvSpPr>
          <p:cNvPr id="5" name="Title 1"/>
          <p:cNvSpPr>
            <a:spLocks noGrp="1"/>
          </p:cNvSpPr>
          <p:nvPr>
            <p:ph type="title"/>
          </p:nvPr>
        </p:nvSpPr>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smtClean="0">
                <a:latin typeface="Times New Roman" pitchFamily="18" charset="0"/>
                <a:cs typeface="Times New Roman" pitchFamily="18" charset="0"/>
              </a:rPr>
              <a:t>Các thành phần của AWT</a:t>
            </a:r>
            <a:endParaRPr lang="en-US">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228600" y="3181350"/>
            <a:ext cx="6648450" cy="3676650"/>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6325466" y="0"/>
            <a:ext cx="2818534"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35</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990600"/>
            <a:ext cx="7467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8229600" cy="1143000"/>
          </a:xfrm>
        </p:spPr>
        <p:txBody>
          <a:bodyPr>
            <a:normAutofit fontScale="90000"/>
          </a:bodyPr>
          <a:lstStyle/>
          <a:p>
            <a:r>
              <a:rPr lang="en-US" smtClean="0">
                <a:latin typeface="Times New Roman" pitchFamily="18" charset="0"/>
                <a:cs typeface="Times New Roman" pitchFamily="18" charset="0"/>
              </a:rPr>
              <a:t>Các thành phần của AWT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rmAutofit/>
          </a:bodyPr>
          <a:lstStyle/>
          <a:p>
            <a:pPr lvl="1">
              <a:buFont typeface="Arial" pitchFamily="34" charset="0"/>
              <a:buChar char="•"/>
            </a:pPr>
            <a:r>
              <a:rPr lang="vi-VN" dirty="0"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container</a:t>
            </a: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để“chứa</a:t>
            </a: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khác</a:t>
            </a:r>
            <a:endParaRPr lang="vi-VN" dirty="0">
              <a:latin typeface="Times New Roman" panose="02020603050405020304" pitchFamily="18" charset="0"/>
              <a:cs typeface="Times New Roman" panose="02020603050405020304" pitchFamily="18" charset="0"/>
            </a:endParaRPr>
          </a:p>
          <a:p>
            <a:pPr lvl="2">
              <a:buFont typeface="Wingdings" pitchFamily="2" charset="2"/>
              <a:buChar char="§"/>
            </a:pPr>
            <a:r>
              <a:rPr lang="en-US" dirty="0" smtClean="0">
                <a:latin typeface="Times New Roman" panose="02020603050405020304" pitchFamily="18" charset="0"/>
                <a:cs typeface="Times New Roman" panose="02020603050405020304" pitchFamily="18" charset="0"/>
              </a:rPr>
              <a:t>Applet</a:t>
            </a:r>
            <a:endParaRPr lang="en-US" dirty="0">
              <a:latin typeface="Times New Roman" panose="02020603050405020304" pitchFamily="18" charset="0"/>
              <a:cs typeface="Times New Roman" panose="02020603050405020304" pitchFamily="18" charset="0"/>
            </a:endParaRPr>
          </a:p>
          <a:p>
            <a:pPr lvl="2">
              <a:buFont typeface="Wingdings" pitchFamily="2" charset="2"/>
              <a:buChar char="§"/>
            </a:pPr>
            <a:r>
              <a:rPr lang="en-US" dirty="0" smtClean="0">
                <a:latin typeface="Times New Roman" panose="02020603050405020304" pitchFamily="18" charset="0"/>
                <a:cs typeface="Times New Roman" panose="02020603050405020304" pitchFamily="18" charset="0"/>
              </a:rPr>
              <a:t>Frame</a:t>
            </a:r>
          </a:p>
          <a:p>
            <a:pPr lvl="2">
              <a:buFont typeface="Wingdings" pitchFamily="2" charset="2"/>
              <a:buChar char="§"/>
            </a:pPr>
            <a:r>
              <a:rPr lang="en-US" i="1" dirty="0" smtClean="0">
                <a:latin typeface="Times New Roman" panose="02020603050405020304" pitchFamily="18" charset="0"/>
                <a:cs typeface="Times New Roman" panose="02020603050405020304" pitchFamily="18" charset="0"/>
              </a:rPr>
              <a:t>Panel</a:t>
            </a:r>
            <a:endParaRPr lang="en-US" dirty="0">
              <a:latin typeface="Times New Roman" panose="02020603050405020304" pitchFamily="18" charset="0"/>
              <a:cs typeface="Times New Roman" panose="02020603050405020304" pitchFamily="18" charset="0"/>
            </a:endParaRPr>
          </a:p>
          <a:p>
            <a:pPr lvl="2">
              <a:buFont typeface="Wingdings" pitchFamily="2" charset="2"/>
              <a:buChar char="§"/>
            </a:pPr>
            <a:r>
              <a:rPr lang="en-US" dirty="0" smtClean="0">
                <a:latin typeface="Times New Roman" panose="02020603050405020304" pitchFamily="18" charset="0"/>
                <a:cs typeface="Times New Roman" panose="02020603050405020304" pitchFamily="18" charset="0"/>
              </a:rPr>
              <a:t>Dialog</a:t>
            </a:r>
            <a:endParaRPr lang="en-US" dirty="0">
              <a:latin typeface="Times New Roman" panose="02020603050405020304" pitchFamily="18" charset="0"/>
              <a:cs typeface="Times New Roman" panose="02020603050405020304" pitchFamily="18" charset="0"/>
            </a:endParaRPr>
          </a:p>
          <a:p>
            <a:pPr lvl="1">
              <a:buFont typeface="Wingdings" pitchFamily="2" charset="2"/>
              <a:buChar char="§"/>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nằm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container</a:t>
            </a:r>
            <a:endParaRPr lang="en-US" dirty="0">
              <a:latin typeface="Times New Roman" panose="02020603050405020304" pitchFamily="18" charset="0"/>
              <a:cs typeface="Times New Roman" panose="02020603050405020304" pitchFamily="18" charset="0"/>
            </a:endParaRPr>
          </a:p>
          <a:p>
            <a:pPr lvl="1">
              <a:buNone/>
            </a:pPr>
            <a:endParaRPr lang="en-US"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914400" y="4495800"/>
            <a:ext cx="7010400" cy="18288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C3A67AEA-BCC7-46E0-99F2-CE941161949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smtClean="0">
                <a:latin typeface="Arial" pitchFamily="34" charset="0"/>
                <a:cs typeface="Arial" pitchFamily="34" charset="0"/>
              </a:rPr>
              <a:t>Các thành phần của AWT</a:t>
            </a:r>
            <a:endParaRPr lang="en-US" sz="3600">
              <a:latin typeface="Arial" pitchFamily="34" charset="0"/>
              <a:cs typeface="Arial" pitchFamily="34" charset="0"/>
            </a:endParaRPr>
          </a:p>
        </p:txBody>
      </p:sp>
      <p:sp>
        <p:nvSpPr>
          <p:cNvPr id="3" name="Content Placeholder 2"/>
          <p:cNvSpPr>
            <a:spLocks noGrp="1"/>
          </p:cNvSpPr>
          <p:nvPr>
            <p:ph idx="1"/>
          </p:nvPr>
        </p:nvSpPr>
        <p:spPr>
          <a:xfrm>
            <a:off x="457200" y="1524000"/>
            <a:ext cx="8229600" cy="4800600"/>
          </a:xfrm>
        </p:spPr>
        <p:txBody>
          <a:bodyPr>
            <a:normAutofit fontScale="85000" lnSpcReduction="10000"/>
          </a:bodyPr>
          <a:lstStyle/>
          <a:p>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container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void </a:t>
            </a:r>
            <a:r>
              <a:rPr lang="en-US" b="1" dirty="0" smtClean="0">
                <a:latin typeface="Times New Roman" panose="02020603050405020304" pitchFamily="18" charset="0"/>
                <a:cs typeface="Times New Roman" panose="02020603050405020304" pitchFamily="18" charset="0"/>
              </a:rPr>
              <a:t>add(Object)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container.</a:t>
            </a:r>
          </a:p>
          <a:p>
            <a:pPr lvl="1"/>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oid  </a:t>
            </a:r>
            <a:r>
              <a:rPr lang="en-US" b="1" dirty="0" smtClean="0">
                <a:latin typeface="Times New Roman" panose="02020603050405020304" pitchFamily="18" charset="0"/>
                <a:cs typeface="Times New Roman" panose="02020603050405020304" pitchFamily="18" charset="0"/>
              </a:rPr>
              <a:t>remove(Object)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khỏi</a:t>
            </a:r>
            <a:r>
              <a:rPr lang="en-US" dirty="0" smtClean="0">
                <a:latin typeface="Times New Roman" panose="02020603050405020304" pitchFamily="18" charset="0"/>
                <a:cs typeface="Times New Roman" panose="02020603050405020304" pitchFamily="18" charset="0"/>
              </a:rPr>
              <a:t> container.</a:t>
            </a:r>
          </a:p>
          <a:p>
            <a:pPr lvl="1"/>
            <a:r>
              <a:rPr lang="en-US" dirty="0" smtClean="0">
                <a:latin typeface="Times New Roman" panose="02020603050405020304" pitchFamily="18" charset="0"/>
                <a:cs typeface="Times New Roman" panose="02020603050405020304" pitchFamily="18" charset="0"/>
              </a:rPr>
              <a:t>void </a:t>
            </a:r>
            <a:r>
              <a:rPr lang="en-US" b="1" dirty="0" err="1" smtClean="0">
                <a:latin typeface="Times New Roman" panose="02020603050405020304" pitchFamily="18" charset="0"/>
                <a:cs typeface="Times New Roman" panose="02020603050405020304" pitchFamily="18" charset="0"/>
              </a:rPr>
              <a:t>removeAll</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container </a:t>
            </a:r>
            <a:r>
              <a:rPr lang="en-US" dirty="0" err="1" smtClean="0">
                <a:latin typeface="Times New Roman" panose="02020603050405020304" pitchFamily="18" charset="0"/>
                <a:cs typeface="Times New Roman" panose="02020603050405020304" pitchFamily="18" charset="0"/>
              </a:rPr>
              <a:t>đang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Object</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getComponent</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Container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container.</a:t>
            </a:r>
          </a:p>
          <a:p>
            <a:pPr lvl="1"/>
            <a:r>
              <a:rPr lang="en-US" dirty="0" smtClean="0">
                <a:latin typeface="Times New Roman" panose="02020603050405020304" pitchFamily="18" charset="0"/>
                <a:cs typeface="Times New Roman" panose="02020603050405020304" pitchFamily="18" charset="0"/>
              </a:rPr>
              <a:t>Object[]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getComponents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container </a:t>
            </a:r>
            <a:r>
              <a:rPr lang="en-US" dirty="0" err="1" smtClean="0">
                <a:latin typeface="Times New Roman" panose="02020603050405020304" pitchFamily="18" charset="0"/>
                <a:cs typeface="Times New Roman" panose="02020603050405020304" pitchFamily="18" charset="0"/>
              </a:rPr>
              <a:t>đang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countComponents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container </a:t>
            </a:r>
            <a:r>
              <a:rPr lang="en-US" dirty="0" err="1" smtClean="0">
                <a:latin typeface="Times New Roman" panose="02020603050405020304" pitchFamily="18" charset="0"/>
                <a:cs typeface="Times New Roman" panose="02020603050405020304" pitchFamily="18" charset="0"/>
              </a:rPr>
              <a:t>đang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a:t>
            </a:r>
          </a:p>
          <a:p>
            <a:pPr lvl="1"/>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1143000"/>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vi-VN" sz="4000" dirty="0" smtClean="0">
                <a:latin typeface="Arial" pitchFamily="34" charset="0"/>
                <a:cs typeface="Arial" pitchFamily="34" charset="0"/>
              </a:rPr>
              <a:t>Một</a:t>
            </a:r>
            <a:r>
              <a:rPr lang="en-US" sz="4000" dirty="0" smtClean="0">
                <a:latin typeface="Arial" pitchFamily="34" charset="0"/>
                <a:cs typeface="Arial" pitchFamily="34" charset="0"/>
              </a:rPr>
              <a:t> </a:t>
            </a:r>
            <a:r>
              <a:rPr lang="vi-VN" sz="4000" dirty="0" smtClean="0">
                <a:latin typeface="Arial" pitchFamily="34" charset="0"/>
                <a:cs typeface="Arial" pitchFamily="34" charset="0"/>
              </a:rPr>
              <a:t>số</a:t>
            </a:r>
            <a:r>
              <a:rPr lang="en-US" sz="4000" dirty="0" smtClean="0">
                <a:latin typeface="Arial" pitchFamily="34" charset="0"/>
                <a:cs typeface="Arial" pitchFamily="34" charset="0"/>
              </a:rPr>
              <a:t> </a:t>
            </a:r>
            <a:r>
              <a:rPr lang="vi-VN" sz="4000" dirty="0" smtClean="0">
                <a:latin typeface="Arial" pitchFamily="34" charset="0"/>
                <a:cs typeface="Arial" pitchFamily="34" charset="0"/>
              </a:rPr>
              <a:t>phương</a:t>
            </a:r>
            <a:r>
              <a:rPr lang="en-US" sz="4000" dirty="0" smtClean="0">
                <a:latin typeface="Arial" pitchFamily="34" charset="0"/>
                <a:cs typeface="Arial" pitchFamily="34" charset="0"/>
              </a:rPr>
              <a:t> </a:t>
            </a:r>
            <a:r>
              <a:rPr lang="vi-VN" sz="4000" dirty="0" smtClean="0">
                <a:latin typeface="Arial" pitchFamily="34" charset="0"/>
                <a:cs typeface="Arial" pitchFamily="34" charset="0"/>
              </a:rPr>
              <a:t>thức</a:t>
            </a:r>
            <a:r>
              <a:rPr lang="en-US" sz="4000" dirty="0" smtClean="0">
                <a:latin typeface="Arial" pitchFamily="34" charset="0"/>
                <a:cs typeface="Arial" pitchFamily="34" charset="0"/>
              </a:rPr>
              <a:t> </a:t>
            </a:r>
            <a:r>
              <a:rPr lang="vi-VN" sz="4000" dirty="0" smtClean="0">
                <a:latin typeface="Arial" pitchFamily="34" charset="0"/>
                <a:cs typeface="Arial" pitchFamily="34" charset="0"/>
              </a:rPr>
              <a:t>của</a:t>
            </a:r>
            <a:r>
              <a:rPr lang="en-US" sz="4000" dirty="0" smtClean="0">
                <a:latin typeface="Arial" pitchFamily="34" charset="0"/>
                <a:cs typeface="Arial" pitchFamily="34" charset="0"/>
              </a:rPr>
              <a:t> </a:t>
            </a:r>
            <a:r>
              <a:rPr lang="en-US" sz="4000" b="1" dirty="0" smtClean="0">
                <a:latin typeface="Arial" pitchFamily="34" charset="0"/>
                <a:cs typeface="Arial" pitchFamily="34" charset="0"/>
              </a:rPr>
              <a:t>C</a:t>
            </a:r>
            <a:r>
              <a:rPr lang="vi-VN" sz="4000" b="1" dirty="0" smtClean="0">
                <a:latin typeface="Arial" pitchFamily="34" charset="0"/>
                <a:cs typeface="Arial" pitchFamily="34" charset="0"/>
              </a:rPr>
              <a:t>omponent</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457200" y="1524000"/>
            <a:ext cx="8229600" cy="4389120"/>
          </a:xfrm>
        </p:spPr>
        <p:txBody>
          <a:bodyPr>
            <a:normAutofit fontScale="92500" lnSpcReduction="10000"/>
          </a:bodyPr>
          <a:lstStyle/>
          <a:p>
            <a:endParaRPr lang="en-US" dirty="0">
              <a:latin typeface="Times New Roman" pitchFamily="18" charset="0"/>
              <a:cs typeface="Times New Roman" pitchFamily="18" charset="0"/>
            </a:endParaRPr>
          </a:p>
          <a:p>
            <a:r>
              <a:rPr lang="en-US" dirty="0" smtClean="0">
                <a:latin typeface="Arial" pitchFamily="34" charset="0"/>
                <a:cs typeface="Arial" pitchFamily="34" charset="0"/>
              </a:rPr>
              <a:t>void </a:t>
            </a:r>
            <a:r>
              <a:rPr lang="en-US" dirty="0" err="1" smtClean="0">
                <a:latin typeface="Arial" pitchFamily="34" charset="0"/>
                <a:cs typeface="Arial" pitchFamily="34" charset="0"/>
              </a:rPr>
              <a:t>setVisible</a:t>
            </a:r>
            <a:r>
              <a:rPr lang="en-US" dirty="0" smtClean="0">
                <a:latin typeface="Arial" pitchFamily="34" charset="0"/>
                <a:cs typeface="Arial" pitchFamily="34" charset="0"/>
              </a:rPr>
              <a:t>(</a:t>
            </a:r>
            <a:r>
              <a:rPr lang="en-US" dirty="0" err="1" smtClean="0">
                <a:latin typeface="Arial" pitchFamily="34" charset="0"/>
                <a:cs typeface="Arial" pitchFamily="34" charset="0"/>
              </a:rPr>
              <a:t>boolean</a:t>
            </a:r>
            <a:r>
              <a:rPr lang="en-US" dirty="0">
                <a:latin typeface="Arial" pitchFamily="34" charset="0"/>
                <a:cs typeface="Arial" pitchFamily="34" charset="0"/>
              </a:rPr>
              <a:t>):</a:t>
            </a:r>
            <a:r>
              <a:rPr lang="en-US" dirty="0" err="1">
                <a:latin typeface="Arial" pitchFamily="34" charset="0"/>
                <a:cs typeface="Arial" pitchFamily="34" charset="0"/>
              </a:rPr>
              <a:t>hiển</a:t>
            </a:r>
            <a:r>
              <a:rPr lang="en-US" dirty="0">
                <a:latin typeface="Arial" pitchFamily="34" charset="0"/>
                <a:cs typeface="Arial" pitchFamily="34" charset="0"/>
              </a:rPr>
              <a:t> </a:t>
            </a:r>
            <a:r>
              <a:rPr lang="en-US" dirty="0" err="1">
                <a:latin typeface="Arial" pitchFamily="34" charset="0"/>
                <a:cs typeface="Arial" pitchFamily="34" charset="0"/>
              </a:rPr>
              <a:t>thị</a:t>
            </a:r>
            <a:r>
              <a:rPr lang="en-US" dirty="0">
                <a:latin typeface="Arial" pitchFamily="34" charset="0"/>
                <a:cs typeface="Arial" pitchFamily="34" charset="0"/>
              </a:rPr>
              <a:t> </a:t>
            </a:r>
            <a:r>
              <a:rPr lang="en-US" dirty="0" err="1">
                <a:latin typeface="Arial" pitchFamily="34" charset="0"/>
                <a:cs typeface="Arial" pitchFamily="34" charset="0"/>
              </a:rPr>
              <a:t>hoặc</a:t>
            </a:r>
            <a:r>
              <a:rPr lang="en-US" dirty="0">
                <a:latin typeface="Arial" pitchFamily="34" charset="0"/>
                <a:cs typeface="Arial" pitchFamily="34" charset="0"/>
              </a:rPr>
              <a:t> </a:t>
            </a:r>
            <a:r>
              <a:rPr lang="en-US" dirty="0" err="1">
                <a:latin typeface="Arial" pitchFamily="34" charset="0"/>
                <a:cs typeface="Arial" pitchFamily="34" charset="0"/>
              </a:rPr>
              <a:t>ẩn</a:t>
            </a:r>
            <a:r>
              <a:rPr lang="en-US" dirty="0">
                <a:latin typeface="Arial" pitchFamily="34" charset="0"/>
                <a:cs typeface="Arial" pitchFamily="34" charset="0"/>
              </a:rPr>
              <a:t> component</a:t>
            </a:r>
          </a:p>
          <a:p>
            <a:r>
              <a:rPr lang="vi-VN" dirty="0" smtClean="0">
                <a:latin typeface="Arial" pitchFamily="34" charset="0"/>
                <a:cs typeface="Arial" pitchFamily="34" charset="0"/>
              </a:rPr>
              <a:t>Dimension </a:t>
            </a:r>
            <a:r>
              <a:rPr lang="vi-VN" dirty="0">
                <a:latin typeface="Arial" pitchFamily="34" charset="0"/>
                <a:cs typeface="Arial" pitchFamily="34" charset="0"/>
              </a:rPr>
              <a:t>getSize(): </a:t>
            </a:r>
            <a:r>
              <a:rPr lang="vi-VN" dirty="0" smtClean="0">
                <a:latin typeface="Arial" pitchFamily="34" charset="0"/>
                <a:cs typeface="Arial" pitchFamily="34" charset="0"/>
              </a:rPr>
              <a:t>trả</a:t>
            </a:r>
            <a:r>
              <a:rPr lang="en-US" dirty="0" smtClean="0">
                <a:latin typeface="Arial" pitchFamily="34" charset="0"/>
                <a:cs typeface="Arial" pitchFamily="34" charset="0"/>
              </a:rPr>
              <a:t> </a:t>
            </a:r>
            <a:r>
              <a:rPr lang="vi-VN" dirty="0" smtClean="0">
                <a:latin typeface="Arial" pitchFamily="34" charset="0"/>
                <a:cs typeface="Arial" pitchFamily="34" charset="0"/>
              </a:rPr>
              <a:t>về</a:t>
            </a:r>
            <a:r>
              <a:rPr lang="en-US" dirty="0" smtClean="0">
                <a:latin typeface="Arial" pitchFamily="34" charset="0"/>
                <a:cs typeface="Arial" pitchFamily="34" charset="0"/>
              </a:rPr>
              <a:t> </a:t>
            </a:r>
            <a:r>
              <a:rPr lang="vi-VN" dirty="0" smtClean="0">
                <a:latin typeface="Arial" pitchFamily="34" charset="0"/>
                <a:cs typeface="Arial" pitchFamily="34" charset="0"/>
              </a:rPr>
              <a:t>kích</a:t>
            </a:r>
            <a:r>
              <a:rPr lang="en-US" dirty="0" smtClean="0">
                <a:latin typeface="Arial" pitchFamily="34" charset="0"/>
                <a:cs typeface="Arial" pitchFamily="34" charset="0"/>
              </a:rPr>
              <a:t> </a:t>
            </a:r>
            <a:r>
              <a:rPr lang="vi-VN" dirty="0" smtClean="0">
                <a:latin typeface="Arial" pitchFamily="34" charset="0"/>
                <a:cs typeface="Arial" pitchFamily="34" charset="0"/>
              </a:rPr>
              <a:t>thước</a:t>
            </a:r>
            <a:r>
              <a:rPr lang="en-US" dirty="0" smtClean="0">
                <a:latin typeface="Arial" pitchFamily="34" charset="0"/>
                <a:cs typeface="Arial" pitchFamily="34" charset="0"/>
              </a:rPr>
              <a:t> </a:t>
            </a:r>
            <a:r>
              <a:rPr lang="vi-VN" dirty="0" smtClean="0">
                <a:latin typeface="Arial" pitchFamily="34" charset="0"/>
                <a:cs typeface="Arial" pitchFamily="34" charset="0"/>
              </a:rPr>
              <a:t>của </a:t>
            </a:r>
            <a:r>
              <a:rPr lang="vi-VN" dirty="0">
                <a:latin typeface="Arial" pitchFamily="34" charset="0"/>
                <a:cs typeface="Arial" pitchFamily="34" charset="0"/>
              </a:rPr>
              <a:t>component</a:t>
            </a:r>
          </a:p>
          <a:p>
            <a:r>
              <a:rPr lang="vi-VN" dirty="0" smtClean="0">
                <a:latin typeface="Arial" pitchFamily="34" charset="0"/>
                <a:cs typeface="Arial" pitchFamily="34" charset="0"/>
              </a:rPr>
              <a:t>void </a:t>
            </a:r>
            <a:r>
              <a:rPr lang="vi-VN" dirty="0">
                <a:latin typeface="Arial" pitchFamily="34" charset="0"/>
                <a:cs typeface="Arial" pitchFamily="34" charset="0"/>
              </a:rPr>
              <a:t>setSize(Dimension):</a:t>
            </a:r>
            <a:r>
              <a:rPr lang="vi-VN" dirty="0" smtClean="0">
                <a:latin typeface="Arial" pitchFamily="34" charset="0"/>
                <a:cs typeface="Arial" pitchFamily="34" charset="0"/>
              </a:rPr>
              <a:t>thay</a:t>
            </a:r>
            <a:r>
              <a:rPr lang="en-US" dirty="0" smtClean="0">
                <a:latin typeface="Arial" pitchFamily="34" charset="0"/>
                <a:cs typeface="Arial" pitchFamily="34" charset="0"/>
              </a:rPr>
              <a:t> </a:t>
            </a:r>
            <a:r>
              <a:rPr lang="vi-VN" dirty="0" smtClean="0">
                <a:latin typeface="Arial" pitchFamily="34" charset="0"/>
                <a:cs typeface="Arial" pitchFamily="34" charset="0"/>
              </a:rPr>
              <a:t>đổi</a:t>
            </a:r>
            <a:r>
              <a:rPr lang="en-US" dirty="0" smtClean="0">
                <a:latin typeface="Arial" pitchFamily="34" charset="0"/>
                <a:cs typeface="Arial" pitchFamily="34" charset="0"/>
              </a:rPr>
              <a:t> </a:t>
            </a:r>
            <a:r>
              <a:rPr lang="vi-VN" dirty="0" smtClean="0">
                <a:latin typeface="Arial" pitchFamily="34" charset="0"/>
                <a:cs typeface="Arial" pitchFamily="34" charset="0"/>
              </a:rPr>
              <a:t>kích</a:t>
            </a:r>
            <a:r>
              <a:rPr lang="en-US" dirty="0" smtClean="0">
                <a:latin typeface="Arial" pitchFamily="34" charset="0"/>
                <a:cs typeface="Arial" pitchFamily="34" charset="0"/>
              </a:rPr>
              <a:t> </a:t>
            </a:r>
            <a:r>
              <a:rPr lang="vi-VN" dirty="0" smtClean="0">
                <a:latin typeface="Arial" pitchFamily="34" charset="0"/>
                <a:cs typeface="Arial" pitchFamily="34" charset="0"/>
              </a:rPr>
              <a:t>thước</a:t>
            </a:r>
            <a:endParaRPr lang="vi-VN" dirty="0">
              <a:latin typeface="Arial" pitchFamily="34" charset="0"/>
              <a:cs typeface="Arial" pitchFamily="34" charset="0"/>
            </a:endParaRPr>
          </a:p>
          <a:p>
            <a:r>
              <a:rPr lang="en-US" dirty="0" smtClean="0">
                <a:latin typeface="Arial" pitchFamily="34" charset="0"/>
                <a:cs typeface="Arial" pitchFamily="34" charset="0"/>
              </a:rPr>
              <a:t>void </a:t>
            </a:r>
            <a:r>
              <a:rPr lang="en-US" dirty="0" err="1" smtClean="0">
                <a:latin typeface="Arial" pitchFamily="34" charset="0"/>
                <a:cs typeface="Arial" pitchFamily="34" charset="0"/>
              </a:rPr>
              <a:t>setEnabled</a:t>
            </a:r>
            <a:r>
              <a:rPr lang="en-US" dirty="0" smtClean="0">
                <a:latin typeface="Arial" pitchFamily="34" charset="0"/>
                <a:cs typeface="Arial" pitchFamily="34" charset="0"/>
              </a:rPr>
              <a:t>(</a:t>
            </a:r>
            <a:r>
              <a:rPr lang="en-US" dirty="0" err="1" smtClean="0">
                <a:latin typeface="Arial" pitchFamily="34" charset="0"/>
                <a:cs typeface="Arial" pitchFamily="34" charset="0"/>
              </a:rPr>
              <a:t>boolean</a:t>
            </a:r>
            <a:r>
              <a:rPr lang="en-US" dirty="0" smtClean="0">
                <a:latin typeface="Arial" pitchFamily="34" charset="0"/>
                <a:cs typeface="Arial" pitchFamily="34" charset="0"/>
              </a:rPr>
              <a:t>): </a:t>
            </a:r>
            <a:r>
              <a:rPr lang="en-US" dirty="0">
                <a:latin typeface="Arial" pitchFamily="34" charset="0"/>
                <a:cs typeface="Arial" pitchFamily="34" charset="0"/>
              </a:rPr>
              <a:t>“</a:t>
            </a:r>
            <a:r>
              <a:rPr lang="en-US" dirty="0" err="1">
                <a:latin typeface="Arial" pitchFamily="34" charset="0"/>
                <a:cs typeface="Arial" pitchFamily="34" charset="0"/>
              </a:rPr>
              <a:t>bật</a:t>
            </a:r>
            <a:r>
              <a:rPr lang="en-US" dirty="0">
                <a:latin typeface="Arial" pitchFamily="34" charset="0"/>
                <a:cs typeface="Arial" pitchFamily="34" charset="0"/>
              </a:rPr>
              <a:t>” </a:t>
            </a:r>
            <a:r>
              <a:rPr lang="en-US" dirty="0" err="1">
                <a:latin typeface="Arial" pitchFamily="34" charset="0"/>
                <a:cs typeface="Arial" pitchFamily="34" charset="0"/>
              </a:rPr>
              <a:t>hoặc</a:t>
            </a:r>
            <a:r>
              <a:rPr lang="en-US" dirty="0">
                <a:latin typeface="Arial" pitchFamily="34" charset="0"/>
                <a:cs typeface="Arial" pitchFamily="34" charset="0"/>
              </a:rPr>
              <a:t> “</a:t>
            </a:r>
            <a:r>
              <a:rPr lang="en-US" dirty="0" err="1">
                <a:latin typeface="Arial" pitchFamily="34" charset="0"/>
                <a:cs typeface="Arial" pitchFamily="34" charset="0"/>
              </a:rPr>
              <a:t>tắt</a:t>
            </a:r>
            <a:r>
              <a:rPr lang="en-US" dirty="0">
                <a:latin typeface="Arial" pitchFamily="34" charset="0"/>
                <a:cs typeface="Arial" pitchFamily="34" charset="0"/>
              </a:rPr>
              <a:t>” component</a:t>
            </a:r>
          </a:p>
          <a:p>
            <a:r>
              <a:rPr lang="en-US" dirty="0" smtClean="0">
                <a:latin typeface="Arial" pitchFamily="34" charset="0"/>
                <a:cs typeface="Arial" pitchFamily="34" charset="0"/>
              </a:rPr>
              <a:t>void repaint</a:t>
            </a:r>
            <a:r>
              <a:rPr lang="en-US" dirty="0">
                <a:latin typeface="Arial" pitchFamily="34" charset="0"/>
                <a:cs typeface="Arial" pitchFamily="34" charset="0"/>
              </a:rPr>
              <a:t>(): </a:t>
            </a:r>
            <a:r>
              <a:rPr lang="en-US" dirty="0" err="1" smtClean="0">
                <a:latin typeface="Arial" pitchFamily="34" charset="0"/>
                <a:cs typeface="Arial" pitchFamily="34" charset="0"/>
              </a:rPr>
              <a:t>cập</a:t>
            </a:r>
            <a:r>
              <a:rPr lang="en-US" dirty="0" smtClean="0">
                <a:latin typeface="Arial" pitchFamily="34" charset="0"/>
                <a:cs typeface="Arial" pitchFamily="34" charset="0"/>
              </a:rPr>
              <a:t> </a:t>
            </a:r>
            <a:r>
              <a:rPr lang="en-US" dirty="0" err="1" smtClean="0">
                <a:latin typeface="Arial" pitchFamily="34" charset="0"/>
                <a:cs typeface="Arial" pitchFamily="34" charset="0"/>
              </a:rPr>
              <a:t>nhật</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a:latin typeface="Arial" pitchFamily="34" charset="0"/>
                <a:cs typeface="Arial" pitchFamily="34" charset="0"/>
              </a:rPr>
              <a:t>component</a:t>
            </a:r>
          </a:p>
          <a:p>
            <a:r>
              <a:rPr lang="vi-VN" dirty="0" smtClean="0">
                <a:latin typeface="Arial" pitchFamily="34" charset="0"/>
                <a:cs typeface="Arial" pitchFamily="34" charset="0"/>
              </a:rPr>
              <a:t>void update(Graphics</a:t>
            </a:r>
            <a:r>
              <a:rPr lang="en-US" dirty="0" smtClean="0">
                <a:latin typeface="Arial" pitchFamily="34" charset="0"/>
                <a:cs typeface="Arial" pitchFamily="34" charset="0"/>
              </a:rPr>
              <a:t> </a:t>
            </a:r>
            <a:r>
              <a:rPr lang="vi-VN" dirty="0" smtClean="0">
                <a:latin typeface="Arial" pitchFamily="34" charset="0"/>
                <a:cs typeface="Arial" pitchFamily="34" charset="0"/>
              </a:rPr>
              <a:t>g</a:t>
            </a:r>
            <a:r>
              <a:rPr lang="vi-VN" dirty="0">
                <a:latin typeface="Arial" pitchFamily="34" charset="0"/>
                <a:cs typeface="Arial" pitchFamily="34" charset="0"/>
              </a:rPr>
              <a:t>): </a:t>
            </a:r>
            <a:r>
              <a:rPr lang="vi-VN" dirty="0" smtClean="0">
                <a:latin typeface="Arial" pitchFamily="34" charset="0"/>
                <a:cs typeface="Arial" pitchFamily="34" charset="0"/>
              </a:rPr>
              <a:t>được</a:t>
            </a:r>
            <a:r>
              <a:rPr lang="en-US" dirty="0" smtClean="0">
                <a:latin typeface="Arial" pitchFamily="34" charset="0"/>
                <a:cs typeface="Arial" pitchFamily="34" charset="0"/>
              </a:rPr>
              <a:t> </a:t>
            </a:r>
            <a:r>
              <a:rPr lang="vi-VN" dirty="0" smtClean="0">
                <a:latin typeface="Arial" pitchFamily="34" charset="0"/>
                <a:cs typeface="Arial" pitchFamily="34" charset="0"/>
              </a:rPr>
              <a:t>gọi</a:t>
            </a:r>
            <a:r>
              <a:rPr lang="en-US" dirty="0" smtClean="0">
                <a:latin typeface="Arial" pitchFamily="34" charset="0"/>
                <a:cs typeface="Arial" pitchFamily="34" charset="0"/>
              </a:rPr>
              <a:t> </a:t>
            </a:r>
            <a:r>
              <a:rPr lang="vi-VN" dirty="0" smtClean="0">
                <a:latin typeface="Arial" pitchFamily="34" charset="0"/>
                <a:cs typeface="Arial" pitchFamily="34" charset="0"/>
              </a:rPr>
              <a:t>qua </a:t>
            </a:r>
            <a:r>
              <a:rPr lang="vi-VN" dirty="0">
                <a:latin typeface="Arial" pitchFamily="34" charset="0"/>
                <a:cs typeface="Arial" pitchFamily="34" charset="0"/>
              </a:rPr>
              <a:t>repaint()</a:t>
            </a:r>
          </a:p>
          <a:p>
            <a:r>
              <a:rPr lang="vi-VN" dirty="0" smtClean="0">
                <a:latin typeface="Arial" pitchFamily="34" charset="0"/>
                <a:cs typeface="Arial" pitchFamily="34" charset="0"/>
              </a:rPr>
              <a:t>void </a:t>
            </a:r>
            <a:r>
              <a:rPr lang="vi-VN" dirty="0">
                <a:latin typeface="Arial" pitchFamily="34" charset="0"/>
                <a:cs typeface="Arial" pitchFamily="34" charset="0"/>
              </a:rPr>
              <a:t>paint(Graphicsg): </a:t>
            </a:r>
            <a:r>
              <a:rPr lang="vi-VN" dirty="0" smtClean="0">
                <a:latin typeface="Arial" pitchFamily="34" charset="0"/>
                <a:cs typeface="Arial" pitchFamily="34" charset="0"/>
              </a:rPr>
              <a:t>được</a:t>
            </a:r>
            <a:r>
              <a:rPr lang="en-US" dirty="0" smtClean="0">
                <a:latin typeface="Arial" pitchFamily="34" charset="0"/>
                <a:cs typeface="Arial" pitchFamily="34" charset="0"/>
              </a:rPr>
              <a:t> </a:t>
            </a:r>
            <a:r>
              <a:rPr lang="vi-VN" dirty="0" smtClean="0">
                <a:latin typeface="Arial" pitchFamily="34" charset="0"/>
                <a:cs typeface="Arial" pitchFamily="34" charset="0"/>
              </a:rPr>
              <a:t>gọi</a:t>
            </a:r>
            <a:r>
              <a:rPr lang="en-US" dirty="0" smtClean="0">
                <a:latin typeface="Arial" pitchFamily="34" charset="0"/>
                <a:cs typeface="Arial" pitchFamily="34" charset="0"/>
              </a:rPr>
              <a:t> </a:t>
            </a:r>
            <a:r>
              <a:rPr lang="vi-VN" dirty="0" smtClean="0">
                <a:latin typeface="Arial" pitchFamily="34" charset="0"/>
                <a:cs typeface="Arial" pitchFamily="34" charset="0"/>
              </a:rPr>
              <a:t>qua </a:t>
            </a:r>
            <a:r>
              <a:rPr lang="vi-VN" dirty="0">
                <a:latin typeface="Arial" pitchFamily="34" charset="0"/>
                <a:cs typeface="Arial" pitchFamily="34" charset="0"/>
              </a:rPr>
              <a:t>update()</a:t>
            </a:r>
          </a:p>
          <a:p>
            <a:r>
              <a:rPr lang="en-US" dirty="0" smtClean="0">
                <a:latin typeface="Arial" pitchFamily="34" charset="0"/>
                <a:cs typeface="Arial" pitchFamily="34" charset="0"/>
              </a:rPr>
              <a:t>void </a:t>
            </a:r>
            <a:r>
              <a:rPr lang="en-US" dirty="0" err="1">
                <a:latin typeface="Arial" pitchFamily="34" charset="0"/>
                <a:cs typeface="Arial" pitchFamily="34" charset="0"/>
              </a:rPr>
              <a:t>setBackground</a:t>
            </a:r>
            <a:r>
              <a:rPr lang="en-US" dirty="0">
                <a:latin typeface="Arial" pitchFamily="34" charset="0"/>
                <a:cs typeface="Arial" pitchFamily="34" charset="0"/>
              </a:rPr>
              <a:t>(Color):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màu</a:t>
            </a:r>
            <a:r>
              <a:rPr lang="en-US" dirty="0">
                <a:latin typeface="Arial" pitchFamily="34" charset="0"/>
                <a:cs typeface="Arial" pitchFamily="34" charset="0"/>
              </a:rPr>
              <a:t> </a:t>
            </a:r>
            <a:r>
              <a:rPr lang="en-US" dirty="0" err="1" smtClean="0">
                <a:latin typeface="Arial" pitchFamily="34" charset="0"/>
                <a:cs typeface="Arial" pitchFamily="34" charset="0"/>
              </a:rPr>
              <a:t>nền</a:t>
            </a:r>
            <a:endParaRPr lang="en-US" dirty="0" smtClean="0">
              <a:latin typeface="Arial" pitchFamily="34" charset="0"/>
              <a:cs typeface="Arial" pitchFamily="34" charset="0"/>
            </a:endParaRP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r>
              <a:rPr lang="en-US" sz="3600" smtClean="0">
                <a:latin typeface="Arial" pitchFamily="34" charset="0"/>
                <a:cs typeface="Arial" pitchFamily="34" charset="0"/>
              </a:rPr>
              <a:t>Các thành phần của AWT</a:t>
            </a:r>
            <a:endParaRPr lang="en-US" sz="3600">
              <a:latin typeface="Arial" pitchFamily="34" charset="0"/>
              <a:cs typeface="Arial" pitchFamily="34" charset="0"/>
            </a:endParaRPr>
          </a:p>
        </p:txBody>
      </p:sp>
      <p:sp>
        <p:nvSpPr>
          <p:cNvPr id="3" name="Content Placeholder 2"/>
          <p:cNvSpPr>
            <a:spLocks noGrp="1"/>
          </p:cNvSpPr>
          <p:nvPr>
            <p:ph idx="1"/>
          </p:nvPr>
        </p:nvSpPr>
        <p:spPr>
          <a:xfrm>
            <a:off x="457200" y="1447800"/>
            <a:ext cx="8229600" cy="5410200"/>
          </a:xfrm>
        </p:spPr>
        <p:txBody>
          <a:bodyPr>
            <a:normAutofit fontScale="85000" lnSpcReduction="20000"/>
          </a:bodyPr>
          <a:lstStyle/>
          <a:p>
            <a:r>
              <a:rPr lang="en-US" b="1" i="1" dirty="0" smtClean="0">
                <a:latin typeface="Arial" pitchFamily="34" charset="0"/>
                <a:cs typeface="Arial" pitchFamily="34" charset="0"/>
              </a:rPr>
              <a:t>Frame</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cách</a:t>
            </a:r>
            <a:r>
              <a:rPr lang="en-US" dirty="0" smtClean="0">
                <a:latin typeface="Arial" pitchFamily="34" charset="0"/>
                <a:cs typeface="Arial" pitchFamily="34" charset="0"/>
              </a:rPr>
              <a:t> </a:t>
            </a:r>
            <a:r>
              <a:rPr lang="en-US" dirty="0" err="1" smtClean="0">
                <a:latin typeface="Arial" pitchFamily="34" charset="0"/>
                <a:cs typeface="Arial" pitchFamily="34" charset="0"/>
              </a:rPr>
              <a:t>độc</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gắn</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như</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conponent</a:t>
            </a:r>
            <a:r>
              <a:rPr lang="en-US" dirty="0" smtClean="0">
                <a:latin typeface="Arial" pitchFamily="34" charset="0"/>
                <a:cs typeface="Arial" pitchFamily="34" charset="0"/>
              </a:rPr>
              <a:t> </a:t>
            </a:r>
            <a:r>
              <a:rPr lang="en-US" dirty="0" err="1" smtClean="0">
                <a:latin typeface="Arial" pitchFamily="34" charset="0"/>
                <a:cs typeface="Arial" pitchFamily="34" charset="0"/>
              </a:rPr>
              <a:t>bình</a:t>
            </a:r>
            <a:r>
              <a:rPr lang="en-US" dirty="0" smtClean="0">
                <a:latin typeface="Arial" pitchFamily="34" charset="0"/>
                <a:cs typeface="Arial" pitchFamily="34" charset="0"/>
              </a:rPr>
              <a:t> </a:t>
            </a:r>
            <a:r>
              <a:rPr lang="en-US" dirty="0" err="1" smtClean="0">
                <a:latin typeface="Arial" pitchFamily="34" charset="0"/>
                <a:cs typeface="Arial" pitchFamily="34" charset="0"/>
              </a:rPr>
              <a:t>thường</a:t>
            </a:r>
            <a:r>
              <a:rPr lang="en-US" dirty="0" smtClean="0">
                <a:latin typeface="Arial" pitchFamily="34" charset="0"/>
                <a:cs typeface="Arial" pitchFamily="34" charset="0"/>
              </a:rPr>
              <a:t>. </a:t>
            </a:r>
            <a:r>
              <a:rPr lang="en-US" dirty="0" err="1" smtClean="0">
                <a:latin typeface="Arial" pitchFamily="34" charset="0"/>
                <a:cs typeface="Arial" pitchFamily="34" charset="0"/>
              </a:rPr>
              <a:t>Thông</a:t>
            </a:r>
            <a:r>
              <a:rPr lang="en-US" dirty="0" smtClean="0">
                <a:latin typeface="Arial" pitchFamily="34" charset="0"/>
                <a:cs typeface="Arial" pitchFamily="34" charset="0"/>
              </a:rPr>
              <a:t> </a:t>
            </a:r>
            <a:r>
              <a:rPr lang="en-US" dirty="0" err="1" smtClean="0">
                <a:latin typeface="Arial" pitchFamily="34" charset="0"/>
                <a:cs typeface="Arial" pitchFamily="34" charset="0"/>
              </a:rPr>
              <a:t>thường</a:t>
            </a:r>
            <a:r>
              <a:rPr lang="en-US" dirty="0" smtClean="0">
                <a:latin typeface="Arial" pitchFamily="34" charset="0"/>
                <a:cs typeface="Arial" pitchFamily="34" charset="0"/>
              </a:rPr>
              <a:t>, Frame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như</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err="1" smtClean="0">
                <a:latin typeface="Arial" pitchFamily="34" charset="0"/>
                <a:cs typeface="Arial" pitchFamily="34" charset="0"/>
              </a:rPr>
              <a:t>cửa</a:t>
            </a:r>
            <a:r>
              <a:rPr lang="en-US" smtClean="0">
                <a:latin typeface="Arial" pitchFamily="34" charset="0"/>
                <a:cs typeface="Arial" pitchFamily="34" charset="0"/>
              </a:rPr>
              <a:t> sổ của một chương trình độc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err="1" smtClean="0">
                <a:latin typeface="Arial" pitchFamily="34" charset="0"/>
                <a:cs typeface="Arial" pitchFamily="34" charset="0"/>
              </a:rPr>
              <a:t>lớp</a:t>
            </a:r>
            <a:r>
              <a:rPr lang="en-US" smtClean="0">
                <a:latin typeface="Arial" pitchFamily="34" charset="0"/>
                <a:cs typeface="Arial" pitchFamily="34" charset="0"/>
              </a:rPr>
              <a:t> Frame:</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Frame():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Frame(String):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dòng</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r>
              <a:rPr lang="en-US" dirty="0" smtClean="0">
                <a:latin typeface="Arial" pitchFamily="34" charset="0"/>
                <a:cs typeface="Arial" pitchFamily="34" charset="0"/>
              </a:rPr>
              <a:t> </a:t>
            </a:r>
            <a:r>
              <a:rPr lang="en-US" dirty="0" err="1" smtClean="0">
                <a:latin typeface="Arial" pitchFamily="34" charset="0"/>
                <a:cs typeface="Arial" pitchFamily="34" charset="0"/>
              </a:rPr>
              <a:t>đề</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frame.</a:t>
            </a:r>
          </a:p>
          <a:p>
            <a:pPr lvl="1"/>
            <a:r>
              <a:rPr lang="en-US" dirty="0" err="1" smtClean="0">
                <a:latin typeface="Arial" pitchFamily="34" charset="0"/>
                <a:cs typeface="Arial" pitchFamily="34" charset="0"/>
              </a:rPr>
              <a:t>setSize</a:t>
            </a:r>
            <a:r>
              <a:rPr lang="en-US" dirty="0" smtClean="0">
                <a:latin typeface="Arial" pitchFamily="34" charset="0"/>
                <a:cs typeface="Arial" pitchFamily="34" charset="0"/>
              </a:rPr>
              <a:t>(</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kích</a:t>
            </a:r>
            <a:r>
              <a:rPr lang="en-US" dirty="0" smtClean="0">
                <a:latin typeface="Arial" pitchFamily="34" charset="0"/>
                <a:cs typeface="Arial" pitchFamily="34" charset="0"/>
              </a:rPr>
              <a:t> </a:t>
            </a:r>
            <a:r>
              <a:rPr lang="en-US" dirty="0" err="1" smtClean="0">
                <a:latin typeface="Arial" pitchFamily="34" charset="0"/>
                <a:cs typeface="Arial" pitchFamily="34" charset="0"/>
              </a:rPr>
              <a:t>cỡ</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frame,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tương</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chiều</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chiều</a:t>
            </a:r>
            <a:r>
              <a:rPr lang="en-US" dirty="0" smtClean="0">
                <a:latin typeface="Arial" pitchFamily="34" charset="0"/>
                <a:cs typeface="Arial" pitchFamily="34" charset="0"/>
              </a:rPr>
              <a:t> </a:t>
            </a:r>
            <a:r>
              <a:rPr lang="en-US" dirty="0" err="1" smtClean="0">
                <a:latin typeface="Arial" pitchFamily="34" charset="0"/>
                <a:cs typeface="Arial" pitchFamily="34" charset="0"/>
              </a:rPr>
              <a:t>cao</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frame.</a:t>
            </a:r>
          </a:p>
          <a:p>
            <a:pPr lvl="1"/>
            <a:r>
              <a:rPr lang="en-US" dirty="0" err="1" smtClean="0">
                <a:latin typeface="Arial" pitchFamily="34" charset="0"/>
                <a:cs typeface="Arial" pitchFamily="34" charset="0"/>
              </a:rPr>
              <a:t>setBounds</a:t>
            </a:r>
            <a:r>
              <a:rPr lang="en-US" dirty="0" smtClean="0">
                <a:latin typeface="Arial" pitchFamily="34" charset="0"/>
                <a:cs typeface="Arial" pitchFamily="34" charset="0"/>
              </a:rPr>
              <a:t>(</a:t>
            </a:r>
            <a:r>
              <a:rPr lang="en-US" dirty="0" err="1" smtClean="0">
                <a:latin typeface="Arial" pitchFamily="34" charset="0"/>
                <a:cs typeface="Arial" pitchFamily="34" charset="0"/>
              </a:rPr>
              <a:t>x,y,width,hight</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pack();</a:t>
            </a:r>
          </a:p>
          <a:p>
            <a:pPr lvl="1"/>
            <a:r>
              <a:rPr lang="en-US" dirty="0" err="1" smtClean="0">
                <a:latin typeface="Arial" pitchFamily="34" charset="0"/>
                <a:cs typeface="Arial" pitchFamily="34" charset="0"/>
              </a:rPr>
              <a:t>setVisible</a:t>
            </a:r>
            <a:r>
              <a:rPr lang="en-US" dirty="0" smtClean="0">
                <a:latin typeface="Arial" pitchFamily="34" charset="0"/>
                <a:cs typeface="Arial" pitchFamily="34" charset="0"/>
              </a:rPr>
              <a:t>(</a:t>
            </a:r>
            <a:r>
              <a:rPr lang="en-US" dirty="0" err="1" smtClean="0">
                <a:latin typeface="Arial" pitchFamily="34" charset="0"/>
                <a:cs typeface="Arial" pitchFamily="34" charset="0"/>
              </a:rPr>
              <a:t>boolean</a:t>
            </a:r>
            <a:r>
              <a:rPr lang="en-US" dirty="0" smtClean="0">
                <a:latin typeface="Arial" pitchFamily="34" charset="0"/>
                <a:cs typeface="Arial" pitchFamily="34" charset="0"/>
              </a:rPr>
              <a:t>): Cho </a:t>
            </a:r>
            <a:r>
              <a:rPr lang="en-US" dirty="0" err="1" smtClean="0">
                <a:latin typeface="Arial" pitchFamily="34" charset="0"/>
                <a:cs typeface="Arial" pitchFamily="34" charset="0"/>
              </a:rPr>
              <a:t>phép</a:t>
            </a:r>
            <a:r>
              <a:rPr lang="en-US" dirty="0" smtClean="0">
                <a:latin typeface="Arial" pitchFamily="34" charset="0"/>
                <a:cs typeface="Arial" pitchFamily="34" charset="0"/>
              </a:rPr>
              <a:t> frame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hay </a:t>
            </a:r>
            <a:r>
              <a:rPr lang="en-US" dirty="0" err="1" smtClean="0">
                <a:latin typeface="Arial" pitchFamily="34" charset="0"/>
                <a:cs typeface="Arial" pitchFamily="34" charset="0"/>
              </a:rPr>
              <a:t>ẩn</a:t>
            </a:r>
            <a:r>
              <a:rPr lang="en-US" dirty="0" smtClean="0">
                <a:latin typeface="Arial" pitchFamily="34" charset="0"/>
                <a:cs typeface="Arial" pitchFamily="34" charset="0"/>
              </a:rPr>
              <a:t> </a:t>
            </a:r>
            <a:r>
              <a:rPr lang="en-US" dirty="0" err="1" smtClean="0">
                <a:latin typeface="Arial" pitchFamily="34" charset="0"/>
                <a:cs typeface="Arial" pitchFamily="34" charset="0"/>
              </a:rPr>
              <a:t>đi</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màn</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a:t>
            </a:r>
          </a:p>
          <a:p>
            <a:pPr lvl="1"/>
            <a:r>
              <a:rPr lang="en-US" dirty="0" err="1" smtClean="0">
                <a:latin typeface="Arial" pitchFamily="34" charset="0"/>
                <a:cs typeface="Arial" pitchFamily="34" charset="0"/>
              </a:rPr>
              <a:t>setTitle</a:t>
            </a:r>
            <a:r>
              <a:rPr lang="en-US" dirty="0" smtClean="0">
                <a:latin typeface="Arial" pitchFamily="34" charset="0"/>
                <a:cs typeface="Arial" pitchFamily="34" charset="0"/>
              </a:rPr>
              <a:t>(String)/</a:t>
            </a:r>
            <a:r>
              <a:rPr lang="en-US" dirty="0" err="1" smtClean="0">
                <a:latin typeface="Arial" pitchFamily="34" charset="0"/>
                <a:cs typeface="Arial" pitchFamily="34" charset="0"/>
              </a:rPr>
              <a:t>getTitle</a:t>
            </a:r>
            <a:r>
              <a:rPr lang="en-US" dirty="0" smtClean="0">
                <a:latin typeface="Arial" pitchFamily="34" charset="0"/>
                <a:cs typeface="Arial" pitchFamily="34" charset="0"/>
              </a:rPr>
              <a:t>(): </a:t>
            </a:r>
            <a:r>
              <a:rPr lang="en-US" dirty="0" err="1" smtClean="0">
                <a:latin typeface="Arial" pitchFamily="34" charset="0"/>
                <a:cs typeface="Arial" pitchFamily="34" charset="0"/>
              </a:rPr>
              <a:t>Truy</a:t>
            </a:r>
            <a:r>
              <a:rPr lang="en-US" dirty="0" smtClean="0">
                <a:latin typeface="Arial" pitchFamily="34" charset="0"/>
                <a:cs typeface="Arial" pitchFamily="34" charset="0"/>
              </a:rPr>
              <a:t> </a:t>
            </a:r>
            <a:r>
              <a:rPr lang="en-US" dirty="0" err="1" smtClean="0">
                <a:latin typeface="Arial" pitchFamily="34" charset="0"/>
                <a:cs typeface="Arial" pitchFamily="34" charset="0"/>
              </a:rPr>
              <a:t>nhập</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dòng</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r>
              <a:rPr lang="en-US" dirty="0" smtClean="0">
                <a:latin typeface="Arial" pitchFamily="34" charset="0"/>
                <a:cs typeface="Arial" pitchFamily="34" charset="0"/>
              </a:rPr>
              <a:t> </a:t>
            </a:r>
            <a:r>
              <a:rPr lang="en-US" dirty="0" err="1" smtClean="0">
                <a:latin typeface="Arial" pitchFamily="34" charset="0"/>
                <a:cs typeface="Arial" pitchFamily="34" charset="0"/>
              </a:rPr>
              <a:t>đề</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frame.</a:t>
            </a:r>
          </a:p>
          <a:p>
            <a:pPr lvl="1"/>
            <a:r>
              <a:rPr lang="en-US" dirty="0" err="1" smtClean="0">
                <a:latin typeface="Arial" pitchFamily="34" charset="0"/>
                <a:cs typeface="Arial" pitchFamily="34" charset="0"/>
              </a:rPr>
              <a:t>setResizable</a:t>
            </a:r>
            <a:r>
              <a:rPr lang="en-US" dirty="0" smtClean="0">
                <a:latin typeface="Arial" pitchFamily="34" charset="0"/>
                <a:cs typeface="Arial" pitchFamily="34" charset="0"/>
              </a:rPr>
              <a:t>(</a:t>
            </a:r>
            <a:r>
              <a:rPr lang="en-US" dirty="0" err="1" smtClean="0">
                <a:latin typeface="Arial" pitchFamily="34" charset="0"/>
                <a:cs typeface="Arial" pitchFamily="34" charset="0"/>
              </a:rPr>
              <a:t>boolean</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phép</a:t>
            </a:r>
            <a:r>
              <a:rPr lang="en-US" dirty="0" smtClean="0">
                <a:latin typeface="Arial" pitchFamily="34" charset="0"/>
                <a:cs typeface="Arial" pitchFamily="34" charset="0"/>
              </a:rPr>
              <a:t> </a:t>
            </a:r>
            <a:r>
              <a:rPr lang="en-US" dirty="0" err="1" smtClean="0">
                <a:latin typeface="Arial" pitchFamily="34" charset="0"/>
                <a:cs typeface="Arial" pitchFamily="34" charset="0"/>
              </a:rPr>
              <a:t>thay</a:t>
            </a:r>
            <a:r>
              <a:rPr lang="en-US" dirty="0" smtClean="0">
                <a:latin typeface="Arial" pitchFamily="34" charset="0"/>
                <a:cs typeface="Arial" pitchFamily="34" charset="0"/>
              </a:rPr>
              <a:t> </a:t>
            </a:r>
            <a:r>
              <a:rPr lang="en-US" dirty="0" err="1" smtClean="0">
                <a:latin typeface="Arial" pitchFamily="34" charset="0"/>
                <a:cs typeface="Arial" pitchFamily="34" charset="0"/>
              </a:rPr>
              <a:t>đổi</a:t>
            </a:r>
            <a:r>
              <a:rPr lang="en-US" dirty="0" smtClean="0">
                <a:latin typeface="Arial" pitchFamily="34" charset="0"/>
                <a:cs typeface="Arial" pitchFamily="34" charset="0"/>
              </a:rPr>
              <a:t> </a:t>
            </a:r>
            <a:r>
              <a:rPr lang="en-US" dirty="0" err="1" smtClean="0">
                <a:latin typeface="Arial" pitchFamily="34" charset="0"/>
                <a:cs typeface="Arial" pitchFamily="34" charset="0"/>
              </a:rPr>
              <a:t>kích</a:t>
            </a:r>
            <a:r>
              <a:rPr lang="en-US" dirty="0" smtClean="0">
                <a:latin typeface="Arial" pitchFamily="34" charset="0"/>
                <a:cs typeface="Arial" pitchFamily="34" charset="0"/>
              </a:rPr>
              <a:t> </a:t>
            </a:r>
            <a:r>
              <a:rPr lang="en-US" dirty="0" err="1" smtClean="0">
                <a:latin typeface="Arial" pitchFamily="34" charset="0"/>
                <a:cs typeface="Arial" pitchFamily="34" charset="0"/>
              </a:rPr>
              <a:t>cỡ</a:t>
            </a:r>
            <a:r>
              <a:rPr lang="en-US" dirty="0" smtClean="0">
                <a:latin typeface="Arial" pitchFamily="34" charset="0"/>
                <a:cs typeface="Arial" pitchFamily="34" charset="0"/>
              </a:rPr>
              <a:t> frame.</a:t>
            </a:r>
          </a:p>
          <a:p>
            <a:pPr lvl="1"/>
            <a:r>
              <a:rPr lang="en-US" dirty="0" err="1" smtClean="0">
                <a:latin typeface="Arial" pitchFamily="34" charset="0"/>
                <a:cs typeface="Arial" pitchFamily="34" charset="0"/>
              </a:rPr>
              <a:t>setIconImage</a:t>
            </a:r>
            <a:r>
              <a:rPr lang="en-US" dirty="0" smtClean="0">
                <a:latin typeface="Arial" pitchFamily="34" charset="0"/>
                <a:cs typeface="Arial" pitchFamily="34" charset="0"/>
              </a:rPr>
              <a:t>(Image):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ảnh</a:t>
            </a:r>
            <a:r>
              <a:rPr lang="en-US" dirty="0" smtClean="0">
                <a:latin typeface="Arial" pitchFamily="34" charset="0"/>
                <a:cs typeface="Arial" pitchFamily="34" charset="0"/>
              </a:rPr>
              <a:t> icon ở </a:t>
            </a:r>
            <a:r>
              <a:rPr lang="en-US" dirty="0" err="1" smtClean="0">
                <a:latin typeface="Arial" pitchFamily="34" charset="0"/>
                <a:cs typeface="Arial" pitchFamily="34" charset="0"/>
              </a:rPr>
              <a:t>góc</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biểu</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frame.</a:t>
            </a:r>
          </a:p>
          <a:p>
            <a:pPr lvl="1">
              <a:buNone/>
            </a:pP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smtClean="0">
                <a:latin typeface="Times New Roman" pitchFamily="18" charset="0"/>
                <a:cs typeface="Times New Roman" pitchFamily="18" charset="0"/>
              </a:rPr>
              <a:t>Các khái niệm cơ bản</a:t>
            </a:r>
            <a:endParaRPr lang="en-US"/>
          </a:p>
        </p:txBody>
      </p:sp>
      <p:sp>
        <p:nvSpPr>
          <p:cNvPr id="3" name="Content Placeholder 2"/>
          <p:cNvSpPr>
            <a:spLocks noGrp="1"/>
          </p:cNvSpPr>
          <p:nvPr>
            <p:ph idx="1"/>
          </p:nvPr>
        </p:nvSpPr>
        <p:spPr/>
        <p:txBody>
          <a:bodyPr>
            <a:normAutofit/>
          </a:bodyPr>
          <a:lstStyle/>
          <a:p>
            <a:pPr>
              <a:buNone/>
            </a:pPr>
            <a:r>
              <a:rPr lang="en-US" sz="2800" b="1" dirty="0" err="1" smtClean="0">
                <a:latin typeface="Times New Roman" panose="02020603050405020304" pitchFamily="18" charset="0"/>
                <a:cs typeface="Times New Roman" panose="02020603050405020304" pitchFamily="18" charset="0"/>
              </a:rPr>
              <a:t>Lớp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giao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diện</a:t>
            </a:r>
            <a:r>
              <a:rPr lang="en-US" sz="2800" b="1" dirty="0" smtClean="0">
                <a:latin typeface="Times New Roman" panose="02020603050405020304" pitchFamily="18" charset="0"/>
                <a:cs typeface="Times New Roman" panose="02020603050405020304" pitchFamily="18" charset="0"/>
              </a:rPr>
              <a:t> (interface)</a:t>
            </a:r>
          </a:p>
          <a:p>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qua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p>
          <a:p>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abstract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static</a:t>
            </a:r>
          </a:p>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thừa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public static final</a:t>
            </a:r>
          </a:p>
        </p:txBody>
      </p:sp>
      <p:sp>
        <p:nvSpPr>
          <p:cNvPr id="4" name="Slide Number Placeholder 3"/>
          <p:cNvSpPr>
            <a:spLocks noGrp="1"/>
          </p:cNvSpPr>
          <p:nvPr>
            <p:ph type="sldNum" sz="quarter" idx="12"/>
          </p:nvPr>
        </p:nvSpPr>
        <p:spPr/>
        <p:txBody>
          <a:bodyPr/>
          <a:lstStyle/>
          <a:p>
            <a:fld id="{C3A67AEA-BCC7-46E0-99F2-CE941161949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p:txBody>
          <a:bodyPr/>
          <a:lstStyle/>
          <a:p>
            <a:r>
              <a:rPr lang="en-US" b="1" i="1" dirty="0" smtClean="0">
                <a:latin typeface="Arial" pitchFamily="34" charset="0"/>
                <a:cs typeface="Arial" pitchFamily="34" charset="0"/>
              </a:rPr>
              <a:t>Panel</a:t>
            </a:r>
            <a:endParaRPr lang="en-US" dirty="0" smtClean="0">
              <a:latin typeface="Arial" pitchFamily="34" charset="0"/>
              <a:cs typeface="Arial" pitchFamily="34" charset="0"/>
            </a:endParaRPr>
          </a:p>
          <a:p>
            <a:r>
              <a:rPr lang="en-US" dirty="0" smtClean="0">
                <a:latin typeface="Arial" pitchFamily="34" charset="0"/>
                <a:cs typeface="Arial" pitchFamily="34" charset="0"/>
              </a:rPr>
              <a:t>Panel </a:t>
            </a:r>
            <a:r>
              <a:rPr lang="en-US" dirty="0" err="1" smtClean="0">
                <a:latin typeface="Arial" pitchFamily="34" charset="0"/>
                <a:cs typeface="Arial" pitchFamily="34" charset="0"/>
              </a:rPr>
              <a:t>cũng</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dang </a:t>
            </a:r>
            <a:r>
              <a:rPr lang="en-US" dirty="0" err="1" smtClean="0">
                <a:latin typeface="Arial" pitchFamily="34" charset="0"/>
                <a:cs typeface="Arial" pitchFamily="34" charset="0"/>
              </a:rPr>
              <a:t>khung</a:t>
            </a:r>
            <a:r>
              <a:rPr lang="en-US" dirty="0" smtClean="0">
                <a:latin typeface="Arial" pitchFamily="34" charset="0"/>
                <a:cs typeface="Arial" pitchFamily="34" charset="0"/>
              </a:rPr>
              <a:t> </a:t>
            </a:r>
            <a:r>
              <a:rPr lang="en-US" dirty="0" err="1" smtClean="0">
                <a:latin typeface="Arial" pitchFamily="34" charset="0"/>
                <a:cs typeface="Arial" pitchFamily="34" charset="0"/>
              </a:rPr>
              <a:t>chứa</a:t>
            </a:r>
            <a:r>
              <a:rPr lang="en-US" dirty="0" smtClean="0">
                <a:latin typeface="Arial" pitchFamily="34" charset="0"/>
                <a:cs typeface="Arial" pitchFamily="34" charset="0"/>
              </a:rPr>
              <a:t>, </a:t>
            </a:r>
            <a:r>
              <a:rPr lang="en-US" dirty="0" err="1" smtClean="0">
                <a:latin typeface="Arial" pitchFamily="34" charset="0"/>
                <a:cs typeface="Arial" pitchFamily="34" charset="0"/>
              </a:rPr>
              <a:t>nhưng</a:t>
            </a:r>
            <a:r>
              <a:rPr lang="en-US" dirty="0" smtClean="0">
                <a:latin typeface="Arial" pitchFamily="34" charset="0"/>
                <a:cs typeface="Arial" pitchFamily="34" charset="0"/>
              </a:rPr>
              <a:t> </a:t>
            </a:r>
            <a:r>
              <a:rPr lang="en-US" dirty="0" err="1" smtClean="0">
                <a:latin typeface="Arial" pitchFamily="34" charset="0"/>
                <a:cs typeface="Arial" pitchFamily="34" charset="0"/>
              </a:rPr>
              <a:t>khá</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a:t>
            </a:r>
            <a:r>
              <a:rPr lang="en-US" dirty="0" err="1" smtClean="0">
                <a:latin typeface="Arial" pitchFamily="34" charset="0"/>
                <a:cs typeface="Arial" pitchFamily="34" charset="0"/>
              </a:rPr>
              <a:t>giản</a:t>
            </a:r>
            <a:r>
              <a:rPr lang="en-US" dirty="0" smtClean="0">
                <a:latin typeface="Arial" pitchFamily="34" charset="0"/>
                <a:cs typeface="Arial" pitchFamily="34" charset="0"/>
              </a:rPr>
              <a:t>. Panel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nhóm</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smtClean="0">
                <a:latin typeface="Arial" pitchFamily="34" charset="0"/>
                <a:cs typeface="Arial" pitchFamily="34" charset="0"/>
              </a:rPr>
              <a:t>diện</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nhau</a:t>
            </a:r>
            <a:r>
              <a:rPr lang="en-US" dirty="0" smtClean="0">
                <a:latin typeface="Arial" pitchFamily="34" charset="0"/>
                <a:cs typeface="Arial" pitchFamily="34" charset="0"/>
              </a:rPr>
              <a:t>. </a:t>
            </a:r>
            <a:r>
              <a:rPr lang="en-US" dirty="0" err="1" smtClean="0">
                <a:latin typeface="Arial" pitchFamily="34" charset="0"/>
                <a:cs typeface="Arial" pitchFamily="34" charset="0"/>
              </a:rPr>
              <a:t>Thông</a:t>
            </a:r>
            <a:r>
              <a:rPr lang="en-US" dirty="0" smtClean="0">
                <a:latin typeface="Arial" pitchFamily="34" charset="0"/>
                <a:cs typeface="Arial" pitchFamily="34" charset="0"/>
              </a:rPr>
              <a:t> </a:t>
            </a:r>
            <a:r>
              <a:rPr lang="en-US" dirty="0" err="1" smtClean="0">
                <a:latin typeface="Arial" pitchFamily="34" charset="0"/>
                <a:cs typeface="Arial" pitchFamily="34" charset="0"/>
              </a:rPr>
              <a:t>thường</a:t>
            </a:r>
            <a:r>
              <a:rPr lang="en-US" dirty="0" smtClean="0">
                <a:latin typeface="Arial" pitchFamily="34" charset="0"/>
                <a:cs typeface="Arial" pitchFamily="34" charset="0"/>
              </a:rPr>
              <a:t>, panel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cửa</a:t>
            </a:r>
            <a:r>
              <a:rPr lang="en-US" dirty="0" smtClean="0">
                <a:latin typeface="Arial" pitchFamily="34" charset="0"/>
                <a:cs typeface="Arial" pitchFamily="34" charset="0"/>
              </a:rPr>
              <a:t> </a:t>
            </a:r>
            <a:r>
              <a:rPr lang="en-US" dirty="0" err="1" smtClean="0">
                <a:latin typeface="Arial" pitchFamily="34" charset="0"/>
                <a:cs typeface="Arial" pitchFamily="34" charset="0"/>
              </a:rPr>
              <a:t>sổ</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Frame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Panel, </a:t>
            </a:r>
            <a:r>
              <a:rPr lang="en-US" dirty="0" err="1" smtClean="0">
                <a:latin typeface="Arial" pitchFamily="34" charset="0"/>
                <a:cs typeface="Arial" pitchFamily="34" charset="0"/>
              </a:rPr>
              <a:t>ngoài</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chung</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container:</a:t>
            </a:r>
          </a:p>
          <a:p>
            <a:r>
              <a:rPr lang="en-US" dirty="0" smtClean="0">
                <a:latin typeface="Arial" pitchFamily="34" charset="0"/>
                <a:cs typeface="Arial" pitchFamily="34" charset="0"/>
              </a:rPr>
              <a:t>Panel():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a:t>
            </a:r>
          </a:p>
          <a:p>
            <a:r>
              <a:rPr lang="en-US" dirty="0" smtClean="0">
                <a:latin typeface="Arial" pitchFamily="34" charset="0"/>
                <a:cs typeface="Arial" pitchFamily="34" charset="0"/>
              </a:rPr>
              <a:t>VD:</a:t>
            </a: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sz="4000">
              <a:latin typeface="Arial" pitchFamily="34" charset="0"/>
              <a:cs typeface="Arial" pitchFamily="34" charset="0"/>
            </a:endParaRPr>
          </a:p>
        </p:txBody>
      </p:sp>
      <p:sp>
        <p:nvSpPr>
          <p:cNvPr id="3" name="Content Placeholder 2"/>
          <p:cNvSpPr>
            <a:spLocks noGrp="1"/>
          </p:cNvSpPr>
          <p:nvPr>
            <p:ph idx="1"/>
          </p:nvPr>
        </p:nvSpPr>
        <p:spPr/>
        <p:txBody>
          <a:bodyPr>
            <a:normAutofit fontScale="77500" lnSpcReduction="20000"/>
          </a:bodyPr>
          <a:lstStyle/>
          <a:p>
            <a:r>
              <a:rPr lang="en-US" b="1" i="1" smtClean="0">
                <a:latin typeface="Arial" pitchFamily="34" charset="0"/>
                <a:cs typeface="Arial" pitchFamily="34" charset="0"/>
              </a:rPr>
              <a:t>Label</a:t>
            </a:r>
            <a:endParaRPr lang="en-US" smtClean="0">
              <a:latin typeface="Arial" pitchFamily="34" charset="0"/>
              <a:cs typeface="Arial" pitchFamily="34" charset="0"/>
            </a:endParaRPr>
          </a:p>
          <a:p>
            <a:r>
              <a:rPr lang="en-US" smtClean="0">
                <a:latin typeface="Arial" pitchFamily="34" charset="0"/>
                <a:cs typeface="Arial" pitchFamily="34" charset="0"/>
              </a:rPr>
              <a:t>Label (nhãn) là một đối tượng để hiển thị văn bản tĩnh, những văn bản mà người dùng không thể thay đổi trực tiếp được. Các phương thức cơ bản của Label:</a:t>
            </a:r>
          </a:p>
          <a:p>
            <a:r>
              <a:rPr lang="en-US" smtClean="0">
                <a:latin typeface="Arial" pitchFamily="34" charset="0"/>
                <a:cs typeface="Arial" pitchFamily="34" charset="0"/>
              </a:rPr>
              <a:t>• Label(): Khởi tạo một nhãn rỗng.</a:t>
            </a:r>
          </a:p>
          <a:p>
            <a:r>
              <a:rPr lang="en-US" smtClean="0">
                <a:latin typeface="Arial" pitchFamily="34" charset="0"/>
                <a:cs typeface="Arial" pitchFamily="34" charset="0"/>
              </a:rPr>
              <a:t>• Label(String): Khởi tạo một nhãn với nội dung văn bản là tham số đầu vào.</a:t>
            </a:r>
          </a:p>
          <a:p>
            <a:r>
              <a:rPr lang="en-US" smtClean="0">
                <a:latin typeface="Arial" pitchFamily="34" charset="0"/>
                <a:cs typeface="Arial" pitchFamily="34" charset="0"/>
              </a:rPr>
              <a:t>• Label(String, int): Khởi tạo một nhãn có nội dung sẵn, tham số thứ hai xác định cách căn lề của nhãn so với khung chứa, bao gồm {Label.CENTER, Label.LEFT, Label.RIGHT}.</a:t>
            </a:r>
          </a:p>
          <a:p>
            <a:r>
              <a:rPr lang="en-US" smtClean="0">
                <a:latin typeface="Arial" pitchFamily="34" charset="0"/>
                <a:cs typeface="Arial" pitchFamily="34" charset="0"/>
              </a:rPr>
              <a:t>• setText(String)/getText(): Truy nhập nội dung văn bản của nhãn.</a:t>
            </a:r>
          </a:p>
          <a:p>
            <a:r>
              <a:rPr lang="en-US" smtClean="0">
                <a:latin typeface="Arial" pitchFamily="34" charset="0"/>
                <a:cs typeface="Arial" pitchFamily="34" charset="0"/>
              </a:rPr>
              <a:t>• setAlignment(int)/getAlignment(): Truy nhập thuộc tính căn lề của nhãn.</a:t>
            </a:r>
          </a:p>
          <a:p>
            <a:r>
              <a:rPr lang="en-US" smtClean="0">
                <a:latin typeface="Arial" pitchFamily="34" charset="0"/>
                <a:cs typeface="Arial" pitchFamily="34" charset="0"/>
              </a:rPr>
              <a:t>• setFont(Font): Định dạng phông chữ của nhãn.</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686800" cy="4770120"/>
          </a:xfrm>
        </p:spPr>
        <p:txBody>
          <a:bodyPr>
            <a:noAutofit/>
          </a:bodyPr>
          <a:lstStyle/>
          <a:p>
            <a:r>
              <a:rPr lang="en-US" sz="2000" b="1" i="1" dirty="0" err="1" smtClean="0">
                <a:latin typeface="Arial" pitchFamily="34" charset="0"/>
                <a:cs typeface="Arial" pitchFamily="34" charset="0"/>
              </a:rPr>
              <a:t>TextField</a:t>
            </a:r>
            <a:r>
              <a:rPr lang="en-US" sz="2000" b="1" i="1" dirty="0" smtClean="0">
                <a:latin typeface="Arial" pitchFamily="34" charset="0"/>
                <a:cs typeface="Arial" pitchFamily="34" charset="0"/>
              </a:rPr>
              <a:t> </a:t>
            </a:r>
            <a:r>
              <a:rPr lang="en-US" sz="2000" b="1" i="1" dirty="0" err="1" smtClean="0">
                <a:latin typeface="Arial" pitchFamily="34" charset="0"/>
                <a:cs typeface="Arial" pitchFamily="34" charset="0"/>
              </a:rPr>
              <a:t>và</a:t>
            </a:r>
            <a:r>
              <a:rPr lang="en-US" sz="2000" b="1" i="1" dirty="0" smtClean="0">
                <a:latin typeface="Arial" pitchFamily="34" charset="0"/>
                <a:cs typeface="Arial" pitchFamily="34" charset="0"/>
              </a:rPr>
              <a:t> </a:t>
            </a:r>
            <a:r>
              <a:rPr lang="en-US" sz="2000" b="1" i="1" dirty="0" err="1" smtClean="0">
                <a:latin typeface="Arial" pitchFamily="34" charset="0"/>
                <a:cs typeface="Arial" pitchFamily="34" charset="0"/>
              </a:rPr>
              <a:t>TextArea</a:t>
            </a:r>
            <a:endParaRPr lang="en-US" sz="2000" dirty="0" smtClean="0">
              <a:latin typeface="Arial" pitchFamily="34" charset="0"/>
              <a:cs typeface="Arial" pitchFamily="34" charset="0"/>
            </a:endParaRPr>
          </a:p>
          <a:p>
            <a:pPr>
              <a:lnSpc>
                <a:spcPct val="120000"/>
              </a:lnSpc>
            </a:pPr>
            <a:r>
              <a:rPr lang="en-US" sz="2000" dirty="0" err="1" smtClean="0">
                <a:latin typeface="Arial" pitchFamily="34" charset="0"/>
                <a:cs typeface="Arial" pitchFamily="34" charset="0"/>
              </a:rPr>
              <a:t>Đây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dùng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diễn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dùng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nội</a:t>
            </a:r>
            <a:r>
              <a:rPr lang="en-US" sz="2000" dirty="0" smtClean="0">
                <a:latin typeface="Arial" pitchFamily="34" charset="0"/>
                <a:cs typeface="Arial" pitchFamily="34" charset="0"/>
              </a:rPr>
              <a:t> dung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biệt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TextField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phép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dòng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TextArea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phép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dòng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lớp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này</a:t>
            </a:r>
            <a:r>
              <a:rPr lang="en-US" sz="2000" dirty="0" smtClean="0">
                <a:latin typeface="Arial" pitchFamily="34" charset="0"/>
                <a:cs typeface="Arial" pitchFamily="34" charset="0"/>
              </a:rPr>
              <a:t>:</a:t>
            </a:r>
          </a:p>
          <a:p>
            <a:pPr>
              <a:lnSpc>
                <a:spcPct val="120000"/>
              </a:lnSpc>
            </a:pPr>
            <a:r>
              <a:rPr lang="en-US" sz="2000" dirty="0" smtClean="0">
                <a:latin typeface="Arial" pitchFamily="34" charset="0"/>
                <a:cs typeface="Arial" pitchFamily="34" charset="0"/>
              </a:rPr>
              <a:t>String </a:t>
            </a:r>
            <a:r>
              <a:rPr lang="en-US" sz="2000" dirty="0" err="1" smtClean="0">
                <a:latin typeface="Arial" pitchFamily="34" charset="0"/>
                <a:cs typeface="Arial" pitchFamily="34" charset="0"/>
              </a:rPr>
              <a:t>setText</a:t>
            </a:r>
            <a:r>
              <a:rPr lang="en-US" sz="2000" dirty="0" smtClean="0">
                <a:latin typeface="Arial" pitchFamily="34" charset="0"/>
                <a:cs typeface="Arial" pitchFamily="34" charset="0"/>
              </a:rPr>
              <a:t>(String)/</a:t>
            </a:r>
            <a:r>
              <a:rPr lang="en-US" sz="2000" dirty="0" err="1" smtClean="0">
                <a:latin typeface="Arial" pitchFamily="34" charset="0"/>
                <a:cs typeface="Arial" pitchFamily="34" charset="0"/>
              </a:rPr>
              <a:t>getText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nội</a:t>
            </a:r>
            <a:r>
              <a:rPr lang="en-US" sz="2000" dirty="0" smtClean="0">
                <a:latin typeface="Arial" pitchFamily="34" charset="0"/>
                <a:cs typeface="Arial" pitchFamily="34" charset="0"/>
              </a:rPr>
              <a:t> dung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ô.</a:t>
            </a:r>
          </a:p>
          <a:p>
            <a:pPr>
              <a:lnSpc>
                <a:spcPct val="120000"/>
              </a:lnSpc>
            </a:pPr>
            <a:r>
              <a:rPr lang="en-US" sz="2000" dirty="0" smtClean="0">
                <a:latin typeface="Arial" pitchFamily="34" charset="0"/>
                <a:cs typeface="Arial" pitchFamily="34" charset="0"/>
              </a:rPr>
              <a:t>String </a:t>
            </a:r>
            <a:r>
              <a:rPr lang="en-US" sz="2000" dirty="0" err="1" smtClean="0">
                <a:latin typeface="Arial" pitchFamily="34" charset="0"/>
                <a:cs typeface="Arial" pitchFamily="34" charset="0"/>
              </a:rPr>
              <a:t>getSelectedText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chuỗi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đen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chọn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ô.</a:t>
            </a:r>
          </a:p>
          <a:p>
            <a:pPr>
              <a:lnSpc>
                <a:spcPct val="120000"/>
              </a:lnSpc>
            </a:pPr>
            <a:r>
              <a:rPr lang="en-US" sz="2000" dirty="0" smtClean="0">
                <a:latin typeface="Arial" pitchFamily="34" charset="0"/>
                <a:cs typeface="Arial" pitchFamily="34" charset="0"/>
              </a:rPr>
              <a:t>Char </a:t>
            </a:r>
            <a:r>
              <a:rPr lang="en-US" sz="2000" dirty="0" err="1" smtClean="0">
                <a:latin typeface="Arial" pitchFamily="34" charset="0"/>
                <a:cs typeface="Arial" pitchFamily="34" charset="0"/>
              </a:rPr>
              <a:t>getSelectedStart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vùng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chọn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0).</a:t>
            </a:r>
          </a:p>
          <a:p>
            <a:pPr>
              <a:lnSpc>
                <a:spcPct val="120000"/>
              </a:lnSpc>
            </a:pPr>
            <a:r>
              <a:rPr lang="en-US" sz="2000" dirty="0" smtClean="0">
                <a:latin typeface="Arial" pitchFamily="34" charset="0"/>
                <a:cs typeface="Arial" pitchFamily="34" charset="0"/>
              </a:rPr>
              <a:t>Char </a:t>
            </a:r>
            <a:r>
              <a:rPr lang="en-US" sz="2000" dirty="0" err="1" smtClean="0">
                <a:latin typeface="Arial" pitchFamily="34" charset="0"/>
                <a:cs typeface="Arial" pitchFamily="34" charset="0"/>
              </a:rPr>
              <a:t>getSelectedEnd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vùng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chọn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0).</a:t>
            </a:r>
          </a:p>
          <a:p>
            <a:pPr>
              <a:lnSpc>
                <a:spcPct val="120000"/>
              </a:lnSpc>
            </a:pPr>
            <a:r>
              <a:rPr lang="en-US" sz="2000" dirty="0">
                <a:latin typeface="Arial" pitchFamily="34" charset="0"/>
                <a:cs typeface="Arial" pitchFamily="34" charset="0"/>
              </a:rPr>
              <a:t>v</a:t>
            </a:r>
            <a:r>
              <a:rPr lang="en-US" sz="2000" dirty="0" smtClean="0">
                <a:latin typeface="Arial" pitchFamily="34" charset="0"/>
                <a:cs typeface="Arial" pitchFamily="34" charset="0"/>
              </a:rPr>
              <a:t>oid </a:t>
            </a:r>
            <a:r>
              <a:rPr lang="en-US" sz="2000" dirty="0" err="1" smtClean="0">
                <a:latin typeface="Arial" pitchFamily="34" charset="0"/>
                <a:cs typeface="Arial" pitchFamily="34" charset="0"/>
              </a:rPr>
              <a:t>selectAll</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chọn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a:t>
            </a:r>
          </a:p>
          <a:p>
            <a:pPr>
              <a:lnSpc>
                <a:spcPct val="120000"/>
              </a:lnSpc>
            </a:pPr>
            <a:r>
              <a:rPr lang="en-US" sz="2000" dirty="0">
                <a:latin typeface="Arial" pitchFamily="34" charset="0"/>
                <a:cs typeface="Arial" pitchFamily="34" charset="0"/>
              </a:rPr>
              <a:t>v</a:t>
            </a:r>
            <a:r>
              <a:rPr lang="en-US" sz="2000" dirty="0" smtClean="0">
                <a:latin typeface="Arial" pitchFamily="34" charset="0"/>
                <a:cs typeface="Arial" pitchFamily="34" charset="0"/>
              </a:rPr>
              <a:t>oid </a:t>
            </a:r>
            <a:r>
              <a:rPr lang="en-US" sz="2000" dirty="0" err="1" smtClean="0">
                <a:latin typeface="Arial" pitchFamily="34" charset="0"/>
                <a:cs typeface="Arial" pitchFamily="34" charset="0"/>
              </a:rPr>
              <a:t>setEditable</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boolean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vùng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edit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hay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a:t>
            </a:r>
          </a:p>
          <a:p>
            <a:pPr>
              <a:lnSpc>
                <a:spcPct val="120000"/>
              </a:lnSpc>
            </a:pPr>
            <a:endParaRPr lang="en-US" sz="2000" dirty="0" smtClean="0"/>
          </a:p>
          <a:p>
            <a:pPr>
              <a:buNone/>
            </a:pPr>
            <a:endParaRPr lang="en-US" sz="2000"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42</a:t>
            </a:fld>
            <a:endParaRPr lang="en-US"/>
          </a:p>
        </p:txBody>
      </p:sp>
      <p:sp>
        <p:nvSpPr>
          <p:cNvPr id="5" name="Title 1"/>
          <p:cNvSpPr>
            <a:spLocks noGrp="1"/>
          </p:cNvSpPr>
          <p:nvPr>
            <p:ph type="title"/>
          </p:nvPr>
        </p:nvSpPr>
        <p:spPr>
          <a:xfrm>
            <a:off x="381000" y="304800"/>
            <a:ext cx="8229600" cy="1143000"/>
          </a:xfrm>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sz="4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smtClean="0">
                <a:latin typeface="Arial" pitchFamily="34" charset="0"/>
                <a:cs typeface="Arial" pitchFamily="34" charset="0"/>
              </a:rPr>
              <a:t>Các</a:t>
            </a:r>
            <a:r>
              <a:rPr lang="en-US" b="1" dirty="0" smtClean="0">
                <a:latin typeface="Arial" pitchFamily="34" charset="0"/>
                <a:cs typeface="Arial" pitchFamily="34" charset="0"/>
              </a:rPr>
              <a:t> </a:t>
            </a:r>
            <a:r>
              <a:rPr lang="en-US" b="1" dirty="0" err="1" smtClean="0">
                <a:latin typeface="Arial" pitchFamily="34" charset="0"/>
                <a:cs typeface="Arial" pitchFamily="34" charset="0"/>
              </a:rPr>
              <a:t>phương</a:t>
            </a:r>
            <a:r>
              <a:rPr lang="en-US" b="1" dirty="0" smtClean="0">
                <a:latin typeface="Arial" pitchFamily="34" charset="0"/>
                <a:cs typeface="Arial" pitchFamily="34" charset="0"/>
              </a:rPr>
              <a:t> </a:t>
            </a:r>
            <a:r>
              <a:rPr lang="en-US" b="1" dirty="0" err="1" smtClean="0">
                <a:latin typeface="Arial" pitchFamily="34" charset="0"/>
                <a:cs typeface="Arial" pitchFamily="34" charset="0"/>
              </a:rPr>
              <a:t>thức</a:t>
            </a:r>
            <a:r>
              <a:rPr lang="en-US" b="1" dirty="0" smtClean="0">
                <a:latin typeface="Arial" pitchFamily="34" charset="0"/>
                <a:cs typeface="Arial" pitchFamily="34" charset="0"/>
              </a:rPr>
              <a:t> </a:t>
            </a:r>
            <a:r>
              <a:rPr lang="en-US" b="1" dirty="0" err="1" smtClean="0">
                <a:latin typeface="Arial" pitchFamily="34" charset="0"/>
                <a:cs typeface="Arial" pitchFamily="34" charset="0"/>
              </a:rPr>
              <a:t>khác</a:t>
            </a:r>
            <a:r>
              <a:rPr lang="en-US" b="1" dirty="0" smtClean="0">
                <a:latin typeface="Arial" pitchFamily="34" charset="0"/>
                <a:cs typeface="Arial" pitchFamily="34" charset="0"/>
              </a:rPr>
              <a:t> </a:t>
            </a:r>
            <a:r>
              <a:rPr lang="en-US" b="1" dirty="0" err="1" smtClean="0">
                <a:latin typeface="Arial" pitchFamily="34" charset="0"/>
                <a:cs typeface="Arial" pitchFamily="34" charset="0"/>
              </a:rPr>
              <a:t>của</a:t>
            </a:r>
            <a:r>
              <a:rPr lang="en-US" b="1" dirty="0" smtClean="0">
                <a:latin typeface="Arial" pitchFamily="34" charset="0"/>
                <a:cs typeface="Arial" pitchFamily="34" charset="0"/>
              </a:rPr>
              <a:t> </a:t>
            </a:r>
            <a:r>
              <a:rPr lang="en-US" b="1" dirty="0" err="1" smtClean="0">
                <a:latin typeface="Arial" pitchFamily="34" charset="0"/>
                <a:cs typeface="Arial" pitchFamily="34" charset="0"/>
              </a:rPr>
              <a:t>lớp</a:t>
            </a:r>
            <a:r>
              <a:rPr lang="en-US" b="1" dirty="0" smtClean="0">
                <a:latin typeface="Arial" pitchFamily="34" charset="0"/>
                <a:cs typeface="Arial" pitchFamily="34" charset="0"/>
              </a:rPr>
              <a:t> </a:t>
            </a:r>
            <a:r>
              <a:rPr lang="en-US" b="1" dirty="0" err="1" smtClean="0">
                <a:latin typeface="Arial" pitchFamily="34" charset="0"/>
                <a:cs typeface="Arial" pitchFamily="34" charset="0"/>
              </a:rPr>
              <a:t>TextField</a:t>
            </a:r>
            <a:r>
              <a:rPr lang="en-US" b="1" dirty="0" smtClean="0">
                <a:latin typeface="Arial" pitchFamily="34" charset="0"/>
                <a:cs typeface="Arial" pitchFamily="34" charset="0"/>
              </a:rPr>
              <a:t>:</a:t>
            </a:r>
          </a:p>
          <a:p>
            <a:r>
              <a:rPr lang="en-US" dirty="0" err="1" smtClean="0">
                <a:latin typeface="Arial" pitchFamily="34" charset="0"/>
                <a:cs typeface="Arial" pitchFamily="34" charset="0"/>
              </a:rPr>
              <a:t>TextField</a:t>
            </a:r>
            <a:r>
              <a:rPr lang="en-US" dirty="0" smtClean="0">
                <a:latin typeface="Arial" pitchFamily="34" charset="0"/>
                <a:cs typeface="Arial" pitchFamily="34" charset="0"/>
              </a:rPr>
              <a:t>():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ô </a:t>
            </a:r>
            <a:r>
              <a:rPr lang="en-US" dirty="0" err="1" smtClean="0">
                <a:latin typeface="Arial" pitchFamily="34" charset="0"/>
                <a:cs typeface="Arial" pitchFamily="34" charset="0"/>
              </a:rPr>
              <a:t>văn</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rỗng</a:t>
            </a:r>
            <a:r>
              <a:rPr lang="en-US" dirty="0" smtClean="0">
                <a:latin typeface="Arial" pitchFamily="34" charset="0"/>
                <a:cs typeface="Arial" pitchFamily="34" charset="0"/>
              </a:rPr>
              <a:t>.</a:t>
            </a:r>
          </a:p>
          <a:p>
            <a:r>
              <a:rPr lang="en-US" dirty="0" err="1" smtClean="0">
                <a:latin typeface="Arial" pitchFamily="34" charset="0"/>
                <a:cs typeface="Arial" pitchFamily="34" charset="0"/>
              </a:rPr>
              <a:t>TextField</a:t>
            </a:r>
            <a:r>
              <a:rPr lang="en-US" dirty="0" smtClean="0">
                <a:latin typeface="Arial" pitchFamily="34" charset="0"/>
                <a:cs typeface="Arial" pitchFamily="34" charset="0"/>
              </a:rPr>
              <a:t>(</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ô </a:t>
            </a:r>
            <a:r>
              <a:rPr lang="en-US" dirty="0" err="1" smtClean="0">
                <a:latin typeface="Arial" pitchFamily="34" charset="0"/>
                <a:cs typeface="Arial" pitchFamily="34" charset="0"/>
              </a:rPr>
              <a:t>văn</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rỗng</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bởi</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a:t>
            </a:r>
          </a:p>
          <a:p>
            <a:r>
              <a:rPr lang="en-US" dirty="0" err="1" smtClean="0">
                <a:latin typeface="Arial" pitchFamily="34" charset="0"/>
                <a:cs typeface="Arial" pitchFamily="34" charset="0"/>
              </a:rPr>
              <a:t>TextField</a:t>
            </a:r>
            <a:r>
              <a:rPr lang="en-US" dirty="0" smtClean="0">
                <a:latin typeface="Arial" pitchFamily="34" charset="0"/>
                <a:cs typeface="Arial" pitchFamily="34" charset="0"/>
              </a:rPr>
              <a:t>(String):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ô </a:t>
            </a:r>
            <a:r>
              <a:rPr lang="en-US" dirty="0" err="1" smtClean="0">
                <a:latin typeface="Arial" pitchFamily="34" charset="0"/>
                <a:cs typeface="Arial" pitchFamily="34" charset="0"/>
              </a:rPr>
              <a:t>văn</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nội</a:t>
            </a:r>
            <a:r>
              <a:rPr lang="en-US" dirty="0" smtClean="0">
                <a:latin typeface="Arial" pitchFamily="34" charset="0"/>
                <a:cs typeface="Arial" pitchFamily="34" charset="0"/>
              </a:rPr>
              <a:t> dung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bởi</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a:t>
            </a:r>
          </a:p>
          <a:p>
            <a:r>
              <a:rPr lang="en-US" dirty="0" err="1" smtClean="0">
                <a:latin typeface="Arial" pitchFamily="34" charset="0"/>
                <a:cs typeface="Arial" pitchFamily="34" charset="0"/>
              </a:rPr>
              <a:t>TextField</a:t>
            </a:r>
            <a:r>
              <a:rPr lang="en-US" dirty="0" smtClean="0">
                <a:latin typeface="Arial" pitchFamily="34" charset="0"/>
                <a:cs typeface="Arial" pitchFamily="34" charset="0"/>
              </a:rPr>
              <a:t>(String, </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vởi</a:t>
            </a:r>
            <a:r>
              <a:rPr lang="en-US" dirty="0" smtClean="0">
                <a:latin typeface="Arial" pitchFamily="34" charset="0"/>
                <a:cs typeface="Arial" pitchFamily="34" charset="0"/>
              </a:rPr>
              <a:t> </a:t>
            </a:r>
            <a:r>
              <a:rPr lang="en-US" dirty="0" err="1" smtClean="0">
                <a:latin typeface="Arial" pitchFamily="34" charset="0"/>
                <a:cs typeface="Arial" pitchFamily="34" charset="0"/>
              </a:rPr>
              <a:t>nội</a:t>
            </a:r>
            <a:r>
              <a:rPr lang="en-US" dirty="0" smtClean="0">
                <a:latin typeface="Arial" pitchFamily="34" charset="0"/>
                <a:cs typeface="Arial" pitchFamily="34" charset="0"/>
              </a:rPr>
              <a:t> dung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sẵn</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a:t>
            </a:r>
          </a:p>
          <a:p>
            <a:r>
              <a:rPr lang="en-US" dirty="0" err="1" smtClean="0">
                <a:latin typeface="Arial" pitchFamily="34" charset="0"/>
                <a:cs typeface="Arial" pitchFamily="34" charset="0"/>
              </a:rPr>
              <a:t>setEchoChar</a:t>
            </a:r>
            <a:r>
              <a:rPr lang="en-US" dirty="0" smtClean="0">
                <a:latin typeface="Arial" pitchFamily="34" charset="0"/>
                <a:cs typeface="Arial" pitchFamily="34" charset="0"/>
              </a:rPr>
              <a:t>(char)/</a:t>
            </a:r>
            <a:r>
              <a:rPr lang="en-US" dirty="0" err="1" smtClean="0">
                <a:latin typeface="Arial" pitchFamily="34" charset="0"/>
                <a:cs typeface="Arial" pitchFamily="34" charset="0"/>
              </a:rPr>
              <a:t>getEchoChar</a:t>
            </a:r>
            <a:r>
              <a:rPr lang="en-US" dirty="0" smtClean="0">
                <a:latin typeface="Arial" pitchFamily="34" charset="0"/>
                <a:cs typeface="Arial" pitchFamily="34" charset="0"/>
              </a:rPr>
              <a:t>(): </a:t>
            </a:r>
            <a:r>
              <a:rPr lang="en-US" dirty="0" err="1" smtClean="0">
                <a:latin typeface="Arial" pitchFamily="34" charset="0"/>
                <a:cs typeface="Arial" pitchFamily="34" charset="0"/>
              </a:rPr>
              <a:t>Truy</a:t>
            </a:r>
            <a:r>
              <a:rPr lang="en-US" dirty="0" smtClean="0">
                <a:latin typeface="Arial" pitchFamily="34" charset="0"/>
                <a:cs typeface="Arial" pitchFamily="34" charset="0"/>
              </a:rPr>
              <a:t> </a:t>
            </a:r>
            <a:r>
              <a:rPr lang="en-US" dirty="0" err="1" smtClean="0">
                <a:latin typeface="Arial" pitchFamily="34" charset="0"/>
                <a:cs typeface="Arial" pitchFamily="34" charset="0"/>
              </a:rPr>
              <a:t>nhập</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kí</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a:t>
            </a:r>
            <a:r>
              <a:rPr lang="en-US" dirty="0" err="1" smtClean="0">
                <a:latin typeface="Arial" pitchFamily="34" charset="0"/>
                <a:cs typeface="Arial" pitchFamily="34" charset="0"/>
              </a:rPr>
              <a:t>thay</a:t>
            </a:r>
            <a:r>
              <a:rPr lang="en-US" dirty="0" smtClean="0">
                <a:latin typeface="Arial" pitchFamily="34" charset="0"/>
                <a:cs typeface="Arial" pitchFamily="34" charset="0"/>
              </a:rPr>
              <a:t> </a:t>
            </a:r>
            <a:r>
              <a:rPr lang="en-US" dirty="0" err="1" smtClean="0">
                <a:latin typeface="Arial" pitchFamily="34" charset="0"/>
                <a:cs typeface="Arial" pitchFamily="34" charset="0"/>
              </a:rPr>
              <a:t>thế</a:t>
            </a:r>
            <a:r>
              <a:rPr lang="en-US" dirty="0" smtClean="0">
                <a:latin typeface="Arial" pitchFamily="34" charset="0"/>
                <a:cs typeface="Arial" pitchFamily="34" charset="0"/>
              </a:rPr>
              <a:t> </a:t>
            </a:r>
            <a:r>
              <a:rPr lang="en-US" dirty="0" err="1" smtClean="0">
                <a:latin typeface="Arial" pitchFamily="34" charset="0"/>
                <a:cs typeface="Arial" pitchFamily="34" charset="0"/>
              </a:rPr>
              <a:t>văn</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ô. </a:t>
            </a:r>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ta </a:t>
            </a:r>
            <a:r>
              <a:rPr lang="en-US" dirty="0" err="1" smtClean="0">
                <a:latin typeface="Arial" pitchFamily="34" charset="0"/>
                <a:cs typeface="Arial" pitchFamily="34" charset="0"/>
              </a:rPr>
              <a:t>cần</a:t>
            </a:r>
            <a:r>
              <a:rPr lang="en-US" dirty="0" smtClean="0">
                <a:latin typeface="Arial" pitchFamily="34" charset="0"/>
                <a:cs typeface="Arial" pitchFamily="34" charset="0"/>
              </a:rPr>
              <a:t> </a:t>
            </a:r>
            <a:r>
              <a:rPr lang="en-US" dirty="0" err="1" smtClean="0">
                <a:latin typeface="Arial" pitchFamily="34" charset="0"/>
                <a:cs typeface="Arial" pitchFamily="34" charset="0"/>
              </a:rPr>
              <a:t>che</a:t>
            </a:r>
            <a:r>
              <a:rPr lang="en-US" dirty="0" smtClean="0">
                <a:latin typeface="Arial" pitchFamily="34" charset="0"/>
                <a:cs typeface="Arial" pitchFamily="34" charset="0"/>
              </a:rPr>
              <a:t> </a:t>
            </a:r>
            <a:r>
              <a:rPr lang="en-US" dirty="0" err="1" smtClean="0">
                <a:latin typeface="Arial" pitchFamily="34" charset="0"/>
                <a:cs typeface="Arial" pitchFamily="34" charset="0"/>
              </a:rPr>
              <a:t>dấu</a:t>
            </a:r>
            <a:r>
              <a:rPr lang="en-US" dirty="0" smtClean="0">
                <a:latin typeface="Arial" pitchFamily="34" charset="0"/>
                <a:cs typeface="Arial" pitchFamily="34" charset="0"/>
              </a:rPr>
              <a:t> </a:t>
            </a:r>
            <a:r>
              <a:rPr lang="en-US" dirty="0" err="1" smtClean="0">
                <a:latin typeface="Arial" pitchFamily="34" charset="0"/>
                <a:cs typeface="Arial" pitchFamily="34" charset="0"/>
              </a:rPr>
              <a:t>thông</a:t>
            </a:r>
            <a:r>
              <a:rPr lang="en-US" dirty="0" smtClean="0">
                <a:latin typeface="Arial" pitchFamily="34" charset="0"/>
                <a:cs typeface="Arial" pitchFamily="34" charset="0"/>
              </a:rPr>
              <a:t> tin </a:t>
            </a:r>
            <a:r>
              <a:rPr lang="en-US" dirty="0" err="1" smtClean="0">
                <a:latin typeface="Arial" pitchFamily="34" charset="0"/>
                <a:cs typeface="Arial" pitchFamily="34" charset="0"/>
              </a:rPr>
              <a:t>văn</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ví</a:t>
            </a:r>
            <a:r>
              <a:rPr lang="en-US" dirty="0" smtClean="0">
                <a:latin typeface="Arial" pitchFamily="34" charset="0"/>
                <a:cs typeface="Arial" pitchFamily="34" charset="0"/>
              </a:rPr>
              <a:t> </a:t>
            </a:r>
            <a:r>
              <a:rPr lang="en-US" dirty="0" err="1" smtClean="0">
                <a:latin typeface="Arial" pitchFamily="34" charset="0"/>
                <a:cs typeface="Arial" pitchFamily="34" charset="0"/>
              </a:rPr>
              <a:t>dụ</a:t>
            </a:r>
            <a:r>
              <a:rPr lang="en-US" dirty="0" smtClean="0">
                <a:latin typeface="Arial" pitchFamily="34" charset="0"/>
                <a:cs typeface="Arial" pitchFamily="34" charset="0"/>
              </a:rPr>
              <a:t>, ô </a:t>
            </a:r>
            <a:r>
              <a:rPr lang="en-US" dirty="0" err="1" smtClean="0">
                <a:latin typeface="Arial" pitchFamily="34" charset="0"/>
                <a:cs typeface="Arial" pitchFamily="34" charset="0"/>
              </a:rPr>
              <a:t>gõ</a:t>
            </a:r>
            <a:r>
              <a:rPr lang="en-US" dirty="0" smtClean="0">
                <a:latin typeface="Arial" pitchFamily="34" charset="0"/>
                <a:cs typeface="Arial" pitchFamily="34" charset="0"/>
              </a:rPr>
              <a:t> </a:t>
            </a:r>
            <a:r>
              <a:rPr lang="en-US" dirty="0" err="1" smtClean="0">
                <a:latin typeface="Arial" pitchFamily="34" charset="0"/>
                <a:cs typeface="Arial" pitchFamily="34" charset="0"/>
              </a:rPr>
              <a:t>mật</a:t>
            </a:r>
            <a:r>
              <a:rPr lang="en-US" dirty="0" smtClean="0">
                <a:latin typeface="Arial" pitchFamily="34" charset="0"/>
                <a:cs typeface="Arial" pitchFamily="34" charset="0"/>
              </a:rPr>
              <a:t> </a:t>
            </a:r>
            <a:r>
              <a:rPr lang="en-US" dirty="0" err="1" smtClean="0">
                <a:latin typeface="Arial" pitchFamily="34" charset="0"/>
                <a:cs typeface="Arial" pitchFamily="34" charset="0"/>
              </a:rPr>
              <a:t>khẩu</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chương</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a:t>
            </a:r>
          </a:p>
          <a:p>
            <a:r>
              <a:rPr lang="en-US" dirty="0" err="1" smtClean="0">
                <a:latin typeface="Arial" pitchFamily="34" charset="0"/>
                <a:cs typeface="Arial" pitchFamily="34" charset="0"/>
              </a:rPr>
              <a:t>getColums</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ô </a:t>
            </a:r>
            <a:r>
              <a:rPr lang="en-US" dirty="0" err="1" smtClean="0">
                <a:latin typeface="Arial" pitchFamily="34" charset="0"/>
                <a:cs typeface="Arial" pitchFamily="34" charset="0"/>
              </a:rPr>
              <a:t>văn</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a:t>
            </a:r>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43</a:t>
            </a:fld>
            <a:endParaRPr lang="en-US"/>
          </a:p>
        </p:txBody>
      </p:sp>
      <p:sp>
        <p:nvSpPr>
          <p:cNvPr id="5" name="Title 1"/>
          <p:cNvSpPr>
            <a:spLocks noGrp="1"/>
          </p:cNvSpPr>
          <p:nvPr>
            <p:ph type="title"/>
          </p:nvPr>
        </p:nvSpPr>
        <p:spPr>
          <a:xfrm>
            <a:off x="457200" y="704088"/>
            <a:ext cx="8229600" cy="1143000"/>
          </a:xfrm>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sz="4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70000" lnSpcReduction="20000"/>
          </a:bodyPr>
          <a:lstStyle/>
          <a:p>
            <a:pPr>
              <a:buNone/>
            </a:pPr>
            <a:r>
              <a:rPr lang="en-US" b="1" i="1" smtClean="0">
                <a:latin typeface="Arial" pitchFamily="34" charset="0"/>
                <a:cs typeface="Arial" pitchFamily="34" charset="0"/>
              </a:rPr>
              <a:t>Các phương thức khác của lớp TextArea</a:t>
            </a:r>
            <a:r>
              <a:rPr lang="en-US" i="1" smtClean="0">
                <a:latin typeface="Arial" pitchFamily="34" charset="0"/>
                <a:cs typeface="Arial" pitchFamily="34" charset="0"/>
              </a:rPr>
              <a:t>:</a:t>
            </a:r>
            <a:endParaRPr lang="en-US" smtClean="0">
              <a:latin typeface="Arial" pitchFamily="34" charset="0"/>
              <a:cs typeface="Arial" pitchFamily="34" charset="0"/>
            </a:endParaRPr>
          </a:p>
          <a:p>
            <a:pPr>
              <a:buNone/>
            </a:pPr>
            <a:r>
              <a:rPr lang="en-US" smtClean="0">
                <a:latin typeface="Arial" pitchFamily="34" charset="0"/>
                <a:cs typeface="Arial" pitchFamily="34" charset="0"/>
              </a:rPr>
              <a:t>• TextArea(): Khởi tạo một vùng văn bản rỗng.</a:t>
            </a:r>
          </a:p>
          <a:p>
            <a:pPr>
              <a:buNone/>
            </a:pPr>
            <a:r>
              <a:rPr lang="en-US" smtClean="0">
                <a:latin typeface="Arial" pitchFamily="34" charset="0"/>
                <a:cs typeface="Arial" pitchFamily="34" charset="0"/>
              </a:rPr>
              <a:t>• TextArea(int, int): Khởi tạo một vùng văn bản rỗng, kích cỡ (số dòng, số cột) xác định bởi tham số vào.</a:t>
            </a:r>
          </a:p>
          <a:p>
            <a:pPr>
              <a:buNone/>
            </a:pPr>
            <a:r>
              <a:rPr lang="en-US" smtClean="0">
                <a:latin typeface="Arial" pitchFamily="34" charset="0"/>
                <a:cs typeface="Arial" pitchFamily="34" charset="0"/>
              </a:rPr>
              <a:t>• TextArea(String): Khởi tạo một vùng văn bản có nội dung xác định bởi tham số đầu vào.</a:t>
            </a:r>
          </a:p>
          <a:p>
            <a:pPr>
              <a:buNone/>
            </a:pPr>
            <a:r>
              <a:rPr lang="en-US" smtClean="0">
                <a:latin typeface="Arial" pitchFamily="34" charset="0"/>
                <a:cs typeface="Arial" pitchFamily="34" charset="0"/>
              </a:rPr>
              <a:t>• TextArea(String, int, int): Khởi tạo vùng văn bản với nội dung có sẵn, độ rộng xác định.</a:t>
            </a:r>
          </a:p>
          <a:p>
            <a:pPr>
              <a:buNone/>
            </a:pPr>
            <a:r>
              <a:rPr lang="en-US" smtClean="0">
                <a:latin typeface="Arial" pitchFamily="34" charset="0"/>
                <a:cs typeface="Arial" pitchFamily="34" charset="0"/>
              </a:rPr>
              <a:t>• appendText(String): Thêm một đoạn văn bản vào cuối đoạn văn bản trong vùng.</a:t>
            </a:r>
          </a:p>
          <a:p>
            <a:pPr>
              <a:buNone/>
            </a:pPr>
            <a:r>
              <a:rPr lang="en-US" smtClean="0">
                <a:latin typeface="Arial" pitchFamily="34" charset="0"/>
                <a:cs typeface="Arial" pitchFamily="34" charset="0"/>
              </a:rPr>
              <a:t>• insertText(String, int): Chèn một đoạn văn bản vào vị trí xác định (tham số thứ hai) của vùng văn bản.</a:t>
            </a:r>
          </a:p>
          <a:p>
            <a:pPr>
              <a:buNone/>
            </a:pPr>
            <a:r>
              <a:rPr lang="en-US" smtClean="0">
                <a:latin typeface="Arial" pitchFamily="34" charset="0"/>
                <a:cs typeface="Arial" pitchFamily="34" charset="0"/>
              </a:rPr>
              <a:t>• replaceText(String, int, int): Thay thế một đoạn văn bản trong vùng, đánh dấu bằng vị trí bắt đầu và vị trí kết thúc (tham số thứ hai và thứ ba), bằng một đoạn văn bản mới (tham số thứ nhất).</a:t>
            </a:r>
          </a:p>
          <a:p>
            <a:pPr>
              <a:buNone/>
            </a:pPr>
            <a:r>
              <a:rPr lang="en-US" smtClean="0">
                <a:latin typeface="Arial" pitchFamily="34" charset="0"/>
                <a:cs typeface="Arial" pitchFamily="34" charset="0"/>
              </a:rPr>
              <a:t>• getRows()/getColums(): Trả về số dòng/cột của vùng văn bản.</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r>
              <a:rPr lang="en-US" b="1" i="1" dirty="0" smtClean="0">
                <a:latin typeface="Arial" pitchFamily="34" charset="0"/>
                <a:cs typeface="Arial" pitchFamily="34" charset="0"/>
              </a:rPr>
              <a:t>Button</a:t>
            </a:r>
            <a:endParaRPr lang="en-US" dirty="0" smtClean="0">
              <a:latin typeface="Arial" pitchFamily="34" charset="0"/>
              <a:cs typeface="Arial" pitchFamily="34" charset="0"/>
            </a:endParaRPr>
          </a:p>
          <a:p>
            <a:r>
              <a:rPr lang="en-US" dirty="0" smtClean="0">
                <a:latin typeface="Arial" pitchFamily="34" charset="0"/>
                <a:cs typeface="Arial" pitchFamily="34" charset="0"/>
              </a:rPr>
              <a:t>Button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nút</a:t>
            </a:r>
            <a:r>
              <a:rPr lang="en-US" dirty="0" smtClean="0">
                <a:latin typeface="Arial" pitchFamily="34" charset="0"/>
                <a:cs typeface="Arial" pitchFamily="34" charset="0"/>
              </a:rPr>
              <a:t> </a:t>
            </a:r>
            <a:r>
              <a:rPr lang="en-US" dirty="0" err="1" smtClean="0">
                <a:latin typeface="Arial" pitchFamily="34" charset="0"/>
                <a:cs typeface="Arial" pitchFamily="34" charset="0"/>
              </a:rPr>
              <a:t>lệnh</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nhiệm</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nút</a:t>
            </a:r>
            <a:r>
              <a:rPr lang="en-US" dirty="0" smtClean="0">
                <a:latin typeface="Arial" pitchFamily="34" charset="0"/>
                <a:cs typeface="Arial" pitchFamily="34" charset="0"/>
              </a:rPr>
              <a:t> </a:t>
            </a:r>
            <a:r>
              <a:rPr lang="en-US" dirty="0" err="1" smtClean="0">
                <a:latin typeface="Arial" pitchFamily="34" charset="0"/>
                <a:cs typeface="Arial" pitchFamily="34" charset="0"/>
              </a:rPr>
              <a:t>nhấn</a:t>
            </a:r>
            <a:r>
              <a:rPr lang="en-US" dirty="0" smtClean="0">
                <a:latin typeface="Arial" pitchFamily="34" charset="0"/>
                <a:cs typeface="Arial" pitchFamily="34" charset="0"/>
              </a:rPr>
              <a:t>:</a:t>
            </a:r>
          </a:p>
          <a:p>
            <a:pPr marL="0" indent="0">
              <a:buNone/>
            </a:pPr>
            <a:r>
              <a:rPr lang="en-US" dirty="0" smtClean="0">
                <a:latin typeface="Arial" pitchFamily="34" charset="0"/>
                <a:cs typeface="Arial" pitchFamily="34" charset="0"/>
              </a:rPr>
              <a:t>• Button(String):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nút</a:t>
            </a:r>
            <a:r>
              <a:rPr lang="en-US" dirty="0" smtClean="0">
                <a:latin typeface="Arial" pitchFamily="34" charset="0"/>
                <a:cs typeface="Arial" pitchFamily="34" charset="0"/>
              </a:rPr>
              <a:t> </a:t>
            </a:r>
            <a:r>
              <a:rPr lang="en-US" dirty="0" err="1" smtClean="0">
                <a:latin typeface="Arial" pitchFamily="34" charset="0"/>
                <a:cs typeface="Arial" pitchFamily="34" charset="0"/>
              </a:rPr>
              <a:t>nhấn</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tên</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nút</a:t>
            </a:r>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dirty="0" err="1" smtClean="0">
                <a:latin typeface="Arial" pitchFamily="34" charset="0"/>
                <a:cs typeface="Arial" pitchFamily="34" charset="0"/>
              </a:rPr>
              <a:t>setLabel</a:t>
            </a:r>
            <a:r>
              <a:rPr lang="en-US" dirty="0" smtClean="0">
                <a:latin typeface="Arial" pitchFamily="34" charset="0"/>
                <a:cs typeface="Arial" pitchFamily="34" charset="0"/>
              </a:rPr>
              <a:t>(String)/</a:t>
            </a:r>
            <a:r>
              <a:rPr lang="en-US" dirty="0" err="1" smtClean="0">
                <a:latin typeface="Arial" pitchFamily="34" charset="0"/>
                <a:cs typeface="Arial" pitchFamily="34" charset="0"/>
              </a:rPr>
              <a:t>getLabel</a:t>
            </a:r>
            <a:r>
              <a:rPr lang="en-US" dirty="0" smtClean="0">
                <a:latin typeface="Arial" pitchFamily="34" charset="0"/>
                <a:cs typeface="Arial" pitchFamily="34" charset="0"/>
              </a:rPr>
              <a:t>():  </a:t>
            </a:r>
            <a:r>
              <a:rPr lang="en-US" dirty="0" err="1" smtClean="0">
                <a:latin typeface="Arial" pitchFamily="34" charset="0"/>
                <a:cs typeface="Arial" pitchFamily="34" charset="0"/>
              </a:rPr>
              <a:t>Truy</a:t>
            </a:r>
            <a:r>
              <a:rPr lang="en-US" dirty="0" smtClean="0">
                <a:latin typeface="Arial" pitchFamily="34" charset="0"/>
                <a:cs typeface="Arial" pitchFamily="34" charset="0"/>
              </a:rPr>
              <a:t> </a:t>
            </a:r>
            <a:r>
              <a:rPr lang="en-US" dirty="0" err="1" smtClean="0">
                <a:latin typeface="Arial" pitchFamily="34" charset="0"/>
                <a:cs typeface="Arial" pitchFamily="34" charset="0"/>
              </a:rPr>
              <a:t>nhập</a:t>
            </a:r>
            <a:r>
              <a:rPr lang="en-US" dirty="0" smtClean="0">
                <a:latin typeface="Arial" pitchFamily="34" charset="0"/>
                <a:cs typeface="Arial" pitchFamily="34" charset="0"/>
              </a:rPr>
              <a:t> </a:t>
            </a:r>
            <a:r>
              <a:rPr lang="en-US" dirty="0" err="1" smtClean="0">
                <a:latin typeface="Arial" pitchFamily="34" charset="0"/>
                <a:cs typeface="Arial" pitchFamily="34" charset="0"/>
              </a:rPr>
              <a:t>tên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nút</a:t>
            </a:r>
            <a:r>
              <a:rPr lang="en-US" dirty="0" smtClean="0">
                <a:latin typeface="Arial" pitchFamily="34" charset="0"/>
                <a:cs typeface="Arial" pitchFamily="34" charset="0"/>
              </a:rPr>
              <a:t> </a:t>
            </a:r>
            <a:r>
              <a:rPr lang="en-US" dirty="0" err="1" smtClean="0">
                <a:latin typeface="Arial" pitchFamily="34" charset="0"/>
                <a:cs typeface="Arial" pitchFamily="34" charset="0"/>
              </a:rPr>
              <a:t>nhấn</a:t>
            </a:r>
            <a:r>
              <a:rPr lang="en-US" dirty="0" smtClean="0">
                <a:latin typeface="Arial" pitchFamily="34" charset="0"/>
                <a:cs typeface="Arial" pitchFamily="34" charset="0"/>
              </a:rPr>
              <a:t>. </a:t>
            </a:r>
          </a:p>
          <a:p>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solidFill>
                  <a:srgbClr val="FF0000"/>
                </a:solidFill>
                <a:latin typeface="Arial" pitchFamily="34" charset="0"/>
                <a:cs typeface="Arial" pitchFamily="34" charset="0"/>
              </a:rPr>
              <a:t>ActionEvent</a:t>
            </a:r>
            <a:endParaRPr lang="en-US" dirty="0" smtClean="0">
              <a:solidFill>
                <a:srgbClr val="FF0000"/>
              </a:solidFill>
              <a:latin typeface="Arial" pitchFamily="34" charset="0"/>
              <a:cs typeface="Arial" pitchFamily="34" charset="0"/>
            </a:endParaRPr>
          </a:p>
          <a:p>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smtClean="0">
                <a:latin typeface="Arial" pitchFamily="34" charset="0"/>
                <a:cs typeface="Arial" pitchFamily="34" charset="0"/>
              </a:rPr>
              <a:t>diện</a:t>
            </a:r>
            <a:r>
              <a:rPr lang="en-US" dirty="0" smtClean="0">
                <a:latin typeface="Arial" pitchFamily="34" charset="0"/>
                <a:cs typeface="Arial" pitchFamily="34" charset="0"/>
              </a:rPr>
              <a:t> </a:t>
            </a:r>
            <a:r>
              <a:rPr lang="en-US" dirty="0" err="1" smtClean="0">
                <a:latin typeface="Arial" pitchFamily="34" charset="0"/>
                <a:cs typeface="Arial" pitchFamily="34" charset="0"/>
              </a:rPr>
              <a:t>cài</a:t>
            </a:r>
            <a:r>
              <a:rPr lang="en-US" dirty="0" smtClean="0">
                <a:latin typeface="Arial" pitchFamily="34" charset="0"/>
                <a:cs typeface="Arial" pitchFamily="34" charset="0"/>
              </a:rPr>
              <a:t> </a:t>
            </a:r>
            <a:r>
              <a:rPr lang="en-US" dirty="0" err="1" smtClean="0">
                <a:latin typeface="Arial" pitchFamily="34" charset="0"/>
                <a:cs typeface="Arial" pitchFamily="34" charset="0"/>
              </a:rPr>
              <a:t>đặt</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ActionListener</a:t>
            </a:r>
            <a:endParaRPr lang="en-US" dirty="0" smtClean="0">
              <a:solidFill>
                <a:srgbClr val="FF0000"/>
              </a:solidFill>
              <a:latin typeface="Arial" pitchFamily="34" charset="0"/>
              <a:cs typeface="Arial" pitchFamily="34" charset="0"/>
            </a:endParaRPr>
          </a:p>
          <a:p>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xử</a:t>
            </a:r>
            <a:r>
              <a:rPr lang="en-US" dirty="0" smtClean="0">
                <a:latin typeface="Arial" pitchFamily="34" charset="0"/>
                <a:cs typeface="Arial" pitchFamily="34" charset="0"/>
              </a:rPr>
              <a:t> </a:t>
            </a:r>
            <a:r>
              <a:rPr lang="en-US" dirty="0" err="1" smtClean="0">
                <a:latin typeface="Arial" pitchFamily="34" charset="0"/>
                <a:cs typeface="Arial" pitchFamily="34" charset="0"/>
              </a:rPr>
              <a:t>lí</a:t>
            </a:r>
            <a:r>
              <a:rPr lang="en-US" dirty="0" smtClean="0">
                <a:latin typeface="Arial" pitchFamily="34" charset="0"/>
                <a:cs typeface="Arial" pitchFamily="34" charset="0"/>
              </a:rPr>
              <a:t>: </a:t>
            </a:r>
            <a:r>
              <a:rPr lang="en-US" dirty="0" err="1" smtClean="0">
                <a:solidFill>
                  <a:srgbClr val="FF0000"/>
                </a:solidFill>
                <a:latin typeface="Arial" pitchFamily="34" charset="0"/>
                <a:cs typeface="Arial" pitchFamily="34" charset="0"/>
              </a:rPr>
              <a:t>actionPerformed</a:t>
            </a:r>
            <a:r>
              <a:rPr lang="en-US" dirty="0" smtClean="0">
                <a:solidFill>
                  <a:srgbClr val="FF0000"/>
                </a:solidFill>
                <a:latin typeface="Arial" pitchFamily="34" charset="0"/>
                <a:cs typeface="Arial" pitchFamily="34" charset="0"/>
              </a:rPr>
              <a:t>(</a:t>
            </a:r>
            <a:r>
              <a:rPr lang="en-US" dirty="0" err="1" smtClean="0">
                <a:solidFill>
                  <a:srgbClr val="FF0000"/>
                </a:solidFill>
                <a:latin typeface="Arial" pitchFamily="34" charset="0"/>
                <a:cs typeface="Arial" pitchFamily="34" charset="0"/>
              </a:rPr>
              <a:t>ActionEvent</a:t>
            </a:r>
            <a:r>
              <a:rPr lang="en-US" dirty="0" smtClean="0">
                <a:solidFill>
                  <a:srgbClr val="FF0000"/>
                </a:solidFill>
                <a:latin typeface="Arial" pitchFamily="34" charset="0"/>
                <a:cs typeface="Arial" pitchFamily="34" charset="0"/>
              </a:rPr>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A67AEA-BCC7-46E0-99F2-CE9411619494}" type="slidenum">
              <a:rPr lang="en-US" smtClean="0"/>
              <a:pPr/>
              <a:t>46</a:t>
            </a:fld>
            <a:endParaRPr lang="en-US"/>
          </a:p>
        </p:txBody>
      </p:sp>
      <p:sp>
        <p:nvSpPr>
          <p:cNvPr id="5" name="Title 1"/>
          <p:cNvSpPr>
            <a:spLocks noGrp="1"/>
          </p:cNvSpPr>
          <p:nvPr>
            <p:ph type="title"/>
          </p:nvPr>
        </p:nvSpPr>
        <p:spPr>
          <a:xfrm>
            <a:off x="381000" y="228600"/>
            <a:ext cx="8229600" cy="1143000"/>
          </a:xfrm>
        </p:spPr>
        <p:txBody>
          <a:bodyPr>
            <a:normAutofit/>
          </a:bodyPr>
          <a:lstStyle/>
          <a:p>
            <a:r>
              <a:rPr lang="en-US" b="1" smtClean="0">
                <a:latin typeface="Arial" pitchFamily="34" charset="0"/>
                <a:cs typeface="Arial" pitchFamily="34" charset="0"/>
              </a:rPr>
              <a:t>Lựa chọn(Choice )</a:t>
            </a:r>
          </a:p>
        </p:txBody>
      </p:sp>
      <p:sp>
        <p:nvSpPr>
          <p:cNvPr id="7" name="Content Placeholder 2"/>
          <p:cNvSpPr>
            <a:spLocks noGrp="1"/>
          </p:cNvSpPr>
          <p:nvPr>
            <p:ph idx="1"/>
          </p:nvPr>
        </p:nvSpPr>
        <p:spPr>
          <a:xfrm>
            <a:off x="381000" y="1447800"/>
            <a:ext cx="8229600" cy="4389120"/>
          </a:xfrm>
        </p:spPr>
        <p:txBody>
          <a:bodyPr>
            <a:normAutofit lnSpcReduction="10000"/>
          </a:bodyPr>
          <a:lstStyle/>
          <a:p>
            <a:r>
              <a:rPr lang="en-US" dirty="0" smtClean="0">
                <a:latin typeface="Arial" pitchFamily="34" charset="0"/>
                <a:cs typeface="Arial" pitchFamily="34" charset="0"/>
              </a:rPr>
              <a:t>Choice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menu </a:t>
            </a:r>
            <a:r>
              <a:rPr lang="en-US" dirty="0" err="1" smtClean="0">
                <a:latin typeface="Arial" pitchFamily="34" charset="0"/>
                <a:cs typeface="Arial" pitchFamily="34" charset="0"/>
              </a:rPr>
              <a:t>sổ</a:t>
            </a:r>
            <a:r>
              <a:rPr lang="en-US" dirty="0" smtClean="0">
                <a:latin typeface="Arial" pitchFamily="34" charset="0"/>
                <a:cs typeface="Arial" pitchFamily="34" charset="0"/>
              </a:rPr>
              <a:t> </a:t>
            </a:r>
            <a:r>
              <a:rPr lang="en-US" dirty="0" err="1" smtClean="0">
                <a:latin typeface="Arial" pitchFamily="34" charset="0"/>
                <a:cs typeface="Arial" pitchFamily="34" charset="0"/>
              </a:rPr>
              <a:t>xuống</a:t>
            </a:r>
            <a:r>
              <a:rPr lang="en-US" dirty="0" smtClean="0">
                <a:latin typeface="Arial" pitchFamily="34" charset="0"/>
                <a:cs typeface="Arial" pitchFamily="34" charset="0"/>
              </a:rPr>
              <a:t>, </a:t>
            </a:r>
            <a:r>
              <a:rPr lang="en-US" dirty="0" err="1" smtClean="0">
                <a:latin typeface="Arial" pitchFamily="34" charset="0"/>
                <a:cs typeface="Arial" pitchFamily="34" charset="0"/>
              </a:rPr>
              <a:t>hiển</a:t>
            </a:r>
            <a:r>
              <a:rPr lang="en-US" dirty="0" smtClean="0">
                <a:latin typeface="Arial" pitchFamily="34" charset="0"/>
                <a:cs typeface="Arial" pitchFamily="34" charset="0"/>
              </a:rPr>
              <a:t> </a:t>
            </a:r>
            <a:r>
              <a:rPr lang="en-US" dirty="0" err="1" smtClean="0">
                <a:latin typeface="Arial" pitchFamily="34" charset="0"/>
                <a:cs typeface="Arial" pitchFamily="34" charset="0"/>
              </a:rPr>
              <a:t>thi</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danh</a:t>
            </a:r>
            <a:r>
              <a:rPr lang="en-US" dirty="0" smtClean="0">
                <a:latin typeface="Arial" pitchFamily="34" charset="0"/>
                <a:cs typeface="Arial" pitchFamily="34" charset="0"/>
              </a:rPr>
              <a:t> </a:t>
            </a:r>
            <a:r>
              <a:rPr lang="en-US" dirty="0" err="1" smtClean="0">
                <a:latin typeface="Arial" pitchFamily="34" charset="0"/>
                <a:cs typeface="Arial" pitchFamily="34" charset="0"/>
              </a:rPr>
              <a:t>sách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b="1" dirty="0" smtClean="0">
                <a:latin typeface="Arial" pitchFamily="34" charset="0"/>
                <a:cs typeface="Arial" pitchFamily="34" charset="0"/>
              </a:rPr>
              <a:t>item</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phép</a:t>
            </a:r>
            <a:r>
              <a:rPr lang="en-US" dirty="0" smtClean="0">
                <a:latin typeface="Arial" pitchFamily="34" charset="0"/>
                <a:cs typeface="Arial" pitchFamily="34" charset="0"/>
              </a:rPr>
              <a:t> </a:t>
            </a:r>
            <a:r>
              <a:rPr lang="en-US" dirty="0" err="1" smtClean="0">
                <a:latin typeface="Arial" pitchFamily="34" charset="0"/>
                <a:cs typeface="Arial" pitchFamily="34" charset="0"/>
              </a:rPr>
              <a:t>người</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item </a:t>
            </a:r>
            <a:r>
              <a:rPr lang="en-US" dirty="0" err="1" smtClean="0">
                <a:latin typeface="Arial" pitchFamily="34" charset="0"/>
                <a:cs typeface="Arial" pitchFamily="34" charset="0"/>
              </a:rPr>
              <a:t>đó</a:t>
            </a:r>
            <a:r>
              <a:rPr lang="en-US" dirty="0" smtClean="0">
                <a:latin typeface="Arial" pitchFamily="34" charset="0"/>
                <a:cs typeface="Arial" pitchFamily="34" charset="0"/>
              </a:rPr>
              <a:t> </a:t>
            </a:r>
          </a:p>
          <a:p>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Choice:</a:t>
            </a:r>
          </a:p>
          <a:p>
            <a:r>
              <a:rPr lang="en-US" dirty="0" smtClean="0">
                <a:latin typeface="Arial" pitchFamily="34" charset="0"/>
                <a:cs typeface="Arial" pitchFamily="34" charset="0"/>
              </a:rPr>
              <a:t>Choice():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choice.</a:t>
            </a:r>
          </a:p>
          <a:p>
            <a:r>
              <a:rPr lang="en-US" dirty="0" err="1" smtClean="0">
                <a:latin typeface="Arial" pitchFamily="34" charset="0"/>
                <a:cs typeface="Arial" pitchFamily="34" charset="0"/>
              </a:rPr>
              <a:t>addItem</a:t>
            </a:r>
            <a:r>
              <a:rPr lang="en-US" dirty="0" smtClean="0">
                <a:latin typeface="Arial" pitchFamily="34" charset="0"/>
                <a:cs typeface="Arial" pitchFamily="34" charset="0"/>
              </a:rPr>
              <a:t>(String):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item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danh</a:t>
            </a:r>
            <a:r>
              <a:rPr lang="en-US" dirty="0" smtClean="0">
                <a:latin typeface="Arial" pitchFamily="34" charset="0"/>
                <a:cs typeface="Arial" pitchFamily="34" charset="0"/>
              </a:rPr>
              <a:t> </a:t>
            </a:r>
            <a:r>
              <a:rPr lang="en-US" dirty="0" err="1" smtClean="0">
                <a:latin typeface="Arial" pitchFamily="34" charset="0"/>
                <a:cs typeface="Arial" pitchFamily="34" charset="0"/>
              </a:rPr>
              <a:t>sách</a:t>
            </a:r>
            <a:r>
              <a:rPr lang="en-US" dirty="0" smtClean="0">
                <a:latin typeface="Arial" pitchFamily="34" charset="0"/>
                <a:cs typeface="Arial" pitchFamily="34" charset="0"/>
              </a:rPr>
              <a:t> </a:t>
            </a:r>
            <a:r>
              <a:rPr lang="en-US" dirty="0" err="1" smtClean="0">
                <a:latin typeface="Arial" pitchFamily="34" charset="0"/>
                <a:cs typeface="Arial" pitchFamily="34" charset="0"/>
              </a:rPr>
              <a:t>lựa</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a:t>
            </a:r>
          </a:p>
          <a:p>
            <a:r>
              <a:rPr lang="en-US" dirty="0" smtClean="0">
                <a:latin typeface="Arial" pitchFamily="34" charset="0"/>
                <a:cs typeface="Arial" pitchFamily="34" charset="0"/>
              </a:rPr>
              <a:t> remove(</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Xoá</a:t>
            </a:r>
            <a:r>
              <a:rPr lang="en-US" dirty="0" smtClean="0">
                <a:latin typeface="Arial" pitchFamily="34" charset="0"/>
                <a:cs typeface="Arial" pitchFamily="34" charset="0"/>
              </a:rPr>
              <a:t> item ở </a:t>
            </a:r>
            <a:r>
              <a:rPr lang="en-US" dirty="0" err="1" smtClean="0">
                <a:latin typeface="Arial" pitchFamily="34" charset="0"/>
                <a:cs typeface="Arial" pitchFamily="34" charset="0"/>
              </a:rPr>
              <a:t>vị</a:t>
            </a:r>
            <a:r>
              <a:rPr lang="en-US" dirty="0" smtClean="0">
                <a:latin typeface="Arial" pitchFamily="34" charset="0"/>
                <a:cs typeface="Arial" pitchFamily="34" charset="0"/>
              </a:rPr>
              <a:t> </a:t>
            </a:r>
            <a:r>
              <a:rPr lang="en-US" dirty="0" err="1" smtClean="0">
                <a:latin typeface="Arial" pitchFamily="34" charset="0"/>
                <a:cs typeface="Arial" pitchFamily="34" charset="0"/>
              </a:rPr>
              <a:t>trí</a:t>
            </a:r>
            <a:r>
              <a:rPr lang="en-US" dirty="0" smtClean="0">
                <a:latin typeface="Arial" pitchFamily="34" charset="0"/>
                <a:cs typeface="Arial" pitchFamily="34" charset="0"/>
              </a:rPr>
              <a:t> </a:t>
            </a:r>
            <a:r>
              <a:rPr lang="en-US" dirty="0" err="1" smtClean="0">
                <a:latin typeface="Arial" pitchFamily="34" charset="0"/>
                <a:cs typeface="Arial" pitchFamily="34" charset="0"/>
              </a:rPr>
              <a:t>thứ</a:t>
            </a:r>
            <a:r>
              <a:rPr lang="en-US" dirty="0" smtClean="0">
                <a:latin typeface="Arial" pitchFamily="34" charset="0"/>
                <a:cs typeface="Arial" pitchFamily="34" charset="0"/>
              </a:rPr>
              <a:t> i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danh</a:t>
            </a:r>
            <a:r>
              <a:rPr lang="en-US" dirty="0" smtClean="0">
                <a:latin typeface="Arial" pitchFamily="34" charset="0"/>
                <a:cs typeface="Arial" pitchFamily="34" charset="0"/>
              </a:rPr>
              <a:t> </a:t>
            </a:r>
            <a:r>
              <a:rPr lang="en-US" dirty="0" err="1" smtClean="0">
                <a:latin typeface="Arial" pitchFamily="34" charset="0"/>
                <a:cs typeface="Arial" pitchFamily="34" charset="0"/>
              </a:rPr>
              <a:t>sách</a:t>
            </a:r>
            <a:r>
              <a:rPr lang="en-US" dirty="0" smtClean="0">
                <a:latin typeface="Arial" pitchFamily="34" charset="0"/>
                <a:cs typeface="Arial" pitchFamily="34" charset="0"/>
              </a:rPr>
              <a:t> (</a:t>
            </a:r>
            <a:r>
              <a:rPr lang="en-US" dirty="0" err="1" smtClean="0">
                <a:latin typeface="Arial" pitchFamily="34" charset="0"/>
                <a:cs typeface="Arial" pitchFamily="34" charset="0"/>
              </a:rPr>
              <a:t>bắt</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vị</a:t>
            </a:r>
            <a:r>
              <a:rPr lang="en-US" dirty="0" smtClean="0">
                <a:latin typeface="Arial" pitchFamily="34" charset="0"/>
                <a:cs typeface="Arial" pitchFamily="34" charset="0"/>
              </a:rPr>
              <a:t> </a:t>
            </a:r>
            <a:r>
              <a:rPr lang="en-US" dirty="0" err="1" smtClean="0">
                <a:latin typeface="Arial" pitchFamily="34" charset="0"/>
                <a:cs typeface="Arial" pitchFamily="34" charset="0"/>
              </a:rPr>
              <a:t>trí</a:t>
            </a:r>
            <a:r>
              <a:rPr lang="en-US" dirty="0" smtClean="0">
                <a:latin typeface="Arial" pitchFamily="34" charset="0"/>
                <a:cs typeface="Arial" pitchFamily="34" charset="0"/>
              </a:rPr>
              <a:t> 0).</a:t>
            </a:r>
          </a:p>
          <a:p>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A67AEA-BCC7-46E0-99F2-CE9411619494}" type="slidenum">
              <a:rPr lang="en-US" smtClean="0"/>
              <a:pPr/>
              <a:t>47</a:t>
            </a:fld>
            <a:endParaRPr lang="en-US"/>
          </a:p>
        </p:txBody>
      </p:sp>
      <p:sp>
        <p:nvSpPr>
          <p:cNvPr id="5" name="Title 1"/>
          <p:cNvSpPr>
            <a:spLocks noGrp="1"/>
          </p:cNvSpPr>
          <p:nvPr>
            <p:ph type="title"/>
          </p:nvPr>
        </p:nvSpPr>
        <p:spPr>
          <a:xfrm>
            <a:off x="381000" y="152400"/>
            <a:ext cx="8229600" cy="1143000"/>
          </a:xfrm>
        </p:spPr>
        <p:txBody>
          <a:bodyPr>
            <a:normAutofit/>
          </a:bodyPr>
          <a:lstStyle/>
          <a:p>
            <a:r>
              <a:rPr lang="en-US" b="1" dirty="0" err="1" smtClean="0"/>
              <a:t>Lựa</a:t>
            </a:r>
            <a:r>
              <a:rPr lang="en-US" b="1" dirty="0" smtClean="0"/>
              <a:t> </a:t>
            </a:r>
            <a:r>
              <a:rPr lang="en-US" b="1" dirty="0" err="1" smtClean="0"/>
              <a:t>chọn</a:t>
            </a:r>
            <a:r>
              <a:rPr lang="en-US" b="1" dirty="0" smtClean="0"/>
              <a:t>(Choice )</a:t>
            </a:r>
          </a:p>
        </p:txBody>
      </p:sp>
      <p:sp>
        <p:nvSpPr>
          <p:cNvPr id="6" name="Content Placeholder 2"/>
          <p:cNvSpPr>
            <a:spLocks noGrp="1"/>
          </p:cNvSpPr>
          <p:nvPr>
            <p:ph idx="1"/>
          </p:nvPr>
        </p:nvSpPr>
        <p:spPr>
          <a:xfrm>
            <a:off x="381000" y="1447800"/>
            <a:ext cx="8229600" cy="4389120"/>
          </a:xfrm>
        </p:spPr>
        <p:txBody>
          <a:bodyPr>
            <a:normAutofit fontScale="92500" lnSpcReduction="20000"/>
          </a:bodyPr>
          <a:lstStyle/>
          <a:p>
            <a:r>
              <a:rPr lang="en-US" dirty="0" smtClean="0">
                <a:latin typeface="Arial" pitchFamily="34" charset="0"/>
                <a:cs typeface="Arial" pitchFamily="34" charset="0"/>
              </a:rPr>
              <a:t>void select(</a:t>
            </a:r>
            <a:r>
              <a:rPr lang="en-US" dirty="0" err="1" smtClean="0">
                <a:latin typeface="Arial" pitchFamily="34" charset="0"/>
                <a:cs typeface="Arial" pitchFamily="34" charset="0"/>
              </a:rPr>
              <a:t>int</a:t>
            </a:r>
            <a:r>
              <a:rPr lang="en-US" dirty="0" smtClean="0">
                <a:latin typeface="Arial" pitchFamily="34" charset="0"/>
                <a:cs typeface="Arial" pitchFamily="34" charset="0"/>
              </a:rPr>
              <a:t>)/select(String): </a:t>
            </a:r>
            <a:r>
              <a:rPr lang="en-US" dirty="0" err="1" smtClean="0">
                <a:latin typeface="Arial" pitchFamily="34" charset="0"/>
                <a:cs typeface="Arial" pitchFamily="34" charset="0"/>
              </a:rPr>
              <a:t>Chọn</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item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thứ</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tên</a:t>
            </a:r>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solidFill>
                  <a:srgbClr val="FF0000"/>
                </a:solidFill>
                <a:latin typeface="Arial" pitchFamily="34" charset="0"/>
                <a:cs typeface="Arial" pitchFamily="34" charset="0"/>
              </a:rPr>
              <a:t>getSelectedIndex</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item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a:t>
            </a:r>
          </a:p>
          <a:p>
            <a:r>
              <a:rPr lang="en-US" dirty="0" smtClean="0">
                <a:latin typeface="Arial" pitchFamily="34" charset="0"/>
                <a:cs typeface="Arial" pitchFamily="34" charset="0"/>
              </a:rPr>
              <a:t>String </a:t>
            </a:r>
            <a:r>
              <a:rPr lang="en-US" dirty="0" err="1" smtClean="0">
                <a:solidFill>
                  <a:srgbClr val="FF0000"/>
                </a:solidFill>
                <a:latin typeface="Arial" pitchFamily="34" charset="0"/>
                <a:cs typeface="Arial" pitchFamily="34" charset="0"/>
              </a:rPr>
              <a:t>getSelectedItem</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tên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item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a:t>
            </a:r>
          </a:p>
          <a:p>
            <a:r>
              <a:rPr lang="en-US" dirty="0" smtClean="0">
                <a:latin typeface="Arial" pitchFamily="34" charset="0"/>
                <a:cs typeface="Arial" pitchFamily="34" charset="0"/>
              </a:rPr>
              <a:t>String </a:t>
            </a:r>
            <a:r>
              <a:rPr lang="en-US" dirty="0" err="1" smtClean="0">
                <a:latin typeface="Arial" pitchFamily="34" charset="0"/>
                <a:cs typeface="Arial" pitchFamily="34" charset="0"/>
              </a:rPr>
              <a:t>getItem</a:t>
            </a:r>
            <a:r>
              <a:rPr lang="en-US" dirty="0" smtClean="0">
                <a:latin typeface="Arial" pitchFamily="34" charset="0"/>
                <a:cs typeface="Arial" pitchFamily="34" charset="0"/>
              </a:rPr>
              <a:t>(</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tên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item </a:t>
            </a:r>
            <a:r>
              <a:rPr lang="en-US" dirty="0" err="1" smtClean="0">
                <a:latin typeface="Arial" pitchFamily="34" charset="0"/>
                <a:cs typeface="Arial" pitchFamily="34" charset="0"/>
              </a:rPr>
              <a:t>tương</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thứ</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a:t>
            </a:r>
            <a:r>
              <a:rPr lang="en-US" dirty="0" err="1" smtClean="0">
                <a:latin typeface="Arial" pitchFamily="34" charset="0"/>
                <a:cs typeface="Arial" pitchFamily="34" charset="0"/>
              </a:rPr>
              <a:t>đưa</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a:t>
            </a:r>
          </a:p>
          <a:p>
            <a:r>
              <a:rPr lang="en-US" dirty="0" err="1" smtClean="0">
                <a:latin typeface="Arial" pitchFamily="34" charset="0"/>
                <a:cs typeface="Arial" pitchFamily="34" charset="0"/>
              </a:rPr>
              <a:t>Xử</a:t>
            </a:r>
            <a:r>
              <a:rPr lang="en-US" dirty="0" smtClean="0">
                <a:latin typeface="Arial" pitchFamily="34" charset="0"/>
                <a:cs typeface="Arial" pitchFamily="34" charset="0"/>
              </a:rPr>
              <a:t> </a:t>
            </a:r>
            <a:r>
              <a:rPr lang="en-US" dirty="0" err="1" smtClean="0">
                <a:latin typeface="Arial" pitchFamily="34" charset="0"/>
                <a:cs typeface="Arial" pitchFamily="34" charset="0"/>
              </a:rPr>
              <a:t>lí</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latin typeface="Arial" pitchFamily="34" charset="0"/>
                <a:cs typeface="Arial" pitchFamily="34" charset="0"/>
              </a:rPr>
              <a:t>thay</a:t>
            </a:r>
            <a:r>
              <a:rPr lang="en-US" dirty="0" smtClean="0">
                <a:latin typeface="Arial" pitchFamily="34" charset="0"/>
                <a:cs typeface="Arial" pitchFamily="34" charset="0"/>
              </a:rPr>
              <a:t> </a:t>
            </a:r>
            <a:r>
              <a:rPr lang="en-US" dirty="0" err="1" smtClean="0">
                <a:latin typeface="Arial" pitchFamily="34" charset="0"/>
                <a:cs typeface="Arial" pitchFamily="34" charset="0"/>
              </a:rPr>
              <a:t>đổi</a:t>
            </a:r>
            <a:r>
              <a:rPr lang="en-US" dirty="0" smtClean="0">
                <a:latin typeface="Arial" pitchFamily="34" charset="0"/>
                <a:cs typeface="Arial" pitchFamily="34" charset="0"/>
              </a:rPr>
              <a:t> </a:t>
            </a:r>
            <a:r>
              <a:rPr lang="en-US" dirty="0" err="1" smtClean="0">
                <a:latin typeface="Arial" pitchFamily="34" charset="0"/>
                <a:cs typeface="Arial" pitchFamily="34" charset="0"/>
              </a:rPr>
              <a:t>trạng</a:t>
            </a:r>
            <a:r>
              <a:rPr lang="en-US" dirty="0" smtClean="0">
                <a:latin typeface="Arial" pitchFamily="34" charset="0"/>
                <a:cs typeface="Arial" pitchFamily="34" charset="0"/>
              </a:rPr>
              <a:t> </a:t>
            </a:r>
            <a:r>
              <a:rPr lang="en-US" dirty="0" err="1" smtClean="0">
                <a:latin typeface="Arial" pitchFamily="34" charset="0"/>
                <a:cs typeface="Arial" pitchFamily="34" charset="0"/>
              </a:rPr>
              <a:t>thái</a:t>
            </a:r>
            <a:r>
              <a:rPr lang="en-US" dirty="0" smtClean="0">
                <a:latin typeface="Arial" pitchFamily="34" charset="0"/>
                <a:cs typeface="Arial" pitchFamily="34" charset="0"/>
              </a:rPr>
              <a:t> </a:t>
            </a:r>
            <a:r>
              <a:rPr lang="en-US" dirty="0" err="1" smtClean="0">
                <a:latin typeface="Arial" pitchFamily="34" charset="0"/>
                <a:cs typeface="Arial" pitchFamily="34" charset="0"/>
              </a:rPr>
              <a:t>nút</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solidFill>
                  <a:srgbClr val="FF0000"/>
                </a:solidFill>
                <a:latin typeface="Arial" pitchFamily="34" charset="0"/>
                <a:cs typeface="Arial" pitchFamily="34" charset="0"/>
              </a:rPr>
              <a:t>ItemEvent</a:t>
            </a:r>
            <a:endParaRPr lang="en-US" dirty="0" smtClean="0">
              <a:solidFill>
                <a:srgbClr val="FF0000"/>
              </a:solidFill>
              <a:latin typeface="Arial" pitchFamily="34" charset="0"/>
              <a:cs typeface="Arial" pitchFamily="34" charset="0"/>
            </a:endParaRPr>
          </a:p>
          <a:p>
            <a:r>
              <a:rPr lang="en-US" dirty="0" smtClean="0">
                <a:latin typeface="Arial" pitchFamily="34" charset="0"/>
                <a:cs typeface="Arial" pitchFamily="34" charset="0"/>
              </a:rPr>
              <a:t> </a:t>
            </a:r>
            <a:r>
              <a:rPr lang="en-US" dirty="0" err="1" smtClean="0">
                <a:latin typeface="Arial" pitchFamily="34" charset="0"/>
                <a:cs typeface="Arial" pitchFamily="34" charset="0"/>
              </a:rPr>
              <a:t>Cài</a:t>
            </a:r>
            <a:r>
              <a:rPr lang="en-US" dirty="0" smtClean="0">
                <a:latin typeface="Arial" pitchFamily="34" charset="0"/>
                <a:cs typeface="Arial" pitchFamily="34" charset="0"/>
              </a:rPr>
              <a:t> </a:t>
            </a:r>
            <a:r>
              <a:rPr lang="en-US" dirty="0" err="1" smtClean="0">
                <a:latin typeface="Arial" pitchFamily="34" charset="0"/>
                <a:cs typeface="Arial" pitchFamily="34" charset="0"/>
              </a:rPr>
              <a:t>đặt</a:t>
            </a:r>
            <a:r>
              <a:rPr lang="en-US" dirty="0" smtClean="0">
                <a:latin typeface="Arial" pitchFamily="34" charset="0"/>
                <a:cs typeface="Arial" pitchFamily="34" charset="0"/>
              </a:rPr>
              <a:t> </a:t>
            </a:r>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smtClean="0">
                <a:latin typeface="Arial" pitchFamily="34" charset="0"/>
                <a:cs typeface="Arial" pitchFamily="34" charset="0"/>
              </a:rPr>
              <a:t>diện</a:t>
            </a:r>
            <a:r>
              <a:rPr lang="en-US" dirty="0" smtClean="0">
                <a:latin typeface="Arial" pitchFamily="34" charset="0"/>
                <a:cs typeface="Arial" pitchFamily="34" charset="0"/>
              </a:rPr>
              <a:t>: </a:t>
            </a:r>
            <a:r>
              <a:rPr lang="en-US" dirty="0" err="1" smtClean="0">
                <a:solidFill>
                  <a:srgbClr val="FF0000"/>
                </a:solidFill>
                <a:latin typeface="Arial" pitchFamily="34" charset="0"/>
                <a:cs typeface="Arial" pitchFamily="34" charset="0"/>
              </a:rPr>
              <a:t>ItemListener</a:t>
            </a:r>
            <a:endParaRPr lang="en-US" dirty="0" smtClean="0">
              <a:solidFill>
                <a:srgbClr val="FF0000"/>
              </a:solidFill>
              <a:latin typeface="Arial" pitchFamily="34" charset="0"/>
              <a:cs typeface="Arial" pitchFamily="34" charset="0"/>
            </a:endParaRPr>
          </a:p>
          <a:p>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xủa</a:t>
            </a:r>
            <a:r>
              <a:rPr lang="en-US" dirty="0" smtClean="0">
                <a:latin typeface="Arial" pitchFamily="34" charset="0"/>
                <a:cs typeface="Arial" pitchFamily="34" charset="0"/>
              </a:rPr>
              <a:t> </a:t>
            </a:r>
            <a:r>
              <a:rPr lang="en-US" err="1" smtClean="0">
                <a:latin typeface="Arial" pitchFamily="34" charset="0"/>
                <a:cs typeface="Arial" pitchFamily="34" charset="0"/>
              </a:rPr>
              <a:t>lí</a:t>
            </a:r>
            <a:r>
              <a:rPr lang="en-US" smtClean="0">
                <a:latin typeface="Arial" pitchFamily="34" charset="0"/>
                <a:cs typeface="Arial" pitchFamily="34" charset="0"/>
              </a:rPr>
              <a:t>: </a:t>
            </a:r>
            <a:r>
              <a:rPr lang="en-US" smtClean="0">
                <a:solidFill>
                  <a:srgbClr val="FF0000"/>
                </a:solidFill>
                <a:latin typeface="Arial" pitchFamily="34" charset="0"/>
                <a:cs typeface="Arial" pitchFamily="34" charset="0"/>
              </a:rPr>
              <a:t>itemStateChange(ItemEvent</a:t>
            </a:r>
            <a:r>
              <a:rPr lang="en-US" smtClean="0">
                <a:latin typeface="Arial" pitchFamily="34" charset="0"/>
                <a:cs typeface="Arial" pitchFamily="34" charset="0"/>
              </a:rPr>
              <a:t>)</a:t>
            </a:r>
            <a:endParaRPr lang="en-US" dirty="0" smtClean="0">
              <a:latin typeface="Arial" pitchFamily="34" charset="0"/>
              <a:cs typeface="Arial" pitchFamily="34" charset="0"/>
            </a:endParaRPr>
          </a:p>
          <a:p>
            <a:r>
              <a:rPr lang="en-US" smtClean="0">
                <a:latin typeface="Arial" pitchFamily="34" charset="0"/>
                <a:cs typeface="Arial" pitchFamily="34" charset="0"/>
              </a:rPr>
              <a:t>VD:</a:t>
            </a:r>
            <a:endParaRPr lang="en-US" dirty="0" smtClean="0">
              <a:latin typeface="Arial" pitchFamily="34" charset="0"/>
              <a:cs typeface="Arial"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229600" cy="4389120"/>
          </a:xfrm>
        </p:spPr>
        <p:txBody>
          <a:bodyPr>
            <a:normAutofit fontScale="77500" lnSpcReduction="20000"/>
          </a:bodyPr>
          <a:lstStyle/>
          <a:p>
            <a:r>
              <a:rPr lang="en-US" smtClean="0">
                <a:latin typeface="Arial" pitchFamily="34" charset="0"/>
                <a:cs typeface="Arial" pitchFamily="34" charset="0"/>
              </a:rPr>
              <a:t>List là một danh sách hoạt động tương tự đối tượng choice. Tuy nhiên, list cho phép người dung có thể chọn một hoặc nhiều item một lúc. Các phương thức cơ bản:</a:t>
            </a:r>
          </a:p>
          <a:p>
            <a:r>
              <a:rPr lang="en-US" smtClean="0">
                <a:latin typeface="Arial" pitchFamily="34" charset="0"/>
                <a:cs typeface="Arial" pitchFamily="34" charset="0"/>
              </a:rPr>
              <a:t> List(): Khởi tạo một danh sách rỗng, mỗi lần chỉ được chọn một item.</a:t>
            </a:r>
          </a:p>
          <a:p>
            <a:r>
              <a:rPr lang="en-US" smtClean="0">
                <a:latin typeface="Arial" pitchFamily="34" charset="0"/>
                <a:cs typeface="Arial" pitchFamily="34" charset="0"/>
              </a:rPr>
              <a:t>List(int): Tương tự, nhưng có qui định số dòng được nhìn thấy.</a:t>
            </a:r>
          </a:p>
          <a:p>
            <a:r>
              <a:rPr lang="en-US" smtClean="0">
                <a:latin typeface="Arial" pitchFamily="34" charset="0"/>
                <a:cs typeface="Arial" pitchFamily="34" charset="0"/>
              </a:rPr>
              <a:t>List(int, boolean): Khởi tạo một danh sách có số dòng được nhìn thấy xác định, chế độ cho phép chọn một hay nhiều item xác định bởi tham số thứ hai.</a:t>
            </a:r>
          </a:p>
          <a:p>
            <a:r>
              <a:rPr lang="en-US" smtClean="0">
                <a:latin typeface="Arial" pitchFamily="34" charset="0"/>
                <a:cs typeface="Arial" pitchFamily="34" charset="0"/>
              </a:rPr>
              <a:t>add(String): Thêm một item vào danh sách.</a:t>
            </a:r>
          </a:p>
          <a:p>
            <a:r>
              <a:rPr lang="en-US" smtClean="0">
                <a:latin typeface="Arial" pitchFamily="34" charset="0"/>
                <a:cs typeface="Arial" pitchFamily="34" charset="0"/>
              </a:rPr>
              <a:t>add(String, int): Chèn một item vào vị trí xác định trong danh sách. Nếu chỉ số chèn vượt ra khỏi phạm vi danh sách, item sẽ được thêm vào cuối.</a:t>
            </a:r>
          </a:p>
          <a:p>
            <a:r>
              <a:rPr lang="en-US" smtClean="0">
                <a:latin typeface="Arial" pitchFamily="34" charset="0"/>
                <a:cs typeface="Arial" pitchFamily="34" charset="0"/>
              </a:rPr>
              <a:t>replaceItem(String, int): Thay thế một item ở vị trí xác định (tham số thứ hai) trong danh sách bằng một item mới (tham số thứ nhất).</a:t>
            </a:r>
          </a:p>
        </p:txBody>
      </p:sp>
      <p:sp>
        <p:nvSpPr>
          <p:cNvPr id="4" name="Slide Number Placeholder 3"/>
          <p:cNvSpPr>
            <a:spLocks noGrp="1"/>
          </p:cNvSpPr>
          <p:nvPr>
            <p:ph type="sldNum" sz="quarter" idx="12"/>
          </p:nvPr>
        </p:nvSpPr>
        <p:spPr/>
        <p:txBody>
          <a:bodyPr/>
          <a:lstStyle/>
          <a:p>
            <a:fld id="{C3A67AEA-BCC7-46E0-99F2-CE9411619494}" type="slidenum">
              <a:rPr lang="en-US" smtClean="0"/>
              <a:pPr/>
              <a:t>48</a:t>
            </a:fld>
            <a:endParaRPr lang="en-US"/>
          </a:p>
        </p:txBody>
      </p:sp>
      <p:sp>
        <p:nvSpPr>
          <p:cNvPr id="6" name="Title 5"/>
          <p:cNvSpPr>
            <a:spLocks noGrp="1"/>
          </p:cNvSpPr>
          <p:nvPr>
            <p:ph type="title"/>
          </p:nvPr>
        </p:nvSpPr>
        <p:spPr/>
        <p:txBody>
          <a:bodyPr>
            <a:normAutofit fontScale="90000"/>
          </a:bodyPr>
          <a:lstStyle/>
          <a:p>
            <a:r>
              <a:rPr lang="en-US" sz="5400" b="1" smtClean="0">
                <a:latin typeface="Arial" pitchFamily="34" charset="0"/>
                <a:cs typeface="Arial" pitchFamily="34" charset="0"/>
              </a:rPr>
              <a:t>Danh sách(List)</a:t>
            </a:r>
            <a:br>
              <a:rPr lang="en-US" sz="5400" b="1" smtClean="0">
                <a:latin typeface="Arial" pitchFamily="34" charset="0"/>
                <a:cs typeface="Arial" pitchFamily="34" charset="0"/>
              </a:rPr>
            </a:b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4389120"/>
          </a:xfrm>
        </p:spPr>
        <p:txBody>
          <a:bodyPr>
            <a:normAutofit fontScale="77500" lnSpcReduction="20000"/>
          </a:bodyPr>
          <a:lstStyle/>
          <a:p>
            <a:r>
              <a:rPr lang="en-US" smtClean="0">
                <a:latin typeface="Arial" pitchFamily="34" charset="0"/>
                <a:cs typeface="Arial" pitchFamily="34" charset="0"/>
              </a:rPr>
              <a:t>void remove(int): Xoá item ở vị trí xác định trong danh sách.</a:t>
            </a:r>
          </a:p>
          <a:p>
            <a:r>
              <a:rPr lang="en-US" smtClean="0">
                <a:latin typeface="Arial" pitchFamily="34" charset="0"/>
                <a:cs typeface="Arial" pitchFamily="34" charset="0"/>
              </a:rPr>
              <a:t>void removeAll(): Xoá toàn bộ item hiện có của danh sách.</a:t>
            </a:r>
          </a:p>
          <a:p>
            <a:r>
              <a:rPr lang="en-US" smtClean="0">
                <a:latin typeface="Arial" pitchFamily="34" charset="0"/>
                <a:cs typeface="Arial" pitchFamily="34" charset="0"/>
              </a:rPr>
              <a:t>int  getSeletedIndex(): Trả về index của item được chọn (danh sách đơn chọn).</a:t>
            </a:r>
          </a:p>
          <a:p>
            <a:r>
              <a:rPr lang="en-US" smtClean="0">
                <a:latin typeface="Arial" pitchFamily="34" charset="0"/>
                <a:cs typeface="Arial" pitchFamily="34" charset="0"/>
              </a:rPr>
              <a:t>String getSelectedItem(): Trả về item được chọn (danh sách đơn chọn).</a:t>
            </a:r>
          </a:p>
          <a:p>
            <a:r>
              <a:rPr lang="en-US" smtClean="0">
                <a:latin typeface="Arial" pitchFamily="34" charset="0"/>
                <a:cs typeface="Arial" pitchFamily="34" charset="0"/>
              </a:rPr>
              <a:t>int[] getSelectedIndexs(): Trả về chỉ số các item được chọn (danh sách đa chọn).</a:t>
            </a:r>
          </a:p>
          <a:p>
            <a:r>
              <a:rPr lang="en-US" smtClean="0">
                <a:latin typeface="Arial" pitchFamily="34" charset="0"/>
                <a:cs typeface="Arial" pitchFamily="34" charset="0"/>
              </a:rPr>
              <a:t>String[] getSelectedItems(): Trả về các item được chọn (danh sách đa chọn).</a:t>
            </a:r>
          </a:p>
          <a:p>
            <a:r>
              <a:rPr lang="en-US" smtClean="0">
                <a:latin typeface="Arial" pitchFamily="34" charset="0"/>
                <a:cs typeface="Arial" pitchFamily="34" charset="0"/>
              </a:rPr>
              <a:t>Xử lí sự kiện khi thay đổi item được chọn:</a:t>
            </a:r>
          </a:p>
          <a:p>
            <a:r>
              <a:rPr lang="en-US" smtClean="0">
                <a:latin typeface="Arial" pitchFamily="34" charset="0"/>
                <a:cs typeface="Arial" pitchFamily="34" charset="0"/>
              </a:rPr>
              <a:t>Kiểu sự kiện: </a:t>
            </a:r>
            <a:r>
              <a:rPr lang="en-US" smtClean="0">
                <a:solidFill>
                  <a:srgbClr val="FF0000"/>
                </a:solidFill>
                <a:latin typeface="Arial" pitchFamily="34" charset="0"/>
                <a:cs typeface="Arial" pitchFamily="34" charset="0"/>
              </a:rPr>
              <a:t>ItemEvent</a:t>
            </a:r>
          </a:p>
          <a:p>
            <a:r>
              <a:rPr lang="en-US" smtClean="0">
                <a:latin typeface="Arial" pitchFamily="34" charset="0"/>
                <a:cs typeface="Arial" pitchFamily="34" charset="0"/>
              </a:rPr>
              <a:t>Cài đặt giao diện: </a:t>
            </a:r>
            <a:r>
              <a:rPr lang="en-US" smtClean="0">
                <a:solidFill>
                  <a:srgbClr val="FF0000"/>
                </a:solidFill>
                <a:latin typeface="Arial" pitchFamily="34" charset="0"/>
                <a:cs typeface="Arial" pitchFamily="34" charset="0"/>
              </a:rPr>
              <a:t>ItemListener</a:t>
            </a:r>
          </a:p>
          <a:p>
            <a:r>
              <a:rPr lang="en-US" smtClean="0">
                <a:latin typeface="Arial" pitchFamily="34" charset="0"/>
                <a:cs typeface="Arial" pitchFamily="34" charset="0"/>
              </a:rPr>
              <a:t>Phương thức xử lí: </a:t>
            </a:r>
            <a:r>
              <a:rPr lang="en-US" smtClean="0">
                <a:solidFill>
                  <a:srgbClr val="FF0000"/>
                </a:solidFill>
                <a:latin typeface="Arial" pitchFamily="34" charset="0"/>
                <a:cs typeface="Arial" pitchFamily="34" charset="0"/>
              </a:rPr>
              <a:t>itemStateChange(ItemEvent</a:t>
            </a:r>
            <a:r>
              <a:rPr lang="en-US" smtClean="0">
                <a:latin typeface="Arial" pitchFamily="34" charset="0"/>
                <a:cs typeface="Arial" pitchFamily="34" charset="0"/>
              </a:rPr>
              <a:t>);</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49</a:t>
            </a:fld>
            <a:endParaRPr lang="en-US"/>
          </a:p>
        </p:txBody>
      </p:sp>
      <p:sp>
        <p:nvSpPr>
          <p:cNvPr id="6" name="Title 5"/>
          <p:cNvSpPr>
            <a:spLocks noGrp="1"/>
          </p:cNvSpPr>
          <p:nvPr>
            <p:ph type="title"/>
          </p:nvPr>
        </p:nvSpPr>
        <p:spPr>
          <a:xfrm>
            <a:off x="304800" y="228600"/>
            <a:ext cx="8229600" cy="1143000"/>
          </a:xfrm>
        </p:spPr>
        <p:txBody>
          <a:bodyPr/>
          <a:lstStyle/>
          <a:p>
            <a:r>
              <a:rPr lang="en-US" sz="4800" b="1" smtClean="0">
                <a:latin typeface="Arial" pitchFamily="34" charset="0"/>
                <a:cs typeface="Arial" pitchFamily="34" charset="0"/>
              </a:rPr>
              <a:t>Danh sách(List)</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smtClean="0">
                <a:latin typeface="Times New Roman" pitchFamily="18" charset="0"/>
                <a:cs typeface="Times New Roman" pitchFamily="18" charset="0"/>
              </a:rPr>
              <a:t>Các khái niệm cơ bản</a:t>
            </a:r>
            <a:endParaRPr lang="en-US"/>
          </a:p>
        </p:txBody>
      </p:sp>
      <p:sp>
        <p:nvSpPr>
          <p:cNvPr id="3" name="Content Placeholder 2"/>
          <p:cNvSpPr>
            <a:spLocks noGrp="1"/>
          </p:cNvSpPr>
          <p:nvPr>
            <p:ph idx="1"/>
          </p:nvPr>
        </p:nvSpPr>
        <p:spPr/>
        <p:txBody>
          <a:bodyPr>
            <a:normAutofit/>
          </a:bodyPr>
          <a:lstStyle/>
          <a:p>
            <a:r>
              <a:rPr lang="vi-VN" b="1" dirty="0" smtClean="0"/>
              <a:t>Abstract class</a:t>
            </a:r>
            <a:r>
              <a:rPr lang="vi-VN" dirty="0" smtClean="0"/>
              <a:t/>
            </a:r>
            <a:br>
              <a:rPr lang="vi-VN" dirty="0" smtClean="0"/>
            </a:br>
            <a:r>
              <a:rPr lang="vi-VN" dirty="0" smtClean="0"/>
              <a:t>-Là </a:t>
            </a:r>
            <a:r>
              <a:rPr lang="en-US" dirty="0" err="1" smtClean="0"/>
              <a:t>một</a:t>
            </a:r>
            <a:r>
              <a:rPr lang="vi-VN" dirty="0" smtClean="0"/>
              <a:t> lớp trừu tượng</a:t>
            </a:r>
            <a:br>
              <a:rPr lang="vi-VN" dirty="0" smtClean="0"/>
            </a:br>
            <a:r>
              <a:rPr lang="vi-VN" dirty="0" smtClean="0"/>
              <a:t>-Không dùng để tạo ra đối tượng mà chỉ dùng làm cơ sở cho lớp khác kế thừa</a:t>
            </a:r>
            <a:br>
              <a:rPr lang="vi-VN" dirty="0" smtClean="0"/>
            </a:br>
            <a:r>
              <a:rPr lang="vi-VN" dirty="0" smtClean="0"/>
              <a:t>-Ngoài thuộc tính,phương thức bình thường,abstact class có thêm abstact method - phương thức trừu tượng</a:t>
            </a:r>
            <a:br>
              <a:rPr lang="vi-VN" dirty="0" smtClean="0"/>
            </a:br>
            <a:r>
              <a:rPr lang="vi-VN" dirty="0" smtClean="0"/>
              <a:t>- Abstact method ko dùng để thực hiện 1 công việc nào mà,nó chỉ là 1 khuôn mẫu.</a:t>
            </a:r>
            <a:br>
              <a:rPr lang="vi-VN" dirty="0" smtClean="0"/>
            </a:br>
            <a:r>
              <a:rPr lang="vi-VN" dirty="0" smtClean="0"/>
              <a:t>-Khi 1 class kế thừa Abstract class thì nó bắt buộc phải override lại Abstract method của Abstract class đó</a:t>
            </a:r>
            <a:endParaRPr lang="en-US" dirty="0" smtClean="0"/>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799"/>
            <a:ext cx="8229600" cy="5273675"/>
          </a:xfrm>
        </p:spPr>
        <p:txBody>
          <a:bodyPr>
            <a:normAutofit fontScale="77500" lnSpcReduction="20000"/>
          </a:bodyPr>
          <a:lstStyle/>
          <a:p>
            <a:pPr marL="0" indent="0">
              <a:lnSpc>
                <a:spcPct val="120000"/>
              </a:lnSpc>
              <a:buNone/>
            </a:pP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(menu)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thanh</a:t>
            </a:r>
            <a:r>
              <a:rPr lang="en-US" dirty="0" smtClean="0">
                <a:latin typeface="Arial" pitchFamily="34" charset="0"/>
                <a:cs typeface="Arial" pitchFamily="34" charset="0"/>
              </a:rPr>
              <a:t> </a:t>
            </a:r>
            <a:r>
              <a:rPr lang="en-US" dirty="0" err="1" smtClean="0">
                <a:latin typeface="Arial" pitchFamily="34" charset="0"/>
                <a:cs typeface="Arial" pitchFamily="34" charset="0"/>
              </a:rPr>
              <a:t>công</a:t>
            </a:r>
            <a:r>
              <a:rPr lang="en-US" dirty="0" smtClean="0">
                <a:latin typeface="Arial" pitchFamily="34" charset="0"/>
                <a:cs typeface="Arial" pitchFamily="34" charset="0"/>
              </a:rPr>
              <a:t> </a:t>
            </a:r>
            <a:r>
              <a:rPr lang="en-US" dirty="0" err="1" smtClean="0">
                <a:latin typeface="Arial" pitchFamily="34" charset="0"/>
                <a:cs typeface="Arial" pitchFamily="34" charset="0"/>
              </a:rPr>
              <a:t>cụ</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cửa</a:t>
            </a:r>
            <a:r>
              <a:rPr lang="en-US" dirty="0" smtClean="0">
                <a:latin typeface="Arial" pitchFamily="34" charset="0"/>
                <a:cs typeface="Arial" pitchFamily="34" charset="0"/>
              </a:rPr>
              <a:t> </a:t>
            </a:r>
            <a:r>
              <a:rPr lang="en-US" dirty="0" err="1" smtClean="0">
                <a:latin typeface="Arial" pitchFamily="34" charset="0"/>
                <a:cs typeface="Arial" pitchFamily="34" charset="0"/>
              </a:rPr>
              <a:t>sổ</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popup menu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ta click </a:t>
            </a:r>
            <a:r>
              <a:rPr lang="en-US" dirty="0" err="1" smtClean="0">
                <a:latin typeface="Arial" pitchFamily="34" charset="0"/>
                <a:cs typeface="Arial" pitchFamily="34" charset="0"/>
              </a:rPr>
              <a:t>chuột</a:t>
            </a:r>
            <a:r>
              <a:rPr lang="en-US" dirty="0" smtClean="0">
                <a:latin typeface="Arial" pitchFamily="34" charset="0"/>
                <a:cs typeface="Arial" pitchFamily="34" charset="0"/>
              </a:rPr>
              <a:t> </a:t>
            </a:r>
            <a:r>
              <a:rPr lang="en-US" dirty="0" err="1" smtClean="0">
                <a:latin typeface="Arial" pitchFamily="34" charset="0"/>
                <a:cs typeface="Arial" pitchFamily="34" charset="0"/>
              </a:rPr>
              <a:t>phải</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Java </a:t>
            </a:r>
            <a:r>
              <a:rPr lang="en-US" dirty="0" err="1" smtClean="0">
                <a:latin typeface="Arial" pitchFamily="34" charset="0"/>
                <a:cs typeface="Arial" pitchFamily="34" charset="0"/>
              </a:rPr>
              <a:t>cung</a:t>
            </a:r>
            <a:r>
              <a:rPr lang="en-US" dirty="0" smtClean="0">
                <a:latin typeface="Arial" pitchFamily="34" charset="0"/>
                <a:cs typeface="Arial" pitchFamily="34" charset="0"/>
              </a:rPr>
              <a:t> </a:t>
            </a:r>
            <a:r>
              <a:rPr lang="en-US" dirty="0" err="1" smtClean="0">
                <a:latin typeface="Arial" pitchFamily="34" charset="0"/>
                <a:cs typeface="Arial" pitchFamily="34" charset="0"/>
              </a:rPr>
              <a:t>cấp</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a:t>
            </a:r>
          </a:p>
          <a:p>
            <a:pPr marL="0" indent="0">
              <a:lnSpc>
                <a:spcPct val="120000"/>
              </a:lnSpc>
              <a:buNone/>
            </a:pPr>
            <a:r>
              <a:rPr lang="en-US" dirty="0" smtClean="0">
                <a:latin typeface="Arial" pitchFamily="34" charset="0"/>
                <a:cs typeface="Arial" pitchFamily="34" charset="0"/>
              </a:rPr>
              <a:t>• </a:t>
            </a:r>
            <a:r>
              <a:rPr lang="en-US" dirty="0" err="1" smtClean="0">
                <a:latin typeface="Arial" pitchFamily="34" charset="0"/>
                <a:cs typeface="Arial" pitchFamily="34" charset="0"/>
              </a:rPr>
              <a:t>Menubar</a:t>
            </a:r>
            <a:r>
              <a:rPr lang="en-US" dirty="0" smtClean="0">
                <a:latin typeface="Arial" pitchFamily="34" charset="0"/>
                <a:cs typeface="Arial" pitchFamily="34" charset="0"/>
              </a:rPr>
              <a:t>: </a:t>
            </a:r>
            <a:r>
              <a:rPr lang="en-US" dirty="0" err="1" smtClean="0">
                <a:latin typeface="Arial" pitchFamily="34" charset="0"/>
                <a:cs typeface="Arial" pitchFamily="34" charset="0"/>
              </a:rPr>
              <a:t>Thanh</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endParaRPr lang="en-US" dirty="0" smtClean="0">
              <a:latin typeface="Arial" pitchFamily="34" charset="0"/>
              <a:cs typeface="Arial" pitchFamily="34" charset="0"/>
            </a:endParaRPr>
          </a:p>
          <a:p>
            <a:pPr marL="0" indent="0">
              <a:lnSpc>
                <a:spcPct val="120000"/>
              </a:lnSpc>
              <a:buNone/>
            </a:pPr>
            <a:r>
              <a:rPr lang="en-US" dirty="0" smtClean="0">
                <a:latin typeface="Arial" pitchFamily="34" charset="0"/>
                <a:cs typeface="Arial" pitchFamily="34" charset="0"/>
              </a:rPr>
              <a:t>• Menu: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a:t>
            </a:r>
            <a:r>
              <a:rPr lang="en-US" dirty="0" err="1" smtClean="0">
                <a:latin typeface="Arial" pitchFamily="34" charset="0"/>
                <a:cs typeface="Arial" pitchFamily="34" charset="0"/>
              </a:rPr>
              <a:t>đổ</a:t>
            </a:r>
            <a:r>
              <a:rPr lang="en-US" dirty="0" smtClean="0">
                <a:latin typeface="Arial" pitchFamily="34" charset="0"/>
                <a:cs typeface="Arial" pitchFamily="34" charset="0"/>
              </a:rPr>
              <a:t> </a:t>
            </a:r>
            <a:r>
              <a:rPr lang="en-US" dirty="0" err="1" smtClean="0">
                <a:latin typeface="Arial" pitchFamily="34" charset="0"/>
                <a:cs typeface="Arial" pitchFamily="34" charset="0"/>
              </a:rPr>
              <a:t>xuống</a:t>
            </a:r>
            <a:endParaRPr lang="en-US" dirty="0" smtClean="0">
              <a:latin typeface="Arial" pitchFamily="34" charset="0"/>
              <a:cs typeface="Arial" pitchFamily="34" charset="0"/>
            </a:endParaRPr>
          </a:p>
          <a:p>
            <a:pPr marL="0" indent="0">
              <a:lnSpc>
                <a:spcPct val="120000"/>
              </a:lnSpc>
              <a:buNone/>
            </a:pPr>
            <a:r>
              <a:rPr lang="en-US" dirty="0" smtClean="0">
                <a:latin typeface="Arial" pitchFamily="34" charset="0"/>
                <a:cs typeface="Arial" pitchFamily="34" charset="0"/>
              </a:rPr>
              <a:t>• </a:t>
            </a:r>
            <a:r>
              <a:rPr lang="en-US" dirty="0" err="1" smtClean="0">
                <a:latin typeface="Arial" pitchFamily="34" charset="0"/>
                <a:cs typeface="Arial" pitchFamily="34" charset="0"/>
              </a:rPr>
              <a:t>PopupMenu</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click </a:t>
            </a:r>
            <a:r>
              <a:rPr lang="en-US" dirty="0" err="1" smtClean="0">
                <a:latin typeface="Arial" pitchFamily="34" charset="0"/>
                <a:cs typeface="Arial" pitchFamily="34" charset="0"/>
              </a:rPr>
              <a:t>chuột</a:t>
            </a:r>
            <a:r>
              <a:rPr lang="en-US" dirty="0" smtClean="0">
                <a:latin typeface="Arial" pitchFamily="34" charset="0"/>
                <a:cs typeface="Arial" pitchFamily="34" charset="0"/>
              </a:rPr>
              <a:t> </a:t>
            </a:r>
            <a:r>
              <a:rPr lang="en-US" dirty="0" err="1" smtClean="0">
                <a:latin typeface="Arial" pitchFamily="34" charset="0"/>
                <a:cs typeface="Arial" pitchFamily="34" charset="0"/>
              </a:rPr>
              <a:t>phải</a:t>
            </a:r>
            <a:r>
              <a:rPr lang="en-US" dirty="0" smtClean="0">
                <a:latin typeface="Arial" pitchFamily="34" charset="0"/>
                <a:cs typeface="Arial" pitchFamily="34" charset="0"/>
              </a:rPr>
              <a:t>.</a:t>
            </a:r>
          </a:p>
          <a:p>
            <a:pPr marL="0" indent="0">
              <a:lnSpc>
                <a:spcPct val="120000"/>
              </a:lnSpc>
              <a:buNone/>
            </a:pPr>
            <a:r>
              <a:rPr lang="en-US" dirty="0" smtClean="0">
                <a:latin typeface="Arial" pitchFamily="34" charset="0"/>
                <a:cs typeface="Arial" pitchFamily="34" charset="0"/>
              </a:rPr>
              <a:t>• </a:t>
            </a:r>
            <a:r>
              <a:rPr lang="en-US" dirty="0" err="1" smtClean="0">
                <a:latin typeface="Arial" pitchFamily="34" charset="0"/>
                <a:cs typeface="Arial" pitchFamily="34" charset="0"/>
              </a:rPr>
              <a:t>MenuItem</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a:t>
            </a:r>
          </a:p>
          <a:p>
            <a:pPr>
              <a:lnSpc>
                <a:spcPct val="120000"/>
              </a:lnSpc>
            </a:pPr>
            <a:r>
              <a:rPr lang="en-US" b="1" i="1" dirty="0" err="1" smtClean="0">
                <a:latin typeface="Arial" pitchFamily="34" charset="0"/>
                <a:cs typeface="Arial" pitchFamily="34" charset="0"/>
              </a:rPr>
              <a:t>Menubar</a:t>
            </a:r>
            <a:endParaRPr lang="en-US" dirty="0" smtClean="0">
              <a:latin typeface="Arial" pitchFamily="34" charset="0"/>
              <a:cs typeface="Arial" pitchFamily="34" charset="0"/>
            </a:endParaRPr>
          </a:p>
          <a:p>
            <a:pPr>
              <a:lnSpc>
                <a:spcPct val="120000"/>
              </a:lnSpc>
            </a:pPr>
            <a:r>
              <a:rPr lang="en-US" dirty="0" err="1" smtClean="0">
                <a:latin typeface="Arial" pitchFamily="34" charset="0"/>
                <a:cs typeface="Arial" pitchFamily="34" charset="0"/>
              </a:rPr>
              <a:t>Menubar</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thanh</a:t>
            </a:r>
            <a:r>
              <a:rPr lang="en-US" dirty="0" smtClean="0">
                <a:latin typeface="Arial" pitchFamily="34" charset="0"/>
                <a:cs typeface="Arial" pitchFamily="34" charset="0"/>
              </a:rPr>
              <a:t> </a:t>
            </a:r>
            <a:r>
              <a:rPr lang="en-US" dirty="0" err="1" smtClean="0">
                <a:latin typeface="Arial" pitchFamily="34" charset="0"/>
                <a:cs typeface="Arial" pitchFamily="34" charset="0"/>
              </a:rPr>
              <a:t>công</a:t>
            </a:r>
            <a:r>
              <a:rPr lang="en-US" dirty="0" smtClean="0">
                <a:latin typeface="Arial" pitchFamily="34" charset="0"/>
                <a:cs typeface="Arial" pitchFamily="34" charset="0"/>
              </a:rPr>
              <a:t> </a:t>
            </a:r>
            <a:r>
              <a:rPr lang="en-US" dirty="0" err="1" smtClean="0">
                <a:latin typeface="Arial" pitchFamily="34" charset="0"/>
                <a:cs typeface="Arial" pitchFamily="34" charset="0"/>
              </a:rPr>
              <a:t>cụ</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chứa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menu.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a:t>
            </a:r>
            <a:r>
              <a:rPr lang="en-US" dirty="0" err="1" smtClean="0">
                <a:latin typeface="Arial" pitchFamily="34" charset="0"/>
                <a:cs typeface="Arial" pitchFamily="34" charset="0"/>
              </a:rPr>
              <a:t>Menubar</a:t>
            </a:r>
            <a:r>
              <a:rPr lang="en-US" dirty="0" smtClean="0">
                <a:latin typeface="Arial" pitchFamily="34" charset="0"/>
                <a:cs typeface="Arial" pitchFamily="34" charset="0"/>
              </a:rPr>
              <a:t>:</a:t>
            </a:r>
          </a:p>
          <a:p>
            <a:pPr>
              <a:lnSpc>
                <a:spcPct val="120000"/>
              </a:lnSpc>
            </a:pPr>
            <a:r>
              <a:rPr lang="en-US" dirty="0" smtClean="0">
                <a:latin typeface="Arial" pitchFamily="34" charset="0"/>
                <a:cs typeface="Arial" pitchFamily="34" charset="0"/>
              </a:rPr>
              <a:t>• </a:t>
            </a:r>
            <a:r>
              <a:rPr lang="en-US" dirty="0" err="1" smtClean="0">
                <a:latin typeface="Arial" pitchFamily="34" charset="0"/>
                <a:cs typeface="Arial" pitchFamily="34" charset="0"/>
              </a:rPr>
              <a:t>Menubar</a:t>
            </a:r>
            <a:r>
              <a:rPr lang="en-US" dirty="0" smtClean="0">
                <a:latin typeface="Arial" pitchFamily="34" charset="0"/>
                <a:cs typeface="Arial" pitchFamily="34" charset="0"/>
              </a:rPr>
              <a:t>():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thanh</a:t>
            </a:r>
            <a:r>
              <a:rPr lang="en-US" dirty="0" smtClean="0">
                <a:latin typeface="Arial" pitchFamily="34" charset="0"/>
                <a:cs typeface="Arial" pitchFamily="34" charset="0"/>
              </a:rPr>
              <a:t> </a:t>
            </a:r>
            <a:r>
              <a:rPr lang="en-US" dirty="0" err="1" smtClean="0">
                <a:latin typeface="Arial" pitchFamily="34" charset="0"/>
                <a:cs typeface="Arial" pitchFamily="34" charset="0"/>
              </a:rPr>
              <a:t>công</a:t>
            </a:r>
            <a:r>
              <a:rPr lang="en-US" dirty="0" smtClean="0">
                <a:latin typeface="Arial" pitchFamily="34" charset="0"/>
                <a:cs typeface="Arial" pitchFamily="34" charset="0"/>
              </a:rPr>
              <a:t> </a:t>
            </a:r>
            <a:r>
              <a:rPr lang="en-US" dirty="0" err="1" smtClean="0">
                <a:latin typeface="Arial" pitchFamily="34" charset="0"/>
                <a:cs typeface="Arial" pitchFamily="34" charset="0"/>
              </a:rPr>
              <a:t>cụ</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endParaRPr lang="en-US" dirty="0" smtClean="0">
              <a:latin typeface="Arial" pitchFamily="34" charset="0"/>
              <a:cs typeface="Arial" pitchFamily="34" charset="0"/>
            </a:endParaRPr>
          </a:p>
          <a:p>
            <a:pPr>
              <a:lnSpc>
                <a:spcPct val="120000"/>
              </a:lnSpc>
            </a:pPr>
            <a:r>
              <a:rPr lang="en-US" dirty="0" smtClean="0">
                <a:latin typeface="Arial" pitchFamily="34" charset="0"/>
                <a:cs typeface="Arial" pitchFamily="34" charset="0"/>
              </a:rPr>
              <a:t>• add(Menu):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a:t>
            </a:r>
            <a:r>
              <a:rPr lang="en-US" dirty="0" err="1" smtClean="0">
                <a:latin typeface="Arial" pitchFamily="34" charset="0"/>
                <a:cs typeface="Arial" pitchFamily="34" charset="0"/>
              </a:rPr>
              <a:t>mune</a:t>
            </a:r>
            <a:r>
              <a:rPr lang="en-US" dirty="0" smtClean="0">
                <a:latin typeface="Arial" pitchFamily="34" charset="0"/>
                <a:cs typeface="Arial" pitchFamily="34" charset="0"/>
              </a:rPr>
              <a:t> </a:t>
            </a:r>
            <a:r>
              <a:rPr lang="en-US" dirty="0" err="1" smtClean="0">
                <a:latin typeface="Arial" pitchFamily="34" charset="0"/>
                <a:cs typeface="Arial" pitchFamily="34" charset="0"/>
              </a:rPr>
              <a:t>lên</a:t>
            </a:r>
            <a:r>
              <a:rPr lang="en-US" dirty="0" smtClean="0">
                <a:latin typeface="Arial" pitchFamily="34" charset="0"/>
                <a:cs typeface="Arial" pitchFamily="34" charset="0"/>
              </a:rPr>
              <a:t> </a:t>
            </a:r>
            <a:r>
              <a:rPr lang="en-US" dirty="0" err="1" smtClean="0">
                <a:latin typeface="Arial" pitchFamily="34" charset="0"/>
                <a:cs typeface="Arial" pitchFamily="34" charset="0"/>
              </a:rPr>
              <a:t>thanh</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a:t>
            </a:r>
            <a:r>
              <a:rPr lang="en-US" dirty="0" err="1" smtClean="0">
                <a:latin typeface="Arial" pitchFamily="34" charset="0"/>
                <a:cs typeface="Arial" pitchFamily="34" charset="0"/>
              </a:rPr>
              <a:t>menubar</a:t>
            </a:r>
            <a:r>
              <a:rPr lang="en-US" dirty="0" smtClean="0">
                <a:latin typeface="Arial" pitchFamily="34" charset="0"/>
                <a:cs typeface="Arial" pitchFamily="34" charset="0"/>
              </a:rPr>
              <a:t>.</a:t>
            </a:r>
          </a:p>
          <a:p>
            <a:pPr>
              <a:lnSpc>
                <a:spcPct val="120000"/>
              </a:lnSpc>
            </a:pP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đặt</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menubar</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frame, ta </a:t>
            </a:r>
            <a:r>
              <a:rPr lang="en-US" dirty="0" err="1" smtClean="0">
                <a:latin typeface="Arial" pitchFamily="34" charset="0"/>
                <a:cs typeface="Arial" pitchFamily="34" charset="0"/>
              </a:rPr>
              <a:t>gọi</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frame:</a:t>
            </a:r>
          </a:p>
          <a:p>
            <a:pPr>
              <a:lnSpc>
                <a:spcPct val="120000"/>
              </a:lnSpc>
            </a:pP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Đối</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tượng</a:t>
            </a:r>
            <a:r>
              <a:rPr lang="en-US" dirty="0" smtClean="0">
                <a:solidFill>
                  <a:srgbClr val="FF0000"/>
                </a:solidFill>
                <a:latin typeface="Arial" pitchFamily="34" charset="0"/>
                <a:cs typeface="Arial" pitchFamily="34" charset="0"/>
              </a:rPr>
              <a:t> frame&gt;.</a:t>
            </a:r>
            <a:r>
              <a:rPr lang="en-US" dirty="0" err="1" smtClean="0">
                <a:solidFill>
                  <a:srgbClr val="FF0000"/>
                </a:solidFill>
                <a:latin typeface="Arial" pitchFamily="34" charset="0"/>
                <a:cs typeface="Arial" pitchFamily="34" charset="0"/>
              </a:rPr>
              <a:t>setMenuBar</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Đối</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tượng</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menubar</a:t>
            </a:r>
            <a:r>
              <a:rPr lang="en-US" dirty="0" smtClean="0">
                <a:solidFill>
                  <a:srgbClr val="FF0000"/>
                </a:solidFill>
                <a:latin typeface="Arial" pitchFamily="34" charset="0"/>
                <a:cs typeface="Arial" pitchFamily="34" charset="0"/>
              </a:rPr>
              <a:t>&gt;);</a:t>
            </a:r>
          </a:p>
          <a:p>
            <a:pPr>
              <a:lnSpc>
                <a:spcPct val="120000"/>
              </a:lnSpc>
            </a:pP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50</a:t>
            </a:fld>
            <a:endParaRPr lang="en-US"/>
          </a:p>
        </p:txBody>
      </p:sp>
      <p:sp>
        <p:nvSpPr>
          <p:cNvPr id="5" name="Title 1"/>
          <p:cNvSpPr>
            <a:spLocks noGrp="1"/>
          </p:cNvSpPr>
          <p:nvPr>
            <p:ph type="title"/>
          </p:nvPr>
        </p:nvSpPr>
        <p:spPr>
          <a:xfrm>
            <a:off x="304800" y="228600"/>
            <a:ext cx="8229600" cy="1143000"/>
          </a:xfrm>
        </p:spPr>
        <p:txBody>
          <a:bodyPr>
            <a:normAutofit/>
          </a:bodyPr>
          <a:lstStyle/>
          <a:p>
            <a:r>
              <a:rPr lang="en-US" b="1" smtClean="0">
                <a:latin typeface="Arial" pitchFamily="34" charset="0"/>
                <a:cs typeface="Arial" pitchFamily="34" charset="0"/>
              </a:rPr>
              <a:t>Trình đơn(Menu)</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a:bodyPr>
          <a:lstStyle/>
          <a:p>
            <a:r>
              <a:rPr lang="en-US" dirty="0" smtClean="0">
                <a:latin typeface="Arial" pitchFamily="34" charset="0"/>
                <a:cs typeface="Arial" pitchFamily="34" charset="0"/>
              </a:rPr>
              <a:t>Menu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sổ</a:t>
            </a:r>
            <a:r>
              <a:rPr lang="en-US" dirty="0" smtClean="0">
                <a:latin typeface="Arial" pitchFamily="34" charset="0"/>
                <a:cs typeface="Arial" pitchFamily="34" charset="0"/>
              </a:rPr>
              <a:t> </a:t>
            </a:r>
            <a:r>
              <a:rPr lang="en-US" dirty="0" err="1" smtClean="0">
                <a:latin typeface="Arial" pitchFamily="34" charset="0"/>
                <a:cs typeface="Arial" pitchFamily="34" charset="0"/>
              </a:rPr>
              <a:t>xuổng</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click </a:t>
            </a:r>
            <a:r>
              <a:rPr lang="en-US" dirty="0" err="1" smtClean="0">
                <a:latin typeface="Arial" pitchFamily="34" charset="0"/>
                <a:cs typeface="Arial" pitchFamily="34" charset="0"/>
              </a:rPr>
              <a:t>chuột</a:t>
            </a:r>
            <a:r>
              <a:rPr lang="en-US" dirty="0" smtClean="0">
                <a:latin typeface="Arial" pitchFamily="34" charset="0"/>
                <a:cs typeface="Arial" pitchFamily="34" charset="0"/>
              </a:rPr>
              <a:t> </a:t>
            </a:r>
            <a:r>
              <a:rPr lang="en-US" dirty="0" err="1" smtClean="0">
                <a:latin typeface="Arial" pitchFamily="34" charset="0"/>
                <a:cs typeface="Arial" pitchFamily="34" charset="0"/>
              </a:rPr>
              <a:t>lên</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hiển</a:t>
            </a:r>
            <a:r>
              <a:rPr lang="en-US" dirty="0" smtClean="0">
                <a:latin typeface="Arial" pitchFamily="34" charset="0"/>
                <a:cs typeface="Arial" pitchFamily="34" charset="0"/>
              </a:rPr>
              <a:t> </a:t>
            </a:r>
            <a:r>
              <a:rPr lang="en-US" dirty="0" err="1" smtClean="0">
                <a:latin typeface="Arial" pitchFamily="34" charset="0"/>
                <a:cs typeface="Arial" pitchFamily="34" charset="0"/>
              </a:rPr>
              <a:t>thị</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menu. Menu </a:t>
            </a:r>
            <a:r>
              <a:rPr lang="en-US" dirty="0" err="1" smtClean="0">
                <a:latin typeface="Arial" pitchFamily="34" charset="0"/>
                <a:cs typeface="Arial" pitchFamily="34" charset="0"/>
              </a:rPr>
              <a:t>còn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gọi</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menu con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thanh</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Menu:</a:t>
            </a:r>
          </a:p>
          <a:p>
            <a:r>
              <a:rPr lang="en-US" dirty="0" smtClean="0">
                <a:latin typeface="Arial" pitchFamily="34" charset="0"/>
                <a:cs typeface="Arial" pitchFamily="34" charset="0"/>
              </a:rPr>
              <a:t>Menu(String):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menu,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tên</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a:t>
            </a:r>
          </a:p>
          <a:p>
            <a:r>
              <a:rPr lang="en-US" dirty="0" smtClean="0">
                <a:latin typeface="Arial" pitchFamily="34" charset="0"/>
                <a:cs typeface="Arial" pitchFamily="34" charset="0"/>
              </a:rPr>
              <a:t>void add(</a:t>
            </a:r>
            <a:r>
              <a:rPr lang="en-US" dirty="0" err="1" smtClean="0">
                <a:latin typeface="Arial" pitchFamily="34" charset="0"/>
                <a:cs typeface="Arial" pitchFamily="34" charset="0"/>
              </a:rPr>
              <a:t>MenuItem</a:t>
            </a:r>
            <a:r>
              <a:rPr lang="en-US" dirty="0" smtClean="0">
                <a:latin typeface="Arial" pitchFamily="34" charset="0"/>
                <a:cs typeface="Arial" pitchFamily="34" charset="0"/>
              </a:rPr>
              <a:t>):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item </a:t>
            </a:r>
            <a:r>
              <a:rPr lang="en-US" dirty="0" err="1" smtClean="0">
                <a:latin typeface="Arial" pitchFamily="34" charset="0"/>
                <a:cs typeface="Arial" pitchFamily="34" charset="0"/>
              </a:rPr>
              <a:t>vào</a:t>
            </a:r>
            <a:r>
              <a:rPr lang="en-US" dirty="0" smtClean="0">
                <a:latin typeface="Arial" pitchFamily="34" charset="0"/>
                <a:cs typeface="Arial" pitchFamily="34" charset="0"/>
              </a:rPr>
              <a:t> menu</a:t>
            </a:r>
          </a:p>
          <a:p>
            <a:r>
              <a:rPr lang="en-US" dirty="0" smtClean="0">
                <a:latin typeface="Arial" pitchFamily="34" charset="0"/>
                <a:cs typeface="Arial" pitchFamily="34" charset="0"/>
              </a:rPr>
              <a:t>void add(Menu1):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menu con </a:t>
            </a:r>
            <a:r>
              <a:rPr lang="en-US" dirty="0" err="1" smtClean="0">
                <a:latin typeface="Arial" pitchFamily="34" charset="0"/>
                <a:cs typeface="Arial" pitchFamily="34" charset="0"/>
              </a:rPr>
              <a:t>vào</a:t>
            </a:r>
            <a:r>
              <a:rPr lang="en-US" dirty="0" smtClean="0">
                <a:latin typeface="Arial" pitchFamily="34" charset="0"/>
                <a:cs typeface="Arial" pitchFamily="34" charset="0"/>
              </a:rPr>
              <a:t> menu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a:t>
            </a:r>
            <a:r>
              <a:rPr lang="en-US" dirty="0" err="1" smtClean="0">
                <a:latin typeface="Arial" pitchFamily="34" charset="0"/>
                <a:cs typeface="Arial" pitchFamily="34" charset="0"/>
              </a:rPr>
              <a:t>muốn</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menu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nhiều</a:t>
            </a:r>
            <a:r>
              <a:rPr lang="en-US" dirty="0" smtClean="0">
                <a:latin typeface="Arial" pitchFamily="34" charset="0"/>
                <a:cs typeface="Arial" pitchFamily="34" charset="0"/>
              </a:rPr>
              <a:t> </a:t>
            </a:r>
            <a:r>
              <a:rPr lang="en-US" dirty="0" err="1" smtClean="0">
                <a:latin typeface="Arial" pitchFamily="34" charset="0"/>
                <a:cs typeface="Arial" pitchFamily="34" charset="0"/>
              </a:rPr>
              <a:t>mức</a:t>
            </a:r>
            <a:r>
              <a:rPr lang="en-US" dirty="0" smtClean="0">
                <a:latin typeface="Arial" pitchFamily="34" charset="0"/>
                <a:cs typeface="Arial" pitchFamily="34" charset="0"/>
              </a:rPr>
              <a:t>.</a:t>
            </a:r>
          </a:p>
          <a:p>
            <a:r>
              <a:rPr lang="en-US" dirty="0" smtClean="0">
                <a:latin typeface="Arial" pitchFamily="34" charset="0"/>
                <a:cs typeface="Arial" pitchFamily="34" charset="0"/>
              </a:rPr>
              <a:t>void  </a:t>
            </a:r>
            <a:r>
              <a:rPr lang="en-US" dirty="0" err="1" smtClean="0">
                <a:latin typeface="Arial" pitchFamily="34" charset="0"/>
                <a:cs typeface="Arial" pitchFamily="34" charset="0"/>
              </a:rPr>
              <a:t>addSeparator</a:t>
            </a:r>
            <a:r>
              <a:rPr lang="en-US" dirty="0" smtClean="0">
                <a:latin typeface="Arial" pitchFamily="34" charset="0"/>
                <a:cs typeface="Arial" pitchFamily="34" charset="0"/>
              </a:rPr>
              <a:t>():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đường</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vùng</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menu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nhóm</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item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nhau</a:t>
            </a:r>
            <a:r>
              <a:rPr lang="en-US" dirty="0" smtClean="0">
                <a:latin typeface="Arial" pitchFamily="34" charset="0"/>
                <a:cs typeface="Arial" pitchFamily="34" charset="0"/>
              </a:rPr>
              <a:t>).</a:t>
            </a:r>
          </a:p>
          <a:p>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51</a:t>
            </a:fld>
            <a:endParaRPr lang="en-US"/>
          </a:p>
        </p:txBody>
      </p:sp>
      <p:sp>
        <p:nvSpPr>
          <p:cNvPr id="5" name="Title 1"/>
          <p:cNvSpPr>
            <a:spLocks noGrp="1"/>
          </p:cNvSpPr>
          <p:nvPr>
            <p:ph type="title"/>
          </p:nvPr>
        </p:nvSpPr>
        <p:spPr>
          <a:xfrm>
            <a:off x="381000" y="-152400"/>
            <a:ext cx="8229600" cy="1143000"/>
          </a:xfrm>
        </p:spPr>
        <p:txBody>
          <a:bodyPr>
            <a:normAutofit/>
          </a:bodyPr>
          <a:lstStyle/>
          <a:p>
            <a:r>
              <a:rPr lang="en-US" b="1" i="1" smtClean="0">
                <a:latin typeface="Arial" pitchFamily="34" charset="0"/>
                <a:cs typeface="Arial" pitchFamily="34" charset="0"/>
              </a:rPr>
              <a:t>Menu và PopupMenu</a:t>
            </a:r>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229600" cy="4389120"/>
          </a:xfrm>
        </p:spPr>
        <p:txBody>
          <a:bodyPr>
            <a:normAutofit fontScale="85000" lnSpcReduction="10000"/>
          </a:bodyPr>
          <a:lstStyle/>
          <a:p>
            <a:r>
              <a:rPr lang="en-US" dirty="0" err="1" smtClean="0">
                <a:latin typeface="Arial" pitchFamily="34" charset="0"/>
                <a:cs typeface="Arial" pitchFamily="34" charset="0"/>
              </a:rPr>
              <a:t>MenuItem</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item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menu. </a:t>
            </a:r>
            <a:r>
              <a:rPr lang="en-US" dirty="0" err="1" smtClean="0">
                <a:latin typeface="Arial" pitchFamily="34" charset="0"/>
                <a:cs typeface="Arial" pitchFamily="34" charset="0"/>
              </a:rPr>
              <a:t>Mỗi</a:t>
            </a:r>
            <a:r>
              <a:rPr lang="en-US" dirty="0" smtClean="0">
                <a:latin typeface="Arial" pitchFamily="34" charset="0"/>
                <a:cs typeface="Arial" pitchFamily="34" charset="0"/>
              </a:rPr>
              <a:t> item, </a:t>
            </a:r>
            <a:r>
              <a:rPr lang="en-US" dirty="0" err="1" smtClean="0">
                <a:latin typeface="Arial" pitchFamily="34" charset="0"/>
                <a:cs typeface="Arial" pitchFamily="34" charset="0"/>
              </a:rPr>
              <a:t>khi</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click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tác</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như</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nút</a:t>
            </a:r>
            <a:r>
              <a:rPr lang="en-US" dirty="0" smtClean="0">
                <a:latin typeface="Arial" pitchFamily="34" charset="0"/>
                <a:cs typeface="Arial" pitchFamily="34" charset="0"/>
              </a:rPr>
              <a:t> </a:t>
            </a:r>
            <a:r>
              <a:rPr lang="en-US" dirty="0" err="1" smtClean="0">
                <a:latin typeface="Arial" pitchFamily="34" charset="0"/>
                <a:cs typeface="Arial" pitchFamily="34" charset="0"/>
              </a:rPr>
              <a:t>lệnh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a:t>
            </a:r>
            <a:r>
              <a:rPr lang="en-US" dirty="0" err="1" smtClean="0">
                <a:latin typeface="Arial" pitchFamily="34" charset="0"/>
                <a:cs typeface="Arial" pitchFamily="34" charset="0"/>
              </a:rPr>
              <a:t>MenuItem</a:t>
            </a:r>
            <a:r>
              <a:rPr lang="en-US" dirty="0" smtClean="0">
                <a:latin typeface="Arial" pitchFamily="34" charset="0"/>
                <a:cs typeface="Arial" pitchFamily="34" charset="0"/>
              </a:rPr>
              <a:t>:</a:t>
            </a:r>
          </a:p>
          <a:p>
            <a:r>
              <a:rPr lang="en-US" dirty="0" err="1" smtClean="0">
                <a:latin typeface="Arial" pitchFamily="34" charset="0"/>
                <a:cs typeface="Arial" pitchFamily="34" charset="0"/>
              </a:rPr>
              <a:t>MenuItem</a:t>
            </a:r>
            <a:r>
              <a:rPr lang="en-US" dirty="0" smtClean="0">
                <a:latin typeface="Arial" pitchFamily="34" charset="0"/>
                <a:cs typeface="Arial" pitchFamily="34" charset="0"/>
              </a:rPr>
              <a:t>(String):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item.</a:t>
            </a:r>
          </a:p>
          <a:p>
            <a:r>
              <a:rPr lang="en-US" dirty="0" smtClean="0">
                <a:latin typeface="Arial" pitchFamily="34" charset="0"/>
                <a:cs typeface="Arial" pitchFamily="34" charset="0"/>
              </a:rPr>
              <a:t>void enable(): Cho </a:t>
            </a:r>
            <a:r>
              <a:rPr lang="en-US" dirty="0" err="1" smtClean="0">
                <a:latin typeface="Arial" pitchFamily="34" charset="0"/>
                <a:cs typeface="Arial" pitchFamily="34" charset="0"/>
              </a:rPr>
              <a:t>phép</a:t>
            </a:r>
            <a:r>
              <a:rPr lang="en-US" dirty="0" smtClean="0">
                <a:latin typeface="Arial" pitchFamily="34" charset="0"/>
                <a:cs typeface="Arial" pitchFamily="34" charset="0"/>
              </a:rPr>
              <a:t> item </a:t>
            </a:r>
            <a:r>
              <a:rPr lang="en-US" dirty="0" err="1" smtClean="0">
                <a:latin typeface="Arial" pitchFamily="34" charset="0"/>
                <a:cs typeface="Arial" pitchFamily="34" charset="0"/>
              </a:rPr>
              <a:t>hoạt</a:t>
            </a:r>
            <a:r>
              <a:rPr lang="en-US" dirty="0" smtClean="0">
                <a:latin typeface="Arial" pitchFamily="34" charset="0"/>
                <a:cs typeface="Arial" pitchFamily="34" charset="0"/>
              </a:rPr>
              <a:t> </a:t>
            </a:r>
            <a:r>
              <a:rPr lang="en-US" dirty="0" err="1" smtClean="0">
                <a:latin typeface="Arial" pitchFamily="34" charset="0"/>
                <a:cs typeface="Arial" pitchFamily="34" charset="0"/>
              </a:rPr>
              <a:t>động</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mặc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a:t>
            </a:r>
          </a:p>
          <a:p>
            <a:r>
              <a:rPr lang="en-US" dirty="0" smtClean="0">
                <a:latin typeface="Arial" pitchFamily="34" charset="0"/>
                <a:cs typeface="Arial" pitchFamily="34" charset="0"/>
              </a:rPr>
              <a:t>void disable():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phép</a:t>
            </a:r>
            <a:r>
              <a:rPr lang="en-US" dirty="0" smtClean="0">
                <a:latin typeface="Arial" pitchFamily="34" charset="0"/>
                <a:cs typeface="Arial" pitchFamily="34" charset="0"/>
              </a:rPr>
              <a:t> item </a:t>
            </a:r>
            <a:r>
              <a:rPr lang="en-US" dirty="0" err="1" smtClean="0">
                <a:latin typeface="Arial" pitchFamily="34" charset="0"/>
                <a:cs typeface="Arial" pitchFamily="34" charset="0"/>
              </a:rPr>
              <a:t>hoạt</a:t>
            </a:r>
            <a:r>
              <a:rPr lang="en-US" dirty="0" smtClean="0">
                <a:latin typeface="Arial" pitchFamily="34" charset="0"/>
                <a:cs typeface="Arial" pitchFamily="34" charset="0"/>
              </a:rPr>
              <a:t> </a:t>
            </a:r>
            <a:r>
              <a:rPr lang="en-US" dirty="0" err="1" smtClean="0">
                <a:latin typeface="Arial" pitchFamily="34" charset="0"/>
                <a:cs typeface="Arial" pitchFamily="34" charset="0"/>
              </a:rPr>
              <a:t>động</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a:t>
            </a:r>
            <a:r>
              <a:rPr lang="en-US" dirty="0" err="1" smtClean="0">
                <a:latin typeface="Arial" pitchFamily="34" charset="0"/>
                <a:cs typeface="Arial" pitchFamily="34" charset="0"/>
              </a:rPr>
              <a:t>mờ</a:t>
            </a:r>
            <a:r>
              <a:rPr lang="en-US" dirty="0" smtClean="0">
                <a:latin typeface="Arial" pitchFamily="34" charset="0"/>
                <a:cs typeface="Arial" pitchFamily="34" charset="0"/>
              </a:rPr>
              <a:t> item </a:t>
            </a:r>
            <a:r>
              <a:rPr lang="en-US" dirty="0" err="1" smtClean="0">
                <a:latin typeface="Arial" pitchFamily="34" charset="0"/>
                <a:cs typeface="Arial" pitchFamily="34" charset="0"/>
              </a:rPr>
              <a:t>đi</a:t>
            </a:r>
            <a:r>
              <a:rPr lang="en-US" dirty="0" smtClean="0">
                <a:latin typeface="Arial" pitchFamily="34" charset="0"/>
                <a:cs typeface="Arial" pitchFamily="34" charset="0"/>
              </a:rPr>
              <a:t>).</a:t>
            </a:r>
          </a:p>
          <a:p>
            <a:r>
              <a:rPr lang="en-US" dirty="0" err="1" smtClean="0">
                <a:latin typeface="Arial" pitchFamily="34" charset="0"/>
                <a:cs typeface="Arial" pitchFamily="34" charset="0"/>
              </a:rPr>
              <a:t>Xử</a:t>
            </a:r>
            <a:r>
              <a:rPr lang="en-US" dirty="0" smtClean="0">
                <a:latin typeface="Arial" pitchFamily="34" charset="0"/>
                <a:cs typeface="Arial" pitchFamily="34" charset="0"/>
              </a:rPr>
              <a:t> </a:t>
            </a:r>
            <a:r>
              <a:rPr lang="en-US" dirty="0" err="1" smtClean="0">
                <a:latin typeface="Arial" pitchFamily="34" charset="0"/>
                <a:cs typeface="Arial" pitchFamily="34" charset="0"/>
              </a:rPr>
              <a:t>lí</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a:t>
            </a:r>
            <a:r>
              <a:rPr lang="en-US" dirty="0" err="1" smtClean="0">
                <a:latin typeface="Arial" pitchFamily="34" charset="0"/>
                <a:cs typeface="Arial" pitchFamily="34" charset="0"/>
              </a:rPr>
              <a:t>MenuItem</a:t>
            </a:r>
            <a:r>
              <a:rPr lang="en-US" dirty="0" smtClean="0">
                <a:latin typeface="Arial" pitchFamily="34" charset="0"/>
                <a:cs typeface="Arial" pitchFamily="34" charset="0"/>
              </a:rPr>
              <a:t>:</a:t>
            </a:r>
          </a:p>
          <a:p>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latin typeface="Arial" pitchFamily="34" charset="0"/>
                <a:cs typeface="Arial" pitchFamily="34" charset="0"/>
              </a:rPr>
              <a:t>ActionEvent</a:t>
            </a:r>
            <a:endParaRPr lang="en-US" dirty="0" smtClean="0">
              <a:latin typeface="Arial" pitchFamily="34" charset="0"/>
              <a:cs typeface="Arial" pitchFamily="34" charset="0"/>
            </a:endParaRPr>
          </a:p>
          <a:p>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smtClean="0">
                <a:latin typeface="Arial" pitchFamily="34" charset="0"/>
                <a:cs typeface="Arial" pitchFamily="34" charset="0"/>
              </a:rPr>
              <a:t>diện</a:t>
            </a:r>
            <a:r>
              <a:rPr lang="en-US" dirty="0" smtClean="0">
                <a:latin typeface="Arial" pitchFamily="34" charset="0"/>
                <a:cs typeface="Arial" pitchFamily="34" charset="0"/>
              </a:rPr>
              <a:t> </a:t>
            </a:r>
            <a:r>
              <a:rPr lang="en-US" dirty="0" err="1" smtClean="0">
                <a:latin typeface="Arial" pitchFamily="34" charset="0"/>
                <a:cs typeface="Arial" pitchFamily="34" charset="0"/>
              </a:rPr>
              <a:t>cài</a:t>
            </a:r>
            <a:r>
              <a:rPr lang="en-US" dirty="0" smtClean="0">
                <a:latin typeface="Arial" pitchFamily="34" charset="0"/>
                <a:cs typeface="Arial" pitchFamily="34" charset="0"/>
              </a:rPr>
              <a:t> </a:t>
            </a:r>
            <a:r>
              <a:rPr lang="en-US" dirty="0" err="1" smtClean="0">
                <a:latin typeface="Arial" pitchFamily="34" charset="0"/>
                <a:cs typeface="Arial" pitchFamily="34" charset="0"/>
              </a:rPr>
              <a:t>đặt</a:t>
            </a:r>
            <a:r>
              <a:rPr lang="en-US" dirty="0" smtClean="0">
                <a:latin typeface="Arial" pitchFamily="34" charset="0"/>
                <a:cs typeface="Arial" pitchFamily="34" charset="0"/>
              </a:rPr>
              <a:t>: </a:t>
            </a:r>
            <a:r>
              <a:rPr lang="en-US" dirty="0" err="1" smtClean="0">
                <a:latin typeface="Arial" pitchFamily="34" charset="0"/>
                <a:cs typeface="Arial" pitchFamily="34" charset="0"/>
              </a:rPr>
              <a:t>ActionListener</a:t>
            </a:r>
            <a:endParaRPr lang="en-US" dirty="0" smtClean="0">
              <a:latin typeface="Arial" pitchFamily="34" charset="0"/>
              <a:cs typeface="Arial" pitchFamily="34" charset="0"/>
            </a:endParaRPr>
          </a:p>
          <a:p>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xử</a:t>
            </a:r>
            <a:r>
              <a:rPr lang="en-US" dirty="0" smtClean="0">
                <a:latin typeface="Arial" pitchFamily="34" charset="0"/>
                <a:cs typeface="Arial" pitchFamily="34" charset="0"/>
              </a:rPr>
              <a:t> </a:t>
            </a:r>
            <a:r>
              <a:rPr lang="en-US" dirty="0" err="1" smtClean="0">
                <a:latin typeface="Arial" pitchFamily="34" charset="0"/>
                <a:cs typeface="Arial" pitchFamily="34" charset="0"/>
              </a:rPr>
              <a:t>lí:void</a:t>
            </a:r>
            <a:r>
              <a:rPr lang="en-US" dirty="0" smtClean="0">
                <a:latin typeface="Arial" pitchFamily="34" charset="0"/>
                <a:cs typeface="Arial" pitchFamily="34" charset="0"/>
              </a:rPr>
              <a:t>  </a:t>
            </a:r>
            <a:r>
              <a:rPr lang="en-US" dirty="0" err="1" smtClean="0">
                <a:latin typeface="Arial" pitchFamily="34" charset="0"/>
                <a:cs typeface="Arial" pitchFamily="34" charset="0"/>
              </a:rPr>
              <a:t>actionPerformed</a:t>
            </a:r>
            <a:r>
              <a:rPr lang="en-US" dirty="0" smtClean="0">
                <a:latin typeface="Arial" pitchFamily="34" charset="0"/>
                <a:cs typeface="Arial" pitchFamily="34" charset="0"/>
              </a:rPr>
              <a:t>(</a:t>
            </a:r>
            <a:r>
              <a:rPr lang="en-US" dirty="0" err="1" smtClean="0">
                <a:latin typeface="Arial" pitchFamily="34" charset="0"/>
                <a:cs typeface="Arial" pitchFamily="34" charset="0"/>
              </a:rPr>
              <a:t>ActionEvent</a:t>
            </a:r>
            <a:r>
              <a:rPr lang="en-US" dirty="0" smtClean="0">
                <a:latin typeface="Arial" pitchFamily="34" charset="0"/>
                <a:cs typeface="Arial" pitchFamily="34" charset="0"/>
              </a:rPr>
              <a:t>); VD</a:t>
            </a:r>
          </a:p>
          <a:p>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52</a:t>
            </a:fld>
            <a:endParaRPr lang="en-US"/>
          </a:p>
        </p:txBody>
      </p:sp>
      <p:sp>
        <p:nvSpPr>
          <p:cNvPr id="6" name="Title 5"/>
          <p:cNvSpPr>
            <a:spLocks noGrp="1"/>
          </p:cNvSpPr>
          <p:nvPr>
            <p:ph type="title"/>
          </p:nvPr>
        </p:nvSpPr>
        <p:spPr/>
        <p:txBody>
          <a:bodyPr>
            <a:normAutofit fontScale="90000"/>
          </a:bodyPr>
          <a:lstStyle/>
          <a:p>
            <a:r>
              <a:rPr lang="en-US" b="1" i="1" smtClean="0">
                <a:latin typeface="Arial" pitchFamily="34" charset="0"/>
                <a:cs typeface="Arial" pitchFamily="34" charset="0"/>
              </a:rPr>
              <a:t>MenuItem</a:t>
            </a:r>
            <a:r>
              <a:rPr lang="en-US" smtClean="0">
                <a:latin typeface="Arial" pitchFamily="34" charset="0"/>
                <a:cs typeface="Arial" pitchFamily="34" charset="0"/>
              </a:rPr>
              <a:t/>
            </a:r>
            <a:br>
              <a:rPr lang="en-US" smtClean="0">
                <a:latin typeface="Arial" pitchFamily="34" charset="0"/>
                <a:cs typeface="Arial" pitchFamily="34" charset="0"/>
              </a:rPr>
            </a:b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229600" cy="4389120"/>
          </a:xfrm>
        </p:spPr>
        <p:txBody>
          <a:bodyPr>
            <a:normAutofit fontScale="85000" lnSpcReduction="10000"/>
          </a:bodyPr>
          <a:lstStyle/>
          <a:p>
            <a:r>
              <a:rPr lang="en-US" dirty="0" err="1" smtClean="0">
                <a:latin typeface="Arial" pitchFamily="34" charset="0"/>
                <a:cs typeface="Arial" pitchFamily="34" charset="0"/>
              </a:rPr>
              <a:t>CheckboxMenuItem</a:t>
            </a:r>
            <a:r>
              <a:rPr lang="en-US" dirty="0" smtClean="0">
                <a:latin typeface="Arial" pitchFamily="34" charset="0"/>
                <a:cs typeface="Arial" pitchFamily="34" charset="0"/>
              </a:rPr>
              <a:t>(String): </a:t>
            </a:r>
            <a:r>
              <a:rPr lang="en-US" dirty="0" err="1" smtClean="0">
                <a:latin typeface="Arial" pitchFamily="34" charset="0"/>
                <a:cs typeface="Arial" pitchFamily="34" charset="0"/>
              </a:rPr>
              <a:t>Khởi</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item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 </a:t>
            </a:r>
            <a:r>
              <a:rPr lang="en-US" dirty="0" err="1" smtClean="0">
                <a:latin typeface="Arial" pitchFamily="34" charset="0"/>
                <a:cs typeface="Arial" pitchFamily="34" charset="0"/>
              </a:rPr>
              <a:t>như</a:t>
            </a:r>
            <a:r>
              <a:rPr lang="en-US" dirty="0" smtClean="0">
                <a:latin typeface="Arial" pitchFamily="34" charset="0"/>
                <a:cs typeface="Arial" pitchFamily="34" charset="0"/>
              </a:rPr>
              <a:t> checkbox.</a:t>
            </a:r>
          </a:p>
          <a:p>
            <a:r>
              <a:rPr lang="en-US" dirty="0" err="1" smtClean="0">
                <a:latin typeface="Arial" pitchFamily="34" charset="0"/>
                <a:cs typeface="Arial" pitchFamily="34" charset="0"/>
              </a:rPr>
              <a:t>boolean</a:t>
            </a:r>
            <a:r>
              <a:rPr lang="en-US" dirty="0" smtClean="0">
                <a:latin typeface="Arial" pitchFamily="34" charset="0"/>
                <a:cs typeface="Arial" pitchFamily="34" charset="0"/>
              </a:rPr>
              <a:t> </a:t>
            </a:r>
            <a:r>
              <a:rPr lang="en-US" dirty="0" err="1" smtClean="0">
                <a:latin typeface="Arial" pitchFamily="34" charset="0"/>
                <a:cs typeface="Arial" pitchFamily="34" charset="0"/>
              </a:rPr>
              <a:t>getState</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trạng</a:t>
            </a:r>
            <a:r>
              <a:rPr lang="en-US" dirty="0" smtClean="0">
                <a:latin typeface="Arial" pitchFamily="34" charset="0"/>
                <a:cs typeface="Arial" pitchFamily="34" charset="0"/>
              </a:rPr>
              <a:t> </a:t>
            </a:r>
            <a:r>
              <a:rPr lang="en-US" dirty="0" err="1" smtClean="0">
                <a:latin typeface="Arial" pitchFamily="34" charset="0"/>
                <a:cs typeface="Arial" pitchFamily="34" charset="0"/>
              </a:rPr>
              <a:t>thái</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item.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item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r>
              <a:rPr lang="en-US" dirty="0" smtClean="0">
                <a:latin typeface="Arial" pitchFamily="34" charset="0"/>
                <a:cs typeface="Arial" pitchFamily="34" charset="0"/>
              </a:rPr>
              <a:t>.</a:t>
            </a:r>
          </a:p>
          <a:p>
            <a:r>
              <a:rPr lang="en-US" dirty="0" smtClean="0">
                <a:latin typeface="Arial" pitchFamily="34" charset="0"/>
                <a:cs typeface="Arial" pitchFamily="34" charset="0"/>
              </a:rPr>
              <a:t>void enable(): Cho </a:t>
            </a:r>
            <a:r>
              <a:rPr lang="en-US" dirty="0" err="1" smtClean="0">
                <a:latin typeface="Arial" pitchFamily="34" charset="0"/>
                <a:cs typeface="Arial" pitchFamily="34" charset="0"/>
              </a:rPr>
              <a:t>phép</a:t>
            </a:r>
            <a:r>
              <a:rPr lang="en-US" dirty="0" smtClean="0">
                <a:latin typeface="Arial" pitchFamily="34" charset="0"/>
                <a:cs typeface="Arial" pitchFamily="34" charset="0"/>
              </a:rPr>
              <a:t> item </a:t>
            </a:r>
            <a:r>
              <a:rPr lang="en-US" dirty="0" err="1" smtClean="0">
                <a:latin typeface="Arial" pitchFamily="34" charset="0"/>
                <a:cs typeface="Arial" pitchFamily="34" charset="0"/>
              </a:rPr>
              <a:t>hoạt</a:t>
            </a:r>
            <a:r>
              <a:rPr lang="en-US" dirty="0" smtClean="0">
                <a:latin typeface="Arial" pitchFamily="34" charset="0"/>
                <a:cs typeface="Arial" pitchFamily="34" charset="0"/>
              </a:rPr>
              <a:t> </a:t>
            </a:r>
            <a:r>
              <a:rPr lang="en-US" dirty="0" err="1" smtClean="0">
                <a:latin typeface="Arial" pitchFamily="34" charset="0"/>
                <a:cs typeface="Arial" pitchFamily="34" charset="0"/>
              </a:rPr>
              <a:t>động</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mặc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a:t>
            </a:r>
          </a:p>
          <a:p>
            <a:r>
              <a:rPr lang="en-US" dirty="0" smtClean="0">
                <a:latin typeface="Arial" pitchFamily="34" charset="0"/>
                <a:cs typeface="Arial" pitchFamily="34" charset="0"/>
              </a:rPr>
              <a:t>void disable():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phép</a:t>
            </a:r>
            <a:r>
              <a:rPr lang="en-US" dirty="0" smtClean="0">
                <a:latin typeface="Arial" pitchFamily="34" charset="0"/>
                <a:cs typeface="Arial" pitchFamily="34" charset="0"/>
              </a:rPr>
              <a:t> item </a:t>
            </a:r>
            <a:r>
              <a:rPr lang="en-US" dirty="0" err="1" smtClean="0">
                <a:latin typeface="Arial" pitchFamily="34" charset="0"/>
                <a:cs typeface="Arial" pitchFamily="34" charset="0"/>
              </a:rPr>
              <a:t>hoạt</a:t>
            </a:r>
            <a:r>
              <a:rPr lang="en-US" dirty="0" smtClean="0">
                <a:latin typeface="Arial" pitchFamily="34" charset="0"/>
                <a:cs typeface="Arial" pitchFamily="34" charset="0"/>
              </a:rPr>
              <a:t> </a:t>
            </a:r>
            <a:r>
              <a:rPr lang="en-US" dirty="0" err="1" smtClean="0">
                <a:latin typeface="Arial" pitchFamily="34" charset="0"/>
                <a:cs typeface="Arial" pitchFamily="34" charset="0"/>
              </a:rPr>
              <a:t>động</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a:t>
            </a:r>
            <a:r>
              <a:rPr lang="en-US" dirty="0" err="1" smtClean="0">
                <a:latin typeface="Arial" pitchFamily="34" charset="0"/>
                <a:cs typeface="Arial" pitchFamily="34" charset="0"/>
              </a:rPr>
              <a:t>mờ</a:t>
            </a:r>
            <a:r>
              <a:rPr lang="en-US" dirty="0" smtClean="0">
                <a:latin typeface="Arial" pitchFamily="34" charset="0"/>
                <a:cs typeface="Arial" pitchFamily="34" charset="0"/>
              </a:rPr>
              <a:t> item </a:t>
            </a:r>
            <a:r>
              <a:rPr lang="en-US" dirty="0" err="1" smtClean="0">
                <a:latin typeface="Arial" pitchFamily="34" charset="0"/>
                <a:cs typeface="Arial" pitchFamily="34" charset="0"/>
              </a:rPr>
              <a:t>đi</a:t>
            </a:r>
            <a:r>
              <a:rPr lang="en-US" dirty="0" smtClean="0">
                <a:latin typeface="Arial" pitchFamily="34" charset="0"/>
                <a:cs typeface="Arial" pitchFamily="34" charset="0"/>
              </a:rPr>
              <a:t>).</a:t>
            </a:r>
          </a:p>
          <a:p>
            <a:r>
              <a:rPr lang="en-US" dirty="0" err="1" smtClean="0">
                <a:latin typeface="Arial" pitchFamily="34" charset="0"/>
                <a:cs typeface="Arial" pitchFamily="34" charset="0"/>
              </a:rPr>
              <a:t>Xử</a:t>
            </a:r>
            <a:r>
              <a:rPr lang="en-US" dirty="0" smtClean="0">
                <a:latin typeface="Arial" pitchFamily="34" charset="0"/>
                <a:cs typeface="Arial" pitchFamily="34" charset="0"/>
              </a:rPr>
              <a:t> </a:t>
            </a:r>
            <a:r>
              <a:rPr lang="en-US" dirty="0" err="1" smtClean="0">
                <a:latin typeface="Arial" pitchFamily="34" charset="0"/>
                <a:cs typeface="Arial" pitchFamily="34" charset="0"/>
              </a:rPr>
              <a:t>lí</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lớp</a:t>
            </a:r>
            <a:r>
              <a:rPr lang="en-US" dirty="0" smtClean="0">
                <a:latin typeface="Arial" pitchFamily="34" charset="0"/>
                <a:cs typeface="Arial" pitchFamily="34" charset="0"/>
              </a:rPr>
              <a:t> </a:t>
            </a:r>
            <a:r>
              <a:rPr lang="en-US" dirty="0" err="1" smtClean="0">
                <a:latin typeface="Arial" pitchFamily="34" charset="0"/>
                <a:cs typeface="Arial" pitchFamily="34" charset="0"/>
              </a:rPr>
              <a:t>CheckboxMenuItem</a:t>
            </a:r>
            <a:r>
              <a:rPr lang="en-US" dirty="0" smtClean="0">
                <a:latin typeface="Arial" pitchFamily="34" charset="0"/>
                <a:cs typeface="Arial" pitchFamily="34" charset="0"/>
              </a:rPr>
              <a:t>:</a:t>
            </a:r>
          </a:p>
          <a:p>
            <a:r>
              <a:rPr lang="en-US" dirty="0" err="1" smtClean="0">
                <a:latin typeface="Arial" pitchFamily="34" charset="0"/>
                <a:cs typeface="Arial" pitchFamily="34" charset="0"/>
              </a:rPr>
              <a:t>Kiểu</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latin typeface="Arial" pitchFamily="34" charset="0"/>
                <a:cs typeface="Arial" pitchFamily="34" charset="0"/>
              </a:rPr>
              <a:t>ItemEvent</a:t>
            </a:r>
            <a:endParaRPr lang="en-US" dirty="0" smtClean="0">
              <a:latin typeface="Arial" pitchFamily="34" charset="0"/>
              <a:cs typeface="Arial" pitchFamily="34" charset="0"/>
            </a:endParaRPr>
          </a:p>
          <a:p>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smtClean="0">
                <a:latin typeface="Arial" pitchFamily="34" charset="0"/>
                <a:cs typeface="Arial" pitchFamily="34" charset="0"/>
              </a:rPr>
              <a:t>diện</a:t>
            </a:r>
            <a:r>
              <a:rPr lang="en-US" dirty="0" smtClean="0">
                <a:latin typeface="Arial" pitchFamily="34" charset="0"/>
                <a:cs typeface="Arial" pitchFamily="34" charset="0"/>
              </a:rPr>
              <a:t> </a:t>
            </a:r>
            <a:r>
              <a:rPr lang="en-US" dirty="0" err="1" smtClean="0">
                <a:latin typeface="Arial" pitchFamily="34" charset="0"/>
                <a:cs typeface="Arial" pitchFamily="34" charset="0"/>
              </a:rPr>
              <a:t>cài</a:t>
            </a:r>
            <a:r>
              <a:rPr lang="en-US" dirty="0" smtClean="0">
                <a:latin typeface="Arial" pitchFamily="34" charset="0"/>
                <a:cs typeface="Arial" pitchFamily="34" charset="0"/>
              </a:rPr>
              <a:t> </a:t>
            </a:r>
            <a:r>
              <a:rPr lang="en-US" dirty="0" err="1" smtClean="0">
                <a:latin typeface="Arial" pitchFamily="34" charset="0"/>
                <a:cs typeface="Arial" pitchFamily="34" charset="0"/>
              </a:rPr>
              <a:t>đặt</a:t>
            </a:r>
            <a:r>
              <a:rPr lang="en-US" dirty="0" smtClean="0">
                <a:latin typeface="Arial" pitchFamily="34" charset="0"/>
                <a:cs typeface="Arial" pitchFamily="34" charset="0"/>
              </a:rPr>
              <a:t>: </a:t>
            </a:r>
            <a:r>
              <a:rPr lang="en-US" dirty="0" err="1" smtClean="0">
                <a:latin typeface="Arial" pitchFamily="34" charset="0"/>
                <a:cs typeface="Arial" pitchFamily="34" charset="0"/>
              </a:rPr>
              <a:t>ItemListener</a:t>
            </a:r>
            <a:endParaRPr lang="en-US" dirty="0" smtClean="0">
              <a:latin typeface="Arial" pitchFamily="34" charset="0"/>
              <a:cs typeface="Arial" pitchFamily="34" charset="0"/>
            </a:endParaRPr>
          </a:p>
          <a:p>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xử</a:t>
            </a:r>
            <a:r>
              <a:rPr lang="en-US" dirty="0" smtClean="0">
                <a:latin typeface="Arial" pitchFamily="34" charset="0"/>
                <a:cs typeface="Arial" pitchFamily="34" charset="0"/>
              </a:rPr>
              <a:t> </a:t>
            </a:r>
            <a:r>
              <a:rPr lang="en-US" dirty="0" err="1" smtClean="0">
                <a:latin typeface="Arial" pitchFamily="34" charset="0"/>
                <a:cs typeface="Arial" pitchFamily="34" charset="0"/>
              </a:rPr>
              <a:t>lí:void</a:t>
            </a:r>
            <a:r>
              <a:rPr lang="en-US" dirty="0" smtClean="0">
                <a:latin typeface="Arial" pitchFamily="34" charset="0"/>
                <a:cs typeface="Arial" pitchFamily="34" charset="0"/>
              </a:rPr>
              <a:t>  </a:t>
            </a:r>
            <a:r>
              <a:rPr lang="en-US" dirty="0" err="1" smtClean="0">
                <a:latin typeface="Arial" pitchFamily="34" charset="0"/>
                <a:cs typeface="Arial" pitchFamily="34" charset="0"/>
              </a:rPr>
              <a:t>itemStateChanged</a:t>
            </a:r>
            <a:r>
              <a:rPr lang="en-US" dirty="0" smtClean="0">
                <a:latin typeface="Arial" pitchFamily="34" charset="0"/>
                <a:cs typeface="Arial" pitchFamily="34" charset="0"/>
              </a:rPr>
              <a:t>(</a:t>
            </a:r>
            <a:r>
              <a:rPr lang="en-US" dirty="0" err="1" smtClean="0">
                <a:latin typeface="Arial" pitchFamily="34" charset="0"/>
                <a:cs typeface="Arial" pitchFamily="34" charset="0"/>
              </a:rPr>
              <a:t>ItemEvent</a:t>
            </a:r>
            <a:r>
              <a:rPr lang="en-US" dirty="0" smtClean="0">
                <a:latin typeface="Arial" pitchFamily="34" charset="0"/>
                <a:cs typeface="Arial" pitchFamily="34" charset="0"/>
              </a:rPr>
              <a:t>); VD</a:t>
            </a:r>
          </a:p>
          <a:p>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53</a:t>
            </a:fld>
            <a:endParaRPr lang="en-US"/>
          </a:p>
        </p:txBody>
      </p:sp>
      <p:sp>
        <p:nvSpPr>
          <p:cNvPr id="6" name="Title 5"/>
          <p:cNvSpPr>
            <a:spLocks noGrp="1"/>
          </p:cNvSpPr>
          <p:nvPr>
            <p:ph type="title"/>
          </p:nvPr>
        </p:nvSpPr>
        <p:spPr/>
        <p:txBody>
          <a:bodyPr>
            <a:normAutofit fontScale="90000"/>
          </a:bodyPr>
          <a:lstStyle/>
          <a:p>
            <a:r>
              <a:rPr lang="en-US" smtClean="0">
                <a:latin typeface="Arial" pitchFamily="34" charset="0"/>
                <a:cs typeface="Arial" pitchFamily="34" charset="0"/>
              </a:rPr>
              <a:t>CheckboxMenuItem</a:t>
            </a:r>
            <a:br>
              <a:rPr lang="en-US" smtClean="0">
                <a:latin typeface="Arial" pitchFamily="34" charset="0"/>
                <a:cs typeface="Arial" pitchFamily="34" charset="0"/>
              </a:rPr>
            </a:b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600" smtClean="0">
                <a:latin typeface="Arial" pitchFamily="34" charset="0"/>
                <a:cs typeface="Arial" pitchFamily="34" charset="0"/>
              </a:rPr>
              <a:t>Các sự kiện cơ bản của đối tượng</a:t>
            </a:r>
            <a:endParaRPr lang="en-US" sz="3600">
              <a:latin typeface="Arial" pitchFamily="34" charset="0"/>
              <a:cs typeface="Arial" pitchFamily="34" charset="0"/>
            </a:endParaRPr>
          </a:p>
        </p:txBody>
      </p:sp>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mtClean="0">
                <a:latin typeface="Times New Roman" panose="02020603050405020304" pitchFamily="18" charset="0"/>
                <a:cs typeface="Times New Roman" panose="02020603050405020304" pitchFamily="18" charset="0"/>
              </a:rPr>
              <a:t>Mỗi đối tượng component có một số sự kiện xác định, phát sinh từ chính đối tượng đó. </a:t>
            </a:r>
          </a:p>
          <a:p>
            <a:r>
              <a:rPr lang="en-US" smtClean="0">
                <a:latin typeface="Times New Roman" panose="02020603050405020304" pitchFamily="18" charset="0"/>
                <a:cs typeface="Times New Roman" panose="02020603050405020304" pitchFamily="18" charset="0"/>
              </a:rPr>
              <a:t>Java cung cấp một số lớp sự kiện cơ bản nằm trong gói java.awt.event:</a:t>
            </a:r>
          </a:p>
          <a:p>
            <a:r>
              <a:rPr lang="en-US" smtClean="0">
                <a:latin typeface="Times New Roman" panose="02020603050405020304" pitchFamily="18" charset="0"/>
                <a:cs typeface="Times New Roman" panose="02020603050405020304" pitchFamily="18" charset="0"/>
              </a:rPr>
              <a:t>import java.awt.event.   ;</a:t>
            </a:r>
          </a:p>
          <a:p>
            <a:r>
              <a:rPr lang="vi-VN" smtClean="0">
                <a:latin typeface="Times New Roman" panose="02020603050405020304" pitchFamily="18" charset="0"/>
                <a:cs typeface="Times New Roman" panose="02020603050405020304" pitchFamily="18" charset="0"/>
              </a:rPr>
              <a:t>Tham gia sự kiện luôn có 3 đối tượng: nguồn (source)</a:t>
            </a:r>
            <a:r>
              <a:rPr lang="en-US" smtClean="0">
                <a:latin typeface="Times New Roman" panose="02020603050405020304" pitchFamily="18" charset="0"/>
                <a:cs typeface="Times New Roman" panose="02020603050405020304" pitchFamily="18" charset="0"/>
              </a:rPr>
              <a:t> sinh sự kiện, bộ nghe sự kiện (listener), và sự kiện (event)</a:t>
            </a:r>
          </a:p>
          <a:p>
            <a:r>
              <a:rPr lang="vi-VN" smtClean="0">
                <a:latin typeface="Times New Roman" panose="02020603050405020304" pitchFamily="18" charset="0"/>
                <a:cs typeface="Times New Roman" panose="02020603050405020304" pitchFamily="18" charset="0"/>
              </a:rPr>
              <a:t>Nguồn (source): là nơi phát sinh sự kiện(button,</a:t>
            </a:r>
            <a:r>
              <a:rPr lang="en-US" smtClean="0">
                <a:latin typeface="Times New Roman" panose="02020603050405020304" pitchFamily="18" charset="0"/>
                <a:cs typeface="Times New Roman" panose="02020603050405020304" pitchFamily="18" charset="0"/>
              </a:rPr>
              <a:t> textfield,menu...)</a:t>
            </a:r>
          </a:p>
          <a:p>
            <a:r>
              <a:rPr lang="vi-VN" smtClean="0">
                <a:latin typeface="Times New Roman" panose="02020603050405020304" pitchFamily="18" charset="0"/>
                <a:cs typeface="Times New Roman" panose="02020603050405020304" pitchFamily="18" charset="0"/>
              </a:rPr>
              <a:t>Mỗi nguồn sẽ đăng ký các bộ nghe sự kiện khác nhau</a:t>
            </a:r>
            <a:r>
              <a:rPr lang="en-US" smtClean="0">
                <a:latin typeface="Times New Roman" panose="02020603050405020304" pitchFamily="18" charset="0"/>
                <a:cs typeface="Times New Roman" panose="02020603050405020304" pitchFamily="18" charset="0"/>
              </a:rPr>
              <a:t> k</a:t>
            </a:r>
            <a:r>
              <a:rPr lang="vi-VN" smtClean="0">
                <a:latin typeface="Times New Roman" panose="02020603050405020304" pitchFamily="18" charset="0"/>
                <a:cs typeface="Times New Roman" panose="02020603050405020304" pitchFamily="18" charset="0"/>
              </a:rPr>
              <a:t>hi có sự kiện nào đó xảy ra từ nguồn, phương thức xử</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lý sự kiện (event handler) trên bộ nghe sự kiện sẽ được</a:t>
            </a:r>
            <a:r>
              <a:rPr lang="en-US" smtClean="0">
                <a:latin typeface="Times New Roman" panose="02020603050405020304" pitchFamily="18" charset="0"/>
                <a:cs typeface="Times New Roman" panose="02020603050405020304" pitchFamily="18" charset="0"/>
              </a:rPr>
              <a:t> tự động </a:t>
            </a:r>
            <a:r>
              <a:rPr lang="vi-VN" smtClean="0">
                <a:latin typeface="Times New Roman" panose="02020603050405020304" pitchFamily="18" charset="0"/>
                <a:cs typeface="Times New Roman" panose="02020603050405020304" pitchFamily="18" charset="0"/>
              </a:rPr>
              <a:t>gọi để xử lý</a:t>
            </a:r>
            <a:endParaRPr lang="en-US"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02080"/>
            <a:ext cx="8229600" cy="4389120"/>
          </a:xfrm>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ActionListener</a:t>
            </a:r>
            <a:r>
              <a:rPr lang="en-US" dirty="0" smtClean="0">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ComponentListener</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FocusListener</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ItemListener</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WindowListener</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TextListener</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MouseListener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MouseMotionListener</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KeyListener</a:t>
            </a: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VD;</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55</a:t>
            </a:fld>
            <a:endParaRPr lang="en-US"/>
          </a:p>
        </p:txBody>
      </p:sp>
      <p:sp>
        <p:nvSpPr>
          <p:cNvPr id="5" name="Title 1"/>
          <p:cNvSpPr>
            <a:spLocks noGrp="1"/>
          </p:cNvSpPr>
          <p:nvPr>
            <p:ph type="title"/>
          </p:nvPr>
        </p:nvSpPr>
        <p:spPr>
          <a:xfrm>
            <a:off x="304800" y="152400"/>
            <a:ext cx="8229600" cy="1143000"/>
          </a:xfrm>
        </p:spPr>
        <p:txBody>
          <a:bodyPr>
            <a:normAutofit/>
          </a:bodyPr>
          <a:lstStyle/>
          <a:p>
            <a:r>
              <a:rPr lang="en-US" sz="3600" smtClean="0">
                <a:latin typeface="Arial" pitchFamily="34" charset="0"/>
                <a:cs typeface="Arial" pitchFamily="34" charset="0"/>
              </a:rPr>
              <a:t>Các sự kiện cơ bản của đối tượng</a:t>
            </a:r>
            <a:endParaRPr lang="en-US" sz="36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sz="3600" smtClean="0">
                <a:latin typeface="Arial" pitchFamily="34" charset="0"/>
                <a:cs typeface="Arial" pitchFamily="34" charset="0"/>
              </a:rPr>
              <a:t>Các sự kiện cơ bản của đối tượng</a:t>
            </a:r>
            <a:endParaRPr lang="en-US" sz="3600">
              <a:latin typeface="Arial" pitchFamily="34" charset="0"/>
              <a:cs typeface="Arial" pitchFamily="34" charset="0"/>
            </a:endParaRPr>
          </a:p>
        </p:txBody>
      </p:sp>
      <p:sp>
        <p:nvSpPr>
          <p:cNvPr id="3" name="Content Placeholder 2"/>
          <p:cNvSpPr>
            <a:spLocks noGrp="1"/>
          </p:cNvSpPr>
          <p:nvPr>
            <p:ph idx="1"/>
          </p:nvPr>
        </p:nvSpPr>
        <p:spPr>
          <a:xfrm>
            <a:off x="228600" y="1371600"/>
            <a:ext cx="8229600" cy="4389120"/>
          </a:xfrm>
        </p:spPr>
        <p:txBody>
          <a:bodyPr>
            <a:normAutofit fontScale="92500" lnSpcReduction="20000"/>
          </a:bodyPr>
          <a:lstStyle/>
          <a:p>
            <a:r>
              <a:rPr lang="en-US" b="1" smtClean="0">
                <a:latin typeface="Times New Roman" panose="02020603050405020304" pitchFamily="18" charset="0"/>
                <a:cs typeface="Times New Roman" panose="02020603050405020304" pitchFamily="18" charset="0"/>
              </a:rPr>
              <a:t>Các lớp sự kiện cơ bản của các đối tượng bao gồm:</a:t>
            </a:r>
          </a:p>
          <a:p>
            <a:r>
              <a:rPr lang="en-US" b="1" smtClean="0">
                <a:latin typeface="Times New Roman" panose="02020603050405020304" pitchFamily="18" charset="0"/>
                <a:cs typeface="Times New Roman" panose="02020603050405020304" pitchFamily="18" charset="0"/>
              </a:rPr>
              <a:t>ActionEvent</a:t>
            </a:r>
            <a:r>
              <a:rPr lang="en-US" smtClean="0">
                <a:latin typeface="Times New Roman" panose="02020603050405020304" pitchFamily="18" charset="0"/>
                <a:cs typeface="Times New Roman" panose="02020603050405020304" pitchFamily="18" charset="0"/>
              </a:rPr>
              <a:t>: Xuất hiện khi một nút bị click vào, một danh sách (list) được chọn, một menu được chọn.</a:t>
            </a:r>
          </a:p>
          <a:p>
            <a:r>
              <a:rPr lang="en-US" b="1" smtClean="0">
                <a:latin typeface="Times New Roman" panose="02020603050405020304" pitchFamily="18" charset="0"/>
                <a:cs typeface="Times New Roman" panose="02020603050405020304" pitchFamily="18" charset="0"/>
              </a:rPr>
              <a:t>ComponentEvent</a:t>
            </a:r>
            <a:r>
              <a:rPr lang="en-US" smtClean="0">
                <a:latin typeface="Times New Roman" panose="02020603050405020304" pitchFamily="18" charset="0"/>
                <a:cs typeface="Times New Roman" panose="02020603050405020304" pitchFamily="18" charset="0"/>
              </a:rPr>
              <a:t>: Xuất hiện khi component bị thay đổi kích cỡ, vị trí, trạng thái.</a:t>
            </a:r>
          </a:p>
          <a:p>
            <a:r>
              <a:rPr lang="en-US" b="1" smtClean="0">
                <a:latin typeface="Times New Roman" panose="02020603050405020304" pitchFamily="18" charset="0"/>
                <a:cs typeface="Times New Roman" panose="02020603050405020304" pitchFamily="18" charset="0"/>
              </a:rPr>
              <a:t>FocusEvent</a:t>
            </a:r>
            <a:r>
              <a:rPr lang="en-US" smtClean="0">
                <a:latin typeface="Times New Roman" panose="02020603050405020304" pitchFamily="18" charset="0"/>
                <a:cs typeface="Times New Roman" panose="02020603050405020304" pitchFamily="18" charset="0"/>
              </a:rPr>
              <a:t>: Xuất hiện khi một component có hoặc mất focus.</a:t>
            </a:r>
          </a:p>
          <a:p>
            <a:r>
              <a:rPr lang="en-US" b="1" smtClean="0">
                <a:latin typeface="Times New Roman" panose="02020603050405020304" pitchFamily="18" charset="0"/>
                <a:cs typeface="Times New Roman" panose="02020603050405020304" pitchFamily="18" charset="0"/>
              </a:rPr>
              <a:t>ItemEvent</a:t>
            </a:r>
            <a:r>
              <a:rPr lang="en-US" smtClean="0">
                <a:latin typeface="Times New Roman" panose="02020603050405020304" pitchFamily="18" charset="0"/>
                <a:cs typeface="Times New Roman" panose="02020603050405020304" pitchFamily="18" charset="0"/>
              </a:rPr>
              <a:t>: Xuất hiện khi một menu item được chọn hoặc bỏ, khi checkbox hoặc list item được click vào.</a:t>
            </a:r>
          </a:p>
          <a:p>
            <a:r>
              <a:rPr lang="en-US" b="1" smtClean="0">
                <a:latin typeface="Times New Roman" panose="02020603050405020304" pitchFamily="18" charset="0"/>
                <a:cs typeface="Times New Roman" panose="02020603050405020304" pitchFamily="18" charset="0"/>
              </a:rPr>
              <a:t>WindowEvent</a:t>
            </a:r>
            <a:r>
              <a:rPr lang="en-US" smtClean="0">
                <a:latin typeface="Times New Roman" panose="02020603050405020304" pitchFamily="18" charset="0"/>
                <a:cs typeface="Times New Roman" panose="02020603050405020304" pitchFamily="18" charset="0"/>
              </a:rPr>
              <a:t>: Xuất hiện khi một của sổ được mở ra, kích hoạt, đóng lại hoặc thoát ra.</a:t>
            </a:r>
          </a:p>
          <a:p>
            <a:r>
              <a:rPr lang="en-US" b="1" smtClean="0">
                <a:latin typeface="Times New Roman" panose="02020603050405020304" pitchFamily="18" charset="0"/>
                <a:cs typeface="Times New Roman" panose="02020603050405020304" pitchFamily="18" charset="0"/>
              </a:rPr>
              <a:t>TextEvent</a:t>
            </a:r>
            <a:r>
              <a:rPr lang="en-US" smtClean="0">
                <a:latin typeface="Times New Roman" panose="02020603050405020304" pitchFamily="18" charset="0"/>
                <a:cs typeface="Times New Roman" panose="02020603050405020304" pitchFamily="18" charset="0"/>
              </a:rPr>
              <a:t>: Xuất hiện khi giá trị văn bản của các đối tượng TextField và TextArea bị thay đổi.</a:t>
            </a: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mtClean="0">
                <a:latin typeface="Times New Roman" panose="02020603050405020304" pitchFamily="18" charset="0"/>
                <a:cs typeface="Times New Roman" panose="02020603050405020304" pitchFamily="18" charset="0"/>
              </a:rPr>
              <a:t>• MouseEvent: Xuất hiện khi chuột được click, di chuyển, nhấn xuống và thả ra.</a:t>
            </a:r>
          </a:p>
          <a:p>
            <a:pPr>
              <a:buNone/>
            </a:pPr>
            <a:r>
              <a:rPr lang="en-US" smtClean="0">
                <a:latin typeface="Times New Roman" panose="02020603050405020304" pitchFamily="18" charset="0"/>
                <a:cs typeface="Times New Roman" panose="02020603050405020304" pitchFamily="18" charset="0"/>
              </a:rPr>
              <a:t>• KeyEvent: Xuất hiện khi có đầu vào từ bàn phím.</a:t>
            </a: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57</a:t>
            </a:fld>
            <a:endParaRPr lang="en-US"/>
          </a:p>
        </p:txBody>
      </p:sp>
      <p:sp>
        <p:nvSpPr>
          <p:cNvPr id="5" name="Title 1"/>
          <p:cNvSpPr>
            <a:spLocks noGrp="1"/>
          </p:cNvSpPr>
          <p:nvPr>
            <p:ph type="title"/>
          </p:nvPr>
        </p:nvSpPr>
        <p:spPr>
          <a:xfrm>
            <a:off x="152400" y="304800"/>
            <a:ext cx="8229600" cy="1143000"/>
          </a:xfrm>
        </p:spPr>
        <p:txBody>
          <a:bodyPr>
            <a:normAutofit/>
          </a:bodyPr>
          <a:lstStyle/>
          <a:p>
            <a:r>
              <a:rPr lang="en-US" sz="4000" smtClean="0">
                <a:latin typeface="Arial" pitchFamily="34" charset="0"/>
                <a:cs typeface="Arial" pitchFamily="34" charset="0"/>
              </a:rPr>
              <a:t>Các sự kiện cơ bản của đối tượng</a:t>
            </a:r>
            <a:endParaRPr lang="en-US" sz="4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a:xfrm>
            <a:off x="533400" y="1371600"/>
            <a:ext cx="8229600" cy="4389120"/>
          </a:xfrm>
        </p:spPr>
        <p:txBody>
          <a:bodyPr/>
          <a:lstStyle/>
          <a:p>
            <a:r>
              <a:rPr lang="en-AU" b="1" dirty="0" smtClean="0">
                <a:latin typeface="Times New Roman" panose="02020603050405020304" pitchFamily="18" charset="0"/>
                <a:cs typeface="Times New Roman" panose="02020603050405020304" pitchFamily="18" charset="0"/>
              </a:rPr>
              <a:t>Layout Manager</a:t>
            </a:r>
            <a:endParaRPr lang="en-US" b="1"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conponent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frame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ý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bày</a:t>
            </a:r>
            <a:r>
              <a:rPr lang="en-US" dirty="0" smtClean="0">
                <a:latin typeface="Times New Roman" panose="02020603050405020304" pitchFamily="18" charset="0"/>
                <a:cs typeface="Times New Roman" panose="02020603050405020304" pitchFamily="18" charset="0"/>
              </a:rPr>
              <a:t> (Layout Manager).</a:t>
            </a:r>
          </a:p>
          <a:p>
            <a:pPr lvl="1"/>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void </a:t>
            </a:r>
            <a:r>
              <a:rPr lang="en-US" b="1" dirty="0" err="1" smtClean="0">
                <a:latin typeface="Times New Roman" panose="02020603050405020304" pitchFamily="18" charset="0"/>
                <a:cs typeface="Times New Roman" panose="02020603050405020304" pitchFamily="18" charset="0"/>
              </a:rPr>
              <a:t>setLayout</a:t>
            </a:r>
            <a:r>
              <a:rPr lang="en-US" dirty="0" smtClean="0">
                <a:latin typeface="Times New Roman" panose="02020603050405020304" pitchFamily="18" charset="0"/>
                <a:cs typeface="Times New Roman" panose="02020603050405020304" pitchFamily="18" charset="0"/>
              </a:rPr>
              <a:t>(layout)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bày</a:t>
            </a:r>
            <a:r>
              <a:rPr lang="en-US" dirty="0" smtClean="0">
                <a:latin typeface="Times New Roman" panose="02020603050405020304" pitchFamily="18" charset="0"/>
                <a:cs typeface="Times New Roman" panose="02020603050405020304" pitchFamily="18" charset="0"/>
              </a:rPr>
              <a:t> layout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(Frame, </a:t>
            </a:r>
            <a:r>
              <a:rPr lang="en-US" dirty="0" err="1" smtClean="0">
                <a:latin typeface="Times New Roman" panose="02020603050405020304" pitchFamily="18" charset="0"/>
                <a:cs typeface="Times New Roman" panose="02020603050405020304" pitchFamily="18" charset="0"/>
              </a:rPr>
              <a:t>JFrame</a:t>
            </a:r>
            <a:r>
              <a:rPr lang="en-US" dirty="0" smtClean="0">
                <a:latin typeface="Times New Roman" panose="02020603050405020304" pitchFamily="18" charset="0"/>
                <a:cs typeface="Times New Roman" panose="02020603050405020304" pitchFamily="18" charset="0"/>
              </a:rPr>
              <a:t>, Panel, Applet..)</a:t>
            </a:r>
          </a:p>
          <a:p>
            <a:pPr lvl="1"/>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AU" b="1" dirty="0" smtClean="0">
                <a:latin typeface="Times New Roman" panose="02020603050405020304" pitchFamily="18" charset="0"/>
                <a:cs typeface="Times New Roman" panose="02020603050405020304" pitchFamily="18" charset="0"/>
              </a:rPr>
              <a:t>Layout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a:xfrm>
            <a:off x="381000" y="1524000"/>
            <a:ext cx="8229600" cy="4389120"/>
          </a:xfrm>
        </p:spPr>
        <p:txBody>
          <a:bodyPr>
            <a:normAutofit fontScale="92500" lnSpcReduction="20000"/>
          </a:bodyPr>
          <a:lstStyle/>
          <a:p>
            <a:r>
              <a:rPr lang="en-US" b="1" smtClean="0">
                <a:latin typeface="Times New Roman" panose="02020603050405020304" pitchFamily="18" charset="0"/>
                <a:cs typeface="Times New Roman" panose="02020603050405020304" pitchFamily="18" charset="0"/>
              </a:rPr>
              <a:t>Trình bày Flow Layout</a:t>
            </a:r>
            <a:endParaRPr lang="en-US" smtClean="0">
              <a:latin typeface="Times New Roman" panose="02020603050405020304" pitchFamily="18" charset="0"/>
              <a:cs typeface="Times New Roman" panose="02020603050405020304" pitchFamily="18" charset="0"/>
            </a:endParaRPr>
          </a:p>
          <a:p>
            <a:pPr lvl="1"/>
            <a:r>
              <a:rPr lang="en-US" smtClean="0">
                <a:latin typeface="Times New Roman" panose="02020603050405020304" pitchFamily="18" charset="0"/>
                <a:cs typeface="Times New Roman" panose="02020603050405020304" pitchFamily="18" charset="0"/>
              </a:rPr>
              <a:t>xếp các đối tượng trên một hướng theo dòng. Nếu đối tượng mới thêm không đủ chỗ (chiều rộng) thì nó sẽ tự động thêm vào đầu dòng mới. Các phương thức:</a:t>
            </a:r>
          </a:p>
          <a:p>
            <a:pPr lvl="1"/>
            <a:r>
              <a:rPr lang="en-US" smtClean="0">
                <a:latin typeface="Times New Roman" panose="02020603050405020304" pitchFamily="18" charset="0"/>
                <a:cs typeface="Times New Roman" panose="02020603050405020304" pitchFamily="18" charset="0"/>
              </a:rPr>
              <a:t> FlowLayout(): Khởi tạo đối tượng trình bày.</a:t>
            </a:r>
          </a:p>
          <a:p>
            <a:pPr lvl="1"/>
            <a:r>
              <a:rPr lang="en-US" smtClean="0">
                <a:latin typeface="Times New Roman" panose="02020603050405020304" pitchFamily="18" charset="0"/>
                <a:cs typeface="Times New Roman" panose="02020603050405020304" pitchFamily="18" charset="0"/>
              </a:rPr>
              <a:t> FlowLayout(int): Khởi tạo đối tượng trình bày với cách căn lề xác định.</a:t>
            </a:r>
          </a:p>
          <a:p>
            <a:pPr lvl="1"/>
            <a:r>
              <a:rPr lang="en-US" smtClean="0">
                <a:latin typeface="Times New Roman" panose="02020603050405020304" pitchFamily="18" charset="0"/>
                <a:cs typeface="Times New Roman" panose="02020603050405020304" pitchFamily="18" charset="0"/>
              </a:rPr>
              <a:t>FlowLayout(int, int, int): Khởi tạo với ba tham số: Thứ nhất là cách căn lề, thứ hai là khoảng cách giữa hai dòng (chiều cao), thứ ba là khoảng cách giữa hai đối tượng (chiều ngang).</a:t>
            </a:r>
          </a:p>
          <a:p>
            <a:pPr lvl="1"/>
            <a:r>
              <a:rPr lang="en-US" smtClean="0">
                <a:latin typeface="Times New Roman" panose="02020603050405020304" pitchFamily="18" charset="0"/>
                <a:cs typeface="Times New Roman" panose="02020603050405020304" pitchFamily="18" charset="0"/>
              </a:rPr>
              <a:t>Tham số căn lề có thể nhận một trong ba giá trị:</a:t>
            </a:r>
          </a:p>
          <a:p>
            <a:pPr lvl="2"/>
            <a:r>
              <a:rPr lang="en-US" smtClean="0">
                <a:latin typeface="Times New Roman" panose="02020603050405020304" pitchFamily="18" charset="0"/>
                <a:cs typeface="Times New Roman" panose="02020603050405020304" pitchFamily="18" charset="0"/>
              </a:rPr>
              <a:t>FlowLayout.LEFT: Căn lề trái, là giá trị mặc định.</a:t>
            </a:r>
          </a:p>
          <a:p>
            <a:pPr lvl="2"/>
            <a:r>
              <a:rPr lang="en-US" smtClean="0">
                <a:latin typeface="Times New Roman" panose="02020603050405020304" pitchFamily="18" charset="0"/>
                <a:cs typeface="Times New Roman" panose="02020603050405020304" pitchFamily="18" charset="0"/>
              </a:rPr>
              <a:t>FlowLayout.CENTER: Căn lề giữa.</a:t>
            </a:r>
          </a:p>
          <a:p>
            <a:pPr lvl="2"/>
            <a:r>
              <a:rPr lang="en-US" smtClean="0">
                <a:latin typeface="Times New Roman" panose="02020603050405020304" pitchFamily="18" charset="0"/>
                <a:cs typeface="Times New Roman" panose="02020603050405020304" pitchFamily="18" charset="0"/>
              </a:rPr>
              <a:t>FlowLayout.RIGHT: Căn lề phải.</a:t>
            </a: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469"/>
            <a:ext cx="8229600" cy="1143000"/>
          </a:xfrm>
        </p:spPr>
        <p:txBody>
          <a:bodyPr/>
          <a:lstStyle/>
          <a:p>
            <a:r>
              <a:rPr lang="en-US" dirty="0" err="1" smtClean="0"/>
              <a:t>Phân</a:t>
            </a:r>
            <a:r>
              <a:rPr lang="en-US" dirty="0" smtClean="0"/>
              <a:t> </a:t>
            </a:r>
            <a:r>
              <a:rPr lang="en-US" dirty="0" err="1" smtClean="0"/>
              <a:t>biệt</a:t>
            </a:r>
            <a:r>
              <a:rPr lang="en-US" dirty="0" smtClean="0"/>
              <a:t> Abstract </a:t>
            </a:r>
            <a:r>
              <a:rPr lang="en-US" dirty="0" err="1" smtClean="0"/>
              <a:t>và</a:t>
            </a:r>
            <a:r>
              <a:rPr lang="en-US" dirty="0" smtClean="0"/>
              <a:t> Interface</a:t>
            </a: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pPr>
              <a:lnSpc>
                <a:spcPct val="160000"/>
              </a:lnSpc>
            </a:pPr>
            <a:r>
              <a:rPr lang="vi-VN" b="1" dirty="0" smtClean="0"/>
              <a:t>What is an Abstract Class?</a:t>
            </a:r>
            <a:r>
              <a:rPr lang="vi-VN" dirty="0" smtClean="0"/>
              <a:t/>
            </a:r>
            <a:br>
              <a:rPr lang="vi-VN" dirty="0" smtClean="0"/>
            </a:br>
            <a:r>
              <a:rPr lang="vi-VN" dirty="0" smtClean="0"/>
              <a:t>Lớp trừu tượng đơn giản được xem như một class cha cho tất cả các Class có </a:t>
            </a:r>
            <a:r>
              <a:rPr lang="vi-VN" i="1" dirty="0" smtClean="0"/>
              <a:t>cùng bản chất</a:t>
            </a:r>
            <a:r>
              <a:rPr lang="vi-VN" dirty="0" smtClean="0"/>
              <a:t>. Do đó mỗi lớp dẫn xuất (lớp con) </a:t>
            </a:r>
            <a:r>
              <a:rPr lang="vi-VN" i="1" dirty="0" smtClean="0"/>
              <a:t>chỉ có thể kế thừa từ một lớp trừu tượng</a:t>
            </a:r>
            <a:r>
              <a:rPr lang="vi-VN" dirty="0" smtClean="0"/>
              <a:t>. Bên cạnh đó nó không cho phép tạo instance, nghĩa là sẽ không thể tạo được các đối tượng thuộc lớp đó.</a:t>
            </a:r>
            <a:br>
              <a:rPr lang="vi-VN" dirty="0" smtClean="0"/>
            </a:br>
            <a:r>
              <a:rPr lang="vi-VN" dirty="0" smtClean="0"/>
              <a:t> </a:t>
            </a:r>
            <a:r>
              <a:rPr lang="vi-VN" b="1" dirty="0" smtClean="0"/>
              <a:t>What is an Interface?</a:t>
            </a:r>
            <a:r>
              <a:rPr lang="vi-VN" dirty="0" smtClean="0"/>
              <a:t/>
            </a:r>
            <a:br>
              <a:rPr lang="vi-VN" dirty="0" smtClean="0"/>
            </a:br>
            <a:r>
              <a:rPr lang="vi-VN" dirty="0" smtClean="0"/>
              <a:t>Lớp này được xem như một mặt nạ cho tất cả các Class </a:t>
            </a:r>
            <a:r>
              <a:rPr lang="vi-VN" i="1" dirty="0" smtClean="0"/>
              <a:t>cùng cách thức hoạt động</a:t>
            </a:r>
            <a:r>
              <a:rPr lang="vi-VN" dirty="0" smtClean="0"/>
              <a:t> nhưng có thể khác nhau về bản chất. Từ đó lớp dẫn xuất </a:t>
            </a:r>
            <a:r>
              <a:rPr lang="vi-VN" i="1" dirty="0" smtClean="0"/>
              <a:t>có thể kế thừa từ nhiều lớp Interface</a:t>
            </a:r>
            <a:r>
              <a:rPr lang="vi-VN" dirty="0" smtClean="0"/>
              <a:t> để bổ sung đầy đủ cách thức hoạt động của mình (đa kế thừa - Multiple inheritance).</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AWT</a:t>
            </a:r>
            <a:endParaRPr lang="en-US" dirty="0"/>
          </a:p>
        </p:txBody>
      </p:sp>
      <p:sp>
        <p:nvSpPr>
          <p:cNvPr id="3" name="Content Placeholder 2"/>
          <p:cNvSpPr>
            <a:spLocks noGrp="1"/>
          </p:cNvSpPr>
          <p:nvPr>
            <p:ph idx="1"/>
          </p:nvPr>
        </p:nvSpPr>
        <p:spPr>
          <a:xfrm>
            <a:off x="533400" y="1447800"/>
            <a:ext cx="8229600" cy="5181600"/>
          </a:xfrm>
        </p:spPr>
        <p:txBody>
          <a:bodyPr>
            <a:normAutofit fontScale="85000" lnSpcReduction="20000"/>
          </a:bodyPr>
          <a:lstStyle/>
          <a:p>
            <a:r>
              <a:rPr lang="en-US" b="1" dirty="0" err="1" smtClean="0">
                <a:latin typeface="Times New Roman" panose="02020603050405020304" pitchFamily="18" charset="0"/>
                <a:cs typeface="Times New Roman" panose="02020603050405020304" pitchFamily="18" charset="0"/>
              </a:rPr>
              <a:t>Trình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bày</a:t>
            </a:r>
            <a:r>
              <a:rPr lang="en-US" b="1" dirty="0" smtClean="0">
                <a:latin typeface="Times New Roman" panose="02020603050405020304" pitchFamily="18" charset="0"/>
                <a:cs typeface="Times New Roman" panose="02020603050405020304" pitchFamily="18" charset="0"/>
              </a:rPr>
              <a:t> Border Layout</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Border Layout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chia frame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5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kéo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frame:</a:t>
            </a:r>
          </a:p>
          <a:p>
            <a:pPr lvl="2"/>
            <a:r>
              <a:rPr lang="en-US" dirty="0" smtClean="0">
                <a:latin typeface="Times New Roman" panose="02020603050405020304" pitchFamily="18" charset="0"/>
                <a:cs typeface="Times New Roman" panose="02020603050405020304" pitchFamily="18" charset="0"/>
              </a:rPr>
              <a:t>West: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trái</a:t>
            </a:r>
            <a:r>
              <a:rPr lang="en-US" dirty="0" smtClean="0">
                <a:latin typeface="Times New Roman" panose="02020603050405020304" pitchFamily="18" charset="0"/>
                <a:cs typeface="Times New Roman" panose="02020603050405020304" pitchFamily="18" charset="0"/>
              </a:rPr>
              <a:t>.</a:t>
            </a:r>
          </a:p>
          <a:p>
            <a:pPr lvl="2"/>
            <a:r>
              <a:rPr lang="en-US" dirty="0" smtClean="0">
                <a:latin typeface="Times New Roman" panose="02020603050405020304" pitchFamily="18" charset="0"/>
                <a:cs typeface="Times New Roman" panose="02020603050405020304" pitchFamily="18" charset="0"/>
              </a:rPr>
              <a:t>East: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a:t>
            </a:r>
          </a:p>
          <a:p>
            <a:pPr lvl="2"/>
            <a:r>
              <a:rPr lang="en-US" dirty="0" smtClean="0">
                <a:latin typeface="Times New Roman" panose="02020603050405020304" pitchFamily="18" charset="0"/>
                <a:cs typeface="Times New Roman" panose="02020603050405020304" pitchFamily="18" charset="0"/>
              </a:rPr>
              <a:t>North: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a:t>
            </a:r>
          </a:p>
          <a:p>
            <a:pPr lvl="2"/>
            <a:r>
              <a:rPr lang="en-US" dirty="0" smtClean="0">
                <a:latin typeface="Times New Roman" panose="02020603050405020304" pitchFamily="18" charset="0"/>
                <a:cs typeface="Times New Roman" panose="02020603050405020304" pitchFamily="18" charset="0"/>
              </a:rPr>
              <a:t>South: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dưới</a:t>
            </a:r>
            <a:r>
              <a:rPr lang="en-US" dirty="0" smtClean="0">
                <a:latin typeface="Times New Roman" panose="02020603050405020304" pitchFamily="18" charset="0"/>
                <a:cs typeface="Times New Roman" panose="02020603050405020304" pitchFamily="18" charset="0"/>
              </a:rPr>
              <a:t>.</a:t>
            </a:r>
          </a:p>
          <a:p>
            <a:pPr lvl="2"/>
            <a:r>
              <a:rPr lang="en-US" dirty="0" smtClean="0">
                <a:latin typeface="Times New Roman" panose="02020603050405020304" pitchFamily="18" charset="0"/>
                <a:cs typeface="Times New Roman" panose="02020603050405020304" pitchFamily="18" charset="0"/>
              </a:rPr>
              <a:t>Center: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tâm</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frame.</a:t>
            </a:r>
          </a:p>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BorderLayout</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BorderLayout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borderlayout</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frame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border, ta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gắn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frame:</a:t>
            </a:r>
          </a:p>
          <a:p>
            <a:pPr lvl="1"/>
            <a:r>
              <a:rPr lang="en-US" dirty="0" smtClean="0">
                <a:latin typeface="Times New Roman" panose="02020603050405020304" pitchFamily="18" charset="0"/>
                <a:cs typeface="Times New Roman" panose="02020603050405020304" pitchFamily="18" charset="0"/>
              </a:rPr>
              <a:t>&lt;</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frame&gt;.add(&lt;</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component&gt;, &lt;</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border&gt;);</a:t>
            </a:r>
          </a:p>
          <a:p>
            <a:pPr lvl="1"/>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myFrame.add</a:t>
            </a:r>
            <a:r>
              <a:rPr lang="en-US" dirty="0" smtClean="0">
                <a:latin typeface="Times New Roman" panose="02020603050405020304" pitchFamily="18" charset="0"/>
                <a:cs typeface="Times New Roman" panose="02020603050405020304" pitchFamily="18" charset="0"/>
              </a:rPr>
              <a:t>(new Button(“Click</a:t>
            </a:r>
            <a:r>
              <a:rPr lang="en-US" dirty="0">
                <a:latin typeface="Times New Roman" panose="02020603050405020304" pitchFamily="18" charset="0"/>
                <a:cs typeface="Times New Roman" panose="02020603050405020304" pitchFamily="18" charset="0"/>
              </a:rPr>
              <a:t>”), “Center</a:t>
            </a:r>
            <a:r>
              <a:rPr lang="en-US" dirty="0" smtClean="0">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myFrame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“Click”.</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914400" y="1371600"/>
            <a:ext cx="8229600" cy="4389120"/>
          </a:xfrm>
        </p:spPr>
        <p:txBody>
          <a:bodyPr>
            <a:normAutofit/>
          </a:bodyPr>
          <a:lstStyle/>
          <a:p>
            <a:r>
              <a:rPr lang="en-US" b="1" dirty="0" err="1" smtClean="0"/>
              <a:t>Trình</a:t>
            </a:r>
            <a:r>
              <a:rPr lang="en-US" b="1" dirty="0" smtClean="0"/>
              <a:t> </a:t>
            </a:r>
            <a:r>
              <a:rPr lang="en-US" b="1" dirty="0" err="1" smtClean="0"/>
              <a:t>bày</a:t>
            </a:r>
            <a:r>
              <a:rPr lang="en-US" b="1" dirty="0" smtClean="0"/>
              <a:t> Border Layout</a:t>
            </a:r>
          </a:p>
          <a:p>
            <a:r>
              <a:rPr lang="en-US" b="1" dirty="0" err="1" smtClean="0"/>
              <a:t>Lưu</a:t>
            </a:r>
            <a:r>
              <a:rPr lang="en-US" b="1" dirty="0" smtClean="0"/>
              <a:t> ý</a:t>
            </a:r>
            <a:r>
              <a:rPr lang="en-US" dirty="0" smtClean="0"/>
              <a:t>:</a:t>
            </a:r>
          </a:p>
          <a:p>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border </a:t>
            </a:r>
            <a:r>
              <a:rPr lang="en-US" dirty="0" err="1" smtClean="0"/>
              <a:t>luôn</a:t>
            </a:r>
            <a:r>
              <a:rPr lang="en-US" dirty="0" smtClean="0"/>
              <a:t> chia </a:t>
            </a:r>
            <a:r>
              <a:rPr lang="en-US" dirty="0" err="1" smtClean="0"/>
              <a:t>containner</a:t>
            </a:r>
            <a:r>
              <a:rPr lang="en-US" dirty="0" smtClean="0"/>
              <a:t> </a:t>
            </a:r>
            <a:r>
              <a:rPr lang="en-US" dirty="0" err="1" smtClean="0"/>
              <a:t>thành</a:t>
            </a:r>
            <a:r>
              <a:rPr lang="en-US" dirty="0" smtClean="0"/>
              <a:t> 5 </a:t>
            </a:r>
            <a:r>
              <a:rPr lang="en-US" dirty="0" err="1" smtClean="0"/>
              <a:t>vùng</a:t>
            </a:r>
            <a:r>
              <a:rPr lang="en-US" dirty="0" smtClean="0"/>
              <a:t> </a:t>
            </a:r>
            <a:r>
              <a:rPr lang="en-US" dirty="0" err="1" smtClean="0"/>
              <a:t>xác</a:t>
            </a:r>
            <a:r>
              <a:rPr lang="en-US" dirty="0" smtClean="0"/>
              <a:t> </a:t>
            </a:r>
            <a:r>
              <a:rPr lang="en-US" dirty="0" err="1" smtClean="0"/>
              <a:t>định</a:t>
            </a:r>
            <a:r>
              <a:rPr lang="en-US" dirty="0" smtClean="0"/>
              <a:t>.</a:t>
            </a:r>
          </a:p>
          <a:p>
            <a:r>
              <a:rPr lang="en-US" dirty="0" smtClean="0"/>
              <a:t> </a:t>
            </a:r>
            <a:r>
              <a:rPr lang="en-US" dirty="0" err="1" smtClean="0"/>
              <a:t>Nếu</a:t>
            </a:r>
            <a:r>
              <a:rPr lang="en-US" dirty="0" smtClean="0"/>
              <a:t> </a:t>
            </a:r>
            <a:r>
              <a:rPr lang="en-US" dirty="0" err="1" smtClean="0"/>
              <a:t>gắn</a:t>
            </a:r>
            <a:r>
              <a:rPr lang="en-US" dirty="0" smtClean="0"/>
              <a:t> </a:t>
            </a:r>
            <a:r>
              <a:rPr lang="en-US" dirty="0" err="1" smtClean="0"/>
              <a:t>nhiều</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vào</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vùng</a:t>
            </a:r>
            <a:r>
              <a:rPr lang="en-US" dirty="0" smtClean="0"/>
              <a:t>, </a:t>
            </a:r>
            <a:r>
              <a:rPr lang="en-US" dirty="0" err="1" smtClean="0"/>
              <a:t>chỉ</a:t>
            </a:r>
            <a:r>
              <a:rPr lang="en-US" dirty="0" smtClean="0"/>
              <a:t> </a:t>
            </a:r>
            <a:r>
              <a:rPr lang="en-US" dirty="0" err="1" smtClean="0"/>
              <a:t>có</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gắn</a:t>
            </a:r>
            <a:r>
              <a:rPr lang="en-US" dirty="0" smtClean="0"/>
              <a:t> </a:t>
            </a:r>
            <a:r>
              <a:rPr lang="en-US" dirty="0" err="1" smtClean="0"/>
              <a:t>sau</a:t>
            </a:r>
            <a:r>
              <a:rPr lang="en-US" dirty="0" smtClean="0"/>
              <a:t> </a:t>
            </a:r>
            <a:r>
              <a:rPr lang="en-US" dirty="0" err="1" smtClean="0"/>
              <a:t>là</a:t>
            </a:r>
            <a:r>
              <a:rPr lang="en-US" dirty="0" smtClean="0"/>
              <a:t> </a:t>
            </a:r>
            <a:r>
              <a:rPr lang="en-US" dirty="0" err="1" smtClean="0"/>
              <a:t>nhìn</a:t>
            </a:r>
            <a:r>
              <a:rPr lang="en-US" dirty="0" smtClean="0"/>
              <a:t> </a:t>
            </a:r>
            <a:r>
              <a:rPr lang="en-US" dirty="0" err="1" smtClean="0"/>
              <a:t>thấy</a:t>
            </a:r>
            <a:r>
              <a:rPr lang="en-US" dirty="0" smtClean="0"/>
              <a:t> </a:t>
            </a:r>
            <a:r>
              <a:rPr lang="en-US" dirty="0" err="1" smtClean="0"/>
              <a:t>được</a:t>
            </a:r>
            <a:r>
              <a:rPr lang="en-US" dirty="0" smtClean="0"/>
              <a:t>.</a:t>
            </a:r>
          </a:p>
          <a:p>
            <a:r>
              <a:rPr lang="en-US" dirty="0" err="1" smtClean="0"/>
              <a:t>Nếu</a:t>
            </a:r>
            <a:r>
              <a:rPr lang="en-US" dirty="0" smtClean="0"/>
              <a:t> </a:t>
            </a:r>
            <a:r>
              <a:rPr lang="en-US" dirty="0" err="1" smtClean="0"/>
              <a:t>muốn</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vùng</a:t>
            </a:r>
            <a:r>
              <a:rPr lang="en-US" dirty="0" smtClean="0"/>
              <a:t> </a:t>
            </a:r>
            <a:r>
              <a:rPr lang="en-US" dirty="0" err="1" smtClean="0"/>
              <a:t>chứa</a:t>
            </a:r>
            <a:r>
              <a:rPr lang="en-US" dirty="0" smtClean="0"/>
              <a:t> </a:t>
            </a:r>
            <a:r>
              <a:rPr lang="en-US" dirty="0" err="1" smtClean="0"/>
              <a:t>được</a:t>
            </a:r>
            <a:r>
              <a:rPr lang="en-US" dirty="0" smtClean="0"/>
              <a:t> </a:t>
            </a:r>
            <a:r>
              <a:rPr lang="en-US" dirty="0" err="1" smtClean="0"/>
              <a:t>nhiều</a:t>
            </a:r>
            <a:r>
              <a:rPr lang="en-US" dirty="0" smtClean="0"/>
              <a:t> </a:t>
            </a:r>
            <a:r>
              <a:rPr lang="en-US" dirty="0" err="1" smtClean="0"/>
              <a:t>đối</a:t>
            </a:r>
            <a:r>
              <a:rPr lang="en-US" dirty="0" smtClean="0"/>
              <a:t> </a:t>
            </a:r>
            <a:r>
              <a:rPr lang="en-US" dirty="0" err="1" smtClean="0"/>
              <a:t>tượng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gắn</a:t>
            </a:r>
            <a:r>
              <a:rPr lang="en-US" dirty="0" smtClean="0"/>
              <a:t> </a:t>
            </a:r>
            <a:r>
              <a:rPr lang="en-US" dirty="0" err="1" smtClean="0"/>
              <a:t>vào</a:t>
            </a:r>
            <a:r>
              <a:rPr lang="en-US" dirty="0" smtClean="0"/>
              <a:t> </a:t>
            </a:r>
            <a:r>
              <a:rPr lang="en-US" dirty="0" err="1" smtClean="0"/>
              <a:t>mỗi</a:t>
            </a:r>
            <a:r>
              <a:rPr lang="en-US" dirty="0" smtClean="0"/>
              <a:t> </a:t>
            </a:r>
            <a:r>
              <a:rPr lang="en-US" dirty="0" err="1" smtClean="0"/>
              <a:t>vùng</a:t>
            </a:r>
            <a:r>
              <a:rPr lang="en-US" dirty="0" smtClean="0"/>
              <a:t> </a:t>
            </a:r>
            <a:r>
              <a:rPr lang="en-US" dirty="0" err="1" smtClean="0"/>
              <a:t>một</a:t>
            </a:r>
            <a:r>
              <a:rPr lang="en-US" dirty="0" smtClean="0"/>
              <a:t> Panel. </a:t>
            </a:r>
            <a:r>
              <a:rPr lang="en-US" dirty="0" err="1" smtClean="0"/>
              <a:t>Sau</a:t>
            </a:r>
            <a:r>
              <a:rPr lang="en-US" dirty="0" smtClean="0"/>
              <a:t> </a:t>
            </a:r>
            <a:r>
              <a:rPr lang="en-US" dirty="0" err="1" smtClean="0"/>
              <a:t>đó</a:t>
            </a:r>
            <a:r>
              <a:rPr lang="en-US" dirty="0" smtClean="0"/>
              <a:t> </a:t>
            </a:r>
            <a:r>
              <a:rPr lang="en-US" dirty="0" err="1" smtClean="0"/>
              <a:t>trong</a:t>
            </a:r>
            <a:r>
              <a:rPr lang="en-US" dirty="0" smtClean="0"/>
              <a:t> panel, ta </a:t>
            </a:r>
            <a:r>
              <a:rPr lang="en-US" dirty="0" err="1" smtClean="0"/>
              <a:t>chọn</a:t>
            </a:r>
            <a:r>
              <a:rPr lang="en-US" dirty="0" smtClean="0"/>
              <a:t> </a:t>
            </a:r>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riêng</a:t>
            </a:r>
            <a:r>
              <a:rPr lang="en-US" dirty="0" smtClean="0"/>
              <a:t> </a:t>
            </a:r>
            <a:r>
              <a:rPr lang="en-US" dirty="0" err="1" smtClean="0"/>
              <a:t>cho</a:t>
            </a:r>
            <a:r>
              <a:rPr lang="en-US" dirty="0" smtClean="0"/>
              <a:t> panel </a:t>
            </a:r>
            <a:r>
              <a:rPr lang="en-US" dirty="0" err="1" smtClean="0"/>
              <a:t>và</a:t>
            </a:r>
            <a:r>
              <a:rPr lang="en-US" dirty="0" smtClean="0"/>
              <a:t> </a:t>
            </a:r>
            <a:r>
              <a:rPr lang="en-US" dirty="0" err="1" smtClean="0"/>
              <a:t>gắn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vào</a:t>
            </a:r>
            <a:r>
              <a:rPr lang="en-US" dirty="0" smtClean="0"/>
              <a:t> panel.</a:t>
            </a:r>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219200"/>
            <a:ext cx="8229600" cy="4389120"/>
          </a:xfrm>
        </p:spPr>
        <p:txBody>
          <a:bodyPr/>
          <a:lstStyle/>
          <a:p>
            <a:r>
              <a:rPr lang="en-US" b="1" dirty="0" err="1" smtClean="0"/>
              <a:t>GridLayout</a:t>
            </a:r>
            <a:endParaRPr lang="en-US" b="1" dirty="0" smtClean="0"/>
          </a:p>
          <a:p>
            <a:r>
              <a:rPr lang="en-US" dirty="0" err="1" smtClean="0"/>
              <a:t>Đối</a:t>
            </a:r>
            <a:r>
              <a:rPr lang="en-US" dirty="0" smtClean="0"/>
              <a:t> </a:t>
            </a:r>
            <a:r>
              <a:rPr lang="en-US" dirty="0" err="1" smtClean="0"/>
              <a:t>với</a:t>
            </a:r>
            <a:r>
              <a:rPr lang="en-US" dirty="0" smtClean="0"/>
              <a:t> </a:t>
            </a:r>
            <a:r>
              <a:rPr lang="en-US" dirty="0" err="1" smtClean="0"/>
              <a:t>một</a:t>
            </a:r>
            <a:r>
              <a:rPr lang="en-US" dirty="0" smtClean="0"/>
              <a:t> container </a:t>
            </a:r>
            <a:r>
              <a:rPr lang="en-US" dirty="0" err="1" smtClean="0"/>
              <a:t>trình</a:t>
            </a:r>
            <a:r>
              <a:rPr lang="en-US" dirty="0" smtClean="0"/>
              <a:t> </a:t>
            </a:r>
            <a:r>
              <a:rPr lang="en-US" dirty="0" err="1" smtClean="0"/>
              <a:t>bày</a:t>
            </a:r>
            <a:r>
              <a:rPr lang="en-US" dirty="0" smtClean="0"/>
              <a:t> </a:t>
            </a:r>
            <a:r>
              <a:rPr lang="en-US" dirty="0" err="1" smtClean="0"/>
              <a:t>theo</a:t>
            </a:r>
            <a:r>
              <a:rPr lang="en-US" dirty="0" smtClean="0"/>
              <a:t> </a:t>
            </a:r>
            <a:r>
              <a:rPr lang="en-US" dirty="0" err="1" smtClean="0"/>
              <a:t>kiểu</a:t>
            </a:r>
            <a:r>
              <a:rPr lang="en-US" dirty="0" smtClean="0"/>
              <a:t> </a:t>
            </a:r>
            <a:r>
              <a:rPr lang="en-US" dirty="0" err="1" smtClean="0"/>
              <a:t>GridLayout</a:t>
            </a:r>
            <a:r>
              <a:rPr lang="en-US" dirty="0" smtClean="0"/>
              <a:t> </a:t>
            </a:r>
            <a:r>
              <a:rPr lang="en-US" dirty="0" err="1" smtClean="0"/>
              <a:t>thì</a:t>
            </a:r>
            <a:r>
              <a:rPr lang="en-US" dirty="0" smtClean="0"/>
              <a:t>:</a:t>
            </a:r>
            <a:r>
              <a:rPr lang="vi-VN" dirty="0" smtClean="0"/>
              <a:t>Bộ trình bày tạo một khung lưới vô hình với các ô bằng</a:t>
            </a:r>
            <a:r>
              <a:rPr lang="en-US" dirty="0" smtClean="0"/>
              <a:t> </a:t>
            </a:r>
            <a:r>
              <a:rPr lang="en-US" dirty="0" err="1" smtClean="0"/>
              <a:t>nhau</a:t>
            </a:r>
            <a:r>
              <a:rPr lang="en-US" dirty="0" smtClean="0"/>
              <a:t>.</a:t>
            </a:r>
          </a:p>
          <a:p>
            <a:r>
              <a:rPr lang="vi-VN" dirty="0" smtClean="0"/>
              <a:t>Các đối tượng sẽ đặt vừa kích thước với từng ô đó. Thứ</a:t>
            </a:r>
          </a:p>
          <a:p>
            <a:pPr>
              <a:buNone/>
            </a:pPr>
            <a:r>
              <a:rPr lang="vi-VN" dirty="0" smtClean="0"/>
              <a:t>tự sắp xếp từ </a:t>
            </a:r>
            <a:r>
              <a:rPr lang="en-US" dirty="0" err="1" smtClean="0"/>
              <a:t>trái</a:t>
            </a:r>
            <a:r>
              <a:rPr lang="en-US" dirty="0" smtClean="0"/>
              <a:t> qua </a:t>
            </a:r>
            <a:r>
              <a:rPr lang="en-US" dirty="0" err="1" smtClean="0"/>
              <a:t>phải</a:t>
            </a:r>
            <a:r>
              <a:rPr lang="en-US" dirty="0" smtClean="0"/>
              <a:t>, </a:t>
            </a:r>
            <a:r>
              <a:rPr lang="en-US" dirty="0" err="1" smtClean="0"/>
              <a:t>từ</a:t>
            </a:r>
            <a:r>
              <a:rPr lang="en-US" dirty="0" smtClean="0"/>
              <a:t> </a:t>
            </a:r>
            <a:r>
              <a:rPr lang="en-US" dirty="0" err="1" smtClean="0"/>
              <a:t>trên</a:t>
            </a:r>
            <a:r>
              <a:rPr lang="en-US" dirty="0" smtClean="0"/>
              <a:t> </a:t>
            </a:r>
            <a:r>
              <a:rPr lang="en-US" dirty="0" err="1" smtClean="0"/>
              <a:t>xuống</a:t>
            </a:r>
            <a:r>
              <a:rPr lang="en-US" dirty="0" smtClean="0"/>
              <a:t> </a:t>
            </a:r>
            <a:r>
              <a:rPr lang="en-US" dirty="0" err="1" smtClean="0"/>
              <a:t>dưới</a:t>
            </a:r>
            <a:r>
              <a:rPr lang="en-US" dirty="0" smtClean="0"/>
              <a:t> </a:t>
            </a:r>
            <a:r>
              <a:rPr lang="vi-VN"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371600"/>
            <a:ext cx="8229600" cy="4389120"/>
          </a:xfrm>
        </p:spPr>
        <p:txBody>
          <a:bodyPr>
            <a:normAutofit/>
          </a:bodyPr>
          <a:lstStyle/>
          <a:p>
            <a:r>
              <a:rPr lang="en-US" b="1" smtClean="0"/>
              <a:t>Trình bày Grid Layout</a:t>
            </a:r>
            <a:endParaRPr lang="en-US" smtClean="0"/>
          </a:p>
          <a:p>
            <a:pPr lvl="1"/>
            <a:r>
              <a:rPr lang="en-US" smtClean="0"/>
              <a:t>Cách trình bày Grid Layout sẽ sắp xếp các đối tượng theo dạng bảng, được xác định số hàng và số cột. Phương thức cơ bản:</a:t>
            </a:r>
          </a:p>
          <a:p>
            <a:pPr lvl="1"/>
            <a:r>
              <a:rPr lang="en-US" smtClean="0"/>
              <a:t>GridLayout(dong int,cot int): Khởi tạo một đối tượng trình bày. Hai tham số đầu vào lần lượt là số hàng và số cột của grid trình bày.</a:t>
            </a:r>
          </a:p>
          <a:p>
            <a:pPr lvl="1"/>
            <a:r>
              <a:rPr lang="en-US" smtClean="0"/>
              <a:t>GridLayout(int, int, int, int): Khởi tạo một đối tượng trình bày, hai tham số đầu xác định số hàng và số cột trình bày. Hai tham số sau xác định khoảng cách giữa các dòng và các cột của bảng.</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447800"/>
            <a:ext cx="8229600" cy="4389120"/>
          </a:xfrm>
        </p:spPr>
        <p:txBody>
          <a:bodyPr/>
          <a:lstStyle/>
          <a:p>
            <a:r>
              <a:rPr lang="en-US" b="1" smtClean="0"/>
              <a:t>Trình bày Grid Layout</a:t>
            </a:r>
          </a:p>
          <a:p>
            <a:r>
              <a:rPr lang="en-US" b="1" smtClean="0"/>
              <a:t>Lưu ý</a:t>
            </a:r>
            <a:r>
              <a:rPr lang="en-US" smtClean="0"/>
              <a:t>:</a:t>
            </a:r>
          </a:p>
          <a:p>
            <a:pPr lvl="1"/>
            <a:r>
              <a:rPr lang="en-US" smtClean="0"/>
              <a:t>Khi số lượng đối tượng được chèn nhiều hơn vào frame, ta muốn chương trình tự tính số hàng, hoặc tự tính số cột hiển thị, thì ta để tham số tương ứng là 0.</a:t>
            </a:r>
          </a:p>
          <a:p>
            <a:r>
              <a:rPr lang="en-US" smtClean="0"/>
              <a:t>Ví dụ: setLayout(new GridLayout(3,0)); // cố định số hàng là 3, số cột tuỳ thuộc vào số đối tượng trong frame.</a:t>
            </a:r>
          </a:p>
          <a:p>
            <a:r>
              <a:rPr lang="en-US" smtClean="0"/>
              <a:t>setLayout(new GridLayout(0,2)); // cố định số cột là 2, số dòng mềm dẻo theo số các đối tượng trong frame.</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371600"/>
            <a:ext cx="8305800" cy="5181600"/>
          </a:xfrm>
        </p:spPr>
        <p:txBody>
          <a:bodyPr>
            <a:normAutofit/>
          </a:bodyPr>
          <a:lstStyle/>
          <a:p>
            <a:r>
              <a:rPr lang="en-US" b="1" dirty="0" err="1" smtClean="0"/>
              <a:t>Trình</a:t>
            </a:r>
            <a:r>
              <a:rPr lang="en-US" b="1" dirty="0" smtClean="0"/>
              <a:t> </a:t>
            </a:r>
            <a:r>
              <a:rPr lang="en-US" b="1" dirty="0" err="1" smtClean="0"/>
              <a:t>bày</a:t>
            </a:r>
            <a:r>
              <a:rPr lang="en-US" b="1" dirty="0" smtClean="0"/>
              <a:t> </a:t>
            </a:r>
            <a:r>
              <a:rPr lang="en-US" b="1" dirty="0" err="1" smtClean="0"/>
              <a:t>GridBag</a:t>
            </a:r>
            <a:r>
              <a:rPr lang="en-US" b="1" dirty="0" smtClean="0"/>
              <a:t> Layout</a:t>
            </a:r>
            <a:endParaRPr lang="en-US" dirty="0" smtClean="0"/>
          </a:p>
          <a:p>
            <a:r>
              <a:rPr lang="en-US" dirty="0" err="1" smtClean="0"/>
              <a:t>Cách</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GridBag</a:t>
            </a:r>
            <a:r>
              <a:rPr lang="en-US" dirty="0" smtClean="0"/>
              <a:t> Layout </a:t>
            </a:r>
            <a:r>
              <a:rPr lang="en-US" dirty="0" err="1" smtClean="0"/>
              <a:t>cũng</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Grid Layout: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theo</a:t>
            </a:r>
            <a:r>
              <a:rPr lang="en-US" dirty="0" smtClean="0"/>
              <a:t> </a:t>
            </a:r>
            <a:r>
              <a:rPr lang="en-US" dirty="0" err="1" smtClean="0"/>
              <a:t>vị</a:t>
            </a:r>
            <a:r>
              <a:rPr lang="en-US" dirty="0" smtClean="0"/>
              <a:t> </a:t>
            </a:r>
            <a:r>
              <a:rPr lang="en-US" dirty="0" err="1" smtClean="0"/>
              <a:t>trí</a:t>
            </a:r>
            <a:r>
              <a:rPr lang="en-US" dirty="0" smtClean="0"/>
              <a:t> </a:t>
            </a:r>
            <a:r>
              <a:rPr lang="en-US" dirty="0" err="1" smtClean="0"/>
              <a:t>các</a:t>
            </a:r>
            <a:r>
              <a:rPr lang="en-US" dirty="0" smtClean="0"/>
              <a:t> ô (cell) </a:t>
            </a:r>
            <a:r>
              <a:rPr lang="en-US" dirty="0" err="1" smtClean="0"/>
              <a:t>của</a:t>
            </a:r>
            <a:r>
              <a:rPr lang="en-US" dirty="0" smtClean="0"/>
              <a:t> </a:t>
            </a:r>
            <a:r>
              <a:rPr lang="en-US" dirty="0" err="1" smtClean="0"/>
              <a:t>một</a:t>
            </a:r>
            <a:r>
              <a:rPr lang="en-US" dirty="0" smtClean="0"/>
              <a:t> </a:t>
            </a:r>
            <a:r>
              <a:rPr lang="en-US" dirty="0" err="1" smtClean="0"/>
              <a:t>khung</a:t>
            </a:r>
            <a:r>
              <a:rPr lang="en-US" dirty="0" smtClean="0"/>
              <a:t> </a:t>
            </a:r>
            <a:r>
              <a:rPr lang="en-US" dirty="0" err="1" smtClean="0"/>
              <a:t>lưới</a:t>
            </a:r>
            <a:r>
              <a:rPr lang="en-US" dirty="0" smtClean="0"/>
              <a:t> (grid). </a:t>
            </a:r>
            <a:r>
              <a:rPr lang="en-US" dirty="0" err="1" smtClean="0"/>
              <a:t>Tuy</a:t>
            </a:r>
            <a:r>
              <a:rPr lang="en-US" dirty="0" smtClean="0"/>
              <a:t> </a:t>
            </a:r>
            <a:r>
              <a:rPr lang="en-US" dirty="0" err="1" smtClean="0"/>
              <a:t>nhiên</a:t>
            </a:r>
            <a:r>
              <a:rPr lang="en-US" dirty="0" smtClean="0"/>
              <a:t>, </a:t>
            </a:r>
            <a:r>
              <a:rPr lang="en-US" dirty="0" err="1" smtClean="0"/>
              <a:t>GridBag</a:t>
            </a:r>
            <a:r>
              <a:rPr lang="en-US" dirty="0" smtClean="0"/>
              <a:t> </a:t>
            </a:r>
            <a:r>
              <a:rPr lang="en-US" dirty="0" err="1" smtClean="0"/>
              <a:t>cho</a:t>
            </a:r>
            <a:r>
              <a:rPr lang="en-US" dirty="0" smtClean="0"/>
              <a:t> </a:t>
            </a:r>
            <a:r>
              <a:rPr lang="en-US" dirty="0" err="1" smtClean="0"/>
              <a:t>phép</a:t>
            </a:r>
            <a:r>
              <a:rPr lang="en-US" dirty="0" smtClean="0"/>
              <a:t> ta </a:t>
            </a:r>
            <a:r>
              <a:rPr lang="en-US" dirty="0" err="1" smtClean="0"/>
              <a:t>định</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sẽ</a:t>
            </a:r>
            <a:r>
              <a:rPr lang="en-US" dirty="0" smtClean="0"/>
              <a:t> </a:t>
            </a:r>
            <a:r>
              <a:rPr lang="en-US" dirty="0" err="1" smtClean="0"/>
              <a:t>chiếm</a:t>
            </a:r>
            <a:r>
              <a:rPr lang="en-US" dirty="0" smtClean="0"/>
              <a:t> </a:t>
            </a:r>
            <a:r>
              <a:rPr lang="en-US" dirty="0" err="1" smtClean="0"/>
              <a:t>bao</a:t>
            </a:r>
            <a:r>
              <a:rPr lang="en-US" dirty="0" smtClean="0"/>
              <a:t> </a:t>
            </a:r>
            <a:r>
              <a:rPr lang="en-US" dirty="0" err="1" smtClean="0"/>
              <a:t>nhiêu</a:t>
            </a:r>
            <a:r>
              <a:rPr lang="en-US" dirty="0" smtClean="0"/>
              <a:t> ô </a:t>
            </a:r>
            <a:r>
              <a:rPr lang="en-US" dirty="0" err="1" smtClean="0"/>
              <a:t>và</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đặt</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nào</a:t>
            </a:r>
            <a:r>
              <a:rPr lang="en-US" dirty="0" smtClean="0"/>
              <a:t> </a:t>
            </a:r>
            <a:r>
              <a:rPr lang="en-US" dirty="0" err="1" smtClean="0"/>
              <a:t>trong</a:t>
            </a:r>
            <a:r>
              <a:rPr lang="en-US" dirty="0" smtClean="0"/>
              <a:t> </a:t>
            </a:r>
            <a:r>
              <a:rPr lang="en-US" dirty="0" err="1" smtClean="0"/>
              <a:t>khung</a:t>
            </a:r>
            <a:r>
              <a:rPr lang="en-US" dirty="0" smtClean="0"/>
              <a:t> </a:t>
            </a:r>
            <a:r>
              <a:rPr lang="en-US" dirty="0" err="1" smtClean="0"/>
              <a:t>lưới</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cơ</a:t>
            </a:r>
            <a:r>
              <a:rPr lang="en-US" dirty="0" smtClean="0"/>
              <a:t> </a:t>
            </a:r>
            <a:r>
              <a:rPr lang="en-US" dirty="0" err="1" smtClean="0"/>
              <a:t>bản</a:t>
            </a:r>
            <a:r>
              <a:rPr lang="en-US" dirty="0" smtClean="0"/>
              <a:t>:</a:t>
            </a:r>
          </a:p>
          <a:p>
            <a:r>
              <a:rPr lang="en-US" dirty="0" err="1" smtClean="0"/>
              <a:t>GridBagLayout</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theo</a:t>
            </a:r>
            <a:r>
              <a:rPr lang="en-US" dirty="0" smtClean="0"/>
              <a:t> </a:t>
            </a:r>
            <a:r>
              <a:rPr lang="en-US" dirty="0" err="1" smtClean="0"/>
              <a:t>cách</a:t>
            </a:r>
            <a:r>
              <a:rPr lang="en-US" dirty="0" smtClean="0"/>
              <a:t> </a:t>
            </a:r>
            <a:r>
              <a:rPr lang="en-US" dirty="0" err="1" smtClean="0"/>
              <a:t>gridbag</a:t>
            </a:r>
            <a:r>
              <a:rPr lang="en-US" dirty="0" smtClean="0"/>
              <a:t>.</a:t>
            </a:r>
          </a:p>
          <a:p>
            <a:r>
              <a:rPr lang="en-US" dirty="0" err="1" smtClean="0"/>
              <a:t>setConstraints</a:t>
            </a:r>
            <a:r>
              <a:rPr lang="en-US" dirty="0" smtClean="0"/>
              <a:t>(Component, </a:t>
            </a:r>
            <a:r>
              <a:rPr lang="en-US" dirty="0" err="1" smtClean="0"/>
              <a:t>GridBagConstraints</a:t>
            </a:r>
            <a:r>
              <a:rPr lang="en-US" dirty="0" smtClean="0"/>
              <a:t>): </a:t>
            </a:r>
            <a:r>
              <a:rPr lang="en-US" dirty="0" err="1" smtClean="0"/>
              <a:t>Đặt</a:t>
            </a:r>
            <a:r>
              <a:rPr lang="en-US" dirty="0" smtClean="0"/>
              <a:t> </a:t>
            </a:r>
            <a:r>
              <a:rPr lang="en-US" dirty="0" err="1" smtClean="0"/>
              <a:t>vị</a:t>
            </a:r>
            <a:r>
              <a:rPr lang="en-US" dirty="0" smtClean="0"/>
              <a:t> </a:t>
            </a:r>
            <a:r>
              <a:rPr lang="en-US" dirty="0" err="1" smtClean="0"/>
              <a:t>trí</a:t>
            </a:r>
            <a:r>
              <a:rPr lang="en-US" dirty="0" smtClean="0"/>
              <a:t> </a:t>
            </a:r>
            <a:r>
              <a:rPr lang="en-US" dirty="0" err="1" smtClean="0"/>
              <a:t>và</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component </a:t>
            </a:r>
            <a:r>
              <a:rPr lang="en-US" dirty="0" err="1" smtClean="0"/>
              <a:t>theo</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trong</a:t>
            </a:r>
            <a:r>
              <a:rPr lang="en-US" dirty="0" smtClean="0"/>
              <a:t> </a:t>
            </a:r>
            <a:r>
              <a:rPr lang="en-US" dirty="0" err="1" smtClean="0"/>
              <a:t>gridbagConstraints</a:t>
            </a:r>
            <a:r>
              <a:rPr lang="en-US" dirty="0" smtClean="0"/>
              <a:t>.</a:t>
            </a:r>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533400" y="1371600"/>
            <a:ext cx="8229600" cy="5257800"/>
          </a:xfrm>
        </p:spPr>
        <p:txBody>
          <a:bodyPr>
            <a:normAutofit/>
          </a:bodyPr>
          <a:lstStyle/>
          <a:p>
            <a:r>
              <a:rPr lang="en-US" b="1" i="1" smtClean="0"/>
              <a:t>GridBagConstraints</a:t>
            </a:r>
            <a:endParaRPr lang="en-US" smtClean="0"/>
          </a:p>
          <a:p>
            <a:r>
              <a:rPr lang="en-US" smtClean="0"/>
              <a:t>Đây là lớp chứa các ràng buộc cho các đối tượng được trình bày theo cách GridBag. Các phương thức và thuộc tính cơ bản của lớp GridBagConstraints:</a:t>
            </a:r>
          </a:p>
          <a:p>
            <a:r>
              <a:rPr lang="en-US" smtClean="0"/>
              <a:t>GridBagConstraints(): Khởi tạo một đối tượng ràng buộc của GridBag.</a:t>
            </a:r>
          </a:p>
          <a:p>
            <a:r>
              <a:rPr lang="en-US" smtClean="0"/>
              <a:t>gridx/gridy: Vị trí của cell mà ta muốn đặt đối tượng vào (theo chiều X và chiều Y).</a:t>
            </a:r>
          </a:p>
          <a:p>
            <a:r>
              <a:rPr lang="en-US" smtClean="0"/>
              <a:t>gridwidth/gridheight: Kích thước (vùng trình bày) của đối tượng (Theo chiều rộng và chiều cao).</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r>
              <a:rPr lang="en-US" dirty="0" smtClean="0"/>
              <a:t>fill: </a:t>
            </a:r>
            <a:r>
              <a:rPr lang="en-US" dirty="0" err="1" smtClean="0"/>
              <a:t>Xác</a:t>
            </a:r>
            <a:r>
              <a:rPr lang="en-US" dirty="0" smtClean="0"/>
              <a:t> </a:t>
            </a:r>
            <a:r>
              <a:rPr lang="en-US" dirty="0" err="1" smtClean="0"/>
              <a:t>định</a:t>
            </a:r>
            <a:r>
              <a:rPr lang="en-US" dirty="0" smtClean="0"/>
              <a:t> </a:t>
            </a:r>
            <a:r>
              <a:rPr lang="en-US" dirty="0" err="1" smtClean="0"/>
              <a:t>cách</a:t>
            </a:r>
            <a:r>
              <a:rPr lang="en-US" dirty="0" smtClean="0"/>
              <a:t> </a:t>
            </a:r>
            <a:r>
              <a:rPr lang="en-US" dirty="0" err="1" smtClean="0"/>
              <a:t>đặt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theo</a:t>
            </a:r>
            <a:r>
              <a:rPr lang="en-US" dirty="0" smtClean="0"/>
              <a:t> 4 </a:t>
            </a:r>
            <a:r>
              <a:rPr lang="en-US" dirty="0" err="1" smtClean="0"/>
              <a:t>cách</a:t>
            </a:r>
            <a:r>
              <a:rPr lang="en-US" dirty="0" smtClean="0"/>
              <a:t>:</a:t>
            </a:r>
          </a:p>
          <a:p>
            <a:pPr lvl="1"/>
            <a:r>
              <a:rPr lang="en-US" dirty="0" err="1" smtClean="0"/>
              <a:t>GridBagConstraints.NONE</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không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theo</a:t>
            </a:r>
            <a:r>
              <a:rPr lang="en-US" dirty="0" smtClean="0"/>
              <a:t> </a:t>
            </a:r>
            <a:r>
              <a:rPr lang="en-US" dirty="0" err="1" smtClean="0"/>
              <a:t>các</a:t>
            </a:r>
            <a:r>
              <a:rPr lang="en-US" dirty="0" smtClean="0"/>
              <a:t> cell </a:t>
            </a:r>
            <a:r>
              <a:rPr lang="en-US" dirty="0" err="1" smtClean="0"/>
              <a:t>nó</a:t>
            </a:r>
            <a:r>
              <a:rPr lang="en-US" dirty="0" smtClean="0"/>
              <a:t> </a:t>
            </a:r>
            <a:r>
              <a:rPr lang="en-US" dirty="0" err="1" smtClean="0"/>
              <a:t>chiếm</a:t>
            </a:r>
            <a:r>
              <a:rPr lang="en-US" dirty="0" smtClean="0"/>
              <a:t>.</a:t>
            </a:r>
          </a:p>
          <a:p>
            <a:pPr lvl="1"/>
            <a:r>
              <a:rPr lang="en-US" dirty="0" smtClean="0"/>
              <a:t> </a:t>
            </a:r>
            <a:r>
              <a:rPr lang="en-US" dirty="0" err="1" smtClean="0"/>
              <a:t>GridBagConstraints.VERTICAL</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kín</a:t>
            </a:r>
            <a:r>
              <a:rPr lang="en-US" dirty="0" smtClean="0"/>
              <a:t> </a:t>
            </a:r>
            <a:r>
              <a:rPr lang="en-US" dirty="0" err="1" smtClean="0"/>
              <a:t>vùng</a:t>
            </a:r>
            <a:r>
              <a:rPr lang="en-US" dirty="0" smtClean="0"/>
              <a:t> </a:t>
            </a:r>
            <a:r>
              <a:rPr lang="en-US" dirty="0" err="1" smtClean="0"/>
              <a:t>nó</a:t>
            </a:r>
            <a:r>
              <a:rPr lang="en-US" dirty="0" smtClean="0"/>
              <a:t> </a:t>
            </a:r>
            <a:r>
              <a:rPr lang="en-US" dirty="0" err="1" smtClean="0"/>
              <a:t>chiếm</a:t>
            </a:r>
            <a:endParaRPr lang="en-US" dirty="0" smtClean="0"/>
          </a:p>
          <a:p>
            <a:pPr lvl="1"/>
            <a:r>
              <a:rPr lang="en-US" dirty="0" smtClean="0"/>
              <a:t> </a:t>
            </a:r>
            <a:r>
              <a:rPr lang="en-US" dirty="0" err="1" smtClean="0"/>
              <a:t>GridBagConstraints.HORIZONAL</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chiều</a:t>
            </a:r>
            <a:r>
              <a:rPr lang="en-US" dirty="0" smtClean="0"/>
              <a:t> </a:t>
            </a:r>
            <a:r>
              <a:rPr lang="en-US" dirty="0" err="1" smtClean="0"/>
              <a:t>rộng</a:t>
            </a:r>
            <a:r>
              <a:rPr lang="en-US" dirty="0" smtClean="0"/>
              <a:t> </a:t>
            </a:r>
            <a:r>
              <a:rPr lang="en-US" dirty="0" err="1" smtClean="0"/>
              <a:t>kín</a:t>
            </a:r>
            <a:r>
              <a:rPr lang="en-US" dirty="0" smtClean="0"/>
              <a:t> </a:t>
            </a:r>
            <a:r>
              <a:rPr lang="en-US" dirty="0" err="1" smtClean="0"/>
              <a:t>vùng</a:t>
            </a:r>
            <a:r>
              <a:rPr lang="en-US" dirty="0" smtClean="0"/>
              <a:t> </a:t>
            </a:r>
            <a:r>
              <a:rPr lang="en-US" dirty="0" err="1" smtClean="0"/>
              <a:t>nó</a:t>
            </a:r>
            <a:r>
              <a:rPr lang="en-US" dirty="0" smtClean="0"/>
              <a:t> </a:t>
            </a:r>
            <a:r>
              <a:rPr lang="en-US" dirty="0" err="1" smtClean="0"/>
              <a:t>chiếm</a:t>
            </a:r>
            <a:endParaRPr lang="en-US" dirty="0" smtClean="0"/>
          </a:p>
          <a:p>
            <a:pPr lvl="1"/>
            <a:r>
              <a:rPr lang="en-US" dirty="0" err="1" smtClean="0"/>
              <a:t>GridBagConstraints.BOTH</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và</a:t>
            </a:r>
            <a:r>
              <a:rPr lang="en-US" dirty="0" smtClean="0"/>
              <a:t> </a:t>
            </a:r>
            <a:r>
              <a:rPr lang="en-US" dirty="0" err="1" smtClean="0"/>
              <a:t>chiều</a:t>
            </a:r>
            <a:r>
              <a:rPr lang="en-US" dirty="0" smtClean="0"/>
              <a:t> </a:t>
            </a:r>
            <a:r>
              <a:rPr lang="en-US" dirty="0" err="1" smtClean="0"/>
              <a:t>rộng</a:t>
            </a:r>
            <a:r>
              <a:rPr lang="en-US" dirty="0" smtClean="0"/>
              <a:t> </a:t>
            </a:r>
            <a:r>
              <a:rPr lang="en-US" dirty="0" err="1" smtClean="0"/>
              <a:t>phủ</a:t>
            </a:r>
            <a:r>
              <a:rPr lang="en-US" dirty="0" smtClean="0"/>
              <a:t> </a:t>
            </a:r>
            <a:r>
              <a:rPr lang="en-US" dirty="0" err="1" smtClean="0"/>
              <a:t>kín</a:t>
            </a:r>
            <a:r>
              <a:rPr lang="en-US" dirty="0" smtClean="0"/>
              <a:t> </a:t>
            </a:r>
            <a:r>
              <a:rPr lang="en-US" dirty="0" err="1" smtClean="0"/>
              <a:t>vùng</a:t>
            </a:r>
            <a:r>
              <a:rPr lang="en-US" dirty="0" smtClean="0"/>
              <a:t> </a:t>
            </a:r>
            <a:r>
              <a:rPr lang="en-US" dirty="0" err="1" smtClean="0"/>
              <a:t>nó</a:t>
            </a:r>
            <a:r>
              <a:rPr lang="en-US" dirty="0" smtClean="0"/>
              <a:t> </a:t>
            </a:r>
            <a:r>
              <a:rPr lang="en-US" dirty="0" err="1" smtClean="0"/>
              <a:t>chiếm</a:t>
            </a:r>
            <a:r>
              <a:rPr lang="en-US" dirty="0" smtClean="0"/>
              <a:t>.</a:t>
            </a:r>
          </a:p>
          <a:p>
            <a:r>
              <a:rPr lang="en-US" dirty="0" err="1" smtClean="0"/>
              <a:t>ipadx</a:t>
            </a:r>
            <a:r>
              <a:rPr lang="en-US" dirty="0" smtClean="0"/>
              <a:t>/</a:t>
            </a:r>
            <a:r>
              <a:rPr lang="en-US" dirty="0" err="1" smtClean="0"/>
              <a:t>ipady</a:t>
            </a:r>
            <a:r>
              <a:rPr lang="en-US" dirty="0" smtClean="0"/>
              <a:t>: </a:t>
            </a:r>
            <a:r>
              <a:rPr lang="en-US" dirty="0" err="1" smtClean="0"/>
              <a:t>Định</a:t>
            </a:r>
            <a:r>
              <a:rPr lang="en-US" dirty="0" smtClean="0"/>
              <a:t> </a:t>
            </a:r>
            <a:r>
              <a:rPr lang="en-US" dirty="0" err="1" smtClean="0"/>
              <a:t>đơn</a:t>
            </a:r>
            <a:r>
              <a:rPr lang="en-US" dirty="0" smtClean="0"/>
              <a:t> </a:t>
            </a:r>
            <a:r>
              <a:rPr lang="en-US" dirty="0" err="1" smtClean="0"/>
              <a:t>vị</a:t>
            </a:r>
            <a:r>
              <a:rPr lang="en-US" dirty="0" smtClean="0"/>
              <a:t> </a:t>
            </a:r>
            <a:r>
              <a:rPr lang="en-US" dirty="0" err="1" smtClean="0"/>
              <a:t>tăng</a:t>
            </a:r>
            <a:r>
              <a:rPr lang="en-US" dirty="0" smtClean="0"/>
              <a:t> </a:t>
            </a:r>
            <a:r>
              <a:rPr lang="en-US" dirty="0" err="1" smtClean="0"/>
              <a:t>giảm</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khi</a:t>
            </a:r>
            <a:r>
              <a:rPr lang="en-US" dirty="0" smtClean="0"/>
              <a:t> </a:t>
            </a:r>
            <a:r>
              <a:rPr lang="en-US" dirty="0" err="1" smtClean="0"/>
              <a:t>khung</a:t>
            </a:r>
            <a:r>
              <a:rPr lang="en-US" dirty="0" smtClean="0"/>
              <a:t> </a:t>
            </a:r>
            <a:r>
              <a:rPr lang="en-US" dirty="0" err="1" smtClean="0"/>
              <a:t>chứa</a:t>
            </a:r>
            <a:r>
              <a:rPr lang="en-US" dirty="0" smtClean="0"/>
              <a:t> </a:t>
            </a:r>
            <a:r>
              <a:rPr lang="en-US" dirty="0" err="1" smtClean="0"/>
              <a:t>bị</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theo</a:t>
            </a:r>
            <a:r>
              <a:rPr lang="en-US" dirty="0" smtClean="0"/>
              <a:t> </a:t>
            </a:r>
            <a:r>
              <a:rPr lang="en-US" dirty="0" err="1" smtClean="0"/>
              <a:t>chiều</a:t>
            </a:r>
            <a:r>
              <a:rPr lang="en-US" dirty="0" smtClean="0"/>
              <a:t> X </a:t>
            </a:r>
            <a:r>
              <a:rPr lang="en-US" dirty="0" err="1" smtClean="0"/>
              <a:t>và</a:t>
            </a:r>
            <a:r>
              <a:rPr lang="en-US" dirty="0" smtClean="0"/>
              <a:t> </a:t>
            </a:r>
            <a:r>
              <a:rPr lang="en-US" dirty="0" err="1" smtClean="0"/>
              <a:t>chiều</a:t>
            </a:r>
            <a:r>
              <a:rPr lang="en-US" dirty="0" smtClean="0"/>
              <a:t> Y).</a:t>
            </a:r>
          </a:p>
          <a:p>
            <a:r>
              <a:rPr lang="en-US" dirty="0" smtClean="0"/>
              <a:t>insets: </a:t>
            </a:r>
            <a:r>
              <a:rPr lang="en-US" dirty="0" err="1" smtClean="0"/>
              <a:t>Xác</a:t>
            </a:r>
            <a:r>
              <a:rPr lang="en-US" dirty="0" smtClean="0"/>
              <a:t> </a:t>
            </a:r>
            <a:r>
              <a:rPr lang="en-US" dirty="0" err="1" smtClean="0"/>
              <a:t>định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giữa</a:t>
            </a:r>
            <a:r>
              <a:rPr lang="en-US" dirty="0" smtClean="0"/>
              <a:t> </a:t>
            </a:r>
            <a:r>
              <a:rPr lang="en-US" dirty="0" err="1" smtClean="0"/>
              <a:t>các</a:t>
            </a:r>
            <a:r>
              <a:rPr lang="en-US" dirty="0" smtClean="0"/>
              <a:t> cell </a:t>
            </a:r>
            <a:r>
              <a:rPr lang="en-US" dirty="0" err="1" smtClean="0"/>
              <a:t>theo</a:t>
            </a:r>
            <a:r>
              <a:rPr lang="en-US" dirty="0" smtClean="0"/>
              <a:t> </a:t>
            </a:r>
            <a:r>
              <a:rPr lang="en-US" dirty="0" err="1" smtClean="0"/>
              <a:t>bốn</a:t>
            </a:r>
            <a:r>
              <a:rPr lang="en-US" dirty="0" smtClean="0"/>
              <a:t> </a:t>
            </a:r>
            <a:r>
              <a:rPr lang="en-US" dirty="0" err="1" smtClean="0"/>
              <a:t>hướng</a:t>
            </a:r>
            <a:r>
              <a:rPr lang="en-US" dirty="0" smtClean="0"/>
              <a:t>: </a:t>
            </a:r>
            <a:r>
              <a:rPr lang="en-US" dirty="0" err="1" smtClean="0"/>
              <a:t>Trên</a:t>
            </a:r>
            <a:r>
              <a:rPr lang="en-US" dirty="0" smtClean="0"/>
              <a:t>, </a:t>
            </a:r>
            <a:r>
              <a:rPr lang="en-US" dirty="0" err="1" smtClean="0"/>
              <a:t>dưới</a:t>
            </a:r>
            <a:r>
              <a:rPr lang="en-US" dirty="0" smtClean="0"/>
              <a:t>, </a:t>
            </a:r>
            <a:r>
              <a:rPr lang="en-US" dirty="0" err="1" smtClean="0"/>
              <a:t>trái</a:t>
            </a:r>
            <a:r>
              <a:rPr lang="en-US" dirty="0" smtClean="0"/>
              <a:t>, </a:t>
            </a:r>
            <a:r>
              <a:rPr lang="en-US" dirty="0" err="1" smtClean="0"/>
              <a:t>phải</a:t>
            </a:r>
            <a:r>
              <a:rPr lang="en-US" dirty="0" smtClean="0"/>
              <a:t>.</a:t>
            </a:r>
          </a:p>
          <a:p>
            <a:r>
              <a:rPr lang="en-US" dirty="0" smtClean="0"/>
              <a:t>anchor: </a:t>
            </a:r>
            <a:r>
              <a:rPr lang="en-US" dirty="0" err="1" smtClean="0"/>
              <a:t>Xác</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trí</a:t>
            </a:r>
            <a:r>
              <a:rPr lang="en-US" dirty="0" smtClean="0"/>
              <a:t> neo </a:t>
            </a:r>
            <a:r>
              <a:rPr lang="en-US" dirty="0" err="1" smtClean="0"/>
              <a:t>đối</a:t>
            </a:r>
            <a:r>
              <a:rPr lang="en-US" dirty="0" smtClean="0"/>
              <a:t> </a:t>
            </a:r>
            <a:r>
              <a:rPr lang="en-US" dirty="0" err="1" smtClean="0"/>
              <a:t>tượng</a:t>
            </a:r>
            <a:r>
              <a:rPr lang="en-US" dirty="0" smtClean="0"/>
              <a:t> </a:t>
            </a:r>
            <a:r>
              <a:rPr lang="en-US" dirty="0" err="1" smtClean="0"/>
              <a:t>khi</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khung</a:t>
            </a:r>
            <a:r>
              <a:rPr lang="en-US" dirty="0" smtClean="0"/>
              <a:t> </a:t>
            </a:r>
            <a:r>
              <a:rPr lang="en-US" dirty="0" err="1" smtClean="0"/>
              <a:t>chứa</a:t>
            </a:r>
            <a:r>
              <a:rPr lang="en-US" dirty="0" smtClean="0"/>
              <a:t> </a:t>
            </a:r>
            <a:r>
              <a:rPr lang="en-US" dirty="0" err="1" smtClean="0"/>
              <a:t>thay</a:t>
            </a:r>
            <a:r>
              <a:rPr lang="en-US" dirty="0" smtClean="0"/>
              <a:t> </a:t>
            </a:r>
            <a:r>
              <a:rPr lang="en-US" dirty="0" err="1" smtClean="0"/>
              <a:t>đổi</a:t>
            </a:r>
            <a:r>
              <a:rPr lang="en-US" dirty="0" smtClean="0"/>
              <a:t>.</a:t>
            </a:r>
          </a:p>
          <a:p>
            <a:r>
              <a:rPr lang="en-US" dirty="0" err="1" smtClean="0"/>
              <a:t>Bao</a:t>
            </a:r>
            <a:r>
              <a:rPr lang="en-US" dirty="0" smtClean="0"/>
              <a:t> </a:t>
            </a:r>
            <a:r>
              <a:rPr lang="en-US" dirty="0" err="1" smtClean="0"/>
              <a:t>gồm</a:t>
            </a:r>
            <a:r>
              <a:rPr lang="en-US" dirty="0" smtClean="0"/>
              <a:t>: NORTH, NORTHEAST, NORTHWEST, EAST, SOUTH, SOUTHEAST, SOUTHWEST.</a:t>
            </a:r>
          </a:p>
          <a:p>
            <a:r>
              <a:rPr lang="en-US" dirty="0" err="1" smtClean="0"/>
              <a:t>weightx</a:t>
            </a:r>
            <a:r>
              <a:rPr lang="en-US" dirty="0" smtClean="0"/>
              <a:t>/weighty: </a:t>
            </a:r>
            <a:r>
              <a:rPr lang="en-US" dirty="0" err="1" smtClean="0"/>
              <a:t>Định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lớn</a:t>
            </a:r>
            <a:r>
              <a:rPr lang="en-US" dirty="0" smtClean="0"/>
              <a:t> </a:t>
            </a:r>
            <a:r>
              <a:rPr lang="en-US" dirty="0" err="1" smtClean="0"/>
              <a:t>ra</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với</a:t>
            </a:r>
            <a:r>
              <a:rPr lang="en-US" dirty="0" smtClean="0"/>
              <a:t> </a:t>
            </a:r>
            <a:r>
              <a:rPr lang="en-US" dirty="0" err="1" smtClean="0"/>
              <a:t>nhau</a:t>
            </a:r>
            <a:r>
              <a:rPr lang="en-US" dirty="0" smtClean="0"/>
              <a:t>.</a:t>
            </a:r>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thực</a:t>
            </a:r>
            <a:r>
              <a:rPr lang="en-US" dirty="0" smtClean="0"/>
              <a:t> </a:t>
            </a:r>
            <a:r>
              <a:rPr lang="en-US" dirty="0" err="1" smtClean="0"/>
              <a:t>hành</a:t>
            </a:r>
            <a:r>
              <a:rPr lang="en-US" dirty="0" smtClean="0"/>
              <a:t> </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68</a:t>
            </a:fld>
            <a:endParaRPr lang="en-US"/>
          </a:p>
        </p:txBody>
      </p:sp>
      <p:pic>
        <p:nvPicPr>
          <p:cNvPr id="5" name="Picture 163"/>
          <p:cNvPicPr>
            <a:picLocks noChangeAspect="1" noChangeArrowheads="1"/>
          </p:cNvPicPr>
          <p:nvPr/>
        </p:nvPicPr>
        <p:blipFill>
          <a:blip r:embed="rId2" cstate="print">
            <a:lum bright="-20000" contrast="20000"/>
          </a:blip>
          <a:srcRect/>
          <a:stretch>
            <a:fillRect/>
          </a:stretch>
        </p:blipFill>
        <p:spPr bwMode="auto">
          <a:xfrm>
            <a:off x="1295400" y="2488801"/>
            <a:ext cx="3733800" cy="2819400"/>
          </a:xfrm>
          <a:prstGeom prst="rect">
            <a:avLst/>
          </a:prstGeom>
          <a:noFill/>
          <a:ln w="9525">
            <a:noFill/>
            <a:miter lim="800000"/>
            <a:headEnd/>
            <a:tailEnd/>
          </a:ln>
        </p:spPr>
      </p:pic>
      <p:sp>
        <p:nvSpPr>
          <p:cNvPr id="3" name="Rectangle 2"/>
          <p:cNvSpPr/>
          <p:nvPr/>
        </p:nvSpPr>
        <p:spPr>
          <a:xfrm>
            <a:off x="533400" y="1842470"/>
            <a:ext cx="4572000" cy="646331"/>
          </a:xfrm>
          <a:prstGeom prst="rect">
            <a:avLst/>
          </a:prstGeom>
        </p:spPr>
        <p:txBody>
          <a:bodyPr>
            <a:spAutoFit/>
          </a:bodyPr>
          <a:lstStyle/>
          <a:p>
            <a:r>
              <a:rPr lang="en-US" dirty="0" err="1" smtClean="0"/>
              <a:t>Sử</a:t>
            </a:r>
            <a:r>
              <a:rPr lang="en-US" dirty="0" smtClean="0"/>
              <a:t> </a:t>
            </a:r>
            <a:r>
              <a:rPr lang="en-US" dirty="0" err="1" smtClean="0"/>
              <a:t>dụng</a:t>
            </a:r>
            <a:r>
              <a:rPr lang="en-US" dirty="0" smtClean="0"/>
              <a:t> </a:t>
            </a:r>
            <a:r>
              <a:rPr lang="en-US" dirty="0" err="1" smtClean="0"/>
              <a:t>GridLayOut</a:t>
            </a:r>
            <a:r>
              <a:rPr lang="en-US" dirty="0" smtClean="0"/>
              <a:t> </a:t>
            </a:r>
            <a:r>
              <a:rPr lang="en-US" dirty="0" err="1" smtClean="0"/>
              <a:t>và</a:t>
            </a:r>
            <a:r>
              <a:rPr lang="en-US" dirty="0" smtClean="0"/>
              <a:t> </a:t>
            </a:r>
            <a:r>
              <a:rPr lang="en-US" dirty="0" err="1" smtClean="0"/>
              <a:t>BorderLayout</a:t>
            </a:r>
            <a:r>
              <a:rPr lang="en-US" dirty="0" smtClean="0"/>
              <a:t> </a:t>
            </a:r>
            <a:r>
              <a:rPr lang="en-US" dirty="0" err="1" smtClean="0"/>
              <a:t>xây</a:t>
            </a:r>
            <a:r>
              <a:rPr lang="en-US" dirty="0" smtClean="0"/>
              <a:t> </a:t>
            </a:r>
            <a:r>
              <a:rPr lang="en-US" dirty="0" err="1" smtClean="0"/>
              <a:t>dựng</a:t>
            </a:r>
            <a:r>
              <a:rPr lang="en-US" dirty="0" smtClean="0"/>
              <a:t> Form </a:t>
            </a:r>
            <a:r>
              <a:rPr lang="en-US" dirty="0" err="1" smtClean="0"/>
              <a:t>như</a:t>
            </a:r>
            <a:r>
              <a:rPr lang="en-US" dirty="0" smtClean="0"/>
              <a:t> </a:t>
            </a:r>
            <a:r>
              <a:rPr lang="en-US" dirty="0" err="1" smtClean="0"/>
              <a:t>trên</a:t>
            </a: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533400" y="1066800"/>
            <a:ext cx="8229600" cy="5638800"/>
          </a:xfrm>
        </p:spPr>
        <p:txBody>
          <a:bodyPr>
            <a:normAutofit/>
          </a:bodyPr>
          <a:lstStyle/>
          <a:p>
            <a:r>
              <a:rPr lang="en-US" b="1" smtClean="0"/>
              <a:t>Trình bày Null Layout</a:t>
            </a:r>
            <a:endParaRPr lang="en-US" smtClean="0"/>
          </a:p>
          <a:p>
            <a:pPr lvl="1"/>
            <a:r>
              <a:rPr lang="en-US" smtClean="0"/>
              <a:t>Cách trình bày Null Layout sẽ trình bày các đối tượng không theo một quy tắc nào. Tất cả đều do người dùng tự định vị và thiết lập kích thước cho mỗi đối tượng.</a:t>
            </a:r>
          </a:p>
          <a:p>
            <a:pPr lvl="1"/>
            <a:r>
              <a:rPr lang="en-US" smtClean="0"/>
              <a:t>Định vị đối tượng bằng phương thức setLocation():</a:t>
            </a:r>
          </a:p>
          <a:p>
            <a:pPr lvl="3">
              <a:buNone/>
            </a:pPr>
            <a:r>
              <a:rPr lang="en-US" smtClean="0"/>
              <a:t>&lt;Đối tượng&gt;.setLocation(Point);</a:t>
            </a:r>
          </a:p>
          <a:p>
            <a:pPr lvl="1"/>
            <a:r>
              <a:rPr lang="en-US" smtClean="0"/>
              <a:t>Định kích thước đối tượng bằng phương thức setSize():</a:t>
            </a:r>
          </a:p>
          <a:p>
            <a:pPr lvl="3">
              <a:buNone/>
            </a:pPr>
            <a:r>
              <a:rPr lang="en-US" smtClean="0"/>
              <a:t>&lt;Đối tượng&gt;.setSize(int, int);</a:t>
            </a:r>
          </a:p>
          <a:p>
            <a:pPr lvl="1"/>
            <a:r>
              <a:rPr lang="en-US" smtClean="0"/>
              <a:t> Ngoài ra, có thể vừa định vị, vừa định kích thước cho đối tượng thông qua phương thức:</a:t>
            </a:r>
          </a:p>
          <a:p>
            <a:pPr lvl="3">
              <a:buNone/>
            </a:pPr>
            <a:r>
              <a:rPr lang="en-US" smtClean="0"/>
              <a:t>&lt;Đối tượng&gt;.setBounds(int, int, int, int);</a:t>
            </a:r>
          </a:p>
          <a:p>
            <a:pPr lvl="1"/>
            <a:r>
              <a:rPr lang="en-US" smtClean="0"/>
              <a:t>Trong đó, hai tham số dầu định vị đối tượng, hai tham số sau định kích thước đối tượng.</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205105"/>
            <a:ext cx="8229600" cy="1143000"/>
          </a:xfrm>
        </p:spPr>
        <p:txBody>
          <a:bodyPr/>
          <a:lstStyle/>
          <a:p>
            <a:r>
              <a:rPr lang="en-US" dirty="0" err="1" smtClean="0"/>
              <a:t>Phân</a:t>
            </a:r>
            <a:r>
              <a:rPr lang="en-US" dirty="0" smtClean="0"/>
              <a:t> </a:t>
            </a:r>
            <a:r>
              <a:rPr lang="en-US" dirty="0" err="1" smtClean="0"/>
              <a:t>biệt</a:t>
            </a:r>
            <a:r>
              <a:rPr lang="en-US" dirty="0" smtClean="0"/>
              <a:t> Abstract </a:t>
            </a:r>
            <a:r>
              <a:rPr lang="en-US" dirty="0" err="1" smtClean="0"/>
              <a:t>và</a:t>
            </a:r>
            <a:r>
              <a:rPr lang="en-US" dirty="0" smtClean="0"/>
              <a:t> Interface</a:t>
            </a:r>
            <a:endParaRPr lang="en-US" dirty="0"/>
          </a:p>
        </p:txBody>
      </p:sp>
      <p:sp>
        <p:nvSpPr>
          <p:cNvPr id="3" name="Content Placeholder 2"/>
          <p:cNvSpPr>
            <a:spLocks noGrp="1"/>
          </p:cNvSpPr>
          <p:nvPr>
            <p:ph idx="1"/>
          </p:nvPr>
        </p:nvSpPr>
        <p:spPr>
          <a:xfrm>
            <a:off x="489527" y="1348105"/>
            <a:ext cx="8229600" cy="5373370"/>
          </a:xfrm>
        </p:spPr>
        <p:txBody>
          <a:bodyPr>
            <a:normAutofit fontScale="85000" lnSpcReduction="20000"/>
          </a:bodyPr>
          <a:lstStyle/>
          <a:p>
            <a:pPr>
              <a:lnSpc>
                <a:spcPct val="120000"/>
              </a:lnSpc>
            </a:pPr>
            <a:r>
              <a:rPr lang="vi-VN" b="1" i="1" dirty="0" smtClean="0"/>
              <a:t>Ví dụ:</a:t>
            </a:r>
            <a:r>
              <a:rPr lang="vi-VN" dirty="0" smtClean="0"/>
              <a:t/>
            </a:r>
            <a:br>
              <a:rPr lang="vi-VN" dirty="0" smtClean="0"/>
            </a:br>
            <a:r>
              <a:rPr lang="vi-VN" dirty="0" smtClean="0"/>
              <a:t>- Abstract class </a:t>
            </a:r>
            <a:r>
              <a:rPr lang="vi-VN" i="1" dirty="0" smtClean="0"/>
              <a:t>ConVat</a:t>
            </a:r>
            <a:r>
              <a:rPr lang="vi-VN" dirty="0" smtClean="0"/>
              <a:t> có các lớp con </a:t>
            </a:r>
            <a:r>
              <a:rPr lang="vi-VN" i="1" dirty="0" smtClean="0"/>
              <a:t>Chim, Ca</a:t>
            </a:r>
            <a:r>
              <a:rPr lang="vi-VN" dirty="0" smtClean="0"/>
              <a:t>.</a:t>
            </a:r>
            <a:br>
              <a:rPr lang="vi-VN" dirty="0" smtClean="0"/>
            </a:br>
            <a:r>
              <a:rPr lang="vi-VN" dirty="0" smtClean="0"/>
              <a:t>- Abstract class </a:t>
            </a:r>
            <a:r>
              <a:rPr lang="vi-VN" i="1" dirty="0" smtClean="0"/>
              <a:t>MayMoc</a:t>
            </a:r>
            <a:r>
              <a:rPr lang="vi-VN" dirty="0" smtClean="0"/>
              <a:t> có các lớp con </a:t>
            </a:r>
            <a:r>
              <a:rPr lang="vi-VN" i="1" dirty="0" smtClean="0"/>
              <a:t>MayBay, Thuyen</a:t>
            </a:r>
            <a:r>
              <a:rPr lang="vi-VN" dirty="0" smtClean="0"/>
              <a:t/>
            </a:r>
            <a:br>
              <a:rPr lang="vi-VN" dirty="0" smtClean="0"/>
            </a:br>
            <a:r>
              <a:rPr lang="vi-VN" dirty="0" smtClean="0"/>
              <a:t>- Interface: </a:t>
            </a:r>
            <a:r>
              <a:rPr lang="vi-VN" i="1" dirty="0" smtClean="0"/>
              <a:t>iBay, iBoi, iChay.</a:t>
            </a:r>
            <a:r>
              <a:rPr lang="vi-VN" dirty="0" smtClean="0"/>
              <a:t/>
            </a:r>
            <a:br>
              <a:rPr lang="vi-VN" dirty="0" smtClean="0"/>
            </a:br>
            <a:r>
              <a:rPr lang="vi-VN" dirty="0" smtClean="0"/>
              <a:t>=&gt; </a:t>
            </a:r>
            <a:r>
              <a:rPr lang="vi-VN" i="1" dirty="0" smtClean="0"/>
              <a:t>MayBay, Chim</a:t>
            </a:r>
            <a:r>
              <a:rPr lang="vi-VN" dirty="0" smtClean="0"/>
              <a:t> sẽ có cùng Interface là </a:t>
            </a:r>
            <a:r>
              <a:rPr lang="vi-VN" i="1" dirty="0" smtClean="0"/>
              <a:t>iBay</a:t>
            </a:r>
            <a:r>
              <a:rPr lang="vi-VN" dirty="0" smtClean="0"/>
              <a:t>. Rõ ràng mặc dù </a:t>
            </a:r>
            <a:r>
              <a:rPr lang="vi-VN" i="1" dirty="0" smtClean="0"/>
              <a:t>MayBay, Chim</a:t>
            </a:r>
            <a:r>
              <a:rPr lang="vi-VN" dirty="0" smtClean="0"/>
              <a:t> có cùng cách thức hoạt động là bay nhưng chúng khác nhau về bản chất.</a:t>
            </a:r>
            <a:br>
              <a:rPr lang="vi-VN" dirty="0" smtClean="0"/>
            </a:br>
            <a:r>
              <a:rPr lang="vi-VN" dirty="0" smtClean="0"/>
              <a:t>=&gt; </a:t>
            </a:r>
            <a:r>
              <a:rPr lang="vi-VN" i="1" dirty="0" smtClean="0"/>
              <a:t>MayBay</a:t>
            </a:r>
            <a:r>
              <a:rPr lang="vi-VN" dirty="0" smtClean="0"/>
              <a:t> cũng có interface là </a:t>
            </a:r>
            <a:r>
              <a:rPr lang="vi-VN" i="1" dirty="0" smtClean="0"/>
              <a:t>iChay</a:t>
            </a:r>
            <a:r>
              <a:rPr lang="vi-VN" dirty="0" smtClean="0"/>
              <a:t> nhưng </a:t>
            </a:r>
            <a:r>
              <a:rPr lang="vi-VN" i="1" dirty="0" smtClean="0"/>
              <a:t>Chim</a:t>
            </a:r>
            <a:r>
              <a:rPr lang="vi-VN" dirty="0" smtClean="0"/>
              <a:t> không thể nào kế thừa thêm abstract class </a:t>
            </a:r>
            <a:r>
              <a:rPr lang="vi-VN" i="1" dirty="0" smtClean="0"/>
              <a:t>MayMoc</a:t>
            </a:r>
            <a:r>
              <a:rPr lang="vi-VN" dirty="0" smtClean="0"/>
              <a:t/>
            </a:r>
            <a:br>
              <a:rPr lang="vi-VN" dirty="0" smtClean="0"/>
            </a:br>
            <a:r>
              <a:rPr lang="vi-VN" dirty="0" smtClean="0"/>
              <a:t/>
            </a:r>
            <a:br>
              <a:rPr lang="vi-VN" dirty="0" smtClean="0"/>
            </a:br>
            <a:r>
              <a:rPr lang="vi-VN" dirty="0" smtClean="0"/>
              <a:t> </a:t>
            </a:r>
            <a:r>
              <a:rPr lang="vi-VN" b="1" dirty="0" smtClean="0"/>
              <a:t>Abstract Class vs Interface</a:t>
            </a:r>
            <a:r>
              <a:rPr lang="vi-VN" dirty="0" smtClean="0"/>
              <a:t/>
            </a:r>
            <a:br>
              <a:rPr lang="vi-VN" dirty="0" smtClean="0"/>
            </a:br>
            <a:r>
              <a:rPr lang="vi-VN" dirty="0" smtClean="0"/>
              <a:t> Nhìn chung cả 2 đều </a:t>
            </a:r>
            <a:r>
              <a:rPr lang="vi-VN" smtClean="0"/>
              <a:t>là </a:t>
            </a:r>
            <a:r>
              <a:rPr lang="vi-VN" smtClean="0"/>
              <a:t>"bản thiết kế" cho các </a:t>
            </a:r>
            <a:r>
              <a:rPr lang="vi-VN" dirty="0" smtClean="0"/>
              <a:t>lớp dẫn xuất, do đó chúng </a:t>
            </a:r>
            <a:r>
              <a:rPr lang="vi-VN" i="1" dirty="0" smtClean="0"/>
              <a:t>chỉ chứa các khai báo</a:t>
            </a:r>
            <a:r>
              <a:rPr lang="vi-VN" dirty="0" smtClean="0"/>
              <a:t> Properties và Method mà không quan tâm bên trong thực hiện những gì. Nhưng cụ thể thì Abstract Class là "bản thiết kế" cho Class còn Interface là "bản thiết kế" cho Method.</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GUI</a:t>
            </a:r>
          </a:p>
        </p:txBody>
      </p:sp>
      <p:sp>
        <p:nvSpPr>
          <p:cNvPr id="43011" name="Slide Number Placeholder 5"/>
          <p:cNvSpPr>
            <a:spLocks noGrp="1"/>
          </p:cNvSpPr>
          <p:nvPr>
            <p:ph type="sldNum" sz="quarter" idx="12"/>
          </p:nvPr>
        </p:nvSpPr>
        <p:spPr>
          <a:noFill/>
        </p:spPr>
        <p:txBody>
          <a:bodyPr/>
          <a:lstStyle/>
          <a:p>
            <a:r>
              <a:rPr lang="en-US"/>
              <a:t>Slide </a:t>
            </a:r>
            <a:fld id="{BAD1A7D2-5289-4601-B098-29AE6940FB17}" type="slidenum">
              <a:rPr lang="en-US"/>
              <a:pPr/>
              <a:t>70</a:t>
            </a:fld>
            <a:r>
              <a:rPr lang="en-US"/>
              <a:t>/57</a:t>
            </a:r>
          </a:p>
        </p:txBody>
      </p:sp>
      <p:sp>
        <p:nvSpPr>
          <p:cNvPr id="43012" name="Rectangle 2"/>
          <p:cNvSpPr>
            <a:spLocks noGrp="1" noChangeArrowheads="1"/>
          </p:cNvSpPr>
          <p:nvPr>
            <p:ph type="title"/>
          </p:nvPr>
        </p:nvSpPr>
        <p:spPr>
          <a:xfrm>
            <a:off x="457200" y="274638"/>
            <a:ext cx="8229600" cy="715962"/>
          </a:xfrm>
        </p:spPr>
        <p:txBody>
          <a:bodyPr/>
          <a:lstStyle/>
          <a:p>
            <a:pPr algn="l" eaLnBrk="1" hangingPunct="1"/>
            <a:r>
              <a:rPr lang="en-US" sz="4000" smtClean="0"/>
              <a:t>CardLayout</a:t>
            </a:r>
          </a:p>
        </p:txBody>
      </p:sp>
      <p:sp>
        <p:nvSpPr>
          <p:cNvPr id="43013" name="Rectangle 3"/>
          <p:cNvSpPr>
            <a:spLocks noGrp="1" noChangeArrowheads="1"/>
          </p:cNvSpPr>
          <p:nvPr>
            <p:ph type="body" idx="1"/>
          </p:nvPr>
        </p:nvSpPr>
        <p:spPr>
          <a:xfrm>
            <a:off x="381000" y="1143000"/>
            <a:ext cx="8229600" cy="2743200"/>
          </a:xfrm>
        </p:spPr>
        <p:txBody>
          <a:bodyPr/>
          <a:lstStyle/>
          <a:p>
            <a:pPr eaLnBrk="1" hangingPunct="1">
              <a:lnSpc>
                <a:spcPct val="90000"/>
              </a:lnSpc>
            </a:pPr>
            <a:r>
              <a:rPr lang="en-US" sz="2800" dirty="0" err="1" smtClean="0"/>
              <a:t>Bố</a:t>
            </a:r>
            <a:r>
              <a:rPr lang="en-US" sz="2800" dirty="0" smtClean="0"/>
              <a:t> </a:t>
            </a:r>
            <a:r>
              <a:rPr lang="en-US" sz="2800" dirty="0" err="1" smtClean="0"/>
              <a:t>trí</a:t>
            </a:r>
            <a:r>
              <a:rPr lang="en-US" sz="2800" dirty="0" smtClean="0"/>
              <a:t> </a:t>
            </a:r>
            <a:r>
              <a:rPr lang="en-US" sz="2800" dirty="0" err="1" smtClean="0"/>
              <a:t>các</a:t>
            </a:r>
            <a:r>
              <a:rPr lang="en-US" sz="2800" dirty="0" smtClean="0"/>
              <a:t> component </a:t>
            </a:r>
            <a:r>
              <a:rPr lang="en-US" sz="2800" dirty="0" err="1" smtClean="0"/>
              <a:t>thành</a:t>
            </a:r>
            <a:r>
              <a:rPr lang="en-US" sz="2800" dirty="0" smtClean="0"/>
              <a:t> </a:t>
            </a:r>
            <a:r>
              <a:rPr lang="en-US" sz="2800" dirty="0" err="1" smtClean="0"/>
              <a:t>từng</a:t>
            </a:r>
            <a:r>
              <a:rPr lang="en-US" sz="2800" dirty="0" smtClean="0"/>
              <a:t> </a:t>
            </a:r>
            <a:r>
              <a:rPr lang="en-US" sz="2800" dirty="0" err="1" smtClean="0"/>
              <a:t>lớp</a:t>
            </a:r>
            <a:r>
              <a:rPr lang="en-US" sz="2800" dirty="0" smtClean="0"/>
              <a:t> </a:t>
            </a:r>
            <a:r>
              <a:rPr lang="en-US" sz="2800" dirty="0" err="1" smtClean="0"/>
              <a:t>như</a:t>
            </a:r>
            <a:r>
              <a:rPr lang="en-US" sz="2800" dirty="0" smtClean="0"/>
              <a:t> </a:t>
            </a:r>
            <a:r>
              <a:rPr lang="en-US" sz="2800" dirty="0" err="1" smtClean="0"/>
              <a:t>lưng</a:t>
            </a:r>
            <a:r>
              <a:rPr lang="en-US" sz="2800" dirty="0" smtClean="0"/>
              <a:t> </a:t>
            </a:r>
            <a:r>
              <a:rPr lang="en-US" sz="2800" dirty="0" err="1" smtClean="0"/>
              <a:t>các</a:t>
            </a:r>
            <a:r>
              <a:rPr lang="en-US" sz="2800" dirty="0" smtClean="0"/>
              <a:t> </a:t>
            </a:r>
            <a:r>
              <a:rPr lang="en-US" sz="2800" dirty="0" err="1" smtClean="0"/>
              <a:t>quân</a:t>
            </a:r>
            <a:r>
              <a:rPr lang="en-US" sz="2800" dirty="0" smtClean="0"/>
              <a:t> </a:t>
            </a:r>
            <a:r>
              <a:rPr lang="en-US" sz="2800" dirty="0" err="1" smtClean="0"/>
              <a:t>bài</a:t>
            </a:r>
            <a:r>
              <a:rPr lang="en-US" sz="2800" dirty="0" smtClean="0"/>
              <a:t> (card).</a:t>
            </a:r>
          </a:p>
          <a:p>
            <a:pPr eaLnBrk="1" hangingPunct="1">
              <a:lnSpc>
                <a:spcPct val="90000"/>
              </a:lnSpc>
            </a:pPr>
            <a:r>
              <a:rPr lang="en-US" sz="2800" dirty="0" err="1" smtClean="0"/>
              <a:t>Thường</a:t>
            </a:r>
            <a:r>
              <a:rPr lang="en-US" sz="2800" dirty="0" smtClean="0"/>
              <a:t> </a:t>
            </a:r>
            <a:r>
              <a:rPr lang="en-US" sz="2800" dirty="0" err="1" smtClean="0"/>
              <a:t>dùng</a:t>
            </a:r>
            <a:r>
              <a:rPr lang="en-US" sz="2800" dirty="0" smtClean="0"/>
              <a:t> Panel </a:t>
            </a:r>
            <a:r>
              <a:rPr lang="en-US" sz="2800" dirty="0" err="1" smtClean="0"/>
              <a:t>để</a:t>
            </a:r>
            <a:r>
              <a:rPr lang="en-US" sz="2800" dirty="0" smtClean="0"/>
              <a:t> </a:t>
            </a:r>
            <a:r>
              <a:rPr lang="en-US" sz="2800" dirty="0" err="1" smtClean="0"/>
              <a:t>chứa</a:t>
            </a:r>
            <a:r>
              <a:rPr lang="en-US" sz="2800" dirty="0" smtClean="0"/>
              <a:t> </a:t>
            </a:r>
            <a:r>
              <a:rPr lang="en-US" sz="2800" dirty="0" err="1" smtClean="0"/>
              <a:t>các</a:t>
            </a:r>
            <a:r>
              <a:rPr lang="en-US" sz="2800" dirty="0" smtClean="0"/>
              <a:t> component.</a:t>
            </a:r>
          </a:p>
          <a:p>
            <a:pPr eaLnBrk="1" hangingPunct="1">
              <a:lnSpc>
                <a:spcPct val="90000"/>
              </a:lnSpc>
            </a:pPr>
            <a:r>
              <a:rPr lang="en-US" sz="2800" dirty="0" err="1" smtClean="0"/>
              <a:t>Tại</a:t>
            </a:r>
            <a:r>
              <a:rPr lang="en-US" sz="2800" dirty="0" smtClean="0"/>
              <a:t> 1 </a:t>
            </a:r>
            <a:r>
              <a:rPr lang="en-US" sz="2800" dirty="0" err="1" smtClean="0"/>
              <a:t>thời</a:t>
            </a:r>
            <a:r>
              <a:rPr lang="en-US" sz="2800" dirty="0" smtClean="0"/>
              <a:t> </a:t>
            </a:r>
            <a:r>
              <a:rPr lang="en-US" sz="2800" dirty="0" err="1" smtClean="0"/>
              <a:t>điểm</a:t>
            </a:r>
            <a:r>
              <a:rPr lang="en-US" sz="2800" dirty="0" smtClean="0"/>
              <a:t> </a:t>
            </a:r>
            <a:r>
              <a:rPr lang="en-US" sz="2800" dirty="0" err="1" smtClean="0"/>
              <a:t>chỉ</a:t>
            </a:r>
            <a:r>
              <a:rPr lang="en-US" sz="2800" dirty="0" smtClean="0"/>
              <a:t> </a:t>
            </a:r>
            <a:r>
              <a:rPr lang="en-US" sz="2800" dirty="0" err="1" smtClean="0"/>
              <a:t>có</a:t>
            </a:r>
            <a:r>
              <a:rPr lang="en-US" sz="2800" dirty="0" smtClean="0"/>
              <a:t> 1 panel </a:t>
            </a:r>
            <a:r>
              <a:rPr lang="en-US" sz="2800" dirty="0" err="1" smtClean="0"/>
              <a:t>hiện</a:t>
            </a:r>
            <a:r>
              <a:rPr lang="en-US" sz="2800" dirty="0" smtClean="0"/>
              <a:t> </a:t>
            </a:r>
            <a:r>
              <a:rPr lang="en-US" sz="2800" dirty="0" err="1" smtClean="0"/>
              <a:t>hành</a:t>
            </a:r>
            <a:r>
              <a:rPr lang="en-US" sz="2800" dirty="0" smtClean="0"/>
              <a:t> (</a:t>
            </a:r>
            <a:r>
              <a:rPr lang="en-US" sz="2800" dirty="0" err="1" smtClean="0"/>
              <a:t>quân</a:t>
            </a:r>
            <a:r>
              <a:rPr lang="en-US" sz="2800" dirty="0" smtClean="0"/>
              <a:t> </a:t>
            </a:r>
            <a:r>
              <a:rPr lang="en-US" sz="2800" dirty="0" err="1" smtClean="0"/>
              <a:t>bài</a:t>
            </a:r>
            <a:r>
              <a:rPr lang="en-US" sz="2800" dirty="0" smtClean="0"/>
              <a:t> </a:t>
            </a:r>
            <a:r>
              <a:rPr lang="en-US" sz="2800" dirty="0" err="1" smtClean="0"/>
              <a:t>trên</a:t>
            </a:r>
            <a:r>
              <a:rPr lang="en-US" sz="2800" dirty="0" smtClean="0"/>
              <a:t> </a:t>
            </a:r>
            <a:r>
              <a:rPr lang="en-US" sz="2800" dirty="0" err="1" smtClean="0"/>
              <a:t>cùng</a:t>
            </a:r>
            <a:r>
              <a:rPr lang="en-US" sz="2800" dirty="0" smtClean="0"/>
              <a:t>).</a:t>
            </a:r>
          </a:p>
          <a:p>
            <a:pPr eaLnBrk="1" hangingPunct="1">
              <a:lnSpc>
                <a:spcPct val="90000"/>
              </a:lnSpc>
            </a:pPr>
            <a:r>
              <a:rPr lang="en-US" sz="2800" dirty="0" err="1" smtClean="0"/>
              <a:t>Có</a:t>
            </a:r>
            <a:r>
              <a:rPr lang="en-US" sz="2800" dirty="0" smtClean="0"/>
              <a:t> </a:t>
            </a:r>
            <a:r>
              <a:rPr lang="en-US" sz="2800" dirty="0" err="1" smtClean="0"/>
              <a:t>thể</a:t>
            </a:r>
            <a:r>
              <a:rPr lang="en-US" sz="2800" dirty="0" smtClean="0"/>
              <a:t> </a:t>
            </a:r>
            <a:r>
              <a:rPr lang="en-US" sz="2800" dirty="0" err="1" smtClean="0"/>
              <a:t>chuyển</a:t>
            </a:r>
            <a:r>
              <a:rPr lang="en-US" sz="2800" dirty="0" smtClean="0"/>
              <a:t> qua </a:t>
            </a:r>
            <a:r>
              <a:rPr lang="en-US" sz="2800" dirty="0" err="1" smtClean="0"/>
              <a:t>lại</a:t>
            </a:r>
            <a:r>
              <a:rPr lang="en-US" sz="2800" dirty="0" smtClean="0"/>
              <a:t> </a:t>
            </a:r>
            <a:r>
              <a:rPr lang="en-US" sz="2800" dirty="0" err="1" smtClean="0"/>
              <a:t>giữa</a:t>
            </a:r>
            <a:r>
              <a:rPr lang="en-US" sz="2800" dirty="0" smtClean="0"/>
              <a:t> </a:t>
            </a:r>
            <a:r>
              <a:rPr lang="en-US" sz="2800" dirty="0" err="1" smtClean="0"/>
              <a:t>các</a:t>
            </a:r>
            <a:r>
              <a:rPr lang="en-US" sz="2800" dirty="0" smtClean="0"/>
              <a:t> Panel.</a:t>
            </a:r>
          </a:p>
          <a:p>
            <a:pPr eaLnBrk="1" hangingPunct="1">
              <a:lnSpc>
                <a:spcPct val="90000"/>
              </a:lnSpc>
            </a:pPr>
            <a:endParaRPr lang="en-US" sz="2800" dirty="0" smtClean="0"/>
          </a:p>
        </p:txBody>
      </p:sp>
      <p:sp>
        <p:nvSpPr>
          <p:cNvPr id="43015" name="Line 9"/>
          <p:cNvSpPr>
            <a:spLocks noChangeShapeType="1"/>
          </p:cNvSpPr>
          <p:nvPr/>
        </p:nvSpPr>
        <p:spPr bwMode="auto">
          <a:xfrm flipH="1">
            <a:off x="3886200" y="6019800"/>
            <a:ext cx="1295400" cy="0"/>
          </a:xfrm>
          <a:prstGeom prst="line">
            <a:avLst/>
          </a:prstGeom>
          <a:noFill/>
          <a:ln w="9525">
            <a:solidFill>
              <a:schemeClr val="bg1"/>
            </a:solidFill>
            <a:round/>
            <a:headEnd/>
            <a:tailEnd type="triangle" w="med" len="med"/>
          </a:ln>
        </p:spPr>
        <p:txBody>
          <a:bodyPr/>
          <a:lstStyle/>
          <a:p>
            <a:endParaRPr lang="en-US"/>
          </a:p>
        </p:txBody>
      </p:sp>
      <p:sp>
        <p:nvSpPr>
          <p:cNvPr id="43017" name="Line 8"/>
          <p:cNvSpPr>
            <a:spLocks noChangeShapeType="1"/>
          </p:cNvSpPr>
          <p:nvPr/>
        </p:nvSpPr>
        <p:spPr bwMode="auto">
          <a:xfrm>
            <a:off x="3429000" y="4495800"/>
            <a:ext cx="1600200" cy="0"/>
          </a:xfrm>
          <a:prstGeom prst="line">
            <a:avLst/>
          </a:prstGeom>
          <a:noFill/>
          <a:ln w="9525">
            <a:solidFill>
              <a:schemeClr val="bg1"/>
            </a:solidFill>
            <a:round/>
            <a:headEnd/>
            <a:tailEnd type="triangle" w="med" len="med"/>
          </a:ln>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85800" y="3749040"/>
            <a:ext cx="2590800" cy="310896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657600" y="3733800"/>
            <a:ext cx="245789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GUI</a:t>
            </a:r>
          </a:p>
        </p:txBody>
      </p:sp>
      <p:sp>
        <p:nvSpPr>
          <p:cNvPr id="44035" name="Slide Number Placeholder 5"/>
          <p:cNvSpPr>
            <a:spLocks noGrp="1"/>
          </p:cNvSpPr>
          <p:nvPr>
            <p:ph type="sldNum" sz="quarter" idx="12"/>
          </p:nvPr>
        </p:nvSpPr>
        <p:spPr>
          <a:noFill/>
        </p:spPr>
        <p:txBody>
          <a:bodyPr/>
          <a:lstStyle/>
          <a:p>
            <a:r>
              <a:rPr lang="en-US"/>
              <a:t>Slide </a:t>
            </a:r>
            <a:fld id="{1581349D-738C-4DDC-82EB-D0D187C12C58}" type="slidenum">
              <a:rPr lang="en-US"/>
              <a:pPr/>
              <a:t>71</a:t>
            </a:fld>
            <a:r>
              <a:rPr lang="en-US"/>
              <a:t>/57</a:t>
            </a:r>
          </a:p>
        </p:txBody>
      </p:sp>
      <p:sp>
        <p:nvSpPr>
          <p:cNvPr id="44036" name="Rectangle 2"/>
          <p:cNvSpPr>
            <a:spLocks noGrp="1" noChangeArrowheads="1"/>
          </p:cNvSpPr>
          <p:nvPr>
            <p:ph type="title"/>
          </p:nvPr>
        </p:nvSpPr>
        <p:spPr>
          <a:xfrm>
            <a:off x="457200" y="274638"/>
            <a:ext cx="8229600" cy="411162"/>
          </a:xfrm>
        </p:spPr>
        <p:txBody>
          <a:bodyPr>
            <a:normAutofit fontScale="90000"/>
          </a:bodyPr>
          <a:lstStyle/>
          <a:p>
            <a:pPr algn="l" eaLnBrk="1" hangingPunct="1"/>
            <a:r>
              <a:rPr lang="en-US" sz="4000" smtClean="0"/>
              <a:t>CardLayout...</a:t>
            </a:r>
          </a:p>
        </p:txBody>
      </p:sp>
      <p:sp>
        <p:nvSpPr>
          <p:cNvPr id="44037" name="Rectangle 3"/>
          <p:cNvSpPr>
            <a:spLocks noGrp="1" noChangeArrowheads="1"/>
          </p:cNvSpPr>
          <p:nvPr>
            <p:ph type="body" idx="1"/>
          </p:nvPr>
        </p:nvSpPr>
        <p:spPr>
          <a:xfrm>
            <a:off x="457200" y="914400"/>
            <a:ext cx="8229600" cy="609600"/>
          </a:xfrm>
        </p:spPr>
        <p:txBody>
          <a:bodyPr/>
          <a:lstStyle/>
          <a:p>
            <a:pPr eaLnBrk="1" hangingPunct="1"/>
            <a:r>
              <a:rPr lang="en-US" smtClean="0"/>
              <a:t>Cách tạo GUI với card layout</a:t>
            </a:r>
          </a:p>
          <a:p>
            <a:pPr eaLnBrk="1" hangingPunct="1"/>
            <a:endParaRPr lang="en-US" smtClean="0"/>
          </a:p>
        </p:txBody>
      </p:sp>
      <p:sp>
        <p:nvSpPr>
          <p:cNvPr id="44038" name="Text Box 4"/>
          <p:cNvSpPr txBox="1">
            <a:spLocks noChangeArrowheads="1"/>
          </p:cNvSpPr>
          <p:nvPr/>
        </p:nvSpPr>
        <p:spPr bwMode="auto">
          <a:xfrm>
            <a:off x="6477000" y="2895600"/>
            <a:ext cx="2667000" cy="1200329"/>
          </a:xfrm>
          <a:prstGeom prst="rect">
            <a:avLst/>
          </a:prstGeom>
          <a:solidFill>
            <a:schemeClr val="bg1"/>
          </a:solidFill>
          <a:ln w="9525">
            <a:solidFill>
              <a:schemeClr val="accent1"/>
            </a:solidFill>
            <a:miter lim="800000"/>
            <a:headEnd/>
            <a:tailEnd/>
          </a:ln>
        </p:spPr>
        <p:txBody>
          <a:bodyPr wrap="square">
            <a:spAutoFit/>
          </a:bodyPr>
          <a:lstStyle/>
          <a:p>
            <a:pPr>
              <a:spcBef>
                <a:spcPct val="50000"/>
              </a:spcBef>
            </a:pPr>
            <a:r>
              <a:rPr lang="en-US" sz="1800" b="1"/>
              <a:t>Frame</a:t>
            </a:r>
          </a:p>
          <a:p>
            <a:pPr>
              <a:spcBef>
                <a:spcPct val="50000"/>
              </a:spcBef>
            </a:pPr>
            <a:endParaRPr lang="en-US" sz="1800" b="1"/>
          </a:p>
          <a:p>
            <a:pPr>
              <a:spcBef>
                <a:spcPct val="50000"/>
              </a:spcBef>
            </a:pPr>
            <a:r>
              <a:rPr lang="en-US" sz="1800" b="1"/>
              <a:t>Cơ chế điều khiển</a:t>
            </a:r>
          </a:p>
        </p:txBody>
      </p:sp>
      <p:sp>
        <p:nvSpPr>
          <p:cNvPr id="44039" name="Text Box 5"/>
          <p:cNvSpPr txBox="1">
            <a:spLocks noChangeArrowheads="1"/>
          </p:cNvSpPr>
          <p:nvPr/>
        </p:nvSpPr>
        <p:spPr bwMode="auto">
          <a:xfrm>
            <a:off x="4038600" y="2895600"/>
            <a:ext cx="2057400" cy="1614488"/>
          </a:xfrm>
          <a:prstGeom prst="rect">
            <a:avLst/>
          </a:prstGeom>
          <a:solidFill>
            <a:schemeClr val="bg1"/>
          </a:solidFill>
          <a:ln w="9525">
            <a:solidFill>
              <a:schemeClr val="accent1"/>
            </a:solidFill>
            <a:miter lim="800000"/>
            <a:headEnd/>
            <a:tailEnd/>
          </a:ln>
        </p:spPr>
        <p:txBody>
          <a:bodyPr>
            <a:spAutoFit/>
          </a:bodyPr>
          <a:lstStyle/>
          <a:p>
            <a:pPr>
              <a:spcBef>
                <a:spcPct val="50000"/>
              </a:spcBef>
            </a:pPr>
            <a:r>
              <a:rPr lang="en-US" sz="1800" b="1"/>
              <a:t>Main panel </a:t>
            </a:r>
          </a:p>
          <a:p>
            <a:pPr>
              <a:spcBef>
                <a:spcPct val="50000"/>
              </a:spcBef>
            </a:pPr>
            <a:r>
              <a:rPr lang="en-US" sz="1800" b="1"/>
              <a:t>với CardLayout</a:t>
            </a:r>
          </a:p>
          <a:p>
            <a:pPr>
              <a:spcBef>
                <a:spcPct val="50000"/>
              </a:spcBef>
            </a:pPr>
            <a:endParaRPr lang="en-US" sz="1800" b="1"/>
          </a:p>
          <a:p>
            <a:pPr>
              <a:spcBef>
                <a:spcPct val="50000"/>
              </a:spcBef>
            </a:pPr>
            <a:endParaRPr lang="en-US" sz="1800" b="1"/>
          </a:p>
        </p:txBody>
      </p:sp>
      <p:sp>
        <p:nvSpPr>
          <p:cNvPr id="44040" name="Text Box 6"/>
          <p:cNvSpPr txBox="1">
            <a:spLocks noChangeArrowheads="1"/>
          </p:cNvSpPr>
          <p:nvPr/>
        </p:nvSpPr>
        <p:spPr bwMode="auto">
          <a:xfrm>
            <a:off x="685800" y="1814513"/>
            <a:ext cx="2133600" cy="1200329"/>
          </a:xfrm>
          <a:prstGeom prst="rect">
            <a:avLst/>
          </a:prstGeom>
          <a:solidFill>
            <a:schemeClr val="bg1"/>
          </a:solidFill>
          <a:ln w="9525">
            <a:solidFill>
              <a:schemeClr val="accent1"/>
            </a:solidFill>
            <a:miter lim="800000"/>
            <a:headEnd/>
            <a:tailEnd/>
          </a:ln>
        </p:spPr>
        <p:txBody>
          <a:bodyPr>
            <a:spAutoFit/>
          </a:bodyPr>
          <a:lstStyle/>
          <a:p>
            <a:pPr>
              <a:spcBef>
                <a:spcPct val="50000"/>
              </a:spcBef>
            </a:pPr>
            <a:r>
              <a:rPr lang="en-US" sz="1800" b="1"/>
              <a:t>panel 1 </a:t>
            </a:r>
          </a:p>
          <a:p>
            <a:pPr>
              <a:spcBef>
                <a:spcPct val="50000"/>
              </a:spcBef>
            </a:pPr>
            <a:r>
              <a:rPr lang="en-US" sz="1800" b="1"/>
              <a:t>với Layout1</a:t>
            </a:r>
          </a:p>
          <a:p>
            <a:pPr>
              <a:spcBef>
                <a:spcPct val="50000"/>
              </a:spcBef>
            </a:pPr>
            <a:r>
              <a:rPr lang="en-US" sz="1800" b="1"/>
              <a:t>+ các components</a:t>
            </a:r>
          </a:p>
        </p:txBody>
      </p:sp>
      <p:sp>
        <p:nvSpPr>
          <p:cNvPr id="44041" name="Text Box 7"/>
          <p:cNvSpPr txBox="1">
            <a:spLocks noChangeArrowheads="1"/>
          </p:cNvSpPr>
          <p:nvPr/>
        </p:nvSpPr>
        <p:spPr bwMode="auto">
          <a:xfrm>
            <a:off x="762000" y="3871913"/>
            <a:ext cx="2133600" cy="1200329"/>
          </a:xfrm>
          <a:prstGeom prst="rect">
            <a:avLst/>
          </a:prstGeom>
          <a:solidFill>
            <a:schemeClr val="bg1"/>
          </a:solidFill>
          <a:ln w="9525">
            <a:solidFill>
              <a:schemeClr val="accent1"/>
            </a:solidFill>
            <a:miter lim="800000"/>
            <a:headEnd/>
            <a:tailEnd/>
          </a:ln>
        </p:spPr>
        <p:txBody>
          <a:bodyPr>
            <a:spAutoFit/>
          </a:bodyPr>
          <a:lstStyle/>
          <a:p>
            <a:pPr>
              <a:spcBef>
                <a:spcPct val="50000"/>
              </a:spcBef>
            </a:pPr>
            <a:r>
              <a:rPr lang="en-US" sz="1800" b="1"/>
              <a:t>panel2 </a:t>
            </a:r>
          </a:p>
          <a:p>
            <a:pPr>
              <a:spcBef>
                <a:spcPct val="50000"/>
              </a:spcBef>
            </a:pPr>
            <a:r>
              <a:rPr lang="en-US" sz="1800" b="1"/>
              <a:t>với Layout2</a:t>
            </a:r>
          </a:p>
          <a:p>
            <a:pPr>
              <a:spcBef>
                <a:spcPct val="50000"/>
              </a:spcBef>
            </a:pPr>
            <a:r>
              <a:rPr lang="en-US" sz="1800" b="1"/>
              <a:t>+ </a:t>
            </a:r>
            <a:r>
              <a:rPr lang="en-US" sz="1800" b="1" smtClean="0"/>
              <a:t>các components</a:t>
            </a:r>
            <a:endParaRPr lang="en-US" sz="1800" b="1"/>
          </a:p>
        </p:txBody>
      </p:sp>
      <p:sp>
        <p:nvSpPr>
          <p:cNvPr id="44042" name="Line 8"/>
          <p:cNvSpPr>
            <a:spLocks noChangeShapeType="1"/>
          </p:cNvSpPr>
          <p:nvPr/>
        </p:nvSpPr>
        <p:spPr bwMode="auto">
          <a:xfrm>
            <a:off x="2819400" y="2514600"/>
            <a:ext cx="1219200" cy="762000"/>
          </a:xfrm>
          <a:prstGeom prst="line">
            <a:avLst/>
          </a:prstGeom>
          <a:noFill/>
          <a:ln w="9525">
            <a:solidFill>
              <a:schemeClr val="accent1"/>
            </a:solidFill>
            <a:round/>
            <a:headEnd/>
            <a:tailEnd type="triangle" w="med" len="med"/>
          </a:ln>
        </p:spPr>
        <p:txBody>
          <a:bodyPr/>
          <a:lstStyle/>
          <a:p>
            <a:endParaRPr lang="en-US"/>
          </a:p>
        </p:txBody>
      </p:sp>
      <p:sp>
        <p:nvSpPr>
          <p:cNvPr id="44043" name="Line 9"/>
          <p:cNvSpPr>
            <a:spLocks noChangeShapeType="1"/>
          </p:cNvSpPr>
          <p:nvPr/>
        </p:nvSpPr>
        <p:spPr bwMode="auto">
          <a:xfrm flipV="1">
            <a:off x="2895600" y="3962400"/>
            <a:ext cx="1143000" cy="685800"/>
          </a:xfrm>
          <a:prstGeom prst="line">
            <a:avLst/>
          </a:prstGeom>
          <a:noFill/>
          <a:ln w="9525">
            <a:solidFill>
              <a:schemeClr val="accent1"/>
            </a:solidFill>
            <a:round/>
            <a:headEnd/>
            <a:tailEnd type="triangle" w="med" len="med"/>
          </a:ln>
        </p:spPr>
        <p:txBody>
          <a:bodyPr/>
          <a:lstStyle/>
          <a:p>
            <a:endParaRPr lang="en-US"/>
          </a:p>
        </p:txBody>
      </p:sp>
      <p:sp>
        <p:nvSpPr>
          <p:cNvPr id="44044" name="Line 10"/>
          <p:cNvSpPr>
            <a:spLocks noChangeShapeType="1"/>
          </p:cNvSpPr>
          <p:nvPr/>
        </p:nvSpPr>
        <p:spPr bwMode="auto">
          <a:xfrm>
            <a:off x="6096000" y="3657600"/>
            <a:ext cx="457200" cy="0"/>
          </a:xfrm>
          <a:prstGeom prst="line">
            <a:avLst/>
          </a:prstGeom>
          <a:noFill/>
          <a:ln w="9525">
            <a:solidFill>
              <a:schemeClr val="tx2"/>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en-US"/>
              <a:t>GUI</a:t>
            </a:r>
          </a:p>
        </p:txBody>
      </p:sp>
      <p:sp>
        <p:nvSpPr>
          <p:cNvPr id="45059" name="Slide Number Placeholder 5"/>
          <p:cNvSpPr>
            <a:spLocks noGrp="1"/>
          </p:cNvSpPr>
          <p:nvPr>
            <p:ph type="sldNum" sz="quarter" idx="12"/>
          </p:nvPr>
        </p:nvSpPr>
        <p:spPr>
          <a:noFill/>
        </p:spPr>
        <p:txBody>
          <a:bodyPr/>
          <a:lstStyle/>
          <a:p>
            <a:r>
              <a:rPr lang="en-US"/>
              <a:t>Slide </a:t>
            </a:r>
            <a:fld id="{74D132F5-7BD3-43FC-83D7-8F58BE538281}" type="slidenum">
              <a:rPr lang="en-US"/>
              <a:pPr/>
              <a:t>72</a:t>
            </a:fld>
            <a:r>
              <a:rPr lang="en-US"/>
              <a:t>/57</a:t>
            </a:r>
          </a:p>
        </p:txBody>
      </p:sp>
      <p:sp>
        <p:nvSpPr>
          <p:cNvPr id="45060" name="Rectangle 2"/>
          <p:cNvSpPr>
            <a:spLocks noGrp="1" noChangeArrowheads="1"/>
          </p:cNvSpPr>
          <p:nvPr>
            <p:ph type="title"/>
          </p:nvPr>
        </p:nvSpPr>
        <p:spPr>
          <a:xfrm>
            <a:off x="457200" y="274638"/>
            <a:ext cx="8229600" cy="411162"/>
          </a:xfrm>
        </p:spPr>
        <p:txBody>
          <a:bodyPr>
            <a:normAutofit fontScale="90000"/>
          </a:bodyPr>
          <a:lstStyle/>
          <a:p>
            <a:pPr algn="l" eaLnBrk="1" hangingPunct="1"/>
            <a:r>
              <a:rPr lang="en-US" sz="4000" smtClean="0"/>
              <a:t>CardLayout...</a:t>
            </a:r>
          </a:p>
        </p:txBody>
      </p:sp>
      <p:sp>
        <p:nvSpPr>
          <p:cNvPr id="45061" name="Rectangle 3"/>
          <p:cNvSpPr>
            <a:spLocks noGrp="1" noChangeArrowheads="1"/>
          </p:cNvSpPr>
          <p:nvPr>
            <p:ph type="body" idx="1"/>
          </p:nvPr>
        </p:nvSpPr>
        <p:spPr>
          <a:xfrm>
            <a:off x="685800" y="892175"/>
            <a:ext cx="8229600" cy="5257800"/>
          </a:xfrm>
        </p:spPr>
        <p:txBody>
          <a:bodyPr/>
          <a:lstStyle/>
          <a:p>
            <a:pPr eaLnBrk="1" hangingPunct="1">
              <a:lnSpc>
                <a:spcPct val="80000"/>
              </a:lnSpc>
            </a:pPr>
            <a:r>
              <a:rPr lang="en-US" sz="2800" smtClean="0"/>
              <a:t>CardLayout Constructors:</a:t>
            </a:r>
          </a:p>
          <a:p>
            <a:pPr eaLnBrk="1" hangingPunct="1">
              <a:lnSpc>
                <a:spcPct val="80000"/>
              </a:lnSpc>
              <a:buFontTx/>
              <a:buNone/>
            </a:pPr>
            <a:r>
              <a:rPr lang="en-US" sz="2800" b="1" smtClean="0"/>
              <a:t>CardLayout</a:t>
            </a:r>
            <a:r>
              <a:rPr lang="en-US" sz="2800" smtClean="0"/>
              <a:t>()</a:t>
            </a:r>
          </a:p>
          <a:p>
            <a:pPr eaLnBrk="1" hangingPunct="1">
              <a:lnSpc>
                <a:spcPct val="80000"/>
              </a:lnSpc>
              <a:buFontTx/>
              <a:buNone/>
            </a:pPr>
            <a:r>
              <a:rPr lang="en-US" sz="2800" b="1" smtClean="0"/>
              <a:t>CardLayout</a:t>
            </a:r>
            <a:r>
              <a:rPr lang="en-US" sz="2800" smtClean="0"/>
              <a:t>(int hgap, int vgap)</a:t>
            </a:r>
          </a:p>
          <a:p>
            <a:pPr>
              <a:lnSpc>
                <a:spcPct val="80000"/>
              </a:lnSpc>
            </a:pPr>
            <a:r>
              <a:rPr lang="en-US" sz="2800" smtClean="0"/>
              <a:t>Đưa 1 panel con vào panel cha</a:t>
            </a:r>
          </a:p>
          <a:p>
            <a:pPr eaLnBrk="1" hangingPunct="1">
              <a:lnSpc>
                <a:spcPct val="80000"/>
              </a:lnSpc>
              <a:buFontTx/>
              <a:buNone/>
            </a:pPr>
            <a:r>
              <a:rPr lang="en-US" sz="2800" smtClean="0"/>
              <a:t>FatherPanel.add (sonPanel);</a:t>
            </a:r>
          </a:p>
          <a:p>
            <a:pPr eaLnBrk="1" hangingPunct="1">
              <a:lnSpc>
                <a:spcPct val="80000"/>
              </a:lnSpc>
              <a:buFontTx/>
              <a:buNone/>
            </a:pPr>
            <a:r>
              <a:rPr lang="en-US" sz="2800" smtClean="0"/>
              <a:t>FatherPanel.add (“Alias”,sonPanel);</a:t>
            </a:r>
          </a:p>
          <a:p>
            <a:pPr>
              <a:lnSpc>
                <a:spcPct val="80000"/>
              </a:lnSpc>
            </a:pPr>
            <a:r>
              <a:rPr lang="en-US" sz="2800" smtClean="0"/>
              <a:t>Chọn 1 panel sẽ hiển thị</a:t>
            </a:r>
          </a:p>
          <a:p>
            <a:pPr eaLnBrk="1" hangingPunct="1">
              <a:lnSpc>
                <a:spcPct val="80000"/>
              </a:lnSpc>
              <a:buFontTx/>
              <a:buNone/>
            </a:pPr>
            <a:r>
              <a:rPr lang="en-US" sz="2800" smtClean="0"/>
              <a:t>Card.first(FatherPanel);</a:t>
            </a:r>
          </a:p>
          <a:p>
            <a:pPr eaLnBrk="1" hangingPunct="1">
              <a:lnSpc>
                <a:spcPct val="80000"/>
              </a:lnSpc>
              <a:buFontTx/>
              <a:buNone/>
            </a:pPr>
            <a:r>
              <a:rPr lang="en-US" sz="2800" smtClean="0"/>
              <a:t>Card.last(FatherPanel);</a:t>
            </a:r>
          </a:p>
          <a:p>
            <a:pPr eaLnBrk="1" hangingPunct="1">
              <a:lnSpc>
                <a:spcPct val="80000"/>
              </a:lnSpc>
              <a:buFontTx/>
              <a:buNone/>
            </a:pPr>
            <a:r>
              <a:rPr lang="en-US" sz="2800" smtClean="0"/>
              <a:t>Card.next(FatherPanel);</a:t>
            </a:r>
          </a:p>
          <a:p>
            <a:pPr eaLnBrk="1" hangingPunct="1">
              <a:lnSpc>
                <a:spcPct val="80000"/>
              </a:lnSpc>
              <a:buFontTx/>
              <a:buNone/>
            </a:pPr>
            <a:r>
              <a:rPr lang="en-US" sz="2800" smtClean="0"/>
              <a:t>Card.previous(FatherPanel);</a:t>
            </a:r>
          </a:p>
          <a:p>
            <a:pPr eaLnBrk="1" hangingPunct="1">
              <a:lnSpc>
                <a:spcPct val="80000"/>
              </a:lnSpc>
              <a:buFontTx/>
              <a:buNone/>
            </a:pPr>
            <a:r>
              <a:rPr lang="en-US" sz="2800" smtClean="0"/>
              <a:t>Card.show( FatherPanel, “Alias_of_sonPanel”);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latin typeface="Times New Roman" panose="02020603050405020304" pitchFamily="18" charset="0"/>
                <a:cs typeface="Times New Roman" panose="02020603050405020304" pitchFamily="18" charset="0"/>
              </a:rPr>
              <a:t>Java SWING</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mtClean="0"/>
              <a:t>Cung cấp thêm các đối tượng mới để xây dựng giao diện đồ họa</a:t>
            </a:r>
          </a:p>
          <a:p>
            <a:r>
              <a:rPr lang="vi-VN" i="1" smtClean="0"/>
              <a:t>look-and-feel: tùy biến để các thành phần giao diện của Swing nhìn</a:t>
            </a:r>
          </a:p>
          <a:p>
            <a:r>
              <a:rPr lang="vi-VN" smtClean="0"/>
              <a:t>giống như các thành phần giao diện của HĐH</a:t>
            </a:r>
          </a:p>
          <a:p>
            <a:r>
              <a:rPr lang="en-US" smtClean="0"/>
              <a:t>Hỗ trợ các thao tác sử dụng bàn phím thay chuột</a:t>
            </a:r>
          </a:p>
          <a:p>
            <a:r>
              <a:rPr lang="vi-VN" smtClean="0"/>
              <a:t>Sử dụng tài nguyên hiệu quả hơn</a:t>
            </a: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67512"/>
          </a:xfrm>
        </p:spPr>
        <p:txBody>
          <a:bodyPr>
            <a:normAutofit/>
          </a:bodyPr>
          <a:lstStyle/>
          <a:p>
            <a:r>
              <a:rPr lang="en-US" sz="4000" b="1" smtClean="0">
                <a:latin typeface="Times New Roman" panose="02020603050405020304" pitchFamily="18" charset="0"/>
                <a:cs typeface="Times New Roman" panose="02020603050405020304" pitchFamily="18" charset="0"/>
              </a:rPr>
              <a:t>Java SWING</a:t>
            </a:r>
            <a:endParaRPr lang="en-US" sz="4000"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74</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066800"/>
            <a:ext cx="7515225" cy="416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67512"/>
          </a:xfrm>
        </p:spPr>
        <p:txBody>
          <a:bodyPr>
            <a:normAutofit/>
          </a:bodyPr>
          <a:lstStyle/>
          <a:p>
            <a:r>
              <a:rPr lang="en-US" sz="4000" b="1" smtClean="0"/>
              <a:t>Java SWING</a:t>
            </a:r>
            <a:endParaRPr lang="en-US" sz="4000" b="1"/>
          </a:p>
        </p:txBody>
      </p:sp>
      <p:sp>
        <p:nvSpPr>
          <p:cNvPr id="4" name="Slide Number Placeholder 3"/>
          <p:cNvSpPr>
            <a:spLocks noGrp="1"/>
          </p:cNvSpPr>
          <p:nvPr>
            <p:ph type="sldNum" sz="quarter" idx="12"/>
          </p:nvPr>
        </p:nvSpPr>
        <p:spPr/>
        <p:txBody>
          <a:bodyPr/>
          <a:lstStyle/>
          <a:p>
            <a:fld id="{C3A67AEA-BCC7-46E0-99F2-CE9411619494}" type="slidenum">
              <a:rPr lang="en-US" smtClean="0"/>
              <a:pPr/>
              <a:t>75</a:t>
            </a:fld>
            <a:endParaRPr lang="en-US"/>
          </a:p>
        </p:txBody>
      </p:sp>
      <p:pic>
        <p:nvPicPr>
          <p:cNvPr id="5" name="Picture 2" descr="https://www.researchgate.net/profile/David-Adjepon-Yamoah/publication/239608201/figure/fig6/AS:298575541096451@1448197364110/Java-AWT-Swing-and-Applet-Components-Hierarchy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11655"/>
            <a:ext cx="6096000" cy="470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2195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smtClean="0"/>
              <a:t>Java SWING</a:t>
            </a:r>
            <a:endParaRPr lang="en-US" sz="4000"/>
          </a:p>
        </p:txBody>
      </p:sp>
      <p:sp>
        <p:nvSpPr>
          <p:cNvPr id="4" name="Slide Number Placeholder 3"/>
          <p:cNvSpPr>
            <a:spLocks noGrp="1"/>
          </p:cNvSpPr>
          <p:nvPr>
            <p:ph type="sldNum" sz="quarter" idx="12"/>
          </p:nvPr>
        </p:nvSpPr>
        <p:spPr/>
        <p:txBody>
          <a:bodyPr/>
          <a:lstStyle/>
          <a:p>
            <a:fld id="{C3A67AEA-BCC7-46E0-99F2-CE9411619494}" type="slidenum">
              <a:rPr lang="en-US" smtClean="0"/>
              <a:pPr/>
              <a:t>76</a:t>
            </a:fld>
            <a:endParaRPr lang="en-US"/>
          </a:p>
        </p:txBody>
      </p:sp>
      <p:pic>
        <p:nvPicPr>
          <p:cNvPr id="2052" name="Picture 4"/>
          <p:cNvPicPr>
            <a:picLocks noChangeAspect="1" noChangeArrowheads="1"/>
          </p:cNvPicPr>
          <p:nvPr/>
        </p:nvPicPr>
        <p:blipFill>
          <a:blip r:embed="rId2" cstate="print"/>
          <a:srcRect/>
          <a:stretch>
            <a:fillRect/>
          </a:stretch>
        </p:blipFill>
        <p:spPr bwMode="auto">
          <a:xfrm>
            <a:off x="1019175" y="1157288"/>
            <a:ext cx="7105650" cy="454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65580"/>
            <a:ext cx="5245456" cy="782907"/>
          </a:xfrm>
          <a:prstGeom prst="rect">
            <a:avLst/>
          </a:prstGeom>
        </p:spPr>
        <p:txBody>
          <a:bodyPr vert="horz" wrap="square" lIns="0" tIns="13335" rIns="0" bIns="0" rtlCol="0">
            <a:spAutoFit/>
          </a:bodyPr>
          <a:lstStyle/>
          <a:p>
            <a:pPr marL="12700">
              <a:lnSpc>
                <a:spcPct val="100000"/>
              </a:lnSpc>
              <a:spcBef>
                <a:spcPts val="105"/>
              </a:spcBef>
            </a:pPr>
            <a:r>
              <a:rPr spc="-20">
                <a:solidFill>
                  <a:srgbClr val="0070C0"/>
                </a:solidFill>
                <a:latin typeface="Times New Roman" panose="02020603050405020304" pitchFamily="18" charset="0"/>
                <a:cs typeface="Times New Roman" panose="02020603050405020304" pitchFamily="18" charset="0"/>
              </a:rPr>
              <a:t>Dialog:</a:t>
            </a:r>
            <a:r>
              <a:rPr spc="-35">
                <a:solidFill>
                  <a:srgbClr val="0070C0"/>
                </a:solidFill>
                <a:latin typeface="Times New Roman" panose="02020603050405020304" pitchFamily="18" charset="0"/>
                <a:cs typeface="Times New Roman" panose="02020603050405020304" pitchFamily="18" charset="0"/>
              </a:rPr>
              <a:t> </a:t>
            </a:r>
            <a:r>
              <a:rPr spc="-55">
                <a:solidFill>
                  <a:srgbClr val="0070C0"/>
                </a:solidFill>
                <a:latin typeface="Times New Roman" panose="02020603050405020304" pitchFamily="18" charset="0"/>
                <a:cs typeface="Times New Roman" panose="02020603050405020304" pitchFamily="18" charset="0"/>
              </a:rPr>
              <a:t>JOptionPane</a:t>
            </a:r>
          </a:p>
        </p:txBody>
      </p:sp>
      <p:sp>
        <p:nvSpPr>
          <p:cNvPr id="3" name="object 3"/>
          <p:cNvSpPr txBox="1"/>
          <p:nvPr/>
        </p:nvSpPr>
        <p:spPr>
          <a:xfrm>
            <a:off x="459740" y="1244600"/>
            <a:ext cx="8207375" cy="1122680"/>
          </a:xfrm>
          <a:prstGeom prst="rect">
            <a:avLst/>
          </a:prstGeom>
        </p:spPr>
        <p:txBody>
          <a:bodyPr vert="horz" wrap="square" lIns="0" tIns="12700" rIns="0" bIns="0" rtlCol="0">
            <a:spAutoFit/>
          </a:bodyPr>
          <a:lstStyle/>
          <a:p>
            <a:pPr marL="12700" marR="5080">
              <a:lnSpc>
                <a:spcPct val="100000"/>
              </a:lnSpc>
              <a:spcBef>
                <a:spcPts val="100"/>
              </a:spcBef>
            </a:pPr>
            <a:r>
              <a:rPr sz="2400" spc="-55">
                <a:latin typeface="Arial"/>
                <a:cs typeface="Arial"/>
              </a:rPr>
              <a:t>JOptionPane </a:t>
            </a:r>
            <a:r>
              <a:rPr sz="2400" spc="-5">
                <a:latin typeface="Arial"/>
                <a:cs typeface="Arial"/>
              </a:rPr>
              <a:t>cho </a:t>
            </a:r>
            <a:r>
              <a:rPr sz="2400" spc="20">
                <a:latin typeface="Arial"/>
                <a:cs typeface="Arial"/>
              </a:rPr>
              <a:t>phép </a:t>
            </a:r>
            <a:r>
              <a:rPr sz="2400" spc="-5" smtClean="0">
                <a:latin typeface="Arial"/>
                <a:cs typeface="Arial"/>
              </a:rPr>
              <a:t>dễ </a:t>
            </a:r>
            <a:r>
              <a:rPr sz="2400" spc="15">
                <a:latin typeface="Arial"/>
                <a:cs typeface="Arial"/>
              </a:rPr>
              <a:t>dàng </a:t>
            </a:r>
            <a:r>
              <a:rPr sz="2400" spc="30">
                <a:latin typeface="Arial"/>
                <a:cs typeface="Arial"/>
              </a:rPr>
              <a:t>tạo </a:t>
            </a:r>
            <a:r>
              <a:rPr sz="2400" spc="-40">
                <a:latin typeface="Arial"/>
                <a:cs typeface="Arial"/>
              </a:rPr>
              <a:t>ra </a:t>
            </a:r>
            <a:r>
              <a:rPr sz="2400" spc="-105">
                <a:latin typeface="Arial"/>
                <a:cs typeface="Arial"/>
              </a:rPr>
              <a:t>các </a:t>
            </a:r>
            <a:r>
              <a:rPr sz="2400" spc="50">
                <a:latin typeface="Arial"/>
                <a:cs typeface="Arial"/>
              </a:rPr>
              <a:t>hộp </a:t>
            </a:r>
            <a:r>
              <a:rPr sz="2400" spc="30">
                <a:latin typeface="Arial"/>
                <a:cs typeface="Arial"/>
              </a:rPr>
              <a:t>thoại </a:t>
            </a:r>
            <a:r>
              <a:rPr sz="2400" spc="-5">
                <a:latin typeface="Arial"/>
                <a:cs typeface="Arial"/>
              </a:rPr>
              <a:t>để  nhập </a:t>
            </a:r>
            <a:r>
              <a:rPr sz="2400" spc="-60">
                <a:latin typeface="Arial"/>
                <a:cs typeface="Arial"/>
              </a:rPr>
              <a:t>dữ </a:t>
            </a:r>
            <a:r>
              <a:rPr sz="2400" spc="5">
                <a:latin typeface="Arial"/>
                <a:cs typeface="Arial"/>
              </a:rPr>
              <a:t>liệu </a:t>
            </a:r>
            <a:r>
              <a:rPr sz="2400" spc="-110">
                <a:latin typeface="Arial"/>
                <a:cs typeface="Arial"/>
              </a:rPr>
              <a:t>và </a:t>
            </a:r>
            <a:r>
              <a:rPr sz="2400">
                <a:latin typeface="Arial"/>
                <a:cs typeface="Arial"/>
              </a:rPr>
              <a:t>hiển </a:t>
            </a:r>
            <a:r>
              <a:rPr sz="2400" spc="70">
                <a:latin typeface="Arial"/>
                <a:cs typeface="Arial"/>
              </a:rPr>
              <a:t>thị </a:t>
            </a:r>
            <a:r>
              <a:rPr sz="2400" spc="15">
                <a:latin typeface="Arial"/>
                <a:cs typeface="Arial"/>
              </a:rPr>
              <a:t>kết </a:t>
            </a:r>
            <a:r>
              <a:rPr sz="2400" spc="-45">
                <a:latin typeface="Arial"/>
                <a:cs typeface="Arial"/>
              </a:rPr>
              <a:t>quả. </a:t>
            </a:r>
            <a:r>
              <a:rPr sz="2400" spc="-90">
                <a:latin typeface="Arial"/>
                <a:cs typeface="Arial"/>
              </a:rPr>
              <a:t>Có </a:t>
            </a:r>
            <a:r>
              <a:rPr sz="2400" spc="20">
                <a:latin typeface="Arial"/>
                <a:cs typeface="Arial"/>
              </a:rPr>
              <a:t>rất </a:t>
            </a:r>
            <a:r>
              <a:rPr sz="2400">
                <a:latin typeface="Arial"/>
                <a:cs typeface="Arial"/>
              </a:rPr>
              <a:t>nhiều </a:t>
            </a:r>
            <a:r>
              <a:rPr sz="2400" spc="-95">
                <a:latin typeface="Arial"/>
                <a:cs typeface="Arial"/>
              </a:rPr>
              <a:t>lựa </a:t>
            </a:r>
            <a:r>
              <a:rPr sz="2400">
                <a:latin typeface="Arial"/>
                <a:cs typeface="Arial"/>
              </a:rPr>
              <a:t>chọn </a:t>
            </a:r>
            <a:r>
              <a:rPr sz="2400" spc="15">
                <a:latin typeface="Arial"/>
                <a:cs typeface="Arial"/>
              </a:rPr>
              <a:t>khi </a:t>
            </a:r>
            <a:r>
              <a:rPr sz="2400" spc="-190">
                <a:latin typeface="Arial"/>
                <a:cs typeface="Arial"/>
              </a:rPr>
              <a:t>sử  </a:t>
            </a:r>
            <a:r>
              <a:rPr sz="2400" spc="45">
                <a:latin typeface="Arial"/>
                <a:cs typeface="Arial"/>
              </a:rPr>
              <a:t>dụng </a:t>
            </a:r>
            <a:r>
              <a:rPr sz="2400" spc="-60">
                <a:latin typeface="Arial"/>
                <a:cs typeface="Arial"/>
              </a:rPr>
              <a:t>JOptionPane. </a:t>
            </a:r>
            <a:r>
              <a:rPr sz="2400" spc="-145">
                <a:latin typeface="Arial"/>
                <a:cs typeface="Arial"/>
              </a:rPr>
              <a:t>Sau </a:t>
            </a:r>
            <a:r>
              <a:rPr sz="2400" spc="-25">
                <a:latin typeface="Arial"/>
                <a:cs typeface="Arial"/>
              </a:rPr>
              <a:t>đây </a:t>
            </a:r>
            <a:r>
              <a:rPr sz="2400" spc="-40">
                <a:latin typeface="Arial"/>
                <a:cs typeface="Arial"/>
              </a:rPr>
              <a:t>là cú </a:t>
            </a:r>
            <a:r>
              <a:rPr sz="2400" spc="15">
                <a:latin typeface="Arial"/>
                <a:cs typeface="Arial"/>
              </a:rPr>
              <a:t>pháp dạng </a:t>
            </a:r>
            <a:r>
              <a:rPr sz="2400" spc="-20">
                <a:latin typeface="Arial"/>
                <a:cs typeface="Arial"/>
              </a:rPr>
              <a:t>đơn</a:t>
            </a:r>
            <a:r>
              <a:rPr sz="2400" spc="250">
                <a:latin typeface="Arial"/>
                <a:cs typeface="Arial"/>
              </a:rPr>
              <a:t> </a:t>
            </a:r>
            <a:r>
              <a:rPr sz="2400" spc="-25">
                <a:latin typeface="Arial"/>
                <a:cs typeface="Arial"/>
              </a:rPr>
              <a:t>giản:</a:t>
            </a:r>
            <a:endParaRPr sz="2400">
              <a:latin typeface="Arial"/>
              <a:cs typeface="Arial"/>
            </a:endParaRPr>
          </a:p>
        </p:txBody>
      </p:sp>
      <p:graphicFrame>
        <p:nvGraphicFramePr>
          <p:cNvPr id="4" name="object 4"/>
          <p:cNvGraphicFramePr>
            <a:graphicFrameLocks noGrp="1"/>
          </p:cNvGraphicFramePr>
          <p:nvPr/>
        </p:nvGraphicFramePr>
        <p:xfrm>
          <a:off x="450850" y="2660650"/>
          <a:ext cx="8229600" cy="1174863"/>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432257">
                <a:tc>
                  <a:txBody>
                    <a:bodyPr/>
                    <a:lstStyle/>
                    <a:p>
                      <a:pPr marL="525145">
                        <a:lnSpc>
                          <a:spcPct val="100000"/>
                        </a:lnSpc>
                        <a:spcBef>
                          <a:spcPts val="105"/>
                        </a:spcBef>
                      </a:pPr>
                      <a:r>
                        <a:rPr sz="2400" b="1" spc="-5">
                          <a:latin typeface="Carlito"/>
                          <a:cs typeface="Carlito"/>
                        </a:rPr>
                        <a:t>Giá</a:t>
                      </a:r>
                      <a:r>
                        <a:rPr sz="2400" b="1" spc="-15">
                          <a:latin typeface="Carlito"/>
                          <a:cs typeface="Carlito"/>
                        </a:rPr>
                        <a:t> </a:t>
                      </a:r>
                      <a:r>
                        <a:rPr sz="2400" b="1" spc="-45">
                          <a:latin typeface="Arial"/>
                          <a:cs typeface="Arial"/>
                        </a:rPr>
                        <a:t>trị</a:t>
                      </a:r>
                      <a:endParaRPr sz="240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algn="ctr">
                        <a:lnSpc>
                          <a:spcPct val="100000"/>
                        </a:lnSpc>
                        <a:spcBef>
                          <a:spcPts val="105"/>
                        </a:spcBef>
                      </a:pPr>
                      <a:r>
                        <a:rPr sz="2400" b="1" spc="-235">
                          <a:latin typeface="Arial"/>
                          <a:cs typeface="Arial"/>
                        </a:rPr>
                        <a:t>Phương</a:t>
                      </a:r>
                      <a:r>
                        <a:rPr sz="2400" b="1" spc="-130">
                          <a:latin typeface="Arial"/>
                          <a:cs typeface="Arial"/>
                        </a:rPr>
                        <a:t> </a:t>
                      </a:r>
                      <a:r>
                        <a:rPr sz="2400" b="1" spc="-170">
                          <a:latin typeface="Arial"/>
                          <a:cs typeface="Arial"/>
                        </a:rPr>
                        <a:t>thức</a:t>
                      </a:r>
                      <a:endParaRPr sz="240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0"/>
                  </a:ext>
                </a:extLst>
              </a:tr>
              <a:tr h="371309">
                <a:tc>
                  <a:txBody>
                    <a:bodyPr/>
                    <a:lstStyle/>
                    <a:p>
                      <a:pPr marL="415290">
                        <a:lnSpc>
                          <a:spcPct val="100000"/>
                        </a:lnSpc>
                        <a:spcBef>
                          <a:spcPts val="204"/>
                        </a:spcBef>
                      </a:pPr>
                      <a:r>
                        <a:rPr sz="2000">
                          <a:latin typeface="Arial"/>
                          <a:cs typeface="Arial"/>
                        </a:rPr>
                        <a:t>userInput</a:t>
                      </a:r>
                      <a:r>
                        <a:rPr sz="2000" spc="-25">
                          <a:latin typeface="Arial"/>
                          <a:cs typeface="Arial"/>
                        </a:rPr>
                        <a:t> </a:t>
                      </a:r>
                      <a:r>
                        <a:rPr sz="2000" spc="200">
                          <a:latin typeface="Arial"/>
                          <a:cs typeface="Arial"/>
                        </a:rPr>
                        <a:t>=</a:t>
                      </a:r>
                      <a:endParaRPr sz="20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41935">
                        <a:lnSpc>
                          <a:spcPct val="100000"/>
                        </a:lnSpc>
                        <a:spcBef>
                          <a:spcPts val="204"/>
                        </a:spcBef>
                      </a:pPr>
                      <a:r>
                        <a:rPr sz="2000" spc="-15">
                          <a:latin typeface="Arial"/>
                          <a:cs typeface="Arial"/>
                        </a:rPr>
                        <a:t>JOptionPane.</a:t>
                      </a:r>
                      <a:r>
                        <a:rPr sz="2000" b="1" spc="-15">
                          <a:latin typeface="Arial"/>
                          <a:cs typeface="Arial"/>
                        </a:rPr>
                        <a:t>showInputDialog</a:t>
                      </a:r>
                      <a:r>
                        <a:rPr sz="2000" spc="-15">
                          <a:latin typeface="Arial"/>
                          <a:cs typeface="Arial"/>
                        </a:rPr>
                        <a:t>(component,</a:t>
                      </a:r>
                      <a:r>
                        <a:rPr sz="2000" spc="-45">
                          <a:latin typeface="Arial"/>
                          <a:cs typeface="Arial"/>
                        </a:rPr>
                        <a:t> </a:t>
                      </a:r>
                      <a:r>
                        <a:rPr sz="2000" spc="-20">
                          <a:latin typeface="Arial"/>
                          <a:cs typeface="Arial"/>
                        </a:rPr>
                        <a:t>text);</a:t>
                      </a:r>
                      <a:endParaRPr sz="20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1"/>
                  </a:ext>
                </a:extLst>
              </a:tr>
              <a:tr h="371297">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tc>
                  <a:txBody>
                    <a:bodyPr/>
                    <a:lstStyle/>
                    <a:p>
                      <a:pPr marL="241300">
                        <a:lnSpc>
                          <a:spcPct val="100000"/>
                        </a:lnSpc>
                        <a:spcBef>
                          <a:spcPts val="204"/>
                        </a:spcBef>
                      </a:pPr>
                      <a:r>
                        <a:rPr sz="2000" spc="-25">
                          <a:latin typeface="Arial"/>
                          <a:cs typeface="Arial"/>
                        </a:rPr>
                        <a:t>JOptionPane.</a:t>
                      </a:r>
                      <a:r>
                        <a:rPr sz="2000" b="1" spc="-25">
                          <a:latin typeface="Arial"/>
                          <a:cs typeface="Arial"/>
                        </a:rPr>
                        <a:t>showMessageDialog</a:t>
                      </a:r>
                      <a:r>
                        <a:rPr sz="2000" spc="-25">
                          <a:latin typeface="Arial"/>
                          <a:cs typeface="Arial"/>
                        </a:rPr>
                        <a:t>(component,</a:t>
                      </a:r>
                      <a:r>
                        <a:rPr sz="2000" spc="-65">
                          <a:latin typeface="Arial"/>
                          <a:cs typeface="Arial"/>
                        </a:rPr>
                        <a:t> </a:t>
                      </a:r>
                      <a:r>
                        <a:rPr sz="2000" spc="-20">
                          <a:latin typeface="Arial"/>
                          <a:cs typeface="Arial"/>
                        </a:rPr>
                        <a:t>text);</a:t>
                      </a:r>
                      <a:endParaRPr sz="2000">
                        <a:latin typeface="Arial"/>
                        <a:cs typeface="Arial"/>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CEAE8"/>
                    </a:solidFill>
                  </a:tcPr>
                </a:tc>
                <a:extLst>
                  <a:ext uri="{0D108BD9-81ED-4DB2-BD59-A6C34878D82A}">
                    <a16:rowId xmlns:a16="http://schemas.microsoft.com/office/drawing/2014/main" val="10002"/>
                  </a:ext>
                </a:extLst>
              </a:tr>
            </a:tbl>
          </a:graphicData>
        </a:graphic>
      </p:graphicFrame>
      <p:sp>
        <p:nvSpPr>
          <p:cNvPr id="5" name="object 5"/>
          <p:cNvSpPr txBox="1"/>
          <p:nvPr/>
        </p:nvSpPr>
        <p:spPr>
          <a:xfrm>
            <a:off x="535940" y="4323079"/>
            <a:ext cx="7574915" cy="1874872"/>
          </a:xfrm>
          <a:prstGeom prst="rect">
            <a:avLst/>
          </a:prstGeom>
        </p:spPr>
        <p:txBody>
          <a:bodyPr vert="horz" wrap="square" lIns="0" tIns="12700" rIns="0" bIns="0" rtlCol="0">
            <a:spAutoFit/>
          </a:bodyPr>
          <a:lstStyle/>
          <a:p>
            <a:pPr marL="12700">
              <a:lnSpc>
                <a:spcPct val="100000"/>
              </a:lnSpc>
              <a:spcBef>
                <a:spcPts val="100"/>
              </a:spcBef>
            </a:pPr>
            <a:r>
              <a:rPr sz="2400" spc="-25">
                <a:latin typeface="Arial"/>
                <a:cs typeface="Arial"/>
              </a:rPr>
              <a:t>Trong</a:t>
            </a:r>
            <a:r>
              <a:rPr sz="2400" spc="-5">
                <a:latin typeface="Arial"/>
                <a:cs typeface="Arial"/>
              </a:rPr>
              <a:t> đó:</a:t>
            </a:r>
            <a:endParaRPr sz="2400">
              <a:latin typeface="Arial"/>
              <a:cs typeface="Arial"/>
            </a:endParaRPr>
          </a:p>
          <a:p>
            <a:pPr>
              <a:lnSpc>
                <a:spcPct val="100000"/>
              </a:lnSpc>
              <a:spcBef>
                <a:spcPts val="5"/>
              </a:spcBef>
            </a:pPr>
            <a:endParaRPr sz="2500">
              <a:latin typeface="Arial"/>
              <a:cs typeface="Arial"/>
            </a:endParaRPr>
          </a:p>
          <a:p>
            <a:pPr marL="181610" marR="5080" indent="-169545">
              <a:lnSpc>
                <a:spcPct val="100000"/>
              </a:lnSpc>
              <a:buChar char="-"/>
              <a:tabLst>
                <a:tab pos="198755" algn="l"/>
              </a:tabLst>
            </a:pPr>
            <a:r>
              <a:rPr sz="2400" b="1" i="1" spc="-10">
                <a:latin typeface="Arial"/>
                <a:cs typeface="Arial"/>
              </a:rPr>
              <a:t>component</a:t>
            </a:r>
            <a:r>
              <a:rPr sz="2400" i="1" spc="-10">
                <a:latin typeface="Arial"/>
                <a:cs typeface="Arial"/>
              </a:rPr>
              <a:t> </a:t>
            </a:r>
            <a:r>
              <a:rPr sz="2400" i="1" spc="-5">
                <a:latin typeface="Arial"/>
                <a:cs typeface="Arial"/>
              </a:rPr>
              <a:t>là </a:t>
            </a:r>
            <a:r>
              <a:rPr lang="en-US" sz="2400" i="1" smtClean="0">
                <a:latin typeface="Arial"/>
                <a:cs typeface="Arial"/>
              </a:rPr>
              <a:t>đối tượng cha</a:t>
            </a:r>
            <a:r>
              <a:rPr sz="2400" i="1" smtClean="0">
                <a:latin typeface="Arial"/>
                <a:cs typeface="Arial"/>
              </a:rPr>
              <a:t> </a:t>
            </a:r>
            <a:r>
              <a:rPr sz="2400" i="1" spc="-15">
                <a:latin typeface="Arial"/>
                <a:cs typeface="Arial"/>
              </a:rPr>
              <a:t>mà </a:t>
            </a:r>
            <a:r>
              <a:rPr sz="2400" i="1" spc="-5">
                <a:latin typeface="Arial"/>
                <a:cs typeface="Arial"/>
              </a:rPr>
              <a:t>hộp thoại này </a:t>
            </a:r>
            <a:r>
              <a:rPr sz="2400" i="1">
                <a:latin typeface="Arial"/>
                <a:cs typeface="Arial"/>
              </a:rPr>
              <a:t>sẽ </a:t>
            </a:r>
            <a:r>
              <a:rPr sz="2400" i="1" spc="-5">
                <a:latin typeface="Arial"/>
                <a:cs typeface="Arial"/>
              </a:rPr>
              <a:t>đặt lên trên,  nếu không có thì đặt là</a:t>
            </a:r>
            <a:r>
              <a:rPr sz="2400" i="1" spc="15">
                <a:latin typeface="Arial"/>
                <a:cs typeface="Arial"/>
              </a:rPr>
              <a:t> </a:t>
            </a:r>
            <a:r>
              <a:rPr sz="2400" i="1" spc="-5">
                <a:latin typeface="Arial"/>
                <a:cs typeface="Arial"/>
              </a:rPr>
              <a:t>null</a:t>
            </a:r>
            <a:endParaRPr sz="2400">
              <a:latin typeface="Arial"/>
              <a:cs typeface="Arial"/>
            </a:endParaRPr>
          </a:p>
          <a:p>
            <a:pPr marL="198120" indent="-186055">
              <a:lnSpc>
                <a:spcPct val="100000"/>
              </a:lnSpc>
              <a:buChar char="-"/>
              <a:tabLst>
                <a:tab pos="198755" algn="l"/>
              </a:tabLst>
            </a:pPr>
            <a:r>
              <a:rPr sz="2400" b="1" i="1" spc="-5">
                <a:latin typeface="Arial"/>
                <a:cs typeface="Arial"/>
              </a:rPr>
              <a:t>text</a:t>
            </a:r>
            <a:r>
              <a:rPr sz="2400" i="1" spc="-5">
                <a:solidFill>
                  <a:srgbClr val="F16521"/>
                </a:solidFill>
                <a:latin typeface="Arial"/>
                <a:cs typeface="Arial"/>
              </a:rPr>
              <a:t> </a:t>
            </a:r>
            <a:r>
              <a:rPr sz="2400" i="1" spc="-5">
                <a:latin typeface="Arial"/>
                <a:cs typeface="Arial"/>
              </a:rPr>
              <a:t>là xâu </a:t>
            </a:r>
            <a:r>
              <a:rPr sz="2400" i="1">
                <a:latin typeface="Arial"/>
                <a:cs typeface="Arial"/>
              </a:rPr>
              <a:t>ký</a:t>
            </a:r>
            <a:r>
              <a:rPr sz="2400" i="1" spc="-5">
                <a:latin typeface="Arial"/>
                <a:cs typeface="Arial"/>
              </a:rPr>
              <a:t> </a:t>
            </a:r>
            <a:r>
              <a:rPr sz="2400" i="1" spc="5" smtClean="0">
                <a:latin typeface="Arial"/>
                <a:cs typeface="Arial"/>
              </a:rPr>
              <a:t>tự</a:t>
            </a:r>
            <a:r>
              <a:rPr lang="en-US" sz="2400" i="1" spc="5" smtClean="0">
                <a:latin typeface="Arial"/>
                <a:cs typeface="Arial"/>
              </a:rPr>
              <a:t> sẽ hiển thị trên JOptionPane</a:t>
            </a:r>
            <a:endParaRPr sz="2400">
              <a:latin typeface="Arial"/>
              <a:cs typeface="Arial"/>
            </a:endParaRPr>
          </a:p>
        </p:txBody>
      </p:sp>
    </p:spTree>
    <p:extLst>
      <p:ext uri="{BB962C8B-B14F-4D97-AF65-F5344CB8AC3E}">
        <p14:creationId xmlns:p14="http://schemas.microsoft.com/office/powerpoint/2010/main" val="11189756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81000"/>
            <a:ext cx="5171408" cy="782907"/>
          </a:xfrm>
          <a:prstGeom prst="rect">
            <a:avLst/>
          </a:prstGeom>
        </p:spPr>
        <p:txBody>
          <a:bodyPr vert="horz" wrap="square" lIns="0" tIns="13335" rIns="0" bIns="0" rtlCol="0">
            <a:spAutoFit/>
          </a:bodyPr>
          <a:lstStyle/>
          <a:p>
            <a:pPr marL="12700">
              <a:lnSpc>
                <a:spcPct val="100000"/>
              </a:lnSpc>
              <a:spcBef>
                <a:spcPts val="105"/>
              </a:spcBef>
            </a:pPr>
            <a:r>
              <a:rPr spc="-30">
                <a:solidFill>
                  <a:srgbClr val="0070C0"/>
                </a:solidFill>
              </a:rPr>
              <a:t>Component:</a:t>
            </a:r>
            <a:r>
              <a:rPr spc="-60">
                <a:solidFill>
                  <a:srgbClr val="0070C0"/>
                </a:solidFill>
              </a:rPr>
              <a:t> </a:t>
            </a:r>
            <a:r>
              <a:rPr spc="-100">
                <a:solidFill>
                  <a:srgbClr val="0070C0"/>
                </a:solidFill>
              </a:rPr>
              <a:t>JRadio</a:t>
            </a:r>
          </a:p>
        </p:txBody>
      </p:sp>
      <p:sp>
        <p:nvSpPr>
          <p:cNvPr id="3" name="object 3"/>
          <p:cNvSpPr/>
          <p:nvPr/>
        </p:nvSpPr>
        <p:spPr>
          <a:xfrm>
            <a:off x="5649188" y="2982188"/>
            <a:ext cx="2805544" cy="2057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09085" y="1031942"/>
            <a:ext cx="7244715" cy="5516880"/>
          </a:xfrm>
          <a:prstGeom prst="rect">
            <a:avLst/>
          </a:prstGeom>
        </p:spPr>
        <p:txBody>
          <a:bodyPr vert="horz" wrap="square" lIns="0" tIns="12065" rIns="0" bIns="0" rtlCol="0">
            <a:spAutoFit/>
          </a:bodyPr>
          <a:lstStyle/>
          <a:p>
            <a:pPr marL="13970" marR="5080" indent="1270">
              <a:lnSpc>
                <a:spcPct val="110000"/>
              </a:lnSpc>
              <a:spcBef>
                <a:spcPts val="95"/>
              </a:spcBef>
              <a:tabLst>
                <a:tab pos="3106420" algn="l"/>
              </a:tabLst>
            </a:pPr>
            <a:r>
              <a:rPr sz="2000" spc="-30">
                <a:latin typeface="Arial"/>
                <a:cs typeface="Arial"/>
              </a:rPr>
              <a:t>JRadioButton</a:t>
            </a:r>
            <a:r>
              <a:rPr sz="2000" spc="-10">
                <a:latin typeface="Arial"/>
                <a:cs typeface="Arial"/>
              </a:rPr>
              <a:t> </a:t>
            </a:r>
            <a:r>
              <a:rPr sz="2000" spc="-15">
                <a:solidFill>
                  <a:srgbClr val="0A52A0"/>
                </a:solidFill>
                <a:latin typeface="Arial"/>
                <a:cs typeface="Arial"/>
              </a:rPr>
              <a:t>yesButton	</a:t>
            </a:r>
            <a:r>
              <a:rPr sz="2000" spc="200">
                <a:latin typeface="Arial"/>
                <a:cs typeface="Arial"/>
              </a:rPr>
              <a:t>= </a:t>
            </a:r>
            <a:r>
              <a:rPr sz="2000" b="1" spc="-5">
                <a:solidFill>
                  <a:srgbClr val="0A52A0"/>
                </a:solidFill>
                <a:latin typeface="Arial"/>
                <a:cs typeface="Arial"/>
              </a:rPr>
              <a:t>new </a:t>
            </a:r>
            <a:r>
              <a:rPr sz="2000" spc="-50">
                <a:latin typeface="Arial"/>
                <a:cs typeface="Arial"/>
              </a:rPr>
              <a:t>JRadioButton("Yes" </a:t>
            </a:r>
            <a:r>
              <a:rPr sz="2000" spc="-125">
                <a:latin typeface="Arial"/>
                <a:cs typeface="Arial"/>
              </a:rPr>
              <a:t>, </a:t>
            </a:r>
            <a:r>
              <a:rPr sz="2000" spc="-15">
                <a:latin typeface="Arial"/>
                <a:cs typeface="Arial"/>
              </a:rPr>
              <a:t>true);  </a:t>
            </a:r>
            <a:r>
              <a:rPr sz="2000" spc="-30">
                <a:latin typeface="Arial"/>
                <a:cs typeface="Arial"/>
              </a:rPr>
              <a:t>JRadioButton</a:t>
            </a:r>
            <a:r>
              <a:rPr sz="2000" spc="-20">
                <a:latin typeface="Arial"/>
                <a:cs typeface="Arial"/>
              </a:rPr>
              <a:t> </a:t>
            </a:r>
            <a:r>
              <a:rPr sz="2000" spc="30">
                <a:solidFill>
                  <a:srgbClr val="0A52A0"/>
                </a:solidFill>
                <a:latin typeface="Arial"/>
                <a:cs typeface="Arial"/>
              </a:rPr>
              <a:t>noButton	</a:t>
            </a:r>
            <a:r>
              <a:rPr sz="2000" spc="200">
                <a:latin typeface="Arial"/>
                <a:cs typeface="Arial"/>
              </a:rPr>
              <a:t>= </a:t>
            </a:r>
            <a:r>
              <a:rPr sz="2000" b="1" spc="-5">
                <a:solidFill>
                  <a:srgbClr val="0A52A0"/>
                </a:solidFill>
                <a:latin typeface="Arial"/>
                <a:cs typeface="Arial"/>
              </a:rPr>
              <a:t>new </a:t>
            </a:r>
            <a:r>
              <a:rPr sz="2000" spc="-20">
                <a:latin typeface="Arial"/>
                <a:cs typeface="Arial"/>
              </a:rPr>
              <a:t>JRadioButton("No" </a:t>
            </a:r>
            <a:r>
              <a:rPr sz="2000" spc="-125">
                <a:latin typeface="Arial"/>
                <a:cs typeface="Arial"/>
              </a:rPr>
              <a:t>, </a:t>
            </a:r>
            <a:r>
              <a:rPr sz="2000" spc="-60">
                <a:latin typeface="Arial"/>
                <a:cs typeface="Arial"/>
              </a:rPr>
              <a:t>false);  </a:t>
            </a:r>
            <a:r>
              <a:rPr sz="2000" spc="-30">
                <a:latin typeface="Arial"/>
                <a:cs typeface="Arial"/>
              </a:rPr>
              <a:t>JRadioButton </a:t>
            </a:r>
            <a:r>
              <a:rPr sz="2000" spc="5">
                <a:solidFill>
                  <a:srgbClr val="0A52A0"/>
                </a:solidFill>
                <a:latin typeface="Arial"/>
                <a:cs typeface="Arial"/>
              </a:rPr>
              <a:t>maybeButton </a:t>
            </a:r>
            <a:r>
              <a:rPr sz="2000" spc="200">
                <a:latin typeface="Arial"/>
                <a:cs typeface="Arial"/>
              </a:rPr>
              <a:t>= </a:t>
            </a:r>
            <a:r>
              <a:rPr sz="2000" b="1" spc="-5">
                <a:solidFill>
                  <a:srgbClr val="0A52A0"/>
                </a:solidFill>
                <a:latin typeface="Arial"/>
                <a:cs typeface="Arial"/>
              </a:rPr>
              <a:t>new </a:t>
            </a:r>
            <a:r>
              <a:rPr sz="2000" spc="-25">
                <a:latin typeface="Arial"/>
                <a:cs typeface="Arial"/>
              </a:rPr>
              <a:t>JRadioButton("Maybe",</a:t>
            </a:r>
            <a:r>
              <a:rPr sz="2000" spc="-245">
                <a:latin typeface="Arial"/>
                <a:cs typeface="Arial"/>
              </a:rPr>
              <a:t> </a:t>
            </a:r>
            <a:r>
              <a:rPr sz="2000" spc="-60">
                <a:latin typeface="Arial"/>
                <a:cs typeface="Arial"/>
              </a:rPr>
              <a:t>false);</a:t>
            </a:r>
            <a:endParaRPr sz="2000">
              <a:latin typeface="Arial"/>
              <a:cs typeface="Arial"/>
            </a:endParaRPr>
          </a:p>
          <a:p>
            <a:pPr>
              <a:lnSpc>
                <a:spcPct val="100000"/>
              </a:lnSpc>
              <a:spcBef>
                <a:spcPts val="50"/>
              </a:spcBef>
            </a:pPr>
            <a:endParaRPr sz="2250">
              <a:latin typeface="Arial"/>
              <a:cs typeface="Arial"/>
            </a:endParaRPr>
          </a:p>
          <a:p>
            <a:pPr marL="13335" marR="2322830">
              <a:lnSpc>
                <a:spcPct val="110000"/>
              </a:lnSpc>
              <a:spcBef>
                <a:spcPts val="5"/>
              </a:spcBef>
            </a:pPr>
            <a:r>
              <a:rPr sz="2000" spc="10">
                <a:latin typeface="Arial"/>
                <a:cs typeface="Arial"/>
              </a:rPr>
              <a:t>ButtonGroup </a:t>
            </a:r>
            <a:r>
              <a:rPr sz="2000" spc="45">
                <a:latin typeface="Arial"/>
                <a:cs typeface="Arial"/>
              </a:rPr>
              <a:t>bgroup </a:t>
            </a:r>
            <a:r>
              <a:rPr sz="2000" spc="200">
                <a:latin typeface="Arial"/>
                <a:cs typeface="Arial"/>
              </a:rPr>
              <a:t>= </a:t>
            </a:r>
            <a:r>
              <a:rPr sz="2000" b="1" spc="-5">
                <a:solidFill>
                  <a:srgbClr val="0A52A0"/>
                </a:solidFill>
                <a:latin typeface="Arial"/>
                <a:cs typeface="Arial"/>
              </a:rPr>
              <a:t>new</a:t>
            </a:r>
            <a:r>
              <a:rPr sz="2000" b="1" spc="-360">
                <a:solidFill>
                  <a:srgbClr val="0A52A0"/>
                </a:solidFill>
                <a:latin typeface="Arial"/>
                <a:cs typeface="Arial"/>
              </a:rPr>
              <a:t> </a:t>
            </a:r>
            <a:r>
              <a:rPr sz="2000" spc="-10">
                <a:latin typeface="Arial"/>
                <a:cs typeface="Arial"/>
              </a:rPr>
              <a:t>ButtonGroup();  bgroup.</a:t>
            </a:r>
            <a:r>
              <a:rPr sz="2000" b="1" spc="-10">
                <a:latin typeface="Arial"/>
                <a:cs typeface="Arial"/>
              </a:rPr>
              <a:t>add</a:t>
            </a:r>
            <a:r>
              <a:rPr sz="2000" spc="-10">
                <a:latin typeface="Arial"/>
                <a:cs typeface="Arial"/>
              </a:rPr>
              <a:t>(yesButton);  </a:t>
            </a:r>
            <a:r>
              <a:rPr sz="2000" spc="5">
                <a:latin typeface="Arial"/>
                <a:cs typeface="Arial"/>
              </a:rPr>
              <a:t>bgroup.</a:t>
            </a:r>
            <a:r>
              <a:rPr sz="2000" b="1" spc="5">
                <a:latin typeface="Arial"/>
                <a:cs typeface="Arial"/>
              </a:rPr>
              <a:t>add</a:t>
            </a:r>
            <a:r>
              <a:rPr sz="2000" spc="5">
                <a:latin typeface="Arial"/>
                <a:cs typeface="Arial"/>
              </a:rPr>
              <a:t>(noButton);  </a:t>
            </a:r>
            <a:r>
              <a:rPr sz="2000" spc="-5">
                <a:latin typeface="Arial"/>
                <a:cs typeface="Arial"/>
              </a:rPr>
              <a:t>bgroup.</a:t>
            </a:r>
            <a:r>
              <a:rPr sz="2000" b="1" spc="-5">
                <a:latin typeface="Arial"/>
                <a:cs typeface="Arial"/>
              </a:rPr>
              <a:t>add</a:t>
            </a:r>
            <a:r>
              <a:rPr sz="2000" spc="-5">
                <a:latin typeface="Arial"/>
                <a:cs typeface="Arial"/>
              </a:rPr>
              <a:t>(maybeButton);</a:t>
            </a:r>
            <a:endParaRPr sz="2000">
              <a:latin typeface="Arial"/>
              <a:cs typeface="Arial"/>
            </a:endParaRPr>
          </a:p>
          <a:p>
            <a:pPr>
              <a:lnSpc>
                <a:spcPct val="100000"/>
              </a:lnSpc>
              <a:spcBef>
                <a:spcPts val="50"/>
              </a:spcBef>
            </a:pPr>
            <a:endParaRPr sz="2250">
              <a:latin typeface="Arial"/>
              <a:cs typeface="Arial"/>
            </a:endParaRPr>
          </a:p>
          <a:p>
            <a:pPr marL="12700" marR="2284095">
              <a:lnSpc>
                <a:spcPct val="110000"/>
              </a:lnSpc>
            </a:pPr>
            <a:r>
              <a:rPr sz="2000" spc="-110">
                <a:latin typeface="Arial"/>
                <a:cs typeface="Arial"/>
              </a:rPr>
              <a:t>JPanel </a:t>
            </a:r>
            <a:r>
              <a:rPr sz="2000" spc="-30">
                <a:latin typeface="Arial"/>
                <a:cs typeface="Arial"/>
              </a:rPr>
              <a:t>radioPanel </a:t>
            </a:r>
            <a:r>
              <a:rPr sz="2000" spc="200">
                <a:latin typeface="Arial"/>
                <a:cs typeface="Arial"/>
              </a:rPr>
              <a:t>= </a:t>
            </a:r>
            <a:r>
              <a:rPr sz="2000" b="1" spc="-5">
                <a:solidFill>
                  <a:srgbClr val="0A52A0"/>
                </a:solidFill>
                <a:latin typeface="Arial"/>
                <a:cs typeface="Arial"/>
              </a:rPr>
              <a:t>new </a:t>
            </a:r>
            <a:r>
              <a:rPr sz="2000" spc="-105">
                <a:latin typeface="Arial"/>
                <a:cs typeface="Arial"/>
              </a:rPr>
              <a:t>JPanel();  </a:t>
            </a:r>
            <a:r>
              <a:rPr sz="2000" spc="-40">
                <a:latin typeface="Arial"/>
                <a:cs typeface="Arial"/>
              </a:rPr>
              <a:t>radioPanel.</a:t>
            </a:r>
            <a:r>
              <a:rPr sz="2000" b="1" spc="-40">
                <a:latin typeface="Arial"/>
                <a:cs typeface="Arial"/>
              </a:rPr>
              <a:t>setLayout</a:t>
            </a:r>
            <a:r>
              <a:rPr sz="2000" spc="-40">
                <a:latin typeface="Arial"/>
                <a:cs typeface="Arial"/>
              </a:rPr>
              <a:t>(</a:t>
            </a:r>
            <a:r>
              <a:rPr sz="2000" b="1" spc="-40">
                <a:solidFill>
                  <a:srgbClr val="0A52A0"/>
                </a:solidFill>
                <a:latin typeface="Arial"/>
                <a:cs typeface="Arial"/>
              </a:rPr>
              <a:t>new </a:t>
            </a:r>
            <a:r>
              <a:rPr sz="2000" spc="-30">
                <a:latin typeface="Arial"/>
                <a:cs typeface="Arial"/>
              </a:rPr>
              <a:t>GridLayout(3, </a:t>
            </a:r>
            <a:r>
              <a:rPr sz="2000" spc="-80">
                <a:latin typeface="Arial"/>
                <a:cs typeface="Arial"/>
              </a:rPr>
              <a:t>1));  </a:t>
            </a:r>
            <a:r>
              <a:rPr sz="2000" spc="-30">
                <a:latin typeface="Arial"/>
                <a:cs typeface="Arial"/>
              </a:rPr>
              <a:t>radioPanel.</a:t>
            </a:r>
            <a:r>
              <a:rPr sz="2000" b="1" spc="-30">
                <a:latin typeface="Arial"/>
                <a:cs typeface="Arial"/>
              </a:rPr>
              <a:t>add</a:t>
            </a:r>
            <a:r>
              <a:rPr sz="2000" spc="-30">
                <a:latin typeface="Arial"/>
                <a:cs typeface="Arial"/>
              </a:rPr>
              <a:t>(yesButton);  </a:t>
            </a:r>
            <a:r>
              <a:rPr sz="2000" spc="-20">
                <a:latin typeface="Arial"/>
                <a:cs typeface="Arial"/>
              </a:rPr>
              <a:t>radioPanel.</a:t>
            </a:r>
            <a:r>
              <a:rPr sz="2000" b="1" spc="-20">
                <a:latin typeface="Arial"/>
                <a:cs typeface="Arial"/>
              </a:rPr>
              <a:t>add</a:t>
            </a:r>
            <a:r>
              <a:rPr sz="2000" spc="-20">
                <a:latin typeface="Arial"/>
                <a:cs typeface="Arial"/>
              </a:rPr>
              <a:t>(noButton);  </a:t>
            </a:r>
            <a:r>
              <a:rPr sz="2000" spc="-25">
                <a:latin typeface="Arial"/>
                <a:cs typeface="Arial"/>
              </a:rPr>
              <a:t>radioPanel.</a:t>
            </a:r>
            <a:r>
              <a:rPr sz="2000" b="1" spc="-25">
                <a:latin typeface="Arial"/>
                <a:cs typeface="Arial"/>
              </a:rPr>
              <a:t>add</a:t>
            </a:r>
            <a:r>
              <a:rPr sz="2000" spc="-25">
                <a:latin typeface="Arial"/>
                <a:cs typeface="Arial"/>
              </a:rPr>
              <a:t>(maybeButton);</a:t>
            </a:r>
            <a:endParaRPr sz="2000">
              <a:latin typeface="Arial"/>
              <a:cs typeface="Arial"/>
            </a:endParaRPr>
          </a:p>
          <a:p>
            <a:pPr marL="929640" marR="44450" indent="-914400">
              <a:lnSpc>
                <a:spcPct val="100000"/>
              </a:lnSpc>
              <a:spcBef>
                <a:spcPts val="1010"/>
              </a:spcBef>
            </a:pPr>
            <a:r>
              <a:rPr sz="2200" spc="-40">
                <a:latin typeface="Arial"/>
                <a:cs typeface="Arial"/>
              </a:rPr>
              <a:t>radioPanel.</a:t>
            </a:r>
            <a:r>
              <a:rPr sz="2200" b="1" spc="-40">
                <a:latin typeface="Arial"/>
                <a:cs typeface="Arial"/>
              </a:rPr>
              <a:t>setBorder</a:t>
            </a:r>
            <a:r>
              <a:rPr sz="2200" spc="-40">
                <a:latin typeface="Arial"/>
                <a:cs typeface="Arial"/>
              </a:rPr>
              <a:t>(BorderFactory.</a:t>
            </a:r>
            <a:r>
              <a:rPr sz="2200" b="1" spc="-40">
                <a:latin typeface="Arial"/>
                <a:cs typeface="Arial"/>
              </a:rPr>
              <a:t>createTitledBorder</a:t>
            </a:r>
            <a:r>
              <a:rPr sz="2200" spc="-40">
                <a:latin typeface="Arial"/>
                <a:cs typeface="Arial"/>
              </a:rPr>
              <a:t>(  </a:t>
            </a:r>
            <a:r>
              <a:rPr sz="2200" spc="-50">
                <a:latin typeface="Arial"/>
                <a:cs typeface="Arial"/>
              </a:rPr>
              <a:t>BorderFactory.</a:t>
            </a:r>
            <a:r>
              <a:rPr sz="2200" b="1" spc="-50">
                <a:latin typeface="Arial"/>
                <a:cs typeface="Arial"/>
              </a:rPr>
              <a:t>createEtchedBorder</a:t>
            </a:r>
            <a:r>
              <a:rPr sz="2200" spc="-50">
                <a:latin typeface="Arial"/>
                <a:cs typeface="Arial"/>
              </a:rPr>
              <a:t>(),</a:t>
            </a:r>
            <a:r>
              <a:rPr sz="2200" spc="-15">
                <a:latin typeface="Arial"/>
                <a:cs typeface="Arial"/>
              </a:rPr>
              <a:t> </a:t>
            </a:r>
            <a:r>
              <a:rPr sz="2200" spc="-25">
                <a:latin typeface="Arial"/>
                <a:cs typeface="Arial"/>
              </a:rPr>
              <a:t>"</a:t>
            </a:r>
            <a:r>
              <a:rPr sz="2200" b="1" spc="-25">
                <a:solidFill>
                  <a:srgbClr val="50B946"/>
                </a:solidFill>
                <a:latin typeface="Arial"/>
                <a:cs typeface="Arial"/>
              </a:rPr>
              <a:t>Married?</a:t>
            </a:r>
            <a:r>
              <a:rPr sz="2200" spc="-25">
                <a:latin typeface="Arial"/>
                <a:cs typeface="Arial"/>
              </a:rPr>
              <a:t>"));</a:t>
            </a:r>
            <a:endParaRPr sz="2200">
              <a:latin typeface="Arial"/>
              <a:cs typeface="Arial"/>
            </a:endParaRPr>
          </a:p>
        </p:txBody>
      </p:sp>
    </p:spTree>
    <p:extLst>
      <p:ext uri="{BB962C8B-B14F-4D97-AF65-F5344CB8AC3E}">
        <p14:creationId xmlns:p14="http://schemas.microsoft.com/office/powerpoint/2010/main" val="29157480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6539" y="1425956"/>
            <a:ext cx="2400300" cy="903605"/>
          </a:xfrm>
          <a:prstGeom prst="rect">
            <a:avLst/>
          </a:prstGeom>
        </p:spPr>
        <p:txBody>
          <a:bodyPr vert="horz" wrap="square" lIns="0" tIns="85725" rIns="0" bIns="0" rtlCol="0">
            <a:spAutoFit/>
          </a:bodyPr>
          <a:lstStyle/>
          <a:p>
            <a:pPr marL="12700">
              <a:lnSpc>
                <a:spcPct val="100000"/>
              </a:lnSpc>
              <a:spcBef>
                <a:spcPts val="675"/>
              </a:spcBef>
            </a:pPr>
            <a:r>
              <a:rPr sz="2400" b="1" spc="-5">
                <a:solidFill>
                  <a:srgbClr val="0A52A0"/>
                </a:solidFill>
                <a:latin typeface="Courier New"/>
                <a:cs typeface="Courier New"/>
              </a:rPr>
              <a:t>JCheckBox</a:t>
            </a:r>
            <a:r>
              <a:rPr sz="2400" b="1" spc="-75">
                <a:solidFill>
                  <a:srgbClr val="0A52A0"/>
                </a:solidFill>
                <a:latin typeface="Courier New"/>
                <a:cs typeface="Courier New"/>
              </a:rPr>
              <a:t> </a:t>
            </a:r>
            <a:r>
              <a:rPr sz="2400" spc="-5">
                <a:latin typeface="Courier New"/>
                <a:cs typeface="Courier New"/>
              </a:rPr>
              <a:t>cb;</a:t>
            </a:r>
            <a:endParaRPr sz="2400">
              <a:latin typeface="Courier New"/>
              <a:cs typeface="Courier New"/>
            </a:endParaRPr>
          </a:p>
          <a:p>
            <a:pPr marL="12700">
              <a:lnSpc>
                <a:spcPct val="100000"/>
              </a:lnSpc>
              <a:spcBef>
                <a:spcPts val="575"/>
              </a:spcBef>
            </a:pPr>
            <a:r>
              <a:rPr sz="2400" b="1" spc="-5">
                <a:solidFill>
                  <a:srgbClr val="0A52A0"/>
                </a:solidFill>
                <a:latin typeface="Courier New"/>
                <a:cs typeface="Courier New"/>
              </a:rPr>
              <a:t>String</a:t>
            </a:r>
            <a:r>
              <a:rPr sz="2400" b="1" spc="-45">
                <a:solidFill>
                  <a:srgbClr val="0A52A0"/>
                </a:solidFill>
                <a:latin typeface="Courier New"/>
                <a:cs typeface="Courier New"/>
              </a:rPr>
              <a:t> </a:t>
            </a:r>
            <a:r>
              <a:rPr sz="2400" spc="-5">
                <a:latin typeface="Courier New"/>
                <a:cs typeface="Courier New"/>
              </a:rPr>
              <a:t>text;</a:t>
            </a:r>
            <a:endParaRPr sz="2400">
              <a:latin typeface="Courier New"/>
              <a:cs typeface="Courier New"/>
            </a:endParaRPr>
          </a:p>
        </p:txBody>
      </p:sp>
      <p:sp>
        <p:nvSpPr>
          <p:cNvPr id="3" name="object 3"/>
          <p:cNvSpPr txBox="1"/>
          <p:nvPr/>
        </p:nvSpPr>
        <p:spPr>
          <a:xfrm>
            <a:off x="4269740" y="1415897"/>
            <a:ext cx="1883410" cy="903605"/>
          </a:xfrm>
          <a:prstGeom prst="rect">
            <a:avLst/>
          </a:prstGeom>
        </p:spPr>
        <p:txBody>
          <a:bodyPr vert="horz" wrap="square" lIns="0" tIns="146685" rIns="0" bIns="0" rtlCol="0">
            <a:spAutoFit/>
          </a:bodyPr>
          <a:lstStyle/>
          <a:p>
            <a:pPr marL="12700">
              <a:lnSpc>
                <a:spcPct val="100000"/>
              </a:lnSpc>
              <a:spcBef>
                <a:spcPts val="1155"/>
              </a:spcBef>
            </a:pPr>
            <a:r>
              <a:rPr sz="2000" spc="135">
                <a:latin typeface="Arial"/>
                <a:cs typeface="Arial"/>
              </a:rPr>
              <a:t>//một</a:t>
            </a:r>
            <a:r>
              <a:rPr sz="2000" spc="-60">
                <a:latin typeface="Arial"/>
                <a:cs typeface="Arial"/>
              </a:rPr>
              <a:t> </a:t>
            </a:r>
            <a:r>
              <a:rPr sz="2000" spc="-25">
                <a:latin typeface="Arial"/>
                <a:cs typeface="Arial"/>
              </a:rPr>
              <a:t>checkbox</a:t>
            </a:r>
            <a:endParaRPr sz="2000">
              <a:latin typeface="Arial"/>
              <a:cs typeface="Arial"/>
            </a:endParaRPr>
          </a:p>
          <a:p>
            <a:pPr marL="12700">
              <a:lnSpc>
                <a:spcPct val="100000"/>
              </a:lnSpc>
              <a:spcBef>
                <a:spcPts val="1055"/>
              </a:spcBef>
            </a:pPr>
            <a:r>
              <a:rPr sz="2000" spc="135">
                <a:latin typeface="Arial"/>
                <a:cs typeface="Arial"/>
              </a:rPr>
              <a:t>//một </a:t>
            </a:r>
            <a:r>
              <a:rPr sz="2000">
                <a:latin typeface="Arial"/>
                <a:cs typeface="Arial"/>
              </a:rPr>
              <a:t>giá </a:t>
            </a:r>
            <a:r>
              <a:rPr sz="2000" spc="60">
                <a:latin typeface="Arial"/>
                <a:cs typeface="Arial"/>
              </a:rPr>
              <a:t>trị</a:t>
            </a:r>
            <a:r>
              <a:rPr sz="2000" spc="-245">
                <a:latin typeface="Arial"/>
                <a:cs typeface="Arial"/>
              </a:rPr>
              <a:t> </a:t>
            </a:r>
            <a:r>
              <a:rPr sz="2000" spc="20">
                <a:latin typeface="Arial"/>
                <a:cs typeface="Arial"/>
              </a:rPr>
              <a:t>text</a:t>
            </a:r>
            <a:endParaRPr sz="2000">
              <a:latin typeface="Arial"/>
              <a:cs typeface="Arial"/>
            </a:endParaRPr>
          </a:p>
        </p:txBody>
      </p:sp>
      <p:sp>
        <p:nvSpPr>
          <p:cNvPr id="4" name="object 4"/>
          <p:cNvSpPr txBox="1"/>
          <p:nvPr/>
        </p:nvSpPr>
        <p:spPr>
          <a:xfrm>
            <a:off x="1526539" y="2376932"/>
            <a:ext cx="6047105" cy="390271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A52A0"/>
                </a:solidFill>
                <a:latin typeface="Courier New"/>
                <a:cs typeface="Courier New"/>
              </a:rPr>
              <a:t>boolean </a:t>
            </a:r>
            <a:r>
              <a:rPr sz="2400" spc="-5">
                <a:latin typeface="Courier New"/>
                <a:cs typeface="Courier New"/>
              </a:rPr>
              <a:t>state; </a:t>
            </a:r>
            <a:r>
              <a:rPr sz="2000" spc="40">
                <a:latin typeface="Arial"/>
                <a:cs typeface="Arial"/>
              </a:rPr>
              <a:t>//Giá </a:t>
            </a:r>
            <a:r>
              <a:rPr sz="2000" spc="60">
                <a:latin typeface="Arial"/>
                <a:cs typeface="Arial"/>
              </a:rPr>
              <a:t>trị </a:t>
            </a:r>
            <a:r>
              <a:rPr sz="2000" spc="25">
                <a:latin typeface="Arial"/>
                <a:cs typeface="Arial"/>
              </a:rPr>
              <a:t>true </a:t>
            </a:r>
            <a:r>
              <a:rPr sz="2000" spc="-20">
                <a:latin typeface="Arial"/>
                <a:cs typeface="Arial"/>
              </a:rPr>
              <a:t>hoặc</a:t>
            </a:r>
            <a:r>
              <a:rPr sz="2000" spc="-190">
                <a:latin typeface="Arial"/>
                <a:cs typeface="Arial"/>
              </a:rPr>
              <a:t> </a:t>
            </a:r>
            <a:r>
              <a:rPr sz="2000" spc="-45">
                <a:latin typeface="Arial"/>
                <a:cs typeface="Arial"/>
              </a:rPr>
              <a:t>false</a:t>
            </a:r>
            <a:endParaRPr sz="2000">
              <a:latin typeface="Arial"/>
              <a:cs typeface="Arial"/>
            </a:endParaRPr>
          </a:p>
          <a:p>
            <a:pPr>
              <a:lnSpc>
                <a:spcPct val="100000"/>
              </a:lnSpc>
              <a:spcBef>
                <a:spcPts val="5"/>
              </a:spcBef>
            </a:pPr>
            <a:endParaRPr sz="3000">
              <a:latin typeface="Arial"/>
              <a:cs typeface="Arial"/>
            </a:endParaRPr>
          </a:p>
          <a:p>
            <a:pPr marL="12700" marR="365760">
              <a:lnSpc>
                <a:spcPct val="120000"/>
              </a:lnSpc>
            </a:pPr>
            <a:r>
              <a:rPr sz="2400" spc="-5">
                <a:latin typeface="Courier New"/>
                <a:cs typeface="Courier New"/>
              </a:rPr>
              <a:t>cb = </a:t>
            </a:r>
            <a:r>
              <a:rPr sz="2400" b="1" spc="-10">
                <a:solidFill>
                  <a:srgbClr val="0A52A0"/>
                </a:solidFill>
                <a:latin typeface="Courier New"/>
                <a:cs typeface="Courier New"/>
              </a:rPr>
              <a:t>new </a:t>
            </a:r>
            <a:r>
              <a:rPr sz="2400" spc="-5">
                <a:latin typeface="Courier New"/>
                <a:cs typeface="Courier New"/>
              </a:rPr>
              <a:t>JCheckBox(</a:t>
            </a:r>
            <a:r>
              <a:rPr sz="2400" i="1" spc="-5">
                <a:latin typeface="Courier New"/>
                <a:cs typeface="Courier New"/>
              </a:rPr>
              <a:t>text</a:t>
            </a:r>
            <a:r>
              <a:rPr sz="2400" spc="-5">
                <a:latin typeface="Courier New"/>
                <a:cs typeface="Courier New"/>
              </a:rPr>
              <a:t>); hoặc  cb = </a:t>
            </a:r>
            <a:r>
              <a:rPr sz="2400" b="1" spc="-10">
                <a:solidFill>
                  <a:srgbClr val="0A52A0"/>
                </a:solidFill>
                <a:latin typeface="Courier New"/>
                <a:cs typeface="Courier New"/>
              </a:rPr>
              <a:t>new</a:t>
            </a:r>
            <a:r>
              <a:rPr sz="2400" b="1" spc="-45">
                <a:solidFill>
                  <a:srgbClr val="0A52A0"/>
                </a:solidFill>
                <a:latin typeface="Courier New"/>
                <a:cs typeface="Courier New"/>
              </a:rPr>
              <a:t> </a:t>
            </a:r>
            <a:r>
              <a:rPr sz="2400" spc="-5">
                <a:latin typeface="Courier New"/>
                <a:cs typeface="Courier New"/>
              </a:rPr>
              <a:t>JCheckBox(</a:t>
            </a:r>
            <a:r>
              <a:rPr sz="2400" i="1" spc="-5">
                <a:latin typeface="Courier New"/>
                <a:cs typeface="Courier New"/>
              </a:rPr>
              <a:t>text,state</a:t>
            </a:r>
            <a:r>
              <a:rPr sz="2400" spc="-5">
                <a:latin typeface="Courier New"/>
                <a:cs typeface="Courier New"/>
              </a:rPr>
              <a:t>);</a:t>
            </a:r>
            <a:endParaRPr sz="2400">
              <a:latin typeface="Courier New"/>
              <a:cs typeface="Courier New"/>
            </a:endParaRPr>
          </a:p>
          <a:p>
            <a:pPr>
              <a:lnSpc>
                <a:spcPct val="100000"/>
              </a:lnSpc>
            </a:pPr>
            <a:endParaRPr sz="3050">
              <a:latin typeface="Courier New"/>
              <a:cs typeface="Courier New"/>
            </a:endParaRPr>
          </a:p>
          <a:p>
            <a:pPr marL="12700" marR="5080">
              <a:lnSpc>
                <a:spcPct val="120000"/>
              </a:lnSpc>
            </a:pPr>
            <a:r>
              <a:rPr sz="2400" spc="-5">
                <a:latin typeface="Courier New"/>
                <a:cs typeface="Courier New"/>
              </a:rPr>
              <a:t>state = cb.</a:t>
            </a:r>
            <a:r>
              <a:rPr sz="2400" b="1" spc="-5">
                <a:latin typeface="Courier New"/>
                <a:cs typeface="Courier New"/>
              </a:rPr>
              <a:t>isSelected</a:t>
            </a:r>
            <a:r>
              <a:rPr sz="2400" spc="-5">
                <a:latin typeface="Courier New"/>
                <a:cs typeface="Courier New"/>
              </a:rPr>
              <a:t>();  cb.</a:t>
            </a:r>
            <a:r>
              <a:rPr sz="2400" b="1" spc="-5">
                <a:latin typeface="Courier New"/>
                <a:cs typeface="Courier New"/>
              </a:rPr>
              <a:t>setSelected</a:t>
            </a:r>
            <a:r>
              <a:rPr sz="2400" spc="-5">
                <a:latin typeface="Courier New"/>
                <a:cs typeface="Courier New"/>
              </a:rPr>
              <a:t>(</a:t>
            </a:r>
            <a:r>
              <a:rPr sz="2400" i="1" spc="-5">
                <a:latin typeface="Courier New"/>
                <a:cs typeface="Courier New"/>
              </a:rPr>
              <a:t>state</a:t>
            </a:r>
            <a:r>
              <a:rPr sz="2400" spc="-5">
                <a:latin typeface="Courier New"/>
                <a:cs typeface="Courier New"/>
              </a:rPr>
              <a:t>);  cb.</a:t>
            </a:r>
            <a:r>
              <a:rPr sz="2400" b="1" spc="-5">
                <a:latin typeface="Courier New"/>
                <a:cs typeface="Courier New"/>
              </a:rPr>
              <a:t>addActionListener</a:t>
            </a:r>
            <a:r>
              <a:rPr sz="2400" spc="-5">
                <a:latin typeface="Courier New"/>
                <a:cs typeface="Courier New"/>
              </a:rPr>
              <a:t>(</a:t>
            </a:r>
            <a:r>
              <a:rPr sz="2400" i="1" spc="-5">
                <a:latin typeface="Courier New"/>
                <a:cs typeface="Courier New"/>
              </a:rPr>
              <a:t>listener</a:t>
            </a:r>
            <a:r>
              <a:rPr sz="2400" spc="-5">
                <a:latin typeface="Courier New"/>
                <a:cs typeface="Courier New"/>
              </a:rPr>
              <a:t>);  cb.</a:t>
            </a:r>
            <a:r>
              <a:rPr sz="2400" b="1" spc="-5">
                <a:latin typeface="Courier New"/>
                <a:cs typeface="Courier New"/>
              </a:rPr>
              <a:t>add</a:t>
            </a:r>
            <a:r>
              <a:rPr sz="2400" b="1" spc="-20">
                <a:latin typeface="Courier New"/>
                <a:cs typeface="Courier New"/>
              </a:rPr>
              <a:t>It</a:t>
            </a:r>
            <a:r>
              <a:rPr sz="2400" b="1" spc="-5">
                <a:latin typeface="Courier New"/>
                <a:cs typeface="Courier New"/>
              </a:rPr>
              <a:t>emList</a:t>
            </a:r>
            <a:r>
              <a:rPr sz="2400" b="1" spc="-20">
                <a:latin typeface="Courier New"/>
                <a:cs typeface="Courier New"/>
              </a:rPr>
              <a:t>en</a:t>
            </a:r>
            <a:r>
              <a:rPr sz="2400" b="1" spc="-5">
                <a:latin typeface="Courier New"/>
                <a:cs typeface="Courier New"/>
              </a:rPr>
              <a:t>er</a:t>
            </a:r>
            <a:r>
              <a:rPr sz="2400" spc="-5">
                <a:latin typeface="Courier New"/>
                <a:cs typeface="Courier New"/>
              </a:rPr>
              <a:t>(</a:t>
            </a:r>
            <a:r>
              <a:rPr sz="2400" i="1" spc="-5">
                <a:latin typeface="Courier New"/>
                <a:cs typeface="Courier New"/>
              </a:rPr>
              <a:t>ite</a:t>
            </a:r>
            <a:r>
              <a:rPr sz="2400" i="1" spc="-20">
                <a:latin typeface="Courier New"/>
                <a:cs typeface="Courier New"/>
              </a:rPr>
              <a:t>mL</a:t>
            </a:r>
            <a:r>
              <a:rPr sz="2400" i="1" spc="-5">
                <a:latin typeface="Courier New"/>
                <a:cs typeface="Courier New"/>
              </a:rPr>
              <a:t>istene</a:t>
            </a:r>
            <a:r>
              <a:rPr sz="2400" i="1" spc="-20">
                <a:latin typeface="Courier New"/>
                <a:cs typeface="Courier New"/>
              </a:rPr>
              <a:t>r</a:t>
            </a:r>
            <a:r>
              <a:rPr sz="2400" spc="-20">
                <a:latin typeface="Courier New"/>
                <a:cs typeface="Courier New"/>
              </a:rPr>
              <a:t>);</a:t>
            </a:r>
            <a:endParaRPr sz="2400">
              <a:latin typeface="Courier New"/>
              <a:cs typeface="Courier New"/>
            </a:endParaRPr>
          </a:p>
        </p:txBody>
      </p:sp>
      <p:sp>
        <p:nvSpPr>
          <p:cNvPr id="5" name="object 5"/>
          <p:cNvSpPr txBox="1">
            <a:spLocks noGrp="1"/>
          </p:cNvSpPr>
          <p:nvPr>
            <p:ph type="title"/>
          </p:nvPr>
        </p:nvSpPr>
        <p:spPr>
          <a:xfrm>
            <a:off x="2298319" y="403516"/>
            <a:ext cx="4546600" cy="513715"/>
          </a:xfrm>
          <a:prstGeom prst="rect">
            <a:avLst/>
          </a:prstGeom>
        </p:spPr>
        <p:txBody>
          <a:bodyPr vert="horz" wrap="square" lIns="0" tIns="13335" rIns="0" bIns="0" rtlCol="0">
            <a:spAutoFit/>
          </a:bodyPr>
          <a:lstStyle/>
          <a:p>
            <a:pPr marL="12700">
              <a:lnSpc>
                <a:spcPct val="100000"/>
              </a:lnSpc>
              <a:spcBef>
                <a:spcPts val="105"/>
              </a:spcBef>
            </a:pPr>
            <a:r>
              <a:rPr spc="-30">
                <a:solidFill>
                  <a:srgbClr val="0070C0"/>
                </a:solidFill>
              </a:rPr>
              <a:t>Component:</a:t>
            </a:r>
            <a:r>
              <a:rPr spc="-50">
                <a:solidFill>
                  <a:srgbClr val="0070C0"/>
                </a:solidFill>
              </a:rPr>
              <a:t> </a:t>
            </a:r>
            <a:r>
              <a:rPr spc="-150">
                <a:solidFill>
                  <a:srgbClr val="0070C0"/>
                </a:solidFill>
              </a:rPr>
              <a:t>JCheckBox</a:t>
            </a:r>
          </a:p>
        </p:txBody>
      </p:sp>
    </p:spTree>
    <p:extLst>
      <p:ext uri="{BB962C8B-B14F-4D97-AF65-F5344CB8AC3E}">
        <p14:creationId xmlns:p14="http://schemas.microsoft.com/office/powerpoint/2010/main" val="1729682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772400" cy="1470025"/>
          </a:xfrm>
        </p:spPr>
        <p:txBody>
          <a:bodyPr>
            <a:normAutofit fontScale="90000"/>
          </a:bodyPr>
          <a:lstStyle/>
          <a:p>
            <a:r>
              <a:rPr lang="en-US" smtClean="0"/>
              <a:t/>
            </a:r>
            <a:br>
              <a:rPr lang="en-US" smtClean="0"/>
            </a:br>
            <a:endParaRPr lang="en-US"/>
          </a:p>
        </p:txBody>
      </p:sp>
      <p:sp>
        <p:nvSpPr>
          <p:cNvPr id="3" name="Subtitle 2"/>
          <p:cNvSpPr>
            <a:spLocks noGrp="1"/>
          </p:cNvSpPr>
          <p:nvPr>
            <p:ph type="subTitle" idx="1"/>
          </p:nvPr>
        </p:nvSpPr>
        <p:spPr>
          <a:xfrm>
            <a:off x="0" y="1219200"/>
            <a:ext cx="8686800" cy="1752600"/>
          </a:xfrm>
        </p:spPr>
        <p:txBody>
          <a:bodyPr/>
          <a:lstStyle/>
          <a:p>
            <a:pPr algn="ctr"/>
            <a:r>
              <a:rPr lang="en-US" dirty="0" smtClean="0">
                <a:latin typeface="Times New Roman" pitchFamily="18" charset="0"/>
                <a:cs typeface="Times New Roman" pitchFamily="18" charset="0"/>
                <a:hlinkClick r:id="" action="ppaction://hlinkfile"/>
              </a:rPr>
              <a:t>CHƯƠNG 1:</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LẬP TRÌNH ỨNG DỤNG APPLET VÀ CÁC LỚP </a:t>
            </a:r>
          </a:p>
          <a:p>
            <a:pPr algn="ctr"/>
            <a:r>
              <a:rPr lang="en-US" dirty="0" smtClean="0">
                <a:latin typeface="Times New Roman" pitchFamily="18" charset="0"/>
                <a:cs typeface="Times New Roman" pitchFamily="18" charset="0"/>
              </a:rPr>
              <a:t>XỬ LÝ ĐỒ HỌA	</a:t>
            </a:r>
          </a:p>
          <a:p>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7848600" y="381000"/>
            <a:ext cx="981075" cy="5048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3A67AEA-BCC7-46E0-99F2-CE941161949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3212" y="2132012"/>
            <a:ext cx="8613775" cy="2593975"/>
            <a:chOff x="303212" y="2132012"/>
            <a:chExt cx="8613775" cy="2593975"/>
          </a:xfrm>
        </p:grpSpPr>
        <p:sp>
          <p:nvSpPr>
            <p:cNvPr id="3" name="object 3"/>
            <p:cNvSpPr/>
            <p:nvPr/>
          </p:nvSpPr>
          <p:spPr>
            <a:xfrm>
              <a:off x="304800" y="2133600"/>
              <a:ext cx="8610600" cy="2590800"/>
            </a:xfrm>
            <a:custGeom>
              <a:avLst/>
              <a:gdLst/>
              <a:ahLst/>
              <a:cxnLst/>
              <a:rect l="l" t="t" r="r" b="b"/>
              <a:pathLst>
                <a:path w="8610600" h="2590800">
                  <a:moveTo>
                    <a:pt x="8610600" y="0"/>
                  </a:moveTo>
                  <a:lnTo>
                    <a:pt x="0" y="0"/>
                  </a:lnTo>
                  <a:lnTo>
                    <a:pt x="0" y="2590800"/>
                  </a:lnTo>
                  <a:lnTo>
                    <a:pt x="8610600" y="2590800"/>
                  </a:lnTo>
                  <a:lnTo>
                    <a:pt x="8610600" y="0"/>
                  </a:lnTo>
                  <a:close/>
                </a:path>
              </a:pathLst>
            </a:custGeom>
            <a:solidFill>
              <a:srgbClr val="E7E7E7"/>
            </a:solidFill>
          </p:spPr>
          <p:txBody>
            <a:bodyPr wrap="square" lIns="0" tIns="0" rIns="0" bIns="0" rtlCol="0"/>
            <a:lstStyle/>
            <a:p>
              <a:endParaRPr/>
            </a:p>
          </p:txBody>
        </p:sp>
        <p:sp>
          <p:nvSpPr>
            <p:cNvPr id="4" name="object 4"/>
            <p:cNvSpPr/>
            <p:nvPr/>
          </p:nvSpPr>
          <p:spPr>
            <a:xfrm>
              <a:off x="304800" y="2133600"/>
              <a:ext cx="8610600" cy="2590800"/>
            </a:xfrm>
            <a:custGeom>
              <a:avLst/>
              <a:gdLst/>
              <a:ahLst/>
              <a:cxnLst/>
              <a:rect l="l" t="t" r="r" b="b"/>
              <a:pathLst>
                <a:path w="8610600" h="2590800">
                  <a:moveTo>
                    <a:pt x="0" y="0"/>
                  </a:moveTo>
                  <a:lnTo>
                    <a:pt x="8610600" y="0"/>
                  </a:lnTo>
                  <a:lnTo>
                    <a:pt x="8610600" y="2590800"/>
                  </a:lnTo>
                  <a:lnTo>
                    <a:pt x="0" y="2590800"/>
                  </a:lnTo>
                  <a:lnTo>
                    <a:pt x="0" y="0"/>
                  </a:lnTo>
                  <a:close/>
                </a:path>
              </a:pathLst>
            </a:custGeom>
            <a:ln w="3175">
              <a:solidFill>
                <a:srgbClr val="C0C0C0"/>
              </a:solidFill>
            </a:ln>
          </p:spPr>
          <p:txBody>
            <a:bodyPr wrap="square" lIns="0" tIns="0" rIns="0" bIns="0" rtlCol="0"/>
            <a:lstStyle/>
            <a:p>
              <a:endParaRPr/>
            </a:p>
          </p:txBody>
        </p:sp>
      </p:grpSp>
      <p:sp>
        <p:nvSpPr>
          <p:cNvPr id="5" name="object 5"/>
          <p:cNvSpPr txBox="1">
            <a:spLocks noGrp="1"/>
          </p:cNvSpPr>
          <p:nvPr>
            <p:ph type="title"/>
          </p:nvPr>
        </p:nvSpPr>
        <p:spPr>
          <a:xfrm>
            <a:off x="1752600" y="134159"/>
            <a:ext cx="6477000" cy="782907"/>
          </a:xfrm>
          <a:prstGeom prst="rect">
            <a:avLst/>
          </a:prstGeom>
        </p:spPr>
        <p:txBody>
          <a:bodyPr vert="horz" wrap="square" lIns="0" tIns="13335" rIns="0" bIns="0" rtlCol="0">
            <a:spAutoFit/>
          </a:bodyPr>
          <a:lstStyle/>
          <a:p>
            <a:pPr marL="12700">
              <a:lnSpc>
                <a:spcPct val="100000"/>
              </a:lnSpc>
              <a:spcBef>
                <a:spcPts val="105"/>
              </a:spcBef>
            </a:pPr>
            <a:r>
              <a:rPr spc="-20">
                <a:solidFill>
                  <a:srgbClr val="0070C0"/>
                </a:solidFill>
                <a:latin typeface="Times New Roman" panose="02020603050405020304" pitchFamily="18" charset="0"/>
                <a:cs typeface="Times New Roman" panose="02020603050405020304" pitchFamily="18" charset="0"/>
              </a:rPr>
              <a:t>Dialog:</a:t>
            </a:r>
            <a:r>
              <a:rPr spc="-45">
                <a:solidFill>
                  <a:srgbClr val="0070C0"/>
                </a:solidFill>
                <a:latin typeface="Times New Roman" panose="02020603050405020304" pitchFamily="18" charset="0"/>
                <a:cs typeface="Times New Roman" panose="02020603050405020304" pitchFamily="18" charset="0"/>
              </a:rPr>
              <a:t> </a:t>
            </a:r>
            <a:r>
              <a:rPr spc="-120">
                <a:solidFill>
                  <a:srgbClr val="0070C0"/>
                </a:solidFill>
                <a:latin typeface="Times New Roman" panose="02020603050405020304" pitchFamily="18" charset="0"/>
                <a:cs typeface="Times New Roman" panose="02020603050405020304" pitchFamily="18" charset="0"/>
              </a:rPr>
              <a:t>JFileChooser</a:t>
            </a:r>
          </a:p>
        </p:txBody>
      </p:sp>
      <p:sp>
        <p:nvSpPr>
          <p:cNvPr id="6" name="object 6"/>
          <p:cNvSpPr txBox="1"/>
          <p:nvPr/>
        </p:nvSpPr>
        <p:spPr>
          <a:xfrm>
            <a:off x="383308" y="1166876"/>
            <a:ext cx="8501380" cy="5179060"/>
          </a:xfrm>
          <a:prstGeom prst="rect">
            <a:avLst/>
          </a:prstGeom>
        </p:spPr>
        <p:txBody>
          <a:bodyPr vert="horz" wrap="square" lIns="0" tIns="13335" rIns="0" bIns="0" rtlCol="0">
            <a:spAutoFit/>
          </a:bodyPr>
          <a:lstStyle/>
          <a:p>
            <a:pPr marL="12700" marR="151130">
              <a:lnSpc>
                <a:spcPct val="100000"/>
              </a:lnSpc>
              <a:spcBef>
                <a:spcPts val="105"/>
              </a:spcBef>
            </a:pPr>
            <a:r>
              <a:rPr sz="2600" spc="-285">
                <a:latin typeface="Times New Roman" panose="02020603050405020304" pitchFamily="18" charset="0"/>
                <a:cs typeface="Times New Roman" panose="02020603050405020304" pitchFamily="18" charset="0"/>
              </a:rPr>
              <a:t>Sử </a:t>
            </a:r>
            <a:r>
              <a:rPr sz="2600" spc="-60">
                <a:latin typeface="Times New Roman" panose="02020603050405020304" pitchFamily="18" charset="0"/>
                <a:cs typeface="Times New Roman" panose="02020603050405020304" pitchFamily="18" charset="0"/>
              </a:rPr>
              <a:t>dụng</a:t>
            </a:r>
            <a:r>
              <a:rPr sz="2600" b="1" spc="-60">
                <a:latin typeface="Times New Roman" panose="02020603050405020304" pitchFamily="18" charset="0"/>
                <a:cs typeface="Times New Roman" panose="02020603050405020304" pitchFamily="18" charset="0"/>
              </a:rPr>
              <a:t>JFileChooser </a:t>
            </a:r>
            <a:r>
              <a:rPr sz="2600" spc="55">
                <a:latin typeface="Times New Roman" panose="02020603050405020304" pitchFamily="18" charset="0"/>
                <a:cs typeface="Times New Roman" panose="02020603050405020304" pitchFamily="18" charset="0"/>
              </a:rPr>
              <a:t>dùng </a:t>
            </a:r>
            <a:r>
              <a:rPr sz="2600">
                <a:latin typeface="Times New Roman" panose="02020603050405020304" pitchFamily="18" charset="0"/>
                <a:cs typeface="Times New Roman" panose="02020603050405020304" pitchFamily="18" charset="0"/>
              </a:rPr>
              <a:t>để </a:t>
            </a:r>
            <a:r>
              <a:rPr sz="2600" spc="-95">
                <a:latin typeface="Times New Roman" panose="02020603050405020304" pitchFamily="18" charset="0"/>
                <a:cs typeface="Times New Roman" panose="02020603050405020304" pitchFamily="18" charset="0"/>
              </a:rPr>
              <a:t>lựa </a:t>
            </a:r>
            <a:r>
              <a:rPr sz="2600" spc="5">
                <a:latin typeface="Times New Roman" panose="02020603050405020304" pitchFamily="18" charset="0"/>
                <a:cs typeface="Times New Roman" panose="02020603050405020304" pitchFamily="18" charset="0"/>
              </a:rPr>
              <a:t>chọn </a:t>
            </a:r>
            <a:r>
              <a:rPr sz="2600" spc="100">
                <a:latin typeface="Times New Roman" panose="02020603050405020304" pitchFamily="18" charset="0"/>
                <a:cs typeface="Times New Roman" panose="02020603050405020304" pitchFamily="18" charset="0"/>
              </a:rPr>
              <a:t>một </a:t>
            </a:r>
            <a:r>
              <a:rPr sz="2600" spc="40">
                <a:latin typeface="Times New Roman" panose="02020603050405020304" pitchFamily="18" charset="0"/>
                <a:cs typeface="Times New Roman" panose="02020603050405020304" pitchFamily="18" charset="0"/>
              </a:rPr>
              <a:t>tập </a:t>
            </a:r>
            <a:r>
              <a:rPr sz="2600" spc="80">
                <a:latin typeface="Times New Roman" panose="02020603050405020304" pitchFamily="18" charset="0"/>
                <a:cs typeface="Times New Roman" panose="02020603050405020304" pitchFamily="18" charset="0"/>
              </a:rPr>
              <a:t>tin </a:t>
            </a:r>
            <a:r>
              <a:rPr sz="2600" spc="-35">
                <a:latin typeface="Times New Roman" panose="02020603050405020304" pitchFamily="18" charset="0"/>
                <a:cs typeface="Times New Roman" panose="02020603050405020304" pitchFamily="18" charset="0"/>
              </a:rPr>
              <a:t>hoặc  </a:t>
            </a:r>
            <a:r>
              <a:rPr sz="2600" spc="-10">
                <a:latin typeface="Times New Roman" panose="02020603050405020304" pitchFamily="18" charset="0"/>
                <a:cs typeface="Times New Roman" panose="02020603050405020304" pitchFamily="18" charset="0"/>
              </a:rPr>
              <a:t>thư </a:t>
            </a:r>
            <a:r>
              <a:rPr sz="2600">
                <a:latin typeface="Times New Roman" panose="02020603050405020304" pitchFamily="18" charset="0"/>
                <a:cs typeface="Times New Roman" panose="02020603050405020304" pitchFamily="18" charset="0"/>
              </a:rPr>
              <a:t>mục </a:t>
            </a:r>
            <a:r>
              <a:rPr sz="2600" spc="65">
                <a:latin typeface="Times New Roman" panose="02020603050405020304" pitchFamily="18" charset="0"/>
                <a:cs typeface="Times New Roman" panose="02020603050405020304" pitchFamily="18" charset="0"/>
              </a:rPr>
              <a:t>trong </a:t>
            </a:r>
            <a:r>
              <a:rPr sz="2600" spc="75">
                <a:latin typeface="Times New Roman" panose="02020603050405020304" pitchFamily="18" charset="0"/>
                <a:cs typeface="Times New Roman" panose="02020603050405020304" pitchFamily="18" charset="0"/>
              </a:rPr>
              <a:t>ổ</a:t>
            </a:r>
            <a:r>
              <a:rPr sz="2600" spc="-160">
                <a:latin typeface="Times New Roman" panose="02020603050405020304" pitchFamily="18" charset="0"/>
                <a:cs typeface="Times New Roman" panose="02020603050405020304" pitchFamily="18" charset="0"/>
              </a:rPr>
              <a:t> </a:t>
            </a:r>
            <a:r>
              <a:rPr sz="2600" spc="-75">
                <a:latin typeface="Times New Roman" panose="02020603050405020304" pitchFamily="18" charset="0"/>
                <a:cs typeface="Times New Roman" panose="02020603050405020304" pitchFamily="18" charset="0"/>
              </a:rPr>
              <a:t>đĩa.</a:t>
            </a:r>
            <a:endParaRPr sz="2600">
              <a:latin typeface="Times New Roman" panose="02020603050405020304" pitchFamily="18" charset="0"/>
              <a:cs typeface="Times New Roman" panose="02020603050405020304" pitchFamily="18" charset="0"/>
            </a:endParaRPr>
          </a:p>
          <a:p>
            <a:pPr marL="927100" marR="554990">
              <a:lnSpc>
                <a:spcPct val="140000"/>
              </a:lnSpc>
              <a:spcBef>
                <a:spcPts val="430"/>
              </a:spcBef>
            </a:pPr>
            <a:r>
              <a:rPr sz="2000" spc="-5">
                <a:latin typeface="Times New Roman" panose="02020603050405020304" pitchFamily="18" charset="0"/>
                <a:cs typeface="Times New Roman" panose="02020603050405020304" pitchFamily="18" charset="0"/>
              </a:rPr>
              <a:t>JFileChooser fileChooser </a:t>
            </a:r>
            <a:r>
              <a:rPr sz="2000">
                <a:latin typeface="Times New Roman" panose="02020603050405020304" pitchFamily="18" charset="0"/>
                <a:cs typeface="Times New Roman" panose="02020603050405020304" pitchFamily="18" charset="0"/>
              </a:rPr>
              <a:t>= </a:t>
            </a:r>
            <a:r>
              <a:rPr sz="2000" b="1" spc="-5">
                <a:solidFill>
                  <a:srgbClr val="0A52A0"/>
                </a:solidFill>
                <a:latin typeface="Times New Roman" panose="02020603050405020304" pitchFamily="18" charset="0"/>
                <a:cs typeface="Times New Roman" panose="02020603050405020304" pitchFamily="18" charset="0"/>
              </a:rPr>
              <a:t>new </a:t>
            </a:r>
            <a:r>
              <a:rPr sz="2000" spc="-5">
                <a:latin typeface="Times New Roman" panose="02020603050405020304" pitchFamily="18" charset="0"/>
                <a:cs typeface="Times New Roman" panose="02020603050405020304" pitchFamily="18" charset="0"/>
              </a:rPr>
              <a:t>JFileChooser();  int retval </a:t>
            </a:r>
            <a:r>
              <a:rPr sz="2000">
                <a:latin typeface="Times New Roman" panose="02020603050405020304" pitchFamily="18" charset="0"/>
                <a:cs typeface="Times New Roman" panose="02020603050405020304" pitchFamily="18" charset="0"/>
              </a:rPr>
              <a:t>=</a:t>
            </a:r>
            <a:r>
              <a:rPr sz="2000" spc="-1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fc.</a:t>
            </a:r>
            <a:r>
              <a:rPr sz="2000" b="1" spc="-5">
                <a:latin typeface="Times New Roman" panose="02020603050405020304" pitchFamily="18" charset="0"/>
                <a:cs typeface="Times New Roman" panose="02020603050405020304" pitchFamily="18" charset="0"/>
              </a:rPr>
              <a:t>showOpenDialog</a:t>
            </a:r>
            <a:r>
              <a:rPr sz="2000" spc="-5">
                <a:latin typeface="Times New Roman" panose="02020603050405020304" pitchFamily="18" charset="0"/>
                <a:cs typeface="Times New Roman" panose="02020603050405020304" pitchFamily="18" charset="0"/>
              </a:rPr>
              <a:t>(null);</a:t>
            </a:r>
            <a:endParaRPr sz="2000">
              <a:latin typeface="Times New Roman" panose="02020603050405020304" pitchFamily="18" charset="0"/>
              <a:cs typeface="Times New Roman" panose="02020603050405020304" pitchFamily="18" charset="0"/>
            </a:endParaRPr>
          </a:p>
          <a:p>
            <a:pPr marL="1689735" marR="858519" indent="-762635">
              <a:lnSpc>
                <a:spcPct val="140000"/>
              </a:lnSpc>
            </a:pPr>
            <a:r>
              <a:rPr sz="2000" spc="-5">
                <a:latin typeface="Times New Roman" panose="02020603050405020304" pitchFamily="18" charset="0"/>
                <a:cs typeface="Times New Roman" panose="02020603050405020304" pitchFamily="18" charset="0"/>
              </a:rPr>
              <a:t>if (retval == JFileChooser.</a:t>
            </a:r>
            <a:r>
              <a:rPr sz="2000" b="1" spc="-5">
                <a:solidFill>
                  <a:srgbClr val="50B946"/>
                </a:solidFill>
                <a:latin typeface="Times New Roman" panose="02020603050405020304" pitchFamily="18" charset="0"/>
                <a:cs typeface="Times New Roman" panose="02020603050405020304" pitchFamily="18" charset="0"/>
              </a:rPr>
              <a:t>APPROVE_OPTION</a:t>
            </a:r>
            <a:r>
              <a:rPr sz="2000" spc="-5">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File myFile </a:t>
            </a:r>
            <a:r>
              <a:rPr sz="2000">
                <a:latin typeface="Times New Roman" panose="02020603050405020304" pitchFamily="18" charset="0"/>
                <a:cs typeface="Times New Roman" panose="02020603050405020304" pitchFamily="18" charset="0"/>
              </a:rPr>
              <a:t>=</a:t>
            </a:r>
            <a:r>
              <a:rPr sz="2000" spc="-2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fc.</a:t>
            </a:r>
            <a:r>
              <a:rPr sz="2000" b="1" spc="-5">
                <a:latin typeface="Times New Roman" panose="02020603050405020304" pitchFamily="18" charset="0"/>
                <a:cs typeface="Times New Roman" panose="02020603050405020304" pitchFamily="18" charset="0"/>
              </a:rPr>
              <a:t>getSelectedFile</a:t>
            </a:r>
            <a:r>
              <a:rPr sz="2000" spc="-5">
                <a:latin typeface="Times New Roman" panose="02020603050405020304" pitchFamily="18" charset="0"/>
                <a:cs typeface="Times New Roman" panose="02020603050405020304" pitchFamily="18" charset="0"/>
              </a:rPr>
              <a:t>();</a:t>
            </a:r>
            <a:endParaRPr sz="2000">
              <a:latin typeface="Times New Roman" panose="02020603050405020304" pitchFamily="18" charset="0"/>
              <a:cs typeface="Times New Roman" panose="02020603050405020304" pitchFamily="18" charset="0"/>
            </a:endParaRPr>
          </a:p>
          <a:p>
            <a:pPr marL="2756535">
              <a:lnSpc>
                <a:spcPct val="100000"/>
              </a:lnSpc>
              <a:spcBef>
                <a:spcPts val="960"/>
              </a:spcBef>
            </a:pPr>
            <a:r>
              <a:rPr sz="2000" spc="-5">
                <a:latin typeface="Times New Roman" panose="02020603050405020304" pitchFamily="18" charset="0"/>
                <a:cs typeface="Times New Roman" panose="02020603050405020304" pitchFamily="18" charset="0"/>
              </a:rPr>
              <a:t>//Các thao tác xử lý</a:t>
            </a:r>
            <a:r>
              <a:rPr sz="2000" spc="-15">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file</a:t>
            </a:r>
            <a:endParaRPr sz="2000">
              <a:latin typeface="Times New Roman" panose="02020603050405020304" pitchFamily="18" charset="0"/>
              <a:cs typeface="Times New Roman" panose="02020603050405020304" pitchFamily="18" charset="0"/>
            </a:endParaRPr>
          </a:p>
          <a:p>
            <a:pPr marL="927735">
              <a:lnSpc>
                <a:spcPct val="100000"/>
              </a:lnSpc>
              <a:spcBef>
                <a:spcPts val="960"/>
              </a:spcBef>
            </a:pPr>
            <a:r>
              <a:rPr sz="2000">
                <a:latin typeface="Times New Roman" panose="02020603050405020304" pitchFamily="18" charset="0"/>
                <a:cs typeface="Times New Roman" panose="02020603050405020304" pitchFamily="18" charset="0"/>
              </a:rPr>
              <a:t>}</a:t>
            </a:r>
          </a:p>
          <a:p>
            <a:pPr marL="12700">
              <a:lnSpc>
                <a:spcPct val="100000"/>
              </a:lnSpc>
              <a:spcBef>
                <a:spcPts val="1485"/>
              </a:spcBef>
            </a:pPr>
            <a:r>
              <a:rPr sz="2600" spc="-60">
                <a:latin typeface="Times New Roman" panose="02020603050405020304" pitchFamily="18" charset="0"/>
                <a:cs typeface="Times New Roman" panose="02020603050405020304" pitchFamily="18" charset="0"/>
              </a:rPr>
              <a:t>Cho </a:t>
            </a:r>
            <a:r>
              <a:rPr sz="2600" spc="25">
                <a:latin typeface="Times New Roman" panose="02020603050405020304" pitchFamily="18" charset="0"/>
                <a:cs typeface="Times New Roman" panose="02020603050405020304" pitchFamily="18" charset="0"/>
              </a:rPr>
              <a:t>phép </a:t>
            </a:r>
            <a:r>
              <a:rPr sz="2600" spc="5">
                <a:latin typeface="Times New Roman" panose="02020603050405020304" pitchFamily="18" charset="0"/>
                <a:cs typeface="Times New Roman" panose="02020603050405020304" pitchFamily="18" charset="0"/>
              </a:rPr>
              <a:t>chọn </a:t>
            </a:r>
            <a:r>
              <a:rPr sz="2600" spc="45">
                <a:latin typeface="Times New Roman" panose="02020603050405020304" pitchFamily="18" charset="0"/>
                <a:cs typeface="Times New Roman" panose="02020603050405020304" pitchFamily="18" charset="0"/>
              </a:rPr>
              <a:t>file/thư </a:t>
            </a:r>
            <a:r>
              <a:rPr sz="2600">
                <a:latin typeface="Times New Roman" panose="02020603050405020304" pitchFamily="18" charset="0"/>
                <a:cs typeface="Times New Roman" panose="02020603050405020304" pitchFamily="18" charset="0"/>
              </a:rPr>
              <a:t>mục </a:t>
            </a:r>
            <a:r>
              <a:rPr sz="2600" spc="-35">
                <a:latin typeface="Times New Roman" panose="02020603050405020304" pitchFamily="18" charset="0"/>
                <a:cs typeface="Times New Roman" panose="02020603050405020304" pitchFamily="18" charset="0"/>
              </a:rPr>
              <a:t>hoặc </a:t>
            </a:r>
            <a:r>
              <a:rPr sz="2600" spc="-114">
                <a:latin typeface="Times New Roman" panose="02020603050405020304" pitchFamily="18" charset="0"/>
                <a:cs typeface="Times New Roman" panose="02020603050405020304" pitchFamily="18" charset="0"/>
              </a:rPr>
              <a:t>cả</a:t>
            </a:r>
            <a:r>
              <a:rPr sz="2600" spc="-130">
                <a:latin typeface="Times New Roman" panose="02020603050405020304" pitchFamily="18" charset="0"/>
                <a:cs typeface="Times New Roman" panose="02020603050405020304" pitchFamily="18" charset="0"/>
              </a:rPr>
              <a:t> </a:t>
            </a:r>
            <a:r>
              <a:rPr sz="2600" spc="-55">
                <a:latin typeface="Times New Roman" panose="02020603050405020304" pitchFamily="18" charset="0"/>
                <a:cs typeface="Times New Roman" panose="02020603050405020304" pitchFamily="18" charset="0"/>
              </a:rPr>
              <a:t>hai:</a:t>
            </a:r>
            <a:endParaRPr sz="2600">
              <a:latin typeface="Times New Roman" panose="02020603050405020304" pitchFamily="18" charset="0"/>
              <a:cs typeface="Times New Roman" panose="02020603050405020304" pitchFamily="18" charset="0"/>
            </a:endParaRPr>
          </a:p>
          <a:p>
            <a:pPr marL="12700" marR="5715">
              <a:lnSpc>
                <a:spcPct val="120000"/>
              </a:lnSpc>
              <a:spcBef>
                <a:spcPts val="930"/>
              </a:spcBef>
            </a:pPr>
            <a:r>
              <a:rPr sz="1900" i="1" spc="-5">
                <a:latin typeface="Times New Roman" panose="02020603050405020304" pitchFamily="18" charset="0"/>
                <a:cs typeface="Times New Roman" panose="02020603050405020304" pitchFamily="18" charset="0"/>
              </a:rPr>
              <a:t>fc</a:t>
            </a:r>
            <a:r>
              <a:rPr sz="1900" spc="-5">
                <a:latin typeface="Times New Roman" panose="02020603050405020304" pitchFamily="18" charset="0"/>
                <a:cs typeface="Times New Roman" panose="02020603050405020304" pitchFamily="18" charset="0"/>
              </a:rPr>
              <a:t>.</a:t>
            </a:r>
            <a:r>
              <a:rPr sz="1900" b="1" spc="-5">
                <a:latin typeface="Times New Roman" panose="02020603050405020304" pitchFamily="18" charset="0"/>
                <a:cs typeface="Times New Roman" panose="02020603050405020304" pitchFamily="18" charset="0"/>
              </a:rPr>
              <a:t>setFileSelectionMode</a:t>
            </a:r>
            <a:r>
              <a:rPr sz="1900" spc="-5">
                <a:latin typeface="Times New Roman" panose="02020603050405020304" pitchFamily="18" charset="0"/>
                <a:cs typeface="Times New Roman" panose="02020603050405020304" pitchFamily="18" charset="0"/>
              </a:rPr>
              <a:t>(JFileChooser.</a:t>
            </a:r>
            <a:r>
              <a:rPr sz="1800" b="1" spc="-5">
                <a:solidFill>
                  <a:srgbClr val="50B946"/>
                </a:solidFill>
                <a:latin typeface="Times New Roman" panose="02020603050405020304" pitchFamily="18" charset="0"/>
                <a:cs typeface="Times New Roman" panose="02020603050405020304" pitchFamily="18" charset="0"/>
              </a:rPr>
              <a:t>FILES_ONLY</a:t>
            </a:r>
            <a:r>
              <a:rPr sz="1800" spc="-5">
                <a:latin typeface="Times New Roman" panose="02020603050405020304" pitchFamily="18" charset="0"/>
                <a:cs typeface="Times New Roman" panose="02020603050405020304" pitchFamily="18" charset="0"/>
              </a:rPr>
              <a:t>)</a:t>
            </a:r>
            <a:r>
              <a:rPr sz="1900" spc="-5">
                <a:latin typeface="Times New Roman" panose="02020603050405020304" pitchFamily="18" charset="0"/>
                <a:cs typeface="Times New Roman" panose="02020603050405020304" pitchFamily="18" charset="0"/>
              </a:rPr>
              <a:t>;//mặc định  </a:t>
            </a:r>
            <a:r>
              <a:rPr sz="1900" i="1" spc="-5">
                <a:latin typeface="Times New Roman" panose="02020603050405020304" pitchFamily="18" charset="0"/>
                <a:cs typeface="Times New Roman" panose="02020603050405020304" pitchFamily="18" charset="0"/>
              </a:rPr>
              <a:t>fc</a:t>
            </a:r>
            <a:r>
              <a:rPr sz="1900" spc="-5">
                <a:latin typeface="Times New Roman" panose="02020603050405020304" pitchFamily="18" charset="0"/>
                <a:cs typeface="Times New Roman" panose="02020603050405020304" pitchFamily="18" charset="0"/>
              </a:rPr>
              <a:t>.</a:t>
            </a:r>
            <a:r>
              <a:rPr sz="1900" b="1" spc="-5">
                <a:latin typeface="Times New Roman" panose="02020603050405020304" pitchFamily="18" charset="0"/>
                <a:cs typeface="Times New Roman" panose="02020603050405020304" pitchFamily="18" charset="0"/>
              </a:rPr>
              <a:t>setFileSelectionMode</a:t>
            </a:r>
            <a:r>
              <a:rPr sz="1900" spc="-5">
                <a:latin typeface="Times New Roman" panose="02020603050405020304" pitchFamily="18" charset="0"/>
                <a:cs typeface="Times New Roman" panose="02020603050405020304" pitchFamily="18" charset="0"/>
              </a:rPr>
              <a:t>(JFileChooser.</a:t>
            </a:r>
            <a:r>
              <a:rPr sz="1800" b="1" spc="-5">
                <a:solidFill>
                  <a:srgbClr val="50B946"/>
                </a:solidFill>
                <a:latin typeface="Times New Roman" panose="02020603050405020304" pitchFamily="18" charset="0"/>
                <a:cs typeface="Times New Roman" panose="02020603050405020304" pitchFamily="18" charset="0"/>
              </a:rPr>
              <a:t>DIRECTORIES_ONLY</a:t>
            </a:r>
            <a:r>
              <a:rPr sz="1900" spc="-5">
                <a:latin typeface="Times New Roman" panose="02020603050405020304" pitchFamily="18" charset="0"/>
                <a:cs typeface="Times New Roman" panose="02020603050405020304" pitchFamily="18" charset="0"/>
              </a:rPr>
              <a:t>);  </a:t>
            </a:r>
            <a:r>
              <a:rPr sz="1900" i="1" spc="-10">
                <a:latin typeface="Times New Roman" panose="02020603050405020304" pitchFamily="18" charset="0"/>
                <a:cs typeface="Times New Roman" panose="02020603050405020304" pitchFamily="18" charset="0"/>
              </a:rPr>
              <a:t>fc</a:t>
            </a:r>
            <a:r>
              <a:rPr sz="1900" spc="-10">
                <a:latin typeface="Times New Roman" panose="02020603050405020304" pitchFamily="18" charset="0"/>
                <a:cs typeface="Times New Roman" panose="02020603050405020304" pitchFamily="18" charset="0"/>
              </a:rPr>
              <a:t>.</a:t>
            </a:r>
            <a:r>
              <a:rPr sz="1900" b="1" spc="-10">
                <a:latin typeface="Times New Roman" panose="02020603050405020304" pitchFamily="18" charset="0"/>
                <a:cs typeface="Times New Roman" panose="02020603050405020304" pitchFamily="18" charset="0"/>
              </a:rPr>
              <a:t>setFileSelectionMode</a:t>
            </a:r>
            <a:r>
              <a:rPr sz="1900" spc="-10">
                <a:latin typeface="Times New Roman" panose="02020603050405020304" pitchFamily="18" charset="0"/>
                <a:cs typeface="Times New Roman" panose="02020603050405020304" pitchFamily="18" charset="0"/>
              </a:rPr>
              <a:t>(JFileChooser.</a:t>
            </a:r>
            <a:r>
              <a:rPr sz="1800" b="1" spc="-10">
                <a:solidFill>
                  <a:srgbClr val="50B946"/>
                </a:solidFill>
                <a:latin typeface="Times New Roman" panose="02020603050405020304" pitchFamily="18" charset="0"/>
                <a:cs typeface="Times New Roman" panose="02020603050405020304" pitchFamily="18" charset="0"/>
              </a:rPr>
              <a:t>FILES_AND_DIRECTORIES</a:t>
            </a:r>
            <a:r>
              <a:rPr sz="1900" spc="-10">
                <a:latin typeface="Times New Roman" panose="02020603050405020304" pitchFamily="18" charset="0"/>
                <a:cs typeface="Times New Roman" panose="02020603050405020304" pitchFamily="18" charset="0"/>
              </a:rPr>
              <a:t>);</a:t>
            </a:r>
            <a:endParaRPr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2054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914400"/>
          </a:xfrm>
        </p:spPr>
        <p:txBody>
          <a:bodyPr>
            <a:normAutofit/>
          </a:bodyPr>
          <a:lstStyle/>
          <a:p>
            <a:r>
              <a:rPr lang="en-US" dirty="0" err="1" smtClean="0">
                <a:latin typeface="Times New Roman" pitchFamily="18" charset="0"/>
                <a:cs typeface="Times New Roman" pitchFamily="18" charset="0"/>
              </a:rPr>
              <a:t>JTable</a:t>
            </a:r>
            <a:endParaRPr lang="en-US" dirty="0"/>
          </a:p>
        </p:txBody>
      </p:sp>
      <p:sp>
        <p:nvSpPr>
          <p:cNvPr id="3" name="Content Placeholder 2"/>
          <p:cNvSpPr>
            <a:spLocks noGrp="1"/>
          </p:cNvSpPr>
          <p:nvPr>
            <p:ph idx="1"/>
          </p:nvPr>
        </p:nvSpPr>
        <p:spPr>
          <a:xfrm>
            <a:off x="99291" y="1890712"/>
            <a:ext cx="8229600" cy="4648200"/>
          </a:xfrm>
        </p:spPr>
        <p:txBody>
          <a:bodyPr>
            <a:normAutofit fontScale="85000" lnSpcReduction="20000"/>
          </a:bodyPr>
          <a:lstStyle/>
          <a:p>
            <a:r>
              <a:rPr lang="en-US" b="1" dirty="0" smtClean="0">
                <a:latin typeface="Arial" panose="020B0604020202020204" pitchFamily="34" charset="0"/>
                <a:cs typeface="Arial" panose="020B0604020202020204" pitchFamily="34" charset="0"/>
              </a:rPr>
              <a:t>public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 table = </a:t>
            </a:r>
            <a:r>
              <a:rPr lang="en-US" b="1" dirty="0" smtClean="0">
                <a:latin typeface="Arial" panose="020B0604020202020204" pitchFamily="34" charset="0"/>
                <a:cs typeface="Arial" panose="020B0604020202020204" pitchFamily="34" charset="0"/>
              </a:rPr>
              <a:t>new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public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a:t>
            </a:r>
            <a:r>
              <a:rPr lang="en-US" b="1" dirty="0" err="1" smtClean="0">
                <a:latin typeface="Arial" panose="020B0604020202020204" pitchFamily="34" charset="0"/>
                <a:cs typeface="Arial" panose="020B0604020202020204" pitchFamily="34" charset="0"/>
              </a:rPr>
              <a:t>int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rows, </a:t>
            </a:r>
            <a:r>
              <a:rPr lang="en-US" b="1" dirty="0" err="1" smtClean="0">
                <a:latin typeface="Arial" panose="020B0604020202020204" pitchFamily="34" charset="0"/>
                <a:cs typeface="Arial" panose="020B0604020202020204" pitchFamily="34" charset="0"/>
              </a:rPr>
              <a:t>int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columns)</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 table = </a:t>
            </a:r>
            <a:r>
              <a:rPr lang="en-US" b="1" dirty="0" smtClean="0">
                <a:latin typeface="Arial" panose="020B0604020202020204" pitchFamily="34" charset="0"/>
                <a:cs typeface="Arial" panose="020B0604020202020204" pitchFamily="34" charset="0"/>
              </a:rPr>
              <a:t>new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(2, 3);</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public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(Object </a:t>
            </a:r>
            <a:r>
              <a:rPr lang="en-US" dirty="0" err="1" smtClean="0">
                <a:latin typeface="Arial" panose="020B0604020202020204" pitchFamily="34" charset="0"/>
                <a:cs typeface="Arial" panose="020B0604020202020204" pitchFamily="34" charset="0"/>
              </a:rPr>
              <a:t>rowData</a:t>
            </a:r>
            <a:r>
              <a:rPr lang="en-US" dirty="0" smtClean="0">
                <a:latin typeface="Arial" panose="020B0604020202020204" pitchFamily="34" charset="0"/>
                <a:cs typeface="Arial" panose="020B0604020202020204" pitchFamily="34" charset="0"/>
              </a:rPr>
              <a:t>[][], Object </a:t>
            </a:r>
            <a:r>
              <a:rPr lang="en-US" dirty="0" err="1" smtClean="0">
                <a:latin typeface="Arial" panose="020B0604020202020204" pitchFamily="34" charset="0"/>
                <a:cs typeface="Arial" panose="020B0604020202020204" pitchFamily="34" charset="0"/>
              </a:rPr>
              <a:t>columnNames</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Object </a:t>
            </a:r>
            <a:r>
              <a:rPr lang="en-US" dirty="0" err="1" smtClean="0">
                <a:latin typeface="Arial" panose="020B0604020202020204" pitchFamily="34" charset="0"/>
                <a:cs typeface="Arial" panose="020B0604020202020204" pitchFamily="34" charset="0"/>
              </a:rPr>
              <a:t>rowData</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 { "Row1-Column1", "Row1-Column2", "Row1-Column3"},</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 "Row2-Column1", "Row2-Column2", "Row2-Column3"}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Object </a:t>
            </a:r>
            <a:r>
              <a:rPr lang="en-US" dirty="0" err="1" smtClean="0">
                <a:latin typeface="Arial" panose="020B0604020202020204" pitchFamily="34" charset="0"/>
                <a:cs typeface="Arial" panose="020B0604020202020204" pitchFamily="34" charset="0"/>
              </a:rPr>
              <a:t>columnNames</a:t>
            </a:r>
            <a:r>
              <a:rPr lang="en-US" dirty="0" smtClean="0">
                <a:latin typeface="Arial" panose="020B0604020202020204" pitchFamily="34" charset="0"/>
                <a:cs typeface="Arial" panose="020B0604020202020204" pitchFamily="34" charset="0"/>
              </a:rPr>
              <a:t>[] = { "Column One", "Column Two", "Column Three"};</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 table = </a:t>
            </a:r>
            <a:r>
              <a:rPr lang="en-US" b="1" dirty="0" smtClean="0">
                <a:latin typeface="Arial" panose="020B0604020202020204" pitchFamily="34" charset="0"/>
                <a:cs typeface="Arial" panose="020B0604020202020204" pitchFamily="34" charset="0"/>
              </a:rPr>
              <a:t>new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rowData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columnNames</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81</a:t>
            </a:fld>
            <a:endParaRPr lang="en-US"/>
          </a:p>
        </p:txBody>
      </p:sp>
      <p:sp>
        <p:nvSpPr>
          <p:cNvPr id="5" name="Title 1"/>
          <p:cNvSpPr txBox="1">
            <a:spLocks/>
          </p:cNvSpPr>
          <p:nvPr/>
        </p:nvSpPr>
        <p:spPr>
          <a:xfrm>
            <a:off x="397164" y="489311"/>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US"/>
          </a:p>
        </p:txBody>
      </p:sp>
      <p:sp>
        <p:nvSpPr>
          <p:cNvPr id="6" name="Title 1"/>
          <p:cNvSpPr txBox="1">
            <a:spLocks/>
          </p:cNvSpPr>
          <p:nvPr/>
        </p:nvSpPr>
        <p:spPr>
          <a:xfrm>
            <a:off x="381000" y="678656"/>
            <a:ext cx="8229600" cy="9144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smtClean="0">
                <a:solidFill>
                  <a:schemeClr val="tx1"/>
                </a:solidFill>
                <a:latin typeface="Times New Roman" pitchFamily="18" charset="0"/>
                <a:cs typeface="Times New Roman" pitchFamily="18" charset="0"/>
              </a:rPr>
              <a:t>Tạo lập(Contructor)</a:t>
            </a:r>
            <a:endParaRPr lang="en-US" sz="4000" dirty="0">
              <a:solidFill>
                <a:schemeClr val="tx1"/>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TableModel</a:t>
            </a:r>
            <a:r>
              <a:rPr lang="en-US" dirty="0"/>
              <a:t> </a:t>
            </a:r>
          </a:p>
        </p:txBody>
      </p:sp>
      <p:sp>
        <p:nvSpPr>
          <p:cNvPr id="3" name="Content Placeholder 2"/>
          <p:cNvSpPr>
            <a:spLocks noGrp="1"/>
          </p:cNvSpPr>
          <p:nvPr>
            <p:ph idx="1"/>
          </p:nvPr>
        </p:nvSpPr>
        <p:spPr/>
        <p:txBody>
          <a:bodyPr/>
          <a:lstStyle/>
          <a:p>
            <a:r>
              <a:rPr lang="en-US" dirty="0" err="1" smtClean="0"/>
              <a:t>Cung</a:t>
            </a:r>
            <a:r>
              <a:rPr lang="en-US" dirty="0" smtClean="0"/>
              <a:t> </a:t>
            </a:r>
            <a:r>
              <a:rPr lang="en-US" dirty="0" err="1"/>
              <a:t>cấp</a:t>
            </a:r>
            <a:r>
              <a:rPr lang="en-US" dirty="0"/>
              <a:t> </a:t>
            </a:r>
            <a:r>
              <a:rPr lang="en-US" dirty="0" err="1"/>
              <a:t>dữ</a:t>
            </a:r>
            <a:r>
              <a:rPr lang="en-US" dirty="0"/>
              <a:t> </a:t>
            </a:r>
            <a:r>
              <a:rPr lang="en-US" dirty="0" err="1"/>
              <a:t>liệu</a:t>
            </a:r>
            <a:r>
              <a:rPr lang="en-US" dirty="0"/>
              <a:t> </a:t>
            </a:r>
            <a:r>
              <a:rPr lang="en-US" dirty="0" err="1"/>
              <a:t>hiển</a:t>
            </a:r>
            <a:r>
              <a:rPr lang="en-US" dirty="0"/>
              <a:t> </a:t>
            </a:r>
            <a:r>
              <a:rPr lang="en-US" dirty="0" err="1"/>
              <a:t>thị</a:t>
            </a:r>
            <a:r>
              <a:rPr lang="en-US" dirty="0"/>
              <a:t> </a:t>
            </a:r>
            <a:r>
              <a:rPr lang="en-US" dirty="0" err="1"/>
              <a:t>cho</a:t>
            </a:r>
            <a:r>
              <a:rPr lang="en-US" dirty="0"/>
              <a:t> </a:t>
            </a:r>
            <a:r>
              <a:rPr lang="en-US" dirty="0" err="1" smtClean="0"/>
              <a:t>Jtable</a:t>
            </a:r>
            <a:endParaRPr lang="en-US" dirty="0" smtClean="0"/>
          </a:p>
          <a:p>
            <a:r>
              <a:rPr lang="vi-VN" dirty="0"/>
              <a:t>cung cấp cho </a:t>
            </a:r>
            <a:r>
              <a:rPr lang="vi-VN" dirty="0" smtClean="0"/>
              <a:t>JTable </a:t>
            </a:r>
            <a:r>
              <a:rPr lang="vi-VN" dirty="0"/>
              <a:t>một vài thông tin khác như</a:t>
            </a:r>
            <a:r>
              <a:rPr lang="vi-VN" dirty="0" smtClean="0"/>
              <a:t>:</a:t>
            </a:r>
            <a:endParaRPr lang="en-US" dirty="0" smtClean="0"/>
          </a:p>
          <a:p>
            <a:pPr lvl="1" fontAlgn="base"/>
            <a:r>
              <a:rPr lang="vi-VN" dirty="0"/>
              <a:t>Số </a:t>
            </a:r>
            <a:r>
              <a:rPr lang="vi-VN" dirty="0" smtClean="0"/>
              <a:t>lượng </a:t>
            </a:r>
            <a:r>
              <a:rPr lang="vi-VN" dirty="0"/>
              <a:t>dòng và số lượng cột trong bảng</a:t>
            </a:r>
          </a:p>
          <a:p>
            <a:pPr lvl="1" fontAlgn="base"/>
            <a:r>
              <a:rPr lang="vi-VN" dirty="0"/>
              <a:t>Kiểu dữ liệu trong từng cột</a:t>
            </a:r>
          </a:p>
          <a:p>
            <a:pPr lvl="1" fontAlgn="base"/>
            <a:r>
              <a:rPr lang="vi-VN" dirty="0"/>
              <a:t>Tiêu đề cho từng cột</a:t>
            </a:r>
          </a:p>
          <a:p>
            <a:pPr lvl="1" fontAlgn="base"/>
            <a:r>
              <a:rPr lang="vi-VN" dirty="0"/>
              <a:t>Có cho phép sửa giá trị trong một ô hay không</a:t>
            </a:r>
          </a:p>
          <a:p>
            <a:pPr lvl="1"/>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82</a:t>
            </a:fld>
            <a:endParaRPr lang="en-US"/>
          </a:p>
        </p:txBody>
      </p:sp>
    </p:spTree>
    <p:extLst>
      <p:ext uri="{BB962C8B-B14F-4D97-AF65-F5344CB8AC3E}">
        <p14:creationId xmlns:p14="http://schemas.microsoft.com/office/powerpoint/2010/main" val="3031673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A67AEA-BCC7-46E0-99F2-CE9411619494}" type="slidenum">
              <a:rPr lang="en-US" smtClean="0"/>
              <a:pPr/>
              <a:t>83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52578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704088"/>
            <a:ext cx="8229600" cy="1143000"/>
          </a:xfrm>
        </p:spPr>
        <p:txBody>
          <a:bodyPr/>
          <a:lstStyle/>
          <a:p>
            <a:r>
              <a:rPr lang="en-US" dirty="0" err="1"/>
              <a:t>TableModel</a:t>
            </a:r>
            <a:r>
              <a:rPr lang="en-US" dirty="0"/>
              <a:t> </a:t>
            </a:r>
          </a:p>
        </p:txBody>
      </p:sp>
    </p:spTree>
    <p:extLst>
      <p:ext uri="{BB962C8B-B14F-4D97-AF65-F5344CB8AC3E}">
        <p14:creationId xmlns:p14="http://schemas.microsoft.com/office/powerpoint/2010/main" val="35186631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p:spPr>
        <p:txBody>
          <a:bodyPr>
            <a:normAutofit fontScale="90000"/>
          </a:bodyPr>
          <a:lstStyle/>
          <a:p>
            <a:r>
              <a:rPr lang="en-US" sz="4400" b="1" dirty="0" err="1" smtClean="0"/>
              <a:t>AbstractTableModel</a:t>
            </a:r>
            <a:r>
              <a:rPr lang="en-US" sz="4400" b="1" dirty="0" smtClean="0"/>
              <a:t>- </a:t>
            </a:r>
            <a:r>
              <a:rPr lang="en-US" sz="4400" b="1" dirty="0" err="1" smtClean="0"/>
              <a:t>DefaultTableModel</a:t>
            </a:r>
            <a:r>
              <a:rPr lang="en-US" sz="4400" dirty="0"/>
              <a:t>.</a:t>
            </a:r>
            <a:r>
              <a:rPr lang="en-US" dirty="0"/>
              <a:t> </a:t>
            </a:r>
          </a:p>
        </p:txBody>
      </p:sp>
      <p:sp>
        <p:nvSpPr>
          <p:cNvPr id="3" name="Content Placeholder 2"/>
          <p:cNvSpPr>
            <a:spLocks noGrp="1"/>
          </p:cNvSpPr>
          <p:nvPr>
            <p:ph idx="1"/>
          </p:nvPr>
        </p:nvSpPr>
        <p:spPr>
          <a:xfrm>
            <a:off x="228600" y="1600200"/>
            <a:ext cx="8229600" cy="4389120"/>
          </a:xfrm>
        </p:spPr>
        <p:txBody>
          <a:bodyPr/>
          <a:lstStyle/>
          <a:p>
            <a:pPr fontAlgn="base"/>
            <a:r>
              <a:rPr lang="en-US" sz="2800" b="1" dirty="0" err="1"/>
              <a:t>AbstractTableModel</a:t>
            </a:r>
            <a:endParaRPr lang="en-US" dirty="0" smtClean="0"/>
          </a:p>
          <a:p>
            <a:pPr fontAlgn="base"/>
            <a:r>
              <a:rPr lang="en-US" dirty="0" smtClean="0"/>
              <a:t>C</a:t>
            </a:r>
            <a:r>
              <a:rPr lang="vi-VN" dirty="0" smtClean="0"/>
              <a:t>ài </a:t>
            </a:r>
            <a:r>
              <a:rPr lang="vi-VN" dirty="0"/>
              <a:t>đặt 3 phương thức sau:</a:t>
            </a:r>
          </a:p>
          <a:p>
            <a:pPr lvl="1" fontAlgn="base"/>
            <a:r>
              <a:rPr lang="vi-VN" dirty="0"/>
              <a:t>Phương thức trả về số dòng của bảng</a:t>
            </a:r>
          </a:p>
          <a:p>
            <a:pPr lvl="1" fontAlgn="base"/>
            <a:r>
              <a:rPr lang="vi-VN" dirty="0"/>
              <a:t>Phương thức trả về số cột của bảng</a:t>
            </a:r>
          </a:p>
          <a:p>
            <a:pPr lvl="1" fontAlgn="base"/>
            <a:r>
              <a:rPr lang="vi-VN" dirty="0"/>
              <a:t>Phương thức trả về giá trị của mỗi ô</a:t>
            </a:r>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84</a:t>
            </a:fld>
            <a:endParaRPr lang="en-US"/>
          </a:p>
        </p:txBody>
      </p:sp>
    </p:spTree>
    <p:extLst>
      <p:ext uri="{BB962C8B-B14F-4D97-AF65-F5344CB8AC3E}">
        <p14:creationId xmlns:p14="http://schemas.microsoft.com/office/powerpoint/2010/main" val="827677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solidFill>
                  <a:schemeClr val="tx1"/>
                </a:solidFill>
                <a:latin typeface="Arial" panose="020B0604020202020204" pitchFamily="34" charset="0"/>
                <a:cs typeface="Arial" panose="020B0604020202020204" pitchFamily="34" charset="0"/>
              </a:rPr>
              <a:t>Thay</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đổi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độ</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rộng</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của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cột</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10000"/>
          </a:bodyPr>
          <a:lstStyle/>
          <a:p>
            <a:r>
              <a:rPr lang="en-US" dirty="0"/>
              <a:t> </a:t>
            </a:r>
            <a:r>
              <a:rPr lang="en-US" dirty="0" err="1"/>
              <a:t>table.getColumnModel</a:t>
            </a:r>
            <a:r>
              <a:rPr lang="en-US" dirty="0"/>
              <a:t>().</a:t>
            </a:r>
            <a:r>
              <a:rPr lang="en-US" dirty="0" err="1"/>
              <a:t>getColumn</a:t>
            </a:r>
            <a:r>
              <a:rPr lang="en-US" dirty="0"/>
              <a:t>(0).</a:t>
            </a:r>
            <a:r>
              <a:rPr lang="en-US" dirty="0" err="1"/>
              <a:t>setPreferredWidth</a:t>
            </a:r>
            <a:r>
              <a:rPr lang="en-US" dirty="0"/>
              <a:t>(15);</a:t>
            </a:r>
          </a:p>
          <a:p>
            <a:r>
              <a:rPr lang="en-US" dirty="0"/>
              <a:t>                </a:t>
            </a:r>
            <a:r>
              <a:rPr lang="en-US" dirty="0" err="1"/>
              <a:t>table.getColumnModel</a:t>
            </a:r>
            <a:r>
              <a:rPr lang="en-US" dirty="0"/>
              <a:t>().</a:t>
            </a:r>
            <a:r>
              <a:rPr lang="en-US" dirty="0" err="1"/>
              <a:t>getColumn</a:t>
            </a:r>
            <a:r>
              <a:rPr lang="en-US" dirty="0"/>
              <a:t>(1).</a:t>
            </a:r>
            <a:r>
              <a:rPr lang="en-US" dirty="0" err="1"/>
              <a:t>setPreferredWidth</a:t>
            </a:r>
            <a:r>
              <a:rPr lang="en-US" dirty="0"/>
              <a:t>(130);</a:t>
            </a:r>
          </a:p>
          <a:p>
            <a:r>
              <a:rPr lang="en-US" dirty="0"/>
              <a:t>                </a:t>
            </a:r>
            <a:r>
              <a:rPr lang="en-US" dirty="0" err="1"/>
              <a:t>table.getColumnModel</a:t>
            </a:r>
            <a:r>
              <a:rPr lang="en-US" dirty="0"/>
              <a:t>().</a:t>
            </a:r>
            <a:r>
              <a:rPr lang="en-US" dirty="0" err="1"/>
              <a:t>getColumn</a:t>
            </a:r>
            <a:r>
              <a:rPr lang="en-US" dirty="0"/>
              <a:t>(2).</a:t>
            </a:r>
            <a:r>
              <a:rPr lang="en-US" dirty="0" err="1"/>
              <a:t>setPreferredWidth</a:t>
            </a:r>
            <a:r>
              <a:rPr lang="en-US" dirty="0"/>
              <a:t>(200);</a:t>
            </a:r>
          </a:p>
          <a:p>
            <a:r>
              <a:rPr lang="en-US" dirty="0"/>
              <a:t>                </a:t>
            </a:r>
            <a:r>
              <a:rPr lang="en-US" dirty="0" err="1"/>
              <a:t>table.getColumnModel</a:t>
            </a:r>
            <a:r>
              <a:rPr lang="en-US" dirty="0"/>
              <a:t>().</a:t>
            </a:r>
            <a:r>
              <a:rPr lang="en-US" dirty="0" err="1"/>
              <a:t>getColumn</a:t>
            </a:r>
            <a:r>
              <a:rPr lang="en-US" dirty="0"/>
              <a:t>(3).</a:t>
            </a:r>
            <a:r>
              <a:rPr lang="en-US" dirty="0" err="1"/>
              <a:t>setPreferredWidth</a:t>
            </a:r>
            <a:r>
              <a:rPr lang="en-US" dirty="0"/>
              <a:t>(50);</a:t>
            </a:r>
          </a:p>
          <a:p>
            <a:r>
              <a:rPr lang="en-US" dirty="0"/>
              <a:t>                </a:t>
            </a:r>
            <a:r>
              <a:rPr lang="en-US" dirty="0" err="1"/>
              <a:t>table.getColumnModel</a:t>
            </a:r>
            <a:r>
              <a:rPr lang="en-US" dirty="0"/>
              <a:t>().</a:t>
            </a:r>
            <a:r>
              <a:rPr lang="en-US" dirty="0" err="1"/>
              <a:t>getColumn</a:t>
            </a:r>
            <a:r>
              <a:rPr lang="en-US" dirty="0"/>
              <a:t>(4).</a:t>
            </a:r>
            <a:r>
              <a:rPr lang="en-US" dirty="0" err="1"/>
              <a:t>setPreferredWidth</a:t>
            </a:r>
            <a:r>
              <a:rPr lang="en-US" dirty="0"/>
              <a:t>(90);</a:t>
            </a:r>
          </a:p>
        </p:txBody>
      </p:sp>
      <p:sp>
        <p:nvSpPr>
          <p:cNvPr id="4" name="Slide Number Placeholder 3"/>
          <p:cNvSpPr>
            <a:spLocks noGrp="1"/>
          </p:cNvSpPr>
          <p:nvPr>
            <p:ph type="sldNum" sz="quarter" idx="12"/>
          </p:nvPr>
        </p:nvSpPr>
        <p:spPr/>
        <p:txBody>
          <a:bodyPr/>
          <a:lstStyle/>
          <a:p>
            <a:fld id="{C3A67AEA-BCC7-46E0-99F2-CE9411619494}" type="slidenum">
              <a:rPr lang="en-US" smtClean="0"/>
              <a:pPr/>
              <a:t>85</a:t>
            </a:fld>
            <a:endParaRPr lang="en-US"/>
          </a:p>
        </p:txBody>
      </p:sp>
      <p:sp>
        <p:nvSpPr>
          <p:cNvPr id="5" name="Title 1"/>
          <p:cNvSpPr txBox="1">
            <a:spLocks/>
          </p:cNvSpPr>
          <p:nvPr/>
        </p:nvSpPr>
        <p:spPr>
          <a:xfrm>
            <a:off x="381000" y="-76200"/>
            <a:ext cx="8229600" cy="9144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mtClean="0">
                <a:latin typeface="Times New Roman" pitchFamily="18" charset="0"/>
                <a:cs typeface="Times New Roman" pitchFamily="18" charset="0"/>
              </a:rPr>
              <a:t>JTable</a:t>
            </a:r>
            <a:endParaRPr lang="en-US" dirty="0"/>
          </a:p>
        </p:txBody>
      </p:sp>
    </p:spTree>
    <p:extLst>
      <p:ext uri="{BB962C8B-B14F-4D97-AF65-F5344CB8AC3E}">
        <p14:creationId xmlns:p14="http://schemas.microsoft.com/office/powerpoint/2010/main" val="36418679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mtClean="0">
                <a:latin typeface="Times New Roman" pitchFamily="18" charset="0"/>
                <a:cs typeface="Times New Roman" pitchFamily="18" charset="0"/>
              </a:rPr>
              <a:t>JTable</a:t>
            </a:r>
            <a:endParaRPr lang="en-US"/>
          </a:p>
        </p:txBody>
      </p:sp>
      <p:sp>
        <p:nvSpPr>
          <p:cNvPr id="3" name="Content Placeholder 2"/>
          <p:cNvSpPr>
            <a:spLocks noGrp="1"/>
          </p:cNvSpPr>
          <p:nvPr>
            <p:ph idx="1"/>
          </p:nvPr>
        </p:nvSpPr>
        <p:spPr>
          <a:xfrm>
            <a:off x="190500" y="1631315"/>
            <a:ext cx="8610600" cy="4389120"/>
          </a:xfrm>
        </p:spPr>
        <p:txBody>
          <a:bodyPr>
            <a:normAutofit fontScale="92500" lnSpcReduction="20000"/>
          </a:bodyPr>
          <a:lstStyle/>
          <a:p>
            <a:pPr>
              <a:lnSpc>
                <a:spcPct val="150000"/>
              </a:lnSpc>
            </a:pPr>
            <a:r>
              <a:rPr lang="en-US" sz="1600" b="1" dirty="0" smtClean="0"/>
              <a:t>public </a:t>
            </a:r>
            <a:r>
              <a:rPr lang="en-US" sz="1600" dirty="0" err="1" smtClean="0"/>
              <a:t>JTable</a:t>
            </a:r>
            <a:r>
              <a:rPr lang="en-US" sz="1600" dirty="0" smtClean="0"/>
              <a:t>(</a:t>
            </a:r>
            <a:r>
              <a:rPr lang="en-US" sz="1600" dirty="0" err="1" smtClean="0"/>
              <a:t>TableModel</a:t>
            </a:r>
            <a:r>
              <a:rPr lang="en-US" sz="1600" dirty="0" smtClean="0"/>
              <a:t> model)</a:t>
            </a:r>
            <a:br>
              <a:rPr lang="en-US" sz="1600" dirty="0" smtClean="0"/>
            </a:br>
            <a:r>
              <a:rPr lang="en-US" sz="1600" dirty="0" err="1" smtClean="0"/>
              <a:t>TableModel</a:t>
            </a:r>
            <a:r>
              <a:rPr lang="en-US" sz="1600" dirty="0" smtClean="0"/>
              <a:t> model = </a:t>
            </a:r>
            <a:r>
              <a:rPr lang="en-US" sz="1600" b="1" dirty="0" smtClean="0"/>
              <a:t>new </a:t>
            </a:r>
            <a:r>
              <a:rPr lang="en-US" sz="1600" dirty="0" err="1" smtClean="0"/>
              <a:t>DefaultTableModel</a:t>
            </a:r>
            <a:r>
              <a:rPr lang="en-US" sz="1600" dirty="0" smtClean="0"/>
              <a:t>(</a:t>
            </a:r>
            <a:r>
              <a:rPr lang="en-US" sz="1600" dirty="0" err="1" smtClean="0"/>
              <a:t>rowData</a:t>
            </a:r>
            <a:r>
              <a:rPr lang="en-US" sz="1600" dirty="0" smtClean="0"/>
              <a:t>, </a:t>
            </a:r>
            <a:r>
              <a:rPr lang="en-US" sz="1600" dirty="0" err="1" smtClean="0"/>
              <a:t>columnNames</a:t>
            </a:r>
            <a:r>
              <a:rPr lang="en-US" sz="1600" dirty="0" smtClean="0"/>
              <a:t>);</a:t>
            </a:r>
            <a:br>
              <a:rPr lang="en-US" sz="1600" dirty="0" smtClean="0"/>
            </a:br>
            <a:r>
              <a:rPr lang="en-US" sz="1600" dirty="0" err="1" smtClean="0"/>
              <a:t>JTable</a:t>
            </a:r>
            <a:r>
              <a:rPr lang="en-US" sz="1600" dirty="0" smtClean="0"/>
              <a:t> table = </a:t>
            </a:r>
            <a:r>
              <a:rPr lang="en-US" sz="1600" b="1" dirty="0" smtClean="0"/>
              <a:t>new </a:t>
            </a:r>
            <a:r>
              <a:rPr lang="en-US" sz="1600" dirty="0" err="1" smtClean="0"/>
              <a:t>JTable</a:t>
            </a:r>
            <a:r>
              <a:rPr lang="en-US" sz="1600" dirty="0" smtClean="0"/>
              <a:t>(model);</a:t>
            </a:r>
            <a:br>
              <a:rPr lang="en-US" sz="1600" dirty="0" smtClean="0"/>
            </a:br>
            <a:r>
              <a:rPr lang="en-US" sz="1600" dirty="0" smtClean="0"/>
              <a:t/>
            </a:r>
            <a:br>
              <a:rPr lang="en-US" sz="1600" dirty="0" smtClean="0"/>
            </a:br>
            <a:r>
              <a:rPr lang="en-US" sz="1600" b="1" dirty="0" smtClean="0"/>
              <a:t>public </a:t>
            </a:r>
            <a:r>
              <a:rPr lang="en-US" sz="1600" dirty="0" err="1" smtClean="0"/>
              <a:t>JTable</a:t>
            </a:r>
            <a:r>
              <a:rPr lang="en-US" sz="1600" dirty="0" smtClean="0"/>
              <a:t>(</a:t>
            </a:r>
            <a:r>
              <a:rPr lang="en-US" sz="1600" dirty="0" err="1" smtClean="0"/>
              <a:t>TableModel</a:t>
            </a:r>
            <a:r>
              <a:rPr lang="en-US" sz="1600" dirty="0" smtClean="0"/>
              <a:t> model, </a:t>
            </a:r>
            <a:r>
              <a:rPr lang="en-US" sz="1600" dirty="0" err="1" smtClean="0"/>
              <a:t>TableColumnModel</a:t>
            </a:r>
            <a:r>
              <a:rPr lang="en-US" sz="1600" dirty="0" smtClean="0"/>
              <a:t> </a:t>
            </a:r>
            <a:r>
              <a:rPr lang="en-US" sz="1600" dirty="0" err="1" smtClean="0"/>
              <a:t>columnModel</a:t>
            </a:r>
            <a:r>
              <a:rPr lang="en-US" sz="1600" dirty="0" smtClean="0"/>
              <a:t>)</a:t>
            </a:r>
            <a:br>
              <a:rPr lang="en-US" sz="1600" dirty="0" smtClean="0"/>
            </a:br>
            <a:r>
              <a:rPr lang="en-US" sz="1600" dirty="0" err="1" smtClean="0"/>
              <a:t>TableColumnModel</a:t>
            </a:r>
            <a:r>
              <a:rPr lang="en-US" sz="1600" dirty="0" smtClean="0"/>
              <a:t> </a:t>
            </a:r>
            <a:r>
              <a:rPr lang="en-US" sz="1600" dirty="0" err="1" smtClean="0"/>
              <a:t>columnModel</a:t>
            </a:r>
            <a:r>
              <a:rPr lang="en-US" sz="1600" dirty="0" smtClean="0"/>
              <a:t> = </a:t>
            </a:r>
            <a:r>
              <a:rPr lang="en-US" sz="1600" b="1" dirty="0" smtClean="0"/>
              <a:t>new </a:t>
            </a:r>
            <a:r>
              <a:rPr lang="en-US" sz="1600" dirty="0" err="1" smtClean="0"/>
              <a:t>DefaultTableColumnModel</a:t>
            </a:r>
            <a:r>
              <a:rPr lang="en-US" sz="1600" dirty="0" smtClean="0"/>
              <a:t>();</a:t>
            </a:r>
            <a:br>
              <a:rPr lang="en-US" sz="1600" dirty="0" smtClean="0"/>
            </a:br>
            <a:r>
              <a:rPr lang="en-US" sz="1600" dirty="0" err="1" smtClean="0"/>
              <a:t>TableColumn</a:t>
            </a:r>
            <a:r>
              <a:rPr lang="en-US" sz="1600" dirty="0" smtClean="0"/>
              <a:t> </a:t>
            </a:r>
            <a:r>
              <a:rPr lang="en-US" sz="1600" dirty="0" err="1" smtClean="0"/>
              <a:t>firstColumn</a:t>
            </a:r>
            <a:r>
              <a:rPr lang="en-US" sz="1600" dirty="0" smtClean="0"/>
              <a:t> = </a:t>
            </a:r>
            <a:r>
              <a:rPr lang="en-US" sz="1600" b="1" dirty="0" smtClean="0"/>
              <a:t>new </a:t>
            </a:r>
            <a:r>
              <a:rPr lang="en-US" sz="1600" dirty="0" err="1" smtClean="0"/>
              <a:t>TableColumn</a:t>
            </a:r>
            <a:r>
              <a:rPr lang="en-US" sz="1600" dirty="0" smtClean="0"/>
              <a:t>(1);</a:t>
            </a:r>
            <a:br>
              <a:rPr lang="en-US" sz="1600" dirty="0" smtClean="0"/>
            </a:br>
            <a:r>
              <a:rPr lang="en-US" sz="1600" dirty="0" err="1" smtClean="0"/>
              <a:t>firstColumn.setHeaderValue</a:t>
            </a:r>
            <a:r>
              <a:rPr lang="en-US" sz="1600" dirty="0" smtClean="0"/>
              <a:t>(headers[1]);</a:t>
            </a:r>
            <a:r>
              <a:rPr lang="en-US" sz="1600" dirty="0" err="1" smtClean="0"/>
              <a:t>columnModel.addColumn</a:t>
            </a:r>
            <a:r>
              <a:rPr lang="en-US" sz="1600" dirty="0" smtClean="0"/>
              <a:t>(</a:t>
            </a:r>
            <a:r>
              <a:rPr lang="en-US" sz="1600" dirty="0" err="1" smtClean="0"/>
              <a:t>firstColumn</a:t>
            </a:r>
            <a:r>
              <a:rPr lang="en-US" sz="1600" dirty="0" smtClean="0"/>
              <a:t>);</a:t>
            </a:r>
            <a:br>
              <a:rPr lang="en-US" sz="1600" dirty="0" smtClean="0"/>
            </a:br>
            <a:r>
              <a:rPr lang="en-US" sz="1600" dirty="0" err="1" smtClean="0"/>
              <a:t>TableColumn</a:t>
            </a:r>
            <a:r>
              <a:rPr lang="en-US" sz="1600" dirty="0" smtClean="0"/>
              <a:t> </a:t>
            </a:r>
            <a:r>
              <a:rPr lang="en-US" sz="1600" dirty="0" err="1" smtClean="0"/>
              <a:t>secondColumn</a:t>
            </a:r>
            <a:r>
              <a:rPr lang="en-US" sz="1600" dirty="0" smtClean="0"/>
              <a:t> = </a:t>
            </a:r>
            <a:r>
              <a:rPr lang="en-US" sz="1600" b="1" dirty="0" smtClean="0"/>
              <a:t>new </a:t>
            </a:r>
            <a:r>
              <a:rPr lang="en-US" sz="1600" dirty="0" err="1" smtClean="0"/>
              <a:t>TableColumn</a:t>
            </a:r>
            <a:r>
              <a:rPr lang="en-US" sz="1600" dirty="0" smtClean="0"/>
              <a:t>(0);</a:t>
            </a:r>
            <a:br>
              <a:rPr lang="en-US" sz="1600" dirty="0" smtClean="0"/>
            </a:br>
            <a:r>
              <a:rPr lang="en-US" sz="1600" dirty="0" err="1" smtClean="0"/>
              <a:t>secondColumn.setHeaderValue</a:t>
            </a:r>
            <a:r>
              <a:rPr lang="en-US" sz="1600" dirty="0" smtClean="0"/>
              <a:t>(headers[0]);</a:t>
            </a:r>
            <a:br>
              <a:rPr lang="en-US" sz="1600" dirty="0" smtClean="0"/>
            </a:br>
            <a:r>
              <a:rPr lang="en-US" sz="1600" dirty="0" err="1" smtClean="0"/>
              <a:t>columnModel.addColumn</a:t>
            </a:r>
            <a:r>
              <a:rPr lang="en-US" sz="1600" dirty="0" smtClean="0"/>
              <a:t>(</a:t>
            </a:r>
            <a:r>
              <a:rPr lang="en-US" sz="1600" dirty="0" err="1" smtClean="0"/>
              <a:t>secondColumn</a:t>
            </a:r>
            <a:r>
              <a:rPr lang="en-US" sz="1600" dirty="0" smtClean="0"/>
              <a:t>);</a:t>
            </a:r>
            <a:br>
              <a:rPr lang="en-US" sz="1600" dirty="0" smtClean="0"/>
            </a:br>
            <a:r>
              <a:rPr lang="en-US" sz="1600" dirty="0" err="1" smtClean="0"/>
              <a:t>JTable</a:t>
            </a:r>
            <a:r>
              <a:rPr lang="en-US" sz="1600" dirty="0" smtClean="0"/>
              <a:t> table = </a:t>
            </a:r>
            <a:r>
              <a:rPr lang="en-US" sz="1600" b="1" dirty="0" smtClean="0"/>
              <a:t>new </a:t>
            </a:r>
            <a:r>
              <a:rPr lang="en-US" sz="1600" dirty="0" err="1" smtClean="0"/>
              <a:t>JTable</a:t>
            </a:r>
            <a:r>
              <a:rPr lang="en-US" sz="1600" dirty="0" smtClean="0"/>
              <a:t>(model, </a:t>
            </a:r>
            <a:r>
              <a:rPr lang="en-US" sz="1600" dirty="0" err="1" smtClean="0"/>
              <a:t>columnModel</a:t>
            </a:r>
            <a:r>
              <a:rPr lang="en-US" sz="1600" dirty="0" smtClean="0"/>
              <a:t>);</a:t>
            </a:r>
            <a:br>
              <a:rPr lang="en-US" sz="1600" dirty="0" smtClean="0"/>
            </a:br>
            <a:r>
              <a:rPr lang="en-US" sz="1600" dirty="0" smtClean="0"/>
              <a:t/>
            </a:r>
            <a:br>
              <a:rPr lang="en-US" sz="1600" dirty="0" smtClean="0"/>
            </a:br>
            <a:endParaRPr lang="en-US" sz="1600"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229600" cy="4389120"/>
          </a:xfrm>
        </p:spPr>
        <p:txBody>
          <a:bodyPr/>
          <a:lstStyle/>
          <a:p>
            <a:r>
              <a:rPr lang="en-US" b="1" dirty="0" smtClean="0">
                <a:latin typeface="Arial" panose="020B0604020202020204" pitchFamily="34" charset="0"/>
                <a:cs typeface="Arial" panose="020B0604020202020204" pitchFamily="34" charset="0"/>
              </a:rPr>
              <a:t>public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TableModel</a:t>
            </a:r>
            <a:r>
              <a:rPr lang="en-US" dirty="0" smtClean="0">
                <a:latin typeface="Arial" panose="020B0604020202020204" pitchFamily="34" charset="0"/>
                <a:cs typeface="Arial" panose="020B0604020202020204" pitchFamily="34" charset="0"/>
              </a:rPr>
              <a:t> model, </a:t>
            </a:r>
            <a:r>
              <a:rPr lang="en-US" dirty="0" err="1" smtClean="0">
                <a:latin typeface="Arial" panose="020B0604020202020204" pitchFamily="34" charset="0"/>
                <a:cs typeface="Arial" panose="020B0604020202020204" pitchFamily="34" charset="0"/>
              </a:rPr>
              <a:t>TableColumnModel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columnModel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ListSelectionModel</a:t>
            </a:r>
            <a:r>
              <a:rPr lang="en-US" dirty="0"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selectionModel</a:t>
            </a:r>
            <a:r>
              <a:rPr lang="en-US"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ListSelectionModel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selectionModel</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new </a:t>
            </a:r>
            <a:r>
              <a:rPr lang="en-US" err="1" smtClean="0">
                <a:latin typeface="Arial" panose="020B0604020202020204" pitchFamily="34" charset="0"/>
                <a:cs typeface="Arial" panose="020B0604020202020204" pitchFamily="34" charset="0"/>
              </a:rPr>
              <a:t>DefaultListSelectionModel</a:t>
            </a:r>
            <a:r>
              <a:rPr lang="en-US"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selectionModel.setSelectionMode</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ListSelectionModel.SINGLE_SELECTION</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 table = </a:t>
            </a:r>
            <a:r>
              <a:rPr lang="en-US" b="1" dirty="0" smtClean="0">
                <a:latin typeface="Arial" panose="020B0604020202020204" pitchFamily="34" charset="0"/>
                <a:cs typeface="Arial" panose="020B0604020202020204" pitchFamily="34" charset="0"/>
              </a:rPr>
              <a:t>new </a:t>
            </a:r>
            <a:r>
              <a:rPr lang="en-US" dirty="0" err="1" smtClean="0">
                <a:latin typeface="Arial" panose="020B0604020202020204" pitchFamily="34" charset="0"/>
                <a:cs typeface="Arial" panose="020B0604020202020204" pitchFamily="34" charset="0"/>
              </a:rPr>
              <a:t>JTable</a:t>
            </a:r>
            <a:r>
              <a:rPr lang="en-US" dirty="0" smtClean="0">
                <a:latin typeface="Arial" panose="020B0604020202020204" pitchFamily="34" charset="0"/>
                <a:cs typeface="Arial" panose="020B0604020202020204" pitchFamily="34" charset="0"/>
              </a:rPr>
              <a:t>(model, </a:t>
            </a:r>
            <a:r>
              <a:rPr lang="en-US" dirty="0" err="1" smtClean="0">
                <a:latin typeface="Arial" panose="020B0604020202020204" pitchFamily="34" charset="0"/>
                <a:cs typeface="Arial" panose="020B0604020202020204" pitchFamily="34" charset="0"/>
              </a:rPr>
              <a:t>columnModel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selectionModel</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87</a:t>
            </a:fld>
            <a:endParaRPr lang="en-US"/>
          </a:p>
        </p:txBody>
      </p:sp>
      <p:sp>
        <p:nvSpPr>
          <p:cNvPr id="5" name="Title 1"/>
          <p:cNvSpPr>
            <a:spLocks noGrp="1"/>
          </p:cNvSpPr>
          <p:nvPr>
            <p:ph type="title"/>
          </p:nvPr>
        </p:nvSpPr>
        <p:spPr>
          <a:xfrm>
            <a:off x="381000" y="152400"/>
            <a:ext cx="8229600" cy="1143000"/>
          </a:xfrm>
        </p:spPr>
        <p:txBody>
          <a:bodyPr/>
          <a:lstStyle/>
          <a:p>
            <a:r>
              <a:rPr lang="en-US" smtClean="0">
                <a:latin typeface="Times New Roman" pitchFamily="18" charset="0"/>
                <a:cs typeface="Times New Roman" pitchFamily="18" charset="0"/>
              </a:rPr>
              <a:t>JTable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456688"/>
          </a:xfrm>
        </p:spPr>
        <p:txBody>
          <a:bodyPr>
            <a:normAutofit/>
          </a:bodyPr>
          <a:lstStyle/>
          <a:p>
            <a:r>
              <a:rPr lang="en-US" sz="2700" smtClean="0">
                <a:latin typeface="Times New Roman" pitchFamily="18" charset="0"/>
                <a:cs typeface="Times New Roman" pitchFamily="18" charset="0"/>
              </a:rPr>
              <a:t>LẬP TRÌNH ỨNG DỤNG </a:t>
            </a:r>
            <a:r>
              <a:rPr lang="en-US" sz="2700" smtClean="0">
                <a:solidFill>
                  <a:srgbClr val="FF0000"/>
                </a:solidFill>
                <a:latin typeface="Times New Roman" pitchFamily="18" charset="0"/>
                <a:cs typeface="Times New Roman" pitchFamily="18" charset="0"/>
              </a:rPr>
              <a:t>APPLET</a:t>
            </a:r>
            <a:r>
              <a:rPr lang="en-US" sz="2700" smtClean="0">
                <a:latin typeface="Times New Roman" pitchFamily="18" charset="0"/>
                <a:cs typeface="Times New Roman" pitchFamily="18" charset="0"/>
              </a:rPr>
              <a:t> VÀ CÁC LỚP </a:t>
            </a:r>
            <a:br>
              <a:rPr lang="en-US" sz="2700" smtClean="0">
                <a:latin typeface="Times New Roman" pitchFamily="18" charset="0"/>
                <a:cs typeface="Times New Roman" pitchFamily="18" charset="0"/>
              </a:rPr>
            </a:br>
            <a:r>
              <a:rPr lang="en-US" sz="2700" smtClean="0">
                <a:latin typeface="Times New Roman" pitchFamily="18" charset="0"/>
                <a:cs typeface="Times New Roman" pitchFamily="18" charset="0"/>
              </a:rPr>
              <a:t>XỬ LÝ ĐỒ HỌA</a:t>
            </a:r>
            <a:r>
              <a:rPr lang="en-US" smtClean="0">
                <a:latin typeface="Times New Roman" pitchFamily="18" charset="0"/>
                <a:cs typeface="Times New Roman" pitchFamily="18" charset="0"/>
              </a:rPr>
              <a:t>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Nội dung chính</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Giới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endParaRPr lang="en-US" dirty="0">
              <a:latin typeface="Times New Roman" pitchFamily="18" charset="0"/>
              <a:cs typeface="Times New Roman" pitchFamily="18" charset="0"/>
            </a:endParaRPr>
          </a:p>
          <a:p>
            <a:r>
              <a:rPr lang="vi-VN" dirty="0" smtClean="0">
                <a:latin typeface="Times New Roman" pitchFamily="18" charset="0"/>
                <a:cs typeface="Times New Roman" pitchFamily="18" charset="0"/>
              </a:rPr>
              <a:t>Thư </a:t>
            </a:r>
            <a:r>
              <a:rPr lang="vi-VN" dirty="0">
                <a:latin typeface="Times New Roman" pitchFamily="18" charset="0"/>
                <a:cs typeface="Times New Roman" pitchFamily="18" charset="0"/>
              </a:rPr>
              <a:t>viện AWT</a:t>
            </a:r>
          </a:p>
          <a:p>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applet</a:t>
            </a:r>
          </a:p>
          <a:p>
            <a:r>
              <a:rPr lang="vi-VN" dirty="0" smtClean="0">
                <a:latin typeface="Times New Roman" pitchFamily="18" charset="0"/>
                <a:cs typeface="Times New Roman" pitchFamily="18" charset="0"/>
              </a:rPr>
              <a:t>Đối </a:t>
            </a:r>
            <a:r>
              <a:rPr lang="vi-VN" dirty="0">
                <a:latin typeface="Times New Roman" pitchFamily="18" charset="0"/>
                <a:cs typeface="Times New Roman" pitchFamily="18" charset="0"/>
              </a:rPr>
              <a:t>tượng </a:t>
            </a:r>
            <a:r>
              <a:rPr lang="vi-VN">
                <a:latin typeface="Times New Roman" pitchFamily="18" charset="0"/>
                <a:cs typeface="Times New Roman" pitchFamily="18" charset="0"/>
              </a:rPr>
              <a:t>đồ </a:t>
            </a:r>
            <a:r>
              <a:rPr lang="vi-VN" smtClean="0">
                <a:latin typeface="Times New Roman" pitchFamily="18" charset="0"/>
                <a:cs typeface="Times New Roman" pitchFamily="18" charset="0"/>
              </a:rPr>
              <a:t>hoạ </a:t>
            </a:r>
            <a:r>
              <a:rPr lang="vi-VN" smtClean="0">
                <a:solidFill>
                  <a:srgbClr val="FF0000"/>
                </a:solidFill>
                <a:latin typeface="Times New Roman" pitchFamily="18" charset="0"/>
                <a:cs typeface="Times New Roman" pitchFamily="18" charset="0"/>
              </a:rPr>
              <a:t>Graphics</a:t>
            </a:r>
            <a:endParaRPr lang="vi-VN" dirty="0">
              <a:solidFill>
                <a:srgbClr val="FF0000"/>
              </a:solidFill>
              <a:latin typeface="Times New Roman" pitchFamily="18" charset="0"/>
              <a:cs typeface="Times New Roman" pitchFamily="18" charset="0"/>
            </a:endParaRPr>
          </a:p>
          <a:p>
            <a:r>
              <a:rPr lang="en-US" err="1" smtClean="0">
                <a:latin typeface="Times New Roman" pitchFamily="18" charset="0"/>
                <a:cs typeface="Times New Roman" pitchFamily="18" charset="0"/>
              </a:rPr>
              <a:t>Bài</a:t>
            </a:r>
            <a:r>
              <a:rPr lang="en-US" smtClean="0">
                <a:latin typeface="Times New Roman" pitchFamily="18" charset="0"/>
                <a:cs typeface="Times New Roman" pitchFamily="18" charset="0"/>
              </a:rPr>
              <a:t> tập</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319160</TotalTime>
  <Words>6131</Words>
  <Application>Microsoft Office PowerPoint</Application>
  <PresentationFormat>On-screen Show (4:3)</PresentationFormat>
  <Paragraphs>734</Paragraphs>
  <Slides>87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Arial</vt:lpstr>
      <vt:lpstr>Calibri</vt:lpstr>
      <vt:lpstr>Carlito</vt:lpstr>
      <vt:lpstr>Constantia</vt:lpstr>
      <vt:lpstr>Courier New</vt:lpstr>
      <vt:lpstr>Times New Roman</vt:lpstr>
      <vt:lpstr>Wingdings</vt:lpstr>
      <vt:lpstr>Wingdings 2</vt:lpstr>
      <vt:lpstr>Flow</vt:lpstr>
      <vt:lpstr>Lập trình java nâng cao(3tc)</vt:lpstr>
      <vt:lpstr>Tài liệu tham khảo</vt:lpstr>
      <vt:lpstr>Các khái niệm cơ bản</vt:lpstr>
      <vt:lpstr>Các khái niệm cơ bản</vt:lpstr>
      <vt:lpstr>Các khái niệm cơ bản</vt:lpstr>
      <vt:lpstr>Phân biệt Abstract và Interface</vt:lpstr>
      <vt:lpstr>Phân biệt Abstract và Interface</vt:lpstr>
      <vt:lpstr> </vt:lpstr>
      <vt:lpstr>LẬP TRÌNH ỨNG DỤNG APPLET VÀ CÁC LỚP  XỬ LÝ ĐỒ HỌA  Nội dung chính</vt:lpstr>
      <vt:lpstr> Các thành phần của AWT</vt:lpstr>
      <vt:lpstr>Giới thiệu các loại ứng dụng</vt:lpstr>
      <vt:lpstr>Sự khác nhau giữa Applets và Applications</vt:lpstr>
      <vt:lpstr>Xây dựng các applet  </vt:lpstr>
      <vt:lpstr>Xây dựng các applet  </vt:lpstr>
      <vt:lpstr>Xây dựng các applet</vt:lpstr>
      <vt:lpstr> Khung của một applet cơ bản</vt:lpstr>
      <vt:lpstr>Hoạt động của Applet  </vt:lpstr>
      <vt:lpstr>Vòng đời của applet</vt:lpstr>
      <vt:lpstr>Hoạt động củaApplet</vt:lpstr>
      <vt:lpstr>Truyền tham số cho Applet từ tập tin HTML</vt:lpstr>
      <vt:lpstr>Khả năng của Applet </vt:lpstr>
      <vt:lpstr> Giới hạn của Applet </vt:lpstr>
      <vt:lpstr>    Lớp Graphics </vt:lpstr>
      <vt:lpstr> LớpGraphics  </vt:lpstr>
      <vt:lpstr>Lớp Graphics  </vt:lpstr>
      <vt:lpstr>Lớp Graphics</vt:lpstr>
      <vt:lpstr> </vt:lpstr>
      <vt:lpstr>Lớp Graphics</vt:lpstr>
      <vt:lpstr>Lớp Graphics</vt:lpstr>
      <vt:lpstr>Các lớp tiện ích khác  </vt:lpstr>
      <vt:lpstr>Lớp Graphics</vt:lpstr>
      <vt:lpstr>Lớp Graphics</vt:lpstr>
      <vt:lpstr>2.2. Thư viện AWT</vt:lpstr>
      <vt:lpstr> Các thành phần của AWT</vt:lpstr>
      <vt:lpstr>PowerPoint Presentation</vt:lpstr>
      <vt:lpstr>Các thành phần của AWT  </vt:lpstr>
      <vt:lpstr>Các thành phần của AWT</vt:lpstr>
      <vt:lpstr> Một số phương thức của Component</vt:lpstr>
      <vt:lpstr>Các thành phần của AWT</vt:lpstr>
      <vt:lpstr>Các thành phần của AWT</vt:lpstr>
      <vt:lpstr>Các thành phần của AWT -Các đối tượng cơ bản</vt:lpstr>
      <vt:lpstr>Các thành phần của AWT -Các đối tượng cơ bản</vt:lpstr>
      <vt:lpstr>Các thành phần của AWT -Các đối tượng cơ bản</vt:lpstr>
      <vt:lpstr>Các thành phần của AWT -Các đối tượng cơ bản</vt:lpstr>
      <vt:lpstr>Các thành phần của AWT -Các đối tượng cơ bản</vt:lpstr>
      <vt:lpstr>Lựa chọn(Choice )</vt:lpstr>
      <vt:lpstr>Lựa chọn(Choice )</vt:lpstr>
      <vt:lpstr>Danh sách(List) </vt:lpstr>
      <vt:lpstr>Danh sách(List)</vt:lpstr>
      <vt:lpstr>Trình đơn(Menu)</vt:lpstr>
      <vt:lpstr>Menu và PopupMenu</vt:lpstr>
      <vt:lpstr>MenuItem </vt:lpstr>
      <vt:lpstr>CheckboxMenuItem </vt:lpstr>
      <vt:lpstr>Các sự kiện cơ bản của đối tượng</vt:lpstr>
      <vt:lpstr>Các sự kiện cơ bản của đối tượng</vt:lpstr>
      <vt:lpstr>Các sự kiện cơ bản của đối tượng</vt:lpstr>
      <vt:lpstr>Các sự kiện cơ bản của đối tượng</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Nội dung thực hành </vt:lpstr>
      <vt:lpstr>Các thành phần của AWT</vt:lpstr>
      <vt:lpstr>CardLayout</vt:lpstr>
      <vt:lpstr>CardLayout...</vt:lpstr>
      <vt:lpstr>CardLayout...</vt:lpstr>
      <vt:lpstr>Java SWING</vt:lpstr>
      <vt:lpstr>Java SWING</vt:lpstr>
      <vt:lpstr>Java SWING</vt:lpstr>
      <vt:lpstr>Java SWING</vt:lpstr>
      <vt:lpstr>Dialog: JOptionPane</vt:lpstr>
      <vt:lpstr>Component: JRadio</vt:lpstr>
      <vt:lpstr>Component: JCheckBox</vt:lpstr>
      <vt:lpstr>Dialog: JFileChooser</vt:lpstr>
      <vt:lpstr>JTable</vt:lpstr>
      <vt:lpstr>TableModel </vt:lpstr>
      <vt:lpstr>TableModel </vt:lpstr>
      <vt:lpstr>AbstractTableModel- DefaultTableModel. </vt:lpstr>
      <vt:lpstr>Thay đổi độ rộng của cột</vt:lpstr>
      <vt:lpstr>JTable</vt:lpstr>
      <vt:lpstr>JTable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Admin</cp:lastModifiedBy>
  <cp:revision>545</cp:revision>
  <dcterms:created xsi:type="dcterms:W3CDTF">2013-12-19T03:45:43Z</dcterms:created>
  <dcterms:modified xsi:type="dcterms:W3CDTF">2021-12-27T08:47:07Z</dcterms:modified>
</cp:coreProperties>
</file>