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Yeseva One" charset="1" panose="00000500000000000000"/>
      <p:regular r:id="rId29"/>
    </p:embeddedFont>
    <p:embeddedFont>
      <p:font typeface="Libre Baskerville" charset="1" panose="02000000000000000000"/>
      <p:regular r:id="rId30"/>
    </p:embeddedFont>
    <p:embeddedFont>
      <p:font typeface="Libre Baskerville Bold" charset="1" panose="02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2092617"/>
            <a:ext cx="11721636" cy="64135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Depression Tendency Prediction</a:t>
            </a:r>
          </a:p>
          <a:p>
            <a:pPr algn="ctr">
              <a:lnSpc>
                <a:spcPts val="12500"/>
              </a:lnSpc>
            </a:pP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65175"/>
            <a:ext cx="10626504" cy="3643132"/>
          </a:xfrm>
          <a:custGeom>
            <a:avLst/>
            <a:gdLst/>
            <a:ahLst/>
            <a:cxnLst/>
            <a:rect r="r" b="b" t="t" l="l"/>
            <a:pathLst>
              <a:path h="3643132" w="10626504">
                <a:moveTo>
                  <a:pt x="0" y="0"/>
                </a:moveTo>
                <a:lnTo>
                  <a:pt x="10626504" y="0"/>
                </a:lnTo>
                <a:lnTo>
                  <a:pt x="10626504" y="3643132"/>
                </a:lnTo>
                <a:lnTo>
                  <a:pt x="0" y="3643132"/>
                </a:lnTo>
                <a:lnTo>
                  <a:pt x="0" y="0"/>
                </a:lnTo>
                <a:close/>
              </a:path>
            </a:pathLst>
          </a:custGeom>
          <a:blipFill>
            <a:blip r:embed="rId2"/>
            <a:stretch>
              <a:fillRect l="0" t="0" r="-833" b="0"/>
            </a:stretch>
          </a:blipFill>
        </p:spPr>
      </p:sp>
      <p:sp>
        <p:nvSpPr>
          <p:cNvPr name="Freeform 3" id="3"/>
          <p:cNvSpPr/>
          <p:nvPr/>
        </p:nvSpPr>
        <p:spPr>
          <a:xfrm flipH="false" flipV="false" rot="0">
            <a:off x="6632796" y="4755319"/>
            <a:ext cx="10626504" cy="4502981"/>
          </a:xfrm>
          <a:custGeom>
            <a:avLst/>
            <a:gdLst/>
            <a:ahLst/>
            <a:cxnLst/>
            <a:rect r="r" b="b" t="t" l="l"/>
            <a:pathLst>
              <a:path h="4502981" w="10626504">
                <a:moveTo>
                  <a:pt x="0" y="0"/>
                </a:moveTo>
                <a:lnTo>
                  <a:pt x="10626504" y="0"/>
                </a:lnTo>
                <a:lnTo>
                  <a:pt x="10626504" y="4502981"/>
                </a:lnTo>
                <a:lnTo>
                  <a:pt x="0" y="4502981"/>
                </a:lnTo>
                <a:lnTo>
                  <a:pt x="0" y="0"/>
                </a:lnTo>
                <a:close/>
              </a:path>
            </a:pathLst>
          </a:custGeom>
          <a:blipFill>
            <a:blip r:embed="rId3"/>
            <a:stretch>
              <a:fillRect l="0" t="0" r="0" b="0"/>
            </a:stretch>
          </a:blipFill>
        </p:spPr>
      </p:sp>
      <p:sp>
        <p:nvSpPr>
          <p:cNvPr name="TextBox 4" id="4"/>
          <p:cNvSpPr txBox="true"/>
          <p:nvPr/>
        </p:nvSpPr>
        <p:spPr>
          <a:xfrm rot="0">
            <a:off x="12676694" y="2380366"/>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Education Level</a:t>
            </a:r>
          </a:p>
        </p:txBody>
      </p:sp>
      <p:sp>
        <p:nvSpPr>
          <p:cNvPr name="TextBox 5" id="5"/>
          <p:cNvSpPr txBox="true"/>
          <p:nvPr/>
        </p:nvSpPr>
        <p:spPr>
          <a:xfrm rot="0">
            <a:off x="1216275" y="6581359"/>
            <a:ext cx="459423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History of Substance Abuse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55440"/>
            <a:ext cx="16230600" cy="4280821"/>
          </a:xfrm>
          <a:custGeom>
            <a:avLst/>
            <a:gdLst/>
            <a:ahLst/>
            <a:cxnLst/>
            <a:rect r="r" b="b" t="t" l="l"/>
            <a:pathLst>
              <a:path h="4280821" w="16230600">
                <a:moveTo>
                  <a:pt x="0" y="0"/>
                </a:moveTo>
                <a:lnTo>
                  <a:pt x="16230600" y="0"/>
                </a:lnTo>
                <a:lnTo>
                  <a:pt x="16230600" y="4280820"/>
                </a:lnTo>
                <a:lnTo>
                  <a:pt x="0" y="4280820"/>
                </a:lnTo>
                <a:lnTo>
                  <a:pt x="0" y="0"/>
                </a:lnTo>
                <a:close/>
              </a:path>
            </a:pathLst>
          </a:custGeom>
          <a:blipFill>
            <a:blip r:embed="rId2"/>
            <a:stretch>
              <a:fillRect l="0" t="0" r="0" b="0"/>
            </a:stretch>
          </a:blipFill>
        </p:spPr>
      </p:sp>
      <p:sp>
        <p:nvSpPr>
          <p:cNvPr name="Freeform 3" id="3"/>
          <p:cNvSpPr/>
          <p:nvPr/>
        </p:nvSpPr>
        <p:spPr>
          <a:xfrm flipH="false" flipV="false" rot="0">
            <a:off x="1028700" y="564845"/>
            <a:ext cx="11301259" cy="3941314"/>
          </a:xfrm>
          <a:custGeom>
            <a:avLst/>
            <a:gdLst/>
            <a:ahLst/>
            <a:cxnLst/>
            <a:rect r="r" b="b" t="t" l="l"/>
            <a:pathLst>
              <a:path h="3941314" w="11301259">
                <a:moveTo>
                  <a:pt x="0" y="0"/>
                </a:moveTo>
                <a:lnTo>
                  <a:pt x="11301259" y="0"/>
                </a:lnTo>
                <a:lnTo>
                  <a:pt x="11301259" y="3941314"/>
                </a:lnTo>
                <a:lnTo>
                  <a:pt x="0" y="3941314"/>
                </a:lnTo>
                <a:lnTo>
                  <a:pt x="0" y="0"/>
                </a:lnTo>
                <a:close/>
              </a:path>
            </a:pathLst>
          </a:custGeom>
          <a:blipFill>
            <a:blip r:embed="rId3"/>
            <a:stretch>
              <a:fillRect l="0" t="0" r="0" b="0"/>
            </a:stretch>
          </a:blipFill>
        </p:spPr>
      </p:sp>
      <p:sp>
        <p:nvSpPr>
          <p:cNvPr name="TextBox 4" id="4"/>
          <p:cNvSpPr txBox="true"/>
          <p:nvPr/>
        </p:nvSpPr>
        <p:spPr>
          <a:xfrm rot="0">
            <a:off x="12665067" y="2110052"/>
            <a:ext cx="4594233"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Employment Status</a:t>
            </a:r>
          </a:p>
        </p:txBody>
      </p:sp>
      <p:sp>
        <p:nvSpPr>
          <p:cNvPr name="TextBox 5" id="5"/>
          <p:cNvSpPr txBox="true"/>
          <p:nvPr/>
        </p:nvSpPr>
        <p:spPr>
          <a:xfrm rot="0">
            <a:off x="7119881" y="4937125"/>
            <a:ext cx="4594233"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Income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0288" y="159092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2754706" y="5086350"/>
            <a:ext cx="12778589" cy="21145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Grouping the factors into different categories helps to gain clearer insights into the relationships and influences between the features, especially the relationship between History of Mental Illness and other features.</a:t>
            </a:r>
          </a:p>
        </p:txBody>
      </p:sp>
      <p:sp>
        <p:nvSpPr>
          <p:cNvPr name="TextBox 6" id="6"/>
          <p:cNvSpPr txBox="true"/>
          <p:nvPr/>
        </p:nvSpPr>
        <p:spPr>
          <a:xfrm rot="0">
            <a:off x="7173690" y="3767302"/>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Additional</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501408" y="2874820"/>
            <a:ext cx="17285185" cy="4537361"/>
          </a:xfrm>
          <a:custGeom>
            <a:avLst/>
            <a:gdLst/>
            <a:ahLst/>
            <a:cxnLst/>
            <a:rect r="r" b="b" t="t" l="l"/>
            <a:pathLst>
              <a:path h="4537361" w="17285185">
                <a:moveTo>
                  <a:pt x="0" y="0"/>
                </a:moveTo>
                <a:lnTo>
                  <a:pt x="17285184" y="0"/>
                </a:lnTo>
                <a:lnTo>
                  <a:pt x="17285184" y="4537360"/>
                </a:lnTo>
                <a:lnTo>
                  <a:pt x="0" y="4537360"/>
                </a:lnTo>
                <a:lnTo>
                  <a:pt x="0" y="0"/>
                </a:lnTo>
                <a:close/>
              </a:path>
            </a:pathLst>
          </a:custGeom>
          <a:blipFill>
            <a:blip r:embed="rId2"/>
            <a:stretch>
              <a:fillRect l="0" t="0" r="0" b="0"/>
            </a:stretch>
          </a:blipFill>
        </p:spPr>
      </p:sp>
      <p:sp>
        <p:nvSpPr>
          <p:cNvPr name="TextBox 3" id="3"/>
          <p:cNvSpPr txBox="true"/>
          <p:nvPr/>
        </p:nvSpPr>
        <p:spPr>
          <a:xfrm rot="0">
            <a:off x="5418544" y="1336585"/>
            <a:ext cx="7450912"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Income and Education Level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936789" y="1762035"/>
            <a:ext cx="14414422" cy="8229600"/>
          </a:xfrm>
          <a:custGeom>
            <a:avLst/>
            <a:gdLst/>
            <a:ahLst/>
            <a:cxnLst/>
            <a:rect r="r" b="b" t="t" l="l"/>
            <a:pathLst>
              <a:path h="8229600" w="14414422">
                <a:moveTo>
                  <a:pt x="0" y="0"/>
                </a:moveTo>
                <a:lnTo>
                  <a:pt x="14414422" y="0"/>
                </a:lnTo>
                <a:lnTo>
                  <a:pt x="14414422" y="8229600"/>
                </a:lnTo>
                <a:lnTo>
                  <a:pt x="0" y="8229600"/>
                </a:lnTo>
                <a:lnTo>
                  <a:pt x="0" y="0"/>
                </a:lnTo>
                <a:close/>
              </a:path>
            </a:pathLst>
          </a:custGeom>
          <a:blipFill>
            <a:blip r:embed="rId2"/>
            <a:stretch>
              <a:fillRect l="0" t="0" r="0" b="0"/>
            </a:stretch>
          </a:blipFill>
        </p:spPr>
      </p:sp>
      <p:sp>
        <p:nvSpPr>
          <p:cNvPr name="TextBox 3" id="3"/>
          <p:cNvSpPr txBox="true"/>
          <p:nvPr/>
        </p:nvSpPr>
        <p:spPr>
          <a:xfrm rot="0">
            <a:off x="4026963" y="603250"/>
            <a:ext cx="1023407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History of Mental Illness and Employment Status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2910954" y="1846510"/>
            <a:ext cx="12466092" cy="7791308"/>
          </a:xfrm>
          <a:custGeom>
            <a:avLst/>
            <a:gdLst/>
            <a:ahLst/>
            <a:cxnLst/>
            <a:rect r="r" b="b" t="t" l="l"/>
            <a:pathLst>
              <a:path h="7791308" w="12466092">
                <a:moveTo>
                  <a:pt x="0" y="0"/>
                </a:moveTo>
                <a:lnTo>
                  <a:pt x="12466092" y="0"/>
                </a:lnTo>
                <a:lnTo>
                  <a:pt x="12466092" y="7791308"/>
                </a:lnTo>
                <a:lnTo>
                  <a:pt x="0" y="7791308"/>
                </a:lnTo>
                <a:lnTo>
                  <a:pt x="0" y="0"/>
                </a:lnTo>
                <a:close/>
              </a:path>
            </a:pathLst>
          </a:custGeom>
          <a:blipFill>
            <a:blip r:embed="rId2"/>
            <a:stretch>
              <a:fillRect l="0" t="0" r="0" b="0"/>
            </a:stretch>
          </a:blipFill>
        </p:spPr>
      </p:sp>
      <p:sp>
        <p:nvSpPr>
          <p:cNvPr name="TextBox 3" id="3"/>
          <p:cNvSpPr txBox="true"/>
          <p:nvPr/>
        </p:nvSpPr>
        <p:spPr>
          <a:xfrm rot="0">
            <a:off x="4026963" y="603250"/>
            <a:ext cx="1023407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History of Mental Illness and Income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0288" y="1014229"/>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1694402" y="3174025"/>
            <a:ext cx="14899195" cy="5949950"/>
          </a:xfrm>
          <a:prstGeom prst="rect">
            <a:avLst/>
          </a:prstGeom>
        </p:spPr>
        <p:txBody>
          <a:bodyPr anchor="t" rtlCol="false" tIns="0" lIns="0" bIns="0" rIns="0">
            <a:spAutoFit/>
          </a:bodyPr>
          <a:lstStyle/>
          <a:p>
            <a:pPr algn="l">
              <a:lnSpc>
                <a:spcPts val="3499"/>
              </a:lnSpc>
            </a:pPr>
            <a:r>
              <a:rPr lang="en-US" sz="2499" b="true">
                <a:solidFill>
                  <a:srgbClr val="000000"/>
                </a:solidFill>
                <a:latin typeface="Libre Baskerville Bold"/>
                <a:ea typeface="Libre Baskerville Bold"/>
                <a:cs typeface="Libre Baskerville Bold"/>
                <a:sym typeface="Libre Baskerville Bold"/>
              </a:rPr>
              <a:t>1. Marital Status: </a:t>
            </a:r>
            <a:r>
              <a:rPr lang="en-US" sz="2499">
                <a:solidFill>
                  <a:srgbClr val="000000"/>
                </a:solidFill>
                <a:latin typeface="Libre Baskerville"/>
                <a:ea typeface="Libre Baskerville"/>
                <a:cs typeface="Libre Baskerville"/>
                <a:sym typeface="Libre Baskerville"/>
              </a:rPr>
              <a:t>Single, divorced, and widowed individuals show a higher count of history of mental illness compared to married individuals.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2. Education Level:</a:t>
            </a:r>
            <a:r>
              <a:rPr lang="en-US" sz="2499">
                <a:solidFill>
                  <a:srgbClr val="000000"/>
                </a:solidFill>
                <a:latin typeface="Libre Baskerville"/>
                <a:ea typeface="Libre Baskerville"/>
                <a:cs typeface="Libre Baskerville"/>
                <a:sym typeface="Libre Baskerville"/>
              </a:rPr>
              <a:t> Individuals with lower education levels (e.g., no formal education or primary education) show a higher count of history of mental illness compared to those with higher education levels (e.g., college or university degree).</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3</a:t>
            </a:r>
            <a:r>
              <a:rPr lang="en-US" sz="2499" b="true">
                <a:solidFill>
                  <a:srgbClr val="000000"/>
                </a:solidFill>
                <a:latin typeface="Libre Baskerville Bold"/>
                <a:ea typeface="Libre Baskerville Bold"/>
                <a:cs typeface="Libre Baskerville Bold"/>
                <a:sym typeface="Libre Baskerville Bold"/>
              </a:rPr>
              <a:t>. Employment Status:</a:t>
            </a:r>
            <a:r>
              <a:rPr lang="en-US" sz="2499">
                <a:solidFill>
                  <a:srgbClr val="000000"/>
                </a:solidFill>
                <a:latin typeface="Libre Baskerville"/>
                <a:ea typeface="Libre Baskerville"/>
                <a:cs typeface="Libre Baskerville"/>
                <a:sym typeface="Libre Baskerville"/>
              </a:rPr>
              <a:t> Unemployed individuals have a higher count of history of mental illness compared to employed individuals.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4</a:t>
            </a:r>
            <a:r>
              <a:rPr lang="en-US" sz="2499" b="true">
                <a:solidFill>
                  <a:srgbClr val="000000"/>
                </a:solidFill>
                <a:latin typeface="Libre Baskerville Bold"/>
                <a:ea typeface="Libre Baskerville Bold"/>
                <a:cs typeface="Libre Baskerville Bold"/>
                <a:sym typeface="Libre Baskerville Bold"/>
              </a:rPr>
              <a:t>. History of Substance Abuse:</a:t>
            </a:r>
            <a:r>
              <a:rPr lang="en-US" sz="2499">
                <a:solidFill>
                  <a:srgbClr val="000000"/>
                </a:solidFill>
                <a:latin typeface="Libre Baskerville"/>
                <a:ea typeface="Libre Baskerville"/>
                <a:cs typeface="Libre Baskerville"/>
                <a:sym typeface="Libre Baskerville"/>
              </a:rPr>
              <a:t> Individuals with a history of substance abuse show a higher count of history of mental illness compared to those without.</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5</a:t>
            </a:r>
            <a:r>
              <a:rPr lang="en-US" sz="2499" b="true">
                <a:solidFill>
                  <a:srgbClr val="000000"/>
                </a:solidFill>
                <a:latin typeface="Libre Baskerville Bold"/>
                <a:ea typeface="Libre Baskerville Bold"/>
                <a:cs typeface="Libre Baskerville Bold"/>
                <a:sym typeface="Libre Baskerville Bold"/>
              </a:rPr>
              <a:t>. Family History of Depression:</a:t>
            </a:r>
            <a:r>
              <a:rPr lang="en-US" sz="2499">
                <a:solidFill>
                  <a:srgbClr val="000000"/>
                </a:solidFill>
                <a:latin typeface="Libre Baskerville"/>
                <a:ea typeface="Libre Baskerville"/>
                <a:cs typeface="Libre Baskerville"/>
                <a:sym typeface="Libre Baskerville"/>
              </a:rPr>
              <a:t> A family history of depression is associated with a higher count of history of mental illness.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6. Income:</a:t>
            </a:r>
            <a:r>
              <a:rPr lang="en-US" sz="2499">
                <a:solidFill>
                  <a:srgbClr val="000000"/>
                </a:solidFill>
                <a:latin typeface="Libre Baskerville"/>
                <a:ea typeface="Libre Baskerville"/>
                <a:cs typeface="Libre Baskerville"/>
                <a:sym typeface="Libre Baskerville"/>
              </a:rPr>
              <a:t> Individuals with no history of mental illness tend to have higher median incomes compared to those with a history of mental illness</a:t>
            </a:r>
          </a:p>
          <a:p>
            <a:pPr algn="l">
              <a:lnSpc>
                <a:spcPts val="2100"/>
              </a:lnSpc>
            </a:pPr>
          </a:p>
        </p:txBody>
      </p:sp>
      <p:sp>
        <p:nvSpPr>
          <p:cNvPr name="TextBox 6" id="6"/>
          <p:cNvSpPr txBox="true"/>
          <p:nvPr/>
        </p:nvSpPr>
        <p:spPr>
          <a:xfrm rot="0">
            <a:off x="7173690" y="2513625"/>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Key Features</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3471150"/>
            <a:ext cx="16230600" cy="350662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Depression Predicting with Classification Model and Evaluation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3230868" cy="10287000"/>
          </a:xfrm>
          <a:custGeom>
            <a:avLst/>
            <a:gdLst/>
            <a:ahLst/>
            <a:cxnLst/>
            <a:rect r="r" b="b" t="t" l="l"/>
            <a:pathLst>
              <a:path h="10287000" w="13230868">
                <a:moveTo>
                  <a:pt x="0" y="0"/>
                </a:moveTo>
                <a:lnTo>
                  <a:pt x="13230868" y="0"/>
                </a:lnTo>
                <a:lnTo>
                  <a:pt x="13230868"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483880" y="328612"/>
            <a:ext cx="4503914"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Correlation Matrix</a:t>
            </a:r>
          </a:p>
        </p:txBody>
      </p:sp>
      <p:sp>
        <p:nvSpPr>
          <p:cNvPr name="TextBox 4" id="4"/>
          <p:cNvSpPr txBox="true"/>
          <p:nvPr/>
        </p:nvSpPr>
        <p:spPr>
          <a:xfrm rot="0">
            <a:off x="13357374" y="998537"/>
            <a:ext cx="4756925" cy="9017000"/>
          </a:xfrm>
          <a:prstGeom prst="rect">
            <a:avLst/>
          </a:prstGeom>
        </p:spPr>
        <p:txBody>
          <a:bodyPr anchor="t" rtlCol="false" tIns="0" lIns="0" bIns="0" rIns="0">
            <a:spAutoFit/>
          </a:bodyPr>
          <a:lstStyle/>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Employment Status: 0.14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Indicating that individuals with a history of mental illness are more likely to be unemployed.</a:t>
            </a:r>
          </a:p>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Income: -0</a:t>
            </a:r>
            <a:r>
              <a:rPr lang="en-US" b="true" sz="2499">
                <a:solidFill>
                  <a:srgbClr val="000000"/>
                </a:solidFill>
                <a:latin typeface="Libre Baskerville Bold"/>
                <a:ea typeface="Libre Baskerville Bold"/>
                <a:cs typeface="Libre Baskerville Bold"/>
                <a:sym typeface="Libre Baskerville Bold"/>
              </a:rPr>
              <a:t>.14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Suggesting that individuals with a history of mental illness tend to have lower incomes.</a:t>
            </a:r>
          </a:p>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History of Substance Abuse: 0.14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Indicating that individuals with a history of mental illness are more likely to have a history of substance abuse.</a:t>
            </a:r>
          </a:p>
          <a:p>
            <a:pPr algn="l">
              <a:lnSpc>
                <a:spcPts val="3499"/>
              </a:lnSpc>
            </a:pPr>
          </a:p>
          <a:p>
            <a:pPr algn="l">
              <a:lnSpc>
                <a:spcPts val="21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817857" y="853428"/>
            <a:ext cx="11509949" cy="8580144"/>
          </a:xfrm>
          <a:custGeom>
            <a:avLst/>
            <a:gdLst/>
            <a:ahLst/>
            <a:cxnLst/>
            <a:rect r="r" b="b" t="t" l="l"/>
            <a:pathLst>
              <a:path h="8580144" w="11509949">
                <a:moveTo>
                  <a:pt x="0" y="0"/>
                </a:moveTo>
                <a:lnTo>
                  <a:pt x="11509949" y="0"/>
                </a:lnTo>
                <a:lnTo>
                  <a:pt x="11509949" y="8580144"/>
                </a:lnTo>
                <a:lnTo>
                  <a:pt x="0" y="8580144"/>
                </a:lnTo>
                <a:lnTo>
                  <a:pt x="0" y="0"/>
                </a:lnTo>
                <a:close/>
              </a:path>
            </a:pathLst>
          </a:custGeom>
          <a:blipFill>
            <a:blip r:embed="rId2"/>
            <a:stretch>
              <a:fillRect l="0" t="0" r="0" b="0"/>
            </a:stretch>
          </a:blipFill>
        </p:spPr>
      </p:sp>
      <p:sp>
        <p:nvSpPr>
          <p:cNvPr name="TextBox 3" id="3"/>
          <p:cNvSpPr txBox="true"/>
          <p:nvPr/>
        </p:nvSpPr>
        <p:spPr>
          <a:xfrm rot="0">
            <a:off x="13058361" y="2756093"/>
            <a:ext cx="4503914"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Logictis Regression Model</a:t>
            </a:r>
          </a:p>
        </p:txBody>
      </p:sp>
      <p:sp>
        <p:nvSpPr>
          <p:cNvPr name="TextBox 4" id="4"/>
          <p:cNvSpPr txBox="true"/>
          <p:nvPr/>
        </p:nvSpPr>
        <p:spPr>
          <a:xfrm rot="0">
            <a:off x="12931856" y="4108257"/>
            <a:ext cx="4756925" cy="347980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Model Accuracy: 69,5%</a:t>
            </a:r>
          </a:p>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Significant Predictors:</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Income</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Employment Status</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History of Substance Abuse</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Family History of Depression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24479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3832517"/>
            <a:ext cx="11721636" cy="26479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The goal of this project is to predict characteristics that influence an individual's mental health utilizing classifier models such logit regression and random forests. Data is gathered on a group of people with a wide range of living situations, health, and socioeconomic status.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653954" cy="8229600"/>
          </a:xfrm>
          <a:custGeom>
            <a:avLst/>
            <a:gdLst/>
            <a:ahLst/>
            <a:cxnLst/>
            <a:rect r="r" b="b" t="t" l="l"/>
            <a:pathLst>
              <a:path h="8229600" w="9653954">
                <a:moveTo>
                  <a:pt x="0" y="0"/>
                </a:moveTo>
                <a:lnTo>
                  <a:pt x="9653954" y="0"/>
                </a:lnTo>
                <a:lnTo>
                  <a:pt x="9653954" y="8229600"/>
                </a:lnTo>
                <a:lnTo>
                  <a:pt x="0" y="8229600"/>
                </a:lnTo>
                <a:lnTo>
                  <a:pt x="0" y="0"/>
                </a:lnTo>
                <a:close/>
              </a:path>
            </a:pathLst>
          </a:custGeom>
          <a:blipFill>
            <a:blip r:embed="rId2"/>
            <a:stretch>
              <a:fillRect l="0" t="0" r="0" b="0"/>
            </a:stretch>
          </a:blipFill>
        </p:spPr>
      </p:sp>
      <p:sp>
        <p:nvSpPr>
          <p:cNvPr name="TextBox 3" id="3"/>
          <p:cNvSpPr txBox="true"/>
          <p:nvPr/>
        </p:nvSpPr>
        <p:spPr>
          <a:xfrm rot="0">
            <a:off x="12628881" y="4289618"/>
            <a:ext cx="4503914"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Random Forrest Model</a:t>
            </a:r>
          </a:p>
        </p:txBody>
      </p:sp>
      <p:sp>
        <p:nvSpPr>
          <p:cNvPr name="TextBox 4" id="4"/>
          <p:cNvSpPr txBox="true"/>
          <p:nvPr/>
        </p:nvSpPr>
        <p:spPr>
          <a:xfrm rot="0">
            <a:off x="12502375" y="5641782"/>
            <a:ext cx="4756925" cy="41275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Model Accuracy: 66,4%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858200" y="-2234872"/>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576684" y="7567506"/>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3905" y="6767911"/>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759784"/>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Actional Recommendation</a:t>
            </a:r>
          </a:p>
        </p:txBody>
      </p:sp>
      <p:sp>
        <p:nvSpPr>
          <p:cNvPr name="TextBox 7" id="7"/>
          <p:cNvSpPr txBox="true"/>
          <p:nvPr/>
        </p:nvSpPr>
        <p:spPr>
          <a:xfrm rot="0">
            <a:off x="675066" y="4064328"/>
            <a:ext cx="4963220" cy="1543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ea typeface="Libre Baskerville"/>
                <a:cs typeface="Libre Baskerville"/>
                <a:sym typeface="Libre Baskerville"/>
              </a:rPr>
              <a:t>Income support.</a:t>
            </a:r>
          </a:p>
          <a:p>
            <a:pPr algn="l" marL="647700" indent="-323850" lvl="1">
              <a:lnSpc>
                <a:spcPts val="3000"/>
              </a:lnSpc>
              <a:buFont typeface="Arial"/>
              <a:buChar char="•"/>
            </a:pPr>
            <a:r>
              <a:rPr lang="en-US" sz="3000">
                <a:solidFill>
                  <a:srgbClr val="000000"/>
                </a:solidFill>
                <a:latin typeface="Libre Baskerville"/>
                <a:ea typeface="Libre Baskerville"/>
                <a:cs typeface="Libre Baskerville"/>
                <a:sym typeface="Libre Baskerville"/>
              </a:rPr>
              <a:t>Physical Activity, Dietary Habits and Sleep Pattern.</a:t>
            </a:r>
          </a:p>
        </p:txBody>
      </p:sp>
      <p:sp>
        <p:nvSpPr>
          <p:cNvPr name="TextBox 8" id="8"/>
          <p:cNvSpPr txBox="true"/>
          <p:nvPr/>
        </p:nvSpPr>
        <p:spPr>
          <a:xfrm rot="0">
            <a:off x="5901734" y="4064328"/>
            <a:ext cx="5474928" cy="3829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Assessing economic and financial situations and providing support services for unemployment and job placement are essential. Additionally, workshops and outdoor activities that enhance understanding and awareness of mental health are also very beneficial.</a:t>
            </a:r>
          </a:p>
        </p:txBody>
      </p:sp>
      <p:sp>
        <p:nvSpPr>
          <p:cNvPr name="TextBox 9" id="9"/>
          <p:cNvSpPr txBox="true"/>
          <p:nvPr/>
        </p:nvSpPr>
        <p:spPr>
          <a:xfrm rot="0">
            <a:off x="11901222" y="4064328"/>
            <a:ext cx="5880755" cy="497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 comprehensive assessment of patients, including factors such as family history, income, employment status, and substance use, is essential in the treatment process. Providing advice on improving mental health by eliminating addictive substances, or incorporating job placement and vocational training during treatment, is crucial.</a:t>
            </a:r>
          </a:p>
        </p:txBody>
      </p:sp>
      <p:sp>
        <p:nvSpPr>
          <p:cNvPr name="TextBox 10" id="10"/>
          <p:cNvSpPr txBox="true"/>
          <p:nvPr/>
        </p:nvSpPr>
        <p:spPr>
          <a:xfrm rot="0">
            <a:off x="687709" y="3537278"/>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Family</a:t>
            </a:r>
          </a:p>
        </p:txBody>
      </p:sp>
      <p:sp>
        <p:nvSpPr>
          <p:cNvPr name="TextBox 11" id="11"/>
          <p:cNvSpPr txBox="true"/>
          <p:nvPr/>
        </p:nvSpPr>
        <p:spPr>
          <a:xfrm rot="0">
            <a:off x="5901734" y="3537278"/>
            <a:ext cx="392524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Social workers</a:t>
            </a:r>
          </a:p>
        </p:txBody>
      </p:sp>
      <p:sp>
        <p:nvSpPr>
          <p:cNvPr name="TextBox 12" id="12"/>
          <p:cNvSpPr txBox="true"/>
          <p:nvPr/>
        </p:nvSpPr>
        <p:spPr>
          <a:xfrm rot="0">
            <a:off x="11901222" y="3537278"/>
            <a:ext cx="334445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Psychologists</a:t>
            </a:r>
          </a:p>
        </p:txBody>
      </p:sp>
      <p:sp>
        <p:nvSpPr>
          <p:cNvPr name="TextBox 13" id="13"/>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31267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2447925"/>
            <a:ext cx="16230600" cy="1211224"/>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name="TextBox 8" id="8"/>
          <p:cNvSpPr txBox="true"/>
          <p:nvPr/>
        </p:nvSpPr>
        <p:spPr>
          <a:xfrm rot="0">
            <a:off x="1641591" y="4206009"/>
            <a:ext cx="15004818" cy="31813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These systems are based on the significant factors identified in the logistic regression analysis and are aimed at improving the mental health and well-being of individuals through targeted interventions and support. By addressing these factors, families, psychologists, and medical social workers can work together to reduce the tendency of depression and enhance overall mental health outcomes.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630101" y="2021404"/>
            <a:ext cx="11027798"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Agenda 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147099" y="3613124"/>
            <a:ext cx="4309090"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Problem Statement</a:t>
            </a:r>
          </a:p>
        </p:txBody>
      </p:sp>
      <p:sp>
        <p:nvSpPr>
          <p:cNvPr name="TextBox 9" id="9"/>
          <p:cNvSpPr txBox="true"/>
          <p:nvPr/>
        </p:nvSpPr>
        <p:spPr>
          <a:xfrm rot="0">
            <a:off x="3147099" y="5121275"/>
            <a:ext cx="4252321"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Data Understanding and Preparation</a:t>
            </a:r>
          </a:p>
        </p:txBody>
      </p:sp>
      <p:sp>
        <p:nvSpPr>
          <p:cNvPr name="TextBox 10" id="10"/>
          <p:cNvSpPr txBox="true"/>
          <p:nvPr/>
        </p:nvSpPr>
        <p:spPr>
          <a:xfrm rot="0">
            <a:off x="3147099" y="6737350"/>
            <a:ext cx="4582273"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EDA and Visualization</a:t>
            </a:r>
          </a:p>
        </p:txBody>
      </p:sp>
      <p:sp>
        <p:nvSpPr>
          <p:cNvPr name="TextBox 11" id="11"/>
          <p:cNvSpPr txBox="true"/>
          <p:nvPr/>
        </p:nvSpPr>
        <p:spPr>
          <a:xfrm rot="0">
            <a:off x="2251016" y="3559149"/>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01</a:t>
            </a:r>
          </a:p>
        </p:txBody>
      </p:sp>
      <p:sp>
        <p:nvSpPr>
          <p:cNvPr name="TextBox 12" id="12"/>
          <p:cNvSpPr txBox="true"/>
          <p:nvPr/>
        </p:nvSpPr>
        <p:spPr>
          <a:xfrm rot="0">
            <a:off x="2251016" y="5067300"/>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02</a:t>
            </a:r>
          </a:p>
        </p:txBody>
      </p:sp>
      <p:sp>
        <p:nvSpPr>
          <p:cNvPr name="TextBox 13" id="13"/>
          <p:cNvSpPr txBox="true"/>
          <p:nvPr/>
        </p:nvSpPr>
        <p:spPr>
          <a:xfrm rot="0">
            <a:off x="2251016" y="6648450"/>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03</a:t>
            </a:r>
          </a:p>
        </p:txBody>
      </p:sp>
      <p:sp>
        <p:nvSpPr>
          <p:cNvPr name="TextBox 14" id="14"/>
          <p:cNvSpPr txBox="true"/>
          <p:nvPr/>
        </p:nvSpPr>
        <p:spPr>
          <a:xfrm rot="0">
            <a:off x="10814879" y="3613124"/>
            <a:ext cx="5762479"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Predicting with Classification Model and Evaluation</a:t>
            </a:r>
          </a:p>
        </p:txBody>
      </p:sp>
      <p:sp>
        <p:nvSpPr>
          <p:cNvPr name="TextBox 15" id="15"/>
          <p:cNvSpPr txBox="true"/>
          <p:nvPr/>
        </p:nvSpPr>
        <p:spPr>
          <a:xfrm rot="0">
            <a:off x="10814879" y="5138738"/>
            <a:ext cx="5108566"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Actionable Recommendation</a:t>
            </a:r>
          </a:p>
        </p:txBody>
      </p:sp>
      <p:sp>
        <p:nvSpPr>
          <p:cNvPr name="TextBox 16" id="16"/>
          <p:cNvSpPr txBox="true"/>
          <p:nvPr/>
        </p:nvSpPr>
        <p:spPr>
          <a:xfrm rot="0">
            <a:off x="10814879" y="6704013"/>
            <a:ext cx="4582273"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Conslusion</a:t>
            </a:r>
          </a:p>
        </p:txBody>
      </p:sp>
      <p:sp>
        <p:nvSpPr>
          <p:cNvPr name="TextBox 17" id="17"/>
          <p:cNvSpPr txBox="true"/>
          <p:nvPr/>
        </p:nvSpPr>
        <p:spPr>
          <a:xfrm rot="0">
            <a:off x="9918796" y="3559149"/>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04</a:t>
            </a:r>
          </a:p>
        </p:txBody>
      </p:sp>
      <p:sp>
        <p:nvSpPr>
          <p:cNvPr name="TextBox 18" id="18"/>
          <p:cNvSpPr txBox="true"/>
          <p:nvPr/>
        </p:nvSpPr>
        <p:spPr>
          <a:xfrm rot="0">
            <a:off x="9918796" y="5084763"/>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05</a:t>
            </a:r>
          </a:p>
        </p:txBody>
      </p:sp>
      <p:sp>
        <p:nvSpPr>
          <p:cNvPr name="TextBox 19" id="19"/>
          <p:cNvSpPr txBox="true"/>
          <p:nvPr/>
        </p:nvSpPr>
        <p:spPr>
          <a:xfrm rot="0">
            <a:off x="9918796" y="6615113"/>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4" id="4"/>
          <p:cNvSpPr/>
          <p:nvPr/>
        </p:nvSpPr>
        <p:spPr>
          <a:xfrm flipH="false" flipV="false" rot="-3755510">
            <a:off x="13865503" y="-142321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895648" y="1580600"/>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Problem</a:t>
            </a:r>
          </a:p>
        </p:txBody>
      </p:sp>
      <p:sp>
        <p:nvSpPr>
          <p:cNvPr name="TextBox 6" id="6"/>
          <p:cNvSpPr txBox="true"/>
          <p:nvPr/>
        </p:nvSpPr>
        <p:spPr>
          <a:xfrm rot="0">
            <a:off x="1032287" y="4057173"/>
            <a:ext cx="4963220" cy="3181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What are the significant life, economic, and social factors that greatly influence the development of psychological disorders?</a:t>
            </a:r>
          </a:p>
        </p:txBody>
      </p:sp>
      <p:sp>
        <p:nvSpPr>
          <p:cNvPr name="TextBox 7" id="7"/>
          <p:cNvSpPr txBox="true"/>
          <p:nvPr/>
        </p:nvSpPr>
        <p:spPr>
          <a:xfrm rot="0">
            <a:off x="6671782" y="4057173"/>
            <a:ext cx="4947821" cy="26479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Exploring the key factors that influence and can predict the development of depression in an individual</a:t>
            </a:r>
          </a:p>
        </p:txBody>
      </p:sp>
      <p:sp>
        <p:nvSpPr>
          <p:cNvPr name="TextBox 8" id="8"/>
          <p:cNvSpPr txBox="true"/>
          <p:nvPr/>
        </p:nvSpPr>
        <p:spPr>
          <a:xfrm rot="0">
            <a:off x="12295878" y="4057173"/>
            <a:ext cx="4852055" cy="3181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Predicting, preventing, and assisting individuals who may have mental health issues and those who already have mental health problems.</a:t>
            </a:r>
          </a:p>
        </p:txBody>
      </p:sp>
      <p:sp>
        <p:nvSpPr>
          <p:cNvPr name="TextBox 9" id="9"/>
          <p:cNvSpPr txBox="true"/>
          <p:nvPr/>
        </p:nvSpPr>
        <p:spPr>
          <a:xfrm rot="0">
            <a:off x="1044930"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0" id="10"/>
          <p:cNvSpPr txBox="true"/>
          <p:nvPr/>
        </p:nvSpPr>
        <p:spPr>
          <a:xfrm rot="0">
            <a:off x="6671782"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1" id="11"/>
          <p:cNvSpPr txBox="true"/>
          <p:nvPr/>
        </p:nvSpPr>
        <p:spPr>
          <a:xfrm rot="0">
            <a:off x="12361429"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546450" y="-1620669"/>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21844" y="1422400"/>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8" id="8"/>
          <p:cNvSpPr txBox="true"/>
          <p:nvPr/>
        </p:nvSpPr>
        <p:spPr>
          <a:xfrm rot="0">
            <a:off x="3283182" y="4204861"/>
            <a:ext cx="11721636" cy="26479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This dataset contains information on individuals with various attributes related to their personal and lifestyle factors. It is designed to facilitate analysis in areas such as health, lifestyle, and socio-economic status. It includes 16 columns divided into 4 feature groups as follows: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15522" y="981365"/>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7" id="7"/>
          <p:cNvSpPr txBox="true"/>
          <p:nvPr/>
        </p:nvSpPr>
        <p:spPr>
          <a:xfrm rot="0">
            <a:off x="391769" y="4758357"/>
            <a:ext cx="4060886"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Name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Age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Marital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Number of Children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Education Level</a:t>
            </a:r>
          </a:p>
        </p:txBody>
      </p:sp>
      <p:sp>
        <p:nvSpPr>
          <p:cNvPr name="TextBox 8" id="8"/>
          <p:cNvSpPr txBox="true"/>
          <p:nvPr/>
        </p:nvSpPr>
        <p:spPr>
          <a:xfrm rot="0">
            <a:off x="807649" y="3823487"/>
            <a:ext cx="3645005"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Demographuc Information</a:t>
            </a:r>
          </a:p>
        </p:txBody>
      </p:sp>
      <p:sp>
        <p:nvSpPr>
          <p:cNvPr name="TextBox 9" id="9"/>
          <p:cNvSpPr txBox="true"/>
          <p:nvPr/>
        </p:nvSpPr>
        <p:spPr>
          <a:xfrm rot="0">
            <a:off x="5099246" y="3823487"/>
            <a:ext cx="2473910"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Health and Lifestyle</a:t>
            </a:r>
          </a:p>
        </p:txBody>
      </p:sp>
      <p:sp>
        <p:nvSpPr>
          <p:cNvPr name="TextBox 10" id="10"/>
          <p:cNvSpPr txBox="true"/>
          <p:nvPr/>
        </p:nvSpPr>
        <p:spPr>
          <a:xfrm rot="0">
            <a:off x="9366992" y="3823487"/>
            <a:ext cx="3463726"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Socioeconomic Status</a:t>
            </a:r>
          </a:p>
        </p:txBody>
      </p:sp>
      <p:sp>
        <p:nvSpPr>
          <p:cNvPr name="TextBox 11" id="11"/>
          <p:cNvSpPr txBox="true"/>
          <p:nvPr/>
        </p:nvSpPr>
        <p:spPr>
          <a:xfrm rot="0">
            <a:off x="4667234" y="4674387"/>
            <a:ext cx="4476766" cy="4781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Smoking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Physical Activity Level</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Alcohol Consumption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Dietary Habits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Sleep Patterns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Chronic Medical Conditions</a:t>
            </a:r>
          </a:p>
        </p:txBody>
      </p:sp>
      <p:sp>
        <p:nvSpPr>
          <p:cNvPr name="TextBox 12" id="12"/>
          <p:cNvSpPr txBox="true"/>
          <p:nvPr/>
        </p:nvSpPr>
        <p:spPr>
          <a:xfrm rot="0">
            <a:off x="8957417" y="4674387"/>
            <a:ext cx="4476766" cy="1581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Employment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Income</a:t>
            </a:r>
          </a:p>
        </p:txBody>
      </p:sp>
      <p:sp>
        <p:nvSpPr>
          <p:cNvPr name="TextBox 13" id="13"/>
          <p:cNvSpPr txBox="true"/>
          <p:nvPr/>
        </p:nvSpPr>
        <p:spPr>
          <a:xfrm rot="0">
            <a:off x="14062833" y="3823487"/>
            <a:ext cx="3614167"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Mental Health History</a:t>
            </a:r>
          </a:p>
        </p:txBody>
      </p:sp>
      <p:sp>
        <p:nvSpPr>
          <p:cNvPr name="TextBox 14" id="14"/>
          <p:cNvSpPr txBox="true"/>
          <p:nvPr/>
        </p:nvSpPr>
        <p:spPr>
          <a:xfrm rot="0">
            <a:off x="13653258" y="4674387"/>
            <a:ext cx="4476766"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History of Mental Illness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History of Substance Abuse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Family History of Depression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15522" y="981365"/>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7" id="7"/>
          <p:cNvSpPr txBox="true"/>
          <p:nvPr/>
        </p:nvSpPr>
        <p:spPr>
          <a:xfrm rot="0">
            <a:off x="1315522" y="4234680"/>
            <a:ext cx="15101219"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Checking missing values, inconsistencies, potential outlier, duplicates,..</a:t>
            </a:r>
          </a:p>
        </p:txBody>
      </p:sp>
      <p:sp>
        <p:nvSpPr>
          <p:cNvPr name="TextBox 8" id="8"/>
          <p:cNvSpPr txBox="true"/>
          <p:nvPr/>
        </p:nvSpPr>
        <p:spPr>
          <a:xfrm rot="0">
            <a:off x="1310579" y="5796149"/>
            <a:ext cx="15375077" cy="2647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Remove the column containing personally identifiable information.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Convert categorical features (e.g., Marital Status, Smoking Status) into numerical values.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Scale numerical features (e.g., Age, Income) to a standard range to ensure the models perform optimally.</a:t>
            </a:r>
          </a:p>
        </p:txBody>
      </p:sp>
      <p:sp>
        <p:nvSpPr>
          <p:cNvPr name="TextBox 9" id="9"/>
          <p:cNvSpPr txBox="true"/>
          <p:nvPr/>
        </p:nvSpPr>
        <p:spPr>
          <a:xfrm rot="0">
            <a:off x="1315522" y="3532356"/>
            <a:ext cx="3512585"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Data Checking</a:t>
            </a:r>
          </a:p>
        </p:txBody>
      </p:sp>
      <p:sp>
        <p:nvSpPr>
          <p:cNvPr name="TextBox 10" id="10"/>
          <p:cNvSpPr txBox="true"/>
          <p:nvPr/>
        </p:nvSpPr>
        <p:spPr>
          <a:xfrm rot="0">
            <a:off x="1310579" y="4983349"/>
            <a:ext cx="3517528"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Data Preparing</a:t>
            </a:r>
          </a:p>
        </p:txBody>
      </p:sp>
      <p:sp>
        <p:nvSpPr>
          <p:cNvPr name="TextBox 11" id="11"/>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357862" y="3341856"/>
            <a:ext cx="8070112" cy="5554787"/>
          </a:xfrm>
          <a:custGeom>
            <a:avLst/>
            <a:gdLst/>
            <a:ahLst/>
            <a:cxnLst/>
            <a:rect r="r" b="b" t="t" l="l"/>
            <a:pathLst>
              <a:path h="5554787" w="8070112">
                <a:moveTo>
                  <a:pt x="0" y="0"/>
                </a:moveTo>
                <a:lnTo>
                  <a:pt x="8070112" y="0"/>
                </a:lnTo>
                <a:lnTo>
                  <a:pt x="8070112" y="5554787"/>
                </a:lnTo>
                <a:lnTo>
                  <a:pt x="0" y="5554787"/>
                </a:lnTo>
                <a:lnTo>
                  <a:pt x="0" y="0"/>
                </a:lnTo>
                <a:close/>
              </a:path>
            </a:pathLst>
          </a:custGeom>
          <a:blipFill>
            <a:blip r:embed="rId8"/>
            <a:stretch>
              <a:fillRect l="-1291" t="0" r="-1291" b="0"/>
            </a:stretch>
          </a:blipFill>
        </p:spPr>
      </p:sp>
      <p:sp>
        <p:nvSpPr>
          <p:cNvPr name="Freeform 7" id="7"/>
          <p:cNvSpPr/>
          <p:nvPr/>
        </p:nvSpPr>
        <p:spPr>
          <a:xfrm flipH="false" flipV="false" rot="0">
            <a:off x="1028700" y="3341856"/>
            <a:ext cx="7867067" cy="5554787"/>
          </a:xfrm>
          <a:custGeom>
            <a:avLst/>
            <a:gdLst/>
            <a:ahLst/>
            <a:cxnLst/>
            <a:rect r="r" b="b" t="t" l="l"/>
            <a:pathLst>
              <a:path h="5554787" w="7867067">
                <a:moveTo>
                  <a:pt x="0" y="0"/>
                </a:moveTo>
                <a:lnTo>
                  <a:pt x="7867067" y="0"/>
                </a:lnTo>
                <a:lnTo>
                  <a:pt x="7867067" y="5554787"/>
                </a:lnTo>
                <a:lnTo>
                  <a:pt x="0" y="5554787"/>
                </a:lnTo>
                <a:lnTo>
                  <a:pt x="0" y="0"/>
                </a:lnTo>
                <a:close/>
              </a:path>
            </a:pathLst>
          </a:custGeom>
          <a:blipFill>
            <a:blip r:embed="rId9"/>
            <a:stretch>
              <a:fillRect l="0" t="0" r="0" b="0"/>
            </a:stretch>
          </a:blipFill>
        </p:spPr>
      </p:sp>
      <p:sp>
        <p:nvSpPr>
          <p:cNvPr name="TextBox 8" id="8"/>
          <p:cNvSpPr txBox="true"/>
          <p:nvPr/>
        </p:nvSpPr>
        <p:spPr>
          <a:xfrm rot="0">
            <a:off x="1315522" y="646281"/>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9" id="9"/>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69310" y="139264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2827646" y="4313402"/>
            <a:ext cx="12778589" cy="31813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Grouping the factors, calculating, and visualizing them using charts show that the dataset is collected from individuals aged 18 and above, categorized quite thoroughly and evenly. The dataset is gathered from individuals with diverse aspects in all areas. Therefore, this dataset is highly comprehensive when applying mental health prediction models.</a:t>
            </a:r>
          </a:p>
        </p:txBody>
      </p:sp>
      <p:sp>
        <p:nvSpPr>
          <p:cNvPr name="TextBox 6" id="6"/>
          <p:cNvSpPr txBox="true"/>
          <p:nvPr/>
        </p:nvSpPr>
        <p:spPr>
          <a:xfrm rot="0">
            <a:off x="7173690" y="3537278"/>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Overview</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DAGa9sGqegs</dc:identifier>
  <dcterms:modified xsi:type="dcterms:W3CDTF">2011-08-01T06:04:30Z</dcterms:modified>
  <cp:revision>1</cp:revision>
  <dc:title>Depression Tendency Prediction</dc:title>
</cp:coreProperties>
</file>