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68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18" r:id="rId11"/>
    <p:sldId id="319" r:id="rId12"/>
    <p:sldId id="320" r:id="rId13"/>
    <p:sldId id="321" r:id="rId14"/>
    <p:sldId id="322" r:id="rId15"/>
    <p:sldId id="269" r:id="rId16"/>
    <p:sldId id="270" r:id="rId17"/>
    <p:sldId id="323" r:id="rId18"/>
    <p:sldId id="324" r:id="rId19"/>
    <p:sldId id="325" r:id="rId20"/>
    <p:sldId id="326" r:id="rId21"/>
    <p:sldId id="277" r:id="rId22"/>
    <p:sldId id="278" r:id="rId23"/>
    <p:sldId id="275" r:id="rId24"/>
    <p:sldId id="276" r:id="rId25"/>
    <p:sldId id="279" r:id="rId26"/>
    <p:sldId id="280" r:id="rId27"/>
    <p:sldId id="327" r:id="rId28"/>
    <p:sldId id="328" r:id="rId29"/>
    <p:sldId id="281" r:id="rId30"/>
    <p:sldId id="329" r:id="rId31"/>
    <p:sldId id="330" r:id="rId32"/>
    <p:sldId id="331" r:id="rId33"/>
    <p:sldId id="305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5" r:id="rId55"/>
    <p:sldId id="356" r:id="rId56"/>
    <p:sldId id="282" r:id="rId57"/>
    <p:sldId id="284" r:id="rId58"/>
    <p:sldId id="354" r:id="rId59"/>
    <p:sldId id="358" r:id="rId60"/>
    <p:sldId id="359" r:id="rId61"/>
    <p:sldId id="360" r:id="rId62"/>
    <p:sldId id="300" r:id="rId63"/>
    <p:sldId id="301" r:id="rId64"/>
    <p:sldId id="302" r:id="rId65"/>
    <p:sldId id="303" r:id="rId66"/>
    <p:sldId id="361" r:id="rId67"/>
    <p:sldId id="357" r:id="rId68"/>
    <p:sldId id="316" r:id="rId69"/>
    <p:sldId id="317" r:id="rId70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1956" y="10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Khoa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Trung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Tâm</a:t>
            </a:r>
            <a:r>
              <a:rPr lang="en-US" sz="1100" b="1" baseline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Kỹ</a:t>
            </a:r>
            <a:r>
              <a:rPr lang="en-US" sz="1100" b="1" baseline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Thuật</a:t>
            </a:r>
            <a:r>
              <a:rPr lang="en-US" sz="1100" b="1" baseline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Điện</a:t>
            </a:r>
            <a:r>
              <a:rPr lang="en-US" sz="1100" b="1" baseline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Toán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2016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 dirty="0">
                <a:solidFill>
                  <a:schemeClr val="bg1"/>
                </a:solidFill>
              </a:rPr>
              <a:t>Lập trình C/C++</a:t>
            </a:r>
            <a:endParaRPr lang="en-US" sz="1100" b="1" dirty="0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2882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err="1"/>
              <a:t>Ch</a:t>
            </a:r>
            <a:r>
              <a:rPr lang="vi-VN" sz="2800" dirty="0"/>
              <a:t>ương 07</a:t>
            </a:r>
            <a:br>
              <a:rPr lang="vi-VN" dirty="0"/>
            </a:br>
            <a:r>
              <a:rPr lang="vi-VN" dirty="0"/>
              <a:t>CON TRỎ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  <a:p>
            <a:endParaRPr lang="vi-V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4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67039"/>
            <a:ext cx="3962400" cy="349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4953000" cy="255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5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5" y="1371600"/>
            <a:ext cx="3799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24684"/>
            <a:ext cx="4746796" cy="179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18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583704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05418"/>
            <a:ext cx="5578025" cy="239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17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4" y="1066800"/>
            <a:ext cx="855549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59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Mảng trong C</a:t>
            </a:r>
            <a:r>
              <a:rPr lang="en-US" dirty="0"/>
              <a:t>/C++</a:t>
            </a:r>
            <a:r>
              <a:rPr lang="vi-VN" dirty="0"/>
              <a:t> </a:t>
            </a:r>
          </a:p>
          <a:p>
            <a:pPr lvl="1"/>
            <a:r>
              <a:rPr lang="vi-VN" dirty="0"/>
              <a:t>Phải biết trước số lượng phần tử tại thời điểm viết chương trình</a:t>
            </a:r>
          </a:p>
          <a:p>
            <a:pPr lvl="1"/>
            <a:r>
              <a:rPr lang="vi-VN" dirty="0"/>
              <a:t>Do đó, cần phải khai báo một số lượng lớn các ô nhớ để sẵn. Tuy nhiên, tại một thời điểm nào đó, chương trình có thể sẽ sử dụng ít hơn rất nhiều </a:t>
            </a:r>
            <a:r>
              <a:rPr lang="vi-VN" dirty="0">
                <a:sym typeface="Wingdings"/>
              </a:rPr>
              <a:t> lãng phí</a:t>
            </a:r>
          </a:p>
          <a:p>
            <a:pPr lvl="1"/>
            <a:endParaRPr lang="vi-VN" dirty="0">
              <a:sym typeface="Wingdings"/>
            </a:endParaRPr>
          </a:p>
          <a:p>
            <a:pPr lvl="1"/>
            <a:r>
              <a:rPr lang="vi-VN" dirty="0"/>
              <a:t>Yêu cầu: Có thể nào dùng mảng với số lượng phần tử chỉ cần biết lúc chương trình đang chạy?</a:t>
            </a:r>
          </a:p>
          <a:p>
            <a:pPr lvl="1"/>
            <a:r>
              <a:rPr lang="vi-VN" dirty="0"/>
              <a:t>=&gt; Cần con trỏ</a:t>
            </a:r>
          </a:p>
          <a:p>
            <a:pPr lvl="1"/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7594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Mảng trong C</a:t>
            </a:r>
            <a:r>
              <a:rPr lang="en-US" dirty="0"/>
              <a:t>/C++</a:t>
            </a:r>
            <a:r>
              <a:rPr lang="vi-VN" dirty="0"/>
              <a:t> </a:t>
            </a:r>
          </a:p>
          <a:p>
            <a:pPr lvl="1"/>
            <a:r>
              <a:rPr lang="vi-VN" dirty="0"/>
              <a:t>Khi thêm vào và lấy ra các phần tử trên mảng </a:t>
            </a:r>
          </a:p>
          <a:p>
            <a:pPr lvl="1"/>
            <a:r>
              <a:rPr lang="vi-VN" dirty="0"/>
              <a:t>=&gt; cần phải dịch phải và trái nhiều phần tử </a:t>
            </a:r>
            <a:r>
              <a:rPr lang="vi-VN" dirty="0">
                <a:sym typeface="Wingdings"/>
              </a:rPr>
              <a:t> tốn nhiều thời gian</a:t>
            </a:r>
          </a:p>
          <a:p>
            <a:pPr lvl="1"/>
            <a:endParaRPr lang="vi-VN" dirty="0">
              <a:sym typeface="Wingdings"/>
            </a:endParaRPr>
          </a:p>
          <a:p>
            <a:pPr lvl="1"/>
            <a:r>
              <a:rPr lang="vi-VN" dirty="0">
                <a:sym typeface="Wingdings"/>
              </a:rPr>
              <a:t>Yêu cầu: Có cách tổ chức dữ liệu nào giúp các phép quản lý phần tử nói trên nhanh chóng</a:t>
            </a:r>
          </a:p>
          <a:p>
            <a:pPr lvl="1"/>
            <a:endParaRPr lang="vi-VN" dirty="0">
              <a:sym typeface="Wingdings"/>
            </a:endParaRPr>
          </a:p>
          <a:p>
            <a:pPr lvl="1"/>
            <a:r>
              <a:rPr lang="vi-VN" dirty="0">
                <a:sym typeface="Wingdings"/>
              </a:rPr>
              <a:t>=&gt; Sử dụng danh sách liên kết</a:t>
            </a:r>
          </a:p>
          <a:p>
            <a:pPr lvl="1"/>
            <a:r>
              <a:rPr lang="vi-VN" dirty="0">
                <a:sym typeface="Wingdings"/>
              </a:rPr>
              <a:t>=&gt; Cần đến con trỏ</a:t>
            </a:r>
            <a:endParaRPr lang="vi-VN" dirty="0"/>
          </a:p>
          <a:p>
            <a:pPr lvl="1"/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2218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86200" cy="4953000"/>
          </a:xfrm>
        </p:spPr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short	x;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char	c;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float	z = 5;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x = 1;</a:t>
            </a:r>
          </a:p>
          <a:p>
            <a:pPr marL="457200" lvl="1" indent="0">
              <a:buFontTx/>
              <a:buChar char="-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endParaRPr lang="en-US" dirty="0"/>
          </a:p>
          <a:p>
            <a:pPr marL="457200" lvl="1" indent="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Địa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Tx/>
              <a:buChar char="-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457200" lvl="1" indent="0">
              <a:buFontTx/>
              <a:buChar char="-"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143000"/>
          <a:ext cx="4114800" cy="2971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77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4953000"/>
          </a:xfrm>
        </p:spPr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short	x;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char	c;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float	z = 5;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x = 1;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b="1" dirty="0"/>
              <a:t>short	*</a:t>
            </a:r>
            <a:r>
              <a:rPr lang="en-US" b="1" dirty="0" err="1"/>
              <a:t>px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b="1" dirty="0"/>
              <a:t>float	*</a:t>
            </a:r>
            <a:r>
              <a:rPr lang="en-US" b="1" dirty="0" err="1"/>
              <a:t>pz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</a:pPr>
            <a:endParaRPr lang="en-US" b="1" dirty="0"/>
          </a:p>
          <a:p>
            <a:pPr marL="457200" lvl="1" indent="0">
              <a:buFont typeface="Arial" pitchFamily="34" charset="0"/>
              <a:buNone/>
            </a:pP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*p, q; //q : </a:t>
            </a:r>
            <a:r>
              <a:rPr lang="en-US" b="1" dirty="0" err="1"/>
              <a:t>int</a:t>
            </a:r>
            <a:endParaRPr lang="en-US" b="1" dirty="0"/>
          </a:p>
          <a:p>
            <a:pPr marL="457200" lvl="1" indent="0">
              <a:buFont typeface="Arial" pitchFamily="34" charset="0"/>
              <a:buNone/>
            </a:pP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*p, *q;)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1911"/>
              </p:ext>
            </p:extLst>
          </p:nvPr>
        </p:nvGraphicFramePr>
        <p:xfrm>
          <a:off x="4495800" y="962025"/>
          <a:ext cx="4114800" cy="48291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204-207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pz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96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505200" cy="495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short	x;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char	c;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float	z = 5;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x = 1;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/>
              <a:t>short	*</a:t>
            </a:r>
            <a:r>
              <a:rPr lang="en-US" b="1" dirty="0" err="1"/>
              <a:t>px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/>
              <a:t>float	*</a:t>
            </a:r>
            <a:r>
              <a:rPr lang="en-US" b="1" dirty="0" err="1"/>
              <a:t>pz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 err="1"/>
              <a:t>px</a:t>
            </a:r>
            <a:r>
              <a:rPr lang="en-US" b="1" dirty="0"/>
              <a:t> = &amp;x;  //</a:t>
            </a:r>
            <a:r>
              <a:rPr lang="en-US" b="1" dirty="0" err="1"/>
              <a:t>gán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 err="1"/>
              <a:t>pz</a:t>
            </a:r>
            <a:r>
              <a:rPr lang="en-US" b="1" dirty="0"/>
              <a:t> = &amp;z;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/>
              <a:t>(</a:t>
            </a:r>
            <a:r>
              <a:rPr lang="en-US" b="1" dirty="0" err="1"/>
              <a:t>px</a:t>
            </a:r>
            <a:r>
              <a:rPr lang="en-US" b="1" dirty="0"/>
              <a:t> = NULL;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/>
              <a:t> </a:t>
            </a:r>
            <a:r>
              <a:rPr lang="en-US" b="1" dirty="0" err="1"/>
              <a:t>px</a:t>
            </a:r>
            <a:r>
              <a:rPr lang="en-US" b="1" dirty="0"/>
              <a:t> = 0;)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0" y="1143000"/>
          <a:ext cx="4114800" cy="48291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204-207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pz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396288" y="1712913"/>
            <a:ext cx="598487" cy="2543175"/>
          </a:xfrm>
          <a:custGeom>
            <a:avLst/>
            <a:gdLst>
              <a:gd name="connsiteX0" fmla="*/ 0 w 598535"/>
              <a:gd name="connsiteY0" fmla="*/ 2543694 h 2543694"/>
              <a:gd name="connsiteX1" fmla="*/ 598516 w 598535"/>
              <a:gd name="connsiteY1" fmla="*/ 1030778 h 2543694"/>
              <a:gd name="connsiteX2" fmla="*/ 16625 w 598535"/>
              <a:gd name="connsiteY2" fmla="*/ 0 h 254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535" h="2543694">
                <a:moveTo>
                  <a:pt x="0" y="2543694"/>
                </a:moveTo>
                <a:cubicBezTo>
                  <a:pt x="297872" y="1999210"/>
                  <a:pt x="595745" y="1454727"/>
                  <a:pt x="598516" y="1030778"/>
                </a:cubicBezTo>
                <a:cubicBezTo>
                  <a:pt x="601287" y="606829"/>
                  <a:pt x="308956" y="303414"/>
                  <a:pt x="1662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948488" y="2792413"/>
            <a:ext cx="798512" cy="3025775"/>
          </a:xfrm>
          <a:custGeom>
            <a:avLst/>
            <a:gdLst>
              <a:gd name="connsiteX0" fmla="*/ 798264 w 798264"/>
              <a:gd name="connsiteY0" fmla="*/ 3025833 h 3025833"/>
              <a:gd name="connsiteX1" fmla="*/ 242 w 798264"/>
              <a:gd name="connsiteY1" fmla="*/ 1213659 h 3025833"/>
              <a:gd name="connsiteX2" fmla="*/ 731762 w 798264"/>
              <a:gd name="connsiteY2" fmla="*/ 0 h 302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64" h="3025833">
                <a:moveTo>
                  <a:pt x="798264" y="3025833"/>
                </a:moveTo>
                <a:cubicBezTo>
                  <a:pt x="404795" y="2371898"/>
                  <a:pt x="11326" y="1717964"/>
                  <a:pt x="242" y="1213659"/>
                </a:cubicBezTo>
                <a:cubicBezTo>
                  <a:pt x="-10842" y="709354"/>
                  <a:pt x="360460" y="354677"/>
                  <a:pt x="73176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dirty="0"/>
              <a:t>Tổ chức bộ nhớ thực thi</a:t>
            </a:r>
          </a:p>
          <a:p>
            <a:r>
              <a:rPr lang="vi-VN" sz="1800" dirty="0"/>
              <a:t>Ứng dụng của con trỏ</a:t>
            </a:r>
          </a:p>
          <a:p>
            <a:r>
              <a:rPr lang="en-US" sz="1800" dirty="0" err="1"/>
              <a:t>Biến</a:t>
            </a:r>
            <a:r>
              <a:rPr lang="vi-VN" sz="1800" dirty="0"/>
              <a:t> con trỏ</a:t>
            </a:r>
          </a:p>
          <a:p>
            <a:r>
              <a:rPr lang="vi-VN" sz="1800" dirty="0"/>
              <a:t>Toán tử </a:t>
            </a:r>
            <a:r>
              <a:rPr lang="vi-VN" sz="1800" b="1" dirty="0">
                <a:solidFill>
                  <a:srgbClr val="0432FF"/>
                </a:solidFill>
              </a:rPr>
              <a:t>&amp;</a:t>
            </a:r>
            <a:endParaRPr lang="vi-VN" sz="1800" dirty="0"/>
          </a:p>
          <a:p>
            <a:r>
              <a:rPr lang="vi-VN" sz="1800" dirty="0"/>
              <a:t>Toán tử </a:t>
            </a:r>
            <a:r>
              <a:rPr lang="vi-VN" sz="18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vi-VN" sz="1800" dirty="0"/>
              <a:t>Các phép toán trên con trỏ</a:t>
            </a:r>
          </a:p>
          <a:p>
            <a:r>
              <a:rPr lang="vi-VN" sz="1800" dirty="0"/>
              <a:t>Cấp phát bộ nhớ </a:t>
            </a:r>
          </a:p>
          <a:p>
            <a:r>
              <a:rPr lang="vi-VN" sz="1800" dirty="0"/>
              <a:t>Con trỏ </a:t>
            </a:r>
            <a:r>
              <a:rPr lang="en-US" sz="1800" dirty="0" err="1"/>
              <a:t>của</a:t>
            </a:r>
            <a:r>
              <a:rPr lang="en-US" sz="1800" dirty="0"/>
              <a:t> con </a:t>
            </a:r>
            <a:r>
              <a:rPr lang="en-US" sz="1800" dirty="0" err="1"/>
              <a:t>trỏ</a:t>
            </a:r>
            <a:endParaRPr lang="en-US" sz="1800" dirty="0"/>
          </a:p>
          <a:p>
            <a:r>
              <a:rPr lang="en-US" sz="1800" dirty="0"/>
              <a:t>Con </a:t>
            </a:r>
            <a:r>
              <a:rPr lang="en-US" sz="1800" dirty="0" err="1"/>
              <a:t>trỏ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endParaRPr lang="en-US" sz="1800" dirty="0"/>
          </a:p>
          <a:p>
            <a:r>
              <a:rPr lang="en-US" sz="1800" dirty="0"/>
              <a:t>Con </a:t>
            </a:r>
            <a:r>
              <a:rPr lang="en-US" sz="1800" dirty="0" err="1"/>
              <a:t>trỏ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endParaRPr lang="en-US" sz="1800" dirty="0"/>
          </a:p>
          <a:p>
            <a:r>
              <a:rPr lang="en-US" sz="1800" dirty="0"/>
              <a:t>Con </a:t>
            </a:r>
            <a:r>
              <a:rPr lang="en-US" sz="1800" dirty="0" err="1"/>
              <a:t>trỏ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endParaRPr lang="en-US" sz="1800" dirty="0"/>
          </a:p>
          <a:p>
            <a:r>
              <a:rPr lang="en-US" sz="1800" dirty="0"/>
              <a:t>Con </a:t>
            </a:r>
            <a:r>
              <a:rPr lang="en-US" sz="1800" dirty="0" err="1"/>
              <a:t>trỏ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const</a:t>
            </a:r>
            <a:endParaRPr lang="vi-VN" sz="1800" dirty="0"/>
          </a:p>
          <a:p>
            <a:r>
              <a:rPr lang="vi-VN" sz="1800" dirty="0"/>
              <a:t>C</a:t>
            </a:r>
            <a:r>
              <a:rPr lang="en-US" sz="1800" dirty="0"/>
              <a:t>on </a:t>
            </a:r>
            <a:r>
              <a:rPr lang="en-US" sz="1800" dirty="0" err="1"/>
              <a:t>trỏ</a:t>
            </a:r>
            <a:r>
              <a:rPr lang="en-US" sz="1800" dirty="0"/>
              <a:t> void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: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px</a:t>
            </a:r>
            <a:r>
              <a:rPr lang="en-US" dirty="0">
                <a:solidFill>
                  <a:srgbClr val="FF0000"/>
                </a:solidFill>
              </a:rPr>
              <a:t> = &amp;x;// OK</a:t>
            </a:r>
            <a:r>
              <a:rPr lang="en-US" dirty="0"/>
              <a:t>		</a:t>
            </a:r>
            <a:r>
              <a:rPr lang="en-US" dirty="0" err="1"/>
              <a:t>px</a:t>
            </a:r>
            <a:r>
              <a:rPr lang="en-US" dirty="0"/>
              <a:t> = 120; //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Kiểu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px</a:t>
            </a:r>
            <a:r>
              <a:rPr lang="en-US" dirty="0"/>
              <a:t> = </a:t>
            </a:r>
            <a:r>
              <a:rPr lang="en-US" dirty="0" err="1"/>
              <a:t>px</a:t>
            </a:r>
            <a:r>
              <a:rPr lang="en-US" dirty="0"/>
              <a:t> + 10;		// 10 = 10*size(short)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px</a:t>
            </a:r>
            <a:r>
              <a:rPr lang="en-US" dirty="0"/>
              <a:t> = </a:t>
            </a:r>
            <a:r>
              <a:rPr lang="en-US" dirty="0" err="1"/>
              <a:t>px</a:t>
            </a:r>
            <a:r>
              <a:rPr lang="en-US" dirty="0"/>
              <a:t> – 10;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px</a:t>
            </a:r>
            <a:r>
              <a:rPr lang="en-US" dirty="0"/>
              <a:t>),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pz</a:t>
            </a:r>
            <a:r>
              <a:rPr lang="en-US" dirty="0"/>
              <a:t>)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4</a:t>
            </a:r>
          </a:p>
          <a:p>
            <a:pPr lvl="1"/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 lvl="2"/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/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0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349" y="1828800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kiểu&gt; *&lt;tên biến&gt;;</a:t>
            </a:r>
          </a:p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kiểu&gt; *&lt;tên biến a&gt; = 0;</a:t>
            </a:r>
          </a:p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kiểu&gt; *&lt;tên biến a&gt; = &amp;&lt;tên biến b&gt;;</a:t>
            </a:r>
            <a:endParaRPr lang="en-US" sz="28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1" y="3619500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biến b&gt;: </a:t>
            </a:r>
            <a:r>
              <a:rPr lang="vi-VN" sz="2800" dirty="0">
                <a:latin typeface="Consolas" charset="0"/>
                <a:ea typeface="Consolas" charset="0"/>
                <a:cs typeface="Consolas" charset="0"/>
              </a:rPr>
              <a:t>Phải có kiểu &lt;Tên kiểu&gt;, hoặc có kiểu chuyển đổi qua được &lt;Tên kiểu&gt;</a:t>
            </a:r>
          </a:p>
          <a:p>
            <a:endParaRPr lang="vi-VN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0: </a:t>
            </a:r>
            <a:r>
              <a:rPr lang="vi-VN" sz="2800" dirty="0">
                <a:latin typeface="Consolas" charset="0"/>
                <a:ea typeface="Consolas" charset="0"/>
                <a:cs typeface="Consolas" charset="0"/>
              </a:rPr>
              <a:t>Hằng số, gọi là NULL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1" y="107698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Khai</a:t>
            </a:r>
            <a:r>
              <a:rPr 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báo</a:t>
            </a:r>
            <a:endParaRPr lang="vi-VN" sz="28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 dirty="0">
                <a:solidFill>
                  <a:prstClr val="black"/>
                </a:solidFill>
                <a:latin typeface="Consolas" charset="0"/>
              </a:rPr>
              <a:t> a;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</a:t>
            </a:r>
            <a:r>
              <a:rPr lang="vi-VN" dirty="0">
                <a:solidFill>
                  <a:prstClr val="black"/>
                </a:solidFill>
                <a:latin typeface="Consolas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*p2 = 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*p3 = &amp;a;</a:t>
            </a:r>
          </a:p>
          <a:p>
            <a:endParaRPr lang="nl-NL" dirty="0">
              <a:solidFill>
                <a:prstClr val="black"/>
              </a:solidFill>
              <a:latin typeface="Consolas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d;</a:t>
            </a: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*pd1;</a:t>
            </a: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*pd2 = </a:t>
            </a:r>
            <a:r>
              <a:rPr lang="nl-NL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*pd3 = &amp;d;</a:t>
            </a: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f;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*pf1;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*pf2 = 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*pf3 = &amp;f;</a:t>
            </a: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hr-HR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hr-HR" dirty="0">
                <a:latin typeface="Consolas" charset="0"/>
              </a:rPr>
              <a:t> p1 = {1.0f, 2.0f, 3.0f};</a:t>
            </a:r>
          </a:p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 dirty="0">
                <a:latin typeface="Consolas" charset="0"/>
              </a:rPr>
              <a:t> *pp1;</a:t>
            </a:r>
          </a:p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 dirty="0">
                <a:latin typeface="Consolas" charset="0"/>
              </a:rPr>
              <a:t> *pp2 = 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 dirty="0">
                <a:latin typeface="Consolas" charset="0"/>
              </a:rPr>
              <a:t>;</a:t>
            </a:r>
          </a:p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 dirty="0">
                <a:latin typeface="Consolas" charset="0"/>
              </a:rPr>
              <a:t> *pp3 = &amp;p1;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7620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432FF"/>
                </a:solidFill>
              </a:rPr>
              <a:t>a</a:t>
            </a:r>
            <a:r>
              <a:rPr lang="vi-VN" dirty="0"/>
              <a:t>: là số nguyên</a:t>
            </a:r>
          </a:p>
          <a:p>
            <a:r>
              <a:rPr lang="en-US" dirty="0">
                <a:solidFill>
                  <a:srgbClr val="0432FF"/>
                </a:solidFill>
              </a:rPr>
              <a:t>p1</a:t>
            </a:r>
            <a:r>
              <a:rPr lang="vi-VN" dirty="0"/>
              <a:t>: con trỏ đến số nguyên, giá trị chưa xác định</a:t>
            </a:r>
          </a:p>
          <a:p>
            <a:r>
              <a:rPr lang="en-US" dirty="0">
                <a:solidFill>
                  <a:srgbClr val="0432FF"/>
                </a:solidFill>
              </a:rPr>
              <a:t>p</a:t>
            </a:r>
            <a:r>
              <a:rPr lang="vi-VN" dirty="0">
                <a:solidFill>
                  <a:srgbClr val="0432FF"/>
                </a:solidFill>
              </a:rPr>
              <a:t>2</a:t>
            </a:r>
            <a:r>
              <a:rPr lang="vi-VN" dirty="0"/>
              <a:t>: con trỏ đến số nguyên, giá trị là </a:t>
            </a:r>
            <a:r>
              <a:rPr lang="vi-VN" dirty="0">
                <a:solidFill>
                  <a:srgbClr val="0432FF"/>
                </a:solidFill>
              </a:rPr>
              <a:t>NULL</a:t>
            </a:r>
          </a:p>
          <a:p>
            <a:r>
              <a:rPr lang="en-US" dirty="0">
                <a:solidFill>
                  <a:srgbClr val="0432FF"/>
                </a:solidFill>
              </a:rPr>
              <a:t>p</a:t>
            </a:r>
            <a:r>
              <a:rPr lang="vi-VN" dirty="0">
                <a:solidFill>
                  <a:srgbClr val="0432FF"/>
                </a:solidFill>
              </a:rPr>
              <a:t>3</a:t>
            </a:r>
            <a:r>
              <a:rPr lang="vi-VN" dirty="0"/>
              <a:t>: con trỏ đến số nguyên, giá trị chính là địa chỉ 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3528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432FF"/>
                </a:solidFill>
              </a:rPr>
              <a:t>f</a:t>
            </a:r>
            <a:r>
              <a:rPr lang="vi-VN" dirty="0"/>
              <a:t>: là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</a:p>
          <a:p>
            <a:r>
              <a:rPr lang="en-US" dirty="0">
                <a:solidFill>
                  <a:srgbClr val="0432FF"/>
                </a:solidFill>
              </a:rPr>
              <a:t>pf1</a:t>
            </a:r>
            <a:r>
              <a:rPr lang="vi-VN" dirty="0"/>
              <a:t>: con trỏ đến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  <a:r>
              <a:rPr lang="vi-VN" dirty="0"/>
              <a:t>, giá trị chưa xác định</a:t>
            </a:r>
          </a:p>
          <a:p>
            <a:r>
              <a:rPr lang="en-US" dirty="0" err="1">
                <a:solidFill>
                  <a:srgbClr val="0432FF"/>
                </a:solidFill>
              </a:rPr>
              <a:t>pf</a:t>
            </a:r>
            <a:r>
              <a:rPr lang="vi-VN" dirty="0">
                <a:solidFill>
                  <a:srgbClr val="0432FF"/>
                </a:solidFill>
              </a:rPr>
              <a:t>2</a:t>
            </a:r>
            <a:r>
              <a:rPr lang="vi-VN" dirty="0"/>
              <a:t>: con trỏ đến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  <a:r>
              <a:rPr lang="vi-VN" dirty="0"/>
              <a:t>, giá trị là </a:t>
            </a:r>
            <a:r>
              <a:rPr lang="vi-VN" dirty="0">
                <a:solidFill>
                  <a:srgbClr val="0432FF"/>
                </a:solidFill>
              </a:rPr>
              <a:t>NULL</a:t>
            </a:r>
          </a:p>
          <a:p>
            <a:r>
              <a:rPr lang="en-US" dirty="0" err="1">
                <a:solidFill>
                  <a:srgbClr val="0432FF"/>
                </a:solidFill>
              </a:rPr>
              <a:t>pf</a:t>
            </a:r>
            <a:r>
              <a:rPr lang="vi-VN" dirty="0">
                <a:solidFill>
                  <a:srgbClr val="0432FF"/>
                </a:solidFill>
              </a:rPr>
              <a:t>3</a:t>
            </a:r>
            <a:r>
              <a:rPr lang="vi-VN" dirty="0"/>
              <a:t>: con trỏ đến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  <a:r>
              <a:rPr lang="vi-VN" dirty="0"/>
              <a:t>, giá trị chính là địa chỉ của </a:t>
            </a:r>
            <a:r>
              <a:rPr lang="en-US" dirty="0" err="1"/>
              <a:t>biến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70374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Toán tử &amp;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Toán tử &amp; trả về địa chỉ của một biến</a:t>
            </a:r>
          </a:p>
          <a:p>
            <a:r>
              <a:rPr lang="vi-VN" dirty="0"/>
              <a:t>Ví dụ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438400"/>
            <a:ext cx="4572000" cy="34163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a = 100;</a:t>
            </a:r>
          </a:p>
          <a:p>
            <a:r>
              <a:rPr lang="fr-FR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 dirty="0" err="1">
                <a:solidFill>
                  <a:prstClr val="black"/>
                </a:solidFill>
                <a:latin typeface="Consolas" charset="0"/>
              </a:rPr>
              <a:t>printf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charset="0"/>
              </a:rPr>
              <a:t>"%d\n"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, a);</a:t>
            </a:r>
          </a:p>
          <a:p>
            <a:endParaRPr lang="fr-FR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, &amp;a);</a:t>
            </a: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37772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giá trị của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441960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a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 bwMode="auto">
          <a:xfrm flipH="1">
            <a:off x="4114800" y="4604266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3" idx="1"/>
          </p:cNvCxnSpPr>
          <p:nvPr/>
        </p:nvCxnSpPr>
        <p:spPr bwMode="auto">
          <a:xfrm flipH="1">
            <a:off x="3962400" y="3961894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2554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Toán tử &amp;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Toán tử &amp; trả về địa chỉ của một biến</a:t>
            </a:r>
          </a:p>
          <a:p>
            <a:r>
              <a:rPr lang="vi-VN"/>
              <a:t>Ví dụ</a:t>
            </a:r>
          </a:p>
          <a:p>
            <a:endParaRPr lang="en-US">
              <a:solidFill>
                <a:srgbClr val="043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972" y="2022901"/>
            <a:ext cx="6922827" cy="369331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sPoint3D{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x, y, z;} Point3D;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hr-HR">
                <a:solidFill>
                  <a:prstClr val="black"/>
                </a:solidFill>
                <a:latin typeface="Consolas" charset="0"/>
              </a:rPr>
              <a:t>	Point3D p1 = {1.0f, 2.0f, 3.0f};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"%-5.1f\n"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, p1.x);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fr-FR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, &amp;p1);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, &amp;p1.x);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, &amp;p1.y);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, &amp;p1.z);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ro-RO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718" y="342565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giá trị của p1.x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718" y="3855261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 bwMode="auto">
          <a:xfrm flipH="1" flipV="1">
            <a:off x="3810000" y="3854239"/>
            <a:ext cx="2274718" cy="185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3" idx="1"/>
          </p:cNvCxnSpPr>
          <p:nvPr/>
        </p:nvCxnSpPr>
        <p:spPr bwMode="auto">
          <a:xfrm flipH="1">
            <a:off x="4408318" y="3610318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084718" y="4268527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p1.x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4718" y="465367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p1.y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4718" y="501306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p1.z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4038600" y="4167776"/>
            <a:ext cx="2046118" cy="31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038600" y="4425074"/>
            <a:ext cx="2046118" cy="409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038600" y="4693862"/>
            <a:ext cx="2046118" cy="50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28" y="150632"/>
            <a:ext cx="3111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Toán tử *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Toán tử * lấy giá trị (tham khảo) tại một địa chỉ</a:t>
            </a:r>
          </a:p>
          <a:p>
            <a:endParaRPr lang="en-US"/>
          </a:p>
          <a:p>
            <a:r>
              <a:rPr lang="vi-VN"/>
              <a:t>Toán tử &amp; lấy địa chỉ của biến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Toán tử *</a:t>
            </a:r>
            <a:endParaRPr lang="en-US" sz="2400" dirty="0">
              <a:solidFill>
                <a:srgbClr val="0432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7" y="990600"/>
            <a:ext cx="473796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49580"/>
            <a:ext cx="3609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3910637" y="800100"/>
            <a:ext cx="2667000" cy="381000"/>
          </a:xfrm>
          <a:prstGeom prst="wedgeRectCallout">
            <a:avLst>
              <a:gd name="adj1" fmla="val -69452"/>
              <a:gd name="adj2" fmla="val 3412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Giá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trị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của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biến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a (100)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38812" y="1181100"/>
            <a:ext cx="3200400" cy="381000"/>
          </a:xfrm>
          <a:prstGeom prst="wedgeRectCallout">
            <a:avLst>
              <a:gd name="adj1" fmla="val -116196"/>
              <a:gd name="adj2" fmla="val 33341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của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biến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a (2CFDF4)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867400" y="1747604"/>
            <a:ext cx="3200400" cy="381000"/>
          </a:xfrm>
          <a:prstGeom prst="wedgeRectCallout">
            <a:avLst>
              <a:gd name="adj1" fmla="val -111512"/>
              <a:gd name="adj2" fmla="val 27046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(2CFDF4)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2373868"/>
            <a:ext cx="1981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*&amp;a </a:t>
            </a:r>
            <a:r>
              <a:rPr lang="en-US" dirty="0">
                <a:sym typeface="Wingdings" pitchFamily="2" charset="2"/>
              </a:rPr>
              <a:t> a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863652" y="3009900"/>
            <a:ext cx="3200400" cy="381000"/>
          </a:xfrm>
          <a:prstGeom prst="wedgeRectCallout">
            <a:avLst>
              <a:gd name="adj1" fmla="val -92308"/>
              <a:gd name="adj2" fmla="val 265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*&amp;*&amp;a </a:t>
            </a:r>
            <a:r>
              <a:rPr lang="en-US" dirty="0">
                <a:sym typeface="Wingdings" pitchFamily="2" charset="2"/>
              </a:rPr>
              <a:t> *&amp;a  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7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*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505200" cy="332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4508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87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*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2312857"/>
            <a:ext cx="604529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48" y="828674"/>
            <a:ext cx="5258166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53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Các phép toán trên con trỏ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Tăng và Giảm: ++, --</a:t>
            </a:r>
          </a:p>
          <a:p>
            <a:r>
              <a:rPr lang="vi-VN" dirty="0"/>
              <a:t>Cộng và trừ: +, -</a:t>
            </a:r>
          </a:p>
          <a:p>
            <a:r>
              <a:rPr lang="vi-VN" dirty="0"/>
              <a:t>Cộng và trừ kết hợp gán: +=, -=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947401"/>
            <a:ext cx="78486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000" dirty="0"/>
              <a:t>Gọi p là con trỏ có kiểu T: </a:t>
            </a:r>
            <a:r>
              <a:rPr lang="vi-VN" sz="2000" b="1" dirty="0">
                <a:solidFill>
                  <a:srgbClr val="0432FF"/>
                </a:solidFill>
              </a:rPr>
              <a:t>T *p;</a:t>
            </a:r>
          </a:p>
          <a:p>
            <a:r>
              <a:rPr lang="vi-VN" sz="2000" dirty="0"/>
              <a:t>Các phép cộng và trừ: làm con trỏ p tăng hay giảm một bội số của kích thước kiểu T.</a:t>
            </a:r>
          </a:p>
        </p:txBody>
      </p:sp>
    </p:spTree>
    <p:extLst>
      <p:ext uri="{BB962C8B-B14F-4D97-AF65-F5344CB8AC3E}">
        <p14:creationId xmlns:p14="http://schemas.microsoft.com/office/powerpoint/2010/main" val="63938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Khi chương trình được lên bộ nhớ để thực thi, hệ thống tổ chức bộ nhớ như hình vẽ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3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371600"/>
            <a:ext cx="47026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Các phép toán trên con trỏ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17912"/>
              </p:ext>
            </p:extLst>
          </p:nvPr>
        </p:nvGraphicFramePr>
        <p:xfrm>
          <a:off x="5562600" y="1066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18248" y="2667000"/>
            <a:ext cx="4787152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0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371600"/>
            <a:ext cx="47026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Các phép toán trên con trỏ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61906"/>
              </p:ext>
            </p:extLst>
          </p:nvPr>
        </p:nvGraphicFramePr>
        <p:xfrm>
          <a:off x="5562600" y="1066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96560"/>
              </p:ext>
            </p:extLst>
          </p:nvPr>
        </p:nvGraphicFramePr>
        <p:xfrm>
          <a:off x="5486400" y="3733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2029828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42048" y="3429000"/>
            <a:ext cx="4787152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88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371600"/>
            <a:ext cx="47026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Các phép toán trên con trỏ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00811"/>
              </p:ext>
            </p:extLst>
          </p:nvPr>
        </p:nvGraphicFramePr>
        <p:xfrm>
          <a:off x="5410200" y="1066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2029828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8600" y="4267200"/>
            <a:ext cx="4787152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01092"/>
              </p:ext>
            </p:extLst>
          </p:nvPr>
        </p:nvGraphicFramePr>
        <p:xfrm>
          <a:off x="5410200" y="3733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2029828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28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Biến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- </a:t>
            </a:r>
            <a:r>
              <a:rPr lang="vi-VN" sz="2800" dirty="0"/>
              <a:t>Các phép toán trên con trỏ</a:t>
            </a:r>
            <a:endParaRPr lang="en-US" sz="28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*p++   // *(p++)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*++p   // *(++p)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++*p   // ++(*p)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(*p)++ // </a:t>
            </a:r>
            <a:r>
              <a:rPr lang="vi-VN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Tăng vùng nhớ do con trỏ p chỉ đến</a:t>
            </a:r>
            <a:endParaRPr lang="de-DE" sz="2400" dirty="0">
              <a:solidFill>
                <a:srgbClr val="32323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891755"/>
            <a:ext cx="731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rgbClr val="0432FF"/>
                </a:solidFill>
              </a:rPr>
              <a:t>Khi nghi ngờ, hoặc không nhớ </a:t>
            </a:r>
            <a:r>
              <a:rPr lang="is-IS" sz="2400">
                <a:solidFill>
                  <a:srgbClr val="0432FF"/>
                </a:solidFill>
              </a:rPr>
              <a:t>… </a:t>
            </a:r>
            <a:r>
              <a:rPr lang="vi-VN" sz="2400">
                <a:solidFill>
                  <a:srgbClr val="0432FF"/>
                </a:solidFill>
              </a:rPr>
              <a:t>hãy dùng toán tử () để phân giải độ ưu tiên</a:t>
            </a:r>
            <a:endParaRPr lang="en-US" sz="240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96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stack: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ở stack</a:t>
            </a:r>
          </a:p>
          <a:p>
            <a:pPr lvl="1"/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heap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ở heap</a:t>
            </a:r>
          </a:p>
          <a:p>
            <a:pPr lvl="1"/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new</a:t>
            </a:r>
          </a:p>
          <a:p>
            <a:pPr lvl="1"/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delete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75" y="4495800"/>
            <a:ext cx="9190850" cy="95410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vi-VN" sz="2800" dirty="0">
                <a:solidFill>
                  <a:srgbClr val="FF0000"/>
                </a:solidFill>
              </a:rPr>
              <a:t>Mỗi khi xin cấp phát bộ nhớ </a:t>
            </a:r>
          </a:p>
          <a:p>
            <a:pPr algn="ctr"/>
            <a:r>
              <a:rPr lang="vi-VN" sz="2800" b="1" dirty="0">
                <a:solidFill>
                  <a:srgbClr val="FF0000"/>
                </a:solidFill>
              </a:rPr>
              <a:t>CẦN PHẢI </a:t>
            </a:r>
            <a:r>
              <a:rPr lang="vi-VN" sz="2800" dirty="0">
                <a:solidFill>
                  <a:srgbClr val="FF0000"/>
                </a:solidFill>
              </a:rPr>
              <a:t>giải phóng vùng nhớ xin được khi dùng xong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19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3124200" cy="52578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int</a:t>
            </a:r>
            <a:r>
              <a:rPr lang="en-US" dirty="0"/>
              <a:t>		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	pa;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pa = &amp;a;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	</a:t>
            </a:r>
            <a:r>
              <a:rPr lang="en-US" dirty="0" err="1"/>
              <a:t>pb</a:t>
            </a:r>
            <a:r>
              <a:rPr lang="en-US" dirty="0"/>
              <a:t>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17897"/>
              </p:ext>
            </p:extLst>
          </p:nvPr>
        </p:nvGraphicFramePr>
        <p:xfrm>
          <a:off x="4800600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39059"/>
              </p:ext>
            </p:extLst>
          </p:nvPr>
        </p:nvGraphicFramePr>
        <p:xfrm>
          <a:off x="4876800" y="3810000"/>
          <a:ext cx="3124200" cy="22288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512175" y="1447800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8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124200" cy="4419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int</a:t>
            </a:r>
            <a:r>
              <a:rPr lang="en-US" dirty="0"/>
              <a:t>		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	pa;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pa = &amp;a;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	</a:t>
            </a:r>
            <a:r>
              <a:rPr lang="en-US" dirty="0" err="1"/>
              <a:t>pb</a:t>
            </a:r>
            <a:r>
              <a:rPr lang="en-US" dirty="0"/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pb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CCE33D44-5EA2-4CAA-9D1B-FE4733193A72}" type="slidenum">
              <a:rPr lang="en-US" smtClean="0">
                <a:solidFill>
                  <a:srgbClr val="898989"/>
                </a:solidFill>
              </a:rPr>
              <a:pPr eaLnBrk="1" hangingPunct="1"/>
              <a:t>36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24136"/>
              </p:ext>
            </p:extLst>
          </p:nvPr>
        </p:nvGraphicFramePr>
        <p:xfrm>
          <a:off x="4800600" y="4114800"/>
          <a:ext cx="3124200" cy="1857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13688" y="2443163"/>
            <a:ext cx="982662" cy="2211387"/>
          </a:xfrm>
          <a:custGeom>
            <a:avLst/>
            <a:gdLst>
              <a:gd name="connsiteX0" fmla="*/ 781397 w 982809"/>
              <a:gd name="connsiteY0" fmla="*/ 0 h 2211185"/>
              <a:gd name="connsiteX1" fmla="*/ 931026 w 982809"/>
              <a:gd name="connsiteY1" fmla="*/ 1679171 h 2211185"/>
              <a:gd name="connsiteX2" fmla="*/ 0 w 982809"/>
              <a:gd name="connsiteY2" fmla="*/ 2211185 h 221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809" h="2211185">
                <a:moveTo>
                  <a:pt x="781397" y="0"/>
                </a:moveTo>
                <a:cubicBezTo>
                  <a:pt x="921328" y="655320"/>
                  <a:pt x="1061259" y="1310640"/>
                  <a:pt x="931026" y="1679171"/>
                </a:cubicBezTo>
                <a:cubicBezTo>
                  <a:pt x="800793" y="2047702"/>
                  <a:pt x="400396" y="2129443"/>
                  <a:pt x="0" y="221118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512175" y="1679575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2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124200" cy="52578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a:</a:t>
            </a:r>
          </a:p>
          <a:p>
            <a:pPr>
              <a:buFont typeface="Arial" pitchFamily="34" charset="0"/>
              <a:buNone/>
            </a:pPr>
            <a:r>
              <a:rPr lang="en-US" dirty="0"/>
              <a:t>   a = 5; *pa = 5;</a:t>
            </a:r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heap:</a:t>
            </a:r>
          </a:p>
          <a:p>
            <a:pPr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</a:p>
          <a:p>
            <a:pPr>
              <a:buFont typeface="Arial" pitchFamily="34" charset="0"/>
              <a:buNone/>
            </a:pPr>
            <a:r>
              <a:rPr lang="en-US" dirty="0"/>
              <a:t>  con  </a:t>
            </a:r>
            <a:r>
              <a:rPr lang="en-US" dirty="0" err="1"/>
              <a:t>trỏ</a:t>
            </a:r>
            <a:r>
              <a:rPr lang="en-US" dirty="0"/>
              <a:t>:</a:t>
            </a:r>
          </a:p>
          <a:p>
            <a:pPr>
              <a:buFont typeface="Arial" pitchFamily="34" charset="0"/>
              <a:buNone/>
            </a:pPr>
            <a:r>
              <a:rPr lang="en-US" dirty="0"/>
              <a:t>   *</a:t>
            </a:r>
            <a:r>
              <a:rPr lang="en-US" dirty="0" err="1"/>
              <a:t>pb</a:t>
            </a:r>
            <a:r>
              <a:rPr lang="en-US" dirty="0"/>
              <a:t> = 15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477000" y="62801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67F2A89E-55DF-4EDA-A31A-28949A924A17}" type="slidenum">
              <a:rPr lang="en-US" smtClean="0">
                <a:solidFill>
                  <a:srgbClr val="898989"/>
                </a:solidFill>
              </a:rPr>
              <a:pPr eaLnBrk="1" hangingPunct="1"/>
              <a:t>37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11903"/>
              </p:ext>
            </p:extLst>
          </p:nvPr>
        </p:nvGraphicFramePr>
        <p:xfrm>
          <a:off x="4572000" y="10668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88588"/>
              </p:ext>
            </p:extLst>
          </p:nvPr>
        </p:nvGraphicFramePr>
        <p:xfrm>
          <a:off x="4572000" y="4038600"/>
          <a:ext cx="3124200" cy="1857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685088" y="2366963"/>
            <a:ext cx="982662" cy="2211387"/>
          </a:xfrm>
          <a:custGeom>
            <a:avLst/>
            <a:gdLst>
              <a:gd name="connsiteX0" fmla="*/ 781397 w 982809"/>
              <a:gd name="connsiteY0" fmla="*/ 0 h 2211185"/>
              <a:gd name="connsiteX1" fmla="*/ 931026 w 982809"/>
              <a:gd name="connsiteY1" fmla="*/ 1679171 h 2211185"/>
              <a:gd name="connsiteX2" fmla="*/ 0 w 982809"/>
              <a:gd name="connsiteY2" fmla="*/ 2211185 h 221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809" h="2211185">
                <a:moveTo>
                  <a:pt x="781397" y="0"/>
                </a:moveTo>
                <a:cubicBezTo>
                  <a:pt x="921328" y="655320"/>
                  <a:pt x="1061259" y="1310640"/>
                  <a:pt x="931026" y="1679171"/>
                </a:cubicBezTo>
                <a:cubicBezTo>
                  <a:pt x="800793" y="2047702"/>
                  <a:pt x="400396" y="2129443"/>
                  <a:pt x="0" y="221118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283575" y="1603375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9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124200" cy="4419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int</a:t>
            </a:r>
            <a:r>
              <a:rPr lang="en-US" dirty="0"/>
              <a:t>		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	pa;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pa = &amp;a;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	</a:t>
            </a:r>
            <a:r>
              <a:rPr lang="en-US" dirty="0" err="1"/>
              <a:t>pb</a:t>
            </a:r>
            <a:r>
              <a:rPr lang="en-US" dirty="0"/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pb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  *</a:t>
            </a:r>
            <a:r>
              <a:rPr lang="en-US" dirty="0" err="1"/>
              <a:t>pb</a:t>
            </a:r>
            <a:r>
              <a:rPr lang="en-US" dirty="0"/>
              <a:t> = 15;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delete </a:t>
            </a:r>
            <a:r>
              <a:rPr lang="en-US" dirty="0" err="1">
                <a:solidFill>
                  <a:srgbClr val="FF0000"/>
                </a:solidFill>
              </a:rPr>
              <a:t>pb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69682"/>
              </p:ext>
            </p:extLst>
          </p:nvPr>
        </p:nvGraphicFramePr>
        <p:xfrm>
          <a:off x="4800600" y="4114800"/>
          <a:ext cx="3124200" cy="1857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          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8512175" y="1679575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0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175"/>
            <a:ext cx="675990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895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Biến</a:t>
            </a:r>
            <a:r>
              <a:rPr lang="en-US" sz="2400" dirty="0"/>
              <a:t> p, p1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ở stack.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tầm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, p </a:t>
            </a:r>
            <a:r>
              <a:rPr lang="en-US" sz="2400" dirty="0" err="1"/>
              <a:t>và</a:t>
            </a:r>
            <a:r>
              <a:rPr lang="en-US" sz="2400" dirty="0"/>
              <a:t> p1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phóng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stack,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do p </a:t>
            </a:r>
            <a:r>
              <a:rPr lang="en-US" sz="2400" dirty="0" err="1"/>
              <a:t>và</a:t>
            </a:r>
            <a:r>
              <a:rPr lang="en-US" sz="2400" dirty="0"/>
              <a:t> p1 </a:t>
            </a:r>
            <a:r>
              <a:rPr lang="en-US" sz="2400" dirty="0" err="1"/>
              <a:t>trỏ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phóng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tạo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nên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rác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6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Vùng “text”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Chứa mã thực thi của chương trình</a:t>
            </a:r>
          </a:p>
          <a:p>
            <a:pPr lvl="1"/>
            <a:r>
              <a:rPr lang="vi-VN" dirty="0"/>
              <a:t>Vùng này chỉ đọc</a:t>
            </a:r>
          </a:p>
          <a:p>
            <a:pPr lvl="1"/>
            <a:r>
              <a:rPr lang="vi-VN" dirty="0"/>
              <a:t>Vùng này có thể dùng chung trong trường hợp chương trình thực thi thường xuyên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714086" y="4471245"/>
            <a:ext cx="698690" cy="144780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8" y="1219199"/>
            <a:ext cx="6744012" cy="467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481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9500"/>
            <a:ext cx="60198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03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290638"/>
            <a:ext cx="8167688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056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>
                <a:solidFill>
                  <a:srgbClr val="FF0000"/>
                </a:solidFill>
              </a:rPr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29635"/>
              </p:ext>
            </p:extLst>
          </p:nvPr>
        </p:nvGraphicFramePr>
        <p:xfrm>
          <a:off x="4419600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36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>
                <a:solidFill>
                  <a:srgbClr val="FF0000"/>
                </a:solidFill>
              </a:rPr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>
                <a:solidFill>
                  <a:srgbClr val="FF0000"/>
                </a:solidFill>
              </a:rPr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90211"/>
              </p:ext>
            </p:extLst>
          </p:nvPr>
        </p:nvGraphicFramePr>
        <p:xfrm>
          <a:off x="4602162" y="9906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8331200" y="1925638"/>
            <a:ext cx="249237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335962" y="1463675"/>
            <a:ext cx="249238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1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>
                <a:solidFill>
                  <a:srgbClr val="FF0000"/>
                </a:solidFill>
              </a:rPr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>
                <a:solidFill>
                  <a:srgbClr val="FF0000"/>
                </a:solidFill>
              </a:rPr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7836"/>
              </p:ext>
            </p:extLst>
          </p:nvPr>
        </p:nvGraphicFramePr>
        <p:xfrm>
          <a:off x="4449762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178800" y="1849438"/>
            <a:ext cx="249237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8183562" y="1387475"/>
            <a:ext cx="249238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9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>
                <a:solidFill>
                  <a:srgbClr val="FF0000"/>
                </a:solidFill>
              </a:rPr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>
                <a:solidFill>
                  <a:srgbClr val="FF0000"/>
                </a:solidFill>
              </a:rPr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48682"/>
              </p:ext>
            </p:extLst>
          </p:nvPr>
        </p:nvGraphicFramePr>
        <p:xfrm>
          <a:off x="4449762" y="9906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178800" y="1925638"/>
            <a:ext cx="249237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183562" y="1463675"/>
            <a:ext cx="249238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0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00" dirty="0"/>
              <a:t>Con </a:t>
            </a:r>
            <a:r>
              <a:rPr lang="en-US" sz="3000" dirty="0" err="1"/>
              <a:t>trỏ</a:t>
            </a:r>
            <a:r>
              <a:rPr lang="en-US" sz="3000" dirty="0"/>
              <a:t> </a:t>
            </a:r>
            <a:r>
              <a:rPr lang="en-US" sz="3000" dirty="0" err="1"/>
              <a:t>cấp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endParaRPr lang="en-US" sz="3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/>
              <a:t>   </a:t>
            </a:r>
            <a:r>
              <a:rPr lang="en-US" sz="3000" dirty="0" err="1">
                <a:solidFill>
                  <a:srgbClr val="FF0000"/>
                </a:solidFill>
              </a:rPr>
              <a:t>int</a:t>
            </a:r>
            <a:r>
              <a:rPr lang="en-US" sz="3000" dirty="0">
                <a:solidFill>
                  <a:srgbClr val="FF0000"/>
                </a:solidFill>
              </a:rPr>
              <a:t>**   p2;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>
                <a:solidFill>
                  <a:srgbClr val="FF0000"/>
                </a:solidFill>
              </a:rPr>
              <a:t>   </a:t>
            </a:r>
            <a:r>
              <a:rPr lang="en-US" sz="3000" dirty="0" err="1">
                <a:solidFill>
                  <a:srgbClr val="FF0000"/>
                </a:solidFill>
              </a:rPr>
              <a:t>int</a:t>
            </a:r>
            <a:r>
              <a:rPr lang="en-US" sz="3000" dirty="0">
                <a:solidFill>
                  <a:srgbClr val="FF0000"/>
                </a:solidFill>
              </a:rPr>
              <a:t>	    a;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3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/>
              <a:t>   p2 = new </a:t>
            </a:r>
            <a:r>
              <a:rPr lang="en-US" sz="3000" dirty="0" err="1"/>
              <a:t>int</a:t>
            </a:r>
            <a:r>
              <a:rPr lang="en-US" sz="3000" dirty="0"/>
              <a:t>*;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3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/>
              <a:t>   *p2 = &amp;a;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/>
              <a:t>   **p2 = 10;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3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/>
              <a:t>    </a:t>
            </a:r>
            <a:r>
              <a:rPr lang="en-US" sz="3000" dirty="0" err="1"/>
              <a:t>printf</a:t>
            </a:r>
            <a:r>
              <a:rPr lang="en-US" sz="3000" dirty="0"/>
              <a:t>("%d\n", a);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B3AA747A-B6EA-4C23-B94E-7A2E50B27FC7}" type="slidenum">
              <a:rPr lang="en-US" smtClean="0">
                <a:solidFill>
                  <a:srgbClr val="898989"/>
                </a:solidFill>
              </a:rPr>
              <a:pPr eaLnBrk="1" hangingPunct="1"/>
              <a:t>47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83087"/>
              </p:ext>
            </p:extLst>
          </p:nvPr>
        </p:nvGraphicFramePr>
        <p:xfrm>
          <a:off x="4800600" y="40386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75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6062" y="914400"/>
            <a:ext cx="37338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**   p2;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	    a;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p2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*; 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/>
              <a:t>  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/>
              <a:t>   *p2 = &amp;a;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/>
              <a:t>   **p2 = 10;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a);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60192"/>
              </p:ext>
            </p:extLst>
          </p:nvPr>
        </p:nvGraphicFramePr>
        <p:xfrm>
          <a:off x="4284662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59258"/>
              </p:ext>
            </p:extLst>
          </p:nvPr>
        </p:nvGraphicFramePr>
        <p:xfrm>
          <a:off x="4284662" y="38862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431087" y="14509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83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**   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	    a;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p2 = new </a:t>
            </a:r>
            <a:r>
              <a:rPr lang="en-US" dirty="0" err="1"/>
              <a:t>int</a:t>
            </a:r>
            <a:r>
              <a:rPr lang="en-US" dirty="0"/>
              <a:t>*;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   *p2 = &amp;a; </a:t>
            </a:r>
            <a:r>
              <a:rPr lang="en-US" dirty="0"/>
              <a:t>//p2 = 100 err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**p2 = 10;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a);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096000" y="60515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49FF7E4-01F6-440E-9119-37408045B219}" type="slidenum">
              <a:rPr lang="en-US" smtClean="0">
                <a:solidFill>
                  <a:srgbClr val="898989"/>
                </a:solidFill>
              </a:rPr>
              <a:pPr eaLnBrk="1" hangingPunct="1"/>
              <a:t>49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69180"/>
              </p:ext>
            </p:extLst>
          </p:nvPr>
        </p:nvGraphicFramePr>
        <p:xfrm>
          <a:off x="4191000" y="8382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53811"/>
              </p:ext>
            </p:extLst>
          </p:nvPr>
        </p:nvGraphicFramePr>
        <p:xfrm>
          <a:off x="4191000" y="38100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337425" y="13747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54850" y="1739900"/>
            <a:ext cx="1114425" cy="2593975"/>
          </a:xfrm>
          <a:custGeom>
            <a:avLst/>
            <a:gdLst>
              <a:gd name="connsiteX0" fmla="*/ 0 w 1114314"/>
              <a:gd name="connsiteY0" fmla="*/ 2593571 h 2593571"/>
              <a:gd name="connsiteX1" fmla="*/ 1097280 w 1114314"/>
              <a:gd name="connsiteY1" fmla="*/ 1280160 h 2593571"/>
              <a:gd name="connsiteX2" fmla="*/ 565265 w 1114314"/>
              <a:gd name="connsiteY2" fmla="*/ 0 h 25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314" h="2593571">
                <a:moveTo>
                  <a:pt x="0" y="2593571"/>
                </a:moveTo>
                <a:cubicBezTo>
                  <a:pt x="501534" y="2152996"/>
                  <a:pt x="1003069" y="1712422"/>
                  <a:pt x="1097280" y="1280160"/>
                </a:cubicBezTo>
                <a:cubicBezTo>
                  <a:pt x="1191491" y="847898"/>
                  <a:pt x="878378" y="423949"/>
                  <a:pt x="565265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9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Vùng “Data”</a:t>
            </a:r>
          </a:p>
          <a:p>
            <a:pPr lvl="1"/>
            <a:r>
              <a:rPr lang="vi-VN" dirty="0"/>
              <a:t>Gồm: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Dữ liệu được khởi động </a:t>
            </a:r>
            <a:r>
              <a:rPr lang="vi-VN" dirty="0"/>
              <a:t>(bởi người lập trình)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Dữ liệu không được khởi động </a:t>
            </a:r>
            <a:br>
              <a:rPr lang="vi-VN" dirty="0">
                <a:solidFill>
                  <a:srgbClr val="0432FF"/>
                </a:solidFill>
              </a:rPr>
            </a:br>
            <a:r>
              <a:rPr lang="vi-VN" dirty="0"/>
              <a:t>(bởi người lập trình)</a:t>
            </a:r>
          </a:p>
          <a:p>
            <a:pPr lvl="2"/>
            <a:endParaRPr lang="vi-VN" dirty="0">
              <a:solidFill>
                <a:srgbClr val="0432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3754552" y="3505200"/>
            <a:ext cx="698690" cy="144780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8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**   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	    a;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p2 = new </a:t>
            </a:r>
            <a:r>
              <a:rPr lang="en-US" dirty="0" err="1"/>
              <a:t>int</a:t>
            </a:r>
            <a:r>
              <a:rPr lang="en-US" dirty="0"/>
              <a:t>*;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/>
              <a:t>*p2 = &amp;a; //p2 = 10 err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**p2 = 10;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a);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41148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47025" y="16795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664450" y="2044700"/>
            <a:ext cx="1114425" cy="2593975"/>
          </a:xfrm>
          <a:custGeom>
            <a:avLst/>
            <a:gdLst>
              <a:gd name="connsiteX0" fmla="*/ 0 w 1114314"/>
              <a:gd name="connsiteY0" fmla="*/ 2593571 h 2593571"/>
              <a:gd name="connsiteX1" fmla="*/ 1097280 w 1114314"/>
              <a:gd name="connsiteY1" fmla="*/ 1280160 h 2593571"/>
              <a:gd name="connsiteX2" fmla="*/ 565265 w 1114314"/>
              <a:gd name="connsiteY2" fmla="*/ 0 h 25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314" h="2593571">
                <a:moveTo>
                  <a:pt x="0" y="2593571"/>
                </a:moveTo>
                <a:cubicBezTo>
                  <a:pt x="501534" y="2152996"/>
                  <a:pt x="1003069" y="1712422"/>
                  <a:pt x="1097280" y="1280160"/>
                </a:cubicBezTo>
                <a:cubicBezTo>
                  <a:pt x="1191491" y="847898"/>
                  <a:pt x="878378" y="423949"/>
                  <a:pt x="565265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7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**	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p2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*;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*p2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**p2 = 10;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**p2);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86493"/>
              </p:ext>
            </p:extLst>
          </p:nvPr>
        </p:nvGraphicFramePr>
        <p:xfrm>
          <a:off x="4572000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71630"/>
              </p:ext>
            </p:extLst>
          </p:nvPr>
        </p:nvGraphicFramePr>
        <p:xfrm>
          <a:off x="4572000" y="38862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718425" y="14509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88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**	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p2 = new </a:t>
            </a:r>
            <a:r>
              <a:rPr lang="en-US" dirty="0" err="1"/>
              <a:t>int</a:t>
            </a:r>
            <a:r>
              <a:rPr lang="en-US" dirty="0"/>
              <a:t>*;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*p2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**p2 = 10;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**p2);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CF80330-5C97-4AF1-B2C6-8CB6DFD69BB1}" type="slidenum">
              <a:rPr lang="en-US" smtClean="0">
                <a:solidFill>
                  <a:srgbClr val="898989"/>
                </a:solidFill>
              </a:rPr>
              <a:pPr eaLnBrk="1" hangingPunct="1"/>
              <a:t>52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41148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47025" y="16795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797800" y="4621213"/>
            <a:ext cx="481013" cy="433387"/>
          </a:xfrm>
          <a:custGeom>
            <a:avLst/>
            <a:gdLst>
              <a:gd name="connsiteX0" fmla="*/ 33251 w 482237"/>
              <a:gd name="connsiteY0" fmla="*/ 0 h 432262"/>
              <a:gd name="connsiteX1" fmla="*/ 482138 w 482237"/>
              <a:gd name="connsiteY1" fmla="*/ 232757 h 432262"/>
              <a:gd name="connsiteX2" fmla="*/ 0 w 482237"/>
              <a:gd name="connsiteY2" fmla="*/ 432262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237" h="432262">
                <a:moveTo>
                  <a:pt x="33251" y="0"/>
                </a:moveTo>
                <a:cubicBezTo>
                  <a:pt x="260465" y="80356"/>
                  <a:pt x="487680" y="160713"/>
                  <a:pt x="482138" y="232757"/>
                </a:cubicBezTo>
                <a:cubicBezTo>
                  <a:pt x="476596" y="304801"/>
                  <a:pt x="238298" y="368531"/>
                  <a:pt x="0" y="4322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1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**	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p2 = new </a:t>
            </a:r>
            <a:r>
              <a:rPr lang="en-US" dirty="0" err="1"/>
              <a:t>int</a:t>
            </a:r>
            <a:r>
              <a:rPr lang="en-US" dirty="0"/>
              <a:t>*;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*p2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    **p2 = 10;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**p2);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450BBF15-C753-4F4A-BA26-55A5374A0E9B}" type="slidenum">
              <a:rPr lang="en-US" smtClean="0">
                <a:solidFill>
                  <a:srgbClr val="898989"/>
                </a:solidFill>
              </a:rPr>
              <a:pPr eaLnBrk="1" hangingPunct="1"/>
              <a:t>53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41148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47025" y="16795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797800" y="4621213"/>
            <a:ext cx="481013" cy="433387"/>
          </a:xfrm>
          <a:custGeom>
            <a:avLst/>
            <a:gdLst>
              <a:gd name="connsiteX0" fmla="*/ 33251 w 482237"/>
              <a:gd name="connsiteY0" fmla="*/ 0 h 432262"/>
              <a:gd name="connsiteX1" fmla="*/ 482138 w 482237"/>
              <a:gd name="connsiteY1" fmla="*/ 232757 h 432262"/>
              <a:gd name="connsiteX2" fmla="*/ 0 w 482237"/>
              <a:gd name="connsiteY2" fmla="*/ 432262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237" h="432262">
                <a:moveTo>
                  <a:pt x="33251" y="0"/>
                </a:moveTo>
                <a:cubicBezTo>
                  <a:pt x="260465" y="80356"/>
                  <a:pt x="487680" y="160713"/>
                  <a:pt x="482138" y="232757"/>
                </a:cubicBezTo>
                <a:cubicBezTo>
                  <a:pt x="476596" y="304801"/>
                  <a:pt x="238298" y="368531"/>
                  <a:pt x="0" y="4322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2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</a:t>
            </a:r>
            <a:r>
              <a:rPr lang="en-US" dirty="0" err="1"/>
              <a:t>của</a:t>
            </a:r>
            <a:r>
              <a:rPr lang="vi-VN" dirty="0"/>
              <a:t> con trỏ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20716" y="1219200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20716" y="2394228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63716" y="1413570"/>
            <a:ext cx="1752600" cy="1253430"/>
            <a:chOff x="4648200" y="4038600"/>
            <a:chExt cx="1752600" cy="16764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817508" y="241893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 px = &amp;x;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936" y="124390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 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63716" y="2861370"/>
            <a:ext cx="1752600" cy="1253430"/>
            <a:chOff x="4648200" y="4038600"/>
            <a:chExt cx="1752600" cy="1676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3320716" y="385926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59705" y="4267200"/>
            <a:ext cx="1752600" cy="1253430"/>
            <a:chOff x="4648200" y="4038600"/>
            <a:chExt cx="1752600" cy="16764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Rectangle 22"/>
          <p:cNvSpPr/>
          <p:nvPr/>
        </p:nvSpPr>
        <p:spPr bwMode="auto">
          <a:xfrm>
            <a:off x="3320716" y="526509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753" y="38055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 ppx = &amp;px;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2084" y="532590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nt*** pp</a:t>
            </a: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x = &amp;ppx;</a:t>
            </a:r>
            <a:endParaRPr lang="en-US" sz="24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82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</a:t>
            </a:r>
            <a:r>
              <a:rPr lang="en-US" dirty="0" err="1"/>
              <a:t>của</a:t>
            </a:r>
            <a:r>
              <a:rPr lang="vi-VN" dirty="0"/>
              <a:t> con trỏ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20716" y="1219200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rPr>
              <a:t>10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20716" y="2394228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63716" y="1413570"/>
            <a:ext cx="1752600" cy="1253430"/>
            <a:chOff x="4648200" y="4038600"/>
            <a:chExt cx="1752600" cy="16764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817508" y="241893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 px = &amp;x;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936" y="124390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 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63716" y="2861370"/>
            <a:ext cx="1752600" cy="1253430"/>
            <a:chOff x="4648200" y="4038600"/>
            <a:chExt cx="1752600" cy="1676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3320716" y="385926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59705" y="4267200"/>
            <a:ext cx="1752600" cy="1253430"/>
            <a:chOff x="4648200" y="4038600"/>
            <a:chExt cx="1752600" cy="16764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Rectangle 22"/>
          <p:cNvSpPr/>
          <p:nvPr/>
        </p:nvSpPr>
        <p:spPr bwMode="auto">
          <a:xfrm>
            <a:off x="3320716" y="526509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753" y="38055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 ppx = &amp;px;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2084" y="532590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nt*** ppx = &amp;ppx;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396" y="120744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9396" y="250377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69396" y="396016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**ppx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69396" y="532590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***pppx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88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và mảng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Con trỏ và mảng có nhiều điểm giống nhau</a:t>
            </a:r>
          </a:p>
          <a:p>
            <a:pPr lvl="1"/>
            <a:r>
              <a:rPr lang="vi-VN" dirty="0"/>
              <a:t>Con trỏ &amp; mảng: giữ địa chỉ của ô nhớ</a:t>
            </a:r>
          </a:p>
          <a:p>
            <a:pPr lvl="2"/>
            <a:r>
              <a:rPr lang="vi-VN" dirty="0"/>
              <a:t>Con trỏ: </a:t>
            </a:r>
            <a:r>
              <a:rPr lang="vi-VN" dirty="0">
                <a:solidFill>
                  <a:srgbClr val="0432FF"/>
                </a:solidFill>
              </a:rPr>
              <a:t>giữa địa chỉ của ô nhớ nào đó (của biến khác, của bộ nhớ động)</a:t>
            </a:r>
          </a:p>
          <a:p>
            <a:pPr lvl="2"/>
            <a:r>
              <a:rPr lang="vi-VN" dirty="0"/>
              <a:t>Mảng: </a:t>
            </a:r>
            <a:r>
              <a:rPr lang="vi-VN" dirty="0">
                <a:solidFill>
                  <a:srgbClr val="0432FF"/>
                </a:solidFill>
              </a:rPr>
              <a:t>giữ địa chỉ của phần tử đầu tiên</a:t>
            </a:r>
          </a:p>
          <a:p>
            <a:pPr lvl="2"/>
            <a:endParaRPr lang="vi-VN" dirty="0"/>
          </a:p>
          <a:p>
            <a:pPr lvl="2"/>
            <a:r>
              <a:rPr lang="vi-VN" dirty="0">
                <a:solidFill>
                  <a:srgbClr val="0432FF"/>
                </a:solidFill>
              </a:rPr>
              <a:t>=&gt; có thể gán mảng vào con trỏ</a:t>
            </a:r>
          </a:p>
          <a:p>
            <a:pPr lvl="2"/>
            <a:r>
              <a:rPr lang="vi-VN" dirty="0"/>
              <a:t>Tuy nhiên, gán con trỏ vào mảng là không được</a:t>
            </a:r>
          </a:p>
        </p:txBody>
      </p:sp>
    </p:spTree>
    <p:extLst>
      <p:ext uri="{BB962C8B-B14F-4D97-AF65-F5344CB8AC3E}">
        <p14:creationId xmlns:p14="http://schemas.microsoft.com/office/powerpoint/2010/main" val="606046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và mảng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Con trỏ và mảng có nhiều điểm giống nhau</a:t>
            </a:r>
          </a:p>
          <a:p>
            <a:pPr lvl="1"/>
            <a:r>
              <a:rPr lang="vi-VN" dirty="0"/>
              <a:t>Có cùng cách </a:t>
            </a:r>
            <a:r>
              <a:rPr lang="vi-VN" dirty="0" err="1"/>
              <a:t>truỳ</a:t>
            </a:r>
            <a:r>
              <a:rPr lang="vi-VN" dirty="0"/>
              <a:t> cập các ô nhớ</a:t>
            </a:r>
          </a:p>
          <a:p>
            <a:pPr lvl="2"/>
            <a:r>
              <a:rPr lang="vi-VN" dirty="0"/>
              <a:t>Dùng toán tử [ ]</a:t>
            </a:r>
          </a:p>
          <a:p>
            <a:pPr lvl="2"/>
            <a:r>
              <a:rPr lang="vi-VN" dirty="0"/>
              <a:t>Dùng toán tử * và +</a:t>
            </a:r>
          </a:p>
          <a:p>
            <a:pPr lvl="2"/>
            <a:endParaRPr lang="vi-VN" dirty="0"/>
          </a:p>
          <a:p>
            <a:pPr lvl="2"/>
            <a:endParaRPr lang="vi-VN" dirty="0"/>
          </a:p>
          <a:p>
            <a:pPr lvl="1"/>
            <a:endParaRPr lang="vi-VN" dirty="0"/>
          </a:p>
        </p:txBody>
      </p:sp>
      <p:sp>
        <p:nvSpPr>
          <p:cNvPr id="2" name="Rectangle 1"/>
          <p:cNvSpPr/>
          <p:nvPr/>
        </p:nvSpPr>
        <p:spPr>
          <a:xfrm>
            <a:off x="312761" y="3048000"/>
            <a:ext cx="3810000" cy="258532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a[5];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 = a;</a:t>
            </a:r>
          </a:p>
          <a:p>
            <a:r>
              <a:rPr lang="hu-HU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>
                <a:solidFill>
                  <a:prstClr val="black"/>
                </a:solidFill>
                <a:latin typeface="Consolas" charset="0"/>
              </a:rPr>
              <a:t> id = 2;</a:t>
            </a:r>
          </a:p>
          <a:p>
            <a:endParaRPr lang="hu-HU">
              <a:solidFill>
                <a:prstClr val="black"/>
              </a:solidFill>
              <a:latin typeface="Consolas" charset="0"/>
            </a:endParaRP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a[id] = 100;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p[id] = 100;</a:t>
            </a:r>
          </a:p>
          <a:p>
            <a:endParaRPr lang="is-IS">
              <a:solidFill>
                <a:prstClr val="black"/>
              </a:solidFill>
              <a:latin typeface="Consolas" charset="0"/>
            </a:endParaRP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*(a + id) = 100;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*(p + id) = 100;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3971329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rgbClr val="0432FF"/>
                </a:solidFill>
              </a:rPr>
              <a:t>Giống nhau</a:t>
            </a:r>
            <a:endParaRPr lang="en-US" sz="2800">
              <a:solidFill>
                <a:srgbClr val="0432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81200" y="4191000"/>
            <a:ext cx="76200" cy="533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5056601"/>
            <a:ext cx="76200" cy="533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>
            <a:off x="2057400" y="4232939"/>
            <a:ext cx="3276600" cy="261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4" idx="1"/>
          </p:cNvCxnSpPr>
          <p:nvPr/>
        </p:nvCxnSpPr>
        <p:spPr bwMode="auto">
          <a:xfrm flipH="1">
            <a:off x="2590800" y="4232939"/>
            <a:ext cx="2743200" cy="109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09484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415592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47784"/>
            <a:ext cx="3849561" cy="209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131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828800"/>
          </a:xfrm>
        </p:spPr>
        <p:txBody>
          <a:bodyPr/>
          <a:lstStyle/>
          <a:p>
            <a:r>
              <a:rPr lang="en-US" dirty="0"/>
              <a:t>char s[10] = "</a:t>
            </a:r>
            <a:r>
              <a:rPr lang="en-US" dirty="0" err="1"/>
              <a:t>abcdef</a:t>
            </a:r>
            <a:r>
              <a:rPr lang="en-US" dirty="0"/>
              <a:t>"; //OK</a:t>
            </a:r>
          </a:p>
          <a:p>
            <a:r>
              <a:rPr lang="en-US" dirty="0"/>
              <a:t>char s[10]; s = “</a:t>
            </a:r>
            <a:r>
              <a:rPr lang="en-US" dirty="0" err="1"/>
              <a:t>abcdef</a:t>
            </a:r>
            <a:r>
              <a:rPr lang="en-US" dirty="0"/>
              <a:t>”; //Error</a:t>
            </a:r>
          </a:p>
          <a:p>
            <a:r>
              <a:rPr lang="en-US" dirty="0"/>
              <a:t>char *p = “</a:t>
            </a:r>
            <a:r>
              <a:rPr lang="en-US" dirty="0" err="1"/>
              <a:t>abcdef</a:t>
            </a:r>
            <a:r>
              <a:rPr lang="en-US" dirty="0"/>
              <a:t>”; //OK</a:t>
            </a:r>
          </a:p>
          <a:p>
            <a:r>
              <a:rPr lang="en-US" dirty="0"/>
              <a:t>char *p; p = “</a:t>
            </a:r>
            <a:r>
              <a:rPr lang="en-US" dirty="0" err="1"/>
              <a:t>abcdef</a:t>
            </a:r>
            <a:r>
              <a:rPr lang="en-US" dirty="0"/>
              <a:t>”; //OK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370700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40464"/>
            <a:ext cx="4000841" cy="191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16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Vùng “Data”</a:t>
            </a:r>
          </a:p>
          <a:p>
            <a:pPr lvl="1"/>
            <a:r>
              <a:rPr lang="vi-VN" dirty="0"/>
              <a:t>Gồm:</a:t>
            </a:r>
          </a:p>
          <a:p>
            <a:pPr lvl="2"/>
            <a:r>
              <a:rPr lang="vi-VN" sz="1800" dirty="0">
                <a:solidFill>
                  <a:srgbClr val="0432FF"/>
                </a:solidFill>
              </a:rPr>
              <a:t>Dữ liệu được khởi động </a:t>
            </a:r>
            <a:r>
              <a:rPr lang="vi-VN" sz="1800" dirty="0"/>
              <a:t>(bởi người lập trình)</a:t>
            </a:r>
          </a:p>
          <a:p>
            <a:pPr lvl="3"/>
            <a:r>
              <a:rPr lang="vi-VN" sz="1800" dirty="0"/>
              <a:t>Biến toàn cục</a:t>
            </a:r>
          </a:p>
          <a:p>
            <a:pPr lvl="3"/>
            <a:r>
              <a:rPr lang="vi-VN" sz="1800" dirty="0"/>
              <a:t>Biến tĩnh (static)</a:t>
            </a:r>
          </a:p>
          <a:p>
            <a:pPr lvl="2"/>
            <a:r>
              <a:rPr lang="vi-VN" sz="1800" dirty="0"/>
              <a:t>Vùng này gồm hai vùng con:</a:t>
            </a:r>
          </a:p>
          <a:p>
            <a:pPr lvl="3"/>
            <a:r>
              <a:rPr lang="vi-VN" sz="1800" dirty="0"/>
              <a:t>Chỉ đọc</a:t>
            </a:r>
          </a:p>
          <a:p>
            <a:pPr lvl="4"/>
            <a:r>
              <a:rPr lang="vi-VN" sz="1800" dirty="0"/>
              <a:t>Ví dụ: </a:t>
            </a:r>
            <a:r>
              <a:rPr lang="en-US" sz="1800" dirty="0"/>
              <a:t>H</a:t>
            </a:r>
            <a:r>
              <a:rPr lang="vi-VN" sz="1800" dirty="0"/>
              <a:t>ằng chuỗi</a:t>
            </a:r>
          </a:p>
          <a:p>
            <a:pPr lvl="3"/>
            <a:r>
              <a:rPr lang="vi-VN" sz="1800" dirty="0"/>
              <a:t>Đọc/ghi</a:t>
            </a:r>
          </a:p>
          <a:p>
            <a:pPr lvl="4"/>
            <a:r>
              <a:rPr lang="en-US" sz="1800" dirty="0"/>
              <a:t>C</a:t>
            </a:r>
            <a:r>
              <a:rPr lang="vi-VN" sz="1800" dirty="0"/>
              <a:t>ác biến static và global không hằng</a:t>
            </a:r>
          </a:p>
          <a:p>
            <a:pPr lvl="4"/>
            <a:endParaRPr lang="vi-VN" dirty="0"/>
          </a:p>
          <a:p>
            <a:pPr lvl="3"/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2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14425"/>
            <a:ext cx="727761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25514"/>
            <a:ext cx="5484776" cy="238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6703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64732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71924"/>
            <a:ext cx="811396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0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và cấu trúc</a:t>
            </a:r>
            <a:br>
              <a:rPr lang="vi-VN" dirty="0"/>
            </a:br>
            <a:r>
              <a:rPr lang="vi-VN" sz="2000" b="1" dirty="0">
                <a:solidFill>
                  <a:srgbClr val="0432FF"/>
                </a:solidFill>
              </a:rPr>
              <a:t>Khai báo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282868"/>
            <a:ext cx="37338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s-ES_tradnl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 sz="2000" dirty="0" err="1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s-ES_tradnl" sz="2000" dirty="0">
                <a:solidFill>
                  <a:prstClr val="black"/>
                </a:solidFill>
                <a:latin typeface="Consolas" charset="0"/>
              </a:rPr>
              <a:t> x, y, z;</a:t>
            </a:r>
          </a:p>
          <a:p>
            <a:r>
              <a:rPr lang="es-ES_tradnl" sz="2000" dirty="0">
                <a:solidFill>
                  <a:prstClr val="black"/>
                </a:solidFill>
                <a:latin typeface="Consolas" charset="0"/>
              </a:rPr>
              <a:t>} Point3D;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842" y="2666999"/>
            <a:ext cx="7832558" cy="163121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</a:rPr>
              <a:t>Point3D *</a:t>
            </a:r>
            <a:r>
              <a:rPr lang="en-US" sz="2000" dirty="0" err="1">
                <a:latin typeface="Consolas" charset="0"/>
              </a:rPr>
              <a:t>p_ptr</a:t>
            </a:r>
            <a:r>
              <a:rPr lang="en-US" sz="2000" dirty="0">
                <a:latin typeface="Consolas" charset="0"/>
              </a:rPr>
              <a:t> = new 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Point3D;</a:t>
            </a:r>
          </a:p>
          <a:p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//</a:t>
            </a:r>
            <a:r>
              <a:rPr lang="vi-VN" sz="2000" b="1" dirty="0">
                <a:solidFill>
                  <a:srgbClr val="0432FF"/>
                </a:solidFill>
              </a:rPr>
              <a:t> (4) 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S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ử dụng</a:t>
            </a:r>
            <a:endParaRPr lang="en-US" sz="2000" b="1" dirty="0">
              <a:solidFill>
                <a:srgbClr val="0432FF"/>
              </a:solidFill>
              <a:latin typeface="Consolas" charset="0"/>
            </a:endParaRPr>
          </a:p>
          <a:p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dirty="0"/>
              <a:t>delete </a:t>
            </a:r>
            <a:r>
              <a:rPr lang="en-US" sz="2000" dirty="0" err="1"/>
              <a:t>p_ptr</a:t>
            </a:r>
            <a:r>
              <a:rPr lang="en-US" sz="2000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4023" y="1590644"/>
            <a:ext cx="458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(1) </a:t>
            </a:r>
            <a:r>
              <a:rPr lang="vi-VN" sz="2000"/>
              <a:t>Định nghĩa kiểu cấu trúc: </a:t>
            </a:r>
            <a:r>
              <a:rPr lang="vi-VN" sz="2000" b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Point3D</a:t>
            </a:r>
            <a:endParaRPr lang="en-US" sz="2000" b="1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>
            <a:stCxn id="5" idx="1"/>
            <a:endCxn id="2" idx="3"/>
          </p:cNvCxnSpPr>
          <p:nvPr/>
        </p:nvCxnSpPr>
        <p:spPr bwMode="auto">
          <a:xfrm flipH="1">
            <a:off x="4038600" y="1790699"/>
            <a:ext cx="43542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80250" y="4620463"/>
            <a:ext cx="42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(2) </a:t>
            </a:r>
            <a:r>
              <a:rPr lang="vi-VN" sz="2000"/>
              <a:t>Khai báo con trỏ đến một mảng</a:t>
            </a:r>
            <a:endParaRPr lang="en-US" sz="200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2171700" y="2998839"/>
            <a:ext cx="1257300" cy="1667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10000" y="5066793"/>
            <a:ext cx="5189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(3) </a:t>
            </a:r>
            <a:r>
              <a:rPr lang="vi-VN" sz="2000"/>
              <a:t>Xin cấp phát bộ nhớ trên HEAP,</a:t>
            </a:r>
          </a:p>
          <a:p>
            <a:r>
              <a:rPr lang="en-US" sz="2000" b="1">
                <a:solidFill>
                  <a:srgbClr val="0432FF"/>
                </a:solidFill>
                <a:latin typeface="Consolas" charset="0"/>
              </a:rPr>
              <a:t>p_ptr</a:t>
            </a:r>
            <a:r>
              <a:rPr lang="vi-VN" sz="2000"/>
              <a:t>: giữ địa chỉ của ô nhớ đầu tiên trong vùng được cấp</a:t>
            </a:r>
            <a:endParaRPr lang="en-US" sz="200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 bwMode="auto">
          <a:xfrm flipH="1" flipV="1">
            <a:off x="4753183" y="3001925"/>
            <a:ext cx="1651628" cy="2064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5800" y="563880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>
                <a:solidFill>
                  <a:srgbClr val="0432FF"/>
                </a:solidFill>
              </a:rPr>
              <a:t>(5) </a:t>
            </a:r>
            <a:r>
              <a:rPr lang="vi-VN"/>
              <a:t>Giải phóng vùng nhớ</a:t>
            </a:r>
            <a:endParaRPr lang="en-US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838203" y="4298216"/>
            <a:ext cx="1212715" cy="1340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5709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và cấu trúc</a:t>
            </a:r>
            <a:br>
              <a:rPr lang="vi-VN" dirty="0"/>
            </a:br>
            <a:r>
              <a:rPr lang="vi-VN" sz="2000" b="1" dirty="0">
                <a:solidFill>
                  <a:srgbClr val="0432FF"/>
                </a:solidFill>
              </a:rPr>
              <a:t>Truy cập biến thành viên cấu trúc qua con trỏ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133600"/>
            <a:ext cx="87630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nb-NO" sz="2000" dirty="0">
                <a:latin typeface="Consolas" charset="0"/>
              </a:rPr>
              <a:t>(*p_ptr).x = 4.5f; (*p_ptr).y = 5.5f; (*p_ptr).z = 6.5f; </a:t>
            </a:r>
          </a:p>
          <a:p>
            <a:endParaRPr lang="ro-RO" sz="2000" dirty="0">
              <a:latin typeface="Consolas" charset="0"/>
            </a:endParaRPr>
          </a:p>
          <a:p>
            <a:r>
              <a:rPr lang="ro-RO" sz="2000" dirty="0">
                <a:latin typeface="Consolas" charset="0"/>
              </a:rPr>
              <a:t>p_ptr-&gt;x = 7.5f; p_ptr-&gt;y = 8.5f; p_ptr-&gt;z = 9.5f;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6065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Ví dụ: gán các biến thành viên của cấu trúc Point3D</a:t>
            </a:r>
          </a:p>
        </p:txBody>
      </p:sp>
      <p:sp>
        <p:nvSpPr>
          <p:cNvPr id="9" name="Rectangle 8"/>
          <p:cNvSpPr/>
          <p:nvPr/>
        </p:nvSpPr>
        <p:spPr>
          <a:xfrm>
            <a:off x="-88831" y="3632503"/>
            <a:ext cx="90804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p_ptr : </a:t>
            </a:r>
            <a:r>
              <a:rPr lang="vi-VN" sz="2000" dirty="0">
                <a:latin typeface="Consolas" charset="0"/>
              </a:rPr>
              <a:t>Ô nhớ (biến) chứa địa chỉ của một cấu trúc Point3D</a:t>
            </a:r>
          </a:p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(*p_ptr) : </a:t>
            </a:r>
            <a:r>
              <a:rPr lang="vi-VN" sz="2000" dirty="0">
                <a:latin typeface="Consolas" charset="0"/>
              </a:rPr>
              <a:t>Nghĩa là vùng nhớ của cấu trúc Point3D</a:t>
            </a:r>
          </a:p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(*p_ptr).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x :</a:t>
            </a:r>
            <a:r>
              <a:rPr lang="vi-VN" sz="2000" dirty="0">
                <a:latin typeface="Consolas" charset="0"/>
              </a:rPr>
              <a:t> Nghĩa là vùng nhớ chứa biến x của cấu trúc Point3D</a:t>
            </a:r>
          </a:p>
          <a:p>
            <a:r>
              <a:rPr lang="ro-RO" sz="2000" b="1" dirty="0">
                <a:solidFill>
                  <a:srgbClr val="0432FF"/>
                </a:solidFill>
                <a:latin typeface="Consolas" charset="0"/>
              </a:rPr>
              <a:t>p_ptr-&gt;x :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vi-VN" sz="2000" dirty="0">
                <a:latin typeface="Consolas" charset="0"/>
              </a:rPr>
              <a:t>Nghĩa là vùng nhớ chứa biến x của cấu trúc Point3D, truy cập thông qua toán tử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-&gt; </a:t>
            </a:r>
            <a:r>
              <a:rPr lang="vi-VN" sz="2000" dirty="0">
                <a:latin typeface="Consolas" charset="0"/>
              </a:rPr>
              <a:t>từ con trỏ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p_ptr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970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và cấu trúc</a:t>
            </a:r>
            <a:br>
              <a:rPr lang="vi-VN" dirty="0"/>
            </a:br>
            <a:r>
              <a:rPr lang="vi-VN" sz="2000" b="1" dirty="0">
                <a:solidFill>
                  <a:srgbClr val="0432FF"/>
                </a:solidFill>
              </a:rPr>
              <a:t>Truy cập biến thành viên cấu trúc qua con trỏ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133600"/>
            <a:ext cx="87630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nb-NO" sz="2000">
                <a:latin typeface="Consolas" charset="0"/>
              </a:rPr>
              <a:t>(*p_ptr).x = 4.5f; (*p_ptr).y = 5.5f; (*p_ptr).z = 6.5f; </a:t>
            </a:r>
          </a:p>
          <a:p>
            <a:endParaRPr lang="ro-RO" sz="2000">
              <a:latin typeface="Consolas" charset="0"/>
            </a:endParaRPr>
          </a:p>
          <a:p>
            <a:r>
              <a:rPr lang="ro-RO" sz="2000">
                <a:latin typeface="Consolas" charset="0"/>
              </a:rPr>
              <a:t>p_ptr-&gt;x = 7.5f; p_ptr-&gt;y = 8.5f; p_ptr-&gt;z = 9.5f;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6065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Ví dụ: gán các biến thành viên của cấu trúc Point3D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8832" y="3581400"/>
            <a:ext cx="6794431" cy="255454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vi-VN" sz="2800" b="1">
                <a:latin typeface="Tahoma" charset="0"/>
                <a:ea typeface="Tahoma" charset="0"/>
                <a:cs typeface="Tahoma" charset="0"/>
              </a:rPr>
              <a:t>Tổng quát:</a:t>
            </a:r>
          </a:p>
          <a:p>
            <a:endParaRPr lang="vi-VN" sz="2000" b="1">
              <a:solidFill>
                <a:srgbClr val="0432FF"/>
              </a:solidFill>
              <a:latin typeface="Consolas" charset="0"/>
            </a:endParaRPr>
          </a:p>
          <a:p>
            <a:r>
              <a:rPr lang="vi-VN" sz="2000" b="1">
                <a:latin typeface="Consolas" charset="0"/>
              </a:rPr>
              <a:t>&lt;con trỏ&gt; </a:t>
            </a:r>
            <a:r>
              <a:rPr lang="vi-VN" sz="3200" b="1">
                <a:solidFill>
                  <a:srgbClr val="0432FF"/>
                </a:solidFill>
                <a:latin typeface="Consolas" charset="0"/>
              </a:rPr>
              <a:t>-&gt;</a:t>
            </a:r>
            <a:r>
              <a:rPr lang="vi-VN" sz="2000" b="1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vi-VN" sz="2000" b="1">
                <a:latin typeface="Consolas" charset="0"/>
              </a:rPr>
              <a:t>&lt;Biến thành viên của cấu trúc&gt;</a:t>
            </a:r>
          </a:p>
          <a:p>
            <a:endParaRPr lang="vi-VN" sz="2000" b="1">
              <a:solidFill>
                <a:srgbClr val="0432FF"/>
              </a:solidFill>
              <a:latin typeface="Consolas" charset="0"/>
            </a:endParaRPr>
          </a:p>
          <a:p>
            <a:r>
              <a:rPr lang="vi-VN" sz="2000" b="1">
                <a:latin typeface="Tahoma" charset="0"/>
                <a:ea typeface="Tahoma" charset="0"/>
                <a:cs typeface="Tahoma" charset="0"/>
              </a:rPr>
              <a:t>Như:</a:t>
            </a:r>
          </a:p>
          <a:p>
            <a:endParaRPr lang="vi-VN" sz="2000" b="1">
              <a:solidFill>
                <a:srgbClr val="0432FF"/>
              </a:solidFill>
              <a:latin typeface="Consolas" charset="0"/>
            </a:endParaRPr>
          </a:p>
          <a:p>
            <a:r>
              <a:rPr lang="en-US" sz="2000" b="1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vi-VN" sz="2000" b="1">
                <a:solidFill>
                  <a:srgbClr val="0432FF"/>
                </a:solidFill>
                <a:latin typeface="Consolas" charset="0"/>
              </a:rPr>
              <a:t>_ptr-&gt;x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9594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và cấu trúc</a:t>
            </a:r>
            <a:br>
              <a:rPr lang="vi-VN" dirty="0"/>
            </a:br>
            <a:r>
              <a:rPr lang="vi-VN" sz="2000" b="1" dirty="0">
                <a:solidFill>
                  <a:srgbClr val="0432FF"/>
                </a:solidFill>
              </a:rPr>
              <a:t>Chương trình minh hoạ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506326" cy="590931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 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 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 dirty="0" err="1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x, y, z;</a:t>
            </a:r>
          </a:p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} Point3D;</a:t>
            </a:r>
          </a:p>
          <a:p>
            <a:r>
              <a:rPr lang="es-ES_tradnl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 dirty="0" err="1">
                <a:solidFill>
                  <a:prstClr val="black"/>
                </a:solidFill>
                <a:latin typeface="Consolas" charset="0"/>
              </a:rPr>
              <a:t>main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(){</a:t>
            </a:r>
          </a:p>
          <a:p>
            <a:r>
              <a:rPr lang="hr-HR" dirty="0">
                <a:solidFill>
                  <a:prstClr val="black"/>
                </a:solidFill>
                <a:latin typeface="Consolas" charset="0"/>
              </a:rPr>
              <a:t>	Point3D p = {1.5f, 2.5f, 3.5f};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Point3D 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= new Point3D;</a:t>
            </a: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(*p_ptr).x = 4.5f; (*p_ptr).y = 5.5f; (*p_ptr).z = 6.5f; </a:t>
            </a:r>
          </a:p>
          <a:p>
            <a:r>
              <a:rPr lang="ro-RO" dirty="0">
                <a:solidFill>
                  <a:prstClr val="black"/>
                </a:solidFill>
                <a:latin typeface="Consolas" charset="0"/>
              </a:rPr>
              <a:t>	p_ptr-&gt;x = 7.5f; p_ptr-&gt;y = 8.5f; p_ptr-&gt;z = 9.5f; </a:t>
            </a:r>
          </a:p>
          <a:p>
            <a:endParaRPr lang="ro-RO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dirty="0">
                <a:solidFill>
                  <a:srgbClr val="A31515"/>
                </a:solidFill>
                <a:latin typeface="Consolas" charset="0"/>
              </a:rPr>
              <a:t>"p = [%-4.1f, %-4.1f, %4.1f]\n"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, </a:t>
            </a: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		p.x, p.y, p.z);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dirty="0">
                <a:solidFill>
                  <a:srgbClr val="A31515"/>
                </a:solidFill>
                <a:latin typeface="Consolas" charset="0"/>
              </a:rPr>
              <a:t>"*p_ptr = [%-4.1f, %-4.1f, %4.1f]\n"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, 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	(*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).x, (*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).y, (*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).z);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dirty="0">
                <a:solidFill>
                  <a:srgbClr val="A31515"/>
                </a:solidFill>
                <a:latin typeface="Consolas" charset="0"/>
              </a:rPr>
              <a:t>"*p_ptr = [%-4.1f, %-4.1f, %4.1f]\n"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, </a:t>
            </a:r>
          </a:p>
          <a:p>
            <a:r>
              <a:rPr lang="ro-RO" dirty="0">
                <a:solidFill>
                  <a:prstClr val="black"/>
                </a:solidFill>
                <a:latin typeface="Consolas" charset="0"/>
              </a:rPr>
              <a:t>			p_ptr-&gt;x, p_ptr-&gt;y, p_ptr-&gt;z);</a:t>
            </a:r>
          </a:p>
          <a:p>
            <a:r>
              <a:rPr lang="ro-RO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delete </a:t>
            </a:r>
            <a:r>
              <a:rPr lang="ro-RO" dirty="0">
                <a:solidFill>
                  <a:prstClr val="black"/>
                </a:solidFill>
                <a:latin typeface="Consolas" charset="0"/>
              </a:rPr>
              <a:t>p_ptr;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520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8" y="1066800"/>
            <a:ext cx="8534400" cy="5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03" y="914400"/>
            <a:ext cx="331349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1074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và const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060847"/>
            <a:ext cx="3848100" cy="209288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(</a:t>
            </a:r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const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int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)</a:t>
            </a:r>
          </a:p>
          <a:p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tr1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: </a:t>
            </a:r>
            <a:r>
              <a:rPr lang="vi-VN" dirty="0">
                <a:solidFill>
                  <a:prstClr val="black"/>
                </a:solidFill>
                <a:latin typeface="Consolas" charset="0"/>
              </a:rPr>
              <a:t>có thể thay đổi được.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Tức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là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có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thể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trỏ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vào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biến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khác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được</a:t>
            </a:r>
            <a:endParaRPr lang="vi-VN" dirty="0">
              <a:solidFill>
                <a:prstClr val="black"/>
              </a:solidFill>
              <a:latin typeface="Consolas" charset="0"/>
            </a:endParaRPr>
          </a:p>
          <a:p>
            <a:endParaRPr lang="vi-VN" dirty="0"/>
          </a:p>
          <a:p>
            <a:r>
              <a:rPr lang="vi-VN" dirty="0"/>
              <a:t>Giá trị mà 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tr1 </a:t>
            </a:r>
            <a:r>
              <a:rPr lang="vi-VN" dirty="0"/>
              <a:t>chỉ đến không thể thay đổi 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ptr1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3447738"/>
            <a:ext cx="3848100" cy="236988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(*</a:t>
            </a:r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const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)</a:t>
            </a:r>
          </a:p>
          <a:p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tr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: </a:t>
            </a:r>
            <a:r>
              <a:rPr lang="vi-VN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Không thể thay đổi được giá trị của ptr2 = không thể làm ptr2 chỉ đến ô nhớ nào khác sau dòng này.</a:t>
            </a:r>
          </a:p>
          <a:p>
            <a:endParaRPr lang="vi-VN" dirty="0"/>
          </a:p>
          <a:p>
            <a:r>
              <a:rPr lang="vi-VN" dirty="0"/>
              <a:t>Giá trị mà 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b="1" dirty="0" err="1">
                <a:solidFill>
                  <a:srgbClr val="0432FF"/>
                </a:solidFill>
                <a:latin typeface="Consolas" charset="0"/>
              </a:rPr>
              <a:t>tr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2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vi-VN" dirty="0"/>
              <a:t>chỉ đến có thể thay đổi được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vi-VN" dirty="0"/>
              <a:t>qua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ptr2</a:t>
            </a:r>
            <a:r>
              <a:rPr lang="vi-VN" dirty="0"/>
              <a:t>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8938"/>
            <a:ext cx="381142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2726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void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vi-VN"/>
              <a:t>oid *ptr: là con trỏ chưa định kiểu</a:t>
            </a:r>
          </a:p>
          <a:p>
            <a:pPr lvl="1"/>
            <a:r>
              <a:rPr lang="vi-VN"/>
              <a:t>Có thể được ép kiểu về kiểu mong muốn</a:t>
            </a:r>
          </a:p>
          <a:p>
            <a:pPr lvl="1"/>
            <a:r>
              <a:rPr lang="vi-VN"/>
              <a:t>Như các hàm malloc và free</a:t>
            </a:r>
          </a:p>
          <a:p>
            <a:pPr lvl="1"/>
            <a:endParaRPr lang="vi-VN"/>
          </a:p>
          <a:p>
            <a:pPr lvl="1"/>
            <a:r>
              <a:rPr lang="vi-VN"/>
              <a:t>Con trỏ void giúp chương trình uyển chuyển,</a:t>
            </a:r>
          </a:p>
          <a:p>
            <a:pPr lvl="1"/>
            <a:r>
              <a:rPr lang="vi-VN"/>
              <a:t>Nhưng rủi ro đi kèm: bộ biên dịch không thể kiểm tra tương thích kiểu tại thời điểm biên dịch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8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tập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Hiện thực lại các bài tập về array nhưng dữ liệu các array nằm trên bộ nhớ HEAP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Vùng “Data”</a:t>
            </a:r>
          </a:p>
          <a:p>
            <a:pPr lvl="1"/>
            <a:r>
              <a:rPr lang="vi-VN" dirty="0"/>
              <a:t>Gồm: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Dữ liệu được khởi động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Dữ liệu không khởi động </a:t>
            </a:r>
            <a:r>
              <a:rPr lang="vi-VN" dirty="0"/>
              <a:t>bởi người lập trình</a:t>
            </a:r>
          </a:p>
          <a:p>
            <a:pPr lvl="3"/>
            <a:r>
              <a:rPr lang="vi-VN" dirty="0">
                <a:solidFill>
                  <a:srgbClr val="0432FF"/>
                </a:solidFill>
              </a:rPr>
              <a:t>Biến toàn cục </a:t>
            </a:r>
          </a:p>
          <a:p>
            <a:pPr lvl="3"/>
            <a:r>
              <a:rPr lang="vi-VN" dirty="0">
                <a:solidFill>
                  <a:srgbClr val="0432FF"/>
                </a:solidFill>
              </a:rPr>
              <a:t>Biến tĩnh (static)</a:t>
            </a:r>
            <a:endParaRPr lang="vi-VN" dirty="0"/>
          </a:p>
          <a:p>
            <a:pPr lvl="3"/>
            <a:endParaRPr lang="vi-VN" dirty="0"/>
          </a:p>
          <a:p>
            <a:pPr lvl="3"/>
            <a:r>
              <a:rPr lang="vi-VN" dirty="0"/>
              <a:t>Hệ thống khởi động về 0 (số) cho các biến không được người lập trình chủ động khởi động</a:t>
            </a:r>
          </a:p>
          <a:p>
            <a:pPr lvl="3"/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Vùng “HEAP”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Chứa bộ nhớ xin cấp phát động bởi người lập trình</a:t>
            </a:r>
          </a:p>
          <a:p>
            <a:pPr lvl="1"/>
            <a:endParaRPr lang="vi-VN" dirty="0"/>
          </a:p>
          <a:p>
            <a:pPr lvl="1"/>
            <a:r>
              <a:rPr lang="vi-VN" dirty="0">
                <a:solidFill>
                  <a:srgbClr val="0432FF"/>
                </a:solidFill>
              </a:rPr>
              <a:t>Liên quan đến Kiểu dữ liệu con trỏ nói trong chương này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210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http://chortle.ccsu.edu/)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3911410" y="2971800"/>
            <a:ext cx="698690" cy="1033494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2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Vùng “STACK”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Chứa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C</a:t>
            </a:r>
            <a:r>
              <a:rPr lang="vi-VN" dirty="0">
                <a:solidFill>
                  <a:srgbClr val="0432FF"/>
                </a:solidFill>
              </a:rPr>
              <a:t>ác biến được khai báo trong chương trình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Thông tin mỗi lần gọi hàm</a:t>
            </a:r>
          </a:p>
          <a:p>
            <a:pPr lvl="1"/>
            <a:endParaRPr lang="vi-VN" dirty="0">
              <a:solidFill>
                <a:srgbClr val="0432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210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http://chortle.ccsu.edu/)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3911410" y="2971800"/>
            <a:ext cx="698690" cy="1033494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32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</TotalTime>
  <Words>3903</Words>
  <Application>Microsoft Office PowerPoint</Application>
  <PresentationFormat>On-screen Show (4:3)</PresentationFormat>
  <Paragraphs>828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Tahoma</vt:lpstr>
      <vt:lpstr>Wingdings</vt:lpstr>
      <vt:lpstr>15_Blends</vt:lpstr>
      <vt:lpstr>Chương 07 CON TRỎ</vt:lpstr>
      <vt:lpstr>Nội dung</vt:lpstr>
      <vt:lpstr>Tổ chức bộ nhớ thực thi</vt:lpstr>
      <vt:lpstr>Tổ chức bộ nhớ thực thi</vt:lpstr>
      <vt:lpstr>Tổ chức bộ nhớ thực thi</vt:lpstr>
      <vt:lpstr>Tổ chức bộ nhớ thực thi</vt:lpstr>
      <vt:lpstr>Tổ chức bộ nhớ thực thi</vt:lpstr>
      <vt:lpstr>Tổ chức bộ nhớ thực thi</vt:lpstr>
      <vt:lpstr>Tổ chức bộ nhớ thực thi</vt:lpstr>
      <vt:lpstr>Ứng dụng của con trỏ</vt:lpstr>
      <vt:lpstr>Ứng dụng của con trỏ</vt:lpstr>
      <vt:lpstr>Ứng dụng của con trỏ</vt:lpstr>
      <vt:lpstr>Ứng dụng của con trỏ</vt:lpstr>
      <vt:lpstr>Ứng dụng của con trỏ</vt:lpstr>
      <vt:lpstr>Ứng dụng của con trỏ</vt:lpstr>
      <vt:lpstr>Ứng dụng của con trỏ</vt:lpstr>
      <vt:lpstr>Biến con trỏ</vt:lpstr>
      <vt:lpstr>Biến con trỏ</vt:lpstr>
      <vt:lpstr>Biến con trỏ</vt:lpstr>
      <vt:lpstr>Biến con trỏ</vt:lpstr>
      <vt:lpstr>Biến con trỏ</vt:lpstr>
      <vt:lpstr>Biến con trỏ</vt:lpstr>
      <vt:lpstr>Biến con trỏ - Toán tử &amp;</vt:lpstr>
      <vt:lpstr>Biến con trỏ - Toán tử &amp;</vt:lpstr>
      <vt:lpstr>Biến con trỏ - Toán tử *</vt:lpstr>
      <vt:lpstr>Biến con trỏ - Toán tử *</vt:lpstr>
      <vt:lpstr>Biến con trỏ - Toán tử *</vt:lpstr>
      <vt:lpstr>Biến con trỏ - Toán tử *</vt:lpstr>
      <vt:lpstr>Biến con trỏ - Các phép toán trên con trỏ</vt:lpstr>
      <vt:lpstr>Biến con trỏ - Các phép toán trên con trỏ</vt:lpstr>
      <vt:lpstr>Biến con trỏ - Các phép toán trên con trỏ</vt:lpstr>
      <vt:lpstr>Biến con trỏ - Các phép toán trên con trỏ</vt:lpstr>
      <vt:lpstr>Biến con trỏ - Các phép toán trên con trỏ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và mảng</vt:lpstr>
      <vt:lpstr>Con trỏ và mảng</vt:lpstr>
      <vt:lpstr>Con trỏ và mảng</vt:lpstr>
      <vt:lpstr>Con trỏ và chuỗi</vt:lpstr>
      <vt:lpstr>Con trỏ và chuỗi</vt:lpstr>
      <vt:lpstr>Con trỏ và chuỗi</vt:lpstr>
      <vt:lpstr>Con trỏ và cấu trúc Khai báo</vt:lpstr>
      <vt:lpstr>Con trỏ và cấu trúc Truy cập biến thành viên cấu trúc qua con trỏ</vt:lpstr>
      <vt:lpstr>Con trỏ và cấu trúc Truy cập biến thành viên cấu trúc qua con trỏ</vt:lpstr>
      <vt:lpstr>Con trỏ và cấu trúc Chương trình minh hoạ</vt:lpstr>
      <vt:lpstr>Con trỏ và cấu trúc</vt:lpstr>
      <vt:lpstr>Con trỏ và const</vt:lpstr>
      <vt:lpstr>Con trỏ void</vt:lpstr>
      <vt:lpstr>Bài tập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Nhật Duy</cp:lastModifiedBy>
  <cp:revision>801</cp:revision>
  <cp:lastPrinted>2016-07-27T21:47:52Z</cp:lastPrinted>
  <dcterms:created xsi:type="dcterms:W3CDTF">2010-12-08T09:26:28Z</dcterms:created>
  <dcterms:modified xsi:type="dcterms:W3CDTF">2023-09-08T10:27:25Z</dcterms:modified>
</cp:coreProperties>
</file>