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1" r:id="rId46"/>
    <p:sldId id="302" r:id="rId4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36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" y="6446837"/>
            <a:ext cx="8971280" cy="314325"/>
          </a:xfrm>
          <a:custGeom>
            <a:avLst/>
            <a:gdLst/>
            <a:ahLst/>
            <a:cxnLst/>
            <a:rect l="l" t="t" r="r" b="b"/>
            <a:pathLst>
              <a:path w="8971280" h="314325">
                <a:moveTo>
                  <a:pt x="0" y="0"/>
                </a:moveTo>
                <a:lnTo>
                  <a:pt x="6350" y="314325"/>
                </a:lnTo>
                <a:lnTo>
                  <a:pt x="8971026" y="314325"/>
                </a:lnTo>
                <a:lnTo>
                  <a:pt x="8963025" y="149225"/>
                </a:lnTo>
                <a:lnTo>
                  <a:pt x="2367026" y="149225"/>
                </a:lnTo>
                <a:lnTo>
                  <a:pt x="2132076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0" y="6491287"/>
            <a:ext cx="8975725" cy="279400"/>
          </a:xfrm>
          <a:custGeom>
            <a:avLst/>
            <a:gdLst/>
            <a:ahLst/>
            <a:cxnLst/>
            <a:rect l="l" t="t" r="r" b="b"/>
            <a:pathLst>
              <a:path w="8975725" h="279400">
                <a:moveTo>
                  <a:pt x="0" y="0"/>
                </a:moveTo>
                <a:lnTo>
                  <a:pt x="0" y="279400"/>
                </a:lnTo>
                <a:lnTo>
                  <a:pt x="8975725" y="268287"/>
                </a:lnTo>
                <a:lnTo>
                  <a:pt x="8969375" y="150812"/>
                </a:lnTo>
                <a:lnTo>
                  <a:pt x="2347976" y="150812"/>
                </a:lnTo>
                <a:lnTo>
                  <a:pt x="2092198" y="4762"/>
                </a:lnTo>
                <a:lnTo>
                  <a:pt x="0" y="0"/>
                </a:lnTo>
                <a:close/>
              </a:path>
            </a:pathLst>
          </a:custGeom>
          <a:solidFill>
            <a:srgbClr val="357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075" y="98425"/>
            <a:ext cx="8956675" cy="179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075" y="307975"/>
            <a:ext cx="8955405" cy="938530"/>
          </a:xfrm>
          <a:custGeom>
            <a:avLst/>
            <a:gdLst/>
            <a:ahLst/>
            <a:cxnLst/>
            <a:rect l="l" t="t" r="r" b="b"/>
            <a:pathLst>
              <a:path w="8955405" h="938530">
                <a:moveTo>
                  <a:pt x="8955151" y="0"/>
                </a:moveTo>
                <a:lnTo>
                  <a:pt x="0" y="0"/>
                </a:lnTo>
                <a:lnTo>
                  <a:pt x="3289" y="830452"/>
                </a:lnTo>
                <a:lnTo>
                  <a:pt x="6705600" y="837438"/>
                </a:lnTo>
                <a:lnTo>
                  <a:pt x="6870065" y="931163"/>
                </a:lnTo>
                <a:lnTo>
                  <a:pt x="8955151" y="938276"/>
                </a:lnTo>
                <a:lnTo>
                  <a:pt x="8955151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075" y="306450"/>
            <a:ext cx="8955151" cy="8365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5250" y="6723062"/>
            <a:ext cx="8977630" cy="55880"/>
          </a:xfrm>
          <a:custGeom>
            <a:avLst/>
            <a:gdLst/>
            <a:ahLst/>
            <a:cxnLst/>
            <a:rect l="l" t="t" r="r" b="b"/>
            <a:pathLst>
              <a:path w="8977630" h="55879">
                <a:moveTo>
                  <a:pt x="8977376" y="0"/>
                </a:moveTo>
                <a:lnTo>
                  <a:pt x="0" y="0"/>
                </a:lnTo>
                <a:lnTo>
                  <a:pt x="0" y="55561"/>
                </a:lnTo>
                <a:lnTo>
                  <a:pt x="8977376" y="55561"/>
                </a:lnTo>
                <a:lnTo>
                  <a:pt x="8977376" y="0"/>
                </a:lnTo>
                <a:close/>
              </a:path>
            </a:pathLst>
          </a:custGeom>
          <a:solidFill>
            <a:srgbClr val="57B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96100" y="1047750"/>
            <a:ext cx="2155825" cy="52705"/>
          </a:xfrm>
          <a:custGeom>
            <a:avLst/>
            <a:gdLst/>
            <a:ahLst/>
            <a:cxnLst/>
            <a:rect l="l" t="t" r="r" b="b"/>
            <a:pathLst>
              <a:path w="2155825" h="52705">
                <a:moveTo>
                  <a:pt x="2155825" y="0"/>
                </a:moveTo>
                <a:lnTo>
                  <a:pt x="0" y="3175"/>
                </a:lnTo>
                <a:lnTo>
                  <a:pt x="95250" y="52450"/>
                </a:lnTo>
                <a:lnTo>
                  <a:pt x="2152650" y="50800"/>
                </a:lnTo>
                <a:lnTo>
                  <a:pt x="21558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19035" y="414401"/>
            <a:ext cx="548640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32192" y="398018"/>
            <a:ext cx="548640" cy="548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53857" y="419734"/>
            <a:ext cx="548640" cy="5486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7010400" y="381000"/>
            <a:ext cx="19812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7364" y="2431542"/>
            <a:ext cx="5589270" cy="1007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59740" y="3967040"/>
            <a:ext cx="8224519" cy="1332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357CA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jp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50" y="6446837"/>
            <a:ext cx="8971280" cy="314325"/>
          </a:xfrm>
          <a:custGeom>
            <a:avLst/>
            <a:gdLst/>
            <a:ahLst/>
            <a:cxnLst/>
            <a:rect l="l" t="t" r="r" b="b"/>
            <a:pathLst>
              <a:path w="8971280" h="314325">
                <a:moveTo>
                  <a:pt x="0" y="0"/>
                </a:moveTo>
                <a:lnTo>
                  <a:pt x="6350" y="314325"/>
                </a:lnTo>
                <a:lnTo>
                  <a:pt x="8971026" y="314325"/>
                </a:lnTo>
                <a:lnTo>
                  <a:pt x="8963025" y="149225"/>
                </a:lnTo>
                <a:lnTo>
                  <a:pt x="2367026" y="149225"/>
                </a:lnTo>
                <a:lnTo>
                  <a:pt x="2132076" y="3175"/>
                </a:lnTo>
                <a:lnTo>
                  <a:pt x="0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5250" y="6491287"/>
            <a:ext cx="8975725" cy="279400"/>
          </a:xfrm>
          <a:custGeom>
            <a:avLst/>
            <a:gdLst/>
            <a:ahLst/>
            <a:cxnLst/>
            <a:rect l="l" t="t" r="r" b="b"/>
            <a:pathLst>
              <a:path w="8975725" h="279400">
                <a:moveTo>
                  <a:pt x="0" y="0"/>
                </a:moveTo>
                <a:lnTo>
                  <a:pt x="0" y="279400"/>
                </a:lnTo>
                <a:lnTo>
                  <a:pt x="8975725" y="268287"/>
                </a:lnTo>
                <a:lnTo>
                  <a:pt x="8969375" y="150812"/>
                </a:lnTo>
                <a:lnTo>
                  <a:pt x="2347976" y="150812"/>
                </a:lnTo>
                <a:lnTo>
                  <a:pt x="2092198" y="4762"/>
                </a:lnTo>
                <a:lnTo>
                  <a:pt x="0" y="0"/>
                </a:lnTo>
                <a:close/>
              </a:path>
            </a:pathLst>
          </a:custGeom>
          <a:solidFill>
            <a:srgbClr val="357C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2075" y="98425"/>
            <a:ext cx="8956675" cy="1794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2075" y="307975"/>
            <a:ext cx="8955405" cy="938530"/>
          </a:xfrm>
          <a:custGeom>
            <a:avLst/>
            <a:gdLst/>
            <a:ahLst/>
            <a:cxnLst/>
            <a:rect l="l" t="t" r="r" b="b"/>
            <a:pathLst>
              <a:path w="8955405" h="938530">
                <a:moveTo>
                  <a:pt x="8955151" y="0"/>
                </a:moveTo>
                <a:lnTo>
                  <a:pt x="0" y="0"/>
                </a:lnTo>
                <a:lnTo>
                  <a:pt x="3289" y="830452"/>
                </a:lnTo>
                <a:lnTo>
                  <a:pt x="6705600" y="837438"/>
                </a:lnTo>
                <a:lnTo>
                  <a:pt x="6870065" y="931163"/>
                </a:lnTo>
                <a:lnTo>
                  <a:pt x="8955151" y="938276"/>
                </a:lnTo>
                <a:lnTo>
                  <a:pt x="8955151" y="0"/>
                </a:lnTo>
                <a:close/>
              </a:path>
            </a:pathLst>
          </a:custGeom>
          <a:solidFill>
            <a:srgbClr val="9BD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075" y="306450"/>
            <a:ext cx="8955151" cy="8365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5250" y="6723062"/>
            <a:ext cx="8977630" cy="55880"/>
          </a:xfrm>
          <a:custGeom>
            <a:avLst/>
            <a:gdLst/>
            <a:ahLst/>
            <a:cxnLst/>
            <a:rect l="l" t="t" r="r" b="b"/>
            <a:pathLst>
              <a:path w="8977630" h="55879">
                <a:moveTo>
                  <a:pt x="8977376" y="0"/>
                </a:moveTo>
                <a:lnTo>
                  <a:pt x="0" y="0"/>
                </a:lnTo>
                <a:lnTo>
                  <a:pt x="0" y="55561"/>
                </a:lnTo>
                <a:lnTo>
                  <a:pt x="8977376" y="55561"/>
                </a:lnTo>
                <a:lnTo>
                  <a:pt x="8977376" y="0"/>
                </a:lnTo>
                <a:close/>
              </a:path>
            </a:pathLst>
          </a:custGeom>
          <a:solidFill>
            <a:srgbClr val="57BD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896100" y="1047750"/>
            <a:ext cx="2155825" cy="52705"/>
          </a:xfrm>
          <a:custGeom>
            <a:avLst/>
            <a:gdLst/>
            <a:ahLst/>
            <a:cxnLst/>
            <a:rect l="l" t="t" r="r" b="b"/>
            <a:pathLst>
              <a:path w="2155825" h="52705">
                <a:moveTo>
                  <a:pt x="2155825" y="0"/>
                </a:moveTo>
                <a:lnTo>
                  <a:pt x="0" y="3175"/>
                </a:lnTo>
                <a:lnTo>
                  <a:pt x="95250" y="52450"/>
                </a:lnTo>
                <a:lnTo>
                  <a:pt x="2152650" y="50800"/>
                </a:lnTo>
                <a:lnTo>
                  <a:pt x="2155825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19035" y="414401"/>
            <a:ext cx="548640" cy="5486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632192" y="398018"/>
            <a:ext cx="548640" cy="5486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253856" y="419734"/>
            <a:ext cx="548640" cy="5486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73126"/>
            <a:ext cx="807211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7514" y="1321053"/>
            <a:ext cx="8268970" cy="4561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64042" y="6366249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777364" y="2431542"/>
            <a:ext cx="5438775" cy="1007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4000" b="1" spc="-340" dirty="0">
                <a:solidFill>
                  <a:srgbClr val="357CA9"/>
                </a:solidFill>
                <a:latin typeface="Arial"/>
                <a:cs typeface="Arial"/>
              </a:rPr>
              <a:t>KIỂM </a:t>
            </a:r>
            <a:r>
              <a:rPr sz="4000" b="1" spc="-5" dirty="0">
                <a:solidFill>
                  <a:srgbClr val="357CA9"/>
                </a:solidFill>
                <a:latin typeface="Arial"/>
                <a:cs typeface="Arial"/>
              </a:rPr>
              <a:t>THỬ </a:t>
            </a:r>
            <a:r>
              <a:rPr sz="4000" b="1" spc="-10" dirty="0">
                <a:solidFill>
                  <a:srgbClr val="357CA9"/>
                </a:solidFill>
                <a:latin typeface="Arial"/>
                <a:cs typeface="Arial"/>
              </a:rPr>
              <a:t>PHẦN</a:t>
            </a:r>
            <a:r>
              <a:rPr sz="4000" b="1" spc="35" dirty="0">
                <a:solidFill>
                  <a:srgbClr val="357CA9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357CA9"/>
                </a:solidFill>
                <a:latin typeface="Arial"/>
                <a:cs typeface="Arial"/>
              </a:rPr>
              <a:t>MỀM</a:t>
            </a:r>
            <a:endParaRPr sz="4000"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  <a:spcBef>
                <a:spcPts val="50"/>
              </a:spcBef>
            </a:pPr>
            <a:r>
              <a:rPr sz="2400" b="1" dirty="0">
                <a:solidFill>
                  <a:srgbClr val="357CA9"/>
                </a:solidFill>
                <a:latin typeface="Arial"/>
                <a:cs typeface="Arial"/>
              </a:rPr>
              <a:t>(Software</a:t>
            </a:r>
            <a:r>
              <a:rPr sz="2400" b="1" spc="-20" dirty="0">
                <a:solidFill>
                  <a:srgbClr val="357CA9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357CA9"/>
                </a:solidFill>
                <a:latin typeface="Arial"/>
                <a:cs typeface="Arial"/>
              </a:rPr>
              <a:t>Testing)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8600" y="4114800"/>
            <a:ext cx="3388741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8" name="Subtitle 7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7875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a. </a:t>
            </a:r>
            <a:r>
              <a:rPr b="0" dirty="0">
                <a:latin typeface="Arial"/>
                <a:cs typeface="Arial"/>
              </a:rPr>
              <a:t>Kiểm thử </a:t>
            </a:r>
            <a:r>
              <a:rPr b="0" spc="-5" dirty="0">
                <a:latin typeface="Arial"/>
                <a:cs typeface="Arial"/>
              </a:rPr>
              <a:t>dữ liệu qua giao</a:t>
            </a:r>
            <a:r>
              <a:rPr b="0" spc="-8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diện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6459770"/>
            <a:ext cx="1022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115314"/>
            <a:ext cx="7787005" cy="52933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Các đặc </a:t>
            </a:r>
            <a:r>
              <a:rPr sz="1800" dirty="0">
                <a:latin typeface="Arial"/>
                <a:cs typeface="Arial"/>
              </a:rPr>
              <a:t>trưng </a:t>
            </a:r>
            <a:r>
              <a:rPr sz="1800" spc="-5" dirty="0">
                <a:latin typeface="Arial"/>
                <a:cs typeface="Arial"/>
              </a:rPr>
              <a:t>qua </a:t>
            </a:r>
            <a:r>
              <a:rPr sz="1800" spc="-10" dirty="0">
                <a:latin typeface="Arial"/>
                <a:cs typeface="Arial"/>
              </a:rPr>
              <a:t>giao </a:t>
            </a:r>
            <a:r>
              <a:rPr sz="1800" spc="-5" dirty="0">
                <a:latin typeface="Arial"/>
                <a:cs typeface="Arial"/>
              </a:rPr>
              <a:t>diện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là: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Số </a:t>
            </a:r>
            <a:r>
              <a:rPr sz="1800" spc="-5" dirty="0">
                <a:latin typeface="Arial"/>
                <a:cs typeface="Arial"/>
              </a:rPr>
              <a:t>tham </a:t>
            </a:r>
            <a:r>
              <a:rPr sz="1800" dirty="0">
                <a:latin typeface="Arial"/>
                <a:cs typeface="Arial"/>
              </a:rPr>
              <a:t>số= số </a:t>
            </a:r>
            <a:r>
              <a:rPr sz="1800" spc="-5" dirty="0">
                <a:latin typeface="Arial"/>
                <a:cs typeface="Arial"/>
              </a:rPr>
              <a:t>đối </a:t>
            </a:r>
            <a:r>
              <a:rPr sz="1800" dirty="0">
                <a:latin typeface="Arial"/>
                <a:cs typeface="Arial"/>
              </a:rPr>
              <a:t>số?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Tính </a:t>
            </a:r>
            <a:r>
              <a:rPr sz="1800" spc="-5" dirty="0">
                <a:latin typeface="Arial"/>
                <a:cs typeface="Arial"/>
              </a:rPr>
              <a:t>chất </a:t>
            </a:r>
            <a:r>
              <a:rPr sz="1800" dirty="0">
                <a:latin typeface="Arial"/>
                <a:cs typeface="Arial"/>
              </a:rPr>
              <a:t>của </a:t>
            </a:r>
            <a:r>
              <a:rPr sz="1800" spc="-5" dirty="0">
                <a:latin typeface="Arial"/>
                <a:cs typeface="Arial"/>
              </a:rPr>
              <a:t>tham </a:t>
            </a:r>
            <a:r>
              <a:rPr sz="1800" dirty="0">
                <a:latin typeface="Arial"/>
                <a:cs typeface="Arial"/>
              </a:rPr>
              <a:t>số= tính </a:t>
            </a:r>
            <a:r>
              <a:rPr sz="1800" spc="-5" dirty="0">
                <a:latin typeface="Arial"/>
                <a:cs typeface="Arial"/>
              </a:rPr>
              <a:t>chất </a:t>
            </a:r>
            <a:r>
              <a:rPr sz="1800" dirty="0">
                <a:latin typeface="Arial"/>
                <a:cs typeface="Arial"/>
              </a:rPr>
              <a:t>của </a:t>
            </a:r>
            <a:r>
              <a:rPr sz="1800" spc="-5" dirty="0">
                <a:latin typeface="Arial"/>
                <a:cs typeface="Arial"/>
              </a:rPr>
              <a:t>đối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số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latin typeface="Arial"/>
                <a:cs typeface="Arial"/>
              </a:rPr>
              <a:t>Đơn </a:t>
            </a:r>
            <a:r>
              <a:rPr sz="1800" dirty="0">
                <a:latin typeface="Arial"/>
                <a:cs typeface="Arial"/>
              </a:rPr>
              <a:t>vị của </a:t>
            </a:r>
            <a:r>
              <a:rPr sz="1800" spc="-5" dirty="0">
                <a:latin typeface="Arial"/>
                <a:cs typeface="Arial"/>
              </a:rPr>
              <a:t>tham </a:t>
            </a:r>
            <a:r>
              <a:rPr sz="1800" dirty="0">
                <a:latin typeface="Arial"/>
                <a:cs typeface="Arial"/>
              </a:rPr>
              <a:t>số= </a:t>
            </a:r>
            <a:r>
              <a:rPr sz="1800" spc="-5" dirty="0">
                <a:latin typeface="Arial"/>
                <a:cs typeface="Arial"/>
              </a:rPr>
              <a:t>đơn </a:t>
            </a:r>
            <a:r>
              <a:rPr sz="1800" dirty="0">
                <a:latin typeface="Arial"/>
                <a:cs typeface="Arial"/>
              </a:rPr>
              <a:t>vị của </a:t>
            </a:r>
            <a:r>
              <a:rPr sz="1800" spc="-5" dirty="0">
                <a:latin typeface="Arial"/>
                <a:cs typeface="Arial"/>
              </a:rPr>
              <a:t>đối </a:t>
            </a:r>
            <a:r>
              <a:rPr sz="1800" dirty="0">
                <a:latin typeface="Arial"/>
                <a:cs typeface="Arial"/>
              </a:rPr>
              <a:t>số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Số </a:t>
            </a:r>
            <a:r>
              <a:rPr sz="1800" spc="-5" dirty="0">
                <a:latin typeface="Arial"/>
                <a:cs typeface="Arial"/>
              </a:rPr>
              <a:t>đối </a:t>
            </a:r>
            <a:r>
              <a:rPr sz="1800" dirty="0">
                <a:latin typeface="Arial"/>
                <a:cs typeface="Arial"/>
              </a:rPr>
              <a:t>số </a:t>
            </a:r>
            <a:r>
              <a:rPr sz="1800" spc="-10" dirty="0">
                <a:latin typeface="Arial"/>
                <a:cs typeface="Arial"/>
              </a:rPr>
              <a:t>được </a:t>
            </a:r>
            <a:r>
              <a:rPr sz="1800" spc="-5" dirty="0">
                <a:latin typeface="Arial"/>
                <a:cs typeface="Arial"/>
              </a:rPr>
              <a:t>truyền gọi module= </a:t>
            </a:r>
            <a:r>
              <a:rPr sz="1800" dirty="0">
                <a:latin typeface="Arial"/>
                <a:cs typeface="Arial"/>
              </a:rPr>
              <a:t>số các tham số </a:t>
            </a:r>
            <a:r>
              <a:rPr sz="1800" spc="-5" dirty="0">
                <a:latin typeface="Arial"/>
                <a:cs typeface="Arial"/>
              </a:rPr>
              <a:t>đầu </a:t>
            </a:r>
            <a:r>
              <a:rPr sz="1800" dirty="0">
                <a:latin typeface="Arial"/>
                <a:cs typeface="Arial"/>
              </a:rPr>
              <a:t>vào của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module?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Thứ tự </a:t>
            </a:r>
            <a:r>
              <a:rPr sz="1800" spc="-5" dirty="0">
                <a:latin typeface="Arial"/>
                <a:cs typeface="Arial"/>
              </a:rPr>
              <a:t>truyền tham </a:t>
            </a:r>
            <a:r>
              <a:rPr sz="1800" dirty="0">
                <a:latin typeface="Arial"/>
                <a:cs typeface="Arial"/>
              </a:rPr>
              <a:t>số ko chính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xác</a:t>
            </a:r>
            <a:endParaRPr sz="1800">
              <a:latin typeface="Arial"/>
              <a:cs typeface="Arial"/>
            </a:endParaRPr>
          </a:p>
          <a:p>
            <a:pPr marL="762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156210" indent="-144145">
              <a:lnSpc>
                <a:spcPct val="100000"/>
              </a:lnSpc>
              <a:spcBef>
                <a:spcPts val="434"/>
              </a:spcBef>
              <a:buChar char="•"/>
              <a:tabLst>
                <a:tab pos="156845" algn="l"/>
              </a:tabLst>
            </a:pPr>
            <a:r>
              <a:rPr sz="1800" spc="-5" dirty="0">
                <a:latin typeface="Arial"/>
                <a:cs typeface="Arial"/>
              </a:rPr>
              <a:t>Ví</a:t>
            </a:r>
            <a:r>
              <a:rPr sz="1800" spc="-10" dirty="0">
                <a:latin typeface="Arial"/>
                <a:cs typeface="Arial"/>
              </a:rPr>
              <a:t> dụ:</a:t>
            </a:r>
            <a:endParaRPr sz="1800">
              <a:latin typeface="Arial"/>
              <a:cs typeface="Arial"/>
            </a:endParaRPr>
          </a:p>
          <a:p>
            <a:pPr marL="12700" marR="4972050">
              <a:lnSpc>
                <a:spcPct val="120000"/>
              </a:lnSpc>
            </a:pPr>
            <a:r>
              <a:rPr sz="1800" dirty="0">
                <a:latin typeface="Arial"/>
                <a:cs typeface="Arial"/>
              </a:rPr>
              <a:t>String </a:t>
            </a:r>
            <a:r>
              <a:rPr sz="1800" spc="-5" dirty="0">
                <a:latin typeface="Arial"/>
                <a:cs typeface="Arial"/>
              </a:rPr>
              <a:t>calc_day(date d)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{…}  </a:t>
            </a:r>
            <a:r>
              <a:rPr sz="1800" spc="-5" dirty="0">
                <a:latin typeface="Arial"/>
                <a:cs typeface="Arial"/>
              </a:rPr>
              <a:t>Void calc_day_test()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100" marR="6051550" indent="63500">
              <a:lnSpc>
                <a:spcPct val="120000"/>
              </a:lnSpc>
              <a:spcBef>
                <a:spcPts val="5"/>
              </a:spcBef>
            </a:pPr>
            <a:r>
              <a:rPr sz="1800" spc="-5" dirty="0">
                <a:latin typeface="Arial"/>
                <a:cs typeface="Arial"/>
              </a:rPr>
              <a:t>date </a:t>
            </a:r>
            <a:r>
              <a:rPr sz="1800" dirty="0">
                <a:latin typeface="Arial"/>
                <a:cs typeface="Arial"/>
              </a:rPr>
              <a:t>d;  </a:t>
            </a:r>
            <a:r>
              <a:rPr sz="1800" spc="-5" dirty="0">
                <a:latin typeface="Arial"/>
                <a:cs typeface="Arial"/>
              </a:rPr>
              <a:t>string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s;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latin typeface="Arial"/>
                <a:cs typeface="Arial"/>
              </a:rPr>
              <a:t>d= </a:t>
            </a:r>
            <a:r>
              <a:rPr sz="1800" spc="-5" dirty="0">
                <a:latin typeface="Arial"/>
                <a:cs typeface="Arial"/>
              </a:rPr>
              <a:t>calc_day(s);// truyền tham </a:t>
            </a:r>
            <a:r>
              <a:rPr sz="1800" dirty="0">
                <a:latin typeface="Arial"/>
                <a:cs typeface="Arial"/>
              </a:rPr>
              <a:t>số </a:t>
            </a:r>
            <a:r>
              <a:rPr sz="1800" spc="-5" dirty="0">
                <a:latin typeface="Arial"/>
                <a:cs typeface="Arial"/>
              </a:rPr>
              <a:t>ko chính</a:t>
            </a:r>
            <a:r>
              <a:rPr sz="1800" spc="8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xác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9442" y="6354267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7884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b. </a:t>
            </a:r>
            <a:r>
              <a:rPr b="0" dirty="0">
                <a:latin typeface="Arial"/>
                <a:cs typeface="Arial"/>
              </a:rPr>
              <a:t>Kiểm thử</a:t>
            </a:r>
            <a:r>
              <a:rPr b="0" spc="-9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vào/ra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80236"/>
            <a:ext cx="7421880" cy="375792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Arial"/>
                <a:cs typeface="Arial"/>
              </a:rPr>
              <a:t>Kiểm thử các file, </a:t>
            </a:r>
            <a:r>
              <a:rPr sz="2700" spc="-5" dirty="0">
                <a:latin typeface="Arial"/>
                <a:cs typeface="Arial"/>
              </a:rPr>
              <a:t>bộ đệm, </a:t>
            </a:r>
            <a:r>
              <a:rPr sz="2700" dirty="0">
                <a:latin typeface="Arial"/>
                <a:cs typeface="Arial"/>
              </a:rPr>
              <a:t>các </a:t>
            </a:r>
            <a:r>
              <a:rPr sz="2700" spc="-5" dirty="0">
                <a:latin typeface="Arial"/>
                <a:cs typeface="Arial"/>
              </a:rPr>
              <a:t>lệnh đóng,</a:t>
            </a:r>
            <a:r>
              <a:rPr sz="2700" spc="-90" dirty="0">
                <a:latin typeface="Arial"/>
                <a:cs typeface="Arial"/>
              </a:rPr>
              <a:t> </a:t>
            </a:r>
            <a:r>
              <a:rPr sz="2700" spc="-10" dirty="0">
                <a:latin typeface="Arial"/>
                <a:cs typeface="Arial"/>
              </a:rPr>
              <a:t>mở</a:t>
            </a:r>
            <a:endParaRPr sz="2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Arial"/>
                <a:cs typeface="Arial"/>
              </a:rPr>
              <a:t>Khi </a:t>
            </a:r>
            <a:r>
              <a:rPr sz="2700" dirty="0">
                <a:latin typeface="Arial"/>
                <a:cs typeface="Arial"/>
              </a:rPr>
              <a:t>thực </a:t>
            </a:r>
            <a:r>
              <a:rPr sz="2700" spc="-5" dirty="0">
                <a:latin typeface="Arial"/>
                <a:cs typeface="Arial"/>
              </a:rPr>
              <a:t>hiện </a:t>
            </a:r>
            <a:r>
              <a:rPr sz="2700" dirty="0">
                <a:latin typeface="Arial"/>
                <a:cs typeface="Arial"/>
              </a:rPr>
              <a:t>kiểm thử vào/ ra cần xem</a:t>
            </a:r>
            <a:r>
              <a:rPr sz="2700" spc="-75" dirty="0">
                <a:latin typeface="Arial"/>
                <a:cs typeface="Arial"/>
              </a:rPr>
              <a:t> </a:t>
            </a:r>
            <a:r>
              <a:rPr sz="2700" spc="-5" dirty="0">
                <a:latin typeface="Arial"/>
                <a:cs typeface="Arial"/>
              </a:rPr>
              <a:t>xét:</a:t>
            </a:r>
            <a:endParaRPr sz="27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Char char="–"/>
              <a:tabLst>
                <a:tab pos="756920" algn="l"/>
              </a:tabLst>
            </a:pPr>
            <a:r>
              <a:rPr sz="2500" spc="-5" dirty="0">
                <a:latin typeface="Arial"/>
                <a:cs typeface="Arial"/>
              </a:rPr>
              <a:t>Tính chất </a:t>
            </a:r>
            <a:r>
              <a:rPr sz="2500" dirty="0">
                <a:latin typeface="Arial"/>
                <a:cs typeface="Arial"/>
              </a:rPr>
              <a:t>của </a:t>
            </a:r>
            <a:r>
              <a:rPr sz="2500" spc="-5" dirty="0">
                <a:latin typeface="Arial"/>
                <a:cs typeface="Arial"/>
              </a:rPr>
              <a:t>các file có đúng đắn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ko?</a:t>
            </a:r>
            <a:endParaRPr sz="2500">
              <a:latin typeface="Arial"/>
              <a:cs typeface="Arial"/>
            </a:endParaRPr>
          </a:p>
          <a:p>
            <a:pPr marL="844550" lvl="1" indent="-375285">
              <a:lnSpc>
                <a:spcPct val="100000"/>
              </a:lnSpc>
              <a:spcBef>
                <a:spcPts val="600"/>
              </a:spcBef>
              <a:buChar char="–"/>
              <a:tabLst>
                <a:tab pos="844550" algn="l"/>
                <a:tab pos="845185" algn="l"/>
              </a:tabLst>
            </a:pPr>
            <a:r>
              <a:rPr sz="2500" spc="-10" dirty="0">
                <a:latin typeface="Arial"/>
                <a:cs typeface="Arial"/>
              </a:rPr>
              <a:t>Các </a:t>
            </a:r>
            <a:r>
              <a:rPr sz="2500" spc="-5" dirty="0">
                <a:latin typeface="Arial"/>
                <a:cs typeface="Arial"/>
              </a:rPr>
              <a:t>câu lệnh </a:t>
            </a:r>
            <a:r>
              <a:rPr sz="2500" spc="-10" dirty="0">
                <a:latin typeface="Arial"/>
                <a:cs typeface="Arial"/>
              </a:rPr>
              <a:t>OPEN/CLOSE </a:t>
            </a:r>
            <a:r>
              <a:rPr sz="2500" spc="-5" dirty="0">
                <a:latin typeface="Arial"/>
                <a:cs typeface="Arial"/>
              </a:rPr>
              <a:t>có đúng đắn</a:t>
            </a:r>
            <a:r>
              <a:rPr sz="2500" spc="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ko?</a:t>
            </a:r>
            <a:endParaRPr sz="2500">
              <a:latin typeface="Arial"/>
              <a:cs typeface="Arial"/>
            </a:endParaRPr>
          </a:p>
          <a:p>
            <a:pPr marL="844550" lvl="1" indent="-375285">
              <a:lnSpc>
                <a:spcPct val="100000"/>
              </a:lnSpc>
              <a:spcBef>
                <a:spcPts val="600"/>
              </a:spcBef>
              <a:buChar char="–"/>
              <a:tabLst>
                <a:tab pos="844550" algn="l"/>
                <a:tab pos="845185" algn="l"/>
              </a:tabLst>
            </a:pPr>
            <a:r>
              <a:rPr sz="2500" spc="-10" dirty="0">
                <a:latin typeface="Arial"/>
                <a:cs typeface="Arial"/>
              </a:rPr>
              <a:t>Đặc </a:t>
            </a:r>
            <a:r>
              <a:rPr sz="2500" spc="-5" dirty="0">
                <a:latin typeface="Arial"/>
                <a:cs typeface="Arial"/>
              </a:rPr>
              <a:t>tả </a:t>
            </a:r>
            <a:r>
              <a:rPr sz="2500" spc="25" dirty="0">
                <a:latin typeface="Arial"/>
                <a:cs typeface="Arial"/>
              </a:rPr>
              <a:t>hình </a:t>
            </a:r>
            <a:r>
              <a:rPr sz="2500" spc="-5" dirty="0">
                <a:latin typeface="Arial"/>
                <a:cs typeface="Arial"/>
              </a:rPr>
              <a:t>thức có đúng </a:t>
            </a:r>
            <a:r>
              <a:rPr sz="2500" spc="-10" dirty="0">
                <a:latin typeface="Arial"/>
                <a:cs typeface="Arial"/>
              </a:rPr>
              <a:t>đắn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ko?</a:t>
            </a:r>
            <a:endParaRPr sz="2500">
              <a:latin typeface="Arial"/>
              <a:cs typeface="Arial"/>
            </a:endParaRPr>
          </a:p>
          <a:p>
            <a:pPr marL="844550" lvl="1" indent="-375285">
              <a:lnSpc>
                <a:spcPct val="100000"/>
              </a:lnSpc>
              <a:spcBef>
                <a:spcPts val="605"/>
              </a:spcBef>
              <a:buChar char="–"/>
              <a:tabLst>
                <a:tab pos="844550" algn="l"/>
                <a:tab pos="845185" algn="l"/>
              </a:tabLst>
            </a:pPr>
            <a:r>
              <a:rPr sz="2500" spc="-5" dirty="0">
                <a:latin typeface="Arial"/>
                <a:cs typeface="Arial"/>
              </a:rPr>
              <a:t>Các file có mở trước khi sử dụng</a:t>
            </a:r>
            <a:r>
              <a:rPr sz="2500" spc="5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ko?</a:t>
            </a:r>
            <a:endParaRPr sz="2500">
              <a:latin typeface="Arial"/>
              <a:cs typeface="Arial"/>
            </a:endParaRPr>
          </a:p>
          <a:p>
            <a:pPr marL="844550" lvl="1" indent="-375285">
              <a:lnSpc>
                <a:spcPct val="100000"/>
              </a:lnSpc>
              <a:spcBef>
                <a:spcPts val="600"/>
              </a:spcBef>
              <a:buChar char="–"/>
              <a:tabLst>
                <a:tab pos="844550" algn="l"/>
                <a:tab pos="845185" algn="l"/>
              </a:tabLst>
            </a:pPr>
            <a:r>
              <a:rPr sz="2500" spc="-10" dirty="0">
                <a:latin typeface="Arial"/>
                <a:cs typeface="Arial"/>
              </a:rPr>
              <a:t>Các </a:t>
            </a:r>
            <a:r>
              <a:rPr sz="2500" spc="-5" dirty="0">
                <a:latin typeface="Arial"/>
                <a:cs typeface="Arial"/>
              </a:rPr>
              <a:t>điều kiện end of file có </a:t>
            </a:r>
            <a:r>
              <a:rPr sz="2500" spc="-10" dirty="0">
                <a:latin typeface="Arial"/>
                <a:cs typeface="Arial"/>
              </a:rPr>
              <a:t>được </a:t>
            </a:r>
            <a:r>
              <a:rPr sz="2500" spc="-15" dirty="0">
                <a:latin typeface="Arial"/>
                <a:cs typeface="Arial"/>
              </a:rPr>
              <a:t>xử </a:t>
            </a:r>
            <a:r>
              <a:rPr sz="2500" spc="-5" dirty="0">
                <a:latin typeface="Arial"/>
                <a:cs typeface="Arial"/>
              </a:rPr>
              <a:t>lý</a:t>
            </a:r>
            <a:r>
              <a:rPr sz="2500" spc="105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không?</a:t>
            </a:r>
            <a:endParaRPr sz="2500">
              <a:latin typeface="Arial"/>
              <a:cs typeface="Arial"/>
            </a:endParaRPr>
          </a:p>
          <a:p>
            <a:pPr marL="844550" lvl="1" indent="-375285">
              <a:lnSpc>
                <a:spcPct val="100000"/>
              </a:lnSpc>
              <a:spcBef>
                <a:spcPts val="600"/>
              </a:spcBef>
              <a:buChar char="–"/>
              <a:tabLst>
                <a:tab pos="844550" algn="l"/>
                <a:tab pos="845185" algn="l"/>
              </a:tabLst>
            </a:pPr>
            <a:r>
              <a:rPr sz="2500" spc="-10" dirty="0">
                <a:latin typeface="Arial"/>
                <a:cs typeface="Arial"/>
              </a:rPr>
              <a:t>Có </a:t>
            </a:r>
            <a:r>
              <a:rPr sz="2500" dirty="0">
                <a:latin typeface="Arial"/>
                <a:cs typeface="Arial"/>
              </a:rPr>
              <a:t>sai </a:t>
            </a:r>
            <a:r>
              <a:rPr sz="2500" spc="-5" dirty="0">
                <a:latin typeface="Arial"/>
                <a:cs typeface="Arial"/>
              </a:rPr>
              <a:t>văn bản </a:t>
            </a:r>
            <a:r>
              <a:rPr sz="2500" spc="-10" dirty="0">
                <a:latin typeface="Arial"/>
                <a:cs typeface="Arial"/>
              </a:rPr>
              <a:t>nào </a:t>
            </a:r>
            <a:r>
              <a:rPr sz="2500" spc="-5" dirty="0">
                <a:latin typeface="Arial"/>
                <a:cs typeface="Arial"/>
              </a:rPr>
              <a:t>trong thông tin</a:t>
            </a:r>
            <a:r>
              <a:rPr sz="2500" spc="20" dirty="0">
                <a:latin typeface="Arial"/>
                <a:cs typeface="Arial"/>
              </a:rPr>
              <a:t> </a:t>
            </a:r>
            <a:r>
              <a:rPr sz="2500" spc="-5" dirty="0">
                <a:latin typeface="Arial"/>
                <a:cs typeface="Arial"/>
              </a:rPr>
              <a:t>ra?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1170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c. Kiểm thử cấu trúc </a:t>
            </a:r>
            <a:r>
              <a:rPr b="0" spc="-5" dirty="0">
                <a:latin typeface="Arial"/>
                <a:cs typeface="Arial"/>
              </a:rPr>
              <a:t>dữ liệu </a:t>
            </a:r>
            <a:r>
              <a:rPr b="0" dirty="0">
                <a:latin typeface="Arial"/>
                <a:cs typeface="Arial"/>
              </a:rPr>
              <a:t>cục</a:t>
            </a:r>
            <a:r>
              <a:rPr b="0" spc="-10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bộ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0904"/>
            <a:ext cx="7539355" cy="41960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thử khai </a:t>
            </a:r>
            <a:r>
              <a:rPr sz="2400" spc="-5" dirty="0">
                <a:latin typeface="Arial"/>
                <a:cs typeface="Arial"/>
              </a:rPr>
              <a:t>báo </a:t>
            </a:r>
            <a:r>
              <a:rPr sz="2400" dirty="0">
                <a:latin typeface="Arial"/>
                <a:cs typeface="Arial"/>
              </a:rPr>
              <a:t>và sử </a:t>
            </a:r>
            <a:r>
              <a:rPr sz="2400" spc="-5" dirty="0">
                <a:latin typeface="Arial"/>
                <a:cs typeface="Arial"/>
              </a:rPr>
              <a:t>dụng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biến</a:t>
            </a: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Cấu </a:t>
            </a:r>
            <a:r>
              <a:rPr sz="2400" dirty="0">
                <a:latin typeface="Arial"/>
                <a:cs typeface="Arial"/>
              </a:rPr>
              <a:t>trúc </a:t>
            </a:r>
            <a:r>
              <a:rPr sz="2400" spc="-5" dirty="0">
                <a:latin typeface="Arial"/>
                <a:cs typeface="Arial"/>
              </a:rPr>
              <a:t>dữ liệu </a:t>
            </a:r>
            <a:r>
              <a:rPr sz="2400" dirty="0">
                <a:latin typeface="Arial"/>
                <a:cs typeface="Arial"/>
              </a:rPr>
              <a:t>cục </a:t>
            </a:r>
            <a:r>
              <a:rPr sz="2400" spc="-5" dirty="0">
                <a:latin typeface="Arial"/>
                <a:cs typeface="Arial"/>
              </a:rPr>
              <a:t>bộ </a:t>
            </a:r>
            <a:r>
              <a:rPr sz="2400" dirty="0">
                <a:latin typeface="Arial"/>
                <a:cs typeface="Arial"/>
              </a:rPr>
              <a:t>cho </a:t>
            </a:r>
            <a:r>
              <a:rPr sz="2400" spc="-5" dirty="0">
                <a:latin typeface="Arial"/>
                <a:cs typeface="Arial"/>
              </a:rPr>
              <a:t>module </a:t>
            </a:r>
            <a:r>
              <a:rPr sz="2400" dirty="0">
                <a:latin typeface="Arial"/>
                <a:cs typeface="Arial"/>
              </a:rPr>
              <a:t>có thể sai. </a:t>
            </a:r>
            <a:r>
              <a:rPr sz="2400" spc="40" dirty="0">
                <a:latin typeface="Arial"/>
                <a:cs typeface="Arial"/>
              </a:rPr>
              <a:t>Vì </a:t>
            </a:r>
            <a:r>
              <a:rPr sz="2400" dirty="0">
                <a:latin typeface="Arial"/>
                <a:cs typeface="Arial"/>
              </a:rPr>
              <a:t>thế  </a:t>
            </a:r>
            <a:r>
              <a:rPr sz="2400" spc="-5" dirty="0">
                <a:latin typeface="Arial"/>
                <a:cs typeface="Arial"/>
              </a:rPr>
              <a:t>thiết </a:t>
            </a:r>
            <a:r>
              <a:rPr sz="2400" dirty="0">
                <a:latin typeface="Arial"/>
                <a:cs typeface="Arial"/>
              </a:rPr>
              <a:t>kế các </a:t>
            </a: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thử cần </a:t>
            </a:r>
            <a:r>
              <a:rPr sz="2400" spc="-5" dirty="0">
                <a:latin typeface="Arial"/>
                <a:cs typeface="Arial"/>
              </a:rPr>
              <a:t>làm lộ </a:t>
            </a:r>
            <a:r>
              <a:rPr sz="2400" dirty="0">
                <a:latin typeface="Arial"/>
                <a:cs typeface="Arial"/>
              </a:rPr>
              <a:t>ra các </a:t>
            </a:r>
            <a:r>
              <a:rPr sz="2400" spc="-10" dirty="0">
                <a:latin typeface="Arial"/>
                <a:cs typeface="Arial"/>
              </a:rPr>
              <a:t>loại </a:t>
            </a:r>
            <a:r>
              <a:rPr sz="2400" spc="-5" dirty="0">
                <a:latin typeface="Arial"/>
                <a:cs typeface="Arial"/>
              </a:rPr>
              <a:t>lỗi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sau:</a:t>
            </a:r>
            <a:endParaRPr sz="24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25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10" dirty="0">
                <a:latin typeface="Arial"/>
                <a:cs typeface="Arial"/>
              </a:rPr>
              <a:t>Đánh </a:t>
            </a:r>
            <a:r>
              <a:rPr sz="2200" spc="-5" dirty="0">
                <a:latin typeface="Arial"/>
                <a:cs typeface="Arial"/>
              </a:rPr>
              <a:t>máy ko đúng hoặc ko nhất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quán?</a:t>
            </a:r>
            <a:endParaRPr sz="22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30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5" dirty="0">
                <a:latin typeface="Arial"/>
                <a:cs typeface="Arial"/>
              </a:rPr>
              <a:t>Giá trị ngầm định hoặc giá trị khởi tạo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sai</a:t>
            </a:r>
            <a:endParaRPr sz="22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25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5" dirty="0">
                <a:latin typeface="Arial"/>
                <a:cs typeface="Arial"/>
              </a:rPr>
              <a:t>Tên các </a:t>
            </a:r>
            <a:r>
              <a:rPr sz="2200" spc="-10" dirty="0">
                <a:latin typeface="Arial"/>
                <a:cs typeface="Arial"/>
              </a:rPr>
              <a:t>biến </a:t>
            </a:r>
            <a:r>
              <a:rPr sz="2200" spc="-5" dirty="0">
                <a:latin typeface="Arial"/>
                <a:cs typeface="Arial"/>
              </a:rPr>
              <a:t>ko đúng (sai chữ hoặc mất</a:t>
            </a:r>
            <a:r>
              <a:rPr sz="2200" spc="7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chữ)</a:t>
            </a:r>
            <a:endParaRPr sz="22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35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5" dirty="0">
                <a:latin typeface="Arial"/>
                <a:cs typeface="Arial"/>
              </a:rPr>
              <a:t>Kiểu dữ liệu không nhất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quán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Vd: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int</a:t>
            </a:r>
            <a:r>
              <a:rPr sz="2400" dirty="0">
                <a:latin typeface="Arial"/>
                <a:cs typeface="Arial"/>
              </a:rPr>
              <a:t> i;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d= </a:t>
            </a:r>
            <a:r>
              <a:rPr sz="2400" spc="-5" dirty="0">
                <a:latin typeface="Arial"/>
                <a:cs typeface="Arial"/>
              </a:rPr>
              <a:t>i*10; </a:t>
            </a:r>
            <a:r>
              <a:rPr sz="2400" dirty="0">
                <a:latin typeface="Arial"/>
                <a:cs typeface="Arial"/>
              </a:rPr>
              <a:t>// </a:t>
            </a:r>
            <a:r>
              <a:rPr sz="2400" spc="-5" dirty="0">
                <a:latin typeface="Arial"/>
                <a:cs typeface="Arial"/>
              </a:rPr>
              <a:t>lỗi </a:t>
            </a:r>
            <a:r>
              <a:rPr sz="2400" dirty="0">
                <a:latin typeface="Arial"/>
                <a:cs typeface="Arial"/>
              </a:rPr>
              <a:t>chưa </a:t>
            </a:r>
            <a:r>
              <a:rPr sz="2400" spc="-5" dirty="0">
                <a:latin typeface="Arial"/>
                <a:cs typeface="Arial"/>
              </a:rPr>
              <a:t>khai báo biến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9587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d. </a:t>
            </a:r>
            <a:r>
              <a:rPr b="0" dirty="0">
                <a:latin typeface="Arial"/>
                <a:cs typeface="Arial"/>
              </a:rPr>
              <a:t>Kiểm thử về các xử</a:t>
            </a:r>
            <a:r>
              <a:rPr b="0" spc="-10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lý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0904"/>
            <a:ext cx="7621905" cy="41592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thử các </a:t>
            </a:r>
            <a:r>
              <a:rPr sz="2400" spc="-5" dirty="0">
                <a:latin typeface="Arial"/>
                <a:cs typeface="Arial"/>
              </a:rPr>
              <a:t>phép </a:t>
            </a:r>
            <a:r>
              <a:rPr sz="2400" dirty="0">
                <a:latin typeface="Arial"/>
                <a:cs typeface="Arial"/>
              </a:rPr>
              <a:t>toán và tính </a:t>
            </a:r>
            <a:r>
              <a:rPr sz="2400" spc="-5" dirty="0">
                <a:latin typeface="Arial"/>
                <a:cs typeface="Arial"/>
              </a:rPr>
              <a:t>đúng đắn </a:t>
            </a:r>
            <a:r>
              <a:rPr sz="2400" dirty="0">
                <a:latin typeface="Arial"/>
                <a:cs typeface="Arial"/>
              </a:rPr>
              <a:t>của kết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quả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Cần lưu </a:t>
            </a:r>
            <a:r>
              <a:rPr sz="2400" dirty="0">
                <a:latin typeface="Arial"/>
                <a:cs typeface="Arial"/>
              </a:rPr>
              <a:t>ý các sai về </a:t>
            </a:r>
            <a:r>
              <a:rPr sz="2400" spc="20" dirty="0">
                <a:latin typeface="Arial"/>
                <a:cs typeface="Arial"/>
              </a:rPr>
              <a:t>trình </a:t>
            </a:r>
            <a:r>
              <a:rPr sz="2400" dirty="0">
                <a:latin typeface="Arial"/>
                <a:cs typeface="Arial"/>
              </a:rPr>
              <a:t>tự, </a:t>
            </a:r>
            <a:r>
              <a:rPr sz="2400" spc="-5" dirty="0">
                <a:latin typeface="Arial"/>
                <a:cs typeface="Arial"/>
              </a:rPr>
              <a:t>độ </a:t>
            </a:r>
            <a:r>
              <a:rPr sz="2400" dirty="0">
                <a:latin typeface="Arial"/>
                <a:cs typeface="Arial"/>
              </a:rPr>
              <a:t>chính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xác:</a:t>
            </a:r>
            <a:endParaRPr sz="24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25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5" dirty="0">
                <a:latin typeface="Arial"/>
                <a:cs typeface="Arial"/>
              </a:rPr>
              <a:t>Thứ tự ưu tien các phép tính số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học</a:t>
            </a:r>
            <a:endParaRPr sz="22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30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5" dirty="0">
                <a:latin typeface="Arial"/>
                <a:cs typeface="Arial"/>
              </a:rPr>
              <a:t>Sự nhất quán của các phép toán trộn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module</a:t>
            </a:r>
            <a:endParaRPr sz="22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30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5" dirty="0">
                <a:latin typeface="Arial"/>
                <a:cs typeface="Arial"/>
              </a:rPr>
              <a:t>Khởi tạo/kết thúc không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đúng</a:t>
            </a:r>
            <a:endParaRPr sz="22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25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10" dirty="0">
                <a:latin typeface="Arial"/>
                <a:cs typeface="Arial"/>
              </a:rPr>
              <a:t>Độ </a:t>
            </a:r>
            <a:r>
              <a:rPr sz="2200" spc="-5" dirty="0">
                <a:latin typeface="Arial"/>
                <a:cs typeface="Arial"/>
              </a:rPr>
              <a:t>chính xác của kết quả trả</a:t>
            </a:r>
            <a:r>
              <a:rPr sz="2200" spc="3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về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Ví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dirty="0">
                <a:latin typeface="Arial"/>
                <a:cs typeface="Arial"/>
              </a:rPr>
              <a:t>Thực </a:t>
            </a:r>
            <a:r>
              <a:rPr sz="2200" spc="-5" dirty="0">
                <a:latin typeface="Arial"/>
                <a:cs typeface="Arial"/>
              </a:rPr>
              <a:t>hiện phép toán trên toán hạng ko phải là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số: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String s1,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s2;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Int </a:t>
            </a:r>
            <a:r>
              <a:rPr sz="2200" dirty="0">
                <a:latin typeface="Arial"/>
                <a:cs typeface="Arial"/>
              </a:rPr>
              <a:t>ketqua=s1/s2;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251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e. </a:t>
            </a:r>
            <a:r>
              <a:rPr b="0" dirty="0">
                <a:latin typeface="Arial"/>
                <a:cs typeface="Arial"/>
              </a:rPr>
              <a:t>Kiểm thử các </a:t>
            </a:r>
            <a:r>
              <a:rPr b="0" spc="-5" dirty="0">
                <a:latin typeface="Arial"/>
                <a:cs typeface="Arial"/>
              </a:rPr>
              <a:t>điều </a:t>
            </a:r>
            <a:r>
              <a:rPr b="0" dirty="0">
                <a:latin typeface="Arial"/>
                <a:cs typeface="Arial"/>
              </a:rPr>
              <a:t>kiện</a:t>
            </a:r>
            <a:r>
              <a:rPr b="0" spc="-9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logic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0770"/>
            <a:ext cx="7972425" cy="41967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sai </a:t>
            </a:r>
            <a:r>
              <a:rPr sz="2400" spc="-5" dirty="0">
                <a:latin typeface="Arial"/>
                <a:cs typeface="Arial"/>
              </a:rPr>
              <a:t>kiểu, </a:t>
            </a:r>
            <a:r>
              <a:rPr sz="2400" dirty="0">
                <a:latin typeface="Arial"/>
                <a:cs typeface="Arial"/>
              </a:rPr>
              <a:t>toán tử, </a:t>
            </a:r>
            <a:r>
              <a:rPr sz="2400" spc="-5" dirty="0">
                <a:latin typeface="Arial"/>
                <a:cs typeface="Arial"/>
              </a:rPr>
              <a:t>ngữ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nghĩa:</a:t>
            </a:r>
            <a:endParaRPr sz="24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25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5" dirty="0">
                <a:latin typeface="Arial"/>
                <a:cs typeface="Arial"/>
              </a:rPr>
              <a:t>So sánh các kiểu dữ liệu khác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nhau</a:t>
            </a:r>
            <a:endParaRPr sz="22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30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5" dirty="0">
                <a:latin typeface="Arial"/>
                <a:cs typeface="Arial"/>
              </a:rPr>
              <a:t>Ưu tiên hoặc toán tử logic không đúng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đắn</a:t>
            </a:r>
            <a:endParaRPr sz="2200">
              <a:latin typeface="Arial"/>
              <a:cs typeface="Arial"/>
            </a:endParaRPr>
          </a:p>
          <a:p>
            <a:pPr marL="756285" marR="106045" lvl="1" indent="-287020">
              <a:lnSpc>
                <a:spcPct val="100000"/>
              </a:lnSpc>
              <a:spcBef>
                <a:spcPts val="530"/>
              </a:spcBef>
              <a:buFont typeface="Arial"/>
              <a:buChar char="–"/>
              <a:tabLst>
                <a:tab pos="833755" algn="l"/>
                <a:tab pos="834390" algn="l"/>
              </a:tabLst>
            </a:pPr>
            <a:r>
              <a:rPr dirty="0"/>
              <a:t>	</a:t>
            </a:r>
            <a:r>
              <a:rPr sz="2200" spc="-10" dirty="0">
                <a:latin typeface="Arial"/>
                <a:cs typeface="Arial"/>
              </a:rPr>
              <a:t>Dự </a:t>
            </a:r>
            <a:r>
              <a:rPr sz="2200" spc="-5" dirty="0">
                <a:latin typeface="Arial"/>
                <a:cs typeface="Arial"/>
              </a:rPr>
              <a:t>đoán một biểu thức so sánh, trong </a:t>
            </a:r>
            <a:r>
              <a:rPr sz="2200" dirty="0">
                <a:latin typeface="Arial"/>
                <a:cs typeface="Arial"/>
              </a:rPr>
              <a:t>khi </a:t>
            </a:r>
            <a:r>
              <a:rPr sz="2200" spc="-5" dirty="0">
                <a:latin typeface="Arial"/>
                <a:cs typeface="Arial"/>
              </a:rPr>
              <a:t>sai số làm cho  đẳng thức </a:t>
            </a:r>
            <a:r>
              <a:rPr sz="2400" spc="-5" dirty="0">
                <a:latin typeface="Arial"/>
                <a:cs typeface="Arial"/>
              </a:rPr>
              <a:t>không </a:t>
            </a:r>
            <a:r>
              <a:rPr sz="2400" dirty="0">
                <a:latin typeface="Arial"/>
                <a:cs typeface="Arial"/>
              </a:rPr>
              <a:t>chắc có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thực</a:t>
            </a:r>
            <a:endParaRPr sz="24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25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1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giá trị so sánh không đúng</a:t>
            </a:r>
            <a:r>
              <a:rPr sz="2200" spc="5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đắn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Ví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int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ival;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char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sval[20];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If(ival==sval) </a:t>
            </a:r>
            <a:r>
              <a:rPr sz="2400" dirty="0">
                <a:latin typeface="Arial"/>
                <a:cs typeface="Arial"/>
              </a:rPr>
              <a:t>{…} //So </a:t>
            </a:r>
            <a:r>
              <a:rPr sz="2400" spc="-5" dirty="0">
                <a:latin typeface="Arial"/>
                <a:cs typeface="Arial"/>
              </a:rPr>
              <a:t>sánh </a:t>
            </a:r>
            <a:r>
              <a:rPr sz="2400" dirty="0">
                <a:latin typeface="Arial"/>
                <a:cs typeface="Arial"/>
              </a:rPr>
              <a:t>2 </a:t>
            </a:r>
            <a:r>
              <a:rPr sz="2400" spc="-5" dirty="0">
                <a:latin typeface="Arial"/>
                <a:cs typeface="Arial"/>
              </a:rPr>
              <a:t>dữ liệu </a:t>
            </a:r>
            <a:r>
              <a:rPr sz="2400" dirty="0">
                <a:latin typeface="Arial"/>
                <a:cs typeface="Arial"/>
              </a:rPr>
              <a:t>ko tương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thích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602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Arial"/>
                <a:cs typeface="Arial"/>
              </a:rPr>
              <a:t>f. Kiểm thử sai tiềm</a:t>
            </a:r>
            <a:r>
              <a:rPr b="0" spc="-10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ẩn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90770"/>
            <a:ext cx="7882255" cy="41598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sai tiềm </a:t>
            </a:r>
            <a:r>
              <a:rPr sz="2400" spc="-5" dirty="0">
                <a:latin typeface="Arial"/>
                <a:cs typeface="Arial"/>
              </a:rPr>
              <a:t>ẩn </a:t>
            </a:r>
            <a:r>
              <a:rPr sz="2400" dirty="0">
                <a:latin typeface="Arial"/>
                <a:cs typeface="Arial"/>
              </a:rPr>
              <a:t>cần </a:t>
            </a:r>
            <a:r>
              <a:rPr sz="2400" spc="-5" dirty="0">
                <a:latin typeface="Arial"/>
                <a:cs typeface="Arial"/>
              </a:rPr>
              <a:t>được xem </a:t>
            </a:r>
            <a:r>
              <a:rPr sz="2400" spc="-10" dirty="0">
                <a:latin typeface="Arial"/>
                <a:cs typeface="Arial"/>
              </a:rPr>
              <a:t>xét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là:</a:t>
            </a:r>
            <a:endParaRPr sz="24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25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5" dirty="0">
                <a:latin typeface="Arial"/>
                <a:cs typeface="Arial"/>
              </a:rPr>
              <a:t>Mô tả sai(khó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hiểu)</a:t>
            </a:r>
            <a:endParaRPr sz="22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30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5" dirty="0">
                <a:latin typeface="Arial"/>
                <a:cs typeface="Arial"/>
              </a:rPr>
              <a:t>Dữ liệu ghi không tương ứng với sai đã</a:t>
            </a:r>
            <a:r>
              <a:rPr sz="2200" spc="4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gặp</a:t>
            </a:r>
            <a:endParaRPr sz="22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30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10" dirty="0">
                <a:latin typeface="Arial"/>
                <a:cs typeface="Arial"/>
              </a:rPr>
              <a:t>Điều </a:t>
            </a:r>
            <a:r>
              <a:rPr sz="2200" spc="-5" dirty="0">
                <a:latin typeface="Arial"/>
                <a:cs typeface="Arial"/>
              </a:rPr>
              <a:t>kiện sai có trước </a:t>
            </a:r>
            <a:r>
              <a:rPr sz="2200" dirty="0">
                <a:latin typeface="Arial"/>
                <a:cs typeface="Arial"/>
              </a:rPr>
              <a:t>khi </a:t>
            </a:r>
            <a:r>
              <a:rPr sz="2200" spc="-10" dirty="0">
                <a:latin typeface="Arial"/>
                <a:cs typeface="Arial"/>
              </a:rPr>
              <a:t>xử </a:t>
            </a:r>
            <a:r>
              <a:rPr sz="2200" spc="-5" dirty="0">
                <a:latin typeface="Arial"/>
                <a:cs typeface="Arial"/>
              </a:rPr>
              <a:t>lý</a:t>
            </a:r>
            <a:r>
              <a:rPr sz="2200" spc="6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sai</a:t>
            </a:r>
            <a:endParaRPr sz="22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25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15" dirty="0">
                <a:latin typeface="Arial"/>
                <a:cs typeface="Arial"/>
              </a:rPr>
              <a:t>Xử </a:t>
            </a:r>
            <a:r>
              <a:rPr sz="2200" spc="-5" dirty="0">
                <a:latin typeface="Arial"/>
                <a:cs typeface="Arial"/>
              </a:rPr>
              <a:t>lý điều kiện ngoại lệ là không đúng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đắn</a:t>
            </a:r>
            <a:endParaRPr sz="2200">
              <a:latin typeface="Arial"/>
              <a:cs typeface="Arial"/>
            </a:endParaRPr>
          </a:p>
          <a:p>
            <a:pPr marL="834390" lvl="1" indent="-364490">
              <a:lnSpc>
                <a:spcPct val="100000"/>
              </a:lnSpc>
              <a:spcBef>
                <a:spcPts val="530"/>
              </a:spcBef>
              <a:buChar char="–"/>
              <a:tabLst>
                <a:tab pos="833755" algn="l"/>
                <a:tab pos="834390" algn="l"/>
              </a:tabLst>
            </a:pPr>
            <a:r>
              <a:rPr sz="2200" spc="-5" dirty="0">
                <a:latin typeface="Arial"/>
                <a:cs typeface="Arial"/>
              </a:rPr>
              <a:t>Mô tả sai không cung cấp đủ thông tin để trợ giúp định</a:t>
            </a:r>
            <a:r>
              <a:rPr sz="2200" spc="6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vị</a:t>
            </a:r>
            <a:endParaRPr sz="22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"/>
                <a:cs typeface="Arial"/>
              </a:rPr>
              <a:t>nguyên </a:t>
            </a:r>
            <a:r>
              <a:rPr sz="2400" spc="-5" dirty="0">
                <a:latin typeface="Arial"/>
                <a:cs typeface="Arial"/>
              </a:rPr>
              <a:t>nhân </a:t>
            </a:r>
            <a:r>
              <a:rPr sz="2400" dirty="0">
                <a:latin typeface="Arial"/>
                <a:cs typeface="Arial"/>
              </a:rPr>
              <a:t>của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sai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Ví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Arial"/>
                <a:cs typeface="Arial"/>
              </a:rPr>
              <a:t>If </a:t>
            </a:r>
            <a:r>
              <a:rPr sz="2400" spc="-5" dirty="0">
                <a:latin typeface="Arial"/>
                <a:cs typeface="Arial"/>
              </a:rPr>
              <a:t>(a&gt;0) </a:t>
            </a:r>
            <a:r>
              <a:rPr sz="2400" dirty="0">
                <a:latin typeface="Arial"/>
                <a:cs typeface="Arial"/>
              </a:rPr>
              <a:t>then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{…}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"/>
                <a:cs typeface="Arial"/>
              </a:rPr>
              <a:t>If (a=0) then {…} // </a:t>
            </a:r>
            <a:r>
              <a:rPr sz="2400" spc="-5" dirty="0">
                <a:latin typeface="Arial"/>
                <a:cs typeface="Arial"/>
              </a:rPr>
              <a:t>thiếu trường hợp </a:t>
            </a:r>
            <a:r>
              <a:rPr sz="2400" spc="-10" dirty="0">
                <a:latin typeface="Arial"/>
                <a:cs typeface="Arial"/>
              </a:rPr>
              <a:t>xét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a&lt;0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4654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g. </a:t>
            </a:r>
            <a:r>
              <a:rPr b="0" dirty="0">
                <a:latin typeface="Arial"/>
                <a:cs typeface="Arial"/>
              </a:rPr>
              <a:t>Kiểm thử các </a:t>
            </a:r>
            <a:r>
              <a:rPr b="0" spc="-5" dirty="0">
                <a:latin typeface="Arial"/>
                <a:cs typeface="Arial"/>
              </a:rPr>
              <a:t>giá </a:t>
            </a:r>
            <a:r>
              <a:rPr b="0" dirty="0">
                <a:latin typeface="Arial"/>
                <a:cs typeface="Arial"/>
              </a:rPr>
              <a:t>trị</a:t>
            </a:r>
            <a:r>
              <a:rPr b="0" spc="-90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biên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71568"/>
            <a:ext cx="7815580" cy="45250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sai </a:t>
            </a:r>
            <a:r>
              <a:rPr sz="2400" spc="-5" dirty="0">
                <a:latin typeface="Arial"/>
                <a:cs typeface="Arial"/>
              </a:rPr>
              <a:t>biến, </a:t>
            </a:r>
            <a:r>
              <a:rPr sz="2400" dirty="0">
                <a:latin typeface="Arial"/>
                <a:cs typeface="Arial"/>
              </a:rPr>
              <a:t>số </a:t>
            </a:r>
            <a:r>
              <a:rPr sz="2400" spc="-5" dirty="0">
                <a:latin typeface="Arial"/>
                <a:cs typeface="Arial"/>
              </a:rPr>
              <a:t>vòng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lặp: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Vòng lặp không kết thúc hoặc kết thúc không chính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xác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Lặp </a:t>
            </a:r>
            <a:r>
              <a:rPr sz="2200" spc="-10" dirty="0">
                <a:latin typeface="Arial"/>
                <a:cs typeface="Arial"/>
              </a:rPr>
              <a:t>vô</a:t>
            </a:r>
            <a:r>
              <a:rPr sz="2200" spc="1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hạn</a:t>
            </a:r>
            <a:endParaRPr sz="22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30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Biến lặp bị thay </a:t>
            </a:r>
            <a:r>
              <a:rPr sz="2200" spc="-10" dirty="0">
                <a:latin typeface="Arial"/>
                <a:cs typeface="Arial"/>
              </a:rPr>
              <a:t>đổi </a:t>
            </a:r>
            <a:r>
              <a:rPr sz="2200" spc="-5" dirty="0">
                <a:latin typeface="Arial"/>
                <a:cs typeface="Arial"/>
              </a:rPr>
              <a:t>không chính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xác</a:t>
            </a:r>
            <a:endParaRPr sz="2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Sai </a:t>
            </a:r>
            <a:r>
              <a:rPr sz="2400" dirty="0">
                <a:latin typeface="Arial"/>
                <a:cs typeface="Arial"/>
              </a:rPr>
              <a:t>ở các </a:t>
            </a:r>
            <a:r>
              <a:rPr sz="2400" spc="-10" dirty="0">
                <a:latin typeface="Arial"/>
                <a:cs typeface="Arial"/>
              </a:rPr>
              <a:t>biên: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25"/>
              </a:spcBef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Arial"/>
                <a:cs typeface="Arial"/>
              </a:rPr>
              <a:t>Kiểm thử ở biên là nhiệm vụ cuối cùng của kiểm thử </a:t>
            </a:r>
            <a:r>
              <a:rPr sz="2200" spc="-10" dirty="0">
                <a:latin typeface="Arial"/>
                <a:cs typeface="Arial"/>
              </a:rPr>
              <a:t>đơn  </a:t>
            </a:r>
            <a:r>
              <a:rPr sz="2200" spc="-5" dirty="0">
                <a:latin typeface="Arial"/>
                <a:cs typeface="Arial"/>
              </a:rPr>
              <a:t>vị. </a:t>
            </a:r>
            <a:r>
              <a:rPr sz="2200" spc="-10" dirty="0">
                <a:latin typeface="Arial"/>
                <a:cs typeface="Arial"/>
              </a:rPr>
              <a:t>Các </a:t>
            </a:r>
            <a:r>
              <a:rPr sz="2200" spc="-5" dirty="0">
                <a:latin typeface="Arial"/>
                <a:cs typeface="Arial"/>
              </a:rPr>
              <a:t>giá trị ở b</a:t>
            </a:r>
            <a:r>
              <a:rPr sz="2400" spc="-5" dirty="0">
                <a:latin typeface="Arial"/>
                <a:cs typeface="Arial"/>
              </a:rPr>
              <a:t>iên </a:t>
            </a:r>
            <a:r>
              <a:rPr sz="2400" dirty="0">
                <a:latin typeface="Arial"/>
                <a:cs typeface="Arial"/>
              </a:rPr>
              <a:t>thường </a:t>
            </a:r>
            <a:r>
              <a:rPr sz="2400" spc="-5" dirty="0">
                <a:latin typeface="Arial"/>
                <a:cs typeface="Arial"/>
              </a:rPr>
              <a:t>hay gây </a:t>
            </a:r>
            <a:r>
              <a:rPr sz="2400" dirty="0">
                <a:latin typeface="Arial"/>
                <a:cs typeface="Arial"/>
              </a:rPr>
              <a:t>ra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lỗi.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VD:</a:t>
            </a:r>
            <a:endParaRPr sz="24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Arial"/>
                <a:cs typeface="Arial"/>
              </a:rPr>
              <a:t>Int </a:t>
            </a:r>
            <a:r>
              <a:rPr sz="2200" dirty="0">
                <a:latin typeface="Arial"/>
                <a:cs typeface="Arial"/>
              </a:rPr>
              <a:t>i,j;</a:t>
            </a:r>
            <a:endParaRPr sz="22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Arial"/>
                <a:cs typeface="Arial"/>
              </a:rPr>
              <a:t>For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(i=1;i&lt;=10,i++)</a:t>
            </a:r>
            <a:endParaRPr sz="22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25"/>
              </a:spcBef>
            </a:pPr>
            <a:r>
              <a:rPr sz="2200" spc="-5" dirty="0">
                <a:latin typeface="Arial"/>
                <a:cs typeface="Arial"/>
              </a:rPr>
              <a:t>For (j=i+1, j&lt;=10, j++)</a:t>
            </a:r>
            <a:r>
              <a:rPr sz="2200" spc="4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{…}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57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3.1.3 Kỹ </a:t>
            </a:r>
            <a:r>
              <a:rPr dirty="0"/>
              <a:t>thuật </a:t>
            </a:r>
            <a:r>
              <a:rPr spc="-5" dirty="0"/>
              <a:t>kiểm thử đơn</a:t>
            </a:r>
            <a:r>
              <a:rPr spc="-40" dirty="0"/>
              <a:t> </a:t>
            </a:r>
            <a:r>
              <a:rPr dirty="0"/>
              <a:t>vị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3329"/>
            <a:ext cx="8283575" cy="4975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Module không </a:t>
            </a:r>
            <a:r>
              <a:rPr sz="2800" dirty="0">
                <a:latin typeface="Arial"/>
                <a:cs typeface="Arial"/>
              </a:rPr>
              <a:t>phải </a:t>
            </a:r>
            <a:r>
              <a:rPr sz="2800" spc="-5" dirty="0">
                <a:latin typeface="Arial"/>
                <a:cs typeface="Arial"/>
              </a:rPr>
              <a:t>là một chương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độc lập,  nên cần </a:t>
            </a:r>
            <a:r>
              <a:rPr sz="2800" dirty="0">
                <a:latin typeface="Arial"/>
                <a:cs typeface="Arial"/>
              </a:rPr>
              <a:t>phát </a:t>
            </a:r>
            <a:r>
              <a:rPr sz="2800" spc="-5" dirty="0">
                <a:latin typeface="Arial"/>
                <a:cs typeface="Arial"/>
              </a:rPr>
              <a:t>triển </a:t>
            </a:r>
            <a:r>
              <a:rPr sz="2800" dirty="0">
                <a:latin typeface="Arial"/>
                <a:cs typeface="Arial"/>
              </a:rPr>
              <a:t>thêm </a:t>
            </a:r>
            <a:r>
              <a:rPr sz="2800" spc="-5" dirty="0">
                <a:latin typeface="Arial"/>
                <a:cs typeface="Arial"/>
              </a:rPr>
              <a:t>các Driver và Stub để tiến  hành kiểm thử </a:t>
            </a:r>
            <a:r>
              <a:rPr sz="2800" spc="-10" dirty="0">
                <a:latin typeface="Arial"/>
                <a:cs typeface="Arial"/>
              </a:rPr>
              <a:t>đơn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vị.</a:t>
            </a:r>
            <a:endParaRPr sz="2800">
              <a:latin typeface="Arial"/>
              <a:cs typeface="Arial"/>
            </a:endParaRPr>
          </a:p>
          <a:p>
            <a:pPr marL="355600" marR="3225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Arial"/>
                <a:cs typeface="Arial"/>
              </a:rPr>
              <a:t>Bộ </a:t>
            </a:r>
            <a:r>
              <a:rPr sz="2800" b="1" spc="-5" dirty="0">
                <a:latin typeface="Arial"/>
                <a:cs typeface="Arial"/>
              </a:rPr>
              <a:t>lái (driver): </a:t>
            </a:r>
            <a:r>
              <a:rPr sz="2800" spc="-5" dirty="0">
                <a:latin typeface="Arial"/>
                <a:cs typeface="Arial"/>
              </a:rPr>
              <a:t>là một hàm main điều khiển việc  </a:t>
            </a:r>
            <a:r>
              <a:rPr sz="2800" spc="-10" dirty="0">
                <a:latin typeface="Arial"/>
                <a:cs typeface="Arial"/>
              </a:rPr>
              <a:t>đưa </a:t>
            </a:r>
            <a:r>
              <a:rPr sz="2800" spc="-5" dirty="0">
                <a:latin typeface="Arial"/>
                <a:cs typeface="Arial"/>
              </a:rPr>
              <a:t>dữ liệu vào </a:t>
            </a:r>
            <a:r>
              <a:rPr sz="2800" dirty="0">
                <a:latin typeface="Arial"/>
                <a:cs typeface="Arial"/>
              </a:rPr>
              <a:t>và nhận </a:t>
            </a:r>
            <a:r>
              <a:rPr sz="2800" spc="-5" dirty="0">
                <a:latin typeface="Arial"/>
                <a:cs typeface="Arial"/>
              </a:rPr>
              <a:t>kết quả của module  đang cần </a:t>
            </a:r>
            <a:r>
              <a:rPr sz="2800" dirty="0">
                <a:latin typeface="Arial"/>
                <a:cs typeface="Arial"/>
              </a:rPr>
              <a:t>kiểm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  <a:p>
            <a:pPr marL="355600" marR="762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Arial"/>
                <a:cs typeface="Arial"/>
              </a:rPr>
              <a:t>Cuống </a:t>
            </a:r>
            <a:r>
              <a:rPr sz="2800" b="1" spc="-5" dirty="0">
                <a:latin typeface="Arial"/>
                <a:cs typeface="Arial"/>
              </a:rPr>
              <a:t>(stub): </a:t>
            </a:r>
            <a:r>
              <a:rPr sz="2800" spc="-5" dirty="0">
                <a:latin typeface="Arial"/>
                <a:cs typeface="Arial"/>
              </a:rPr>
              <a:t>là một chương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máy tính dùng  để </a:t>
            </a:r>
            <a:r>
              <a:rPr sz="2800" dirty="0">
                <a:latin typeface="Arial"/>
                <a:cs typeface="Arial"/>
              </a:rPr>
              <a:t>thay </a:t>
            </a:r>
            <a:r>
              <a:rPr sz="2800" spc="-5" dirty="0">
                <a:latin typeface="Arial"/>
                <a:cs typeface="Arial"/>
              </a:rPr>
              <a:t>thế cho một module phần mềm sẽ được  </a:t>
            </a:r>
            <a:r>
              <a:rPr sz="2800" dirty="0">
                <a:latin typeface="Arial"/>
                <a:cs typeface="Arial"/>
              </a:rPr>
              <a:t>xác </a:t>
            </a:r>
            <a:r>
              <a:rPr sz="2800" spc="-5" dirty="0">
                <a:latin typeface="Arial"/>
                <a:cs typeface="Arial"/>
              </a:rPr>
              <a:t>định </a:t>
            </a:r>
            <a:r>
              <a:rPr sz="2800" dirty="0">
                <a:latin typeface="Arial"/>
                <a:cs typeface="Arial"/>
              </a:rPr>
              <a:t>sau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(IEEE)</a:t>
            </a:r>
            <a:endParaRPr sz="2800">
              <a:latin typeface="Arial"/>
              <a:cs typeface="Arial"/>
            </a:endParaRPr>
          </a:p>
          <a:p>
            <a:pPr marL="355600" marR="9842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Stub (dummy program): Là một đoạn mã dùng </a:t>
            </a:r>
            <a:r>
              <a:rPr sz="2800" spc="-10" dirty="0">
                <a:latin typeface="Arial"/>
                <a:cs typeface="Arial"/>
              </a:rPr>
              <a:t>để  </a:t>
            </a:r>
            <a:r>
              <a:rPr sz="2800" spc="-5" dirty="0">
                <a:latin typeface="Arial"/>
                <a:cs typeface="Arial"/>
              </a:rPr>
              <a:t>mô phỏng hoạt động của thành </a:t>
            </a:r>
            <a:r>
              <a:rPr sz="2800" dirty="0">
                <a:latin typeface="Arial"/>
                <a:cs typeface="Arial"/>
              </a:rPr>
              <a:t>phần </a:t>
            </a:r>
            <a:r>
              <a:rPr sz="2800" spc="-5" dirty="0">
                <a:latin typeface="Arial"/>
                <a:cs typeface="Arial"/>
              </a:rPr>
              <a:t>còn</a:t>
            </a:r>
            <a:r>
              <a:rPr sz="2800" spc="114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thiếu.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577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3.1.3 Kỹ </a:t>
            </a:r>
            <a:r>
              <a:rPr dirty="0"/>
              <a:t>thuật </a:t>
            </a:r>
            <a:r>
              <a:rPr spc="-5" dirty="0"/>
              <a:t>kiểm thử đơn</a:t>
            </a:r>
            <a:r>
              <a:rPr spc="-50" dirty="0"/>
              <a:t> </a:t>
            </a:r>
            <a:r>
              <a:rPr dirty="0"/>
              <a:t>vị</a:t>
            </a:r>
          </a:p>
        </p:txBody>
      </p:sp>
      <p:sp>
        <p:nvSpPr>
          <p:cNvPr id="3" name="object 3"/>
          <p:cNvSpPr/>
          <p:nvPr/>
        </p:nvSpPr>
        <p:spPr>
          <a:xfrm>
            <a:off x="1233487" y="1609725"/>
            <a:ext cx="6677025" cy="3638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1929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Code </a:t>
            </a:r>
            <a:r>
              <a:rPr b="0" dirty="0">
                <a:latin typeface="Arial"/>
                <a:cs typeface="Arial"/>
              </a:rPr>
              <a:t>example</a:t>
            </a:r>
            <a:r>
              <a:rPr b="0" spc="-9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-Stub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57376"/>
            <a:ext cx="7523480" cy="49764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Arial"/>
                <a:cs typeface="Arial"/>
              </a:rPr>
              <a:t>void </a:t>
            </a:r>
            <a:r>
              <a:rPr sz="2800" dirty="0">
                <a:latin typeface="Arial"/>
                <a:cs typeface="Arial"/>
              </a:rPr>
              <a:t>function WeTest(params…)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….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int </a:t>
            </a:r>
            <a:r>
              <a:rPr sz="2800" spc="-5" dirty="0">
                <a:latin typeface="Arial"/>
                <a:cs typeface="Arial"/>
              </a:rPr>
              <a:t>p=</a:t>
            </a:r>
            <a:r>
              <a:rPr sz="2800" dirty="0">
                <a:latin typeface="Arial"/>
                <a:cs typeface="Arial"/>
              </a:rPr>
              <a:t> price(param1);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….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} // </a:t>
            </a:r>
            <a:r>
              <a:rPr sz="2800" i="1" spc="-5" dirty="0">
                <a:latin typeface="Arial"/>
                <a:cs typeface="Arial"/>
              </a:rPr>
              <a:t>chương </a:t>
            </a:r>
            <a:r>
              <a:rPr sz="2800" i="1" spc="25" dirty="0">
                <a:latin typeface="Arial"/>
                <a:cs typeface="Arial"/>
              </a:rPr>
              <a:t>trình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chính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void </a:t>
            </a:r>
            <a:r>
              <a:rPr sz="2800" dirty="0">
                <a:latin typeface="Arial"/>
                <a:cs typeface="Arial"/>
              </a:rPr>
              <a:t>price(int </a:t>
            </a:r>
            <a:r>
              <a:rPr sz="2800" spc="-5" dirty="0">
                <a:latin typeface="Arial"/>
                <a:cs typeface="Arial"/>
              </a:rPr>
              <a:t>param)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{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return 10; </a:t>
            </a:r>
            <a:r>
              <a:rPr sz="2800" spc="-5" dirty="0">
                <a:latin typeface="Arial"/>
                <a:cs typeface="Arial"/>
              </a:rPr>
              <a:t>//</a:t>
            </a:r>
            <a:r>
              <a:rPr sz="2800" i="1" spc="-5" dirty="0">
                <a:latin typeface="Arial"/>
                <a:cs typeface="Arial"/>
              </a:rPr>
              <a:t>không cần quan tâm giá </a:t>
            </a:r>
            <a:r>
              <a:rPr sz="2800" i="1" dirty="0">
                <a:latin typeface="Arial"/>
                <a:cs typeface="Arial"/>
              </a:rPr>
              <a:t>là </a:t>
            </a:r>
            <a:r>
              <a:rPr sz="2800" i="1" spc="35" dirty="0">
                <a:latin typeface="Arial"/>
                <a:cs typeface="Arial"/>
              </a:rPr>
              <a:t>gì, </a:t>
            </a:r>
            <a:r>
              <a:rPr sz="2800" i="1" spc="-5" dirty="0">
                <a:latin typeface="Arial"/>
                <a:cs typeface="Arial"/>
              </a:rPr>
              <a:t>được  tính thế nào chỉ </a:t>
            </a:r>
            <a:r>
              <a:rPr sz="2800" i="1" dirty="0">
                <a:latin typeface="Arial"/>
                <a:cs typeface="Arial"/>
              </a:rPr>
              <a:t>cần </a:t>
            </a:r>
            <a:r>
              <a:rPr sz="2800" i="1" spc="-5" dirty="0">
                <a:latin typeface="Arial"/>
                <a:cs typeface="Arial"/>
              </a:rPr>
              <a:t>giá trị trả về để </a:t>
            </a:r>
            <a:r>
              <a:rPr sz="2800" i="1" dirty="0">
                <a:latin typeface="Arial"/>
                <a:cs typeface="Arial"/>
              </a:rPr>
              <a:t>test </a:t>
            </a:r>
            <a:r>
              <a:rPr sz="2800" i="1" spc="-5" dirty="0">
                <a:latin typeface="Arial"/>
                <a:cs typeface="Arial"/>
              </a:rPr>
              <a:t>module  </a:t>
            </a:r>
            <a:r>
              <a:rPr sz="2800" i="1" dirty="0">
                <a:latin typeface="Arial"/>
                <a:cs typeface="Arial"/>
              </a:rPr>
              <a:t>function</a:t>
            </a:r>
            <a:r>
              <a:rPr sz="2800" i="1" spc="-1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WeTest</a:t>
            </a:r>
            <a:endParaRPr sz="2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} // đây là stub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73126"/>
            <a:ext cx="5970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BÀI </a:t>
            </a:r>
            <a:r>
              <a:rPr spc="-5" dirty="0"/>
              <a:t>3: Các </a:t>
            </a:r>
            <a:r>
              <a:rPr dirty="0"/>
              <a:t>cấp </a:t>
            </a:r>
            <a:r>
              <a:rPr spc="-5" dirty="0"/>
              <a:t>độ kiểm</a:t>
            </a:r>
            <a:r>
              <a:rPr spc="-70" dirty="0"/>
              <a:t> </a:t>
            </a:r>
            <a:r>
              <a:rPr spc="-5" dirty="0"/>
              <a:t>thử</a:t>
            </a:r>
          </a:p>
        </p:txBody>
      </p:sp>
      <p:sp>
        <p:nvSpPr>
          <p:cNvPr id="3" name="object 3"/>
          <p:cNvSpPr/>
          <p:nvPr/>
        </p:nvSpPr>
        <p:spPr>
          <a:xfrm>
            <a:off x="655319" y="1380744"/>
            <a:ext cx="8034528" cy="47304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472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Code </a:t>
            </a:r>
            <a:r>
              <a:rPr b="0" dirty="0">
                <a:latin typeface="Arial"/>
                <a:cs typeface="Arial"/>
              </a:rPr>
              <a:t>example-</a:t>
            </a:r>
            <a:r>
              <a:rPr b="0" spc="-85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Driver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6020315"/>
            <a:ext cx="144145" cy="422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0"/>
              </a:lnSpc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2531"/>
            <a:ext cx="7509509" cy="446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void </a:t>
            </a:r>
            <a:r>
              <a:rPr sz="2800" dirty="0">
                <a:latin typeface="Arial"/>
                <a:cs typeface="Arial"/>
              </a:rPr>
              <a:t>function ThatCallPrice(params…) </a:t>
            </a:r>
            <a:r>
              <a:rPr sz="2800" spc="-5" dirty="0">
                <a:latin typeface="Arial"/>
                <a:cs typeface="Arial"/>
              </a:rPr>
              <a:t>{// </a:t>
            </a:r>
            <a:r>
              <a:rPr sz="2800" dirty="0">
                <a:latin typeface="Arial"/>
                <a:cs typeface="Arial"/>
              </a:rPr>
              <a:t>đây </a:t>
            </a:r>
            <a:r>
              <a:rPr sz="2800" spc="-5" dirty="0">
                <a:latin typeface="Arial"/>
                <a:cs typeface="Arial"/>
              </a:rPr>
              <a:t>là  driver</a:t>
            </a:r>
            <a:endParaRPr sz="2800">
              <a:latin typeface="Arial"/>
              <a:cs typeface="Arial"/>
            </a:endParaRPr>
          </a:p>
          <a:p>
            <a:pPr marL="927100" marR="3128645">
              <a:lnSpc>
                <a:spcPct val="120000"/>
              </a:lnSpc>
            </a:pPr>
            <a:r>
              <a:rPr sz="2800" spc="-5" dirty="0">
                <a:latin typeface="Arial"/>
                <a:cs typeface="Arial"/>
              </a:rPr>
              <a:t>int p= </a:t>
            </a:r>
            <a:r>
              <a:rPr sz="2800" dirty="0">
                <a:latin typeface="Arial"/>
                <a:cs typeface="Arial"/>
              </a:rPr>
              <a:t>price(param1);  printf(“Price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is:%d”,p);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}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"/>
                <a:cs typeface="Arial"/>
              </a:rPr>
              <a:t>void price(int param){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….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// chương </a:t>
            </a:r>
            <a:r>
              <a:rPr sz="2800" spc="25" dirty="0">
                <a:latin typeface="Arial"/>
                <a:cs typeface="Arial"/>
              </a:rPr>
              <a:t>trình </a:t>
            </a:r>
            <a:r>
              <a:rPr sz="2800" spc="-5" dirty="0">
                <a:latin typeface="Arial"/>
                <a:cs typeface="Arial"/>
              </a:rPr>
              <a:t>chính để </a:t>
            </a:r>
            <a:r>
              <a:rPr sz="2800" dirty="0">
                <a:latin typeface="Arial"/>
                <a:cs typeface="Arial"/>
              </a:rPr>
              <a:t>tính </a:t>
            </a:r>
            <a:r>
              <a:rPr sz="2800" spc="-10" dirty="0">
                <a:latin typeface="Arial"/>
                <a:cs typeface="Arial"/>
              </a:rPr>
              <a:t>được </a:t>
            </a:r>
            <a:r>
              <a:rPr sz="2800" spc="-5" dirty="0">
                <a:latin typeface="Arial"/>
                <a:cs typeface="Arial"/>
              </a:rPr>
              <a:t>giá </a:t>
            </a:r>
            <a:r>
              <a:rPr sz="2800" dirty="0">
                <a:latin typeface="Arial"/>
                <a:cs typeface="Arial"/>
              </a:rPr>
              <a:t>trị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thật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48387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77190" algn="l"/>
                <a:tab pos="377825" algn="l"/>
              </a:tabLst>
            </a:pPr>
            <a:r>
              <a:rPr spc="-5" dirty="0"/>
              <a:t>Kiểm </a:t>
            </a:r>
            <a:r>
              <a:rPr dirty="0"/>
              <a:t>thử tích </a:t>
            </a:r>
            <a:r>
              <a:rPr spc="-5" dirty="0"/>
              <a:t>hợp nhằm nhận được </a:t>
            </a:r>
            <a:r>
              <a:rPr dirty="0"/>
              <a:t>một </a:t>
            </a:r>
            <a:r>
              <a:rPr spc="-5" dirty="0"/>
              <a:t>bộ phận </a:t>
            </a:r>
            <a:r>
              <a:rPr dirty="0"/>
              <a:t>chức  </a:t>
            </a:r>
            <a:r>
              <a:rPr spc="-5" dirty="0"/>
              <a:t>năng hay </a:t>
            </a:r>
            <a:r>
              <a:rPr dirty="0"/>
              <a:t>một </a:t>
            </a:r>
            <a:r>
              <a:rPr spc="-5" dirty="0"/>
              <a:t>hệ </a:t>
            </a:r>
            <a:r>
              <a:rPr dirty="0"/>
              <a:t>con</a:t>
            </a:r>
            <a:r>
              <a:rPr spc="30" dirty="0"/>
              <a:t> </a:t>
            </a:r>
            <a:r>
              <a:rPr dirty="0"/>
              <a:t>tốt</a:t>
            </a:r>
          </a:p>
          <a:p>
            <a:pPr marL="377825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77190" algn="l"/>
                <a:tab pos="377825" algn="l"/>
              </a:tabLst>
            </a:pPr>
            <a:r>
              <a:rPr spc="-5" dirty="0"/>
              <a:t>Là </a:t>
            </a:r>
            <a:r>
              <a:rPr dirty="0"/>
              <a:t>một kỹ thuật có tính </a:t>
            </a:r>
            <a:r>
              <a:rPr spc="-5" dirty="0"/>
              <a:t>hệ thống để </a:t>
            </a:r>
            <a:r>
              <a:rPr spc="-10" dirty="0"/>
              <a:t>xây </a:t>
            </a:r>
            <a:r>
              <a:rPr spc="-5" dirty="0"/>
              <a:t>dựng </a:t>
            </a:r>
            <a:r>
              <a:rPr dirty="0"/>
              <a:t>cấu trúc</a:t>
            </a:r>
            <a:r>
              <a:rPr spc="-60" dirty="0"/>
              <a:t> </a:t>
            </a:r>
            <a:r>
              <a:rPr dirty="0"/>
              <a:t>của</a:t>
            </a:r>
          </a:p>
          <a:p>
            <a:pPr marL="377825">
              <a:lnSpc>
                <a:spcPct val="100000"/>
              </a:lnSpc>
            </a:pPr>
            <a:r>
              <a:rPr dirty="0"/>
              <a:t>chương</a:t>
            </a:r>
            <a:r>
              <a:rPr spc="5" dirty="0"/>
              <a:t> </a:t>
            </a:r>
            <a:r>
              <a:rPr spc="20" dirty="0"/>
              <a:t>trình</a:t>
            </a:r>
          </a:p>
          <a:p>
            <a:pPr marL="377825" marR="1905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77190" algn="l"/>
                <a:tab pos="377825" algn="l"/>
              </a:tabLst>
            </a:pPr>
            <a:r>
              <a:rPr dirty="0"/>
              <a:t>Từ các </a:t>
            </a:r>
            <a:r>
              <a:rPr spc="-5" dirty="0"/>
              <a:t>module đã qua </a:t>
            </a:r>
            <a:r>
              <a:rPr dirty="0"/>
              <a:t>kiểm thử </a:t>
            </a:r>
            <a:r>
              <a:rPr spc="-5" dirty="0"/>
              <a:t>đơn </a:t>
            </a:r>
            <a:r>
              <a:rPr dirty="0"/>
              <a:t>vị, </a:t>
            </a:r>
            <a:r>
              <a:rPr spc="-10" dirty="0"/>
              <a:t>xây </a:t>
            </a:r>
            <a:r>
              <a:rPr spc="-5" dirty="0"/>
              <a:t>dựng </a:t>
            </a:r>
            <a:r>
              <a:rPr dirty="0"/>
              <a:t>cấu </a:t>
            </a:r>
            <a:r>
              <a:rPr spc="-5" dirty="0"/>
              <a:t>trúc  chương </a:t>
            </a:r>
            <a:r>
              <a:rPr spc="20" dirty="0"/>
              <a:t>trình </a:t>
            </a:r>
            <a:r>
              <a:rPr spc="-5" dirty="0"/>
              <a:t>đảm bảo </a:t>
            </a:r>
            <a:r>
              <a:rPr dirty="0"/>
              <a:t>tuân theo </a:t>
            </a:r>
            <a:r>
              <a:rPr spc="-5" dirty="0"/>
              <a:t>thiết</a:t>
            </a:r>
            <a:r>
              <a:rPr spc="-40" dirty="0"/>
              <a:t> </a:t>
            </a:r>
            <a:r>
              <a:rPr dirty="0"/>
              <a:t>kế</a:t>
            </a:r>
          </a:p>
          <a:p>
            <a:pPr marL="377825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77190" algn="l"/>
                <a:tab pos="377825" algn="l"/>
              </a:tabLst>
            </a:pPr>
            <a:r>
              <a:rPr spc="-5" dirty="0"/>
              <a:t>Có hai </a:t>
            </a:r>
            <a:r>
              <a:rPr dirty="0"/>
              <a:t>cách tích</a:t>
            </a:r>
            <a:r>
              <a:rPr spc="-20" dirty="0"/>
              <a:t> </a:t>
            </a:r>
            <a:r>
              <a:rPr spc="-5" dirty="0"/>
              <a:t>hợp:</a:t>
            </a:r>
          </a:p>
          <a:p>
            <a:pPr marL="377825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77190" algn="l"/>
                <a:tab pos="377825" algn="l"/>
              </a:tabLst>
            </a:pPr>
            <a:r>
              <a:rPr b="1" dirty="0">
                <a:latin typeface="Arial"/>
                <a:cs typeface="Arial"/>
              </a:rPr>
              <a:t>Tích hợp từng </a:t>
            </a:r>
            <a:r>
              <a:rPr b="1" spc="-5" dirty="0">
                <a:latin typeface="Arial"/>
                <a:cs typeface="Arial"/>
              </a:rPr>
              <a:t>bước</a:t>
            </a:r>
            <a:r>
              <a:rPr spc="-5" dirty="0"/>
              <a:t>. Theo </a:t>
            </a:r>
            <a:r>
              <a:rPr dirty="0"/>
              <a:t>cách </a:t>
            </a:r>
            <a:r>
              <a:rPr spc="-5" dirty="0"/>
              <a:t>này </a:t>
            </a:r>
            <a:r>
              <a:rPr dirty="0"/>
              <a:t>có </a:t>
            </a:r>
            <a:r>
              <a:rPr spc="-5" dirty="0"/>
              <a:t>3 chiến</a:t>
            </a:r>
            <a:r>
              <a:rPr spc="-50" dirty="0"/>
              <a:t> </a:t>
            </a:r>
            <a:r>
              <a:rPr spc="-5" dirty="0"/>
              <a:t>lược:</a:t>
            </a:r>
          </a:p>
          <a:p>
            <a:pPr marL="77851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79145" algn="l"/>
              </a:tabLst>
            </a:pPr>
            <a:r>
              <a:rPr sz="2400" dirty="0">
                <a:latin typeface="Arial"/>
                <a:cs typeface="Arial"/>
              </a:rPr>
              <a:t>Tích </a:t>
            </a:r>
            <a:r>
              <a:rPr sz="2400" spc="-5" dirty="0">
                <a:latin typeface="Arial"/>
                <a:cs typeface="Arial"/>
              </a:rPr>
              <a:t>hợp </a:t>
            </a:r>
            <a:r>
              <a:rPr sz="2400" dirty="0">
                <a:latin typeface="Arial"/>
                <a:cs typeface="Arial"/>
              </a:rPr>
              <a:t>từ </a:t>
            </a:r>
            <a:r>
              <a:rPr sz="2400" spc="-5" dirty="0">
                <a:latin typeface="Arial"/>
                <a:cs typeface="Arial"/>
              </a:rPr>
              <a:t>dưới lên </a:t>
            </a:r>
            <a:r>
              <a:rPr sz="2400" dirty="0">
                <a:latin typeface="Arial"/>
                <a:cs typeface="Arial"/>
              </a:rPr>
              <a:t>(bottom-up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testing)</a:t>
            </a:r>
            <a:endParaRPr sz="2400">
              <a:latin typeface="Arial"/>
              <a:cs typeface="Arial"/>
            </a:endParaRPr>
          </a:p>
          <a:p>
            <a:pPr marL="77851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79145" algn="l"/>
              </a:tabLst>
            </a:pPr>
            <a:r>
              <a:rPr sz="2400" dirty="0">
                <a:latin typeface="Arial"/>
                <a:cs typeface="Arial"/>
              </a:rPr>
              <a:t>Tích </a:t>
            </a:r>
            <a:r>
              <a:rPr sz="2400" spc="-5" dirty="0">
                <a:latin typeface="Arial"/>
                <a:cs typeface="Arial"/>
              </a:rPr>
              <a:t>hợp </a:t>
            </a:r>
            <a:r>
              <a:rPr sz="2400" dirty="0">
                <a:latin typeface="Arial"/>
                <a:cs typeface="Arial"/>
              </a:rPr>
              <a:t>từ trên </a:t>
            </a:r>
            <a:r>
              <a:rPr sz="2400" spc="-10" dirty="0">
                <a:latin typeface="Arial"/>
                <a:cs typeface="Arial"/>
              </a:rPr>
              <a:t>xuống </a:t>
            </a:r>
            <a:r>
              <a:rPr sz="2400" spc="-5" dirty="0">
                <a:latin typeface="Arial"/>
                <a:cs typeface="Arial"/>
              </a:rPr>
              <a:t>(top-down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testing)</a:t>
            </a:r>
            <a:endParaRPr sz="2400">
              <a:latin typeface="Arial"/>
              <a:cs typeface="Arial"/>
            </a:endParaRPr>
          </a:p>
          <a:p>
            <a:pPr marL="77851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79145" algn="l"/>
              </a:tabLst>
            </a:pPr>
            <a:r>
              <a:rPr sz="2400" spc="-5" dirty="0">
                <a:latin typeface="Arial"/>
                <a:cs typeface="Arial"/>
              </a:rPr>
              <a:t>Kết hợp 2 chiến lược </a:t>
            </a:r>
            <a:r>
              <a:rPr sz="2400" dirty="0">
                <a:latin typeface="Arial"/>
                <a:cs typeface="Arial"/>
              </a:rPr>
              <a:t>trên </a:t>
            </a:r>
            <a:r>
              <a:rPr sz="2400" spc="-5" dirty="0">
                <a:latin typeface="Arial"/>
                <a:cs typeface="Arial"/>
              </a:rPr>
              <a:t>(sandwich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testing)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9740" y="5959468"/>
            <a:ext cx="132715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2640" y="5959468"/>
            <a:ext cx="7973059" cy="574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b="1" dirty="0">
                <a:latin typeface="Arial"/>
                <a:cs typeface="Arial"/>
              </a:rPr>
              <a:t>Tích hợp </a:t>
            </a:r>
            <a:r>
              <a:rPr sz="2400" b="1" spc="-5" dirty="0">
                <a:latin typeface="Arial"/>
                <a:cs typeface="Arial"/>
              </a:rPr>
              <a:t>đồng </a:t>
            </a:r>
            <a:r>
              <a:rPr sz="2400" b="1" dirty="0">
                <a:latin typeface="Arial"/>
                <a:cs typeface="Arial"/>
              </a:rPr>
              <a:t>thời</a:t>
            </a:r>
            <a:r>
              <a:rPr sz="2400" dirty="0">
                <a:latin typeface="Arial"/>
                <a:cs typeface="Arial"/>
              </a:rPr>
              <a:t>: </a:t>
            </a: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thử vụ </a:t>
            </a:r>
            <a:r>
              <a:rPr sz="2400" spc="-5" dirty="0">
                <a:latin typeface="Arial"/>
                <a:cs typeface="Arial"/>
              </a:rPr>
              <a:t>nổ lớn </a:t>
            </a:r>
            <a:r>
              <a:rPr sz="2400" dirty="0">
                <a:latin typeface="Arial"/>
                <a:cs typeface="Arial"/>
              </a:rPr>
              <a:t>(big </a:t>
            </a:r>
            <a:r>
              <a:rPr sz="2400" spc="-5" dirty="0">
                <a:latin typeface="Arial"/>
                <a:cs typeface="Arial"/>
              </a:rPr>
              <a:t>bang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testing)</a:t>
            </a:r>
            <a:endParaRPr sz="2400">
              <a:latin typeface="Arial"/>
              <a:cs typeface="Arial"/>
            </a:endParaRPr>
          </a:p>
          <a:p>
            <a:pPr marR="125095" algn="r">
              <a:lnSpc>
                <a:spcPct val="100000"/>
              </a:lnSpc>
              <a:spcBef>
                <a:spcPts val="450"/>
              </a:spcBef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21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340" y="391414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3.2. </a:t>
            </a:r>
            <a:r>
              <a:rPr b="0" dirty="0">
                <a:latin typeface="Arial"/>
                <a:cs typeface="Arial"/>
              </a:rPr>
              <a:t>Kiểm thử tích</a:t>
            </a:r>
            <a:r>
              <a:rPr b="0" spc="-70" dirty="0">
                <a:latin typeface="Arial"/>
                <a:cs typeface="Arial"/>
              </a:rPr>
              <a:t> </a:t>
            </a:r>
            <a:r>
              <a:rPr b="0" dirty="0">
                <a:latin typeface="Arial"/>
                <a:cs typeface="Arial"/>
              </a:rPr>
              <a:t>hợp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076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Tích hợp </a:t>
            </a:r>
            <a:r>
              <a:rPr spc="-5" dirty="0"/>
              <a:t>từ </a:t>
            </a:r>
            <a:r>
              <a:rPr dirty="0"/>
              <a:t>trên</a:t>
            </a:r>
            <a:r>
              <a:rPr spc="-95" dirty="0"/>
              <a:t> </a:t>
            </a:r>
            <a:r>
              <a:rPr spc="-5" dirty="0"/>
              <a:t>xuống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9483"/>
            <a:ext cx="7995284" cy="3830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Module chính được </a:t>
            </a:r>
            <a:r>
              <a:rPr sz="2600" spc="5" dirty="0">
                <a:latin typeface="Times New Roman"/>
                <a:cs typeface="Times New Roman"/>
              </a:rPr>
              <a:t>dùng như </a:t>
            </a:r>
            <a:r>
              <a:rPr sz="2600" spc="-5" dirty="0">
                <a:latin typeface="Times New Roman"/>
                <a:cs typeface="Times New Roman"/>
              </a:rPr>
              <a:t>là </a:t>
            </a:r>
            <a:r>
              <a:rPr sz="2600" dirty="0">
                <a:latin typeface="Times New Roman"/>
                <a:cs typeface="Times New Roman"/>
              </a:rPr>
              <a:t>driver, và </a:t>
            </a:r>
            <a:r>
              <a:rPr sz="2600" spc="-5" dirty="0">
                <a:latin typeface="Times New Roman"/>
                <a:cs typeface="Times New Roman"/>
              </a:rPr>
              <a:t>stub </a:t>
            </a:r>
            <a:r>
              <a:rPr sz="2600" dirty="0">
                <a:latin typeface="Times New Roman"/>
                <a:cs typeface="Times New Roman"/>
              </a:rPr>
              <a:t>được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thay  thế bởi </a:t>
            </a: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dirty="0">
                <a:latin typeface="Times New Roman"/>
                <a:cs typeface="Times New Roman"/>
              </a:rPr>
              <a:t>module con trực </a:t>
            </a:r>
            <a:r>
              <a:rPr sz="2600" spc="-5" dirty="0">
                <a:latin typeface="Times New Roman"/>
                <a:cs typeface="Times New Roman"/>
              </a:rPr>
              <a:t>tiếp </a:t>
            </a:r>
            <a:r>
              <a:rPr sz="2600" dirty="0">
                <a:latin typeface="Times New Roman"/>
                <a:cs typeface="Times New Roman"/>
              </a:rPr>
              <a:t>của của module chính  này.</a:t>
            </a:r>
            <a:endParaRPr sz="2600">
              <a:latin typeface="Times New Roman"/>
              <a:cs typeface="Times New Roman"/>
            </a:endParaRPr>
          </a:p>
          <a:p>
            <a:pPr marL="355600" marR="22352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Tuỳ thuộc vào </a:t>
            </a:r>
            <a:r>
              <a:rPr sz="2600" spc="-5" dirty="0">
                <a:latin typeface="Times New Roman"/>
                <a:cs typeface="Times New Roman"/>
              </a:rPr>
              <a:t>cách tích </a:t>
            </a:r>
            <a:r>
              <a:rPr sz="2600" dirty="0">
                <a:latin typeface="Times New Roman"/>
                <a:cs typeface="Times New Roman"/>
              </a:rPr>
              <a:t>hợp theo chiều </a:t>
            </a:r>
            <a:r>
              <a:rPr sz="2600" spc="-5" dirty="0">
                <a:latin typeface="Times New Roman"/>
                <a:cs typeface="Times New Roman"/>
              </a:rPr>
              <a:t>sâu (depth-first)  </a:t>
            </a:r>
            <a:r>
              <a:rPr sz="2600" dirty="0">
                <a:latin typeface="Times New Roman"/>
                <a:cs typeface="Times New Roman"/>
              </a:rPr>
              <a:t>hoặc chiều </a:t>
            </a:r>
            <a:r>
              <a:rPr sz="2600" spc="-5" dirty="0">
                <a:latin typeface="Times New Roman"/>
                <a:cs typeface="Times New Roman"/>
              </a:rPr>
              <a:t>ngang(breath-first), mỗi stub </a:t>
            </a:r>
            <a:r>
              <a:rPr sz="2600" dirty="0">
                <a:latin typeface="Times New Roman"/>
                <a:cs typeface="Times New Roman"/>
              </a:rPr>
              <a:t>con được thay  thế </a:t>
            </a:r>
            <a:r>
              <a:rPr sz="2600" spc="-5" dirty="0">
                <a:latin typeface="Times New Roman"/>
                <a:cs typeface="Times New Roman"/>
              </a:rPr>
              <a:t>một lần </a:t>
            </a:r>
            <a:r>
              <a:rPr sz="2600" dirty="0">
                <a:latin typeface="Times New Roman"/>
                <a:cs typeface="Times New Roman"/>
              </a:rPr>
              <a:t>bởi module tương ứng đã kiểm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thử.</a:t>
            </a: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Tiến hành kiểm thử </a:t>
            </a:r>
            <a:r>
              <a:rPr sz="2600" spc="5" dirty="0">
                <a:latin typeface="Times New Roman"/>
                <a:cs typeface="Times New Roman"/>
              </a:rPr>
              <a:t>khi </a:t>
            </a:r>
            <a:r>
              <a:rPr sz="2600" spc="-5" dirty="0">
                <a:latin typeface="Times New Roman"/>
                <a:cs typeface="Times New Roman"/>
              </a:rPr>
              <a:t>có sự </a:t>
            </a:r>
            <a:r>
              <a:rPr sz="2600" dirty="0">
                <a:latin typeface="Times New Roman"/>
                <a:cs typeface="Times New Roman"/>
              </a:rPr>
              <a:t>thay thế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mới</a:t>
            </a:r>
            <a:endParaRPr sz="2600">
              <a:latin typeface="Times New Roman"/>
              <a:cs typeface="Times New Roman"/>
            </a:endParaRPr>
          </a:p>
          <a:p>
            <a:pPr marL="355600" marR="600710" indent="-342900">
              <a:lnSpc>
                <a:spcPct val="100000"/>
              </a:lnSpc>
              <a:spcBef>
                <a:spcPts val="625"/>
              </a:spcBef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Tiến hành kiểm thử </a:t>
            </a:r>
            <a:r>
              <a:rPr sz="2600" spc="5" dirty="0">
                <a:latin typeface="Times New Roman"/>
                <a:cs typeface="Times New Roman"/>
              </a:rPr>
              <a:t>hồi quy </a:t>
            </a:r>
            <a:r>
              <a:rPr sz="2600" dirty="0">
                <a:latin typeface="Times New Roman"/>
                <a:cs typeface="Times New Roman"/>
              </a:rPr>
              <a:t>để phát hiện </a:t>
            </a: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dirty="0">
                <a:latin typeface="Times New Roman"/>
                <a:cs typeface="Times New Roman"/>
              </a:rPr>
              <a:t>lỗi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khác  trong từng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module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0761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Tích hợp </a:t>
            </a:r>
            <a:r>
              <a:rPr spc="-5" dirty="0"/>
              <a:t>từ </a:t>
            </a:r>
            <a:r>
              <a:rPr dirty="0"/>
              <a:t>trên</a:t>
            </a:r>
            <a:r>
              <a:rPr spc="-95" dirty="0"/>
              <a:t> </a:t>
            </a:r>
            <a:r>
              <a:rPr spc="-5" dirty="0"/>
              <a:t>xuống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55975" y="4892116"/>
            <a:ext cx="5000625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Tích hợp kiểu từ trên </a:t>
            </a:r>
            <a:r>
              <a:rPr sz="2400" spc="-5" dirty="0">
                <a:latin typeface="Times New Roman"/>
                <a:cs typeface="Times New Roman"/>
              </a:rPr>
              <a:t>xuống </a:t>
            </a:r>
            <a:r>
              <a:rPr sz="2400" dirty="0">
                <a:latin typeface="Times New Roman"/>
                <a:cs typeface="Times New Roman"/>
              </a:rPr>
              <a:t>theo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hình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thức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depth-first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Tiết kiệm được chi phí tạo các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driver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9659" y="1484312"/>
            <a:ext cx="626110" cy="37020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7645">
              <a:lnSpc>
                <a:spcPts val="1825"/>
              </a:lnSpc>
            </a:pPr>
            <a:r>
              <a:rPr sz="1800" b="1" spc="-370" dirty="0">
                <a:solidFill>
                  <a:srgbClr val="080D2B"/>
                </a:solidFill>
                <a:latin typeface="Arial"/>
                <a:cs typeface="Arial"/>
              </a:rPr>
              <a:t>M</a:t>
            </a:r>
            <a:r>
              <a:rPr sz="1600" b="1" spc="-370" dirty="0">
                <a:solidFill>
                  <a:srgbClr val="080D2B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5789" y="2790888"/>
            <a:ext cx="610235" cy="37020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ts val="1825"/>
              </a:lnSpc>
            </a:pPr>
            <a:r>
              <a:rPr sz="1800" b="1" spc="-370" dirty="0">
                <a:solidFill>
                  <a:srgbClr val="080D2B"/>
                </a:solidFill>
                <a:latin typeface="Arial"/>
                <a:cs typeface="Arial"/>
              </a:rPr>
              <a:t>M</a:t>
            </a:r>
            <a:r>
              <a:rPr sz="1600" b="1" spc="-370" dirty="0">
                <a:solidFill>
                  <a:srgbClr val="080D2B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2296" y="2790888"/>
            <a:ext cx="610235" cy="37020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0025">
              <a:lnSpc>
                <a:spcPts val="1825"/>
              </a:lnSpc>
            </a:pPr>
            <a:r>
              <a:rPr sz="1800" b="1" spc="-370" dirty="0">
                <a:solidFill>
                  <a:srgbClr val="080D2B"/>
                </a:solidFill>
                <a:latin typeface="Arial"/>
                <a:cs typeface="Arial"/>
              </a:rPr>
              <a:t>M</a:t>
            </a:r>
            <a:r>
              <a:rPr sz="1600" b="1" spc="-370" dirty="0">
                <a:solidFill>
                  <a:srgbClr val="080D2B"/>
                </a:solidFill>
                <a:latin typeface="Arial"/>
                <a:cs typeface="Arial"/>
              </a:rPr>
              <a:t>4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5789" y="4184713"/>
            <a:ext cx="686435" cy="37020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830"/>
              </a:lnSpc>
            </a:pPr>
            <a:r>
              <a:rPr sz="1800" b="1" spc="-370" dirty="0">
                <a:solidFill>
                  <a:srgbClr val="080D2B"/>
                </a:solidFill>
                <a:latin typeface="Arial"/>
                <a:cs typeface="Arial"/>
              </a:rPr>
              <a:t>M</a:t>
            </a:r>
            <a:r>
              <a:rPr sz="1600" b="1" spc="-370" dirty="0">
                <a:solidFill>
                  <a:srgbClr val="080D2B"/>
                </a:solidFill>
                <a:latin typeface="Arial"/>
                <a:cs typeface="Arial"/>
              </a:rPr>
              <a:t>7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80514" y="2790888"/>
            <a:ext cx="617220" cy="37020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2565">
              <a:lnSpc>
                <a:spcPts val="1825"/>
              </a:lnSpc>
            </a:pPr>
            <a:r>
              <a:rPr sz="1800" b="1" spc="-370" dirty="0">
                <a:solidFill>
                  <a:srgbClr val="080D2B"/>
                </a:solidFill>
                <a:latin typeface="Arial"/>
                <a:cs typeface="Arial"/>
              </a:rPr>
              <a:t>M</a:t>
            </a:r>
            <a:r>
              <a:rPr sz="1600" b="1" spc="-370" dirty="0">
                <a:solidFill>
                  <a:srgbClr val="080D2B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087" y="4184713"/>
            <a:ext cx="610235" cy="37020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755">
              <a:lnSpc>
                <a:spcPts val="1830"/>
              </a:lnSpc>
            </a:pPr>
            <a:r>
              <a:rPr sz="1800" b="1" spc="-370" dirty="0">
                <a:solidFill>
                  <a:srgbClr val="080D2B"/>
                </a:solidFill>
                <a:latin typeface="Arial"/>
                <a:cs typeface="Arial"/>
              </a:rPr>
              <a:t>M</a:t>
            </a:r>
            <a:r>
              <a:rPr sz="1600" b="1" spc="-370" dirty="0">
                <a:solidFill>
                  <a:srgbClr val="080D2B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0007" y="4184713"/>
            <a:ext cx="610235" cy="37020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9390">
              <a:lnSpc>
                <a:spcPts val="1830"/>
              </a:lnSpc>
            </a:pPr>
            <a:r>
              <a:rPr sz="1800" b="1" spc="-370" dirty="0">
                <a:solidFill>
                  <a:srgbClr val="080D2B"/>
                </a:solidFill>
                <a:latin typeface="Arial"/>
                <a:cs typeface="Arial"/>
              </a:rPr>
              <a:t>M</a:t>
            </a:r>
            <a:r>
              <a:rPr sz="1600" b="1" spc="-370" dirty="0">
                <a:solidFill>
                  <a:srgbClr val="080D2B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7087" y="5480050"/>
            <a:ext cx="610235" cy="37020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8755">
              <a:lnSpc>
                <a:spcPts val="1835"/>
              </a:lnSpc>
            </a:pPr>
            <a:r>
              <a:rPr sz="1800" b="1" spc="-370" dirty="0">
                <a:solidFill>
                  <a:srgbClr val="080D2B"/>
                </a:solidFill>
                <a:latin typeface="Arial"/>
                <a:cs typeface="Arial"/>
              </a:rPr>
              <a:t>M</a:t>
            </a:r>
            <a:r>
              <a:rPr sz="1600" b="1" spc="-370" dirty="0">
                <a:solidFill>
                  <a:srgbClr val="080D2B"/>
                </a:solidFill>
                <a:latin typeface="Arial"/>
                <a:cs typeface="Arial"/>
              </a:rPr>
              <a:t>8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31963" y="4641850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19050">
            <a:solidFill>
              <a:srgbClr val="9BD2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1963" y="3270250"/>
            <a:ext cx="1523365" cy="914400"/>
          </a:xfrm>
          <a:custGeom>
            <a:avLst/>
            <a:gdLst/>
            <a:ahLst/>
            <a:cxnLst/>
            <a:rect l="l" t="t" r="r" b="b"/>
            <a:pathLst>
              <a:path w="1523364" h="914400">
                <a:moveTo>
                  <a:pt x="762241" y="0"/>
                </a:moveTo>
                <a:lnTo>
                  <a:pt x="0" y="914400"/>
                </a:lnTo>
              </a:path>
              <a:path w="1523364" h="914400">
                <a:moveTo>
                  <a:pt x="762241" y="0"/>
                </a:moveTo>
                <a:lnTo>
                  <a:pt x="1522971" y="914400"/>
                </a:lnTo>
              </a:path>
            </a:pathLst>
          </a:custGeom>
          <a:ln w="19050">
            <a:solidFill>
              <a:srgbClr val="9BD2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50589" y="3270250"/>
            <a:ext cx="0" cy="914400"/>
          </a:xfrm>
          <a:custGeom>
            <a:avLst/>
            <a:gdLst/>
            <a:ahLst/>
            <a:cxnLst/>
            <a:rect l="l" t="t" r="r" b="b"/>
            <a:pathLst>
              <a:path h="914400">
                <a:moveTo>
                  <a:pt x="0" y="0"/>
                </a:moveTo>
                <a:lnTo>
                  <a:pt x="0" y="914400"/>
                </a:lnTo>
              </a:path>
            </a:pathLst>
          </a:custGeom>
          <a:ln w="19050">
            <a:solidFill>
              <a:srgbClr val="9BD2E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906651" y="1943100"/>
            <a:ext cx="4296410" cy="875030"/>
            <a:chOff x="1906651" y="1943100"/>
            <a:chExt cx="4296410" cy="875030"/>
          </a:xfrm>
        </p:grpSpPr>
        <p:sp>
          <p:nvSpPr>
            <p:cNvPr id="16" name="object 16"/>
            <p:cNvSpPr/>
            <p:nvPr/>
          </p:nvSpPr>
          <p:spPr>
            <a:xfrm>
              <a:off x="3938905" y="1952625"/>
              <a:ext cx="12065" cy="855980"/>
            </a:xfrm>
            <a:custGeom>
              <a:avLst/>
              <a:gdLst/>
              <a:ahLst/>
              <a:cxnLst/>
              <a:rect l="l" t="t" r="r" b="b"/>
              <a:pathLst>
                <a:path w="12064" h="855980">
                  <a:moveTo>
                    <a:pt x="11684" y="0"/>
                  </a:moveTo>
                  <a:lnTo>
                    <a:pt x="0" y="855726"/>
                  </a:lnTo>
                </a:path>
              </a:pathLst>
            </a:custGeom>
            <a:ln w="19049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50589" y="1952625"/>
              <a:ext cx="2242820" cy="819150"/>
            </a:xfrm>
            <a:custGeom>
              <a:avLst/>
              <a:gdLst/>
              <a:ahLst/>
              <a:cxnLst/>
              <a:rect l="l" t="t" r="r" b="b"/>
              <a:pathLst>
                <a:path w="2242820" h="819150">
                  <a:moveTo>
                    <a:pt x="0" y="0"/>
                  </a:moveTo>
                  <a:lnTo>
                    <a:pt x="2242693" y="819150"/>
                  </a:lnTo>
                </a:path>
              </a:pathLst>
            </a:custGeom>
            <a:ln w="19050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16176" y="1952625"/>
              <a:ext cx="2034539" cy="831850"/>
            </a:xfrm>
            <a:custGeom>
              <a:avLst/>
              <a:gdLst/>
              <a:ahLst/>
              <a:cxnLst/>
              <a:rect l="l" t="t" r="r" b="b"/>
              <a:pathLst>
                <a:path w="2034539" h="831850">
                  <a:moveTo>
                    <a:pt x="2034413" y="0"/>
                  </a:moveTo>
                  <a:lnTo>
                    <a:pt x="0" y="831850"/>
                  </a:lnTo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566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Tích hợp </a:t>
            </a:r>
            <a:r>
              <a:rPr spc="-5" dirty="0"/>
              <a:t>từ </a:t>
            </a:r>
            <a:r>
              <a:rPr dirty="0"/>
              <a:t>dưới</a:t>
            </a:r>
            <a:r>
              <a:rPr spc="-85" dirty="0"/>
              <a:t> </a:t>
            </a:r>
            <a:r>
              <a:rPr dirty="0"/>
              <a:t>lên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9483"/>
            <a:ext cx="7930515" cy="39103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0320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Các module </a:t>
            </a:r>
            <a:r>
              <a:rPr sz="2600" spc="-5" dirty="0">
                <a:latin typeface="Times New Roman"/>
                <a:cs typeface="Times New Roman"/>
              </a:rPr>
              <a:t>mức </a:t>
            </a:r>
            <a:r>
              <a:rPr sz="2600" dirty="0">
                <a:latin typeface="Times New Roman"/>
                <a:cs typeface="Times New Roman"/>
              </a:rPr>
              <a:t>thấp nhất được kết hợp thành </a:t>
            </a:r>
            <a:r>
              <a:rPr sz="2600" spc="-5" dirty="0">
                <a:latin typeface="Times New Roman"/>
                <a:cs typeface="Times New Roman"/>
              </a:rPr>
              <a:t>các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nhóm  thể hiện </a:t>
            </a:r>
            <a:r>
              <a:rPr sz="2600" spc="-5" dirty="0">
                <a:latin typeface="Times New Roman"/>
                <a:cs typeface="Times New Roman"/>
              </a:rPr>
              <a:t>một </a:t>
            </a:r>
            <a:r>
              <a:rPr sz="2600" dirty="0">
                <a:latin typeface="Times New Roman"/>
                <a:cs typeface="Times New Roman"/>
              </a:rPr>
              <a:t>chức năng con đặc biệt của phần</a:t>
            </a:r>
            <a:r>
              <a:rPr sz="2600" spc="-1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mềm.</a:t>
            </a:r>
            <a:endParaRPr sz="26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25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Một driver được </a:t>
            </a:r>
            <a:r>
              <a:rPr sz="2600" spc="-5" dirty="0">
                <a:latin typeface="Times New Roman"/>
                <a:cs typeface="Times New Roman"/>
              </a:rPr>
              <a:t>tạo </a:t>
            </a:r>
            <a:r>
              <a:rPr sz="2600" dirty="0">
                <a:latin typeface="Times New Roman"/>
                <a:cs typeface="Times New Roman"/>
              </a:rPr>
              <a:t>ra để thao </a:t>
            </a:r>
            <a:r>
              <a:rPr sz="2600" spc="-5" dirty="0">
                <a:latin typeface="Times New Roman"/>
                <a:cs typeface="Times New Roman"/>
              </a:rPr>
              <a:t>tác các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test-case</a:t>
            </a:r>
            <a:endParaRPr sz="2600">
              <a:latin typeface="Times New Roman"/>
              <a:cs typeface="Times New Roman"/>
            </a:endParaRPr>
          </a:p>
          <a:p>
            <a:pPr marL="355600" marR="69850" indent="-342900" algn="just">
              <a:lnSpc>
                <a:spcPct val="100000"/>
              </a:lnSpc>
              <a:spcBef>
                <a:spcPts val="625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Các module được kiểm thử theo từng nhóm (Cluster): là  nhóm </a:t>
            </a: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dirty="0">
                <a:latin typeface="Times New Roman"/>
                <a:cs typeface="Times New Roman"/>
              </a:rPr>
              <a:t>module </a:t>
            </a:r>
            <a:r>
              <a:rPr sz="2600" spc="-5" dirty="0">
                <a:latin typeface="Times New Roman"/>
                <a:cs typeface="Times New Roman"/>
              </a:rPr>
              <a:t>mà </a:t>
            </a:r>
            <a:r>
              <a:rPr sz="2600" dirty="0">
                <a:latin typeface="Times New Roman"/>
                <a:cs typeface="Times New Roman"/>
              </a:rPr>
              <a:t>module phía </a:t>
            </a:r>
            <a:r>
              <a:rPr sz="2600" spc="-5" dirty="0">
                <a:latin typeface="Times New Roman"/>
                <a:cs typeface="Times New Roman"/>
              </a:rPr>
              <a:t>trên cần </a:t>
            </a:r>
            <a:r>
              <a:rPr sz="2600" dirty="0">
                <a:latin typeface="Times New Roman"/>
                <a:cs typeface="Times New Roman"/>
              </a:rPr>
              <a:t>đến </a:t>
            </a:r>
            <a:r>
              <a:rPr sz="2600" spc="5" dirty="0">
                <a:latin typeface="Times New Roman"/>
                <a:cs typeface="Times New Roman"/>
              </a:rPr>
              <a:t>khi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kiểm  thử</a:t>
            </a:r>
            <a:endParaRPr sz="26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25"/>
              </a:spcBef>
              <a:buChar char="•"/>
              <a:tabLst>
                <a:tab pos="355600" algn="l"/>
              </a:tabLst>
            </a:pPr>
            <a:r>
              <a:rPr sz="2600" spc="-5" dirty="0">
                <a:latin typeface="Times New Roman"/>
                <a:cs typeface="Times New Roman"/>
              </a:rPr>
              <a:t>Driver </a:t>
            </a:r>
            <a:r>
              <a:rPr sz="2600" dirty="0">
                <a:latin typeface="Times New Roman"/>
                <a:cs typeface="Times New Roman"/>
              </a:rPr>
              <a:t>được bỏ đi và </a:t>
            </a: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dirty="0">
                <a:latin typeface="Times New Roman"/>
                <a:cs typeface="Times New Roman"/>
              </a:rPr>
              <a:t>nhóm module được kết hợp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dần  </a:t>
            </a:r>
            <a:r>
              <a:rPr sz="2600" spc="-5" dirty="0">
                <a:latin typeface="Times New Roman"/>
                <a:cs typeface="Times New Roman"/>
              </a:rPr>
              <a:t>lên </a:t>
            </a:r>
            <a:r>
              <a:rPr sz="2600" dirty="0">
                <a:latin typeface="Times New Roman"/>
                <a:cs typeface="Times New Roman"/>
              </a:rPr>
              <a:t>phía </a:t>
            </a:r>
            <a:r>
              <a:rPr sz="2600" spc="-5" dirty="0">
                <a:latin typeface="Times New Roman"/>
                <a:cs typeface="Times New Roman"/>
              </a:rPr>
              <a:t>trên </a:t>
            </a:r>
            <a:r>
              <a:rPr sz="2600" dirty="0">
                <a:latin typeface="Times New Roman"/>
                <a:cs typeface="Times New Roman"/>
              </a:rPr>
              <a:t>trong </a:t>
            </a:r>
            <a:r>
              <a:rPr sz="2600" spc="-5" dirty="0">
                <a:latin typeface="Times New Roman"/>
                <a:cs typeface="Times New Roman"/>
              </a:rPr>
              <a:t>sơ </a:t>
            </a:r>
            <a:r>
              <a:rPr sz="2600" dirty="0">
                <a:latin typeface="Times New Roman"/>
                <a:cs typeface="Times New Roman"/>
              </a:rPr>
              <a:t>đồ phân </a:t>
            </a:r>
            <a:r>
              <a:rPr sz="2600" spc="-5" dirty="0">
                <a:latin typeface="Times New Roman"/>
                <a:cs typeface="Times New Roman"/>
              </a:rPr>
              <a:t>cấp </a:t>
            </a:r>
            <a:r>
              <a:rPr sz="2600" dirty="0">
                <a:latin typeface="Times New Roman"/>
                <a:cs typeface="Times New Roman"/>
              </a:rPr>
              <a:t>của chương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trình.</a:t>
            </a:r>
            <a:endParaRPr sz="26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25"/>
              </a:spcBef>
              <a:buChar char="•"/>
              <a:tabLst>
                <a:tab pos="355600" algn="l"/>
              </a:tabLst>
            </a:pPr>
            <a:r>
              <a:rPr sz="2600" dirty="0">
                <a:latin typeface="Times New Roman"/>
                <a:cs typeface="Times New Roman"/>
              </a:rPr>
              <a:t>Tiết kiệm được chi phí </a:t>
            </a:r>
            <a:r>
              <a:rPr sz="2600" spc="-5" dirty="0">
                <a:latin typeface="Times New Roman"/>
                <a:cs typeface="Times New Roman"/>
              </a:rPr>
              <a:t>tạo </a:t>
            </a:r>
            <a:r>
              <a:rPr sz="2600" dirty="0">
                <a:latin typeface="Times New Roman"/>
                <a:cs typeface="Times New Roman"/>
              </a:rPr>
              <a:t>các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stub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566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Tích hợp </a:t>
            </a:r>
            <a:r>
              <a:rPr spc="-5" dirty="0"/>
              <a:t>từ </a:t>
            </a:r>
            <a:r>
              <a:rPr dirty="0"/>
              <a:t>dưới</a:t>
            </a:r>
            <a:r>
              <a:rPr spc="-85" dirty="0"/>
              <a:t> </a:t>
            </a:r>
            <a:r>
              <a:rPr dirty="0"/>
              <a:t>lên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44542" y="1700276"/>
            <a:ext cx="617220" cy="41592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1985"/>
              </a:lnSpc>
            </a:pPr>
            <a:r>
              <a:rPr sz="2000" spc="-420" dirty="0">
                <a:solidFill>
                  <a:srgbClr val="285E7E"/>
                </a:solidFill>
                <a:latin typeface="Arial"/>
                <a:cs typeface="Arial"/>
              </a:rPr>
              <a:t>Mo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6235" y="2421001"/>
            <a:ext cx="619125" cy="41592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1135">
              <a:lnSpc>
                <a:spcPts val="1989"/>
              </a:lnSpc>
            </a:pPr>
            <a:r>
              <a:rPr sz="2000" spc="-465" dirty="0">
                <a:solidFill>
                  <a:srgbClr val="285E7E"/>
                </a:solidFill>
                <a:latin typeface="Arial"/>
                <a:cs typeface="Arial"/>
              </a:rPr>
              <a:t>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6488" y="2421001"/>
            <a:ext cx="617220" cy="41592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1989"/>
              </a:lnSpc>
            </a:pPr>
            <a:r>
              <a:rPr sz="2000" spc="-415" dirty="0">
                <a:solidFill>
                  <a:srgbClr val="9BD2E4"/>
                </a:solidFill>
                <a:latin typeface="Arial"/>
                <a:cs typeface="Arial"/>
              </a:rPr>
              <a:t>Mb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4542" y="3183001"/>
            <a:ext cx="610235" cy="41592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9"/>
              </a:lnSpc>
            </a:pPr>
            <a:r>
              <a:rPr sz="2000" spc="-380" dirty="0">
                <a:solidFill>
                  <a:srgbClr val="285E7E"/>
                </a:solidFill>
                <a:latin typeface="Arial"/>
                <a:cs typeface="Arial"/>
              </a:rPr>
              <a:t>D</a:t>
            </a:r>
            <a:r>
              <a:rPr sz="1600" spc="-380" dirty="0">
                <a:solidFill>
                  <a:srgbClr val="285E7E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5650" y="3183001"/>
            <a:ext cx="610235" cy="41592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9"/>
              </a:lnSpc>
            </a:pPr>
            <a:r>
              <a:rPr sz="2000" spc="-380" dirty="0">
                <a:solidFill>
                  <a:srgbClr val="285E7E"/>
                </a:solidFill>
                <a:latin typeface="Arial"/>
                <a:cs typeface="Arial"/>
              </a:rPr>
              <a:t>D</a:t>
            </a:r>
            <a:r>
              <a:rPr sz="1600" spc="-380" dirty="0">
                <a:solidFill>
                  <a:srgbClr val="285E7E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1122" y="3173476"/>
            <a:ext cx="617220" cy="415925"/>
          </a:xfrm>
          <a:prstGeom prst="rect">
            <a:avLst/>
          </a:prstGeom>
          <a:ln w="19050">
            <a:solidFill>
              <a:srgbClr val="9BD2E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 algn="ctr">
              <a:lnSpc>
                <a:spcPts val="1989"/>
              </a:lnSpc>
            </a:pPr>
            <a:r>
              <a:rPr sz="2000" spc="-380" dirty="0">
                <a:solidFill>
                  <a:srgbClr val="285E7E"/>
                </a:solidFill>
                <a:latin typeface="Arial"/>
                <a:cs typeface="Arial"/>
              </a:rPr>
              <a:t>D</a:t>
            </a:r>
            <a:r>
              <a:rPr sz="1600" spc="-380" dirty="0">
                <a:solidFill>
                  <a:srgbClr val="285E7E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82510" y="3595623"/>
            <a:ext cx="1696085" cy="2645410"/>
            <a:chOff x="982510" y="3595623"/>
            <a:chExt cx="1696085" cy="2645410"/>
          </a:xfrm>
        </p:grpSpPr>
        <p:sp>
          <p:nvSpPr>
            <p:cNvPr id="10" name="object 10"/>
            <p:cNvSpPr/>
            <p:nvPr/>
          </p:nvSpPr>
          <p:spPr>
            <a:xfrm>
              <a:off x="1525650" y="5773737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60981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815" y="457200"/>
                  </a:lnTo>
                  <a:lnTo>
                    <a:pt x="609815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5650" y="5773737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0" y="457200"/>
                  </a:moveTo>
                  <a:lnTo>
                    <a:pt x="609815" y="457200"/>
                  </a:lnTo>
                  <a:lnTo>
                    <a:pt x="60981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5650" y="4935600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60981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815" y="457200"/>
                  </a:lnTo>
                  <a:lnTo>
                    <a:pt x="609815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25650" y="4935600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0" y="457200"/>
                  </a:moveTo>
                  <a:lnTo>
                    <a:pt x="609815" y="457200"/>
                  </a:lnTo>
                  <a:lnTo>
                    <a:pt x="60981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30577" y="5392800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0936"/>
                  </a:lnTo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92035" y="4097400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60981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815" y="457200"/>
                  </a:lnTo>
                  <a:lnTo>
                    <a:pt x="609815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2035" y="4097400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0" y="457200"/>
                  </a:moveTo>
                  <a:lnTo>
                    <a:pt x="609815" y="457200"/>
                  </a:lnTo>
                  <a:lnTo>
                    <a:pt x="60981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96923" y="4554600"/>
              <a:ext cx="534035" cy="381000"/>
            </a:xfrm>
            <a:custGeom>
              <a:avLst/>
              <a:gdLst/>
              <a:ahLst/>
              <a:cxnLst/>
              <a:rect l="l" t="t" r="r" b="b"/>
              <a:pathLst>
                <a:path w="534035" h="381000">
                  <a:moveTo>
                    <a:pt x="0" y="0"/>
                  </a:moveTo>
                  <a:lnTo>
                    <a:pt x="533653" y="381000"/>
                  </a:lnTo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59177" y="4097400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60981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815" y="457200"/>
                  </a:lnTo>
                  <a:lnTo>
                    <a:pt x="609815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59177" y="4097400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0" y="457200"/>
                  </a:moveTo>
                  <a:lnTo>
                    <a:pt x="609815" y="457200"/>
                  </a:lnTo>
                  <a:lnTo>
                    <a:pt x="60981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30577" y="4554600"/>
              <a:ext cx="534035" cy="381000"/>
            </a:xfrm>
            <a:custGeom>
              <a:avLst/>
              <a:gdLst/>
              <a:ahLst/>
              <a:cxnLst/>
              <a:rect l="l" t="t" r="r" b="b"/>
              <a:pathLst>
                <a:path w="534035" h="381000">
                  <a:moveTo>
                    <a:pt x="533527" y="0"/>
                  </a:moveTo>
                  <a:lnTo>
                    <a:pt x="0" y="381000"/>
                  </a:lnTo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96923" y="3605148"/>
              <a:ext cx="1067435" cy="492759"/>
            </a:xfrm>
            <a:custGeom>
              <a:avLst/>
              <a:gdLst/>
              <a:ahLst/>
              <a:cxnLst/>
              <a:rect l="l" t="t" r="r" b="b"/>
              <a:pathLst>
                <a:path w="1067435" h="492760">
                  <a:moveTo>
                    <a:pt x="447167" y="0"/>
                  </a:moveTo>
                  <a:lnTo>
                    <a:pt x="0" y="492125"/>
                  </a:lnTo>
                </a:path>
                <a:path w="1067435" h="492760">
                  <a:moveTo>
                    <a:pt x="652399" y="11175"/>
                  </a:moveTo>
                  <a:lnTo>
                    <a:pt x="1067181" y="492251"/>
                  </a:lnTo>
                </a:path>
              </a:pathLst>
            </a:custGeom>
            <a:ln w="19050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496564" y="3630676"/>
            <a:ext cx="1086485" cy="1771650"/>
            <a:chOff x="3496564" y="3630676"/>
            <a:chExt cx="1086485" cy="1771650"/>
          </a:xfrm>
        </p:grpSpPr>
        <p:sp>
          <p:nvSpPr>
            <p:cNvPr id="23" name="object 23"/>
            <p:cNvSpPr/>
            <p:nvPr/>
          </p:nvSpPr>
          <p:spPr>
            <a:xfrm>
              <a:off x="3506089" y="4097401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60981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815" y="457200"/>
                  </a:lnTo>
                  <a:lnTo>
                    <a:pt x="609815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06089" y="4097401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0" y="457200"/>
                  </a:moveTo>
                  <a:lnTo>
                    <a:pt x="609815" y="457200"/>
                  </a:lnTo>
                  <a:lnTo>
                    <a:pt x="60981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506089" y="4935601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60981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815" y="457200"/>
                  </a:lnTo>
                  <a:lnTo>
                    <a:pt x="609815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6089" y="4935601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0" y="457200"/>
                  </a:moveTo>
                  <a:lnTo>
                    <a:pt x="609815" y="457200"/>
                  </a:lnTo>
                  <a:lnTo>
                    <a:pt x="60981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11016" y="4554601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11016" y="3640201"/>
              <a:ext cx="762635" cy="457200"/>
            </a:xfrm>
            <a:custGeom>
              <a:avLst/>
              <a:gdLst/>
              <a:ahLst/>
              <a:cxnLst/>
              <a:rect l="l" t="t" r="r" b="b"/>
              <a:pathLst>
                <a:path w="762635" h="457200">
                  <a:moveTo>
                    <a:pt x="762254" y="0"/>
                  </a:moveTo>
                  <a:lnTo>
                    <a:pt x="0" y="457200"/>
                  </a:lnTo>
                </a:path>
              </a:pathLst>
            </a:custGeom>
            <a:ln w="19050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639945" y="3630676"/>
            <a:ext cx="1771014" cy="1771650"/>
            <a:chOff x="4639945" y="3630676"/>
            <a:chExt cx="1771014" cy="1771650"/>
          </a:xfrm>
        </p:grpSpPr>
        <p:sp>
          <p:nvSpPr>
            <p:cNvPr id="30" name="object 30"/>
            <p:cNvSpPr/>
            <p:nvPr/>
          </p:nvSpPr>
          <p:spPr>
            <a:xfrm>
              <a:off x="5259324" y="4097401"/>
              <a:ext cx="608965" cy="457200"/>
            </a:xfrm>
            <a:custGeom>
              <a:avLst/>
              <a:gdLst/>
              <a:ahLst/>
              <a:cxnLst/>
              <a:rect l="l" t="t" r="r" b="b"/>
              <a:pathLst>
                <a:path w="608964" h="457200">
                  <a:moveTo>
                    <a:pt x="60835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8355" y="457200"/>
                  </a:lnTo>
                  <a:lnTo>
                    <a:pt x="608355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59324" y="4097401"/>
              <a:ext cx="608965" cy="457200"/>
            </a:xfrm>
            <a:custGeom>
              <a:avLst/>
              <a:gdLst/>
              <a:ahLst/>
              <a:cxnLst/>
              <a:rect l="l" t="t" r="r" b="b"/>
              <a:pathLst>
                <a:path w="608964" h="457200">
                  <a:moveTo>
                    <a:pt x="0" y="457200"/>
                  </a:moveTo>
                  <a:lnTo>
                    <a:pt x="608355" y="457200"/>
                  </a:lnTo>
                  <a:lnTo>
                    <a:pt x="60835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725670" y="4935601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60981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815" y="457200"/>
                  </a:lnTo>
                  <a:lnTo>
                    <a:pt x="609815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25670" y="4935601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0" y="457200"/>
                  </a:moveTo>
                  <a:lnTo>
                    <a:pt x="609815" y="457200"/>
                  </a:lnTo>
                  <a:lnTo>
                    <a:pt x="60981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030597" y="4554601"/>
              <a:ext cx="534035" cy="381000"/>
            </a:xfrm>
            <a:custGeom>
              <a:avLst/>
              <a:gdLst/>
              <a:ahLst/>
              <a:cxnLst/>
              <a:rect l="l" t="t" r="r" b="b"/>
              <a:pathLst>
                <a:path w="534035" h="381000">
                  <a:moveTo>
                    <a:pt x="533526" y="0"/>
                  </a:moveTo>
                  <a:lnTo>
                    <a:pt x="0" y="381000"/>
                  </a:lnTo>
                </a:path>
              </a:pathLst>
            </a:custGeom>
            <a:ln w="19049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91454" y="4935601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60981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815" y="457200"/>
                  </a:lnTo>
                  <a:lnTo>
                    <a:pt x="609815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1454" y="4935601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5" h="457200">
                  <a:moveTo>
                    <a:pt x="0" y="457200"/>
                  </a:moveTo>
                  <a:lnTo>
                    <a:pt x="609815" y="457200"/>
                  </a:lnTo>
                  <a:lnTo>
                    <a:pt x="60981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564124" y="4554601"/>
              <a:ext cx="532130" cy="381000"/>
            </a:xfrm>
            <a:custGeom>
              <a:avLst/>
              <a:gdLst/>
              <a:ahLst/>
              <a:cxnLst/>
              <a:rect l="l" t="t" r="r" b="b"/>
              <a:pathLst>
                <a:path w="532129" h="381000">
                  <a:moveTo>
                    <a:pt x="0" y="0"/>
                  </a:moveTo>
                  <a:lnTo>
                    <a:pt x="532129" y="381000"/>
                  </a:lnTo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49470" y="3640201"/>
              <a:ext cx="915035" cy="457200"/>
            </a:xfrm>
            <a:custGeom>
              <a:avLst/>
              <a:gdLst/>
              <a:ahLst/>
              <a:cxnLst/>
              <a:rect l="l" t="t" r="r" b="b"/>
              <a:pathLst>
                <a:path w="915035" h="457200">
                  <a:moveTo>
                    <a:pt x="0" y="0"/>
                  </a:moveTo>
                  <a:lnTo>
                    <a:pt x="914653" y="457200"/>
                  </a:lnTo>
                </a:path>
              </a:pathLst>
            </a:custGeom>
            <a:ln w="19050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7458836" y="3640201"/>
            <a:ext cx="629285" cy="1762125"/>
            <a:chOff x="7458836" y="3640201"/>
            <a:chExt cx="629285" cy="1762125"/>
          </a:xfrm>
        </p:grpSpPr>
        <p:sp>
          <p:nvSpPr>
            <p:cNvPr id="40" name="object 40"/>
            <p:cNvSpPr/>
            <p:nvPr/>
          </p:nvSpPr>
          <p:spPr>
            <a:xfrm>
              <a:off x="7468361" y="4097401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4" h="457200">
                  <a:moveTo>
                    <a:pt x="60981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815" y="457200"/>
                  </a:lnTo>
                  <a:lnTo>
                    <a:pt x="609815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68361" y="4097401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4" h="457200">
                  <a:moveTo>
                    <a:pt x="0" y="457200"/>
                  </a:moveTo>
                  <a:lnTo>
                    <a:pt x="609815" y="457200"/>
                  </a:lnTo>
                  <a:lnTo>
                    <a:pt x="60981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68361" y="4935601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4" h="457200">
                  <a:moveTo>
                    <a:pt x="609815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609815" y="457200"/>
                  </a:lnTo>
                  <a:lnTo>
                    <a:pt x="609815" y="0"/>
                  </a:lnTo>
                  <a:close/>
                </a:path>
              </a:pathLst>
            </a:custGeom>
            <a:solidFill>
              <a:srgbClr val="357C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68361" y="4935601"/>
              <a:ext cx="610235" cy="457200"/>
            </a:xfrm>
            <a:custGeom>
              <a:avLst/>
              <a:gdLst/>
              <a:ahLst/>
              <a:cxnLst/>
              <a:rect l="l" t="t" r="r" b="b"/>
              <a:pathLst>
                <a:path w="610234" h="457200">
                  <a:moveTo>
                    <a:pt x="0" y="457200"/>
                  </a:moveTo>
                  <a:lnTo>
                    <a:pt x="609815" y="457200"/>
                  </a:lnTo>
                  <a:lnTo>
                    <a:pt x="609815" y="0"/>
                  </a:lnTo>
                  <a:lnTo>
                    <a:pt x="0" y="0"/>
                  </a:lnTo>
                  <a:lnTo>
                    <a:pt x="0" y="457200"/>
                  </a:lnTo>
                  <a:close/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73288" y="4554601"/>
              <a:ext cx="0" cy="381000"/>
            </a:xfrm>
            <a:custGeom>
              <a:avLst/>
              <a:gdLst/>
              <a:ahLst/>
              <a:cxnLst/>
              <a:rect l="l" t="t" r="r" b="b"/>
              <a:pathLst>
                <a:path h="381000">
                  <a:moveTo>
                    <a:pt x="0" y="0"/>
                  </a:moveTo>
                  <a:lnTo>
                    <a:pt x="0" y="381000"/>
                  </a:lnTo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773288" y="3640201"/>
              <a:ext cx="0" cy="457200"/>
            </a:xfrm>
            <a:custGeom>
              <a:avLst/>
              <a:gdLst/>
              <a:ahLst/>
              <a:cxnLst/>
              <a:rect l="l" t="t" r="r" b="b"/>
              <a:pathLst>
                <a:path h="457200">
                  <a:moveTo>
                    <a:pt x="0" y="0"/>
                  </a:moveTo>
                  <a:lnTo>
                    <a:pt x="0" y="457200"/>
                  </a:lnTo>
                </a:path>
              </a:pathLst>
            </a:custGeom>
            <a:ln w="19050">
              <a:solidFill>
                <a:srgbClr val="9BD2E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1830577" y="2830576"/>
            <a:ext cx="1250315" cy="352425"/>
          </a:xfrm>
          <a:custGeom>
            <a:avLst/>
            <a:gdLst/>
            <a:ahLst/>
            <a:cxnLst/>
            <a:rect l="l" t="t" r="r" b="b"/>
            <a:pathLst>
              <a:path w="1250314" h="352425">
                <a:moveTo>
                  <a:pt x="0" y="352425"/>
                </a:moveTo>
                <a:lnTo>
                  <a:pt x="1250315" y="0"/>
                </a:lnTo>
              </a:path>
            </a:pathLst>
          </a:custGeom>
          <a:ln w="19050">
            <a:solidFill>
              <a:srgbClr val="9BD2E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265678" y="2843276"/>
            <a:ext cx="1384300" cy="339725"/>
          </a:xfrm>
          <a:custGeom>
            <a:avLst/>
            <a:gdLst/>
            <a:ahLst/>
            <a:cxnLst/>
            <a:rect l="l" t="t" r="r" b="b"/>
            <a:pathLst>
              <a:path w="1384300" h="339725">
                <a:moveTo>
                  <a:pt x="0" y="0"/>
                </a:moveTo>
                <a:lnTo>
                  <a:pt x="1383792" y="339725"/>
                </a:lnTo>
              </a:path>
            </a:pathLst>
          </a:custGeom>
          <a:ln w="19050">
            <a:solidFill>
              <a:srgbClr val="9BD2E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272276" y="2841625"/>
            <a:ext cx="1501140" cy="341630"/>
          </a:xfrm>
          <a:custGeom>
            <a:avLst/>
            <a:gdLst/>
            <a:ahLst/>
            <a:cxnLst/>
            <a:rect l="l" t="t" r="r" b="b"/>
            <a:pathLst>
              <a:path w="1501140" h="341630">
                <a:moveTo>
                  <a:pt x="0" y="0"/>
                </a:moveTo>
                <a:lnTo>
                  <a:pt x="1501013" y="341375"/>
                </a:lnTo>
              </a:path>
            </a:pathLst>
          </a:custGeom>
          <a:ln w="19049">
            <a:solidFill>
              <a:srgbClr val="9BD2E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201161" y="2133600"/>
            <a:ext cx="1392555" cy="287655"/>
          </a:xfrm>
          <a:custGeom>
            <a:avLst/>
            <a:gdLst/>
            <a:ahLst/>
            <a:cxnLst/>
            <a:rect l="l" t="t" r="r" b="b"/>
            <a:pathLst>
              <a:path w="1392554" h="287655">
                <a:moveTo>
                  <a:pt x="1392554" y="0"/>
                </a:moveTo>
                <a:lnTo>
                  <a:pt x="0" y="287400"/>
                </a:lnTo>
              </a:path>
            </a:pathLst>
          </a:custGeom>
          <a:ln w="19050">
            <a:solidFill>
              <a:srgbClr val="9BD2E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671440" y="2122423"/>
            <a:ext cx="1579245" cy="298450"/>
          </a:xfrm>
          <a:custGeom>
            <a:avLst/>
            <a:gdLst/>
            <a:ahLst/>
            <a:cxnLst/>
            <a:rect l="l" t="t" r="r" b="b"/>
            <a:pathLst>
              <a:path w="1579245" h="298450">
                <a:moveTo>
                  <a:pt x="0" y="0"/>
                </a:moveTo>
                <a:lnTo>
                  <a:pt x="1578737" y="298450"/>
                </a:lnTo>
              </a:path>
            </a:pathLst>
          </a:custGeom>
          <a:ln w="19050">
            <a:solidFill>
              <a:srgbClr val="9BD2E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63346" y="4097401"/>
            <a:ext cx="153035" cy="2133600"/>
          </a:xfrm>
          <a:custGeom>
            <a:avLst/>
            <a:gdLst/>
            <a:ahLst/>
            <a:cxnLst/>
            <a:rect l="l" t="t" r="r" b="b"/>
            <a:pathLst>
              <a:path w="153034" h="2133600">
                <a:moveTo>
                  <a:pt x="152463" y="0"/>
                </a:moveTo>
                <a:lnTo>
                  <a:pt x="152463" y="1066800"/>
                </a:lnTo>
              </a:path>
              <a:path w="153034" h="2133600">
                <a:moveTo>
                  <a:pt x="152463" y="1066673"/>
                </a:moveTo>
                <a:lnTo>
                  <a:pt x="0" y="1143000"/>
                </a:lnTo>
              </a:path>
              <a:path w="153034" h="2133600">
                <a:moveTo>
                  <a:pt x="152463" y="1219200"/>
                </a:moveTo>
                <a:lnTo>
                  <a:pt x="152463" y="2133536"/>
                </a:lnTo>
              </a:path>
              <a:path w="153034" h="2133600">
                <a:moveTo>
                  <a:pt x="0" y="1143000"/>
                </a:moveTo>
                <a:lnTo>
                  <a:pt x="152463" y="1219200"/>
                </a:lnTo>
              </a:path>
            </a:pathLst>
          </a:custGeom>
          <a:ln w="19050">
            <a:solidFill>
              <a:srgbClr val="9BD2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11100" y="4865574"/>
            <a:ext cx="367030" cy="6426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64"/>
              </a:lnSpc>
            </a:pPr>
            <a:r>
              <a:rPr sz="2000" spc="-315" dirty="0">
                <a:solidFill>
                  <a:srgbClr val="285E7E"/>
                </a:solidFill>
                <a:latin typeface="Arial"/>
                <a:cs typeface="Arial"/>
              </a:rPr>
              <a:t>cluster</a:t>
            </a:r>
            <a:r>
              <a:rPr sz="2000" spc="-150" dirty="0">
                <a:solidFill>
                  <a:srgbClr val="285E7E"/>
                </a:solidFill>
                <a:latin typeface="Arial"/>
                <a:cs typeface="Arial"/>
              </a:rPr>
              <a:t> </a:t>
            </a:r>
            <a:r>
              <a:rPr sz="2000" spc="-450" dirty="0">
                <a:solidFill>
                  <a:srgbClr val="285E7E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8154416" y="4021201"/>
            <a:ext cx="153035" cy="1371600"/>
          </a:xfrm>
          <a:custGeom>
            <a:avLst/>
            <a:gdLst/>
            <a:ahLst/>
            <a:cxnLst/>
            <a:rect l="l" t="t" r="r" b="b"/>
            <a:pathLst>
              <a:path w="153034" h="1371600">
                <a:moveTo>
                  <a:pt x="0" y="1371600"/>
                </a:moveTo>
                <a:lnTo>
                  <a:pt x="0" y="685673"/>
                </a:lnTo>
              </a:path>
              <a:path w="153034" h="1371600">
                <a:moveTo>
                  <a:pt x="0" y="587756"/>
                </a:moveTo>
                <a:lnTo>
                  <a:pt x="0" y="0"/>
                </a:lnTo>
              </a:path>
              <a:path w="153034" h="1371600">
                <a:moveTo>
                  <a:pt x="0" y="685800"/>
                </a:moveTo>
                <a:lnTo>
                  <a:pt x="152526" y="636778"/>
                </a:lnTo>
              </a:path>
              <a:path w="153034" h="1371600">
                <a:moveTo>
                  <a:pt x="152526" y="636778"/>
                </a:moveTo>
                <a:lnTo>
                  <a:pt x="0" y="587756"/>
                </a:lnTo>
              </a:path>
            </a:pathLst>
          </a:custGeom>
          <a:ln w="19050">
            <a:solidFill>
              <a:srgbClr val="9BD2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3506089" y="5459348"/>
            <a:ext cx="2896870" cy="95885"/>
            <a:chOff x="3506089" y="5459348"/>
            <a:chExt cx="2896870" cy="95885"/>
          </a:xfrm>
        </p:grpSpPr>
        <p:sp>
          <p:nvSpPr>
            <p:cNvPr id="55" name="object 55"/>
            <p:cNvSpPr/>
            <p:nvPr/>
          </p:nvSpPr>
          <p:spPr>
            <a:xfrm>
              <a:off x="3506089" y="5468873"/>
              <a:ext cx="1448435" cy="635"/>
            </a:xfrm>
            <a:custGeom>
              <a:avLst/>
              <a:gdLst/>
              <a:ahLst/>
              <a:cxnLst/>
              <a:rect l="l" t="t" r="r" b="b"/>
              <a:pathLst>
                <a:path w="1448435" h="635">
                  <a:moveTo>
                    <a:pt x="0" y="126"/>
                  </a:moveTo>
                  <a:lnTo>
                    <a:pt x="1448308" y="0"/>
                  </a:lnTo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954397" y="5469000"/>
              <a:ext cx="103505" cy="76200"/>
            </a:xfrm>
            <a:custGeom>
              <a:avLst/>
              <a:gdLst/>
              <a:ahLst/>
              <a:cxnLst/>
              <a:rect l="l" t="t" r="r" b="b"/>
              <a:pathLst>
                <a:path w="103504" h="76200">
                  <a:moveTo>
                    <a:pt x="0" y="0"/>
                  </a:moveTo>
                  <a:lnTo>
                    <a:pt x="103377" y="76200"/>
                  </a:lnTo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057775" y="5468873"/>
              <a:ext cx="1344930" cy="76835"/>
            </a:xfrm>
            <a:custGeom>
              <a:avLst/>
              <a:gdLst/>
              <a:ahLst/>
              <a:cxnLst/>
              <a:rect l="l" t="t" r="r" b="b"/>
              <a:pathLst>
                <a:path w="1344929" h="76835">
                  <a:moveTo>
                    <a:pt x="103504" y="126"/>
                  </a:moveTo>
                  <a:lnTo>
                    <a:pt x="1344929" y="0"/>
                  </a:lnTo>
                </a:path>
                <a:path w="1344929" h="76835">
                  <a:moveTo>
                    <a:pt x="0" y="76326"/>
                  </a:moveTo>
                  <a:lnTo>
                    <a:pt x="103504" y="126"/>
                  </a:lnTo>
                </a:path>
              </a:pathLst>
            </a:custGeom>
            <a:ln w="19050">
              <a:solidFill>
                <a:srgbClr val="9BD2E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847082" y="5389879"/>
            <a:ext cx="6419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15" dirty="0">
                <a:solidFill>
                  <a:srgbClr val="285E7E"/>
                </a:solidFill>
                <a:latin typeface="Arial"/>
                <a:cs typeface="Arial"/>
              </a:rPr>
              <a:t>cluster</a:t>
            </a:r>
            <a:r>
              <a:rPr sz="2000" spc="-150" dirty="0">
                <a:solidFill>
                  <a:srgbClr val="285E7E"/>
                </a:solidFill>
                <a:latin typeface="Arial"/>
                <a:cs typeface="Arial"/>
              </a:rPr>
              <a:t> </a:t>
            </a:r>
            <a:r>
              <a:rPr sz="2000" spc="-450" dirty="0">
                <a:solidFill>
                  <a:srgbClr val="285E7E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305218" y="4365752"/>
            <a:ext cx="367665" cy="64198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2000" spc="-315" dirty="0">
                <a:solidFill>
                  <a:srgbClr val="285E7E"/>
                </a:solidFill>
                <a:latin typeface="Arial"/>
                <a:cs typeface="Arial"/>
              </a:rPr>
              <a:t>cluster</a:t>
            </a:r>
            <a:r>
              <a:rPr sz="2000" spc="-145" dirty="0">
                <a:solidFill>
                  <a:srgbClr val="285E7E"/>
                </a:solidFill>
                <a:latin typeface="Arial"/>
                <a:cs typeface="Arial"/>
              </a:rPr>
              <a:t> </a:t>
            </a:r>
            <a:r>
              <a:rPr sz="2000" spc="-450" dirty="0">
                <a:solidFill>
                  <a:srgbClr val="9BD2E4"/>
                </a:solidFill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73126"/>
            <a:ext cx="7715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3.2.1. Các lỗi thường gặp khi tích</a:t>
            </a:r>
            <a:r>
              <a:rPr b="0" spc="1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hợp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9568"/>
            <a:ext cx="8002905" cy="41414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Dữ </a:t>
            </a:r>
            <a:r>
              <a:rPr sz="3000" dirty="0">
                <a:latin typeface="Arial"/>
                <a:cs typeface="Arial"/>
              </a:rPr>
              <a:t>liệu </a:t>
            </a:r>
            <a:r>
              <a:rPr sz="3000" spc="-5" dirty="0">
                <a:latin typeface="Arial"/>
                <a:cs typeface="Arial"/>
              </a:rPr>
              <a:t>bị </a:t>
            </a:r>
            <a:r>
              <a:rPr sz="3000" dirty="0">
                <a:latin typeface="Arial"/>
                <a:cs typeface="Arial"/>
              </a:rPr>
              <a:t>mất khi </a:t>
            </a:r>
            <a:r>
              <a:rPr sz="3000" spc="-5" dirty="0">
                <a:latin typeface="Arial"/>
                <a:cs typeface="Arial"/>
              </a:rPr>
              <a:t>đi qua một giao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diện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Hiệu ứng 1 </a:t>
            </a:r>
            <a:r>
              <a:rPr sz="3000" dirty="0">
                <a:latin typeface="Arial"/>
                <a:cs typeface="Arial"/>
              </a:rPr>
              <a:t>module vô </a:t>
            </a:r>
            <a:r>
              <a:rPr sz="3000" spc="25" dirty="0">
                <a:latin typeface="Arial"/>
                <a:cs typeface="Arial"/>
              </a:rPr>
              <a:t>tình </a:t>
            </a:r>
            <a:r>
              <a:rPr sz="3000" spc="-5" dirty="0">
                <a:latin typeface="Arial"/>
                <a:cs typeface="Arial"/>
              </a:rPr>
              <a:t>gây </a:t>
            </a:r>
            <a:r>
              <a:rPr sz="3000" dirty="0">
                <a:latin typeface="Arial"/>
                <a:cs typeface="Arial"/>
              </a:rPr>
              <a:t>ra </a:t>
            </a:r>
            <a:r>
              <a:rPr sz="3000" spc="-5" dirty="0">
                <a:latin typeface="Arial"/>
                <a:cs typeface="Arial"/>
              </a:rPr>
              <a:t>ảnh</a:t>
            </a:r>
            <a:r>
              <a:rPr sz="3000" spc="-1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hưởng  </a:t>
            </a:r>
            <a:r>
              <a:rPr sz="3000" dirty="0">
                <a:latin typeface="Arial"/>
                <a:cs typeface="Arial"/>
              </a:rPr>
              <a:t>tới các module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khác</a:t>
            </a:r>
            <a:endParaRPr sz="3000">
              <a:latin typeface="Arial"/>
              <a:cs typeface="Arial"/>
            </a:endParaRPr>
          </a:p>
          <a:p>
            <a:pPr marL="355600" marR="10604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Sự kết </a:t>
            </a:r>
            <a:r>
              <a:rPr sz="3000" spc="-5" dirty="0">
                <a:latin typeface="Arial"/>
                <a:cs typeface="Arial"/>
              </a:rPr>
              <a:t>hợp </a:t>
            </a:r>
            <a:r>
              <a:rPr sz="3000" dirty="0">
                <a:latin typeface="Arial"/>
                <a:cs typeface="Arial"/>
              </a:rPr>
              <a:t>các chức </a:t>
            </a:r>
            <a:r>
              <a:rPr sz="3000" spc="-5" dirty="0">
                <a:latin typeface="Arial"/>
                <a:cs typeface="Arial"/>
              </a:rPr>
              <a:t>năng phụ </a:t>
            </a:r>
            <a:r>
              <a:rPr sz="3000" dirty="0">
                <a:latin typeface="Arial"/>
                <a:cs typeface="Arial"/>
              </a:rPr>
              <a:t>có thể</a:t>
            </a:r>
            <a:r>
              <a:rPr sz="3000" spc="-1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không  tạo ra </a:t>
            </a:r>
            <a:r>
              <a:rPr sz="3000" spc="-5" dirty="0">
                <a:latin typeface="Arial"/>
                <a:cs typeface="Arial"/>
              </a:rPr>
              <a:t>được </a:t>
            </a:r>
            <a:r>
              <a:rPr sz="3000" dirty="0">
                <a:latin typeface="Arial"/>
                <a:cs typeface="Arial"/>
              </a:rPr>
              <a:t>chức </a:t>
            </a:r>
            <a:r>
              <a:rPr sz="3000" spc="-5" dirty="0">
                <a:latin typeface="Arial"/>
                <a:cs typeface="Arial"/>
              </a:rPr>
              <a:t>năng </a:t>
            </a:r>
            <a:r>
              <a:rPr sz="3000" dirty="0">
                <a:latin typeface="Arial"/>
                <a:cs typeface="Arial"/>
              </a:rPr>
              <a:t>chính </a:t>
            </a:r>
            <a:r>
              <a:rPr sz="3000" spc="-5" dirty="0">
                <a:latin typeface="Arial"/>
                <a:cs typeface="Arial"/>
              </a:rPr>
              <a:t>mong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muốn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Các </a:t>
            </a:r>
            <a:r>
              <a:rPr sz="3000" dirty="0">
                <a:latin typeface="Arial"/>
                <a:cs typeface="Arial"/>
              </a:rPr>
              <a:t>sai sót </a:t>
            </a:r>
            <a:r>
              <a:rPr sz="3000" spc="-5" dirty="0">
                <a:latin typeface="Arial"/>
                <a:cs typeface="Arial"/>
              </a:rPr>
              <a:t>nhỏ </a:t>
            </a:r>
            <a:r>
              <a:rPr sz="3000" dirty="0">
                <a:latin typeface="Arial"/>
                <a:cs typeface="Arial"/>
              </a:rPr>
              <a:t>có thể </a:t>
            </a:r>
            <a:r>
              <a:rPr sz="3000" spc="-5" dirty="0">
                <a:latin typeface="Arial"/>
                <a:cs typeface="Arial"/>
              </a:rPr>
              <a:t>trở </a:t>
            </a:r>
            <a:r>
              <a:rPr sz="3000" dirty="0">
                <a:latin typeface="Arial"/>
                <a:cs typeface="Arial"/>
              </a:rPr>
              <a:t>thành </a:t>
            </a:r>
            <a:r>
              <a:rPr sz="3000" spc="-10" dirty="0">
                <a:latin typeface="Arial"/>
                <a:cs typeface="Arial"/>
              </a:rPr>
              <a:t>thảm</a:t>
            </a:r>
            <a:r>
              <a:rPr sz="3000" spc="-7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họa</a:t>
            </a:r>
            <a:endParaRPr sz="3000">
              <a:latin typeface="Arial"/>
              <a:cs typeface="Arial"/>
            </a:endParaRPr>
          </a:p>
          <a:p>
            <a:pPr marL="355600" marR="467359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Có </a:t>
            </a:r>
            <a:r>
              <a:rPr sz="3000" dirty="0">
                <a:latin typeface="Arial"/>
                <a:cs typeface="Arial"/>
              </a:rPr>
              <a:t>thể </a:t>
            </a:r>
            <a:r>
              <a:rPr sz="3000" spc="-5" dirty="0">
                <a:latin typeface="Arial"/>
                <a:cs typeface="Arial"/>
              </a:rPr>
              <a:t>gặp </a:t>
            </a:r>
            <a:r>
              <a:rPr sz="3000" dirty="0">
                <a:latin typeface="Arial"/>
                <a:cs typeface="Arial"/>
              </a:rPr>
              <a:t>vấn </a:t>
            </a:r>
            <a:r>
              <a:rPr sz="3000" spc="-5" dirty="0">
                <a:latin typeface="Arial"/>
                <a:cs typeface="Arial"/>
              </a:rPr>
              <a:t>đề </a:t>
            </a:r>
            <a:r>
              <a:rPr sz="3000" dirty="0">
                <a:latin typeface="Arial"/>
                <a:cs typeface="Arial"/>
              </a:rPr>
              <a:t>với các cấu </a:t>
            </a:r>
            <a:r>
              <a:rPr sz="3000" spc="-5" dirty="0">
                <a:latin typeface="Arial"/>
                <a:cs typeface="Arial"/>
              </a:rPr>
              <a:t>trúc dữ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liệu  toàn </a:t>
            </a:r>
            <a:r>
              <a:rPr sz="3000" spc="-10" dirty="0">
                <a:latin typeface="Arial"/>
                <a:cs typeface="Arial"/>
              </a:rPr>
              <a:t>cục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53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3.2.2.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spc="-5" dirty="0">
                <a:latin typeface="Arial"/>
                <a:cs typeface="Arial"/>
              </a:rPr>
              <a:t>thử </a:t>
            </a:r>
            <a:r>
              <a:rPr b="0" spc="-10" dirty="0">
                <a:latin typeface="Arial"/>
                <a:cs typeface="Arial"/>
              </a:rPr>
              <a:t>từ </a:t>
            </a:r>
            <a:r>
              <a:rPr b="0" spc="-5" dirty="0">
                <a:latin typeface="Arial"/>
                <a:cs typeface="Arial"/>
              </a:rPr>
              <a:t>dưới</a:t>
            </a:r>
            <a:r>
              <a:rPr b="0" spc="3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lên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8001000" cy="2861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Là quá </a:t>
            </a:r>
            <a:r>
              <a:rPr sz="3000" spc="25" dirty="0">
                <a:latin typeface="Arial"/>
                <a:cs typeface="Arial"/>
              </a:rPr>
              <a:t>trình </a:t>
            </a:r>
            <a:r>
              <a:rPr sz="3000" spc="-5" dirty="0">
                <a:latin typeface="Arial"/>
                <a:cs typeface="Arial"/>
              </a:rPr>
              <a:t>tích hợp </a:t>
            </a:r>
            <a:r>
              <a:rPr sz="3000" dirty="0">
                <a:latin typeface="Arial"/>
                <a:cs typeface="Arial"/>
              </a:rPr>
              <a:t>và kiểm </a:t>
            </a:r>
            <a:r>
              <a:rPr sz="3000" spc="-10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bắt đầu </a:t>
            </a:r>
            <a:r>
              <a:rPr sz="3000" dirty="0">
                <a:latin typeface="Arial"/>
                <a:cs typeface="Arial"/>
              </a:rPr>
              <a:t>với  các module mức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thấp.</a:t>
            </a:r>
            <a:endParaRPr sz="3000">
              <a:latin typeface="Arial"/>
              <a:cs typeface="Arial"/>
            </a:endParaRPr>
          </a:p>
          <a:p>
            <a:pPr marL="355600" marR="2222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Để </a:t>
            </a:r>
            <a:r>
              <a:rPr sz="3000" dirty="0">
                <a:latin typeface="Arial"/>
                <a:cs typeface="Arial"/>
              </a:rPr>
              <a:t>kiểm thử các module cấp </a:t>
            </a:r>
            <a:r>
              <a:rPr sz="3000" spc="-5" dirty="0">
                <a:latin typeface="Arial"/>
                <a:cs typeface="Arial"/>
              </a:rPr>
              <a:t>dưới, lúc đầu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ta  </a:t>
            </a:r>
            <a:r>
              <a:rPr sz="3000" spc="-5" dirty="0">
                <a:latin typeface="Arial"/>
                <a:cs typeface="Arial"/>
              </a:rPr>
              <a:t>dùng </a:t>
            </a:r>
            <a:r>
              <a:rPr sz="3000" dirty="0">
                <a:latin typeface="Arial"/>
                <a:cs typeface="Arial"/>
              </a:rPr>
              <a:t>các </a:t>
            </a:r>
            <a:r>
              <a:rPr sz="3000" spc="-5" dirty="0">
                <a:latin typeface="Arial"/>
                <a:cs typeface="Arial"/>
              </a:rPr>
              <a:t>bộ lái, </a:t>
            </a:r>
            <a:r>
              <a:rPr sz="3000" dirty="0">
                <a:latin typeface="Arial"/>
                <a:cs typeface="Arial"/>
              </a:rPr>
              <a:t>sau </a:t>
            </a:r>
            <a:r>
              <a:rPr sz="3000" spc="-5" dirty="0">
                <a:latin typeface="Arial"/>
                <a:cs typeface="Arial"/>
              </a:rPr>
              <a:t>đó </a:t>
            </a:r>
            <a:r>
              <a:rPr sz="3000" dirty="0">
                <a:latin typeface="Arial"/>
                <a:cs typeface="Arial"/>
              </a:rPr>
              <a:t>thay thế </a:t>
            </a:r>
            <a:r>
              <a:rPr sz="3000" spc="-5" dirty="0">
                <a:latin typeface="Arial"/>
                <a:cs typeface="Arial"/>
              </a:rPr>
              <a:t>dần </a:t>
            </a:r>
            <a:r>
              <a:rPr sz="3000" dirty="0">
                <a:latin typeface="Arial"/>
                <a:cs typeface="Arial"/>
              </a:rPr>
              <a:t>các </a:t>
            </a:r>
            <a:r>
              <a:rPr sz="3000" spc="-5" dirty="0">
                <a:latin typeface="Arial"/>
                <a:cs typeface="Arial"/>
              </a:rPr>
              <a:t>bộ  lái bằng </a:t>
            </a:r>
            <a:r>
              <a:rPr sz="3000" dirty="0">
                <a:latin typeface="Arial"/>
                <a:cs typeface="Arial"/>
              </a:rPr>
              <a:t>các module </a:t>
            </a:r>
            <a:r>
              <a:rPr sz="3000" spc="-5" dirty="0">
                <a:latin typeface="Arial"/>
                <a:cs typeface="Arial"/>
              </a:rPr>
              <a:t>thượng </a:t>
            </a:r>
            <a:r>
              <a:rPr sz="3000" dirty="0">
                <a:latin typeface="Arial"/>
                <a:cs typeface="Arial"/>
              </a:rPr>
              <a:t>cấp </a:t>
            </a:r>
            <a:r>
              <a:rPr sz="3000" spc="-5" dirty="0">
                <a:latin typeface="Arial"/>
                <a:cs typeface="Arial"/>
              </a:rPr>
              <a:t>đã được  phát</a:t>
            </a:r>
            <a:r>
              <a:rPr sz="3000" spc="-2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triển.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53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3.2.2.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spc="-5" dirty="0">
                <a:latin typeface="Arial"/>
                <a:cs typeface="Arial"/>
              </a:rPr>
              <a:t>thử </a:t>
            </a:r>
            <a:r>
              <a:rPr b="0" spc="-10" dirty="0">
                <a:latin typeface="Arial"/>
                <a:cs typeface="Arial"/>
              </a:rPr>
              <a:t>từ </a:t>
            </a:r>
            <a:r>
              <a:rPr b="0" spc="-5" dirty="0">
                <a:latin typeface="Arial"/>
                <a:cs typeface="Arial"/>
              </a:rPr>
              <a:t>dưới</a:t>
            </a:r>
            <a:r>
              <a:rPr b="0" spc="3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lên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600200"/>
            <a:ext cx="7377677" cy="4048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53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3.2.2.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spc="-5" dirty="0">
                <a:latin typeface="Arial"/>
                <a:cs typeface="Arial"/>
              </a:rPr>
              <a:t>thử </a:t>
            </a:r>
            <a:r>
              <a:rPr b="0" spc="-10" dirty="0">
                <a:latin typeface="Arial"/>
                <a:cs typeface="Arial"/>
              </a:rPr>
              <a:t>từ </a:t>
            </a:r>
            <a:r>
              <a:rPr b="0" spc="-5" dirty="0">
                <a:latin typeface="Arial"/>
                <a:cs typeface="Arial"/>
              </a:rPr>
              <a:t>dưới</a:t>
            </a:r>
            <a:r>
              <a:rPr b="0" spc="3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lên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8033384" cy="416242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dirty="0">
                <a:latin typeface="Arial"/>
                <a:cs typeface="Arial"/>
              </a:rPr>
              <a:t>Ưu</a:t>
            </a:r>
            <a:r>
              <a:rPr sz="3000" b="1" spc="-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điểm:</a:t>
            </a:r>
            <a:endParaRPr sz="3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Tránh phải tạo các cuống phức tạp hay tạo  </a:t>
            </a:r>
            <a:r>
              <a:rPr sz="2800" dirty="0">
                <a:latin typeface="Arial"/>
                <a:cs typeface="Arial"/>
              </a:rPr>
              <a:t>các </a:t>
            </a:r>
            <a:r>
              <a:rPr sz="2800" spc="-5" dirty="0">
                <a:latin typeface="Arial"/>
                <a:cs typeface="Arial"/>
              </a:rPr>
              <a:t>kết quả nhân </a:t>
            </a:r>
            <a:r>
              <a:rPr sz="2800" dirty="0">
                <a:latin typeface="Arial"/>
                <a:cs typeface="Arial"/>
              </a:rPr>
              <a:t>tạo: </a:t>
            </a:r>
            <a:r>
              <a:rPr sz="2800" spc="-5" dirty="0">
                <a:latin typeface="Arial"/>
                <a:cs typeface="Arial"/>
              </a:rPr>
              <a:t>do </a:t>
            </a:r>
            <a:r>
              <a:rPr sz="2800" dirty="0">
                <a:latin typeface="Arial"/>
                <a:cs typeface="Arial"/>
              </a:rPr>
              <a:t>tích </a:t>
            </a:r>
            <a:r>
              <a:rPr sz="2800" spc="-5" dirty="0">
                <a:latin typeface="Arial"/>
                <a:cs typeface="Arial"/>
              </a:rPr>
              <a:t>hợp từ dưới lên  nên </a:t>
            </a:r>
            <a:r>
              <a:rPr sz="2800" dirty="0">
                <a:latin typeface="Arial"/>
                <a:cs typeface="Arial"/>
              </a:rPr>
              <a:t>chỉ </a:t>
            </a:r>
            <a:r>
              <a:rPr sz="2800" spc="-5" dirty="0">
                <a:latin typeface="Arial"/>
                <a:cs typeface="Arial"/>
              </a:rPr>
              <a:t>cần tạo ra các bộ lái, các module mức  dưới đã được kiểm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thử</a:t>
            </a:r>
            <a:endParaRPr sz="2800">
              <a:latin typeface="Arial"/>
              <a:cs typeface="Arial"/>
            </a:endParaRPr>
          </a:p>
          <a:p>
            <a:pPr marL="756285" marR="33782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Thuận </a:t>
            </a:r>
            <a:r>
              <a:rPr sz="2800" dirty="0">
                <a:latin typeface="Arial"/>
                <a:cs typeface="Arial"/>
              </a:rPr>
              <a:t>tiện </a:t>
            </a:r>
            <a:r>
              <a:rPr sz="2800" spc="-5" dirty="0">
                <a:latin typeface="Arial"/>
                <a:cs typeface="Arial"/>
              </a:rPr>
              <a:t>cho phát triển </a:t>
            </a:r>
            <a:r>
              <a:rPr sz="2800" dirty="0">
                <a:latin typeface="Arial"/>
                <a:cs typeface="Arial"/>
              </a:rPr>
              <a:t>các </a:t>
            </a:r>
            <a:r>
              <a:rPr sz="2800" spc="-5" dirty="0">
                <a:latin typeface="Arial"/>
                <a:cs typeface="Arial"/>
              </a:rPr>
              <a:t>module </a:t>
            </a:r>
            <a:r>
              <a:rPr sz="2800" dirty="0">
                <a:latin typeface="Arial"/>
                <a:cs typeface="Arial"/>
              </a:rPr>
              <a:t>cấp  </a:t>
            </a:r>
            <a:r>
              <a:rPr sz="2800" spc="-5" dirty="0">
                <a:latin typeface="Arial"/>
                <a:cs typeface="Arial"/>
              </a:rPr>
              <a:t>dưới: nhờ phát </a:t>
            </a:r>
            <a:r>
              <a:rPr sz="2800" dirty="0">
                <a:latin typeface="Arial"/>
                <a:cs typeface="Arial"/>
              </a:rPr>
              <a:t>triển </a:t>
            </a:r>
            <a:r>
              <a:rPr sz="2800" spc="-5" dirty="0">
                <a:latin typeface="Arial"/>
                <a:cs typeface="Arial"/>
              </a:rPr>
              <a:t>từ </a:t>
            </a:r>
            <a:r>
              <a:rPr sz="2800" spc="-10" dirty="0">
                <a:latin typeface="Arial"/>
                <a:cs typeface="Arial"/>
              </a:rPr>
              <a:t>dưới </a:t>
            </a:r>
            <a:r>
              <a:rPr sz="2800" spc="-5" dirty="0">
                <a:latin typeface="Arial"/>
                <a:cs typeface="Arial"/>
              </a:rPr>
              <a:t>lên, người thiết  kế có thể </a:t>
            </a:r>
            <a:r>
              <a:rPr sz="2800" dirty="0">
                <a:latin typeface="Arial"/>
                <a:cs typeface="Arial"/>
              </a:rPr>
              <a:t>thiết kế </a:t>
            </a:r>
            <a:r>
              <a:rPr sz="2800" spc="-5" dirty="0">
                <a:latin typeface="Arial"/>
                <a:cs typeface="Arial"/>
              </a:rPr>
              <a:t>các module dịch vụ dùng  chung </a:t>
            </a:r>
            <a:r>
              <a:rPr sz="2800" dirty="0">
                <a:latin typeface="Arial"/>
                <a:cs typeface="Arial"/>
              </a:rPr>
              <a:t>cho </a:t>
            </a:r>
            <a:r>
              <a:rPr sz="2800" spc="-5" dirty="0">
                <a:latin typeface="Arial"/>
                <a:cs typeface="Arial"/>
              </a:rPr>
              <a:t>nhiều chức năng </a:t>
            </a:r>
            <a:r>
              <a:rPr sz="2800" dirty="0">
                <a:latin typeface="Arial"/>
                <a:cs typeface="Arial"/>
              </a:rPr>
              <a:t>của hệ</a:t>
            </a:r>
            <a:r>
              <a:rPr sz="2800" spc="-5" dirty="0">
                <a:latin typeface="Arial"/>
                <a:cs typeface="Arial"/>
              </a:rPr>
              <a:t> thống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09702"/>
            <a:ext cx="7496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Một </a:t>
            </a:r>
            <a:r>
              <a:rPr spc="-5" dirty="0"/>
              <a:t>chiến </a:t>
            </a:r>
            <a:r>
              <a:rPr dirty="0"/>
              <a:t>thuật </a:t>
            </a:r>
            <a:r>
              <a:rPr spc="-5" dirty="0"/>
              <a:t>kiểm </a:t>
            </a:r>
            <a:r>
              <a:rPr dirty="0"/>
              <a:t>thử </a:t>
            </a:r>
            <a:r>
              <a:rPr spc="-5" dirty="0"/>
              <a:t>phổ</a:t>
            </a:r>
            <a:r>
              <a:rPr spc="-65" dirty="0"/>
              <a:t> </a:t>
            </a:r>
            <a:r>
              <a:rPr dirty="0"/>
              <a:t>biến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62558"/>
            <a:ext cx="7830820" cy="5330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384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Bắt đầu tại </a:t>
            </a:r>
            <a:r>
              <a:rPr sz="3000" spc="-5" dirty="0">
                <a:latin typeface="Times New Roman"/>
                <a:cs typeface="Times New Roman"/>
              </a:rPr>
              <a:t>từng module </a:t>
            </a:r>
            <a:r>
              <a:rPr sz="3000" dirty="0">
                <a:latin typeface="Times New Roman"/>
                <a:cs typeface="Times New Roman"/>
              </a:rPr>
              <a:t>rồi </a:t>
            </a:r>
            <a:r>
              <a:rPr sz="3000" spc="-5" dirty="0">
                <a:latin typeface="Times New Roman"/>
                <a:cs typeface="Times New Roman"/>
              </a:rPr>
              <a:t>tích </a:t>
            </a:r>
            <a:r>
              <a:rPr sz="3000" dirty="0">
                <a:latin typeface="Times New Roman"/>
                <a:cs typeface="Times New Roman"/>
              </a:rPr>
              <a:t>hợp lớn dần đến  toàn bộ hệ </a:t>
            </a:r>
            <a:r>
              <a:rPr sz="3000" spc="-5" dirty="0">
                <a:latin typeface="Times New Roman"/>
                <a:cs typeface="Times New Roman"/>
              </a:rPr>
              <a:t>thống.</a:t>
            </a:r>
            <a:endParaRPr sz="3000">
              <a:latin typeface="Times New Roman"/>
              <a:cs typeface="Times New Roman"/>
            </a:endParaRPr>
          </a:p>
          <a:p>
            <a:pPr marL="355600" marR="17716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Các </a:t>
            </a:r>
            <a:r>
              <a:rPr sz="3000" spc="-5" dirty="0">
                <a:latin typeface="Times New Roman"/>
                <a:cs typeface="Times New Roman"/>
              </a:rPr>
              <a:t>kỹ thuật khác nhau được sử dụng thích </a:t>
            </a:r>
            <a:r>
              <a:rPr sz="3000" dirty="0">
                <a:latin typeface="Times New Roman"/>
                <a:cs typeface="Times New Roman"/>
              </a:rPr>
              <a:t>hợp  tại các giai đoạn khác</a:t>
            </a:r>
            <a:r>
              <a:rPr sz="3000" spc="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nhau.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Kiểm </a:t>
            </a:r>
            <a:r>
              <a:rPr sz="3000" dirty="0">
                <a:latin typeface="Times New Roman"/>
                <a:cs typeface="Times New Roman"/>
              </a:rPr>
              <a:t>thử có thể </a:t>
            </a:r>
            <a:r>
              <a:rPr sz="3000" spc="-5" dirty="0">
                <a:latin typeface="Times New Roman"/>
                <a:cs typeface="Times New Roman"/>
              </a:rPr>
              <a:t>được tiến </a:t>
            </a:r>
            <a:r>
              <a:rPr sz="3000" dirty="0">
                <a:latin typeface="Times New Roman"/>
                <a:cs typeface="Times New Roman"/>
              </a:rPr>
              <a:t>hành bởi </a:t>
            </a:r>
            <a:r>
              <a:rPr sz="3000" spc="-5" dirty="0">
                <a:latin typeface="Times New Roman"/>
                <a:cs typeface="Times New Roman"/>
              </a:rPr>
              <a:t>người </a:t>
            </a:r>
            <a:r>
              <a:rPr sz="3000" dirty="0">
                <a:latin typeface="Times New Roman"/>
                <a:cs typeface="Times New Roman"/>
              </a:rPr>
              <a:t>phát  </a:t>
            </a:r>
            <a:r>
              <a:rPr sz="3000" spc="-5" dirty="0">
                <a:latin typeface="Times New Roman"/>
                <a:cs typeface="Times New Roman"/>
              </a:rPr>
              <a:t>triển </a:t>
            </a:r>
            <a:r>
              <a:rPr sz="3000" dirty="0">
                <a:latin typeface="Times New Roman"/>
                <a:cs typeface="Times New Roman"/>
              </a:rPr>
              <a:t>phần </a:t>
            </a:r>
            <a:r>
              <a:rPr sz="3000" spc="-5" dirty="0">
                <a:latin typeface="Times New Roman"/>
                <a:cs typeface="Times New Roman"/>
              </a:rPr>
              <a:t>mềm, </a:t>
            </a:r>
            <a:r>
              <a:rPr sz="3000" dirty="0">
                <a:latin typeface="Times New Roman"/>
                <a:cs typeface="Times New Roman"/>
              </a:rPr>
              <a:t>nhưng đối với các dự án lớn thì  việc kiểm thử phải </a:t>
            </a:r>
            <a:r>
              <a:rPr sz="3000" spc="-5" dirty="0">
                <a:latin typeface="Times New Roman"/>
                <a:cs typeface="Times New Roman"/>
              </a:rPr>
              <a:t>được tiến </a:t>
            </a:r>
            <a:r>
              <a:rPr sz="3000" dirty="0">
                <a:latin typeface="Times New Roman"/>
                <a:cs typeface="Times New Roman"/>
              </a:rPr>
              <a:t>hành bởi một nhóm  độc </a:t>
            </a:r>
            <a:r>
              <a:rPr sz="3000" spc="-5" dirty="0">
                <a:latin typeface="Times New Roman"/>
                <a:cs typeface="Times New Roman"/>
              </a:rPr>
              <a:t>lập.</a:t>
            </a:r>
            <a:endParaRPr sz="3000">
              <a:latin typeface="Times New Roman"/>
              <a:cs typeface="Times New Roman"/>
            </a:endParaRPr>
          </a:p>
          <a:p>
            <a:pPr marL="355600" marR="43116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Kiểm </a:t>
            </a:r>
            <a:r>
              <a:rPr sz="3000" dirty="0">
                <a:latin typeface="Times New Roman"/>
                <a:cs typeface="Times New Roman"/>
              </a:rPr>
              <a:t>thử và </a:t>
            </a:r>
            <a:r>
              <a:rPr sz="3000" spc="-5" dirty="0">
                <a:latin typeface="Times New Roman"/>
                <a:cs typeface="Times New Roman"/>
              </a:rPr>
              <a:t>sửa </a:t>
            </a:r>
            <a:r>
              <a:rPr sz="3000" dirty="0">
                <a:latin typeface="Times New Roman"/>
                <a:cs typeface="Times New Roman"/>
              </a:rPr>
              <a:t>lỗi </a:t>
            </a:r>
            <a:r>
              <a:rPr sz="3000" spc="-5" dirty="0">
                <a:latin typeface="Times New Roman"/>
                <a:cs typeface="Times New Roman"/>
              </a:rPr>
              <a:t>là </a:t>
            </a:r>
            <a:r>
              <a:rPr sz="3000" dirty="0">
                <a:latin typeface="Times New Roman"/>
                <a:cs typeface="Times New Roman"/>
              </a:rPr>
              <a:t>các hoạt động độc lập  nhưng việc </a:t>
            </a:r>
            <a:r>
              <a:rPr sz="3000" spc="-5" dirty="0">
                <a:latin typeface="Times New Roman"/>
                <a:cs typeface="Times New Roman"/>
              </a:rPr>
              <a:t>sửa </a:t>
            </a:r>
            <a:r>
              <a:rPr sz="3000" dirty="0">
                <a:latin typeface="Times New Roman"/>
                <a:cs typeface="Times New Roman"/>
              </a:rPr>
              <a:t>lỗi phải phù hợp với các</a:t>
            </a:r>
            <a:r>
              <a:rPr sz="3000" spc="-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chiến  thuật kiểm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thử.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53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3.2.2.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spc="-5" dirty="0">
                <a:latin typeface="Arial"/>
                <a:cs typeface="Arial"/>
              </a:rPr>
              <a:t>thử </a:t>
            </a:r>
            <a:r>
              <a:rPr b="0" spc="-10" dirty="0">
                <a:latin typeface="Arial"/>
                <a:cs typeface="Arial"/>
              </a:rPr>
              <a:t>từ </a:t>
            </a:r>
            <a:r>
              <a:rPr b="0" spc="-5" dirty="0">
                <a:latin typeface="Arial"/>
                <a:cs typeface="Arial"/>
              </a:rPr>
              <a:t>dưới</a:t>
            </a:r>
            <a:r>
              <a:rPr b="0" spc="35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lên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7802"/>
            <a:ext cx="7636509" cy="3735704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latin typeface="Arial"/>
                <a:cs typeface="Arial"/>
              </a:rPr>
              <a:t>Nhược</a:t>
            </a:r>
            <a:r>
              <a:rPr sz="3000" b="1" spc="-10" dirty="0">
                <a:latin typeface="Arial"/>
                <a:cs typeface="Arial"/>
              </a:rPr>
              <a:t> </a:t>
            </a:r>
            <a:r>
              <a:rPr sz="3000" b="1" spc="-5" dirty="0">
                <a:latin typeface="Arial"/>
                <a:cs typeface="Arial"/>
              </a:rPr>
              <a:t>điểm:</a:t>
            </a:r>
            <a:endParaRPr sz="30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Chậm </a:t>
            </a:r>
            <a:r>
              <a:rPr sz="2800" spc="-5" dirty="0">
                <a:latin typeface="Arial"/>
                <a:cs typeface="Arial"/>
              </a:rPr>
              <a:t>phát hiện các lỗi thiết kế: các lỗi tổng  thể như phát triển </a:t>
            </a:r>
            <a:r>
              <a:rPr sz="2800" dirty="0">
                <a:latin typeface="Arial"/>
                <a:cs typeface="Arial"/>
              </a:rPr>
              <a:t>sai </a:t>
            </a:r>
            <a:r>
              <a:rPr sz="2800" spc="-5" dirty="0">
                <a:latin typeface="Arial"/>
                <a:cs typeface="Arial"/>
              </a:rPr>
              <a:t>chức năng hay </a:t>
            </a:r>
            <a:r>
              <a:rPr sz="2800" spc="-10" dirty="0">
                <a:latin typeface="Arial"/>
                <a:cs typeface="Arial"/>
              </a:rPr>
              <a:t>hệ  </a:t>
            </a:r>
            <a:r>
              <a:rPr sz="2800" spc="-5" dirty="0">
                <a:latin typeface="Arial"/>
                <a:cs typeface="Arial"/>
              </a:rPr>
              <a:t>thống kém </a:t>
            </a:r>
            <a:r>
              <a:rPr sz="2800" dirty="0">
                <a:latin typeface="Arial"/>
                <a:cs typeface="Arial"/>
              </a:rPr>
              <a:t>kiệu </a:t>
            </a:r>
            <a:r>
              <a:rPr sz="2800" spc="-5" dirty="0">
                <a:latin typeface="Arial"/>
                <a:cs typeface="Arial"/>
              </a:rPr>
              <a:t>quả thường bị phát hiện  muộn. </a:t>
            </a:r>
            <a:r>
              <a:rPr sz="2800" spc="-10" dirty="0">
                <a:latin typeface="Arial"/>
                <a:cs typeface="Arial"/>
              </a:rPr>
              <a:t>Do </a:t>
            </a:r>
            <a:r>
              <a:rPr sz="2800" spc="-5" dirty="0">
                <a:latin typeface="Arial"/>
                <a:cs typeface="Arial"/>
              </a:rPr>
              <a:t>phát hiện lỗi muộn nên </a:t>
            </a:r>
            <a:r>
              <a:rPr sz="2800" dirty="0">
                <a:latin typeface="Arial"/>
                <a:cs typeface="Arial"/>
              </a:rPr>
              <a:t>chi </a:t>
            </a:r>
            <a:r>
              <a:rPr sz="2800" spc="-5" dirty="0">
                <a:latin typeface="Arial"/>
                <a:cs typeface="Arial"/>
              </a:rPr>
              <a:t>phí </a:t>
            </a:r>
            <a:r>
              <a:rPr sz="2800" dirty="0">
                <a:latin typeface="Arial"/>
                <a:cs typeface="Arial"/>
              </a:rPr>
              <a:t>và  </a:t>
            </a:r>
            <a:r>
              <a:rPr sz="2800" spc="-5" dirty="0">
                <a:latin typeface="Arial"/>
                <a:cs typeface="Arial"/>
              </a:rPr>
              <a:t>thời gian sửa lỗi tăng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cao</a:t>
            </a:r>
            <a:endParaRPr sz="2800">
              <a:latin typeface="Arial"/>
              <a:cs typeface="Arial"/>
            </a:endParaRPr>
          </a:p>
          <a:p>
            <a:pPr marL="756285" marR="222250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Chậm </a:t>
            </a:r>
            <a:r>
              <a:rPr sz="2800" spc="-5" dirty="0">
                <a:latin typeface="Arial"/>
                <a:cs typeface="Arial"/>
              </a:rPr>
              <a:t>có phiên bản của hệ thống làm việc  được.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999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3.2.3.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spc="-5" dirty="0">
                <a:latin typeface="Arial"/>
                <a:cs typeface="Arial"/>
              </a:rPr>
              <a:t>thử </a:t>
            </a:r>
            <a:r>
              <a:rPr b="0" spc="-10" dirty="0">
                <a:latin typeface="Arial"/>
                <a:cs typeface="Arial"/>
              </a:rPr>
              <a:t>từ </a:t>
            </a:r>
            <a:r>
              <a:rPr b="0" spc="-5" dirty="0">
                <a:latin typeface="Arial"/>
                <a:cs typeface="Arial"/>
              </a:rPr>
              <a:t>trên</a:t>
            </a:r>
            <a:r>
              <a:rPr b="0" spc="4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xuống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383540" y="1243329"/>
            <a:ext cx="8422640" cy="446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628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Kiểm thử từ </a:t>
            </a:r>
            <a:r>
              <a:rPr sz="2800" dirty="0">
                <a:latin typeface="Arial"/>
                <a:cs typeface="Arial"/>
              </a:rPr>
              <a:t>trên </a:t>
            </a:r>
            <a:r>
              <a:rPr sz="2800" spc="-5" dirty="0">
                <a:latin typeface="Arial"/>
                <a:cs typeface="Arial"/>
              </a:rPr>
              <a:t>xuống tiến hành kiểm thử các  module bắt đầu </a:t>
            </a:r>
            <a:r>
              <a:rPr sz="2800" dirty="0">
                <a:latin typeface="Arial"/>
                <a:cs typeface="Arial"/>
              </a:rPr>
              <a:t>từ </a:t>
            </a:r>
            <a:r>
              <a:rPr sz="2800" spc="-5" dirty="0">
                <a:latin typeface="Arial"/>
                <a:cs typeface="Arial"/>
              </a:rPr>
              <a:t>mức cao, các module mức </a:t>
            </a:r>
            <a:r>
              <a:rPr sz="2800" dirty="0">
                <a:latin typeface="Arial"/>
                <a:cs typeface="Arial"/>
              </a:rPr>
              <a:t>thấp  </a:t>
            </a:r>
            <a:r>
              <a:rPr sz="2800" spc="-5" dirty="0">
                <a:latin typeface="Arial"/>
                <a:cs typeface="Arial"/>
              </a:rPr>
              <a:t>tạm sử dụng các chức năng hạn </a:t>
            </a:r>
            <a:r>
              <a:rPr sz="2800" dirty="0">
                <a:latin typeface="Arial"/>
                <a:cs typeface="Arial"/>
              </a:rPr>
              <a:t>chế, </a:t>
            </a:r>
            <a:r>
              <a:rPr sz="2800" spc="-5" dirty="0">
                <a:latin typeface="Arial"/>
                <a:cs typeface="Arial"/>
              </a:rPr>
              <a:t>có </a:t>
            </a:r>
            <a:r>
              <a:rPr sz="2800" dirty="0">
                <a:latin typeface="Arial"/>
                <a:cs typeface="Arial"/>
              </a:rPr>
              <a:t>giao diện  </a:t>
            </a:r>
            <a:r>
              <a:rPr sz="2800" spc="-5" dirty="0">
                <a:latin typeface="Arial"/>
                <a:cs typeface="Arial"/>
              </a:rPr>
              <a:t>như đặc</a:t>
            </a:r>
            <a:r>
              <a:rPr sz="2800" dirty="0">
                <a:latin typeface="Arial"/>
                <a:cs typeface="Arial"/>
              </a:rPr>
              <a:t> tả.</a:t>
            </a:r>
            <a:endParaRPr sz="2800">
              <a:latin typeface="Arial"/>
              <a:cs typeface="Arial"/>
            </a:endParaRPr>
          </a:p>
          <a:p>
            <a:pPr marL="355600" marR="6731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Module mức </a:t>
            </a:r>
            <a:r>
              <a:rPr sz="2800" dirty="0">
                <a:latin typeface="Arial"/>
                <a:cs typeface="Arial"/>
              </a:rPr>
              <a:t>thấp </a:t>
            </a:r>
            <a:r>
              <a:rPr sz="2800" spc="-5" dirty="0">
                <a:latin typeface="Arial"/>
                <a:cs typeface="Arial"/>
              </a:rPr>
              <a:t>có thể </a:t>
            </a:r>
            <a:r>
              <a:rPr sz="2800" dirty="0">
                <a:latin typeface="Arial"/>
                <a:cs typeface="Arial"/>
              </a:rPr>
              <a:t>chỉ </a:t>
            </a:r>
            <a:r>
              <a:rPr sz="2800" spc="-5" dirty="0">
                <a:latin typeface="Arial"/>
                <a:cs typeface="Arial"/>
              </a:rPr>
              <a:t>đơn giản là các cuống  trả lại </a:t>
            </a:r>
            <a:r>
              <a:rPr sz="2800" dirty="0">
                <a:latin typeface="Arial"/>
                <a:cs typeface="Arial"/>
              </a:rPr>
              <a:t>kết </a:t>
            </a:r>
            <a:r>
              <a:rPr sz="2800" spc="-5" dirty="0">
                <a:latin typeface="Arial"/>
                <a:cs typeface="Arial"/>
              </a:rPr>
              <a:t>quả với một </a:t>
            </a:r>
            <a:r>
              <a:rPr sz="2800" dirty="0">
                <a:latin typeface="Arial"/>
                <a:cs typeface="Arial"/>
              </a:rPr>
              <a:t>vài </a:t>
            </a:r>
            <a:r>
              <a:rPr sz="2800" spc="-5" dirty="0">
                <a:latin typeface="Arial"/>
                <a:cs typeface="Arial"/>
              </a:rPr>
              <a:t>đầu </a:t>
            </a:r>
            <a:r>
              <a:rPr sz="2800" dirty="0">
                <a:latin typeface="Arial"/>
                <a:cs typeface="Arial"/>
              </a:rPr>
              <a:t>vào </a:t>
            </a:r>
            <a:r>
              <a:rPr sz="2800" spc="-5" dirty="0">
                <a:latin typeface="Arial"/>
                <a:cs typeface="Arial"/>
              </a:rPr>
              <a:t>được xác định  trước. Sau đó các cuống được </a:t>
            </a:r>
            <a:r>
              <a:rPr sz="2800" dirty="0">
                <a:latin typeface="Arial"/>
                <a:cs typeface="Arial"/>
              </a:rPr>
              <a:t>thay </a:t>
            </a:r>
            <a:r>
              <a:rPr sz="2800" spc="-5" dirty="0">
                <a:latin typeface="Arial"/>
                <a:cs typeface="Arial"/>
              </a:rPr>
              <a:t>thế dần </a:t>
            </a:r>
            <a:r>
              <a:rPr sz="2800" dirty="0">
                <a:latin typeface="Arial"/>
                <a:cs typeface="Arial"/>
              </a:rPr>
              <a:t>bằng  </a:t>
            </a:r>
            <a:r>
              <a:rPr sz="2800" spc="-5" dirty="0">
                <a:latin typeface="Arial"/>
                <a:cs typeface="Arial"/>
              </a:rPr>
              <a:t>các module thực đã được phát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triển.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Kiểm thử từ </a:t>
            </a:r>
            <a:r>
              <a:rPr sz="2800" dirty="0">
                <a:latin typeface="Arial"/>
                <a:cs typeface="Arial"/>
              </a:rPr>
              <a:t>trên </a:t>
            </a:r>
            <a:r>
              <a:rPr sz="2800" spc="-5" dirty="0">
                <a:latin typeface="Arial"/>
                <a:cs typeface="Arial"/>
              </a:rPr>
              <a:t>xuống </a:t>
            </a:r>
            <a:r>
              <a:rPr sz="2800" dirty="0">
                <a:latin typeface="Arial"/>
                <a:cs typeface="Arial"/>
              </a:rPr>
              <a:t>có </a:t>
            </a:r>
            <a:r>
              <a:rPr sz="2800" spc="-5" dirty="0">
                <a:latin typeface="Arial"/>
                <a:cs typeface="Arial"/>
              </a:rPr>
              <a:t>thể thực hiện theo chiều  sâu </a:t>
            </a:r>
            <a:r>
              <a:rPr sz="2800" dirty="0">
                <a:latin typeface="Arial"/>
                <a:cs typeface="Arial"/>
              </a:rPr>
              <a:t>hoặc theo </a:t>
            </a:r>
            <a:r>
              <a:rPr sz="2800" spc="-5" dirty="0">
                <a:latin typeface="Arial"/>
                <a:cs typeface="Arial"/>
              </a:rPr>
              <a:t>chiều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rộng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999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3.2.3.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spc="-5" dirty="0">
                <a:latin typeface="Arial"/>
                <a:cs typeface="Arial"/>
              </a:rPr>
              <a:t>thử </a:t>
            </a:r>
            <a:r>
              <a:rPr b="0" spc="-10" dirty="0">
                <a:latin typeface="Arial"/>
                <a:cs typeface="Arial"/>
              </a:rPr>
              <a:t>từ </a:t>
            </a:r>
            <a:r>
              <a:rPr b="0" spc="-5" dirty="0">
                <a:latin typeface="Arial"/>
                <a:cs typeface="Arial"/>
              </a:rPr>
              <a:t>trên</a:t>
            </a:r>
            <a:r>
              <a:rPr b="0" spc="4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xuống</a:t>
            </a:r>
          </a:p>
        </p:txBody>
      </p:sp>
      <p:sp>
        <p:nvSpPr>
          <p:cNvPr id="3" name="object 3"/>
          <p:cNvSpPr/>
          <p:nvPr/>
        </p:nvSpPr>
        <p:spPr>
          <a:xfrm>
            <a:off x="1283455" y="1460236"/>
            <a:ext cx="6811101" cy="4742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999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3.2.3.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spc="-5" dirty="0">
                <a:latin typeface="Arial"/>
                <a:cs typeface="Arial"/>
              </a:rPr>
              <a:t>thử </a:t>
            </a:r>
            <a:r>
              <a:rPr b="0" spc="-10" dirty="0">
                <a:latin typeface="Arial"/>
                <a:cs typeface="Arial"/>
              </a:rPr>
              <a:t>từ </a:t>
            </a:r>
            <a:r>
              <a:rPr b="0" spc="-5" dirty="0">
                <a:latin typeface="Arial"/>
                <a:cs typeface="Arial"/>
              </a:rPr>
              <a:t>trên</a:t>
            </a:r>
            <a:r>
              <a:rPr b="0" spc="4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xuống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46099"/>
            <a:ext cx="8288655" cy="430403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5" dirty="0">
                <a:latin typeface="Arial"/>
                <a:cs typeface="Arial"/>
              </a:rPr>
              <a:t>Ưu điểm:</a:t>
            </a:r>
            <a:endParaRPr sz="2500">
              <a:latin typeface="Arial"/>
              <a:cs typeface="Arial"/>
            </a:endParaRPr>
          </a:p>
          <a:p>
            <a:pPr marL="756285" marR="5715" lvl="1" indent="-287020">
              <a:lnSpc>
                <a:spcPct val="100000"/>
              </a:lnSpc>
              <a:spcBef>
                <a:spcPts val="550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Phát </a:t>
            </a:r>
            <a:r>
              <a:rPr sz="2300" spc="-5" dirty="0">
                <a:latin typeface="Arial"/>
                <a:cs typeface="Arial"/>
              </a:rPr>
              <a:t>hiện </a:t>
            </a:r>
            <a:r>
              <a:rPr sz="2300" dirty="0">
                <a:latin typeface="Arial"/>
                <a:cs typeface="Arial"/>
              </a:rPr>
              <a:t>sớm các </a:t>
            </a:r>
            <a:r>
              <a:rPr sz="2300" spc="-5" dirty="0">
                <a:latin typeface="Arial"/>
                <a:cs typeface="Arial"/>
              </a:rPr>
              <a:t>lỗi </a:t>
            </a:r>
            <a:r>
              <a:rPr sz="2300" dirty="0">
                <a:latin typeface="Arial"/>
                <a:cs typeface="Arial"/>
              </a:rPr>
              <a:t>thiết kế: </a:t>
            </a:r>
            <a:r>
              <a:rPr sz="2300" spc="-5" dirty="0">
                <a:latin typeface="Arial"/>
                <a:cs typeface="Arial"/>
              </a:rPr>
              <a:t>dễ </a:t>
            </a:r>
            <a:r>
              <a:rPr sz="2300" dirty="0">
                <a:latin typeface="Arial"/>
                <a:cs typeface="Arial"/>
              </a:rPr>
              <a:t>dàng phát </a:t>
            </a:r>
            <a:r>
              <a:rPr sz="2300" spc="-5" dirty="0">
                <a:latin typeface="Arial"/>
                <a:cs typeface="Arial"/>
              </a:rPr>
              <a:t>hiện </a:t>
            </a:r>
            <a:r>
              <a:rPr sz="2300" dirty="0">
                <a:latin typeface="Arial"/>
                <a:cs typeface="Arial"/>
              </a:rPr>
              <a:t>các </a:t>
            </a:r>
            <a:r>
              <a:rPr sz="2300" spc="-5" dirty="0">
                <a:latin typeface="Arial"/>
                <a:cs typeface="Arial"/>
              </a:rPr>
              <a:t>lỗi  như </a:t>
            </a:r>
            <a:r>
              <a:rPr sz="2300" dirty="0">
                <a:latin typeface="Arial"/>
                <a:cs typeface="Arial"/>
              </a:rPr>
              <a:t>phát triển nhầm, thiếu chức năng so </a:t>
            </a:r>
            <a:r>
              <a:rPr sz="2300" spc="-5" dirty="0">
                <a:latin typeface="Arial"/>
                <a:cs typeface="Arial"/>
              </a:rPr>
              <a:t>với đặc </a:t>
            </a:r>
            <a:r>
              <a:rPr sz="2300" dirty="0">
                <a:latin typeface="Arial"/>
                <a:cs typeface="Arial"/>
              </a:rPr>
              <a:t>tả, </a:t>
            </a:r>
            <a:r>
              <a:rPr sz="2300" spc="-5" dirty="0">
                <a:latin typeface="Arial"/>
                <a:cs typeface="Arial"/>
              </a:rPr>
              <a:t>do</a:t>
            </a:r>
            <a:r>
              <a:rPr sz="2300" spc="-250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đó  </a:t>
            </a:r>
            <a:r>
              <a:rPr sz="2300" dirty="0">
                <a:latin typeface="Arial"/>
                <a:cs typeface="Arial"/>
              </a:rPr>
              <a:t>làm </a:t>
            </a:r>
            <a:r>
              <a:rPr sz="2300" spc="-5" dirty="0">
                <a:latin typeface="Arial"/>
                <a:cs typeface="Arial"/>
              </a:rPr>
              <a:t>giảm </a:t>
            </a:r>
            <a:r>
              <a:rPr sz="2300" dirty="0">
                <a:latin typeface="Arial"/>
                <a:cs typeface="Arial"/>
              </a:rPr>
              <a:t>chi </a:t>
            </a:r>
            <a:r>
              <a:rPr sz="2300" spc="-5" dirty="0">
                <a:latin typeface="Arial"/>
                <a:cs typeface="Arial"/>
              </a:rPr>
              <a:t>phí </a:t>
            </a:r>
            <a:r>
              <a:rPr sz="2300" dirty="0">
                <a:latin typeface="Arial"/>
                <a:cs typeface="Arial"/>
              </a:rPr>
              <a:t>cho </a:t>
            </a:r>
            <a:r>
              <a:rPr sz="2300" spc="-5" dirty="0">
                <a:latin typeface="Arial"/>
                <a:cs typeface="Arial"/>
              </a:rPr>
              <a:t>việc thiết </a:t>
            </a:r>
            <a:r>
              <a:rPr sz="2300" dirty="0">
                <a:latin typeface="Arial"/>
                <a:cs typeface="Arial"/>
              </a:rPr>
              <a:t>kế </a:t>
            </a:r>
            <a:r>
              <a:rPr sz="2300" spc="-10" dirty="0">
                <a:latin typeface="Arial"/>
                <a:cs typeface="Arial"/>
              </a:rPr>
              <a:t>và </a:t>
            </a:r>
            <a:r>
              <a:rPr sz="2300" dirty="0">
                <a:latin typeface="Arial"/>
                <a:cs typeface="Arial"/>
              </a:rPr>
              <a:t>cài </a:t>
            </a:r>
            <a:r>
              <a:rPr sz="2300" spc="-5" dirty="0">
                <a:latin typeface="Arial"/>
                <a:cs typeface="Arial"/>
              </a:rPr>
              <a:t>đặt</a:t>
            </a:r>
            <a:r>
              <a:rPr sz="2300" spc="-145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lại</a:t>
            </a:r>
            <a:endParaRPr sz="23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55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Có phiên </a:t>
            </a:r>
            <a:r>
              <a:rPr sz="2300" spc="-5" dirty="0">
                <a:latin typeface="Arial"/>
                <a:cs typeface="Arial"/>
              </a:rPr>
              <a:t>bản </a:t>
            </a:r>
            <a:r>
              <a:rPr sz="2300" dirty="0">
                <a:latin typeface="Arial"/>
                <a:cs typeface="Arial"/>
              </a:rPr>
              <a:t>hoạt động sớm: kiểm thử từ </a:t>
            </a:r>
            <a:r>
              <a:rPr sz="2300" spc="-5" dirty="0">
                <a:latin typeface="Arial"/>
                <a:cs typeface="Arial"/>
              </a:rPr>
              <a:t>trên xuống</a:t>
            </a:r>
            <a:r>
              <a:rPr sz="2300" spc="-229" dirty="0">
                <a:latin typeface="Arial"/>
                <a:cs typeface="Arial"/>
              </a:rPr>
              <a:t> </a:t>
            </a:r>
            <a:r>
              <a:rPr sz="2300" spc="-5" dirty="0">
                <a:latin typeface="Arial"/>
                <a:cs typeface="Arial"/>
              </a:rPr>
              <a:t>luôn  đảm bảo </a:t>
            </a:r>
            <a:r>
              <a:rPr sz="2300" dirty="0">
                <a:latin typeface="Arial"/>
                <a:cs typeface="Arial"/>
              </a:rPr>
              <a:t>có phiên </a:t>
            </a:r>
            <a:r>
              <a:rPr sz="2300" spc="-5" dirty="0">
                <a:latin typeface="Arial"/>
                <a:cs typeface="Arial"/>
              </a:rPr>
              <a:t>bản </a:t>
            </a:r>
            <a:r>
              <a:rPr sz="2300" dirty="0">
                <a:latin typeface="Arial"/>
                <a:cs typeface="Arial"/>
              </a:rPr>
              <a:t>hoạt động sớm, </a:t>
            </a:r>
            <a:r>
              <a:rPr sz="2300" spc="-5" dirty="0">
                <a:latin typeface="Arial"/>
                <a:cs typeface="Arial"/>
              </a:rPr>
              <a:t>do đó </a:t>
            </a:r>
            <a:r>
              <a:rPr sz="2300" dirty="0">
                <a:latin typeface="Arial"/>
                <a:cs typeface="Arial"/>
              </a:rPr>
              <a:t>có thể thẩm  </a:t>
            </a:r>
            <a:r>
              <a:rPr sz="2300" spc="-5" dirty="0">
                <a:latin typeface="Arial"/>
                <a:cs typeface="Arial"/>
              </a:rPr>
              <a:t>định tính </a:t>
            </a:r>
            <a:r>
              <a:rPr sz="2300" dirty="0">
                <a:latin typeface="Arial"/>
                <a:cs typeface="Arial"/>
              </a:rPr>
              <a:t>dùng được của sản phẩm </a:t>
            </a:r>
            <a:r>
              <a:rPr sz="2300" spc="-10" dirty="0">
                <a:latin typeface="Arial"/>
                <a:cs typeface="Arial"/>
              </a:rPr>
              <a:t>và </a:t>
            </a:r>
            <a:r>
              <a:rPr sz="2300" spc="-5" dirty="0">
                <a:latin typeface="Arial"/>
                <a:cs typeface="Arial"/>
              </a:rPr>
              <a:t>dùng nó để </a:t>
            </a:r>
            <a:r>
              <a:rPr sz="2300" dirty="0">
                <a:latin typeface="Arial"/>
                <a:cs typeface="Arial"/>
              </a:rPr>
              <a:t>huấn  luyện người</a:t>
            </a:r>
            <a:r>
              <a:rPr sz="2300" spc="-6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dùng</a:t>
            </a:r>
            <a:endParaRPr sz="23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b="1" spc="-10" dirty="0">
                <a:latin typeface="Arial"/>
                <a:cs typeface="Arial"/>
              </a:rPr>
              <a:t>Nhược</a:t>
            </a:r>
            <a:r>
              <a:rPr sz="2500" b="1" spc="5" dirty="0">
                <a:latin typeface="Arial"/>
                <a:cs typeface="Arial"/>
              </a:rPr>
              <a:t> </a:t>
            </a:r>
            <a:r>
              <a:rPr sz="2500" b="1" spc="-5" dirty="0">
                <a:latin typeface="Arial"/>
                <a:cs typeface="Arial"/>
              </a:rPr>
              <a:t>điểm:</a:t>
            </a:r>
            <a:endParaRPr sz="25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50"/>
              </a:spcBef>
              <a:buChar char="–"/>
              <a:tabLst>
                <a:tab pos="756920" algn="l"/>
              </a:tabLst>
            </a:pPr>
            <a:r>
              <a:rPr sz="2300" dirty="0">
                <a:latin typeface="Arial"/>
                <a:cs typeface="Arial"/>
              </a:rPr>
              <a:t>Tạo ra các cuống rất phức tạp, có thể dẫn tới </a:t>
            </a:r>
            <a:r>
              <a:rPr sz="2300" spc="-5" dirty="0">
                <a:latin typeface="Arial"/>
                <a:cs typeface="Arial"/>
              </a:rPr>
              <a:t>việc</a:t>
            </a:r>
            <a:r>
              <a:rPr sz="2300" spc="-240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không</a:t>
            </a:r>
            <a:endParaRPr sz="23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sz="2300" dirty="0">
                <a:latin typeface="Arial"/>
                <a:cs typeface="Arial"/>
              </a:rPr>
              <a:t>kiểm thử được </a:t>
            </a:r>
            <a:r>
              <a:rPr sz="2300" spc="-5" dirty="0">
                <a:latin typeface="Arial"/>
                <a:cs typeface="Arial"/>
              </a:rPr>
              <a:t>đầy đủ </a:t>
            </a:r>
            <a:r>
              <a:rPr sz="2300" dirty="0">
                <a:latin typeface="Arial"/>
                <a:cs typeface="Arial"/>
              </a:rPr>
              <a:t>chức năng các</a:t>
            </a:r>
            <a:r>
              <a:rPr sz="2300" spc="-175" dirty="0">
                <a:latin typeface="Arial"/>
                <a:cs typeface="Arial"/>
              </a:rPr>
              <a:t> </a:t>
            </a:r>
            <a:r>
              <a:rPr sz="2300" dirty="0">
                <a:latin typeface="Arial"/>
                <a:cs typeface="Arial"/>
              </a:rPr>
              <a:t>module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67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3.3.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dirty="0">
                <a:latin typeface="Arial"/>
                <a:cs typeface="Arial"/>
              </a:rPr>
              <a:t>thử </a:t>
            </a:r>
            <a:r>
              <a:rPr b="0" spc="-5" dirty="0">
                <a:latin typeface="Arial"/>
                <a:cs typeface="Arial"/>
              </a:rPr>
              <a:t>hệ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thống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171701"/>
            <a:ext cx="8055609" cy="52933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thống: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30" dirty="0">
                <a:latin typeface="Arial"/>
                <a:cs typeface="Arial"/>
              </a:rPr>
              <a:t>Tìm </a:t>
            </a:r>
            <a:r>
              <a:rPr sz="2400" spc="-5" dirty="0">
                <a:latin typeface="Arial"/>
                <a:cs typeface="Arial"/>
              </a:rPr>
              <a:t>kiếm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lỗi, nhưng trọng </a:t>
            </a:r>
            <a:r>
              <a:rPr sz="2400" dirty="0">
                <a:latin typeface="Arial"/>
                <a:cs typeface="Arial"/>
              </a:rPr>
              <a:t>tâm </a:t>
            </a:r>
            <a:r>
              <a:rPr sz="2400" spc="-5" dirty="0">
                <a:latin typeface="Arial"/>
                <a:cs typeface="Arial"/>
              </a:rPr>
              <a:t>là đánh giá </a:t>
            </a:r>
            <a:r>
              <a:rPr sz="2400" dirty="0">
                <a:latin typeface="Arial"/>
                <a:cs typeface="Arial"/>
              </a:rPr>
              <a:t>về </a:t>
            </a:r>
            <a:r>
              <a:rPr sz="2400" spc="-5" dirty="0">
                <a:latin typeface="Arial"/>
                <a:cs typeface="Arial"/>
              </a:rPr>
              <a:t>hoạt  động, </a:t>
            </a:r>
            <a:r>
              <a:rPr sz="2400" dirty="0">
                <a:latin typeface="Arial"/>
                <a:cs typeface="Arial"/>
              </a:rPr>
              <a:t>thao </a:t>
            </a:r>
            <a:r>
              <a:rPr sz="2400" spc="-5" dirty="0">
                <a:latin typeface="Arial"/>
                <a:cs typeface="Arial"/>
              </a:rPr>
              <a:t>tác, </a:t>
            </a:r>
            <a:r>
              <a:rPr sz="2400" dirty="0">
                <a:latin typeface="Arial"/>
                <a:cs typeface="Arial"/>
              </a:rPr>
              <a:t>sự tin cậy và </a:t>
            </a:r>
            <a:r>
              <a:rPr sz="2400" spc="-5" dirty="0">
                <a:latin typeface="Arial"/>
                <a:cs typeface="Arial"/>
              </a:rPr>
              <a:t>các </a:t>
            </a:r>
            <a:r>
              <a:rPr sz="2400" dirty="0">
                <a:latin typeface="Arial"/>
                <a:cs typeface="Arial"/>
              </a:rPr>
              <a:t>yêu cầu khác </a:t>
            </a:r>
            <a:r>
              <a:rPr sz="2400" spc="-10" dirty="0">
                <a:latin typeface="Arial"/>
                <a:cs typeface="Arial"/>
              </a:rPr>
              <a:t>liên  </a:t>
            </a:r>
            <a:r>
              <a:rPr sz="2400" spc="-5" dirty="0">
                <a:latin typeface="Arial"/>
                <a:cs typeface="Arial"/>
              </a:rPr>
              <a:t>quan đến </a:t>
            </a:r>
            <a:r>
              <a:rPr sz="2400" dirty="0">
                <a:latin typeface="Arial"/>
                <a:cs typeface="Arial"/>
              </a:rPr>
              <a:t>chất </a:t>
            </a:r>
            <a:r>
              <a:rPr sz="2400" spc="-5" dirty="0">
                <a:latin typeface="Arial"/>
                <a:cs typeface="Arial"/>
              </a:rPr>
              <a:t>lượng </a:t>
            </a:r>
            <a:r>
              <a:rPr sz="2400" dirty="0">
                <a:latin typeface="Arial"/>
                <a:cs typeface="Arial"/>
              </a:rPr>
              <a:t>của toàn </a:t>
            </a:r>
            <a:r>
              <a:rPr sz="2400" spc="-5" dirty="0">
                <a:latin typeface="Arial"/>
                <a:cs typeface="Arial"/>
              </a:rPr>
              <a:t>hệ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thống</a:t>
            </a:r>
            <a:endParaRPr sz="2400">
              <a:latin typeface="Arial"/>
              <a:cs typeface="Arial"/>
            </a:endParaRPr>
          </a:p>
          <a:p>
            <a:pPr marL="756285" marR="106680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Mức </a:t>
            </a: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này đặc biệt </a:t>
            </a:r>
            <a:r>
              <a:rPr sz="2400" dirty="0">
                <a:latin typeface="Arial"/>
                <a:cs typeface="Arial"/>
              </a:rPr>
              <a:t>thích </a:t>
            </a:r>
            <a:r>
              <a:rPr sz="2400" spc="-5" dirty="0">
                <a:latin typeface="Arial"/>
                <a:cs typeface="Arial"/>
              </a:rPr>
              <a:t>hợp </a:t>
            </a:r>
            <a:r>
              <a:rPr sz="2400" dirty="0">
                <a:latin typeface="Arial"/>
                <a:cs typeface="Arial"/>
              </a:rPr>
              <a:t>cho việc </a:t>
            </a:r>
            <a:r>
              <a:rPr sz="2400" spc="-5" dirty="0">
                <a:latin typeface="Arial"/>
                <a:cs typeface="Arial"/>
              </a:rPr>
              <a:t>phát  hiện lỗi giao </a:t>
            </a:r>
            <a:r>
              <a:rPr sz="2400" dirty="0">
                <a:latin typeface="Arial"/>
                <a:cs typeface="Arial"/>
              </a:rPr>
              <a:t>tiếp với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</a:t>
            </a:r>
            <a:r>
              <a:rPr sz="2400" spc="-5" dirty="0">
                <a:latin typeface="Arial"/>
                <a:cs typeface="Arial"/>
              </a:rPr>
              <a:t>hoặc phần </a:t>
            </a:r>
            <a:r>
              <a:rPr sz="2400" dirty="0">
                <a:latin typeface="Arial"/>
                <a:cs typeface="Arial"/>
              </a:rPr>
              <a:t>cứng </a:t>
            </a:r>
            <a:r>
              <a:rPr sz="2400" spc="-5" dirty="0">
                <a:latin typeface="Arial"/>
                <a:cs typeface="Arial"/>
              </a:rPr>
              <a:t>bên  ngoài, chẳng hạn </a:t>
            </a:r>
            <a:r>
              <a:rPr sz="2400" dirty="0">
                <a:latin typeface="Arial"/>
                <a:cs typeface="Arial"/>
              </a:rPr>
              <a:t>các </a:t>
            </a:r>
            <a:r>
              <a:rPr sz="2400" spc="-5" dirty="0">
                <a:latin typeface="Arial"/>
                <a:cs typeface="Arial"/>
              </a:rPr>
              <a:t>lỗi </a:t>
            </a:r>
            <a:r>
              <a:rPr sz="2400" dirty="0">
                <a:latin typeface="Arial"/>
                <a:cs typeface="Arial"/>
              </a:rPr>
              <a:t>"tắc </a:t>
            </a:r>
            <a:r>
              <a:rPr sz="2400" spc="-5" dirty="0">
                <a:latin typeface="Arial"/>
                <a:cs typeface="Arial"/>
              </a:rPr>
              <a:t>nghẽn" (deadlock) hoặc  chiếm dụng bộ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nhớ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920" algn="l"/>
              </a:tabLst>
            </a:pPr>
            <a:r>
              <a:rPr sz="2400" spc="-10" dirty="0">
                <a:latin typeface="Arial"/>
                <a:cs typeface="Arial"/>
              </a:rPr>
              <a:t>Đòi </a:t>
            </a:r>
            <a:r>
              <a:rPr sz="2400" spc="-5" dirty="0">
                <a:latin typeface="Arial"/>
                <a:cs typeface="Arial"/>
              </a:rPr>
              <a:t>hỏi nhiều </a:t>
            </a:r>
            <a:r>
              <a:rPr sz="2400" dirty="0">
                <a:latin typeface="Arial"/>
                <a:cs typeface="Arial"/>
              </a:rPr>
              <a:t>thời </a:t>
            </a:r>
            <a:r>
              <a:rPr sz="2400" spc="-5" dirty="0">
                <a:latin typeface="Arial"/>
                <a:cs typeface="Arial"/>
              </a:rPr>
              <a:t>gian, </a:t>
            </a:r>
            <a:r>
              <a:rPr sz="2400" dirty="0">
                <a:latin typeface="Arial"/>
                <a:cs typeface="Arial"/>
              </a:rPr>
              <a:t>công sức, </a:t>
            </a:r>
            <a:r>
              <a:rPr sz="2400" spc="-5" dirty="0">
                <a:latin typeface="Arial"/>
                <a:cs typeface="Arial"/>
              </a:rPr>
              <a:t>thiết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bị…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Arial"/>
                <a:cs typeface="Arial"/>
              </a:rPr>
              <a:t>Mục </a:t>
            </a:r>
            <a:r>
              <a:rPr sz="2400" b="1" spc="-5" dirty="0">
                <a:latin typeface="Arial"/>
                <a:cs typeface="Arial"/>
              </a:rPr>
              <a:t>đích</a:t>
            </a:r>
            <a:r>
              <a:rPr sz="2400" spc="-5" dirty="0">
                <a:latin typeface="Arial"/>
                <a:cs typeface="Arial"/>
              </a:rPr>
              <a:t>: kiểm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thiết </a:t>
            </a:r>
            <a:r>
              <a:rPr sz="2400" dirty="0">
                <a:latin typeface="Arial"/>
                <a:cs typeface="Arial"/>
              </a:rPr>
              <a:t>kế và toàn </a:t>
            </a:r>
            <a:r>
              <a:rPr sz="2400" spc="-5" dirty="0">
                <a:latin typeface="Arial"/>
                <a:cs typeface="Arial"/>
              </a:rPr>
              <a:t>bộ hệ thống </a:t>
            </a:r>
            <a:r>
              <a:rPr sz="2400" dirty="0">
                <a:latin typeface="Arial"/>
                <a:cs typeface="Arial"/>
              </a:rPr>
              <a:t>(sau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khi</a:t>
            </a:r>
            <a:endParaRPr sz="24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tích </a:t>
            </a:r>
            <a:r>
              <a:rPr sz="2400" spc="-5" dirty="0">
                <a:latin typeface="Arial"/>
                <a:cs typeface="Arial"/>
              </a:rPr>
              <a:t>hợp) </a:t>
            </a:r>
            <a:r>
              <a:rPr sz="2400" dirty="0">
                <a:latin typeface="Arial"/>
                <a:cs typeface="Arial"/>
              </a:rPr>
              <a:t>có thỏa </a:t>
            </a:r>
            <a:r>
              <a:rPr sz="2400" spc="-5" dirty="0">
                <a:latin typeface="Arial"/>
                <a:cs typeface="Arial"/>
              </a:rPr>
              <a:t>mãn </a:t>
            </a:r>
            <a:r>
              <a:rPr sz="2400" dirty="0">
                <a:latin typeface="Arial"/>
                <a:cs typeface="Arial"/>
              </a:rPr>
              <a:t>yêu cầu </a:t>
            </a:r>
            <a:r>
              <a:rPr sz="2400" spc="-5" dirty="0">
                <a:latin typeface="Arial"/>
                <a:cs typeface="Arial"/>
              </a:rPr>
              <a:t>đặt </a:t>
            </a:r>
            <a:r>
              <a:rPr sz="2400" dirty="0">
                <a:latin typeface="Arial"/>
                <a:cs typeface="Arial"/>
              </a:rPr>
              <a:t>ra </a:t>
            </a:r>
            <a:r>
              <a:rPr sz="2400" spc="-5" dirty="0">
                <a:latin typeface="Arial"/>
                <a:cs typeface="Arial"/>
              </a:rPr>
              <a:t>hay </a:t>
            </a:r>
            <a:r>
              <a:rPr sz="2400" dirty="0">
                <a:latin typeface="Arial"/>
                <a:cs typeface="Arial"/>
              </a:rPr>
              <a:t>không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tìm.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Phương pháp</a:t>
            </a:r>
            <a:r>
              <a:rPr sz="2400" spc="-5" dirty="0">
                <a:latin typeface="Arial"/>
                <a:cs typeface="Arial"/>
              </a:rPr>
              <a:t>: kiểm </a:t>
            </a:r>
            <a:r>
              <a:rPr sz="2400" dirty="0">
                <a:latin typeface="Arial"/>
                <a:cs typeface="Arial"/>
              </a:rPr>
              <a:t>thử </a:t>
            </a:r>
            <a:r>
              <a:rPr sz="2400" spc="-5" dirty="0">
                <a:latin typeface="Arial"/>
                <a:cs typeface="Arial"/>
              </a:rPr>
              <a:t>hộp đen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Người </a:t>
            </a:r>
            <a:r>
              <a:rPr sz="2400" b="1" dirty="0">
                <a:latin typeface="Arial"/>
                <a:cs typeface="Arial"/>
              </a:rPr>
              <a:t>thực </a:t>
            </a:r>
            <a:r>
              <a:rPr sz="2400" b="1" spc="-5" dirty="0">
                <a:latin typeface="Arial"/>
                <a:cs typeface="Arial"/>
              </a:rPr>
              <a:t>hiện</a:t>
            </a:r>
            <a:r>
              <a:rPr sz="2400" spc="-5" dirty="0">
                <a:latin typeface="Arial"/>
                <a:cs typeface="Arial"/>
              </a:rPr>
              <a:t>: kiểm </a:t>
            </a:r>
            <a:r>
              <a:rPr sz="2400" dirty="0">
                <a:latin typeface="Arial"/>
                <a:cs typeface="Arial"/>
              </a:rPr>
              <a:t>thử</a:t>
            </a:r>
            <a:r>
              <a:rPr sz="2400" spc="-5" dirty="0">
                <a:latin typeface="Arial"/>
                <a:cs typeface="Arial"/>
              </a:rPr>
              <a:t> viên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67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3.3.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dirty="0">
                <a:latin typeface="Arial"/>
                <a:cs typeface="Arial"/>
              </a:rPr>
              <a:t>thử </a:t>
            </a:r>
            <a:r>
              <a:rPr b="0" spc="-5" dirty="0">
                <a:latin typeface="Arial"/>
                <a:cs typeface="Arial"/>
              </a:rPr>
              <a:t>hệ</a:t>
            </a:r>
            <a:r>
              <a:rPr b="0" spc="-30" dirty="0">
                <a:latin typeface="Arial"/>
                <a:cs typeface="Arial"/>
              </a:rPr>
              <a:t> </a:t>
            </a:r>
            <a:r>
              <a:rPr b="0" spc="-10" dirty="0">
                <a:latin typeface="Arial"/>
                <a:cs typeface="Arial"/>
              </a:rPr>
              <a:t>thống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69568"/>
            <a:ext cx="7620000" cy="377507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3000" dirty="0">
                <a:latin typeface="Arial"/>
                <a:cs typeface="Arial"/>
              </a:rPr>
              <a:t>Khi </a:t>
            </a:r>
            <a:r>
              <a:rPr sz="3000" spc="-5" dirty="0">
                <a:latin typeface="Arial"/>
                <a:cs typeface="Arial"/>
              </a:rPr>
              <a:t>nào </a:t>
            </a:r>
            <a:r>
              <a:rPr sz="3000" dirty="0">
                <a:latin typeface="Arial"/>
                <a:cs typeface="Arial"/>
              </a:rPr>
              <a:t>có thể </a:t>
            </a:r>
            <a:r>
              <a:rPr sz="3000" spc="-5" dirty="0">
                <a:latin typeface="Arial"/>
                <a:cs typeface="Arial"/>
              </a:rPr>
              <a:t>thực hiện </a:t>
            </a: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>
                <a:latin typeface="Arial"/>
                <a:cs typeface="Arial"/>
              </a:rPr>
              <a:t>hệ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thống: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Hệ </a:t>
            </a:r>
            <a:r>
              <a:rPr sz="3000" dirty="0">
                <a:latin typeface="Arial"/>
                <a:cs typeface="Arial"/>
              </a:rPr>
              <a:t>thống cần kiểm </a:t>
            </a:r>
            <a:r>
              <a:rPr sz="3000" spc="-10" dirty="0">
                <a:latin typeface="Arial"/>
                <a:cs typeface="Arial"/>
              </a:rPr>
              <a:t>thử </a:t>
            </a:r>
            <a:r>
              <a:rPr sz="3000" spc="-5" dirty="0">
                <a:latin typeface="Arial"/>
                <a:cs typeface="Arial"/>
              </a:rPr>
              <a:t>đã hoàn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thiện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Kiểm thử tích </a:t>
            </a:r>
            <a:r>
              <a:rPr sz="3000" spc="-5" dirty="0">
                <a:latin typeface="Arial"/>
                <a:cs typeface="Arial"/>
              </a:rPr>
              <a:t>hợp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-5" dirty="0">
                <a:latin typeface="Arial"/>
                <a:cs typeface="Arial"/>
              </a:rPr>
              <a:t>đơn </a:t>
            </a:r>
            <a:r>
              <a:rPr sz="3000" dirty="0">
                <a:latin typeface="Arial"/>
                <a:cs typeface="Arial"/>
              </a:rPr>
              <a:t>vị </a:t>
            </a:r>
            <a:r>
              <a:rPr sz="3000" spc="-5" dirty="0">
                <a:latin typeface="Arial"/>
                <a:cs typeface="Arial"/>
              </a:rPr>
              <a:t>đã hoàn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thành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Sản </a:t>
            </a:r>
            <a:r>
              <a:rPr sz="3000" spc="-5" dirty="0">
                <a:latin typeface="Arial"/>
                <a:cs typeface="Arial"/>
              </a:rPr>
              <a:t>phẩm được </a:t>
            </a:r>
            <a:r>
              <a:rPr sz="3000" dirty="0">
                <a:latin typeface="Arial"/>
                <a:cs typeface="Arial"/>
              </a:rPr>
              <a:t>tích </a:t>
            </a:r>
            <a:r>
              <a:rPr sz="3000" spc="-5" dirty="0">
                <a:latin typeface="Arial"/>
                <a:cs typeface="Arial"/>
              </a:rPr>
              <a:t>hợp đúng </a:t>
            </a:r>
            <a:r>
              <a:rPr sz="3000" dirty="0">
                <a:latin typeface="Arial"/>
                <a:cs typeface="Arial"/>
              </a:rPr>
              <a:t>thiết</a:t>
            </a:r>
            <a:r>
              <a:rPr sz="3000" spc="-9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kế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Các </a:t>
            </a:r>
            <a:r>
              <a:rPr sz="3000" dirty="0">
                <a:latin typeface="Arial"/>
                <a:cs typeface="Arial"/>
              </a:rPr>
              <a:t>tài </a:t>
            </a:r>
            <a:r>
              <a:rPr sz="3000" spc="-5" dirty="0">
                <a:latin typeface="Arial"/>
                <a:cs typeface="Arial"/>
              </a:rPr>
              <a:t>liệu đặc </a:t>
            </a:r>
            <a:r>
              <a:rPr sz="3000" dirty="0">
                <a:latin typeface="Arial"/>
                <a:cs typeface="Arial"/>
              </a:rPr>
              <a:t>tả </a:t>
            </a:r>
            <a:r>
              <a:rPr sz="3000" spc="-5" dirty="0">
                <a:latin typeface="Arial"/>
                <a:cs typeface="Arial"/>
              </a:rPr>
              <a:t>đã là bản </a:t>
            </a:r>
            <a:r>
              <a:rPr sz="3000" dirty="0">
                <a:latin typeface="Arial"/>
                <a:cs typeface="Arial"/>
              </a:rPr>
              <a:t>cuối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cùng</a:t>
            </a:r>
            <a:endParaRPr sz="3000">
              <a:latin typeface="Arial"/>
              <a:cs typeface="Arial"/>
            </a:endParaRPr>
          </a:p>
          <a:p>
            <a:pPr marL="355600" marR="23114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Các </a:t>
            </a:r>
            <a:r>
              <a:rPr sz="3000" dirty="0">
                <a:latin typeface="Arial"/>
                <a:cs typeface="Arial"/>
              </a:rPr>
              <a:t>tài </a:t>
            </a:r>
            <a:r>
              <a:rPr sz="3000" spc="-5" dirty="0">
                <a:latin typeface="Arial"/>
                <a:cs typeface="Arial"/>
              </a:rPr>
              <a:t>liệu hỗ trợ </a:t>
            </a: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>
                <a:latin typeface="Arial"/>
                <a:cs typeface="Arial"/>
              </a:rPr>
              <a:t>như </a:t>
            </a:r>
            <a:r>
              <a:rPr sz="3000" dirty="0">
                <a:latin typeface="Arial"/>
                <a:cs typeface="Arial"/>
              </a:rPr>
              <a:t>test </a:t>
            </a:r>
            <a:r>
              <a:rPr sz="3000" spc="-5" dirty="0">
                <a:latin typeface="Arial"/>
                <a:cs typeface="Arial"/>
              </a:rPr>
              <a:t>plan,  </a:t>
            </a:r>
            <a:r>
              <a:rPr sz="3000" dirty="0">
                <a:latin typeface="Arial"/>
                <a:cs typeface="Arial"/>
              </a:rPr>
              <a:t>test </a:t>
            </a:r>
            <a:r>
              <a:rPr sz="3000" spc="-5" dirty="0">
                <a:latin typeface="Arial"/>
                <a:cs typeface="Arial"/>
              </a:rPr>
              <a:t>case đã hoàn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thành.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034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Arial"/>
                <a:cs typeface="Arial"/>
              </a:rPr>
              <a:t>3.4. </a:t>
            </a:r>
            <a:r>
              <a:rPr b="0" spc="-10" dirty="0">
                <a:latin typeface="Arial"/>
                <a:cs typeface="Arial"/>
              </a:rPr>
              <a:t>Kiểm </a:t>
            </a:r>
            <a:r>
              <a:rPr b="0" dirty="0">
                <a:latin typeface="Arial"/>
                <a:cs typeface="Arial"/>
              </a:rPr>
              <a:t>thử chấp</a:t>
            </a:r>
            <a:r>
              <a:rPr b="0" spc="-45" dirty="0">
                <a:latin typeface="Arial"/>
                <a:cs typeface="Arial"/>
              </a:rPr>
              <a:t> </a:t>
            </a:r>
            <a:r>
              <a:rPr b="0" spc="-5" dirty="0">
                <a:latin typeface="Arial"/>
                <a:cs typeface="Arial"/>
              </a:rPr>
              <a:t>nhận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8071484" cy="454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Kiểm thử chấp </a:t>
            </a:r>
            <a:r>
              <a:rPr sz="3000" spc="-5" dirty="0">
                <a:latin typeface="Arial"/>
                <a:cs typeface="Arial"/>
              </a:rPr>
              <a:t>nhận </a:t>
            </a:r>
            <a:r>
              <a:rPr sz="3000" dirty="0">
                <a:latin typeface="Arial"/>
                <a:cs typeface="Arial"/>
              </a:rPr>
              <a:t>(aceptance </a:t>
            </a:r>
            <a:r>
              <a:rPr sz="3000" spc="-5" dirty="0">
                <a:latin typeface="Arial"/>
                <a:cs typeface="Arial"/>
              </a:rPr>
              <a:t>testing) </a:t>
            </a:r>
            <a:r>
              <a:rPr sz="3000" dirty="0">
                <a:latin typeface="Arial"/>
                <a:cs typeface="Arial"/>
              </a:rPr>
              <a:t>:</a:t>
            </a:r>
            <a:r>
              <a:rPr sz="3000" spc="-1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vận  </a:t>
            </a:r>
            <a:r>
              <a:rPr sz="3000" spc="-5" dirty="0">
                <a:latin typeface="Arial"/>
                <a:cs typeface="Arial"/>
              </a:rPr>
              <a:t>hành hệ </a:t>
            </a:r>
            <a:r>
              <a:rPr sz="3000" spc="-10" dirty="0">
                <a:latin typeface="Arial"/>
                <a:cs typeface="Arial"/>
              </a:rPr>
              <a:t>thống </a:t>
            </a:r>
            <a:r>
              <a:rPr sz="3000" spc="-5" dirty="0">
                <a:latin typeface="Arial"/>
                <a:cs typeface="Arial"/>
              </a:rPr>
              <a:t>trong môi trường </a:t>
            </a:r>
            <a:r>
              <a:rPr sz="3000" dirty="0">
                <a:latin typeface="Arial"/>
                <a:cs typeface="Arial"/>
              </a:rPr>
              <a:t>của </a:t>
            </a:r>
            <a:r>
              <a:rPr sz="3000" spc="-5" dirty="0">
                <a:latin typeface="Arial"/>
                <a:cs typeface="Arial"/>
              </a:rPr>
              <a:t>người  </a:t>
            </a:r>
            <a:r>
              <a:rPr sz="3000" dirty="0">
                <a:latin typeface="Arial"/>
                <a:cs typeface="Arial"/>
              </a:rPr>
              <a:t>sử</a:t>
            </a:r>
            <a:r>
              <a:rPr sz="3000" spc="-5" dirty="0">
                <a:latin typeface="Arial"/>
                <a:cs typeface="Arial"/>
              </a:rPr>
              <a:t> dụng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>
                <a:latin typeface="Arial"/>
                <a:cs typeface="Arial"/>
              </a:rPr>
              <a:t>alpha </a:t>
            </a:r>
            <a:r>
              <a:rPr sz="3000" dirty="0">
                <a:latin typeface="Arial"/>
                <a:cs typeface="Arial"/>
              </a:rPr>
              <a:t>(alpha</a:t>
            </a:r>
            <a:r>
              <a:rPr sz="3000" spc="-7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testing)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Người </a:t>
            </a:r>
            <a:r>
              <a:rPr sz="2800" spc="-5" dirty="0">
                <a:latin typeface="Arial"/>
                <a:cs typeface="Arial"/>
              </a:rPr>
              <a:t>dùng thực hiện với số liệu giả</a:t>
            </a:r>
            <a:r>
              <a:rPr sz="2800" spc="7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lập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Trong môi trường phát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triển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1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>
                <a:latin typeface="Arial"/>
                <a:cs typeface="Arial"/>
              </a:rPr>
              <a:t>beta </a:t>
            </a:r>
            <a:r>
              <a:rPr sz="3000" dirty="0">
                <a:latin typeface="Arial"/>
                <a:cs typeface="Arial"/>
              </a:rPr>
              <a:t>(beta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testing)</a:t>
            </a:r>
            <a:endParaRPr sz="30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Arial"/>
                <a:cs typeface="Arial"/>
              </a:rPr>
              <a:t>Người </a:t>
            </a:r>
            <a:r>
              <a:rPr sz="2800" spc="-5" dirty="0">
                <a:latin typeface="Arial"/>
                <a:cs typeface="Arial"/>
              </a:rPr>
              <a:t>dùng thực hiện với số liệu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thực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Trong môi trường ứng </a:t>
            </a:r>
            <a:r>
              <a:rPr sz="2800" dirty="0">
                <a:latin typeface="Arial"/>
                <a:cs typeface="Arial"/>
              </a:rPr>
              <a:t>dụng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thực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21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Kiểm thử tính</a:t>
            </a:r>
            <a:r>
              <a:rPr spc="-75" dirty="0"/>
              <a:t> </a:t>
            </a:r>
            <a:r>
              <a:rPr dirty="0"/>
              <a:t>năng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93038"/>
            <a:ext cx="8289290" cy="501015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241300" indent="-342900">
              <a:lnSpc>
                <a:spcPct val="90000"/>
              </a:lnSpc>
              <a:spcBef>
                <a:spcPts val="459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0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Kiểm </a:t>
            </a:r>
            <a:r>
              <a:rPr sz="3000" b="1" dirty="0">
                <a:solidFill>
                  <a:srgbClr val="990000"/>
                </a:solidFill>
                <a:latin typeface="Times New Roman"/>
                <a:cs typeface="Times New Roman"/>
              </a:rPr>
              <a:t>thử </a:t>
            </a:r>
            <a:r>
              <a:rPr sz="30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tính năng </a:t>
            </a:r>
            <a:r>
              <a:rPr sz="3000" dirty="0">
                <a:latin typeface="Times New Roman"/>
                <a:cs typeface="Times New Roman"/>
              </a:rPr>
              <a:t>hiểu theo cách đơn giản nhất  </a:t>
            </a:r>
            <a:r>
              <a:rPr sz="3000" spc="-5" dirty="0">
                <a:latin typeface="Times New Roman"/>
                <a:cs typeface="Times New Roman"/>
              </a:rPr>
              <a:t>là: </a:t>
            </a:r>
            <a:r>
              <a:rPr sz="3000" dirty="0">
                <a:latin typeface="Times New Roman"/>
                <a:cs typeface="Times New Roman"/>
              </a:rPr>
              <a:t>kiểm </a:t>
            </a:r>
            <a:r>
              <a:rPr sz="3000" spc="-5" dirty="0">
                <a:latin typeface="Times New Roman"/>
                <a:cs typeface="Times New Roman"/>
              </a:rPr>
              <a:t>tra </a:t>
            </a:r>
            <a:r>
              <a:rPr sz="3000" dirty="0">
                <a:latin typeface="Times New Roman"/>
                <a:cs typeface="Times New Roman"/>
              </a:rPr>
              <a:t>các chức năng của phần mềm đáp ứng  </a:t>
            </a:r>
            <a:r>
              <a:rPr sz="3000" spc="-5" dirty="0">
                <a:latin typeface="Times New Roman"/>
                <a:cs typeface="Times New Roman"/>
              </a:rPr>
              <a:t>được nhu cầu của khách hàng đã được xác định  trong </a:t>
            </a:r>
            <a:r>
              <a:rPr sz="3000" dirty="0">
                <a:latin typeface="Times New Roman"/>
                <a:cs typeface="Times New Roman"/>
              </a:rPr>
              <a:t>văn bản đặc </a:t>
            </a:r>
            <a:r>
              <a:rPr sz="3000" spc="-5" dirty="0">
                <a:latin typeface="Times New Roman"/>
                <a:cs typeface="Times New Roman"/>
              </a:rPr>
              <a:t>tả </a:t>
            </a:r>
            <a:r>
              <a:rPr sz="3000" dirty="0">
                <a:latin typeface="Times New Roman"/>
                <a:cs typeface="Times New Roman"/>
              </a:rPr>
              <a:t>yêu cầu của phần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mềm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450215" indent="-438150">
              <a:lnSpc>
                <a:spcPct val="100000"/>
              </a:lnSpc>
              <a:spcBef>
                <a:spcPts val="5"/>
              </a:spcBef>
              <a:buChar char="•"/>
              <a:tabLst>
                <a:tab pos="450215" algn="l"/>
                <a:tab pos="450850" algn="l"/>
              </a:tabLst>
            </a:pPr>
            <a:r>
              <a:rPr sz="3000" dirty="0">
                <a:latin typeface="Times New Roman"/>
                <a:cs typeface="Times New Roman"/>
              </a:rPr>
              <a:t>Áp </a:t>
            </a:r>
            <a:r>
              <a:rPr sz="3000" spc="-5" dirty="0">
                <a:latin typeface="Times New Roman"/>
                <a:cs typeface="Times New Roman"/>
              </a:rPr>
              <a:t>dụng kỹ thuật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black-box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750">
              <a:latin typeface="Times New Roman"/>
              <a:cs typeface="Times New Roman"/>
            </a:endParaRPr>
          </a:p>
          <a:p>
            <a:pPr marL="450215" indent="-438150">
              <a:lnSpc>
                <a:spcPct val="100000"/>
              </a:lnSpc>
              <a:buChar char="•"/>
              <a:tabLst>
                <a:tab pos="450215" algn="l"/>
                <a:tab pos="450850" algn="l"/>
              </a:tabLst>
            </a:pPr>
            <a:r>
              <a:rPr sz="3000" spc="-5" dirty="0">
                <a:latin typeface="Times New Roman"/>
                <a:cs typeface="Times New Roman"/>
              </a:rPr>
              <a:t>Kiểm </a:t>
            </a:r>
            <a:r>
              <a:rPr sz="3000" dirty="0">
                <a:latin typeface="Times New Roman"/>
                <a:cs typeface="Times New Roman"/>
              </a:rPr>
              <a:t>thử </a:t>
            </a:r>
            <a:r>
              <a:rPr sz="3000" spc="-5" dirty="0">
                <a:latin typeface="Times New Roman"/>
                <a:cs typeface="Times New Roman"/>
              </a:rPr>
              <a:t>tính </a:t>
            </a:r>
            <a:r>
              <a:rPr sz="3000" dirty="0">
                <a:latin typeface="Times New Roman"/>
                <a:cs typeface="Times New Roman"/>
              </a:rPr>
              <a:t>năng bao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gồm</a:t>
            </a:r>
            <a:endParaRPr sz="3000">
              <a:latin typeface="Times New Roman"/>
              <a:cs typeface="Times New Roman"/>
            </a:endParaRPr>
          </a:p>
          <a:p>
            <a:pPr marL="855344" lvl="1" indent="-386080">
              <a:lnSpc>
                <a:spcPct val="100000"/>
              </a:lnSpc>
              <a:spcBef>
                <a:spcPts val="370"/>
              </a:spcBef>
              <a:buSzPct val="116666"/>
              <a:buChar char="–"/>
              <a:tabLst>
                <a:tab pos="855344" algn="l"/>
                <a:tab pos="855980" algn="l"/>
              </a:tabLst>
            </a:pPr>
            <a:r>
              <a:rPr sz="2400" spc="-5" dirty="0">
                <a:latin typeface="Arial"/>
                <a:cs typeface="Arial"/>
              </a:rPr>
              <a:t>Xem </a:t>
            </a:r>
            <a:r>
              <a:rPr sz="2400" spc="-10" dirty="0">
                <a:latin typeface="Arial"/>
                <a:cs typeface="Arial"/>
              </a:rPr>
              <a:t>xét </a:t>
            </a:r>
            <a:r>
              <a:rPr sz="2400" spc="-5" dirty="0">
                <a:latin typeface="Arial"/>
                <a:cs typeface="Arial"/>
              </a:rPr>
              <a:t>lại </a:t>
            </a:r>
            <a:r>
              <a:rPr sz="2400" dirty="0">
                <a:latin typeface="Arial"/>
                <a:cs typeface="Arial"/>
              </a:rPr>
              <a:t>cấu </a:t>
            </a:r>
            <a:r>
              <a:rPr sz="2400" spc="20" dirty="0">
                <a:latin typeface="Arial"/>
                <a:cs typeface="Arial"/>
              </a:rPr>
              <a:t>hình </a:t>
            </a:r>
            <a:r>
              <a:rPr sz="2400" spc="-5" dirty="0">
                <a:latin typeface="Arial"/>
                <a:cs typeface="Arial"/>
              </a:rPr>
              <a:t>phần </a:t>
            </a:r>
            <a:r>
              <a:rPr sz="2400" dirty="0">
                <a:latin typeface="Arial"/>
                <a:cs typeface="Arial"/>
              </a:rPr>
              <a:t>mềm theo </a:t>
            </a:r>
            <a:r>
              <a:rPr sz="2400" spc="-5" dirty="0">
                <a:latin typeface="Arial"/>
                <a:cs typeface="Arial"/>
              </a:rPr>
              <a:t>lược đồ triển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khai</a:t>
            </a:r>
            <a:endParaRPr sz="2400">
              <a:latin typeface="Arial"/>
              <a:cs typeface="Arial"/>
            </a:endParaRPr>
          </a:p>
          <a:p>
            <a:pPr marL="840105" lvl="1" indent="-370840">
              <a:lnSpc>
                <a:spcPct val="100000"/>
              </a:lnSpc>
              <a:spcBef>
                <a:spcPts val="305"/>
              </a:spcBef>
              <a:buChar char="–"/>
              <a:tabLst>
                <a:tab pos="840105" algn="l"/>
                <a:tab pos="840740" algn="l"/>
              </a:tabLst>
            </a:pP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thử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alpha</a:t>
            </a:r>
            <a:endParaRPr sz="2400">
              <a:latin typeface="Arial"/>
              <a:cs typeface="Arial"/>
            </a:endParaRPr>
          </a:p>
          <a:p>
            <a:pPr marL="840105" lvl="1" indent="-370840">
              <a:lnSpc>
                <a:spcPct val="100000"/>
              </a:lnSpc>
              <a:spcBef>
                <a:spcPts val="290"/>
              </a:spcBef>
              <a:buChar char="–"/>
              <a:tabLst>
                <a:tab pos="840105" algn="l"/>
                <a:tab pos="840740" algn="l"/>
              </a:tabLst>
            </a:pPr>
            <a:r>
              <a:rPr sz="2400" spc="-5" dirty="0">
                <a:latin typeface="Arial"/>
                <a:cs typeface="Arial"/>
              </a:rPr>
              <a:t>kiểm </a:t>
            </a:r>
            <a:r>
              <a:rPr sz="2400" dirty="0">
                <a:latin typeface="Arial"/>
                <a:cs typeface="Arial"/>
              </a:rPr>
              <a:t>thử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beta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217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Kiểm thử tính</a:t>
            </a:r>
            <a:r>
              <a:rPr spc="-75" dirty="0"/>
              <a:t> </a:t>
            </a:r>
            <a:r>
              <a:rPr dirty="0"/>
              <a:t>năng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154328"/>
            <a:ext cx="8067675" cy="480568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Kiểm </a:t>
            </a:r>
            <a:r>
              <a:rPr sz="2800" spc="-5" dirty="0">
                <a:latin typeface="Times New Roman"/>
                <a:cs typeface="Times New Roman"/>
              </a:rPr>
              <a:t>thử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alpha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Được </a:t>
            </a:r>
            <a:r>
              <a:rPr sz="2800" spc="-5" dirty="0">
                <a:latin typeface="Times New Roman"/>
                <a:cs typeface="Times New Roman"/>
              </a:rPr>
              <a:t>tiến hành ngay tại nơi </a:t>
            </a:r>
            <a:r>
              <a:rPr sz="2800" spc="-10" dirty="0">
                <a:latin typeface="Times New Roman"/>
                <a:cs typeface="Times New Roman"/>
              </a:rPr>
              <a:t>sản </a:t>
            </a:r>
            <a:r>
              <a:rPr sz="2800" spc="-5" dirty="0">
                <a:latin typeface="Times New Roman"/>
                <a:cs typeface="Times New Roman"/>
              </a:rPr>
              <a:t>xuất phần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mềm.</a:t>
            </a:r>
            <a:endParaRPr sz="28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Nhà </a:t>
            </a:r>
            <a:r>
              <a:rPr sz="2800" spc="-5" dirty="0">
                <a:latin typeface="Times New Roman"/>
                <a:cs typeface="Times New Roman"/>
              </a:rPr>
              <a:t>phát triển phần </a:t>
            </a:r>
            <a:r>
              <a:rPr sz="2800" spc="-10" dirty="0">
                <a:latin typeface="Times New Roman"/>
                <a:cs typeface="Times New Roman"/>
              </a:rPr>
              <a:t>mềm </a:t>
            </a:r>
            <a:r>
              <a:rPr sz="2800" spc="-5" dirty="0">
                <a:latin typeface="Times New Roman"/>
                <a:cs typeface="Times New Roman"/>
              </a:rPr>
              <a:t>sẽ quan sát người sử  </a:t>
            </a:r>
            <a:r>
              <a:rPr sz="2800" dirty="0">
                <a:latin typeface="Times New Roman"/>
                <a:cs typeface="Times New Roman"/>
              </a:rPr>
              <a:t>dụng dùng </a:t>
            </a:r>
            <a:r>
              <a:rPr sz="2800" spc="-10" dirty="0">
                <a:latin typeface="Times New Roman"/>
                <a:cs typeface="Times New Roman"/>
              </a:rPr>
              <a:t>sản </a:t>
            </a:r>
            <a:r>
              <a:rPr sz="2800" spc="-5" dirty="0">
                <a:latin typeface="Times New Roman"/>
                <a:cs typeface="Times New Roman"/>
              </a:rPr>
              <a:t>phẩm </a:t>
            </a:r>
            <a:r>
              <a:rPr sz="2800" dirty="0">
                <a:latin typeface="Times New Roman"/>
                <a:cs typeface="Times New Roman"/>
              </a:rPr>
              <a:t>và ghi </a:t>
            </a:r>
            <a:r>
              <a:rPr sz="2800" spc="-5" dirty="0">
                <a:latin typeface="Times New Roman"/>
                <a:cs typeface="Times New Roman"/>
              </a:rPr>
              <a:t>nhận lại những </a:t>
            </a:r>
            <a:r>
              <a:rPr sz="2800" dirty="0">
                <a:latin typeface="Times New Roman"/>
                <a:cs typeface="Times New Roman"/>
              </a:rPr>
              <a:t>lỗi </a:t>
            </a:r>
            <a:r>
              <a:rPr sz="2800" spc="-5" dirty="0">
                <a:latin typeface="Times New Roman"/>
                <a:cs typeface="Times New Roman"/>
              </a:rPr>
              <a:t>phát  </a:t>
            </a:r>
            <a:r>
              <a:rPr sz="2800" dirty="0">
                <a:latin typeface="Times New Roman"/>
                <a:cs typeface="Times New Roman"/>
              </a:rPr>
              <a:t>sinh để </a:t>
            </a:r>
            <a:r>
              <a:rPr sz="2800" spc="-10" dirty="0">
                <a:latin typeface="Times New Roman"/>
                <a:cs typeface="Times New Roman"/>
              </a:rPr>
              <a:t>sửa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chữa.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Kiểm </a:t>
            </a:r>
            <a:r>
              <a:rPr sz="2800" spc="-5" dirty="0">
                <a:latin typeface="Times New Roman"/>
                <a:cs typeface="Times New Roman"/>
              </a:rPr>
              <a:t>thử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beta</a:t>
            </a:r>
            <a:endParaRPr sz="2800">
              <a:latin typeface="Times New Roman"/>
              <a:cs typeface="Times New Roman"/>
            </a:endParaRPr>
          </a:p>
          <a:p>
            <a:pPr marL="756285" marR="42164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Phần </a:t>
            </a:r>
            <a:r>
              <a:rPr sz="2800" spc="-10" dirty="0">
                <a:latin typeface="Times New Roman"/>
                <a:cs typeface="Times New Roman"/>
              </a:rPr>
              <a:t>mềm </a:t>
            </a:r>
            <a:r>
              <a:rPr sz="2800" spc="-5" dirty="0">
                <a:latin typeface="Times New Roman"/>
                <a:cs typeface="Times New Roman"/>
              </a:rPr>
              <a:t>được kiểm tra bên ngoài phạm vi của  đơn </a:t>
            </a:r>
            <a:r>
              <a:rPr sz="2800" dirty="0">
                <a:latin typeface="Times New Roman"/>
                <a:cs typeface="Times New Roman"/>
              </a:rPr>
              <a:t>vị </a:t>
            </a:r>
            <a:r>
              <a:rPr sz="2800" spc="-10" dirty="0">
                <a:latin typeface="Times New Roman"/>
                <a:cs typeface="Times New Roman"/>
              </a:rPr>
              <a:t>sản </a:t>
            </a:r>
            <a:r>
              <a:rPr sz="2800" spc="-5" dirty="0">
                <a:latin typeface="Times New Roman"/>
                <a:cs typeface="Times New Roman"/>
              </a:rPr>
              <a:t>xuất.</a:t>
            </a:r>
            <a:endParaRPr sz="2800">
              <a:latin typeface="Times New Roman"/>
              <a:cs typeface="Times New Roman"/>
            </a:endParaRPr>
          </a:p>
          <a:p>
            <a:pPr marL="756285" marR="46355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Khách </a:t>
            </a:r>
            <a:r>
              <a:rPr sz="2800" spc="-5" dirty="0">
                <a:latin typeface="Times New Roman"/>
                <a:cs typeface="Times New Roman"/>
              </a:rPr>
              <a:t>hàng trực tiếp sử </a:t>
            </a:r>
            <a:r>
              <a:rPr sz="2800" dirty="0">
                <a:latin typeface="Times New Roman"/>
                <a:cs typeface="Times New Roman"/>
              </a:rPr>
              <a:t>dụng và ghi </a:t>
            </a:r>
            <a:r>
              <a:rPr sz="2800" spc="-5" dirty="0">
                <a:latin typeface="Times New Roman"/>
                <a:cs typeface="Times New Roman"/>
              </a:rPr>
              <a:t>nhận </a:t>
            </a:r>
            <a:r>
              <a:rPr sz="2800" dirty="0">
                <a:latin typeface="Times New Roman"/>
                <a:cs typeface="Times New Roman"/>
              </a:rPr>
              <a:t>lỗi để  </a:t>
            </a:r>
            <a:r>
              <a:rPr sz="2800" spc="-5" dirty="0">
                <a:latin typeface="Times New Roman"/>
                <a:cs typeface="Times New Roman"/>
              </a:rPr>
              <a:t>báo lại cho </a:t>
            </a:r>
            <a:r>
              <a:rPr sz="2800" dirty="0">
                <a:latin typeface="Times New Roman"/>
                <a:cs typeface="Times New Roman"/>
              </a:rPr>
              <a:t>nhà </a:t>
            </a:r>
            <a:r>
              <a:rPr sz="2800" spc="-5" dirty="0">
                <a:latin typeface="Times New Roman"/>
                <a:cs typeface="Times New Roman"/>
              </a:rPr>
              <a:t>phát triển </a:t>
            </a:r>
            <a:r>
              <a:rPr sz="2800" spc="-10" dirty="0">
                <a:latin typeface="Times New Roman"/>
                <a:cs typeface="Times New Roman"/>
              </a:rPr>
              <a:t>sửa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chữa.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962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Kiểm thử </a:t>
            </a:r>
            <a:r>
              <a:rPr dirty="0"/>
              <a:t>hướng đối</a:t>
            </a:r>
            <a:r>
              <a:rPr spc="-75" dirty="0"/>
              <a:t> </a:t>
            </a:r>
            <a:r>
              <a:rPr dirty="0"/>
              <a:t>tượng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1648459"/>
            <a:ext cx="780986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Về </a:t>
            </a:r>
            <a:r>
              <a:rPr sz="3000" dirty="0">
                <a:latin typeface="Times New Roman"/>
                <a:cs typeface="Times New Roman"/>
              </a:rPr>
              <a:t>cơ bản chiến thuật kiểm thử hướng đối</a:t>
            </a:r>
            <a:r>
              <a:rPr sz="3000" spc="-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tượng  </a:t>
            </a:r>
            <a:r>
              <a:rPr sz="3000" dirty="0">
                <a:latin typeface="Times New Roman"/>
                <a:cs typeface="Times New Roman"/>
              </a:rPr>
              <a:t>cũng theo thứ tự giống như </a:t>
            </a:r>
            <a:r>
              <a:rPr sz="3000" spc="-5" dirty="0">
                <a:latin typeface="Times New Roman"/>
                <a:cs typeface="Times New Roman"/>
              </a:rPr>
              <a:t>kiểm </a:t>
            </a:r>
            <a:r>
              <a:rPr sz="3000" dirty="0">
                <a:latin typeface="Times New Roman"/>
                <a:cs typeface="Times New Roman"/>
              </a:rPr>
              <a:t>thử cổ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điển: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1436" y="2823972"/>
            <a:ext cx="1891283" cy="513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1187" y="2852801"/>
            <a:ext cx="2292350" cy="495300"/>
          </a:xfrm>
          <a:prstGeom prst="rect">
            <a:avLst/>
          </a:prstGeom>
          <a:ln w="38100">
            <a:solidFill>
              <a:srgbClr val="8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5433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kiểm </a:t>
            </a: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thử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đơn</a:t>
            </a:r>
            <a:r>
              <a:rPr sz="1800" spc="-40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vị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84604" y="3759708"/>
            <a:ext cx="2093975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47875" y="3789426"/>
            <a:ext cx="2546350" cy="495300"/>
          </a:xfrm>
          <a:prstGeom prst="rect">
            <a:avLst/>
          </a:prstGeom>
          <a:ln w="38100">
            <a:solidFill>
              <a:srgbClr val="8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37973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kiểm </a:t>
            </a: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thử tích</a:t>
            </a:r>
            <a:r>
              <a:rPr sz="1800" spc="-45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hợp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48939" y="4623815"/>
            <a:ext cx="2337816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00401" y="4652898"/>
            <a:ext cx="2814955" cy="495300"/>
          </a:xfrm>
          <a:prstGeom prst="rect">
            <a:avLst/>
          </a:prstGeom>
          <a:ln w="38100">
            <a:solidFill>
              <a:srgbClr val="8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9243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kiểm </a:t>
            </a: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thử chức</a:t>
            </a:r>
            <a:r>
              <a:rPr sz="1800" spc="-20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năng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91100" y="5559552"/>
            <a:ext cx="2973324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643501" y="5589587"/>
            <a:ext cx="3649979" cy="495300"/>
          </a:xfrm>
          <a:prstGeom prst="rect">
            <a:avLst/>
          </a:prstGeom>
          <a:ln w="38100">
            <a:solidFill>
              <a:srgbClr val="8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kiểm </a:t>
            </a:r>
            <a:r>
              <a:rPr sz="1800" dirty="0">
                <a:solidFill>
                  <a:srgbClr val="9BD2E4"/>
                </a:solidFill>
                <a:latin typeface="Arial"/>
                <a:cs typeface="Arial"/>
              </a:rPr>
              <a:t>thử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toàn bộ hệ</a:t>
            </a:r>
            <a:r>
              <a:rPr sz="1800" spc="-35" dirty="0">
                <a:solidFill>
                  <a:srgbClr val="9BD2E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9BD2E4"/>
                </a:solidFill>
                <a:latin typeface="Arial"/>
                <a:cs typeface="Arial"/>
              </a:rPr>
              <a:t>thống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320925" y="3332098"/>
            <a:ext cx="2898775" cy="2258060"/>
          </a:xfrm>
          <a:custGeom>
            <a:avLst/>
            <a:gdLst/>
            <a:ahLst/>
            <a:cxnLst/>
            <a:rect l="l" t="t" r="r" b="b"/>
            <a:pathLst>
              <a:path w="2898775" h="2258060">
                <a:moveTo>
                  <a:pt x="595249" y="457200"/>
                </a:moveTo>
                <a:lnTo>
                  <a:pt x="560362" y="387477"/>
                </a:lnTo>
                <a:lnTo>
                  <a:pt x="499999" y="266827"/>
                </a:lnTo>
                <a:lnTo>
                  <a:pt x="461886" y="317639"/>
                </a:lnTo>
                <a:lnTo>
                  <a:pt x="38100" y="0"/>
                </a:lnTo>
                <a:lnTo>
                  <a:pt x="0" y="50927"/>
                </a:lnTo>
                <a:lnTo>
                  <a:pt x="423786" y="368439"/>
                </a:lnTo>
                <a:lnTo>
                  <a:pt x="385699" y="419227"/>
                </a:lnTo>
                <a:lnTo>
                  <a:pt x="595249" y="457200"/>
                </a:lnTo>
                <a:close/>
              </a:path>
              <a:path w="2898775" h="2258060">
                <a:moveTo>
                  <a:pt x="1603375" y="1320800"/>
                </a:moveTo>
                <a:lnTo>
                  <a:pt x="1569631" y="1243584"/>
                </a:lnTo>
                <a:lnTo>
                  <a:pt x="1518158" y="1125728"/>
                </a:lnTo>
                <a:lnTo>
                  <a:pt x="1477429" y="1174508"/>
                </a:lnTo>
                <a:lnTo>
                  <a:pt x="1191895" y="936117"/>
                </a:lnTo>
                <a:lnTo>
                  <a:pt x="1151255" y="984885"/>
                </a:lnTo>
                <a:lnTo>
                  <a:pt x="1436751" y="1223238"/>
                </a:lnTo>
                <a:lnTo>
                  <a:pt x="1396111" y="1271905"/>
                </a:lnTo>
                <a:lnTo>
                  <a:pt x="1603375" y="1320800"/>
                </a:lnTo>
                <a:close/>
              </a:path>
              <a:path w="2898775" h="2258060">
                <a:moveTo>
                  <a:pt x="2898775" y="2257488"/>
                </a:moveTo>
                <a:lnTo>
                  <a:pt x="2863812" y="2187702"/>
                </a:lnTo>
                <a:lnTo>
                  <a:pt x="2803398" y="2067052"/>
                </a:lnTo>
                <a:lnTo>
                  <a:pt x="2765361" y="2117826"/>
                </a:lnTo>
                <a:lnTo>
                  <a:pt x="2341499" y="1800225"/>
                </a:lnTo>
                <a:lnTo>
                  <a:pt x="2303526" y="1851152"/>
                </a:lnTo>
                <a:lnTo>
                  <a:pt x="2727287" y="2168652"/>
                </a:lnTo>
                <a:lnTo>
                  <a:pt x="2689225" y="2219452"/>
                </a:lnTo>
                <a:lnTo>
                  <a:pt x="2898775" y="22574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9555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Kiểm thử từng</a:t>
            </a:r>
            <a:r>
              <a:rPr spc="-65" dirty="0"/>
              <a:t> </a:t>
            </a:r>
            <a:r>
              <a:rPr spc="-5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7959"/>
            <a:ext cx="8011795" cy="436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1594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Tiến hành kiểm thử </a:t>
            </a:r>
            <a:r>
              <a:rPr sz="3000" spc="-5" dirty="0">
                <a:latin typeface="Times New Roman"/>
                <a:cs typeface="Times New Roman"/>
              </a:rPr>
              <a:t>trên từng </a:t>
            </a:r>
            <a:r>
              <a:rPr sz="3000" dirty="0">
                <a:latin typeface="Times New Roman"/>
                <a:cs typeface="Times New Roman"/>
              </a:rPr>
              <a:t>đơn vị nhỏ nhất của  phần </a:t>
            </a:r>
            <a:r>
              <a:rPr sz="3000" spc="-5" dirty="0">
                <a:latin typeface="Times New Roman"/>
                <a:cs typeface="Times New Roman"/>
              </a:rPr>
              <a:t>mềm, </a:t>
            </a:r>
            <a:r>
              <a:rPr sz="3000" dirty="0">
                <a:latin typeface="Times New Roman"/>
                <a:cs typeface="Times New Roman"/>
              </a:rPr>
              <a:t>đó </a:t>
            </a:r>
            <a:r>
              <a:rPr sz="3000" spc="-5" dirty="0">
                <a:latin typeface="Times New Roman"/>
                <a:cs typeface="Times New Roman"/>
              </a:rPr>
              <a:t>là module mã </a:t>
            </a:r>
            <a:r>
              <a:rPr sz="3000" dirty="0">
                <a:latin typeface="Times New Roman"/>
                <a:cs typeface="Times New Roman"/>
              </a:rPr>
              <a:t>nguồn, </a:t>
            </a:r>
            <a:r>
              <a:rPr sz="3000" spc="-5" dirty="0">
                <a:latin typeface="Times New Roman"/>
                <a:cs typeface="Times New Roman"/>
              </a:rPr>
              <a:t>sau </a:t>
            </a:r>
            <a:r>
              <a:rPr sz="3000" dirty="0">
                <a:latin typeface="Times New Roman"/>
                <a:cs typeface="Times New Roman"/>
              </a:rPr>
              <a:t>khi đã  </a:t>
            </a:r>
            <a:r>
              <a:rPr sz="3000" spc="-5" dirty="0">
                <a:latin typeface="Times New Roman"/>
                <a:cs typeface="Times New Roman"/>
              </a:rPr>
              <a:t>thiết kế, mã hoá và </a:t>
            </a:r>
            <a:r>
              <a:rPr sz="3000" dirty="0">
                <a:latin typeface="Times New Roman"/>
                <a:cs typeface="Times New Roman"/>
              </a:rPr>
              <a:t>biên dịch </a:t>
            </a:r>
            <a:r>
              <a:rPr sz="3000" spc="-5" dirty="0">
                <a:latin typeface="Times New Roman"/>
                <a:cs typeface="Times New Roman"/>
              </a:rPr>
              <a:t>thành</a:t>
            </a:r>
            <a:r>
              <a:rPr sz="3000" spc="8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công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Thường dùng kỹ thuật kiểm thử</a:t>
            </a:r>
            <a:r>
              <a:rPr sz="3000" spc="-5" dirty="0">
                <a:latin typeface="Times New Roman"/>
                <a:cs typeface="Times New Roman"/>
              </a:rPr>
              <a:t> white-box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Có thể </a:t>
            </a:r>
            <a:r>
              <a:rPr sz="3000" spc="-5" dirty="0">
                <a:latin typeface="Times New Roman"/>
                <a:cs typeface="Times New Roman"/>
              </a:rPr>
              <a:t>tiến </a:t>
            </a:r>
            <a:r>
              <a:rPr sz="3000" dirty="0">
                <a:latin typeface="Times New Roman"/>
                <a:cs typeface="Times New Roman"/>
              </a:rPr>
              <a:t>hành kiểm thử cùng lúc nhiều</a:t>
            </a:r>
            <a:r>
              <a:rPr sz="3000" spc="-5" dirty="0">
                <a:latin typeface="Times New Roman"/>
                <a:cs typeface="Times New Roman"/>
              </a:rPr>
              <a:t> module.</a:t>
            </a: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Một số </a:t>
            </a:r>
            <a:r>
              <a:rPr sz="3000" dirty="0">
                <a:latin typeface="Times New Roman"/>
                <a:cs typeface="Times New Roman"/>
              </a:rPr>
              <a:t>vấn đề </a:t>
            </a:r>
            <a:r>
              <a:rPr sz="3000" spc="-5" dirty="0">
                <a:latin typeface="Times New Roman"/>
                <a:cs typeface="Times New Roman"/>
              </a:rPr>
              <a:t>trong </a:t>
            </a:r>
            <a:r>
              <a:rPr sz="3000" dirty="0">
                <a:latin typeface="Times New Roman"/>
                <a:cs typeface="Times New Roman"/>
              </a:rPr>
              <a:t>việc xây dựng các </a:t>
            </a:r>
            <a:r>
              <a:rPr sz="3000" spc="-5" dirty="0">
                <a:latin typeface="Times New Roman"/>
                <a:cs typeface="Times New Roman"/>
              </a:rPr>
              <a:t>test</a:t>
            </a:r>
            <a:r>
              <a:rPr sz="3000" spc="3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case</a:t>
            </a:r>
            <a:endParaRPr sz="3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2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Test </a:t>
            </a:r>
            <a:r>
              <a:rPr sz="2400" spc="-5" dirty="0">
                <a:latin typeface="Arial"/>
                <a:cs typeface="Arial"/>
              </a:rPr>
              <a:t>case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nào?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Dữ liệu đầu </a:t>
            </a:r>
            <a:r>
              <a:rPr sz="2400" dirty="0">
                <a:latin typeface="Arial"/>
                <a:cs typeface="Arial"/>
              </a:rPr>
              <a:t>vào và </a:t>
            </a:r>
            <a:r>
              <a:rPr sz="2400" spc="-5" dirty="0">
                <a:latin typeface="Arial"/>
                <a:cs typeface="Arial"/>
              </a:rPr>
              <a:t>đầu ra </a:t>
            </a:r>
            <a:r>
              <a:rPr sz="2400" dirty="0">
                <a:latin typeface="Arial"/>
                <a:cs typeface="Arial"/>
              </a:rPr>
              <a:t>có từ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đâu?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Tính </a:t>
            </a:r>
            <a:r>
              <a:rPr sz="2400" spc="-5" dirty="0">
                <a:latin typeface="Arial"/>
                <a:cs typeface="Arial"/>
              </a:rPr>
              <a:t>độc lập/phụ </a:t>
            </a:r>
            <a:r>
              <a:rPr sz="2400" dirty="0">
                <a:latin typeface="Arial"/>
                <a:cs typeface="Arial"/>
              </a:rPr>
              <a:t>thuộc </a:t>
            </a:r>
            <a:r>
              <a:rPr sz="2400" spc="-5" dirty="0">
                <a:latin typeface="Arial"/>
                <a:cs typeface="Arial"/>
              </a:rPr>
              <a:t>hoạt động </a:t>
            </a:r>
            <a:r>
              <a:rPr sz="2400" dirty="0">
                <a:latin typeface="Arial"/>
                <a:cs typeface="Arial"/>
              </a:rPr>
              <a:t>của các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module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962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Kiểm thử </a:t>
            </a:r>
            <a:r>
              <a:rPr dirty="0"/>
              <a:t>hướng đối</a:t>
            </a:r>
            <a:r>
              <a:rPr spc="-75" dirty="0"/>
              <a:t> </a:t>
            </a:r>
            <a:r>
              <a:rPr dirty="0"/>
              <a:t>tượng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7959"/>
            <a:ext cx="7912100" cy="304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001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Không </a:t>
            </a:r>
            <a:r>
              <a:rPr sz="3000" dirty="0">
                <a:latin typeface="Times New Roman"/>
                <a:cs typeface="Times New Roman"/>
              </a:rPr>
              <a:t>thể tách </a:t>
            </a:r>
            <a:r>
              <a:rPr sz="3000" spc="-5" dirty="0">
                <a:latin typeface="Times New Roman"/>
                <a:cs typeface="Times New Roman"/>
              </a:rPr>
              <a:t>rời từng </a:t>
            </a:r>
            <a:r>
              <a:rPr sz="3000" dirty="0">
                <a:latin typeface="Times New Roman"/>
                <a:cs typeface="Times New Roman"/>
              </a:rPr>
              <a:t>tác vụ của đối </a:t>
            </a:r>
            <a:r>
              <a:rPr sz="3000" spc="-5" dirty="0">
                <a:latin typeface="Times New Roman"/>
                <a:cs typeface="Times New Roman"/>
              </a:rPr>
              <a:t>tượng/lớp  </a:t>
            </a:r>
            <a:r>
              <a:rPr sz="3000" dirty="0">
                <a:latin typeface="Times New Roman"/>
                <a:cs typeface="Times New Roman"/>
              </a:rPr>
              <a:t>để kiểm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thử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  <a:tabLst>
                <a:tab pos="855344" algn="l"/>
              </a:tabLst>
            </a:pPr>
            <a:r>
              <a:rPr sz="2800" spc="-5" dirty="0">
                <a:latin typeface="Arial"/>
                <a:cs typeface="Arial"/>
              </a:rPr>
              <a:t>–	</a:t>
            </a:r>
            <a:r>
              <a:rPr sz="3000" dirty="0">
                <a:latin typeface="Times New Roman"/>
                <a:cs typeface="Times New Roman"/>
              </a:rPr>
              <a:t>Tác </a:t>
            </a:r>
            <a:r>
              <a:rPr sz="3000" spc="-5" dirty="0">
                <a:latin typeface="Times New Roman"/>
                <a:cs typeface="Times New Roman"/>
              </a:rPr>
              <a:t>vụ được đóng bao trong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lớp</a:t>
            </a:r>
            <a:endParaRPr sz="3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720"/>
              </a:spcBef>
              <a:tabLst>
                <a:tab pos="850900" algn="l"/>
              </a:tabLst>
            </a:pPr>
            <a:r>
              <a:rPr sz="3000" dirty="0">
                <a:latin typeface="Times New Roman"/>
                <a:cs typeface="Times New Roman"/>
              </a:rPr>
              <a:t>–	Các lớp con có thể </a:t>
            </a:r>
            <a:r>
              <a:rPr sz="3000" spc="-5" dirty="0">
                <a:latin typeface="Times New Roman"/>
                <a:cs typeface="Times New Roman"/>
              </a:rPr>
              <a:t>override </a:t>
            </a:r>
            <a:r>
              <a:rPr sz="3000" dirty="0">
                <a:latin typeface="Times New Roman"/>
                <a:cs typeface="Times New Roman"/>
              </a:rPr>
              <a:t>một tác vụ nào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đó</a:t>
            </a:r>
            <a:endParaRPr sz="3000">
              <a:latin typeface="Times New Roman"/>
              <a:cs typeface="Times New Roman"/>
            </a:endParaRPr>
          </a:p>
          <a:p>
            <a:pPr marL="355600" marR="276225" indent="-342900">
              <a:lnSpc>
                <a:spcPct val="100299"/>
              </a:lnSpc>
              <a:spcBef>
                <a:spcPts val="715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Kiểm </a:t>
            </a:r>
            <a:r>
              <a:rPr sz="3000" dirty="0">
                <a:latin typeface="Times New Roman"/>
                <a:cs typeface="Times New Roman"/>
              </a:rPr>
              <a:t>thử đơn vị </a:t>
            </a:r>
            <a:r>
              <a:rPr sz="3000" spc="-5" dirty="0">
                <a:latin typeface="Times New Roman"/>
                <a:cs typeface="Times New Roman"/>
              </a:rPr>
              <a:t>hướng </a:t>
            </a:r>
            <a:r>
              <a:rPr sz="3000" dirty="0">
                <a:latin typeface="Times New Roman"/>
                <a:cs typeface="Times New Roman"/>
              </a:rPr>
              <a:t>đối </a:t>
            </a:r>
            <a:r>
              <a:rPr sz="3000" spc="-5" dirty="0">
                <a:latin typeface="Times New Roman"/>
                <a:cs typeface="Times New Roman"/>
              </a:rPr>
              <a:t>tượng </a:t>
            </a:r>
            <a:r>
              <a:rPr sz="3000" dirty="0">
                <a:latin typeface="Times New Roman"/>
                <a:cs typeface="Times New Roman"/>
              </a:rPr>
              <a:t>tập </a:t>
            </a:r>
            <a:r>
              <a:rPr sz="3000" spc="-5" dirty="0">
                <a:latin typeface="Times New Roman"/>
                <a:cs typeface="Times New Roman"/>
              </a:rPr>
              <a:t>trung </a:t>
            </a:r>
            <a:r>
              <a:rPr sz="3000" dirty="0">
                <a:latin typeface="Times New Roman"/>
                <a:cs typeface="Times New Roman"/>
              </a:rPr>
              <a:t>vào  các lớp </a:t>
            </a:r>
            <a:r>
              <a:rPr sz="3000" dirty="0">
                <a:latin typeface="Wingdings"/>
                <a:cs typeface="Wingdings"/>
              </a:rPr>
              <a:t></a:t>
            </a:r>
            <a:r>
              <a:rPr sz="3000" dirty="0">
                <a:latin typeface="Times New Roman"/>
                <a:cs typeface="Times New Roman"/>
              </a:rPr>
              <a:t> kiểm thử hành vi của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lớp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373126"/>
            <a:ext cx="7915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Kiểm </a:t>
            </a:r>
            <a:r>
              <a:rPr dirty="0"/>
              <a:t>thử tích </a:t>
            </a:r>
            <a:r>
              <a:rPr spc="-5" dirty="0"/>
              <a:t>hợp hướng đối</a:t>
            </a:r>
            <a:r>
              <a:rPr spc="-15" dirty="0"/>
              <a:t> </a:t>
            </a:r>
            <a:r>
              <a:rPr dirty="0"/>
              <a:t>tượng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7959"/>
            <a:ext cx="800735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17550" indent="-34290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Khái </a:t>
            </a:r>
            <a:r>
              <a:rPr sz="3000" dirty="0">
                <a:latin typeface="Times New Roman"/>
                <a:cs typeface="Times New Roman"/>
              </a:rPr>
              <a:t>niệm </a:t>
            </a:r>
            <a:r>
              <a:rPr sz="3000" spc="-5" dirty="0">
                <a:latin typeface="Times New Roman"/>
                <a:cs typeface="Times New Roman"/>
              </a:rPr>
              <a:t>sơ </a:t>
            </a:r>
            <a:r>
              <a:rPr sz="3000" dirty="0">
                <a:latin typeface="Times New Roman"/>
                <a:cs typeface="Times New Roman"/>
              </a:rPr>
              <a:t>đồ phân cấp không còn nhiều ý  nghĩa </a:t>
            </a:r>
            <a:r>
              <a:rPr sz="3000" spc="-5" dirty="0">
                <a:latin typeface="Times New Roman"/>
                <a:cs typeface="Times New Roman"/>
              </a:rPr>
              <a:t>trong chương trình hướng </a:t>
            </a:r>
            <a:r>
              <a:rPr sz="3000" dirty="0">
                <a:latin typeface="Times New Roman"/>
                <a:cs typeface="Times New Roman"/>
              </a:rPr>
              <a:t>đối </a:t>
            </a:r>
            <a:r>
              <a:rPr sz="3000" spc="-5" dirty="0">
                <a:latin typeface="Times New Roman"/>
                <a:cs typeface="Times New Roman"/>
              </a:rPr>
              <a:t>tượng </a:t>
            </a:r>
            <a:r>
              <a:rPr sz="3000" dirty="0">
                <a:latin typeface="Wingdings"/>
                <a:cs typeface="Wingdings"/>
              </a:rPr>
              <a:t></a:t>
            </a:r>
            <a:r>
              <a:rPr sz="3000" dirty="0">
                <a:latin typeface="Times New Roman"/>
                <a:cs typeface="Times New Roman"/>
              </a:rPr>
              <a:t> kiểm thử </a:t>
            </a:r>
            <a:r>
              <a:rPr sz="3000" spc="-5" dirty="0">
                <a:latin typeface="Times New Roman"/>
                <a:cs typeface="Times New Roman"/>
              </a:rPr>
              <a:t>tích </a:t>
            </a:r>
            <a:r>
              <a:rPr sz="3000" dirty="0">
                <a:latin typeface="Times New Roman"/>
                <a:cs typeface="Times New Roman"/>
              </a:rPr>
              <a:t>hợp theo </a:t>
            </a:r>
            <a:r>
              <a:rPr sz="3000" spc="-5" dirty="0" err="1">
                <a:latin typeface="Times New Roman"/>
                <a:cs typeface="Times New Roman"/>
              </a:rPr>
              <a:t>cách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 err="1" smtClean="0">
                <a:latin typeface="Times New Roman"/>
                <a:cs typeface="Times New Roman"/>
              </a:rPr>
              <a:t>khác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106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Kiểm thử theo </a:t>
            </a:r>
            <a:r>
              <a:rPr dirty="0"/>
              <a:t>kịch</a:t>
            </a:r>
            <a:r>
              <a:rPr spc="-60" dirty="0"/>
              <a:t> </a:t>
            </a:r>
            <a:r>
              <a:rPr spc="-10" dirty="0"/>
              <a:t>bản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81786"/>
            <a:ext cx="8142605" cy="471741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45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Dựa </a:t>
            </a:r>
            <a:r>
              <a:rPr sz="2700" dirty="0">
                <a:latin typeface="Times New Roman"/>
                <a:cs typeface="Times New Roman"/>
              </a:rPr>
              <a:t>vào các use-case để soạn ra các kịch</a:t>
            </a:r>
            <a:r>
              <a:rPr sz="2700" spc="-6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bản</a:t>
            </a:r>
            <a:endParaRPr sz="2700">
              <a:latin typeface="Times New Roman"/>
              <a:cs typeface="Times New Roman"/>
            </a:endParaRPr>
          </a:p>
          <a:p>
            <a:pPr marL="355600" marR="136525" indent="-342900">
              <a:lnSpc>
                <a:spcPct val="100000"/>
              </a:lnSpc>
              <a:spcBef>
                <a:spcPts val="650"/>
              </a:spcBef>
              <a:buChar char="•"/>
              <a:tabLst>
                <a:tab pos="354965" algn="l"/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Ví </a:t>
            </a:r>
            <a:r>
              <a:rPr sz="2700" dirty="0">
                <a:latin typeface="Times New Roman"/>
                <a:cs typeface="Times New Roman"/>
              </a:rPr>
              <a:t>dụ: </a:t>
            </a:r>
            <a:r>
              <a:rPr sz="2700" spc="-5" dirty="0">
                <a:latin typeface="Times New Roman"/>
                <a:cs typeface="Times New Roman"/>
              </a:rPr>
              <a:t>một </a:t>
            </a:r>
            <a:r>
              <a:rPr sz="2700" dirty="0">
                <a:latin typeface="Times New Roman"/>
                <a:cs typeface="Times New Roman"/>
              </a:rPr>
              <a:t>kịch bản cho hệ thống đăng ký </a:t>
            </a:r>
            <a:r>
              <a:rPr sz="2700" spc="-5" dirty="0">
                <a:latin typeface="Times New Roman"/>
                <a:cs typeface="Times New Roman"/>
              </a:rPr>
              <a:t>môn </a:t>
            </a:r>
            <a:r>
              <a:rPr sz="2700" dirty="0">
                <a:latin typeface="Times New Roman"/>
                <a:cs typeface="Times New Roman"/>
              </a:rPr>
              <a:t>học</a:t>
            </a:r>
            <a:r>
              <a:rPr sz="2700" spc="-8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qua  </a:t>
            </a:r>
            <a:r>
              <a:rPr sz="2700" spc="-10" dirty="0">
                <a:latin typeface="Times New Roman"/>
                <a:cs typeface="Times New Roman"/>
              </a:rPr>
              <a:t>WEB</a:t>
            </a:r>
            <a:endParaRPr sz="2700">
              <a:latin typeface="Times New Roman"/>
              <a:cs typeface="Times New Roman"/>
            </a:endParaRPr>
          </a:p>
          <a:p>
            <a:pPr marL="356235" indent="-34417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56870" algn="l"/>
              </a:tabLst>
            </a:pPr>
            <a:r>
              <a:rPr sz="2700" spc="-5" dirty="0">
                <a:latin typeface="Times New Roman"/>
                <a:cs typeface="Times New Roman"/>
              </a:rPr>
              <a:t>Login </a:t>
            </a:r>
            <a:r>
              <a:rPr sz="2700" dirty="0">
                <a:latin typeface="Times New Roman"/>
                <a:cs typeface="Times New Roman"/>
              </a:rPr>
              <a:t>với </a:t>
            </a:r>
            <a:r>
              <a:rPr sz="2700" spc="-5" dirty="0">
                <a:latin typeface="Times New Roman"/>
                <a:cs typeface="Times New Roman"/>
              </a:rPr>
              <a:t>username </a:t>
            </a:r>
            <a:r>
              <a:rPr sz="2700" dirty="0">
                <a:latin typeface="Times New Roman"/>
                <a:cs typeface="Times New Roman"/>
              </a:rPr>
              <a:t>= “e59306547”, </a:t>
            </a:r>
            <a:r>
              <a:rPr sz="2700" spc="-5" dirty="0">
                <a:latin typeface="Times New Roman"/>
                <a:cs typeface="Times New Roman"/>
              </a:rPr>
              <a:t>password </a:t>
            </a:r>
            <a:r>
              <a:rPr sz="2700" dirty="0">
                <a:latin typeface="Times New Roman"/>
                <a:cs typeface="Times New Roman"/>
              </a:rPr>
              <a:t>=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“6547”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Chọn chức năng đăng ký </a:t>
            </a:r>
            <a:r>
              <a:rPr sz="2700" spc="-5" dirty="0">
                <a:latin typeface="Times New Roman"/>
                <a:cs typeface="Times New Roman"/>
              </a:rPr>
              <a:t>môn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học</a:t>
            </a:r>
            <a:endParaRPr sz="2700">
              <a:latin typeface="Times New Roman"/>
              <a:cs typeface="Times New Roman"/>
            </a:endParaRPr>
          </a:p>
          <a:p>
            <a:pPr marL="355600" marR="74930" indent="-342900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Chọn 5 nhóm </a:t>
            </a:r>
            <a:r>
              <a:rPr sz="2700" spc="-5" dirty="0">
                <a:latin typeface="Times New Roman"/>
                <a:cs typeface="Times New Roman"/>
              </a:rPr>
              <a:t>môn </a:t>
            </a:r>
            <a:r>
              <a:rPr sz="2700" dirty="0">
                <a:latin typeface="Times New Roman"/>
                <a:cs typeface="Times New Roman"/>
              </a:rPr>
              <a:t>học của 5 </a:t>
            </a:r>
            <a:r>
              <a:rPr sz="2700" spc="-5" dirty="0">
                <a:latin typeface="Times New Roman"/>
                <a:cs typeface="Times New Roman"/>
              </a:rPr>
              <a:t>môn: CNPM, </a:t>
            </a:r>
            <a:r>
              <a:rPr sz="2700" dirty="0">
                <a:latin typeface="Times New Roman"/>
                <a:cs typeface="Times New Roman"/>
              </a:rPr>
              <a:t>AI,</a:t>
            </a:r>
            <a:r>
              <a:rPr sz="2700" spc="-7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XLTHS,  PTTK, XLSS </a:t>
            </a:r>
            <a:r>
              <a:rPr sz="2700" dirty="0">
                <a:latin typeface="Times New Roman"/>
                <a:cs typeface="Times New Roman"/>
              </a:rPr>
              <a:t>trong đó có 2 nhóm trùng thời khoá</a:t>
            </a:r>
            <a:r>
              <a:rPr sz="2700" spc="-7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biểu</a:t>
            </a:r>
            <a:endParaRPr sz="27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AutoNum type="arabicPeriod"/>
              <a:tabLst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Nhấn </a:t>
            </a:r>
            <a:r>
              <a:rPr sz="2700" dirty="0">
                <a:latin typeface="Times New Roman"/>
                <a:cs typeface="Times New Roman"/>
              </a:rPr>
              <a:t>nút</a:t>
            </a:r>
            <a:r>
              <a:rPr sz="2700" spc="-5" dirty="0">
                <a:latin typeface="Times New Roman"/>
                <a:cs typeface="Times New Roman"/>
              </a:rPr>
              <a:t> Submit</a:t>
            </a:r>
            <a:endParaRPr sz="2700">
              <a:latin typeface="Times New Roman"/>
              <a:cs typeface="Times New Roman"/>
            </a:endParaRPr>
          </a:p>
          <a:p>
            <a:pPr marL="355600" marR="311785" indent="-342900">
              <a:lnSpc>
                <a:spcPct val="100000"/>
              </a:lnSpc>
              <a:spcBef>
                <a:spcPts val="655"/>
              </a:spcBef>
            </a:pPr>
            <a:r>
              <a:rPr sz="2700" dirty="0">
                <a:latin typeface="Times New Roman"/>
                <a:cs typeface="Times New Roman"/>
              </a:rPr>
              <a:t>Chương trình phải báo lỗi và liệt kê 2 nhóm bị trùng</a:t>
            </a:r>
            <a:r>
              <a:rPr sz="2700" spc="-14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thời  khoá</a:t>
            </a:r>
            <a:r>
              <a:rPr sz="2700" spc="-2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biểu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5915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Nghệ thuật </a:t>
            </a:r>
            <a:r>
              <a:rPr dirty="0"/>
              <a:t>gỡ </a:t>
            </a:r>
            <a:r>
              <a:rPr spc="-5" dirty="0"/>
              <a:t>rối </a:t>
            </a:r>
            <a:r>
              <a:rPr dirty="0"/>
              <a:t>-</a:t>
            </a:r>
            <a:r>
              <a:rPr spc="-55" dirty="0"/>
              <a:t> </a:t>
            </a:r>
            <a:r>
              <a:rPr dirty="0"/>
              <a:t>DEBUG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38758"/>
            <a:ext cx="7940675" cy="27776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Gỡ rối </a:t>
            </a:r>
            <a:r>
              <a:rPr sz="3000" spc="-5" dirty="0">
                <a:latin typeface="Times New Roman"/>
                <a:cs typeface="Times New Roman"/>
              </a:rPr>
              <a:t>là </a:t>
            </a:r>
            <a:r>
              <a:rPr sz="3000" dirty="0">
                <a:latin typeface="Times New Roman"/>
                <a:cs typeface="Times New Roman"/>
              </a:rPr>
              <a:t>một quá </a:t>
            </a:r>
            <a:r>
              <a:rPr sz="3000" spc="-5" dirty="0">
                <a:latin typeface="Times New Roman"/>
                <a:cs typeface="Times New Roman"/>
              </a:rPr>
              <a:t>trình </a:t>
            </a:r>
            <a:r>
              <a:rPr sz="3000" dirty="0">
                <a:latin typeface="Times New Roman"/>
                <a:cs typeface="Times New Roman"/>
              </a:rPr>
              <a:t>nhằm loại bỏ các lỗi </a:t>
            </a:r>
            <a:r>
              <a:rPr sz="3000" spc="-5" dirty="0">
                <a:latin typeface="Times New Roman"/>
                <a:cs typeface="Times New Roman"/>
              </a:rPr>
              <a:t>được  </a:t>
            </a:r>
            <a:r>
              <a:rPr sz="3000" dirty="0">
                <a:latin typeface="Times New Roman"/>
                <a:cs typeface="Times New Roman"/>
              </a:rPr>
              <a:t>phát hiện </a:t>
            </a:r>
            <a:r>
              <a:rPr sz="3000" spc="-5" dirty="0">
                <a:latin typeface="Times New Roman"/>
                <a:cs typeface="Times New Roman"/>
              </a:rPr>
              <a:t>trong </a:t>
            </a:r>
            <a:r>
              <a:rPr sz="3000" dirty="0">
                <a:latin typeface="Times New Roman"/>
                <a:cs typeface="Times New Roman"/>
              </a:rPr>
              <a:t>quá </a:t>
            </a:r>
            <a:r>
              <a:rPr sz="3000" spc="-5" dirty="0">
                <a:latin typeface="Times New Roman"/>
                <a:cs typeface="Times New Roman"/>
              </a:rPr>
              <a:t>trình </a:t>
            </a:r>
            <a:r>
              <a:rPr sz="3000" dirty="0">
                <a:latin typeface="Times New Roman"/>
                <a:cs typeface="Times New Roman"/>
              </a:rPr>
              <a:t>kiểm</a:t>
            </a:r>
            <a:r>
              <a:rPr sz="3000" spc="6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tra.</a:t>
            </a:r>
            <a:endParaRPr sz="3000" dirty="0">
              <a:latin typeface="Times New Roman"/>
              <a:cs typeface="Times New Roman"/>
            </a:endParaRPr>
          </a:p>
          <a:p>
            <a:pPr marL="355600" marR="525780" indent="-342900">
              <a:lnSpc>
                <a:spcPct val="100200"/>
              </a:lnSpc>
              <a:spcBef>
                <a:spcPts val="715"/>
              </a:spcBef>
              <a:buFont typeface="Times New Roman"/>
              <a:buChar char="•"/>
              <a:tabLst>
                <a:tab pos="450215" algn="l"/>
                <a:tab pos="450850" algn="l"/>
              </a:tabLst>
            </a:pPr>
            <a:r>
              <a:rPr dirty="0"/>
              <a:t>	</a:t>
            </a:r>
            <a:r>
              <a:rPr sz="3000" dirty="0">
                <a:latin typeface="Times New Roman"/>
                <a:cs typeface="Times New Roman"/>
              </a:rPr>
              <a:t>Gỡ rối </a:t>
            </a:r>
            <a:r>
              <a:rPr sz="3000" spc="-5" dirty="0">
                <a:latin typeface="Times New Roman"/>
                <a:cs typeface="Times New Roman"/>
              </a:rPr>
              <a:t>được thực </a:t>
            </a:r>
            <a:r>
              <a:rPr sz="3000" dirty="0">
                <a:latin typeface="Times New Roman"/>
                <a:cs typeface="Times New Roman"/>
              </a:rPr>
              <a:t>hiện như </a:t>
            </a:r>
            <a:r>
              <a:rPr sz="3000" spc="-5" dirty="0">
                <a:latin typeface="Times New Roman"/>
                <a:cs typeface="Times New Roman"/>
              </a:rPr>
              <a:t>là </a:t>
            </a:r>
            <a:r>
              <a:rPr sz="3000" dirty="0">
                <a:latin typeface="Times New Roman"/>
                <a:cs typeface="Times New Roman"/>
              </a:rPr>
              <a:t>một kết quả của  việc kiểm </a:t>
            </a:r>
            <a:r>
              <a:rPr sz="3000" spc="-5" dirty="0">
                <a:latin typeface="Times New Roman"/>
                <a:cs typeface="Times New Roman"/>
              </a:rPr>
              <a:t>tra: </a:t>
            </a:r>
            <a:r>
              <a:rPr sz="3000" dirty="0">
                <a:latin typeface="Times New Roman"/>
                <a:cs typeface="Times New Roman"/>
              </a:rPr>
              <a:t>lỗi phát hiện </a:t>
            </a:r>
            <a:r>
              <a:rPr sz="3000" spc="-5" dirty="0">
                <a:latin typeface="Times New Roman"/>
                <a:cs typeface="Times New Roman"/>
              </a:rPr>
              <a:t>được </a:t>
            </a:r>
            <a:r>
              <a:rPr sz="3000" dirty="0">
                <a:latin typeface="Wingdings"/>
                <a:cs typeface="Wingdings"/>
              </a:rPr>
              <a:t>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10" dirty="0">
                <a:latin typeface="Times New Roman"/>
                <a:cs typeface="Times New Roman"/>
              </a:rPr>
              <a:t>tìm </a:t>
            </a:r>
            <a:r>
              <a:rPr sz="3000" dirty="0">
                <a:latin typeface="Times New Roman"/>
                <a:cs typeface="Times New Roman"/>
              </a:rPr>
              <a:t>kiếm  nguyên nhân </a:t>
            </a:r>
            <a:r>
              <a:rPr sz="3000" dirty="0">
                <a:latin typeface="Wingdings"/>
                <a:cs typeface="Wingdings"/>
              </a:rPr>
              <a:t>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sửa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lỗi</a:t>
            </a:r>
          </a:p>
          <a:p>
            <a:pPr marL="355600" marR="202565" indent="-342900">
              <a:lnSpc>
                <a:spcPct val="100000"/>
              </a:lnSpc>
              <a:spcBef>
                <a:spcPts val="710"/>
              </a:spcBef>
              <a:buFont typeface="Times New Roman"/>
              <a:buChar char="•"/>
              <a:tabLst>
                <a:tab pos="450215" algn="l"/>
                <a:tab pos="450850" algn="l"/>
              </a:tabLst>
            </a:pPr>
            <a:r>
              <a:rPr dirty="0"/>
              <a:t>	</a:t>
            </a:r>
            <a:endParaRPr sz="3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592" y="246329"/>
            <a:ext cx="47078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Nghệ thuật gỡ</a:t>
            </a:r>
            <a:r>
              <a:rPr sz="4400" spc="-110" dirty="0"/>
              <a:t> </a:t>
            </a:r>
            <a:r>
              <a:rPr sz="4400" spc="-5" dirty="0"/>
              <a:t>rối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507229" y="1485645"/>
            <a:ext cx="3858895" cy="500189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Gỡ rối </a:t>
            </a:r>
            <a:r>
              <a:rPr sz="3200" spc="-5" dirty="0">
                <a:latin typeface="Times New Roman"/>
                <a:cs typeface="Times New Roman"/>
              </a:rPr>
              <a:t>là </a:t>
            </a:r>
            <a:r>
              <a:rPr sz="3200" spc="5" dirty="0">
                <a:latin typeface="Times New Roman"/>
                <a:cs typeface="Times New Roman"/>
              </a:rPr>
              <a:t>công </a:t>
            </a:r>
            <a:r>
              <a:rPr sz="3200" dirty="0">
                <a:latin typeface="Times New Roman"/>
                <a:cs typeface="Times New Roman"/>
              </a:rPr>
              <a:t>việc  khó khăn và dễ gây  tâm </a:t>
            </a:r>
            <a:r>
              <a:rPr sz="3200" spc="-5" dirty="0">
                <a:latin typeface="Times New Roman"/>
                <a:cs typeface="Times New Roman"/>
              </a:rPr>
              <a:t>lý </a:t>
            </a:r>
            <a:r>
              <a:rPr sz="3200" spc="5" dirty="0">
                <a:latin typeface="Times New Roman"/>
                <a:cs typeface="Times New Roman"/>
              </a:rPr>
              <a:t>chán nản </a:t>
            </a:r>
            <a:r>
              <a:rPr sz="3200" dirty="0">
                <a:latin typeface="Times New Roman"/>
                <a:cs typeface="Times New Roman"/>
              </a:rPr>
              <a:t>bởi  </a:t>
            </a:r>
            <a:r>
              <a:rPr sz="3200" spc="5" dirty="0">
                <a:latin typeface="Times New Roman"/>
                <a:cs typeface="Times New Roman"/>
              </a:rPr>
              <a:t>nguyên nhân gây </a:t>
            </a:r>
            <a:r>
              <a:rPr sz="3200" dirty="0">
                <a:latin typeface="Times New Roman"/>
                <a:cs typeface="Times New Roman"/>
              </a:rPr>
              <a:t>ra  lỗi nhiều khi lại mơ  </a:t>
            </a:r>
            <a:r>
              <a:rPr sz="3200" spc="5" dirty="0">
                <a:latin typeface="Times New Roman"/>
                <a:cs typeface="Times New Roman"/>
              </a:rPr>
              <a:t>hồ: </a:t>
            </a:r>
            <a:r>
              <a:rPr sz="3200" dirty="0">
                <a:latin typeface="Times New Roman"/>
                <a:cs typeface="Times New Roman"/>
              </a:rPr>
              <a:t>do timeout, do</a:t>
            </a:r>
            <a:r>
              <a:rPr sz="3200" spc="-13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độ  </a:t>
            </a:r>
            <a:r>
              <a:rPr sz="3200" dirty="0">
                <a:latin typeface="Times New Roman"/>
                <a:cs typeface="Times New Roman"/>
              </a:rPr>
              <a:t>chính </a:t>
            </a:r>
            <a:r>
              <a:rPr sz="3200" spc="5" dirty="0">
                <a:latin typeface="Times New Roman"/>
                <a:cs typeface="Times New Roman"/>
              </a:rPr>
              <a:t>xác, </a:t>
            </a:r>
            <a:r>
              <a:rPr sz="3200" dirty="0">
                <a:latin typeface="Times New Roman"/>
                <a:cs typeface="Times New Roman"/>
              </a:rPr>
              <a:t>do </a:t>
            </a:r>
            <a:r>
              <a:rPr sz="3200" spc="5" dirty="0">
                <a:latin typeface="Times New Roman"/>
                <a:cs typeface="Times New Roman"/>
              </a:rPr>
              <a:t>chủ  quan </a:t>
            </a:r>
            <a:r>
              <a:rPr sz="3200" dirty="0">
                <a:latin typeface="Times New Roman"/>
                <a:cs typeface="Times New Roman"/>
              </a:rPr>
              <a:t>lập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trình...</a:t>
            </a:r>
            <a:endParaRPr sz="3200">
              <a:latin typeface="Times New Roman"/>
              <a:cs typeface="Times New Roman"/>
            </a:endParaRPr>
          </a:p>
          <a:p>
            <a:pPr marL="355600" marR="59690" indent="-342900">
              <a:lnSpc>
                <a:spcPts val="3460"/>
              </a:lnSpc>
              <a:spcBef>
                <a:spcPts val="819"/>
              </a:spcBef>
              <a:buFont typeface="Times New Roman"/>
              <a:buChar char="•"/>
              <a:tabLst>
                <a:tab pos="457200" algn="l"/>
                <a:tab pos="457834" algn="l"/>
              </a:tabLst>
            </a:pPr>
            <a:r>
              <a:rPr dirty="0"/>
              <a:t>	</a:t>
            </a:r>
            <a:r>
              <a:rPr sz="3200" spc="-5" dirty="0">
                <a:latin typeface="Times New Roman"/>
                <a:cs typeface="Times New Roman"/>
              </a:rPr>
              <a:t>Khả </a:t>
            </a:r>
            <a:r>
              <a:rPr sz="3200" spc="5" dirty="0">
                <a:latin typeface="Times New Roman"/>
                <a:cs typeface="Times New Roman"/>
              </a:rPr>
              <a:t>năng </a:t>
            </a:r>
            <a:r>
              <a:rPr sz="3200" dirty="0">
                <a:latin typeface="Times New Roman"/>
                <a:cs typeface="Times New Roman"/>
              </a:rPr>
              <a:t>gỡ rối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gần  như </a:t>
            </a:r>
            <a:r>
              <a:rPr sz="3200" spc="-5" dirty="0">
                <a:latin typeface="Times New Roman"/>
                <a:cs typeface="Times New Roman"/>
              </a:rPr>
              <a:t>là </a:t>
            </a:r>
            <a:r>
              <a:rPr sz="3200" spc="5" dirty="0">
                <a:latin typeface="Times New Roman"/>
                <a:cs typeface="Times New Roman"/>
              </a:rPr>
              <a:t>bẩm </a:t>
            </a:r>
            <a:r>
              <a:rPr sz="3200" dirty="0">
                <a:latin typeface="Times New Roman"/>
                <a:cs typeface="Times New Roman"/>
              </a:rPr>
              <a:t>sinh </a:t>
            </a:r>
            <a:r>
              <a:rPr sz="3200" spc="5" dirty="0">
                <a:latin typeface="Times New Roman"/>
                <a:cs typeface="Times New Roman"/>
              </a:rPr>
              <a:t>của  </a:t>
            </a:r>
            <a:r>
              <a:rPr sz="3200" dirty="0">
                <a:latin typeface="Times New Roman"/>
                <a:cs typeface="Times New Roman"/>
              </a:rPr>
              <a:t>mỗi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người</a:t>
            </a:r>
            <a:endParaRPr sz="32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0010" y="2210772"/>
            <a:ext cx="3483610" cy="3797300"/>
            <a:chOff x="470010" y="2210772"/>
            <a:chExt cx="3483610" cy="3797300"/>
          </a:xfrm>
        </p:grpSpPr>
        <p:sp>
          <p:nvSpPr>
            <p:cNvPr id="5" name="object 5"/>
            <p:cNvSpPr/>
            <p:nvPr/>
          </p:nvSpPr>
          <p:spPr>
            <a:xfrm>
              <a:off x="531882" y="2267712"/>
              <a:ext cx="3421363" cy="37398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0010" y="2210772"/>
              <a:ext cx="3443393" cy="375295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727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Loại </a:t>
            </a:r>
            <a:r>
              <a:rPr spc="-5" dirty="0"/>
              <a:t>trừ </a:t>
            </a:r>
            <a:r>
              <a:rPr dirty="0"/>
              <a:t>nguyên</a:t>
            </a:r>
            <a:r>
              <a:rPr spc="-90" dirty="0"/>
              <a:t> </a:t>
            </a:r>
            <a:r>
              <a:rPr dirty="0"/>
              <a:t>nhân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7959"/>
            <a:ext cx="8032750" cy="434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0675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Phương </a:t>
            </a:r>
            <a:r>
              <a:rPr sz="3000" dirty="0">
                <a:latin typeface="Times New Roman"/>
                <a:cs typeface="Times New Roman"/>
              </a:rPr>
              <a:t>pháp này dựa trên nguyên tắc phân</a:t>
            </a:r>
            <a:r>
              <a:rPr sz="3000" spc="-6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chia  nhị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phân.</a:t>
            </a:r>
            <a:endParaRPr sz="3000">
              <a:latin typeface="Times New Roman"/>
              <a:cs typeface="Times New Roman"/>
            </a:endParaRPr>
          </a:p>
          <a:p>
            <a:pPr marL="450215" indent="-438150">
              <a:lnSpc>
                <a:spcPct val="100000"/>
              </a:lnSpc>
              <a:spcBef>
                <a:spcPts val="720"/>
              </a:spcBef>
              <a:buChar char="•"/>
              <a:tabLst>
                <a:tab pos="450215" algn="l"/>
                <a:tab pos="450850" algn="l"/>
              </a:tabLst>
            </a:pPr>
            <a:r>
              <a:rPr sz="3000" dirty="0">
                <a:latin typeface="Times New Roman"/>
                <a:cs typeface="Times New Roman"/>
              </a:rPr>
              <a:t>Cách </a:t>
            </a:r>
            <a:r>
              <a:rPr sz="3000" spc="-5" dirty="0">
                <a:latin typeface="Times New Roman"/>
                <a:cs typeface="Times New Roman"/>
              </a:rPr>
              <a:t>thực</a:t>
            </a:r>
            <a:r>
              <a:rPr sz="3000" spc="1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hiện:</a:t>
            </a:r>
            <a:endParaRPr sz="30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499"/>
              </a:lnSpc>
              <a:spcBef>
                <a:spcPts val="690"/>
              </a:spcBef>
              <a:buSzPct val="116666"/>
              <a:buFont typeface="Arial"/>
              <a:buChar char="–"/>
              <a:tabLst>
                <a:tab pos="855344" algn="l"/>
                <a:tab pos="855980" algn="l"/>
              </a:tabLst>
            </a:pPr>
            <a:r>
              <a:rPr dirty="0"/>
              <a:t>	</a:t>
            </a:r>
            <a:r>
              <a:rPr sz="2400" spc="-5" dirty="0">
                <a:latin typeface="Arial"/>
                <a:cs typeface="Arial"/>
              </a:rPr>
              <a:t>Khi </a:t>
            </a:r>
            <a:r>
              <a:rPr sz="2400" dirty="0">
                <a:latin typeface="Arial"/>
                <a:cs typeface="Arial"/>
              </a:rPr>
              <a:t>một </a:t>
            </a:r>
            <a:r>
              <a:rPr sz="2400" spc="-10" dirty="0">
                <a:latin typeface="Arial"/>
                <a:cs typeface="Arial"/>
              </a:rPr>
              <a:t>lỗi </a:t>
            </a:r>
            <a:r>
              <a:rPr sz="2400" spc="-5" dirty="0">
                <a:latin typeface="Arial"/>
                <a:cs typeface="Arial"/>
              </a:rPr>
              <a:t>được phát hiện, </a:t>
            </a:r>
            <a:r>
              <a:rPr sz="2400" dirty="0">
                <a:latin typeface="Arial"/>
                <a:cs typeface="Arial"/>
              </a:rPr>
              <a:t>cố </a:t>
            </a:r>
            <a:r>
              <a:rPr sz="2400" spc="-5" dirty="0">
                <a:latin typeface="Arial"/>
                <a:cs typeface="Arial"/>
              </a:rPr>
              <a:t>gắng đưa </a:t>
            </a:r>
            <a:r>
              <a:rPr sz="2400" dirty="0">
                <a:latin typeface="Arial"/>
                <a:cs typeface="Arial"/>
              </a:rPr>
              <a:t>ra một </a:t>
            </a:r>
            <a:r>
              <a:rPr sz="2400" spc="-10" dirty="0">
                <a:latin typeface="Arial"/>
                <a:cs typeface="Arial"/>
              </a:rPr>
              <a:t>danh  </a:t>
            </a:r>
            <a:r>
              <a:rPr sz="2400" dirty="0">
                <a:latin typeface="Arial"/>
                <a:cs typeface="Arial"/>
              </a:rPr>
              <a:t>sách các </a:t>
            </a:r>
            <a:r>
              <a:rPr sz="2400" spc="-5" dirty="0">
                <a:latin typeface="Arial"/>
                <a:cs typeface="Arial"/>
              </a:rPr>
              <a:t>nguyên nhân </a:t>
            </a:r>
            <a:r>
              <a:rPr sz="2400" dirty="0">
                <a:latin typeface="Arial"/>
                <a:cs typeface="Arial"/>
              </a:rPr>
              <a:t>có thể </a:t>
            </a:r>
            <a:r>
              <a:rPr sz="2400" spc="-5" dirty="0">
                <a:latin typeface="Arial"/>
                <a:cs typeface="Arial"/>
              </a:rPr>
              <a:t>gây </a:t>
            </a:r>
            <a:r>
              <a:rPr sz="2400" dirty="0">
                <a:latin typeface="Arial"/>
                <a:cs typeface="Arial"/>
              </a:rPr>
              <a:t>ra</a:t>
            </a:r>
            <a:r>
              <a:rPr sz="2400" spc="-5" dirty="0">
                <a:latin typeface="Arial"/>
                <a:cs typeface="Arial"/>
              </a:rPr>
              <a:t> lỗi.</a:t>
            </a:r>
            <a:endParaRPr sz="2400">
              <a:latin typeface="Arial"/>
              <a:cs typeface="Arial"/>
            </a:endParaRPr>
          </a:p>
          <a:p>
            <a:pPr marL="756285" marR="302895" lvl="1" indent="-28702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840105" algn="l"/>
                <a:tab pos="840740" algn="l"/>
              </a:tabLst>
            </a:pPr>
            <a:r>
              <a:rPr dirty="0"/>
              <a:t>	</a:t>
            </a:r>
            <a:r>
              <a:rPr sz="2400" spc="-5" dirty="0">
                <a:latin typeface="Arial"/>
                <a:cs typeface="Arial"/>
              </a:rPr>
              <a:t>Danh </a:t>
            </a:r>
            <a:r>
              <a:rPr sz="2400" dirty="0">
                <a:latin typeface="Arial"/>
                <a:cs typeface="Arial"/>
              </a:rPr>
              <a:t>sách </a:t>
            </a:r>
            <a:r>
              <a:rPr sz="2400" spc="-5" dirty="0">
                <a:latin typeface="Arial"/>
                <a:cs typeface="Arial"/>
              </a:rPr>
              <a:t>này được nghiệm lại để loại bỏ dần các  nguyên nhân không đúng </a:t>
            </a:r>
            <a:r>
              <a:rPr sz="2400" dirty="0">
                <a:latin typeface="Arial"/>
                <a:cs typeface="Arial"/>
              </a:rPr>
              <a:t>cho </a:t>
            </a:r>
            <a:r>
              <a:rPr sz="2400" spc="-5" dirty="0">
                <a:latin typeface="Arial"/>
                <a:cs typeface="Arial"/>
              </a:rPr>
              <a:t>đến </a:t>
            </a:r>
            <a:r>
              <a:rPr sz="2400" dirty="0">
                <a:latin typeface="Arial"/>
                <a:cs typeface="Arial"/>
              </a:rPr>
              <a:t>khi </a:t>
            </a:r>
            <a:r>
              <a:rPr sz="2400" spc="30" dirty="0">
                <a:latin typeface="Arial"/>
                <a:cs typeface="Arial"/>
              </a:rPr>
              <a:t>tìm </a:t>
            </a:r>
            <a:r>
              <a:rPr sz="2400" dirty="0">
                <a:latin typeface="Arial"/>
                <a:cs typeface="Arial"/>
              </a:rPr>
              <a:t>thấy một  </a:t>
            </a:r>
            <a:r>
              <a:rPr sz="2400" spc="-5" dirty="0">
                <a:latin typeface="Arial"/>
                <a:cs typeface="Arial"/>
              </a:rPr>
              <a:t>nguyên nhân </a:t>
            </a:r>
            <a:r>
              <a:rPr sz="2400" dirty="0">
                <a:latin typeface="Arial"/>
                <a:cs typeface="Arial"/>
              </a:rPr>
              <a:t>khả </a:t>
            </a:r>
            <a:r>
              <a:rPr sz="2400" spc="-5" dirty="0">
                <a:latin typeface="Arial"/>
                <a:cs typeface="Arial"/>
              </a:rPr>
              <a:t>nghi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nhất.</a:t>
            </a:r>
            <a:endParaRPr sz="2400">
              <a:latin typeface="Arial"/>
              <a:cs typeface="Arial"/>
            </a:endParaRPr>
          </a:p>
          <a:p>
            <a:pPr marL="756285" marR="268605" lvl="1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840105" algn="l"/>
                <a:tab pos="840740" algn="l"/>
              </a:tabLst>
            </a:pPr>
            <a:r>
              <a:rPr dirty="0"/>
              <a:t>	</a:t>
            </a:r>
            <a:r>
              <a:rPr sz="2400" spc="-5" dirty="0">
                <a:latin typeface="Arial"/>
                <a:cs typeface="Arial"/>
              </a:rPr>
              <a:t>Khi đó dữ liệu kiểm </a:t>
            </a:r>
            <a:r>
              <a:rPr sz="2400" dirty="0">
                <a:latin typeface="Arial"/>
                <a:cs typeface="Arial"/>
              </a:rPr>
              <a:t>thử sẽ </a:t>
            </a:r>
            <a:r>
              <a:rPr sz="2400" spc="-5" dirty="0">
                <a:latin typeface="Arial"/>
                <a:cs typeface="Arial"/>
              </a:rPr>
              <a:t>được tinh </a:t>
            </a:r>
            <a:r>
              <a:rPr sz="2400" dirty="0">
                <a:latin typeface="Arial"/>
                <a:cs typeface="Arial"/>
              </a:rPr>
              <a:t>chế </a:t>
            </a:r>
            <a:r>
              <a:rPr sz="2400" spc="-5" dirty="0">
                <a:latin typeface="Arial"/>
                <a:cs typeface="Arial"/>
              </a:rPr>
              <a:t>lại để </a:t>
            </a:r>
            <a:r>
              <a:rPr sz="2400" dirty="0">
                <a:latin typeface="Arial"/>
                <a:cs typeface="Arial"/>
              </a:rPr>
              <a:t>tiếp  tục </a:t>
            </a:r>
            <a:r>
              <a:rPr sz="2400" spc="30" dirty="0">
                <a:latin typeface="Arial"/>
                <a:cs typeface="Arial"/>
              </a:rPr>
              <a:t>tìm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lỗi.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1906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Theo</a:t>
            </a:r>
            <a:r>
              <a:rPr spc="-90" dirty="0"/>
              <a:t> </a:t>
            </a:r>
            <a:r>
              <a:rPr spc="-5" dirty="0"/>
              <a:t>vết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57959"/>
            <a:ext cx="7867650" cy="377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858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Là một </a:t>
            </a:r>
            <a:r>
              <a:rPr sz="3000" spc="-5" dirty="0">
                <a:latin typeface="Times New Roman"/>
                <a:cs typeface="Times New Roman"/>
              </a:rPr>
              <a:t>phương </a:t>
            </a:r>
            <a:r>
              <a:rPr sz="3000" dirty="0">
                <a:latin typeface="Times New Roman"/>
                <a:cs typeface="Times New Roman"/>
              </a:rPr>
              <a:t>pháp gỡ lỗi khá phổ biến có thể  dùng thành công </a:t>
            </a:r>
            <a:r>
              <a:rPr sz="3000" spc="-5" dirty="0">
                <a:latin typeface="Times New Roman"/>
                <a:cs typeface="Times New Roman"/>
              </a:rPr>
              <a:t>trong </a:t>
            </a:r>
            <a:r>
              <a:rPr sz="3000" dirty="0">
                <a:latin typeface="Times New Roman"/>
                <a:cs typeface="Times New Roman"/>
              </a:rPr>
              <a:t>các </a:t>
            </a:r>
            <a:r>
              <a:rPr sz="3000" spc="-5" dirty="0">
                <a:latin typeface="Times New Roman"/>
                <a:cs typeface="Times New Roman"/>
              </a:rPr>
              <a:t>chương trình </a:t>
            </a:r>
            <a:r>
              <a:rPr sz="3000" dirty="0">
                <a:latin typeface="Times New Roman"/>
                <a:cs typeface="Times New Roman"/>
              </a:rPr>
              <a:t>nhỏ  </a:t>
            </a:r>
            <a:r>
              <a:rPr sz="3000" spc="-5" dirty="0">
                <a:latin typeface="Times New Roman"/>
                <a:cs typeface="Times New Roman"/>
              </a:rPr>
              <a:t>nhưng khó áp dụng cho đối </a:t>
            </a:r>
            <a:r>
              <a:rPr sz="3000" dirty="0">
                <a:latin typeface="Times New Roman"/>
                <a:cs typeface="Times New Roman"/>
              </a:rPr>
              <a:t>với </a:t>
            </a:r>
            <a:r>
              <a:rPr sz="3000" spc="-5" dirty="0">
                <a:latin typeface="Times New Roman"/>
                <a:cs typeface="Times New Roman"/>
              </a:rPr>
              <a:t>các chương trình  </a:t>
            </a:r>
            <a:r>
              <a:rPr sz="3000" dirty="0">
                <a:latin typeface="Times New Roman"/>
                <a:cs typeface="Times New Roman"/>
              </a:rPr>
              <a:t>rất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lớn.</a:t>
            </a:r>
            <a:endParaRPr sz="3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Cách </a:t>
            </a:r>
            <a:r>
              <a:rPr sz="3000" spc="-5" dirty="0">
                <a:latin typeface="Times New Roman"/>
                <a:cs typeface="Times New Roman"/>
              </a:rPr>
              <a:t>thực hiện: </a:t>
            </a:r>
            <a:r>
              <a:rPr sz="3000" dirty="0">
                <a:latin typeface="Times New Roman"/>
                <a:cs typeface="Times New Roman"/>
              </a:rPr>
              <a:t>bắt đầu tại dòng </a:t>
            </a:r>
            <a:r>
              <a:rPr sz="3000" spc="-5" dirty="0">
                <a:latin typeface="Times New Roman"/>
                <a:cs typeface="Times New Roman"/>
              </a:rPr>
              <a:t>mã </a:t>
            </a:r>
            <a:r>
              <a:rPr sz="3000" dirty="0">
                <a:latin typeface="Times New Roman"/>
                <a:cs typeface="Times New Roman"/>
              </a:rPr>
              <a:t>nguồn có  </a:t>
            </a:r>
            <a:r>
              <a:rPr sz="3000" spc="-5" dirty="0">
                <a:latin typeface="Times New Roman"/>
                <a:cs typeface="Times New Roman"/>
              </a:rPr>
              <a:t>triệu chứng </a:t>
            </a:r>
            <a:r>
              <a:rPr sz="3000" dirty="0">
                <a:latin typeface="Times New Roman"/>
                <a:cs typeface="Times New Roman"/>
              </a:rPr>
              <a:t>lỗi </a:t>
            </a:r>
            <a:r>
              <a:rPr sz="3000" spc="-5" dirty="0">
                <a:latin typeface="Times New Roman"/>
                <a:cs typeface="Times New Roman"/>
              </a:rPr>
              <a:t>thực </a:t>
            </a:r>
            <a:r>
              <a:rPr sz="3000" dirty="0">
                <a:latin typeface="Times New Roman"/>
                <a:cs typeface="Times New Roman"/>
              </a:rPr>
              <a:t>hiện lần </a:t>
            </a:r>
            <a:r>
              <a:rPr sz="3000" spc="-5" dirty="0">
                <a:latin typeface="Times New Roman"/>
                <a:cs typeface="Times New Roman"/>
              </a:rPr>
              <a:t>ngược trở </a:t>
            </a:r>
            <a:r>
              <a:rPr sz="3000" dirty="0">
                <a:latin typeface="Times New Roman"/>
                <a:cs typeface="Times New Roman"/>
              </a:rPr>
              <a:t>lại </a:t>
            </a:r>
            <a:r>
              <a:rPr sz="3000" spc="-5" dirty="0">
                <a:latin typeface="Times New Roman"/>
                <a:cs typeface="Times New Roman"/>
              </a:rPr>
              <a:t>từng  </a:t>
            </a:r>
            <a:r>
              <a:rPr sz="3000" dirty="0">
                <a:latin typeface="Times New Roman"/>
                <a:cs typeface="Times New Roman"/>
              </a:rPr>
              <a:t>dòng </a:t>
            </a:r>
            <a:r>
              <a:rPr sz="3000" spc="-5" dirty="0">
                <a:latin typeface="Times New Roman"/>
                <a:cs typeface="Times New Roman"/>
              </a:rPr>
              <a:t>mã </a:t>
            </a:r>
            <a:r>
              <a:rPr sz="3000" dirty="0">
                <a:latin typeface="Times New Roman"/>
                <a:cs typeface="Times New Roman"/>
              </a:rPr>
              <a:t>nguồn cho đến khi </a:t>
            </a:r>
            <a:r>
              <a:rPr sz="3000" spc="-10" dirty="0">
                <a:latin typeface="Times New Roman"/>
                <a:cs typeface="Times New Roman"/>
              </a:rPr>
              <a:t>tìm </a:t>
            </a:r>
            <a:r>
              <a:rPr sz="3000" dirty="0">
                <a:latin typeface="Times New Roman"/>
                <a:cs typeface="Times New Roman"/>
              </a:rPr>
              <a:t>thấy dòng gây </a:t>
            </a:r>
            <a:r>
              <a:rPr sz="3000" spc="-5" dirty="0">
                <a:latin typeface="Times New Roman"/>
                <a:cs typeface="Times New Roman"/>
              </a:rPr>
              <a:t>ra  lỗi.</a:t>
            </a:r>
            <a:endParaRPr sz="3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4317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 Kiểm thử đơn</a:t>
            </a:r>
            <a:r>
              <a:rPr spc="-30" dirty="0"/>
              <a:t> </a:t>
            </a:r>
            <a:r>
              <a:rPr dirty="0"/>
              <a:t>vị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5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319529"/>
            <a:ext cx="8125459" cy="446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Kiểm thử </a:t>
            </a:r>
            <a:r>
              <a:rPr sz="2800" spc="-10" dirty="0">
                <a:latin typeface="Arial"/>
                <a:cs typeface="Arial"/>
              </a:rPr>
              <a:t>đơn </a:t>
            </a:r>
            <a:r>
              <a:rPr sz="2800" spc="-5" dirty="0">
                <a:latin typeface="Arial"/>
                <a:cs typeface="Arial"/>
              </a:rPr>
              <a:t>vị nhằm kiểm </a:t>
            </a:r>
            <a:r>
              <a:rPr sz="2800" dirty="0">
                <a:latin typeface="Arial"/>
                <a:cs typeface="Arial"/>
              </a:rPr>
              <a:t>tra </a:t>
            </a:r>
            <a:r>
              <a:rPr sz="2800" spc="-5" dirty="0">
                <a:latin typeface="Arial"/>
                <a:cs typeface="Arial"/>
              </a:rPr>
              <a:t>đơn </a:t>
            </a:r>
            <a:r>
              <a:rPr sz="2800" dirty="0">
                <a:latin typeface="Arial"/>
                <a:cs typeface="Arial"/>
              </a:rPr>
              <a:t>vị </a:t>
            </a:r>
            <a:r>
              <a:rPr sz="2800" spc="-5" dirty="0">
                <a:latin typeface="Arial"/>
                <a:cs typeface="Arial"/>
              </a:rPr>
              <a:t>thiết </a:t>
            </a:r>
            <a:r>
              <a:rPr sz="2800" dirty="0">
                <a:latin typeface="Arial"/>
                <a:cs typeface="Arial"/>
              </a:rPr>
              <a:t>kế  </a:t>
            </a:r>
            <a:r>
              <a:rPr sz="2800" spc="-5" dirty="0">
                <a:latin typeface="Arial"/>
                <a:cs typeface="Arial"/>
              </a:rPr>
              <a:t>nhỏ nhất một module phần mềm. Một module  hoạt động thường </a:t>
            </a:r>
            <a:r>
              <a:rPr sz="2800" dirty="0">
                <a:latin typeface="Arial"/>
                <a:cs typeface="Arial"/>
              </a:rPr>
              <a:t>có trao </a:t>
            </a:r>
            <a:r>
              <a:rPr sz="2800" spc="-5" dirty="0">
                <a:latin typeface="Arial"/>
                <a:cs typeface="Arial"/>
              </a:rPr>
              <a:t>đổi thông tin với  module mức dưới </a:t>
            </a:r>
            <a:r>
              <a:rPr sz="2800" dirty="0">
                <a:latin typeface="Arial"/>
                <a:cs typeface="Arial"/>
              </a:rPr>
              <a:t>và </a:t>
            </a:r>
            <a:r>
              <a:rPr sz="2800" spc="-5" dirty="0">
                <a:latin typeface="Arial"/>
                <a:cs typeface="Arial"/>
              </a:rPr>
              <a:t>mức </a:t>
            </a:r>
            <a:r>
              <a:rPr sz="2800" dirty="0">
                <a:latin typeface="Arial"/>
                <a:cs typeface="Arial"/>
              </a:rPr>
              <a:t>trên </a:t>
            </a:r>
            <a:r>
              <a:rPr sz="2800" spc="-5" dirty="0">
                <a:latin typeface="Arial"/>
                <a:cs typeface="Arial"/>
              </a:rPr>
              <a:t>nó, </a:t>
            </a:r>
            <a:r>
              <a:rPr sz="2800" dirty="0">
                <a:latin typeface="Arial"/>
                <a:cs typeface="Arial"/>
              </a:rPr>
              <a:t>do đó phạm </a:t>
            </a:r>
            <a:r>
              <a:rPr sz="2800" spc="-5" dirty="0">
                <a:latin typeface="Arial"/>
                <a:cs typeface="Arial"/>
              </a:rPr>
              <a:t>vi  phát hiện lỗi liên </a:t>
            </a:r>
            <a:r>
              <a:rPr sz="2800" dirty="0">
                <a:latin typeface="Arial"/>
                <a:cs typeface="Arial"/>
              </a:rPr>
              <a:t>quan </a:t>
            </a:r>
            <a:r>
              <a:rPr sz="2800" spc="-5" dirty="0">
                <a:latin typeface="Arial"/>
                <a:cs typeface="Arial"/>
              </a:rPr>
              <a:t>chặt chẽ tới module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này</a:t>
            </a:r>
            <a:endParaRPr sz="2800">
              <a:latin typeface="Arial"/>
              <a:cs typeface="Arial"/>
            </a:endParaRPr>
          </a:p>
          <a:p>
            <a:pPr marL="355600" marR="72834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Arial"/>
                <a:cs typeface="Arial"/>
              </a:rPr>
              <a:t>Người </a:t>
            </a:r>
            <a:r>
              <a:rPr sz="2800" b="1" dirty="0">
                <a:latin typeface="Arial"/>
                <a:cs typeface="Arial"/>
              </a:rPr>
              <a:t>tiến </a:t>
            </a:r>
            <a:r>
              <a:rPr sz="2800" b="1" spc="-10" dirty="0">
                <a:latin typeface="Arial"/>
                <a:cs typeface="Arial"/>
              </a:rPr>
              <a:t>hành </a:t>
            </a:r>
            <a:r>
              <a:rPr sz="2800" b="1" spc="-5" dirty="0">
                <a:latin typeface="Arial"/>
                <a:cs typeface="Arial"/>
              </a:rPr>
              <a:t>kiểm thử đơn </a:t>
            </a:r>
            <a:r>
              <a:rPr sz="2800" b="1" spc="5" dirty="0">
                <a:latin typeface="Arial"/>
                <a:cs typeface="Arial"/>
              </a:rPr>
              <a:t>vị</a:t>
            </a:r>
            <a:r>
              <a:rPr sz="2800" spc="5" dirty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lập </a:t>
            </a:r>
            <a:r>
              <a:rPr sz="2800" spc="25" dirty="0">
                <a:latin typeface="Arial"/>
                <a:cs typeface="Arial"/>
              </a:rPr>
              <a:t>trình  </a:t>
            </a:r>
            <a:r>
              <a:rPr sz="2800" spc="-5" dirty="0">
                <a:latin typeface="Arial"/>
                <a:cs typeface="Arial"/>
              </a:rPr>
              <a:t>viên cùng nhóm </a:t>
            </a:r>
            <a:r>
              <a:rPr sz="2800" dirty="0">
                <a:latin typeface="Arial"/>
                <a:cs typeface="Arial"/>
              </a:rPr>
              <a:t>của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20" dirty="0">
                <a:latin typeface="Arial"/>
                <a:cs typeface="Arial"/>
              </a:rPr>
              <a:t>mình.</a:t>
            </a:r>
            <a:endParaRPr sz="2800">
              <a:latin typeface="Arial"/>
              <a:cs typeface="Arial"/>
            </a:endParaRPr>
          </a:p>
          <a:p>
            <a:pPr marL="355600" marR="3111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Arial"/>
                <a:cs typeface="Arial"/>
              </a:rPr>
              <a:t>Kỹ </a:t>
            </a:r>
            <a:r>
              <a:rPr sz="2800" b="1" spc="-5" dirty="0">
                <a:latin typeface="Arial"/>
                <a:cs typeface="Arial"/>
              </a:rPr>
              <a:t>thuật kiểm thử đơn </a:t>
            </a:r>
            <a:r>
              <a:rPr sz="2800" b="1" dirty="0">
                <a:latin typeface="Arial"/>
                <a:cs typeface="Arial"/>
              </a:rPr>
              <a:t>vị</a:t>
            </a:r>
            <a:r>
              <a:rPr sz="2800" dirty="0">
                <a:latin typeface="Arial"/>
                <a:cs typeface="Arial"/>
              </a:rPr>
              <a:t>: </a:t>
            </a:r>
            <a:r>
              <a:rPr sz="2800" spc="-5" dirty="0">
                <a:latin typeface="Arial"/>
                <a:cs typeface="Arial"/>
              </a:rPr>
              <a:t>chủ yếu </a:t>
            </a:r>
            <a:r>
              <a:rPr sz="2800" dirty="0">
                <a:latin typeface="Arial"/>
                <a:cs typeface="Arial"/>
              </a:rPr>
              <a:t>là </a:t>
            </a:r>
            <a:r>
              <a:rPr sz="2800" spc="-5" dirty="0">
                <a:latin typeface="Arial"/>
                <a:cs typeface="Arial"/>
              </a:rPr>
              <a:t>hộp trắng,  trong </a:t>
            </a:r>
            <a:r>
              <a:rPr sz="2800" dirty="0">
                <a:latin typeface="Arial"/>
                <a:cs typeface="Arial"/>
              </a:rPr>
              <a:t>các trường hợp </a:t>
            </a:r>
            <a:r>
              <a:rPr sz="2800" spc="-5" dirty="0">
                <a:latin typeface="Arial"/>
                <a:cs typeface="Arial"/>
              </a:rPr>
              <a:t>cần thiết có thể sử dụng  </a:t>
            </a:r>
            <a:r>
              <a:rPr sz="2800" dirty="0">
                <a:latin typeface="Arial"/>
                <a:cs typeface="Arial"/>
              </a:rPr>
              <a:t>thêm </a:t>
            </a:r>
            <a:r>
              <a:rPr sz="2800" spc="-5" dirty="0">
                <a:latin typeface="Arial"/>
                <a:cs typeface="Arial"/>
              </a:rPr>
              <a:t>kỹ thuật kiểm thử hộp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đen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501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3.1.1 Mô hình kiểm thử đơn</a:t>
            </a:r>
            <a:r>
              <a:rPr spc="-10" dirty="0"/>
              <a:t> </a:t>
            </a:r>
            <a:r>
              <a:rPr dirty="0"/>
              <a:t>vị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23145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Arial"/>
                <a:cs typeface="Arial"/>
              </a:rPr>
              <a:t>Driver,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stub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0856" y="2215341"/>
            <a:ext cx="4873605" cy="41403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6</a:t>
            </a:fld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3785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Kiểm thử</a:t>
            </a:r>
            <a:r>
              <a:rPr spc="-65" dirty="0"/>
              <a:t> </a:t>
            </a:r>
            <a:r>
              <a:rPr spc="-5" dirty="0"/>
              <a:t>module</a:t>
            </a:r>
          </a:p>
        </p:txBody>
      </p:sp>
      <p:sp>
        <p:nvSpPr>
          <p:cNvPr id="3" name="object 3"/>
          <p:cNvSpPr/>
          <p:nvPr/>
        </p:nvSpPr>
        <p:spPr>
          <a:xfrm>
            <a:off x="7141218" y="2142329"/>
            <a:ext cx="968221" cy="2829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95184" y="2572089"/>
            <a:ext cx="657475" cy="278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3211" y="3079589"/>
            <a:ext cx="1029764" cy="2829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64479" y="4657344"/>
            <a:ext cx="1289050" cy="789940"/>
            <a:chOff x="564479" y="4657344"/>
            <a:chExt cx="1289050" cy="789940"/>
          </a:xfrm>
        </p:grpSpPr>
        <p:sp>
          <p:nvSpPr>
            <p:cNvPr id="7" name="object 7"/>
            <p:cNvSpPr/>
            <p:nvPr/>
          </p:nvSpPr>
          <p:spPr>
            <a:xfrm>
              <a:off x="564479" y="4953981"/>
              <a:ext cx="123781" cy="11862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0559" y="4657344"/>
              <a:ext cx="1182624" cy="7894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626363" y="5596128"/>
            <a:ext cx="8140065" cy="789940"/>
            <a:chOff x="626363" y="5596128"/>
            <a:chExt cx="8140065" cy="789940"/>
          </a:xfrm>
        </p:grpSpPr>
        <p:sp>
          <p:nvSpPr>
            <p:cNvPr id="10" name="object 10"/>
            <p:cNvSpPr/>
            <p:nvPr/>
          </p:nvSpPr>
          <p:spPr>
            <a:xfrm>
              <a:off x="626363" y="5806034"/>
              <a:ext cx="726948" cy="28291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02436" y="5596128"/>
              <a:ext cx="943356" cy="7894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66316" y="5596128"/>
              <a:ext cx="1024128" cy="78943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09443" y="5596128"/>
              <a:ext cx="824483" cy="78943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852928" y="5596128"/>
              <a:ext cx="1220724" cy="78943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92652" y="5596128"/>
              <a:ext cx="961644" cy="78943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74819" y="5596128"/>
              <a:ext cx="1011936" cy="78943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17363" y="5596128"/>
              <a:ext cx="964691" cy="7894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01055" y="5596128"/>
              <a:ext cx="944879" cy="78943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964935" y="5596128"/>
              <a:ext cx="1415795" cy="789432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99731" y="5596128"/>
              <a:ext cx="1112520" cy="789432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42859" y="5596128"/>
              <a:ext cx="1123188" cy="789432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35940" y="1164081"/>
            <a:ext cx="7994015" cy="4975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8419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Times New Roman"/>
                <a:cs typeface="Times New Roman"/>
              </a:rPr>
              <a:t>Mỗi </a:t>
            </a:r>
            <a:r>
              <a:rPr sz="2800" spc="-5" dirty="0">
                <a:latin typeface="Times New Roman"/>
                <a:cs typeface="Times New Roman"/>
              </a:rPr>
              <a:t>module </a:t>
            </a:r>
            <a:r>
              <a:rPr sz="2800" spc="-10" dirty="0">
                <a:latin typeface="Times New Roman"/>
                <a:cs typeface="Times New Roman"/>
              </a:rPr>
              <a:t>mã </a:t>
            </a:r>
            <a:r>
              <a:rPr sz="2800" dirty="0">
                <a:latin typeface="Times New Roman"/>
                <a:cs typeface="Times New Roman"/>
              </a:rPr>
              <a:t>nguồn không </a:t>
            </a:r>
            <a:r>
              <a:rPr sz="2800" spc="-5" dirty="0">
                <a:latin typeface="Times New Roman"/>
                <a:cs typeface="Times New Roman"/>
              </a:rPr>
              <a:t>phải là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chương  trình hoàn chỉnh </a:t>
            </a:r>
            <a:r>
              <a:rPr sz="2800" dirty="0">
                <a:latin typeface="Times New Roman"/>
                <a:cs typeface="Times New Roman"/>
              </a:rPr>
              <a:t>và đôi khi </a:t>
            </a:r>
            <a:r>
              <a:rPr sz="2800" spc="-5" dirty="0">
                <a:latin typeface="Times New Roman"/>
                <a:cs typeface="Times New Roman"/>
              </a:rPr>
              <a:t>phải </a:t>
            </a:r>
            <a:r>
              <a:rPr sz="2800" dirty="0">
                <a:latin typeface="Times New Roman"/>
                <a:cs typeface="Times New Roman"/>
              </a:rPr>
              <a:t>gọi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module chưa  được kiểm thử </a:t>
            </a:r>
            <a:r>
              <a:rPr sz="2800" dirty="0">
                <a:latin typeface="Times New Roman"/>
                <a:cs typeface="Times New Roman"/>
              </a:rPr>
              <a:t>khác </a:t>
            </a:r>
            <a:r>
              <a:rPr sz="2800" spc="-5" dirty="0">
                <a:latin typeface="Wingdings"/>
                <a:cs typeface="Wingdings"/>
              </a:rPr>
              <a:t>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có </a:t>
            </a:r>
            <a:r>
              <a:rPr sz="2800" spc="-5" dirty="0">
                <a:latin typeface="Times New Roman"/>
                <a:cs typeface="Times New Roman"/>
              </a:rPr>
              <a:t>thể </a:t>
            </a:r>
            <a:r>
              <a:rPr sz="2800" dirty="0">
                <a:latin typeface="Times New Roman"/>
                <a:cs typeface="Times New Roman"/>
              </a:rPr>
              <a:t>phải thiết </a:t>
            </a:r>
            <a:r>
              <a:rPr sz="2800" spc="-5" dirty="0">
                <a:latin typeface="Times New Roman"/>
                <a:cs typeface="Times New Roman"/>
              </a:rPr>
              <a:t>lập </a:t>
            </a:r>
            <a:r>
              <a:rPr sz="28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driver </a:t>
            </a:r>
            <a:r>
              <a:rPr sz="2800" b="1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và/hoặc </a:t>
            </a:r>
            <a:r>
              <a:rPr sz="2800" b="1" dirty="0">
                <a:solidFill>
                  <a:srgbClr val="990000"/>
                </a:solidFill>
                <a:latin typeface="Times New Roman"/>
                <a:cs typeface="Times New Roman"/>
              </a:rPr>
              <a:t>stub</a:t>
            </a:r>
            <a:r>
              <a:rPr sz="2800" dirty="0">
                <a:latin typeface="Times New Roman"/>
                <a:cs typeface="Times New Roman"/>
              </a:rPr>
              <a:t>: phí tổn khá </a:t>
            </a:r>
            <a:r>
              <a:rPr sz="2800" spc="-5" dirty="0">
                <a:latin typeface="Times New Roman"/>
                <a:cs typeface="Times New Roman"/>
              </a:rPr>
              <a:t>lớn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(70%)</a:t>
            </a:r>
            <a:endParaRPr sz="2800">
              <a:latin typeface="Times New Roman"/>
              <a:cs typeface="Times New Roman"/>
            </a:endParaRPr>
          </a:p>
          <a:p>
            <a:pPr marL="355600" marR="127000" indent="-342900">
              <a:lnSpc>
                <a:spcPct val="100000"/>
              </a:lnSpc>
              <a:spcBef>
                <a:spcPts val="670"/>
              </a:spcBef>
              <a:buFont typeface="Times New Roman"/>
              <a:buChar char="•"/>
              <a:tabLst>
                <a:tab pos="443865" algn="l"/>
                <a:tab pos="444500" algn="l"/>
              </a:tabLst>
            </a:pPr>
            <a:r>
              <a:rPr dirty="0"/>
              <a:t>	</a:t>
            </a:r>
            <a:r>
              <a:rPr sz="28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Driver </a:t>
            </a:r>
            <a:r>
              <a:rPr sz="2800" spc="-5" dirty="0">
                <a:latin typeface="Times New Roman"/>
                <a:cs typeface="Times New Roman"/>
              </a:rPr>
              <a:t>là </a:t>
            </a:r>
            <a:r>
              <a:rPr sz="2800" spc="-10" dirty="0">
                <a:latin typeface="Times New Roman"/>
                <a:cs typeface="Times New Roman"/>
              </a:rPr>
              <a:t>một </a:t>
            </a:r>
            <a:r>
              <a:rPr sz="2800" spc="-5" dirty="0">
                <a:latin typeface="Times New Roman"/>
                <a:cs typeface="Times New Roman"/>
              </a:rPr>
              <a:t>chương trình chính có nhiệm </a:t>
            </a:r>
            <a:r>
              <a:rPr sz="2800" dirty="0">
                <a:latin typeface="Times New Roman"/>
                <a:cs typeface="Times New Roman"/>
              </a:rPr>
              <a:t>vụ </a:t>
            </a:r>
            <a:r>
              <a:rPr sz="2800" spc="-5" dirty="0">
                <a:latin typeface="Times New Roman"/>
                <a:cs typeface="Times New Roman"/>
              </a:rPr>
              <a:t>nhận  dữ liệu kiểm thử, chuyển dữ liệu đó xuống cho  module </a:t>
            </a:r>
            <a:r>
              <a:rPr sz="2800" dirty="0">
                <a:latin typeface="Times New Roman"/>
                <a:cs typeface="Times New Roman"/>
              </a:rPr>
              <a:t>để </a:t>
            </a:r>
            <a:r>
              <a:rPr sz="2800" spc="-5" dirty="0">
                <a:latin typeface="Times New Roman"/>
                <a:cs typeface="Times New Roman"/>
              </a:rPr>
              <a:t>kiểm tra </a:t>
            </a:r>
            <a:r>
              <a:rPr sz="2800" dirty="0">
                <a:latin typeface="Times New Roman"/>
                <a:cs typeface="Times New Roman"/>
              </a:rPr>
              <a:t>và </a:t>
            </a:r>
            <a:r>
              <a:rPr sz="2800" spc="-5" dirty="0">
                <a:latin typeface="Times New Roman"/>
                <a:cs typeface="Times New Roman"/>
              </a:rPr>
              <a:t>in ra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kết </a:t>
            </a:r>
            <a:r>
              <a:rPr sz="2800" dirty="0">
                <a:latin typeface="Times New Roman"/>
                <a:cs typeface="Times New Roman"/>
              </a:rPr>
              <a:t>quả </a:t>
            </a:r>
            <a:r>
              <a:rPr sz="2800" spc="-5" dirty="0">
                <a:latin typeface="Times New Roman"/>
                <a:cs typeface="Times New Roman"/>
              </a:rPr>
              <a:t>kiểm tra  tương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ứng.</a:t>
            </a:r>
            <a:endParaRPr sz="2800">
              <a:latin typeface="Times New Roman"/>
              <a:cs typeface="Times New Roman"/>
            </a:endParaRPr>
          </a:p>
          <a:p>
            <a:pPr marL="355600" marR="146050" indent="-342900">
              <a:lnSpc>
                <a:spcPct val="100000"/>
              </a:lnSpc>
              <a:spcBef>
                <a:spcPts val="68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990000"/>
                </a:solidFill>
                <a:latin typeface="Times New Roman"/>
                <a:cs typeface="Times New Roman"/>
              </a:rPr>
              <a:t>Stub </a:t>
            </a:r>
            <a:r>
              <a:rPr sz="2800" spc="-5" dirty="0">
                <a:latin typeface="Times New Roman"/>
                <a:cs typeface="Times New Roman"/>
              </a:rPr>
              <a:t>thay </a:t>
            </a:r>
            <a:r>
              <a:rPr sz="2800" dirty="0">
                <a:latin typeface="Times New Roman"/>
                <a:cs typeface="Times New Roman"/>
              </a:rPr>
              <a:t>thế </a:t>
            </a:r>
            <a:r>
              <a:rPr sz="2800" spc="-10" dirty="0">
                <a:latin typeface="Times New Roman"/>
                <a:cs typeface="Times New Roman"/>
              </a:rPr>
              <a:t>các </a:t>
            </a:r>
            <a:r>
              <a:rPr sz="2800" spc="-5" dirty="0">
                <a:latin typeface="Times New Roman"/>
                <a:cs typeface="Times New Roman"/>
              </a:rPr>
              <a:t>module được </a:t>
            </a:r>
            <a:r>
              <a:rPr sz="2800" dirty="0">
                <a:latin typeface="Times New Roman"/>
                <a:cs typeface="Times New Roman"/>
              </a:rPr>
              <a:t>gọi </a:t>
            </a:r>
            <a:r>
              <a:rPr sz="2800" spc="-5" dirty="0">
                <a:latin typeface="Times New Roman"/>
                <a:cs typeface="Times New Roman"/>
              </a:rPr>
              <a:t>bởi module đang  kiểm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tra.</a:t>
            </a:r>
            <a:endParaRPr sz="280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spcBef>
                <a:spcPts val="670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Làm thế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nào để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giảm các chi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phí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tạo </a:t>
            </a:r>
            <a:r>
              <a:rPr sz="28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driver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hay</a:t>
            </a:r>
            <a:r>
              <a:rPr sz="28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990000"/>
                </a:solidFill>
                <a:latin typeface="Times New Roman"/>
                <a:cs typeface="Times New Roman"/>
              </a:rPr>
              <a:t>stub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6730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3.1.2 Nội </a:t>
            </a:r>
            <a:r>
              <a:rPr dirty="0"/>
              <a:t>dung </a:t>
            </a:r>
            <a:r>
              <a:rPr spc="-5" dirty="0"/>
              <a:t>kiểm thử đơn</a:t>
            </a:r>
            <a:r>
              <a:rPr spc="-25" dirty="0"/>
              <a:t> </a:t>
            </a:r>
            <a:r>
              <a:rPr dirty="0"/>
              <a:t>vị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8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167129"/>
            <a:ext cx="8459470" cy="5231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0223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a) Kiểm thử giao diện(các tham </a:t>
            </a:r>
            <a:r>
              <a:rPr sz="2800" dirty="0">
                <a:latin typeface="Arial"/>
                <a:cs typeface="Arial"/>
              </a:rPr>
              <a:t>số </a:t>
            </a:r>
            <a:r>
              <a:rPr sz="2800" spc="-5" dirty="0">
                <a:latin typeface="Arial"/>
                <a:cs typeface="Arial"/>
              </a:rPr>
              <a:t>vào/ra qua </a:t>
            </a:r>
            <a:r>
              <a:rPr sz="2800" dirty="0">
                <a:latin typeface="Arial"/>
                <a:cs typeface="Arial"/>
              </a:rPr>
              <a:t>giao  </a:t>
            </a:r>
            <a:r>
              <a:rPr sz="2800" spc="-5" dirty="0">
                <a:latin typeface="Arial"/>
                <a:cs typeface="Arial"/>
              </a:rPr>
              <a:t>diện)</a:t>
            </a:r>
            <a:endParaRPr sz="2800">
              <a:latin typeface="Arial"/>
              <a:cs typeface="Arial"/>
            </a:endParaRPr>
          </a:p>
          <a:p>
            <a:pPr marL="355600" marR="53911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b) Kiểm thử </a:t>
            </a:r>
            <a:r>
              <a:rPr sz="2800" dirty="0">
                <a:latin typeface="Arial"/>
                <a:cs typeface="Arial"/>
              </a:rPr>
              <a:t>vào/ra </a:t>
            </a:r>
            <a:r>
              <a:rPr sz="2800" spc="-5" dirty="0">
                <a:latin typeface="Arial"/>
                <a:cs typeface="Arial"/>
              </a:rPr>
              <a:t>(các </a:t>
            </a:r>
            <a:r>
              <a:rPr sz="2800" dirty="0">
                <a:latin typeface="Arial"/>
                <a:cs typeface="Arial"/>
              </a:rPr>
              <a:t>file, </a:t>
            </a:r>
            <a:r>
              <a:rPr sz="2800" spc="-5" dirty="0">
                <a:latin typeface="Arial"/>
                <a:cs typeface="Arial"/>
              </a:rPr>
              <a:t>bộ đệm và </a:t>
            </a:r>
            <a:r>
              <a:rPr sz="2800" dirty="0">
                <a:latin typeface="Arial"/>
                <a:cs typeface="Arial"/>
              </a:rPr>
              <a:t>các </a:t>
            </a:r>
            <a:r>
              <a:rPr sz="2800" spc="-10" dirty="0">
                <a:latin typeface="Arial"/>
                <a:cs typeface="Arial"/>
              </a:rPr>
              <a:t>lệnh  </a:t>
            </a:r>
            <a:r>
              <a:rPr sz="2800" spc="-5" dirty="0">
                <a:latin typeface="Arial"/>
                <a:cs typeface="Arial"/>
              </a:rPr>
              <a:t>đóng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mở)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c) Kiểm thử cấu trúc dữ liệu cục bộ </a:t>
            </a:r>
            <a:r>
              <a:rPr sz="2800" dirty="0">
                <a:latin typeface="Arial"/>
                <a:cs typeface="Arial"/>
              </a:rPr>
              <a:t>(khai </a:t>
            </a:r>
            <a:r>
              <a:rPr sz="2800" spc="-5" dirty="0">
                <a:latin typeface="Arial"/>
                <a:cs typeface="Arial"/>
              </a:rPr>
              <a:t>báo </a:t>
            </a:r>
            <a:r>
              <a:rPr sz="2800" dirty="0">
                <a:latin typeface="Arial"/>
                <a:cs typeface="Arial"/>
              </a:rPr>
              <a:t>và sử  </a:t>
            </a:r>
            <a:r>
              <a:rPr sz="2800" spc="-5" dirty="0">
                <a:latin typeface="Arial"/>
                <a:cs typeface="Arial"/>
              </a:rPr>
              <a:t>dụng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biến)</a:t>
            </a:r>
            <a:endParaRPr sz="2800">
              <a:latin typeface="Arial"/>
              <a:cs typeface="Arial"/>
            </a:endParaRPr>
          </a:p>
          <a:p>
            <a:pPr marL="355600" marR="160655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d) Kiểm thử xử lý (các phép toán </a:t>
            </a:r>
            <a:r>
              <a:rPr sz="2800" dirty="0">
                <a:latin typeface="Arial"/>
                <a:cs typeface="Arial"/>
              </a:rPr>
              <a:t>và </a:t>
            </a:r>
            <a:r>
              <a:rPr sz="2800" spc="-5" dirty="0">
                <a:latin typeface="Arial"/>
                <a:cs typeface="Arial"/>
              </a:rPr>
              <a:t>tính đúng đắn  </a:t>
            </a:r>
            <a:r>
              <a:rPr sz="2800" dirty="0">
                <a:latin typeface="Arial"/>
                <a:cs typeface="Arial"/>
              </a:rPr>
              <a:t>của </a:t>
            </a:r>
            <a:r>
              <a:rPr sz="2800" spc="-5" dirty="0">
                <a:latin typeface="Arial"/>
                <a:cs typeface="Arial"/>
              </a:rPr>
              <a:t>kết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quả)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e) Kiểm thử điều </a:t>
            </a:r>
            <a:r>
              <a:rPr sz="2800" dirty="0">
                <a:latin typeface="Arial"/>
                <a:cs typeface="Arial"/>
              </a:rPr>
              <a:t>kiện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logic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f) Kiểm thử sai tiềm ẩn </a:t>
            </a:r>
            <a:r>
              <a:rPr sz="2800" dirty="0">
                <a:latin typeface="Arial"/>
                <a:cs typeface="Arial"/>
              </a:rPr>
              <a:t>(về </a:t>
            </a:r>
            <a:r>
              <a:rPr sz="2800" spc="-5" dirty="0">
                <a:latin typeface="Arial"/>
                <a:cs typeface="Arial"/>
              </a:rPr>
              <a:t>ngoại lệ, mô</a:t>
            </a:r>
            <a:r>
              <a:rPr sz="2800" spc="7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tả)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g) Kiểm thử các giá </a:t>
            </a:r>
            <a:r>
              <a:rPr sz="2800" dirty="0">
                <a:latin typeface="Arial"/>
                <a:cs typeface="Arial"/>
              </a:rPr>
              <a:t>trị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biên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73126"/>
            <a:ext cx="7266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a. Kiểm thử </a:t>
            </a:r>
            <a:r>
              <a:rPr dirty="0"/>
              <a:t>dữ liệu qua </a:t>
            </a:r>
            <a:r>
              <a:rPr spc="-5" dirty="0"/>
              <a:t>giao</a:t>
            </a:r>
            <a:r>
              <a:rPr spc="-85" dirty="0"/>
              <a:t> </a:t>
            </a:r>
            <a:r>
              <a:rPr dirty="0"/>
              <a:t>diện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34145" y="6366249"/>
            <a:ext cx="14668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z="1000" spc="-5" dirty="0">
                <a:latin typeface="Arial"/>
                <a:cs typeface="Arial"/>
              </a:rPr>
              <a:t>9</a:t>
            </a:fld>
            <a:endParaRPr sz="1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461008"/>
            <a:ext cx="7520940" cy="342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62280" algn="l"/>
                <a:tab pos="462915" algn="l"/>
              </a:tabLst>
            </a:pPr>
            <a:r>
              <a:rPr dirty="0"/>
              <a:t>	</a:t>
            </a:r>
            <a:r>
              <a:rPr sz="3000" dirty="0">
                <a:latin typeface="Arial"/>
                <a:cs typeface="Arial"/>
              </a:rPr>
              <a:t>Kiểm thử </a:t>
            </a:r>
            <a:r>
              <a:rPr sz="3000" spc="-5" dirty="0">
                <a:latin typeface="Arial"/>
                <a:cs typeface="Arial"/>
              </a:rPr>
              <a:t>dòng dữ </a:t>
            </a:r>
            <a:r>
              <a:rPr sz="3000" dirty="0">
                <a:latin typeface="Arial"/>
                <a:cs typeface="Arial"/>
              </a:rPr>
              <a:t>liệu </a:t>
            </a:r>
            <a:r>
              <a:rPr sz="3000" spc="-5" dirty="0">
                <a:latin typeface="Arial"/>
                <a:cs typeface="Arial"/>
              </a:rPr>
              <a:t>qua giao diện </a:t>
            </a:r>
            <a:r>
              <a:rPr sz="3000" dirty="0">
                <a:latin typeface="Arial"/>
                <a:cs typeface="Arial"/>
              </a:rPr>
              <a:t>của  </a:t>
            </a:r>
            <a:r>
              <a:rPr sz="3000" spc="-5" dirty="0">
                <a:latin typeface="Arial"/>
                <a:cs typeface="Arial"/>
              </a:rPr>
              <a:t>module liên quan đến định lượng </a:t>
            </a:r>
            <a:r>
              <a:rPr sz="3000" dirty="0">
                <a:latin typeface="Arial"/>
                <a:cs typeface="Arial"/>
              </a:rPr>
              <a:t>và </a:t>
            </a:r>
            <a:r>
              <a:rPr sz="3000" spc="-5" dirty="0">
                <a:latin typeface="Arial"/>
                <a:cs typeface="Arial"/>
              </a:rPr>
              <a:t>định  dạng </a:t>
            </a:r>
            <a:r>
              <a:rPr sz="3000" dirty="0">
                <a:latin typeface="Arial"/>
                <a:cs typeface="Arial"/>
              </a:rPr>
              <a:t>của các </a:t>
            </a:r>
            <a:r>
              <a:rPr sz="3000" spc="-5" dirty="0">
                <a:latin typeface="Arial"/>
                <a:cs typeface="Arial"/>
              </a:rPr>
              <a:t>biến </a:t>
            </a:r>
            <a:r>
              <a:rPr sz="3000" dirty="0">
                <a:latin typeface="Arial"/>
                <a:cs typeface="Arial"/>
              </a:rPr>
              <a:t>và các module sử</a:t>
            </a:r>
            <a:r>
              <a:rPr sz="3000" spc="-14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dụng  trên giao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diện</a:t>
            </a:r>
            <a:endParaRPr sz="3000">
              <a:latin typeface="Arial"/>
              <a:cs typeface="Arial"/>
            </a:endParaRPr>
          </a:p>
          <a:p>
            <a:pPr marL="251460" indent="-239395">
              <a:lnSpc>
                <a:spcPct val="100000"/>
              </a:lnSpc>
              <a:spcBef>
                <a:spcPts val="720"/>
              </a:spcBef>
              <a:buChar char="•"/>
              <a:tabLst>
                <a:tab pos="252095" algn="l"/>
              </a:tabLst>
            </a:pPr>
            <a:r>
              <a:rPr sz="3000" spc="-5" dirty="0">
                <a:latin typeface="Arial"/>
                <a:cs typeface="Arial"/>
              </a:rPr>
              <a:t>Đặc trưng </a:t>
            </a:r>
            <a:r>
              <a:rPr sz="3000" dirty="0">
                <a:latin typeface="Arial"/>
                <a:cs typeface="Arial"/>
              </a:rPr>
              <a:t>cụ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thể:</a:t>
            </a:r>
            <a:endParaRPr sz="3000">
              <a:latin typeface="Arial"/>
              <a:cs typeface="Arial"/>
            </a:endParaRPr>
          </a:p>
          <a:p>
            <a:pPr marL="855344" lvl="1" indent="-386080">
              <a:lnSpc>
                <a:spcPct val="100000"/>
              </a:lnSpc>
              <a:spcBef>
                <a:spcPts val="685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5" dirty="0">
                <a:latin typeface="Arial"/>
                <a:cs typeface="Arial"/>
              </a:rPr>
              <a:t>Số lượng?</a:t>
            </a:r>
            <a:endParaRPr sz="2800">
              <a:latin typeface="Arial"/>
              <a:cs typeface="Arial"/>
            </a:endParaRPr>
          </a:p>
          <a:p>
            <a:pPr marL="855344" lvl="1" indent="-386080">
              <a:lnSpc>
                <a:spcPct val="100000"/>
              </a:lnSpc>
              <a:spcBef>
                <a:spcPts val="670"/>
              </a:spcBef>
              <a:buChar char="–"/>
              <a:tabLst>
                <a:tab pos="855344" algn="l"/>
                <a:tab pos="855980" algn="l"/>
              </a:tabLst>
            </a:pPr>
            <a:r>
              <a:rPr sz="2800" spc="-10" dirty="0">
                <a:latin typeface="Arial"/>
                <a:cs typeface="Arial"/>
              </a:rPr>
              <a:t>Định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dạng?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57CA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2968</Words>
  <Application>Microsoft Office PowerPoint</Application>
  <PresentationFormat>On-screen Show (4:3)</PresentationFormat>
  <Paragraphs>323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Times New Roman</vt:lpstr>
      <vt:lpstr>Wingdings</vt:lpstr>
      <vt:lpstr>Office Theme</vt:lpstr>
      <vt:lpstr>PowerPoint Presentation</vt:lpstr>
      <vt:lpstr>BÀI 3: Các cấp độ kiểm thử</vt:lpstr>
      <vt:lpstr>Một chiến thuật kiểm thử phổ biến</vt:lpstr>
      <vt:lpstr>Kiểm thử từng module</vt:lpstr>
      <vt:lpstr>3.1 Kiểm thử đơn vị</vt:lpstr>
      <vt:lpstr>3.1.1 Mô hình kiểm thử đơn vị</vt:lpstr>
      <vt:lpstr>Kiểm thử module</vt:lpstr>
      <vt:lpstr>3.1.2 Nội dung kiểm thử đơn vị</vt:lpstr>
      <vt:lpstr>a. Kiểm thử dữ liệu qua giao diện</vt:lpstr>
      <vt:lpstr>a. Kiểm thử dữ liệu qua giao diện</vt:lpstr>
      <vt:lpstr>b. Kiểm thử vào/ra</vt:lpstr>
      <vt:lpstr>c. Kiểm thử cấu trúc dữ liệu cục bộ</vt:lpstr>
      <vt:lpstr>d. Kiểm thử về các xử lý</vt:lpstr>
      <vt:lpstr>e. Kiểm thử các điều kiện logic</vt:lpstr>
      <vt:lpstr>f. Kiểm thử sai tiềm ẩn</vt:lpstr>
      <vt:lpstr>g. Kiểm thử các giá trị biên</vt:lpstr>
      <vt:lpstr>3.1.3 Kỹ thuật kiểm thử đơn vị</vt:lpstr>
      <vt:lpstr>3.1.3 Kỹ thuật kiểm thử đơn vị</vt:lpstr>
      <vt:lpstr>Code example -Stub</vt:lpstr>
      <vt:lpstr>Code example- Driver</vt:lpstr>
      <vt:lpstr>3.2. Kiểm thử tích hợp</vt:lpstr>
      <vt:lpstr>Tích hợp từ trên xuống</vt:lpstr>
      <vt:lpstr>Tích hợp từ trên xuống</vt:lpstr>
      <vt:lpstr>Tích hợp từ dưới lên</vt:lpstr>
      <vt:lpstr>Tích hợp từ dưới lên</vt:lpstr>
      <vt:lpstr>3.2.1. Các lỗi thường gặp khi tích hợp</vt:lpstr>
      <vt:lpstr>3.2.2. Kiểm thử từ dưới lên</vt:lpstr>
      <vt:lpstr>3.2.2. Kiểm thử từ dưới lên</vt:lpstr>
      <vt:lpstr>3.2.2. Kiểm thử từ dưới lên</vt:lpstr>
      <vt:lpstr>3.2.2. Kiểm thử từ dưới lên</vt:lpstr>
      <vt:lpstr>3.2.3. Kiểm thử từ trên xuống</vt:lpstr>
      <vt:lpstr>3.2.3. Kiểm thử từ trên xuống</vt:lpstr>
      <vt:lpstr>3.2.3. Kiểm thử từ trên xuống</vt:lpstr>
      <vt:lpstr>3.3. Kiểm thử hệ thống</vt:lpstr>
      <vt:lpstr>3.3. Kiểm thử hệ thống</vt:lpstr>
      <vt:lpstr>3.4. Kiểm thử chấp nhận</vt:lpstr>
      <vt:lpstr>Kiểm thử tính năng</vt:lpstr>
      <vt:lpstr>Kiểm thử tính năng</vt:lpstr>
      <vt:lpstr>Kiểm thử hướng đối tượng</vt:lpstr>
      <vt:lpstr>Kiểm thử hướng đối tượng</vt:lpstr>
      <vt:lpstr>Kiểm thử tích hợp hướng đối tượng</vt:lpstr>
      <vt:lpstr>Kiểm thử theo kịch bản</vt:lpstr>
      <vt:lpstr>Nghệ thuật gỡ rối - DEBUG</vt:lpstr>
      <vt:lpstr>Nghệ thuật gỡ rối</vt:lpstr>
      <vt:lpstr>Loại trừ nguyên nhân</vt:lpstr>
      <vt:lpstr>Theo vết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ThemeGallery PowerTemplate</dc:title>
  <dc:creator>viet duc</dc:creator>
  <cp:lastModifiedBy>Phong</cp:lastModifiedBy>
  <cp:revision>2</cp:revision>
  <dcterms:created xsi:type="dcterms:W3CDTF">2022-02-27T11:52:42Z</dcterms:created>
  <dcterms:modified xsi:type="dcterms:W3CDTF">2022-03-19T10:05:43Z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2018-09-14T00:00:00Z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2022-02-27T00:00:00Z</vt:filetime>
  </property>
</Properties>
</file>