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362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5250" y="6446837"/>
            <a:ext cx="8971280" cy="314325"/>
          </a:xfrm>
          <a:custGeom>
            <a:avLst/>
            <a:gdLst/>
            <a:ahLst/>
            <a:cxnLst/>
            <a:rect l="l" t="t" r="r" b="b"/>
            <a:pathLst>
              <a:path w="8971280" h="314325">
                <a:moveTo>
                  <a:pt x="0" y="0"/>
                </a:moveTo>
                <a:lnTo>
                  <a:pt x="6350" y="314325"/>
                </a:lnTo>
                <a:lnTo>
                  <a:pt x="8971026" y="314325"/>
                </a:lnTo>
                <a:lnTo>
                  <a:pt x="8963025" y="149225"/>
                </a:lnTo>
                <a:lnTo>
                  <a:pt x="2367026" y="149225"/>
                </a:lnTo>
                <a:lnTo>
                  <a:pt x="2132076" y="3175"/>
                </a:lnTo>
                <a:lnTo>
                  <a:pt x="0" y="0"/>
                </a:lnTo>
                <a:close/>
              </a:path>
            </a:pathLst>
          </a:custGeom>
          <a:solidFill>
            <a:srgbClr val="9BD2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5250" y="6491287"/>
            <a:ext cx="8975725" cy="279400"/>
          </a:xfrm>
          <a:custGeom>
            <a:avLst/>
            <a:gdLst/>
            <a:ahLst/>
            <a:cxnLst/>
            <a:rect l="l" t="t" r="r" b="b"/>
            <a:pathLst>
              <a:path w="8975725" h="279400">
                <a:moveTo>
                  <a:pt x="0" y="0"/>
                </a:moveTo>
                <a:lnTo>
                  <a:pt x="0" y="279400"/>
                </a:lnTo>
                <a:lnTo>
                  <a:pt x="8975725" y="268287"/>
                </a:lnTo>
                <a:lnTo>
                  <a:pt x="8969375" y="150812"/>
                </a:lnTo>
                <a:lnTo>
                  <a:pt x="2347976" y="150812"/>
                </a:lnTo>
                <a:lnTo>
                  <a:pt x="2092198" y="4762"/>
                </a:lnTo>
                <a:lnTo>
                  <a:pt x="0" y="0"/>
                </a:lnTo>
                <a:close/>
              </a:path>
            </a:pathLst>
          </a:custGeom>
          <a:solidFill>
            <a:srgbClr val="357C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2075" y="98425"/>
            <a:ext cx="8956675" cy="179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2075" y="307975"/>
            <a:ext cx="8955405" cy="938530"/>
          </a:xfrm>
          <a:custGeom>
            <a:avLst/>
            <a:gdLst/>
            <a:ahLst/>
            <a:cxnLst/>
            <a:rect l="l" t="t" r="r" b="b"/>
            <a:pathLst>
              <a:path w="8955405" h="938530">
                <a:moveTo>
                  <a:pt x="8955151" y="0"/>
                </a:moveTo>
                <a:lnTo>
                  <a:pt x="0" y="0"/>
                </a:lnTo>
                <a:lnTo>
                  <a:pt x="3289" y="830452"/>
                </a:lnTo>
                <a:lnTo>
                  <a:pt x="6705600" y="837438"/>
                </a:lnTo>
                <a:lnTo>
                  <a:pt x="6870065" y="931163"/>
                </a:lnTo>
                <a:lnTo>
                  <a:pt x="8955151" y="938276"/>
                </a:lnTo>
                <a:lnTo>
                  <a:pt x="8955151" y="0"/>
                </a:lnTo>
                <a:close/>
              </a:path>
            </a:pathLst>
          </a:custGeom>
          <a:solidFill>
            <a:srgbClr val="9BD2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2075" y="306450"/>
            <a:ext cx="8955151" cy="8365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5250" y="6723062"/>
            <a:ext cx="8977630" cy="55880"/>
          </a:xfrm>
          <a:custGeom>
            <a:avLst/>
            <a:gdLst/>
            <a:ahLst/>
            <a:cxnLst/>
            <a:rect l="l" t="t" r="r" b="b"/>
            <a:pathLst>
              <a:path w="8977630" h="55879">
                <a:moveTo>
                  <a:pt x="8977376" y="0"/>
                </a:moveTo>
                <a:lnTo>
                  <a:pt x="0" y="0"/>
                </a:lnTo>
                <a:lnTo>
                  <a:pt x="0" y="55561"/>
                </a:lnTo>
                <a:lnTo>
                  <a:pt x="8977376" y="55561"/>
                </a:lnTo>
                <a:lnTo>
                  <a:pt x="8977376" y="0"/>
                </a:lnTo>
                <a:close/>
              </a:path>
            </a:pathLst>
          </a:custGeom>
          <a:solidFill>
            <a:srgbClr val="57BD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6896100" y="1047750"/>
            <a:ext cx="2155825" cy="52705"/>
          </a:xfrm>
          <a:custGeom>
            <a:avLst/>
            <a:gdLst/>
            <a:ahLst/>
            <a:cxnLst/>
            <a:rect l="l" t="t" r="r" b="b"/>
            <a:pathLst>
              <a:path w="2155825" h="52705">
                <a:moveTo>
                  <a:pt x="2155825" y="0"/>
                </a:moveTo>
                <a:lnTo>
                  <a:pt x="0" y="3175"/>
                </a:lnTo>
                <a:lnTo>
                  <a:pt x="95250" y="52450"/>
                </a:lnTo>
                <a:lnTo>
                  <a:pt x="2152650" y="50800"/>
                </a:lnTo>
                <a:lnTo>
                  <a:pt x="2155825" y="0"/>
                </a:lnTo>
                <a:close/>
              </a:path>
            </a:pathLst>
          </a:custGeom>
          <a:solidFill>
            <a:srgbClr val="FFFFFF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7019035" y="414401"/>
            <a:ext cx="548640" cy="5486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7632192" y="398018"/>
            <a:ext cx="548640" cy="5486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8253857" y="419734"/>
            <a:ext cx="548640" cy="5486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7010400" y="381000"/>
            <a:ext cx="1981200" cy="609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777364" y="2431542"/>
            <a:ext cx="5589270" cy="1007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459740" y="3967040"/>
            <a:ext cx="8224519" cy="1332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357CA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jp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5250" y="6446837"/>
            <a:ext cx="8971280" cy="314325"/>
          </a:xfrm>
          <a:custGeom>
            <a:avLst/>
            <a:gdLst/>
            <a:ahLst/>
            <a:cxnLst/>
            <a:rect l="l" t="t" r="r" b="b"/>
            <a:pathLst>
              <a:path w="8971280" h="314325">
                <a:moveTo>
                  <a:pt x="0" y="0"/>
                </a:moveTo>
                <a:lnTo>
                  <a:pt x="6350" y="314325"/>
                </a:lnTo>
                <a:lnTo>
                  <a:pt x="8971026" y="314325"/>
                </a:lnTo>
                <a:lnTo>
                  <a:pt x="8963025" y="149225"/>
                </a:lnTo>
                <a:lnTo>
                  <a:pt x="2367026" y="149225"/>
                </a:lnTo>
                <a:lnTo>
                  <a:pt x="2132076" y="3175"/>
                </a:lnTo>
                <a:lnTo>
                  <a:pt x="0" y="0"/>
                </a:lnTo>
                <a:close/>
              </a:path>
            </a:pathLst>
          </a:custGeom>
          <a:solidFill>
            <a:srgbClr val="9BD2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5250" y="6491287"/>
            <a:ext cx="8975725" cy="279400"/>
          </a:xfrm>
          <a:custGeom>
            <a:avLst/>
            <a:gdLst/>
            <a:ahLst/>
            <a:cxnLst/>
            <a:rect l="l" t="t" r="r" b="b"/>
            <a:pathLst>
              <a:path w="8975725" h="279400">
                <a:moveTo>
                  <a:pt x="0" y="0"/>
                </a:moveTo>
                <a:lnTo>
                  <a:pt x="0" y="279400"/>
                </a:lnTo>
                <a:lnTo>
                  <a:pt x="8975725" y="268287"/>
                </a:lnTo>
                <a:lnTo>
                  <a:pt x="8969375" y="150812"/>
                </a:lnTo>
                <a:lnTo>
                  <a:pt x="2347976" y="150812"/>
                </a:lnTo>
                <a:lnTo>
                  <a:pt x="2092198" y="4762"/>
                </a:lnTo>
                <a:lnTo>
                  <a:pt x="0" y="0"/>
                </a:lnTo>
                <a:close/>
              </a:path>
            </a:pathLst>
          </a:custGeom>
          <a:solidFill>
            <a:srgbClr val="357C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2075" y="98425"/>
            <a:ext cx="8956675" cy="1794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2075" y="307975"/>
            <a:ext cx="8955405" cy="938530"/>
          </a:xfrm>
          <a:custGeom>
            <a:avLst/>
            <a:gdLst/>
            <a:ahLst/>
            <a:cxnLst/>
            <a:rect l="l" t="t" r="r" b="b"/>
            <a:pathLst>
              <a:path w="8955405" h="938530">
                <a:moveTo>
                  <a:pt x="8955151" y="0"/>
                </a:moveTo>
                <a:lnTo>
                  <a:pt x="0" y="0"/>
                </a:lnTo>
                <a:lnTo>
                  <a:pt x="3289" y="830452"/>
                </a:lnTo>
                <a:lnTo>
                  <a:pt x="6705600" y="837438"/>
                </a:lnTo>
                <a:lnTo>
                  <a:pt x="6870065" y="931163"/>
                </a:lnTo>
                <a:lnTo>
                  <a:pt x="8955151" y="938276"/>
                </a:lnTo>
                <a:lnTo>
                  <a:pt x="8955151" y="0"/>
                </a:lnTo>
                <a:close/>
              </a:path>
            </a:pathLst>
          </a:custGeom>
          <a:solidFill>
            <a:srgbClr val="9BD2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2075" y="306450"/>
            <a:ext cx="8955151" cy="8365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5250" y="6723062"/>
            <a:ext cx="8977630" cy="55880"/>
          </a:xfrm>
          <a:custGeom>
            <a:avLst/>
            <a:gdLst/>
            <a:ahLst/>
            <a:cxnLst/>
            <a:rect l="l" t="t" r="r" b="b"/>
            <a:pathLst>
              <a:path w="8977630" h="55879">
                <a:moveTo>
                  <a:pt x="8977376" y="0"/>
                </a:moveTo>
                <a:lnTo>
                  <a:pt x="0" y="0"/>
                </a:lnTo>
                <a:lnTo>
                  <a:pt x="0" y="55561"/>
                </a:lnTo>
                <a:lnTo>
                  <a:pt x="8977376" y="55561"/>
                </a:lnTo>
                <a:lnTo>
                  <a:pt x="8977376" y="0"/>
                </a:lnTo>
                <a:close/>
              </a:path>
            </a:pathLst>
          </a:custGeom>
          <a:solidFill>
            <a:srgbClr val="57BD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6896100" y="1047750"/>
            <a:ext cx="2155825" cy="52705"/>
          </a:xfrm>
          <a:custGeom>
            <a:avLst/>
            <a:gdLst/>
            <a:ahLst/>
            <a:cxnLst/>
            <a:rect l="l" t="t" r="r" b="b"/>
            <a:pathLst>
              <a:path w="2155825" h="52705">
                <a:moveTo>
                  <a:pt x="2155825" y="0"/>
                </a:moveTo>
                <a:lnTo>
                  <a:pt x="0" y="3175"/>
                </a:lnTo>
                <a:lnTo>
                  <a:pt x="95250" y="52450"/>
                </a:lnTo>
                <a:lnTo>
                  <a:pt x="2152650" y="50800"/>
                </a:lnTo>
                <a:lnTo>
                  <a:pt x="2155825" y="0"/>
                </a:lnTo>
                <a:close/>
              </a:path>
            </a:pathLst>
          </a:custGeom>
          <a:solidFill>
            <a:srgbClr val="FFFFFF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7019035" y="414401"/>
            <a:ext cx="548640" cy="5486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7632192" y="398018"/>
            <a:ext cx="548640" cy="54863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8253856" y="419734"/>
            <a:ext cx="548640" cy="54863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373126"/>
            <a:ext cx="807211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4969" y="1464055"/>
            <a:ext cx="8354060" cy="4415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64042" y="6366249"/>
            <a:ext cx="217170" cy="167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777364" y="2431542"/>
            <a:ext cx="5438775" cy="1007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4000" b="1" spc="-340" dirty="0">
                <a:solidFill>
                  <a:srgbClr val="357CA9"/>
                </a:solidFill>
                <a:latin typeface="Arial"/>
                <a:cs typeface="Arial"/>
              </a:rPr>
              <a:t>KIỂM </a:t>
            </a:r>
            <a:r>
              <a:rPr sz="4000" b="1" spc="-5" dirty="0">
                <a:solidFill>
                  <a:srgbClr val="357CA9"/>
                </a:solidFill>
                <a:latin typeface="Arial"/>
                <a:cs typeface="Arial"/>
              </a:rPr>
              <a:t>THỬ </a:t>
            </a:r>
            <a:r>
              <a:rPr sz="4000" b="1" spc="-10" dirty="0">
                <a:solidFill>
                  <a:srgbClr val="357CA9"/>
                </a:solidFill>
                <a:latin typeface="Arial"/>
                <a:cs typeface="Arial"/>
              </a:rPr>
              <a:t>PHẦN</a:t>
            </a:r>
            <a:r>
              <a:rPr sz="4000" b="1" spc="35" dirty="0">
                <a:solidFill>
                  <a:srgbClr val="357CA9"/>
                </a:solidFill>
                <a:latin typeface="Arial"/>
                <a:cs typeface="Arial"/>
              </a:rPr>
              <a:t> </a:t>
            </a:r>
            <a:r>
              <a:rPr sz="4000" b="1" spc="-10" dirty="0">
                <a:solidFill>
                  <a:srgbClr val="357CA9"/>
                </a:solidFill>
                <a:latin typeface="Arial"/>
                <a:cs typeface="Arial"/>
              </a:rPr>
              <a:t>MỀM</a:t>
            </a:r>
            <a:endParaRPr sz="4000">
              <a:latin typeface="Arial"/>
              <a:cs typeface="Arial"/>
            </a:endParaRPr>
          </a:p>
          <a:p>
            <a:pPr marL="635" algn="ctr">
              <a:lnSpc>
                <a:spcPct val="100000"/>
              </a:lnSpc>
              <a:spcBef>
                <a:spcPts val="50"/>
              </a:spcBef>
            </a:pPr>
            <a:r>
              <a:rPr sz="2400" b="1" dirty="0">
                <a:solidFill>
                  <a:srgbClr val="357CA9"/>
                </a:solidFill>
                <a:latin typeface="Arial"/>
                <a:cs typeface="Arial"/>
              </a:rPr>
              <a:t>(Software</a:t>
            </a:r>
            <a:r>
              <a:rPr sz="2400" b="1" spc="-20" dirty="0">
                <a:solidFill>
                  <a:srgbClr val="357CA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57CA9"/>
                </a:solidFill>
                <a:latin typeface="Arial"/>
                <a:cs typeface="Arial"/>
              </a:rPr>
              <a:t>Testing)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8600" y="4114800"/>
            <a:ext cx="3388741" cy="182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</a:t>
            </a:fld>
            <a:endParaRPr spc="-5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52857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Arial"/>
                <a:cs typeface="Arial"/>
              </a:rPr>
              <a:t>4.2.1. </a:t>
            </a:r>
            <a:r>
              <a:rPr b="0" spc="-10" dirty="0">
                <a:latin typeface="Arial"/>
                <a:cs typeface="Arial"/>
              </a:rPr>
              <a:t>Kiểm </a:t>
            </a:r>
            <a:r>
              <a:rPr b="0" spc="-5" dirty="0">
                <a:latin typeface="Arial"/>
                <a:cs typeface="Arial"/>
              </a:rPr>
              <a:t>thử hiệu</a:t>
            </a:r>
            <a:r>
              <a:rPr b="0" spc="-15" dirty="0">
                <a:latin typeface="Arial"/>
                <a:cs typeface="Arial"/>
              </a:rPr>
              <a:t> </a:t>
            </a:r>
            <a:r>
              <a:rPr b="0" spc="-10" dirty="0">
                <a:latin typeface="Arial"/>
                <a:cs typeface="Arial"/>
              </a:rPr>
              <a:t>năng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27152" y="2286000"/>
            <a:ext cx="835406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657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495934" algn="l"/>
                <a:tab pos="496570" algn="l"/>
              </a:tabLst>
            </a:pPr>
            <a:r>
              <a:rPr spc="-5" dirty="0"/>
              <a:t>Bảo đảm </a:t>
            </a:r>
            <a:r>
              <a:rPr dirty="0"/>
              <a:t>tối </a:t>
            </a:r>
            <a:r>
              <a:rPr spc="-5" dirty="0"/>
              <a:t>ưu </a:t>
            </a:r>
            <a:r>
              <a:rPr dirty="0"/>
              <a:t>việc </a:t>
            </a:r>
            <a:r>
              <a:rPr spc="-5" dirty="0"/>
              <a:t>phân bổ </a:t>
            </a:r>
            <a:r>
              <a:rPr dirty="0"/>
              <a:t>tài </a:t>
            </a:r>
            <a:r>
              <a:rPr spc="-5" dirty="0"/>
              <a:t>nguyên hệ </a:t>
            </a:r>
            <a:r>
              <a:rPr dirty="0"/>
              <a:t>thống (ví </a:t>
            </a:r>
            <a:r>
              <a:rPr spc="-5" dirty="0"/>
              <a:t>dụ  bộ nhớ) nhằm đạt </a:t>
            </a:r>
            <a:r>
              <a:rPr dirty="0"/>
              <a:t>các chỉ tiêu </a:t>
            </a:r>
            <a:r>
              <a:rPr spc="-5" dirty="0"/>
              <a:t>như </a:t>
            </a:r>
            <a:r>
              <a:rPr dirty="0"/>
              <a:t>thời </a:t>
            </a:r>
            <a:r>
              <a:rPr spc="-5" dirty="0"/>
              <a:t>gian </a:t>
            </a:r>
            <a:r>
              <a:rPr spc="-10" dirty="0"/>
              <a:t>xử </a:t>
            </a:r>
            <a:r>
              <a:rPr spc="-5" dirty="0"/>
              <a:t>lý hay đáp  ứng </a:t>
            </a:r>
            <a:r>
              <a:rPr dirty="0"/>
              <a:t>câu truy</a:t>
            </a:r>
            <a:r>
              <a:rPr spc="-20" dirty="0"/>
              <a:t> </a:t>
            </a:r>
            <a:r>
              <a:rPr dirty="0" err="1"/>
              <a:t>vấn</a:t>
            </a:r>
            <a:r>
              <a:rPr dirty="0" smtClean="0"/>
              <a:t>...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49320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Arial"/>
                <a:cs typeface="Arial"/>
              </a:rPr>
              <a:t>4.2.2. </a:t>
            </a:r>
            <a:r>
              <a:rPr b="0" dirty="0">
                <a:latin typeface="Arial"/>
                <a:cs typeface="Arial"/>
              </a:rPr>
              <a:t>Kiểm thử tải</a:t>
            </a:r>
            <a:r>
              <a:rPr b="0" spc="-80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trọng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462532"/>
            <a:ext cx="8045450" cy="430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11454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Arial"/>
                <a:cs typeface="Arial"/>
              </a:rPr>
              <a:t>Kiểm thử tải trọng (kiểm thử </a:t>
            </a:r>
            <a:r>
              <a:rPr sz="2700" spc="-5" dirty="0">
                <a:latin typeface="Arial"/>
                <a:cs typeface="Arial"/>
              </a:rPr>
              <a:t>đồng thời): </a:t>
            </a:r>
            <a:r>
              <a:rPr sz="2700" dirty="0">
                <a:latin typeface="Arial"/>
                <a:cs typeface="Arial"/>
              </a:rPr>
              <a:t>tập</a:t>
            </a:r>
            <a:r>
              <a:rPr sz="2700" spc="-9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trung  vào xác </a:t>
            </a:r>
            <a:r>
              <a:rPr sz="2700" spc="-5" dirty="0">
                <a:latin typeface="Arial"/>
                <a:cs typeface="Arial"/>
              </a:rPr>
              <a:t>định đặc </a:t>
            </a:r>
            <a:r>
              <a:rPr sz="2700" dirty="0">
                <a:latin typeface="Arial"/>
                <a:cs typeface="Arial"/>
              </a:rPr>
              <a:t>tính </a:t>
            </a:r>
            <a:r>
              <a:rPr sz="2700" spc="-5" dirty="0">
                <a:latin typeface="Arial"/>
                <a:cs typeface="Arial"/>
              </a:rPr>
              <a:t>hiệu </a:t>
            </a:r>
            <a:r>
              <a:rPr sz="2700" dirty="0">
                <a:latin typeface="Arial"/>
                <a:cs typeface="Arial"/>
              </a:rPr>
              <a:t>suất của </a:t>
            </a:r>
            <a:r>
              <a:rPr sz="2700" spc="-5" dirty="0">
                <a:latin typeface="Arial"/>
                <a:cs typeface="Arial"/>
              </a:rPr>
              <a:t>hệ </a:t>
            </a:r>
            <a:r>
              <a:rPr sz="2700" dirty="0">
                <a:latin typeface="Arial"/>
                <a:cs typeface="Arial"/>
              </a:rPr>
              <a:t>thống </a:t>
            </a:r>
            <a:r>
              <a:rPr sz="2700" spc="-5" dirty="0">
                <a:latin typeface="Arial"/>
                <a:cs typeface="Arial"/>
              </a:rPr>
              <a:t>hay  </a:t>
            </a:r>
            <a:r>
              <a:rPr sz="2700" dirty="0">
                <a:latin typeface="Arial"/>
                <a:cs typeface="Arial"/>
              </a:rPr>
              <a:t>sản </a:t>
            </a:r>
            <a:r>
              <a:rPr sz="2700" spc="-5" dirty="0">
                <a:latin typeface="Arial"/>
                <a:cs typeface="Arial"/>
              </a:rPr>
              <a:t>phẩm phần </a:t>
            </a:r>
            <a:r>
              <a:rPr sz="2700" dirty="0">
                <a:latin typeface="Arial"/>
                <a:cs typeface="Arial"/>
              </a:rPr>
              <a:t>mềm trong </a:t>
            </a:r>
            <a:r>
              <a:rPr sz="2700" spc="-5" dirty="0">
                <a:latin typeface="Arial"/>
                <a:cs typeface="Arial"/>
              </a:rPr>
              <a:t>điều </a:t>
            </a:r>
            <a:r>
              <a:rPr sz="2700" dirty="0">
                <a:latin typeface="Arial"/>
                <a:cs typeface="Arial"/>
              </a:rPr>
              <a:t>kiện tải </a:t>
            </a:r>
            <a:r>
              <a:rPr sz="2700" spc="-10" dirty="0">
                <a:latin typeface="Arial"/>
                <a:cs typeface="Arial"/>
              </a:rPr>
              <a:t>hay  </a:t>
            </a:r>
            <a:r>
              <a:rPr sz="2700" spc="-5" dirty="0">
                <a:latin typeface="Arial"/>
                <a:cs typeface="Arial"/>
              </a:rPr>
              <a:t>upload </a:t>
            </a:r>
            <a:r>
              <a:rPr sz="2700" dirty="0">
                <a:latin typeface="Arial"/>
                <a:cs typeface="Arial"/>
              </a:rPr>
              <a:t>cụ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thể</a:t>
            </a:r>
            <a:endParaRPr sz="27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650"/>
              </a:spcBef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latin typeface="Arial"/>
                <a:cs typeface="Arial"/>
              </a:rPr>
              <a:t>Bảo đảm hệ </a:t>
            </a:r>
            <a:r>
              <a:rPr sz="2700" dirty="0">
                <a:latin typeface="Arial"/>
                <a:cs typeface="Arial"/>
              </a:rPr>
              <a:t>thống vận </a:t>
            </a:r>
            <a:r>
              <a:rPr sz="2700" spc="-5" dirty="0">
                <a:latin typeface="Arial"/>
                <a:cs typeface="Arial"/>
              </a:rPr>
              <a:t>hành đúng dưới áp </a:t>
            </a:r>
            <a:r>
              <a:rPr sz="2700" dirty="0">
                <a:latin typeface="Arial"/>
                <a:cs typeface="Arial"/>
              </a:rPr>
              <a:t>lực cao  (ví </a:t>
            </a:r>
            <a:r>
              <a:rPr sz="2700" spc="-5" dirty="0">
                <a:latin typeface="Arial"/>
                <a:cs typeface="Arial"/>
              </a:rPr>
              <a:t>dục nhiều người </a:t>
            </a:r>
            <a:r>
              <a:rPr sz="2700" dirty="0">
                <a:latin typeface="Arial"/>
                <a:cs typeface="Arial"/>
              </a:rPr>
              <a:t>truy xuất cùng</a:t>
            </a:r>
            <a:r>
              <a:rPr sz="2700" spc="-4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lúc).</a:t>
            </a:r>
            <a:endParaRPr sz="2700">
              <a:latin typeface="Arial"/>
              <a:cs typeface="Arial"/>
            </a:endParaRPr>
          </a:p>
          <a:p>
            <a:pPr marL="355600" marR="136525" indent="-342900">
              <a:lnSpc>
                <a:spcPct val="100000"/>
              </a:lnSpc>
              <a:spcBef>
                <a:spcPts val="650"/>
              </a:spcBef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Arial"/>
                <a:cs typeface="Arial"/>
              </a:rPr>
              <a:t>Ví </a:t>
            </a:r>
            <a:r>
              <a:rPr sz="2700" spc="-5" dirty="0">
                <a:latin typeface="Arial"/>
                <a:cs typeface="Arial"/>
              </a:rPr>
              <a:t>dụ: Hệ thống hỗ </a:t>
            </a:r>
            <a:r>
              <a:rPr sz="2700" dirty="0">
                <a:latin typeface="Arial"/>
                <a:cs typeface="Arial"/>
              </a:rPr>
              <a:t>trợ cho việc truy cập, </a:t>
            </a:r>
            <a:r>
              <a:rPr sz="2700" spc="-5" dirty="0">
                <a:latin typeface="Arial"/>
                <a:cs typeface="Arial"/>
              </a:rPr>
              <a:t>giải  quyết 3000 </a:t>
            </a:r>
            <a:r>
              <a:rPr sz="2700" dirty="0">
                <a:latin typeface="Arial"/>
                <a:cs typeface="Arial"/>
              </a:rPr>
              <a:t>yêu cầu trong </a:t>
            </a:r>
            <a:r>
              <a:rPr sz="2700" spc="-10" dirty="0">
                <a:latin typeface="Arial"/>
                <a:cs typeface="Arial"/>
              </a:rPr>
              <a:t>một </a:t>
            </a:r>
            <a:r>
              <a:rPr sz="2700" spc="-5" dirty="0">
                <a:latin typeface="Arial"/>
                <a:cs typeface="Arial"/>
              </a:rPr>
              <a:t>ngày, đáp ứng </a:t>
            </a:r>
            <a:r>
              <a:rPr sz="2700" dirty="0">
                <a:latin typeface="Arial"/>
                <a:cs typeface="Arial"/>
              </a:rPr>
              <a:t>việc  sử </a:t>
            </a:r>
            <a:r>
              <a:rPr sz="2700" spc="-5" dirty="0">
                <a:latin typeface="Arial"/>
                <a:cs typeface="Arial"/>
              </a:rPr>
              <a:t>dụng </a:t>
            </a:r>
            <a:r>
              <a:rPr sz="2700" dirty="0">
                <a:latin typeface="Arial"/>
                <a:cs typeface="Arial"/>
              </a:rPr>
              <a:t>của </a:t>
            </a:r>
            <a:r>
              <a:rPr sz="2700" spc="-5" dirty="0">
                <a:latin typeface="Arial"/>
                <a:cs typeface="Arial"/>
              </a:rPr>
              <a:t>350 người </a:t>
            </a:r>
            <a:r>
              <a:rPr sz="2700" dirty="0">
                <a:latin typeface="Arial"/>
                <a:cs typeface="Arial"/>
              </a:rPr>
              <a:t>sử </a:t>
            </a:r>
            <a:r>
              <a:rPr sz="2700" spc="-5" dirty="0">
                <a:latin typeface="Arial"/>
                <a:cs typeface="Arial"/>
              </a:rPr>
              <a:t>dụng đồng </a:t>
            </a:r>
            <a:r>
              <a:rPr sz="2700" dirty="0">
                <a:latin typeface="Arial"/>
                <a:cs typeface="Arial"/>
              </a:rPr>
              <a:t>thời từ  </a:t>
            </a:r>
            <a:r>
              <a:rPr sz="2700" spc="-5" dirty="0">
                <a:latin typeface="Arial"/>
                <a:cs typeface="Arial"/>
              </a:rPr>
              <a:t>9h30 đến 11h </a:t>
            </a:r>
            <a:r>
              <a:rPr sz="2700" dirty="0">
                <a:latin typeface="Arial"/>
                <a:cs typeface="Arial"/>
              </a:rPr>
              <a:t>am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5083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Arial"/>
                <a:cs typeface="Arial"/>
              </a:rPr>
              <a:t>4.2.3. </a:t>
            </a:r>
            <a:r>
              <a:rPr b="0" spc="-10" dirty="0">
                <a:latin typeface="Arial"/>
                <a:cs typeface="Arial"/>
              </a:rPr>
              <a:t>Kiểm </a:t>
            </a:r>
            <a:r>
              <a:rPr b="0" spc="-5" dirty="0">
                <a:latin typeface="Arial"/>
                <a:cs typeface="Arial"/>
              </a:rPr>
              <a:t>thử </a:t>
            </a:r>
            <a:r>
              <a:rPr b="0" spc="-10" dirty="0">
                <a:latin typeface="Arial"/>
                <a:cs typeface="Arial"/>
              </a:rPr>
              <a:t>tập</a:t>
            </a:r>
            <a:r>
              <a:rPr b="0" spc="5" dirty="0">
                <a:latin typeface="Arial"/>
                <a:cs typeface="Arial"/>
              </a:rPr>
              <a:t> </a:t>
            </a:r>
            <a:r>
              <a:rPr b="0" spc="-5" dirty="0">
                <a:latin typeface="Arial"/>
                <a:cs typeface="Arial"/>
              </a:rPr>
              <a:t>trung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461008"/>
            <a:ext cx="7581900" cy="2312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3495" indent="-34290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Stress Test tập trung vào các trạng </a:t>
            </a:r>
            <a:r>
              <a:rPr sz="3000" spc="-10" dirty="0">
                <a:latin typeface="Arial"/>
                <a:cs typeface="Arial"/>
              </a:rPr>
              <a:t>thái</a:t>
            </a:r>
            <a:r>
              <a:rPr sz="3000" spc="-1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tới  </a:t>
            </a:r>
            <a:r>
              <a:rPr sz="3000" spc="-5" dirty="0">
                <a:latin typeface="Arial"/>
                <a:cs typeface="Arial"/>
              </a:rPr>
              <a:t>hạn, </a:t>
            </a:r>
            <a:r>
              <a:rPr sz="3000" dirty="0">
                <a:latin typeface="Arial"/>
                <a:cs typeface="Arial"/>
              </a:rPr>
              <a:t>các </a:t>
            </a:r>
            <a:r>
              <a:rPr sz="3000" spc="-5" dirty="0">
                <a:latin typeface="Arial"/>
                <a:cs typeface="Arial"/>
              </a:rPr>
              <a:t>"điểm chết", </a:t>
            </a:r>
            <a:r>
              <a:rPr sz="3000" dirty="0">
                <a:latin typeface="Arial"/>
                <a:cs typeface="Arial"/>
              </a:rPr>
              <a:t>các </a:t>
            </a:r>
            <a:r>
              <a:rPr sz="3000" spc="25" dirty="0">
                <a:latin typeface="Arial"/>
                <a:cs typeface="Arial"/>
              </a:rPr>
              <a:t>tình </a:t>
            </a:r>
            <a:r>
              <a:rPr sz="3000" spc="-5" dirty="0">
                <a:latin typeface="Arial"/>
                <a:cs typeface="Arial"/>
              </a:rPr>
              <a:t>huống</a:t>
            </a:r>
            <a:r>
              <a:rPr sz="3000" spc="-8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bất</a:t>
            </a:r>
            <a:endParaRPr sz="3000">
              <a:latin typeface="Arial"/>
              <a:cs typeface="Arial"/>
            </a:endParaRPr>
          </a:p>
          <a:p>
            <a:pPr marL="355600" marR="5080" algn="just">
              <a:lnSpc>
                <a:spcPct val="100000"/>
              </a:lnSpc>
            </a:pPr>
            <a:r>
              <a:rPr sz="3000" spc="-5" dirty="0">
                <a:latin typeface="Arial"/>
                <a:cs typeface="Arial"/>
              </a:rPr>
              <a:t>thường như đang giao dịch </a:t>
            </a:r>
            <a:r>
              <a:rPr sz="3000" spc="40" dirty="0">
                <a:latin typeface="Arial"/>
                <a:cs typeface="Arial"/>
              </a:rPr>
              <a:t>thì </a:t>
            </a:r>
            <a:r>
              <a:rPr sz="3000" spc="-5" dirty="0">
                <a:latin typeface="Arial"/>
                <a:cs typeface="Arial"/>
              </a:rPr>
              <a:t>ngắt </a:t>
            </a:r>
            <a:r>
              <a:rPr sz="3000" dirty="0">
                <a:latin typeface="Arial"/>
                <a:cs typeface="Arial"/>
              </a:rPr>
              <a:t>kết</a:t>
            </a:r>
            <a:r>
              <a:rPr sz="3000" spc="-12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nối  </a:t>
            </a:r>
            <a:r>
              <a:rPr sz="3000" dirty="0">
                <a:latin typeface="Arial"/>
                <a:cs typeface="Arial"/>
              </a:rPr>
              <a:t>(xuất </a:t>
            </a:r>
            <a:r>
              <a:rPr sz="3000" spc="-5" dirty="0">
                <a:latin typeface="Arial"/>
                <a:cs typeface="Arial"/>
              </a:rPr>
              <a:t>hiện nhiều trong </a:t>
            </a:r>
            <a:r>
              <a:rPr sz="3000" dirty="0">
                <a:latin typeface="Arial"/>
                <a:cs typeface="Arial"/>
              </a:rPr>
              <a:t>kiểm </a:t>
            </a:r>
            <a:r>
              <a:rPr sz="3000" spc="-5" dirty="0">
                <a:latin typeface="Arial"/>
                <a:cs typeface="Arial"/>
              </a:rPr>
              <a:t>tra </a:t>
            </a:r>
            <a:r>
              <a:rPr sz="3000" dirty="0">
                <a:latin typeface="Arial"/>
                <a:cs typeface="Arial"/>
              </a:rPr>
              <a:t>thiết </a:t>
            </a:r>
            <a:r>
              <a:rPr sz="3000" spc="-5" dirty="0">
                <a:latin typeface="Arial"/>
                <a:cs typeface="Arial"/>
              </a:rPr>
              <a:t>bị như  </a:t>
            </a:r>
            <a:r>
              <a:rPr sz="3000" dirty="0">
                <a:latin typeface="Arial"/>
                <a:cs typeface="Arial"/>
              </a:rPr>
              <a:t>POS, </a:t>
            </a:r>
            <a:r>
              <a:rPr sz="3000" spc="-5" dirty="0">
                <a:latin typeface="Arial"/>
                <a:cs typeface="Arial"/>
              </a:rPr>
              <a:t>ATM...)...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75609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Arial"/>
                <a:cs typeface="Arial"/>
              </a:rPr>
              <a:t>4.2.3. </a:t>
            </a:r>
            <a:r>
              <a:rPr b="0" spc="-10" dirty="0">
                <a:latin typeface="Arial"/>
                <a:cs typeface="Arial"/>
              </a:rPr>
              <a:t>Kiểm </a:t>
            </a:r>
            <a:r>
              <a:rPr b="0" spc="-5" dirty="0">
                <a:latin typeface="Arial"/>
                <a:cs typeface="Arial"/>
              </a:rPr>
              <a:t>thử với lượng dữ liệu</a:t>
            </a:r>
            <a:r>
              <a:rPr b="0" spc="30" dirty="0">
                <a:latin typeface="Arial"/>
                <a:cs typeface="Arial"/>
              </a:rPr>
              <a:t> </a:t>
            </a:r>
            <a:r>
              <a:rPr b="0" spc="-10" dirty="0">
                <a:latin typeface="Arial"/>
                <a:cs typeface="Arial"/>
              </a:rPr>
              <a:t>lớn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461008"/>
            <a:ext cx="8004809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2895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Kiểm </a:t>
            </a:r>
            <a:r>
              <a:rPr sz="3000" spc="-10" dirty="0">
                <a:latin typeface="Arial"/>
                <a:cs typeface="Arial"/>
              </a:rPr>
              <a:t>thử </a:t>
            </a:r>
            <a:r>
              <a:rPr sz="3000" dirty="0">
                <a:latin typeface="Arial"/>
                <a:cs typeface="Arial"/>
              </a:rPr>
              <a:t>tập trung vào việc xác </a:t>
            </a:r>
            <a:r>
              <a:rPr sz="3000" spc="-5" dirty="0">
                <a:latin typeface="Arial"/>
                <a:cs typeface="Arial"/>
              </a:rPr>
              <a:t>định</a:t>
            </a:r>
            <a:r>
              <a:rPr sz="3000" spc="-12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hoặc  </a:t>
            </a:r>
            <a:r>
              <a:rPr sz="3000" dirty="0">
                <a:latin typeface="Arial"/>
                <a:cs typeface="Arial"/>
              </a:rPr>
              <a:t>xác </a:t>
            </a:r>
            <a:r>
              <a:rPr sz="3000" spc="-5" dirty="0">
                <a:latin typeface="Arial"/>
                <a:cs typeface="Arial"/>
              </a:rPr>
              <a:t>nhận đặc tính hiệu </a:t>
            </a:r>
            <a:r>
              <a:rPr sz="3000" dirty="0">
                <a:latin typeface="Arial"/>
                <a:cs typeface="Arial"/>
              </a:rPr>
              <a:t>suất của </a:t>
            </a:r>
            <a:r>
              <a:rPr sz="3000" spc="-5" dirty="0">
                <a:latin typeface="Arial"/>
                <a:cs typeface="Arial"/>
              </a:rPr>
              <a:t>hệ </a:t>
            </a:r>
            <a:r>
              <a:rPr sz="3000" dirty="0">
                <a:latin typeface="Arial"/>
                <a:cs typeface="Arial"/>
              </a:rPr>
              <a:t>thống  </a:t>
            </a:r>
            <a:r>
              <a:rPr sz="3000" spc="-5" dirty="0">
                <a:latin typeface="Arial"/>
                <a:cs typeface="Arial"/>
              </a:rPr>
              <a:t>hoặc ứng dụng được </a:t>
            </a:r>
            <a:r>
              <a:rPr sz="3000" dirty="0">
                <a:latin typeface="Arial"/>
                <a:cs typeface="Arial"/>
              </a:rPr>
              <a:t>kiểm thử </a:t>
            </a:r>
            <a:r>
              <a:rPr sz="3000" spc="-5" dirty="0">
                <a:latin typeface="Arial"/>
                <a:cs typeface="Arial"/>
              </a:rPr>
              <a:t>trong điều  </a:t>
            </a:r>
            <a:r>
              <a:rPr sz="3000" dirty="0">
                <a:latin typeface="Arial"/>
                <a:cs typeface="Arial"/>
              </a:rPr>
              <a:t>kiện </a:t>
            </a:r>
            <a:r>
              <a:rPr sz="3000" spc="-5" dirty="0">
                <a:latin typeface="Arial"/>
                <a:cs typeface="Arial"/>
              </a:rPr>
              <a:t>hệ </a:t>
            </a:r>
            <a:r>
              <a:rPr sz="3000" spc="-10" dirty="0">
                <a:latin typeface="Arial"/>
                <a:cs typeface="Arial"/>
              </a:rPr>
              <a:t>thống </a:t>
            </a:r>
            <a:r>
              <a:rPr sz="3000" dirty="0">
                <a:latin typeface="Arial"/>
                <a:cs typeface="Arial"/>
              </a:rPr>
              <a:t>có </a:t>
            </a:r>
            <a:r>
              <a:rPr sz="3000" spc="-5" dirty="0">
                <a:latin typeface="Arial"/>
                <a:cs typeface="Arial"/>
              </a:rPr>
              <a:t>lượng dữ </a:t>
            </a:r>
            <a:r>
              <a:rPr sz="3000" dirty="0">
                <a:latin typeface="Arial"/>
                <a:cs typeface="Arial"/>
              </a:rPr>
              <a:t>liệu rất</a:t>
            </a:r>
            <a:r>
              <a:rPr sz="3000" spc="-10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lớn</a:t>
            </a:r>
            <a:endParaRPr sz="30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Dữ liệu lớn </a:t>
            </a:r>
            <a:r>
              <a:rPr sz="3000" dirty="0">
                <a:latin typeface="Arial"/>
                <a:cs typeface="Arial"/>
              </a:rPr>
              <a:t>có </a:t>
            </a:r>
            <a:r>
              <a:rPr sz="3000" spc="-10" dirty="0">
                <a:latin typeface="Arial"/>
                <a:cs typeface="Arial"/>
              </a:rPr>
              <a:t>thể </a:t>
            </a:r>
            <a:r>
              <a:rPr sz="3000" dirty="0">
                <a:latin typeface="Arial"/>
                <a:cs typeface="Arial"/>
              </a:rPr>
              <a:t>là cơ sở </a:t>
            </a:r>
            <a:r>
              <a:rPr sz="3000" spc="-5" dirty="0">
                <a:latin typeface="Arial"/>
                <a:cs typeface="Arial"/>
              </a:rPr>
              <a:t>dữ liệu lớn hoặc  dữ liệu trong </a:t>
            </a:r>
            <a:r>
              <a:rPr sz="3000" dirty="0">
                <a:latin typeface="Arial"/>
                <a:cs typeface="Arial"/>
              </a:rPr>
              <a:t>file </a:t>
            </a:r>
            <a:r>
              <a:rPr sz="3000" spc="-5" dirty="0">
                <a:latin typeface="Arial"/>
                <a:cs typeface="Arial"/>
              </a:rPr>
              <a:t>upload lên hệ thống </a:t>
            </a:r>
            <a:r>
              <a:rPr sz="3000" dirty="0">
                <a:latin typeface="Arial"/>
                <a:cs typeface="Arial"/>
              </a:rPr>
              <a:t>có </a:t>
            </a:r>
            <a:r>
              <a:rPr sz="3000" spc="-5" dirty="0">
                <a:latin typeface="Arial"/>
                <a:cs typeface="Arial"/>
              </a:rPr>
              <a:t>dung  lượng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lớn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403606"/>
            <a:ext cx="71329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spc="-5" dirty="0">
                <a:latin typeface="Arial"/>
                <a:cs typeface="Arial"/>
              </a:rPr>
              <a:t>4.4. Kiểm thử liên </a:t>
            </a:r>
            <a:r>
              <a:rPr sz="3200" b="0" spc="-10" dirty="0">
                <a:latin typeface="Arial"/>
                <a:cs typeface="Arial"/>
              </a:rPr>
              <a:t>quan </a:t>
            </a:r>
            <a:r>
              <a:rPr sz="3200" b="0" spc="-5" dirty="0">
                <a:latin typeface="Arial"/>
                <a:cs typeface="Arial"/>
              </a:rPr>
              <a:t>đến </a:t>
            </a:r>
            <a:r>
              <a:rPr sz="3200" b="0" dirty="0">
                <a:latin typeface="Arial"/>
                <a:cs typeface="Arial"/>
              </a:rPr>
              <a:t>sự </a:t>
            </a:r>
            <a:r>
              <a:rPr sz="3200" b="0" spc="-5" dirty="0">
                <a:latin typeface="Arial"/>
                <a:cs typeface="Arial"/>
              </a:rPr>
              <a:t>thay</a:t>
            </a:r>
            <a:r>
              <a:rPr sz="3200" b="0" spc="-40" dirty="0">
                <a:latin typeface="Arial"/>
                <a:cs typeface="Arial"/>
              </a:rPr>
              <a:t> </a:t>
            </a:r>
            <a:r>
              <a:rPr sz="3200" b="0" spc="-10" dirty="0">
                <a:latin typeface="Arial"/>
                <a:cs typeface="Arial"/>
              </a:rPr>
              <a:t>đổi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18005"/>
            <a:ext cx="7947659" cy="4971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Thực </a:t>
            </a:r>
            <a:r>
              <a:rPr sz="3000" spc="-5" dirty="0">
                <a:latin typeface="Arial"/>
                <a:cs typeface="Arial"/>
              </a:rPr>
              <a:t>hiện hoạt động </a:t>
            </a:r>
            <a:r>
              <a:rPr sz="3000" dirty="0">
                <a:latin typeface="Arial"/>
                <a:cs typeface="Arial"/>
              </a:rPr>
              <a:t>kiểm thử khi có sự</a:t>
            </a:r>
            <a:r>
              <a:rPr sz="3000" spc="-13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thay  </a:t>
            </a:r>
            <a:r>
              <a:rPr sz="3000" spc="-5" dirty="0">
                <a:latin typeface="Arial"/>
                <a:cs typeface="Arial"/>
              </a:rPr>
              <a:t>đổi trên hoặc trong </a:t>
            </a:r>
            <a:r>
              <a:rPr sz="3000" dirty="0">
                <a:latin typeface="Arial"/>
                <a:cs typeface="Arial"/>
              </a:rPr>
              <a:t>sản </a:t>
            </a:r>
            <a:r>
              <a:rPr sz="3000" spc="-5" dirty="0">
                <a:latin typeface="Arial"/>
                <a:cs typeface="Arial"/>
              </a:rPr>
              <a:t>phẩm phần</a:t>
            </a:r>
            <a:r>
              <a:rPr sz="3000" spc="-8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mềm.</a:t>
            </a:r>
            <a:endParaRPr sz="3000">
              <a:latin typeface="Arial"/>
              <a:cs typeface="Arial"/>
            </a:endParaRPr>
          </a:p>
          <a:p>
            <a:pPr marL="355600" marR="92075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Sự thay </a:t>
            </a:r>
            <a:r>
              <a:rPr sz="3000" spc="-5" dirty="0">
                <a:latin typeface="Arial"/>
                <a:cs typeface="Arial"/>
              </a:rPr>
              <a:t>đổi </a:t>
            </a:r>
            <a:r>
              <a:rPr sz="3000" dirty="0">
                <a:latin typeface="Arial"/>
                <a:cs typeface="Arial"/>
              </a:rPr>
              <a:t>của sản </a:t>
            </a:r>
            <a:r>
              <a:rPr sz="3000" spc="-5" dirty="0">
                <a:latin typeface="Arial"/>
                <a:cs typeface="Arial"/>
              </a:rPr>
              <a:t>phẩm phần </a:t>
            </a:r>
            <a:r>
              <a:rPr sz="3000" dirty="0">
                <a:latin typeface="Arial"/>
                <a:cs typeface="Arial"/>
              </a:rPr>
              <a:t>mềm có</a:t>
            </a:r>
            <a:r>
              <a:rPr sz="3000" spc="-14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thể  </a:t>
            </a:r>
            <a:r>
              <a:rPr sz="3000" spc="-5" dirty="0">
                <a:latin typeface="Arial"/>
                <a:cs typeface="Arial"/>
              </a:rPr>
              <a:t>là:</a:t>
            </a:r>
            <a:endParaRPr sz="3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8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Sửa chữa các lỗi </a:t>
            </a:r>
            <a:r>
              <a:rPr sz="2800" spc="35" dirty="0">
                <a:latin typeface="Arial"/>
                <a:cs typeface="Arial"/>
              </a:rPr>
              <a:t>tìm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được</a:t>
            </a:r>
            <a:endParaRPr sz="2800">
              <a:latin typeface="Arial"/>
              <a:cs typeface="Arial"/>
            </a:endParaRPr>
          </a:p>
          <a:p>
            <a:pPr marL="756285" marR="187325" lvl="1" indent="-287020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Sản phẩm được nâng cấp, được thay đổi </a:t>
            </a:r>
            <a:r>
              <a:rPr sz="2800" dirty="0">
                <a:latin typeface="Arial"/>
                <a:cs typeface="Arial"/>
              </a:rPr>
              <a:t>về  </a:t>
            </a:r>
            <a:r>
              <a:rPr sz="2800" spc="-5" dirty="0">
                <a:latin typeface="Arial"/>
                <a:cs typeface="Arial"/>
              </a:rPr>
              <a:t>chức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năng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15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Các loại </a:t>
            </a:r>
            <a:r>
              <a:rPr sz="3000" dirty="0">
                <a:latin typeface="Arial"/>
                <a:cs typeface="Arial"/>
              </a:rPr>
              <a:t>kiểm </a:t>
            </a:r>
            <a:r>
              <a:rPr sz="3000" spc="-10" dirty="0">
                <a:latin typeface="Arial"/>
                <a:cs typeface="Arial"/>
              </a:rPr>
              <a:t>thử </a:t>
            </a:r>
            <a:r>
              <a:rPr sz="3000" spc="-5" dirty="0">
                <a:latin typeface="Arial"/>
                <a:cs typeface="Arial"/>
              </a:rPr>
              <a:t>liên quan đến </a:t>
            </a:r>
            <a:r>
              <a:rPr sz="3000" dirty="0">
                <a:latin typeface="Arial"/>
                <a:cs typeface="Arial"/>
              </a:rPr>
              <a:t>sự </a:t>
            </a:r>
            <a:r>
              <a:rPr sz="3000" spc="-5" dirty="0">
                <a:latin typeface="Arial"/>
                <a:cs typeface="Arial"/>
              </a:rPr>
              <a:t>thay</a:t>
            </a:r>
            <a:r>
              <a:rPr sz="3000" spc="-60" dirty="0">
                <a:latin typeface="Arial"/>
                <a:cs typeface="Arial"/>
              </a:rPr>
              <a:t> </a:t>
            </a:r>
            <a:r>
              <a:rPr sz="3000" spc="-10" dirty="0">
                <a:latin typeface="Arial"/>
                <a:cs typeface="Arial"/>
              </a:rPr>
              <a:t>đổi:</a:t>
            </a:r>
            <a:endParaRPr sz="3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8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Kiểm thử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lại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Kiểm thử hồi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quy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98805"/>
            <a:ext cx="579501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Arial"/>
                <a:cs typeface="Arial"/>
              </a:rPr>
              <a:t>4.4.1. </a:t>
            </a:r>
            <a:r>
              <a:rPr b="0" spc="-10" dirty="0">
                <a:latin typeface="Arial"/>
                <a:cs typeface="Arial"/>
              </a:rPr>
              <a:t>Kiểm </a:t>
            </a:r>
            <a:r>
              <a:rPr b="0" spc="-5" dirty="0">
                <a:latin typeface="Arial"/>
                <a:cs typeface="Arial"/>
              </a:rPr>
              <a:t>thử lại (kiểm thử  </a:t>
            </a:r>
            <a:r>
              <a:rPr b="0" dirty="0">
                <a:latin typeface="Arial"/>
                <a:cs typeface="Arial"/>
              </a:rPr>
              <a:t>xác</a:t>
            </a:r>
            <a:r>
              <a:rPr b="0" spc="-5" dirty="0">
                <a:latin typeface="Arial"/>
                <a:cs typeface="Arial"/>
              </a:rPr>
              <a:t> nhận)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61008"/>
            <a:ext cx="725233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Chỉ </a:t>
            </a:r>
            <a:r>
              <a:rPr sz="3000" dirty="0">
                <a:latin typeface="Arial"/>
                <a:cs typeface="Arial"/>
              </a:rPr>
              <a:t>kiểm thử </a:t>
            </a:r>
            <a:r>
              <a:rPr sz="3000" spc="-5" dirty="0">
                <a:latin typeface="Arial"/>
                <a:cs typeface="Arial"/>
              </a:rPr>
              <a:t>những </a:t>
            </a:r>
            <a:r>
              <a:rPr sz="3000" dirty="0">
                <a:latin typeface="Arial"/>
                <a:cs typeface="Arial"/>
              </a:rPr>
              <a:t>test </a:t>
            </a:r>
            <a:r>
              <a:rPr sz="3000" spc="-5" dirty="0">
                <a:latin typeface="Arial"/>
                <a:cs typeface="Arial"/>
              </a:rPr>
              <a:t>case </a:t>
            </a:r>
            <a:r>
              <a:rPr sz="3000" dirty="0">
                <a:latin typeface="Arial"/>
                <a:cs typeface="Arial"/>
              </a:rPr>
              <a:t>chưa</a:t>
            </a:r>
            <a:r>
              <a:rPr sz="3000" spc="-6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pass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71600" y="2275116"/>
            <a:ext cx="6343634" cy="342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403606"/>
            <a:ext cx="70440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spc="-5" dirty="0">
                <a:latin typeface="Arial"/>
                <a:cs typeface="Arial"/>
              </a:rPr>
              <a:t>4.4.1. Kiểm thử lại (kiểm </a:t>
            </a:r>
            <a:r>
              <a:rPr sz="3200" b="0" dirty="0">
                <a:latin typeface="Arial"/>
                <a:cs typeface="Arial"/>
              </a:rPr>
              <a:t>thử xác</a:t>
            </a:r>
            <a:r>
              <a:rPr sz="3200" b="0" spc="-70" dirty="0">
                <a:latin typeface="Arial"/>
                <a:cs typeface="Arial"/>
              </a:rPr>
              <a:t> </a:t>
            </a:r>
            <a:r>
              <a:rPr sz="3200" b="0" spc="-10" dirty="0">
                <a:latin typeface="Arial"/>
                <a:cs typeface="Arial"/>
              </a:rPr>
              <a:t>nhận)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69568"/>
            <a:ext cx="7691755" cy="311785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2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Khi thực hiện </a:t>
            </a:r>
            <a:r>
              <a:rPr sz="3000" dirty="0">
                <a:latin typeface="Arial"/>
                <a:cs typeface="Arial"/>
              </a:rPr>
              <a:t>kiểm thử xác </a:t>
            </a:r>
            <a:r>
              <a:rPr sz="3000" spc="-5" dirty="0">
                <a:latin typeface="Arial"/>
                <a:cs typeface="Arial"/>
              </a:rPr>
              <a:t>nhận </a:t>
            </a:r>
            <a:r>
              <a:rPr sz="3000" dirty="0">
                <a:latin typeface="Arial"/>
                <a:cs typeface="Arial"/>
              </a:rPr>
              <a:t>cần chú</a:t>
            </a:r>
            <a:r>
              <a:rPr sz="3000" spc="-10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ý:</a:t>
            </a:r>
            <a:endParaRPr sz="3000">
              <a:latin typeface="Arial"/>
              <a:cs typeface="Arial"/>
            </a:endParaRPr>
          </a:p>
          <a:p>
            <a:pPr marL="355600" marR="577850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Thực </a:t>
            </a:r>
            <a:r>
              <a:rPr sz="3000" spc="-5" dirty="0">
                <a:latin typeface="Arial"/>
                <a:cs typeface="Arial"/>
              </a:rPr>
              <a:t>hiện </a:t>
            </a:r>
            <a:r>
              <a:rPr sz="3000" dirty="0">
                <a:latin typeface="Arial"/>
                <a:cs typeface="Arial"/>
              </a:rPr>
              <a:t>kiểm thử </a:t>
            </a:r>
            <a:r>
              <a:rPr sz="3000" spc="-5" dirty="0">
                <a:latin typeface="Arial"/>
                <a:cs typeface="Arial"/>
              </a:rPr>
              <a:t>đúng </a:t>
            </a:r>
            <a:r>
              <a:rPr sz="3000" dirty="0">
                <a:latin typeface="Arial"/>
                <a:cs typeface="Arial"/>
              </a:rPr>
              <a:t>các </a:t>
            </a:r>
            <a:r>
              <a:rPr sz="3000" spc="-5" dirty="0">
                <a:latin typeface="Arial"/>
                <a:cs typeface="Arial"/>
              </a:rPr>
              <a:t>bước</a:t>
            </a:r>
            <a:r>
              <a:rPr sz="3000" spc="-13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như  trong </a:t>
            </a:r>
            <a:r>
              <a:rPr sz="3000" dirty="0">
                <a:latin typeface="Arial"/>
                <a:cs typeface="Arial"/>
              </a:rPr>
              <a:t>mô tả </a:t>
            </a:r>
            <a:r>
              <a:rPr sz="3000" spc="-5" dirty="0">
                <a:latin typeface="Arial"/>
                <a:cs typeface="Arial"/>
              </a:rPr>
              <a:t>trường hợp </a:t>
            </a:r>
            <a:r>
              <a:rPr sz="3000" dirty="0">
                <a:latin typeface="Arial"/>
                <a:cs typeface="Arial"/>
              </a:rPr>
              <a:t>kiểm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thử:</a:t>
            </a:r>
            <a:endParaRPr sz="3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80"/>
              </a:spcBef>
              <a:buChar char="–"/>
              <a:tabLst>
                <a:tab pos="756920" algn="l"/>
              </a:tabLst>
            </a:pPr>
            <a:r>
              <a:rPr sz="2800" spc="-10" dirty="0">
                <a:latin typeface="Arial"/>
                <a:cs typeface="Arial"/>
              </a:rPr>
              <a:t>Đúng </a:t>
            </a:r>
            <a:r>
              <a:rPr sz="2800" spc="-5" dirty="0">
                <a:latin typeface="Arial"/>
                <a:cs typeface="Arial"/>
              </a:rPr>
              <a:t>các tập đầu</a:t>
            </a:r>
            <a:r>
              <a:rPr sz="2800" spc="3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vào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sz="2800" spc="-10" dirty="0">
                <a:latin typeface="Arial"/>
                <a:cs typeface="Arial"/>
              </a:rPr>
              <a:t>Đúng </a:t>
            </a:r>
            <a:r>
              <a:rPr sz="2800" spc="-5" dirty="0">
                <a:latin typeface="Arial"/>
                <a:cs typeface="Arial"/>
              </a:rPr>
              <a:t>các dữ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liệu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10" dirty="0">
                <a:latin typeface="Arial"/>
                <a:cs typeface="Arial"/>
              </a:rPr>
              <a:t>Đúng </a:t>
            </a:r>
            <a:r>
              <a:rPr sz="2800" spc="-5" dirty="0">
                <a:latin typeface="Arial"/>
                <a:cs typeface="Arial"/>
              </a:rPr>
              <a:t>môi trường kiểm</a:t>
            </a:r>
            <a:r>
              <a:rPr sz="2800" spc="6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thử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47536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Arial"/>
                <a:cs typeface="Arial"/>
              </a:rPr>
              <a:t>4.4.2. </a:t>
            </a:r>
            <a:r>
              <a:rPr b="0" spc="-10" dirty="0">
                <a:latin typeface="Arial"/>
                <a:cs typeface="Arial"/>
              </a:rPr>
              <a:t>Kiểm </a:t>
            </a:r>
            <a:r>
              <a:rPr b="0" spc="-5" dirty="0">
                <a:latin typeface="Arial"/>
                <a:cs typeface="Arial"/>
              </a:rPr>
              <a:t>thử hồi</a:t>
            </a:r>
            <a:r>
              <a:rPr b="0" spc="-10" dirty="0">
                <a:latin typeface="Arial"/>
                <a:cs typeface="Arial"/>
              </a:rPr>
              <a:t> quy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62531"/>
            <a:ext cx="7865109" cy="13048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Kiểm thử hồi quy để đảm bảo </a:t>
            </a:r>
            <a:r>
              <a:rPr sz="2800" dirty="0">
                <a:latin typeface="Arial"/>
                <a:cs typeface="Arial"/>
              </a:rPr>
              <a:t>rằng </a:t>
            </a:r>
            <a:r>
              <a:rPr sz="2800" spc="-5" dirty="0">
                <a:latin typeface="Arial"/>
                <a:cs typeface="Arial"/>
              </a:rPr>
              <a:t>những thay  đổi mới không làm ảnh hưởng đến những phần  đã hoàn thiện </a:t>
            </a:r>
            <a:r>
              <a:rPr sz="2800" spc="-5" dirty="0" err="1">
                <a:latin typeface="Arial"/>
                <a:cs typeface="Arial"/>
              </a:rPr>
              <a:t>trước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spc="-5" dirty="0" err="1" smtClean="0">
                <a:latin typeface="Arial"/>
                <a:cs typeface="Arial"/>
              </a:rPr>
              <a:t>đó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90600" y="3886669"/>
            <a:ext cx="6934200" cy="2112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47536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Arial"/>
                <a:cs typeface="Arial"/>
              </a:rPr>
              <a:t>4.4.2. </a:t>
            </a:r>
            <a:r>
              <a:rPr b="0" spc="-10" dirty="0">
                <a:latin typeface="Arial"/>
                <a:cs typeface="Arial"/>
              </a:rPr>
              <a:t>Kiểm </a:t>
            </a:r>
            <a:r>
              <a:rPr b="0" spc="-5" dirty="0">
                <a:latin typeface="Arial"/>
                <a:cs typeface="Arial"/>
              </a:rPr>
              <a:t>thử hồi</a:t>
            </a:r>
            <a:r>
              <a:rPr b="0" spc="-10" dirty="0">
                <a:latin typeface="Arial"/>
                <a:cs typeface="Arial"/>
              </a:rPr>
              <a:t> quy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43330"/>
            <a:ext cx="4707890" cy="5019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303530" indent="-342900" algn="just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</a:tabLst>
            </a:pPr>
            <a:r>
              <a:rPr sz="2600" dirty="0">
                <a:latin typeface="Arial"/>
                <a:cs typeface="Arial"/>
              </a:rPr>
              <a:t>Các </a:t>
            </a:r>
            <a:r>
              <a:rPr sz="2600" spc="-5" dirty="0">
                <a:latin typeface="Arial"/>
                <a:cs typeface="Arial"/>
              </a:rPr>
              <a:t>phép thử hồi </a:t>
            </a:r>
            <a:r>
              <a:rPr sz="2600" dirty="0">
                <a:latin typeface="Arial"/>
                <a:cs typeface="Arial"/>
              </a:rPr>
              <a:t>quy </a:t>
            </a:r>
            <a:r>
              <a:rPr sz="2600" spc="-5" dirty="0">
                <a:latin typeface="Arial"/>
                <a:cs typeface="Arial"/>
              </a:rPr>
              <a:t>được  </a:t>
            </a:r>
            <a:r>
              <a:rPr sz="2600" dirty="0">
                <a:latin typeface="Arial"/>
                <a:cs typeface="Arial"/>
              </a:rPr>
              <a:t>chia </a:t>
            </a:r>
            <a:r>
              <a:rPr sz="2600" spc="-5" dirty="0">
                <a:latin typeface="Arial"/>
                <a:cs typeface="Arial"/>
              </a:rPr>
              <a:t>làm </a:t>
            </a:r>
            <a:r>
              <a:rPr sz="2600" dirty="0">
                <a:latin typeface="Arial"/>
                <a:cs typeface="Arial"/>
              </a:rPr>
              <a:t>3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loại:</a:t>
            </a:r>
            <a:endParaRPr sz="2600">
              <a:latin typeface="Arial"/>
              <a:cs typeface="Arial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625"/>
              </a:spcBef>
              <a:buFont typeface="Arial"/>
              <a:buChar char="–"/>
              <a:tabLst>
                <a:tab pos="756920" algn="l"/>
              </a:tabLst>
            </a:pPr>
            <a:r>
              <a:rPr sz="2600" b="1" dirty="0">
                <a:latin typeface="Arial"/>
                <a:cs typeface="Arial"/>
              </a:rPr>
              <a:t>Các </a:t>
            </a:r>
            <a:r>
              <a:rPr sz="2600" b="1" spc="5" dirty="0">
                <a:latin typeface="Arial"/>
                <a:cs typeface="Arial"/>
              </a:rPr>
              <a:t>phép </a:t>
            </a:r>
            <a:r>
              <a:rPr sz="2600" b="1" dirty="0">
                <a:latin typeface="Arial"/>
                <a:cs typeface="Arial"/>
              </a:rPr>
              <a:t>thử đại</a:t>
            </a:r>
            <a:r>
              <a:rPr sz="2600" b="1" spc="-8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diện</a:t>
            </a:r>
            <a:r>
              <a:rPr sz="2600" dirty="0">
                <a:latin typeface="Arial"/>
                <a:cs typeface="Arial"/>
              </a:rPr>
              <a:t>:</a:t>
            </a:r>
            <a:endParaRPr sz="2600">
              <a:latin typeface="Arial"/>
              <a:cs typeface="Arial"/>
            </a:endParaRPr>
          </a:p>
          <a:p>
            <a:pPr marL="756285" marR="5080" algn="just">
              <a:lnSpc>
                <a:spcPct val="100000"/>
              </a:lnSpc>
            </a:pPr>
            <a:r>
              <a:rPr sz="2600" dirty="0">
                <a:latin typeface="Arial"/>
                <a:cs typeface="Arial"/>
              </a:rPr>
              <a:t>thực </a:t>
            </a:r>
            <a:r>
              <a:rPr sz="2600" spc="-5" dirty="0">
                <a:latin typeface="Arial"/>
                <a:cs typeface="Arial"/>
              </a:rPr>
              <a:t>hiện tất </a:t>
            </a:r>
            <a:r>
              <a:rPr sz="2600" dirty="0">
                <a:latin typeface="Arial"/>
                <a:cs typeface="Arial"/>
              </a:rPr>
              <a:t>cả chức năng  của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pm</a:t>
            </a:r>
            <a:endParaRPr sz="2600">
              <a:latin typeface="Arial"/>
              <a:cs typeface="Arial"/>
            </a:endParaRPr>
          </a:p>
          <a:p>
            <a:pPr marL="756285" marR="248920" lvl="1" indent="-287020" algn="just">
              <a:lnSpc>
                <a:spcPct val="100000"/>
              </a:lnSpc>
              <a:spcBef>
                <a:spcPts val="625"/>
              </a:spcBef>
              <a:buFont typeface="Arial"/>
              <a:buChar char="–"/>
              <a:tabLst>
                <a:tab pos="756920" algn="l"/>
              </a:tabLst>
            </a:pPr>
            <a:r>
              <a:rPr sz="2600" b="1" dirty="0">
                <a:latin typeface="Arial"/>
                <a:cs typeface="Arial"/>
              </a:rPr>
              <a:t>Các </a:t>
            </a:r>
            <a:r>
              <a:rPr sz="2600" b="1" spc="5" dirty="0">
                <a:latin typeface="Arial"/>
                <a:cs typeface="Arial"/>
              </a:rPr>
              <a:t>phép </a:t>
            </a:r>
            <a:r>
              <a:rPr sz="2600" b="1" dirty="0">
                <a:latin typeface="Arial"/>
                <a:cs typeface="Arial"/>
              </a:rPr>
              <a:t>thử bổ sung</a:t>
            </a:r>
            <a:r>
              <a:rPr sz="2600" dirty="0">
                <a:latin typeface="Arial"/>
                <a:cs typeface="Arial"/>
              </a:rPr>
              <a:t>:  tập trung vào chức năng  </a:t>
            </a:r>
            <a:r>
              <a:rPr sz="2600" spc="-5" dirty="0">
                <a:latin typeface="Arial"/>
                <a:cs typeface="Arial"/>
              </a:rPr>
              <a:t>dễ bị ảnh hưởng nhất </a:t>
            </a:r>
            <a:r>
              <a:rPr sz="2600" dirty="0">
                <a:latin typeface="Arial"/>
                <a:cs typeface="Arial"/>
              </a:rPr>
              <a:t>khi  có </a:t>
            </a:r>
            <a:r>
              <a:rPr sz="2600" spc="-5" dirty="0">
                <a:latin typeface="Arial"/>
                <a:cs typeface="Arial"/>
              </a:rPr>
              <a:t>thay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đổi</a:t>
            </a:r>
            <a:endParaRPr sz="2600">
              <a:latin typeface="Arial"/>
              <a:cs typeface="Arial"/>
            </a:endParaRPr>
          </a:p>
          <a:p>
            <a:pPr marL="756285" marR="194310" lvl="1" indent="-287020" algn="just">
              <a:lnSpc>
                <a:spcPct val="100000"/>
              </a:lnSpc>
              <a:spcBef>
                <a:spcPts val="625"/>
              </a:spcBef>
              <a:buFont typeface="Arial"/>
              <a:buChar char="–"/>
              <a:tabLst>
                <a:tab pos="756920" algn="l"/>
              </a:tabLst>
            </a:pPr>
            <a:r>
              <a:rPr sz="2600" b="1" dirty="0">
                <a:latin typeface="Arial"/>
                <a:cs typeface="Arial"/>
              </a:rPr>
              <a:t>Các </a:t>
            </a:r>
            <a:r>
              <a:rPr sz="2600" b="1" spc="5" dirty="0">
                <a:latin typeface="Arial"/>
                <a:cs typeface="Arial"/>
              </a:rPr>
              <a:t>phép </a:t>
            </a:r>
            <a:r>
              <a:rPr sz="2600" b="1" dirty="0">
                <a:latin typeface="Arial"/>
                <a:cs typeface="Arial"/>
              </a:rPr>
              <a:t>thử tập</a:t>
            </a:r>
            <a:r>
              <a:rPr sz="2600" b="1" spc="-10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trung</a:t>
            </a:r>
            <a:r>
              <a:rPr sz="2600" dirty="0">
                <a:latin typeface="Arial"/>
                <a:cs typeface="Arial"/>
              </a:rPr>
              <a:t>:  tập trung vào thành phần  pm </a:t>
            </a:r>
            <a:r>
              <a:rPr sz="2600" spc="-5" dirty="0">
                <a:latin typeface="Arial"/>
                <a:cs typeface="Arial"/>
              </a:rPr>
              <a:t>bị </a:t>
            </a:r>
            <a:r>
              <a:rPr sz="2600" dirty="0">
                <a:latin typeface="Arial"/>
                <a:cs typeface="Arial"/>
              </a:rPr>
              <a:t>thay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đổi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36682" y="1815174"/>
            <a:ext cx="3310315" cy="39459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3785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Kiểm thử </a:t>
            </a:r>
            <a:r>
              <a:rPr dirty="0"/>
              <a:t>hồi</a:t>
            </a:r>
            <a:r>
              <a:rPr spc="-80" dirty="0"/>
              <a:t> </a:t>
            </a:r>
            <a:r>
              <a:rPr dirty="0"/>
              <a:t>quy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71956" y="3515867"/>
            <a:ext cx="5545455" cy="736600"/>
            <a:chOff x="571956" y="3515867"/>
            <a:chExt cx="5545455" cy="736600"/>
          </a:xfrm>
        </p:grpSpPr>
        <p:sp>
          <p:nvSpPr>
            <p:cNvPr id="4" name="object 4"/>
            <p:cNvSpPr/>
            <p:nvPr/>
          </p:nvSpPr>
          <p:spPr>
            <a:xfrm>
              <a:off x="571956" y="3697223"/>
              <a:ext cx="302354" cy="2743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9807" y="3515867"/>
              <a:ext cx="5367528" cy="73609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35940" y="1459483"/>
            <a:ext cx="8031480" cy="38309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203835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Times New Roman"/>
                <a:cs typeface="Times New Roman"/>
              </a:rPr>
              <a:t>Việc </a:t>
            </a:r>
            <a:r>
              <a:rPr sz="2600" dirty="0">
                <a:latin typeface="Times New Roman"/>
                <a:cs typeface="Times New Roman"/>
              </a:rPr>
              <a:t>kết hợp </a:t>
            </a:r>
            <a:r>
              <a:rPr sz="2600" spc="-5" dirty="0">
                <a:latin typeface="Times New Roman"/>
                <a:cs typeface="Times New Roman"/>
              </a:rPr>
              <a:t>các </a:t>
            </a:r>
            <a:r>
              <a:rPr sz="2600" dirty="0">
                <a:latin typeface="Times New Roman"/>
                <a:cs typeface="Times New Roman"/>
              </a:rPr>
              <a:t>module </a:t>
            </a:r>
            <a:r>
              <a:rPr sz="2600" spc="-5" dirty="0">
                <a:latin typeface="Times New Roman"/>
                <a:cs typeface="Times New Roman"/>
              </a:rPr>
              <a:t>lại </a:t>
            </a:r>
            <a:r>
              <a:rPr sz="2600" dirty="0">
                <a:latin typeface="Times New Roman"/>
                <a:cs typeface="Times New Roman"/>
              </a:rPr>
              <a:t>với nhau có thể </a:t>
            </a:r>
            <a:r>
              <a:rPr sz="2600" spc="-5" dirty="0">
                <a:latin typeface="Times New Roman"/>
                <a:cs typeface="Times New Roman"/>
              </a:rPr>
              <a:t>ảnh </a:t>
            </a:r>
            <a:r>
              <a:rPr sz="2600" dirty="0">
                <a:latin typeface="Times New Roman"/>
                <a:cs typeface="Times New Roman"/>
              </a:rPr>
              <a:t>hưởng  đến vòng </a:t>
            </a:r>
            <a:r>
              <a:rPr sz="2600" spc="-5" dirty="0">
                <a:latin typeface="Times New Roman"/>
                <a:cs typeface="Times New Roman"/>
              </a:rPr>
              <a:t>lặp </a:t>
            </a:r>
            <a:r>
              <a:rPr sz="2600" dirty="0">
                <a:latin typeface="Times New Roman"/>
                <a:cs typeface="Times New Roman"/>
              </a:rPr>
              <a:t>điều khiển, </a:t>
            </a:r>
            <a:r>
              <a:rPr sz="2600" spc="-5" dirty="0">
                <a:latin typeface="Times New Roman"/>
                <a:cs typeface="Times New Roman"/>
              </a:rPr>
              <a:t>cấu </a:t>
            </a:r>
            <a:r>
              <a:rPr sz="2600" dirty="0">
                <a:latin typeface="Times New Roman"/>
                <a:cs typeface="Times New Roman"/>
              </a:rPr>
              <a:t>trúc dữ </a:t>
            </a:r>
            <a:r>
              <a:rPr sz="2600" spc="-5" dirty="0">
                <a:latin typeface="Times New Roman"/>
                <a:cs typeface="Times New Roman"/>
              </a:rPr>
              <a:t>liệu </a:t>
            </a:r>
            <a:r>
              <a:rPr sz="2600" dirty="0">
                <a:latin typeface="Times New Roman"/>
                <a:cs typeface="Times New Roman"/>
              </a:rPr>
              <a:t>hay I/O </a:t>
            </a:r>
            <a:r>
              <a:rPr sz="2600" spc="-5" dirty="0">
                <a:latin typeface="Times New Roman"/>
                <a:cs typeface="Times New Roman"/>
              </a:rPr>
              <a:t>chia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sẻ  </a:t>
            </a:r>
            <a:r>
              <a:rPr sz="2600" dirty="0">
                <a:latin typeface="Times New Roman"/>
                <a:cs typeface="Times New Roman"/>
              </a:rPr>
              <a:t>trong </a:t>
            </a:r>
            <a:r>
              <a:rPr sz="2600" spc="-5" dirty="0">
                <a:latin typeface="Times New Roman"/>
                <a:cs typeface="Times New Roman"/>
              </a:rPr>
              <a:t>một </a:t>
            </a:r>
            <a:r>
              <a:rPr sz="2600" dirty="0">
                <a:latin typeface="Times New Roman"/>
                <a:cs typeface="Times New Roman"/>
              </a:rPr>
              <a:t>số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module</a:t>
            </a:r>
            <a:endParaRPr sz="26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625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Times New Roman"/>
                <a:cs typeface="Times New Roman"/>
              </a:rPr>
              <a:t>Điều </a:t>
            </a:r>
            <a:r>
              <a:rPr sz="2600" dirty="0">
                <a:latin typeface="Times New Roman"/>
                <a:cs typeface="Times New Roman"/>
              </a:rPr>
              <a:t>đó </a:t>
            </a:r>
            <a:r>
              <a:rPr sz="2600" spc="-5" dirty="0">
                <a:latin typeface="Times New Roman"/>
                <a:cs typeface="Times New Roman"/>
              </a:rPr>
              <a:t>làm </a:t>
            </a:r>
            <a:r>
              <a:rPr sz="2600" dirty="0">
                <a:latin typeface="Times New Roman"/>
                <a:cs typeface="Times New Roman"/>
              </a:rPr>
              <a:t>lộ ra </a:t>
            </a:r>
            <a:r>
              <a:rPr sz="2600" spc="-5" dirty="0">
                <a:latin typeface="Times New Roman"/>
                <a:cs typeface="Times New Roman"/>
              </a:rPr>
              <a:t>một số </a:t>
            </a:r>
            <a:r>
              <a:rPr sz="2600" dirty="0">
                <a:latin typeface="Times New Roman"/>
                <a:cs typeface="Times New Roman"/>
              </a:rPr>
              <a:t>lỗi </a:t>
            </a:r>
            <a:r>
              <a:rPr sz="2600" spc="5" dirty="0">
                <a:latin typeface="Times New Roman"/>
                <a:cs typeface="Times New Roman"/>
              </a:rPr>
              <a:t>không </a:t>
            </a:r>
            <a:r>
              <a:rPr sz="2600" dirty="0">
                <a:latin typeface="Times New Roman"/>
                <a:cs typeface="Times New Roman"/>
              </a:rPr>
              <a:t>thể phát hiện được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khi  </a:t>
            </a:r>
            <a:r>
              <a:rPr sz="2600" spc="-5" dirty="0">
                <a:latin typeface="Times New Roman"/>
                <a:cs typeface="Times New Roman"/>
              </a:rPr>
              <a:t>tiến </a:t>
            </a:r>
            <a:r>
              <a:rPr sz="2600" dirty="0">
                <a:latin typeface="Times New Roman"/>
                <a:cs typeface="Times New Roman"/>
              </a:rPr>
              <a:t>hành kiểm thử theo đơn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vị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600" b="1" dirty="0">
                <a:solidFill>
                  <a:srgbClr val="990000"/>
                </a:solidFill>
                <a:latin typeface="Wingdings"/>
                <a:cs typeface="Wingdings"/>
              </a:rPr>
              <a:t></a:t>
            </a:r>
            <a:r>
              <a:rPr sz="2600" b="1" dirty="0">
                <a:solidFill>
                  <a:srgbClr val="990000"/>
                </a:solidFill>
                <a:latin typeface="Times New Roman"/>
                <a:cs typeface="Times New Roman"/>
              </a:rPr>
              <a:t> Phải </a:t>
            </a:r>
            <a:r>
              <a:rPr sz="2600" b="1" spc="-5" dirty="0">
                <a:solidFill>
                  <a:srgbClr val="990000"/>
                </a:solidFill>
                <a:latin typeface="Times New Roman"/>
                <a:cs typeface="Times New Roman"/>
              </a:rPr>
              <a:t>kiểm </a:t>
            </a:r>
            <a:r>
              <a:rPr sz="2600" b="1" dirty="0">
                <a:solidFill>
                  <a:srgbClr val="990000"/>
                </a:solidFill>
                <a:latin typeface="Times New Roman"/>
                <a:cs typeface="Times New Roman"/>
              </a:rPr>
              <a:t>thử </a:t>
            </a:r>
            <a:r>
              <a:rPr sz="2600" b="1" spc="-5" dirty="0">
                <a:solidFill>
                  <a:srgbClr val="990000"/>
                </a:solidFill>
                <a:latin typeface="Times New Roman"/>
                <a:cs typeface="Times New Roman"/>
              </a:rPr>
              <a:t>hồi quy khi tích</a:t>
            </a:r>
            <a:r>
              <a:rPr sz="2600" b="1" spc="1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600" b="1" spc="-5" dirty="0">
                <a:solidFill>
                  <a:srgbClr val="990000"/>
                </a:solidFill>
                <a:latin typeface="Times New Roman"/>
                <a:cs typeface="Times New Roman"/>
              </a:rPr>
              <a:t>hợp</a:t>
            </a:r>
            <a:endParaRPr sz="2600">
              <a:latin typeface="Times New Roman"/>
              <a:cs typeface="Times New Roman"/>
            </a:endParaRPr>
          </a:p>
          <a:p>
            <a:pPr marL="355600" marR="448309" indent="-342900">
              <a:lnSpc>
                <a:spcPct val="100000"/>
              </a:lnSpc>
              <a:spcBef>
                <a:spcPts val="625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Times New Roman"/>
                <a:cs typeface="Times New Roman"/>
              </a:rPr>
              <a:t>Kiểm </a:t>
            </a:r>
            <a:r>
              <a:rPr sz="2600" dirty="0">
                <a:latin typeface="Times New Roman"/>
                <a:cs typeface="Times New Roman"/>
              </a:rPr>
              <a:t>thử </a:t>
            </a:r>
            <a:r>
              <a:rPr sz="2600" spc="5" dirty="0">
                <a:latin typeface="Times New Roman"/>
                <a:cs typeface="Times New Roman"/>
              </a:rPr>
              <a:t>hồi quy </a:t>
            </a:r>
            <a:r>
              <a:rPr sz="2600" dirty="0">
                <a:latin typeface="Times New Roman"/>
                <a:cs typeface="Times New Roman"/>
              </a:rPr>
              <a:t>có thể được </a:t>
            </a:r>
            <a:r>
              <a:rPr sz="2600" spc="-5" dirty="0">
                <a:latin typeface="Times New Roman"/>
                <a:cs typeface="Times New Roman"/>
              </a:rPr>
              <a:t>tiến </a:t>
            </a:r>
            <a:r>
              <a:rPr sz="2600" dirty="0">
                <a:latin typeface="Times New Roman"/>
                <a:cs typeface="Times New Roman"/>
              </a:rPr>
              <a:t>hành thủ công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bằng  </a:t>
            </a:r>
            <a:r>
              <a:rPr sz="2600" spc="-5" dirty="0">
                <a:latin typeface="Times New Roman"/>
                <a:cs typeface="Times New Roman"/>
              </a:rPr>
              <a:t>cách </a:t>
            </a:r>
            <a:r>
              <a:rPr sz="2600" dirty="0">
                <a:latin typeface="Times New Roman"/>
                <a:cs typeface="Times New Roman"/>
              </a:rPr>
              <a:t>thực hiện lại </a:t>
            </a:r>
            <a:r>
              <a:rPr sz="2600" spc="-5" dirty="0">
                <a:latin typeface="Times New Roman"/>
                <a:cs typeface="Times New Roman"/>
              </a:rPr>
              <a:t>các test-case </a:t>
            </a:r>
            <a:r>
              <a:rPr sz="2600" dirty="0">
                <a:latin typeface="Times New Roman"/>
                <a:cs typeface="Times New Roman"/>
              </a:rPr>
              <a:t>đã </a:t>
            </a:r>
            <a:r>
              <a:rPr sz="2600" spc="-5" dirty="0">
                <a:latin typeface="Times New Roman"/>
                <a:cs typeface="Times New Roman"/>
              </a:rPr>
              <a:t>tạo </a:t>
            </a:r>
            <a:r>
              <a:rPr sz="2600" dirty="0">
                <a:latin typeface="Times New Roman"/>
                <a:cs typeface="Times New Roman"/>
              </a:rPr>
              <a:t>ra. Hoặc có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thể</a:t>
            </a:r>
            <a:endParaRPr sz="26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600" dirty="0">
                <a:latin typeface="Times New Roman"/>
                <a:cs typeface="Times New Roman"/>
              </a:rPr>
              <a:t>dùng </a:t>
            </a:r>
            <a:r>
              <a:rPr sz="2600" spc="-5" dirty="0">
                <a:latin typeface="Times New Roman"/>
                <a:cs typeface="Times New Roman"/>
              </a:rPr>
              <a:t>một </a:t>
            </a:r>
            <a:r>
              <a:rPr sz="2600" dirty="0">
                <a:latin typeface="Times New Roman"/>
                <a:cs typeface="Times New Roman"/>
              </a:rPr>
              <a:t>công cụ capture-playback để thực hiện tự</a:t>
            </a:r>
            <a:r>
              <a:rPr sz="2600" spc="-1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động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63779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BÀI </a:t>
            </a:r>
            <a:r>
              <a:rPr spc="-5" dirty="0"/>
              <a:t>4: Các </a:t>
            </a:r>
            <a:r>
              <a:rPr dirty="0"/>
              <a:t>loại </a:t>
            </a:r>
            <a:r>
              <a:rPr spc="-5" dirty="0"/>
              <a:t>hình kiểm</a:t>
            </a:r>
            <a:r>
              <a:rPr spc="-45" dirty="0"/>
              <a:t> </a:t>
            </a:r>
            <a:r>
              <a:rPr spc="-5" dirty="0"/>
              <a:t>thử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233195"/>
            <a:ext cx="6606540" cy="156273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4.1. </a:t>
            </a:r>
            <a:r>
              <a:rPr sz="2800" spc="-10" dirty="0">
                <a:latin typeface="Arial"/>
                <a:cs typeface="Arial"/>
              </a:rPr>
              <a:t>Kiểm </a:t>
            </a:r>
            <a:r>
              <a:rPr sz="2800" spc="-5" dirty="0">
                <a:latin typeface="Arial"/>
                <a:cs typeface="Arial"/>
              </a:rPr>
              <a:t>thử chức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năng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4.2. </a:t>
            </a:r>
            <a:r>
              <a:rPr sz="2800" spc="-10" dirty="0">
                <a:latin typeface="Arial"/>
                <a:cs typeface="Arial"/>
              </a:rPr>
              <a:t>Kiểm </a:t>
            </a:r>
            <a:r>
              <a:rPr sz="2800" spc="-5" dirty="0">
                <a:latin typeface="Arial"/>
                <a:cs typeface="Arial"/>
              </a:rPr>
              <a:t>thử phi chức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năng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4.3. </a:t>
            </a:r>
            <a:r>
              <a:rPr sz="2800" spc="-10" dirty="0">
                <a:latin typeface="Arial"/>
                <a:cs typeface="Arial"/>
              </a:rPr>
              <a:t>Kiểm </a:t>
            </a:r>
            <a:r>
              <a:rPr sz="2800" spc="-5" dirty="0">
                <a:latin typeface="Arial"/>
                <a:cs typeface="Arial"/>
              </a:rPr>
              <a:t>thử liên quan đến </a:t>
            </a:r>
            <a:r>
              <a:rPr sz="2800" dirty="0">
                <a:latin typeface="Arial"/>
                <a:cs typeface="Arial"/>
              </a:rPr>
              <a:t>sự </a:t>
            </a:r>
            <a:r>
              <a:rPr sz="2800" spc="-5" dirty="0">
                <a:latin typeface="Arial"/>
                <a:cs typeface="Arial"/>
              </a:rPr>
              <a:t>thay</a:t>
            </a:r>
            <a:r>
              <a:rPr sz="2800" spc="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đổi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5060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Arial"/>
                <a:cs typeface="Arial"/>
              </a:rPr>
              <a:t>4.1. </a:t>
            </a:r>
            <a:r>
              <a:rPr b="0" spc="-10" dirty="0">
                <a:latin typeface="Arial"/>
                <a:cs typeface="Arial"/>
              </a:rPr>
              <a:t>Kiểm </a:t>
            </a:r>
            <a:r>
              <a:rPr b="0" dirty="0">
                <a:latin typeface="Arial"/>
                <a:cs typeface="Arial"/>
              </a:rPr>
              <a:t>thử chức</a:t>
            </a:r>
            <a:r>
              <a:rPr b="0" spc="-45" dirty="0">
                <a:latin typeface="Arial"/>
                <a:cs typeface="Arial"/>
              </a:rPr>
              <a:t> </a:t>
            </a:r>
            <a:r>
              <a:rPr b="0" spc="-5" dirty="0">
                <a:latin typeface="Arial"/>
                <a:cs typeface="Arial"/>
              </a:rPr>
              <a:t>năng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244854"/>
            <a:ext cx="7944484" cy="5131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Arial"/>
                <a:cs typeface="Arial"/>
              </a:rPr>
              <a:t>Qui </a:t>
            </a:r>
            <a:r>
              <a:rPr sz="2500" spc="20" dirty="0">
                <a:latin typeface="Arial"/>
                <a:cs typeface="Arial"/>
              </a:rPr>
              <a:t>trình </a:t>
            </a:r>
            <a:r>
              <a:rPr sz="2500" spc="-5" dirty="0">
                <a:latin typeface="Arial"/>
                <a:cs typeface="Arial"/>
              </a:rPr>
              <a:t>cố gắng </a:t>
            </a:r>
            <a:r>
              <a:rPr sz="2500" spc="30" dirty="0">
                <a:latin typeface="Arial"/>
                <a:cs typeface="Arial"/>
              </a:rPr>
              <a:t>tìm </a:t>
            </a:r>
            <a:r>
              <a:rPr sz="2500" spc="-5" dirty="0">
                <a:latin typeface="Arial"/>
                <a:cs typeface="Arial"/>
              </a:rPr>
              <a:t>ra các khác biệt giữa đặc tả bên  ngoài của phần mềm và thực tế mà phần mềm cung  cấp.</a:t>
            </a:r>
            <a:endParaRPr sz="2500">
              <a:latin typeface="Arial"/>
              <a:cs typeface="Arial"/>
            </a:endParaRPr>
          </a:p>
          <a:p>
            <a:pPr marL="355600" marR="26416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sz="2500" spc="-10" dirty="0">
                <a:latin typeface="Arial"/>
                <a:cs typeface="Arial"/>
              </a:rPr>
              <a:t>Đặc </a:t>
            </a:r>
            <a:r>
              <a:rPr sz="2500" spc="-5" dirty="0">
                <a:latin typeface="Arial"/>
                <a:cs typeface="Arial"/>
              </a:rPr>
              <a:t>tả bên ngoài của phần mềm là đặc tả chính </a:t>
            </a:r>
            <a:r>
              <a:rPr sz="2500" spc="-20" dirty="0">
                <a:latin typeface="Arial"/>
                <a:cs typeface="Arial"/>
              </a:rPr>
              <a:t>xác  </a:t>
            </a:r>
            <a:r>
              <a:rPr sz="2500" spc="-5" dirty="0">
                <a:latin typeface="Arial"/>
                <a:cs typeface="Arial"/>
              </a:rPr>
              <a:t>về hành vi của phần mềm theo </a:t>
            </a:r>
            <a:r>
              <a:rPr sz="2500" spc="-10" dirty="0">
                <a:latin typeface="Arial"/>
                <a:cs typeface="Arial"/>
              </a:rPr>
              <a:t>góc </a:t>
            </a:r>
            <a:r>
              <a:rPr sz="2500" spc="25" dirty="0">
                <a:latin typeface="Arial"/>
                <a:cs typeface="Arial"/>
              </a:rPr>
              <a:t>nhìn </a:t>
            </a:r>
            <a:r>
              <a:rPr sz="2500" spc="-5" dirty="0">
                <a:latin typeface="Arial"/>
                <a:cs typeface="Arial"/>
              </a:rPr>
              <a:t>của </a:t>
            </a:r>
            <a:r>
              <a:rPr sz="2500" spc="-10" dirty="0">
                <a:latin typeface="Arial"/>
                <a:cs typeface="Arial"/>
              </a:rPr>
              <a:t>người  </a:t>
            </a:r>
            <a:r>
              <a:rPr sz="2500" spc="-5" dirty="0">
                <a:latin typeface="Arial"/>
                <a:cs typeface="Arial"/>
              </a:rPr>
              <a:t>dùng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thấy.</a:t>
            </a:r>
            <a:endParaRPr sz="25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5"/>
              </a:spcBef>
              <a:buChar char="•"/>
              <a:tabLst>
                <a:tab pos="354965" algn="l"/>
                <a:tab pos="355600" algn="l"/>
              </a:tabLst>
            </a:pPr>
            <a:r>
              <a:rPr sz="2500" spc="-10" dirty="0">
                <a:latin typeface="Arial"/>
                <a:cs typeface="Arial"/>
              </a:rPr>
              <a:t>Các loại kiểm </a:t>
            </a:r>
            <a:r>
              <a:rPr sz="2500" spc="-5" dirty="0">
                <a:latin typeface="Arial"/>
                <a:cs typeface="Arial"/>
              </a:rPr>
              <a:t>thử chức</a:t>
            </a:r>
            <a:r>
              <a:rPr sz="2500" spc="6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năng:</a:t>
            </a:r>
            <a:endParaRPr sz="25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Char char="–"/>
              <a:tabLst>
                <a:tab pos="756920" algn="l"/>
              </a:tabLst>
            </a:pPr>
            <a:r>
              <a:rPr sz="2500" spc="-5" dirty="0">
                <a:latin typeface="Arial"/>
                <a:cs typeface="Arial"/>
              </a:rPr>
              <a:t>Kiểm thử chức năng của hệ</a:t>
            </a:r>
            <a:r>
              <a:rPr sz="2500" spc="2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thống</a:t>
            </a:r>
            <a:endParaRPr sz="25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Char char="–"/>
              <a:tabLst>
                <a:tab pos="756920" algn="l"/>
              </a:tabLst>
            </a:pPr>
            <a:r>
              <a:rPr sz="2500" spc="-5" dirty="0">
                <a:latin typeface="Arial"/>
                <a:cs typeface="Arial"/>
              </a:rPr>
              <a:t>Kiểm thử tích </a:t>
            </a:r>
            <a:r>
              <a:rPr sz="2500" spc="-10" dirty="0">
                <a:latin typeface="Arial"/>
                <a:cs typeface="Arial"/>
              </a:rPr>
              <a:t>hợp </a:t>
            </a:r>
            <a:r>
              <a:rPr sz="2500" dirty="0">
                <a:latin typeface="Arial"/>
                <a:cs typeface="Arial"/>
              </a:rPr>
              <a:t>dữ </a:t>
            </a:r>
            <a:r>
              <a:rPr sz="2500" spc="-10" dirty="0">
                <a:latin typeface="Arial"/>
                <a:cs typeface="Arial"/>
              </a:rPr>
              <a:t>liệu </a:t>
            </a:r>
            <a:r>
              <a:rPr sz="2500" spc="-5" dirty="0">
                <a:latin typeface="Arial"/>
                <a:cs typeface="Arial"/>
              </a:rPr>
              <a:t>và cơ sở dữ</a:t>
            </a:r>
            <a:r>
              <a:rPr sz="2500" spc="65" dirty="0">
                <a:latin typeface="Arial"/>
                <a:cs typeface="Arial"/>
              </a:rPr>
              <a:t> </a:t>
            </a:r>
            <a:r>
              <a:rPr sz="2500" spc="-10" dirty="0">
                <a:latin typeface="Arial"/>
                <a:cs typeface="Arial"/>
              </a:rPr>
              <a:t>liệu</a:t>
            </a:r>
            <a:endParaRPr sz="25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Char char="–"/>
              <a:tabLst>
                <a:tab pos="756920" algn="l"/>
              </a:tabLst>
            </a:pPr>
            <a:r>
              <a:rPr sz="2500" spc="-5" dirty="0">
                <a:latin typeface="Arial"/>
                <a:cs typeface="Arial"/>
              </a:rPr>
              <a:t>Kiểm thử vòng </a:t>
            </a:r>
            <a:r>
              <a:rPr sz="2500" spc="-10" dirty="0">
                <a:latin typeface="Arial"/>
                <a:cs typeface="Arial"/>
              </a:rPr>
              <a:t>lặp </a:t>
            </a:r>
            <a:r>
              <a:rPr sz="2500" spc="-5" dirty="0">
                <a:latin typeface="Arial"/>
                <a:cs typeface="Arial"/>
              </a:rPr>
              <a:t>công</a:t>
            </a:r>
            <a:r>
              <a:rPr sz="2500" spc="3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việc</a:t>
            </a:r>
            <a:endParaRPr sz="25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Char char="–"/>
              <a:tabLst>
                <a:tab pos="756920" algn="l"/>
              </a:tabLst>
            </a:pPr>
            <a:r>
              <a:rPr sz="2500" spc="-5" dirty="0">
                <a:latin typeface="Arial"/>
                <a:cs typeface="Arial"/>
              </a:rPr>
              <a:t>Kiểm thử kiểm soát truy</a:t>
            </a:r>
            <a:r>
              <a:rPr sz="2500" spc="5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cập</a:t>
            </a:r>
            <a:endParaRPr sz="25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Char char="–"/>
              <a:tabLst>
                <a:tab pos="756920" algn="l"/>
              </a:tabLst>
            </a:pPr>
            <a:r>
              <a:rPr sz="2500" spc="-5" dirty="0">
                <a:latin typeface="Arial"/>
                <a:cs typeface="Arial"/>
              </a:rPr>
              <a:t>Kiểm thử </a:t>
            </a:r>
            <a:r>
              <a:rPr sz="2500" spc="-10" dirty="0">
                <a:latin typeface="Arial"/>
                <a:cs typeface="Arial"/>
              </a:rPr>
              <a:t>giao</a:t>
            </a:r>
            <a:r>
              <a:rPr sz="2500" spc="15" dirty="0">
                <a:latin typeface="Arial"/>
                <a:cs typeface="Arial"/>
              </a:rPr>
              <a:t> </a:t>
            </a:r>
            <a:r>
              <a:rPr sz="2500" spc="-10" dirty="0">
                <a:latin typeface="Arial"/>
                <a:cs typeface="Arial"/>
              </a:rPr>
              <a:t>diện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373126"/>
            <a:ext cx="7345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Arial"/>
                <a:cs typeface="Arial"/>
              </a:rPr>
              <a:t>4.1.1. </a:t>
            </a:r>
            <a:r>
              <a:rPr b="0" spc="-10" dirty="0">
                <a:latin typeface="Arial"/>
                <a:cs typeface="Arial"/>
              </a:rPr>
              <a:t>Kiểm </a:t>
            </a:r>
            <a:r>
              <a:rPr b="0" spc="-5" dirty="0">
                <a:latin typeface="Arial"/>
                <a:cs typeface="Arial"/>
              </a:rPr>
              <a:t>thử chức năng hệ</a:t>
            </a:r>
            <a:r>
              <a:rPr b="0" spc="15" dirty="0">
                <a:latin typeface="Arial"/>
                <a:cs typeface="Arial"/>
              </a:rPr>
              <a:t> </a:t>
            </a:r>
            <a:r>
              <a:rPr b="0" spc="-5" dirty="0">
                <a:latin typeface="Arial"/>
                <a:cs typeface="Arial"/>
              </a:rPr>
              <a:t>thống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461008"/>
            <a:ext cx="8032750" cy="3866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Mục tiêu của </a:t>
            </a:r>
            <a:r>
              <a:rPr sz="3000" spc="-5" dirty="0">
                <a:latin typeface="Arial"/>
                <a:cs typeface="Arial"/>
              </a:rPr>
              <a:t>loại </a:t>
            </a:r>
            <a:r>
              <a:rPr sz="3000" dirty="0">
                <a:latin typeface="Arial"/>
                <a:cs typeface="Arial"/>
              </a:rPr>
              <a:t>kiểm thử </a:t>
            </a:r>
            <a:r>
              <a:rPr sz="3000" spc="-5" dirty="0">
                <a:latin typeface="Arial"/>
                <a:cs typeface="Arial"/>
              </a:rPr>
              <a:t>này là đảm bảo  đúng </a:t>
            </a:r>
            <a:r>
              <a:rPr sz="3000" dirty="0">
                <a:latin typeface="Arial"/>
                <a:cs typeface="Arial"/>
              </a:rPr>
              <a:t>mục tiêu của kiểm thử chức </a:t>
            </a:r>
            <a:r>
              <a:rPr sz="3000" spc="-5" dirty="0">
                <a:latin typeface="Arial"/>
                <a:cs typeface="Arial"/>
              </a:rPr>
              <a:t>năng:</a:t>
            </a:r>
            <a:r>
              <a:rPr sz="3000" spc="-13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nhập  dữ liệu- </a:t>
            </a:r>
            <a:r>
              <a:rPr sz="3000" dirty="0">
                <a:latin typeface="Arial"/>
                <a:cs typeface="Arial"/>
              </a:rPr>
              <a:t>xử </a:t>
            </a:r>
            <a:r>
              <a:rPr sz="3000" spc="-5" dirty="0">
                <a:latin typeface="Arial"/>
                <a:cs typeface="Arial"/>
              </a:rPr>
              <a:t>lý lấy </a:t>
            </a:r>
            <a:r>
              <a:rPr sz="3000" dirty="0">
                <a:latin typeface="Arial"/>
                <a:cs typeface="Arial"/>
              </a:rPr>
              <a:t>và kiểm </a:t>
            </a:r>
            <a:r>
              <a:rPr sz="3000" spc="-5" dirty="0">
                <a:latin typeface="Arial"/>
                <a:cs typeface="Arial"/>
              </a:rPr>
              <a:t>tra </a:t>
            </a:r>
            <a:r>
              <a:rPr sz="3000" dirty="0">
                <a:latin typeface="Arial"/>
                <a:cs typeface="Arial"/>
              </a:rPr>
              <a:t>kết </a:t>
            </a:r>
            <a:r>
              <a:rPr sz="3000" spc="-5" dirty="0">
                <a:latin typeface="Arial"/>
                <a:cs typeface="Arial"/>
              </a:rPr>
              <a:t>quả trả</a:t>
            </a:r>
            <a:r>
              <a:rPr sz="3000" spc="-5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về</a:t>
            </a:r>
            <a:endParaRPr sz="3000">
              <a:latin typeface="Arial"/>
              <a:cs typeface="Arial"/>
            </a:endParaRPr>
          </a:p>
          <a:p>
            <a:pPr marL="355600" marR="10160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Kiểm </a:t>
            </a:r>
            <a:r>
              <a:rPr sz="3000" spc="-5" dirty="0">
                <a:latin typeface="Arial"/>
                <a:cs typeface="Arial"/>
              </a:rPr>
              <a:t>tra </a:t>
            </a:r>
            <a:r>
              <a:rPr sz="3000" dirty="0">
                <a:latin typeface="Arial"/>
                <a:cs typeface="Arial"/>
              </a:rPr>
              <a:t>sản </a:t>
            </a:r>
            <a:r>
              <a:rPr sz="3000" spc="-5" dirty="0">
                <a:latin typeface="Arial"/>
                <a:cs typeface="Arial"/>
              </a:rPr>
              <a:t>phẩm phần </a:t>
            </a:r>
            <a:r>
              <a:rPr sz="3000" dirty="0">
                <a:latin typeface="Arial"/>
                <a:cs typeface="Arial"/>
              </a:rPr>
              <a:t>mềm và các </a:t>
            </a:r>
            <a:r>
              <a:rPr sz="3000" spc="-5" dirty="0">
                <a:latin typeface="Arial"/>
                <a:cs typeface="Arial"/>
              </a:rPr>
              <a:t>hoạt  động </a:t>
            </a:r>
            <a:r>
              <a:rPr sz="3000" dirty="0">
                <a:latin typeface="Arial"/>
                <a:cs typeface="Arial"/>
              </a:rPr>
              <a:t>của các </a:t>
            </a:r>
            <a:r>
              <a:rPr sz="3000" spc="-5" dirty="0">
                <a:latin typeface="Arial"/>
                <a:cs typeface="Arial"/>
              </a:rPr>
              <a:t>chức năng bên trong </a:t>
            </a:r>
            <a:r>
              <a:rPr sz="3000" dirty="0">
                <a:latin typeface="Arial"/>
                <a:cs typeface="Arial"/>
              </a:rPr>
              <a:t>sản</a:t>
            </a:r>
            <a:r>
              <a:rPr sz="3000" spc="-10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phẩm  đó bằng </a:t>
            </a:r>
            <a:r>
              <a:rPr sz="3000" dirty="0">
                <a:latin typeface="Arial"/>
                <a:cs typeface="Arial"/>
              </a:rPr>
              <a:t>cách </a:t>
            </a:r>
            <a:r>
              <a:rPr sz="3000" spc="-5" dirty="0">
                <a:latin typeface="Arial"/>
                <a:cs typeface="Arial"/>
              </a:rPr>
              <a:t>tương </a:t>
            </a:r>
            <a:r>
              <a:rPr sz="3000" dirty="0">
                <a:latin typeface="Arial"/>
                <a:cs typeface="Arial"/>
              </a:rPr>
              <a:t>tác thông </a:t>
            </a:r>
            <a:r>
              <a:rPr sz="3000" spc="-5" dirty="0">
                <a:latin typeface="Arial"/>
                <a:cs typeface="Arial"/>
              </a:rPr>
              <a:t>qua giao diện  người dùng </a:t>
            </a:r>
            <a:r>
              <a:rPr sz="3000" dirty="0">
                <a:latin typeface="Arial"/>
                <a:cs typeface="Arial"/>
              </a:rPr>
              <a:t>của sản</a:t>
            </a:r>
            <a:r>
              <a:rPr sz="3000" spc="-6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phẩm</a:t>
            </a:r>
            <a:endParaRPr sz="3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25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Phân </a:t>
            </a:r>
            <a:r>
              <a:rPr sz="3000" spc="-5" dirty="0">
                <a:latin typeface="Arial"/>
                <a:cs typeface="Arial"/>
              </a:rPr>
              <a:t>tích </a:t>
            </a:r>
            <a:r>
              <a:rPr sz="3000" dirty="0">
                <a:latin typeface="Arial"/>
                <a:cs typeface="Arial"/>
              </a:rPr>
              <a:t>kết </a:t>
            </a:r>
            <a:r>
              <a:rPr sz="3000" spc="-5" dirty="0">
                <a:latin typeface="Arial"/>
                <a:cs typeface="Arial"/>
              </a:rPr>
              <a:t>quả trả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về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5132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Arial"/>
                <a:cs typeface="Arial"/>
              </a:rPr>
              <a:t>4.1.2. </a:t>
            </a:r>
            <a:r>
              <a:rPr b="0" dirty="0">
                <a:latin typeface="Arial"/>
                <a:cs typeface="Arial"/>
              </a:rPr>
              <a:t>Kiểm thử </a:t>
            </a:r>
            <a:r>
              <a:rPr b="0" spc="-5" dirty="0">
                <a:latin typeface="Arial"/>
                <a:cs typeface="Arial"/>
              </a:rPr>
              <a:t>giao</a:t>
            </a:r>
            <a:r>
              <a:rPr b="0" spc="-105" dirty="0">
                <a:latin typeface="Arial"/>
                <a:cs typeface="Arial"/>
              </a:rPr>
              <a:t> </a:t>
            </a:r>
            <a:r>
              <a:rPr b="0" spc="-5" dirty="0">
                <a:latin typeface="Arial"/>
                <a:cs typeface="Arial"/>
              </a:rPr>
              <a:t>diện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464055"/>
            <a:ext cx="7920990" cy="4902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b="1" spc="-5" dirty="0">
                <a:latin typeface="Arial"/>
                <a:cs typeface="Arial"/>
              </a:rPr>
              <a:t>Mục tiêu</a:t>
            </a:r>
            <a:r>
              <a:rPr sz="2500" spc="-5" dirty="0">
                <a:latin typeface="Arial"/>
                <a:cs typeface="Arial"/>
              </a:rPr>
              <a:t>: kiểm tra </a:t>
            </a:r>
            <a:r>
              <a:rPr sz="2500" spc="-10" dirty="0">
                <a:latin typeface="Arial"/>
                <a:cs typeface="Arial"/>
              </a:rPr>
              <a:t>giao diện </a:t>
            </a:r>
            <a:r>
              <a:rPr sz="2500" spc="-5" dirty="0">
                <a:latin typeface="Arial"/>
                <a:cs typeface="Arial"/>
              </a:rPr>
              <a:t>của các chức năng trong  một sản phẩm hệ thống </a:t>
            </a:r>
            <a:r>
              <a:rPr sz="2500" spc="-10" dirty="0">
                <a:latin typeface="Arial"/>
                <a:cs typeface="Arial"/>
              </a:rPr>
              <a:t>hoạt </a:t>
            </a:r>
            <a:r>
              <a:rPr sz="2500" spc="-5" dirty="0">
                <a:latin typeface="Arial"/>
                <a:cs typeface="Arial"/>
              </a:rPr>
              <a:t>động so với thiết</a:t>
            </a:r>
            <a:r>
              <a:rPr sz="2500" spc="5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kế</a:t>
            </a:r>
            <a:endParaRPr sz="25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Arial"/>
                <a:cs typeface="Arial"/>
              </a:rPr>
              <a:t>Kiểm thử giao diện cần kiểm</a:t>
            </a:r>
            <a:r>
              <a:rPr sz="2500" spc="1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thử:</a:t>
            </a:r>
            <a:endParaRPr sz="2500">
              <a:latin typeface="Arial"/>
              <a:cs typeface="Arial"/>
            </a:endParaRPr>
          </a:p>
          <a:p>
            <a:pPr marL="844550" lvl="1" indent="-375285">
              <a:lnSpc>
                <a:spcPct val="100000"/>
              </a:lnSpc>
              <a:spcBef>
                <a:spcPts val="600"/>
              </a:spcBef>
              <a:buChar char="–"/>
              <a:tabLst>
                <a:tab pos="844550" algn="l"/>
                <a:tab pos="845185" algn="l"/>
              </a:tabLst>
            </a:pPr>
            <a:r>
              <a:rPr sz="2500" spc="-10" dirty="0">
                <a:latin typeface="Arial"/>
                <a:cs typeface="Arial"/>
              </a:rPr>
              <a:t>Liên </a:t>
            </a:r>
            <a:r>
              <a:rPr sz="2500" spc="-5" dirty="0">
                <a:latin typeface="Arial"/>
                <a:cs typeface="Arial"/>
              </a:rPr>
              <a:t>kết hay chuyển</a:t>
            </a:r>
            <a:r>
              <a:rPr sz="2500" spc="1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tiếp</a:t>
            </a:r>
            <a:endParaRPr sz="2500">
              <a:latin typeface="Arial"/>
              <a:cs typeface="Arial"/>
            </a:endParaRPr>
          </a:p>
          <a:p>
            <a:pPr marL="844550" lvl="1" indent="-375285">
              <a:lnSpc>
                <a:spcPct val="100000"/>
              </a:lnSpc>
              <a:spcBef>
                <a:spcPts val="600"/>
              </a:spcBef>
              <a:buChar char="–"/>
              <a:tabLst>
                <a:tab pos="844550" algn="l"/>
                <a:tab pos="845185" algn="l"/>
              </a:tabLst>
            </a:pPr>
            <a:r>
              <a:rPr sz="2500" spc="-10" dirty="0">
                <a:latin typeface="Arial"/>
                <a:cs typeface="Arial"/>
              </a:rPr>
              <a:t>Cách </a:t>
            </a:r>
            <a:r>
              <a:rPr sz="2500" spc="-5" dirty="0">
                <a:latin typeface="Arial"/>
                <a:cs typeface="Arial"/>
              </a:rPr>
              <a:t>thức truy cập (sử dụng phím tab,</a:t>
            </a:r>
            <a:r>
              <a:rPr sz="2500" spc="9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chuột…)</a:t>
            </a:r>
            <a:endParaRPr sz="2500">
              <a:latin typeface="Arial"/>
              <a:cs typeface="Arial"/>
            </a:endParaRPr>
          </a:p>
          <a:p>
            <a:pPr marL="844550" lvl="1" indent="-375285">
              <a:lnSpc>
                <a:spcPct val="100000"/>
              </a:lnSpc>
              <a:spcBef>
                <a:spcPts val="605"/>
              </a:spcBef>
              <a:buChar char="–"/>
              <a:tabLst>
                <a:tab pos="844550" algn="l"/>
                <a:tab pos="845185" algn="l"/>
              </a:tabLst>
            </a:pPr>
            <a:r>
              <a:rPr sz="2500" spc="-5" dirty="0">
                <a:latin typeface="Arial"/>
                <a:cs typeface="Arial"/>
              </a:rPr>
              <a:t>Kiểm tra các đối tượng trên màn</a:t>
            </a:r>
            <a:r>
              <a:rPr sz="2500" spc="90" dirty="0">
                <a:latin typeface="Arial"/>
                <a:cs typeface="Arial"/>
              </a:rPr>
              <a:t> </a:t>
            </a:r>
            <a:r>
              <a:rPr sz="2500" spc="20" dirty="0">
                <a:latin typeface="Arial"/>
                <a:cs typeface="Arial"/>
              </a:rPr>
              <a:t>hình:</a:t>
            </a:r>
            <a:endParaRPr sz="2500">
              <a:latin typeface="Arial"/>
              <a:cs typeface="Arial"/>
            </a:endParaRPr>
          </a:p>
          <a:p>
            <a:pPr marL="844550" lvl="1" indent="-375285">
              <a:lnSpc>
                <a:spcPct val="100000"/>
              </a:lnSpc>
              <a:spcBef>
                <a:spcPts val="600"/>
              </a:spcBef>
              <a:buChar char="–"/>
              <a:tabLst>
                <a:tab pos="844550" algn="l"/>
                <a:tab pos="845185" algn="l"/>
              </a:tabLst>
            </a:pPr>
            <a:r>
              <a:rPr sz="2500" spc="-5" dirty="0">
                <a:latin typeface="Arial"/>
                <a:cs typeface="Arial"/>
              </a:rPr>
              <a:t>Màu</a:t>
            </a:r>
            <a:r>
              <a:rPr sz="2500" spc="1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sắc</a:t>
            </a:r>
            <a:endParaRPr sz="2500">
              <a:latin typeface="Arial"/>
              <a:cs typeface="Arial"/>
            </a:endParaRPr>
          </a:p>
          <a:p>
            <a:pPr marL="844550" lvl="1" indent="-375285">
              <a:lnSpc>
                <a:spcPct val="100000"/>
              </a:lnSpc>
              <a:spcBef>
                <a:spcPts val="600"/>
              </a:spcBef>
              <a:buChar char="–"/>
              <a:tabLst>
                <a:tab pos="844550" algn="l"/>
                <a:tab pos="845185" algn="l"/>
              </a:tabLst>
            </a:pPr>
            <a:r>
              <a:rPr sz="2500" spc="-5" dirty="0">
                <a:latin typeface="Arial"/>
                <a:cs typeface="Arial"/>
              </a:rPr>
              <a:t>Vị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trí</a:t>
            </a:r>
            <a:endParaRPr sz="2500">
              <a:latin typeface="Arial"/>
              <a:cs typeface="Arial"/>
            </a:endParaRPr>
          </a:p>
          <a:p>
            <a:pPr marL="844550" lvl="1" indent="-375285">
              <a:lnSpc>
                <a:spcPct val="100000"/>
              </a:lnSpc>
              <a:spcBef>
                <a:spcPts val="600"/>
              </a:spcBef>
              <a:buChar char="–"/>
              <a:tabLst>
                <a:tab pos="844550" algn="l"/>
                <a:tab pos="845185" algn="l"/>
              </a:tabLst>
            </a:pPr>
            <a:r>
              <a:rPr sz="2500" spc="-5" dirty="0">
                <a:latin typeface="Arial"/>
                <a:cs typeface="Arial"/>
              </a:rPr>
              <a:t>Kích thước</a:t>
            </a:r>
            <a:r>
              <a:rPr sz="2500" spc="1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chữ</a:t>
            </a:r>
            <a:endParaRPr sz="2500">
              <a:latin typeface="Arial"/>
              <a:cs typeface="Arial"/>
            </a:endParaRPr>
          </a:p>
          <a:p>
            <a:pPr marL="844550" lvl="1" indent="-375285">
              <a:lnSpc>
                <a:spcPct val="100000"/>
              </a:lnSpc>
              <a:spcBef>
                <a:spcPts val="600"/>
              </a:spcBef>
              <a:buChar char="–"/>
              <a:tabLst>
                <a:tab pos="844550" algn="l"/>
                <a:tab pos="845185" algn="l"/>
              </a:tabLst>
            </a:pPr>
            <a:r>
              <a:rPr sz="2500" spc="-5" dirty="0">
                <a:latin typeface="Arial"/>
                <a:cs typeface="Arial"/>
              </a:rPr>
              <a:t>Kiểu đối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tượng</a:t>
            </a:r>
            <a:endParaRPr sz="25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  <a:tabLst>
                <a:tab pos="844550" algn="l"/>
              </a:tabLst>
            </a:pPr>
            <a:r>
              <a:rPr sz="2500" spc="-5" dirty="0">
                <a:latin typeface="Arial"/>
                <a:cs typeface="Arial"/>
              </a:rPr>
              <a:t>–	….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373126"/>
            <a:ext cx="8432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Arial"/>
                <a:cs typeface="Arial"/>
              </a:rPr>
              <a:t>4.1.3. </a:t>
            </a:r>
            <a:r>
              <a:rPr b="0" spc="-10" dirty="0">
                <a:latin typeface="Arial"/>
                <a:cs typeface="Arial"/>
              </a:rPr>
              <a:t>Kiểm </a:t>
            </a:r>
            <a:r>
              <a:rPr b="0" spc="-5" dirty="0">
                <a:latin typeface="Arial"/>
                <a:cs typeface="Arial"/>
              </a:rPr>
              <a:t>thử tích hợp dữ liệu và</a:t>
            </a:r>
            <a:r>
              <a:rPr b="0" spc="45" dirty="0">
                <a:latin typeface="Arial"/>
                <a:cs typeface="Arial"/>
              </a:rPr>
              <a:t> </a:t>
            </a:r>
            <a:r>
              <a:rPr b="0" spc="-10" dirty="0">
                <a:latin typeface="Arial"/>
                <a:cs typeface="Arial"/>
              </a:rPr>
              <a:t>CSDL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461008"/>
            <a:ext cx="7964170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Kiểm </a:t>
            </a:r>
            <a:r>
              <a:rPr sz="3000" spc="-5" dirty="0">
                <a:latin typeface="Arial"/>
                <a:cs typeface="Arial"/>
              </a:rPr>
              <a:t>tra </a:t>
            </a:r>
            <a:r>
              <a:rPr sz="3000" dirty="0">
                <a:latin typeface="Arial"/>
                <a:cs typeface="Arial"/>
              </a:rPr>
              <a:t>các chức </a:t>
            </a:r>
            <a:r>
              <a:rPr sz="3000" spc="-5" dirty="0">
                <a:latin typeface="Arial"/>
                <a:cs typeface="Arial"/>
              </a:rPr>
              <a:t>năng </a:t>
            </a:r>
            <a:r>
              <a:rPr sz="3000" dirty="0">
                <a:latin typeface="Arial"/>
                <a:cs typeface="Arial"/>
              </a:rPr>
              <a:t>của </a:t>
            </a:r>
            <a:r>
              <a:rPr sz="3000" spc="-5" dirty="0">
                <a:latin typeface="Arial"/>
                <a:cs typeface="Arial"/>
              </a:rPr>
              <a:t>một </a:t>
            </a:r>
            <a:r>
              <a:rPr sz="3000" dirty="0">
                <a:latin typeface="Arial"/>
                <a:cs typeface="Arial"/>
              </a:rPr>
              <a:t>sản </a:t>
            </a:r>
            <a:r>
              <a:rPr sz="3000" spc="-5" dirty="0">
                <a:latin typeface="Arial"/>
                <a:cs typeface="Arial"/>
              </a:rPr>
              <a:t>phẩm  hay hệ </a:t>
            </a:r>
            <a:r>
              <a:rPr sz="3000" dirty="0">
                <a:latin typeface="Arial"/>
                <a:cs typeface="Arial"/>
              </a:rPr>
              <a:t>thống </a:t>
            </a:r>
            <a:r>
              <a:rPr sz="3000" spc="-5" dirty="0">
                <a:latin typeface="Arial"/>
                <a:cs typeface="Arial"/>
              </a:rPr>
              <a:t>phần </a:t>
            </a:r>
            <a:r>
              <a:rPr sz="3000" dirty="0">
                <a:latin typeface="Arial"/>
                <a:cs typeface="Arial"/>
              </a:rPr>
              <a:t>mềm </a:t>
            </a:r>
            <a:r>
              <a:rPr sz="3000" spc="-5" dirty="0">
                <a:latin typeface="Arial"/>
                <a:cs typeface="Arial"/>
              </a:rPr>
              <a:t>hoạt động đúng  </a:t>
            </a:r>
            <a:r>
              <a:rPr sz="3000" dirty="0">
                <a:latin typeface="Arial"/>
                <a:cs typeface="Arial"/>
              </a:rPr>
              <a:t>không sau khi sản </a:t>
            </a:r>
            <a:r>
              <a:rPr sz="3000" spc="-5" dirty="0">
                <a:latin typeface="Arial"/>
                <a:cs typeface="Arial"/>
              </a:rPr>
              <a:t>phẩm pm đó đã </a:t>
            </a:r>
            <a:r>
              <a:rPr sz="3000" dirty="0">
                <a:latin typeface="Arial"/>
                <a:cs typeface="Arial"/>
              </a:rPr>
              <a:t>có sự</a:t>
            </a:r>
            <a:r>
              <a:rPr sz="3000" spc="-12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tích  hợp hay đưa dữ liệu </a:t>
            </a:r>
            <a:r>
              <a:rPr sz="3000" dirty="0">
                <a:latin typeface="Arial"/>
                <a:cs typeface="Arial"/>
              </a:rPr>
              <a:t>cũ, </a:t>
            </a:r>
            <a:r>
              <a:rPr sz="3000" spc="-5" dirty="0">
                <a:latin typeface="Arial"/>
                <a:cs typeface="Arial"/>
              </a:rPr>
              <a:t>dữ liệu đã </a:t>
            </a:r>
            <a:r>
              <a:rPr sz="3000" dirty="0">
                <a:latin typeface="Arial"/>
                <a:cs typeface="Arial"/>
              </a:rPr>
              <a:t>có sẵn từ  </a:t>
            </a:r>
            <a:r>
              <a:rPr sz="3000" spc="-5" dirty="0">
                <a:latin typeface="Arial"/>
                <a:cs typeface="Arial"/>
              </a:rPr>
              <a:t>bên ngoài </a:t>
            </a:r>
            <a:r>
              <a:rPr sz="3000" dirty="0">
                <a:latin typeface="Arial"/>
                <a:cs typeface="Arial"/>
              </a:rPr>
              <a:t>vào sản</a:t>
            </a:r>
            <a:r>
              <a:rPr sz="3000" spc="-5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phẩm.</a:t>
            </a:r>
            <a:endParaRPr sz="3000">
              <a:latin typeface="Arial"/>
              <a:cs typeface="Arial"/>
            </a:endParaRPr>
          </a:p>
          <a:p>
            <a:pPr marL="355600" marR="390525" indent="-342900">
              <a:lnSpc>
                <a:spcPct val="100000"/>
              </a:lnSpc>
              <a:spcBef>
                <a:spcPts val="725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Đảm bảo </a:t>
            </a:r>
            <a:r>
              <a:rPr sz="3000" dirty="0">
                <a:latin typeface="Arial"/>
                <a:cs typeface="Arial"/>
              </a:rPr>
              <a:t>các chức </a:t>
            </a:r>
            <a:r>
              <a:rPr sz="3000" spc="-5" dirty="0">
                <a:latin typeface="Arial"/>
                <a:cs typeface="Arial"/>
              </a:rPr>
              <a:t>năng </a:t>
            </a:r>
            <a:r>
              <a:rPr sz="3000" dirty="0">
                <a:latin typeface="Arial"/>
                <a:cs typeface="Arial"/>
              </a:rPr>
              <a:t>của </a:t>
            </a:r>
            <a:r>
              <a:rPr sz="3000" spc="-5" dirty="0">
                <a:latin typeface="Arial"/>
                <a:cs typeface="Arial"/>
              </a:rPr>
              <a:t>hệ thống</a:t>
            </a:r>
            <a:r>
              <a:rPr sz="3000" spc="-114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mới  sử </a:t>
            </a:r>
            <a:r>
              <a:rPr sz="3000" spc="-5" dirty="0">
                <a:latin typeface="Arial"/>
                <a:cs typeface="Arial"/>
              </a:rPr>
              <a:t>dụng được </a:t>
            </a:r>
            <a:r>
              <a:rPr sz="3000" dirty="0">
                <a:latin typeface="Arial"/>
                <a:cs typeface="Arial"/>
              </a:rPr>
              <a:t>các </a:t>
            </a:r>
            <a:r>
              <a:rPr sz="3000" spc="-5" dirty="0">
                <a:latin typeface="Arial"/>
                <a:cs typeface="Arial"/>
              </a:rPr>
              <a:t>dữ </a:t>
            </a:r>
            <a:r>
              <a:rPr sz="3000" dirty="0">
                <a:latin typeface="Arial"/>
                <a:cs typeface="Arial"/>
              </a:rPr>
              <a:t>liệu</a:t>
            </a:r>
            <a:r>
              <a:rPr sz="3000" spc="-5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cũ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287528"/>
            <a:ext cx="70637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Arial"/>
                <a:cs typeface="Arial"/>
              </a:rPr>
              <a:t>4.1.4. </a:t>
            </a:r>
            <a:r>
              <a:rPr b="0" spc="-10" dirty="0">
                <a:latin typeface="Arial"/>
                <a:cs typeface="Arial"/>
              </a:rPr>
              <a:t>Kiểm </a:t>
            </a:r>
            <a:r>
              <a:rPr b="0" spc="-5" dirty="0">
                <a:latin typeface="Arial"/>
                <a:cs typeface="Arial"/>
              </a:rPr>
              <a:t>thử vòng lặp </a:t>
            </a:r>
            <a:r>
              <a:rPr b="0" dirty="0">
                <a:latin typeface="Arial"/>
                <a:cs typeface="Arial"/>
              </a:rPr>
              <a:t>công</a:t>
            </a:r>
            <a:r>
              <a:rPr b="0" spc="-1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việc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461008"/>
            <a:ext cx="798322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Đảm bảo hoạt động </a:t>
            </a:r>
            <a:r>
              <a:rPr sz="3000" dirty="0">
                <a:latin typeface="Arial"/>
                <a:cs typeface="Arial"/>
              </a:rPr>
              <a:t>của các công việc </a:t>
            </a:r>
            <a:r>
              <a:rPr sz="3000" spc="-5" dirty="0">
                <a:latin typeface="Arial"/>
                <a:cs typeface="Arial"/>
              </a:rPr>
              <a:t>được  </a:t>
            </a:r>
            <a:r>
              <a:rPr sz="3000" dirty="0">
                <a:latin typeface="Arial"/>
                <a:cs typeface="Arial"/>
              </a:rPr>
              <a:t>chạy </a:t>
            </a:r>
            <a:r>
              <a:rPr sz="3000" spc="-10" dirty="0">
                <a:latin typeface="Arial"/>
                <a:cs typeface="Arial"/>
              </a:rPr>
              <a:t>tự </a:t>
            </a:r>
            <a:r>
              <a:rPr sz="3000" spc="-5" dirty="0">
                <a:latin typeface="Arial"/>
                <a:cs typeface="Arial"/>
              </a:rPr>
              <a:t>động </a:t>
            </a:r>
            <a:r>
              <a:rPr sz="3000" dirty="0">
                <a:latin typeface="Arial"/>
                <a:cs typeface="Arial"/>
              </a:rPr>
              <a:t>theo lịch </a:t>
            </a:r>
            <a:r>
              <a:rPr sz="3000" spc="-5" dirty="0">
                <a:latin typeface="Arial"/>
                <a:cs typeface="Arial"/>
              </a:rPr>
              <a:t>đã đặt trước </a:t>
            </a:r>
            <a:r>
              <a:rPr sz="3000" dirty="0">
                <a:latin typeface="Arial"/>
                <a:cs typeface="Arial"/>
              </a:rPr>
              <a:t>không</a:t>
            </a:r>
            <a:r>
              <a:rPr sz="3000" spc="-11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do  người dùng </a:t>
            </a:r>
            <a:r>
              <a:rPr sz="3000" dirty="0">
                <a:latin typeface="Arial"/>
                <a:cs typeface="Arial"/>
              </a:rPr>
              <a:t>tác</a:t>
            </a:r>
            <a:r>
              <a:rPr sz="3000" spc="-5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động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373126"/>
            <a:ext cx="69894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Arial"/>
                <a:cs typeface="Arial"/>
              </a:rPr>
              <a:t>4.1.5. </a:t>
            </a:r>
            <a:r>
              <a:rPr b="0" spc="-10" dirty="0">
                <a:latin typeface="Arial"/>
                <a:cs typeface="Arial"/>
              </a:rPr>
              <a:t>Kiểm </a:t>
            </a:r>
            <a:r>
              <a:rPr b="0" spc="-5" dirty="0">
                <a:latin typeface="Arial"/>
                <a:cs typeface="Arial"/>
              </a:rPr>
              <a:t>thử kiểm soát truy</a:t>
            </a:r>
            <a:r>
              <a:rPr b="0" spc="55" dirty="0">
                <a:latin typeface="Arial"/>
                <a:cs typeface="Arial"/>
              </a:rPr>
              <a:t> </a:t>
            </a:r>
            <a:r>
              <a:rPr b="0" spc="-5" dirty="0">
                <a:latin typeface="Arial"/>
                <a:cs typeface="Arial"/>
              </a:rPr>
              <a:t>cập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61008"/>
            <a:ext cx="8025130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6034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Đảm bảo </a:t>
            </a:r>
            <a:r>
              <a:rPr sz="3000" dirty="0">
                <a:latin typeface="Arial"/>
                <a:cs typeface="Arial"/>
              </a:rPr>
              <a:t>các tác </a:t>
            </a:r>
            <a:r>
              <a:rPr sz="3000" spc="-5" dirty="0">
                <a:latin typeface="Arial"/>
                <a:cs typeface="Arial"/>
              </a:rPr>
              <a:t>nhân, người </a:t>
            </a:r>
            <a:r>
              <a:rPr sz="3000" dirty="0">
                <a:latin typeface="Arial"/>
                <a:cs typeface="Arial"/>
              </a:rPr>
              <a:t>sử </a:t>
            </a:r>
            <a:r>
              <a:rPr sz="3000" spc="-5" dirty="0">
                <a:latin typeface="Arial"/>
                <a:cs typeface="Arial"/>
              </a:rPr>
              <a:t>dụng </a:t>
            </a:r>
            <a:r>
              <a:rPr sz="3000" dirty="0">
                <a:latin typeface="Arial"/>
                <a:cs typeface="Arial"/>
              </a:rPr>
              <a:t>chỉ</a:t>
            </a:r>
            <a:r>
              <a:rPr sz="3000" spc="-12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có  thể </a:t>
            </a:r>
            <a:r>
              <a:rPr sz="3000" spc="-5" dirty="0">
                <a:latin typeface="Arial"/>
                <a:cs typeface="Arial"/>
              </a:rPr>
              <a:t>truy </a:t>
            </a:r>
            <a:r>
              <a:rPr sz="3000" dirty="0">
                <a:latin typeface="Arial"/>
                <a:cs typeface="Arial"/>
              </a:rPr>
              <a:t>cập vào </a:t>
            </a:r>
            <a:r>
              <a:rPr sz="3000" spc="-5" dirty="0">
                <a:latin typeface="Arial"/>
                <a:cs typeface="Arial"/>
              </a:rPr>
              <a:t>đúng </a:t>
            </a:r>
            <a:r>
              <a:rPr sz="3000" dirty="0">
                <a:latin typeface="Arial"/>
                <a:cs typeface="Arial"/>
              </a:rPr>
              <a:t>chức </a:t>
            </a:r>
            <a:r>
              <a:rPr sz="3000" spc="-5" dirty="0">
                <a:latin typeface="Arial"/>
                <a:cs typeface="Arial"/>
              </a:rPr>
              <a:t>năng họ được  phép truy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cập</a:t>
            </a:r>
            <a:endParaRPr sz="30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Đảm bảo </a:t>
            </a:r>
            <a:r>
              <a:rPr sz="3000" dirty="0">
                <a:latin typeface="Arial"/>
                <a:cs typeface="Arial"/>
              </a:rPr>
              <a:t>chỉ </a:t>
            </a:r>
            <a:r>
              <a:rPr sz="3000" spc="-5" dirty="0">
                <a:latin typeface="Arial"/>
                <a:cs typeface="Arial"/>
              </a:rPr>
              <a:t>những người dùng được phân  quyền truy </a:t>
            </a:r>
            <a:r>
              <a:rPr sz="3000" dirty="0">
                <a:latin typeface="Arial"/>
                <a:cs typeface="Arial"/>
              </a:rPr>
              <a:t>cập </a:t>
            </a:r>
            <a:r>
              <a:rPr sz="3000" spc="-5" dirty="0">
                <a:latin typeface="Arial"/>
                <a:cs typeface="Arial"/>
              </a:rPr>
              <a:t>hệ </a:t>
            </a:r>
            <a:r>
              <a:rPr sz="3000" spc="-10" dirty="0">
                <a:latin typeface="Arial"/>
                <a:cs typeface="Arial"/>
              </a:rPr>
              <a:t>thống </a:t>
            </a:r>
            <a:r>
              <a:rPr sz="3000" dirty="0">
                <a:latin typeface="Arial"/>
                <a:cs typeface="Arial"/>
              </a:rPr>
              <a:t>mới có thể </a:t>
            </a:r>
            <a:r>
              <a:rPr sz="3000" spc="-5" dirty="0">
                <a:latin typeface="Arial"/>
                <a:cs typeface="Arial"/>
              </a:rPr>
              <a:t>truy </a:t>
            </a:r>
            <a:r>
              <a:rPr sz="3000" dirty="0">
                <a:latin typeface="Arial"/>
                <a:cs typeface="Arial"/>
              </a:rPr>
              <a:t>cập  vào </a:t>
            </a:r>
            <a:r>
              <a:rPr sz="3000" spc="-5" dirty="0">
                <a:latin typeface="Arial"/>
                <a:cs typeface="Arial"/>
              </a:rPr>
              <a:t>hệ thống </a:t>
            </a:r>
            <a:r>
              <a:rPr sz="3000" dirty="0">
                <a:latin typeface="Arial"/>
                <a:cs typeface="Arial"/>
              </a:rPr>
              <a:t>và </a:t>
            </a:r>
            <a:r>
              <a:rPr sz="3000" spc="-5" dirty="0">
                <a:latin typeface="Arial"/>
                <a:cs typeface="Arial"/>
              </a:rPr>
              <a:t>thông qua </a:t>
            </a:r>
            <a:r>
              <a:rPr sz="3000" dirty="0">
                <a:latin typeface="Arial"/>
                <a:cs typeface="Arial"/>
              </a:rPr>
              <a:t>các </a:t>
            </a:r>
            <a:r>
              <a:rPr sz="3000" spc="-5" dirty="0">
                <a:latin typeface="Arial"/>
                <a:cs typeface="Arial"/>
              </a:rPr>
              <a:t>gateway</a:t>
            </a:r>
            <a:r>
              <a:rPr sz="3000" spc="-10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thích  hợp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19275" y="4572000"/>
            <a:ext cx="5856859" cy="190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57969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Arial"/>
                <a:cs typeface="Arial"/>
              </a:rPr>
              <a:t>4.2. </a:t>
            </a:r>
            <a:r>
              <a:rPr b="0" spc="-10" dirty="0">
                <a:latin typeface="Arial"/>
                <a:cs typeface="Arial"/>
              </a:rPr>
              <a:t>Kiểm </a:t>
            </a:r>
            <a:r>
              <a:rPr b="0" dirty="0">
                <a:latin typeface="Arial"/>
                <a:cs typeface="Arial"/>
              </a:rPr>
              <a:t>thử </a:t>
            </a:r>
            <a:r>
              <a:rPr b="0" spc="-5" dirty="0">
                <a:latin typeface="Arial"/>
                <a:cs typeface="Arial"/>
              </a:rPr>
              <a:t>phi </a:t>
            </a:r>
            <a:r>
              <a:rPr b="0" dirty="0">
                <a:latin typeface="Arial"/>
                <a:cs typeface="Arial"/>
              </a:rPr>
              <a:t>chức</a:t>
            </a:r>
            <a:r>
              <a:rPr b="0" spc="-40" dirty="0">
                <a:latin typeface="Arial"/>
                <a:cs typeface="Arial"/>
              </a:rPr>
              <a:t> </a:t>
            </a:r>
            <a:r>
              <a:rPr b="0" spc="-5" dirty="0">
                <a:latin typeface="Arial"/>
                <a:cs typeface="Arial"/>
              </a:rPr>
              <a:t>năng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244854"/>
            <a:ext cx="7920355" cy="5055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32384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Arial"/>
                <a:cs typeface="Arial"/>
              </a:rPr>
              <a:t>Tập trung vào kiểm thử sản </a:t>
            </a:r>
            <a:r>
              <a:rPr sz="2500" spc="-10" dirty="0">
                <a:latin typeface="Arial"/>
                <a:cs typeface="Arial"/>
              </a:rPr>
              <a:t>phẩm, </a:t>
            </a:r>
            <a:r>
              <a:rPr sz="2500" spc="-5" dirty="0">
                <a:latin typeface="Arial"/>
                <a:cs typeface="Arial"/>
              </a:rPr>
              <a:t>hệ thống phần  mềm cần kiểm thử có </a:t>
            </a:r>
            <a:r>
              <a:rPr sz="2500" spc="-10" dirty="0">
                <a:latin typeface="Arial"/>
                <a:cs typeface="Arial"/>
              </a:rPr>
              <a:t>những đặc </a:t>
            </a:r>
            <a:r>
              <a:rPr sz="2500" spc="-5" dirty="0">
                <a:latin typeface="Arial"/>
                <a:cs typeface="Arial"/>
              </a:rPr>
              <a:t>tính </a:t>
            </a:r>
            <a:r>
              <a:rPr sz="2500" dirty="0">
                <a:latin typeface="Arial"/>
                <a:cs typeface="Arial"/>
              </a:rPr>
              <a:t>tốt </a:t>
            </a:r>
            <a:r>
              <a:rPr sz="2500" spc="-5" dirty="0">
                <a:latin typeface="Arial"/>
                <a:cs typeface="Arial"/>
              </a:rPr>
              <a:t>như thế nào  (how well)</a:t>
            </a:r>
            <a:endParaRPr sz="2500">
              <a:latin typeface="Arial"/>
              <a:cs typeface="Arial"/>
            </a:endParaRPr>
          </a:p>
          <a:p>
            <a:pPr marL="355600" marR="70485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Arial"/>
                <a:cs typeface="Arial"/>
              </a:rPr>
              <a:t>Kiểm thử phi chức năng có thể </a:t>
            </a:r>
            <a:r>
              <a:rPr sz="2500" spc="-10" dirty="0">
                <a:latin typeface="Arial"/>
                <a:cs typeface="Arial"/>
              </a:rPr>
              <a:t>được </a:t>
            </a:r>
            <a:r>
              <a:rPr sz="2500" spc="-5" dirty="0">
                <a:latin typeface="Arial"/>
                <a:cs typeface="Arial"/>
              </a:rPr>
              <a:t>sử dụng ở mọi  cấp độ kiểm thử </a:t>
            </a:r>
            <a:r>
              <a:rPr sz="2500" spc="-10" dirty="0">
                <a:latin typeface="Arial"/>
                <a:cs typeface="Arial"/>
              </a:rPr>
              <a:t>nhưng </a:t>
            </a:r>
            <a:r>
              <a:rPr sz="2500" spc="-5" dirty="0">
                <a:latin typeface="Arial"/>
                <a:cs typeface="Arial"/>
              </a:rPr>
              <a:t>thường </a:t>
            </a:r>
            <a:r>
              <a:rPr sz="2500" spc="-10" dirty="0">
                <a:latin typeface="Arial"/>
                <a:cs typeface="Arial"/>
              </a:rPr>
              <a:t>được </a:t>
            </a:r>
            <a:r>
              <a:rPr sz="2500" spc="-5" dirty="0">
                <a:latin typeface="Arial"/>
                <a:cs typeface="Arial"/>
              </a:rPr>
              <a:t>sử dụng </a:t>
            </a:r>
            <a:r>
              <a:rPr sz="2500" spc="-10" dirty="0">
                <a:latin typeface="Arial"/>
                <a:cs typeface="Arial"/>
              </a:rPr>
              <a:t>hiệu  </a:t>
            </a:r>
            <a:r>
              <a:rPr sz="2500" spc="-5" dirty="0">
                <a:latin typeface="Arial"/>
                <a:cs typeface="Arial"/>
              </a:rPr>
              <a:t>quả </a:t>
            </a:r>
            <a:r>
              <a:rPr sz="2500" spc="-10" dirty="0">
                <a:latin typeface="Arial"/>
                <a:cs typeface="Arial"/>
              </a:rPr>
              <a:t>nhất </a:t>
            </a:r>
            <a:r>
              <a:rPr sz="2500" spc="-5" dirty="0">
                <a:latin typeface="Arial"/>
                <a:cs typeface="Arial"/>
              </a:rPr>
              <a:t>trong cấp độ kiểm thử hệ thống và kiểm thử  chấp </a:t>
            </a:r>
            <a:r>
              <a:rPr sz="2500" spc="-10" dirty="0">
                <a:latin typeface="Arial"/>
                <a:cs typeface="Arial"/>
              </a:rPr>
              <a:t>nhận </a:t>
            </a:r>
            <a:r>
              <a:rPr sz="2500" spc="-5" dirty="0">
                <a:latin typeface="Arial"/>
                <a:cs typeface="Arial"/>
              </a:rPr>
              <a:t>sản</a:t>
            </a:r>
            <a:r>
              <a:rPr sz="2500" dirty="0">
                <a:latin typeface="Arial"/>
                <a:cs typeface="Arial"/>
              </a:rPr>
              <a:t> </a:t>
            </a:r>
            <a:r>
              <a:rPr sz="2500" spc="-10" dirty="0">
                <a:latin typeface="Arial"/>
                <a:cs typeface="Arial"/>
              </a:rPr>
              <a:t>phẩm.</a:t>
            </a:r>
            <a:endParaRPr sz="25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5"/>
              </a:spcBef>
              <a:buChar char="•"/>
              <a:tabLst>
                <a:tab pos="354965" algn="l"/>
                <a:tab pos="355600" algn="l"/>
              </a:tabLst>
            </a:pPr>
            <a:r>
              <a:rPr sz="2500" spc="-10" dirty="0">
                <a:latin typeface="Arial"/>
                <a:cs typeface="Arial"/>
              </a:rPr>
              <a:t>Các loại kiểm </a:t>
            </a:r>
            <a:r>
              <a:rPr sz="2500" spc="-5" dirty="0">
                <a:latin typeface="Arial"/>
                <a:cs typeface="Arial"/>
              </a:rPr>
              <a:t>thử phi chức năng </a:t>
            </a:r>
            <a:r>
              <a:rPr sz="2500" dirty="0">
                <a:latin typeface="Arial"/>
                <a:cs typeface="Arial"/>
              </a:rPr>
              <a:t>(4 </a:t>
            </a:r>
            <a:r>
              <a:rPr sz="2500" spc="-10" dirty="0">
                <a:latin typeface="Arial"/>
                <a:cs typeface="Arial"/>
              </a:rPr>
              <a:t>loại </a:t>
            </a:r>
            <a:r>
              <a:rPr sz="2500" spc="-5" dirty="0">
                <a:latin typeface="Arial"/>
                <a:cs typeface="Arial"/>
              </a:rPr>
              <a:t>thường</a:t>
            </a:r>
            <a:r>
              <a:rPr sz="2500" spc="11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dùng)</a:t>
            </a:r>
            <a:endParaRPr sz="25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Char char="–"/>
              <a:tabLst>
                <a:tab pos="756920" algn="l"/>
              </a:tabLst>
            </a:pPr>
            <a:r>
              <a:rPr sz="2500" spc="-5" dirty="0">
                <a:latin typeface="Arial"/>
                <a:cs typeface="Arial"/>
              </a:rPr>
              <a:t>Kiểm thử </a:t>
            </a:r>
            <a:r>
              <a:rPr sz="2500" spc="-10" dirty="0">
                <a:latin typeface="Arial"/>
                <a:cs typeface="Arial"/>
              </a:rPr>
              <a:t>hiệu </a:t>
            </a:r>
            <a:r>
              <a:rPr sz="2500" spc="-5" dirty="0">
                <a:latin typeface="Arial"/>
                <a:cs typeface="Arial"/>
              </a:rPr>
              <a:t>năng (performance</a:t>
            </a:r>
            <a:r>
              <a:rPr sz="2500" spc="5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testing)</a:t>
            </a:r>
            <a:endParaRPr sz="25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Char char="–"/>
              <a:tabLst>
                <a:tab pos="756920" algn="l"/>
              </a:tabLst>
            </a:pPr>
            <a:r>
              <a:rPr sz="2500" spc="-5" dirty="0">
                <a:latin typeface="Arial"/>
                <a:cs typeface="Arial"/>
              </a:rPr>
              <a:t>Kiểm thử tải trọng (load</a:t>
            </a:r>
            <a:r>
              <a:rPr sz="2500" spc="3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testing)</a:t>
            </a:r>
            <a:endParaRPr sz="25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Char char="–"/>
              <a:tabLst>
                <a:tab pos="756920" algn="l"/>
              </a:tabLst>
            </a:pPr>
            <a:r>
              <a:rPr sz="2500" spc="-5" dirty="0">
                <a:latin typeface="Arial"/>
                <a:cs typeface="Arial"/>
              </a:rPr>
              <a:t>Kiểm thử tập trung (stress</a:t>
            </a:r>
            <a:r>
              <a:rPr sz="2500" spc="7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testing)</a:t>
            </a:r>
            <a:endParaRPr sz="25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Char char="–"/>
              <a:tabLst>
                <a:tab pos="756920" algn="l"/>
              </a:tabLst>
            </a:pPr>
            <a:r>
              <a:rPr sz="2500" spc="-5" dirty="0">
                <a:latin typeface="Arial"/>
                <a:cs typeface="Arial"/>
              </a:rPr>
              <a:t>Kiểm thử với </a:t>
            </a:r>
            <a:r>
              <a:rPr sz="2500" spc="-10" dirty="0">
                <a:latin typeface="Arial"/>
                <a:cs typeface="Arial"/>
              </a:rPr>
              <a:t>lượng </a:t>
            </a:r>
            <a:r>
              <a:rPr sz="2500" spc="-5" dirty="0">
                <a:latin typeface="Arial"/>
                <a:cs typeface="Arial"/>
              </a:rPr>
              <a:t>dữ </a:t>
            </a:r>
            <a:r>
              <a:rPr sz="2500" spc="-10" dirty="0">
                <a:latin typeface="Arial"/>
                <a:cs typeface="Arial"/>
              </a:rPr>
              <a:t>liệu lớn </a:t>
            </a:r>
            <a:r>
              <a:rPr sz="2500" spc="-5" dirty="0">
                <a:latin typeface="Arial"/>
                <a:cs typeface="Arial"/>
              </a:rPr>
              <a:t>(volume</a:t>
            </a:r>
            <a:r>
              <a:rPr sz="2500" spc="8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testing)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57CA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1192</Words>
  <Application>Microsoft Office PowerPoint</Application>
  <PresentationFormat>On-screen Show (4:3)</PresentationFormat>
  <Paragraphs>106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Times New Roman</vt:lpstr>
      <vt:lpstr>Wingdings</vt:lpstr>
      <vt:lpstr>Office Theme</vt:lpstr>
      <vt:lpstr>PowerPoint Presentation</vt:lpstr>
      <vt:lpstr>BÀI 4: Các loại hình kiểm thử</vt:lpstr>
      <vt:lpstr>4.1. Kiểm thử chức năng</vt:lpstr>
      <vt:lpstr>4.1.1. Kiểm thử chức năng hệ thống</vt:lpstr>
      <vt:lpstr>4.1.2. Kiểm thử giao diện</vt:lpstr>
      <vt:lpstr>4.1.3. Kiểm thử tích hợp dữ liệu và CSDL</vt:lpstr>
      <vt:lpstr>4.1.4. Kiểm thử vòng lặp công việc</vt:lpstr>
      <vt:lpstr>4.1.5. Kiểm thử kiểm soát truy cập</vt:lpstr>
      <vt:lpstr>4.2. Kiểm thử phi chức năng</vt:lpstr>
      <vt:lpstr>4.2.1. Kiểm thử hiệu năng</vt:lpstr>
      <vt:lpstr>4.2.2. Kiểm thử tải trọng</vt:lpstr>
      <vt:lpstr>4.2.3. Kiểm thử tập trung</vt:lpstr>
      <vt:lpstr>4.2.3. Kiểm thử với lượng dữ liệu lớn</vt:lpstr>
      <vt:lpstr>4.4. Kiểm thử liên quan đến sự thay đổi</vt:lpstr>
      <vt:lpstr>4.4.1. Kiểm thử lại (kiểm thử  xác nhận)</vt:lpstr>
      <vt:lpstr>4.4.1. Kiểm thử lại (kiểm thử xác nhận)</vt:lpstr>
      <vt:lpstr>4.4.2. Kiểm thử hồi quy</vt:lpstr>
      <vt:lpstr>4.4.2. Kiểm thử hồi quy</vt:lpstr>
      <vt:lpstr>Kiểm thử hồi quy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viet duc</dc:creator>
  <cp:lastModifiedBy>Phong</cp:lastModifiedBy>
  <cp:revision>2</cp:revision>
  <dcterms:created xsi:type="dcterms:W3CDTF">2022-02-27T11:53:19Z</dcterms:created>
  <dcterms:modified xsi:type="dcterms:W3CDTF">2022-03-19T10:08:59Z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2018-04-04T00:00:00Z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2022-02-27T00:00:00Z</vt:filetime>
  </property>
</Properties>
</file>