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7"/>
  </p:notesMasterIdLst>
  <p:sldIdLst>
    <p:sldId id="256" r:id="rId2"/>
    <p:sldId id="311" r:id="rId3"/>
    <p:sldId id="258" r:id="rId4"/>
    <p:sldId id="259"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Lst>
  <p:sldSz cx="9144000" cy="5143500" type="screen16x9"/>
  <p:notesSz cx="6858000" cy="9144000"/>
  <p:embeddedFontLst>
    <p:embeddedFont>
      <p:font typeface="DM Sans" pitchFamily="2" charset="0"/>
      <p:regular r:id="rId38"/>
      <p:bold r:id="rId39"/>
      <p:italic r:id="rId40"/>
      <p:boldItalic r:id="rId41"/>
    </p:embeddedFont>
    <p:embeddedFont>
      <p:font typeface="Viga"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B64173-A58A-4DF3-AB1E-DAD16BEF4E98}">
  <a:tblStyle styleId="{00B64173-A58A-4DF3-AB1E-DAD16BEF4E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1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107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467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07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45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715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6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854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12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47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239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89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646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926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288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47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63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554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047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86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396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65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848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68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05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595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901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9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75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0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DB92BDDD-F1BE-AE0D-C0C2-15C13E1062C2}"/>
              </a:ext>
            </a:extLst>
          </p:cNvPr>
          <p:cNvSpPr txBox="1"/>
          <p:nvPr/>
        </p:nvSpPr>
        <p:spPr>
          <a:xfrm>
            <a:off x="741164" y="1966199"/>
            <a:ext cx="5082778" cy="1569660"/>
          </a:xfrm>
          <a:prstGeom prst="rect">
            <a:avLst/>
          </a:prstGeom>
          <a:noFill/>
        </p:spPr>
        <p:txBody>
          <a:bodyPr wrap="square">
            <a:spAutoFit/>
          </a:bodyPr>
          <a:lstStyle/>
          <a:p>
            <a:r>
              <a:rPr lang="en-US" sz="1600" dirty="0"/>
              <a:t>10.1 Versioning Basics </a:t>
            </a:r>
            <a:endParaRPr lang="vi-VN" sz="1600" dirty="0"/>
          </a:p>
          <a:p>
            <a:r>
              <a:rPr lang="en-US" sz="1600" dirty="0"/>
              <a:t>10.2 Versioning and Compatibility </a:t>
            </a:r>
            <a:endParaRPr lang="vi-VN" sz="1600" dirty="0"/>
          </a:p>
          <a:p>
            <a:r>
              <a:rPr lang="en-US" sz="1600" dirty="0"/>
              <a:t>10.3 REST Service Compatibility Considerations </a:t>
            </a:r>
            <a:endParaRPr lang="vi-VN" sz="1600" dirty="0"/>
          </a:p>
          <a:p>
            <a:r>
              <a:rPr lang="en-US" sz="1600" dirty="0"/>
              <a:t>10.4 Version Identifiers </a:t>
            </a:r>
            <a:endParaRPr lang="vi-VN" sz="1600" dirty="0"/>
          </a:p>
          <a:p>
            <a:r>
              <a:rPr lang="en-US" sz="1600" dirty="0"/>
              <a:t>10.5 Versioning Strategies </a:t>
            </a:r>
            <a:endParaRPr lang="vi-VN" sz="1600" dirty="0"/>
          </a:p>
          <a:p>
            <a:r>
              <a:rPr lang="en-US" sz="1600" dirty="0"/>
              <a:t>10.6 REST Service Versioning Considerations</a:t>
            </a:r>
            <a:endParaRPr lang="en-US" sz="1600" b="1" dirty="0"/>
          </a:p>
        </p:txBody>
      </p:sp>
      <p:sp>
        <p:nvSpPr>
          <p:cNvPr id="5" name="TextBox 4">
            <a:extLst>
              <a:ext uri="{FF2B5EF4-FFF2-40B4-BE49-F238E27FC236}">
                <a16:creationId xmlns:a16="http://schemas.microsoft.com/office/drawing/2014/main" id="{71F4DB43-2F64-87E1-CAAD-D9391D071E2B}"/>
              </a:ext>
            </a:extLst>
          </p:cNvPr>
          <p:cNvSpPr txBox="1"/>
          <p:nvPr/>
        </p:nvSpPr>
        <p:spPr>
          <a:xfrm>
            <a:off x="741164" y="1178035"/>
            <a:ext cx="5082778" cy="584775"/>
          </a:xfrm>
          <a:prstGeom prst="rect">
            <a:avLst/>
          </a:prstGeom>
          <a:noFill/>
        </p:spPr>
        <p:txBody>
          <a:bodyPr wrap="square">
            <a:spAutoFit/>
          </a:bodyPr>
          <a:lstStyle/>
          <a:p>
            <a:r>
              <a:rPr lang="en-US" sz="1600" b="1" dirty="0"/>
              <a:t>Service API and Contract Versioning with Web Services and REST Services</a:t>
            </a:r>
          </a:p>
        </p:txBody>
      </p:sp>
      <p:sp>
        <p:nvSpPr>
          <p:cNvPr id="7" name="TextBox 6">
            <a:extLst>
              <a:ext uri="{FF2B5EF4-FFF2-40B4-BE49-F238E27FC236}">
                <a16:creationId xmlns:a16="http://schemas.microsoft.com/office/drawing/2014/main" id="{A6F04C07-2820-ACF9-8F3E-499199F2A599}"/>
              </a:ext>
            </a:extLst>
          </p:cNvPr>
          <p:cNvSpPr txBox="1"/>
          <p:nvPr/>
        </p:nvSpPr>
        <p:spPr>
          <a:xfrm>
            <a:off x="669726" y="328316"/>
            <a:ext cx="5082778" cy="646331"/>
          </a:xfrm>
          <a:prstGeom prst="rect">
            <a:avLst/>
          </a:prstGeom>
          <a:noFill/>
        </p:spPr>
        <p:txBody>
          <a:bodyPr wrap="square">
            <a:spAutoFit/>
          </a:bodyPr>
          <a:lstStyle/>
          <a:p>
            <a:r>
              <a:rPr lang="en-US" sz="3600" b="1"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Backwards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a:t>
            </a:r>
            <a:endPar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Tương Thích Ngược</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082BA75-B205-521A-FCAE-DFB68B903E5E}"/>
              </a:ext>
            </a:extLst>
          </p:cNvPr>
          <p:cNvSpPr txBox="1"/>
          <p:nvPr/>
        </p:nvSpPr>
        <p:spPr>
          <a:xfrm>
            <a:off x="283964" y="1764179"/>
            <a:ext cx="4625578" cy="307777"/>
          </a:xfrm>
          <a:prstGeom prst="rect">
            <a:avLst/>
          </a:prstGeom>
          <a:noFill/>
        </p:spPr>
        <p:txBody>
          <a:bodyPr wrap="square">
            <a:spAutoFit/>
          </a:bodyPr>
          <a:lstStyle/>
          <a:p>
            <a:r>
              <a:rPr lang="vi-VN" b="1" dirty="0">
                <a:solidFill>
                  <a:schemeClr val="accent6">
                    <a:lumMod val="50000"/>
                  </a:schemeClr>
                </a:solidFill>
              </a:rPr>
              <a:t>Tính Tương Thích Ngược trong Dịch vụ </a:t>
            </a:r>
            <a:r>
              <a:rPr lang="en-US" b="1" dirty="0">
                <a:solidFill>
                  <a:schemeClr val="accent6">
                    <a:lumMod val="50000"/>
                  </a:schemeClr>
                </a:solidFill>
              </a:rPr>
              <a:t>REST</a:t>
            </a:r>
          </a:p>
        </p:txBody>
      </p:sp>
      <p:sp>
        <p:nvSpPr>
          <p:cNvPr id="8" name="TextBox 7">
            <a:extLst>
              <a:ext uri="{FF2B5EF4-FFF2-40B4-BE49-F238E27FC236}">
                <a16:creationId xmlns:a16="http://schemas.microsoft.com/office/drawing/2014/main" id="{F84C2741-6AAB-C534-8CE3-0B1BE8EBDF59}"/>
              </a:ext>
            </a:extLst>
          </p:cNvPr>
          <p:cNvSpPr txBox="1"/>
          <p:nvPr/>
        </p:nvSpPr>
        <p:spPr>
          <a:xfrm>
            <a:off x="342899" y="2296541"/>
            <a:ext cx="3457575" cy="2031325"/>
          </a:xfrm>
          <a:prstGeom prst="rect">
            <a:avLst/>
          </a:prstGeom>
          <a:noFill/>
        </p:spPr>
        <p:txBody>
          <a:bodyPr wrap="square">
            <a:spAutoFit/>
          </a:bodyPr>
          <a:lstStyle/>
          <a:p>
            <a:r>
              <a:rPr lang="vi-VN" dirty="0"/>
              <a:t>Một thay đổi có tính tương thích ngược với một hợp đồng dịch vụ tuân thủ REST có thể liên quan đến việc thêm một số tài nguyên mới hoặc thêm các khả năng mới cho các tài nguyên hiện có. Trong mỗi trường hợp này, các người tiêu dùng dịch vụ hiện có chỉ sẽ gọi các phương thức cũ trên các tài nguyên cũ, mà vẫn hoạt động như trước đây.</a:t>
            </a:r>
            <a:endParaRPr lang="en-US" dirty="0"/>
          </a:p>
        </p:txBody>
      </p:sp>
      <p:pic>
        <p:nvPicPr>
          <p:cNvPr id="5" name="Picture 4">
            <a:extLst>
              <a:ext uri="{FF2B5EF4-FFF2-40B4-BE49-F238E27FC236}">
                <a16:creationId xmlns:a16="http://schemas.microsoft.com/office/drawing/2014/main" id="{B936DDA4-47DC-0A08-CED9-75C726B26ED7}"/>
              </a:ext>
            </a:extLst>
          </p:cNvPr>
          <p:cNvPicPr>
            <a:picLocks noChangeAspect="1"/>
          </p:cNvPicPr>
          <p:nvPr/>
        </p:nvPicPr>
        <p:blipFill>
          <a:blip r:embed="rId3"/>
          <a:stretch>
            <a:fillRect/>
          </a:stretch>
        </p:blipFill>
        <p:spPr>
          <a:xfrm>
            <a:off x="5057254" y="1538817"/>
            <a:ext cx="3743847" cy="1571844"/>
          </a:xfrm>
          <a:prstGeom prst="rect">
            <a:avLst/>
          </a:prstGeom>
        </p:spPr>
      </p:pic>
      <p:sp>
        <p:nvSpPr>
          <p:cNvPr id="9" name="TextBox 8">
            <a:extLst>
              <a:ext uri="{FF2B5EF4-FFF2-40B4-BE49-F238E27FC236}">
                <a16:creationId xmlns:a16="http://schemas.microsoft.com/office/drawing/2014/main" id="{BFF7F4BE-4788-6391-689A-383E596B66CB}"/>
              </a:ext>
            </a:extLst>
          </p:cNvPr>
          <p:cNvSpPr txBox="1"/>
          <p:nvPr/>
        </p:nvSpPr>
        <p:spPr>
          <a:xfrm>
            <a:off x="4616388" y="3258301"/>
            <a:ext cx="4625578" cy="738664"/>
          </a:xfrm>
          <a:prstGeom prst="rect">
            <a:avLst/>
          </a:prstGeom>
          <a:noFill/>
        </p:spPr>
        <p:txBody>
          <a:bodyPr wrap="square">
            <a:spAutoFit/>
          </a:bodyPr>
          <a:lstStyle/>
          <a:p>
            <a:r>
              <a:rPr lang="vi-VN" i="1" dirty="0"/>
              <a:t>Việc thêm một tài nguyên mới hoặc một phương thức mới được hỗ trợ trên một tài nguyên là một thay đổi có tính tương thích ngược đối với một dịch vụ REST.</a:t>
            </a:r>
            <a:endParaRPr lang="en-US" i="1" dirty="0"/>
          </a:p>
        </p:txBody>
      </p:sp>
    </p:spTree>
    <p:extLst>
      <p:ext uri="{BB962C8B-B14F-4D97-AF65-F5344CB8AC3E}">
        <p14:creationId xmlns:p14="http://schemas.microsoft.com/office/powerpoint/2010/main" val="97499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Forwards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Tương Thích Tiến</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741BA90D-DDEF-3F1F-04EE-B047C73C49F7}"/>
              </a:ext>
            </a:extLst>
          </p:cNvPr>
          <p:cNvSpPr txBox="1"/>
          <p:nvPr/>
        </p:nvSpPr>
        <p:spPr>
          <a:xfrm>
            <a:off x="403206" y="1721317"/>
            <a:ext cx="7490638" cy="3539430"/>
          </a:xfrm>
          <a:prstGeom prst="rect">
            <a:avLst/>
          </a:prstGeom>
          <a:noFill/>
        </p:spPr>
        <p:txBody>
          <a:bodyPr wrap="square">
            <a:spAutoFit/>
          </a:bodyPr>
          <a:lstStyle/>
          <a:p>
            <a:r>
              <a:rPr lang="vi-VN" dirty="0"/>
              <a:t>Khi một hợp đồng dịch vụ được thiết kế một cách sao cho nó có thể hỗ trợ một loạt các chương trình tiêu dùng trong tương lai, nó được coi là có một mức độ của tính tương thích tiến hóa. Điều này có nghĩa là hợp đồng có thể thích nghi với cách mà các chương trình tiêu dùng sẽ phát triển theo thời gian. </a:t>
            </a:r>
          </a:p>
          <a:p>
            <a:endParaRPr lang="vi-VN" dirty="0"/>
          </a:p>
          <a:p>
            <a:r>
              <a:rPr lang="vi-VN" dirty="0"/>
              <a:t>Để hỗ trợ tính tương thích tiến hóa cho các hoạt động dịch vụ Web hoặc các phương thức hợp đồng đồng nhất, cần có các loại ngoại lệ hiện diện trong hợp đồng để cho phép người tiêu dùng dịch vụ phục hồi nếu họ cố gắng gọi một hoạt động hoặc phương thức mới và không được hỗ trợ. Ví dụ, một phản hồi "phương thức chưa được triển khai" cho phép người tiêu dùng dịch vụ phát hiện rằng họ đang giao tiếp với một dịch vụ không tương thích, từ đó cho phép họ xử lý ngoại lệ này một cách tinh tế</a:t>
            </a:r>
          </a:p>
          <a:p>
            <a:endParaRPr lang="vi-VN" dirty="0"/>
          </a:p>
          <a:p>
            <a:r>
              <a:rPr lang="vi-VN" dirty="0"/>
              <a:t>Tính tương thích tiến hóa của các schema trong dịch vụ REST yêu cầu có các điểm mở rộng có mặt nơi thông tin mới có thể được thêm vào mà sẽ được các trình xử lý cũ an toàn bỏ qua.</a:t>
            </a:r>
          </a:p>
          <a:p>
            <a:endParaRPr lang="en-US" dirty="0"/>
          </a:p>
        </p:txBody>
      </p:sp>
    </p:spTree>
    <p:extLst>
      <p:ext uri="{BB962C8B-B14F-4D97-AF65-F5344CB8AC3E}">
        <p14:creationId xmlns:p14="http://schemas.microsoft.com/office/powerpoint/2010/main" val="16617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5" y="877875"/>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Forwards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Tương Thích Tiến</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6697BDC-B6DD-E982-DFC1-82493AF084D7}"/>
              </a:ext>
            </a:extLst>
          </p:cNvPr>
          <p:cNvPicPr>
            <a:picLocks noChangeAspect="1"/>
          </p:cNvPicPr>
          <p:nvPr/>
        </p:nvPicPr>
        <p:blipFill>
          <a:blip r:embed="rId3"/>
          <a:stretch>
            <a:fillRect/>
          </a:stretch>
        </p:blipFill>
        <p:spPr>
          <a:xfrm>
            <a:off x="4361783" y="1353261"/>
            <a:ext cx="4782217" cy="2048161"/>
          </a:xfrm>
          <a:prstGeom prst="rect">
            <a:avLst/>
          </a:prstGeom>
        </p:spPr>
      </p:pic>
      <p:sp>
        <p:nvSpPr>
          <p:cNvPr id="11" name="TextBox 10">
            <a:extLst>
              <a:ext uri="{FF2B5EF4-FFF2-40B4-BE49-F238E27FC236}">
                <a16:creationId xmlns:a16="http://schemas.microsoft.com/office/drawing/2014/main" id="{2F346DAC-4098-AE74-AD3F-E6BFA18C7D9C}"/>
              </a:ext>
            </a:extLst>
          </p:cNvPr>
          <p:cNvSpPr txBox="1"/>
          <p:nvPr/>
        </p:nvSpPr>
        <p:spPr>
          <a:xfrm>
            <a:off x="348258" y="1793081"/>
            <a:ext cx="3416498" cy="2616101"/>
          </a:xfrm>
          <a:prstGeom prst="rect">
            <a:avLst/>
          </a:prstGeom>
          <a:noFill/>
        </p:spPr>
        <p:txBody>
          <a:bodyPr wrap="square">
            <a:spAutoFit/>
          </a:bodyPr>
          <a:lstStyle/>
          <a:p>
            <a:pPr marL="171450" indent="-171450">
              <a:buFontTx/>
              <a:buChar char="-"/>
            </a:pPr>
            <a:r>
              <a:rPr lang="vi-VN" sz="1200" dirty="0"/>
              <a:t>Bất kỳ việc xác thực nào mà trình xử lý thực hiện không được phép từ chối một tài liệu được định dạng theo schema mới.</a:t>
            </a:r>
          </a:p>
          <a:p>
            <a:pPr marL="171450" indent="-171450">
              <a:buFontTx/>
              <a:buChar char="-"/>
            </a:pPr>
            <a:r>
              <a:rPr lang="vi-VN" sz="1200" dirty="0"/>
              <a:t>Tất cả thông tin hiện có mà trình xử lý có thể cần phải vẫn tồn tại trong các phiên bản tương lai của schema.</a:t>
            </a:r>
          </a:p>
          <a:p>
            <a:pPr marL="171450" indent="-171450">
              <a:buFontTx/>
              <a:buChar char="-"/>
            </a:pPr>
            <a:r>
              <a:rPr lang="vi-VN" sz="1200" dirty="0"/>
              <a:t>Bất kỳ thông tin mới nào được thêm vào schema phải an toàn để các trình xử lý cũ bỏ qua (nếu các trình xử lý phải hiểu thông tin mới, thì thay đổi đó không thể là tương thích tiến).</a:t>
            </a:r>
          </a:p>
          <a:p>
            <a:pPr marL="171450" indent="-171450">
              <a:buFontTx/>
              <a:buChar char="-"/>
            </a:pPr>
            <a:r>
              <a:rPr lang="en-US" sz="1200" dirty="0" err="1"/>
              <a:t>Trình</a:t>
            </a:r>
            <a:r>
              <a:rPr lang="en-US" sz="1200" dirty="0"/>
              <a:t> </a:t>
            </a:r>
            <a:r>
              <a:rPr lang="en-US" sz="1200" dirty="0" err="1"/>
              <a:t>xử</a:t>
            </a:r>
            <a:r>
              <a:rPr lang="en-US" sz="1200" dirty="0"/>
              <a:t> </a:t>
            </a:r>
            <a:r>
              <a:rPr lang="en-US" sz="1200" dirty="0" err="1"/>
              <a:t>lý</a:t>
            </a:r>
            <a:r>
              <a:rPr lang="en-US" sz="1200" dirty="0"/>
              <a:t> </a:t>
            </a:r>
            <a:r>
              <a:rPr lang="en-US" sz="1200" dirty="0" err="1"/>
              <a:t>phải</a:t>
            </a:r>
            <a:r>
              <a:rPr lang="en-US" sz="1200" dirty="0"/>
              <a:t> </a:t>
            </a:r>
            <a:r>
              <a:rPr lang="en-US" sz="1200" dirty="0" err="1"/>
              <a:t>bỏ</a:t>
            </a:r>
            <a:r>
              <a:rPr lang="en-US" sz="1200" dirty="0"/>
              <a:t> qua </a:t>
            </a:r>
            <a:r>
              <a:rPr lang="en-US" sz="1200" dirty="0" err="1"/>
              <a:t>bất</a:t>
            </a:r>
            <a:r>
              <a:rPr lang="en-US" sz="1200" dirty="0"/>
              <a:t> </a:t>
            </a:r>
            <a:r>
              <a:rPr lang="en-US" sz="1200" dirty="0" err="1"/>
              <a:t>kỳ</a:t>
            </a:r>
            <a:r>
              <a:rPr lang="en-US" sz="1200" dirty="0"/>
              <a:t> </a:t>
            </a:r>
            <a:r>
              <a:rPr lang="en-US" sz="1200" dirty="0" err="1"/>
              <a:t>thông</a:t>
            </a:r>
            <a:r>
              <a:rPr lang="en-US" sz="1200" dirty="0"/>
              <a:t> tin </a:t>
            </a:r>
            <a:r>
              <a:rPr lang="en-US" sz="1200" dirty="0" err="1"/>
              <a:t>nào</a:t>
            </a:r>
            <a:r>
              <a:rPr lang="en-US" sz="1200" dirty="0"/>
              <a:t> </a:t>
            </a:r>
            <a:r>
              <a:rPr lang="en-US" sz="1200" dirty="0" err="1"/>
              <a:t>mà</a:t>
            </a:r>
            <a:r>
              <a:rPr lang="en-US" sz="1200" dirty="0"/>
              <a:t> </a:t>
            </a:r>
            <a:r>
              <a:rPr lang="en-US" sz="1200" dirty="0" err="1"/>
              <a:t>nó</a:t>
            </a:r>
            <a:r>
              <a:rPr lang="en-US" sz="1200" dirty="0"/>
              <a:t> </a:t>
            </a:r>
            <a:r>
              <a:rPr lang="en-US" sz="1200" dirty="0" err="1"/>
              <a:t>không</a:t>
            </a:r>
            <a:r>
              <a:rPr lang="en-US" sz="1200" dirty="0"/>
              <a:t> </a:t>
            </a:r>
            <a:r>
              <a:rPr lang="en-US" sz="1200" dirty="0" err="1"/>
              <a:t>hiểu</a:t>
            </a:r>
            <a:r>
              <a:rPr lang="en-US" sz="1600" dirty="0"/>
              <a:t>.</a:t>
            </a:r>
            <a:endParaRPr lang="en-US" sz="1200" dirty="0"/>
          </a:p>
        </p:txBody>
      </p:sp>
    </p:spTree>
    <p:extLst>
      <p:ext uri="{BB962C8B-B14F-4D97-AF65-F5344CB8AC3E}">
        <p14:creationId xmlns:p14="http://schemas.microsoft.com/office/powerpoint/2010/main" val="134221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5" y="877875"/>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Forwards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Tương Thích Tiến</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6697BDC-B6DD-E982-DFC1-82493AF084D7}"/>
              </a:ext>
            </a:extLst>
          </p:cNvPr>
          <p:cNvPicPr>
            <a:picLocks noChangeAspect="1"/>
          </p:cNvPicPr>
          <p:nvPr/>
        </p:nvPicPr>
        <p:blipFill>
          <a:blip r:embed="rId3"/>
          <a:stretch>
            <a:fillRect/>
          </a:stretch>
        </p:blipFill>
        <p:spPr>
          <a:xfrm>
            <a:off x="4497514" y="1182586"/>
            <a:ext cx="4625579" cy="1981075"/>
          </a:xfrm>
          <a:prstGeom prst="rect">
            <a:avLst/>
          </a:prstGeom>
        </p:spPr>
      </p:pic>
      <p:sp>
        <p:nvSpPr>
          <p:cNvPr id="5" name="TextBox 4">
            <a:extLst>
              <a:ext uri="{FF2B5EF4-FFF2-40B4-BE49-F238E27FC236}">
                <a16:creationId xmlns:a16="http://schemas.microsoft.com/office/drawing/2014/main" id="{48315D86-9166-72F7-4E92-11A275A64FAA}"/>
              </a:ext>
            </a:extLst>
          </p:cNvPr>
          <p:cNvSpPr txBox="1"/>
          <p:nvPr/>
        </p:nvSpPr>
        <p:spPr>
          <a:xfrm>
            <a:off x="145696" y="1635918"/>
            <a:ext cx="4069116" cy="2677656"/>
          </a:xfrm>
          <a:prstGeom prst="rect">
            <a:avLst/>
          </a:prstGeom>
          <a:noFill/>
        </p:spPr>
        <p:txBody>
          <a:bodyPr wrap="square">
            <a:spAutoFit/>
          </a:bodyPr>
          <a:lstStyle/>
          <a:p>
            <a:r>
              <a:rPr lang="vi-VN" dirty="0"/>
              <a:t>Trong ví dụ này, các phần tử </a:t>
            </a:r>
            <a:r>
              <a:rPr lang="vi-VN" b="1" dirty="0"/>
              <a:t>xsd:any </a:t>
            </a:r>
            <a:r>
              <a:rPr lang="vi-VN" dirty="0"/>
              <a:t>và </a:t>
            </a:r>
            <a:r>
              <a:rPr lang="vi-VN" b="1" dirty="0"/>
              <a:t>xsd:anyAttribute </a:t>
            </a:r>
            <a:r>
              <a:rPr lang="vi-VN" dirty="0"/>
              <a:t>được thêm vào để cho phép một loạt các phần tử và dữ liệu không xác định được chấp nhận bởi hợp đồng dịch vụ. Nói cách khác, schema đang được thiết kế trước để chứa các thay đổi không thể dự đoán trong tương lai.</a:t>
            </a:r>
          </a:p>
          <a:p>
            <a:endParaRPr lang="vi-VN" dirty="0"/>
          </a:p>
          <a:p>
            <a:r>
              <a:rPr lang="vi-VN" dirty="0"/>
              <a:t>Một dịch vụ có hợp đồng có tính tương thích tiến hóa thường không thể xử lý tất cả nội dung thông điệp. Hợp đồng của nó chỉ đơn giản được thiết kế để chấp nhận một phạm vi dữ liệu rộng lớn không được biết trước vào thời điểm thiết kế.</a:t>
            </a:r>
          </a:p>
        </p:txBody>
      </p:sp>
    </p:spTree>
    <p:extLst>
      <p:ext uri="{BB962C8B-B14F-4D97-AF65-F5344CB8AC3E}">
        <p14:creationId xmlns:p14="http://schemas.microsoft.com/office/powerpoint/2010/main" val="162912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5" y="877875"/>
            <a:ext cx="4625578" cy="400110"/>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Compatible Changes(</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Thay đổi tương thích</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9B685F7C-87D0-A90A-A40E-4BEC2B200724}"/>
              </a:ext>
            </a:extLst>
          </p:cNvPr>
          <p:cNvSpPr txBox="1"/>
          <p:nvPr/>
        </p:nvSpPr>
        <p:spPr>
          <a:xfrm>
            <a:off x="198239" y="1340631"/>
            <a:ext cx="4625578" cy="954107"/>
          </a:xfrm>
          <a:prstGeom prst="rect">
            <a:avLst/>
          </a:prstGeom>
          <a:noFill/>
        </p:spPr>
        <p:txBody>
          <a:bodyPr wrap="square">
            <a:spAutoFit/>
          </a:bodyPr>
          <a:lstStyle/>
          <a:p>
            <a:r>
              <a:rPr lang="vi-VN" dirty="0"/>
              <a:t>Khi chúng ta thực hiện một thay đổi vào một hợp đồng dịch vụ mà không gây ảnh hưởng tiêu cực đối với các người tiêu dùng hiện tại, thì thay đổi đó được xem là một thay đổi tương thích.</a:t>
            </a:r>
          </a:p>
        </p:txBody>
      </p:sp>
      <p:pic>
        <p:nvPicPr>
          <p:cNvPr id="10" name="Picture 9">
            <a:extLst>
              <a:ext uri="{FF2B5EF4-FFF2-40B4-BE49-F238E27FC236}">
                <a16:creationId xmlns:a16="http://schemas.microsoft.com/office/drawing/2014/main" id="{5E2015B7-A901-5BD7-0FF0-3FD7A1498D46}"/>
              </a:ext>
            </a:extLst>
          </p:cNvPr>
          <p:cNvPicPr>
            <a:picLocks noChangeAspect="1"/>
          </p:cNvPicPr>
          <p:nvPr/>
        </p:nvPicPr>
        <p:blipFill>
          <a:blip r:embed="rId3"/>
          <a:stretch>
            <a:fillRect/>
          </a:stretch>
        </p:blipFill>
        <p:spPr>
          <a:xfrm>
            <a:off x="5095310" y="877875"/>
            <a:ext cx="4048690" cy="1848108"/>
          </a:xfrm>
          <a:prstGeom prst="rect">
            <a:avLst/>
          </a:prstGeom>
        </p:spPr>
      </p:pic>
      <p:pic>
        <p:nvPicPr>
          <p:cNvPr id="12" name="Picture 11">
            <a:extLst>
              <a:ext uri="{FF2B5EF4-FFF2-40B4-BE49-F238E27FC236}">
                <a16:creationId xmlns:a16="http://schemas.microsoft.com/office/drawing/2014/main" id="{21C17613-ED1C-DC16-3651-0DC2E64631DC}"/>
              </a:ext>
            </a:extLst>
          </p:cNvPr>
          <p:cNvPicPr>
            <a:picLocks noChangeAspect="1"/>
          </p:cNvPicPr>
          <p:nvPr/>
        </p:nvPicPr>
        <p:blipFill>
          <a:blip r:embed="rId4"/>
          <a:stretch>
            <a:fillRect/>
          </a:stretch>
        </p:blipFill>
        <p:spPr>
          <a:xfrm>
            <a:off x="5252203" y="2430667"/>
            <a:ext cx="3648584" cy="590632"/>
          </a:xfrm>
          <a:prstGeom prst="rect">
            <a:avLst/>
          </a:prstGeom>
        </p:spPr>
      </p:pic>
      <p:sp>
        <p:nvSpPr>
          <p:cNvPr id="14" name="TextBox 13">
            <a:extLst>
              <a:ext uri="{FF2B5EF4-FFF2-40B4-BE49-F238E27FC236}">
                <a16:creationId xmlns:a16="http://schemas.microsoft.com/office/drawing/2014/main" id="{483691DF-92EC-7142-F1C4-6D768290E3E3}"/>
              </a:ext>
            </a:extLst>
          </p:cNvPr>
          <p:cNvSpPr txBox="1"/>
          <p:nvPr/>
        </p:nvSpPr>
        <p:spPr>
          <a:xfrm>
            <a:off x="4763706" y="3042677"/>
            <a:ext cx="4330288" cy="954107"/>
          </a:xfrm>
          <a:prstGeom prst="rect">
            <a:avLst/>
          </a:prstGeom>
          <a:noFill/>
        </p:spPr>
        <p:txBody>
          <a:bodyPr wrap="square">
            <a:spAutoFit/>
          </a:bodyPr>
          <a:lstStyle/>
          <a:p>
            <a:r>
              <a:rPr lang="vi-VN" i="1" dirty="0"/>
              <a:t>Một ví dụ đơn giản về một thay đổi tương thích là khi chúng ta thiết lập thuộc tính minOccurs của một phần tử từ "1" thành "0", hiệu quả chuyển đổi một phần tử bắt buộc thành một phần tử tùy chọn</a:t>
            </a:r>
            <a:endParaRPr lang="en-US" i="1" dirty="0"/>
          </a:p>
        </p:txBody>
      </p:sp>
    </p:spTree>
    <p:extLst>
      <p:ext uri="{BB962C8B-B14F-4D97-AF65-F5344CB8AC3E}">
        <p14:creationId xmlns:p14="http://schemas.microsoft.com/office/powerpoint/2010/main" val="278967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5" y="877875"/>
            <a:ext cx="4625578" cy="400110"/>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Compatible Changes(</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Thay đổi tương thích</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077CFEDD-4B73-6A74-DF18-2DD4AB81F03B}"/>
              </a:ext>
            </a:extLst>
          </p:cNvPr>
          <p:cNvSpPr txBox="1"/>
          <p:nvPr/>
        </p:nvSpPr>
        <p:spPr>
          <a:xfrm>
            <a:off x="396478" y="1323384"/>
            <a:ext cx="4625578" cy="523220"/>
          </a:xfrm>
          <a:prstGeom prst="rect">
            <a:avLst/>
          </a:prstGeom>
          <a:noFill/>
        </p:spPr>
        <p:txBody>
          <a:bodyPr wrap="square">
            <a:spAutoFit/>
          </a:bodyPr>
          <a:lstStyle/>
          <a:p>
            <a:r>
              <a:rPr lang="vi-VN" dirty="0"/>
              <a:t>Dưới đây là danh sách các thay đổi tương thích phổ biến:</a:t>
            </a:r>
            <a:endParaRPr lang="en-US" dirty="0"/>
          </a:p>
        </p:txBody>
      </p:sp>
      <p:sp>
        <p:nvSpPr>
          <p:cNvPr id="9" name="TextBox 8">
            <a:extLst>
              <a:ext uri="{FF2B5EF4-FFF2-40B4-BE49-F238E27FC236}">
                <a16:creationId xmlns:a16="http://schemas.microsoft.com/office/drawing/2014/main" id="{095D809D-B864-FD21-6850-953860B980D4}"/>
              </a:ext>
            </a:extLst>
          </p:cNvPr>
          <p:cNvSpPr txBox="1"/>
          <p:nvPr/>
        </p:nvSpPr>
        <p:spPr>
          <a:xfrm>
            <a:off x="183059" y="2107810"/>
            <a:ext cx="4152304" cy="2893100"/>
          </a:xfrm>
          <a:prstGeom prst="rect">
            <a:avLst/>
          </a:prstGeom>
          <a:noFill/>
        </p:spPr>
        <p:txBody>
          <a:bodyPr wrap="square">
            <a:spAutoFit/>
          </a:bodyPr>
          <a:lstStyle/>
          <a:p>
            <a:pPr marL="285750" indent="-285750">
              <a:buFontTx/>
              <a:buChar char="-"/>
            </a:pPr>
            <a:r>
              <a:rPr lang="en-US" dirty="0" err="1"/>
              <a:t>Thêm</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WSDL </a:t>
            </a:r>
            <a:r>
              <a:rPr lang="en-US" dirty="0" err="1"/>
              <a:t>mới</a:t>
            </a:r>
            <a:r>
              <a:rPr lang="en-US" dirty="0"/>
              <a:t> </a:t>
            </a:r>
            <a:r>
              <a:rPr lang="en-US" dirty="0" err="1"/>
              <a:t>và</a:t>
            </a:r>
            <a:r>
              <a:rPr lang="en-US" dirty="0"/>
              <a:t> </a:t>
            </a:r>
            <a:r>
              <a:rPr lang="en-US" dirty="0" err="1"/>
              <a:t>các</a:t>
            </a:r>
            <a:r>
              <a:rPr lang="en-US" dirty="0"/>
              <a:t> </a:t>
            </a:r>
            <a:r>
              <a:rPr lang="en-US" dirty="0" err="1"/>
              <a:t>định</a:t>
            </a:r>
            <a:r>
              <a:rPr lang="en-US" dirty="0"/>
              <a:t> </a:t>
            </a:r>
            <a:r>
              <a:rPr lang="en-US" dirty="0" err="1"/>
              <a:t>nghĩa</a:t>
            </a:r>
            <a:r>
              <a:rPr lang="en-US" dirty="0"/>
              <a:t> </a:t>
            </a:r>
            <a:r>
              <a:rPr lang="en-US" dirty="0" err="1"/>
              <a:t>thông</a:t>
            </a:r>
            <a:r>
              <a:rPr lang="en-US" dirty="0"/>
              <a:t> </a:t>
            </a:r>
            <a:r>
              <a:rPr lang="en-US" dirty="0" err="1"/>
              <a:t>điệp</a:t>
            </a:r>
            <a:r>
              <a:rPr lang="en-US" dirty="0"/>
              <a:t> </a:t>
            </a:r>
            <a:r>
              <a:rPr lang="en-US" dirty="0" err="1"/>
              <a:t>liên</a:t>
            </a:r>
            <a:r>
              <a:rPr lang="en-US" dirty="0"/>
              <a:t> </a:t>
            </a:r>
            <a:r>
              <a:rPr lang="en-US" dirty="0" err="1"/>
              <a:t>quan</a:t>
            </a:r>
            <a:r>
              <a:rPr lang="en-US" dirty="0"/>
              <a:t>.</a:t>
            </a:r>
          </a:p>
          <a:p>
            <a:pPr marL="285750" indent="-285750">
              <a:buFontTx/>
              <a:buChar char="-"/>
            </a:pPr>
            <a:r>
              <a:rPr lang="vi-VN" dirty="0"/>
              <a:t>Thêm một phương thức tiêu chuẩn mới vào một tài nguyên REST hiện có.</a:t>
            </a:r>
            <a:endParaRPr lang="en-US" dirty="0"/>
          </a:p>
          <a:p>
            <a:pPr marL="285750" indent="-285750">
              <a:buFontTx/>
              <a:buChar char="-"/>
            </a:pPr>
            <a:r>
              <a:rPr lang="en-US" dirty="0" err="1"/>
              <a:t>Thêm</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tài</a:t>
            </a:r>
            <a:r>
              <a:rPr lang="en-US" dirty="0"/>
              <a:t> </a:t>
            </a:r>
            <a:r>
              <a:rPr lang="en-US" dirty="0" err="1"/>
              <a:t>nguyên</a:t>
            </a:r>
            <a:r>
              <a:rPr lang="en-US" dirty="0"/>
              <a:t> REST </a:t>
            </a:r>
            <a:r>
              <a:rPr lang="en-US" dirty="0" err="1"/>
              <a:t>mới</a:t>
            </a:r>
            <a:r>
              <a:rPr lang="en-US" dirty="0"/>
              <a:t>.</a:t>
            </a:r>
          </a:p>
          <a:p>
            <a:pPr marL="285750" indent="-285750">
              <a:buFontTx/>
              <a:buChar char="-"/>
            </a:pPr>
            <a:r>
              <a:rPr lang="en-US" dirty="0" err="1"/>
              <a:t>Thêm</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loại</a:t>
            </a:r>
            <a:r>
              <a:rPr lang="en-US" dirty="0"/>
              <a:t> </a:t>
            </a:r>
            <a:r>
              <a:rPr lang="en-US" dirty="0" err="1"/>
              <a:t>cổng</a:t>
            </a:r>
            <a:r>
              <a:rPr lang="en-US" dirty="0"/>
              <a:t> WSDL </a:t>
            </a:r>
            <a:r>
              <a:rPr lang="en-US" dirty="0" err="1"/>
              <a:t>mới</a:t>
            </a:r>
            <a:r>
              <a:rPr lang="en-US" dirty="0"/>
              <a:t> </a:t>
            </a:r>
            <a:r>
              <a:rPr lang="en-US" dirty="0" err="1"/>
              <a:t>và</a:t>
            </a:r>
            <a:r>
              <a:rPr lang="en-US" dirty="0"/>
              <a:t> </a:t>
            </a:r>
            <a:r>
              <a:rPr lang="en-US" dirty="0" err="1"/>
              <a:t>các</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a:t>
            </a:r>
            <a:r>
              <a:rPr lang="en-US" dirty="0" err="1"/>
              <a:t>liên</a:t>
            </a:r>
            <a:r>
              <a:rPr lang="en-US" dirty="0"/>
              <a:t> </a:t>
            </a:r>
            <a:r>
              <a:rPr lang="en-US" dirty="0" err="1"/>
              <a:t>quan</a:t>
            </a:r>
            <a:r>
              <a:rPr lang="en-US" dirty="0"/>
              <a:t>.</a:t>
            </a:r>
          </a:p>
          <a:p>
            <a:pPr marL="285750" indent="-285750">
              <a:buFontTx/>
              <a:buChar char="-"/>
            </a:pPr>
            <a:r>
              <a:rPr lang="en-US" dirty="0" err="1"/>
              <a:t>Thêm</a:t>
            </a:r>
            <a:r>
              <a:rPr lang="en-US" dirty="0"/>
              <a:t> </a:t>
            </a:r>
            <a:r>
              <a:rPr lang="en-US" dirty="0" err="1"/>
              <a:t>các</a:t>
            </a:r>
            <a:r>
              <a:rPr lang="en-US" dirty="0"/>
              <a:t> </a:t>
            </a:r>
            <a:r>
              <a:rPr lang="en-US" dirty="0" err="1"/>
              <a:t>định</a:t>
            </a:r>
            <a:r>
              <a:rPr lang="en-US" dirty="0"/>
              <a:t> </a:t>
            </a:r>
            <a:r>
              <a:rPr lang="en-US" dirty="0" err="1"/>
              <a:t>nghĩa</a:t>
            </a:r>
            <a:r>
              <a:rPr lang="en-US" dirty="0"/>
              <a:t> </a:t>
            </a:r>
            <a:r>
              <a:rPr lang="en-US" dirty="0" err="1"/>
              <a:t>ràng</a:t>
            </a:r>
            <a:r>
              <a:rPr lang="en-US" dirty="0"/>
              <a:t> </a:t>
            </a:r>
            <a:r>
              <a:rPr lang="en-US" dirty="0" err="1"/>
              <a:t>buộc</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mới</a:t>
            </a:r>
            <a:r>
              <a:rPr lang="en-US" dirty="0"/>
              <a:t> </a:t>
            </a:r>
            <a:r>
              <a:rPr lang="en-US" dirty="0" err="1"/>
              <a:t>của</a:t>
            </a:r>
            <a:r>
              <a:rPr lang="en-US" dirty="0"/>
              <a:t> WSDL.</a:t>
            </a:r>
          </a:p>
          <a:p>
            <a:pPr marL="285750" indent="-285750">
              <a:buFontTx/>
              <a:buChar char="-"/>
            </a:pPr>
            <a:r>
              <a:rPr lang="vi-VN" dirty="0"/>
              <a:t>Giảm độ chi tiết của một phần tử hoặc thuộc tính XML Schema trong một kiểu định nghĩa thông điệp được sử dụng cho các thông điệp đầu vào.</a:t>
            </a:r>
            <a:endParaRPr lang="en-US" dirty="0"/>
          </a:p>
        </p:txBody>
      </p:sp>
      <p:sp>
        <p:nvSpPr>
          <p:cNvPr id="13" name="TextBox 12">
            <a:extLst>
              <a:ext uri="{FF2B5EF4-FFF2-40B4-BE49-F238E27FC236}">
                <a16:creationId xmlns:a16="http://schemas.microsoft.com/office/drawing/2014/main" id="{343865E8-055F-4D59-BCD7-69005FD70819}"/>
              </a:ext>
            </a:extLst>
          </p:cNvPr>
          <p:cNvSpPr txBox="1"/>
          <p:nvPr/>
        </p:nvSpPr>
        <p:spPr>
          <a:xfrm>
            <a:off x="4521994" y="2107810"/>
            <a:ext cx="3764757" cy="1384995"/>
          </a:xfrm>
          <a:prstGeom prst="rect">
            <a:avLst/>
          </a:prstGeom>
          <a:noFill/>
        </p:spPr>
        <p:txBody>
          <a:bodyPr wrap="square">
            <a:spAutoFit/>
          </a:bodyPr>
          <a:lstStyle/>
          <a:p>
            <a:pPr marL="285750" indent="-285750">
              <a:buFontTx/>
              <a:buChar char="-"/>
            </a:pPr>
            <a:r>
              <a:rPr lang="vi-VN" dirty="0"/>
              <a:t>Thêm một thẻ hoang đường XML Schema tùy chọn mới vào một kiểu định nghĩa thông điệp.</a:t>
            </a:r>
            <a:endParaRPr lang="en-US" dirty="0"/>
          </a:p>
          <a:p>
            <a:pPr marL="285750" indent="-285750">
              <a:buFontTx/>
              <a:buChar char="-"/>
            </a:pPr>
            <a:r>
              <a:rPr lang="en-US" dirty="0" err="1"/>
              <a:t>Thêm</a:t>
            </a:r>
            <a:r>
              <a:rPr lang="en-US" dirty="0"/>
              <a:t> </a:t>
            </a:r>
            <a:r>
              <a:rPr lang="en-US" dirty="0" err="1"/>
              <a:t>một</a:t>
            </a:r>
            <a:r>
              <a:rPr lang="en-US" dirty="0"/>
              <a:t> </a:t>
            </a:r>
            <a:r>
              <a:rPr lang="en-US" dirty="0" err="1"/>
              <a:t>khẳng</a:t>
            </a:r>
            <a:r>
              <a:rPr lang="en-US" dirty="0"/>
              <a:t> </a:t>
            </a:r>
            <a:r>
              <a:rPr lang="en-US" dirty="0" err="1"/>
              <a:t>định</a:t>
            </a:r>
            <a:r>
              <a:rPr lang="en-US" dirty="0"/>
              <a:t> WS-Policy </a:t>
            </a:r>
            <a:r>
              <a:rPr lang="en-US" dirty="0" err="1"/>
              <a:t>tùy</a:t>
            </a:r>
            <a:r>
              <a:rPr lang="en-US" dirty="0"/>
              <a:t> </a:t>
            </a:r>
            <a:r>
              <a:rPr lang="en-US" dirty="0" err="1"/>
              <a:t>chọn</a:t>
            </a:r>
            <a:r>
              <a:rPr lang="en-US" dirty="0"/>
              <a:t> </a:t>
            </a:r>
            <a:r>
              <a:rPr lang="en-US" dirty="0" err="1"/>
              <a:t>mới</a:t>
            </a:r>
            <a:r>
              <a:rPr lang="en-US" dirty="0"/>
              <a:t>.</a:t>
            </a:r>
          </a:p>
          <a:p>
            <a:pPr marL="285750" indent="-285750">
              <a:buFontTx/>
              <a:buChar char="-"/>
            </a:pPr>
            <a:r>
              <a:rPr lang="en-US" dirty="0" err="1"/>
              <a:t>Thêm</a:t>
            </a:r>
            <a:r>
              <a:rPr lang="en-US" dirty="0"/>
              <a:t> </a:t>
            </a:r>
            <a:r>
              <a:rPr lang="en-US" dirty="0" err="1"/>
              <a:t>một</a:t>
            </a:r>
            <a:r>
              <a:rPr lang="en-US" dirty="0"/>
              <a:t> </a:t>
            </a:r>
            <a:r>
              <a:rPr lang="en-US" dirty="0" err="1"/>
              <a:t>lựa</a:t>
            </a:r>
            <a:r>
              <a:rPr lang="en-US" dirty="0"/>
              <a:t> </a:t>
            </a:r>
            <a:r>
              <a:rPr lang="en-US" dirty="0" err="1"/>
              <a:t>chọn</a:t>
            </a:r>
            <a:r>
              <a:rPr lang="en-US" dirty="0"/>
              <a:t> WS-Policy </a:t>
            </a:r>
            <a:r>
              <a:rPr lang="en-US" dirty="0" err="1"/>
              <a:t>mới</a:t>
            </a:r>
            <a:r>
              <a:rPr lang="en-US" dirty="0"/>
              <a:t>.</a:t>
            </a:r>
          </a:p>
        </p:txBody>
      </p:sp>
    </p:spTree>
    <p:extLst>
      <p:ext uri="{BB962C8B-B14F-4D97-AF65-F5344CB8AC3E}">
        <p14:creationId xmlns:p14="http://schemas.microsoft.com/office/powerpoint/2010/main" val="353480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4" y="877875"/>
            <a:ext cx="6084000" cy="400110"/>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Incompatible Changes(</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Thay đổi</a:t>
            </a:r>
            <a:r>
              <a:rPr lang="en-US"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 </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khô</a:t>
            </a:r>
            <a:r>
              <a:rPr lang="en-US"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ng</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 tương thích</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D9A5AEAE-D24F-CC01-5389-1A7CCEF7DEE2}"/>
              </a:ext>
            </a:extLst>
          </p:cNvPr>
          <p:cNvSpPr txBox="1"/>
          <p:nvPr/>
        </p:nvSpPr>
        <p:spPr>
          <a:xfrm>
            <a:off x="355402" y="1343472"/>
            <a:ext cx="3945136" cy="1600438"/>
          </a:xfrm>
          <a:prstGeom prst="rect">
            <a:avLst/>
          </a:prstGeom>
          <a:noFill/>
        </p:spPr>
        <p:txBody>
          <a:bodyPr wrap="square">
            <a:spAutoFit/>
          </a:bodyPr>
          <a:lstStyle/>
          <a:p>
            <a:r>
              <a:rPr lang="vi-VN" dirty="0"/>
              <a:t>Nếu sau một thay đổi, một hợp đồng không còn tương thích với các người tiêu dùng nữa, thì nó được coi là đã nhận một thay đổi không tương thích. Đây là các loại thay đổi có thể phá vỡ một hợp đồng hiện có và do đó gây ra những thách thức lớn nhất khi đến với việc phiên bản hóa.</a:t>
            </a:r>
            <a:endParaRPr lang="en-US" dirty="0"/>
          </a:p>
        </p:txBody>
      </p:sp>
      <p:pic>
        <p:nvPicPr>
          <p:cNvPr id="6" name="Picture 5">
            <a:extLst>
              <a:ext uri="{FF2B5EF4-FFF2-40B4-BE49-F238E27FC236}">
                <a16:creationId xmlns:a16="http://schemas.microsoft.com/office/drawing/2014/main" id="{8AADE3BC-EA91-559C-3A6A-0B659C23B5BF}"/>
              </a:ext>
            </a:extLst>
          </p:cNvPr>
          <p:cNvPicPr>
            <a:picLocks noChangeAspect="1"/>
          </p:cNvPicPr>
          <p:nvPr/>
        </p:nvPicPr>
        <p:blipFill>
          <a:blip r:embed="rId3"/>
          <a:stretch>
            <a:fillRect/>
          </a:stretch>
        </p:blipFill>
        <p:spPr>
          <a:xfrm>
            <a:off x="4429068" y="1277985"/>
            <a:ext cx="4563112" cy="2029108"/>
          </a:xfrm>
          <a:prstGeom prst="rect">
            <a:avLst/>
          </a:prstGeom>
        </p:spPr>
      </p:pic>
      <p:sp>
        <p:nvSpPr>
          <p:cNvPr id="10" name="TextBox 9">
            <a:extLst>
              <a:ext uri="{FF2B5EF4-FFF2-40B4-BE49-F238E27FC236}">
                <a16:creationId xmlns:a16="http://schemas.microsoft.com/office/drawing/2014/main" id="{EB3BA2D7-7EF8-4CE2-9C15-65751C7A1B0F}"/>
              </a:ext>
            </a:extLst>
          </p:cNvPr>
          <p:cNvSpPr txBox="1"/>
          <p:nvPr/>
        </p:nvSpPr>
        <p:spPr>
          <a:xfrm>
            <a:off x="4397835" y="3466297"/>
            <a:ext cx="4625578" cy="954107"/>
          </a:xfrm>
          <a:prstGeom prst="rect">
            <a:avLst/>
          </a:prstGeom>
          <a:noFill/>
        </p:spPr>
        <p:txBody>
          <a:bodyPr wrap="square">
            <a:spAutoFit/>
          </a:bodyPr>
          <a:lstStyle/>
          <a:p>
            <a:r>
              <a:rPr lang="vi-VN" i="1" dirty="0"/>
              <a:t>Quay trở lại ví dụ của chúng ta, nếu chúng ta thiết lập thuộc tính minOccurs của một phần tử từ "0" lên một số lớn hơn không, thì chúng ta đang giới thiệu một thay đổi không tương thích cho các thông điệp đầu vào</a:t>
            </a:r>
            <a:endParaRPr lang="en-US" i="1" dirty="0"/>
          </a:p>
        </p:txBody>
      </p:sp>
    </p:spTree>
    <p:extLst>
      <p:ext uri="{BB962C8B-B14F-4D97-AF65-F5344CB8AC3E}">
        <p14:creationId xmlns:p14="http://schemas.microsoft.com/office/powerpoint/2010/main" val="377950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26624" y="877875"/>
            <a:ext cx="6083999" cy="400110"/>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Incompatible Changes(</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Thay đổi</a:t>
            </a:r>
            <a:r>
              <a:rPr lang="en-US"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 </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khô</a:t>
            </a:r>
            <a:r>
              <a:rPr lang="en-US"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ng</a:t>
            </a:r>
            <a:r>
              <a:rPr lang="vi-VN" sz="2000" b="0" i="0" dirty="0">
                <a:solidFill>
                  <a:schemeClr val="accent6">
                    <a:lumMod val="50000"/>
                  </a:schemeClr>
                </a:solidFill>
                <a:effectLst/>
                <a:highlight>
                  <a:srgbClr val="F5F5F5"/>
                </a:highlight>
                <a:latin typeface="Calibri" panose="020F0502020204030204" pitchFamily="34" charset="0"/>
                <a:ea typeface="Calibri" panose="020F0502020204030204" pitchFamily="34" charset="0"/>
                <a:cs typeface="Calibri" panose="020F0502020204030204" pitchFamily="34" charset="0"/>
              </a:rPr>
              <a:t> tương thích</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077CFEDD-4B73-6A74-DF18-2DD4AB81F03B}"/>
              </a:ext>
            </a:extLst>
          </p:cNvPr>
          <p:cNvSpPr txBox="1"/>
          <p:nvPr/>
        </p:nvSpPr>
        <p:spPr>
          <a:xfrm>
            <a:off x="396478" y="1323384"/>
            <a:ext cx="4625578" cy="523220"/>
          </a:xfrm>
          <a:prstGeom prst="rect">
            <a:avLst/>
          </a:prstGeom>
          <a:noFill/>
        </p:spPr>
        <p:txBody>
          <a:bodyPr wrap="square">
            <a:spAutoFit/>
          </a:bodyPr>
          <a:lstStyle/>
          <a:p>
            <a:r>
              <a:rPr lang="vi-VN" dirty="0"/>
              <a:t>Dưới đây là danh sách các thay đổi không tương thích phổ biến:</a:t>
            </a:r>
            <a:endParaRPr lang="en-US" dirty="0"/>
          </a:p>
        </p:txBody>
      </p:sp>
      <p:sp>
        <p:nvSpPr>
          <p:cNvPr id="9" name="TextBox 8">
            <a:extLst>
              <a:ext uri="{FF2B5EF4-FFF2-40B4-BE49-F238E27FC236}">
                <a16:creationId xmlns:a16="http://schemas.microsoft.com/office/drawing/2014/main" id="{095D809D-B864-FD21-6850-953860B980D4}"/>
              </a:ext>
            </a:extLst>
          </p:cNvPr>
          <p:cNvSpPr txBox="1"/>
          <p:nvPr/>
        </p:nvSpPr>
        <p:spPr>
          <a:xfrm>
            <a:off x="183059" y="2107810"/>
            <a:ext cx="4152304" cy="2462213"/>
          </a:xfrm>
          <a:prstGeom prst="rect">
            <a:avLst/>
          </a:prstGeom>
          <a:noFill/>
        </p:spPr>
        <p:txBody>
          <a:bodyPr wrap="square">
            <a:spAutoFit/>
          </a:bodyPr>
          <a:lstStyle/>
          <a:p>
            <a:pPr marL="285750" indent="-285750">
              <a:buFontTx/>
              <a:buChar char="-"/>
            </a:pPr>
            <a:r>
              <a:rPr lang="en-US" dirty="0" err="1"/>
              <a:t>Đổi</a:t>
            </a:r>
            <a:r>
              <a:rPr lang="en-US" dirty="0"/>
              <a:t> </a:t>
            </a:r>
            <a:r>
              <a:rPr lang="en-US" dirty="0" err="1"/>
              <a:t>tên</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WSDL </a:t>
            </a:r>
            <a:r>
              <a:rPr lang="en-US" dirty="0" err="1"/>
              <a:t>hiện</a:t>
            </a:r>
            <a:r>
              <a:rPr lang="en-US" dirty="0"/>
              <a:t> </a:t>
            </a:r>
            <a:r>
              <a:rPr lang="en-US" dirty="0" err="1"/>
              <a:t>có</a:t>
            </a:r>
            <a:r>
              <a:rPr lang="en-US" dirty="0"/>
              <a:t> </a:t>
            </a:r>
            <a:endParaRPr lang="vi-VN" dirty="0"/>
          </a:p>
          <a:p>
            <a:pPr marL="285750" indent="-285750">
              <a:buFontTx/>
              <a:buChar char="-"/>
            </a:pPr>
            <a:r>
              <a:rPr lang="en-US" dirty="0" err="1"/>
              <a:t>Xóa</a:t>
            </a:r>
            <a:r>
              <a:rPr lang="en-US" dirty="0"/>
              <a:t> </a:t>
            </a:r>
            <a:r>
              <a:rPr lang="en-US" dirty="0" err="1"/>
              <a:t>bỏ</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WSDL </a:t>
            </a:r>
            <a:r>
              <a:rPr lang="en-US" dirty="0" err="1"/>
              <a:t>hiện</a:t>
            </a:r>
            <a:r>
              <a:rPr lang="en-US" dirty="0"/>
              <a:t> </a:t>
            </a:r>
            <a:r>
              <a:rPr lang="en-US" dirty="0" err="1"/>
              <a:t>có</a:t>
            </a:r>
            <a:r>
              <a:rPr lang="vi-VN" dirty="0"/>
              <a:t>.</a:t>
            </a:r>
            <a:endParaRPr lang="en-US" dirty="0"/>
          </a:p>
          <a:p>
            <a:pPr marL="285750" indent="-285750">
              <a:buFontTx/>
              <a:buChar char="-"/>
            </a:pPr>
            <a:r>
              <a:rPr lang="en-US" dirty="0" err="1"/>
              <a:t>Thay</a:t>
            </a:r>
            <a:r>
              <a:rPr lang="en-US" dirty="0"/>
              <a:t> </a:t>
            </a:r>
            <a:r>
              <a:rPr lang="en-US" dirty="0" err="1"/>
              <a:t>đổi</a:t>
            </a:r>
            <a:r>
              <a:rPr lang="en-US" dirty="0"/>
              <a:t> MEP </a:t>
            </a:r>
            <a:r>
              <a:rPr lang="en-US" dirty="0" err="1"/>
              <a:t>của</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WSDL </a:t>
            </a:r>
            <a:r>
              <a:rPr lang="en-US" dirty="0" err="1"/>
              <a:t>hiện</a:t>
            </a:r>
            <a:r>
              <a:rPr lang="en-US" dirty="0"/>
              <a:t> </a:t>
            </a:r>
            <a:r>
              <a:rPr lang="en-US" dirty="0" err="1"/>
              <a:t>có</a:t>
            </a:r>
            <a:r>
              <a:rPr lang="en-US" dirty="0"/>
              <a:t>.</a:t>
            </a:r>
          </a:p>
          <a:p>
            <a:pPr marL="285750" indent="-285750">
              <a:buFontTx/>
              <a:buChar char="-"/>
            </a:pPr>
            <a:r>
              <a:rPr lang="en-US" dirty="0" err="1"/>
              <a:t>Thêm</a:t>
            </a:r>
            <a:r>
              <a:rPr lang="en-US" dirty="0"/>
              <a:t> </a:t>
            </a:r>
            <a:r>
              <a:rPr lang="en-US" dirty="0" err="1"/>
              <a:t>một</a:t>
            </a:r>
            <a:r>
              <a:rPr lang="en-US" dirty="0"/>
              <a:t> </a:t>
            </a:r>
            <a:r>
              <a:rPr lang="en-US" dirty="0" err="1"/>
              <a:t>thông</a:t>
            </a:r>
            <a:r>
              <a:rPr lang="en-US" dirty="0"/>
              <a:t> </a:t>
            </a:r>
            <a:r>
              <a:rPr lang="en-US" dirty="0" err="1"/>
              <a:t>điệp</a:t>
            </a:r>
            <a:r>
              <a:rPr lang="en-US" dirty="0"/>
              <a:t> </a:t>
            </a:r>
            <a:r>
              <a:rPr lang="en-US" dirty="0" err="1"/>
              <a:t>lỗi</a:t>
            </a:r>
            <a:r>
              <a:rPr lang="en-US" dirty="0"/>
              <a:t> </a:t>
            </a:r>
            <a:r>
              <a:rPr lang="en-US" dirty="0" err="1"/>
              <a:t>vào</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hoạt</a:t>
            </a:r>
            <a:r>
              <a:rPr lang="en-US" dirty="0"/>
              <a:t> </a:t>
            </a:r>
            <a:r>
              <a:rPr lang="en-US" dirty="0" err="1"/>
              <a:t>động</a:t>
            </a:r>
            <a:r>
              <a:rPr lang="en-US" dirty="0"/>
              <a:t> WSDL </a:t>
            </a:r>
            <a:r>
              <a:rPr lang="en-US" dirty="0" err="1"/>
              <a:t>hiện</a:t>
            </a:r>
            <a:r>
              <a:rPr lang="en-US" dirty="0"/>
              <a:t> </a:t>
            </a:r>
            <a:r>
              <a:rPr lang="en-US" dirty="0" err="1"/>
              <a:t>có</a:t>
            </a:r>
            <a:r>
              <a:rPr lang="en-US" dirty="0"/>
              <a:t>.</a:t>
            </a:r>
          </a:p>
          <a:p>
            <a:pPr marL="285750" indent="-285750">
              <a:buFontTx/>
              <a:buChar char="-"/>
            </a:pPr>
            <a:r>
              <a:rPr lang="en-US" dirty="0" err="1"/>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hoặc</a:t>
            </a:r>
            <a:r>
              <a:rPr lang="en-US" dirty="0"/>
              <a:t> </a:t>
            </a:r>
            <a:r>
              <a:rPr lang="en-US" dirty="0" err="1"/>
              <a:t>khai</a:t>
            </a:r>
            <a:r>
              <a:rPr lang="en-US" dirty="0"/>
              <a:t> </a:t>
            </a:r>
            <a:r>
              <a:rPr lang="en-US" dirty="0" err="1"/>
              <a:t>báo</a:t>
            </a:r>
            <a:r>
              <a:rPr lang="en-US" dirty="0"/>
              <a:t> </a:t>
            </a:r>
            <a:r>
              <a:rPr lang="en-US" dirty="0" err="1"/>
              <a:t>thuộc</a:t>
            </a:r>
            <a:r>
              <a:rPr lang="en-US" dirty="0"/>
              <a:t> </a:t>
            </a:r>
            <a:r>
              <a:rPr lang="en-US" dirty="0" err="1"/>
              <a:t>tính</a:t>
            </a:r>
            <a:r>
              <a:rPr lang="en-US" dirty="0"/>
              <a:t> XML Schema </a:t>
            </a:r>
            <a:r>
              <a:rPr lang="en-US" dirty="0" err="1"/>
              <a:t>bắt</a:t>
            </a:r>
            <a:r>
              <a:rPr lang="en-US" dirty="0"/>
              <a:t> </a:t>
            </a:r>
            <a:r>
              <a:rPr lang="en-US" dirty="0" err="1"/>
              <a:t>buộc</a:t>
            </a:r>
            <a:r>
              <a:rPr lang="en-US" dirty="0"/>
              <a:t> </a:t>
            </a:r>
            <a:r>
              <a:rPr lang="en-US" dirty="0" err="1"/>
              <a:t>mới</a:t>
            </a:r>
            <a:r>
              <a:rPr lang="en-US" dirty="0"/>
              <a:t> </a:t>
            </a:r>
            <a:r>
              <a:rPr lang="en-US" dirty="0" err="1"/>
              <a:t>vào</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thông</a:t>
            </a:r>
            <a:r>
              <a:rPr lang="en-US" dirty="0"/>
              <a:t> </a:t>
            </a:r>
            <a:r>
              <a:rPr lang="en-US" dirty="0" err="1"/>
              <a:t>điệp</a:t>
            </a:r>
            <a:r>
              <a:rPr lang="en-US" dirty="0"/>
              <a:t>.</a:t>
            </a:r>
          </a:p>
        </p:txBody>
      </p:sp>
      <p:sp>
        <p:nvSpPr>
          <p:cNvPr id="13" name="TextBox 12">
            <a:extLst>
              <a:ext uri="{FF2B5EF4-FFF2-40B4-BE49-F238E27FC236}">
                <a16:creationId xmlns:a16="http://schemas.microsoft.com/office/drawing/2014/main" id="{343865E8-055F-4D59-BCD7-69005FD70819}"/>
              </a:ext>
            </a:extLst>
          </p:cNvPr>
          <p:cNvSpPr txBox="1"/>
          <p:nvPr/>
        </p:nvSpPr>
        <p:spPr>
          <a:xfrm>
            <a:off x="4521994" y="2107810"/>
            <a:ext cx="3764757" cy="1600438"/>
          </a:xfrm>
          <a:prstGeom prst="rect">
            <a:avLst/>
          </a:prstGeom>
          <a:noFill/>
        </p:spPr>
        <p:txBody>
          <a:bodyPr wrap="square">
            <a:spAutoFit/>
          </a:bodyPr>
          <a:lstStyle/>
          <a:p>
            <a:pPr marL="285750" indent="-285750">
              <a:buFontTx/>
              <a:buChar char="-"/>
            </a:pPr>
            <a:r>
              <a:rPr lang="en-US" dirty="0" err="1"/>
              <a:t>Thêm</a:t>
            </a:r>
            <a:r>
              <a:rPr lang="en-US" dirty="0"/>
              <a:t> </a:t>
            </a:r>
            <a:r>
              <a:rPr lang="en-US" dirty="0" err="1"/>
              <a:t>một</a:t>
            </a:r>
            <a:r>
              <a:rPr lang="en-US" dirty="0"/>
              <a:t> </a:t>
            </a:r>
            <a:r>
              <a:rPr lang="en-US" dirty="0" err="1"/>
              <a:t>khẳng</a:t>
            </a:r>
            <a:r>
              <a:rPr lang="en-US" dirty="0"/>
              <a:t> </a:t>
            </a:r>
            <a:r>
              <a:rPr lang="en-US" dirty="0" err="1"/>
              <a:t>định</a:t>
            </a:r>
            <a:r>
              <a:rPr lang="en-US" dirty="0"/>
              <a:t> WS-Policy </a:t>
            </a:r>
            <a:r>
              <a:rPr lang="en-US" dirty="0" err="1"/>
              <a:t>bắt</a:t>
            </a:r>
            <a:r>
              <a:rPr lang="en-US" dirty="0"/>
              <a:t> </a:t>
            </a:r>
            <a:r>
              <a:rPr lang="en-US" dirty="0" err="1"/>
              <a:t>buộc</a:t>
            </a:r>
            <a:r>
              <a:rPr lang="en-US" dirty="0"/>
              <a:t> </a:t>
            </a:r>
            <a:r>
              <a:rPr lang="en-US" dirty="0" err="1"/>
              <a:t>mới</a:t>
            </a:r>
            <a:r>
              <a:rPr lang="en-US" dirty="0"/>
              <a:t> </a:t>
            </a:r>
            <a:r>
              <a:rPr lang="en-US" dirty="0" err="1"/>
              <a:t>hoặc</a:t>
            </a:r>
            <a:r>
              <a:rPr lang="en-US" dirty="0"/>
              <a:t> </a:t>
            </a:r>
            <a:r>
              <a:rPr lang="en-US" dirty="0" err="1"/>
              <a:t>biểu</a:t>
            </a:r>
            <a:r>
              <a:rPr lang="en-US" dirty="0"/>
              <a:t> </a:t>
            </a:r>
            <a:r>
              <a:rPr lang="en-US" dirty="0" err="1"/>
              <a:t>thức</a:t>
            </a:r>
            <a:r>
              <a:rPr lang="vi-VN" dirty="0"/>
              <a:t>.</a:t>
            </a:r>
            <a:endParaRPr lang="en-US" dirty="0"/>
          </a:p>
          <a:p>
            <a:pPr marL="285750" indent="-285750">
              <a:buFontTx/>
              <a:buChar char="-"/>
            </a:pPr>
            <a:r>
              <a:rPr lang="en-US" dirty="0" err="1"/>
              <a:t>Thêm</a:t>
            </a:r>
            <a:r>
              <a:rPr lang="en-US" dirty="0"/>
              <a:t> </a:t>
            </a:r>
            <a:r>
              <a:rPr lang="en-US" dirty="0" err="1"/>
              <a:t>một</a:t>
            </a:r>
            <a:r>
              <a:rPr lang="en-US" dirty="0"/>
              <a:t> </a:t>
            </a:r>
            <a:r>
              <a:rPr lang="en-US" dirty="0" err="1"/>
              <a:t>biểu</a:t>
            </a:r>
            <a:r>
              <a:rPr lang="en-US" dirty="0"/>
              <a:t> </a:t>
            </a:r>
            <a:r>
              <a:rPr lang="en-US" dirty="0" err="1"/>
              <a:t>thức</a:t>
            </a:r>
            <a:r>
              <a:rPr lang="en-US" dirty="0"/>
              <a:t> WS-Policy </a:t>
            </a:r>
            <a:r>
              <a:rPr lang="en-US" dirty="0" err="1"/>
              <a:t>có</a:t>
            </a:r>
            <a:r>
              <a:rPr lang="en-US" dirty="0"/>
              <a:t> </a:t>
            </a:r>
            <a:r>
              <a:rPr lang="en-US" dirty="0" err="1"/>
              <a:t>thể</a:t>
            </a:r>
            <a:r>
              <a:rPr lang="en-US" dirty="0"/>
              <a:t> </a:t>
            </a:r>
            <a:r>
              <a:rPr lang="en-US" dirty="0" err="1"/>
              <a:t>bỏ</a:t>
            </a:r>
            <a:r>
              <a:rPr lang="en-US" dirty="0"/>
              <a:t> qua </a:t>
            </a:r>
            <a:r>
              <a:rPr lang="en-US" dirty="0" err="1"/>
              <a:t>mới</a:t>
            </a:r>
            <a:r>
              <a:rPr lang="en-US" dirty="0"/>
              <a:t> (</a:t>
            </a:r>
            <a:r>
              <a:rPr lang="en-US" dirty="0" err="1"/>
              <a:t>hầu</a:t>
            </a:r>
            <a:r>
              <a:rPr lang="en-US" dirty="0"/>
              <a:t> </a:t>
            </a:r>
            <a:r>
              <a:rPr lang="en-US" dirty="0" err="1"/>
              <a:t>hết</a:t>
            </a:r>
            <a:r>
              <a:rPr lang="en-US" dirty="0"/>
              <a:t> </a:t>
            </a:r>
            <a:r>
              <a:rPr lang="en-US" dirty="0" err="1"/>
              <a:t>thời</a:t>
            </a:r>
            <a:r>
              <a:rPr lang="en-US" dirty="0"/>
              <a:t> </a:t>
            </a:r>
            <a:r>
              <a:rPr lang="en-US" dirty="0" err="1"/>
              <a:t>gian</a:t>
            </a:r>
            <a:r>
              <a:rPr lang="en-US" dirty="0"/>
              <a:t>).</a:t>
            </a:r>
          </a:p>
          <a:p>
            <a:pPr marL="285750" indent="-285750">
              <a:buFontTx/>
              <a:buChar char="-"/>
            </a:pPr>
            <a:r>
              <a:rPr lang="en-US" dirty="0" err="1"/>
              <a:t>Đổi</a:t>
            </a:r>
            <a:r>
              <a:rPr lang="en-US" dirty="0"/>
              <a:t> </a:t>
            </a:r>
            <a:r>
              <a:rPr lang="en-US" dirty="0" err="1"/>
              <a:t>tên</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hoặc</a:t>
            </a:r>
            <a:r>
              <a:rPr lang="en-US" dirty="0"/>
              <a:t> </a:t>
            </a:r>
            <a:r>
              <a:rPr lang="en-US" dirty="0" err="1"/>
              <a:t>thuộc</a:t>
            </a:r>
            <a:r>
              <a:rPr lang="en-US" dirty="0"/>
              <a:t> </a:t>
            </a:r>
            <a:r>
              <a:rPr lang="en-US" dirty="0" err="1"/>
              <a:t>tính</a:t>
            </a:r>
            <a:r>
              <a:rPr lang="en-US" dirty="0"/>
              <a:t> XML Schema </a:t>
            </a:r>
            <a:r>
              <a:rPr lang="en-US" dirty="0" err="1"/>
              <a:t>tùy</a:t>
            </a:r>
            <a:r>
              <a:rPr lang="en-US" dirty="0"/>
              <a:t> </a:t>
            </a:r>
            <a:r>
              <a:rPr lang="en-US" dirty="0" err="1"/>
              <a:t>chọn</a:t>
            </a:r>
            <a:r>
              <a:rPr lang="en-US" dirty="0"/>
              <a:t> </a:t>
            </a:r>
            <a:r>
              <a:rPr lang="en-US" dirty="0" err="1"/>
              <a:t>hoặc</a:t>
            </a:r>
            <a:r>
              <a:rPr lang="en-US" dirty="0"/>
              <a:t> </a:t>
            </a:r>
            <a:r>
              <a:rPr lang="en-US" dirty="0" err="1"/>
              <a:t>bắt</a:t>
            </a:r>
            <a:r>
              <a:rPr lang="en-US" dirty="0"/>
              <a:t> </a:t>
            </a:r>
            <a:r>
              <a:rPr lang="en-US" dirty="0" err="1"/>
              <a:t>buộc</a:t>
            </a:r>
            <a:r>
              <a:rPr lang="en-US" dirty="0"/>
              <a:t> </a:t>
            </a:r>
            <a:r>
              <a:rPr lang="en-US" dirty="0" err="1"/>
              <a:t>trong</a:t>
            </a:r>
            <a:r>
              <a:rPr lang="en-US" dirty="0"/>
              <a:t> </a:t>
            </a:r>
            <a:r>
              <a:rPr lang="en-US" dirty="0" err="1"/>
              <a:t>một</a:t>
            </a:r>
            <a:r>
              <a:rPr lang="en-US" dirty="0"/>
              <a:t> </a:t>
            </a:r>
            <a:r>
              <a:rPr lang="en-US" dirty="0" err="1"/>
              <a:t>định</a:t>
            </a:r>
            <a:r>
              <a:rPr lang="en-US" dirty="0"/>
              <a:t> </a:t>
            </a:r>
            <a:r>
              <a:rPr lang="en-US" dirty="0" err="1"/>
              <a:t>nghĩa</a:t>
            </a:r>
            <a:r>
              <a:rPr lang="en-US" dirty="0"/>
              <a:t> </a:t>
            </a:r>
            <a:r>
              <a:rPr lang="en-US" dirty="0" err="1"/>
              <a:t>thông</a:t>
            </a:r>
            <a:r>
              <a:rPr lang="en-US" dirty="0"/>
              <a:t> </a:t>
            </a:r>
            <a:r>
              <a:rPr lang="en-US" dirty="0" err="1"/>
              <a:t>điệp</a:t>
            </a:r>
            <a:r>
              <a:rPr lang="en-US" dirty="0"/>
              <a:t>.</a:t>
            </a:r>
          </a:p>
        </p:txBody>
      </p:sp>
    </p:spTree>
    <p:extLst>
      <p:ext uri="{BB962C8B-B14F-4D97-AF65-F5344CB8AC3E}">
        <p14:creationId xmlns:p14="http://schemas.microsoft.com/office/powerpoint/2010/main" val="2619042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10.3. </a:t>
            </a:r>
            <a:r>
              <a:rPr lang="en-US" dirty="0"/>
              <a:t>REST Service Compatibility Considerations</a:t>
            </a:r>
            <a:br>
              <a:rPr lang="en-US" dirty="0"/>
            </a:br>
            <a:endParaRPr dirty="0"/>
          </a:p>
        </p:txBody>
      </p:sp>
      <p:sp>
        <p:nvSpPr>
          <p:cNvPr id="4" name="TextBox 3">
            <a:extLst>
              <a:ext uri="{FF2B5EF4-FFF2-40B4-BE49-F238E27FC236}">
                <a16:creationId xmlns:a16="http://schemas.microsoft.com/office/drawing/2014/main" id="{C0C36010-B0FD-CC8D-8375-8336F9058BD6}"/>
              </a:ext>
            </a:extLst>
          </p:cNvPr>
          <p:cNvSpPr txBox="1"/>
          <p:nvPr/>
        </p:nvSpPr>
        <p:spPr>
          <a:xfrm>
            <a:off x="414338" y="1215718"/>
            <a:ext cx="8186737" cy="3231654"/>
          </a:xfrm>
          <a:prstGeom prst="rect">
            <a:avLst/>
          </a:prstGeom>
          <a:noFill/>
        </p:spPr>
        <p:txBody>
          <a:bodyPr wrap="square">
            <a:spAutoFit/>
          </a:bodyPr>
          <a:lstStyle/>
          <a:p>
            <a:pPr rtl="0">
              <a:spcBef>
                <a:spcPts val="1200"/>
              </a:spcBef>
              <a:spcAft>
                <a:spcPts val="1200"/>
              </a:spcAft>
            </a:pPr>
            <a:r>
              <a:rPr lang="vi-VN" sz="1400" b="0" i="0" u="none" strike="noStrike" dirty="0">
                <a:solidFill>
                  <a:srgbClr val="000000"/>
                </a:solidFill>
                <a:effectLst/>
                <a:latin typeface="Calibri" panose="020F0502020204030204" pitchFamily="34" charset="0"/>
              </a:rPr>
              <a:t>Dịch vụ REST trong một kho dịch vụ nhất định thường chia sẻ một hợp đồng thống nhất cho mỗi tài nguyên, bao gồm các phương thức và loại phương tiện thống nhất. Các loại phương tiện giống nhau được sử dụng trong cả yêu cầu và phản hồi, và các khía cạnh mới của hợp đồng thống nhất được tái sử dụng nhiều hơn so với việc chúng được thêm vào. Sự nhấn mạnh vào việc tái sử dụng hợp đồng dịch vụ trong các kho dịch vụ tuân thủ REST dẫn đến việc cần phải làm nổi bật một số cân nhắc đặc biệt, vì các thay đổi đối với hợp đồng thống nhất sẽ tự động ảnh hưởng đến một loạt các người tiêu dùng dịch vụ vì:</a:t>
            </a:r>
            <a:endParaRPr lang="vi-VN" b="0" dirty="0">
              <a:effectLst/>
            </a:endParaRPr>
          </a:p>
          <a:p>
            <a:pPr rtl="0" fontAlgn="base">
              <a:spcBef>
                <a:spcPts val="120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Các phương thức của hợp đồng thống nhất được chia sẻ bởi tất cả các dịch vụ.</a:t>
            </a:r>
          </a:p>
          <a:p>
            <a:pPr rtl="0" fontAlgn="base">
              <a:spcBef>
                <a:spcPts val="0"/>
              </a:spcBef>
              <a:spcAft>
                <a:spcPts val="12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Các loại phương tiện của hợp đồng thống nhất được chia sẻ bởi cả dịch vụ và người tiêu dùng dịch vụ.</a:t>
            </a:r>
          </a:p>
          <a:p>
            <a:pPr rtl="0">
              <a:spcBef>
                <a:spcPts val="1200"/>
              </a:spcBef>
              <a:spcAft>
                <a:spcPts val="1200"/>
              </a:spcAft>
            </a:pPr>
            <a:r>
              <a:rPr lang="vi-VN" sz="1400" b="0" i="0" u="none" strike="noStrike" dirty="0">
                <a:solidFill>
                  <a:srgbClr val="000000"/>
                </a:solidFill>
                <a:effectLst/>
                <a:latin typeface="Calibri" panose="020F0502020204030204" pitchFamily="34" charset="0"/>
              </a:rPr>
              <a:t>Do đó, cả cân nhắc về tính tương thích ngược và tính tương thích tiến đều gần như quan trọng như nhau.</a:t>
            </a:r>
            <a:endParaRPr lang="vi-VN" b="0" dirty="0">
              <a:effectLst/>
            </a:endParaRPr>
          </a:p>
          <a:p>
            <a:br>
              <a:rPr lang="vi-VN" dirty="0"/>
            </a:br>
            <a:endParaRPr lang="en-US" dirty="0"/>
          </a:p>
        </p:txBody>
      </p:sp>
    </p:spTree>
    <p:extLst>
      <p:ext uri="{BB962C8B-B14F-4D97-AF65-F5344CB8AC3E}">
        <p14:creationId xmlns:p14="http://schemas.microsoft.com/office/powerpoint/2010/main" val="127241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10.3. </a:t>
            </a:r>
            <a:r>
              <a:rPr lang="en-US" dirty="0"/>
              <a:t>REST Service Compatibility Considerations</a:t>
            </a:r>
            <a:br>
              <a:rPr lang="en-US" dirty="0"/>
            </a:br>
            <a:endParaRPr dirty="0"/>
          </a:p>
        </p:txBody>
      </p:sp>
      <p:sp>
        <p:nvSpPr>
          <p:cNvPr id="4" name="TextBox 3">
            <a:extLst>
              <a:ext uri="{FF2B5EF4-FFF2-40B4-BE49-F238E27FC236}">
                <a16:creationId xmlns:a16="http://schemas.microsoft.com/office/drawing/2014/main" id="{C0C36010-B0FD-CC8D-8375-8336F9058BD6}"/>
              </a:ext>
            </a:extLst>
          </p:cNvPr>
          <p:cNvSpPr txBox="1"/>
          <p:nvPr/>
        </p:nvSpPr>
        <p:spPr>
          <a:xfrm>
            <a:off x="414338" y="1215718"/>
            <a:ext cx="8208168" cy="3416320"/>
          </a:xfrm>
          <a:prstGeom prst="rect">
            <a:avLst/>
          </a:prstGeom>
          <a:noFill/>
        </p:spPr>
        <p:txBody>
          <a:bodyPr wrap="square">
            <a:spAutoFit/>
          </a:bodyPr>
          <a:lstStyle/>
          <a:p>
            <a:pPr rtl="0">
              <a:spcBef>
                <a:spcPts val="1200"/>
              </a:spcBef>
              <a:spcAft>
                <a:spcPts val="1200"/>
              </a:spcAft>
            </a:pPr>
            <a:r>
              <a:rPr lang="vi-VN" sz="1800" b="0" i="0" u="none" strike="noStrike" dirty="0">
                <a:solidFill>
                  <a:srgbClr val="000000"/>
                </a:solidFill>
                <a:effectLst/>
                <a:latin typeface="Calibri" panose="020F0502020204030204" pitchFamily="34" charset="0"/>
              </a:rPr>
              <a:t>Các phương thức của hợp đồng thống nhất mã hóa các loại tương tác có thể xảy ra giữa các dịch vụ và người tiêu dùng của họ. Ví dụ, GET mã hóa “lấy một số dữ liệu,” trong khi PUT mã hóa “lưu trữ một số dữ liệu.”</a:t>
            </a:r>
            <a:endParaRPr lang="vi-VN" b="0" dirty="0">
              <a:effectLst/>
            </a:endParaRPr>
          </a:p>
          <a:p>
            <a:pPr rtl="0">
              <a:spcBef>
                <a:spcPts val="1200"/>
              </a:spcBef>
              <a:spcAft>
                <a:spcPts val="1200"/>
              </a:spcAft>
            </a:pPr>
            <a:r>
              <a:rPr lang="vi-VN" sz="1800" b="0" i="0" u="none" strike="noStrike" dirty="0">
                <a:solidFill>
                  <a:srgbClr val="000000"/>
                </a:solidFill>
                <a:effectLst/>
                <a:latin typeface="Calibri" panose="020F0502020204030204" pitchFamily="34" charset="0"/>
              </a:rPr>
              <a:t>Vì các loại tương tác xảy ra giữa các dịch vụ REST trong cùng một kho dịch vụ có xu hướng tương đối hạn chế và ổn định, các phương thức thường sẽ thay đổi ở tốc độ thấp so với các loại phương tiện hoặc tài nguyên. Các vấn đề về tính tương thích thường liên quan đến một tập hợp các phương thức cho phép chỉ được thay đổi sau khi cân nhắc kỹ lưỡng từng trường hợp cụ thể.</a:t>
            </a:r>
            <a:endParaRPr lang="vi-VN" b="0" dirty="0">
              <a:effectLst/>
            </a:endParaRPr>
          </a:p>
          <a:p>
            <a:br>
              <a:rPr lang="vi-VN" dirty="0"/>
            </a:br>
            <a:br>
              <a:rPr lang="vi-VN" dirty="0"/>
            </a:br>
            <a:endParaRPr lang="en-US" dirty="0"/>
          </a:p>
        </p:txBody>
      </p:sp>
    </p:spTree>
    <p:extLst>
      <p:ext uri="{BB962C8B-B14F-4D97-AF65-F5344CB8AC3E}">
        <p14:creationId xmlns:p14="http://schemas.microsoft.com/office/powerpoint/2010/main" val="332922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4CD209-2E45-E2FF-CCDC-F3F485362432}"/>
              </a:ext>
            </a:extLst>
          </p:cNvPr>
          <p:cNvSpPr txBox="1"/>
          <p:nvPr/>
        </p:nvSpPr>
        <p:spPr>
          <a:xfrm>
            <a:off x="171450" y="123022"/>
            <a:ext cx="4572000" cy="954107"/>
          </a:xfrm>
          <a:prstGeom prst="rect">
            <a:avLst/>
          </a:prstGeom>
          <a:noFill/>
        </p:spPr>
        <p:txBody>
          <a:bodyPr wrap="square">
            <a:spAutoFit/>
          </a:bodyPr>
          <a:lstStyle/>
          <a:p>
            <a:r>
              <a:rPr lang="vi-VN" sz="1400" b="1" i="0" u="none" strike="noStrike" dirty="0">
                <a:solidFill>
                  <a:srgbClr val="000000"/>
                </a:solidFill>
                <a:effectLst/>
                <a:latin typeface="Calibri" panose="020F0502020204030204" pitchFamily="34" charset="0"/>
              </a:rPr>
              <a:t>Sau khi một nhóm dịch vụ được triển khai, các chương trình tiêu thụ sẽ tự nhiên bắt đầu hình thành các phụ thuộc vào nó. Khi chúng ta buộc phải thực hiện các thay đổi vào các dịch vụ sau này, chúng ta cần phải tìm hiểu:</a:t>
            </a:r>
            <a:endParaRPr lang="en-US" b="1" dirty="0"/>
          </a:p>
        </p:txBody>
      </p:sp>
      <p:sp>
        <p:nvSpPr>
          <p:cNvPr id="10" name="TextBox 9">
            <a:extLst>
              <a:ext uri="{FF2B5EF4-FFF2-40B4-BE49-F238E27FC236}">
                <a16:creationId xmlns:a16="http://schemas.microsoft.com/office/drawing/2014/main" id="{1BEDD340-292A-D37D-27FF-DAA10C5E4853}"/>
              </a:ext>
            </a:extLst>
          </p:cNvPr>
          <p:cNvSpPr txBox="1"/>
          <p:nvPr/>
        </p:nvSpPr>
        <p:spPr>
          <a:xfrm>
            <a:off x="171450" y="1167140"/>
            <a:ext cx="4572000" cy="52322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Những thay đổi có ảnh hưởng tiêu cực đến các tiêu thụ dịch vụ hiện tại (và có thể là tương lai) không?</a:t>
            </a:r>
          </a:p>
        </p:txBody>
      </p:sp>
      <p:sp>
        <p:nvSpPr>
          <p:cNvPr id="12" name="TextBox 11">
            <a:extLst>
              <a:ext uri="{FF2B5EF4-FFF2-40B4-BE49-F238E27FC236}">
                <a16:creationId xmlns:a16="http://schemas.microsoft.com/office/drawing/2014/main" id="{413365E2-BE91-53F0-DBC3-3857F2EB68CC}"/>
              </a:ext>
            </a:extLst>
          </p:cNvPr>
          <p:cNvSpPr txBox="1"/>
          <p:nvPr/>
        </p:nvSpPr>
        <p:spPr>
          <a:xfrm>
            <a:off x="171450" y="1780371"/>
            <a:ext cx="4572000" cy="52322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Làm thế nào để triển khai và thông báo những thay đổi sẽ và không sẽ ảnh hưởng đến các tiêu thụ.</a:t>
            </a:r>
          </a:p>
        </p:txBody>
      </p:sp>
      <p:sp>
        <p:nvSpPr>
          <p:cNvPr id="14" name="TextBox 13">
            <a:extLst>
              <a:ext uri="{FF2B5EF4-FFF2-40B4-BE49-F238E27FC236}">
                <a16:creationId xmlns:a16="http://schemas.microsoft.com/office/drawing/2014/main" id="{F1AD7560-D292-5749-1E36-6A3FF483A0DF}"/>
              </a:ext>
            </a:extLst>
          </p:cNvPr>
          <p:cNvSpPr txBox="1"/>
          <p:nvPr/>
        </p:nvSpPr>
        <p:spPr>
          <a:xfrm>
            <a:off x="171450" y="2393602"/>
            <a:ext cx="4572000"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Điều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gì</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cụ</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thể</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tạo</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thành</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một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phiên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bản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mới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của</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một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hợp</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đồng</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dịch</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vụ</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Sự</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khác</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biệt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giữa</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một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phiên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bản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chính</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và</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một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phiên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bản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phụ</a:t>
            </a:r>
            <a:r>
              <a:rPr lang="en-US" sz="1400" b="0" i="0" u="none" strike="noStrike" dirty="0">
                <a:solidFill>
                  <a:srgbClr val="000000"/>
                </a:solidFill>
                <a:effectLst/>
                <a:latin typeface="Calibri" panose="020F0502020204030204" pitchFamily="34" charset="0"/>
              </a:rPr>
              <a:t>?</a:t>
            </a:r>
          </a:p>
        </p:txBody>
      </p:sp>
      <p:sp>
        <p:nvSpPr>
          <p:cNvPr id="16" name="TextBox 15">
            <a:extLst>
              <a:ext uri="{FF2B5EF4-FFF2-40B4-BE49-F238E27FC236}">
                <a16:creationId xmlns:a16="http://schemas.microsoft.com/office/drawing/2014/main" id="{B1CA6E5D-3B6A-6AA2-6465-EA0671EA5F9F}"/>
              </a:ext>
            </a:extLst>
          </p:cNvPr>
          <p:cNvSpPr txBox="1"/>
          <p:nvPr/>
        </p:nvSpPr>
        <p:spPr>
          <a:xfrm>
            <a:off x="171450" y="3299252"/>
            <a:ext cx="4572000" cy="30777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Các</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phần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của</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số</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phiên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bản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đề</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cập</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đến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điều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gì</a:t>
            </a:r>
            <a:r>
              <a:rPr lang="en-US" sz="1400" b="0" i="0" u="none" strike="noStrike" dirty="0">
                <a:solidFill>
                  <a:srgbClr val="000000"/>
                </a:solidFill>
                <a:effectLst/>
                <a:latin typeface="Calibri" panose="020F0502020204030204" pitchFamily="34" charset="0"/>
              </a:rPr>
              <a:t>?</a:t>
            </a:r>
          </a:p>
        </p:txBody>
      </p:sp>
      <p:sp>
        <p:nvSpPr>
          <p:cNvPr id="18" name="TextBox 17">
            <a:extLst>
              <a:ext uri="{FF2B5EF4-FFF2-40B4-BE49-F238E27FC236}">
                <a16:creationId xmlns:a16="http://schemas.microsoft.com/office/drawing/2014/main" id="{A19F3AFB-3E19-01D4-2481-3CE2492502EC}"/>
              </a:ext>
            </a:extLst>
          </p:cNvPr>
          <p:cNvSpPr txBox="1"/>
          <p:nvPr/>
        </p:nvSpPr>
        <p:spPr>
          <a:xfrm>
            <a:off x="171450" y="3674031"/>
            <a:ext cx="4572000"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Phiên bản mới của hợp đồng liệu có hoạt động với các tiêu thụ hiện tại đã được thiết kế cho phiên bản hợp đồng cũ không?</a:t>
            </a:r>
          </a:p>
        </p:txBody>
      </p:sp>
      <p:sp>
        <p:nvSpPr>
          <p:cNvPr id="20" name="TextBox 19">
            <a:extLst>
              <a:ext uri="{FF2B5EF4-FFF2-40B4-BE49-F238E27FC236}">
                <a16:creationId xmlns:a16="http://schemas.microsoft.com/office/drawing/2014/main" id="{88D345A4-47F5-8D82-5E63-37F0C46CF3DA}"/>
              </a:ext>
            </a:extLst>
          </p:cNvPr>
          <p:cNvSpPr txBox="1"/>
          <p:nvPr/>
        </p:nvSpPr>
        <p:spPr>
          <a:xfrm>
            <a:off x="4572000" y="1135827"/>
            <a:ext cx="4572000"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Phiên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bản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hiện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tại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của</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hợp</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đồng</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liệu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có</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hoạt</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động</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với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các</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tiêu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thụ</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mới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có</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thể</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có</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yêu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cầu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trao</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đổi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dữ</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liệu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khác</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nhau</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không</a:t>
            </a:r>
            <a:r>
              <a:rPr lang="en-US" sz="1400" b="0" i="0" u="none" strike="noStrike" dirty="0">
                <a:solidFill>
                  <a:srgbClr val="000000"/>
                </a:solidFill>
                <a:effectLst/>
                <a:latin typeface="Calibri" panose="020F0502020204030204" pitchFamily="34" charset="0"/>
              </a:rPr>
              <a:t>?</a:t>
            </a:r>
          </a:p>
        </p:txBody>
      </p:sp>
      <p:sp>
        <p:nvSpPr>
          <p:cNvPr id="22" name="TextBox 21">
            <a:extLst>
              <a:ext uri="{FF2B5EF4-FFF2-40B4-BE49-F238E27FC236}">
                <a16:creationId xmlns:a16="http://schemas.microsoft.com/office/drawing/2014/main" id="{35D1CB0C-0971-E090-D466-9251735B0229}"/>
              </a:ext>
            </a:extLst>
          </p:cNvPr>
          <p:cNvSpPr txBox="1"/>
          <p:nvPr/>
        </p:nvSpPr>
        <p:spPr>
          <a:xfrm>
            <a:off x="4572000" y="2001678"/>
            <a:ext cx="4572000" cy="73866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Phương pháp tốt nhất để thêm các thay đổi vào các hợp đồng hiện tại trong khi giảm thiểu ảnh hưởng đối với các tiêu thụ là gì?</a:t>
            </a:r>
          </a:p>
        </p:txBody>
      </p:sp>
      <p:sp>
        <p:nvSpPr>
          <p:cNvPr id="24" name="TextBox 23">
            <a:extLst>
              <a:ext uri="{FF2B5EF4-FFF2-40B4-BE49-F238E27FC236}">
                <a16:creationId xmlns:a16="http://schemas.microsoft.com/office/drawing/2014/main" id="{EE487815-DF53-549B-6A96-8BB6ADEAB4C7}"/>
              </a:ext>
            </a:extLst>
          </p:cNvPr>
          <p:cNvSpPr txBox="1"/>
          <p:nvPr/>
        </p:nvSpPr>
        <p:spPr>
          <a:xfrm>
            <a:off x="4572000" y="3037642"/>
            <a:ext cx="4572000" cy="523220"/>
          </a:xfrm>
          <a:prstGeom prst="rect">
            <a:avLst/>
          </a:prstGeom>
          <a:noFill/>
        </p:spPr>
        <p:txBody>
          <a:bodyPr wrap="square">
            <a:spAutoFit/>
          </a:bodyPr>
          <a:lstStyle/>
          <a:p>
            <a:pPr rtl="0" fontAlgn="base">
              <a:spcBef>
                <a:spcPts val="0"/>
              </a:spcBef>
              <a:spcAft>
                <a:spcPts val="8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Chúng ta cần phải lưu trữ các hợp đồng cũ và mới cùng một lúc không? Nếu có, trong bao lâu?</a:t>
            </a:r>
          </a:p>
        </p:txBody>
      </p:sp>
    </p:spTree>
    <p:extLst>
      <p:ext uri="{BB962C8B-B14F-4D97-AF65-F5344CB8AC3E}">
        <p14:creationId xmlns:p14="http://schemas.microsoft.com/office/powerpoint/2010/main" val="207273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10.3. </a:t>
            </a:r>
            <a:r>
              <a:rPr lang="en-US" dirty="0"/>
              <a:t>REST Service Compatibility Considerations</a:t>
            </a:r>
            <a:br>
              <a:rPr lang="en-US" dirty="0"/>
            </a:br>
            <a:endParaRPr dirty="0"/>
          </a:p>
        </p:txBody>
      </p:sp>
      <p:sp>
        <p:nvSpPr>
          <p:cNvPr id="4" name="TextBox 3">
            <a:extLst>
              <a:ext uri="{FF2B5EF4-FFF2-40B4-BE49-F238E27FC236}">
                <a16:creationId xmlns:a16="http://schemas.microsoft.com/office/drawing/2014/main" id="{C0C36010-B0FD-CC8D-8375-8336F9058BD6}"/>
              </a:ext>
            </a:extLst>
          </p:cNvPr>
          <p:cNvSpPr txBox="1"/>
          <p:nvPr/>
        </p:nvSpPr>
        <p:spPr>
          <a:xfrm>
            <a:off x="414338" y="1215718"/>
            <a:ext cx="8208168" cy="3354765"/>
          </a:xfrm>
          <a:prstGeom prst="rect">
            <a:avLst/>
          </a:prstGeom>
          <a:noFill/>
        </p:spPr>
        <p:txBody>
          <a:bodyPr wrap="square">
            <a:spAutoFit/>
          </a:bodyPr>
          <a:lstStyle/>
          <a:p>
            <a:pPr rtl="0">
              <a:spcBef>
                <a:spcPts val="1200"/>
              </a:spcBef>
              <a:spcAft>
                <a:spcPts val="1200"/>
              </a:spcAft>
            </a:pPr>
            <a:r>
              <a:rPr lang="vi-VN" sz="1300" b="0" i="0" u="none" strike="noStrike" dirty="0">
                <a:solidFill>
                  <a:srgbClr val="000000"/>
                </a:solidFill>
                <a:effectLst/>
                <a:latin typeface="Calibri" panose="020F0502020204030204" pitchFamily="34" charset="0"/>
              </a:rPr>
              <a:t>Một ví dụ về thay đổi tương thích với HTTP là việc thêm các tiêu đề If-None-Match vào các yêu cầu GET. Nếu người tiêu dùng dịch vụ biết phiên bản cuối cùng (hoặc etag) của tài nguyên mà nó đã lấy, nó có thể làm cho yêu cầu GET của mình có điều kiện. Tiêu đề If-None-Match cho phép người tiêu dùng nói rằng yêu cầu GET không nên được thực hiện nếu phiên bản của tài nguyên vẫn giống như khi người tiêu dùng lấy lần cuối. Thay vào đó, nó sẽ trả về phản hồi GET bình thường, mặc dù sẽ làm điều đó trong chế độ không tối ưu.</a:t>
            </a:r>
            <a:endParaRPr lang="vi-VN" sz="1300" b="0" dirty="0">
              <a:effectLst/>
            </a:endParaRPr>
          </a:p>
          <a:p>
            <a:pPr rtl="0">
              <a:spcBef>
                <a:spcPts val="1200"/>
              </a:spcBef>
              <a:spcAft>
                <a:spcPts val="1200"/>
              </a:spcAft>
            </a:pPr>
            <a:r>
              <a:rPr lang="vi-VN" sz="1300" b="0" i="0" u="none" strike="noStrike" dirty="0">
                <a:solidFill>
                  <a:srgbClr val="000000"/>
                </a:solidFill>
                <a:effectLst/>
                <a:latin typeface="Calibri" panose="020F0502020204030204" pitchFamily="34" charset="0"/>
              </a:rPr>
              <a:t>Một ví dụ về thay đổi không tương thích với HTTP là việc thêm tiêu đề Host được sử dụng để hỗ trợ đa trang web trên các máy chủ Web. HTTP/1.0 không yêu cầu tên của dịch vụ phải được bao gồm trong các thông điệp yêu cầu, nhưng HTTP/1.1 yêu cầu điều này. Nếu tiêu đề Host đặc biệt bị thiếu, các dịch vụ HTTP/1.1 phải từ chối yêu cầu vì nó bị hình thành sai. Tuy nhiên, các dịch vụ HTTP/1.1 cũng phải tương thích ngược, vì vậy nếu một yêu cầu HTTP/1.0 đến dịch vụ REST, nó sẽ vẫn được xử lý theo các quy tắc của HTTP/1.0.</a:t>
            </a:r>
            <a:endParaRPr lang="vi-VN" sz="1300" b="0" dirty="0">
              <a:effectLst/>
            </a:endParaRPr>
          </a:p>
          <a:p>
            <a:br>
              <a:rPr lang="vi-VN" sz="1300" dirty="0"/>
            </a:br>
            <a:br>
              <a:rPr lang="vi-VN" sz="1300" dirty="0"/>
            </a:br>
            <a:br>
              <a:rPr lang="vi-VN" sz="1300" dirty="0"/>
            </a:br>
            <a:endParaRPr lang="en-US" sz="1300" dirty="0"/>
          </a:p>
        </p:txBody>
      </p:sp>
    </p:spTree>
    <p:extLst>
      <p:ext uri="{BB962C8B-B14F-4D97-AF65-F5344CB8AC3E}">
        <p14:creationId xmlns:p14="http://schemas.microsoft.com/office/powerpoint/2010/main" val="24607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10.3. </a:t>
            </a:r>
            <a:r>
              <a:rPr lang="en-US" dirty="0"/>
              <a:t>REST Service Compatibility Considerations</a:t>
            </a:r>
            <a:br>
              <a:rPr lang="en-US" dirty="0"/>
            </a:br>
            <a:endParaRPr dirty="0"/>
          </a:p>
        </p:txBody>
      </p:sp>
      <p:sp>
        <p:nvSpPr>
          <p:cNvPr id="4" name="TextBox 3">
            <a:extLst>
              <a:ext uri="{FF2B5EF4-FFF2-40B4-BE49-F238E27FC236}">
                <a16:creationId xmlns:a16="http://schemas.microsoft.com/office/drawing/2014/main" id="{C0C36010-B0FD-CC8D-8375-8336F9058BD6}"/>
              </a:ext>
            </a:extLst>
          </p:cNvPr>
          <p:cNvSpPr txBox="1"/>
          <p:nvPr/>
        </p:nvSpPr>
        <p:spPr>
          <a:xfrm>
            <a:off x="414338" y="1215718"/>
            <a:ext cx="8208168" cy="3877985"/>
          </a:xfrm>
          <a:prstGeom prst="rect">
            <a:avLst/>
          </a:prstGeom>
          <a:noFill/>
        </p:spPr>
        <p:txBody>
          <a:bodyPr wrap="square">
            <a:spAutoFit/>
          </a:bodyPr>
          <a:lstStyle/>
          <a:p>
            <a:pPr rtl="0">
              <a:spcBef>
                <a:spcPts val="1200"/>
              </a:spcBef>
              <a:spcAft>
                <a:spcPts val="1200"/>
              </a:spcAft>
            </a:pPr>
            <a:r>
              <a:rPr lang="vi-VN" b="0" i="0" u="none" strike="noStrike" dirty="0">
                <a:solidFill>
                  <a:srgbClr val="000000"/>
                </a:solidFill>
                <a:effectLst/>
                <a:latin typeface="Calibri" panose="020F0502020204030204" pitchFamily="34" charset="0"/>
              </a:rPr>
              <a:t>Khi các thay đổi không tương thích được thực hiện đối với một sơ đồ, thường cần một định danh loại phương tiện mới để đảm bảo rằng:</a:t>
            </a:r>
            <a:endParaRPr lang="vi-VN" b="0" dirty="0">
              <a:effectLst/>
            </a:endParaRPr>
          </a:p>
          <a:p>
            <a:pPr rtl="0" fontAlgn="base">
              <a:spcBef>
                <a:spcPts val="1200"/>
              </a:spcBef>
              <a:spcAft>
                <a:spcPts val="0"/>
              </a:spcAft>
              <a:buFont typeface="Arial" panose="020B0604020202020204" pitchFamily="34" charset="0"/>
              <a:buChar char="•"/>
            </a:pPr>
            <a:r>
              <a:rPr lang="vi-VN" b="0" i="0" u="none" strike="noStrike" dirty="0">
                <a:solidFill>
                  <a:srgbClr val="000000"/>
                </a:solidFill>
                <a:effectLst/>
                <a:latin typeface="Calibri" panose="020F0502020204030204" pitchFamily="34" charset="0"/>
              </a:rPr>
              <a:t>   Bộ xử lý có thể quyết định cách phân tích một tài liệu dựa trên định danh loại phương tiện.</a:t>
            </a:r>
          </a:p>
          <a:p>
            <a:pPr rtl="0" fontAlgn="base">
              <a:spcBef>
                <a:spcPts val="0"/>
              </a:spcBef>
              <a:spcAft>
                <a:spcPts val="1200"/>
              </a:spcAft>
              <a:buFont typeface="Arial" panose="020B0604020202020204" pitchFamily="34" charset="0"/>
              <a:buChar char="•"/>
            </a:pPr>
            <a:r>
              <a:rPr lang="vi-VN" b="0" i="0" u="none" strike="noStrike" dirty="0">
                <a:solidFill>
                  <a:srgbClr val="000000"/>
                </a:solidFill>
                <a:effectLst/>
                <a:latin typeface="Calibri" panose="020F0502020204030204" pitchFamily="34" charset="0"/>
              </a:rPr>
              <a:t>   Dịch vụ và người tiêu dùng có thể thương lượng để có được một loại phương tiện cụ thể sẽ được bộ xử lý       hiểu khi thông điệp được tạo ra.</a:t>
            </a:r>
          </a:p>
          <a:p>
            <a:pPr rtl="0">
              <a:spcBef>
                <a:spcPts val="1200"/>
              </a:spcBef>
              <a:spcAft>
                <a:spcPts val="1200"/>
              </a:spcAft>
            </a:pPr>
            <a:r>
              <a:rPr lang="vi-VN" b="0" i="0" u="none" strike="noStrike" dirty="0">
                <a:solidFill>
                  <a:srgbClr val="000000"/>
                </a:solidFill>
                <a:effectLst/>
                <a:latin typeface="Calibri" panose="020F0502020204030204" pitchFamily="34" charset="0"/>
              </a:rPr>
              <a:t>Thương lượng nội dung là phương pháp cuối cùng để đảm bảo tính tương thích trong các kho dịch vụ tuân thủ REST. Đối với một tương tác lấy dữ liệu, điều này thường liên quan đến việc người tiêu dùng chỉ ra cho dịch vụ những loại phương tiện mà nó có thể hỗ trợ, và dịch vụ trả về loại thích hợp nhất mà nó hỗ trợ. Cơ chế này cho phép các thay đổi không tương thích được thực hiện đối với các loại phương tiện, khi cần thiết.</a:t>
            </a:r>
            <a:endParaRPr lang="vi-VN" b="0" dirty="0">
              <a:effectLst/>
            </a:endParaRPr>
          </a:p>
          <a:p>
            <a:br>
              <a:rPr lang="vi-VN" dirty="0"/>
            </a:br>
            <a:br>
              <a:rPr lang="vi-VN" dirty="0"/>
            </a:br>
            <a:br>
              <a:rPr lang="vi-VN" dirty="0"/>
            </a:br>
            <a:br>
              <a:rPr lang="vi-VN" dirty="0"/>
            </a:br>
            <a:endParaRPr lang="en-US" dirty="0"/>
          </a:p>
        </p:txBody>
      </p:sp>
    </p:spTree>
    <p:extLst>
      <p:ext uri="{BB962C8B-B14F-4D97-AF65-F5344CB8AC3E}">
        <p14:creationId xmlns:p14="http://schemas.microsoft.com/office/powerpoint/2010/main" val="310969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10.4. </a:t>
            </a:r>
            <a:r>
              <a:rPr lang="en-US" b="0" i="0" u="none" strike="noStrike" dirty="0">
                <a:solidFill>
                  <a:schemeClr val="tx1"/>
                </a:solidFill>
                <a:effectLst/>
                <a:latin typeface="Viga" panose="020B0604020202020204" charset="0"/>
              </a:rPr>
              <a:t>Version Identifiers</a:t>
            </a:r>
            <a:br>
              <a:rPr lang="en-US" dirty="0"/>
            </a:br>
            <a:endParaRPr dirty="0"/>
          </a:p>
        </p:txBody>
      </p:sp>
      <p:sp>
        <p:nvSpPr>
          <p:cNvPr id="3" name="TextBox 2">
            <a:extLst>
              <a:ext uri="{FF2B5EF4-FFF2-40B4-BE49-F238E27FC236}">
                <a16:creationId xmlns:a16="http://schemas.microsoft.com/office/drawing/2014/main" id="{7862B072-7419-88E7-1385-BD9F5D121400}"/>
              </a:ext>
            </a:extLst>
          </p:cNvPr>
          <p:cNvSpPr txBox="1"/>
          <p:nvPr/>
        </p:nvSpPr>
        <p:spPr>
          <a:xfrm>
            <a:off x="541139" y="1077900"/>
            <a:ext cx="7976236" cy="954107"/>
          </a:xfrm>
          <a:prstGeom prst="rect">
            <a:avLst/>
          </a:prstGeom>
          <a:noFill/>
        </p:spPr>
        <p:txBody>
          <a:bodyPr wrap="square">
            <a:spAutoFit/>
          </a:bodyPr>
          <a:lstStyle/>
          <a:p>
            <a:r>
              <a:rPr lang="vi-VN" dirty="0"/>
              <a:t>Một trong những mẫu thiết kế cơ bản nhất liên quan đến thiết kế hợp đồng dịch vụ Web là mẫu Nhận dạng Phiên bản. Nó chủ yếu khuyến khích rằng số phiên bản nên được diễn giải rõ ràng, không chỉ ở mức hợp đồng mà còn ở mức các phiên bản của các schema đứng sau các định nghĩa thông điệp.</a:t>
            </a:r>
            <a:endParaRPr lang="en-US" dirty="0"/>
          </a:p>
        </p:txBody>
      </p:sp>
      <p:sp>
        <p:nvSpPr>
          <p:cNvPr id="6" name="TextBox 5">
            <a:extLst>
              <a:ext uri="{FF2B5EF4-FFF2-40B4-BE49-F238E27FC236}">
                <a16:creationId xmlns:a16="http://schemas.microsoft.com/office/drawing/2014/main" id="{D9512E02-A244-E0FD-3D45-F35618682611}"/>
              </a:ext>
            </a:extLst>
          </p:cNvPr>
          <p:cNvSpPr txBox="1"/>
          <p:nvPr/>
        </p:nvSpPr>
        <p:spPr>
          <a:xfrm>
            <a:off x="541139" y="2032007"/>
            <a:ext cx="8061722" cy="738664"/>
          </a:xfrm>
          <a:prstGeom prst="rect">
            <a:avLst/>
          </a:prstGeom>
          <a:noFill/>
        </p:spPr>
        <p:txBody>
          <a:bodyPr wrap="square">
            <a:spAutoFit/>
          </a:bodyPr>
          <a:lstStyle/>
          <a:p>
            <a:r>
              <a:rPr lang="vi-VN"/>
              <a:t>Các phiên bản hầu như luôn được truyền đạt với các số phiên bản. Định dạng phổ biến nhất là một số thập phân, tiếp theo là một dấu chấm và sau đó là một số thập phân khác, như được hiển thị ở đây:</a:t>
            </a:r>
            <a:endParaRPr lang="en-US" dirty="0"/>
          </a:p>
        </p:txBody>
      </p:sp>
      <p:pic>
        <p:nvPicPr>
          <p:cNvPr id="8" name="Picture 7">
            <a:extLst>
              <a:ext uri="{FF2B5EF4-FFF2-40B4-BE49-F238E27FC236}">
                <a16:creationId xmlns:a16="http://schemas.microsoft.com/office/drawing/2014/main" id="{075F0F20-FCFC-5676-D1F3-B53954E7DF6E}"/>
              </a:ext>
            </a:extLst>
          </p:cNvPr>
          <p:cNvPicPr>
            <a:picLocks noChangeAspect="1"/>
          </p:cNvPicPr>
          <p:nvPr/>
        </p:nvPicPr>
        <p:blipFill>
          <a:blip r:embed="rId3"/>
          <a:stretch>
            <a:fillRect/>
          </a:stretch>
        </p:blipFill>
        <p:spPr>
          <a:xfrm>
            <a:off x="626625" y="2734952"/>
            <a:ext cx="6716062" cy="476316"/>
          </a:xfrm>
          <a:prstGeom prst="rect">
            <a:avLst/>
          </a:prstGeom>
        </p:spPr>
      </p:pic>
      <p:sp>
        <p:nvSpPr>
          <p:cNvPr id="10" name="TextBox 9">
            <a:extLst>
              <a:ext uri="{FF2B5EF4-FFF2-40B4-BE49-F238E27FC236}">
                <a16:creationId xmlns:a16="http://schemas.microsoft.com/office/drawing/2014/main" id="{048C41F3-FD19-276F-4B08-5E68DDCCD679}"/>
              </a:ext>
            </a:extLst>
          </p:cNvPr>
          <p:cNvSpPr txBox="1"/>
          <p:nvPr/>
        </p:nvSpPr>
        <p:spPr>
          <a:xfrm>
            <a:off x="541139" y="3267402"/>
            <a:ext cx="5452467" cy="523220"/>
          </a:xfrm>
          <a:prstGeom prst="rect">
            <a:avLst/>
          </a:prstGeom>
          <a:noFill/>
        </p:spPr>
        <p:txBody>
          <a:bodyPr wrap="square">
            <a:spAutoFit/>
          </a:bodyPr>
          <a:lstStyle/>
          <a:p>
            <a:r>
              <a:rPr lang="vi-VN" dirty="0"/>
              <a:t>Đôi khi, bạn sẽ thấy các cặp dấu chấm và số thập phân bổ sung dẫn đến các số phiên bản chi tiết hơn như sau:</a:t>
            </a:r>
            <a:endParaRPr lang="en-US" dirty="0"/>
          </a:p>
        </p:txBody>
      </p:sp>
      <p:pic>
        <p:nvPicPr>
          <p:cNvPr id="12" name="Picture 11">
            <a:extLst>
              <a:ext uri="{FF2B5EF4-FFF2-40B4-BE49-F238E27FC236}">
                <a16:creationId xmlns:a16="http://schemas.microsoft.com/office/drawing/2014/main" id="{1C7D2B0D-B6E8-63D4-B25E-F239B3AB01DD}"/>
              </a:ext>
            </a:extLst>
          </p:cNvPr>
          <p:cNvPicPr>
            <a:picLocks noChangeAspect="1"/>
          </p:cNvPicPr>
          <p:nvPr/>
        </p:nvPicPr>
        <p:blipFill>
          <a:blip r:embed="rId4"/>
          <a:stretch>
            <a:fillRect/>
          </a:stretch>
        </p:blipFill>
        <p:spPr>
          <a:xfrm>
            <a:off x="626625" y="3836602"/>
            <a:ext cx="6811326" cy="476316"/>
          </a:xfrm>
          <a:prstGeom prst="rect">
            <a:avLst/>
          </a:prstGeom>
        </p:spPr>
      </p:pic>
    </p:spTree>
    <p:extLst>
      <p:ext uri="{BB962C8B-B14F-4D97-AF65-F5344CB8AC3E}">
        <p14:creationId xmlns:p14="http://schemas.microsoft.com/office/powerpoint/2010/main" val="361154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10.4. </a:t>
            </a:r>
            <a:r>
              <a:rPr lang="en-US" b="0" i="0" u="none" strike="noStrike" dirty="0">
                <a:solidFill>
                  <a:schemeClr val="tx1"/>
                </a:solidFill>
                <a:effectLst/>
                <a:latin typeface="Viga" panose="020B0604020202020204" charset="0"/>
              </a:rPr>
              <a:t>Version Identifiers</a:t>
            </a:r>
            <a:br>
              <a:rPr lang="en-US" dirty="0"/>
            </a:br>
            <a:endParaRPr dirty="0"/>
          </a:p>
        </p:txBody>
      </p:sp>
      <p:sp>
        <p:nvSpPr>
          <p:cNvPr id="4" name="TextBox 3">
            <a:extLst>
              <a:ext uri="{FF2B5EF4-FFF2-40B4-BE49-F238E27FC236}">
                <a16:creationId xmlns:a16="http://schemas.microsoft.com/office/drawing/2014/main" id="{559C08DE-F67C-1A13-4114-E01A2EF34437}"/>
              </a:ext>
            </a:extLst>
          </p:cNvPr>
          <p:cNvSpPr txBox="1"/>
          <p:nvPr/>
        </p:nvSpPr>
        <p:spPr>
          <a:xfrm>
            <a:off x="626624" y="1125200"/>
            <a:ext cx="6738581" cy="2246769"/>
          </a:xfrm>
          <a:prstGeom prst="rect">
            <a:avLst/>
          </a:prstGeom>
          <a:noFill/>
        </p:spPr>
        <p:txBody>
          <a:bodyPr wrap="square">
            <a:spAutoFit/>
          </a:bodyPr>
          <a:lstStyle/>
          <a:p>
            <a:r>
              <a:rPr lang="vi-VN" dirty="0"/>
              <a:t>Từ quan điểm tương thích, chúng ta có thể liên kết ý nghĩa bổ sung cho những con số này. Cụ thể, quy ước sau đã nổi lên trong ngành công nghiệp:</a:t>
            </a:r>
          </a:p>
          <a:p>
            <a:endParaRPr lang="vi-VN" dirty="0"/>
          </a:p>
          <a:p>
            <a:pPr>
              <a:buFont typeface="Arial" panose="020B0604020202020204" pitchFamily="34" charset="0"/>
              <a:buChar char="•"/>
            </a:pPr>
            <a:r>
              <a:rPr lang="vi-VN" dirty="0"/>
              <a:t>   Một phiên bản phụ được kỳ vọng sẽ tương thích ngược với các phiên bản phụ khác được liên kết với một phiên bản chính. Ví dụ, phiên bản 5.2 của một chương trình nên hoàn toàn tương thích ngược với các phiên bản 5.0 và 5.1.</a:t>
            </a:r>
          </a:p>
          <a:p>
            <a:pPr>
              <a:buFont typeface="Arial" panose="020B0604020202020204" pitchFamily="34" charset="0"/>
              <a:buChar char="•"/>
            </a:pPr>
            <a:r>
              <a:rPr lang="vi-VN" dirty="0"/>
              <a:t>   Một phiên bản chính thường được kỳ vọng sẽ phá vỡ tính tương thích ngược với các chương trình thuộc về các phiên bản chính khác. Điều này có nghĩa là phiên bản chương trình 5.0 không được kỳ vọng sẽ tương thích ngược với phiên bản 4.0.</a:t>
            </a:r>
          </a:p>
        </p:txBody>
      </p:sp>
    </p:spTree>
    <p:extLst>
      <p:ext uri="{BB962C8B-B14F-4D97-AF65-F5344CB8AC3E}">
        <p14:creationId xmlns:p14="http://schemas.microsoft.com/office/powerpoint/2010/main" val="225623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10.4. </a:t>
            </a:r>
            <a:r>
              <a:rPr lang="en-US" b="0" i="0" u="none" strike="noStrike" dirty="0">
                <a:solidFill>
                  <a:schemeClr val="tx1"/>
                </a:solidFill>
                <a:effectLst/>
                <a:latin typeface="Viga" panose="020B0604020202020204" charset="0"/>
              </a:rPr>
              <a:t>Version Identifiers</a:t>
            </a:r>
            <a:br>
              <a:rPr lang="en-US" dirty="0"/>
            </a:br>
            <a:endParaRPr dirty="0"/>
          </a:p>
        </p:txBody>
      </p:sp>
      <p:sp>
        <p:nvSpPr>
          <p:cNvPr id="4" name="TextBox 3">
            <a:extLst>
              <a:ext uri="{FF2B5EF4-FFF2-40B4-BE49-F238E27FC236}">
                <a16:creationId xmlns:a16="http://schemas.microsoft.com/office/drawing/2014/main" id="{559C08DE-F67C-1A13-4114-E01A2EF34437}"/>
              </a:ext>
            </a:extLst>
          </p:cNvPr>
          <p:cNvSpPr txBox="1"/>
          <p:nvPr/>
        </p:nvSpPr>
        <p:spPr>
          <a:xfrm>
            <a:off x="704375" y="965641"/>
            <a:ext cx="6738581" cy="307777"/>
          </a:xfrm>
          <a:prstGeom prst="rect">
            <a:avLst/>
          </a:prstGeom>
          <a:noFill/>
        </p:spPr>
        <p:txBody>
          <a:bodyPr wrap="square">
            <a:spAutoFit/>
          </a:bodyPr>
          <a:lstStyle/>
          <a:p>
            <a:r>
              <a:rPr lang="vi-VN" dirty="0"/>
              <a:t>Một số cách </a:t>
            </a:r>
            <a:r>
              <a:rPr lang="en-US" dirty="0" err="1"/>
              <a:t>để</a:t>
            </a:r>
            <a:r>
              <a:rPr lang="en-US" dirty="0"/>
              <a:t> </a:t>
            </a:r>
            <a:r>
              <a:rPr lang="en-US" dirty="0" err="1"/>
              <a:t>diễn</a:t>
            </a:r>
            <a:r>
              <a:rPr lang="en-US" dirty="0"/>
              <a:t> </a:t>
            </a:r>
            <a:r>
              <a:rPr lang="en-US" dirty="0" err="1"/>
              <a:t>đạt</a:t>
            </a:r>
            <a:r>
              <a:rPr lang="en-US" dirty="0"/>
              <a:t> </a:t>
            </a:r>
            <a:r>
              <a:rPr lang="en-US" dirty="0" err="1"/>
              <a:t>số</a:t>
            </a:r>
            <a:r>
              <a:rPr lang="en-US" dirty="0"/>
              <a:t> </a:t>
            </a:r>
            <a:r>
              <a:rPr lang="en-US" dirty="0" err="1"/>
              <a:t>phiên</a:t>
            </a:r>
            <a:r>
              <a:rPr lang="en-US" dirty="0"/>
              <a:t> </a:t>
            </a:r>
            <a:r>
              <a:rPr lang="vi-VN" dirty="0"/>
              <a:t>bản:</a:t>
            </a:r>
          </a:p>
        </p:txBody>
      </p:sp>
      <p:pic>
        <p:nvPicPr>
          <p:cNvPr id="3" name="Picture 2">
            <a:extLst>
              <a:ext uri="{FF2B5EF4-FFF2-40B4-BE49-F238E27FC236}">
                <a16:creationId xmlns:a16="http://schemas.microsoft.com/office/drawing/2014/main" id="{042609AE-594D-AF7F-509A-6A93C6929BF6}"/>
              </a:ext>
            </a:extLst>
          </p:cNvPr>
          <p:cNvPicPr>
            <a:picLocks noChangeAspect="1"/>
          </p:cNvPicPr>
          <p:nvPr/>
        </p:nvPicPr>
        <p:blipFill>
          <a:blip r:embed="rId3"/>
          <a:stretch>
            <a:fillRect/>
          </a:stretch>
        </p:blipFill>
        <p:spPr>
          <a:xfrm>
            <a:off x="704375" y="1432977"/>
            <a:ext cx="6792273" cy="533474"/>
          </a:xfrm>
          <a:prstGeom prst="rect">
            <a:avLst/>
          </a:prstGeom>
        </p:spPr>
      </p:pic>
      <p:pic>
        <p:nvPicPr>
          <p:cNvPr id="6" name="Picture 5">
            <a:extLst>
              <a:ext uri="{FF2B5EF4-FFF2-40B4-BE49-F238E27FC236}">
                <a16:creationId xmlns:a16="http://schemas.microsoft.com/office/drawing/2014/main" id="{A84F29BE-DAB5-0B94-22F4-8E4133F38D3C}"/>
              </a:ext>
            </a:extLst>
          </p:cNvPr>
          <p:cNvPicPr>
            <a:picLocks noChangeAspect="1"/>
          </p:cNvPicPr>
          <p:nvPr/>
        </p:nvPicPr>
        <p:blipFill>
          <a:blip r:embed="rId4"/>
          <a:stretch>
            <a:fillRect/>
          </a:stretch>
        </p:blipFill>
        <p:spPr>
          <a:xfrm>
            <a:off x="732953" y="2274228"/>
            <a:ext cx="6735115" cy="438211"/>
          </a:xfrm>
          <a:prstGeom prst="rect">
            <a:avLst/>
          </a:prstGeom>
        </p:spPr>
      </p:pic>
      <p:pic>
        <p:nvPicPr>
          <p:cNvPr id="8" name="Picture 7">
            <a:extLst>
              <a:ext uri="{FF2B5EF4-FFF2-40B4-BE49-F238E27FC236}">
                <a16:creationId xmlns:a16="http://schemas.microsoft.com/office/drawing/2014/main" id="{13E6CCD8-CB90-709C-D198-AED2535F5E3A}"/>
              </a:ext>
            </a:extLst>
          </p:cNvPr>
          <p:cNvPicPr>
            <a:picLocks noChangeAspect="1"/>
          </p:cNvPicPr>
          <p:nvPr/>
        </p:nvPicPr>
        <p:blipFill>
          <a:blip r:embed="rId5"/>
          <a:stretch>
            <a:fillRect/>
          </a:stretch>
        </p:blipFill>
        <p:spPr>
          <a:xfrm>
            <a:off x="742651" y="3020216"/>
            <a:ext cx="6763694" cy="466790"/>
          </a:xfrm>
          <a:prstGeom prst="rect">
            <a:avLst/>
          </a:prstGeom>
        </p:spPr>
      </p:pic>
      <p:pic>
        <p:nvPicPr>
          <p:cNvPr id="10" name="Picture 9">
            <a:extLst>
              <a:ext uri="{FF2B5EF4-FFF2-40B4-BE49-F238E27FC236}">
                <a16:creationId xmlns:a16="http://schemas.microsoft.com/office/drawing/2014/main" id="{AE96BF1F-B57E-C00D-27F4-4FF07D226C47}"/>
              </a:ext>
            </a:extLst>
          </p:cNvPr>
          <p:cNvPicPr>
            <a:picLocks noChangeAspect="1"/>
          </p:cNvPicPr>
          <p:nvPr/>
        </p:nvPicPr>
        <p:blipFill>
          <a:blip r:embed="rId6"/>
          <a:stretch>
            <a:fillRect/>
          </a:stretch>
        </p:blipFill>
        <p:spPr>
          <a:xfrm>
            <a:off x="752177" y="3710524"/>
            <a:ext cx="6744641" cy="514422"/>
          </a:xfrm>
          <a:prstGeom prst="rect">
            <a:avLst/>
          </a:prstGeom>
        </p:spPr>
      </p:pic>
      <p:pic>
        <p:nvPicPr>
          <p:cNvPr id="12" name="Picture 11">
            <a:extLst>
              <a:ext uri="{FF2B5EF4-FFF2-40B4-BE49-F238E27FC236}">
                <a16:creationId xmlns:a16="http://schemas.microsoft.com/office/drawing/2014/main" id="{DECF18F7-B3E2-CEBD-219E-4052789B27E8}"/>
              </a:ext>
            </a:extLst>
          </p:cNvPr>
          <p:cNvPicPr>
            <a:picLocks noChangeAspect="1"/>
          </p:cNvPicPr>
          <p:nvPr/>
        </p:nvPicPr>
        <p:blipFill>
          <a:blip r:embed="rId7"/>
          <a:stretch>
            <a:fillRect/>
          </a:stretch>
        </p:blipFill>
        <p:spPr>
          <a:xfrm>
            <a:off x="752177" y="4538393"/>
            <a:ext cx="6697010" cy="466790"/>
          </a:xfrm>
          <a:prstGeom prst="rect">
            <a:avLst/>
          </a:prstGeom>
        </p:spPr>
      </p:pic>
    </p:spTree>
    <p:extLst>
      <p:ext uri="{BB962C8B-B14F-4D97-AF65-F5344CB8AC3E}">
        <p14:creationId xmlns:p14="http://schemas.microsoft.com/office/powerpoint/2010/main" val="106682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5" name="TextBox 4">
            <a:extLst>
              <a:ext uri="{FF2B5EF4-FFF2-40B4-BE49-F238E27FC236}">
                <a16:creationId xmlns:a16="http://schemas.microsoft.com/office/drawing/2014/main" id="{693B33BB-AC82-B929-BDCD-2D73B2D0284B}"/>
              </a:ext>
            </a:extLst>
          </p:cNvPr>
          <p:cNvSpPr txBox="1"/>
          <p:nvPr/>
        </p:nvSpPr>
        <p:spPr>
          <a:xfrm>
            <a:off x="626625" y="1208911"/>
            <a:ext cx="6045399" cy="3252172"/>
          </a:xfrm>
          <a:prstGeom prst="rect">
            <a:avLst/>
          </a:prstGeom>
          <a:noFill/>
        </p:spPr>
        <p:txBody>
          <a:bodyPr wrap="square">
            <a:spAutoFit/>
          </a:bodyPr>
          <a:lstStyle/>
          <a:p>
            <a:pPr rtl="0">
              <a:spcBef>
                <a:spcPts val="0"/>
              </a:spcBef>
              <a:spcAft>
                <a:spcPts val="800"/>
              </a:spcAft>
            </a:pPr>
            <a:r>
              <a:rPr lang="vi-VN" sz="1600" b="0" i="0" u="none" strike="noStrike" dirty="0">
                <a:solidFill>
                  <a:srgbClr val="000000"/>
                </a:solidFill>
                <a:effectLst/>
                <a:latin typeface="Calibri" panose="020F0502020204030204" pitchFamily="34" charset="0"/>
              </a:rPr>
              <a:t>Không có phương pháp phiên bản hóa nào là phù hợp cho tất cả mọi người. Vì phiên bản hóa đại diện cho một giai đoạn liên quan đến quản trị trong vòng đời tổng thể của một dịch vụ, nên đó là một thực hành phụ thuộc vào các quy ước, sở thích và yêu cầu đặc trưng của từng doanh nghiệp.</a:t>
            </a:r>
            <a:endParaRPr lang="vi-VN" sz="1600" b="0" dirty="0">
              <a:effectLst/>
            </a:endParaRPr>
          </a:p>
          <a:p>
            <a:pPr rtl="0">
              <a:spcBef>
                <a:spcPts val="0"/>
              </a:spcBef>
              <a:spcAft>
                <a:spcPts val="800"/>
              </a:spcAft>
            </a:pPr>
            <a:r>
              <a:rPr lang="vi-VN" sz="1600" b="0" i="0" u="none" strike="noStrike" dirty="0">
                <a:solidFill>
                  <a:srgbClr val="000000"/>
                </a:solidFill>
                <a:effectLst/>
                <a:latin typeface="Calibri" panose="020F0502020204030204" pitchFamily="34" charset="0"/>
              </a:rPr>
              <a:t>Mặc dù không có kỹ thuật phiên bản hóa nào được xem là chuẩn mực cho nội dung WSDL, XML Schema và WS-Policy trong các hợp đồng dịch vụ Web, nhưng một số phương pháp phiên bản hóa thông thường và được khuyến nghị đã xuất hiện, mỗi phương pháp đều có lợi ích và điểm yếu riêng.</a:t>
            </a:r>
            <a:endParaRPr lang="vi-VN" sz="1600" b="0" dirty="0">
              <a:effectLst/>
            </a:endParaRPr>
          </a:p>
          <a:p>
            <a:br>
              <a:rPr lang="vi-VN" sz="1600" dirty="0"/>
            </a:br>
            <a:endParaRPr lang="en-US" sz="1600" dirty="0"/>
          </a:p>
        </p:txBody>
      </p:sp>
    </p:spTree>
    <p:extLst>
      <p:ext uri="{BB962C8B-B14F-4D97-AF65-F5344CB8AC3E}">
        <p14:creationId xmlns:p14="http://schemas.microsoft.com/office/powerpoint/2010/main" val="212834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5" name="TextBox 4">
            <a:extLst>
              <a:ext uri="{FF2B5EF4-FFF2-40B4-BE49-F238E27FC236}">
                <a16:creationId xmlns:a16="http://schemas.microsoft.com/office/drawing/2014/main" id="{693B33BB-AC82-B929-BDCD-2D73B2D0284B}"/>
              </a:ext>
            </a:extLst>
          </p:cNvPr>
          <p:cNvSpPr txBox="1"/>
          <p:nvPr/>
        </p:nvSpPr>
        <p:spPr>
          <a:xfrm>
            <a:off x="626625" y="1208911"/>
            <a:ext cx="6045399" cy="4370427"/>
          </a:xfrm>
          <a:prstGeom prst="rect">
            <a:avLst/>
          </a:prstGeom>
          <a:noFill/>
        </p:spPr>
        <p:txBody>
          <a:bodyPr wrap="square">
            <a:spAutoFit/>
          </a:bodyPr>
          <a:lstStyle/>
          <a:p>
            <a:pPr rtl="0">
              <a:spcBef>
                <a:spcPts val="1200"/>
              </a:spcBef>
              <a:spcAft>
                <a:spcPts val="1200"/>
              </a:spcAft>
            </a:pPr>
            <a:r>
              <a:rPr lang="vi-VN" sz="1800" b="0" i="0" u="none" strike="noStrike" dirty="0">
                <a:solidFill>
                  <a:srgbClr val="000000"/>
                </a:solidFill>
                <a:effectLst/>
                <a:latin typeface="Calibri" panose="020F0502020204030204" pitchFamily="34" charset="0"/>
              </a:rPr>
              <a:t>Trong phần này, chúng tôi nêu ra ba chiến lược phổ biến sau:</a:t>
            </a:r>
            <a:endParaRPr lang="vi-VN" sz="2000" b="0" dirty="0">
              <a:effectLst/>
            </a:endParaRPr>
          </a:p>
          <a:p>
            <a:pPr rtl="0" fontAlgn="base">
              <a:spcBef>
                <a:spcPts val="1200"/>
              </a:spcBef>
              <a:spcAft>
                <a:spcPts val="0"/>
              </a:spcAft>
              <a:buFont typeface="Arial" panose="020B0604020202020204" pitchFamily="34" charset="0"/>
              <a:buChar char="•"/>
            </a:pPr>
            <a:r>
              <a:rPr lang="vi-VN" sz="1800" b="1" i="0" u="none" strike="noStrike" dirty="0">
                <a:solidFill>
                  <a:srgbClr val="000000"/>
                </a:solidFill>
                <a:effectLst/>
                <a:latin typeface="Calibri" panose="020F0502020204030204" pitchFamily="34" charset="0"/>
              </a:rPr>
              <a:t>   Nghiêm ngặt</a:t>
            </a:r>
            <a:r>
              <a:rPr lang="vi-VN" sz="1800" b="0" i="0" u="none" strike="noStrike" dirty="0">
                <a:solidFill>
                  <a:srgbClr val="000000"/>
                </a:solidFill>
                <a:effectLst/>
                <a:latin typeface="Calibri" panose="020F0502020204030204" pitchFamily="34" charset="0"/>
              </a:rPr>
              <a:t> – Bất kỳ thay đổi tương thích hoặc không tương thích nào cũng dẫn đến một phiên bản mới của hợp đồng dịch vụ. Phương pháp này không hỗ trợ tính tương thích ngược hoặc tiến.</a:t>
            </a:r>
          </a:p>
          <a:p>
            <a:pPr rtl="0" fontAlgn="base">
              <a:spcBef>
                <a:spcPts val="0"/>
              </a:spcBef>
              <a:spcAft>
                <a:spcPts val="0"/>
              </a:spcAft>
              <a:buFont typeface="Arial" panose="020B0604020202020204" pitchFamily="34" charset="0"/>
              <a:buChar char="•"/>
            </a:pPr>
            <a:r>
              <a:rPr lang="vi-VN" sz="1800" b="1" i="0" u="none" strike="noStrike" dirty="0">
                <a:solidFill>
                  <a:srgbClr val="000000"/>
                </a:solidFill>
                <a:effectLst/>
                <a:latin typeface="Calibri" panose="020F0502020204030204" pitchFamily="34" charset="0"/>
              </a:rPr>
              <a:t>   Linh hoạt</a:t>
            </a:r>
            <a:r>
              <a:rPr lang="vi-VN" sz="1800" b="0" i="0" u="none" strike="noStrike" dirty="0">
                <a:solidFill>
                  <a:srgbClr val="000000"/>
                </a:solidFill>
                <a:effectLst/>
                <a:latin typeface="Calibri" panose="020F0502020204030204" pitchFamily="34" charset="0"/>
              </a:rPr>
              <a:t> – Bất kỳ thay đổi không tương thích nào cũng dẫn đến một phiên bản mới của hợp đồng dịch vụ và hợp đồng được thiết kế để hỗ trợ tính tương thích ngược nhưng không hỗ trợ tính tương thích tiến.</a:t>
            </a: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Calibri" panose="020F0502020204030204" pitchFamily="34" charset="0"/>
              </a:rPr>
              <a:t>   Lỏng lẻo</a:t>
            </a:r>
            <a:r>
              <a:rPr lang="vi-VN" sz="1800" b="0" i="0" u="none" strike="noStrike" dirty="0">
                <a:solidFill>
                  <a:srgbClr val="000000"/>
                </a:solidFill>
                <a:effectLst/>
                <a:latin typeface="Calibri" panose="020F0502020204030204" pitchFamily="34" charset="0"/>
              </a:rPr>
              <a:t> – Bất kỳ thay đổi không tương thích nào cũng dẫn đến một phiên bản mới của hợp đồng dịch vụ và hợp đồng được thiết kế để hỗ trợ cả tính tương thích ngược và tiến.</a:t>
            </a:r>
          </a:p>
          <a:p>
            <a:br>
              <a:rPr lang="vi-VN" sz="1600" dirty="0"/>
            </a:br>
            <a:endParaRPr lang="en-US" sz="1600" dirty="0"/>
          </a:p>
        </p:txBody>
      </p:sp>
    </p:spTree>
    <p:extLst>
      <p:ext uri="{BB962C8B-B14F-4D97-AF65-F5344CB8AC3E}">
        <p14:creationId xmlns:p14="http://schemas.microsoft.com/office/powerpoint/2010/main" val="160013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77875"/>
            <a:ext cx="5052417" cy="338554"/>
          </a:xfrm>
          <a:prstGeom prst="rect">
            <a:avLst/>
          </a:prstGeom>
          <a:noFill/>
        </p:spPr>
        <p:txBody>
          <a:bodyPr wrap="square">
            <a:spAutoFit/>
          </a:bodyPr>
          <a:lstStyle/>
          <a:p>
            <a:r>
              <a:rPr lang="vi-VN" sz="1600" b="1" i="0" u="none" strike="noStrike" dirty="0">
                <a:solidFill>
                  <a:schemeClr val="accent6">
                    <a:lumMod val="50000"/>
                  </a:schemeClr>
                </a:solidFill>
                <a:effectLst/>
                <a:latin typeface="Calibri" panose="020F0502020204030204" pitchFamily="34" charset="0"/>
              </a:rPr>
              <a:t>Chiến lược Nghiêm ngặt (Thay đổi Mới, Hợp đồng Mới)</a:t>
            </a:r>
            <a:endParaRPr lang="en-US" sz="1600" dirty="0">
              <a:solidFill>
                <a:schemeClr val="accent6">
                  <a:lumMod val="50000"/>
                </a:schemeClr>
              </a:solidFill>
            </a:endParaRPr>
          </a:p>
        </p:txBody>
      </p:sp>
      <p:sp>
        <p:nvSpPr>
          <p:cNvPr id="6" name="TextBox 5">
            <a:extLst>
              <a:ext uri="{FF2B5EF4-FFF2-40B4-BE49-F238E27FC236}">
                <a16:creationId xmlns:a16="http://schemas.microsoft.com/office/drawing/2014/main" id="{B2C8C75E-CB2F-487D-1B57-3E27A02A474F}"/>
              </a:ext>
            </a:extLst>
          </p:cNvPr>
          <p:cNvSpPr txBox="1"/>
          <p:nvPr/>
        </p:nvSpPr>
        <p:spPr>
          <a:xfrm>
            <a:off x="212407" y="1445390"/>
            <a:ext cx="8052792" cy="3877985"/>
          </a:xfrm>
          <a:prstGeom prst="rect">
            <a:avLst/>
          </a:prstGeom>
          <a:noFill/>
        </p:spPr>
        <p:txBody>
          <a:bodyPr wrap="square">
            <a:spAutoFit/>
          </a:bodyPr>
          <a:lstStyle/>
          <a:p>
            <a:pPr rtl="0">
              <a:spcBef>
                <a:spcPts val="1200"/>
              </a:spcBef>
              <a:spcAft>
                <a:spcPts val="1200"/>
              </a:spcAft>
            </a:pPr>
            <a:r>
              <a:rPr lang="vi-VN" sz="1400" b="0" i="0" u="none" strike="noStrike" dirty="0">
                <a:solidFill>
                  <a:srgbClr val="000000"/>
                </a:solidFill>
                <a:effectLst/>
                <a:latin typeface="Calibri" panose="020F0502020204030204" pitchFamily="34" charset="0"/>
              </a:rPr>
              <a:t>Phương pháp đơn giản nhất để phiên bản hóa hợp đồng dịch vụ Web là yêu cầu phát hành một phiên bản mới của hợp đồng bất cứ khi nào có bất kỳ thay đổi nào được thực hiện đối với bất kỳ phần nào của hợp đồng.</a:t>
            </a:r>
            <a:endParaRPr lang="vi-VN" dirty="0"/>
          </a:p>
          <a:p>
            <a:pPr rtl="0">
              <a:spcBef>
                <a:spcPts val="1200"/>
              </a:spcBef>
              <a:spcAft>
                <a:spcPts val="1200"/>
              </a:spcAft>
            </a:pPr>
            <a:r>
              <a:rPr lang="vi-VN" sz="1400" b="0" i="0" u="none" strike="noStrike" dirty="0">
                <a:solidFill>
                  <a:srgbClr val="000000"/>
                </a:solidFill>
                <a:effectLst/>
                <a:latin typeface="Calibri" panose="020F0502020204030204" pitchFamily="34" charset="0"/>
              </a:rPr>
              <a:t>Điều này thường được thực hiện bằng cách thay đổi giá trị namespace mục tiêu của định nghĩa WSDL (và có thể là cả định nghĩa XML Schema) mỗi khi có thay đổi tương thích hoặc không tương thích đối với nội dung WSDL, XML Schema hoặc WS-Policy liên quan đến hợp đồng. Namespace được sử dụng để xác định phiên bản thay vì thuộc tính phiên bản vì việc thay đổi giá trị namespace tự động buộc phải thay đổi trong tất cả các chương trình tiêu thụ cần truy cập phiên bản mới của schema xác định các loại thông điệp.</a:t>
            </a:r>
            <a:endParaRPr lang="vi-VN" b="0" dirty="0">
              <a:effectLst/>
            </a:endParaRPr>
          </a:p>
          <a:p>
            <a:pPr rtl="0">
              <a:spcBef>
                <a:spcPts val="1200"/>
              </a:spcBef>
              <a:spcAft>
                <a:spcPts val="1200"/>
              </a:spcAft>
            </a:pPr>
            <a:r>
              <a:rPr lang="vi-VN" sz="1400" b="0" i="0" u="none" strike="noStrike" dirty="0">
                <a:solidFill>
                  <a:srgbClr val="000000"/>
                </a:solidFill>
                <a:effectLst/>
                <a:latin typeface="Calibri" panose="020F0502020204030204" pitchFamily="34" charset="0"/>
              </a:rPr>
              <a:t>Phương pháp "siêu nghiêm ngặt" này không thực sự thực tế, nhưng nó là an toàn nhất và đôi khi cần thiết khi có các hậu quả pháp lý đối với các sửa đổi hợp đồng dịch vụ Web, chẳng hạn như khi các hợp đồng được công bố cho các trao đổi dữ liệu giữa các tổ chức. Vì cả thay đổi tương thích và không tương thích đều sẽ dẫn đến một phiên bản hợp đồng mới, phương pháp này không hỗ trợ tính tương thích ngược hoặc tiến.</a:t>
            </a:r>
            <a:endParaRPr lang="vi-VN" b="0" dirty="0">
              <a:effectLst/>
            </a:endParaRPr>
          </a:p>
          <a:p>
            <a:br>
              <a:rPr lang="vi-VN" dirty="0"/>
            </a:br>
            <a:endParaRPr lang="en-US" dirty="0"/>
          </a:p>
        </p:txBody>
      </p:sp>
    </p:spTree>
    <p:extLst>
      <p:ext uri="{BB962C8B-B14F-4D97-AF65-F5344CB8AC3E}">
        <p14:creationId xmlns:p14="http://schemas.microsoft.com/office/powerpoint/2010/main" val="1267443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24806"/>
            <a:ext cx="5052417" cy="338554"/>
          </a:xfrm>
          <a:prstGeom prst="rect">
            <a:avLst/>
          </a:prstGeom>
          <a:noFill/>
        </p:spPr>
        <p:txBody>
          <a:bodyPr wrap="square">
            <a:spAutoFit/>
          </a:bodyPr>
          <a:lstStyle/>
          <a:p>
            <a:r>
              <a:rPr lang="vi-VN" sz="1600" b="1" i="0" u="none" strike="noStrike" dirty="0">
                <a:solidFill>
                  <a:schemeClr val="accent6">
                    <a:lumMod val="50000"/>
                  </a:schemeClr>
                </a:solidFill>
                <a:effectLst/>
                <a:latin typeface="Calibri" panose="020F0502020204030204" pitchFamily="34" charset="0"/>
              </a:rPr>
              <a:t>Chiến lược Nghiêm ngặt (Thay đổi Mới, Hợp đồng Mới)</a:t>
            </a:r>
            <a:endParaRPr lang="en-US" sz="1600" dirty="0">
              <a:solidFill>
                <a:schemeClr val="accent6">
                  <a:lumMod val="50000"/>
                </a:schemeClr>
              </a:solidFill>
            </a:endParaRPr>
          </a:p>
        </p:txBody>
      </p:sp>
      <p:sp>
        <p:nvSpPr>
          <p:cNvPr id="4" name="TextBox 3">
            <a:extLst>
              <a:ext uri="{FF2B5EF4-FFF2-40B4-BE49-F238E27FC236}">
                <a16:creationId xmlns:a16="http://schemas.microsoft.com/office/drawing/2014/main" id="{514C7014-7227-8EA0-C5A3-068C95520203}"/>
              </a:ext>
            </a:extLst>
          </p:cNvPr>
          <p:cNvSpPr txBox="1"/>
          <p:nvPr/>
        </p:nvSpPr>
        <p:spPr>
          <a:xfrm>
            <a:off x="369688" y="1291947"/>
            <a:ext cx="6888361" cy="3877985"/>
          </a:xfrm>
          <a:prstGeom prst="rect">
            <a:avLst/>
          </a:prstGeom>
          <a:noFill/>
        </p:spPr>
        <p:txBody>
          <a:bodyPr wrap="square">
            <a:spAutoFit/>
          </a:bodyPr>
          <a:lstStyle/>
          <a:p>
            <a:pPr rtl="0">
              <a:spcBef>
                <a:spcPts val="1200"/>
              </a:spcBef>
              <a:spcAft>
                <a:spcPts val="1200"/>
              </a:spcAft>
            </a:pPr>
            <a:r>
              <a:rPr lang="vi-VN" sz="1400" b="1" i="0" u="none" strike="noStrike" dirty="0">
                <a:solidFill>
                  <a:srgbClr val="000000"/>
                </a:solidFill>
                <a:effectLst/>
                <a:latin typeface="Calibri" panose="020F0502020204030204" pitchFamily="34" charset="0"/>
              </a:rPr>
              <a:t>Ưu và Nhược điểm</a:t>
            </a:r>
            <a:r>
              <a:rPr lang="vi-VN" sz="1400" b="0" i="0" u="none" strike="noStrike" dirty="0">
                <a:solidFill>
                  <a:srgbClr val="000000"/>
                </a:solidFill>
                <a:effectLst/>
                <a:latin typeface="Calibri" panose="020F0502020204030204" pitchFamily="34" charset="0"/>
              </a:rPr>
              <a:t> </a:t>
            </a:r>
          </a:p>
          <a:p>
            <a:pPr rtl="0">
              <a:spcBef>
                <a:spcPts val="1200"/>
              </a:spcBef>
              <a:spcAft>
                <a:spcPts val="1200"/>
              </a:spcAft>
            </a:pPr>
            <a:r>
              <a:rPr lang="vi-VN" sz="1400" b="0" i="0" u="none" strike="noStrike" dirty="0">
                <a:solidFill>
                  <a:srgbClr val="000000"/>
                </a:solidFill>
                <a:effectLst/>
                <a:latin typeface="Calibri" panose="020F0502020204030204" pitchFamily="34" charset="0"/>
              </a:rPr>
              <a:t>Lợi ích của chiến lược này là bạn có toàn quyền kiểm soát quá trình phát triển của hợp đồng dịch vụ, và vì tính tương thích ngược và tiến đều bị bỏ qua, bạn không cần quan tâm đến ảnh hưởng của bất kỳ thay đổi cụ thể nào (vì mọi thay đổi đều phá vỡ hợp đồng).</a:t>
            </a:r>
            <a:endParaRPr lang="vi-VN" b="0" dirty="0">
              <a:effectLst/>
            </a:endParaRPr>
          </a:p>
          <a:p>
            <a:pPr rtl="0">
              <a:spcBef>
                <a:spcPts val="1200"/>
              </a:spcBef>
              <a:spcAft>
                <a:spcPts val="1200"/>
              </a:spcAft>
            </a:pPr>
            <a:r>
              <a:rPr lang="vi-VN" sz="1400" b="0" i="0" u="none" strike="noStrike" dirty="0">
                <a:solidFill>
                  <a:srgbClr val="000000"/>
                </a:solidFill>
                <a:effectLst/>
                <a:latin typeface="Calibri" panose="020F0502020204030204" pitchFamily="34" charset="0"/>
              </a:rPr>
              <a:t>Tuy nhiên, nhược điểm là bằng cách buộc một namespace mới vào hợp đồng với mỗi thay đổi, bạn đảm bảo rằng tất cả các dịch vụ tiêu thụ hiện có sẽ không còn tương thích với bất kỳ phiên bản mới nào của hợp đồng. Người tiêu thụ chỉ có thể tiếp tục giao tiếp với dịch vụ Web trong khi hợp đồng cũ vẫn có sẵn cùng với phiên bản mới hoặc cho đến khi chính các người tiêu thụ được cập nhật để tuân thủ hợp đồng mới. Do đó, phương pháp này sẽ tăng gánh nặng quản trị của từng dịch vụ và sẽ đòi hỏi các chiến lược chuyển đổi cẩn thận. Việc có hai hoặc nhiều phiên bản của cùng một dịch vụ tồn tại cùng một lúc có thể trở thành một yêu cầu phổ biến mà cơ sở hạ tầng kho dịch vụ hỗ trợ cần được chuẩn bị.</a:t>
            </a:r>
            <a:endParaRPr lang="vi-VN" b="0" dirty="0">
              <a:effectLst/>
            </a:endParaRPr>
          </a:p>
          <a:p>
            <a:br>
              <a:rPr lang="vi-VN" dirty="0"/>
            </a:br>
            <a:endParaRPr lang="en-US" dirty="0"/>
          </a:p>
        </p:txBody>
      </p:sp>
    </p:spTree>
    <p:extLst>
      <p:ext uri="{BB962C8B-B14F-4D97-AF65-F5344CB8AC3E}">
        <p14:creationId xmlns:p14="http://schemas.microsoft.com/office/powerpoint/2010/main" val="1572818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24806"/>
            <a:ext cx="5052417" cy="369332"/>
          </a:xfrm>
          <a:prstGeom prst="rect">
            <a:avLst/>
          </a:prstGeom>
          <a:noFill/>
        </p:spPr>
        <p:txBody>
          <a:bodyPr wrap="square">
            <a:spAutoFit/>
          </a:bodyPr>
          <a:lstStyle/>
          <a:p>
            <a:r>
              <a:rPr lang="vi-VN" sz="1800" b="1" i="0" u="none" strike="noStrike" dirty="0">
                <a:solidFill>
                  <a:schemeClr val="accent6">
                    <a:lumMod val="50000"/>
                  </a:schemeClr>
                </a:solidFill>
                <a:effectLst/>
                <a:latin typeface="Calibri" panose="020F0502020204030204" pitchFamily="34" charset="0"/>
              </a:rPr>
              <a:t>Chiến lược Linh hoạt (Tính Tương thích Ngược)</a:t>
            </a:r>
            <a:endParaRPr lang="en-US" sz="1600" dirty="0">
              <a:solidFill>
                <a:schemeClr val="accent6">
                  <a:lumMod val="50000"/>
                </a:schemeClr>
              </a:solidFill>
            </a:endParaRPr>
          </a:p>
        </p:txBody>
      </p:sp>
      <p:sp>
        <p:nvSpPr>
          <p:cNvPr id="4" name="TextBox 3">
            <a:extLst>
              <a:ext uri="{FF2B5EF4-FFF2-40B4-BE49-F238E27FC236}">
                <a16:creationId xmlns:a16="http://schemas.microsoft.com/office/drawing/2014/main" id="{514C7014-7227-8EA0-C5A3-068C95520203}"/>
              </a:ext>
            </a:extLst>
          </p:cNvPr>
          <p:cNvSpPr txBox="1"/>
          <p:nvPr/>
        </p:nvSpPr>
        <p:spPr>
          <a:xfrm>
            <a:off x="369688" y="1291947"/>
            <a:ext cx="6888361" cy="3877985"/>
          </a:xfrm>
          <a:prstGeom prst="rect">
            <a:avLst/>
          </a:prstGeom>
          <a:noFill/>
        </p:spPr>
        <p:txBody>
          <a:bodyPr wrap="square">
            <a:spAutoFit/>
          </a:bodyPr>
          <a:lstStyle/>
          <a:p>
            <a:pPr rtl="0">
              <a:spcBef>
                <a:spcPts val="1200"/>
              </a:spcBef>
              <a:spcAft>
                <a:spcPts val="1200"/>
              </a:spcAft>
            </a:pPr>
            <a:r>
              <a:rPr lang="vi-VN" b="0" i="0" u="none" strike="noStrike" dirty="0">
                <a:solidFill>
                  <a:srgbClr val="000000"/>
                </a:solidFill>
                <a:effectLst/>
                <a:latin typeface="Calibri" panose="020F0502020204030204" pitchFamily="34" charset="0"/>
              </a:rPr>
              <a:t>Một phương pháp phổ biến được sử dụng để cân bằng các cân nhắc thực tế với nỗ lực giảm thiểu ảnh hưởng của các thay đổi đối với hợp đồng dịch vụ Web là cho phép các thay đổi tương thích xảy ra mà không buộc phải có một phiên bản hợp đồng mới, trong khi không cố gắng hỗ trợ tính tương thích tiến.</a:t>
            </a:r>
            <a:endParaRPr lang="vi-VN" b="0" dirty="0">
              <a:effectLst/>
            </a:endParaRPr>
          </a:p>
          <a:p>
            <a:pPr rtl="0">
              <a:spcBef>
                <a:spcPts val="1200"/>
              </a:spcBef>
              <a:spcAft>
                <a:spcPts val="1200"/>
              </a:spcAft>
            </a:pPr>
            <a:r>
              <a:rPr lang="vi-VN" b="0" i="0" u="none" strike="noStrike" dirty="0">
                <a:solidFill>
                  <a:srgbClr val="000000"/>
                </a:solidFill>
                <a:effectLst/>
                <a:latin typeface="Calibri" panose="020F0502020204030204" pitchFamily="34" charset="0"/>
              </a:rPr>
              <a:t>Điều này có nghĩa là bất kỳ thay đổi tương thích ngược nào được coi là an toàn vì nó kết thúc bằng việc mở rộng hoặc bổ sung một hợp đồng đã thiết lập mà không ảnh hưởng đến bất kỳ người tiêu thụ nào hiện có của dịch vụ. Một ví dụ phổ biến của điều này là thêm một hoạt động mới vào định nghĩa WSDL hoặc thêm một khai báo phần tử tùy chọn vào định nghĩa schema của một thông điệp.</a:t>
            </a:r>
            <a:endParaRPr lang="vi-VN" b="0" dirty="0">
              <a:effectLst/>
            </a:endParaRPr>
          </a:p>
          <a:p>
            <a:pPr rtl="0">
              <a:spcBef>
                <a:spcPts val="1200"/>
              </a:spcBef>
              <a:spcAft>
                <a:spcPts val="1200"/>
              </a:spcAft>
            </a:pPr>
            <a:r>
              <a:rPr lang="vi-VN" b="0" i="0" u="none" strike="noStrike" dirty="0">
                <a:solidFill>
                  <a:srgbClr val="000000"/>
                </a:solidFill>
                <a:effectLst/>
                <a:latin typeface="Calibri" panose="020F0502020204030204" pitchFamily="34" charset="0"/>
              </a:rPr>
              <a:t>Giống như chiến lược Nghiêm ngặt, bất kỳ thay đổi nào phá vỡ hợp đồng hiện có sẽ dẫn đến một phiên bản hợp đồng mới, thường được thực hiện bằng cách thay đổi giá trị namespace mục tiêu của định nghĩa WSDL và có thể cả định nghĩa XML Schema.</a:t>
            </a:r>
            <a:endParaRPr lang="vi-VN" b="0" dirty="0">
              <a:effectLst/>
            </a:endParaRPr>
          </a:p>
          <a:p>
            <a:br>
              <a:rPr lang="vi-VN" dirty="0"/>
            </a:br>
            <a:endParaRPr lang="en-US" dirty="0"/>
          </a:p>
        </p:txBody>
      </p:sp>
    </p:spTree>
    <p:extLst>
      <p:ext uri="{BB962C8B-B14F-4D97-AF65-F5344CB8AC3E}">
        <p14:creationId xmlns:p14="http://schemas.microsoft.com/office/powerpoint/2010/main" val="228643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40449" y="747551"/>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7" name="Google Shape;307;p31"/>
          <p:cNvSpPr txBox="1">
            <a:spLocks noGrp="1"/>
          </p:cNvSpPr>
          <p:nvPr>
            <p:ph type="ctrTitle" idx="2"/>
          </p:nvPr>
        </p:nvSpPr>
        <p:spPr>
          <a:xfrm>
            <a:off x="123968" y="2060358"/>
            <a:ext cx="2824004"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Versioning and Compatibility</a:t>
            </a:r>
            <a:endParaRPr dirty="0">
              <a:solidFill>
                <a:schemeClr val="lt2"/>
              </a:solidFill>
            </a:endParaRPr>
          </a:p>
        </p:txBody>
      </p:sp>
      <p:sp>
        <p:nvSpPr>
          <p:cNvPr id="308" name="Google Shape;308;p31"/>
          <p:cNvSpPr txBox="1">
            <a:spLocks noGrp="1"/>
          </p:cNvSpPr>
          <p:nvPr>
            <p:ph type="subTitle" idx="3"/>
          </p:nvPr>
        </p:nvSpPr>
        <p:spPr>
          <a:xfrm>
            <a:off x="513953" y="2521156"/>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vi-VN" dirty="0"/>
              <a:t>Quản lý Phiên bản và Tính tương thích</a:t>
            </a:r>
            <a:endParaRPr dirty="0">
              <a:solidFill>
                <a:schemeClr val="lt2"/>
              </a:solidFill>
            </a:endParaRPr>
          </a:p>
        </p:txBody>
      </p:sp>
      <p:sp>
        <p:nvSpPr>
          <p:cNvPr id="309" name="Google Shape;309;p31"/>
          <p:cNvSpPr txBox="1">
            <a:spLocks noGrp="1"/>
          </p:cNvSpPr>
          <p:nvPr>
            <p:ph type="ctrTitle" idx="4"/>
          </p:nvPr>
        </p:nvSpPr>
        <p:spPr>
          <a:xfrm>
            <a:off x="204227" y="3613600"/>
            <a:ext cx="3171825"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REST Service Compatibility Considerations</a:t>
            </a:r>
            <a:endParaRPr dirty="0">
              <a:solidFill>
                <a:schemeClr val="lt2"/>
              </a:solidFill>
            </a:endParaRPr>
          </a:p>
        </p:txBody>
      </p:sp>
      <p:sp>
        <p:nvSpPr>
          <p:cNvPr id="310" name="Google Shape;310;p31"/>
          <p:cNvSpPr txBox="1">
            <a:spLocks noGrp="1"/>
          </p:cNvSpPr>
          <p:nvPr>
            <p:ph type="subTitle" idx="5"/>
          </p:nvPr>
        </p:nvSpPr>
        <p:spPr>
          <a:xfrm>
            <a:off x="582377" y="40087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vi-VN" dirty="0"/>
              <a:t>Các yếu tố cần xem xét về tính tương thích của Dịch vụ REST</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10.</a:t>
            </a:r>
            <a:r>
              <a:rPr lang="en" dirty="0"/>
              <a:t>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10.</a:t>
            </a:r>
            <a:r>
              <a:rPr lang="en" dirty="0"/>
              <a:t>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10.</a:t>
            </a:r>
            <a:r>
              <a:rPr lang="en" dirty="0"/>
              <a:t>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10.</a:t>
            </a:r>
            <a:r>
              <a:rPr lang="en" dirty="0"/>
              <a:t>5</a:t>
            </a:r>
            <a:endParaRPr dirty="0"/>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10.</a:t>
            </a:r>
            <a:r>
              <a:rPr lang="en" dirty="0"/>
              <a:t>6</a:t>
            </a:r>
            <a:endParaRPr dirty="0"/>
          </a:p>
        </p:txBody>
      </p:sp>
      <p:sp>
        <p:nvSpPr>
          <p:cNvPr id="316" name="Google Shape;316;p31"/>
          <p:cNvSpPr txBox="1">
            <a:spLocks noGrp="1"/>
          </p:cNvSpPr>
          <p:nvPr>
            <p:ph type="ctrTitle" idx="15"/>
          </p:nvPr>
        </p:nvSpPr>
        <p:spPr>
          <a:xfrm>
            <a:off x="5842903" y="707646"/>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Version Identifiers</a:t>
            </a:r>
            <a:endParaRPr dirty="0">
              <a:solidFill>
                <a:schemeClr val="lt2"/>
              </a:solidFill>
            </a:endParaRPr>
          </a:p>
        </p:txBody>
      </p:sp>
      <p:sp>
        <p:nvSpPr>
          <p:cNvPr id="317" name="Google Shape;317;p31"/>
          <p:cNvSpPr txBox="1">
            <a:spLocks noGrp="1"/>
          </p:cNvSpPr>
          <p:nvPr>
            <p:ph type="subTitle" idx="16"/>
          </p:nvPr>
        </p:nvSpPr>
        <p:spPr>
          <a:xfrm>
            <a:off x="5842903" y="109896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Các</a:t>
            </a:r>
            <a:r>
              <a:rPr lang="en-US" dirty="0"/>
              <a:t> </a:t>
            </a:r>
            <a:r>
              <a:rPr lang="en-US" dirty="0" err="1"/>
              <a:t>định</a:t>
            </a:r>
            <a:r>
              <a:rPr lang="en-US" dirty="0"/>
              <a:t> </a:t>
            </a:r>
            <a:r>
              <a:rPr lang="en-US" dirty="0" err="1"/>
              <a:t>danh</a:t>
            </a:r>
            <a:r>
              <a:rPr lang="en-US" dirty="0"/>
              <a:t> </a:t>
            </a:r>
            <a:r>
              <a:rPr lang="en-US" dirty="0" err="1"/>
              <a:t>phiên</a:t>
            </a:r>
            <a:r>
              <a:rPr lang="en-US" dirty="0"/>
              <a:t> </a:t>
            </a:r>
            <a:r>
              <a:rPr lang="en-US" dirty="0" err="1"/>
              <a:t>bản</a:t>
            </a:r>
            <a:endParaRPr dirty="0">
              <a:solidFill>
                <a:schemeClr val="lt2"/>
              </a:solidFill>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Versioning Strategies</a:t>
            </a:r>
            <a:endParaRPr dirty="0">
              <a:solidFill>
                <a:schemeClr val="lt2"/>
              </a:solidFill>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Chiến lược Quản lý Phiên bản</a:t>
            </a:r>
            <a:endParaRPr dirty="0">
              <a:solidFill>
                <a:schemeClr val="lt2"/>
              </a:solidFill>
            </a:endParaRPr>
          </a:p>
        </p:txBody>
      </p:sp>
      <p:sp>
        <p:nvSpPr>
          <p:cNvPr id="320" name="Google Shape;320;p31"/>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 Service Versioning Considerations </a:t>
            </a:r>
            <a:endParaRPr dirty="0">
              <a:solidFill>
                <a:schemeClr val="lt2"/>
              </a:solidFill>
            </a:endParaRPr>
          </a:p>
        </p:txBody>
      </p:sp>
      <p:sp>
        <p:nvSpPr>
          <p:cNvPr id="321" name="Google Shape;321;p31"/>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Các</a:t>
            </a:r>
            <a:r>
              <a:rPr lang="en-US" dirty="0"/>
              <a:t> </a:t>
            </a:r>
            <a:r>
              <a:rPr lang="en-US" dirty="0" err="1"/>
              <a:t>yếu</a:t>
            </a:r>
            <a:r>
              <a:rPr lang="en-US" dirty="0"/>
              <a:t> </a:t>
            </a:r>
            <a:r>
              <a:rPr lang="en-US" dirty="0" err="1"/>
              <a:t>tố</a:t>
            </a:r>
            <a:r>
              <a:rPr lang="en-US" dirty="0"/>
              <a:t> </a:t>
            </a:r>
            <a:r>
              <a:rPr lang="en-US" dirty="0" err="1"/>
              <a:t>cần</a:t>
            </a:r>
            <a:r>
              <a:rPr lang="en-US" dirty="0"/>
              <a:t> </a:t>
            </a:r>
            <a:r>
              <a:rPr lang="en-US" dirty="0" err="1"/>
              <a:t>xem</a:t>
            </a:r>
            <a:r>
              <a:rPr lang="en-US" dirty="0"/>
              <a:t> </a:t>
            </a:r>
            <a:r>
              <a:rPr lang="en-US" dirty="0" err="1"/>
              <a:t>xét</a:t>
            </a:r>
            <a:r>
              <a:rPr lang="en-US" dirty="0"/>
              <a:t> </a:t>
            </a:r>
            <a:r>
              <a:rPr lang="en-US" dirty="0" err="1"/>
              <a:t>khi</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bản</a:t>
            </a:r>
            <a:r>
              <a:rPr lang="en-US" dirty="0"/>
              <a:t> </a:t>
            </a:r>
            <a:r>
              <a:rPr lang="en-US" dirty="0" err="1"/>
              <a:t>của</a:t>
            </a:r>
            <a:r>
              <a:rPr lang="en-US" dirty="0"/>
              <a:t> </a:t>
            </a:r>
            <a:r>
              <a:rPr lang="en-US" dirty="0" err="1"/>
              <a:t>Dịch</a:t>
            </a:r>
            <a:r>
              <a:rPr lang="en-US" dirty="0"/>
              <a:t> </a:t>
            </a:r>
            <a:r>
              <a:rPr lang="en-US" dirty="0" err="1"/>
              <a:t>vụ</a:t>
            </a:r>
            <a:r>
              <a:rPr lang="en-US" dirty="0"/>
              <a:t> REST</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5" name="Title 4">
            <a:extLst>
              <a:ext uri="{FF2B5EF4-FFF2-40B4-BE49-F238E27FC236}">
                <a16:creationId xmlns:a16="http://schemas.microsoft.com/office/drawing/2014/main" id="{E8951EB6-1BBA-F94A-5E6B-D7DE4A0E9F5B}"/>
              </a:ext>
            </a:extLst>
          </p:cNvPr>
          <p:cNvSpPr>
            <a:spLocks noGrp="1"/>
          </p:cNvSpPr>
          <p:nvPr>
            <p:ph type="ctrTitle"/>
          </p:nvPr>
        </p:nvSpPr>
        <p:spPr>
          <a:xfrm>
            <a:off x="477099" y="703450"/>
            <a:ext cx="2729100" cy="458100"/>
          </a:xfrm>
        </p:spPr>
        <p:txBody>
          <a:bodyPr/>
          <a:lstStyle/>
          <a:p>
            <a:r>
              <a:rPr lang="en-US" dirty="0"/>
              <a:t>Versioning Basics</a:t>
            </a:r>
          </a:p>
        </p:txBody>
      </p:sp>
      <p:sp>
        <p:nvSpPr>
          <p:cNvPr id="8" name="Google Shape;308;p31">
            <a:extLst>
              <a:ext uri="{FF2B5EF4-FFF2-40B4-BE49-F238E27FC236}">
                <a16:creationId xmlns:a16="http://schemas.microsoft.com/office/drawing/2014/main" id="{999C424D-52B5-3D52-BD50-8DF58D82A4B4}"/>
              </a:ext>
            </a:extLst>
          </p:cNvPr>
          <p:cNvSpPr txBox="1">
            <a:spLocks/>
          </p:cNvSpPr>
          <p:nvPr/>
        </p:nvSpPr>
        <p:spPr>
          <a:xfrm>
            <a:off x="342849" y="1147126"/>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buClr>
                <a:schemeClr val="dk1"/>
              </a:buClr>
              <a:buSzPts val="1100"/>
              <a:buFont typeface="Arial"/>
              <a:buNone/>
            </a:pPr>
            <a:r>
              <a:rPr lang="vi-VN" dirty="0"/>
              <a:t>Cơ bản về Phiên bản</a:t>
            </a:r>
            <a:endParaRPr lang="en-US" dirty="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24806"/>
            <a:ext cx="5052417" cy="369332"/>
          </a:xfrm>
          <a:prstGeom prst="rect">
            <a:avLst/>
          </a:prstGeom>
          <a:noFill/>
        </p:spPr>
        <p:txBody>
          <a:bodyPr wrap="square">
            <a:spAutoFit/>
          </a:bodyPr>
          <a:lstStyle/>
          <a:p>
            <a:r>
              <a:rPr lang="vi-VN" sz="1800" b="1" i="0" u="none" strike="noStrike" dirty="0">
                <a:solidFill>
                  <a:schemeClr val="accent6">
                    <a:lumMod val="50000"/>
                  </a:schemeClr>
                </a:solidFill>
                <a:effectLst/>
                <a:latin typeface="Calibri" panose="020F0502020204030204" pitchFamily="34" charset="0"/>
              </a:rPr>
              <a:t>Chiến lược Linh hoạt (Tính Tương thích Ngược)</a:t>
            </a:r>
            <a:endParaRPr lang="en-US" sz="1600" dirty="0">
              <a:solidFill>
                <a:schemeClr val="accent6">
                  <a:lumMod val="50000"/>
                </a:schemeClr>
              </a:solidFill>
            </a:endParaRPr>
          </a:p>
        </p:txBody>
      </p:sp>
      <p:sp>
        <p:nvSpPr>
          <p:cNvPr id="5" name="TextBox 4">
            <a:extLst>
              <a:ext uri="{FF2B5EF4-FFF2-40B4-BE49-F238E27FC236}">
                <a16:creationId xmlns:a16="http://schemas.microsoft.com/office/drawing/2014/main" id="{EE5411D8-4D91-60A5-D851-8E972D3FDF65}"/>
              </a:ext>
            </a:extLst>
          </p:cNvPr>
          <p:cNvSpPr txBox="1"/>
          <p:nvPr/>
        </p:nvSpPr>
        <p:spPr>
          <a:xfrm>
            <a:off x="626624" y="1305996"/>
            <a:ext cx="5595581" cy="3447098"/>
          </a:xfrm>
          <a:prstGeom prst="rect">
            <a:avLst/>
          </a:prstGeom>
          <a:noFill/>
        </p:spPr>
        <p:txBody>
          <a:bodyPr wrap="square">
            <a:spAutoFit/>
          </a:bodyPr>
          <a:lstStyle/>
          <a:p>
            <a:pPr rtl="0">
              <a:spcBef>
                <a:spcPts val="1200"/>
              </a:spcBef>
              <a:spcAft>
                <a:spcPts val="1200"/>
              </a:spcAft>
            </a:pPr>
            <a:r>
              <a:rPr lang="vi-VN" sz="1400" b="1" i="0" u="none" strike="noStrike" dirty="0">
                <a:solidFill>
                  <a:srgbClr val="000000"/>
                </a:solidFill>
                <a:effectLst/>
                <a:latin typeface="Calibri" panose="020F0502020204030204" pitchFamily="34" charset="0"/>
              </a:rPr>
              <a:t>Ưu và Nhược điểm</a:t>
            </a:r>
            <a:r>
              <a:rPr lang="vi-VN" sz="1400" b="0" i="0" u="none" strike="noStrike" dirty="0">
                <a:solidFill>
                  <a:srgbClr val="000000"/>
                </a:solidFill>
                <a:effectLst/>
                <a:latin typeface="Calibri" panose="020F0502020204030204" pitchFamily="34" charset="0"/>
              </a:rPr>
              <a:t> </a:t>
            </a:r>
          </a:p>
          <a:p>
            <a:pPr rtl="0">
              <a:spcBef>
                <a:spcPts val="1200"/>
              </a:spcBef>
              <a:spcAft>
                <a:spcPts val="1200"/>
              </a:spcAft>
            </a:pPr>
            <a:r>
              <a:rPr lang="vi-VN" sz="1400" b="0" i="0" u="none" strike="noStrike" dirty="0">
                <a:solidFill>
                  <a:srgbClr val="000000"/>
                </a:solidFill>
                <a:effectLst/>
                <a:latin typeface="Calibri" panose="020F0502020204030204" pitchFamily="34" charset="0"/>
              </a:rPr>
              <a:t>Lợi thế chính của phương pháp này là nó có thể được sử dụng để điều chỉnh nhiều loại thay đổi trong khi luôn giữ lại tính tương thích ngược của hợp đồng. </a:t>
            </a:r>
          </a:p>
          <a:p>
            <a:pPr rtl="0">
              <a:spcBef>
                <a:spcPts val="1200"/>
              </a:spcBef>
              <a:spcAft>
                <a:spcPts val="1200"/>
              </a:spcAft>
            </a:pPr>
            <a:r>
              <a:rPr lang="vi-VN" sz="1400" b="0" i="0" u="none" strike="noStrike" dirty="0">
                <a:solidFill>
                  <a:srgbClr val="000000"/>
                </a:solidFill>
                <a:effectLst/>
                <a:latin typeface="Calibri" panose="020F0502020204030204" pitchFamily="34" charset="0"/>
              </a:rPr>
              <a:t>Tuy nhiên, khi các thay đổi tương thích được thực hiện, những thay đổi này trở thành vĩnh viễn và không thể đảo ngược mà không giới thiệu một thay đổi không tương thích. Do đó, một quy trình quản trị là cần thiết trong đó mỗi thay đổi được đề xuất được đánh giá để các hợp đồng không trở nên quá phức tạp hoặc rối rắm. Đây là một xem xét đặc biệt quan trọng đối với các dịch vụ trung lập mà được tái sử dụng nhiều.</a:t>
            </a:r>
            <a:endParaRPr lang="vi-VN" b="0" dirty="0">
              <a:effectLst/>
            </a:endParaRPr>
          </a:p>
          <a:p>
            <a:br>
              <a:rPr lang="vi-VN" dirty="0"/>
            </a:br>
            <a:endParaRPr lang="en-US" dirty="0"/>
          </a:p>
        </p:txBody>
      </p:sp>
    </p:spTree>
    <p:extLst>
      <p:ext uri="{BB962C8B-B14F-4D97-AF65-F5344CB8AC3E}">
        <p14:creationId xmlns:p14="http://schemas.microsoft.com/office/powerpoint/2010/main" val="108085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10.4.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24806"/>
            <a:ext cx="6838594" cy="369332"/>
          </a:xfrm>
          <a:prstGeom prst="rect">
            <a:avLst/>
          </a:prstGeom>
          <a:noFill/>
        </p:spPr>
        <p:txBody>
          <a:bodyPr wrap="square">
            <a:spAutoFit/>
          </a:bodyPr>
          <a:lstStyle/>
          <a:p>
            <a:pPr rtl="0">
              <a:spcBef>
                <a:spcPts val="1400"/>
              </a:spcBef>
              <a:spcAft>
                <a:spcPts val="400"/>
              </a:spcAft>
            </a:pPr>
            <a:r>
              <a:rPr lang="vi-VN" sz="1800" b="1" i="0" u="none" strike="noStrike" dirty="0">
                <a:solidFill>
                  <a:schemeClr val="accent6">
                    <a:lumMod val="50000"/>
                  </a:schemeClr>
                </a:solidFill>
                <a:effectLst/>
                <a:latin typeface="Calibri" panose="020F0502020204030204" pitchFamily="34" charset="0"/>
              </a:rPr>
              <a:t>Chiến lược Lỏng lẻo (Tính Tương thích Ngược và Tiến)</a:t>
            </a:r>
            <a:endParaRPr lang="vi-VN" sz="2400" b="1" dirty="0">
              <a:solidFill>
                <a:schemeClr val="accent6">
                  <a:lumMod val="50000"/>
                </a:schemeClr>
              </a:solidFill>
              <a:effectLst/>
            </a:endParaRPr>
          </a:p>
        </p:txBody>
      </p:sp>
      <p:sp>
        <p:nvSpPr>
          <p:cNvPr id="4" name="TextBox 3">
            <a:extLst>
              <a:ext uri="{FF2B5EF4-FFF2-40B4-BE49-F238E27FC236}">
                <a16:creationId xmlns:a16="http://schemas.microsoft.com/office/drawing/2014/main" id="{5B32AC43-F67E-3EE1-4E97-42D4BE92D22D}"/>
              </a:ext>
            </a:extLst>
          </p:cNvPr>
          <p:cNvSpPr txBox="1"/>
          <p:nvPr/>
        </p:nvSpPr>
        <p:spPr>
          <a:xfrm>
            <a:off x="442913" y="1194138"/>
            <a:ext cx="8258174" cy="3939540"/>
          </a:xfrm>
          <a:prstGeom prst="rect">
            <a:avLst/>
          </a:prstGeom>
          <a:noFill/>
        </p:spPr>
        <p:txBody>
          <a:bodyPr wrap="square">
            <a:spAutoFit/>
          </a:bodyPr>
          <a:lstStyle/>
          <a:p>
            <a:pPr rtl="0">
              <a:spcBef>
                <a:spcPts val="1200"/>
              </a:spcBef>
              <a:spcAft>
                <a:spcPts val="1200"/>
              </a:spcAft>
            </a:pPr>
            <a:r>
              <a:rPr lang="vi-VN" sz="1200" b="0" i="0" u="none" strike="noStrike" dirty="0">
                <a:solidFill>
                  <a:srgbClr val="000000"/>
                </a:solidFill>
                <a:effectLst/>
                <a:latin typeface="Calibri" panose="020F0502020204030204" pitchFamily="34" charset="0"/>
              </a:rPr>
              <a:t>Cũng giống như hai phương pháp trước, chiến lược này yêu cầu rằng các thay đổi không tương thích dẫn đến một phiên bản hợp đồng dịch vụ mới. Sự khác biệt ở đây là cách mà các hợp đồng dịch vụ được thiết kế ban đầu.</a:t>
            </a:r>
            <a:endParaRPr lang="vi-VN" sz="1200" b="0" dirty="0">
              <a:effectLst/>
            </a:endParaRPr>
          </a:p>
          <a:p>
            <a:pPr rtl="0">
              <a:spcBef>
                <a:spcPts val="1200"/>
              </a:spcBef>
              <a:spcAft>
                <a:spcPts val="1200"/>
              </a:spcAft>
            </a:pPr>
            <a:r>
              <a:rPr lang="vi-VN" sz="1200" b="0" i="0" u="none" strike="noStrike" dirty="0">
                <a:solidFill>
                  <a:srgbClr val="000000"/>
                </a:solidFill>
                <a:effectLst/>
                <a:latin typeface="Calibri" panose="020F0502020204030204" pitchFamily="34" charset="0"/>
              </a:rPr>
              <a:t>Thay vì điều chỉnh các yêu cầu trao đổi dữ liệu đã biết, các tính năng đặc biệt từ ngôn ngữ WSDL, XML Schema và WS-Policy được sử dụng để làm cho các phần của hợp đồng trở nên mở rộng nội tại để chúng vẫn có thể hỗ trợ một loạt các yêu cầu trao đổi dữ liệu trong tương lai, không xác định. Ví dụ:</a:t>
            </a:r>
            <a:endParaRPr lang="vi-VN" sz="1200" b="0" dirty="0">
              <a:effectLst/>
            </a:endParaRPr>
          </a:p>
          <a:p>
            <a:pPr rtl="0" fontAlgn="base">
              <a:spcBef>
                <a:spcPts val="1200"/>
              </a:spcBef>
              <a:spcAft>
                <a:spcPts val="0"/>
              </a:spcAft>
              <a:buFont typeface="Arial" panose="020B0604020202020204" pitchFamily="34" charset="0"/>
              <a:buChar char="•"/>
            </a:pPr>
            <a:r>
              <a:rPr lang="vi-VN" sz="1200" b="0" i="0" u="none" strike="noStrike" dirty="0">
                <a:solidFill>
                  <a:srgbClr val="000000"/>
                </a:solidFill>
                <a:effectLst/>
                <a:latin typeface="Calibri" panose="020F0502020204030204" pitchFamily="34" charset="0"/>
              </a:rPr>
              <a:t>   Giá trị thuộc tính anyType được cung cấp bởi ngôn ngữ WSDL 2.0 cho phép một thông điệp bao gồm bất kỳ tài liệu XML hợp lệ nào.</a:t>
            </a:r>
          </a:p>
          <a:p>
            <a:pPr rtl="0" fontAlgn="base">
              <a:spcBef>
                <a:spcPts val="0"/>
              </a:spcBef>
              <a:spcAft>
                <a:spcPts val="0"/>
              </a:spcAft>
              <a:buFont typeface="Arial" panose="020B0604020202020204" pitchFamily="34" charset="0"/>
              <a:buChar char="•"/>
            </a:pPr>
            <a:r>
              <a:rPr lang="vi-VN" sz="1200" b="0" i="0" u="none" strike="noStrike" dirty="0">
                <a:solidFill>
                  <a:srgbClr val="000000"/>
                </a:solidFill>
                <a:effectLst/>
                <a:latin typeface="Calibri" panose="020F0502020204030204" pitchFamily="34" charset="0"/>
              </a:rPr>
              <a:t>   Các ký tự đại diện của XML Schema có thể được sử dụng để cho phép một loạt dữ liệu không xác định được truyền trong các định nghĩa thông điệp.</a:t>
            </a:r>
          </a:p>
          <a:p>
            <a:pPr rtl="0" fontAlgn="base">
              <a:spcBef>
                <a:spcPts val="0"/>
              </a:spcBef>
              <a:spcAft>
                <a:spcPts val="1200"/>
              </a:spcAft>
              <a:buFont typeface="Arial" panose="020B0604020202020204" pitchFamily="34" charset="0"/>
              <a:buChar char="•"/>
            </a:pPr>
            <a:r>
              <a:rPr lang="vi-VN" sz="1200" b="0" i="0" u="none" strike="noStrike" dirty="0">
                <a:solidFill>
                  <a:srgbClr val="000000"/>
                </a:solidFill>
                <a:effectLst/>
                <a:latin typeface="Calibri" panose="020F0502020204030204" pitchFamily="34" charset="0"/>
              </a:rPr>
              <a:t>   Các khẳng định chính sách có thể bỏ qua có thể được xác định để truyền đạt các đặc điểm dịch vụ mà có thể được công nhận hoặc không bởi các người tiêu thụ trong tương lai.</a:t>
            </a:r>
          </a:p>
          <a:p>
            <a:pPr rtl="0">
              <a:spcBef>
                <a:spcPts val="1200"/>
              </a:spcBef>
              <a:spcAft>
                <a:spcPts val="1200"/>
              </a:spcAft>
            </a:pPr>
            <a:r>
              <a:rPr lang="vi-VN" sz="1200" b="0" i="0" u="none" strike="noStrike" dirty="0">
                <a:solidFill>
                  <a:srgbClr val="000000"/>
                </a:solidFill>
                <a:effectLst/>
                <a:latin typeface="Calibri" panose="020F0502020204030204" pitchFamily="34" charset="0"/>
              </a:rPr>
              <a:t>Những tính năng này và các tính năng khác liên quan đến tính tương thích tiến được thảo luận trong Thiết kế Hợp đồng Dịch vụ Web và Phiên bản hóa cho SOA.</a:t>
            </a:r>
            <a:endParaRPr lang="vi-VN" sz="1200" b="0" dirty="0">
              <a:effectLst/>
            </a:endParaRPr>
          </a:p>
          <a:p>
            <a:br>
              <a:rPr lang="vi-VN" sz="1200" dirty="0"/>
            </a:br>
            <a:endParaRPr lang="en-US" sz="1200" dirty="0"/>
          </a:p>
        </p:txBody>
      </p:sp>
    </p:spTree>
    <p:extLst>
      <p:ext uri="{BB962C8B-B14F-4D97-AF65-F5344CB8AC3E}">
        <p14:creationId xmlns:p14="http://schemas.microsoft.com/office/powerpoint/2010/main" val="979552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sp>
        <p:nvSpPr>
          <p:cNvPr id="3" name="TextBox 2">
            <a:extLst>
              <a:ext uri="{FF2B5EF4-FFF2-40B4-BE49-F238E27FC236}">
                <a16:creationId xmlns:a16="http://schemas.microsoft.com/office/drawing/2014/main" id="{0617DCD3-60B4-FC16-3465-0664CB82865E}"/>
              </a:ext>
            </a:extLst>
          </p:cNvPr>
          <p:cNvSpPr txBox="1"/>
          <p:nvPr/>
        </p:nvSpPr>
        <p:spPr>
          <a:xfrm>
            <a:off x="626625" y="824806"/>
            <a:ext cx="6838594" cy="369332"/>
          </a:xfrm>
          <a:prstGeom prst="rect">
            <a:avLst/>
          </a:prstGeom>
          <a:noFill/>
        </p:spPr>
        <p:txBody>
          <a:bodyPr wrap="square">
            <a:spAutoFit/>
          </a:bodyPr>
          <a:lstStyle/>
          <a:p>
            <a:pPr rtl="0">
              <a:spcBef>
                <a:spcPts val="1400"/>
              </a:spcBef>
              <a:spcAft>
                <a:spcPts val="400"/>
              </a:spcAft>
            </a:pPr>
            <a:r>
              <a:rPr lang="vi-VN" sz="1800" b="1" i="0" u="none" strike="noStrike" dirty="0">
                <a:solidFill>
                  <a:schemeClr val="accent6">
                    <a:lumMod val="50000"/>
                  </a:schemeClr>
                </a:solidFill>
                <a:effectLst/>
                <a:latin typeface="Calibri" panose="020F0502020204030204" pitchFamily="34" charset="0"/>
              </a:rPr>
              <a:t>Chiến lược Lỏng lẻo (Tính Tương thích Ngược và Tiến)</a:t>
            </a:r>
            <a:endParaRPr lang="vi-VN" sz="2400" b="1" dirty="0">
              <a:solidFill>
                <a:schemeClr val="accent6">
                  <a:lumMod val="50000"/>
                </a:schemeClr>
              </a:solidFill>
              <a:effectLst/>
            </a:endParaRPr>
          </a:p>
        </p:txBody>
      </p:sp>
      <p:sp>
        <p:nvSpPr>
          <p:cNvPr id="4" name="TextBox 3">
            <a:extLst>
              <a:ext uri="{FF2B5EF4-FFF2-40B4-BE49-F238E27FC236}">
                <a16:creationId xmlns:a16="http://schemas.microsoft.com/office/drawing/2014/main" id="{5B32AC43-F67E-3EE1-4E97-42D4BE92D22D}"/>
              </a:ext>
            </a:extLst>
          </p:cNvPr>
          <p:cNvSpPr txBox="1"/>
          <p:nvPr/>
        </p:nvSpPr>
        <p:spPr>
          <a:xfrm>
            <a:off x="442913" y="1194138"/>
            <a:ext cx="8258174" cy="2831544"/>
          </a:xfrm>
          <a:prstGeom prst="rect">
            <a:avLst/>
          </a:prstGeom>
          <a:noFill/>
        </p:spPr>
        <p:txBody>
          <a:bodyPr wrap="square">
            <a:spAutoFit/>
          </a:bodyPr>
          <a:lstStyle/>
          <a:p>
            <a:pPr rtl="0">
              <a:spcBef>
                <a:spcPts val="1200"/>
              </a:spcBef>
              <a:spcAft>
                <a:spcPts val="1200"/>
              </a:spcAft>
            </a:pPr>
            <a:r>
              <a:rPr lang="vi-VN" sz="1800" b="1" i="0" u="none" strike="noStrike" dirty="0">
                <a:solidFill>
                  <a:srgbClr val="000000"/>
                </a:solidFill>
                <a:effectLst/>
                <a:latin typeface="Calibri" panose="020F0502020204030204" pitchFamily="34" charset="0"/>
              </a:rPr>
              <a:t>Ưu và Nhược điểm</a:t>
            </a:r>
            <a:r>
              <a:rPr lang="vi-VN" sz="1800" b="0" i="0" u="none" strike="noStrike" dirty="0">
                <a:solidFill>
                  <a:srgbClr val="000000"/>
                </a:solidFill>
                <a:effectLst/>
                <a:latin typeface="Calibri" panose="020F0502020204030204" pitchFamily="34" charset="0"/>
              </a:rPr>
              <a:t> </a:t>
            </a:r>
          </a:p>
          <a:p>
            <a:pPr rtl="0">
              <a:spcBef>
                <a:spcPts val="1200"/>
              </a:spcBef>
              <a:spcAft>
                <a:spcPts val="1200"/>
              </a:spcAft>
            </a:pPr>
            <a:r>
              <a:rPr lang="vi-VN" sz="1800" b="0" i="0" u="none" strike="noStrike" dirty="0">
                <a:solidFill>
                  <a:srgbClr val="000000"/>
                </a:solidFill>
                <a:effectLst/>
                <a:latin typeface="Calibri" panose="020F0502020204030204" pitchFamily="34" charset="0"/>
              </a:rPr>
              <a:t>Thực tế là các ký tự đại diện cho phép nội dung không xác định được truyền qua các hợp đồng dịch vụ Web cung cấp một cơ hội liên tục để mở rộng phạm vi các phần tử thông điệp và nội dung dữ liệu có thể chấp nhận. Mặt khác, việc sử dụng ký tự đại diện sẽ tự nhiên dẫn đến các hợp đồng dịch vụ mơ hồ và quá thô sơ mà đặt gánh nặng xác thực lên logic dịch vụ cơ bản.</a:t>
            </a:r>
            <a:endParaRPr lang="vi-VN" sz="1600" b="0" dirty="0">
              <a:effectLst/>
            </a:endParaRPr>
          </a:p>
          <a:p>
            <a:br>
              <a:rPr lang="vi-VN" sz="1600" dirty="0"/>
            </a:br>
            <a:br>
              <a:rPr lang="vi-VN" sz="1200" dirty="0"/>
            </a:br>
            <a:endParaRPr lang="en-US" sz="1200" dirty="0"/>
          </a:p>
        </p:txBody>
      </p:sp>
    </p:spTree>
    <p:extLst>
      <p:ext uri="{BB962C8B-B14F-4D97-AF65-F5344CB8AC3E}">
        <p14:creationId xmlns:p14="http://schemas.microsoft.com/office/powerpoint/2010/main" val="370183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10.5. </a:t>
            </a:r>
            <a:r>
              <a:rPr lang="en-US" b="0" i="0" u="none" strike="noStrike" dirty="0">
                <a:solidFill>
                  <a:schemeClr val="tx1"/>
                </a:solidFill>
                <a:effectLst/>
                <a:latin typeface="Viga" panose="020B0604020202020204" charset="0"/>
              </a:rPr>
              <a:t>Versioning Strategies</a:t>
            </a:r>
            <a:br>
              <a:rPr lang="en-US" dirty="0"/>
            </a:br>
            <a:endParaRPr dirty="0"/>
          </a:p>
        </p:txBody>
      </p:sp>
      <p:pic>
        <p:nvPicPr>
          <p:cNvPr id="2050" name="Picture 2">
            <a:extLst>
              <a:ext uri="{FF2B5EF4-FFF2-40B4-BE49-F238E27FC236}">
                <a16:creationId xmlns:a16="http://schemas.microsoft.com/office/drawing/2014/main" id="{3FF6C07A-6824-FE70-3B71-FB410D64F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25" y="1235869"/>
            <a:ext cx="7700748" cy="261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50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10.6. </a:t>
            </a:r>
            <a:r>
              <a:rPr lang="en-US" b="0" i="0" u="none" strike="noStrike" dirty="0">
                <a:solidFill>
                  <a:schemeClr val="tx1"/>
                </a:solidFill>
                <a:effectLst/>
                <a:latin typeface="Viga" panose="020B0604020202020204" charset="0"/>
              </a:rPr>
              <a:t>REST Service Versioning Considerations</a:t>
            </a:r>
            <a:br>
              <a:rPr lang="en-US" dirty="0"/>
            </a:br>
            <a:endParaRPr dirty="0"/>
          </a:p>
        </p:txBody>
      </p:sp>
      <p:sp>
        <p:nvSpPr>
          <p:cNvPr id="3" name="TextBox 2">
            <a:extLst>
              <a:ext uri="{FF2B5EF4-FFF2-40B4-BE49-F238E27FC236}">
                <a16:creationId xmlns:a16="http://schemas.microsoft.com/office/drawing/2014/main" id="{FFF24F3B-B24C-3664-909F-415D9FC9A397}"/>
              </a:ext>
            </a:extLst>
          </p:cNvPr>
          <p:cNvSpPr txBox="1"/>
          <p:nvPr/>
        </p:nvSpPr>
        <p:spPr>
          <a:xfrm>
            <a:off x="698302" y="942171"/>
            <a:ext cx="6802636" cy="2769989"/>
          </a:xfrm>
          <a:prstGeom prst="rect">
            <a:avLst/>
          </a:prstGeom>
          <a:noFill/>
        </p:spPr>
        <p:txBody>
          <a:bodyPr wrap="square">
            <a:spAutoFit/>
          </a:bodyPr>
          <a:lstStyle/>
          <a:p>
            <a:pPr rtl="0">
              <a:spcBef>
                <a:spcPts val="1200"/>
              </a:spcBef>
              <a:spcAft>
                <a:spcPts val="1200"/>
              </a:spcAft>
            </a:pPr>
            <a:r>
              <a:rPr lang="vi-VN" sz="1400" b="0" i="0" u="none" strike="noStrike" dirty="0">
                <a:solidFill>
                  <a:srgbClr val="000000"/>
                </a:solidFill>
                <a:effectLst/>
                <a:latin typeface="Calibri" panose="020F0502020204030204" pitchFamily="34" charset="0"/>
              </a:rPr>
              <a:t>Các dịch vụ REST chia sẻ cùng một hợp đồng đồng nhất duy trì các đặc tả phiên bản riêng biệt cho những điều sau:</a:t>
            </a:r>
            <a:endParaRPr lang="vi-VN" b="0" dirty="0">
              <a:effectLst/>
            </a:endParaRPr>
          </a:p>
          <a:p>
            <a:pPr rtl="0" fontAlgn="base">
              <a:spcBef>
                <a:spcPts val="120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Số phiên bản hoặc đặc tả của cú pháp định danh tài nguyên (theo đặc tả "Request for Comments 6986 - Uniform Resource Identifier (URI): Generic Syntax")</a:t>
            </a:r>
          </a:p>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Đặc tả của tập hợp các phương thức hợp pháp, mã trạng thái, và các chi tiết giao thức tương tác khác (theo đặc tả "Request for Comments 2616 - Hypertext Transfer Protocol - HTTP/1.1")</a:t>
            </a:r>
          </a:p>
          <a:p>
            <a:pPr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Các đặc tả riêng cho các loại phương tiện hợp pháp (ví dụ: HTML 4.01 và đặc tả "Request for Comments 4287 - The Atom Syndication Format")</a:t>
            </a:r>
          </a:p>
          <a:p>
            <a:pPr rtl="0" fontAlgn="base">
              <a:spcBef>
                <a:spcPts val="0"/>
              </a:spcBef>
              <a:spcAft>
                <a:spcPts val="12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Các đặc tả riêng cho hợp đồng dịch vụ sử dụng cú pháp định danh tài nguyên hợp pháp, phương thức và loại phương tiện</a:t>
            </a:r>
          </a:p>
        </p:txBody>
      </p:sp>
    </p:spTree>
    <p:extLst>
      <p:ext uri="{BB962C8B-B14F-4D97-AF65-F5344CB8AC3E}">
        <p14:creationId xmlns:p14="http://schemas.microsoft.com/office/powerpoint/2010/main" val="3945576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7224356" cy="539700"/>
          </a:xfrm>
          <a:prstGeom prst="rect">
            <a:avLst/>
          </a:prstGeom>
        </p:spPr>
        <p:txBody>
          <a:bodyPr spcFirstLastPara="1" wrap="square" lIns="91425" tIns="91425" rIns="91425" bIns="91425" anchor="t" anchorCtr="0">
            <a:noAutofit/>
          </a:bodyPr>
          <a:lstStyle/>
          <a:p>
            <a:r>
              <a:rPr lang="vi-VN" dirty="0">
                <a:solidFill>
                  <a:schemeClr val="tx1"/>
                </a:solidFill>
              </a:rPr>
              <a:t>10.6. </a:t>
            </a:r>
            <a:r>
              <a:rPr lang="en-US" b="0" i="0" u="none" strike="noStrike" dirty="0">
                <a:solidFill>
                  <a:schemeClr val="tx1"/>
                </a:solidFill>
                <a:effectLst/>
                <a:latin typeface="Viga" panose="020B0604020202020204" charset="0"/>
              </a:rPr>
              <a:t>REST Service Versioning Considerations</a:t>
            </a:r>
            <a:br>
              <a:rPr lang="en-US" dirty="0"/>
            </a:br>
            <a:endParaRPr dirty="0"/>
          </a:p>
        </p:txBody>
      </p:sp>
      <p:sp>
        <p:nvSpPr>
          <p:cNvPr id="3" name="TextBox 2">
            <a:extLst>
              <a:ext uri="{FF2B5EF4-FFF2-40B4-BE49-F238E27FC236}">
                <a16:creationId xmlns:a16="http://schemas.microsoft.com/office/drawing/2014/main" id="{FFF24F3B-B24C-3664-909F-415D9FC9A397}"/>
              </a:ext>
            </a:extLst>
          </p:cNvPr>
          <p:cNvSpPr txBox="1"/>
          <p:nvPr/>
        </p:nvSpPr>
        <p:spPr>
          <a:xfrm>
            <a:off x="698302" y="942171"/>
            <a:ext cx="6802636" cy="4001095"/>
          </a:xfrm>
          <a:prstGeom prst="rect">
            <a:avLst/>
          </a:prstGeom>
          <a:noFill/>
        </p:spPr>
        <p:txBody>
          <a:bodyPr wrap="square">
            <a:spAutoFit/>
          </a:bodyPr>
          <a:lstStyle/>
          <a:p>
            <a:pPr rtl="0">
              <a:spcBef>
                <a:spcPts val="1200"/>
              </a:spcBef>
              <a:spcAft>
                <a:spcPts val="1200"/>
              </a:spcAft>
            </a:pPr>
            <a:r>
              <a:rPr lang="vi-VN" sz="1200" b="0" i="0" u="none" strike="noStrike" dirty="0">
                <a:solidFill>
                  <a:srgbClr val="000000"/>
                </a:solidFill>
                <a:effectLst/>
                <a:latin typeface="Calibri" panose="020F0502020204030204" pitchFamily="34" charset="0"/>
              </a:rPr>
              <a:t>Mỗi phần của hợp đồng đồng nhất được xác định và phiên bản hóa độc lập với các phần khác. Thay đổi bất kỳ một đặc tả nào không nhất thiết yêu cầu các đặc tả khác phải được cập nhật hoặc phiên bản hóa. Tương tự, thay đổi bất kỳ đặc tả nào của khía cạnh hợp đồng đồng nhất không yêu cầu thay đổi các hợp đồng dịch vụ cá nhân hoặc thay đổi số phiên bản của chúng.</a:t>
            </a:r>
            <a:endParaRPr lang="vi-VN" sz="1200" b="0" dirty="0">
              <a:effectLst/>
            </a:endParaRPr>
          </a:p>
          <a:p>
            <a:pPr rtl="0">
              <a:spcBef>
                <a:spcPts val="1200"/>
              </a:spcBef>
              <a:spcAft>
                <a:spcPts val="1200"/>
              </a:spcAft>
            </a:pPr>
            <a:r>
              <a:rPr lang="vi-VN" sz="1200" b="0" i="0" u="none" strike="noStrike" dirty="0">
                <a:solidFill>
                  <a:srgbClr val="000000"/>
                </a:solidFill>
                <a:effectLst/>
                <a:latin typeface="Calibri" panose="020F0502020204030204" pitchFamily="34" charset="0"/>
              </a:rPr>
              <a:t>Điểm cuối cùng này mâu thuẫn với một số chiến lược phiên bản hóa truyền thống. Người ta có thể mong đợi rằng nếu một schema được sử dụng trong hợp đồng dịch vụ thay đổi, thì hợp đồng dịch vụ cũng cần phải được sửa đổi. Tuy nhiên, với các dịch vụ REST, có xu hướng duy trì cả tính tương thích tiến và tương thích ngược. Nếu một người tiêu thụ dịch vụ REST gửi một thông điệp tuân theo schema mới hơn, dịch vụ có thể xử lý nó như thể nó tuân theo schema cũ hơn. Nếu tính tương thích giữa các schema này được duy trì, thì dịch vụ sẽ hoạt động đúng. Tương tự, nếu dịch vụ trả về một thông điệp cho người tiêu thụ tuân theo schema cũ, thì người tiêu thụ dịch vụ mới hơn vẫn có thể xử lý thông điệp đúng cách.</a:t>
            </a:r>
            <a:endParaRPr lang="vi-VN" sz="1200" b="0" dirty="0">
              <a:effectLst/>
            </a:endParaRPr>
          </a:p>
          <a:p>
            <a:pPr rtl="0">
              <a:spcBef>
                <a:spcPts val="1200"/>
              </a:spcBef>
              <a:spcAft>
                <a:spcPts val="1200"/>
              </a:spcAft>
            </a:pPr>
            <a:r>
              <a:rPr lang="vi-VN" sz="1200" b="0" i="0" u="none" strike="noStrike" dirty="0">
                <a:solidFill>
                  <a:srgbClr val="000000"/>
                </a:solidFill>
                <a:effectLst/>
                <a:latin typeface="Calibri" panose="020F0502020204030204" pitchFamily="34" charset="0"/>
              </a:rPr>
              <a:t>Các hợp đồng dịch vụ REST chỉ cần xem xét trực tiếp việc phiên bản hóa hợp đồng đồng nhất khi các loại phương tiện sử dụng trở nên lỗi thời, hoặc khi schema tiến xa đến mức các yếu tố và thuộc tính mà dịch vụ phụ thuộc vào đang trên đường trở nên lỗi thời. Khi điều này xảy ra, hợp đồng dịch vụ cần phải được cập nhật, và cùng với đó là logic dịch vụ cơ bản xử lý các loại phương tiện.</a:t>
            </a:r>
            <a:endParaRPr lang="vi-VN" sz="1200" b="0" dirty="0">
              <a:effectLst/>
            </a:endParaRPr>
          </a:p>
          <a:p>
            <a:br>
              <a:rPr lang="vi-VN" sz="1200" dirty="0"/>
            </a:br>
            <a:endParaRPr lang="vi-VN" sz="12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06643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t>10.1. </a:t>
            </a:r>
            <a:r>
              <a:rPr lang="en-US" dirty="0"/>
              <a:t>Versioning Basics</a:t>
            </a:r>
            <a:br>
              <a:rPr lang="en-US" dirty="0"/>
            </a:br>
            <a:endParaRPr dirty="0"/>
          </a:p>
        </p:txBody>
      </p:sp>
      <p:sp>
        <p:nvSpPr>
          <p:cNvPr id="329" name="Google Shape;329;p32"/>
          <p:cNvSpPr txBox="1">
            <a:spLocks noGrp="1"/>
          </p:cNvSpPr>
          <p:nvPr>
            <p:ph type="body" idx="1"/>
          </p:nvPr>
        </p:nvSpPr>
        <p:spPr>
          <a:xfrm>
            <a:off x="390715" y="1341118"/>
            <a:ext cx="4151534" cy="1254369"/>
          </a:xfrm>
          <a:prstGeom prst="rect">
            <a:avLst/>
          </a:prstGeom>
        </p:spPr>
        <p:txBody>
          <a:bodyPr spcFirstLastPara="1" wrap="square" lIns="91425" tIns="91425" rIns="91425" bIns="91425" anchor="t" anchorCtr="0">
            <a:noAutofit/>
          </a:bodyPr>
          <a:lstStyle/>
          <a:p>
            <a:pPr rtl="0">
              <a:spcBef>
                <a:spcPts val="0"/>
              </a:spcBef>
              <a:spcAft>
                <a:spcPts val="800"/>
              </a:spcAft>
            </a:pPr>
            <a:r>
              <a:rPr lang="vi-VN" sz="1800" b="0" i="0" u="none" strike="noStrike" dirty="0">
                <a:solidFill>
                  <a:srgbClr val="000000"/>
                </a:solidFill>
                <a:effectLst/>
                <a:latin typeface="Calibri" panose="020F0502020204030204" pitchFamily="34" charset="0"/>
              </a:rPr>
              <a:t>một hợp đồng dịch vụ Web có thể bao gồm của một số tài liệu và định nghĩa riêng lẻ được liên kết và tập hợp lại với nhau để tạo thành một giao diện kỹ thuật hoàn chỉnh.</a:t>
            </a:r>
            <a:endParaRPr lang="vi-VN" b="0" dirty="0">
              <a:effectLst/>
            </a:endParaRPr>
          </a:p>
          <a:p>
            <a:pPr marL="114300" indent="0">
              <a:buNone/>
            </a:pPr>
            <a:br>
              <a:rPr lang="vi-VN" dirty="0"/>
            </a:b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400110"/>
          </a:xfrm>
          <a:prstGeom prst="rect">
            <a:avLst/>
          </a:prstGeom>
          <a:noFill/>
        </p:spPr>
        <p:txBody>
          <a:bodyPr wrap="square">
            <a:spAutoFit/>
          </a:bodyPr>
          <a:lstStyle/>
          <a:p>
            <a:r>
              <a:rPr lang="en-US" sz="2000" b="0" i="0" u="none" strike="noStrike" dirty="0">
                <a:solidFill>
                  <a:srgbClr val="2F5496"/>
                </a:solidFill>
                <a:effectLst/>
                <a:latin typeface="Calibri" panose="020F0502020204030204" pitchFamily="34" charset="0"/>
              </a:rPr>
              <a:t>Versioning Web Services</a:t>
            </a:r>
            <a:endParaRPr lang="en-US" sz="2000" dirty="0"/>
          </a:p>
        </p:txBody>
      </p:sp>
      <p:sp>
        <p:nvSpPr>
          <p:cNvPr id="5" name="TextBox 4">
            <a:extLst>
              <a:ext uri="{FF2B5EF4-FFF2-40B4-BE49-F238E27FC236}">
                <a16:creationId xmlns:a16="http://schemas.microsoft.com/office/drawing/2014/main" id="{6D928114-AF58-3700-D93B-44E259DE5A47}"/>
              </a:ext>
            </a:extLst>
          </p:cNvPr>
          <p:cNvSpPr txBox="1"/>
          <p:nvPr/>
        </p:nvSpPr>
        <p:spPr>
          <a:xfrm>
            <a:off x="243268" y="3045594"/>
            <a:ext cx="4625578" cy="1795363"/>
          </a:xfrm>
          <a:prstGeom prst="rect">
            <a:avLst/>
          </a:prstGeom>
          <a:noFill/>
        </p:spPr>
        <p:txBody>
          <a:bodyPr wrap="square">
            <a:spAutoFit/>
          </a:bodyPr>
          <a:lstStyle/>
          <a:p>
            <a:pPr rtl="0">
              <a:spcBef>
                <a:spcPts val="0"/>
              </a:spcBef>
              <a:spcAft>
                <a:spcPts val="800"/>
              </a:spcAft>
            </a:pPr>
            <a:r>
              <a:rPr lang="vi-VN" sz="1400" b="0" i="0" u="none" strike="noStrike" dirty="0">
                <a:solidFill>
                  <a:srgbClr val="000000"/>
                </a:solidFill>
                <a:effectLst/>
                <a:latin typeface="Calibri" panose="020F0502020204030204" pitchFamily="34" charset="0"/>
              </a:rPr>
              <a:t>Ví dụ: một hợp đồng dịch vụ Web nhất định có thể bao gồm: </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Một (đôi khi nhiều hơn) định nghĩa WSDL </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Một (thường là nhiều) định nghĩa Lược đồ XML </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Một số định nghĩa về Chính sách WS (đôi khi không có)</a:t>
            </a:r>
            <a:endParaRPr lang="vi-VN" b="0" dirty="0">
              <a:effectLst/>
            </a:endParaRPr>
          </a:p>
          <a:p>
            <a:br>
              <a:rPr lang="vi-VN"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t>10.1. </a:t>
            </a:r>
            <a:r>
              <a:rPr lang="en-US" dirty="0"/>
              <a:t>Versioning Basics</a:t>
            </a:r>
            <a:br>
              <a:rPr lang="en-US" dirty="0"/>
            </a:br>
            <a:endParaRPr dirty="0"/>
          </a:p>
        </p:txBody>
      </p:sp>
      <p:sp>
        <p:nvSpPr>
          <p:cNvPr id="331" name="Google Shape;331;p32"/>
          <p:cNvSpPr/>
          <p:nvPr/>
        </p:nvSpPr>
        <p:spPr>
          <a:xfrm>
            <a:off x="5646722" y="1189838"/>
            <a:ext cx="2772048" cy="3139262"/>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5520913" y="358446"/>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369332"/>
          </a:xfrm>
          <a:prstGeom prst="rect">
            <a:avLst/>
          </a:prstGeom>
          <a:noFill/>
        </p:spPr>
        <p:txBody>
          <a:bodyPr wrap="square">
            <a:spAutoFit/>
          </a:bodyPr>
          <a:lstStyle/>
          <a:p>
            <a:r>
              <a:rPr lang="en-US" sz="1800" b="0" i="0" u="none" strike="noStrike" dirty="0">
                <a:solidFill>
                  <a:srgbClr val="2F5496"/>
                </a:solidFill>
                <a:effectLst/>
                <a:latin typeface="Calibri" panose="020F0502020204030204" pitchFamily="34" charset="0"/>
              </a:rPr>
              <a:t>Versioning REST Services</a:t>
            </a:r>
            <a:endParaRPr lang="en-US" sz="2000" dirty="0"/>
          </a:p>
        </p:txBody>
      </p:sp>
      <p:sp>
        <p:nvSpPr>
          <p:cNvPr id="7" name="TextBox 6">
            <a:extLst>
              <a:ext uri="{FF2B5EF4-FFF2-40B4-BE49-F238E27FC236}">
                <a16:creationId xmlns:a16="http://schemas.microsoft.com/office/drawing/2014/main" id="{03DC75CD-B73C-C2BA-0BEB-162207103F43}"/>
              </a:ext>
            </a:extLst>
          </p:cNvPr>
          <p:cNvSpPr txBox="1"/>
          <p:nvPr/>
        </p:nvSpPr>
        <p:spPr>
          <a:xfrm>
            <a:off x="321059" y="1366362"/>
            <a:ext cx="4625578" cy="3836948"/>
          </a:xfrm>
          <a:prstGeom prst="rect">
            <a:avLst/>
          </a:prstGeom>
          <a:noFill/>
        </p:spPr>
        <p:txBody>
          <a:bodyPr wrap="square">
            <a:spAutoFit/>
          </a:bodyPr>
          <a:lstStyle/>
          <a:p>
            <a:pPr rtl="0">
              <a:spcBef>
                <a:spcPts val="0"/>
              </a:spcBef>
              <a:spcAft>
                <a:spcPts val="800"/>
              </a:spcAft>
            </a:pPr>
            <a:r>
              <a:rPr lang="vi-VN" sz="1400" b="0" i="0" u="none" strike="noStrike" dirty="0">
                <a:solidFill>
                  <a:srgbClr val="000000"/>
                </a:solidFill>
                <a:effectLst/>
                <a:latin typeface="Calibri" panose="020F0502020204030204" pitchFamily="34" charset="0"/>
              </a:rPr>
              <a:t>Nếu chúng ta tuân thủ mô hình REST bằng cách sử dụng một contract đồng nhất để diễn đạt khả năng của dịch vụ, việc chia sẻ tài liệu định nghĩa giữa các contract dịch vụ trở nên rõ ràng hơn. Ví dụ:</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Tất cả các phương thức HTTP được sử dụng trong các hợp đồng đều là tiêu chuẩn trên toàn bộ kiến trúc.</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Các định nghĩa XML Schema là tiêu chuẩn, vì chúng được bao gói trong các loại phương tiện chung.</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 Cú pháp nhận dạng cho các điểm cuối dịch vụ nhẹ (được gọi là tài nguyên) là tiêu chuẩn trên toàn bộ kiến trúc.</a:t>
            </a:r>
            <a:endParaRPr lang="vi-VN" b="0" dirty="0">
              <a:effectLst/>
            </a:endParaRPr>
          </a:p>
          <a:p>
            <a:pPr rtl="0">
              <a:spcBef>
                <a:spcPts val="0"/>
              </a:spcBef>
              <a:spcAft>
                <a:spcPts val="800"/>
              </a:spcAft>
            </a:pPr>
            <a:r>
              <a:rPr lang="vi-VN" sz="1400" b="0" i="0" u="none" strike="noStrike" dirty="0">
                <a:solidFill>
                  <a:srgbClr val="000000"/>
                </a:solidFill>
                <a:effectLst/>
                <a:latin typeface="Calibri" panose="020F0502020204030204" pitchFamily="34" charset="0"/>
              </a:rPr>
              <a:t>Các thay đổi vào các mặt của hợp đồng đồng nhất mà đứng sau mỗi hợp đồng dịch vụ có thể ảnh hưởng đến bất kỳ dịch vụ REST nào trong danh mục dịch vụ.</a:t>
            </a:r>
            <a:endParaRPr lang="vi-VN" b="0" dirty="0">
              <a:effectLst/>
            </a:endParaRPr>
          </a:p>
          <a:p>
            <a:br>
              <a:rPr lang="vi-VN" dirty="0"/>
            </a:br>
            <a:endParaRPr lang="en-US" dirty="0"/>
          </a:p>
        </p:txBody>
      </p:sp>
    </p:spTree>
    <p:extLst>
      <p:ext uri="{BB962C8B-B14F-4D97-AF65-F5344CB8AC3E}">
        <p14:creationId xmlns:p14="http://schemas.microsoft.com/office/powerpoint/2010/main" val="333632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t>10.1. </a:t>
            </a:r>
            <a:r>
              <a:rPr lang="en-US" dirty="0"/>
              <a:t>Versioning Basics</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369332"/>
          </a:xfrm>
          <a:prstGeom prst="rect">
            <a:avLst/>
          </a:prstGeom>
          <a:noFill/>
        </p:spPr>
        <p:txBody>
          <a:bodyPr wrap="square">
            <a:spAutoFit/>
          </a:bodyPr>
          <a:lstStyle/>
          <a:p>
            <a:r>
              <a:rPr lang="en-US" sz="1800" b="0" i="0" u="none" strike="noStrike" dirty="0">
                <a:solidFill>
                  <a:srgbClr val="2F5496"/>
                </a:solidFill>
                <a:effectLst/>
                <a:latin typeface="Calibri" panose="020F0502020204030204" pitchFamily="34" charset="0"/>
              </a:rPr>
              <a:t>Fine and Coarse-Grained Constraints</a:t>
            </a:r>
            <a:endParaRPr lang="en-US" sz="2000" dirty="0"/>
          </a:p>
        </p:txBody>
      </p:sp>
      <p:sp>
        <p:nvSpPr>
          <p:cNvPr id="7" name="TextBox 6">
            <a:extLst>
              <a:ext uri="{FF2B5EF4-FFF2-40B4-BE49-F238E27FC236}">
                <a16:creationId xmlns:a16="http://schemas.microsoft.com/office/drawing/2014/main" id="{03DC75CD-B73C-C2BA-0BEB-162207103F43}"/>
              </a:ext>
            </a:extLst>
          </p:cNvPr>
          <p:cNvSpPr txBox="1"/>
          <p:nvPr/>
        </p:nvSpPr>
        <p:spPr>
          <a:xfrm>
            <a:off x="626625" y="1382763"/>
            <a:ext cx="3702488" cy="1600438"/>
          </a:xfrm>
          <a:prstGeom prst="rect">
            <a:avLst/>
          </a:prstGeom>
          <a:noFill/>
        </p:spPr>
        <p:txBody>
          <a:bodyPr wrap="square">
            <a:spAutoFit/>
          </a:bodyPr>
          <a:lstStyle/>
          <a:p>
            <a:r>
              <a:rPr lang="vi-VN" dirty="0"/>
              <a:t>Dù có sử dụng các mô hình XML với dịch vụ Web hoặc dịch vụ REST, thì các thay đổi </a:t>
            </a:r>
            <a:r>
              <a:rPr lang="vi-VN" sz="1200" dirty="0"/>
              <a:t>phiên</a:t>
            </a:r>
            <a:r>
              <a:rPr lang="vi-VN" dirty="0"/>
              <a:t> bản thường liên quan đến việc tăng hoặc giảm số lượng hoặc độ chi tiết của các ràng buộc được biểu thị trong định nghĩa schema</a:t>
            </a:r>
            <a:br>
              <a:rPr lang="vi-VN" dirty="0"/>
            </a:br>
            <a:endParaRPr lang="en-US" dirty="0"/>
          </a:p>
        </p:txBody>
      </p:sp>
      <p:pic>
        <p:nvPicPr>
          <p:cNvPr id="4" name="Picture 3">
            <a:extLst>
              <a:ext uri="{FF2B5EF4-FFF2-40B4-BE49-F238E27FC236}">
                <a16:creationId xmlns:a16="http://schemas.microsoft.com/office/drawing/2014/main" id="{43BFA6BA-C680-B270-05FE-0B7B3BE61203}"/>
              </a:ext>
            </a:extLst>
          </p:cNvPr>
          <p:cNvPicPr>
            <a:picLocks noChangeAspect="1"/>
          </p:cNvPicPr>
          <p:nvPr/>
        </p:nvPicPr>
        <p:blipFill>
          <a:blip r:embed="rId3"/>
          <a:stretch>
            <a:fillRect/>
          </a:stretch>
        </p:blipFill>
        <p:spPr>
          <a:xfrm>
            <a:off x="4516317" y="1130319"/>
            <a:ext cx="4001058" cy="1448002"/>
          </a:xfrm>
          <a:prstGeom prst="rect">
            <a:avLst/>
          </a:prstGeom>
        </p:spPr>
      </p:pic>
      <p:sp>
        <p:nvSpPr>
          <p:cNvPr id="5" name="TextBox 4">
            <a:extLst>
              <a:ext uri="{FF2B5EF4-FFF2-40B4-BE49-F238E27FC236}">
                <a16:creationId xmlns:a16="http://schemas.microsoft.com/office/drawing/2014/main" id="{E0D5E976-1F2C-C913-B37D-C910B72E4407}"/>
              </a:ext>
            </a:extLst>
          </p:cNvPr>
          <p:cNvSpPr txBox="1"/>
          <p:nvPr/>
        </p:nvSpPr>
        <p:spPr>
          <a:xfrm>
            <a:off x="485774" y="3104675"/>
            <a:ext cx="3929063" cy="369332"/>
          </a:xfrm>
          <a:prstGeom prst="rect">
            <a:avLst/>
          </a:prstGeom>
          <a:noFill/>
        </p:spPr>
        <p:txBody>
          <a:bodyPr wrap="square" rtlCol="0">
            <a:spAutoFit/>
          </a:bodyPr>
          <a:lstStyle/>
          <a:p>
            <a:r>
              <a:rPr lang="vi-VN" sz="1200" dirty="0"/>
              <a:t>Phần in đâm: </a:t>
            </a:r>
            <a:r>
              <a:rPr lang="en-US" sz="1800" b="0" i="0" u="none" strike="noStrike" dirty="0">
                <a:solidFill>
                  <a:srgbClr val="000000"/>
                </a:solidFill>
                <a:effectLst/>
                <a:latin typeface="Calibri" panose="020F0502020204030204" pitchFamily="34" charset="0"/>
              </a:rPr>
              <a:t>Fine-Grained</a:t>
            </a:r>
            <a:r>
              <a:rPr lang="vi-VN" sz="1800" b="0" i="0" u="none" strike="noStrike" dirty="0">
                <a:solidFill>
                  <a:srgbClr val="000000"/>
                </a:solidFill>
                <a:effectLst/>
                <a:latin typeface="Calibri" panose="020F0502020204030204" pitchFamily="34" charset="0"/>
              </a:rPr>
              <a:t> Contrains</a:t>
            </a:r>
            <a:endParaRPr lang="en-US" sz="1200" dirty="0"/>
          </a:p>
        </p:txBody>
      </p:sp>
      <p:sp>
        <p:nvSpPr>
          <p:cNvPr id="6" name="TextBox 5">
            <a:extLst>
              <a:ext uri="{FF2B5EF4-FFF2-40B4-BE49-F238E27FC236}">
                <a16:creationId xmlns:a16="http://schemas.microsoft.com/office/drawing/2014/main" id="{DD6985EC-5C87-7207-DC8F-62E9F1A9FEEA}"/>
              </a:ext>
            </a:extLst>
          </p:cNvPr>
          <p:cNvSpPr txBox="1"/>
          <p:nvPr/>
        </p:nvSpPr>
        <p:spPr>
          <a:xfrm>
            <a:off x="471486" y="3643850"/>
            <a:ext cx="3929063" cy="369332"/>
          </a:xfrm>
          <a:prstGeom prst="rect">
            <a:avLst/>
          </a:prstGeom>
          <a:noFill/>
        </p:spPr>
        <p:txBody>
          <a:bodyPr wrap="square" rtlCol="0">
            <a:spAutoFit/>
          </a:bodyPr>
          <a:lstStyle/>
          <a:p>
            <a:r>
              <a:rPr lang="vi-VN" sz="1200" dirty="0"/>
              <a:t>Phần in nghiêng: </a:t>
            </a:r>
            <a:r>
              <a:rPr lang="vi-VN" sz="1800" dirty="0">
                <a:latin typeface="Calibri" panose="020F0502020204030204" pitchFamily="34" charset="0"/>
              </a:rPr>
              <a:t>Coarse</a:t>
            </a:r>
            <a:r>
              <a:rPr lang="en-US" sz="1800" b="0" i="0" u="none" strike="noStrike" dirty="0">
                <a:solidFill>
                  <a:srgbClr val="000000"/>
                </a:solidFill>
                <a:effectLst/>
                <a:latin typeface="Calibri" panose="020F0502020204030204" pitchFamily="34" charset="0"/>
              </a:rPr>
              <a:t>-Grained</a:t>
            </a:r>
            <a:r>
              <a:rPr lang="vi-VN" sz="1800" b="0" i="0" u="none" strike="noStrike" dirty="0">
                <a:solidFill>
                  <a:srgbClr val="000000"/>
                </a:solidFill>
                <a:effectLst/>
                <a:latin typeface="Calibri" panose="020F0502020204030204" pitchFamily="34" charset="0"/>
              </a:rPr>
              <a:t> Contrains</a:t>
            </a:r>
            <a:endParaRPr lang="en-US" sz="1200" dirty="0"/>
          </a:p>
        </p:txBody>
      </p:sp>
    </p:spTree>
    <p:extLst>
      <p:ext uri="{BB962C8B-B14F-4D97-AF65-F5344CB8AC3E}">
        <p14:creationId xmlns:p14="http://schemas.microsoft.com/office/powerpoint/2010/main" val="308734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t>10.1. </a:t>
            </a:r>
            <a:r>
              <a:rPr lang="en-US" dirty="0"/>
              <a:t>Versioning Basics</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383302" y="747295"/>
            <a:ext cx="4387867" cy="369332"/>
          </a:xfrm>
          <a:prstGeom prst="rect">
            <a:avLst/>
          </a:prstGeom>
          <a:noFill/>
        </p:spPr>
        <p:txBody>
          <a:bodyPr wrap="square">
            <a:spAutoFit/>
          </a:bodyPr>
          <a:lstStyle/>
          <a:p>
            <a:r>
              <a:rPr lang="en-US" sz="1800" b="0" i="0" u="none" strike="noStrike" dirty="0">
                <a:solidFill>
                  <a:srgbClr val="2F5496"/>
                </a:solidFill>
                <a:effectLst/>
                <a:latin typeface="Calibri" panose="020F0502020204030204" pitchFamily="34" charset="0"/>
              </a:rPr>
              <a:t>Fine and Coarse-Grained Constraints</a:t>
            </a:r>
            <a:endParaRPr lang="en-US" sz="2000" dirty="0"/>
          </a:p>
        </p:txBody>
      </p:sp>
      <p:sp>
        <p:nvSpPr>
          <p:cNvPr id="8" name="TextBox 7">
            <a:extLst>
              <a:ext uri="{FF2B5EF4-FFF2-40B4-BE49-F238E27FC236}">
                <a16:creationId xmlns:a16="http://schemas.microsoft.com/office/drawing/2014/main" id="{713E001B-1982-5739-6EC9-122010EAE93C}"/>
              </a:ext>
            </a:extLst>
          </p:cNvPr>
          <p:cNvSpPr txBox="1"/>
          <p:nvPr/>
        </p:nvSpPr>
        <p:spPr>
          <a:xfrm>
            <a:off x="383303" y="1071564"/>
            <a:ext cx="3752928" cy="4319768"/>
          </a:xfrm>
          <a:prstGeom prst="rect">
            <a:avLst/>
          </a:prstGeom>
          <a:noFill/>
        </p:spPr>
        <p:txBody>
          <a:bodyPr wrap="square">
            <a:spAutoFit/>
          </a:bodyPr>
          <a:lstStyle/>
          <a:p>
            <a:pPr rtl="0" fontAlgn="base">
              <a:spcBef>
                <a:spcPts val="0"/>
              </a:spcBef>
              <a:spcAft>
                <a:spcPts val="800"/>
              </a:spcAft>
              <a:buFont typeface="+mj-lt"/>
              <a:buAutoNum type="arabicPeriod"/>
            </a:pPr>
            <a:r>
              <a:rPr lang="vi-VN" sz="1400" b="0" i="0" u="none" strike="noStrike" dirty="0">
                <a:solidFill>
                  <a:srgbClr val="000000"/>
                </a:solidFill>
                <a:effectLst/>
                <a:latin typeface="Calibri" panose="020F0502020204030204" pitchFamily="34" charset="0"/>
              </a:rPr>
              <a:t>Ràng buộc Fine-Grained</a:t>
            </a:r>
          </a:p>
          <a:p>
            <a:pPr rtl="0" fontAlgn="base">
              <a:spcBef>
                <a:spcPts val="0"/>
              </a:spcBef>
              <a:spcAft>
                <a:spcPts val="800"/>
              </a:spcAft>
            </a:pPr>
            <a:r>
              <a:rPr lang="vi-VN" sz="1400" b="0" i="0" u="none" strike="noStrike" dirty="0">
                <a:solidFill>
                  <a:srgbClr val="000000"/>
                </a:solidFill>
                <a:effectLst/>
                <a:latin typeface="Calibri" panose="020F0502020204030204" pitchFamily="34" charset="0"/>
              </a:rPr>
              <a:t>   Đây là các ràng buộc chi tiết được áp dụng cho     từng tài nguyên cụ thể hoặc một số lượng nhỏ các tài nguyênVí dụ:</a:t>
            </a:r>
            <a:endParaRPr lang="vi-VN" b="0" dirty="0">
              <a:effectLst/>
            </a:endParaRPr>
          </a:p>
          <a:p>
            <a:pPr marL="228600" rtl="0" fontAlgn="base">
              <a:spcBef>
                <a:spcPts val="0"/>
              </a:spcBef>
              <a:spcAft>
                <a:spcPts val="8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phương thức HTTP: RESTful APIs thường giới hạn việc sử dụng các phương thức HTTP nhất định như GET, POST, PUT, DELETE để thực hiện các thao tác trên tài nguyên.</a:t>
            </a:r>
            <a:endParaRPr lang="vi-VN" sz="1100" b="0" i="0" u="none" strike="noStrike" dirty="0">
              <a:solidFill>
                <a:srgbClr val="000000"/>
              </a:solidFill>
              <a:effectLst/>
              <a:latin typeface="Noto Sans Symbols"/>
            </a:endParaRPr>
          </a:p>
          <a:p>
            <a:pPr marL="228600" rtl="0" fontAlgn="base">
              <a:spcBef>
                <a:spcPts val="0"/>
              </a:spcBef>
              <a:spcAft>
                <a:spcPts val="8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định dạng dữ liệu: API có thể yêu cầu dữ liệu được trả về hoặc gửi đi dưới một định dạng cụ thể như JSON hoặc XML.</a:t>
            </a:r>
            <a:endParaRPr lang="vi-VN" sz="1100" b="0" i="0" u="none" strike="noStrike" dirty="0">
              <a:solidFill>
                <a:srgbClr val="000000"/>
              </a:solidFill>
              <a:effectLst/>
              <a:latin typeface="Noto Sans Symbols"/>
            </a:endParaRPr>
          </a:p>
          <a:p>
            <a:pPr marL="228600" rtl="0" fontAlgn="base">
              <a:spcBef>
                <a:spcPts val="0"/>
              </a:spcBef>
              <a:spcAft>
                <a:spcPts val="80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quản lý trạng thái: RESTful APIs thường không lưu trữ trạng thái của phiên làm việc, thay vào đó, mọi thông tin cần thiết để thực hiện yêu cầu được gửi từ máy khách.</a:t>
            </a:r>
            <a:endParaRPr lang="vi-VN" sz="1100" b="0" i="0" u="none" strike="noStrike" dirty="0">
              <a:solidFill>
                <a:srgbClr val="000000"/>
              </a:solidFill>
              <a:effectLst/>
              <a:latin typeface="Noto Sans Symbols"/>
            </a:endParaRPr>
          </a:p>
        </p:txBody>
      </p:sp>
      <p:sp>
        <p:nvSpPr>
          <p:cNvPr id="12" name="TextBox 11">
            <a:extLst>
              <a:ext uri="{FF2B5EF4-FFF2-40B4-BE49-F238E27FC236}">
                <a16:creationId xmlns:a16="http://schemas.microsoft.com/office/drawing/2014/main" id="{04C65AC0-0E9F-8A34-1D72-9A1AF8951594}"/>
              </a:ext>
            </a:extLst>
          </p:cNvPr>
          <p:cNvSpPr txBox="1"/>
          <p:nvPr/>
        </p:nvSpPr>
        <p:spPr>
          <a:xfrm>
            <a:off x="4136230" y="1017478"/>
            <a:ext cx="4573786" cy="3323987"/>
          </a:xfrm>
          <a:prstGeom prst="rect">
            <a:avLst/>
          </a:prstGeom>
          <a:noFill/>
        </p:spPr>
        <p:txBody>
          <a:bodyPr wrap="square">
            <a:spAutoFit/>
          </a:bodyPr>
          <a:lstStyle/>
          <a:p>
            <a:pPr rtl="0" fontAlgn="base">
              <a:spcBef>
                <a:spcPts val="0"/>
              </a:spcBef>
              <a:spcAft>
                <a:spcPts val="0"/>
              </a:spcAft>
            </a:pPr>
            <a:r>
              <a:rPr lang="vi-VN" sz="1400" b="0" i="0" u="none" strike="noStrike" dirty="0">
                <a:solidFill>
                  <a:srgbClr val="000000"/>
                </a:solidFill>
                <a:effectLst/>
                <a:latin typeface="Calibri" panose="020F0502020204030204" pitchFamily="34" charset="0"/>
              </a:rPr>
              <a:t>2. Ràng buộc Coarse-Grained</a:t>
            </a:r>
          </a:p>
          <a:p>
            <a:pPr marL="457200" rtl="0">
              <a:spcBef>
                <a:spcPts val="0"/>
              </a:spcBef>
              <a:spcAft>
                <a:spcPts val="0"/>
              </a:spcAft>
            </a:pPr>
            <a:r>
              <a:rPr lang="vi-VN" sz="1400" b="0" i="0" u="none" strike="noStrike" dirty="0">
                <a:solidFill>
                  <a:srgbClr val="000000"/>
                </a:solidFill>
                <a:effectLst/>
                <a:latin typeface="Calibri" panose="020F0502020204030204" pitchFamily="34" charset="0"/>
              </a:rPr>
              <a:t>Đây là các ràng buộc toàn cục được áp dụng cho toàn bộ dịch vụ hoặc một phần lớn các tài nguyên.</a:t>
            </a:r>
            <a:endParaRPr lang="vi-VN" b="0" dirty="0">
              <a:effectLst/>
            </a:endParaRPr>
          </a:p>
          <a:p>
            <a:pPr marL="457200" rtl="0">
              <a:spcBef>
                <a:spcPts val="0"/>
              </a:spcBef>
              <a:spcAft>
                <a:spcPts val="0"/>
              </a:spcAft>
            </a:pPr>
            <a:r>
              <a:rPr lang="vi-VN" sz="1400" b="0" i="0" u="none" strike="noStrike" dirty="0">
                <a:solidFill>
                  <a:srgbClr val="000000"/>
                </a:solidFill>
                <a:effectLst/>
                <a:latin typeface="Calibri" panose="020F0502020204030204" pitchFamily="34" charset="0"/>
              </a:rPr>
              <a:t>Ví dụ:</a:t>
            </a:r>
            <a:endParaRPr lang="vi-VN" b="0" dirty="0">
              <a:effectLst/>
            </a:endParaRPr>
          </a:p>
          <a:p>
            <a:pPr marL="228600"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đồng nhất giao diện: Tất cả các dịch vụ RESTful nên tuân thủ một số quy tắc và tiêu chuẩn chung như HATEOAS, RESTful URI, và nguyên tắc không lưu trữ trạng thái.</a:t>
            </a:r>
            <a:endParaRPr lang="vi-VN" sz="1100" b="0" i="0" u="none" strike="noStrike" dirty="0">
              <a:solidFill>
                <a:srgbClr val="000000"/>
              </a:solidFill>
              <a:effectLst/>
              <a:latin typeface="Noto Sans Symbols"/>
            </a:endParaRPr>
          </a:p>
          <a:p>
            <a:pPr marL="228600"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phân cấp: Các tài nguyên RESTful nên được tổ chức theo cấu trúc phân cấp, giúp tăng tính tổ chức và hiệu quả trong việc quản lý dữ liệu và tài nguyên.</a:t>
            </a:r>
            <a:endParaRPr lang="vi-VN" sz="1100" b="0" i="0" u="none" strike="noStrike" dirty="0">
              <a:solidFill>
                <a:srgbClr val="000000"/>
              </a:solidFill>
              <a:effectLst/>
              <a:latin typeface="Noto Sans Symbols"/>
            </a:endParaRPr>
          </a:p>
          <a:p>
            <a:pPr marL="228600" rtl="0" fontAlgn="base">
              <a:spcBef>
                <a:spcPts val="0"/>
              </a:spcBef>
              <a:spcAft>
                <a:spcPts val="0"/>
              </a:spcAft>
              <a:buFont typeface="Arial" panose="020B0604020202020204" pitchFamily="34" charset="0"/>
              <a:buChar char="•"/>
            </a:pPr>
            <a:r>
              <a:rPr lang="vi-VN" sz="1400" b="0" i="0" u="none" strike="noStrike" dirty="0">
                <a:solidFill>
                  <a:srgbClr val="000000"/>
                </a:solidFill>
                <a:effectLst/>
                <a:latin typeface="Calibri" panose="020F0502020204030204" pitchFamily="34" charset="0"/>
              </a:rPr>
              <a:t>   Ràng buộc về tách biệt hóa: Mỗi tài nguyên RESTful nên đại diện cho một khía cạnh cụ thể của hệ thống và nên được thiết kế sao cho độc lập với các tài nguyên khác.</a:t>
            </a:r>
            <a:endParaRPr lang="vi-VN" sz="1100" b="0" i="0" u="none" strike="noStrike" dirty="0">
              <a:solidFill>
                <a:srgbClr val="000000"/>
              </a:solidFill>
              <a:effectLst/>
              <a:latin typeface="Noto Sans Symbols"/>
            </a:endParaRPr>
          </a:p>
        </p:txBody>
      </p:sp>
    </p:spTree>
    <p:extLst>
      <p:ext uri="{BB962C8B-B14F-4D97-AF65-F5344CB8AC3E}">
        <p14:creationId xmlns:p14="http://schemas.microsoft.com/office/powerpoint/2010/main" val="129103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Backwards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Tương Thích Ngược</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741BA90D-DDEF-3F1F-04EE-B047C73C49F7}"/>
              </a:ext>
            </a:extLst>
          </p:cNvPr>
          <p:cNvSpPr txBox="1"/>
          <p:nvPr/>
        </p:nvSpPr>
        <p:spPr>
          <a:xfrm>
            <a:off x="453212" y="1841619"/>
            <a:ext cx="3909288" cy="1815882"/>
          </a:xfrm>
          <a:prstGeom prst="rect">
            <a:avLst/>
          </a:prstGeom>
          <a:noFill/>
        </p:spPr>
        <p:txBody>
          <a:bodyPr wrap="square">
            <a:spAutoFit/>
          </a:bodyPr>
          <a:lstStyle/>
          <a:p>
            <a:r>
              <a:rPr lang="vi-VN" dirty="0"/>
              <a:t>Một phiên bản mới của một hợp đồng dịch vụ mà vẫn tiếp tục hỗ trợ các chương trình tiêu dùng được thiết kế để hoạt động với phiên bản cũ được coi là có tính tương thích ngược. Từ quan điểm thiết kế, điều này có nghĩa là hợp đồng mới không thay đổi theo cách nào đó mà có thể ảnh hưởng đến các chương trình tiêu dùng hiện có đang sử dụng hợp đồng đó.</a:t>
            </a:r>
            <a:endParaRPr lang="en-US" dirty="0"/>
          </a:p>
        </p:txBody>
      </p:sp>
    </p:spTree>
    <p:extLst>
      <p:ext uri="{BB962C8B-B14F-4D97-AF65-F5344CB8AC3E}">
        <p14:creationId xmlns:p14="http://schemas.microsoft.com/office/powerpoint/2010/main" val="300438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vi-VN" dirty="0">
                <a:solidFill>
                  <a:schemeClr val="tx1"/>
                </a:solidFill>
              </a:rPr>
              <a:t>10.2. </a:t>
            </a:r>
            <a:r>
              <a:rPr lang="en-US" b="0" i="0" u="none" strike="noStrike" dirty="0">
                <a:solidFill>
                  <a:schemeClr val="tx1"/>
                </a:solidFill>
                <a:effectLst/>
                <a:latin typeface="Viga" panose="020B0604020202020204" charset="0"/>
              </a:rPr>
              <a:t>Versioning and Compatibility </a:t>
            </a:r>
            <a:br>
              <a:rPr lang="en-US" dirty="0"/>
            </a:br>
            <a:endParaRPr dirty="0"/>
          </a:p>
        </p:txBody>
      </p:sp>
      <p:sp>
        <p:nvSpPr>
          <p:cNvPr id="3" name="TextBox 2">
            <a:extLst>
              <a:ext uri="{FF2B5EF4-FFF2-40B4-BE49-F238E27FC236}">
                <a16:creationId xmlns:a16="http://schemas.microsoft.com/office/drawing/2014/main" id="{6B899A67-6CFF-D530-29FD-15F87295A454}"/>
              </a:ext>
            </a:extLst>
          </p:cNvPr>
          <p:cNvSpPr txBox="1"/>
          <p:nvPr/>
        </p:nvSpPr>
        <p:spPr>
          <a:xfrm>
            <a:off x="683834" y="945653"/>
            <a:ext cx="4625578" cy="707886"/>
          </a:xfrm>
          <a:prstGeom prst="rect">
            <a:avLst/>
          </a:prstGeom>
          <a:noFill/>
        </p:spPr>
        <p:txBody>
          <a:bodyPr wrap="square">
            <a:spAutoFit/>
          </a:bodyPr>
          <a:lstStyle/>
          <a:p>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Backwards Compatibility(</a:t>
            </a:r>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Tính </a:t>
            </a:r>
            <a:endPar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vi-VN"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Tương Thích Ngược</a:t>
            </a:r>
            <a:r>
              <a:rPr lang="en-US" sz="20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082BA75-B205-521A-FCAE-DFB68B903E5E}"/>
              </a:ext>
            </a:extLst>
          </p:cNvPr>
          <p:cNvSpPr txBox="1"/>
          <p:nvPr/>
        </p:nvSpPr>
        <p:spPr>
          <a:xfrm>
            <a:off x="283964" y="1764179"/>
            <a:ext cx="4625578" cy="307777"/>
          </a:xfrm>
          <a:prstGeom prst="rect">
            <a:avLst/>
          </a:prstGeom>
          <a:noFill/>
        </p:spPr>
        <p:txBody>
          <a:bodyPr wrap="square">
            <a:spAutoFit/>
          </a:bodyPr>
          <a:lstStyle/>
          <a:p>
            <a:r>
              <a:rPr lang="vi-VN" b="1" dirty="0">
                <a:solidFill>
                  <a:schemeClr val="accent6">
                    <a:lumMod val="50000"/>
                  </a:schemeClr>
                </a:solidFill>
              </a:rPr>
              <a:t>Tính Tương Thích Ngược trong Dịch vụ Web</a:t>
            </a:r>
            <a:endParaRPr lang="en-US" b="1" dirty="0">
              <a:solidFill>
                <a:schemeClr val="accent6">
                  <a:lumMod val="50000"/>
                </a:schemeClr>
              </a:solidFill>
            </a:endParaRPr>
          </a:p>
        </p:txBody>
      </p:sp>
      <p:pic>
        <p:nvPicPr>
          <p:cNvPr id="6" name="Picture 5">
            <a:extLst>
              <a:ext uri="{FF2B5EF4-FFF2-40B4-BE49-F238E27FC236}">
                <a16:creationId xmlns:a16="http://schemas.microsoft.com/office/drawing/2014/main" id="{70C11EE4-242B-A076-760A-548A280BC5D8}"/>
              </a:ext>
            </a:extLst>
          </p:cNvPr>
          <p:cNvPicPr>
            <a:picLocks noChangeAspect="1"/>
          </p:cNvPicPr>
          <p:nvPr/>
        </p:nvPicPr>
        <p:blipFill>
          <a:blip r:embed="rId3"/>
          <a:stretch>
            <a:fillRect/>
          </a:stretch>
        </p:blipFill>
        <p:spPr>
          <a:xfrm>
            <a:off x="4368994" y="877875"/>
            <a:ext cx="4296375" cy="4096322"/>
          </a:xfrm>
          <a:prstGeom prst="rect">
            <a:avLst/>
          </a:prstGeom>
        </p:spPr>
      </p:pic>
      <p:sp>
        <p:nvSpPr>
          <p:cNvPr id="8" name="TextBox 7">
            <a:extLst>
              <a:ext uri="{FF2B5EF4-FFF2-40B4-BE49-F238E27FC236}">
                <a16:creationId xmlns:a16="http://schemas.microsoft.com/office/drawing/2014/main" id="{F84C2741-6AAB-C534-8CE3-0B1BE8EBDF59}"/>
              </a:ext>
            </a:extLst>
          </p:cNvPr>
          <p:cNvSpPr txBox="1"/>
          <p:nvPr/>
        </p:nvSpPr>
        <p:spPr>
          <a:xfrm>
            <a:off x="342899" y="2296541"/>
            <a:ext cx="3457575" cy="2677656"/>
          </a:xfrm>
          <a:prstGeom prst="rect">
            <a:avLst/>
          </a:prstGeom>
          <a:noFill/>
        </p:spPr>
        <p:txBody>
          <a:bodyPr wrap="square">
            <a:spAutoFit/>
          </a:bodyPr>
          <a:lstStyle/>
          <a:p>
            <a:r>
              <a:rPr lang="vi-VN" dirty="0"/>
              <a:t>Bằng cách thêm một thao tác hoàn toàn mới, chúng ta đang tạo ra một phiên bản mới của hợp đồng, nhưng thay đổi này có tính tương thích ngược và sẽ không ảnh hưởng đến bất kỳ người tiêu dùng hiện tại nào. Việc triển khai dịch vụ mới sẽ tiếp tục hoạt động với các người tiêu dùng dịch vụ cũ vì tất cả các thao tác mà một người tiêu dùng dịch vụ hiện có có thể gọi vẫn tồn tại và tiếp tục đáp ứng yêu cầu của phiên bản hợp đồng dịch vụ trước đó.</a:t>
            </a:r>
            <a:endParaRPr lang="en-US" dirty="0"/>
          </a:p>
        </p:txBody>
      </p:sp>
    </p:spTree>
    <p:extLst>
      <p:ext uri="{BB962C8B-B14F-4D97-AF65-F5344CB8AC3E}">
        <p14:creationId xmlns:p14="http://schemas.microsoft.com/office/powerpoint/2010/main" val="3704417475"/>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5651</Words>
  <Application>Microsoft Office PowerPoint</Application>
  <PresentationFormat>On-screen Show (16:9)</PresentationFormat>
  <Paragraphs>224</Paragraphs>
  <Slides>35</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Arial</vt:lpstr>
      <vt:lpstr>Viga</vt:lpstr>
      <vt:lpstr>Noto Sans Symbols</vt:lpstr>
      <vt:lpstr>DM Sans</vt:lpstr>
      <vt:lpstr>Cyber Security Business Plan</vt:lpstr>
      <vt:lpstr>PowerPoint Presentation</vt:lpstr>
      <vt:lpstr>PowerPoint Presentation</vt:lpstr>
      <vt:lpstr>10.1</vt:lpstr>
      <vt:lpstr>10.1. Versioning Basics </vt:lpstr>
      <vt:lpstr>10.1. Versioning Basics </vt:lpstr>
      <vt:lpstr>10.1. Versioning Basics </vt:lpstr>
      <vt:lpstr>10.1. Versioning Basics </vt:lpstr>
      <vt:lpstr>10.2. Versioning and Compatibility  </vt:lpstr>
      <vt:lpstr>10.2. Versioning and Compatibility  </vt:lpstr>
      <vt:lpstr>10.2. Versioning and Compatibility  </vt:lpstr>
      <vt:lpstr>10.2. Versioning and Compatibility  </vt:lpstr>
      <vt:lpstr>10.2. Versioning and Compatibility  </vt:lpstr>
      <vt:lpstr>10.2. Versioning and Compatibility  </vt:lpstr>
      <vt:lpstr>10.2. Versioning and Compatibility  </vt:lpstr>
      <vt:lpstr>10.2. Versioning and Compatibility  </vt:lpstr>
      <vt:lpstr>10.2. Versioning and Compatibility  </vt:lpstr>
      <vt:lpstr>10.2. Versioning and Compatibility  </vt:lpstr>
      <vt:lpstr>10.3. REST Service Compatibility Considerations </vt:lpstr>
      <vt:lpstr>10.3. REST Service Compatibility Considerations </vt:lpstr>
      <vt:lpstr>10.3. REST Service Compatibility Considerations </vt:lpstr>
      <vt:lpstr>10.3. REST Service Compatibility Considerations </vt:lpstr>
      <vt:lpstr>10.4. Version Identifiers </vt:lpstr>
      <vt:lpstr>10.4. Version Identifiers </vt:lpstr>
      <vt:lpstr>10.4. Version Identifiers </vt:lpstr>
      <vt:lpstr>10.5. Versioning Strategies </vt:lpstr>
      <vt:lpstr>10.5. Versioning Strategies </vt:lpstr>
      <vt:lpstr>10.5. Versioning Strategies </vt:lpstr>
      <vt:lpstr>10.5. Versioning Strategies </vt:lpstr>
      <vt:lpstr>10.5. Versioning Strategies </vt:lpstr>
      <vt:lpstr>10.5. Versioning Strategies </vt:lpstr>
      <vt:lpstr>10.4. Versioning Strategies </vt:lpstr>
      <vt:lpstr>10.5. Versioning Strategies </vt:lpstr>
      <vt:lpstr>10.5. Versioning Strategies </vt:lpstr>
      <vt:lpstr>10.6. REST Service Versioning Considerations </vt:lpstr>
      <vt:lpstr>10.6. REST Service Versioning Considerations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DuyManh</dc:creator>
  <cp:lastModifiedBy>LE DUY MANH D20CN03</cp:lastModifiedBy>
  <cp:revision>8</cp:revision>
  <dcterms:modified xsi:type="dcterms:W3CDTF">2024-05-21T10:07:30Z</dcterms:modified>
</cp:coreProperties>
</file>